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7" r:id="rId2"/>
    <p:sldId id="308" r:id="rId3"/>
    <p:sldId id="311" r:id="rId4"/>
    <p:sldId id="310" r:id="rId5"/>
    <p:sldId id="309" r:id="rId6"/>
    <p:sldId id="312" r:id="rId7"/>
    <p:sldId id="313" r:id="rId8"/>
    <p:sldId id="314" r:id="rId9"/>
    <p:sldId id="257" r:id="rId10"/>
    <p:sldId id="259" r:id="rId11"/>
    <p:sldId id="315" r:id="rId12"/>
    <p:sldId id="262" r:id="rId13"/>
    <p:sldId id="261" r:id="rId14"/>
    <p:sldId id="263" r:id="rId15"/>
    <p:sldId id="264" r:id="rId16"/>
    <p:sldId id="265" r:id="rId17"/>
    <p:sldId id="266"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EBE76A99-FA3E-4D58-A746-BFE6EDC50473}" type="datetimeFigureOut">
              <a:rPr lang="tr-TR" smtClean="0"/>
              <a:pPr/>
              <a:t>17.09.2019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CD43D7D8-A16A-4A79-A8D7-D28AEFFCC74A}"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EBE76A99-FA3E-4D58-A746-BFE6EDC50473}" type="datetimeFigureOut">
              <a:rPr lang="tr-TR" smtClean="0"/>
              <a:pPr/>
              <a:t>17.09.2019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CD43D7D8-A16A-4A79-A8D7-D28AEFFCC74A}"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EBE76A99-FA3E-4D58-A746-BFE6EDC50473}" type="datetimeFigureOut">
              <a:rPr lang="tr-TR" smtClean="0"/>
              <a:pPr/>
              <a:t>17.09.2019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CD43D7D8-A16A-4A79-A8D7-D28AEFFCC74A}"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EBE76A99-FA3E-4D58-A746-BFE6EDC50473}" type="datetimeFigureOut">
              <a:rPr lang="tr-TR" smtClean="0"/>
              <a:pPr/>
              <a:t>17.09.2019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CD43D7D8-A16A-4A79-A8D7-D28AEFFCC74A}"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EBE76A99-FA3E-4D58-A746-BFE6EDC50473}" type="datetimeFigureOut">
              <a:rPr lang="tr-TR" smtClean="0"/>
              <a:pPr/>
              <a:t>17.09.2019</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CD43D7D8-A16A-4A79-A8D7-D28AEFFCC74A}"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EBE76A99-FA3E-4D58-A746-BFE6EDC50473}" type="datetimeFigureOut">
              <a:rPr lang="tr-TR" smtClean="0"/>
              <a:pPr/>
              <a:t>17.09.2019</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CD43D7D8-A16A-4A79-A8D7-D28AEFFCC74A}"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EBE76A99-FA3E-4D58-A746-BFE6EDC50473}" type="datetimeFigureOut">
              <a:rPr lang="tr-TR" smtClean="0"/>
              <a:pPr/>
              <a:t>17.09.2019</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CD43D7D8-A16A-4A79-A8D7-D28AEFFCC74A}"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EBE76A99-FA3E-4D58-A746-BFE6EDC50473}" type="datetimeFigureOut">
              <a:rPr lang="tr-TR" smtClean="0"/>
              <a:pPr/>
              <a:t>17.09.2019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CD43D7D8-A16A-4A79-A8D7-D28AEFFCC74A}"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EBE76A99-FA3E-4D58-A746-BFE6EDC50473}" type="datetimeFigureOut">
              <a:rPr lang="tr-TR" smtClean="0"/>
              <a:pPr/>
              <a:t>17.09.2019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CD43D7D8-A16A-4A79-A8D7-D28AEFFCC74A}"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EBE76A99-FA3E-4D58-A746-BFE6EDC50473}" type="datetimeFigureOut">
              <a:rPr lang="tr-TR" smtClean="0"/>
              <a:pPr/>
              <a:t>17.09.2019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CD43D7D8-A16A-4A79-A8D7-D28AEFFCC74A}"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EBE76A99-FA3E-4D58-A746-BFE6EDC50473}" type="datetimeFigureOut">
              <a:rPr lang="tr-TR" smtClean="0"/>
              <a:pPr/>
              <a:t>17.09.2019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CD43D7D8-A16A-4A79-A8D7-D28AEFFCC74A}"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Tablo Yer Tutucusu 2"/>
          <p:cNvSpPr>
            <a:spLocks noGrp="1"/>
          </p:cNvSpPr>
          <p:nvPr>
            <p:ph type="tbl" idx="1"/>
          </p:nvPr>
        </p:nvSpPr>
        <p:spPr>
          <a:xfrm>
            <a:off x="457200" y="1600200"/>
            <a:ext cx="8229600" cy="4525963"/>
          </a:xfrm>
        </p:spPr>
        <p:txBody>
          <a:bodyPr/>
          <a:lstStyle/>
          <a:p>
            <a:pPr lvl="0"/>
            <a:endParaRPr lang="tr-T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E9171E32-CE11-4CA4-863E-6B515EDE6032}" type="slidenum">
              <a:rPr lang="tr-TR"/>
              <a:pPr>
                <a:defRPr/>
              </a:pPr>
              <a:t>‹#›</a:t>
            </a:fld>
            <a:endParaRPr lang="tr-T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808EC894-00D7-4989-8C6C-0E145CDDD04F}"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E76A99-FA3E-4D58-A746-BFE6EDC50473}" type="datetimeFigureOut">
              <a:rPr lang="tr-TR" smtClean="0"/>
              <a:pPr/>
              <a:t>17.09.2019</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43D7D8-A16A-4A79-A8D7-D28AEFFCC74A}"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upload.wikimedia.org/wikipedia/commons/b/b9/Bacillus_subtilis_Gram.jpg"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fontScale="90000"/>
          </a:bodyPr>
          <a:lstStyle/>
          <a:p>
            <a:r>
              <a:rPr lang="tr-TR" b="1" dirty="0" smtClean="0">
                <a:latin typeface="Times New Roman" pitchFamily="18" charset="0"/>
                <a:cs typeface="Times New Roman" pitchFamily="18" charset="0"/>
              </a:rPr>
              <a:t>GIDALARDA BOZULMALARA ÖRNEKLER</a:t>
            </a:r>
            <a:endParaRPr lang="tr-TR" b="1"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06090"/>
          </a:xfrm>
        </p:spPr>
        <p:txBody>
          <a:bodyPr>
            <a:normAutofit fontScale="90000"/>
          </a:bodyPr>
          <a:lstStyle/>
          <a:p>
            <a:r>
              <a:rPr lang="tr-TR" sz="3200" b="1" dirty="0" smtClean="0"/>
              <a:t>GIDALARIN BOZUK OLDUĞU NASIL ANLAŞILIR?</a:t>
            </a:r>
            <a:r>
              <a:rPr lang="tr-TR" sz="3200" dirty="0" smtClean="0"/>
              <a:t/>
            </a:r>
            <a:br>
              <a:rPr lang="tr-TR" sz="3200" dirty="0" smtClean="0"/>
            </a:br>
            <a:endParaRPr lang="tr-TR" sz="3200" dirty="0"/>
          </a:p>
        </p:txBody>
      </p:sp>
      <p:sp>
        <p:nvSpPr>
          <p:cNvPr id="3" name="2 İçerik Yer Tutucusu"/>
          <p:cNvSpPr>
            <a:spLocks noGrp="1"/>
          </p:cNvSpPr>
          <p:nvPr>
            <p:ph idx="1"/>
          </p:nvPr>
        </p:nvSpPr>
        <p:spPr>
          <a:xfrm>
            <a:off x="457200" y="692696"/>
            <a:ext cx="8229600" cy="5832648"/>
          </a:xfrm>
        </p:spPr>
        <p:txBody>
          <a:bodyPr>
            <a:normAutofit/>
          </a:bodyPr>
          <a:lstStyle/>
          <a:p>
            <a:r>
              <a:rPr lang="tr-TR" dirty="0" smtClean="0"/>
              <a:t>Gıdalar; çeşitli mikropların, hava, toprak, su, hayvanlar, ambalaj malzemeleri, insanlar vb. yollarla bulaşması sonucu bozulabilir. Gıdaların işlenmesi, paketlenmesi vb. aşamalar esnasında kullanılan alet, ekipman, malzeme vb. maddeler de mikropların gıda maddelerine bulaşmasına yol açabilir. Bu tip bozulmalar insan sağlığı açısından risk oluşturur.</a:t>
            </a:r>
          </a:p>
          <a:p>
            <a:r>
              <a:rPr lang="tr-TR" dirty="0" smtClean="0"/>
              <a:t>Ayrıca bazı gıda maddeleri mikroplar dışında da bozulmaya uğrayabilir. Gıdalarda bulunan enzimler bazı durumlarda bozulmaya yol açar. </a:t>
            </a:r>
          </a:p>
          <a:p>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04664"/>
            <a:ext cx="8229600" cy="5721499"/>
          </a:xfrm>
        </p:spPr>
        <p:txBody>
          <a:bodyPr>
            <a:normAutofit lnSpcReduction="10000"/>
          </a:bodyPr>
          <a:lstStyle/>
          <a:p>
            <a:r>
              <a:rPr lang="tr-TR" dirty="0" smtClean="0"/>
              <a:t>Örneğin elma, ayva, patates gibi meyve ve sebzeler kabuklarının soyulması, zedelenme, kesilme, dilimlenme gibi nedenlerle esmer renk alırlar. </a:t>
            </a:r>
          </a:p>
          <a:p>
            <a:r>
              <a:rPr lang="tr-TR" dirty="0" smtClean="0"/>
              <a:t>Düşük sıcaklıkta bekleyen patates yumuşar ve tatlılaşır. </a:t>
            </a:r>
          </a:p>
          <a:p>
            <a:r>
              <a:rPr lang="tr-TR" dirty="0" smtClean="0"/>
              <a:t>Taze sebzeler toplandıktan sonra pörsümeye ve renk değiştirmeye başlayabilir. Bu tür bozulmalar </a:t>
            </a:r>
            <a:r>
              <a:rPr lang="tr-TR" dirty="0" smtClean="0">
                <a:solidFill>
                  <a:srgbClr val="FF0000"/>
                </a:solidFill>
              </a:rPr>
              <a:t>sağlık açısından risk oluşturan bozulmalar değildir. </a:t>
            </a:r>
            <a:r>
              <a:rPr lang="tr-TR" dirty="0" smtClean="0"/>
              <a:t>Ancak gıdaların lezzeti enzim nedeniyle oluşan bozulmalardan olumsuz etkilenebilir.</a:t>
            </a:r>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48680"/>
            <a:ext cx="8229600" cy="5577483"/>
          </a:xfrm>
        </p:spPr>
        <p:txBody>
          <a:bodyPr>
            <a:normAutofit/>
          </a:bodyPr>
          <a:lstStyle/>
          <a:p>
            <a:r>
              <a:rPr lang="tr-TR" dirty="0" smtClean="0"/>
              <a:t>Gıda maddelerinin çeşitlerine göre bozulma belirtileri farklılık gösterebilir. Aşağıdaki belirtilerin görüldüğü gıdalar </a:t>
            </a:r>
            <a:r>
              <a:rPr lang="tr-TR" dirty="0" smtClean="0">
                <a:solidFill>
                  <a:srgbClr val="FF0000"/>
                </a:solidFill>
              </a:rPr>
              <a:t>sağlık açısından risk taşıyan gıdalardır, </a:t>
            </a:r>
            <a:r>
              <a:rPr lang="tr-TR" dirty="0" smtClean="0"/>
              <a:t>bu belirtileri taşıyan gıdaları tüketmemek gerekir:</a:t>
            </a:r>
          </a:p>
          <a:p>
            <a:r>
              <a:rPr lang="tr-TR" b="1" i="1" dirty="0" smtClean="0"/>
              <a:t>Süt: </a:t>
            </a:r>
            <a:r>
              <a:rPr lang="tr-TR" dirty="0" smtClean="0"/>
              <a:t>Ahır, balık ve sabun kokusu taşıyan, acı ekşi, yanık ve malt </a:t>
            </a:r>
            <a:r>
              <a:rPr lang="tr-TR" dirty="0" err="1" smtClean="0"/>
              <a:t>tadlarına</a:t>
            </a:r>
            <a:r>
              <a:rPr lang="tr-TR" dirty="0" smtClean="0"/>
              <a:t> sahip olan, mavi-sarı, kırmızı renk almaya başlayan, sünme ve köpürme görünen sütler bozulmaya uğramış demektir.</a:t>
            </a:r>
          </a:p>
          <a:p>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692696"/>
            <a:ext cx="8229600" cy="5721499"/>
          </a:xfrm>
        </p:spPr>
        <p:txBody>
          <a:bodyPr>
            <a:normAutofit/>
          </a:bodyPr>
          <a:lstStyle/>
          <a:p>
            <a:r>
              <a:rPr lang="tr-TR" b="1" i="1" dirty="0" smtClean="0"/>
              <a:t>Peynir:</a:t>
            </a:r>
            <a:r>
              <a:rPr lang="tr-TR" dirty="0" smtClean="0"/>
              <a:t> Tadı acılaşan, aşırı delikli, süngerimsi yapıya sahip olan, çeşitli renk oluşumları gözlenen peynirler bozulmuş demektir.</a:t>
            </a:r>
          </a:p>
          <a:p>
            <a:r>
              <a:rPr lang="tr-TR" b="1" i="1" dirty="0" err="1" smtClean="0"/>
              <a:t>Tereyağ</a:t>
            </a:r>
            <a:r>
              <a:rPr lang="tr-TR" b="1" i="1" dirty="0" smtClean="0"/>
              <a:t>:</a:t>
            </a:r>
            <a:r>
              <a:rPr lang="tr-TR" dirty="0" smtClean="0"/>
              <a:t> Acı ve ekşi tadı olan, kötü kokmaya başlayan, siyah, mavi-siyah, pembe, kırmızı, mavi ve yeşil renklerde oluşumlar başlamış olan </a:t>
            </a:r>
            <a:r>
              <a:rPr lang="tr-TR" dirty="0" err="1" smtClean="0"/>
              <a:t>tereyağ</a:t>
            </a:r>
            <a:r>
              <a:rPr lang="tr-TR" dirty="0" smtClean="0"/>
              <a:t> bozulmuştur.</a:t>
            </a:r>
          </a:p>
          <a:p>
            <a:r>
              <a:rPr lang="tr-TR" b="1" i="1" dirty="0" smtClean="0"/>
              <a:t>Yoğurt:</a:t>
            </a:r>
            <a:r>
              <a:rPr lang="tr-TR" dirty="0" smtClean="0"/>
              <a:t> Tadı ekşileşen ve köpürmeye başlayan yoğurt bozuktur.</a:t>
            </a:r>
          </a:p>
          <a:p>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60648"/>
            <a:ext cx="8435280" cy="6336704"/>
          </a:xfrm>
        </p:spPr>
        <p:txBody>
          <a:bodyPr>
            <a:normAutofit fontScale="92500"/>
          </a:bodyPr>
          <a:lstStyle/>
          <a:p>
            <a:r>
              <a:rPr lang="tr-TR" b="1" i="1" dirty="0" smtClean="0"/>
              <a:t>Et:</a:t>
            </a:r>
            <a:r>
              <a:rPr lang="tr-TR" dirty="0" smtClean="0"/>
              <a:t> Dış yüzeyi yapışkanlaşmış, renginde bozulmalar başlamış, kokuşan, toprak kokusu vermeye başlayan, ekşimiş etlerde bozulma başlamıştır.</a:t>
            </a:r>
          </a:p>
          <a:p>
            <a:r>
              <a:rPr lang="tr-TR" b="1" i="1" dirty="0" smtClean="0"/>
              <a:t>Salam-sosis-sucuk: </a:t>
            </a:r>
            <a:r>
              <a:rPr lang="tr-TR" dirty="0" smtClean="0"/>
              <a:t>Yapışkan tabaka oluşumu, ekşime, yeşil renk oluşumu ve kokuşma gibi belirtiler gösteren salam-sucuk bozuktur.</a:t>
            </a:r>
          </a:p>
          <a:p>
            <a:r>
              <a:rPr lang="tr-TR" b="1" i="1" dirty="0" smtClean="0"/>
              <a:t>Balık ve kabuklu deniz hayvanları:</a:t>
            </a:r>
            <a:r>
              <a:rPr lang="tr-TR" dirty="0" smtClean="0"/>
              <a:t> Kötü koku, küflü </a:t>
            </a:r>
            <a:r>
              <a:rPr lang="tr-TR" dirty="0" err="1" smtClean="0"/>
              <a:t>tad</a:t>
            </a:r>
            <a:r>
              <a:rPr lang="tr-TR" dirty="0" smtClean="0"/>
              <a:t> ve koku, renk bozulmaları ve ekşime belirtileri görülen deniz mahsulü bozuk demektir.</a:t>
            </a:r>
          </a:p>
          <a:p>
            <a:r>
              <a:rPr lang="tr-TR" b="1" i="1" dirty="0" smtClean="0"/>
              <a:t>Yumurta:</a:t>
            </a:r>
            <a:r>
              <a:rPr lang="tr-TR" dirty="0" smtClean="0"/>
              <a:t> Akı yeşilimsi renk almaya başlayan, sarısında siyah renkli bölümler görülen, kırmızı-pembe renkli çürümüş kısımları olan, küf kokusu ve kötü koku taşıyan yumurta bozuktur.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48680"/>
            <a:ext cx="8229600" cy="5577483"/>
          </a:xfrm>
        </p:spPr>
        <p:txBody>
          <a:bodyPr>
            <a:normAutofit/>
          </a:bodyPr>
          <a:lstStyle/>
          <a:p>
            <a:r>
              <a:rPr lang="tr-TR" b="1" i="1" dirty="0" smtClean="0"/>
              <a:t>Taze sebzeler:</a:t>
            </a:r>
            <a:r>
              <a:rPr lang="tr-TR" dirty="0" smtClean="0"/>
              <a:t> Çeşitli çürümeler, yapışkanlık ve ekşime belirtileri gösteren sebze bozuk demektir.</a:t>
            </a:r>
          </a:p>
          <a:p>
            <a:r>
              <a:rPr lang="tr-TR" b="1" i="1" dirty="0" smtClean="0"/>
              <a:t>Meyveler:</a:t>
            </a:r>
            <a:r>
              <a:rPr lang="tr-TR" dirty="0" smtClean="0"/>
              <a:t> Meyvelerde çeşitli renklerde çürümeler bozulma belirtisidir.</a:t>
            </a:r>
          </a:p>
          <a:p>
            <a:r>
              <a:rPr lang="tr-TR" b="1" i="1" dirty="0" smtClean="0"/>
              <a:t>Ekmek: </a:t>
            </a:r>
            <a:r>
              <a:rPr lang="tr-TR" dirty="0" smtClean="0"/>
              <a:t>Küf kokusu taşıyan ve renk değiştirmiş küflü bölgeler görünen ekmek bozuktur.</a:t>
            </a:r>
          </a:p>
          <a:p>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04664"/>
            <a:ext cx="8229600" cy="5721499"/>
          </a:xfrm>
        </p:spPr>
        <p:txBody>
          <a:bodyPr/>
          <a:lstStyle/>
          <a:p>
            <a:r>
              <a:rPr lang="tr-TR" b="1" i="1" dirty="0" smtClean="0"/>
              <a:t>Reçel, marmelat:</a:t>
            </a:r>
            <a:r>
              <a:rPr lang="tr-TR" dirty="0" smtClean="0"/>
              <a:t> Ekşime ve köpürme görülüyorsa bozulma başlamış demektir.</a:t>
            </a:r>
          </a:p>
          <a:p>
            <a:r>
              <a:rPr lang="tr-TR" b="1" i="1" dirty="0" smtClean="0"/>
              <a:t>Konserve gıdalar:</a:t>
            </a:r>
            <a:r>
              <a:rPr lang="tr-TR" dirty="0" smtClean="0"/>
              <a:t> Ekşi ve acı </a:t>
            </a:r>
            <a:r>
              <a:rPr lang="tr-TR" dirty="0" err="1" smtClean="0"/>
              <a:t>tad</a:t>
            </a:r>
            <a:r>
              <a:rPr lang="tr-TR" dirty="0" smtClean="0"/>
              <a:t> taşıyan, asidik kötü kokuları olan, rengi kararmış ve ambalaj kapağı şişmiş konserveler bozuktur.</a:t>
            </a:r>
          </a:p>
          <a:p>
            <a:r>
              <a:rPr lang="tr-TR" b="1" i="1" dirty="0" smtClean="0"/>
              <a:t>Bira, şarap ve turşu gibi fermente gıdalar:</a:t>
            </a:r>
            <a:r>
              <a:rPr lang="tr-TR" dirty="0" smtClean="0"/>
              <a:t> Tadı acılaşan, rengi kararan ve kötü kokan fermente gıdalar bozuktur.</a:t>
            </a: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274638"/>
            <a:ext cx="8229600" cy="633412"/>
          </a:xfrm>
        </p:spPr>
        <p:txBody>
          <a:bodyPr>
            <a:normAutofit fontScale="90000"/>
          </a:bodyPr>
          <a:lstStyle/>
          <a:p>
            <a:pPr algn="l" eaLnBrk="1" hangingPunct="1"/>
            <a:r>
              <a:rPr lang="tr-TR" sz="3600" smtClean="0"/>
              <a:t>Balık Ürünlerinde Mikrobiyal Bozulma</a:t>
            </a:r>
          </a:p>
        </p:txBody>
      </p:sp>
      <p:graphicFrame>
        <p:nvGraphicFramePr>
          <p:cNvPr id="28724" name="Group 52"/>
          <p:cNvGraphicFramePr>
            <a:graphicFrameLocks noGrp="1"/>
          </p:cNvGraphicFramePr>
          <p:nvPr>
            <p:ph idx="1"/>
          </p:nvPr>
        </p:nvGraphicFramePr>
        <p:xfrm>
          <a:off x="468313" y="1557338"/>
          <a:ext cx="8229600" cy="4541520"/>
        </p:xfrm>
        <a:graphic>
          <a:graphicData uri="http://schemas.openxmlformats.org/drawingml/2006/table">
            <a:tbl>
              <a:tblPr/>
              <a:tblGrid>
                <a:gridCol w="2087562"/>
                <a:gridCol w="6142038"/>
              </a:tblGrid>
              <a:tr h="431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1" i="0" u="none" strike="noStrike" cap="none" normalizeH="0" baseline="0" dirty="0" smtClean="0">
                          <a:ln>
                            <a:noFill/>
                          </a:ln>
                          <a:solidFill>
                            <a:schemeClr val="tx1"/>
                          </a:solidFill>
                          <a:effectLst/>
                          <a:latin typeface="Arial" charset="0"/>
                        </a:rPr>
                        <a:t>Ürün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1" i="0" u="none" strike="noStrike" cap="none" normalizeH="0" baseline="0" smtClean="0">
                          <a:ln>
                            <a:noFill/>
                          </a:ln>
                          <a:solidFill>
                            <a:schemeClr val="tx1"/>
                          </a:solidFill>
                          <a:effectLst/>
                          <a:latin typeface="Arial" charset="0"/>
                        </a:rPr>
                        <a:t>Etken Mikroorganizma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67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rPr>
                        <a:t>Tuzlanmış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rPr>
                        <a:t>Balık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1" u="none" strike="noStrike" cap="none" normalizeH="0" baseline="0" smtClean="0">
                          <a:ln>
                            <a:noFill/>
                          </a:ln>
                          <a:solidFill>
                            <a:srgbClr val="CC0000"/>
                          </a:solidFill>
                          <a:effectLst/>
                          <a:latin typeface="Arial" charset="0"/>
                        </a:rPr>
                        <a:t>Pseudomonas,</a:t>
                      </a:r>
                      <a:r>
                        <a:rPr kumimoji="0" lang="tr-TR" sz="2000" b="0" i="1" u="none" strike="noStrike" cap="none" normalizeH="0" baseline="0" smtClean="0">
                          <a:ln>
                            <a:noFill/>
                          </a:ln>
                          <a:solidFill>
                            <a:schemeClr val="tx1"/>
                          </a:solidFill>
                          <a:effectLst/>
                          <a:latin typeface="Arial" charset="0"/>
                        </a:rPr>
                        <a:t> Micrococcus, Sarcina</a:t>
                      </a:r>
                      <a:r>
                        <a:rPr kumimoji="0" lang="tr-TR" sz="2000" b="0" i="0" u="none" strike="noStrike" cap="none" normalizeH="0" baseline="0" smtClean="0">
                          <a:ln>
                            <a:noFill/>
                          </a:ln>
                          <a:solidFill>
                            <a:schemeClr val="tx1"/>
                          </a:solidFill>
                          <a:effectLst/>
                          <a:latin typeface="Arial" charset="0"/>
                        </a:rPr>
                        <a:t> ve</a:t>
                      </a:r>
                      <a:r>
                        <a:rPr kumimoji="0" lang="tr-TR" sz="2000" b="0" i="1" u="none" strike="noStrike" cap="none" normalizeH="0" baseline="0" smtClean="0">
                          <a:ln>
                            <a:noFill/>
                          </a:ln>
                          <a:solidFill>
                            <a:schemeClr val="tx1"/>
                          </a:solidFill>
                          <a:effectLst/>
                          <a:latin typeface="Arial" charset="0"/>
                        </a:rPr>
                        <a:t> Bacillus</a:t>
                      </a:r>
                      <a:r>
                        <a:rPr kumimoji="0" lang="tr-TR" sz="2000" b="0" i="0" u="none" strike="noStrike" cap="none" normalizeH="0" baseline="0" smtClean="0">
                          <a:ln>
                            <a:noFill/>
                          </a:ln>
                          <a:solidFill>
                            <a:schemeClr val="tx1"/>
                          </a:solidFill>
                          <a:effectLst/>
                          <a:latin typeface="Arial" charset="0"/>
                        </a:rPr>
                        <a:t> cinsine ait bakteriler sarı-yeşil, sarı-pembe veya kırmızı renk oluşumlarına  yol açarlar.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5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rPr>
                        <a:t>Tütsülemiş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rPr>
                        <a:t>Balık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rPr>
                        <a:t>Bozulmanın nedeni </a:t>
                      </a:r>
                      <a:r>
                        <a:rPr kumimoji="0" lang="tr-TR" sz="2000" b="0" i="0" u="none" strike="noStrike" cap="none" normalizeH="0" baseline="0" smtClean="0">
                          <a:ln>
                            <a:noFill/>
                          </a:ln>
                          <a:solidFill>
                            <a:srgbClr val="CC0000"/>
                          </a:solidFill>
                          <a:effectLst/>
                          <a:latin typeface="Arial" charset="0"/>
                        </a:rPr>
                        <a:t>küflerin bulaşmasıdır</a:t>
                      </a:r>
                      <a:r>
                        <a:rPr kumimoji="0" lang="tr-TR" sz="2000" b="0" i="0" u="none" strike="noStrike" cap="none" normalizeH="0" baseline="0" smtClean="0">
                          <a:ln>
                            <a:noFill/>
                          </a:ln>
                          <a:solidFill>
                            <a:schemeClr val="tx1"/>
                          </a:solidFill>
                          <a:effectLst/>
                          <a:latin typeface="Arial" charset="0"/>
                        </a:rPr>
                        <a:t>. Bulaşan küfler içerisinde en önemli olanları ise </a:t>
                      </a:r>
                      <a:r>
                        <a:rPr kumimoji="0" lang="tr-TR" sz="2000" b="0" i="1" u="none" strike="noStrike" cap="none" normalizeH="0" baseline="0" smtClean="0">
                          <a:ln>
                            <a:noFill/>
                          </a:ln>
                          <a:solidFill>
                            <a:srgbClr val="CC0000"/>
                          </a:solidFill>
                          <a:effectLst/>
                          <a:latin typeface="Arial" charset="0"/>
                        </a:rPr>
                        <a:t>Penicillium</a:t>
                      </a:r>
                      <a:r>
                        <a:rPr kumimoji="0" lang="tr-TR" sz="2000" b="0" i="0" u="none" strike="noStrike" cap="none" normalizeH="0" baseline="0" smtClean="0">
                          <a:ln>
                            <a:noFill/>
                          </a:ln>
                          <a:solidFill>
                            <a:srgbClr val="CC0000"/>
                          </a:solidFill>
                          <a:effectLst/>
                          <a:latin typeface="Arial" charset="0"/>
                        </a:rPr>
                        <a:t> spp</a:t>
                      </a:r>
                      <a:r>
                        <a:rPr kumimoji="0" lang="tr-TR" sz="2000" b="0" i="0" u="none" strike="noStrike" cap="none" normalizeH="0" baseline="0" smtClean="0">
                          <a:ln>
                            <a:noFill/>
                          </a:ln>
                          <a:solidFill>
                            <a:schemeClr val="tx1"/>
                          </a:solidFill>
                          <a:effectLst/>
                          <a:latin typeface="Arial" charset="0"/>
                        </a:rPr>
                        <a:t>. ve  </a:t>
                      </a:r>
                      <a:r>
                        <a:rPr kumimoji="0" lang="tr-TR" sz="2000" b="0" i="1" u="none" strike="noStrike" cap="none" normalizeH="0" baseline="0" smtClean="0">
                          <a:ln>
                            <a:noFill/>
                          </a:ln>
                          <a:solidFill>
                            <a:srgbClr val="CC0000"/>
                          </a:solidFill>
                          <a:effectLst/>
                          <a:latin typeface="Arial" charset="0"/>
                        </a:rPr>
                        <a:t>Aspergillus spp</a:t>
                      </a:r>
                      <a:r>
                        <a:rPr kumimoji="0" lang="tr-TR" sz="2000" b="0" i="0" u="none" strike="noStrike" cap="none" normalizeH="0" baseline="0" smtClean="0">
                          <a:ln>
                            <a:noFill/>
                          </a:ln>
                          <a:solidFill>
                            <a:schemeClr val="tx1"/>
                          </a:solidFill>
                          <a:effectLst/>
                          <a:latin typeface="Arial" charset="0"/>
                        </a:rPr>
                        <a:t>.’dir.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67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rPr>
                        <a:t>Konserve edilmiş</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rPr>
                        <a:t>Balık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1" u="none" strike="noStrike" cap="none" normalizeH="0" baseline="0" smtClean="0">
                          <a:ln>
                            <a:noFill/>
                          </a:ln>
                          <a:solidFill>
                            <a:srgbClr val="CC0000"/>
                          </a:solidFill>
                          <a:effectLst/>
                          <a:latin typeface="Arial" charset="0"/>
                        </a:rPr>
                        <a:t>C. botulinum, C. sporogenes, C. perfringens</a:t>
                      </a:r>
                      <a:r>
                        <a:rPr kumimoji="0" lang="tr-TR" sz="2000" b="0" i="0" u="none" strike="noStrike" cap="none" normalizeH="0" baseline="0" smtClean="0">
                          <a:ln>
                            <a:noFill/>
                          </a:ln>
                          <a:solidFill>
                            <a:schemeClr val="tx1"/>
                          </a:solidFill>
                          <a:effectLst/>
                          <a:latin typeface="Arial" charset="0"/>
                        </a:rPr>
                        <a:t> ve </a:t>
                      </a:r>
                      <a:r>
                        <a:rPr kumimoji="0" lang="tr-TR" sz="2000" b="0" i="1" u="none" strike="noStrike" cap="none" normalizeH="0" baseline="0" smtClean="0">
                          <a:ln>
                            <a:noFill/>
                          </a:ln>
                          <a:solidFill>
                            <a:schemeClr val="tx1"/>
                          </a:solidFill>
                          <a:effectLst/>
                          <a:latin typeface="Arial" charset="0"/>
                        </a:rPr>
                        <a:t>C. putrificum</a:t>
                      </a:r>
                      <a:r>
                        <a:rPr kumimoji="0" lang="tr-TR" sz="2000" b="0" i="0" u="none" strike="noStrike" cap="none" normalizeH="0" baseline="0" smtClean="0">
                          <a:ln>
                            <a:noFill/>
                          </a:ln>
                          <a:solidFill>
                            <a:schemeClr val="tx1"/>
                          </a:solidFill>
                          <a:effectLst/>
                          <a:latin typeface="Arial" charset="0"/>
                        </a:rPr>
                        <a:t> türleri, soslu balık konservelerinde </a:t>
                      </a:r>
                      <a:r>
                        <a:rPr kumimoji="0" lang="tr-TR" sz="2000" b="0" i="1" u="none" strike="noStrike" cap="none" normalizeH="0" baseline="0" smtClean="0">
                          <a:ln>
                            <a:noFill/>
                          </a:ln>
                          <a:solidFill>
                            <a:schemeClr val="tx1"/>
                          </a:solidFill>
                          <a:effectLst/>
                          <a:latin typeface="Arial" charset="0"/>
                        </a:rPr>
                        <a:t>B. mesentericus</a:t>
                      </a:r>
                      <a:r>
                        <a:rPr kumimoji="0" lang="tr-TR" sz="2000" b="0" i="0" u="none" strike="noStrike" cap="none" normalizeH="0" baseline="0" smtClean="0">
                          <a:ln>
                            <a:noFill/>
                          </a:ln>
                          <a:solidFill>
                            <a:schemeClr val="tx1"/>
                          </a:solidFill>
                          <a:effectLst/>
                          <a:latin typeface="Arial" charset="0"/>
                        </a:rPr>
                        <a:t>, </a:t>
                      </a:r>
                      <a:r>
                        <a:rPr kumimoji="0" lang="tr-TR" sz="2000" b="0" i="1" u="none" strike="noStrike" cap="none" normalizeH="0" baseline="0" smtClean="0">
                          <a:ln>
                            <a:noFill/>
                          </a:ln>
                          <a:solidFill>
                            <a:schemeClr val="tx1"/>
                          </a:solidFill>
                          <a:effectLst/>
                          <a:latin typeface="Arial" charset="0"/>
                        </a:rPr>
                        <a:t>B. subtilis, P. fluorescens</a:t>
                      </a:r>
                      <a:r>
                        <a:rPr kumimoji="0" lang="tr-TR" sz="2000" b="0" i="0" u="none" strike="noStrike" cap="none" normalizeH="0" baseline="0" smtClean="0">
                          <a:ln>
                            <a:noFill/>
                          </a:ln>
                          <a:solidFill>
                            <a:schemeClr val="tx1"/>
                          </a:solidFill>
                          <a:effectLst/>
                          <a:latin typeface="Arial" charset="0"/>
                        </a:rPr>
                        <a:t> ve </a:t>
                      </a:r>
                      <a:r>
                        <a:rPr kumimoji="0" lang="tr-TR" sz="2000" b="0" i="1" u="none" strike="noStrike" cap="none" normalizeH="0" baseline="0" smtClean="0">
                          <a:ln>
                            <a:noFill/>
                          </a:ln>
                          <a:solidFill>
                            <a:schemeClr val="tx1"/>
                          </a:solidFill>
                          <a:effectLst/>
                          <a:latin typeface="Arial" charset="0"/>
                        </a:rPr>
                        <a:t>Proteus</a:t>
                      </a:r>
                      <a:r>
                        <a:rPr kumimoji="0" lang="tr-TR" sz="2000" b="0" i="0" u="none" strike="noStrike" cap="none" normalizeH="0" baseline="0" smtClean="0">
                          <a:ln>
                            <a:noFill/>
                          </a:ln>
                          <a:solidFill>
                            <a:schemeClr val="tx1"/>
                          </a:solidFill>
                          <a:effectLst/>
                          <a:latin typeface="Arial" charset="0"/>
                        </a:rPr>
                        <a:t> türleri risk oluşturabilirler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5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dirty="0" smtClean="0">
                          <a:ln>
                            <a:noFill/>
                          </a:ln>
                          <a:solidFill>
                            <a:schemeClr val="tx1"/>
                          </a:solidFill>
                          <a:effectLst/>
                          <a:latin typeface="Arial" charset="0"/>
                        </a:rPr>
                        <a:t>Kızartılmış</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dirty="0" smtClean="0">
                          <a:ln>
                            <a:noFill/>
                          </a:ln>
                          <a:solidFill>
                            <a:schemeClr val="tx1"/>
                          </a:solidFill>
                          <a:effectLst/>
                          <a:latin typeface="Arial" charset="0"/>
                        </a:rPr>
                        <a:t>Balık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1" u="none" strike="noStrike" cap="none" normalizeH="0" baseline="0" dirty="0" smtClean="0">
                          <a:ln>
                            <a:noFill/>
                          </a:ln>
                          <a:solidFill>
                            <a:srgbClr val="CC0000"/>
                          </a:solidFill>
                          <a:effectLst/>
                          <a:latin typeface="Arial" charset="0"/>
                        </a:rPr>
                        <a:t>B. </a:t>
                      </a:r>
                      <a:r>
                        <a:rPr kumimoji="0" lang="tr-TR" sz="2000" b="0" i="1" u="none" strike="noStrike" cap="none" normalizeH="0" baseline="0" dirty="0" err="1" smtClean="0">
                          <a:ln>
                            <a:noFill/>
                          </a:ln>
                          <a:solidFill>
                            <a:srgbClr val="CC0000"/>
                          </a:solidFill>
                          <a:effectLst/>
                          <a:latin typeface="Arial" charset="0"/>
                        </a:rPr>
                        <a:t>mesentericus</a:t>
                      </a:r>
                      <a:r>
                        <a:rPr kumimoji="0" lang="tr-TR" sz="2000" b="0" i="1" u="none" strike="noStrike" cap="none" normalizeH="0" baseline="0" dirty="0" smtClean="0">
                          <a:ln>
                            <a:noFill/>
                          </a:ln>
                          <a:solidFill>
                            <a:srgbClr val="CC0000"/>
                          </a:solidFill>
                          <a:effectLst/>
                          <a:latin typeface="Arial" charset="0"/>
                        </a:rPr>
                        <a:t>, B. </a:t>
                      </a:r>
                      <a:r>
                        <a:rPr kumimoji="0" lang="tr-TR" sz="2000" b="0" i="1" u="none" strike="noStrike" cap="none" normalizeH="0" baseline="0" dirty="0" err="1" smtClean="0">
                          <a:ln>
                            <a:noFill/>
                          </a:ln>
                          <a:solidFill>
                            <a:srgbClr val="CC0000"/>
                          </a:solidFill>
                          <a:effectLst/>
                          <a:latin typeface="Arial" charset="0"/>
                        </a:rPr>
                        <a:t>subtilis</a:t>
                      </a:r>
                      <a:r>
                        <a:rPr kumimoji="0" lang="tr-TR" sz="2000" b="0" i="1" u="none" strike="noStrike" cap="none" normalizeH="0" baseline="0" dirty="0" smtClean="0">
                          <a:ln>
                            <a:noFill/>
                          </a:ln>
                          <a:solidFill>
                            <a:srgbClr val="CC0000"/>
                          </a:solidFill>
                          <a:effectLst/>
                          <a:latin typeface="Arial" charset="0"/>
                        </a:rPr>
                        <a:t>, P. </a:t>
                      </a:r>
                      <a:r>
                        <a:rPr kumimoji="0" lang="tr-TR" sz="2000" b="0" i="1" u="none" strike="noStrike" cap="none" normalizeH="0" baseline="0" dirty="0" err="1" smtClean="0">
                          <a:ln>
                            <a:noFill/>
                          </a:ln>
                          <a:solidFill>
                            <a:srgbClr val="CC0000"/>
                          </a:solidFill>
                          <a:effectLst/>
                          <a:latin typeface="Arial" charset="0"/>
                        </a:rPr>
                        <a:t>fluorescens</a:t>
                      </a:r>
                      <a:r>
                        <a:rPr kumimoji="0" lang="tr-TR" sz="2000" b="0" i="0" u="none" strike="noStrike" cap="none" normalizeH="0" baseline="0" dirty="0" smtClean="0">
                          <a:ln>
                            <a:noFill/>
                          </a:ln>
                          <a:solidFill>
                            <a:schemeClr val="tx1"/>
                          </a:solidFill>
                          <a:effectLst/>
                          <a:latin typeface="Arial" charset="0"/>
                        </a:rPr>
                        <a:t> ve mikrokoklar önem taşımaktadır.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a:bodyPr>
          <a:lstStyle/>
          <a:p>
            <a:pPr algn="l" eaLnBrk="1" hangingPunct="1"/>
            <a:r>
              <a:rPr lang="tr-TR" sz="3600" dirty="0" smtClean="0"/>
              <a:t>Et Ürünlerinde Bozulma</a:t>
            </a:r>
          </a:p>
        </p:txBody>
      </p:sp>
      <p:sp>
        <p:nvSpPr>
          <p:cNvPr id="34819" name="Rectangle 3"/>
          <p:cNvSpPr>
            <a:spLocks noGrp="1" noChangeArrowheads="1"/>
          </p:cNvSpPr>
          <p:nvPr>
            <p:ph type="body" idx="1"/>
          </p:nvPr>
        </p:nvSpPr>
        <p:spPr>
          <a:xfrm>
            <a:off x="457200" y="1628775"/>
            <a:ext cx="8401080" cy="4497388"/>
          </a:xfrm>
        </p:spPr>
        <p:txBody>
          <a:bodyPr>
            <a:noAutofit/>
          </a:bodyPr>
          <a:lstStyle/>
          <a:p>
            <a:pPr eaLnBrk="1" hangingPunct="1"/>
            <a:r>
              <a:rPr lang="tr-TR" sz="2800" dirty="0" smtClean="0">
                <a:solidFill>
                  <a:srgbClr val="CC0000"/>
                </a:solidFill>
              </a:rPr>
              <a:t>Renk Değişimi:</a:t>
            </a:r>
            <a:r>
              <a:rPr lang="tr-TR" sz="2800" dirty="0" smtClean="0"/>
              <a:t> </a:t>
            </a:r>
            <a:r>
              <a:rPr lang="tr-TR" sz="2800" dirty="0" err="1" smtClean="0"/>
              <a:t>Myoglobinin</a:t>
            </a:r>
            <a:r>
              <a:rPr lang="tr-TR" sz="2800" dirty="0" smtClean="0"/>
              <a:t> </a:t>
            </a:r>
            <a:r>
              <a:rPr lang="tr-TR" sz="2800" dirty="0" err="1" smtClean="0"/>
              <a:t>oksidasyonu</a:t>
            </a:r>
            <a:r>
              <a:rPr lang="tr-TR" sz="2800" dirty="0" smtClean="0"/>
              <a:t> veya mikroorganizmaların pigment oluşturması.</a:t>
            </a:r>
          </a:p>
          <a:p>
            <a:pPr eaLnBrk="1" hangingPunct="1"/>
            <a:r>
              <a:rPr lang="tr-TR" sz="2800" dirty="0" err="1" smtClean="0">
                <a:solidFill>
                  <a:srgbClr val="CC0000"/>
                </a:solidFill>
              </a:rPr>
              <a:t>Mukoz</a:t>
            </a:r>
            <a:r>
              <a:rPr lang="tr-TR" sz="2800" dirty="0" smtClean="0">
                <a:solidFill>
                  <a:srgbClr val="CC0000"/>
                </a:solidFill>
              </a:rPr>
              <a:t> Madde Oluşumu:</a:t>
            </a:r>
            <a:r>
              <a:rPr lang="tr-TR" sz="2800" dirty="0" smtClean="0"/>
              <a:t> Özellikle </a:t>
            </a:r>
            <a:r>
              <a:rPr lang="tr-TR" sz="2800" i="1" dirty="0" err="1" smtClean="0"/>
              <a:t>Pseudomonas</a:t>
            </a:r>
            <a:r>
              <a:rPr lang="tr-TR" sz="2800" dirty="0" smtClean="0"/>
              <a:t> ve </a:t>
            </a:r>
            <a:r>
              <a:rPr lang="tr-TR" sz="2800" i="1" dirty="0" err="1" smtClean="0"/>
              <a:t>Alcaligenes</a:t>
            </a:r>
            <a:r>
              <a:rPr lang="tr-TR" sz="2800" dirty="0" smtClean="0"/>
              <a:t> cinsi üyeleri yüzeyde </a:t>
            </a:r>
            <a:r>
              <a:rPr lang="tr-TR" sz="2800" dirty="0" err="1" smtClean="0"/>
              <a:t>mukoz</a:t>
            </a:r>
            <a:r>
              <a:rPr lang="tr-TR" sz="2800" dirty="0" smtClean="0"/>
              <a:t> tabaka oluşturur.</a:t>
            </a:r>
          </a:p>
          <a:p>
            <a:pPr eaLnBrk="1" hangingPunct="1"/>
            <a:r>
              <a:rPr lang="tr-TR" sz="2800" dirty="0" smtClean="0"/>
              <a:t> </a:t>
            </a:r>
            <a:r>
              <a:rPr lang="tr-TR" sz="2800" dirty="0" err="1" smtClean="0">
                <a:solidFill>
                  <a:srgbClr val="CC0000"/>
                </a:solidFill>
              </a:rPr>
              <a:t>Asitlenme</a:t>
            </a:r>
            <a:r>
              <a:rPr lang="tr-TR" sz="2800" dirty="0" smtClean="0">
                <a:solidFill>
                  <a:srgbClr val="CC0000"/>
                </a:solidFill>
              </a:rPr>
              <a:t> ve Ekşi tat Oluşumu:</a:t>
            </a:r>
            <a:r>
              <a:rPr lang="tr-TR" sz="2800" dirty="0" smtClean="0"/>
              <a:t> Bakteriler tarafından çeşitli organik asitlerin üretimi.</a:t>
            </a:r>
          </a:p>
          <a:p>
            <a:pPr eaLnBrk="1" hangingPunct="1"/>
            <a:r>
              <a:rPr lang="tr-TR" sz="2800" dirty="0" smtClean="0">
                <a:solidFill>
                  <a:srgbClr val="CC0000"/>
                </a:solidFill>
              </a:rPr>
              <a:t>Kokuşma:</a:t>
            </a:r>
            <a:r>
              <a:rPr lang="tr-TR" sz="2800" dirty="0" smtClean="0"/>
              <a:t> Proteinlerin parçalanması sonucunda oluşan amonyak, </a:t>
            </a:r>
            <a:r>
              <a:rPr lang="tr-TR" sz="2800" dirty="0" err="1" smtClean="0"/>
              <a:t>merkapta</a:t>
            </a:r>
            <a:r>
              <a:rPr lang="tr-TR" sz="2800" dirty="0" smtClean="0"/>
              <a:t> etanol, hidrojen sülfür, </a:t>
            </a:r>
            <a:r>
              <a:rPr lang="tr-TR" sz="2800" dirty="0" err="1" smtClean="0"/>
              <a:t>indol</a:t>
            </a:r>
            <a:r>
              <a:rPr lang="tr-TR" sz="2800" dirty="0" smtClean="0"/>
              <a:t>, aminlerden kaynaklanmaktadır.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467544" y="1628800"/>
            <a:ext cx="7885384" cy="4752528"/>
          </a:xfrm>
          <a:prstGeom prst="rect">
            <a:avLst/>
          </a:prstGeom>
          <a:noFill/>
          <a:ln w="9525">
            <a:noFill/>
            <a:miter lim="800000"/>
            <a:headEnd/>
            <a:tailEnd/>
          </a:ln>
        </p:spPr>
      </p:pic>
      <p:sp>
        <p:nvSpPr>
          <p:cNvPr id="3" name="2 Başlık"/>
          <p:cNvSpPr>
            <a:spLocks noGrp="1"/>
          </p:cNvSpPr>
          <p:nvPr>
            <p:ph type="title"/>
          </p:nvPr>
        </p:nvSpPr>
        <p:spPr/>
        <p:txBody>
          <a:bodyPr/>
          <a:lstStyle/>
          <a:p>
            <a:r>
              <a:rPr lang="tr-TR" dirty="0" smtClean="0"/>
              <a:t>Kanatlı etlerinde bozulmalar</a:t>
            </a:r>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Grp="1" noChangeArrowheads="1"/>
          </p:cNvSpPr>
          <p:nvPr>
            <p:ph type="title"/>
          </p:nvPr>
        </p:nvSpPr>
        <p:spPr>
          <a:xfrm>
            <a:off x="457200" y="274638"/>
            <a:ext cx="8229600" cy="706437"/>
          </a:xfrm>
        </p:spPr>
        <p:txBody>
          <a:bodyPr/>
          <a:lstStyle/>
          <a:p>
            <a:pPr algn="l" eaLnBrk="1" hangingPunct="1"/>
            <a:r>
              <a:rPr lang="tr-TR" sz="4000" b="1" smtClean="0"/>
              <a:t>SÜT ÜRÜNLERİ</a:t>
            </a:r>
          </a:p>
        </p:txBody>
      </p:sp>
      <p:pic>
        <p:nvPicPr>
          <p:cNvPr id="48131" name="Picture 5"/>
          <p:cNvPicPr>
            <a:picLocks noChangeAspect="1" noChangeArrowheads="1"/>
          </p:cNvPicPr>
          <p:nvPr/>
        </p:nvPicPr>
        <p:blipFill>
          <a:blip r:embed="rId2" cstate="print"/>
          <a:srcRect/>
          <a:stretch>
            <a:fillRect/>
          </a:stretch>
        </p:blipFill>
        <p:spPr bwMode="auto">
          <a:xfrm>
            <a:off x="0" y="1142984"/>
            <a:ext cx="9144000" cy="5267341"/>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68313" y="0"/>
            <a:ext cx="8229600" cy="1143000"/>
          </a:xfrm>
        </p:spPr>
        <p:txBody>
          <a:bodyPr>
            <a:normAutofit/>
          </a:bodyPr>
          <a:lstStyle/>
          <a:p>
            <a:pPr algn="l" eaLnBrk="1" hangingPunct="1"/>
            <a:r>
              <a:rPr lang="tr-TR" sz="3600" dirty="0" smtClean="0"/>
              <a:t>İçme sütünde bozulma türleri</a:t>
            </a:r>
          </a:p>
        </p:txBody>
      </p:sp>
      <p:graphicFrame>
        <p:nvGraphicFramePr>
          <p:cNvPr id="53331" name="Group 83"/>
          <p:cNvGraphicFramePr>
            <a:graphicFrameLocks noGrp="1"/>
          </p:cNvGraphicFramePr>
          <p:nvPr>
            <p:ph idx="1"/>
          </p:nvPr>
        </p:nvGraphicFramePr>
        <p:xfrm>
          <a:off x="395288" y="1196975"/>
          <a:ext cx="8569325" cy="5242560"/>
        </p:xfrm>
        <a:graphic>
          <a:graphicData uri="http://schemas.openxmlformats.org/drawingml/2006/table">
            <a:tbl>
              <a:tblPr/>
              <a:tblGrid>
                <a:gridCol w="1728787"/>
                <a:gridCol w="6840538"/>
              </a:tblGrid>
              <a:tr h="406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rPr>
                        <a:t>Bozulma Türü</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rPr>
                        <a:t>Etken Mikroorganizmalar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16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0" i="0" u="none" strike="noStrike" cap="none" normalizeH="0" baseline="0" smtClean="0">
                          <a:ln>
                            <a:noFill/>
                          </a:ln>
                          <a:solidFill>
                            <a:schemeClr val="tx1"/>
                          </a:solidFill>
                          <a:effectLst/>
                          <a:latin typeface="Arial" charset="0"/>
                        </a:rPr>
                        <a:t>Ekşime ve Asit Oluşumu</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0" i="1" u="none" strike="noStrike" cap="none" normalizeH="0" baseline="0" smtClean="0">
                          <a:ln>
                            <a:noFill/>
                          </a:ln>
                          <a:solidFill>
                            <a:schemeClr val="tx1"/>
                          </a:solidFill>
                          <a:effectLst/>
                          <a:latin typeface="Arial" charset="0"/>
                        </a:rPr>
                        <a:t>Lactococcus lactis, Streptococcus thermophilus, Lactobacillus bulgaricus, L. thermophilus, Bacillus calidolactis</a:t>
                      </a:r>
                      <a:r>
                        <a:rPr kumimoji="0" lang="tr-TR" sz="1800" b="0" i="0" u="none" strike="noStrike" cap="none" normalizeH="0" baseline="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0" i="0" u="none" strike="noStrike" cap="none" normalizeH="0" baseline="0" smtClean="0">
                          <a:ln>
                            <a:noFill/>
                          </a:ln>
                          <a:solidFill>
                            <a:schemeClr val="tx1"/>
                          </a:solidFill>
                          <a:effectLst/>
                          <a:latin typeface="Arial" charset="0"/>
                        </a:rPr>
                        <a:t>Gaz Oluşumu</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0" i="1" u="none" strike="noStrike" cap="none" normalizeH="0" baseline="0" smtClean="0">
                          <a:ln>
                            <a:noFill/>
                          </a:ln>
                          <a:solidFill>
                            <a:schemeClr val="tx1"/>
                          </a:solidFill>
                          <a:effectLst/>
                          <a:latin typeface="Arial" charset="0"/>
                        </a:rPr>
                        <a:t>C. butyricum, C. welchii </a:t>
                      </a:r>
                      <a:r>
                        <a:rPr kumimoji="0" lang="tr-TR" sz="1800" b="0" i="0" u="none" strike="noStrike" cap="none" normalizeH="0" baseline="0" smtClean="0">
                          <a:ln>
                            <a:noFill/>
                          </a:ln>
                          <a:solidFill>
                            <a:schemeClr val="tx1"/>
                          </a:solidFill>
                          <a:effectLst/>
                          <a:latin typeface="Arial" charset="0"/>
                        </a:rPr>
                        <a:t>ve </a:t>
                      </a:r>
                      <a:r>
                        <a:rPr kumimoji="0" lang="tr-TR" sz="1800" b="0" i="1" u="none" strike="noStrike" cap="none" normalizeH="0" baseline="0" smtClean="0">
                          <a:ln>
                            <a:noFill/>
                          </a:ln>
                          <a:solidFill>
                            <a:schemeClr val="tx1"/>
                          </a:solidFill>
                          <a:effectLst/>
                          <a:latin typeface="Arial" charset="0"/>
                        </a:rPr>
                        <a:t>Bacillus</a:t>
                      </a:r>
                      <a:r>
                        <a:rPr kumimoji="0" lang="tr-TR" sz="1800" b="0" i="0" u="none" strike="noStrike" cap="none" normalizeH="0" baseline="0" smtClean="0">
                          <a:ln>
                            <a:noFill/>
                          </a:ln>
                          <a:solidFill>
                            <a:schemeClr val="tx1"/>
                          </a:solidFill>
                          <a:effectLst/>
                          <a:latin typeface="Arial" charset="0"/>
                        </a:rPr>
                        <a:t> cinsleri  üyeleri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0" i="0" u="none" strike="noStrike" cap="none" normalizeH="0" baseline="0" smtClean="0">
                          <a:ln>
                            <a:noFill/>
                          </a:ln>
                          <a:solidFill>
                            <a:schemeClr val="tx1"/>
                          </a:solidFill>
                          <a:effectLst/>
                          <a:latin typeface="Arial" charset="0"/>
                        </a:rPr>
                        <a:t>Proteolitik Parçalanma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0" i="1" u="none" strike="noStrike" cap="none" normalizeH="0" baseline="0" smtClean="0">
                          <a:ln>
                            <a:noFill/>
                          </a:ln>
                          <a:solidFill>
                            <a:schemeClr val="tx1"/>
                          </a:solidFill>
                          <a:effectLst/>
                          <a:latin typeface="Arial" charset="0"/>
                        </a:rPr>
                        <a:t>Micrococcus caseolyticus, Serratia marcescens, Alcaligenes faecalis, Pseudomonas fluorescens</a:t>
                      </a:r>
                      <a:r>
                        <a:rPr kumimoji="0" lang="tr-TR" sz="1800" b="0" i="0" u="none" strike="noStrike" cap="none" normalizeH="0" baseline="0" smtClean="0">
                          <a:ln>
                            <a:noFill/>
                          </a:ln>
                          <a:solidFill>
                            <a:schemeClr val="tx1"/>
                          </a:solidFill>
                          <a:effectLst/>
                          <a:latin typeface="Arial" charset="0"/>
                        </a:rPr>
                        <a:t> ile </a:t>
                      </a:r>
                      <a:r>
                        <a:rPr kumimoji="0" lang="tr-TR" sz="1800" b="0" i="1" u="none" strike="noStrike" cap="none" normalizeH="0" baseline="0" smtClean="0">
                          <a:ln>
                            <a:noFill/>
                          </a:ln>
                          <a:solidFill>
                            <a:schemeClr val="tx1"/>
                          </a:solidFill>
                          <a:effectLst/>
                          <a:latin typeface="Arial" charset="0"/>
                        </a:rPr>
                        <a:t>Proteus spp.</a:t>
                      </a:r>
                      <a:r>
                        <a:rPr kumimoji="0" lang="tr-TR" sz="1800" b="0" i="0" u="none" strike="noStrike" cap="none" normalizeH="0" baseline="0" smtClean="0">
                          <a:ln>
                            <a:noFill/>
                          </a:ln>
                          <a:solidFill>
                            <a:schemeClr val="tx1"/>
                          </a:solidFill>
                          <a:effectLst/>
                          <a:latin typeface="Arial" charset="0"/>
                        </a:rPr>
                        <a:t> ve</a:t>
                      </a:r>
                      <a:r>
                        <a:rPr kumimoji="0" lang="tr-TR" sz="1800" b="0" i="1" u="none" strike="noStrike" cap="none" normalizeH="0" baseline="0" smtClean="0">
                          <a:ln>
                            <a:noFill/>
                          </a:ln>
                          <a:solidFill>
                            <a:schemeClr val="tx1"/>
                          </a:solidFill>
                          <a:effectLst/>
                          <a:latin typeface="Arial" charset="0"/>
                        </a:rPr>
                        <a:t> Flavobacterium spp.</a:t>
                      </a:r>
                      <a:r>
                        <a:rPr kumimoji="0" lang="tr-TR" sz="1800" b="0" i="0" u="none" strike="noStrike" cap="none" normalizeH="0" baseline="0" smtClean="0">
                          <a:ln>
                            <a:noFill/>
                          </a:ln>
                          <a:solidFill>
                            <a:schemeClr val="tx1"/>
                          </a:solidFill>
                          <a:effectLst/>
                          <a:latin typeface="Arial" charset="0"/>
                        </a:rPr>
                        <a:t> spor oluşturanlardan ise </a:t>
                      </a:r>
                      <a:r>
                        <a:rPr kumimoji="0" lang="tr-TR" sz="1800" b="0" i="1" u="none" strike="noStrike" cap="none" normalizeH="0" baseline="0" smtClean="0">
                          <a:ln>
                            <a:noFill/>
                          </a:ln>
                          <a:solidFill>
                            <a:schemeClr val="tx1"/>
                          </a:solidFill>
                          <a:effectLst/>
                          <a:latin typeface="Arial" charset="0"/>
                        </a:rPr>
                        <a:t>Bacillus subtilis, B. cereus</a:t>
                      </a:r>
                      <a:r>
                        <a:rPr kumimoji="0" lang="tr-TR" sz="1800" b="0" i="0" u="none" strike="noStrike" cap="none" normalizeH="0" baseline="0" smtClean="0">
                          <a:ln>
                            <a:noFill/>
                          </a:ln>
                          <a:solidFill>
                            <a:schemeClr val="tx1"/>
                          </a:solidFill>
                          <a:effectLst/>
                          <a:latin typeface="Arial" charset="0"/>
                        </a:rPr>
                        <a:t> ve</a:t>
                      </a:r>
                      <a:r>
                        <a:rPr kumimoji="0" lang="tr-TR" sz="1800" b="0" i="1" u="none" strike="noStrike" cap="none" normalizeH="0" baseline="0" smtClean="0">
                          <a:ln>
                            <a:noFill/>
                          </a:ln>
                          <a:solidFill>
                            <a:schemeClr val="tx1"/>
                          </a:solidFill>
                          <a:effectLst/>
                          <a:latin typeface="Arial" charset="0"/>
                        </a:rPr>
                        <a:t> Clostridium sporogenes</a:t>
                      </a:r>
                      <a:r>
                        <a:rPr kumimoji="0" lang="tr-TR" sz="1800" b="0" i="0" u="none" strike="noStrike" cap="none" normalizeH="0" baseline="0" smtClean="0">
                          <a:ln>
                            <a:noFill/>
                          </a:ln>
                          <a:solidFill>
                            <a:schemeClr val="tx1"/>
                          </a:solidFill>
                          <a:effectLst/>
                          <a:latin typeface="Arial" charset="0"/>
                        </a:rPr>
                        <a:t> türleridir.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0" i="0" u="none" strike="noStrike" cap="none" normalizeH="0" baseline="0" smtClean="0">
                          <a:ln>
                            <a:noFill/>
                          </a:ln>
                          <a:solidFill>
                            <a:schemeClr val="tx1"/>
                          </a:solidFill>
                          <a:effectLst/>
                          <a:latin typeface="Arial" charset="0"/>
                        </a:rPr>
                        <a:t>Lipolitik Parçalanma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0" i="1" u="none" strike="noStrike" cap="none" normalizeH="0" baseline="0" smtClean="0">
                          <a:ln>
                            <a:noFill/>
                          </a:ln>
                          <a:solidFill>
                            <a:schemeClr val="tx1"/>
                          </a:solidFill>
                          <a:effectLst/>
                          <a:latin typeface="Arial" charset="0"/>
                        </a:rPr>
                        <a:t>Pseudomonas fluorescens, Enterobacter aerogenes, Alcaligenes spp., Bacillus spp., Micrococcus spp. ve Clostridium spp.</a:t>
                      </a:r>
                      <a:r>
                        <a:rPr kumimoji="0" lang="tr-TR" sz="1800" b="0" i="0" u="none" strike="noStrike" cap="none" normalizeH="0" baseline="0" smtClean="0">
                          <a:ln>
                            <a:noFill/>
                          </a:ln>
                          <a:solidFill>
                            <a:schemeClr val="tx1"/>
                          </a:solidFill>
                          <a:effectLst/>
                          <a:latin typeface="Arial" charset="0"/>
                        </a:rPr>
                        <a:t> dır.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0" i="0" u="none" strike="noStrike" cap="none" normalizeH="0" baseline="0" smtClean="0">
                          <a:ln>
                            <a:noFill/>
                          </a:ln>
                          <a:solidFill>
                            <a:schemeClr val="tx1"/>
                          </a:solidFill>
                          <a:effectLst/>
                          <a:latin typeface="Arial" charset="0"/>
                        </a:rPr>
                        <a:t>Sünme Olayı</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0" i="1" u="none" strike="noStrike" cap="none" normalizeH="0" baseline="0" smtClean="0">
                          <a:ln>
                            <a:noFill/>
                          </a:ln>
                          <a:solidFill>
                            <a:schemeClr val="tx1"/>
                          </a:solidFill>
                          <a:effectLst/>
                          <a:latin typeface="Arial" charset="0"/>
                        </a:rPr>
                        <a:t>Alcaligenes viscolactis</a:t>
                      </a:r>
                      <a:r>
                        <a:rPr kumimoji="0" lang="tr-TR" sz="1800" b="0" i="0" u="none" strike="noStrike" cap="none" normalizeH="0" baseline="0" smtClean="0">
                          <a:ln>
                            <a:noFill/>
                          </a:ln>
                          <a:solidFill>
                            <a:schemeClr val="tx1"/>
                          </a:solidFill>
                          <a:effectLst/>
                          <a:latin typeface="Arial" charset="0"/>
                        </a:rPr>
                        <a:t>, </a:t>
                      </a:r>
                      <a:r>
                        <a:rPr kumimoji="0" lang="tr-TR" sz="1800" b="0" i="1" u="none" strike="noStrike" cap="none" normalizeH="0" baseline="0" smtClean="0">
                          <a:ln>
                            <a:noFill/>
                          </a:ln>
                          <a:solidFill>
                            <a:schemeClr val="tx1"/>
                          </a:solidFill>
                          <a:effectLst/>
                          <a:latin typeface="Arial" charset="0"/>
                        </a:rPr>
                        <a:t>Enterobacter aerogenes</a:t>
                      </a:r>
                      <a:r>
                        <a:rPr kumimoji="0" lang="tr-TR" sz="1800" b="0" i="0" u="none" strike="noStrike" cap="none" normalizeH="0" baseline="0" smtClean="0">
                          <a:ln>
                            <a:noFill/>
                          </a:ln>
                          <a:solidFill>
                            <a:schemeClr val="tx1"/>
                          </a:solidFill>
                          <a:effectLst/>
                          <a:latin typeface="Arial" charset="0"/>
                        </a:rPr>
                        <a:t> veya </a:t>
                      </a:r>
                      <a:r>
                        <a:rPr kumimoji="0" lang="tr-TR" sz="1800" b="0" i="1" u="none" strike="noStrike" cap="none" normalizeH="0" baseline="0" smtClean="0">
                          <a:ln>
                            <a:noFill/>
                          </a:ln>
                          <a:solidFill>
                            <a:schemeClr val="tx1"/>
                          </a:solidFill>
                          <a:effectLst/>
                          <a:latin typeface="Arial" charset="0"/>
                        </a:rPr>
                        <a:t>E. cloacea</a:t>
                      </a:r>
                      <a:r>
                        <a:rPr kumimoji="0" lang="tr-TR" sz="1800" b="0" i="0" u="none" strike="noStrike" cap="none" normalizeH="0" baseline="0" smtClean="0">
                          <a:ln>
                            <a:noFill/>
                          </a:ln>
                          <a:solidFill>
                            <a:schemeClr val="tx1"/>
                          </a:solidFill>
                          <a:effectLst/>
                          <a:latin typeface="Arial" charset="0"/>
                        </a:rPr>
                        <a:t>, </a:t>
                      </a:r>
                      <a:r>
                        <a:rPr kumimoji="0" lang="tr-TR" sz="1800" b="0" i="1" u="none" strike="noStrike" cap="none" normalizeH="0" baseline="0" smtClean="0">
                          <a:ln>
                            <a:noFill/>
                          </a:ln>
                          <a:solidFill>
                            <a:schemeClr val="tx1"/>
                          </a:solidFill>
                          <a:effectLst/>
                          <a:latin typeface="Arial" charset="0"/>
                        </a:rPr>
                        <a:t>Streptococcus lactis, Lactobacillus casei, Lactobacillus bulgaricus ve Streptococcus cremoris</a:t>
                      </a:r>
                      <a:r>
                        <a:rPr kumimoji="0" lang="tr-TR" sz="1800" b="0" i="0" u="none" strike="noStrike" cap="none" normalizeH="0" baseline="0" smtClean="0">
                          <a:ln>
                            <a:noFill/>
                          </a:ln>
                          <a:solidFill>
                            <a:schemeClr val="tx1"/>
                          </a:solidFill>
                          <a:effectLst/>
                          <a:latin typeface="Arial" charset="0"/>
                        </a:rPr>
                        <a:t>, </a:t>
                      </a:r>
                      <a:r>
                        <a:rPr kumimoji="0" lang="tr-TR" sz="1800" b="0" i="1" u="none" strike="noStrike" cap="none" normalizeH="0" baseline="0" smtClean="0">
                          <a:ln>
                            <a:noFill/>
                          </a:ln>
                          <a:solidFill>
                            <a:schemeClr val="tx1"/>
                          </a:solidFill>
                          <a:effectLst/>
                          <a:latin typeface="Arial" charset="0"/>
                        </a:rPr>
                        <a:t>Bacillus</a:t>
                      </a:r>
                      <a:r>
                        <a:rPr kumimoji="0" lang="tr-TR" sz="1800" b="0" i="0" u="none" strike="noStrike" cap="none" normalizeH="0" baseline="0" smtClean="0">
                          <a:ln>
                            <a:noFill/>
                          </a:ln>
                          <a:solidFill>
                            <a:schemeClr val="tx1"/>
                          </a:solidFill>
                          <a:effectLst/>
                          <a:latin typeface="Arial" charset="0"/>
                        </a:rPr>
                        <a:t> ve </a:t>
                      </a:r>
                      <a:r>
                        <a:rPr kumimoji="0" lang="tr-TR" sz="1800" b="0" i="1" u="none" strike="noStrike" cap="none" normalizeH="0" baseline="0" smtClean="0">
                          <a:ln>
                            <a:noFill/>
                          </a:ln>
                          <a:solidFill>
                            <a:schemeClr val="tx1"/>
                          </a:solidFill>
                          <a:effectLst/>
                          <a:latin typeface="Arial" charset="0"/>
                        </a:rPr>
                        <a:t>Micrococcus</a:t>
                      </a:r>
                      <a:r>
                        <a:rPr kumimoji="0" lang="tr-TR" sz="1800" b="0" i="0" u="none" strike="noStrike" cap="none" normalizeH="0" baseline="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0" i="0" u="none" strike="noStrike" cap="none" normalizeH="0" baseline="0" smtClean="0">
                          <a:ln>
                            <a:noFill/>
                          </a:ln>
                          <a:solidFill>
                            <a:schemeClr val="tx1"/>
                          </a:solidFill>
                          <a:effectLst/>
                          <a:latin typeface="Arial" charset="0"/>
                        </a:rPr>
                        <a:t>Rengin Değişimi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0" i="1" u="none" strike="noStrike" cap="none" normalizeH="0" baseline="0" smtClean="0">
                          <a:ln>
                            <a:noFill/>
                          </a:ln>
                          <a:solidFill>
                            <a:schemeClr val="tx1"/>
                          </a:solidFill>
                          <a:effectLst/>
                          <a:latin typeface="Arial" charset="0"/>
                        </a:rPr>
                        <a:t>Pseudomonas aeruginosa</a:t>
                      </a:r>
                      <a:r>
                        <a:rPr kumimoji="0" lang="tr-TR" sz="1800" b="0" i="0" u="none" strike="noStrike" cap="none" normalizeH="0" baseline="0" smtClean="0">
                          <a:ln>
                            <a:noFill/>
                          </a:ln>
                          <a:solidFill>
                            <a:schemeClr val="tx1"/>
                          </a:solidFill>
                          <a:effectLst/>
                          <a:latin typeface="Arial" charset="0"/>
                        </a:rPr>
                        <a:t>, </a:t>
                      </a:r>
                      <a:r>
                        <a:rPr kumimoji="0" lang="tr-TR" sz="1800" b="0" i="1" u="none" strike="noStrike" cap="none" normalizeH="0" baseline="0" smtClean="0">
                          <a:ln>
                            <a:noFill/>
                          </a:ln>
                          <a:solidFill>
                            <a:schemeClr val="tx1"/>
                          </a:solidFill>
                          <a:effectLst/>
                          <a:latin typeface="Arial" charset="0"/>
                        </a:rPr>
                        <a:t>Pseudomonas syncyaneae</a:t>
                      </a:r>
                      <a:r>
                        <a:rPr kumimoji="0" lang="tr-TR" sz="1800" b="0" i="0" u="none" strike="noStrike" cap="none" normalizeH="0" baseline="0" smtClean="0">
                          <a:ln>
                            <a:noFill/>
                          </a:ln>
                          <a:solidFill>
                            <a:schemeClr val="tx1"/>
                          </a:solidFill>
                          <a:effectLst/>
                          <a:latin typeface="Arial" charset="0"/>
                        </a:rPr>
                        <a:t>, </a:t>
                      </a:r>
                      <a:r>
                        <a:rPr kumimoji="0" lang="tr-TR" sz="1800" b="0" i="1" u="none" strike="noStrike" cap="none" normalizeH="0" baseline="0" smtClean="0">
                          <a:ln>
                            <a:noFill/>
                          </a:ln>
                          <a:solidFill>
                            <a:schemeClr val="tx1"/>
                          </a:solidFill>
                          <a:effectLst/>
                          <a:latin typeface="Arial" charset="0"/>
                        </a:rPr>
                        <a:t>Serratia marcescens</a:t>
                      </a:r>
                      <a:r>
                        <a:rPr kumimoji="0" lang="tr-TR" sz="1800" b="0" i="0" u="none" strike="noStrike" cap="none" normalizeH="0" baseline="0" smtClean="0">
                          <a:ln>
                            <a:noFill/>
                          </a:ln>
                          <a:solidFill>
                            <a:schemeClr val="tx1"/>
                          </a:solidFill>
                          <a:effectLst/>
                          <a:latin typeface="Arial" charset="0"/>
                        </a:rPr>
                        <a:t>, </a:t>
                      </a:r>
                      <a:r>
                        <a:rPr kumimoji="0" lang="tr-TR" sz="1800" b="0" i="1" u="none" strike="noStrike" cap="none" normalizeH="0" baseline="0" smtClean="0">
                          <a:ln>
                            <a:noFill/>
                          </a:ln>
                          <a:solidFill>
                            <a:schemeClr val="tx1"/>
                          </a:solidFill>
                          <a:effectLst/>
                          <a:latin typeface="Arial" charset="0"/>
                        </a:rPr>
                        <a:t>Micrococcus rubens</a:t>
                      </a:r>
                      <a:r>
                        <a:rPr kumimoji="0" lang="tr-TR" sz="1800" b="0" i="0" u="none" strike="noStrike" cap="none" normalizeH="0" baseline="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0" i="0" u="none" strike="noStrike" cap="none" normalizeH="0" baseline="0" smtClean="0">
                          <a:ln>
                            <a:noFill/>
                          </a:ln>
                          <a:solidFill>
                            <a:schemeClr val="tx1"/>
                          </a:solidFill>
                          <a:effectLst/>
                          <a:latin typeface="Arial" charset="0"/>
                        </a:rPr>
                        <a:t>Tatta Değişim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0" i="1" u="none" strike="noStrike" cap="none" normalizeH="0" baseline="0" smtClean="0">
                          <a:ln>
                            <a:noFill/>
                          </a:ln>
                          <a:solidFill>
                            <a:schemeClr val="tx1"/>
                          </a:solidFill>
                          <a:effectLst/>
                          <a:latin typeface="Arial" charset="0"/>
                        </a:rPr>
                        <a:t>Torula amora</a:t>
                      </a:r>
                      <a:r>
                        <a:rPr kumimoji="0" lang="tr-TR" sz="1800" b="0" i="0" u="none" strike="noStrike" cap="none" normalizeH="0" baseline="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395288" y="274639"/>
            <a:ext cx="8291512" cy="439718"/>
          </a:xfrm>
        </p:spPr>
        <p:txBody>
          <a:bodyPr>
            <a:normAutofit fontScale="90000"/>
          </a:bodyPr>
          <a:lstStyle/>
          <a:p>
            <a:pPr algn="l" eaLnBrk="1" hangingPunct="1"/>
            <a:r>
              <a:rPr lang="tr-TR" sz="4000" b="1" dirty="0" smtClean="0"/>
              <a:t>YOĞURT</a:t>
            </a:r>
          </a:p>
        </p:txBody>
      </p:sp>
      <p:sp>
        <p:nvSpPr>
          <p:cNvPr id="50179" name="Rectangle 3"/>
          <p:cNvSpPr>
            <a:spLocks noGrp="1" noChangeArrowheads="1"/>
          </p:cNvSpPr>
          <p:nvPr>
            <p:ph type="body" idx="1"/>
          </p:nvPr>
        </p:nvSpPr>
        <p:spPr>
          <a:xfrm>
            <a:off x="250825" y="785795"/>
            <a:ext cx="8713788" cy="5811856"/>
          </a:xfrm>
        </p:spPr>
        <p:txBody>
          <a:bodyPr>
            <a:noAutofit/>
          </a:bodyPr>
          <a:lstStyle/>
          <a:p>
            <a:pPr eaLnBrk="1" hangingPunct="1"/>
            <a:r>
              <a:rPr lang="tr-TR" sz="2400" dirty="0" smtClean="0"/>
              <a:t>Yoğurdun florasında </a:t>
            </a:r>
            <a:r>
              <a:rPr lang="tr-TR" sz="2400" dirty="0" err="1" smtClean="0"/>
              <a:t>starter</a:t>
            </a:r>
            <a:r>
              <a:rPr lang="tr-TR" sz="2400" dirty="0" smtClean="0"/>
              <a:t> kültür olarak kullanılan </a:t>
            </a:r>
            <a:r>
              <a:rPr lang="tr-TR" sz="2400" i="1" dirty="0" smtClean="0">
                <a:solidFill>
                  <a:srgbClr val="CC0000"/>
                </a:solidFill>
              </a:rPr>
              <a:t>S. </a:t>
            </a:r>
            <a:r>
              <a:rPr lang="tr-TR" sz="2400" i="1" dirty="0" err="1" smtClean="0">
                <a:solidFill>
                  <a:srgbClr val="CC0000"/>
                </a:solidFill>
              </a:rPr>
              <a:t>thermophilus</a:t>
            </a:r>
            <a:r>
              <a:rPr lang="tr-TR" sz="2400" i="1" dirty="0" smtClean="0">
                <a:solidFill>
                  <a:srgbClr val="CC0000"/>
                </a:solidFill>
              </a:rPr>
              <a:t> </a:t>
            </a:r>
            <a:r>
              <a:rPr lang="tr-TR" sz="2400" dirty="0" smtClean="0">
                <a:solidFill>
                  <a:srgbClr val="CC0000"/>
                </a:solidFill>
              </a:rPr>
              <a:t>ve</a:t>
            </a:r>
            <a:r>
              <a:rPr lang="tr-TR" sz="2400" i="1" dirty="0" smtClean="0">
                <a:solidFill>
                  <a:srgbClr val="CC0000"/>
                </a:solidFill>
              </a:rPr>
              <a:t>  L. </a:t>
            </a:r>
            <a:r>
              <a:rPr lang="tr-TR" sz="2400" i="1" dirty="0" err="1" smtClean="0">
                <a:solidFill>
                  <a:srgbClr val="CC0000"/>
                </a:solidFill>
              </a:rPr>
              <a:t>bulgaricus</a:t>
            </a:r>
            <a:r>
              <a:rPr lang="tr-TR" sz="2400" dirty="0" smtClean="0">
                <a:solidFill>
                  <a:srgbClr val="CC0000"/>
                </a:solidFill>
              </a:rPr>
              <a:t> en önemli grubu</a:t>
            </a:r>
            <a:r>
              <a:rPr lang="tr-TR" sz="2400" dirty="0" smtClean="0"/>
              <a:t> oluşturur. </a:t>
            </a:r>
          </a:p>
          <a:p>
            <a:pPr eaLnBrk="1" hangingPunct="1"/>
            <a:r>
              <a:rPr lang="tr-TR" sz="2400" dirty="0" smtClean="0"/>
              <a:t>Yoğurt yapımında süte uygulanan yüksek ısı ve üretim safhasında oluşan, </a:t>
            </a:r>
            <a:r>
              <a:rPr lang="tr-TR" sz="2400" dirty="0" smtClean="0">
                <a:solidFill>
                  <a:srgbClr val="CC0000"/>
                </a:solidFill>
              </a:rPr>
              <a:t>düşük </a:t>
            </a:r>
            <a:r>
              <a:rPr lang="tr-TR" sz="2400" dirty="0" err="1" smtClean="0">
                <a:solidFill>
                  <a:srgbClr val="CC0000"/>
                </a:solidFill>
              </a:rPr>
              <a:t>pH</a:t>
            </a:r>
            <a:r>
              <a:rPr lang="tr-TR" sz="2400" dirty="0" smtClean="0">
                <a:solidFill>
                  <a:srgbClr val="CC0000"/>
                </a:solidFill>
              </a:rPr>
              <a:t> yoğurdun güvenilir</a:t>
            </a:r>
            <a:r>
              <a:rPr lang="tr-TR" sz="2400" dirty="0" smtClean="0"/>
              <a:t> bir gıda olmasını sağlar.</a:t>
            </a:r>
          </a:p>
          <a:p>
            <a:pPr eaLnBrk="1" hangingPunct="1"/>
            <a:r>
              <a:rPr lang="tr-TR" sz="2400" i="1" dirty="0" err="1" smtClean="0">
                <a:solidFill>
                  <a:srgbClr val="CC0000"/>
                </a:solidFill>
              </a:rPr>
              <a:t>Bacillus</a:t>
            </a:r>
            <a:r>
              <a:rPr lang="tr-TR" sz="2400" i="1" dirty="0" smtClean="0">
                <a:solidFill>
                  <a:srgbClr val="CC0000"/>
                </a:solidFill>
              </a:rPr>
              <a:t> </a:t>
            </a:r>
            <a:r>
              <a:rPr lang="tr-TR" sz="2400" i="1" dirty="0" err="1" smtClean="0">
                <a:solidFill>
                  <a:srgbClr val="CC0000"/>
                </a:solidFill>
              </a:rPr>
              <a:t>cereus</a:t>
            </a:r>
            <a:r>
              <a:rPr lang="tr-TR" sz="2400" dirty="0" smtClean="0"/>
              <a:t> yoğurtta fermantasyonun başında henüz </a:t>
            </a:r>
            <a:r>
              <a:rPr lang="tr-TR" sz="2400" dirty="0" err="1" smtClean="0"/>
              <a:t>pH</a:t>
            </a:r>
            <a:r>
              <a:rPr lang="tr-TR" sz="2400" dirty="0" smtClean="0"/>
              <a:t> düşmemiş iken çoğalır ve kıvam hatalarına neden olur. </a:t>
            </a:r>
          </a:p>
          <a:p>
            <a:pPr eaLnBrk="1" hangingPunct="1"/>
            <a:r>
              <a:rPr lang="tr-TR" sz="2400" dirty="0" err="1" smtClean="0">
                <a:solidFill>
                  <a:srgbClr val="CC0000"/>
                </a:solidFill>
              </a:rPr>
              <a:t>Psikrofiller</a:t>
            </a:r>
            <a:r>
              <a:rPr lang="tr-TR" sz="2400" dirty="0" smtClean="0">
                <a:solidFill>
                  <a:srgbClr val="CC0000"/>
                </a:solidFill>
              </a:rPr>
              <a:t> </a:t>
            </a:r>
            <a:r>
              <a:rPr lang="tr-TR" sz="2400" dirty="0" smtClean="0"/>
              <a:t>özellikle 10</a:t>
            </a:r>
            <a:r>
              <a:rPr lang="tr-TR" sz="2400" baseline="30000" dirty="0" smtClean="0"/>
              <a:t>4</a:t>
            </a:r>
            <a:r>
              <a:rPr lang="tr-TR" sz="2400" dirty="0" smtClean="0"/>
              <a:t>-10</a:t>
            </a:r>
            <a:r>
              <a:rPr lang="tr-TR" sz="2400" baseline="30000" dirty="0" smtClean="0"/>
              <a:t>5</a:t>
            </a:r>
            <a:r>
              <a:rPr lang="tr-TR" sz="2400" dirty="0" smtClean="0"/>
              <a:t> CFU/g sayısına eriştiklerinde </a:t>
            </a:r>
            <a:r>
              <a:rPr lang="tr-TR" sz="2400" dirty="0" smtClean="0">
                <a:solidFill>
                  <a:srgbClr val="CC0000"/>
                </a:solidFill>
              </a:rPr>
              <a:t>ekşimsi ve acı tadın</a:t>
            </a:r>
            <a:r>
              <a:rPr lang="tr-TR" sz="2400" dirty="0" smtClean="0"/>
              <a:t> oluşmasına neden olabilirler. </a:t>
            </a:r>
          </a:p>
          <a:p>
            <a:pPr eaLnBrk="1" hangingPunct="1"/>
            <a:r>
              <a:rPr lang="tr-TR" sz="2400" dirty="0" smtClean="0"/>
              <a:t>Ancak yoğurtta bozulmaya neden olan asıl mikroorganizma grubu </a:t>
            </a:r>
            <a:r>
              <a:rPr lang="tr-TR" sz="2400" dirty="0" smtClean="0">
                <a:solidFill>
                  <a:srgbClr val="CC0000"/>
                </a:solidFill>
              </a:rPr>
              <a:t>asit ortamlarda kolay çoğalan maya ve küflerdir. </a:t>
            </a:r>
          </a:p>
          <a:p>
            <a:pPr eaLnBrk="1" hangingPunct="1"/>
            <a:r>
              <a:rPr lang="tr-TR" sz="2400" dirty="0" smtClean="0"/>
              <a:t>Başlıca bozulma etmeni mayalar </a:t>
            </a:r>
            <a:r>
              <a:rPr lang="tr-TR" sz="2400" i="1" dirty="0" err="1" smtClean="0">
                <a:solidFill>
                  <a:srgbClr val="CC0000"/>
                </a:solidFill>
              </a:rPr>
              <a:t>Candida</a:t>
            </a:r>
            <a:r>
              <a:rPr lang="tr-TR" sz="2400" i="1" dirty="0" smtClean="0">
                <a:solidFill>
                  <a:srgbClr val="CC0000"/>
                </a:solidFill>
              </a:rPr>
              <a:t>, </a:t>
            </a:r>
            <a:r>
              <a:rPr lang="tr-TR" sz="2400" i="1" dirty="0" err="1" smtClean="0">
                <a:solidFill>
                  <a:srgbClr val="CC0000"/>
                </a:solidFill>
              </a:rPr>
              <a:t>Kluyveromyces</a:t>
            </a:r>
            <a:r>
              <a:rPr lang="tr-TR" sz="2400" i="1" dirty="0" smtClean="0">
                <a:solidFill>
                  <a:srgbClr val="CC0000"/>
                </a:solidFill>
              </a:rPr>
              <a:t>, </a:t>
            </a:r>
            <a:r>
              <a:rPr lang="tr-TR" sz="2400" i="1" dirty="0" err="1" smtClean="0">
                <a:solidFill>
                  <a:srgbClr val="CC0000"/>
                </a:solidFill>
              </a:rPr>
              <a:t>Saccharomyces</a:t>
            </a:r>
            <a:r>
              <a:rPr lang="tr-TR" sz="2400" i="1" dirty="0" smtClean="0">
                <a:solidFill>
                  <a:srgbClr val="CC0000"/>
                </a:solidFill>
              </a:rPr>
              <a:t>, </a:t>
            </a:r>
            <a:r>
              <a:rPr lang="tr-TR" sz="2400" i="1" dirty="0" err="1" smtClean="0">
                <a:solidFill>
                  <a:srgbClr val="CC0000"/>
                </a:solidFill>
              </a:rPr>
              <a:t>Rhodotorula</a:t>
            </a:r>
            <a:r>
              <a:rPr lang="tr-TR" sz="2400" i="1" dirty="0" smtClean="0">
                <a:solidFill>
                  <a:srgbClr val="CC0000"/>
                </a:solidFill>
              </a:rPr>
              <a:t>, </a:t>
            </a:r>
            <a:r>
              <a:rPr lang="tr-TR" sz="2400" i="1" dirty="0" err="1" smtClean="0">
                <a:solidFill>
                  <a:srgbClr val="CC0000"/>
                </a:solidFill>
              </a:rPr>
              <a:t>Pichia</a:t>
            </a:r>
            <a:r>
              <a:rPr lang="tr-TR" sz="2400" i="1" dirty="0" smtClean="0">
                <a:solidFill>
                  <a:srgbClr val="CC0000"/>
                </a:solidFill>
              </a:rPr>
              <a:t> </a:t>
            </a:r>
            <a:r>
              <a:rPr lang="tr-TR" sz="2400" dirty="0" smtClean="0">
                <a:solidFill>
                  <a:srgbClr val="CC0000"/>
                </a:solidFill>
              </a:rPr>
              <a:t>ve</a:t>
            </a:r>
            <a:r>
              <a:rPr lang="tr-TR" sz="2400" i="1" dirty="0" smtClean="0">
                <a:solidFill>
                  <a:srgbClr val="CC0000"/>
                </a:solidFill>
              </a:rPr>
              <a:t> </a:t>
            </a:r>
            <a:r>
              <a:rPr lang="tr-TR" sz="2400" i="1" dirty="0" err="1" smtClean="0">
                <a:solidFill>
                  <a:srgbClr val="CC0000"/>
                </a:solidFill>
              </a:rPr>
              <a:t>Debaryomyces</a:t>
            </a:r>
            <a:r>
              <a:rPr lang="tr-TR" sz="2400" dirty="0" smtClean="0"/>
              <a:t> cinslerine dâhildirler. </a:t>
            </a:r>
          </a:p>
          <a:p>
            <a:pPr eaLnBrk="1" hangingPunct="1"/>
            <a:r>
              <a:rPr lang="tr-TR" sz="2400" dirty="0" smtClean="0"/>
              <a:t>Yoğurtlarda küflerden ise </a:t>
            </a:r>
            <a:r>
              <a:rPr lang="tr-TR" sz="2400" i="1" dirty="0" err="1" smtClean="0">
                <a:solidFill>
                  <a:srgbClr val="CC0000"/>
                </a:solidFill>
              </a:rPr>
              <a:t>Mucor</a:t>
            </a:r>
            <a:r>
              <a:rPr lang="tr-TR" sz="2400" i="1" dirty="0" smtClean="0">
                <a:solidFill>
                  <a:srgbClr val="CC0000"/>
                </a:solidFill>
              </a:rPr>
              <a:t>, </a:t>
            </a:r>
            <a:r>
              <a:rPr lang="tr-TR" sz="2400" i="1" dirty="0" err="1" smtClean="0">
                <a:solidFill>
                  <a:srgbClr val="CC0000"/>
                </a:solidFill>
              </a:rPr>
              <a:t>Rhizopus</a:t>
            </a:r>
            <a:r>
              <a:rPr lang="tr-TR" sz="2400" i="1" dirty="0" smtClean="0">
                <a:solidFill>
                  <a:srgbClr val="CC0000"/>
                </a:solidFill>
              </a:rPr>
              <a:t>, </a:t>
            </a:r>
            <a:r>
              <a:rPr lang="tr-TR" sz="2400" i="1" dirty="0" err="1" smtClean="0">
                <a:solidFill>
                  <a:srgbClr val="CC0000"/>
                </a:solidFill>
              </a:rPr>
              <a:t>Aspergillus</a:t>
            </a:r>
            <a:r>
              <a:rPr lang="tr-TR" sz="2400" i="1" dirty="0" smtClean="0">
                <a:solidFill>
                  <a:srgbClr val="CC0000"/>
                </a:solidFill>
              </a:rPr>
              <a:t> </a:t>
            </a:r>
            <a:r>
              <a:rPr lang="tr-TR" sz="2400" dirty="0" smtClean="0">
                <a:solidFill>
                  <a:srgbClr val="CC0000"/>
                </a:solidFill>
              </a:rPr>
              <a:t>ve </a:t>
            </a:r>
            <a:r>
              <a:rPr lang="tr-TR" sz="2400" i="1" dirty="0" err="1" smtClean="0">
                <a:solidFill>
                  <a:srgbClr val="CC0000"/>
                </a:solidFill>
              </a:rPr>
              <a:t>Penicillium</a:t>
            </a:r>
            <a:r>
              <a:rPr lang="tr-TR" sz="2400" dirty="0" smtClean="0"/>
              <a:t> bulunabilir.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274638"/>
            <a:ext cx="8229600" cy="633412"/>
          </a:xfrm>
        </p:spPr>
        <p:txBody>
          <a:bodyPr>
            <a:normAutofit fontScale="90000"/>
          </a:bodyPr>
          <a:lstStyle/>
          <a:p>
            <a:pPr algn="l" eaLnBrk="1" hangingPunct="1"/>
            <a:r>
              <a:rPr lang="tr-TR" sz="4000" b="1" smtClean="0"/>
              <a:t>TEREYAĞ</a:t>
            </a:r>
          </a:p>
        </p:txBody>
      </p:sp>
      <p:sp>
        <p:nvSpPr>
          <p:cNvPr id="51203" name="Rectangle 3"/>
          <p:cNvSpPr>
            <a:spLocks noGrp="1" noChangeArrowheads="1"/>
          </p:cNvSpPr>
          <p:nvPr>
            <p:ph type="body" idx="1"/>
          </p:nvPr>
        </p:nvSpPr>
        <p:spPr>
          <a:xfrm>
            <a:off x="457200" y="981075"/>
            <a:ext cx="8507413" cy="5688013"/>
          </a:xfrm>
        </p:spPr>
        <p:txBody>
          <a:bodyPr>
            <a:normAutofit/>
          </a:bodyPr>
          <a:lstStyle/>
          <a:p>
            <a:pPr eaLnBrk="1" hangingPunct="1">
              <a:lnSpc>
                <a:spcPct val="90000"/>
              </a:lnSpc>
            </a:pPr>
            <a:r>
              <a:rPr lang="tr-TR" sz="2800" dirty="0" smtClean="0"/>
              <a:t>Tereyağı önemli miktarda (%82) süt yağı içermesine rağmen üretim tekniğine de bağlı olarak değişen miktarlarda su (%15) ve diğer besin öğelerini (%0.5 Karbonhidrat ve protein) içermektedir. </a:t>
            </a:r>
          </a:p>
          <a:p>
            <a:pPr eaLnBrk="1" hangingPunct="1">
              <a:lnSpc>
                <a:spcPct val="90000"/>
              </a:lnSpc>
            </a:pPr>
            <a:r>
              <a:rPr lang="tr-TR" sz="2800" dirty="0" smtClean="0"/>
              <a:t>Tereyağlarına bulaşan mikroorganizmalar öncelikle protein ve diğer </a:t>
            </a:r>
            <a:r>
              <a:rPr lang="tr-TR" sz="2800" dirty="0" smtClean="0">
                <a:solidFill>
                  <a:srgbClr val="CC0000"/>
                </a:solidFill>
              </a:rPr>
              <a:t>besin öğelerince zengin olan yağsız fraksiyonda çoğalırlar</a:t>
            </a:r>
            <a:r>
              <a:rPr lang="tr-TR" sz="2800" dirty="0" smtClean="0"/>
              <a:t>. </a:t>
            </a:r>
          </a:p>
          <a:p>
            <a:pPr eaLnBrk="1" hangingPunct="1">
              <a:lnSpc>
                <a:spcPct val="90000"/>
              </a:lnSpc>
            </a:pPr>
            <a:r>
              <a:rPr lang="tr-TR" sz="2800" dirty="0" smtClean="0"/>
              <a:t>Bu yüzden tereyağında </a:t>
            </a:r>
            <a:r>
              <a:rPr lang="tr-TR" sz="2800" dirty="0" smtClean="0">
                <a:solidFill>
                  <a:srgbClr val="CC0000"/>
                </a:solidFill>
              </a:rPr>
              <a:t>su oranı ne kadar artarsa mikroorganizma çoğalma riski</a:t>
            </a:r>
            <a:r>
              <a:rPr lang="tr-TR" sz="2800" dirty="0" smtClean="0"/>
              <a:t> da o derece artar. </a:t>
            </a:r>
          </a:p>
          <a:p>
            <a:pPr eaLnBrk="1" hangingPunct="1">
              <a:lnSpc>
                <a:spcPct val="90000"/>
              </a:lnSpc>
            </a:pPr>
            <a:r>
              <a:rPr lang="tr-TR" sz="2800" dirty="0" err="1" smtClean="0"/>
              <a:t>Tereyağ</a:t>
            </a:r>
            <a:r>
              <a:rPr lang="tr-TR" sz="2800" dirty="0" smtClean="0"/>
              <a:t> üretiminde </a:t>
            </a:r>
            <a:r>
              <a:rPr lang="tr-TR" sz="2800" i="1" dirty="0" err="1" smtClean="0">
                <a:solidFill>
                  <a:srgbClr val="CC0000"/>
                </a:solidFill>
              </a:rPr>
              <a:t>Lactococcus</a:t>
            </a:r>
            <a:r>
              <a:rPr lang="tr-TR" sz="2800" dirty="0" smtClean="0">
                <a:solidFill>
                  <a:srgbClr val="CC0000"/>
                </a:solidFill>
              </a:rPr>
              <a:t> </a:t>
            </a:r>
            <a:r>
              <a:rPr lang="tr-TR" sz="2800" i="1" dirty="0" err="1" smtClean="0">
                <a:solidFill>
                  <a:srgbClr val="CC0000"/>
                </a:solidFill>
              </a:rPr>
              <a:t>lactis</a:t>
            </a:r>
            <a:r>
              <a:rPr lang="tr-TR" sz="2800" i="1" dirty="0" smtClean="0">
                <a:solidFill>
                  <a:srgbClr val="CC0000"/>
                </a:solidFill>
              </a:rPr>
              <a:t>, </a:t>
            </a:r>
            <a:r>
              <a:rPr lang="tr-TR" sz="2800" i="1" dirty="0" err="1" smtClean="0">
                <a:solidFill>
                  <a:srgbClr val="CC0000"/>
                </a:solidFill>
              </a:rPr>
              <a:t>Lactococcus</a:t>
            </a:r>
            <a:r>
              <a:rPr lang="tr-TR" sz="2800" i="1" dirty="0" smtClean="0">
                <a:solidFill>
                  <a:srgbClr val="CC0000"/>
                </a:solidFill>
              </a:rPr>
              <a:t> </a:t>
            </a:r>
            <a:r>
              <a:rPr lang="tr-TR" sz="2800" i="1" dirty="0" err="1" smtClean="0">
                <a:solidFill>
                  <a:srgbClr val="CC0000"/>
                </a:solidFill>
              </a:rPr>
              <a:t>cremoris</a:t>
            </a:r>
            <a:r>
              <a:rPr lang="tr-TR" sz="2800" i="1" dirty="0" smtClean="0">
                <a:solidFill>
                  <a:srgbClr val="CC0000"/>
                </a:solidFill>
              </a:rPr>
              <a:t>, </a:t>
            </a:r>
            <a:r>
              <a:rPr lang="tr-TR" sz="2800" i="1" dirty="0" err="1" smtClean="0">
                <a:solidFill>
                  <a:srgbClr val="CC0000"/>
                </a:solidFill>
              </a:rPr>
              <a:t>Lactococcus</a:t>
            </a:r>
            <a:r>
              <a:rPr lang="tr-TR" sz="2800" i="1" dirty="0" smtClean="0">
                <a:solidFill>
                  <a:srgbClr val="CC0000"/>
                </a:solidFill>
              </a:rPr>
              <a:t> </a:t>
            </a:r>
            <a:r>
              <a:rPr lang="tr-TR" sz="2800" i="1" dirty="0" err="1" smtClean="0">
                <a:solidFill>
                  <a:srgbClr val="CC0000"/>
                </a:solidFill>
              </a:rPr>
              <a:t>lactis</a:t>
            </a:r>
            <a:r>
              <a:rPr lang="tr-TR" sz="2800" i="1" dirty="0" smtClean="0">
                <a:solidFill>
                  <a:srgbClr val="CC0000"/>
                </a:solidFill>
              </a:rPr>
              <a:t> </a:t>
            </a:r>
            <a:r>
              <a:rPr lang="tr-TR" sz="2800" i="1" dirty="0" err="1" smtClean="0">
                <a:solidFill>
                  <a:srgbClr val="CC0000"/>
                </a:solidFill>
              </a:rPr>
              <a:t>subsp</a:t>
            </a:r>
            <a:r>
              <a:rPr lang="tr-TR" sz="2800" i="1" dirty="0" smtClean="0">
                <a:solidFill>
                  <a:srgbClr val="CC0000"/>
                </a:solidFill>
              </a:rPr>
              <a:t>. </a:t>
            </a:r>
            <a:r>
              <a:rPr lang="tr-TR" sz="2800" i="1" dirty="0" err="1" smtClean="0">
                <a:solidFill>
                  <a:srgbClr val="CC0000"/>
                </a:solidFill>
              </a:rPr>
              <a:t>diacetylactis</a:t>
            </a:r>
            <a:r>
              <a:rPr lang="tr-TR" sz="2800" i="1" dirty="0" smtClean="0">
                <a:solidFill>
                  <a:srgbClr val="CC0000"/>
                </a:solidFill>
              </a:rPr>
              <a:t>, </a:t>
            </a:r>
            <a:r>
              <a:rPr lang="tr-TR" sz="2800" i="1" dirty="0" err="1" smtClean="0">
                <a:solidFill>
                  <a:srgbClr val="CC0000"/>
                </a:solidFill>
              </a:rPr>
              <a:t>Leuconostoc</a:t>
            </a:r>
            <a:r>
              <a:rPr lang="tr-TR" sz="2800" i="1" dirty="0" smtClean="0">
                <a:solidFill>
                  <a:srgbClr val="CC0000"/>
                </a:solidFill>
              </a:rPr>
              <a:t> </a:t>
            </a:r>
            <a:r>
              <a:rPr lang="tr-TR" sz="2800" i="1" dirty="0" err="1" smtClean="0">
                <a:solidFill>
                  <a:srgbClr val="CC0000"/>
                </a:solidFill>
              </a:rPr>
              <a:t>cremoris</a:t>
            </a:r>
            <a:r>
              <a:rPr lang="tr-TR" sz="2800" dirty="0" smtClean="0">
                <a:solidFill>
                  <a:srgbClr val="CC0000"/>
                </a:solidFill>
              </a:rPr>
              <a:t> ve diğer bazı </a:t>
            </a:r>
            <a:r>
              <a:rPr lang="tr-TR" sz="2800" i="1" dirty="0" err="1" smtClean="0">
                <a:solidFill>
                  <a:srgbClr val="CC0000"/>
                </a:solidFill>
              </a:rPr>
              <a:t>Leuconostoc</a:t>
            </a:r>
            <a:r>
              <a:rPr lang="tr-TR" sz="2800" dirty="0" smtClean="0"/>
              <a:t> türleri faydalı yönleri ile </a:t>
            </a:r>
            <a:r>
              <a:rPr lang="tr-TR" sz="2800" dirty="0" err="1" smtClean="0"/>
              <a:t>starter</a:t>
            </a:r>
            <a:r>
              <a:rPr lang="tr-TR" sz="2800" dirty="0" smtClean="0"/>
              <a:t> kültür olarak kullanılırlar.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4"/>
          <p:cNvPicPr>
            <a:picLocks noChangeAspect="1" noChangeArrowheads="1"/>
          </p:cNvPicPr>
          <p:nvPr/>
        </p:nvPicPr>
        <p:blipFill>
          <a:blip r:embed="rId2" cstate="print"/>
          <a:srcRect/>
          <a:stretch>
            <a:fillRect/>
          </a:stretch>
        </p:blipFill>
        <p:spPr bwMode="auto">
          <a:xfrm>
            <a:off x="0" y="357167"/>
            <a:ext cx="8929688" cy="6500834"/>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323850" y="274638"/>
            <a:ext cx="8362950" cy="706437"/>
          </a:xfrm>
        </p:spPr>
        <p:txBody>
          <a:bodyPr/>
          <a:lstStyle/>
          <a:p>
            <a:pPr algn="l" eaLnBrk="1" hangingPunct="1"/>
            <a:r>
              <a:rPr lang="tr-TR" sz="4000" b="1" smtClean="0"/>
              <a:t>PEYNİRLER</a:t>
            </a:r>
          </a:p>
        </p:txBody>
      </p:sp>
      <p:sp>
        <p:nvSpPr>
          <p:cNvPr id="53251" name="Rectangle 3"/>
          <p:cNvSpPr>
            <a:spLocks noGrp="1" noChangeArrowheads="1"/>
          </p:cNvSpPr>
          <p:nvPr>
            <p:ph type="body" idx="1"/>
          </p:nvPr>
        </p:nvSpPr>
        <p:spPr>
          <a:xfrm>
            <a:off x="395288" y="981075"/>
            <a:ext cx="8353425" cy="5448321"/>
          </a:xfrm>
        </p:spPr>
        <p:txBody>
          <a:bodyPr>
            <a:noAutofit/>
          </a:bodyPr>
          <a:lstStyle/>
          <a:p>
            <a:pPr eaLnBrk="1" hangingPunct="1"/>
            <a:r>
              <a:rPr lang="tr-TR" sz="2800" dirty="0" smtClean="0"/>
              <a:t>Süt yüksek </a:t>
            </a:r>
            <a:r>
              <a:rPr lang="tr-TR" sz="2800" dirty="0" smtClean="0">
                <a:solidFill>
                  <a:srgbClr val="CC0000"/>
                </a:solidFill>
              </a:rPr>
              <a:t>ısıl işlem uygulanmadan</a:t>
            </a:r>
            <a:r>
              <a:rPr lang="tr-TR" sz="2800" dirty="0" smtClean="0"/>
              <a:t> üretilen bir fermente süt ürünüdür.</a:t>
            </a:r>
          </a:p>
          <a:p>
            <a:pPr eaLnBrk="1" hangingPunct="1"/>
            <a:r>
              <a:rPr lang="tr-TR" sz="2800" dirty="0" smtClean="0"/>
              <a:t>Katılan </a:t>
            </a:r>
            <a:r>
              <a:rPr lang="tr-TR" sz="2800" dirty="0" smtClean="0">
                <a:solidFill>
                  <a:srgbClr val="CC0000"/>
                </a:solidFill>
              </a:rPr>
              <a:t>tuz oranı</a:t>
            </a:r>
            <a:r>
              <a:rPr lang="tr-TR" sz="2800" dirty="0" smtClean="0"/>
              <a:t> birçok bakterinin gelişimini sınırlandırmaktadır.</a:t>
            </a:r>
          </a:p>
          <a:p>
            <a:pPr eaLnBrk="1" hangingPunct="1"/>
            <a:r>
              <a:rPr lang="tr-TR" sz="2800" i="1" dirty="0" err="1" smtClean="0">
                <a:solidFill>
                  <a:srgbClr val="CC0000"/>
                </a:solidFill>
              </a:rPr>
              <a:t>Lactococcus</a:t>
            </a:r>
            <a:r>
              <a:rPr lang="tr-TR" sz="2800" i="1" dirty="0" smtClean="0">
                <a:solidFill>
                  <a:srgbClr val="CC0000"/>
                </a:solidFill>
              </a:rPr>
              <a:t> </a:t>
            </a:r>
            <a:r>
              <a:rPr lang="tr-TR" sz="2800" i="1" dirty="0" err="1" smtClean="0">
                <a:solidFill>
                  <a:srgbClr val="CC0000"/>
                </a:solidFill>
              </a:rPr>
              <a:t>cremoris</a:t>
            </a:r>
            <a:r>
              <a:rPr lang="tr-TR" sz="2800" i="1" dirty="0" smtClean="0">
                <a:solidFill>
                  <a:srgbClr val="CC0000"/>
                </a:solidFill>
              </a:rPr>
              <a:t>, </a:t>
            </a:r>
            <a:r>
              <a:rPr lang="tr-TR" sz="2800" i="1" dirty="0" err="1" smtClean="0">
                <a:solidFill>
                  <a:srgbClr val="CC0000"/>
                </a:solidFill>
              </a:rPr>
              <a:t>Lactococcus</a:t>
            </a:r>
            <a:r>
              <a:rPr lang="tr-TR" sz="2800" i="1" dirty="0" smtClean="0">
                <a:solidFill>
                  <a:srgbClr val="CC0000"/>
                </a:solidFill>
              </a:rPr>
              <a:t> </a:t>
            </a:r>
            <a:r>
              <a:rPr lang="tr-TR" sz="2800" i="1" dirty="0" err="1" smtClean="0">
                <a:solidFill>
                  <a:srgbClr val="CC0000"/>
                </a:solidFill>
              </a:rPr>
              <a:t>lactis</a:t>
            </a:r>
            <a:r>
              <a:rPr lang="tr-TR" sz="2800" i="1" dirty="0" smtClean="0">
                <a:solidFill>
                  <a:srgbClr val="CC0000"/>
                </a:solidFill>
              </a:rPr>
              <a:t>, L. </a:t>
            </a:r>
            <a:r>
              <a:rPr lang="tr-TR" sz="2800" i="1" dirty="0" err="1" smtClean="0">
                <a:solidFill>
                  <a:srgbClr val="CC0000"/>
                </a:solidFill>
              </a:rPr>
              <a:t>helveticus</a:t>
            </a:r>
            <a:r>
              <a:rPr lang="tr-TR" sz="2800" i="1" dirty="0" smtClean="0">
                <a:solidFill>
                  <a:srgbClr val="CC0000"/>
                </a:solidFill>
              </a:rPr>
              <a:t> </a:t>
            </a:r>
            <a:r>
              <a:rPr lang="tr-TR" sz="2800" dirty="0" smtClean="0">
                <a:solidFill>
                  <a:srgbClr val="CC0000"/>
                </a:solidFill>
              </a:rPr>
              <a:t>ve</a:t>
            </a:r>
            <a:r>
              <a:rPr lang="tr-TR" sz="2800" i="1" dirty="0" smtClean="0">
                <a:solidFill>
                  <a:srgbClr val="CC0000"/>
                </a:solidFill>
              </a:rPr>
              <a:t> L. </a:t>
            </a:r>
            <a:r>
              <a:rPr lang="tr-TR" sz="2800" i="1" dirty="0" err="1" smtClean="0">
                <a:solidFill>
                  <a:srgbClr val="CC0000"/>
                </a:solidFill>
              </a:rPr>
              <a:t>lactis</a:t>
            </a:r>
            <a:r>
              <a:rPr lang="tr-TR" sz="2800" dirty="0" smtClean="0"/>
              <a:t> tarafından oluşturulan asit diğer bir çok mikroorganizmanın gelişimini baskılanmaktadır.</a:t>
            </a:r>
          </a:p>
          <a:p>
            <a:pPr eaLnBrk="1" hangingPunct="1"/>
            <a:r>
              <a:rPr lang="tr-TR" sz="2800" dirty="0" smtClean="0"/>
              <a:t>Ancak yine de başta </a:t>
            </a:r>
            <a:r>
              <a:rPr lang="tr-TR" sz="2800" dirty="0" smtClean="0">
                <a:solidFill>
                  <a:srgbClr val="CC0000"/>
                </a:solidFill>
              </a:rPr>
              <a:t>maya ve küfler</a:t>
            </a:r>
            <a:r>
              <a:rPr lang="tr-TR" sz="2800" dirty="0" smtClean="0"/>
              <a:t> olmak üzere, bazı </a:t>
            </a:r>
            <a:r>
              <a:rPr lang="tr-TR" sz="2800" dirty="0" smtClean="0">
                <a:solidFill>
                  <a:srgbClr val="CC0000"/>
                </a:solidFill>
              </a:rPr>
              <a:t>bakterilerde</a:t>
            </a:r>
            <a:r>
              <a:rPr lang="tr-TR" sz="2800" dirty="0" smtClean="0"/>
              <a:t> peynirler de gelişerek istenilmeyen değişimlere yol açarlar.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type="body" idx="1"/>
          </p:nvPr>
        </p:nvSpPr>
        <p:spPr>
          <a:xfrm>
            <a:off x="468313" y="549275"/>
            <a:ext cx="8229600" cy="4176713"/>
          </a:xfrm>
        </p:spPr>
        <p:txBody>
          <a:bodyPr>
            <a:noAutofit/>
          </a:bodyPr>
          <a:lstStyle/>
          <a:p>
            <a:pPr eaLnBrk="1" hangingPunct="1">
              <a:buFontTx/>
              <a:buNone/>
            </a:pPr>
            <a:r>
              <a:rPr lang="tr-TR" sz="2800" b="1" dirty="0" smtClean="0"/>
              <a:t>A) Renk Hataları: </a:t>
            </a:r>
          </a:p>
          <a:p>
            <a:pPr eaLnBrk="1" hangingPunct="1"/>
            <a:r>
              <a:rPr lang="tr-TR" sz="2800" i="1" dirty="0" err="1" smtClean="0">
                <a:solidFill>
                  <a:srgbClr val="CC0000"/>
                </a:solidFill>
              </a:rPr>
              <a:t>Serratia</a:t>
            </a:r>
            <a:r>
              <a:rPr lang="tr-TR" sz="2800" i="1" dirty="0" smtClean="0">
                <a:solidFill>
                  <a:srgbClr val="CC0000"/>
                </a:solidFill>
              </a:rPr>
              <a:t> </a:t>
            </a:r>
            <a:r>
              <a:rPr lang="tr-TR" sz="2800" i="1" dirty="0" err="1" smtClean="0">
                <a:solidFill>
                  <a:srgbClr val="CC0000"/>
                </a:solidFill>
              </a:rPr>
              <a:t>marcescens</a:t>
            </a:r>
            <a:r>
              <a:rPr lang="tr-TR" sz="2800" dirty="0" smtClean="0">
                <a:solidFill>
                  <a:srgbClr val="CC0000"/>
                </a:solidFill>
              </a:rPr>
              <a:t> ve </a:t>
            </a:r>
            <a:r>
              <a:rPr lang="tr-TR" sz="2800" i="1" dirty="0" err="1" smtClean="0">
                <a:solidFill>
                  <a:srgbClr val="CC0000"/>
                </a:solidFill>
              </a:rPr>
              <a:t>Proteus</a:t>
            </a:r>
            <a:r>
              <a:rPr lang="tr-TR" sz="2800" i="1" dirty="0" smtClean="0">
                <a:solidFill>
                  <a:srgbClr val="CC0000"/>
                </a:solidFill>
              </a:rPr>
              <a:t> </a:t>
            </a:r>
            <a:r>
              <a:rPr lang="tr-TR" sz="2800" i="1" dirty="0" err="1" smtClean="0">
                <a:solidFill>
                  <a:srgbClr val="CC0000"/>
                </a:solidFill>
              </a:rPr>
              <a:t>vulgaris</a:t>
            </a:r>
            <a:r>
              <a:rPr lang="tr-TR" sz="2800" dirty="0" smtClean="0"/>
              <a:t> gibi bakteriler peynir yüzeyinde çoğalarak sırasıyla kırmızı ve kahverengi renkli oluşumlara yol açarlar. </a:t>
            </a:r>
          </a:p>
          <a:p>
            <a:pPr eaLnBrk="1" hangingPunct="1"/>
            <a:r>
              <a:rPr lang="tr-TR" sz="2800" dirty="0" smtClean="0"/>
              <a:t>Küflerden </a:t>
            </a:r>
            <a:r>
              <a:rPr lang="tr-TR" sz="2800" i="1" dirty="0" err="1" smtClean="0">
                <a:solidFill>
                  <a:srgbClr val="CC0000"/>
                </a:solidFill>
              </a:rPr>
              <a:t>Penicillium</a:t>
            </a:r>
            <a:r>
              <a:rPr lang="tr-TR" sz="2800" i="1" dirty="0" smtClean="0">
                <a:solidFill>
                  <a:srgbClr val="CC0000"/>
                </a:solidFill>
              </a:rPr>
              <a:t> </a:t>
            </a:r>
            <a:r>
              <a:rPr lang="tr-TR" sz="2800" i="1" dirty="0" err="1" smtClean="0">
                <a:solidFill>
                  <a:srgbClr val="CC0000"/>
                </a:solidFill>
              </a:rPr>
              <a:t>casei</a:t>
            </a:r>
            <a:r>
              <a:rPr lang="tr-TR" sz="2800" dirty="0" smtClean="0">
                <a:solidFill>
                  <a:srgbClr val="CC0000"/>
                </a:solidFill>
              </a:rPr>
              <a:t> ve </a:t>
            </a:r>
            <a:r>
              <a:rPr lang="tr-TR" sz="2800" i="1" dirty="0" err="1" smtClean="0">
                <a:solidFill>
                  <a:srgbClr val="CC0000"/>
                </a:solidFill>
              </a:rPr>
              <a:t>Cladosporium</a:t>
            </a:r>
            <a:r>
              <a:rPr lang="tr-TR" sz="2800" i="1" dirty="0" smtClean="0">
                <a:solidFill>
                  <a:srgbClr val="CC0000"/>
                </a:solidFill>
              </a:rPr>
              <a:t> </a:t>
            </a:r>
            <a:r>
              <a:rPr lang="tr-TR" sz="2800" i="1" dirty="0" err="1" smtClean="0">
                <a:solidFill>
                  <a:srgbClr val="CC0000"/>
                </a:solidFill>
              </a:rPr>
              <a:t>herbarum</a:t>
            </a:r>
            <a:r>
              <a:rPr lang="tr-TR" sz="2800" dirty="0" smtClean="0"/>
              <a:t> siyah ve koyu kahverengi lekeler oluşumuna, diğer bazı küfler de beyaz ve yeşil renkli görünümlere neden olmaktadırlar. </a:t>
            </a:r>
          </a:p>
          <a:p>
            <a:pPr eaLnBrk="1" hangingPunct="1"/>
            <a:r>
              <a:rPr lang="tr-TR" sz="2800" dirty="0" smtClean="0"/>
              <a:t>İlaveten, bazı mayalar özellikle </a:t>
            </a:r>
            <a:r>
              <a:rPr lang="tr-TR" sz="2800" i="1" dirty="0" err="1" smtClean="0">
                <a:solidFill>
                  <a:srgbClr val="CC0000"/>
                </a:solidFill>
              </a:rPr>
              <a:t>Torula</a:t>
            </a:r>
            <a:r>
              <a:rPr lang="tr-TR" sz="2800" i="1" dirty="0" smtClean="0">
                <a:solidFill>
                  <a:srgbClr val="CC0000"/>
                </a:solidFill>
              </a:rPr>
              <a:t> </a:t>
            </a:r>
            <a:r>
              <a:rPr lang="tr-TR" sz="2800" dirty="0" smtClean="0">
                <a:solidFill>
                  <a:srgbClr val="CC0000"/>
                </a:solidFill>
              </a:rPr>
              <a:t>türleri</a:t>
            </a:r>
            <a:r>
              <a:rPr lang="tr-TR" sz="2800" dirty="0" smtClean="0"/>
              <a:t> kabuğun beyaz yağlı bir görünüm almasına neden olmaktadır.</a:t>
            </a:r>
          </a:p>
        </p:txBody>
      </p:sp>
      <p:pic>
        <p:nvPicPr>
          <p:cNvPr id="54275" name="Picture 5" descr="ANd9GcR5k92B_nQZA977of5flWsdZg_OJg__nExlvjdSlCfploX1bFvWug"/>
          <p:cNvPicPr>
            <a:picLocks noChangeAspect="1" noChangeArrowheads="1"/>
          </p:cNvPicPr>
          <p:nvPr/>
        </p:nvPicPr>
        <p:blipFill>
          <a:blip r:embed="rId2" cstate="print"/>
          <a:srcRect/>
          <a:stretch>
            <a:fillRect/>
          </a:stretch>
        </p:blipFill>
        <p:spPr bwMode="auto">
          <a:xfrm>
            <a:off x="5076056" y="5202237"/>
            <a:ext cx="1800225" cy="1655763"/>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type="body" idx="1"/>
          </p:nvPr>
        </p:nvSpPr>
        <p:spPr>
          <a:xfrm>
            <a:off x="0" y="1"/>
            <a:ext cx="9144000" cy="5589588"/>
          </a:xfrm>
        </p:spPr>
        <p:txBody>
          <a:bodyPr>
            <a:noAutofit/>
          </a:bodyPr>
          <a:lstStyle/>
          <a:p>
            <a:pPr eaLnBrk="1" hangingPunct="1">
              <a:lnSpc>
                <a:spcPct val="90000"/>
              </a:lnSpc>
              <a:buFontTx/>
              <a:buNone/>
            </a:pPr>
            <a:r>
              <a:rPr lang="tr-TR" sz="2800" b="1" dirty="0" smtClean="0"/>
              <a:t>B) Hatalı Gözenek ve Yarıkların Oluşması:</a:t>
            </a:r>
          </a:p>
          <a:p>
            <a:pPr eaLnBrk="1" hangingPunct="1">
              <a:lnSpc>
                <a:spcPct val="90000"/>
              </a:lnSpc>
            </a:pPr>
            <a:r>
              <a:rPr lang="tr-TR" sz="2800" dirty="0" smtClean="0"/>
              <a:t>Çoğunlukla </a:t>
            </a:r>
            <a:r>
              <a:rPr lang="tr-TR" sz="2800" dirty="0" smtClean="0">
                <a:solidFill>
                  <a:srgbClr val="CC0000"/>
                </a:solidFill>
              </a:rPr>
              <a:t>gaz oluşturan mikroorganizmalardan</a:t>
            </a:r>
            <a:r>
              <a:rPr lang="tr-TR" sz="2800" dirty="0" smtClean="0"/>
              <a:t> kaynaklanmaktadır. Bu kusur yumuşak peynirlerin süngerimsi şekil alması, sert peynirlerinde şişerek şekil değiştirmesi ile kendini belli etmektedir. İleri safhalarda sert peynirlerde çatlama ve dağılmalar görünebilmektedir. </a:t>
            </a:r>
          </a:p>
          <a:p>
            <a:pPr eaLnBrk="1" hangingPunct="1">
              <a:lnSpc>
                <a:spcPct val="90000"/>
              </a:lnSpc>
            </a:pPr>
            <a:r>
              <a:rPr lang="tr-TR" sz="2800" dirty="0" smtClean="0"/>
              <a:t>Olgunlaşmanın ilk günlerinde görülen </a:t>
            </a:r>
            <a:r>
              <a:rPr lang="tr-TR" sz="2800" dirty="0" smtClean="0">
                <a:solidFill>
                  <a:srgbClr val="CC0000"/>
                </a:solidFill>
              </a:rPr>
              <a:t>küçük gözeneklerin amili </a:t>
            </a:r>
            <a:r>
              <a:rPr lang="tr-TR" sz="2800" dirty="0" err="1" smtClean="0">
                <a:solidFill>
                  <a:srgbClr val="CC0000"/>
                </a:solidFill>
              </a:rPr>
              <a:t>koliform</a:t>
            </a:r>
            <a:r>
              <a:rPr lang="tr-TR" sz="2800" dirty="0" smtClean="0">
                <a:solidFill>
                  <a:srgbClr val="CC0000"/>
                </a:solidFill>
              </a:rPr>
              <a:t> grubu mikroorganizmalardır.</a:t>
            </a:r>
            <a:r>
              <a:rPr lang="tr-TR" sz="2800" dirty="0" smtClean="0"/>
              <a:t> Özellikle  </a:t>
            </a:r>
            <a:r>
              <a:rPr lang="tr-TR" sz="2800" i="1" dirty="0" err="1" smtClean="0">
                <a:solidFill>
                  <a:srgbClr val="CC0000"/>
                </a:solidFill>
              </a:rPr>
              <a:t>Escherichia</a:t>
            </a:r>
            <a:r>
              <a:rPr lang="tr-TR" sz="2800" i="1" dirty="0" smtClean="0">
                <a:solidFill>
                  <a:srgbClr val="CC0000"/>
                </a:solidFill>
              </a:rPr>
              <a:t>  </a:t>
            </a:r>
            <a:r>
              <a:rPr lang="tr-TR" sz="2800" i="1" dirty="0" err="1" smtClean="0">
                <a:solidFill>
                  <a:srgbClr val="CC0000"/>
                </a:solidFill>
              </a:rPr>
              <a:t>coli</a:t>
            </a:r>
            <a:r>
              <a:rPr lang="tr-TR" sz="2800" i="1" dirty="0" smtClean="0">
                <a:solidFill>
                  <a:srgbClr val="CC0000"/>
                </a:solidFill>
              </a:rPr>
              <a:t> </a:t>
            </a:r>
            <a:r>
              <a:rPr lang="tr-TR" sz="2800" dirty="0" smtClean="0">
                <a:solidFill>
                  <a:srgbClr val="CC0000"/>
                </a:solidFill>
              </a:rPr>
              <a:t>ve </a:t>
            </a:r>
            <a:r>
              <a:rPr lang="tr-TR" sz="2800" i="1" dirty="0" err="1" smtClean="0">
                <a:solidFill>
                  <a:srgbClr val="CC0000"/>
                </a:solidFill>
              </a:rPr>
              <a:t>Enterobacter</a:t>
            </a:r>
            <a:r>
              <a:rPr lang="tr-TR" sz="2800" i="1" dirty="0" smtClean="0">
                <a:solidFill>
                  <a:srgbClr val="CC0000"/>
                </a:solidFill>
              </a:rPr>
              <a:t> </a:t>
            </a:r>
            <a:r>
              <a:rPr lang="tr-TR" sz="2800" i="1" dirty="0" err="1" smtClean="0">
                <a:solidFill>
                  <a:srgbClr val="CC0000"/>
                </a:solidFill>
              </a:rPr>
              <a:t>aerogenes</a:t>
            </a:r>
            <a:r>
              <a:rPr lang="tr-TR" sz="2800" dirty="0" smtClean="0"/>
              <a:t>  bu hatayı meydana getirmektedir. </a:t>
            </a:r>
          </a:p>
          <a:p>
            <a:pPr eaLnBrk="1" hangingPunct="1">
              <a:lnSpc>
                <a:spcPct val="90000"/>
              </a:lnSpc>
            </a:pPr>
            <a:r>
              <a:rPr lang="tr-TR" sz="2800" dirty="0" smtClean="0"/>
              <a:t>Olgunlaşmanın ileriki günlerinde oluşan gözeneklerden ise, </a:t>
            </a:r>
            <a:r>
              <a:rPr lang="tr-TR" sz="2800" dirty="0" err="1" smtClean="0"/>
              <a:t>propiyonik</a:t>
            </a:r>
            <a:r>
              <a:rPr lang="tr-TR" sz="2800" dirty="0" smtClean="0"/>
              <a:t> asit bakterileri ve  </a:t>
            </a:r>
            <a:r>
              <a:rPr lang="tr-TR" sz="2800" i="1" dirty="0" err="1" smtClean="0"/>
              <a:t>Clostridium</a:t>
            </a:r>
            <a:r>
              <a:rPr lang="tr-TR" sz="2800" dirty="0" smtClean="0"/>
              <a:t> türleri özellikle de, </a:t>
            </a:r>
            <a:r>
              <a:rPr lang="tr-TR" sz="2800" i="1" dirty="0" smtClean="0">
                <a:solidFill>
                  <a:srgbClr val="CC0000"/>
                </a:solidFill>
              </a:rPr>
              <a:t>C. </a:t>
            </a:r>
            <a:r>
              <a:rPr lang="tr-TR" sz="2800" i="1" dirty="0" err="1" smtClean="0">
                <a:solidFill>
                  <a:srgbClr val="CC0000"/>
                </a:solidFill>
              </a:rPr>
              <a:t>sporogenes</a:t>
            </a:r>
            <a:r>
              <a:rPr lang="tr-TR" sz="2800" i="1" dirty="0" smtClean="0">
                <a:solidFill>
                  <a:srgbClr val="CC0000"/>
                </a:solidFill>
              </a:rPr>
              <a:t> , C. </a:t>
            </a:r>
            <a:r>
              <a:rPr lang="tr-TR" sz="2800" i="1" dirty="0" err="1" smtClean="0">
                <a:solidFill>
                  <a:srgbClr val="CC0000"/>
                </a:solidFill>
              </a:rPr>
              <a:t>tyrobutyricum</a:t>
            </a:r>
            <a:r>
              <a:rPr lang="tr-TR" sz="2800" i="1" dirty="0" smtClean="0">
                <a:solidFill>
                  <a:srgbClr val="CC0000"/>
                </a:solidFill>
              </a:rPr>
              <a:t> </a:t>
            </a:r>
            <a:r>
              <a:rPr lang="tr-TR" sz="2800" dirty="0" smtClean="0">
                <a:solidFill>
                  <a:srgbClr val="CC0000"/>
                </a:solidFill>
              </a:rPr>
              <a:t>ve</a:t>
            </a:r>
            <a:r>
              <a:rPr lang="tr-TR" sz="2800" i="1" dirty="0" smtClean="0">
                <a:solidFill>
                  <a:srgbClr val="CC0000"/>
                </a:solidFill>
              </a:rPr>
              <a:t> C. </a:t>
            </a:r>
            <a:r>
              <a:rPr lang="tr-TR" sz="2800" i="1" dirty="0" err="1" smtClean="0">
                <a:solidFill>
                  <a:srgbClr val="CC0000"/>
                </a:solidFill>
              </a:rPr>
              <a:t>butyricum</a:t>
            </a:r>
            <a:r>
              <a:rPr lang="tr-TR" sz="2800" dirty="0" smtClean="0">
                <a:solidFill>
                  <a:srgbClr val="CC0000"/>
                </a:solidFill>
              </a:rPr>
              <a:t> sorumludur. </a:t>
            </a:r>
          </a:p>
        </p:txBody>
      </p:sp>
      <p:pic>
        <p:nvPicPr>
          <p:cNvPr id="55299" name="Picture 4" descr="ANd9GcSGi2ePpiTpALtTlrlYEG3eHbKd_SF0jqvxzB3v2Fb0ZLdCg2AC"/>
          <p:cNvPicPr>
            <a:picLocks noChangeAspect="1" noChangeArrowheads="1"/>
          </p:cNvPicPr>
          <p:nvPr/>
        </p:nvPicPr>
        <p:blipFill>
          <a:blip r:embed="rId2" cstate="print"/>
          <a:srcRect/>
          <a:stretch>
            <a:fillRect/>
          </a:stretch>
        </p:blipFill>
        <p:spPr bwMode="auto">
          <a:xfrm>
            <a:off x="1042988" y="5589588"/>
            <a:ext cx="1900237" cy="1268412"/>
          </a:xfrm>
          <a:prstGeom prst="rect">
            <a:avLst/>
          </a:prstGeom>
          <a:noFill/>
          <a:ln w="9525">
            <a:noFill/>
            <a:miter lim="800000"/>
            <a:headEnd/>
            <a:tailEnd/>
          </a:ln>
        </p:spPr>
      </p:pic>
      <p:pic>
        <p:nvPicPr>
          <p:cNvPr id="55300" name="Picture 5" descr="ANd9GcTAK2Av4mEtPd3ALMyKyPjNAtQrKWb0RV_LLx7Jv0ZkABQetkki0g"/>
          <p:cNvPicPr>
            <a:picLocks noChangeAspect="1" noChangeArrowheads="1"/>
          </p:cNvPicPr>
          <p:nvPr/>
        </p:nvPicPr>
        <p:blipFill>
          <a:blip r:embed="rId3" cstate="print"/>
          <a:srcRect/>
          <a:stretch>
            <a:fillRect/>
          </a:stretch>
        </p:blipFill>
        <p:spPr bwMode="auto">
          <a:xfrm>
            <a:off x="5435600" y="5516563"/>
            <a:ext cx="2232025" cy="1341437"/>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type="body" idx="1"/>
          </p:nvPr>
        </p:nvSpPr>
        <p:spPr>
          <a:xfrm>
            <a:off x="457200" y="404813"/>
            <a:ext cx="8435975" cy="6119812"/>
          </a:xfrm>
        </p:spPr>
        <p:txBody>
          <a:bodyPr>
            <a:normAutofit lnSpcReduction="10000"/>
          </a:bodyPr>
          <a:lstStyle/>
          <a:p>
            <a:pPr eaLnBrk="1" hangingPunct="1">
              <a:buFontTx/>
              <a:buNone/>
            </a:pPr>
            <a:r>
              <a:rPr lang="tr-TR" sz="2400" b="1" dirty="0" smtClean="0"/>
              <a:t>C) Tat Değişimleri:</a:t>
            </a:r>
          </a:p>
          <a:p>
            <a:pPr eaLnBrk="1" hangingPunct="1"/>
            <a:r>
              <a:rPr lang="tr-TR" sz="2400" i="1" dirty="0" err="1" smtClean="0"/>
              <a:t>Streptococcus</a:t>
            </a:r>
            <a:r>
              <a:rPr lang="tr-TR" sz="2400" i="1" dirty="0" smtClean="0"/>
              <a:t> </a:t>
            </a:r>
            <a:r>
              <a:rPr lang="tr-TR" sz="2400" i="1" dirty="0" err="1" smtClean="0"/>
              <a:t>fecalis</a:t>
            </a:r>
            <a:r>
              <a:rPr lang="tr-TR" sz="2400" i="1" dirty="0" smtClean="0"/>
              <a:t> var. </a:t>
            </a:r>
            <a:r>
              <a:rPr lang="tr-TR" sz="2400" i="1" dirty="0" err="1" smtClean="0"/>
              <a:t>liquefaciens</a:t>
            </a:r>
            <a:r>
              <a:rPr lang="tr-TR" sz="2400" dirty="0" smtClean="0"/>
              <a:t> ve bazı mikrokoklar </a:t>
            </a:r>
            <a:r>
              <a:rPr lang="tr-TR" sz="2400" dirty="0" smtClean="0">
                <a:solidFill>
                  <a:srgbClr val="CC0000"/>
                </a:solidFill>
              </a:rPr>
              <a:t>proteinleri parçalayarak acı lezzet</a:t>
            </a:r>
            <a:r>
              <a:rPr lang="tr-TR" sz="2400" dirty="0" smtClean="0"/>
              <a:t> oluşturan </a:t>
            </a:r>
            <a:r>
              <a:rPr lang="tr-TR" sz="2400" dirty="0" err="1" smtClean="0"/>
              <a:t>peptitler</a:t>
            </a:r>
            <a:r>
              <a:rPr lang="tr-TR" sz="2400" dirty="0" smtClean="0"/>
              <a:t> meydana getirmektedir</a:t>
            </a:r>
            <a:r>
              <a:rPr lang="tr-TR" sz="2400" i="1" dirty="0" smtClean="0"/>
              <a:t>. </a:t>
            </a:r>
          </a:p>
          <a:p>
            <a:pPr eaLnBrk="1" hangingPunct="1"/>
            <a:r>
              <a:rPr lang="tr-TR" sz="2400" i="1" dirty="0" err="1" smtClean="0"/>
              <a:t>Streptococcus</a:t>
            </a:r>
            <a:r>
              <a:rPr lang="tr-TR" sz="2400" i="1" dirty="0" smtClean="0"/>
              <a:t> </a:t>
            </a:r>
            <a:r>
              <a:rPr lang="tr-TR" sz="2400" i="1" dirty="0" err="1" smtClean="0"/>
              <a:t>lactis</a:t>
            </a:r>
            <a:r>
              <a:rPr lang="tr-TR" sz="2400" i="1" dirty="0" smtClean="0"/>
              <a:t> var. </a:t>
            </a:r>
            <a:r>
              <a:rPr lang="tr-TR" sz="2400" i="1" dirty="0" err="1" smtClean="0"/>
              <a:t>maltigenes</a:t>
            </a:r>
            <a:r>
              <a:rPr lang="tr-TR" sz="2400" dirty="0" smtClean="0"/>
              <a:t> </a:t>
            </a:r>
            <a:r>
              <a:rPr lang="tr-TR" sz="2400" dirty="0" smtClean="0">
                <a:solidFill>
                  <a:srgbClr val="CC0000"/>
                </a:solidFill>
              </a:rPr>
              <a:t>malt ve yanık tadı</a:t>
            </a:r>
            <a:r>
              <a:rPr lang="tr-TR" sz="2400" dirty="0" smtClean="0"/>
              <a:t> oluşturmaktadır. </a:t>
            </a:r>
          </a:p>
          <a:p>
            <a:pPr eaLnBrk="1" hangingPunct="1"/>
            <a:r>
              <a:rPr lang="tr-TR" sz="2400" dirty="0" err="1" smtClean="0"/>
              <a:t>Proteolitik</a:t>
            </a:r>
            <a:r>
              <a:rPr lang="tr-TR" sz="2400" dirty="0" smtClean="0"/>
              <a:t> karakterli </a:t>
            </a:r>
            <a:r>
              <a:rPr lang="tr-TR" sz="2400" i="1" dirty="0" err="1" smtClean="0">
                <a:solidFill>
                  <a:srgbClr val="CC0000"/>
                </a:solidFill>
              </a:rPr>
              <a:t>Clostridium</a:t>
            </a:r>
            <a:r>
              <a:rPr lang="tr-TR" sz="2400" dirty="0" err="1" smtClean="0">
                <a:solidFill>
                  <a:srgbClr val="CC0000"/>
                </a:solidFill>
              </a:rPr>
              <a:t>’lar</a:t>
            </a:r>
            <a:r>
              <a:rPr lang="tr-TR" sz="2400" dirty="0" smtClean="0">
                <a:solidFill>
                  <a:srgbClr val="CC0000"/>
                </a:solidFill>
              </a:rPr>
              <a:t> </a:t>
            </a:r>
            <a:r>
              <a:rPr lang="tr-TR" sz="2400" dirty="0" smtClean="0"/>
              <a:t>proteinleri </a:t>
            </a:r>
            <a:r>
              <a:rPr lang="tr-TR" sz="2400" dirty="0" smtClean="0">
                <a:solidFill>
                  <a:srgbClr val="CC0000"/>
                </a:solidFill>
              </a:rPr>
              <a:t>H</a:t>
            </a:r>
            <a:r>
              <a:rPr lang="tr-TR" sz="2400" baseline="-25000" dirty="0" smtClean="0">
                <a:solidFill>
                  <a:srgbClr val="CC0000"/>
                </a:solidFill>
              </a:rPr>
              <a:t>2</a:t>
            </a:r>
            <a:r>
              <a:rPr lang="tr-TR" sz="2400" dirty="0" smtClean="0">
                <a:solidFill>
                  <a:srgbClr val="CC0000"/>
                </a:solidFill>
              </a:rPr>
              <a:t>S, </a:t>
            </a:r>
            <a:r>
              <a:rPr lang="tr-TR" sz="2400" dirty="0" err="1" smtClean="0">
                <a:solidFill>
                  <a:srgbClr val="CC0000"/>
                </a:solidFill>
              </a:rPr>
              <a:t>merkapton</a:t>
            </a:r>
            <a:r>
              <a:rPr lang="tr-TR" sz="2400" dirty="0" smtClean="0">
                <a:solidFill>
                  <a:srgbClr val="CC0000"/>
                </a:solidFill>
              </a:rPr>
              <a:t>, </a:t>
            </a:r>
            <a:r>
              <a:rPr lang="tr-TR" sz="2400" dirty="0" err="1" smtClean="0">
                <a:solidFill>
                  <a:srgbClr val="CC0000"/>
                </a:solidFill>
              </a:rPr>
              <a:t>indol</a:t>
            </a:r>
            <a:r>
              <a:rPr lang="tr-TR" sz="2400" dirty="0" smtClean="0">
                <a:solidFill>
                  <a:srgbClr val="CC0000"/>
                </a:solidFill>
              </a:rPr>
              <a:t>, </a:t>
            </a:r>
            <a:r>
              <a:rPr lang="tr-TR" sz="2400" dirty="0" err="1" smtClean="0">
                <a:solidFill>
                  <a:srgbClr val="CC0000"/>
                </a:solidFill>
              </a:rPr>
              <a:t>skatol</a:t>
            </a:r>
            <a:r>
              <a:rPr lang="tr-TR" sz="2400" dirty="0" smtClean="0">
                <a:solidFill>
                  <a:srgbClr val="CC0000"/>
                </a:solidFill>
              </a:rPr>
              <a:t> gibi kötü kokulu ürünlere</a:t>
            </a:r>
            <a:r>
              <a:rPr lang="tr-TR" sz="2400" dirty="0" smtClean="0"/>
              <a:t> parçalayarak bozulmalara neden olmaktadırlar. </a:t>
            </a:r>
          </a:p>
          <a:p>
            <a:pPr eaLnBrk="1" hangingPunct="1"/>
            <a:r>
              <a:rPr lang="tr-TR" sz="2400" dirty="0" smtClean="0"/>
              <a:t>Ayrıca </a:t>
            </a:r>
            <a:r>
              <a:rPr lang="tr-TR" sz="2400" i="1" dirty="0" err="1" smtClean="0">
                <a:solidFill>
                  <a:srgbClr val="CC0000"/>
                </a:solidFill>
              </a:rPr>
              <a:t>Pseudomonas</a:t>
            </a:r>
            <a:r>
              <a:rPr lang="tr-TR" sz="2400" dirty="0" err="1" smtClean="0">
                <a:solidFill>
                  <a:srgbClr val="CC0000"/>
                </a:solidFill>
              </a:rPr>
              <a:t>’lar</a:t>
            </a:r>
            <a:r>
              <a:rPr lang="tr-TR" sz="2400" dirty="0" smtClean="0"/>
              <a:t> tarafından üretilmiş sıcaklığa dayanıklı </a:t>
            </a:r>
            <a:r>
              <a:rPr lang="tr-TR" sz="2400" dirty="0" err="1" smtClean="0">
                <a:solidFill>
                  <a:srgbClr val="CC0000"/>
                </a:solidFill>
              </a:rPr>
              <a:t>lipazlar</a:t>
            </a:r>
            <a:r>
              <a:rPr lang="tr-TR" sz="2400" dirty="0" smtClean="0">
                <a:solidFill>
                  <a:srgbClr val="CC0000"/>
                </a:solidFill>
              </a:rPr>
              <a:t> da  peynirlerde acı tat ve </a:t>
            </a:r>
            <a:r>
              <a:rPr lang="tr-TR" sz="2400" dirty="0" err="1" smtClean="0">
                <a:solidFill>
                  <a:srgbClr val="CC0000"/>
                </a:solidFill>
              </a:rPr>
              <a:t>ransiditeye</a:t>
            </a:r>
            <a:r>
              <a:rPr lang="tr-TR" sz="2400" dirty="0" smtClean="0"/>
              <a:t> neden olabilmektedirler.</a:t>
            </a:r>
          </a:p>
          <a:p>
            <a:pPr eaLnBrk="1" hangingPunct="1">
              <a:buFontTx/>
              <a:buNone/>
            </a:pPr>
            <a:r>
              <a:rPr lang="tr-TR" sz="2400" b="1" dirty="0" smtClean="0"/>
              <a:t>D) Sünme Olayı;</a:t>
            </a:r>
            <a:r>
              <a:rPr lang="tr-TR" sz="2400" i="1" dirty="0" smtClean="0"/>
              <a:t> </a:t>
            </a:r>
          </a:p>
          <a:p>
            <a:pPr eaLnBrk="1" hangingPunct="1">
              <a:lnSpc>
                <a:spcPct val="75000"/>
              </a:lnSpc>
            </a:pPr>
            <a:r>
              <a:rPr lang="tr-TR" sz="2400" i="1" dirty="0" err="1" smtClean="0">
                <a:solidFill>
                  <a:srgbClr val="CC0000"/>
                </a:solidFill>
              </a:rPr>
              <a:t>Bacillus</a:t>
            </a:r>
            <a:r>
              <a:rPr lang="tr-TR" sz="2400" i="1" dirty="0" smtClean="0">
                <a:solidFill>
                  <a:srgbClr val="CC0000"/>
                </a:solidFill>
              </a:rPr>
              <a:t> </a:t>
            </a:r>
            <a:r>
              <a:rPr lang="tr-TR" sz="2400" i="1" dirty="0" err="1" smtClean="0">
                <a:solidFill>
                  <a:srgbClr val="CC0000"/>
                </a:solidFill>
              </a:rPr>
              <a:t>mesentericus</a:t>
            </a:r>
            <a:r>
              <a:rPr lang="tr-TR" sz="2400" dirty="0" smtClean="0"/>
              <a:t> ile çeşitli </a:t>
            </a:r>
            <a:r>
              <a:rPr lang="tr-TR" sz="2400" i="1" dirty="0" err="1" smtClean="0">
                <a:solidFill>
                  <a:srgbClr val="CC0000"/>
                </a:solidFill>
              </a:rPr>
              <a:t>Proteus</a:t>
            </a:r>
            <a:r>
              <a:rPr lang="tr-TR" sz="2400" i="1" dirty="0" smtClean="0">
                <a:solidFill>
                  <a:srgbClr val="CC0000"/>
                </a:solidFill>
              </a:rPr>
              <a:t>, </a:t>
            </a:r>
            <a:r>
              <a:rPr lang="tr-TR" sz="2400" i="1" dirty="0" err="1" smtClean="0">
                <a:solidFill>
                  <a:srgbClr val="CC0000"/>
                </a:solidFill>
              </a:rPr>
              <a:t>Pseudomonas</a:t>
            </a:r>
            <a:r>
              <a:rPr lang="tr-TR" sz="2400" dirty="0" smtClean="0">
                <a:solidFill>
                  <a:srgbClr val="CC0000"/>
                </a:solidFill>
              </a:rPr>
              <a:t> ve</a:t>
            </a:r>
            <a:endParaRPr lang="tr-TR" sz="2400" i="1" dirty="0" smtClean="0">
              <a:solidFill>
                <a:srgbClr val="CC0000"/>
              </a:solidFill>
            </a:endParaRPr>
          </a:p>
          <a:p>
            <a:pPr eaLnBrk="1" hangingPunct="1">
              <a:lnSpc>
                <a:spcPct val="75000"/>
              </a:lnSpc>
              <a:buFontTx/>
              <a:buNone/>
            </a:pPr>
            <a:r>
              <a:rPr lang="tr-TR" sz="2400" i="1" dirty="0" smtClean="0">
                <a:solidFill>
                  <a:srgbClr val="CC0000"/>
                </a:solidFill>
              </a:rPr>
              <a:t>    </a:t>
            </a:r>
            <a:r>
              <a:rPr lang="tr-TR" sz="2400" i="1" dirty="0" err="1" smtClean="0">
                <a:solidFill>
                  <a:srgbClr val="CC0000"/>
                </a:solidFill>
              </a:rPr>
              <a:t>Alcaligenes</a:t>
            </a:r>
            <a:r>
              <a:rPr lang="tr-TR" sz="2400" dirty="0" smtClean="0">
                <a:solidFill>
                  <a:srgbClr val="CC0000"/>
                </a:solidFill>
              </a:rPr>
              <a:t> cinsi üyelerinin</a:t>
            </a:r>
            <a:r>
              <a:rPr lang="tr-TR" sz="2400" dirty="0" smtClean="0"/>
              <a:t> çoğalması ile bu tür yapılar</a:t>
            </a:r>
          </a:p>
          <a:p>
            <a:pPr eaLnBrk="1" hangingPunct="1">
              <a:lnSpc>
                <a:spcPct val="75000"/>
              </a:lnSpc>
              <a:buFontTx/>
              <a:buNone/>
            </a:pPr>
            <a:r>
              <a:rPr lang="tr-TR" sz="2400" dirty="0" smtClean="0"/>
              <a:t>    üretilmektedir.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274638"/>
            <a:ext cx="8229600" cy="633412"/>
          </a:xfrm>
        </p:spPr>
        <p:txBody>
          <a:bodyPr>
            <a:normAutofit fontScale="90000"/>
          </a:bodyPr>
          <a:lstStyle/>
          <a:p>
            <a:pPr algn="l" eaLnBrk="1" hangingPunct="1"/>
            <a:r>
              <a:rPr lang="tr-TR" sz="4000" b="1" smtClean="0"/>
              <a:t>Dondurma</a:t>
            </a:r>
          </a:p>
        </p:txBody>
      </p:sp>
      <p:sp>
        <p:nvSpPr>
          <p:cNvPr id="57347" name="Rectangle 3"/>
          <p:cNvSpPr>
            <a:spLocks noGrp="1" noChangeArrowheads="1"/>
          </p:cNvSpPr>
          <p:nvPr>
            <p:ph type="body" idx="1"/>
          </p:nvPr>
        </p:nvSpPr>
        <p:spPr>
          <a:xfrm>
            <a:off x="457200" y="981075"/>
            <a:ext cx="8229600" cy="5145088"/>
          </a:xfrm>
        </p:spPr>
        <p:txBody>
          <a:bodyPr>
            <a:normAutofit/>
          </a:bodyPr>
          <a:lstStyle/>
          <a:p>
            <a:pPr algn="just" eaLnBrk="1" hangingPunct="1"/>
            <a:r>
              <a:rPr lang="tr-TR" sz="2800" dirty="0" err="1" smtClean="0"/>
              <a:t>Dodurma</a:t>
            </a:r>
            <a:r>
              <a:rPr lang="tr-TR" sz="2800" dirty="0" smtClean="0"/>
              <a:t> yapımında süte uygulanan ısıl işlem sporların dışındaki florayı </a:t>
            </a:r>
            <a:r>
              <a:rPr lang="tr-TR" sz="2800" dirty="0" err="1" smtClean="0"/>
              <a:t>inhibe</a:t>
            </a:r>
            <a:r>
              <a:rPr lang="tr-TR" sz="2800" dirty="0" smtClean="0"/>
              <a:t> etmektedir. Ancak bazı </a:t>
            </a:r>
            <a:r>
              <a:rPr lang="tr-TR" sz="2800" dirty="0" err="1" smtClean="0"/>
              <a:t>termorezistans</a:t>
            </a:r>
            <a:r>
              <a:rPr lang="tr-TR" sz="2800" dirty="0" smtClean="0"/>
              <a:t> mikroorganizmalar canlı kalabilmekte ve dondurma </a:t>
            </a:r>
            <a:r>
              <a:rPr lang="tr-TR" sz="2800" dirty="0" err="1" smtClean="0"/>
              <a:t>makina</a:t>
            </a:r>
            <a:r>
              <a:rPr lang="tr-TR" sz="2800" dirty="0" smtClean="0"/>
              <a:t>-alet, kullanma suyu, hava, şahıslar ve ambalaj malzemesinden </a:t>
            </a:r>
            <a:r>
              <a:rPr lang="tr-TR" sz="2800" dirty="0" err="1" smtClean="0"/>
              <a:t>sekonder</a:t>
            </a:r>
            <a:r>
              <a:rPr lang="tr-TR" sz="2800" dirty="0" smtClean="0"/>
              <a:t> bulaşmaya uğrayabilmektedir. </a:t>
            </a:r>
          </a:p>
          <a:p>
            <a:pPr algn="just" eaLnBrk="1" hangingPunct="1"/>
            <a:r>
              <a:rPr lang="tr-TR" sz="2800" dirty="0" smtClean="0"/>
              <a:t>Dondurmalarda bulunabilen ve arzu edilmeyen tat değişimlerine yol açan mikroorganizmalar </a:t>
            </a:r>
            <a:r>
              <a:rPr lang="tr-TR" sz="2800" i="1" dirty="0" err="1" smtClean="0">
                <a:solidFill>
                  <a:srgbClr val="CC0000"/>
                </a:solidFill>
              </a:rPr>
              <a:t>Bacillus</a:t>
            </a:r>
            <a:r>
              <a:rPr lang="tr-TR" sz="2800" i="1" dirty="0" smtClean="0">
                <a:solidFill>
                  <a:srgbClr val="CC0000"/>
                </a:solidFill>
              </a:rPr>
              <a:t>, </a:t>
            </a:r>
            <a:r>
              <a:rPr lang="tr-TR" sz="2800" i="1" dirty="0" err="1" smtClean="0">
                <a:solidFill>
                  <a:srgbClr val="CC0000"/>
                </a:solidFill>
              </a:rPr>
              <a:t>Clostridium</a:t>
            </a:r>
            <a:r>
              <a:rPr lang="tr-TR" sz="2800" i="1" dirty="0" smtClean="0">
                <a:solidFill>
                  <a:srgbClr val="CC0000"/>
                </a:solidFill>
              </a:rPr>
              <a:t>, </a:t>
            </a:r>
            <a:r>
              <a:rPr lang="tr-TR" sz="2800" i="1" dirty="0" err="1" smtClean="0">
                <a:solidFill>
                  <a:srgbClr val="CC0000"/>
                </a:solidFill>
              </a:rPr>
              <a:t>Micrococcus</a:t>
            </a:r>
            <a:r>
              <a:rPr lang="tr-TR" sz="2800" i="1" dirty="0" smtClean="0">
                <a:solidFill>
                  <a:srgbClr val="CC0000"/>
                </a:solidFill>
              </a:rPr>
              <a:t>, </a:t>
            </a:r>
            <a:r>
              <a:rPr lang="tr-TR" sz="2800" i="1" dirty="0" err="1" smtClean="0">
                <a:solidFill>
                  <a:srgbClr val="CC0000"/>
                </a:solidFill>
              </a:rPr>
              <a:t>Enterococcus</a:t>
            </a:r>
            <a:r>
              <a:rPr lang="tr-TR" sz="2800" i="1" dirty="0" smtClean="0">
                <a:solidFill>
                  <a:srgbClr val="CC0000"/>
                </a:solidFill>
              </a:rPr>
              <a:t> ve </a:t>
            </a:r>
            <a:r>
              <a:rPr lang="tr-TR" sz="2800" i="1" dirty="0" err="1" smtClean="0">
                <a:solidFill>
                  <a:srgbClr val="CC0000"/>
                </a:solidFill>
              </a:rPr>
              <a:t>Corynebacterium</a:t>
            </a:r>
            <a:r>
              <a:rPr lang="tr-TR" sz="2800" i="1" dirty="0" smtClean="0">
                <a:solidFill>
                  <a:srgbClr val="CC0000"/>
                </a:solidFill>
              </a:rPr>
              <a:t> </a:t>
            </a:r>
            <a:r>
              <a:rPr lang="tr-TR" sz="2800" dirty="0" smtClean="0">
                <a:solidFill>
                  <a:srgbClr val="CC0000"/>
                </a:solidFill>
              </a:rPr>
              <a:t>cinsi üyelerinden</a:t>
            </a:r>
            <a:r>
              <a:rPr lang="tr-TR" sz="2800" dirty="0" smtClean="0"/>
              <a:t> oluşmaktadır.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274638"/>
            <a:ext cx="8229600" cy="706437"/>
          </a:xfrm>
        </p:spPr>
        <p:txBody>
          <a:bodyPr/>
          <a:lstStyle/>
          <a:p>
            <a:pPr algn="l" eaLnBrk="1" hangingPunct="1"/>
            <a:r>
              <a:rPr lang="tr-TR" sz="4000" smtClean="0"/>
              <a:t>Meyve-Sebzelerin Mikroflorası</a:t>
            </a:r>
          </a:p>
        </p:txBody>
      </p:sp>
      <p:sp>
        <p:nvSpPr>
          <p:cNvPr id="60419" name="Rectangle 3"/>
          <p:cNvSpPr>
            <a:spLocks noGrp="1" noChangeArrowheads="1"/>
          </p:cNvSpPr>
          <p:nvPr>
            <p:ph type="body" idx="1"/>
          </p:nvPr>
        </p:nvSpPr>
        <p:spPr>
          <a:xfrm>
            <a:off x="0" y="1052513"/>
            <a:ext cx="8893175" cy="5073650"/>
          </a:xfrm>
        </p:spPr>
        <p:txBody>
          <a:bodyPr/>
          <a:lstStyle/>
          <a:p>
            <a:pPr eaLnBrk="1" hangingPunct="1"/>
            <a:r>
              <a:rPr lang="tr-TR" sz="2400" dirty="0" smtClean="0"/>
              <a:t>Taze sebze ve meyvelerde 10</a:t>
            </a:r>
            <a:r>
              <a:rPr lang="tr-TR" sz="2400" baseline="30000" dirty="0" smtClean="0"/>
              <a:t>5</a:t>
            </a:r>
            <a:r>
              <a:rPr lang="tr-TR" sz="2400" dirty="0" smtClean="0"/>
              <a:t>-10</a:t>
            </a:r>
            <a:r>
              <a:rPr lang="tr-TR" sz="2400" baseline="30000" dirty="0" smtClean="0"/>
              <a:t>7</a:t>
            </a:r>
            <a:r>
              <a:rPr lang="tr-TR" sz="2400" dirty="0" smtClean="0"/>
              <a:t> </a:t>
            </a:r>
            <a:r>
              <a:rPr lang="tr-TR" sz="2400" dirty="0" err="1" smtClean="0"/>
              <a:t>kob</a:t>
            </a:r>
            <a:r>
              <a:rPr lang="tr-TR" sz="2400" dirty="0" smtClean="0"/>
              <a:t>/g düzeyinde mikroorganizma bulunur. </a:t>
            </a:r>
          </a:p>
          <a:p>
            <a:pPr eaLnBrk="1" hangingPunct="1"/>
            <a:r>
              <a:rPr lang="tr-TR" sz="2400" dirty="0" smtClean="0"/>
              <a:t>Bakteri florasının %80-90’ını gram negatif çubuklar oluşturmaktadır. </a:t>
            </a:r>
          </a:p>
          <a:p>
            <a:pPr eaLnBrk="1" hangingPunct="1"/>
            <a:endParaRPr lang="tr-TR" sz="2400" dirty="0" smtClean="0"/>
          </a:p>
        </p:txBody>
      </p:sp>
      <p:pic>
        <p:nvPicPr>
          <p:cNvPr id="60420" name="Picture 4"/>
          <p:cNvPicPr>
            <a:picLocks noChangeAspect="1" noChangeArrowheads="1"/>
          </p:cNvPicPr>
          <p:nvPr/>
        </p:nvPicPr>
        <p:blipFill>
          <a:blip r:embed="rId2" cstate="print"/>
          <a:srcRect/>
          <a:stretch>
            <a:fillRect/>
          </a:stretch>
        </p:blipFill>
        <p:spPr bwMode="auto">
          <a:xfrm>
            <a:off x="0" y="2500307"/>
            <a:ext cx="9143999" cy="4357694"/>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68313" y="0"/>
            <a:ext cx="8229600" cy="777875"/>
          </a:xfrm>
        </p:spPr>
        <p:txBody>
          <a:bodyPr/>
          <a:lstStyle/>
          <a:p>
            <a:pPr algn="l" eaLnBrk="1" hangingPunct="1"/>
            <a:r>
              <a:rPr lang="tr-TR" sz="4000" smtClean="0"/>
              <a:t>Meyve-Sebzelerin Mikroflorası</a:t>
            </a:r>
          </a:p>
        </p:txBody>
      </p:sp>
      <p:sp>
        <p:nvSpPr>
          <p:cNvPr id="61443" name="Rectangle 3"/>
          <p:cNvSpPr>
            <a:spLocks noGrp="1" noChangeArrowheads="1"/>
          </p:cNvSpPr>
          <p:nvPr>
            <p:ph type="body" idx="1"/>
          </p:nvPr>
        </p:nvSpPr>
        <p:spPr>
          <a:xfrm>
            <a:off x="457200" y="981075"/>
            <a:ext cx="8229600" cy="5145088"/>
          </a:xfrm>
        </p:spPr>
        <p:txBody>
          <a:bodyPr/>
          <a:lstStyle/>
          <a:p>
            <a:pPr eaLnBrk="1" hangingPunct="1"/>
            <a:r>
              <a:rPr lang="tr-TR" sz="2400" dirty="0" smtClean="0"/>
              <a:t>Meyve ve sebzelerin yıkanması </a:t>
            </a:r>
            <a:r>
              <a:rPr lang="tr-TR" sz="2400" dirty="0" err="1" smtClean="0"/>
              <a:t>mikrobiyal</a:t>
            </a:r>
            <a:r>
              <a:rPr lang="tr-TR" sz="2400" dirty="0" smtClean="0"/>
              <a:t> yükün azaltılması yönünde önemli bir basamaktır. </a:t>
            </a:r>
          </a:p>
          <a:p>
            <a:pPr eaLnBrk="1" hangingPunct="1"/>
            <a:r>
              <a:rPr lang="tr-TR" sz="2400" dirty="0" smtClean="0"/>
              <a:t>Yıkama işleminde kaba kirlerin yanında önemli ölçüde mikroorganizmalar da uzaklaştırılmaktadır.</a:t>
            </a:r>
          </a:p>
          <a:p>
            <a:pPr eaLnBrk="1" hangingPunct="1"/>
            <a:r>
              <a:rPr lang="tr-TR" sz="2400" dirty="0" smtClean="0"/>
              <a:t>Yıkama işleminde yalnızca su kullanılması durumunda mevcut </a:t>
            </a:r>
            <a:r>
              <a:rPr lang="tr-TR" sz="2400" dirty="0" err="1" smtClean="0"/>
              <a:t>mikroflora</a:t>
            </a:r>
            <a:r>
              <a:rPr lang="tr-TR" sz="2400" dirty="0" smtClean="0"/>
              <a:t> mekanik olarak uzaklaştırılırken, yıkama suyuna etkili bir dezenfektan katılması ile buna </a:t>
            </a:r>
            <a:r>
              <a:rPr lang="tr-TR" sz="2400" dirty="0" err="1" smtClean="0"/>
              <a:t>mikrobiyal</a:t>
            </a:r>
            <a:r>
              <a:rPr lang="tr-TR" sz="2400" dirty="0" smtClean="0"/>
              <a:t> </a:t>
            </a:r>
            <a:r>
              <a:rPr lang="tr-TR" sz="2400" dirty="0" err="1" smtClean="0"/>
              <a:t>inhibisyonda</a:t>
            </a:r>
            <a:r>
              <a:rPr lang="tr-TR" sz="2400" dirty="0" smtClean="0"/>
              <a:t> katılmaktadır. </a:t>
            </a:r>
          </a:p>
          <a:p>
            <a:pPr eaLnBrk="1" hangingPunct="1"/>
            <a:r>
              <a:rPr lang="tr-TR" sz="2400" dirty="0" smtClean="0"/>
              <a:t>Bu amaçla en yaygın olarak kullanılan dezenfektan madde </a:t>
            </a:r>
            <a:r>
              <a:rPr lang="tr-TR" sz="2400" dirty="0" smtClean="0">
                <a:solidFill>
                  <a:srgbClr val="CC0000"/>
                </a:solidFill>
              </a:rPr>
              <a:t>klordur.</a:t>
            </a:r>
            <a:r>
              <a:rPr lang="tr-TR" sz="2400" dirty="0" smtClean="0"/>
              <a:t> </a:t>
            </a:r>
            <a:r>
              <a:rPr lang="tr-TR" sz="2400" dirty="0" smtClean="0">
                <a:solidFill>
                  <a:srgbClr val="CC0000"/>
                </a:solidFill>
              </a:rPr>
              <a:t>Sıvı klor ve </a:t>
            </a:r>
            <a:r>
              <a:rPr lang="tr-TR" sz="2400" dirty="0" err="1" smtClean="0">
                <a:solidFill>
                  <a:srgbClr val="CC0000"/>
                </a:solidFill>
              </a:rPr>
              <a:t>hipoklorit</a:t>
            </a:r>
            <a:r>
              <a:rPr lang="tr-TR" sz="2400" dirty="0" smtClean="0">
                <a:solidFill>
                  <a:srgbClr val="CC0000"/>
                </a:solidFill>
              </a:rPr>
              <a:t> formları</a:t>
            </a:r>
            <a:r>
              <a:rPr lang="tr-TR" sz="2400" dirty="0" smtClean="0"/>
              <a:t> sebze ve meyvelerin yüzey dezenfeksiyonu için etkilidir. Genellikle bu amaçla </a:t>
            </a:r>
            <a:r>
              <a:rPr lang="tr-TR" sz="2400" dirty="0" smtClean="0">
                <a:solidFill>
                  <a:srgbClr val="CC0000"/>
                </a:solidFill>
              </a:rPr>
              <a:t>50-200 </a:t>
            </a:r>
            <a:r>
              <a:rPr lang="tr-TR" sz="2400" dirty="0" err="1" smtClean="0">
                <a:solidFill>
                  <a:srgbClr val="CC0000"/>
                </a:solidFill>
              </a:rPr>
              <a:t>ppm</a:t>
            </a:r>
            <a:r>
              <a:rPr lang="tr-TR" sz="2400" dirty="0" smtClean="0">
                <a:solidFill>
                  <a:srgbClr val="CC0000"/>
                </a:solidFill>
              </a:rPr>
              <a:t> klor</a:t>
            </a:r>
            <a:r>
              <a:rPr lang="tr-TR" sz="2400" dirty="0" smtClean="0"/>
              <a:t> solüsyonu </a:t>
            </a:r>
            <a:r>
              <a:rPr lang="tr-TR" sz="2400" dirty="0" smtClean="0">
                <a:solidFill>
                  <a:srgbClr val="CC0000"/>
                </a:solidFill>
              </a:rPr>
              <a:t>1-2 dakika temas</a:t>
            </a:r>
            <a:r>
              <a:rPr lang="tr-TR" sz="2400" dirty="0" smtClean="0"/>
              <a:t> süresi olacak şekilde uygulanır.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68313" y="0"/>
            <a:ext cx="8229600" cy="1143000"/>
          </a:xfrm>
        </p:spPr>
        <p:txBody>
          <a:bodyPr/>
          <a:lstStyle/>
          <a:p>
            <a:pPr algn="l" eaLnBrk="1" hangingPunct="1"/>
            <a:r>
              <a:rPr lang="tr-TR" sz="3600" smtClean="0"/>
              <a:t>Meyvelerde Görülen Bozulmalar</a:t>
            </a:r>
          </a:p>
        </p:txBody>
      </p:sp>
      <p:graphicFrame>
        <p:nvGraphicFramePr>
          <p:cNvPr id="71798" name="Group 118"/>
          <p:cNvGraphicFramePr>
            <a:graphicFrameLocks noGrp="1"/>
          </p:cNvGraphicFramePr>
          <p:nvPr>
            <p:ph idx="1"/>
          </p:nvPr>
        </p:nvGraphicFramePr>
        <p:xfrm>
          <a:off x="0" y="908721"/>
          <a:ext cx="9144000" cy="6014066"/>
        </p:xfrm>
        <a:graphic>
          <a:graphicData uri="http://schemas.openxmlformats.org/drawingml/2006/table">
            <a:tbl>
              <a:tblPr/>
              <a:tblGrid>
                <a:gridCol w="2159000"/>
                <a:gridCol w="3053291"/>
                <a:gridCol w="3931709"/>
              </a:tblGrid>
              <a:tr h="81254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1" i="0" u="none" strike="noStrike" cap="none" normalizeH="0" baseline="0" dirty="0" smtClean="0">
                          <a:ln>
                            <a:noFill/>
                          </a:ln>
                          <a:solidFill>
                            <a:schemeClr val="tx1"/>
                          </a:solidFill>
                          <a:effectLst/>
                          <a:latin typeface="Arial" charset="0"/>
                        </a:rPr>
                        <a:t>Bozulma Tipi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1" i="0" u="none" strike="noStrike" cap="none" normalizeH="0" baseline="0" dirty="0" smtClean="0">
                          <a:ln>
                            <a:noFill/>
                          </a:ln>
                          <a:solidFill>
                            <a:schemeClr val="tx1"/>
                          </a:solidFill>
                          <a:effectLst/>
                          <a:latin typeface="Arial" charset="0"/>
                        </a:rPr>
                        <a:t>Etken Mikroorganizma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1" i="0" u="none" strike="noStrike" cap="none" normalizeH="0" baseline="0" dirty="0" smtClean="0">
                          <a:ln>
                            <a:noFill/>
                          </a:ln>
                          <a:solidFill>
                            <a:schemeClr val="tx1"/>
                          </a:solidFill>
                          <a:effectLst/>
                          <a:latin typeface="Arial" charset="0"/>
                        </a:rPr>
                        <a:t>Görünüm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54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dirty="0" smtClean="0">
                          <a:ln>
                            <a:noFill/>
                          </a:ln>
                          <a:solidFill>
                            <a:schemeClr val="tx1"/>
                          </a:solidFill>
                          <a:effectLst/>
                          <a:latin typeface="Arial" charset="0"/>
                        </a:rPr>
                        <a:t>Yumuşak Çürüme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1" u="none" strike="noStrike" cap="none" normalizeH="0" baseline="0" dirty="0" err="1" smtClean="0">
                          <a:ln>
                            <a:noFill/>
                          </a:ln>
                          <a:solidFill>
                            <a:schemeClr val="tx1"/>
                          </a:solidFill>
                          <a:effectLst/>
                          <a:latin typeface="Arial" charset="0"/>
                        </a:rPr>
                        <a:t>Rhizopus</a:t>
                      </a:r>
                      <a:r>
                        <a:rPr kumimoji="0" lang="tr-TR" sz="2400" b="0" i="1" u="none" strike="noStrike" cap="none" normalizeH="0" baseline="0" dirty="0" smtClean="0">
                          <a:ln>
                            <a:noFill/>
                          </a:ln>
                          <a:solidFill>
                            <a:schemeClr val="tx1"/>
                          </a:solidFill>
                          <a:effectLst/>
                          <a:latin typeface="Arial" charset="0"/>
                        </a:rPr>
                        <a:t> </a:t>
                      </a:r>
                      <a:r>
                        <a:rPr kumimoji="0" lang="tr-TR" sz="2400" b="0" i="1" u="none" strike="noStrike" cap="none" normalizeH="0" baseline="0" dirty="0" err="1" smtClean="0">
                          <a:ln>
                            <a:noFill/>
                          </a:ln>
                          <a:solidFill>
                            <a:schemeClr val="tx1"/>
                          </a:solidFill>
                          <a:effectLst/>
                          <a:latin typeface="Arial" charset="0"/>
                        </a:rPr>
                        <a:t>nigricans</a:t>
                      </a:r>
                      <a:endParaRPr kumimoji="0" lang="tr-TR" sz="2400" b="0" i="1"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dirty="0" smtClean="0">
                          <a:ln>
                            <a:noFill/>
                          </a:ln>
                          <a:solidFill>
                            <a:schemeClr val="tx1"/>
                          </a:solidFill>
                          <a:effectLst/>
                          <a:latin typeface="Arial" charset="0"/>
                        </a:rPr>
                        <a:t>Ezilmiş bir görüntü oluşur.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9594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Çekirdek Evi Çürümesi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1" u="none" strike="noStrike" cap="none" normalizeH="0" baseline="0" dirty="0" err="1" smtClean="0">
                          <a:ln>
                            <a:noFill/>
                          </a:ln>
                          <a:solidFill>
                            <a:schemeClr val="tx1"/>
                          </a:solidFill>
                          <a:effectLst/>
                          <a:latin typeface="Arial" charset="0"/>
                        </a:rPr>
                        <a:t>Fusarium</a:t>
                      </a:r>
                      <a:r>
                        <a:rPr kumimoji="0" lang="tr-TR" sz="2400" b="0" i="1" u="none" strike="noStrike" cap="none" normalizeH="0" baseline="0" dirty="0" smtClean="0">
                          <a:ln>
                            <a:noFill/>
                          </a:ln>
                          <a:solidFill>
                            <a:schemeClr val="tx1"/>
                          </a:solidFill>
                          <a:effectLst/>
                          <a:latin typeface="Arial" charset="0"/>
                        </a:rPr>
                        <a:t>, </a:t>
                      </a:r>
                      <a:r>
                        <a:rPr kumimoji="0" lang="tr-TR" sz="2400" b="0" i="1" u="none" strike="noStrike" cap="none" normalizeH="0" baseline="0" dirty="0" err="1" smtClean="0">
                          <a:ln>
                            <a:noFill/>
                          </a:ln>
                          <a:solidFill>
                            <a:schemeClr val="tx1"/>
                          </a:solidFill>
                          <a:effectLst/>
                          <a:latin typeface="Arial" charset="0"/>
                        </a:rPr>
                        <a:t>Botrytis</a:t>
                      </a:r>
                      <a:r>
                        <a:rPr kumimoji="0" lang="tr-TR" sz="2400" b="0" i="1" u="none" strike="noStrike" cap="none" normalizeH="0" baseline="0" dirty="0" smtClean="0">
                          <a:ln>
                            <a:noFill/>
                          </a:ln>
                          <a:solidFill>
                            <a:schemeClr val="tx1"/>
                          </a:solidFill>
                          <a:effectLst/>
                          <a:latin typeface="Arial" charset="0"/>
                        </a:rPr>
                        <a:t>, </a:t>
                      </a:r>
                      <a:r>
                        <a:rPr kumimoji="0" lang="tr-TR" sz="2400" b="0" i="1" u="none" strike="noStrike" cap="none" normalizeH="0" baseline="0" dirty="0" err="1" smtClean="0">
                          <a:ln>
                            <a:noFill/>
                          </a:ln>
                          <a:solidFill>
                            <a:schemeClr val="tx1"/>
                          </a:solidFill>
                          <a:effectLst/>
                          <a:latin typeface="Arial" charset="0"/>
                        </a:rPr>
                        <a:t>Alterneria</a:t>
                      </a:r>
                      <a:r>
                        <a:rPr kumimoji="0" lang="tr-TR" sz="2400" b="0" i="1" u="none" strike="noStrike" cap="none" normalizeH="0" baseline="0" dirty="0" smtClean="0">
                          <a:ln>
                            <a:noFill/>
                          </a:ln>
                          <a:solidFill>
                            <a:schemeClr val="tx1"/>
                          </a:solidFill>
                          <a:effectLst/>
                          <a:latin typeface="Arial" charset="0"/>
                        </a:rPr>
                        <a:t>, </a:t>
                      </a:r>
                      <a:r>
                        <a:rPr kumimoji="0" lang="tr-TR" sz="2400" b="0" i="1" u="none" strike="noStrike" cap="none" normalizeH="0" baseline="0" dirty="0" err="1" smtClean="0">
                          <a:ln>
                            <a:noFill/>
                          </a:ln>
                          <a:solidFill>
                            <a:schemeClr val="tx1"/>
                          </a:solidFill>
                          <a:effectLst/>
                          <a:latin typeface="Arial" charset="0"/>
                        </a:rPr>
                        <a:t>Penicillium</a:t>
                      </a:r>
                      <a:r>
                        <a:rPr kumimoji="0" lang="tr-TR" sz="2400" b="0" i="1" u="none" strike="noStrike" cap="none" normalizeH="0" baseline="0" dirty="0" smtClean="0">
                          <a:ln>
                            <a:noFill/>
                          </a:ln>
                          <a:solidFill>
                            <a:schemeClr val="tx1"/>
                          </a:solidFill>
                          <a:effectLst/>
                          <a:latin typeface="Arial" charset="0"/>
                        </a:rPr>
                        <a:t>, </a:t>
                      </a:r>
                      <a:r>
                        <a:rPr kumimoji="0" lang="tr-TR" sz="2400" b="0" i="1" u="none" strike="noStrike" cap="none" normalizeH="0" baseline="0" dirty="0" err="1" smtClean="0">
                          <a:ln>
                            <a:noFill/>
                          </a:ln>
                          <a:solidFill>
                            <a:schemeClr val="tx1"/>
                          </a:solidFill>
                          <a:effectLst/>
                          <a:latin typeface="Arial" charset="0"/>
                        </a:rPr>
                        <a:t>Cladosporium</a:t>
                      </a:r>
                      <a:r>
                        <a:rPr kumimoji="0" lang="tr-TR" sz="2400" b="0" i="0" u="none" strike="noStrike" cap="none" normalizeH="0" baseline="0" dirty="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dirty="0" smtClean="0">
                          <a:ln>
                            <a:noFill/>
                          </a:ln>
                          <a:solidFill>
                            <a:schemeClr val="tx1"/>
                          </a:solidFill>
                          <a:effectLst/>
                          <a:latin typeface="Arial" charset="0"/>
                        </a:rPr>
                        <a:t>Çekirdek evi etrafında kahverengileşme ve çekirdek evi boşluklarında  beyaz renkli miseller meydana gelmektedir.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342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Monilia Çürümesi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1" u="none" strike="noStrike" cap="none" normalizeH="0" baseline="0" dirty="0" err="1" smtClean="0">
                          <a:ln>
                            <a:noFill/>
                          </a:ln>
                          <a:solidFill>
                            <a:schemeClr val="tx1"/>
                          </a:solidFill>
                          <a:effectLst/>
                          <a:latin typeface="Arial" charset="0"/>
                        </a:rPr>
                        <a:t>Monilia</a:t>
                      </a:r>
                      <a:r>
                        <a:rPr kumimoji="0" lang="tr-TR" sz="2400" b="0" i="0" u="none" strike="noStrike" cap="none" normalizeH="0" baseline="0" dirty="0" smtClean="0">
                          <a:ln>
                            <a:noFill/>
                          </a:ln>
                          <a:solidFill>
                            <a:schemeClr val="tx1"/>
                          </a:solidFill>
                          <a:effectLst/>
                          <a:latin typeface="Arial" charset="0"/>
                        </a:rPr>
                        <a:t> cinsi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dirty="0" smtClean="0">
                          <a:ln>
                            <a:noFill/>
                          </a:ln>
                          <a:solidFill>
                            <a:schemeClr val="tx1"/>
                          </a:solidFill>
                          <a:effectLst/>
                          <a:latin typeface="Arial" charset="0"/>
                        </a:rPr>
                        <a:t>Dokular yumuşamakta ve kahverengi renk almaktadır.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48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Yeşil Küf Çürümesi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1" u="none" strike="noStrike" cap="none" normalizeH="0" baseline="0" dirty="0" err="1" smtClean="0">
                          <a:ln>
                            <a:noFill/>
                          </a:ln>
                          <a:solidFill>
                            <a:schemeClr val="tx1"/>
                          </a:solidFill>
                          <a:effectLst/>
                          <a:latin typeface="Arial" charset="0"/>
                        </a:rPr>
                        <a:t>Penicillium</a:t>
                      </a:r>
                      <a:r>
                        <a:rPr kumimoji="0" lang="tr-TR" sz="2400" b="0" i="1" u="none" strike="noStrike" cap="none" normalizeH="0" baseline="0" dirty="0" smtClean="0">
                          <a:ln>
                            <a:noFill/>
                          </a:ln>
                          <a:solidFill>
                            <a:schemeClr val="tx1"/>
                          </a:solidFill>
                          <a:effectLst/>
                          <a:latin typeface="Arial" charset="0"/>
                        </a:rPr>
                        <a:t> </a:t>
                      </a:r>
                      <a:r>
                        <a:rPr kumimoji="0" lang="tr-TR" sz="2400" b="0" i="1" u="none" strike="noStrike" cap="none" normalizeH="0" baseline="0" dirty="0" err="1" smtClean="0">
                          <a:ln>
                            <a:noFill/>
                          </a:ln>
                          <a:solidFill>
                            <a:schemeClr val="tx1"/>
                          </a:solidFill>
                          <a:effectLst/>
                          <a:latin typeface="Arial" charset="0"/>
                        </a:rPr>
                        <a:t>digitatum</a:t>
                      </a:r>
                      <a:r>
                        <a:rPr kumimoji="0" lang="tr-TR" sz="2400" b="0" i="0" u="none" strike="noStrike" cap="none" normalizeH="0" baseline="0" dirty="0" smtClean="0">
                          <a:ln>
                            <a:noFill/>
                          </a:ln>
                          <a:solidFill>
                            <a:schemeClr val="tx1"/>
                          </a:solidFill>
                          <a:effectLst/>
                          <a:latin typeface="Arial" charset="0"/>
                        </a:rPr>
                        <a:t>              </a:t>
                      </a:r>
                      <a:r>
                        <a:rPr kumimoji="0" lang="tr-TR" sz="2400" b="0" i="1" u="none" strike="noStrike" cap="none" normalizeH="0" baseline="0" dirty="0" smtClean="0">
                          <a:ln>
                            <a:noFill/>
                          </a:ln>
                          <a:solidFill>
                            <a:schemeClr val="tx1"/>
                          </a:solidFill>
                          <a:effectLst/>
                          <a:latin typeface="Arial" charset="0"/>
                        </a:rPr>
                        <a:t>P. </a:t>
                      </a:r>
                      <a:r>
                        <a:rPr kumimoji="0" lang="tr-TR" sz="2400" b="0" i="1" u="none" strike="noStrike" cap="none" normalizeH="0" baseline="0" dirty="0" err="1" smtClean="0">
                          <a:ln>
                            <a:noFill/>
                          </a:ln>
                          <a:solidFill>
                            <a:schemeClr val="tx1"/>
                          </a:solidFill>
                          <a:effectLst/>
                          <a:latin typeface="Arial" charset="0"/>
                        </a:rPr>
                        <a:t>italicum</a:t>
                      </a:r>
                      <a:r>
                        <a:rPr kumimoji="0" lang="tr-TR" sz="2400" b="0" i="0" u="none" strike="noStrike" cap="none" normalizeH="0" baseline="0" dirty="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dirty="0" smtClean="0">
                          <a:ln>
                            <a:noFill/>
                          </a:ln>
                          <a:solidFill>
                            <a:schemeClr val="tx1"/>
                          </a:solidFill>
                          <a:effectLst/>
                          <a:latin typeface="Arial" charset="0"/>
                        </a:rPr>
                        <a:t>meyve yüzeyi beyaz-gri zamanla yeşil renk alan bir küf  tabakası ile kaplanmaktadır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1"/>
          <p:cNvSpPr>
            <a:spLocks noGrp="1" noChangeArrowheads="1"/>
          </p:cNvSpPr>
          <p:nvPr>
            <p:ph type="title"/>
          </p:nvPr>
        </p:nvSpPr>
        <p:spPr>
          <a:xfrm>
            <a:off x="457200" y="274638"/>
            <a:ext cx="8229600" cy="706437"/>
          </a:xfrm>
        </p:spPr>
        <p:txBody>
          <a:bodyPr/>
          <a:lstStyle/>
          <a:p>
            <a:pPr algn="l" eaLnBrk="1" hangingPunct="1"/>
            <a:r>
              <a:rPr lang="tr-TR" sz="4000" smtClean="0"/>
              <a:t>Meyvelerde Görülen Bozulmalar</a:t>
            </a:r>
          </a:p>
        </p:txBody>
      </p:sp>
      <p:graphicFrame>
        <p:nvGraphicFramePr>
          <p:cNvPr id="74798" name="Group 46"/>
          <p:cNvGraphicFramePr>
            <a:graphicFrameLocks noGrp="1"/>
          </p:cNvGraphicFramePr>
          <p:nvPr>
            <p:ph idx="1"/>
          </p:nvPr>
        </p:nvGraphicFramePr>
        <p:xfrm>
          <a:off x="468312" y="1125538"/>
          <a:ext cx="8675687" cy="5276642"/>
        </p:xfrm>
        <a:graphic>
          <a:graphicData uri="http://schemas.openxmlformats.org/drawingml/2006/table">
            <a:tbl>
              <a:tblPr/>
              <a:tblGrid>
                <a:gridCol w="1897807"/>
                <a:gridCol w="3047535"/>
                <a:gridCol w="3730345"/>
              </a:tblGrid>
              <a:tr h="106343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1" i="0" u="none" strike="noStrike" cap="none" normalizeH="0" baseline="0" dirty="0" smtClean="0">
                          <a:ln>
                            <a:noFill/>
                          </a:ln>
                          <a:solidFill>
                            <a:schemeClr val="tx1"/>
                          </a:solidFill>
                          <a:effectLst/>
                          <a:latin typeface="Arial" charset="0"/>
                        </a:rPr>
                        <a:t>Bozulma Tipi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1" i="0" u="none" strike="noStrike" cap="none" normalizeH="0" baseline="0" dirty="0" smtClean="0">
                          <a:ln>
                            <a:noFill/>
                          </a:ln>
                          <a:solidFill>
                            <a:schemeClr val="tx1"/>
                          </a:solidFill>
                          <a:effectLst/>
                          <a:latin typeface="Arial" charset="0"/>
                        </a:rPr>
                        <a:t>Etken Mikroorganizma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1" i="0" u="none" strike="noStrike" cap="none" normalizeH="0" baseline="0" smtClean="0">
                          <a:ln>
                            <a:noFill/>
                          </a:ln>
                          <a:solidFill>
                            <a:schemeClr val="tx1"/>
                          </a:solidFill>
                          <a:effectLst/>
                          <a:latin typeface="Arial" charset="0"/>
                        </a:rPr>
                        <a:t>Görünüm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881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rgbClr val="CC0000"/>
                          </a:solidFill>
                          <a:effectLst/>
                          <a:latin typeface="Arial" charset="0"/>
                        </a:rPr>
                        <a:t>Gri-küf Çürümesi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1" u="none" strike="noStrike" cap="none" normalizeH="0" baseline="0" smtClean="0">
                          <a:ln>
                            <a:noFill/>
                          </a:ln>
                          <a:solidFill>
                            <a:srgbClr val="CC0000"/>
                          </a:solidFill>
                          <a:effectLst/>
                          <a:latin typeface="Arial" charset="0"/>
                        </a:rPr>
                        <a:t>Botrytis cineria ve diğer Botrytis türleri.</a:t>
                      </a:r>
                      <a:endParaRPr kumimoji="0" lang="tr-TR" sz="2800" b="0" i="0" u="none" strike="noStrike" cap="none" normalizeH="0" baseline="0" smtClean="0">
                        <a:ln>
                          <a:noFill/>
                        </a:ln>
                        <a:solidFill>
                          <a:srgbClr val="CC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chemeClr val="tx1"/>
                          </a:solidFill>
                          <a:effectLst/>
                          <a:latin typeface="Arial" charset="0"/>
                        </a:rPr>
                        <a:t>Gri renkli küf miselleri ile kaplanmakta ve meyve kahverengimsi bir renk almaktadır.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881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rgbClr val="CC0000"/>
                          </a:solidFill>
                          <a:effectLst/>
                          <a:latin typeface="Arial" charset="0"/>
                        </a:rPr>
                        <a:t>Meyve Çürümesi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1" u="none" strike="noStrike" cap="none" normalizeH="0" baseline="0" smtClean="0">
                          <a:ln>
                            <a:noFill/>
                          </a:ln>
                          <a:solidFill>
                            <a:srgbClr val="CC0000"/>
                          </a:solidFill>
                          <a:effectLst/>
                          <a:latin typeface="Arial" charset="0"/>
                        </a:rPr>
                        <a:t>Phytophthora  cactorum</a:t>
                      </a:r>
                      <a:r>
                        <a:rPr kumimoji="0" lang="tr-TR" sz="2800" b="0" i="0" u="none" strike="noStrike" cap="none" normalizeH="0" baseline="0" smtClean="0">
                          <a:ln>
                            <a:noFill/>
                          </a:ln>
                          <a:solidFill>
                            <a:srgbClr val="CC0000"/>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smtClean="0">
                          <a:ln>
                            <a:noFill/>
                          </a:ln>
                          <a:solidFill>
                            <a:schemeClr val="tx1"/>
                          </a:solidFill>
                          <a:effectLst/>
                          <a:latin typeface="Arial" charset="0"/>
                        </a:rPr>
                        <a:t>Meyve sarı renkli ise kahverengi, yeşil renkli ise koyu yeşil renkli lekeler oluşmaktadır.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395536" y="0"/>
            <a:ext cx="8229600" cy="633412"/>
          </a:xfrm>
        </p:spPr>
        <p:txBody>
          <a:bodyPr>
            <a:normAutofit fontScale="90000"/>
          </a:bodyPr>
          <a:lstStyle/>
          <a:p>
            <a:pPr algn="l" eaLnBrk="1" hangingPunct="1"/>
            <a:r>
              <a:rPr lang="tr-TR" sz="3600" dirty="0" smtClean="0"/>
              <a:t>Sebzelerde Görülen Bozulmalar</a:t>
            </a:r>
          </a:p>
        </p:txBody>
      </p:sp>
      <p:graphicFrame>
        <p:nvGraphicFramePr>
          <p:cNvPr id="77871" name="Group 47"/>
          <p:cNvGraphicFramePr>
            <a:graphicFrameLocks noGrp="1"/>
          </p:cNvGraphicFramePr>
          <p:nvPr>
            <p:ph idx="1"/>
          </p:nvPr>
        </p:nvGraphicFramePr>
        <p:xfrm>
          <a:off x="0" y="692696"/>
          <a:ext cx="9144000" cy="5943600"/>
        </p:xfrm>
        <a:graphic>
          <a:graphicData uri="http://schemas.openxmlformats.org/drawingml/2006/table">
            <a:tbl>
              <a:tblPr/>
              <a:tblGrid>
                <a:gridCol w="1835696"/>
                <a:gridCol w="2880320"/>
                <a:gridCol w="4427984"/>
              </a:tblGrid>
              <a:tr h="533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1" i="0" u="none" strike="noStrike" cap="none" normalizeH="0" baseline="0" dirty="0" smtClean="0">
                          <a:ln>
                            <a:noFill/>
                          </a:ln>
                          <a:solidFill>
                            <a:schemeClr val="tx1"/>
                          </a:solidFill>
                          <a:effectLst/>
                          <a:latin typeface="Arial" charset="0"/>
                        </a:rPr>
                        <a:t>Bozulma Tipi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1" i="0" u="none" strike="noStrike" cap="none" normalizeH="0" baseline="0" dirty="0" smtClean="0">
                          <a:ln>
                            <a:noFill/>
                          </a:ln>
                          <a:solidFill>
                            <a:schemeClr val="tx1"/>
                          </a:solidFill>
                          <a:effectLst/>
                          <a:latin typeface="Arial" charset="0"/>
                        </a:rPr>
                        <a:t>Etken Mikroorganizma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1" i="0" u="none" strike="noStrike" cap="none" normalizeH="0" baseline="0" smtClean="0">
                          <a:ln>
                            <a:noFill/>
                          </a:ln>
                          <a:solidFill>
                            <a:schemeClr val="tx1"/>
                          </a:solidFill>
                          <a:effectLst/>
                          <a:latin typeface="Arial" charset="0"/>
                        </a:rPr>
                        <a:t>Görünüm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1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smtClean="0">
                          <a:ln>
                            <a:noFill/>
                          </a:ln>
                          <a:solidFill>
                            <a:srgbClr val="CC0000"/>
                          </a:solidFill>
                          <a:effectLst/>
                          <a:latin typeface="Arial" charset="0"/>
                        </a:rPr>
                        <a:t>Gri-Küf Çürümesi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1" u="none" strike="noStrike" cap="none" normalizeH="0" baseline="0" dirty="0" err="1" smtClean="0">
                          <a:ln>
                            <a:noFill/>
                          </a:ln>
                          <a:solidFill>
                            <a:srgbClr val="CC0000"/>
                          </a:solidFill>
                          <a:effectLst/>
                          <a:latin typeface="Arial" charset="0"/>
                        </a:rPr>
                        <a:t>Botrytis</a:t>
                      </a:r>
                      <a:r>
                        <a:rPr kumimoji="0" lang="tr-TR" sz="2400" b="0" i="1" u="none" strike="noStrike" cap="none" normalizeH="0" baseline="0" dirty="0" smtClean="0">
                          <a:ln>
                            <a:noFill/>
                          </a:ln>
                          <a:solidFill>
                            <a:srgbClr val="CC0000"/>
                          </a:solidFill>
                          <a:effectLst/>
                          <a:latin typeface="Arial" charset="0"/>
                        </a:rPr>
                        <a:t> </a:t>
                      </a:r>
                      <a:r>
                        <a:rPr kumimoji="0" lang="tr-TR" sz="2400" b="0" i="1" u="none" strike="noStrike" cap="none" normalizeH="0" baseline="0" dirty="0" err="1" smtClean="0">
                          <a:ln>
                            <a:noFill/>
                          </a:ln>
                          <a:solidFill>
                            <a:srgbClr val="CC0000"/>
                          </a:solidFill>
                          <a:effectLst/>
                          <a:latin typeface="Arial" charset="0"/>
                        </a:rPr>
                        <a:t>cineria’dır</a:t>
                      </a:r>
                      <a:r>
                        <a:rPr kumimoji="0" lang="tr-TR" sz="2400" b="0" i="0" u="none" strike="noStrike" cap="none" normalizeH="0" baseline="0" dirty="0" smtClean="0">
                          <a:ln>
                            <a:noFill/>
                          </a:ln>
                          <a:solidFill>
                            <a:srgbClr val="CC0000"/>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64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smtClean="0">
                          <a:ln>
                            <a:noFill/>
                          </a:ln>
                          <a:solidFill>
                            <a:srgbClr val="CC0000"/>
                          </a:solidFill>
                          <a:effectLst/>
                          <a:latin typeface="Arial" charset="0"/>
                        </a:rPr>
                        <a:t>Ekşi Bozulma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1" u="none" strike="noStrike" cap="none" normalizeH="0" baseline="0" smtClean="0">
                          <a:ln>
                            <a:noFill/>
                          </a:ln>
                          <a:solidFill>
                            <a:srgbClr val="CC0000"/>
                          </a:solidFill>
                          <a:effectLst/>
                          <a:latin typeface="Arial" charset="0"/>
                        </a:rPr>
                        <a:t>Geotrichum candidum</a:t>
                      </a:r>
                      <a:r>
                        <a:rPr kumimoji="0" lang="tr-TR" sz="2400" b="0" i="0" u="none" strike="noStrike" cap="none" normalizeH="0" baseline="0" smtClean="0">
                          <a:ln>
                            <a:noFill/>
                          </a:ln>
                          <a:solidFill>
                            <a:srgbClr val="CC0000"/>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dirty="0" smtClean="0">
                          <a:ln>
                            <a:noFill/>
                          </a:ln>
                          <a:solidFill>
                            <a:schemeClr val="tx1"/>
                          </a:solidFill>
                          <a:effectLst/>
                          <a:latin typeface="Arial" charset="0"/>
                        </a:rPr>
                        <a:t>Çürüme ile birlikte asit oluşumu ve ekşi tat, koku da meydana gelmektedir.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26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smtClean="0">
                          <a:ln>
                            <a:noFill/>
                          </a:ln>
                          <a:solidFill>
                            <a:srgbClr val="CC0000"/>
                          </a:solidFill>
                          <a:effectLst/>
                          <a:latin typeface="Arial" charset="0"/>
                        </a:rPr>
                        <a:t>Rhizopus-Yumuşak Çürüme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1" u="none" strike="noStrike" cap="none" normalizeH="0" baseline="0" smtClean="0">
                          <a:ln>
                            <a:noFill/>
                          </a:ln>
                          <a:solidFill>
                            <a:srgbClr val="CC0000"/>
                          </a:solidFill>
                          <a:effectLst/>
                          <a:latin typeface="Arial" charset="0"/>
                        </a:rPr>
                        <a:t>Rhizopus stolonifer</a:t>
                      </a:r>
                      <a:r>
                        <a:rPr kumimoji="0" lang="tr-TR" sz="2400" b="0" i="0" u="none" strike="noStrike" cap="none" normalizeH="0" baseline="0" smtClean="0">
                          <a:ln>
                            <a:noFill/>
                          </a:ln>
                          <a:solidFill>
                            <a:srgbClr val="CC0000"/>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dirty="0" smtClean="0">
                          <a:ln>
                            <a:noFill/>
                          </a:ln>
                          <a:solidFill>
                            <a:schemeClr val="tx1"/>
                          </a:solidFill>
                          <a:effectLst/>
                          <a:latin typeface="Arial" charset="0"/>
                        </a:rPr>
                        <a:t>Sebze üzerinde pamuk yığını şeklinde çoğalarak gri renkli miseller ve koyu renkli </a:t>
                      </a:r>
                      <a:r>
                        <a:rPr kumimoji="0" lang="tr-TR" sz="2400" b="0" i="0" u="none" strike="noStrike" cap="none" normalizeH="0" baseline="0" dirty="0" err="1" smtClean="0">
                          <a:ln>
                            <a:noFill/>
                          </a:ln>
                          <a:solidFill>
                            <a:schemeClr val="tx1"/>
                          </a:solidFill>
                          <a:effectLst/>
                          <a:latin typeface="Arial" charset="0"/>
                        </a:rPr>
                        <a:t>sporanyumlar</a:t>
                      </a:r>
                      <a:r>
                        <a:rPr kumimoji="0" lang="tr-TR" sz="2400" b="0" i="0" u="none" strike="noStrike" cap="none" normalizeH="0" baseline="0" dirty="0" smtClean="0">
                          <a:ln>
                            <a:noFill/>
                          </a:ln>
                          <a:solidFill>
                            <a:schemeClr val="tx1"/>
                          </a:solidFill>
                          <a:effectLst/>
                          <a:latin typeface="Arial" charset="0"/>
                        </a:rPr>
                        <a:t> oluşturmaktadır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4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smtClean="0">
                          <a:ln>
                            <a:noFill/>
                          </a:ln>
                          <a:solidFill>
                            <a:srgbClr val="CC0000"/>
                          </a:solidFill>
                          <a:effectLst/>
                          <a:latin typeface="Arial" charset="0"/>
                        </a:rPr>
                        <a:t>Phytopthora Çürümesi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1" u="none" strike="noStrike" cap="none" normalizeH="0" baseline="0" smtClean="0">
                          <a:ln>
                            <a:noFill/>
                          </a:ln>
                          <a:solidFill>
                            <a:srgbClr val="CC0000"/>
                          </a:solidFill>
                          <a:effectLst/>
                          <a:latin typeface="Arial" charset="0"/>
                        </a:rPr>
                        <a:t>Phytophthora cactorum’</a:t>
                      </a:r>
                      <a:r>
                        <a:rPr kumimoji="0" lang="tr-TR" sz="2400" b="0" i="0" u="none" strike="noStrike" cap="none" normalizeH="0" baseline="0" smtClean="0">
                          <a:ln>
                            <a:noFill/>
                          </a:ln>
                          <a:solidFill>
                            <a:srgbClr val="CC0000"/>
                          </a:solidFill>
                          <a:effectLst/>
                          <a:latin typeface="Arial" charset="0"/>
                        </a:rPr>
                        <a:t>dur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dirty="0" smtClean="0">
                          <a:ln>
                            <a:noFill/>
                          </a:ln>
                          <a:solidFill>
                            <a:schemeClr val="tx1"/>
                          </a:solidFill>
                          <a:effectLst/>
                          <a:latin typeface="Arial" charset="0"/>
                        </a:rPr>
                        <a:t>Sebzelerin meyve ve yapraklarında genellikle kahverengi ve kiremit renginde lekeler olarak görülmektedir.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3"/>
          <p:cNvSpPr>
            <a:spLocks noGrp="1" noChangeArrowheads="1"/>
          </p:cNvSpPr>
          <p:nvPr>
            <p:ph type="title"/>
          </p:nvPr>
        </p:nvSpPr>
        <p:spPr>
          <a:xfrm>
            <a:off x="457200" y="274638"/>
            <a:ext cx="8229600" cy="561975"/>
          </a:xfrm>
        </p:spPr>
        <p:txBody>
          <a:bodyPr>
            <a:normAutofit fontScale="90000"/>
          </a:bodyPr>
          <a:lstStyle/>
          <a:p>
            <a:pPr algn="l" eaLnBrk="1" hangingPunct="1"/>
            <a:r>
              <a:rPr lang="tr-TR" sz="3600" smtClean="0"/>
              <a:t>Sebzelerde Görülen Bozulmalar</a:t>
            </a:r>
          </a:p>
        </p:txBody>
      </p:sp>
      <p:graphicFrame>
        <p:nvGraphicFramePr>
          <p:cNvPr id="79900" name="Group 28"/>
          <p:cNvGraphicFramePr>
            <a:graphicFrameLocks noGrp="1"/>
          </p:cNvGraphicFramePr>
          <p:nvPr>
            <p:ph idx="1"/>
          </p:nvPr>
        </p:nvGraphicFramePr>
        <p:xfrm>
          <a:off x="457200" y="981075"/>
          <a:ext cx="8229600" cy="4103688"/>
        </p:xfrm>
        <a:graphic>
          <a:graphicData uri="http://schemas.openxmlformats.org/drawingml/2006/table">
            <a:tbl>
              <a:tblPr/>
              <a:tblGrid>
                <a:gridCol w="1800225"/>
                <a:gridCol w="2890838"/>
                <a:gridCol w="3538537"/>
              </a:tblGrid>
              <a:tr h="865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1" i="0" u="none" strike="noStrike" cap="none" normalizeH="0" baseline="0" smtClean="0">
                          <a:ln>
                            <a:noFill/>
                          </a:ln>
                          <a:solidFill>
                            <a:schemeClr val="tx1"/>
                          </a:solidFill>
                          <a:effectLst/>
                          <a:latin typeface="Arial" charset="0"/>
                        </a:rPr>
                        <a:t>Bozulma Tipi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1" i="0" u="none" strike="noStrike" cap="none" normalizeH="0" baseline="0" smtClean="0">
                          <a:ln>
                            <a:noFill/>
                          </a:ln>
                          <a:solidFill>
                            <a:schemeClr val="tx1"/>
                          </a:solidFill>
                          <a:effectLst/>
                          <a:latin typeface="Arial" charset="0"/>
                        </a:rPr>
                        <a:t>Etken Mikroorganizma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1" i="0" u="none" strike="noStrike" cap="none" normalizeH="0" baseline="0" smtClean="0">
                          <a:ln>
                            <a:noFill/>
                          </a:ln>
                          <a:solidFill>
                            <a:schemeClr val="tx1"/>
                          </a:solidFill>
                          <a:effectLst/>
                          <a:latin typeface="Arial" charset="0"/>
                        </a:rPr>
                        <a:t>Görünüm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192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rgbClr val="CC0000"/>
                          </a:solidFill>
                          <a:effectLst/>
                          <a:latin typeface="Arial" charset="0"/>
                        </a:rPr>
                        <a:t>Anthracnose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1" u="none" strike="noStrike" cap="none" normalizeH="0" baseline="0" smtClean="0">
                          <a:ln>
                            <a:noFill/>
                          </a:ln>
                          <a:solidFill>
                            <a:srgbClr val="CC0000"/>
                          </a:solidFill>
                          <a:effectLst/>
                          <a:latin typeface="Arial" charset="0"/>
                        </a:rPr>
                        <a:t>Fusarium, Alterneria, Penicillum, Trichothecium</a:t>
                      </a:r>
                      <a:r>
                        <a:rPr kumimoji="0" lang="tr-TR" sz="2000" b="0" i="0" u="none" strike="noStrike" cap="none" normalizeH="0" baseline="0" smtClean="0">
                          <a:ln>
                            <a:noFill/>
                          </a:ln>
                          <a:solidFill>
                            <a:srgbClr val="CC0000"/>
                          </a:solidFill>
                          <a:effectLst/>
                          <a:latin typeface="Arial" charset="0"/>
                        </a:rPr>
                        <a:t> ve</a:t>
                      </a:r>
                      <a:r>
                        <a:rPr kumimoji="0" lang="tr-TR" sz="2000" b="0" i="1" u="none" strike="noStrike" cap="none" normalizeH="0" baseline="0" smtClean="0">
                          <a:ln>
                            <a:noFill/>
                          </a:ln>
                          <a:solidFill>
                            <a:srgbClr val="CC0000"/>
                          </a:solidFill>
                          <a:effectLst/>
                          <a:latin typeface="Arial" charset="0"/>
                        </a:rPr>
                        <a:t> Sclerotinia</a:t>
                      </a:r>
                      <a:r>
                        <a:rPr kumimoji="0" lang="tr-TR" sz="2000" b="0" i="0" u="none" strike="noStrike" cap="none" normalizeH="0" baseline="0" smtClean="0">
                          <a:ln>
                            <a:noFill/>
                          </a:ln>
                          <a:solidFill>
                            <a:srgbClr val="CC0000"/>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192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rgbClr val="CC0000"/>
                          </a:solidFill>
                          <a:effectLst/>
                          <a:latin typeface="Arial" charset="0"/>
                        </a:rPr>
                        <a:t>Bakteri yumuşak Çürümesi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1" u="none" strike="noStrike" cap="none" normalizeH="0" baseline="0" smtClean="0">
                          <a:ln>
                            <a:noFill/>
                          </a:ln>
                          <a:solidFill>
                            <a:srgbClr val="CC0000"/>
                          </a:solidFill>
                          <a:effectLst/>
                          <a:latin typeface="Arial" charset="0"/>
                        </a:rPr>
                        <a:t>Erwinia caratovora</a:t>
                      </a:r>
                      <a:r>
                        <a:rPr kumimoji="0" lang="tr-TR" sz="2000" b="0" i="0" u="none" strike="noStrike" cap="none" normalizeH="0" baseline="0" smtClean="0">
                          <a:ln>
                            <a:noFill/>
                          </a:ln>
                          <a:solidFill>
                            <a:srgbClr val="CC0000"/>
                          </a:solidFill>
                          <a:effectLst/>
                          <a:latin typeface="Arial" charset="0"/>
                        </a:rPr>
                        <a:t> ve </a:t>
                      </a:r>
                      <a:r>
                        <a:rPr kumimoji="0" lang="tr-TR" sz="2000" b="0" i="1" u="none" strike="noStrike" cap="none" normalizeH="0" baseline="0" smtClean="0">
                          <a:ln>
                            <a:noFill/>
                          </a:ln>
                          <a:solidFill>
                            <a:srgbClr val="CC0000"/>
                          </a:solidFill>
                          <a:effectLst/>
                          <a:latin typeface="Arial" charset="0"/>
                        </a:rPr>
                        <a:t>Pseudomonas marginalis</a:t>
                      </a:r>
                      <a:r>
                        <a:rPr kumimoji="0" lang="tr-TR" sz="2000" b="0" i="0" u="none" strike="noStrike" cap="none" normalizeH="0" baseline="0" smtClean="0">
                          <a:ln>
                            <a:noFill/>
                          </a:ln>
                          <a:solidFill>
                            <a:srgbClr val="CC0000"/>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rPr>
                        <a:t>Sebzeler peltemsi bir hal alır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68313" y="0"/>
            <a:ext cx="8496300" cy="1066800"/>
          </a:xfrm>
        </p:spPr>
        <p:txBody>
          <a:bodyPr/>
          <a:lstStyle/>
          <a:p>
            <a:pPr algn="l" eaLnBrk="1" hangingPunct="1"/>
            <a:r>
              <a:rPr lang="tr-TR" sz="3600" smtClean="0"/>
              <a:t>Tahıl ve Ürünlerinde Görülen Bozulmalar</a:t>
            </a:r>
          </a:p>
        </p:txBody>
      </p:sp>
      <p:sp>
        <p:nvSpPr>
          <p:cNvPr id="66563" name="Rectangle 3"/>
          <p:cNvSpPr>
            <a:spLocks noGrp="1" noChangeArrowheads="1"/>
          </p:cNvSpPr>
          <p:nvPr>
            <p:ph type="body" idx="1"/>
          </p:nvPr>
        </p:nvSpPr>
        <p:spPr>
          <a:xfrm>
            <a:off x="1" y="1125538"/>
            <a:ext cx="9144000" cy="5256212"/>
          </a:xfrm>
        </p:spPr>
        <p:txBody>
          <a:bodyPr>
            <a:noAutofit/>
          </a:bodyPr>
          <a:lstStyle/>
          <a:p>
            <a:pPr eaLnBrk="1" hangingPunct="1">
              <a:lnSpc>
                <a:spcPct val="90000"/>
              </a:lnSpc>
            </a:pPr>
            <a:r>
              <a:rPr lang="tr-TR" sz="2800" dirty="0" smtClean="0"/>
              <a:t>Bitkisel ürünler olan  tahıllarda, </a:t>
            </a:r>
            <a:r>
              <a:rPr lang="tr-TR" sz="2800" dirty="0" smtClean="0">
                <a:solidFill>
                  <a:srgbClr val="CC0000"/>
                </a:solidFill>
              </a:rPr>
              <a:t>bitki florasından</a:t>
            </a:r>
            <a:r>
              <a:rPr lang="tr-TR" sz="2800" dirty="0" smtClean="0"/>
              <a:t>  olan mikroorganizmalar ile birlikte </a:t>
            </a:r>
            <a:r>
              <a:rPr lang="tr-TR" sz="2800" dirty="0" smtClean="0">
                <a:solidFill>
                  <a:srgbClr val="CC0000"/>
                </a:solidFill>
              </a:rPr>
              <a:t>hasatta ve depolamada bulaşan mikroorganizmalar</a:t>
            </a:r>
            <a:r>
              <a:rPr lang="tr-TR" sz="2800" dirty="0" smtClean="0"/>
              <a:t> da bulunmaktadır. </a:t>
            </a:r>
          </a:p>
          <a:p>
            <a:pPr eaLnBrk="1" hangingPunct="1">
              <a:lnSpc>
                <a:spcPct val="90000"/>
              </a:lnSpc>
            </a:pPr>
            <a:r>
              <a:rPr lang="tr-TR" sz="2800" dirty="0" smtClean="0"/>
              <a:t>Bu ürünler </a:t>
            </a:r>
            <a:r>
              <a:rPr lang="tr-TR" sz="2800" dirty="0" smtClean="0">
                <a:solidFill>
                  <a:srgbClr val="CC0000"/>
                </a:solidFill>
              </a:rPr>
              <a:t>yüksek oranda karbonhidrat ve düşük değerde </a:t>
            </a:r>
            <a:r>
              <a:rPr lang="tr-TR" sz="2800" b="1" dirty="0" err="1" smtClean="0">
                <a:solidFill>
                  <a:srgbClr val="CC0000"/>
                </a:solidFill>
              </a:rPr>
              <a:t>a</a:t>
            </a:r>
            <a:r>
              <a:rPr lang="tr-TR" sz="2800" b="1" baseline="-25000" dirty="0" err="1" smtClean="0">
                <a:solidFill>
                  <a:srgbClr val="CC0000"/>
                </a:solidFill>
              </a:rPr>
              <a:t>w</a:t>
            </a:r>
            <a:r>
              <a:rPr lang="tr-TR" sz="2800" dirty="0" err="1" smtClean="0">
                <a:solidFill>
                  <a:srgbClr val="CC0000"/>
                </a:solidFill>
              </a:rPr>
              <a:t>’ye</a:t>
            </a:r>
            <a:r>
              <a:rPr lang="tr-TR" sz="2800" dirty="0" smtClean="0">
                <a:solidFill>
                  <a:srgbClr val="CC0000"/>
                </a:solidFill>
              </a:rPr>
              <a:t>  sahip oldukları için</a:t>
            </a:r>
            <a:r>
              <a:rPr lang="tr-TR" sz="2800" dirty="0" smtClean="0"/>
              <a:t> </a:t>
            </a:r>
            <a:r>
              <a:rPr lang="tr-TR" sz="2800" dirty="0" err="1" smtClean="0"/>
              <a:t>mikrobiyal</a:t>
            </a:r>
            <a:r>
              <a:rPr lang="tr-TR" sz="2800" dirty="0" smtClean="0"/>
              <a:t> gelişme açısından güvenlidirler. </a:t>
            </a:r>
          </a:p>
          <a:p>
            <a:pPr eaLnBrk="1" hangingPunct="1">
              <a:lnSpc>
                <a:spcPct val="90000"/>
              </a:lnSpc>
            </a:pPr>
            <a:r>
              <a:rPr lang="tr-TR" sz="2800" dirty="0" smtClean="0"/>
              <a:t>Ancak, depolama problemlerinden dolayı </a:t>
            </a:r>
            <a:r>
              <a:rPr lang="tr-TR" sz="2800" b="1" dirty="0" err="1" smtClean="0"/>
              <a:t>a</a:t>
            </a:r>
            <a:r>
              <a:rPr lang="tr-TR" sz="2800" b="1" baseline="-25000" dirty="0" err="1" smtClean="0"/>
              <a:t>w</a:t>
            </a:r>
            <a:r>
              <a:rPr lang="tr-TR" sz="2800" dirty="0" smtClean="0"/>
              <a:t>  değeri yükselecek olursa özellikle bakterilerden </a:t>
            </a:r>
            <a:r>
              <a:rPr lang="tr-TR" sz="2800" dirty="0" smtClean="0">
                <a:solidFill>
                  <a:srgbClr val="CC0000"/>
                </a:solidFill>
              </a:rPr>
              <a:t>(% 25)</a:t>
            </a:r>
            <a:r>
              <a:rPr lang="tr-TR" sz="2800" dirty="0" smtClean="0"/>
              <a:t> </a:t>
            </a:r>
            <a:r>
              <a:rPr lang="tr-TR" sz="2800" i="1" dirty="0" err="1" smtClean="0">
                <a:solidFill>
                  <a:srgbClr val="CC0000"/>
                </a:solidFill>
              </a:rPr>
              <a:t>Bacillus</a:t>
            </a:r>
            <a:r>
              <a:rPr lang="tr-TR" sz="2800" dirty="0" err="1" smtClean="0">
                <a:solidFill>
                  <a:srgbClr val="CC0000"/>
                </a:solidFill>
              </a:rPr>
              <a:t>’lar</a:t>
            </a:r>
            <a:r>
              <a:rPr lang="tr-TR" sz="2800" dirty="0" smtClean="0">
                <a:solidFill>
                  <a:srgbClr val="CC0000"/>
                </a:solidFill>
              </a:rPr>
              <a:t> ile bazı küf türleri (% 16-20) bu ürünlerde çoğalabilir.</a:t>
            </a:r>
          </a:p>
          <a:p>
            <a:pPr eaLnBrk="1" hangingPunct="1">
              <a:lnSpc>
                <a:spcPct val="90000"/>
              </a:lnSpc>
            </a:pPr>
            <a:r>
              <a:rPr lang="tr-TR" sz="2800" dirty="0" smtClean="0"/>
              <a:t>Tahıllarda yaygın olarak rastlanılan florada bakterilerden </a:t>
            </a:r>
            <a:r>
              <a:rPr lang="tr-TR" sz="2800" i="1" dirty="0" err="1" smtClean="0">
                <a:solidFill>
                  <a:srgbClr val="CC0000"/>
                </a:solidFill>
              </a:rPr>
              <a:t>Pseudomonadoceae</a:t>
            </a:r>
            <a:r>
              <a:rPr lang="tr-TR" sz="2800" i="1" dirty="0" smtClean="0">
                <a:solidFill>
                  <a:srgbClr val="CC0000"/>
                </a:solidFill>
              </a:rPr>
              <a:t>, </a:t>
            </a:r>
            <a:r>
              <a:rPr lang="tr-TR" sz="2800" i="1" dirty="0" err="1" smtClean="0">
                <a:solidFill>
                  <a:srgbClr val="CC0000"/>
                </a:solidFill>
              </a:rPr>
              <a:t>Micrococcaceae</a:t>
            </a:r>
            <a:r>
              <a:rPr lang="tr-TR" sz="2800" i="1" dirty="0" smtClean="0">
                <a:solidFill>
                  <a:srgbClr val="CC0000"/>
                </a:solidFill>
              </a:rPr>
              <a:t>, </a:t>
            </a:r>
            <a:r>
              <a:rPr lang="tr-TR" sz="2800" i="1" dirty="0" err="1" smtClean="0">
                <a:solidFill>
                  <a:srgbClr val="CC0000"/>
                </a:solidFill>
              </a:rPr>
              <a:t>Lactobacillaceae</a:t>
            </a:r>
            <a:r>
              <a:rPr lang="tr-TR" sz="2800" i="1" dirty="0" smtClean="0">
                <a:solidFill>
                  <a:srgbClr val="CC0000"/>
                </a:solidFill>
              </a:rPr>
              <a:t>, </a:t>
            </a:r>
            <a:r>
              <a:rPr lang="tr-TR" sz="2800" dirty="0" smtClean="0">
                <a:solidFill>
                  <a:srgbClr val="CC0000"/>
                </a:solidFill>
              </a:rPr>
              <a:t>ve</a:t>
            </a:r>
            <a:r>
              <a:rPr lang="tr-TR" sz="2800" i="1" dirty="0" smtClean="0">
                <a:solidFill>
                  <a:srgbClr val="CC0000"/>
                </a:solidFill>
              </a:rPr>
              <a:t> </a:t>
            </a:r>
            <a:r>
              <a:rPr lang="tr-TR" sz="2800" i="1" dirty="0" err="1" smtClean="0">
                <a:solidFill>
                  <a:srgbClr val="CC0000"/>
                </a:solidFill>
              </a:rPr>
              <a:t>Bacillaceae</a:t>
            </a:r>
            <a:r>
              <a:rPr lang="tr-TR" sz="2800" dirty="0" smtClean="0">
                <a:solidFill>
                  <a:srgbClr val="CC0000"/>
                </a:solidFill>
              </a:rPr>
              <a:t> familyası</a:t>
            </a:r>
            <a:r>
              <a:rPr lang="tr-TR" sz="2800" dirty="0" smtClean="0"/>
              <a:t> </a:t>
            </a:r>
            <a:r>
              <a:rPr lang="tr-TR" sz="2800" dirty="0" err="1" smtClean="0"/>
              <a:t>mensubları</a:t>
            </a:r>
            <a:r>
              <a:rPr lang="tr-TR" sz="2800" dirty="0" smtClean="0"/>
              <a:t>, küflerden ise </a:t>
            </a:r>
            <a:r>
              <a:rPr lang="tr-TR" sz="2800" i="1" dirty="0" err="1" smtClean="0">
                <a:solidFill>
                  <a:srgbClr val="CC0000"/>
                </a:solidFill>
              </a:rPr>
              <a:t>Aspergillus</a:t>
            </a:r>
            <a:r>
              <a:rPr lang="tr-TR" sz="2800" i="1" dirty="0" smtClean="0">
                <a:solidFill>
                  <a:srgbClr val="CC0000"/>
                </a:solidFill>
              </a:rPr>
              <a:t>, </a:t>
            </a:r>
            <a:r>
              <a:rPr lang="tr-TR" sz="2800" i="1" dirty="0" err="1" smtClean="0">
                <a:solidFill>
                  <a:srgbClr val="CC0000"/>
                </a:solidFill>
              </a:rPr>
              <a:t>Penicillium</a:t>
            </a:r>
            <a:r>
              <a:rPr lang="tr-TR" sz="2800" i="1" dirty="0" smtClean="0">
                <a:solidFill>
                  <a:srgbClr val="CC0000"/>
                </a:solidFill>
              </a:rPr>
              <a:t>,</a:t>
            </a:r>
            <a:r>
              <a:rPr lang="tr-TR" sz="2800" i="1" dirty="0" err="1" smtClean="0">
                <a:solidFill>
                  <a:srgbClr val="CC0000"/>
                </a:solidFill>
              </a:rPr>
              <a:t>Rhizopus</a:t>
            </a:r>
            <a:r>
              <a:rPr lang="tr-TR" sz="2800" i="1" dirty="0" smtClean="0">
                <a:solidFill>
                  <a:srgbClr val="CC0000"/>
                </a:solidFill>
              </a:rPr>
              <a:t>, </a:t>
            </a:r>
            <a:r>
              <a:rPr lang="tr-TR" sz="2800" i="1" dirty="0" err="1" smtClean="0">
                <a:solidFill>
                  <a:srgbClr val="CC0000"/>
                </a:solidFill>
              </a:rPr>
              <a:t>Alternaria</a:t>
            </a:r>
            <a:r>
              <a:rPr lang="tr-TR" sz="2800" i="1" dirty="0" smtClean="0">
                <a:solidFill>
                  <a:srgbClr val="CC0000"/>
                </a:solidFill>
              </a:rPr>
              <a:t> </a:t>
            </a:r>
            <a:r>
              <a:rPr lang="tr-TR" sz="2800" dirty="0" smtClean="0">
                <a:solidFill>
                  <a:srgbClr val="CC0000"/>
                </a:solidFill>
              </a:rPr>
              <a:t>ve</a:t>
            </a:r>
            <a:r>
              <a:rPr lang="tr-TR" sz="2800" i="1" dirty="0" smtClean="0">
                <a:solidFill>
                  <a:srgbClr val="CC0000"/>
                </a:solidFill>
              </a:rPr>
              <a:t> </a:t>
            </a:r>
            <a:r>
              <a:rPr lang="tr-TR" sz="2800" i="1" dirty="0" err="1" smtClean="0">
                <a:solidFill>
                  <a:srgbClr val="CC0000"/>
                </a:solidFill>
              </a:rPr>
              <a:t>Cladosporium</a:t>
            </a:r>
            <a:r>
              <a:rPr lang="tr-TR" sz="2800" i="1" dirty="0" smtClean="0">
                <a:solidFill>
                  <a:srgbClr val="CC0000"/>
                </a:solidFill>
              </a:rPr>
              <a:t> </a:t>
            </a:r>
            <a:r>
              <a:rPr lang="tr-TR" sz="2800" dirty="0" smtClean="0">
                <a:solidFill>
                  <a:srgbClr val="CC0000"/>
                </a:solidFill>
              </a:rPr>
              <a:t>cinsi</a:t>
            </a:r>
            <a:r>
              <a:rPr lang="tr-TR" sz="2800" dirty="0" smtClean="0"/>
              <a:t> üyeleri bulunmaktadır.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274638"/>
            <a:ext cx="8229600" cy="706437"/>
          </a:xfrm>
        </p:spPr>
        <p:txBody>
          <a:bodyPr/>
          <a:lstStyle/>
          <a:p>
            <a:pPr algn="l" eaLnBrk="1" hangingPunct="1"/>
            <a:r>
              <a:rPr lang="tr-TR" sz="4000" b="1" smtClean="0"/>
              <a:t>UN</a:t>
            </a:r>
          </a:p>
        </p:txBody>
      </p:sp>
      <p:sp>
        <p:nvSpPr>
          <p:cNvPr id="67587" name="Rectangle 3"/>
          <p:cNvSpPr>
            <a:spLocks noGrp="1" noChangeArrowheads="1"/>
          </p:cNvSpPr>
          <p:nvPr>
            <p:ph type="body" idx="1"/>
          </p:nvPr>
        </p:nvSpPr>
        <p:spPr>
          <a:xfrm>
            <a:off x="457200" y="1125538"/>
            <a:ext cx="8507413" cy="5000625"/>
          </a:xfrm>
        </p:spPr>
        <p:txBody>
          <a:bodyPr>
            <a:normAutofit/>
          </a:bodyPr>
          <a:lstStyle/>
          <a:p>
            <a:pPr eaLnBrk="1" hangingPunct="1"/>
            <a:r>
              <a:rPr lang="tr-TR" sz="2800" dirty="0" smtClean="0"/>
              <a:t>Unlarda da tahıl tanelerinde olduğu gibi küfler, mayalar ve bakteriler uygun şartlarda  gelişerek bozulmaya neden olabilirler. </a:t>
            </a:r>
          </a:p>
          <a:p>
            <a:pPr eaLnBrk="1" hangingPunct="1"/>
            <a:r>
              <a:rPr lang="tr-TR" sz="2800" dirty="0" smtClean="0"/>
              <a:t>Unlarda su miktarı </a:t>
            </a:r>
            <a:r>
              <a:rPr lang="tr-TR" sz="2800" dirty="0" smtClean="0">
                <a:solidFill>
                  <a:srgbClr val="CC0000"/>
                </a:solidFill>
              </a:rPr>
              <a:t>%15’in üzerine çıktığında küfler</a:t>
            </a:r>
            <a:r>
              <a:rPr lang="tr-TR" sz="2800" dirty="0" smtClean="0"/>
              <a:t> faaliyete başlayarak bozulmaya neden olabilirler.</a:t>
            </a:r>
          </a:p>
          <a:p>
            <a:pPr eaLnBrk="1" hangingPunct="1"/>
            <a:r>
              <a:rPr lang="tr-TR" sz="2800" dirty="0" smtClean="0"/>
              <a:t> Su oranı </a:t>
            </a:r>
            <a:r>
              <a:rPr lang="tr-TR" sz="2800" dirty="0" smtClean="0">
                <a:solidFill>
                  <a:srgbClr val="CC0000"/>
                </a:solidFill>
              </a:rPr>
              <a:t>%17’nin üzerine çıkması ile bakterilerde</a:t>
            </a:r>
            <a:r>
              <a:rPr lang="tr-TR" sz="2800" dirty="0" smtClean="0"/>
              <a:t> bu faaliyete katılabilirler.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274638"/>
            <a:ext cx="8229600" cy="633412"/>
          </a:xfrm>
        </p:spPr>
        <p:txBody>
          <a:bodyPr>
            <a:normAutofit fontScale="90000"/>
          </a:bodyPr>
          <a:lstStyle/>
          <a:p>
            <a:pPr algn="l" eaLnBrk="1" hangingPunct="1"/>
            <a:r>
              <a:rPr lang="tr-TR" sz="3600" b="1" smtClean="0"/>
              <a:t>EKMEK</a:t>
            </a:r>
          </a:p>
        </p:txBody>
      </p:sp>
      <p:sp>
        <p:nvSpPr>
          <p:cNvPr id="68611" name="Rectangle 3"/>
          <p:cNvSpPr>
            <a:spLocks noGrp="1" noChangeArrowheads="1"/>
          </p:cNvSpPr>
          <p:nvPr>
            <p:ph type="body" idx="1"/>
          </p:nvPr>
        </p:nvSpPr>
        <p:spPr>
          <a:xfrm>
            <a:off x="457200" y="1052513"/>
            <a:ext cx="8229600" cy="3816350"/>
          </a:xfrm>
        </p:spPr>
        <p:txBody>
          <a:bodyPr>
            <a:noAutofit/>
          </a:bodyPr>
          <a:lstStyle/>
          <a:p>
            <a:pPr eaLnBrk="1" hangingPunct="1"/>
            <a:r>
              <a:rPr lang="tr-TR" sz="2800" dirty="0" smtClean="0"/>
              <a:t>Ekmekler normalde küfler hariç diğer mikroorganizmaların çoğunluğu için su içeriği açısından bozulmaya uygun değildir. </a:t>
            </a:r>
          </a:p>
          <a:p>
            <a:pPr eaLnBrk="1" hangingPunct="1"/>
            <a:r>
              <a:rPr lang="tr-TR" sz="2800" dirty="0" smtClean="0"/>
              <a:t>Küf sporları ve </a:t>
            </a:r>
            <a:r>
              <a:rPr lang="tr-TR" sz="2800" dirty="0" err="1" smtClean="0"/>
              <a:t>vejatatif</a:t>
            </a:r>
            <a:r>
              <a:rPr lang="tr-TR" sz="2800" dirty="0" smtClean="0"/>
              <a:t> formları, bakteriler ve sporları pişirme esnasında büyük oranda ölürler. </a:t>
            </a:r>
          </a:p>
          <a:p>
            <a:pPr eaLnBrk="1" hangingPunct="1"/>
            <a:r>
              <a:rPr lang="tr-TR" sz="2800" dirty="0" smtClean="0"/>
              <a:t>Ancak ekmek fırından çıktıktan sonra ekmeğin soğutulması veya paketlenmesi sırasında havadan, soğutma raflarından, ambalaj materyalinden veya personelden </a:t>
            </a:r>
            <a:r>
              <a:rPr lang="tr-TR" sz="2800" dirty="0" err="1" smtClean="0"/>
              <a:t>sekonder</a:t>
            </a:r>
            <a:r>
              <a:rPr lang="tr-TR" sz="2800" dirty="0" smtClean="0"/>
              <a:t> olarak bulaşmaktadır.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57200" y="274638"/>
            <a:ext cx="8229600" cy="633412"/>
          </a:xfrm>
        </p:spPr>
        <p:txBody>
          <a:bodyPr>
            <a:normAutofit fontScale="90000"/>
          </a:bodyPr>
          <a:lstStyle/>
          <a:p>
            <a:pPr algn="l" eaLnBrk="1" hangingPunct="1"/>
            <a:r>
              <a:rPr lang="tr-TR" sz="4000" smtClean="0"/>
              <a:t>Ekmek Küfleri</a:t>
            </a:r>
          </a:p>
        </p:txBody>
      </p:sp>
      <p:sp>
        <p:nvSpPr>
          <p:cNvPr id="69635" name="Rectangle 3"/>
          <p:cNvSpPr>
            <a:spLocks noGrp="1" noChangeArrowheads="1"/>
          </p:cNvSpPr>
          <p:nvPr>
            <p:ph type="body" idx="1"/>
          </p:nvPr>
        </p:nvSpPr>
        <p:spPr>
          <a:xfrm>
            <a:off x="0" y="836712"/>
            <a:ext cx="6732588" cy="5289451"/>
          </a:xfrm>
        </p:spPr>
        <p:txBody>
          <a:bodyPr>
            <a:noAutofit/>
          </a:bodyPr>
          <a:lstStyle/>
          <a:p>
            <a:pPr eaLnBrk="1" hangingPunct="1">
              <a:lnSpc>
                <a:spcPct val="110000"/>
              </a:lnSpc>
            </a:pPr>
            <a:r>
              <a:rPr lang="tr-TR" sz="2400" dirty="0" smtClean="0">
                <a:solidFill>
                  <a:srgbClr val="FF0000"/>
                </a:solidFill>
              </a:rPr>
              <a:t>Ekmek, düşük </a:t>
            </a:r>
            <a:r>
              <a:rPr lang="tr-TR" sz="2400" b="1" dirty="0" err="1" smtClean="0">
                <a:solidFill>
                  <a:srgbClr val="FF0000"/>
                </a:solidFill>
              </a:rPr>
              <a:t>a</a:t>
            </a:r>
            <a:r>
              <a:rPr lang="tr-TR" sz="2400" b="1" baseline="-25000" dirty="0" err="1" smtClean="0">
                <a:solidFill>
                  <a:srgbClr val="FF0000"/>
                </a:solidFill>
              </a:rPr>
              <a:t>w</a:t>
            </a:r>
            <a:r>
              <a:rPr lang="tr-TR" sz="2400" dirty="0" smtClean="0">
                <a:solidFill>
                  <a:srgbClr val="FF0000"/>
                </a:solidFill>
              </a:rPr>
              <a:t> değerinden dolayı küflenme suretiyle bozulmaktadır. </a:t>
            </a:r>
          </a:p>
          <a:p>
            <a:pPr eaLnBrk="1" hangingPunct="1">
              <a:lnSpc>
                <a:spcPct val="110000"/>
              </a:lnSpc>
            </a:pPr>
            <a:r>
              <a:rPr lang="tr-TR" sz="2400" dirty="0" smtClean="0"/>
              <a:t>Ekmekte bozulmaya neden olan küf mantarlarının en önemlisi ekmek küfü denilen </a:t>
            </a:r>
            <a:r>
              <a:rPr lang="tr-TR" sz="2400" i="1" dirty="0" err="1" smtClean="0">
                <a:solidFill>
                  <a:srgbClr val="FF0000"/>
                </a:solidFill>
              </a:rPr>
              <a:t>Rhizopus</a:t>
            </a:r>
            <a:r>
              <a:rPr lang="tr-TR" sz="2400" i="1" dirty="0" smtClean="0">
                <a:solidFill>
                  <a:srgbClr val="FF0000"/>
                </a:solidFill>
              </a:rPr>
              <a:t> </a:t>
            </a:r>
            <a:r>
              <a:rPr lang="tr-TR" sz="2400" i="1" dirty="0" err="1" smtClean="0">
                <a:solidFill>
                  <a:srgbClr val="FF0000"/>
                </a:solidFill>
              </a:rPr>
              <a:t>nigricans’</a:t>
            </a:r>
            <a:r>
              <a:rPr lang="tr-TR" sz="2400" dirty="0" err="1" smtClean="0">
                <a:solidFill>
                  <a:srgbClr val="FF0000"/>
                </a:solidFill>
              </a:rPr>
              <a:t>dır</a:t>
            </a:r>
            <a:r>
              <a:rPr lang="tr-TR" sz="2400" dirty="0" smtClean="0"/>
              <a:t>. Bu küf ekmek üzerinde pamuk yığını şeklinde miseller oluşturur. Siyah renkli </a:t>
            </a:r>
            <a:r>
              <a:rPr lang="tr-TR" sz="2400" dirty="0" err="1" smtClean="0"/>
              <a:t>sporongiumlar</a:t>
            </a:r>
            <a:r>
              <a:rPr lang="tr-TR" sz="2400" dirty="0" smtClean="0"/>
              <a:t> içerir. </a:t>
            </a:r>
          </a:p>
          <a:p>
            <a:pPr eaLnBrk="1" hangingPunct="1">
              <a:lnSpc>
                <a:spcPct val="110000"/>
              </a:lnSpc>
            </a:pPr>
            <a:r>
              <a:rPr lang="tr-TR" sz="2400" dirty="0" smtClean="0"/>
              <a:t>Zaman zaman görülen ve kırmızı ekmek küfü denilen </a:t>
            </a:r>
            <a:r>
              <a:rPr lang="tr-TR" sz="2400" i="1" dirty="0" err="1" smtClean="0">
                <a:solidFill>
                  <a:srgbClr val="FF0000"/>
                </a:solidFill>
              </a:rPr>
              <a:t>Monilia</a:t>
            </a:r>
            <a:r>
              <a:rPr lang="tr-TR" sz="2400" i="1" dirty="0" smtClean="0">
                <a:solidFill>
                  <a:srgbClr val="FF0000"/>
                </a:solidFill>
              </a:rPr>
              <a:t> </a:t>
            </a:r>
            <a:r>
              <a:rPr lang="tr-TR" sz="2400" i="1" dirty="0" err="1" smtClean="0">
                <a:solidFill>
                  <a:srgbClr val="FF0000"/>
                </a:solidFill>
              </a:rPr>
              <a:t>stophila</a:t>
            </a:r>
            <a:r>
              <a:rPr lang="tr-TR" sz="2400" dirty="0" smtClean="0"/>
              <a:t> da kırmızı renk oluşumlarına neden olmaktadır. </a:t>
            </a:r>
          </a:p>
          <a:p>
            <a:pPr eaLnBrk="1" hangingPunct="1">
              <a:lnSpc>
                <a:spcPct val="110000"/>
              </a:lnSpc>
            </a:pPr>
            <a:r>
              <a:rPr lang="tr-TR" sz="2400" dirty="0" smtClean="0"/>
              <a:t>Ekmeklerde </a:t>
            </a:r>
            <a:r>
              <a:rPr lang="tr-TR" sz="2400" dirty="0" smtClean="0">
                <a:solidFill>
                  <a:srgbClr val="FF0000"/>
                </a:solidFill>
              </a:rPr>
              <a:t>ayrıca  </a:t>
            </a:r>
            <a:r>
              <a:rPr lang="tr-TR" sz="2400" i="1" dirty="0" err="1" smtClean="0">
                <a:solidFill>
                  <a:srgbClr val="FF0000"/>
                </a:solidFill>
              </a:rPr>
              <a:t>Penicillium</a:t>
            </a:r>
            <a:r>
              <a:rPr lang="tr-TR" sz="2400" i="1" dirty="0" smtClean="0">
                <a:solidFill>
                  <a:srgbClr val="FF0000"/>
                </a:solidFill>
              </a:rPr>
              <a:t> </a:t>
            </a:r>
            <a:r>
              <a:rPr lang="tr-TR" sz="2400" i="1" dirty="0" err="1" smtClean="0">
                <a:solidFill>
                  <a:srgbClr val="FF0000"/>
                </a:solidFill>
              </a:rPr>
              <a:t>expansum</a:t>
            </a:r>
            <a:r>
              <a:rPr lang="tr-TR" sz="2400" dirty="0" smtClean="0">
                <a:solidFill>
                  <a:srgbClr val="FF0000"/>
                </a:solidFill>
              </a:rPr>
              <a:t> (yeşil), </a:t>
            </a:r>
            <a:r>
              <a:rPr lang="tr-TR" sz="2400" i="1" dirty="0" err="1" smtClean="0">
                <a:solidFill>
                  <a:srgbClr val="FF0000"/>
                </a:solidFill>
              </a:rPr>
              <a:t>Aspergillus</a:t>
            </a:r>
            <a:r>
              <a:rPr lang="tr-TR" sz="2400" i="1" dirty="0" smtClean="0">
                <a:solidFill>
                  <a:srgbClr val="FF0000"/>
                </a:solidFill>
              </a:rPr>
              <a:t> </a:t>
            </a:r>
            <a:r>
              <a:rPr lang="tr-TR" sz="2400" i="1" dirty="0" err="1" smtClean="0">
                <a:solidFill>
                  <a:srgbClr val="FF0000"/>
                </a:solidFill>
              </a:rPr>
              <a:t>niger</a:t>
            </a:r>
            <a:r>
              <a:rPr lang="tr-TR" sz="2400" i="1" dirty="0" smtClean="0">
                <a:solidFill>
                  <a:srgbClr val="FF0000"/>
                </a:solidFill>
              </a:rPr>
              <a:t> </a:t>
            </a:r>
            <a:r>
              <a:rPr lang="tr-TR" sz="2400" dirty="0" smtClean="0">
                <a:solidFill>
                  <a:srgbClr val="FF0000"/>
                </a:solidFill>
              </a:rPr>
              <a:t>(kahverengi, siyah) ile </a:t>
            </a:r>
            <a:r>
              <a:rPr lang="tr-TR" sz="2400" i="1" dirty="0" smtClean="0">
                <a:solidFill>
                  <a:srgbClr val="FF0000"/>
                </a:solidFill>
              </a:rPr>
              <a:t> </a:t>
            </a:r>
            <a:r>
              <a:rPr lang="tr-TR" sz="2400" i="1" dirty="0" err="1" smtClean="0">
                <a:solidFill>
                  <a:srgbClr val="FF0000"/>
                </a:solidFill>
              </a:rPr>
              <a:t>Mucor</a:t>
            </a:r>
            <a:r>
              <a:rPr lang="tr-TR" sz="2400" dirty="0" smtClean="0">
                <a:solidFill>
                  <a:srgbClr val="FF0000"/>
                </a:solidFill>
              </a:rPr>
              <a:t> ve</a:t>
            </a:r>
            <a:r>
              <a:rPr lang="tr-TR" sz="2400" i="1" dirty="0" smtClean="0">
                <a:solidFill>
                  <a:srgbClr val="FF0000"/>
                </a:solidFill>
              </a:rPr>
              <a:t> </a:t>
            </a:r>
            <a:r>
              <a:rPr lang="tr-TR" sz="2400" i="1" dirty="0" err="1" smtClean="0">
                <a:solidFill>
                  <a:srgbClr val="FF0000"/>
                </a:solidFill>
              </a:rPr>
              <a:t>Geotrichum</a:t>
            </a:r>
            <a:r>
              <a:rPr lang="tr-TR" sz="2400" i="1" dirty="0" smtClean="0">
                <a:solidFill>
                  <a:srgbClr val="FF0000"/>
                </a:solidFill>
              </a:rPr>
              <a:t> </a:t>
            </a:r>
            <a:r>
              <a:rPr lang="tr-TR" sz="2400" dirty="0" smtClean="0">
                <a:solidFill>
                  <a:srgbClr val="FF0000"/>
                </a:solidFill>
              </a:rPr>
              <a:t>cinslerinin (kırmızı, pembe)</a:t>
            </a:r>
            <a:r>
              <a:rPr lang="tr-TR" sz="2400" dirty="0" smtClean="0"/>
              <a:t> üyeleri de bozulmalara neden olabilmektedir. </a:t>
            </a:r>
          </a:p>
        </p:txBody>
      </p:sp>
      <p:pic>
        <p:nvPicPr>
          <p:cNvPr id="69636" name="Picture 6" descr="Bread mold fungus, Rhizopus stolonifer"/>
          <p:cNvPicPr>
            <a:picLocks noChangeAspect="1" noChangeArrowheads="1"/>
          </p:cNvPicPr>
          <p:nvPr/>
        </p:nvPicPr>
        <p:blipFill>
          <a:blip r:embed="rId2" cstate="print"/>
          <a:srcRect/>
          <a:stretch>
            <a:fillRect/>
          </a:stretch>
        </p:blipFill>
        <p:spPr bwMode="auto">
          <a:xfrm>
            <a:off x="6804248" y="2205038"/>
            <a:ext cx="2017490" cy="2133600"/>
          </a:xfrm>
          <a:prstGeom prst="rect">
            <a:avLst/>
          </a:prstGeom>
          <a:noFill/>
          <a:ln w="9525">
            <a:noFill/>
            <a:miter lim="800000"/>
            <a:headEnd/>
            <a:tailEnd/>
          </a:ln>
        </p:spPr>
      </p:pic>
      <p:sp>
        <p:nvSpPr>
          <p:cNvPr id="69637" name="AutoShape 8" descr="Z"/>
          <p:cNvSpPr>
            <a:spLocks noChangeAspect="1" noChangeArrowheads="1"/>
          </p:cNvSpPr>
          <p:nvPr/>
        </p:nvSpPr>
        <p:spPr bwMode="auto">
          <a:xfrm>
            <a:off x="3390900" y="2762250"/>
            <a:ext cx="2362200" cy="1333500"/>
          </a:xfrm>
          <a:prstGeom prst="rect">
            <a:avLst/>
          </a:prstGeom>
          <a:noFill/>
          <a:ln w="9525">
            <a:noFill/>
            <a:miter lim="800000"/>
            <a:headEnd/>
            <a:tailEnd/>
          </a:ln>
        </p:spPr>
        <p:txBody>
          <a:bodyPr/>
          <a:lstStyle/>
          <a:p>
            <a:endParaRPr lang="tr-TR"/>
          </a:p>
        </p:txBody>
      </p:sp>
      <p:sp>
        <p:nvSpPr>
          <p:cNvPr id="69638" name="AutoShape 10" descr="Z"/>
          <p:cNvSpPr>
            <a:spLocks noChangeAspect="1" noChangeArrowheads="1"/>
          </p:cNvSpPr>
          <p:nvPr/>
        </p:nvSpPr>
        <p:spPr bwMode="auto">
          <a:xfrm>
            <a:off x="3390900" y="2762250"/>
            <a:ext cx="2362200" cy="1333500"/>
          </a:xfrm>
          <a:prstGeom prst="rect">
            <a:avLst/>
          </a:prstGeom>
          <a:noFill/>
          <a:ln w="9525">
            <a:noFill/>
            <a:miter lim="800000"/>
            <a:headEnd/>
            <a:tailEnd/>
          </a:ln>
        </p:spPr>
        <p:txBody>
          <a:bodyPr/>
          <a:lstStyle/>
          <a:p>
            <a:endParaRPr lang="tr-TR"/>
          </a:p>
        </p:txBody>
      </p:sp>
      <p:sp>
        <p:nvSpPr>
          <p:cNvPr id="69639" name="AutoShape 12" descr="Z"/>
          <p:cNvSpPr>
            <a:spLocks noChangeAspect="1" noChangeArrowheads="1"/>
          </p:cNvSpPr>
          <p:nvPr/>
        </p:nvSpPr>
        <p:spPr bwMode="auto">
          <a:xfrm>
            <a:off x="3390900" y="2762250"/>
            <a:ext cx="2362200" cy="1333500"/>
          </a:xfrm>
          <a:prstGeom prst="rect">
            <a:avLst/>
          </a:prstGeom>
          <a:noFill/>
          <a:ln w="9525">
            <a:noFill/>
            <a:miter lim="800000"/>
            <a:headEnd/>
            <a:tailEnd/>
          </a:ln>
        </p:spPr>
        <p:txBody>
          <a:bodyPr/>
          <a:lstStyle/>
          <a:p>
            <a:endParaRPr lang="tr-TR"/>
          </a:p>
        </p:txBody>
      </p:sp>
      <p:pic>
        <p:nvPicPr>
          <p:cNvPr id="69640" name="Picture 14" descr="ANd9GcSB-_b4txwhDq7OOpC50FkKC5Pnd1ZMlcr3r32Jr6bA5Nao6H_YGw"/>
          <p:cNvPicPr>
            <a:picLocks noChangeAspect="1" noChangeArrowheads="1"/>
          </p:cNvPicPr>
          <p:nvPr/>
        </p:nvPicPr>
        <p:blipFill>
          <a:blip r:embed="rId3" cstate="print"/>
          <a:srcRect/>
          <a:stretch>
            <a:fillRect/>
          </a:stretch>
        </p:blipFill>
        <p:spPr bwMode="auto">
          <a:xfrm>
            <a:off x="6886575" y="4652963"/>
            <a:ext cx="2257425" cy="2028825"/>
          </a:xfrm>
          <a:prstGeom prst="rect">
            <a:avLst/>
          </a:prstGeom>
          <a:noFill/>
          <a:ln w="9525">
            <a:noFill/>
            <a:miter lim="800000"/>
            <a:headEnd/>
            <a:tailEnd/>
          </a:ln>
        </p:spPr>
      </p:pic>
      <p:pic>
        <p:nvPicPr>
          <p:cNvPr id="69641" name="Picture 16" descr="ANd9GcSxIn0yc_KYHpOEuFSXtpW_TDIw2ccb4nfAsYifyhHFS-Q-2wct"/>
          <p:cNvPicPr>
            <a:picLocks noChangeAspect="1" noChangeArrowheads="1"/>
          </p:cNvPicPr>
          <p:nvPr/>
        </p:nvPicPr>
        <p:blipFill>
          <a:blip r:embed="rId4" cstate="print"/>
          <a:srcRect/>
          <a:stretch>
            <a:fillRect/>
          </a:stretch>
        </p:blipFill>
        <p:spPr bwMode="auto">
          <a:xfrm>
            <a:off x="6876256" y="260350"/>
            <a:ext cx="1902619" cy="184785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274638"/>
            <a:ext cx="8229600" cy="706437"/>
          </a:xfrm>
        </p:spPr>
        <p:txBody>
          <a:bodyPr/>
          <a:lstStyle/>
          <a:p>
            <a:pPr algn="l" eaLnBrk="1" hangingPunct="1"/>
            <a:r>
              <a:rPr lang="tr-TR" sz="4000" smtClean="0"/>
              <a:t>Ekmek Bakterileri</a:t>
            </a:r>
          </a:p>
        </p:txBody>
      </p:sp>
      <p:sp>
        <p:nvSpPr>
          <p:cNvPr id="70659" name="Rectangle 3"/>
          <p:cNvSpPr>
            <a:spLocks noGrp="1" noChangeArrowheads="1"/>
          </p:cNvSpPr>
          <p:nvPr>
            <p:ph type="body" idx="1"/>
          </p:nvPr>
        </p:nvSpPr>
        <p:spPr>
          <a:xfrm>
            <a:off x="467544" y="1268760"/>
            <a:ext cx="6491287" cy="2160588"/>
          </a:xfrm>
        </p:spPr>
        <p:txBody>
          <a:bodyPr>
            <a:noAutofit/>
          </a:bodyPr>
          <a:lstStyle/>
          <a:p>
            <a:pPr eaLnBrk="1" hangingPunct="1"/>
            <a:r>
              <a:rPr lang="tr-TR" sz="2800" dirty="0" smtClean="0"/>
              <a:t>Ekmekte görülen önemli bir bozulma </a:t>
            </a:r>
            <a:r>
              <a:rPr lang="tr-TR" sz="2800" dirty="0" smtClean="0">
                <a:solidFill>
                  <a:srgbClr val="FF0000"/>
                </a:solidFill>
              </a:rPr>
              <a:t>sünme veya ipliklenme şeklinde görülen </a:t>
            </a:r>
            <a:r>
              <a:rPr lang="tr-TR" sz="2800" dirty="0" err="1" smtClean="0">
                <a:solidFill>
                  <a:srgbClr val="FF0000"/>
                </a:solidFill>
              </a:rPr>
              <a:t>rope</a:t>
            </a:r>
            <a:r>
              <a:rPr lang="tr-TR" sz="2800" dirty="0" smtClean="0">
                <a:solidFill>
                  <a:srgbClr val="FF0000"/>
                </a:solidFill>
              </a:rPr>
              <a:t> oluşumudur</a:t>
            </a:r>
            <a:r>
              <a:rPr lang="tr-TR" sz="2800" dirty="0" smtClean="0"/>
              <a:t>. Bu bozulmanın nedeni </a:t>
            </a:r>
            <a:r>
              <a:rPr lang="tr-TR" sz="2800" i="1" dirty="0" smtClean="0"/>
              <a:t> </a:t>
            </a:r>
            <a:r>
              <a:rPr lang="tr-TR" sz="2800" i="1" dirty="0" err="1" smtClean="0">
                <a:solidFill>
                  <a:srgbClr val="FF0000"/>
                </a:solidFill>
              </a:rPr>
              <a:t>Bacillus</a:t>
            </a:r>
            <a:r>
              <a:rPr lang="tr-TR" sz="2800" i="1" dirty="0" smtClean="0">
                <a:solidFill>
                  <a:srgbClr val="FF0000"/>
                </a:solidFill>
              </a:rPr>
              <a:t> </a:t>
            </a:r>
            <a:r>
              <a:rPr lang="tr-TR" sz="2800" i="1" dirty="0" err="1" smtClean="0">
                <a:solidFill>
                  <a:srgbClr val="FF0000"/>
                </a:solidFill>
              </a:rPr>
              <a:t>subtilis</a:t>
            </a:r>
            <a:r>
              <a:rPr lang="tr-TR" sz="2800" i="1" dirty="0" smtClean="0">
                <a:solidFill>
                  <a:srgbClr val="FF0000"/>
                </a:solidFill>
              </a:rPr>
              <a:t> (B.</a:t>
            </a:r>
            <a:r>
              <a:rPr lang="tr-TR" sz="2800" i="1" dirty="0" err="1" smtClean="0">
                <a:solidFill>
                  <a:srgbClr val="FF0000"/>
                </a:solidFill>
              </a:rPr>
              <a:t>mesentericus</a:t>
            </a:r>
            <a:r>
              <a:rPr lang="tr-TR" sz="2800" i="1" dirty="0" smtClean="0">
                <a:solidFill>
                  <a:srgbClr val="FF0000"/>
                </a:solidFill>
              </a:rPr>
              <a:t>)</a:t>
            </a:r>
            <a:r>
              <a:rPr lang="tr-TR" sz="2800" dirty="0" smtClean="0"/>
              <a:t> ve ikinci derecede de </a:t>
            </a:r>
            <a:r>
              <a:rPr lang="tr-TR" sz="2800" i="1" dirty="0" smtClean="0">
                <a:solidFill>
                  <a:srgbClr val="FF0000"/>
                </a:solidFill>
              </a:rPr>
              <a:t>B. </a:t>
            </a:r>
            <a:r>
              <a:rPr lang="tr-TR" sz="2800" i="1" dirty="0" err="1" smtClean="0">
                <a:solidFill>
                  <a:srgbClr val="FF0000"/>
                </a:solidFill>
              </a:rPr>
              <a:t>lichenifornis</a:t>
            </a:r>
            <a:r>
              <a:rPr lang="tr-TR" sz="2800" i="1" dirty="0" smtClean="0"/>
              <a:t> </a:t>
            </a:r>
            <a:r>
              <a:rPr lang="tr-TR" sz="2800" dirty="0" smtClean="0"/>
              <a:t>bakterileridir. </a:t>
            </a:r>
          </a:p>
        </p:txBody>
      </p:sp>
      <p:pic>
        <p:nvPicPr>
          <p:cNvPr id="70660" name="Picture 7" descr="File:Bacillus subtilis Gram.jpg">
            <a:hlinkClick r:id="rId2"/>
          </p:cNvPr>
          <p:cNvPicPr>
            <a:picLocks noChangeAspect="1" noChangeArrowheads="1"/>
          </p:cNvPicPr>
          <p:nvPr/>
        </p:nvPicPr>
        <p:blipFill>
          <a:blip r:embed="rId3" cstate="print"/>
          <a:srcRect/>
          <a:stretch>
            <a:fillRect/>
          </a:stretch>
        </p:blipFill>
        <p:spPr bwMode="auto">
          <a:xfrm>
            <a:off x="3563888" y="3717032"/>
            <a:ext cx="4752528" cy="2736304"/>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57200" y="274638"/>
            <a:ext cx="8229600" cy="706437"/>
          </a:xfrm>
        </p:spPr>
        <p:txBody>
          <a:bodyPr/>
          <a:lstStyle/>
          <a:p>
            <a:pPr algn="l" eaLnBrk="1" hangingPunct="1"/>
            <a:r>
              <a:rPr lang="tr-TR" sz="4000" smtClean="0"/>
              <a:t>Rope Hastalığı ve 5N?</a:t>
            </a:r>
          </a:p>
        </p:txBody>
      </p:sp>
      <p:sp>
        <p:nvSpPr>
          <p:cNvPr id="71683" name="Rectangle 3"/>
          <p:cNvSpPr>
            <a:spLocks noGrp="1" noChangeArrowheads="1"/>
          </p:cNvSpPr>
          <p:nvPr>
            <p:ph type="body" idx="1"/>
          </p:nvPr>
        </p:nvSpPr>
        <p:spPr>
          <a:xfrm>
            <a:off x="251520" y="1052513"/>
            <a:ext cx="6696968" cy="5545137"/>
          </a:xfrm>
        </p:spPr>
        <p:txBody>
          <a:bodyPr>
            <a:normAutofit lnSpcReduction="10000"/>
          </a:bodyPr>
          <a:lstStyle/>
          <a:p>
            <a:pPr eaLnBrk="1" hangingPunct="1">
              <a:lnSpc>
                <a:spcPct val="80000"/>
              </a:lnSpc>
            </a:pPr>
            <a:r>
              <a:rPr lang="tr-TR" sz="2800" dirty="0" smtClean="0"/>
              <a:t>Ekmeğin pişirilmesi sırasında iç sıcaklık çoğu kere 100</a:t>
            </a:r>
            <a:r>
              <a:rPr lang="tr-TR" sz="2800" baseline="30000" dirty="0" smtClean="0"/>
              <a:t>0</a:t>
            </a:r>
            <a:r>
              <a:rPr lang="tr-TR" sz="2800" dirty="0" smtClean="0"/>
              <a:t>C’yi geçmemektedir. Bu sıcaklık </a:t>
            </a:r>
            <a:r>
              <a:rPr lang="tr-TR" sz="2800" i="1" dirty="0" smtClean="0">
                <a:solidFill>
                  <a:srgbClr val="FF0000"/>
                </a:solidFill>
              </a:rPr>
              <a:t>B. </a:t>
            </a:r>
            <a:r>
              <a:rPr lang="tr-TR" sz="2800" i="1" dirty="0" err="1" smtClean="0">
                <a:solidFill>
                  <a:srgbClr val="FF0000"/>
                </a:solidFill>
              </a:rPr>
              <a:t>subtilis</a:t>
            </a:r>
            <a:r>
              <a:rPr lang="tr-TR" sz="2800" i="1" dirty="0" smtClean="0">
                <a:solidFill>
                  <a:srgbClr val="FF0000"/>
                </a:solidFill>
              </a:rPr>
              <a:t> </a:t>
            </a:r>
            <a:r>
              <a:rPr lang="tr-TR" sz="2800" dirty="0" smtClean="0">
                <a:solidFill>
                  <a:srgbClr val="FF0000"/>
                </a:solidFill>
              </a:rPr>
              <a:t>sporlarını</a:t>
            </a:r>
            <a:r>
              <a:rPr lang="tr-TR" sz="2800" dirty="0" smtClean="0"/>
              <a:t> öldürmek için yetersiz kalmaktadır. </a:t>
            </a:r>
          </a:p>
          <a:p>
            <a:pPr eaLnBrk="1" hangingPunct="1">
              <a:lnSpc>
                <a:spcPct val="80000"/>
              </a:lnSpc>
            </a:pPr>
            <a:r>
              <a:rPr lang="tr-TR" sz="2800" dirty="0" smtClean="0"/>
              <a:t>Bu yüzden ekmek fırından çıktıktan sonra </a:t>
            </a:r>
            <a:r>
              <a:rPr lang="tr-TR" sz="2800" dirty="0" smtClean="0">
                <a:solidFill>
                  <a:srgbClr val="FF0000"/>
                </a:solidFill>
              </a:rPr>
              <a:t>soğutma yavaş yapılır ve ekmek sıcak bir yerde bekletilirse</a:t>
            </a:r>
            <a:r>
              <a:rPr lang="tr-TR" sz="2800" dirty="0" smtClean="0"/>
              <a:t> </a:t>
            </a:r>
            <a:r>
              <a:rPr lang="tr-TR" sz="2800" dirty="0" err="1" smtClean="0"/>
              <a:t>endosporlar</a:t>
            </a:r>
            <a:r>
              <a:rPr lang="tr-TR" sz="2800" dirty="0" smtClean="0"/>
              <a:t> </a:t>
            </a:r>
            <a:r>
              <a:rPr lang="tr-TR" sz="2800" dirty="0" err="1" smtClean="0"/>
              <a:t>vejetatif</a:t>
            </a:r>
            <a:r>
              <a:rPr lang="tr-TR" sz="2800" dirty="0" smtClean="0"/>
              <a:t> forma geçer ve bakteri gelişmeye başlar. </a:t>
            </a:r>
          </a:p>
          <a:p>
            <a:pPr eaLnBrk="1" hangingPunct="1">
              <a:lnSpc>
                <a:spcPct val="80000"/>
              </a:lnSpc>
            </a:pPr>
            <a:r>
              <a:rPr lang="tr-TR" sz="2800" dirty="0" smtClean="0"/>
              <a:t>Bu bakterinin gelişmesi ile önce ekmek </a:t>
            </a:r>
            <a:r>
              <a:rPr lang="tr-TR" sz="2800" dirty="0" smtClean="0">
                <a:solidFill>
                  <a:srgbClr val="FF0000"/>
                </a:solidFill>
              </a:rPr>
              <a:t>kavun kokusunu andıran bir koku alır.</a:t>
            </a:r>
            <a:r>
              <a:rPr lang="tr-TR" sz="2800" dirty="0" smtClean="0"/>
              <a:t> Bu sırada ekmek içinde </a:t>
            </a:r>
            <a:r>
              <a:rPr lang="tr-TR" sz="2800" dirty="0" smtClean="0">
                <a:solidFill>
                  <a:srgbClr val="FF0000"/>
                </a:solidFill>
              </a:rPr>
              <a:t>sarımsı ve esmer lekeler oluşur.</a:t>
            </a:r>
            <a:r>
              <a:rPr lang="tr-TR" sz="2800" dirty="0" smtClean="0"/>
              <a:t> Zamanla bu lekeler koyulaşmakta ve ekmek içi tamamen </a:t>
            </a:r>
            <a:r>
              <a:rPr lang="tr-TR" sz="2800" dirty="0" err="1" smtClean="0">
                <a:solidFill>
                  <a:srgbClr val="FF0000"/>
                </a:solidFill>
              </a:rPr>
              <a:t>sünnen</a:t>
            </a:r>
            <a:r>
              <a:rPr lang="tr-TR" sz="2800" dirty="0" smtClean="0">
                <a:solidFill>
                  <a:srgbClr val="FF0000"/>
                </a:solidFill>
              </a:rPr>
              <a:t> bir yapı kazanmaktadır</a:t>
            </a:r>
            <a:r>
              <a:rPr lang="tr-TR" sz="2800" dirty="0" smtClean="0"/>
              <a:t>. Bu yapı bakteri enzimleri ile nişasta ve proteinlerin parçalanması ile oluşturulmaktadır. </a:t>
            </a:r>
          </a:p>
          <a:p>
            <a:pPr eaLnBrk="1" hangingPunct="1">
              <a:lnSpc>
                <a:spcPct val="80000"/>
              </a:lnSpc>
              <a:buFontTx/>
              <a:buNone/>
            </a:pPr>
            <a:endParaRPr lang="tr-TR" sz="2400" dirty="0" smtClean="0"/>
          </a:p>
        </p:txBody>
      </p:sp>
      <p:pic>
        <p:nvPicPr>
          <p:cNvPr id="71684" name="Picture 4" descr="ANd9GcTFXs3E5MLCUvdepFxRVC5gxpAVSOU_9rAx6_oqG4n9gUsZlfrk"/>
          <p:cNvPicPr>
            <a:picLocks noChangeAspect="1" noChangeArrowheads="1"/>
          </p:cNvPicPr>
          <p:nvPr/>
        </p:nvPicPr>
        <p:blipFill>
          <a:blip r:embed="rId2" cstate="print"/>
          <a:srcRect/>
          <a:stretch>
            <a:fillRect/>
          </a:stretch>
        </p:blipFill>
        <p:spPr bwMode="auto">
          <a:xfrm>
            <a:off x="6948488" y="1052513"/>
            <a:ext cx="1938337" cy="19431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274638"/>
            <a:ext cx="8229600" cy="777875"/>
          </a:xfrm>
        </p:spPr>
        <p:txBody>
          <a:bodyPr>
            <a:noAutofit/>
          </a:bodyPr>
          <a:lstStyle/>
          <a:p>
            <a:pPr algn="l" eaLnBrk="1" hangingPunct="1"/>
            <a:r>
              <a:rPr lang="tr-TR" sz="2800" b="1" dirty="0" smtClean="0"/>
              <a:t>Ekmekte </a:t>
            </a:r>
            <a:r>
              <a:rPr lang="tr-TR" sz="2800" b="1" dirty="0" err="1" smtClean="0"/>
              <a:t>rope</a:t>
            </a:r>
            <a:r>
              <a:rPr lang="tr-TR" sz="2800" b="1" dirty="0" smtClean="0"/>
              <a:t> bozulmasını önlemek için de aşağıdaki tedbirler alınmalıdır.</a:t>
            </a:r>
          </a:p>
        </p:txBody>
      </p:sp>
      <p:sp>
        <p:nvSpPr>
          <p:cNvPr id="72707" name="Rectangle 3"/>
          <p:cNvSpPr>
            <a:spLocks noGrp="1" noChangeArrowheads="1"/>
          </p:cNvSpPr>
          <p:nvPr>
            <p:ph type="body" idx="1"/>
          </p:nvPr>
        </p:nvSpPr>
        <p:spPr>
          <a:xfrm>
            <a:off x="323528" y="1196752"/>
            <a:ext cx="8352928" cy="4608513"/>
          </a:xfrm>
        </p:spPr>
        <p:txBody>
          <a:bodyPr>
            <a:noAutofit/>
          </a:bodyPr>
          <a:lstStyle/>
          <a:p>
            <a:pPr eaLnBrk="1" hangingPunct="1">
              <a:lnSpc>
                <a:spcPct val="80000"/>
              </a:lnSpc>
            </a:pPr>
            <a:r>
              <a:rPr lang="tr-TR" sz="2800" dirty="0" smtClean="0"/>
              <a:t>Bozulmaya sebep olan </a:t>
            </a:r>
            <a:r>
              <a:rPr lang="tr-TR" sz="2800" dirty="0" smtClean="0">
                <a:solidFill>
                  <a:srgbClr val="FF0000"/>
                </a:solidFill>
              </a:rPr>
              <a:t>bakteri yükü az olan hammadde</a:t>
            </a:r>
            <a:r>
              <a:rPr lang="tr-TR" sz="2800" dirty="0" smtClean="0"/>
              <a:t> kullanmak</a:t>
            </a:r>
            <a:endParaRPr lang="tr-TR" sz="2800" b="1" dirty="0" smtClean="0"/>
          </a:p>
          <a:p>
            <a:pPr eaLnBrk="1" hangingPunct="1">
              <a:lnSpc>
                <a:spcPct val="80000"/>
              </a:lnSpc>
            </a:pPr>
            <a:r>
              <a:rPr lang="tr-TR" sz="2800" dirty="0" smtClean="0"/>
              <a:t>Hamur üretiminde kullanılan </a:t>
            </a:r>
            <a:r>
              <a:rPr lang="tr-TR" sz="2800" dirty="0" smtClean="0">
                <a:solidFill>
                  <a:srgbClr val="FF0000"/>
                </a:solidFill>
              </a:rPr>
              <a:t>ekipmanın temizlik ve dezenfeksiyonuna dikkat etmek</a:t>
            </a:r>
            <a:r>
              <a:rPr lang="tr-TR" sz="2800" dirty="0" smtClean="0"/>
              <a:t> (klorlu bileşikler)</a:t>
            </a:r>
            <a:endParaRPr lang="tr-TR" sz="2800" b="1" dirty="0" smtClean="0"/>
          </a:p>
          <a:p>
            <a:pPr eaLnBrk="1" hangingPunct="1">
              <a:lnSpc>
                <a:spcPct val="80000"/>
              </a:lnSpc>
            </a:pPr>
            <a:r>
              <a:rPr lang="tr-TR" sz="2800" dirty="0" smtClean="0"/>
              <a:t>Uygun fermantasyon ile hamur </a:t>
            </a:r>
            <a:r>
              <a:rPr lang="tr-TR" sz="2800" dirty="0" err="1" smtClean="0"/>
              <a:t>pH’sını</a:t>
            </a:r>
            <a:r>
              <a:rPr lang="tr-TR" sz="2800" dirty="0" smtClean="0"/>
              <a:t> düşük tutmak 5,7 </a:t>
            </a:r>
            <a:r>
              <a:rPr lang="tr-TR" sz="2800" dirty="0" err="1" smtClean="0"/>
              <a:t>pH’da</a:t>
            </a:r>
            <a:r>
              <a:rPr lang="tr-TR" sz="2800" dirty="0" smtClean="0"/>
              <a:t> bozulma geciktirilir. </a:t>
            </a:r>
            <a:r>
              <a:rPr lang="tr-TR" sz="2800" dirty="0" smtClean="0">
                <a:solidFill>
                  <a:srgbClr val="FF0000"/>
                </a:solidFill>
              </a:rPr>
              <a:t>Mümkün ise 5,1 </a:t>
            </a:r>
            <a:r>
              <a:rPr lang="tr-TR" sz="2800" dirty="0" err="1" smtClean="0">
                <a:solidFill>
                  <a:srgbClr val="FF0000"/>
                </a:solidFill>
              </a:rPr>
              <a:t>pH’nın</a:t>
            </a:r>
            <a:r>
              <a:rPr lang="tr-TR" sz="2800" dirty="0" smtClean="0"/>
              <a:t> altına düşürülmelidir.</a:t>
            </a:r>
            <a:endParaRPr lang="tr-TR" sz="2800" b="1" dirty="0" smtClean="0"/>
          </a:p>
          <a:p>
            <a:pPr eaLnBrk="1" hangingPunct="1">
              <a:lnSpc>
                <a:spcPct val="80000"/>
              </a:lnSpc>
            </a:pPr>
            <a:r>
              <a:rPr lang="tr-TR" sz="2800" dirty="0" smtClean="0"/>
              <a:t>Mikroorganizma faaliyetini </a:t>
            </a:r>
            <a:r>
              <a:rPr lang="tr-TR" sz="2800" dirty="0" err="1" smtClean="0"/>
              <a:t>inhibe</a:t>
            </a:r>
            <a:r>
              <a:rPr lang="tr-TR" sz="2800" dirty="0" smtClean="0"/>
              <a:t> eden katkılar kullanılabilir. </a:t>
            </a:r>
            <a:r>
              <a:rPr lang="tr-TR" sz="2800" dirty="0" smtClean="0">
                <a:solidFill>
                  <a:srgbClr val="FF0000"/>
                </a:solidFill>
              </a:rPr>
              <a:t>Kalsiyum fosfat (%0,1)</a:t>
            </a:r>
            <a:r>
              <a:rPr lang="tr-TR" sz="2800" dirty="0" smtClean="0"/>
              <a:t> , </a:t>
            </a:r>
            <a:r>
              <a:rPr lang="tr-TR" sz="2800" dirty="0" smtClean="0">
                <a:solidFill>
                  <a:srgbClr val="FF0000"/>
                </a:solidFill>
              </a:rPr>
              <a:t>asetik asit (%12’lik asetik asitten %0,2 ), sodyum ve kalsiyum </a:t>
            </a:r>
            <a:r>
              <a:rPr lang="tr-TR" sz="2800" dirty="0" err="1" smtClean="0">
                <a:solidFill>
                  <a:srgbClr val="FF0000"/>
                </a:solidFill>
              </a:rPr>
              <a:t>propiyonat</a:t>
            </a:r>
            <a:r>
              <a:rPr lang="tr-TR" sz="2800" dirty="0" smtClean="0">
                <a:solidFill>
                  <a:srgbClr val="FF0000"/>
                </a:solidFill>
              </a:rPr>
              <a:t> veya </a:t>
            </a:r>
            <a:r>
              <a:rPr lang="tr-TR" sz="2800" dirty="0" err="1" smtClean="0">
                <a:solidFill>
                  <a:srgbClr val="FF0000"/>
                </a:solidFill>
              </a:rPr>
              <a:t>sorbik</a:t>
            </a:r>
            <a:r>
              <a:rPr lang="tr-TR" sz="2800" dirty="0" smtClean="0">
                <a:solidFill>
                  <a:srgbClr val="FF0000"/>
                </a:solidFill>
              </a:rPr>
              <a:t> asitten (%0,1- 0,3).</a:t>
            </a:r>
            <a:r>
              <a:rPr lang="tr-TR" sz="2800" dirty="0" smtClean="0"/>
              <a:t> </a:t>
            </a:r>
            <a:endParaRPr lang="tr-TR" sz="2800" b="1" dirty="0" smtClean="0"/>
          </a:p>
          <a:p>
            <a:pPr eaLnBrk="1" hangingPunct="1">
              <a:lnSpc>
                <a:spcPct val="80000"/>
              </a:lnSpc>
            </a:pPr>
            <a:r>
              <a:rPr lang="tr-TR" sz="2800" dirty="0" smtClean="0"/>
              <a:t>Pişirme işleminden sonra ekmekleri </a:t>
            </a:r>
            <a:r>
              <a:rPr lang="tr-TR" sz="2800" dirty="0" smtClean="0">
                <a:solidFill>
                  <a:srgbClr val="FF0000"/>
                </a:solidFill>
              </a:rPr>
              <a:t>çabuk soğutmak</a:t>
            </a:r>
            <a:endParaRPr lang="tr-TR" sz="2800" b="1" dirty="0" smtClean="0">
              <a:solidFill>
                <a:srgbClr val="FF0000"/>
              </a:solidFill>
            </a:endParaRPr>
          </a:p>
          <a:p>
            <a:pPr eaLnBrk="1" hangingPunct="1">
              <a:lnSpc>
                <a:spcPct val="80000"/>
              </a:lnSpc>
            </a:pPr>
            <a:r>
              <a:rPr lang="tr-TR" sz="2800" dirty="0" smtClean="0">
                <a:solidFill>
                  <a:srgbClr val="FF0000"/>
                </a:solidFill>
              </a:rPr>
              <a:t>Ekmekleri soğukta saklamak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74638"/>
            <a:ext cx="8229600" cy="633412"/>
          </a:xfrm>
        </p:spPr>
        <p:txBody>
          <a:bodyPr>
            <a:normAutofit fontScale="90000"/>
          </a:bodyPr>
          <a:lstStyle/>
          <a:p>
            <a:pPr algn="l" eaLnBrk="1" hangingPunct="1"/>
            <a:r>
              <a:rPr lang="tr-TR" sz="3600" b="1" smtClean="0"/>
              <a:t>Ekmekte Görülen Diğer Bozulmalar</a:t>
            </a:r>
          </a:p>
        </p:txBody>
      </p:sp>
      <p:sp>
        <p:nvSpPr>
          <p:cNvPr id="73731" name="Rectangle 3"/>
          <p:cNvSpPr>
            <a:spLocks noGrp="1" noChangeArrowheads="1"/>
          </p:cNvSpPr>
          <p:nvPr>
            <p:ph type="body" idx="1"/>
          </p:nvPr>
        </p:nvSpPr>
        <p:spPr>
          <a:xfrm>
            <a:off x="457200" y="1052513"/>
            <a:ext cx="8229600" cy="5073650"/>
          </a:xfrm>
        </p:spPr>
        <p:txBody>
          <a:bodyPr>
            <a:normAutofit/>
          </a:bodyPr>
          <a:lstStyle/>
          <a:p>
            <a:pPr eaLnBrk="1" hangingPunct="1"/>
            <a:r>
              <a:rPr lang="tr-TR" sz="2800" dirty="0" smtClean="0">
                <a:latin typeface="Times New Roman" pitchFamily="18" charset="0"/>
                <a:cs typeface="Times New Roman" pitchFamily="18" charset="0"/>
              </a:rPr>
              <a:t>Ekmeklerde sık rastlanan ve büyük önem taşıyan bu iki bozulma dışında; </a:t>
            </a:r>
          </a:p>
          <a:p>
            <a:pPr eaLnBrk="1" hangingPunct="1"/>
            <a:r>
              <a:rPr lang="tr-TR" sz="2800" i="1" dirty="0" err="1" smtClean="0">
                <a:solidFill>
                  <a:srgbClr val="FF0000"/>
                </a:solidFill>
                <a:latin typeface="Times New Roman" pitchFamily="18" charset="0"/>
                <a:cs typeface="Times New Roman" pitchFamily="18" charset="0"/>
              </a:rPr>
              <a:t>Serratia</a:t>
            </a:r>
            <a:r>
              <a:rPr lang="tr-TR" sz="2800" i="1" dirty="0" smtClean="0">
                <a:solidFill>
                  <a:srgbClr val="FF0000"/>
                </a:solidFill>
                <a:latin typeface="Times New Roman" pitchFamily="18" charset="0"/>
                <a:cs typeface="Times New Roman" pitchFamily="18" charset="0"/>
              </a:rPr>
              <a:t> </a:t>
            </a:r>
            <a:r>
              <a:rPr lang="tr-TR" sz="2800" i="1" dirty="0" err="1" smtClean="0">
                <a:solidFill>
                  <a:srgbClr val="FF0000"/>
                </a:solidFill>
                <a:latin typeface="Times New Roman" pitchFamily="18" charset="0"/>
                <a:cs typeface="Times New Roman" pitchFamily="18" charset="0"/>
              </a:rPr>
              <a:t>marcescens’</a:t>
            </a:r>
            <a:r>
              <a:rPr lang="tr-TR" sz="2800" dirty="0" err="1" smtClean="0">
                <a:solidFill>
                  <a:srgbClr val="FF0000"/>
                </a:solidFill>
                <a:latin typeface="Times New Roman" pitchFamily="18" charset="0"/>
                <a:cs typeface="Times New Roman" pitchFamily="18" charset="0"/>
              </a:rPr>
              <a:t>in</a:t>
            </a:r>
            <a:r>
              <a:rPr lang="tr-TR" sz="2800" dirty="0" smtClean="0">
                <a:solidFill>
                  <a:srgbClr val="FF0000"/>
                </a:solidFill>
                <a:latin typeface="Times New Roman" pitchFamily="18" charset="0"/>
                <a:cs typeface="Times New Roman" pitchFamily="18" charset="0"/>
              </a:rPr>
              <a:t> neden olduğu kırmızı leke (kanayan ekmek)</a:t>
            </a:r>
            <a:r>
              <a:rPr lang="tr-TR" sz="2800" dirty="0" smtClean="0">
                <a:latin typeface="Times New Roman" pitchFamily="18" charset="0"/>
                <a:cs typeface="Times New Roman" pitchFamily="18" charset="0"/>
              </a:rPr>
              <a:t> ve </a:t>
            </a:r>
          </a:p>
          <a:p>
            <a:pPr eaLnBrk="1" hangingPunct="1"/>
            <a:r>
              <a:rPr lang="tr-TR" sz="2800" i="1" dirty="0" err="1" smtClean="0">
                <a:solidFill>
                  <a:srgbClr val="FF0000"/>
                </a:solidFill>
                <a:latin typeface="Times New Roman" pitchFamily="18" charset="0"/>
                <a:cs typeface="Times New Roman" pitchFamily="18" charset="0"/>
              </a:rPr>
              <a:t>Trichosporan</a:t>
            </a:r>
            <a:r>
              <a:rPr lang="tr-TR" sz="2800" i="1" dirty="0" smtClean="0">
                <a:solidFill>
                  <a:srgbClr val="FF0000"/>
                </a:solidFill>
                <a:latin typeface="Times New Roman" pitchFamily="18" charset="0"/>
                <a:cs typeface="Times New Roman" pitchFamily="18" charset="0"/>
              </a:rPr>
              <a:t> </a:t>
            </a:r>
            <a:r>
              <a:rPr lang="tr-TR" sz="2800" i="1" dirty="0" err="1" smtClean="0">
                <a:solidFill>
                  <a:srgbClr val="FF0000"/>
                </a:solidFill>
                <a:latin typeface="Times New Roman" pitchFamily="18" charset="0"/>
                <a:cs typeface="Times New Roman" pitchFamily="18" charset="0"/>
              </a:rPr>
              <a:t>variable</a:t>
            </a:r>
            <a:r>
              <a:rPr lang="tr-TR" sz="2800" dirty="0" err="1" smtClean="0">
                <a:solidFill>
                  <a:srgbClr val="FF0000"/>
                </a:solidFill>
                <a:latin typeface="Times New Roman" pitchFamily="18" charset="0"/>
                <a:cs typeface="Times New Roman" pitchFamily="18" charset="0"/>
              </a:rPr>
              <a:t>’ın</a:t>
            </a:r>
            <a:r>
              <a:rPr lang="tr-TR" sz="2800" dirty="0" smtClean="0">
                <a:solidFill>
                  <a:srgbClr val="FF0000"/>
                </a:solidFill>
                <a:latin typeface="Times New Roman" pitchFamily="18" charset="0"/>
                <a:cs typeface="Times New Roman" pitchFamily="18" charset="0"/>
              </a:rPr>
              <a:t> neden olduğu tebeşir hastalığı  görülmektedir.</a:t>
            </a:r>
            <a:r>
              <a:rPr lang="tr-TR" sz="2800" dirty="0" smtClean="0">
                <a:latin typeface="Times New Roman" pitchFamily="18" charset="0"/>
                <a:cs typeface="Times New Roman" pitchFamily="18" charset="0"/>
              </a:rPr>
              <a:t> </a:t>
            </a:r>
          </a:p>
          <a:p>
            <a:pPr eaLnBrk="1" hangingPunct="1"/>
            <a:r>
              <a:rPr lang="tr-TR" sz="2800" dirty="0" smtClean="0">
                <a:latin typeface="Times New Roman" pitchFamily="18" charset="0"/>
                <a:cs typeface="Times New Roman" pitchFamily="18" charset="0"/>
              </a:rPr>
              <a:t>Yeterli temizlik ve dezenfeksiyon ile önceki bozulmaların önlenmesi için alınan tedbirler bunların önlenmesi için de yeterlidir.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274638"/>
            <a:ext cx="8229600" cy="706437"/>
          </a:xfrm>
        </p:spPr>
        <p:txBody>
          <a:bodyPr/>
          <a:lstStyle/>
          <a:p>
            <a:pPr algn="l" eaLnBrk="1" hangingPunct="1"/>
            <a:r>
              <a:rPr lang="tr-TR" sz="4000" b="1" smtClean="0"/>
              <a:t>Kek ve Pastalar</a:t>
            </a:r>
          </a:p>
        </p:txBody>
      </p:sp>
      <p:sp>
        <p:nvSpPr>
          <p:cNvPr id="74755" name="Rectangle 3"/>
          <p:cNvSpPr>
            <a:spLocks noGrp="1" noChangeArrowheads="1"/>
          </p:cNvSpPr>
          <p:nvPr>
            <p:ph type="body" idx="1"/>
          </p:nvPr>
        </p:nvSpPr>
        <p:spPr>
          <a:xfrm>
            <a:off x="323850" y="1125538"/>
            <a:ext cx="8229600" cy="5256212"/>
          </a:xfrm>
        </p:spPr>
        <p:txBody>
          <a:bodyPr>
            <a:normAutofit lnSpcReduction="10000"/>
          </a:bodyPr>
          <a:lstStyle/>
          <a:p>
            <a:pPr eaLnBrk="1" hangingPunct="1">
              <a:lnSpc>
                <a:spcPct val="90000"/>
              </a:lnSpc>
            </a:pPr>
            <a:r>
              <a:rPr lang="tr-TR" sz="2800" dirty="0" smtClean="0"/>
              <a:t>Bunlar </a:t>
            </a:r>
            <a:r>
              <a:rPr lang="tr-TR" sz="2800" dirty="0" smtClean="0">
                <a:solidFill>
                  <a:srgbClr val="FF0000"/>
                </a:solidFill>
              </a:rPr>
              <a:t>yüksek oranda şeker içermeleri dolayısıyla</a:t>
            </a:r>
            <a:r>
              <a:rPr lang="tr-TR" sz="2800" dirty="0" smtClean="0"/>
              <a:t> birçok mikroorganizma için </a:t>
            </a:r>
            <a:r>
              <a:rPr lang="tr-TR" sz="2800" dirty="0" smtClean="0">
                <a:solidFill>
                  <a:srgbClr val="FF0000"/>
                </a:solidFill>
              </a:rPr>
              <a:t>uygun olmayan</a:t>
            </a:r>
            <a:r>
              <a:rPr lang="tr-TR" sz="2800" b="1" dirty="0" smtClean="0">
                <a:solidFill>
                  <a:srgbClr val="FF0000"/>
                </a:solidFill>
              </a:rPr>
              <a:t> </a:t>
            </a:r>
            <a:r>
              <a:rPr lang="tr-TR" sz="2800" b="1" dirty="0" err="1" smtClean="0">
                <a:solidFill>
                  <a:srgbClr val="FF0000"/>
                </a:solidFill>
              </a:rPr>
              <a:t>a</a:t>
            </a:r>
            <a:r>
              <a:rPr lang="tr-TR" sz="2800" b="1" baseline="-25000" dirty="0" err="1" smtClean="0">
                <a:solidFill>
                  <a:srgbClr val="FF0000"/>
                </a:solidFill>
              </a:rPr>
              <a:t>w</a:t>
            </a:r>
            <a:r>
              <a:rPr lang="tr-TR" sz="2800" dirty="0" smtClean="0"/>
              <a:t> değerine sahiptirler. </a:t>
            </a:r>
          </a:p>
          <a:p>
            <a:pPr eaLnBrk="1" hangingPunct="1">
              <a:lnSpc>
                <a:spcPct val="90000"/>
              </a:lnSpc>
            </a:pPr>
            <a:r>
              <a:rPr lang="tr-TR" sz="2800" dirty="0" smtClean="0">
                <a:solidFill>
                  <a:srgbClr val="FF0000"/>
                </a:solidFill>
              </a:rPr>
              <a:t>Asıl bozulma etmeni küflerdir.</a:t>
            </a:r>
            <a:r>
              <a:rPr lang="tr-TR" sz="2800" dirty="0" smtClean="0"/>
              <a:t> Ancak bazılarında </a:t>
            </a:r>
            <a:r>
              <a:rPr lang="tr-TR" sz="2800" dirty="0" smtClean="0">
                <a:solidFill>
                  <a:srgbClr val="FF0000"/>
                </a:solidFill>
              </a:rPr>
              <a:t>sünme olayı</a:t>
            </a:r>
            <a:r>
              <a:rPr lang="tr-TR" sz="2800" dirty="0" smtClean="0"/>
              <a:t> ile de karşılaşılabilir.</a:t>
            </a:r>
          </a:p>
          <a:p>
            <a:pPr eaLnBrk="1" hangingPunct="1">
              <a:lnSpc>
                <a:spcPct val="90000"/>
              </a:lnSpc>
            </a:pPr>
            <a:r>
              <a:rPr lang="tr-TR" sz="2800" dirty="0" smtClean="0"/>
              <a:t>Bu ürünler, hazırlanmasında kullanılan katkılardan önemli derecede bulaşabilmekle birlikte pişirme sırasında bunların önemli kısmı </a:t>
            </a:r>
            <a:r>
              <a:rPr lang="tr-TR" sz="2800" dirty="0" err="1" smtClean="0"/>
              <a:t>inhibe</a:t>
            </a:r>
            <a:r>
              <a:rPr lang="tr-TR" sz="2800" dirty="0" smtClean="0"/>
              <a:t> olmaktadır. Bu yüzden bozulmaya neden olan mikroorganizmalar </a:t>
            </a:r>
            <a:r>
              <a:rPr lang="tr-TR" sz="2800" dirty="0" err="1" smtClean="0">
                <a:solidFill>
                  <a:srgbClr val="FF0000"/>
                </a:solidFill>
              </a:rPr>
              <a:t>sekonder</a:t>
            </a:r>
            <a:r>
              <a:rPr lang="tr-TR" sz="2800" dirty="0" smtClean="0">
                <a:solidFill>
                  <a:srgbClr val="FF0000"/>
                </a:solidFill>
              </a:rPr>
              <a:t> bulaşanlardır.</a:t>
            </a:r>
            <a:r>
              <a:rPr lang="tr-TR" sz="2800" dirty="0" smtClean="0"/>
              <a:t> </a:t>
            </a:r>
          </a:p>
          <a:p>
            <a:pPr eaLnBrk="1" hangingPunct="1">
              <a:lnSpc>
                <a:spcPct val="90000"/>
              </a:lnSpc>
            </a:pPr>
            <a:r>
              <a:rPr lang="tr-TR" sz="2800" dirty="0" err="1" smtClean="0"/>
              <a:t>Sekonder</a:t>
            </a:r>
            <a:r>
              <a:rPr lang="tr-TR" sz="2800" dirty="0" smtClean="0"/>
              <a:t> bulaşmada da </a:t>
            </a:r>
            <a:r>
              <a:rPr lang="tr-TR" sz="2800" dirty="0" smtClean="0">
                <a:solidFill>
                  <a:srgbClr val="FF0000"/>
                </a:solidFill>
              </a:rPr>
              <a:t>işletme havası, ambalaj materyali, krema, karamel ve meyveler gibi faktörler önemli rol oynamaktadır.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57200" y="274638"/>
            <a:ext cx="8229600" cy="633412"/>
          </a:xfrm>
        </p:spPr>
        <p:txBody>
          <a:bodyPr>
            <a:normAutofit fontScale="90000"/>
          </a:bodyPr>
          <a:lstStyle/>
          <a:p>
            <a:pPr algn="l" eaLnBrk="1" hangingPunct="1"/>
            <a:r>
              <a:rPr lang="tr-TR" sz="4000" b="1" smtClean="0"/>
              <a:t>Makarnalar</a:t>
            </a:r>
          </a:p>
        </p:txBody>
      </p:sp>
      <p:sp>
        <p:nvSpPr>
          <p:cNvPr id="75779" name="Rectangle 3"/>
          <p:cNvSpPr>
            <a:spLocks noGrp="1" noChangeArrowheads="1"/>
          </p:cNvSpPr>
          <p:nvPr>
            <p:ph type="body" idx="1"/>
          </p:nvPr>
        </p:nvSpPr>
        <p:spPr>
          <a:xfrm>
            <a:off x="395288" y="1484313"/>
            <a:ext cx="8229600" cy="2519362"/>
          </a:xfrm>
        </p:spPr>
        <p:txBody>
          <a:bodyPr>
            <a:noAutofit/>
          </a:bodyPr>
          <a:lstStyle/>
          <a:p>
            <a:pPr eaLnBrk="1" hangingPunct="1"/>
            <a:r>
              <a:rPr lang="tr-TR" sz="2800" dirty="0" smtClean="0">
                <a:latin typeface="Times New Roman" pitchFamily="18" charset="0"/>
                <a:cs typeface="Times New Roman" pitchFamily="18" charset="0"/>
              </a:rPr>
              <a:t>Makarnalarda da küf ve bakterilerden ileri gelen bozulmalar ile karşılaşılabilmektedir. Küflerden genellikle </a:t>
            </a:r>
            <a:r>
              <a:rPr lang="tr-TR" sz="2800" i="1" dirty="0" err="1" smtClean="0">
                <a:solidFill>
                  <a:srgbClr val="FF0000"/>
                </a:solidFill>
                <a:latin typeface="Times New Roman" pitchFamily="18" charset="0"/>
                <a:cs typeface="Times New Roman" pitchFamily="18" charset="0"/>
              </a:rPr>
              <a:t>Monilia</a:t>
            </a:r>
            <a:r>
              <a:rPr lang="tr-TR" sz="2800" i="1" dirty="0" smtClean="0">
                <a:solidFill>
                  <a:srgbClr val="FF0000"/>
                </a:solidFill>
                <a:latin typeface="Times New Roman" pitchFamily="18" charset="0"/>
                <a:cs typeface="Times New Roman" pitchFamily="18" charset="0"/>
              </a:rPr>
              <a:t> </a:t>
            </a:r>
            <a:r>
              <a:rPr lang="tr-TR" sz="2800" dirty="0" smtClean="0">
                <a:latin typeface="Times New Roman" pitchFamily="18" charset="0"/>
                <a:cs typeface="Times New Roman" pitchFamily="18" charset="0"/>
              </a:rPr>
              <a:t>cinsine rastlanmaktadır. </a:t>
            </a:r>
          </a:p>
          <a:p>
            <a:pPr eaLnBrk="1" hangingPunct="1"/>
            <a:r>
              <a:rPr lang="tr-TR" sz="2800" dirty="0" smtClean="0">
                <a:latin typeface="Times New Roman" pitchFamily="18" charset="0"/>
                <a:cs typeface="Times New Roman" pitchFamily="18" charset="0"/>
              </a:rPr>
              <a:t>Bakterilerden ise </a:t>
            </a:r>
            <a:r>
              <a:rPr lang="tr-TR" sz="2800" i="1" dirty="0" err="1" smtClean="0">
                <a:solidFill>
                  <a:srgbClr val="FF0000"/>
                </a:solidFill>
                <a:latin typeface="Times New Roman" pitchFamily="18" charset="0"/>
                <a:cs typeface="Times New Roman" pitchFamily="18" charset="0"/>
              </a:rPr>
              <a:t>Enterobacter</a:t>
            </a:r>
            <a:r>
              <a:rPr lang="tr-TR" sz="2800" i="1" dirty="0" smtClean="0">
                <a:solidFill>
                  <a:srgbClr val="FF0000"/>
                </a:solidFill>
                <a:latin typeface="Times New Roman" pitchFamily="18" charset="0"/>
                <a:cs typeface="Times New Roman" pitchFamily="18" charset="0"/>
              </a:rPr>
              <a:t> </a:t>
            </a:r>
            <a:r>
              <a:rPr lang="tr-TR" sz="2800" i="1" dirty="0" err="1" smtClean="0">
                <a:solidFill>
                  <a:srgbClr val="FF0000"/>
                </a:solidFill>
                <a:latin typeface="Times New Roman" pitchFamily="18" charset="0"/>
                <a:cs typeface="Times New Roman" pitchFamily="18" charset="0"/>
              </a:rPr>
              <a:t>cloacea</a:t>
            </a:r>
            <a:r>
              <a:rPr lang="tr-TR" sz="2800" dirty="0" smtClean="0">
                <a:latin typeface="Times New Roman" pitchFamily="18" charset="0"/>
                <a:cs typeface="Times New Roman" pitchFamily="18" charset="0"/>
              </a:rPr>
              <a:t> türü ve genellikle üretim aşamasında gaz oluşumu şeklinde bozulmaya neden olmaktadır.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6"/>
          <p:cNvSpPr>
            <a:spLocks noGrp="1" noChangeArrowheads="1"/>
          </p:cNvSpPr>
          <p:nvPr>
            <p:ph type="title"/>
          </p:nvPr>
        </p:nvSpPr>
        <p:spPr>
          <a:xfrm>
            <a:off x="457200" y="274638"/>
            <a:ext cx="8229600" cy="706437"/>
          </a:xfrm>
        </p:spPr>
        <p:txBody>
          <a:bodyPr/>
          <a:lstStyle/>
          <a:p>
            <a:pPr algn="l" eaLnBrk="1" hangingPunct="1"/>
            <a:r>
              <a:rPr lang="tr-TR" sz="4000" b="1" smtClean="0"/>
              <a:t>Fermente Gıdalar</a:t>
            </a:r>
          </a:p>
        </p:txBody>
      </p:sp>
      <p:sp>
        <p:nvSpPr>
          <p:cNvPr id="76803" name="Rectangle 7"/>
          <p:cNvSpPr>
            <a:spLocks noGrp="1" noChangeArrowheads="1"/>
          </p:cNvSpPr>
          <p:nvPr>
            <p:ph type="body" idx="1"/>
          </p:nvPr>
        </p:nvSpPr>
        <p:spPr>
          <a:xfrm>
            <a:off x="899592" y="1628775"/>
            <a:ext cx="7417321" cy="3960465"/>
          </a:xfrm>
        </p:spPr>
        <p:txBody>
          <a:bodyPr>
            <a:normAutofit/>
          </a:bodyPr>
          <a:lstStyle/>
          <a:p>
            <a:pPr eaLnBrk="1" hangingPunct="1"/>
            <a:r>
              <a:rPr lang="tr-TR" dirty="0" smtClean="0">
                <a:latin typeface="Times New Roman" pitchFamily="18" charset="0"/>
                <a:cs typeface="Times New Roman" pitchFamily="18" charset="0"/>
              </a:rPr>
              <a:t>Bira (Etil Alkol % 4)</a:t>
            </a:r>
          </a:p>
          <a:p>
            <a:pPr eaLnBrk="1" hangingPunct="1"/>
            <a:r>
              <a:rPr lang="tr-TR" dirty="0" smtClean="0">
                <a:latin typeface="Times New Roman" pitchFamily="18" charset="0"/>
                <a:cs typeface="Times New Roman" pitchFamily="18" charset="0"/>
              </a:rPr>
              <a:t>Şarap (Etil Alkol % 11)</a:t>
            </a:r>
          </a:p>
          <a:p>
            <a:pPr eaLnBrk="1" hangingPunct="1"/>
            <a:r>
              <a:rPr lang="tr-TR" dirty="0" smtClean="0">
                <a:latin typeface="Times New Roman" pitchFamily="18" charset="0"/>
                <a:cs typeface="Times New Roman" pitchFamily="18" charset="0"/>
              </a:rPr>
              <a:t>Sirke (Asetik asit % 1)</a:t>
            </a:r>
          </a:p>
          <a:p>
            <a:pPr eaLnBrk="1" hangingPunct="1"/>
            <a:r>
              <a:rPr lang="tr-TR" dirty="0" smtClean="0">
                <a:latin typeface="Times New Roman" pitchFamily="18" charset="0"/>
                <a:cs typeface="Times New Roman" pitchFamily="18" charset="0"/>
              </a:rPr>
              <a:t>Turşu (</a:t>
            </a:r>
            <a:r>
              <a:rPr lang="tr-TR" dirty="0" err="1" smtClean="0">
                <a:latin typeface="Times New Roman" pitchFamily="18" charset="0"/>
                <a:cs typeface="Times New Roman" pitchFamily="18" charset="0"/>
              </a:rPr>
              <a:t>NaCI</a:t>
            </a:r>
            <a:r>
              <a:rPr lang="tr-TR" dirty="0" smtClean="0">
                <a:latin typeface="Times New Roman" pitchFamily="18" charset="0"/>
                <a:cs typeface="Times New Roman" pitchFamily="18" charset="0"/>
              </a:rPr>
              <a:t> %5-10, Laktik asit %1-2)</a:t>
            </a:r>
          </a:p>
          <a:p>
            <a:pPr eaLnBrk="1" hangingPunct="1"/>
            <a:r>
              <a:rPr lang="tr-TR" dirty="0" smtClean="0">
                <a:latin typeface="Times New Roman" pitchFamily="18" charset="0"/>
                <a:cs typeface="Times New Roman" pitchFamily="18" charset="0"/>
              </a:rPr>
              <a:t>Zeytin (</a:t>
            </a:r>
            <a:r>
              <a:rPr lang="tr-TR" dirty="0" err="1" smtClean="0">
                <a:latin typeface="Times New Roman" pitchFamily="18" charset="0"/>
                <a:cs typeface="Times New Roman" pitchFamily="18" charset="0"/>
              </a:rPr>
              <a:t>NaCI</a:t>
            </a:r>
            <a:r>
              <a:rPr lang="tr-TR" dirty="0" smtClean="0">
                <a:latin typeface="Times New Roman" pitchFamily="18" charset="0"/>
                <a:cs typeface="Times New Roman" pitchFamily="18" charset="0"/>
              </a:rPr>
              <a:t> %5-7, Laktik asit %1-2)</a:t>
            </a:r>
          </a:p>
          <a:p>
            <a:pPr eaLnBrk="1" hangingPunct="1"/>
            <a:endParaRPr lang="tr-TR" sz="2800" dirty="0"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68313" y="0"/>
            <a:ext cx="8229600" cy="777875"/>
          </a:xfrm>
        </p:spPr>
        <p:txBody>
          <a:bodyPr/>
          <a:lstStyle/>
          <a:p>
            <a:pPr algn="l" eaLnBrk="1" hangingPunct="1"/>
            <a:r>
              <a:rPr lang="tr-TR" sz="4000" b="1" smtClean="0"/>
              <a:t>Turşular</a:t>
            </a:r>
          </a:p>
        </p:txBody>
      </p:sp>
      <p:graphicFrame>
        <p:nvGraphicFramePr>
          <p:cNvPr id="100398" name="Group 46"/>
          <p:cNvGraphicFramePr>
            <a:graphicFrameLocks noGrp="1"/>
          </p:cNvGraphicFramePr>
          <p:nvPr>
            <p:ph idx="1"/>
          </p:nvPr>
        </p:nvGraphicFramePr>
        <p:xfrm>
          <a:off x="0" y="692695"/>
          <a:ext cx="8840788" cy="5896051"/>
        </p:xfrm>
        <a:graphic>
          <a:graphicData uri="http://schemas.openxmlformats.org/drawingml/2006/table">
            <a:tbl>
              <a:tblPr/>
              <a:tblGrid>
                <a:gridCol w="2254537"/>
                <a:gridCol w="3325575"/>
                <a:gridCol w="3260676"/>
              </a:tblGrid>
              <a:tr h="90159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smtClean="0">
                          <a:ln>
                            <a:noFill/>
                          </a:ln>
                          <a:solidFill>
                            <a:schemeClr val="tx1"/>
                          </a:solidFill>
                          <a:effectLst/>
                          <a:latin typeface="Arial" charset="0"/>
                        </a:rPr>
                        <a:t>Bozulma Türü</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smtClean="0">
                          <a:ln>
                            <a:noFill/>
                          </a:ln>
                          <a:solidFill>
                            <a:schemeClr val="tx1"/>
                          </a:solidFill>
                          <a:effectLst/>
                          <a:latin typeface="Arial" charset="0"/>
                        </a:rPr>
                        <a:t>Etken MO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smtClean="0">
                          <a:ln>
                            <a:noFill/>
                          </a:ln>
                          <a:solidFill>
                            <a:schemeClr val="tx1"/>
                          </a:solidFill>
                          <a:effectLst/>
                          <a:latin typeface="Arial" charset="0"/>
                        </a:rPr>
                        <a:t>Bozulma Şekli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2476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chemeClr val="tx1"/>
                          </a:solidFill>
                          <a:effectLst/>
                          <a:latin typeface="Arial" charset="0"/>
                        </a:rPr>
                        <a:t>Siyahlaşma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1" u="none" strike="noStrike" cap="none" normalizeH="0" baseline="0" smtClean="0">
                          <a:ln>
                            <a:noFill/>
                          </a:ln>
                          <a:solidFill>
                            <a:schemeClr val="tx1"/>
                          </a:solidFill>
                          <a:effectLst/>
                          <a:latin typeface="Arial" charset="0"/>
                        </a:rPr>
                        <a:t>Bacillus nigrificans</a:t>
                      </a:r>
                      <a:r>
                        <a:rPr kumimoji="0" lang="tr-TR" sz="2800" b="0" i="0" u="none" strike="noStrike" cap="none" normalizeH="0" baseline="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smtClean="0">
                          <a:ln>
                            <a:noFill/>
                          </a:ln>
                          <a:solidFill>
                            <a:schemeClr val="tx1"/>
                          </a:solidFill>
                          <a:effectLst/>
                          <a:latin typeface="Arial" charset="0"/>
                        </a:rPr>
                        <a:t>Koyu renkli pigment oluşur.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375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chemeClr val="tx1"/>
                          </a:solidFill>
                          <a:effectLst/>
                          <a:latin typeface="Arial" charset="0"/>
                        </a:rPr>
                        <a:t>Şişme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1" u="none" strike="noStrike" cap="none" normalizeH="0" baseline="0" dirty="0" err="1" smtClean="0">
                          <a:ln>
                            <a:noFill/>
                          </a:ln>
                          <a:solidFill>
                            <a:schemeClr val="tx1"/>
                          </a:solidFill>
                          <a:effectLst/>
                          <a:latin typeface="Arial" charset="0"/>
                        </a:rPr>
                        <a:t>Enterobacter</a:t>
                      </a:r>
                      <a:r>
                        <a:rPr kumimoji="0" lang="tr-TR" sz="2800" b="0" i="1" u="none" strike="noStrike" cap="none" normalizeH="0" baseline="0" dirty="0" smtClean="0">
                          <a:ln>
                            <a:noFill/>
                          </a:ln>
                          <a:solidFill>
                            <a:schemeClr val="tx1"/>
                          </a:solidFill>
                          <a:effectLst/>
                          <a:latin typeface="Arial" charset="0"/>
                        </a:rPr>
                        <a:t> </a:t>
                      </a:r>
                      <a:r>
                        <a:rPr kumimoji="0" lang="tr-TR" sz="2800" b="0" i="1" u="none" strike="noStrike" cap="none" normalizeH="0" baseline="0" dirty="0" err="1" smtClean="0">
                          <a:ln>
                            <a:noFill/>
                          </a:ln>
                          <a:solidFill>
                            <a:schemeClr val="tx1"/>
                          </a:solidFill>
                          <a:effectLst/>
                          <a:latin typeface="Arial" charset="0"/>
                        </a:rPr>
                        <a:t>spp</a:t>
                      </a:r>
                      <a:r>
                        <a:rPr kumimoji="0" lang="tr-TR" sz="2800" b="0" i="1" u="none" strike="noStrike" cap="none" normalizeH="0" baseline="0" dirty="0" smtClean="0">
                          <a:ln>
                            <a:noFill/>
                          </a:ln>
                          <a:solidFill>
                            <a:schemeClr val="tx1"/>
                          </a:solidFill>
                          <a:effectLst/>
                          <a:latin typeface="Arial" charset="0"/>
                        </a:rPr>
                        <a:t>., </a:t>
                      </a:r>
                      <a:r>
                        <a:rPr kumimoji="0" lang="tr-TR" sz="2800" b="0" i="1" u="none" strike="noStrike" cap="none" normalizeH="0" baseline="0" dirty="0" err="1" smtClean="0">
                          <a:ln>
                            <a:noFill/>
                          </a:ln>
                          <a:solidFill>
                            <a:schemeClr val="tx1"/>
                          </a:solidFill>
                          <a:effectLst/>
                          <a:latin typeface="Arial" charset="0"/>
                        </a:rPr>
                        <a:t>Lactobacillus</a:t>
                      </a:r>
                      <a:r>
                        <a:rPr kumimoji="0" lang="tr-TR" sz="2800" b="0" i="1" u="none" strike="noStrike" cap="none" normalizeH="0" baseline="0" dirty="0" smtClean="0">
                          <a:ln>
                            <a:noFill/>
                          </a:ln>
                          <a:solidFill>
                            <a:schemeClr val="tx1"/>
                          </a:solidFill>
                          <a:effectLst/>
                          <a:latin typeface="Arial" charset="0"/>
                        </a:rPr>
                        <a:t> </a:t>
                      </a:r>
                      <a:r>
                        <a:rPr kumimoji="0" lang="tr-TR" sz="2800" b="0" i="1" u="none" strike="noStrike" cap="none" normalizeH="0" baseline="0" dirty="0" err="1" smtClean="0">
                          <a:ln>
                            <a:noFill/>
                          </a:ln>
                          <a:solidFill>
                            <a:schemeClr val="tx1"/>
                          </a:solidFill>
                          <a:effectLst/>
                          <a:latin typeface="Arial" charset="0"/>
                        </a:rPr>
                        <a:t>spp</a:t>
                      </a:r>
                      <a:r>
                        <a:rPr kumimoji="0" lang="tr-TR" sz="2800" b="0" i="1" u="none" strike="noStrike" cap="none" normalizeH="0" baseline="0" dirty="0" smtClean="0">
                          <a:ln>
                            <a:noFill/>
                          </a:ln>
                          <a:solidFill>
                            <a:schemeClr val="tx1"/>
                          </a:solidFill>
                          <a:effectLst/>
                          <a:latin typeface="Arial" charset="0"/>
                        </a:rPr>
                        <a:t>. </a:t>
                      </a:r>
                      <a:r>
                        <a:rPr kumimoji="0" lang="tr-TR" sz="2800" b="0" i="1" u="none" strike="noStrike" cap="none" normalizeH="0" baseline="0" dirty="0" err="1" smtClean="0">
                          <a:ln>
                            <a:noFill/>
                          </a:ln>
                          <a:solidFill>
                            <a:schemeClr val="tx1"/>
                          </a:solidFill>
                          <a:effectLst/>
                          <a:latin typeface="Arial" charset="0"/>
                        </a:rPr>
                        <a:t>Pediococcus</a:t>
                      </a:r>
                      <a:r>
                        <a:rPr kumimoji="0" lang="tr-TR" sz="2800" b="0" i="0" u="none" strike="noStrike" cap="none" normalizeH="0" baseline="0" dirty="0" smtClean="0">
                          <a:ln>
                            <a:noFill/>
                          </a:ln>
                          <a:solidFill>
                            <a:schemeClr val="tx1"/>
                          </a:solidFill>
                          <a:effectLst/>
                          <a:latin typeface="Arial" charset="0"/>
                        </a:rPr>
                        <a:t> </a:t>
                      </a:r>
                      <a:r>
                        <a:rPr kumimoji="0" lang="tr-TR" sz="2800" b="0" i="0" u="none" strike="noStrike" cap="none" normalizeH="0" baseline="0" dirty="0" err="1" smtClean="0">
                          <a:ln>
                            <a:noFill/>
                          </a:ln>
                          <a:solidFill>
                            <a:schemeClr val="tx1"/>
                          </a:solidFill>
                          <a:effectLst/>
                          <a:latin typeface="Arial" charset="0"/>
                        </a:rPr>
                        <a:t>spp</a:t>
                      </a:r>
                      <a:r>
                        <a:rPr kumimoji="0" lang="tr-TR" sz="2800" b="0" i="0" u="none" strike="noStrike" cap="none" normalizeH="0" baseline="0" dirty="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smtClean="0">
                          <a:ln>
                            <a:noFill/>
                          </a:ln>
                          <a:solidFill>
                            <a:schemeClr val="tx1"/>
                          </a:solidFill>
                          <a:effectLst/>
                          <a:latin typeface="Arial" charset="0"/>
                        </a:rPr>
                        <a:t>Gaz üretimi </a:t>
                      </a:r>
                      <a:r>
                        <a:rPr kumimoji="0" lang="tr-TR" sz="2800" b="0" i="0" u="none" strike="noStrike" cap="none" normalizeH="0" baseline="0" dirty="0" err="1" smtClean="0">
                          <a:ln>
                            <a:noFill/>
                          </a:ln>
                          <a:solidFill>
                            <a:schemeClr val="tx1"/>
                          </a:solidFill>
                          <a:effectLst/>
                          <a:latin typeface="Arial" charset="0"/>
                        </a:rPr>
                        <a:t>sözkonusudur</a:t>
                      </a:r>
                      <a:r>
                        <a:rPr kumimoji="0" lang="tr-TR" sz="2800" b="0" i="0" u="none" strike="noStrike" cap="none" normalizeH="0" baseline="0" dirty="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687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chemeClr val="tx1"/>
                          </a:solidFill>
                          <a:effectLst/>
                          <a:latin typeface="Arial" charset="0"/>
                        </a:rPr>
                        <a:t>Yumuşama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1" u="none" strike="noStrike" cap="none" normalizeH="0" baseline="0" dirty="0" err="1" smtClean="0">
                          <a:ln>
                            <a:noFill/>
                          </a:ln>
                          <a:solidFill>
                            <a:schemeClr val="tx1"/>
                          </a:solidFill>
                          <a:effectLst/>
                          <a:latin typeface="Arial" charset="0"/>
                        </a:rPr>
                        <a:t>Bacillus</a:t>
                      </a:r>
                      <a:r>
                        <a:rPr kumimoji="0" lang="tr-TR" sz="2800" b="0" i="1" u="none" strike="noStrike" cap="none" normalizeH="0" baseline="0" dirty="0" smtClean="0">
                          <a:ln>
                            <a:noFill/>
                          </a:ln>
                          <a:solidFill>
                            <a:schemeClr val="tx1"/>
                          </a:solidFill>
                          <a:effectLst/>
                          <a:latin typeface="Arial" charset="0"/>
                        </a:rPr>
                        <a:t>, </a:t>
                      </a:r>
                      <a:r>
                        <a:rPr kumimoji="0" lang="tr-TR" sz="2800" b="0" i="1" u="none" strike="noStrike" cap="none" normalizeH="0" baseline="0" dirty="0" err="1" smtClean="0">
                          <a:ln>
                            <a:noFill/>
                          </a:ln>
                          <a:solidFill>
                            <a:schemeClr val="tx1"/>
                          </a:solidFill>
                          <a:effectLst/>
                          <a:latin typeface="Arial" charset="0"/>
                        </a:rPr>
                        <a:t>Fusarium</a:t>
                      </a:r>
                      <a:r>
                        <a:rPr kumimoji="0" lang="tr-TR" sz="2800" b="0" i="1" u="none" strike="noStrike" cap="none" normalizeH="0" baseline="0" dirty="0" smtClean="0">
                          <a:ln>
                            <a:noFill/>
                          </a:ln>
                          <a:solidFill>
                            <a:schemeClr val="tx1"/>
                          </a:solidFill>
                          <a:effectLst/>
                          <a:latin typeface="Arial" charset="0"/>
                        </a:rPr>
                        <a:t>, </a:t>
                      </a:r>
                      <a:r>
                        <a:rPr kumimoji="0" lang="tr-TR" sz="2800" b="0" i="1" u="none" strike="noStrike" cap="none" normalizeH="0" baseline="0" dirty="0" err="1" smtClean="0">
                          <a:ln>
                            <a:noFill/>
                          </a:ln>
                          <a:solidFill>
                            <a:schemeClr val="tx1"/>
                          </a:solidFill>
                          <a:effectLst/>
                          <a:latin typeface="Arial" charset="0"/>
                        </a:rPr>
                        <a:t>Penicillium</a:t>
                      </a:r>
                      <a:r>
                        <a:rPr kumimoji="0" lang="tr-TR" sz="2800" b="0" i="1" u="none" strike="noStrike" cap="none" normalizeH="0" baseline="0" dirty="0" smtClean="0">
                          <a:ln>
                            <a:noFill/>
                          </a:ln>
                          <a:solidFill>
                            <a:schemeClr val="tx1"/>
                          </a:solidFill>
                          <a:effectLst/>
                          <a:latin typeface="Arial" charset="0"/>
                        </a:rPr>
                        <a:t>, </a:t>
                      </a:r>
                      <a:r>
                        <a:rPr kumimoji="0" lang="tr-TR" sz="2800" b="0" i="1" u="none" strike="noStrike" cap="none" normalizeH="0" baseline="0" dirty="0" err="1" smtClean="0">
                          <a:ln>
                            <a:noFill/>
                          </a:ln>
                          <a:solidFill>
                            <a:schemeClr val="tx1"/>
                          </a:solidFill>
                          <a:effectLst/>
                          <a:latin typeface="Arial" charset="0"/>
                        </a:rPr>
                        <a:t>Cladosporium</a:t>
                      </a:r>
                      <a:r>
                        <a:rPr kumimoji="0" lang="tr-TR" sz="2800" b="0" i="1" u="none" strike="noStrike" cap="none" normalizeH="0" baseline="0" dirty="0" smtClean="0">
                          <a:ln>
                            <a:noFill/>
                          </a:ln>
                          <a:solidFill>
                            <a:schemeClr val="tx1"/>
                          </a:solidFill>
                          <a:effectLst/>
                          <a:latin typeface="Arial" charset="0"/>
                        </a:rPr>
                        <a:t>, </a:t>
                      </a:r>
                      <a:r>
                        <a:rPr kumimoji="0" lang="tr-TR" sz="2800" b="0" i="1" u="none" strike="noStrike" cap="none" normalizeH="0" baseline="0" dirty="0" err="1" smtClean="0">
                          <a:ln>
                            <a:noFill/>
                          </a:ln>
                          <a:solidFill>
                            <a:schemeClr val="tx1"/>
                          </a:solidFill>
                          <a:effectLst/>
                          <a:latin typeface="Arial" charset="0"/>
                        </a:rPr>
                        <a:t>Alternaria</a:t>
                      </a:r>
                      <a:r>
                        <a:rPr kumimoji="0" lang="tr-TR" sz="2800" b="0" i="1" u="none" strike="noStrike" cap="none" normalizeH="0" baseline="0" dirty="0" smtClean="0">
                          <a:ln>
                            <a:noFill/>
                          </a:ln>
                          <a:solidFill>
                            <a:schemeClr val="tx1"/>
                          </a:solidFill>
                          <a:effectLst/>
                          <a:latin typeface="Arial" charset="0"/>
                        </a:rPr>
                        <a:t>, </a:t>
                      </a:r>
                      <a:r>
                        <a:rPr kumimoji="0" lang="tr-TR" sz="2800" b="0" i="1" u="none" strike="noStrike" cap="none" normalizeH="0" baseline="0" dirty="0" err="1" smtClean="0">
                          <a:ln>
                            <a:noFill/>
                          </a:ln>
                          <a:solidFill>
                            <a:schemeClr val="tx1"/>
                          </a:solidFill>
                          <a:effectLst/>
                          <a:latin typeface="Arial" charset="0"/>
                        </a:rPr>
                        <a:t>Mucor</a:t>
                      </a:r>
                      <a:r>
                        <a:rPr kumimoji="0" lang="tr-TR" sz="2800" b="0" i="0" u="none" strike="noStrike" cap="none" normalizeH="0" baseline="0" dirty="0" smtClean="0">
                          <a:ln>
                            <a:noFill/>
                          </a:ln>
                          <a:solidFill>
                            <a:schemeClr val="tx1"/>
                          </a:solidFill>
                          <a:effectLst/>
                          <a:latin typeface="Arial" charset="0"/>
                        </a:rPr>
                        <a:t> </a:t>
                      </a:r>
                      <a:r>
                        <a:rPr kumimoji="0" lang="tr-TR" sz="2800" b="0" i="1" u="none" strike="noStrike" cap="none" normalizeH="0" baseline="0" dirty="0" err="1" smtClean="0">
                          <a:ln>
                            <a:noFill/>
                          </a:ln>
                          <a:solidFill>
                            <a:schemeClr val="tx1"/>
                          </a:solidFill>
                          <a:effectLst/>
                          <a:latin typeface="Arial" charset="0"/>
                        </a:rPr>
                        <a:t>Aspergillus</a:t>
                      </a:r>
                      <a:r>
                        <a:rPr kumimoji="0" lang="tr-TR" sz="2800" b="0" i="0" u="none" strike="noStrike" cap="none" normalizeH="0" baseline="0" dirty="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err="1" smtClean="0">
                          <a:ln>
                            <a:noFill/>
                          </a:ln>
                          <a:solidFill>
                            <a:schemeClr val="tx1"/>
                          </a:solidFill>
                          <a:effectLst/>
                          <a:latin typeface="Arial" charset="0"/>
                        </a:rPr>
                        <a:t>Pektolitik</a:t>
                      </a:r>
                      <a:r>
                        <a:rPr kumimoji="0" lang="tr-TR" sz="2800" b="0" i="0" u="none" strike="noStrike" cap="none" normalizeH="0" baseline="0" dirty="0" smtClean="0">
                          <a:ln>
                            <a:noFill/>
                          </a:ln>
                          <a:solidFill>
                            <a:schemeClr val="tx1"/>
                          </a:solidFill>
                          <a:effectLst/>
                          <a:latin typeface="Arial" charset="0"/>
                        </a:rPr>
                        <a:t> enzimler tarafından yumuşama oluşur.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395288" y="188913"/>
            <a:ext cx="8229600" cy="706437"/>
          </a:xfrm>
        </p:spPr>
        <p:txBody>
          <a:bodyPr/>
          <a:lstStyle/>
          <a:p>
            <a:pPr algn="l" eaLnBrk="1" hangingPunct="1"/>
            <a:r>
              <a:rPr lang="tr-TR" sz="4000" b="1" smtClean="0"/>
              <a:t>Zeytin</a:t>
            </a:r>
          </a:p>
        </p:txBody>
      </p:sp>
      <p:graphicFrame>
        <p:nvGraphicFramePr>
          <p:cNvPr id="102491" name="Group 91"/>
          <p:cNvGraphicFramePr>
            <a:graphicFrameLocks noGrp="1"/>
          </p:cNvGraphicFramePr>
          <p:nvPr>
            <p:ph idx="1"/>
          </p:nvPr>
        </p:nvGraphicFramePr>
        <p:xfrm>
          <a:off x="0" y="1052512"/>
          <a:ext cx="8697913" cy="5854796"/>
        </p:xfrm>
        <a:graphic>
          <a:graphicData uri="http://schemas.openxmlformats.org/drawingml/2006/table">
            <a:tbl>
              <a:tblPr/>
              <a:tblGrid>
                <a:gridCol w="2206357"/>
                <a:gridCol w="3196282"/>
                <a:gridCol w="3295274"/>
              </a:tblGrid>
              <a:tr h="71793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chemeClr val="tx1"/>
                          </a:solidFill>
                          <a:effectLst/>
                          <a:latin typeface="Arial" charset="0"/>
                        </a:rPr>
                        <a:t>Bozulma Türü</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chemeClr val="tx1"/>
                          </a:solidFill>
                          <a:effectLst/>
                          <a:latin typeface="Arial" charset="0"/>
                        </a:rPr>
                        <a:t>Etken MO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chemeClr val="tx1"/>
                          </a:solidFill>
                          <a:effectLst/>
                          <a:latin typeface="Arial" charset="0"/>
                        </a:rPr>
                        <a:t>Bozulma Şekli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9585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chemeClr val="tx1"/>
                          </a:solidFill>
                          <a:effectLst/>
                          <a:latin typeface="Arial" charset="0"/>
                        </a:rPr>
                        <a:t>Zapatera Bozulması</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1" u="none" strike="noStrike" cap="none" normalizeH="0" baseline="0" smtClean="0">
                          <a:ln>
                            <a:noFill/>
                          </a:ln>
                          <a:solidFill>
                            <a:schemeClr val="tx1"/>
                          </a:solidFill>
                          <a:effectLst/>
                          <a:latin typeface="Arial" charset="0"/>
                        </a:rPr>
                        <a:t>Propionibacterium</a:t>
                      </a:r>
                      <a:r>
                        <a:rPr kumimoji="0" lang="tr-TR" sz="2800" b="0" i="0" u="none" strike="noStrike" cap="none" normalizeH="0" baseline="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chemeClr val="tx1"/>
                          </a:solidFill>
                          <a:effectLst/>
                          <a:latin typeface="Arial" charset="0"/>
                        </a:rPr>
                        <a:t>Propiyonik asit oluşumundan dolayı koku değişimi olur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3754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chemeClr val="tx1"/>
                          </a:solidFill>
                          <a:effectLst/>
                          <a:latin typeface="Arial" charset="0"/>
                        </a:rPr>
                        <a:t>Yumuşama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1" u="none" strike="noStrike" cap="none" normalizeH="0" baseline="0" smtClean="0">
                          <a:ln>
                            <a:noFill/>
                          </a:ln>
                          <a:solidFill>
                            <a:schemeClr val="tx1"/>
                          </a:solidFill>
                          <a:effectLst/>
                          <a:latin typeface="Arial" charset="0"/>
                        </a:rPr>
                        <a:t>Rhodotorula plutinis</a:t>
                      </a:r>
                      <a:endParaRPr kumimoji="0" lang="tr-TR" sz="28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1" u="none" strike="noStrike" cap="none" normalizeH="0" baseline="0" smtClean="0">
                          <a:ln>
                            <a:noFill/>
                          </a:ln>
                          <a:solidFill>
                            <a:schemeClr val="tx1"/>
                          </a:solidFill>
                          <a:effectLst/>
                          <a:latin typeface="Arial" charset="0"/>
                        </a:rPr>
                        <a:t>R. minuta’</a:t>
                      </a:r>
                      <a:r>
                        <a:rPr kumimoji="0" lang="tr-TR" sz="2800" b="0" i="0" u="none" strike="noStrike" cap="none" normalizeH="0" baseline="0" smtClean="0">
                          <a:ln>
                            <a:noFill/>
                          </a:ln>
                          <a:solidFill>
                            <a:schemeClr val="tx1"/>
                          </a:solidFill>
                          <a:effectLst/>
                          <a:latin typeface="Arial" charset="0"/>
                        </a:rPr>
                        <a:t>dır.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err="1" smtClean="0">
                          <a:ln>
                            <a:noFill/>
                          </a:ln>
                          <a:solidFill>
                            <a:schemeClr val="tx1"/>
                          </a:solidFill>
                          <a:effectLst/>
                          <a:latin typeface="Arial" charset="0"/>
                        </a:rPr>
                        <a:t>Poligalaktarunaz</a:t>
                      </a:r>
                      <a:r>
                        <a:rPr kumimoji="0" lang="tr-TR" sz="2800" b="0" i="0" u="none" strike="noStrike" cap="none" normalizeH="0" baseline="0" dirty="0" smtClean="0">
                          <a:ln>
                            <a:noFill/>
                          </a:ln>
                          <a:solidFill>
                            <a:schemeClr val="tx1"/>
                          </a:solidFill>
                          <a:effectLst/>
                          <a:latin typeface="Arial" charset="0"/>
                        </a:rPr>
                        <a:t> ve pektin metil </a:t>
                      </a:r>
                      <a:r>
                        <a:rPr kumimoji="0" lang="tr-TR" sz="2800" b="0" i="0" u="none" strike="noStrike" cap="none" normalizeH="0" baseline="0" dirty="0" err="1" smtClean="0">
                          <a:ln>
                            <a:noFill/>
                          </a:ln>
                          <a:solidFill>
                            <a:schemeClr val="tx1"/>
                          </a:solidFill>
                          <a:effectLst/>
                          <a:latin typeface="Arial" charset="0"/>
                        </a:rPr>
                        <a:t>esteraz</a:t>
                      </a:r>
                      <a:r>
                        <a:rPr kumimoji="0" lang="tr-TR" sz="2800" b="0" i="0" u="none" strike="noStrike" cap="none" normalizeH="0" baseline="0" dirty="0" smtClean="0">
                          <a:ln>
                            <a:noFill/>
                          </a:ln>
                          <a:solidFill>
                            <a:schemeClr val="tx1"/>
                          </a:solidFill>
                          <a:effectLst/>
                          <a:latin typeface="Arial" charset="0"/>
                        </a:rPr>
                        <a:t> enzimleriyle doku yumuşar.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7405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chemeClr val="tx1"/>
                          </a:solidFill>
                          <a:effectLst/>
                          <a:latin typeface="Arial" charset="0"/>
                        </a:rPr>
                        <a:t>Kabuk atılması</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1" u="none" strike="noStrike" cap="none" normalizeH="0" baseline="0" smtClean="0">
                          <a:ln>
                            <a:noFill/>
                          </a:ln>
                          <a:solidFill>
                            <a:schemeClr val="tx1"/>
                          </a:solidFill>
                          <a:effectLst/>
                          <a:latin typeface="Arial" charset="0"/>
                        </a:rPr>
                        <a:t>Cellulomonas flavigena</a:t>
                      </a:r>
                      <a:r>
                        <a:rPr kumimoji="0" lang="tr-TR" sz="2800" b="0" i="0" u="none" strike="noStrike" cap="none" normalizeH="0" baseline="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smtClean="0">
                          <a:ln>
                            <a:noFill/>
                          </a:ln>
                          <a:solidFill>
                            <a:schemeClr val="tx1"/>
                          </a:solidFill>
                          <a:effectLst/>
                          <a:latin typeface="Arial" charset="0"/>
                        </a:rPr>
                        <a:t>Kabuk soyulması olur.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68313" y="188913"/>
            <a:ext cx="8229600" cy="633412"/>
          </a:xfrm>
        </p:spPr>
        <p:txBody>
          <a:bodyPr>
            <a:normAutofit fontScale="90000"/>
          </a:bodyPr>
          <a:lstStyle/>
          <a:p>
            <a:pPr algn="l" eaLnBrk="1" hangingPunct="1"/>
            <a:r>
              <a:rPr lang="tr-TR" sz="3600" smtClean="0"/>
              <a:t>Diğer Gıdalarda Görülen Bozulmalar</a:t>
            </a:r>
          </a:p>
        </p:txBody>
      </p:sp>
      <p:sp>
        <p:nvSpPr>
          <p:cNvPr id="81923" name="Rectangle 3"/>
          <p:cNvSpPr>
            <a:spLocks noGrp="1" noChangeArrowheads="1"/>
          </p:cNvSpPr>
          <p:nvPr>
            <p:ph type="body" idx="1"/>
          </p:nvPr>
        </p:nvSpPr>
        <p:spPr>
          <a:xfrm>
            <a:off x="457200" y="1052513"/>
            <a:ext cx="8229600" cy="5073650"/>
          </a:xfrm>
        </p:spPr>
        <p:txBody>
          <a:bodyPr>
            <a:normAutofit/>
          </a:bodyPr>
          <a:lstStyle/>
          <a:p>
            <a:pPr eaLnBrk="1" hangingPunct="1"/>
            <a:r>
              <a:rPr lang="tr-TR" sz="2800" b="1" dirty="0" smtClean="0"/>
              <a:t>ŞEKERLER:</a:t>
            </a:r>
          </a:p>
          <a:p>
            <a:pPr eaLnBrk="1" hangingPunct="1"/>
            <a:r>
              <a:rPr lang="tr-TR" sz="2800" dirty="0" smtClean="0"/>
              <a:t>Şeker </a:t>
            </a:r>
            <a:r>
              <a:rPr lang="tr-TR" sz="2800" dirty="0" smtClean="0">
                <a:solidFill>
                  <a:srgbClr val="FF0000"/>
                </a:solidFill>
              </a:rPr>
              <a:t>düşük su aktivitesi</a:t>
            </a:r>
            <a:r>
              <a:rPr lang="tr-TR" sz="2800" dirty="0" smtClean="0"/>
              <a:t> nedeniyle </a:t>
            </a:r>
            <a:r>
              <a:rPr lang="tr-TR" sz="2800" dirty="0" err="1" smtClean="0"/>
              <a:t>mikrobiyal</a:t>
            </a:r>
            <a:r>
              <a:rPr lang="tr-TR" sz="2800" dirty="0" smtClean="0"/>
              <a:t> bozulma açısından güvenilir olsa da bazı mikroorganizmalarla bulaşık durumdadır. </a:t>
            </a:r>
            <a:endParaRPr lang="tr-TR" sz="2800" dirty="0" smtClean="0">
              <a:solidFill>
                <a:srgbClr val="FF0000"/>
              </a:solidFill>
            </a:endParaRPr>
          </a:p>
          <a:p>
            <a:pPr eaLnBrk="1" hangingPunct="1"/>
            <a:r>
              <a:rPr lang="tr-TR" sz="2800" dirty="0" smtClean="0"/>
              <a:t>Şekerde bulunan </a:t>
            </a:r>
            <a:r>
              <a:rPr lang="tr-TR" sz="2800" dirty="0" err="1" smtClean="0"/>
              <a:t>mikrobiyal</a:t>
            </a:r>
            <a:r>
              <a:rPr lang="tr-TR" sz="2800" dirty="0" smtClean="0"/>
              <a:t> flora bakterilerden özellikle </a:t>
            </a:r>
            <a:r>
              <a:rPr lang="tr-TR" sz="2800" i="1" dirty="0" err="1" smtClean="0">
                <a:solidFill>
                  <a:srgbClr val="FF0000"/>
                </a:solidFill>
              </a:rPr>
              <a:t>Bacillus</a:t>
            </a:r>
            <a:r>
              <a:rPr lang="tr-TR" sz="2800" dirty="0" smtClean="0">
                <a:solidFill>
                  <a:srgbClr val="FF0000"/>
                </a:solidFill>
              </a:rPr>
              <a:t> ve</a:t>
            </a:r>
            <a:r>
              <a:rPr lang="tr-TR" sz="2800" i="1" dirty="0" smtClean="0">
                <a:solidFill>
                  <a:srgbClr val="FF0000"/>
                </a:solidFill>
              </a:rPr>
              <a:t> </a:t>
            </a:r>
            <a:r>
              <a:rPr lang="tr-TR" sz="2800" i="1" dirty="0" err="1" smtClean="0">
                <a:solidFill>
                  <a:srgbClr val="FF0000"/>
                </a:solidFill>
              </a:rPr>
              <a:t>Clostridium</a:t>
            </a:r>
            <a:r>
              <a:rPr lang="tr-TR" sz="2800" dirty="0" smtClean="0"/>
              <a:t> mayalardan ise</a:t>
            </a:r>
            <a:r>
              <a:rPr lang="tr-TR" sz="2800" i="1" dirty="0" smtClean="0"/>
              <a:t> </a:t>
            </a:r>
            <a:r>
              <a:rPr lang="tr-TR" sz="2800" i="1" dirty="0" err="1" smtClean="0">
                <a:solidFill>
                  <a:srgbClr val="FF0000"/>
                </a:solidFill>
              </a:rPr>
              <a:t>Saccharomyces</a:t>
            </a:r>
            <a:r>
              <a:rPr lang="tr-TR" sz="2800" i="1" dirty="0" smtClean="0">
                <a:solidFill>
                  <a:srgbClr val="FF0000"/>
                </a:solidFill>
              </a:rPr>
              <a:t> </a:t>
            </a:r>
            <a:r>
              <a:rPr lang="tr-TR" sz="2800" dirty="0" smtClean="0">
                <a:solidFill>
                  <a:srgbClr val="FF0000"/>
                </a:solidFill>
              </a:rPr>
              <a:t>ve </a:t>
            </a:r>
            <a:r>
              <a:rPr lang="tr-TR" sz="2800" i="1" dirty="0" err="1" smtClean="0">
                <a:solidFill>
                  <a:srgbClr val="FF0000"/>
                </a:solidFill>
              </a:rPr>
              <a:t>Candida’</a:t>
            </a:r>
            <a:r>
              <a:rPr lang="tr-TR" sz="2800" dirty="0" err="1" smtClean="0">
                <a:solidFill>
                  <a:srgbClr val="FF0000"/>
                </a:solidFill>
              </a:rPr>
              <a:t>dan</a:t>
            </a:r>
            <a:r>
              <a:rPr lang="tr-TR" sz="2800" dirty="0" smtClean="0"/>
              <a:t> oluşmaktadır. </a:t>
            </a:r>
          </a:p>
          <a:p>
            <a:pPr eaLnBrk="1" hangingPunct="1"/>
            <a:r>
              <a:rPr lang="tr-TR" sz="2800" dirty="0" smtClean="0"/>
              <a:t>Yüksek nem içeren ortamda depolanan şekerlerde beklenildiği gibi en önemli zararı </a:t>
            </a:r>
            <a:r>
              <a:rPr lang="tr-TR" sz="2800" i="1" dirty="0" err="1" smtClean="0">
                <a:solidFill>
                  <a:srgbClr val="FF0000"/>
                </a:solidFill>
              </a:rPr>
              <a:t>Torula</a:t>
            </a:r>
            <a:r>
              <a:rPr lang="tr-TR" sz="2800" dirty="0" smtClean="0">
                <a:solidFill>
                  <a:srgbClr val="FF0000"/>
                </a:solidFill>
              </a:rPr>
              <a:t> </a:t>
            </a:r>
            <a:r>
              <a:rPr lang="tr-TR" sz="2800" dirty="0" smtClean="0"/>
              <a:t>ve </a:t>
            </a:r>
            <a:r>
              <a:rPr lang="tr-TR" sz="2800" dirty="0" err="1" smtClean="0"/>
              <a:t>ozmofilik</a:t>
            </a:r>
            <a:r>
              <a:rPr lang="tr-TR" sz="2800" dirty="0" smtClean="0"/>
              <a:t> mayalardan ise </a:t>
            </a:r>
            <a:r>
              <a:rPr lang="tr-TR" sz="2800" i="1" dirty="0" err="1" smtClean="0">
                <a:solidFill>
                  <a:srgbClr val="FF0000"/>
                </a:solidFill>
              </a:rPr>
              <a:t>Zygosaccharomyces</a:t>
            </a:r>
            <a:r>
              <a:rPr lang="tr-TR" sz="2800" i="1" dirty="0" smtClean="0">
                <a:solidFill>
                  <a:srgbClr val="FF0000"/>
                </a:solidFill>
              </a:rPr>
              <a:t> </a:t>
            </a:r>
            <a:r>
              <a:rPr lang="tr-TR" sz="2800" i="1" dirty="0" err="1" smtClean="0">
                <a:solidFill>
                  <a:srgbClr val="FF0000"/>
                </a:solidFill>
              </a:rPr>
              <a:t>spp</a:t>
            </a:r>
            <a:r>
              <a:rPr lang="tr-TR" sz="2800" i="1" dirty="0" smtClean="0">
                <a:solidFill>
                  <a:srgbClr val="FF0000"/>
                </a:solidFill>
              </a:rPr>
              <a:t>.</a:t>
            </a:r>
            <a:r>
              <a:rPr lang="tr-TR" sz="2800" i="1" dirty="0" smtClean="0"/>
              <a:t> </a:t>
            </a:r>
            <a:r>
              <a:rPr lang="tr-TR" sz="2800" dirty="0" smtClean="0"/>
              <a:t>meydana getirir.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3"/>
          <p:cNvSpPr>
            <a:spLocks noGrp="1" noChangeArrowheads="1"/>
          </p:cNvSpPr>
          <p:nvPr>
            <p:ph type="body" idx="1"/>
          </p:nvPr>
        </p:nvSpPr>
        <p:spPr>
          <a:xfrm>
            <a:off x="468313" y="476250"/>
            <a:ext cx="8229600" cy="5400675"/>
          </a:xfrm>
        </p:spPr>
        <p:txBody>
          <a:bodyPr>
            <a:noAutofit/>
          </a:bodyPr>
          <a:lstStyle/>
          <a:p>
            <a:pPr eaLnBrk="1" hangingPunct="1">
              <a:lnSpc>
                <a:spcPct val="90000"/>
              </a:lnSpc>
            </a:pPr>
            <a:r>
              <a:rPr lang="tr-TR" sz="2800" b="1" dirty="0" smtClean="0"/>
              <a:t>BAL:</a:t>
            </a:r>
          </a:p>
          <a:p>
            <a:pPr eaLnBrk="1" hangingPunct="1">
              <a:lnSpc>
                <a:spcPct val="90000"/>
              </a:lnSpc>
            </a:pPr>
            <a:r>
              <a:rPr lang="tr-TR" sz="2800" dirty="0" smtClean="0"/>
              <a:t>Bal normalde </a:t>
            </a:r>
            <a:r>
              <a:rPr lang="tr-TR" sz="2800" dirty="0" smtClean="0">
                <a:solidFill>
                  <a:srgbClr val="FF0000"/>
                </a:solidFill>
              </a:rPr>
              <a:t>%75 kuru madde</a:t>
            </a:r>
            <a:r>
              <a:rPr lang="tr-TR" sz="2800" dirty="0" smtClean="0"/>
              <a:t> içeren ve </a:t>
            </a:r>
            <a:r>
              <a:rPr lang="tr-TR" sz="2800" dirty="0" err="1" smtClean="0">
                <a:solidFill>
                  <a:srgbClr val="FF0000"/>
                </a:solidFill>
              </a:rPr>
              <a:t>pH’sı</a:t>
            </a:r>
            <a:r>
              <a:rPr lang="tr-TR" sz="2800" dirty="0" smtClean="0">
                <a:solidFill>
                  <a:srgbClr val="FF0000"/>
                </a:solidFill>
              </a:rPr>
              <a:t> 3.2-4.2</a:t>
            </a:r>
            <a:r>
              <a:rPr lang="tr-TR" sz="2800" dirty="0" smtClean="0"/>
              <a:t> arasında olan bir gıda maddesidir. </a:t>
            </a:r>
          </a:p>
          <a:p>
            <a:pPr eaLnBrk="1" hangingPunct="1">
              <a:lnSpc>
                <a:spcPct val="90000"/>
              </a:lnSpc>
            </a:pPr>
            <a:r>
              <a:rPr lang="tr-TR" sz="2800" dirty="0" err="1" smtClean="0"/>
              <a:t>Osmofil</a:t>
            </a:r>
            <a:r>
              <a:rPr lang="tr-TR" sz="2800" dirty="0" smtClean="0"/>
              <a:t> mayalardan </a:t>
            </a:r>
            <a:r>
              <a:rPr lang="tr-TR" sz="2800" i="1" dirty="0" err="1" smtClean="0">
                <a:solidFill>
                  <a:srgbClr val="FF0000"/>
                </a:solidFill>
              </a:rPr>
              <a:t>Zygosaccharomyces</a:t>
            </a:r>
            <a:r>
              <a:rPr lang="tr-TR" sz="2800" dirty="0" smtClean="0">
                <a:solidFill>
                  <a:srgbClr val="FF0000"/>
                </a:solidFill>
              </a:rPr>
              <a:t> </a:t>
            </a:r>
            <a:r>
              <a:rPr lang="tr-TR" sz="2800" dirty="0" smtClean="0"/>
              <a:t>cinsi başta olmak üzere diğer </a:t>
            </a:r>
            <a:r>
              <a:rPr lang="tr-TR" sz="2800" dirty="0" err="1" smtClean="0"/>
              <a:t>osmofil</a:t>
            </a:r>
            <a:r>
              <a:rPr lang="tr-TR" sz="2800" dirty="0" smtClean="0"/>
              <a:t> mayalar ve </a:t>
            </a:r>
            <a:r>
              <a:rPr lang="tr-TR" sz="2800" i="1" dirty="0" err="1" smtClean="0">
                <a:solidFill>
                  <a:srgbClr val="FF0000"/>
                </a:solidFill>
              </a:rPr>
              <a:t>Torula</a:t>
            </a:r>
            <a:r>
              <a:rPr lang="tr-TR" sz="2800" i="1" dirty="0" smtClean="0">
                <a:solidFill>
                  <a:srgbClr val="FF0000"/>
                </a:solidFill>
              </a:rPr>
              <a:t> </a:t>
            </a:r>
            <a:r>
              <a:rPr lang="tr-TR" sz="2800" i="1" dirty="0" err="1" smtClean="0">
                <a:solidFill>
                  <a:srgbClr val="FF0000"/>
                </a:solidFill>
              </a:rPr>
              <a:t>melis</a:t>
            </a:r>
            <a:r>
              <a:rPr lang="tr-TR" sz="2800" dirty="0" smtClean="0"/>
              <a:t> bozulmaya neden olabilir. </a:t>
            </a:r>
          </a:p>
          <a:p>
            <a:pPr eaLnBrk="1" hangingPunct="1">
              <a:lnSpc>
                <a:spcPct val="90000"/>
              </a:lnSpc>
            </a:pPr>
            <a:r>
              <a:rPr lang="tr-TR" sz="2800" b="1" dirty="0" smtClean="0"/>
              <a:t>ŞEKERLEMELER;</a:t>
            </a:r>
          </a:p>
          <a:p>
            <a:pPr eaLnBrk="1" hangingPunct="1">
              <a:lnSpc>
                <a:spcPct val="90000"/>
              </a:lnSpc>
            </a:pPr>
            <a:r>
              <a:rPr lang="tr-TR" sz="2800" dirty="0" smtClean="0"/>
              <a:t>Değişik şekerlemeler içerisinde </a:t>
            </a:r>
            <a:r>
              <a:rPr lang="tr-TR" sz="2800" dirty="0" smtClean="0">
                <a:solidFill>
                  <a:srgbClr val="FF0000"/>
                </a:solidFill>
              </a:rPr>
              <a:t>yüksek şeker içeren ve</a:t>
            </a:r>
            <a:r>
              <a:rPr lang="tr-TR" sz="2800" dirty="0" smtClean="0"/>
              <a:t> sert yapıya sahip olanlarda dikkati çeken bir bozulma olayı gözlenmez. </a:t>
            </a:r>
          </a:p>
          <a:p>
            <a:pPr eaLnBrk="1" hangingPunct="1">
              <a:lnSpc>
                <a:spcPct val="90000"/>
              </a:lnSpc>
            </a:pPr>
            <a:r>
              <a:rPr lang="tr-TR" sz="2800" dirty="0" smtClean="0"/>
              <a:t>Ancak yumuşak yapıdaki veya içi dolgulu şekerlerde </a:t>
            </a:r>
            <a:r>
              <a:rPr lang="tr-TR" sz="2800" i="1" dirty="0" err="1" smtClean="0">
                <a:solidFill>
                  <a:srgbClr val="FF0000"/>
                </a:solidFill>
              </a:rPr>
              <a:t>Clostridium</a:t>
            </a:r>
            <a:r>
              <a:rPr lang="tr-TR" sz="2800" i="1" dirty="0" smtClean="0">
                <a:solidFill>
                  <a:srgbClr val="FF0000"/>
                </a:solidFill>
              </a:rPr>
              <a:t> </a:t>
            </a:r>
            <a:r>
              <a:rPr lang="tr-TR" sz="2800" i="1" dirty="0" err="1" smtClean="0">
                <a:solidFill>
                  <a:srgbClr val="FF0000"/>
                </a:solidFill>
              </a:rPr>
              <a:t>spp</a:t>
            </a:r>
            <a:r>
              <a:rPr lang="tr-TR" sz="2800" i="1" dirty="0" smtClean="0">
                <a:solidFill>
                  <a:srgbClr val="FF0000"/>
                </a:solidFill>
              </a:rPr>
              <a:t>.</a:t>
            </a:r>
            <a:r>
              <a:rPr lang="tr-TR" sz="2800" dirty="0" smtClean="0">
                <a:solidFill>
                  <a:srgbClr val="FF0000"/>
                </a:solidFill>
              </a:rPr>
              <a:t> özellikle de </a:t>
            </a:r>
            <a:r>
              <a:rPr lang="tr-TR" sz="2800" i="1" dirty="0" smtClean="0">
                <a:solidFill>
                  <a:srgbClr val="FF0000"/>
                </a:solidFill>
              </a:rPr>
              <a:t>C. </a:t>
            </a:r>
            <a:r>
              <a:rPr lang="tr-TR" sz="2800" i="1" dirty="0" err="1" smtClean="0">
                <a:solidFill>
                  <a:srgbClr val="FF0000"/>
                </a:solidFill>
              </a:rPr>
              <a:t>sporogenes</a:t>
            </a:r>
            <a:r>
              <a:rPr lang="tr-TR" sz="2800" i="1" dirty="0" smtClean="0"/>
              <a:t> </a:t>
            </a:r>
            <a:r>
              <a:rPr lang="tr-TR" sz="2800" dirty="0" smtClean="0"/>
              <a:t>türleri gaz oluşumu ile bozulmaya neden olur..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3"/>
          <p:cNvSpPr>
            <a:spLocks noGrp="1" noChangeArrowheads="1"/>
          </p:cNvSpPr>
          <p:nvPr>
            <p:ph type="body" idx="1"/>
          </p:nvPr>
        </p:nvSpPr>
        <p:spPr>
          <a:xfrm>
            <a:off x="539750" y="908050"/>
            <a:ext cx="8229600" cy="5400675"/>
          </a:xfrm>
        </p:spPr>
        <p:txBody>
          <a:bodyPr>
            <a:normAutofit/>
          </a:bodyPr>
          <a:lstStyle/>
          <a:p>
            <a:pPr eaLnBrk="1" hangingPunct="1"/>
            <a:r>
              <a:rPr lang="tr-TR" sz="2800" b="1" dirty="0" smtClean="0">
                <a:latin typeface="Times New Roman" pitchFamily="18" charset="0"/>
                <a:cs typeface="Times New Roman" pitchFamily="18" charset="0"/>
              </a:rPr>
              <a:t>MAYONEZ VE SALATA SOSLARI:</a:t>
            </a:r>
          </a:p>
          <a:p>
            <a:pPr eaLnBrk="1" hangingPunct="1"/>
            <a:r>
              <a:rPr lang="tr-TR" sz="2800" dirty="0" smtClean="0">
                <a:latin typeface="Times New Roman" pitchFamily="18" charset="0"/>
                <a:cs typeface="Times New Roman" pitchFamily="18" charset="0"/>
              </a:rPr>
              <a:t>Mayonezler bitkisel yağ, limon suyu veya sirke ve diğer bazı </a:t>
            </a:r>
            <a:r>
              <a:rPr lang="tr-TR" sz="2800" dirty="0" smtClean="0">
                <a:solidFill>
                  <a:srgbClr val="FF0000"/>
                </a:solidFill>
                <a:latin typeface="Times New Roman" pitchFamily="18" charset="0"/>
                <a:cs typeface="Times New Roman" pitchFamily="18" charset="0"/>
              </a:rPr>
              <a:t>katkı maddeleri</a:t>
            </a:r>
            <a:r>
              <a:rPr lang="tr-TR" sz="2800" dirty="0" smtClean="0">
                <a:latin typeface="Times New Roman" pitchFamily="18" charset="0"/>
                <a:cs typeface="Times New Roman" pitchFamily="18" charset="0"/>
              </a:rPr>
              <a:t> ile hazırlanan </a:t>
            </a:r>
            <a:r>
              <a:rPr lang="tr-TR" sz="2800" dirty="0" err="1" smtClean="0">
                <a:solidFill>
                  <a:srgbClr val="FF0000"/>
                </a:solidFill>
                <a:latin typeface="Times New Roman" pitchFamily="18" charset="0"/>
                <a:cs typeface="Times New Roman" pitchFamily="18" charset="0"/>
              </a:rPr>
              <a:t>pH’sı</a:t>
            </a:r>
            <a:r>
              <a:rPr lang="tr-TR" sz="2800" dirty="0" smtClean="0">
                <a:solidFill>
                  <a:srgbClr val="FF0000"/>
                </a:solidFill>
                <a:latin typeface="Times New Roman" pitchFamily="18" charset="0"/>
                <a:cs typeface="Times New Roman" pitchFamily="18" charset="0"/>
              </a:rPr>
              <a:t> 3.6-4.0</a:t>
            </a:r>
            <a:r>
              <a:rPr lang="tr-TR" sz="2800" dirty="0" smtClean="0">
                <a:latin typeface="Times New Roman" pitchFamily="18" charset="0"/>
                <a:cs typeface="Times New Roman" pitchFamily="18" charset="0"/>
              </a:rPr>
              <a:t> civarında olan yarı katı ürünlerdir. </a:t>
            </a:r>
            <a:endParaRPr lang="tr-TR" sz="2800" dirty="0" smtClean="0">
              <a:solidFill>
                <a:srgbClr val="FF0000"/>
              </a:solidFill>
              <a:latin typeface="Times New Roman" pitchFamily="18" charset="0"/>
              <a:cs typeface="Times New Roman" pitchFamily="18" charset="0"/>
            </a:endParaRPr>
          </a:p>
          <a:p>
            <a:pPr eaLnBrk="1" hangingPunct="1"/>
            <a:r>
              <a:rPr lang="tr-TR" sz="2800" dirty="0" smtClean="0">
                <a:latin typeface="Times New Roman" pitchFamily="18" charset="0"/>
                <a:cs typeface="Times New Roman" pitchFamily="18" charset="0"/>
              </a:rPr>
              <a:t>Mayalardan</a:t>
            </a:r>
            <a:r>
              <a:rPr lang="tr-TR" sz="2800" i="1" dirty="0" smtClean="0">
                <a:latin typeface="Times New Roman" pitchFamily="18" charset="0"/>
                <a:cs typeface="Times New Roman" pitchFamily="18" charset="0"/>
              </a:rPr>
              <a:t> </a:t>
            </a:r>
            <a:r>
              <a:rPr lang="tr-TR" sz="2800" i="1" dirty="0" err="1" smtClean="0">
                <a:solidFill>
                  <a:srgbClr val="FF0000"/>
                </a:solidFill>
                <a:latin typeface="Times New Roman" pitchFamily="18" charset="0"/>
                <a:cs typeface="Times New Roman" pitchFamily="18" charset="0"/>
              </a:rPr>
              <a:t>Saccharomyces</a:t>
            </a:r>
            <a:r>
              <a:rPr lang="tr-TR" sz="2800" i="1" dirty="0" smtClean="0">
                <a:solidFill>
                  <a:srgbClr val="FF0000"/>
                </a:solidFill>
                <a:latin typeface="Times New Roman" pitchFamily="18" charset="0"/>
                <a:cs typeface="Times New Roman" pitchFamily="18" charset="0"/>
              </a:rPr>
              <a:t>, </a:t>
            </a:r>
            <a:r>
              <a:rPr lang="tr-TR" sz="2800" i="1" dirty="0" err="1" smtClean="0">
                <a:solidFill>
                  <a:srgbClr val="FF0000"/>
                </a:solidFill>
                <a:latin typeface="Times New Roman" pitchFamily="18" charset="0"/>
                <a:cs typeface="Times New Roman" pitchFamily="18" charset="0"/>
              </a:rPr>
              <a:t>Zygosaccharomyces</a:t>
            </a:r>
            <a:r>
              <a:rPr lang="tr-TR" sz="2800" dirty="0" smtClean="0">
                <a:latin typeface="Times New Roman" pitchFamily="18" charset="0"/>
                <a:cs typeface="Times New Roman" pitchFamily="18" charset="0"/>
              </a:rPr>
              <a:t> cinsleri ile bakterilerden </a:t>
            </a:r>
            <a:r>
              <a:rPr lang="tr-TR" sz="2800" i="1" dirty="0" err="1" smtClean="0">
                <a:solidFill>
                  <a:srgbClr val="FF0000"/>
                </a:solidFill>
                <a:latin typeface="Times New Roman" pitchFamily="18" charset="0"/>
                <a:cs typeface="Times New Roman" pitchFamily="18" charset="0"/>
              </a:rPr>
              <a:t>Lactobacillus</a:t>
            </a:r>
            <a:r>
              <a:rPr lang="tr-TR" sz="2800" i="1" dirty="0" smtClean="0">
                <a:solidFill>
                  <a:srgbClr val="FF0000"/>
                </a:solidFill>
                <a:latin typeface="Times New Roman" pitchFamily="18" charset="0"/>
                <a:cs typeface="Times New Roman" pitchFamily="18" charset="0"/>
              </a:rPr>
              <a:t> </a:t>
            </a:r>
            <a:r>
              <a:rPr lang="tr-TR" sz="2800" i="1" dirty="0" err="1" smtClean="0">
                <a:solidFill>
                  <a:srgbClr val="FF0000"/>
                </a:solidFill>
                <a:latin typeface="Times New Roman" pitchFamily="18" charset="0"/>
                <a:cs typeface="Times New Roman" pitchFamily="18" charset="0"/>
              </a:rPr>
              <a:t>brevis</a:t>
            </a:r>
            <a:r>
              <a:rPr lang="tr-TR" sz="2800" dirty="0" smtClean="0">
                <a:latin typeface="Times New Roman" pitchFamily="18" charset="0"/>
                <a:cs typeface="Times New Roman" pitchFamily="18" charset="0"/>
              </a:rPr>
              <a:t> bu tür ürünlerde bozulmaya sebep olabilirler.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type="body" sz="half" idx="1"/>
          </p:nvPr>
        </p:nvSpPr>
        <p:spPr>
          <a:xfrm>
            <a:off x="395288" y="260350"/>
            <a:ext cx="8280400" cy="1873250"/>
          </a:xfrm>
        </p:spPr>
        <p:txBody>
          <a:bodyPr/>
          <a:lstStyle/>
          <a:p>
            <a:pPr eaLnBrk="1" hangingPunct="1"/>
            <a:r>
              <a:rPr lang="tr-TR" sz="2800" b="1" dirty="0" smtClean="0">
                <a:latin typeface="Times New Roman" pitchFamily="18" charset="0"/>
                <a:cs typeface="Times New Roman" pitchFamily="18" charset="0"/>
              </a:rPr>
              <a:t>KONSERVE GIDALAR:</a:t>
            </a:r>
          </a:p>
          <a:p>
            <a:pPr eaLnBrk="1" hangingPunct="1"/>
            <a:r>
              <a:rPr lang="tr-TR" sz="2400" dirty="0" smtClean="0"/>
              <a:t>Konserve edilmiş gıdalar asit içeriklerine göre </a:t>
            </a:r>
            <a:r>
              <a:rPr lang="tr-TR" sz="2400" dirty="0" smtClean="0">
                <a:solidFill>
                  <a:srgbClr val="FF0000"/>
                </a:solidFill>
              </a:rPr>
              <a:t>Düşük (</a:t>
            </a:r>
            <a:r>
              <a:rPr lang="tr-TR" sz="2400" dirty="0" err="1" smtClean="0">
                <a:solidFill>
                  <a:srgbClr val="FF0000"/>
                </a:solidFill>
              </a:rPr>
              <a:t>pH</a:t>
            </a:r>
            <a:r>
              <a:rPr lang="tr-TR" sz="2400" dirty="0" smtClean="0">
                <a:solidFill>
                  <a:srgbClr val="FF0000"/>
                </a:solidFill>
              </a:rPr>
              <a:t>&gt;5.3,), Orta (</a:t>
            </a:r>
            <a:r>
              <a:rPr lang="tr-TR" sz="2400" dirty="0" err="1" smtClean="0">
                <a:solidFill>
                  <a:srgbClr val="FF0000"/>
                </a:solidFill>
              </a:rPr>
              <a:t>pH</a:t>
            </a:r>
            <a:r>
              <a:rPr lang="tr-TR" sz="2400" dirty="0" smtClean="0">
                <a:solidFill>
                  <a:srgbClr val="FF0000"/>
                </a:solidFill>
              </a:rPr>
              <a:t>=4.5-5.3), Asit (</a:t>
            </a:r>
            <a:r>
              <a:rPr lang="tr-TR" sz="2400" dirty="0" err="1" smtClean="0">
                <a:solidFill>
                  <a:srgbClr val="FF0000"/>
                </a:solidFill>
              </a:rPr>
              <a:t>pH</a:t>
            </a:r>
            <a:r>
              <a:rPr lang="tr-TR" sz="2400" dirty="0" smtClean="0">
                <a:solidFill>
                  <a:srgbClr val="FF0000"/>
                </a:solidFill>
              </a:rPr>
              <a:t>=3.7-4.5) ve Yüksek Asit (</a:t>
            </a:r>
            <a:r>
              <a:rPr lang="tr-TR" sz="2400" dirty="0" err="1" smtClean="0">
                <a:solidFill>
                  <a:srgbClr val="FF0000"/>
                </a:solidFill>
              </a:rPr>
              <a:t>pH</a:t>
            </a:r>
            <a:r>
              <a:rPr lang="tr-TR" sz="2400" dirty="0" smtClean="0">
                <a:solidFill>
                  <a:srgbClr val="FF0000"/>
                </a:solidFill>
              </a:rPr>
              <a:t>&lt;3.7) gıdalar</a:t>
            </a:r>
            <a:r>
              <a:rPr lang="tr-TR" sz="2400" dirty="0" smtClean="0"/>
              <a:t> olarak sınıflandırılır.</a:t>
            </a:r>
          </a:p>
        </p:txBody>
      </p:sp>
      <p:graphicFrame>
        <p:nvGraphicFramePr>
          <p:cNvPr id="109624" name="Group 56"/>
          <p:cNvGraphicFramePr>
            <a:graphicFrameLocks noGrp="1"/>
          </p:cNvGraphicFramePr>
          <p:nvPr>
            <p:ph sz="half" idx="2"/>
          </p:nvPr>
        </p:nvGraphicFramePr>
        <p:xfrm>
          <a:off x="323850" y="1989138"/>
          <a:ext cx="8820150" cy="4608215"/>
        </p:xfrm>
        <a:graphic>
          <a:graphicData uri="http://schemas.openxmlformats.org/drawingml/2006/table">
            <a:tbl>
              <a:tblPr/>
              <a:tblGrid>
                <a:gridCol w="2127340"/>
                <a:gridCol w="6692810"/>
              </a:tblGrid>
              <a:tr h="51336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dirty="0" smtClean="0">
                          <a:ln>
                            <a:noFill/>
                          </a:ln>
                          <a:solidFill>
                            <a:schemeClr val="tx1"/>
                          </a:solidFill>
                          <a:effectLst/>
                          <a:latin typeface="Arial" charset="0"/>
                        </a:rPr>
                        <a:t>Konserve Türü</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rPr>
                        <a:t>Bozulma Etmeni ve Şekli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6554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rPr>
                        <a:t>Düşük ve Orta Asitli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dirty="0" smtClean="0">
                          <a:ln>
                            <a:noFill/>
                          </a:ln>
                          <a:solidFill>
                            <a:schemeClr val="tx1"/>
                          </a:solidFill>
                          <a:effectLst/>
                          <a:latin typeface="Arial" charset="0"/>
                        </a:rPr>
                        <a:t>düz-ekşime yapan </a:t>
                      </a:r>
                      <a:r>
                        <a:rPr kumimoji="0" lang="tr-TR" sz="2000" b="0" i="1" u="none" strike="noStrike" cap="none" normalizeH="0" baseline="0" dirty="0" err="1" smtClean="0">
                          <a:ln>
                            <a:noFill/>
                          </a:ln>
                          <a:solidFill>
                            <a:srgbClr val="FF0000"/>
                          </a:solidFill>
                          <a:effectLst/>
                          <a:latin typeface="Arial" charset="0"/>
                        </a:rPr>
                        <a:t>Bacillus</a:t>
                      </a:r>
                      <a:r>
                        <a:rPr kumimoji="0" lang="tr-TR" sz="2000" b="0" i="1" u="none" strike="noStrike" cap="none" normalizeH="0" baseline="0" dirty="0" smtClean="0">
                          <a:ln>
                            <a:noFill/>
                          </a:ln>
                          <a:solidFill>
                            <a:srgbClr val="FF0000"/>
                          </a:solidFill>
                          <a:effectLst/>
                          <a:latin typeface="Arial" charset="0"/>
                        </a:rPr>
                        <a:t> </a:t>
                      </a:r>
                      <a:r>
                        <a:rPr kumimoji="0" lang="tr-TR" sz="2000" b="0" i="1" u="none" strike="noStrike" cap="none" normalizeH="0" baseline="0" dirty="0" err="1" smtClean="0">
                          <a:ln>
                            <a:noFill/>
                          </a:ln>
                          <a:solidFill>
                            <a:srgbClr val="FF0000"/>
                          </a:solidFill>
                          <a:effectLst/>
                          <a:latin typeface="Arial" charset="0"/>
                        </a:rPr>
                        <a:t>stearothermophilus</a:t>
                      </a:r>
                      <a:r>
                        <a:rPr kumimoji="0" lang="tr-TR" sz="2000" b="0" i="1" u="none" strike="noStrike" cap="none" normalizeH="0" baseline="0" dirty="0" smtClean="0">
                          <a:ln>
                            <a:noFill/>
                          </a:ln>
                          <a:solidFill>
                            <a:schemeClr val="tx1"/>
                          </a:solidFill>
                          <a:effectLst/>
                          <a:latin typeface="Arial" charset="0"/>
                        </a:rPr>
                        <a:t>, </a:t>
                      </a:r>
                      <a:r>
                        <a:rPr kumimoji="0" lang="tr-TR" sz="2000" b="0" i="1" u="none" strike="noStrike" cap="none" normalizeH="0" baseline="0" dirty="0" err="1" smtClean="0">
                          <a:ln>
                            <a:noFill/>
                          </a:ln>
                          <a:solidFill>
                            <a:srgbClr val="FF0000"/>
                          </a:solidFill>
                          <a:effectLst/>
                          <a:latin typeface="Arial" charset="0"/>
                        </a:rPr>
                        <a:t>Bacillus</a:t>
                      </a:r>
                      <a:r>
                        <a:rPr kumimoji="0" lang="tr-TR" sz="2000" b="0" i="1" u="none" strike="noStrike" cap="none" normalizeH="0" baseline="0" dirty="0" smtClean="0">
                          <a:ln>
                            <a:noFill/>
                          </a:ln>
                          <a:solidFill>
                            <a:srgbClr val="FF0000"/>
                          </a:solidFill>
                          <a:effectLst/>
                          <a:latin typeface="Arial" charset="0"/>
                        </a:rPr>
                        <a:t> </a:t>
                      </a:r>
                      <a:r>
                        <a:rPr kumimoji="0" lang="tr-TR" sz="2000" b="0" i="1" u="none" strike="noStrike" cap="none" normalizeH="0" baseline="0" dirty="0" err="1" smtClean="0">
                          <a:ln>
                            <a:noFill/>
                          </a:ln>
                          <a:solidFill>
                            <a:srgbClr val="FF0000"/>
                          </a:solidFill>
                          <a:effectLst/>
                          <a:latin typeface="Arial" charset="0"/>
                        </a:rPr>
                        <a:t>coagulans</a:t>
                      </a:r>
                      <a:r>
                        <a:rPr kumimoji="0" lang="tr-TR" sz="2000" b="0" i="1" u="none" strike="noStrike" cap="none" normalizeH="0" baseline="0" dirty="0" smtClean="0">
                          <a:ln>
                            <a:noFill/>
                          </a:ln>
                          <a:solidFill>
                            <a:schemeClr val="tx1"/>
                          </a:solidFill>
                          <a:effectLst/>
                          <a:latin typeface="Arial" charset="0"/>
                        </a:rPr>
                        <a:t>,</a:t>
                      </a:r>
                      <a:r>
                        <a:rPr kumimoji="0" lang="tr-TR" sz="2000" b="0" i="0" u="none" strike="noStrike" cap="none" normalizeH="0" baseline="0" dirty="0" smtClean="0">
                          <a:ln>
                            <a:noFill/>
                          </a:ln>
                          <a:solidFill>
                            <a:schemeClr val="tx1"/>
                          </a:solidFill>
                          <a:effectLst/>
                          <a:latin typeface="Arial"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dirty="0" smtClean="0">
                          <a:ln>
                            <a:noFill/>
                          </a:ln>
                          <a:solidFill>
                            <a:schemeClr val="tx1"/>
                          </a:solidFill>
                          <a:effectLst/>
                          <a:latin typeface="Arial" charset="0"/>
                        </a:rPr>
                        <a:t>sülfit bozulmasına neden olan </a:t>
                      </a:r>
                      <a:r>
                        <a:rPr kumimoji="0" lang="tr-TR" sz="2000" b="0" i="1" u="none" strike="noStrike" cap="none" normalizeH="0" baseline="0" dirty="0" err="1" smtClean="0">
                          <a:ln>
                            <a:noFill/>
                          </a:ln>
                          <a:solidFill>
                            <a:srgbClr val="FF0000"/>
                          </a:solidFill>
                          <a:effectLst/>
                          <a:latin typeface="Arial" charset="0"/>
                        </a:rPr>
                        <a:t>Clostridium</a:t>
                      </a:r>
                      <a:r>
                        <a:rPr kumimoji="0" lang="tr-TR" sz="2000" b="0" i="1" u="none" strike="noStrike" cap="none" normalizeH="0" baseline="0" dirty="0" smtClean="0">
                          <a:ln>
                            <a:noFill/>
                          </a:ln>
                          <a:solidFill>
                            <a:srgbClr val="FF0000"/>
                          </a:solidFill>
                          <a:effectLst/>
                          <a:latin typeface="Arial" charset="0"/>
                        </a:rPr>
                        <a:t> </a:t>
                      </a:r>
                      <a:r>
                        <a:rPr kumimoji="0" lang="tr-TR" sz="2000" b="0" i="1" u="none" strike="noStrike" cap="none" normalizeH="0" baseline="0" dirty="0" err="1" smtClean="0">
                          <a:ln>
                            <a:noFill/>
                          </a:ln>
                          <a:solidFill>
                            <a:srgbClr val="FF0000"/>
                          </a:solidFill>
                          <a:effectLst/>
                          <a:latin typeface="Arial" charset="0"/>
                        </a:rPr>
                        <a:t>nigrificans</a:t>
                      </a:r>
                      <a:r>
                        <a:rPr kumimoji="0" lang="tr-TR" sz="2000" b="0" i="1" u="none" strike="noStrike" cap="none" normalizeH="0" baseline="0" dirty="0" smtClean="0">
                          <a:ln>
                            <a:noFill/>
                          </a:ln>
                          <a:solidFill>
                            <a:schemeClr val="tx1"/>
                          </a:solidFill>
                          <a:effectLst/>
                          <a:latin typeface="Arial" charset="0"/>
                        </a:rPr>
                        <a:t>, </a:t>
                      </a:r>
                      <a:r>
                        <a:rPr kumimoji="0" lang="tr-TR" sz="2000" b="0" i="1" u="none" strike="noStrike" cap="none" normalizeH="0" baseline="0" dirty="0" smtClean="0">
                          <a:ln>
                            <a:noFill/>
                          </a:ln>
                          <a:solidFill>
                            <a:srgbClr val="FF0000"/>
                          </a:solidFill>
                          <a:effectLst/>
                          <a:latin typeface="Arial" charset="0"/>
                        </a:rPr>
                        <a:t>C. </a:t>
                      </a:r>
                      <a:r>
                        <a:rPr kumimoji="0" lang="tr-TR" sz="2000" b="0" i="1" u="none" strike="noStrike" cap="none" normalizeH="0" baseline="0" dirty="0" err="1" smtClean="0">
                          <a:ln>
                            <a:noFill/>
                          </a:ln>
                          <a:solidFill>
                            <a:srgbClr val="FF0000"/>
                          </a:solidFill>
                          <a:effectLst/>
                          <a:latin typeface="Arial" charset="0"/>
                        </a:rPr>
                        <a:t>Bifermentas</a:t>
                      </a:r>
                      <a:r>
                        <a:rPr kumimoji="0" lang="tr-TR" sz="2000" b="0" i="0" u="none" strike="noStrike" cap="none" normalizeH="0" baseline="0" dirty="0" smtClean="0">
                          <a:ln>
                            <a:noFill/>
                          </a:ln>
                          <a:solidFill>
                            <a:schemeClr val="tx1"/>
                          </a:solidFill>
                          <a:effectLst/>
                          <a:latin typeface="Arial" charset="0"/>
                        </a:rPr>
                        <a: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dirty="0" smtClean="0">
                          <a:ln>
                            <a:noFill/>
                          </a:ln>
                          <a:solidFill>
                            <a:schemeClr val="tx1"/>
                          </a:solidFill>
                          <a:effectLst/>
                          <a:latin typeface="Arial" charset="0"/>
                        </a:rPr>
                        <a:t>gaz oluşumuna neden olan </a:t>
                      </a:r>
                      <a:r>
                        <a:rPr kumimoji="0" lang="tr-TR" sz="2000" b="0" i="1" u="none" strike="noStrike" cap="none" normalizeH="0" baseline="0" dirty="0" smtClean="0">
                          <a:ln>
                            <a:noFill/>
                          </a:ln>
                          <a:solidFill>
                            <a:srgbClr val="FF0000"/>
                          </a:solidFill>
                          <a:effectLst/>
                          <a:latin typeface="Arial" charset="0"/>
                        </a:rPr>
                        <a:t>C. </a:t>
                      </a:r>
                      <a:r>
                        <a:rPr kumimoji="0" lang="tr-TR" sz="2000" b="0" i="1" u="none" strike="noStrike" cap="none" normalizeH="0" baseline="0" dirty="0" err="1" smtClean="0">
                          <a:ln>
                            <a:noFill/>
                          </a:ln>
                          <a:solidFill>
                            <a:srgbClr val="FF0000"/>
                          </a:solidFill>
                          <a:effectLst/>
                          <a:latin typeface="Arial" charset="0"/>
                        </a:rPr>
                        <a:t>thermosaccharolyticum</a:t>
                      </a:r>
                      <a:r>
                        <a:rPr kumimoji="0" lang="tr-TR" sz="2000" b="0" i="0" u="none" strike="noStrike" cap="none" normalizeH="0" baseline="0" dirty="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9584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rPr>
                        <a:t>Asitli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rPr>
                        <a:t>Termofilik gruptan </a:t>
                      </a:r>
                      <a:r>
                        <a:rPr kumimoji="0" lang="tr-TR" sz="2000" b="0" i="1" u="none" strike="noStrike" cap="none" normalizeH="0" baseline="0" smtClean="0">
                          <a:ln>
                            <a:noFill/>
                          </a:ln>
                          <a:solidFill>
                            <a:srgbClr val="FF0000"/>
                          </a:solidFill>
                          <a:effectLst/>
                          <a:latin typeface="Arial" charset="0"/>
                        </a:rPr>
                        <a:t>B. coagulans</a:t>
                      </a:r>
                      <a:r>
                        <a:rPr kumimoji="0" lang="tr-TR" sz="2000" b="0" i="1" u="none" strike="noStrike" cap="none" normalizeH="0" baseline="0" smtClean="0">
                          <a:ln>
                            <a:noFill/>
                          </a:ln>
                          <a:solidFill>
                            <a:schemeClr val="tx1"/>
                          </a:solidFill>
                          <a:effectLst/>
                          <a:latin typeface="Arial" charset="0"/>
                        </a:rPr>
                        <a:t> </a:t>
                      </a:r>
                      <a:r>
                        <a:rPr kumimoji="0" lang="tr-TR" sz="2000" b="0" i="0" u="none" strike="noStrike" cap="none" normalizeH="0" baseline="0" smtClean="0">
                          <a:ln>
                            <a:noFill/>
                          </a:ln>
                          <a:solidFill>
                            <a:schemeClr val="tx1"/>
                          </a:solidFill>
                          <a:effectLst/>
                          <a:latin typeface="Arial" charset="0"/>
                        </a:rPr>
                        <a:t>ile mezofilik gruptan  </a:t>
                      </a:r>
                      <a:r>
                        <a:rPr kumimoji="0" lang="tr-TR" sz="2000" b="0" i="1" u="none" strike="noStrike" cap="none" normalizeH="0" baseline="0" smtClean="0">
                          <a:ln>
                            <a:noFill/>
                          </a:ln>
                          <a:solidFill>
                            <a:srgbClr val="FF0000"/>
                          </a:solidFill>
                          <a:effectLst/>
                          <a:latin typeface="Arial" charset="0"/>
                        </a:rPr>
                        <a:t>B. polymyxa, B. macerans (B.betanigrificans), C. pasteurianum, C. butrycum, </a:t>
                      </a:r>
                      <a:r>
                        <a:rPr kumimoji="0" lang="tr-TR" sz="2000" b="0" i="0" u="none" strike="noStrike" cap="none" normalizeH="0" baseline="0" smtClean="0">
                          <a:ln>
                            <a:noFill/>
                          </a:ln>
                          <a:solidFill>
                            <a:srgbClr val="FF0000"/>
                          </a:solidFill>
                          <a:effectLst/>
                          <a:latin typeface="Arial" charset="0"/>
                        </a:rPr>
                        <a:t>Laktobasiller</a:t>
                      </a:r>
                      <a:endParaRPr kumimoji="0" lang="tr-TR"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34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rPr>
                        <a:t>Yüksek Asitli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dirty="0" smtClean="0">
                          <a:ln>
                            <a:noFill/>
                          </a:ln>
                          <a:solidFill>
                            <a:schemeClr val="tx1"/>
                          </a:solidFill>
                          <a:effectLst/>
                          <a:latin typeface="Arial" charset="0"/>
                        </a:rPr>
                        <a:t>Spor oluşturmayan </a:t>
                      </a:r>
                      <a:r>
                        <a:rPr kumimoji="0" lang="tr-TR" sz="2000" b="0" i="0" u="none" strike="noStrike" cap="none" normalizeH="0" baseline="0" dirty="0" err="1" smtClean="0">
                          <a:ln>
                            <a:noFill/>
                          </a:ln>
                          <a:solidFill>
                            <a:srgbClr val="FF0000"/>
                          </a:solidFill>
                          <a:effectLst/>
                          <a:latin typeface="Arial" charset="0"/>
                        </a:rPr>
                        <a:t>mezofillerdir</a:t>
                      </a:r>
                      <a:r>
                        <a:rPr kumimoji="0" lang="tr-TR" sz="2000" b="0" i="0" u="none" strike="noStrike" cap="none" normalizeH="0" baseline="0" dirty="0" smtClean="0">
                          <a:ln>
                            <a:noFill/>
                          </a:ln>
                          <a:solidFill>
                            <a:srgbClr val="FF0000"/>
                          </a:solidFill>
                          <a:effectLst/>
                          <a:latin typeface="Arial" charset="0"/>
                        </a:rPr>
                        <a:t>.</a:t>
                      </a:r>
                      <a:r>
                        <a:rPr kumimoji="0" lang="tr-TR" sz="2000" b="0" i="0" u="none" strike="noStrike" cap="none" normalizeH="0" baseline="0" dirty="0" smtClean="0">
                          <a:ln>
                            <a:noFill/>
                          </a:ln>
                          <a:solidFill>
                            <a:schemeClr val="tx1"/>
                          </a:solidFill>
                          <a:effectLst/>
                          <a:latin typeface="Arial" charset="0"/>
                        </a:rPr>
                        <a:t> </a:t>
                      </a:r>
                      <a:r>
                        <a:rPr kumimoji="0" lang="tr-TR" sz="2000" b="0" i="0" u="none" strike="noStrike" cap="none" normalizeH="0" baseline="0" dirty="0" smtClean="0">
                          <a:ln>
                            <a:noFill/>
                          </a:ln>
                          <a:solidFill>
                            <a:srgbClr val="FF0000"/>
                          </a:solidFill>
                          <a:effectLst/>
                          <a:latin typeface="Arial" charset="0"/>
                        </a:rPr>
                        <a:t>Mayalar, küfler ve/veya laktik asit bakterileri de</a:t>
                      </a:r>
                      <a:r>
                        <a:rPr kumimoji="0" lang="tr-TR" sz="2000" b="0" i="0" u="none" strike="noStrike" cap="none" normalizeH="0" baseline="0" dirty="0" smtClean="0">
                          <a:ln>
                            <a:noFill/>
                          </a:ln>
                          <a:solidFill>
                            <a:schemeClr val="tx1"/>
                          </a:solidFill>
                          <a:effectLst/>
                          <a:latin typeface="Arial" charset="0"/>
                        </a:rPr>
                        <a:t> dikkati çekerler.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TotalTime>
  <Words>2787</Words>
  <Application>Microsoft Office PowerPoint</Application>
  <PresentationFormat>Ekran Gösterisi (4:3)</PresentationFormat>
  <Paragraphs>260</Paragraphs>
  <Slides>44</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44</vt:i4>
      </vt:variant>
    </vt:vector>
  </HeadingPairs>
  <TitlesOfParts>
    <vt:vector size="48" baseType="lpstr">
      <vt:lpstr>Arial</vt:lpstr>
      <vt:lpstr>Calibri</vt:lpstr>
      <vt:lpstr>Times New Roman</vt:lpstr>
      <vt:lpstr>Ofis Teması</vt:lpstr>
      <vt:lpstr>GIDALARDA BOZULMALARA ÖRNEKLER</vt:lpstr>
      <vt:lpstr>GIDALARIN BOZUK OLDUĞU NASIL ANLAŞILIR? </vt:lpstr>
      <vt:lpstr>PowerPoint Sunusu</vt:lpstr>
      <vt:lpstr>PowerPoint Sunusu</vt:lpstr>
      <vt:lpstr>PowerPoint Sunusu</vt:lpstr>
      <vt:lpstr>PowerPoint Sunusu</vt:lpstr>
      <vt:lpstr>PowerPoint Sunusu</vt:lpstr>
      <vt:lpstr>PowerPoint Sunusu</vt:lpstr>
      <vt:lpstr>Balık Ürünlerinde Mikrobiyal Bozulma</vt:lpstr>
      <vt:lpstr>Et Ürünlerinde Bozulma</vt:lpstr>
      <vt:lpstr>Kanatlı etlerinde bozulmalar</vt:lpstr>
      <vt:lpstr>SÜT ÜRÜNLERİ</vt:lpstr>
      <vt:lpstr>İçme sütünde bozulma türleri</vt:lpstr>
      <vt:lpstr>YOĞURT</vt:lpstr>
      <vt:lpstr>TEREYAĞ</vt:lpstr>
      <vt:lpstr>PowerPoint Sunusu</vt:lpstr>
      <vt:lpstr>PEYNİRLER</vt:lpstr>
      <vt:lpstr>PowerPoint Sunusu</vt:lpstr>
      <vt:lpstr>PowerPoint Sunusu</vt:lpstr>
      <vt:lpstr>PowerPoint Sunusu</vt:lpstr>
      <vt:lpstr>Dondurma</vt:lpstr>
      <vt:lpstr>Meyve-Sebzelerin Mikroflorası</vt:lpstr>
      <vt:lpstr>Meyve-Sebzelerin Mikroflorası</vt:lpstr>
      <vt:lpstr>Meyvelerde Görülen Bozulmalar</vt:lpstr>
      <vt:lpstr>Meyvelerde Görülen Bozulmalar</vt:lpstr>
      <vt:lpstr>Sebzelerde Görülen Bozulmalar</vt:lpstr>
      <vt:lpstr>Sebzelerde Görülen Bozulmalar</vt:lpstr>
      <vt:lpstr>Tahıl ve Ürünlerinde Görülen Bozulmalar</vt:lpstr>
      <vt:lpstr>UN</vt:lpstr>
      <vt:lpstr>EKMEK</vt:lpstr>
      <vt:lpstr>Ekmek Küfleri</vt:lpstr>
      <vt:lpstr>Ekmek Bakterileri</vt:lpstr>
      <vt:lpstr>Rope Hastalığı ve 5N?</vt:lpstr>
      <vt:lpstr>Ekmekte rope bozulmasını önlemek için de aşağıdaki tedbirler alınmalıdır.</vt:lpstr>
      <vt:lpstr>Ekmekte Görülen Diğer Bozulmalar</vt:lpstr>
      <vt:lpstr>Kek ve Pastalar</vt:lpstr>
      <vt:lpstr>Makarnalar</vt:lpstr>
      <vt:lpstr>Fermente Gıdalar</vt:lpstr>
      <vt:lpstr>Turşular</vt:lpstr>
      <vt:lpstr>Zeytin</vt:lpstr>
      <vt:lpstr>Diğer Gıdalarda Görülen Bozulmalar</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Balık Ürünlerinde Mikrobiyal Bozulma</dc:title>
  <dc:creator>Windows-XP</dc:creator>
  <cp:lastModifiedBy>US</cp:lastModifiedBy>
  <cp:revision>9</cp:revision>
  <dcterms:created xsi:type="dcterms:W3CDTF">2015-10-25T10:56:46Z</dcterms:created>
  <dcterms:modified xsi:type="dcterms:W3CDTF">2019-09-17T09:49:15Z</dcterms:modified>
</cp:coreProperties>
</file>