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4" r:id="rId5"/>
    <p:sldId id="259" r:id="rId6"/>
    <p:sldId id="260" r:id="rId7"/>
    <p:sldId id="261" r:id="rId8"/>
    <p:sldId id="262" r:id="rId9"/>
    <p:sldId id="263" r:id="rId10"/>
    <p:sldId id="271" r:id="rId11"/>
    <p:sldId id="270" r:id="rId12"/>
    <p:sldId id="264" r:id="rId13"/>
    <p:sldId id="265" r:id="rId14"/>
    <p:sldId id="266" r:id="rId15"/>
    <p:sldId id="267" r:id="rId16"/>
    <p:sldId id="275" r:id="rId17"/>
    <p:sldId id="268" r:id="rId18"/>
    <p:sldId id="272" r:id="rId19"/>
    <p:sldId id="273" r:id="rId20"/>
    <p:sldId id="269"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80B6F80-2F51-4956-AD57-0DD9EC458888}" type="datetimeFigureOut">
              <a:rPr lang="tr-TR" smtClean="0"/>
              <a:pPr/>
              <a:t>22.04.2021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E80571D-BAE9-4F4C-AAE3-6A9DD46A7B5A}"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80B6F80-2F51-4956-AD57-0DD9EC458888}" type="datetimeFigureOut">
              <a:rPr lang="tr-TR" smtClean="0"/>
              <a:pPr/>
              <a:t>22.04.2021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E80571D-BAE9-4F4C-AAE3-6A9DD46A7B5A}"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80B6F80-2F51-4956-AD57-0DD9EC458888}" type="datetimeFigureOut">
              <a:rPr lang="tr-TR" smtClean="0"/>
              <a:pPr/>
              <a:t>22.04.2021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E80571D-BAE9-4F4C-AAE3-6A9DD46A7B5A}"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80B6F80-2F51-4956-AD57-0DD9EC458888}" type="datetimeFigureOut">
              <a:rPr lang="tr-TR" smtClean="0"/>
              <a:pPr/>
              <a:t>22.04.2021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E80571D-BAE9-4F4C-AAE3-6A9DD46A7B5A}"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80B6F80-2F51-4956-AD57-0DD9EC458888}" type="datetimeFigureOut">
              <a:rPr lang="tr-TR" smtClean="0"/>
              <a:pPr/>
              <a:t>22.04.2021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E80571D-BAE9-4F4C-AAE3-6A9DD46A7B5A}"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80B6F80-2F51-4956-AD57-0DD9EC458888}" type="datetimeFigureOut">
              <a:rPr lang="tr-TR" smtClean="0"/>
              <a:pPr/>
              <a:t>22.04.2021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E80571D-BAE9-4F4C-AAE3-6A9DD46A7B5A}"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80B6F80-2F51-4956-AD57-0DD9EC458888}" type="datetimeFigureOut">
              <a:rPr lang="tr-TR" smtClean="0"/>
              <a:pPr/>
              <a:t>22.04.2021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E80571D-BAE9-4F4C-AAE3-6A9DD46A7B5A}"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80B6F80-2F51-4956-AD57-0DD9EC458888}" type="datetimeFigureOut">
              <a:rPr lang="tr-TR" smtClean="0"/>
              <a:pPr/>
              <a:t>22.04.2021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E80571D-BAE9-4F4C-AAE3-6A9DD46A7B5A}"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80B6F80-2F51-4956-AD57-0DD9EC458888}" type="datetimeFigureOut">
              <a:rPr lang="tr-TR" smtClean="0"/>
              <a:pPr/>
              <a:t>22.04.2021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E80571D-BAE9-4F4C-AAE3-6A9DD46A7B5A}"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80B6F80-2F51-4956-AD57-0DD9EC458888}" type="datetimeFigureOut">
              <a:rPr lang="tr-TR" smtClean="0"/>
              <a:pPr/>
              <a:t>22.04.2021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E80571D-BAE9-4F4C-AAE3-6A9DD46A7B5A}"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80B6F80-2F51-4956-AD57-0DD9EC458888}" type="datetimeFigureOut">
              <a:rPr lang="tr-TR" smtClean="0"/>
              <a:pPr/>
              <a:t>22.04.2021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E80571D-BAE9-4F4C-AAE3-6A9DD46A7B5A}"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0B6F80-2F51-4956-AD57-0DD9EC458888}" type="datetimeFigureOut">
              <a:rPr lang="tr-TR" smtClean="0"/>
              <a:pPr/>
              <a:t>22.04.2021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80571D-BAE9-4F4C-AAE3-6A9DD46A7B5A}"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olay.com.tr/uludagin-paha-bicilmez-"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thegrowers-exchange.com/products/her-ast01" TargetMode="External"/><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turkiyebitkileri.com/tr/foto%C4%9Fraf-galerisi/fabaceae-baklagiller/"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turkiyebitkileri.com/tr" TargetMode="External"/><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Türkiye’de </a:t>
            </a:r>
            <a:r>
              <a:rPr lang="tr-TR" dirty="0" err="1" smtClean="0"/>
              <a:t>Endemizm</a:t>
            </a:r>
            <a:endParaRPr lang="tr-TR" dirty="0"/>
          </a:p>
        </p:txBody>
      </p:sp>
      <p:sp>
        <p:nvSpPr>
          <p:cNvPr id="3" name="2 Alt Başlık"/>
          <p:cNvSpPr>
            <a:spLocks noGrp="1"/>
          </p:cNvSpPr>
          <p:nvPr>
            <p:ph type="subTitle" idx="1"/>
          </p:nvPr>
        </p:nvSpPr>
        <p:spPr/>
        <p:txBody>
          <a:bodyPr/>
          <a:lstStyle/>
          <a:p>
            <a:endParaRPr lang="tr-T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55000" lnSpcReduction="20000"/>
          </a:bodyPr>
          <a:lstStyle/>
          <a:p>
            <a:pPr algn="just"/>
            <a:r>
              <a:rPr lang="tr-TR" dirty="0"/>
              <a:t>Türkiye’de endemik türler, genellikle dağ silsilelerinde bulunmaktadırlar. </a:t>
            </a:r>
            <a:r>
              <a:rPr lang="tr-TR" dirty="0" err="1"/>
              <a:t>Amanos</a:t>
            </a:r>
            <a:endParaRPr lang="tr-TR" dirty="0"/>
          </a:p>
          <a:p>
            <a:pPr algn="just"/>
            <a:r>
              <a:rPr lang="tr-TR" dirty="0"/>
              <a:t>Dağları ve Ilgaz Dağları endemik tür sayısı yönünden ön sırada yer almaktadır.</a:t>
            </a:r>
          </a:p>
          <a:p>
            <a:pPr algn="just"/>
            <a:r>
              <a:rPr lang="tr-TR" dirty="0" err="1"/>
              <a:t>Cilo</a:t>
            </a:r>
            <a:r>
              <a:rPr lang="tr-TR" dirty="0"/>
              <a:t> Dağlarında da çok sayıda endemik bitki bulunmaktadır. Ege Bölgesi’nin</a:t>
            </a:r>
          </a:p>
          <a:p>
            <a:pPr algn="just"/>
            <a:r>
              <a:rPr lang="tr-TR" dirty="0"/>
              <a:t>güneyi ile Akdeniz’in batı ucundaki bölge (Muğla, Antalya, Burdur çevreleri),</a:t>
            </a:r>
          </a:p>
          <a:p>
            <a:pPr algn="just"/>
            <a:r>
              <a:rPr lang="tr-TR" dirty="0"/>
              <a:t>Orta </a:t>
            </a:r>
            <a:r>
              <a:rPr lang="tr-TR" dirty="0" err="1"/>
              <a:t>Toroslar</a:t>
            </a:r>
            <a:r>
              <a:rPr lang="tr-TR" dirty="0"/>
              <a:t> ve </a:t>
            </a:r>
            <a:r>
              <a:rPr lang="tr-TR" dirty="0" err="1"/>
              <a:t>Taşeli</a:t>
            </a:r>
            <a:r>
              <a:rPr lang="tr-TR" dirty="0"/>
              <a:t> Platosu, Ermenek-Mut-Gülnar çevreleri, </a:t>
            </a:r>
            <a:r>
              <a:rPr lang="tr-TR" dirty="0" err="1"/>
              <a:t>Bolkar</a:t>
            </a:r>
            <a:r>
              <a:rPr lang="tr-TR" dirty="0"/>
              <a:t>-Aladağlar,</a:t>
            </a:r>
          </a:p>
          <a:p>
            <a:pPr algn="just"/>
            <a:r>
              <a:rPr lang="tr-TR" dirty="0" err="1"/>
              <a:t>Antitoroslar</a:t>
            </a:r>
            <a:r>
              <a:rPr lang="tr-TR" dirty="0"/>
              <a:t> ülkemizin batı kısmında yer alan endemik türler açısından</a:t>
            </a:r>
          </a:p>
          <a:p>
            <a:pPr algn="just"/>
            <a:r>
              <a:rPr lang="tr-TR" dirty="0"/>
              <a:t>zengin olan alanlardır. Akdeniz bölgesinde özellikle </a:t>
            </a:r>
            <a:r>
              <a:rPr lang="tr-TR" dirty="0" err="1"/>
              <a:t>Bolkar</a:t>
            </a:r>
            <a:r>
              <a:rPr lang="tr-TR" dirty="0"/>
              <a:t> dağları, Tahtalı ve</a:t>
            </a:r>
          </a:p>
          <a:p>
            <a:pPr algn="just"/>
            <a:r>
              <a:rPr lang="tr-TR" dirty="0"/>
              <a:t>Bereket dağları endemik bitkilerin yoğun olduğu kesimlerdir. </a:t>
            </a:r>
            <a:r>
              <a:rPr lang="tr-TR" dirty="0" err="1"/>
              <a:t>Bolkar</a:t>
            </a:r>
            <a:r>
              <a:rPr lang="tr-TR" dirty="0"/>
              <a:t> dağlarında</a:t>
            </a:r>
          </a:p>
          <a:p>
            <a:pPr algn="just"/>
            <a:r>
              <a:rPr lang="tr-TR" dirty="0"/>
              <a:t>305 endemik </a:t>
            </a:r>
            <a:r>
              <a:rPr lang="tr-TR" dirty="0" err="1"/>
              <a:t>takson</a:t>
            </a:r>
            <a:r>
              <a:rPr lang="tr-TR" dirty="0"/>
              <a:t> bulunmaktadır ve bunlardan </a:t>
            </a:r>
            <a:r>
              <a:rPr lang="tr-TR" i="1" dirty="0" err="1"/>
              <a:t>Trigonella</a:t>
            </a:r>
            <a:r>
              <a:rPr lang="tr-TR" i="1" dirty="0"/>
              <a:t> </a:t>
            </a:r>
            <a:r>
              <a:rPr lang="tr-TR" i="1" dirty="0" err="1"/>
              <a:t>cilicica</a:t>
            </a:r>
            <a:r>
              <a:rPr lang="tr-TR" i="1" dirty="0"/>
              <a:t>, </a:t>
            </a:r>
            <a:r>
              <a:rPr lang="tr-TR" i="1" dirty="0" err="1"/>
              <a:t>Valeriana</a:t>
            </a:r>
            <a:endParaRPr lang="tr-TR" i="1" dirty="0"/>
          </a:p>
          <a:p>
            <a:pPr algn="just"/>
            <a:r>
              <a:rPr lang="tr-TR" i="1" dirty="0" err="1"/>
              <a:t>bolkarica</a:t>
            </a:r>
            <a:r>
              <a:rPr lang="tr-TR" i="1" dirty="0"/>
              <a:t>, </a:t>
            </a:r>
            <a:r>
              <a:rPr lang="tr-TR" i="1" dirty="0" err="1"/>
              <a:t>Cirsium</a:t>
            </a:r>
            <a:r>
              <a:rPr lang="tr-TR" i="1" dirty="0"/>
              <a:t> </a:t>
            </a:r>
            <a:r>
              <a:rPr lang="tr-TR" i="1" dirty="0" err="1"/>
              <a:t>cilicicum</a:t>
            </a:r>
            <a:r>
              <a:rPr lang="tr-TR" i="1" dirty="0"/>
              <a:t>, </a:t>
            </a:r>
            <a:r>
              <a:rPr lang="tr-TR" i="1" dirty="0" err="1"/>
              <a:t>Allium</a:t>
            </a:r>
            <a:r>
              <a:rPr lang="tr-TR" i="1" dirty="0"/>
              <a:t> </a:t>
            </a:r>
            <a:r>
              <a:rPr lang="tr-TR" i="1" dirty="0" err="1"/>
              <a:t>alpinarii</a:t>
            </a:r>
            <a:r>
              <a:rPr lang="tr-TR" i="1" dirty="0"/>
              <a:t> örneklerinde olduğu gibi bazı endemik</a:t>
            </a:r>
          </a:p>
          <a:p>
            <a:pPr algn="just"/>
            <a:r>
              <a:rPr lang="tr-TR" dirty="0"/>
              <a:t>bitkiler, Türkiye florasında sadece bu alandan bilinmektedir. Erciyes dağı</a:t>
            </a:r>
          </a:p>
          <a:p>
            <a:pPr algn="just"/>
            <a:r>
              <a:rPr lang="tr-TR" dirty="0"/>
              <a:t>190 kadar, </a:t>
            </a:r>
            <a:r>
              <a:rPr lang="tr-TR" dirty="0" err="1"/>
              <a:t>Amanos</a:t>
            </a:r>
            <a:r>
              <a:rPr lang="tr-TR" dirty="0"/>
              <a:t> dağları ise yaklaşık 250 endemik bitki için yaşam alanıdır.</a:t>
            </a:r>
          </a:p>
          <a:p>
            <a:pPr algn="just"/>
            <a:r>
              <a:rPr lang="tr-TR" dirty="0" err="1"/>
              <a:t>Amanos</a:t>
            </a:r>
            <a:r>
              <a:rPr lang="tr-TR" dirty="0"/>
              <a:t> dağlarının endemik bitkilerinin önemli bir kısmı da nesli tehlike altında</a:t>
            </a:r>
          </a:p>
          <a:p>
            <a:pPr algn="just"/>
            <a:r>
              <a:rPr lang="tr-TR" dirty="0"/>
              <a:t>olan nadir bitkilerdir.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1800" dirty="0"/>
              <a:t>Kuzey Anadolu’da ise Kaz Dağı ile Uludağ, Ilgaz Dağları, Gümüşhane-Erzincan</a:t>
            </a:r>
          </a:p>
          <a:p>
            <a:pPr algn="just"/>
            <a:r>
              <a:rPr lang="tr-TR" sz="1800" dirty="0"/>
              <a:t>çevresindeki dağlar, Artvin-Rize çevresindeki yüksek dağlar </a:t>
            </a:r>
            <a:r>
              <a:rPr lang="tr-TR" sz="1800" dirty="0" err="1"/>
              <a:t>endemizm</a:t>
            </a:r>
            <a:r>
              <a:rPr lang="tr-TR" sz="1800" dirty="0"/>
              <a:t> yönünden</a:t>
            </a:r>
          </a:p>
          <a:p>
            <a:pPr algn="just"/>
            <a:r>
              <a:rPr lang="tr-TR" sz="1800" dirty="0"/>
              <a:t>zengin alanlardır. Türkiye’de metamorfik masiflerin ana hatları ile dağılışına</a:t>
            </a:r>
          </a:p>
          <a:p>
            <a:pPr algn="just"/>
            <a:r>
              <a:rPr lang="tr-TR" sz="1800" dirty="0"/>
              <a:t>bakıldığında (Şekil) bu alanların büyük çoğunluğunun “Önemli Bitki Alanı”</a:t>
            </a:r>
          </a:p>
          <a:p>
            <a:pPr algn="just"/>
            <a:r>
              <a:rPr lang="tr-TR" sz="1800" dirty="0"/>
              <a:t>olarak nitelendiği ve </a:t>
            </a:r>
            <a:r>
              <a:rPr lang="tr-TR" sz="1800" dirty="0" err="1"/>
              <a:t>endemizm</a:t>
            </a:r>
            <a:r>
              <a:rPr lang="tr-TR" sz="1800" dirty="0"/>
              <a:t> açısından değer taşıdıkları görülmektedir. Örneğin;</a:t>
            </a:r>
          </a:p>
          <a:p>
            <a:pPr algn="just"/>
            <a:r>
              <a:rPr lang="tr-TR" sz="1800" dirty="0"/>
              <a:t>Uludağ Marmara bölgesindeki </a:t>
            </a:r>
            <a:r>
              <a:rPr lang="tr-TR" sz="1800" dirty="0" err="1"/>
              <a:t>endemizm</a:t>
            </a:r>
            <a:r>
              <a:rPr lang="tr-TR" sz="1800" dirty="0"/>
              <a:t> oranı yüksek olan alanlardan</a:t>
            </a:r>
          </a:p>
          <a:p>
            <a:pPr algn="just"/>
            <a:r>
              <a:rPr lang="tr-TR" sz="1800" dirty="0"/>
              <a:t>birisidir ve sadece Uludağ’a özgü olan </a:t>
            </a:r>
            <a:r>
              <a:rPr lang="tr-TR" sz="1800" i="1" dirty="0" err="1"/>
              <a:t>Achillea</a:t>
            </a:r>
            <a:r>
              <a:rPr lang="tr-TR" sz="1800" i="1" dirty="0"/>
              <a:t> </a:t>
            </a:r>
            <a:r>
              <a:rPr lang="tr-TR" sz="1800" i="1" dirty="0" err="1"/>
              <a:t>multifida</a:t>
            </a:r>
            <a:r>
              <a:rPr lang="tr-TR" sz="1800" i="1" dirty="0"/>
              <a:t>, </a:t>
            </a:r>
            <a:r>
              <a:rPr lang="tr-TR" sz="1800" i="1" dirty="0" err="1"/>
              <a:t>Arabis</a:t>
            </a:r>
            <a:r>
              <a:rPr lang="tr-TR" sz="1800" i="1" dirty="0"/>
              <a:t> </a:t>
            </a:r>
            <a:r>
              <a:rPr lang="tr-TR" sz="1800" i="1" dirty="0" err="1"/>
              <a:t>drabiformis</a:t>
            </a:r>
            <a:r>
              <a:rPr lang="tr-TR" sz="1800" i="1" dirty="0"/>
              <a:t>, </a:t>
            </a:r>
            <a:r>
              <a:rPr lang="tr-TR" sz="1800" i="1" dirty="0" err="1" smtClean="0"/>
              <a:t>Aubriata</a:t>
            </a:r>
            <a:r>
              <a:rPr lang="tr-TR" sz="1800" i="1" dirty="0" smtClean="0"/>
              <a:t> </a:t>
            </a:r>
            <a:r>
              <a:rPr lang="tr-TR" sz="1800" i="1" dirty="0" err="1" smtClean="0"/>
              <a:t>olympica</a:t>
            </a:r>
            <a:r>
              <a:rPr lang="tr-TR" sz="1800" i="1" dirty="0"/>
              <a:t>, </a:t>
            </a:r>
            <a:r>
              <a:rPr lang="tr-TR" sz="1800" i="1" dirty="0" err="1"/>
              <a:t>Carduus</a:t>
            </a:r>
            <a:r>
              <a:rPr lang="tr-TR" sz="1800" i="1" dirty="0"/>
              <a:t> </a:t>
            </a:r>
            <a:r>
              <a:rPr lang="tr-TR" sz="1800" i="1" dirty="0" err="1"/>
              <a:t>olympicus</a:t>
            </a:r>
            <a:r>
              <a:rPr lang="tr-TR" sz="1800" i="1" dirty="0"/>
              <a:t> </a:t>
            </a:r>
            <a:r>
              <a:rPr lang="tr-TR" sz="1800" i="1" dirty="0" err="1"/>
              <a:t>subsp</a:t>
            </a:r>
            <a:r>
              <a:rPr lang="tr-TR" sz="1800" i="1" dirty="0"/>
              <a:t>. </a:t>
            </a:r>
            <a:r>
              <a:rPr lang="tr-TR" sz="1800" i="1" dirty="0" err="1"/>
              <a:t>olympicus</a:t>
            </a:r>
            <a:r>
              <a:rPr lang="tr-TR" sz="1800" i="1" dirty="0"/>
              <a:t>, </a:t>
            </a:r>
            <a:r>
              <a:rPr lang="tr-TR" sz="1800" i="1" dirty="0" err="1"/>
              <a:t>Gypsophila</a:t>
            </a:r>
            <a:r>
              <a:rPr lang="tr-TR" sz="1800" i="1" dirty="0"/>
              <a:t> </a:t>
            </a:r>
            <a:r>
              <a:rPr lang="tr-TR" sz="1800" i="1" dirty="0" err="1"/>
              <a:t>olympica</a:t>
            </a:r>
            <a:r>
              <a:rPr lang="tr-TR" sz="1800" i="1" dirty="0"/>
              <a:t>, </a:t>
            </a:r>
            <a:r>
              <a:rPr lang="tr-TR" sz="1800" i="1" dirty="0" err="1" smtClean="0"/>
              <a:t>Rumex</a:t>
            </a:r>
            <a:r>
              <a:rPr lang="tr-TR" sz="1800" i="1" dirty="0" smtClean="0"/>
              <a:t> </a:t>
            </a:r>
            <a:r>
              <a:rPr lang="tr-TR" sz="1800" i="1" dirty="0" err="1" smtClean="0"/>
              <a:t>olympicus</a:t>
            </a:r>
            <a:r>
              <a:rPr lang="tr-TR" sz="1800" i="1" dirty="0"/>
              <a:t>, </a:t>
            </a:r>
            <a:r>
              <a:rPr lang="tr-TR" sz="1800" i="1" dirty="0" err="1"/>
              <a:t>Senecio</a:t>
            </a:r>
            <a:r>
              <a:rPr lang="tr-TR" sz="1800" i="1" dirty="0"/>
              <a:t> </a:t>
            </a:r>
            <a:r>
              <a:rPr lang="tr-TR" sz="1800" i="1" dirty="0" err="1"/>
              <a:t>olympicus</a:t>
            </a:r>
            <a:r>
              <a:rPr lang="tr-TR" sz="1800" i="1" dirty="0"/>
              <a:t>, </a:t>
            </a:r>
            <a:r>
              <a:rPr lang="tr-TR" sz="1800" i="1" dirty="0" err="1"/>
              <a:t>Thymus</a:t>
            </a:r>
            <a:r>
              <a:rPr lang="tr-TR" sz="1800" i="1" dirty="0"/>
              <a:t> </a:t>
            </a:r>
            <a:r>
              <a:rPr lang="tr-TR" sz="1800" i="1" dirty="0" err="1"/>
              <a:t>bornmuelleri</a:t>
            </a:r>
            <a:r>
              <a:rPr lang="tr-TR" sz="1800" i="1" dirty="0"/>
              <a:t>, </a:t>
            </a:r>
            <a:r>
              <a:rPr lang="tr-TR" sz="1800" i="1" dirty="0" err="1"/>
              <a:t>Verbascum</a:t>
            </a:r>
            <a:r>
              <a:rPr lang="tr-TR" sz="1800" i="1" dirty="0"/>
              <a:t> </a:t>
            </a:r>
            <a:r>
              <a:rPr lang="tr-TR" sz="1800" i="1" dirty="0" err="1"/>
              <a:t>bombyciferum</a:t>
            </a:r>
            <a:r>
              <a:rPr lang="tr-TR" sz="1800" i="1" dirty="0"/>
              <a:t> </a:t>
            </a:r>
            <a:r>
              <a:rPr lang="tr-TR" sz="1800" i="1" dirty="0" smtClean="0"/>
              <a:t>ve V</a:t>
            </a:r>
            <a:r>
              <a:rPr lang="tr-TR" sz="1800" i="1" dirty="0"/>
              <a:t>. </a:t>
            </a:r>
            <a:r>
              <a:rPr lang="tr-TR" sz="1800" i="1" dirty="0" err="1"/>
              <a:t>prusianum</a:t>
            </a:r>
            <a:r>
              <a:rPr lang="tr-TR" sz="1800" i="1" dirty="0"/>
              <a:t> gibi çok sayıda endemik bitkinin yayılış alanıdır. Ilgaz Dağları </a:t>
            </a:r>
            <a:r>
              <a:rPr lang="tr-TR" sz="1800" i="1" dirty="0" smtClean="0"/>
              <a:t>ve </a:t>
            </a:r>
            <a:r>
              <a:rPr lang="de-DE" sz="1800" dirty="0" err="1" smtClean="0"/>
              <a:t>Kaz</a:t>
            </a:r>
            <a:r>
              <a:rPr lang="de-DE" sz="1800" dirty="0" smtClean="0"/>
              <a:t> </a:t>
            </a:r>
            <a:r>
              <a:rPr lang="de-DE" sz="1800" dirty="0" err="1"/>
              <a:t>Dağları</a:t>
            </a:r>
            <a:r>
              <a:rPr lang="de-DE" sz="1800" dirty="0"/>
              <a:t> 70’den </a:t>
            </a:r>
            <a:r>
              <a:rPr lang="de-DE" sz="1800" dirty="0" err="1"/>
              <a:t>fazla</a:t>
            </a:r>
            <a:r>
              <a:rPr lang="de-DE" sz="1800" dirty="0"/>
              <a:t> </a:t>
            </a:r>
            <a:r>
              <a:rPr lang="de-DE" sz="1800" dirty="0" err="1"/>
              <a:t>endemik</a:t>
            </a:r>
            <a:r>
              <a:rPr lang="de-DE" sz="1800" dirty="0"/>
              <a:t> </a:t>
            </a:r>
            <a:r>
              <a:rPr lang="de-DE" sz="1800" dirty="0" err="1"/>
              <a:t>bitkiye</a:t>
            </a:r>
            <a:r>
              <a:rPr lang="de-DE" sz="1800" dirty="0"/>
              <a:t> </a:t>
            </a:r>
            <a:r>
              <a:rPr lang="de-DE" sz="1800" dirty="0" err="1"/>
              <a:t>sahiptir</a:t>
            </a:r>
            <a:r>
              <a:rPr lang="de-DE" sz="1800" dirty="0"/>
              <a:t>.</a:t>
            </a:r>
            <a:endParaRPr lang="tr-TR"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kutbay\Desktop\4-042.jpg"/>
          <p:cNvPicPr>
            <a:picLocks noChangeAspect="1" noChangeArrowheads="1"/>
          </p:cNvPicPr>
          <p:nvPr/>
        </p:nvPicPr>
        <p:blipFill>
          <a:blip r:embed="rId2"/>
          <a:srcRect/>
          <a:stretch>
            <a:fillRect/>
          </a:stretch>
        </p:blipFill>
        <p:spPr bwMode="auto">
          <a:xfrm>
            <a:off x="2362200" y="838200"/>
            <a:ext cx="4762500" cy="3571875"/>
          </a:xfrm>
          <a:prstGeom prst="rect">
            <a:avLst/>
          </a:prstGeom>
          <a:noFill/>
        </p:spPr>
      </p:pic>
      <p:sp>
        <p:nvSpPr>
          <p:cNvPr id="3" name="2 Metin kutusu"/>
          <p:cNvSpPr txBox="1"/>
          <p:nvPr/>
        </p:nvSpPr>
        <p:spPr>
          <a:xfrm>
            <a:off x="762000" y="5334000"/>
            <a:ext cx="6876241" cy="646331"/>
          </a:xfrm>
          <a:prstGeom prst="rect">
            <a:avLst/>
          </a:prstGeom>
          <a:noFill/>
        </p:spPr>
        <p:txBody>
          <a:bodyPr wrap="none" rtlCol="0">
            <a:spAutoFit/>
          </a:bodyPr>
          <a:lstStyle/>
          <a:p>
            <a:r>
              <a:rPr lang="tr-TR" i="1" dirty="0" err="1" smtClean="0"/>
              <a:t>Gypsophila</a:t>
            </a:r>
            <a:r>
              <a:rPr lang="tr-TR" i="1" dirty="0" smtClean="0"/>
              <a:t> </a:t>
            </a:r>
            <a:r>
              <a:rPr lang="tr-TR" i="1" dirty="0" err="1" smtClean="0"/>
              <a:t>olympica</a:t>
            </a:r>
            <a:r>
              <a:rPr lang="tr-TR" dirty="0" smtClean="0"/>
              <a:t>; </a:t>
            </a:r>
            <a:r>
              <a:rPr lang="tr-TR" dirty="0" smtClean="0">
                <a:hlinkClick r:id="rId3"/>
              </a:rPr>
              <a:t>https://</a:t>
            </a:r>
            <a:r>
              <a:rPr lang="tr-TR" dirty="0" smtClean="0">
                <a:hlinkClick r:id="rId3"/>
              </a:rPr>
              <a:t>www.olay.com.tr/uludagin-paha-bicilmez-</a:t>
            </a:r>
            <a:endParaRPr lang="tr-TR" dirty="0" smtClean="0"/>
          </a:p>
          <a:p>
            <a:r>
              <a:rPr lang="tr-TR" dirty="0" smtClean="0"/>
              <a:t>hazinesi-tehdit-</a:t>
            </a:r>
            <a:r>
              <a:rPr lang="tr-TR" dirty="0" err="1" smtClean="0"/>
              <a:t>altinda</a:t>
            </a:r>
            <a:r>
              <a:rPr lang="tr-TR" dirty="0" smtClean="0"/>
              <a:t>-436339</a:t>
            </a: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55000" lnSpcReduction="20000"/>
          </a:bodyPr>
          <a:lstStyle/>
          <a:p>
            <a:r>
              <a:rPr lang="tr-TR" dirty="0"/>
              <a:t>Doğu Anadolu’da </a:t>
            </a:r>
            <a:r>
              <a:rPr lang="tr-TR" dirty="0" err="1"/>
              <a:t>endemizm</a:t>
            </a:r>
            <a:r>
              <a:rPr lang="tr-TR" dirty="0"/>
              <a:t> oranı yönünden önemli alanlar ise Munzur Dağları</a:t>
            </a:r>
          </a:p>
          <a:p>
            <a:r>
              <a:rPr lang="tr-TR" dirty="0"/>
              <a:t>ile Van-Hakkari-Bitlis çevreleridir. Bitlis çayı vadisi ve çevresi 900’den fazla</a:t>
            </a:r>
          </a:p>
          <a:p>
            <a:r>
              <a:rPr lang="tr-TR" dirty="0"/>
              <a:t>bitki </a:t>
            </a:r>
            <a:r>
              <a:rPr lang="tr-TR" dirty="0" err="1"/>
              <a:t>taksonuna</a:t>
            </a:r>
            <a:r>
              <a:rPr lang="tr-TR" dirty="0"/>
              <a:t> yaşam alanıdır. Bunlardan 63 tanesi de endemiktir. İç </a:t>
            </a:r>
            <a:r>
              <a:rPr lang="tr-TR" dirty="0" err="1" smtClean="0"/>
              <a:t>Anadolu’da</a:t>
            </a:r>
            <a:r>
              <a:rPr lang="tr-TR" dirty="0" err="1"/>
              <a:t>ise</a:t>
            </a:r>
            <a:r>
              <a:rPr lang="tr-TR" dirty="0"/>
              <a:t> Sivas-Darende-Gürün ve Çankırı civarındaki jips ana kaya üzerinde oluşan</a:t>
            </a:r>
          </a:p>
          <a:p>
            <a:r>
              <a:rPr lang="tr-TR" dirty="0"/>
              <a:t>topraklarda ve Tuz Gölü çevresindeki tuzlu topraklarda endemik türler yüksek</a:t>
            </a:r>
          </a:p>
          <a:p>
            <a:r>
              <a:rPr lang="tr-TR" dirty="0"/>
              <a:t>oranda bulunmaktadır (Ekim ve ark. 2000; Avcı 2005).</a:t>
            </a:r>
          </a:p>
          <a:p>
            <a:r>
              <a:rPr lang="tr-TR" dirty="0" err="1"/>
              <a:t>Endemizm</a:t>
            </a:r>
            <a:r>
              <a:rPr lang="tr-TR" dirty="0"/>
              <a:t> oranı yönünden zengin olan yerler arasında özellikle </a:t>
            </a:r>
            <a:r>
              <a:rPr lang="tr-TR" dirty="0" err="1"/>
              <a:t>ofiolitik</a:t>
            </a:r>
            <a:r>
              <a:rPr lang="tr-TR" dirty="0"/>
              <a:t> kayaçlar</a:t>
            </a:r>
          </a:p>
          <a:p>
            <a:r>
              <a:rPr lang="tr-TR" dirty="0"/>
              <a:t>dikkat çekicidir. Anadolu yarımadası üzerinde </a:t>
            </a:r>
            <a:r>
              <a:rPr lang="tr-TR" dirty="0" err="1"/>
              <a:t>Tetis</a:t>
            </a:r>
            <a:r>
              <a:rPr lang="tr-TR" dirty="0"/>
              <a:t> Denizinin kalıntıları</a:t>
            </a:r>
          </a:p>
          <a:p>
            <a:r>
              <a:rPr lang="nn-NO" dirty="0"/>
              <a:t>olarak nitelenen birçok ofiolit kütlesi genellikle belirli tektonik hatlar boyunca</a:t>
            </a:r>
          </a:p>
          <a:p>
            <a:r>
              <a:rPr lang="tr-TR" dirty="0"/>
              <a:t>görülür (Şekil 21). Güney Anadolu’daki </a:t>
            </a:r>
            <a:r>
              <a:rPr lang="tr-TR" dirty="0" err="1"/>
              <a:t>ofiolitler</a:t>
            </a:r>
            <a:r>
              <a:rPr lang="tr-TR" dirty="0"/>
              <a:t>, Arap levhasının kuzey kenarı</a:t>
            </a:r>
          </a:p>
          <a:p>
            <a:r>
              <a:rPr lang="tr-TR" dirty="0"/>
              <a:t>boyunca uzanan kenar kıvrımları kuşağında bulunurlar. Bu </a:t>
            </a:r>
            <a:r>
              <a:rPr lang="tr-TR" dirty="0" err="1"/>
              <a:t>zonun</a:t>
            </a:r>
            <a:r>
              <a:rPr lang="tr-TR" dirty="0"/>
              <a:t> batı ucunda ise</a:t>
            </a:r>
          </a:p>
          <a:p>
            <a:r>
              <a:rPr lang="tr-TR" dirty="0" err="1"/>
              <a:t>Amanos</a:t>
            </a:r>
            <a:r>
              <a:rPr lang="tr-TR" dirty="0"/>
              <a:t> dağlarının güney kesimini oluşturan Kızıldağ </a:t>
            </a:r>
            <a:r>
              <a:rPr lang="tr-TR" dirty="0" err="1"/>
              <a:t>ofioliti</a:t>
            </a:r>
            <a:r>
              <a:rPr lang="tr-TR" dirty="0"/>
              <a:t> yer alır. Bu </a:t>
            </a:r>
            <a:r>
              <a:rPr lang="tr-TR" dirty="0" err="1"/>
              <a:t>ofiolitik</a:t>
            </a:r>
            <a:endParaRPr lang="tr-TR" dirty="0"/>
          </a:p>
          <a:p>
            <a:r>
              <a:rPr lang="tr-TR" dirty="0"/>
              <a:t>kayaçların büyük kısmı karmaşıklar şeklinde olup bazik ve </a:t>
            </a:r>
            <a:r>
              <a:rPr lang="tr-TR" dirty="0" err="1"/>
              <a:t>ultrabazik</a:t>
            </a:r>
            <a:r>
              <a:rPr lang="tr-TR" dirty="0"/>
              <a:t> kayaçların</a:t>
            </a:r>
          </a:p>
          <a:p>
            <a:r>
              <a:rPr lang="tr-TR" dirty="0"/>
              <a:t>yanı sıra </a:t>
            </a:r>
            <a:r>
              <a:rPr lang="tr-TR" dirty="0" err="1"/>
              <a:t>metamofik</a:t>
            </a:r>
            <a:r>
              <a:rPr lang="tr-TR" dirty="0"/>
              <a:t> ve çökel katkıları da </a:t>
            </a:r>
            <a:r>
              <a:rPr lang="tr-TR" dirty="0" smtClean="0"/>
              <a:t>içerir. Adı </a:t>
            </a:r>
            <a:r>
              <a:rPr lang="tr-TR" dirty="0"/>
              <a:t>geçen kayaçların bulunduğu alanların endemik bitkiler yönünden </a:t>
            </a:r>
            <a:r>
              <a:rPr lang="tr-TR" dirty="0" smtClean="0"/>
              <a:t>zengin oluşu</a:t>
            </a:r>
            <a:r>
              <a:rPr lang="tr-TR" dirty="0"/>
              <a:t>, bir tür “jeolojik izolasyon” ile </a:t>
            </a:r>
            <a:r>
              <a:rPr lang="tr-TR" dirty="0" smtClean="0"/>
              <a:t>açıklanmaktadır.</a:t>
            </a:r>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Endemik türlerin </a:t>
            </a:r>
            <a:r>
              <a:rPr lang="tr-TR" dirty="0" err="1"/>
              <a:t>floristik</a:t>
            </a:r>
            <a:r>
              <a:rPr lang="tr-TR" dirty="0"/>
              <a:t> bölgelere göre dağılımı ise şu şekildedir;</a:t>
            </a:r>
          </a:p>
          <a:p>
            <a:r>
              <a:rPr lang="tr-TR" dirty="0" err="1"/>
              <a:t>İrano</a:t>
            </a:r>
            <a:r>
              <a:rPr lang="tr-TR" dirty="0"/>
              <a:t>-</a:t>
            </a:r>
            <a:r>
              <a:rPr lang="tr-TR" dirty="0" err="1"/>
              <a:t>Turanien</a:t>
            </a:r>
            <a:r>
              <a:rPr lang="tr-TR" dirty="0"/>
              <a:t> 1220</a:t>
            </a:r>
          </a:p>
          <a:p>
            <a:r>
              <a:rPr lang="tr-TR" dirty="0"/>
              <a:t>Akdeniz 1050</a:t>
            </a:r>
          </a:p>
          <a:p>
            <a:r>
              <a:rPr lang="tr-TR" dirty="0" err="1"/>
              <a:t>Sirkum</a:t>
            </a:r>
            <a:r>
              <a:rPr lang="tr-TR" dirty="0"/>
              <a:t>-</a:t>
            </a:r>
            <a:r>
              <a:rPr lang="tr-TR" dirty="0" err="1"/>
              <a:t>Boreal</a:t>
            </a:r>
            <a:r>
              <a:rPr lang="tr-TR" dirty="0"/>
              <a:t> (Avrupa-Sibirya) 300</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Türkiye’nin coğrafik bölgelerine</a:t>
            </a:r>
          </a:p>
          <a:p>
            <a:r>
              <a:rPr lang="tr-TR" dirty="0"/>
              <a:t>göre endemik tür sayıları ise şu şekildedir;</a:t>
            </a:r>
          </a:p>
          <a:p>
            <a:r>
              <a:rPr lang="tr-TR" dirty="0"/>
              <a:t>Akdeniz 750</a:t>
            </a:r>
          </a:p>
          <a:p>
            <a:r>
              <a:rPr lang="tr-TR" dirty="0"/>
              <a:t>Doğu Anadolu 380</a:t>
            </a:r>
          </a:p>
          <a:p>
            <a:r>
              <a:rPr lang="tr-TR" dirty="0"/>
              <a:t>İç Anadolu 275</a:t>
            </a:r>
          </a:p>
          <a:p>
            <a:r>
              <a:rPr lang="tr-TR" dirty="0"/>
              <a:t>Karadeniz 220</a:t>
            </a:r>
          </a:p>
          <a:p>
            <a:r>
              <a:rPr lang="tr-TR" dirty="0"/>
              <a:t>Ege 160</a:t>
            </a:r>
          </a:p>
          <a:p>
            <a:r>
              <a:rPr lang="tr-TR" dirty="0"/>
              <a:t>Marmara 70</a:t>
            </a:r>
          </a:p>
          <a:p>
            <a:r>
              <a:rPr lang="tr-TR" dirty="0"/>
              <a:t>Güneydoğu Anadolu 35</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2400" dirty="0"/>
              <a:t>Türkiye’nin komşu ülkelerinden İran 8000 kadar bitki türüne sahiptir ve </a:t>
            </a:r>
            <a:r>
              <a:rPr lang="tr-TR" sz="2400" dirty="0" smtClean="0"/>
              <a:t>endemik türlerin </a:t>
            </a:r>
            <a:r>
              <a:rPr lang="tr-TR" sz="2400" dirty="0"/>
              <a:t>sayısı Türkiye’nin yarısı kadardır. Buradaki verilere göre Yunanistan, </a:t>
            </a:r>
            <a:r>
              <a:rPr lang="tr-TR" sz="2400" dirty="0" smtClean="0"/>
              <a:t>5000 kadar </a:t>
            </a:r>
            <a:r>
              <a:rPr lang="tr-TR" sz="2400" dirty="0"/>
              <a:t>bitki türüne sahiptir ve bunların % 14.9’u endemiktir. Avrupa’da </a:t>
            </a:r>
            <a:r>
              <a:rPr lang="tr-TR" sz="2400" dirty="0" smtClean="0"/>
              <a:t>Fransa’nın sahip </a:t>
            </a:r>
            <a:r>
              <a:rPr lang="tr-TR" sz="2400" dirty="0"/>
              <a:t>olduğu 4650 farklı bitkiden sadece % 2.9 kadarı endemiktir. İspanya’daki </a:t>
            </a:r>
            <a:r>
              <a:rPr lang="tr-TR" sz="2400" dirty="0" smtClean="0"/>
              <a:t>tür sayısı </a:t>
            </a:r>
            <a:r>
              <a:rPr lang="tr-TR" sz="2400" dirty="0"/>
              <a:t>5050, </a:t>
            </a:r>
            <a:r>
              <a:rPr lang="tr-TR" sz="2400" dirty="0" err="1"/>
              <a:t>endemizm</a:t>
            </a:r>
            <a:r>
              <a:rPr lang="tr-TR" sz="2400" dirty="0"/>
              <a:t> oranı % 18.6’dır. Polonya ise sadece 2450 bitki türüne </a:t>
            </a:r>
            <a:r>
              <a:rPr lang="tr-TR" sz="2400" dirty="0" smtClean="0"/>
              <a:t>ve % </a:t>
            </a:r>
            <a:r>
              <a:rPr lang="tr-TR" sz="2400" dirty="0"/>
              <a:t>0.1’lik bir </a:t>
            </a:r>
            <a:r>
              <a:rPr lang="tr-TR" sz="2400" dirty="0" err="1"/>
              <a:t>endemizm</a:t>
            </a:r>
            <a:r>
              <a:rPr lang="tr-TR" sz="2400" dirty="0"/>
              <a:t> oranına sahiptir. Bu nedenle, Avrupa kıtasının </a:t>
            </a:r>
            <a:r>
              <a:rPr lang="tr-TR" sz="2400" dirty="0" smtClean="0"/>
              <a:t>neredeyse tamamı ile karşılaştırılabilecek </a:t>
            </a:r>
            <a:r>
              <a:rPr lang="tr-TR" sz="2400" dirty="0"/>
              <a:t>olan Türkiye’deki bitki çeşitliliği ve yüksek </a:t>
            </a:r>
            <a:r>
              <a:rPr lang="tr-TR" sz="2400" dirty="0" err="1" smtClean="0"/>
              <a:t>endemizm</a:t>
            </a:r>
            <a:r>
              <a:rPr lang="tr-TR" sz="2400" dirty="0" smtClean="0"/>
              <a:t> oranı</a:t>
            </a:r>
            <a:r>
              <a:rPr lang="tr-TR" sz="2400" dirty="0"/>
              <a:t>, yukarıda da kısaca değinildiği gibi, bütünüyle coğrafik </a:t>
            </a:r>
            <a:r>
              <a:rPr lang="tr-TR" sz="2400" dirty="0" smtClean="0"/>
              <a:t>özelliklerin bitki </a:t>
            </a:r>
            <a:r>
              <a:rPr lang="tr-TR" sz="2400" dirty="0"/>
              <a:t>örtüsü üzerine belirgin bir yansıması olarak değerlendirilebilir.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Autofit/>
          </a:bodyPr>
          <a:lstStyle/>
          <a:p>
            <a:pPr algn="just"/>
            <a:r>
              <a:rPr lang="tr-TR" sz="2000" dirty="0" smtClean="0"/>
              <a:t>Bugünkü bilgilere göre Avrupa ülkeleri arasında en çok endemik türe sahip</a:t>
            </a:r>
          </a:p>
          <a:p>
            <a:pPr algn="just"/>
            <a:r>
              <a:rPr lang="tr-TR" sz="2000" dirty="0" smtClean="0"/>
              <a:t>olan ülke Yunanistan’dır ve bu ülkede 800 kadar endemik bitki bulunmaktadır.</a:t>
            </a:r>
          </a:p>
          <a:p>
            <a:pPr algn="just"/>
            <a:r>
              <a:rPr lang="tr-TR" sz="2000" dirty="0" smtClean="0"/>
              <a:t>Türkiye’deki </a:t>
            </a:r>
            <a:r>
              <a:rPr lang="tr-TR" sz="2000" dirty="0" err="1" smtClean="0"/>
              <a:t>endemizm</a:t>
            </a:r>
            <a:r>
              <a:rPr lang="tr-TR" sz="2000" dirty="0" smtClean="0"/>
              <a:t> oranı ise ılıman kuşak ülkeler için oldukça yüksektir. </a:t>
            </a:r>
            <a:r>
              <a:rPr lang="tr-TR" sz="2000" i="1" dirty="0" err="1" smtClean="0"/>
              <a:t>Verbascum</a:t>
            </a:r>
            <a:r>
              <a:rPr lang="tr-TR" sz="2000" i="1" dirty="0" smtClean="0"/>
              <a:t> </a:t>
            </a:r>
            <a:r>
              <a:rPr lang="tr-TR" sz="2000" dirty="0" smtClean="0"/>
              <a:t>(sığır kuyruğu), </a:t>
            </a:r>
            <a:r>
              <a:rPr lang="tr-TR" sz="2000" i="1" dirty="0" err="1" smtClean="0"/>
              <a:t>Sideritis</a:t>
            </a:r>
            <a:r>
              <a:rPr lang="tr-TR" sz="2000" i="1" dirty="0" smtClean="0"/>
              <a:t> (dağ çayı), </a:t>
            </a:r>
            <a:r>
              <a:rPr lang="tr-TR" sz="2000" i="1" dirty="0" err="1" smtClean="0"/>
              <a:t>Centaurea</a:t>
            </a:r>
            <a:r>
              <a:rPr lang="tr-TR" sz="2000" i="1" dirty="0" smtClean="0"/>
              <a:t> (Peygamber çiçeği) ve </a:t>
            </a:r>
            <a:r>
              <a:rPr lang="tr-TR" sz="2000" i="1" dirty="0" err="1" smtClean="0"/>
              <a:t>Astragalus</a:t>
            </a:r>
            <a:r>
              <a:rPr lang="tr-TR" sz="2000" i="1" dirty="0" smtClean="0"/>
              <a:t> </a:t>
            </a:r>
            <a:r>
              <a:rPr lang="tr-TR" sz="2000" dirty="0" smtClean="0"/>
              <a:t>(geven) </a:t>
            </a:r>
            <a:r>
              <a:rPr lang="tr-TR" sz="2000" dirty="0" err="1" smtClean="0"/>
              <a:t>endemizm</a:t>
            </a:r>
            <a:r>
              <a:rPr lang="tr-TR" sz="2000" dirty="0" smtClean="0"/>
              <a:t> oranının en fazla olduğu bitki grupları arasında yer almaktadır. </a:t>
            </a:r>
            <a:r>
              <a:rPr lang="tr-TR" sz="2000" i="1" dirty="0" err="1" smtClean="0"/>
              <a:t>Verbascum</a:t>
            </a:r>
            <a:r>
              <a:rPr lang="tr-TR" sz="2000" i="1" dirty="0" smtClean="0"/>
              <a:t> gibi bitki cinslerinde </a:t>
            </a:r>
            <a:r>
              <a:rPr lang="tr-TR" sz="2000" i="1" dirty="0" err="1" smtClean="0"/>
              <a:t>endemizm</a:t>
            </a:r>
            <a:r>
              <a:rPr lang="tr-TR" sz="2000" i="1" dirty="0" smtClean="0"/>
              <a:t> oranı % 85 gibi yüksek </a:t>
            </a:r>
            <a:r>
              <a:rPr lang="tr-TR" sz="2000" dirty="0" smtClean="0"/>
              <a:t>bir orana ulaşmaktadır. Bu bitki grupları için Anadolu gen merkezidir. Endemik bitki gruplarına dahil bir çok bitkinin yayılış alanı da çok dar alanları ilgilendirmektedir.</a:t>
            </a:r>
          </a:p>
          <a:p>
            <a:pPr algn="just"/>
            <a:r>
              <a:rPr lang="tr-TR" sz="2000" dirty="0" smtClean="0"/>
              <a:t>Örneğin; Türkiye’de 100’den fazla endemik türle temsil edilen Peygamber</a:t>
            </a:r>
          </a:p>
          <a:p>
            <a:pPr algn="just"/>
            <a:r>
              <a:rPr lang="tr-TR" sz="2000" dirty="0" smtClean="0"/>
              <a:t>çiçeklerinden birisi olan </a:t>
            </a:r>
            <a:r>
              <a:rPr lang="tr-TR" sz="2000" i="1" dirty="0" err="1" smtClean="0"/>
              <a:t>Centaurea</a:t>
            </a:r>
            <a:r>
              <a:rPr lang="tr-TR" sz="2000" i="1" dirty="0" smtClean="0"/>
              <a:t> </a:t>
            </a:r>
            <a:r>
              <a:rPr lang="tr-TR" sz="2000" i="1" dirty="0" err="1" smtClean="0"/>
              <a:t>tchihatcheffii</a:t>
            </a:r>
            <a:r>
              <a:rPr lang="tr-TR" sz="2000" i="1" dirty="0" smtClean="0"/>
              <a:t> (Yanardöner, sevgi çiçeği)’in </a:t>
            </a:r>
            <a:r>
              <a:rPr lang="tr-TR" sz="2000" dirty="0" smtClean="0"/>
              <a:t>yayılış alanı sadece Ankara </a:t>
            </a:r>
            <a:r>
              <a:rPr lang="tr-TR" sz="2000" dirty="0" err="1" smtClean="0"/>
              <a:t>Mogan</a:t>
            </a:r>
            <a:r>
              <a:rPr lang="tr-TR" sz="2000" dirty="0" smtClean="0"/>
              <a:t> gölü çevresinde sınırlı bir alandır.</a:t>
            </a:r>
            <a:endParaRPr lang="tr-TR"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kutbay\Desktop\Centaurea_tchihatcheffii_yanardoner_sevgi_05668.jpg"/>
          <p:cNvPicPr>
            <a:picLocks noChangeAspect="1" noChangeArrowheads="1"/>
          </p:cNvPicPr>
          <p:nvPr/>
        </p:nvPicPr>
        <p:blipFill>
          <a:blip r:embed="rId2" cstate="print"/>
          <a:srcRect/>
          <a:stretch>
            <a:fillRect/>
          </a:stretch>
        </p:blipFill>
        <p:spPr bwMode="auto">
          <a:xfrm>
            <a:off x="1828800" y="762000"/>
            <a:ext cx="5486400" cy="3429000"/>
          </a:xfrm>
          <a:prstGeom prst="rect">
            <a:avLst/>
          </a:prstGeom>
          <a:noFill/>
        </p:spPr>
      </p:pic>
      <p:sp>
        <p:nvSpPr>
          <p:cNvPr id="3" name="2 Metin kutusu"/>
          <p:cNvSpPr txBox="1"/>
          <p:nvPr/>
        </p:nvSpPr>
        <p:spPr>
          <a:xfrm>
            <a:off x="1752600" y="5791200"/>
            <a:ext cx="6172074" cy="369332"/>
          </a:xfrm>
          <a:prstGeom prst="rect">
            <a:avLst/>
          </a:prstGeom>
          <a:noFill/>
        </p:spPr>
        <p:txBody>
          <a:bodyPr wrap="none" rtlCol="0">
            <a:spAutoFit/>
          </a:bodyPr>
          <a:lstStyle/>
          <a:p>
            <a:r>
              <a:rPr lang="tr-TR" dirty="0" smtClean="0"/>
              <a:t>https://tr.wikipedia.org/wiki/Sevgi_%C3%A7i%C3%A7e%C4%9Fi</a:t>
            </a: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kutbay\Desktop\ast_800x.jpg"/>
          <p:cNvPicPr>
            <a:picLocks noChangeAspect="1" noChangeArrowheads="1"/>
          </p:cNvPicPr>
          <p:nvPr/>
        </p:nvPicPr>
        <p:blipFill>
          <a:blip r:embed="rId2"/>
          <a:srcRect/>
          <a:stretch>
            <a:fillRect/>
          </a:stretch>
        </p:blipFill>
        <p:spPr bwMode="auto">
          <a:xfrm>
            <a:off x="990600" y="533400"/>
            <a:ext cx="3124200" cy="3733800"/>
          </a:xfrm>
          <a:prstGeom prst="rect">
            <a:avLst/>
          </a:prstGeom>
          <a:noFill/>
        </p:spPr>
      </p:pic>
      <p:sp>
        <p:nvSpPr>
          <p:cNvPr id="3" name="2 Metin kutusu"/>
          <p:cNvSpPr txBox="1"/>
          <p:nvPr/>
        </p:nvSpPr>
        <p:spPr>
          <a:xfrm>
            <a:off x="914400" y="5943600"/>
            <a:ext cx="8008603" cy="646331"/>
          </a:xfrm>
          <a:prstGeom prst="rect">
            <a:avLst/>
          </a:prstGeom>
          <a:noFill/>
        </p:spPr>
        <p:txBody>
          <a:bodyPr wrap="none" rtlCol="0">
            <a:spAutoFit/>
          </a:bodyPr>
          <a:lstStyle/>
          <a:p>
            <a:r>
              <a:rPr lang="tr-TR" dirty="0" err="1" smtClean="0"/>
              <a:t>Astragalus</a:t>
            </a:r>
            <a:r>
              <a:rPr lang="tr-TR" dirty="0" smtClean="0"/>
              <a:t>; </a:t>
            </a:r>
            <a:r>
              <a:rPr lang="tr-TR" dirty="0" smtClean="0">
                <a:hlinkClick r:id="rId3"/>
              </a:rPr>
              <a:t>https://thegrowers-exchange.com/products/her-ast01</a:t>
            </a:r>
            <a:r>
              <a:rPr lang="tr-TR" dirty="0" smtClean="0"/>
              <a:t>; </a:t>
            </a:r>
          </a:p>
          <a:p>
            <a:r>
              <a:rPr lang="tr-TR" dirty="0" err="1" smtClean="0"/>
              <a:t>Verbascumhttps</a:t>
            </a:r>
            <a:r>
              <a:rPr lang="tr-TR" dirty="0" smtClean="0"/>
              <a:t>://tr.</a:t>
            </a:r>
            <a:r>
              <a:rPr lang="tr-TR" dirty="0" err="1" smtClean="0"/>
              <a:t>wikipedia</a:t>
            </a:r>
            <a:r>
              <a:rPr lang="tr-TR" dirty="0" smtClean="0"/>
              <a:t>.org/</a:t>
            </a:r>
            <a:r>
              <a:rPr lang="tr-TR" dirty="0" err="1" smtClean="0"/>
              <a:t>wiki</a:t>
            </a:r>
            <a:r>
              <a:rPr lang="tr-TR" dirty="0" smtClean="0"/>
              <a:t>/S%C4%B1%C4%9F%C4%B1rkuyru%C4%9Fu</a:t>
            </a:r>
            <a:endParaRPr lang="tr-TR" dirty="0"/>
          </a:p>
        </p:txBody>
      </p:sp>
      <p:pic>
        <p:nvPicPr>
          <p:cNvPr id="1027" name="Picture 3" descr="C:\Users\kutbay\Desktop\Img_2182.jpg"/>
          <p:cNvPicPr>
            <a:picLocks noChangeAspect="1" noChangeArrowheads="1"/>
          </p:cNvPicPr>
          <p:nvPr/>
        </p:nvPicPr>
        <p:blipFill>
          <a:blip r:embed="rId4"/>
          <a:srcRect/>
          <a:stretch>
            <a:fillRect/>
          </a:stretch>
        </p:blipFill>
        <p:spPr bwMode="auto">
          <a:xfrm>
            <a:off x="4953000" y="457200"/>
            <a:ext cx="3352800" cy="37338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Autofit/>
          </a:bodyPr>
          <a:lstStyle/>
          <a:p>
            <a:pPr algn="just"/>
            <a:r>
              <a:rPr lang="tr-TR" sz="2000" dirty="0" smtClean="0"/>
              <a:t>Bazı cinslere ait bitki türlerinin önemli bir kısmı endemiktir. Yani yayılış alanları Anadolu’dur. Bunlara örnek olarak </a:t>
            </a:r>
            <a:r>
              <a:rPr lang="tr-TR" sz="2000" i="1" dirty="0" err="1" smtClean="0"/>
              <a:t>Cyclamen</a:t>
            </a:r>
            <a:r>
              <a:rPr lang="tr-TR" sz="2000" i="1" dirty="0" smtClean="0"/>
              <a:t> (siklamen) verilebilir. Soğanlı </a:t>
            </a:r>
            <a:r>
              <a:rPr lang="tr-TR" sz="2000" dirty="0" smtClean="0"/>
              <a:t>bir bitki olan ve çok sayıda </a:t>
            </a:r>
            <a:r>
              <a:rPr lang="tr-TR" sz="2000" dirty="0" err="1" smtClean="0"/>
              <a:t>kültivarı</a:t>
            </a:r>
            <a:r>
              <a:rPr lang="tr-TR" sz="2000" dirty="0" smtClean="0"/>
              <a:t> ile en değerli süs bitkileri arasında sayılan siklamenlerin yayılış alanı batıda </a:t>
            </a:r>
            <a:r>
              <a:rPr lang="tr-TR" sz="2000" dirty="0" err="1" smtClean="0"/>
              <a:t>Balear</a:t>
            </a:r>
            <a:r>
              <a:rPr lang="tr-TR" sz="2000" dirty="0" smtClean="0"/>
              <a:t> adalarından doğuda İran’a, kuzeyde Alp dağları ve </a:t>
            </a:r>
            <a:r>
              <a:rPr lang="tr-TR" sz="2000" dirty="0" err="1" smtClean="0"/>
              <a:t>Karpat</a:t>
            </a:r>
            <a:r>
              <a:rPr lang="tr-TR" sz="2000" dirty="0" smtClean="0"/>
              <a:t> dağlarından güneyde Tunus’a kadar uzanır. Bu yayılış alanı içinde dünyada 21 türle temsil edilen siklamenlerin 10 türünün Türkiye’de doğal yayılış alanı bulunmaktadır. Bu 10 türün 6 tanesi, Türkiye’ye özgüdür ve bu nedenle Anadolu siklamenlerin gen merkezlerinden biri olarak kabul edilmektedir.</a:t>
            </a:r>
          </a:p>
          <a:p>
            <a:pPr algn="just"/>
            <a:r>
              <a:rPr lang="tr-TR" sz="2000" dirty="0" smtClean="0"/>
              <a:t>Endemik bitkiler arasında cins düzeyinde endemik olan bitkilerin bulunması çeşitlilik açısından önemli bir göstergedir. Türkiye’de cins düzeyinde endemik olan 15 tane tür bulunmaktadır (Avcı 2005).</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Autofit/>
          </a:bodyPr>
          <a:lstStyle/>
          <a:p>
            <a:pPr algn="just"/>
            <a:r>
              <a:rPr lang="tr-TR" sz="2000" dirty="0" smtClean="0"/>
              <a:t>Endemik bitki türleri bakımından Türkiye’nin en zengin familyası, 431 tür ile </a:t>
            </a:r>
            <a:r>
              <a:rPr lang="tr-TR" sz="2000" i="1" dirty="0" err="1" smtClean="0"/>
              <a:t>Asteraceae</a:t>
            </a:r>
            <a:r>
              <a:rPr lang="tr-TR" sz="2000" i="1" dirty="0" smtClean="0"/>
              <a:t> (</a:t>
            </a:r>
            <a:r>
              <a:rPr lang="tr-TR" sz="2000" i="1" dirty="0" err="1" smtClean="0"/>
              <a:t>Compositae</a:t>
            </a:r>
            <a:r>
              <a:rPr lang="tr-TR" sz="2000" i="1" dirty="0" smtClean="0"/>
              <a:t>)’</a:t>
            </a:r>
            <a:r>
              <a:rPr lang="tr-TR" sz="2000" i="1" dirty="0" err="1" smtClean="0"/>
              <a:t>dir</a:t>
            </a:r>
            <a:r>
              <a:rPr lang="tr-TR" sz="2000" i="1" dirty="0" smtClean="0"/>
              <a:t>. Bu familya endemik olmayan türlerce de zengin olduğundan </a:t>
            </a:r>
            <a:r>
              <a:rPr lang="tr-TR" sz="2000" dirty="0" err="1" smtClean="0"/>
              <a:t>endemizm</a:t>
            </a:r>
            <a:r>
              <a:rPr lang="tr-TR" sz="2000" dirty="0" smtClean="0"/>
              <a:t> oranı düşük olup % 40’dır. İkinci sırayı </a:t>
            </a:r>
            <a:r>
              <a:rPr lang="tr-TR" sz="2000" i="1" dirty="0" err="1" smtClean="0"/>
              <a:t>Fabaceae</a:t>
            </a:r>
            <a:r>
              <a:rPr lang="tr-TR" sz="2000" i="1" dirty="0" smtClean="0"/>
              <a:t> (</a:t>
            </a:r>
            <a:r>
              <a:rPr lang="tr-TR" sz="2000" i="1" dirty="0" err="1" smtClean="0"/>
              <a:t>Leguminosae</a:t>
            </a:r>
            <a:r>
              <a:rPr lang="tr-TR" sz="2000" i="1" dirty="0" smtClean="0"/>
              <a:t>) </a:t>
            </a:r>
            <a:r>
              <a:rPr lang="tr-TR" sz="2000" dirty="0" smtClean="0"/>
              <a:t>familyası alır. Bu familyaya ait 395 tür endemik olup, </a:t>
            </a:r>
            <a:r>
              <a:rPr lang="tr-TR" sz="2000" dirty="0" err="1" smtClean="0"/>
              <a:t>Compositae</a:t>
            </a:r>
            <a:r>
              <a:rPr lang="tr-TR" sz="2000" dirty="0" smtClean="0"/>
              <a:t> </a:t>
            </a:r>
            <a:r>
              <a:rPr lang="tr-TR" sz="2000" dirty="0" err="1" smtClean="0"/>
              <a:t>familyas</a:t>
            </a:r>
            <a:r>
              <a:rPr lang="tr-TR" sz="2000" dirty="0" smtClean="0"/>
              <a:t> ile benzerliğinden dolayı </a:t>
            </a:r>
            <a:r>
              <a:rPr lang="tr-TR" sz="2000" dirty="0" err="1" smtClean="0"/>
              <a:t>endemizm</a:t>
            </a:r>
            <a:r>
              <a:rPr lang="tr-TR" sz="2000" dirty="0" smtClean="0"/>
              <a:t> oranı düşüktür (% 41). </a:t>
            </a:r>
            <a:r>
              <a:rPr lang="tr-TR" sz="2000" i="1" dirty="0" err="1" smtClean="0"/>
              <a:t>Lamiaceae</a:t>
            </a:r>
            <a:r>
              <a:rPr lang="tr-TR" sz="2000" i="1" dirty="0" smtClean="0"/>
              <a:t> (</a:t>
            </a:r>
            <a:r>
              <a:rPr lang="tr-TR" sz="2000" i="1" dirty="0" err="1" smtClean="0"/>
              <a:t>Labiatae</a:t>
            </a:r>
            <a:r>
              <a:rPr lang="tr-TR" sz="2000" i="1" dirty="0" smtClean="0"/>
              <a:t>) </a:t>
            </a:r>
            <a:r>
              <a:rPr lang="tr-TR" sz="2000" dirty="0" smtClean="0"/>
              <a:t>familyası 310 civarında türle üçüncü sırayı almaktadır. Bu familyaya ait 306 tür endemik olup </a:t>
            </a:r>
            <a:r>
              <a:rPr lang="tr-TR" sz="2000" dirty="0" err="1" smtClean="0"/>
              <a:t>endemizm</a:t>
            </a:r>
            <a:r>
              <a:rPr lang="tr-TR" sz="2000" dirty="0" smtClean="0"/>
              <a:t> oranı, diğer iki familyaya göre yüksektir. (% 57). Bunun en önemli nedeni, bu familyanın özellikle Akdeniz bölgesinin yüksek dağlarında yetişen türlerin bulunması ve tür sayısının diğer iki familyaya göre daha az olmasıdır. Endemik tür sayıları bu üç familyaya göre daha az olmakla birlikte, </a:t>
            </a:r>
            <a:r>
              <a:rPr lang="tr-TR" sz="2000" dirty="0" err="1" smtClean="0"/>
              <a:t>endemizm</a:t>
            </a:r>
            <a:r>
              <a:rPr lang="tr-TR" sz="2000" dirty="0" smtClean="0"/>
              <a:t> oranı yüksek olan bazı önemli familyalar şunlardır;</a:t>
            </a:r>
          </a:p>
          <a:p>
            <a:pPr algn="just"/>
            <a:r>
              <a:rPr lang="tr-TR" sz="2000" i="1" dirty="0" err="1" smtClean="0"/>
              <a:t>Boraginaceae</a:t>
            </a:r>
            <a:r>
              <a:rPr lang="tr-TR" sz="2000" i="1" dirty="0" smtClean="0"/>
              <a:t> (% 61), </a:t>
            </a:r>
            <a:r>
              <a:rPr lang="tr-TR" sz="2000" i="1" dirty="0" err="1" smtClean="0"/>
              <a:t>Campanulaceae</a:t>
            </a:r>
            <a:r>
              <a:rPr lang="tr-TR" sz="2000" i="1" dirty="0" smtClean="0"/>
              <a:t> (% 60), </a:t>
            </a:r>
            <a:r>
              <a:rPr lang="tr-TR" sz="2000" i="1" dirty="0" err="1" smtClean="0"/>
              <a:t>Scrophulariaceae</a:t>
            </a:r>
            <a:r>
              <a:rPr lang="tr-TR" sz="2000" i="1" dirty="0" smtClean="0"/>
              <a:t> (% 52), </a:t>
            </a:r>
            <a:r>
              <a:rPr lang="tr-TR" sz="2000" i="1" dirty="0" err="1" smtClean="0"/>
              <a:t>Rubiaceae</a:t>
            </a:r>
            <a:r>
              <a:rPr lang="tr-TR" sz="2000" i="1" dirty="0" smtClean="0"/>
              <a:t> </a:t>
            </a:r>
            <a:r>
              <a:rPr lang="tr-TR" sz="2000" dirty="0" smtClean="0"/>
              <a:t>(% 48) ve </a:t>
            </a:r>
            <a:r>
              <a:rPr lang="tr-TR" sz="2000" i="1" dirty="0" err="1" smtClean="0"/>
              <a:t>Caryophyllaceae</a:t>
            </a:r>
            <a:r>
              <a:rPr lang="tr-TR" sz="2000" i="1" dirty="0" smtClean="0"/>
              <a:t> (% 46).</a:t>
            </a:r>
            <a:endParaRPr lang="tr-TR"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Autofit/>
          </a:bodyPr>
          <a:lstStyle/>
          <a:p>
            <a:pPr algn="just"/>
            <a:r>
              <a:rPr lang="tr-TR" sz="2000" dirty="0" smtClean="0"/>
              <a:t>Endemik tür sayısı bakımından en zengin cins ise 229 tür ile </a:t>
            </a:r>
            <a:r>
              <a:rPr lang="tr-TR" sz="2000" i="1" dirty="0" err="1" smtClean="0"/>
              <a:t>Astagalus’tur</a:t>
            </a:r>
            <a:r>
              <a:rPr lang="tr-TR" sz="2000" i="1" dirty="0" smtClean="0"/>
              <a:t>. Bu </a:t>
            </a:r>
            <a:r>
              <a:rPr lang="tr-TR" sz="2000" dirty="0" smtClean="0"/>
              <a:t>cinsin </a:t>
            </a:r>
            <a:r>
              <a:rPr lang="tr-TR" sz="2000" dirty="0" err="1" smtClean="0"/>
              <a:t>endemizm</a:t>
            </a:r>
            <a:r>
              <a:rPr lang="tr-TR" sz="2000" dirty="0" smtClean="0"/>
              <a:t> oranı hayli yüksek olup % 63’tür. Bunun başlıca nedeni, bu cinse ait çoğu endemik türlerin Doğu Anadolu bölgesinin yüksek dağlarında yetişmesi ve bunların şimdilik Türkiye’ye has olarak bilinmesidir. Burada “şimdilik” ifadesinin kullanılmasının nedeni, gelecekte bu bölgeye komşu olan İran ve Irak floraları hakkında bilgilerin artması halinde, bazı Türkiye’ye has türlerin o ülkelerde de yetişmiş olmalarının belirlenmesi ihtimalidir. Doğal olarak bu durum yalnızca </a:t>
            </a:r>
            <a:r>
              <a:rPr lang="tr-TR" sz="2000" i="1" dirty="0" err="1" smtClean="0"/>
              <a:t>Astragalus</a:t>
            </a:r>
            <a:r>
              <a:rPr lang="tr-TR" sz="2000" i="1" dirty="0" smtClean="0"/>
              <a:t> cinsi için söz konusu olmayıp, sınırlara yakın yerlerde bulunan diğer </a:t>
            </a:r>
            <a:r>
              <a:rPr lang="tr-TR" sz="2000" dirty="0" smtClean="0"/>
              <a:t>cinslere ait türler için de geçerlidir.</a:t>
            </a:r>
            <a:endParaRPr lang="tr-TR"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2000" i="1" dirty="0" err="1" smtClean="0"/>
              <a:t>Verbascum</a:t>
            </a:r>
            <a:r>
              <a:rPr lang="tr-TR" sz="2000" i="1" dirty="0" smtClean="0"/>
              <a:t> (sığır kuyruğu) cinsi 175 tür ile endemiklerce zengin ikinci cins</a:t>
            </a:r>
          </a:p>
          <a:p>
            <a:pPr algn="just"/>
            <a:r>
              <a:rPr lang="tr-TR" sz="2000" dirty="0" smtClean="0"/>
              <a:t>olup </a:t>
            </a:r>
            <a:r>
              <a:rPr lang="tr-TR" sz="2000" dirty="0" err="1" smtClean="0"/>
              <a:t>endemizm</a:t>
            </a:r>
            <a:r>
              <a:rPr lang="tr-TR" sz="2000" dirty="0" smtClean="0"/>
              <a:t> oranı, </a:t>
            </a:r>
            <a:r>
              <a:rPr lang="tr-TR" sz="2000" i="1" dirty="0" err="1" smtClean="0"/>
              <a:t>Astragalus’a</a:t>
            </a:r>
            <a:r>
              <a:rPr lang="tr-TR" sz="2000" i="1" dirty="0" smtClean="0"/>
              <a:t> göre biraz daha yüksektir (% 71). </a:t>
            </a:r>
            <a:r>
              <a:rPr lang="tr-TR" sz="2000" i="1" dirty="0" err="1" smtClean="0"/>
              <a:t>Verbascum’un</a:t>
            </a:r>
            <a:r>
              <a:rPr lang="tr-TR" sz="2000" i="1" dirty="0" smtClean="0"/>
              <a:t> </a:t>
            </a:r>
            <a:r>
              <a:rPr lang="tr-TR" sz="2000" dirty="0" smtClean="0"/>
              <a:t>endemik türlerinin çoğu </a:t>
            </a:r>
            <a:r>
              <a:rPr lang="tr-TR" sz="2000" i="1" dirty="0" err="1" smtClean="0"/>
              <a:t>Astragalus’un</a:t>
            </a:r>
            <a:r>
              <a:rPr lang="tr-TR" sz="2000" i="1" dirty="0" smtClean="0"/>
              <a:t> aksine daha çok Türkiye’nin batı kesiminde </a:t>
            </a:r>
            <a:r>
              <a:rPr lang="tr-TR" sz="2000" dirty="0" smtClean="0"/>
              <a:t>kesişirler.</a:t>
            </a:r>
          </a:p>
          <a:p>
            <a:pPr algn="just"/>
            <a:r>
              <a:rPr lang="tr-TR" sz="2000" i="1" dirty="0" err="1" smtClean="0"/>
              <a:t>Centaurea</a:t>
            </a:r>
            <a:r>
              <a:rPr lang="tr-TR" sz="2000" i="1" dirty="0" smtClean="0"/>
              <a:t> (Peygamber çiçeği), 107 endemik tür ile üçüncü sırayı almaktadır. </a:t>
            </a:r>
            <a:r>
              <a:rPr lang="tr-TR" sz="2000" dirty="0" err="1" smtClean="0"/>
              <a:t>Endemizm</a:t>
            </a:r>
            <a:r>
              <a:rPr lang="tr-TR" sz="2000" dirty="0" smtClean="0"/>
              <a:t> oranı ise % 65’dir. Bu cinse ait endemik türler, önceki iki cins gibi Türkiye’nin belirli bölgelerinde lokalize olmaktan çok değişik bölgelere dağılmıştır. </a:t>
            </a:r>
          </a:p>
          <a:p>
            <a:pPr algn="just"/>
            <a:r>
              <a:rPr lang="tr-TR" sz="2000" dirty="0" smtClean="0"/>
              <a:t>Yüksek </a:t>
            </a:r>
            <a:r>
              <a:rPr lang="tr-TR" sz="2000" dirty="0" err="1" smtClean="0"/>
              <a:t>endemizm</a:t>
            </a:r>
            <a:r>
              <a:rPr lang="tr-TR" sz="2000" dirty="0" smtClean="0"/>
              <a:t> oranı ile dikkat çeken cinsler ise şunlardır;</a:t>
            </a:r>
          </a:p>
          <a:p>
            <a:pPr algn="just"/>
            <a:r>
              <a:rPr lang="fi-FI" sz="2000" i="1" dirty="0" smtClean="0"/>
              <a:t>Alkanna (% 80), Sideritis (% 78), Acantholimon (% 76), Paronychia (% 75),</a:t>
            </a:r>
          </a:p>
          <a:p>
            <a:pPr algn="just"/>
            <a:r>
              <a:rPr lang="tr-TR" sz="2000" i="1" dirty="0" err="1" smtClean="0"/>
              <a:t>Gypsophila</a:t>
            </a:r>
            <a:r>
              <a:rPr lang="tr-TR" sz="2000" i="1" dirty="0" smtClean="0"/>
              <a:t> (% 71), </a:t>
            </a:r>
            <a:r>
              <a:rPr lang="tr-TR" sz="2000" i="1" dirty="0" err="1" smtClean="0"/>
              <a:t>Paracaryum</a:t>
            </a:r>
            <a:r>
              <a:rPr lang="tr-TR" sz="2000" i="1" dirty="0" smtClean="0"/>
              <a:t> (% 70), </a:t>
            </a:r>
            <a:r>
              <a:rPr lang="tr-TR" sz="2000" i="1" dirty="0" err="1" smtClean="0"/>
              <a:t>Cousinia</a:t>
            </a:r>
            <a:r>
              <a:rPr lang="tr-TR" sz="2000" i="1" dirty="0" smtClean="0"/>
              <a:t> (% 68). </a:t>
            </a:r>
            <a:r>
              <a:rPr lang="tr-TR" sz="2000" i="1" dirty="0" err="1" smtClean="0"/>
              <a:t>Ebenus</a:t>
            </a:r>
            <a:r>
              <a:rPr lang="tr-TR" sz="2000" i="1" dirty="0" smtClean="0"/>
              <a:t> ve </a:t>
            </a:r>
            <a:r>
              <a:rPr lang="tr-TR" sz="2000" i="1" dirty="0" err="1" smtClean="0"/>
              <a:t>Bolanthus</a:t>
            </a:r>
            <a:r>
              <a:rPr lang="tr-TR" sz="2000" i="1" dirty="0" smtClean="0"/>
              <a:t> </a:t>
            </a:r>
            <a:r>
              <a:rPr lang="tr-TR" sz="2000" dirty="0" smtClean="0"/>
              <a:t>cinsleri oldukça az sayıda türle Türkiye’de temsil edilmekte iseler de bunların hepsi endemiktir.</a:t>
            </a:r>
            <a:endParaRPr lang="tr-TR"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kutbay\Desktop\58F2BF744153-3132.jpg"/>
          <p:cNvPicPr>
            <a:picLocks noChangeAspect="1" noChangeArrowheads="1"/>
          </p:cNvPicPr>
          <p:nvPr/>
        </p:nvPicPr>
        <p:blipFill>
          <a:blip r:embed="rId2"/>
          <a:srcRect/>
          <a:stretch>
            <a:fillRect/>
          </a:stretch>
        </p:blipFill>
        <p:spPr bwMode="auto">
          <a:xfrm>
            <a:off x="2133600" y="1143000"/>
            <a:ext cx="4953000" cy="3305175"/>
          </a:xfrm>
          <a:prstGeom prst="rect">
            <a:avLst/>
          </a:prstGeom>
          <a:noFill/>
        </p:spPr>
      </p:pic>
      <p:sp>
        <p:nvSpPr>
          <p:cNvPr id="3" name="2 Metin kutusu"/>
          <p:cNvSpPr txBox="1"/>
          <p:nvPr/>
        </p:nvSpPr>
        <p:spPr>
          <a:xfrm>
            <a:off x="457200" y="5562600"/>
            <a:ext cx="7826310" cy="646331"/>
          </a:xfrm>
          <a:prstGeom prst="rect">
            <a:avLst/>
          </a:prstGeom>
          <a:noFill/>
        </p:spPr>
        <p:txBody>
          <a:bodyPr wrap="none" rtlCol="0">
            <a:spAutoFit/>
          </a:bodyPr>
          <a:lstStyle/>
          <a:p>
            <a:r>
              <a:rPr lang="tr-TR" dirty="0" smtClean="0">
                <a:hlinkClick r:id="rId3"/>
              </a:rPr>
              <a:t>https://www.turkiyebitkileri.com/tr/foto%C4%9Fraf-galerisi/fabaceae-baklagiller</a:t>
            </a:r>
            <a:r>
              <a:rPr lang="tr-TR" dirty="0" smtClean="0">
                <a:hlinkClick r:id="rId3"/>
              </a:rPr>
              <a:t>/</a:t>
            </a:r>
            <a:endParaRPr lang="tr-TR" dirty="0" smtClean="0"/>
          </a:p>
          <a:p>
            <a:r>
              <a:rPr lang="tr-TR" dirty="0" err="1" smtClean="0"/>
              <a:t>ebenus</a:t>
            </a:r>
            <a:r>
              <a:rPr lang="tr-TR" dirty="0" smtClean="0"/>
              <a:t>-</a:t>
            </a:r>
            <a:r>
              <a:rPr lang="tr-TR" dirty="0" err="1" smtClean="0"/>
              <a:t>morgeven</a:t>
            </a:r>
            <a:r>
              <a:rPr lang="tr-TR" dirty="0" smtClean="0"/>
              <a:t>/</a:t>
            </a:r>
            <a:r>
              <a:rPr lang="tr-TR" dirty="0" err="1" smtClean="0"/>
              <a:t>ebenus</a:t>
            </a:r>
            <a:r>
              <a:rPr lang="tr-TR" dirty="0" smtClean="0"/>
              <a:t>-</a:t>
            </a:r>
            <a:r>
              <a:rPr lang="tr-TR" dirty="0" err="1" smtClean="0"/>
              <a:t>cappadocica</a:t>
            </a:r>
            <a:r>
              <a:rPr lang="tr-TR" dirty="0" smtClean="0"/>
              <a:t>.</a:t>
            </a:r>
            <a:r>
              <a:rPr lang="tr-TR" dirty="0" err="1" smtClean="0"/>
              <a:t>htm</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Türkiye’de şimdiye kadar tespit edilmiş </a:t>
            </a:r>
            <a:r>
              <a:rPr lang="tr-TR" dirty="0" err="1" smtClean="0"/>
              <a:t>monotipik</a:t>
            </a:r>
            <a:r>
              <a:rPr lang="tr-TR" dirty="0" smtClean="0"/>
              <a:t> (tek türlü) 9 endemik cins</a:t>
            </a:r>
          </a:p>
          <a:p>
            <a:r>
              <a:rPr lang="tr-TR" dirty="0" smtClean="0"/>
              <a:t>vardır. Bunlar;</a:t>
            </a:r>
          </a:p>
          <a:p>
            <a:r>
              <a:rPr lang="tr-TR" dirty="0" smtClean="0"/>
              <a:t>1. </a:t>
            </a:r>
            <a:r>
              <a:rPr lang="tr-TR" i="1" dirty="0" err="1" smtClean="0"/>
              <a:t>Tchihatchewia</a:t>
            </a:r>
            <a:r>
              <a:rPr lang="tr-TR" i="1" dirty="0" smtClean="0"/>
              <a:t> </a:t>
            </a:r>
            <a:r>
              <a:rPr lang="tr-TR" i="1" dirty="0" err="1" smtClean="0"/>
              <a:t>isatidea</a:t>
            </a:r>
            <a:r>
              <a:rPr lang="tr-TR" i="1" dirty="0" smtClean="0"/>
              <a:t> (</a:t>
            </a:r>
            <a:r>
              <a:rPr lang="tr-TR" i="1" dirty="0" err="1" smtClean="0"/>
              <a:t>Brassicaceae</a:t>
            </a:r>
            <a:r>
              <a:rPr lang="tr-TR" i="1" dirty="0" smtClean="0"/>
              <a:t>) Doğu Anadolu</a:t>
            </a:r>
          </a:p>
          <a:p>
            <a:r>
              <a:rPr lang="tr-TR" dirty="0" smtClean="0"/>
              <a:t>2. </a:t>
            </a:r>
            <a:r>
              <a:rPr lang="tr-TR" i="1" dirty="0" err="1" smtClean="0"/>
              <a:t>Thurja</a:t>
            </a:r>
            <a:r>
              <a:rPr lang="tr-TR" i="1" dirty="0" smtClean="0"/>
              <a:t> </a:t>
            </a:r>
            <a:r>
              <a:rPr lang="tr-TR" i="1" dirty="0" err="1" smtClean="0"/>
              <a:t>capitata</a:t>
            </a:r>
            <a:r>
              <a:rPr lang="tr-TR" i="1" dirty="0" smtClean="0"/>
              <a:t> (</a:t>
            </a:r>
            <a:r>
              <a:rPr lang="tr-TR" i="1" dirty="0" err="1" smtClean="0"/>
              <a:t>Caryophyllaceae</a:t>
            </a:r>
            <a:r>
              <a:rPr lang="tr-TR" i="1" dirty="0" smtClean="0"/>
              <a:t>) Niğde-Seyhan</a:t>
            </a:r>
          </a:p>
          <a:p>
            <a:r>
              <a:rPr lang="tr-TR" dirty="0" smtClean="0"/>
              <a:t>3. </a:t>
            </a:r>
            <a:r>
              <a:rPr lang="tr-TR" i="1" dirty="0" err="1" smtClean="0"/>
              <a:t>Phyrna</a:t>
            </a:r>
            <a:r>
              <a:rPr lang="tr-TR" i="1" dirty="0" smtClean="0"/>
              <a:t> </a:t>
            </a:r>
            <a:r>
              <a:rPr lang="tr-TR" i="1" dirty="0" err="1" smtClean="0"/>
              <a:t>ortegioides</a:t>
            </a:r>
            <a:r>
              <a:rPr lang="tr-TR" i="1" dirty="0" smtClean="0"/>
              <a:t> (</a:t>
            </a:r>
            <a:r>
              <a:rPr lang="tr-TR" i="1" dirty="0" err="1" smtClean="0"/>
              <a:t>Caryophyllaceae</a:t>
            </a:r>
            <a:r>
              <a:rPr lang="tr-TR" i="1" dirty="0" smtClean="0"/>
              <a:t>) İç Anadolu-Doğu Akdeniz dağları</a:t>
            </a:r>
          </a:p>
          <a:p>
            <a:r>
              <a:rPr lang="tr-TR" dirty="0" smtClean="0"/>
              <a:t>4. </a:t>
            </a:r>
            <a:r>
              <a:rPr lang="tr-TR" i="1" dirty="0" err="1" smtClean="0"/>
              <a:t>Kalidopsis</a:t>
            </a:r>
            <a:r>
              <a:rPr lang="tr-TR" i="1" dirty="0" smtClean="0"/>
              <a:t> </a:t>
            </a:r>
            <a:r>
              <a:rPr lang="tr-TR" i="1" dirty="0" err="1" smtClean="0"/>
              <a:t>wagenitzii</a:t>
            </a:r>
            <a:r>
              <a:rPr lang="tr-TR" i="1" dirty="0" smtClean="0"/>
              <a:t> (</a:t>
            </a:r>
            <a:r>
              <a:rPr lang="tr-TR" i="1" dirty="0" err="1" smtClean="0"/>
              <a:t>Chenopodiaceae</a:t>
            </a:r>
            <a:r>
              <a:rPr lang="tr-TR" i="1" dirty="0" smtClean="0"/>
              <a:t>) İç Anadolu</a:t>
            </a:r>
          </a:p>
          <a:p>
            <a:r>
              <a:rPr lang="tr-TR" dirty="0" smtClean="0"/>
              <a:t>5. </a:t>
            </a:r>
            <a:r>
              <a:rPr lang="tr-TR" i="1" dirty="0" err="1" smtClean="0"/>
              <a:t>Cyathobasis</a:t>
            </a:r>
            <a:r>
              <a:rPr lang="tr-TR" i="1" dirty="0" smtClean="0"/>
              <a:t> </a:t>
            </a:r>
            <a:r>
              <a:rPr lang="tr-TR" i="1" dirty="0" err="1" smtClean="0"/>
              <a:t>fruticlosa</a:t>
            </a:r>
            <a:r>
              <a:rPr lang="tr-TR" i="1" dirty="0" smtClean="0"/>
              <a:t> (</a:t>
            </a:r>
            <a:r>
              <a:rPr lang="tr-TR" i="1" dirty="0" err="1" smtClean="0"/>
              <a:t>Chenopodiaceae</a:t>
            </a:r>
            <a:r>
              <a:rPr lang="tr-TR" i="1" dirty="0" smtClean="0"/>
              <a:t>) İç Anadolu</a:t>
            </a:r>
          </a:p>
          <a:p>
            <a:r>
              <a:rPr lang="fi-FI" dirty="0" smtClean="0"/>
              <a:t>6. </a:t>
            </a:r>
            <a:r>
              <a:rPr lang="fi-FI" i="1" dirty="0" smtClean="0"/>
              <a:t>Sartoria hedysaroides (Fabaceae) Antalya</a:t>
            </a:r>
          </a:p>
          <a:p>
            <a:r>
              <a:rPr lang="tr-TR" dirty="0" smtClean="0"/>
              <a:t>7. </a:t>
            </a:r>
            <a:r>
              <a:rPr lang="tr-TR" i="1" dirty="0" err="1" smtClean="0"/>
              <a:t>Microsciadium</a:t>
            </a:r>
            <a:r>
              <a:rPr lang="tr-TR" i="1" dirty="0" smtClean="0"/>
              <a:t> </a:t>
            </a:r>
            <a:r>
              <a:rPr lang="tr-TR" i="1" dirty="0" err="1" smtClean="0"/>
              <a:t>minutum</a:t>
            </a:r>
            <a:r>
              <a:rPr lang="tr-TR" i="1" dirty="0" smtClean="0"/>
              <a:t> (</a:t>
            </a:r>
            <a:r>
              <a:rPr lang="tr-TR" i="1" dirty="0" err="1" smtClean="0"/>
              <a:t>Apiaceae</a:t>
            </a:r>
            <a:r>
              <a:rPr lang="tr-TR" i="1" dirty="0" smtClean="0"/>
              <a:t>) Ege ve Güneybatı Anadolu</a:t>
            </a:r>
          </a:p>
          <a:p>
            <a:r>
              <a:rPr lang="tr-TR" dirty="0" smtClean="0"/>
              <a:t>8. </a:t>
            </a:r>
            <a:r>
              <a:rPr lang="tr-TR" i="1" dirty="0" err="1" smtClean="0"/>
              <a:t>Olymposciadium</a:t>
            </a:r>
            <a:r>
              <a:rPr lang="tr-TR" i="1" dirty="0" smtClean="0"/>
              <a:t> </a:t>
            </a:r>
            <a:r>
              <a:rPr lang="tr-TR" i="1" dirty="0" err="1" smtClean="0"/>
              <a:t>caespitosum</a:t>
            </a:r>
            <a:r>
              <a:rPr lang="tr-TR" i="1" dirty="0" smtClean="0"/>
              <a:t> (</a:t>
            </a:r>
            <a:r>
              <a:rPr lang="tr-TR" i="1" dirty="0" err="1" smtClean="0"/>
              <a:t>Apiaceaae</a:t>
            </a:r>
            <a:r>
              <a:rPr lang="tr-TR" i="1" dirty="0" smtClean="0"/>
              <a:t>) Doğu Anadolu</a:t>
            </a:r>
          </a:p>
          <a:p>
            <a:r>
              <a:rPr lang="tr-TR" dirty="0" smtClean="0"/>
              <a:t>9. </a:t>
            </a:r>
            <a:r>
              <a:rPr lang="tr-TR" i="1" dirty="0" err="1" smtClean="0"/>
              <a:t>Crenosciadium</a:t>
            </a:r>
            <a:r>
              <a:rPr lang="tr-TR" i="1" dirty="0" smtClean="0"/>
              <a:t> </a:t>
            </a:r>
            <a:r>
              <a:rPr lang="tr-TR" i="1" dirty="0" err="1" smtClean="0"/>
              <a:t>siifolium</a:t>
            </a:r>
            <a:r>
              <a:rPr lang="tr-TR" i="1" dirty="0" smtClean="0"/>
              <a:t> (</a:t>
            </a:r>
            <a:r>
              <a:rPr lang="tr-TR" i="1" dirty="0" err="1" smtClean="0"/>
              <a:t>Apiaceae</a:t>
            </a:r>
            <a:r>
              <a:rPr lang="tr-TR" i="1" dirty="0" smtClean="0"/>
              <a:t>) Ege ve Batı </a:t>
            </a:r>
            <a:r>
              <a:rPr lang="tr-TR" i="1" dirty="0" err="1" smtClean="0"/>
              <a:t>Toroslar</a:t>
            </a:r>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kutbay\Desktop\monotipik.jpg"/>
          <p:cNvPicPr>
            <a:picLocks noChangeAspect="1" noChangeArrowheads="1"/>
          </p:cNvPicPr>
          <p:nvPr/>
        </p:nvPicPr>
        <p:blipFill>
          <a:blip r:embed="rId2"/>
          <a:srcRect/>
          <a:stretch>
            <a:fillRect/>
          </a:stretch>
        </p:blipFill>
        <p:spPr bwMode="auto">
          <a:xfrm>
            <a:off x="1066800" y="838200"/>
            <a:ext cx="2133600" cy="2133600"/>
          </a:xfrm>
          <a:prstGeom prst="rect">
            <a:avLst/>
          </a:prstGeom>
          <a:noFill/>
        </p:spPr>
      </p:pic>
      <p:sp>
        <p:nvSpPr>
          <p:cNvPr id="3" name="2 Metin kutusu"/>
          <p:cNvSpPr txBox="1"/>
          <p:nvPr/>
        </p:nvSpPr>
        <p:spPr>
          <a:xfrm>
            <a:off x="1066800" y="5638800"/>
            <a:ext cx="7699287" cy="646331"/>
          </a:xfrm>
          <a:prstGeom prst="rect">
            <a:avLst/>
          </a:prstGeom>
          <a:noFill/>
        </p:spPr>
        <p:txBody>
          <a:bodyPr wrap="none" rtlCol="0">
            <a:spAutoFit/>
          </a:bodyPr>
          <a:lstStyle/>
          <a:p>
            <a:r>
              <a:rPr lang="tr-TR" i="1" dirty="0" err="1" smtClean="0"/>
              <a:t>Sartoria</a:t>
            </a:r>
            <a:r>
              <a:rPr lang="tr-TR" i="1" dirty="0" smtClean="0"/>
              <a:t> </a:t>
            </a:r>
            <a:r>
              <a:rPr lang="tr-TR" i="1" dirty="0" err="1" smtClean="0"/>
              <a:t>hedysaroides</a:t>
            </a:r>
            <a:r>
              <a:rPr lang="tr-TR" dirty="0" smtClean="0"/>
              <a:t>; </a:t>
            </a:r>
            <a:r>
              <a:rPr lang="tr-TR" dirty="0" smtClean="0">
                <a:hlinkClick r:id="rId3"/>
              </a:rPr>
              <a:t>https://www.turkiyebitkileri.com/tr</a:t>
            </a:r>
            <a:r>
              <a:rPr lang="tr-TR" dirty="0" smtClean="0"/>
              <a:t>; </a:t>
            </a:r>
            <a:r>
              <a:rPr lang="tr-TR" i="1" dirty="0" err="1" smtClean="0"/>
              <a:t>Kalidopsis</a:t>
            </a:r>
            <a:r>
              <a:rPr lang="tr-TR" i="1" dirty="0" smtClean="0"/>
              <a:t> </a:t>
            </a:r>
            <a:r>
              <a:rPr lang="tr-TR" i="1" dirty="0" err="1" smtClean="0"/>
              <a:t>wagenitzii</a:t>
            </a:r>
            <a:endParaRPr lang="tr-TR" i="1" dirty="0" smtClean="0"/>
          </a:p>
          <a:p>
            <a:endParaRPr lang="tr-TR" dirty="0"/>
          </a:p>
        </p:txBody>
      </p:sp>
      <p:pic>
        <p:nvPicPr>
          <p:cNvPr id="3075" name="Picture 3" descr="C:\Users\kutbay\Desktop\35B61DC02EA0-236.jpg"/>
          <p:cNvPicPr>
            <a:picLocks noChangeAspect="1" noChangeArrowheads="1"/>
          </p:cNvPicPr>
          <p:nvPr/>
        </p:nvPicPr>
        <p:blipFill>
          <a:blip r:embed="rId4"/>
          <a:srcRect/>
          <a:stretch>
            <a:fillRect/>
          </a:stretch>
        </p:blipFill>
        <p:spPr bwMode="auto">
          <a:xfrm>
            <a:off x="3733800" y="533400"/>
            <a:ext cx="4953000" cy="3305175"/>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kutbay\Desktop\Olymposciadiumcaespitosum2-vi.jpg"/>
          <p:cNvPicPr>
            <a:picLocks noChangeAspect="1" noChangeArrowheads="1"/>
          </p:cNvPicPr>
          <p:nvPr/>
        </p:nvPicPr>
        <p:blipFill>
          <a:blip r:embed="rId2"/>
          <a:srcRect/>
          <a:stretch>
            <a:fillRect/>
          </a:stretch>
        </p:blipFill>
        <p:spPr bwMode="auto">
          <a:xfrm>
            <a:off x="304800" y="152400"/>
            <a:ext cx="8534400" cy="5029200"/>
          </a:xfrm>
          <a:prstGeom prst="rect">
            <a:avLst/>
          </a:prstGeom>
          <a:noFill/>
        </p:spPr>
      </p:pic>
      <p:sp>
        <p:nvSpPr>
          <p:cNvPr id="3" name="2 Metin kutusu"/>
          <p:cNvSpPr txBox="1"/>
          <p:nvPr/>
        </p:nvSpPr>
        <p:spPr>
          <a:xfrm>
            <a:off x="457200" y="6172200"/>
            <a:ext cx="8178521" cy="369332"/>
          </a:xfrm>
          <a:prstGeom prst="rect">
            <a:avLst/>
          </a:prstGeom>
          <a:noFill/>
        </p:spPr>
        <p:txBody>
          <a:bodyPr wrap="none" rtlCol="0">
            <a:spAutoFit/>
          </a:bodyPr>
          <a:lstStyle/>
          <a:p>
            <a:r>
              <a:rPr lang="tr-TR" smtClean="0"/>
              <a:t>https://ngoosen.fotki.com/apiaceae-/z-apiaceae-others/olymposciadium-caes-1.html</a:t>
            </a:r>
            <a:endParaRPr lang="tr-T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b="1" dirty="0" smtClean="0"/>
              <a:t>EX: </a:t>
            </a:r>
            <a:r>
              <a:rPr lang="tr-TR" b="1" dirty="0" err="1" smtClean="0"/>
              <a:t>Extinct</a:t>
            </a:r>
            <a:r>
              <a:rPr lang="tr-TR" b="1" dirty="0" smtClean="0"/>
              <a:t> (Tükenmiş) EW: </a:t>
            </a:r>
            <a:r>
              <a:rPr lang="tr-TR" b="1" dirty="0" err="1" smtClean="0"/>
              <a:t>Extict</a:t>
            </a:r>
            <a:r>
              <a:rPr lang="tr-TR" b="1" dirty="0" smtClean="0"/>
              <a:t> </a:t>
            </a:r>
            <a:r>
              <a:rPr lang="tr-TR" b="1" dirty="0" err="1" smtClean="0"/>
              <a:t>In</a:t>
            </a:r>
            <a:r>
              <a:rPr lang="tr-TR" b="1" dirty="0" smtClean="0"/>
              <a:t> </a:t>
            </a:r>
            <a:r>
              <a:rPr lang="tr-TR" b="1" dirty="0" err="1" smtClean="0"/>
              <a:t>The</a:t>
            </a:r>
            <a:r>
              <a:rPr lang="tr-TR" b="1" dirty="0" smtClean="0"/>
              <a:t> </a:t>
            </a:r>
            <a:r>
              <a:rPr lang="tr-TR" b="1" dirty="0" err="1" smtClean="0"/>
              <a:t>Wild</a:t>
            </a:r>
            <a:r>
              <a:rPr lang="tr-TR" b="1" dirty="0" smtClean="0"/>
              <a:t> (Doğada Tükenmiş) CR: </a:t>
            </a:r>
            <a:r>
              <a:rPr lang="tr-TR" b="1" dirty="0" err="1" smtClean="0"/>
              <a:t>Critically</a:t>
            </a:r>
            <a:endParaRPr lang="tr-TR" b="1" dirty="0" smtClean="0"/>
          </a:p>
          <a:p>
            <a:r>
              <a:rPr lang="tr-TR" dirty="0" err="1" smtClean="0"/>
              <a:t>Endangered</a:t>
            </a:r>
            <a:r>
              <a:rPr lang="tr-TR" dirty="0" smtClean="0"/>
              <a:t> (Çok Tehlikede) </a:t>
            </a:r>
            <a:r>
              <a:rPr lang="tr-TR" b="1" dirty="0" smtClean="0"/>
              <a:t>EN: </a:t>
            </a:r>
            <a:r>
              <a:rPr lang="tr-TR" b="1" dirty="0" err="1" smtClean="0"/>
              <a:t>Endangered</a:t>
            </a:r>
            <a:r>
              <a:rPr lang="tr-TR" b="1" dirty="0" smtClean="0"/>
              <a:t> (Tehlikede) VU: </a:t>
            </a:r>
            <a:r>
              <a:rPr lang="tr-TR" b="1" dirty="0" err="1" smtClean="0"/>
              <a:t>Vulnerable</a:t>
            </a:r>
            <a:endParaRPr lang="tr-TR" b="1" dirty="0" smtClean="0"/>
          </a:p>
          <a:p>
            <a:r>
              <a:rPr lang="tr-TR" dirty="0" smtClean="0"/>
              <a:t>(Zarar Görebilir) </a:t>
            </a:r>
            <a:r>
              <a:rPr lang="tr-TR" b="1" dirty="0" smtClean="0"/>
              <a:t>LR: </a:t>
            </a:r>
            <a:r>
              <a:rPr lang="tr-TR" b="1" dirty="0" err="1" smtClean="0"/>
              <a:t>Lower</a:t>
            </a:r>
            <a:r>
              <a:rPr lang="tr-TR" b="1" dirty="0" smtClean="0"/>
              <a:t> Risk (Az Tehdit Altında) ,</a:t>
            </a:r>
            <a:r>
              <a:rPr lang="tr-TR" b="1" dirty="0" err="1" smtClean="0"/>
              <a:t>lc</a:t>
            </a:r>
            <a:r>
              <a:rPr lang="tr-TR" b="1" dirty="0" smtClean="0"/>
              <a:t>: </a:t>
            </a:r>
            <a:r>
              <a:rPr lang="tr-TR" b="1" dirty="0" err="1" smtClean="0"/>
              <a:t>Least</a:t>
            </a:r>
            <a:r>
              <a:rPr lang="tr-TR" b="1" dirty="0" smtClean="0"/>
              <a:t> </a:t>
            </a:r>
            <a:r>
              <a:rPr lang="tr-TR" b="1" dirty="0" err="1" smtClean="0"/>
              <a:t>Concern</a:t>
            </a:r>
            <a:r>
              <a:rPr lang="tr-TR" b="1" dirty="0" smtClean="0"/>
              <a:t> (En Az</a:t>
            </a:r>
          </a:p>
          <a:p>
            <a:r>
              <a:rPr lang="tr-TR" dirty="0" smtClean="0"/>
              <a:t>Endişe Verici), </a:t>
            </a:r>
            <a:r>
              <a:rPr lang="tr-TR" b="1" dirty="0" err="1" smtClean="0"/>
              <a:t>cd</a:t>
            </a:r>
            <a:r>
              <a:rPr lang="tr-TR" b="1" dirty="0" smtClean="0"/>
              <a:t>: </a:t>
            </a:r>
            <a:r>
              <a:rPr lang="tr-TR" b="1" dirty="0" err="1" smtClean="0"/>
              <a:t>Conservation</a:t>
            </a:r>
            <a:r>
              <a:rPr lang="tr-TR" b="1" dirty="0" smtClean="0"/>
              <a:t> </a:t>
            </a:r>
            <a:r>
              <a:rPr lang="tr-TR" b="1" dirty="0" err="1" smtClean="0"/>
              <a:t>Dependent</a:t>
            </a:r>
            <a:r>
              <a:rPr lang="tr-TR" b="1" dirty="0" smtClean="0"/>
              <a:t> (Koruma Önlemi Gerektiren), </a:t>
            </a:r>
            <a:r>
              <a:rPr lang="tr-TR" b="1" dirty="0" err="1" smtClean="0"/>
              <a:t>nt</a:t>
            </a:r>
            <a:r>
              <a:rPr lang="tr-TR" b="1" dirty="0" smtClean="0"/>
              <a:t>:</a:t>
            </a:r>
          </a:p>
          <a:p>
            <a:r>
              <a:rPr lang="en-US" dirty="0" smtClean="0"/>
              <a:t>Near Threatened (</a:t>
            </a:r>
            <a:r>
              <a:rPr lang="en-US" dirty="0" err="1" smtClean="0"/>
              <a:t>Tehlike</a:t>
            </a:r>
            <a:r>
              <a:rPr lang="en-US" dirty="0" smtClean="0"/>
              <a:t> </a:t>
            </a:r>
            <a:r>
              <a:rPr lang="en-US" dirty="0" err="1" smtClean="0"/>
              <a:t>Altına</a:t>
            </a:r>
            <a:r>
              <a:rPr lang="en-US" dirty="0" smtClean="0"/>
              <a:t> </a:t>
            </a:r>
            <a:r>
              <a:rPr lang="en-US" dirty="0" err="1" smtClean="0"/>
              <a:t>Girebilir</a:t>
            </a:r>
            <a:r>
              <a:rPr lang="en-US" dirty="0" smtClean="0"/>
              <a:t>) </a:t>
            </a:r>
            <a:r>
              <a:rPr lang="en-US" b="1" dirty="0" smtClean="0"/>
              <a:t>DD: Data Deficiency (</a:t>
            </a:r>
            <a:r>
              <a:rPr lang="en-US" b="1" dirty="0" err="1" smtClean="0"/>
              <a:t>Veri</a:t>
            </a:r>
            <a:r>
              <a:rPr lang="en-US" b="1" dirty="0" smtClean="0"/>
              <a:t> </a:t>
            </a:r>
            <a:r>
              <a:rPr lang="en-US" b="1" dirty="0" err="1" smtClean="0"/>
              <a:t>Yetersiz</a:t>
            </a:r>
            <a:r>
              <a:rPr lang="en-US" b="1" dirty="0" smtClean="0"/>
              <a:t>)</a:t>
            </a:r>
          </a:p>
          <a:p>
            <a:r>
              <a:rPr lang="tr-TR" b="1" dirty="0" smtClean="0"/>
              <a:t>NE: Not </a:t>
            </a:r>
            <a:r>
              <a:rPr lang="tr-TR" b="1" dirty="0" err="1" smtClean="0"/>
              <a:t>Evaluated</a:t>
            </a:r>
            <a:r>
              <a:rPr lang="tr-TR" b="1" smtClean="0"/>
              <a:t> (Değerlendirilmeyen)</a:t>
            </a:r>
            <a:endParaRPr lang="tr-T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1487</Words>
  <Application>Microsoft Office PowerPoint</Application>
  <PresentationFormat>Ekran Gösterisi (4:3)</PresentationFormat>
  <Paragraphs>91</Paragraphs>
  <Slides>20</Slides>
  <Notes>0</Notes>
  <HiddenSlides>0</HiddenSlides>
  <MMClips>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Ofis Teması</vt:lpstr>
      <vt:lpstr>Türkiye’de Endemizm</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Türkiye’de Endemizm</dc:title>
  <dc:creator>kutbay</dc:creator>
  <cp:lastModifiedBy>kutbay</cp:lastModifiedBy>
  <cp:revision>11</cp:revision>
  <dcterms:created xsi:type="dcterms:W3CDTF">2021-04-21T20:31:53Z</dcterms:created>
  <dcterms:modified xsi:type="dcterms:W3CDTF">2021-04-22T00:43:20Z</dcterms:modified>
</cp:coreProperties>
</file>