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diagrams/layout1.xml" ContentType="application/vnd.openxmlformats-officedocument.drawingml.diagramLayout+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diagrams/data1.xml" ContentType="application/vnd.openxmlformats-officedocument.drawingml.diagramData+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28"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DFD648D-EF0F-47C7-A99A-544C9CF9BFE6}" type="doc">
      <dgm:prSet loTypeId="urn:microsoft.com/office/officeart/2005/8/layout/hierarchy6" loCatId="hierarchy" qsTypeId="urn:microsoft.com/office/officeart/2005/8/quickstyle/simple1" qsCatId="simple" csTypeId="urn:microsoft.com/office/officeart/2005/8/colors/accent1_2" csCatId="accent1" phldr="1"/>
      <dgm:spPr/>
      <dgm:t>
        <a:bodyPr/>
        <a:lstStyle/>
        <a:p>
          <a:endParaRPr lang="tr-TR"/>
        </a:p>
      </dgm:t>
    </dgm:pt>
    <dgm:pt modelId="{DC683073-677F-4403-AD49-7F4F13CF7476}">
      <dgm:prSet phldrT="[Metin]"/>
      <dgm:spPr/>
      <dgm:t>
        <a:bodyPr/>
        <a:lstStyle/>
        <a:p>
          <a:r>
            <a:rPr lang="tr-TR" dirty="0" smtClean="0"/>
            <a:t>Hücre</a:t>
          </a:r>
          <a:endParaRPr lang="tr-TR" dirty="0"/>
        </a:p>
      </dgm:t>
    </dgm:pt>
    <dgm:pt modelId="{50E7E993-A884-43DE-8A7A-132ECCAA17A5}" type="parTrans" cxnId="{0EB97156-830A-47FA-83D8-C5E71677D9B9}">
      <dgm:prSet/>
      <dgm:spPr/>
      <dgm:t>
        <a:bodyPr/>
        <a:lstStyle/>
        <a:p>
          <a:endParaRPr lang="tr-TR"/>
        </a:p>
      </dgm:t>
    </dgm:pt>
    <dgm:pt modelId="{01B9207A-1E00-462B-AE76-D3AF0C775E34}" type="sibTrans" cxnId="{0EB97156-830A-47FA-83D8-C5E71677D9B9}">
      <dgm:prSet/>
      <dgm:spPr/>
      <dgm:t>
        <a:bodyPr/>
        <a:lstStyle/>
        <a:p>
          <a:endParaRPr lang="tr-TR"/>
        </a:p>
      </dgm:t>
    </dgm:pt>
    <dgm:pt modelId="{8618B59D-8A07-4AF0-9092-02192704F489}">
      <dgm:prSet phldrT="[Metin]"/>
      <dgm:spPr/>
      <dgm:t>
        <a:bodyPr/>
        <a:lstStyle/>
        <a:p>
          <a:r>
            <a:rPr lang="tr-TR" dirty="0" err="1" smtClean="0"/>
            <a:t>Protoplast</a:t>
          </a:r>
          <a:endParaRPr lang="tr-TR" dirty="0"/>
        </a:p>
      </dgm:t>
    </dgm:pt>
    <dgm:pt modelId="{F4A9A49D-43A0-4850-9781-DBAA1C607544}" type="parTrans" cxnId="{0EB32C9E-F74F-4DF8-963C-5B728BCEFF92}">
      <dgm:prSet/>
      <dgm:spPr/>
      <dgm:t>
        <a:bodyPr/>
        <a:lstStyle/>
        <a:p>
          <a:endParaRPr lang="tr-TR"/>
        </a:p>
      </dgm:t>
    </dgm:pt>
    <dgm:pt modelId="{A403B6CC-4282-4C5B-B7DD-7F4D7203463F}" type="sibTrans" cxnId="{0EB32C9E-F74F-4DF8-963C-5B728BCEFF92}">
      <dgm:prSet/>
      <dgm:spPr/>
      <dgm:t>
        <a:bodyPr/>
        <a:lstStyle/>
        <a:p>
          <a:endParaRPr lang="tr-TR"/>
        </a:p>
      </dgm:t>
    </dgm:pt>
    <dgm:pt modelId="{B2F24E45-EAC4-48FE-9130-76DABCB8D131}">
      <dgm:prSet phldrT="[Metin]"/>
      <dgm:spPr/>
      <dgm:t>
        <a:bodyPr/>
        <a:lstStyle/>
        <a:p>
          <a:r>
            <a:rPr lang="tr-TR" dirty="0" smtClean="0"/>
            <a:t>Hücrenin </a:t>
          </a:r>
          <a:r>
            <a:rPr lang="tr-TR" dirty="0" err="1" smtClean="0"/>
            <a:t>protoplazmik</a:t>
          </a:r>
          <a:r>
            <a:rPr lang="tr-TR" dirty="0" smtClean="0"/>
            <a:t> yapısı</a:t>
          </a:r>
        </a:p>
      </dgm:t>
    </dgm:pt>
    <dgm:pt modelId="{9217C13B-E540-495A-B66C-439A212CCD3C}" type="parTrans" cxnId="{9DF2A3AD-1A37-416F-93F7-35BDE885BB0F}">
      <dgm:prSet/>
      <dgm:spPr/>
      <dgm:t>
        <a:bodyPr/>
        <a:lstStyle/>
        <a:p>
          <a:endParaRPr lang="tr-TR"/>
        </a:p>
      </dgm:t>
    </dgm:pt>
    <dgm:pt modelId="{E59FD046-1B88-4396-80B4-845DBD1279CC}" type="sibTrans" cxnId="{9DF2A3AD-1A37-416F-93F7-35BDE885BB0F}">
      <dgm:prSet/>
      <dgm:spPr/>
      <dgm:t>
        <a:bodyPr/>
        <a:lstStyle/>
        <a:p>
          <a:endParaRPr lang="tr-TR"/>
        </a:p>
      </dgm:t>
    </dgm:pt>
    <dgm:pt modelId="{1122F0D2-268B-4F6D-B6CB-121BD13F7D21}">
      <dgm:prSet phldrT="[Metin]"/>
      <dgm:spPr/>
      <dgm:t>
        <a:bodyPr/>
        <a:lstStyle/>
        <a:p>
          <a:r>
            <a:rPr lang="tr-TR" dirty="0" smtClean="0"/>
            <a:t>Hücrenin </a:t>
          </a:r>
          <a:r>
            <a:rPr lang="tr-TR" dirty="0" err="1" smtClean="0"/>
            <a:t>Protoplazmik</a:t>
          </a:r>
          <a:r>
            <a:rPr lang="tr-TR" dirty="0" smtClean="0"/>
            <a:t> olmayan diğer kısmı</a:t>
          </a:r>
          <a:endParaRPr lang="tr-TR" dirty="0"/>
        </a:p>
      </dgm:t>
    </dgm:pt>
    <dgm:pt modelId="{C2718993-276B-4710-851C-E349482DD971}" type="parTrans" cxnId="{A35097E9-A71F-4126-A6C1-9CA33CDAA01D}">
      <dgm:prSet/>
      <dgm:spPr/>
      <dgm:t>
        <a:bodyPr/>
        <a:lstStyle/>
        <a:p>
          <a:endParaRPr lang="tr-TR"/>
        </a:p>
      </dgm:t>
    </dgm:pt>
    <dgm:pt modelId="{3643BC92-C750-4D47-A3B6-F50DA788C29A}" type="sibTrans" cxnId="{A35097E9-A71F-4126-A6C1-9CA33CDAA01D}">
      <dgm:prSet/>
      <dgm:spPr/>
      <dgm:t>
        <a:bodyPr/>
        <a:lstStyle/>
        <a:p>
          <a:endParaRPr lang="tr-TR"/>
        </a:p>
      </dgm:t>
    </dgm:pt>
    <dgm:pt modelId="{688D7ACF-F849-4834-8FFA-F139B3C46111}">
      <dgm:prSet phldrT="[Metin]"/>
      <dgm:spPr/>
      <dgm:t>
        <a:bodyPr/>
        <a:lstStyle/>
        <a:p>
          <a:r>
            <a:rPr lang="tr-TR" dirty="0" smtClean="0"/>
            <a:t>Hücre çeperi</a:t>
          </a:r>
          <a:endParaRPr lang="tr-TR" dirty="0"/>
        </a:p>
      </dgm:t>
    </dgm:pt>
    <dgm:pt modelId="{F395E7B1-7EDF-4F0F-BADB-8EFA0029DFC2}" type="parTrans" cxnId="{A9E9DEBF-60A9-4188-B13C-A9175C8D6BF5}">
      <dgm:prSet/>
      <dgm:spPr/>
      <dgm:t>
        <a:bodyPr/>
        <a:lstStyle/>
        <a:p>
          <a:endParaRPr lang="tr-TR"/>
        </a:p>
      </dgm:t>
    </dgm:pt>
    <dgm:pt modelId="{D0C61879-44E8-4915-9BB8-84D2838F3588}" type="sibTrans" cxnId="{A9E9DEBF-60A9-4188-B13C-A9175C8D6BF5}">
      <dgm:prSet/>
      <dgm:spPr/>
      <dgm:t>
        <a:bodyPr/>
        <a:lstStyle/>
        <a:p>
          <a:endParaRPr lang="tr-TR"/>
        </a:p>
      </dgm:t>
    </dgm:pt>
    <dgm:pt modelId="{591BF945-A60C-4284-A931-A0734EFF4E60}">
      <dgm:prSet/>
      <dgm:spPr/>
      <dgm:t>
        <a:bodyPr/>
        <a:lstStyle/>
        <a:p>
          <a:r>
            <a:rPr lang="tr-TR" dirty="0" smtClean="0"/>
            <a:t>protoplazma</a:t>
          </a:r>
          <a:endParaRPr lang="tr-TR" dirty="0"/>
        </a:p>
      </dgm:t>
    </dgm:pt>
    <dgm:pt modelId="{A080EBE3-9AB6-4F63-881B-DEF353D3C4D3}" type="parTrans" cxnId="{8DC3D7EF-061C-485E-A6C9-BCC5145492BC}">
      <dgm:prSet/>
      <dgm:spPr/>
      <dgm:t>
        <a:bodyPr/>
        <a:lstStyle/>
        <a:p>
          <a:endParaRPr lang="tr-TR"/>
        </a:p>
      </dgm:t>
    </dgm:pt>
    <dgm:pt modelId="{31296F83-400E-402C-831C-13A218FFF54F}" type="sibTrans" cxnId="{8DC3D7EF-061C-485E-A6C9-BCC5145492BC}">
      <dgm:prSet/>
      <dgm:spPr/>
      <dgm:t>
        <a:bodyPr/>
        <a:lstStyle/>
        <a:p>
          <a:endParaRPr lang="tr-TR"/>
        </a:p>
      </dgm:t>
    </dgm:pt>
    <dgm:pt modelId="{CBFF3D8E-505E-493E-847E-9AB576F97661}">
      <dgm:prSet/>
      <dgm:spPr/>
      <dgm:t>
        <a:bodyPr/>
        <a:lstStyle/>
        <a:p>
          <a:r>
            <a:rPr lang="tr-TR" dirty="0" smtClean="0"/>
            <a:t>sitoplazma</a:t>
          </a:r>
          <a:endParaRPr lang="tr-TR" dirty="0"/>
        </a:p>
      </dgm:t>
    </dgm:pt>
    <dgm:pt modelId="{499ECBA6-A708-48CC-8575-79B76D9EAD31}" type="parTrans" cxnId="{719BB08C-F0B7-4300-A541-8FA8E1552062}">
      <dgm:prSet/>
      <dgm:spPr/>
      <dgm:t>
        <a:bodyPr/>
        <a:lstStyle/>
        <a:p>
          <a:endParaRPr lang="tr-TR"/>
        </a:p>
      </dgm:t>
    </dgm:pt>
    <dgm:pt modelId="{CC7AD702-A6C8-4D20-BEA1-4B73C4E2D5B0}" type="sibTrans" cxnId="{719BB08C-F0B7-4300-A541-8FA8E1552062}">
      <dgm:prSet/>
      <dgm:spPr/>
      <dgm:t>
        <a:bodyPr/>
        <a:lstStyle/>
        <a:p>
          <a:endParaRPr lang="tr-TR"/>
        </a:p>
      </dgm:t>
    </dgm:pt>
    <dgm:pt modelId="{854BA3BD-E03F-412C-9E4A-ACC38D7C5129}">
      <dgm:prSet/>
      <dgm:spPr/>
      <dgm:t>
        <a:bodyPr/>
        <a:lstStyle/>
        <a:p>
          <a:r>
            <a:rPr lang="tr-TR" dirty="0" err="1" smtClean="0"/>
            <a:t>nükleus</a:t>
          </a:r>
          <a:endParaRPr lang="tr-TR" dirty="0"/>
        </a:p>
      </dgm:t>
    </dgm:pt>
    <dgm:pt modelId="{710E2296-1943-4014-A6C3-26AAC2A846C4}" type="parTrans" cxnId="{39215B37-D866-4FEA-84E5-1B5B1802E55D}">
      <dgm:prSet/>
      <dgm:spPr/>
      <dgm:t>
        <a:bodyPr/>
        <a:lstStyle/>
        <a:p>
          <a:endParaRPr lang="tr-TR"/>
        </a:p>
      </dgm:t>
    </dgm:pt>
    <dgm:pt modelId="{95976FA0-DD73-4CF8-B33B-AD28471A8224}" type="sibTrans" cxnId="{39215B37-D866-4FEA-84E5-1B5B1802E55D}">
      <dgm:prSet/>
      <dgm:spPr/>
      <dgm:t>
        <a:bodyPr/>
        <a:lstStyle/>
        <a:p>
          <a:endParaRPr lang="tr-TR"/>
        </a:p>
      </dgm:t>
    </dgm:pt>
    <dgm:pt modelId="{F719FDF8-430F-4CB8-A38B-C2B74EF2B1D4}">
      <dgm:prSet/>
      <dgm:spPr/>
      <dgm:t>
        <a:bodyPr/>
        <a:lstStyle/>
        <a:p>
          <a:r>
            <a:rPr lang="tr-TR" dirty="0" err="1" smtClean="0"/>
            <a:t>Vakuol</a:t>
          </a:r>
          <a:r>
            <a:rPr lang="tr-TR" dirty="0" smtClean="0"/>
            <a:t> ve </a:t>
          </a:r>
          <a:r>
            <a:rPr lang="tr-TR" dirty="0" err="1" smtClean="0"/>
            <a:t>ergastik</a:t>
          </a:r>
          <a:r>
            <a:rPr lang="tr-TR" dirty="0" smtClean="0"/>
            <a:t> maddeler</a:t>
          </a:r>
          <a:endParaRPr lang="tr-TR" dirty="0"/>
        </a:p>
      </dgm:t>
    </dgm:pt>
    <dgm:pt modelId="{41D4F603-D783-4980-9625-3715EEC03ACB}" type="parTrans" cxnId="{CC516A6A-0CDB-4223-ACF6-E273CEE10EBC}">
      <dgm:prSet/>
      <dgm:spPr/>
      <dgm:t>
        <a:bodyPr/>
        <a:lstStyle/>
        <a:p>
          <a:endParaRPr lang="tr-TR"/>
        </a:p>
      </dgm:t>
    </dgm:pt>
    <dgm:pt modelId="{B24AC10F-02C2-46F9-A931-C5BFA91EDA3F}" type="sibTrans" cxnId="{CC516A6A-0CDB-4223-ACF6-E273CEE10EBC}">
      <dgm:prSet/>
      <dgm:spPr/>
      <dgm:t>
        <a:bodyPr/>
        <a:lstStyle/>
        <a:p>
          <a:endParaRPr lang="tr-TR"/>
        </a:p>
      </dgm:t>
    </dgm:pt>
    <dgm:pt modelId="{B841F475-6E0A-46D5-A6D8-68310536D0B7}" type="pres">
      <dgm:prSet presAssocID="{ADFD648D-EF0F-47C7-A99A-544C9CF9BFE6}" presName="mainComposite" presStyleCnt="0">
        <dgm:presLayoutVars>
          <dgm:chPref val="1"/>
          <dgm:dir/>
          <dgm:animOne val="branch"/>
          <dgm:animLvl val="lvl"/>
          <dgm:resizeHandles val="exact"/>
        </dgm:presLayoutVars>
      </dgm:prSet>
      <dgm:spPr/>
      <dgm:t>
        <a:bodyPr/>
        <a:lstStyle/>
        <a:p>
          <a:endParaRPr lang="tr-TR"/>
        </a:p>
      </dgm:t>
    </dgm:pt>
    <dgm:pt modelId="{88830419-6F5D-4235-A7BC-09FCC573375F}" type="pres">
      <dgm:prSet presAssocID="{ADFD648D-EF0F-47C7-A99A-544C9CF9BFE6}" presName="hierFlow" presStyleCnt="0"/>
      <dgm:spPr/>
    </dgm:pt>
    <dgm:pt modelId="{359E62D1-5E80-4B87-B263-5C9AD7396855}" type="pres">
      <dgm:prSet presAssocID="{ADFD648D-EF0F-47C7-A99A-544C9CF9BFE6}" presName="hierChild1" presStyleCnt="0">
        <dgm:presLayoutVars>
          <dgm:chPref val="1"/>
          <dgm:animOne val="branch"/>
          <dgm:animLvl val="lvl"/>
        </dgm:presLayoutVars>
      </dgm:prSet>
      <dgm:spPr/>
    </dgm:pt>
    <dgm:pt modelId="{CE8BACEB-E6B0-412A-8D9E-8529FB2A1E15}" type="pres">
      <dgm:prSet presAssocID="{DC683073-677F-4403-AD49-7F4F13CF7476}" presName="Name14" presStyleCnt="0"/>
      <dgm:spPr/>
    </dgm:pt>
    <dgm:pt modelId="{1551A340-713A-4BF7-B854-8781DF915AFE}" type="pres">
      <dgm:prSet presAssocID="{DC683073-677F-4403-AD49-7F4F13CF7476}" presName="level1Shape" presStyleLbl="node0" presStyleIdx="0" presStyleCnt="1" custScaleX="91261" custScaleY="41158" custLinFactNeighborX="-6098" custLinFactNeighborY="-23869">
        <dgm:presLayoutVars>
          <dgm:chPref val="3"/>
        </dgm:presLayoutVars>
      </dgm:prSet>
      <dgm:spPr/>
      <dgm:t>
        <a:bodyPr/>
        <a:lstStyle/>
        <a:p>
          <a:endParaRPr lang="tr-TR"/>
        </a:p>
      </dgm:t>
    </dgm:pt>
    <dgm:pt modelId="{DE61B3FB-F81D-4BF9-A9D3-25BC58B90BD1}" type="pres">
      <dgm:prSet presAssocID="{DC683073-677F-4403-AD49-7F4F13CF7476}" presName="hierChild2" presStyleCnt="0"/>
      <dgm:spPr/>
    </dgm:pt>
    <dgm:pt modelId="{283B2332-F208-49C2-A2F9-1D6FD4C45D35}" type="pres">
      <dgm:prSet presAssocID="{F4A9A49D-43A0-4850-9781-DBAA1C607544}" presName="Name19" presStyleLbl="parChTrans1D2" presStyleIdx="0" presStyleCnt="2"/>
      <dgm:spPr/>
      <dgm:t>
        <a:bodyPr/>
        <a:lstStyle/>
        <a:p>
          <a:endParaRPr lang="tr-TR"/>
        </a:p>
      </dgm:t>
    </dgm:pt>
    <dgm:pt modelId="{E92EF674-86F2-4CD3-983A-0418375D27FB}" type="pres">
      <dgm:prSet presAssocID="{8618B59D-8A07-4AF0-9092-02192704F489}" presName="Name21" presStyleCnt="0"/>
      <dgm:spPr/>
    </dgm:pt>
    <dgm:pt modelId="{2395B21A-E637-496F-9902-EA62D963B57D}" type="pres">
      <dgm:prSet presAssocID="{8618B59D-8A07-4AF0-9092-02192704F489}" presName="level2Shape" presStyleLbl="node2" presStyleIdx="0" presStyleCnt="2" custScaleX="77768" custScaleY="38200" custLinFactNeighborX="-27148" custLinFactNeighborY="-14568"/>
      <dgm:spPr/>
      <dgm:t>
        <a:bodyPr/>
        <a:lstStyle/>
        <a:p>
          <a:endParaRPr lang="tr-TR"/>
        </a:p>
      </dgm:t>
    </dgm:pt>
    <dgm:pt modelId="{9C4D0180-045A-430A-B1E7-20C52B08787C}" type="pres">
      <dgm:prSet presAssocID="{8618B59D-8A07-4AF0-9092-02192704F489}" presName="hierChild3" presStyleCnt="0"/>
      <dgm:spPr/>
    </dgm:pt>
    <dgm:pt modelId="{78EE6772-0C69-46BF-9115-54E79FFE6F35}" type="pres">
      <dgm:prSet presAssocID="{9217C13B-E540-495A-B66C-439A212CCD3C}" presName="Name19" presStyleLbl="parChTrans1D3" presStyleIdx="0" presStyleCnt="2"/>
      <dgm:spPr/>
      <dgm:t>
        <a:bodyPr/>
        <a:lstStyle/>
        <a:p>
          <a:endParaRPr lang="tr-TR"/>
        </a:p>
      </dgm:t>
    </dgm:pt>
    <dgm:pt modelId="{2D913AB2-FAAD-4A67-AE72-BA8791947A0D}" type="pres">
      <dgm:prSet presAssocID="{B2F24E45-EAC4-48FE-9130-76DABCB8D131}" presName="Name21" presStyleCnt="0"/>
      <dgm:spPr/>
    </dgm:pt>
    <dgm:pt modelId="{582407A8-C0EC-45A8-B68B-9780689168AC}" type="pres">
      <dgm:prSet presAssocID="{B2F24E45-EAC4-48FE-9130-76DABCB8D131}" presName="level2Shape" presStyleLbl="node3" presStyleIdx="0" presStyleCnt="2" custScaleX="90411" custScaleY="55621" custLinFactNeighborX="-4772" custLinFactNeighborY="-27288"/>
      <dgm:spPr/>
      <dgm:t>
        <a:bodyPr/>
        <a:lstStyle/>
        <a:p>
          <a:endParaRPr lang="tr-TR"/>
        </a:p>
      </dgm:t>
    </dgm:pt>
    <dgm:pt modelId="{DA7CF316-DBF5-4025-AB2E-9A5D3AEBD62E}" type="pres">
      <dgm:prSet presAssocID="{B2F24E45-EAC4-48FE-9130-76DABCB8D131}" presName="hierChild3" presStyleCnt="0"/>
      <dgm:spPr/>
    </dgm:pt>
    <dgm:pt modelId="{4ECA1754-C86C-4E32-8FB9-F1A3EEF74EA2}" type="pres">
      <dgm:prSet presAssocID="{A080EBE3-9AB6-4F63-881B-DEF353D3C4D3}" presName="Name19" presStyleLbl="parChTrans1D4" presStyleIdx="0" presStyleCnt="4"/>
      <dgm:spPr/>
      <dgm:t>
        <a:bodyPr/>
        <a:lstStyle/>
        <a:p>
          <a:endParaRPr lang="tr-TR"/>
        </a:p>
      </dgm:t>
    </dgm:pt>
    <dgm:pt modelId="{1085C8DE-55D7-4EDF-BF77-C96D70F7B298}" type="pres">
      <dgm:prSet presAssocID="{591BF945-A60C-4284-A931-A0734EFF4E60}" presName="Name21" presStyleCnt="0"/>
      <dgm:spPr/>
    </dgm:pt>
    <dgm:pt modelId="{89DD9216-C48B-44FE-A4BB-E36ED2AA10D7}" type="pres">
      <dgm:prSet presAssocID="{591BF945-A60C-4284-A931-A0734EFF4E60}" presName="level2Shape" presStyleLbl="node4" presStyleIdx="0" presStyleCnt="4" custAng="0" custScaleX="65377" custScaleY="43735" custLinFactNeighborX="-4234" custLinFactNeighborY="-56096"/>
      <dgm:spPr/>
      <dgm:t>
        <a:bodyPr/>
        <a:lstStyle/>
        <a:p>
          <a:endParaRPr lang="tr-TR"/>
        </a:p>
      </dgm:t>
    </dgm:pt>
    <dgm:pt modelId="{7846A932-6D1E-4ED6-998C-1AE70FAF222C}" type="pres">
      <dgm:prSet presAssocID="{591BF945-A60C-4284-A931-A0734EFF4E60}" presName="hierChild3" presStyleCnt="0"/>
      <dgm:spPr/>
    </dgm:pt>
    <dgm:pt modelId="{C8DB2B98-959A-4DC4-9FB3-BE16E795DD93}" type="pres">
      <dgm:prSet presAssocID="{499ECBA6-A708-48CC-8575-79B76D9EAD31}" presName="Name19" presStyleLbl="parChTrans1D4" presStyleIdx="1" presStyleCnt="4"/>
      <dgm:spPr/>
      <dgm:t>
        <a:bodyPr/>
        <a:lstStyle/>
        <a:p>
          <a:endParaRPr lang="tr-TR"/>
        </a:p>
      </dgm:t>
    </dgm:pt>
    <dgm:pt modelId="{5C8AB62F-B40C-4CA4-9E2E-A3A81918A32F}" type="pres">
      <dgm:prSet presAssocID="{CBFF3D8E-505E-493E-847E-9AB576F97661}" presName="Name21" presStyleCnt="0"/>
      <dgm:spPr/>
    </dgm:pt>
    <dgm:pt modelId="{AAFB5E01-7D10-4EB8-9942-B1B6A2A6AF2C}" type="pres">
      <dgm:prSet presAssocID="{CBFF3D8E-505E-493E-847E-9AB576F97661}" presName="level2Shape" presStyleLbl="node4" presStyleIdx="1" presStyleCnt="4" custScaleX="69188" custScaleY="43865" custLinFactNeighborX="1915" custLinFactNeighborY="-56026"/>
      <dgm:spPr/>
      <dgm:t>
        <a:bodyPr/>
        <a:lstStyle/>
        <a:p>
          <a:endParaRPr lang="tr-TR"/>
        </a:p>
      </dgm:t>
    </dgm:pt>
    <dgm:pt modelId="{B572469E-E892-4A62-8F84-544990122CBF}" type="pres">
      <dgm:prSet presAssocID="{CBFF3D8E-505E-493E-847E-9AB576F97661}" presName="hierChild3" presStyleCnt="0"/>
      <dgm:spPr/>
    </dgm:pt>
    <dgm:pt modelId="{B33B35F6-F485-496A-89DC-AB6B1DA76E11}" type="pres">
      <dgm:prSet presAssocID="{710E2296-1943-4014-A6C3-26AAC2A846C4}" presName="Name19" presStyleLbl="parChTrans1D4" presStyleIdx="2" presStyleCnt="4"/>
      <dgm:spPr/>
      <dgm:t>
        <a:bodyPr/>
        <a:lstStyle/>
        <a:p>
          <a:endParaRPr lang="tr-TR"/>
        </a:p>
      </dgm:t>
    </dgm:pt>
    <dgm:pt modelId="{CCA64588-F24A-4158-A8B8-E9B53FCEEADA}" type="pres">
      <dgm:prSet presAssocID="{854BA3BD-E03F-412C-9E4A-ACC38D7C5129}" presName="Name21" presStyleCnt="0"/>
      <dgm:spPr/>
    </dgm:pt>
    <dgm:pt modelId="{ED084537-DCEB-4C64-8E06-710D4847270B}" type="pres">
      <dgm:prSet presAssocID="{854BA3BD-E03F-412C-9E4A-ACC38D7C5129}" presName="level2Shape" presStyleLbl="node4" presStyleIdx="2" presStyleCnt="4" custScaleX="82476" custScaleY="26804" custLinFactNeighborX="-6745" custLinFactNeighborY="-56026"/>
      <dgm:spPr/>
      <dgm:t>
        <a:bodyPr/>
        <a:lstStyle/>
        <a:p>
          <a:endParaRPr lang="tr-TR"/>
        </a:p>
      </dgm:t>
    </dgm:pt>
    <dgm:pt modelId="{E8698E5D-17AA-4F29-BE87-570E54B1B95D}" type="pres">
      <dgm:prSet presAssocID="{854BA3BD-E03F-412C-9E4A-ACC38D7C5129}" presName="hierChild3" presStyleCnt="0"/>
      <dgm:spPr/>
    </dgm:pt>
    <dgm:pt modelId="{71208C13-0A05-4336-B88D-1BE41B4092D6}" type="pres">
      <dgm:prSet presAssocID="{C2718993-276B-4710-851C-E349482DD971}" presName="Name19" presStyleLbl="parChTrans1D3" presStyleIdx="1" presStyleCnt="2"/>
      <dgm:spPr/>
      <dgm:t>
        <a:bodyPr/>
        <a:lstStyle/>
        <a:p>
          <a:endParaRPr lang="tr-TR"/>
        </a:p>
      </dgm:t>
    </dgm:pt>
    <dgm:pt modelId="{C44019C3-D07F-4212-BB0A-467FA42EEEBB}" type="pres">
      <dgm:prSet presAssocID="{1122F0D2-268B-4F6D-B6CB-121BD13F7D21}" presName="Name21" presStyleCnt="0"/>
      <dgm:spPr/>
    </dgm:pt>
    <dgm:pt modelId="{6FC0A2C3-5618-4757-A8C7-4904015DC558}" type="pres">
      <dgm:prSet presAssocID="{1122F0D2-268B-4F6D-B6CB-121BD13F7D21}" presName="level2Shape" presStyleLbl="node3" presStyleIdx="1" presStyleCnt="2" custScaleX="93270" custScaleY="53081" custLinFactNeighborX="-2676" custLinFactNeighborY="-26634"/>
      <dgm:spPr/>
      <dgm:t>
        <a:bodyPr/>
        <a:lstStyle/>
        <a:p>
          <a:endParaRPr lang="tr-TR"/>
        </a:p>
      </dgm:t>
    </dgm:pt>
    <dgm:pt modelId="{007EA8CF-0F93-4A00-8C39-B259F14FBA1B}" type="pres">
      <dgm:prSet presAssocID="{1122F0D2-268B-4F6D-B6CB-121BD13F7D21}" presName="hierChild3" presStyleCnt="0"/>
      <dgm:spPr/>
    </dgm:pt>
    <dgm:pt modelId="{16CACF49-F45E-4C6C-B281-FF073485A8B4}" type="pres">
      <dgm:prSet presAssocID="{41D4F603-D783-4980-9625-3715EEC03ACB}" presName="Name19" presStyleLbl="parChTrans1D4" presStyleIdx="3" presStyleCnt="4"/>
      <dgm:spPr/>
      <dgm:t>
        <a:bodyPr/>
        <a:lstStyle/>
        <a:p>
          <a:endParaRPr lang="tr-TR"/>
        </a:p>
      </dgm:t>
    </dgm:pt>
    <dgm:pt modelId="{8590C6B3-6487-4E5B-9B35-FA634505EB7A}" type="pres">
      <dgm:prSet presAssocID="{F719FDF8-430F-4CB8-A38B-C2B74EF2B1D4}" presName="Name21" presStyleCnt="0"/>
      <dgm:spPr/>
    </dgm:pt>
    <dgm:pt modelId="{6D684991-3179-4735-B86E-45C2DC7747EC}" type="pres">
      <dgm:prSet presAssocID="{F719FDF8-430F-4CB8-A38B-C2B74EF2B1D4}" presName="level2Shape" presStyleLbl="node4" presStyleIdx="3" presStyleCnt="4" custScaleX="94992" custScaleY="46017" custLinFactNeighborX="109" custLinFactNeighborY="-43431"/>
      <dgm:spPr/>
      <dgm:t>
        <a:bodyPr/>
        <a:lstStyle/>
        <a:p>
          <a:endParaRPr lang="tr-TR"/>
        </a:p>
      </dgm:t>
    </dgm:pt>
    <dgm:pt modelId="{D731756A-881F-4EDE-8389-936CA0A09EAD}" type="pres">
      <dgm:prSet presAssocID="{F719FDF8-430F-4CB8-A38B-C2B74EF2B1D4}" presName="hierChild3" presStyleCnt="0"/>
      <dgm:spPr/>
    </dgm:pt>
    <dgm:pt modelId="{3BC0E960-4BCA-438D-84FB-FCC434A5C6E1}" type="pres">
      <dgm:prSet presAssocID="{F395E7B1-7EDF-4F0F-BADB-8EFA0029DFC2}" presName="Name19" presStyleLbl="parChTrans1D2" presStyleIdx="1" presStyleCnt="2"/>
      <dgm:spPr/>
      <dgm:t>
        <a:bodyPr/>
        <a:lstStyle/>
        <a:p>
          <a:endParaRPr lang="tr-TR"/>
        </a:p>
      </dgm:t>
    </dgm:pt>
    <dgm:pt modelId="{624A130B-DEE7-491B-A098-88DEDED8690A}" type="pres">
      <dgm:prSet presAssocID="{688D7ACF-F849-4834-8FFA-F139B3C46111}" presName="Name21" presStyleCnt="0"/>
      <dgm:spPr/>
    </dgm:pt>
    <dgm:pt modelId="{80C7F81B-72CF-477E-8625-A8222AB25AC3}" type="pres">
      <dgm:prSet presAssocID="{688D7ACF-F849-4834-8FFA-F139B3C46111}" presName="level2Shape" presStyleLbl="node2" presStyleIdx="1" presStyleCnt="2" custScaleX="99095" custScaleY="45862" custLinFactNeighborX="59431" custLinFactNeighborY="-13507"/>
      <dgm:spPr/>
      <dgm:t>
        <a:bodyPr/>
        <a:lstStyle/>
        <a:p>
          <a:endParaRPr lang="tr-TR"/>
        </a:p>
      </dgm:t>
    </dgm:pt>
    <dgm:pt modelId="{F5952F49-085F-421D-B998-444E1CA68C4D}" type="pres">
      <dgm:prSet presAssocID="{688D7ACF-F849-4834-8FFA-F139B3C46111}" presName="hierChild3" presStyleCnt="0"/>
      <dgm:spPr/>
    </dgm:pt>
    <dgm:pt modelId="{E91A6A51-0206-4A3A-8844-40B83AA0E5CA}" type="pres">
      <dgm:prSet presAssocID="{ADFD648D-EF0F-47C7-A99A-544C9CF9BFE6}" presName="bgShapesFlow" presStyleCnt="0"/>
      <dgm:spPr/>
    </dgm:pt>
  </dgm:ptLst>
  <dgm:cxnLst>
    <dgm:cxn modelId="{A72CDDBC-F850-4697-8927-71866EB74C91}" type="presOf" srcId="{9217C13B-E540-495A-B66C-439A212CCD3C}" destId="{78EE6772-0C69-46BF-9115-54E79FFE6F35}" srcOrd="0" destOrd="0" presId="urn:microsoft.com/office/officeart/2005/8/layout/hierarchy6"/>
    <dgm:cxn modelId="{0EB32C9E-F74F-4DF8-963C-5B728BCEFF92}" srcId="{DC683073-677F-4403-AD49-7F4F13CF7476}" destId="{8618B59D-8A07-4AF0-9092-02192704F489}" srcOrd="0" destOrd="0" parTransId="{F4A9A49D-43A0-4850-9781-DBAA1C607544}" sibTransId="{A403B6CC-4282-4C5B-B7DD-7F4D7203463F}"/>
    <dgm:cxn modelId="{325802B7-E82D-4915-AEE4-E3DA397ECA3F}" type="presOf" srcId="{F4A9A49D-43A0-4850-9781-DBAA1C607544}" destId="{283B2332-F208-49C2-A2F9-1D6FD4C45D35}" srcOrd="0" destOrd="0" presId="urn:microsoft.com/office/officeart/2005/8/layout/hierarchy6"/>
    <dgm:cxn modelId="{D2986D2C-CD79-4A8E-BB1E-668AE58C71B6}" type="presOf" srcId="{591BF945-A60C-4284-A931-A0734EFF4E60}" destId="{89DD9216-C48B-44FE-A4BB-E36ED2AA10D7}" srcOrd="0" destOrd="0" presId="urn:microsoft.com/office/officeart/2005/8/layout/hierarchy6"/>
    <dgm:cxn modelId="{F4AA67DB-B279-4227-BD6D-7B68B6B29769}" type="presOf" srcId="{1122F0D2-268B-4F6D-B6CB-121BD13F7D21}" destId="{6FC0A2C3-5618-4757-A8C7-4904015DC558}" srcOrd="0" destOrd="0" presId="urn:microsoft.com/office/officeart/2005/8/layout/hierarchy6"/>
    <dgm:cxn modelId="{0EB97156-830A-47FA-83D8-C5E71677D9B9}" srcId="{ADFD648D-EF0F-47C7-A99A-544C9CF9BFE6}" destId="{DC683073-677F-4403-AD49-7F4F13CF7476}" srcOrd="0" destOrd="0" parTransId="{50E7E993-A884-43DE-8A7A-132ECCAA17A5}" sibTransId="{01B9207A-1E00-462B-AE76-D3AF0C775E34}"/>
    <dgm:cxn modelId="{6C2CDE97-381D-4035-9624-D14C5D824A86}" type="presOf" srcId="{F719FDF8-430F-4CB8-A38B-C2B74EF2B1D4}" destId="{6D684991-3179-4735-B86E-45C2DC7747EC}" srcOrd="0" destOrd="0" presId="urn:microsoft.com/office/officeart/2005/8/layout/hierarchy6"/>
    <dgm:cxn modelId="{4ACD23AD-A5F6-4E4C-8C20-0B7D4742FF8F}" type="presOf" srcId="{688D7ACF-F849-4834-8FFA-F139B3C46111}" destId="{80C7F81B-72CF-477E-8625-A8222AB25AC3}" srcOrd="0" destOrd="0" presId="urn:microsoft.com/office/officeart/2005/8/layout/hierarchy6"/>
    <dgm:cxn modelId="{39215B37-D866-4FEA-84E5-1B5B1802E55D}" srcId="{591BF945-A60C-4284-A931-A0734EFF4E60}" destId="{854BA3BD-E03F-412C-9E4A-ACC38D7C5129}" srcOrd="1" destOrd="0" parTransId="{710E2296-1943-4014-A6C3-26AAC2A846C4}" sibTransId="{95976FA0-DD73-4CF8-B33B-AD28471A8224}"/>
    <dgm:cxn modelId="{40A32771-AD35-45F1-A331-0C74740F0574}" type="presOf" srcId="{DC683073-677F-4403-AD49-7F4F13CF7476}" destId="{1551A340-713A-4BF7-B854-8781DF915AFE}" srcOrd="0" destOrd="0" presId="urn:microsoft.com/office/officeart/2005/8/layout/hierarchy6"/>
    <dgm:cxn modelId="{42846D83-51C3-4FD0-B983-AC781595F9BC}" type="presOf" srcId="{C2718993-276B-4710-851C-E349482DD971}" destId="{71208C13-0A05-4336-B88D-1BE41B4092D6}" srcOrd="0" destOrd="0" presId="urn:microsoft.com/office/officeart/2005/8/layout/hierarchy6"/>
    <dgm:cxn modelId="{719BB08C-F0B7-4300-A541-8FA8E1552062}" srcId="{591BF945-A60C-4284-A931-A0734EFF4E60}" destId="{CBFF3D8E-505E-493E-847E-9AB576F97661}" srcOrd="0" destOrd="0" parTransId="{499ECBA6-A708-48CC-8575-79B76D9EAD31}" sibTransId="{CC7AD702-A6C8-4D20-BEA1-4B73C4E2D5B0}"/>
    <dgm:cxn modelId="{CD9D5CF8-CA33-4EE3-85D1-74394B1547EA}" type="presOf" srcId="{F395E7B1-7EDF-4F0F-BADB-8EFA0029DFC2}" destId="{3BC0E960-4BCA-438D-84FB-FCC434A5C6E1}" srcOrd="0" destOrd="0" presId="urn:microsoft.com/office/officeart/2005/8/layout/hierarchy6"/>
    <dgm:cxn modelId="{9DF2A3AD-1A37-416F-93F7-35BDE885BB0F}" srcId="{8618B59D-8A07-4AF0-9092-02192704F489}" destId="{B2F24E45-EAC4-48FE-9130-76DABCB8D131}" srcOrd="0" destOrd="0" parTransId="{9217C13B-E540-495A-B66C-439A212CCD3C}" sibTransId="{E59FD046-1B88-4396-80B4-845DBD1279CC}"/>
    <dgm:cxn modelId="{DEE113EF-8258-41BB-BBA1-AE065BBEEF19}" type="presOf" srcId="{B2F24E45-EAC4-48FE-9130-76DABCB8D131}" destId="{582407A8-C0EC-45A8-B68B-9780689168AC}" srcOrd="0" destOrd="0" presId="urn:microsoft.com/office/officeart/2005/8/layout/hierarchy6"/>
    <dgm:cxn modelId="{3562A6A5-F2D5-40AF-A817-79F9498B1A67}" type="presOf" srcId="{499ECBA6-A708-48CC-8575-79B76D9EAD31}" destId="{C8DB2B98-959A-4DC4-9FB3-BE16E795DD93}" srcOrd="0" destOrd="0" presId="urn:microsoft.com/office/officeart/2005/8/layout/hierarchy6"/>
    <dgm:cxn modelId="{B7E1A28D-6786-4747-9259-C091121DD689}" type="presOf" srcId="{CBFF3D8E-505E-493E-847E-9AB576F97661}" destId="{AAFB5E01-7D10-4EB8-9942-B1B6A2A6AF2C}" srcOrd="0" destOrd="0" presId="urn:microsoft.com/office/officeart/2005/8/layout/hierarchy6"/>
    <dgm:cxn modelId="{E6C560A0-CE8F-4B35-804F-F02EA1FBF36F}" type="presOf" srcId="{ADFD648D-EF0F-47C7-A99A-544C9CF9BFE6}" destId="{B841F475-6E0A-46D5-A6D8-68310536D0B7}" srcOrd="0" destOrd="0" presId="urn:microsoft.com/office/officeart/2005/8/layout/hierarchy6"/>
    <dgm:cxn modelId="{A9E9DEBF-60A9-4188-B13C-A9175C8D6BF5}" srcId="{DC683073-677F-4403-AD49-7F4F13CF7476}" destId="{688D7ACF-F849-4834-8FFA-F139B3C46111}" srcOrd="1" destOrd="0" parTransId="{F395E7B1-7EDF-4F0F-BADB-8EFA0029DFC2}" sibTransId="{D0C61879-44E8-4915-9BB8-84D2838F3588}"/>
    <dgm:cxn modelId="{F1EFCC57-89E3-48EE-AB3D-81B6B760B8D8}" type="presOf" srcId="{8618B59D-8A07-4AF0-9092-02192704F489}" destId="{2395B21A-E637-496F-9902-EA62D963B57D}" srcOrd="0" destOrd="0" presId="urn:microsoft.com/office/officeart/2005/8/layout/hierarchy6"/>
    <dgm:cxn modelId="{C1BE065B-96EE-4D34-BE86-A017BC3B94CA}" type="presOf" srcId="{854BA3BD-E03F-412C-9E4A-ACC38D7C5129}" destId="{ED084537-DCEB-4C64-8E06-710D4847270B}" srcOrd="0" destOrd="0" presId="urn:microsoft.com/office/officeart/2005/8/layout/hierarchy6"/>
    <dgm:cxn modelId="{DAFB7B8A-D1CE-4482-8CA7-F61B52D01C26}" type="presOf" srcId="{41D4F603-D783-4980-9625-3715EEC03ACB}" destId="{16CACF49-F45E-4C6C-B281-FF073485A8B4}" srcOrd="0" destOrd="0" presId="urn:microsoft.com/office/officeart/2005/8/layout/hierarchy6"/>
    <dgm:cxn modelId="{97EE075F-6973-44FC-A884-6170131C57C1}" type="presOf" srcId="{710E2296-1943-4014-A6C3-26AAC2A846C4}" destId="{B33B35F6-F485-496A-89DC-AB6B1DA76E11}" srcOrd="0" destOrd="0" presId="urn:microsoft.com/office/officeart/2005/8/layout/hierarchy6"/>
    <dgm:cxn modelId="{CC516A6A-0CDB-4223-ACF6-E273CEE10EBC}" srcId="{1122F0D2-268B-4F6D-B6CB-121BD13F7D21}" destId="{F719FDF8-430F-4CB8-A38B-C2B74EF2B1D4}" srcOrd="0" destOrd="0" parTransId="{41D4F603-D783-4980-9625-3715EEC03ACB}" sibTransId="{B24AC10F-02C2-46F9-A931-C5BFA91EDA3F}"/>
    <dgm:cxn modelId="{8DC3D7EF-061C-485E-A6C9-BCC5145492BC}" srcId="{B2F24E45-EAC4-48FE-9130-76DABCB8D131}" destId="{591BF945-A60C-4284-A931-A0734EFF4E60}" srcOrd="0" destOrd="0" parTransId="{A080EBE3-9AB6-4F63-881B-DEF353D3C4D3}" sibTransId="{31296F83-400E-402C-831C-13A218FFF54F}"/>
    <dgm:cxn modelId="{DDC181A7-407C-4B03-8740-89D55602659B}" type="presOf" srcId="{A080EBE3-9AB6-4F63-881B-DEF353D3C4D3}" destId="{4ECA1754-C86C-4E32-8FB9-F1A3EEF74EA2}" srcOrd="0" destOrd="0" presId="urn:microsoft.com/office/officeart/2005/8/layout/hierarchy6"/>
    <dgm:cxn modelId="{A35097E9-A71F-4126-A6C1-9CA33CDAA01D}" srcId="{8618B59D-8A07-4AF0-9092-02192704F489}" destId="{1122F0D2-268B-4F6D-B6CB-121BD13F7D21}" srcOrd="1" destOrd="0" parTransId="{C2718993-276B-4710-851C-E349482DD971}" sibTransId="{3643BC92-C750-4D47-A3B6-F50DA788C29A}"/>
    <dgm:cxn modelId="{BAF906CF-3921-4B84-854D-365AD1ADAE0D}" type="presParOf" srcId="{B841F475-6E0A-46D5-A6D8-68310536D0B7}" destId="{88830419-6F5D-4235-A7BC-09FCC573375F}" srcOrd="0" destOrd="0" presId="urn:microsoft.com/office/officeart/2005/8/layout/hierarchy6"/>
    <dgm:cxn modelId="{F9FB67E6-9B18-476C-B13E-FA6D97F22279}" type="presParOf" srcId="{88830419-6F5D-4235-A7BC-09FCC573375F}" destId="{359E62D1-5E80-4B87-B263-5C9AD7396855}" srcOrd="0" destOrd="0" presId="urn:microsoft.com/office/officeart/2005/8/layout/hierarchy6"/>
    <dgm:cxn modelId="{6197BDBA-0955-44ED-9F94-D0724D636FF1}" type="presParOf" srcId="{359E62D1-5E80-4B87-B263-5C9AD7396855}" destId="{CE8BACEB-E6B0-412A-8D9E-8529FB2A1E15}" srcOrd="0" destOrd="0" presId="urn:microsoft.com/office/officeart/2005/8/layout/hierarchy6"/>
    <dgm:cxn modelId="{096B1C1F-2010-44B5-B24D-2A2DE72E4D6F}" type="presParOf" srcId="{CE8BACEB-E6B0-412A-8D9E-8529FB2A1E15}" destId="{1551A340-713A-4BF7-B854-8781DF915AFE}" srcOrd="0" destOrd="0" presId="urn:microsoft.com/office/officeart/2005/8/layout/hierarchy6"/>
    <dgm:cxn modelId="{BFECE0DB-FB71-4BF3-A3AA-CFAF1782184F}" type="presParOf" srcId="{CE8BACEB-E6B0-412A-8D9E-8529FB2A1E15}" destId="{DE61B3FB-F81D-4BF9-A9D3-25BC58B90BD1}" srcOrd="1" destOrd="0" presId="urn:microsoft.com/office/officeart/2005/8/layout/hierarchy6"/>
    <dgm:cxn modelId="{AF2DC7A6-00B7-4C59-B0B5-E54CCACD4C98}" type="presParOf" srcId="{DE61B3FB-F81D-4BF9-A9D3-25BC58B90BD1}" destId="{283B2332-F208-49C2-A2F9-1D6FD4C45D35}" srcOrd="0" destOrd="0" presId="urn:microsoft.com/office/officeart/2005/8/layout/hierarchy6"/>
    <dgm:cxn modelId="{0AABDDE0-F5DF-4610-87EF-CF29B1D3EAAA}" type="presParOf" srcId="{DE61B3FB-F81D-4BF9-A9D3-25BC58B90BD1}" destId="{E92EF674-86F2-4CD3-983A-0418375D27FB}" srcOrd="1" destOrd="0" presId="urn:microsoft.com/office/officeart/2005/8/layout/hierarchy6"/>
    <dgm:cxn modelId="{FECD2273-0C0B-43AE-BA1C-D67FB11B5C90}" type="presParOf" srcId="{E92EF674-86F2-4CD3-983A-0418375D27FB}" destId="{2395B21A-E637-496F-9902-EA62D963B57D}" srcOrd="0" destOrd="0" presId="urn:microsoft.com/office/officeart/2005/8/layout/hierarchy6"/>
    <dgm:cxn modelId="{03E3A583-387B-47B3-A964-FB8199E55086}" type="presParOf" srcId="{E92EF674-86F2-4CD3-983A-0418375D27FB}" destId="{9C4D0180-045A-430A-B1E7-20C52B08787C}" srcOrd="1" destOrd="0" presId="urn:microsoft.com/office/officeart/2005/8/layout/hierarchy6"/>
    <dgm:cxn modelId="{44207C6B-D742-4D60-8B80-FF00DF02254D}" type="presParOf" srcId="{9C4D0180-045A-430A-B1E7-20C52B08787C}" destId="{78EE6772-0C69-46BF-9115-54E79FFE6F35}" srcOrd="0" destOrd="0" presId="urn:microsoft.com/office/officeart/2005/8/layout/hierarchy6"/>
    <dgm:cxn modelId="{D80897EE-53D2-457A-A0F8-12DFC7441890}" type="presParOf" srcId="{9C4D0180-045A-430A-B1E7-20C52B08787C}" destId="{2D913AB2-FAAD-4A67-AE72-BA8791947A0D}" srcOrd="1" destOrd="0" presId="urn:microsoft.com/office/officeart/2005/8/layout/hierarchy6"/>
    <dgm:cxn modelId="{2482FAF6-6B1E-4FA2-AF6A-E1D2A1A6DBC7}" type="presParOf" srcId="{2D913AB2-FAAD-4A67-AE72-BA8791947A0D}" destId="{582407A8-C0EC-45A8-B68B-9780689168AC}" srcOrd="0" destOrd="0" presId="urn:microsoft.com/office/officeart/2005/8/layout/hierarchy6"/>
    <dgm:cxn modelId="{6F15A7FF-80FD-4A0D-A926-678CEC0C41A8}" type="presParOf" srcId="{2D913AB2-FAAD-4A67-AE72-BA8791947A0D}" destId="{DA7CF316-DBF5-4025-AB2E-9A5D3AEBD62E}" srcOrd="1" destOrd="0" presId="urn:microsoft.com/office/officeart/2005/8/layout/hierarchy6"/>
    <dgm:cxn modelId="{F9E4567F-1059-4B62-90BE-94BED654269E}" type="presParOf" srcId="{DA7CF316-DBF5-4025-AB2E-9A5D3AEBD62E}" destId="{4ECA1754-C86C-4E32-8FB9-F1A3EEF74EA2}" srcOrd="0" destOrd="0" presId="urn:microsoft.com/office/officeart/2005/8/layout/hierarchy6"/>
    <dgm:cxn modelId="{7B2F3520-F9E4-4169-86D2-A968CEAF7D2D}" type="presParOf" srcId="{DA7CF316-DBF5-4025-AB2E-9A5D3AEBD62E}" destId="{1085C8DE-55D7-4EDF-BF77-C96D70F7B298}" srcOrd="1" destOrd="0" presId="urn:microsoft.com/office/officeart/2005/8/layout/hierarchy6"/>
    <dgm:cxn modelId="{7326AA91-04EE-4534-A39A-F7D4E56F19BD}" type="presParOf" srcId="{1085C8DE-55D7-4EDF-BF77-C96D70F7B298}" destId="{89DD9216-C48B-44FE-A4BB-E36ED2AA10D7}" srcOrd="0" destOrd="0" presId="urn:microsoft.com/office/officeart/2005/8/layout/hierarchy6"/>
    <dgm:cxn modelId="{1CEDC774-C9E9-46E9-9228-6E2FDA735FE7}" type="presParOf" srcId="{1085C8DE-55D7-4EDF-BF77-C96D70F7B298}" destId="{7846A932-6D1E-4ED6-998C-1AE70FAF222C}" srcOrd="1" destOrd="0" presId="urn:microsoft.com/office/officeart/2005/8/layout/hierarchy6"/>
    <dgm:cxn modelId="{4C71D332-CFBC-4347-ABA3-88151F90109F}" type="presParOf" srcId="{7846A932-6D1E-4ED6-998C-1AE70FAF222C}" destId="{C8DB2B98-959A-4DC4-9FB3-BE16E795DD93}" srcOrd="0" destOrd="0" presId="urn:microsoft.com/office/officeart/2005/8/layout/hierarchy6"/>
    <dgm:cxn modelId="{3B12715F-3246-443E-93BC-8D48409028B8}" type="presParOf" srcId="{7846A932-6D1E-4ED6-998C-1AE70FAF222C}" destId="{5C8AB62F-B40C-4CA4-9E2E-A3A81918A32F}" srcOrd="1" destOrd="0" presId="urn:microsoft.com/office/officeart/2005/8/layout/hierarchy6"/>
    <dgm:cxn modelId="{9ABCAE1D-5CEB-4EF2-8A1B-3FA2D7EEBEF9}" type="presParOf" srcId="{5C8AB62F-B40C-4CA4-9E2E-A3A81918A32F}" destId="{AAFB5E01-7D10-4EB8-9942-B1B6A2A6AF2C}" srcOrd="0" destOrd="0" presId="urn:microsoft.com/office/officeart/2005/8/layout/hierarchy6"/>
    <dgm:cxn modelId="{B66EAEEB-4DE1-4531-AC68-8257E7F614EA}" type="presParOf" srcId="{5C8AB62F-B40C-4CA4-9E2E-A3A81918A32F}" destId="{B572469E-E892-4A62-8F84-544990122CBF}" srcOrd="1" destOrd="0" presId="urn:microsoft.com/office/officeart/2005/8/layout/hierarchy6"/>
    <dgm:cxn modelId="{A80FB85B-9440-4BD4-AD74-98DF6D854EF1}" type="presParOf" srcId="{7846A932-6D1E-4ED6-998C-1AE70FAF222C}" destId="{B33B35F6-F485-496A-89DC-AB6B1DA76E11}" srcOrd="2" destOrd="0" presId="urn:microsoft.com/office/officeart/2005/8/layout/hierarchy6"/>
    <dgm:cxn modelId="{1198045C-83F9-47E7-A5F4-85A99163E594}" type="presParOf" srcId="{7846A932-6D1E-4ED6-998C-1AE70FAF222C}" destId="{CCA64588-F24A-4158-A8B8-E9B53FCEEADA}" srcOrd="3" destOrd="0" presId="urn:microsoft.com/office/officeart/2005/8/layout/hierarchy6"/>
    <dgm:cxn modelId="{FC7C9809-93FE-4939-A9D3-6EDD8CAD24E4}" type="presParOf" srcId="{CCA64588-F24A-4158-A8B8-E9B53FCEEADA}" destId="{ED084537-DCEB-4C64-8E06-710D4847270B}" srcOrd="0" destOrd="0" presId="urn:microsoft.com/office/officeart/2005/8/layout/hierarchy6"/>
    <dgm:cxn modelId="{A3FC1849-7CA7-43B3-A099-86696CC0F956}" type="presParOf" srcId="{CCA64588-F24A-4158-A8B8-E9B53FCEEADA}" destId="{E8698E5D-17AA-4F29-BE87-570E54B1B95D}" srcOrd="1" destOrd="0" presId="urn:microsoft.com/office/officeart/2005/8/layout/hierarchy6"/>
    <dgm:cxn modelId="{EE2C85BD-ED23-4448-AAA9-395C40AA568D}" type="presParOf" srcId="{9C4D0180-045A-430A-B1E7-20C52B08787C}" destId="{71208C13-0A05-4336-B88D-1BE41B4092D6}" srcOrd="2" destOrd="0" presId="urn:microsoft.com/office/officeart/2005/8/layout/hierarchy6"/>
    <dgm:cxn modelId="{01B5E71B-A0AB-4CDB-A12D-960055BBF679}" type="presParOf" srcId="{9C4D0180-045A-430A-B1E7-20C52B08787C}" destId="{C44019C3-D07F-4212-BB0A-467FA42EEEBB}" srcOrd="3" destOrd="0" presId="urn:microsoft.com/office/officeart/2005/8/layout/hierarchy6"/>
    <dgm:cxn modelId="{B004695C-7A81-425C-BA62-992112D55B55}" type="presParOf" srcId="{C44019C3-D07F-4212-BB0A-467FA42EEEBB}" destId="{6FC0A2C3-5618-4757-A8C7-4904015DC558}" srcOrd="0" destOrd="0" presId="urn:microsoft.com/office/officeart/2005/8/layout/hierarchy6"/>
    <dgm:cxn modelId="{60A6C930-D6B5-474F-863E-14B64AC456C3}" type="presParOf" srcId="{C44019C3-D07F-4212-BB0A-467FA42EEEBB}" destId="{007EA8CF-0F93-4A00-8C39-B259F14FBA1B}" srcOrd="1" destOrd="0" presId="urn:microsoft.com/office/officeart/2005/8/layout/hierarchy6"/>
    <dgm:cxn modelId="{8C762FC2-FD5C-421C-936B-AD17D529B717}" type="presParOf" srcId="{007EA8CF-0F93-4A00-8C39-B259F14FBA1B}" destId="{16CACF49-F45E-4C6C-B281-FF073485A8B4}" srcOrd="0" destOrd="0" presId="urn:microsoft.com/office/officeart/2005/8/layout/hierarchy6"/>
    <dgm:cxn modelId="{F1C02BA3-1719-46CC-B4DD-AB26A6F3FDEC}" type="presParOf" srcId="{007EA8CF-0F93-4A00-8C39-B259F14FBA1B}" destId="{8590C6B3-6487-4E5B-9B35-FA634505EB7A}" srcOrd="1" destOrd="0" presId="urn:microsoft.com/office/officeart/2005/8/layout/hierarchy6"/>
    <dgm:cxn modelId="{4137F66E-9901-4554-8F51-DA82D71E847E}" type="presParOf" srcId="{8590C6B3-6487-4E5B-9B35-FA634505EB7A}" destId="{6D684991-3179-4735-B86E-45C2DC7747EC}" srcOrd="0" destOrd="0" presId="urn:microsoft.com/office/officeart/2005/8/layout/hierarchy6"/>
    <dgm:cxn modelId="{B0277869-3244-4CAC-B28E-3E5975FC3DE8}" type="presParOf" srcId="{8590C6B3-6487-4E5B-9B35-FA634505EB7A}" destId="{D731756A-881F-4EDE-8389-936CA0A09EAD}" srcOrd="1" destOrd="0" presId="urn:microsoft.com/office/officeart/2005/8/layout/hierarchy6"/>
    <dgm:cxn modelId="{9EBCAA29-9C3C-400B-96D7-44C58F0B9AAF}" type="presParOf" srcId="{DE61B3FB-F81D-4BF9-A9D3-25BC58B90BD1}" destId="{3BC0E960-4BCA-438D-84FB-FCC434A5C6E1}" srcOrd="2" destOrd="0" presId="urn:microsoft.com/office/officeart/2005/8/layout/hierarchy6"/>
    <dgm:cxn modelId="{078F18D8-608C-47B4-B51B-B191321B6BC5}" type="presParOf" srcId="{DE61B3FB-F81D-4BF9-A9D3-25BC58B90BD1}" destId="{624A130B-DEE7-491B-A098-88DEDED8690A}" srcOrd="3" destOrd="0" presId="urn:microsoft.com/office/officeart/2005/8/layout/hierarchy6"/>
    <dgm:cxn modelId="{8C641BB4-014D-4629-9395-82CB5AE531FD}" type="presParOf" srcId="{624A130B-DEE7-491B-A098-88DEDED8690A}" destId="{80C7F81B-72CF-477E-8625-A8222AB25AC3}" srcOrd="0" destOrd="0" presId="urn:microsoft.com/office/officeart/2005/8/layout/hierarchy6"/>
    <dgm:cxn modelId="{1DABC471-3D2A-4BA2-88E5-6941EE50D887}" type="presParOf" srcId="{624A130B-DEE7-491B-A098-88DEDED8690A}" destId="{F5952F49-085F-421D-B998-444E1CA68C4D}" srcOrd="1" destOrd="0" presId="urn:microsoft.com/office/officeart/2005/8/layout/hierarchy6"/>
    <dgm:cxn modelId="{D1594BDF-3325-4A7C-9FEA-86874F99054A}" type="presParOf" srcId="{B841F475-6E0A-46D5-A6D8-68310536D0B7}" destId="{E91A6A51-0206-4A3A-8844-40B83AA0E5CA}" srcOrd="1" destOrd="0" presId="urn:microsoft.com/office/officeart/2005/8/layout/hierarchy6"/>
  </dgm:cxnLst>
  <dgm:bg/>
  <dgm:whole/>
</dgm:dataModel>
</file>

<file path=ppt/diagrams/layout1.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0069093-D25E-4DDE-8FE4-37405C67AF47}" type="datetimeFigureOut">
              <a:rPr lang="tr-TR" smtClean="0"/>
              <a:t>11.11.2020</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10DADA8-F9D5-47F0-A1D8-6A3310C3FEA1}" type="slidenum">
              <a:rPr lang="tr-TR" smtClean="0"/>
              <a:t>‹#›</a:t>
            </a:fld>
            <a:endParaRPr lang="tr-T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596B7EAF-E20E-4CAD-BFED-DEF8C97C0E2E}" type="slidenum">
              <a:rPr lang="en-US" smtClean="0"/>
              <a:pPr/>
              <a:t>9</a:t>
            </a:fld>
            <a:endParaRPr lang="en-US" smtClean="0"/>
          </a:p>
        </p:txBody>
      </p:sp>
      <p:sp>
        <p:nvSpPr>
          <p:cNvPr id="315395" name="Rectangle 2"/>
          <p:cNvSpPr>
            <a:spLocks noChangeArrowheads="1" noTextEdit="1"/>
          </p:cNvSpPr>
          <p:nvPr>
            <p:ph type="sldImg"/>
          </p:nvPr>
        </p:nvSpPr>
        <p:spPr bwMode="auto">
          <a:solidFill>
            <a:srgbClr val="FFFFFF"/>
          </a:solidFill>
          <a:ln>
            <a:solidFill>
              <a:srgbClr val="000000"/>
            </a:solidFill>
            <a:miter lim="800000"/>
            <a:headEnd/>
            <a:tailEnd/>
          </a:ln>
        </p:spPr>
      </p:sp>
      <p:sp>
        <p:nvSpPr>
          <p:cNvPr id="315396" name="Rectangle 3"/>
          <p:cNvSpPr>
            <a:spLocks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r>
              <a:rPr lang="en-US" smtClean="0"/>
              <a:t>Figure 6.4 Research Method: Cell Fractionation</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1B60E148-31F5-4D44-B1E8-8F7858095ECB}" type="slidenum">
              <a:rPr lang="en-US" smtClean="0"/>
              <a:pPr/>
              <a:t>10</a:t>
            </a:fld>
            <a:endParaRPr lang="en-US" smtClean="0"/>
          </a:p>
        </p:txBody>
      </p:sp>
      <p:sp>
        <p:nvSpPr>
          <p:cNvPr id="316419" name="Rectangle 2"/>
          <p:cNvSpPr>
            <a:spLocks noChangeArrowheads="1" noTextEdit="1"/>
          </p:cNvSpPr>
          <p:nvPr>
            <p:ph type="sldImg"/>
          </p:nvPr>
        </p:nvSpPr>
        <p:spPr bwMode="auto">
          <a:solidFill>
            <a:srgbClr val="FFFFFF"/>
          </a:solidFill>
          <a:ln>
            <a:solidFill>
              <a:srgbClr val="000000"/>
            </a:solidFill>
            <a:miter lim="800000"/>
            <a:headEnd/>
            <a:tailEnd/>
          </a:ln>
        </p:spPr>
      </p:sp>
      <p:sp>
        <p:nvSpPr>
          <p:cNvPr id="316420" name="Rectangle 3"/>
          <p:cNvSpPr>
            <a:spLocks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r>
              <a:rPr lang="en-US" smtClean="0"/>
              <a:t>Figure 6.4 Research Method: Cell Fractionation</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86D8835C-2BE2-47F5-936F-D6C708E2101D}" type="slidenum">
              <a:rPr lang="en-US" smtClean="0"/>
              <a:pPr/>
              <a:t>11</a:t>
            </a:fld>
            <a:endParaRPr lang="en-US" smtClean="0"/>
          </a:p>
        </p:txBody>
      </p:sp>
      <p:sp>
        <p:nvSpPr>
          <p:cNvPr id="317443" name="Rectangle 2"/>
          <p:cNvSpPr>
            <a:spLocks noChangeArrowheads="1" noTextEdit="1"/>
          </p:cNvSpPr>
          <p:nvPr>
            <p:ph type="sldImg"/>
          </p:nvPr>
        </p:nvSpPr>
        <p:spPr bwMode="auto">
          <a:solidFill>
            <a:srgbClr val="FFFFFF"/>
          </a:solidFill>
          <a:ln>
            <a:solidFill>
              <a:srgbClr val="000000"/>
            </a:solidFill>
            <a:miter lim="800000"/>
            <a:headEnd/>
            <a:tailEnd/>
          </a:ln>
        </p:spPr>
      </p:sp>
      <p:sp>
        <p:nvSpPr>
          <p:cNvPr id="317444" name="Rectangle 3"/>
          <p:cNvSpPr>
            <a:spLocks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r>
              <a:rPr lang="en-US" smtClean="0"/>
              <a:t>Figure 6.4 Research Method: Cell Fractionation</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D0DB3183-F761-4A69-8FA2-4E73F0BFCF78}" type="slidenum">
              <a:rPr lang="en-US" smtClean="0"/>
              <a:pPr/>
              <a:t>12</a:t>
            </a:fld>
            <a:endParaRPr lang="en-US" smtClean="0"/>
          </a:p>
        </p:txBody>
      </p:sp>
      <p:sp>
        <p:nvSpPr>
          <p:cNvPr id="318467" name="Rectangle 2"/>
          <p:cNvSpPr>
            <a:spLocks noChangeArrowheads="1" noTextEdit="1"/>
          </p:cNvSpPr>
          <p:nvPr>
            <p:ph type="sldImg"/>
          </p:nvPr>
        </p:nvSpPr>
        <p:spPr bwMode="auto">
          <a:solidFill>
            <a:srgbClr val="FFFFFF"/>
          </a:solidFill>
          <a:ln>
            <a:solidFill>
              <a:srgbClr val="000000"/>
            </a:solidFill>
            <a:miter lim="800000"/>
            <a:headEnd/>
            <a:tailEnd/>
          </a:ln>
        </p:spPr>
      </p:sp>
      <p:sp>
        <p:nvSpPr>
          <p:cNvPr id="318468" name="Rectangle 3"/>
          <p:cNvSpPr>
            <a:spLocks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r>
              <a:rPr lang="en-US" smtClean="0"/>
              <a:t>Figure 6.4 Research Method: Cell Fractionation</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A45CBC85-648F-4A8C-9232-B9A6F57CD2C5}" type="slidenum">
              <a:rPr lang="en-US" smtClean="0"/>
              <a:pPr/>
              <a:t>18</a:t>
            </a:fld>
            <a:endParaRPr lang="en-US" smtClean="0"/>
          </a:p>
        </p:txBody>
      </p:sp>
      <p:sp>
        <p:nvSpPr>
          <p:cNvPr id="319491" name="Rectangle 2"/>
          <p:cNvSpPr>
            <a:spLocks noChangeArrowheads="1" noTextEdit="1"/>
          </p:cNvSpPr>
          <p:nvPr>
            <p:ph type="sldImg"/>
          </p:nvPr>
        </p:nvSpPr>
        <p:spPr bwMode="auto">
          <a:solidFill>
            <a:srgbClr val="FFFFFF"/>
          </a:solidFill>
          <a:ln>
            <a:solidFill>
              <a:srgbClr val="000000"/>
            </a:solidFill>
            <a:miter lim="800000"/>
            <a:headEnd/>
            <a:tailEnd/>
          </a:ln>
        </p:spPr>
      </p:sp>
      <p:sp>
        <p:nvSpPr>
          <p:cNvPr id="319492" name="Rectangle 3"/>
          <p:cNvSpPr>
            <a:spLocks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r>
              <a:rPr lang="en-US" smtClean="0"/>
              <a:t>Figure 6.2 The size range of cells.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4F23037E-6503-4F93-98B6-36FF50449008}" type="slidenum">
              <a:rPr lang="en-US" smtClean="0"/>
              <a:pPr/>
              <a:t>19</a:t>
            </a:fld>
            <a:endParaRPr lang="en-US" smtClean="0"/>
          </a:p>
        </p:txBody>
      </p:sp>
      <p:sp>
        <p:nvSpPr>
          <p:cNvPr id="320515" name="Rectangle 2"/>
          <p:cNvSpPr>
            <a:spLocks noChangeArrowheads="1" noTextEdit="1"/>
          </p:cNvSpPr>
          <p:nvPr>
            <p:ph type="sldImg"/>
          </p:nvPr>
        </p:nvSpPr>
        <p:spPr bwMode="auto">
          <a:solidFill>
            <a:srgbClr val="FFFFFF"/>
          </a:solidFill>
          <a:ln>
            <a:solidFill>
              <a:srgbClr val="000000"/>
            </a:solidFill>
            <a:miter lim="800000"/>
            <a:headEnd/>
            <a:tailEnd/>
          </a:ln>
        </p:spPr>
      </p:sp>
      <p:sp>
        <p:nvSpPr>
          <p:cNvPr id="320516" name="Rectangle 3"/>
          <p:cNvSpPr>
            <a:spLocks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r>
              <a:rPr lang="en-US" smtClean="0"/>
              <a:t>Figure 6.2 The size range of cells.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0E7002B9-7B27-43BA-BEB6-1D8ED6BDB4C1}" type="datetimeFigureOut">
              <a:rPr lang="tr-TR" smtClean="0"/>
              <a:t>11.11.2020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7877947A-26F8-45EB-B9AB-88DA52FAC28F}"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0E7002B9-7B27-43BA-BEB6-1D8ED6BDB4C1}" type="datetimeFigureOut">
              <a:rPr lang="tr-TR" smtClean="0"/>
              <a:t>11.11.2020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7877947A-26F8-45EB-B9AB-88DA52FAC28F}"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0E7002B9-7B27-43BA-BEB6-1D8ED6BDB4C1}" type="datetimeFigureOut">
              <a:rPr lang="tr-TR" smtClean="0"/>
              <a:t>11.11.2020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7877947A-26F8-45EB-B9AB-88DA52FAC28F}"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0E7002B9-7B27-43BA-BEB6-1D8ED6BDB4C1}" type="datetimeFigureOut">
              <a:rPr lang="tr-TR" smtClean="0"/>
              <a:t>11.11.2020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7877947A-26F8-45EB-B9AB-88DA52FAC28F}"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0E7002B9-7B27-43BA-BEB6-1D8ED6BDB4C1}" type="datetimeFigureOut">
              <a:rPr lang="tr-TR" smtClean="0"/>
              <a:t>11.11.2020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7877947A-26F8-45EB-B9AB-88DA52FAC28F}"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0E7002B9-7B27-43BA-BEB6-1D8ED6BDB4C1}" type="datetimeFigureOut">
              <a:rPr lang="tr-TR" smtClean="0"/>
              <a:t>11.11.2020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7877947A-26F8-45EB-B9AB-88DA52FAC28F}"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0E7002B9-7B27-43BA-BEB6-1D8ED6BDB4C1}" type="datetimeFigureOut">
              <a:rPr lang="tr-TR" smtClean="0"/>
              <a:t>11.11.2020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7877947A-26F8-45EB-B9AB-88DA52FAC28F}"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0E7002B9-7B27-43BA-BEB6-1D8ED6BDB4C1}" type="datetimeFigureOut">
              <a:rPr lang="tr-TR" smtClean="0"/>
              <a:t>11.11.2020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7877947A-26F8-45EB-B9AB-88DA52FAC28F}"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0E7002B9-7B27-43BA-BEB6-1D8ED6BDB4C1}" type="datetimeFigureOut">
              <a:rPr lang="tr-TR" smtClean="0"/>
              <a:t>11.11.2020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7877947A-26F8-45EB-B9AB-88DA52FAC28F}"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0E7002B9-7B27-43BA-BEB6-1D8ED6BDB4C1}" type="datetimeFigureOut">
              <a:rPr lang="tr-TR" smtClean="0"/>
              <a:t>11.11.2020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7877947A-26F8-45EB-B9AB-88DA52FAC28F}"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0E7002B9-7B27-43BA-BEB6-1D8ED6BDB4C1}" type="datetimeFigureOut">
              <a:rPr lang="tr-TR" smtClean="0"/>
              <a:t>11.11.2020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7877947A-26F8-45EB-B9AB-88DA52FAC28F}"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7002B9-7B27-43BA-BEB6-1D8ED6BDB4C1}" type="datetimeFigureOut">
              <a:rPr lang="tr-TR" smtClean="0"/>
              <a:t>11.11.2020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77947A-26F8-45EB-B9AB-88DA52FAC28F}"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1 Başlık"/>
          <p:cNvSpPr>
            <a:spLocks noGrp="1"/>
          </p:cNvSpPr>
          <p:nvPr>
            <p:ph type="ctrTitle"/>
          </p:nvPr>
        </p:nvSpPr>
        <p:spPr/>
        <p:txBody>
          <a:bodyPr/>
          <a:lstStyle/>
          <a:p>
            <a:pPr eaLnBrk="1" hangingPunct="1"/>
            <a:r>
              <a:rPr lang="tr-TR" smtClean="0"/>
              <a:t>HÜCRE BİLİMİ</a:t>
            </a:r>
          </a:p>
        </p:txBody>
      </p:sp>
      <p:sp>
        <p:nvSpPr>
          <p:cNvPr id="3" name="2 Alt Başlık"/>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tr-T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28625" y="785813"/>
            <a:ext cx="8229600" cy="1143000"/>
          </a:xfrm>
        </p:spPr>
        <p:txBody>
          <a:bodyPr rtlCol="0">
            <a:normAutofit fontScale="90000"/>
          </a:bodyPr>
          <a:lstStyle/>
          <a:p>
            <a:pPr eaLnBrk="1" fontAlgn="auto" hangingPunct="1">
              <a:spcAft>
                <a:spcPts val="0"/>
              </a:spcAft>
              <a:defRPr/>
            </a:pPr>
            <a:r>
              <a:rPr lang="tr-TR" b="1" dirty="0" smtClean="0"/>
              <a:t/>
            </a:r>
            <a:br>
              <a:rPr lang="tr-TR" b="1" dirty="0" smtClean="0"/>
            </a:br>
            <a:r>
              <a:rPr lang="tr-TR" b="1" dirty="0" smtClean="0"/>
              <a:t>HÜCRE</a:t>
            </a:r>
            <a:r>
              <a:rPr lang="tr-TR" dirty="0" smtClean="0"/>
              <a:t/>
            </a:r>
            <a:br>
              <a:rPr lang="tr-TR" dirty="0" smtClean="0"/>
            </a:br>
            <a:endParaRPr lang="tr-TR" dirty="0"/>
          </a:p>
        </p:txBody>
      </p:sp>
      <p:sp>
        <p:nvSpPr>
          <p:cNvPr id="20483" name="2 İçerik Yer Tutucusu"/>
          <p:cNvSpPr>
            <a:spLocks noGrp="1"/>
          </p:cNvSpPr>
          <p:nvPr>
            <p:ph idx="1"/>
          </p:nvPr>
        </p:nvSpPr>
        <p:spPr>
          <a:xfrm>
            <a:off x="457200" y="2571750"/>
            <a:ext cx="8229600" cy="3554413"/>
          </a:xfrm>
        </p:spPr>
        <p:txBody>
          <a:bodyPr/>
          <a:lstStyle/>
          <a:p>
            <a:pPr eaLnBrk="1" hangingPunct="1"/>
            <a:r>
              <a:rPr lang="tr-TR" smtClean="0"/>
              <a:t>Hücreler, çekirdek maddesinin zarla çevrili olup olmamasına göre prokaryotik  hücreler ve eukaryotik hücreler olarak iki gruba ayrılırlar.</a:t>
            </a:r>
          </a:p>
          <a:p>
            <a:pPr eaLnBrk="1" hangingPunct="1"/>
            <a:endParaRPr lang="tr-TR"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1 Başlık"/>
          <p:cNvSpPr>
            <a:spLocks noGrp="1"/>
          </p:cNvSpPr>
          <p:nvPr>
            <p:ph type="title"/>
          </p:nvPr>
        </p:nvSpPr>
        <p:spPr/>
        <p:txBody>
          <a:bodyPr/>
          <a:lstStyle/>
          <a:p>
            <a:pPr eaLnBrk="1" hangingPunct="1"/>
            <a:endParaRPr lang="tr-TR" smtClean="0"/>
          </a:p>
        </p:txBody>
      </p:sp>
      <p:sp>
        <p:nvSpPr>
          <p:cNvPr id="21507" name="2 İçerik Yer Tutucusu"/>
          <p:cNvSpPr>
            <a:spLocks noGrp="1"/>
          </p:cNvSpPr>
          <p:nvPr>
            <p:ph idx="1"/>
          </p:nvPr>
        </p:nvSpPr>
        <p:spPr/>
        <p:txBody>
          <a:bodyPr/>
          <a:lstStyle/>
          <a:p>
            <a:pPr eaLnBrk="1" hangingPunct="1"/>
            <a:r>
              <a:rPr lang="tr-TR" b="1" smtClean="0"/>
              <a:t>Prokaryotik</a:t>
            </a:r>
            <a:r>
              <a:rPr lang="tr-TR" smtClean="0"/>
              <a:t> hücrelerde çekirdek maddesi bir zarla ayrılmamış olup dağınık haldedir. Plazma zarının dış tarafı sert bir yapı  ile sarılmış olup bu yapı hücre çeperine karşılık olarak kabul edilebilir. Bu tabakanın dışında,bakterilerde olduğu gibi jelatinimsi bir kapsül bulunabilir. </a:t>
            </a:r>
          </a:p>
          <a:p>
            <a:pPr eaLnBrk="1" hangingPunct="1"/>
            <a:endParaRPr lang="tr-TR"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1 Başlık"/>
          <p:cNvSpPr>
            <a:spLocks noGrp="1"/>
          </p:cNvSpPr>
          <p:nvPr>
            <p:ph type="title"/>
          </p:nvPr>
        </p:nvSpPr>
        <p:spPr/>
        <p:txBody>
          <a:bodyPr/>
          <a:lstStyle/>
          <a:p>
            <a:pPr eaLnBrk="1" hangingPunct="1"/>
            <a:endParaRPr lang="tr-TR" smtClean="0"/>
          </a:p>
        </p:txBody>
      </p:sp>
      <p:sp>
        <p:nvSpPr>
          <p:cNvPr id="22531" name="2 İçerik Yer Tutucusu"/>
          <p:cNvSpPr>
            <a:spLocks noGrp="1"/>
          </p:cNvSpPr>
          <p:nvPr>
            <p:ph idx="1"/>
          </p:nvPr>
        </p:nvSpPr>
        <p:spPr/>
        <p:txBody>
          <a:bodyPr/>
          <a:lstStyle/>
          <a:p>
            <a:pPr eaLnBrk="1" hangingPunct="1"/>
            <a:r>
              <a:rPr lang="tr-TR" smtClean="0"/>
              <a:t>Prokaryotların  tümünde, ortak olan yapılar, plazma zarı, ribozomlar ve nükleoid’dir. Fotosentez ve yağ asidi oksidasyonundan sorumlu enzimler plazma zarında bulunur. </a:t>
            </a:r>
            <a:r>
              <a:rPr lang="tr-TR" b="1" smtClean="0"/>
              <a:t>DNA’nın yapısında histon ve protoamin adlı bazik proteinler bulunmaz</a:t>
            </a:r>
            <a:r>
              <a:rPr lang="tr-TR" smtClean="0"/>
              <a:t>. Haploiddirler</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Başlık"/>
          <p:cNvSpPr>
            <a:spLocks noGrp="1"/>
          </p:cNvSpPr>
          <p:nvPr>
            <p:ph type="title"/>
          </p:nvPr>
        </p:nvSpPr>
        <p:spPr/>
        <p:txBody>
          <a:bodyPr/>
          <a:lstStyle/>
          <a:p>
            <a:pPr eaLnBrk="1" hangingPunct="1"/>
            <a:endParaRPr lang="tr-TR" smtClean="0"/>
          </a:p>
        </p:txBody>
      </p:sp>
      <p:sp>
        <p:nvSpPr>
          <p:cNvPr id="23555" name="2 İçerik Yer Tutucusu"/>
          <p:cNvSpPr>
            <a:spLocks noGrp="1"/>
          </p:cNvSpPr>
          <p:nvPr>
            <p:ph idx="1"/>
          </p:nvPr>
        </p:nvSpPr>
        <p:spPr/>
        <p:txBody>
          <a:bodyPr/>
          <a:lstStyle/>
          <a:p>
            <a:pPr eaLnBrk="1" hangingPunct="1"/>
            <a:r>
              <a:rPr lang="tr-TR" b="1" smtClean="0"/>
              <a:t>Eukaryotik</a:t>
            </a:r>
            <a:r>
              <a:rPr lang="tr-TR" smtClean="0"/>
              <a:t> hücrelerde çekirdek bir zar vasıtası ile sitoplazmadan ayrılmıştır. Yağ asiti oksidasyonu ve fotosentez ile ilgili enzimlerin plazma zarı ile fazla bağlantısı yoktur. </a:t>
            </a:r>
            <a:r>
              <a:rPr lang="tr-TR" b="1" smtClean="0"/>
              <a:t>DNA’nın yapısında histon ve protaminler bulunur. </a:t>
            </a:r>
            <a:r>
              <a:rPr lang="tr-TR" smtClean="0"/>
              <a:t>Endoplazmik retikulum, nukleus zarı, mitokondri, kloroplast, golgi, nükleolus ve lizozom gibi organeller bulunur.</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tr-TR">
              <a:latin typeface="Calibri" pitchFamily="34" charset="0"/>
            </a:endParaRPr>
          </a:p>
        </p:txBody>
      </p:sp>
      <p:graphicFrame>
        <p:nvGraphicFramePr>
          <p:cNvPr id="1026" name="Object 1"/>
          <p:cNvGraphicFramePr>
            <a:graphicFrameLocks noChangeAspect="1"/>
          </p:cNvGraphicFramePr>
          <p:nvPr/>
        </p:nvGraphicFramePr>
        <p:xfrm>
          <a:off x="2000250" y="357188"/>
          <a:ext cx="5118100" cy="4071937"/>
        </p:xfrm>
        <a:graphic>
          <a:graphicData uri="http://schemas.openxmlformats.org/presentationml/2006/ole">
            <p:oleObj spid="_x0000_s1026" r:id="rId3" imgW="2558491" imgH="2179930" progId="CDraw4">
              <p:embed/>
            </p:oleObj>
          </a:graphicData>
        </a:graphic>
      </p:graphicFrame>
      <p:sp>
        <p:nvSpPr>
          <p:cNvPr id="1028" name="5 Metin kutusu"/>
          <p:cNvSpPr txBox="1">
            <a:spLocks noChangeArrowheads="1"/>
          </p:cNvSpPr>
          <p:nvPr/>
        </p:nvSpPr>
        <p:spPr bwMode="auto">
          <a:xfrm>
            <a:off x="2214563" y="4857750"/>
            <a:ext cx="5143500" cy="923925"/>
          </a:xfrm>
          <a:prstGeom prst="rect">
            <a:avLst/>
          </a:prstGeom>
          <a:noFill/>
          <a:ln w="9525">
            <a:noFill/>
            <a:miter lim="800000"/>
            <a:headEnd/>
            <a:tailEnd/>
          </a:ln>
        </p:spPr>
        <p:txBody>
          <a:bodyPr>
            <a:spAutoFit/>
          </a:bodyPr>
          <a:lstStyle/>
          <a:p>
            <a:pPr hangingPunct="0"/>
            <a:r>
              <a:rPr lang="tr-TR">
                <a:latin typeface="Calibri" pitchFamily="34" charset="0"/>
              </a:rPr>
              <a:t>Şekil 1. Bakteri hücresi</a:t>
            </a:r>
          </a:p>
          <a:p>
            <a:pPr hangingPunct="0"/>
            <a:r>
              <a:rPr lang="tr-TR">
                <a:latin typeface="Calibri" pitchFamily="34" charset="0"/>
              </a:rPr>
              <a:t>                                            (Akman, 1989’ dan)</a:t>
            </a:r>
          </a:p>
          <a:p>
            <a:endParaRPr lang="tr-TR">
              <a:latin typeface="Calibri"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http://s1.hubimg.com/u/755948_f520.jpg"/>
          <p:cNvPicPr>
            <a:picLocks noChangeAspect="1" noChangeArrowheads="1"/>
          </p:cNvPicPr>
          <p:nvPr/>
        </p:nvPicPr>
        <p:blipFill>
          <a:blip r:embed="rId2"/>
          <a:srcRect/>
          <a:stretch>
            <a:fillRect/>
          </a:stretch>
        </p:blipFill>
        <p:spPr bwMode="auto">
          <a:xfrm>
            <a:off x="1857375" y="857250"/>
            <a:ext cx="4953000" cy="3838575"/>
          </a:xfrm>
          <a:prstGeom prst="rect">
            <a:avLst/>
          </a:prstGeom>
          <a:noFill/>
          <a:ln w="9525">
            <a:noFill/>
            <a:miter lim="800000"/>
            <a:headEnd/>
            <a:tailEnd/>
          </a:ln>
        </p:spPr>
      </p:pic>
      <p:sp>
        <p:nvSpPr>
          <p:cNvPr id="24579" name="8 Metin kutusu"/>
          <p:cNvSpPr txBox="1">
            <a:spLocks noChangeArrowheads="1"/>
          </p:cNvSpPr>
          <p:nvPr/>
        </p:nvSpPr>
        <p:spPr bwMode="auto">
          <a:xfrm>
            <a:off x="2214563" y="5572125"/>
            <a:ext cx="5805487" cy="369888"/>
          </a:xfrm>
          <a:prstGeom prst="rect">
            <a:avLst/>
          </a:prstGeom>
          <a:noFill/>
          <a:ln w="9525">
            <a:noFill/>
            <a:miter lim="800000"/>
            <a:headEnd/>
            <a:tailEnd/>
          </a:ln>
        </p:spPr>
        <p:txBody>
          <a:bodyPr wrap="none">
            <a:spAutoFit/>
          </a:bodyPr>
          <a:lstStyle/>
          <a:p>
            <a:r>
              <a:rPr lang="tr-TR">
                <a:latin typeface="Calibri" pitchFamily="34" charset="0"/>
              </a:rPr>
              <a:t>Bir Prokaryotik Hücre (www. masterman535.hubpages.com)</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Başlık"/>
          <p:cNvSpPr>
            <a:spLocks noGrp="1"/>
          </p:cNvSpPr>
          <p:nvPr>
            <p:ph type="title"/>
          </p:nvPr>
        </p:nvSpPr>
        <p:spPr/>
        <p:txBody>
          <a:bodyPr rtlCol="0">
            <a:normAutofit fontScale="90000"/>
          </a:bodyPr>
          <a:lstStyle/>
          <a:p>
            <a:pPr eaLnBrk="1" fontAlgn="auto" hangingPunct="1">
              <a:spcAft>
                <a:spcPts val="0"/>
              </a:spcAft>
              <a:defRPr/>
            </a:pPr>
            <a:r>
              <a:rPr lang="tr-TR" dirty="0" err="1" smtClean="0"/>
              <a:t>Prokaryot</a:t>
            </a:r>
            <a:r>
              <a:rPr lang="tr-TR" dirty="0" smtClean="0"/>
              <a:t> ve </a:t>
            </a:r>
            <a:r>
              <a:rPr lang="tr-TR" dirty="0" err="1" smtClean="0"/>
              <a:t>Eukaryot</a:t>
            </a:r>
            <a:r>
              <a:rPr lang="tr-TR" dirty="0" smtClean="0"/>
              <a:t> hücreler şu şekilde karşılaştırılabilir.</a:t>
            </a:r>
            <a:endParaRPr lang="tr-TR" dirty="0"/>
          </a:p>
        </p:txBody>
      </p:sp>
      <p:graphicFrame>
        <p:nvGraphicFramePr>
          <p:cNvPr id="4" name="3 İçerik Yer Tutucusu"/>
          <p:cNvGraphicFramePr>
            <a:graphicFrameLocks noGrp="1"/>
          </p:cNvGraphicFramePr>
          <p:nvPr>
            <p:ph idx="1"/>
          </p:nvPr>
        </p:nvGraphicFramePr>
        <p:xfrm>
          <a:off x="457200" y="1600200"/>
          <a:ext cx="8229600" cy="4156075"/>
        </p:xfrm>
        <a:graphic>
          <a:graphicData uri="http://schemas.openxmlformats.org/drawingml/2006/table">
            <a:tbl>
              <a:tblPr/>
              <a:tblGrid>
                <a:gridCol w="2743200"/>
                <a:gridCol w="2743200"/>
                <a:gridCol w="2743200"/>
              </a:tblGrid>
              <a:tr h="377825">
                <a:tc>
                  <a:txBody>
                    <a:bodyPr/>
                    <a:lstStyle/>
                    <a:p>
                      <a:pPr marL="0" marR="0" lvl="0" indent="0" algn="just" defTabSz="914400" rtl="0" eaLnBrk="1" fontAlgn="base" latinLnBrk="0" hangingPunct="0">
                        <a:lnSpc>
                          <a:spcPct val="100000"/>
                        </a:lnSpc>
                        <a:spcBef>
                          <a:spcPct val="0"/>
                        </a:spcBef>
                        <a:spcAft>
                          <a:spcPct val="0"/>
                        </a:spcAft>
                        <a:buClrTx/>
                        <a:buSzTx/>
                        <a:buFontTx/>
                        <a:buNone/>
                        <a:tabLst/>
                      </a:pPr>
                      <a:r>
                        <a:rPr kumimoji="0" lang="tr-TR" sz="1200" b="1" i="0" u="none" strike="noStrike" cap="none" normalizeH="0" baseline="0" smtClean="0">
                          <a:ln>
                            <a:noFill/>
                          </a:ln>
                          <a:solidFill>
                            <a:srgbClr val="FFFFFF"/>
                          </a:solidFill>
                          <a:effectLst/>
                          <a:latin typeface="Times New Roman" pitchFamily="18" charset="0"/>
                          <a:cs typeface="Times New Roman" pitchFamily="18" charset="0"/>
                        </a:rPr>
                        <a:t>Kriter</a:t>
                      </a:r>
                      <a:endParaRPr kumimoji="0" lang="tr-TR" sz="1000" b="1" i="0" u="none" strike="noStrike" cap="none" normalizeH="0" baseline="0" smtClean="0">
                        <a:ln>
                          <a:noFill/>
                        </a:ln>
                        <a:solidFill>
                          <a:srgbClr val="FFFFFF"/>
                        </a:solidFill>
                        <a:effectLst/>
                        <a:latin typeface="Times New Roman" pitchFamily="18"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just" defTabSz="914400" rtl="0" eaLnBrk="1" fontAlgn="base" latinLnBrk="0" hangingPunct="0">
                        <a:lnSpc>
                          <a:spcPct val="100000"/>
                        </a:lnSpc>
                        <a:spcBef>
                          <a:spcPct val="0"/>
                        </a:spcBef>
                        <a:spcAft>
                          <a:spcPct val="0"/>
                        </a:spcAft>
                        <a:buClrTx/>
                        <a:buSzTx/>
                        <a:buFontTx/>
                        <a:buNone/>
                        <a:tabLst/>
                      </a:pPr>
                      <a:r>
                        <a:rPr kumimoji="0" lang="tr-TR" sz="1200" b="1" i="0" u="none" strike="noStrike" cap="none" normalizeH="0" baseline="0" smtClean="0">
                          <a:ln>
                            <a:noFill/>
                          </a:ln>
                          <a:solidFill>
                            <a:srgbClr val="FFFFFF"/>
                          </a:solidFill>
                          <a:effectLst/>
                          <a:latin typeface="Times New Roman" pitchFamily="18" charset="0"/>
                          <a:cs typeface="Times New Roman" pitchFamily="18" charset="0"/>
                        </a:rPr>
                        <a:t>Eukaryot</a:t>
                      </a:r>
                      <a:endParaRPr kumimoji="0" lang="tr-TR" sz="1000" b="1" i="0" u="none" strike="noStrike" cap="none" normalizeH="0" baseline="0" smtClean="0">
                        <a:ln>
                          <a:noFill/>
                        </a:ln>
                        <a:solidFill>
                          <a:srgbClr val="FFFFFF"/>
                        </a:solidFill>
                        <a:effectLst/>
                        <a:latin typeface="Times New Roman" pitchFamily="18"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just" defTabSz="914400" rtl="0" eaLnBrk="1" fontAlgn="base" latinLnBrk="0" hangingPunct="0">
                        <a:lnSpc>
                          <a:spcPct val="100000"/>
                        </a:lnSpc>
                        <a:spcBef>
                          <a:spcPct val="0"/>
                        </a:spcBef>
                        <a:spcAft>
                          <a:spcPct val="0"/>
                        </a:spcAft>
                        <a:buClrTx/>
                        <a:buSzTx/>
                        <a:buFontTx/>
                        <a:buNone/>
                        <a:tabLst/>
                      </a:pPr>
                      <a:r>
                        <a:rPr kumimoji="0" lang="tr-TR" sz="1200" b="1" i="0" u="none" strike="noStrike" cap="none" normalizeH="0" baseline="0" smtClean="0">
                          <a:ln>
                            <a:noFill/>
                          </a:ln>
                          <a:solidFill>
                            <a:srgbClr val="FFFFFF"/>
                          </a:solidFill>
                          <a:effectLst/>
                          <a:latin typeface="Times New Roman" pitchFamily="18" charset="0"/>
                          <a:cs typeface="Times New Roman" pitchFamily="18" charset="0"/>
                        </a:rPr>
                        <a:t>Prokaryot</a:t>
                      </a:r>
                      <a:endParaRPr kumimoji="0" lang="tr-TR" sz="1000" b="1" i="0" u="none" strike="noStrike" cap="none" normalizeH="0" baseline="0" smtClean="0">
                        <a:ln>
                          <a:noFill/>
                        </a:ln>
                        <a:solidFill>
                          <a:srgbClr val="FFFFFF"/>
                        </a:solidFill>
                        <a:effectLst/>
                        <a:latin typeface="Times New Roman" pitchFamily="18"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77825">
                <a:tc>
                  <a:txBody>
                    <a:bodyPr/>
                    <a:lstStyle/>
                    <a:p>
                      <a:pPr marL="0" marR="0" lvl="0" indent="0" algn="just" defTabSz="914400" rtl="0" eaLnBrk="1"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rgbClr val="000000"/>
                          </a:solidFill>
                          <a:effectLst/>
                          <a:latin typeface="Times New Roman" pitchFamily="18" charset="0"/>
                          <a:cs typeface="Times New Roman" pitchFamily="18" charset="0"/>
                        </a:rPr>
                        <a:t>Kromozom</a:t>
                      </a:r>
                      <a:endParaRPr kumimoji="0" lang="tr-TR" sz="1000" b="0" i="0" u="none" strike="noStrike" cap="none" normalizeH="0" baseline="0" smtClean="0">
                        <a:ln>
                          <a:noFill/>
                        </a:ln>
                        <a:solidFill>
                          <a:srgbClr val="000000"/>
                        </a:solidFill>
                        <a:effectLst/>
                        <a:latin typeface="Times New Roman" pitchFamily="18"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rgbClr val="000000"/>
                          </a:solidFill>
                          <a:effectLst/>
                          <a:latin typeface="Times New Roman" pitchFamily="18" charset="0"/>
                          <a:cs typeface="Times New Roman" pitchFamily="18" charset="0"/>
                        </a:rPr>
                        <a:t>2n</a:t>
                      </a:r>
                      <a:endParaRPr kumimoji="0" lang="tr-TR" sz="1000" b="0" i="0" u="none" strike="noStrike" cap="none" normalizeH="0" baseline="0" smtClean="0">
                        <a:ln>
                          <a:noFill/>
                        </a:ln>
                        <a:solidFill>
                          <a:srgbClr val="000000"/>
                        </a:solidFill>
                        <a:effectLst/>
                        <a:latin typeface="Times New Roman" pitchFamily="18"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rgbClr val="000000"/>
                          </a:solidFill>
                          <a:effectLst/>
                          <a:latin typeface="Times New Roman" pitchFamily="18" charset="0"/>
                          <a:cs typeface="Times New Roman" pitchFamily="18" charset="0"/>
                        </a:rPr>
                        <a:t>n</a:t>
                      </a:r>
                      <a:endParaRPr kumimoji="0" lang="tr-TR" sz="1000" b="0" i="0" u="none" strike="noStrike" cap="none" normalizeH="0" baseline="0" smtClean="0">
                        <a:ln>
                          <a:noFill/>
                        </a:ln>
                        <a:solidFill>
                          <a:srgbClr val="000000"/>
                        </a:solidFill>
                        <a:effectLst/>
                        <a:latin typeface="Times New Roman" pitchFamily="18"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377825">
                <a:tc>
                  <a:txBody>
                    <a:bodyPr/>
                    <a:lstStyle/>
                    <a:p>
                      <a:pPr marL="0" marR="0" lvl="0" indent="0" algn="just" defTabSz="914400" rtl="0" eaLnBrk="1"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rgbClr val="000000"/>
                          </a:solidFill>
                          <a:effectLst/>
                          <a:latin typeface="Times New Roman" pitchFamily="18" charset="0"/>
                          <a:cs typeface="Times New Roman" pitchFamily="18" charset="0"/>
                        </a:rPr>
                        <a:t>Mitoz-Mayoz</a:t>
                      </a:r>
                      <a:endParaRPr kumimoji="0" lang="tr-TR" sz="1000" b="0" i="0" u="none" strike="noStrike" cap="none" normalizeH="0" baseline="0" smtClean="0">
                        <a:ln>
                          <a:noFill/>
                        </a:ln>
                        <a:solidFill>
                          <a:srgbClr val="000000"/>
                        </a:solidFill>
                        <a:effectLst/>
                        <a:latin typeface="Times New Roman" pitchFamily="18"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rgbClr val="000000"/>
                          </a:solidFill>
                          <a:effectLst/>
                          <a:latin typeface="Times New Roman" pitchFamily="18" charset="0"/>
                          <a:cs typeface="Times New Roman" pitchFamily="18" charset="0"/>
                        </a:rPr>
                        <a:t>(+)</a:t>
                      </a:r>
                      <a:endParaRPr kumimoji="0" lang="tr-TR" sz="1000" b="0" i="0" u="none" strike="noStrike" cap="none" normalizeH="0" baseline="0" smtClean="0">
                        <a:ln>
                          <a:noFill/>
                        </a:ln>
                        <a:solidFill>
                          <a:srgbClr val="000000"/>
                        </a:solidFill>
                        <a:effectLst/>
                        <a:latin typeface="Times New Roman" pitchFamily="18"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rgbClr val="000000"/>
                          </a:solidFill>
                          <a:effectLst/>
                          <a:latin typeface="Times New Roman" pitchFamily="18" charset="0"/>
                          <a:cs typeface="Times New Roman" pitchFamily="18" charset="0"/>
                        </a:rPr>
                        <a:t>(-)</a:t>
                      </a:r>
                      <a:endParaRPr kumimoji="0" lang="tr-TR" sz="1000" b="0" i="0" u="none" strike="noStrike" cap="none" normalizeH="0" baseline="0" smtClean="0">
                        <a:ln>
                          <a:noFill/>
                        </a:ln>
                        <a:solidFill>
                          <a:srgbClr val="000000"/>
                        </a:solidFill>
                        <a:effectLst/>
                        <a:latin typeface="Times New Roman" pitchFamily="18"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377825">
                <a:tc>
                  <a:txBody>
                    <a:bodyPr/>
                    <a:lstStyle/>
                    <a:p>
                      <a:pPr marL="0" marR="0" lvl="0" indent="0" algn="just" defTabSz="914400" rtl="0" eaLnBrk="1"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rgbClr val="000000"/>
                          </a:solidFill>
                          <a:effectLst/>
                          <a:latin typeface="Times New Roman" pitchFamily="18" charset="0"/>
                          <a:cs typeface="Times New Roman" pitchFamily="18" charset="0"/>
                        </a:rPr>
                        <a:t>DNA replikasyonu </a:t>
                      </a:r>
                      <a:endParaRPr kumimoji="0" lang="tr-TR" sz="1000" b="0" i="0" u="none" strike="noStrike" cap="none" normalizeH="0" baseline="0" smtClean="0">
                        <a:ln>
                          <a:noFill/>
                        </a:ln>
                        <a:solidFill>
                          <a:srgbClr val="000000"/>
                        </a:solidFill>
                        <a:effectLst/>
                        <a:latin typeface="Times New Roman" pitchFamily="18"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rgbClr val="000000"/>
                          </a:solidFill>
                          <a:effectLst/>
                          <a:latin typeface="Times New Roman" pitchFamily="18" charset="0"/>
                          <a:cs typeface="Times New Roman" pitchFamily="18" charset="0"/>
                        </a:rPr>
                        <a:t>Profaz</a:t>
                      </a:r>
                      <a:endParaRPr kumimoji="0" lang="tr-TR" sz="1000" b="0" i="0" u="none" strike="noStrike" cap="none" normalizeH="0" baseline="0" smtClean="0">
                        <a:ln>
                          <a:noFill/>
                        </a:ln>
                        <a:solidFill>
                          <a:srgbClr val="000000"/>
                        </a:solidFill>
                        <a:effectLst/>
                        <a:latin typeface="Times New Roman" pitchFamily="18"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rgbClr val="000000"/>
                          </a:solidFill>
                          <a:effectLst/>
                          <a:latin typeface="Times New Roman" pitchFamily="18" charset="0"/>
                          <a:cs typeface="Times New Roman" pitchFamily="18" charset="0"/>
                        </a:rPr>
                        <a:t>Sürekli</a:t>
                      </a:r>
                      <a:endParaRPr kumimoji="0" lang="tr-TR" sz="1000" b="0" i="0" u="none" strike="noStrike" cap="none" normalizeH="0" baseline="0" smtClean="0">
                        <a:ln>
                          <a:noFill/>
                        </a:ln>
                        <a:solidFill>
                          <a:srgbClr val="000000"/>
                        </a:solidFill>
                        <a:effectLst/>
                        <a:latin typeface="Times New Roman" pitchFamily="18"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377825">
                <a:tc>
                  <a:txBody>
                    <a:bodyPr/>
                    <a:lstStyle/>
                    <a:p>
                      <a:pPr marL="0" marR="0" lvl="0" indent="0" algn="just" defTabSz="914400" rtl="0" eaLnBrk="1"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rgbClr val="000000"/>
                          </a:solidFill>
                          <a:effectLst/>
                          <a:latin typeface="Times New Roman" pitchFamily="18" charset="0"/>
                          <a:cs typeface="Times New Roman" pitchFamily="18" charset="0"/>
                        </a:rPr>
                        <a:t>Organellerde DNA</a:t>
                      </a:r>
                      <a:endParaRPr kumimoji="0" lang="tr-TR" sz="1000" b="0" i="0" u="none" strike="noStrike" cap="none" normalizeH="0" baseline="0" smtClean="0">
                        <a:ln>
                          <a:noFill/>
                        </a:ln>
                        <a:solidFill>
                          <a:srgbClr val="000000"/>
                        </a:solidFill>
                        <a:effectLst/>
                        <a:latin typeface="Times New Roman" pitchFamily="18"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rgbClr val="000000"/>
                          </a:solidFill>
                          <a:effectLst/>
                          <a:latin typeface="Times New Roman" pitchFamily="18" charset="0"/>
                          <a:cs typeface="Times New Roman" pitchFamily="18" charset="0"/>
                        </a:rPr>
                        <a:t>(+)</a:t>
                      </a:r>
                      <a:endParaRPr kumimoji="0" lang="tr-TR" sz="1000" b="0" i="0" u="none" strike="noStrike" cap="none" normalizeH="0" baseline="0" smtClean="0">
                        <a:ln>
                          <a:noFill/>
                        </a:ln>
                        <a:solidFill>
                          <a:srgbClr val="000000"/>
                        </a:solidFill>
                        <a:effectLst/>
                        <a:latin typeface="Times New Roman" pitchFamily="18"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rgbClr val="000000"/>
                          </a:solidFill>
                          <a:effectLst/>
                          <a:latin typeface="Times New Roman" pitchFamily="18" charset="0"/>
                          <a:cs typeface="Times New Roman" pitchFamily="18" charset="0"/>
                        </a:rPr>
                        <a:t>(-)</a:t>
                      </a:r>
                      <a:endParaRPr kumimoji="0" lang="tr-TR" sz="1000" b="0" i="0" u="none" strike="noStrike" cap="none" normalizeH="0" baseline="0" smtClean="0">
                        <a:ln>
                          <a:noFill/>
                        </a:ln>
                        <a:solidFill>
                          <a:srgbClr val="000000"/>
                        </a:solidFill>
                        <a:effectLst/>
                        <a:latin typeface="Times New Roman" pitchFamily="18"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377825">
                <a:tc>
                  <a:txBody>
                    <a:bodyPr/>
                    <a:lstStyle/>
                    <a:p>
                      <a:pPr marL="0" marR="0" lvl="0" indent="0" algn="just" defTabSz="914400" rtl="0" eaLnBrk="1"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rgbClr val="000000"/>
                          </a:solidFill>
                          <a:effectLst/>
                          <a:latin typeface="Times New Roman" pitchFamily="18" charset="0"/>
                          <a:cs typeface="Times New Roman" pitchFamily="18" charset="0"/>
                        </a:rPr>
                        <a:t>Ribozom </a:t>
                      </a:r>
                      <a:endParaRPr kumimoji="0" lang="tr-TR" sz="1000" b="0" i="0" u="none" strike="noStrike" cap="none" normalizeH="0" baseline="0" smtClean="0">
                        <a:ln>
                          <a:noFill/>
                        </a:ln>
                        <a:solidFill>
                          <a:srgbClr val="000000"/>
                        </a:solidFill>
                        <a:effectLst/>
                        <a:latin typeface="Times New Roman" pitchFamily="18"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rgbClr val="000000"/>
                          </a:solidFill>
                          <a:effectLst/>
                          <a:latin typeface="Times New Roman" pitchFamily="18" charset="0"/>
                          <a:cs typeface="Times New Roman" pitchFamily="18" charset="0"/>
                        </a:rPr>
                        <a:t>80 s(40S+60S)</a:t>
                      </a:r>
                      <a:endParaRPr kumimoji="0" lang="tr-TR" sz="1000" b="0" i="0" u="none" strike="noStrike" cap="none" normalizeH="0" baseline="0" smtClean="0">
                        <a:ln>
                          <a:noFill/>
                        </a:ln>
                        <a:solidFill>
                          <a:srgbClr val="000000"/>
                        </a:solidFill>
                        <a:effectLst/>
                        <a:latin typeface="Times New Roman" pitchFamily="18"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rgbClr val="000000"/>
                          </a:solidFill>
                          <a:effectLst/>
                          <a:latin typeface="Times New Roman" pitchFamily="18" charset="0"/>
                          <a:cs typeface="Times New Roman" pitchFamily="18" charset="0"/>
                        </a:rPr>
                        <a:t>70 s(30s+50s)</a:t>
                      </a:r>
                      <a:endParaRPr kumimoji="0" lang="tr-TR" sz="1000" b="0" i="0" u="none" strike="noStrike" cap="none" normalizeH="0" baseline="0" smtClean="0">
                        <a:ln>
                          <a:noFill/>
                        </a:ln>
                        <a:solidFill>
                          <a:srgbClr val="000000"/>
                        </a:solidFill>
                        <a:effectLst/>
                        <a:latin typeface="Times New Roman" pitchFamily="18"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377825">
                <a:tc>
                  <a:txBody>
                    <a:bodyPr/>
                    <a:lstStyle/>
                    <a:p>
                      <a:pPr marL="0" marR="0" lvl="0" indent="0" algn="just" defTabSz="914400" rtl="0" eaLnBrk="1"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rgbClr val="000000"/>
                          </a:solidFill>
                          <a:effectLst/>
                          <a:latin typeface="Times New Roman" pitchFamily="18" charset="0"/>
                          <a:cs typeface="Times New Roman" pitchFamily="18" charset="0"/>
                        </a:rPr>
                        <a:t>E.R.</a:t>
                      </a:r>
                      <a:endParaRPr kumimoji="0" lang="tr-TR" sz="1000" b="0" i="0" u="none" strike="noStrike" cap="none" normalizeH="0" baseline="0" smtClean="0">
                        <a:ln>
                          <a:noFill/>
                        </a:ln>
                        <a:solidFill>
                          <a:srgbClr val="000000"/>
                        </a:solidFill>
                        <a:effectLst/>
                        <a:latin typeface="Times New Roman" pitchFamily="18"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rgbClr val="000000"/>
                          </a:solidFill>
                          <a:effectLst/>
                          <a:latin typeface="Times New Roman" pitchFamily="18" charset="0"/>
                          <a:cs typeface="Times New Roman" pitchFamily="18" charset="0"/>
                        </a:rPr>
                        <a:t>(+)</a:t>
                      </a:r>
                      <a:endParaRPr kumimoji="0" lang="tr-TR" sz="1000" b="0" i="0" u="none" strike="noStrike" cap="none" normalizeH="0" baseline="0" smtClean="0">
                        <a:ln>
                          <a:noFill/>
                        </a:ln>
                        <a:solidFill>
                          <a:srgbClr val="000000"/>
                        </a:solidFill>
                        <a:effectLst/>
                        <a:latin typeface="Times New Roman" pitchFamily="18"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rgbClr val="000000"/>
                          </a:solidFill>
                          <a:effectLst/>
                          <a:latin typeface="Times New Roman" pitchFamily="18" charset="0"/>
                          <a:cs typeface="Times New Roman" pitchFamily="18" charset="0"/>
                        </a:rPr>
                        <a:t>(-)</a:t>
                      </a:r>
                      <a:endParaRPr kumimoji="0" lang="tr-TR" sz="1000" b="0" i="0" u="none" strike="noStrike" cap="none" normalizeH="0" baseline="0" smtClean="0">
                        <a:ln>
                          <a:noFill/>
                        </a:ln>
                        <a:solidFill>
                          <a:srgbClr val="000000"/>
                        </a:solidFill>
                        <a:effectLst/>
                        <a:latin typeface="Times New Roman" pitchFamily="18"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377825">
                <a:tc>
                  <a:txBody>
                    <a:bodyPr/>
                    <a:lstStyle/>
                    <a:p>
                      <a:pPr marL="0" marR="0" lvl="0" indent="0" algn="just" defTabSz="914400" rtl="0" eaLnBrk="1"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rgbClr val="000000"/>
                          </a:solidFill>
                          <a:effectLst/>
                          <a:latin typeface="Times New Roman" pitchFamily="18" charset="0"/>
                          <a:cs typeface="Times New Roman" pitchFamily="18" charset="0"/>
                        </a:rPr>
                        <a:t>Çekirdek zarı</a:t>
                      </a:r>
                      <a:endParaRPr kumimoji="0" lang="tr-TR" sz="1000" b="0" i="0" u="none" strike="noStrike" cap="none" normalizeH="0" baseline="0" smtClean="0">
                        <a:ln>
                          <a:noFill/>
                        </a:ln>
                        <a:solidFill>
                          <a:srgbClr val="000000"/>
                        </a:solidFill>
                        <a:effectLst/>
                        <a:latin typeface="Times New Roman" pitchFamily="18"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rgbClr val="000000"/>
                          </a:solidFill>
                          <a:effectLst/>
                          <a:latin typeface="Times New Roman" pitchFamily="18" charset="0"/>
                          <a:cs typeface="Times New Roman" pitchFamily="18" charset="0"/>
                        </a:rPr>
                        <a:t>(+)</a:t>
                      </a:r>
                      <a:endParaRPr kumimoji="0" lang="tr-TR" sz="1000" b="0" i="0" u="none" strike="noStrike" cap="none" normalizeH="0" baseline="0" smtClean="0">
                        <a:ln>
                          <a:noFill/>
                        </a:ln>
                        <a:solidFill>
                          <a:srgbClr val="000000"/>
                        </a:solidFill>
                        <a:effectLst/>
                        <a:latin typeface="Times New Roman" pitchFamily="18"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rgbClr val="000000"/>
                          </a:solidFill>
                          <a:effectLst/>
                          <a:latin typeface="Times New Roman" pitchFamily="18" charset="0"/>
                          <a:cs typeface="Times New Roman" pitchFamily="18" charset="0"/>
                        </a:rPr>
                        <a:t>(-)</a:t>
                      </a:r>
                      <a:endParaRPr kumimoji="0" lang="tr-TR" sz="1000" b="0" i="0" u="none" strike="noStrike" cap="none" normalizeH="0" baseline="0" smtClean="0">
                        <a:ln>
                          <a:noFill/>
                        </a:ln>
                        <a:solidFill>
                          <a:srgbClr val="000000"/>
                        </a:solidFill>
                        <a:effectLst/>
                        <a:latin typeface="Times New Roman" pitchFamily="18"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377825">
                <a:tc>
                  <a:txBody>
                    <a:bodyPr/>
                    <a:lstStyle/>
                    <a:p>
                      <a:pPr marL="0" marR="0" lvl="0" indent="0" algn="just" defTabSz="914400" rtl="0" eaLnBrk="1"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rgbClr val="000000"/>
                          </a:solidFill>
                          <a:effectLst/>
                          <a:latin typeface="Times New Roman" pitchFamily="18" charset="0"/>
                          <a:cs typeface="Times New Roman" pitchFamily="18" charset="0"/>
                        </a:rPr>
                        <a:t>ETS,Krebs</a:t>
                      </a:r>
                      <a:endParaRPr kumimoji="0" lang="tr-TR" sz="1000" b="0" i="0" u="none" strike="noStrike" cap="none" normalizeH="0" baseline="0" smtClean="0">
                        <a:ln>
                          <a:noFill/>
                        </a:ln>
                        <a:solidFill>
                          <a:srgbClr val="000000"/>
                        </a:solidFill>
                        <a:effectLst/>
                        <a:latin typeface="Times New Roman" pitchFamily="18"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rgbClr val="000000"/>
                          </a:solidFill>
                          <a:effectLst/>
                          <a:latin typeface="Times New Roman" pitchFamily="18" charset="0"/>
                          <a:cs typeface="Times New Roman" pitchFamily="18" charset="0"/>
                        </a:rPr>
                        <a:t>Mitokondri</a:t>
                      </a:r>
                      <a:endParaRPr kumimoji="0" lang="tr-TR" sz="1000" b="0" i="0" u="none" strike="noStrike" cap="none" normalizeH="0" baseline="0" smtClean="0">
                        <a:ln>
                          <a:noFill/>
                        </a:ln>
                        <a:solidFill>
                          <a:srgbClr val="000000"/>
                        </a:solidFill>
                        <a:effectLst/>
                        <a:latin typeface="Times New Roman" pitchFamily="18"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rgbClr val="000000"/>
                          </a:solidFill>
                          <a:effectLst/>
                          <a:latin typeface="Times New Roman" pitchFamily="18" charset="0"/>
                          <a:cs typeface="Times New Roman" pitchFamily="18" charset="0"/>
                        </a:rPr>
                        <a:t>Sitoplazma</a:t>
                      </a:r>
                      <a:endParaRPr kumimoji="0" lang="tr-TR" sz="1000" b="0" i="0" u="none" strike="noStrike" cap="none" normalizeH="0" baseline="0" smtClean="0">
                        <a:ln>
                          <a:noFill/>
                        </a:ln>
                        <a:solidFill>
                          <a:srgbClr val="000000"/>
                        </a:solidFill>
                        <a:effectLst/>
                        <a:latin typeface="Times New Roman" pitchFamily="18"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377825">
                <a:tc>
                  <a:txBody>
                    <a:bodyPr/>
                    <a:lstStyle/>
                    <a:p>
                      <a:pPr marL="0" marR="0" lvl="0" indent="0" algn="just" defTabSz="914400" rtl="0" eaLnBrk="1"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rgbClr val="000000"/>
                          </a:solidFill>
                          <a:effectLst/>
                          <a:latin typeface="Times New Roman" pitchFamily="18" charset="0"/>
                          <a:cs typeface="Times New Roman" pitchFamily="18" charset="0"/>
                        </a:rPr>
                        <a:t>Hücre duvarı</a:t>
                      </a:r>
                      <a:endParaRPr kumimoji="0" lang="tr-TR" sz="1000" b="0" i="0" u="none" strike="noStrike" cap="none" normalizeH="0" baseline="0" smtClean="0">
                        <a:ln>
                          <a:noFill/>
                        </a:ln>
                        <a:solidFill>
                          <a:srgbClr val="000000"/>
                        </a:solidFill>
                        <a:effectLst/>
                        <a:latin typeface="Times New Roman" pitchFamily="18"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rgbClr val="000000"/>
                          </a:solidFill>
                          <a:effectLst/>
                          <a:latin typeface="Times New Roman" pitchFamily="18" charset="0"/>
                          <a:cs typeface="Times New Roman" pitchFamily="18" charset="0"/>
                        </a:rPr>
                        <a:t>(-)</a:t>
                      </a:r>
                      <a:endParaRPr kumimoji="0" lang="tr-TR" sz="1000" b="0" i="0" u="none" strike="noStrike" cap="none" normalizeH="0" baseline="0" smtClean="0">
                        <a:ln>
                          <a:noFill/>
                        </a:ln>
                        <a:solidFill>
                          <a:srgbClr val="000000"/>
                        </a:solidFill>
                        <a:effectLst/>
                        <a:latin typeface="Times New Roman" pitchFamily="18"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rgbClr val="000000"/>
                          </a:solidFill>
                          <a:effectLst/>
                          <a:latin typeface="Times New Roman" pitchFamily="18" charset="0"/>
                          <a:cs typeface="Times New Roman" pitchFamily="18" charset="0"/>
                        </a:rPr>
                        <a:t>(+)</a:t>
                      </a:r>
                      <a:endParaRPr kumimoji="0" lang="tr-TR" sz="1000" b="0" i="0" u="none" strike="noStrike" cap="none" normalizeH="0" baseline="0" smtClean="0">
                        <a:ln>
                          <a:noFill/>
                        </a:ln>
                        <a:solidFill>
                          <a:srgbClr val="000000"/>
                        </a:solidFill>
                        <a:effectLst/>
                        <a:latin typeface="Times New Roman" pitchFamily="18"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377825">
                <a:tc>
                  <a:txBody>
                    <a:bodyPr/>
                    <a:lstStyle/>
                    <a:p>
                      <a:pPr marL="0" marR="0" lvl="0" indent="0" algn="just" defTabSz="914400" rtl="0" eaLnBrk="1"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rgbClr val="000000"/>
                          </a:solidFill>
                          <a:effectLst/>
                          <a:latin typeface="Times New Roman" pitchFamily="18" charset="0"/>
                          <a:cs typeface="Times New Roman" pitchFamily="18" charset="0"/>
                        </a:rPr>
                        <a:t>Golgi,nukleolus,lizozom</a:t>
                      </a:r>
                      <a:endParaRPr kumimoji="0" lang="tr-TR" sz="1000" b="0" i="0" u="none" strike="noStrike" cap="none" normalizeH="0" baseline="0" smtClean="0">
                        <a:ln>
                          <a:noFill/>
                        </a:ln>
                        <a:solidFill>
                          <a:srgbClr val="000000"/>
                        </a:solidFill>
                        <a:effectLst/>
                        <a:latin typeface="Times New Roman" pitchFamily="18"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rgbClr val="000000"/>
                          </a:solidFill>
                          <a:effectLst/>
                          <a:latin typeface="Times New Roman" pitchFamily="18" charset="0"/>
                          <a:cs typeface="Times New Roman" pitchFamily="18" charset="0"/>
                        </a:rPr>
                        <a:t>(+)</a:t>
                      </a:r>
                      <a:endParaRPr kumimoji="0" lang="tr-TR" sz="1000" b="0" i="0" u="none" strike="noStrike" cap="none" normalizeH="0" baseline="0" smtClean="0">
                        <a:ln>
                          <a:noFill/>
                        </a:ln>
                        <a:solidFill>
                          <a:srgbClr val="000000"/>
                        </a:solidFill>
                        <a:effectLst/>
                        <a:latin typeface="Times New Roman" pitchFamily="18"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rgbClr val="000000"/>
                          </a:solidFill>
                          <a:effectLst/>
                          <a:latin typeface="Times New Roman" pitchFamily="18" charset="0"/>
                          <a:cs typeface="Times New Roman" pitchFamily="18" charset="0"/>
                        </a:rPr>
                        <a:t>(-)</a:t>
                      </a:r>
                      <a:endParaRPr kumimoji="0" lang="tr-TR" sz="1000" b="0" i="0" u="none" strike="noStrike" cap="none" normalizeH="0" baseline="0" smtClean="0">
                        <a:ln>
                          <a:noFill/>
                        </a:ln>
                        <a:solidFill>
                          <a:srgbClr val="000000"/>
                        </a:solidFill>
                        <a:effectLst/>
                        <a:latin typeface="Times New Roman" pitchFamily="18"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152400" y="25400"/>
            <a:ext cx="2590800" cy="304800"/>
          </a:xfrm>
        </p:spPr>
        <p:txBody>
          <a:bodyPr/>
          <a:lstStyle/>
          <a:p>
            <a:pPr eaLnBrk="1" hangingPunct="1"/>
            <a:r>
              <a:rPr lang="en-US" sz="1200" smtClean="0">
                <a:latin typeface="Arial" charset="0"/>
              </a:rPr>
              <a:t>Figure 6.4</a:t>
            </a:r>
          </a:p>
        </p:txBody>
      </p:sp>
      <p:pic>
        <p:nvPicPr>
          <p:cNvPr id="26627" name="Picture 33" descr="06_04_CellFractionation-U"/>
          <p:cNvPicPr>
            <a:picLocks noChangeAspect="1" noChangeArrowheads="1"/>
          </p:cNvPicPr>
          <p:nvPr/>
        </p:nvPicPr>
        <p:blipFill>
          <a:blip r:embed="rId3"/>
          <a:srcRect/>
          <a:stretch>
            <a:fillRect/>
          </a:stretch>
        </p:blipFill>
        <p:spPr bwMode="auto">
          <a:xfrm>
            <a:off x="2822575" y="136525"/>
            <a:ext cx="3498850" cy="6584950"/>
          </a:xfrm>
          <a:prstGeom prst="rect">
            <a:avLst/>
          </a:prstGeom>
          <a:noFill/>
          <a:ln w="9525">
            <a:noFill/>
            <a:miter lim="800000"/>
            <a:headEnd/>
            <a:tailEnd/>
          </a:ln>
        </p:spPr>
      </p:pic>
      <p:sp>
        <p:nvSpPr>
          <p:cNvPr id="26628" name="Text Box 3"/>
          <p:cNvSpPr txBox="1">
            <a:spLocks noChangeArrowheads="1"/>
          </p:cNvSpPr>
          <p:nvPr/>
        </p:nvSpPr>
        <p:spPr bwMode="auto">
          <a:xfrm>
            <a:off x="2876550" y="166688"/>
            <a:ext cx="677863" cy="117475"/>
          </a:xfrm>
          <a:prstGeom prst="rect">
            <a:avLst/>
          </a:prstGeom>
          <a:noFill/>
          <a:ln w="9525">
            <a:noFill/>
            <a:miter lim="800000"/>
            <a:headEnd/>
            <a:tailEnd/>
          </a:ln>
        </p:spPr>
        <p:txBody>
          <a:bodyPr wrap="none" lIns="0" tIns="0" rIns="0" bIns="0"/>
          <a:lstStyle/>
          <a:p>
            <a:r>
              <a:rPr lang="en-US" sz="900" b="1">
                <a:solidFill>
                  <a:srgbClr val="DC1B3A"/>
                </a:solidFill>
              </a:rPr>
              <a:t>TECHNIQUE</a:t>
            </a:r>
            <a:endParaRPr lang="en-US" sz="1000" b="1">
              <a:solidFill>
                <a:srgbClr val="DC1B3A"/>
              </a:solidFill>
            </a:endParaRPr>
          </a:p>
        </p:txBody>
      </p:sp>
      <p:sp>
        <p:nvSpPr>
          <p:cNvPr id="26629" name="Text Box 6"/>
          <p:cNvSpPr txBox="1">
            <a:spLocks noChangeArrowheads="1"/>
          </p:cNvSpPr>
          <p:nvPr/>
        </p:nvSpPr>
        <p:spPr bwMode="auto">
          <a:xfrm>
            <a:off x="4252913" y="1276350"/>
            <a:ext cx="885825" cy="122238"/>
          </a:xfrm>
          <a:prstGeom prst="rect">
            <a:avLst/>
          </a:prstGeom>
          <a:noFill/>
          <a:ln w="9525">
            <a:noFill/>
            <a:miter lim="800000"/>
            <a:headEnd/>
            <a:tailEnd/>
          </a:ln>
        </p:spPr>
        <p:txBody>
          <a:bodyPr wrap="none" lIns="0" tIns="0" rIns="0" bIns="0"/>
          <a:lstStyle/>
          <a:p>
            <a:r>
              <a:rPr lang="en-US" sz="900" b="1"/>
              <a:t>Homogenization</a:t>
            </a:r>
            <a:endParaRPr lang="en-US" sz="1000" b="1"/>
          </a:p>
        </p:txBody>
      </p:sp>
      <p:sp>
        <p:nvSpPr>
          <p:cNvPr id="26630" name="Line 7"/>
          <p:cNvSpPr>
            <a:spLocks noChangeShapeType="1"/>
          </p:cNvSpPr>
          <p:nvPr/>
        </p:nvSpPr>
        <p:spPr bwMode="auto">
          <a:xfrm>
            <a:off x="3433763" y="1544638"/>
            <a:ext cx="211137" cy="0"/>
          </a:xfrm>
          <a:prstGeom prst="line">
            <a:avLst/>
          </a:prstGeom>
          <a:noFill/>
          <a:ln w="12700">
            <a:solidFill>
              <a:schemeClr val="tx1"/>
            </a:solidFill>
            <a:round/>
            <a:headEnd/>
            <a:tailEnd/>
          </a:ln>
        </p:spPr>
        <p:txBody>
          <a:bodyPr wrap="none" anchor="ctr"/>
          <a:lstStyle/>
          <a:p>
            <a:endParaRPr lang="tr-TR"/>
          </a:p>
        </p:txBody>
      </p:sp>
      <p:sp>
        <p:nvSpPr>
          <p:cNvPr id="26631" name="Text Box 8"/>
          <p:cNvSpPr txBox="1">
            <a:spLocks noChangeArrowheads="1"/>
          </p:cNvSpPr>
          <p:nvPr/>
        </p:nvSpPr>
        <p:spPr bwMode="auto">
          <a:xfrm>
            <a:off x="3703638" y="1481138"/>
            <a:ext cx="363537" cy="252412"/>
          </a:xfrm>
          <a:prstGeom prst="rect">
            <a:avLst/>
          </a:prstGeom>
          <a:noFill/>
          <a:ln w="9525">
            <a:noFill/>
            <a:miter lim="800000"/>
            <a:headEnd/>
            <a:tailEnd/>
          </a:ln>
        </p:spPr>
        <p:txBody>
          <a:bodyPr wrap="none" lIns="0" tIns="0" rIns="0" bIns="0"/>
          <a:lstStyle/>
          <a:p>
            <a:r>
              <a:rPr lang="en-US" sz="900" b="1"/>
              <a:t>Tissue</a:t>
            </a:r>
            <a:br>
              <a:rPr lang="en-US" sz="900" b="1"/>
            </a:br>
            <a:r>
              <a:rPr lang="en-US" sz="900" b="1"/>
              <a:t>cells</a:t>
            </a:r>
            <a:endParaRPr lang="en-US" sz="1000" b="1"/>
          </a:p>
        </p:txBody>
      </p:sp>
      <p:sp>
        <p:nvSpPr>
          <p:cNvPr id="26632" name="Text Box 9"/>
          <p:cNvSpPr txBox="1">
            <a:spLocks noChangeArrowheads="1"/>
          </p:cNvSpPr>
          <p:nvPr/>
        </p:nvSpPr>
        <p:spPr bwMode="auto">
          <a:xfrm>
            <a:off x="5564188" y="1824038"/>
            <a:ext cx="706437" cy="130175"/>
          </a:xfrm>
          <a:prstGeom prst="rect">
            <a:avLst/>
          </a:prstGeom>
          <a:noFill/>
          <a:ln w="9525">
            <a:noFill/>
            <a:miter lim="800000"/>
            <a:headEnd/>
            <a:tailEnd/>
          </a:ln>
        </p:spPr>
        <p:txBody>
          <a:bodyPr wrap="none" lIns="0" tIns="0" rIns="0" bIns="0"/>
          <a:lstStyle/>
          <a:p>
            <a:r>
              <a:rPr lang="en-US" sz="900" b="1"/>
              <a:t>Homogenate</a:t>
            </a:r>
            <a:endParaRPr lang="en-US" sz="1000" b="1"/>
          </a:p>
        </p:txBody>
      </p:sp>
      <p:sp>
        <p:nvSpPr>
          <p:cNvPr id="26633" name="Line 10"/>
          <p:cNvSpPr>
            <a:spLocks noChangeShapeType="1"/>
          </p:cNvSpPr>
          <p:nvPr/>
        </p:nvSpPr>
        <p:spPr bwMode="auto">
          <a:xfrm>
            <a:off x="5910263" y="1617663"/>
            <a:ext cx="0" cy="198437"/>
          </a:xfrm>
          <a:prstGeom prst="line">
            <a:avLst/>
          </a:prstGeom>
          <a:noFill/>
          <a:ln w="12700">
            <a:solidFill>
              <a:schemeClr val="tx1"/>
            </a:solidFill>
            <a:round/>
            <a:headEnd/>
            <a:tailEnd/>
          </a:ln>
        </p:spPr>
        <p:txBody>
          <a:bodyPr wrap="none" anchor="ctr"/>
          <a:lstStyle/>
          <a:p>
            <a:endParaRPr lang="tr-TR"/>
          </a:p>
        </p:txBody>
      </p:sp>
      <p:sp>
        <p:nvSpPr>
          <p:cNvPr id="26634" name="Text Box 11"/>
          <p:cNvSpPr txBox="1">
            <a:spLocks noChangeArrowheads="1"/>
          </p:cNvSpPr>
          <p:nvPr/>
        </p:nvSpPr>
        <p:spPr bwMode="auto">
          <a:xfrm>
            <a:off x="4481513" y="2236788"/>
            <a:ext cx="863600" cy="130175"/>
          </a:xfrm>
          <a:prstGeom prst="rect">
            <a:avLst/>
          </a:prstGeom>
          <a:noFill/>
          <a:ln w="9525">
            <a:noFill/>
            <a:miter lim="800000"/>
            <a:headEnd/>
            <a:tailEnd/>
          </a:ln>
        </p:spPr>
        <p:txBody>
          <a:bodyPr wrap="none" lIns="0" tIns="0" rIns="0" bIns="0"/>
          <a:lstStyle/>
          <a:p>
            <a:r>
              <a:rPr lang="en-US" sz="900" b="1"/>
              <a:t>Centrifugation</a:t>
            </a:r>
            <a:endParaRPr lang="en-US" sz="1000" b="1"/>
          </a:p>
        </p:txBody>
      </p:sp>
      <p:sp>
        <p:nvSpPr>
          <p:cNvPr id="26635" name="Text Box 12"/>
          <p:cNvSpPr txBox="1">
            <a:spLocks noChangeArrowheads="1"/>
          </p:cNvSpPr>
          <p:nvPr/>
        </p:nvSpPr>
        <p:spPr bwMode="auto">
          <a:xfrm>
            <a:off x="5113338" y="2916238"/>
            <a:ext cx="863600" cy="287337"/>
          </a:xfrm>
          <a:prstGeom prst="rect">
            <a:avLst/>
          </a:prstGeom>
          <a:noFill/>
          <a:ln w="9525">
            <a:noFill/>
            <a:miter lim="800000"/>
            <a:headEnd/>
            <a:tailEnd/>
          </a:ln>
        </p:spPr>
        <p:txBody>
          <a:bodyPr wrap="none" lIns="0" tIns="0" rIns="0" bIns="0"/>
          <a:lstStyle/>
          <a:p>
            <a:r>
              <a:rPr lang="en-US" sz="900" b="1"/>
              <a:t>Differential</a:t>
            </a:r>
            <a:br>
              <a:rPr lang="en-US" sz="900" b="1"/>
            </a:br>
            <a:r>
              <a:rPr lang="en-US" sz="900" b="1"/>
              <a:t>centrifugation</a:t>
            </a:r>
            <a:endParaRPr lang="en-US" sz="1000" b="1"/>
          </a:p>
        </p:txBody>
      </p:sp>
      <p:sp>
        <p:nvSpPr>
          <p:cNvPr id="26636" name="Text Box 14"/>
          <p:cNvSpPr txBox="1">
            <a:spLocks noChangeArrowheads="1"/>
          </p:cNvSpPr>
          <p:nvPr/>
        </p:nvSpPr>
        <p:spPr bwMode="auto">
          <a:xfrm>
            <a:off x="2854325" y="1949450"/>
            <a:ext cx="881063" cy="679450"/>
          </a:xfrm>
          <a:prstGeom prst="rect">
            <a:avLst/>
          </a:prstGeom>
          <a:noFill/>
          <a:ln w="9525">
            <a:noFill/>
            <a:miter lim="800000"/>
            <a:headEnd/>
            <a:tailEnd/>
          </a:ln>
        </p:spPr>
        <p:txBody>
          <a:bodyPr wrap="none" lIns="0" tIns="0" rIns="0" bIns="0"/>
          <a:lstStyle/>
          <a:p>
            <a:pPr algn="ctr"/>
            <a:r>
              <a:rPr lang="en-US" sz="900" b="1"/>
              <a:t>Centrifuged at</a:t>
            </a:r>
            <a:br>
              <a:rPr lang="en-US" sz="900" b="1"/>
            </a:br>
            <a:r>
              <a:rPr lang="en-US" sz="900" b="1"/>
              <a:t>1,000 </a:t>
            </a:r>
            <a:r>
              <a:rPr lang="en-US" sz="900" b="1" i="1"/>
              <a:t>g</a:t>
            </a:r>
            <a:r>
              <a:rPr lang="en-US" sz="900" b="1"/>
              <a:t/>
            </a:r>
            <a:br>
              <a:rPr lang="en-US" sz="900" b="1"/>
            </a:br>
            <a:r>
              <a:rPr lang="en-US" sz="900" b="1"/>
              <a:t>(1,000 times the</a:t>
            </a:r>
            <a:br>
              <a:rPr lang="en-US" sz="900" b="1"/>
            </a:br>
            <a:r>
              <a:rPr lang="en-US" sz="900" b="1"/>
              <a:t>force of gravity)</a:t>
            </a:r>
            <a:br>
              <a:rPr lang="en-US" sz="900" b="1"/>
            </a:br>
            <a:r>
              <a:rPr lang="en-US" sz="900" b="1"/>
              <a:t>for 10 min</a:t>
            </a:r>
            <a:endParaRPr lang="en-US" sz="1000" b="1"/>
          </a:p>
        </p:txBody>
      </p:sp>
      <p:sp>
        <p:nvSpPr>
          <p:cNvPr id="26637" name="Text Box 15"/>
          <p:cNvSpPr txBox="1">
            <a:spLocks noChangeArrowheads="1"/>
          </p:cNvSpPr>
          <p:nvPr/>
        </p:nvSpPr>
        <p:spPr bwMode="auto">
          <a:xfrm>
            <a:off x="3689350" y="2538413"/>
            <a:ext cx="685800" cy="387350"/>
          </a:xfrm>
          <a:prstGeom prst="rect">
            <a:avLst/>
          </a:prstGeom>
          <a:noFill/>
          <a:ln w="9525">
            <a:noFill/>
            <a:miter lim="800000"/>
            <a:headEnd/>
            <a:tailEnd/>
          </a:ln>
        </p:spPr>
        <p:txBody>
          <a:bodyPr wrap="none" lIns="0" tIns="0" rIns="0" bIns="0"/>
          <a:lstStyle/>
          <a:p>
            <a:r>
              <a:rPr lang="en-US" sz="900" b="1"/>
              <a:t>Supernatant</a:t>
            </a:r>
            <a:br>
              <a:rPr lang="en-US" sz="900" b="1"/>
            </a:br>
            <a:r>
              <a:rPr lang="en-US" sz="900" b="1"/>
              <a:t>poured into</a:t>
            </a:r>
            <a:br>
              <a:rPr lang="en-US" sz="900" b="1"/>
            </a:br>
            <a:r>
              <a:rPr lang="en-US" sz="900" b="1"/>
              <a:t>next tube</a:t>
            </a:r>
            <a:endParaRPr lang="en-US" sz="1000" b="1"/>
          </a:p>
        </p:txBody>
      </p:sp>
      <p:sp>
        <p:nvSpPr>
          <p:cNvPr id="26638" name="Text Box 16"/>
          <p:cNvSpPr txBox="1">
            <a:spLocks noChangeArrowheads="1"/>
          </p:cNvSpPr>
          <p:nvPr/>
        </p:nvSpPr>
        <p:spPr bwMode="auto">
          <a:xfrm>
            <a:off x="3971925" y="3124200"/>
            <a:ext cx="482600" cy="136525"/>
          </a:xfrm>
          <a:prstGeom prst="rect">
            <a:avLst/>
          </a:prstGeom>
          <a:noFill/>
          <a:ln w="9525">
            <a:noFill/>
            <a:miter lim="800000"/>
            <a:headEnd/>
            <a:tailEnd/>
          </a:ln>
        </p:spPr>
        <p:txBody>
          <a:bodyPr wrap="none" lIns="0" tIns="0" rIns="0" bIns="0"/>
          <a:lstStyle/>
          <a:p>
            <a:r>
              <a:rPr lang="en-US" sz="900" b="1"/>
              <a:t>20,000 </a:t>
            </a:r>
            <a:r>
              <a:rPr lang="en-US" sz="900" b="1" i="1"/>
              <a:t>g</a:t>
            </a:r>
            <a:endParaRPr lang="en-US" sz="1000" b="1"/>
          </a:p>
        </p:txBody>
      </p:sp>
      <p:sp>
        <p:nvSpPr>
          <p:cNvPr id="26639" name="Text Box 17"/>
          <p:cNvSpPr txBox="1">
            <a:spLocks noChangeArrowheads="1"/>
          </p:cNvSpPr>
          <p:nvPr/>
        </p:nvSpPr>
        <p:spPr bwMode="auto">
          <a:xfrm>
            <a:off x="4010025" y="3271838"/>
            <a:ext cx="373063" cy="114300"/>
          </a:xfrm>
          <a:prstGeom prst="rect">
            <a:avLst/>
          </a:prstGeom>
          <a:noFill/>
          <a:ln w="9525">
            <a:noFill/>
            <a:miter lim="800000"/>
            <a:headEnd/>
            <a:tailEnd/>
          </a:ln>
        </p:spPr>
        <p:txBody>
          <a:bodyPr wrap="none" lIns="0" tIns="0" rIns="0" bIns="0"/>
          <a:lstStyle/>
          <a:p>
            <a:r>
              <a:rPr lang="en-US" sz="900" b="1"/>
              <a:t>20 min</a:t>
            </a:r>
            <a:endParaRPr lang="en-US" sz="1000" b="1"/>
          </a:p>
        </p:txBody>
      </p:sp>
      <p:sp>
        <p:nvSpPr>
          <p:cNvPr id="26640" name="Text Box 18"/>
          <p:cNvSpPr txBox="1">
            <a:spLocks noChangeArrowheads="1"/>
          </p:cNvSpPr>
          <p:nvPr/>
        </p:nvSpPr>
        <p:spPr bwMode="auto">
          <a:xfrm>
            <a:off x="4776788" y="3867150"/>
            <a:ext cx="482600" cy="136525"/>
          </a:xfrm>
          <a:prstGeom prst="rect">
            <a:avLst/>
          </a:prstGeom>
          <a:noFill/>
          <a:ln w="9525">
            <a:noFill/>
            <a:miter lim="800000"/>
            <a:headEnd/>
            <a:tailEnd/>
          </a:ln>
        </p:spPr>
        <p:txBody>
          <a:bodyPr wrap="none" lIns="0" tIns="0" rIns="0" bIns="0"/>
          <a:lstStyle/>
          <a:p>
            <a:r>
              <a:rPr lang="en-US" sz="900" b="1"/>
              <a:t>80,000 </a:t>
            </a:r>
            <a:r>
              <a:rPr lang="en-US" sz="900" b="1" i="1"/>
              <a:t>g</a:t>
            </a:r>
            <a:endParaRPr lang="en-US" sz="1000" b="1"/>
          </a:p>
        </p:txBody>
      </p:sp>
      <p:sp>
        <p:nvSpPr>
          <p:cNvPr id="26641" name="Text Box 19"/>
          <p:cNvSpPr txBox="1">
            <a:spLocks noChangeArrowheads="1"/>
          </p:cNvSpPr>
          <p:nvPr/>
        </p:nvSpPr>
        <p:spPr bwMode="auto">
          <a:xfrm>
            <a:off x="4814888" y="4014788"/>
            <a:ext cx="373062" cy="114300"/>
          </a:xfrm>
          <a:prstGeom prst="rect">
            <a:avLst/>
          </a:prstGeom>
          <a:noFill/>
          <a:ln w="9525">
            <a:noFill/>
            <a:miter lim="800000"/>
            <a:headEnd/>
            <a:tailEnd/>
          </a:ln>
        </p:spPr>
        <p:txBody>
          <a:bodyPr wrap="none" lIns="0" tIns="0" rIns="0" bIns="0"/>
          <a:lstStyle/>
          <a:p>
            <a:r>
              <a:rPr lang="en-US" sz="900" b="1"/>
              <a:t>60 min</a:t>
            </a:r>
            <a:endParaRPr lang="en-US" sz="1000" b="1"/>
          </a:p>
        </p:txBody>
      </p:sp>
      <p:sp>
        <p:nvSpPr>
          <p:cNvPr id="26642" name="Text Box 20"/>
          <p:cNvSpPr txBox="1">
            <a:spLocks noChangeArrowheads="1"/>
          </p:cNvSpPr>
          <p:nvPr/>
        </p:nvSpPr>
        <p:spPr bwMode="auto">
          <a:xfrm>
            <a:off x="2935288" y="4084638"/>
            <a:ext cx="863600" cy="388937"/>
          </a:xfrm>
          <a:prstGeom prst="rect">
            <a:avLst/>
          </a:prstGeom>
          <a:noFill/>
          <a:ln w="9525">
            <a:noFill/>
            <a:miter lim="800000"/>
            <a:headEnd/>
            <a:tailEnd/>
          </a:ln>
        </p:spPr>
        <p:txBody>
          <a:bodyPr wrap="none" lIns="0" tIns="0" rIns="0" bIns="0"/>
          <a:lstStyle/>
          <a:p>
            <a:r>
              <a:rPr lang="en-US" sz="900" b="1"/>
              <a:t>Pellet rich in</a:t>
            </a:r>
            <a:br>
              <a:rPr lang="en-US" sz="900" b="1"/>
            </a:br>
            <a:r>
              <a:rPr lang="en-US" sz="900" b="1"/>
              <a:t>nuclei and</a:t>
            </a:r>
            <a:br>
              <a:rPr lang="en-US" sz="900" b="1"/>
            </a:br>
            <a:r>
              <a:rPr lang="en-US" sz="900" b="1"/>
              <a:t>cellular debris</a:t>
            </a:r>
            <a:endParaRPr lang="en-US" sz="1000" b="1"/>
          </a:p>
        </p:txBody>
      </p:sp>
      <p:sp>
        <p:nvSpPr>
          <p:cNvPr id="26643" name="Line 21"/>
          <p:cNvSpPr>
            <a:spLocks noChangeShapeType="1"/>
          </p:cNvSpPr>
          <p:nvPr/>
        </p:nvSpPr>
        <p:spPr bwMode="auto">
          <a:xfrm>
            <a:off x="3327400" y="3856038"/>
            <a:ext cx="0" cy="233362"/>
          </a:xfrm>
          <a:prstGeom prst="line">
            <a:avLst/>
          </a:prstGeom>
          <a:noFill/>
          <a:ln w="12700">
            <a:solidFill>
              <a:schemeClr val="tx1"/>
            </a:solidFill>
            <a:round/>
            <a:headEnd/>
            <a:tailEnd/>
          </a:ln>
        </p:spPr>
        <p:txBody>
          <a:bodyPr wrap="none" anchor="ctr"/>
          <a:lstStyle/>
          <a:p>
            <a:endParaRPr lang="tr-TR"/>
          </a:p>
        </p:txBody>
      </p:sp>
      <p:sp>
        <p:nvSpPr>
          <p:cNvPr id="26644" name="Line 22"/>
          <p:cNvSpPr>
            <a:spLocks noChangeShapeType="1"/>
          </p:cNvSpPr>
          <p:nvPr/>
        </p:nvSpPr>
        <p:spPr bwMode="auto">
          <a:xfrm>
            <a:off x="4203700" y="4691063"/>
            <a:ext cx="0" cy="198437"/>
          </a:xfrm>
          <a:prstGeom prst="line">
            <a:avLst/>
          </a:prstGeom>
          <a:noFill/>
          <a:ln w="12700">
            <a:solidFill>
              <a:schemeClr val="tx1"/>
            </a:solidFill>
            <a:round/>
            <a:headEnd/>
            <a:tailEnd/>
          </a:ln>
        </p:spPr>
        <p:txBody>
          <a:bodyPr wrap="none" anchor="ctr"/>
          <a:lstStyle/>
          <a:p>
            <a:endParaRPr lang="tr-TR"/>
          </a:p>
        </p:txBody>
      </p:sp>
      <p:sp>
        <p:nvSpPr>
          <p:cNvPr id="26645" name="Text Box 23"/>
          <p:cNvSpPr txBox="1">
            <a:spLocks noChangeArrowheads="1"/>
          </p:cNvSpPr>
          <p:nvPr/>
        </p:nvSpPr>
        <p:spPr bwMode="auto">
          <a:xfrm>
            <a:off x="5607050" y="4510088"/>
            <a:ext cx="482600" cy="136525"/>
          </a:xfrm>
          <a:prstGeom prst="rect">
            <a:avLst/>
          </a:prstGeom>
          <a:noFill/>
          <a:ln w="9525">
            <a:noFill/>
            <a:miter lim="800000"/>
            <a:headEnd/>
            <a:tailEnd/>
          </a:ln>
        </p:spPr>
        <p:txBody>
          <a:bodyPr wrap="none" lIns="0" tIns="0" rIns="0" bIns="0"/>
          <a:lstStyle/>
          <a:p>
            <a:r>
              <a:rPr lang="en-US" sz="900" b="1"/>
              <a:t>150,000 </a:t>
            </a:r>
            <a:r>
              <a:rPr lang="en-US" sz="900" b="1" i="1"/>
              <a:t>g</a:t>
            </a:r>
            <a:endParaRPr lang="en-US" sz="1000" b="1"/>
          </a:p>
        </p:txBody>
      </p:sp>
      <p:sp>
        <p:nvSpPr>
          <p:cNvPr id="26646" name="Text Box 24"/>
          <p:cNvSpPr txBox="1">
            <a:spLocks noChangeArrowheads="1"/>
          </p:cNvSpPr>
          <p:nvPr/>
        </p:nvSpPr>
        <p:spPr bwMode="auto">
          <a:xfrm>
            <a:off x="5756275" y="4665663"/>
            <a:ext cx="373063" cy="114300"/>
          </a:xfrm>
          <a:prstGeom prst="rect">
            <a:avLst/>
          </a:prstGeom>
          <a:noFill/>
          <a:ln w="9525">
            <a:noFill/>
            <a:miter lim="800000"/>
            <a:headEnd/>
            <a:tailEnd/>
          </a:ln>
        </p:spPr>
        <p:txBody>
          <a:bodyPr wrap="none" lIns="0" tIns="0" rIns="0" bIns="0"/>
          <a:lstStyle/>
          <a:p>
            <a:r>
              <a:rPr lang="en-US" sz="900" b="1"/>
              <a:t>3 hr</a:t>
            </a:r>
            <a:endParaRPr lang="en-US" sz="1000" b="1"/>
          </a:p>
        </p:txBody>
      </p:sp>
      <p:sp>
        <p:nvSpPr>
          <p:cNvPr id="26647" name="Text Box 25"/>
          <p:cNvSpPr txBox="1">
            <a:spLocks noChangeArrowheads="1"/>
          </p:cNvSpPr>
          <p:nvPr/>
        </p:nvSpPr>
        <p:spPr bwMode="auto">
          <a:xfrm>
            <a:off x="3746500" y="4905375"/>
            <a:ext cx="906463" cy="688975"/>
          </a:xfrm>
          <a:prstGeom prst="rect">
            <a:avLst/>
          </a:prstGeom>
          <a:noFill/>
          <a:ln w="9525">
            <a:noFill/>
            <a:miter lim="800000"/>
            <a:headEnd/>
            <a:tailEnd/>
          </a:ln>
        </p:spPr>
        <p:txBody>
          <a:bodyPr wrap="none" lIns="0" tIns="0" rIns="0" bIns="0"/>
          <a:lstStyle/>
          <a:p>
            <a:r>
              <a:rPr lang="en-US" sz="900" b="1"/>
              <a:t>Pellet rich in</a:t>
            </a:r>
            <a:br>
              <a:rPr lang="en-US" sz="900" b="1"/>
            </a:br>
            <a:r>
              <a:rPr lang="en-US" sz="900" b="1"/>
              <a:t>mitochondria</a:t>
            </a:r>
            <a:br>
              <a:rPr lang="en-US" sz="900" b="1"/>
            </a:br>
            <a:r>
              <a:rPr lang="en-US" sz="900" b="1"/>
              <a:t>(and chloro-</a:t>
            </a:r>
            <a:br>
              <a:rPr lang="en-US" sz="900" b="1"/>
            </a:br>
            <a:r>
              <a:rPr lang="en-US" sz="900" b="1"/>
              <a:t>plasts if cells</a:t>
            </a:r>
            <a:br>
              <a:rPr lang="en-US" sz="900" b="1"/>
            </a:br>
            <a:r>
              <a:rPr lang="en-US" sz="900" b="1"/>
              <a:t>are from a plant)</a:t>
            </a:r>
            <a:endParaRPr lang="en-US" sz="1000" b="1"/>
          </a:p>
        </p:txBody>
      </p:sp>
      <p:sp>
        <p:nvSpPr>
          <p:cNvPr id="26648" name="Line 27"/>
          <p:cNvSpPr>
            <a:spLocks noChangeShapeType="1"/>
          </p:cNvSpPr>
          <p:nvPr/>
        </p:nvSpPr>
        <p:spPr bwMode="auto">
          <a:xfrm>
            <a:off x="5014913" y="5424488"/>
            <a:ext cx="0" cy="198437"/>
          </a:xfrm>
          <a:prstGeom prst="line">
            <a:avLst/>
          </a:prstGeom>
          <a:noFill/>
          <a:ln w="12700">
            <a:solidFill>
              <a:schemeClr val="tx1"/>
            </a:solidFill>
            <a:round/>
            <a:headEnd/>
            <a:tailEnd/>
          </a:ln>
        </p:spPr>
        <p:txBody>
          <a:bodyPr wrap="none" anchor="ctr"/>
          <a:lstStyle/>
          <a:p>
            <a:endParaRPr lang="tr-TR"/>
          </a:p>
        </p:txBody>
      </p:sp>
      <p:sp>
        <p:nvSpPr>
          <p:cNvPr id="26649" name="Line 28"/>
          <p:cNvSpPr>
            <a:spLocks noChangeShapeType="1"/>
          </p:cNvSpPr>
          <p:nvPr/>
        </p:nvSpPr>
        <p:spPr bwMode="auto">
          <a:xfrm>
            <a:off x="5865813" y="6072188"/>
            <a:ext cx="0" cy="198437"/>
          </a:xfrm>
          <a:prstGeom prst="line">
            <a:avLst/>
          </a:prstGeom>
          <a:noFill/>
          <a:ln w="12700">
            <a:solidFill>
              <a:schemeClr val="tx1"/>
            </a:solidFill>
            <a:round/>
            <a:headEnd/>
            <a:tailEnd/>
          </a:ln>
        </p:spPr>
        <p:txBody>
          <a:bodyPr wrap="none" anchor="ctr"/>
          <a:lstStyle/>
          <a:p>
            <a:endParaRPr lang="tr-TR"/>
          </a:p>
        </p:txBody>
      </p:sp>
      <p:sp>
        <p:nvSpPr>
          <p:cNvPr id="26650" name="Text Box 30"/>
          <p:cNvSpPr txBox="1">
            <a:spLocks noChangeArrowheads="1"/>
          </p:cNvSpPr>
          <p:nvPr/>
        </p:nvSpPr>
        <p:spPr bwMode="auto">
          <a:xfrm>
            <a:off x="4518025" y="5622925"/>
            <a:ext cx="979488" cy="787400"/>
          </a:xfrm>
          <a:prstGeom prst="rect">
            <a:avLst/>
          </a:prstGeom>
          <a:noFill/>
          <a:ln w="9525">
            <a:noFill/>
            <a:miter lim="800000"/>
            <a:headEnd/>
            <a:tailEnd/>
          </a:ln>
        </p:spPr>
        <p:txBody>
          <a:bodyPr wrap="none" lIns="0" tIns="0" rIns="0" bIns="0"/>
          <a:lstStyle/>
          <a:p>
            <a:r>
              <a:rPr lang="en-US" sz="900" b="1"/>
              <a:t>Pellet rich in</a:t>
            </a:r>
            <a:br>
              <a:rPr lang="en-US" sz="900" b="1"/>
            </a:br>
            <a:r>
              <a:rPr lang="en-US" sz="900" b="1"/>
              <a:t>“microsomes”</a:t>
            </a:r>
            <a:br>
              <a:rPr lang="en-US" sz="900" b="1"/>
            </a:br>
            <a:r>
              <a:rPr lang="en-US" sz="900" b="1"/>
              <a:t>(pieces of plasma</a:t>
            </a:r>
            <a:br>
              <a:rPr lang="en-US" sz="900" b="1"/>
            </a:br>
            <a:r>
              <a:rPr lang="en-US" sz="900" b="1"/>
              <a:t>membranes and</a:t>
            </a:r>
            <a:br>
              <a:rPr lang="en-US" sz="900" b="1"/>
            </a:br>
            <a:r>
              <a:rPr lang="en-US" sz="900" b="1"/>
              <a:t>cells’ internal</a:t>
            </a:r>
            <a:br>
              <a:rPr lang="en-US" sz="900" b="1"/>
            </a:br>
            <a:r>
              <a:rPr lang="en-US" sz="900" b="1"/>
              <a:t>membranes)</a:t>
            </a:r>
            <a:endParaRPr lang="en-US" sz="1000" b="1"/>
          </a:p>
        </p:txBody>
      </p:sp>
      <p:sp>
        <p:nvSpPr>
          <p:cNvPr id="26651" name="Text Box 31"/>
          <p:cNvSpPr txBox="1">
            <a:spLocks noChangeArrowheads="1"/>
          </p:cNvSpPr>
          <p:nvPr/>
        </p:nvSpPr>
        <p:spPr bwMode="auto">
          <a:xfrm>
            <a:off x="5521325" y="6270625"/>
            <a:ext cx="696913" cy="233363"/>
          </a:xfrm>
          <a:prstGeom prst="rect">
            <a:avLst/>
          </a:prstGeom>
          <a:noFill/>
          <a:ln w="9525">
            <a:noFill/>
            <a:miter lim="800000"/>
            <a:headEnd/>
            <a:tailEnd/>
          </a:ln>
        </p:spPr>
        <p:txBody>
          <a:bodyPr wrap="none" lIns="0" tIns="0" rIns="0" bIns="0"/>
          <a:lstStyle/>
          <a:p>
            <a:r>
              <a:rPr lang="en-US" sz="900" b="1"/>
              <a:t>Pellet rich in</a:t>
            </a:r>
            <a:br>
              <a:rPr lang="en-US" sz="900" b="1"/>
            </a:br>
            <a:r>
              <a:rPr lang="en-US" sz="900" b="1"/>
              <a:t>ribosomes</a:t>
            </a:r>
            <a:endParaRPr lang="en-US" sz="1000" b="1"/>
          </a:p>
        </p:txBody>
      </p:sp>
      <p:sp>
        <p:nvSpPr>
          <p:cNvPr id="26652" name="AutoShape 32"/>
          <p:cNvSpPr>
            <a:spLocks/>
          </p:cNvSpPr>
          <p:nvPr/>
        </p:nvSpPr>
        <p:spPr bwMode="auto">
          <a:xfrm rot="-2631350">
            <a:off x="4868863" y="1263650"/>
            <a:ext cx="244475" cy="3817938"/>
          </a:xfrm>
          <a:prstGeom prst="rightBrace">
            <a:avLst>
              <a:gd name="adj1" fmla="val 130141"/>
              <a:gd name="adj2" fmla="val 50000"/>
            </a:avLst>
          </a:prstGeom>
          <a:noFill/>
          <a:ln w="12700">
            <a:solidFill>
              <a:schemeClr val="tx1"/>
            </a:solidFill>
            <a:round/>
            <a:headEnd/>
            <a:tailEnd/>
          </a:ln>
        </p:spPr>
        <p:txBody>
          <a:bodyPr wrap="none" anchor="ctr"/>
          <a:lstStyle/>
          <a:p>
            <a:endParaRPr lang="tr-TR">
              <a:latin typeface="Times"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152400" y="25400"/>
            <a:ext cx="2590800" cy="304800"/>
          </a:xfrm>
        </p:spPr>
        <p:txBody>
          <a:bodyPr/>
          <a:lstStyle/>
          <a:p>
            <a:pPr eaLnBrk="1" hangingPunct="1"/>
            <a:r>
              <a:rPr lang="en-US" sz="1200" smtClean="0">
                <a:latin typeface="Arial" charset="0"/>
              </a:rPr>
              <a:t>Figure 6.4a</a:t>
            </a:r>
          </a:p>
        </p:txBody>
      </p:sp>
      <p:pic>
        <p:nvPicPr>
          <p:cNvPr id="27651" name="Picture 13" descr="06_04aCellFractionation-U"/>
          <p:cNvPicPr>
            <a:picLocks noChangeAspect="1" noChangeArrowheads="1"/>
          </p:cNvPicPr>
          <p:nvPr/>
        </p:nvPicPr>
        <p:blipFill>
          <a:blip r:embed="rId3"/>
          <a:srcRect/>
          <a:stretch>
            <a:fillRect/>
          </a:stretch>
        </p:blipFill>
        <p:spPr bwMode="auto">
          <a:xfrm>
            <a:off x="296863" y="600075"/>
            <a:ext cx="8548687" cy="5657850"/>
          </a:xfrm>
          <a:prstGeom prst="rect">
            <a:avLst/>
          </a:prstGeom>
          <a:noFill/>
          <a:ln w="9525">
            <a:noFill/>
            <a:miter lim="800000"/>
            <a:headEnd/>
            <a:tailEnd/>
          </a:ln>
        </p:spPr>
      </p:pic>
      <p:sp>
        <p:nvSpPr>
          <p:cNvPr id="27652" name="Text Box 6"/>
          <p:cNvSpPr txBox="1">
            <a:spLocks noChangeArrowheads="1"/>
          </p:cNvSpPr>
          <p:nvPr/>
        </p:nvSpPr>
        <p:spPr bwMode="auto">
          <a:xfrm>
            <a:off x="323850" y="577850"/>
            <a:ext cx="1749425" cy="339725"/>
          </a:xfrm>
          <a:prstGeom prst="rect">
            <a:avLst/>
          </a:prstGeom>
          <a:noFill/>
          <a:ln w="9525">
            <a:noFill/>
            <a:miter lim="800000"/>
            <a:headEnd/>
            <a:tailEnd/>
          </a:ln>
        </p:spPr>
        <p:txBody>
          <a:bodyPr wrap="none" lIns="0" tIns="0" rIns="0" bIns="0"/>
          <a:lstStyle/>
          <a:p>
            <a:r>
              <a:rPr lang="en-US" b="1">
                <a:solidFill>
                  <a:srgbClr val="DC1B3A"/>
                </a:solidFill>
              </a:rPr>
              <a:t>TECHNIQUE</a:t>
            </a:r>
          </a:p>
        </p:txBody>
      </p:sp>
      <p:sp>
        <p:nvSpPr>
          <p:cNvPr id="27653" name="Text Box 7"/>
          <p:cNvSpPr txBox="1">
            <a:spLocks noChangeArrowheads="1"/>
          </p:cNvSpPr>
          <p:nvPr/>
        </p:nvSpPr>
        <p:spPr bwMode="auto">
          <a:xfrm>
            <a:off x="3741738" y="3330575"/>
            <a:ext cx="2387600" cy="331788"/>
          </a:xfrm>
          <a:prstGeom prst="rect">
            <a:avLst/>
          </a:prstGeom>
          <a:noFill/>
          <a:ln w="9525">
            <a:noFill/>
            <a:miter lim="800000"/>
            <a:headEnd/>
            <a:tailEnd/>
          </a:ln>
        </p:spPr>
        <p:txBody>
          <a:bodyPr wrap="none" lIns="0" tIns="0" rIns="0" bIns="0"/>
          <a:lstStyle/>
          <a:p>
            <a:r>
              <a:rPr lang="en-US" sz="2300" b="1"/>
              <a:t>Homogenization</a:t>
            </a:r>
          </a:p>
        </p:txBody>
      </p:sp>
      <p:sp>
        <p:nvSpPr>
          <p:cNvPr id="27654" name="Line 8"/>
          <p:cNvSpPr>
            <a:spLocks noChangeShapeType="1"/>
          </p:cNvSpPr>
          <p:nvPr/>
        </p:nvSpPr>
        <p:spPr bwMode="auto">
          <a:xfrm>
            <a:off x="1733550" y="4006850"/>
            <a:ext cx="576263" cy="11113"/>
          </a:xfrm>
          <a:prstGeom prst="line">
            <a:avLst/>
          </a:prstGeom>
          <a:noFill/>
          <a:ln w="12700">
            <a:solidFill>
              <a:schemeClr val="tx1"/>
            </a:solidFill>
            <a:round/>
            <a:headEnd/>
            <a:tailEnd/>
          </a:ln>
        </p:spPr>
        <p:txBody>
          <a:bodyPr wrap="none" anchor="ctr"/>
          <a:lstStyle/>
          <a:p>
            <a:endParaRPr lang="tr-TR"/>
          </a:p>
        </p:txBody>
      </p:sp>
      <p:sp>
        <p:nvSpPr>
          <p:cNvPr id="27655" name="Text Box 9"/>
          <p:cNvSpPr txBox="1">
            <a:spLocks noChangeArrowheads="1"/>
          </p:cNvSpPr>
          <p:nvPr/>
        </p:nvSpPr>
        <p:spPr bwMode="auto">
          <a:xfrm>
            <a:off x="2433638" y="3856038"/>
            <a:ext cx="938212" cy="654050"/>
          </a:xfrm>
          <a:prstGeom prst="rect">
            <a:avLst/>
          </a:prstGeom>
          <a:noFill/>
          <a:ln w="9525">
            <a:noFill/>
            <a:miter lim="800000"/>
            <a:headEnd/>
            <a:tailEnd/>
          </a:ln>
        </p:spPr>
        <p:txBody>
          <a:bodyPr wrap="none" lIns="0" tIns="0" rIns="0" bIns="0"/>
          <a:lstStyle/>
          <a:p>
            <a:r>
              <a:rPr lang="en-US" sz="2300" b="1"/>
              <a:t>Tissue</a:t>
            </a:r>
            <a:br>
              <a:rPr lang="en-US" sz="2300" b="1"/>
            </a:br>
            <a:r>
              <a:rPr lang="en-US" sz="2300" b="1"/>
              <a:t>cells</a:t>
            </a:r>
          </a:p>
        </p:txBody>
      </p:sp>
      <p:sp>
        <p:nvSpPr>
          <p:cNvPr id="27656" name="Text Box 10"/>
          <p:cNvSpPr txBox="1">
            <a:spLocks noChangeArrowheads="1"/>
          </p:cNvSpPr>
          <p:nvPr/>
        </p:nvSpPr>
        <p:spPr bwMode="auto">
          <a:xfrm>
            <a:off x="7034213" y="4699000"/>
            <a:ext cx="1778000" cy="347663"/>
          </a:xfrm>
          <a:prstGeom prst="rect">
            <a:avLst/>
          </a:prstGeom>
          <a:noFill/>
          <a:ln w="9525">
            <a:noFill/>
            <a:miter lim="800000"/>
            <a:headEnd/>
            <a:tailEnd/>
          </a:ln>
        </p:spPr>
        <p:txBody>
          <a:bodyPr wrap="none" lIns="0" tIns="0" rIns="0" bIns="0"/>
          <a:lstStyle/>
          <a:p>
            <a:r>
              <a:rPr lang="en-US" sz="2300" b="1"/>
              <a:t>Homogenate</a:t>
            </a:r>
          </a:p>
        </p:txBody>
      </p:sp>
      <p:sp>
        <p:nvSpPr>
          <p:cNvPr id="27657" name="Line 11"/>
          <p:cNvSpPr>
            <a:spLocks noChangeShapeType="1"/>
          </p:cNvSpPr>
          <p:nvPr/>
        </p:nvSpPr>
        <p:spPr bwMode="auto">
          <a:xfrm>
            <a:off x="7920038" y="4191000"/>
            <a:ext cx="0" cy="496888"/>
          </a:xfrm>
          <a:prstGeom prst="line">
            <a:avLst/>
          </a:prstGeom>
          <a:noFill/>
          <a:ln w="12700">
            <a:solidFill>
              <a:schemeClr val="tx1"/>
            </a:solidFill>
            <a:round/>
            <a:headEnd/>
            <a:tailEnd/>
          </a:ln>
        </p:spPr>
        <p:txBody>
          <a:bodyPr wrap="none" anchor="ctr"/>
          <a:lstStyle/>
          <a:p>
            <a:endParaRPr lang="tr-TR"/>
          </a:p>
        </p:txBody>
      </p:sp>
      <p:sp>
        <p:nvSpPr>
          <p:cNvPr id="27658" name="Text Box 12"/>
          <p:cNvSpPr txBox="1">
            <a:spLocks noChangeArrowheads="1"/>
          </p:cNvSpPr>
          <p:nvPr/>
        </p:nvSpPr>
        <p:spPr bwMode="auto">
          <a:xfrm>
            <a:off x="4349750" y="5726113"/>
            <a:ext cx="2011363" cy="339725"/>
          </a:xfrm>
          <a:prstGeom prst="rect">
            <a:avLst/>
          </a:prstGeom>
          <a:noFill/>
          <a:ln w="9525">
            <a:noFill/>
            <a:miter lim="800000"/>
            <a:headEnd/>
            <a:tailEnd/>
          </a:ln>
        </p:spPr>
        <p:txBody>
          <a:bodyPr wrap="none" lIns="0" tIns="0" rIns="0" bIns="0"/>
          <a:lstStyle/>
          <a:p>
            <a:r>
              <a:rPr lang="en-US" sz="2300" b="1"/>
              <a:t>Centrifugation</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6" descr="06_04bCellFractionation-U"/>
          <p:cNvPicPr>
            <a:picLocks noChangeAspect="1" noChangeArrowheads="1"/>
          </p:cNvPicPr>
          <p:nvPr/>
        </p:nvPicPr>
        <p:blipFill>
          <a:blip r:embed="rId3"/>
          <a:srcRect/>
          <a:stretch>
            <a:fillRect/>
          </a:stretch>
        </p:blipFill>
        <p:spPr bwMode="auto">
          <a:xfrm>
            <a:off x="684213" y="122238"/>
            <a:ext cx="7773987" cy="6584950"/>
          </a:xfrm>
          <a:prstGeom prst="rect">
            <a:avLst/>
          </a:prstGeom>
          <a:noFill/>
          <a:ln w="9525">
            <a:noFill/>
            <a:miter lim="800000"/>
            <a:headEnd/>
            <a:tailEnd/>
          </a:ln>
        </p:spPr>
      </p:pic>
      <p:sp>
        <p:nvSpPr>
          <p:cNvPr id="28675" name="Text Box 6"/>
          <p:cNvSpPr txBox="1">
            <a:spLocks noChangeArrowheads="1"/>
          </p:cNvSpPr>
          <p:nvPr/>
        </p:nvSpPr>
        <p:spPr bwMode="auto">
          <a:xfrm>
            <a:off x="6013450" y="1662113"/>
            <a:ext cx="1200150" cy="287337"/>
          </a:xfrm>
          <a:prstGeom prst="rect">
            <a:avLst/>
          </a:prstGeom>
          <a:noFill/>
          <a:ln w="9525">
            <a:noFill/>
            <a:miter lim="800000"/>
            <a:headEnd/>
            <a:tailEnd/>
          </a:ln>
        </p:spPr>
        <p:txBody>
          <a:bodyPr wrap="none" lIns="0" tIns="0" rIns="0" bIns="0"/>
          <a:lstStyle/>
          <a:p>
            <a:r>
              <a:rPr lang="en-US" sz="1400" b="1"/>
              <a:t>Differential</a:t>
            </a:r>
            <a:br>
              <a:rPr lang="en-US" sz="1400" b="1"/>
            </a:br>
            <a:r>
              <a:rPr lang="en-US" sz="1400" b="1"/>
              <a:t>centrifugation</a:t>
            </a:r>
          </a:p>
        </p:txBody>
      </p:sp>
      <p:sp>
        <p:nvSpPr>
          <p:cNvPr id="28676" name="Text Box 7"/>
          <p:cNvSpPr txBox="1">
            <a:spLocks noChangeArrowheads="1"/>
          </p:cNvSpPr>
          <p:nvPr/>
        </p:nvSpPr>
        <p:spPr bwMode="auto">
          <a:xfrm>
            <a:off x="2587625" y="241300"/>
            <a:ext cx="1223963" cy="1066800"/>
          </a:xfrm>
          <a:prstGeom prst="rect">
            <a:avLst/>
          </a:prstGeom>
          <a:noFill/>
          <a:ln w="9525">
            <a:noFill/>
            <a:miter lim="800000"/>
            <a:headEnd/>
            <a:tailEnd/>
          </a:ln>
        </p:spPr>
        <p:txBody>
          <a:bodyPr wrap="none" lIns="0" tIns="0" rIns="0" bIns="0"/>
          <a:lstStyle/>
          <a:p>
            <a:pPr algn="ctr"/>
            <a:r>
              <a:rPr lang="en-US" sz="1400" b="1"/>
              <a:t>Centrifuged at</a:t>
            </a:r>
            <a:br>
              <a:rPr lang="en-US" sz="1400" b="1"/>
            </a:br>
            <a:r>
              <a:rPr lang="en-US" sz="1400" b="1"/>
              <a:t>1,000 </a:t>
            </a:r>
            <a:r>
              <a:rPr lang="en-US" sz="1400" b="1" i="1"/>
              <a:t>g</a:t>
            </a:r>
            <a:r>
              <a:rPr lang="en-US" sz="1400" b="1"/>
              <a:t/>
            </a:r>
            <a:br>
              <a:rPr lang="en-US" sz="1400" b="1"/>
            </a:br>
            <a:r>
              <a:rPr lang="en-US" sz="1400" b="1"/>
              <a:t>(1,000 times the</a:t>
            </a:r>
            <a:br>
              <a:rPr lang="en-US" sz="1400" b="1"/>
            </a:br>
            <a:r>
              <a:rPr lang="en-US" sz="1400" b="1"/>
              <a:t>force of gravity)</a:t>
            </a:r>
            <a:br>
              <a:rPr lang="en-US" sz="1400" b="1"/>
            </a:br>
            <a:r>
              <a:rPr lang="en-US" sz="1400" b="1"/>
              <a:t>for 10 min</a:t>
            </a:r>
          </a:p>
        </p:txBody>
      </p:sp>
      <p:sp>
        <p:nvSpPr>
          <p:cNvPr id="28677" name="Text Box 8"/>
          <p:cNvSpPr txBox="1">
            <a:spLocks noChangeArrowheads="1"/>
          </p:cNvSpPr>
          <p:nvPr/>
        </p:nvSpPr>
        <p:spPr bwMode="auto">
          <a:xfrm>
            <a:off x="3819525" y="1095375"/>
            <a:ext cx="1063625" cy="585788"/>
          </a:xfrm>
          <a:prstGeom prst="rect">
            <a:avLst/>
          </a:prstGeom>
          <a:noFill/>
          <a:ln w="9525">
            <a:noFill/>
            <a:miter lim="800000"/>
            <a:headEnd/>
            <a:tailEnd/>
          </a:ln>
        </p:spPr>
        <p:txBody>
          <a:bodyPr wrap="none" lIns="0" tIns="0" rIns="0" bIns="0"/>
          <a:lstStyle/>
          <a:p>
            <a:r>
              <a:rPr lang="en-US" sz="1400" b="1"/>
              <a:t>Supernatant</a:t>
            </a:r>
            <a:br>
              <a:rPr lang="en-US" sz="1400" b="1"/>
            </a:br>
            <a:r>
              <a:rPr lang="en-US" sz="1400" b="1"/>
              <a:t>poured into</a:t>
            </a:r>
            <a:br>
              <a:rPr lang="en-US" sz="1400" b="1"/>
            </a:br>
            <a:r>
              <a:rPr lang="en-US" sz="1400" b="1"/>
              <a:t>next tube</a:t>
            </a:r>
          </a:p>
        </p:txBody>
      </p:sp>
      <p:sp>
        <p:nvSpPr>
          <p:cNvPr id="28678" name="Text Box 9"/>
          <p:cNvSpPr txBox="1">
            <a:spLocks noChangeArrowheads="1"/>
          </p:cNvSpPr>
          <p:nvPr/>
        </p:nvSpPr>
        <p:spPr bwMode="auto">
          <a:xfrm>
            <a:off x="4233863" y="2203450"/>
            <a:ext cx="517525" cy="114300"/>
          </a:xfrm>
          <a:prstGeom prst="rect">
            <a:avLst/>
          </a:prstGeom>
          <a:noFill/>
          <a:ln w="9525">
            <a:noFill/>
            <a:miter lim="800000"/>
            <a:headEnd/>
            <a:tailEnd/>
          </a:ln>
        </p:spPr>
        <p:txBody>
          <a:bodyPr wrap="none" lIns="0" tIns="0" rIns="0" bIns="0"/>
          <a:lstStyle/>
          <a:p>
            <a:r>
              <a:rPr lang="en-US" sz="1400" b="1"/>
              <a:t>20 min</a:t>
            </a:r>
          </a:p>
        </p:txBody>
      </p:sp>
      <p:sp>
        <p:nvSpPr>
          <p:cNvPr id="28679" name="Text Box 10"/>
          <p:cNvSpPr txBox="1">
            <a:spLocks noChangeArrowheads="1"/>
          </p:cNvSpPr>
          <p:nvPr/>
        </p:nvSpPr>
        <p:spPr bwMode="auto">
          <a:xfrm>
            <a:off x="5418138" y="3313113"/>
            <a:ext cx="517525" cy="114300"/>
          </a:xfrm>
          <a:prstGeom prst="rect">
            <a:avLst/>
          </a:prstGeom>
          <a:noFill/>
          <a:ln w="9525">
            <a:noFill/>
            <a:miter lim="800000"/>
            <a:headEnd/>
            <a:tailEnd/>
          </a:ln>
        </p:spPr>
        <p:txBody>
          <a:bodyPr wrap="none" lIns="0" tIns="0" rIns="0" bIns="0"/>
          <a:lstStyle/>
          <a:p>
            <a:r>
              <a:rPr lang="en-US" sz="1400" b="1"/>
              <a:t>60 min</a:t>
            </a:r>
          </a:p>
        </p:txBody>
      </p:sp>
      <p:sp>
        <p:nvSpPr>
          <p:cNvPr id="28680" name="Text Box 11"/>
          <p:cNvSpPr txBox="1">
            <a:spLocks noChangeArrowheads="1"/>
          </p:cNvSpPr>
          <p:nvPr/>
        </p:nvSpPr>
        <p:spPr bwMode="auto">
          <a:xfrm>
            <a:off x="2652713" y="3403600"/>
            <a:ext cx="1200150" cy="388938"/>
          </a:xfrm>
          <a:prstGeom prst="rect">
            <a:avLst/>
          </a:prstGeom>
          <a:noFill/>
          <a:ln w="9525">
            <a:noFill/>
            <a:miter lim="800000"/>
            <a:headEnd/>
            <a:tailEnd/>
          </a:ln>
        </p:spPr>
        <p:txBody>
          <a:bodyPr wrap="none" lIns="0" tIns="0" rIns="0" bIns="0"/>
          <a:lstStyle/>
          <a:p>
            <a:r>
              <a:rPr lang="en-US" sz="1400" b="1"/>
              <a:t>Pellet rich in</a:t>
            </a:r>
            <a:br>
              <a:rPr lang="en-US" sz="1400" b="1"/>
            </a:br>
            <a:r>
              <a:rPr lang="en-US" sz="1400" b="1"/>
              <a:t>nuclei and</a:t>
            </a:r>
            <a:br>
              <a:rPr lang="en-US" sz="1400" b="1"/>
            </a:br>
            <a:r>
              <a:rPr lang="en-US" sz="1400" b="1"/>
              <a:t>cellular debris</a:t>
            </a:r>
          </a:p>
        </p:txBody>
      </p:sp>
      <p:sp>
        <p:nvSpPr>
          <p:cNvPr id="28681" name="Text Box 12"/>
          <p:cNvSpPr txBox="1">
            <a:spLocks noChangeArrowheads="1"/>
          </p:cNvSpPr>
          <p:nvPr/>
        </p:nvSpPr>
        <p:spPr bwMode="auto">
          <a:xfrm>
            <a:off x="6821488" y="4271963"/>
            <a:ext cx="517525" cy="114300"/>
          </a:xfrm>
          <a:prstGeom prst="rect">
            <a:avLst/>
          </a:prstGeom>
          <a:noFill/>
          <a:ln w="9525">
            <a:noFill/>
            <a:miter lim="800000"/>
            <a:headEnd/>
            <a:tailEnd/>
          </a:ln>
        </p:spPr>
        <p:txBody>
          <a:bodyPr wrap="none" lIns="0" tIns="0" rIns="0" bIns="0"/>
          <a:lstStyle/>
          <a:p>
            <a:r>
              <a:rPr lang="en-US" sz="1400" b="1"/>
              <a:t>3 hr</a:t>
            </a:r>
          </a:p>
        </p:txBody>
      </p:sp>
      <p:sp>
        <p:nvSpPr>
          <p:cNvPr id="28682" name="Text Box 13"/>
          <p:cNvSpPr txBox="1">
            <a:spLocks noChangeArrowheads="1"/>
          </p:cNvSpPr>
          <p:nvPr/>
        </p:nvSpPr>
        <p:spPr bwMode="auto">
          <a:xfrm>
            <a:off x="3840163" y="4600575"/>
            <a:ext cx="1258887" cy="1025525"/>
          </a:xfrm>
          <a:prstGeom prst="rect">
            <a:avLst/>
          </a:prstGeom>
          <a:noFill/>
          <a:ln w="9525">
            <a:noFill/>
            <a:miter lim="800000"/>
            <a:headEnd/>
            <a:tailEnd/>
          </a:ln>
        </p:spPr>
        <p:txBody>
          <a:bodyPr wrap="none" lIns="0" tIns="0" rIns="0" bIns="0"/>
          <a:lstStyle/>
          <a:p>
            <a:r>
              <a:rPr lang="en-US" sz="1400" b="1"/>
              <a:t>Pellet rich in</a:t>
            </a:r>
            <a:br>
              <a:rPr lang="en-US" sz="1400" b="1"/>
            </a:br>
            <a:r>
              <a:rPr lang="en-US" sz="1400" b="1"/>
              <a:t>mitochondria</a:t>
            </a:r>
            <a:br>
              <a:rPr lang="en-US" sz="1400" b="1"/>
            </a:br>
            <a:r>
              <a:rPr lang="en-US" sz="1400" b="1"/>
              <a:t>(and chloro-</a:t>
            </a:r>
            <a:br>
              <a:rPr lang="en-US" sz="1400" b="1"/>
            </a:br>
            <a:r>
              <a:rPr lang="en-US" sz="1400" b="1"/>
              <a:t>plasts if cells</a:t>
            </a:r>
            <a:br>
              <a:rPr lang="en-US" sz="1400" b="1"/>
            </a:br>
            <a:r>
              <a:rPr lang="en-US" sz="1400" b="1"/>
              <a:t>are from a plant)</a:t>
            </a:r>
          </a:p>
        </p:txBody>
      </p:sp>
      <p:sp>
        <p:nvSpPr>
          <p:cNvPr id="28683" name="Text Box 14"/>
          <p:cNvSpPr txBox="1">
            <a:spLocks noChangeArrowheads="1"/>
          </p:cNvSpPr>
          <p:nvPr/>
        </p:nvSpPr>
        <p:spPr bwMode="auto">
          <a:xfrm>
            <a:off x="4999038" y="5713413"/>
            <a:ext cx="1349375" cy="393700"/>
          </a:xfrm>
          <a:prstGeom prst="rect">
            <a:avLst/>
          </a:prstGeom>
          <a:noFill/>
          <a:ln w="9525">
            <a:noFill/>
            <a:miter lim="800000"/>
            <a:headEnd/>
            <a:tailEnd/>
          </a:ln>
        </p:spPr>
        <p:txBody>
          <a:bodyPr wrap="none" lIns="0" tIns="0" rIns="0" bIns="0"/>
          <a:lstStyle/>
          <a:p>
            <a:r>
              <a:rPr lang="en-US" sz="1400" b="1"/>
              <a:t>Pellet rich in</a:t>
            </a:r>
            <a:br>
              <a:rPr lang="en-US" sz="1400" b="1"/>
            </a:br>
            <a:r>
              <a:rPr lang="en-US" sz="1400" b="1"/>
              <a:t>“microsomes”</a:t>
            </a:r>
          </a:p>
        </p:txBody>
      </p:sp>
      <p:sp>
        <p:nvSpPr>
          <p:cNvPr id="28684" name="Text Box 15"/>
          <p:cNvSpPr txBox="1">
            <a:spLocks noChangeArrowheads="1"/>
          </p:cNvSpPr>
          <p:nvPr/>
        </p:nvSpPr>
        <p:spPr bwMode="auto">
          <a:xfrm>
            <a:off x="7372350" y="6067425"/>
            <a:ext cx="1001713" cy="409575"/>
          </a:xfrm>
          <a:prstGeom prst="rect">
            <a:avLst/>
          </a:prstGeom>
          <a:noFill/>
          <a:ln w="9525">
            <a:noFill/>
            <a:miter lim="800000"/>
            <a:headEnd/>
            <a:tailEnd/>
          </a:ln>
        </p:spPr>
        <p:txBody>
          <a:bodyPr wrap="none" lIns="0" tIns="0" rIns="0" bIns="0"/>
          <a:lstStyle/>
          <a:p>
            <a:r>
              <a:rPr lang="en-US" sz="1400" b="1"/>
              <a:t>Pellet rich in</a:t>
            </a:r>
            <a:br>
              <a:rPr lang="en-US" sz="1400" b="1"/>
            </a:br>
            <a:r>
              <a:rPr lang="en-US" sz="1400" b="1"/>
              <a:t>ribosomes</a:t>
            </a:r>
          </a:p>
        </p:txBody>
      </p:sp>
      <p:sp>
        <p:nvSpPr>
          <p:cNvPr id="28685" name="AutoShape 16"/>
          <p:cNvSpPr>
            <a:spLocks/>
          </p:cNvSpPr>
          <p:nvPr/>
        </p:nvSpPr>
        <p:spPr bwMode="auto">
          <a:xfrm rot="-2631350">
            <a:off x="5684838" y="-609600"/>
            <a:ext cx="296862" cy="5476875"/>
          </a:xfrm>
          <a:prstGeom prst="rightBrace">
            <a:avLst>
              <a:gd name="adj1" fmla="val 153744"/>
              <a:gd name="adj2" fmla="val 50000"/>
            </a:avLst>
          </a:prstGeom>
          <a:noFill/>
          <a:ln w="12700">
            <a:solidFill>
              <a:schemeClr val="tx1"/>
            </a:solidFill>
            <a:round/>
            <a:headEnd/>
            <a:tailEnd/>
          </a:ln>
        </p:spPr>
        <p:txBody>
          <a:bodyPr wrap="none" anchor="ctr"/>
          <a:lstStyle/>
          <a:p>
            <a:endParaRPr lang="tr-TR">
              <a:latin typeface="Times" pitchFamily="18" charset="0"/>
            </a:endParaRPr>
          </a:p>
        </p:txBody>
      </p:sp>
      <p:sp>
        <p:nvSpPr>
          <p:cNvPr id="28686" name="Line 18"/>
          <p:cNvSpPr>
            <a:spLocks noChangeShapeType="1"/>
          </p:cNvSpPr>
          <p:nvPr/>
        </p:nvSpPr>
        <p:spPr bwMode="auto">
          <a:xfrm flipV="1">
            <a:off x="6992938" y="6170613"/>
            <a:ext cx="322262" cy="228600"/>
          </a:xfrm>
          <a:prstGeom prst="line">
            <a:avLst/>
          </a:prstGeom>
          <a:noFill/>
          <a:ln w="12700">
            <a:solidFill>
              <a:schemeClr val="tx1"/>
            </a:solidFill>
            <a:round/>
            <a:headEnd/>
            <a:tailEnd/>
          </a:ln>
        </p:spPr>
        <p:txBody>
          <a:bodyPr wrap="none" anchor="ctr"/>
          <a:lstStyle/>
          <a:p>
            <a:endParaRPr lang="tr-TR"/>
          </a:p>
        </p:txBody>
      </p:sp>
      <p:sp>
        <p:nvSpPr>
          <p:cNvPr id="28687" name="Line 19"/>
          <p:cNvSpPr>
            <a:spLocks noChangeShapeType="1"/>
          </p:cNvSpPr>
          <p:nvPr/>
        </p:nvSpPr>
        <p:spPr bwMode="auto">
          <a:xfrm>
            <a:off x="5727700" y="5389563"/>
            <a:ext cx="0" cy="306387"/>
          </a:xfrm>
          <a:prstGeom prst="line">
            <a:avLst/>
          </a:prstGeom>
          <a:noFill/>
          <a:ln w="12700">
            <a:solidFill>
              <a:schemeClr val="tx1"/>
            </a:solidFill>
            <a:round/>
            <a:headEnd/>
            <a:tailEnd/>
          </a:ln>
        </p:spPr>
        <p:txBody>
          <a:bodyPr wrap="none" anchor="ctr"/>
          <a:lstStyle/>
          <a:p>
            <a:endParaRPr lang="tr-TR"/>
          </a:p>
        </p:txBody>
      </p:sp>
      <p:sp>
        <p:nvSpPr>
          <p:cNvPr id="28688" name="Line 20"/>
          <p:cNvSpPr>
            <a:spLocks noChangeShapeType="1"/>
          </p:cNvSpPr>
          <p:nvPr/>
        </p:nvSpPr>
        <p:spPr bwMode="auto">
          <a:xfrm>
            <a:off x="4513263" y="4311650"/>
            <a:ext cx="0" cy="292100"/>
          </a:xfrm>
          <a:prstGeom prst="line">
            <a:avLst/>
          </a:prstGeom>
          <a:noFill/>
          <a:ln w="12700">
            <a:solidFill>
              <a:schemeClr val="tx1"/>
            </a:solidFill>
            <a:round/>
            <a:headEnd/>
            <a:tailEnd/>
          </a:ln>
        </p:spPr>
        <p:txBody>
          <a:bodyPr wrap="none" anchor="ctr"/>
          <a:lstStyle/>
          <a:p>
            <a:endParaRPr lang="tr-TR"/>
          </a:p>
        </p:txBody>
      </p:sp>
      <p:sp>
        <p:nvSpPr>
          <p:cNvPr id="28689" name="Line 21"/>
          <p:cNvSpPr>
            <a:spLocks noChangeShapeType="1"/>
          </p:cNvSpPr>
          <p:nvPr/>
        </p:nvSpPr>
        <p:spPr bwMode="auto">
          <a:xfrm>
            <a:off x="3225800" y="3067050"/>
            <a:ext cx="0" cy="365125"/>
          </a:xfrm>
          <a:prstGeom prst="line">
            <a:avLst/>
          </a:prstGeom>
          <a:noFill/>
          <a:ln w="12700">
            <a:solidFill>
              <a:schemeClr val="tx1"/>
            </a:solidFill>
            <a:round/>
            <a:headEnd/>
            <a:tailEnd/>
          </a:ln>
        </p:spPr>
        <p:txBody>
          <a:bodyPr wrap="none" anchor="ctr"/>
          <a:lstStyle/>
          <a:p>
            <a:endParaRPr lang="tr-TR"/>
          </a:p>
        </p:txBody>
      </p:sp>
      <p:sp>
        <p:nvSpPr>
          <p:cNvPr id="28690" name="Text Box 22"/>
          <p:cNvSpPr txBox="1">
            <a:spLocks noChangeArrowheads="1"/>
          </p:cNvSpPr>
          <p:nvPr/>
        </p:nvSpPr>
        <p:spPr bwMode="auto">
          <a:xfrm>
            <a:off x="4176713" y="1974850"/>
            <a:ext cx="773112" cy="200025"/>
          </a:xfrm>
          <a:prstGeom prst="rect">
            <a:avLst/>
          </a:prstGeom>
          <a:noFill/>
          <a:ln w="9525">
            <a:noFill/>
            <a:miter lim="800000"/>
            <a:headEnd/>
            <a:tailEnd/>
          </a:ln>
        </p:spPr>
        <p:txBody>
          <a:bodyPr wrap="none" lIns="0" tIns="0" rIns="0" bIns="0"/>
          <a:lstStyle/>
          <a:p>
            <a:r>
              <a:rPr lang="en-US" sz="1400" b="1"/>
              <a:t>20,000 </a:t>
            </a:r>
            <a:r>
              <a:rPr lang="en-US" sz="1400" b="1" i="1"/>
              <a:t>g</a:t>
            </a:r>
            <a:endParaRPr lang="en-US" sz="1400" b="1"/>
          </a:p>
        </p:txBody>
      </p:sp>
      <p:sp>
        <p:nvSpPr>
          <p:cNvPr id="28691" name="Text Box 23"/>
          <p:cNvSpPr txBox="1">
            <a:spLocks noChangeArrowheads="1"/>
          </p:cNvSpPr>
          <p:nvPr/>
        </p:nvSpPr>
        <p:spPr bwMode="auto">
          <a:xfrm>
            <a:off x="5353050" y="3092450"/>
            <a:ext cx="773113" cy="200025"/>
          </a:xfrm>
          <a:prstGeom prst="rect">
            <a:avLst/>
          </a:prstGeom>
          <a:noFill/>
          <a:ln w="9525">
            <a:noFill/>
            <a:miter lim="800000"/>
            <a:headEnd/>
            <a:tailEnd/>
          </a:ln>
        </p:spPr>
        <p:txBody>
          <a:bodyPr wrap="none" lIns="0" tIns="0" rIns="0" bIns="0"/>
          <a:lstStyle/>
          <a:p>
            <a:r>
              <a:rPr lang="en-US" sz="1400" b="1"/>
              <a:t>80,000 </a:t>
            </a:r>
            <a:r>
              <a:rPr lang="en-US" sz="1400" b="1" i="1"/>
              <a:t>g</a:t>
            </a:r>
            <a:endParaRPr lang="en-US" sz="1400" b="1"/>
          </a:p>
        </p:txBody>
      </p:sp>
      <p:sp>
        <p:nvSpPr>
          <p:cNvPr id="28692" name="Text Box 24"/>
          <p:cNvSpPr txBox="1">
            <a:spLocks noChangeArrowheads="1"/>
          </p:cNvSpPr>
          <p:nvPr/>
        </p:nvSpPr>
        <p:spPr bwMode="auto">
          <a:xfrm>
            <a:off x="6580188" y="4040188"/>
            <a:ext cx="773112" cy="200025"/>
          </a:xfrm>
          <a:prstGeom prst="rect">
            <a:avLst/>
          </a:prstGeom>
          <a:noFill/>
          <a:ln w="9525">
            <a:noFill/>
            <a:miter lim="800000"/>
            <a:headEnd/>
            <a:tailEnd/>
          </a:ln>
        </p:spPr>
        <p:txBody>
          <a:bodyPr wrap="none" lIns="0" tIns="0" rIns="0" bIns="0"/>
          <a:lstStyle/>
          <a:p>
            <a:r>
              <a:rPr lang="en-US" sz="1400" b="1"/>
              <a:t>150,000 </a:t>
            </a:r>
            <a:r>
              <a:rPr lang="en-US" sz="1400" b="1" i="1"/>
              <a:t>g</a:t>
            </a:r>
            <a:endParaRPr lang="en-US" sz="1400" b="1"/>
          </a:p>
        </p:txBody>
      </p:sp>
      <p:sp>
        <p:nvSpPr>
          <p:cNvPr id="28693" name="Text Box 25"/>
          <p:cNvSpPr txBox="1">
            <a:spLocks noChangeArrowheads="1"/>
          </p:cNvSpPr>
          <p:nvPr/>
        </p:nvSpPr>
        <p:spPr bwMode="auto">
          <a:xfrm>
            <a:off x="712788" y="238125"/>
            <a:ext cx="1741487" cy="187325"/>
          </a:xfrm>
          <a:prstGeom prst="rect">
            <a:avLst/>
          </a:prstGeom>
          <a:noFill/>
          <a:ln w="9525">
            <a:noFill/>
            <a:miter lim="800000"/>
            <a:headEnd/>
            <a:tailEnd/>
          </a:ln>
        </p:spPr>
        <p:txBody>
          <a:bodyPr wrap="none" lIns="0" tIns="0" rIns="0" bIns="0"/>
          <a:lstStyle/>
          <a:p>
            <a:r>
              <a:rPr lang="en-US" sz="1400" b="1">
                <a:solidFill>
                  <a:srgbClr val="DC1B3A"/>
                </a:solidFill>
              </a:rPr>
              <a:t>TECHNIQUE (cont.)</a:t>
            </a:r>
          </a:p>
        </p:txBody>
      </p:sp>
      <p:sp>
        <p:nvSpPr>
          <p:cNvPr id="28694" name="Rectangle 2"/>
          <p:cNvSpPr>
            <a:spLocks noGrp="1" noChangeArrowheads="1"/>
          </p:cNvSpPr>
          <p:nvPr>
            <p:ph type="title"/>
          </p:nvPr>
        </p:nvSpPr>
        <p:spPr>
          <a:xfrm>
            <a:off x="152400" y="25400"/>
            <a:ext cx="2590800" cy="304800"/>
          </a:xfrm>
        </p:spPr>
        <p:txBody>
          <a:bodyPr/>
          <a:lstStyle/>
          <a:p>
            <a:pPr eaLnBrk="1" hangingPunct="1"/>
            <a:r>
              <a:rPr lang="en-US" sz="1200" smtClean="0">
                <a:latin typeface="Arial" charset="0"/>
              </a:rPr>
              <a:t>Figure 6.4b</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6" descr="06_04bCellFractionation-U"/>
          <p:cNvPicPr>
            <a:picLocks noChangeAspect="1" noChangeArrowheads="1"/>
          </p:cNvPicPr>
          <p:nvPr/>
        </p:nvPicPr>
        <p:blipFill>
          <a:blip r:embed="rId3"/>
          <a:srcRect/>
          <a:stretch>
            <a:fillRect/>
          </a:stretch>
        </p:blipFill>
        <p:spPr bwMode="auto">
          <a:xfrm>
            <a:off x="684213" y="122238"/>
            <a:ext cx="7773987" cy="6584950"/>
          </a:xfrm>
          <a:prstGeom prst="rect">
            <a:avLst/>
          </a:prstGeom>
          <a:noFill/>
          <a:ln w="9525">
            <a:noFill/>
            <a:miter lim="800000"/>
            <a:headEnd/>
            <a:tailEnd/>
          </a:ln>
        </p:spPr>
      </p:pic>
      <p:sp>
        <p:nvSpPr>
          <p:cNvPr id="29699" name="Text Box 6"/>
          <p:cNvSpPr txBox="1">
            <a:spLocks noChangeArrowheads="1"/>
          </p:cNvSpPr>
          <p:nvPr/>
        </p:nvSpPr>
        <p:spPr bwMode="auto">
          <a:xfrm>
            <a:off x="6013450" y="1662113"/>
            <a:ext cx="1200150" cy="287337"/>
          </a:xfrm>
          <a:prstGeom prst="rect">
            <a:avLst/>
          </a:prstGeom>
          <a:noFill/>
          <a:ln w="9525">
            <a:noFill/>
            <a:miter lim="800000"/>
            <a:headEnd/>
            <a:tailEnd/>
          </a:ln>
        </p:spPr>
        <p:txBody>
          <a:bodyPr wrap="none" lIns="0" tIns="0" rIns="0" bIns="0"/>
          <a:lstStyle/>
          <a:p>
            <a:r>
              <a:rPr lang="en-US" sz="1400" b="1"/>
              <a:t>Differential</a:t>
            </a:r>
            <a:br>
              <a:rPr lang="en-US" sz="1400" b="1"/>
            </a:br>
            <a:r>
              <a:rPr lang="en-US" sz="1400" b="1"/>
              <a:t>centrifugation</a:t>
            </a:r>
          </a:p>
        </p:txBody>
      </p:sp>
      <p:sp>
        <p:nvSpPr>
          <p:cNvPr id="29700" name="Text Box 7"/>
          <p:cNvSpPr txBox="1">
            <a:spLocks noChangeArrowheads="1"/>
          </p:cNvSpPr>
          <p:nvPr/>
        </p:nvSpPr>
        <p:spPr bwMode="auto">
          <a:xfrm>
            <a:off x="2587625" y="241300"/>
            <a:ext cx="1223963" cy="1066800"/>
          </a:xfrm>
          <a:prstGeom prst="rect">
            <a:avLst/>
          </a:prstGeom>
          <a:noFill/>
          <a:ln w="9525">
            <a:noFill/>
            <a:miter lim="800000"/>
            <a:headEnd/>
            <a:tailEnd/>
          </a:ln>
        </p:spPr>
        <p:txBody>
          <a:bodyPr wrap="none" lIns="0" tIns="0" rIns="0" bIns="0"/>
          <a:lstStyle/>
          <a:p>
            <a:pPr algn="ctr"/>
            <a:r>
              <a:rPr lang="en-US" sz="1400" b="1"/>
              <a:t>Centrifuged at</a:t>
            </a:r>
            <a:br>
              <a:rPr lang="en-US" sz="1400" b="1"/>
            </a:br>
            <a:r>
              <a:rPr lang="en-US" sz="1400" b="1"/>
              <a:t>1,000 </a:t>
            </a:r>
            <a:r>
              <a:rPr lang="en-US" sz="1400" b="1" i="1"/>
              <a:t>g</a:t>
            </a:r>
            <a:r>
              <a:rPr lang="en-US" sz="1400" b="1"/>
              <a:t/>
            </a:r>
            <a:br>
              <a:rPr lang="en-US" sz="1400" b="1"/>
            </a:br>
            <a:r>
              <a:rPr lang="en-US" sz="1400" b="1"/>
              <a:t>(1,000 times the</a:t>
            </a:r>
            <a:br>
              <a:rPr lang="en-US" sz="1400" b="1"/>
            </a:br>
            <a:r>
              <a:rPr lang="en-US" sz="1400" b="1"/>
              <a:t>force of gravity)</a:t>
            </a:r>
            <a:br>
              <a:rPr lang="en-US" sz="1400" b="1"/>
            </a:br>
            <a:r>
              <a:rPr lang="en-US" sz="1400" b="1"/>
              <a:t>for 10 min</a:t>
            </a:r>
          </a:p>
        </p:txBody>
      </p:sp>
      <p:sp>
        <p:nvSpPr>
          <p:cNvPr id="29701" name="Text Box 8"/>
          <p:cNvSpPr txBox="1">
            <a:spLocks noChangeArrowheads="1"/>
          </p:cNvSpPr>
          <p:nvPr/>
        </p:nvSpPr>
        <p:spPr bwMode="auto">
          <a:xfrm>
            <a:off x="3819525" y="1095375"/>
            <a:ext cx="1063625" cy="585788"/>
          </a:xfrm>
          <a:prstGeom prst="rect">
            <a:avLst/>
          </a:prstGeom>
          <a:noFill/>
          <a:ln w="9525">
            <a:noFill/>
            <a:miter lim="800000"/>
            <a:headEnd/>
            <a:tailEnd/>
          </a:ln>
        </p:spPr>
        <p:txBody>
          <a:bodyPr wrap="none" lIns="0" tIns="0" rIns="0" bIns="0"/>
          <a:lstStyle/>
          <a:p>
            <a:r>
              <a:rPr lang="en-US" sz="1400" b="1"/>
              <a:t>Supernatant</a:t>
            </a:r>
            <a:br>
              <a:rPr lang="en-US" sz="1400" b="1"/>
            </a:br>
            <a:r>
              <a:rPr lang="en-US" sz="1400" b="1"/>
              <a:t>poured into</a:t>
            </a:r>
            <a:br>
              <a:rPr lang="en-US" sz="1400" b="1"/>
            </a:br>
            <a:r>
              <a:rPr lang="en-US" sz="1400" b="1"/>
              <a:t>next tube</a:t>
            </a:r>
          </a:p>
        </p:txBody>
      </p:sp>
      <p:sp>
        <p:nvSpPr>
          <p:cNvPr id="29702" name="Text Box 9"/>
          <p:cNvSpPr txBox="1">
            <a:spLocks noChangeArrowheads="1"/>
          </p:cNvSpPr>
          <p:nvPr/>
        </p:nvSpPr>
        <p:spPr bwMode="auto">
          <a:xfrm>
            <a:off x="4233863" y="2203450"/>
            <a:ext cx="517525" cy="114300"/>
          </a:xfrm>
          <a:prstGeom prst="rect">
            <a:avLst/>
          </a:prstGeom>
          <a:noFill/>
          <a:ln w="9525">
            <a:noFill/>
            <a:miter lim="800000"/>
            <a:headEnd/>
            <a:tailEnd/>
          </a:ln>
        </p:spPr>
        <p:txBody>
          <a:bodyPr wrap="none" lIns="0" tIns="0" rIns="0" bIns="0"/>
          <a:lstStyle/>
          <a:p>
            <a:r>
              <a:rPr lang="en-US" sz="1400" b="1"/>
              <a:t>20 min</a:t>
            </a:r>
          </a:p>
        </p:txBody>
      </p:sp>
      <p:sp>
        <p:nvSpPr>
          <p:cNvPr id="29703" name="Text Box 10"/>
          <p:cNvSpPr txBox="1">
            <a:spLocks noChangeArrowheads="1"/>
          </p:cNvSpPr>
          <p:nvPr/>
        </p:nvSpPr>
        <p:spPr bwMode="auto">
          <a:xfrm>
            <a:off x="5418138" y="3313113"/>
            <a:ext cx="517525" cy="114300"/>
          </a:xfrm>
          <a:prstGeom prst="rect">
            <a:avLst/>
          </a:prstGeom>
          <a:noFill/>
          <a:ln w="9525">
            <a:noFill/>
            <a:miter lim="800000"/>
            <a:headEnd/>
            <a:tailEnd/>
          </a:ln>
        </p:spPr>
        <p:txBody>
          <a:bodyPr wrap="none" lIns="0" tIns="0" rIns="0" bIns="0"/>
          <a:lstStyle/>
          <a:p>
            <a:r>
              <a:rPr lang="en-US" sz="1400" b="1"/>
              <a:t>60 min</a:t>
            </a:r>
          </a:p>
        </p:txBody>
      </p:sp>
      <p:sp>
        <p:nvSpPr>
          <p:cNvPr id="29704" name="Text Box 11"/>
          <p:cNvSpPr txBox="1">
            <a:spLocks noChangeArrowheads="1"/>
          </p:cNvSpPr>
          <p:nvPr/>
        </p:nvSpPr>
        <p:spPr bwMode="auto">
          <a:xfrm>
            <a:off x="2652713" y="3403600"/>
            <a:ext cx="1200150" cy="388938"/>
          </a:xfrm>
          <a:prstGeom prst="rect">
            <a:avLst/>
          </a:prstGeom>
          <a:noFill/>
          <a:ln w="9525">
            <a:noFill/>
            <a:miter lim="800000"/>
            <a:headEnd/>
            <a:tailEnd/>
          </a:ln>
        </p:spPr>
        <p:txBody>
          <a:bodyPr wrap="none" lIns="0" tIns="0" rIns="0" bIns="0"/>
          <a:lstStyle/>
          <a:p>
            <a:r>
              <a:rPr lang="en-US" sz="1400" b="1"/>
              <a:t>Pellet rich in</a:t>
            </a:r>
            <a:br>
              <a:rPr lang="en-US" sz="1400" b="1"/>
            </a:br>
            <a:r>
              <a:rPr lang="en-US" sz="1400" b="1"/>
              <a:t>nuclei and</a:t>
            </a:r>
            <a:br>
              <a:rPr lang="en-US" sz="1400" b="1"/>
            </a:br>
            <a:r>
              <a:rPr lang="en-US" sz="1400" b="1"/>
              <a:t>cellular debris</a:t>
            </a:r>
          </a:p>
        </p:txBody>
      </p:sp>
      <p:sp>
        <p:nvSpPr>
          <p:cNvPr id="29705" name="Text Box 12"/>
          <p:cNvSpPr txBox="1">
            <a:spLocks noChangeArrowheads="1"/>
          </p:cNvSpPr>
          <p:nvPr/>
        </p:nvSpPr>
        <p:spPr bwMode="auto">
          <a:xfrm>
            <a:off x="6821488" y="4271963"/>
            <a:ext cx="517525" cy="114300"/>
          </a:xfrm>
          <a:prstGeom prst="rect">
            <a:avLst/>
          </a:prstGeom>
          <a:noFill/>
          <a:ln w="9525">
            <a:noFill/>
            <a:miter lim="800000"/>
            <a:headEnd/>
            <a:tailEnd/>
          </a:ln>
        </p:spPr>
        <p:txBody>
          <a:bodyPr wrap="none" lIns="0" tIns="0" rIns="0" bIns="0"/>
          <a:lstStyle/>
          <a:p>
            <a:r>
              <a:rPr lang="en-US" sz="1400" b="1"/>
              <a:t>3 hr</a:t>
            </a:r>
          </a:p>
        </p:txBody>
      </p:sp>
      <p:sp>
        <p:nvSpPr>
          <p:cNvPr id="29706" name="Text Box 13"/>
          <p:cNvSpPr txBox="1">
            <a:spLocks noChangeArrowheads="1"/>
          </p:cNvSpPr>
          <p:nvPr/>
        </p:nvSpPr>
        <p:spPr bwMode="auto">
          <a:xfrm>
            <a:off x="3840163" y="4600575"/>
            <a:ext cx="1258887" cy="1025525"/>
          </a:xfrm>
          <a:prstGeom prst="rect">
            <a:avLst/>
          </a:prstGeom>
          <a:noFill/>
          <a:ln w="9525">
            <a:noFill/>
            <a:miter lim="800000"/>
            <a:headEnd/>
            <a:tailEnd/>
          </a:ln>
        </p:spPr>
        <p:txBody>
          <a:bodyPr wrap="none" lIns="0" tIns="0" rIns="0" bIns="0"/>
          <a:lstStyle/>
          <a:p>
            <a:r>
              <a:rPr lang="en-US" sz="1400" b="1"/>
              <a:t>Pellet rich in</a:t>
            </a:r>
            <a:br>
              <a:rPr lang="en-US" sz="1400" b="1"/>
            </a:br>
            <a:r>
              <a:rPr lang="en-US" sz="1400" b="1"/>
              <a:t>mitochondria</a:t>
            </a:r>
            <a:br>
              <a:rPr lang="en-US" sz="1400" b="1"/>
            </a:br>
            <a:r>
              <a:rPr lang="en-US" sz="1400" b="1"/>
              <a:t>(and chloro-</a:t>
            </a:r>
            <a:br>
              <a:rPr lang="en-US" sz="1400" b="1"/>
            </a:br>
            <a:r>
              <a:rPr lang="en-US" sz="1400" b="1"/>
              <a:t>plasts if cells</a:t>
            </a:r>
            <a:br>
              <a:rPr lang="en-US" sz="1400" b="1"/>
            </a:br>
            <a:r>
              <a:rPr lang="en-US" sz="1400" b="1"/>
              <a:t>are from a plant)</a:t>
            </a:r>
          </a:p>
        </p:txBody>
      </p:sp>
      <p:sp>
        <p:nvSpPr>
          <p:cNvPr id="29707" name="Text Box 14"/>
          <p:cNvSpPr txBox="1">
            <a:spLocks noChangeArrowheads="1"/>
          </p:cNvSpPr>
          <p:nvPr/>
        </p:nvSpPr>
        <p:spPr bwMode="auto">
          <a:xfrm>
            <a:off x="4999038" y="5713413"/>
            <a:ext cx="1349375" cy="393700"/>
          </a:xfrm>
          <a:prstGeom prst="rect">
            <a:avLst/>
          </a:prstGeom>
          <a:noFill/>
          <a:ln w="9525">
            <a:noFill/>
            <a:miter lim="800000"/>
            <a:headEnd/>
            <a:tailEnd/>
          </a:ln>
        </p:spPr>
        <p:txBody>
          <a:bodyPr wrap="none" lIns="0" tIns="0" rIns="0" bIns="0"/>
          <a:lstStyle/>
          <a:p>
            <a:r>
              <a:rPr lang="en-US" sz="1400" b="1"/>
              <a:t>Pellet rich in</a:t>
            </a:r>
            <a:br>
              <a:rPr lang="en-US" sz="1400" b="1"/>
            </a:br>
            <a:r>
              <a:rPr lang="en-US" sz="1400" b="1"/>
              <a:t>“microsomes”</a:t>
            </a:r>
          </a:p>
        </p:txBody>
      </p:sp>
      <p:sp>
        <p:nvSpPr>
          <p:cNvPr id="29708" name="Text Box 15"/>
          <p:cNvSpPr txBox="1">
            <a:spLocks noChangeArrowheads="1"/>
          </p:cNvSpPr>
          <p:nvPr/>
        </p:nvSpPr>
        <p:spPr bwMode="auto">
          <a:xfrm>
            <a:off x="7372350" y="6067425"/>
            <a:ext cx="1001713" cy="409575"/>
          </a:xfrm>
          <a:prstGeom prst="rect">
            <a:avLst/>
          </a:prstGeom>
          <a:noFill/>
          <a:ln w="9525">
            <a:noFill/>
            <a:miter lim="800000"/>
            <a:headEnd/>
            <a:tailEnd/>
          </a:ln>
        </p:spPr>
        <p:txBody>
          <a:bodyPr wrap="none" lIns="0" tIns="0" rIns="0" bIns="0"/>
          <a:lstStyle/>
          <a:p>
            <a:r>
              <a:rPr lang="en-US" sz="1400" b="1"/>
              <a:t>Pellet rich in</a:t>
            </a:r>
            <a:br>
              <a:rPr lang="en-US" sz="1400" b="1"/>
            </a:br>
            <a:r>
              <a:rPr lang="en-US" sz="1400" b="1"/>
              <a:t>ribosomes</a:t>
            </a:r>
          </a:p>
        </p:txBody>
      </p:sp>
      <p:sp>
        <p:nvSpPr>
          <p:cNvPr id="29709" name="AutoShape 16"/>
          <p:cNvSpPr>
            <a:spLocks/>
          </p:cNvSpPr>
          <p:nvPr/>
        </p:nvSpPr>
        <p:spPr bwMode="auto">
          <a:xfrm rot="-2631350">
            <a:off x="5684838" y="-609600"/>
            <a:ext cx="296862" cy="5476875"/>
          </a:xfrm>
          <a:prstGeom prst="rightBrace">
            <a:avLst>
              <a:gd name="adj1" fmla="val 153744"/>
              <a:gd name="adj2" fmla="val 50000"/>
            </a:avLst>
          </a:prstGeom>
          <a:noFill/>
          <a:ln w="12700">
            <a:solidFill>
              <a:schemeClr val="tx1"/>
            </a:solidFill>
            <a:round/>
            <a:headEnd/>
            <a:tailEnd/>
          </a:ln>
        </p:spPr>
        <p:txBody>
          <a:bodyPr wrap="none" anchor="ctr"/>
          <a:lstStyle/>
          <a:p>
            <a:endParaRPr lang="tr-TR">
              <a:latin typeface="Times" pitchFamily="18" charset="0"/>
            </a:endParaRPr>
          </a:p>
        </p:txBody>
      </p:sp>
      <p:sp>
        <p:nvSpPr>
          <p:cNvPr id="29710" name="Line 18"/>
          <p:cNvSpPr>
            <a:spLocks noChangeShapeType="1"/>
          </p:cNvSpPr>
          <p:nvPr/>
        </p:nvSpPr>
        <p:spPr bwMode="auto">
          <a:xfrm flipV="1">
            <a:off x="6992938" y="6170613"/>
            <a:ext cx="322262" cy="228600"/>
          </a:xfrm>
          <a:prstGeom prst="line">
            <a:avLst/>
          </a:prstGeom>
          <a:noFill/>
          <a:ln w="12700">
            <a:solidFill>
              <a:schemeClr val="tx1"/>
            </a:solidFill>
            <a:round/>
            <a:headEnd/>
            <a:tailEnd/>
          </a:ln>
        </p:spPr>
        <p:txBody>
          <a:bodyPr wrap="none" anchor="ctr"/>
          <a:lstStyle/>
          <a:p>
            <a:endParaRPr lang="tr-TR"/>
          </a:p>
        </p:txBody>
      </p:sp>
      <p:sp>
        <p:nvSpPr>
          <p:cNvPr id="29711" name="Line 19"/>
          <p:cNvSpPr>
            <a:spLocks noChangeShapeType="1"/>
          </p:cNvSpPr>
          <p:nvPr/>
        </p:nvSpPr>
        <p:spPr bwMode="auto">
          <a:xfrm>
            <a:off x="5727700" y="5389563"/>
            <a:ext cx="0" cy="306387"/>
          </a:xfrm>
          <a:prstGeom prst="line">
            <a:avLst/>
          </a:prstGeom>
          <a:noFill/>
          <a:ln w="12700">
            <a:solidFill>
              <a:schemeClr val="tx1"/>
            </a:solidFill>
            <a:round/>
            <a:headEnd/>
            <a:tailEnd/>
          </a:ln>
        </p:spPr>
        <p:txBody>
          <a:bodyPr wrap="none" anchor="ctr"/>
          <a:lstStyle/>
          <a:p>
            <a:endParaRPr lang="tr-TR"/>
          </a:p>
        </p:txBody>
      </p:sp>
      <p:sp>
        <p:nvSpPr>
          <p:cNvPr id="29712" name="Line 20"/>
          <p:cNvSpPr>
            <a:spLocks noChangeShapeType="1"/>
          </p:cNvSpPr>
          <p:nvPr/>
        </p:nvSpPr>
        <p:spPr bwMode="auto">
          <a:xfrm>
            <a:off x="4513263" y="4311650"/>
            <a:ext cx="0" cy="292100"/>
          </a:xfrm>
          <a:prstGeom prst="line">
            <a:avLst/>
          </a:prstGeom>
          <a:noFill/>
          <a:ln w="12700">
            <a:solidFill>
              <a:schemeClr val="tx1"/>
            </a:solidFill>
            <a:round/>
            <a:headEnd/>
            <a:tailEnd/>
          </a:ln>
        </p:spPr>
        <p:txBody>
          <a:bodyPr wrap="none" anchor="ctr"/>
          <a:lstStyle/>
          <a:p>
            <a:endParaRPr lang="tr-TR"/>
          </a:p>
        </p:txBody>
      </p:sp>
      <p:sp>
        <p:nvSpPr>
          <p:cNvPr id="29713" name="Line 21"/>
          <p:cNvSpPr>
            <a:spLocks noChangeShapeType="1"/>
          </p:cNvSpPr>
          <p:nvPr/>
        </p:nvSpPr>
        <p:spPr bwMode="auto">
          <a:xfrm>
            <a:off x="3225800" y="3067050"/>
            <a:ext cx="0" cy="365125"/>
          </a:xfrm>
          <a:prstGeom prst="line">
            <a:avLst/>
          </a:prstGeom>
          <a:noFill/>
          <a:ln w="12700">
            <a:solidFill>
              <a:schemeClr val="tx1"/>
            </a:solidFill>
            <a:round/>
            <a:headEnd/>
            <a:tailEnd/>
          </a:ln>
        </p:spPr>
        <p:txBody>
          <a:bodyPr wrap="none" anchor="ctr"/>
          <a:lstStyle/>
          <a:p>
            <a:endParaRPr lang="tr-TR"/>
          </a:p>
        </p:txBody>
      </p:sp>
      <p:sp>
        <p:nvSpPr>
          <p:cNvPr id="29714" name="Text Box 22"/>
          <p:cNvSpPr txBox="1">
            <a:spLocks noChangeArrowheads="1"/>
          </p:cNvSpPr>
          <p:nvPr/>
        </p:nvSpPr>
        <p:spPr bwMode="auto">
          <a:xfrm>
            <a:off x="4176713" y="1974850"/>
            <a:ext cx="773112" cy="200025"/>
          </a:xfrm>
          <a:prstGeom prst="rect">
            <a:avLst/>
          </a:prstGeom>
          <a:noFill/>
          <a:ln w="9525">
            <a:noFill/>
            <a:miter lim="800000"/>
            <a:headEnd/>
            <a:tailEnd/>
          </a:ln>
        </p:spPr>
        <p:txBody>
          <a:bodyPr wrap="none" lIns="0" tIns="0" rIns="0" bIns="0"/>
          <a:lstStyle/>
          <a:p>
            <a:r>
              <a:rPr lang="en-US" sz="1400" b="1"/>
              <a:t>20,000 </a:t>
            </a:r>
            <a:r>
              <a:rPr lang="en-US" sz="1400" b="1" i="1"/>
              <a:t>g</a:t>
            </a:r>
            <a:endParaRPr lang="en-US" sz="1400" b="1"/>
          </a:p>
        </p:txBody>
      </p:sp>
      <p:sp>
        <p:nvSpPr>
          <p:cNvPr id="29715" name="Text Box 23"/>
          <p:cNvSpPr txBox="1">
            <a:spLocks noChangeArrowheads="1"/>
          </p:cNvSpPr>
          <p:nvPr/>
        </p:nvSpPr>
        <p:spPr bwMode="auto">
          <a:xfrm>
            <a:off x="5353050" y="3092450"/>
            <a:ext cx="773113" cy="200025"/>
          </a:xfrm>
          <a:prstGeom prst="rect">
            <a:avLst/>
          </a:prstGeom>
          <a:noFill/>
          <a:ln w="9525">
            <a:noFill/>
            <a:miter lim="800000"/>
            <a:headEnd/>
            <a:tailEnd/>
          </a:ln>
        </p:spPr>
        <p:txBody>
          <a:bodyPr wrap="none" lIns="0" tIns="0" rIns="0" bIns="0"/>
          <a:lstStyle/>
          <a:p>
            <a:r>
              <a:rPr lang="en-US" sz="1400" b="1"/>
              <a:t>80,000 </a:t>
            </a:r>
            <a:r>
              <a:rPr lang="en-US" sz="1400" b="1" i="1"/>
              <a:t>g</a:t>
            </a:r>
            <a:endParaRPr lang="en-US" sz="1400" b="1"/>
          </a:p>
        </p:txBody>
      </p:sp>
      <p:sp>
        <p:nvSpPr>
          <p:cNvPr id="29716" name="Text Box 24"/>
          <p:cNvSpPr txBox="1">
            <a:spLocks noChangeArrowheads="1"/>
          </p:cNvSpPr>
          <p:nvPr/>
        </p:nvSpPr>
        <p:spPr bwMode="auto">
          <a:xfrm>
            <a:off x="6580188" y="4040188"/>
            <a:ext cx="773112" cy="200025"/>
          </a:xfrm>
          <a:prstGeom prst="rect">
            <a:avLst/>
          </a:prstGeom>
          <a:noFill/>
          <a:ln w="9525">
            <a:noFill/>
            <a:miter lim="800000"/>
            <a:headEnd/>
            <a:tailEnd/>
          </a:ln>
        </p:spPr>
        <p:txBody>
          <a:bodyPr wrap="none" lIns="0" tIns="0" rIns="0" bIns="0"/>
          <a:lstStyle/>
          <a:p>
            <a:r>
              <a:rPr lang="en-US" sz="1400" b="1"/>
              <a:t>150,000 </a:t>
            </a:r>
            <a:r>
              <a:rPr lang="en-US" sz="1400" b="1" i="1"/>
              <a:t>g</a:t>
            </a:r>
            <a:endParaRPr lang="en-US" sz="1400" b="1"/>
          </a:p>
        </p:txBody>
      </p:sp>
      <p:sp>
        <p:nvSpPr>
          <p:cNvPr id="29717" name="Text Box 25"/>
          <p:cNvSpPr txBox="1">
            <a:spLocks noChangeArrowheads="1"/>
          </p:cNvSpPr>
          <p:nvPr/>
        </p:nvSpPr>
        <p:spPr bwMode="auto">
          <a:xfrm>
            <a:off x="712788" y="238125"/>
            <a:ext cx="1741487" cy="187325"/>
          </a:xfrm>
          <a:prstGeom prst="rect">
            <a:avLst/>
          </a:prstGeom>
          <a:noFill/>
          <a:ln w="9525">
            <a:noFill/>
            <a:miter lim="800000"/>
            <a:headEnd/>
            <a:tailEnd/>
          </a:ln>
        </p:spPr>
        <p:txBody>
          <a:bodyPr wrap="none" lIns="0" tIns="0" rIns="0" bIns="0"/>
          <a:lstStyle/>
          <a:p>
            <a:r>
              <a:rPr lang="en-US" sz="1400" b="1">
                <a:solidFill>
                  <a:srgbClr val="DC1B3A"/>
                </a:solidFill>
              </a:rPr>
              <a:t>TECHNIQUE (cont.)</a:t>
            </a:r>
          </a:p>
        </p:txBody>
      </p:sp>
      <p:sp>
        <p:nvSpPr>
          <p:cNvPr id="29718" name="Rectangle 2"/>
          <p:cNvSpPr>
            <a:spLocks noGrp="1" noChangeArrowheads="1"/>
          </p:cNvSpPr>
          <p:nvPr>
            <p:ph type="title"/>
          </p:nvPr>
        </p:nvSpPr>
        <p:spPr>
          <a:xfrm>
            <a:off x="152400" y="25400"/>
            <a:ext cx="2590800" cy="304800"/>
          </a:xfrm>
        </p:spPr>
        <p:txBody>
          <a:bodyPr/>
          <a:lstStyle/>
          <a:p>
            <a:pPr eaLnBrk="1" hangingPunct="1"/>
            <a:r>
              <a:rPr lang="en-US" sz="1200" smtClean="0">
                <a:latin typeface="Arial" charset="0"/>
              </a:rPr>
              <a:t>Figure 6.4b</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1 Başlık"/>
          <p:cNvSpPr>
            <a:spLocks noGrp="1"/>
          </p:cNvSpPr>
          <p:nvPr>
            <p:ph type="title"/>
          </p:nvPr>
        </p:nvSpPr>
        <p:spPr/>
        <p:txBody>
          <a:bodyPr/>
          <a:lstStyle/>
          <a:p>
            <a:pPr eaLnBrk="1" hangingPunct="1"/>
            <a:r>
              <a:rPr lang="tr-TR" b="1" smtClean="0"/>
              <a:t>Hücrenin Genel Yapısı</a:t>
            </a:r>
            <a:endParaRPr lang="tr-TR" smtClean="0"/>
          </a:p>
        </p:txBody>
      </p:sp>
      <p:sp>
        <p:nvSpPr>
          <p:cNvPr id="3" name="2 İçerik Yer Tutucusu"/>
          <p:cNvSpPr>
            <a:spLocks noGrp="1"/>
          </p:cNvSpPr>
          <p:nvPr>
            <p:ph idx="1"/>
          </p:nvPr>
        </p:nvSpPr>
        <p:spPr/>
        <p:txBody>
          <a:bodyPr rtlCol="0">
            <a:normAutofit lnSpcReduction="10000"/>
          </a:bodyPr>
          <a:lstStyle/>
          <a:p>
            <a:pPr eaLnBrk="1" fontAlgn="auto" hangingPunct="1">
              <a:spcAft>
                <a:spcPts val="0"/>
              </a:spcAft>
              <a:buFont typeface="Arial" pitchFamily="34" charset="0"/>
              <a:buChar char="•"/>
              <a:defRPr/>
            </a:pPr>
            <a:r>
              <a:rPr lang="tr-TR" dirty="0" smtClean="0"/>
              <a:t>Hücreler, homojen bir yapıya sahip değildirler. Bitki hücreleri selülozik yapıda bir çeperle çevrilidir. Çeperin altında, plazma zarı (</a:t>
            </a:r>
            <a:r>
              <a:rPr lang="tr-TR" dirty="0" err="1" smtClean="0"/>
              <a:t>plazmalemma</a:t>
            </a:r>
            <a:r>
              <a:rPr lang="tr-TR" dirty="0" smtClean="0"/>
              <a:t>) bulunur. Plazmanın altında yağ damlacıkları ve </a:t>
            </a:r>
            <a:r>
              <a:rPr lang="tr-TR" dirty="0" err="1" smtClean="0"/>
              <a:t>organelleri</a:t>
            </a:r>
            <a:r>
              <a:rPr lang="tr-TR" dirty="0" smtClean="0"/>
              <a:t> içeren sitoplazma bulunur. Hücrede bulunan </a:t>
            </a:r>
            <a:r>
              <a:rPr lang="tr-TR" b="1" dirty="0" smtClean="0"/>
              <a:t>zarsız yapılar </a:t>
            </a:r>
            <a:r>
              <a:rPr lang="tr-TR" dirty="0" smtClean="0"/>
              <a:t>ribozom  ve </a:t>
            </a:r>
            <a:r>
              <a:rPr lang="tr-TR" dirty="0" err="1" smtClean="0"/>
              <a:t>sentriol</a:t>
            </a:r>
            <a:r>
              <a:rPr lang="tr-TR" dirty="0" smtClean="0"/>
              <a:t>, </a:t>
            </a:r>
            <a:r>
              <a:rPr lang="tr-TR" b="1" dirty="0" smtClean="0"/>
              <a:t>tek zarlı </a:t>
            </a:r>
            <a:r>
              <a:rPr lang="tr-TR" dirty="0" err="1" smtClean="0"/>
              <a:t>organeller</a:t>
            </a:r>
            <a:r>
              <a:rPr lang="tr-TR" dirty="0" smtClean="0"/>
              <a:t> E.R., </a:t>
            </a:r>
            <a:r>
              <a:rPr lang="tr-TR" dirty="0" err="1" smtClean="0"/>
              <a:t>golgi</a:t>
            </a:r>
            <a:r>
              <a:rPr lang="tr-TR" dirty="0" smtClean="0"/>
              <a:t> aygıtı, </a:t>
            </a:r>
            <a:r>
              <a:rPr lang="tr-TR" dirty="0" err="1" smtClean="0"/>
              <a:t>vakuol</a:t>
            </a:r>
            <a:r>
              <a:rPr lang="tr-TR" dirty="0" smtClean="0"/>
              <a:t> ve plazma zarı, </a:t>
            </a:r>
            <a:r>
              <a:rPr lang="tr-TR" b="1" dirty="0" smtClean="0"/>
              <a:t>çift zarlı </a:t>
            </a:r>
            <a:r>
              <a:rPr lang="tr-TR" dirty="0" err="1" smtClean="0"/>
              <a:t>organeller</a:t>
            </a:r>
            <a:r>
              <a:rPr lang="tr-TR" dirty="0" smtClean="0"/>
              <a:t> ise çekirdek, mitokondri ve </a:t>
            </a:r>
            <a:r>
              <a:rPr lang="tr-TR" dirty="0" err="1" smtClean="0"/>
              <a:t>plastidlerdir</a:t>
            </a:r>
            <a:r>
              <a:rPr lang="tr-TR" dirty="0" smtClean="0"/>
              <a:t>.</a:t>
            </a:r>
            <a:endParaRPr lang="tr-TR"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1 Başlık"/>
          <p:cNvSpPr>
            <a:spLocks noGrp="1"/>
          </p:cNvSpPr>
          <p:nvPr>
            <p:ph type="title"/>
          </p:nvPr>
        </p:nvSpPr>
        <p:spPr/>
        <p:txBody>
          <a:bodyPr/>
          <a:lstStyle/>
          <a:p>
            <a:pPr eaLnBrk="1" hangingPunct="1"/>
            <a:r>
              <a:rPr lang="tr-TR" b="1" smtClean="0"/>
              <a:t>Hücrenin Genel Yapısı</a:t>
            </a:r>
            <a:endParaRPr lang="tr-TR" smtClean="0"/>
          </a:p>
        </p:txBody>
      </p:sp>
      <p:sp>
        <p:nvSpPr>
          <p:cNvPr id="31747" name="2 İçerik Yer Tutucusu"/>
          <p:cNvSpPr>
            <a:spLocks noGrp="1"/>
          </p:cNvSpPr>
          <p:nvPr>
            <p:ph idx="1"/>
          </p:nvPr>
        </p:nvSpPr>
        <p:spPr/>
        <p:txBody>
          <a:bodyPr/>
          <a:lstStyle/>
          <a:p>
            <a:pPr eaLnBrk="1" hangingPunct="1"/>
            <a:r>
              <a:rPr lang="tr-TR" smtClean="0"/>
              <a:t>Hücre çekirdeği genellikle hücrenin ortasında veya ortaya yakın kısmında yerleşmiştir. Sitoplazmadan bir zar (Çekirdek zarı) vasıtasıyla ayrılmıştır. Çekirdeğin içinde çekirdek sıvısı yani nükleoplazma bulunur. Nükleoplazma içinde çekirdekçik ve kromatin ağı bulunmaktadır.</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tr-TR">
              <a:latin typeface="Calibri" pitchFamily="34" charset="0"/>
            </a:endParaRPr>
          </a:p>
        </p:txBody>
      </p:sp>
      <p:graphicFrame>
        <p:nvGraphicFramePr>
          <p:cNvPr id="2050" name="Object 1"/>
          <p:cNvGraphicFramePr>
            <a:graphicFrameLocks noChangeAspect="1"/>
          </p:cNvGraphicFramePr>
          <p:nvPr/>
        </p:nvGraphicFramePr>
        <p:xfrm>
          <a:off x="1643063" y="285750"/>
          <a:ext cx="5715000" cy="4929188"/>
        </p:xfrm>
        <a:graphic>
          <a:graphicData uri="http://schemas.openxmlformats.org/presentationml/2006/ole">
            <p:oleObj spid="_x0000_s2050" r:id="rId3" imgW="2152498" imgH="2650846" progId="CDraw4">
              <p:embed/>
            </p:oleObj>
          </a:graphicData>
        </a:graphic>
      </p:graphicFrame>
      <p:sp>
        <p:nvSpPr>
          <p:cNvPr id="2052" name="5 Metin kutusu"/>
          <p:cNvSpPr txBox="1">
            <a:spLocks noChangeArrowheads="1"/>
          </p:cNvSpPr>
          <p:nvPr/>
        </p:nvSpPr>
        <p:spPr bwMode="auto">
          <a:xfrm>
            <a:off x="2000250" y="5715000"/>
            <a:ext cx="4500563" cy="646113"/>
          </a:xfrm>
          <a:prstGeom prst="rect">
            <a:avLst/>
          </a:prstGeom>
          <a:noFill/>
          <a:ln w="9525">
            <a:noFill/>
            <a:miter lim="800000"/>
            <a:headEnd/>
            <a:tailEnd/>
          </a:ln>
        </p:spPr>
        <p:txBody>
          <a:bodyPr>
            <a:spAutoFit/>
          </a:bodyPr>
          <a:lstStyle/>
          <a:p>
            <a:r>
              <a:rPr lang="tr-TR">
                <a:latin typeface="Calibri" pitchFamily="34" charset="0"/>
              </a:rPr>
              <a:t>                    Şekil 2. Bir bitki hücresi</a:t>
            </a:r>
          </a:p>
          <a:p>
            <a:endParaRPr lang="tr-TR">
              <a:latin typeface="Calibri" pitchFamily="34" charset="0"/>
            </a:endParaRPr>
          </a:p>
        </p:txBody>
      </p:sp>
      <p:sp>
        <p:nvSpPr>
          <p:cNvPr id="2053" name="Rectangle 3"/>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pPr algn="just"/>
            <a:r>
              <a:rPr lang="tr-TR" sz="1200">
                <a:cs typeface="Times New Roman" pitchFamily="18" charset="0"/>
              </a:rPr>
              <a:t>Şekil 2. Bir bitki hücresi</a:t>
            </a:r>
            <a:endParaRPr lang="tr-TR">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4" descr="http://waynesword.palomar.edu/images/plant3.gif"/>
          <p:cNvPicPr>
            <a:picLocks noChangeAspect="1" noChangeArrowheads="1"/>
          </p:cNvPicPr>
          <p:nvPr/>
        </p:nvPicPr>
        <p:blipFill>
          <a:blip r:embed="rId2"/>
          <a:srcRect/>
          <a:stretch>
            <a:fillRect/>
          </a:stretch>
        </p:blipFill>
        <p:spPr bwMode="auto">
          <a:xfrm>
            <a:off x="500063" y="0"/>
            <a:ext cx="8215312" cy="5715000"/>
          </a:xfrm>
          <a:prstGeom prst="rect">
            <a:avLst/>
          </a:prstGeom>
          <a:noFill/>
          <a:ln w="9525">
            <a:noFill/>
            <a:miter lim="800000"/>
            <a:headEnd/>
            <a:tailEnd/>
          </a:ln>
        </p:spPr>
      </p:pic>
      <p:sp>
        <p:nvSpPr>
          <p:cNvPr id="32771" name="5 Metin kutusu"/>
          <p:cNvSpPr txBox="1">
            <a:spLocks noChangeArrowheads="1"/>
          </p:cNvSpPr>
          <p:nvPr/>
        </p:nvSpPr>
        <p:spPr bwMode="auto">
          <a:xfrm>
            <a:off x="928688" y="6143625"/>
            <a:ext cx="7358062" cy="369888"/>
          </a:xfrm>
          <a:prstGeom prst="rect">
            <a:avLst/>
          </a:prstGeom>
          <a:noFill/>
          <a:ln w="9525">
            <a:noFill/>
            <a:miter lim="800000"/>
            <a:headEnd/>
            <a:tailEnd/>
          </a:ln>
        </p:spPr>
        <p:txBody>
          <a:bodyPr>
            <a:spAutoFit/>
          </a:bodyPr>
          <a:lstStyle/>
          <a:p>
            <a:r>
              <a:rPr lang="tr-TR">
                <a:latin typeface="Calibri" pitchFamily="34" charset="0"/>
              </a:rPr>
              <a:t>Bir bitki hücresinin genel yapısı (www.waynesworld.palomar.edu)</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Diyagram"/>
          <p:cNvGraphicFramePr/>
          <p:nvPr/>
        </p:nvGraphicFramePr>
        <p:xfrm>
          <a:off x="285720" y="357166"/>
          <a:ext cx="8215370" cy="62151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3795" name="Rectangle 3"/>
          <p:cNvSpPr>
            <a:spLocks noChangeArrowheads="1"/>
          </p:cNvSpPr>
          <p:nvPr/>
        </p:nvSpPr>
        <p:spPr bwMode="auto">
          <a:xfrm>
            <a:off x="3679825" y="5538788"/>
            <a:ext cx="1784350" cy="523875"/>
          </a:xfrm>
          <a:prstGeom prst="rect">
            <a:avLst/>
          </a:prstGeom>
          <a:noFill/>
          <a:ln w="9525">
            <a:noFill/>
            <a:miter lim="800000"/>
            <a:headEnd/>
            <a:tailEnd/>
          </a:ln>
        </p:spPr>
        <p:txBody>
          <a:bodyPr wrap="none" anchor="ctr">
            <a:spAutoFit/>
          </a:bodyPr>
          <a:lstStyle/>
          <a:p>
            <a:pPr algn="ctr"/>
            <a:r>
              <a:rPr lang="tr-TR">
                <a:latin typeface="Calibri" pitchFamily="34" charset="0"/>
                <a:cs typeface="Times New Roman" pitchFamily="18" charset="0"/>
              </a:rPr>
              <a:t>(Karol, 1988’den)</a:t>
            </a:r>
            <a:endParaRPr lang="tr-TR" sz="2800">
              <a:latin typeface="Calibri"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4" descr="06_02aCellSizeRange-U"/>
          <p:cNvPicPr>
            <a:picLocks noChangeAspect="1" noChangeArrowheads="1"/>
          </p:cNvPicPr>
          <p:nvPr/>
        </p:nvPicPr>
        <p:blipFill>
          <a:blip r:embed="rId3"/>
          <a:srcRect/>
          <a:stretch>
            <a:fillRect/>
          </a:stretch>
        </p:blipFill>
        <p:spPr bwMode="auto">
          <a:xfrm>
            <a:off x="296863" y="315913"/>
            <a:ext cx="8548687" cy="6224587"/>
          </a:xfrm>
          <a:prstGeom prst="rect">
            <a:avLst/>
          </a:prstGeom>
          <a:noFill/>
          <a:ln w="9525">
            <a:noFill/>
            <a:miter lim="800000"/>
            <a:headEnd/>
            <a:tailEnd/>
          </a:ln>
        </p:spPr>
      </p:pic>
      <p:sp>
        <p:nvSpPr>
          <p:cNvPr id="34819" name="Text Box 6"/>
          <p:cNvSpPr txBox="1">
            <a:spLocks noChangeArrowheads="1"/>
          </p:cNvSpPr>
          <p:nvPr/>
        </p:nvSpPr>
        <p:spPr bwMode="auto">
          <a:xfrm>
            <a:off x="681038" y="287338"/>
            <a:ext cx="784225" cy="438150"/>
          </a:xfrm>
          <a:prstGeom prst="rect">
            <a:avLst/>
          </a:prstGeom>
          <a:noFill/>
          <a:ln w="9525">
            <a:noFill/>
            <a:miter lim="800000"/>
            <a:headEnd/>
            <a:tailEnd/>
          </a:ln>
        </p:spPr>
        <p:txBody>
          <a:bodyPr wrap="none" lIns="0" tIns="0" rIns="0" bIns="0"/>
          <a:lstStyle/>
          <a:p>
            <a:r>
              <a:rPr lang="en-US" sz="2300" b="1"/>
              <a:t>10 m</a:t>
            </a:r>
          </a:p>
        </p:txBody>
      </p:sp>
      <p:sp>
        <p:nvSpPr>
          <p:cNvPr id="34820" name="Text Box 7"/>
          <p:cNvSpPr txBox="1">
            <a:spLocks noChangeArrowheads="1"/>
          </p:cNvSpPr>
          <p:nvPr/>
        </p:nvSpPr>
        <p:spPr bwMode="auto">
          <a:xfrm>
            <a:off x="839788" y="1430338"/>
            <a:ext cx="558800" cy="423862"/>
          </a:xfrm>
          <a:prstGeom prst="rect">
            <a:avLst/>
          </a:prstGeom>
          <a:noFill/>
          <a:ln w="9525">
            <a:noFill/>
            <a:miter lim="800000"/>
            <a:headEnd/>
            <a:tailEnd/>
          </a:ln>
        </p:spPr>
        <p:txBody>
          <a:bodyPr wrap="none" lIns="0" tIns="0" rIns="0" bIns="0"/>
          <a:lstStyle/>
          <a:p>
            <a:r>
              <a:rPr lang="en-US" sz="2300" b="1"/>
              <a:t>1 m</a:t>
            </a:r>
          </a:p>
        </p:txBody>
      </p:sp>
      <p:sp>
        <p:nvSpPr>
          <p:cNvPr id="34821" name="Line 8"/>
          <p:cNvSpPr>
            <a:spLocks noChangeShapeType="1"/>
          </p:cNvSpPr>
          <p:nvPr/>
        </p:nvSpPr>
        <p:spPr bwMode="auto">
          <a:xfrm>
            <a:off x="1454150" y="1301750"/>
            <a:ext cx="449263" cy="4763"/>
          </a:xfrm>
          <a:prstGeom prst="line">
            <a:avLst/>
          </a:prstGeom>
          <a:noFill/>
          <a:ln w="12700">
            <a:solidFill>
              <a:schemeClr val="tx1"/>
            </a:solidFill>
            <a:round/>
            <a:headEnd/>
            <a:tailEnd/>
          </a:ln>
        </p:spPr>
        <p:txBody>
          <a:bodyPr wrap="none" anchor="ctr"/>
          <a:lstStyle/>
          <a:p>
            <a:endParaRPr lang="tr-TR"/>
          </a:p>
        </p:txBody>
      </p:sp>
      <p:sp>
        <p:nvSpPr>
          <p:cNvPr id="34822" name="Line 9"/>
          <p:cNvSpPr>
            <a:spLocks noChangeShapeType="1"/>
          </p:cNvSpPr>
          <p:nvPr/>
        </p:nvSpPr>
        <p:spPr bwMode="auto">
          <a:xfrm>
            <a:off x="1460500" y="1820863"/>
            <a:ext cx="449263" cy="4762"/>
          </a:xfrm>
          <a:prstGeom prst="line">
            <a:avLst/>
          </a:prstGeom>
          <a:noFill/>
          <a:ln w="12700">
            <a:solidFill>
              <a:schemeClr val="tx1"/>
            </a:solidFill>
            <a:round/>
            <a:headEnd/>
            <a:tailEnd/>
          </a:ln>
        </p:spPr>
        <p:txBody>
          <a:bodyPr wrap="none" anchor="ctr"/>
          <a:lstStyle/>
          <a:p>
            <a:endParaRPr lang="tr-TR"/>
          </a:p>
        </p:txBody>
      </p:sp>
      <p:sp>
        <p:nvSpPr>
          <p:cNvPr id="34823" name="Line 10"/>
          <p:cNvSpPr>
            <a:spLocks noChangeShapeType="1"/>
          </p:cNvSpPr>
          <p:nvPr/>
        </p:nvSpPr>
        <p:spPr bwMode="auto">
          <a:xfrm>
            <a:off x="1449388" y="4759325"/>
            <a:ext cx="449262" cy="4763"/>
          </a:xfrm>
          <a:prstGeom prst="line">
            <a:avLst/>
          </a:prstGeom>
          <a:noFill/>
          <a:ln w="12700">
            <a:solidFill>
              <a:schemeClr val="tx1"/>
            </a:solidFill>
            <a:round/>
            <a:headEnd/>
            <a:tailEnd/>
          </a:ln>
        </p:spPr>
        <p:txBody>
          <a:bodyPr wrap="none" anchor="ctr"/>
          <a:lstStyle/>
          <a:p>
            <a:endParaRPr lang="tr-TR"/>
          </a:p>
        </p:txBody>
      </p:sp>
      <p:sp>
        <p:nvSpPr>
          <p:cNvPr id="34824" name="Line 11"/>
          <p:cNvSpPr>
            <a:spLocks noChangeShapeType="1"/>
          </p:cNvSpPr>
          <p:nvPr/>
        </p:nvSpPr>
        <p:spPr bwMode="auto">
          <a:xfrm>
            <a:off x="1454150" y="3148013"/>
            <a:ext cx="449263" cy="4762"/>
          </a:xfrm>
          <a:prstGeom prst="line">
            <a:avLst/>
          </a:prstGeom>
          <a:noFill/>
          <a:ln w="12700">
            <a:solidFill>
              <a:schemeClr val="tx1"/>
            </a:solidFill>
            <a:round/>
            <a:headEnd/>
            <a:tailEnd/>
          </a:ln>
        </p:spPr>
        <p:txBody>
          <a:bodyPr wrap="none" anchor="ctr"/>
          <a:lstStyle/>
          <a:p>
            <a:endParaRPr lang="tr-TR"/>
          </a:p>
        </p:txBody>
      </p:sp>
      <p:sp>
        <p:nvSpPr>
          <p:cNvPr id="34825" name="Line 12"/>
          <p:cNvSpPr>
            <a:spLocks noChangeShapeType="1"/>
          </p:cNvSpPr>
          <p:nvPr/>
        </p:nvSpPr>
        <p:spPr bwMode="auto">
          <a:xfrm>
            <a:off x="1450975" y="6170613"/>
            <a:ext cx="288925" cy="4762"/>
          </a:xfrm>
          <a:prstGeom prst="line">
            <a:avLst/>
          </a:prstGeom>
          <a:noFill/>
          <a:ln w="12700">
            <a:solidFill>
              <a:schemeClr val="tx1"/>
            </a:solidFill>
            <a:round/>
            <a:headEnd/>
            <a:tailEnd/>
          </a:ln>
        </p:spPr>
        <p:txBody>
          <a:bodyPr wrap="none" anchor="ctr"/>
          <a:lstStyle/>
          <a:p>
            <a:endParaRPr lang="tr-TR"/>
          </a:p>
        </p:txBody>
      </p:sp>
      <p:sp>
        <p:nvSpPr>
          <p:cNvPr id="34826" name="Line 13"/>
          <p:cNvSpPr>
            <a:spLocks noChangeShapeType="1"/>
          </p:cNvSpPr>
          <p:nvPr/>
        </p:nvSpPr>
        <p:spPr bwMode="auto">
          <a:xfrm flipH="1">
            <a:off x="1733550" y="6037263"/>
            <a:ext cx="160338" cy="142875"/>
          </a:xfrm>
          <a:prstGeom prst="line">
            <a:avLst/>
          </a:prstGeom>
          <a:noFill/>
          <a:ln w="12700">
            <a:solidFill>
              <a:schemeClr val="tx1"/>
            </a:solidFill>
            <a:round/>
            <a:headEnd/>
            <a:tailEnd/>
          </a:ln>
        </p:spPr>
        <p:txBody>
          <a:bodyPr wrap="none" anchor="ctr"/>
          <a:lstStyle/>
          <a:p>
            <a:endParaRPr lang="tr-TR"/>
          </a:p>
        </p:txBody>
      </p:sp>
      <p:sp>
        <p:nvSpPr>
          <p:cNvPr id="34827" name="Text Box 14"/>
          <p:cNvSpPr txBox="1">
            <a:spLocks noChangeArrowheads="1"/>
          </p:cNvSpPr>
          <p:nvPr/>
        </p:nvSpPr>
        <p:spPr bwMode="auto">
          <a:xfrm>
            <a:off x="584200" y="2578100"/>
            <a:ext cx="766763" cy="423863"/>
          </a:xfrm>
          <a:prstGeom prst="rect">
            <a:avLst/>
          </a:prstGeom>
          <a:noFill/>
          <a:ln w="9525">
            <a:noFill/>
            <a:miter lim="800000"/>
            <a:headEnd/>
            <a:tailEnd/>
          </a:ln>
        </p:spPr>
        <p:txBody>
          <a:bodyPr wrap="none" lIns="0" tIns="0" rIns="0" bIns="0"/>
          <a:lstStyle/>
          <a:p>
            <a:r>
              <a:rPr lang="en-US" sz="2300" b="1"/>
              <a:t>0.1 m</a:t>
            </a:r>
          </a:p>
        </p:txBody>
      </p:sp>
      <p:sp>
        <p:nvSpPr>
          <p:cNvPr id="34828" name="Text Box 15"/>
          <p:cNvSpPr txBox="1">
            <a:spLocks noChangeArrowheads="1"/>
          </p:cNvSpPr>
          <p:nvPr/>
        </p:nvSpPr>
        <p:spPr bwMode="auto">
          <a:xfrm>
            <a:off x="671513" y="3733800"/>
            <a:ext cx="766762" cy="423863"/>
          </a:xfrm>
          <a:prstGeom prst="rect">
            <a:avLst/>
          </a:prstGeom>
          <a:noFill/>
          <a:ln w="9525">
            <a:noFill/>
            <a:miter lim="800000"/>
            <a:headEnd/>
            <a:tailEnd/>
          </a:ln>
        </p:spPr>
        <p:txBody>
          <a:bodyPr wrap="none" lIns="0" tIns="0" rIns="0" bIns="0"/>
          <a:lstStyle/>
          <a:p>
            <a:r>
              <a:rPr lang="en-US" sz="2300" b="1"/>
              <a:t>1 cm</a:t>
            </a:r>
          </a:p>
        </p:txBody>
      </p:sp>
      <p:sp>
        <p:nvSpPr>
          <p:cNvPr id="34829" name="Text Box 16"/>
          <p:cNvSpPr txBox="1">
            <a:spLocks noChangeArrowheads="1"/>
          </p:cNvSpPr>
          <p:nvPr/>
        </p:nvSpPr>
        <p:spPr bwMode="auto">
          <a:xfrm>
            <a:off x="574675" y="4886325"/>
            <a:ext cx="766763" cy="423863"/>
          </a:xfrm>
          <a:prstGeom prst="rect">
            <a:avLst/>
          </a:prstGeom>
          <a:noFill/>
          <a:ln w="9525">
            <a:noFill/>
            <a:miter lim="800000"/>
            <a:headEnd/>
            <a:tailEnd/>
          </a:ln>
        </p:spPr>
        <p:txBody>
          <a:bodyPr wrap="none" lIns="0" tIns="0" rIns="0" bIns="0"/>
          <a:lstStyle/>
          <a:p>
            <a:r>
              <a:rPr lang="en-US" sz="2300" b="1"/>
              <a:t>1 mm</a:t>
            </a:r>
          </a:p>
        </p:txBody>
      </p:sp>
      <p:sp>
        <p:nvSpPr>
          <p:cNvPr id="34830" name="Text Box 17"/>
          <p:cNvSpPr txBox="1">
            <a:spLocks noChangeArrowheads="1"/>
          </p:cNvSpPr>
          <p:nvPr/>
        </p:nvSpPr>
        <p:spPr bwMode="auto">
          <a:xfrm>
            <a:off x="307975" y="6011863"/>
            <a:ext cx="1219200" cy="342900"/>
          </a:xfrm>
          <a:prstGeom prst="rect">
            <a:avLst/>
          </a:prstGeom>
          <a:noFill/>
          <a:ln w="9525">
            <a:noFill/>
            <a:miter lim="800000"/>
            <a:headEnd/>
            <a:tailEnd/>
          </a:ln>
        </p:spPr>
        <p:txBody>
          <a:bodyPr wrap="none" lIns="0" tIns="0" rIns="0" bIns="0"/>
          <a:lstStyle/>
          <a:p>
            <a:r>
              <a:rPr lang="en-US" sz="2300" b="1"/>
              <a:t>100 </a:t>
            </a:r>
            <a:r>
              <a:rPr lang="en-US" sz="2300" b="1">
                <a:sym typeface="Symbol" pitchFamily="1" charset="2"/>
              </a:rPr>
              <a:t></a:t>
            </a:r>
            <a:r>
              <a:rPr lang="en-US" sz="2300" b="1"/>
              <a:t>m</a:t>
            </a:r>
          </a:p>
        </p:txBody>
      </p:sp>
      <p:sp>
        <p:nvSpPr>
          <p:cNvPr id="34831" name="Text Box 18"/>
          <p:cNvSpPr txBox="1">
            <a:spLocks noChangeArrowheads="1"/>
          </p:cNvSpPr>
          <p:nvPr/>
        </p:nvSpPr>
        <p:spPr bwMode="auto">
          <a:xfrm>
            <a:off x="1931988" y="5842000"/>
            <a:ext cx="1836737" cy="500063"/>
          </a:xfrm>
          <a:prstGeom prst="rect">
            <a:avLst/>
          </a:prstGeom>
          <a:noFill/>
          <a:ln w="9525">
            <a:noFill/>
            <a:miter lim="800000"/>
            <a:headEnd/>
            <a:tailEnd/>
          </a:ln>
        </p:spPr>
        <p:txBody>
          <a:bodyPr wrap="none" lIns="0" tIns="0" rIns="0" bIns="0"/>
          <a:lstStyle/>
          <a:p>
            <a:r>
              <a:rPr lang="en-US" sz="2300" b="1"/>
              <a:t>Human egg</a:t>
            </a:r>
          </a:p>
        </p:txBody>
      </p:sp>
      <p:sp>
        <p:nvSpPr>
          <p:cNvPr id="34832" name="Text Box 19"/>
          <p:cNvSpPr txBox="1">
            <a:spLocks noChangeArrowheads="1"/>
          </p:cNvSpPr>
          <p:nvPr/>
        </p:nvSpPr>
        <p:spPr bwMode="auto">
          <a:xfrm>
            <a:off x="1958975" y="4570413"/>
            <a:ext cx="1836738" cy="500062"/>
          </a:xfrm>
          <a:prstGeom prst="rect">
            <a:avLst/>
          </a:prstGeom>
          <a:noFill/>
          <a:ln w="9525">
            <a:noFill/>
            <a:miter lim="800000"/>
            <a:headEnd/>
            <a:tailEnd/>
          </a:ln>
        </p:spPr>
        <p:txBody>
          <a:bodyPr wrap="none" lIns="0" tIns="0" rIns="0" bIns="0"/>
          <a:lstStyle/>
          <a:p>
            <a:r>
              <a:rPr lang="en-US" sz="2300" b="1"/>
              <a:t>Frog egg</a:t>
            </a:r>
          </a:p>
        </p:txBody>
      </p:sp>
      <p:sp>
        <p:nvSpPr>
          <p:cNvPr id="34833" name="Text Box 20"/>
          <p:cNvSpPr txBox="1">
            <a:spLocks noChangeArrowheads="1"/>
          </p:cNvSpPr>
          <p:nvPr/>
        </p:nvSpPr>
        <p:spPr bwMode="auto">
          <a:xfrm>
            <a:off x="1963738" y="2967038"/>
            <a:ext cx="1836737" cy="500062"/>
          </a:xfrm>
          <a:prstGeom prst="rect">
            <a:avLst/>
          </a:prstGeom>
          <a:noFill/>
          <a:ln w="9525">
            <a:noFill/>
            <a:miter lim="800000"/>
            <a:headEnd/>
            <a:tailEnd/>
          </a:ln>
        </p:spPr>
        <p:txBody>
          <a:bodyPr wrap="none" lIns="0" tIns="0" rIns="0" bIns="0"/>
          <a:lstStyle/>
          <a:p>
            <a:r>
              <a:rPr lang="en-US" sz="2300" b="1"/>
              <a:t>Chicken egg</a:t>
            </a:r>
          </a:p>
        </p:txBody>
      </p:sp>
      <p:sp>
        <p:nvSpPr>
          <p:cNvPr id="34834" name="Text Box 21"/>
          <p:cNvSpPr txBox="1">
            <a:spLocks noChangeArrowheads="1"/>
          </p:cNvSpPr>
          <p:nvPr/>
        </p:nvSpPr>
        <p:spPr bwMode="auto">
          <a:xfrm>
            <a:off x="1952625" y="1660525"/>
            <a:ext cx="2422525" cy="1068388"/>
          </a:xfrm>
          <a:prstGeom prst="rect">
            <a:avLst/>
          </a:prstGeom>
          <a:noFill/>
          <a:ln w="9525">
            <a:noFill/>
            <a:miter lim="800000"/>
            <a:headEnd/>
            <a:tailEnd/>
          </a:ln>
        </p:spPr>
        <p:txBody>
          <a:bodyPr wrap="none" lIns="0" tIns="0" rIns="0" bIns="0"/>
          <a:lstStyle/>
          <a:p>
            <a:r>
              <a:rPr lang="en-US" sz="2300" b="1"/>
              <a:t>Length of some</a:t>
            </a:r>
            <a:br>
              <a:rPr lang="en-US" sz="2300" b="1"/>
            </a:br>
            <a:r>
              <a:rPr lang="en-US" sz="2300" b="1"/>
              <a:t>nerve and</a:t>
            </a:r>
            <a:br>
              <a:rPr lang="en-US" sz="2300" b="1"/>
            </a:br>
            <a:r>
              <a:rPr lang="en-US" sz="2300" b="1"/>
              <a:t>muscle cells</a:t>
            </a:r>
          </a:p>
        </p:txBody>
      </p:sp>
      <p:sp>
        <p:nvSpPr>
          <p:cNvPr id="34835" name="Text Box 22"/>
          <p:cNvSpPr txBox="1">
            <a:spLocks noChangeArrowheads="1"/>
          </p:cNvSpPr>
          <p:nvPr/>
        </p:nvSpPr>
        <p:spPr bwMode="auto">
          <a:xfrm>
            <a:off x="1949450" y="1106488"/>
            <a:ext cx="2176463" cy="563562"/>
          </a:xfrm>
          <a:prstGeom prst="rect">
            <a:avLst/>
          </a:prstGeom>
          <a:noFill/>
          <a:ln w="9525">
            <a:noFill/>
            <a:miter lim="800000"/>
            <a:headEnd/>
            <a:tailEnd/>
          </a:ln>
        </p:spPr>
        <p:txBody>
          <a:bodyPr wrap="none" lIns="0" tIns="0" rIns="0" bIns="0"/>
          <a:lstStyle/>
          <a:p>
            <a:r>
              <a:rPr lang="en-US" sz="2300" b="1"/>
              <a:t>Human height</a:t>
            </a:r>
          </a:p>
        </p:txBody>
      </p:sp>
      <p:sp>
        <p:nvSpPr>
          <p:cNvPr id="34836" name="Text Box 23"/>
          <p:cNvSpPr txBox="1">
            <a:spLocks noChangeArrowheads="1"/>
          </p:cNvSpPr>
          <p:nvPr/>
        </p:nvSpPr>
        <p:spPr bwMode="auto">
          <a:xfrm rot="-5400000">
            <a:off x="3952875" y="2178050"/>
            <a:ext cx="2965450" cy="412750"/>
          </a:xfrm>
          <a:prstGeom prst="rect">
            <a:avLst/>
          </a:prstGeom>
          <a:noFill/>
          <a:ln w="9525">
            <a:noFill/>
            <a:miter lim="800000"/>
            <a:headEnd/>
            <a:tailEnd/>
          </a:ln>
        </p:spPr>
        <p:txBody>
          <a:bodyPr wrap="none" lIns="0" tIns="0" rIns="0" bIns="0"/>
          <a:lstStyle/>
          <a:p>
            <a:r>
              <a:rPr lang="en-US" sz="2300" b="1">
                <a:solidFill>
                  <a:schemeClr val="bg1"/>
                </a:solidFill>
              </a:rPr>
              <a:t>Unaided eye</a:t>
            </a:r>
          </a:p>
        </p:txBody>
      </p:sp>
      <p:sp>
        <p:nvSpPr>
          <p:cNvPr id="34837" name="Rectangle 2"/>
          <p:cNvSpPr>
            <a:spLocks noGrp="1" noChangeArrowheads="1"/>
          </p:cNvSpPr>
          <p:nvPr>
            <p:ph type="title"/>
          </p:nvPr>
        </p:nvSpPr>
        <p:spPr>
          <a:xfrm>
            <a:off x="152400" y="25400"/>
            <a:ext cx="2590800" cy="304800"/>
          </a:xfrm>
        </p:spPr>
        <p:txBody>
          <a:bodyPr/>
          <a:lstStyle/>
          <a:p>
            <a:pPr eaLnBrk="1" hangingPunct="1"/>
            <a:r>
              <a:rPr lang="en-US" sz="1200" smtClean="0">
                <a:latin typeface="Arial" charset="0"/>
              </a:rPr>
              <a:t>Figure 6.2a</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152400" y="25400"/>
            <a:ext cx="2590800" cy="304800"/>
          </a:xfrm>
        </p:spPr>
        <p:txBody>
          <a:bodyPr/>
          <a:lstStyle/>
          <a:p>
            <a:pPr eaLnBrk="1" hangingPunct="1"/>
            <a:r>
              <a:rPr lang="en-US" sz="1200" smtClean="0">
                <a:latin typeface="Arial" charset="0"/>
              </a:rPr>
              <a:t>Figure 6.2b</a:t>
            </a:r>
          </a:p>
        </p:txBody>
      </p:sp>
      <p:pic>
        <p:nvPicPr>
          <p:cNvPr id="35843" name="Picture 48" descr="06_02bCellSizeRange-U"/>
          <p:cNvPicPr>
            <a:picLocks noChangeAspect="1" noChangeArrowheads="1"/>
          </p:cNvPicPr>
          <p:nvPr/>
        </p:nvPicPr>
        <p:blipFill>
          <a:blip r:embed="rId3"/>
          <a:srcRect/>
          <a:stretch>
            <a:fillRect/>
          </a:stretch>
        </p:blipFill>
        <p:spPr bwMode="auto">
          <a:xfrm>
            <a:off x="1666875" y="136525"/>
            <a:ext cx="5810250" cy="6584950"/>
          </a:xfrm>
          <a:prstGeom prst="rect">
            <a:avLst/>
          </a:prstGeom>
          <a:noFill/>
          <a:ln w="9525">
            <a:noFill/>
            <a:miter lim="800000"/>
            <a:headEnd/>
            <a:tailEnd/>
          </a:ln>
        </p:spPr>
      </p:pic>
      <p:sp>
        <p:nvSpPr>
          <p:cNvPr id="35844" name="Line 7"/>
          <p:cNvSpPr>
            <a:spLocks noChangeShapeType="1"/>
          </p:cNvSpPr>
          <p:nvPr/>
        </p:nvSpPr>
        <p:spPr bwMode="auto">
          <a:xfrm>
            <a:off x="2466975" y="1766888"/>
            <a:ext cx="187325" cy="1587"/>
          </a:xfrm>
          <a:prstGeom prst="line">
            <a:avLst/>
          </a:prstGeom>
          <a:noFill/>
          <a:ln w="12700">
            <a:solidFill>
              <a:schemeClr val="tx1"/>
            </a:solidFill>
            <a:round/>
            <a:headEnd/>
            <a:tailEnd/>
          </a:ln>
        </p:spPr>
        <p:txBody>
          <a:bodyPr wrap="none" anchor="ctr"/>
          <a:lstStyle/>
          <a:p>
            <a:endParaRPr lang="tr-TR"/>
          </a:p>
        </p:txBody>
      </p:sp>
      <p:sp>
        <p:nvSpPr>
          <p:cNvPr id="35845" name="Line 8"/>
          <p:cNvSpPr>
            <a:spLocks noChangeShapeType="1"/>
          </p:cNvSpPr>
          <p:nvPr/>
        </p:nvSpPr>
        <p:spPr bwMode="auto">
          <a:xfrm flipH="1">
            <a:off x="2652713" y="1679575"/>
            <a:ext cx="92075" cy="90488"/>
          </a:xfrm>
          <a:prstGeom prst="line">
            <a:avLst/>
          </a:prstGeom>
          <a:noFill/>
          <a:ln w="12700">
            <a:solidFill>
              <a:schemeClr val="tx1"/>
            </a:solidFill>
            <a:round/>
            <a:headEnd/>
            <a:tailEnd/>
          </a:ln>
        </p:spPr>
        <p:txBody>
          <a:bodyPr wrap="none" anchor="ctr"/>
          <a:lstStyle/>
          <a:p>
            <a:endParaRPr lang="tr-TR"/>
          </a:p>
        </p:txBody>
      </p:sp>
      <p:sp>
        <p:nvSpPr>
          <p:cNvPr id="35846" name="Line 9"/>
          <p:cNvSpPr>
            <a:spLocks noChangeShapeType="1"/>
          </p:cNvSpPr>
          <p:nvPr/>
        </p:nvSpPr>
        <p:spPr bwMode="auto">
          <a:xfrm flipV="1">
            <a:off x="2462213" y="2727325"/>
            <a:ext cx="292100" cy="0"/>
          </a:xfrm>
          <a:prstGeom prst="line">
            <a:avLst/>
          </a:prstGeom>
          <a:noFill/>
          <a:ln w="12700">
            <a:solidFill>
              <a:schemeClr val="tx1"/>
            </a:solidFill>
            <a:round/>
            <a:headEnd/>
            <a:tailEnd/>
          </a:ln>
        </p:spPr>
        <p:txBody>
          <a:bodyPr wrap="none" anchor="ctr"/>
          <a:lstStyle/>
          <a:p>
            <a:endParaRPr lang="tr-TR"/>
          </a:p>
        </p:txBody>
      </p:sp>
      <p:sp>
        <p:nvSpPr>
          <p:cNvPr id="35847" name="Line 10"/>
          <p:cNvSpPr>
            <a:spLocks noChangeShapeType="1"/>
          </p:cNvSpPr>
          <p:nvPr/>
        </p:nvSpPr>
        <p:spPr bwMode="auto">
          <a:xfrm>
            <a:off x="2462213" y="3289300"/>
            <a:ext cx="285750" cy="1588"/>
          </a:xfrm>
          <a:prstGeom prst="line">
            <a:avLst/>
          </a:prstGeom>
          <a:noFill/>
          <a:ln w="12700">
            <a:solidFill>
              <a:schemeClr val="tx1"/>
            </a:solidFill>
            <a:round/>
            <a:headEnd/>
            <a:tailEnd/>
          </a:ln>
        </p:spPr>
        <p:txBody>
          <a:bodyPr wrap="none" anchor="ctr"/>
          <a:lstStyle/>
          <a:p>
            <a:endParaRPr lang="tr-TR"/>
          </a:p>
        </p:txBody>
      </p:sp>
      <p:sp>
        <p:nvSpPr>
          <p:cNvPr id="35848" name="Line 11"/>
          <p:cNvSpPr>
            <a:spLocks noChangeShapeType="1"/>
          </p:cNvSpPr>
          <p:nvPr/>
        </p:nvSpPr>
        <p:spPr bwMode="auto">
          <a:xfrm flipV="1">
            <a:off x="2465388" y="4060825"/>
            <a:ext cx="276225" cy="1588"/>
          </a:xfrm>
          <a:prstGeom prst="line">
            <a:avLst/>
          </a:prstGeom>
          <a:noFill/>
          <a:ln w="12700">
            <a:solidFill>
              <a:schemeClr val="tx1"/>
            </a:solidFill>
            <a:round/>
            <a:headEnd/>
            <a:tailEnd/>
          </a:ln>
        </p:spPr>
        <p:txBody>
          <a:bodyPr wrap="none" anchor="ctr"/>
          <a:lstStyle/>
          <a:p>
            <a:endParaRPr lang="tr-TR"/>
          </a:p>
        </p:txBody>
      </p:sp>
      <p:sp>
        <p:nvSpPr>
          <p:cNvPr id="35849" name="Line 12"/>
          <p:cNvSpPr>
            <a:spLocks noChangeShapeType="1"/>
          </p:cNvSpPr>
          <p:nvPr/>
        </p:nvSpPr>
        <p:spPr bwMode="auto">
          <a:xfrm flipV="1">
            <a:off x="2457450" y="4721225"/>
            <a:ext cx="298450" cy="3175"/>
          </a:xfrm>
          <a:prstGeom prst="line">
            <a:avLst/>
          </a:prstGeom>
          <a:noFill/>
          <a:ln w="12700">
            <a:solidFill>
              <a:schemeClr val="tx1"/>
            </a:solidFill>
            <a:round/>
            <a:headEnd/>
            <a:tailEnd/>
          </a:ln>
        </p:spPr>
        <p:txBody>
          <a:bodyPr wrap="none" anchor="ctr"/>
          <a:lstStyle/>
          <a:p>
            <a:endParaRPr lang="tr-TR"/>
          </a:p>
        </p:txBody>
      </p:sp>
      <p:sp>
        <p:nvSpPr>
          <p:cNvPr id="35850" name="Line 13"/>
          <p:cNvSpPr>
            <a:spLocks noChangeShapeType="1"/>
          </p:cNvSpPr>
          <p:nvPr/>
        </p:nvSpPr>
        <p:spPr bwMode="auto">
          <a:xfrm>
            <a:off x="2468563" y="6403975"/>
            <a:ext cx="277812" cy="1588"/>
          </a:xfrm>
          <a:prstGeom prst="line">
            <a:avLst/>
          </a:prstGeom>
          <a:noFill/>
          <a:ln w="12700">
            <a:solidFill>
              <a:schemeClr val="tx1"/>
            </a:solidFill>
            <a:round/>
            <a:headEnd/>
            <a:tailEnd/>
          </a:ln>
        </p:spPr>
        <p:txBody>
          <a:bodyPr wrap="none" anchor="ctr"/>
          <a:lstStyle/>
          <a:p>
            <a:endParaRPr lang="tr-TR"/>
          </a:p>
        </p:txBody>
      </p:sp>
      <p:sp>
        <p:nvSpPr>
          <p:cNvPr id="35851" name="Text Box 14"/>
          <p:cNvSpPr txBox="1">
            <a:spLocks noChangeArrowheads="1"/>
          </p:cNvSpPr>
          <p:nvPr/>
        </p:nvSpPr>
        <p:spPr bwMode="auto">
          <a:xfrm>
            <a:off x="1868488" y="900113"/>
            <a:ext cx="609600" cy="196850"/>
          </a:xfrm>
          <a:prstGeom prst="rect">
            <a:avLst/>
          </a:prstGeom>
          <a:noFill/>
          <a:ln w="9525">
            <a:noFill/>
            <a:miter lim="800000"/>
            <a:headEnd/>
            <a:tailEnd/>
          </a:ln>
        </p:spPr>
        <p:txBody>
          <a:bodyPr wrap="none" lIns="0" tIns="0" rIns="0" bIns="0"/>
          <a:lstStyle/>
          <a:p>
            <a:r>
              <a:rPr lang="en-US" sz="1600" b="1"/>
              <a:t>1 mm</a:t>
            </a:r>
          </a:p>
        </p:txBody>
      </p:sp>
      <p:sp>
        <p:nvSpPr>
          <p:cNvPr id="35852" name="Text Box 15"/>
          <p:cNvSpPr txBox="1">
            <a:spLocks noChangeArrowheads="1"/>
          </p:cNvSpPr>
          <p:nvPr/>
        </p:nvSpPr>
        <p:spPr bwMode="auto">
          <a:xfrm>
            <a:off x="1693863" y="1665288"/>
            <a:ext cx="968375" cy="117475"/>
          </a:xfrm>
          <a:prstGeom prst="rect">
            <a:avLst/>
          </a:prstGeom>
          <a:noFill/>
          <a:ln w="9525">
            <a:noFill/>
            <a:miter lim="800000"/>
            <a:headEnd/>
            <a:tailEnd/>
          </a:ln>
        </p:spPr>
        <p:txBody>
          <a:bodyPr wrap="none" lIns="0" tIns="0" rIns="0" bIns="0"/>
          <a:lstStyle/>
          <a:p>
            <a:r>
              <a:rPr lang="en-US" sz="1600" b="1"/>
              <a:t>100 </a:t>
            </a:r>
            <a:r>
              <a:rPr lang="en-US" sz="1600" b="1">
                <a:sym typeface="Symbol" pitchFamily="1" charset="2"/>
              </a:rPr>
              <a:t></a:t>
            </a:r>
            <a:r>
              <a:rPr lang="en-US" sz="1600" b="1"/>
              <a:t>m</a:t>
            </a:r>
          </a:p>
        </p:txBody>
      </p:sp>
      <p:sp>
        <p:nvSpPr>
          <p:cNvPr id="35853" name="Text Box 16"/>
          <p:cNvSpPr txBox="1">
            <a:spLocks noChangeArrowheads="1"/>
          </p:cNvSpPr>
          <p:nvPr/>
        </p:nvSpPr>
        <p:spPr bwMode="auto">
          <a:xfrm>
            <a:off x="1785938" y="2478088"/>
            <a:ext cx="752475" cy="193675"/>
          </a:xfrm>
          <a:prstGeom prst="rect">
            <a:avLst/>
          </a:prstGeom>
          <a:noFill/>
          <a:ln w="9525">
            <a:noFill/>
            <a:miter lim="800000"/>
            <a:headEnd/>
            <a:tailEnd/>
          </a:ln>
        </p:spPr>
        <p:txBody>
          <a:bodyPr wrap="none" lIns="0" tIns="0" rIns="0" bIns="0"/>
          <a:lstStyle/>
          <a:p>
            <a:r>
              <a:rPr lang="en-US" sz="1600" b="1"/>
              <a:t>10 </a:t>
            </a:r>
            <a:r>
              <a:rPr lang="en-US" sz="1600" b="1">
                <a:sym typeface="Symbol" pitchFamily="1" charset="2"/>
              </a:rPr>
              <a:t></a:t>
            </a:r>
            <a:r>
              <a:rPr lang="en-US" sz="1600" b="1"/>
              <a:t>m</a:t>
            </a:r>
          </a:p>
        </p:txBody>
      </p:sp>
      <p:sp>
        <p:nvSpPr>
          <p:cNvPr id="35854" name="Text Box 17"/>
          <p:cNvSpPr txBox="1">
            <a:spLocks noChangeArrowheads="1"/>
          </p:cNvSpPr>
          <p:nvPr/>
        </p:nvSpPr>
        <p:spPr bwMode="auto">
          <a:xfrm>
            <a:off x="1895475" y="3251200"/>
            <a:ext cx="752475" cy="117475"/>
          </a:xfrm>
          <a:prstGeom prst="rect">
            <a:avLst/>
          </a:prstGeom>
          <a:noFill/>
          <a:ln w="9525">
            <a:noFill/>
            <a:miter lim="800000"/>
            <a:headEnd/>
            <a:tailEnd/>
          </a:ln>
        </p:spPr>
        <p:txBody>
          <a:bodyPr wrap="none" lIns="0" tIns="0" rIns="0" bIns="0"/>
          <a:lstStyle/>
          <a:p>
            <a:r>
              <a:rPr lang="en-US" sz="1600" b="1"/>
              <a:t>1 </a:t>
            </a:r>
            <a:r>
              <a:rPr lang="en-US" sz="1600" b="1">
                <a:sym typeface="Symbol" pitchFamily="1" charset="2"/>
              </a:rPr>
              <a:t></a:t>
            </a:r>
            <a:r>
              <a:rPr lang="en-US" sz="1600" b="1"/>
              <a:t>m</a:t>
            </a:r>
          </a:p>
        </p:txBody>
      </p:sp>
      <p:sp>
        <p:nvSpPr>
          <p:cNvPr id="35855" name="Text Box 18"/>
          <p:cNvSpPr txBox="1">
            <a:spLocks noChangeArrowheads="1"/>
          </p:cNvSpPr>
          <p:nvPr/>
        </p:nvSpPr>
        <p:spPr bwMode="auto">
          <a:xfrm>
            <a:off x="1697038" y="4022725"/>
            <a:ext cx="752475" cy="117475"/>
          </a:xfrm>
          <a:prstGeom prst="rect">
            <a:avLst/>
          </a:prstGeom>
          <a:noFill/>
          <a:ln w="9525">
            <a:noFill/>
            <a:miter lim="800000"/>
            <a:headEnd/>
            <a:tailEnd/>
          </a:ln>
        </p:spPr>
        <p:txBody>
          <a:bodyPr wrap="none" lIns="0" tIns="0" rIns="0" bIns="0"/>
          <a:lstStyle/>
          <a:p>
            <a:r>
              <a:rPr lang="en-US" sz="1600" b="1"/>
              <a:t>100 </a:t>
            </a:r>
            <a:r>
              <a:rPr lang="en-US" sz="1600" b="1">
                <a:sym typeface="Symbol" pitchFamily="1" charset="2"/>
              </a:rPr>
              <a:t>n</a:t>
            </a:r>
            <a:r>
              <a:rPr lang="en-US" sz="1600" b="1"/>
              <a:t>m</a:t>
            </a:r>
          </a:p>
        </p:txBody>
      </p:sp>
      <p:sp>
        <p:nvSpPr>
          <p:cNvPr id="35856" name="Text Box 19"/>
          <p:cNvSpPr txBox="1">
            <a:spLocks noChangeArrowheads="1"/>
          </p:cNvSpPr>
          <p:nvPr/>
        </p:nvSpPr>
        <p:spPr bwMode="auto">
          <a:xfrm>
            <a:off x="1806575" y="4799013"/>
            <a:ext cx="752475" cy="117475"/>
          </a:xfrm>
          <a:prstGeom prst="rect">
            <a:avLst/>
          </a:prstGeom>
          <a:noFill/>
          <a:ln w="9525">
            <a:noFill/>
            <a:miter lim="800000"/>
            <a:headEnd/>
            <a:tailEnd/>
          </a:ln>
        </p:spPr>
        <p:txBody>
          <a:bodyPr wrap="none" lIns="0" tIns="0" rIns="0" bIns="0"/>
          <a:lstStyle/>
          <a:p>
            <a:r>
              <a:rPr lang="en-US" sz="1600" b="1"/>
              <a:t>10 </a:t>
            </a:r>
            <a:r>
              <a:rPr lang="en-US" sz="1600" b="1">
                <a:sym typeface="Symbol" pitchFamily="1" charset="2"/>
              </a:rPr>
              <a:t>n</a:t>
            </a:r>
            <a:r>
              <a:rPr lang="en-US" sz="1600" b="1"/>
              <a:t>m</a:t>
            </a:r>
          </a:p>
        </p:txBody>
      </p:sp>
      <p:sp>
        <p:nvSpPr>
          <p:cNvPr id="35857" name="Text Box 20"/>
          <p:cNvSpPr txBox="1">
            <a:spLocks noChangeArrowheads="1"/>
          </p:cNvSpPr>
          <p:nvPr/>
        </p:nvSpPr>
        <p:spPr bwMode="auto">
          <a:xfrm>
            <a:off x="1912938" y="5567363"/>
            <a:ext cx="752475" cy="117475"/>
          </a:xfrm>
          <a:prstGeom prst="rect">
            <a:avLst/>
          </a:prstGeom>
          <a:noFill/>
          <a:ln w="9525">
            <a:noFill/>
            <a:miter lim="800000"/>
            <a:headEnd/>
            <a:tailEnd/>
          </a:ln>
        </p:spPr>
        <p:txBody>
          <a:bodyPr wrap="none" lIns="0" tIns="0" rIns="0" bIns="0"/>
          <a:lstStyle/>
          <a:p>
            <a:r>
              <a:rPr lang="en-US" sz="1600" b="1"/>
              <a:t>1 </a:t>
            </a:r>
            <a:r>
              <a:rPr lang="en-US" sz="1600" b="1">
                <a:sym typeface="Symbol" pitchFamily="1" charset="2"/>
              </a:rPr>
              <a:t>n</a:t>
            </a:r>
            <a:r>
              <a:rPr lang="en-US" sz="1600" b="1"/>
              <a:t>m</a:t>
            </a:r>
          </a:p>
        </p:txBody>
      </p:sp>
      <p:sp>
        <p:nvSpPr>
          <p:cNvPr id="35858" name="Text Box 21"/>
          <p:cNvSpPr txBox="1">
            <a:spLocks noChangeArrowheads="1"/>
          </p:cNvSpPr>
          <p:nvPr/>
        </p:nvSpPr>
        <p:spPr bwMode="auto">
          <a:xfrm>
            <a:off x="1757363" y="6343650"/>
            <a:ext cx="752475" cy="117475"/>
          </a:xfrm>
          <a:prstGeom prst="rect">
            <a:avLst/>
          </a:prstGeom>
          <a:noFill/>
          <a:ln w="9525">
            <a:noFill/>
            <a:miter lim="800000"/>
            <a:headEnd/>
            <a:tailEnd/>
          </a:ln>
        </p:spPr>
        <p:txBody>
          <a:bodyPr wrap="none" lIns="0" tIns="0" rIns="0" bIns="0"/>
          <a:lstStyle/>
          <a:p>
            <a:r>
              <a:rPr lang="en-US" sz="1600" b="1"/>
              <a:t>0.1 </a:t>
            </a:r>
            <a:r>
              <a:rPr lang="en-US" sz="1600" b="1">
                <a:sym typeface="Symbol" pitchFamily="1" charset="2"/>
              </a:rPr>
              <a:t>n</a:t>
            </a:r>
            <a:r>
              <a:rPr lang="en-US" sz="1600" b="1"/>
              <a:t>m</a:t>
            </a:r>
          </a:p>
        </p:txBody>
      </p:sp>
      <p:sp>
        <p:nvSpPr>
          <p:cNvPr id="35859" name="Text Box 22"/>
          <p:cNvSpPr txBox="1">
            <a:spLocks noChangeArrowheads="1"/>
          </p:cNvSpPr>
          <p:nvPr/>
        </p:nvSpPr>
        <p:spPr bwMode="auto">
          <a:xfrm>
            <a:off x="2803525" y="6259513"/>
            <a:ext cx="1398588" cy="146050"/>
          </a:xfrm>
          <a:prstGeom prst="rect">
            <a:avLst/>
          </a:prstGeom>
          <a:noFill/>
          <a:ln w="9525">
            <a:noFill/>
            <a:miter lim="800000"/>
            <a:headEnd/>
            <a:tailEnd/>
          </a:ln>
        </p:spPr>
        <p:txBody>
          <a:bodyPr wrap="none" lIns="0" tIns="0" rIns="0" bIns="0"/>
          <a:lstStyle/>
          <a:p>
            <a:r>
              <a:rPr lang="en-US" sz="1600" b="1"/>
              <a:t>Atoms</a:t>
            </a:r>
          </a:p>
        </p:txBody>
      </p:sp>
      <p:sp>
        <p:nvSpPr>
          <p:cNvPr id="35860" name="AutoShape 23"/>
          <p:cNvSpPr>
            <a:spLocks/>
          </p:cNvSpPr>
          <p:nvPr/>
        </p:nvSpPr>
        <p:spPr bwMode="auto">
          <a:xfrm>
            <a:off x="2563813" y="5756275"/>
            <a:ext cx="165100" cy="280988"/>
          </a:xfrm>
          <a:prstGeom prst="rightBrace">
            <a:avLst>
              <a:gd name="adj1" fmla="val 14183"/>
              <a:gd name="adj2" fmla="val 50000"/>
            </a:avLst>
          </a:prstGeom>
          <a:noFill/>
          <a:ln w="12700">
            <a:solidFill>
              <a:schemeClr val="tx1"/>
            </a:solidFill>
            <a:round/>
            <a:headEnd/>
            <a:tailEnd/>
          </a:ln>
        </p:spPr>
        <p:txBody>
          <a:bodyPr wrap="none" anchor="ctr"/>
          <a:lstStyle/>
          <a:p>
            <a:endParaRPr lang="tr-TR">
              <a:latin typeface="Times" pitchFamily="18" charset="0"/>
            </a:endParaRPr>
          </a:p>
        </p:txBody>
      </p:sp>
      <p:sp>
        <p:nvSpPr>
          <p:cNvPr id="35861" name="Text Box 24"/>
          <p:cNvSpPr txBox="1">
            <a:spLocks noChangeArrowheads="1"/>
          </p:cNvSpPr>
          <p:nvPr/>
        </p:nvSpPr>
        <p:spPr bwMode="auto">
          <a:xfrm>
            <a:off x="2794000" y="5743575"/>
            <a:ext cx="1590675" cy="209550"/>
          </a:xfrm>
          <a:prstGeom prst="rect">
            <a:avLst/>
          </a:prstGeom>
          <a:noFill/>
          <a:ln w="9525">
            <a:noFill/>
            <a:miter lim="800000"/>
            <a:headEnd/>
            <a:tailEnd/>
          </a:ln>
        </p:spPr>
        <p:txBody>
          <a:bodyPr wrap="none" lIns="0" tIns="0" rIns="0" bIns="0"/>
          <a:lstStyle/>
          <a:p>
            <a:r>
              <a:rPr lang="en-US" sz="1600" b="1"/>
              <a:t>Small molecules</a:t>
            </a:r>
          </a:p>
        </p:txBody>
      </p:sp>
      <p:sp>
        <p:nvSpPr>
          <p:cNvPr id="35862" name="AutoShape 25"/>
          <p:cNvSpPr>
            <a:spLocks/>
          </p:cNvSpPr>
          <p:nvPr/>
        </p:nvSpPr>
        <p:spPr bwMode="auto">
          <a:xfrm>
            <a:off x="2566988" y="5341938"/>
            <a:ext cx="165100" cy="293687"/>
          </a:xfrm>
          <a:prstGeom prst="rightBrace">
            <a:avLst>
              <a:gd name="adj1" fmla="val 14824"/>
              <a:gd name="adj2" fmla="val 50000"/>
            </a:avLst>
          </a:prstGeom>
          <a:noFill/>
          <a:ln w="12700">
            <a:solidFill>
              <a:schemeClr val="tx1"/>
            </a:solidFill>
            <a:round/>
            <a:headEnd/>
            <a:tailEnd/>
          </a:ln>
        </p:spPr>
        <p:txBody>
          <a:bodyPr wrap="none" anchor="ctr"/>
          <a:lstStyle/>
          <a:p>
            <a:endParaRPr lang="tr-TR">
              <a:latin typeface="Times" pitchFamily="18" charset="0"/>
            </a:endParaRPr>
          </a:p>
        </p:txBody>
      </p:sp>
      <p:sp>
        <p:nvSpPr>
          <p:cNvPr id="35863" name="AutoShape 26"/>
          <p:cNvSpPr>
            <a:spLocks/>
          </p:cNvSpPr>
          <p:nvPr/>
        </p:nvSpPr>
        <p:spPr bwMode="auto">
          <a:xfrm>
            <a:off x="2563813" y="4956175"/>
            <a:ext cx="165100" cy="368300"/>
          </a:xfrm>
          <a:prstGeom prst="rightBrace">
            <a:avLst>
              <a:gd name="adj1" fmla="val 18590"/>
              <a:gd name="adj2" fmla="val 50000"/>
            </a:avLst>
          </a:prstGeom>
          <a:noFill/>
          <a:ln w="12700">
            <a:solidFill>
              <a:schemeClr val="tx1"/>
            </a:solidFill>
            <a:round/>
            <a:headEnd/>
            <a:tailEnd/>
          </a:ln>
        </p:spPr>
        <p:txBody>
          <a:bodyPr wrap="none" anchor="ctr"/>
          <a:lstStyle/>
          <a:p>
            <a:endParaRPr lang="tr-TR">
              <a:latin typeface="Times" pitchFamily="18" charset="0"/>
            </a:endParaRPr>
          </a:p>
        </p:txBody>
      </p:sp>
      <p:sp>
        <p:nvSpPr>
          <p:cNvPr id="35864" name="AutoShape 27"/>
          <p:cNvSpPr>
            <a:spLocks/>
          </p:cNvSpPr>
          <p:nvPr/>
        </p:nvSpPr>
        <p:spPr bwMode="auto">
          <a:xfrm>
            <a:off x="2563813" y="4217988"/>
            <a:ext cx="165100" cy="238125"/>
          </a:xfrm>
          <a:prstGeom prst="rightBrace">
            <a:avLst>
              <a:gd name="adj1" fmla="val 12019"/>
              <a:gd name="adj2" fmla="val 50000"/>
            </a:avLst>
          </a:prstGeom>
          <a:noFill/>
          <a:ln w="12700">
            <a:solidFill>
              <a:schemeClr val="tx1"/>
            </a:solidFill>
            <a:round/>
            <a:headEnd/>
            <a:tailEnd/>
          </a:ln>
        </p:spPr>
        <p:txBody>
          <a:bodyPr wrap="none" anchor="ctr"/>
          <a:lstStyle/>
          <a:p>
            <a:endParaRPr lang="tr-TR">
              <a:latin typeface="Times" pitchFamily="18" charset="0"/>
            </a:endParaRPr>
          </a:p>
        </p:txBody>
      </p:sp>
      <p:sp>
        <p:nvSpPr>
          <p:cNvPr id="35865" name="Text Box 28"/>
          <p:cNvSpPr txBox="1">
            <a:spLocks noChangeArrowheads="1"/>
          </p:cNvSpPr>
          <p:nvPr/>
        </p:nvSpPr>
        <p:spPr bwMode="auto">
          <a:xfrm>
            <a:off x="2803525" y="5327650"/>
            <a:ext cx="628650" cy="203200"/>
          </a:xfrm>
          <a:prstGeom prst="rect">
            <a:avLst/>
          </a:prstGeom>
          <a:noFill/>
          <a:ln w="9525">
            <a:noFill/>
            <a:miter lim="800000"/>
            <a:headEnd/>
            <a:tailEnd/>
          </a:ln>
        </p:spPr>
        <p:txBody>
          <a:bodyPr wrap="none" lIns="0" tIns="0" rIns="0" bIns="0"/>
          <a:lstStyle/>
          <a:p>
            <a:r>
              <a:rPr lang="en-US" sz="1600" b="1"/>
              <a:t>Lipids</a:t>
            </a:r>
          </a:p>
        </p:txBody>
      </p:sp>
      <p:sp>
        <p:nvSpPr>
          <p:cNvPr id="35866" name="Text Box 29"/>
          <p:cNvSpPr txBox="1">
            <a:spLocks noChangeArrowheads="1"/>
          </p:cNvSpPr>
          <p:nvPr/>
        </p:nvSpPr>
        <p:spPr bwMode="auto">
          <a:xfrm>
            <a:off x="2800350" y="4997450"/>
            <a:ext cx="838200" cy="215900"/>
          </a:xfrm>
          <a:prstGeom prst="rect">
            <a:avLst/>
          </a:prstGeom>
          <a:noFill/>
          <a:ln w="9525">
            <a:noFill/>
            <a:miter lim="800000"/>
            <a:headEnd/>
            <a:tailEnd/>
          </a:ln>
        </p:spPr>
        <p:txBody>
          <a:bodyPr wrap="none" lIns="0" tIns="0" rIns="0" bIns="0"/>
          <a:lstStyle/>
          <a:p>
            <a:r>
              <a:rPr lang="en-US" sz="1600" b="1"/>
              <a:t>Proteins</a:t>
            </a:r>
          </a:p>
        </p:txBody>
      </p:sp>
      <p:sp>
        <p:nvSpPr>
          <p:cNvPr id="35867" name="Text Box 30"/>
          <p:cNvSpPr txBox="1">
            <a:spLocks noChangeArrowheads="1"/>
          </p:cNvSpPr>
          <p:nvPr/>
        </p:nvSpPr>
        <p:spPr bwMode="auto">
          <a:xfrm>
            <a:off x="2800350" y="4581525"/>
            <a:ext cx="1946275" cy="122238"/>
          </a:xfrm>
          <a:prstGeom prst="rect">
            <a:avLst/>
          </a:prstGeom>
          <a:noFill/>
          <a:ln w="9525">
            <a:noFill/>
            <a:miter lim="800000"/>
            <a:headEnd/>
            <a:tailEnd/>
          </a:ln>
        </p:spPr>
        <p:txBody>
          <a:bodyPr wrap="none" lIns="0" tIns="0" rIns="0" bIns="0"/>
          <a:lstStyle/>
          <a:p>
            <a:r>
              <a:rPr lang="en-US" sz="1600" b="1"/>
              <a:t>Ribosomes</a:t>
            </a:r>
          </a:p>
        </p:txBody>
      </p:sp>
      <p:sp>
        <p:nvSpPr>
          <p:cNvPr id="35868" name="Text Box 31"/>
          <p:cNvSpPr txBox="1">
            <a:spLocks noChangeArrowheads="1"/>
          </p:cNvSpPr>
          <p:nvPr/>
        </p:nvSpPr>
        <p:spPr bwMode="auto">
          <a:xfrm>
            <a:off x="2795588" y="4187825"/>
            <a:ext cx="1946275" cy="122238"/>
          </a:xfrm>
          <a:prstGeom prst="rect">
            <a:avLst/>
          </a:prstGeom>
          <a:noFill/>
          <a:ln w="9525">
            <a:noFill/>
            <a:miter lim="800000"/>
            <a:headEnd/>
            <a:tailEnd/>
          </a:ln>
        </p:spPr>
        <p:txBody>
          <a:bodyPr wrap="none" lIns="0" tIns="0" rIns="0" bIns="0"/>
          <a:lstStyle/>
          <a:p>
            <a:r>
              <a:rPr lang="en-US" sz="1600" b="1"/>
              <a:t>Viruses</a:t>
            </a:r>
          </a:p>
        </p:txBody>
      </p:sp>
      <p:sp>
        <p:nvSpPr>
          <p:cNvPr id="35869" name="Text Box 32"/>
          <p:cNvSpPr txBox="1">
            <a:spLocks noChangeArrowheads="1"/>
          </p:cNvSpPr>
          <p:nvPr/>
        </p:nvSpPr>
        <p:spPr bwMode="auto">
          <a:xfrm>
            <a:off x="2800350" y="3925888"/>
            <a:ext cx="2103438" cy="133350"/>
          </a:xfrm>
          <a:prstGeom prst="rect">
            <a:avLst/>
          </a:prstGeom>
          <a:noFill/>
          <a:ln w="9525">
            <a:noFill/>
            <a:miter lim="800000"/>
            <a:headEnd/>
            <a:tailEnd/>
          </a:ln>
        </p:spPr>
        <p:txBody>
          <a:bodyPr wrap="none" lIns="0" tIns="0" rIns="0" bIns="0"/>
          <a:lstStyle/>
          <a:p>
            <a:r>
              <a:rPr lang="en-US" sz="1600" b="1"/>
              <a:t>Smallest bacteria</a:t>
            </a:r>
          </a:p>
        </p:txBody>
      </p:sp>
      <p:sp>
        <p:nvSpPr>
          <p:cNvPr id="35870" name="Text Box 33"/>
          <p:cNvSpPr txBox="1">
            <a:spLocks noChangeArrowheads="1"/>
          </p:cNvSpPr>
          <p:nvPr/>
        </p:nvSpPr>
        <p:spPr bwMode="auto">
          <a:xfrm>
            <a:off x="2790825" y="3128963"/>
            <a:ext cx="1425575" cy="217487"/>
          </a:xfrm>
          <a:prstGeom prst="rect">
            <a:avLst/>
          </a:prstGeom>
          <a:noFill/>
          <a:ln w="9525">
            <a:noFill/>
            <a:miter lim="800000"/>
            <a:headEnd/>
            <a:tailEnd/>
          </a:ln>
        </p:spPr>
        <p:txBody>
          <a:bodyPr wrap="none" lIns="0" tIns="0" rIns="0" bIns="0"/>
          <a:lstStyle/>
          <a:p>
            <a:r>
              <a:rPr lang="en-US" sz="1600" b="1"/>
              <a:t>Mitochondrion</a:t>
            </a:r>
          </a:p>
        </p:txBody>
      </p:sp>
      <p:sp>
        <p:nvSpPr>
          <p:cNvPr id="35871" name="Text Box 34"/>
          <p:cNvSpPr txBox="1">
            <a:spLocks noChangeArrowheads="1"/>
          </p:cNvSpPr>
          <p:nvPr/>
        </p:nvSpPr>
        <p:spPr bwMode="auto">
          <a:xfrm>
            <a:off x="2806700" y="2857500"/>
            <a:ext cx="1311275" cy="214313"/>
          </a:xfrm>
          <a:prstGeom prst="rect">
            <a:avLst/>
          </a:prstGeom>
          <a:noFill/>
          <a:ln w="9525">
            <a:noFill/>
            <a:miter lim="800000"/>
            <a:headEnd/>
            <a:tailEnd/>
          </a:ln>
        </p:spPr>
        <p:txBody>
          <a:bodyPr wrap="none" lIns="0" tIns="0" rIns="0" bIns="0"/>
          <a:lstStyle/>
          <a:p>
            <a:r>
              <a:rPr lang="en-US" sz="1600" b="1"/>
              <a:t>Most bacteria</a:t>
            </a:r>
          </a:p>
        </p:txBody>
      </p:sp>
      <p:sp>
        <p:nvSpPr>
          <p:cNvPr id="35872" name="Text Box 35"/>
          <p:cNvSpPr txBox="1">
            <a:spLocks noChangeArrowheads="1"/>
          </p:cNvSpPr>
          <p:nvPr/>
        </p:nvSpPr>
        <p:spPr bwMode="auto">
          <a:xfrm>
            <a:off x="2803525" y="2590800"/>
            <a:ext cx="850900" cy="217488"/>
          </a:xfrm>
          <a:prstGeom prst="rect">
            <a:avLst/>
          </a:prstGeom>
          <a:noFill/>
          <a:ln w="9525">
            <a:noFill/>
            <a:miter lim="800000"/>
            <a:headEnd/>
            <a:tailEnd/>
          </a:ln>
        </p:spPr>
        <p:txBody>
          <a:bodyPr wrap="none" lIns="0" tIns="0" rIns="0" bIns="0"/>
          <a:lstStyle/>
          <a:p>
            <a:r>
              <a:rPr lang="en-US" sz="1600" b="1"/>
              <a:t>Nucleus</a:t>
            </a:r>
          </a:p>
        </p:txBody>
      </p:sp>
      <p:sp>
        <p:nvSpPr>
          <p:cNvPr id="35873" name="Text Box 36"/>
          <p:cNvSpPr txBox="1">
            <a:spLocks noChangeArrowheads="1"/>
          </p:cNvSpPr>
          <p:nvPr/>
        </p:nvSpPr>
        <p:spPr bwMode="auto">
          <a:xfrm>
            <a:off x="2805113" y="2001838"/>
            <a:ext cx="1752600" cy="261937"/>
          </a:xfrm>
          <a:prstGeom prst="rect">
            <a:avLst/>
          </a:prstGeom>
          <a:noFill/>
          <a:ln w="9525">
            <a:noFill/>
            <a:miter lim="800000"/>
            <a:headEnd/>
            <a:tailEnd/>
          </a:ln>
        </p:spPr>
        <p:txBody>
          <a:bodyPr wrap="none" lIns="0" tIns="0" rIns="0" bIns="0"/>
          <a:lstStyle/>
          <a:p>
            <a:r>
              <a:rPr lang="en-US" sz="1600" b="1"/>
              <a:t>Most plant and</a:t>
            </a:r>
            <a:br>
              <a:rPr lang="en-US" sz="1600" b="1"/>
            </a:br>
            <a:r>
              <a:rPr lang="en-US" sz="1600" b="1"/>
              <a:t>animal cells</a:t>
            </a:r>
          </a:p>
        </p:txBody>
      </p:sp>
      <p:sp>
        <p:nvSpPr>
          <p:cNvPr id="35874" name="Text Box 37"/>
          <p:cNvSpPr txBox="1">
            <a:spLocks noChangeArrowheads="1"/>
          </p:cNvSpPr>
          <p:nvPr/>
        </p:nvSpPr>
        <p:spPr bwMode="auto">
          <a:xfrm>
            <a:off x="2781300" y="1552575"/>
            <a:ext cx="1460500" cy="139700"/>
          </a:xfrm>
          <a:prstGeom prst="rect">
            <a:avLst/>
          </a:prstGeom>
          <a:noFill/>
          <a:ln w="9525">
            <a:noFill/>
            <a:miter lim="800000"/>
            <a:headEnd/>
            <a:tailEnd/>
          </a:ln>
        </p:spPr>
        <p:txBody>
          <a:bodyPr wrap="none" lIns="0" tIns="0" rIns="0" bIns="0"/>
          <a:lstStyle/>
          <a:p>
            <a:r>
              <a:rPr lang="en-US" sz="1600" b="1"/>
              <a:t>Human egg</a:t>
            </a:r>
          </a:p>
        </p:txBody>
      </p:sp>
      <p:sp>
        <p:nvSpPr>
          <p:cNvPr id="35875" name="Text Box 38"/>
          <p:cNvSpPr txBox="1">
            <a:spLocks noChangeArrowheads="1"/>
          </p:cNvSpPr>
          <p:nvPr/>
        </p:nvSpPr>
        <p:spPr bwMode="auto">
          <a:xfrm rot="-5400000">
            <a:off x="5391151" y="2411412"/>
            <a:ext cx="1020762" cy="328613"/>
          </a:xfrm>
          <a:prstGeom prst="rect">
            <a:avLst/>
          </a:prstGeom>
          <a:noFill/>
          <a:ln w="9525">
            <a:noFill/>
            <a:miter lim="800000"/>
            <a:headEnd/>
            <a:tailEnd/>
          </a:ln>
        </p:spPr>
        <p:txBody>
          <a:bodyPr wrap="none" lIns="0" tIns="0" rIns="0" bIns="0"/>
          <a:lstStyle/>
          <a:p>
            <a:r>
              <a:rPr lang="en-US" sz="1600" b="1">
                <a:solidFill>
                  <a:schemeClr val="bg1"/>
                </a:solidFill>
              </a:rPr>
              <a:t>Light microscopy</a:t>
            </a:r>
          </a:p>
        </p:txBody>
      </p:sp>
      <p:sp>
        <p:nvSpPr>
          <p:cNvPr id="35876" name="Text Box 39"/>
          <p:cNvSpPr txBox="1">
            <a:spLocks noChangeArrowheads="1"/>
          </p:cNvSpPr>
          <p:nvPr/>
        </p:nvSpPr>
        <p:spPr bwMode="auto">
          <a:xfrm rot="-5400000">
            <a:off x="6030119" y="4264819"/>
            <a:ext cx="1185862" cy="336550"/>
          </a:xfrm>
          <a:prstGeom prst="rect">
            <a:avLst/>
          </a:prstGeom>
          <a:noFill/>
          <a:ln w="9525">
            <a:noFill/>
            <a:miter lim="800000"/>
            <a:headEnd/>
            <a:tailEnd/>
          </a:ln>
        </p:spPr>
        <p:txBody>
          <a:bodyPr wrap="none" lIns="0" tIns="0" rIns="0" bIns="0"/>
          <a:lstStyle/>
          <a:p>
            <a:r>
              <a:rPr lang="en-US" sz="1600" b="1">
                <a:solidFill>
                  <a:schemeClr val="bg1"/>
                </a:solidFill>
              </a:rPr>
              <a:t>Electron microscopy</a:t>
            </a:r>
          </a:p>
        </p:txBody>
      </p:sp>
      <p:sp>
        <p:nvSpPr>
          <p:cNvPr id="35877" name="Text Box 40"/>
          <p:cNvSpPr txBox="1">
            <a:spLocks noChangeArrowheads="1"/>
          </p:cNvSpPr>
          <p:nvPr/>
        </p:nvSpPr>
        <p:spPr bwMode="auto">
          <a:xfrm>
            <a:off x="5195888" y="3925888"/>
            <a:ext cx="1290637" cy="738187"/>
          </a:xfrm>
          <a:prstGeom prst="rect">
            <a:avLst/>
          </a:prstGeom>
          <a:noFill/>
          <a:ln w="9525">
            <a:noFill/>
            <a:miter lim="800000"/>
            <a:headEnd/>
            <a:tailEnd/>
          </a:ln>
        </p:spPr>
        <p:txBody>
          <a:bodyPr wrap="none" lIns="0" tIns="0" rIns="0" bIns="0"/>
          <a:lstStyle/>
          <a:p>
            <a:pPr algn="ctr"/>
            <a:r>
              <a:rPr lang="en-US" sz="1500" b="1"/>
              <a:t>Super-</a:t>
            </a:r>
            <a:br>
              <a:rPr lang="en-US" sz="1500" b="1"/>
            </a:br>
            <a:r>
              <a:rPr lang="en-US" sz="1500" b="1"/>
              <a:t>resolution</a:t>
            </a:r>
            <a:br>
              <a:rPr lang="en-US" sz="1500" b="1"/>
            </a:br>
            <a:r>
              <a:rPr lang="en-US" sz="1500" b="1"/>
              <a:t>microscopy</a:t>
            </a:r>
          </a:p>
        </p:txBody>
      </p:sp>
      <p:sp>
        <p:nvSpPr>
          <p:cNvPr id="35878" name="AutoShape 41"/>
          <p:cNvSpPr>
            <a:spLocks/>
          </p:cNvSpPr>
          <p:nvPr/>
        </p:nvSpPr>
        <p:spPr bwMode="auto">
          <a:xfrm>
            <a:off x="2574925" y="1828800"/>
            <a:ext cx="165100" cy="769938"/>
          </a:xfrm>
          <a:prstGeom prst="rightBrace">
            <a:avLst>
              <a:gd name="adj1" fmla="val 38862"/>
              <a:gd name="adj2" fmla="val 50000"/>
            </a:avLst>
          </a:prstGeom>
          <a:noFill/>
          <a:ln w="12700">
            <a:solidFill>
              <a:schemeClr val="tx1"/>
            </a:solidFill>
            <a:round/>
            <a:headEnd/>
            <a:tailEnd/>
          </a:ln>
        </p:spPr>
        <p:txBody>
          <a:bodyPr wrap="none" anchor="ctr"/>
          <a:lstStyle/>
          <a:p>
            <a:endParaRPr lang="tr-TR">
              <a:latin typeface="Times" pitchFamily="18" charset="0"/>
            </a:endParaRPr>
          </a:p>
        </p:txBody>
      </p:sp>
      <p:sp>
        <p:nvSpPr>
          <p:cNvPr id="35879" name="AutoShape 42"/>
          <p:cNvSpPr>
            <a:spLocks/>
          </p:cNvSpPr>
          <p:nvPr/>
        </p:nvSpPr>
        <p:spPr bwMode="auto">
          <a:xfrm>
            <a:off x="2574925" y="2609850"/>
            <a:ext cx="165100" cy="781050"/>
          </a:xfrm>
          <a:prstGeom prst="rightBrace">
            <a:avLst>
              <a:gd name="adj1" fmla="val 39423"/>
              <a:gd name="adj2" fmla="val 50000"/>
            </a:avLst>
          </a:prstGeom>
          <a:noFill/>
          <a:ln w="12700">
            <a:solidFill>
              <a:schemeClr val="tx1"/>
            </a:solidFill>
            <a:round/>
            <a:headEnd/>
            <a:tailEnd/>
          </a:ln>
        </p:spPr>
        <p:txBody>
          <a:bodyPr wrap="none" anchor="ctr"/>
          <a:lstStyle/>
          <a:p>
            <a:endParaRPr lang="tr-TR">
              <a:latin typeface="Times" pitchFamily="18" charset="0"/>
            </a:endParaRPr>
          </a:p>
        </p:txBody>
      </p:sp>
      <p:sp>
        <p:nvSpPr>
          <p:cNvPr id="35880" name="Text Box 43"/>
          <p:cNvSpPr txBox="1">
            <a:spLocks noChangeArrowheads="1"/>
          </p:cNvSpPr>
          <p:nvPr/>
        </p:nvSpPr>
        <p:spPr bwMode="auto">
          <a:xfrm>
            <a:off x="1931988" y="115888"/>
            <a:ext cx="609600" cy="196850"/>
          </a:xfrm>
          <a:prstGeom prst="rect">
            <a:avLst/>
          </a:prstGeom>
          <a:noFill/>
          <a:ln w="9525">
            <a:noFill/>
            <a:miter lim="800000"/>
            <a:headEnd/>
            <a:tailEnd/>
          </a:ln>
        </p:spPr>
        <p:txBody>
          <a:bodyPr wrap="none" lIns="0" tIns="0" rIns="0" bIns="0"/>
          <a:lstStyle/>
          <a:p>
            <a:r>
              <a:rPr lang="en-US" sz="1600" b="1"/>
              <a:t>1 cm</a:t>
            </a:r>
          </a:p>
        </p:txBody>
      </p:sp>
      <p:sp>
        <p:nvSpPr>
          <p:cNvPr id="35881" name="Text Box 44"/>
          <p:cNvSpPr txBox="1">
            <a:spLocks noChangeArrowheads="1"/>
          </p:cNvSpPr>
          <p:nvPr/>
        </p:nvSpPr>
        <p:spPr bwMode="auto">
          <a:xfrm>
            <a:off x="2803525" y="681038"/>
            <a:ext cx="892175" cy="241300"/>
          </a:xfrm>
          <a:prstGeom prst="rect">
            <a:avLst/>
          </a:prstGeom>
          <a:noFill/>
          <a:ln w="9525">
            <a:noFill/>
            <a:miter lim="800000"/>
            <a:headEnd/>
            <a:tailEnd/>
          </a:ln>
        </p:spPr>
        <p:txBody>
          <a:bodyPr wrap="none" lIns="0" tIns="0" rIns="0" bIns="0"/>
          <a:lstStyle/>
          <a:p>
            <a:r>
              <a:rPr lang="en-US" sz="1600" b="1"/>
              <a:t>Frog egg</a:t>
            </a:r>
          </a:p>
        </p:txBody>
      </p:sp>
      <p:sp>
        <p:nvSpPr>
          <p:cNvPr id="35882" name="Line 47"/>
          <p:cNvSpPr>
            <a:spLocks noChangeShapeType="1"/>
          </p:cNvSpPr>
          <p:nvPr/>
        </p:nvSpPr>
        <p:spPr bwMode="auto">
          <a:xfrm>
            <a:off x="2501900" y="817563"/>
            <a:ext cx="249238" cy="0"/>
          </a:xfrm>
          <a:prstGeom prst="line">
            <a:avLst/>
          </a:prstGeom>
          <a:noFill/>
          <a:ln w="12700">
            <a:solidFill>
              <a:schemeClr val="tx1"/>
            </a:solidFill>
            <a:round/>
            <a:headEnd/>
            <a:tailEnd/>
          </a:ln>
        </p:spPr>
        <p:txBody>
          <a:bodyPr wrap="none" anchor="ctr"/>
          <a:lstStyle/>
          <a:p>
            <a:endParaRPr lang="tr-T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57188" y="500063"/>
            <a:ext cx="8229600" cy="1143000"/>
          </a:xfrm>
        </p:spPr>
        <p:txBody>
          <a:bodyPr rtlCol="0">
            <a:normAutofit fontScale="90000"/>
          </a:bodyPr>
          <a:lstStyle/>
          <a:p>
            <a:pPr eaLnBrk="1" fontAlgn="auto" hangingPunct="1">
              <a:spcAft>
                <a:spcPts val="0"/>
              </a:spcAft>
              <a:defRPr/>
            </a:pPr>
            <a:r>
              <a:rPr lang="tr-TR" b="1" dirty="0" smtClean="0"/>
              <a:t/>
            </a:r>
            <a:br>
              <a:rPr lang="tr-TR" b="1" dirty="0" smtClean="0"/>
            </a:br>
            <a:r>
              <a:rPr lang="tr-TR" b="1" dirty="0" smtClean="0"/>
              <a:t>Plazma Zarı</a:t>
            </a:r>
            <a:br>
              <a:rPr lang="tr-TR" b="1" dirty="0" smtClean="0"/>
            </a:br>
            <a:endParaRPr lang="tr-TR" dirty="0"/>
          </a:p>
        </p:txBody>
      </p:sp>
      <p:sp>
        <p:nvSpPr>
          <p:cNvPr id="36867" name="2 İçerik Yer Tutucusu"/>
          <p:cNvSpPr>
            <a:spLocks noGrp="1"/>
          </p:cNvSpPr>
          <p:nvPr>
            <p:ph idx="1"/>
          </p:nvPr>
        </p:nvSpPr>
        <p:spPr/>
        <p:txBody>
          <a:bodyPr/>
          <a:lstStyle/>
          <a:p>
            <a:pPr eaLnBrk="1" hangingPunct="1"/>
            <a:r>
              <a:rPr lang="tr-TR" smtClean="0"/>
              <a:t>Hücrenin sıvı kısmını ve organelleri bir arada tutmaktadır. Aynı zamanda hücrede metabolizma sonucu üretilen artık ürünlerin hücre dışına atılması ve toksik maddelerin hücre içine girişinin engellenmesi de plazma zarının görevleri arasındadır. Plazma zarı son çalışmalara göre sıvı- mozaik (fluid-mosaic) yapısındadır. İntegral ve periferal olmak üzere iki tip protein, fosfolipid ve polisakkarit içerir.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28625" y="714375"/>
            <a:ext cx="8258175" cy="5411788"/>
          </a:xfrm>
        </p:spPr>
        <p:txBody>
          <a:bodyPr rtlCol="0">
            <a:normAutofit fontScale="92500" lnSpcReduction="10000"/>
          </a:bodyPr>
          <a:lstStyle/>
          <a:p>
            <a:pPr eaLnBrk="1" fontAlgn="auto" hangingPunct="1">
              <a:spcAft>
                <a:spcPts val="0"/>
              </a:spcAft>
              <a:buFont typeface="Arial" pitchFamily="34" charset="0"/>
              <a:buChar char="•"/>
              <a:defRPr/>
            </a:pPr>
            <a:r>
              <a:rPr lang="tr-TR" b="1" dirty="0" err="1" smtClean="0"/>
              <a:t>Periferal</a:t>
            </a:r>
            <a:r>
              <a:rPr lang="tr-TR" b="1" dirty="0" smtClean="0"/>
              <a:t> proteinler </a:t>
            </a:r>
            <a:r>
              <a:rPr lang="tr-TR" dirty="0" smtClean="0"/>
              <a:t>zarın dış kısmında yer alırlar ve </a:t>
            </a:r>
            <a:r>
              <a:rPr lang="tr-TR" dirty="0" err="1" smtClean="0"/>
              <a:t>hidrofilik</a:t>
            </a:r>
            <a:r>
              <a:rPr lang="tr-TR" dirty="0" smtClean="0"/>
              <a:t> gruplar içerirler. </a:t>
            </a:r>
            <a:r>
              <a:rPr lang="tr-TR" b="1" dirty="0" err="1" smtClean="0"/>
              <a:t>İntegral</a:t>
            </a:r>
            <a:r>
              <a:rPr lang="tr-TR" b="1" dirty="0" smtClean="0"/>
              <a:t> proteinler </a:t>
            </a:r>
            <a:r>
              <a:rPr lang="tr-TR" dirty="0" smtClean="0"/>
              <a:t>ise zarın iç kısımlarında yer alırlar ve </a:t>
            </a:r>
            <a:r>
              <a:rPr lang="tr-TR" dirty="0" err="1" smtClean="0"/>
              <a:t>hidrofobik</a:t>
            </a:r>
            <a:r>
              <a:rPr lang="tr-TR" dirty="0" smtClean="0"/>
              <a:t> gruplar içerirler. </a:t>
            </a:r>
            <a:r>
              <a:rPr lang="tr-TR" dirty="0" err="1" smtClean="0"/>
              <a:t>Fosfolipidlerin</a:t>
            </a:r>
            <a:r>
              <a:rPr lang="tr-TR" dirty="0" smtClean="0"/>
              <a:t> polar baş kısımları </a:t>
            </a:r>
            <a:r>
              <a:rPr lang="tr-TR" dirty="0" err="1" smtClean="0"/>
              <a:t>hidrofiliktir</a:t>
            </a:r>
            <a:r>
              <a:rPr lang="tr-TR" dirty="0" smtClean="0"/>
              <a:t>. Yağ </a:t>
            </a:r>
            <a:r>
              <a:rPr lang="tr-TR" dirty="0" err="1" smtClean="0"/>
              <a:t>asiti</a:t>
            </a:r>
            <a:r>
              <a:rPr lang="tr-TR" dirty="0" smtClean="0"/>
              <a:t> zincirlerinden oluşan kuyruk kısmı ise </a:t>
            </a:r>
            <a:r>
              <a:rPr lang="tr-TR" dirty="0" err="1" smtClean="0"/>
              <a:t>hidrofobiktir</a:t>
            </a:r>
            <a:r>
              <a:rPr lang="tr-TR" dirty="0" smtClean="0"/>
              <a:t>. </a:t>
            </a:r>
            <a:r>
              <a:rPr lang="tr-TR" dirty="0" err="1" smtClean="0"/>
              <a:t>Hidrofilik</a:t>
            </a:r>
            <a:r>
              <a:rPr lang="tr-TR" dirty="0" smtClean="0"/>
              <a:t>-</a:t>
            </a:r>
            <a:r>
              <a:rPr lang="tr-TR" dirty="0" err="1" smtClean="0"/>
              <a:t>hidrofobik</a:t>
            </a:r>
            <a:r>
              <a:rPr lang="tr-TR" dirty="0" smtClean="0"/>
              <a:t> gruplar arasındaki ilişkiler sıvı-mozaik modelin esasını oluşturur. Bu modele göre </a:t>
            </a:r>
            <a:r>
              <a:rPr lang="tr-TR" dirty="0" err="1" smtClean="0"/>
              <a:t>integral</a:t>
            </a:r>
            <a:r>
              <a:rPr lang="tr-TR" dirty="0" smtClean="0"/>
              <a:t> proteinler </a:t>
            </a:r>
            <a:r>
              <a:rPr lang="tr-TR" dirty="0" err="1" smtClean="0"/>
              <a:t>hidrofobik</a:t>
            </a:r>
            <a:r>
              <a:rPr lang="tr-TR" dirty="0" smtClean="0"/>
              <a:t> gruplardan oluştuklarından zar yapısının sağlamlığının korunmasında çok önemlidirler. </a:t>
            </a:r>
            <a:r>
              <a:rPr lang="tr-TR" dirty="0" err="1" smtClean="0"/>
              <a:t>İntegral</a:t>
            </a:r>
            <a:r>
              <a:rPr lang="tr-TR" dirty="0" smtClean="0"/>
              <a:t> proteinler </a:t>
            </a:r>
            <a:r>
              <a:rPr lang="tr-TR" dirty="0" err="1" smtClean="0"/>
              <a:t>fosfolipid</a:t>
            </a:r>
            <a:r>
              <a:rPr lang="tr-TR" dirty="0" smtClean="0"/>
              <a:t> denizinde yüzen aysberg kütlelerine benzerler.</a:t>
            </a:r>
            <a:endParaRPr lang="tr-TR" b="1" dirty="0" smtClean="0"/>
          </a:p>
          <a:p>
            <a:pPr eaLnBrk="1" fontAlgn="auto" hangingPunct="1">
              <a:spcAft>
                <a:spcPts val="0"/>
              </a:spcAft>
              <a:buFont typeface="Arial" pitchFamily="34" charset="0"/>
              <a:buChar char="•"/>
              <a:defRPr/>
            </a:pPr>
            <a:endParaRPr lang="tr-TR"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tr-TR">
              <a:latin typeface="Calibri" pitchFamily="34" charset="0"/>
            </a:endParaRPr>
          </a:p>
        </p:txBody>
      </p:sp>
      <p:graphicFrame>
        <p:nvGraphicFramePr>
          <p:cNvPr id="3074" name="Object 1"/>
          <p:cNvGraphicFramePr>
            <a:graphicFrameLocks noChangeAspect="1"/>
          </p:cNvGraphicFramePr>
          <p:nvPr/>
        </p:nvGraphicFramePr>
        <p:xfrm>
          <a:off x="1143000" y="857250"/>
          <a:ext cx="6534150" cy="4429125"/>
        </p:xfrm>
        <a:graphic>
          <a:graphicData uri="http://schemas.openxmlformats.org/presentationml/2006/ole">
            <p:oleObj spid="_x0000_s3074" r:id="rId3" imgW="3398825" imgH="2303374" progId="CDraw4">
              <p:embed/>
            </p:oleObj>
          </a:graphicData>
        </a:graphic>
      </p:graphicFrame>
      <p:sp>
        <p:nvSpPr>
          <p:cNvPr id="3076" name="Rectangle 3"/>
          <p:cNvSpPr>
            <a:spLocks noChangeArrowheads="1"/>
          </p:cNvSpPr>
          <p:nvPr/>
        </p:nvSpPr>
        <p:spPr bwMode="auto">
          <a:xfrm>
            <a:off x="857250" y="5703888"/>
            <a:ext cx="6929438" cy="522287"/>
          </a:xfrm>
          <a:prstGeom prst="rect">
            <a:avLst/>
          </a:prstGeom>
          <a:noFill/>
          <a:ln w="9525">
            <a:noFill/>
            <a:miter lim="800000"/>
            <a:headEnd/>
            <a:tailEnd/>
          </a:ln>
        </p:spPr>
        <p:txBody>
          <a:bodyPr anchor="ctr">
            <a:spAutoFit/>
          </a:bodyPr>
          <a:lstStyle/>
          <a:p>
            <a:pPr algn="ctr"/>
            <a:r>
              <a:rPr lang="tr-TR" sz="1400">
                <a:cs typeface="Times New Roman" pitchFamily="18" charset="0"/>
              </a:rPr>
              <a:t>Şekil 3. Kırılma düzleminin iki lipit tabakasının arasından geçtiğini gösteren şema</a:t>
            </a:r>
            <a:endParaRPr lang="tr-TR" sz="1000">
              <a:cs typeface="Times New Roman" pitchFamily="18" charset="0"/>
            </a:endParaRPr>
          </a:p>
          <a:p>
            <a:pPr algn="ctr" eaLnBrk="0" hangingPunct="0"/>
            <a:r>
              <a:rPr lang="tr-TR" sz="1400">
                <a:cs typeface="Times New Roman" pitchFamily="18" charset="0"/>
              </a:rPr>
              <a:t>(Karol, 1988’ den</a:t>
            </a:r>
            <a:r>
              <a:rPr lang="tr-TR" sz="1200">
                <a:cs typeface="Times New Roman" pitchFamily="18" charset="0"/>
              </a:rPr>
              <a:t>)</a:t>
            </a:r>
            <a:endParaRPr lang="tr-T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idx="4294967295"/>
          </p:nvPr>
        </p:nvSpPr>
        <p:spPr/>
        <p:txBody>
          <a:bodyPr>
            <a:normAutofit fontScale="90000"/>
          </a:bodyPr>
          <a:lstStyle/>
          <a:p>
            <a:pPr>
              <a:defRPr/>
            </a:pPr>
            <a:r>
              <a:rPr lang="tr-TR" sz="4000" smtClean="0"/>
              <a:t>Hücre Zarının Genel Yapısı(www.desktop.class.com)</a:t>
            </a:r>
          </a:p>
        </p:txBody>
      </p:sp>
      <p:pic>
        <p:nvPicPr>
          <p:cNvPr id="38915" name="Picture 2" descr="C:\Users\kutbay\Desktop\plasmamembranefigure1[1].jpg"/>
          <p:cNvPicPr>
            <a:picLocks noGrp="1" noChangeAspect="1" noChangeArrowheads="1"/>
          </p:cNvPicPr>
          <p:nvPr>
            <p:ph idx="4294967295"/>
          </p:nvPr>
        </p:nvPicPr>
        <p:blipFill>
          <a:blip r:embed="rId2"/>
          <a:srcRect/>
          <a:stretch>
            <a:fillRect/>
          </a:stretch>
        </p:blipFill>
        <p:spPr>
          <a:xfrm>
            <a:off x="714375" y="1571625"/>
            <a:ext cx="7858125" cy="4572000"/>
          </a:xfr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0063" y="500063"/>
            <a:ext cx="8229600" cy="917575"/>
          </a:xfrm>
        </p:spPr>
        <p:txBody>
          <a:bodyPr rtlCol="0">
            <a:normAutofit fontScale="90000"/>
          </a:bodyPr>
          <a:lstStyle/>
          <a:p>
            <a:pPr eaLnBrk="1" fontAlgn="auto" hangingPunct="1">
              <a:spcAft>
                <a:spcPts val="0"/>
              </a:spcAft>
              <a:defRPr/>
            </a:pPr>
            <a:r>
              <a:rPr lang="tr-TR" b="1" dirty="0" smtClean="0"/>
              <a:t>Maddelerin Hücre Zarından Geçişi</a:t>
            </a:r>
            <a:br>
              <a:rPr lang="tr-TR" b="1" dirty="0" smtClean="0"/>
            </a:br>
            <a:endParaRPr lang="tr-TR" dirty="0"/>
          </a:p>
        </p:txBody>
      </p:sp>
      <p:sp>
        <p:nvSpPr>
          <p:cNvPr id="39939" name="2 İçerik Yer Tutucusu"/>
          <p:cNvSpPr>
            <a:spLocks noGrp="1"/>
          </p:cNvSpPr>
          <p:nvPr>
            <p:ph idx="1"/>
          </p:nvPr>
        </p:nvSpPr>
        <p:spPr>
          <a:xfrm>
            <a:off x="457200" y="1214438"/>
            <a:ext cx="8229600" cy="4911725"/>
          </a:xfrm>
        </p:spPr>
        <p:txBody>
          <a:bodyPr/>
          <a:lstStyle/>
          <a:p>
            <a:pPr eaLnBrk="1" hangingPunct="1"/>
            <a:r>
              <a:rPr lang="tr-TR" b="1" smtClean="0"/>
              <a:t>A) Basit Difüzyon ve Pasif Geçirgenlik</a:t>
            </a:r>
            <a:r>
              <a:rPr lang="tr-TR" smtClean="0"/>
              <a:t>:Çok yoğun ortamdan az yoğun ortama doğru madde geçişine difüzyon denir. Hücre zarı, difüzyonu değişikliğe uğratır. Lipidde kolay çözünen ve küçük moleküllü maddeler hücreye daha kolay girebilir. Difüzyon kolaylaştırılmış,dizi halinde ve değişmeli olmak üzere üç tipdir.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Başlık"/>
          <p:cNvSpPr>
            <a:spLocks noGrp="1"/>
          </p:cNvSpPr>
          <p:nvPr>
            <p:ph type="title"/>
          </p:nvPr>
        </p:nvSpPr>
        <p:spPr/>
        <p:txBody>
          <a:bodyPr/>
          <a:lstStyle/>
          <a:p>
            <a:pPr eaLnBrk="1" hangingPunct="1"/>
            <a:endParaRPr lang="tr-TR" smtClean="0"/>
          </a:p>
        </p:txBody>
      </p:sp>
      <p:sp>
        <p:nvSpPr>
          <p:cNvPr id="3" name="2 İçerik Yer Tutucusu"/>
          <p:cNvSpPr>
            <a:spLocks noGrp="1"/>
          </p:cNvSpPr>
          <p:nvPr>
            <p:ph idx="1"/>
          </p:nvPr>
        </p:nvSpPr>
        <p:spPr/>
        <p:txBody>
          <a:bodyPr rtlCol="0">
            <a:normAutofit fontScale="92500" lnSpcReduction="20000"/>
          </a:bodyPr>
          <a:lstStyle/>
          <a:p>
            <a:pPr eaLnBrk="1" fontAlgn="auto" hangingPunct="1">
              <a:spcAft>
                <a:spcPts val="0"/>
              </a:spcAft>
              <a:buFont typeface="Arial" pitchFamily="34" charset="0"/>
              <a:buChar char="•"/>
              <a:defRPr/>
            </a:pPr>
            <a:r>
              <a:rPr lang="tr-TR" b="1" dirty="0" smtClean="0"/>
              <a:t>Kolaylaştırılmış difüzyon</a:t>
            </a:r>
            <a:r>
              <a:rPr lang="tr-TR" dirty="0" smtClean="0"/>
              <a:t>da  hücre üzerinde bulunan proteinler, taşınacak madde ile taşıyıcı-taşınan kompleksi oluşturulur.Bu olay ortam </a:t>
            </a:r>
            <a:r>
              <a:rPr lang="tr-TR" dirty="0" err="1" smtClean="0"/>
              <a:t>pH’sından</a:t>
            </a:r>
            <a:r>
              <a:rPr lang="tr-TR" dirty="0" smtClean="0"/>
              <a:t> etkilenir. Bu tip difüzyonda zarı geçen madde oranı, çözelti konsantrasyonu maksimum bir sınıra ulaşıncaya kadar devam eder. Yani </a:t>
            </a:r>
            <a:r>
              <a:rPr lang="tr-TR" dirty="0" err="1" smtClean="0"/>
              <a:t>enzimatik</a:t>
            </a:r>
            <a:r>
              <a:rPr lang="tr-TR" dirty="0" smtClean="0"/>
              <a:t> reaksiyonlara benzer. </a:t>
            </a:r>
            <a:r>
              <a:rPr lang="tr-TR" b="1" dirty="0" smtClean="0"/>
              <a:t>Değişmeli difüzyon</a:t>
            </a:r>
            <a:r>
              <a:rPr lang="tr-TR" dirty="0" smtClean="0"/>
              <a:t>da zarın bir tarafında bulunan iyon, diğer yandaki aynı tipteki iyonla yer değiştirir. </a:t>
            </a:r>
            <a:r>
              <a:rPr lang="tr-TR" b="1" dirty="0" smtClean="0"/>
              <a:t>Dizi halinde difüzyon</a:t>
            </a:r>
            <a:r>
              <a:rPr lang="tr-TR" dirty="0" smtClean="0"/>
              <a:t>da maddeler hidrostatik veya </a:t>
            </a:r>
            <a:r>
              <a:rPr lang="tr-TR" dirty="0" err="1" smtClean="0"/>
              <a:t>ozmotik</a:t>
            </a:r>
            <a:r>
              <a:rPr lang="tr-TR" dirty="0" smtClean="0"/>
              <a:t> güçlerle zardan geçerler.</a:t>
            </a:r>
            <a:endParaRPr lang="tr-TR"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http://www.emc.maricopa.edu/faculty/farabee/biobk/pastrans.gif"/>
          <p:cNvPicPr>
            <a:picLocks noChangeAspect="1" noChangeArrowheads="1"/>
          </p:cNvPicPr>
          <p:nvPr/>
        </p:nvPicPr>
        <p:blipFill>
          <a:blip r:embed="rId2"/>
          <a:srcRect/>
          <a:stretch>
            <a:fillRect/>
          </a:stretch>
        </p:blipFill>
        <p:spPr bwMode="auto">
          <a:xfrm>
            <a:off x="2428875" y="1500188"/>
            <a:ext cx="4476750" cy="3114675"/>
          </a:xfrm>
          <a:prstGeom prst="rect">
            <a:avLst/>
          </a:prstGeom>
          <a:noFill/>
          <a:ln w="9525">
            <a:noFill/>
            <a:miter lim="800000"/>
            <a:headEnd/>
            <a:tailEnd/>
          </a:ln>
        </p:spPr>
      </p:pic>
      <p:sp>
        <p:nvSpPr>
          <p:cNvPr id="41987" name="4 Metin kutusu"/>
          <p:cNvSpPr txBox="1">
            <a:spLocks noChangeArrowheads="1"/>
          </p:cNvSpPr>
          <p:nvPr/>
        </p:nvSpPr>
        <p:spPr bwMode="auto">
          <a:xfrm>
            <a:off x="3571875" y="5214938"/>
            <a:ext cx="2236788" cy="369887"/>
          </a:xfrm>
          <a:prstGeom prst="rect">
            <a:avLst/>
          </a:prstGeom>
          <a:noFill/>
          <a:ln w="9525">
            <a:noFill/>
            <a:miter lim="800000"/>
            <a:headEnd/>
            <a:tailEnd/>
          </a:ln>
        </p:spPr>
        <p:txBody>
          <a:bodyPr wrap="none">
            <a:spAutoFit/>
          </a:bodyPr>
          <a:lstStyle/>
          <a:p>
            <a:r>
              <a:rPr lang="tr-TR"/>
              <a:t>(emc.maricopa.edu)</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Başlık"/>
          <p:cNvSpPr>
            <a:spLocks noGrp="1"/>
          </p:cNvSpPr>
          <p:nvPr>
            <p:ph type="title"/>
          </p:nvPr>
        </p:nvSpPr>
        <p:spPr/>
        <p:txBody>
          <a:bodyPr/>
          <a:lstStyle/>
          <a:p>
            <a:pPr eaLnBrk="1" hangingPunct="1"/>
            <a:endParaRPr lang="tr-TR" smtClean="0"/>
          </a:p>
        </p:txBody>
      </p:sp>
      <p:sp>
        <p:nvSpPr>
          <p:cNvPr id="3" name="2 İçerik Yer Tutucusu"/>
          <p:cNvSpPr>
            <a:spLocks noGrp="1"/>
          </p:cNvSpPr>
          <p:nvPr>
            <p:ph idx="1"/>
          </p:nvPr>
        </p:nvSpPr>
        <p:spPr/>
        <p:txBody>
          <a:bodyPr rtlCol="0">
            <a:normAutofit fontScale="77500" lnSpcReduction="20000"/>
          </a:bodyPr>
          <a:lstStyle/>
          <a:p>
            <a:pPr eaLnBrk="1" fontAlgn="auto" hangingPunct="1">
              <a:spcAft>
                <a:spcPts val="0"/>
              </a:spcAft>
              <a:buFont typeface="Arial" pitchFamily="34" charset="0"/>
              <a:buChar char="•"/>
              <a:defRPr/>
            </a:pPr>
            <a:r>
              <a:rPr lang="tr-TR" b="1" dirty="0" smtClean="0"/>
              <a:t>B) Aktif Taşınma</a:t>
            </a:r>
            <a:r>
              <a:rPr lang="tr-TR" dirty="0" smtClean="0"/>
              <a:t>:Bu tip taşımada maddeler,az yoğun ortamdan çok yoğun ortama geçtiklerinden </a:t>
            </a:r>
            <a:r>
              <a:rPr lang="tr-TR" dirty="0" err="1" smtClean="0"/>
              <a:t>metabolik</a:t>
            </a:r>
            <a:r>
              <a:rPr lang="tr-TR" dirty="0" smtClean="0"/>
              <a:t> bir enerji harcanması söz konusudur. Sıcaklığın 2-4 </a:t>
            </a:r>
            <a:r>
              <a:rPr lang="tr-TR" baseline="30000" dirty="0" smtClean="0"/>
              <a:t>0</a:t>
            </a:r>
            <a:r>
              <a:rPr lang="tr-TR" dirty="0" smtClean="0"/>
              <a:t> </a:t>
            </a:r>
            <a:r>
              <a:rPr lang="tr-TR" dirty="0" err="1" smtClean="0"/>
              <a:t>C’ye</a:t>
            </a:r>
            <a:r>
              <a:rPr lang="tr-TR" dirty="0" smtClean="0"/>
              <a:t> düşmesi, bazı </a:t>
            </a:r>
            <a:r>
              <a:rPr lang="tr-TR" dirty="0" err="1" smtClean="0"/>
              <a:t>metabolik</a:t>
            </a:r>
            <a:r>
              <a:rPr lang="tr-TR" dirty="0" smtClean="0"/>
              <a:t> maddeler, (</a:t>
            </a:r>
            <a:r>
              <a:rPr lang="tr-TR" dirty="0" err="1" smtClean="0"/>
              <a:t>siyanit</a:t>
            </a:r>
            <a:r>
              <a:rPr lang="tr-TR" dirty="0" smtClean="0"/>
              <a:t> yada asetik asit gibi) bir enerji kaynağının olmaması gibi durumlar aktif taşınmanın durmasına neden olur. Aktif taşıma 4 kademeden oluşur. 1. kademede hücre zarı üzerindeki reseptörler tarafından  taşınacak madde tanınır. 2. kademede madde reseptörlere bağlandığında reseptör şekil değiştirir. 3: kademede madde hücre içine salındığından reseptör eski şekline döner. 4. kademede </a:t>
            </a:r>
            <a:r>
              <a:rPr lang="tr-TR" dirty="0" err="1" smtClean="0"/>
              <a:t>metabolik</a:t>
            </a:r>
            <a:r>
              <a:rPr lang="tr-TR" dirty="0" smtClean="0"/>
              <a:t> enerji harcanarak reseptör eski yerine  döner. Genellikle </a:t>
            </a:r>
            <a:r>
              <a:rPr lang="tr-TR" dirty="0" err="1" smtClean="0"/>
              <a:t>integral</a:t>
            </a:r>
            <a:r>
              <a:rPr lang="tr-TR" dirty="0" smtClean="0"/>
              <a:t> proteinler hücre içine alınan madde için bağlanma bölgesi oluştururlar.</a:t>
            </a:r>
          </a:p>
          <a:p>
            <a:pPr eaLnBrk="1" fontAlgn="auto" hangingPunct="1">
              <a:spcAft>
                <a:spcPts val="0"/>
              </a:spcAft>
              <a:buFont typeface="Arial" pitchFamily="34" charset="0"/>
              <a:buChar char="•"/>
              <a:defRPr/>
            </a:pPr>
            <a:endParaRPr lang="tr-TR"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1 Başlık"/>
          <p:cNvSpPr>
            <a:spLocks noGrp="1"/>
          </p:cNvSpPr>
          <p:nvPr>
            <p:ph type="title"/>
          </p:nvPr>
        </p:nvSpPr>
        <p:spPr/>
        <p:txBody>
          <a:bodyPr/>
          <a:lstStyle/>
          <a:p>
            <a:pPr eaLnBrk="1" hangingPunct="1"/>
            <a:endParaRPr lang="tr-TR" smtClean="0"/>
          </a:p>
        </p:txBody>
      </p:sp>
      <p:sp>
        <p:nvSpPr>
          <p:cNvPr id="3" name="2 İçerik Yer Tutucusu"/>
          <p:cNvSpPr>
            <a:spLocks noGrp="1"/>
          </p:cNvSpPr>
          <p:nvPr>
            <p:ph idx="1"/>
          </p:nvPr>
        </p:nvSpPr>
        <p:spPr/>
        <p:txBody>
          <a:bodyPr rtlCol="0">
            <a:normAutofit lnSpcReduction="10000"/>
          </a:bodyPr>
          <a:lstStyle/>
          <a:p>
            <a:pPr eaLnBrk="1" fontAlgn="auto" hangingPunct="1">
              <a:spcAft>
                <a:spcPts val="0"/>
              </a:spcAft>
              <a:buFont typeface="Arial" pitchFamily="34" charset="0"/>
              <a:buChar char="•"/>
              <a:defRPr/>
            </a:pPr>
            <a:r>
              <a:rPr lang="tr-TR" b="1" dirty="0" smtClean="0"/>
              <a:t>1. kademede </a:t>
            </a:r>
            <a:r>
              <a:rPr lang="tr-TR" dirty="0" smtClean="0"/>
              <a:t>hücre zarı üzerindeki reseptörler tarafından  taşınacak madde tanınır. </a:t>
            </a:r>
            <a:r>
              <a:rPr lang="tr-TR" b="1" dirty="0" smtClean="0"/>
              <a:t>2. kademede</a:t>
            </a:r>
            <a:r>
              <a:rPr lang="tr-TR" dirty="0" smtClean="0"/>
              <a:t> madde reseptörlere bağlandığında reseptör şekil değiştirir. </a:t>
            </a:r>
            <a:r>
              <a:rPr lang="tr-TR" b="1" dirty="0" smtClean="0"/>
              <a:t>3: kademede </a:t>
            </a:r>
            <a:r>
              <a:rPr lang="tr-TR" dirty="0" smtClean="0"/>
              <a:t>madde hücre içine salındığından reseptör eski şekline döner. </a:t>
            </a:r>
            <a:r>
              <a:rPr lang="tr-TR" b="1" dirty="0" smtClean="0"/>
              <a:t>4. kademede </a:t>
            </a:r>
            <a:r>
              <a:rPr lang="tr-TR" dirty="0" err="1" smtClean="0"/>
              <a:t>metabolik</a:t>
            </a:r>
            <a:r>
              <a:rPr lang="tr-TR" dirty="0" smtClean="0"/>
              <a:t> enerji harcanarak reseptör eski yerine  döner. Genellikle </a:t>
            </a:r>
            <a:r>
              <a:rPr lang="tr-TR" dirty="0" err="1" smtClean="0"/>
              <a:t>integral</a:t>
            </a:r>
            <a:r>
              <a:rPr lang="tr-TR" dirty="0" smtClean="0"/>
              <a:t> proteinler hücre içine alınan madde için bağlanma bölgesi oluştururlar.</a:t>
            </a:r>
            <a:endParaRPr lang="tr-TR"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http://bcs.whfreeman.com/thelifewire8e/content/cat_010/f35003.jpg"/>
          <p:cNvPicPr>
            <a:picLocks noChangeAspect="1" noChangeArrowheads="1"/>
          </p:cNvPicPr>
          <p:nvPr/>
        </p:nvPicPr>
        <p:blipFill>
          <a:blip r:embed="rId2"/>
          <a:srcRect/>
          <a:stretch>
            <a:fillRect/>
          </a:stretch>
        </p:blipFill>
        <p:spPr bwMode="auto">
          <a:xfrm>
            <a:off x="1571625" y="714375"/>
            <a:ext cx="6086475" cy="4572000"/>
          </a:xfrm>
          <a:prstGeom prst="rect">
            <a:avLst/>
          </a:prstGeom>
          <a:noFill/>
          <a:ln w="9525">
            <a:noFill/>
            <a:miter lim="800000"/>
            <a:headEnd/>
            <a:tailEnd/>
          </a:ln>
        </p:spPr>
      </p:pic>
      <p:sp>
        <p:nvSpPr>
          <p:cNvPr id="45059" name="4 Metin kutusu"/>
          <p:cNvSpPr txBox="1">
            <a:spLocks noChangeArrowheads="1"/>
          </p:cNvSpPr>
          <p:nvPr/>
        </p:nvSpPr>
        <p:spPr bwMode="auto">
          <a:xfrm>
            <a:off x="3071813" y="6000750"/>
            <a:ext cx="2403475" cy="369888"/>
          </a:xfrm>
          <a:prstGeom prst="rect">
            <a:avLst/>
          </a:prstGeom>
          <a:noFill/>
          <a:ln w="9525">
            <a:noFill/>
            <a:miter lim="800000"/>
            <a:headEnd/>
            <a:tailEnd/>
          </a:ln>
        </p:spPr>
        <p:txBody>
          <a:bodyPr wrap="none">
            <a:spAutoFit/>
          </a:bodyPr>
          <a:lstStyle/>
          <a:p>
            <a:r>
              <a:rPr lang="tr-TR"/>
              <a:t>(bcs.whfreeman.com)</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1 Başlık"/>
          <p:cNvSpPr>
            <a:spLocks noGrp="1"/>
          </p:cNvSpPr>
          <p:nvPr>
            <p:ph type="title"/>
          </p:nvPr>
        </p:nvSpPr>
        <p:spPr/>
        <p:txBody>
          <a:bodyPr/>
          <a:lstStyle/>
          <a:p>
            <a:pPr eaLnBrk="1" hangingPunct="1"/>
            <a:endParaRPr lang="tr-TR" smtClean="0"/>
          </a:p>
        </p:txBody>
      </p:sp>
      <p:sp>
        <p:nvSpPr>
          <p:cNvPr id="46083" name="2 İçerik Yer Tutucusu"/>
          <p:cNvSpPr>
            <a:spLocks noGrp="1"/>
          </p:cNvSpPr>
          <p:nvPr>
            <p:ph idx="1"/>
          </p:nvPr>
        </p:nvSpPr>
        <p:spPr/>
        <p:txBody>
          <a:bodyPr/>
          <a:lstStyle/>
          <a:p>
            <a:pPr eaLnBrk="1" hangingPunct="1"/>
            <a:r>
              <a:rPr lang="tr-TR" b="1" smtClean="0"/>
              <a:t>C) Fagositoz ve Pinositoz</a:t>
            </a:r>
            <a:r>
              <a:rPr lang="tr-TR" smtClean="0"/>
              <a:t>: Katı parçacıkların hücre tarafından alınması fagositoz, sıvı parçacıkların alınmasına ise pinositoz denir. Pinositoz, hücre metabolizmasına bağlı bir olaydır. Hücrede meydana gelen maddelerin hücre dışına çıkarılmasına eksositoz, madde alınmasına da endositoz denir.</a:t>
            </a:r>
          </a:p>
          <a:p>
            <a:pPr eaLnBrk="1" hangingPunct="1"/>
            <a:endParaRPr lang="tr-TR"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28625" y="571500"/>
            <a:ext cx="8229600" cy="1143000"/>
          </a:xfrm>
        </p:spPr>
        <p:txBody>
          <a:bodyPr rtlCol="0">
            <a:normAutofit fontScale="90000"/>
          </a:bodyPr>
          <a:lstStyle/>
          <a:p>
            <a:pPr eaLnBrk="1" fontAlgn="auto" hangingPunct="1">
              <a:spcAft>
                <a:spcPts val="0"/>
              </a:spcAft>
              <a:defRPr/>
            </a:pPr>
            <a:r>
              <a:rPr lang="tr-TR" b="1" dirty="0" err="1" smtClean="0"/>
              <a:t>Hyaloplazma</a:t>
            </a:r>
            <a:r>
              <a:rPr lang="tr-TR" b="1" dirty="0" smtClean="0"/>
              <a:t>(Sitoplazma)</a:t>
            </a:r>
            <a:r>
              <a:rPr lang="tr-TR" dirty="0" smtClean="0"/>
              <a:t/>
            </a:r>
            <a:br>
              <a:rPr lang="tr-TR" dirty="0" smtClean="0"/>
            </a:br>
            <a:endParaRPr lang="tr-TR" dirty="0"/>
          </a:p>
        </p:txBody>
      </p:sp>
      <p:sp>
        <p:nvSpPr>
          <p:cNvPr id="3" name="2 İçerik Yer Tutucusu"/>
          <p:cNvSpPr>
            <a:spLocks noGrp="1"/>
          </p:cNvSpPr>
          <p:nvPr>
            <p:ph idx="1"/>
          </p:nvPr>
        </p:nvSpPr>
        <p:spPr>
          <a:xfrm>
            <a:off x="428625" y="1357313"/>
            <a:ext cx="8229600" cy="4525962"/>
          </a:xfrm>
        </p:spPr>
        <p:txBody>
          <a:bodyPr rtlCol="0">
            <a:normAutofit lnSpcReduction="10000"/>
          </a:bodyPr>
          <a:lstStyle/>
          <a:p>
            <a:pPr eaLnBrk="1" fontAlgn="auto" hangingPunct="1">
              <a:spcAft>
                <a:spcPts val="0"/>
              </a:spcAft>
              <a:buFont typeface="Arial" pitchFamily="34" charset="0"/>
              <a:buChar char="•"/>
              <a:defRPr/>
            </a:pPr>
            <a:r>
              <a:rPr lang="tr-TR" dirty="0" smtClean="0"/>
              <a:t>İçinde </a:t>
            </a:r>
            <a:r>
              <a:rPr lang="tr-TR" dirty="0" err="1" smtClean="0"/>
              <a:t>sitoplazmik</a:t>
            </a:r>
            <a:r>
              <a:rPr lang="tr-TR" dirty="0" smtClean="0"/>
              <a:t> </a:t>
            </a:r>
            <a:r>
              <a:rPr lang="tr-TR" dirty="0" err="1" smtClean="0"/>
              <a:t>organellerin</a:t>
            </a:r>
            <a:r>
              <a:rPr lang="tr-TR" dirty="0" smtClean="0"/>
              <a:t> bulunduğu %85 oranında su içeren ve hücre çeperinin içinde bulunan </a:t>
            </a:r>
            <a:r>
              <a:rPr lang="tr-TR" dirty="0" err="1" smtClean="0"/>
              <a:t>protoplazmik</a:t>
            </a:r>
            <a:r>
              <a:rPr lang="tr-TR" dirty="0" smtClean="0"/>
              <a:t> yapıdır. İçerisinde hücre </a:t>
            </a:r>
            <a:r>
              <a:rPr lang="tr-TR" dirty="0" err="1" smtClean="0"/>
              <a:t>inklüzyonları</a:t>
            </a:r>
            <a:r>
              <a:rPr lang="tr-TR" dirty="0" smtClean="0"/>
              <a:t> denen tanecik veya damlacıklar bulunur. Ayrıca sitoplazma </a:t>
            </a:r>
            <a:r>
              <a:rPr lang="tr-TR" dirty="0" err="1" smtClean="0"/>
              <a:t>mikroflament</a:t>
            </a:r>
            <a:r>
              <a:rPr lang="tr-TR" dirty="0" smtClean="0"/>
              <a:t> ve </a:t>
            </a:r>
            <a:r>
              <a:rPr lang="tr-TR" dirty="0" err="1" smtClean="0"/>
              <a:t>mikrotübülleri</a:t>
            </a:r>
            <a:r>
              <a:rPr lang="tr-TR" dirty="0" smtClean="0"/>
              <a:t> kapsayan lifsi yapılar bulundurur. </a:t>
            </a:r>
            <a:r>
              <a:rPr lang="tr-TR" dirty="0" err="1" smtClean="0"/>
              <a:t>Mikroflamentler</a:t>
            </a:r>
            <a:r>
              <a:rPr lang="tr-TR" dirty="0" smtClean="0"/>
              <a:t>, 40-70 A</a:t>
            </a:r>
            <a:r>
              <a:rPr lang="tr-TR" baseline="30000" dirty="0" smtClean="0"/>
              <a:t>0</a:t>
            </a:r>
            <a:r>
              <a:rPr lang="tr-TR" dirty="0" smtClean="0"/>
              <a:t> çapında ve kasılıp gevşeme özelliğindedir. </a:t>
            </a:r>
            <a:r>
              <a:rPr lang="tr-TR" dirty="0" err="1" smtClean="0"/>
              <a:t>Mikrotübüller</a:t>
            </a:r>
            <a:r>
              <a:rPr lang="tr-TR" dirty="0" smtClean="0"/>
              <a:t> ise 250 A</a:t>
            </a:r>
            <a:r>
              <a:rPr lang="tr-TR" baseline="30000" dirty="0" smtClean="0"/>
              <a:t>0</a:t>
            </a:r>
            <a:r>
              <a:rPr lang="tr-TR" dirty="0" smtClean="0"/>
              <a:t> çapında tüpçükler şeklindedir. </a:t>
            </a:r>
            <a:endParaRPr lang="tr-TR"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928688"/>
            <a:ext cx="8229600" cy="5197475"/>
          </a:xfrm>
        </p:spPr>
        <p:txBody>
          <a:bodyPr rtlCol="0">
            <a:normAutofit lnSpcReduction="10000"/>
          </a:bodyPr>
          <a:lstStyle/>
          <a:p>
            <a:pPr eaLnBrk="1" fontAlgn="auto" hangingPunct="1">
              <a:spcAft>
                <a:spcPts val="0"/>
              </a:spcAft>
              <a:buFont typeface="Arial" pitchFamily="34" charset="0"/>
              <a:buChar char="•"/>
              <a:defRPr/>
            </a:pPr>
            <a:r>
              <a:rPr lang="tr-TR" dirty="0" smtClean="0"/>
              <a:t>Bitki hücresinde </a:t>
            </a:r>
            <a:r>
              <a:rPr lang="tr-TR" dirty="0" err="1" smtClean="0"/>
              <a:t>mikrotübüller</a:t>
            </a:r>
            <a:r>
              <a:rPr lang="tr-TR" dirty="0" smtClean="0"/>
              <a:t> çok sayıda olup hücre zarı yüzeyine paralel olarak sıralanmıştır. Sitoplazmanın zemin maddesi ise </a:t>
            </a:r>
            <a:r>
              <a:rPr lang="tr-TR" dirty="0" err="1" smtClean="0"/>
              <a:t>mikrotrabekül</a:t>
            </a:r>
            <a:r>
              <a:rPr lang="tr-TR" dirty="0" smtClean="0"/>
              <a:t> ağı denilen ince bir iplik ağından oluşur. Bu ağ protein yapısında olup hücre </a:t>
            </a:r>
            <a:r>
              <a:rPr lang="tr-TR" dirty="0" err="1" smtClean="0"/>
              <a:t>organelleri</a:t>
            </a:r>
            <a:r>
              <a:rPr lang="tr-TR" dirty="0" smtClean="0"/>
              <a:t> ve sitoplazmanın diğer elemanlarını asılı tutmaya yarayan bir çatı  teşkil eder.Hücre hareketlerinde de </a:t>
            </a:r>
            <a:r>
              <a:rPr lang="tr-TR" dirty="0" err="1" smtClean="0"/>
              <a:t>mikrotrabekül</a:t>
            </a:r>
            <a:r>
              <a:rPr lang="tr-TR" dirty="0" smtClean="0"/>
              <a:t> ağı önemli rol oynar. </a:t>
            </a:r>
            <a:r>
              <a:rPr lang="tr-TR" dirty="0" err="1" smtClean="0"/>
              <a:t>Glikoliz</a:t>
            </a:r>
            <a:r>
              <a:rPr lang="tr-TR" dirty="0" smtClean="0"/>
              <a:t> gibi enzimler de bu ağa düzenli bir şekilde bağlanmıştır.</a:t>
            </a:r>
          </a:p>
          <a:p>
            <a:pPr eaLnBrk="1" fontAlgn="auto" hangingPunct="1">
              <a:spcAft>
                <a:spcPts val="0"/>
              </a:spcAft>
              <a:buFont typeface="Arial" pitchFamily="34" charset="0"/>
              <a:buChar char="•"/>
              <a:defRPr/>
            </a:pPr>
            <a:endParaRPr lang="tr-TR"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28625" y="571500"/>
            <a:ext cx="8229600" cy="1143000"/>
          </a:xfrm>
        </p:spPr>
        <p:txBody>
          <a:bodyPr rtlCol="0">
            <a:normAutofit fontScale="90000"/>
          </a:bodyPr>
          <a:lstStyle/>
          <a:p>
            <a:pPr eaLnBrk="1" fontAlgn="auto" hangingPunct="1">
              <a:spcAft>
                <a:spcPts val="0"/>
              </a:spcAft>
              <a:defRPr/>
            </a:pPr>
            <a:r>
              <a:rPr lang="tr-TR" b="1" dirty="0" smtClean="0"/>
              <a:t>Sitoplazmanın Kimyasal Yapısı</a:t>
            </a:r>
            <a:r>
              <a:rPr lang="tr-TR" dirty="0" smtClean="0"/>
              <a:t/>
            </a:r>
            <a:br>
              <a:rPr lang="tr-TR" dirty="0" smtClean="0"/>
            </a:br>
            <a:endParaRPr lang="tr-TR" dirty="0"/>
          </a:p>
        </p:txBody>
      </p:sp>
      <p:sp>
        <p:nvSpPr>
          <p:cNvPr id="49155" name="2 İçerik Yer Tutucusu"/>
          <p:cNvSpPr>
            <a:spLocks noGrp="1"/>
          </p:cNvSpPr>
          <p:nvPr>
            <p:ph idx="1"/>
          </p:nvPr>
        </p:nvSpPr>
        <p:spPr>
          <a:xfrm>
            <a:off x="428625" y="1428750"/>
            <a:ext cx="8229600" cy="4525963"/>
          </a:xfrm>
        </p:spPr>
        <p:txBody>
          <a:bodyPr/>
          <a:lstStyle/>
          <a:p>
            <a:pPr eaLnBrk="1" hangingPunct="1"/>
            <a:r>
              <a:rPr lang="tr-TR" smtClean="0"/>
              <a:t>% 85 oranında su bulundurur. Sudan sonra en fazla proteinler bulunmaktadır. Bunların çoğu globüler proteinlerdir. Ancak bazen ipliksi de olabilirler. mRNA, tRNA, yağ ve glikojen de sitoplazmanın yapısında yer almaktadır. Canlı bir hücrede mitoz bölünme ve amipsi hareketler gibi hücresel faaliyetler sırasında sitoplazmanın viskozitesi değişir. Sitoplazmanın kıvamı jel veya sol halde olabilir. </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1 Başlık"/>
          <p:cNvSpPr>
            <a:spLocks noGrp="1"/>
          </p:cNvSpPr>
          <p:nvPr>
            <p:ph type="title"/>
          </p:nvPr>
        </p:nvSpPr>
        <p:spPr/>
        <p:txBody>
          <a:bodyPr/>
          <a:lstStyle/>
          <a:p>
            <a:pPr eaLnBrk="1" hangingPunct="1"/>
            <a:endParaRPr lang="tr-TR" smtClean="0"/>
          </a:p>
        </p:txBody>
      </p:sp>
      <p:sp>
        <p:nvSpPr>
          <p:cNvPr id="50179" name="2 İçerik Yer Tutucusu"/>
          <p:cNvSpPr>
            <a:spLocks noGrp="1"/>
          </p:cNvSpPr>
          <p:nvPr>
            <p:ph idx="1"/>
          </p:nvPr>
        </p:nvSpPr>
        <p:spPr/>
        <p:txBody>
          <a:bodyPr/>
          <a:lstStyle/>
          <a:p>
            <a:pPr eaLnBrk="1" hangingPunct="1"/>
            <a:r>
              <a:rPr lang="tr-TR" smtClean="0"/>
              <a:t>Sitoplazma hareketli bir sistemdir. Tek yönde ve hücre çeperine paralel olan harekete </a:t>
            </a:r>
            <a:r>
              <a:rPr lang="tr-TR" b="1" smtClean="0"/>
              <a:t>rotasyon</a:t>
            </a:r>
            <a:r>
              <a:rPr lang="tr-TR" smtClean="0"/>
              <a:t>, vakuoller çevresinde değişik yönlerde olan harekete </a:t>
            </a:r>
            <a:r>
              <a:rPr lang="tr-TR" b="1" smtClean="0"/>
              <a:t>sirkülasyon</a:t>
            </a:r>
            <a:r>
              <a:rPr lang="tr-TR" smtClean="0"/>
              <a:t> denir. Sitoplazmanın pH’sı genelde hafif asidiktir. Sitoplazmanın tamponlama gücü vardır. Elastikiyet, büzülme, kohezyon, sertlik ve hücre içi hareketler sitoplazmanın mekanik özelikleri ile ilgilidir </a:t>
            </a:r>
          </a:p>
          <a:p>
            <a:pPr eaLnBrk="1" hangingPunct="1"/>
            <a:endParaRPr lang="tr-TR" smtClean="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http://www.cat.gov.in/technology/laser/bmas/trap_files/image002.jpg"/>
          <p:cNvPicPr>
            <a:picLocks noChangeAspect="1" noChangeArrowheads="1"/>
          </p:cNvPicPr>
          <p:nvPr/>
        </p:nvPicPr>
        <p:blipFill>
          <a:blip r:embed="rId2"/>
          <a:srcRect/>
          <a:stretch>
            <a:fillRect/>
          </a:stretch>
        </p:blipFill>
        <p:spPr bwMode="auto">
          <a:xfrm>
            <a:off x="1428750" y="642938"/>
            <a:ext cx="5786438" cy="4357687"/>
          </a:xfrm>
          <a:prstGeom prst="rect">
            <a:avLst/>
          </a:prstGeom>
          <a:noFill/>
          <a:ln w="9525">
            <a:noFill/>
            <a:miter lim="800000"/>
            <a:headEnd/>
            <a:tailEnd/>
          </a:ln>
        </p:spPr>
      </p:pic>
      <p:sp>
        <p:nvSpPr>
          <p:cNvPr id="51203" name="4 Metin kutusu"/>
          <p:cNvSpPr txBox="1">
            <a:spLocks noChangeArrowheads="1"/>
          </p:cNvSpPr>
          <p:nvPr/>
        </p:nvSpPr>
        <p:spPr bwMode="auto">
          <a:xfrm>
            <a:off x="3214688" y="5572125"/>
            <a:ext cx="3835400" cy="369888"/>
          </a:xfrm>
          <a:prstGeom prst="rect">
            <a:avLst/>
          </a:prstGeom>
          <a:noFill/>
          <a:ln w="9525">
            <a:noFill/>
            <a:miter lim="800000"/>
            <a:headEnd/>
            <a:tailEnd/>
          </a:ln>
        </p:spPr>
        <p:txBody>
          <a:bodyPr wrap="none">
            <a:spAutoFit/>
          </a:bodyPr>
          <a:lstStyle/>
          <a:p>
            <a:r>
              <a:rPr lang="tr-TR"/>
              <a:t>Rotasyon hareketi; www.cat.gov.in)</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http://www.danforthcenter.org/science/core_facilities/integrated_microscopy/gallery/Cells/images/cytoplasm_3.jpg"/>
          <p:cNvPicPr>
            <a:picLocks noChangeAspect="1" noChangeArrowheads="1"/>
          </p:cNvPicPr>
          <p:nvPr/>
        </p:nvPicPr>
        <p:blipFill>
          <a:blip r:embed="rId2"/>
          <a:srcRect/>
          <a:stretch>
            <a:fillRect/>
          </a:stretch>
        </p:blipFill>
        <p:spPr bwMode="auto">
          <a:xfrm>
            <a:off x="928688" y="785813"/>
            <a:ext cx="7000875" cy="4286250"/>
          </a:xfrm>
          <a:prstGeom prst="rect">
            <a:avLst/>
          </a:prstGeom>
          <a:noFill/>
          <a:ln w="9525">
            <a:noFill/>
            <a:miter lim="800000"/>
            <a:headEnd/>
            <a:tailEnd/>
          </a:ln>
        </p:spPr>
      </p:pic>
      <p:sp>
        <p:nvSpPr>
          <p:cNvPr id="52227" name="4 Metin kutusu"/>
          <p:cNvSpPr txBox="1">
            <a:spLocks noChangeArrowheads="1"/>
          </p:cNvSpPr>
          <p:nvPr/>
        </p:nvSpPr>
        <p:spPr bwMode="auto">
          <a:xfrm>
            <a:off x="3857625" y="5786438"/>
            <a:ext cx="2774950" cy="369887"/>
          </a:xfrm>
          <a:prstGeom prst="rect">
            <a:avLst/>
          </a:prstGeom>
          <a:noFill/>
          <a:ln w="9525">
            <a:noFill/>
            <a:miter lim="800000"/>
            <a:headEnd/>
            <a:tailEnd/>
          </a:ln>
        </p:spPr>
        <p:txBody>
          <a:bodyPr wrap="none">
            <a:spAutoFit/>
          </a:bodyPr>
          <a:lstStyle/>
          <a:p>
            <a:r>
              <a:rPr lang="tr-TR"/>
              <a:t>(www.danforthcentre.org)</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28625" y="642938"/>
            <a:ext cx="8229600" cy="1143000"/>
          </a:xfrm>
        </p:spPr>
        <p:txBody>
          <a:bodyPr rtlCol="0">
            <a:normAutofit fontScale="90000"/>
          </a:bodyPr>
          <a:lstStyle/>
          <a:p>
            <a:pPr eaLnBrk="1" fontAlgn="auto" hangingPunct="1">
              <a:spcAft>
                <a:spcPts val="0"/>
              </a:spcAft>
              <a:defRPr/>
            </a:pPr>
            <a:r>
              <a:rPr lang="tr-TR" b="1" dirty="0" smtClean="0"/>
              <a:t>Hücre İçi Zar Sistemi</a:t>
            </a:r>
            <a:r>
              <a:rPr lang="tr-TR" dirty="0" smtClean="0"/>
              <a:t/>
            </a:r>
            <a:br>
              <a:rPr lang="tr-TR" dirty="0" smtClean="0"/>
            </a:br>
            <a:endParaRPr lang="tr-TR" dirty="0"/>
          </a:p>
        </p:txBody>
      </p:sp>
      <p:sp>
        <p:nvSpPr>
          <p:cNvPr id="53251" name="2 İçerik Yer Tutucusu"/>
          <p:cNvSpPr>
            <a:spLocks noGrp="1"/>
          </p:cNvSpPr>
          <p:nvPr>
            <p:ph idx="1"/>
          </p:nvPr>
        </p:nvSpPr>
        <p:spPr>
          <a:xfrm>
            <a:off x="428625" y="1428750"/>
            <a:ext cx="8229600" cy="4525963"/>
          </a:xfrm>
        </p:spPr>
        <p:txBody>
          <a:bodyPr/>
          <a:lstStyle/>
          <a:p>
            <a:pPr eaLnBrk="1" hangingPunct="1"/>
            <a:r>
              <a:rPr lang="tr-TR" smtClean="0"/>
              <a:t>Hücre içi zar sistemi endoplazmik retikulum, çekirdek kılıfı, golgi kompleksi ve mikrozomlardan oluşur ve genelde </a:t>
            </a:r>
            <a:r>
              <a:rPr lang="tr-TR" b="1" smtClean="0"/>
              <a:t>GERL</a:t>
            </a:r>
            <a:r>
              <a:rPr lang="tr-TR" smtClean="0"/>
              <a:t> diye adlandırılır. Görevi enzim sisteminin bir araya gelmesi ve ayrılması, difüzyon engellerinin oluşturulması, iyon konsantrasyonu farklarının ve pH değerlerinin düzenlenmesidir.</a:t>
            </a:r>
          </a:p>
          <a:p>
            <a:pPr eaLnBrk="1" hangingPunct="1"/>
            <a:endParaRPr lang="tr-TR"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1391</Words>
  <Application>Microsoft Office PowerPoint</Application>
  <PresentationFormat>Ekran Gösterisi (4:3)</PresentationFormat>
  <Paragraphs>190</Paragraphs>
  <Slides>37</Slides>
  <Notes>6</Notes>
  <HiddenSlides>0</HiddenSlides>
  <MMClips>0</MMClips>
  <ScaleCrop>false</ScaleCrop>
  <HeadingPairs>
    <vt:vector size="6" baseType="variant">
      <vt:variant>
        <vt:lpstr>Tema</vt:lpstr>
      </vt:variant>
      <vt:variant>
        <vt:i4>1</vt:i4>
      </vt:variant>
      <vt:variant>
        <vt:lpstr>Katıştırılmış OLE Hizmet Programları</vt:lpstr>
      </vt:variant>
      <vt:variant>
        <vt:i4>1</vt:i4>
      </vt:variant>
      <vt:variant>
        <vt:lpstr>Slayt Başlıkları</vt:lpstr>
      </vt:variant>
      <vt:variant>
        <vt:i4>37</vt:i4>
      </vt:variant>
    </vt:vector>
  </HeadingPairs>
  <TitlesOfParts>
    <vt:vector size="39" baseType="lpstr">
      <vt:lpstr>Ofis Teması</vt:lpstr>
      <vt:lpstr>CDraw4</vt:lpstr>
      <vt:lpstr>HÜCRE BİLİMİ</vt:lpstr>
      <vt:lpstr> HÜCRE </vt:lpstr>
      <vt:lpstr>Slayt 3</vt:lpstr>
      <vt:lpstr>Slayt 4</vt:lpstr>
      <vt:lpstr>Slayt 5</vt:lpstr>
      <vt:lpstr>Slayt 6</vt:lpstr>
      <vt:lpstr>Slayt 7</vt:lpstr>
      <vt:lpstr>Prokaryot ve Eukaryot hücreler şu şekilde karşılaştırılabilir.</vt:lpstr>
      <vt:lpstr>Figure 6.4</vt:lpstr>
      <vt:lpstr>Figure 6.4a</vt:lpstr>
      <vt:lpstr>Figure 6.4b</vt:lpstr>
      <vt:lpstr>Figure 6.4b</vt:lpstr>
      <vt:lpstr>Hücrenin Genel Yapısı</vt:lpstr>
      <vt:lpstr>Hücrenin Genel Yapısı</vt:lpstr>
      <vt:lpstr>Slayt 15</vt:lpstr>
      <vt:lpstr>Slayt 16</vt:lpstr>
      <vt:lpstr>Slayt 17</vt:lpstr>
      <vt:lpstr>Figure 6.2a</vt:lpstr>
      <vt:lpstr>Figure 6.2b</vt:lpstr>
      <vt:lpstr> Plazma Zarı </vt:lpstr>
      <vt:lpstr>Slayt 21</vt:lpstr>
      <vt:lpstr>Slayt 22</vt:lpstr>
      <vt:lpstr>Hücre Zarının Genel Yapısı(www.desktop.class.com)</vt:lpstr>
      <vt:lpstr>Maddelerin Hücre Zarından Geçişi </vt:lpstr>
      <vt:lpstr>Slayt 25</vt:lpstr>
      <vt:lpstr>Slayt 26</vt:lpstr>
      <vt:lpstr>Slayt 27</vt:lpstr>
      <vt:lpstr>Slayt 28</vt:lpstr>
      <vt:lpstr>Slayt 29</vt:lpstr>
      <vt:lpstr>Slayt 30</vt:lpstr>
      <vt:lpstr>Hyaloplazma(Sitoplazma) </vt:lpstr>
      <vt:lpstr>Slayt 32</vt:lpstr>
      <vt:lpstr>Sitoplazmanın Kimyasal Yapısı </vt:lpstr>
      <vt:lpstr>Slayt 34</vt:lpstr>
      <vt:lpstr>Slayt 35</vt:lpstr>
      <vt:lpstr>Slayt 36</vt:lpstr>
      <vt:lpstr>Hücre İçi Zar Sistemi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HÜCRE BİLİMİ</dc:title>
  <dc:creator>kutbay</dc:creator>
  <cp:lastModifiedBy>kutbay</cp:lastModifiedBy>
  <cp:revision>1</cp:revision>
  <dcterms:created xsi:type="dcterms:W3CDTF">2020-11-11T06:43:29Z</dcterms:created>
  <dcterms:modified xsi:type="dcterms:W3CDTF">2020-11-11T06:44:40Z</dcterms:modified>
</cp:coreProperties>
</file>