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44FC3D-EAE8-4B32-9B46-993E26650290}"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GB"/>
        </a:p>
      </dgm:t>
    </dgm:pt>
    <dgm:pt modelId="{FAB09601-6511-4CAF-A848-20BA79672BFA}">
      <dgm:prSet phldrT="[Metin]" custT="1"/>
      <dgm:spPr/>
      <dgm:t>
        <a:bodyPr/>
        <a:lstStyle/>
        <a:p>
          <a:r>
            <a:rPr lang="tr-TR" sz="3200" dirty="0" smtClean="0"/>
            <a:t>Zigot </a:t>
          </a:r>
          <a:endParaRPr lang="en-GB" sz="3200" dirty="0"/>
        </a:p>
      </dgm:t>
    </dgm:pt>
    <dgm:pt modelId="{6FC47FAC-9E57-4F5C-9201-5B83B756BEE6}" type="parTrans" cxnId="{8226BAC9-743C-4829-9B36-ED322926BFB5}">
      <dgm:prSet/>
      <dgm:spPr/>
      <dgm:t>
        <a:bodyPr/>
        <a:lstStyle/>
        <a:p>
          <a:endParaRPr lang="en-GB"/>
        </a:p>
      </dgm:t>
    </dgm:pt>
    <dgm:pt modelId="{52CF3997-42FD-4A62-9C4B-E0FB12EFCB76}" type="sibTrans" cxnId="{8226BAC9-743C-4829-9B36-ED322926BFB5}">
      <dgm:prSet/>
      <dgm:spPr/>
      <dgm:t>
        <a:bodyPr/>
        <a:lstStyle/>
        <a:p>
          <a:endParaRPr lang="en-GB"/>
        </a:p>
      </dgm:t>
    </dgm:pt>
    <dgm:pt modelId="{B598FBBE-9376-432F-AD69-9D0DF1DC40B9}">
      <dgm:prSet phldrT="[Metin]" custT="1"/>
      <dgm:spPr/>
      <dgm:t>
        <a:bodyPr/>
        <a:lstStyle/>
        <a:p>
          <a:pPr algn="l"/>
          <a:r>
            <a:rPr lang="tr-TR" sz="2000" dirty="0" smtClean="0"/>
            <a:t>Zigotun </a:t>
          </a:r>
          <a:r>
            <a:rPr lang="tr-TR" sz="2000" dirty="0" err="1" smtClean="0"/>
            <a:t>mitotik</a:t>
          </a:r>
          <a:r>
            <a:rPr lang="tr-TR" sz="2000" dirty="0" smtClean="0"/>
            <a:t> aktivitesi, organizmanın gelişmesinin ve büyümesinin temelidir. </a:t>
          </a:r>
          <a:endParaRPr lang="en-GB" sz="2000" dirty="0"/>
        </a:p>
      </dgm:t>
    </dgm:pt>
    <dgm:pt modelId="{B9A001FD-2058-40FE-B57F-55164939591A}" type="parTrans" cxnId="{174B19C9-CA8D-4A06-BBE3-EDB82362EB2A}">
      <dgm:prSet/>
      <dgm:spPr/>
      <dgm:t>
        <a:bodyPr/>
        <a:lstStyle/>
        <a:p>
          <a:endParaRPr lang="en-GB"/>
        </a:p>
      </dgm:t>
    </dgm:pt>
    <dgm:pt modelId="{28EB96F1-45DB-4845-A7C5-59D6B85514B5}" type="sibTrans" cxnId="{174B19C9-CA8D-4A06-BBE3-EDB82362EB2A}">
      <dgm:prSet/>
      <dgm:spPr/>
      <dgm:t>
        <a:bodyPr/>
        <a:lstStyle/>
        <a:p>
          <a:endParaRPr lang="en-GB"/>
        </a:p>
      </dgm:t>
    </dgm:pt>
    <dgm:pt modelId="{937F6123-0D41-4369-A200-9615DBE08429}">
      <dgm:prSet phldrT="[Metin]" custT="1"/>
      <dgm:spPr/>
      <dgm:t>
        <a:bodyPr/>
        <a:lstStyle/>
        <a:p>
          <a:r>
            <a:rPr lang="tr-TR" sz="3200" dirty="0" smtClean="0"/>
            <a:t>Yetişkin </a:t>
          </a:r>
          <a:endParaRPr lang="en-GB" sz="3200" dirty="0"/>
        </a:p>
      </dgm:t>
    </dgm:pt>
    <dgm:pt modelId="{D0A6B8E4-16F6-4615-BD6F-A9BC85749AA5}" type="parTrans" cxnId="{5D9B61B4-A1DE-4441-84DA-CAC0DD8281A4}">
      <dgm:prSet/>
      <dgm:spPr/>
      <dgm:t>
        <a:bodyPr/>
        <a:lstStyle/>
        <a:p>
          <a:endParaRPr lang="en-GB"/>
        </a:p>
      </dgm:t>
    </dgm:pt>
    <dgm:pt modelId="{BF1B6B0F-50A4-44D2-A661-64E350AF0736}" type="sibTrans" cxnId="{5D9B61B4-A1DE-4441-84DA-CAC0DD8281A4}">
      <dgm:prSet/>
      <dgm:spPr/>
      <dgm:t>
        <a:bodyPr/>
        <a:lstStyle/>
        <a:p>
          <a:endParaRPr lang="en-GB"/>
        </a:p>
      </dgm:t>
    </dgm:pt>
    <dgm:pt modelId="{E510CD9B-FCD7-40B8-AFD0-B53B1007F6DB}">
      <dgm:prSet phldrT="[Metin]" custT="1"/>
      <dgm:spPr/>
      <dgm:t>
        <a:bodyPr/>
        <a:lstStyle/>
        <a:p>
          <a:r>
            <a:rPr lang="tr-TR" sz="2000" dirty="0" smtClean="0"/>
            <a:t>Yetişkin hücrelerinde </a:t>
          </a:r>
          <a:r>
            <a:rPr lang="tr-TR" sz="2000" dirty="0" err="1" smtClean="0"/>
            <a:t>mitotik</a:t>
          </a:r>
          <a:r>
            <a:rPr lang="tr-TR" sz="2000" dirty="0" smtClean="0"/>
            <a:t> aktivite, yaraların iyileşmesinde ve belirli dokulardaki hücre yenilenmelerinde önemlidir. </a:t>
          </a:r>
          <a:endParaRPr lang="en-GB" sz="2000" dirty="0"/>
        </a:p>
      </dgm:t>
    </dgm:pt>
    <dgm:pt modelId="{4DFFEF47-7CA5-4313-8C28-81C5B8118BBD}" type="parTrans" cxnId="{8FFBE48A-BE9B-4918-B795-C0B1A12CA428}">
      <dgm:prSet/>
      <dgm:spPr/>
      <dgm:t>
        <a:bodyPr/>
        <a:lstStyle/>
        <a:p>
          <a:endParaRPr lang="en-GB"/>
        </a:p>
      </dgm:t>
    </dgm:pt>
    <dgm:pt modelId="{3F5E5E5B-5582-41F9-B6BB-86F1EC7068F4}" type="sibTrans" cxnId="{8FFBE48A-BE9B-4918-B795-C0B1A12CA428}">
      <dgm:prSet/>
      <dgm:spPr/>
      <dgm:t>
        <a:bodyPr/>
        <a:lstStyle/>
        <a:p>
          <a:endParaRPr lang="en-GB"/>
        </a:p>
      </dgm:t>
    </dgm:pt>
    <dgm:pt modelId="{C9234A70-A7DE-4423-B020-CFA63938BC1D}">
      <dgm:prSet phldrT="[Metin]" custT="1"/>
      <dgm:spPr/>
      <dgm:t>
        <a:bodyPr/>
        <a:lstStyle/>
        <a:p>
          <a:r>
            <a:rPr lang="tr-TR" sz="3200" dirty="0" smtClean="0"/>
            <a:t>Tümör </a:t>
          </a:r>
          <a:endParaRPr lang="en-GB" sz="3200" dirty="0"/>
        </a:p>
      </dgm:t>
    </dgm:pt>
    <dgm:pt modelId="{4734FF48-E5B0-4D10-84F2-725E1359CBD6}" type="parTrans" cxnId="{CFB2BAEA-2B40-4A22-B24E-6407640A3615}">
      <dgm:prSet/>
      <dgm:spPr/>
      <dgm:t>
        <a:bodyPr/>
        <a:lstStyle/>
        <a:p>
          <a:endParaRPr lang="en-GB"/>
        </a:p>
      </dgm:t>
    </dgm:pt>
    <dgm:pt modelId="{D3551CBB-0C68-4829-9CFC-8742C7510D9F}" type="sibTrans" cxnId="{CFB2BAEA-2B40-4A22-B24E-6407640A3615}">
      <dgm:prSet/>
      <dgm:spPr/>
      <dgm:t>
        <a:bodyPr/>
        <a:lstStyle/>
        <a:p>
          <a:endParaRPr lang="en-GB"/>
        </a:p>
      </dgm:t>
    </dgm:pt>
    <dgm:pt modelId="{F8A0A1BF-7614-474A-B556-FB6F59372F44}">
      <dgm:prSet phldrT="[Metin]" custT="1"/>
      <dgm:spPr/>
      <dgm:t>
        <a:bodyPr/>
        <a:lstStyle/>
        <a:p>
          <a:r>
            <a:rPr lang="tr-TR" sz="2000" dirty="0" smtClean="0"/>
            <a:t>Anormal durumlarda somatik hücreler, hücre bölünmesi kontrolünü kaybederek tümör oluştururlar. </a:t>
          </a:r>
          <a:endParaRPr lang="en-GB" sz="2000" dirty="0"/>
        </a:p>
      </dgm:t>
    </dgm:pt>
    <dgm:pt modelId="{09704172-A60A-436C-9955-1CDDC459B442}" type="parTrans" cxnId="{C443DE0C-4C50-49C8-933E-B6F3D9EAF672}">
      <dgm:prSet/>
      <dgm:spPr/>
      <dgm:t>
        <a:bodyPr/>
        <a:lstStyle/>
        <a:p>
          <a:endParaRPr lang="en-GB"/>
        </a:p>
      </dgm:t>
    </dgm:pt>
    <dgm:pt modelId="{BA38F8B9-BE90-42F1-905E-2C293C15F971}" type="sibTrans" cxnId="{C443DE0C-4C50-49C8-933E-B6F3D9EAF672}">
      <dgm:prSet/>
      <dgm:spPr/>
      <dgm:t>
        <a:bodyPr/>
        <a:lstStyle/>
        <a:p>
          <a:endParaRPr lang="en-GB"/>
        </a:p>
      </dgm:t>
    </dgm:pt>
    <dgm:pt modelId="{EBEAD29C-A22D-4FC8-B4CA-2959B782B807}" type="pres">
      <dgm:prSet presAssocID="{0044FC3D-EAE8-4B32-9B46-993E26650290}" presName="Name0" presStyleCnt="0">
        <dgm:presLayoutVars>
          <dgm:chMax/>
          <dgm:chPref/>
          <dgm:dir/>
          <dgm:animLvl val="lvl"/>
        </dgm:presLayoutVars>
      </dgm:prSet>
      <dgm:spPr/>
      <dgm:t>
        <a:bodyPr/>
        <a:lstStyle/>
        <a:p>
          <a:endParaRPr lang="en-GB"/>
        </a:p>
      </dgm:t>
    </dgm:pt>
    <dgm:pt modelId="{D93BBD91-EEBA-4ACB-AA60-CC1E1FB872E0}" type="pres">
      <dgm:prSet presAssocID="{FAB09601-6511-4CAF-A848-20BA79672BFA}" presName="composite" presStyleCnt="0"/>
      <dgm:spPr/>
    </dgm:pt>
    <dgm:pt modelId="{635C96E4-710C-4FB5-A99D-4EBE0EEA143A}" type="pres">
      <dgm:prSet presAssocID="{FAB09601-6511-4CAF-A848-20BA79672BFA}" presName="Parent1" presStyleLbl="node1" presStyleIdx="0" presStyleCnt="6" custLinFactNeighborX="12255" custLinFactNeighborY="5453">
        <dgm:presLayoutVars>
          <dgm:chMax val="1"/>
          <dgm:chPref val="1"/>
          <dgm:bulletEnabled val="1"/>
        </dgm:presLayoutVars>
      </dgm:prSet>
      <dgm:spPr/>
      <dgm:t>
        <a:bodyPr/>
        <a:lstStyle/>
        <a:p>
          <a:endParaRPr lang="en-GB"/>
        </a:p>
      </dgm:t>
    </dgm:pt>
    <dgm:pt modelId="{89C59F2A-607C-466E-8012-6CD0E630A30B}" type="pres">
      <dgm:prSet presAssocID="{FAB09601-6511-4CAF-A848-20BA79672BFA}" presName="Childtext1" presStyleLbl="revTx" presStyleIdx="0" presStyleCnt="3" custScaleX="136789" custLinFactNeighborX="30345" custLinFactNeighborY="2090">
        <dgm:presLayoutVars>
          <dgm:chMax val="0"/>
          <dgm:chPref val="0"/>
          <dgm:bulletEnabled val="1"/>
        </dgm:presLayoutVars>
      </dgm:prSet>
      <dgm:spPr/>
      <dgm:t>
        <a:bodyPr/>
        <a:lstStyle/>
        <a:p>
          <a:endParaRPr lang="en-GB"/>
        </a:p>
      </dgm:t>
    </dgm:pt>
    <dgm:pt modelId="{CE949CF9-217A-4D0F-9929-EAA8B76A2EF1}" type="pres">
      <dgm:prSet presAssocID="{FAB09601-6511-4CAF-A848-20BA79672BFA}" presName="BalanceSpacing" presStyleCnt="0"/>
      <dgm:spPr/>
    </dgm:pt>
    <dgm:pt modelId="{91B63344-5A69-4F68-AB9C-603AE21B03A2}" type="pres">
      <dgm:prSet presAssocID="{FAB09601-6511-4CAF-A848-20BA79672BFA}" presName="BalanceSpacing1" presStyleCnt="0"/>
      <dgm:spPr/>
    </dgm:pt>
    <dgm:pt modelId="{B881447C-118B-4F98-9E50-DA81A4018858}" type="pres">
      <dgm:prSet presAssocID="{52CF3997-42FD-4A62-9C4B-E0FB12EFCB76}" presName="Accent1Text" presStyleLbl="node1" presStyleIdx="1" presStyleCnt="6" custLinFactNeighborX="18742" custLinFactNeighborY="5644"/>
      <dgm:spPr/>
      <dgm:t>
        <a:bodyPr/>
        <a:lstStyle/>
        <a:p>
          <a:endParaRPr lang="en-GB"/>
        </a:p>
      </dgm:t>
    </dgm:pt>
    <dgm:pt modelId="{9FDA7555-23DA-4BC2-8D34-5972551C8D0F}" type="pres">
      <dgm:prSet presAssocID="{52CF3997-42FD-4A62-9C4B-E0FB12EFCB76}" presName="spaceBetweenRectangles" presStyleCnt="0"/>
      <dgm:spPr/>
    </dgm:pt>
    <dgm:pt modelId="{9E42EC06-9A71-42EE-B1FC-925DF8D657AA}" type="pres">
      <dgm:prSet presAssocID="{937F6123-0D41-4369-A200-9615DBE08429}" presName="composite" presStyleCnt="0"/>
      <dgm:spPr/>
    </dgm:pt>
    <dgm:pt modelId="{2FA7EFF9-C97F-4E10-9FB1-45C929172B69}" type="pres">
      <dgm:prSet presAssocID="{937F6123-0D41-4369-A200-9615DBE08429}" presName="Parent1" presStyleLbl="node1" presStyleIdx="2" presStyleCnt="6" custScaleX="119715" custLinFactNeighborX="-8650" custLinFactNeighborY="0">
        <dgm:presLayoutVars>
          <dgm:chMax val="1"/>
          <dgm:chPref val="1"/>
          <dgm:bulletEnabled val="1"/>
        </dgm:presLayoutVars>
      </dgm:prSet>
      <dgm:spPr/>
      <dgm:t>
        <a:bodyPr/>
        <a:lstStyle/>
        <a:p>
          <a:endParaRPr lang="en-GB"/>
        </a:p>
      </dgm:t>
    </dgm:pt>
    <dgm:pt modelId="{1E3D6026-12F8-4EFF-82AC-C64457AEA5B0}" type="pres">
      <dgm:prSet presAssocID="{937F6123-0D41-4369-A200-9615DBE08429}" presName="Childtext1" presStyleLbl="revTx" presStyleIdx="1" presStyleCnt="3" custScaleX="139079" custLinFactNeighborX="-42946" custLinFactNeighborY="-1045">
        <dgm:presLayoutVars>
          <dgm:chMax val="0"/>
          <dgm:chPref val="0"/>
          <dgm:bulletEnabled val="1"/>
        </dgm:presLayoutVars>
      </dgm:prSet>
      <dgm:spPr/>
      <dgm:t>
        <a:bodyPr/>
        <a:lstStyle/>
        <a:p>
          <a:endParaRPr lang="en-GB"/>
        </a:p>
      </dgm:t>
    </dgm:pt>
    <dgm:pt modelId="{33391A9E-8808-40E6-B186-DAD699136962}" type="pres">
      <dgm:prSet presAssocID="{937F6123-0D41-4369-A200-9615DBE08429}" presName="BalanceSpacing" presStyleCnt="0"/>
      <dgm:spPr/>
    </dgm:pt>
    <dgm:pt modelId="{BFD2BB7A-0BFB-466C-B547-787D27ABC27B}" type="pres">
      <dgm:prSet presAssocID="{937F6123-0D41-4369-A200-9615DBE08429}" presName="BalanceSpacing1" presStyleCnt="0"/>
      <dgm:spPr/>
    </dgm:pt>
    <dgm:pt modelId="{CE7412C6-F128-4385-B146-9187691534E9}" type="pres">
      <dgm:prSet presAssocID="{BF1B6B0F-50A4-44D2-A661-64E350AF0736}" presName="Accent1Text" presStyleLbl="node1" presStyleIdx="3" presStyleCnt="6" custLinFactNeighborX="-2884" custLinFactNeighborY="1881"/>
      <dgm:spPr/>
      <dgm:t>
        <a:bodyPr/>
        <a:lstStyle/>
        <a:p>
          <a:endParaRPr lang="en-GB"/>
        </a:p>
      </dgm:t>
    </dgm:pt>
    <dgm:pt modelId="{803EA92E-FF87-444B-9298-28B0C8C1BE28}" type="pres">
      <dgm:prSet presAssocID="{BF1B6B0F-50A4-44D2-A661-64E350AF0736}" presName="spaceBetweenRectangles" presStyleCnt="0"/>
      <dgm:spPr/>
    </dgm:pt>
    <dgm:pt modelId="{06498418-3882-4126-89EF-C6CCAC66D191}" type="pres">
      <dgm:prSet presAssocID="{C9234A70-A7DE-4423-B020-CFA63938BC1D}" presName="composite" presStyleCnt="0"/>
      <dgm:spPr/>
    </dgm:pt>
    <dgm:pt modelId="{A92D9A17-BD07-401F-B612-C73598858A7B}" type="pres">
      <dgm:prSet presAssocID="{C9234A70-A7DE-4423-B020-CFA63938BC1D}" presName="Parent1" presStyleLbl="node1" presStyleIdx="4" presStyleCnt="6" custScaleX="127102" custLinFactNeighborX="12255" custLinFactNeighborY="-4390">
        <dgm:presLayoutVars>
          <dgm:chMax val="1"/>
          <dgm:chPref val="1"/>
          <dgm:bulletEnabled val="1"/>
        </dgm:presLayoutVars>
      </dgm:prSet>
      <dgm:spPr/>
      <dgm:t>
        <a:bodyPr/>
        <a:lstStyle/>
        <a:p>
          <a:endParaRPr lang="en-GB"/>
        </a:p>
      </dgm:t>
    </dgm:pt>
    <dgm:pt modelId="{5F3506EA-F177-4087-85E4-8DB2BCB440DD}" type="pres">
      <dgm:prSet presAssocID="{C9234A70-A7DE-4423-B020-CFA63938BC1D}" presName="Childtext1" presStyleLbl="revTx" presStyleIdx="2" presStyleCnt="3" custScaleX="122431" custLinFactNeighborX="33246" custLinFactNeighborY="4182">
        <dgm:presLayoutVars>
          <dgm:chMax val="0"/>
          <dgm:chPref val="0"/>
          <dgm:bulletEnabled val="1"/>
        </dgm:presLayoutVars>
      </dgm:prSet>
      <dgm:spPr/>
      <dgm:t>
        <a:bodyPr/>
        <a:lstStyle/>
        <a:p>
          <a:endParaRPr lang="en-GB"/>
        </a:p>
      </dgm:t>
    </dgm:pt>
    <dgm:pt modelId="{4E8BEAD7-4C49-4259-9302-8E9C6015ED7F}" type="pres">
      <dgm:prSet presAssocID="{C9234A70-A7DE-4423-B020-CFA63938BC1D}" presName="BalanceSpacing" presStyleCnt="0"/>
      <dgm:spPr/>
    </dgm:pt>
    <dgm:pt modelId="{F311E2A7-D5A9-484C-93A1-5011223DBBB6}" type="pres">
      <dgm:prSet presAssocID="{C9234A70-A7DE-4423-B020-CFA63938BC1D}" presName="BalanceSpacing1" presStyleCnt="0"/>
      <dgm:spPr/>
    </dgm:pt>
    <dgm:pt modelId="{6AB0BD17-E5EF-4A93-9BFC-1F73F9530493}" type="pres">
      <dgm:prSet presAssocID="{D3551CBB-0C68-4829-9CFC-8742C7510D9F}" presName="Accent1Text" presStyleLbl="node1" presStyleIdx="5" presStyleCnt="6" custLinFactNeighborX="2883" custLinFactNeighborY="-8153"/>
      <dgm:spPr/>
      <dgm:t>
        <a:bodyPr/>
        <a:lstStyle/>
        <a:p>
          <a:endParaRPr lang="en-GB"/>
        </a:p>
      </dgm:t>
    </dgm:pt>
  </dgm:ptLst>
  <dgm:cxnLst>
    <dgm:cxn modelId="{C443DE0C-4C50-49C8-933E-B6F3D9EAF672}" srcId="{C9234A70-A7DE-4423-B020-CFA63938BC1D}" destId="{F8A0A1BF-7614-474A-B556-FB6F59372F44}" srcOrd="0" destOrd="0" parTransId="{09704172-A60A-436C-9955-1CDDC459B442}" sibTransId="{BA38F8B9-BE90-42F1-905E-2C293C15F971}"/>
    <dgm:cxn modelId="{717E42D0-87BC-4CA8-AB91-0A5F06A0C05F}" type="presOf" srcId="{FAB09601-6511-4CAF-A848-20BA79672BFA}" destId="{635C96E4-710C-4FB5-A99D-4EBE0EEA143A}" srcOrd="0" destOrd="0" presId="urn:microsoft.com/office/officeart/2008/layout/AlternatingHexagons"/>
    <dgm:cxn modelId="{B6A35102-8EF2-4EDD-8498-4BF5BF336CE5}" type="presOf" srcId="{0044FC3D-EAE8-4B32-9B46-993E26650290}" destId="{EBEAD29C-A22D-4FC8-B4CA-2959B782B807}" srcOrd="0" destOrd="0" presId="urn:microsoft.com/office/officeart/2008/layout/AlternatingHexagons"/>
    <dgm:cxn modelId="{8226BAC9-743C-4829-9B36-ED322926BFB5}" srcId="{0044FC3D-EAE8-4B32-9B46-993E26650290}" destId="{FAB09601-6511-4CAF-A848-20BA79672BFA}" srcOrd="0" destOrd="0" parTransId="{6FC47FAC-9E57-4F5C-9201-5B83B756BEE6}" sibTransId="{52CF3997-42FD-4A62-9C4B-E0FB12EFCB76}"/>
    <dgm:cxn modelId="{0A2F9DBE-9736-4D66-869D-F98FDF8F8A82}" type="presOf" srcId="{52CF3997-42FD-4A62-9C4B-E0FB12EFCB76}" destId="{B881447C-118B-4F98-9E50-DA81A4018858}" srcOrd="0" destOrd="0" presId="urn:microsoft.com/office/officeart/2008/layout/AlternatingHexagons"/>
    <dgm:cxn modelId="{334D25EB-9C6B-4149-B2F9-676142F0FB52}" type="presOf" srcId="{937F6123-0D41-4369-A200-9615DBE08429}" destId="{2FA7EFF9-C97F-4E10-9FB1-45C929172B69}" srcOrd="0" destOrd="0" presId="urn:microsoft.com/office/officeart/2008/layout/AlternatingHexagons"/>
    <dgm:cxn modelId="{E02CF5C8-A915-4779-A3DC-58996D2C9043}" type="presOf" srcId="{F8A0A1BF-7614-474A-B556-FB6F59372F44}" destId="{5F3506EA-F177-4087-85E4-8DB2BCB440DD}" srcOrd="0" destOrd="0" presId="urn:microsoft.com/office/officeart/2008/layout/AlternatingHexagons"/>
    <dgm:cxn modelId="{DD4D4E94-0532-4A4C-BCF3-B374013E2DDD}" type="presOf" srcId="{C9234A70-A7DE-4423-B020-CFA63938BC1D}" destId="{A92D9A17-BD07-401F-B612-C73598858A7B}" srcOrd="0" destOrd="0" presId="urn:microsoft.com/office/officeart/2008/layout/AlternatingHexagons"/>
    <dgm:cxn modelId="{8FFBE48A-BE9B-4918-B795-C0B1A12CA428}" srcId="{937F6123-0D41-4369-A200-9615DBE08429}" destId="{E510CD9B-FCD7-40B8-AFD0-B53B1007F6DB}" srcOrd="0" destOrd="0" parTransId="{4DFFEF47-7CA5-4313-8C28-81C5B8118BBD}" sibTransId="{3F5E5E5B-5582-41F9-B6BB-86F1EC7068F4}"/>
    <dgm:cxn modelId="{5D9B61B4-A1DE-4441-84DA-CAC0DD8281A4}" srcId="{0044FC3D-EAE8-4B32-9B46-993E26650290}" destId="{937F6123-0D41-4369-A200-9615DBE08429}" srcOrd="1" destOrd="0" parTransId="{D0A6B8E4-16F6-4615-BD6F-A9BC85749AA5}" sibTransId="{BF1B6B0F-50A4-44D2-A661-64E350AF0736}"/>
    <dgm:cxn modelId="{CFB2BAEA-2B40-4A22-B24E-6407640A3615}" srcId="{0044FC3D-EAE8-4B32-9B46-993E26650290}" destId="{C9234A70-A7DE-4423-B020-CFA63938BC1D}" srcOrd="2" destOrd="0" parTransId="{4734FF48-E5B0-4D10-84F2-725E1359CBD6}" sibTransId="{D3551CBB-0C68-4829-9CFC-8742C7510D9F}"/>
    <dgm:cxn modelId="{2FDE133E-444E-4D23-8B5D-D7BDF6DBA0B0}" type="presOf" srcId="{B598FBBE-9376-432F-AD69-9D0DF1DC40B9}" destId="{89C59F2A-607C-466E-8012-6CD0E630A30B}" srcOrd="0" destOrd="0" presId="urn:microsoft.com/office/officeart/2008/layout/AlternatingHexagons"/>
    <dgm:cxn modelId="{22D25CDA-03CD-4DD9-A739-0F72BC30F154}" type="presOf" srcId="{BF1B6B0F-50A4-44D2-A661-64E350AF0736}" destId="{CE7412C6-F128-4385-B146-9187691534E9}" srcOrd="0" destOrd="0" presId="urn:microsoft.com/office/officeart/2008/layout/AlternatingHexagons"/>
    <dgm:cxn modelId="{174B19C9-CA8D-4A06-BBE3-EDB82362EB2A}" srcId="{FAB09601-6511-4CAF-A848-20BA79672BFA}" destId="{B598FBBE-9376-432F-AD69-9D0DF1DC40B9}" srcOrd="0" destOrd="0" parTransId="{B9A001FD-2058-40FE-B57F-55164939591A}" sibTransId="{28EB96F1-45DB-4845-A7C5-59D6B85514B5}"/>
    <dgm:cxn modelId="{8FEA2161-FF6E-4088-9A20-0F38EFEC03D5}" type="presOf" srcId="{D3551CBB-0C68-4829-9CFC-8742C7510D9F}" destId="{6AB0BD17-E5EF-4A93-9BFC-1F73F9530493}" srcOrd="0" destOrd="0" presId="urn:microsoft.com/office/officeart/2008/layout/AlternatingHexagons"/>
    <dgm:cxn modelId="{D68DD4D4-06E2-415A-A077-1D21DE66F523}" type="presOf" srcId="{E510CD9B-FCD7-40B8-AFD0-B53B1007F6DB}" destId="{1E3D6026-12F8-4EFF-82AC-C64457AEA5B0}" srcOrd="0" destOrd="0" presId="urn:microsoft.com/office/officeart/2008/layout/AlternatingHexagons"/>
    <dgm:cxn modelId="{D0F6A866-926F-4506-B8D4-7CC54EEA5D58}" type="presParOf" srcId="{EBEAD29C-A22D-4FC8-B4CA-2959B782B807}" destId="{D93BBD91-EEBA-4ACB-AA60-CC1E1FB872E0}" srcOrd="0" destOrd="0" presId="urn:microsoft.com/office/officeart/2008/layout/AlternatingHexagons"/>
    <dgm:cxn modelId="{7ACC9B0F-360B-426F-A3CF-9F769A5D92E5}" type="presParOf" srcId="{D93BBD91-EEBA-4ACB-AA60-CC1E1FB872E0}" destId="{635C96E4-710C-4FB5-A99D-4EBE0EEA143A}" srcOrd="0" destOrd="0" presId="urn:microsoft.com/office/officeart/2008/layout/AlternatingHexagons"/>
    <dgm:cxn modelId="{4BDD23A7-189F-4E6F-943E-831490E56062}" type="presParOf" srcId="{D93BBD91-EEBA-4ACB-AA60-CC1E1FB872E0}" destId="{89C59F2A-607C-466E-8012-6CD0E630A30B}" srcOrd="1" destOrd="0" presId="urn:microsoft.com/office/officeart/2008/layout/AlternatingHexagons"/>
    <dgm:cxn modelId="{A7814003-5579-4EA9-BC37-B0E4490F051F}" type="presParOf" srcId="{D93BBD91-EEBA-4ACB-AA60-CC1E1FB872E0}" destId="{CE949CF9-217A-4D0F-9929-EAA8B76A2EF1}" srcOrd="2" destOrd="0" presId="urn:microsoft.com/office/officeart/2008/layout/AlternatingHexagons"/>
    <dgm:cxn modelId="{6CD41A6D-2AA2-44C7-B9FD-45253440002C}" type="presParOf" srcId="{D93BBD91-EEBA-4ACB-AA60-CC1E1FB872E0}" destId="{91B63344-5A69-4F68-AB9C-603AE21B03A2}" srcOrd="3" destOrd="0" presId="urn:microsoft.com/office/officeart/2008/layout/AlternatingHexagons"/>
    <dgm:cxn modelId="{6B171586-F87B-464E-8BE7-C80D7AAB4644}" type="presParOf" srcId="{D93BBD91-EEBA-4ACB-AA60-CC1E1FB872E0}" destId="{B881447C-118B-4F98-9E50-DA81A4018858}" srcOrd="4" destOrd="0" presId="urn:microsoft.com/office/officeart/2008/layout/AlternatingHexagons"/>
    <dgm:cxn modelId="{051B7EF5-B549-48C3-B354-8296DD968F42}" type="presParOf" srcId="{EBEAD29C-A22D-4FC8-B4CA-2959B782B807}" destId="{9FDA7555-23DA-4BC2-8D34-5972551C8D0F}" srcOrd="1" destOrd="0" presId="urn:microsoft.com/office/officeart/2008/layout/AlternatingHexagons"/>
    <dgm:cxn modelId="{E7DD3EC4-BDA6-4879-9240-4715439060D2}" type="presParOf" srcId="{EBEAD29C-A22D-4FC8-B4CA-2959B782B807}" destId="{9E42EC06-9A71-42EE-B1FC-925DF8D657AA}" srcOrd="2" destOrd="0" presId="urn:microsoft.com/office/officeart/2008/layout/AlternatingHexagons"/>
    <dgm:cxn modelId="{958A949B-2D13-43C2-9102-43DA62456CF5}" type="presParOf" srcId="{9E42EC06-9A71-42EE-B1FC-925DF8D657AA}" destId="{2FA7EFF9-C97F-4E10-9FB1-45C929172B69}" srcOrd="0" destOrd="0" presId="urn:microsoft.com/office/officeart/2008/layout/AlternatingHexagons"/>
    <dgm:cxn modelId="{CF7976F5-F3CA-4F93-802B-C51AC3C7657D}" type="presParOf" srcId="{9E42EC06-9A71-42EE-B1FC-925DF8D657AA}" destId="{1E3D6026-12F8-4EFF-82AC-C64457AEA5B0}" srcOrd="1" destOrd="0" presId="urn:microsoft.com/office/officeart/2008/layout/AlternatingHexagons"/>
    <dgm:cxn modelId="{23065D5E-5479-4CB6-B747-E0B1FC17D574}" type="presParOf" srcId="{9E42EC06-9A71-42EE-B1FC-925DF8D657AA}" destId="{33391A9E-8808-40E6-B186-DAD699136962}" srcOrd="2" destOrd="0" presId="urn:microsoft.com/office/officeart/2008/layout/AlternatingHexagons"/>
    <dgm:cxn modelId="{B831FAFF-37D1-45D2-8B82-8BB48038F7A3}" type="presParOf" srcId="{9E42EC06-9A71-42EE-B1FC-925DF8D657AA}" destId="{BFD2BB7A-0BFB-466C-B547-787D27ABC27B}" srcOrd="3" destOrd="0" presId="urn:microsoft.com/office/officeart/2008/layout/AlternatingHexagons"/>
    <dgm:cxn modelId="{8852A5A0-1F5B-4511-91A0-D121466D00A3}" type="presParOf" srcId="{9E42EC06-9A71-42EE-B1FC-925DF8D657AA}" destId="{CE7412C6-F128-4385-B146-9187691534E9}" srcOrd="4" destOrd="0" presId="urn:microsoft.com/office/officeart/2008/layout/AlternatingHexagons"/>
    <dgm:cxn modelId="{B2F18C31-6C2E-4DA2-96B0-E656D800FAC4}" type="presParOf" srcId="{EBEAD29C-A22D-4FC8-B4CA-2959B782B807}" destId="{803EA92E-FF87-444B-9298-28B0C8C1BE28}" srcOrd="3" destOrd="0" presId="urn:microsoft.com/office/officeart/2008/layout/AlternatingHexagons"/>
    <dgm:cxn modelId="{812B505A-B646-4EB8-AE38-B4ABC2986FA7}" type="presParOf" srcId="{EBEAD29C-A22D-4FC8-B4CA-2959B782B807}" destId="{06498418-3882-4126-89EF-C6CCAC66D191}" srcOrd="4" destOrd="0" presId="urn:microsoft.com/office/officeart/2008/layout/AlternatingHexagons"/>
    <dgm:cxn modelId="{A822D7A8-BBBB-48FC-B71B-8294A409538C}" type="presParOf" srcId="{06498418-3882-4126-89EF-C6CCAC66D191}" destId="{A92D9A17-BD07-401F-B612-C73598858A7B}" srcOrd="0" destOrd="0" presId="urn:microsoft.com/office/officeart/2008/layout/AlternatingHexagons"/>
    <dgm:cxn modelId="{EE5AED99-A399-4C07-B66B-44FD63AA9C5B}" type="presParOf" srcId="{06498418-3882-4126-89EF-C6CCAC66D191}" destId="{5F3506EA-F177-4087-85E4-8DB2BCB440DD}" srcOrd="1" destOrd="0" presId="urn:microsoft.com/office/officeart/2008/layout/AlternatingHexagons"/>
    <dgm:cxn modelId="{F9F5ECB2-DC62-41BC-B34D-D1AA8D21A690}" type="presParOf" srcId="{06498418-3882-4126-89EF-C6CCAC66D191}" destId="{4E8BEAD7-4C49-4259-9302-8E9C6015ED7F}" srcOrd="2" destOrd="0" presId="urn:microsoft.com/office/officeart/2008/layout/AlternatingHexagons"/>
    <dgm:cxn modelId="{4BAC5633-8623-4855-B748-555C54A4CB66}" type="presParOf" srcId="{06498418-3882-4126-89EF-C6CCAC66D191}" destId="{F311E2A7-D5A9-484C-93A1-5011223DBBB6}" srcOrd="3" destOrd="0" presId="urn:microsoft.com/office/officeart/2008/layout/AlternatingHexagons"/>
    <dgm:cxn modelId="{3E55F5F7-1326-4261-A76C-3237EFD7F3B4}" type="presParOf" srcId="{06498418-3882-4126-89EF-C6CCAC66D191}" destId="{6AB0BD17-E5EF-4A93-9BFC-1F73F9530493}"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1844A1-D1B7-4DAF-ADBF-F4D5DF616FA6}" type="doc">
      <dgm:prSet loTypeId="urn:microsoft.com/office/officeart/2005/8/layout/process1" loCatId="process" qsTypeId="urn:microsoft.com/office/officeart/2005/8/quickstyle/simple1" qsCatId="simple" csTypeId="urn:microsoft.com/office/officeart/2005/8/colors/accent1_2" csCatId="accent1" phldr="1"/>
      <dgm:spPr/>
    </dgm:pt>
    <dgm:pt modelId="{C22B16C6-8848-4511-9575-999EC9BD9D82}">
      <dgm:prSet phldrT="[Metin]" custT="1"/>
      <dgm:spPr/>
      <dgm:t>
        <a:bodyPr/>
        <a:lstStyle/>
        <a:p>
          <a:r>
            <a:rPr lang="tr-TR" sz="2800" dirty="0" err="1" smtClean="0"/>
            <a:t>Leptonema</a:t>
          </a:r>
          <a:endParaRPr lang="en-GB" sz="2800" dirty="0"/>
        </a:p>
      </dgm:t>
    </dgm:pt>
    <dgm:pt modelId="{1E682BAB-DF2A-45D2-B817-0C07B1700125}" type="parTrans" cxnId="{029DAF8C-727B-4489-8283-9EDAADE23115}">
      <dgm:prSet/>
      <dgm:spPr/>
      <dgm:t>
        <a:bodyPr/>
        <a:lstStyle/>
        <a:p>
          <a:endParaRPr lang="en-GB" sz="2800"/>
        </a:p>
      </dgm:t>
    </dgm:pt>
    <dgm:pt modelId="{7A12AB5C-FA98-4FEC-9A49-40E9DAEEB8A7}" type="sibTrans" cxnId="{029DAF8C-727B-4489-8283-9EDAADE23115}">
      <dgm:prSet custT="1"/>
      <dgm:spPr/>
      <dgm:t>
        <a:bodyPr/>
        <a:lstStyle/>
        <a:p>
          <a:endParaRPr lang="en-GB" sz="2800"/>
        </a:p>
      </dgm:t>
    </dgm:pt>
    <dgm:pt modelId="{747AD259-F9EF-43CD-9B3B-5BFCD798C6DA}">
      <dgm:prSet phldrT="[Metin]" custT="1"/>
      <dgm:spPr/>
      <dgm:t>
        <a:bodyPr/>
        <a:lstStyle/>
        <a:p>
          <a:r>
            <a:rPr lang="tr-TR" sz="2800" dirty="0" err="1" smtClean="0"/>
            <a:t>Pakinema</a:t>
          </a:r>
          <a:r>
            <a:rPr lang="tr-TR" sz="2800" dirty="0" smtClean="0"/>
            <a:t> </a:t>
          </a:r>
          <a:endParaRPr lang="en-GB" sz="2800" dirty="0"/>
        </a:p>
      </dgm:t>
    </dgm:pt>
    <dgm:pt modelId="{BD537BAE-C5EC-44B8-9813-3AB1D53F1081}" type="parTrans" cxnId="{67C87F4E-A47D-40FC-8F01-ADA146468578}">
      <dgm:prSet/>
      <dgm:spPr/>
      <dgm:t>
        <a:bodyPr/>
        <a:lstStyle/>
        <a:p>
          <a:endParaRPr lang="en-GB" sz="2800"/>
        </a:p>
      </dgm:t>
    </dgm:pt>
    <dgm:pt modelId="{8BF3B982-BA40-4425-95AB-5FDBF7EB7C8B}" type="sibTrans" cxnId="{67C87F4E-A47D-40FC-8F01-ADA146468578}">
      <dgm:prSet custT="1"/>
      <dgm:spPr/>
      <dgm:t>
        <a:bodyPr/>
        <a:lstStyle/>
        <a:p>
          <a:endParaRPr lang="en-GB" sz="2800"/>
        </a:p>
      </dgm:t>
    </dgm:pt>
    <dgm:pt modelId="{DE29B85E-AF69-42D7-8E6E-3D4AD1B47950}">
      <dgm:prSet phldrT="[Metin]" custT="1"/>
      <dgm:spPr/>
      <dgm:t>
        <a:bodyPr/>
        <a:lstStyle/>
        <a:p>
          <a:r>
            <a:rPr lang="tr-TR" sz="2800" dirty="0" err="1" smtClean="0"/>
            <a:t>Diyakinez</a:t>
          </a:r>
          <a:r>
            <a:rPr lang="tr-TR" sz="2800" dirty="0" smtClean="0"/>
            <a:t> </a:t>
          </a:r>
          <a:endParaRPr lang="en-GB" sz="2800" dirty="0"/>
        </a:p>
      </dgm:t>
    </dgm:pt>
    <dgm:pt modelId="{342F0580-D713-4BAD-BA05-A6AE710576A5}" type="parTrans" cxnId="{21BF4770-BCC8-453C-80C0-6F484140AABE}">
      <dgm:prSet/>
      <dgm:spPr/>
      <dgm:t>
        <a:bodyPr/>
        <a:lstStyle/>
        <a:p>
          <a:endParaRPr lang="en-GB" sz="2800"/>
        </a:p>
      </dgm:t>
    </dgm:pt>
    <dgm:pt modelId="{C75E9DBC-A933-4CE6-85B3-FD919980D372}" type="sibTrans" cxnId="{21BF4770-BCC8-453C-80C0-6F484140AABE}">
      <dgm:prSet/>
      <dgm:spPr/>
      <dgm:t>
        <a:bodyPr/>
        <a:lstStyle/>
        <a:p>
          <a:endParaRPr lang="en-GB" sz="2800"/>
        </a:p>
      </dgm:t>
    </dgm:pt>
    <dgm:pt modelId="{BD94594E-E52C-4A87-9D74-690315E85D23}">
      <dgm:prSet phldrT="[Metin]" custT="1"/>
      <dgm:spPr/>
      <dgm:t>
        <a:bodyPr/>
        <a:lstStyle/>
        <a:p>
          <a:r>
            <a:rPr lang="tr-TR" sz="2800" dirty="0" err="1" smtClean="0"/>
            <a:t>Zigonema</a:t>
          </a:r>
          <a:r>
            <a:rPr lang="tr-TR" sz="2800" dirty="0" smtClean="0"/>
            <a:t> </a:t>
          </a:r>
          <a:endParaRPr lang="en-GB" sz="2800" dirty="0"/>
        </a:p>
      </dgm:t>
    </dgm:pt>
    <dgm:pt modelId="{801992E2-1D82-4084-96F9-1B7540D8F571}" type="parTrans" cxnId="{CD95E290-67E5-424E-8EAF-99C0BD4C5C32}">
      <dgm:prSet/>
      <dgm:spPr/>
      <dgm:t>
        <a:bodyPr/>
        <a:lstStyle/>
        <a:p>
          <a:endParaRPr lang="en-GB" sz="2800"/>
        </a:p>
      </dgm:t>
    </dgm:pt>
    <dgm:pt modelId="{75AFA961-E93E-46BE-B571-F0BEE49DF460}" type="sibTrans" cxnId="{CD95E290-67E5-424E-8EAF-99C0BD4C5C32}">
      <dgm:prSet custT="1"/>
      <dgm:spPr/>
      <dgm:t>
        <a:bodyPr/>
        <a:lstStyle/>
        <a:p>
          <a:endParaRPr lang="en-GB" sz="2800"/>
        </a:p>
      </dgm:t>
    </dgm:pt>
    <dgm:pt modelId="{4BEA6CB1-039E-4AEC-BB53-495DBC84104D}">
      <dgm:prSet phldrT="[Metin]" custT="1"/>
      <dgm:spPr/>
      <dgm:t>
        <a:bodyPr/>
        <a:lstStyle/>
        <a:p>
          <a:r>
            <a:rPr lang="tr-TR" sz="2800" dirty="0" err="1" smtClean="0"/>
            <a:t>Diplonema</a:t>
          </a:r>
          <a:r>
            <a:rPr lang="tr-TR" sz="2800" dirty="0" smtClean="0"/>
            <a:t> </a:t>
          </a:r>
          <a:endParaRPr lang="en-GB" sz="2800" dirty="0"/>
        </a:p>
      </dgm:t>
    </dgm:pt>
    <dgm:pt modelId="{6CF1AE31-BBBE-4B11-A126-65E007F547F5}" type="parTrans" cxnId="{30D2A13F-ED32-4D2F-9FDD-28E13F63A992}">
      <dgm:prSet/>
      <dgm:spPr/>
      <dgm:t>
        <a:bodyPr/>
        <a:lstStyle/>
        <a:p>
          <a:endParaRPr lang="en-GB" sz="2800"/>
        </a:p>
      </dgm:t>
    </dgm:pt>
    <dgm:pt modelId="{DF9898B8-99D2-44AF-9940-E36C8F69C097}" type="sibTrans" cxnId="{30D2A13F-ED32-4D2F-9FDD-28E13F63A992}">
      <dgm:prSet custT="1"/>
      <dgm:spPr/>
      <dgm:t>
        <a:bodyPr/>
        <a:lstStyle/>
        <a:p>
          <a:endParaRPr lang="en-GB" sz="2800"/>
        </a:p>
      </dgm:t>
    </dgm:pt>
    <dgm:pt modelId="{E1CB1F85-40FA-4710-B668-30A3B853DC23}" type="pres">
      <dgm:prSet presAssocID="{BE1844A1-D1B7-4DAF-ADBF-F4D5DF616FA6}" presName="Name0" presStyleCnt="0">
        <dgm:presLayoutVars>
          <dgm:dir/>
          <dgm:resizeHandles val="exact"/>
        </dgm:presLayoutVars>
      </dgm:prSet>
      <dgm:spPr/>
    </dgm:pt>
    <dgm:pt modelId="{4590C289-E477-44BB-BFFE-D273CA823B65}" type="pres">
      <dgm:prSet presAssocID="{C22B16C6-8848-4511-9575-999EC9BD9D82}" presName="node" presStyleLbl="node1" presStyleIdx="0" presStyleCnt="5" custScaleX="117625">
        <dgm:presLayoutVars>
          <dgm:bulletEnabled val="1"/>
        </dgm:presLayoutVars>
      </dgm:prSet>
      <dgm:spPr/>
      <dgm:t>
        <a:bodyPr/>
        <a:lstStyle/>
        <a:p>
          <a:endParaRPr lang="en-GB"/>
        </a:p>
      </dgm:t>
    </dgm:pt>
    <dgm:pt modelId="{0C8AFF0E-A419-4745-925A-796E6F03696D}" type="pres">
      <dgm:prSet presAssocID="{7A12AB5C-FA98-4FEC-9A49-40E9DAEEB8A7}" presName="sibTrans" presStyleLbl="sibTrans2D1" presStyleIdx="0" presStyleCnt="4"/>
      <dgm:spPr/>
      <dgm:t>
        <a:bodyPr/>
        <a:lstStyle/>
        <a:p>
          <a:endParaRPr lang="en-GB"/>
        </a:p>
      </dgm:t>
    </dgm:pt>
    <dgm:pt modelId="{FFEC28D9-9262-4B1C-AE65-F76F2F421DE9}" type="pres">
      <dgm:prSet presAssocID="{7A12AB5C-FA98-4FEC-9A49-40E9DAEEB8A7}" presName="connectorText" presStyleLbl="sibTrans2D1" presStyleIdx="0" presStyleCnt="4"/>
      <dgm:spPr/>
      <dgm:t>
        <a:bodyPr/>
        <a:lstStyle/>
        <a:p>
          <a:endParaRPr lang="en-GB"/>
        </a:p>
      </dgm:t>
    </dgm:pt>
    <dgm:pt modelId="{99A9CDFF-81D5-4E82-A169-A9369E302034}" type="pres">
      <dgm:prSet presAssocID="{BD94594E-E52C-4A87-9D74-690315E85D23}" presName="node" presStyleLbl="node1" presStyleIdx="1" presStyleCnt="5">
        <dgm:presLayoutVars>
          <dgm:bulletEnabled val="1"/>
        </dgm:presLayoutVars>
      </dgm:prSet>
      <dgm:spPr/>
      <dgm:t>
        <a:bodyPr/>
        <a:lstStyle/>
        <a:p>
          <a:endParaRPr lang="en-GB"/>
        </a:p>
      </dgm:t>
    </dgm:pt>
    <dgm:pt modelId="{5D5FD108-933F-4841-8014-5DDF16696C26}" type="pres">
      <dgm:prSet presAssocID="{75AFA961-E93E-46BE-B571-F0BEE49DF460}" presName="sibTrans" presStyleLbl="sibTrans2D1" presStyleIdx="1" presStyleCnt="4"/>
      <dgm:spPr/>
      <dgm:t>
        <a:bodyPr/>
        <a:lstStyle/>
        <a:p>
          <a:endParaRPr lang="en-GB"/>
        </a:p>
      </dgm:t>
    </dgm:pt>
    <dgm:pt modelId="{862277A8-2548-4070-91DC-AC167B8CCD7A}" type="pres">
      <dgm:prSet presAssocID="{75AFA961-E93E-46BE-B571-F0BEE49DF460}" presName="connectorText" presStyleLbl="sibTrans2D1" presStyleIdx="1" presStyleCnt="4"/>
      <dgm:spPr/>
      <dgm:t>
        <a:bodyPr/>
        <a:lstStyle/>
        <a:p>
          <a:endParaRPr lang="en-GB"/>
        </a:p>
      </dgm:t>
    </dgm:pt>
    <dgm:pt modelId="{B36CFF40-10C7-48BB-8894-D4E2B4359FE9}" type="pres">
      <dgm:prSet presAssocID="{747AD259-F9EF-43CD-9B3B-5BFCD798C6DA}" presName="node" presStyleLbl="node1" presStyleIdx="2" presStyleCnt="5">
        <dgm:presLayoutVars>
          <dgm:bulletEnabled val="1"/>
        </dgm:presLayoutVars>
      </dgm:prSet>
      <dgm:spPr/>
      <dgm:t>
        <a:bodyPr/>
        <a:lstStyle/>
        <a:p>
          <a:endParaRPr lang="en-GB"/>
        </a:p>
      </dgm:t>
    </dgm:pt>
    <dgm:pt modelId="{6AA01092-378E-4E37-8601-1DE2767D43B2}" type="pres">
      <dgm:prSet presAssocID="{8BF3B982-BA40-4425-95AB-5FDBF7EB7C8B}" presName="sibTrans" presStyleLbl="sibTrans2D1" presStyleIdx="2" presStyleCnt="4"/>
      <dgm:spPr/>
      <dgm:t>
        <a:bodyPr/>
        <a:lstStyle/>
        <a:p>
          <a:endParaRPr lang="en-GB"/>
        </a:p>
      </dgm:t>
    </dgm:pt>
    <dgm:pt modelId="{BF11E355-4997-433C-B689-C7E9F3047239}" type="pres">
      <dgm:prSet presAssocID="{8BF3B982-BA40-4425-95AB-5FDBF7EB7C8B}" presName="connectorText" presStyleLbl="sibTrans2D1" presStyleIdx="2" presStyleCnt="4"/>
      <dgm:spPr/>
      <dgm:t>
        <a:bodyPr/>
        <a:lstStyle/>
        <a:p>
          <a:endParaRPr lang="en-GB"/>
        </a:p>
      </dgm:t>
    </dgm:pt>
    <dgm:pt modelId="{1B0DD9B9-3C7A-4F95-9031-990D7ACBC5D6}" type="pres">
      <dgm:prSet presAssocID="{4BEA6CB1-039E-4AEC-BB53-495DBC84104D}" presName="node" presStyleLbl="node1" presStyleIdx="3" presStyleCnt="5" custScaleX="121047">
        <dgm:presLayoutVars>
          <dgm:bulletEnabled val="1"/>
        </dgm:presLayoutVars>
      </dgm:prSet>
      <dgm:spPr/>
      <dgm:t>
        <a:bodyPr/>
        <a:lstStyle/>
        <a:p>
          <a:endParaRPr lang="en-GB"/>
        </a:p>
      </dgm:t>
    </dgm:pt>
    <dgm:pt modelId="{10D8B236-B246-4513-9398-57F97AFBAF73}" type="pres">
      <dgm:prSet presAssocID="{DF9898B8-99D2-44AF-9940-E36C8F69C097}" presName="sibTrans" presStyleLbl="sibTrans2D1" presStyleIdx="3" presStyleCnt="4"/>
      <dgm:spPr/>
      <dgm:t>
        <a:bodyPr/>
        <a:lstStyle/>
        <a:p>
          <a:endParaRPr lang="en-GB"/>
        </a:p>
      </dgm:t>
    </dgm:pt>
    <dgm:pt modelId="{B01349C6-5D68-49AE-8BE4-3BB6D1416C87}" type="pres">
      <dgm:prSet presAssocID="{DF9898B8-99D2-44AF-9940-E36C8F69C097}" presName="connectorText" presStyleLbl="sibTrans2D1" presStyleIdx="3" presStyleCnt="4"/>
      <dgm:spPr/>
      <dgm:t>
        <a:bodyPr/>
        <a:lstStyle/>
        <a:p>
          <a:endParaRPr lang="en-GB"/>
        </a:p>
      </dgm:t>
    </dgm:pt>
    <dgm:pt modelId="{72D77C8E-736E-418E-A9F4-DA8C5BC8D96A}" type="pres">
      <dgm:prSet presAssocID="{DE29B85E-AF69-42D7-8E6E-3D4AD1B47950}" presName="node" presStyleLbl="node1" presStyleIdx="4" presStyleCnt="5">
        <dgm:presLayoutVars>
          <dgm:bulletEnabled val="1"/>
        </dgm:presLayoutVars>
      </dgm:prSet>
      <dgm:spPr/>
      <dgm:t>
        <a:bodyPr/>
        <a:lstStyle/>
        <a:p>
          <a:endParaRPr lang="en-GB"/>
        </a:p>
      </dgm:t>
    </dgm:pt>
  </dgm:ptLst>
  <dgm:cxnLst>
    <dgm:cxn modelId="{EFE57C7F-4E32-4605-A720-DFFE1CF0308A}" type="presOf" srcId="{C22B16C6-8848-4511-9575-999EC9BD9D82}" destId="{4590C289-E477-44BB-BFFE-D273CA823B65}" srcOrd="0" destOrd="0" presId="urn:microsoft.com/office/officeart/2005/8/layout/process1"/>
    <dgm:cxn modelId="{6B53400B-4BD9-49AB-B442-EF3AF517788A}" type="presOf" srcId="{4BEA6CB1-039E-4AEC-BB53-495DBC84104D}" destId="{1B0DD9B9-3C7A-4F95-9031-990D7ACBC5D6}" srcOrd="0" destOrd="0" presId="urn:microsoft.com/office/officeart/2005/8/layout/process1"/>
    <dgm:cxn modelId="{C2D9CEC7-AF69-41B6-8B1D-958B19493B15}" type="presOf" srcId="{DF9898B8-99D2-44AF-9940-E36C8F69C097}" destId="{B01349C6-5D68-49AE-8BE4-3BB6D1416C87}" srcOrd="1" destOrd="0" presId="urn:microsoft.com/office/officeart/2005/8/layout/process1"/>
    <dgm:cxn modelId="{B1F42561-7EEF-4DC2-B54E-735E98262A50}" type="presOf" srcId="{DF9898B8-99D2-44AF-9940-E36C8F69C097}" destId="{10D8B236-B246-4513-9398-57F97AFBAF73}" srcOrd="0" destOrd="0" presId="urn:microsoft.com/office/officeart/2005/8/layout/process1"/>
    <dgm:cxn modelId="{8F02095E-CF17-4A6E-94B2-99259AC07671}" type="presOf" srcId="{BD94594E-E52C-4A87-9D74-690315E85D23}" destId="{99A9CDFF-81D5-4E82-A169-A9369E302034}" srcOrd="0" destOrd="0" presId="urn:microsoft.com/office/officeart/2005/8/layout/process1"/>
    <dgm:cxn modelId="{029DAF8C-727B-4489-8283-9EDAADE23115}" srcId="{BE1844A1-D1B7-4DAF-ADBF-F4D5DF616FA6}" destId="{C22B16C6-8848-4511-9575-999EC9BD9D82}" srcOrd="0" destOrd="0" parTransId="{1E682BAB-DF2A-45D2-B817-0C07B1700125}" sibTransId="{7A12AB5C-FA98-4FEC-9A49-40E9DAEEB8A7}"/>
    <dgm:cxn modelId="{67C87F4E-A47D-40FC-8F01-ADA146468578}" srcId="{BE1844A1-D1B7-4DAF-ADBF-F4D5DF616FA6}" destId="{747AD259-F9EF-43CD-9B3B-5BFCD798C6DA}" srcOrd="2" destOrd="0" parTransId="{BD537BAE-C5EC-44B8-9813-3AB1D53F1081}" sibTransId="{8BF3B982-BA40-4425-95AB-5FDBF7EB7C8B}"/>
    <dgm:cxn modelId="{CBE76CF7-9596-4C25-A7A6-82C97D771432}" type="presOf" srcId="{7A12AB5C-FA98-4FEC-9A49-40E9DAEEB8A7}" destId="{FFEC28D9-9262-4B1C-AE65-F76F2F421DE9}" srcOrd="1" destOrd="0" presId="urn:microsoft.com/office/officeart/2005/8/layout/process1"/>
    <dgm:cxn modelId="{9E06FF32-07BD-4CDB-A007-CC9544B01642}" type="presOf" srcId="{75AFA961-E93E-46BE-B571-F0BEE49DF460}" destId="{5D5FD108-933F-4841-8014-5DDF16696C26}" srcOrd="0" destOrd="0" presId="urn:microsoft.com/office/officeart/2005/8/layout/process1"/>
    <dgm:cxn modelId="{FCC1DB1D-CD76-4627-A341-F75EFBE22D41}" type="presOf" srcId="{DE29B85E-AF69-42D7-8E6E-3D4AD1B47950}" destId="{72D77C8E-736E-418E-A9F4-DA8C5BC8D96A}" srcOrd="0" destOrd="0" presId="urn:microsoft.com/office/officeart/2005/8/layout/process1"/>
    <dgm:cxn modelId="{CD95E290-67E5-424E-8EAF-99C0BD4C5C32}" srcId="{BE1844A1-D1B7-4DAF-ADBF-F4D5DF616FA6}" destId="{BD94594E-E52C-4A87-9D74-690315E85D23}" srcOrd="1" destOrd="0" parTransId="{801992E2-1D82-4084-96F9-1B7540D8F571}" sibTransId="{75AFA961-E93E-46BE-B571-F0BEE49DF460}"/>
    <dgm:cxn modelId="{780A1AB4-0049-4590-9380-8F2855F47620}" type="presOf" srcId="{8BF3B982-BA40-4425-95AB-5FDBF7EB7C8B}" destId="{BF11E355-4997-433C-B689-C7E9F3047239}" srcOrd="1" destOrd="0" presId="urn:microsoft.com/office/officeart/2005/8/layout/process1"/>
    <dgm:cxn modelId="{30D2A13F-ED32-4D2F-9FDD-28E13F63A992}" srcId="{BE1844A1-D1B7-4DAF-ADBF-F4D5DF616FA6}" destId="{4BEA6CB1-039E-4AEC-BB53-495DBC84104D}" srcOrd="3" destOrd="0" parTransId="{6CF1AE31-BBBE-4B11-A126-65E007F547F5}" sibTransId="{DF9898B8-99D2-44AF-9940-E36C8F69C097}"/>
    <dgm:cxn modelId="{D5084C82-55CB-408F-8BA7-3965B7C306C9}" type="presOf" srcId="{7A12AB5C-FA98-4FEC-9A49-40E9DAEEB8A7}" destId="{0C8AFF0E-A419-4745-925A-796E6F03696D}" srcOrd="0" destOrd="0" presId="urn:microsoft.com/office/officeart/2005/8/layout/process1"/>
    <dgm:cxn modelId="{6BAB1F04-FE8A-46EC-9B2A-92B4B10892D2}" type="presOf" srcId="{BE1844A1-D1B7-4DAF-ADBF-F4D5DF616FA6}" destId="{E1CB1F85-40FA-4710-B668-30A3B853DC23}" srcOrd="0" destOrd="0" presId="urn:microsoft.com/office/officeart/2005/8/layout/process1"/>
    <dgm:cxn modelId="{5A8203C3-F439-4E8D-8421-A3A738ECC7B8}" type="presOf" srcId="{8BF3B982-BA40-4425-95AB-5FDBF7EB7C8B}" destId="{6AA01092-378E-4E37-8601-1DE2767D43B2}" srcOrd="0" destOrd="0" presId="urn:microsoft.com/office/officeart/2005/8/layout/process1"/>
    <dgm:cxn modelId="{7DA9A657-6725-4610-8459-A330544D3FB2}" type="presOf" srcId="{75AFA961-E93E-46BE-B571-F0BEE49DF460}" destId="{862277A8-2548-4070-91DC-AC167B8CCD7A}" srcOrd="1" destOrd="0" presId="urn:microsoft.com/office/officeart/2005/8/layout/process1"/>
    <dgm:cxn modelId="{1B36E20C-528A-4FCE-827F-24FAF636490C}" type="presOf" srcId="{747AD259-F9EF-43CD-9B3B-5BFCD798C6DA}" destId="{B36CFF40-10C7-48BB-8894-D4E2B4359FE9}" srcOrd="0" destOrd="0" presId="urn:microsoft.com/office/officeart/2005/8/layout/process1"/>
    <dgm:cxn modelId="{21BF4770-BCC8-453C-80C0-6F484140AABE}" srcId="{BE1844A1-D1B7-4DAF-ADBF-F4D5DF616FA6}" destId="{DE29B85E-AF69-42D7-8E6E-3D4AD1B47950}" srcOrd="4" destOrd="0" parTransId="{342F0580-D713-4BAD-BA05-A6AE710576A5}" sibTransId="{C75E9DBC-A933-4CE6-85B3-FD919980D372}"/>
    <dgm:cxn modelId="{C5DDD01B-1C84-4766-9E0E-9F9C599EF000}" type="presParOf" srcId="{E1CB1F85-40FA-4710-B668-30A3B853DC23}" destId="{4590C289-E477-44BB-BFFE-D273CA823B65}" srcOrd="0" destOrd="0" presId="urn:microsoft.com/office/officeart/2005/8/layout/process1"/>
    <dgm:cxn modelId="{3FC097F3-5723-4B9A-92AF-AD3E4D1A73B9}" type="presParOf" srcId="{E1CB1F85-40FA-4710-B668-30A3B853DC23}" destId="{0C8AFF0E-A419-4745-925A-796E6F03696D}" srcOrd="1" destOrd="0" presId="urn:microsoft.com/office/officeart/2005/8/layout/process1"/>
    <dgm:cxn modelId="{91720653-DCF7-4946-8E24-DECD6E723E1A}" type="presParOf" srcId="{0C8AFF0E-A419-4745-925A-796E6F03696D}" destId="{FFEC28D9-9262-4B1C-AE65-F76F2F421DE9}" srcOrd="0" destOrd="0" presId="urn:microsoft.com/office/officeart/2005/8/layout/process1"/>
    <dgm:cxn modelId="{9FC6FBED-E0D2-46AB-94B2-6A7981CF6E9B}" type="presParOf" srcId="{E1CB1F85-40FA-4710-B668-30A3B853DC23}" destId="{99A9CDFF-81D5-4E82-A169-A9369E302034}" srcOrd="2" destOrd="0" presId="urn:microsoft.com/office/officeart/2005/8/layout/process1"/>
    <dgm:cxn modelId="{C84D4979-9B56-4596-B4E2-D95368872154}" type="presParOf" srcId="{E1CB1F85-40FA-4710-B668-30A3B853DC23}" destId="{5D5FD108-933F-4841-8014-5DDF16696C26}" srcOrd="3" destOrd="0" presId="urn:microsoft.com/office/officeart/2005/8/layout/process1"/>
    <dgm:cxn modelId="{09C6EE6D-6706-4BB0-8D41-54807EDD2C94}" type="presParOf" srcId="{5D5FD108-933F-4841-8014-5DDF16696C26}" destId="{862277A8-2548-4070-91DC-AC167B8CCD7A}" srcOrd="0" destOrd="0" presId="urn:microsoft.com/office/officeart/2005/8/layout/process1"/>
    <dgm:cxn modelId="{A4B7347F-D31D-47CF-9377-6283ABB0B45A}" type="presParOf" srcId="{E1CB1F85-40FA-4710-B668-30A3B853DC23}" destId="{B36CFF40-10C7-48BB-8894-D4E2B4359FE9}" srcOrd="4" destOrd="0" presId="urn:microsoft.com/office/officeart/2005/8/layout/process1"/>
    <dgm:cxn modelId="{BBCC70B4-C91A-470E-A3ED-5A1C0C830664}" type="presParOf" srcId="{E1CB1F85-40FA-4710-B668-30A3B853DC23}" destId="{6AA01092-378E-4E37-8601-1DE2767D43B2}" srcOrd="5" destOrd="0" presId="urn:microsoft.com/office/officeart/2005/8/layout/process1"/>
    <dgm:cxn modelId="{6683C554-E16F-49E4-BE4D-DE1550C3C136}" type="presParOf" srcId="{6AA01092-378E-4E37-8601-1DE2767D43B2}" destId="{BF11E355-4997-433C-B689-C7E9F3047239}" srcOrd="0" destOrd="0" presId="urn:microsoft.com/office/officeart/2005/8/layout/process1"/>
    <dgm:cxn modelId="{77B3FE4D-D9BF-4E53-AC92-494B0F4E518C}" type="presParOf" srcId="{E1CB1F85-40FA-4710-B668-30A3B853DC23}" destId="{1B0DD9B9-3C7A-4F95-9031-990D7ACBC5D6}" srcOrd="6" destOrd="0" presId="urn:microsoft.com/office/officeart/2005/8/layout/process1"/>
    <dgm:cxn modelId="{3123DE5F-19E5-4314-B75E-93E596AA35A3}" type="presParOf" srcId="{E1CB1F85-40FA-4710-B668-30A3B853DC23}" destId="{10D8B236-B246-4513-9398-57F97AFBAF73}" srcOrd="7" destOrd="0" presId="urn:microsoft.com/office/officeart/2005/8/layout/process1"/>
    <dgm:cxn modelId="{0BE4C7ED-2CCE-43DD-92AA-E33C86B46EE7}" type="presParOf" srcId="{10D8B236-B246-4513-9398-57F97AFBAF73}" destId="{B01349C6-5D68-49AE-8BE4-3BB6D1416C87}" srcOrd="0" destOrd="0" presId="urn:microsoft.com/office/officeart/2005/8/layout/process1"/>
    <dgm:cxn modelId="{9E5085BC-0306-419B-A8E4-92D2E9215A2D}" type="presParOf" srcId="{E1CB1F85-40FA-4710-B668-30A3B853DC23}" destId="{72D77C8E-736E-418E-A9F4-DA8C5BC8D96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5C96E4-710C-4FB5-A99D-4EBE0EEA143A}">
      <dsp:nvSpPr>
        <dsp:cNvPr id="0" name=""/>
        <dsp:cNvSpPr/>
      </dsp:nvSpPr>
      <dsp:spPr>
        <a:xfrm rot="5400000">
          <a:off x="5500977" y="264275"/>
          <a:ext cx="2176197" cy="1893292"/>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kern="1200" dirty="0" smtClean="0"/>
            <a:t>Zigot </a:t>
          </a:r>
          <a:endParaRPr lang="en-GB" sz="3200" kern="1200" dirty="0"/>
        </a:p>
      </dsp:txBody>
      <dsp:txXfrm rot="-5400000">
        <a:off x="5937467" y="461947"/>
        <a:ext cx="1303216" cy="1497949"/>
      </dsp:txXfrm>
    </dsp:sp>
    <dsp:sp modelId="{89C59F2A-607C-466E-8012-6CD0E630A30B}">
      <dsp:nvSpPr>
        <dsp:cNvPr id="0" name=""/>
        <dsp:cNvSpPr/>
      </dsp:nvSpPr>
      <dsp:spPr>
        <a:xfrm>
          <a:off x="7651385" y="466683"/>
          <a:ext cx="3322108" cy="1305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dirty="0" smtClean="0"/>
            <a:t>Zigotun </a:t>
          </a:r>
          <a:r>
            <a:rPr lang="tr-TR" sz="2000" kern="1200" dirty="0" err="1" smtClean="0"/>
            <a:t>mitotik</a:t>
          </a:r>
          <a:r>
            <a:rPr lang="tr-TR" sz="2000" kern="1200" dirty="0" smtClean="0"/>
            <a:t> aktivitesi, organizmanın gelişmesinin ve büyümesinin temelidir. </a:t>
          </a:r>
          <a:endParaRPr lang="en-GB" sz="2000" kern="1200" dirty="0"/>
        </a:p>
      </dsp:txBody>
      <dsp:txXfrm>
        <a:off x="7651385" y="466683"/>
        <a:ext cx="3322108" cy="1305718"/>
      </dsp:txXfrm>
    </dsp:sp>
    <dsp:sp modelId="{B881447C-118B-4F98-9E50-DA81A4018858}">
      <dsp:nvSpPr>
        <dsp:cNvPr id="0" name=""/>
        <dsp:cNvSpPr/>
      </dsp:nvSpPr>
      <dsp:spPr>
        <a:xfrm rot="5400000">
          <a:off x="3579040" y="268432"/>
          <a:ext cx="2176197" cy="1893292"/>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GB" sz="3600" kern="1200"/>
        </a:p>
      </dsp:txBody>
      <dsp:txXfrm rot="-5400000">
        <a:off x="4015530" y="466104"/>
        <a:ext cx="1303216" cy="1497949"/>
      </dsp:txXfrm>
    </dsp:sp>
    <dsp:sp modelId="{2FA7EFF9-C97F-4E10-9FB1-45C929172B69}">
      <dsp:nvSpPr>
        <dsp:cNvPr id="0" name=""/>
        <dsp:cNvSpPr/>
      </dsp:nvSpPr>
      <dsp:spPr>
        <a:xfrm rot="5400000">
          <a:off x="4531875" y="1806133"/>
          <a:ext cx="2176197" cy="2266554"/>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kern="1200" dirty="0" smtClean="0"/>
            <a:t>Yetişkin </a:t>
          </a:r>
          <a:endParaRPr lang="en-GB" sz="3200" kern="1200" dirty="0"/>
        </a:p>
      </dsp:txBody>
      <dsp:txXfrm rot="-5400000">
        <a:off x="4864456" y="2214012"/>
        <a:ext cx="1511036" cy="1450798"/>
      </dsp:txXfrm>
    </dsp:sp>
    <dsp:sp modelId="{1E3D6026-12F8-4EFF-82AC-C64457AEA5B0}">
      <dsp:nvSpPr>
        <dsp:cNvPr id="0" name=""/>
        <dsp:cNvSpPr/>
      </dsp:nvSpPr>
      <dsp:spPr>
        <a:xfrm>
          <a:off x="939868" y="2272906"/>
          <a:ext cx="3268765" cy="1305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kern="1200" dirty="0" smtClean="0"/>
            <a:t>Yetişkin hücrelerinde </a:t>
          </a:r>
          <a:r>
            <a:rPr lang="tr-TR" sz="2000" kern="1200" dirty="0" err="1" smtClean="0"/>
            <a:t>mitotik</a:t>
          </a:r>
          <a:r>
            <a:rPr lang="tr-TR" sz="2000" kern="1200" dirty="0" smtClean="0"/>
            <a:t> aktivite, yaraların iyileşmesinde ve belirli dokulardaki hücre yenilenmelerinde önemlidir. </a:t>
          </a:r>
          <a:endParaRPr lang="en-GB" sz="2000" kern="1200" dirty="0"/>
        </a:p>
      </dsp:txBody>
      <dsp:txXfrm>
        <a:off x="939868" y="2272906"/>
        <a:ext cx="3268765" cy="1305718"/>
      </dsp:txXfrm>
    </dsp:sp>
    <dsp:sp modelId="{CE7412C6-F128-4385-B146-9187691534E9}">
      <dsp:nvSpPr>
        <dsp:cNvPr id="0" name=""/>
        <dsp:cNvSpPr/>
      </dsp:nvSpPr>
      <dsp:spPr>
        <a:xfrm rot="5400000">
          <a:off x="6685798" y="2033698"/>
          <a:ext cx="2176197" cy="1893292"/>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GB" sz="3600" kern="1200"/>
        </a:p>
      </dsp:txBody>
      <dsp:txXfrm rot="-5400000">
        <a:off x="7122288" y="2231370"/>
        <a:ext cx="1303216" cy="1497949"/>
      </dsp:txXfrm>
    </dsp:sp>
    <dsp:sp modelId="{A92D9A17-BD07-401F-B612-C73598858A7B}">
      <dsp:nvSpPr>
        <dsp:cNvPr id="0" name=""/>
        <dsp:cNvSpPr/>
      </dsp:nvSpPr>
      <dsp:spPr>
        <a:xfrm rot="5400000">
          <a:off x="5588153" y="3487826"/>
          <a:ext cx="2176197" cy="2406412"/>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kern="1200" dirty="0" smtClean="0"/>
            <a:t>Tümör </a:t>
          </a:r>
          <a:endParaRPr lang="en-GB" sz="3200" kern="1200" dirty="0"/>
        </a:p>
      </dsp:txBody>
      <dsp:txXfrm rot="-5400000">
        <a:off x="5874115" y="3965634"/>
        <a:ext cx="1604274" cy="1450798"/>
      </dsp:txXfrm>
    </dsp:sp>
    <dsp:sp modelId="{5F3506EA-F177-4087-85E4-8DB2BCB440DD}">
      <dsp:nvSpPr>
        <dsp:cNvPr id="0" name=""/>
        <dsp:cNvSpPr/>
      </dsp:nvSpPr>
      <dsp:spPr>
        <a:xfrm>
          <a:off x="7983368" y="4188313"/>
          <a:ext cx="2973404" cy="1305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dirty="0" smtClean="0"/>
            <a:t>Anormal durumlarda somatik hücreler, hücre bölünmesi kontrolünü kaybederek tümör oluştururlar. </a:t>
          </a:r>
          <a:endParaRPr lang="en-GB" sz="2000" kern="1200" dirty="0"/>
        </a:p>
      </dsp:txBody>
      <dsp:txXfrm>
        <a:off x="7983368" y="4188313"/>
        <a:ext cx="2973404" cy="1305718"/>
      </dsp:txXfrm>
    </dsp:sp>
    <dsp:sp modelId="{6AB0BD17-E5EF-4A93-9BFC-1F73F9530493}">
      <dsp:nvSpPr>
        <dsp:cNvPr id="0" name=""/>
        <dsp:cNvSpPr/>
      </dsp:nvSpPr>
      <dsp:spPr>
        <a:xfrm rot="5400000">
          <a:off x="3365958" y="3662495"/>
          <a:ext cx="2176197" cy="1893292"/>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GB" sz="3600" kern="1200"/>
        </a:p>
      </dsp:txBody>
      <dsp:txXfrm rot="-5400000">
        <a:off x="3802448" y="3860167"/>
        <a:ext cx="1303216" cy="14979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0C289-E477-44BB-BFFE-D273CA823B65}">
      <dsp:nvSpPr>
        <dsp:cNvPr id="0" name=""/>
        <dsp:cNvSpPr/>
      </dsp:nvSpPr>
      <dsp:spPr>
        <a:xfrm>
          <a:off x="8426" y="655930"/>
          <a:ext cx="2007624" cy="10250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kern="1200" dirty="0" err="1" smtClean="0"/>
            <a:t>Leptonema</a:t>
          </a:r>
          <a:endParaRPr lang="en-GB" sz="2800" kern="1200" dirty="0"/>
        </a:p>
      </dsp:txBody>
      <dsp:txXfrm>
        <a:off x="38450" y="685954"/>
        <a:ext cx="1947576" cy="965033"/>
      </dsp:txXfrm>
    </dsp:sp>
    <dsp:sp modelId="{0C8AFF0E-A419-4745-925A-796E6F03696D}">
      <dsp:nvSpPr>
        <dsp:cNvPr id="0" name=""/>
        <dsp:cNvSpPr/>
      </dsp:nvSpPr>
      <dsp:spPr>
        <a:xfrm>
          <a:off x="2186730" y="956827"/>
          <a:ext cx="361841" cy="423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GB" sz="2800" kern="1200"/>
        </a:p>
      </dsp:txBody>
      <dsp:txXfrm>
        <a:off x="2186730" y="1041484"/>
        <a:ext cx="253289" cy="253972"/>
      </dsp:txXfrm>
    </dsp:sp>
    <dsp:sp modelId="{99A9CDFF-81D5-4E82-A169-A9369E302034}">
      <dsp:nvSpPr>
        <dsp:cNvPr id="0" name=""/>
        <dsp:cNvSpPr/>
      </dsp:nvSpPr>
      <dsp:spPr>
        <a:xfrm>
          <a:off x="2698770" y="655930"/>
          <a:ext cx="1706800" cy="10250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kern="1200" dirty="0" err="1" smtClean="0"/>
            <a:t>Zigonema</a:t>
          </a:r>
          <a:r>
            <a:rPr lang="tr-TR" sz="2800" kern="1200" dirty="0" smtClean="0"/>
            <a:t> </a:t>
          </a:r>
          <a:endParaRPr lang="en-GB" sz="2800" kern="1200" dirty="0"/>
        </a:p>
      </dsp:txBody>
      <dsp:txXfrm>
        <a:off x="2728794" y="685954"/>
        <a:ext cx="1646752" cy="965033"/>
      </dsp:txXfrm>
    </dsp:sp>
    <dsp:sp modelId="{5D5FD108-933F-4841-8014-5DDF16696C26}">
      <dsp:nvSpPr>
        <dsp:cNvPr id="0" name=""/>
        <dsp:cNvSpPr/>
      </dsp:nvSpPr>
      <dsp:spPr>
        <a:xfrm>
          <a:off x="4576251" y="956827"/>
          <a:ext cx="361841" cy="423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GB" sz="2800" kern="1200"/>
        </a:p>
      </dsp:txBody>
      <dsp:txXfrm>
        <a:off x="4576251" y="1041484"/>
        <a:ext cx="253289" cy="253972"/>
      </dsp:txXfrm>
    </dsp:sp>
    <dsp:sp modelId="{B36CFF40-10C7-48BB-8894-D4E2B4359FE9}">
      <dsp:nvSpPr>
        <dsp:cNvPr id="0" name=""/>
        <dsp:cNvSpPr/>
      </dsp:nvSpPr>
      <dsp:spPr>
        <a:xfrm>
          <a:off x="5088291" y="655930"/>
          <a:ext cx="1706800" cy="10250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kern="1200" dirty="0" err="1" smtClean="0"/>
            <a:t>Pakinema</a:t>
          </a:r>
          <a:r>
            <a:rPr lang="tr-TR" sz="2800" kern="1200" dirty="0" smtClean="0"/>
            <a:t> </a:t>
          </a:r>
          <a:endParaRPr lang="en-GB" sz="2800" kern="1200" dirty="0"/>
        </a:p>
      </dsp:txBody>
      <dsp:txXfrm>
        <a:off x="5118315" y="685954"/>
        <a:ext cx="1646752" cy="965033"/>
      </dsp:txXfrm>
    </dsp:sp>
    <dsp:sp modelId="{6AA01092-378E-4E37-8601-1DE2767D43B2}">
      <dsp:nvSpPr>
        <dsp:cNvPr id="0" name=""/>
        <dsp:cNvSpPr/>
      </dsp:nvSpPr>
      <dsp:spPr>
        <a:xfrm>
          <a:off x="6965772" y="956827"/>
          <a:ext cx="361841" cy="423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GB" sz="2800" kern="1200"/>
        </a:p>
      </dsp:txBody>
      <dsp:txXfrm>
        <a:off x="6965772" y="1041484"/>
        <a:ext cx="253289" cy="253972"/>
      </dsp:txXfrm>
    </dsp:sp>
    <dsp:sp modelId="{1B0DD9B9-3C7A-4F95-9031-990D7ACBC5D6}">
      <dsp:nvSpPr>
        <dsp:cNvPr id="0" name=""/>
        <dsp:cNvSpPr/>
      </dsp:nvSpPr>
      <dsp:spPr>
        <a:xfrm>
          <a:off x="7477812" y="655930"/>
          <a:ext cx="2066031" cy="10250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kern="1200" dirty="0" err="1" smtClean="0"/>
            <a:t>Diplonema</a:t>
          </a:r>
          <a:r>
            <a:rPr lang="tr-TR" sz="2800" kern="1200" dirty="0" smtClean="0"/>
            <a:t> </a:t>
          </a:r>
          <a:endParaRPr lang="en-GB" sz="2800" kern="1200" dirty="0"/>
        </a:p>
      </dsp:txBody>
      <dsp:txXfrm>
        <a:off x="7507836" y="685954"/>
        <a:ext cx="2005983" cy="965033"/>
      </dsp:txXfrm>
    </dsp:sp>
    <dsp:sp modelId="{10D8B236-B246-4513-9398-57F97AFBAF73}">
      <dsp:nvSpPr>
        <dsp:cNvPr id="0" name=""/>
        <dsp:cNvSpPr/>
      </dsp:nvSpPr>
      <dsp:spPr>
        <a:xfrm>
          <a:off x="9714523" y="956827"/>
          <a:ext cx="361841" cy="423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GB" sz="2800" kern="1200"/>
        </a:p>
      </dsp:txBody>
      <dsp:txXfrm>
        <a:off x="9714523" y="1041484"/>
        <a:ext cx="253289" cy="253972"/>
      </dsp:txXfrm>
    </dsp:sp>
    <dsp:sp modelId="{72D77C8E-736E-418E-A9F4-DA8C5BC8D96A}">
      <dsp:nvSpPr>
        <dsp:cNvPr id="0" name=""/>
        <dsp:cNvSpPr/>
      </dsp:nvSpPr>
      <dsp:spPr>
        <a:xfrm>
          <a:off x="10226564" y="655930"/>
          <a:ext cx="1706800" cy="10250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kern="1200" dirty="0" err="1" smtClean="0"/>
            <a:t>Diyakinez</a:t>
          </a:r>
          <a:r>
            <a:rPr lang="tr-TR" sz="2800" kern="1200" dirty="0" smtClean="0"/>
            <a:t> </a:t>
          </a:r>
          <a:endParaRPr lang="en-GB" sz="2800" kern="1200" dirty="0"/>
        </a:p>
      </dsp:txBody>
      <dsp:txXfrm>
        <a:off x="10256588" y="685954"/>
        <a:ext cx="1646752" cy="965033"/>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GB"/>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GB"/>
          </a:p>
        </p:txBody>
      </p:sp>
      <p:sp>
        <p:nvSpPr>
          <p:cNvPr id="4" name="Veri Yer Tutucusu 3"/>
          <p:cNvSpPr>
            <a:spLocks noGrp="1"/>
          </p:cNvSpPr>
          <p:nvPr>
            <p:ph type="dt" sz="half" idx="10"/>
          </p:nvPr>
        </p:nvSpPr>
        <p:spPr/>
        <p:txBody>
          <a:bodyPr/>
          <a:lstStyle/>
          <a:p>
            <a:fld id="{D2BB5C80-432D-4095-B724-17795E3F621E}" type="datetimeFigureOut">
              <a:rPr lang="en-GB" smtClean="0"/>
              <a:t>21/02/2020</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2153483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D2BB5C80-432D-4095-B724-17795E3F621E}" type="datetimeFigureOut">
              <a:rPr lang="en-GB" smtClean="0"/>
              <a:t>21/02/2020</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139739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GB"/>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2BB5C80-432D-4095-B724-17795E3F621E}" type="datetimeFigureOut">
              <a:rPr lang="en-GB" smtClean="0"/>
              <a:t>21/02/2020</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3650208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Veri Yer Tutucusu 4"/>
          <p:cNvSpPr>
            <a:spLocks noGrp="1"/>
          </p:cNvSpPr>
          <p:nvPr>
            <p:ph type="dt" sz="half" idx="10"/>
          </p:nvPr>
        </p:nvSpPr>
        <p:spPr/>
        <p:txBody>
          <a:bodyPr/>
          <a:lstStyle/>
          <a:p>
            <a:fld id="{D2BB5C80-432D-4095-B724-17795E3F621E}" type="datetimeFigureOut">
              <a:rPr lang="en-GB" smtClean="0"/>
              <a:t>21/02/2020</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3203695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GB"/>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7" name="Veri Yer Tutucusu 6"/>
          <p:cNvSpPr>
            <a:spLocks noGrp="1"/>
          </p:cNvSpPr>
          <p:nvPr>
            <p:ph type="dt" sz="half" idx="10"/>
          </p:nvPr>
        </p:nvSpPr>
        <p:spPr/>
        <p:txBody>
          <a:bodyPr/>
          <a:lstStyle/>
          <a:p>
            <a:fld id="{D2BB5C80-432D-4095-B724-17795E3F621E}" type="datetimeFigureOut">
              <a:rPr lang="en-GB" smtClean="0"/>
              <a:t>21/02/2020</a:t>
            </a:fld>
            <a:endParaRPr lang="en-GB"/>
          </a:p>
        </p:txBody>
      </p:sp>
      <p:sp>
        <p:nvSpPr>
          <p:cNvPr id="8" name="Altbilgi Yer Tutucusu 7"/>
          <p:cNvSpPr>
            <a:spLocks noGrp="1"/>
          </p:cNvSpPr>
          <p:nvPr>
            <p:ph type="ftr" sz="quarter" idx="11"/>
          </p:nvPr>
        </p:nvSpPr>
        <p:spPr/>
        <p:txBody>
          <a:bodyPr/>
          <a:lstStyle/>
          <a:p>
            <a:endParaRPr lang="en-GB"/>
          </a:p>
        </p:txBody>
      </p:sp>
      <p:sp>
        <p:nvSpPr>
          <p:cNvPr id="9" name="Slayt Numarası Yer Tutucusu 8"/>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210252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Veri Yer Tutucusu 2"/>
          <p:cNvSpPr>
            <a:spLocks noGrp="1"/>
          </p:cNvSpPr>
          <p:nvPr>
            <p:ph type="dt" sz="half" idx="10"/>
          </p:nvPr>
        </p:nvSpPr>
        <p:spPr/>
        <p:txBody>
          <a:bodyPr/>
          <a:lstStyle/>
          <a:p>
            <a:fld id="{D2BB5C80-432D-4095-B724-17795E3F621E}" type="datetimeFigureOut">
              <a:rPr lang="en-GB" smtClean="0"/>
              <a:t>21/02/2020</a:t>
            </a:fld>
            <a:endParaRPr lang="en-GB"/>
          </a:p>
        </p:txBody>
      </p:sp>
      <p:sp>
        <p:nvSpPr>
          <p:cNvPr id="4" name="Altbilgi Yer Tutucusu 3"/>
          <p:cNvSpPr>
            <a:spLocks noGrp="1"/>
          </p:cNvSpPr>
          <p:nvPr>
            <p:ph type="ftr" sz="quarter" idx="11"/>
          </p:nvPr>
        </p:nvSpPr>
        <p:spPr/>
        <p:txBody>
          <a:bodyPr/>
          <a:lstStyle/>
          <a:p>
            <a:endParaRPr lang="en-GB"/>
          </a:p>
        </p:txBody>
      </p:sp>
      <p:sp>
        <p:nvSpPr>
          <p:cNvPr id="5" name="Slayt Numarası Yer Tutucusu 4"/>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3090231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2BB5C80-432D-4095-B724-17795E3F621E}" type="datetimeFigureOut">
              <a:rPr lang="en-GB" smtClean="0"/>
              <a:t>21/02/2020</a:t>
            </a:fld>
            <a:endParaRPr lang="en-GB"/>
          </a:p>
        </p:txBody>
      </p:sp>
      <p:sp>
        <p:nvSpPr>
          <p:cNvPr id="3" name="Altbilgi Yer Tutucusu 2"/>
          <p:cNvSpPr>
            <a:spLocks noGrp="1"/>
          </p:cNvSpPr>
          <p:nvPr>
            <p:ph type="ftr" sz="quarter" idx="11"/>
          </p:nvPr>
        </p:nvSpPr>
        <p:spPr/>
        <p:txBody>
          <a:bodyPr/>
          <a:lstStyle/>
          <a:p>
            <a:endParaRPr lang="en-GB"/>
          </a:p>
        </p:txBody>
      </p:sp>
      <p:sp>
        <p:nvSpPr>
          <p:cNvPr id="4" name="Slayt Numarası Yer Tutucusu 3"/>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2841006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GB"/>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2BB5C80-432D-4095-B724-17795E3F621E}" type="datetimeFigureOut">
              <a:rPr lang="en-GB" smtClean="0"/>
              <a:t>21/02/2020</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2186125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GB"/>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2BB5C80-432D-4095-B724-17795E3F621E}" type="datetimeFigureOut">
              <a:rPr lang="en-GB" smtClean="0"/>
              <a:t>21/02/2020</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2961044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D2BB5C80-432D-4095-B724-17795E3F621E}" type="datetimeFigureOut">
              <a:rPr lang="en-GB" smtClean="0"/>
              <a:t>21/02/2020</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4001264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GB"/>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D2BB5C80-432D-4095-B724-17795E3F621E}" type="datetimeFigureOut">
              <a:rPr lang="en-GB" smtClean="0"/>
              <a:t>21/02/2020</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6110170F-A0A0-4304-B0DD-86A8AFA0C1A1}" type="slidenum">
              <a:rPr lang="en-GB" smtClean="0"/>
              <a:t>‹#›</a:t>
            </a:fld>
            <a:endParaRPr lang="en-GB"/>
          </a:p>
        </p:txBody>
      </p:sp>
    </p:spTree>
    <p:extLst>
      <p:ext uri="{BB962C8B-B14F-4D97-AF65-F5344CB8AC3E}">
        <p14:creationId xmlns:p14="http://schemas.microsoft.com/office/powerpoint/2010/main" val="807522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GB"/>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B5C80-432D-4095-B724-17795E3F621E}" type="datetimeFigureOut">
              <a:rPr lang="en-GB" smtClean="0"/>
              <a:t>21/02/2020</a:t>
            </a:fld>
            <a:endParaRPr lang="en-GB"/>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0170F-A0A0-4304-B0DD-86A8AFA0C1A1}" type="slidenum">
              <a:rPr lang="en-GB" smtClean="0"/>
              <a:t>‹#›</a:t>
            </a:fld>
            <a:endParaRPr lang="en-GB"/>
          </a:p>
        </p:txBody>
      </p:sp>
    </p:spTree>
    <p:extLst>
      <p:ext uri="{BB962C8B-B14F-4D97-AF65-F5344CB8AC3E}">
        <p14:creationId xmlns:p14="http://schemas.microsoft.com/office/powerpoint/2010/main" val="3182119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0"/>
            <a:ext cx="12191999" cy="6873324"/>
          </a:xfrm>
          <a:prstGeom prst="rect">
            <a:avLst/>
          </a:prstGeom>
        </p:spPr>
      </p:pic>
      <p:sp>
        <p:nvSpPr>
          <p:cNvPr id="2" name="Unvan 1"/>
          <p:cNvSpPr>
            <a:spLocks noGrp="1"/>
          </p:cNvSpPr>
          <p:nvPr>
            <p:ph type="ctrTitle"/>
          </p:nvPr>
        </p:nvSpPr>
        <p:spPr>
          <a:xfrm>
            <a:off x="1223750" y="0"/>
            <a:ext cx="9144000" cy="2387600"/>
          </a:xfrm>
        </p:spPr>
        <p:txBody>
          <a:bodyPr/>
          <a:lstStyle/>
          <a:p>
            <a:r>
              <a:rPr lang="tr-TR" b="1" dirty="0" smtClean="0">
                <a:solidFill>
                  <a:srgbClr val="FF0000"/>
                </a:solidFill>
              </a:rPr>
              <a:t>Kalıtımın Biyolojik Esasları ve Hücre Bölünmesi</a:t>
            </a:r>
            <a:endParaRPr lang="en-GB" b="1" dirty="0">
              <a:solidFill>
                <a:srgbClr val="FF0000"/>
              </a:solidFill>
            </a:endParaRPr>
          </a:p>
        </p:txBody>
      </p:sp>
    </p:spTree>
    <p:extLst>
      <p:ext uri="{BB962C8B-B14F-4D97-AF65-F5344CB8AC3E}">
        <p14:creationId xmlns:p14="http://schemas.microsoft.com/office/powerpoint/2010/main" val="1921963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736979" y="95534"/>
            <a:ext cx="10385945" cy="6619165"/>
            <a:chOff x="2271" y="1150"/>
            <a:chExt cx="3138" cy="2741"/>
          </a:xfrm>
        </p:grpSpPr>
        <p:sp>
          <p:nvSpPr>
            <p:cNvPr id="6" name="AutoShape 3"/>
            <p:cNvSpPr>
              <a:spLocks noChangeAspect="1" noChangeArrowheads="1" noTextEdit="1"/>
            </p:cNvSpPr>
            <p:nvPr/>
          </p:nvSpPr>
          <p:spPr bwMode="auto">
            <a:xfrm>
              <a:off x="2271" y="1150"/>
              <a:ext cx="3138" cy="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 y="1150"/>
              <a:ext cx="3143" cy="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5126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273050" y="109538"/>
            <a:ext cx="11587163" cy="6605587"/>
            <a:chOff x="172" y="69"/>
            <a:chExt cx="7299" cy="4161"/>
          </a:xfrm>
        </p:grpSpPr>
        <p:sp>
          <p:nvSpPr>
            <p:cNvPr id="6" name="AutoShape 3"/>
            <p:cNvSpPr>
              <a:spLocks noChangeAspect="1" noChangeArrowheads="1" noTextEdit="1"/>
            </p:cNvSpPr>
            <p:nvPr/>
          </p:nvSpPr>
          <p:spPr bwMode="auto">
            <a:xfrm>
              <a:off x="172" y="69"/>
              <a:ext cx="7299" cy="4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 y="69"/>
              <a:ext cx="7319" cy="4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01310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655093" y="136478"/>
            <a:ext cx="10017456" cy="6591868"/>
            <a:chOff x="2576" y="1074"/>
            <a:chExt cx="2528" cy="2172"/>
          </a:xfrm>
        </p:grpSpPr>
        <p:sp>
          <p:nvSpPr>
            <p:cNvPr id="7" name="AutoShape 3"/>
            <p:cNvSpPr>
              <a:spLocks noChangeAspect="1" noChangeArrowheads="1" noTextEdit="1"/>
            </p:cNvSpPr>
            <p:nvPr/>
          </p:nvSpPr>
          <p:spPr bwMode="auto">
            <a:xfrm>
              <a:off x="2576" y="1074"/>
              <a:ext cx="2528" cy="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 y="1074"/>
              <a:ext cx="2533" cy="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75858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327546" y="259307"/>
            <a:ext cx="11382233" cy="6318914"/>
            <a:chOff x="2263" y="1756"/>
            <a:chExt cx="3154" cy="1529"/>
          </a:xfrm>
        </p:grpSpPr>
        <p:sp>
          <p:nvSpPr>
            <p:cNvPr id="6" name="AutoShape 3"/>
            <p:cNvSpPr>
              <a:spLocks noChangeAspect="1" noChangeArrowheads="1" noTextEdit="1"/>
            </p:cNvSpPr>
            <p:nvPr/>
          </p:nvSpPr>
          <p:spPr bwMode="auto">
            <a:xfrm>
              <a:off x="2263" y="1756"/>
              <a:ext cx="3154" cy="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3" y="1756"/>
              <a:ext cx="3159" cy="1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2920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208628" y="0"/>
            <a:ext cx="3774743" cy="835878"/>
          </a:xfrm>
        </p:spPr>
        <p:txBody>
          <a:bodyPr/>
          <a:lstStyle/>
          <a:p>
            <a:r>
              <a:rPr lang="tr-TR" dirty="0" smtClean="0"/>
              <a:t>Mitoz Bölünme</a:t>
            </a:r>
            <a:endParaRPr lang="en-GB"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315905322"/>
              </p:ext>
            </p:extLst>
          </p:nvPr>
        </p:nvGraphicFramePr>
        <p:xfrm>
          <a:off x="0" y="835878"/>
          <a:ext cx="12192000" cy="5878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3868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4072150" y="-1"/>
            <a:ext cx="4047699" cy="987071"/>
          </a:xfrm>
        </p:spPr>
        <p:txBody>
          <a:bodyPr/>
          <a:lstStyle/>
          <a:p>
            <a:r>
              <a:rPr lang="tr-TR" dirty="0" smtClean="0"/>
              <a:t>Mitoz Bölünme</a:t>
            </a:r>
            <a:endParaRPr lang="en-GB" dirty="0"/>
          </a:p>
        </p:txBody>
      </p:sp>
      <p:sp>
        <p:nvSpPr>
          <p:cNvPr id="8" name="Metin kutusu 7"/>
          <p:cNvSpPr txBox="1"/>
          <p:nvPr/>
        </p:nvSpPr>
        <p:spPr>
          <a:xfrm>
            <a:off x="0" y="5932489"/>
            <a:ext cx="12192000" cy="923330"/>
          </a:xfrm>
          <a:prstGeom prst="rect">
            <a:avLst/>
          </a:prstGeom>
          <a:noFill/>
        </p:spPr>
        <p:txBody>
          <a:bodyPr wrap="square" rtlCol="0">
            <a:spAutoFit/>
          </a:bodyPr>
          <a:lstStyle/>
          <a:p>
            <a:r>
              <a:rPr lang="tr-TR" b="1" dirty="0" smtClean="0"/>
              <a:t>Şekil. </a:t>
            </a:r>
            <a:r>
              <a:rPr lang="tr-TR" dirty="0" smtClean="0"/>
              <a:t>Bir hücre döngüsünü oluşturan evreler. Mitozdan sonra hücreler, </a:t>
            </a:r>
            <a:r>
              <a:rPr lang="tr-TR" dirty="0" err="1" smtClean="0"/>
              <a:t>interfazın</a:t>
            </a:r>
            <a:r>
              <a:rPr lang="tr-TR" dirty="0" smtClean="0"/>
              <a:t> G1 evresine girerek yeni bir döngüyü başlatırlar. Hücreler ya bölünmezler (G0) ya da DNA sentezini başlattıkları G1 boyunca devam ederler ve döngüyü tamamlarlar (G2 ve Mitoz). Mitozdan sonra iki yeni hücre oluşur ve döngü her iki hücre için yeniden başlar. </a:t>
            </a:r>
            <a:endParaRPr lang="en-GB" dirty="0"/>
          </a:p>
        </p:txBody>
      </p:sp>
      <p:grpSp>
        <p:nvGrpSpPr>
          <p:cNvPr id="10" name="Group 8"/>
          <p:cNvGrpSpPr>
            <a:grpSpLocks noChangeAspect="1"/>
          </p:cNvGrpSpPr>
          <p:nvPr/>
        </p:nvGrpSpPr>
        <p:grpSpPr bwMode="auto">
          <a:xfrm>
            <a:off x="696036" y="859809"/>
            <a:ext cx="9962865" cy="4793279"/>
            <a:chOff x="1599" y="718"/>
            <a:chExt cx="4419" cy="2843"/>
          </a:xfrm>
        </p:grpSpPr>
        <p:sp>
          <p:nvSpPr>
            <p:cNvPr id="11" name="AutoShape 7"/>
            <p:cNvSpPr>
              <a:spLocks noChangeAspect="1" noChangeArrowheads="1" noTextEdit="1"/>
            </p:cNvSpPr>
            <p:nvPr/>
          </p:nvSpPr>
          <p:spPr bwMode="auto">
            <a:xfrm>
              <a:off x="1599" y="718"/>
              <a:ext cx="4419" cy="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9" y="718"/>
              <a:ext cx="4430" cy="2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14373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072150" y="0"/>
            <a:ext cx="4047699" cy="753991"/>
          </a:xfrm>
        </p:spPr>
        <p:txBody>
          <a:bodyPr/>
          <a:lstStyle/>
          <a:p>
            <a:r>
              <a:rPr lang="tr-TR" dirty="0" smtClean="0"/>
              <a:t>Mitoz Bölünme</a:t>
            </a:r>
            <a:endParaRPr lang="en-GB" dirty="0"/>
          </a:p>
        </p:txBody>
      </p:sp>
      <p:grpSp>
        <p:nvGrpSpPr>
          <p:cNvPr id="5" name="Group 4"/>
          <p:cNvGrpSpPr>
            <a:grpSpLocks noChangeAspect="1"/>
          </p:cNvGrpSpPr>
          <p:nvPr/>
        </p:nvGrpSpPr>
        <p:grpSpPr bwMode="auto">
          <a:xfrm>
            <a:off x="5699775" y="1051215"/>
            <a:ext cx="6232918" cy="3522330"/>
            <a:chOff x="312" y="687"/>
            <a:chExt cx="1743" cy="985"/>
          </a:xfrm>
        </p:grpSpPr>
        <p:sp>
          <p:nvSpPr>
            <p:cNvPr id="6" name="AutoShape 3"/>
            <p:cNvSpPr>
              <a:spLocks noChangeAspect="1" noChangeArrowheads="1" noTextEdit="1"/>
            </p:cNvSpPr>
            <p:nvPr/>
          </p:nvSpPr>
          <p:spPr bwMode="auto">
            <a:xfrm>
              <a:off x="312" y="687"/>
              <a:ext cx="1743" cy="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 y="687"/>
              <a:ext cx="1748" cy="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Resim 6"/>
          <p:cNvPicPr>
            <a:picLocks noChangeAspect="1"/>
          </p:cNvPicPr>
          <p:nvPr/>
        </p:nvPicPr>
        <p:blipFill>
          <a:blip r:embed="rId3"/>
          <a:stretch>
            <a:fillRect/>
          </a:stretch>
        </p:blipFill>
        <p:spPr>
          <a:xfrm>
            <a:off x="0" y="1051215"/>
            <a:ext cx="5257316" cy="2933932"/>
          </a:xfrm>
          <a:prstGeom prst="rect">
            <a:avLst/>
          </a:prstGeom>
        </p:spPr>
      </p:pic>
      <p:sp>
        <p:nvSpPr>
          <p:cNvPr id="8" name="Metin kutusu 7"/>
          <p:cNvSpPr txBox="1"/>
          <p:nvPr/>
        </p:nvSpPr>
        <p:spPr>
          <a:xfrm>
            <a:off x="5699776" y="4870769"/>
            <a:ext cx="6250798" cy="646331"/>
          </a:xfrm>
          <a:prstGeom prst="rect">
            <a:avLst/>
          </a:prstGeom>
          <a:noFill/>
        </p:spPr>
        <p:txBody>
          <a:bodyPr wrap="square" rtlCol="0">
            <a:spAutoFit/>
          </a:bodyPr>
          <a:lstStyle/>
          <a:p>
            <a:r>
              <a:rPr lang="tr-TR" dirty="0" smtClean="0"/>
              <a:t>Şekil. Kültürdeki bir insan hücresinde, tam bir hücre döngüsünün her evresi için harcanan süre. </a:t>
            </a:r>
            <a:endParaRPr lang="en-GB" dirty="0"/>
          </a:p>
        </p:txBody>
      </p:sp>
    </p:spTree>
    <p:extLst>
      <p:ext uri="{BB962C8B-B14F-4D97-AF65-F5344CB8AC3E}">
        <p14:creationId xmlns:p14="http://schemas.microsoft.com/office/powerpoint/2010/main" val="2824071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201804" y="119466"/>
            <a:ext cx="3788391" cy="794935"/>
          </a:xfrm>
        </p:spPr>
        <p:txBody>
          <a:bodyPr/>
          <a:lstStyle/>
          <a:p>
            <a:r>
              <a:rPr lang="tr-TR" dirty="0" smtClean="0"/>
              <a:t>Mitoz – </a:t>
            </a:r>
            <a:r>
              <a:rPr lang="tr-TR" dirty="0" err="1" smtClean="0"/>
              <a:t>İnterfaz</a:t>
            </a:r>
            <a:r>
              <a:rPr lang="tr-TR" dirty="0" smtClean="0"/>
              <a:t> </a:t>
            </a:r>
            <a:endParaRPr lang="en-GB" dirty="0"/>
          </a:p>
        </p:txBody>
      </p:sp>
      <p:sp>
        <p:nvSpPr>
          <p:cNvPr id="7" name="Metin kutusu 6"/>
          <p:cNvSpPr txBox="1"/>
          <p:nvPr/>
        </p:nvSpPr>
        <p:spPr>
          <a:xfrm>
            <a:off x="4901784" y="1214203"/>
            <a:ext cx="6625652" cy="1323439"/>
          </a:xfrm>
          <a:prstGeom prst="rect">
            <a:avLst/>
          </a:prstGeom>
          <a:noFill/>
        </p:spPr>
        <p:txBody>
          <a:bodyPr wrap="square" rtlCol="0">
            <a:spAutoFit/>
          </a:bodyPr>
          <a:lstStyle/>
          <a:p>
            <a:r>
              <a:rPr lang="tr-TR" sz="2000" dirty="0" err="1" smtClean="0"/>
              <a:t>İnterfaz</a:t>
            </a:r>
            <a:r>
              <a:rPr lang="tr-TR" sz="2000" dirty="0" smtClean="0"/>
              <a:t> :</a:t>
            </a:r>
          </a:p>
          <a:p>
            <a:pPr marL="285750" indent="-285750">
              <a:buFont typeface="Arial" panose="020B0604020202020204" pitchFamily="34" charset="0"/>
              <a:buChar char="•"/>
            </a:pPr>
            <a:r>
              <a:rPr lang="tr-TR" sz="2000" dirty="0" err="1" smtClean="0"/>
              <a:t>Sitolojik</a:t>
            </a:r>
            <a:r>
              <a:rPr lang="tr-TR" sz="2000" dirty="0" smtClean="0"/>
              <a:t> olarak </a:t>
            </a:r>
            <a:r>
              <a:rPr lang="tr-TR" sz="2000" dirty="0" err="1" smtClean="0"/>
              <a:t>interfaz</a:t>
            </a:r>
            <a:r>
              <a:rPr lang="tr-TR" sz="2000" dirty="0" smtClean="0"/>
              <a:t>, kromozomların görünmez hale gelmesiyle karakterizedir. </a:t>
            </a:r>
          </a:p>
          <a:p>
            <a:pPr marL="285750" indent="-285750">
              <a:buFont typeface="Arial" panose="020B0604020202020204" pitchFamily="34" charset="0"/>
              <a:buChar char="•"/>
            </a:pPr>
            <a:r>
              <a:rPr lang="tr-TR" sz="2000" dirty="0" smtClean="0"/>
              <a:t>Kromozomlar, kromatin oluşturmak üzere uzar ve çözülür. </a:t>
            </a:r>
            <a:endParaRPr lang="en-GB" sz="2000" dirty="0"/>
          </a:p>
        </p:txBody>
      </p:sp>
      <p:sp>
        <p:nvSpPr>
          <p:cNvPr id="8" name="Metin kutusu 7"/>
          <p:cNvSpPr txBox="1"/>
          <p:nvPr/>
        </p:nvSpPr>
        <p:spPr>
          <a:xfrm>
            <a:off x="4219576" y="4392119"/>
            <a:ext cx="4163477" cy="646331"/>
          </a:xfrm>
          <a:prstGeom prst="rect">
            <a:avLst/>
          </a:prstGeom>
          <a:noFill/>
        </p:spPr>
        <p:txBody>
          <a:bodyPr wrap="square" rtlCol="0">
            <a:spAutoFit/>
          </a:bodyPr>
          <a:lstStyle/>
          <a:p>
            <a:r>
              <a:rPr lang="tr-TR" dirty="0" err="1" smtClean="0"/>
              <a:t>İnterfazda</a:t>
            </a:r>
            <a:r>
              <a:rPr lang="tr-TR" dirty="0" smtClean="0"/>
              <a:t> kromozomlar kromatin iplikleri şeklinde görülür.</a:t>
            </a:r>
            <a:endParaRPr lang="en-GB" dirty="0"/>
          </a:p>
        </p:txBody>
      </p:sp>
      <p:grpSp>
        <p:nvGrpSpPr>
          <p:cNvPr id="10" name="Group 8"/>
          <p:cNvGrpSpPr>
            <a:grpSpLocks noChangeAspect="1"/>
          </p:cNvGrpSpPr>
          <p:nvPr/>
        </p:nvGrpSpPr>
        <p:grpSpPr bwMode="auto">
          <a:xfrm>
            <a:off x="433388" y="749300"/>
            <a:ext cx="3768725" cy="5640388"/>
            <a:chOff x="273" y="472"/>
            <a:chExt cx="2374" cy="3553"/>
          </a:xfrm>
        </p:grpSpPr>
        <p:sp>
          <p:nvSpPr>
            <p:cNvPr id="11" name="AutoShape 7"/>
            <p:cNvSpPr>
              <a:spLocks noChangeAspect="1" noChangeArrowheads="1" noTextEdit="1"/>
            </p:cNvSpPr>
            <p:nvPr/>
          </p:nvSpPr>
          <p:spPr bwMode="auto">
            <a:xfrm>
              <a:off x="273" y="472"/>
              <a:ext cx="2374" cy="3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717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 y="472"/>
              <a:ext cx="2385" cy="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28653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311546" y="0"/>
            <a:ext cx="3568908" cy="774127"/>
          </a:xfrm>
        </p:spPr>
        <p:txBody>
          <a:bodyPr/>
          <a:lstStyle/>
          <a:p>
            <a:r>
              <a:rPr lang="tr-TR" dirty="0" smtClean="0"/>
              <a:t>Mitoz – </a:t>
            </a:r>
            <a:r>
              <a:rPr lang="tr-TR" dirty="0" err="1" smtClean="0"/>
              <a:t>Profaz</a:t>
            </a:r>
            <a:r>
              <a:rPr lang="tr-TR" dirty="0" smtClean="0"/>
              <a:t> </a:t>
            </a:r>
            <a:endParaRPr lang="en-GB" dirty="0"/>
          </a:p>
        </p:txBody>
      </p:sp>
      <p:sp>
        <p:nvSpPr>
          <p:cNvPr id="10" name="Metin kutusu 9"/>
          <p:cNvSpPr txBox="1"/>
          <p:nvPr/>
        </p:nvSpPr>
        <p:spPr>
          <a:xfrm>
            <a:off x="5063319" y="811729"/>
            <a:ext cx="6933063" cy="5262979"/>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tr-TR" sz="2400" dirty="0" smtClean="0"/>
              <a:t>İki çift </a:t>
            </a:r>
            <a:r>
              <a:rPr lang="tr-TR" sz="2400" dirty="0" err="1" smtClean="0"/>
              <a:t>sentriol</a:t>
            </a:r>
            <a:r>
              <a:rPr lang="tr-TR" sz="2400" dirty="0" smtClean="0"/>
              <a:t>, hücrenin zıt kutuplarına doğru hareket eder.</a:t>
            </a:r>
          </a:p>
          <a:p>
            <a:pPr marL="285750" indent="-285750">
              <a:lnSpc>
                <a:spcPct val="200000"/>
              </a:lnSpc>
              <a:buFont typeface="Arial" panose="020B0604020202020204" pitchFamily="34" charset="0"/>
              <a:buChar char="•"/>
            </a:pPr>
            <a:r>
              <a:rPr lang="tr-TR" sz="2400" dirty="0" smtClean="0"/>
              <a:t>Çekirdek zarı yıkılmaya başlar ve giderek kaybolur. </a:t>
            </a:r>
          </a:p>
          <a:p>
            <a:pPr marL="285750" indent="-285750">
              <a:lnSpc>
                <a:spcPct val="200000"/>
              </a:lnSpc>
              <a:buFont typeface="Arial" panose="020B0604020202020204" pitchFamily="34" charset="0"/>
              <a:buChar char="•"/>
            </a:pPr>
            <a:r>
              <a:rPr lang="tr-TR" sz="2400" dirty="0" smtClean="0"/>
              <a:t>Kromatin iplikleri, kalınlaşarak </a:t>
            </a:r>
            <a:r>
              <a:rPr lang="tr-TR" sz="2400" b="1" dirty="0" smtClean="0"/>
              <a:t>kromozom</a:t>
            </a:r>
            <a:r>
              <a:rPr lang="tr-TR" sz="2400" dirty="0" smtClean="0"/>
              <a:t> halini alır. </a:t>
            </a:r>
          </a:p>
          <a:p>
            <a:pPr marL="285750" indent="-285750">
              <a:lnSpc>
                <a:spcPct val="200000"/>
              </a:lnSpc>
              <a:buFont typeface="Arial" panose="020B0604020202020204" pitchFamily="34" charset="0"/>
              <a:buChar char="•"/>
            </a:pPr>
            <a:r>
              <a:rPr lang="tr-TR" sz="2400" dirty="0" smtClean="0"/>
              <a:t>Kromozomların her bir parçasına </a:t>
            </a:r>
            <a:r>
              <a:rPr lang="tr-TR" sz="2400" b="1" dirty="0" err="1" smtClean="0"/>
              <a:t>kromatit</a:t>
            </a:r>
            <a:r>
              <a:rPr lang="tr-TR" sz="2400" dirty="0" smtClean="0"/>
              <a:t> denir.</a:t>
            </a:r>
          </a:p>
          <a:p>
            <a:pPr marL="285750" indent="-285750">
              <a:lnSpc>
                <a:spcPct val="200000"/>
              </a:lnSpc>
              <a:buFont typeface="Arial" panose="020B0604020202020204" pitchFamily="34" charset="0"/>
              <a:buChar char="•"/>
            </a:pPr>
            <a:r>
              <a:rPr lang="tr-TR" sz="2400" dirty="0" smtClean="0"/>
              <a:t>Bir kromozomdaki her bir </a:t>
            </a:r>
            <a:r>
              <a:rPr lang="tr-TR" sz="2400" dirty="0" err="1" smtClean="0"/>
              <a:t>kromatit</a:t>
            </a:r>
            <a:r>
              <a:rPr lang="tr-TR" sz="2400" dirty="0" smtClean="0"/>
              <a:t> </a:t>
            </a:r>
            <a:r>
              <a:rPr lang="tr-TR" sz="2400" dirty="0" err="1" smtClean="0"/>
              <a:t>genetiksel</a:t>
            </a:r>
            <a:r>
              <a:rPr lang="tr-TR" sz="2400" dirty="0" smtClean="0"/>
              <a:t> olarak aynı olduğu için </a:t>
            </a:r>
            <a:r>
              <a:rPr lang="tr-TR" sz="2400" b="1" dirty="0" smtClean="0"/>
              <a:t>kardeş </a:t>
            </a:r>
            <a:r>
              <a:rPr lang="tr-TR" sz="2400" b="1" dirty="0" err="1" smtClean="0"/>
              <a:t>kromatitler</a:t>
            </a:r>
            <a:r>
              <a:rPr lang="tr-TR" sz="2400" b="1" dirty="0" smtClean="0"/>
              <a:t> </a:t>
            </a:r>
            <a:r>
              <a:rPr lang="tr-TR" sz="2400" dirty="0" smtClean="0"/>
              <a:t>denir. </a:t>
            </a:r>
          </a:p>
        </p:txBody>
      </p:sp>
      <p:pic>
        <p:nvPicPr>
          <p:cNvPr id="11" name="Resim 10"/>
          <p:cNvPicPr>
            <a:picLocks noChangeAspect="1"/>
          </p:cNvPicPr>
          <p:nvPr/>
        </p:nvPicPr>
        <p:blipFill>
          <a:blip r:embed="rId2"/>
          <a:stretch>
            <a:fillRect/>
          </a:stretch>
        </p:blipFill>
        <p:spPr>
          <a:xfrm>
            <a:off x="952982" y="774127"/>
            <a:ext cx="3358564" cy="5431313"/>
          </a:xfrm>
          <a:prstGeom prst="rect">
            <a:avLst/>
          </a:prstGeom>
        </p:spPr>
      </p:pic>
    </p:spTree>
    <p:extLst>
      <p:ext uri="{BB962C8B-B14F-4D97-AF65-F5344CB8AC3E}">
        <p14:creationId xmlns:p14="http://schemas.microsoft.com/office/powerpoint/2010/main" val="689666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071703" y="0"/>
            <a:ext cx="4048593" cy="954009"/>
          </a:xfrm>
        </p:spPr>
        <p:txBody>
          <a:bodyPr/>
          <a:lstStyle/>
          <a:p>
            <a:r>
              <a:rPr lang="tr-TR" dirty="0" smtClean="0"/>
              <a:t>Mitoz – </a:t>
            </a:r>
            <a:r>
              <a:rPr lang="tr-TR" dirty="0" err="1" smtClean="0"/>
              <a:t>Metafaz</a:t>
            </a:r>
            <a:r>
              <a:rPr lang="tr-TR" dirty="0" smtClean="0"/>
              <a:t>  </a:t>
            </a:r>
            <a:endParaRPr lang="en-GB" dirty="0"/>
          </a:p>
        </p:txBody>
      </p:sp>
      <p:grpSp>
        <p:nvGrpSpPr>
          <p:cNvPr id="5" name="Group 4"/>
          <p:cNvGrpSpPr>
            <a:grpSpLocks noChangeAspect="1"/>
          </p:cNvGrpSpPr>
          <p:nvPr/>
        </p:nvGrpSpPr>
        <p:grpSpPr bwMode="auto">
          <a:xfrm>
            <a:off x="192465" y="954009"/>
            <a:ext cx="5726113" cy="5194300"/>
            <a:chOff x="434" y="601"/>
            <a:chExt cx="3607" cy="3272"/>
          </a:xfrm>
        </p:grpSpPr>
        <p:sp>
          <p:nvSpPr>
            <p:cNvPr id="6" name="AutoShape 3"/>
            <p:cNvSpPr>
              <a:spLocks noChangeAspect="1" noChangeArrowheads="1" noTextEdit="1"/>
            </p:cNvSpPr>
            <p:nvPr/>
          </p:nvSpPr>
          <p:spPr bwMode="auto">
            <a:xfrm>
              <a:off x="434" y="601"/>
              <a:ext cx="3607" cy="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2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 y="601"/>
              <a:ext cx="3617" cy="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Metin kutusu 6"/>
          <p:cNvSpPr txBox="1"/>
          <p:nvPr/>
        </p:nvSpPr>
        <p:spPr>
          <a:xfrm>
            <a:off x="5934453" y="1094282"/>
            <a:ext cx="6135338" cy="193899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sz="2000" dirty="0" smtClean="0"/>
              <a:t>Kromozomlar, </a:t>
            </a:r>
            <a:r>
              <a:rPr lang="tr-TR" sz="2000" dirty="0" err="1" smtClean="0"/>
              <a:t>ekvatoryal</a:t>
            </a:r>
            <a:r>
              <a:rPr lang="tr-TR" sz="2000" dirty="0" smtClean="0"/>
              <a:t> düzleme doğru hareket eder. </a:t>
            </a:r>
          </a:p>
          <a:p>
            <a:pPr marL="285750" indent="-285750">
              <a:lnSpc>
                <a:spcPct val="150000"/>
              </a:lnSpc>
              <a:buFont typeface="Arial" panose="020B0604020202020204" pitchFamily="34" charset="0"/>
              <a:buChar char="•"/>
            </a:pPr>
            <a:r>
              <a:rPr lang="tr-TR" sz="2000" dirty="0" smtClean="0"/>
              <a:t>Kromozomların hareketi, her bir kromozomun </a:t>
            </a:r>
            <a:r>
              <a:rPr lang="tr-TR" sz="2000" dirty="0" err="1" smtClean="0"/>
              <a:t>sentromeri</a:t>
            </a:r>
            <a:r>
              <a:rPr lang="tr-TR" sz="2000" dirty="0"/>
              <a:t> </a:t>
            </a:r>
            <a:r>
              <a:rPr lang="tr-TR" sz="2000" dirty="0" smtClean="0"/>
              <a:t>ile bağlantılı olan ve </a:t>
            </a:r>
            <a:r>
              <a:rPr lang="tr-TR" sz="2000" b="1" dirty="0" err="1" smtClean="0"/>
              <a:t>kinetokor</a:t>
            </a:r>
            <a:r>
              <a:rPr lang="tr-TR" sz="2000" dirty="0" smtClean="0"/>
              <a:t> adı verilen bir yapının iğ ipliklerine bağlanmasıyla gerçekleşir. </a:t>
            </a:r>
            <a:endParaRPr lang="en-GB" sz="2000" dirty="0"/>
          </a:p>
        </p:txBody>
      </p:sp>
      <p:grpSp>
        <p:nvGrpSpPr>
          <p:cNvPr id="9" name="Group 8"/>
          <p:cNvGrpSpPr>
            <a:grpSpLocks noChangeAspect="1"/>
          </p:cNvGrpSpPr>
          <p:nvPr/>
        </p:nvGrpSpPr>
        <p:grpSpPr bwMode="auto">
          <a:xfrm>
            <a:off x="6761190" y="3280505"/>
            <a:ext cx="5295900" cy="3457575"/>
            <a:chOff x="4344" y="2142"/>
            <a:chExt cx="3336" cy="2178"/>
          </a:xfrm>
        </p:grpSpPr>
        <p:sp>
          <p:nvSpPr>
            <p:cNvPr id="10" name="AutoShape 7"/>
            <p:cNvSpPr>
              <a:spLocks noChangeAspect="1" noChangeArrowheads="1" noTextEdit="1"/>
            </p:cNvSpPr>
            <p:nvPr/>
          </p:nvSpPr>
          <p:spPr bwMode="auto">
            <a:xfrm>
              <a:off x="4344" y="2142"/>
              <a:ext cx="3336" cy="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22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4" y="2142"/>
              <a:ext cx="3344" cy="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40945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199119" y="0"/>
            <a:ext cx="3643859" cy="1013970"/>
          </a:xfrm>
        </p:spPr>
        <p:txBody>
          <a:bodyPr/>
          <a:lstStyle/>
          <a:p>
            <a:r>
              <a:rPr lang="tr-TR" dirty="0" smtClean="0"/>
              <a:t>Mitoz – </a:t>
            </a:r>
            <a:r>
              <a:rPr lang="tr-TR" dirty="0" err="1" smtClean="0"/>
              <a:t>Anafaz</a:t>
            </a:r>
            <a:r>
              <a:rPr lang="tr-TR" dirty="0" smtClean="0"/>
              <a:t> </a:t>
            </a:r>
            <a:endParaRPr lang="en-GB" dirty="0"/>
          </a:p>
        </p:txBody>
      </p:sp>
      <p:grpSp>
        <p:nvGrpSpPr>
          <p:cNvPr id="5" name="Group 4"/>
          <p:cNvGrpSpPr>
            <a:grpSpLocks noChangeAspect="1"/>
          </p:cNvGrpSpPr>
          <p:nvPr/>
        </p:nvGrpSpPr>
        <p:grpSpPr bwMode="auto">
          <a:xfrm>
            <a:off x="613554" y="863844"/>
            <a:ext cx="3204252" cy="5728024"/>
            <a:chOff x="380" y="639"/>
            <a:chExt cx="1084" cy="3410"/>
          </a:xfrm>
        </p:grpSpPr>
        <p:sp>
          <p:nvSpPr>
            <p:cNvPr id="6" name="AutoShape 3"/>
            <p:cNvSpPr>
              <a:spLocks noChangeAspect="1" noChangeArrowheads="1" noTextEdit="1"/>
            </p:cNvSpPr>
            <p:nvPr/>
          </p:nvSpPr>
          <p:spPr bwMode="auto">
            <a:xfrm>
              <a:off x="380" y="639"/>
              <a:ext cx="1084" cy="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 y="639"/>
              <a:ext cx="1091" cy="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Metin kutusu 6"/>
          <p:cNvSpPr txBox="1"/>
          <p:nvPr/>
        </p:nvSpPr>
        <p:spPr>
          <a:xfrm>
            <a:off x="4199119" y="863844"/>
            <a:ext cx="7790219" cy="5414431"/>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tr-TR" sz="2200" dirty="0" smtClean="0"/>
              <a:t>Kardeş </a:t>
            </a:r>
            <a:r>
              <a:rPr lang="tr-TR" sz="2200" dirty="0" err="1" smtClean="0"/>
              <a:t>kromatitler</a:t>
            </a:r>
            <a:r>
              <a:rPr lang="tr-TR" sz="2200" dirty="0" smtClean="0"/>
              <a:t> birbirinden ayrılarak hücrenin zıt uçlarına doğru çekilir. </a:t>
            </a:r>
          </a:p>
          <a:p>
            <a:pPr marL="285750" indent="-285750">
              <a:lnSpc>
                <a:spcPct val="200000"/>
              </a:lnSpc>
              <a:buFont typeface="Arial" panose="020B0604020202020204" pitchFamily="34" charset="0"/>
              <a:buChar char="•"/>
            </a:pPr>
            <a:r>
              <a:rPr lang="tr-TR" sz="2200" dirty="0" smtClean="0"/>
              <a:t>Ayrılmadan sonra her bir </a:t>
            </a:r>
            <a:r>
              <a:rPr lang="tr-TR" sz="2200" dirty="0" err="1" smtClean="0"/>
              <a:t>kromatit</a:t>
            </a:r>
            <a:r>
              <a:rPr lang="tr-TR" sz="2200" dirty="0"/>
              <a:t> </a:t>
            </a:r>
            <a:r>
              <a:rPr lang="tr-TR" sz="2200" dirty="0" smtClean="0"/>
              <a:t>yavru kromozom olarak adlandırılır. </a:t>
            </a:r>
          </a:p>
          <a:p>
            <a:pPr marL="285750" indent="-285750">
              <a:lnSpc>
                <a:spcPct val="200000"/>
              </a:lnSpc>
              <a:buFont typeface="Arial" panose="020B0604020202020204" pitchFamily="34" charset="0"/>
              <a:buChar char="•"/>
            </a:pPr>
            <a:r>
              <a:rPr lang="tr-TR" sz="2200" dirty="0" smtClean="0"/>
              <a:t>Yavru kromozomların hücrenin zıt kutuplarına hareketi, </a:t>
            </a:r>
            <a:r>
              <a:rPr lang="tr-TR" sz="2200" dirty="0" err="1" smtClean="0"/>
              <a:t>sentromer</a:t>
            </a:r>
            <a:r>
              <a:rPr lang="tr-TR" sz="2200" dirty="0" smtClean="0"/>
              <a:t> – iğ ipliği tutunmasına bağlıdır. </a:t>
            </a:r>
          </a:p>
          <a:p>
            <a:pPr marL="285750" indent="-285750">
              <a:lnSpc>
                <a:spcPct val="200000"/>
              </a:lnSpc>
              <a:buFont typeface="Arial" panose="020B0604020202020204" pitchFamily="34" charset="0"/>
              <a:buChar char="•"/>
            </a:pPr>
            <a:r>
              <a:rPr lang="tr-TR" sz="2200" dirty="0" smtClean="0"/>
              <a:t>Son araştırmalar, kromozom göçünün genel olarak motor proteinleri aktivitesi sonucu gerçekleştiğini ortaya koyar. </a:t>
            </a:r>
            <a:endParaRPr lang="en-GB" sz="2200" dirty="0"/>
          </a:p>
        </p:txBody>
      </p:sp>
    </p:spTree>
    <p:extLst>
      <p:ext uri="{BB962C8B-B14F-4D97-AF65-F5344CB8AC3E}">
        <p14:creationId xmlns:p14="http://schemas.microsoft.com/office/powerpoint/2010/main" val="3347921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064208" y="0"/>
            <a:ext cx="4063584" cy="935153"/>
          </a:xfrm>
        </p:spPr>
        <p:txBody>
          <a:bodyPr/>
          <a:lstStyle/>
          <a:p>
            <a:r>
              <a:rPr lang="tr-TR" dirty="0" smtClean="0"/>
              <a:t>Mitoz – </a:t>
            </a:r>
            <a:r>
              <a:rPr lang="tr-TR" dirty="0" err="1" smtClean="0"/>
              <a:t>Telofaz</a:t>
            </a:r>
            <a:r>
              <a:rPr lang="tr-TR" dirty="0" smtClean="0"/>
              <a:t> </a:t>
            </a:r>
            <a:endParaRPr lang="en-GB" dirty="0"/>
          </a:p>
        </p:txBody>
      </p:sp>
      <p:grpSp>
        <p:nvGrpSpPr>
          <p:cNvPr id="5" name="Group 4"/>
          <p:cNvGrpSpPr>
            <a:grpSpLocks noChangeAspect="1"/>
          </p:cNvGrpSpPr>
          <p:nvPr/>
        </p:nvGrpSpPr>
        <p:grpSpPr bwMode="auto">
          <a:xfrm>
            <a:off x="779463" y="935038"/>
            <a:ext cx="5996091" cy="5815307"/>
            <a:chOff x="491" y="589"/>
            <a:chExt cx="2842" cy="3489"/>
          </a:xfrm>
        </p:grpSpPr>
        <p:sp>
          <p:nvSpPr>
            <p:cNvPr id="6" name="AutoShape 3"/>
            <p:cNvSpPr>
              <a:spLocks noChangeAspect="1" noChangeArrowheads="1" noTextEdit="1"/>
            </p:cNvSpPr>
            <p:nvPr/>
          </p:nvSpPr>
          <p:spPr bwMode="auto">
            <a:xfrm>
              <a:off x="491" y="589"/>
              <a:ext cx="2842" cy="3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2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 y="589"/>
              <a:ext cx="2849" cy="3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Metin kutusu 6"/>
          <p:cNvSpPr txBox="1"/>
          <p:nvPr/>
        </p:nvSpPr>
        <p:spPr>
          <a:xfrm>
            <a:off x="6967583" y="784912"/>
            <a:ext cx="5183473" cy="3682226"/>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tr-TR" sz="2400" dirty="0" smtClean="0"/>
              <a:t>Sitoplazmanın bölünmesi (</a:t>
            </a:r>
            <a:r>
              <a:rPr lang="tr-TR" sz="2400" dirty="0" err="1" smtClean="0"/>
              <a:t>sitokinez</a:t>
            </a:r>
            <a:r>
              <a:rPr lang="tr-TR" sz="2400" dirty="0" smtClean="0"/>
              <a:t>) gerçekleşir. </a:t>
            </a:r>
          </a:p>
          <a:p>
            <a:pPr marL="285750" indent="-285750">
              <a:lnSpc>
                <a:spcPct val="200000"/>
              </a:lnSpc>
              <a:buFont typeface="Arial" panose="020B0604020202020204" pitchFamily="34" charset="0"/>
              <a:buChar char="•"/>
            </a:pPr>
            <a:r>
              <a:rPr lang="tr-TR" sz="2400" dirty="0" smtClean="0"/>
              <a:t>Bitki hücrelerinde, bir hücre plağı sentezlenir ve bu plak </a:t>
            </a:r>
            <a:r>
              <a:rPr lang="tr-TR" sz="2400" dirty="0" err="1" smtClean="0"/>
              <a:t>metafaz</a:t>
            </a:r>
            <a:r>
              <a:rPr lang="tr-TR" sz="2400" dirty="0" smtClean="0"/>
              <a:t> plağı boyunca uzanır. </a:t>
            </a:r>
            <a:endParaRPr lang="en-GB" sz="2400" dirty="0"/>
          </a:p>
        </p:txBody>
      </p:sp>
    </p:spTree>
    <p:extLst>
      <p:ext uri="{BB962C8B-B14F-4D97-AF65-F5344CB8AC3E}">
        <p14:creationId xmlns:p14="http://schemas.microsoft.com/office/powerpoint/2010/main" val="2072620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61582" y="0"/>
            <a:ext cx="11668836" cy="726696"/>
          </a:xfrm>
        </p:spPr>
        <p:txBody>
          <a:bodyPr>
            <a:normAutofit fontScale="90000"/>
          </a:bodyPr>
          <a:lstStyle/>
          <a:p>
            <a:r>
              <a:rPr lang="tr-TR" dirty="0" smtClean="0"/>
              <a:t>Hücre Döngüsünün Düzenlenmesi ve Kontrol Noktaları</a:t>
            </a:r>
            <a:endParaRPr lang="en-GB" dirty="0"/>
          </a:p>
        </p:txBody>
      </p:sp>
      <p:pic>
        <p:nvPicPr>
          <p:cNvPr id="4" name="İçerik Yer Tutucusu 3"/>
          <p:cNvPicPr>
            <a:picLocks noGrp="1" noChangeAspect="1"/>
          </p:cNvPicPr>
          <p:nvPr>
            <p:ph idx="1"/>
          </p:nvPr>
        </p:nvPicPr>
        <p:blipFill>
          <a:blip r:embed="rId2"/>
          <a:stretch>
            <a:fillRect/>
          </a:stretch>
        </p:blipFill>
        <p:spPr>
          <a:xfrm>
            <a:off x="1669883" y="2041268"/>
            <a:ext cx="6929812" cy="3335950"/>
          </a:xfrm>
          <a:prstGeom prst="rect">
            <a:avLst/>
          </a:prstGeom>
        </p:spPr>
      </p:pic>
      <p:sp>
        <p:nvSpPr>
          <p:cNvPr id="5" name="Metin kutusu 4"/>
          <p:cNvSpPr txBox="1"/>
          <p:nvPr/>
        </p:nvSpPr>
        <p:spPr>
          <a:xfrm>
            <a:off x="3493827" y="1079438"/>
            <a:ext cx="2729553" cy="1200329"/>
          </a:xfrm>
          <a:prstGeom prst="rect">
            <a:avLst/>
          </a:prstGeom>
          <a:noFill/>
        </p:spPr>
        <p:txBody>
          <a:bodyPr wrap="square" rtlCol="0">
            <a:spAutoFit/>
          </a:bodyPr>
          <a:lstStyle/>
          <a:p>
            <a:r>
              <a:rPr lang="tr-TR" dirty="0" smtClean="0">
                <a:solidFill>
                  <a:srgbClr val="FF0000"/>
                </a:solidFill>
              </a:rPr>
              <a:t>Kontrol noktası 1 – G1/S: </a:t>
            </a:r>
            <a:r>
              <a:rPr lang="tr-TR" dirty="0" smtClean="0">
                <a:solidFill>
                  <a:srgbClr val="002060"/>
                </a:solidFill>
              </a:rPr>
              <a:t>Hücre büyüklüğü ve DNA’nın durumu kontrol edilir.</a:t>
            </a:r>
            <a:endParaRPr lang="en-GB" dirty="0">
              <a:solidFill>
                <a:srgbClr val="002060"/>
              </a:solidFill>
            </a:endParaRPr>
          </a:p>
        </p:txBody>
      </p:sp>
      <p:sp>
        <p:nvSpPr>
          <p:cNvPr id="6" name="Metin kutusu 5"/>
          <p:cNvSpPr txBox="1"/>
          <p:nvPr/>
        </p:nvSpPr>
        <p:spPr>
          <a:xfrm>
            <a:off x="8034182" y="4161362"/>
            <a:ext cx="2947783" cy="1477328"/>
          </a:xfrm>
          <a:prstGeom prst="rect">
            <a:avLst/>
          </a:prstGeom>
          <a:noFill/>
        </p:spPr>
        <p:txBody>
          <a:bodyPr wrap="square" rtlCol="0">
            <a:spAutoFit/>
          </a:bodyPr>
          <a:lstStyle/>
          <a:p>
            <a:r>
              <a:rPr lang="tr-TR" dirty="0" smtClean="0">
                <a:solidFill>
                  <a:srgbClr val="FF0000"/>
                </a:solidFill>
              </a:rPr>
              <a:t>Kontrol noktası 2 – G2/M: </a:t>
            </a:r>
            <a:r>
              <a:rPr lang="tr-TR" dirty="0" smtClean="0">
                <a:solidFill>
                  <a:srgbClr val="002060"/>
                </a:solidFill>
              </a:rPr>
              <a:t>DNA </a:t>
            </a:r>
            <a:r>
              <a:rPr lang="tr-TR" dirty="0" err="1" smtClean="0">
                <a:solidFill>
                  <a:srgbClr val="002060"/>
                </a:solidFill>
              </a:rPr>
              <a:t>replikasyonunun</a:t>
            </a:r>
            <a:r>
              <a:rPr lang="tr-TR" dirty="0" smtClean="0">
                <a:solidFill>
                  <a:srgbClr val="002060"/>
                </a:solidFill>
              </a:rPr>
              <a:t> tamamlanıp tamamlanmadığı ve DNA’nın hasar durumu kontrol edilir.</a:t>
            </a:r>
            <a:endParaRPr lang="en-GB" dirty="0">
              <a:solidFill>
                <a:srgbClr val="002060"/>
              </a:solidFill>
            </a:endParaRPr>
          </a:p>
        </p:txBody>
      </p:sp>
      <p:sp>
        <p:nvSpPr>
          <p:cNvPr id="7" name="Metin kutusu 6"/>
          <p:cNvSpPr txBox="1"/>
          <p:nvPr/>
        </p:nvSpPr>
        <p:spPr>
          <a:xfrm>
            <a:off x="3544824" y="5566187"/>
            <a:ext cx="3179929" cy="1200329"/>
          </a:xfrm>
          <a:prstGeom prst="rect">
            <a:avLst/>
          </a:prstGeom>
          <a:noFill/>
        </p:spPr>
        <p:txBody>
          <a:bodyPr wrap="square" rtlCol="0">
            <a:spAutoFit/>
          </a:bodyPr>
          <a:lstStyle/>
          <a:p>
            <a:r>
              <a:rPr lang="tr-TR" dirty="0" smtClean="0">
                <a:solidFill>
                  <a:srgbClr val="FF0000"/>
                </a:solidFill>
              </a:rPr>
              <a:t>Kontrol noktası 3 – M: </a:t>
            </a:r>
            <a:endParaRPr lang="tr-TR" dirty="0" smtClean="0">
              <a:solidFill>
                <a:srgbClr val="FF0000"/>
              </a:solidFill>
            </a:endParaRPr>
          </a:p>
          <a:p>
            <a:r>
              <a:rPr lang="tr-TR" dirty="0" smtClean="0">
                <a:solidFill>
                  <a:srgbClr val="002060"/>
                </a:solidFill>
              </a:rPr>
              <a:t>İğ </a:t>
            </a:r>
            <a:r>
              <a:rPr lang="tr-TR" dirty="0" smtClean="0">
                <a:solidFill>
                  <a:srgbClr val="002060"/>
                </a:solidFill>
              </a:rPr>
              <a:t>ipliklerinin oluşumu ve doğru bir şekilde </a:t>
            </a:r>
            <a:r>
              <a:rPr lang="tr-TR" dirty="0" err="1" smtClean="0">
                <a:solidFill>
                  <a:srgbClr val="002060"/>
                </a:solidFill>
              </a:rPr>
              <a:t>kinetokorlara</a:t>
            </a:r>
            <a:r>
              <a:rPr lang="tr-TR" dirty="0" smtClean="0">
                <a:solidFill>
                  <a:srgbClr val="002060"/>
                </a:solidFill>
              </a:rPr>
              <a:t> bağlanması kontrol edilir. </a:t>
            </a:r>
            <a:endParaRPr lang="en-GB" dirty="0">
              <a:solidFill>
                <a:srgbClr val="002060"/>
              </a:solidFill>
            </a:endParaRPr>
          </a:p>
        </p:txBody>
      </p:sp>
    </p:spTree>
    <p:extLst>
      <p:ext uri="{BB962C8B-B14F-4D97-AF65-F5344CB8AC3E}">
        <p14:creationId xmlns:p14="http://schemas.microsoft.com/office/powerpoint/2010/main" val="690351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0"/>
            <a:ext cx="12191999" cy="399150"/>
          </a:xfrm>
        </p:spPr>
        <p:txBody>
          <a:bodyPr>
            <a:noAutofit/>
          </a:bodyPr>
          <a:lstStyle/>
          <a:p>
            <a:r>
              <a:rPr lang="tr-TR" sz="2800" b="1" dirty="0" err="1" smtClean="0">
                <a:solidFill>
                  <a:srgbClr val="0070C0"/>
                </a:solidFill>
              </a:rPr>
              <a:t>Mayoz</a:t>
            </a:r>
            <a:r>
              <a:rPr lang="tr-TR" sz="2800" b="1" dirty="0" smtClean="0">
                <a:solidFill>
                  <a:srgbClr val="0070C0"/>
                </a:solidFill>
              </a:rPr>
              <a:t>, Eşey Hücreleri ve Sporlardaki Kromozom Sayısını </a:t>
            </a:r>
            <a:r>
              <a:rPr lang="tr-TR" sz="2800" b="1" dirty="0" err="1" smtClean="0">
                <a:solidFill>
                  <a:srgbClr val="0070C0"/>
                </a:solidFill>
              </a:rPr>
              <a:t>Diploidden</a:t>
            </a:r>
            <a:r>
              <a:rPr lang="tr-TR" sz="2800" b="1" dirty="0" smtClean="0">
                <a:solidFill>
                  <a:srgbClr val="0070C0"/>
                </a:solidFill>
              </a:rPr>
              <a:t> </a:t>
            </a:r>
            <a:r>
              <a:rPr lang="tr-TR" sz="2800" b="1" dirty="0" smtClean="0">
                <a:solidFill>
                  <a:srgbClr val="0070C0"/>
                </a:solidFill>
              </a:rPr>
              <a:t>Haploide İndirir.</a:t>
            </a:r>
            <a:endParaRPr lang="en-GB" sz="2800" b="1" dirty="0">
              <a:solidFill>
                <a:srgbClr val="0070C0"/>
              </a:solidFill>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175" y="399150"/>
            <a:ext cx="9391650" cy="6353175"/>
          </a:xfrm>
          <a:prstGeom prst="rect">
            <a:avLst/>
          </a:prstGeom>
        </p:spPr>
      </p:pic>
    </p:spTree>
    <p:extLst>
      <p:ext uri="{BB962C8B-B14F-4D97-AF65-F5344CB8AC3E}">
        <p14:creationId xmlns:p14="http://schemas.microsoft.com/office/powerpoint/2010/main" val="2641010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092622" y="0"/>
            <a:ext cx="4006755" cy="1325563"/>
          </a:xfrm>
        </p:spPr>
        <p:txBody>
          <a:bodyPr/>
          <a:lstStyle/>
          <a:p>
            <a:r>
              <a:rPr lang="tr-TR" dirty="0" err="1" smtClean="0"/>
              <a:t>Mayoz</a:t>
            </a:r>
            <a:r>
              <a:rPr lang="tr-TR" dirty="0" smtClean="0"/>
              <a:t> – </a:t>
            </a:r>
            <a:r>
              <a:rPr lang="tr-TR" dirty="0" err="1" smtClean="0"/>
              <a:t>Profaz</a:t>
            </a:r>
            <a:r>
              <a:rPr lang="tr-TR" dirty="0" smtClean="0"/>
              <a:t> I </a:t>
            </a:r>
            <a:endParaRPr lang="en-GB"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274166143"/>
              </p:ext>
            </p:extLst>
          </p:nvPr>
        </p:nvGraphicFramePr>
        <p:xfrm>
          <a:off x="122830" y="979464"/>
          <a:ext cx="11941791" cy="2336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ol Ayraç 4"/>
          <p:cNvSpPr/>
          <p:nvPr/>
        </p:nvSpPr>
        <p:spPr>
          <a:xfrm rot="16200000">
            <a:off x="5658844" y="-2792814"/>
            <a:ext cx="869765" cy="11941792"/>
          </a:xfrm>
          <a:prstGeom prst="leftBrace">
            <a:avLst/>
          </a:prstGeom>
          <a:noFill/>
          <a:ln w="57150" cmpd="sng">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Metin kutusu 5"/>
          <p:cNvSpPr txBox="1"/>
          <p:nvPr/>
        </p:nvSpPr>
        <p:spPr>
          <a:xfrm>
            <a:off x="4092622" y="3787479"/>
            <a:ext cx="5037730" cy="3000821"/>
          </a:xfrm>
          <a:prstGeom prst="rect">
            <a:avLst/>
          </a:prstGeom>
          <a:noFill/>
        </p:spPr>
        <p:txBody>
          <a:bodyPr wrap="square" rtlCol="0">
            <a:spAutoFit/>
          </a:bodyPr>
          <a:lstStyle/>
          <a:p>
            <a:pPr>
              <a:lnSpc>
                <a:spcPct val="150000"/>
              </a:lnSpc>
            </a:pPr>
            <a:r>
              <a:rPr lang="tr-TR" b="1" dirty="0" err="1" smtClean="0"/>
              <a:t>Profaz</a:t>
            </a:r>
            <a:r>
              <a:rPr lang="tr-TR" b="1" dirty="0" smtClean="0"/>
              <a:t> I:</a:t>
            </a:r>
          </a:p>
          <a:p>
            <a:pPr marL="285750" indent="-285750">
              <a:lnSpc>
                <a:spcPct val="150000"/>
              </a:lnSpc>
              <a:buFont typeface="Arial" panose="020B0604020202020204" pitchFamily="34" charset="0"/>
              <a:buChar char="•"/>
            </a:pPr>
            <a:r>
              <a:rPr lang="tr-TR" b="1" dirty="0" err="1" smtClean="0"/>
              <a:t>İnterfazdaki</a:t>
            </a:r>
            <a:r>
              <a:rPr lang="tr-TR" b="1" dirty="0" smtClean="0"/>
              <a:t> kromatin, kısalıp kalınlaşarak kromozom halini alır.</a:t>
            </a:r>
          </a:p>
          <a:p>
            <a:pPr marL="285750" indent="-285750">
              <a:lnSpc>
                <a:spcPct val="150000"/>
              </a:lnSpc>
              <a:buFont typeface="Arial" panose="020B0604020202020204" pitchFamily="34" charset="0"/>
              <a:buChar char="•"/>
            </a:pPr>
            <a:r>
              <a:rPr lang="tr-TR" b="1" dirty="0" smtClean="0"/>
              <a:t>Her bir </a:t>
            </a:r>
            <a:r>
              <a:rPr lang="tr-TR" b="1" u="sng" dirty="0" smtClean="0"/>
              <a:t>homolog kromozom çifti </a:t>
            </a:r>
            <a:r>
              <a:rPr lang="tr-TR" b="1" dirty="0" err="1" smtClean="0"/>
              <a:t>sinaps</a:t>
            </a:r>
            <a:r>
              <a:rPr lang="tr-TR" b="1" dirty="0" smtClean="0"/>
              <a:t> oluşturur.</a:t>
            </a:r>
          </a:p>
          <a:p>
            <a:pPr marL="285750" indent="-285750">
              <a:lnSpc>
                <a:spcPct val="150000"/>
              </a:lnSpc>
              <a:buFont typeface="Arial" panose="020B0604020202020204" pitchFamily="34" charset="0"/>
              <a:buChar char="•"/>
            </a:pPr>
            <a:r>
              <a:rPr lang="tr-TR" b="1" dirty="0" err="1" smtClean="0"/>
              <a:t>Sinaps</a:t>
            </a:r>
            <a:r>
              <a:rPr lang="tr-TR" b="1" dirty="0" smtClean="0"/>
              <a:t> halindeki kromozomlar arasında </a:t>
            </a:r>
            <a:r>
              <a:rPr lang="tr-TR" b="1" u="sng" dirty="0" err="1" smtClean="0"/>
              <a:t>krosover</a:t>
            </a:r>
            <a:r>
              <a:rPr lang="tr-TR" b="1" dirty="0" smtClean="0"/>
              <a:t> gerçekleşir. </a:t>
            </a:r>
            <a:endParaRPr lang="en-GB" b="1" dirty="0"/>
          </a:p>
        </p:txBody>
      </p:sp>
    </p:spTree>
    <p:extLst>
      <p:ext uri="{BB962C8B-B14F-4D97-AF65-F5344CB8AC3E}">
        <p14:creationId xmlns:p14="http://schemas.microsoft.com/office/powerpoint/2010/main" val="25133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7280275" cy="1325563"/>
          </a:xfrm>
        </p:spPr>
        <p:txBody>
          <a:bodyPr/>
          <a:lstStyle/>
          <a:p>
            <a:r>
              <a:rPr lang="tr-TR" dirty="0" err="1" smtClean="0"/>
              <a:t>Mayoz</a:t>
            </a:r>
            <a:r>
              <a:rPr lang="tr-TR" dirty="0" smtClean="0"/>
              <a:t> – </a:t>
            </a:r>
            <a:r>
              <a:rPr lang="tr-TR" dirty="0" err="1" smtClean="0"/>
              <a:t>Profaz</a:t>
            </a:r>
            <a:r>
              <a:rPr lang="tr-TR" dirty="0" smtClean="0"/>
              <a:t> I – </a:t>
            </a:r>
            <a:r>
              <a:rPr lang="tr-TR" dirty="0" err="1" smtClean="0"/>
              <a:t>Leptonema</a:t>
            </a:r>
            <a:r>
              <a:rPr lang="tr-TR" dirty="0" smtClean="0"/>
              <a:t> </a:t>
            </a:r>
            <a:endParaRPr lang="en-GB" dirty="0"/>
          </a:p>
        </p:txBody>
      </p:sp>
      <p:grpSp>
        <p:nvGrpSpPr>
          <p:cNvPr id="7" name="Group 4"/>
          <p:cNvGrpSpPr>
            <a:grpSpLocks noChangeAspect="1"/>
          </p:cNvGrpSpPr>
          <p:nvPr/>
        </p:nvGrpSpPr>
        <p:grpSpPr bwMode="auto">
          <a:xfrm>
            <a:off x="287338" y="1930400"/>
            <a:ext cx="7831137" cy="3638550"/>
            <a:chOff x="181" y="1216"/>
            <a:chExt cx="4933" cy="2292"/>
          </a:xfrm>
        </p:grpSpPr>
        <p:sp>
          <p:nvSpPr>
            <p:cNvPr id="8" name="AutoShape 3"/>
            <p:cNvSpPr>
              <a:spLocks noChangeAspect="1" noChangeArrowheads="1" noTextEdit="1"/>
            </p:cNvSpPr>
            <p:nvPr/>
          </p:nvSpPr>
          <p:spPr bwMode="auto">
            <a:xfrm>
              <a:off x="181" y="1216"/>
              <a:ext cx="4933" cy="2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 y="1216"/>
              <a:ext cx="4946" cy="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Metin kutusu 8"/>
          <p:cNvSpPr txBox="1"/>
          <p:nvPr/>
        </p:nvSpPr>
        <p:spPr>
          <a:xfrm>
            <a:off x="8139112" y="1555845"/>
            <a:ext cx="3843622" cy="512294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sz="2000" dirty="0" err="1" smtClean="0"/>
              <a:t>Leptoten</a:t>
            </a:r>
            <a:r>
              <a:rPr lang="tr-TR" sz="2000" dirty="0" smtClean="0"/>
              <a:t> evresinde, </a:t>
            </a:r>
            <a:r>
              <a:rPr lang="tr-TR" sz="2000" dirty="0" err="1" smtClean="0"/>
              <a:t>interfazdaki</a:t>
            </a:r>
            <a:r>
              <a:rPr lang="tr-TR" sz="2000" dirty="0" smtClean="0"/>
              <a:t> kromatin materyali yoğunlaşmaya başlar ve hücre içerisinde dağınık olarak bulunan kromozomlar görünür hale gelir.</a:t>
            </a:r>
          </a:p>
          <a:p>
            <a:pPr marL="285750" indent="-285750">
              <a:lnSpc>
                <a:spcPct val="150000"/>
              </a:lnSpc>
              <a:buFont typeface="Arial" panose="020B0604020202020204" pitchFamily="34" charset="0"/>
              <a:buChar char="•"/>
            </a:pPr>
            <a:r>
              <a:rPr lang="tr-TR" sz="2000" dirty="0" smtClean="0"/>
              <a:t>Kromozom üzerinde dizilmiş boncuk gibi görünen yoğunlaşmış bölgeler (</a:t>
            </a:r>
            <a:r>
              <a:rPr lang="tr-TR" sz="2000" dirty="0" err="1" smtClean="0"/>
              <a:t>kromomerler</a:t>
            </a:r>
            <a:r>
              <a:rPr lang="tr-TR" sz="2000" dirty="0" smtClean="0"/>
              <a:t>) oluşur. </a:t>
            </a:r>
          </a:p>
          <a:p>
            <a:pPr>
              <a:lnSpc>
                <a:spcPct val="150000"/>
              </a:lnSpc>
            </a:pPr>
            <a:endParaRPr lang="en-GB" sz="2000" dirty="0"/>
          </a:p>
        </p:txBody>
      </p:sp>
    </p:spTree>
    <p:extLst>
      <p:ext uri="{BB962C8B-B14F-4D97-AF65-F5344CB8AC3E}">
        <p14:creationId xmlns:p14="http://schemas.microsoft.com/office/powerpoint/2010/main" val="1735250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0" y="0"/>
            <a:ext cx="6595018" cy="1325563"/>
          </a:xfrm>
        </p:spPr>
        <p:txBody>
          <a:bodyPr/>
          <a:lstStyle/>
          <a:p>
            <a:r>
              <a:rPr lang="tr-TR" dirty="0" err="1" smtClean="0"/>
              <a:t>Mayoz</a:t>
            </a:r>
            <a:r>
              <a:rPr lang="tr-TR" dirty="0" smtClean="0"/>
              <a:t> – </a:t>
            </a:r>
            <a:r>
              <a:rPr lang="tr-TR" dirty="0" err="1" smtClean="0"/>
              <a:t>Profaz</a:t>
            </a:r>
            <a:r>
              <a:rPr lang="tr-TR" dirty="0" smtClean="0"/>
              <a:t> I – </a:t>
            </a:r>
            <a:r>
              <a:rPr lang="tr-TR" dirty="0" err="1" smtClean="0"/>
              <a:t>Zigonema</a:t>
            </a:r>
            <a:r>
              <a:rPr lang="tr-TR" dirty="0" smtClean="0"/>
              <a:t>  </a:t>
            </a:r>
            <a:endParaRPr lang="en-GB" dirty="0"/>
          </a:p>
        </p:txBody>
      </p:sp>
      <p:grpSp>
        <p:nvGrpSpPr>
          <p:cNvPr id="6" name="Group 4"/>
          <p:cNvGrpSpPr>
            <a:grpSpLocks noChangeAspect="1"/>
          </p:cNvGrpSpPr>
          <p:nvPr/>
        </p:nvGrpSpPr>
        <p:grpSpPr bwMode="auto">
          <a:xfrm>
            <a:off x="163514" y="1325563"/>
            <a:ext cx="6742254" cy="4024312"/>
            <a:chOff x="103" y="835"/>
            <a:chExt cx="4450" cy="2535"/>
          </a:xfrm>
        </p:grpSpPr>
        <p:sp>
          <p:nvSpPr>
            <p:cNvPr id="7" name="AutoShape 3"/>
            <p:cNvSpPr>
              <a:spLocks noChangeAspect="1" noChangeArrowheads="1" noTextEdit="1"/>
            </p:cNvSpPr>
            <p:nvPr/>
          </p:nvSpPr>
          <p:spPr bwMode="auto">
            <a:xfrm>
              <a:off x="103" y="835"/>
              <a:ext cx="4450" cy="2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34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 y="835"/>
              <a:ext cx="4463" cy="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Metin kutusu 7"/>
          <p:cNvSpPr txBox="1"/>
          <p:nvPr/>
        </p:nvSpPr>
        <p:spPr>
          <a:xfrm>
            <a:off x="6925464" y="1325563"/>
            <a:ext cx="5002679" cy="47089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sz="2000" dirty="0" err="1" smtClean="0"/>
              <a:t>Zigoten</a:t>
            </a:r>
            <a:r>
              <a:rPr lang="tr-TR" sz="2000" dirty="0" smtClean="0"/>
              <a:t> evresinde, kromozomların kısalarak kalınlaşması devam eder.</a:t>
            </a:r>
          </a:p>
          <a:p>
            <a:pPr marL="285750" indent="-285750">
              <a:lnSpc>
                <a:spcPct val="150000"/>
              </a:lnSpc>
              <a:buFont typeface="Arial" panose="020B0604020202020204" pitchFamily="34" charset="0"/>
              <a:buChar char="•"/>
            </a:pPr>
            <a:r>
              <a:rPr lang="tr-TR" sz="2000" dirty="0" smtClean="0"/>
              <a:t>Homolog kromozomlar, kabaca birbirine yakınlaşır (</a:t>
            </a:r>
            <a:r>
              <a:rPr lang="tr-TR" sz="2000" dirty="0" err="1" smtClean="0"/>
              <a:t>homoloji</a:t>
            </a:r>
            <a:r>
              <a:rPr lang="tr-TR" sz="2000" dirty="0" smtClean="0"/>
              <a:t> araması).</a:t>
            </a:r>
          </a:p>
          <a:p>
            <a:pPr marL="285750" indent="-285750">
              <a:lnSpc>
                <a:spcPct val="150000"/>
              </a:lnSpc>
              <a:buFont typeface="Arial" panose="020B0604020202020204" pitchFamily="34" charset="0"/>
              <a:buChar char="•"/>
            </a:pPr>
            <a:r>
              <a:rPr lang="tr-TR" sz="2000" dirty="0" err="1" smtClean="0"/>
              <a:t>Mayoz</a:t>
            </a:r>
            <a:r>
              <a:rPr lang="tr-TR" sz="2000" dirty="0" smtClean="0"/>
              <a:t> ilerledikçe, homolog kromozomlar arasında </a:t>
            </a:r>
            <a:r>
              <a:rPr lang="tr-TR" sz="2000" dirty="0" err="1" smtClean="0"/>
              <a:t>sinaptonemal</a:t>
            </a:r>
            <a:r>
              <a:rPr lang="tr-TR" sz="2000" dirty="0" smtClean="0"/>
              <a:t> kompleks şekillenir. </a:t>
            </a:r>
          </a:p>
          <a:p>
            <a:pPr marL="285750" indent="-285750">
              <a:lnSpc>
                <a:spcPct val="150000"/>
              </a:lnSpc>
              <a:buFont typeface="Arial" panose="020B0604020202020204" pitchFamily="34" charset="0"/>
              <a:buChar char="•"/>
            </a:pPr>
            <a:r>
              <a:rPr lang="tr-TR" sz="2000" dirty="0" err="1" smtClean="0"/>
              <a:t>Zigoten</a:t>
            </a:r>
            <a:r>
              <a:rPr lang="tr-TR" sz="2000" dirty="0" smtClean="0"/>
              <a:t> evresi biterken, eşleşmiş homolog kromozomlar </a:t>
            </a:r>
            <a:r>
              <a:rPr lang="tr-TR" sz="2000" dirty="0" err="1" smtClean="0"/>
              <a:t>bivalent</a:t>
            </a:r>
            <a:r>
              <a:rPr lang="tr-TR" sz="2000" dirty="0" smtClean="0"/>
              <a:t> olarak adlandırılır. </a:t>
            </a:r>
          </a:p>
          <a:p>
            <a:pPr marL="285750" indent="-285750">
              <a:lnSpc>
                <a:spcPct val="150000"/>
              </a:lnSpc>
              <a:buFont typeface="Arial" panose="020B0604020202020204" pitchFamily="34" charset="0"/>
              <a:buChar char="•"/>
            </a:pPr>
            <a:r>
              <a:rPr lang="tr-TR" sz="2000" dirty="0" smtClean="0"/>
              <a:t>Bir türdeki </a:t>
            </a:r>
            <a:r>
              <a:rPr lang="tr-TR" sz="2000" dirty="0" err="1" smtClean="0"/>
              <a:t>bivalent</a:t>
            </a:r>
            <a:r>
              <a:rPr lang="tr-TR" sz="2000" dirty="0" smtClean="0"/>
              <a:t> sayısı </a:t>
            </a:r>
            <a:r>
              <a:rPr lang="tr-TR" sz="2000" dirty="0" err="1" smtClean="0"/>
              <a:t>haploid</a:t>
            </a:r>
            <a:r>
              <a:rPr lang="tr-TR" sz="2000" dirty="0" smtClean="0"/>
              <a:t> (n) sayıya eşittir. </a:t>
            </a:r>
            <a:endParaRPr lang="en-GB" sz="2000" dirty="0"/>
          </a:p>
        </p:txBody>
      </p:sp>
    </p:spTree>
    <p:extLst>
      <p:ext uri="{BB962C8B-B14F-4D97-AF65-F5344CB8AC3E}">
        <p14:creationId xmlns:p14="http://schemas.microsoft.com/office/powerpoint/2010/main" val="2746054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0" y="0"/>
            <a:ext cx="6941024" cy="1325563"/>
          </a:xfrm>
        </p:spPr>
        <p:txBody>
          <a:bodyPr/>
          <a:lstStyle/>
          <a:p>
            <a:r>
              <a:rPr lang="tr-TR" dirty="0" err="1" smtClean="0"/>
              <a:t>Mayoz</a:t>
            </a:r>
            <a:r>
              <a:rPr lang="tr-TR" dirty="0" smtClean="0"/>
              <a:t> – </a:t>
            </a:r>
            <a:r>
              <a:rPr lang="tr-TR" dirty="0" err="1" smtClean="0"/>
              <a:t>Profaz</a:t>
            </a:r>
            <a:r>
              <a:rPr lang="tr-TR" dirty="0" smtClean="0"/>
              <a:t> I – </a:t>
            </a:r>
            <a:r>
              <a:rPr lang="tr-TR" dirty="0" err="1" smtClean="0"/>
              <a:t>Pakinema</a:t>
            </a:r>
            <a:r>
              <a:rPr lang="tr-TR" dirty="0" smtClean="0"/>
              <a:t>  </a:t>
            </a:r>
            <a:endParaRPr lang="en-GB" dirty="0"/>
          </a:p>
        </p:txBody>
      </p:sp>
      <p:grpSp>
        <p:nvGrpSpPr>
          <p:cNvPr id="6" name="Group 4"/>
          <p:cNvGrpSpPr>
            <a:grpSpLocks noChangeAspect="1"/>
          </p:cNvGrpSpPr>
          <p:nvPr/>
        </p:nvGrpSpPr>
        <p:grpSpPr bwMode="auto">
          <a:xfrm>
            <a:off x="109538" y="1524000"/>
            <a:ext cx="6826250" cy="3852863"/>
            <a:chOff x="69" y="960"/>
            <a:chExt cx="4300" cy="2427"/>
          </a:xfrm>
        </p:grpSpPr>
        <p:sp>
          <p:nvSpPr>
            <p:cNvPr id="7" name="AutoShape 3"/>
            <p:cNvSpPr>
              <a:spLocks noChangeAspect="1" noChangeArrowheads="1" noTextEdit="1"/>
            </p:cNvSpPr>
            <p:nvPr/>
          </p:nvSpPr>
          <p:spPr bwMode="auto">
            <a:xfrm>
              <a:off x="69" y="960"/>
              <a:ext cx="4300" cy="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3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 y="960"/>
              <a:ext cx="4313" cy="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Metin kutusu 7"/>
          <p:cNvSpPr txBox="1"/>
          <p:nvPr/>
        </p:nvSpPr>
        <p:spPr>
          <a:xfrm>
            <a:off x="7151427" y="1325563"/>
            <a:ext cx="4817660" cy="47089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sz="2000" dirty="0" err="1" smtClean="0"/>
              <a:t>Pakiten</a:t>
            </a:r>
            <a:r>
              <a:rPr lang="tr-TR" sz="2000" dirty="0" smtClean="0"/>
              <a:t> evresinde, kromozomların kısalıp kalınlaşması devam eder.</a:t>
            </a:r>
          </a:p>
          <a:p>
            <a:pPr marL="285750" indent="-285750">
              <a:lnSpc>
                <a:spcPct val="150000"/>
              </a:lnSpc>
              <a:buFont typeface="Arial" panose="020B0604020202020204" pitchFamily="34" charset="0"/>
              <a:buChar char="•"/>
            </a:pPr>
            <a:r>
              <a:rPr lang="tr-TR" sz="2000" dirty="0" smtClean="0"/>
              <a:t>Her </a:t>
            </a:r>
            <a:r>
              <a:rPr lang="tr-TR" sz="2000" dirty="0" err="1" smtClean="0"/>
              <a:t>bivalentin</a:t>
            </a:r>
            <a:r>
              <a:rPr lang="tr-TR" sz="2000" dirty="0" smtClean="0"/>
              <a:t> iki üyesi arasındaki </a:t>
            </a:r>
            <a:r>
              <a:rPr lang="tr-TR" sz="2000" dirty="0" err="1" smtClean="0"/>
              <a:t>sinaptonemal</a:t>
            </a:r>
            <a:r>
              <a:rPr lang="tr-TR" sz="2000" dirty="0" smtClean="0"/>
              <a:t> kompleksin oluşumu ilerler.</a:t>
            </a:r>
          </a:p>
          <a:p>
            <a:pPr marL="285750" indent="-285750">
              <a:lnSpc>
                <a:spcPct val="150000"/>
              </a:lnSpc>
              <a:buFont typeface="Arial" panose="020B0604020202020204" pitchFamily="34" charset="0"/>
              <a:buChar char="•"/>
            </a:pPr>
            <a:r>
              <a:rPr lang="tr-TR" sz="2000" dirty="0" err="1" smtClean="0"/>
              <a:t>Pakiten</a:t>
            </a:r>
            <a:r>
              <a:rPr lang="tr-TR" sz="2000" dirty="0" smtClean="0"/>
              <a:t> evresinde her bir homolog kromozom ikili yapı şeklinde görülür. Yani her </a:t>
            </a:r>
            <a:r>
              <a:rPr lang="tr-TR" sz="2000" dirty="0" err="1" smtClean="0"/>
              <a:t>bivalent</a:t>
            </a:r>
            <a:r>
              <a:rPr lang="tr-TR" sz="2000" dirty="0" smtClean="0"/>
              <a:t> dört </a:t>
            </a:r>
            <a:r>
              <a:rPr lang="tr-TR" sz="2000" dirty="0" err="1" smtClean="0"/>
              <a:t>kromatit</a:t>
            </a:r>
            <a:r>
              <a:rPr lang="tr-TR" sz="2000" dirty="0" smtClean="0"/>
              <a:t> içerir.</a:t>
            </a:r>
          </a:p>
          <a:p>
            <a:pPr marL="285750" indent="-285750">
              <a:lnSpc>
                <a:spcPct val="150000"/>
              </a:lnSpc>
              <a:buFont typeface="Arial" panose="020B0604020202020204" pitchFamily="34" charset="0"/>
              <a:buChar char="•"/>
            </a:pPr>
            <a:r>
              <a:rPr lang="tr-TR" sz="2000" dirty="0" smtClean="0"/>
              <a:t>Dört üyeli bu yapı, </a:t>
            </a:r>
            <a:r>
              <a:rPr lang="tr-TR" sz="2000" dirty="0" err="1" smtClean="0"/>
              <a:t>tetrat</a:t>
            </a:r>
            <a:r>
              <a:rPr lang="tr-TR" sz="2000" dirty="0" smtClean="0"/>
              <a:t> olarak adlandırılır ve iki çift kardeş </a:t>
            </a:r>
            <a:r>
              <a:rPr lang="tr-TR" sz="2000" dirty="0" err="1" smtClean="0"/>
              <a:t>kromatit</a:t>
            </a:r>
            <a:r>
              <a:rPr lang="tr-TR" sz="2000" dirty="0" smtClean="0"/>
              <a:t> içerir. </a:t>
            </a:r>
          </a:p>
        </p:txBody>
      </p:sp>
    </p:spTree>
    <p:extLst>
      <p:ext uri="{BB962C8B-B14F-4D97-AF65-F5344CB8AC3E}">
        <p14:creationId xmlns:p14="http://schemas.microsoft.com/office/powerpoint/2010/main" val="176385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0" y="0"/>
            <a:ext cx="6763603" cy="1258959"/>
          </a:xfrm>
        </p:spPr>
        <p:txBody>
          <a:bodyPr>
            <a:normAutofit fontScale="90000"/>
          </a:bodyPr>
          <a:lstStyle/>
          <a:p>
            <a:r>
              <a:rPr lang="tr-TR" dirty="0" err="1" smtClean="0"/>
              <a:t>Mayoz</a:t>
            </a:r>
            <a:r>
              <a:rPr lang="tr-TR" dirty="0" smtClean="0"/>
              <a:t> – </a:t>
            </a:r>
            <a:r>
              <a:rPr lang="tr-TR" dirty="0" err="1" smtClean="0"/>
              <a:t>Profaz</a:t>
            </a:r>
            <a:r>
              <a:rPr lang="tr-TR" dirty="0" smtClean="0"/>
              <a:t> I – </a:t>
            </a:r>
            <a:r>
              <a:rPr lang="tr-TR" dirty="0" err="1" smtClean="0"/>
              <a:t>Diplonema</a:t>
            </a:r>
            <a:r>
              <a:rPr lang="tr-TR" dirty="0" smtClean="0"/>
              <a:t>  </a:t>
            </a:r>
            <a:endParaRPr lang="en-GB" dirty="0"/>
          </a:p>
        </p:txBody>
      </p:sp>
      <p:grpSp>
        <p:nvGrpSpPr>
          <p:cNvPr id="6" name="Group 4"/>
          <p:cNvGrpSpPr>
            <a:grpSpLocks noChangeAspect="1"/>
          </p:cNvGrpSpPr>
          <p:nvPr/>
        </p:nvGrpSpPr>
        <p:grpSpPr bwMode="auto">
          <a:xfrm>
            <a:off x="163514" y="1422400"/>
            <a:ext cx="6600090" cy="4487081"/>
            <a:chOff x="103" y="896"/>
            <a:chExt cx="4554" cy="2474"/>
          </a:xfrm>
        </p:grpSpPr>
        <p:sp>
          <p:nvSpPr>
            <p:cNvPr id="7" name="AutoShape 3"/>
            <p:cNvSpPr>
              <a:spLocks noChangeAspect="1" noChangeArrowheads="1" noTextEdit="1"/>
            </p:cNvSpPr>
            <p:nvPr/>
          </p:nvSpPr>
          <p:spPr bwMode="auto">
            <a:xfrm>
              <a:off x="103" y="896"/>
              <a:ext cx="4554" cy="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63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 y="896"/>
              <a:ext cx="4568" cy="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Metin kutusu 7"/>
          <p:cNvSpPr txBox="1"/>
          <p:nvPr/>
        </p:nvSpPr>
        <p:spPr>
          <a:xfrm>
            <a:off x="6783894" y="1258959"/>
            <a:ext cx="5294375" cy="47089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sz="2000" dirty="0" err="1" smtClean="0"/>
              <a:t>Diploten</a:t>
            </a:r>
            <a:r>
              <a:rPr lang="tr-TR" sz="2000" dirty="0" smtClean="0"/>
              <a:t> evresinde, her </a:t>
            </a:r>
            <a:r>
              <a:rPr lang="tr-TR" sz="2000" dirty="0" err="1" smtClean="0"/>
              <a:t>tetratın</a:t>
            </a:r>
            <a:r>
              <a:rPr lang="tr-TR" sz="2000" dirty="0" smtClean="0"/>
              <a:t> iki çift kardeş </a:t>
            </a:r>
            <a:r>
              <a:rPr lang="tr-TR" sz="2000" dirty="0" err="1" smtClean="0"/>
              <a:t>kromatitten</a:t>
            </a:r>
            <a:r>
              <a:rPr lang="tr-TR" sz="2000" dirty="0" smtClean="0"/>
              <a:t> oluştuğu belirgin olarak görülür.</a:t>
            </a:r>
          </a:p>
          <a:p>
            <a:pPr marL="285750" indent="-285750">
              <a:lnSpc>
                <a:spcPct val="150000"/>
              </a:lnSpc>
              <a:buFont typeface="Arial" panose="020B0604020202020204" pitchFamily="34" charset="0"/>
              <a:buChar char="•"/>
            </a:pPr>
            <a:r>
              <a:rPr lang="tr-TR" sz="2000" dirty="0" smtClean="0"/>
              <a:t>Her </a:t>
            </a:r>
            <a:r>
              <a:rPr lang="tr-TR" sz="2000" dirty="0" err="1" smtClean="0"/>
              <a:t>tetratın</a:t>
            </a:r>
            <a:r>
              <a:rPr lang="tr-TR" sz="2000" dirty="0" smtClean="0"/>
              <a:t> içindeki kardeş </a:t>
            </a:r>
            <a:r>
              <a:rPr lang="tr-TR" sz="2000" dirty="0" err="1" smtClean="0"/>
              <a:t>kromatit</a:t>
            </a:r>
            <a:r>
              <a:rPr lang="tr-TR" sz="2000" dirty="0" smtClean="0"/>
              <a:t> çiftleri ayrılmaya başlar.</a:t>
            </a:r>
          </a:p>
          <a:p>
            <a:pPr marL="285750" indent="-285750">
              <a:lnSpc>
                <a:spcPct val="150000"/>
              </a:lnSpc>
              <a:buFont typeface="Arial" panose="020B0604020202020204" pitchFamily="34" charset="0"/>
              <a:buChar char="•"/>
            </a:pPr>
            <a:r>
              <a:rPr lang="tr-TR" sz="2000" dirty="0" smtClean="0"/>
              <a:t>Ancak, </a:t>
            </a:r>
            <a:r>
              <a:rPr lang="tr-TR" sz="2000" dirty="0" err="1" smtClean="0"/>
              <a:t>kromatitler</a:t>
            </a:r>
            <a:r>
              <a:rPr lang="tr-TR" sz="2000" dirty="0" smtClean="0"/>
              <a:t> arasında birbirine temas eden bir veya daha fazla bölge kalır.</a:t>
            </a:r>
          </a:p>
          <a:p>
            <a:pPr marL="285750" indent="-285750">
              <a:lnSpc>
                <a:spcPct val="150000"/>
              </a:lnSpc>
              <a:buFont typeface="Arial" panose="020B0604020202020204" pitchFamily="34" charset="0"/>
              <a:buChar char="•"/>
            </a:pPr>
            <a:r>
              <a:rPr lang="tr-TR" sz="2000" dirty="0" err="1" smtClean="0"/>
              <a:t>Kiyazma</a:t>
            </a:r>
            <a:r>
              <a:rPr lang="tr-TR" sz="2000" dirty="0" smtClean="0"/>
              <a:t> adı verilen temas bölgelerinde, kardeş olmayan </a:t>
            </a:r>
            <a:r>
              <a:rPr lang="tr-TR" sz="2000" dirty="0" err="1" smtClean="0"/>
              <a:t>kromatitler</a:t>
            </a:r>
            <a:r>
              <a:rPr lang="tr-TR" sz="2000" dirty="0" smtClean="0"/>
              <a:t> arasında </a:t>
            </a:r>
            <a:r>
              <a:rPr lang="tr-TR" sz="2000" dirty="0" err="1" smtClean="0"/>
              <a:t>krosover</a:t>
            </a:r>
            <a:r>
              <a:rPr lang="tr-TR" sz="2000" dirty="0" smtClean="0"/>
              <a:t> (genetik değiş-tokuş) gerçekleşir.</a:t>
            </a:r>
          </a:p>
          <a:p>
            <a:pPr marL="285750" indent="-285750">
              <a:lnSpc>
                <a:spcPct val="150000"/>
              </a:lnSpc>
              <a:buFont typeface="Arial" panose="020B0604020202020204" pitchFamily="34" charset="0"/>
              <a:buChar char="•"/>
            </a:pPr>
            <a:endParaRPr lang="en-GB" sz="2000" dirty="0"/>
          </a:p>
        </p:txBody>
      </p:sp>
    </p:spTree>
    <p:extLst>
      <p:ext uri="{BB962C8B-B14F-4D97-AF65-F5344CB8AC3E}">
        <p14:creationId xmlns:p14="http://schemas.microsoft.com/office/powerpoint/2010/main" val="92387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101221" y="119466"/>
            <a:ext cx="6613478" cy="1040594"/>
          </a:xfrm>
        </p:spPr>
        <p:txBody>
          <a:bodyPr>
            <a:normAutofit/>
          </a:bodyPr>
          <a:lstStyle/>
          <a:p>
            <a:r>
              <a:rPr lang="tr-TR" dirty="0" err="1" smtClean="0"/>
              <a:t>Mayoz</a:t>
            </a:r>
            <a:r>
              <a:rPr lang="tr-TR" dirty="0" smtClean="0"/>
              <a:t> – </a:t>
            </a:r>
            <a:r>
              <a:rPr lang="tr-TR" dirty="0" err="1" smtClean="0"/>
              <a:t>Profaz</a:t>
            </a:r>
            <a:r>
              <a:rPr lang="tr-TR" dirty="0" smtClean="0"/>
              <a:t> I – </a:t>
            </a:r>
            <a:r>
              <a:rPr lang="tr-TR" dirty="0" err="1" smtClean="0"/>
              <a:t>Diyakinez</a:t>
            </a:r>
            <a:r>
              <a:rPr lang="tr-TR" dirty="0" smtClean="0"/>
              <a:t> </a:t>
            </a:r>
            <a:endParaRPr lang="en-GB" dirty="0"/>
          </a:p>
        </p:txBody>
      </p:sp>
      <p:grpSp>
        <p:nvGrpSpPr>
          <p:cNvPr id="6" name="Group 4"/>
          <p:cNvGrpSpPr>
            <a:grpSpLocks noChangeAspect="1"/>
          </p:cNvGrpSpPr>
          <p:nvPr/>
        </p:nvGrpSpPr>
        <p:grpSpPr bwMode="auto">
          <a:xfrm>
            <a:off x="101221" y="1705284"/>
            <a:ext cx="6845489" cy="3903662"/>
            <a:chOff x="292" y="1057"/>
            <a:chExt cx="4469" cy="2459"/>
          </a:xfrm>
        </p:grpSpPr>
        <p:sp>
          <p:nvSpPr>
            <p:cNvPr id="7" name="AutoShape 3"/>
            <p:cNvSpPr>
              <a:spLocks noChangeAspect="1" noChangeArrowheads="1" noTextEdit="1"/>
            </p:cNvSpPr>
            <p:nvPr/>
          </p:nvSpPr>
          <p:spPr bwMode="auto">
            <a:xfrm>
              <a:off x="292" y="1057"/>
              <a:ext cx="4469" cy="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74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 y="1057"/>
              <a:ext cx="4481" cy="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Metin kutusu 7"/>
          <p:cNvSpPr txBox="1"/>
          <p:nvPr/>
        </p:nvSpPr>
        <p:spPr>
          <a:xfrm>
            <a:off x="7069540" y="1460310"/>
            <a:ext cx="4967785" cy="47089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sz="2000" dirty="0" smtClean="0"/>
              <a:t>Kromozomlar birbirinden ayrılır; ancak kardeş olmayan </a:t>
            </a:r>
            <a:r>
              <a:rPr lang="tr-TR" sz="2000" dirty="0" err="1" smtClean="0"/>
              <a:t>kromatitler</a:t>
            </a:r>
            <a:r>
              <a:rPr lang="tr-TR" sz="2000" dirty="0" smtClean="0"/>
              <a:t>, </a:t>
            </a:r>
            <a:r>
              <a:rPr lang="tr-TR" sz="2000" dirty="0" err="1" smtClean="0"/>
              <a:t>kiyazmalar</a:t>
            </a:r>
            <a:r>
              <a:rPr lang="tr-TR" sz="2000" dirty="0" smtClean="0"/>
              <a:t> aracılığıyla gevşek olarak birbirine bağlı kalır. </a:t>
            </a:r>
          </a:p>
          <a:p>
            <a:pPr marL="285750" indent="-285750">
              <a:lnSpc>
                <a:spcPct val="150000"/>
              </a:lnSpc>
              <a:buFont typeface="Arial" panose="020B0604020202020204" pitchFamily="34" charset="0"/>
              <a:buChar char="•"/>
            </a:pPr>
            <a:r>
              <a:rPr lang="tr-TR" sz="2000" dirty="0" smtClean="0"/>
              <a:t>Ayrılma ilerledikçe </a:t>
            </a:r>
            <a:r>
              <a:rPr lang="tr-TR" sz="2000" dirty="0" err="1" smtClean="0"/>
              <a:t>kiyazmalar</a:t>
            </a:r>
            <a:r>
              <a:rPr lang="tr-TR" sz="2000" dirty="0" smtClean="0"/>
              <a:t> </a:t>
            </a:r>
            <a:r>
              <a:rPr lang="tr-TR" sz="2000" dirty="0" err="1" smtClean="0"/>
              <a:t>tetratın</a:t>
            </a:r>
            <a:r>
              <a:rPr lang="tr-TR" sz="2000" dirty="0" smtClean="0"/>
              <a:t> uçlarına doğru kayar (sonlanma – </a:t>
            </a:r>
            <a:r>
              <a:rPr lang="tr-TR" sz="2000" dirty="0" err="1" smtClean="0"/>
              <a:t>terminasyon</a:t>
            </a:r>
            <a:r>
              <a:rPr lang="tr-TR" sz="2000" dirty="0" smtClean="0"/>
              <a:t>). </a:t>
            </a:r>
          </a:p>
          <a:p>
            <a:pPr marL="285750" indent="-285750">
              <a:lnSpc>
                <a:spcPct val="150000"/>
              </a:lnSpc>
              <a:buFont typeface="Arial" panose="020B0604020202020204" pitchFamily="34" charset="0"/>
              <a:buChar char="•"/>
            </a:pPr>
            <a:r>
              <a:rPr lang="tr-TR" sz="2000" dirty="0" smtClean="0"/>
              <a:t>Çekirdekçik ve çekirdek zarı bozulur.</a:t>
            </a:r>
          </a:p>
          <a:p>
            <a:pPr marL="285750" indent="-285750">
              <a:lnSpc>
                <a:spcPct val="150000"/>
              </a:lnSpc>
              <a:buFont typeface="Arial" panose="020B0604020202020204" pitchFamily="34" charset="0"/>
              <a:buChar char="•"/>
            </a:pPr>
            <a:r>
              <a:rPr lang="tr-TR" sz="2000" dirty="0" smtClean="0"/>
              <a:t>Her </a:t>
            </a:r>
            <a:r>
              <a:rPr lang="tr-TR" sz="2000" dirty="0" err="1" smtClean="0"/>
              <a:t>tetrattaki</a:t>
            </a:r>
            <a:r>
              <a:rPr lang="tr-TR" sz="2000" dirty="0" smtClean="0"/>
              <a:t> iki </a:t>
            </a:r>
            <a:r>
              <a:rPr lang="tr-TR" sz="2000" dirty="0" err="1" smtClean="0"/>
              <a:t>sentromer</a:t>
            </a:r>
            <a:r>
              <a:rPr lang="tr-TR" sz="2000" dirty="0" smtClean="0"/>
              <a:t>, yeni oluşmuş iğ ipliklerine tutunur. </a:t>
            </a:r>
            <a:endParaRPr lang="en-GB" sz="2000" dirty="0"/>
          </a:p>
        </p:txBody>
      </p:sp>
    </p:spTree>
    <p:extLst>
      <p:ext uri="{BB962C8B-B14F-4D97-AF65-F5344CB8AC3E}">
        <p14:creationId xmlns:p14="http://schemas.microsoft.com/office/powerpoint/2010/main" val="3593166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4664" y="0"/>
            <a:ext cx="8660641" cy="1054242"/>
          </a:xfrm>
        </p:spPr>
        <p:txBody>
          <a:bodyPr/>
          <a:lstStyle/>
          <a:p>
            <a:r>
              <a:rPr lang="tr-TR" dirty="0" err="1" smtClean="0"/>
              <a:t>Mayoz</a:t>
            </a:r>
            <a:r>
              <a:rPr lang="tr-TR" dirty="0" smtClean="0"/>
              <a:t> – </a:t>
            </a:r>
            <a:r>
              <a:rPr lang="tr-TR" dirty="0" err="1" smtClean="0"/>
              <a:t>Metafaz</a:t>
            </a:r>
            <a:r>
              <a:rPr lang="tr-TR" dirty="0" smtClean="0"/>
              <a:t>, </a:t>
            </a:r>
            <a:r>
              <a:rPr lang="tr-TR" dirty="0" err="1" smtClean="0"/>
              <a:t>Anafaz</a:t>
            </a:r>
            <a:r>
              <a:rPr lang="tr-TR" dirty="0" smtClean="0"/>
              <a:t> ve </a:t>
            </a:r>
            <a:r>
              <a:rPr lang="tr-TR" dirty="0" err="1" smtClean="0"/>
              <a:t>Telofaz</a:t>
            </a:r>
            <a:r>
              <a:rPr lang="tr-TR" dirty="0" smtClean="0"/>
              <a:t> I</a:t>
            </a:r>
            <a:endParaRPr lang="en-GB" dirty="0"/>
          </a:p>
        </p:txBody>
      </p:sp>
      <p:grpSp>
        <p:nvGrpSpPr>
          <p:cNvPr id="5" name="Group 4"/>
          <p:cNvGrpSpPr>
            <a:grpSpLocks noChangeAspect="1"/>
          </p:cNvGrpSpPr>
          <p:nvPr/>
        </p:nvGrpSpPr>
        <p:grpSpPr bwMode="auto">
          <a:xfrm>
            <a:off x="504825" y="1166813"/>
            <a:ext cx="10331450" cy="5445125"/>
            <a:chOff x="318" y="735"/>
            <a:chExt cx="6508" cy="3430"/>
          </a:xfrm>
        </p:grpSpPr>
        <p:sp>
          <p:nvSpPr>
            <p:cNvPr id="6" name="AutoShape 3"/>
            <p:cNvSpPr>
              <a:spLocks noChangeAspect="1" noChangeArrowheads="1" noTextEdit="1"/>
            </p:cNvSpPr>
            <p:nvPr/>
          </p:nvSpPr>
          <p:spPr bwMode="auto">
            <a:xfrm>
              <a:off x="318" y="735"/>
              <a:ext cx="6508" cy="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84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 y="735"/>
              <a:ext cx="6520" cy="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09604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65558" y="0"/>
            <a:ext cx="2068773" cy="900752"/>
          </a:xfrm>
        </p:spPr>
        <p:txBody>
          <a:bodyPr/>
          <a:lstStyle/>
          <a:p>
            <a:r>
              <a:rPr lang="tr-TR" dirty="0" err="1" smtClean="0"/>
              <a:t>Mayoz</a:t>
            </a:r>
            <a:r>
              <a:rPr lang="tr-TR" dirty="0" smtClean="0"/>
              <a:t> II</a:t>
            </a:r>
            <a:endParaRPr lang="en-GB" dirty="0"/>
          </a:p>
        </p:txBody>
      </p:sp>
      <p:grpSp>
        <p:nvGrpSpPr>
          <p:cNvPr id="6" name="Group 4"/>
          <p:cNvGrpSpPr>
            <a:grpSpLocks noChangeAspect="1"/>
          </p:cNvGrpSpPr>
          <p:nvPr/>
        </p:nvGrpSpPr>
        <p:grpSpPr bwMode="auto">
          <a:xfrm>
            <a:off x="0" y="1162050"/>
            <a:ext cx="3740150" cy="5449888"/>
            <a:chOff x="0" y="732"/>
            <a:chExt cx="2356" cy="3433"/>
          </a:xfrm>
        </p:grpSpPr>
        <p:sp>
          <p:nvSpPr>
            <p:cNvPr id="7" name="AutoShape 3"/>
            <p:cNvSpPr>
              <a:spLocks noChangeAspect="1" noChangeArrowheads="1" noTextEdit="1"/>
            </p:cNvSpPr>
            <p:nvPr/>
          </p:nvSpPr>
          <p:spPr bwMode="auto">
            <a:xfrm>
              <a:off x="0" y="732"/>
              <a:ext cx="2356" cy="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2"/>
              <a:ext cx="2362" cy="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8"/>
          <p:cNvGrpSpPr>
            <a:grpSpLocks noChangeAspect="1"/>
          </p:cNvGrpSpPr>
          <p:nvPr/>
        </p:nvGrpSpPr>
        <p:grpSpPr bwMode="auto">
          <a:xfrm>
            <a:off x="3480843" y="1228725"/>
            <a:ext cx="1992313" cy="5316538"/>
            <a:chOff x="2356" y="774"/>
            <a:chExt cx="1255" cy="3349"/>
          </a:xfrm>
        </p:grpSpPr>
        <p:sp>
          <p:nvSpPr>
            <p:cNvPr id="9" name="AutoShape 7"/>
            <p:cNvSpPr>
              <a:spLocks noChangeAspect="1" noChangeArrowheads="1" noTextEdit="1"/>
            </p:cNvSpPr>
            <p:nvPr/>
          </p:nvSpPr>
          <p:spPr bwMode="auto">
            <a:xfrm>
              <a:off x="2356" y="774"/>
              <a:ext cx="1255" cy="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6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6" y="774"/>
              <a:ext cx="1262" cy="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2"/>
          <p:cNvGrpSpPr>
            <a:grpSpLocks noChangeAspect="1"/>
          </p:cNvGrpSpPr>
          <p:nvPr/>
        </p:nvGrpSpPr>
        <p:grpSpPr bwMode="auto">
          <a:xfrm>
            <a:off x="5529074" y="1162051"/>
            <a:ext cx="1893355" cy="5566296"/>
            <a:chOff x="4002" y="1142"/>
            <a:chExt cx="1027" cy="3083"/>
          </a:xfrm>
        </p:grpSpPr>
        <p:sp>
          <p:nvSpPr>
            <p:cNvPr id="12" name="AutoShape 11"/>
            <p:cNvSpPr>
              <a:spLocks noChangeAspect="1" noChangeArrowheads="1" noTextEdit="1"/>
            </p:cNvSpPr>
            <p:nvPr/>
          </p:nvSpPr>
          <p:spPr bwMode="auto">
            <a:xfrm>
              <a:off x="4002" y="1142"/>
              <a:ext cx="1027" cy="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69"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 y="1142"/>
              <a:ext cx="1034" cy="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6"/>
          <p:cNvGrpSpPr>
            <a:grpSpLocks noChangeAspect="1"/>
          </p:cNvGrpSpPr>
          <p:nvPr/>
        </p:nvGrpSpPr>
        <p:grpSpPr bwMode="auto">
          <a:xfrm>
            <a:off x="7704895" y="888574"/>
            <a:ext cx="4250543" cy="5839773"/>
            <a:chOff x="5077" y="463"/>
            <a:chExt cx="1973" cy="3783"/>
          </a:xfrm>
        </p:grpSpPr>
        <p:sp>
          <p:nvSpPr>
            <p:cNvPr id="15" name="AutoShape 15"/>
            <p:cNvSpPr>
              <a:spLocks noChangeAspect="1" noChangeArrowheads="1" noTextEdit="1"/>
            </p:cNvSpPr>
            <p:nvPr/>
          </p:nvSpPr>
          <p:spPr bwMode="auto">
            <a:xfrm>
              <a:off x="5077" y="463"/>
              <a:ext cx="1973" cy="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9473"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7" y="463"/>
              <a:ext cx="1980" cy="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09952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837027" y="0"/>
            <a:ext cx="6517943" cy="382137"/>
          </a:xfrm>
        </p:spPr>
        <p:txBody>
          <a:bodyPr>
            <a:normAutofit fontScale="90000"/>
          </a:bodyPr>
          <a:lstStyle/>
          <a:p>
            <a:pPr algn="ctr"/>
            <a:r>
              <a:rPr lang="tr-TR" sz="2800" b="1" dirty="0" err="1" smtClean="0"/>
              <a:t>Spermatogenez</a:t>
            </a:r>
            <a:r>
              <a:rPr lang="tr-TR" sz="2800" b="1" dirty="0" smtClean="0"/>
              <a:t> ve </a:t>
            </a:r>
            <a:r>
              <a:rPr lang="tr-TR" sz="2800" b="1" dirty="0" err="1" smtClean="0"/>
              <a:t>Oogenez</a:t>
            </a:r>
            <a:endParaRPr lang="en-GB" sz="2800" b="1" dirty="0"/>
          </a:p>
        </p:txBody>
      </p:sp>
      <p:grpSp>
        <p:nvGrpSpPr>
          <p:cNvPr id="5" name="Group 4"/>
          <p:cNvGrpSpPr>
            <a:grpSpLocks noChangeAspect="1"/>
          </p:cNvGrpSpPr>
          <p:nvPr/>
        </p:nvGrpSpPr>
        <p:grpSpPr bwMode="auto">
          <a:xfrm>
            <a:off x="1162050" y="382137"/>
            <a:ext cx="9867900" cy="6475863"/>
            <a:chOff x="732" y="516"/>
            <a:chExt cx="6216" cy="3804"/>
          </a:xfrm>
        </p:grpSpPr>
        <p:sp>
          <p:nvSpPr>
            <p:cNvPr id="6" name="AutoShape 3"/>
            <p:cNvSpPr>
              <a:spLocks noChangeAspect="1" noChangeArrowheads="1" noTextEdit="1"/>
            </p:cNvSpPr>
            <p:nvPr/>
          </p:nvSpPr>
          <p:spPr bwMode="auto">
            <a:xfrm>
              <a:off x="732" y="516"/>
              <a:ext cx="6216" cy="3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048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 y="516"/>
              <a:ext cx="6229" cy="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38356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695" y="0"/>
            <a:ext cx="11832609" cy="740344"/>
          </a:xfrm>
        </p:spPr>
        <p:txBody>
          <a:bodyPr>
            <a:normAutofit/>
          </a:bodyPr>
          <a:lstStyle/>
          <a:p>
            <a:r>
              <a:rPr lang="tr-TR" sz="3200" dirty="0" err="1" smtClean="0"/>
              <a:t>Mayoz</a:t>
            </a:r>
            <a:r>
              <a:rPr lang="tr-TR" sz="3200" dirty="0" smtClean="0"/>
              <a:t>, </a:t>
            </a:r>
            <a:r>
              <a:rPr lang="tr-TR" sz="3200" dirty="0" err="1" smtClean="0"/>
              <a:t>diploid</a:t>
            </a:r>
            <a:r>
              <a:rPr lang="tr-TR" sz="3200" dirty="0" smtClean="0"/>
              <a:t> organizmalarda eşeyli üreme için çok önemlidir. </a:t>
            </a:r>
            <a:endParaRPr lang="en-GB" sz="3200" dirty="0"/>
          </a:p>
        </p:txBody>
      </p:sp>
      <p:grpSp>
        <p:nvGrpSpPr>
          <p:cNvPr id="5" name="Group 4"/>
          <p:cNvGrpSpPr>
            <a:grpSpLocks noChangeAspect="1"/>
          </p:cNvGrpSpPr>
          <p:nvPr/>
        </p:nvGrpSpPr>
        <p:grpSpPr bwMode="auto">
          <a:xfrm>
            <a:off x="641350" y="739775"/>
            <a:ext cx="8012066" cy="5924550"/>
            <a:chOff x="404" y="466"/>
            <a:chExt cx="4574" cy="3732"/>
          </a:xfrm>
        </p:grpSpPr>
        <p:sp>
          <p:nvSpPr>
            <p:cNvPr id="6" name="AutoShape 3"/>
            <p:cNvSpPr>
              <a:spLocks noChangeAspect="1" noChangeArrowheads="1" noTextEdit="1"/>
            </p:cNvSpPr>
            <p:nvPr/>
          </p:nvSpPr>
          <p:spPr bwMode="auto">
            <a:xfrm>
              <a:off x="404" y="466"/>
              <a:ext cx="4385" cy="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2150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 y="466"/>
              <a:ext cx="4574" cy="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Metin kutusu 6"/>
          <p:cNvSpPr txBox="1"/>
          <p:nvPr/>
        </p:nvSpPr>
        <p:spPr>
          <a:xfrm>
            <a:off x="7724632" y="4909999"/>
            <a:ext cx="4440072" cy="1754326"/>
          </a:xfrm>
          <a:prstGeom prst="rect">
            <a:avLst/>
          </a:prstGeom>
          <a:noFill/>
        </p:spPr>
        <p:txBody>
          <a:bodyPr wrap="square" rtlCol="0">
            <a:spAutoFit/>
          </a:bodyPr>
          <a:lstStyle/>
          <a:p>
            <a:r>
              <a:rPr lang="tr-TR" b="1" dirty="0" smtClean="0"/>
              <a:t>Şekil. </a:t>
            </a:r>
            <a:r>
              <a:rPr lang="tr-TR" dirty="0" smtClean="0"/>
              <a:t>Çok hücreli bir bitkide, nesillerin sırasıyla </a:t>
            </a:r>
            <a:r>
              <a:rPr lang="tr-TR" dirty="0" err="1" smtClean="0"/>
              <a:t>diploid</a:t>
            </a:r>
            <a:r>
              <a:rPr lang="tr-TR" dirty="0" smtClean="0"/>
              <a:t> (2n) ve </a:t>
            </a:r>
            <a:r>
              <a:rPr lang="tr-TR" dirty="0" err="1" smtClean="0"/>
              <a:t>haploid</a:t>
            </a:r>
            <a:r>
              <a:rPr lang="tr-TR" dirty="0" smtClean="0"/>
              <a:t> (n) </a:t>
            </a:r>
            <a:r>
              <a:rPr lang="tr-TR" dirty="0" err="1" smtClean="0"/>
              <a:t>gametofit</a:t>
            </a:r>
            <a:r>
              <a:rPr lang="tr-TR" dirty="0" smtClean="0"/>
              <a:t> evreleri. </a:t>
            </a:r>
            <a:r>
              <a:rPr lang="tr-TR" dirty="0" err="1" smtClean="0"/>
              <a:t>Mayoz</a:t>
            </a:r>
            <a:r>
              <a:rPr lang="tr-TR" dirty="0" smtClean="0"/>
              <a:t> ve döllenme süreçleri, hayat döngüsünün iki evresi arasında bir köprü oluşturur. Bu bir </a:t>
            </a:r>
            <a:r>
              <a:rPr lang="tr-TR" dirty="0" err="1" smtClean="0"/>
              <a:t>angiospermdir</a:t>
            </a:r>
            <a:r>
              <a:rPr lang="tr-TR" dirty="0" smtClean="0"/>
              <a:t> (açık tohumlu bitki) ve </a:t>
            </a:r>
            <a:r>
              <a:rPr lang="tr-TR" dirty="0" err="1" smtClean="0"/>
              <a:t>sporofit</a:t>
            </a:r>
            <a:r>
              <a:rPr lang="tr-TR" dirty="0" smtClean="0"/>
              <a:t> evresi en uzun fazı oluşturur. </a:t>
            </a:r>
            <a:endParaRPr lang="en-GB" dirty="0"/>
          </a:p>
        </p:txBody>
      </p:sp>
    </p:spTree>
    <p:extLst>
      <p:ext uri="{BB962C8B-B14F-4D97-AF65-F5344CB8AC3E}">
        <p14:creationId xmlns:p14="http://schemas.microsoft.com/office/powerpoint/2010/main" val="723315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815150" y="119465"/>
            <a:ext cx="6135806" cy="890469"/>
          </a:xfrm>
        </p:spPr>
        <p:txBody>
          <a:bodyPr/>
          <a:lstStyle/>
          <a:p>
            <a:r>
              <a:rPr lang="tr-TR" dirty="0" smtClean="0"/>
              <a:t>Kromatin ve Kromozomlar </a:t>
            </a:r>
            <a:endParaRPr lang="en-GB" dirty="0"/>
          </a:p>
        </p:txBody>
      </p:sp>
      <p:grpSp>
        <p:nvGrpSpPr>
          <p:cNvPr id="5" name="Group 4"/>
          <p:cNvGrpSpPr>
            <a:grpSpLocks noChangeAspect="1"/>
          </p:cNvGrpSpPr>
          <p:nvPr/>
        </p:nvGrpSpPr>
        <p:grpSpPr bwMode="auto">
          <a:xfrm>
            <a:off x="259307" y="1338263"/>
            <a:ext cx="11600597" cy="3288328"/>
            <a:chOff x="483" y="843"/>
            <a:chExt cx="6445" cy="1520"/>
          </a:xfrm>
        </p:grpSpPr>
        <p:sp>
          <p:nvSpPr>
            <p:cNvPr id="6" name="AutoShape 3"/>
            <p:cNvSpPr>
              <a:spLocks noChangeAspect="1" noChangeArrowheads="1" noTextEdit="1"/>
            </p:cNvSpPr>
            <p:nvPr/>
          </p:nvSpPr>
          <p:spPr bwMode="auto">
            <a:xfrm>
              <a:off x="483" y="843"/>
              <a:ext cx="6445" cy="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2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 y="843"/>
              <a:ext cx="6453" cy="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Metin kutusu 6"/>
          <p:cNvSpPr txBox="1"/>
          <p:nvPr/>
        </p:nvSpPr>
        <p:spPr>
          <a:xfrm>
            <a:off x="259307" y="4972227"/>
            <a:ext cx="11614996" cy="646331"/>
          </a:xfrm>
          <a:prstGeom prst="rect">
            <a:avLst/>
          </a:prstGeom>
          <a:noFill/>
        </p:spPr>
        <p:txBody>
          <a:bodyPr wrap="square" rtlCol="0">
            <a:spAutoFit/>
          </a:bodyPr>
          <a:lstStyle/>
          <a:p>
            <a:r>
              <a:rPr lang="tr-TR" b="1" dirty="0" smtClean="0"/>
              <a:t>Şekil.  a) </a:t>
            </a:r>
            <a:r>
              <a:rPr lang="tr-TR" dirty="0" err="1" smtClean="0"/>
              <a:t>İnterfaz</a:t>
            </a:r>
            <a:r>
              <a:rPr lang="tr-TR" dirty="0" smtClean="0"/>
              <a:t> çekirdeğine özgü kromatin iplikleri, </a:t>
            </a:r>
            <a:r>
              <a:rPr lang="tr-TR" b="1" dirty="0" smtClean="0"/>
              <a:t>b) </a:t>
            </a:r>
            <a:r>
              <a:rPr lang="tr-TR" dirty="0" smtClean="0"/>
              <a:t>mitoz sırasında </a:t>
            </a:r>
            <a:r>
              <a:rPr lang="tr-TR" dirty="0" err="1" smtClean="0"/>
              <a:t>metafaz</a:t>
            </a:r>
            <a:r>
              <a:rPr lang="tr-TR" dirty="0" smtClean="0"/>
              <a:t> evresindeki kromozomlar, </a:t>
            </a:r>
            <a:r>
              <a:rPr lang="tr-TR" b="1" dirty="0" smtClean="0"/>
              <a:t>c) </a:t>
            </a:r>
            <a:r>
              <a:rPr lang="tr-TR" dirty="0" err="1" smtClean="0"/>
              <a:t>mitotik</a:t>
            </a:r>
            <a:r>
              <a:rPr lang="tr-TR" dirty="0" smtClean="0"/>
              <a:t> kromozomun bileşenleri ve kromatinin bir </a:t>
            </a:r>
            <a:r>
              <a:rPr lang="tr-TR" dirty="0" err="1" smtClean="0"/>
              <a:t>metafaz</a:t>
            </a:r>
            <a:r>
              <a:rPr lang="tr-TR" dirty="0" smtClean="0"/>
              <a:t> kromozomuna yoğunlaşması</a:t>
            </a:r>
            <a:endParaRPr lang="en-GB" dirty="0"/>
          </a:p>
        </p:txBody>
      </p:sp>
    </p:spTree>
    <p:extLst>
      <p:ext uri="{BB962C8B-B14F-4D97-AF65-F5344CB8AC3E}">
        <p14:creationId xmlns:p14="http://schemas.microsoft.com/office/powerpoint/2010/main" val="198026096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789</TotalTime>
  <Words>792</Words>
  <Application>Microsoft Office PowerPoint</Application>
  <PresentationFormat>Geniş ekran</PresentationFormat>
  <Paragraphs>81</Paragraphs>
  <Slides>26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26</vt:i4>
      </vt:variant>
    </vt:vector>
  </HeadingPairs>
  <TitlesOfParts>
    <vt:vector size="30" baseType="lpstr">
      <vt:lpstr>Arial</vt:lpstr>
      <vt:lpstr>Calibri</vt:lpstr>
      <vt:lpstr>Calibri Light</vt:lpstr>
      <vt:lpstr>Office Teması</vt:lpstr>
      <vt:lpstr>Kalıtımın Biyolojik Esasları ve Hücre Bölünmesi</vt:lpstr>
      <vt:lpstr>PowerPoint Sunusu</vt:lpstr>
      <vt:lpstr>PowerPoint Sunusu</vt:lpstr>
      <vt:lpstr>PowerPoint Sunusu</vt:lpstr>
      <vt:lpstr>PowerPoint Sunusu</vt:lpstr>
      <vt:lpstr>Mitoz Bölünme</vt:lpstr>
      <vt:lpstr>Mitoz Bölünme</vt:lpstr>
      <vt:lpstr>Mitoz Bölünme</vt:lpstr>
      <vt:lpstr>Mitoz – İnterfaz </vt:lpstr>
      <vt:lpstr>Mitoz – Profaz </vt:lpstr>
      <vt:lpstr>Mitoz – Metafaz  </vt:lpstr>
      <vt:lpstr>Mitoz – Anafaz </vt:lpstr>
      <vt:lpstr>Mitoz – Telofaz </vt:lpstr>
      <vt:lpstr>Hücre Döngüsünün Düzenlenmesi ve Kontrol Noktaları</vt:lpstr>
      <vt:lpstr>Mayoz, Eşey Hücreleri ve Sporlardaki Kromozom Sayısını Diploidden Haploide İndirir.</vt:lpstr>
      <vt:lpstr>Mayoz – Profaz I </vt:lpstr>
      <vt:lpstr>Mayoz – Profaz I – Leptonema </vt:lpstr>
      <vt:lpstr>Mayoz – Profaz I – Zigonema  </vt:lpstr>
      <vt:lpstr>Mayoz – Profaz I – Pakinema  </vt:lpstr>
      <vt:lpstr>Mayoz – Profaz I – Diplonema  </vt:lpstr>
      <vt:lpstr>Mayoz – Profaz I – Diyakinez </vt:lpstr>
      <vt:lpstr>Mayoz – Metafaz, Anafaz ve Telofaz I</vt:lpstr>
      <vt:lpstr>Mayoz II</vt:lpstr>
      <vt:lpstr>Spermatogenez ve Oogenez</vt:lpstr>
      <vt:lpstr>Mayoz, diploid organizmalarda eşeyli üreme için çok önemlidir. </vt:lpstr>
      <vt:lpstr>Kromatin ve Kromozomlar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Kalıtımın Biyolojik Esasları ve Hücre Bölünmesi</dc:title>
  <dc:creator>HAY</dc:creator>
  <cp:lastModifiedBy>Hilal AY</cp:lastModifiedBy>
  <cp:revision>45</cp:revision>
  <dcterms:created xsi:type="dcterms:W3CDTF">2017-02-11T09:54:57Z</dcterms:created>
  <dcterms:modified xsi:type="dcterms:W3CDTF">2020-02-21T09:41:29Z</dcterms:modified>
</cp:coreProperties>
</file>