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CD52B2-A81B-4200-A8C3-98A7451DE71C}" type="doc">
      <dgm:prSet loTypeId="urn:microsoft.com/office/officeart/2008/layout/RadialCluster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187E9CC5-1130-41A2-A98A-C92EC8CD4342}">
      <dgm:prSet phldrT="[Metin]" custT="1"/>
      <dgm:spPr/>
      <dgm:t>
        <a:bodyPr/>
        <a:lstStyle/>
        <a:p>
          <a:r>
            <a:rPr lang="tr-TR" sz="1800" dirty="0" smtClean="0">
              <a:solidFill>
                <a:schemeClr val="tx1"/>
              </a:solidFill>
            </a:rPr>
            <a:t>Three </a:t>
          </a:r>
          <a:r>
            <a:rPr lang="tr-TR" sz="1800" dirty="0" err="1" smtClean="0">
              <a:solidFill>
                <a:schemeClr val="tx1"/>
              </a:solidFill>
            </a:rPr>
            <a:t>modifications</a:t>
          </a:r>
          <a:r>
            <a:rPr lang="tr-TR" sz="1800" dirty="0" smtClean="0">
              <a:solidFill>
                <a:schemeClr val="tx1"/>
              </a:solidFill>
            </a:rPr>
            <a:t> </a:t>
          </a:r>
          <a:r>
            <a:rPr lang="tr-TR" sz="1800" dirty="0" err="1" smtClean="0">
              <a:solidFill>
                <a:schemeClr val="tx1"/>
              </a:solidFill>
            </a:rPr>
            <a:t>to</a:t>
          </a:r>
          <a:r>
            <a:rPr lang="tr-TR" sz="1800" dirty="0" smtClean="0">
              <a:solidFill>
                <a:schemeClr val="tx1"/>
              </a:solidFill>
            </a:rPr>
            <a:t> </a:t>
          </a:r>
          <a:r>
            <a:rPr lang="tr-TR" sz="1800" dirty="0" err="1" smtClean="0">
              <a:solidFill>
                <a:schemeClr val="tx1"/>
              </a:solidFill>
            </a:rPr>
            <a:t>the</a:t>
          </a:r>
          <a:r>
            <a:rPr lang="tr-TR" sz="1800" dirty="0" smtClean="0">
              <a:solidFill>
                <a:schemeClr val="tx1"/>
              </a:solidFill>
            </a:rPr>
            <a:t> </a:t>
          </a:r>
          <a:r>
            <a:rPr lang="en-US" sz="1800" dirty="0" smtClean="0">
              <a:solidFill>
                <a:schemeClr val="tx1"/>
              </a:solidFill>
            </a:rPr>
            <a:t>basic procedure for ORF scanning have been adopted</a:t>
          </a:r>
          <a:r>
            <a:rPr lang="tr-TR" sz="1800" dirty="0" smtClean="0">
              <a:solidFill>
                <a:schemeClr val="tx1"/>
              </a:solidFill>
            </a:rPr>
            <a:t>.</a:t>
          </a:r>
          <a:endParaRPr lang="tr-TR" sz="1800" dirty="0">
            <a:solidFill>
              <a:schemeClr val="tx1"/>
            </a:solidFill>
          </a:endParaRPr>
        </a:p>
      </dgm:t>
    </dgm:pt>
    <dgm:pt modelId="{A74870E3-0213-4606-9913-3B46551CA89C}" type="parTrans" cxnId="{6FF64C16-E38E-4409-8B3E-69F6A199A0AE}">
      <dgm:prSet/>
      <dgm:spPr/>
      <dgm:t>
        <a:bodyPr/>
        <a:lstStyle/>
        <a:p>
          <a:endParaRPr lang="tr-TR" sz="1800">
            <a:solidFill>
              <a:schemeClr val="tx1"/>
            </a:solidFill>
          </a:endParaRPr>
        </a:p>
      </dgm:t>
    </dgm:pt>
    <dgm:pt modelId="{A663369A-2875-4977-8091-A6DBFD3B7CFB}" type="sibTrans" cxnId="{6FF64C16-E38E-4409-8B3E-69F6A199A0AE}">
      <dgm:prSet/>
      <dgm:spPr/>
      <dgm:t>
        <a:bodyPr/>
        <a:lstStyle/>
        <a:p>
          <a:endParaRPr lang="tr-TR" sz="1800">
            <a:solidFill>
              <a:schemeClr val="tx1"/>
            </a:solidFill>
          </a:endParaRPr>
        </a:p>
      </dgm:t>
    </dgm:pt>
    <dgm:pt modelId="{3AB5B4C3-1CB8-42D2-B16A-EAF2D15673B2}">
      <dgm:prSet phldrT="[Metin]" custT="1"/>
      <dgm:spPr/>
      <dgm:t>
        <a:bodyPr/>
        <a:lstStyle/>
        <a:p>
          <a:r>
            <a:rPr lang="tr-TR" sz="1800" dirty="0" err="1" smtClean="0">
              <a:solidFill>
                <a:schemeClr val="tx1"/>
              </a:solidFill>
            </a:rPr>
            <a:t>Codon</a:t>
          </a:r>
          <a:r>
            <a:rPr lang="tr-TR" sz="1800" dirty="0" smtClean="0">
              <a:solidFill>
                <a:schemeClr val="tx1"/>
              </a:solidFill>
            </a:rPr>
            <a:t> </a:t>
          </a:r>
          <a:r>
            <a:rPr lang="tr-TR" sz="1800" dirty="0" err="1" smtClean="0">
              <a:solidFill>
                <a:schemeClr val="tx1"/>
              </a:solidFill>
            </a:rPr>
            <a:t>bias</a:t>
          </a:r>
          <a:endParaRPr lang="tr-TR" sz="1800" dirty="0">
            <a:solidFill>
              <a:schemeClr val="tx1"/>
            </a:solidFill>
          </a:endParaRPr>
        </a:p>
      </dgm:t>
    </dgm:pt>
    <dgm:pt modelId="{D2469FB0-CA04-4579-BBAF-3F19D2C0E793}" type="parTrans" cxnId="{18B64C34-8B28-4398-B702-0F3AF745F733}">
      <dgm:prSet/>
      <dgm:spPr/>
      <dgm:t>
        <a:bodyPr/>
        <a:lstStyle/>
        <a:p>
          <a:endParaRPr lang="tr-TR" sz="1800">
            <a:solidFill>
              <a:schemeClr val="tx1"/>
            </a:solidFill>
          </a:endParaRPr>
        </a:p>
      </dgm:t>
    </dgm:pt>
    <dgm:pt modelId="{7EFD4F2C-E1CF-47BB-85C7-28C3201FE077}" type="sibTrans" cxnId="{18B64C34-8B28-4398-B702-0F3AF745F733}">
      <dgm:prSet/>
      <dgm:spPr/>
      <dgm:t>
        <a:bodyPr/>
        <a:lstStyle/>
        <a:p>
          <a:endParaRPr lang="tr-TR" sz="1800">
            <a:solidFill>
              <a:schemeClr val="tx1"/>
            </a:solidFill>
          </a:endParaRPr>
        </a:p>
      </dgm:t>
    </dgm:pt>
    <dgm:pt modelId="{D220CC7E-E49B-4BC3-8DA7-FAF276B85CEB}">
      <dgm:prSet phldrT="[Metin]" custT="1"/>
      <dgm:spPr/>
      <dgm:t>
        <a:bodyPr/>
        <a:lstStyle/>
        <a:p>
          <a:r>
            <a:rPr lang="tr-TR" sz="1800" dirty="0" err="1" smtClean="0">
              <a:solidFill>
                <a:schemeClr val="tx1"/>
              </a:solidFill>
            </a:rPr>
            <a:t>Exon</a:t>
          </a:r>
          <a:r>
            <a:rPr lang="tr-TR" sz="1800" dirty="0" smtClean="0">
              <a:solidFill>
                <a:schemeClr val="tx1"/>
              </a:solidFill>
            </a:rPr>
            <a:t>–</a:t>
          </a:r>
          <a:r>
            <a:rPr lang="tr-TR" sz="1800" dirty="0" err="1" smtClean="0">
              <a:solidFill>
                <a:schemeClr val="tx1"/>
              </a:solidFill>
            </a:rPr>
            <a:t>intron</a:t>
          </a:r>
          <a:r>
            <a:rPr lang="tr-TR" sz="1800" dirty="0" smtClean="0">
              <a:solidFill>
                <a:schemeClr val="tx1"/>
              </a:solidFill>
            </a:rPr>
            <a:t> </a:t>
          </a:r>
          <a:r>
            <a:rPr lang="tr-TR" sz="1800" dirty="0" err="1" smtClean="0">
              <a:solidFill>
                <a:schemeClr val="tx1"/>
              </a:solidFill>
            </a:rPr>
            <a:t>boundaries</a:t>
          </a:r>
          <a:endParaRPr lang="tr-TR" sz="1800" dirty="0">
            <a:solidFill>
              <a:schemeClr val="tx1"/>
            </a:solidFill>
          </a:endParaRPr>
        </a:p>
      </dgm:t>
    </dgm:pt>
    <dgm:pt modelId="{5123A34D-F406-499D-B39B-516892979ECB}" type="parTrans" cxnId="{9B718D6C-2380-4596-9CDD-B0C5C610AB6B}">
      <dgm:prSet/>
      <dgm:spPr/>
      <dgm:t>
        <a:bodyPr/>
        <a:lstStyle/>
        <a:p>
          <a:endParaRPr lang="tr-TR" sz="1800">
            <a:solidFill>
              <a:schemeClr val="tx1"/>
            </a:solidFill>
          </a:endParaRPr>
        </a:p>
      </dgm:t>
    </dgm:pt>
    <dgm:pt modelId="{C680CDC2-45F5-42B0-913F-BC46FB83270E}" type="sibTrans" cxnId="{9B718D6C-2380-4596-9CDD-B0C5C610AB6B}">
      <dgm:prSet/>
      <dgm:spPr/>
      <dgm:t>
        <a:bodyPr/>
        <a:lstStyle/>
        <a:p>
          <a:endParaRPr lang="tr-TR" sz="1800">
            <a:solidFill>
              <a:schemeClr val="tx1"/>
            </a:solidFill>
          </a:endParaRPr>
        </a:p>
      </dgm:t>
    </dgm:pt>
    <dgm:pt modelId="{C974EF01-F7CD-4F2B-9F3A-6DDFEDEECA1B}">
      <dgm:prSet phldrT="[Metin]" custT="1"/>
      <dgm:spPr/>
      <dgm:t>
        <a:bodyPr/>
        <a:lstStyle/>
        <a:p>
          <a:r>
            <a:rPr lang="tr-TR" sz="1800" dirty="0" err="1" smtClean="0">
              <a:solidFill>
                <a:schemeClr val="tx1"/>
              </a:solidFill>
            </a:rPr>
            <a:t>Upstream</a:t>
          </a:r>
          <a:r>
            <a:rPr lang="tr-TR" sz="1800" dirty="0" smtClean="0">
              <a:solidFill>
                <a:schemeClr val="tx1"/>
              </a:solidFill>
            </a:rPr>
            <a:t> </a:t>
          </a:r>
          <a:r>
            <a:rPr lang="tr-TR" sz="1800" dirty="0" err="1" smtClean="0">
              <a:solidFill>
                <a:schemeClr val="tx1"/>
              </a:solidFill>
            </a:rPr>
            <a:t>regulatory</a:t>
          </a:r>
          <a:r>
            <a:rPr lang="tr-TR" sz="1800" dirty="0" smtClean="0">
              <a:solidFill>
                <a:schemeClr val="tx1"/>
              </a:solidFill>
            </a:rPr>
            <a:t> </a:t>
          </a:r>
          <a:r>
            <a:rPr lang="tr-TR" sz="1800" dirty="0" err="1" smtClean="0">
              <a:solidFill>
                <a:schemeClr val="tx1"/>
              </a:solidFill>
            </a:rPr>
            <a:t>sequences</a:t>
          </a:r>
          <a:endParaRPr lang="tr-TR" sz="1800" dirty="0">
            <a:solidFill>
              <a:schemeClr val="tx1"/>
            </a:solidFill>
          </a:endParaRPr>
        </a:p>
      </dgm:t>
    </dgm:pt>
    <dgm:pt modelId="{5F2AE665-92D5-4B8F-9447-E13A97484C5F}" type="parTrans" cxnId="{AA7E6E91-7CA2-4D00-AB57-A11CEE74160F}">
      <dgm:prSet/>
      <dgm:spPr/>
      <dgm:t>
        <a:bodyPr/>
        <a:lstStyle/>
        <a:p>
          <a:endParaRPr lang="tr-TR" sz="1800">
            <a:solidFill>
              <a:schemeClr val="tx1"/>
            </a:solidFill>
          </a:endParaRPr>
        </a:p>
      </dgm:t>
    </dgm:pt>
    <dgm:pt modelId="{1946D3B3-E254-42DB-9ADC-DCF6D9B599DC}" type="sibTrans" cxnId="{AA7E6E91-7CA2-4D00-AB57-A11CEE74160F}">
      <dgm:prSet/>
      <dgm:spPr/>
      <dgm:t>
        <a:bodyPr/>
        <a:lstStyle/>
        <a:p>
          <a:endParaRPr lang="tr-TR" sz="1800">
            <a:solidFill>
              <a:schemeClr val="tx1"/>
            </a:solidFill>
          </a:endParaRPr>
        </a:p>
      </dgm:t>
    </dgm:pt>
    <dgm:pt modelId="{C850B51C-EDB5-4B43-BC1F-4FF29D852D00}" type="pres">
      <dgm:prSet presAssocID="{49CD52B2-A81B-4200-A8C3-98A7451DE71C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9E78E911-324B-4B25-A297-8B7C46E647E0}" type="pres">
      <dgm:prSet presAssocID="{187E9CC5-1130-41A2-A98A-C92EC8CD4342}" presName="singleCycle" presStyleCnt="0"/>
      <dgm:spPr/>
      <dgm:t>
        <a:bodyPr/>
        <a:lstStyle/>
        <a:p>
          <a:endParaRPr lang="tr-TR"/>
        </a:p>
      </dgm:t>
    </dgm:pt>
    <dgm:pt modelId="{92769074-BB43-4D4A-A0D6-1EAB2CB938C8}" type="pres">
      <dgm:prSet presAssocID="{187E9CC5-1130-41A2-A98A-C92EC8CD4342}" presName="singleCenter" presStyleLbl="node1" presStyleIdx="0" presStyleCnt="4" custScaleX="122003" custScaleY="111890">
        <dgm:presLayoutVars>
          <dgm:chMax val="7"/>
          <dgm:chPref val="7"/>
        </dgm:presLayoutVars>
      </dgm:prSet>
      <dgm:spPr/>
      <dgm:t>
        <a:bodyPr/>
        <a:lstStyle/>
        <a:p>
          <a:endParaRPr lang="tr-TR"/>
        </a:p>
      </dgm:t>
    </dgm:pt>
    <dgm:pt modelId="{8BFF03A6-BAD1-4EE7-B828-4B2CCAFB852A}" type="pres">
      <dgm:prSet presAssocID="{D2469FB0-CA04-4579-BBAF-3F19D2C0E793}" presName="Name56" presStyleLbl="parChTrans1D2" presStyleIdx="0" presStyleCnt="3"/>
      <dgm:spPr/>
      <dgm:t>
        <a:bodyPr/>
        <a:lstStyle/>
        <a:p>
          <a:endParaRPr lang="tr-TR"/>
        </a:p>
      </dgm:t>
    </dgm:pt>
    <dgm:pt modelId="{54DB3F40-D6B9-4AF0-9FFC-D4C77779095C}" type="pres">
      <dgm:prSet presAssocID="{3AB5B4C3-1CB8-42D2-B16A-EAF2D15673B2}" presName="text0" presStyleLbl="node1" presStyleIdx="1" presStyleCnt="4" custScaleX="128839" custScaleY="11050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A5C35D2-78D9-4A53-939D-50308F7B4C22}" type="pres">
      <dgm:prSet presAssocID="{5123A34D-F406-499D-B39B-516892979ECB}" presName="Name56" presStyleLbl="parChTrans1D2" presStyleIdx="1" presStyleCnt="3"/>
      <dgm:spPr/>
      <dgm:t>
        <a:bodyPr/>
        <a:lstStyle/>
        <a:p>
          <a:endParaRPr lang="tr-TR"/>
        </a:p>
      </dgm:t>
    </dgm:pt>
    <dgm:pt modelId="{38EF2A64-7932-44FE-A40B-251BB9C0E9CA}" type="pres">
      <dgm:prSet presAssocID="{D220CC7E-E49B-4BC3-8DA7-FAF276B85CEB}" presName="text0" presStyleLbl="node1" presStyleIdx="2" presStyleCnt="4" custScaleX="123099" custScaleY="10643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7A3A2E9-1254-4871-B812-C3A2BF658164}" type="pres">
      <dgm:prSet presAssocID="{5F2AE665-92D5-4B8F-9447-E13A97484C5F}" presName="Name56" presStyleLbl="parChTrans1D2" presStyleIdx="2" presStyleCnt="3"/>
      <dgm:spPr/>
      <dgm:t>
        <a:bodyPr/>
        <a:lstStyle/>
        <a:p>
          <a:endParaRPr lang="tr-TR"/>
        </a:p>
      </dgm:t>
    </dgm:pt>
    <dgm:pt modelId="{C51E2944-5C04-451B-BCB4-8FC6195A6926}" type="pres">
      <dgm:prSet presAssocID="{C974EF01-F7CD-4F2B-9F3A-6DDFEDEECA1B}" presName="text0" presStyleLbl="node1" presStyleIdx="3" presStyleCnt="4" custScaleX="129387" custScaleY="11209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192C9A6-DF9F-40F1-912F-1A1C7A54F2CD}" type="presOf" srcId="{187E9CC5-1130-41A2-A98A-C92EC8CD4342}" destId="{92769074-BB43-4D4A-A0D6-1EAB2CB938C8}" srcOrd="0" destOrd="0" presId="urn:microsoft.com/office/officeart/2008/layout/RadialCluster"/>
    <dgm:cxn modelId="{18B64C34-8B28-4398-B702-0F3AF745F733}" srcId="{187E9CC5-1130-41A2-A98A-C92EC8CD4342}" destId="{3AB5B4C3-1CB8-42D2-B16A-EAF2D15673B2}" srcOrd="0" destOrd="0" parTransId="{D2469FB0-CA04-4579-BBAF-3F19D2C0E793}" sibTransId="{7EFD4F2C-E1CF-47BB-85C7-28C3201FE077}"/>
    <dgm:cxn modelId="{832D83DF-2AF1-486E-983E-E6734E3F4CC2}" type="presOf" srcId="{D220CC7E-E49B-4BC3-8DA7-FAF276B85CEB}" destId="{38EF2A64-7932-44FE-A40B-251BB9C0E9CA}" srcOrd="0" destOrd="0" presId="urn:microsoft.com/office/officeart/2008/layout/RadialCluster"/>
    <dgm:cxn modelId="{6FF64C16-E38E-4409-8B3E-69F6A199A0AE}" srcId="{49CD52B2-A81B-4200-A8C3-98A7451DE71C}" destId="{187E9CC5-1130-41A2-A98A-C92EC8CD4342}" srcOrd="0" destOrd="0" parTransId="{A74870E3-0213-4606-9913-3B46551CA89C}" sibTransId="{A663369A-2875-4977-8091-A6DBFD3B7CFB}"/>
    <dgm:cxn modelId="{53F6173C-8FAD-4219-B0E8-F99F3242D9B3}" type="presOf" srcId="{D2469FB0-CA04-4579-BBAF-3F19D2C0E793}" destId="{8BFF03A6-BAD1-4EE7-B828-4B2CCAFB852A}" srcOrd="0" destOrd="0" presId="urn:microsoft.com/office/officeart/2008/layout/RadialCluster"/>
    <dgm:cxn modelId="{F6506289-1B78-43A0-9552-A7CE3AD34F8E}" type="presOf" srcId="{5123A34D-F406-499D-B39B-516892979ECB}" destId="{2A5C35D2-78D9-4A53-939D-50308F7B4C22}" srcOrd="0" destOrd="0" presId="urn:microsoft.com/office/officeart/2008/layout/RadialCluster"/>
    <dgm:cxn modelId="{054BE057-B416-4235-AFAF-96C9A16C9296}" type="presOf" srcId="{5F2AE665-92D5-4B8F-9447-E13A97484C5F}" destId="{F7A3A2E9-1254-4871-B812-C3A2BF658164}" srcOrd="0" destOrd="0" presId="urn:microsoft.com/office/officeart/2008/layout/RadialCluster"/>
    <dgm:cxn modelId="{B727F8D9-BBCF-4AB7-8D47-BD4481BC792E}" type="presOf" srcId="{3AB5B4C3-1CB8-42D2-B16A-EAF2D15673B2}" destId="{54DB3F40-D6B9-4AF0-9FFC-D4C77779095C}" srcOrd="0" destOrd="0" presId="urn:microsoft.com/office/officeart/2008/layout/RadialCluster"/>
    <dgm:cxn modelId="{9B718D6C-2380-4596-9CDD-B0C5C610AB6B}" srcId="{187E9CC5-1130-41A2-A98A-C92EC8CD4342}" destId="{D220CC7E-E49B-4BC3-8DA7-FAF276B85CEB}" srcOrd="1" destOrd="0" parTransId="{5123A34D-F406-499D-B39B-516892979ECB}" sibTransId="{C680CDC2-45F5-42B0-913F-BC46FB83270E}"/>
    <dgm:cxn modelId="{E286A7D0-C6B0-4C44-AA1C-FD19A8D983AF}" type="presOf" srcId="{49CD52B2-A81B-4200-A8C3-98A7451DE71C}" destId="{C850B51C-EDB5-4B43-BC1F-4FF29D852D00}" srcOrd="0" destOrd="0" presId="urn:microsoft.com/office/officeart/2008/layout/RadialCluster"/>
    <dgm:cxn modelId="{AA7E6E91-7CA2-4D00-AB57-A11CEE74160F}" srcId="{187E9CC5-1130-41A2-A98A-C92EC8CD4342}" destId="{C974EF01-F7CD-4F2B-9F3A-6DDFEDEECA1B}" srcOrd="2" destOrd="0" parTransId="{5F2AE665-92D5-4B8F-9447-E13A97484C5F}" sibTransId="{1946D3B3-E254-42DB-9ADC-DCF6D9B599DC}"/>
    <dgm:cxn modelId="{F318808A-8427-4476-9990-5D743B97B7F4}" type="presOf" srcId="{C974EF01-F7CD-4F2B-9F3A-6DDFEDEECA1B}" destId="{C51E2944-5C04-451B-BCB4-8FC6195A6926}" srcOrd="0" destOrd="0" presId="urn:microsoft.com/office/officeart/2008/layout/RadialCluster"/>
    <dgm:cxn modelId="{CFB248D5-4872-43AA-AC5C-C582C891F3C0}" type="presParOf" srcId="{C850B51C-EDB5-4B43-BC1F-4FF29D852D00}" destId="{9E78E911-324B-4B25-A297-8B7C46E647E0}" srcOrd="0" destOrd="0" presId="urn:microsoft.com/office/officeart/2008/layout/RadialCluster"/>
    <dgm:cxn modelId="{EEA456EF-4C6F-4A37-B8E3-1E05E52A6852}" type="presParOf" srcId="{9E78E911-324B-4B25-A297-8B7C46E647E0}" destId="{92769074-BB43-4D4A-A0D6-1EAB2CB938C8}" srcOrd="0" destOrd="0" presId="urn:microsoft.com/office/officeart/2008/layout/RadialCluster"/>
    <dgm:cxn modelId="{7470A4A4-702E-4845-A90B-A052AAC492DC}" type="presParOf" srcId="{9E78E911-324B-4B25-A297-8B7C46E647E0}" destId="{8BFF03A6-BAD1-4EE7-B828-4B2CCAFB852A}" srcOrd="1" destOrd="0" presId="urn:microsoft.com/office/officeart/2008/layout/RadialCluster"/>
    <dgm:cxn modelId="{0654CCCD-DD9F-4090-87C1-5F80574C2ADB}" type="presParOf" srcId="{9E78E911-324B-4B25-A297-8B7C46E647E0}" destId="{54DB3F40-D6B9-4AF0-9FFC-D4C77779095C}" srcOrd="2" destOrd="0" presId="urn:microsoft.com/office/officeart/2008/layout/RadialCluster"/>
    <dgm:cxn modelId="{8F281DC8-AF70-4291-A2DB-572A6D399734}" type="presParOf" srcId="{9E78E911-324B-4B25-A297-8B7C46E647E0}" destId="{2A5C35D2-78D9-4A53-939D-50308F7B4C22}" srcOrd="3" destOrd="0" presId="urn:microsoft.com/office/officeart/2008/layout/RadialCluster"/>
    <dgm:cxn modelId="{6081155F-A92B-4C77-AE43-6CFCAAD808E2}" type="presParOf" srcId="{9E78E911-324B-4B25-A297-8B7C46E647E0}" destId="{38EF2A64-7932-44FE-A40B-251BB9C0E9CA}" srcOrd="4" destOrd="0" presId="urn:microsoft.com/office/officeart/2008/layout/RadialCluster"/>
    <dgm:cxn modelId="{6EAC9082-D361-46C6-B9A1-C56A6DBD740D}" type="presParOf" srcId="{9E78E911-324B-4B25-A297-8B7C46E647E0}" destId="{F7A3A2E9-1254-4871-B812-C3A2BF658164}" srcOrd="5" destOrd="0" presId="urn:microsoft.com/office/officeart/2008/layout/RadialCluster"/>
    <dgm:cxn modelId="{F4834CF9-5501-4A1B-A9EF-75129E3EBD6E}" type="presParOf" srcId="{9E78E911-324B-4B25-A297-8B7C46E647E0}" destId="{C51E2944-5C04-451B-BCB4-8FC6195A6926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69074-BB43-4D4A-A0D6-1EAB2CB938C8}">
      <dsp:nvSpPr>
        <dsp:cNvPr id="0" name=""/>
        <dsp:cNvSpPr/>
      </dsp:nvSpPr>
      <dsp:spPr>
        <a:xfrm>
          <a:off x="2823349" y="2733215"/>
          <a:ext cx="2239975" cy="20543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</a:rPr>
            <a:t>Three </a:t>
          </a:r>
          <a:r>
            <a:rPr lang="tr-TR" sz="1800" kern="1200" dirty="0" err="1" smtClean="0">
              <a:solidFill>
                <a:schemeClr val="tx1"/>
              </a:solidFill>
            </a:rPr>
            <a:t>modifications</a:t>
          </a:r>
          <a:r>
            <a:rPr lang="tr-TR" sz="1800" kern="1200" dirty="0" smtClean="0">
              <a:solidFill>
                <a:schemeClr val="tx1"/>
              </a:solidFill>
            </a:rPr>
            <a:t> </a:t>
          </a:r>
          <a:r>
            <a:rPr lang="tr-TR" sz="1800" kern="1200" dirty="0" err="1" smtClean="0">
              <a:solidFill>
                <a:schemeClr val="tx1"/>
              </a:solidFill>
            </a:rPr>
            <a:t>to</a:t>
          </a:r>
          <a:r>
            <a:rPr lang="tr-TR" sz="1800" kern="1200" dirty="0" smtClean="0">
              <a:solidFill>
                <a:schemeClr val="tx1"/>
              </a:solidFill>
            </a:rPr>
            <a:t> </a:t>
          </a:r>
          <a:r>
            <a:rPr lang="tr-TR" sz="1800" kern="1200" dirty="0" err="1" smtClean="0">
              <a:solidFill>
                <a:schemeClr val="tx1"/>
              </a:solidFill>
            </a:rPr>
            <a:t>the</a:t>
          </a:r>
          <a:r>
            <a:rPr lang="tr-TR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smtClean="0">
              <a:solidFill>
                <a:schemeClr val="tx1"/>
              </a:solidFill>
            </a:rPr>
            <a:t>basic procedure for ORF scanning have been adopted</a:t>
          </a:r>
          <a:r>
            <a:rPr lang="tr-TR" sz="1800" kern="1200" dirty="0" smtClean="0">
              <a:solidFill>
                <a:schemeClr val="tx1"/>
              </a:solidFill>
            </a:rPr>
            <a:t>.</a:t>
          </a:r>
          <a:endParaRPr lang="tr-TR" sz="1800" kern="1200" dirty="0">
            <a:solidFill>
              <a:schemeClr val="tx1"/>
            </a:solidFill>
          </a:endParaRPr>
        </a:p>
      </dsp:txBody>
      <dsp:txXfrm>
        <a:off x="2923632" y="2833498"/>
        <a:ext cx="2039409" cy="1853734"/>
      </dsp:txXfrm>
    </dsp:sp>
    <dsp:sp modelId="{8BFF03A6-BAD1-4EE7-B828-4B2CCAFB852A}">
      <dsp:nvSpPr>
        <dsp:cNvPr id="0" name=""/>
        <dsp:cNvSpPr/>
      </dsp:nvSpPr>
      <dsp:spPr>
        <a:xfrm rot="16200000">
          <a:off x="3386292" y="2176170"/>
          <a:ext cx="111409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14090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DB3F40-D6B9-4AF0-9FFC-D4C77779095C}">
      <dsp:nvSpPr>
        <dsp:cNvPr id="0" name=""/>
        <dsp:cNvSpPr/>
      </dsp:nvSpPr>
      <dsp:spPr>
        <a:xfrm>
          <a:off x="3150900" y="259732"/>
          <a:ext cx="1584874" cy="1359393"/>
        </a:xfrm>
        <a:prstGeom prst="roundRect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err="1" smtClean="0">
              <a:solidFill>
                <a:schemeClr val="tx1"/>
              </a:solidFill>
            </a:rPr>
            <a:t>Codon</a:t>
          </a:r>
          <a:r>
            <a:rPr lang="tr-TR" sz="1800" kern="1200" dirty="0" smtClean="0">
              <a:solidFill>
                <a:schemeClr val="tx1"/>
              </a:solidFill>
            </a:rPr>
            <a:t> </a:t>
          </a:r>
          <a:r>
            <a:rPr lang="tr-TR" sz="1800" kern="1200" dirty="0" err="1" smtClean="0">
              <a:solidFill>
                <a:schemeClr val="tx1"/>
              </a:solidFill>
            </a:rPr>
            <a:t>bias</a:t>
          </a:r>
          <a:endParaRPr lang="tr-TR" sz="1800" kern="1200" dirty="0">
            <a:solidFill>
              <a:schemeClr val="tx1"/>
            </a:solidFill>
          </a:endParaRPr>
        </a:p>
      </dsp:txBody>
      <dsp:txXfrm>
        <a:off x="3217260" y="326092"/>
        <a:ext cx="1452154" cy="1226673"/>
      </dsp:txXfrm>
    </dsp:sp>
    <dsp:sp modelId="{2A5C35D2-78D9-4A53-939D-50308F7B4C22}">
      <dsp:nvSpPr>
        <dsp:cNvPr id="0" name=""/>
        <dsp:cNvSpPr/>
      </dsp:nvSpPr>
      <dsp:spPr>
        <a:xfrm rot="1800000">
          <a:off x="5019553" y="4570347"/>
          <a:ext cx="65342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53425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EF2A64-7932-44FE-A40B-251BB9C0E9CA}">
      <dsp:nvSpPr>
        <dsp:cNvPr id="0" name=""/>
        <dsp:cNvSpPr/>
      </dsp:nvSpPr>
      <dsp:spPr>
        <a:xfrm>
          <a:off x="5629208" y="4516208"/>
          <a:ext cx="1514265" cy="1309253"/>
        </a:xfrm>
        <a:prstGeom prst="roundRect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err="1" smtClean="0">
              <a:solidFill>
                <a:schemeClr val="tx1"/>
              </a:solidFill>
            </a:rPr>
            <a:t>Exon</a:t>
          </a:r>
          <a:r>
            <a:rPr lang="tr-TR" sz="1800" kern="1200" dirty="0" smtClean="0">
              <a:solidFill>
                <a:schemeClr val="tx1"/>
              </a:solidFill>
            </a:rPr>
            <a:t>–</a:t>
          </a:r>
          <a:r>
            <a:rPr lang="tr-TR" sz="1800" kern="1200" dirty="0" err="1" smtClean="0">
              <a:solidFill>
                <a:schemeClr val="tx1"/>
              </a:solidFill>
            </a:rPr>
            <a:t>intron</a:t>
          </a:r>
          <a:r>
            <a:rPr lang="tr-TR" sz="1800" kern="1200" dirty="0" smtClean="0">
              <a:solidFill>
                <a:schemeClr val="tx1"/>
              </a:solidFill>
            </a:rPr>
            <a:t> </a:t>
          </a:r>
          <a:r>
            <a:rPr lang="tr-TR" sz="1800" kern="1200" dirty="0" err="1" smtClean="0">
              <a:solidFill>
                <a:schemeClr val="tx1"/>
              </a:solidFill>
            </a:rPr>
            <a:t>boundaries</a:t>
          </a:r>
          <a:endParaRPr lang="tr-TR" sz="1800" kern="1200" dirty="0">
            <a:solidFill>
              <a:schemeClr val="tx1"/>
            </a:solidFill>
          </a:endParaRPr>
        </a:p>
      </dsp:txBody>
      <dsp:txXfrm>
        <a:off x="5693120" y="4580120"/>
        <a:ext cx="1386441" cy="1181429"/>
      </dsp:txXfrm>
    </dsp:sp>
    <dsp:sp modelId="{F7A3A2E9-1254-4871-B812-C3A2BF658164}">
      <dsp:nvSpPr>
        <dsp:cNvPr id="0" name=""/>
        <dsp:cNvSpPr/>
      </dsp:nvSpPr>
      <dsp:spPr>
        <a:xfrm rot="9000000">
          <a:off x="2255361" y="4559183"/>
          <a:ext cx="60876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08767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1E2944-5C04-451B-BCB4-8FC6195A6926}">
      <dsp:nvSpPr>
        <dsp:cNvPr id="0" name=""/>
        <dsp:cNvSpPr/>
      </dsp:nvSpPr>
      <dsp:spPr>
        <a:xfrm>
          <a:off x="704526" y="4481401"/>
          <a:ext cx="1591615" cy="1378866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err="1" smtClean="0">
              <a:solidFill>
                <a:schemeClr val="tx1"/>
              </a:solidFill>
            </a:rPr>
            <a:t>Upstream</a:t>
          </a:r>
          <a:r>
            <a:rPr lang="tr-TR" sz="1800" kern="1200" dirty="0" smtClean="0">
              <a:solidFill>
                <a:schemeClr val="tx1"/>
              </a:solidFill>
            </a:rPr>
            <a:t> </a:t>
          </a:r>
          <a:r>
            <a:rPr lang="tr-TR" sz="1800" kern="1200" dirty="0" err="1" smtClean="0">
              <a:solidFill>
                <a:schemeClr val="tx1"/>
              </a:solidFill>
            </a:rPr>
            <a:t>regulatory</a:t>
          </a:r>
          <a:r>
            <a:rPr lang="tr-TR" sz="1800" kern="1200" dirty="0" smtClean="0">
              <a:solidFill>
                <a:schemeClr val="tx1"/>
              </a:solidFill>
            </a:rPr>
            <a:t> </a:t>
          </a:r>
          <a:r>
            <a:rPr lang="tr-TR" sz="1800" kern="1200" dirty="0" err="1" smtClean="0">
              <a:solidFill>
                <a:schemeClr val="tx1"/>
              </a:solidFill>
            </a:rPr>
            <a:t>sequences</a:t>
          </a:r>
          <a:endParaRPr lang="tr-TR" sz="1800" kern="1200" dirty="0">
            <a:solidFill>
              <a:schemeClr val="tx1"/>
            </a:solidFill>
          </a:endParaRPr>
        </a:p>
      </dsp:txBody>
      <dsp:txXfrm>
        <a:off x="771837" y="4548712"/>
        <a:ext cx="1456993" cy="12442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3D1F-45BE-4C22-AA23-06CA83ACC354}" type="datetimeFigureOut">
              <a:rPr lang="tr-TR" smtClean="0"/>
              <a:t>27.11.2019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F011-8C80-4130-9DD3-629434725D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7561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3D1F-45BE-4C22-AA23-06CA83ACC354}" type="datetimeFigureOut">
              <a:rPr lang="tr-TR" smtClean="0"/>
              <a:t>27.11.2019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F011-8C80-4130-9DD3-629434725D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54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3D1F-45BE-4C22-AA23-06CA83ACC354}" type="datetimeFigureOut">
              <a:rPr lang="tr-TR" smtClean="0"/>
              <a:t>27.11.2019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F011-8C80-4130-9DD3-629434725D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8751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3D1F-45BE-4C22-AA23-06CA83ACC354}" type="datetimeFigureOut">
              <a:rPr lang="tr-TR" smtClean="0"/>
              <a:t>27.11.2019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F011-8C80-4130-9DD3-629434725D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1080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3D1F-45BE-4C22-AA23-06CA83ACC354}" type="datetimeFigureOut">
              <a:rPr lang="tr-TR" smtClean="0"/>
              <a:t>27.11.2019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F011-8C80-4130-9DD3-629434725D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2350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3D1F-45BE-4C22-AA23-06CA83ACC354}" type="datetimeFigureOut">
              <a:rPr lang="tr-TR" smtClean="0"/>
              <a:t>27.11.2019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F011-8C80-4130-9DD3-629434725D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3940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3D1F-45BE-4C22-AA23-06CA83ACC354}" type="datetimeFigureOut">
              <a:rPr lang="tr-TR" smtClean="0"/>
              <a:t>27.11.2019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F011-8C80-4130-9DD3-629434725D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3360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3D1F-45BE-4C22-AA23-06CA83ACC354}" type="datetimeFigureOut">
              <a:rPr lang="tr-TR" smtClean="0"/>
              <a:t>27.11.2019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F011-8C80-4130-9DD3-629434725D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738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3D1F-45BE-4C22-AA23-06CA83ACC354}" type="datetimeFigureOut">
              <a:rPr lang="tr-TR" smtClean="0"/>
              <a:t>27.11.2019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F011-8C80-4130-9DD3-629434725D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8367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3D1F-45BE-4C22-AA23-06CA83ACC354}" type="datetimeFigureOut">
              <a:rPr lang="tr-TR" smtClean="0"/>
              <a:t>27.11.2019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F011-8C80-4130-9DD3-629434725D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5448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3D1F-45BE-4C22-AA23-06CA83ACC354}" type="datetimeFigureOut">
              <a:rPr lang="tr-TR" smtClean="0"/>
              <a:t>27.11.2019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F011-8C80-4130-9DD3-629434725D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632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33D1F-45BE-4C22-AA23-06CA83ACC354}" type="datetimeFigureOut">
              <a:rPr lang="tr-TR" smtClean="0"/>
              <a:t>27.11.2019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3F011-8C80-4130-9DD3-629434725D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1907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030" r="2234" b="14627"/>
          <a:stretch/>
        </p:blipFill>
        <p:spPr>
          <a:xfrm>
            <a:off x="163773" y="27296"/>
            <a:ext cx="11914495" cy="6799998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Genome</a:t>
            </a:r>
            <a:r>
              <a:rPr lang="tr-T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Annotation</a:t>
            </a:r>
            <a:endParaRPr lang="tr-TR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6387153"/>
            <a:ext cx="9144000" cy="412845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Dr. Hilal AY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28879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717309" y="13648"/>
            <a:ext cx="4757382" cy="726696"/>
          </a:xfrm>
        </p:spPr>
        <p:txBody>
          <a:bodyPr/>
          <a:lstStyle/>
          <a:p>
            <a:r>
              <a:rPr lang="tr-TR" dirty="0" err="1" smtClean="0"/>
              <a:t>Genome</a:t>
            </a:r>
            <a:r>
              <a:rPr lang="tr-TR" dirty="0" smtClean="0"/>
              <a:t> </a:t>
            </a:r>
            <a:r>
              <a:rPr lang="tr-TR" dirty="0" err="1" smtClean="0"/>
              <a:t>annotation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7603" y="1080776"/>
            <a:ext cx="6636793" cy="462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401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796921" y="133113"/>
            <a:ext cx="4743734" cy="740344"/>
          </a:xfrm>
        </p:spPr>
        <p:txBody>
          <a:bodyPr/>
          <a:lstStyle/>
          <a:p>
            <a:r>
              <a:rPr lang="tr-TR" dirty="0" err="1" smtClean="0"/>
              <a:t>Genome</a:t>
            </a:r>
            <a:r>
              <a:rPr lang="tr-TR" dirty="0" smtClean="0"/>
              <a:t> </a:t>
            </a:r>
            <a:r>
              <a:rPr lang="tr-TR" dirty="0" err="1" smtClean="0"/>
              <a:t>annotation</a:t>
            </a:r>
            <a:endParaRPr lang="tr-TR" dirty="0"/>
          </a:p>
        </p:txBody>
      </p:sp>
      <p:pic>
        <p:nvPicPr>
          <p:cNvPr id="11266" name="Picture 2" descr="Image result for Genome Annotation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" t="23596"/>
          <a:stretch/>
        </p:blipFill>
        <p:spPr bwMode="auto">
          <a:xfrm>
            <a:off x="450376" y="873458"/>
            <a:ext cx="11436825" cy="567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683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Genome Annotation </a:t>
            </a:r>
            <a:r>
              <a:rPr lang="tr-TR" b="1" dirty="0" smtClean="0"/>
              <a:t>b</a:t>
            </a:r>
            <a:r>
              <a:rPr lang="en-US" b="1" dirty="0" smtClean="0"/>
              <a:t>y Computer Analysis </a:t>
            </a:r>
            <a:r>
              <a:rPr lang="tr-TR" b="1" dirty="0" smtClean="0"/>
              <a:t>o</a:t>
            </a:r>
            <a:r>
              <a:rPr lang="en-US" b="1" dirty="0" smtClean="0"/>
              <a:t>f</a:t>
            </a:r>
            <a:br>
              <a:rPr lang="en-US" b="1" dirty="0" smtClean="0"/>
            </a:br>
            <a:r>
              <a:rPr lang="tr-TR" b="1" dirty="0" smtClean="0"/>
              <a:t>DNA </a:t>
            </a:r>
            <a:r>
              <a:rPr lang="tr-TR" b="1" dirty="0" err="1" smtClean="0"/>
              <a:t>Sequence</a:t>
            </a:r>
            <a:endParaRPr lang="tr-TR" dirty="0"/>
          </a:p>
        </p:txBody>
      </p:sp>
      <p:pic>
        <p:nvPicPr>
          <p:cNvPr id="1026" name="Picture 2" descr="Image result for genome annotation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4" t="25164" r="19545" b="9911"/>
          <a:stretch/>
        </p:blipFill>
        <p:spPr bwMode="auto">
          <a:xfrm>
            <a:off x="2871138" y="1895404"/>
            <a:ext cx="6449723" cy="410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19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48753" y="228648"/>
            <a:ext cx="11094493" cy="781287"/>
          </a:xfrm>
        </p:spPr>
        <p:txBody>
          <a:bodyPr>
            <a:normAutofit fontScale="90000"/>
          </a:bodyPr>
          <a:lstStyle/>
          <a:p>
            <a:r>
              <a:rPr lang="en-US" dirty="0"/>
              <a:t>The coding regions of genes are open reading frames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2029" b="12419"/>
          <a:stretch/>
        </p:blipFill>
        <p:spPr>
          <a:xfrm>
            <a:off x="1592238" y="1419367"/>
            <a:ext cx="9007522" cy="470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220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1446" y="187705"/>
            <a:ext cx="11041037" cy="781287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The coding regions of genes are open reading frames</a:t>
            </a:r>
            <a:endParaRPr lang="tr-TR" sz="4000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996287" y="1656496"/>
            <a:ext cx="4265057" cy="4075563"/>
            <a:chOff x="3086" y="1800"/>
            <a:chExt cx="1508" cy="1441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3086" y="1800"/>
              <a:ext cx="1508" cy="1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6" y="1800"/>
              <a:ext cx="1514" cy="1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8240" y="1656496"/>
            <a:ext cx="4320741" cy="409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868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0377" y="105818"/>
            <a:ext cx="10713492" cy="453741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/>
              <a:t>ORF </a:t>
            </a:r>
            <a:r>
              <a:rPr lang="en-US" sz="3200" b="1" dirty="0" smtClean="0"/>
              <a:t>scanning </a:t>
            </a:r>
            <a:r>
              <a:rPr lang="en-US" sz="3200" b="1" dirty="0"/>
              <a:t>is an </a:t>
            </a:r>
            <a:r>
              <a:rPr lang="en-US" sz="3200" b="1" dirty="0" smtClean="0"/>
              <a:t>effective</a:t>
            </a:r>
            <a:r>
              <a:rPr lang="tr-TR" sz="3200" b="1" dirty="0" smtClean="0"/>
              <a:t> </a:t>
            </a:r>
            <a:r>
              <a:rPr lang="en-US" sz="3200" b="1" dirty="0" smtClean="0"/>
              <a:t>way </a:t>
            </a:r>
            <a:r>
              <a:rPr lang="en-US" sz="3200" b="1" dirty="0"/>
              <a:t>of locating genes in </a:t>
            </a:r>
            <a:r>
              <a:rPr lang="en-US" sz="3200" b="1" dirty="0" smtClean="0"/>
              <a:t>a</a:t>
            </a:r>
            <a:r>
              <a:rPr lang="tr-TR" sz="3200" b="1" dirty="0" smtClean="0"/>
              <a:t> </a:t>
            </a:r>
            <a:r>
              <a:rPr lang="en-US" sz="3200" b="1" dirty="0" smtClean="0"/>
              <a:t>bacterial</a:t>
            </a:r>
            <a:r>
              <a:rPr lang="tr-TR" sz="3200" b="1" dirty="0" smtClean="0"/>
              <a:t> </a:t>
            </a:r>
            <a:r>
              <a:rPr lang="tr-TR" sz="3200" b="1" dirty="0" err="1" smtClean="0"/>
              <a:t>genome</a:t>
            </a:r>
            <a:endParaRPr lang="tr-TR" sz="3200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63774" y="788394"/>
            <a:ext cx="11668836" cy="5858065"/>
            <a:chOff x="1643" y="1150"/>
            <a:chExt cx="4394" cy="2741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643" y="1150"/>
              <a:ext cx="4394" cy="2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3" y="1150"/>
              <a:ext cx="4399" cy="2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30353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6048" y="174057"/>
            <a:ext cx="11859904" cy="699400"/>
          </a:xfrm>
        </p:spPr>
        <p:txBody>
          <a:bodyPr>
            <a:normAutofit/>
          </a:bodyPr>
          <a:lstStyle/>
          <a:p>
            <a:r>
              <a:rPr lang="en-US" sz="3200" dirty="0"/>
              <a:t>Simple ORF scans are less effective with genomes of higher eukaryotes</a:t>
            </a:r>
            <a:endParaRPr lang="tr-TR" sz="3200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1785" y="1951630"/>
            <a:ext cx="10608430" cy="271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05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8363" y="64870"/>
            <a:ext cx="11750723" cy="60386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Simple ORF scans are less effective with genomes of higher eukaryotes</a:t>
            </a:r>
            <a:endParaRPr lang="tr-TR" sz="3200" dirty="0"/>
          </a:p>
        </p:txBody>
      </p:sp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2075056471"/>
              </p:ext>
            </p:extLst>
          </p:nvPr>
        </p:nvGraphicFramePr>
        <p:xfrm>
          <a:off x="95533" y="610481"/>
          <a:ext cx="7848000" cy="612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7937909" y="1027278"/>
            <a:ext cx="4031177" cy="5578237"/>
            <a:chOff x="5495" y="948"/>
            <a:chExt cx="1553" cy="2149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5495" y="948"/>
              <a:ext cx="1553" cy="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5" y="948"/>
              <a:ext cx="1559" cy="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4493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48067" y="64874"/>
            <a:ext cx="7295866" cy="631162"/>
          </a:xfrm>
        </p:spPr>
        <p:txBody>
          <a:bodyPr>
            <a:normAutofit fontScale="90000"/>
          </a:bodyPr>
          <a:lstStyle/>
          <a:p>
            <a:r>
              <a:rPr lang="en-US" dirty="0"/>
              <a:t>Locating genes for noncoding RNA</a:t>
            </a:r>
            <a:endParaRPr lang="tr-TR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40352" y="953329"/>
            <a:ext cx="3717500" cy="4607376"/>
            <a:chOff x="3040" y="1529"/>
            <a:chExt cx="1600" cy="1983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3040" y="1529"/>
              <a:ext cx="1600" cy="1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0" y="1529"/>
              <a:ext cx="1606" cy="1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51" y="5977720"/>
            <a:ext cx="10363959" cy="675140"/>
          </a:xfrm>
          <a:prstGeom prst="rect">
            <a:avLst/>
          </a:prstGeom>
        </p:spPr>
      </p:pic>
      <p:sp>
        <p:nvSpPr>
          <p:cNvPr id="8" name="Dikdörtgen 7"/>
          <p:cNvSpPr/>
          <p:nvPr/>
        </p:nvSpPr>
        <p:spPr>
          <a:xfrm>
            <a:off x="4995080" y="1044812"/>
            <a:ext cx="6905768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b="1" i="0" u="none" strike="noStrike" baseline="0" dirty="0" err="1" smtClean="0"/>
              <a:t>The</a:t>
            </a:r>
            <a:r>
              <a:rPr lang="tr-TR" b="1" i="0" u="none" strike="noStrike" baseline="0" dirty="0" smtClean="0"/>
              <a:t> </a:t>
            </a:r>
            <a:r>
              <a:rPr lang="tr-TR" b="1" i="0" u="none" strike="noStrike" baseline="0" dirty="0" err="1" smtClean="0"/>
              <a:t>distinc</a:t>
            </a:r>
            <a:r>
              <a:rPr lang="en-US" b="1" dirty="0" err="1"/>
              <a:t>tive</a:t>
            </a:r>
            <a:r>
              <a:rPr lang="en-US" b="1" dirty="0"/>
              <a:t> features of </a:t>
            </a:r>
            <a:r>
              <a:rPr lang="en-US" b="1" dirty="0" smtClean="0"/>
              <a:t>t</a:t>
            </a:r>
            <a:r>
              <a:rPr lang="tr-TR" b="1" dirty="0" smtClean="0"/>
              <a:t>RN</a:t>
            </a:r>
            <a:r>
              <a:rPr lang="en-US" b="1" dirty="0" smtClean="0"/>
              <a:t>As </a:t>
            </a:r>
            <a:r>
              <a:rPr lang="en-US" b="1" dirty="0"/>
              <a:t>aid in location of the genes for these noncoding </a:t>
            </a:r>
            <a:r>
              <a:rPr lang="tr-TR" b="1" dirty="0" smtClean="0"/>
              <a:t>RN</a:t>
            </a:r>
            <a:r>
              <a:rPr lang="en-US" b="1" dirty="0" smtClean="0"/>
              <a:t>As</a:t>
            </a:r>
            <a:r>
              <a:rPr lang="en-US" b="1" dirty="0"/>
              <a:t>. </a:t>
            </a:r>
            <a:r>
              <a:rPr lang="tr-TR" b="1" i="0" u="none" strike="noStrike" baseline="0" dirty="0" smtClean="0">
                <a:latin typeface="MyriadPro-SemiCn"/>
              </a:rPr>
              <a:t>(A) </a:t>
            </a:r>
            <a:r>
              <a:rPr lang="tr-TR" b="0" i="0" u="none" strike="noStrike" baseline="0" dirty="0" err="1" smtClean="0">
                <a:latin typeface="MyriadPro-SemiCn"/>
              </a:rPr>
              <a:t>All</a:t>
            </a:r>
            <a:r>
              <a:rPr lang="tr-TR" b="0" i="0" u="none" strike="noStrike" baseline="0" dirty="0" smtClean="0">
                <a:latin typeface="MyriadPro-SemiCn"/>
              </a:rPr>
              <a:t> </a:t>
            </a:r>
            <a:r>
              <a:rPr lang="tr-TR" b="0" i="0" u="none" strike="noStrike" baseline="0" dirty="0" err="1" smtClean="0">
                <a:latin typeface="MyriadPro-SemiCn"/>
              </a:rPr>
              <a:t>tRNAs</a:t>
            </a:r>
            <a:r>
              <a:rPr lang="tr-TR" dirty="0">
                <a:latin typeface="MyriadPro-SemiCn"/>
              </a:rPr>
              <a:t> </a:t>
            </a:r>
            <a:r>
              <a:rPr lang="en-US" b="0" i="0" u="none" strike="noStrike" baseline="0" dirty="0" smtClean="0">
                <a:latin typeface="MyriadPro-SemiCn"/>
              </a:rPr>
              <a:t>fold into the cloverleaf structure, which is held together by intramolecular base pairing in the four highlighted regions.</a:t>
            </a:r>
          </a:p>
          <a:p>
            <a:pPr>
              <a:lnSpc>
                <a:spcPct val="150000"/>
              </a:lnSpc>
            </a:pPr>
            <a:r>
              <a:rPr lang="en-US" b="1" i="0" u="none" strike="noStrike" baseline="0" dirty="0" smtClean="0">
                <a:latin typeface="MyriadPro-SemiCn"/>
              </a:rPr>
              <a:t>(B) </a:t>
            </a:r>
            <a:r>
              <a:rPr lang="en-US" b="0" i="0" u="none" strike="noStrike" baseline="0" dirty="0" smtClean="0">
                <a:latin typeface="MyriadPro-SemiCn"/>
              </a:rPr>
              <a:t>The DNA sequence for the gene for one of the </a:t>
            </a:r>
            <a:r>
              <a:rPr lang="en-US" b="0" i="1" u="none" strike="noStrike" baseline="0" dirty="0" smtClean="0">
                <a:latin typeface="MyriadPro-SemiCnIt"/>
              </a:rPr>
              <a:t>Escherichia coli </a:t>
            </a:r>
            <a:r>
              <a:rPr lang="en-US" b="0" i="0" u="none" strike="noStrike" baseline="0" dirty="0" err="1" smtClean="0">
                <a:latin typeface="MyriadPro-SemiCn"/>
              </a:rPr>
              <a:t>tRNAs</a:t>
            </a:r>
            <a:r>
              <a:rPr lang="en-US" b="0" i="0" u="none" strike="noStrike" baseline="0" dirty="0" smtClean="0">
                <a:latin typeface="MyriadPro-SemiCn"/>
              </a:rPr>
              <a:t> specific for the amino acid leucine is shown.</a:t>
            </a:r>
            <a:r>
              <a:rPr lang="tr-TR" b="0" i="0" u="none" strike="noStrike" dirty="0" smtClean="0">
                <a:latin typeface="MyriadPro-SemiCn"/>
              </a:rPr>
              <a:t> </a:t>
            </a:r>
            <a:r>
              <a:rPr lang="en-US" b="0" i="0" u="none" strike="noStrike" baseline="0" dirty="0" smtClean="0">
                <a:latin typeface="MyriadPro-SemiCn"/>
              </a:rPr>
              <a:t>Highlighted segments correspond to the regions of intramolecular base pairing shown in part A. The sequence constraints</a:t>
            </a:r>
            <a:r>
              <a:rPr lang="tr-TR" b="0" i="0" u="none" strike="noStrike" dirty="0" smtClean="0">
                <a:latin typeface="MyriadPro-SemiCn"/>
              </a:rPr>
              <a:t> </a:t>
            </a:r>
            <a:r>
              <a:rPr lang="en-US" b="0" i="0" u="none" strike="noStrike" baseline="0" dirty="0" smtClean="0">
                <a:latin typeface="MyriadPro-SemiCn"/>
              </a:rPr>
              <a:t>imposed by the need for these segments to be able to base-pair to one another provide features that can be searched for</a:t>
            </a:r>
            <a:r>
              <a:rPr lang="tr-TR" b="0" i="0" u="none" strike="noStrike" dirty="0" smtClean="0">
                <a:latin typeface="MyriadPro-SemiCn"/>
              </a:rPr>
              <a:t> </a:t>
            </a:r>
            <a:r>
              <a:rPr lang="en-US" b="0" i="0" u="none" strike="noStrike" baseline="0" dirty="0" smtClean="0">
                <a:latin typeface="MyriadPro-SemiCn"/>
              </a:rPr>
              <a:t>by computer programs designed to locate </a:t>
            </a:r>
            <a:r>
              <a:rPr lang="en-US" b="0" i="0" u="none" strike="noStrike" baseline="0" dirty="0" err="1" smtClean="0">
                <a:latin typeface="MyriadPro-SemiCn"/>
              </a:rPr>
              <a:t>tRNA</a:t>
            </a:r>
            <a:r>
              <a:rPr lang="en-US" b="0" i="0" u="none" strike="noStrike" baseline="0" dirty="0" smtClean="0">
                <a:latin typeface="MyriadPro-SemiCn"/>
              </a:rPr>
              <a:t> genes.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9661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48067" y="64874"/>
            <a:ext cx="7295866" cy="631162"/>
          </a:xfrm>
        </p:spPr>
        <p:txBody>
          <a:bodyPr>
            <a:normAutofit fontScale="90000"/>
          </a:bodyPr>
          <a:lstStyle/>
          <a:p>
            <a:r>
              <a:rPr lang="en-US" dirty="0"/>
              <a:t>Locating genes for noncoding RNA</a:t>
            </a:r>
            <a:endParaRPr lang="tr-TR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21" y="2393367"/>
            <a:ext cx="3024990" cy="2566658"/>
          </a:xfrm>
          <a:prstGeom prst="rect">
            <a:avLst/>
          </a:prstGeom>
        </p:spPr>
      </p:pic>
      <p:pic>
        <p:nvPicPr>
          <p:cNvPr id="6150" name="Picture 6" descr="Image result for noncoding RNA annotation stem loo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" b="2340"/>
          <a:stretch/>
        </p:blipFill>
        <p:spPr bwMode="auto">
          <a:xfrm>
            <a:off x="4312692" y="734228"/>
            <a:ext cx="7042245" cy="588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726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3343" y="133113"/>
            <a:ext cx="11805314" cy="1095185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Homology searches and comparative genomics </a:t>
            </a:r>
            <a:r>
              <a:rPr lang="en-US" sz="3600" dirty="0" smtClean="0"/>
              <a:t>give</a:t>
            </a:r>
            <a:r>
              <a:rPr lang="tr-TR" sz="3600" dirty="0" smtClean="0"/>
              <a:t> </a:t>
            </a:r>
            <a:r>
              <a:rPr lang="en-US" sz="3600" dirty="0" smtClean="0"/>
              <a:t>an extra</a:t>
            </a:r>
            <a:r>
              <a:rPr lang="tr-TR" sz="3600" dirty="0" smtClean="0"/>
              <a:t> </a:t>
            </a:r>
            <a:r>
              <a:rPr lang="tr-TR" sz="3600" dirty="0" err="1" smtClean="0"/>
              <a:t>dimension</a:t>
            </a:r>
            <a:r>
              <a:rPr lang="tr-TR" sz="3600" dirty="0" smtClean="0"/>
              <a:t> </a:t>
            </a:r>
            <a:r>
              <a:rPr lang="tr-TR" sz="3600" dirty="0" err="1"/>
              <a:t>to</a:t>
            </a:r>
            <a:r>
              <a:rPr lang="tr-TR" sz="3600" dirty="0"/>
              <a:t> gene </a:t>
            </a:r>
            <a:r>
              <a:rPr lang="tr-TR" sz="3600" dirty="0" err="1"/>
              <a:t>prediction</a:t>
            </a:r>
            <a:endParaRPr lang="tr-TR" sz="3600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736979" y="1493624"/>
            <a:ext cx="10508776" cy="4238436"/>
            <a:chOff x="2150" y="1706"/>
            <a:chExt cx="3380" cy="1629"/>
          </a:xfrm>
        </p:grpSpPr>
        <p:sp>
          <p:nvSpPr>
            <p:cNvPr id="7" name="AutoShape 4"/>
            <p:cNvSpPr>
              <a:spLocks noChangeAspect="1" noChangeArrowheads="1" noTextEdit="1"/>
            </p:cNvSpPr>
            <p:nvPr/>
          </p:nvSpPr>
          <p:spPr bwMode="auto">
            <a:xfrm>
              <a:off x="2150" y="1706"/>
              <a:ext cx="3380" cy="1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pic>
          <p:nvPicPr>
            <p:cNvPr id="7174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0" y="1706"/>
              <a:ext cx="3386" cy="1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Dikdörtgen 7"/>
          <p:cNvSpPr/>
          <p:nvPr/>
        </p:nvSpPr>
        <p:spPr>
          <a:xfrm>
            <a:off x="193343" y="5834622"/>
            <a:ext cx="118053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0" i="0" u="none" strike="noStrike" baseline="0" dirty="0" smtClean="0">
                <a:solidFill>
                  <a:srgbClr val="00B3FF"/>
                </a:solidFill>
                <a:latin typeface="MyriadPro-BlackSemiCn"/>
              </a:rPr>
              <a:t>Figure 5.8 </a:t>
            </a:r>
            <a:r>
              <a:rPr lang="en-US" sz="1400" b="1" i="0" u="none" strike="noStrike" baseline="0" dirty="0" smtClean="0">
                <a:solidFill>
                  <a:srgbClr val="000000"/>
                </a:solidFill>
                <a:latin typeface="MyriadPro-BoldSemiCn"/>
              </a:rPr>
              <a:t>related species have similar</a:t>
            </a:r>
            <a:r>
              <a:rPr lang="tr-TR" sz="1400" b="1" i="0" u="none" strike="noStrike" dirty="0" smtClean="0">
                <a:solidFill>
                  <a:srgbClr val="000000"/>
                </a:solidFill>
                <a:latin typeface="MyriadPro-BoldSemiCn"/>
              </a:rPr>
              <a:t> </a:t>
            </a:r>
            <a:r>
              <a:rPr lang="en-US" sz="1400" b="1" i="0" u="none" strike="noStrike" baseline="0" dirty="0" smtClean="0">
                <a:solidFill>
                  <a:srgbClr val="000000"/>
                </a:solidFill>
                <a:latin typeface="MyriadPro-BoldSemiCn"/>
              </a:rPr>
              <a:t>genomes. </a:t>
            </a:r>
            <a:r>
              <a:rPr lang="en-US" sz="1400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(A) An illustration of how gene</a:t>
            </a:r>
            <a:r>
              <a:rPr lang="tr-TR" sz="1400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sz="1400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organization might change as two species</a:t>
            </a:r>
            <a:r>
              <a:rPr lang="tr-TR" sz="1400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sz="1400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diverge from their common ancestor. The</a:t>
            </a:r>
            <a:r>
              <a:rPr lang="tr-TR" sz="1400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sz="1400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common ancestor has five genes labeled</a:t>
            </a:r>
            <a:r>
              <a:rPr lang="tr-TR" sz="1400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sz="1400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A–E. In one of the derived species, gene C is</a:t>
            </a:r>
            <a:r>
              <a:rPr lang="tr-TR" sz="1400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sz="1400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no longer present, and in the other species,</a:t>
            </a:r>
            <a:r>
              <a:rPr lang="tr-TR" sz="1400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sz="1400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gene A has become truncated. (B) Related</a:t>
            </a:r>
            <a:r>
              <a:rPr lang="tr-TR" sz="1400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sz="1400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species display DNA sequence similarities.</a:t>
            </a:r>
            <a:r>
              <a:rPr lang="tr-TR" sz="1400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sz="1400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The diagram shows a short section of a</a:t>
            </a:r>
            <a:r>
              <a:rPr lang="tr-TR" sz="1400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sz="1400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gene sequence from an ancestral organism,</a:t>
            </a:r>
            <a:r>
              <a:rPr lang="tr-TR" sz="1400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sz="1400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along with the homologous sequences for</a:t>
            </a:r>
            <a:r>
              <a:rPr lang="tr-TR" sz="1400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sz="1400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this gene segment in</a:t>
            </a:r>
            <a:r>
              <a:rPr lang="tr-TR" sz="1400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sz="1400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the derived species.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619541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3343" y="133113"/>
            <a:ext cx="11805314" cy="1095185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Homology searches and comparative genomics </a:t>
            </a:r>
            <a:r>
              <a:rPr lang="en-US" sz="3600" dirty="0" smtClean="0"/>
              <a:t>give</a:t>
            </a:r>
            <a:r>
              <a:rPr lang="tr-TR" sz="3600" dirty="0" smtClean="0"/>
              <a:t> </a:t>
            </a:r>
            <a:r>
              <a:rPr lang="en-US" sz="3600" dirty="0" smtClean="0"/>
              <a:t>an extra</a:t>
            </a:r>
            <a:r>
              <a:rPr lang="tr-TR" sz="3600" dirty="0" smtClean="0"/>
              <a:t> </a:t>
            </a:r>
            <a:r>
              <a:rPr lang="tr-TR" sz="3600" dirty="0" err="1" smtClean="0"/>
              <a:t>dimension</a:t>
            </a:r>
            <a:r>
              <a:rPr lang="tr-TR" sz="3600" dirty="0" smtClean="0"/>
              <a:t> </a:t>
            </a:r>
            <a:r>
              <a:rPr lang="tr-TR" sz="3600" dirty="0" err="1"/>
              <a:t>to</a:t>
            </a:r>
            <a:r>
              <a:rPr lang="tr-TR" sz="3600" dirty="0"/>
              <a:t> gene </a:t>
            </a:r>
            <a:r>
              <a:rPr lang="tr-TR" sz="3600" dirty="0" err="1"/>
              <a:t>prediction</a:t>
            </a:r>
            <a:endParaRPr lang="tr-TR" sz="3600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3916" y="1815151"/>
            <a:ext cx="3996805" cy="4585648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45" y="1815151"/>
            <a:ext cx="7028597" cy="361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136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34286" y="242296"/>
            <a:ext cx="11723427" cy="699400"/>
          </a:xfrm>
        </p:spPr>
        <p:txBody>
          <a:bodyPr/>
          <a:lstStyle/>
          <a:p>
            <a:r>
              <a:rPr lang="en-US" b="1" dirty="0" smtClean="0"/>
              <a:t>Genome Annotation </a:t>
            </a:r>
            <a:r>
              <a:rPr lang="tr-TR" b="1" dirty="0" smtClean="0"/>
              <a:t>b</a:t>
            </a:r>
            <a:r>
              <a:rPr lang="en-US" b="1" dirty="0" smtClean="0"/>
              <a:t>y Analysis </a:t>
            </a:r>
            <a:r>
              <a:rPr lang="tr-TR" b="1" dirty="0" smtClean="0"/>
              <a:t>o</a:t>
            </a:r>
            <a:r>
              <a:rPr lang="en-US" b="1" dirty="0" smtClean="0"/>
              <a:t>f Gene</a:t>
            </a:r>
            <a:r>
              <a:rPr lang="tr-TR" b="1" dirty="0" smtClean="0"/>
              <a:t> </a:t>
            </a:r>
            <a:r>
              <a:rPr lang="tr-TR" b="1" dirty="0" err="1" smtClean="0"/>
              <a:t>Transcripts</a:t>
            </a:r>
            <a:endParaRPr lang="tr-TR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432178" y="1521725"/>
            <a:ext cx="11327641" cy="4578824"/>
            <a:chOff x="2184" y="2016"/>
            <a:chExt cx="3312" cy="1009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2184" y="2016"/>
              <a:ext cx="3312" cy="1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pic>
          <p:nvPicPr>
            <p:cNvPr id="8197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4" y="2016"/>
              <a:ext cx="3318" cy="1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85299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8983" y="174057"/>
            <a:ext cx="118872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Hybridization tests can determine if a </a:t>
            </a:r>
            <a:r>
              <a:rPr lang="en-US" sz="3600" dirty="0" smtClean="0"/>
              <a:t>fragment</a:t>
            </a:r>
            <a:r>
              <a:rPr lang="tr-TR" sz="3600" dirty="0" smtClean="0"/>
              <a:t> </a:t>
            </a:r>
            <a:r>
              <a:rPr lang="en-US" sz="3600" dirty="0" smtClean="0"/>
              <a:t>contains</a:t>
            </a:r>
            <a:r>
              <a:rPr lang="tr-TR" sz="3600" dirty="0" smtClean="0"/>
              <a:t> </a:t>
            </a:r>
            <a:r>
              <a:rPr lang="tr-TR" sz="3600" dirty="0" err="1" smtClean="0"/>
              <a:t>transcribed</a:t>
            </a:r>
            <a:r>
              <a:rPr lang="tr-TR" sz="3600" dirty="0" smtClean="0"/>
              <a:t> </a:t>
            </a:r>
            <a:r>
              <a:rPr lang="tr-TR" sz="3600" dirty="0" err="1"/>
              <a:t>sequences</a:t>
            </a:r>
            <a:endParaRPr lang="tr-TR" sz="3600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63773" y="1499620"/>
            <a:ext cx="11812410" cy="2758481"/>
            <a:chOff x="1362" y="2164"/>
            <a:chExt cx="4956" cy="713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62" y="2164"/>
              <a:ext cx="4956" cy="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pic>
          <p:nvPicPr>
            <p:cNvPr id="9221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2" y="2164"/>
              <a:ext cx="4962" cy="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Dikdörtgen 6"/>
          <p:cNvSpPr/>
          <p:nvPr/>
        </p:nvSpPr>
        <p:spPr>
          <a:xfrm>
            <a:off x="409433" y="4588843"/>
            <a:ext cx="1147776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0" i="0" u="none" strike="noStrike" baseline="0" dirty="0" err="1" smtClean="0">
                <a:solidFill>
                  <a:srgbClr val="00B3FF"/>
                </a:solidFill>
                <a:latin typeface="MyriadPro-BlackSemiCn"/>
              </a:rPr>
              <a:t>Figure</a:t>
            </a:r>
            <a:r>
              <a:rPr lang="tr-TR" dirty="0" smtClean="0">
                <a:solidFill>
                  <a:srgbClr val="00B3FF"/>
                </a:solidFill>
                <a:latin typeface="MyriadPro-BlackSemiCn"/>
              </a:rPr>
              <a:t>. </a:t>
            </a:r>
            <a:r>
              <a:rPr lang="tr-TR" b="1" dirty="0" err="1">
                <a:solidFill>
                  <a:srgbClr val="000000"/>
                </a:solidFill>
                <a:latin typeface="MyriadPro-BoldSemiCn"/>
              </a:rPr>
              <a:t>N</a:t>
            </a:r>
            <a:r>
              <a:rPr lang="tr-TR" b="1" i="0" u="none" strike="noStrike" baseline="0" dirty="0" err="1" smtClean="0">
                <a:solidFill>
                  <a:srgbClr val="000000"/>
                </a:solidFill>
                <a:latin typeface="MyriadPro-BoldSemiCn"/>
              </a:rPr>
              <a:t>orthern</a:t>
            </a:r>
            <a:r>
              <a:rPr lang="tr-TR" b="1" i="0" u="none" strike="noStrike" baseline="0" dirty="0" smtClean="0">
                <a:solidFill>
                  <a:srgbClr val="000000"/>
                </a:solidFill>
                <a:latin typeface="MyriadPro-BoldSemiCn"/>
              </a:rPr>
              <a:t> </a:t>
            </a:r>
            <a:r>
              <a:rPr lang="tr-TR" b="1" i="0" u="none" strike="noStrike" baseline="0" dirty="0" err="1" smtClean="0">
                <a:solidFill>
                  <a:srgbClr val="000000"/>
                </a:solidFill>
                <a:latin typeface="MyriadPro-BoldSemiCn"/>
              </a:rPr>
              <a:t>hybridization</a:t>
            </a:r>
            <a:r>
              <a:rPr lang="tr-TR" b="1" i="0" u="none" strike="noStrike" baseline="0" dirty="0" smtClean="0">
                <a:solidFill>
                  <a:srgbClr val="000000"/>
                </a:solidFill>
                <a:latin typeface="MyriadPro-BoldSemiCn"/>
              </a:rPr>
              <a:t>.</a:t>
            </a:r>
            <a:r>
              <a:rPr lang="tr-TR" b="1" i="0" u="none" strike="noStrike" dirty="0" smtClean="0">
                <a:solidFill>
                  <a:srgbClr val="000000"/>
                </a:solidFill>
                <a:latin typeface="MyriadPro-BoldSemiCn"/>
              </a:rPr>
              <a:t>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An RNA extract is electrophoresed under</a:t>
            </a:r>
            <a:r>
              <a:rPr lang="tr-TR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denaturing conditions in an agarose gel.</a:t>
            </a:r>
            <a:r>
              <a:rPr lang="tr-TR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After ethidium bromide staining, two</a:t>
            </a:r>
            <a:r>
              <a:rPr lang="tr-TR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bands are seen. These are the two largest</a:t>
            </a:r>
            <a:r>
              <a:rPr lang="tr-TR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b="0" i="0" u="none" strike="noStrike" baseline="0" dirty="0" err="1" smtClean="0">
                <a:solidFill>
                  <a:srgbClr val="000000"/>
                </a:solidFill>
                <a:latin typeface="MyriadPro-SemiCn"/>
              </a:rPr>
              <a:t>rRNA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 molecules, which are</a:t>
            </a:r>
            <a:r>
              <a:rPr lang="tr-TR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abundant in most cells. The smaller </a:t>
            </a:r>
            <a:r>
              <a:rPr lang="en-US" b="0" i="0" u="none" strike="noStrike" baseline="0" dirty="0" err="1" smtClean="0">
                <a:solidFill>
                  <a:srgbClr val="000000"/>
                </a:solidFill>
                <a:latin typeface="MyriadPro-SemiCn"/>
              </a:rPr>
              <a:t>tRNAs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,</a:t>
            </a:r>
            <a:r>
              <a:rPr lang="tr-TR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which are also abundant, are not seen</a:t>
            </a:r>
            <a:r>
              <a:rPr lang="tr-TR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because they are so short that they run out</a:t>
            </a:r>
            <a:r>
              <a:rPr lang="tr-TR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the bottom of the gel, and in most cells,</a:t>
            </a:r>
            <a:r>
              <a:rPr lang="tr-TR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none of the mRNAs is abundant enough</a:t>
            </a:r>
            <a:r>
              <a:rPr lang="tr-TR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to form a band visible after ethidium</a:t>
            </a:r>
            <a:r>
              <a:rPr lang="tr-TR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bromide staining. The gel is blotted onto</a:t>
            </a:r>
            <a:r>
              <a:rPr lang="tr-TR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a nylon membrane and, in this example,</a:t>
            </a:r>
            <a:r>
              <a:rPr lang="tr-TR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probed with a radioactively labeled DNA</a:t>
            </a:r>
            <a:r>
              <a:rPr lang="tr-TR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fragment. A single band is visible on the</a:t>
            </a:r>
            <a:r>
              <a:rPr lang="tr-TR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autoradiograph, showing that the DNA</a:t>
            </a:r>
            <a:r>
              <a:rPr lang="tr-TR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fragment used as the probe contains part</a:t>
            </a:r>
            <a:r>
              <a:rPr lang="tr-TR" b="0" i="0" u="none" strike="noStrike" dirty="0" smtClean="0">
                <a:solidFill>
                  <a:srgbClr val="000000"/>
                </a:solidFill>
                <a:latin typeface="MyriadPro-SemiCn"/>
              </a:rPr>
              <a:t>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MyriadPro-SemiCn"/>
              </a:rPr>
              <a:t>or all of one transcribed sequence.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15652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928564" y="40944"/>
            <a:ext cx="4334871" cy="794935"/>
          </a:xfrm>
        </p:spPr>
        <p:txBody>
          <a:bodyPr/>
          <a:lstStyle/>
          <a:p>
            <a:r>
              <a:rPr lang="tr-TR" b="1" dirty="0" err="1"/>
              <a:t>Genome</a:t>
            </a:r>
            <a:r>
              <a:rPr lang="tr-TR" b="1" dirty="0"/>
              <a:t> </a:t>
            </a:r>
            <a:r>
              <a:rPr lang="tr-TR" b="1" dirty="0" err="1" smtClean="0"/>
              <a:t>Browsers</a:t>
            </a:r>
            <a:endParaRPr lang="tr-TR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50125" y="835879"/>
            <a:ext cx="11914496" cy="4648934"/>
            <a:chOff x="1419" y="1586"/>
            <a:chExt cx="4842" cy="1869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19" y="1586"/>
              <a:ext cx="4842" cy="1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pic>
          <p:nvPicPr>
            <p:cNvPr id="10245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9" y="1586"/>
              <a:ext cx="4848" cy="1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Dikdörtgen 7"/>
          <p:cNvSpPr/>
          <p:nvPr/>
        </p:nvSpPr>
        <p:spPr>
          <a:xfrm>
            <a:off x="218922" y="5499737"/>
            <a:ext cx="117643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0" i="0" u="none" strike="noStrike" baseline="0" dirty="0" smtClean="0">
                <a:latin typeface="MyriadPro-SemiCn"/>
              </a:rPr>
              <a:t>This example shows the annotation for human</a:t>
            </a:r>
            <a:r>
              <a:rPr lang="tr-TR" sz="1600" b="0" i="0" u="none" strike="noStrike" dirty="0" smtClean="0">
                <a:latin typeface="MyriadPro-SemiCn"/>
              </a:rPr>
              <a:t> </a:t>
            </a:r>
            <a:r>
              <a:rPr lang="en-US" sz="1600" b="0" i="0" u="none" strike="noStrike" baseline="0" dirty="0" smtClean="0">
                <a:latin typeface="MyriadPro-SemiCn"/>
              </a:rPr>
              <a:t>chromosome 1 between</a:t>
            </a:r>
            <a:r>
              <a:rPr lang="tr-TR" sz="1600" b="0" i="0" u="none" strike="noStrike" dirty="0" smtClean="0">
                <a:latin typeface="MyriadPro-SemiCn"/>
              </a:rPr>
              <a:t> </a:t>
            </a:r>
            <a:r>
              <a:rPr lang="en-US" sz="1600" b="0" i="0" u="none" strike="noStrike" baseline="0" dirty="0" smtClean="0">
                <a:latin typeface="MyriadPro-SemiCn"/>
              </a:rPr>
              <a:t>nucleotide positions 16,532,000 and 16,534,500, as displayed by the UCSC</a:t>
            </a:r>
            <a:r>
              <a:rPr lang="tr-TR" sz="1600" b="0" i="0" u="none" strike="noStrike" dirty="0" smtClean="0">
                <a:latin typeface="MyriadPro-SemiCn"/>
              </a:rPr>
              <a:t> </a:t>
            </a:r>
            <a:r>
              <a:rPr lang="en-US" sz="1600" b="0" i="0" u="none" strike="noStrike" baseline="0" dirty="0" smtClean="0">
                <a:latin typeface="MyriadPro-SemiCn"/>
              </a:rPr>
              <a:t>Genome Browser (redrawn slightly). The user</a:t>
            </a:r>
            <a:r>
              <a:rPr lang="tr-TR" sz="1600" b="0" i="0" u="none" strike="noStrike" dirty="0" smtClean="0">
                <a:latin typeface="MyriadPro-SemiCn"/>
              </a:rPr>
              <a:t> </a:t>
            </a:r>
            <a:r>
              <a:rPr lang="en-US" sz="1600" b="0" i="0" u="none" strike="noStrike" baseline="0" dirty="0" smtClean="0">
                <a:latin typeface="MyriadPro-SemiCn"/>
              </a:rPr>
              <a:t>can configure the browser to</a:t>
            </a:r>
            <a:r>
              <a:rPr lang="tr-TR" sz="1600" b="0" i="0" u="none" strike="noStrike" dirty="0" smtClean="0">
                <a:latin typeface="MyriadPro-SemiCn"/>
              </a:rPr>
              <a:t> </a:t>
            </a:r>
            <a:r>
              <a:rPr lang="en-US" sz="1600" b="0" i="0" u="none" strike="noStrike" baseline="0" dirty="0" smtClean="0">
                <a:latin typeface="MyriadPro-SemiCn"/>
              </a:rPr>
              <a:t>show many different features of genome annotation. This configuration</a:t>
            </a:r>
            <a:r>
              <a:rPr lang="tr-TR" sz="1600" b="0" i="0" u="none" strike="noStrike" dirty="0" smtClean="0">
                <a:latin typeface="MyriadPro-SemiCn"/>
              </a:rPr>
              <a:t> </a:t>
            </a:r>
            <a:r>
              <a:rPr lang="en-US" sz="1600" b="0" i="0" u="none" strike="noStrike" baseline="0" dirty="0" smtClean="0">
                <a:latin typeface="MyriadPro-SemiCn"/>
              </a:rPr>
              <a:t>shows the locations of protein-coding genes,</a:t>
            </a:r>
            <a:r>
              <a:rPr lang="tr-TR" sz="1600" b="0" i="0" u="none" strike="noStrike" dirty="0" smtClean="0">
                <a:latin typeface="MyriadPro-SemiCn"/>
              </a:rPr>
              <a:t> </a:t>
            </a:r>
            <a:r>
              <a:rPr lang="en-US" sz="1600" b="0" i="0" u="none" strike="noStrike" baseline="0" dirty="0" smtClean="0">
                <a:latin typeface="MyriadPro-SemiCn"/>
              </a:rPr>
              <a:t>with exons as boxes and</a:t>
            </a:r>
            <a:r>
              <a:rPr lang="tr-TR" sz="1600" b="0" i="0" u="none" strike="noStrike" dirty="0" smtClean="0">
                <a:latin typeface="MyriadPro-SemiCn"/>
              </a:rPr>
              <a:t> </a:t>
            </a:r>
            <a:r>
              <a:rPr lang="en-US" sz="1600" b="0" i="0" u="none" strike="noStrike" baseline="0" dirty="0" smtClean="0">
                <a:latin typeface="MyriadPro-SemiCn"/>
              </a:rPr>
              <a:t>introns as lines, various types of repeated DNA sequence, </a:t>
            </a:r>
            <a:r>
              <a:rPr lang="en-US" sz="1600" b="0" i="0" u="none" strike="noStrike" baseline="0" dirty="0" err="1" smtClean="0">
                <a:latin typeface="MyriadPro-SemiCn"/>
              </a:rPr>
              <a:t>tRNA</a:t>
            </a:r>
            <a:r>
              <a:rPr lang="en-US" sz="1600" b="0" i="0" u="none" strike="noStrike" baseline="0" dirty="0" smtClean="0">
                <a:latin typeface="MyriadPro-SemiCn"/>
              </a:rPr>
              <a:t> genes,</a:t>
            </a:r>
            <a:r>
              <a:rPr lang="tr-TR" sz="1600" dirty="0">
                <a:latin typeface="MyriadPro-SemiCn"/>
              </a:rPr>
              <a:t> </a:t>
            </a:r>
            <a:r>
              <a:rPr lang="en-US" sz="1600" b="0" i="0" u="none" strike="noStrike" baseline="0" dirty="0" smtClean="0">
                <a:latin typeface="MyriadPro-SemiCn"/>
              </a:rPr>
              <a:t>SNPs, and STS markers. In the bottom panel the GC</a:t>
            </a:r>
            <a:r>
              <a:rPr lang="tr-TR" sz="1600" b="0" i="0" u="none" strike="noStrike" dirty="0" smtClean="0">
                <a:latin typeface="MyriadPro-SemiCn"/>
              </a:rPr>
              <a:t> </a:t>
            </a:r>
            <a:r>
              <a:rPr lang="en-US" sz="1600" b="0" i="0" u="none" strike="noStrike" baseline="0" dirty="0" smtClean="0">
                <a:latin typeface="MyriadPro-SemiCn"/>
              </a:rPr>
              <a:t>content is indicated,</a:t>
            </a:r>
            <a:r>
              <a:rPr lang="tr-TR" sz="1600" b="0" i="0" u="none" strike="noStrike" dirty="0" smtClean="0">
                <a:latin typeface="MyriadPro-SemiCn"/>
              </a:rPr>
              <a:t> </a:t>
            </a:r>
            <a:r>
              <a:rPr lang="en-US" sz="1600" b="0" i="0" u="none" strike="noStrike" baseline="0" dirty="0" smtClean="0">
                <a:latin typeface="MyriadPro-SemiCn"/>
              </a:rPr>
              <a:t>based on a sliding window of 5 </a:t>
            </a:r>
            <a:r>
              <a:rPr lang="en-US" sz="1600" b="0" i="0" u="none" strike="noStrike" baseline="0" dirty="0" err="1" smtClean="0">
                <a:latin typeface="MyriadPro-SemiCn"/>
              </a:rPr>
              <a:t>bp.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3608132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603</Words>
  <Application>Microsoft Office PowerPoint</Application>
  <PresentationFormat>Geniş ekran</PresentationFormat>
  <Paragraphs>26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MyriadPro-BlackSemiCn</vt:lpstr>
      <vt:lpstr>MyriadPro-BoldSemiCn</vt:lpstr>
      <vt:lpstr>MyriadPro-SemiCn</vt:lpstr>
      <vt:lpstr>MyriadPro-SemiCnIt</vt:lpstr>
      <vt:lpstr>Office Teması</vt:lpstr>
      <vt:lpstr>Genome Annotation</vt:lpstr>
      <vt:lpstr>Genome annotation</vt:lpstr>
      <vt:lpstr>Genome annotation</vt:lpstr>
      <vt:lpstr>Genome Annotation by Computer Analysis of DNA Sequence</vt:lpstr>
      <vt:lpstr>The coding regions of genes are open reading frames</vt:lpstr>
      <vt:lpstr>The coding regions of genes are open reading frames</vt:lpstr>
      <vt:lpstr>ORF scanning is an effective way of locating genes in a bacterial genome</vt:lpstr>
      <vt:lpstr>Simple ORF scans are less effective with genomes of higher eukaryotes</vt:lpstr>
      <vt:lpstr>Simple ORF scans are less effective with genomes of higher eukaryotes</vt:lpstr>
      <vt:lpstr>Locating genes for noncoding RNA</vt:lpstr>
      <vt:lpstr>Locating genes for noncoding RNA</vt:lpstr>
      <vt:lpstr>Homology searches and comparative genomics give an extra dimension to gene prediction</vt:lpstr>
      <vt:lpstr>Homology searches and comparative genomics give an extra dimension to gene prediction</vt:lpstr>
      <vt:lpstr>Genome Annotation by Analysis of Gene Transcripts</vt:lpstr>
      <vt:lpstr>Hybridization tests can determine if a fragment contains transcribed sequences</vt:lpstr>
      <vt:lpstr>Genome Browsers</vt:lpstr>
    </vt:vector>
  </TitlesOfParts>
  <Company>Omü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Genome Annotation</dc:title>
  <dc:creator>Hilal AY</dc:creator>
  <cp:lastModifiedBy>Hilal AY</cp:lastModifiedBy>
  <cp:revision>23</cp:revision>
  <dcterms:created xsi:type="dcterms:W3CDTF">2019-11-25T07:47:28Z</dcterms:created>
  <dcterms:modified xsi:type="dcterms:W3CDTF">2019-11-27T06:45:58Z</dcterms:modified>
</cp:coreProperties>
</file>