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notesMasterIdLst>
    <p:notesMasterId r:id="rId23"/>
  </p:notesMasterIdLst>
  <p:sldIdLst>
    <p:sldId id="256" r:id="rId2"/>
    <p:sldId id="257" r:id="rId3"/>
    <p:sldId id="258" r:id="rId4"/>
    <p:sldId id="259" r:id="rId5"/>
    <p:sldId id="260" r:id="rId6"/>
    <p:sldId id="273" r:id="rId7"/>
    <p:sldId id="274" r:id="rId8"/>
    <p:sldId id="261" r:id="rId9"/>
    <p:sldId id="262" r:id="rId10"/>
    <p:sldId id="263" r:id="rId11"/>
    <p:sldId id="264" r:id="rId12"/>
    <p:sldId id="275" r:id="rId13"/>
    <p:sldId id="276" r:id="rId14"/>
    <p:sldId id="277" r:id="rId15"/>
    <p:sldId id="265" r:id="rId16"/>
    <p:sldId id="278" r:id="rId17"/>
    <p:sldId id="266" r:id="rId18"/>
    <p:sldId id="279" r:id="rId19"/>
    <p:sldId id="280" r:id="rId20"/>
    <p:sldId id="281" r:id="rId21"/>
    <p:sldId id="282"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07" autoAdjust="0"/>
  </p:normalViewPr>
  <p:slideViewPr>
    <p:cSldViewPr snapToGrid="0">
      <p:cViewPr varScale="1">
        <p:scale>
          <a:sx n="70" d="100"/>
          <a:sy n="70" d="100"/>
        </p:scale>
        <p:origin x="113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46188-6D15-46B3-BD73-FB8B9C3FCAF0}" type="datetimeFigureOut">
              <a:rPr lang="tr-TR" smtClean="0"/>
              <a:t>6.04.2020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41CE1-31D7-4D49-BDF0-624B36979632}" type="slidenum">
              <a:rPr lang="tr-TR" smtClean="0"/>
              <a:t>‹#›</a:t>
            </a:fld>
            <a:endParaRPr lang="tr-TR"/>
          </a:p>
        </p:txBody>
      </p:sp>
    </p:spTree>
    <p:extLst>
      <p:ext uri="{BB962C8B-B14F-4D97-AF65-F5344CB8AC3E}">
        <p14:creationId xmlns:p14="http://schemas.microsoft.com/office/powerpoint/2010/main" val="1125702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Kelley</a:t>
            </a:r>
            <a:r>
              <a:rPr lang="tr-TR" dirty="0" smtClean="0"/>
              <a:t> yakın ilişkilerin, partnerlerin bireysel</a:t>
            </a:r>
            <a:r>
              <a:rPr lang="tr-TR" baseline="0" dirty="0" smtClean="0"/>
              <a:t> </a:t>
            </a:r>
            <a:r>
              <a:rPr lang="tr-TR" dirty="0" smtClean="0"/>
              <a:t>ödül ve bedelleri kadar, ortak ödül ve bedelleri açısından da değerlendirilmesi ve çıktıların</a:t>
            </a:r>
            <a:r>
              <a:rPr lang="tr-TR" baseline="0" dirty="0" smtClean="0"/>
              <a:t> matematiksel olarak hesaplanması gerektiğini öne sürmüştür. </a:t>
            </a:r>
          </a:p>
          <a:p>
            <a:r>
              <a:rPr lang="tr-TR" baseline="0" dirty="0" smtClean="0"/>
              <a:t>İlişki partnerlerinin mal, aşk, bilgi, para, hizmet ve konum gibi bir dizi kaynağı aralarında değiştiklerini temel alarak bazı kuramcılar ise kaynak kuramını geliştirmiştir. </a:t>
            </a:r>
            <a:endParaRPr lang="tr-TR" dirty="0"/>
          </a:p>
        </p:txBody>
      </p:sp>
      <p:sp>
        <p:nvSpPr>
          <p:cNvPr id="4" name="Slayt Numarası Yer Tutucusu 3"/>
          <p:cNvSpPr>
            <a:spLocks noGrp="1"/>
          </p:cNvSpPr>
          <p:nvPr>
            <p:ph type="sldNum" sz="quarter" idx="10"/>
          </p:nvPr>
        </p:nvSpPr>
        <p:spPr/>
        <p:txBody>
          <a:bodyPr/>
          <a:lstStyle/>
          <a:p>
            <a:fld id="{9CA41CE1-31D7-4D49-BDF0-624B36979632}" type="slidenum">
              <a:rPr lang="tr-TR" smtClean="0"/>
              <a:t>7</a:t>
            </a:fld>
            <a:endParaRPr lang="tr-TR"/>
          </a:p>
        </p:txBody>
      </p:sp>
    </p:spTree>
    <p:extLst>
      <p:ext uri="{BB962C8B-B14F-4D97-AF65-F5344CB8AC3E}">
        <p14:creationId xmlns:p14="http://schemas.microsoft.com/office/powerpoint/2010/main" val="3688501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500AAE1F-4335-4385-9224-DBFD8A4A90BE}" type="datetimeFigureOut">
              <a:rPr lang="tr-TR" smtClean="0"/>
              <a:t>6.04.2020</a:t>
            </a:fld>
            <a:endParaRPr lang="tr-T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tr-T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98B4B61-F130-4293-9F93-6503CE69EA24}" type="slidenum">
              <a:rPr lang="tr-TR" smtClean="0"/>
              <a:t>‹#›</a:t>
            </a:fld>
            <a:endParaRPr lang="tr-T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391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0AAE1F-4335-4385-9224-DBFD8A4A90BE}" type="datetimeFigureOut">
              <a:rPr lang="tr-TR" smtClean="0"/>
              <a:t>6.04.2020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3711250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500AAE1F-4335-4385-9224-DBFD8A4A90BE}" type="datetimeFigureOut">
              <a:rPr lang="tr-TR" smtClean="0"/>
              <a:t>6.04.2020</a:t>
            </a:fld>
            <a:endParaRPr lang="tr-T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98B4B61-F130-4293-9F93-6503CE69EA24}" type="slidenum">
              <a:rPr lang="tr-TR" smtClean="0"/>
              <a:t>‹#›</a:t>
            </a:fld>
            <a:endParaRPr lang="tr-T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0352500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00AAE1F-4335-4385-9224-DBFD8A4A90BE}" type="datetimeFigureOut">
              <a:rPr lang="tr-TR" smtClean="0"/>
              <a:t>6.04.2020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3328510501"/>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257300" y="2909102"/>
            <a:ext cx="4800600" cy="299639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633864" y="2909102"/>
            <a:ext cx="4800600" cy="299639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00AAE1F-4335-4385-9224-DBFD8A4A90BE}" type="datetimeFigureOut">
              <a:rPr lang="tr-TR" smtClean="0"/>
              <a:t>6.04.2020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140680284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00AAE1F-4335-4385-9224-DBFD8A4A90BE}" type="datetimeFigureOut">
              <a:rPr lang="tr-TR" smtClean="0"/>
              <a:t>6.04.2020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416897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AAE1F-4335-4385-9224-DBFD8A4A90BE}" type="datetimeFigureOut">
              <a:rPr lang="tr-TR" smtClean="0"/>
              <a:t>6.04.2020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3228958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tr-TR" smtClean="0"/>
              <a:t>Asıl başlık stili için tıklatın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a:xfrm>
            <a:off x="765051" y="6375679"/>
            <a:ext cx="1233355" cy="348462"/>
          </a:xfrm>
        </p:spPr>
        <p:txBody>
          <a:bodyPr/>
          <a:lstStyle/>
          <a:p>
            <a:fld id="{500AAE1F-4335-4385-9224-DBFD8A4A90BE}" type="datetimeFigureOut">
              <a:rPr lang="tr-TR" smtClean="0"/>
              <a:t>6.04.2020</a:t>
            </a:fld>
            <a:endParaRPr lang="tr-TR"/>
          </a:p>
        </p:txBody>
      </p:sp>
      <p:sp>
        <p:nvSpPr>
          <p:cNvPr id="6" name="Footer Placeholder 5"/>
          <p:cNvSpPr>
            <a:spLocks noGrp="1"/>
          </p:cNvSpPr>
          <p:nvPr>
            <p:ph type="ftr" sz="quarter" idx="11"/>
          </p:nvPr>
        </p:nvSpPr>
        <p:spPr>
          <a:xfrm>
            <a:off x="2103620" y="6375679"/>
            <a:ext cx="3482179" cy="345796"/>
          </a:xfrm>
        </p:spPr>
        <p:txBody>
          <a:bodyPr/>
          <a:lstStyle/>
          <a:p>
            <a:endParaRPr lang="tr-TR"/>
          </a:p>
        </p:txBody>
      </p:sp>
      <p:sp>
        <p:nvSpPr>
          <p:cNvPr id="7" name="Slide Number Placeholder 6"/>
          <p:cNvSpPr>
            <a:spLocks noGrp="1"/>
          </p:cNvSpPr>
          <p:nvPr>
            <p:ph type="sldNum" sz="quarter" idx="12"/>
          </p:nvPr>
        </p:nvSpPr>
        <p:spPr>
          <a:xfrm>
            <a:off x="5691014" y="6375679"/>
            <a:ext cx="1232456" cy="345796"/>
          </a:xfrm>
        </p:spPr>
        <p:txBody>
          <a:bodyPr/>
          <a:lstStyle/>
          <a:p>
            <a:fld id="{F98B4B61-F130-4293-9F93-6503CE69EA24}" type="slidenum">
              <a:rPr lang="tr-TR" smtClean="0"/>
              <a:t>‹#›</a:t>
            </a:fld>
            <a:endParaRPr lang="tr-T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7085640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a:xfrm>
            <a:off x="765950" y="6375679"/>
            <a:ext cx="1232456" cy="348462"/>
          </a:xfrm>
        </p:spPr>
        <p:txBody>
          <a:bodyPr/>
          <a:lstStyle/>
          <a:p>
            <a:fld id="{500AAE1F-4335-4385-9224-DBFD8A4A90BE}" type="datetimeFigureOut">
              <a:rPr lang="tr-TR" smtClean="0"/>
              <a:t>6.04.2020</a:t>
            </a:fld>
            <a:endParaRPr lang="tr-TR"/>
          </a:p>
        </p:txBody>
      </p:sp>
      <p:sp>
        <p:nvSpPr>
          <p:cNvPr id="6" name="Footer Placeholder 5"/>
          <p:cNvSpPr>
            <a:spLocks noGrp="1"/>
          </p:cNvSpPr>
          <p:nvPr>
            <p:ph type="ftr" sz="quarter" idx="11"/>
          </p:nvPr>
        </p:nvSpPr>
        <p:spPr>
          <a:xfrm>
            <a:off x="2103621" y="6375679"/>
            <a:ext cx="3482178" cy="345796"/>
          </a:xfrm>
        </p:spPr>
        <p:txBody>
          <a:bodyPr/>
          <a:lstStyle/>
          <a:p>
            <a:endParaRPr lang="tr-TR"/>
          </a:p>
        </p:txBody>
      </p:sp>
      <p:sp>
        <p:nvSpPr>
          <p:cNvPr id="7" name="Slide Number Placeholder 6"/>
          <p:cNvSpPr>
            <a:spLocks noGrp="1"/>
          </p:cNvSpPr>
          <p:nvPr>
            <p:ph type="sldNum" sz="quarter" idx="12"/>
          </p:nvPr>
        </p:nvSpPr>
        <p:spPr>
          <a:xfrm>
            <a:off x="5687568" y="6375679"/>
            <a:ext cx="1234440" cy="345796"/>
          </a:xfrm>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4211924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0AAE1F-4335-4385-9224-DBFD8A4A90BE}" type="datetimeFigureOut">
              <a:rPr lang="tr-TR" smtClean="0"/>
              <a:t>6.04.2020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164543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0AAE1F-4335-4385-9224-DBFD8A4A90BE}" type="datetimeFigureOut">
              <a:rPr lang="tr-TR" smtClean="0"/>
              <a:t>6.04.2020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98B4B61-F130-4293-9F93-6503CE69EA24}" type="slidenum">
              <a:rPr lang="tr-TR" smtClean="0"/>
              <a:t>‹#›</a:t>
            </a:fld>
            <a:endParaRPr lang="tr-TR"/>
          </a:p>
        </p:txBody>
      </p:sp>
    </p:spTree>
    <p:extLst>
      <p:ext uri="{BB962C8B-B14F-4D97-AF65-F5344CB8AC3E}">
        <p14:creationId xmlns:p14="http://schemas.microsoft.com/office/powerpoint/2010/main" val="1867811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500AAE1F-4335-4385-9224-DBFD8A4A90BE}" type="datetimeFigureOut">
              <a:rPr lang="tr-TR" smtClean="0"/>
              <a:t>6.04.2020</a:t>
            </a:fld>
            <a:endParaRPr lang="tr-T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98B4B61-F130-4293-9F93-6503CE69EA24}" type="slidenum">
              <a:rPr lang="tr-TR" smtClean="0"/>
              <a:t>‹#›</a:t>
            </a:fld>
            <a:endParaRPr lang="tr-T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83686767"/>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ARKADAŞLIK ve TOPLUMSAL DESTEK</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159255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Neler Anlatılacak?</a:t>
            </a:r>
            <a:endParaRPr lang="tr-TR" sz="4800" dirty="0"/>
          </a:p>
        </p:txBody>
      </p:sp>
      <p:sp>
        <p:nvSpPr>
          <p:cNvPr id="3" name="İçerik Yer Tutucusu 2"/>
          <p:cNvSpPr>
            <a:spLocks noGrp="1"/>
          </p:cNvSpPr>
          <p:nvPr>
            <p:ph idx="1"/>
          </p:nvPr>
        </p:nvSpPr>
        <p:spPr/>
        <p:txBody>
          <a:bodyPr>
            <a:normAutofit/>
          </a:bodyPr>
          <a:lstStyle/>
          <a:p>
            <a:r>
              <a:rPr lang="tr-TR" dirty="0" smtClean="0"/>
              <a:t>Arkadaşlık kuramları</a:t>
            </a:r>
          </a:p>
          <a:p>
            <a:r>
              <a:rPr lang="tr-TR" dirty="0" smtClean="0"/>
              <a:t>Arkadaş olma ve arkadaşlığı sürdürme</a:t>
            </a:r>
          </a:p>
          <a:p>
            <a:pPr lvl="1"/>
            <a:r>
              <a:rPr lang="tr-TR" dirty="0" smtClean="0"/>
              <a:t>Çevresel, bireysel, ikili ve durumsal etmenler</a:t>
            </a:r>
          </a:p>
          <a:p>
            <a:r>
              <a:rPr lang="tr-TR" dirty="0" smtClean="0"/>
              <a:t>Yaşam süresince arkadaşlık</a:t>
            </a:r>
          </a:p>
          <a:p>
            <a:r>
              <a:rPr lang="tr-TR" dirty="0" smtClean="0"/>
              <a:t>Cinsiyet ve arkadaşlık</a:t>
            </a:r>
          </a:p>
          <a:p>
            <a:r>
              <a:rPr lang="tr-TR" dirty="0" smtClean="0"/>
              <a:t>Toplumsal destek</a:t>
            </a:r>
          </a:p>
          <a:p>
            <a:endParaRPr lang="tr-TR" dirty="0"/>
          </a:p>
        </p:txBody>
      </p:sp>
    </p:spTree>
    <p:extLst>
      <p:ext uri="{BB962C8B-B14F-4D97-AF65-F5344CB8AC3E}">
        <p14:creationId xmlns:p14="http://schemas.microsoft.com/office/powerpoint/2010/main" val="337949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Arkadaşlık</a:t>
            </a:r>
            <a:endParaRPr lang="tr-TR" sz="4800" dirty="0"/>
          </a:p>
        </p:txBody>
      </p:sp>
      <p:sp>
        <p:nvSpPr>
          <p:cNvPr id="3" name="İçerik Yer Tutucusu 2"/>
          <p:cNvSpPr>
            <a:spLocks noGrp="1"/>
          </p:cNvSpPr>
          <p:nvPr>
            <p:ph idx="1"/>
          </p:nvPr>
        </p:nvSpPr>
        <p:spPr/>
        <p:txBody>
          <a:bodyPr>
            <a:normAutofit/>
          </a:bodyPr>
          <a:lstStyle/>
          <a:p>
            <a:r>
              <a:rPr lang="tr-TR" dirty="0" smtClean="0"/>
              <a:t>Çekim yalnızca romantik ilişkilerde değil arkadaşlıkta da önemli bir etmendir. </a:t>
            </a:r>
          </a:p>
          <a:p>
            <a:r>
              <a:rPr lang="tr-TR" dirty="0" smtClean="0"/>
              <a:t>Ait olma gereksinimi evrimsel kalıtımımızın bir parçası ise arkadaşlık da bu gereksinimlerdendir. </a:t>
            </a:r>
          </a:p>
          <a:p>
            <a:r>
              <a:rPr lang="tr-TR" dirty="0" smtClean="0"/>
              <a:t>Arkadaşlık ve diğer ilişkiler farkı</a:t>
            </a:r>
          </a:p>
          <a:p>
            <a:pPr lvl="1"/>
            <a:r>
              <a:rPr lang="tr-TR" dirty="0" smtClean="0"/>
              <a:t>Gönüllülük</a:t>
            </a:r>
          </a:p>
          <a:p>
            <a:pPr lvl="1"/>
            <a:r>
              <a:rPr lang="tr-TR" dirty="0" smtClean="0"/>
              <a:t>Aile? Romantik partner? </a:t>
            </a:r>
          </a:p>
          <a:p>
            <a:pPr lvl="1"/>
            <a:endParaRPr lang="tr-TR" dirty="0" smtClean="0"/>
          </a:p>
          <a:p>
            <a:r>
              <a:rPr lang="tr-TR" dirty="0" smtClean="0"/>
              <a:t>Arkadaşlık neden hepimizin hayatında? Nasıl gözleniyor ve nasıl yaşanıyor vb. sorularına cevap. </a:t>
            </a:r>
            <a:endParaRPr lang="tr-TR" dirty="0"/>
          </a:p>
        </p:txBody>
      </p:sp>
    </p:spTree>
    <p:extLst>
      <p:ext uri="{BB962C8B-B14F-4D97-AF65-F5344CB8AC3E}">
        <p14:creationId xmlns:p14="http://schemas.microsoft.com/office/powerpoint/2010/main" val="26771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Arkadaşlık kuramları</a:t>
            </a:r>
            <a:endParaRPr lang="tr-TR" sz="4800" dirty="0"/>
          </a:p>
        </p:txBody>
      </p:sp>
      <p:sp>
        <p:nvSpPr>
          <p:cNvPr id="3" name="İçerik Yer Tutucusu 2"/>
          <p:cNvSpPr>
            <a:spLocks noGrp="1"/>
          </p:cNvSpPr>
          <p:nvPr>
            <p:ph idx="1"/>
          </p:nvPr>
        </p:nvSpPr>
        <p:spPr/>
        <p:txBody>
          <a:bodyPr>
            <a:normAutofit/>
          </a:bodyPr>
          <a:lstStyle/>
          <a:p>
            <a:r>
              <a:rPr lang="tr-TR" sz="2800" dirty="0" smtClean="0"/>
              <a:t>Pekiştirme teorileri üzerine kurulmuş kuramlar</a:t>
            </a:r>
          </a:p>
          <a:p>
            <a:pPr lvl="1"/>
            <a:r>
              <a:rPr lang="tr-TR" sz="2400" dirty="0" smtClean="0"/>
              <a:t>Sosyal takas kuramı (toplumsal değişim kuramı- </a:t>
            </a:r>
            <a:r>
              <a:rPr lang="tr-TR" sz="2400" i="1" dirty="0" err="1" smtClean="0"/>
              <a:t>social</a:t>
            </a:r>
            <a:r>
              <a:rPr lang="tr-TR" sz="2400" i="1" dirty="0" smtClean="0"/>
              <a:t> </a:t>
            </a:r>
            <a:r>
              <a:rPr lang="tr-TR" sz="2400" i="1" dirty="0" err="1" smtClean="0"/>
              <a:t>exchange</a:t>
            </a:r>
            <a:r>
              <a:rPr lang="tr-TR" sz="2400" i="1" dirty="0" smtClean="0"/>
              <a:t> </a:t>
            </a:r>
            <a:r>
              <a:rPr lang="tr-TR" sz="2400" i="1" dirty="0" err="1" smtClean="0"/>
              <a:t>theory</a:t>
            </a:r>
            <a:r>
              <a:rPr lang="tr-TR" sz="2400" dirty="0" smtClean="0"/>
              <a:t>)</a:t>
            </a:r>
          </a:p>
          <a:p>
            <a:pPr lvl="2"/>
            <a:r>
              <a:rPr lang="tr-TR" sz="2000" dirty="0" err="1" smtClean="0"/>
              <a:t>Blau</a:t>
            </a:r>
            <a:r>
              <a:rPr lang="tr-TR" sz="2000" dirty="0" smtClean="0"/>
              <a:t>, 1964</a:t>
            </a:r>
          </a:p>
          <a:p>
            <a:pPr lvl="1"/>
            <a:r>
              <a:rPr lang="tr-TR" sz="2400" dirty="0" smtClean="0"/>
              <a:t>Eşitlik kuramı (hakkaniyet kuramı- </a:t>
            </a:r>
            <a:r>
              <a:rPr lang="tr-TR" sz="2400" i="1" dirty="0" err="1" smtClean="0"/>
              <a:t>equity</a:t>
            </a:r>
            <a:r>
              <a:rPr lang="tr-TR" sz="2400" i="1" dirty="0" smtClean="0"/>
              <a:t> </a:t>
            </a:r>
            <a:r>
              <a:rPr lang="tr-TR" sz="2400" i="1" dirty="0" err="1" smtClean="0"/>
              <a:t>theory</a:t>
            </a:r>
            <a:r>
              <a:rPr lang="tr-TR" sz="2400" dirty="0" smtClean="0"/>
              <a:t>)</a:t>
            </a:r>
          </a:p>
          <a:p>
            <a:pPr lvl="2"/>
            <a:r>
              <a:rPr lang="tr-TR" sz="2000" dirty="0" err="1" smtClean="0"/>
              <a:t>Walster</a:t>
            </a:r>
            <a:r>
              <a:rPr lang="tr-TR" sz="2000" dirty="0" smtClean="0"/>
              <a:t> ve ark., 1973</a:t>
            </a:r>
            <a:endParaRPr lang="tr-TR" sz="2000" dirty="0"/>
          </a:p>
        </p:txBody>
      </p:sp>
    </p:spTree>
    <p:extLst>
      <p:ext uri="{BB962C8B-B14F-4D97-AF65-F5344CB8AC3E}">
        <p14:creationId xmlns:p14="http://schemas.microsoft.com/office/powerpoint/2010/main" val="2819411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Sosyal Takas Kuramı </a:t>
            </a:r>
            <a:endParaRPr lang="tr-TR" sz="4800" dirty="0"/>
          </a:p>
        </p:txBody>
      </p:sp>
      <p:sp>
        <p:nvSpPr>
          <p:cNvPr id="3" name="İçerik Yer Tutucusu 2"/>
          <p:cNvSpPr>
            <a:spLocks noGrp="1"/>
          </p:cNvSpPr>
          <p:nvPr>
            <p:ph idx="1"/>
          </p:nvPr>
        </p:nvSpPr>
        <p:spPr/>
        <p:txBody>
          <a:bodyPr>
            <a:normAutofit/>
          </a:bodyPr>
          <a:lstStyle/>
          <a:p>
            <a:r>
              <a:rPr lang="tr-TR" sz="2800" dirty="0" smtClean="0"/>
              <a:t>Aslında bir pazarlama kuramı </a:t>
            </a:r>
          </a:p>
          <a:p>
            <a:pPr lvl="1"/>
            <a:r>
              <a:rPr lang="tr-TR" sz="2400" dirty="0" smtClean="0"/>
              <a:t>İlişkilere </a:t>
            </a:r>
            <a:r>
              <a:rPr lang="tr-TR" sz="2400" dirty="0" err="1" smtClean="0"/>
              <a:t>Blau</a:t>
            </a:r>
            <a:r>
              <a:rPr lang="tr-TR" sz="2400" dirty="0" smtClean="0"/>
              <a:t> ve ark. Uyarlamıştır ve ilişkilerde karşılıklı alışverişi vurgular. </a:t>
            </a:r>
          </a:p>
          <a:p>
            <a:pPr lvl="1"/>
            <a:r>
              <a:rPr lang="tr-TR" sz="2400" dirty="0" smtClean="0"/>
              <a:t>Ödül, bedel, kazanç ve karşılaştırma düzeyleri gibi kavramları vardır. </a:t>
            </a:r>
          </a:p>
          <a:p>
            <a:pPr lvl="1"/>
            <a:r>
              <a:rPr lang="tr-TR" sz="2400" dirty="0" smtClean="0"/>
              <a:t>Romantik ilişkilere de uygulanabilir*</a:t>
            </a:r>
            <a:endParaRPr lang="tr-TR" sz="2400" dirty="0"/>
          </a:p>
        </p:txBody>
      </p:sp>
    </p:spTree>
    <p:extLst>
      <p:ext uri="{BB962C8B-B14F-4D97-AF65-F5344CB8AC3E}">
        <p14:creationId xmlns:p14="http://schemas.microsoft.com/office/powerpoint/2010/main" val="221479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Sosyal Takas Kuramı </a:t>
            </a:r>
            <a:endParaRPr lang="tr-TR" sz="4800" dirty="0"/>
          </a:p>
        </p:txBody>
      </p:sp>
      <p:sp>
        <p:nvSpPr>
          <p:cNvPr id="3" name="İçerik Yer Tutucusu 2"/>
          <p:cNvSpPr>
            <a:spLocks noGrp="1"/>
          </p:cNvSpPr>
          <p:nvPr>
            <p:ph idx="1"/>
          </p:nvPr>
        </p:nvSpPr>
        <p:spPr/>
        <p:txBody>
          <a:bodyPr/>
          <a:lstStyle/>
          <a:p>
            <a:r>
              <a:rPr lang="tr-TR" sz="2800" dirty="0" smtClean="0"/>
              <a:t>Ödül = pekiştirme</a:t>
            </a:r>
          </a:p>
          <a:p>
            <a:r>
              <a:rPr lang="tr-TR" sz="2800" dirty="0" smtClean="0"/>
              <a:t>Bedel = ceza; aynı zamanda yetişilememiş veya kaçırılmış ödüller </a:t>
            </a:r>
          </a:p>
          <a:p>
            <a:r>
              <a:rPr lang="tr-TR" sz="2800" dirty="0" smtClean="0"/>
              <a:t>Çıktı = bir ödülden bedel çıkarıldıktan sonra kalan ya da belli bir etkileşimden sonra kalan</a:t>
            </a:r>
          </a:p>
          <a:p>
            <a:r>
              <a:rPr lang="tr-TR" sz="2800" dirty="0" smtClean="0"/>
              <a:t>Karşılaştırma düzeyi = kişinin belirli bir etkileşimden beklentileri </a:t>
            </a:r>
          </a:p>
          <a:p>
            <a:endParaRPr lang="tr-TR" dirty="0" smtClean="0"/>
          </a:p>
        </p:txBody>
      </p:sp>
    </p:spTree>
    <p:extLst>
      <p:ext uri="{BB962C8B-B14F-4D97-AF65-F5344CB8AC3E}">
        <p14:creationId xmlns:p14="http://schemas.microsoft.com/office/powerpoint/2010/main" val="412409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t>Sosyal Takas Kuramı </a:t>
            </a:r>
            <a:endParaRPr lang="tr-TR" sz="4800" dirty="0"/>
          </a:p>
        </p:txBody>
      </p:sp>
      <p:sp>
        <p:nvSpPr>
          <p:cNvPr id="3" name="İçerik Yer Tutucusu 2"/>
          <p:cNvSpPr>
            <a:spLocks noGrp="1"/>
          </p:cNvSpPr>
          <p:nvPr>
            <p:ph idx="1"/>
          </p:nvPr>
        </p:nvSpPr>
        <p:spPr>
          <a:xfrm>
            <a:off x="1251678" y="1874517"/>
            <a:ext cx="10178322" cy="4005075"/>
          </a:xfrm>
        </p:spPr>
        <p:txBody>
          <a:bodyPr/>
          <a:lstStyle/>
          <a:p>
            <a:r>
              <a:rPr lang="tr-TR" sz="2400" dirty="0" smtClean="0"/>
              <a:t>Karşılaştırma düzeyi</a:t>
            </a:r>
          </a:p>
          <a:p>
            <a:pPr lvl="1"/>
            <a:r>
              <a:rPr lang="tr-TR" sz="2000" dirty="0" smtClean="0"/>
              <a:t>Şimdiki ilişkisi dışında başka yeni biriyle ilişki seçeneklerine ilişkin değerlendirmeleri kapsaması bakımından önemli.</a:t>
            </a:r>
          </a:p>
          <a:p>
            <a:pPr lvl="1"/>
            <a:endParaRPr lang="tr-TR" dirty="0" smtClean="0"/>
          </a:p>
          <a:p>
            <a:endParaRPr lang="tr-TR" dirty="0" smtClean="0"/>
          </a:p>
        </p:txBody>
      </p:sp>
      <p:graphicFrame>
        <p:nvGraphicFramePr>
          <p:cNvPr id="4" name="Tablo 3"/>
          <p:cNvGraphicFramePr>
            <a:graphicFrameLocks noGrp="1"/>
          </p:cNvGraphicFramePr>
          <p:nvPr>
            <p:extLst>
              <p:ext uri="{D42A27DB-BD31-4B8C-83A1-F6EECF244321}">
                <p14:modId xmlns:p14="http://schemas.microsoft.com/office/powerpoint/2010/main" val="118243376"/>
              </p:ext>
            </p:extLst>
          </p:nvPr>
        </p:nvGraphicFramePr>
        <p:xfrm>
          <a:off x="2276839" y="3319272"/>
          <a:ext cx="8128000" cy="2804160"/>
        </p:xfrm>
        <a:graphic>
          <a:graphicData uri="http://schemas.openxmlformats.org/drawingml/2006/table">
            <a:tbl>
              <a:tblPr firstRow="1" bandRow="1">
                <a:tableStyleId>{69CF1AB2-1976-4502-BF36-3FF5EA218861}</a:tableStyleId>
              </a:tblPr>
              <a:tblGrid>
                <a:gridCol w="3666836">
                  <a:extLst>
                    <a:ext uri="{9D8B030D-6E8A-4147-A177-3AD203B41FA5}">
                      <a16:colId xmlns:a16="http://schemas.microsoft.com/office/drawing/2014/main" val="2433770348"/>
                    </a:ext>
                  </a:extLst>
                </a:gridCol>
                <a:gridCol w="4461164">
                  <a:extLst>
                    <a:ext uri="{9D8B030D-6E8A-4147-A177-3AD203B41FA5}">
                      <a16:colId xmlns:a16="http://schemas.microsoft.com/office/drawing/2014/main" val="4133351475"/>
                    </a:ext>
                  </a:extLst>
                </a:gridCol>
              </a:tblGrid>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dirty="0" smtClean="0"/>
                        <a:t>Karşılaştırma düzeyi</a:t>
                      </a:r>
                      <a:r>
                        <a:rPr lang="tr-TR" sz="2000" b="0" baseline="0" dirty="0" smtClean="0"/>
                        <a:t> </a:t>
                      </a:r>
                      <a:endParaRPr lang="tr-TR" sz="2000" b="0" dirty="0" smtClean="0"/>
                    </a:p>
                  </a:txBody>
                  <a:tcPr anchor="ctr"/>
                </a:tc>
                <a:tc>
                  <a:txBody>
                    <a:bodyPr/>
                    <a:lstStyle/>
                    <a:p>
                      <a:pPr algn="l"/>
                      <a:r>
                        <a:rPr lang="tr-TR" sz="2000" b="0" dirty="0" smtClean="0"/>
                        <a:t>Arkadaşımdan</a:t>
                      </a:r>
                      <a:r>
                        <a:rPr lang="tr-TR" sz="2000" b="0" baseline="0" dirty="0" smtClean="0"/>
                        <a:t> bazı davranışları beklerim ve buna hakkım vardır. </a:t>
                      </a:r>
                      <a:endParaRPr lang="tr-TR" sz="2000" b="0" dirty="0"/>
                    </a:p>
                  </a:txBody>
                  <a:tcPr anchor="ctr"/>
                </a:tc>
                <a:extLst>
                  <a:ext uri="{0D108BD9-81ED-4DB2-BD59-A6C34878D82A}">
                    <a16:rowId xmlns:a16="http://schemas.microsoft.com/office/drawing/2014/main" val="318411304"/>
                  </a:ext>
                </a:extLst>
              </a:tr>
              <a:tr h="640080">
                <a:tc>
                  <a:txBody>
                    <a:bodyPr/>
                    <a:lstStyle/>
                    <a:p>
                      <a:pPr algn="l"/>
                      <a:r>
                        <a:rPr lang="tr-TR" sz="2000" b="0" dirty="0" smtClean="0"/>
                        <a:t>Karşılaştırma düzeyinde</a:t>
                      </a:r>
                      <a:r>
                        <a:rPr lang="tr-TR" sz="2000" b="0" baseline="0" dirty="0" smtClean="0"/>
                        <a:t> artış </a:t>
                      </a:r>
                      <a:endParaRPr lang="tr-TR" sz="2000" b="0" dirty="0"/>
                    </a:p>
                  </a:txBody>
                  <a:tcPr anchor="ctr"/>
                </a:tc>
                <a:tc>
                  <a:txBody>
                    <a:bodyPr/>
                    <a:lstStyle/>
                    <a:p>
                      <a:pPr algn="l"/>
                      <a:r>
                        <a:rPr lang="tr-TR" sz="2000" b="0" dirty="0" smtClean="0"/>
                        <a:t>Arkadaşım zamanla daha iyi biri olursa,</a:t>
                      </a:r>
                      <a:r>
                        <a:rPr lang="tr-TR" sz="2000" b="0" baseline="0" dirty="0" smtClean="0"/>
                        <a:t> ondan daha da iyi biri olmasını beklerim.</a:t>
                      </a:r>
                      <a:endParaRPr lang="tr-TR" sz="2000" b="0" dirty="0"/>
                    </a:p>
                  </a:txBody>
                  <a:tcPr anchor="ctr"/>
                </a:tc>
                <a:extLst>
                  <a:ext uri="{0D108BD9-81ED-4DB2-BD59-A6C34878D82A}">
                    <a16:rowId xmlns:a16="http://schemas.microsoft.com/office/drawing/2014/main" val="4146559732"/>
                  </a:ext>
                </a:extLst>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dirty="0" smtClean="0"/>
                        <a:t>Karşılaştırma düzeyinde</a:t>
                      </a:r>
                      <a:r>
                        <a:rPr lang="tr-TR" sz="2000" b="0" baseline="0" dirty="0" smtClean="0"/>
                        <a:t> düşüş </a:t>
                      </a:r>
                      <a:endParaRPr lang="tr-TR" sz="2000" b="0" dirty="0" smtClean="0"/>
                    </a:p>
                  </a:txBody>
                  <a:tcPr anchor="ctr"/>
                </a:tc>
                <a:tc>
                  <a:txBody>
                    <a:bodyPr/>
                    <a:lstStyle/>
                    <a:p>
                      <a:pPr algn="l"/>
                      <a:r>
                        <a:rPr lang="tr-TR" sz="2000" b="0" dirty="0" smtClean="0"/>
                        <a:t>Arkadaşımın verdikleri azaldıkça, ondan daha da azını bekler duruma gelirim.</a:t>
                      </a:r>
                      <a:r>
                        <a:rPr lang="tr-TR" sz="2000" b="0" baseline="0" dirty="0" smtClean="0"/>
                        <a:t> </a:t>
                      </a:r>
                      <a:endParaRPr lang="tr-TR" sz="2000" b="0" dirty="0"/>
                    </a:p>
                  </a:txBody>
                  <a:tcPr anchor="ctr"/>
                </a:tc>
                <a:extLst>
                  <a:ext uri="{0D108BD9-81ED-4DB2-BD59-A6C34878D82A}">
                    <a16:rowId xmlns:a16="http://schemas.microsoft.com/office/drawing/2014/main" val="2366372822"/>
                  </a:ext>
                </a:extLst>
              </a:tr>
              <a:tr h="640080">
                <a:tc>
                  <a:txBody>
                    <a:bodyPr/>
                    <a:lstStyle/>
                    <a:p>
                      <a:pPr algn="l"/>
                      <a:r>
                        <a:rPr lang="tr-TR" sz="2000" b="0" dirty="0" smtClean="0"/>
                        <a:t>Seçenekler için karşılaştırma düzeyi</a:t>
                      </a:r>
                      <a:endParaRPr lang="tr-TR" sz="2000" b="0" dirty="0"/>
                    </a:p>
                  </a:txBody>
                  <a:tcPr anchor="ctr"/>
                </a:tc>
                <a:tc>
                  <a:txBody>
                    <a:bodyPr/>
                    <a:lstStyle/>
                    <a:p>
                      <a:pPr algn="l"/>
                      <a:r>
                        <a:rPr lang="tr-TR" sz="2000" b="0" dirty="0" smtClean="0"/>
                        <a:t>Başka biri daha iyi bir arkadaş</a:t>
                      </a:r>
                      <a:r>
                        <a:rPr lang="tr-TR" sz="2000" b="0" baseline="0" dirty="0" smtClean="0"/>
                        <a:t> olabilir mi?</a:t>
                      </a:r>
                      <a:endParaRPr lang="tr-TR" sz="2000" b="0" dirty="0"/>
                    </a:p>
                  </a:txBody>
                  <a:tcPr anchor="ctr"/>
                </a:tc>
                <a:extLst>
                  <a:ext uri="{0D108BD9-81ED-4DB2-BD59-A6C34878D82A}">
                    <a16:rowId xmlns:a16="http://schemas.microsoft.com/office/drawing/2014/main" val="1189832664"/>
                  </a:ext>
                </a:extLst>
              </a:tr>
            </a:tbl>
          </a:graphicData>
        </a:graphic>
      </p:graphicFrame>
    </p:spTree>
    <p:extLst>
      <p:ext uri="{BB962C8B-B14F-4D97-AF65-F5344CB8AC3E}">
        <p14:creationId xmlns:p14="http://schemas.microsoft.com/office/powerpoint/2010/main" val="831011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Eşitlik kuramı</a:t>
            </a:r>
            <a:endParaRPr lang="tr-TR" dirty="0"/>
          </a:p>
        </p:txBody>
      </p:sp>
      <p:sp>
        <p:nvSpPr>
          <p:cNvPr id="3" name="İçerik Yer Tutucusu 2"/>
          <p:cNvSpPr>
            <a:spLocks noGrp="1"/>
          </p:cNvSpPr>
          <p:nvPr>
            <p:ph idx="1"/>
          </p:nvPr>
        </p:nvSpPr>
        <p:spPr/>
        <p:txBody>
          <a:bodyPr>
            <a:normAutofit fontScale="92500" lnSpcReduction="10000"/>
          </a:bodyPr>
          <a:lstStyle/>
          <a:p>
            <a:r>
              <a:rPr lang="tr-TR" sz="2400" dirty="0" smtClean="0"/>
              <a:t>İnsanların kişisel çıktılarını en üst düzeye çıkarma, yaptıkları için adil olarak ödüllendirilme ve hakça olmayan davranışlarla karşılaşma olasılıklarını en aza indirme arzuları = EŞİTLİK veya HAKKANİYET sorunları ile ilgilidir. </a:t>
            </a:r>
          </a:p>
          <a:p>
            <a:r>
              <a:rPr lang="tr-TR" sz="2400" dirty="0" smtClean="0"/>
              <a:t>Romantik ilişkilerde eşitlik duygusu, </a:t>
            </a:r>
          </a:p>
          <a:p>
            <a:pPr lvl="1"/>
            <a:r>
              <a:rPr lang="tr-TR" sz="2200" dirty="0" smtClean="0"/>
              <a:t>Mutluluk, ilişkinin kararlı olarak algılanması, daha çok doyum ve ilişkinin sürme olasılığının yüksek olması ile ilişkili. </a:t>
            </a:r>
          </a:p>
          <a:p>
            <a:r>
              <a:rPr lang="tr-TR" sz="2400" dirty="0" smtClean="0"/>
              <a:t>Arkadaşlıkta da benzer durum söz konusudur. </a:t>
            </a:r>
          </a:p>
          <a:p>
            <a:pPr lvl="1"/>
            <a:r>
              <a:rPr lang="tr-TR" sz="2200" dirty="0" smtClean="0"/>
              <a:t>Adil olarak algılanan arkadaşlık ilişkisinde bireyler daha mutlu, daha çok doyum alıyorlar ve arkadaşlığın sürdürülmesi daha olası. </a:t>
            </a:r>
            <a:endParaRPr lang="tr-TR" sz="2200" dirty="0"/>
          </a:p>
        </p:txBody>
      </p:sp>
    </p:spTree>
    <p:extLst>
      <p:ext uri="{BB962C8B-B14F-4D97-AF65-F5344CB8AC3E}">
        <p14:creationId xmlns:p14="http://schemas.microsoft.com/office/powerpoint/2010/main" val="3085317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400" dirty="0" smtClean="0"/>
              <a:t>değişim (alışveriş) ilişkilerinde Karşılıklı </a:t>
            </a:r>
            <a:r>
              <a:rPr lang="tr-TR" sz="4400" dirty="0" err="1" smtClean="0"/>
              <a:t>topluluksal</a:t>
            </a:r>
            <a:r>
              <a:rPr lang="tr-TR" sz="4400" dirty="0" smtClean="0"/>
              <a:t> </a:t>
            </a:r>
            <a:r>
              <a:rPr lang="tr-TR" sz="4400" dirty="0" smtClean="0"/>
              <a:t>ilişkiler</a:t>
            </a:r>
            <a:endParaRPr lang="tr-TR" sz="4400" dirty="0"/>
          </a:p>
        </p:txBody>
      </p:sp>
      <p:sp>
        <p:nvSpPr>
          <p:cNvPr id="3" name="İçerik Yer Tutucusu 2"/>
          <p:cNvSpPr>
            <a:spLocks noGrp="1"/>
          </p:cNvSpPr>
          <p:nvPr>
            <p:ph idx="1"/>
          </p:nvPr>
        </p:nvSpPr>
        <p:spPr>
          <a:xfrm>
            <a:off x="1251678" y="1874517"/>
            <a:ext cx="10178322" cy="4005075"/>
          </a:xfrm>
        </p:spPr>
        <p:txBody>
          <a:bodyPr>
            <a:noAutofit/>
          </a:bodyPr>
          <a:lstStyle/>
          <a:p>
            <a:r>
              <a:rPr lang="tr-TR" sz="2400" dirty="0" smtClean="0"/>
              <a:t>Değişim ilişkileri ve </a:t>
            </a:r>
            <a:r>
              <a:rPr lang="tr-TR" sz="2400" dirty="0" err="1" smtClean="0"/>
              <a:t>topluluksal</a:t>
            </a:r>
            <a:r>
              <a:rPr lang="tr-TR" sz="2400" dirty="0" smtClean="0"/>
              <a:t> </a:t>
            </a:r>
            <a:r>
              <a:rPr lang="tr-TR" sz="2400" dirty="0" smtClean="0"/>
              <a:t>ilişkiler ayrımı </a:t>
            </a:r>
          </a:p>
          <a:p>
            <a:pPr lvl="1"/>
            <a:r>
              <a:rPr lang="tr-TR" sz="2000" dirty="0" smtClean="0"/>
              <a:t>Bir kişi benzer bir ödülün geri döneceği beklentisi ile birini ödüllendirir.</a:t>
            </a:r>
          </a:p>
          <a:p>
            <a:pPr lvl="1"/>
            <a:r>
              <a:rPr lang="tr-TR" sz="2000" dirty="0" smtClean="0"/>
              <a:t>Karşılık beklemeden o kişinin gereksinimleri temelinde ödüllendirme söz konusudur. </a:t>
            </a:r>
            <a:endParaRPr lang="tr-TR" sz="2400" dirty="0"/>
          </a:p>
          <a:p>
            <a:r>
              <a:rPr lang="tr-TR" sz="2400" dirty="0" smtClean="0"/>
              <a:t>Sözü edilen ilişki biçimlerinden biri bazı ilişkilerde daha baskın iken, diğerinde daha alt düzeyde kalabilir</a:t>
            </a:r>
          </a:p>
          <a:p>
            <a:r>
              <a:rPr lang="tr-TR" sz="2400" dirty="0" smtClean="0"/>
              <a:t>Arkadaşlıklarda iki tip ilişki biçimi de görülebilir. </a:t>
            </a:r>
          </a:p>
          <a:p>
            <a:r>
              <a:rPr lang="tr-TR" sz="2400" dirty="0" smtClean="0"/>
              <a:t>Sonuç olarak, arkadaşlarımıza gereksinimleri temelinde veririz fakat gelecekte bir zaman ihtiyacımız olduğunda arkadaşlarımızdan karşılık vermelerini bekleriz. Karşılıklılık kesin bir biçimde ölçülemez ama beklenir ve yokluğu fark edilir. </a:t>
            </a:r>
          </a:p>
        </p:txBody>
      </p:sp>
    </p:spTree>
    <p:extLst>
      <p:ext uri="{BB962C8B-B14F-4D97-AF65-F5344CB8AC3E}">
        <p14:creationId xmlns:p14="http://schemas.microsoft.com/office/powerpoint/2010/main" val="3017845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Arkadaş olma ve arkadaşlığı sürdürme</a:t>
            </a:r>
            <a:endParaRPr lang="tr-TR" dirty="0"/>
          </a:p>
        </p:txBody>
      </p:sp>
      <p:sp>
        <p:nvSpPr>
          <p:cNvPr id="3" name="İçerik Yer Tutucusu 2"/>
          <p:cNvSpPr>
            <a:spLocks noGrp="1"/>
          </p:cNvSpPr>
          <p:nvPr>
            <p:ph idx="1"/>
          </p:nvPr>
        </p:nvSpPr>
        <p:spPr/>
        <p:txBody>
          <a:bodyPr/>
          <a:lstStyle/>
          <a:p>
            <a:r>
              <a:rPr lang="tr-TR" dirty="0" smtClean="0"/>
              <a:t>Arkadaşlığın biçimlenebilmesi için 4 temel etmen</a:t>
            </a:r>
          </a:p>
          <a:p>
            <a:pPr lvl="1"/>
            <a:r>
              <a:rPr lang="tr-TR" dirty="0" smtClean="0"/>
              <a:t>Çevresel etmenler</a:t>
            </a:r>
          </a:p>
          <a:p>
            <a:pPr lvl="1"/>
            <a:r>
              <a:rPr lang="tr-TR" dirty="0" smtClean="0"/>
              <a:t>Bireysel etmenler</a:t>
            </a:r>
          </a:p>
          <a:p>
            <a:pPr lvl="1"/>
            <a:r>
              <a:rPr lang="tr-TR" dirty="0" smtClean="0"/>
              <a:t>İkili etmenler</a:t>
            </a:r>
          </a:p>
          <a:p>
            <a:pPr lvl="1"/>
            <a:r>
              <a:rPr lang="tr-TR" smtClean="0"/>
              <a:t>Durumsal etmenler </a:t>
            </a:r>
            <a:endParaRPr lang="tr-TR" dirty="0"/>
          </a:p>
        </p:txBody>
      </p:sp>
    </p:spTree>
    <p:extLst>
      <p:ext uri="{BB962C8B-B14F-4D97-AF65-F5344CB8AC3E}">
        <p14:creationId xmlns:p14="http://schemas.microsoft.com/office/powerpoint/2010/main" val="2182703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Arkadaş olma ve arkadaşlığı sürdürme</a:t>
            </a:r>
          </a:p>
        </p:txBody>
      </p:sp>
      <p:sp>
        <p:nvSpPr>
          <p:cNvPr id="3" name="İçerik Yer Tutucusu 2"/>
          <p:cNvSpPr>
            <a:spLocks noGrp="1"/>
          </p:cNvSpPr>
          <p:nvPr>
            <p:ph idx="1"/>
          </p:nvPr>
        </p:nvSpPr>
        <p:spPr/>
        <p:txBody>
          <a:bodyPr/>
          <a:lstStyle/>
          <a:p>
            <a:pPr marL="0" indent="0">
              <a:buNone/>
            </a:pPr>
            <a:r>
              <a:rPr lang="tr-TR" b="1" i="1" dirty="0" smtClean="0"/>
              <a:t>Çevresel etmenler</a:t>
            </a:r>
          </a:p>
          <a:p>
            <a:r>
              <a:rPr lang="tr-TR" dirty="0" smtClean="0"/>
              <a:t>Karşılaşma (bilgisayar tanışıklığı dışında; okul, iş yeri, planlı topluluklar vb.)</a:t>
            </a:r>
          </a:p>
          <a:p>
            <a:r>
              <a:rPr lang="tr-TR" dirty="0" smtClean="0"/>
              <a:t>İbadet yerleri gibi gönüllü örgütler</a:t>
            </a:r>
          </a:p>
          <a:p>
            <a:r>
              <a:rPr lang="tr-TR" dirty="0" smtClean="0"/>
              <a:t>Aile ile sahip olunan arkadaşlıklar</a:t>
            </a:r>
          </a:p>
          <a:p>
            <a:pPr lvl="1"/>
            <a:r>
              <a:rPr lang="tr-TR" dirty="0" smtClean="0"/>
              <a:t>İki kişi arkadaşlık için gizil bir güce sahip olabilir ancak hiç karşılaşmazlarsa bu güç gerçekleşemez. Bu nedenle çevre önemli. </a:t>
            </a:r>
          </a:p>
          <a:p>
            <a:pPr marL="0" indent="0">
              <a:buNone/>
            </a:pPr>
            <a:r>
              <a:rPr lang="tr-TR" b="1" i="1" dirty="0" smtClean="0"/>
              <a:t>Bireysel etmenler</a:t>
            </a:r>
          </a:p>
          <a:p>
            <a:r>
              <a:rPr lang="tr-TR" dirty="0" smtClean="0"/>
              <a:t>Romantik ilişkilerde olduğu gibi fiziksel çekicilik, toplumsal beceriler, karşılıklı vericilik, cana yakınlık ve iyi iletişim becerilerine sahip olma. </a:t>
            </a:r>
            <a:endParaRPr lang="tr-TR" dirty="0"/>
          </a:p>
        </p:txBody>
      </p:sp>
    </p:spTree>
    <p:extLst>
      <p:ext uri="{BB962C8B-B14F-4D97-AF65-F5344CB8AC3E}">
        <p14:creationId xmlns:p14="http://schemas.microsoft.com/office/powerpoint/2010/main" val="57592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1141615"/>
          </a:xfrm>
        </p:spPr>
        <p:txBody>
          <a:bodyPr>
            <a:normAutofit fontScale="90000"/>
          </a:bodyPr>
          <a:lstStyle/>
          <a:p>
            <a:r>
              <a:rPr lang="tr-TR" dirty="0"/>
              <a:t>Arkadaş olma ve arkadaşlığı sürdürme</a:t>
            </a:r>
          </a:p>
        </p:txBody>
      </p:sp>
      <p:sp>
        <p:nvSpPr>
          <p:cNvPr id="3" name="İçerik Yer Tutucusu 2"/>
          <p:cNvSpPr>
            <a:spLocks noGrp="1"/>
          </p:cNvSpPr>
          <p:nvPr>
            <p:ph idx="1"/>
          </p:nvPr>
        </p:nvSpPr>
        <p:spPr>
          <a:xfrm>
            <a:off x="1251678" y="1741715"/>
            <a:ext cx="10178322" cy="4137878"/>
          </a:xfrm>
        </p:spPr>
        <p:txBody>
          <a:bodyPr>
            <a:normAutofit fontScale="92500" lnSpcReduction="10000"/>
          </a:bodyPr>
          <a:lstStyle/>
          <a:p>
            <a:pPr marL="0" indent="0">
              <a:buNone/>
            </a:pPr>
            <a:r>
              <a:rPr lang="tr-TR" sz="2400" b="1" i="1" dirty="0" smtClean="0"/>
              <a:t>İkili etmenler</a:t>
            </a:r>
          </a:p>
          <a:p>
            <a:r>
              <a:rPr lang="tr-TR" dirty="0" smtClean="0"/>
              <a:t>Duygulanma, birlikte olma, düşüncelilik ve iletişim/açılmanın başarılı arkadaşlıklarda daha sık olması. </a:t>
            </a:r>
          </a:p>
          <a:p>
            <a:pPr lvl="1"/>
            <a:r>
              <a:rPr lang="tr-TR" dirty="0" smtClean="0"/>
              <a:t>Arkadaşlık kendiliğinden gelişmez, çaba gerektirir. </a:t>
            </a:r>
          </a:p>
          <a:p>
            <a:r>
              <a:rPr lang="tr-TR" dirty="0" smtClean="0"/>
              <a:t>Benzerlik</a:t>
            </a:r>
          </a:p>
          <a:p>
            <a:pPr lvl="1"/>
            <a:r>
              <a:rPr lang="tr-TR" dirty="0" smtClean="0"/>
              <a:t>Benzer kişilik özelliklerinden ziyade, benzer ilgiler ve dünyaya bakış açısı</a:t>
            </a:r>
          </a:p>
          <a:p>
            <a:r>
              <a:rPr lang="tr-TR" dirty="0" smtClean="0"/>
              <a:t>Yakınlık</a:t>
            </a:r>
          </a:p>
          <a:p>
            <a:pPr lvl="1"/>
            <a:r>
              <a:rPr lang="tr-TR" dirty="0" smtClean="0"/>
              <a:t>Açılma, yardım ve destek, paylaşılan ilgi ve etkinlikler, ilişkisel anlatım, rahatlama ve huzur (katılımcıların yakınlık kavramını nasıl algıladıkları)</a:t>
            </a:r>
          </a:p>
          <a:p>
            <a:r>
              <a:rPr lang="tr-TR" dirty="0" smtClean="0"/>
              <a:t>Özeli yaşama</a:t>
            </a:r>
          </a:p>
          <a:p>
            <a:pPr lvl="1"/>
            <a:r>
              <a:rPr lang="tr-TR" dirty="0" smtClean="0"/>
              <a:t>Romantik ilişki ya da cinsel çağrışımlar yapması nedeniyle bazı katılımcılar hayır demiş. Ayrıca kendini yeterince derin açma anlamını çağrıştırdığı için bir kısım katılımcılar evet demiş). Dolayısıyla özel ilişki arkadaşlığın değişken bir parçası olarak değerlendirilmektedir. </a:t>
            </a:r>
            <a:endParaRPr lang="tr-TR" dirty="0"/>
          </a:p>
        </p:txBody>
      </p:sp>
    </p:spTree>
    <p:extLst>
      <p:ext uri="{BB962C8B-B14F-4D97-AF65-F5344CB8AC3E}">
        <p14:creationId xmlns:p14="http://schemas.microsoft.com/office/powerpoint/2010/main" val="618491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Arkadaş olma ve arkadaşlığı sürdürme</a:t>
            </a:r>
          </a:p>
        </p:txBody>
      </p:sp>
      <p:sp>
        <p:nvSpPr>
          <p:cNvPr id="3" name="İçerik Yer Tutucusu 2"/>
          <p:cNvSpPr>
            <a:spLocks noGrp="1"/>
          </p:cNvSpPr>
          <p:nvPr>
            <p:ph idx="1"/>
          </p:nvPr>
        </p:nvSpPr>
        <p:spPr/>
        <p:txBody>
          <a:bodyPr>
            <a:normAutofit/>
          </a:bodyPr>
          <a:lstStyle/>
          <a:p>
            <a:pPr marL="0" indent="0">
              <a:buNone/>
            </a:pPr>
            <a:r>
              <a:rPr lang="tr-TR" sz="2400" b="1" i="1" dirty="0" smtClean="0"/>
              <a:t>Durumsal etmenler</a:t>
            </a:r>
          </a:p>
          <a:p>
            <a:r>
              <a:rPr lang="tr-TR" sz="2400" dirty="0" smtClean="0"/>
              <a:t>Görüşme sıklığı ve etkileşimi sürdürme olasılığı gibi etmenler</a:t>
            </a:r>
          </a:p>
          <a:p>
            <a:r>
              <a:rPr lang="tr-TR" sz="2400" dirty="0" smtClean="0"/>
              <a:t>Arkadaşların ulaşılabilirliği (taşınma veya evlilik gibi nedenler ile yaşanan arkadaş kayıpları. Evlilik ile önceliklerin değişmesi).</a:t>
            </a:r>
            <a:endParaRPr lang="tr-TR" sz="2400" dirty="0"/>
          </a:p>
          <a:p>
            <a:r>
              <a:rPr lang="tr-TR" sz="2400" dirty="0" smtClean="0"/>
              <a:t>«Arkadaşlık bütçesi (</a:t>
            </a:r>
            <a:r>
              <a:rPr lang="tr-TR" sz="2400" dirty="0" err="1" smtClean="0"/>
              <a:t>Fehr</a:t>
            </a:r>
            <a:r>
              <a:rPr lang="tr-TR" sz="2400" dirty="0" smtClean="0"/>
              <a:t>, 2000): belirli sayıda arkadaşı içeren ve daha fazlasına kapalı bir arkadaşlık bütçesi. İş, okul, romantik partner, aile yükümlülükleri ve devam eden arkadaşlıklarla aşırı derecede meşgul olursak yaşamımızda yeni bir kişiye ayıracak yerimiz kalmayabilir. </a:t>
            </a:r>
          </a:p>
        </p:txBody>
      </p:sp>
    </p:spTree>
    <p:extLst>
      <p:ext uri="{BB962C8B-B14F-4D97-AF65-F5344CB8AC3E}">
        <p14:creationId xmlns:p14="http://schemas.microsoft.com/office/powerpoint/2010/main" val="4151564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1217815"/>
          </a:xfrm>
        </p:spPr>
        <p:txBody>
          <a:bodyPr>
            <a:normAutofit fontScale="90000"/>
          </a:bodyPr>
          <a:lstStyle/>
          <a:p>
            <a:r>
              <a:rPr lang="tr-TR" sz="4800" dirty="0"/>
              <a:t>Arkadaş olma ve arkadaşlığı sürdürme</a:t>
            </a:r>
          </a:p>
        </p:txBody>
      </p:sp>
      <p:sp>
        <p:nvSpPr>
          <p:cNvPr id="3" name="İçerik Yer Tutucusu 2"/>
          <p:cNvSpPr>
            <a:spLocks noGrp="1"/>
          </p:cNvSpPr>
          <p:nvPr>
            <p:ph idx="1"/>
          </p:nvPr>
        </p:nvSpPr>
        <p:spPr>
          <a:xfrm>
            <a:off x="1251678" y="1600201"/>
            <a:ext cx="10178322" cy="4279392"/>
          </a:xfrm>
        </p:spPr>
        <p:txBody>
          <a:bodyPr>
            <a:normAutofit lnSpcReduction="10000"/>
          </a:bodyPr>
          <a:lstStyle/>
          <a:p>
            <a:pPr marL="0" indent="0">
              <a:buNone/>
            </a:pPr>
            <a:r>
              <a:rPr lang="tr-TR" sz="2400" b="1" i="1" dirty="0" smtClean="0"/>
              <a:t>Durumsal etmenler</a:t>
            </a:r>
          </a:p>
          <a:p>
            <a:r>
              <a:rPr lang="tr-TR" sz="2400" dirty="0" smtClean="0"/>
              <a:t>Toplumsal ağ (bireyin arkadaşlarını ve akraba ilişkilerini kapsayan yakınlar çevresi). </a:t>
            </a:r>
          </a:p>
          <a:p>
            <a:pPr lvl="1"/>
            <a:r>
              <a:rPr lang="tr-TR" sz="2000" dirty="0" smtClean="0"/>
              <a:t>Arkadaşlığa zemin hazırlayan ağlardan en birincil olanı. </a:t>
            </a:r>
          </a:p>
          <a:p>
            <a:pPr lvl="1"/>
            <a:r>
              <a:rPr lang="tr-TR" sz="2000" i="1" dirty="0" smtClean="0"/>
              <a:t>Ağ örtüşmesi </a:t>
            </a:r>
            <a:r>
              <a:rPr lang="tr-TR" sz="2000" dirty="0" smtClean="0"/>
              <a:t>(iki arkadaş tarafından paylaşılan ağ üyelerinin oranı); </a:t>
            </a:r>
            <a:r>
              <a:rPr lang="tr-TR" sz="2000" i="1" dirty="0" smtClean="0"/>
              <a:t>sınır yoğunluk </a:t>
            </a:r>
            <a:r>
              <a:rPr lang="tr-TR" sz="2000" dirty="0" smtClean="0"/>
              <a:t>(her iki arkadaşın da toplumsal ağlarının üyeleri arasındaki karşılıklı bağlantılar); </a:t>
            </a:r>
            <a:r>
              <a:rPr lang="tr-TR" sz="2000" i="1" dirty="0" smtClean="0"/>
              <a:t>ağlar arası temas </a:t>
            </a:r>
            <a:r>
              <a:rPr lang="tr-TR" sz="2000" dirty="0" smtClean="0"/>
              <a:t>(her arkadaşla diğer arkadaşın toplumsal ağı arasında iletişim) olmak üzere toplumsal ağ 3 kategoride betimlenebilir. </a:t>
            </a:r>
          </a:p>
          <a:p>
            <a:pPr lvl="1"/>
            <a:r>
              <a:rPr lang="tr-TR" sz="2000" dirty="0" smtClean="0"/>
              <a:t>Eğer iki arkadaşın yoğun ve örtüşen ağları varsa, bu toplumsal etkileşimlerini kolaylaştırır. </a:t>
            </a:r>
          </a:p>
          <a:p>
            <a:pPr lvl="1"/>
            <a:r>
              <a:rPr lang="tr-TR" sz="2000" dirty="0" smtClean="0"/>
              <a:t>Ancak örtüşen ağların bedeli de vardır. Anlaşmazlık durumunda bu durumu bir ya da iki kişiye açacak olurlarsa anlaşmazlıkları konusunda herkes bilgi sahibi olabilir. </a:t>
            </a:r>
          </a:p>
        </p:txBody>
      </p:sp>
    </p:spTree>
    <p:extLst>
      <p:ext uri="{BB962C8B-B14F-4D97-AF65-F5344CB8AC3E}">
        <p14:creationId xmlns:p14="http://schemas.microsoft.com/office/powerpoint/2010/main" val="2643119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858586"/>
          </a:xfrm>
        </p:spPr>
        <p:txBody>
          <a:bodyPr>
            <a:normAutofit/>
          </a:bodyPr>
          <a:lstStyle/>
          <a:p>
            <a:r>
              <a:rPr lang="tr-TR" sz="4800" dirty="0" smtClean="0"/>
              <a:t>Yaşam süresince arkadaşlık </a:t>
            </a:r>
            <a:endParaRPr lang="tr-TR" sz="4800" dirty="0"/>
          </a:p>
        </p:txBody>
      </p:sp>
      <p:sp>
        <p:nvSpPr>
          <p:cNvPr id="3" name="İçerik Yer Tutucusu 2"/>
          <p:cNvSpPr>
            <a:spLocks noGrp="1"/>
          </p:cNvSpPr>
          <p:nvPr>
            <p:ph idx="1"/>
          </p:nvPr>
        </p:nvSpPr>
        <p:spPr>
          <a:xfrm>
            <a:off x="1251678" y="1240971"/>
            <a:ext cx="10178322" cy="4638621"/>
          </a:xfrm>
        </p:spPr>
        <p:txBody>
          <a:bodyPr/>
          <a:lstStyle/>
          <a:p>
            <a:r>
              <a:rPr lang="tr-TR" dirty="0" smtClean="0"/>
              <a:t>Çocukluk arkadaşlıkları </a:t>
            </a:r>
          </a:p>
          <a:p>
            <a:pPr lvl="1"/>
            <a:r>
              <a:rPr lang="tr-TR" dirty="0" smtClean="0"/>
              <a:t>Okul öncesi- orta ergenlik dönemine kadar </a:t>
            </a:r>
          </a:p>
          <a:p>
            <a:pPr lvl="1"/>
            <a:r>
              <a:rPr lang="tr-TR" dirty="0" smtClean="0"/>
              <a:t>Benliğe destek, duygusal güvenlik, açılma, yardım ve yol göstericilik, güvenilir dostlar ve arkadaşlık ve uyarılma gibi faydalarından söz edilmektedir. </a:t>
            </a:r>
          </a:p>
          <a:p>
            <a:r>
              <a:rPr lang="tr-TR" dirty="0" smtClean="0"/>
              <a:t>Ergenlik dönemi arkadaşlıkları</a:t>
            </a:r>
          </a:p>
          <a:p>
            <a:pPr lvl="1"/>
            <a:r>
              <a:rPr lang="tr-TR" dirty="0" smtClean="0"/>
              <a:t>Aynı cinsten arkadaş edinme merkezi önem</a:t>
            </a:r>
          </a:p>
          <a:p>
            <a:pPr lvl="1"/>
            <a:r>
              <a:rPr lang="tr-TR" dirty="0" smtClean="0"/>
              <a:t>Toplumsal ağlar genişler ve arkadaşlıklar daha karmaşık ve merkezi hale gelir. </a:t>
            </a:r>
          </a:p>
          <a:p>
            <a:pPr lvl="1"/>
            <a:r>
              <a:rPr lang="tr-TR" dirty="0" smtClean="0"/>
              <a:t>Bazı bakımlardan daha sonraki romantik ilişkiler için eğitim alanıdır. Yani arkadaşlık ilişkileri ile toplumsal beceriler ve iletişim süreçleri öğrenilir. </a:t>
            </a:r>
          </a:p>
          <a:p>
            <a:pPr lvl="1"/>
            <a:r>
              <a:rPr lang="tr-TR" dirty="0" smtClean="0"/>
              <a:t>Ergenlik boyunca en önemli destek kaynağı olarak algılanır. </a:t>
            </a:r>
          </a:p>
          <a:p>
            <a:pPr lvl="1"/>
            <a:r>
              <a:rPr lang="tr-TR" dirty="0" smtClean="0"/>
              <a:t>Erkekler daha geniş ve kapsamlı arkadaşlık ağlarına sahip olabiliyorken; kızlar daha derin ve yoğun arkadaşlık ilişkileri geliştirebilirler. </a:t>
            </a:r>
          </a:p>
        </p:txBody>
      </p:sp>
    </p:spTree>
    <p:extLst>
      <p:ext uri="{BB962C8B-B14F-4D97-AF65-F5344CB8AC3E}">
        <p14:creationId xmlns:p14="http://schemas.microsoft.com/office/powerpoint/2010/main" val="2671434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858586"/>
          </a:xfrm>
        </p:spPr>
        <p:txBody>
          <a:bodyPr>
            <a:normAutofit/>
          </a:bodyPr>
          <a:lstStyle/>
          <a:p>
            <a:r>
              <a:rPr lang="tr-TR" sz="4800" dirty="0" smtClean="0"/>
              <a:t>Yaşam süresince arkadaşlık </a:t>
            </a:r>
            <a:endParaRPr lang="tr-TR" sz="4800" dirty="0"/>
          </a:p>
        </p:txBody>
      </p:sp>
      <p:sp>
        <p:nvSpPr>
          <p:cNvPr id="3" name="İçerik Yer Tutucusu 2"/>
          <p:cNvSpPr>
            <a:spLocks noGrp="1"/>
          </p:cNvSpPr>
          <p:nvPr>
            <p:ph idx="1"/>
          </p:nvPr>
        </p:nvSpPr>
        <p:spPr>
          <a:xfrm>
            <a:off x="1251678" y="1240971"/>
            <a:ext cx="10178322" cy="4638621"/>
          </a:xfrm>
        </p:spPr>
        <p:txBody>
          <a:bodyPr>
            <a:normAutofit/>
          </a:bodyPr>
          <a:lstStyle/>
          <a:p>
            <a:r>
              <a:rPr lang="tr-TR" sz="2400" dirty="0" smtClean="0"/>
              <a:t>Genç yetişkin arkadaşlıkları</a:t>
            </a:r>
          </a:p>
          <a:p>
            <a:pPr lvl="1"/>
            <a:r>
              <a:rPr lang="tr-TR" sz="2000" dirty="0" smtClean="0"/>
              <a:t>Arkadaşlık, ailesel ve duygusal ilişkilerin bütünleştiği dönem</a:t>
            </a:r>
          </a:p>
          <a:p>
            <a:pPr lvl="1"/>
            <a:r>
              <a:rPr lang="tr-TR" sz="2000" dirty="0" smtClean="0"/>
              <a:t>Arkadaş, toplumsal destek sağlayıcı ve birlikte eğlenme ve dinlenmeden zevk alınabilecek dostlardır. </a:t>
            </a:r>
          </a:p>
          <a:p>
            <a:pPr lvl="1"/>
            <a:r>
              <a:rPr lang="tr-TR" sz="2000" dirty="0" smtClean="0"/>
              <a:t>Destekçilik, açılma ve birlikte zaman geçirme arkadaşlığın sürdürülmesindeki faktörler. </a:t>
            </a:r>
          </a:p>
          <a:p>
            <a:pPr lvl="1"/>
            <a:r>
              <a:rPr lang="tr-TR" sz="2000" dirty="0" smtClean="0"/>
              <a:t>Evlilik, başka partnerler veya çocuk ile arkadaşlıkların önemi kaybedilebilir. </a:t>
            </a:r>
          </a:p>
          <a:p>
            <a:r>
              <a:rPr lang="tr-TR" sz="2400" dirty="0" smtClean="0"/>
              <a:t>İleri yaş arkadaşlıkları</a:t>
            </a:r>
          </a:p>
          <a:p>
            <a:pPr lvl="1"/>
            <a:r>
              <a:rPr lang="tr-TR" sz="2000" dirty="0" smtClean="0"/>
              <a:t>Sevgi, iletişim ve saygı aranan nitelikler (diğer arkadaşlıklarda olduğu gibi)</a:t>
            </a:r>
          </a:p>
          <a:p>
            <a:pPr lvl="1"/>
            <a:r>
              <a:rPr lang="tr-TR" sz="2000" dirty="0" smtClean="0"/>
              <a:t>Duygusal destek ve dostluk kaynağı. </a:t>
            </a:r>
          </a:p>
        </p:txBody>
      </p:sp>
    </p:spTree>
    <p:extLst>
      <p:ext uri="{BB962C8B-B14F-4D97-AF65-F5344CB8AC3E}">
        <p14:creationId xmlns:p14="http://schemas.microsoft.com/office/powerpoint/2010/main" val="208224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945672"/>
          </a:xfrm>
        </p:spPr>
        <p:txBody>
          <a:bodyPr/>
          <a:lstStyle/>
          <a:p>
            <a:r>
              <a:rPr lang="tr-TR" dirty="0" smtClean="0"/>
              <a:t>Cinsiyet VE arkadaşlık</a:t>
            </a:r>
            <a:endParaRPr lang="tr-TR" dirty="0"/>
          </a:p>
        </p:txBody>
      </p:sp>
      <p:sp>
        <p:nvSpPr>
          <p:cNvPr id="3" name="İçerik Yer Tutucusu 2"/>
          <p:cNvSpPr>
            <a:spLocks noGrp="1"/>
          </p:cNvSpPr>
          <p:nvPr>
            <p:ph idx="1"/>
          </p:nvPr>
        </p:nvSpPr>
        <p:spPr>
          <a:xfrm>
            <a:off x="1251678" y="1328057"/>
            <a:ext cx="10178322" cy="4551535"/>
          </a:xfrm>
        </p:spPr>
        <p:txBody>
          <a:bodyPr/>
          <a:lstStyle/>
          <a:p>
            <a:pPr marL="0" indent="0">
              <a:buNone/>
            </a:pPr>
            <a:r>
              <a:rPr lang="tr-TR" b="1" i="1" dirty="0" smtClean="0"/>
              <a:t>Kadınların ve erkeklerin arkadaşlıkları</a:t>
            </a:r>
          </a:p>
          <a:p>
            <a:r>
              <a:rPr lang="tr-TR" dirty="0" smtClean="0"/>
              <a:t>Farklılıklar ve benzerlikler</a:t>
            </a:r>
          </a:p>
          <a:p>
            <a:pPr lvl="1"/>
            <a:r>
              <a:rPr lang="tr-TR" dirty="0" smtClean="0"/>
              <a:t>Geçirilen toplam zaman benzer iken, zamanın nasıl geçirildiği değişir (kadınlar konuşarak, erkekler etkinlikler ile) </a:t>
            </a:r>
          </a:p>
          <a:p>
            <a:r>
              <a:rPr lang="tr-TR" dirty="0" smtClean="0"/>
              <a:t>Arkadaşlıkta toplumsal cinsiyet biçemleri erken yaşlarda başlar</a:t>
            </a:r>
          </a:p>
          <a:p>
            <a:pPr lvl="1"/>
            <a:r>
              <a:rPr lang="tr-TR" dirty="0" smtClean="0"/>
              <a:t>Kızlar birebir konuşarak daha fazla zaman harcarken, erkekler arkadaşlarıyla daha sert ve yarışmacı oyunlara girerler. Onaylayıcı (K) / yarışmacı arkadaşlıklar (E) </a:t>
            </a:r>
          </a:p>
          <a:p>
            <a:r>
              <a:rPr lang="tr-TR" dirty="0" smtClean="0"/>
              <a:t>Kadınlar da erkekler de özel ilişkileri ve kişisel konuları arkadaşlık ilişkilerinde konuşurlar; ancak kadınlar bunu biraz daha sık yapar. </a:t>
            </a:r>
          </a:p>
          <a:p>
            <a:pPr lvl="1"/>
            <a:r>
              <a:rPr lang="tr-TR" dirty="0" smtClean="0"/>
              <a:t>Araştırmalara göre erkekler özel ilişki yaşama kapasitesinden yoksun değildir, ancak diğer erkeklerle etkileşimlerinde bunu yapmayı pek tercih etmemektedir. </a:t>
            </a:r>
          </a:p>
          <a:p>
            <a:pPr lvl="1"/>
            <a:endParaRPr lang="tr-TR" dirty="0" smtClean="0"/>
          </a:p>
          <a:p>
            <a:pPr lvl="1"/>
            <a:endParaRPr lang="tr-TR" dirty="0"/>
          </a:p>
        </p:txBody>
      </p:sp>
    </p:spTree>
    <p:extLst>
      <p:ext uri="{BB962C8B-B14F-4D97-AF65-F5344CB8AC3E}">
        <p14:creationId xmlns:p14="http://schemas.microsoft.com/office/powerpoint/2010/main" val="3338376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945672"/>
          </a:xfrm>
        </p:spPr>
        <p:txBody>
          <a:bodyPr/>
          <a:lstStyle/>
          <a:p>
            <a:r>
              <a:rPr lang="tr-TR" dirty="0" smtClean="0"/>
              <a:t>Cinsiyet VE arkadaşlık</a:t>
            </a:r>
            <a:endParaRPr lang="tr-TR" dirty="0"/>
          </a:p>
        </p:txBody>
      </p:sp>
      <p:sp>
        <p:nvSpPr>
          <p:cNvPr id="3" name="İçerik Yer Tutucusu 2"/>
          <p:cNvSpPr>
            <a:spLocks noGrp="1"/>
          </p:cNvSpPr>
          <p:nvPr>
            <p:ph idx="1"/>
          </p:nvPr>
        </p:nvSpPr>
        <p:spPr>
          <a:xfrm>
            <a:off x="1251678" y="1328057"/>
            <a:ext cx="10178322" cy="4551535"/>
          </a:xfrm>
        </p:spPr>
        <p:txBody>
          <a:bodyPr/>
          <a:lstStyle/>
          <a:p>
            <a:pPr marL="0" indent="0">
              <a:buNone/>
            </a:pPr>
            <a:r>
              <a:rPr lang="tr-TR" b="1" i="1" dirty="0" smtClean="0"/>
              <a:t>Karşıt cinsiyet ile arkadaşlıklar </a:t>
            </a:r>
          </a:p>
          <a:p>
            <a:r>
              <a:rPr lang="tr-TR" dirty="0" smtClean="0"/>
              <a:t>Mümkün mü?</a:t>
            </a:r>
          </a:p>
          <a:p>
            <a:pPr lvl="1"/>
            <a:r>
              <a:rPr lang="tr-TR" dirty="0" smtClean="0"/>
              <a:t>Etkinlik odaklı vs. konuşma odaklı ? Engel mi?</a:t>
            </a:r>
          </a:p>
          <a:p>
            <a:pPr lvl="1"/>
            <a:r>
              <a:rPr lang="tr-TR" dirty="0" smtClean="0"/>
              <a:t>Araştırmalar gösteriyor ki erkekler, kadınlarla olan arkadaşlıklarının aynı cinsle olan arkadaşlıklarından daha yakın olduğunu söylemektedirler. </a:t>
            </a:r>
          </a:p>
          <a:p>
            <a:pPr lvl="1"/>
            <a:r>
              <a:rPr lang="tr-TR" dirty="0" smtClean="0"/>
              <a:t>Kadınlar ise tam tersini söylemektedir! </a:t>
            </a:r>
            <a:r>
              <a:rPr lang="tr-TR" dirty="0" smtClean="0">
                <a:sym typeface="Wingdings" panose="05000000000000000000" pitchFamily="2" charset="2"/>
              </a:rPr>
              <a:t> </a:t>
            </a:r>
          </a:p>
          <a:p>
            <a:r>
              <a:rPr lang="tr-TR" dirty="0" smtClean="0">
                <a:sym typeface="Wingdings" panose="05000000000000000000" pitchFamily="2" charset="2"/>
              </a:rPr>
              <a:t>Toplumun ilişkiyi </a:t>
            </a:r>
            <a:r>
              <a:rPr lang="tr-TR" dirty="0" err="1" smtClean="0">
                <a:sym typeface="Wingdings" panose="05000000000000000000" pitchFamily="2" charset="2"/>
              </a:rPr>
              <a:t>cinselleştirme</a:t>
            </a:r>
            <a:r>
              <a:rPr lang="tr-TR" dirty="0" smtClean="0">
                <a:sym typeface="Wingdings" panose="05000000000000000000" pitchFamily="2" charset="2"/>
              </a:rPr>
              <a:t> eğilimi nedeniyle, arkadaşlık örüntüleri daha zor bir hale gelebilir. Kendini açma konusunda zorlanmalar olabilir. </a:t>
            </a:r>
          </a:p>
          <a:p>
            <a:r>
              <a:rPr lang="tr-TR" dirty="0" smtClean="0">
                <a:sym typeface="Wingdings" panose="05000000000000000000" pitchFamily="2" charset="2"/>
              </a:rPr>
              <a:t>Aynı cins arkadaşlıklarla karşılaştırıldığında karşı cins arkadaşlıklar için daha az fırsat vardır. </a:t>
            </a:r>
          </a:p>
          <a:p>
            <a:pPr lvl="1"/>
            <a:r>
              <a:rPr lang="tr-TR" dirty="0" smtClean="0">
                <a:sym typeface="Wingdings" panose="05000000000000000000" pitchFamily="2" charset="2"/>
              </a:rPr>
              <a:t>Başlatılmaları zor</a:t>
            </a:r>
          </a:p>
          <a:p>
            <a:pPr lvl="1"/>
            <a:r>
              <a:rPr lang="tr-TR" dirty="0" smtClean="0">
                <a:sym typeface="Wingdings" panose="05000000000000000000" pitchFamily="2" charset="2"/>
              </a:rPr>
              <a:t>Diğer insanlara açıklama gerektirmesi. </a:t>
            </a:r>
            <a:endParaRPr lang="tr-TR" dirty="0" smtClean="0"/>
          </a:p>
          <a:p>
            <a:pPr lvl="1"/>
            <a:endParaRPr lang="tr-TR" dirty="0"/>
          </a:p>
        </p:txBody>
      </p:sp>
    </p:spTree>
    <p:extLst>
      <p:ext uri="{BB962C8B-B14F-4D97-AF65-F5344CB8AC3E}">
        <p14:creationId xmlns:p14="http://schemas.microsoft.com/office/powerpoint/2010/main" val="2832055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945672"/>
          </a:xfrm>
        </p:spPr>
        <p:txBody>
          <a:bodyPr/>
          <a:lstStyle/>
          <a:p>
            <a:r>
              <a:rPr lang="tr-TR" dirty="0" smtClean="0"/>
              <a:t>Cinsiyet VE arkadaşlık</a:t>
            </a:r>
            <a:endParaRPr lang="tr-TR" dirty="0"/>
          </a:p>
        </p:txBody>
      </p:sp>
      <p:sp>
        <p:nvSpPr>
          <p:cNvPr id="3" name="İçerik Yer Tutucusu 2"/>
          <p:cNvSpPr>
            <a:spLocks noGrp="1"/>
          </p:cNvSpPr>
          <p:nvPr>
            <p:ph idx="1"/>
          </p:nvPr>
        </p:nvSpPr>
        <p:spPr>
          <a:xfrm>
            <a:off x="1251678" y="1328057"/>
            <a:ext cx="10178322" cy="4551535"/>
          </a:xfrm>
        </p:spPr>
        <p:txBody>
          <a:bodyPr/>
          <a:lstStyle/>
          <a:p>
            <a:pPr marL="0" indent="0">
              <a:buNone/>
            </a:pPr>
            <a:r>
              <a:rPr lang="tr-TR" b="1" i="1" dirty="0" smtClean="0"/>
              <a:t>Karşıt cinsiyet ile arkadaşlıklar </a:t>
            </a:r>
          </a:p>
          <a:p>
            <a:r>
              <a:rPr lang="tr-TR" dirty="0" smtClean="0"/>
              <a:t>Romantik duygular?</a:t>
            </a:r>
          </a:p>
          <a:p>
            <a:pPr lvl="1"/>
            <a:r>
              <a:rPr lang="tr-TR" dirty="0" smtClean="0"/>
              <a:t>Erkekler daha çok cinsellik eğilimli</a:t>
            </a:r>
          </a:p>
          <a:p>
            <a:pPr lvl="1"/>
            <a:r>
              <a:rPr lang="tr-TR" dirty="0" smtClean="0"/>
              <a:t>Karşı cinsle arkadaşlıkların bitme nedeni (%48): partnerlerin romantik ilişki denemeleri ve bunun yürümemesi, bir partnerin ilişkiye romantik bir yön vermek istemesi ama diğerinin bunu istememesi, partnerlerden birinin başka biriyle romantik ilişkiye başlaması.</a:t>
            </a:r>
          </a:p>
          <a:p>
            <a:r>
              <a:rPr lang="tr-TR" dirty="0" smtClean="0"/>
              <a:t>Karşı cinsle arkadaşlık 4 temel çekiciliğe sahip (</a:t>
            </a:r>
            <a:r>
              <a:rPr lang="tr-TR" dirty="0" err="1" smtClean="0"/>
              <a:t>Reeder</a:t>
            </a:r>
            <a:r>
              <a:rPr lang="tr-TR" dirty="0" smtClean="0"/>
              <a:t>, 2000)</a:t>
            </a:r>
          </a:p>
          <a:p>
            <a:pPr lvl="1"/>
            <a:r>
              <a:rPr lang="tr-TR" dirty="0" smtClean="0"/>
              <a:t>Nesnel fiziksel/cinsel çekim: fiziksel anlamda çekici bulma</a:t>
            </a:r>
          </a:p>
          <a:p>
            <a:pPr lvl="1"/>
            <a:r>
              <a:rPr lang="tr-TR" dirty="0" smtClean="0"/>
              <a:t>Öznel fiziksel/cinsel çekim: cinsel olarak çekici bulma</a:t>
            </a:r>
          </a:p>
          <a:p>
            <a:pPr lvl="1"/>
            <a:r>
              <a:rPr lang="tr-TR" dirty="0" smtClean="0"/>
              <a:t>Romantik çekim: bir partner arkadaşlığı romantik bir ilişkiye dönüştürmek istediğinde </a:t>
            </a:r>
          </a:p>
          <a:p>
            <a:pPr lvl="1"/>
            <a:r>
              <a:rPr lang="tr-TR" dirty="0" smtClean="0"/>
              <a:t>Arkadaşlık çekimi: zamanla partnerlerin birbirlerine aşık olmaya başlaması (katılımcılar tarafından en çok söz edilen çekim türü). </a:t>
            </a:r>
            <a:endParaRPr lang="tr-TR" dirty="0"/>
          </a:p>
        </p:txBody>
      </p:sp>
    </p:spTree>
    <p:extLst>
      <p:ext uri="{BB962C8B-B14F-4D97-AF65-F5344CB8AC3E}">
        <p14:creationId xmlns:p14="http://schemas.microsoft.com/office/powerpoint/2010/main" val="1894404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945672"/>
          </a:xfrm>
        </p:spPr>
        <p:txBody>
          <a:bodyPr/>
          <a:lstStyle/>
          <a:p>
            <a:r>
              <a:rPr lang="tr-TR" dirty="0" smtClean="0"/>
              <a:t>Cinsiyet VE arkadaşlık</a:t>
            </a:r>
            <a:endParaRPr lang="tr-TR" dirty="0"/>
          </a:p>
        </p:txBody>
      </p:sp>
      <p:sp>
        <p:nvSpPr>
          <p:cNvPr id="3" name="İçerik Yer Tutucusu 2"/>
          <p:cNvSpPr>
            <a:spLocks noGrp="1"/>
          </p:cNvSpPr>
          <p:nvPr>
            <p:ph idx="1"/>
          </p:nvPr>
        </p:nvSpPr>
        <p:spPr>
          <a:xfrm>
            <a:off x="1251678" y="1328057"/>
            <a:ext cx="10178322" cy="4551535"/>
          </a:xfrm>
        </p:spPr>
        <p:txBody>
          <a:bodyPr>
            <a:normAutofit fontScale="92500" lnSpcReduction="20000"/>
          </a:bodyPr>
          <a:lstStyle/>
          <a:p>
            <a:pPr marL="0" indent="0">
              <a:buNone/>
            </a:pPr>
            <a:r>
              <a:rPr lang="tr-TR" b="1" i="1" dirty="0" smtClean="0"/>
              <a:t>Karşıt cinsiyet ile arkadaşlıklar </a:t>
            </a:r>
          </a:p>
          <a:p>
            <a:r>
              <a:rPr lang="tr-TR" dirty="0" smtClean="0"/>
              <a:t>Cinsel ilişki yaşanması bunun romantik ilişkiye dönüşeceği anlamına gelmez </a:t>
            </a:r>
          </a:p>
          <a:p>
            <a:pPr lvl="1"/>
            <a:r>
              <a:rPr lang="tr-TR" dirty="0" smtClean="0"/>
              <a:t>Yapılan bir araştırmada karşı cinsle arkadaşlık içerisindeki bireylerin yarıdan fazlasının arkadaşlarıyla cinsel ilişkiye girdiği ve bu arkadaşlıkların cinsel birliktelikten önceki gibi devam ettiğini belirtmiştir. </a:t>
            </a:r>
          </a:p>
          <a:p>
            <a:pPr lvl="1"/>
            <a:r>
              <a:rPr lang="tr-TR" dirty="0" smtClean="0"/>
              <a:t>İlişkinin tanımının değişmesinden çok arkadaşlığın bir parçası olarak görme. </a:t>
            </a:r>
          </a:p>
          <a:p>
            <a:pPr lvl="1"/>
            <a:r>
              <a:rPr lang="tr-TR" dirty="0" err="1" smtClean="0"/>
              <a:t>Friends</a:t>
            </a:r>
            <a:r>
              <a:rPr lang="tr-TR" dirty="0" smtClean="0"/>
              <a:t> </a:t>
            </a:r>
            <a:r>
              <a:rPr lang="tr-TR" dirty="0" err="1" smtClean="0"/>
              <a:t>with</a:t>
            </a:r>
            <a:r>
              <a:rPr lang="tr-TR" dirty="0" smtClean="0"/>
              <a:t> </a:t>
            </a:r>
            <a:r>
              <a:rPr lang="tr-TR" dirty="0" err="1" smtClean="0"/>
              <a:t>benefits</a:t>
            </a:r>
            <a:r>
              <a:rPr lang="tr-TR" dirty="0" smtClean="0"/>
              <a:t> </a:t>
            </a:r>
          </a:p>
          <a:p>
            <a:r>
              <a:rPr lang="tr-TR" dirty="0" smtClean="0"/>
              <a:t>Ancak çoğu kişi arkadaşlığı tehlikeye atmamak için ilişkilerine cinselliği bulaştırmamaya çalışır. </a:t>
            </a:r>
          </a:p>
          <a:p>
            <a:r>
              <a:rPr lang="tr-TR" dirty="0" smtClean="0"/>
              <a:t>Karşı cins arkadaşlıklar romantik partnerleri daha iyi anlamada önemli. </a:t>
            </a:r>
          </a:p>
          <a:p>
            <a:r>
              <a:rPr lang="tr-TR" dirty="0" smtClean="0"/>
              <a:t>Tüm bu özellikleri nedeniyle karşı cins arkadaşlıklar değerli ve doyum verici olabilir ancak karmaşıktır ve dikkatli yönetilmelidir. </a:t>
            </a:r>
          </a:p>
          <a:p>
            <a:pPr lvl="1"/>
            <a:r>
              <a:rPr lang="tr-TR" dirty="0" smtClean="0"/>
              <a:t>Kadın ve erkekler arkadaşlık etmede farklı biçimler uygulamaktadır (konuşma vs. etkinlik)</a:t>
            </a:r>
          </a:p>
          <a:p>
            <a:pPr lvl="1"/>
            <a:r>
              <a:rPr lang="tr-TR" dirty="0" smtClean="0"/>
              <a:t>Bu nedenle yeni davranışlar öğrenilmesini gerektirir. </a:t>
            </a:r>
          </a:p>
          <a:p>
            <a:pPr lvl="1"/>
            <a:r>
              <a:rPr lang="tr-TR" dirty="0" smtClean="0"/>
              <a:t>Cinsel ilişki ve neden olabileceği sorunlar göz önüne alınarak karşı taraftan ne istedikleri hakkında açık olunmalıdır. </a:t>
            </a:r>
          </a:p>
        </p:txBody>
      </p:sp>
    </p:spTree>
    <p:extLst>
      <p:ext uri="{BB962C8B-B14F-4D97-AF65-F5344CB8AC3E}">
        <p14:creationId xmlns:p14="http://schemas.microsoft.com/office/powerpoint/2010/main" val="2931166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4"/>
            <a:ext cx="10178322" cy="1130729"/>
          </a:xfrm>
        </p:spPr>
        <p:txBody>
          <a:bodyPr/>
          <a:lstStyle/>
          <a:p>
            <a:r>
              <a:rPr lang="tr-TR" dirty="0" smtClean="0"/>
              <a:t>Toplumsal destek</a:t>
            </a:r>
            <a:endParaRPr lang="tr-TR" dirty="0"/>
          </a:p>
        </p:txBody>
      </p:sp>
      <p:sp>
        <p:nvSpPr>
          <p:cNvPr id="3" name="İçerik Yer Tutucusu 2"/>
          <p:cNvSpPr>
            <a:spLocks noGrp="1"/>
          </p:cNvSpPr>
          <p:nvPr>
            <p:ph idx="1"/>
          </p:nvPr>
        </p:nvSpPr>
        <p:spPr>
          <a:xfrm>
            <a:off x="1251678" y="1513113"/>
            <a:ext cx="10178322" cy="4366479"/>
          </a:xfrm>
        </p:spPr>
        <p:txBody>
          <a:bodyPr>
            <a:normAutofit/>
          </a:bodyPr>
          <a:lstStyle/>
          <a:p>
            <a:r>
              <a:rPr lang="tr-TR" dirty="0" smtClean="0"/>
              <a:t>Toplumsal destek genel ve özgül tanımları</a:t>
            </a:r>
          </a:p>
          <a:p>
            <a:pPr lvl="1"/>
            <a:r>
              <a:rPr lang="tr-TR" dirty="0" smtClean="0"/>
              <a:t>Genel: sevgi, onaylama, güven, duygusal ya da maddi kaynaklar gibi bir diğerinin ihtiyaçlarına karşılık vericilik</a:t>
            </a:r>
          </a:p>
          <a:p>
            <a:pPr lvl="1"/>
            <a:r>
              <a:rPr lang="tr-TR" dirty="0" smtClean="0"/>
              <a:t>Özgül: özellikle stresli yaşam olaylarında gereksinimlere karşılık vericilik. </a:t>
            </a:r>
          </a:p>
          <a:p>
            <a:r>
              <a:rPr lang="tr-TR" dirty="0" smtClean="0"/>
              <a:t>Duygusal, bilişsel ya da davranışsal olabilir. </a:t>
            </a:r>
          </a:p>
          <a:p>
            <a:r>
              <a:rPr lang="tr-TR" dirty="0" smtClean="0"/>
              <a:t>Destekleyici davranışlar </a:t>
            </a:r>
          </a:p>
          <a:p>
            <a:pPr lvl="1"/>
            <a:r>
              <a:rPr lang="tr-TR" dirty="0" smtClean="0"/>
              <a:t>Olumlu duyguları açığa vurma, duygu ve inançları destekleme, bilgi ya da öneri verme, maddi yardımda bulunma, özgül bir görevde yardımcı olma vb. </a:t>
            </a:r>
          </a:p>
        </p:txBody>
      </p:sp>
    </p:spTree>
    <p:extLst>
      <p:ext uri="{BB962C8B-B14F-4D97-AF65-F5344CB8AC3E}">
        <p14:creationId xmlns:p14="http://schemas.microsoft.com/office/powerpoint/2010/main" val="80117612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Rozet</Template>
  <TotalTime>126</TotalTime>
  <Words>1565</Words>
  <Application>Microsoft Office PowerPoint</Application>
  <PresentationFormat>Geniş ekran</PresentationFormat>
  <Paragraphs>161</Paragraphs>
  <Slides>21</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Arial</vt:lpstr>
      <vt:lpstr>Calibri</vt:lpstr>
      <vt:lpstr>Gill Sans MT</vt:lpstr>
      <vt:lpstr>Impact</vt:lpstr>
      <vt:lpstr>Wingdings</vt:lpstr>
      <vt:lpstr>Badge</vt:lpstr>
      <vt:lpstr>ARKADAŞLIK ve TOPLUMSAL DESTEK</vt:lpstr>
      <vt:lpstr>Neler Anlatılacak?</vt:lpstr>
      <vt:lpstr>Arkadaşlık</vt:lpstr>
      <vt:lpstr>Arkadaşlık kuramları</vt:lpstr>
      <vt:lpstr>Sosyal Takas Kuramı </vt:lpstr>
      <vt:lpstr>Sosyal Takas Kuramı </vt:lpstr>
      <vt:lpstr>Sosyal Takas Kuramı </vt:lpstr>
      <vt:lpstr>Eşitlik kuramı</vt:lpstr>
      <vt:lpstr>değişim (alışveriş) ilişkilerinde Karşılıklı topluluksal ilişkiler</vt:lpstr>
      <vt:lpstr>Arkadaş olma ve arkadaşlığı sürdürme</vt:lpstr>
      <vt:lpstr>Arkadaş olma ve arkadaşlığı sürdürme</vt:lpstr>
      <vt:lpstr>Arkadaş olma ve arkadaşlığı sürdürme</vt:lpstr>
      <vt:lpstr>Arkadaş olma ve arkadaşlığı sürdürme</vt:lpstr>
      <vt:lpstr>Arkadaş olma ve arkadaşlığı sürdürme</vt:lpstr>
      <vt:lpstr>Yaşam süresince arkadaşlık </vt:lpstr>
      <vt:lpstr>Yaşam süresince arkadaşlık </vt:lpstr>
      <vt:lpstr>Cinsiyet VE arkadaşlık</vt:lpstr>
      <vt:lpstr>Cinsiyet VE arkadaşlık</vt:lpstr>
      <vt:lpstr>Cinsiyet VE arkadaşlık</vt:lpstr>
      <vt:lpstr>Cinsiyet VE arkadaşlık</vt:lpstr>
      <vt:lpstr>Toplumsal destek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ARKADAŞLIK ve TOPLUMSAL DESTEK</dc:title>
  <dc:creator>hilal peker</dc:creator>
  <cp:lastModifiedBy>hilal peker</cp:lastModifiedBy>
  <cp:revision>25</cp:revision>
  <dcterms:created xsi:type="dcterms:W3CDTF">2020-04-03T16:55:21Z</dcterms:created>
  <dcterms:modified xsi:type="dcterms:W3CDTF">2020-04-06T06:28:58Z</dcterms:modified>
</cp:coreProperties>
</file>