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66" r:id="rId6"/>
    <p:sldId id="267" r:id="rId7"/>
    <p:sldId id="268" r:id="rId8"/>
    <p:sldId id="269" r:id="rId9"/>
    <p:sldId id="259" r:id="rId10"/>
    <p:sldId id="270" r:id="rId11"/>
    <p:sldId id="271" r:id="rId12"/>
    <p:sldId id="272" r:id="rId13"/>
    <p:sldId id="273" r:id="rId14"/>
    <p:sldId id="274" r:id="rId15"/>
    <p:sldId id="276" r:id="rId16"/>
    <p:sldId id="275" r:id="rId17"/>
    <p:sldId id="277" r:id="rId18"/>
    <p:sldId id="278" r:id="rId19"/>
    <p:sldId id="260" r:id="rId20"/>
    <p:sldId id="279" r:id="rId21"/>
    <p:sldId id="280" r:id="rId22"/>
    <p:sldId id="281" r:id="rId23"/>
    <p:sldId id="261" r:id="rId2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arsayılan Bölüm" id="{BAA9F7D5-0C14-40D2-BD28-7A0D45B1FE48}">
          <p14:sldIdLst>
            <p14:sldId id="256"/>
            <p14:sldId id="257"/>
            <p14:sldId id="258"/>
            <p14:sldId id="265"/>
            <p14:sldId id="266"/>
            <p14:sldId id="267"/>
            <p14:sldId id="268"/>
            <p14:sldId id="269"/>
            <p14:sldId id="259"/>
            <p14:sldId id="270"/>
            <p14:sldId id="271"/>
            <p14:sldId id="272"/>
            <p14:sldId id="273"/>
            <p14:sldId id="274"/>
            <p14:sldId id="276"/>
            <p14:sldId id="275"/>
            <p14:sldId id="277"/>
            <p14:sldId id="278"/>
            <p14:sldId id="260"/>
            <p14:sldId id="279"/>
            <p14:sldId id="280"/>
            <p14:sldId id="281"/>
            <p14:sldId id="26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67" y="7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A67E0-09D8-4BFB-97CD-E45DC9E91F72}" type="datetimeFigureOut">
              <a:rPr lang="tr-TR" smtClean="0"/>
              <a:t>23.03.2020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6FA21-C5A5-4E7C-888C-417C4F187BB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67765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A67E0-09D8-4BFB-97CD-E45DC9E91F72}" type="datetimeFigureOut">
              <a:rPr lang="tr-TR" smtClean="0"/>
              <a:t>23.03.2020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6FA21-C5A5-4E7C-888C-417C4F187BB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0769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A67E0-09D8-4BFB-97CD-E45DC9E91F72}" type="datetimeFigureOut">
              <a:rPr lang="tr-TR" smtClean="0"/>
              <a:t>23.03.2020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6FA21-C5A5-4E7C-888C-417C4F187BB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58049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A67E0-09D8-4BFB-97CD-E45DC9E91F72}" type="datetimeFigureOut">
              <a:rPr lang="tr-TR" smtClean="0"/>
              <a:t>23.03.2020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6FA21-C5A5-4E7C-888C-417C4F187BB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4419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A67E0-09D8-4BFB-97CD-E45DC9E91F72}" type="datetimeFigureOut">
              <a:rPr lang="tr-TR" smtClean="0"/>
              <a:t>23.03.2020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6FA21-C5A5-4E7C-888C-417C4F187BB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37776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A67E0-09D8-4BFB-97CD-E45DC9E91F72}" type="datetimeFigureOut">
              <a:rPr lang="tr-TR" smtClean="0"/>
              <a:t>23.03.2020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6FA21-C5A5-4E7C-888C-417C4F187BB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2528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A67E0-09D8-4BFB-97CD-E45DC9E91F72}" type="datetimeFigureOut">
              <a:rPr lang="tr-TR" smtClean="0"/>
              <a:t>23.03.2020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6FA21-C5A5-4E7C-888C-417C4F187BB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1396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A67E0-09D8-4BFB-97CD-E45DC9E91F72}" type="datetimeFigureOut">
              <a:rPr lang="tr-TR" smtClean="0"/>
              <a:t>23.03.2020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6FA21-C5A5-4E7C-888C-417C4F187BB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99517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A67E0-09D8-4BFB-97CD-E45DC9E91F72}" type="datetimeFigureOut">
              <a:rPr lang="tr-TR" smtClean="0"/>
              <a:t>23.03.2020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6FA21-C5A5-4E7C-888C-417C4F187BB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02448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A67E0-09D8-4BFB-97CD-E45DC9E91F72}" type="datetimeFigureOut">
              <a:rPr lang="tr-TR" smtClean="0"/>
              <a:t>23.03.2020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6FA21-C5A5-4E7C-888C-417C4F187BB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0580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A67E0-09D8-4BFB-97CD-E45DC9E91F72}" type="datetimeFigureOut">
              <a:rPr lang="tr-TR" smtClean="0"/>
              <a:t>23.03.2020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6FA21-C5A5-4E7C-888C-417C4F187BB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3778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8A67E0-09D8-4BFB-97CD-E45DC9E91F72}" type="datetimeFigureOut">
              <a:rPr lang="tr-TR" smtClean="0"/>
              <a:t>23.03.2020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06FA21-C5A5-4E7C-888C-417C4F187BB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2907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Çelişik Duygulu Cinsiyetçilik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15586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Cinsiyetçilik (</a:t>
            </a:r>
            <a:r>
              <a:rPr lang="tr-TR" dirty="0" err="1" smtClean="0"/>
              <a:t>Sexism</a:t>
            </a:r>
            <a:r>
              <a:rPr lang="tr-TR" dirty="0" smtClean="0"/>
              <a:t>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Kişinin cinsiyetine dayalı olarak yapılan ayrımcılıklar</a:t>
            </a:r>
          </a:p>
          <a:p>
            <a:pPr lvl="1"/>
            <a:r>
              <a:rPr lang="tr-TR" dirty="0" smtClean="0"/>
              <a:t>Çoğunlukla kadınlara ilişkin olumsuz tutumlar ve davranışlar. </a:t>
            </a:r>
          </a:p>
          <a:p>
            <a:r>
              <a:rPr lang="tr-TR" dirty="0" smtClean="0"/>
              <a:t>Toplumsal cinsiyet, sosyalleşme sürecinde kişilerin «kadın» ya da «erkek» kimliklerini geliştirmelerine ve belirli sosyal rolleri ve </a:t>
            </a:r>
            <a:r>
              <a:rPr lang="tr-TR" dirty="0" err="1" smtClean="0"/>
              <a:t>kalıpyargıları</a:t>
            </a:r>
            <a:r>
              <a:rPr lang="tr-TR" dirty="0" smtClean="0"/>
              <a:t> öğrenmelerine yol açar. </a:t>
            </a:r>
          </a:p>
          <a:p>
            <a:pPr lvl="1"/>
            <a:r>
              <a:rPr lang="tr-TR" dirty="0" smtClean="0"/>
              <a:t>Toplumun belirli bir cinsiyetten bekledikleri bilinçli veya bilinçsiz bir şekilde yerine getirilir. </a:t>
            </a:r>
          </a:p>
          <a:p>
            <a:pPr lvl="1"/>
            <a:r>
              <a:rPr lang="tr-TR" dirty="0" smtClean="0"/>
              <a:t>Bu da olumlu-olumsu özellikler taşıyan </a:t>
            </a:r>
            <a:r>
              <a:rPr lang="tr-TR" dirty="0" err="1" smtClean="0"/>
              <a:t>kalıpyargıların</a:t>
            </a:r>
            <a:r>
              <a:rPr lang="tr-TR" dirty="0" smtClean="0"/>
              <a:t> devamlılığını sağlar. </a:t>
            </a:r>
          </a:p>
          <a:p>
            <a:pPr lvl="1"/>
            <a:r>
              <a:rPr lang="tr-TR" dirty="0" smtClean="0"/>
              <a:t>Sonuç olarak kadınlar, kendilerine yüklenen bazı olumsuz </a:t>
            </a:r>
            <a:r>
              <a:rPr lang="tr-TR" dirty="0" err="1" smtClean="0"/>
              <a:t>kalıpyargılar</a:t>
            </a:r>
            <a:r>
              <a:rPr lang="tr-TR" dirty="0" smtClean="0"/>
              <a:t> sonucunda politik, ekonomik ve sosyal güç açısından erkeklere göre daha alt konumda kalmakta ve ayrımcılığa uğrayan cinsiyet olmakta. </a:t>
            </a:r>
          </a:p>
          <a:p>
            <a:pPr lvl="1"/>
            <a:r>
              <a:rPr lang="tr-TR" dirty="0" smtClean="0"/>
              <a:t>Kadınların yaşadığı bu cinsiyetçilik çeşitli sosyal ilişkilerde güçlenmelerini engellediği için sosyal psikologların çalıştığı önemli bir konudur.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42025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Cinsiyetçilik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Kadın ile erkek cinsiyetleri arasındaki biyolojik ve sosyal rol farklılıklarının ortaya konup bu farklılıkların abartılması</a:t>
            </a:r>
          </a:p>
          <a:p>
            <a:r>
              <a:rPr lang="tr-TR" dirty="0" smtClean="0"/>
              <a:t>Erkeklik ile güç, yüksek statü ve üstünlüğün birleştirilmesi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Sonucunda </a:t>
            </a:r>
          </a:p>
          <a:p>
            <a:pPr lvl="1"/>
            <a:r>
              <a:rPr lang="tr-TR" sz="3200" dirty="0" smtClean="0"/>
              <a:t>kadınların politik, ekonomik ve sosyal güç açısından daha zayıf konuma itilmesi ve ayrımcılığa uğraması CİNSİYETÇİLİK olarak adlandırılmaktadır. 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3031306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Cinsiyetçilik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Kısaca, </a:t>
            </a:r>
          </a:p>
          <a:p>
            <a:pPr lvl="1"/>
            <a:r>
              <a:rPr lang="tr-TR" sz="2800" dirty="0" smtClean="0"/>
              <a:t>Kadının ekonomi, sosyal ve politika gibi birçok alandan dışlanması, kadından uzaklaşma ve erkeğin üstünlüğünün abartılması. </a:t>
            </a:r>
          </a:p>
          <a:p>
            <a:pPr lvl="1"/>
            <a:r>
              <a:rPr lang="tr-TR" sz="2800" dirty="0" smtClean="0"/>
              <a:t>Erkeği «norm» olarak yapılandıran sistem. </a:t>
            </a:r>
          </a:p>
          <a:p>
            <a:pPr lvl="1"/>
            <a:endParaRPr lang="tr-TR" sz="2800" dirty="0"/>
          </a:p>
          <a:p>
            <a:r>
              <a:rPr lang="tr-TR" sz="3200" dirty="0" smtClean="0"/>
              <a:t>Geleneksel cinsiyet rolleri ideolojisinin kabul edilmesi ve cinsiyetlerin </a:t>
            </a:r>
            <a:r>
              <a:rPr lang="tr-TR" sz="3200" dirty="0" err="1" smtClean="0"/>
              <a:t>kalıpyargılar</a:t>
            </a:r>
            <a:r>
              <a:rPr lang="tr-TR" sz="3200" dirty="0" smtClean="0"/>
              <a:t> çerçevesinde tanımlanmasıyla da eş anlamlı.  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1856224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Cinsiyetçilik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3200" dirty="0" smtClean="0"/>
              <a:t>Bireysel ve kurumsal cinsiyetçilik olmak üzere iki yönlü</a:t>
            </a:r>
          </a:p>
          <a:p>
            <a:pPr lvl="1"/>
            <a:r>
              <a:rPr lang="tr-TR" sz="2800" dirty="0" smtClean="0"/>
              <a:t>Her ikisi de erkeğin üstün statüsünün korunması için oluşturulan inanç ve uygulama sistemi. </a:t>
            </a:r>
          </a:p>
          <a:p>
            <a:r>
              <a:rPr lang="tr-TR" sz="3200" dirty="0" smtClean="0"/>
              <a:t>Bireysel cinsiyetçilik: bilerek veya bilmeyerek kadınlara farklı bir şekilde davranılması ve kadınlara psikolojik, ekonomik veya sosyal açıdan zarar verecek davranışlarda bulunulması. </a:t>
            </a:r>
          </a:p>
          <a:p>
            <a:r>
              <a:rPr lang="tr-TR" sz="3200" dirty="0" smtClean="0"/>
              <a:t>Kurumsal cinsiyetçilik: erkeğin üstünlüğü üzerine kurulu yönetimler sonucunda kadına farklılığını duyuracak, zarar verici ve dışlayıcı davranışlar.  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1633699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Cinsiyetçilik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3200" dirty="0" smtClean="0"/>
              <a:t>Bilişsel </a:t>
            </a:r>
            <a:r>
              <a:rPr lang="tr-TR" sz="3200" dirty="0" err="1" smtClean="0"/>
              <a:t>kalıpyargılar</a:t>
            </a:r>
            <a:r>
              <a:rPr lang="tr-TR" dirty="0" err="1" smtClean="0"/>
              <a:t>ın</a:t>
            </a:r>
            <a:r>
              <a:rPr lang="tr-TR" dirty="0" smtClean="0"/>
              <a:t> rolü</a:t>
            </a:r>
          </a:p>
          <a:p>
            <a:pPr lvl="1"/>
            <a:r>
              <a:rPr lang="tr-TR" sz="2800" dirty="0" smtClean="0"/>
              <a:t>Erkeklere yönelik güçlü benlikleri yansıtan istenir </a:t>
            </a:r>
            <a:r>
              <a:rPr lang="tr-TR" sz="2800" dirty="0" err="1" smtClean="0"/>
              <a:t>kalıpyargılar</a:t>
            </a:r>
            <a:r>
              <a:rPr lang="tr-TR" sz="2800" dirty="0" smtClean="0"/>
              <a:t> (</a:t>
            </a:r>
            <a:r>
              <a:rPr lang="tr-TR" sz="2800" dirty="0" err="1" smtClean="0"/>
              <a:t>örn</a:t>
            </a:r>
            <a:r>
              <a:rPr lang="tr-TR" sz="2800" dirty="0" smtClean="0"/>
              <a:t>. Güçlü, korkusuz, bağımsız vb.)</a:t>
            </a:r>
          </a:p>
          <a:p>
            <a:pPr lvl="1"/>
            <a:r>
              <a:rPr lang="tr-TR" sz="2800" dirty="0" smtClean="0"/>
              <a:t>Kadınlara yönelik daha zayıf benlikleri yansıtan </a:t>
            </a:r>
            <a:r>
              <a:rPr lang="tr-TR" sz="2800" dirty="0" err="1" smtClean="0"/>
              <a:t>kalıpyargılar</a:t>
            </a:r>
            <a:r>
              <a:rPr lang="tr-TR" sz="2800" dirty="0" smtClean="0"/>
              <a:t> (</a:t>
            </a:r>
            <a:r>
              <a:rPr lang="tr-TR" sz="2800" dirty="0" err="1" smtClean="0"/>
              <a:t>örn</a:t>
            </a:r>
            <a:r>
              <a:rPr lang="tr-TR" sz="2800" dirty="0" smtClean="0"/>
              <a:t>. Bağımlı, pasif, duygusal vb.)</a:t>
            </a:r>
          </a:p>
          <a:p>
            <a:r>
              <a:rPr lang="tr-TR" sz="3200" dirty="0" smtClean="0"/>
              <a:t>Bu </a:t>
            </a:r>
            <a:r>
              <a:rPr lang="tr-TR" sz="3200" dirty="0" err="1" smtClean="0"/>
              <a:t>kalıpyargılar</a:t>
            </a:r>
            <a:r>
              <a:rPr lang="tr-TR" sz="3200" dirty="0" smtClean="0"/>
              <a:t> kadınların politik, ekonomik ve sosyal alanda erkeğe göre daha düşük konumlarda kalmasına neden olmaktadır. 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1351135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Cinsiyetçilik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sz="3200" dirty="0" smtClean="0"/>
              <a:t>Kadın ve erkeklere ilişkin olumlu/olumsuz bu </a:t>
            </a:r>
            <a:r>
              <a:rPr lang="tr-TR" sz="3200" dirty="0" err="1" smtClean="0"/>
              <a:t>kalıpyargılar</a:t>
            </a:r>
            <a:r>
              <a:rPr lang="tr-TR" dirty="0" smtClean="0"/>
              <a:t> her iki cinsiyetin de</a:t>
            </a:r>
          </a:p>
          <a:p>
            <a:pPr lvl="1"/>
            <a:r>
              <a:rPr lang="tr-TR" sz="2800" dirty="0" smtClean="0"/>
              <a:t>Ne gibi konularla ilgileneceklerini</a:t>
            </a:r>
          </a:p>
          <a:p>
            <a:pPr lvl="1"/>
            <a:r>
              <a:rPr lang="tr-TR" sz="2800" dirty="0" smtClean="0"/>
              <a:t>Politikaya ilgilerini</a:t>
            </a:r>
          </a:p>
          <a:p>
            <a:pPr lvl="1"/>
            <a:r>
              <a:rPr lang="tr-TR" sz="2800" dirty="0" smtClean="0"/>
              <a:t>Çalışma yaşantılarını</a:t>
            </a:r>
          </a:p>
          <a:p>
            <a:pPr lvl="1"/>
            <a:r>
              <a:rPr lang="tr-TR" sz="2800" dirty="0" smtClean="0"/>
              <a:t>Performanslarını</a:t>
            </a:r>
          </a:p>
          <a:p>
            <a:pPr lvl="1"/>
            <a:r>
              <a:rPr lang="tr-TR" sz="2800" dirty="0" smtClean="0"/>
              <a:t>Performanslarının açıklanmasını</a:t>
            </a:r>
          </a:p>
          <a:p>
            <a:pPr lvl="1"/>
            <a:r>
              <a:rPr lang="tr-TR" sz="2800" dirty="0" smtClean="0"/>
              <a:t>Eğitimlerini</a:t>
            </a:r>
          </a:p>
          <a:p>
            <a:pPr lvl="1"/>
            <a:r>
              <a:rPr lang="tr-TR" sz="2800" dirty="0" smtClean="0"/>
              <a:t>Sosyal ilişkilerini</a:t>
            </a:r>
          </a:p>
          <a:p>
            <a:pPr lvl="1"/>
            <a:r>
              <a:rPr lang="tr-TR" sz="2800" dirty="0" smtClean="0"/>
              <a:t>Karşı cinsiyete ilişkin tutumlarını</a:t>
            </a:r>
            <a:r>
              <a:rPr lang="tr-TR" sz="2800" dirty="0"/>
              <a:t> </a:t>
            </a:r>
            <a:r>
              <a:rPr lang="tr-TR" sz="2800" dirty="0" smtClean="0"/>
              <a:t>ve </a:t>
            </a:r>
          </a:p>
          <a:p>
            <a:pPr lvl="1"/>
            <a:r>
              <a:rPr lang="tr-TR" sz="2800" dirty="0" smtClean="0"/>
              <a:t>Karşı cinsiyetle romantik ilişkilerini etkilemektedir. </a:t>
            </a:r>
          </a:p>
        </p:txBody>
      </p:sp>
    </p:spTree>
    <p:extLst>
      <p:ext uri="{BB962C8B-B14F-4D97-AF65-F5344CB8AC3E}">
        <p14:creationId xmlns:p14="http://schemas.microsoft.com/office/powerpoint/2010/main" val="1837730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Cinsiyetçilik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3200" dirty="0" smtClean="0"/>
              <a:t>Örnek: </a:t>
            </a:r>
          </a:p>
          <a:p>
            <a:pPr lvl="1"/>
            <a:r>
              <a:rPr lang="tr-TR" dirty="0" smtClean="0"/>
              <a:t>Eşit özelliklere sahip olsalar da erkek adaylar kadın adaylara göre iş başvurularında daha olumlu değerlendirilmektedir. </a:t>
            </a:r>
          </a:p>
          <a:p>
            <a:pPr lvl="1"/>
            <a:endParaRPr lang="tr-TR" dirty="0"/>
          </a:p>
          <a:p>
            <a:r>
              <a:rPr lang="tr-TR" dirty="0" smtClean="0"/>
              <a:t>Kadınlar için: öğretmenlik, hemşirelik, hosteslik gibi anaç özellikler ve hizmetler</a:t>
            </a:r>
          </a:p>
          <a:p>
            <a:r>
              <a:rPr lang="tr-TR" dirty="0" smtClean="0"/>
              <a:t>Erkekler için: mühendis, elektrikçi, müdür, yönetici ve politikacı gibi daha bağımsızlık, güç ve liderlik gerektiren işlerin uygun görülmesi. </a:t>
            </a:r>
          </a:p>
        </p:txBody>
      </p:sp>
    </p:spTree>
    <p:extLst>
      <p:ext uri="{BB962C8B-B14F-4D97-AF65-F5344CB8AC3E}">
        <p14:creationId xmlns:p14="http://schemas.microsoft.com/office/powerpoint/2010/main" val="641819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Yurt Dışında Cinsiyetçilikle İlgili Değişmeler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r-TR" dirty="0" smtClean="0"/>
              <a:t>Cinsiyetçilik ve ırkçılığın paralel inanç sistemleri olması, sosyal değişimler ile ikisinin de daha az kabul edilebilir hale gelmesi</a:t>
            </a:r>
          </a:p>
          <a:p>
            <a:r>
              <a:rPr lang="tr-TR" dirty="0" smtClean="0"/>
              <a:t>Ekonomik ve sosyal değişimler sonucunda yaş grupları arasında farklılıklar</a:t>
            </a:r>
          </a:p>
          <a:p>
            <a:pPr lvl="1"/>
            <a:r>
              <a:rPr lang="tr-TR" dirty="0" smtClean="0"/>
              <a:t>Yaşlıların daha tutucu olmaları</a:t>
            </a:r>
          </a:p>
          <a:p>
            <a:pPr lvl="1"/>
            <a:r>
              <a:rPr lang="tr-TR" dirty="0" smtClean="0"/>
              <a:t>Eğitim, gelir düzeyi ve kişisel yetkinlik ile cinsiyetçilik arasında negatif korelasyon</a:t>
            </a:r>
          </a:p>
          <a:p>
            <a:r>
              <a:rPr lang="tr-TR" dirty="0" smtClean="0"/>
              <a:t>Kadın vs. erkekler arasındaki farklılıklar (erkekler daha cinsiyetçi)</a:t>
            </a:r>
          </a:p>
          <a:p>
            <a:pPr lvl="1"/>
            <a:r>
              <a:rPr lang="tr-TR" dirty="0" smtClean="0"/>
              <a:t>Ancak kadınlar cinsiyetçi ortamda kazanç olarak gördükleri bazı davranışlardan vazgeçmek istememektedir. </a:t>
            </a:r>
          </a:p>
          <a:p>
            <a:pPr lvl="1"/>
            <a:r>
              <a:rPr lang="tr-TR" dirty="0" err="1" smtClean="0"/>
              <a:t>Örn</a:t>
            </a:r>
            <a:r>
              <a:rPr lang="tr-TR" dirty="0" smtClean="0"/>
              <a:t>. Harcamaların erkekler tarafından yapılması, evlenme teklifinin erkeklerden gelmesi gibi. </a:t>
            </a:r>
          </a:p>
        </p:txBody>
      </p:sp>
    </p:spTree>
    <p:extLst>
      <p:ext uri="{BB962C8B-B14F-4D97-AF65-F5344CB8AC3E}">
        <p14:creationId xmlns:p14="http://schemas.microsoft.com/office/powerpoint/2010/main" val="10693633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Yurt Dışında Cinsiyetçilikle İlgili Değişmeler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Kadınlara yönelik olumsuz tutum ve davranışlar bir ölçüde değişmiş olsa da tamamen ortadan kalmamıştır ancak şekil değiştirmiştir. </a:t>
            </a:r>
          </a:p>
          <a:p>
            <a:r>
              <a:rPr lang="tr-TR" dirty="0" smtClean="0"/>
              <a:t>Cinsiyetçiliğin kötü olduğu algılanmaktadır ancak bu tutum ve davranışlardan vazgeçememektedirler. Dolayısıyla üstü kapalı bir şekilde sergilemektedirler. </a:t>
            </a:r>
          </a:p>
          <a:p>
            <a:r>
              <a:rPr lang="tr-TR" dirty="0" smtClean="0"/>
              <a:t>Modern cinsiyetçilik</a:t>
            </a:r>
          </a:p>
          <a:p>
            <a:r>
              <a:rPr lang="tr-TR" dirty="0" smtClean="0"/>
              <a:t>Yasal değişiklikler ve cezalar nedeni ile cinsiyetçi tutum ve davranışların açıkça gösterilememesi. </a:t>
            </a:r>
          </a:p>
        </p:txBody>
      </p:sp>
    </p:spTree>
    <p:extLst>
      <p:ext uri="{BB962C8B-B14F-4D97-AF65-F5344CB8AC3E}">
        <p14:creationId xmlns:p14="http://schemas.microsoft.com/office/powerpoint/2010/main" val="20794101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Yurt Dışında Cinsiyetçilikle İlgili Değişmeler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Açık ve örtük cinsiyetçilik</a:t>
            </a:r>
          </a:p>
          <a:p>
            <a:pPr lvl="1"/>
            <a:r>
              <a:rPr lang="tr-TR" dirty="0" smtClean="0"/>
              <a:t>Açık cinsiyetçilik: </a:t>
            </a:r>
            <a:r>
              <a:rPr lang="tr-TR" dirty="0" err="1" smtClean="0"/>
              <a:t>örn</a:t>
            </a:r>
            <a:r>
              <a:rPr lang="tr-TR" dirty="0" smtClean="0"/>
              <a:t>. Aynı işte çalışan kadına erkeğe göre daha az maaş ödenmesi, fiziksel ve sözel taciz, kadının yerinin evi olarak görülmesi vb. </a:t>
            </a:r>
          </a:p>
          <a:p>
            <a:r>
              <a:rPr lang="tr-TR" dirty="0" smtClean="0"/>
              <a:t>Örtük cinsiyetçilik: kadınlar ve erkeklere uygulanan eşit olmayan ve kadına zarar verebilecek tavırları üstü kapalı olarak ve sinsice göstermeyi içerir. </a:t>
            </a:r>
          </a:p>
          <a:p>
            <a:pPr lvl="1"/>
            <a:r>
              <a:rPr lang="tr-TR" dirty="0" smtClean="0"/>
              <a:t>Bireyler kadın-erkek eşitliğini kabul ettiklerini belirtseler de, bilerek kadınların çalışmalarını önemsemezler ve onların başarısız olmasına neden olacak davranışlar gösterebilirler.</a:t>
            </a:r>
          </a:p>
          <a:p>
            <a:pPr lvl="1"/>
            <a:r>
              <a:rPr lang="tr-TR" dirty="0"/>
              <a:t>Hatta bu olumsuz </a:t>
            </a:r>
            <a:r>
              <a:rPr lang="tr-TR" dirty="0" smtClean="0"/>
              <a:t>davranışlar, bilerek ve </a:t>
            </a:r>
            <a:r>
              <a:rPr lang="tr-TR" dirty="0"/>
              <a:t>isteyerek </a:t>
            </a:r>
            <a:r>
              <a:rPr lang="tr-TR" dirty="0" smtClean="0"/>
              <a:t>kadını başarısızlığa götürecek sabotaj </a:t>
            </a:r>
            <a:r>
              <a:rPr lang="tr-TR" dirty="0"/>
              <a:t>veya öç </a:t>
            </a:r>
            <a:r>
              <a:rPr lang="tr-TR" dirty="0" smtClean="0"/>
              <a:t>almayı içerebilir.</a:t>
            </a:r>
          </a:p>
          <a:p>
            <a:pPr lvl="1"/>
            <a:r>
              <a:rPr lang="tr-TR" dirty="0" err="1" smtClean="0"/>
              <a:t>Örn</a:t>
            </a:r>
            <a:r>
              <a:rPr lang="tr-TR" dirty="0" smtClean="0"/>
              <a:t>. Cinsiyetçi şakalar </a:t>
            </a:r>
          </a:p>
        </p:txBody>
      </p:sp>
    </p:spTree>
    <p:extLst>
      <p:ext uri="{BB962C8B-B14F-4D97-AF65-F5344CB8AC3E}">
        <p14:creationId xmlns:p14="http://schemas.microsoft.com/office/powerpoint/2010/main" val="42059042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Yurt Dışında Cinsiyetçilikle İlgili Değişmeler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Gizli cinsiyetçilik </a:t>
            </a:r>
          </a:p>
          <a:p>
            <a:pPr lvl="1"/>
            <a:r>
              <a:rPr lang="tr-TR" dirty="0" smtClean="0"/>
              <a:t>Doğal olarak algılanan ve kadınlara zarar verici, kadın-erkek eşitliğini hiçe sayan davranışlar </a:t>
            </a:r>
          </a:p>
          <a:p>
            <a:pPr lvl="1"/>
            <a:r>
              <a:rPr lang="tr-TR" dirty="0" smtClean="0"/>
              <a:t>Kadınların ve erkeklerin eşit olduklarını belirtmek ama algılanan bu eşitliği yok sayan birçok davranışı normal olarak görmek</a:t>
            </a:r>
          </a:p>
          <a:p>
            <a:r>
              <a:rPr lang="tr-TR" dirty="0" smtClean="0"/>
              <a:t>Örneğin: </a:t>
            </a:r>
          </a:p>
          <a:p>
            <a:pPr lvl="1"/>
            <a:r>
              <a:rPr lang="tr-TR" dirty="0" smtClean="0"/>
              <a:t>cam tavan. </a:t>
            </a:r>
          </a:p>
          <a:p>
            <a:pPr lvl="1"/>
            <a:r>
              <a:rPr lang="tr-TR" dirty="0" smtClean="0"/>
              <a:t>Rehber öğretmenlerin kızlar için daha düşük maaşlı işleri uygun görmeleri vb.</a:t>
            </a:r>
          </a:p>
          <a:p>
            <a:endParaRPr lang="tr-TR" dirty="0" smtClean="0"/>
          </a:p>
          <a:p>
            <a:r>
              <a:rPr lang="tr-TR" dirty="0" smtClean="0"/>
              <a:t>Örtük ve gizli cinsiyetçiliği açıkça davranışlarda görmek zordur!</a:t>
            </a:r>
          </a:p>
          <a:p>
            <a:pPr marL="0" indent="0">
              <a:buNone/>
            </a:pPr>
            <a:r>
              <a:rPr lang="tr-TR" dirty="0" smtClean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9364241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Çelişik Duygulu Cinsiyetçilik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Cinsiyetçilik tek boyutta (olumsuz tutum ve </a:t>
            </a:r>
            <a:r>
              <a:rPr lang="tr-TR" dirty="0" err="1" smtClean="0"/>
              <a:t>kalıpyargılar</a:t>
            </a:r>
            <a:r>
              <a:rPr lang="tr-TR" dirty="0" smtClean="0"/>
              <a:t>) ele alınamaz. </a:t>
            </a:r>
          </a:p>
          <a:p>
            <a:r>
              <a:rPr lang="tr-TR" dirty="0" smtClean="0"/>
              <a:t>Çelişik duygulu cinsiyetçilik, kadınlara ilişkin hem olumsuz hem de görece olumlu duyguları içermektedir. </a:t>
            </a:r>
          </a:p>
          <a:p>
            <a:pPr marL="0" indent="0">
              <a:buNone/>
            </a:pPr>
            <a:endParaRPr lang="tr-TR" dirty="0" smtClean="0"/>
          </a:p>
          <a:p>
            <a:r>
              <a:rPr lang="tr-TR" dirty="0" smtClean="0"/>
              <a:t>Çalışmaların öncüleri </a:t>
            </a:r>
            <a:r>
              <a:rPr lang="tr-TR" dirty="0" err="1" smtClean="0"/>
              <a:t>Glick</a:t>
            </a:r>
            <a:r>
              <a:rPr lang="tr-TR" dirty="0" smtClean="0"/>
              <a:t> ve Fiske (1996, 1997)</a:t>
            </a:r>
          </a:p>
          <a:p>
            <a:r>
              <a:rPr lang="tr-TR" dirty="0" smtClean="0"/>
              <a:t>Türkiye’de ise Sakallı-Uğurlu (2002)</a:t>
            </a:r>
          </a:p>
        </p:txBody>
      </p:sp>
    </p:spTree>
    <p:extLst>
      <p:ext uri="{BB962C8B-B14F-4D97-AF65-F5344CB8AC3E}">
        <p14:creationId xmlns:p14="http://schemas.microsoft.com/office/powerpoint/2010/main" val="32055304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Çelişik Duygulu Cinsiyetçilik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smtClean="0"/>
              <a:t>Temel hipotez: kadın ve erkek ilişkileri diğer iç grup ve dış grup ilişkilerinden farklıdır, çünkü kadın ve erkekler üremek ve cinsellik açısından birbirine ihtiyaç duyan gruplardır. </a:t>
            </a:r>
          </a:p>
          <a:p>
            <a:r>
              <a:rPr lang="tr-TR" dirty="0" smtClean="0"/>
              <a:t>Bu ihtiyaç nedeniyle kadınlar eş, anne ve romantik arkadaşlar olarak ikili ilişkilerde önemli bir güce sahipken; erkekler sosyal, politik ve ekonomik kontrolleri nedeniyle daha fazla yapısal güce sahiptirler. </a:t>
            </a:r>
          </a:p>
          <a:p>
            <a:r>
              <a:rPr lang="tr-TR" dirty="0" smtClean="0"/>
              <a:t>Kadınlar ve erkekler cinsellik ve üretkenlik için birbirlerine ihtiyaç duysalar bile; diğer grup ilişkilerinde olduğu gibi konum/statü farklılığı göstermektedirler. </a:t>
            </a:r>
          </a:p>
          <a:p>
            <a:pPr lvl="1"/>
            <a:r>
              <a:rPr lang="tr-TR" dirty="0" smtClean="0"/>
              <a:t>Kadın düşük, erkek ise üstün konumda olandır. </a:t>
            </a:r>
          </a:p>
          <a:p>
            <a:r>
              <a:rPr lang="tr-TR" dirty="0" smtClean="0"/>
              <a:t>Bu nedenle düşük ve dezavantajlı konumda olan kadınlara ilişkin duygular derin çelişkilerle belirginleşen çelişik bir önyargı durumu olarak ortaya çıkmaktadır. </a:t>
            </a:r>
          </a:p>
        </p:txBody>
      </p:sp>
    </p:spTree>
    <p:extLst>
      <p:ext uri="{BB962C8B-B14F-4D97-AF65-F5344CB8AC3E}">
        <p14:creationId xmlns:p14="http://schemas.microsoft.com/office/powerpoint/2010/main" val="38996786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Çelişik Duygulu Cinsiyetçilik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Çelişik duygulu cinsiyetçilik</a:t>
            </a:r>
          </a:p>
          <a:p>
            <a:pPr lvl="1"/>
            <a:r>
              <a:rPr lang="tr-TR" dirty="0" smtClean="0"/>
              <a:t>Düşmanca ve korumacı cinsiyetçilik </a:t>
            </a:r>
          </a:p>
          <a:p>
            <a:pPr lvl="1"/>
            <a:endParaRPr lang="tr-TR" dirty="0"/>
          </a:p>
          <a:p>
            <a:r>
              <a:rPr lang="tr-TR" dirty="0" smtClean="0"/>
              <a:t>Düşmanca cinsiyetçilik: kadının erkeğe göre zayıf ve ona bağımlı algılanması ve düşük seviyede görülmesi</a:t>
            </a:r>
          </a:p>
          <a:p>
            <a:r>
              <a:rPr lang="tr-TR" dirty="0" smtClean="0"/>
              <a:t>Korumacı cinsiyetçilik: kadının korunması, yüceltilmesi ve sevilmesi şeklinde olumlu tutumları içerse de, kadının erkeğe göre daha düşük konumda olduğunu kanıtlamaya hizmet eden ılımlı önyargılar. </a:t>
            </a:r>
          </a:p>
          <a:p>
            <a:pPr lvl="1"/>
            <a:r>
              <a:rPr lang="tr-TR" dirty="0" smtClean="0"/>
              <a:t>Dolayısıyla geleneksel </a:t>
            </a:r>
            <a:r>
              <a:rPr lang="tr-TR" dirty="0" err="1" smtClean="0"/>
              <a:t>kalıpyargıları</a:t>
            </a:r>
            <a:r>
              <a:rPr lang="tr-TR" dirty="0" smtClean="0"/>
              <a:t> ve erkek egemenliğini desteklemektedir. </a:t>
            </a:r>
          </a:p>
        </p:txBody>
      </p:sp>
    </p:spTree>
    <p:extLst>
      <p:ext uri="{BB962C8B-B14F-4D97-AF65-F5344CB8AC3E}">
        <p14:creationId xmlns:p14="http://schemas.microsoft.com/office/powerpoint/2010/main" val="11825374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Çelişik Duygulu Cinsiyetçilik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Düşmanca ve korumacı cinsiyetçilikte üç ana unsur:</a:t>
            </a:r>
          </a:p>
          <a:p>
            <a:pPr lvl="1"/>
            <a:r>
              <a:rPr lang="tr-TR" dirty="0" smtClean="0"/>
              <a:t>Ataerkillik: erkeğin üstünlüğü</a:t>
            </a:r>
          </a:p>
          <a:p>
            <a:pPr lvl="1"/>
            <a:r>
              <a:rPr lang="tr-TR" dirty="0" smtClean="0"/>
              <a:t>Cinsiyetler arası farklılaştırma: erkeğe atfedilen rollerin üstün görülmesi</a:t>
            </a:r>
          </a:p>
          <a:p>
            <a:pPr lvl="1"/>
            <a:r>
              <a:rPr lang="tr-TR" dirty="0" smtClean="0"/>
              <a:t>Heteroseksüellik: toplum tarafından norm kabul edilen heteroseksüelliğin kadınlar ve erkeklere belirli roller tanıması. </a:t>
            </a:r>
          </a:p>
          <a:p>
            <a:r>
              <a:rPr lang="tr-TR" dirty="0" smtClean="0"/>
              <a:t>Düşmanca cinsiyetçilikte: baskıcı ataerkillik, cinsiyetler arası yarışmacı farklılaştırma ve heteroseksüel düşmanlık</a:t>
            </a:r>
          </a:p>
          <a:p>
            <a:r>
              <a:rPr lang="tr-TR" dirty="0" smtClean="0"/>
              <a:t>Korumacı cinsiyetçilik: koruyucu ataerkillik, cinsiyetler arası tamamlayıcı farklılaştırma ve heteroseksüel yakınlık </a:t>
            </a:r>
          </a:p>
          <a:p>
            <a:pPr lvl="1"/>
            <a:r>
              <a:rPr lang="tr-TR" dirty="0" smtClean="0"/>
              <a:t>Ayrıntılar ve örnekler için bkz. Sakallı-Uğurlu, 2003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87162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Çelişik Duygulu Cinsiyetçilik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Çelişik duygulu cinsiyetçilik ölçeği örnek maddeler</a:t>
            </a:r>
          </a:p>
          <a:p>
            <a:pPr lvl="1"/>
            <a:r>
              <a:rPr lang="tr-TR" dirty="0" smtClean="0"/>
              <a:t>Kadınlar erkekler üzerinde kontrolü sağlayarak güç kazanmak hevesindeler (D)</a:t>
            </a:r>
          </a:p>
          <a:p>
            <a:pPr lvl="1"/>
            <a:r>
              <a:rPr lang="tr-TR" dirty="0" smtClean="0"/>
              <a:t>Feministler gerçekte kadınların erkeklerden daha fazla güce sahip olmalarını istemektedirler (D)</a:t>
            </a:r>
          </a:p>
          <a:p>
            <a:pPr lvl="1"/>
            <a:r>
              <a:rPr lang="tr-TR" dirty="0" smtClean="0"/>
              <a:t>Erkekler yanlarında kadın olmadığı zaman eksiktirler (K)</a:t>
            </a:r>
          </a:p>
          <a:p>
            <a:pPr lvl="1"/>
            <a:r>
              <a:rPr lang="tr-TR" dirty="0" smtClean="0"/>
              <a:t>Bir felaket durumunda kadınlar erkeklerden önce kurtarılmalıdır (K)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396458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Çelişik Duygulu Cinsiyetçilik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19 ülkede yapılan çalışmada K ve D cinsiyetçiliğin pozitif korelasyon gösterdiği bulunmuştur. </a:t>
            </a:r>
          </a:p>
          <a:p>
            <a:r>
              <a:rPr lang="tr-TR" dirty="0" smtClean="0"/>
              <a:t>Kültürlerarası bazı farklılıklar da vardır:</a:t>
            </a:r>
          </a:p>
          <a:p>
            <a:pPr lvl="1"/>
            <a:r>
              <a:rPr lang="tr-TR" dirty="0" err="1" smtClean="0"/>
              <a:t>Örn</a:t>
            </a:r>
            <a:r>
              <a:rPr lang="tr-TR" dirty="0" smtClean="0"/>
              <a:t>. Cinsiyetçiliğin yüksek olduğu ülkelerde kadınlar D cinsiyetçiliğe erkeklere göre daha olumsuz tepkiler verirken; korumacı cinsiyetçiliği daha fazla kabul etmişlerdir.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61093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Erkeğe İlişkin Çelişik Duygular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Kadın ve erkek arasındaki ilişkinin özellikleri nedeniyle kadınların erkeklere olan tutumlarında da bir çelişki gözlenebilir. </a:t>
            </a:r>
          </a:p>
          <a:p>
            <a:pPr lvl="1"/>
            <a:r>
              <a:rPr lang="tr-TR" dirty="0" smtClean="0"/>
              <a:t>kadınlar</a:t>
            </a:r>
            <a:r>
              <a:rPr lang="tr-TR" dirty="0"/>
              <a:t>, erkeklerin </a:t>
            </a:r>
            <a:r>
              <a:rPr lang="tr-TR" dirty="0" smtClean="0"/>
              <a:t>üstünlüğü ve yakın ilişkilerde erkeğe bağımlı </a:t>
            </a:r>
            <a:r>
              <a:rPr lang="tr-TR" dirty="0"/>
              <a:t>olma </a:t>
            </a:r>
            <a:r>
              <a:rPr lang="tr-TR" dirty="0" smtClean="0"/>
              <a:t>konularında </a:t>
            </a:r>
            <a:r>
              <a:rPr lang="tr-TR" dirty="0"/>
              <a:t>erkeklere </a:t>
            </a:r>
            <a:r>
              <a:rPr lang="tr-TR" dirty="0" smtClean="0"/>
              <a:t>ilişkin çelişik </a:t>
            </a:r>
            <a:r>
              <a:rPr lang="tr-TR" dirty="0"/>
              <a:t>tutumlara </a:t>
            </a:r>
            <a:r>
              <a:rPr lang="tr-TR" dirty="0" smtClean="0"/>
              <a:t>sahip olabilirler.</a:t>
            </a:r>
          </a:p>
          <a:p>
            <a:r>
              <a:rPr lang="tr-TR" dirty="0" smtClean="0"/>
              <a:t>Düşmanca ve korumacı tutumlar </a:t>
            </a:r>
          </a:p>
          <a:p>
            <a:r>
              <a:rPr lang="tr-TR" dirty="0" smtClean="0"/>
              <a:t>Yine ataerkillik, cinsiyetler arası farklılaştırma ve heteroseksüellik unsurları ile açıklanmaktadır.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108750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Erkeğe İlişkin Çelişik Duygular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Erkeklere ilişkin düşmanca tutumlar</a:t>
            </a:r>
          </a:p>
          <a:p>
            <a:pPr lvl="1"/>
            <a:r>
              <a:rPr lang="tr-TR" dirty="0" smtClean="0"/>
              <a:t>Ataerkilliğe içerleme</a:t>
            </a:r>
          </a:p>
          <a:p>
            <a:pPr lvl="2"/>
            <a:r>
              <a:rPr lang="tr-TR" dirty="0" smtClean="0"/>
              <a:t>Kadınların düşük konumlarından dolayı erkeklerin sahip olduğu güce gücenmeleri</a:t>
            </a:r>
          </a:p>
          <a:p>
            <a:pPr lvl="2"/>
            <a:r>
              <a:rPr lang="tr-TR" dirty="0" smtClean="0"/>
              <a:t>Örnek : </a:t>
            </a:r>
            <a:r>
              <a:rPr lang="tr-TR" dirty="0"/>
              <a:t>Erkekler toplumda </a:t>
            </a:r>
            <a:r>
              <a:rPr lang="tr-TR" dirty="0" smtClean="0"/>
              <a:t>kadınlardan </a:t>
            </a:r>
            <a:r>
              <a:rPr lang="nb-NO" dirty="0" smtClean="0"/>
              <a:t>daha </a:t>
            </a:r>
            <a:r>
              <a:rPr lang="nb-NO" dirty="0"/>
              <a:t>fazla kontrole sahip olmak için </a:t>
            </a:r>
            <a:r>
              <a:rPr lang="nb-NO" dirty="0" smtClean="0"/>
              <a:t>her</a:t>
            </a:r>
            <a:r>
              <a:rPr lang="tr-TR" dirty="0" smtClean="0"/>
              <a:t> zaman </a:t>
            </a:r>
            <a:r>
              <a:rPr lang="tr-TR" dirty="0"/>
              <a:t>çabalarlar</a:t>
            </a:r>
            <a:endParaRPr lang="tr-TR" dirty="0" smtClean="0"/>
          </a:p>
          <a:p>
            <a:pPr lvl="1"/>
            <a:r>
              <a:rPr lang="tr-TR" dirty="0" smtClean="0"/>
              <a:t>Cinsiyetler arası </a:t>
            </a:r>
            <a:r>
              <a:rPr lang="tr-TR" dirty="0" err="1" smtClean="0"/>
              <a:t>ödünleyici</a:t>
            </a:r>
            <a:r>
              <a:rPr lang="tr-TR" dirty="0" smtClean="0"/>
              <a:t> farklılaştırma</a:t>
            </a:r>
          </a:p>
          <a:p>
            <a:pPr lvl="2"/>
            <a:r>
              <a:rPr lang="tr-TR" dirty="0" smtClean="0"/>
              <a:t>Kadınların kendilerini olumlu olarak erkeklerden farklı gösterme çabaları</a:t>
            </a:r>
          </a:p>
          <a:p>
            <a:pPr lvl="2"/>
            <a:r>
              <a:rPr lang="tr-TR" dirty="0" smtClean="0"/>
              <a:t>Örnek: Erkekler bebek gibidirler, bizlere muhtaçtırlar</a:t>
            </a:r>
          </a:p>
          <a:p>
            <a:pPr lvl="1"/>
            <a:r>
              <a:rPr lang="tr-TR" dirty="0" smtClean="0"/>
              <a:t>Heteroseksüel düşmanlık </a:t>
            </a:r>
          </a:p>
          <a:p>
            <a:pPr lvl="2"/>
            <a:r>
              <a:rPr lang="tr-TR" dirty="0" smtClean="0"/>
              <a:t>Erkeklerin cinsel saldırganlıklarına içerleme</a:t>
            </a:r>
          </a:p>
          <a:p>
            <a:pPr lvl="2"/>
            <a:r>
              <a:rPr lang="tr-TR" dirty="0" smtClean="0"/>
              <a:t>Örnek: Çoğu erkek, kadınlar üzerinde güç sahibi oldukları bir pozisyonda bulunduklar</a:t>
            </a:r>
            <a:r>
              <a:rPr lang="tr-TR" dirty="0"/>
              <a:t>ı</a:t>
            </a:r>
            <a:r>
              <a:rPr lang="tr-TR" dirty="0" smtClean="0"/>
              <a:t> anda, üstü kapalı yolla bile olsa kadınları cinsel açıdan taciz ederler</a:t>
            </a:r>
          </a:p>
          <a:p>
            <a:pPr lvl="2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62785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Erkeğe İlişkin Çelişik Duygular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Erkeklere ilişkin korumacı tutumlar</a:t>
            </a:r>
          </a:p>
          <a:p>
            <a:pPr lvl="1"/>
            <a:r>
              <a:rPr lang="tr-TR" dirty="0" err="1" smtClean="0"/>
              <a:t>Anaerkillik</a:t>
            </a:r>
            <a:endParaRPr lang="tr-TR" dirty="0" smtClean="0"/>
          </a:p>
          <a:p>
            <a:pPr lvl="2"/>
            <a:r>
              <a:rPr lang="tr-TR" dirty="0" smtClean="0"/>
              <a:t>Kadınlar evlerinde erkeklerine bakmalıdırlar çünkü erkekler kendilerine bakmayı beceremez</a:t>
            </a:r>
          </a:p>
          <a:p>
            <a:pPr lvl="1"/>
            <a:r>
              <a:rPr lang="tr-TR" dirty="0" smtClean="0"/>
              <a:t>Cinsiyetler arası tamamlayıcı farklılaştırma</a:t>
            </a:r>
          </a:p>
          <a:p>
            <a:pPr lvl="2"/>
            <a:r>
              <a:rPr lang="tr-TR" dirty="0" smtClean="0"/>
              <a:t>Erkekler kadınlara oranla risk almaya daha gönüllüdürler</a:t>
            </a:r>
          </a:p>
          <a:p>
            <a:pPr lvl="1"/>
            <a:r>
              <a:rPr lang="tr-TR" dirty="0" smtClean="0"/>
              <a:t>Heteroseksüel yakınlık </a:t>
            </a:r>
          </a:p>
          <a:p>
            <a:pPr lvl="2"/>
            <a:r>
              <a:rPr lang="tr-TR" dirty="0" smtClean="0"/>
              <a:t>Her kadının kendisini el üstünde tutacak bir erkeğe ihtiyacı vardır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294908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Türkiye’de yapılan bazı çalışmalar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Genel bulgular Türkiye’de cinsiyetçiliğin yoğun bir şekilde yaşandığını göstermektedir. </a:t>
            </a:r>
          </a:p>
          <a:p>
            <a:r>
              <a:rPr lang="tr-TR" dirty="0" smtClean="0"/>
              <a:t>Çelişik duygulu cinsiyetçilikle ilgili çalışmalar: </a:t>
            </a:r>
          </a:p>
          <a:p>
            <a:pPr lvl="1"/>
            <a:r>
              <a:rPr lang="tr-TR" dirty="0" smtClean="0"/>
              <a:t>Düşmanca cinsiyetçilik aile içi şiddete tolerans ile pozitif ilişkili</a:t>
            </a:r>
          </a:p>
          <a:p>
            <a:pPr lvl="1"/>
            <a:r>
              <a:rPr lang="tr-TR" dirty="0" smtClean="0"/>
              <a:t>Korumacı cinsiyetçilik evlilik öncesi cinsel ilişkide bulunmuş kadınlara ilişkin olumsuz tutumları </a:t>
            </a:r>
            <a:r>
              <a:rPr lang="tr-TR" dirty="0" err="1" smtClean="0"/>
              <a:t>yordamaktadır</a:t>
            </a:r>
            <a:r>
              <a:rPr lang="tr-TR" dirty="0" smtClean="0"/>
              <a:t>. </a:t>
            </a:r>
          </a:p>
          <a:p>
            <a:pPr lvl="1"/>
            <a:endParaRPr lang="tr-TR" dirty="0"/>
          </a:p>
          <a:p>
            <a:pPr lvl="1"/>
            <a:r>
              <a:rPr lang="tr-TR" dirty="0" smtClean="0"/>
              <a:t>Ayrıntılı bulgular için bkz. Sakallı-Uğurlu, 2003.</a:t>
            </a:r>
          </a:p>
        </p:txBody>
      </p:sp>
    </p:spTree>
    <p:extLst>
      <p:ext uri="{BB962C8B-B14F-4D97-AF65-F5344CB8AC3E}">
        <p14:creationId xmlns:p14="http://schemas.microsoft.com/office/powerpoint/2010/main" val="29522648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Konu Hakkında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Konuyla ilişkili slayt Sakallı-Uğurlu, 2003 kaynağından hazırlanmıştır. </a:t>
            </a:r>
          </a:p>
          <a:p>
            <a:r>
              <a:rPr lang="tr-TR" dirty="0" smtClean="0"/>
              <a:t>Konunun iyi bir şekilde kavranması için sözü edilen bu kaynağın da okunması gerekmektedir. 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2039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1373</Words>
  <Application>Microsoft Office PowerPoint</Application>
  <PresentationFormat>Geniş ekran</PresentationFormat>
  <Paragraphs>149</Paragraphs>
  <Slides>23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 Teması</vt:lpstr>
      <vt:lpstr>Çelişik Duygulu Cinsiyetçilik</vt:lpstr>
      <vt:lpstr>Cinsiyetçilik (Sexism)</vt:lpstr>
      <vt:lpstr>Cinsiyetçilik </vt:lpstr>
      <vt:lpstr>Cinsiyetçilik </vt:lpstr>
      <vt:lpstr>Cinsiyetçilik </vt:lpstr>
      <vt:lpstr>Cinsiyetçilik </vt:lpstr>
      <vt:lpstr>Cinsiyetçilik </vt:lpstr>
      <vt:lpstr>Cinsiyetçilik </vt:lpstr>
      <vt:lpstr>Yurt Dışında Cinsiyetçilikle İlgili Değişmeler</vt:lpstr>
      <vt:lpstr>Yurt Dışında Cinsiyetçilikle İlgili Değişmeler</vt:lpstr>
      <vt:lpstr>Yurt Dışında Cinsiyetçilikle İlgili Değişmeler</vt:lpstr>
      <vt:lpstr>Yurt Dışında Cinsiyetçilikle İlgili Değişmeler</vt:lpstr>
      <vt:lpstr>Çelişik Duygulu Cinsiyetçilik</vt:lpstr>
      <vt:lpstr>Çelişik Duygulu Cinsiyetçilik</vt:lpstr>
      <vt:lpstr>Çelişik Duygulu Cinsiyetçilik</vt:lpstr>
      <vt:lpstr>Çelişik Duygulu Cinsiyetçilik</vt:lpstr>
      <vt:lpstr>Çelişik Duygulu Cinsiyetçilik</vt:lpstr>
      <vt:lpstr>Çelişik Duygulu Cinsiyetçilik</vt:lpstr>
      <vt:lpstr>Erkeğe İlişkin Çelişik Duygular</vt:lpstr>
      <vt:lpstr>Erkeğe İlişkin Çelişik Duygular</vt:lpstr>
      <vt:lpstr>Erkeğe İlişkin Çelişik Duygular</vt:lpstr>
      <vt:lpstr>Türkiye’de yapılan bazı çalışmalar</vt:lpstr>
      <vt:lpstr>Konu Hakkında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hilal peker</dc:creator>
  <cp:lastModifiedBy>hilal peker</cp:lastModifiedBy>
  <cp:revision>20</cp:revision>
  <dcterms:created xsi:type="dcterms:W3CDTF">2020-03-23T11:58:17Z</dcterms:created>
  <dcterms:modified xsi:type="dcterms:W3CDTF">2020-03-23T13:44:12Z</dcterms:modified>
</cp:coreProperties>
</file>