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6" r:id="rId2"/>
    <p:sldId id="281" r:id="rId3"/>
    <p:sldId id="282" r:id="rId4"/>
    <p:sldId id="283" r:id="rId5"/>
    <p:sldId id="257" r:id="rId6"/>
    <p:sldId id="256" r:id="rId7"/>
    <p:sldId id="287" r:id="rId8"/>
    <p:sldId id="288" r:id="rId9"/>
    <p:sldId id="289" r:id="rId10"/>
    <p:sldId id="290" r:id="rId11"/>
    <p:sldId id="294" r:id="rId12"/>
    <p:sldId id="331" r:id="rId13"/>
    <p:sldId id="332" r:id="rId14"/>
    <p:sldId id="333" r:id="rId15"/>
    <p:sldId id="295" r:id="rId16"/>
    <p:sldId id="296" r:id="rId17"/>
    <p:sldId id="297" r:id="rId18"/>
    <p:sldId id="298" r:id="rId19"/>
    <p:sldId id="299" r:id="rId20"/>
    <p:sldId id="300" r:id="rId21"/>
    <p:sldId id="301" r:id="rId22"/>
    <p:sldId id="302" r:id="rId23"/>
    <p:sldId id="303" r:id="rId24"/>
    <p:sldId id="304" r:id="rId25"/>
    <p:sldId id="364" r:id="rId26"/>
    <p:sldId id="305" r:id="rId27"/>
    <p:sldId id="306" r:id="rId28"/>
    <p:sldId id="307" r:id="rId29"/>
    <p:sldId id="308" r:id="rId30"/>
    <p:sldId id="309" r:id="rId31"/>
    <p:sldId id="310" r:id="rId32"/>
    <p:sldId id="311" r:id="rId33"/>
    <p:sldId id="313" r:id="rId34"/>
    <p:sldId id="314" r:id="rId35"/>
    <p:sldId id="365" r:id="rId36"/>
    <p:sldId id="366" r:id="rId37"/>
    <p:sldId id="315" r:id="rId38"/>
    <p:sldId id="316" r:id="rId39"/>
    <p:sldId id="358" r:id="rId40"/>
    <p:sldId id="317" r:id="rId41"/>
    <p:sldId id="334" r:id="rId42"/>
    <p:sldId id="335" r:id="rId43"/>
    <p:sldId id="354" r:id="rId44"/>
    <p:sldId id="355" r:id="rId45"/>
    <p:sldId id="356" r:id="rId46"/>
    <p:sldId id="337" r:id="rId47"/>
    <p:sldId id="359" r:id="rId48"/>
    <p:sldId id="360" r:id="rId49"/>
    <p:sldId id="361" r:id="rId50"/>
    <p:sldId id="362" r:id="rId51"/>
    <p:sldId id="363" r:id="rId5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3" autoAdjust="0"/>
    <p:restoredTop sz="94709" autoAdjust="0"/>
  </p:normalViewPr>
  <p:slideViewPr>
    <p:cSldViewPr>
      <p:cViewPr>
        <p:scale>
          <a:sx n="71" d="100"/>
          <a:sy n="71" d="100"/>
        </p:scale>
        <p:origin x="-1338" y="-72"/>
      </p:cViewPr>
      <p:guideLst>
        <p:guide orient="horz" pos="2160"/>
        <p:guide pos="2880"/>
      </p:guideLst>
    </p:cSldViewPr>
  </p:slideViewPr>
  <p:outlineViewPr>
    <p:cViewPr>
      <p:scale>
        <a:sx n="33" d="100"/>
        <a:sy n="33" d="100"/>
      </p:scale>
      <p:origin x="246" y="5404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28DD529-3690-4257-B7BD-4E72EAC28B5E}" type="datetimeFigureOut">
              <a:rPr lang="tr-TR" smtClean="0"/>
              <a:pPr/>
              <a:t>15.02.2019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331BE492-90A2-43FE-A6D8-12B4D619340D}"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28DD529-3690-4257-B7BD-4E72EAC28B5E}" type="datetimeFigureOut">
              <a:rPr lang="tr-TR" smtClean="0"/>
              <a:pPr/>
              <a:t>15.02.2019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331BE492-90A2-43FE-A6D8-12B4D619340D}"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28DD529-3690-4257-B7BD-4E72EAC28B5E}" type="datetimeFigureOut">
              <a:rPr lang="tr-TR" smtClean="0"/>
              <a:pPr/>
              <a:t>15.02.2019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331BE492-90A2-43FE-A6D8-12B4D619340D}"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28DD529-3690-4257-B7BD-4E72EAC28B5E}" type="datetimeFigureOut">
              <a:rPr lang="tr-TR" smtClean="0"/>
              <a:pPr/>
              <a:t>15.02.2019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331BE492-90A2-43FE-A6D8-12B4D619340D}"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28DD529-3690-4257-B7BD-4E72EAC28B5E}" type="datetimeFigureOut">
              <a:rPr lang="tr-TR" smtClean="0"/>
              <a:pPr/>
              <a:t>15.02.2019</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331BE492-90A2-43FE-A6D8-12B4D619340D}"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28DD529-3690-4257-B7BD-4E72EAC28B5E}" type="datetimeFigureOut">
              <a:rPr lang="tr-TR" smtClean="0"/>
              <a:pPr/>
              <a:t>15.02.2019</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331BE492-90A2-43FE-A6D8-12B4D619340D}"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28DD529-3690-4257-B7BD-4E72EAC28B5E}" type="datetimeFigureOut">
              <a:rPr lang="tr-TR" smtClean="0"/>
              <a:pPr/>
              <a:t>15.02.2019</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331BE492-90A2-43FE-A6D8-12B4D619340D}"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28DD529-3690-4257-B7BD-4E72EAC28B5E}" type="datetimeFigureOut">
              <a:rPr lang="tr-TR" smtClean="0"/>
              <a:pPr/>
              <a:t>15.02.2019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331BE492-90A2-43FE-A6D8-12B4D619340D}"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28DD529-3690-4257-B7BD-4E72EAC28B5E}" type="datetimeFigureOut">
              <a:rPr lang="tr-TR" smtClean="0"/>
              <a:pPr/>
              <a:t>15.02.2019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331BE492-90A2-43FE-A6D8-12B4D619340D}"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28DD529-3690-4257-B7BD-4E72EAC28B5E}" type="datetimeFigureOut">
              <a:rPr lang="tr-TR" smtClean="0"/>
              <a:pPr/>
              <a:t>15.02.2019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331BE492-90A2-43FE-A6D8-12B4D619340D}"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28DD529-3690-4257-B7BD-4E72EAC28B5E}" type="datetimeFigureOut">
              <a:rPr lang="tr-TR" smtClean="0"/>
              <a:pPr/>
              <a:t>15.02.2019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331BE492-90A2-43FE-A6D8-12B4D619340D}" type="slidenum">
              <a:rPr lang="tr-TR" smtClean="0"/>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Başlık ve Tablo">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p>
            <a:r>
              <a:rPr lang="tr-TR" smtClean="0"/>
              <a:t>Asıl başlık stili için tıklatın</a:t>
            </a:r>
            <a:endParaRPr lang="tr-TR"/>
          </a:p>
        </p:txBody>
      </p:sp>
      <p:sp>
        <p:nvSpPr>
          <p:cNvPr id="3" name="2 Tablo Yer Tutucusu"/>
          <p:cNvSpPr>
            <a:spLocks noGrp="1"/>
          </p:cNvSpPr>
          <p:nvPr>
            <p:ph type="tbl" idx="1"/>
          </p:nvPr>
        </p:nvSpPr>
        <p:spPr>
          <a:xfrm>
            <a:off x="457200" y="1600200"/>
            <a:ext cx="8229600" cy="4525963"/>
          </a:xfrm>
        </p:spPr>
        <p:txBody>
          <a:bodyPr/>
          <a:lstStyle/>
          <a:p>
            <a:pPr lvl="0"/>
            <a:endParaRPr lang="tr-TR"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1B5F7840-7459-4BA2-85CB-4442A33A66EA}" type="slidenum">
              <a:rPr lang="tr-TR"/>
              <a:pPr>
                <a:defRPr/>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8DD529-3690-4257-B7BD-4E72EAC28B5E}" type="datetimeFigureOut">
              <a:rPr lang="tr-TR" smtClean="0"/>
              <a:pPr/>
              <a:t>15.02.2019</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1BE492-90A2-43FE-A6D8-12B4D619340D}"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wm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slide" Target="slide51.xml"/><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3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48680"/>
            <a:ext cx="8229600" cy="5577483"/>
          </a:xfrm>
        </p:spPr>
        <p:txBody>
          <a:bodyPr anchor="ctr">
            <a:normAutofit/>
          </a:bodyPr>
          <a:lstStyle/>
          <a:p>
            <a:pPr algn="ctr">
              <a:buNone/>
            </a:pPr>
            <a:r>
              <a:rPr lang="tr-TR" sz="6600" dirty="0" smtClean="0">
                <a:solidFill>
                  <a:srgbClr val="FF0000"/>
                </a:solidFill>
              </a:rPr>
              <a:t>MANDALARDA ÜREME ÖZELLİKLERİ</a:t>
            </a:r>
            <a:endParaRPr lang="tr-TR" sz="6600"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body" idx="1"/>
          </p:nvPr>
        </p:nvSpPr>
        <p:spPr>
          <a:xfrm>
            <a:off x="457200" y="908720"/>
            <a:ext cx="8229600" cy="5217443"/>
          </a:xfrm>
        </p:spPr>
        <p:txBody>
          <a:bodyPr/>
          <a:lstStyle/>
          <a:p>
            <a:pPr eaLnBrk="1" hangingPunct="1">
              <a:buFontTx/>
              <a:buNone/>
            </a:pPr>
            <a:r>
              <a:rPr lang="tr-TR" dirty="0" smtClean="0"/>
              <a:t>-Süt üretiminin karlılığı düzenli bir döl verimine bağlıdır.</a:t>
            </a:r>
          </a:p>
          <a:p>
            <a:pPr eaLnBrk="1" hangingPunct="1">
              <a:buFontTx/>
              <a:buNone/>
            </a:pPr>
            <a:r>
              <a:rPr lang="tr-TR" dirty="0" smtClean="0"/>
              <a:t>-Sürüde bulunan her manda ineğinin düzenli olarak 13-14 ayda bir malak vermesi arzulanır.</a:t>
            </a:r>
          </a:p>
          <a:p>
            <a:pPr eaLnBrk="1" hangingPunct="1">
              <a:buFontTx/>
              <a:buNone/>
            </a:pPr>
            <a:r>
              <a:rPr lang="tr-TR" dirty="0" smtClean="0"/>
              <a:t>-Üreme yeteneğinin tamamen yok olduğu durumda (</a:t>
            </a:r>
            <a:r>
              <a:rPr lang="tr-TR" dirty="0" err="1" smtClean="0"/>
              <a:t>sterilite</a:t>
            </a:r>
            <a:r>
              <a:rPr lang="tr-TR" dirty="0" smtClean="0"/>
              <a:t>-kısırlık) hayvanlar döl vermezler. Böyle hayvanlar sürüden uzaklaştırılmalıdır.</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tr-TR" smtClean="0"/>
              <a:t>Steril (kısır) hayvanlar:</a:t>
            </a:r>
          </a:p>
        </p:txBody>
      </p:sp>
      <p:sp>
        <p:nvSpPr>
          <p:cNvPr id="5123" name="Rectangle 3"/>
          <p:cNvSpPr>
            <a:spLocks noGrp="1" noChangeArrowheads="1"/>
          </p:cNvSpPr>
          <p:nvPr>
            <p:ph type="body" idx="1"/>
          </p:nvPr>
        </p:nvSpPr>
        <p:spPr>
          <a:xfrm>
            <a:off x="457200" y="1412776"/>
            <a:ext cx="8229600" cy="4713387"/>
          </a:xfrm>
        </p:spPr>
        <p:txBody>
          <a:bodyPr>
            <a:normAutofit/>
          </a:bodyPr>
          <a:lstStyle/>
          <a:p>
            <a:pPr eaLnBrk="1" hangingPunct="1">
              <a:buFontTx/>
              <a:buNone/>
            </a:pPr>
            <a:r>
              <a:rPr lang="tr-TR" dirty="0" smtClean="0"/>
              <a:t>-Farklı cinsiyette ikiz eşi olarak doğan dişi buzağılar (Mandalarda ikizlik oranı çok düşüktür. Mısır mandalarında %0.2, Endonezya bataklık mandalarında %0.0002 ve Malezya mandalarında ise %0.0003 olarak bildirilmektedir.)</a:t>
            </a:r>
          </a:p>
          <a:p>
            <a:pPr eaLnBrk="1" hangingPunct="1">
              <a:buFontTx/>
              <a:buNone/>
            </a:pPr>
            <a:r>
              <a:rPr lang="tr-TR" dirty="0" smtClean="0"/>
              <a:t>-Canlı sperma üretemeyen boğalar</a:t>
            </a:r>
          </a:p>
          <a:p>
            <a:pPr eaLnBrk="1" hangingPunct="1">
              <a:buFontTx/>
              <a:buNone/>
            </a:pPr>
            <a:r>
              <a:rPr lang="tr-TR" dirty="0" smtClean="0"/>
              <a:t>-Kalıtsal anormallik veya hastalık taşıyan hayvanlar</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tr-TR" smtClean="0"/>
              <a:t>İnfertilite</a:t>
            </a:r>
          </a:p>
        </p:txBody>
      </p:sp>
      <p:sp>
        <p:nvSpPr>
          <p:cNvPr id="6147" name="Rectangle 3"/>
          <p:cNvSpPr>
            <a:spLocks noGrp="1" noChangeArrowheads="1"/>
          </p:cNvSpPr>
          <p:nvPr>
            <p:ph type="body" idx="1"/>
          </p:nvPr>
        </p:nvSpPr>
        <p:spPr/>
        <p:txBody>
          <a:bodyPr/>
          <a:lstStyle/>
          <a:p>
            <a:pPr eaLnBrk="1" hangingPunct="1">
              <a:buFontTx/>
              <a:buNone/>
            </a:pPr>
            <a:r>
              <a:rPr lang="tr-TR" dirty="0" smtClean="0"/>
              <a:t>	Üreme etkinliğinin normal olmayışı, yani düşük </a:t>
            </a:r>
            <a:r>
              <a:rPr lang="tr-TR" dirty="0" err="1" smtClean="0"/>
              <a:t>fertilite</a:t>
            </a:r>
            <a:r>
              <a:rPr lang="tr-TR" dirty="0" smtClean="0"/>
              <a:t> (</a:t>
            </a:r>
            <a:r>
              <a:rPr lang="tr-TR" dirty="0" err="1" smtClean="0"/>
              <a:t>infertilite</a:t>
            </a:r>
            <a:r>
              <a:rPr lang="tr-TR" dirty="0" smtClean="0"/>
              <a:t>) durumunda hayvanlar kısır olmamakla birlikte normal bir döl verim yeteneği de göstermezler.</a:t>
            </a:r>
          </a:p>
          <a:p>
            <a:pPr eaLnBrk="1" hangingPunct="1">
              <a:buFontTx/>
              <a:buNone/>
            </a:pPr>
            <a:endParaRPr lang="tr-TR" dirty="0" smtClean="0"/>
          </a:p>
          <a:p>
            <a:pPr eaLnBrk="1" hangingPunct="1">
              <a:buFontTx/>
              <a:buNone/>
            </a:pPr>
            <a:r>
              <a:rPr lang="tr-TR" dirty="0" smtClean="0"/>
              <a:t>	Yetiştiricilikte bu hayvanlar daha ciddi ve daha fazla sorun oluştururlar.</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778098"/>
          </a:xfrm>
        </p:spPr>
        <p:txBody>
          <a:bodyPr/>
          <a:lstStyle/>
          <a:p>
            <a:r>
              <a:rPr lang="tr-TR" dirty="0" smtClean="0"/>
              <a:t>Mandada fizyolojik döngüler</a:t>
            </a:r>
            <a:endParaRPr lang="tr-TR"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1000125" y="1772444"/>
            <a:ext cx="7143750" cy="4181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179512" y="1772816"/>
            <a:ext cx="4249862" cy="2592660"/>
          </a:xfrm>
          <a:prstGeom prst="rect">
            <a:avLst/>
          </a:prstGeom>
          <a:noFill/>
          <a:ln w="9525">
            <a:noFill/>
            <a:miter lim="800000"/>
            <a:headEnd/>
            <a:tailEnd/>
          </a:ln>
        </p:spPr>
      </p:pic>
      <p:pic>
        <p:nvPicPr>
          <p:cNvPr id="6" name="Picture 4" descr="sut_in16"/>
          <p:cNvPicPr>
            <a:picLocks noChangeAspect="1" noChangeArrowheads="1"/>
          </p:cNvPicPr>
          <p:nvPr/>
        </p:nvPicPr>
        <p:blipFill>
          <a:blip r:embed="rId3" cstate="print"/>
          <a:srcRect/>
          <a:stretch>
            <a:fillRect/>
          </a:stretch>
        </p:blipFill>
        <p:spPr>
          <a:xfrm>
            <a:off x="4499992" y="1844824"/>
            <a:ext cx="4419429" cy="2664296"/>
          </a:xfrm>
          <a:prstGeom prst="rect">
            <a:avLst/>
          </a:prstGeom>
          <a:noFill/>
        </p:spPr>
      </p:pic>
      <p:sp>
        <p:nvSpPr>
          <p:cNvPr id="7" name="1 Başlık"/>
          <p:cNvSpPr txBox="1">
            <a:spLocks/>
          </p:cNvSpPr>
          <p:nvPr/>
        </p:nvSpPr>
        <p:spPr>
          <a:xfrm>
            <a:off x="467544" y="692696"/>
            <a:ext cx="8229600" cy="77809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4400" b="0" i="0" u="none" strike="noStrike" kern="1200" cap="none" spc="0" normalizeH="0" baseline="0" noProof="0" smtClean="0">
                <a:ln>
                  <a:noFill/>
                </a:ln>
                <a:solidFill>
                  <a:schemeClr val="tx1"/>
                </a:solidFill>
                <a:effectLst/>
                <a:uLnTx/>
                <a:uFillTx/>
                <a:latin typeface="+mj-lt"/>
                <a:ea typeface="+mj-ea"/>
                <a:cs typeface="+mj-cs"/>
              </a:rPr>
              <a:t>Manda ve sığırın karşılaştırılması</a:t>
            </a:r>
            <a:endParaRPr kumimoji="0" lang="tr-TR" sz="4400" b="0" i="0" u="none"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type="body" idx="1"/>
          </p:nvPr>
        </p:nvSpPr>
        <p:spPr>
          <a:xfrm>
            <a:off x="457200" y="692696"/>
            <a:ext cx="8229600" cy="5433467"/>
          </a:xfrm>
        </p:spPr>
        <p:txBody>
          <a:bodyPr>
            <a:normAutofit/>
          </a:bodyPr>
          <a:lstStyle/>
          <a:p>
            <a:pPr eaLnBrk="1" hangingPunct="1">
              <a:buFontTx/>
              <a:buNone/>
            </a:pPr>
            <a:r>
              <a:rPr lang="tr-TR" dirty="0" smtClean="0"/>
              <a:t>	Normal bir manda ineği birinci veya ikinci çiftleşmesinde gebe kalmalı, her 13-14 ayda bir canlı ve sağlıklı malak doğurmalıdır. Bu ölçülerden sapma </a:t>
            </a:r>
            <a:r>
              <a:rPr lang="tr-TR" dirty="0" err="1" smtClean="0"/>
              <a:t>infertiliteyi</a:t>
            </a:r>
            <a:r>
              <a:rPr lang="tr-TR" dirty="0" smtClean="0"/>
              <a:t> gösterir. Malaklama aralığı 15-16 ayı aşması istenmez.</a:t>
            </a:r>
          </a:p>
          <a:p>
            <a:pPr>
              <a:buNone/>
            </a:pPr>
            <a:r>
              <a:rPr lang="tr-TR" dirty="0" smtClean="0"/>
              <a:t>    </a:t>
            </a:r>
          </a:p>
          <a:p>
            <a:pPr>
              <a:buNone/>
            </a:pPr>
            <a:r>
              <a:rPr lang="tr-TR" dirty="0"/>
              <a:t> </a:t>
            </a:r>
            <a:r>
              <a:rPr lang="tr-TR" dirty="0" smtClean="0"/>
              <a:t>   Malakların </a:t>
            </a:r>
            <a:r>
              <a:rPr lang="tr-TR" dirty="0"/>
              <a:t>doğum </a:t>
            </a:r>
            <a:r>
              <a:rPr lang="tr-TR" dirty="0" smtClean="0"/>
              <a:t>ağırlıkları </a:t>
            </a:r>
            <a:r>
              <a:rPr lang="tr-TR" dirty="0"/>
              <a:t>genellikle erkeklerde 29-38 kg, dişilerde ise 22-34 kg kadar olup koşullara göre bu değerlerin altında yada üstünde doğum ağırlıkları da görülebilir.</a:t>
            </a:r>
            <a:endParaRPr lang="tr-TR"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tr-TR" sz="4000" smtClean="0"/>
              <a:t>ÜREME ETKİNLİĞİNİN ÖLÇÜTLERİ</a:t>
            </a:r>
          </a:p>
        </p:txBody>
      </p:sp>
      <p:sp>
        <p:nvSpPr>
          <p:cNvPr id="9219" name="Rectangle 3"/>
          <p:cNvSpPr>
            <a:spLocks noGrp="1" noChangeArrowheads="1"/>
          </p:cNvSpPr>
          <p:nvPr>
            <p:ph type="body" idx="1"/>
          </p:nvPr>
        </p:nvSpPr>
        <p:spPr/>
        <p:txBody>
          <a:bodyPr>
            <a:normAutofit fontScale="92500" lnSpcReduction="10000"/>
          </a:bodyPr>
          <a:lstStyle/>
          <a:p>
            <a:pPr marL="609600" indent="-609600" eaLnBrk="1" hangingPunct="1">
              <a:buFontTx/>
              <a:buNone/>
            </a:pPr>
            <a:r>
              <a:rPr lang="tr-TR" dirty="0" smtClean="0"/>
              <a:t>1. İlkine doğurma yaşı: Dişilerde ortalama 35-38 ay olmalı, bu değer 40 ayı aşmamalı. Erkeklerde ise 2 yaşından itibaren 10-15 yaşına kadar kullanılabilirler.</a:t>
            </a:r>
          </a:p>
          <a:p>
            <a:pPr marL="609600" indent="-609600" eaLnBrk="1" hangingPunct="1">
              <a:buFontTx/>
              <a:buNone/>
            </a:pPr>
            <a:r>
              <a:rPr lang="tr-TR" dirty="0" smtClean="0"/>
              <a:t>2. Malaklama aralığı: Ortalama 13-14 ay olmalı, 15-16 ayı aşmamalı</a:t>
            </a:r>
          </a:p>
          <a:p>
            <a:pPr marL="609600" indent="-609600" eaLnBrk="1" hangingPunct="1">
              <a:buFontTx/>
              <a:buNone/>
            </a:pPr>
            <a:r>
              <a:rPr lang="tr-TR" dirty="0" smtClean="0"/>
              <a:t>3. Servis periyodu: Ortalama 150-200 gün olmalı, 200 günü aşmamalı</a:t>
            </a:r>
          </a:p>
          <a:p>
            <a:pPr marL="609600" indent="-609600" eaLnBrk="1" hangingPunct="1">
              <a:buFontTx/>
              <a:buNone/>
            </a:pPr>
            <a:r>
              <a:rPr lang="tr-TR" dirty="0" smtClean="0"/>
              <a:t>4. Gebelik başına aşım sayısı: Ortalama 2 olmalı, 2.5’i aşmamalı</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tr-TR" sz="4000" smtClean="0"/>
              <a:t>ÜREME ETKİNLİĞİNİN ÖLÇÜTLERİ</a:t>
            </a:r>
          </a:p>
        </p:txBody>
      </p:sp>
      <p:sp>
        <p:nvSpPr>
          <p:cNvPr id="10243" name="Rectangle 3"/>
          <p:cNvSpPr>
            <a:spLocks noGrp="1" noChangeArrowheads="1"/>
          </p:cNvSpPr>
          <p:nvPr>
            <p:ph type="body" idx="1"/>
          </p:nvPr>
        </p:nvSpPr>
        <p:spPr/>
        <p:txBody>
          <a:bodyPr>
            <a:normAutofit lnSpcReduction="10000"/>
          </a:bodyPr>
          <a:lstStyle/>
          <a:p>
            <a:pPr eaLnBrk="1" hangingPunct="1">
              <a:buFontTx/>
              <a:buNone/>
            </a:pPr>
            <a:r>
              <a:rPr lang="tr-TR" dirty="0" smtClean="0"/>
              <a:t>5. İlk, ikinci ve üçüncü aşımda gebe kalma oranı: İlk aşımda %60, ikinci aşımda: %80, üçüncü aşımda: %90 olmalı. İlk 3 aşımda gebe kalma oranı %80’nin altına inerse bir sorunun olduğu düşünülmelidir.</a:t>
            </a:r>
          </a:p>
          <a:p>
            <a:pPr eaLnBrk="1" hangingPunct="1">
              <a:buFontTx/>
              <a:buNone/>
            </a:pPr>
            <a:r>
              <a:rPr lang="tr-TR" dirty="0" smtClean="0"/>
              <a:t>6. Bir manda ineğinin bir yılda gebe olarak geçirdiği günlerin sayısı 10-10.5 ay kadar olmalı. Ancak bu durumda üreme etkinliği % 100’e ulaşabilir.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tr-TR" smtClean="0"/>
              <a:t>ÜREME FİZYOLOJİSİ</a:t>
            </a:r>
          </a:p>
        </p:txBody>
      </p:sp>
      <p:sp>
        <p:nvSpPr>
          <p:cNvPr id="12291" name="Rectangle 3"/>
          <p:cNvSpPr>
            <a:spLocks noGrp="1" noChangeArrowheads="1"/>
          </p:cNvSpPr>
          <p:nvPr>
            <p:ph type="body" idx="1"/>
          </p:nvPr>
        </p:nvSpPr>
        <p:spPr/>
        <p:txBody>
          <a:bodyPr/>
          <a:lstStyle/>
          <a:p>
            <a:pPr eaLnBrk="1" hangingPunct="1">
              <a:buFontTx/>
              <a:buNone/>
            </a:pPr>
            <a:r>
              <a:rPr lang="tr-TR" smtClean="0"/>
              <a:t>-Erkek hayvanlarda üreme sisteminin gelişimi ve fonksiyonları hipofiz bezinin kontrolü altındadır.</a:t>
            </a:r>
          </a:p>
          <a:p>
            <a:pPr eaLnBrk="1" hangingPunct="1">
              <a:buFontTx/>
              <a:buNone/>
            </a:pPr>
            <a:r>
              <a:rPr lang="tr-TR" smtClean="0"/>
              <a:t>-FSH ve LH hormonları hipofiz bezinin ön lobundan salgılanır.</a:t>
            </a:r>
          </a:p>
          <a:p>
            <a:pPr eaLnBrk="1" hangingPunct="1">
              <a:buFontTx/>
              <a:buNone/>
            </a:pPr>
            <a:r>
              <a:rPr lang="tr-TR" smtClean="0"/>
              <a:t>-Bu hormonlar sperma üretimini ve erkek cinsiyet hormonlarının salınımını kontrol eder.</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tr-TR" smtClean="0"/>
              <a:t>ÜREME FİZYOLOJİSİ</a:t>
            </a:r>
          </a:p>
        </p:txBody>
      </p:sp>
      <p:sp>
        <p:nvSpPr>
          <p:cNvPr id="16387" name="Rectangle 3"/>
          <p:cNvSpPr>
            <a:spLocks noGrp="1" noChangeArrowheads="1"/>
          </p:cNvSpPr>
          <p:nvPr>
            <p:ph type="body" idx="1"/>
          </p:nvPr>
        </p:nvSpPr>
        <p:spPr/>
        <p:txBody>
          <a:bodyPr/>
          <a:lstStyle/>
          <a:p>
            <a:pPr eaLnBrk="1" hangingPunct="1">
              <a:buFontTx/>
              <a:buNone/>
            </a:pPr>
            <a:r>
              <a:rPr lang="tr-TR" dirty="0" smtClean="0"/>
              <a:t> -Erkek mandalarda sperma üretimi ve çiftleşme yeteneği kazandıkları çağ, yani </a:t>
            </a:r>
            <a:r>
              <a:rPr lang="tr-TR" dirty="0" err="1" smtClean="0">
                <a:solidFill>
                  <a:srgbClr val="FF0000"/>
                </a:solidFill>
              </a:rPr>
              <a:t>pubertas</a:t>
            </a:r>
            <a:r>
              <a:rPr lang="tr-TR" dirty="0" smtClean="0"/>
              <a:t> çağı 12-13 aylık yaşta başlar.</a:t>
            </a:r>
          </a:p>
          <a:p>
            <a:pPr eaLnBrk="1" hangingPunct="1">
              <a:buFontTx/>
              <a:buNone/>
            </a:pPr>
            <a:r>
              <a:rPr lang="tr-TR" dirty="0" smtClean="0"/>
              <a:t>-Erkek hayvanlar genellikle 12 aylık yaştan sonra dişilerden ayrılmalıdır.</a:t>
            </a:r>
          </a:p>
          <a:p>
            <a:pPr eaLnBrk="1" hangingPunct="1">
              <a:buFontTx/>
              <a:buNone/>
            </a:pPr>
            <a:r>
              <a:rPr lang="tr-TR" dirty="0" smtClean="0"/>
              <a:t>-Manda düveleri de 13-14 aylık yaşta </a:t>
            </a:r>
            <a:r>
              <a:rPr lang="tr-TR" dirty="0" err="1" smtClean="0"/>
              <a:t>pubertas</a:t>
            </a:r>
            <a:r>
              <a:rPr lang="tr-TR" dirty="0" smtClean="0"/>
              <a:t> çağına ulaşır ve ortalama 21 gün aralıklarla kızgınlık gösterirler.</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endParaRPr lang="tr-TR" dirty="0" smtClean="0"/>
          </a:p>
        </p:txBody>
      </p:sp>
      <p:sp>
        <p:nvSpPr>
          <p:cNvPr id="13315" name="Rectangle 3"/>
          <p:cNvSpPr>
            <a:spLocks noGrp="1" noChangeArrowheads="1"/>
          </p:cNvSpPr>
          <p:nvPr>
            <p:ph type="body" idx="1"/>
          </p:nvPr>
        </p:nvSpPr>
        <p:spPr/>
        <p:txBody>
          <a:bodyPr/>
          <a:lstStyle/>
          <a:p>
            <a:pPr eaLnBrk="1" hangingPunct="1"/>
            <a:endParaRPr lang="tr-TR" dirty="0" smtClean="0"/>
          </a:p>
        </p:txBody>
      </p:sp>
      <p:pic>
        <p:nvPicPr>
          <p:cNvPr id="13316" name="Picture 4" descr="HYPOTHAL"/>
          <p:cNvPicPr>
            <a:picLocks noChangeAspect="1" noChangeArrowheads="1"/>
          </p:cNvPicPr>
          <p:nvPr/>
        </p:nvPicPr>
        <p:blipFill>
          <a:blip r:embed="rId2" cstate="print"/>
          <a:srcRect/>
          <a:stretch>
            <a:fillRect/>
          </a:stretch>
        </p:blipFill>
        <p:spPr bwMode="auto">
          <a:xfrm>
            <a:off x="1763713" y="1507133"/>
            <a:ext cx="5400675" cy="48021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endParaRPr lang="tr-TR" smtClean="0"/>
          </a:p>
        </p:txBody>
      </p:sp>
      <p:pic>
        <p:nvPicPr>
          <p:cNvPr id="14339" name="Picture 4" descr="samice rizeni"/>
          <p:cNvPicPr>
            <a:picLocks noGrp="1" noChangeAspect="1" noChangeArrowheads="1"/>
          </p:cNvPicPr>
          <p:nvPr>
            <p:ph type="body" idx="1"/>
          </p:nvPr>
        </p:nvPicPr>
        <p:blipFill>
          <a:blip r:embed="rId2" cstate="print"/>
          <a:srcRect/>
          <a:stretch>
            <a:fillRect/>
          </a:stretch>
        </p:blipFill>
        <p:spPr>
          <a:xfrm>
            <a:off x="2852738" y="1484313"/>
            <a:ext cx="3435350" cy="4752975"/>
          </a:xfr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endParaRPr lang="tr-TR" smtClean="0"/>
          </a:p>
        </p:txBody>
      </p:sp>
      <p:pic>
        <p:nvPicPr>
          <p:cNvPr id="15363" name="Picture 4"/>
          <p:cNvPicPr>
            <a:picLocks noGrp="1" noChangeAspect="1" noChangeArrowheads="1"/>
          </p:cNvPicPr>
          <p:nvPr>
            <p:ph type="body" idx="1"/>
          </p:nvPr>
        </p:nvPicPr>
        <p:blipFill>
          <a:blip r:embed="rId2" cstate="print"/>
          <a:srcRect/>
          <a:stretch>
            <a:fillRect/>
          </a:stretch>
        </p:blipFill>
        <p:spPr>
          <a:xfrm>
            <a:off x="1547813" y="1612900"/>
            <a:ext cx="5832475" cy="4337050"/>
          </a:xfr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fontScale="90000"/>
          </a:bodyPr>
          <a:lstStyle/>
          <a:p>
            <a:pPr eaLnBrk="1" hangingPunct="1"/>
            <a:r>
              <a:rPr lang="tr-TR" sz="4000" dirty="0" smtClean="0"/>
              <a:t>DİŞİ MANDALARDA ÜREME ÖZELLİKLERİ</a:t>
            </a:r>
          </a:p>
        </p:txBody>
      </p:sp>
      <p:graphicFrame>
        <p:nvGraphicFramePr>
          <p:cNvPr id="52296" name="Group 72"/>
          <p:cNvGraphicFramePr>
            <a:graphicFrameLocks noGrp="1"/>
          </p:cNvGraphicFramePr>
          <p:nvPr>
            <p:ph idx="1"/>
          </p:nvPr>
        </p:nvGraphicFramePr>
        <p:xfrm>
          <a:off x="395288" y="1557338"/>
          <a:ext cx="8425184" cy="4389120"/>
        </p:xfrm>
        <a:graphic>
          <a:graphicData uri="http://schemas.openxmlformats.org/drawingml/2006/table">
            <a:tbl>
              <a:tblPr/>
              <a:tblGrid>
                <a:gridCol w="3744664"/>
                <a:gridCol w="1584176"/>
                <a:gridCol w="1512168"/>
                <a:gridCol w="1584176"/>
              </a:tblGrid>
              <a:tr h="419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dirty="0" smtClean="0">
                          <a:ln>
                            <a:noFill/>
                          </a:ln>
                          <a:solidFill>
                            <a:schemeClr val="tx1"/>
                          </a:solidFill>
                          <a:effectLst/>
                          <a:latin typeface="Arial" charset="0"/>
                        </a:rPr>
                        <a:t>Özellik</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smtClean="0">
                          <a:ln>
                            <a:noFill/>
                          </a:ln>
                          <a:solidFill>
                            <a:schemeClr val="tx1"/>
                          </a:solidFill>
                          <a:effectLst/>
                          <a:latin typeface="Arial" charset="0"/>
                        </a:rPr>
                        <a:t>Ort.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smtClean="0">
                          <a:ln>
                            <a:noFill/>
                          </a:ln>
                          <a:solidFill>
                            <a:schemeClr val="tx1"/>
                          </a:solidFill>
                          <a:effectLst/>
                          <a:latin typeface="Arial" charset="0"/>
                        </a:rPr>
                        <a:t>Min.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smtClean="0">
                          <a:ln>
                            <a:noFill/>
                          </a:ln>
                          <a:solidFill>
                            <a:schemeClr val="tx1"/>
                          </a:solidFill>
                          <a:effectLst/>
                          <a:latin typeface="Arial" charset="0"/>
                        </a:rPr>
                        <a:t>Max.</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9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smtClean="0">
                          <a:ln>
                            <a:noFill/>
                          </a:ln>
                          <a:solidFill>
                            <a:schemeClr val="tx1"/>
                          </a:solidFill>
                          <a:effectLst/>
                          <a:latin typeface="Arial" charset="0"/>
                        </a:rPr>
                        <a:t>Ergenlik yaşı (ay)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dirty="0" smtClean="0">
                          <a:ln>
                            <a:noFill/>
                          </a:ln>
                          <a:solidFill>
                            <a:schemeClr val="tx1"/>
                          </a:solidFill>
                          <a:effectLst/>
                          <a:latin typeface="Arial" charset="0"/>
                        </a:rPr>
                        <a:t>13-14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dirty="0" smtClean="0">
                          <a:ln>
                            <a:noFill/>
                          </a:ln>
                          <a:solidFill>
                            <a:schemeClr val="tx1"/>
                          </a:solidFill>
                          <a:effectLst/>
                          <a:latin typeface="Arial"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dirty="0" smtClean="0">
                          <a:ln>
                            <a:noFill/>
                          </a:ln>
                          <a:solidFill>
                            <a:schemeClr val="tx1"/>
                          </a:solidFill>
                          <a:effectLst/>
                          <a:latin typeface="Arial" charset="0"/>
                        </a:rPr>
                        <a:t>16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9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smtClean="0">
                          <a:ln>
                            <a:noFill/>
                          </a:ln>
                          <a:solidFill>
                            <a:schemeClr val="tx1"/>
                          </a:solidFill>
                          <a:effectLst/>
                          <a:latin typeface="Arial" charset="0"/>
                        </a:rPr>
                        <a:t>İki kızgınlık arası süre (gün)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smtClean="0">
                          <a:ln>
                            <a:noFill/>
                          </a:ln>
                          <a:solidFill>
                            <a:schemeClr val="tx1"/>
                          </a:solidFill>
                          <a:effectLst/>
                          <a:latin typeface="Arial" charset="0"/>
                        </a:rPr>
                        <a:t>21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dirty="0" smtClean="0">
                          <a:ln>
                            <a:noFill/>
                          </a:ln>
                          <a:solidFill>
                            <a:schemeClr val="tx1"/>
                          </a:solidFill>
                          <a:effectLst/>
                          <a:latin typeface="Arial" charset="0"/>
                        </a:rPr>
                        <a:t>17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dirty="0" smtClean="0">
                          <a:ln>
                            <a:noFill/>
                          </a:ln>
                          <a:solidFill>
                            <a:schemeClr val="tx1"/>
                          </a:solidFill>
                          <a:effectLst/>
                          <a:latin typeface="Arial" charset="0"/>
                        </a:rPr>
                        <a:t>26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20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dirty="0" smtClean="0">
                          <a:ln>
                            <a:noFill/>
                          </a:ln>
                          <a:solidFill>
                            <a:schemeClr val="tx1"/>
                          </a:solidFill>
                          <a:effectLst/>
                          <a:latin typeface="Arial" charset="0"/>
                        </a:rPr>
                        <a:t>Kızgınlık süresi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dirty="0" smtClean="0">
                          <a:ln>
                            <a:noFill/>
                          </a:ln>
                          <a:solidFill>
                            <a:schemeClr val="tx1"/>
                          </a:solidFill>
                          <a:effectLst/>
                          <a:latin typeface="Arial" charset="0"/>
                        </a:rPr>
                        <a:t>36 saat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dirty="0" smtClean="0">
                          <a:ln>
                            <a:noFill/>
                          </a:ln>
                          <a:solidFill>
                            <a:schemeClr val="tx1"/>
                          </a:solidFill>
                          <a:effectLst/>
                          <a:latin typeface="Arial" charset="0"/>
                        </a:rPr>
                        <a:t>1-2 saat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dirty="0" smtClean="0">
                          <a:ln>
                            <a:noFill/>
                          </a:ln>
                          <a:solidFill>
                            <a:schemeClr val="tx1"/>
                          </a:solidFill>
                          <a:effectLst/>
                          <a:latin typeface="Arial" charset="0"/>
                        </a:rPr>
                        <a:t>4-5 gün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51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smtClean="0">
                          <a:ln>
                            <a:noFill/>
                          </a:ln>
                          <a:solidFill>
                            <a:schemeClr val="tx1"/>
                          </a:solidFill>
                          <a:effectLst/>
                          <a:latin typeface="Arial" charset="0"/>
                        </a:rPr>
                        <a:t>Kızgınlık bitimine göre ovulasyon zamanı (saat)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dirty="0" smtClean="0">
                          <a:ln>
                            <a:noFill/>
                          </a:ln>
                          <a:solidFill>
                            <a:schemeClr val="tx1"/>
                          </a:solidFill>
                          <a:effectLst/>
                          <a:latin typeface="Arial" charset="0"/>
                        </a:rPr>
                        <a:t>7-24 (%95)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smtClean="0">
                          <a:ln>
                            <a:noFill/>
                          </a:ln>
                          <a:solidFill>
                            <a:schemeClr val="tx1"/>
                          </a:solidFill>
                          <a:effectLst/>
                          <a:latin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dirty="0" smtClean="0">
                          <a:ln>
                            <a:noFill/>
                          </a:ln>
                          <a:solidFill>
                            <a:schemeClr val="tx1"/>
                          </a:solidFill>
                          <a:effectLst/>
                          <a:latin typeface="Arial" charset="0"/>
                        </a:rPr>
                        <a:t>48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9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smtClean="0">
                          <a:ln>
                            <a:noFill/>
                          </a:ln>
                          <a:solidFill>
                            <a:schemeClr val="tx1"/>
                          </a:solidFill>
                          <a:effectLst/>
                          <a:latin typeface="Arial" charset="0"/>
                        </a:rPr>
                        <a:t>Gebelik süresi (gün)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1" i="0" u="none" strike="noStrike" cap="none" normalizeH="0" baseline="0" dirty="0" smtClean="0">
                          <a:ln>
                            <a:noFill/>
                          </a:ln>
                          <a:solidFill>
                            <a:schemeClr val="tx1"/>
                          </a:solidFill>
                          <a:effectLst/>
                          <a:latin typeface="Arial" charset="0"/>
                        </a:rPr>
                        <a:t>315</a:t>
                      </a:r>
                      <a:r>
                        <a:rPr kumimoji="0" lang="tr-TR" sz="2800" b="0" i="0" u="none" strike="noStrike" cap="none" normalizeH="0" baseline="0" dirty="0" smtClean="0">
                          <a:ln>
                            <a:noFill/>
                          </a:ln>
                          <a:solidFill>
                            <a:schemeClr val="tx1"/>
                          </a:solidFill>
                          <a:effectLst/>
                          <a:latin typeface="Arial" charset="0"/>
                        </a:rPr>
                        <a:t>-319</a:t>
                      </a:r>
                      <a:endParaRPr kumimoji="0" lang="en-US" sz="28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lang="tr-TR" sz="2800" kern="1200" dirty="0" smtClean="0">
                          <a:solidFill>
                            <a:schemeClr val="tx1"/>
                          </a:solidFill>
                          <a:latin typeface="Arial" pitchFamily="34" charset="0"/>
                          <a:ea typeface="+mn-ea"/>
                          <a:cs typeface="Arial" pitchFamily="34" charset="0"/>
                        </a:rPr>
                        <a:t>299</a:t>
                      </a:r>
                      <a:endParaRPr kumimoji="0" lang="tr-TR" sz="28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lang="tr-TR" sz="2800" kern="1200" dirty="0" smtClean="0">
                          <a:solidFill>
                            <a:schemeClr val="tx1"/>
                          </a:solidFill>
                          <a:latin typeface="Arial" pitchFamily="34" charset="0"/>
                          <a:ea typeface="+mn-ea"/>
                          <a:cs typeface="Arial" pitchFamily="34" charset="0"/>
                        </a:rPr>
                        <a:t>346</a:t>
                      </a:r>
                      <a:endParaRPr kumimoji="0" lang="tr-TR" sz="28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tr-TR" sz="3200" b="1" smtClean="0">
                <a:latin typeface="Times New Roman" pitchFamily="18" charset="0"/>
              </a:rPr>
              <a:t>Değişik Türlerde Gebelik Süreleri</a:t>
            </a:r>
          </a:p>
        </p:txBody>
      </p:sp>
      <p:graphicFrame>
        <p:nvGraphicFramePr>
          <p:cNvPr id="119007" name="Group 223"/>
          <p:cNvGraphicFramePr>
            <a:graphicFrameLocks noGrp="1"/>
          </p:cNvGraphicFramePr>
          <p:nvPr>
            <p:ph idx="1"/>
          </p:nvPr>
        </p:nvGraphicFramePr>
        <p:xfrm>
          <a:off x="1835150" y="1268413"/>
          <a:ext cx="5257800" cy="5090160"/>
        </p:xfrm>
        <a:graphic>
          <a:graphicData uri="http://schemas.openxmlformats.org/drawingml/2006/table">
            <a:tbl>
              <a:tblPr/>
              <a:tblGrid>
                <a:gridCol w="1873250"/>
                <a:gridCol w="1584325"/>
                <a:gridCol w="1800225"/>
              </a:tblGrid>
              <a:tr h="41116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800" b="1" i="0" u="none" strike="noStrike" cap="none" normalizeH="0" baseline="0" dirty="0" smtClean="0">
                          <a:ln>
                            <a:noFill/>
                          </a:ln>
                          <a:solidFill>
                            <a:schemeClr val="tx1"/>
                          </a:solidFill>
                          <a:effectLst/>
                          <a:latin typeface="Times New Roman" pitchFamily="18" charset="0"/>
                          <a:cs typeface="Times New Roman" pitchFamily="18" charset="0"/>
                        </a:rPr>
                        <a:t>Tür ve Irk</a:t>
                      </a:r>
                      <a:endParaRPr kumimoji="0" lang="tr-TR"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800" b="1" i="0" u="none" strike="noStrike" cap="none" normalizeH="0" baseline="0" smtClean="0">
                          <a:ln>
                            <a:noFill/>
                          </a:ln>
                          <a:solidFill>
                            <a:schemeClr val="tx1"/>
                          </a:solidFill>
                          <a:effectLst/>
                          <a:latin typeface="Times New Roman" pitchFamily="18" charset="0"/>
                          <a:cs typeface="Times New Roman" pitchFamily="18" charset="0"/>
                        </a:rPr>
                        <a:t>Sınırlar</a:t>
                      </a:r>
                      <a:endParaRPr kumimoji="0" lang="tr-TR" sz="2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800" b="1" i="0" u="none" strike="noStrike" cap="none" normalizeH="0" baseline="0" smtClean="0">
                          <a:ln>
                            <a:noFill/>
                          </a:ln>
                          <a:solidFill>
                            <a:schemeClr val="tx1"/>
                          </a:solidFill>
                          <a:effectLst/>
                          <a:latin typeface="Times New Roman" pitchFamily="18" charset="0"/>
                          <a:cs typeface="Times New Roman" pitchFamily="18" charset="0"/>
                        </a:rPr>
                        <a:t>Ortalama</a:t>
                      </a:r>
                      <a:endParaRPr kumimoji="0" lang="tr-TR" sz="2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116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smtClean="0">
                          <a:ln>
                            <a:noFill/>
                          </a:ln>
                          <a:solidFill>
                            <a:schemeClr val="tx1"/>
                          </a:solidFill>
                          <a:effectLst/>
                          <a:latin typeface="Times New Roman" pitchFamily="18" charset="0"/>
                          <a:cs typeface="Times New Roman" pitchFamily="18" charset="0"/>
                        </a:rPr>
                        <a:t>Sığır</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smtClean="0">
                          <a:ln>
                            <a:noFill/>
                          </a:ln>
                          <a:solidFill>
                            <a:schemeClr val="tx1"/>
                          </a:solidFill>
                          <a:effectLst/>
                          <a:latin typeface="Times New Roman" pitchFamily="18" charset="0"/>
                          <a:cs typeface="Times New Roman" pitchFamily="18" charset="0"/>
                        </a:rPr>
                        <a:t>270-285</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smtClean="0">
                          <a:ln>
                            <a:noFill/>
                          </a:ln>
                          <a:solidFill>
                            <a:schemeClr val="tx1"/>
                          </a:solidFill>
                          <a:effectLst/>
                          <a:latin typeface="Times New Roman" pitchFamily="18" charset="0"/>
                          <a:cs typeface="Times New Roman" pitchFamily="18" charset="0"/>
                        </a:rPr>
                        <a:t>280</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275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smtClean="0">
                          <a:ln>
                            <a:noFill/>
                          </a:ln>
                          <a:solidFill>
                            <a:schemeClr val="tx1"/>
                          </a:solidFill>
                          <a:effectLst/>
                          <a:latin typeface="Times New Roman" pitchFamily="18" charset="0"/>
                          <a:cs typeface="Times New Roman" pitchFamily="18" charset="0"/>
                        </a:rPr>
                        <a:t>Koyun</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smtClean="0">
                          <a:ln>
                            <a:noFill/>
                          </a:ln>
                          <a:solidFill>
                            <a:schemeClr val="tx1"/>
                          </a:solidFill>
                          <a:effectLst/>
                          <a:latin typeface="Times New Roman" pitchFamily="18" charset="0"/>
                          <a:cs typeface="Times New Roman" pitchFamily="18" charset="0"/>
                        </a:rPr>
                        <a:t>140-160</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smtClean="0">
                          <a:ln>
                            <a:noFill/>
                          </a:ln>
                          <a:solidFill>
                            <a:schemeClr val="tx1"/>
                          </a:solidFill>
                          <a:effectLst/>
                          <a:latin typeface="Times New Roman" pitchFamily="18" charset="0"/>
                          <a:cs typeface="Times New Roman" pitchFamily="18" charset="0"/>
                        </a:rPr>
                        <a:t>150</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116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smtClean="0">
                          <a:ln>
                            <a:noFill/>
                          </a:ln>
                          <a:solidFill>
                            <a:schemeClr val="tx1"/>
                          </a:solidFill>
                          <a:effectLst/>
                          <a:latin typeface="Times New Roman" pitchFamily="18" charset="0"/>
                          <a:cs typeface="Times New Roman" pitchFamily="18" charset="0"/>
                        </a:rPr>
                        <a:t>Keçi</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smtClean="0">
                          <a:ln>
                            <a:noFill/>
                          </a:ln>
                          <a:solidFill>
                            <a:schemeClr val="tx1"/>
                          </a:solidFill>
                          <a:effectLst/>
                          <a:latin typeface="Times New Roman" pitchFamily="18" charset="0"/>
                          <a:cs typeface="Times New Roman" pitchFamily="18" charset="0"/>
                        </a:rPr>
                        <a:t>140-160</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smtClean="0">
                          <a:ln>
                            <a:noFill/>
                          </a:ln>
                          <a:solidFill>
                            <a:schemeClr val="tx1"/>
                          </a:solidFill>
                          <a:effectLst/>
                          <a:latin typeface="Times New Roman" pitchFamily="18" charset="0"/>
                          <a:cs typeface="Times New Roman" pitchFamily="18" charset="0"/>
                        </a:rPr>
                        <a:t>151</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116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smtClean="0">
                          <a:ln>
                            <a:noFill/>
                          </a:ln>
                          <a:solidFill>
                            <a:schemeClr val="tx1"/>
                          </a:solidFill>
                          <a:effectLst/>
                          <a:latin typeface="Times New Roman" pitchFamily="18" charset="0"/>
                          <a:cs typeface="Times New Roman" pitchFamily="18" charset="0"/>
                        </a:rPr>
                        <a:t>Manda</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smtClean="0">
                          <a:ln>
                            <a:noFill/>
                          </a:ln>
                          <a:solidFill>
                            <a:schemeClr val="tx1"/>
                          </a:solidFill>
                          <a:effectLst/>
                          <a:latin typeface="Times New Roman" pitchFamily="18" charset="0"/>
                          <a:cs typeface="Times New Roman" pitchFamily="18" charset="0"/>
                        </a:rPr>
                        <a:t>301-328</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dirty="0" smtClean="0">
                          <a:ln>
                            <a:noFill/>
                          </a:ln>
                          <a:solidFill>
                            <a:schemeClr val="tx1"/>
                          </a:solidFill>
                          <a:effectLst/>
                          <a:latin typeface="Times New Roman" pitchFamily="18" charset="0"/>
                          <a:cs typeface="Times New Roman" pitchFamily="18" charset="0"/>
                        </a:rPr>
                        <a:t>315</a:t>
                      </a:r>
                      <a:endParaRPr kumimoji="0" lang="tr-TR" sz="24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116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smtClean="0">
                          <a:ln>
                            <a:noFill/>
                          </a:ln>
                          <a:solidFill>
                            <a:schemeClr val="tx1"/>
                          </a:solidFill>
                          <a:effectLst/>
                          <a:latin typeface="Times New Roman" pitchFamily="18" charset="0"/>
                          <a:cs typeface="Times New Roman" pitchFamily="18" charset="0"/>
                        </a:rPr>
                        <a:t>At</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smtClean="0">
                          <a:ln>
                            <a:noFill/>
                          </a:ln>
                          <a:solidFill>
                            <a:schemeClr val="tx1"/>
                          </a:solidFill>
                          <a:effectLst/>
                          <a:latin typeface="Times New Roman" pitchFamily="18" charset="0"/>
                          <a:cs typeface="Times New Roman" pitchFamily="18" charset="0"/>
                        </a:rPr>
                        <a:t>301-370</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smtClean="0">
                          <a:ln>
                            <a:noFill/>
                          </a:ln>
                          <a:solidFill>
                            <a:schemeClr val="tx1"/>
                          </a:solidFill>
                          <a:effectLst/>
                          <a:latin typeface="Times New Roman" pitchFamily="18" charset="0"/>
                          <a:cs typeface="Times New Roman" pitchFamily="18" charset="0"/>
                        </a:rPr>
                        <a:t>340</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116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smtClean="0">
                          <a:ln>
                            <a:noFill/>
                          </a:ln>
                          <a:solidFill>
                            <a:schemeClr val="tx1"/>
                          </a:solidFill>
                          <a:effectLst/>
                          <a:latin typeface="Times New Roman" pitchFamily="18" charset="0"/>
                          <a:cs typeface="Times New Roman" pitchFamily="18" charset="0"/>
                        </a:rPr>
                        <a:t>Eşek</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smtClean="0">
                          <a:ln>
                            <a:noFill/>
                          </a:ln>
                          <a:solidFill>
                            <a:schemeClr val="tx1"/>
                          </a:solidFill>
                          <a:effectLst/>
                          <a:latin typeface="Times New Roman" pitchFamily="18" charset="0"/>
                          <a:cs typeface="Times New Roman" pitchFamily="18" charset="0"/>
                        </a:rPr>
                        <a:t>350-370</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smtClean="0">
                          <a:ln>
                            <a:noFill/>
                          </a:ln>
                          <a:solidFill>
                            <a:schemeClr val="tx1"/>
                          </a:solidFill>
                          <a:effectLst/>
                          <a:latin typeface="Times New Roman" pitchFamily="18" charset="0"/>
                          <a:cs typeface="Times New Roman" pitchFamily="18" charset="0"/>
                        </a:rPr>
                        <a:t>360</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116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smtClean="0">
                          <a:ln>
                            <a:noFill/>
                          </a:ln>
                          <a:solidFill>
                            <a:schemeClr val="tx1"/>
                          </a:solidFill>
                          <a:effectLst/>
                          <a:latin typeface="Times New Roman" pitchFamily="18" charset="0"/>
                          <a:cs typeface="Times New Roman" pitchFamily="18" charset="0"/>
                        </a:rPr>
                        <a:t>Domuz</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smtClean="0">
                          <a:ln>
                            <a:noFill/>
                          </a:ln>
                          <a:solidFill>
                            <a:schemeClr val="tx1"/>
                          </a:solidFill>
                          <a:effectLst/>
                          <a:latin typeface="Times New Roman" pitchFamily="18" charset="0"/>
                          <a:cs typeface="Times New Roman" pitchFamily="18" charset="0"/>
                        </a:rPr>
                        <a:t>110-120</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smtClean="0">
                          <a:ln>
                            <a:noFill/>
                          </a:ln>
                          <a:solidFill>
                            <a:schemeClr val="tx1"/>
                          </a:solidFill>
                          <a:effectLst/>
                          <a:latin typeface="Times New Roman" pitchFamily="18" charset="0"/>
                          <a:cs typeface="Times New Roman" pitchFamily="18" charset="0"/>
                        </a:rPr>
                        <a:t>116</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275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smtClean="0">
                          <a:ln>
                            <a:noFill/>
                          </a:ln>
                          <a:solidFill>
                            <a:schemeClr val="tx1"/>
                          </a:solidFill>
                          <a:effectLst/>
                          <a:latin typeface="Times New Roman" pitchFamily="18" charset="0"/>
                          <a:cs typeface="Times New Roman" pitchFamily="18" charset="0"/>
                        </a:rPr>
                        <a:t>Köpek</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smtClean="0">
                          <a:ln>
                            <a:noFill/>
                          </a:ln>
                          <a:solidFill>
                            <a:schemeClr val="tx1"/>
                          </a:solidFill>
                          <a:effectLst/>
                          <a:latin typeface="Times New Roman" pitchFamily="18" charset="0"/>
                          <a:cs typeface="Times New Roman" pitchFamily="18" charset="0"/>
                        </a:rPr>
                        <a:t>60-70</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smtClean="0">
                          <a:ln>
                            <a:noFill/>
                          </a:ln>
                          <a:solidFill>
                            <a:schemeClr val="tx1"/>
                          </a:solidFill>
                          <a:effectLst/>
                          <a:latin typeface="Times New Roman" pitchFamily="18" charset="0"/>
                          <a:cs typeface="Times New Roman" pitchFamily="18" charset="0"/>
                        </a:rPr>
                        <a:t>64</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116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smtClean="0">
                          <a:ln>
                            <a:noFill/>
                          </a:ln>
                          <a:solidFill>
                            <a:schemeClr val="tx1"/>
                          </a:solidFill>
                          <a:effectLst/>
                          <a:latin typeface="Times New Roman" pitchFamily="18" charset="0"/>
                          <a:cs typeface="Times New Roman" pitchFamily="18" charset="0"/>
                        </a:rPr>
                        <a:t>Kedi</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smtClean="0">
                          <a:ln>
                            <a:noFill/>
                          </a:ln>
                          <a:solidFill>
                            <a:schemeClr val="tx1"/>
                          </a:solidFill>
                          <a:effectLst/>
                          <a:latin typeface="Times New Roman" pitchFamily="18" charset="0"/>
                          <a:cs typeface="Times New Roman" pitchFamily="18" charset="0"/>
                        </a:rPr>
                        <a:t>60-65</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smtClean="0">
                          <a:ln>
                            <a:noFill/>
                          </a:ln>
                          <a:solidFill>
                            <a:schemeClr val="tx1"/>
                          </a:solidFill>
                          <a:effectLst/>
                          <a:latin typeface="Times New Roman" pitchFamily="18" charset="0"/>
                          <a:cs typeface="Times New Roman" pitchFamily="18" charset="0"/>
                        </a:rPr>
                        <a:t>60</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116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smtClean="0">
                          <a:ln>
                            <a:noFill/>
                          </a:ln>
                          <a:solidFill>
                            <a:schemeClr val="tx1"/>
                          </a:solidFill>
                          <a:effectLst/>
                          <a:latin typeface="Times New Roman" pitchFamily="18" charset="0"/>
                          <a:cs typeface="Times New Roman" pitchFamily="18" charset="0"/>
                        </a:rPr>
                        <a:t>Tavşan</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smtClean="0">
                          <a:ln>
                            <a:noFill/>
                          </a:ln>
                          <a:solidFill>
                            <a:schemeClr val="tx1"/>
                          </a:solidFill>
                          <a:effectLst/>
                          <a:latin typeface="Times New Roman" pitchFamily="18" charset="0"/>
                          <a:cs typeface="Times New Roman" pitchFamily="18" charset="0"/>
                        </a:rPr>
                        <a:t>28-30</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smtClean="0">
                          <a:ln>
                            <a:noFill/>
                          </a:ln>
                          <a:solidFill>
                            <a:schemeClr val="tx1"/>
                          </a:solidFill>
                          <a:effectLst/>
                          <a:latin typeface="Times New Roman" pitchFamily="18" charset="0"/>
                          <a:cs typeface="Times New Roman" pitchFamily="18" charset="0"/>
                        </a:rPr>
                        <a:t>29</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tr-TR" smtClean="0"/>
              <a:t>ÜREME FİZYOLOJİSİ</a:t>
            </a:r>
          </a:p>
        </p:txBody>
      </p:sp>
      <p:sp>
        <p:nvSpPr>
          <p:cNvPr id="21507" name="Rectangle 3"/>
          <p:cNvSpPr>
            <a:spLocks noGrp="1" noChangeArrowheads="1"/>
          </p:cNvSpPr>
          <p:nvPr>
            <p:ph type="body" idx="1"/>
          </p:nvPr>
        </p:nvSpPr>
        <p:spPr/>
        <p:txBody>
          <a:bodyPr/>
          <a:lstStyle/>
          <a:p>
            <a:pPr algn="ctr" eaLnBrk="1" hangingPunct="1">
              <a:buFontTx/>
              <a:buNone/>
            </a:pPr>
            <a:r>
              <a:rPr lang="tr-TR" sz="2800" smtClean="0">
                <a:solidFill>
                  <a:srgbClr val="FF3300"/>
                </a:solidFill>
              </a:rPr>
              <a:t>DİŞİ HAYVANIN ÜREME FONKSİYONLARI</a:t>
            </a:r>
          </a:p>
          <a:p>
            <a:pPr eaLnBrk="1" hangingPunct="1">
              <a:buFontTx/>
              <a:buNone/>
            </a:pPr>
            <a:r>
              <a:rPr lang="tr-TR" smtClean="0"/>
              <a:t>-Canlı yumurta üretmek</a:t>
            </a:r>
          </a:p>
          <a:p>
            <a:pPr eaLnBrk="1" hangingPunct="1">
              <a:buFontTx/>
              <a:buNone/>
            </a:pPr>
            <a:r>
              <a:rPr lang="tr-TR" smtClean="0"/>
              <a:t>-Yumurtayı döllenmenin olacağı kısma ulaştırmak</a:t>
            </a:r>
          </a:p>
          <a:p>
            <a:pPr eaLnBrk="1" hangingPunct="1">
              <a:buFontTx/>
              <a:buNone/>
            </a:pPr>
            <a:r>
              <a:rPr lang="tr-TR" smtClean="0"/>
              <a:t>-Döllenme, embriyo gelişimi, implantasyon ve fetüs gelişimi için uygun çevre şartları hazırlamak</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tr-TR" smtClean="0"/>
              <a:t>ÜREME FİZYOLOJİSİ</a:t>
            </a:r>
          </a:p>
        </p:txBody>
      </p:sp>
      <p:sp>
        <p:nvSpPr>
          <p:cNvPr id="22531" name="Rectangle 3"/>
          <p:cNvSpPr>
            <a:spLocks noGrp="1" noChangeArrowheads="1"/>
          </p:cNvSpPr>
          <p:nvPr>
            <p:ph type="body" idx="1"/>
          </p:nvPr>
        </p:nvSpPr>
        <p:spPr/>
        <p:txBody>
          <a:bodyPr/>
          <a:lstStyle/>
          <a:p>
            <a:pPr eaLnBrk="1" hangingPunct="1">
              <a:buFontTx/>
              <a:buNone/>
            </a:pPr>
            <a:r>
              <a:rPr lang="tr-TR" dirty="0" smtClean="0"/>
              <a:t>-Malağın, gebelik periyodunun sonuna canlı ve sağlıklı olarak ulaşmasını sağlamak</a:t>
            </a:r>
          </a:p>
          <a:p>
            <a:pPr>
              <a:buNone/>
            </a:pPr>
            <a:r>
              <a:rPr lang="tr-TR" dirty="0" smtClean="0"/>
              <a:t>-Tüm işlemlere yeniden başlayabilmek için doğum sırasında yıpranmış olan üreme organlarını yeniden normal hale getirmek (</a:t>
            </a:r>
            <a:r>
              <a:rPr lang="tr-TR" dirty="0" err="1" smtClean="0"/>
              <a:t>İnvolüsyon</a:t>
            </a:r>
            <a:r>
              <a:rPr lang="tr-TR" dirty="0" smtClean="0"/>
              <a:t>). Bu süre 15-67 gün, </a:t>
            </a:r>
            <a:r>
              <a:rPr lang="tr-TR" dirty="0"/>
              <a:t>ortalama olarak 39 gün kadardır</a:t>
            </a:r>
            <a:endParaRPr lang="tr-TR"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tr-TR" smtClean="0"/>
              <a:t>DİŞİDE ÜREME ORGANLARI</a:t>
            </a:r>
          </a:p>
        </p:txBody>
      </p:sp>
      <p:pic>
        <p:nvPicPr>
          <p:cNvPr id="23555" name="Picture 4" descr="Figure3"/>
          <p:cNvPicPr>
            <a:picLocks noGrp="1" noChangeAspect="1" noChangeArrowheads="1"/>
          </p:cNvPicPr>
          <p:nvPr>
            <p:ph type="body" idx="1"/>
          </p:nvPr>
        </p:nvPicPr>
        <p:blipFill>
          <a:blip r:embed="rId2" cstate="print"/>
          <a:srcRect/>
          <a:stretch>
            <a:fillRect/>
          </a:stretch>
        </p:blipFill>
        <p:spPr>
          <a:xfrm>
            <a:off x="755650" y="2098675"/>
            <a:ext cx="7632700" cy="3527425"/>
          </a:xfr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tr-TR" sz="4000" smtClean="0"/>
              <a:t>ÜREMEDE HORMONLARIN GÖREVİ</a:t>
            </a:r>
          </a:p>
        </p:txBody>
      </p:sp>
      <p:sp>
        <p:nvSpPr>
          <p:cNvPr id="24579" name="Rectangle 3"/>
          <p:cNvSpPr>
            <a:spLocks noGrp="1" noChangeArrowheads="1"/>
          </p:cNvSpPr>
          <p:nvPr>
            <p:ph type="body" idx="1"/>
          </p:nvPr>
        </p:nvSpPr>
        <p:spPr/>
        <p:txBody>
          <a:bodyPr/>
          <a:lstStyle/>
          <a:p>
            <a:pPr eaLnBrk="1" hangingPunct="1">
              <a:buFontTx/>
              <a:buNone/>
            </a:pPr>
            <a:r>
              <a:rPr lang="tr-TR" smtClean="0">
                <a:solidFill>
                  <a:srgbClr val="FF3300"/>
                </a:solidFill>
              </a:rPr>
              <a:t>-FSH:</a:t>
            </a:r>
            <a:r>
              <a:rPr lang="tr-TR" smtClean="0"/>
              <a:t> Hipofiz ön lobundan salgılanır. Foliküllerin gelişmesini sağlar.</a:t>
            </a:r>
          </a:p>
          <a:p>
            <a:pPr eaLnBrk="1" hangingPunct="1">
              <a:buFontTx/>
              <a:buNone/>
            </a:pPr>
            <a:r>
              <a:rPr lang="tr-TR" smtClean="0">
                <a:solidFill>
                  <a:srgbClr val="FF3300"/>
                </a:solidFill>
              </a:rPr>
              <a:t>-LH:</a:t>
            </a:r>
            <a:r>
              <a:rPr lang="tr-TR" smtClean="0"/>
              <a:t> Hipofiz ön lobundan salgılanır. Folikül zarının yırtılarak yumurta hücresinin serbest kalmasını sağlar (Ovulasyon)</a:t>
            </a:r>
          </a:p>
          <a:p>
            <a:pPr eaLnBrk="1" hangingPunct="1">
              <a:buFontTx/>
              <a:buNone/>
            </a:pPr>
            <a:r>
              <a:rPr lang="tr-TR" smtClean="0">
                <a:solidFill>
                  <a:srgbClr val="FF3300"/>
                </a:solidFill>
              </a:rPr>
              <a:t>-Östrojen:</a:t>
            </a:r>
            <a:r>
              <a:rPr lang="tr-TR" smtClean="0"/>
              <a:t> Olgunlaşan foliküllerden salgılanır. Davranışsal kızgınlık belirtilerinin oluşmasını sağlar.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tr-TR" sz="4000" smtClean="0"/>
              <a:t>ÜREMEDE HORMONLARIN GÖREVİ</a:t>
            </a:r>
          </a:p>
        </p:txBody>
      </p:sp>
      <p:sp>
        <p:nvSpPr>
          <p:cNvPr id="25603" name="Rectangle 3"/>
          <p:cNvSpPr>
            <a:spLocks noGrp="1" noChangeArrowheads="1"/>
          </p:cNvSpPr>
          <p:nvPr>
            <p:ph type="body" idx="1"/>
          </p:nvPr>
        </p:nvSpPr>
        <p:spPr>
          <a:xfrm>
            <a:off x="457200" y="1196752"/>
            <a:ext cx="8229600" cy="4929411"/>
          </a:xfrm>
        </p:spPr>
        <p:txBody>
          <a:bodyPr>
            <a:normAutofit lnSpcReduction="10000"/>
          </a:bodyPr>
          <a:lstStyle/>
          <a:p>
            <a:pPr eaLnBrk="1" hangingPunct="1">
              <a:buFontTx/>
              <a:buNone/>
            </a:pPr>
            <a:r>
              <a:rPr lang="tr-TR" dirty="0" smtClean="0">
                <a:solidFill>
                  <a:srgbClr val="FF3300"/>
                </a:solidFill>
              </a:rPr>
              <a:t>-</a:t>
            </a:r>
            <a:r>
              <a:rPr lang="tr-TR" dirty="0" err="1" smtClean="0">
                <a:solidFill>
                  <a:srgbClr val="FF3300"/>
                </a:solidFill>
              </a:rPr>
              <a:t>Progesteron</a:t>
            </a:r>
            <a:r>
              <a:rPr lang="tr-TR" dirty="0" smtClean="0">
                <a:solidFill>
                  <a:srgbClr val="FF3300"/>
                </a:solidFill>
              </a:rPr>
              <a:t>:</a:t>
            </a:r>
            <a:r>
              <a:rPr lang="tr-TR" dirty="0" smtClean="0"/>
              <a:t> </a:t>
            </a:r>
            <a:r>
              <a:rPr lang="tr-TR" dirty="0" err="1" smtClean="0"/>
              <a:t>Corpus</a:t>
            </a:r>
            <a:r>
              <a:rPr lang="tr-TR" dirty="0" smtClean="0"/>
              <a:t> </a:t>
            </a:r>
            <a:r>
              <a:rPr lang="tr-TR" dirty="0" err="1" smtClean="0"/>
              <a:t>luteum’dan</a:t>
            </a:r>
            <a:r>
              <a:rPr lang="tr-TR" dirty="0" smtClean="0"/>
              <a:t> salgılanır. İki görevi vardır.</a:t>
            </a:r>
          </a:p>
          <a:p>
            <a:pPr eaLnBrk="1" hangingPunct="1">
              <a:buFontTx/>
              <a:buNone/>
            </a:pPr>
            <a:r>
              <a:rPr lang="tr-TR" dirty="0" smtClean="0"/>
              <a:t>   </a:t>
            </a:r>
            <a:r>
              <a:rPr lang="tr-TR" dirty="0" smtClean="0">
                <a:solidFill>
                  <a:srgbClr val="FF3300"/>
                </a:solidFill>
              </a:rPr>
              <a:t>1.</a:t>
            </a:r>
            <a:r>
              <a:rPr lang="tr-TR" dirty="0" smtClean="0"/>
              <a:t> </a:t>
            </a:r>
            <a:r>
              <a:rPr lang="tr-TR" dirty="0" err="1" smtClean="0"/>
              <a:t>FSH’yı</a:t>
            </a:r>
            <a:r>
              <a:rPr lang="tr-TR" dirty="0" smtClean="0"/>
              <a:t> baskılayarak </a:t>
            </a:r>
            <a:r>
              <a:rPr lang="tr-TR" dirty="0" err="1" smtClean="0"/>
              <a:t>folikül</a:t>
            </a:r>
            <a:r>
              <a:rPr lang="tr-TR" dirty="0" smtClean="0"/>
              <a:t> gelişimini engeller.</a:t>
            </a:r>
          </a:p>
          <a:p>
            <a:pPr eaLnBrk="1" hangingPunct="1">
              <a:buFontTx/>
              <a:buNone/>
            </a:pPr>
            <a:r>
              <a:rPr lang="tr-TR" dirty="0" smtClean="0"/>
              <a:t>   </a:t>
            </a:r>
            <a:r>
              <a:rPr lang="tr-TR" dirty="0" smtClean="0">
                <a:solidFill>
                  <a:srgbClr val="FF3300"/>
                </a:solidFill>
              </a:rPr>
              <a:t>2.</a:t>
            </a:r>
            <a:r>
              <a:rPr lang="tr-TR" dirty="0" smtClean="0"/>
              <a:t> </a:t>
            </a:r>
            <a:r>
              <a:rPr lang="tr-TR" dirty="0" err="1" smtClean="0"/>
              <a:t>Uterus</a:t>
            </a:r>
            <a:r>
              <a:rPr lang="tr-TR" dirty="0" smtClean="0"/>
              <a:t> ortamını gebeliğe hazırlar.</a:t>
            </a:r>
          </a:p>
          <a:p>
            <a:pPr eaLnBrk="1" hangingPunct="1">
              <a:buFontTx/>
              <a:buNone/>
            </a:pPr>
            <a:r>
              <a:rPr lang="tr-TR" dirty="0" smtClean="0"/>
              <a:t>    Dişi bu aşamada aştırılmayacak olursa veya aştırılır da gebe kalmazsa 16-18 gün içinde sarı cisim dejenere olmaya başlar ve </a:t>
            </a:r>
            <a:r>
              <a:rPr lang="tr-TR" dirty="0" err="1" smtClean="0"/>
              <a:t>progesteron</a:t>
            </a:r>
            <a:r>
              <a:rPr lang="tr-TR" dirty="0" smtClean="0"/>
              <a:t> salgılamayı durdurur.bunun üzerine hipofiz bezi döngüyü yeniden başlatmak için tekrar </a:t>
            </a:r>
            <a:r>
              <a:rPr lang="tr-TR" dirty="0" err="1" smtClean="0"/>
              <a:t>gonadotropin</a:t>
            </a:r>
            <a:r>
              <a:rPr lang="tr-TR" dirty="0" smtClean="0"/>
              <a:t> salgılamaya başlar.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endParaRPr lang="tr-TR" smtClean="0"/>
          </a:p>
        </p:txBody>
      </p:sp>
      <p:pic>
        <p:nvPicPr>
          <p:cNvPr id="26627" name="Picture 3"/>
          <p:cNvPicPr>
            <a:picLocks noGrp="1" noChangeAspect="1" noChangeArrowheads="1"/>
          </p:cNvPicPr>
          <p:nvPr>
            <p:ph type="body" idx="1"/>
          </p:nvPr>
        </p:nvPicPr>
        <p:blipFill>
          <a:blip r:embed="rId2" cstate="print"/>
          <a:srcRect/>
          <a:stretch>
            <a:fillRect/>
          </a:stretch>
        </p:blipFill>
        <p:spPr>
          <a:xfrm>
            <a:off x="1187450" y="1282700"/>
            <a:ext cx="6769100" cy="5160963"/>
          </a:xfr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endParaRPr lang="tr-TR" smtClean="0"/>
          </a:p>
        </p:txBody>
      </p:sp>
      <p:sp>
        <p:nvSpPr>
          <p:cNvPr id="27651" name="Rectangle 3"/>
          <p:cNvSpPr>
            <a:spLocks noGrp="1" noChangeArrowheads="1"/>
          </p:cNvSpPr>
          <p:nvPr>
            <p:ph type="body" idx="1"/>
          </p:nvPr>
        </p:nvSpPr>
        <p:spPr/>
        <p:txBody>
          <a:bodyPr/>
          <a:lstStyle/>
          <a:p>
            <a:pPr eaLnBrk="1" hangingPunct="1"/>
            <a:endParaRPr lang="tr-TR" smtClean="0"/>
          </a:p>
        </p:txBody>
      </p:sp>
      <p:pic>
        <p:nvPicPr>
          <p:cNvPr id="27652" name="Picture 4" descr="adsız"/>
          <p:cNvPicPr>
            <a:picLocks noChangeAspect="1" noChangeArrowheads="1"/>
          </p:cNvPicPr>
          <p:nvPr/>
        </p:nvPicPr>
        <p:blipFill>
          <a:blip r:embed="rId2" cstate="print"/>
          <a:srcRect/>
          <a:stretch>
            <a:fillRect/>
          </a:stretch>
        </p:blipFill>
        <p:spPr bwMode="auto">
          <a:xfrm>
            <a:off x="2238375" y="1484313"/>
            <a:ext cx="4521200" cy="4968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endParaRPr lang="tr-TR" smtClean="0"/>
          </a:p>
        </p:txBody>
      </p:sp>
      <p:sp>
        <p:nvSpPr>
          <p:cNvPr id="28675" name="Rectangle 3"/>
          <p:cNvSpPr>
            <a:spLocks noGrp="1" noChangeArrowheads="1"/>
          </p:cNvSpPr>
          <p:nvPr>
            <p:ph type="body" idx="1"/>
          </p:nvPr>
        </p:nvSpPr>
        <p:spPr/>
        <p:txBody>
          <a:bodyPr/>
          <a:lstStyle/>
          <a:p>
            <a:pPr eaLnBrk="1" hangingPunct="1"/>
            <a:endParaRPr lang="tr-TR" smtClean="0"/>
          </a:p>
        </p:txBody>
      </p:sp>
      <p:pic>
        <p:nvPicPr>
          <p:cNvPr id="28676" name="Picture 4" descr="FEMALEIN"/>
          <p:cNvPicPr>
            <a:picLocks noChangeAspect="1" noChangeArrowheads="1"/>
          </p:cNvPicPr>
          <p:nvPr/>
        </p:nvPicPr>
        <p:blipFill>
          <a:blip r:embed="rId2" cstate="print"/>
          <a:srcRect/>
          <a:stretch>
            <a:fillRect/>
          </a:stretch>
        </p:blipFill>
        <p:spPr bwMode="auto">
          <a:xfrm>
            <a:off x="1763713" y="1649413"/>
            <a:ext cx="5040312" cy="45894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Grp="1" noChangeAspect="1" noChangeArrowheads="1"/>
          </p:cNvPicPr>
          <p:nvPr>
            <p:ph idx="1"/>
          </p:nvPr>
        </p:nvPicPr>
        <p:blipFill>
          <a:blip r:embed="rId2" cstate="print"/>
          <a:srcRect/>
          <a:stretch>
            <a:fillRect/>
          </a:stretch>
        </p:blipFill>
        <p:spPr bwMode="auto">
          <a:xfrm>
            <a:off x="224732" y="176863"/>
            <a:ext cx="8667748" cy="6463331"/>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endParaRPr lang="tr-TR" smtClean="0"/>
          </a:p>
        </p:txBody>
      </p:sp>
      <p:pic>
        <p:nvPicPr>
          <p:cNvPr id="29699" name="Picture 4"/>
          <p:cNvPicPr>
            <a:picLocks noGrp="1" noChangeAspect="1" noChangeArrowheads="1"/>
          </p:cNvPicPr>
          <p:nvPr>
            <p:ph type="body" idx="1"/>
          </p:nvPr>
        </p:nvPicPr>
        <p:blipFill>
          <a:blip r:embed="rId2" cstate="print"/>
          <a:srcRect r="6714" b="18755"/>
          <a:stretch>
            <a:fillRect/>
          </a:stretch>
        </p:blipFill>
        <p:spPr>
          <a:xfrm>
            <a:off x="1403350" y="1593850"/>
            <a:ext cx="6264275" cy="4484688"/>
          </a:xfr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endParaRPr lang="tr-TR" smtClean="0"/>
          </a:p>
        </p:txBody>
      </p:sp>
      <p:sp>
        <p:nvSpPr>
          <p:cNvPr id="30723" name="Rectangle 3"/>
          <p:cNvSpPr>
            <a:spLocks noGrp="1" noChangeArrowheads="1"/>
          </p:cNvSpPr>
          <p:nvPr>
            <p:ph type="body" idx="1"/>
          </p:nvPr>
        </p:nvSpPr>
        <p:spPr/>
        <p:txBody>
          <a:bodyPr/>
          <a:lstStyle/>
          <a:p>
            <a:pPr eaLnBrk="1" hangingPunct="1"/>
            <a:endParaRPr lang="tr-TR" smtClean="0"/>
          </a:p>
        </p:txBody>
      </p:sp>
      <p:pic>
        <p:nvPicPr>
          <p:cNvPr id="30724" name="Picture 4" descr="SPEGG"/>
          <p:cNvPicPr>
            <a:picLocks noChangeAspect="1" noChangeArrowheads="1"/>
          </p:cNvPicPr>
          <p:nvPr/>
        </p:nvPicPr>
        <p:blipFill>
          <a:blip r:embed="rId2" cstate="print"/>
          <a:srcRect/>
          <a:stretch>
            <a:fillRect/>
          </a:stretch>
        </p:blipFill>
        <p:spPr bwMode="auto">
          <a:xfrm>
            <a:off x="1331913" y="1731963"/>
            <a:ext cx="6769100" cy="49545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endParaRPr lang="tr-TR" smtClean="0"/>
          </a:p>
        </p:txBody>
      </p:sp>
      <p:sp>
        <p:nvSpPr>
          <p:cNvPr id="31747" name="Rectangle 3"/>
          <p:cNvSpPr>
            <a:spLocks noGrp="1" noChangeArrowheads="1"/>
          </p:cNvSpPr>
          <p:nvPr>
            <p:ph type="body" idx="1"/>
          </p:nvPr>
        </p:nvSpPr>
        <p:spPr>
          <a:xfrm>
            <a:off x="468313" y="1628775"/>
            <a:ext cx="8218487" cy="4497388"/>
          </a:xfrm>
        </p:spPr>
        <p:txBody>
          <a:bodyPr/>
          <a:lstStyle/>
          <a:p>
            <a:pPr eaLnBrk="1" hangingPunct="1"/>
            <a:endParaRPr lang="tr-TR" smtClean="0"/>
          </a:p>
        </p:txBody>
      </p:sp>
      <p:pic>
        <p:nvPicPr>
          <p:cNvPr id="31748" name="Picture 4" descr="Cycle"/>
          <p:cNvPicPr>
            <a:picLocks noChangeAspect="1" noChangeArrowheads="1"/>
          </p:cNvPicPr>
          <p:nvPr/>
        </p:nvPicPr>
        <p:blipFill>
          <a:blip r:embed="rId2" cstate="print"/>
          <a:srcRect/>
          <a:stretch>
            <a:fillRect/>
          </a:stretch>
        </p:blipFill>
        <p:spPr bwMode="auto">
          <a:xfrm>
            <a:off x="1619250" y="1647825"/>
            <a:ext cx="5473700" cy="4552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endParaRPr lang="tr-TR" smtClean="0"/>
          </a:p>
        </p:txBody>
      </p:sp>
      <p:pic>
        <p:nvPicPr>
          <p:cNvPr id="32771" name="Picture 4"/>
          <p:cNvPicPr>
            <a:picLocks noGrp="1" noChangeAspect="1" noChangeArrowheads="1"/>
          </p:cNvPicPr>
          <p:nvPr>
            <p:ph type="body" idx="1"/>
          </p:nvPr>
        </p:nvPicPr>
        <p:blipFill>
          <a:blip r:embed="rId2" cstate="print"/>
          <a:srcRect/>
          <a:stretch>
            <a:fillRect/>
          </a:stretch>
        </p:blipFill>
        <p:spPr>
          <a:xfrm>
            <a:off x="1619250" y="1743075"/>
            <a:ext cx="5976938" cy="4289425"/>
          </a:xfr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endParaRPr lang="tr-TR" smtClean="0"/>
          </a:p>
        </p:txBody>
      </p:sp>
      <p:pic>
        <p:nvPicPr>
          <p:cNvPr id="33795" name="Picture 4" descr="ovary"/>
          <p:cNvPicPr>
            <a:picLocks noGrp="1" noChangeAspect="1" noChangeArrowheads="1"/>
          </p:cNvPicPr>
          <p:nvPr>
            <p:ph type="body" idx="1"/>
          </p:nvPr>
        </p:nvPicPr>
        <p:blipFill>
          <a:blip r:embed="rId2" cstate="print"/>
          <a:srcRect/>
          <a:stretch>
            <a:fillRect/>
          </a:stretch>
        </p:blipFill>
        <p:spPr>
          <a:xfrm>
            <a:off x="1619250" y="1565275"/>
            <a:ext cx="5905500" cy="4594225"/>
          </a:xfr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a:blip r:embed="rId2" cstate="print"/>
          <a:srcRect/>
          <a:stretch>
            <a:fillRect/>
          </a:stretch>
        </p:blipFill>
        <p:spPr bwMode="auto">
          <a:xfrm>
            <a:off x="250825" y="404813"/>
            <a:ext cx="8242300" cy="6270625"/>
          </a:xfrm>
          <a:prstGeom prst="rect">
            <a:avLst/>
          </a:prstGeom>
          <a:noFill/>
          <a:ln w="9525">
            <a:noFill/>
            <a:miter lim="800000"/>
            <a:headEnd/>
            <a:tailEnd/>
          </a:ln>
        </p:spPr>
      </p:pic>
      <p:pic>
        <p:nvPicPr>
          <p:cNvPr id="34819" name="Picture 3" descr="hugh">
            <a:hlinkClick r:id="" action="ppaction://noaction"/>
          </p:cNvPr>
          <p:cNvPicPr>
            <a:picLocks noChangeAspect="1" noChangeArrowheads="1"/>
          </p:cNvPicPr>
          <p:nvPr/>
        </p:nvPicPr>
        <p:blipFill>
          <a:blip r:embed="rId3" cstate="print"/>
          <a:srcRect/>
          <a:stretch>
            <a:fillRect/>
          </a:stretch>
        </p:blipFill>
        <p:spPr bwMode="auto">
          <a:xfrm>
            <a:off x="900113" y="5949950"/>
            <a:ext cx="439737" cy="3175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3010" name="Picture 2" descr="ovarymodel"/>
          <p:cNvPicPr>
            <a:picLocks noChangeAspect="1" noChangeArrowheads="1"/>
          </p:cNvPicPr>
          <p:nvPr/>
        </p:nvPicPr>
        <p:blipFill>
          <a:blip r:embed="rId2" cstate="print"/>
          <a:srcRect/>
          <a:stretch>
            <a:fillRect/>
          </a:stretch>
        </p:blipFill>
        <p:spPr bwMode="auto">
          <a:xfrm>
            <a:off x="0" y="404813"/>
            <a:ext cx="9217025" cy="6189662"/>
          </a:xfrm>
          <a:prstGeom prst="rect">
            <a:avLst/>
          </a:prstGeom>
          <a:noFill/>
          <a:ln w="9525">
            <a:noFill/>
            <a:miter lim="800000"/>
            <a:headEnd/>
            <a:tailEnd/>
          </a:ln>
        </p:spPr>
      </p:pic>
      <p:pic>
        <p:nvPicPr>
          <p:cNvPr id="35843" name="Picture 3" descr="hugh">
            <a:hlinkClick r:id="rId3" action="ppaction://hlinksldjump"/>
          </p:cNvPr>
          <p:cNvPicPr>
            <a:picLocks noChangeAspect="1" noChangeArrowheads="1"/>
          </p:cNvPicPr>
          <p:nvPr/>
        </p:nvPicPr>
        <p:blipFill>
          <a:blip r:embed="rId4" cstate="print"/>
          <a:srcRect/>
          <a:stretch>
            <a:fillRect/>
          </a:stretch>
        </p:blipFill>
        <p:spPr bwMode="auto">
          <a:xfrm>
            <a:off x="250825" y="5759450"/>
            <a:ext cx="504825" cy="36353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43010"/>
                                        </p:tgtEl>
                                        <p:attrNameLst>
                                          <p:attrName>style.visibility</p:attrName>
                                        </p:attrNameLst>
                                      </p:cBhvr>
                                      <p:to>
                                        <p:strVal val="visible"/>
                                      </p:to>
                                    </p:set>
                                    <p:anim calcmode="lin" valueType="num">
                                      <p:cBhvr>
                                        <p:cTn id="7" dur="500" fill="hold"/>
                                        <p:tgtEl>
                                          <p:spTgt spid="43010"/>
                                        </p:tgtEl>
                                        <p:attrNameLst>
                                          <p:attrName>ppt_w</p:attrName>
                                        </p:attrNameLst>
                                      </p:cBhvr>
                                      <p:tavLst>
                                        <p:tav tm="0">
                                          <p:val>
                                            <p:fltVal val="0"/>
                                          </p:val>
                                        </p:tav>
                                        <p:tav tm="100000">
                                          <p:val>
                                            <p:strVal val="#ppt_w"/>
                                          </p:val>
                                        </p:tav>
                                      </p:tavLst>
                                    </p:anim>
                                    <p:anim calcmode="lin" valueType="num">
                                      <p:cBhvr>
                                        <p:cTn id="8" dur="500" fill="hold"/>
                                        <p:tgtEl>
                                          <p:spTgt spid="43010"/>
                                        </p:tgtEl>
                                        <p:attrNameLst>
                                          <p:attrName>ppt_h</p:attrName>
                                        </p:attrNameLst>
                                      </p:cBhvr>
                                      <p:tavLst>
                                        <p:tav tm="0">
                                          <p:val>
                                            <p:fltVal val="0"/>
                                          </p:val>
                                        </p:tav>
                                        <p:tav tm="100000">
                                          <p:val>
                                            <p:strVal val="#ppt_h"/>
                                          </p:val>
                                        </p:tav>
                                      </p:tavLst>
                                    </p:anim>
                                    <p:animEffect transition="in" filter="fade">
                                      <p:cBhvr>
                                        <p:cTn id="9" dur="500"/>
                                        <p:tgtEl>
                                          <p:spTgt spid="430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4" descr="disi-sperma-15022007"/>
          <p:cNvPicPr>
            <a:picLocks noGrp="1" noChangeAspect="1" noChangeArrowheads="1"/>
          </p:cNvPicPr>
          <p:nvPr>
            <p:ph type="body" idx="1"/>
          </p:nvPr>
        </p:nvPicPr>
        <p:blipFill>
          <a:blip r:embed="rId2" cstate="print"/>
          <a:srcRect/>
          <a:stretch>
            <a:fillRect/>
          </a:stretch>
        </p:blipFill>
        <p:spPr>
          <a:xfrm>
            <a:off x="1403648" y="1268760"/>
            <a:ext cx="5976937" cy="4098925"/>
          </a:xfr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endParaRPr lang="tr-TR" smtClean="0"/>
          </a:p>
        </p:txBody>
      </p:sp>
      <p:pic>
        <p:nvPicPr>
          <p:cNvPr id="4" name="Picture 2"/>
          <p:cNvPicPr>
            <a:picLocks noChangeAspect="1" noChangeArrowheads="1"/>
          </p:cNvPicPr>
          <p:nvPr/>
        </p:nvPicPr>
        <p:blipFill>
          <a:blip r:embed="rId2" cstate="print"/>
          <a:srcRect/>
          <a:stretch>
            <a:fillRect/>
          </a:stretch>
        </p:blipFill>
        <p:spPr bwMode="auto">
          <a:xfrm>
            <a:off x="1403648" y="1196752"/>
            <a:ext cx="5991225" cy="4476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hüseyin\Desktop\Yeni klasör\FB_IMG_154727497712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82" y="6350"/>
            <a:ext cx="9152482" cy="6851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03054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hüseyin\Desktop\Yeni klasör\FB_IMG_154727500448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43730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normAutofit fontScale="90000"/>
          </a:bodyPr>
          <a:lstStyle/>
          <a:p>
            <a:pPr eaLnBrk="1" hangingPunct="1"/>
            <a:r>
              <a:rPr lang="tr-TR" sz="4100" smtClean="0"/>
              <a:t>Sığırlar kızgınlık belirtilerini daha çok geceleri gösterir</a:t>
            </a:r>
          </a:p>
        </p:txBody>
      </p:sp>
      <p:pic>
        <p:nvPicPr>
          <p:cNvPr id="116739" name="Picture 3" descr="b"/>
          <p:cNvPicPr>
            <a:picLocks noGrp="1" noChangeAspect="1" noChangeArrowheads="1"/>
          </p:cNvPicPr>
          <p:nvPr>
            <p:ph idx="1"/>
          </p:nvPr>
        </p:nvPicPr>
        <p:blipFill>
          <a:blip r:embed="rId2" cstate="print"/>
          <a:srcRect/>
          <a:stretch>
            <a:fillRect/>
          </a:stretch>
        </p:blipFill>
        <p:spPr>
          <a:xfrm>
            <a:off x="1547813" y="1851025"/>
            <a:ext cx="6048375" cy="4633913"/>
          </a:xfr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116739"/>
                                        </p:tgtEl>
                                      </p:cBhvr>
                                    </p:animEffect>
                                    <p:animScale>
                                      <p:cBhvr>
                                        <p:cTn id="7" dur="250" autoRev="1" fill="hold"/>
                                        <p:tgtEl>
                                          <p:spTgt spid="11673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tr-TR" smtClean="0"/>
              <a:t>TOHUMLAMA</a:t>
            </a:r>
          </a:p>
        </p:txBody>
      </p:sp>
      <p:sp>
        <p:nvSpPr>
          <p:cNvPr id="40963" name="Rectangle 3"/>
          <p:cNvSpPr>
            <a:spLocks noGrp="1" noChangeArrowheads="1"/>
          </p:cNvSpPr>
          <p:nvPr>
            <p:ph type="body" idx="1"/>
          </p:nvPr>
        </p:nvSpPr>
        <p:spPr>
          <a:xfrm>
            <a:off x="457200" y="1268760"/>
            <a:ext cx="8229600" cy="4857403"/>
          </a:xfrm>
        </p:spPr>
        <p:txBody>
          <a:bodyPr/>
          <a:lstStyle/>
          <a:p>
            <a:pPr eaLnBrk="1" hangingPunct="1">
              <a:buFontTx/>
              <a:buNone/>
            </a:pPr>
            <a:r>
              <a:rPr lang="tr-TR" dirty="0" smtClean="0"/>
              <a:t>-Kızgınlık bitimi ile </a:t>
            </a:r>
            <a:r>
              <a:rPr lang="tr-TR" dirty="0" err="1" smtClean="0"/>
              <a:t>ovulasyon</a:t>
            </a:r>
            <a:r>
              <a:rPr lang="tr-TR" dirty="0" smtClean="0"/>
              <a:t> arasında 5-48 saat olduğuna göre tohumlama davranışsal kızgınlık belirtilerinin bitimine doğru yapılmalı. </a:t>
            </a:r>
          </a:p>
          <a:p>
            <a:pPr eaLnBrk="1" hangingPunct="1">
              <a:buFontTx/>
              <a:buNone/>
            </a:pPr>
            <a:r>
              <a:rPr lang="tr-TR" dirty="0" smtClean="0"/>
              <a:t>-Sabah kızgınlık gösteren öğleden sonra (akşama doğru), öğleden sonra kızgınlık gösterenler ertesi gün sabah tohumlanmalı.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76672"/>
            <a:ext cx="8229600" cy="5649491"/>
          </a:xfrm>
        </p:spPr>
        <p:txBody>
          <a:bodyPr>
            <a:normAutofit fontScale="92500"/>
          </a:bodyPr>
          <a:lstStyle/>
          <a:p>
            <a:r>
              <a:rPr lang="tr-TR" dirty="0" smtClean="0"/>
              <a:t>Kızgınlık bitiminden bir süre sonra bir </a:t>
            </a:r>
            <a:r>
              <a:rPr lang="tr-TR" dirty="0" err="1" smtClean="0"/>
              <a:t>folikül</a:t>
            </a:r>
            <a:r>
              <a:rPr lang="tr-TR" dirty="0" smtClean="0"/>
              <a:t> parçalanarak olgunlaşmış bir yumurtanın serbest kalması suretiyle gebelik için gerekli şartlar hazırlanmış olur. Kızgınlık belirtileri tespit edildikten sonra tohumlama günün sonuna bırakılmalı. </a:t>
            </a:r>
            <a:r>
              <a:rPr lang="tr-TR" dirty="0" err="1" smtClean="0"/>
              <a:t>Ovulasyon</a:t>
            </a:r>
            <a:r>
              <a:rPr lang="tr-TR" dirty="0" smtClean="0"/>
              <a:t> kızgınlık bitiminden 5-48 saat sonra olmasına rağmen tohumlama kızgınlık sonuna doğru yapılırsa döl tutma oranı artar. Çünkü sperma hücrelerinin dölleme yeteneği kazanması için bir süre </a:t>
            </a:r>
            <a:r>
              <a:rPr lang="tr-TR" dirty="0" err="1" smtClean="0"/>
              <a:t>uterus</a:t>
            </a:r>
            <a:r>
              <a:rPr lang="tr-TR" dirty="0" smtClean="0"/>
              <a:t> salgılarına maruz kalması gereklidir. Bu olaya yetenek kazanma ya da “</a:t>
            </a:r>
            <a:r>
              <a:rPr lang="tr-TR" dirty="0" err="1" smtClean="0"/>
              <a:t>kapasitasyon</a:t>
            </a:r>
            <a:r>
              <a:rPr lang="tr-TR" dirty="0" smtClean="0"/>
              <a:t>” adı verilmektedir.</a:t>
            </a:r>
            <a:endParaRPr lang="tr-TR"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tr-TR" sz="4000" dirty="0" smtClean="0"/>
              <a:t>MALAKLAMADAN SONRA KIZGINLIK</a:t>
            </a:r>
          </a:p>
        </p:txBody>
      </p:sp>
      <p:sp>
        <p:nvSpPr>
          <p:cNvPr id="41987" name="Rectangle 3"/>
          <p:cNvSpPr>
            <a:spLocks noGrp="1" noChangeArrowheads="1"/>
          </p:cNvSpPr>
          <p:nvPr>
            <p:ph type="body" idx="1"/>
          </p:nvPr>
        </p:nvSpPr>
        <p:spPr/>
        <p:txBody>
          <a:bodyPr>
            <a:normAutofit lnSpcReduction="10000"/>
          </a:bodyPr>
          <a:lstStyle/>
          <a:p>
            <a:pPr eaLnBrk="1" hangingPunct="1">
              <a:buFontTx/>
              <a:buNone/>
            </a:pPr>
            <a:r>
              <a:rPr lang="tr-TR" dirty="0" smtClean="0"/>
              <a:t>-Bir manda ineğinin malaklamadan sonra yeniden kızgınlık göstermesi ortalama 75 gün kadar alabilmektedir. Ancak bu süre daha geniş bir varyasyon göstermektedir.</a:t>
            </a:r>
          </a:p>
          <a:p>
            <a:pPr eaLnBrk="1" hangingPunct="1">
              <a:buFontTx/>
              <a:buNone/>
            </a:pPr>
            <a:r>
              <a:rPr lang="tr-TR" dirty="0" smtClean="0"/>
              <a:t>-Bu süre doğumun zor veya kolay olmasına, bakım ve beslemeye ve fizyolojik etkilere bağlı olarak değişir.</a:t>
            </a:r>
          </a:p>
          <a:p>
            <a:pPr eaLnBrk="1" hangingPunct="1">
              <a:buFontTx/>
              <a:buNone/>
            </a:pPr>
            <a:r>
              <a:rPr lang="tr-TR" dirty="0" smtClean="0"/>
              <a:t>-Yeniden gebe kalması için 150-200 gün geçmesi gerekir.</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80728"/>
            <a:ext cx="8229600" cy="5145435"/>
          </a:xfrm>
        </p:spPr>
        <p:txBody>
          <a:bodyPr/>
          <a:lstStyle/>
          <a:p>
            <a:r>
              <a:rPr lang="tr-TR" dirty="0"/>
              <a:t>Mandada </a:t>
            </a:r>
            <a:r>
              <a:rPr lang="tr-TR" dirty="0" err="1"/>
              <a:t>sun’i</a:t>
            </a:r>
            <a:r>
              <a:rPr lang="tr-TR" dirty="0"/>
              <a:t> tohumlama uygulamasındaki başlıca </a:t>
            </a:r>
            <a:r>
              <a:rPr lang="tr-TR" dirty="0" smtClean="0"/>
              <a:t>problem; </a:t>
            </a:r>
            <a:r>
              <a:rPr lang="tr-TR" dirty="0"/>
              <a:t>boğadan sperma </a:t>
            </a:r>
            <a:r>
              <a:rPr lang="tr-TR" dirty="0" smtClean="0"/>
              <a:t>alınması ve  </a:t>
            </a:r>
            <a:r>
              <a:rPr lang="tr-TR" dirty="0"/>
              <a:t>manda ineğinin kızgınlığın </a:t>
            </a:r>
            <a:r>
              <a:rPr lang="tr-TR" dirty="0" smtClean="0"/>
              <a:t>saptanması, dolayısıyla doğru </a:t>
            </a:r>
            <a:r>
              <a:rPr lang="tr-TR" dirty="0"/>
              <a:t>zamanda tohumlanmasıdır. Manda boğalarından sperma alınması sığır boğalarına göre daha zor olmakla beraber, boğalar </a:t>
            </a:r>
            <a:r>
              <a:rPr lang="tr-TR" dirty="0" smtClean="0"/>
              <a:t>küçük </a:t>
            </a:r>
            <a:r>
              <a:rPr lang="tr-TR" dirty="0"/>
              <a:t>yaştan itibaren sperma vermeye ve spermayı alan teknisyene alıştırıldığı takdirde mümkün olmaktadır.</a:t>
            </a:r>
          </a:p>
          <a:p>
            <a:endParaRPr lang="tr-TR"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08720"/>
            <a:ext cx="8229600" cy="5217443"/>
          </a:xfrm>
        </p:spPr>
        <p:txBody>
          <a:bodyPr/>
          <a:lstStyle/>
          <a:p>
            <a:r>
              <a:rPr lang="tr-TR" dirty="0"/>
              <a:t>Mandada </a:t>
            </a:r>
            <a:r>
              <a:rPr lang="tr-TR" dirty="0" err="1"/>
              <a:t>sun’i</a:t>
            </a:r>
            <a:r>
              <a:rPr lang="tr-TR" dirty="0"/>
              <a:t> tohumlama 25-30 yıldan beri ıslahı hızlandırıcı en önemli yöntem olarak Hindistan, Pakistan, Bulgaristan, İtalya, Mısır, Brezilya ve Filipinler gibi ülkelerde uygulanmaktadır.</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92696"/>
            <a:ext cx="8229600" cy="5433467"/>
          </a:xfrm>
        </p:spPr>
        <p:txBody>
          <a:bodyPr/>
          <a:lstStyle/>
          <a:p>
            <a:r>
              <a:rPr lang="tr-TR" dirty="0"/>
              <a:t>Mandada da </a:t>
            </a:r>
            <a:r>
              <a:rPr lang="tr-TR" dirty="0" err="1"/>
              <a:t>sun’i</a:t>
            </a:r>
            <a:r>
              <a:rPr lang="tr-TR" dirty="0"/>
              <a:t> tohumlama, sığırda olduğu gibi </a:t>
            </a:r>
            <a:r>
              <a:rPr lang="tr-TR" dirty="0" err="1"/>
              <a:t>rekto</a:t>
            </a:r>
            <a:r>
              <a:rPr lang="tr-TR" dirty="0"/>
              <a:t> </a:t>
            </a:r>
            <a:r>
              <a:rPr lang="tr-TR" dirty="0" err="1"/>
              <a:t>vaginal</a:t>
            </a:r>
            <a:r>
              <a:rPr lang="tr-TR" dirty="0"/>
              <a:t> yöntem ile yapılmaktadır. Manda ile sığır üreme organlarının </a:t>
            </a:r>
            <a:r>
              <a:rPr lang="tr-TR" dirty="0" smtClean="0"/>
              <a:t>anatomik </a:t>
            </a:r>
            <a:r>
              <a:rPr lang="tr-TR" dirty="0"/>
              <a:t>ve fizyolojik olarak birbirlerine yakın olmaları nedeniyle, </a:t>
            </a:r>
            <a:r>
              <a:rPr lang="tr-TR" dirty="0" smtClean="0"/>
              <a:t>spermanın </a:t>
            </a:r>
            <a:r>
              <a:rPr lang="tr-TR" dirty="0"/>
              <a:t>alınması ve tohumlamaya hazırlanması teknikleri aynen </a:t>
            </a:r>
            <a:r>
              <a:rPr lang="tr-TR" dirty="0" smtClean="0"/>
              <a:t>mandada </a:t>
            </a:r>
            <a:r>
              <a:rPr lang="tr-TR" dirty="0"/>
              <a:t>da uygulanmış, ancak alınan sonuçlar tatmin edici olmadığı için uygulama tekniklerinde bazı değişikliklere gidilmiştir.</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20688"/>
            <a:ext cx="8229600" cy="5688632"/>
          </a:xfrm>
        </p:spPr>
        <p:txBody>
          <a:bodyPr>
            <a:normAutofit fontScale="92500"/>
          </a:bodyPr>
          <a:lstStyle/>
          <a:p>
            <a:r>
              <a:rPr lang="tr-TR" dirty="0"/>
              <a:t>Örneğin, sığırda suni </a:t>
            </a:r>
            <a:r>
              <a:rPr lang="tr-TR" dirty="0" err="1"/>
              <a:t>vagina</a:t>
            </a:r>
            <a:r>
              <a:rPr lang="tr-TR" dirty="0"/>
              <a:t> ısısı 40-45</a:t>
            </a:r>
            <a:r>
              <a:rPr lang="tr-TR" baseline="30000" dirty="0"/>
              <a:t>o</a:t>
            </a:r>
            <a:r>
              <a:rPr lang="tr-TR" dirty="0"/>
              <a:t>C arasında yada ortalama 41</a:t>
            </a:r>
            <a:r>
              <a:rPr lang="tr-TR" baseline="30000" dirty="0"/>
              <a:t>o</a:t>
            </a:r>
            <a:r>
              <a:rPr lang="tr-TR" dirty="0"/>
              <a:t>C olması gerekirken bu değer mandada 39</a:t>
            </a:r>
            <a:r>
              <a:rPr lang="tr-TR" baseline="30000" dirty="0"/>
              <a:t>o</a:t>
            </a:r>
            <a:r>
              <a:rPr lang="tr-TR" dirty="0"/>
              <a:t>C ısıda olması gerekmektedir. Aksi takdirde </a:t>
            </a:r>
            <a:r>
              <a:rPr lang="tr-TR" dirty="0" err="1"/>
              <a:t>spermatozoalarda</a:t>
            </a:r>
            <a:r>
              <a:rPr lang="tr-TR" dirty="0"/>
              <a:t> dejenerasyonlar meydana gelmektedir. Sperma sulandırma sıvısı ve bu sıvının içeriğinde bazı farklılıklar </a:t>
            </a:r>
            <a:r>
              <a:rPr lang="tr-TR" dirty="0" smtClean="0"/>
              <a:t>vardır</a:t>
            </a:r>
            <a:r>
              <a:rPr lang="tr-TR" dirty="0"/>
              <a:t>. Mandadan alınan sperma, gerekli işlemlerden geçerek kuru buz üzerinde (CO</a:t>
            </a:r>
            <a:r>
              <a:rPr lang="tr-TR" baseline="-25000" dirty="0"/>
              <a:t>2</a:t>
            </a:r>
            <a:r>
              <a:rPr lang="tr-TR" dirty="0"/>
              <a:t> gazının dondurulmuşu) </a:t>
            </a:r>
            <a:r>
              <a:rPr lang="tr-TR" dirty="0" smtClean="0"/>
              <a:t>açılan </a:t>
            </a:r>
            <a:r>
              <a:rPr lang="tr-TR" dirty="0"/>
              <a:t>yuvalara </a:t>
            </a:r>
            <a:r>
              <a:rPr lang="tr-TR" dirty="0" smtClean="0"/>
              <a:t>doldurulmuş </a:t>
            </a:r>
            <a:r>
              <a:rPr lang="tr-TR" dirty="0" err="1"/>
              <a:t>pelet</a:t>
            </a:r>
            <a:r>
              <a:rPr lang="tr-TR" dirty="0"/>
              <a:t> şeklinde yada daha yaygın olan payetler içerisine </a:t>
            </a:r>
            <a:r>
              <a:rPr lang="tr-TR" dirty="0" err="1"/>
              <a:t>dozlanarak</a:t>
            </a:r>
            <a:r>
              <a:rPr lang="tr-TR" dirty="0"/>
              <a:t> kullanılmaya hazır hale getirilmektedir.</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92696"/>
            <a:ext cx="8229600" cy="5433467"/>
          </a:xfrm>
        </p:spPr>
        <p:txBody>
          <a:bodyPr/>
          <a:lstStyle/>
          <a:p>
            <a:r>
              <a:rPr lang="tr-TR" dirty="0"/>
              <a:t>Mandada suni </a:t>
            </a:r>
            <a:r>
              <a:rPr lang="tr-TR" dirty="0" smtClean="0"/>
              <a:t>tohumlama </a:t>
            </a:r>
            <a:r>
              <a:rPr lang="tr-TR" dirty="0"/>
              <a:t>uygulamasının günde bir yerine iki kez uygulanmasının daha başarılı sonuç verdiği bildirilmektedir. Suni tohumlamadan elde edilen gebelik oranı sığıra göre daha düşük olup ortalama %40-50 </a:t>
            </a:r>
            <a:r>
              <a:rPr lang="tr-TR" dirty="0" smtClean="0"/>
              <a:t>civarında </a:t>
            </a:r>
            <a:r>
              <a:rPr lang="tr-TR" dirty="0"/>
              <a:t>olup %80'e kadar değişen gebelik oranları da </a:t>
            </a:r>
            <a:r>
              <a:rPr lang="tr-TR" dirty="0" smtClean="0"/>
              <a:t>bildirilmektedir</a:t>
            </a:r>
            <a:r>
              <a:rPr lang="tr-TR" dirty="0"/>
              <a:t>. </a:t>
            </a:r>
          </a:p>
          <a:p>
            <a:endParaRPr lang="tr-TR"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92696"/>
            <a:ext cx="8229600" cy="5433467"/>
          </a:xfrm>
        </p:spPr>
        <p:txBody>
          <a:bodyPr/>
          <a:lstStyle/>
          <a:p>
            <a:r>
              <a:rPr lang="tr-TR" dirty="0"/>
              <a:t>Türkiye’de mandalara suni tohumlama yapılmamaktadır. </a:t>
            </a:r>
            <a:r>
              <a:rPr lang="tr-TR" dirty="0" smtClean="0"/>
              <a:t>Geçmiş </a:t>
            </a:r>
            <a:r>
              <a:rPr lang="tr-TR" dirty="0"/>
              <a:t>yıllarda Afyon Kocatepe Tarımsal Araştırma Enstitüsünde  </a:t>
            </a:r>
            <a:r>
              <a:rPr lang="tr-TR" dirty="0" smtClean="0"/>
              <a:t>seksenli </a:t>
            </a:r>
            <a:r>
              <a:rPr lang="tr-TR" dirty="0"/>
              <a:t>yılların ikinci yarısında suni tohumlama ve sperma alma </a:t>
            </a:r>
            <a:r>
              <a:rPr lang="tr-TR" dirty="0" smtClean="0"/>
              <a:t>çalışmaları </a:t>
            </a:r>
            <a:r>
              <a:rPr lang="tr-TR" dirty="0"/>
              <a:t>yapılmış, ancak çeşitli imkansızlıklar neticesinde </a:t>
            </a:r>
            <a:r>
              <a:rPr lang="tr-TR" dirty="0" smtClean="0"/>
              <a:t>sürdürülemediği </a:t>
            </a:r>
            <a:r>
              <a:rPr lang="tr-TR" dirty="0"/>
              <a:t>ve yeterince desteklenmediği için, arzu edilen sonuç </a:t>
            </a:r>
            <a:r>
              <a:rPr lang="tr-TR" dirty="0" smtClean="0"/>
              <a:t>alınamamıştır</a:t>
            </a:r>
            <a:r>
              <a:rPr lang="tr-TR" dirty="0"/>
              <a:t>.</a:t>
            </a:r>
          </a:p>
          <a:p>
            <a:endParaRPr lang="tr-TR"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79512" y="274638"/>
            <a:ext cx="8712968" cy="1143000"/>
          </a:xfrm>
        </p:spPr>
        <p:txBody>
          <a:bodyPr>
            <a:normAutofit/>
          </a:bodyPr>
          <a:lstStyle/>
          <a:p>
            <a:r>
              <a:rPr lang="tr-TR" sz="4000" dirty="0" smtClean="0">
                <a:solidFill>
                  <a:srgbClr val="FF0000"/>
                </a:solidFill>
              </a:rPr>
              <a:t>Üreme özellikleri üzerine etkin faktörler</a:t>
            </a:r>
            <a:endParaRPr lang="tr-TR" sz="4000" dirty="0">
              <a:solidFill>
                <a:srgbClr val="FF0000"/>
              </a:solidFill>
            </a:endParaRPr>
          </a:p>
        </p:txBody>
      </p:sp>
      <p:sp>
        <p:nvSpPr>
          <p:cNvPr id="3" name="2 İçerik Yer Tutucusu"/>
          <p:cNvSpPr>
            <a:spLocks noGrp="1"/>
          </p:cNvSpPr>
          <p:nvPr>
            <p:ph idx="1"/>
          </p:nvPr>
        </p:nvSpPr>
        <p:spPr>
          <a:xfrm>
            <a:off x="457200" y="1268760"/>
            <a:ext cx="8229600" cy="4857403"/>
          </a:xfrm>
        </p:spPr>
        <p:txBody>
          <a:bodyPr>
            <a:normAutofit lnSpcReduction="10000"/>
          </a:bodyPr>
          <a:lstStyle/>
          <a:p>
            <a:pPr marL="514350" indent="-514350">
              <a:buAutoNum type="alphaUcPeriod"/>
            </a:pPr>
            <a:r>
              <a:rPr lang="tr-TR" dirty="0" smtClean="0">
                <a:solidFill>
                  <a:srgbClr val="FF0000"/>
                </a:solidFill>
              </a:rPr>
              <a:t>Dişide</a:t>
            </a:r>
          </a:p>
          <a:p>
            <a:pPr marL="514350" indent="-514350">
              <a:buNone/>
            </a:pPr>
            <a:r>
              <a:rPr lang="tr-TR" dirty="0" smtClean="0">
                <a:solidFill>
                  <a:srgbClr val="FF0000"/>
                </a:solidFill>
              </a:rPr>
              <a:t>   1. </a:t>
            </a:r>
            <a:r>
              <a:rPr lang="tr-TR" dirty="0" err="1" smtClean="0">
                <a:solidFill>
                  <a:srgbClr val="FF0000"/>
                </a:solidFill>
              </a:rPr>
              <a:t>Genotip</a:t>
            </a:r>
            <a:r>
              <a:rPr lang="tr-TR" dirty="0" smtClean="0">
                <a:solidFill>
                  <a:srgbClr val="FF0000"/>
                </a:solidFill>
              </a:rPr>
              <a:t>: </a:t>
            </a:r>
            <a:r>
              <a:rPr lang="tr-TR" dirty="0" smtClean="0"/>
              <a:t>Hayvanların üreme özellikleri üzerine etkin faktörlerin başında gelmektedir. Çünkü cinsi olgunluğa ulaşma ve ilk defa çiftleşme yaş ve ağırlıkları, iki doğum arası süre, servis periyodu, kızgınlığın sakin geçip geçmediği, her türlü yem ve yemleme sistemine karşı gösterilen reaksiyonlar v.b. her şeyden önce ırktan ırka ve her ırk içinde de bireyden bireye fark etmektedir. </a:t>
            </a:r>
            <a:endParaRPr lang="tr-TR"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04664"/>
            <a:ext cx="8229600" cy="5721499"/>
          </a:xfrm>
        </p:spPr>
        <p:txBody>
          <a:bodyPr/>
          <a:lstStyle/>
          <a:p>
            <a:pPr>
              <a:buNone/>
            </a:pPr>
            <a:r>
              <a:rPr lang="tr-TR" dirty="0" smtClean="0">
                <a:solidFill>
                  <a:srgbClr val="FF0000"/>
                </a:solidFill>
              </a:rPr>
              <a:t>    1. Yem ve yemleme sistemleri: </a:t>
            </a:r>
            <a:r>
              <a:rPr lang="tr-TR" dirty="0" smtClean="0"/>
              <a:t>İyi olmayan yemleme sistemleri günlük yem tüketimini azaltarak cinsi olgunluk yaşını 36 aya kadar veya daha da çok geciktirebilir. Doğum sonrasında manda ineklerine Vitamin E ve selenyum uygulamaları süt verimini arttırdığı gibi, buzağılama aralığını, </a:t>
            </a:r>
            <a:r>
              <a:rPr lang="tr-TR" dirty="0" err="1" smtClean="0"/>
              <a:t>involüsyon</a:t>
            </a:r>
            <a:r>
              <a:rPr lang="tr-TR" dirty="0" smtClean="0"/>
              <a:t> süresini, ilk kızgınlık yaşı ile servis periyodunu küçültmektedir. </a:t>
            </a:r>
            <a:endParaRPr lang="tr-TR"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48680"/>
            <a:ext cx="8229600" cy="5577483"/>
          </a:xfrm>
        </p:spPr>
        <p:txBody>
          <a:bodyPr>
            <a:normAutofit lnSpcReduction="10000"/>
          </a:bodyPr>
          <a:lstStyle/>
          <a:p>
            <a:pPr>
              <a:buNone/>
            </a:pPr>
            <a:r>
              <a:rPr lang="tr-TR" dirty="0" smtClean="0"/>
              <a:t>    </a:t>
            </a:r>
            <a:r>
              <a:rPr lang="tr-TR" dirty="0" smtClean="0">
                <a:solidFill>
                  <a:srgbClr val="FF0000"/>
                </a:solidFill>
              </a:rPr>
              <a:t>3. Malaklama mevsimi: </a:t>
            </a:r>
            <a:r>
              <a:rPr lang="tr-TR" dirty="0" smtClean="0"/>
              <a:t>Malaklama mevsimi servis periyodu ve malaklama aralığı üzerinde önemli etkiye sahiptir. Nitekim kış ve ilkbahar doğumları diğer mevsim doğumlarına oranla malaklama aralığı ve servis periyotları bakımından daha kısadır. İlkbahar sonu ve yaz başında doğuran mandaların servis periyodunun daha uzun oluşuna, kızgınlık belirtilerinin daha sakin geçmesi ve kızgınlık tespitinin daha zor olması da etki etmektedir. Malaklama mevsimi aynı zamanda </a:t>
            </a:r>
            <a:r>
              <a:rPr lang="tr-TR" dirty="0" err="1" smtClean="0"/>
              <a:t>laktasyon</a:t>
            </a:r>
            <a:r>
              <a:rPr lang="tr-TR" dirty="0" smtClean="0"/>
              <a:t> süresi ve süt verimi üzerine de etki etmektedir.</a:t>
            </a:r>
            <a:endParaRPr lang="tr-TR"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20688"/>
            <a:ext cx="8229600" cy="5505475"/>
          </a:xfrm>
        </p:spPr>
        <p:txBody>
          <a:bodyPr/>
          <a:lstStyle/>
          <a:p>
            <a:pPr>
              <a:buNone/>
            </a:pPr>
            <a:r>
              <a:rPr lang="tr-TR" dirty="0" smtClean="0"/>
              <a:t>   </a:t>
            </a:r>
            <a:r>
              <a:rPr lang="tr-TR" dirty="0" smtClean="0">
                <a:solidFill>
                  <a:srgbClr val="FF0000"/>
                </a:solidFill>
              </a:rPr>
              <a:t>4. Sürü yönetimi: </a:t>
            </a:r>
          </a:p>
          <a:p>
            <a:pPr>
              <a:buFontTx/>
              <a:buChar char="-"/>
            </a:pPr>
            <a:r>
              <a:rPr lang="tr-TR" dirty="0" smtClean="0"/>
              <a:t>Kızgınlık kontrolünün etkin bir şekilde yapılıp yapılmadığı, </a:t>
            </a:r>
          </a:p>
          <a:p>
            <a:pPr>
              <a:buFontTx/>
              <a:buChar char="-"/>
            </a:pPr>
            <a:r>
              <a:rPr lang="tr-TR" dirty="0" smtClean="0"/>
              <a:t>Doğum zorlukları, </a:t>
            </a:r>
          </a:p>
          <a:p>
            <a:pPr>
              <a:buFontTx/>
              <a:buChar char="-"/>
            </a:pPr>
            <a:r>
              <a:rPr lang="tr-TR" dirty="0" smtClean="0"/>
              <a:t>Hormon uygulamaları, süper </a:t>
            </a:r>
            <a:r>
              <a:rPr lang="tr-TR" dirty="0" err="1" smtClean="0"/>
              <a:t>ovulasyon</a:t>
            </a:r>
            <a:r>
              <a:rPr lang="tr-TR" dirty="0" smtClean="0"/>
              <a:t> ve embriyo transferi</a:t>
            </a:r>
          </a:p>
          <a:p>
            <a:pPr>
              <a:buFontTx/>
              <a:buChar char="-"/>
            </a:pPr>
            <a:r>
              <a:rPr lang="tr-TR" dirty="0" smtClean="0"/>
              <a:t>Tohumlama tekniği, </a:t>
            </a:r>
            <a:r>
              <a:rPr lang="tr-TR" dirty="0" err="1" smtClean="0"/>
              <a:t>ovulasyon</a:t>
            </a:r>
            <a:r>
              <a:rPr lang="tr-TR" dirty="0" smtClean="0"/>
              <a:t> zamanı, çiftleşme mevsimi,</a:t>
            </a:r>
          </a:p>
          <a:p>
            <a:pPr>
              <a:buFontTx/>
              <a:buChar char="-"/>
            </a:pPr>
            <a:r>
              <a:rPr lang="tr-TR" dirty="0" smtClean="0"/>
              <a:t>Fizyolojik ve </a:t>
            </a:r>
            <a:r>
              <a:rPr lang="tr-TR" smtClean="0"/>
              <a:t>fonksiyonel rahatsızlıklar.</a:t>
            </a:r>
            <a:endParaRPr lang="tr-TR"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04664"/>
            <a:ext cx="8229600" cy="5721499"/>
          </a:xfrm>
        </p:spPr>
        <p:txBody>
          <a:bodyPr/>
          <a:lstStyle/>
          <a:p>
            <a:pPr>
              <a:buNone/>
            </a:pPr>
            <a:r>
              <a:rPr lang="tr-TR" dirty="0" smtClean="0">
                <a:solidFill>
                  <a:srgbClr val="FF0000"/>
                </a:solidFill>
              </a:rPr>
              <a:t>B. Erkekte:</a:t>
            </a:r>
          </a:p>
          <a:p>
            <a:pPr>
              <a:buNone/>
            </a:pPr>
            <a:r>
              <a:rPr lang="tr-TR" dirty="0" smtClean="0"/>
              <a:t>    Sperma özellikleri erkek hayvanda döl verimini belirleyen en önemli kriterdir. Semen miktarı yanında sperma konsantrasyonu, hareketli sperma oranı</a:t>
            </a:r>
            <a:r>
              <a:rPr lang="tr-TR" smtClean="0"/>
              <a:t>, anormal </a:t>
            </a:r>
            <a:r>
              <a:rPr lang="tr-TR" dirty="0" smtClean="0"/>
              <a:t>özellikteki sperma oranı döl verimini etkileyen önemli hususlardır. Bunun yanında erkek hayvanlarda görülen kalıtsal kusurlar ve fizyolojik rahatsızlıklar döl verimi üzerine etkin diğer faktörlerdir.</a:t>
            </a:r>
            <a:endParaRPr lang="tr-TR"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431</TotalTime>
  <Words>1385</Words>
  <Application>Microsoft Office PowerPoint</Application>
  <PresentationFormat>Ekran Gösterisi (4:3)</PresentationFormat>
  <Paragraphs>138</Paragraphs>
  <Slides>51</Slides>
  <Notes>0</Notes>
  <HiddenSlides>2</HiddenSlides>
  <MMClips>0</MMClips>
  <ScaleCrop>false</ScaleCrop>
  <HeadingPairs>
    <vt:vector size="4" baseType="variant">
      <vt:variant>
        <vt:lpstr>Tema</vt:lpstr>
      </vt:variant>
      <vt:variant>
        <vt:i4>1</vt:i4>
      </vt:variant>
      <vt:variant>
        <vt:lpstr>Slayt Başlıkları</vt:lpstr>
      </vt:variant>
      <vt:variant>
        <vt:i4>51</vt:i4>
      </vt:variant>
    </vt:vector>
  </HeadingPairs>
  <TitlesOfParts>
    <vt:vector size="52" baseType="lpstr">
      <vt:lpstr>Ofis Teması</vt:lpstr>
      <vt:lpstr>PowerPoint Sunusu</vt:lpstr>
      <vt:lpstr>PowerPoint Sunusu</vt:lpstr>
      <vt:lpstr>Steril (kısır) hayvanlar:</vt:lpstr>
      <vt:lpstr>İnfertilite</vt:lpstr>
      <vt:lpstr>Mandada fizyolojik döngüler</vt:lpstr>
      <vt:lpstr>PowerPoint Sunusu</vt:lpstr>
      <vt:lpstr>PowerPoint Sunusu</vt:lpstr>
      <vt:lpstr>ÜREME ETKİNLİĞİNİN ÖLÇÜTLERİ</vt:lpstr>
      <vt:lpstr>ÜREME ETKİNLİĞİNİN ÖLÇÜTLERİ</vt:lpstr>
      <vt:lpstr>ÜREME FİZYOLOJİSİ</vt:lpstr>
      <vt:lpstr>ÜREME FİZYOLOJİSİ</vt:lpstr>
      <vt:lpstr>PowerPoint Sunusu</vt:lpstr>
      <vt:lpstr>PowerPoint Sunusu</vt:lpstr>
      <vt:lpstr>PowerPoint Sunusu</vt:lpstr>
      <vt:lpstr>DİŞİ MANDALARDA ÜREME ÖZELLİKLERİ</vt:lpstr>
      <vt:lpstr>Değişik Türlerde Gebelik Süreleri</vt:lpstr>
      <vt:lpstr>ÜREME FİZYOLOJİSİ</vt:lpstr>
      <vt:lpstr>ÜREME FİZYOLOJİSİ</vt:lpstr>
      <vt:lpstr>DİŞİDE ÜREME ORGANLARI</vt:lpstr>
      <vt:lpstr>ÜREMEDE HORMONLARIN GÖREVİ</vt:lpstr>
      <vt:lpstr>ÜREMEDE HORMONLARIN GÖREVİ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Sığırlar kızgınlık belirtilerini daha çok geceleri gösterir</vt:lpstr>
      <vt:lpstr>TOHUMLAMA</vt:lpstr>
      <vt:lpstr>PowerPoint Sunusu</vt:lpstr>
      <vt:lpstr>MALAKLAMADAN SONRA KIZGINLIK</vt:lpstr>
      <vt:lpstr>PowerPoint Sunusu</vt:lpstr>
      <vt:lpstr>PowerPoint Sunusu</vt:lpstr>
      <vt:lpstr>PowerPoint Sunusu</vt:lpstr>
      <vt:lpstr>PowerPoint Sunusu</vt:lpstr>
      <vt:lpstr>PowerPoint Sunusu</vt:lpstr>
      <vt:lpstr>PowerPoint Sunusu</vt:lpstr>
      <vt:lpstr>Üreme özellikleri üzerine etkin faktörler</vt:lpstr>
      <vt:lpstr>PowerPoint Sunusu</vt:lpstr>
      <vt:lpstr>PowerPoint Sunusu</vt:lpstr>
      <vt:lpstr>PowerPoint Sunusu</vt:lpstr>
      <vt:lpstr>PowerPoint Sunusu</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UltraXP User</dc:creator>
  <cp:lastModifiedBy>hüseyin</cp:lastModifiedBy>
  <cp:revision>45</cp:revision>
  <dcterms:created xsi:type="dcterms:W3CDTF">2012-04-04T07:48:11Z</dcterms:created>
  <dcterms:modified xsi:type="dcterms:W3CDTF">2019-02-15T07:01:30Z</dcterms:modified>
</cp:coreProperties>
</file>