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sldIdLst>
    <p:sldId id="256" r:id="rId2"/>
    <p:sldId id="257" r:id="rId3"/>
    <p:sldId id="259" r:id="rId4"/>
    <p:sldId id="260" r:id="rId5"/>
    <p:sldId id="261" r:id="rId6"/>
    <p:sldId id="262" r:id="rId7"/>
    <p:sldId id="265"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1362" autoAdjust="0"/>
    <p:restoredTop sz="94660"/>
  </p:normalViewPr>
  <p:slideViewPr>
    <p:cSldViewPr snapToGrid="0">
      <p:cViewPr varScale="1">
        <p:scale>
          <a:sx n="69" d="100"/>
          <a:sy n="69" d="100"/>
        </p:scale>
        <p:origin x="-108" y="-79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3375392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1882602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371215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pPr/>
              <a:t>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1906702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 xmlns:a16="http://schemas.microsoft.com/office/drawing/2014/main" id="{37B721FF-D609-4D98-9D19-CF75AA8A54FC}"/>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 xmlns:a16="http://schemas.microsoft.com/office/drawing/2014/main" id="{073936BD-C868-433F-8E84-D6DD8E640E3E}"/>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9343D99-809A-49C0-96E5-4250D0B498EE}" type="datetime1">
              <a:rPr lang="en-US" smtClean="0"/>
              <a:pPr/>
              <a:t>1/14/2020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2558018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pPr/>
              <a:t>1/14/2020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399621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pPr/>
              <a:t>1/14/2020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446658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pPr/>
              <a:t>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866368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 xmlns:a16="http://schemas.microsoft.com/office/drawing/2014/main" id="{4D06E496-ACBA-4063-B4A1-C5C484EE5A77}"/>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pPr/>
              <a:t>1/14/2020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186308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 xmlns:a16="http://schemas.microsoft.com/office/drawing/2014/main" id="{CE39118B-B3AD-4BD4-BA22-DEFF4E76CE9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pPr/>
              <a:t>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2740186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pPr/>
              <a:t>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3629096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pPr/>
              <a:t>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
        <p:nvSpPr>
          <p:cNvPr id="11" name="TextBox 10">
            <a:extLst>
              <a:ext uri="{FF2B5EF4-FFF2-40B4-BE49-F238E27FC236}">
                <a16:creationId xmlns=""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 xmlns:p14="http://schemas.microsoft.com/office/powerpoint/2010/main" val="9234033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pPr/>
              <a:t>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922986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pPr/>
              <a:t>1/14/2020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14350211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 xmlns:a16="http://schemas.microsoft.com/office/drawing/2014/main" id="{7E87C569-D426-4615-ADA7-B370EA98340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 xmlns:a16="http://schemas.microsoft.com/office/drawing/2014/main" id="{7B353ED4-7AD0-46C9-88ED-1A16B1433AF7}"/>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 xmlns:a16="http://schemas.microsoft.com/office/drawing/2014/main" id="{F561D985-AD57-459A-B3A6-EBF296039766}"/>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pPr/>
              <a:t>1/14/2020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3002787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401497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3069914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smtClean="0"/>
              <a:t>Asıl başlık stili için tıklatın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509A250-FF31-4206-8172-F9D3106AACB1}" type="datetimeFigureOut">
              <a:rPr lang="en-US" dirty="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pPr/>
              <a:t>1/14/2020</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pPr/>
              <a:t>‹#›</a:t>
            </a:fld>
            <a:endParaRPr lang="en-US" dirty="0"/>
          </a:p>
        </p:txBody>
      </p:sp>
    </p:spTree>
    <p:extLst>
      <p:ext uri="{BB962C8B-B14F-4D97-AF65-F5344CB8AC3E}">
        <p14:creationId xmlns="" xmlns:p14="http://schemas.microsoft.com/office/powerpoint/2010/main" val="1038899259"/>
      </p:ext>
    </p:extLst>
  </p:cSld>
  <p:clrMap bg1="dk1" tx1="lt1" bg2="dk2" tx2="lt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46" r:id="rId6"/>
    <p:sldLayoutId id="2147483747" r:id="rId7"/>
    <p:sldLayoutId id="2147483748" r:id="rId8"/>
    <p:sldLayoutId id="2147483749" r:id="rId9"/>
    <p:sldLayoutId id="2147483750" r:id="rId10"/>
    <p:sldLayoutId id="2147483757" r:id="rId11"/>
    <p:sldLayoutId id="2147483751" r:id="rId12"/>
    <p:sldLayoutId id="2147483752" r:id="rId13"/>
    <p:sldLayoutId id="2147483753" r:id="rId14"/>
    <p:sldLayoutId id="2147483754" r:id="rId15"/>
    <p:sldLayoutId id="2147483755" r:id="rId16"/>
    <p:sldLayoutId id="2147483756" r:id="rId17"/>
    <p:sldLayoutId id="2147483764" r:id="rId18"/>
  </p:sldLayoutIdLst>
  <p:hf sldNum="0" hdr="0" ftr="0" dt="0"/>
  <p:txStyles>
    <p:titleStyle>
      <a:lvl1pPr algn="ctr" defTabSz="457200" rtl="0" eaLnBrk="1" latinLnBrk="0" hangingPunct="1">
        <a:lnSpc>
          <a:spcPct val="90000"/>
        </a:lnSpc>
        <a:spcBef>
          <a:spcPct val="0"/>
        </a:spcBef>
        <a:buNone/>
        <a:defRPr sz="3900" i="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9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7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hyperlink" Target="https://www.wikizeroo.org/index.php?q=aHR0cHM6Ly9lbi53aWtpcGVkaWEub3JnL3dpa2kvQXJ0X0luc3RpdHV0ZV9vZl9DaGljYWdv" TargetMode="Externa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E:\John%20Constable-%20Saman%20Arabas&#305;.mp4"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0B22A76-823F-4982-BF24-5B8B198FEB05}"/>
              </a:ext>
            </a:extLst>
          </p:cNvPr>
          <p:cNvPicPr>
            <a:picLocks noChangeAspect="1"/>
          </p:cNvPicPr>
          <p:nvPr/>
        </p:nvPicPr>
        <p:blipFill rotWithShape="1">
          <a:blip r:embed="rId3">
            <a:alphaModFix amt="35000"/>
          </a:blip>
          <a:srcRect b="15730"/>
          <a:stretch/>
        </p:blipFill>
        <p:spPr>
          <a:xfrm>
            <a:off x="20" y="0"/>
            <a:ext cx="12191980" cy="6857990"/>
          </a:xfrm>
          <a:prstGeom prst="rect">
            <a:avLst/>
          </a:prstGeom>
        </p:spPr>
      </p:pic>
      <p:sp>
        <p:nvSpPr>
          <p:cNvPr id="2" name="Başlık 1">
            <a:extLst>
              <a:ext uri="{FF2B5EF4-FFF2-40B4-BE49-F238E27FC236}">
                <a16:creationId xmlns="" xmlns:a16="http://schemas.microsoft.com/office/drawing/2014/main" id="{0771EA31-AC42-4981-825D-407BE0E9033A}"/>
              </a:ext>
            </a:extLst>
          </p:cNvPr>
          <p:cNvSpPr>
            <a:spLocks noGrp="1"/>
          </p:cNvSpPr>
          <p:nvPr>
            <p:ph type="ctrTitle"/>
          </p:nvPr>
        </p:nvSpPr>
        <p:spPr>
          <a:xfrm>
            <a:off x="1375983" y="4759483"/>
            <a:ext cx="9440034" cy="1828801"/>
          </a:xfrm>
        </p:spPr>
        <p:txBody>
          <a:bodyPr>
            <a:normAutofit/>
          </a:bodyPr>
          <a:lstStyle/>
          <a:p>
            <a:r>
              <a:rPr lang="tr-TR" sz="4200" dirty="0" err="1"/>
              <a:t>Claude</a:t>
            </a:r>
            <a:r>
              <a:rPr lang="tr-TR" sz="4200" dirty="0"/>
              <a:t> </a:t>
            </a:r>
            <a:r>
              <a:rPr lang="tr-TR" sz="4200" dirty="0" err="1"/>
              <a:t>Monet</a:t>
            </a:r>
            <a:r>
              <a:rPr lang="tr-TR" sz="4200" dirty="0"/>
              <a:t> -</a:t>
            </a:r>
            <a:r>
              <a:rPr lang="tr-TR" sz="4200" dirty="0" err="1">
                <a:effectLst/>
              </a:rPr>
              <a:t>Pourville'de</a:t>
            </a:r>
            <a:r>
              <a:rPr lang="tr-TR" sz="4200" dirty="0">
                <a:effectLst/>
              </a:rPr>
              <a:t> Kayalıklarda Yürüyüş</a:t>
            </a:r>
            <a:br>
              <a:rPr lang="tr-TR" sz="4200" dirty="0">
                <a:effectLst/>
              </a:rPr>
            </a:br>
            <a:endParaRPr lang="tr-TR" sz="4200" dirty="0"/>
          </a:p>
        </p:txBody>
      </p:sp>
      <p:pic>
        <p:nvPicPr>
          <p:cNvPr id="6" name="Resim 5">
            <a:extLst>
              <a:ext uri="{FF2B5EF4-FFF2-40B4-BE49-F238E27FC236}">
                <a16:creationId xmlns="" xmlns:a16="http://schemas.microsoft.com/office/drawing/2014/main" id="{A088A125-68C3-4621-9881-280951D21793}"/>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3657773" y="779246"/>
            <a:ext cx="4876454" cy="3905455"/>
          </a:xfrm>
          <a:prstGeom prst="rect">
            <a:avLst/>
          </a:prstGeom>
        </p:spPr>
      </p:pic>
      <p:sp>
        <p:nvSpPr>
          <p:cNvPr id="3" name="Metin kutusu 2">
            <a:extLst>
              <a:ext uri="{FF2B5EF4-FFF2-40B4-BE49-F238E27FC236}">
                <a16:creationId xmlns="" xmlns:a16="http://schemas.microsoft.com/office/drawing/2014/main" id="{3622F045-59B8-44CF-B372-889F2DF3489C}"/>
              </a:ext>
            </a:extLst>
          </p:cNvPr>
          <p:cNvSpPr txBox="1"/>
          <p:nvPr/>
        </p:nvSpPr>
        <p:spPr>
          <a:xfrm flipH="1">
            <a:off x="10515868" y="6353805"/>
            <a:ext cx="1413164" cy="369332"/>
          </a:xfrm>
          <a:prstGeom prst="rect">
            <a:avLst/>
          </a:prstGeom>
          <a:noFill/>
        </p:spPr>
        <p:txBody>
          <a:bodyPr wrap="square" rtlCol="0">
            <a:spAutoFit/>
          </a:bodyPr>
          <a:lstStyle/>
          <a:p>
            <a:r>
              <a:rPr lang="tr-TR" dirty="0"/>
              <a:t>Burak Yıldız</a:t>
            </a:r>
          </a:p>
        </p:txBody>
      </p:sp>
    </p:spTree>
    <p:extLst>
      <p:ext uri="{BB962C8B-B14F-4D97-AF65-F5344CB8AC3E}">
        <p14:creationId xmlns="" xmlns:p14="http://schemas.microsoft.com/office/powerpoint/2010/main" val="199804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0B22A76-823F-4982-BF24-5B8B198FEB05}"/>
              </a:ext>
            </a:extLst>
          </p:cNvPr>
          <p:cNvPicPr>
            <a:picLocks noChangeAspect="1"/>
          </p:cNvPicPr>
          <p:nvPr/>
        </p:nvPicPr>
        <p:blipFill rotWithShape="1">
          <a:blip r:embed="rId3">
            <a:alphaModFix amt="35000"/>
          </a:blip>
          <a:srcRect b="15730"/>
          <a:stretch/>
        </p:blipFill>
        <p:spPr>
          <a:xfrm>
            <a:off x="20" y="0"/>
            <a:ext cx="12191980" cy="6858001"/>
          </a:xfrm>
          <a:prstGeom prst="rect">
            <a:avLst/>
          </a:prstGeom>
        </p:spPr>
      </p:pic>
      <p:pic>
        <p:nvPicPr>
          <p:cNvPr id="6" name="Resim 5">
            <a:extLst>
              <a:ext uri="{FF2B5EF4-FFF2-40B4-BE49-F238E27FC236}">
                <a16:creationId xmlns="" xmlns:a16="http://schemas.microsoft.com/office/drawing/2014/main" id="{A088A125-68C3-4621-9881-280951D21793}"/>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1006033" y="1225819"/>
            <a:ext cx="5501898" cy="4406361"/>
          </a:xfrm>
          <a:prstGeom prst="rect">
            <a:avLst/>
          </a:prstGeom>
        </p:spPr>
      </p:pic>
      <p:sp>
        <p:nvSpPr>
          <p:cNvPr id="3" name="Metin kutusu 2">
            <a:extLst>
              <a:ext uri="{FF2B5EF4-FFF2-40B4-BE49-F238E27FC236}">
                <a16:creationId xmlns="" xmlns:a16="http://schemas.microsoft.com/office/drawing/2014/main" id="{DEEAA2B2-BA5B-4468-ACE0-385C8E5FC4E9}"/>
              </a:ext>
            </a:extLst>
          </p:cNvPr>
          <p:cNvSpPr txBox="1"/>
          <p:nvPr/>
        </p:nvSpPr>
        <p:spPr>
          <a:xfrm>
            <a:off x="6964681" y="1779052"/>
            <a:ext cx="5227319" cy="3693319"/>
          </a:xfrm>
          <a:prstGeom prst="rect">
            <a:avLst/>
          </a:prstGeom>
          <a:noFill/>
        </p:spPr>
        <p:txBody>
          <a:bodyPr wrap="square" rtlCol="0">
            <a:spAutoFit/>
          </a:bodyPr>
          <a:lstStyle/>
          <a:p>
            <a:pPr>
              <a:lnSpc>
                <a:spcPct val="150000"/>
              </a:lnSpc>
            </a:pPr>
            <a:r>
              <a:rPr lang="en-US" b="1" dirty="0" err="1"/>
              <a:t>Eserin</a:t>
            </a:r>
            <a:r>
              <a:rPr lang="en-US" b="1" dirty="0"/>
              <a:t> </a:t>
            </a:r>
            <a:r>
              <a:rPr lang="en-US" b="1" dirty="0" err="1"/>
              <a:t>Adı</a:t>
            </a:r>
            <a:r>
              <a:rPr lang="en-US" b="1" dirty="0"/>
              <a:t>: </a:t>
            </a:r>
            <a:r>
              <a:rPr lang="en-US" dirty="0" err="1"/>
              <a:t>Pourville</a:t>
            </a:r>
            <a:r>
              <a:rPr lang="en-US" dirty="0"/>
              <a:t> Da </a:t>
            </a:r>
            <a:r>
              <a:rPr lang="en-US" dirty="0" err="1"/>
              <a:t>Kayalıklarda</a:t>
            </a:r>
            <a:r>
              <a:rPr lang="en-US" dirty="0"/>
              <a:t> </a:t>
            </a:r>
            <a:r>
              <a:rPr lang="en-US" dirty="0" err="1"/>
              <a:t>Yürüyüş</a:t>
            </a:r>
            <a:endParaRPr lang="tr-TR" dirty="0"/>
          </a:p>
          <a:p>
            <a:pPr>
              <a:lnSpc>
                <a:spcPct val="150000"/>
              </a:lnSpc>
            </a:pPr>
            <a:r>
              <a:rPr lang="en-US" b="1" dirty="0" err="1"/>
              <a:t>Sanatçının</a:t>
            </a:r>
            <a:r>
              <a:rPr lang="en-US" b="1" dirty="0"/>
              <a:t> </a:t>
            </a:r>
            <a:r>
              <a:rPr lang="en-US" b="1" dirty="0" err="1"/>
              <a:t>Adı</a:t>
            </a:r>
            <a:r>
              <a:rPr lang="en-US" dirty="0"/>
              <a:t>: </a:t>
            </a:r>
            <a:r>
              <a:rPr lang="tr-TR" dirty="0" err="1"/>
              <a:t>Cloude</a:t>
            </a:r>
            <a:r>
              <a:rPr lang="tr-TR" dirty="0"/>
              <a:t> </a:t>
            </a:r>
            <a:r>
              <a:rPr lang="tr-TR" dirty="0" err="1"/>
              <a:t>Monet</a:t>
            </a:r>
            <a:endParaRPr lang="en-US" dirty="0"/>
          </a:p>
          <a:p>
            <a:pPr>
              <a:lnSpc>
                <a:spcPct val="150000"/>
              </a:lnSpc>
            </a:pPr>
            <a:r>
              <a:rPr lang="en-US" b="1" dirty="0" err="1"/>
              <a:t>Eserin</a:t>
            </a:r>
            <a:r>
              <a:rPr lang="en-US" b="1" dirty="0"/>
              <a:t> </a:t>
            </a:r>
            <a:r>
              <a:rPr lang="en-US" b="1" dirty="0" err="1"/>
              <a:t>Yapım</a:t>
            </a:r>
            <a:r>
              <a:rPr lang="en-US" b="1" dirty="0"/>
              <a:t> </a:t>
            </a:r>
            <a:r>
              <a:rPr lang="en-US" b="1" dirty="0" err="1"/>
              <a:t>Yılı</a:t>
            </a:r>
            <a:r>
              <a:rPr lang="en-US" b="1" dirty="0"/>
              <a:t>: </a:t>
            </a:r>
            <a:r>
              <a:rPr lang="tr-TR" dirty="0"/>
              <a:t>1882</a:t>
            </a:r>
            <a:endParaRPr lang="en-US" dirty="0"/>
          </a:p>
          <a:p>
            <a:pPr>
              <a:lnSpc>
                <a:spcPct val="150000"/>
              </a:lnSpc>
            </a:pPr>
            <a:r>
              <a:rPr lang="en-US" b="1" dirty="0" err="1"/>
              <a:t>Eserin</a:t>
            </a:r>
            <a:r>
              <a:rPr lang="en-US" b="1" dirty="0"/>
              <a:t> </a:t>
            </a:r>
            <a:r>
              <a:rPr lang="en-US" b="1" dirty="0" err="1"/>
              <a:t>Ölçüleri</a:t>
            </a:r>
            <a:r>
              <a:rPr lang="en-US" b="1" dirty="0"/>
              <a:t>: </a:t>
            </a:r>
            <a:r>
              <a:rPr lang="tr-TR" dirty="0"/>
              <a:t>66,5 x 82.3cm</a:t>
            </a:r>
            <a:endParaRPr lang="en-US" dirty="0"/>
          </a:p>
          <a:p>
            <a:pPr>
              <a:lnSpc>
                <a:spcPct val="150000"/>
              </a:lnSpc>
            </a:pPr>
            <a:r>
              <a:rPr lang="en-US" b="1" dirty="0" err="1"/>
              <a:t>Sergilendiği</a:t>
            </a:r>
            <a:r>
              <a:rPr lang="en-US" b="1" dirty="0"/>
              <a:t> </a:t>
            </a:r>
            <a:r>
              <a:rPr lang="en-US" b="1" dirty="0" err="1"/>
              <a:t>Yer</a:t>
            </a:r>
            <a:r>
              <a:rPr lang="en-US" dirty="0"/>
              <a:t>: </a:t>
            </a:r>
            <a:r>
              <a:rPr lang="tr-TR" dirty="0">
                <a:hlinkClick r:id="rId5" tooltip="Chicago Sanat Enstitüsü">
                  <a:extLst>
                    <a:ext uri="{A12FA001-AC4F-418D-AE19-62706E023703}">
                      <ahyp:hlinkClr xmlns="" xmlns:ahyp="http://schemas.microsoft.com/office/drawing/2018/hyperlinkcolor" val="tx"/>
                    </a:ext>
                  </a:extLst>
                </a:hlinkClick>
              </a:rPr>
              <a:t>Chicago Sanat Enstitüsü</a:t>
            </a:r>
            <a:endParaRPr lang="en-US" dirty="0"/>
          </a:p>
          <a:p>
            <a:pPr>
              <a:lnSpc>
                <a:spcPct val="150000"/>
              </a:lnSpc>
            </a:pPr>
            <a:r>
              <a:rPr lang="en-US" b="1" dirty="0" err="1"/>
              <a:t>Dönemi</a:t>
            </a:r>
            <a:r>
              <a:rPr lang="en-US" b="1" dirty="0"/>
              <a:t>: </a:t>
            </a:r>
            <a:r>
              <a:rPr lang="tr-TR" dirty="0"/>
              <a:t>Empresyonizm (İzlenimcilik)</a:t>
            </a:r>
          </a:p>
          <a:p>
            <a:pPr>
              <a:lnSpc>
                <a:spcPct val="150000"/>
              </a:lnSpc>
            </a:pPr>
            <a:r>
              <a:rPr lang="en-US" b="1" dirty="0" err="1"/>
              <a:t>Malzeme</a:t>
            </a:r>
            <a:r>
              <a:rPr lang="en-US" b="1" dirty="0"/>
              <a:t>:</a:t>
            </a:r>
            <a:r>
              <a:rPr lang="en-US" dirty="0"/>
              <a:t> </a:t>
            </a:r>
            <a:r>
              <a:rPr lang="tr-TR" dirty="0"/>
              <a:t>Tuval üzerine yağlı boya</a:t>
            </a:r>
            <a:endParaRPr lang="en-US" dirty="0"/>
          </a:p>
          <a:p>
            <a:pPr>
              <a:lnSpc>
                <a:spcPct val="150000"/>
              </a:lnSpc>
            </a:pPr>
            <a:r>
              <a:rPr lang="en-US" b="1" dirty="0" err="1"/>
              <a:t>Eser</a:t>
            </a:r>
            <a:r>
              <a:rPr lang="en-US" b="1" dirty="0"/>
              <a:t> </a:t>
            </a:r>
            <a:r>
              <a:rPr lang="en-US" b="1" dirty="0" err="1"/>
              <a:t>Türü</a:t>
            </a:r>
            <a:r>
              <a:rPr lang="en-US" b="1" dirty="0"/>
              <a:t>: </a:t>
            </a:r>
            <a:r>
              <a:rPr lang="tr-TR" dirty="0" err="1"/>
              <a:t>Painting</a:t>
            </a:r>
            <a:endParaRPr lang="tr-TR" dirty="0"/>
          </a:p>
          <a:p>
            <a:endParaRPr lang="tr-TR" dirty="0"/>
          </a:p>
        </p:txBody>
      </p:sp>
    </p:spTree>
    <p:extLst>
      <p:ext uri="{BB962C8B-B14F-4D97-AF65-F5344CB8AC3E}">
        <p14:creationId xmlns="" xmlns:p14="http://schemas.microsoft.com/office/powerpoint/2010/main" val="2880561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0B22A76-823F-4982-BF24-5B8B198FEB05}"/>
              </a:ext>
            </a:extLst>
          </p:cNvPr>
          <p:cNvPicPr>
            <a:picLocks noChangeAspect="1"/>
          </p:cNvPicPr>
          <p:nvPr/>
        </p:nvPicPr>
        <p:blipFill rotWithShape="1">
          <a:blip r:embed="rId3">
            <a:alphaModFix amt="35000"/>
          </a:blip>
          <a:srcRect b="15730"/>
          <a:stretch/>
        </p:blipFill>
        <p:spPr>
          <a:xfrm>
            <a:off x="20" y="0"/>
            <a:ext cx="12191980" cy="6857990"/>
          </a:xfrm>
          <a:prstGeom prst="rect">
            <a:avLst/>
          </a:prstGeom>
        </p:spPr>
      </p:pic>
      <p:pic>
        <p:nvPicPr>
          <p:cNvPr id="6" name="Resim 5">
            <a:extLst>
              <a:ext uri="{FF2B5EF4-FFF2-40B4-BE49-F238E27FC236}">
                <a16:creationId xmlns="" xmlns:a16="http://schemas.microsoft.com/office/drawing/2014/main" id="{A088A125-68C3-4621-9881-280951D21793}"/>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594532" y="1103938"/>
            <a:ext cx="5806267" cy="4650124"/>
          </a:xfrm>
          <a:prstGeom prst="rect">
            <a:avLst/>
          </a:prstGeom>
        </p:spPr>
      </p:pic>
      <p:sp>
        <p:nvSpPr>
          <p:cNvPr id="7" name="Metin kutusu 6">
            <a:extLst>
              <a:ext uri="{FF2B5EF4-FFF2-40B4-BE49-F238E27FC236}">
                <a16:creationId xmlns="" xmlns:a16="http://schemas.microsoft.com/office/drawing/2014/main" id="{AF971AC3-1C62-48DC-A63F-4FAFDCCE6424}"/>
              </a:ext>
            </a:extLst>
          </p:cNvPr>
          <p:cNvSpPr txBox="1"/>
          <p:nvPr/>
        </p:nvSpPr>
        <p:spPr>
          <a:xfrm>
            <a:off x="6684885" y="2236581"/>
            <a:ext cx="4912583" cy="2862322"/>
          </a:xfrm>
          <a:prstGeom prst="rect">
            <a:avLst/>
          </a:prstGeom>
          <a:noFill/>
        </p:spPr>
        <p:txBody>
          <a:bodyPr wrap="square" rtlCol="0">
            <a:spAutoFit/>
          </a:bodyPr>
          <a:lstStyle/>
          <a:p>
            <a:r>
              <a:rPr lang="tr-TR" dirty="0"/>
              <a:t>Eserde iki kadın var. Güneşli  ve birazda rüzgarlı bir günde  gezintiye çıkmış gibiler. Deniz kenarında bulunan bir uçurumda durmuş ve rüzgarlı havada dengelerini korumaya çalışıyorlar. Karşılarında uçsuz bucaksız deniz  ve rüzgarın etkisiyle denizin ortasında sallanan bir kaç tane tekne var. Rüzgarın etkisiyle otlar gelinciler hepsi birbirine girmiş. Uçurumun kenarında bulunan iki kadının elbiseleri de rüzgarın etkisiyle sanki dans ediyordular. </a:t>
            </a:r>
          </a:p>
          <a:p>
            <a:endParaRPr lang="tr-TR" dirty="0"/>
          </a:p>
        </p:txBody>
      </p:sp>
    </p:spTree>
    <p:extLst>
      <p:ext uri="{BB962C8B-B14F-4D97-AF65-F5344CB8AC3E}">
        <p14:creationId xmlns="" xmlns:p14="http://schemas.microsoft.com/office/powerpoint/2010/main" val="3190801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0B22A76-823F-4982-BF24-5B8B198FEB05}"/>
              </a:ext>
            </a:extLst>
          </p:cNvPr>
          <p:cNvPicPr>
            <a:picLocks noChangeAspect="1"/>
          </p:cNvPicPr>
          <p:nvPr/>
        </p:nvPicPr>
        <p:blipFill rotWithShape="1">
          <a:blip r:embed="rId3">
            <a:alphaModFix amt="35000"/>
          </a:blip>
          <a:srcRect b="15730"/>
          <a:stretch/>
        </p:blipFill>
        <p:spPr>
          <a:xfrm>
            <a:off x="20" y="0"/>
            <a:ext cx="12191980" cy="6857990"/>
          </a:xfrm>
          <a:prstGeom prst="rect">
            <a:avLst/>
          </a:prstGeom>
        </p:spPr>
      </p:pic>
      <p:pic>
        <p:nvPicPr>
          <p:cNvPr id="6" name="Resim 5">
            <a:extLst>
              <a:ext uri="{FF2B5EF4-FFF2-40B4-BE49-F238E27FC236}">
                <a16:creationId xmlns="" xmlns:a16="http://schemas.microsoft.com/office/drawing/2014/main" id="{A088A125-68C3-4621-9881-280951D21793}"/>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594532" y="1103938"/>
            <a:ext cx="5806267" cy="4650124"/>
          </a:xfrm>
          <a:prstGeom prst="rect">
            <a:avLst/>
          </a:prstGeom>
        </p:spPr>
      </p:pic>
      <p:sp>
        <p:nvSpPr>
          <p:cNvPr id="7" name="Metin kutusu 6">
            <a:extLst>
              <a:ext uri="{FF2B5EF4-FFF2-40B4-BE49-F238E27FC236}">
                <a16:creationId xmlns="" xmlns:a16="http://schemas.microsoft.com/office/drawing/2014/main" id="{AF971AC3-1C62-48DC-A63F-4FAFDCCE6424}"/>
              </a:ext>
            </a:extLst>
          </p:cNvPr>
          <p:cNvSpPr txBox="1"/>
          <p:nvPr/>
        </p:nvSpPr>
        <p:spPr>
          <a:xfrm>
            <a:off x="6684885" y="2136333"/>
            <a:ext cx="4912583" cy="2862322"/>
          </a:xfrm>
          <a:prstGeom prst="rect">
            <a:avLst/>
          </a:prstGeom>
          <a:noFill/>
        </p:spPr>
        <p:txBody>
          <a:bodyPr wrap="square" rtlCol="0">
            <a:spAutoFit/>
          </a:bodyPr>
          <a:lstStyle/>
          <a:p>
            <a:r>
              <a:rPr lang="tr-TR" dirty="0"/>
              <a:t>  Sanatçı esrini kompozisyon olarak üçe bölmüş. Öncelikli olarak büyük kısımda uçurumu sonra deniz ve gökyüzü şeklinde resimlemiş. Bunun dışında resmi dengelemek için tuvalin sağ tarafın yarısı görünecek şekilde tepecik yapmış.</a:t>
            </a:r>
          </a:p>
          <a:p>
            <a:endParaRPr lang="tr-TR" dirty="0"/>
          </a:p>
          <a:p>
            <a:r>
              <a:rPr lang="tr-TR" dirty="0"/>
              <a:t>  Sanatçı eserinde dikkatimizi çimenlerin rüzgar ile dansıyla ve uçurumun kenarında ki iki dikey yapıtla çekmekte. Denize veya o uçuruma baktığımızda gözümüz o iki yapıya veya figüre gitmekte.</a:t>
            </a:r>
          </a:p>
        </p:txBody>
      </p:sp>
    </p:spTree>
    <p:extLst>
      <p:ext uri="{BB962C8B-B14F-4D97-AF65-F5344CB8AC3E}">
        <p14:creationId xmlns="" xmlns:p14="http://schemas.microsoft.com/office/powerpoint/2010/main" val="1465023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0B22A76-823F-4982-BF24-5B8B198FEB05}"/>
              </a:ext>
            </a:extLst>
          </p:cNvPr>
          <p:cNvPicPr>
            <a:picLocks noChangeAspect="1"/>
          </p:cNvPicPr>
          <p:nvPr/>
        </p:nvPicPr>
        <p:blipFill rotWithShape="1">
          <a:blip r:embed="rId3">
            <a:alphaModFix amt="35000"/>
          </a:blip>
          <a:srcRect b="15730"/>
          <a:stretch/>
        </p:blipFill>
        <p:spPr>
          <a:xfrm>
            <a:off x="0" y="0"/>
            <a:ext cx="12191980" cy="6857990"/>
          </a:xfrm>
          <a:prstGeom prst="rect">
            <a:avLst/>
          </a:prstGeom>
        </p:spPr>
      </p:pic>
      <p:sp>
        <p:nvSpPr>
          <p:cNvPr id="2" name="Metin kutusu 1">
            <a:extLst>
              <a:ext uri="{FF2B5EF4-FFF2-40B4-BE49-F238E27FC236}">
                <a16:creationId xmlns="" xmlns:a16="http://schemas.microsoft.com/office/drawing/2014/main" id="{89FA4CD8-4566-4B3A-9CA1-33F35F47AC8D}"/>
              </a:ext>
            </a:extLst>
          </p:cNvPr>
          <p:cNvSpPr txBox="1"/>
          <p:nvPr/>
        </p:nvSpPr>
        <p:spPr>
          <a:xfrm>
            <a:off x="6832115" y="2284147"/>
            <a:ext cx="4842933" cy="3693319"/>
          </a:xfrm>
          <a:prstGeom prst="rect">
            <a:avLst/>
          </a:prstGeom>
          <a:noFill/>
        </p:spPr>
        <p:txBody>
          <a:bodyPr wrap="square" rtlCol="0">
            <a:spAutoFit/>
          </a:bodyPr>
          <a:lstStyle/>
          <a:p>
            <a:r>
              <a:rPr lang="tr-TR" dirty="0"/>
              <a:t>  </a:t>
            </a:r>
          </a:p>
          <a:p>
            <a:r>
              <a:rPr lang="tr-TR" dirty="0"/>
              <a:t>Resimde rüzgarın yönünü ,parlayan renkleri ve bu ögelerin bir saniye önceki  veya bir saniye sonraki değişimlerini görebiliyoruz. </a:t>
            </a:r>
          </a:p>
          <a:p>
            <a:endParaRPr lang="tr-TR" dirty="0"/>
          </a:p>
          <a:p>
            <a:r>
              <a:rPr lang="tr-TR" dirty="0"/>
              <a:t>  Uçurumdaki o aydınlık güneşli görüntüyü vermek için kayalıklarda koyu bir gölge kullanmış. Kontrast o kadar fazla ki güneşin en parlak olduğu anlar olduğunu söyleyebiliriz.</a:t>
            </a:r>
          </a:p>
          <a:p>
            <a:endParaRPr lang="tr-TR" dirty="0"/>
          </a:p>
          <a:p>
            <a:r>
              <a:rPr lang="tr-TR" dirty="0"/>
              <a:t>  Resim tamamen anlıktır. İlk bakışta plansız rasgele yapılmış gibi dursa da özenle yapılmış.</a:t>
            </a:r>
          </a:p>
          <a:p>
            <a:r>
              <a:rPr lang="tr-TR" dirty="0"/>
              <a:t>  </a:t>
            </a:r>
          </a:p>
        </p:txBody>
      </p:sp>
      <p:pic>
        <p:nvPicPr>
          <p:cNvPr id="5" name="Resim 4">
            <a:extLst>
              <a:ext uri="{FF2B5EF4-FFF2-40B4-BE49-F238E27FC236}">
                <a16:creationId xmlns="" xmlns:a16="http://schemas.microsoft.com/office/drawing/2014/main" id="{90DCF77F-956E-4AF6-827F-D9DE79702309}"/>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812799" y="814487"/>
            <a:ext cx="5502385" cy="5247645"/>
          </a:xfrm>
          <a:prstGeom prst="rect">
            <a:avLst/>
          </a:prstGeom>
        </p:spPr>
      </p:pic>
    </p:spTree>
    <p:extLst>
      <p:ext uri="{BB962C8B-B14F-4D97-AF65-F5344CB8AC3E}">
        <p14:creationId xmlns="" xmlns:p14="http://schemas.microsoft.com/office/powerpoint/2010/main" val="4135118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0B22A76-823F-4982-BF24-5B8B198FEB05}"/>
              </a:ext>
            </a:extLst>
          </p:cNvPr>
          <p:cNvPicPr>
            <a:picLocks noChangeAspect="1"/>
          </p:cNvPicPr>
          <p:nvPr/>
        </p:nvPicPr>
        <p:blipFill rotWithShape="1">
          <a:blip r:embed="rId3">
            <a:alphaModFix amt="35000"/>
          </a:blip>
          <a:srcRect b="15730"/>
          <a:stretch/>
        </p:blipFill>
        <p:spPr>
          <a:xfrm>
            <a:off x="0" y="10"/>
            <a:ext cx="12191980" cy="6857990"/>
          </a:xfrm>
          <a:prstGeom prst="rect">
            <a:avLst/>
          </a:prstGeom>
        </p:spPr>
      </p:pic>
      <p:sp>
        <p:nvSpPr>
          <p:cNvPr id="2" name="Metin kutusu 1">
            <a:extLst>
              <a:ext uri="{FF2B5EF4-FFF2-40B4-BE49-F238E27FC236}">
                <a16:creationId xmlns="" xmlns:a16="http://schemas.microsoft.com/office/drawing/2014/main" id="{89FA4CD8-4566-4B3A-9CA1-33F35F47AC8D}"/>
              </a:ext>
            </a:extLst>
          </p:cNvPr>
          <p:cNvSpPr txBox="1"/>
          <p:nvPr/>
        </p:nvSpPr>
        <p:spPr>
          <a:xfrm>
            <a:off x="7989384" y="1582340"/>
            <a:ext cx="3589868" cy="3693319"/>
          </a:xfrm>
          <a:prstGeom prst="rect">
            <a:avLst/>
          </a:prstGeom>
          <a:noFill/>
        </p:spPr>
        <p:txBody>
          <a:bodyPr wrap="square" rtlCol="0">
            <a:spAutoFit/>
          </a:bodyPr>
          <a:lstStyle/>
          <a:p>
            <a:r>
              <a:rPr lang="tr-TR" dirty="0"/>
              <a:t>  </a:t>
            </a:r>
            <a:r>
              <a:rPr lang="tr-TR" dirty="0" err="1"/>
              <a:t>Monet</a:t>
            </a:r>
            <a:r>
              <a:rPr lang="tr-TR" dirty="0"/>
              <a:t> bir çok eserinde olduğu gibi bu eserinde  de denemeler yapmış ve tekrar tekrar geri dönüp üzerine eklemeler yapmış.  Bu yüzden resimde katmalar oluşmuş ve hareket oluşmuş.</a:t>
            </a:r>
          </a:p>
          <a:p>
            <a:endParaRPr lang="tr-TR" dirty="0"/>
          </a:p>
          <a:p>
            <a:r>
              <a:rPr lang="tr-TR" dirty="0"/>
              <a:t>  Çalışmanı bazı kısımların da boya halen yaş gibi durabiliyor. Bunun sebebi de halen yaşken üst üste boya atıp katman oluşmasından dolayıdır.   Bunu en iyi figürler üzerinde olup o rüzgarın etkisini görebiliyoruz.</a:t>
            </a:r>
          </a:p>
        </p:txBody>
      </p:sp>
      <p:pic>
        <p:nvPicPr>
          <p:cNvPr id="6" name="Resim 5">
            <a:extLst>
              <a:ext uri="{FF2B5EF4-FFF2-40B4-BE49-F238E27FC236}">
                <a16:creationId xmlns="" xmlns:a16="http://schemas.microsoft.com/office/drawing/2014/main" id="{F647B93E-260E-4FE8-856A-3BE1470A82D5}"/>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612748" y="661539"/>
            <a:ext cx="7173431" cy="5534922"/>
          </a:xfrm>
          <a:prstGeom prst="rect">
            <a:avLst/>
          </a:prstGeom>
        </p:spPr>
      </p:pic>
    </p:spTree>
    <p:extLst>
      <p:ext uri="{BB962C8B-B14F-4D97-AF65-F5344CB8AC3E}">
        <p14:creationId xmlns="" xmlns:p14="http://schemas.microsoft.com/office/powerpoint/2010/main" val="1641516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0B22A76-823F-4982-BF24-5B8B198FEB05}"/>
              </a:ext>
            </a:extLst>
          </p:cNvPr>
          <p:cNvPicPr>
            <a:picLocks noChangeAspect="1"/>
          </p:cNvPicPr>
          <p:nvPr/>
        </p:nvPicPr>
        <p:blipFill rotWithShape="1">
          <a:blip r:embed="rId3">
            <a:alphaModFix amt="35000"/>
          </a:blip>
          <a:srcRect b="15730"/>
          <a:stretch/>
        </p:blipFill>
        <p:spPr>
          <a:xfrm>
            <a:off x="0" y="10"/>
            <a:ext cx="12191980" cy="6857990"/>
          </a:xfrm>
          <a:prstGeom prst="rect">
            <a:avLst/>
          </a:prstGeom>
        </p:spPr>
      </p:pic>
      <p:pic>
        <p:nvPicPr>
          <p:cNvPr id="5" name="Resim 4">
            <a:extLst>
              <a:ext uri="{FF2B5EF4-FFF2-40B4-BE49-F238E27FC236}">
                <a16:creationId xmlns="" xmlns:a16="http://schemas.microsoft.com/office/drawing/2014/main" id="{92157CD4-2532-48B7-848C-8778B81D72B0}"/>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6647421" y="453529"/>
            <a:ext cx="4620296" cy="2975471"/>
          </a:xfrm>
          <a:prstGeom prst="rect">
            <a:avLst/>
          </a:prstGeom>
        </p:spPr>
      </p:pic>
      <p:pic>
        <p:nvPicPr>
          <p:cNvPr id="8" name="Resim 7">
            <a:extLst>
              <a:ext uri="{FF2B5EF4-FFF2-40B4-BE49-F238E27FC236}">
                <a16:creationId xmlns="" xmlns:a16="http://schemas.microsoft.com/office/drawing/2014/main" id="{7B4F9A8F-4D23-40C9-AFAB-C6A9206C4940}"/>
              </a:ext>
            </a:extLst>
          </p:cNvPr>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855122" y="389676"/>
            <a:ext cx="4463207" cy="2975471"/>
          </a:xfrm>
          <a:prstGeom prst="rect">
            <a:avLst/>
          </a:prstGeom>
        </p:spPr>
      </p:pic>
      <p:pic>
        <p:nvPicPr>
          <p:cNvPr id="10" name="Resim 9">
            <a:extLst>
              <a:ext uri="{FF2B5EF4-FFF2-40B4-BE49-F238E27FC236}">
                <a16:creationId xmlns="" xmlns:a16="http://schemas.microsoft.com/office/drawing/2014/main" id="{B5560F7F-55AB-4FE3-9E9E-DD56A944C70D}"/>
              </a:ext>
            </a:extLst>
          </p:cNvPr>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6647421" y="3495516"/>
            <a:ext cx="3441670" cy="2641633"/>
          </a:xfrm>
          <a:prstGeom prst="rect">
            <a:avLst/>
          </a:prstGeom>
        </p:spPr>
      </p:pic>
      <p:pic>
        <p:nvPicPr>
          <p:cNvPr id="12" name="Resim 11">
            <a:extLst>
              <a:ext uri="{FF2B5EF4-FFF2-40B4-BE49-F238E27FC236}">
                <a16:creationId xmlns="" xmlns:a16="http://schemas.microsoft.com/office/drawing/2014/main" id="{6E8865C8-1BB8-4E0D-B647-79223A77530B}"/>
              </a:ext>
            </a:extLst>
          </p:cNvPr>
          <p:cNvPicPr>
            <a:picLocks noChangeAspect="1"/>
          </p:cNvPicPr>
          <p:nvPr/>
        </p:nvPicPr>
        <p:blipFill>
          <a:blip r:embed="rId7">
            <a:extLst>
              <a:ext uri="{28A0092B-C50C-407E-A947-70E740481C1C}">
                <a14:useLocalDpi xmlns="" xmlns:a14="http://schemas.microsoft.com/office/drawing/2010/main" val="0"/>
              </a:ext>
            </a:extLst>
          </a:blip>
          <a:stretch>
            <a:fillRect/>
          </a:stretch>
        </p:blipFill>
        <p:spPr>
          <a:xfrm>
            <a:off x="855121" y="3492852"/>
            <a:ext cx="4463207" cy="2644297"/>
          </a:xfrm>
          <a:prstGeom prst="rect">
            <a:avLst/>
          </a:prstGeom>
        </p:spPr>
      </p:pic>
    </p:spTree>
    <p:extLst>
      <p:ext uri="{BB962C8B-B14F-4D97-AF65-F5344CB8AC3E}">
        <p14:creationId xmlns="" xmlns:p14="http://schemas.microsoft.com/office/powerpoint/2010/main" val="3071717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0B22A76-823F-4982-BF24-5B8B198FEB05}"/>
              </a:ext>
            </a:extLst>
          </p:cNvPr>
          <p:cNvPicPr>
            <a:picLocks noChangeAspect="1"/>
          </p:cNvPicPr>
          <p:nvPr/>
        </p:nvPicPr>
        <p:blipFill rotWithShape="1">
          <a:blip r:embed="rId3">
            <a:alphaModFix amt="35000"/>
          </a:blip>
          <a:srcRect b="15730"/>
          <a:stretch/>
        </p:blipFill>
        <p:spPr>
          <a:xfrm>
            <a:off x="0" y="10"/>
            <a:ext cx="12191980" cy="6857990"/>
          </a:xfrm>
          <a:prstGeom prst="rect">
            <a:avLst/>
          </a:prstGeom>
        </p:spPr>
      </p:pic>
      <p:sp>
        <p:nvSpPr>
          <p:cNvPr id="2" name="Metin kutusu 1">
            <a:extLst>
              <a:ext uri="{FF2B5EF4-FFF2-40B4-BE49-F238E27FC236}">
                <a16:creationId xmlns="" xmlns:a16="http://schemas.microsoft.com/office/drawing/2014/main" id="{89FA4CD8-4566-4B3A-9CA1-33F35F47AC8D}"/>
              </a:ext>
            </a:extLst>
          </p:cNvPr>
          <p:cNvSpPr txBox="1"/>
          <p:nvPr/>
        </p:nvSpPr>
        <p:spPr>
          <a:xfrm>
            <a:off x="8128000" y="2727450"/>
            <a:ext cx="3589868" cy="2031325"/>
          </a:xfrm>
          <a:prstGeom prst="rect">
            <a:avLst/>
          </a:prstGeom>
          <a:noFill/>
        </p:spPr>
        <p:txBody>
          <a:bodyPr wrap="square" rtlCol="0">
            <a:spAutoFit/>
          </a:bodyPr>
          <a:lstStyle/>
          <a:p>
            <a:r>
              <a:rPr lang="tr-TR" dirty="0"/>
              <a:t> Resim de üst üste atılan fırça darbeleri yer yer sıcak ve soğuk renklerin  aynı anda kullanılmasıyla oluşmaktadır.  Yakından bakıldığında bir şey anlaşılmasa da resmin geneline bakıldığında  bir büyünü oluşturduğunu görmedeyiz. </a:t>
            </a:r>
          </a:p>
        </p:txBody>
      </p:sp>
      <p:pic>
        <p:nvPicPr>
          <p:cNvPr id="5" name="Resim 4">
            <a:extLst>
              <a:ext uri="{FF2B5EF4-FFF2-40B4-BE49-F238E27FC236}">
                <a16:creationId xmlns="" xmlns:a16="http://schemas.microsoft.com/office/drawing/2014/main" id="{B52D0431-9540-4200-A695-25A6D78D7270}"/>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612748" y="1170093"/>
            <a:ext cx="7113276" cy="5146040"/>
          </a:xfrm>
          <a:prstGeom prst="rect">
            <a:avLst/>
          </a:prstGeom>
        </p:spPr>
      </p:pic>
    </p:spTree>
    <p:extLst>
      <p:ext uri="{BB962C8B-B14F-4D97-AF65-F5344CB8AC3E}">
        <p14:creationId xmlns="" xmlns:p14="http://schemas.microsoft.com/office/powerpoint/2010/main" val="2314062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0B22A76-823F-4982-BF24-5B8B198FEB05}"/>
              </a:ext>
            </a:extLst>
          </p:cNvPr>
          <p:cNvPicPr>
            <a:picLocks noChangeAspect="1"/>
          </p:cNvPicPr>
          <p:nvPr/>
        </p:nvPicPr>
        <p:blipFill rotWithShape="1">
          <a:blip r:embed="rId3">
            <a:alphaModFix amt="35000"/>
          </a:blip>
          <a:srcRect b="15730"/>
          <a:stretch/>
        </p:blipFill>
        <p:spPr>
          <a:xfrm>
            <a:off x="20" y="0"/>
            <a:ext cx="12191980" cy="6858001"/>
          </a:xfrm>
          <a:prstGeom prst="rect">
            <a:avLst/>
          </a:prstGeom>
        </p:spPr>
      </p:pic>
      <p:pic>
        <p:nvPicPr>
          <p:cNvPr id="6" name="Resim 5">
            <a:extLst>
              <a:ext uri="{FF2B5EF4-FFF2-40B4-BE49-F238E27FC236}">
                <a16:creationId xmlns="" xmlns:a16="http://schemas.microsoft.com/office/drawing/2014/main" id="{A088A125-68C3-4621-9881-280951D21793}"/>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594102" y="1225818"/>
            <a:ext cx="5501898" cy="4406361"/>
          </a:xfrm>
          <a:prstGeom prst="rect">
            <a:avLst/>
          </a:prstGeom>
        </p:spPr>
      </p:pic>
      <p:sp>
        <p:nvSpPr>
          <p:cNvPr id="3" name="Metin kutusu 2">
            <a:extLst>
              <a:ext uri="{FF2B5EF4-FFF2-40B4-BE49-F238E27FC236}">
                <a16:creationId xmlns="" xmlns:a16="http://schemas.microsoft.com/office/drawing/2014/main" id="{DEEAA2B2-BA5B-4468-ACE0-385C8E5FC4E9}"/>
              </a:ext>
            </a:extLst>
          </p:cNvPr>
          <p:cNvSpPr txBox="1"/>
          <p:nvPr/>
        </p:nvSpPr>
        <p:spPr>
          <a:xfrm>
            <a:off x="6690082" y="2551836"/>
            <a:ext cx="4977209" cy="2031325"/>
          </a:xfrm>
          <a:prstGeom prst="rect">
            <a:avLst/>
          </a:prstGeom>
          <a:noFill/>
        </p:spPr>
        <p:txBody>
          <a:bodyPr wrap="square" rtlCol="0">
            <a:spAutoFit/>
          </a:bodyPr>
          <a:lstStyle/>
          <a:p>
            <a:r>
              <a:rPr lang="tr-TR" dirty="0"/>
              <a:t>Resme genel olarak baktığımızda duygusal bir an yakalamak yada farklı bir bakış açısı  kazandırmak istemiş olabilir.</a:t>
            </a:r>
          </a:p>
          <a:p>
            <a:endParaRPr lang="tr-TR" dirty="0"/>
          </a:p>
          <a:p>
            <a:r>
              <a:rPr lang="tr-TR" dirty="0"/>
              <a:t>Bununla berber resim günümüzde ki bir yer veya an ile ilişkilendirebilir. Bu sayede uzman olmayan birisi bile bu eserle bağlandı kurabilir ve yorumlayabilir. </a:t>
            </a:r>
          </a:p>
        </p:txBody>
      </p:sp>
    </p:spTree>
    <p:extLst>
      <p:ext uri="{BB962C8B-B14F-4D97-AF65-F5344CB8AC3E}">
        <p14:creationId xmlns="" xmlns:p14="http://schemas.microsoft.com/office/powerpoint/2010/main" val="2271730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477" y="571480"/>
            <a:ext cx="8229600" cy="2377446"/>
          </a:xfrm>
        </p:spPr>
        <p:txBody>
          <a:bodyPr>
            <a:normAutofit/>
          </a:bodyPr>
          <a:lstStyle/>
          <a:p>
            <a:r>
              <a:rPr lang="tr-TR" sz="4800" dirty="0" smtClean="0">
                <a:solidFill>
                  <a:schemeClr val="bg1"/>
                </a:solidFill>
                <a:effectLst>
                  <a:outerShdw blurRad="38100" dist="38100" dir="2700000" algn="tl">
                    <a:srgbClr val="000000">
                      <a:alpha val="43137"/>
                    </a:srgbClr>
                  </a:outerShdw>
                </a:effectLst>
              </a:rPr>
              <a:t>SANATSAL OKURYAZARLIK</a:t>
            </a:r>
            <a:endParaRPr lang="tr-TR" sz="4800" dirty="0">
              <a:solidFill>
                <a:schemeClr val="bg1"/>
              </a:solidFill>
              <a:effectLst>
                <a:outerShdw blurRad="38100" dist="38100" dir="2700000" algn="tl">
                  <a:srgbClr val="000000">
                    <a:alpha val="43137"/>
                  </a:srgbClr>
                </a:outerShdw>
              </a:effectLst>
            </a:endParaRPr>
          </a:p>
        </p:txBody>
      </p:sp>
      <p:sp>
        <p:nvSpPr>
          <p:cNvPr id="3" name="2 Metin Yer Tutucusu"/>
          <p:cNvSpPr>
            <a:spLocks noGrp="1"/>
          </p:cNvSpPr>
          <p:nvPr>
            <p:ph type="body" idx="1"/>
          </p:nvPr>
        </p:nvSpPr>
        <p:spPr>
          <a:xfrm>
            <a:off x="3048000" y="4143380"/>
            <a:ext cx="8229600" cy="2238370"/>
          </a:xfrm>
        </p:spPr>
        <p:txBody>
          <a:bodyPr>
            <a:normAutofit fontScale="55000" lnSpcReduction="20000"/>
          </a:bodyPr>
          <a:lstStyle/>
          <a:p>
            <a:pPr algn="r"/>
            <a:r>
              <a:rPr lang="tr-TR" dirty="0" smtClean="0">
                <a:solidFill>
                  <a:schemeClr val="bg1"/>
                </a:solidFill>
              </a:rPr>
              <a:t>FATMANUR GÜL</a:t>
            </a:r>
          </a:p>
          <a:p>
            <a:pPr algn="r"/>
            <a:r>
              <a:rPr lang="tr-TR" dirty="0" smtClean="0">
                <a:solidFill>
                  <a:schemeClr val="bg1"/>
                </a:solidFill>
              </a:rPr>
              <a:t>16950122</a:t>
            </a:r>
          </a:p>
          <a:p>
            <a:endParaRPr lang="tr-TR" dirty="0" smtClean="0">
              <a:solidFill>
                <a:schemeClr val="bg1"/>
              </a:solidFill>
            </a:endParaRPr>
          </a:p>
          <a:p>
            <a:endParaRPr lang="tr-TR" dirty="0" smtClean="0">
              <a:solidFill>
                <a:schemeClr val="bg1"/>
              </a:solidFill>
            </a:endParaRPr>
          </a:p>
          <a:p>
            <a:endParaRPr lang="tr-TR" dirty="0" smtClean="0">
              <a:solidFill>
                <a:schemeClr val="bg1"/>
              </a:solidFill>
            </a:endParaRPr>
          </a:p>
          <a:p>
            <a:endParaRPr lang="tr-TR" dirty="0" smtClean="0">
              <a:solidFill>
                <a:schemeClr val="bg1"/>
              </a:solidFill>
            </a:endParaRPr>
          </a:p>
          <a:p>
            <a:endParaRPr lang="tr-TR" dirty="0" smtClean="0">
              <a:solidFill>
                <a:schemeClr val="bg1"/>
              </a:solidFill>
            </a:endParaRPr>
          </a:p>
          <a:p>
            <a:pPr algn="ctr"/>
            <a:r>
              <a:rPr lang="tr-TR" dirty="0" smtClean="0">
                <a:solidFill>
                  <a:schemeClr val="bg1"/>
                </a:solidFill>
              </a:rPr>
              <a:t>DR.ÖĞR.ÜYESİ HÜLYA DEMİR</a:t>
            </a:r>
            <a:endParaRPr lang="tr-TR"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800" dirty="0" smtClean="0">
                <a:solidFill>
                  <a:schemeClr val="tx1">
                    <a:lumMod val="95000"/>
                    <a:lumOff val="5000"/>
                  </a:schemeClr>
                </a:solidFill>
              </a:rPr>
              <a:t>JOHN CONSTABLE – SAMAN ARABASI</a:t>
            </a:r>
            <a:br>
              <a:rPr lang="tr-TR" sz="2800" dirty="0" smtClean="0">
                <a:solidFill>
                  <a:schemeClr val="tx1">
                    <a:lumMod val="95000"/>
                    <a:lumOff val="5000"/>
                  </a:schemeClr>
                </a:solidFill>
              </a:rPr>
            </a:br>
            <a:r>
              <a:rPr lang="tr-TR" sz="2800" dirty="0" smtClean="0">
                <a:solidFill>
                  <a:schemeClr val="tx1">
                    <a:lumMod val="95000"/>
                    <a:lumOff val="5000"/>
                  </a:schemeClr>
                </a:solidFill>
              </a:rPr>
              <a:t>1821</a:t>
            </a:r>
            <a:endParaRPr lang="tr-TR" sz="2800" dirty="0">
              <a:solidFill>
                <a:schemeClr val="tx1">
                  <a:lumMod val="95000"/>
                  <a:lumOff val="5000"/>
                </a:schemeClr>
              </a:solidFill>
            </a:endParaRPr>
          </a:p>
        </p:txBody>
      </p:sp>
      <p:pic>
        <p:nvPicPr>
          <p:cNvPr id="4" name="3 İçerik Yer Tutucusu" descr="160-Saman-Arabası-The-Hay-Wain-Constable.jpg"/>
          <p:cNvPicPr>
            <a:picLocks noGrp="1" noChangeAspect="1"/>
          </p:cNvPicPr>
          <p:nvPr>
            <p:ph sz="quarter" idx="1"/>
          </p:nvPr>
        </p:nvPicPr>
        <p:blipFill>
          <a:blip r:embed="rId2" cstate="print"/>
          <a:stretch>
            <a:fillRect/>
          </a:stretch>
        </p:blipFill>
        <p:spPr>
          <a:xfrm>
            <a:off x="877342" y="1600201"/>
            <a:ext cx="9421316" cy="487362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2"/>
          </p:nvPr>
        </p:nvSpPr>
        <p:spPr>
          <a:xfrm>
            <a:off x="8286765" y="1357298"/>
            <a:ext cx="3714776" cy="3357586"/>
          </a:xfrm>
        </p:spPr>
        <p:txBody>
          <a:bodyPr>
            <a:normAutofit/>
          </a:bodyPr>
          <a:lstStyle/>
          <a:p>
            <a:r>
              <a:rPr lang="tr-TR" sz="1600" b="1" dirty="0" smtClean="0">
                <a:latin typeface="Calibri" pitchFamily="34" charset="0"/>
                <a:cs typeface="Calibri" pitchFamily="34" charset="0"/>
              </a:rPr>
              <a:t>SANATÇI ADI: </a:t>
            </a:r>
            <a:r>
              <a:rPr lang="tr-TR" sz="1600" dirty="0" smtClean="0">
                <a:latin typeface="Calibri" pitchFamily="34" charset="0"/>
                <a:cs typeface="Calibri" pitchFamily="34" charset="0"/>
              </a:rPr>
              <a:t>JOHN CONSTABLE</a:t>
            </a:r>
          </a:p>
          <a:p>
            <a:r>
              <a:rPr lang="tr-TR" sz="1600" b="1" dirty="0" smtClean="0">
                <a:latin typeface="Calibri" pitchFamily="34" charset="0"/>
                <a:cs typeface="Calibri" pitchFamily="34" charset="0"/>
              </a:rPr>
              <a:t>ÖLÇÜLER: </a:t>
            </a:r>
            <a:r>
              <a:rPr lang="tr-TR" sz="1600" dirty="0" smtClean="0">
                <a:latin typeface="Calibri" pitchFamily="34" charset="0"/>
                <a:cs typeface="Calibri" pitchFamily="34" charset="0"/>
              </a:rPr>
              <a:t>1,3 m x 1, 85 m </a:t>
            </a:r>
          </a:p>
          <a:p>
            <a:r>
              <a:rPr lang="tr-TR" sz="1600" b="1" dirty="0" smtClean="0">
                <a:latin typeface="Calibri" pitchFamily="34" charset="0"/>
                <a:cs typeface="Calibri" pitchFamily="34" charset="0"/>
              </a:rPr>
              <a:t>SERGİLENDİĞİ YER: </a:t>
            </a:r>
            <a:r>
              <a:rPr lang="tr-TR" sz="1600" dirty="0" smtClean="0">
                <a:latin typeface="Calibri" pitchFamily="34" charset="0"/>
                <a:cs typeface="Calibri" pitchFamily="34" charset="0"/>
              </a:rPr>
              <a:t>LONDRA</a:t>
            </a:r>
            <a:r>
              <a:rPr lang="tr-TR" sz="1600" b="1" dirty="0" smtClean="0">
                <a:latin typeface="Calibri" pitchFamily="34" charset="0"/>
                <a:cs typeface="Calibri" pitchFamily="34" charset="0"/>
              </a:rPr>
              <a:t> </a:t>
            </a:r>
            <a:r>
              <a:rPr lang="tr-TR" sz="1600" dirty="0" smtClean="0">
                <a:latin typeface="Calibri" pitchFamily="34" charset="0"/>
                <a:cs typeface="Calibri" pitchFamily="34" charset="0"/>
              </a:rPr>
              <a:t>NATİONAL  GALLERY</a:t>
            </a:r>
          </a:p>
          <a:p>
            <a:r>
              <a:rPr lang="tr-TR" sz="1600" b="1" dirty="0" smtClean="0">
                <a:latin typeface="Calibri" pitchFamily="34" charset="0"/>
                <a:cs typeface="Calibri" pitchFamily="34" charset="0"/>
              </a:rPr>
              <a:t>OLUŞTURULMA DÖNEMİ: </a:t>
            </a:r>
            <a:r>
              <a:rPr lang="tr-TR" sz="1600" dirty="0" smtClean="0">
                <a:latin typeface="Calibri" pitchFamily="34" charset="0"/>
                <a:cs typeface="Calibri" pitchFamily="34" charset="0"/>
              </a:rPr>
              <a:t>1821</a:t>
            </a:r>
          </a:p>
          <a:p>
            <a:r>
              <a:rPr lang="tr-TR" sz="1600" b="1" dirty="0" smtClean="0">
                <a:latin typeface="Calibri" pitchFamily="34" charset="0"/>
                <a:cs typeface="Calibri" pitchFamily="34" charset="0"/>
              </a:rPr>
              <a:t>DÖNEM:  </a:t>
            </a:r>
            <a:r>
              <a:rPr lang="tr-TR" sz="1600" dirty="0" smtClean="0">
                <a:latin typeface="Calibri" pitchFamily="34" charset="0"/>
                <a:cs typeface="Calibri" pitchFamily="34" charset="0"/>
              </a:rPr>
              <a:t>19. YÜZYIL</a:t>
            </a:r>
            <a:endParaRPr lang="tr-TR" sz="1600" b="1" dirty="0" smtClean="0">
              <a:latin typeface="Calibri" pitchFamily="34" charset="0"/>
              <a:cs typeface="Calibri" pitchFamily="34" charset="0"/>
            </a:endParaRPr>
          </a:p>
          <a:p>
            <a:r>
              <a:rPr lang="tr-TR" sz="1600" b="1" dirty="0" smtClean="0">
                <a:latin typeface="Calibri" pitchFamily="34" charset="0"/>
                <a:cs typeface="Calibri" pitchFamily="34" charset="0"/>
              </a:rPr>
              <a:t>AKIM: </a:t>
            </a:r>
            <a:r>
              <a:rPr lang="tr-TR" sz="1600" dirty="0" smtClean="0">
                <a:latin typeface="Calibri" pitchFamily="34" charset="0"/>
                <a:cs typeface="Calibri" pitchFamily="34" charset="0"/>
              </a:rPr>
              <a:t>ROMANTİZM</a:t>
            </a:r>
          </a:p>
          <a:p>
            <a:r>
              <a:rPr lang="tr-TR" sz="1600" b="1" dirty="0" smtClean="0">
                <a:latin typeface="Calibri" pitchFamily="34" charset="0"/>
                <a:cs typeface="Calibri" pitchFamily="34" charset="0"/>
              </a:rPr>
              <a:t>MALZEME: </a:t>
            </a:r>
            <a:r>
              <a:rPr lang="tr-TR" sz="1600" dirty="0" smtClean="0">
                <a:latin typeface="Calibri" pitchFamily="34" charset="0"/>
                <a:cs typeface="Calibri" pitchFamily="34" charset="0"/>
              </a:rPr>
              <a:t>YAĞLI BOYA</a:t>
            </a:r>
            <a:endParaRPr lang="tr-TR" sz="1600" b="1" dirty="0" smtClean="0">
              <a:latin typeface="Calibri" pitchFamily="34" charset="0"/>
              <a:cs typeface="Calibri" pitchFamily="34" charset="0"/>
            </a:endParaRPr>
          </a:p>
        </p:txBody>
      </p:sp>
      <p:pic>
        <p:nvPicPr>
          <p:cNvPr id="5" name="4 İçerik Yer Tutucusu" descr="160-Saman-Arabası-The-Hay-Wain-Constable.jpg"/>
          <p:cNvPicPr>
            <a:picLocks noGrp="1" noChangeAspect="1"/>
          </p:cNvPicPr>
          <p:nvPr>
            <p:ph sz="quarter" idx="1"/>
          </p:nvPr>
        </p:nvPicPr>
        <p:blipFill>
          <a:blip r:embed="rId2" cstate="print"/>
          <a:stretch>
            <a:fillRect/>
          </a:stretch>
        </p:blipFill>
        <p:spPr>
          <a:xfrm>
            <a:off x="285709" y="928671"/>
            <a:ext cx="7776000" cy="402250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952464" y="0"/>
            <a:ext cx="9525067" cy="6572272"/>
          </a:xfrm>
        </p:spPr>
        <p:txBody>
          <a:bodyPr>
            <a:normAutofit lnSpcReduction="10000"/>
          </a:bodyPr>
          <a:lstStyle/>
          <a:p>
            <a:pPr algn="ctr"/>
            <a:endParaRPr lang="tr-TR" sz="1800" dirty="0" smtClean="0">
              <a:latin typeface="Calibri" pitchFamily="34" charset="0"/>
              <a:cs typeface="Calibri" pitchFamily="34" charset="0"/>
            </a:endParaRPr>
          </a:p>
          <a:p>
            <a:pPr algn="ctr"/>
            <a:endParaRPr lang="tr-TR" sz="1800" dirty="0" smtClean="0">
              <a:latin typeface="Calibri" pitchFamily="34" charset="0"/>
              <a:cs typeface="Calibri" pitchFamily="34" charset="0"/>
            </a:endParaRPr>
          </a:p>
          <a:p>
            <a:pPr algn="ctr">
              <a:buNone/>
            </a:pPr>
            <a:r>
              <a:rPr lang="tr-TR" sz="1800" dirty="0" smtClean="0">
                <a:latin typeface="Calibri" pitchFamily="34" charset="0"/>
                <a:cs typeface="Calibri" pitchFamily="34" charset="0"/>
              </a:rPr>
              <a:t>   </a:t>
            </a:r>
          </a:p>
          <a:p>
            <a:pPr algn="ctr">
              <a:buNone/>
            </a:pPr>
            <a:endParaRPr lang="tr-TR" sz="1800" dirty="0" smtClean="0">
              <a:latin typeface="Calibri" pitchFamily="34" charset="0"/>
              <a:cs typeface="Calibri" pitchFamily="34" charset="0"/>
            </a:endParaRPr>
          </a:p>
          <a:p>
            <a:pPr algn="ctr">
              <a:buNone/>
            </a:pPr>
            <a:endParaRPr lang="tr-TR" sz="1800" dirty="0" smtClean="0">
              <a:latin typeface="Calibri" pitchFamily="34" charset="0"/>
              <a:cs typeface="Calibri" pitchFamily="34" charset="0"/>
            </a:endParaRPr>
          </a:p>
          <a:p>
            <a:pPr algn="ctr">
              <a:buNone/>
            </a:pPr>
            <a:endParaRPr lang="tr-TR" sz="1800" dirty="0" smtClean="0">
              <a:latin typeface="Calibri" pitchFamily="34" charset="0"/>
              <a:cs typeface="Calibri" pitchFamily="34" charset="0"/>
            </a:endParaRPr>
          </a:p>
          <a:p>
            <a:pPr algn="ctr">
              <a:buNone/>
            </a:pPr>
            <a:r>
              <a:rPr lang="tr-TR" sz="1800" dirty="0" smtClean="0">
                <a:latin typeface="Calibri" pitchFamily="34" charset="0"/>
                <a:cs typeface="Calibri" pitchFamily="34" charset="0"/>
              </a:rPr>
              <a:t> </a:t>
            </a:r>
          </a:p>
          <a:p>
            <a:pPr algn="ctr">
              <a:buNone/>
            </a:pPr>
            <a:endParaRPr lang="tr-TR" sz="1800" dirty="0" smtClean="0">
              <a:latin typeface="Calibri" pitchFamily="34" charset="0"/>
              <a:cs typeface="Calibri" pitchFamily="34" charset="0"/>
            </a:endParaRPr>
          </a:p>
          <a:p>
            <a:pPr algn="ctr">
              <a:buNone/>
            </a:pPr>
            <a:endParaRPr lang="tr-TR" sz="1800" dirty="0" smtClean="0">
              <a:latin typeface="Calibri" pitchFamily="34" charset="0"/>
              <a:cs typeface="Calibri" pitchFamily="34" charset="0"/>
            </a:endParaRPr>
          </a:p>
          <a:p>
            <a:pPr algn="ctr">
              <a:buNone/>
            </a:pPr>
            <a:endParaRPr lang="tr-TR" sz="1800" dirty="0" smtClean="0">
              <a:latin typeface="Calibri" pitchFamily="34" charset="0"/>
              <a:cs typeface="Calibri" pitchFamily="34" charset="0"/>
            </a:endParaRPr>
          </a:p>
          <a:p>
            <a:pPr>
              <a:buNone/>
            </a:pPr>
            <a:endParaRPr lang="tr-TR" sz="1800" dirty="0" smtClean="0">
              <a:latin typeface="Calibri" pitchFamily="34" charset="0"/>
              <a:cs typeface="Calibri" pitchFamily="34" charset="0"/>
            </a:endParaRPr>
          </a:p>
          <a:p>
            <a:pPr>
              <a:buNone/>
            </a:pPr>
            <a:r>
              <a:rPr lang="tr-TR" sz="1800" dirty="0" smtClean="0">
                <a:latin typeface="Calibri" pitchFamily="34" charset="0"/>
                <a:cs typeface="Calibri" pitchFamily="34" charset="0"/>
              </a:rPr>
              <a:t>     Babası bir değirmenci olan </a:t>
            </a:r>
            <a:r>
              <a:rPr lang="tr-TR" sz="1800" dirty="0" err="1" smtClean="0">
                <a:latin typeface="Calibri" pitchFamily="34" charset="0"/>
                <a:cs typeface="Calibri" pitchFamily="34" charset="0"/>
              </a:rPr>
              <a:t>Constable</a:t>
            </a:r>
            <a:r>
              <a:rPr lang="tr-TR" sz="1800" dirty="0" smtClean="0">
                <a:latin typeface="Calibri" pitchFamily="34" charset="0"/>
                <a:cs typeface="Calibri" pitchFamily="34" charset="0"/>
              </a:rPr>
              <a:t>, o dönemler İngiltere’nin tarım bakımından en zengin topraklarına  sahip olan bir köyde iki yıl önce yaptığı taştan evde hayatını devam ettirmekteydi. Eserlerinin birçoğu yaşadığı yerin doğal güzelliğini yansıtmasıyla oluşmaktadır.  O dönemin en çok resmedilen tarih, din ve efsanevi konularından uzak kalmayı tercih etmiş ve kendisini mutlu eden, resmetmekten keyif aldığı manzara temalı resimlerini tuvale aktarmasıyla üne kavuşmuştur. </a:t>
            </a:r>
          </a:p>
          <a:p>
            <a:pPr algn="ctr">
              <a:buNone/>
            </a:pPr>
            <a:r>
              <a:rPr lang="tr-TR" sz="1800" dirty="0" smtClean="0">
                <a:latin typeface="Calibri" pitchFamily="34" charset="0"/>
                <a:cs typeface="Calibri" pitchFamily="34" charset="0"/>
              </a:rPr>
              <a:t>       </a:t>
            </a:r>
          </a:p>
        </p:txBody>
      </p:sp>
      <p:pic>
        <p:nvPicPr>
          <p:cNvPr id="2050" name="Picture 2" descr="C:\Users\fatmanur\Desktop\john-constable.jpg!Portrait.jpg"/>
          <p:cNvPicPr>
            <a:picLocks noChangeAspect="1" noChangeArrowheads="1"/>
          </p:cNvPicPr>
          <p:nvPr/>
        </p:nvPicPr>
        <p:blipFill>
          <a:blip r:embed="rId2"/>
          <a:srcRect/>
          <a:stretch>
            <a:fillRect/>
          </a:stretch>
        </p:blipFill>
        <p:spPr bwMode="auto">
          <a:xfrm>
            <a:off x="3714733" y="285729"/>
            <a:ext cx="3810027" cy="3089211"/>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477794" y="928670"/>
            <a:ext cx="4953035" cy="642934"/>
          </a:xfrm>
        </p:spPr>
        <p:txBody>
          <a:bodyPr/>
          <a:lstStyle/>
          <a:p>
            <a:endParaRPr lang="tr-TR" dirty="0"/>
          </a:p>
        </p:txBody>
      </p:sp>
      <p:sp>
        <p:nvSpPr>
          <p:cNvPr id="3" name="2 İçerik Yer Tutucusu"/>
          <p:cNvSpPr>
            <a:spLocks noGrp="1"/>
          </p:cNvSpPr>
          <p:nvPr>
            <p:ph sz="quarter" idx="1"/>
          </p:nvPr>
        </p:nvSpPr>
        <p:spPr>
          <a:xfrm>
            <a:off x="571461" y="285728"/>
            <a:ext cx="9994939" cy="6188224"/>
          </a:xfrm>
        </p:spPr>
        <p:txBody>
          <a:bodyPr>
            <a:normAutofit/>
          </a:bodyPr>
          <a:lstStyle/>
          <a:p>
            <a:pPr>
              <a:buNone/>
            </a:pPr>
            <a:endParaRPr lang="tr-TR" sz="1800" dirty="0" smtClean="0">
              <a:latin typeface="Calibri" pitchFamily="34" charset="0"/>
              <a:cs typeface="Calibri" pitchFamily="34" charset="0"/>
            </a:endParaRPr>
          </a:p>
          <a:p>
            <a:pPr>
              <a:buNone/>
            </a:pPr>
            <a:endParaRPr lang="tr-TR" sz="1800" dirty="0" smtClean="0">
              <a:latin typeface="Calibri" pitchFamily="34" charset="0"/>
              <a:cs typeface="Calibri" pitchFamily="34" charset="0"/>
            </a:endParaRPr>
          </a:p>
          <a:p>
            <a:pPr>
              <a:buNone/>
            </a:pPr>
            <a:r>
              <a:rPr lang="tr-TR" sz="1800" dirty="0" smtClean="0">
                <a:latin typeface="Calibri" pitchFamily="34" charset="0"/>
                <a:cs typeface="Calibri" pitchFamily="34" charset="0"/>
              </a:rPr>
              <a:t>    Kırsal hayatı resmeden sanatçı İngiltere’nin o dönemlerinde sanayi devrimi ile yaygınlaşan makinelerden dolayı işsiz kalan işçiler beraberinde birçok huzursuzluk oluşmasından ziyade kasveti, ümitsizliği eserinde barındırmak istememiştir.  Sanayi devrimi zengin olan halkı daha da zenginleştirdiği için maddi durumu oldukça iyi olan John </a:t>
            </a:r>
            <a:r>
              <a:rPr lang="tr-TR" sz="1800" dirty="0" err="1" smtClean="0">
                <a:latin typeface="Calibri" pitchFamily="34" charset="0"/>
                <a:cs typeface="Calibri" pitchFamily="34" charset="0"/>
              </a:rPr>
              <a:t>Constable</a:t>
            </a:r>
            <a:r>
              <a:rPr lang="tr-TR" sz="1800" dirty="0" smtClean="0">
                <a:latin typeface="Calibri" pitchFamily="34" charset="0"/>
                <a:cs typeface="Calibri" pitchFamily="34" charset="0"/>
              </a:rPr>
              <a:t> için oldukça yararlı olmuştur. Tablosunda çalışan işçilerin bu kadar huzurlu ve rahat çalışmasının nedeni ise yoksulluğu bilmemesi ve işinden olan işçilerin durumunu anlamamasından kaynaklanıyor.</a:t>
            </a:r>
          </a:p>
          <a:p>
            <a:pPr>
              <a:buNone/>
            </a:pPr>
            <a:endParaRPr lang="tr-TR" sz="1800" dirty="0" smtClean="0">
              <a:latin typeface="Calibri" pitchFamily="34" charset="0"/>
              <a:cs typeface="Calibri" pitchFamily="34" charset="0"/>
            </a:endParaRPr>
          </a:p>
          <a:p>
            <a:pPr>
              <a:buNone/>
            </a:pPr>
            <a:r>
              <a:rPr lang="tr-TR" sz="1800" dirty="0" smtClean="0">
                <a:latin typeface="Calibri" pitchFamily="34" charset="0"/>
                <a:cs typeface="Calibri" pitchFamily="34" charset="0"/>
              </a:rPr>
              <a:t>     En ünlü tablosu görülen eserinde gerçekçiliği yansıtan sanatçı keskin olmayan fırça darbelerini ise çocukluğunu geçirdiği köydeki mutluluğunu, huzurunu anlatmak istercesine rahat ve yumuşak kullanılmıştır. Tuvaline aktardığı manzaralar yaşadığı köye ve güzelliğine aittir. </a:t>
            </a:r>
          </a:p>
          <a:p>
            <a:pPr>
              <a:buNone/>
            </a:pPr>
            <a:endParaRPr lang="tr-TR" sz="1800" dirty="0" smtClean="0">
              <a:latin typeface="Calibri" pitchFamily="34" charset="0"/>
              <a:cs typeface="Calibri" pitchFamily="34" charset="0"/>
            </a:endParaRPr>
          </a:p>
          <a:p>
            <a:pPr>
              <a:buNone/>
            </a:pPr>
            <a:r>
              <a:rPr lang="tr-TR" sz="1800" dirty="0" smtClean="0">
                <a:latin typeface="Calibri" pitchFamily="34" charset="0"/>
                <a:cs typeface="Calibri" pitchFamily="34" charset="0"/>
              </a:rPr>
              <a:t>      Sol tarafa yerleştirdiği babasının taştan evinin üzerinde bulutların bir kısmın rengi gri ve sisli. Etrafta her şey sakin ve durağanken sisli bulutlar adeta gelecek fırtınanın haberini simgeliyor. Eser, saman arabasının üzerinde iki adam,taştan binanın terasında nehirde çamaşır yıkayan kadın, atlar ve köpek olmak üzere toplam 7 figürden oluşuyor. </a:t>
            </a:r>
            <a:endParaRPr lang="tr-TR" sz="1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609600" y="428604"/>
            <a:ext cx="10248933" cy="6045348"/>
          </a:xfrm>
        </p:spPr>
        <p:txBody>
          <a:bodyPr>
            <a:normAutofit/>
          </a:bodyPr>
          <a:lstStyle/>
          <a:p>
            <a:pPr>
              <a:buNone/>
            </a:pPr>
            <a:r>
              <a:rPr lang="tr-TR" sz="1800" dirty="0" smtClean="0">
                <a:latin typeface="Calibri" pitchFamily="34" charset="0"/>
                <a:cs typeface="Calibri" pitchFamily="34" charset="0"/>
              </a:rPr>
              <a:t> </a:t>
            </a:r>
          </a:p>
          <a:p>
            <a:pPr>
              <a:buNone/>
            </a:pPr>
            <a:endParaRPr lang="tr-TR" sz="1800" dirty="0" smtClean="0">
              <a:latin typeface="Calibri" pitchFamily="34" charset="0"/>
              <a:cs typeface="Calibri" pitchFamily="34" charset="0"/>
            </a:endParaRPr>
          </a:p>
          <a:p>
            <a:pPr>
              <a:buNone/>
            </a:pPr>
            <a:r>
              <a:rPr lang="tr-TR" sz="1800" dirty="0" smtClean="0">
                <a:latin typeface="Calibri" pitchFamily="34" charset="0"/>
                <a:cs typeface="Calibri" pitchFamily="34" charset="0"/>
              </a:rPr>
              <a:t>     Figürler manzaranın önüne geçmemesi için kullanılan renklerle harmanlanarak konumlandırıldığı için nehirde çamaşır yıkayan kadın da olmak üzere diğer figürler ilk olarak dikkati çekmiyor. Genel olarak resme soğuk tonlar hakimiyet kurmuş olsa da, ılımlı bir izlenim oluşturuyor. Figürlerin hiçbiri birbirine bağımlı değil. Hepsi kendi halinde. Buradaki figürlerin sanayi devriminin getirdiği olumsuzluklardan etkilenmediği aşikar. Ortamda bariz bir biçimde huzur var. </a:t>
            </a:r>
          </a:p>
          <a:p>
            <a:pPr>
              <a:buNone/>
            </a:pPr>
            <a:endParaRPr lang="tr-TR" sz="1800" dirty="0" smtClean="0">
              <a:latin typeface="Calibri" pitchFamily="34" charset="0"/>
              <a:cs typeface="Calibri" pitchFamily="34" charset="0"/>
            </a:endParaRPr>
          </a:p>
          <a:p>
            <a:pPr>
              <a:buNone/>
            </a:pPr>
            <a:r>
              <a:rPr lang="tr-TR" sz="1800" dirty="0" smtClean="0">
                <a:latin typeface="Calibri" pitchFamily="34" charset="0"/>
                <a:cs typeface="Calibri" pitchFamily="34" charset="0"/>
              </a:rPr>
              <a:t>     </a:t>
            </a:r>
            <a:r>
              <a:rPr lang="tr-TR" sz="1800" dirty="0" err="1" smtClean="0">
                <a:latin typeface="Calibri" pitchFamily="34" charset="0"/>
                <a:cs typeface="Calibri" pitchFamily="34" charset="0"/>
              </a:rPr>
              <a:t>Constable’ın</a:t>
            </a:r>
            <a:r>
              <a:rPr lang="tr-TR" sz="1800" dirty="0" smtClean="0">
                <a:latin typeface="Calibri" pitchFamily="34" charset="0"/>
                <a:cs typeface="Calibri" pitchFamily="34" charset="0"/>
              </a:rPr>
              <a:t> sanayi devriminin getirdiği yıkımı tablosunda barındırmaması bazı fotoğraf sanatçılarını rahatsız etmiştir. Peter </a:t>
            </a:r>
            <a:r>
              <a:rPr lang="tr-TR" sz="1800" dirty="0" err="1" smtClean="0">
                <a:latin typeface="Calibri" pitchFamily="34" charset="0"/>
                <a:cs typeface="Calibri" pitchFamily="34" charset="0"/>
              </a:rPr>
              <a:t>Kennard</a:t>
            </a:r>
            <a:r>
              <a:rPr lang="tr-TR" sz="1800" dirty="0" smtClean="0">
                <a:latin typeface="Calibri" pitchFamily="34" charset="0"/>
                <a:cs typeface="Calibri" pitchFamily="34" charset="0"/>
              </a:rPr>
              <a:t> fotoğraf sanatçısı ve fotomontaj uygulayıcısıdır. </a:t>
            </a:r>
            <a:r>
              <a:rPr lang="tr-TR" sz="1800" dirty="0" err="1" smtClean="0">
                <a:latin typeface="Calibri" pitchFamily="34" charset="0"/>
                <a:cs typeface="Calibri" pitchFamily="34" charset="0"/>
              </a:rPr>
              <a:t>Constable’ın</a:t>
            </a:r>
            <a:r>
              <a:rPr lang="tr-TR" sz="1800" dirty="0" smtClean="0">
                <a:latin typeface="Calibri" pitchFamily="34" charset="0"/>
                <a:cs typeface="Calibri" pitchFamily="34" charset="0"/>
              </a:rPr>
              <a:t> tablosuna tepkiyle yaklaşan kişiden birisidir. </a:t>
            </a:r>
            <a:r>
              <a:rPr lang="tr-TR" sz="1800" dirty="0" err="1" smtClean="0">
                <a:latin typeface="Calibri" pitchFamily="34" charset="0"/>
                <a:cs typeface="Calibri" pitchFamily="34" charset="0"/>
              </a:rPr>
              <a:t>Kennard</a:t>
            </a:r>
            <a:r>
              <a:rPr lang="tr-TR" sz="1800" dirty="0" smtClean="0">
                <a:latin typeface="Calibri" pitchFamily="34" charset="0"/>
                <a:cs typeface="Calibri" pitchFamily="34" charset="0"/>
              </a:rPr>
              <a:t> tablonun gerçekliği yansıtmamasından dolayı resmin üzerine montajla füzeler yerleştirerek o dönemin savaşını, yıkımı vurgulamak istemiştir.</a:t>
            </a:r>
          </a:p>
          <a:p>
            <a:pPr>
              <a:buNone/>
            </a:pPr>
            <a:endParaRPr lang="tr-TR" sz="1800"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57214" y="357166"/>
            <a:ext cx="10191821" cy="6072230"/>
          </a:xfrm>
        </p:spPr>
        <p:txBody>
          <a:bodyPr/>
          <a:lstStyle/>
          <a:p>
            <a:pPr algn="ctr"/>
            <a:r>
              <a:rPr lang="tr-TR" b="1" dirty="0" smtClean="0">
                <a:solidFill>
                  <a:schemeClr val="tx1">
                    <a:lumMod val="95000"/>
                    <a:lumOff val="5000"/>
                  </a:schemeClr>
                </a:solidFill>
              </a:rPr>
              <a:t>Peter </a:t>
            </a:r>
            <a:r>
              <a:rPr lang="tr-TR" b="1" dirty="0" err="1" smtClean="0">
                <a:solidFill>
                  <a:schemeClr val="tx1">
                    <a:lumMod val="95000"/>
                    <a:lumOff val="5000"/>
                  </a:schemeClr>
                </a:solidFill>
              </a:rPr>
              <a:t>kennard</a:t>
            </a:r>
            <a:r>
              <a:rPr lang="tr-TR" b="1" dirty="0" smtClean="0">
                <a:solidFill>
                  <a:schemeClr val="tx1">
                    <a:lumMod val="95000"/>
                    <a:lumOff val="5000"/>
                  </a:schemeClr>
                </a:solidFill>
              </a:rPr>
              <a:t> - 1980</a:t>
            </a:r>
            <a:endParaRPr lang="tr-TR" b="1" dirty="0">
              <a:solidFill>
                <a:schemeClr val="tx1">
                  <a:lumMod val="95000"/>
                  <a:lumOff val="5000"/>
                </a:schemeClr>
              </a:solidFill>
            </a:endParaRPr>
          </a:p>
        </p:txBody>
      </p:sp>
      <p:pic>
        <p:nvPicPr>
          <p:cNvPr id="4098" name="Picture 2" descr="C:\Users\fatmanur\Desktop\peter-kennard-haywain-with-cruise-missiles-800x800.jpg"/>
          <p:cNvPicPr>
            <a:picLocks noChangeAspect="1" noChangeArrowheads="1"/>
          </p:cNvPicPr>
          <p:nvPr/>
        </p:nvPicPr>
        <p:blipFill>
          <a:blip r:embed="rId2"/>
          <a:srcRect/>
          <a:stretch>
            <a:fillRect/>
          </a:stretch>
        </p:blipFill>
        <p:spPr bwMode="auto">
          <a:xfrm>
            <a:off x="952464" y="357167"/>
            <a:ext cx="9715568" cy="536481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John Constable- Saman Arabası.mp4">
            <a:hlinkClick r:id="" action="ppaction://media"/>
          </p:cNvPr>
          <p:cNvPicPr>
            <a:picLocks noRot="1" noChangeAspect="1"/>
          </p:cNvPicPr>
          <p:nvPr>
            <a:videoFile r:link="rId1"/>
          </p:nvPr>
        </p:nvPicPr>
        <p:blipFill>
          <a:blip r:embed="rId3"/>
          <a:stretch>
            <a:fillRect/>
          </a:stretch>
        </p:blipFill>
        <p:spPr>
          <a:xfrm>
            <a:off x="571461" y="285728"/>
            <a:ext cx="10826811" cy="60900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54954" y="1332472"/>
            <a:ext cx="8825659" cy="1981200"/>
          </a:xfrm>
        </p:spPr>
        <p:txBody>
          <a:bodyPr/>
          <a:lstStyle/>
          <a:p>
            <a:r>
              <a:rPr lang="tr-TR" sz="6000" b="1" dirty="0" err="1"/>
              <a:t>Arnolfini’nin</a:t>
            </a:r>
            <a:r>
              <a:rPr lang="tr-TR" sz="6000" b="1" dirty="0"/>
              <a:t> Evlenmesi</a:t>
            </a:r>
            <a:br>
              <a:rPr lang="tr-TR" sz="6000" b="1" dirty="0"/>
            </a:br>
            <a:endParaRPr lang="tr-TR" sz="6000" b="1" dirty="0"/>
          </a:p>
        </p:txBody>
      </p:sp>
      <p:sp>
        <p:nvSpPr>
          <p:cNvPr id="4" name="Metin Yer Tutucusu 3"/>
          <p:cNvSpPr>
            <a:spLocks noGrp="1"/>
          </p:cNvSpPr>
          <p:nvPr>
            <p:ph type="body" sz="half" idx="2"/>
          </p:nvPr>
        </p:nvSpPr>
        <p:spPr>
          <a:xfrm>
            <a:off x="1154953" y="3313672"/>
            <a:ext cx="6936101" cy="2362200"/>
          </a:xfrm>
        </p:spPr>
        <p:txBody>
          <a:bodyPr>
            <a:normAutofit fontScale="85000" lnSpcReduction="10000"/>
          </a:bodyPr>
          <a:lstStyle/>
          <a:p>
            <a:r>
              <a:rPr lang="tr-TR" sz="4400" dirty="0"/>
              <a:t>Jan </a:t>
            </a:r>
            <a:r>
              <a:rPr lang="tr-TR" sz="4400" dirty="0" err="1"/>
              <a:t>van</a:t>
            </a:r>
            <a:r>
              <a:rPr lang="tr-TR" sz="4400" dirty="0"/>
              <a:t> </a:t>
            </a:r>
            <a:r>
              <a:rPr lang="tr-TR" sz="4400" dirty="0" err="1" smtClean="0"/>
              <a:t>Eyck</a:t>
            </a:r>
            <a:endParaRPr lang="tr-TR" sz="4400" dirty="0" smtClean="0"/>
          </a:p>
          <a:p>
            <a:endParaRPr lang="tr-TR" sz="4400" dirty="0" smtClean="0"/>
          </a:p>
          <a:p>
            <a:r>
              <a:rPr lang="tr-TR" sz="4400" dirty="0" smtClean="0"/>
              <a:t>Hazırlayan: Mehmet Berk DEMİR</a:t>
            </a:r>
            <a:endParaRPr lang="tr-TR" sz="4400" dirty="0"/>
          </a:p>
          <a:p>
            <a:endParaRPr lang="tr-TR" sz="4400" dirty="0"/>
          </a:p>
        </p:txBody>
      </p:sp>
    </p:spTree>
    <p:extLst>
      <p:ext uri="{BB962C8B-B14F-4D97-AF65-F5344CB8AC3E}">
        <p14:creationId xmlns="" xmlns:p14="http://schemas.microsoft.com/office/powerpoint/2010/main" val="19932659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54954" y="1332472"/>
            <a:ext cx="8825659" cy="1981200"/>
          </a:xfrm>
        </p:spPr>
        <p:txBody>
          <a:bodyPr/>
          <a:lstStyle/>
          <a:p>
            <a:r>
              <a:rPr lang="tr-TR" sz="6000" b="1" dirty="0" err="1"/>
              <a:t>Arnolfini’nin</a:t>
            </a:r>
            <a:r>
              <a:rPr lang="tr-TR" sz="6000" b="1" dirty="0"/>
              <a:t> Evlenmesi</a:t>
            </a:r>
            <a:br>
              <a:rPr lang="tr-TR" sz="6000" b="1" dirty="0"/>
            </a:br>
            <a:endParaRPr lang="tr-TR" sz="6000" b="1" dirty="0"/>
          </a:p>
        </p:txBody>
      </p:sp>
      <p:sp>
        <p:nvSpPr>
          <p:cNvPr id="4" name="Metin Yer Tutucusu 3"/>
          <p:cNvSpPr>
            <a:spLocks noGrp="1"/>
          </p:cNvSpPr>
          <p:nvPr>
            <p:ph type="body" sz="half" idx="2"/>
          </p:nvPr>
        </p:nvSpPr>
        <p:spPr>
          <a:xfrm>
            <a:off x="1154953" y="2310063"/>
            <a:ext cx="8913071" cy="4350619"/>
          </a:xfrm>
        </p:spPr>
        <p:txBody>
          <a:bodyPr>
            <a:normAutofit/>
          </a:bodyPr>
          <a:lstStyle/>
          <a:p>
            <a:r>
              <a:rPr lang="tr-TR" sz="2800" dirty="0" smtClean="0"/>
              <a:t>1434’ yapılmıştır</a:t>
            </a:r>
          </a:p>
          <a:p>
            <a:r>
              <a:rPr lang="tr-TR" sz="2800" dirty="0" smtClean="0"/>
              <a:t>Levha üzerine yağlı boya</a:t>
            </a:r>
          </a:p>
          <a:p>
            <a:r>
              <a:rPr lang="tr-TR" sz="2800" dirty="0" smtClean="0"/>
              <a:t>Ölçüleri : 82cm </a:t>
            </a:r>
            <a:r>
              <a:rPr lang="tr-TR" sz="2800" dirty="0"/>
              <a:t>X </a:t>
            </a:r>
            <a:r>
              <a:rPr lang="tr-TR" sz="2800" dirty="0" smtClean="0"/>
              <a:t>60cm</a:t>
            </a:r>
            <a:br>
              <a:rPr lang="tr-TR" sz="2800" dirty="0" smtClean="0"/>
            </a:br>
            <a:r>
              <a:rPr lang="tr-TR" sz="2800" dirty="0" smtClean="0"/>
              <a:t>Bulunduğu Yer: </a:t>
            </a:r>
            <a:r>
              <a:rPr lang="tr-TR" sz="2800" dirty="0" err="1" smtClean="0"/>
              <a:t>National</a:t>
            </a:r>
            <a:r>
              <a:rPr lang="tr-TR" sz="2800" dirty="0" smtClean="0"/>
              <a:t> Gallery - Londra</a:t>
            </a:r>
            <a:endParaRPr lang="tr-TR" sz="2800" dirty="0"/>
          </a:p>
        </p:txBody>
      </p:sp>
    </p:spTree>
    <p:extLst>
      <p:ext uri="{BB962C8B-B14F-4D97-AF65-F5344CB8AC3E}">
        <p14:creationId xmlns="" xmlns:p14="http://schemas.microsoft.com/office/powerpoint/2010/main" val="25523065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half" idx="2"/>
          </p:nvPr>
        </p:nvSpPr>
        <p:spPr>
          <a:xfrm>
            <a:off x="5065837" y="1234439"/>
            <a:ext cx="6099468" cy="4559969"/>
          </a:xfrm>
        </p:spPr>
        <p:txBody>
          <a:bodyPr>
            <a:noAutofit/>
          </a:bodyPr>
          <a:lstStyle/>
          <a:p>
            <a:r>
              <a:rPr lang="tr-TR" sz="2000" dirty="0" smtClean="0"/>
              <a:t>Eserde aydınlık bir odada bizi karşılayan gayet özenli ve dikkat çekici giyinmiş iki figür karşılıyor.</a:t>
            </a:r>
            <a:br>
              <a:rPr lang="tr-TR" sz="2000" dirty="0" smtClean="0"/>
            </a:br>
            <a:r>
              <a:rPr lang="tr-TR" sz="2000" dirty="0" err="1" smtClean="0"/>
              <a:t>Giovanni</a:t>
            </a:r>
            <a:r>
              <a:rPr lang="tr-TR" sz="2000" dirty="0" smtClean="0"/>
              <a:t> </a:t>
            </a:r>
            <a:r>
              <a:rPr lang="tr-TR" sz="2000" dirty="0" err="1" smtClean="0"/>
              <a:t>di</a:t>
            </a:r>
            <a:r>
              <a:rPr lang="tr-TR" sz="2000" dirty="0" smtClean="0"/>
              <a:t> </a:t>
            </a:r>
            <a:r>
              <a:rPr lang="tr-TR" sz="2000" dirty="0" err="1" smtClean="0"/>
              <a:t>Nicolao</a:t>
            </a:r>
            <a:r>
              <a:rPr lang="tr-TR" sz="2000" dirty="0" smtClean="0"/>
              <a:t> </a:t>
            </a:r>
            <a:r>
              <a:rPr lang="tr-TR" sz="2000" dirty="0" err="1" smtClean="0"/>
              <a:t>Arnolfini</a:t>
            </a:r>
            <a:r>
              <a:rPr lang="tr-TR" sz="2000" dirty="0" smtClean="0"/>
              <a:t> ve </a:t>
            </a:r>
            <a:r>
              <a:rPr lang="tr-TR" sz="2000" dirty="0" err="1" smtClean="0"/>
              <a:t>Giovanna</a:t>
            </a:r>
            <a:r>
              <a:rPr lang="tr-TR" sz="2000" dirty="0" smtClean="0"/>
              <a:t> </a:t>
            </a:r>
            <a:r>
              <a:rPr lang="tr-TR" sz="2000" dirty="0" err="1" smtClean="0"/>
              <a:t>Cenami</a:t>
            </a:r>
            <a:r>
              <a:rPr lang="tr-TR" sz="2000" dirty="0" smtClean="0"/>
              <a:t/>
            </a:r>
            <a:br>
              <a:rPr lang="tr-TR" sz="2000" dirty="0" smtClean="0"/>
            </a:br>
            <a:r>
              <a:rPr lang="tr-TR" sz="2000" dirty="0" smtClean="0"/>
              <a:t>Figürler arasında yer alan bir köpek</a:t>
            </a:r>
            <a:br>
              <a:rPr lang="tr-TR" sz="2000" dirty="0" smtClean="0"/>
            </a:br>
            <a:r>
              <a:rPr lang="tr-TR" sz="2000" dirty="0" smtClean="0"/>
              <a:t>Erkek figür uzun ve geniş bir cüppe giyip geniş ve kadifeden bir şapka takmış.</a:t>
            </a:r>
            <a:br>
              <a:rPr lang="tr-TR" sz="2000" dirty="0" smtClean="0"/>
            </a:br>
            <a:r>
              <a:rPr lang="tr-TR" sz="2000" dirty="0" smtClean="0"/>
              <a:t>Kadın figür ise </a:t>
            </a:r>
            <a:r>
              <a:rPr lang="tr-TR" sz="2000" dirty="0" err="1" smtClean="0"/>
              <a:t>Arnolfini’nin</a:t>
            </a:r>
            <a:r>
              <a:rPr lang="tr-TR" sz="2000" dirty="0" smtClean="0"/>
              <a:t> karısı. </a:t>
            </a:r>
            <a:br>
              <a:rPr lang="tr-TR" sz="2000" dirty="0" smtClean="0"/>
            </a:br>
            <a:r>
              <a:rPr lang="tr-TR" sz="2000" dirty="0"/>
              <a:t>Y</a:t>
            </a:r>
            <a:r>
              <a:rPr lang="tr-TR" sz="2000" dirty="0" smtClean="0"/>
              <a:t>eşil renkte bir cübbe giymiş. Kıyafetinde çeşitli detaylar mevcut.</a:t>
            </a:r>
            <a:br>
              <a:rPr lang="tr-TR" sz="2000" dirty="0" smtClean="0"/>
            </a:br>
            <a:r>
              <a:rPr lang="tr-TR" sz="2000" dirty="0" smtClean="0"/>
              <a:t>Odada bulunan diğer şeyler ise </a:t>
            </a:r>
            <a:br>
              <a:rPr lang="tr-TR" sz="2000" dirty="0" smtClean="0"/>
            </a:br>
            <a:r>
              <a:rPr lang="tr-TR" sz="2000" dirty="0" smtClean="0"/>
              <a:t>bir çift takunya biraz daha geride terlikler</a:t>
            </a:r>
            <a:r>
              <a:rPr lang="tr-TR" sz="2000" smtClean="0"/>
              <a:t>, pencereye </a:t>
            </a:r>
            <a:r>
              <a:rPr lang="tr-TR" sz="2000" dirty="0" smtClean="0"/>
              <a:t>yakın sehpa üzerinde birkaç portakal</a:t>
            </a:r>
          </a:p>
          <a:p>
            <a:r>
              <a:rPr lang="tr-TR" sz="2000" dirty="0" smtClean="0"/>
              <a:t>Eserde yer verilen detaylı bir şekilde işlenmiş metal avize</a:t>
            </a:r>
            <a:br>
              <a:rPr lang="tr-TR" sz="2000" dirty="0" smtClean="0"/>
            </a:br>
            <a:r>
              <a:rPr lang="tr-TR" sz="2000" dirty="0" smtClean="0"/>
              <a:t>Odanın gerisine doğru yer alan bir de ayna.</a:t>
            </a:r>
            <a:br>
              <a:rPr lang="tr-TR" sz="2000" dirty="0" smtClean="0"/>
            </a:br>
            <a:r>
              <a:rPr lang="tr-TR" sz="2000" dirty="0" smtClean="0"/>
              <a:t/>
            </a:r>
            <a:br>
              <a:rPr lang="tr-TR" sz="2000" dirty="0" smtClean="0"/>
            </a:br>
            <a:r>
              <a:rPr lang="tr-TR" sz="2000" dirty="0" smtClean="0"/>
              <a:t/>
            </a:r>
            <a:br>
              <a:rPr lang="tr-TR" sz="2000" dirty="0" smtClean="0"/>
            </a:br>
            <a:endParaRPr lang="tr-TR" sz="2000" dirty="0"/>
          </a:p>
        </p:txBody>
      </p:sp>
      <p:pic>
        <p:nvPicPr>
          <p:cNvPr id="4" name="Resim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58974" y="271722"/>
            <a:ext cx="4563112" cy="6325483"/>
          </a:xfrm>
          <a:prstGeom prst="rect">
            <a:avLst/>
          </a:prstGeom>
        </p:spPr>
      </p:pic>
    </p:spTree>
    <p:extLst>
      <p:ext uri="{BB962C8B-B14F-4D97-AF65-F5344CB8AC3E}">
        <p14:creationId xmlns="" xmlns:p14="http://schemas.microsoft.com/office/powerpoint/2010/main" val="34193597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half" idx="2"/>
          </p:nvPr>
        </p:nvSpPr>
        <p:spPr>
          <a:xfrm>
            <a:off x="5222790" y="362465"/>
            <a:ext cx="6153664" cy="6104238"/>
          </a:xfrm>
        </p:spPr>
        <p:txBody>
          <a:bodyPr>
            <a:normAutofit fontScale="92500"/>
          </a:bodyPr>
          <a:lstStyle/>
          <a:p>
            <a:r>
              <a:rPr lang="tr-TR" dirty="0" smtClean="0"/>
              <a:t>Sanatçının öncelikle dikkat çekmek istediği nokta merkezde yer alan kadın ve erkek figürleri</a:t>
            </a:r>
            <a:br>
              <a:rPr lang="tr-TR" dirty="0" smtClean="0"/>
            </a:br>
            <a:endParaRPr lang="tr-TR" dirty="0" smtClean="0"/>
          </a:p>
          <a:p>
            <a:r>
              <a:rPr lang="tr-TR" dirty="0" smtClean="0"/>
              <a:t>Kompozisyon sade işlenmiş ve ön planda çeşitli şeylere de yer verilmiş durumda</a:t>
            </a:r>
            <a:br>
              <a:rPr lang="tr-TR" dirty="0" smtClean="0"/>
            </a:br>
            <a:r>
              <a:rPr lang="tr-TR" dirty="0" smtClean="0"/>
              <a:t/>
            </a:r>
            <a:br>
              <a:rPr lang="tr-TR" dirty="0" smtClean="0"/>
            </a:br>
            <a:r>
              <a:rPr lang="tr-TR" dirty="0" smtClean="0"/>
              <a:t>Erkek ve kadının duruşları bir birlikteliği sembolize edercesine görünüp eserde figürlerin kıyafetlerinin renkleri de bir bakıma anlamlar barındırıyor.</a:t>
            </a:r>
            <a:br>
              <a:rPr lang="tr-TR" dirty="0" smtClean="0"/>
            </a:br>
            <a:endParaRPr lang="tr-TR" dirty="0" smtClean="0"/>
          </a:p>
          <a:p>
            <a:r>
              <a:rPr lang="tr-TR" dirty="0" smtClean="0"/>
              <a:t>Daha öncelerinde kilisenin ve soyluların hizmetinde olan resim sanatı, ele aldığımız dönemde geçmişin izlerinden sıyrılıp dışına çıkmış ve para karşılığında sanat yapılmasının önü açılmıştır. Bununla da birlikte günlük yaşam resmin konusuna dahil edilmiştir.</a:t>
            </a:r>
            <a:br>
              <a:rPr lang="tr-TR" dirty="0" smtClean="0"/>
            </a:br>
            <a:r>
              <a:rPr lang="tr-TR" dirty="0" smtClean="0"/>
              <a:t/>
            </a:r>
            <a:br>
              <a:rPr lang="tr-TR" dirty="0" smtClean="0"/>
            </a:br>
            <a:r>
              <a:rPr lang="tr-TR" dirty="0" smtClean="0"/>
              <a:t>Eserin içerisinde barındırdıklarından ziyade dönemine de dikkat etmek gerekirse Rönesans’tan kalan kuralları bir nevi kenara bırakması ile gelecek dönem için temel yapı taşlarını oluşturuyor. </a:t>
            </a:r>
            <a:br>
              <a:rPr lang="tr-TR" dirty="0" smtClean="0"/>
            </a:br>
            <a:r>
              <a:rPr lang="tr-TR" dirty="0" smtClean="0"/>
              <a:t/>
            </a:r>
            <a:br>
              <a:rPr lang="tr-TR" dirty="0" smtClean="0"/>
            </a:br>
            <a:endParaRPr lang="tr-TR" dirty="0"/>
          </a:p>
        </p:txBody>
      </p:sp>
      <p:pic>
        <p:nvPicPr>
          <p:cNvPr id="4" name="Resim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58974" y="266258"/>
            <a:ext cx="4563112" cy="6325483"/>
          </a:xfrm>
          <a:prstGeom prst="rect">
            <a:avLst/>
          </a:prstGeom>
        </p:spPr>
      </p:pic>
    </p:spTree>
    <p:extLst>
      <p:ext uri="{BB962C8B-B14F-4D97-AF65-F5344CB8AC3E}">
        <p14:creationId xmlns="" xmlns:p14="http://schemas.microsoft.com/office/powerpoint/2010/main" val="3380557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530859" y="4209488"/>
            <a:ext cx="3381676" cy="2536257"/>
          </a:xfrm>
          <a:prstGeom prst="rect">
            <a:avLst/>
          </a:prstGeom>
          <a:ln>
            <a:noFill/>
          </a:ln>
          <a:effectLst>
            <a:softEdge rad="112500"/>
          </a:effectLst>
        </p:spPr>
      </p:pic>
      <p:pic>
        <p:nvPicPr>
          <p:cNvPr id="5" name="Resim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226592" y="1780673"/>
            <a:ext cx="3822015" cy="2546032"/>
          </a:xfrm>
          <a:prstGeom prst="rect">
            <a:avLst/>
          </a:prstGeom>
          <a:ln>
            <a:noFill/>
          </a:ln>
          <a:effectLst>
            <a:softEdge rad="112500"/>
          </a:effectLst>
        </p:spPr>
      </p:pic>
      <p:pic>
        <p:nvPicPr>
          <p:cNvPr id="2" name="Resim 1"/>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4375767" y="112254"/>
            <a:ext cx="2698802" cy="2024102"/>
          </a:xfrm>
          <a:prstGeom prst="rect">
            <a:avLst/>
          </a:prstGeom>
          <a:ln>
            <a:noFill/>
          </a:ln>
          <a:effectLst>
            <a:softEdge rad="112500"/>
          </a:effectLst>
        </p:spPr>
      </p:pic>
      <p:sp>
        <p:nvSpPr>
          <p:cNvPr id="3" name="Metin Yer Tutucusu 2"/>
          <p:cNvSpPr>
            <a:spLocks noGrp="1"/>
          </p:cNvSpPr>
          <p:nvPr>
            <p:ph type="body" sz="half" idx="2"/>
          </p:nvPr>
        </p:nvSpPr>
        <p:spPr>
          <a:xfrm>
            <a:off x="5222790" y="362465"/>
            <a:ext cx="6153664" cy="6104238"/>
          </a:xfrm>
        </p:spPr>
        <p:txBody>
          <a:bodyPr>
            <a:normAutofit/>
          </a:bodyPr>
          <a:lstStyle/>
          <a:p>
            <a:r>
              <a:rPr lang="tr-TR" sz="1600" dirty="0" smtClean="0"/>
              <a:t>Eser içerisinde yer verilen detaylar sırasıyla</a:t>
            </a:r>
            <a:br>
              <a:rPr lang="tr-TR" sz="1600" dirty="0" smtClean="0"/>
            </a:br>
            <a:r>
              <a:rPr lang="tr-TR" sz="1600" dirty="0" smtClean="0"/>
              <a:t>Erkek ve kadının birleşen elleri </a:t>
            </a:r>
            <a:br>
              <a:rPr lang="tr-TR" sz="1600" dirty="0" smtClean="0"/>
            </a:br>
            <a:r>
              <a:rPr lang="tr-TR" sz="1600" dirty="0" smtClean="0"/>
              <a:t>Ufak bir köpek ve içe dönük çıkartılmış takunyalar ve terlikler, pencereye yakın duran portakallar</a:t>
            </a:r>
            <a:br>
              <a:rPr lang="tr-TR" sz="1600" dirty="0" smtClean="0"/>
            </a:br>
            <a:r>
              <a:rPr lang="tr-TR" sz="1600" dirty="0" smtClean="0"/>
              <a:t>Metal işlemeli avize ve üzerinde yanan tek bir mum</a:t>
            </a:r>
            <a:br>
              <a:rPr lang="tr-TR" sz="1600" dirty="0" smtClean="0"/>
            </a:br>
            <a:r>
              <a:rPr lang="tr-TR" sz="1600" dirty="0" smtClean="0"/>
              <a:t>Odanın gerisinde yer alan dış bükey bir ayna ve aynanın hemen üstünde yer alan bir imza</a:t>
            </a:r>
          </a:p>
          <a:p>
            <a:pPr marL="285750" indent="-285750">
              <a:buFont typeface="Arial" panose="020B0604020202020204" pitchFamily="34" charset="0"/>
              <a:buChar char="•"/>
            </a:pPr>
            <a:r>
              <a:rPr lang="tr-TR" sz="1600" dirty="0" err="1" smtClean="0"/>
              <a:t>Arnolfini</a:t>
            </a:r>
            <a:r>
              <a:rPr lang="tr-TR" sz="1600" dirty="0" smtClean="0"/>
              <a:t> bilindiği üzere bir tüccar </a:t>
            </a:r>
          </a:p>
          <a:p>
            <a:pPr marL="285750" indent="-285750">
              <a:buFont typeface="Arial" panose="020B0604020202020204" pitchFamily="34" charset="0"/>
              <a:buChar char="•"/>
            </a:pPr>
            <a:r>
              <a:rPr lang="tr-TR" sz="1600" dirty="0" smtClean="0"/>
              <a:t>Portakallardan açıklanacak olursa o dönem bulundukları bölgeye sadece dışarıdan getirilen bir meyve. Bir diğer çıkartılacak anlam ise zenginliğin simgelemesi.</a:t>
            </a:r>
          </a:p>
          <a:p>
            <a:pPr marL="285750" indent="-285750">
              <a:buFont typeface="Arial" panose="020B0604020202020204" pitchFamily="34" charset="0"/>
              <a:buChar char="•"/>
            </a:pPr>
            <a:r>
              <a:rPr lang="tr-TR" sz="1600" dirty="0" smtClean="0"/>
              <a:t>Köpekten çıkartılacak anlam ise sadakat</a:t>
            </a:r>
          </a:p>
          <a:p>
            <a:pPr marL="285750" indent="-285750">
              <a:buFont typeface="Arial" panose="020B0604020202020204" pitchFamily="34" charset="0"/>
              <a:buChar char="•"/>
            </a:pPr>
            <a:r>
              <a:rPr lang="tr-TR" sz="1600" dirty="0" smtClean="0"/>
              <a:t>Takunyaların ve terliklerin bulunmasının sebebi Musa’nın kitabında Büyük Göç’ü anlatan bölüme gönderme olduğu üzerinde durulmakta. ‘‘ </a:t>
            </a:r>
            <a:r>
              <a:rPr lang="tr-TR" sz="1600" i="1" dirty="0" smtClean="0"/>
              <a:t>Çarıklarını çıkar. Çünkü bastığın yer kutsaldır</a:t>
            </a:r>
            <a:r>
              <a:rPr lang="tr-TR" sz="1600" dirty="0" smtClean="0"/>
              <a:t>.’’</a:t>
            </a:r>
          </a:p>
          <a:p>
            <a:pPr marL="285750" indent="-285750">
              <a:buFont typeface="Arial" panose="020B0604020202020204" pitchFamily="34" charset="0"/>
              <a:buChar char="•"/>
            </a:pPr>
            <a:r>
              <a:rPr lang="tr-TR" sz="1600" dirty="0" smtClean="0"/>
              <a:t>Metal işlemeli avize üzerinde tek bir mum ve aydınlık bir oda içerisinde yanan bir halde.</a:t>
            </a:r>
          </a:p>
          <a:p>
            <a:pPr marL="285750" indent="-285750">
              <a:buFont typeface="Arial" panose="020B0604020202020204" pitchFamily="34" charset="0"/>
              <a:buChar char="•"/>
            </a:pPr>
            <a:endParaRPr lang="tr-TR" sz="1600" dirty="0"/>
          </a:p>
        </p:txBody>
      </p:sp>
      <p:pic>
        <p:nvPicPr>
          <p:cNvPr id="4" name="Resim 3"/>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358974" y="266258"/>
            <a:ext cx="4563112" cy="6325483"/>
          </a:xfrm>
          <a:prstGeom prst="rect">
            <a:avLst/>
          </a:prstGeom>
        </p:spPr>
      </p:pic>
    </p:spTree>
    <p:extLst>
      <p:ext uri="{BB962C8B-B14F-4D97-AF65-F5344CB8AC3E}">
        <p14:creationId xmlns="" xmlns:p14="http://schemas.microsoft.com/office/powerpoint/2010/main" val="21189763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7323331" y="936307"/>
            <a:ext cx="3304369" cy="2478277"/>
          </a:xfrm>
          <a:prstGeom prst="rect">
            <a:avLst/>
          </a:prstGeom>
          <a:solidFill>
            <a:schemeClr val="accent1"/>
          </a:solidFill>
          <a:ln>
            <a:noFill/>
          </a:ln>
          <a:effectLst>
            <a:glow rad="127000">
              <a:schemeClr val="accent1">
                <a:alpha val="0"/>
              </a:schemeClr>
            </a:glow>
            <a:reflection stA="0" endPos="65000" dist="50800" dir="5400000" sy="-100000" algn="bl" rotWithShape="0"/>
            <a:softEdge rad="112500"/>
          </a:effectLst>
        </p:spPr>
      </p:pic>
      <p:pic>
        <p:nvPicPr>
          <p:cNvPr id="2" name="Resim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508201" y="77274"/>
            <a:ext cx="2935288" cy="2444545"/>
          </a:xfrm>
          <a:prstGeom prst="rect">
            <a:avLst/>
          </a:prstGeom>
          <a:ln>
            <a:noFill/>
          </a:ln>
          <a:effectLst>
            <a:softEdge rad="112500"/>
          </a:effectLst>
        </p:spPr>
      </p:pic>
      <p:sp>
        <p:nvSpPr>
          <p:cNvPr id="3" name="Metin Yer Tutucusu 2"/>
          <p:cNvSpPr>
            <a:spLocks noGrp="1"/>
          </p:cNvSpPr>
          <p:nvPr>
            <p:ph type="body" sz="half" idx="2"/>
          </p:nvPr>
        </p:nvSpPr>
        <p:spPr>
          <a:xfrm>
            <a:off x="5222790" y="362465"/>
            <a:ext cx="6153664" cy="6104238"/>
          </a:xfrm>
        </p:spPr>
        <p:txBody>
          <a:bodyPr>
            <a:normAutofit/>
          </a:bodyPr>
          <a:lstStyle/>
          <a:p>
            <a:pPr marL="285750" indent="-285750">
              <a:buFont typeface="Arial" panose="020B0604020202020204" pitchFamily="34" charset="0"/>
              <a:buChar char="•"/>
            </a:pPr>
            <a:r>
              <a:rPr lang="tr-TR" sz="1600" dirty="0" smtClean="0"/>
              <a:t>Tablonun hemen ortasında çiftin birleşen ellerinin hemen üzerinde yer verilmiş dış bükey ayna dikkat çekiyor. Aynanın ayrıntısında ise odanın eserde görünmeyen bir yüzünü gösteriyor. Aynayı çevreleyen ahşap kenarlıklardaki madalyonlara İsa’nın Çilesi sahnesi on farklı şekilde işlenmiş. </a:t>
            </a:r>
            <a:r>
              <a:rPr lang="tr-TR" sz="1600" dirty="0" err="1" smtClean="0"/>
              <a:t>Arnolfini</a:t>
            </a:r>
            <a:r>
              <a:rPr lang="tr-TR" sz="1600" dirty="0" smtClean="0"/>
              <a:t> – </a:t>
            </a:r>
            <a:r>
              <a:rPr lang="tr-TR" sz="1600" dirty="0" err="1" smtClean="0"/>
              <a:t>Giovanna</a:t>
            </a:r>
            <a:r>
              <a:rPr lang="tr-TR" sz="1600" dirty="0" smtClean="0"/>
              <a:t> ve köpek  dışında iki kişiyi daha görüyoruz. </a:t>
            </a:r>
          </a:p>
          <a:p>
            <a:pPr marL="285750" indent="-285750">
              <a:buFont typeface="Arial" panose="020B0604020202020204" pitchFamily="34" charset="0"/>
              <a:buChar char="•"/>
            </a:pPr>
            <a:r>
              <a:rPr lang="tr-TR" sz="1600" dirty="0" smtClean="0"/>
              <a:t>Bir diğer detay aynanın üzerinde bulunan imza ve kısa bir yazı ‘‘</a:t>
            </a:r>
            <a:r>
              <a:rPr lang="tr-TR" sz="1600" i="1" dirty="0" err="1"/>
              <a:t>Johannes</a:t>
            </a:r>
            <a:r>
              <a:rPr lang="tr-TR" sz="1600" i="1" dirty="0"/>
              <a:t> </a:t>
            </a:r>
            <a:r>
              <a:rPr lang="tr-TR" sz="1600" i="1" dirty="0" err="1"/>
              <a:t>van</a:t>
            </a:r>
            <a:r>
              <a:rPr lang="tr-TR" sz="1600" i="1" dirty="0"/>
              <a:t> </a:t>
            </a:r>
            <a:r>
              <a:rPr lang="tr-TR" sz="1600" i="1" dirty="0" err="1"/>
              <a:t>Eyck</a:t>
            </a:r>
            <a:r>
              <a:rPr lang="tr-TR" sz="1600" i="1" dirty="0"/>
              <a:t> </a:t>
            </a:r>
            <a:r>
              <a:rPr lang="tr-TR" sz="1600" i="1" dirty="0" smtClean="0"/>
              <a:t>buradaydı</a:t>
            </a:r>
            <a:r>
              <a:rPr lang="tr-TR" sz="1600" dirty="0" smtClean="0"/>
              <a:t>’’. Dönemden dolayı bu tür bir imza hoş karşılanmıyor.</a:t>
            </a:r>
          </a:p>
          <a:p>
            <a:pPr marL="285750" indent="-285750">
              <a:buFont typeface="Arial" panose="020B0604020202020204" pitchFamily="34" charset="0"/>
              <a:buChar char="•"/>
            </a:pPr>
            <a:r>
              <a:rPr lang="tr-TR" sz="1600" dirty="0" smtClean="0"/>
              <a:t>Çiftin birleşen elleri ve genel görünümleri kutsal bir ana şahitlik niteliği taşımakta. Eser bir anı yakalarcasına gündelik hayatı da barındırarak resmedilmiş</a:t>
            </a:r>
            <a:endParaRPr lang="tr-TR" sz="1600" dirty="0"/>
          </a:p>
        </p:txBody>
      </p:sp>
      <p:pic>
        <p:nvPicPr>
          <p:cNvPr id="4" name="Resim 3"/>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358974" y="266258"/>
            <a:ext cx="4563112" cy="6325483"/>
          </a:xfrm>
          <a:prstGeom prst="rect">
            <a:avLst/>
          </a:prstGeom>
        </p:spPr>
      </p:pic>
    </p:spTree>
    <p:extLst>
      <p:ext uri="{BB962C8B-B14F-4D97-AF65-F5344CB8AC3E}">
        <p14:creationId xmlns="" xmlns:p14="http://schemas.microsoft.com/office/powerpoint/2010/main" val="33882557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03104" y="275853"/>
            <a:ext cx="2447518" cy="6325513"/>
          </a:xfrm>
          <a:prstGeom prst="rect">
            <a:avLst/>
          </a:prstGeom>
        </p:spPr>
      </p:pic>
      <p:sp>
        <p:nvSpPr>
          <p:cNvPr id="8" name="İçerik Yer Tutucusu 7"/>
          <p:cNvSpPr>
            <a:spLocks noGrp="1"/>
          </p:cNvSpPr>
          <p:nvPr>
            <p:ph idx="4294967295"/>
          </p:nvPr>
        </p:nvSpPr>
        <p:spPr>
          <a:xfrm>
            <a:off x="3244850" y="1022350"/>
            <a:ext cx="8947150" cy="4195763"/>
          </a:xfrm>
        </p:spPr>
        <p:txBody>
          <a:bodyPr/>
          <a:lstStyle/>
          <a:p>
            <a:pPr marL="0" indent="0">
              <a:buNone/>
            </a:pPr>
            <a:r>
              <a:rPr lang="tr-TR" dirty="0" err="1" smtClean="0"/>
              <a:t>The</a:t>
            </a:r>
            <a:r>
              <a:rPr lang="tr-TR" dirty="0" smtClean="0"/>
              <a:t> </a:t>
            </a:r>
            <a:r>
              <a:rPr lang="tr-TR" dirty="0" err="1" smtClean="0"/>
              <a:t>Annunciation</a:t>
            </a:r>
            <a:endParaRPr lang="tr-TR" dirty="0" smtClean="0"/>
          </a:p>
          <a:p>
            <a:pPr marL="0" indent="0">
              <a:buNone/>
            </a:pPr>
            <a:r>
              <a:rPr lang="tr-TR" dirty="0" smtClean="0"/>
              <a:t>1434 – 1436’da yapılmıştır.</a:t>
            </a:r>
          </a:p>
          <a:p>
            <a:pPr marL="0" indent="0">
              <a:buNone/>
            </a:pPr>
            <a:r>
              <a:rPr lang="tr-TR" dirty="0" smtClean="0"/>
              <a:t>Panelden </a:t>
            </a:r>
            <a:r>
              <a:rPr lang="tr-TR" dirty="0"/>
              <a:t>yağlı tuval üzerine transfer</a:t>
            </a:r>
            <a:endParaRPr lang="tr-TR" dirty="0" smtClean="0"/>
          </a:p>
          <a:p>
            <a:pPr marL="0" indent="0">
              <a:buNone/>
            </a:pPr>
            <a:r>
              <a:rPr lang="tr-TR" dirty="0" smtClean="0"/>
              <a:t>Ölçüleri: </a:t>
            </a:r>
            <a:r>
              <a:rPr lang="tr-TR" dirty="0"/>
              <a:t>92.7 x 36.7 cm</a:t>
            </a:r>
            <a:endParaRPr lang="tr-TR" dirty="0" smtClean="0"/>
          </a:p>
          <a:p>
            <a:pPr marL="0" indent="0">
              <a:buNone/>
            </a:pPr>
            <a:r>
              <a:rPr lang="tr-TR" dirty="0" smtClean="0"/>
              <a:t>Konusu: Dini / Bakire Meryem’in Hayatı</a:t>
            </a:r>
          </a:p>
          <a:p>
            <a:pPr marL="0" indent="0">
              <a:buNone/>
            </a:pPr>
            <a:r>
              <a:rPr lang="tr-TR" dirty="0" smtClean="0"/>
              <a:t>Bulunduğu Yer: </a:t>
            </a:r>
            <a:r>
              <a:rPr lang="tr-TR" dirty="0" err="1" smtClean="0"/>
              <a:t>National</a:t>
            </a:r>
            <a:r>
              <a:rPr lang="tr-TR" dirty="0" smtClean="0"/>
              <a:t> Gallery of Art, Washington, DC</a:t>
            </a:r>
          </a:p>
          <a:p>
            <a:pPr marL="0" indent="0">
              <a:buNone/>
            </a:pPr>
            <a:endParaRPr lang="tr-TR" dirty="0" smtClean="0"/>
          </a:p>
          <a:p>
            <a:endParaRPr lang="tr-TR" dirty="0"/>
          </a:p>
        </p:txBody>
      </p:sp>
    </p:spTree>
    <p:extLst>
      <p:ext uri="{BB962C8B-B14F-4D97-AF65-F5344CB8AC3E}">
        <p14:creationId xmlns="" xmlns:p14="http://schemas.microsoft.com/office/powerpoint/2010/main" val="12722986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68600" y="1073195"/>
            <a:ext cx="3980978" cy="5518516"/>
          </a:xfrm>
          <a:prstGeom prst="rect">
            <a:avLst/>
          </a:prstGeom>
        </p:spPr>
      </p:pic>
      <p:pic>
        <p:nvPicPr>
          <p:cNvPr id="6" name="Resim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056603" y="1073165"/>
            <a:ext cx="2135280" cy="5518546"/>
          </a:xfrm>
          <a:prstGeom prst="rect">
            <a:avLst/>
          </a:prstGeom>
        </p:spPr>
      </p:pic>
      <p:sp>
        <p:nvSpPr>
          <p:cNvPr id="2" name="Unvan 1"/>
          <p:cNvSpPr>
            <a:spLocks noGrp="1"/>
          </p:cNvSpPr>
          <p:nvPr>
            <p:ph type="title"/>
          </p:nvPr>
        </p:nvSpPr>
        <p:spPr>
          <a:xfrm>
            <a:off x="399074" y="246772"/>
            <a:ext cx="11438699" cy="700579"/>
          </a:xfrm>
        </p:spPr>
        <p:txBody>
          <a:bodyPr/>
          <a:lstStyle/>
          <a:p>
            <a:pPr algn="ctr"/>
            <a:r>
              <a:rPr lang="tr-TR" dirty="0" smtClean="0"/>
              <a:t>Karşılaştırma</a:t>
            </a:r>
            <a:endParaRPr lang="tr-TR" dirty="0"/>
          </a:p>
        </p:txBody>
      </p:sp>
      <p:sp>
        <p:nvSpPr>
          <p:cNvPr id="3" name="İçerik Yer Tutucusu 2"/>
          <p:cNvSpPr>
            <a:spLocks noGrp="1"/>
          </p:cNvSpPr>
          <p:nvPr>
            <p:ph idx="1"/>
          </p:nvPr>
        </p:nvSpPr>
        <p:spPr>
          <a:xfrm>
            <a:off x="4547285" y="1073195"/>
            <a:ext cx="3311611" cy="5409983"/>
          </a:xfrm>
        </p:spPr>
        <p:txBody>
          <a:bodyPr>
            <a:normAutofit fontScale="77500" lnSpcReduction="20000"/>
          </a:bodyPr>
          <a:lstStyle/>
          <a:p>
            <a:pPr marL="0" indent="0">
              <a:buNone/>
            </a:pPr>
            <a:r>
              <a:rPr lang="tr-TR" dirty="0" smtClean="0"/>
              <a:t>	Ressam dönemine yönelik olarak bir adım ileride fikirleri ve eserleri ile dikkatleri üzerine çekmiştir. Gerek eser üzerine imzaları gerekse renkleri bu denli canlı işlemesi. Bir diğer açıdan sanatçı eserlerinde perspektif kurallarını kendi özgün ifadeleriyle sunmuş bir o kadar da ayrıntısına inerek ışık-gölge süslemeleri ile detaylarda dahi kendisini belli etmiştir. </a:t>
            </a:r>
          </a:p>
          <a:p>
            <a:pPr marL="0" indent="0">
              <a:buNone/>
            </a:pPr>
            <a:r>
              <a:rPr lang="tr-TR" dirty="0"/>
              <a:t>	</a:t>
            </a:r>
            <a:r>
              <a:rPr lang="tr-TR" dirty="0" smtClean="0"/>
              <a:t>İki eserde de renklerin ne kadar özenli ve ortaya çıkaran bir etkisi olduğunu söylemek kaçınılmaz olacaktır. Işık-gölge ile bu kadar derinlemesine inerken bir o kadar da anlamlar ve sembolik ifadelere yer vermiştir. Farklı yıllara ait eserlerini incelesek de sanatçı adından sıkça söz ettirmiştir. </a:t>
            </a:r>
          </a:p>
          <a:p>
            <a:pPr marL="0" indent="0">
              <a:buNone/>
            </a:pPr>
            <a:r>
              <a:rPr lang="tr-TR" dirty="0"/>
              <a:t>	</a:t>
            </a:r>
            <a:r>
              <a:rPr lang="tr-TR" dirty="0" smtClean="0"/>
              <a:t>Döneminin ilerisinde demiş olsa da sanatçı figürlerin anatomik yapılarına da bir o kadar özenmiştir.</a:t>
            </a:r>
            <a:endParaRPr lang="tr-TR" dirty="0"/>
          </a:p>
        </p:txBody>
      </p:sp>
    </p:spTree>
    <p:extLst>
      <p:ext uri="{BB962C8B-B14F-4D97-AF65-F5344CB8AC3E}">
        <p14:creationId xmlns="" xmlns:p14="http://schemas.microsoft.com/office/powerpoint/2010/main" val="8008218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 name="Rectangle 12">
            <a:extLst>
              <a:ext uri="{FF2B5EF4-FFF2-40B4-BE49-F238E27FC236}">
                <a16:creationId xmlns="" xmlns:a16="http://schemas.microsoft.com/office/drawing/2014/main" id="{1FF9CEF5-A50D-4B8B-9852-D76F7037867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Resim 7" descr="iç mekan, bina, saat, geniş içeren bir resim&#10;&#10;Açıklama otomatik olarak oluşturuldu">
            <a:extLst>
              <a:ext uri="{FF2B5EF4-FFF2-40B4-BE49-F238E27FC236}">
                <a16:creationId xmlns="" xmlns:a16="http://schemas.microsoft.com/office/drawing/2014/main" id="{0602CE3A-AF18-4EEB-9CF3-7C555B3E5CDB}"/>
              </a:ext>
            </a:extLst>
          </p:cNvPr>
          <p:cNvPicPr>
            <a:picLocks noChangeAspect="1"/>
          </p:cNvPicPr>
          <p:nvPr/>
        </p:nvPicPr>
        <p:blipFill rotWithShape="1">
          <a:blip r:embed="rId2">
            <a:alphaModFix amt="40000"/>
            <a:extLst>
              <a:ext uri="{28A0092B-C50C-407E-A947-70E740481C1C}">
                <a14:useLocalDpi xmlns="" xmlns:a14="http://schemas.microsoft.com/office/drawing/2010/main" val="0"/>
              </a:ext>
            </a:extLst>
          </a:blip>
          <a:srcRect t="15572" r="1" b="39710"/>
          <a:stretch/>
        </p:blipFill>
        <p:spPr>
          <a:xfrm>
            <a:off x="20" y="10"/>
            <a:ext cx="12191980" cy="6857990"/>
          </a:xfrm>
          <a:prstGeom prst="rect">
            <a:avLst/>
          </a:prstGeom>
        </p:spPr>
      </p:pic>
      <p:sp>
        <p:nvSpPr>
          <p:cNvPr id="2" name="Başlık 1">
            <a:extLst>
              <a:ext uri="{FF2B5EF4-FFF2-40B4-BE49-F238E27FC236}">
                <a16:creationId xmlns="" xmlns:a16="http://schemas.microsoft.com/office/drawing/2014/main" id="{7AE72990-9CED-45FA-AD6F-3AF3FB144A12}"/>
              </a:ext>
            </a:extLst>
          </p:cNvPr>
          <p:cNvSpPr>
            <a:spLocks noGrp="1"/>
          </p:cNvSpPr>
          <p:nvPr>
            <p:ph type="ctrTitle"/>
          </p:nvPr>
        </p:nvSpPr>
        <p:spPr>
          <a:xfrm>
            <a:off x="2589213" y="2514600"/>
            <a:ext cx="8915399" cy="2262781"/>
          </a:xfrm>
        </p:spPr>
        <p:txBody>
          <a:bodyPr>
            <a:normAutofit/>
          </a:bodyPr>
          <a:lstStyle/>
          <a:p>
            <a:r>
              <a:rPr lang="tr-TR" sz="5400" b="1"/>
              <a:t>MICHELANGELO</a:t>
            </a:r>
          </a:p>
        </p:txBody>
      </p:sp>
      <p:sp>
        <p:nvSpPr>
          <p:cNvPr id="3" name="Alt Başlık 2">
            <a:extLst>
              <a:ext uri="{FF2B5EF4-FFF2-40B4-BE49-F238E27FC236}">
                <a16:creationId xmlns="" xmlns:a16="http://schemas.microsoft.com/office/drawing/2014/main" id="{530FF321-499F-4949-8700-26A475373C9B}"/>
              </a:ext>
            </a:extLst>
          </p:cNvPr>
          <p:cNvSpPr>
            <a:spLocks noGrp="1"/>
          </p:cNvSpPr>
          <p:nvPr>
            <p:ph type="subTitle" idx="1"/>
          </p:nvPr>
        </p:nvSpPr>
        <p:spPr>
          <a:xfrm>
            <a:off x="2589213" y="4777379"/>
            <a:ext cx="8915399" cy="1126283"/>
          </a:xfrm>
        </p:spPr>
        <p:txBody>
          <a:bodyPr>
            <a:normAutofit fontScale="92500" lnSpcReduction="10000"/>
          </a:bodyPr>
          <a:lstStyle/>
          <a:p>
            <a:r>
              <a:rPr lang="tr-TR" sz="1800" dirty="0"/>
              <a:t>KIYAMET GÜNÜ- </a:t>
            </a:r>
            <a:endParaRPr lang="tr-TR" sz="1800" dirty="0" smtClean="0"/>
          </a:p>
          <a:p>
            <a:r>
              <a:rPr lang="tr-TR" sz="1800" dirty="0" smtClean="0"/>
              <a:t>‘THE </a:t>
            </a:r>
            <a:r>
              <a:rPr lang="tr-TR" sz="1800" dirty="0"/>
              <a:t>LAST JUDGEMENT</a:t>
            </a:r>
            <a:r>
              <a:rPr lang="tr-TR" sz="1800" dirty="0" smtClean="0"/>
              <a:t>’</a:t>
            </a:r>
          </a:p>
          <a:p>
            <a:r>
              <a:rPr lang="tr-TR" sz="1800" dirty="0" smtClean="0"/>
              <a:t>Hazırlayan: Kerime NUR</a:t>
            </a:r>
            <a:endParaRPr lang="tr-TR" sz="1800" dirty="0"/>
          </a:p>
        </p:txBody>
      </p:sp>
      <p:sp>
        <p:nvSpPr>
          <p:cNvPr id="15" name="Rectangle 14">
            <a:extLst>
              <a:ext uri="{FF2B5EF4-FFF2-40B4-BE49-F238E27FC236}">
                <a16:creationId xmlns="" xmlns:a16="http://schemas.microsoft.com/office/drawing/2014/main" id="{30684D86-C9D1-40C3-A9B6-EC935C7312E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82880"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33">
            <a:extLst>
              <a:ext uri="{FF2B5EF4-FFF2-40B4-BE49-F238E27FC236}">
                <a16:creationId xmlns="" xmlns:a16="http://schemas.microsoft.com/office/drawing/2014/main" id="{1EDF7896-F56A-49DA-90F3-F5CE8B9833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Tree>
    <p:extLst>
      <p:ext uri="{BB962C8B-B14F-4D97-AF65-F5344CB8AC3E}">
        <p14:creationId xmlns="" xmlns:p14="http://schemas.microsoft.com/office/powerpoint/2010/main" val="271405276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descr="iç mekan, bina, pencere, saat içeren bir resim&#10;&#10;Açıklama otomatik olarak oluşturuldu">
            <a:extLst>
              <a:ext uri="{FF2B5EF4-FFF2-40B4-BE49-F238E27FC236}">
                <a16:creationId xmlns="" xmlns:a16="http://schemas.microsoft.com/office/drawing/2014/main" id="{45CFE5C4-D249-456C-A98A-985F0FE7572B}"/>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521571" y="0"/>
            <a:ext cx="5148858" cy="6858000"/>
          </a:xfrm>
          <a:prstGeom prst="rect">
            <a:avLst/>
          </a:prstGeom>
        </p:spPr>
      </p:pic>
    </p:spTree>
    <p:extLst>
      <p:ext uri="{BB962C8B-B14F-4D97-AF65-F5344CB8AC3E}">
        <p14:creationId xmlns="" xmlns:p14="http://schemas.microsoft.com/office/powerpoint/2010/main" val="377970756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1" name="Rectangle 40">
            <a:extLst>
              <a:ext uri="{FF2B5EF4-FFF2-40B4-BE49-F238E27FC236}">
                <a16:creationId xmlns="" xmlns:a16="http://schemas.microsoft.com/office/drawing/2014/main" id="{3A3C2D7E-3F2E-404E-9B30-CB12DC972D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 xmlns:a16="http://schemas.microsoft.com/office/drawing/2014/main" id="{F1F7FD00-BF97-4325-B7C2-E451F20840A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 xmlns:a16="http://schemas.microsoft.com/office/drawing/2014/main" id="{BA7B64BA-1550-4CE2-944B-49007B9392E8}"/>
              </a:ext>
            </a:extLst>
          </p:cNvPr>
          <p:cNvSpPr>
            <a:spLocks noGrp="1"/>
          </p:cNvSpPr>
          <p:nvPr>
            <p:ph type="title"/>
          </p:nvPr>
        </p:nvSpPr>
        <p:spPr>
          <a:xfrm>
            <a:off x="1843391" y="624110"/>
            <a:ext cx="9383408" cy="1280890"/>
          </a:xfrm>
        </p:spPr>
        <p:txBody>
          <a:bodyPr>
            <a:normAutofit/>
          </a:bodyPr>
          <a:lstStyle/>
          <a:p>
            <a:r>
              <a:rPr lang="tr-TR" sz="3600" dirty="0">
                <a:solidFill>
                  <a:schemeClr val="bg1"/>
                </a:solidFill>
                <a:latin typeface="Arial" panose="020B0604020202020204" pitchFamily="34" charset="0"/>
                <a:cs typeface="Arial" panose="020B0604020202020204" pitchFamily="34" charset="0"/>
              </a:rPr>
              <a:t>ESER HAKKINDA ÖN BİLGİ</a:t>
            </a:r>
          </a:p>
        </p:txBody>
      </p:sp>
      <p:sp>
        <p:nvSpPr>
          <p:cNvPr id="45" name="Freeform 11">
            <a:extLst>
              <a:ext uri="{FF2B5EF4-FFF2-40B4-BE49-F238E27FC236}">
                <a16:creationId xmlns="" xmlns:a16="http://schemas.microsoft.com/office/drawing/2014/main" id="{179B5294-DA4E-4926-B14A-DD6E07A12F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36" name="İçerik Yer Tutucusu 2">
            <a:extLst>
              <a:ext uri="{FF2B5EF4-FFF2-40B4-BE49-F238E27FC236}">
                <a16:creationId xmlns="" xmlns:a16="http://schemas.microsoft.com/office/drawing/2014/main" id="{2B1D5728-3311-433A-A054-4DEF918461B5}"/>
              </a:ext>
            </a:extLst>
          </p:cNvPr>
          <p:cNvSpPr>
            <a:spLocks noGrp="1"/>
          </p:cNvSpPr>
          <p:nvPr>
            <p:ph idx="1"/>
          </p:nvPr>
        </p:nvSpPr>
        <p:spPr>
          <a:xfrm>
            <a:off x="1843392" y="2623930"/>
            <a:ext cx="9383408" cy="3287292"/>
          </a:xfrm>
        </p:spPr>
        <p:txBody>
          <a:bodyPr>
            <a:normAutofit/>
          </a:bodyPr>
          <a:lstStyle/>
          <a:p>
            <a:pPr>
              <a:lnSpc>
                <a:spcPct val="90000"/>
              </a:lnSpc>
            </a:pPr>
            <a:r>
              <a:rPr lang="tr-TR" sz="1700" b="1" dirty="0"/>
              <a:t>Eserin Adı: </a:t>
            </a:r>
            <a:r>
              <a:rPr lang="tr-TR" sz="1700" dirty="0"/>
              <a:t>Kıyamet Günü</a:t>
            </a:r>
          </a:p>
          <a:p>
            <a:pPr>
              <a:lnSpc>
                <a:spcPct val="90000"/>
              </a:lnSpc>
            </a:pPr>
            <a:r>
              <a:rPr lang="tr-TR" sz="1700" b="1" dirty="0"/>
              <a:t>Sanatçının adı: </a:t>
            </a:r>
            <a:r>
              <a:rPr lang="tr-TR" sz="1700" dirty="0" err="1"/>
              <a:t>Michelangelo</a:t>
            </a:r>
            <a:endParaRPr lang="tr-TR" sz="1700" dirty="0"/>
          </a:p>
          <a:p>
            <a:pPr>
              <a:lnSpc>
                <a:spcPct val="90000"/>
              </a:lnSpc>
            </a:pPr>
            <a:r>
              <a:rPr lang="tr-TR" sz="1700" b="1" dirty="0"/>
              <a:t>Eserin Yapım Yılı: </a:t>
            </a:r>
            <a:r>
              <a:rPr lang="tr-TR" sz="1700" dirty="0"/>
              <a:t>1536-1541</a:t>
            </a:r>
          </a:p>
          <a:p>
            <a:pPr>
              <a:lnSpc>
                <a:spcPct val="90000"/>
              </a:lnSpc>
            </a:pPr>
            <a:r>
              <a:rPr lang="tr-TR" sz="1700" b="1" dirty="0"/>
              <a:t>Eserin Ölçüleri: </a:t>
            </a:r>
            <a:r>
              <a:rPr lang="tr-TR" sz="1700" dirty="0"/>
              <a:t>13.7 m x 12 m</a:t>
            </a:r>
          </a:p>
          <a:p>
            <a:pPr>
              <a:lnSpc>
                <a:spcPct val="90000"/>
              </a:lnSpc>
            </a:pPr>
            <a:r>
              <a:rPr lang="tr-TR" sz="1700" b="1" dirty="0"/>
              <a:t>Sergilendiği Yer: </a:t>
            </a:r>
            <a:r>
              <a:rPr lang="tr-TR" sz="1700" dirty="0" err="1"/>
              <a:t>Sistina</a:t>
            </a:r>
            <a:r>
              <a:rPr lang="tr-TR" sz="1700" dirty="0"/>
              <a:t> Şapeli, Vatikan</a:t>
            </a:r>
          </a:p>
          <a:p>
            <a:pPr>
              <a:lnSpc>
                <a:spcPct val="90000"/>
              </a:lnSpc>
            </a:pPr>
            <a:r>
              <a:rPr lang="tr-TR" sz="1700" b="1" dirty="0"/>
              <a:t>Dönemi:</a:t>
            </a:r>
            <a:r>
              <a:rPr lang="tr-TR" sz="1700" dirty="0"/>
              <a:t> Rönesans, İtalya</a:t>
            </a:r>
          </a:p>
          <a:p>
            <a:pPr>
              <a:lnSpc>
                <a:spcPct val="90000"/>
              </a:lnSpc>
            </a:pPr>
            <a:r>
              <a:rPr lang="tr-TR" sz="1700" b="1" dirty="0"/>
              <a:t>Malzeme: </a:t>
            </a:r>
            <a:r>
              <a:rPr lang="tr-TR" sz="1700" dirty="0"/>
              <a:t>Fresk</a:t>
            </a:r>
          </a:p>
          <a:p>
            <a:pPr>
              <a:lnSpc>
                <a:spcPct val="90000"/>
              </a:lnSpc>
            </a:pPr>
            <a:r>
              <a:rPr lang="tr-TR" sz="1700" b="1" dirty="0"/>
              <a:t>Eser Türü : </a:t>
            </a:r>
            <a:r>
              <a:rPr lang="tr-TR" sz="1700" dirty="0"/>
              <a:t>Tarihi Sanat</a:t>
            </a:r>
          </a:p>
          <a:p>
            <a:pPr>
              <a:lnSpc>
                <a:spcPct val="90000"/>
              </a:lnSpc>
            </a:pPr>
            <a:r>
              <a:rPr lang="tr-TR" sz="1700" b="1" dirty="0"/>
              <a:t>Konusu: </a:t>
            </a:r>
            <a:r>
              <a:rPr lang="tr-TR" sz="1700" dirty="0"/>
              <a:t>Kıyamet Günü, Dini</a:t>
            </a:r>
          </a:p>
        </p:txBody>
      </p:sp>
    </p:spTree>
    <p:extLst>
      <p:ext uri="{BB962C8B-B14F-4D97-AF65-F5344CB8AC3E}">
        <p14:creationId xmlns="" xmlns:p14="http://schemas.microsoft.com/office/powerpoint/2010/main" val="118871587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 xmlns:a16="http://schemas.microsoft.com/office/drawing/2014/main" id="{DCC583FC-3774-47D1-9A8B-E0DBA89CBF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4" name="Group 18">
            <a:extLst>
              <a:ext uri="{FF2B5EF4-FFF2-40B4-BE49-F238E27FC236}">
                <a16:creationId xmlns="" xmlns:a16="http://schemas.microsoft.com/office/drawing/2014/main" id="{E8DDDC38-A59D-4C57-BEAA-01E57BDEF44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685253" y="228600"/>
            <a:ext cx="2851523" cy="6638625"/>
            <a:chOff x="2487613" y="285750"/>
            <a:chExt cx="2428875" cy="5654676"/>
          </a:xfrm>
        </p:grpSpPr>
        <p:sp>
          <p:nvSpPr>
            <p:cNvPr id="20" name="Freeform 11">
              <a:extLst>
                <a:ext uri="{FF2B5EF4-FFF2-40B4-BE49-F238E27FC236}">
                  <a16:creationId xmlns="" xmlns:a16="http://schemas.microsoft.com/office/drawing/2014/main" id="{07181E0D-4E2E-4CF7-83D6-6BF1884F269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54" name="Freeform 12">
              <a:extLst>
                <a:ext uri="{FF2B5EF4-FFF2-40B4-BE49-F238E27FC236}">
                  <a16:creationId xmlns="" xmlns:a16="http://schemas.microsoft.com/office/drawing/2014/main" id="{41E4039F-6250-4F1A-8B44-8211D95CBF3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2" name="Freeform 13">
              <a:extLst>
                <a:ext uri="{FF2B5EF4-FFF2-40B4-BE49-F238E27FC236}">
                  <a16:creationId xmlns="" xmlns:a16="http://schemas.microsoft.com/office/drawing/2014/main" id="{C27CE0F8-A859-4A25-8A2E-2F48B2D7F17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3" name="Freeform 14">
              <a:extLst>
                <a:ext uri="{FF2B5EF4-FFF2-40B4-BE49-F238E27FC236}">
                  <a16:creationId xmlns="" xmlns:a16="http://schemas.microsoft.com/office/drawing/2014/main" id="{1D3B4413-99E7-41CB-BC1A-91CB93B73D7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4" name="Freeform 15">
              <a:extLst>
                <a:ext uri="{FF2B5EF4-FFF2-40B4-BE49-F238E27FC236}">
                  <a16:creationId xmlns="" xmlns:a16="http://schemas.microsoft.com/office/drawing/2014/main" id="{2B5AE9BA-21EA-413E-92D1-70B41D12F85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5" name="Freeform 16">
              <a:extLst>
                <a:ext uri="{FF2B5EF4-FFF2-40B4-BE49-F238E27FC236}">
                  <a16:creationId xmlns="" xmlns:a16="http://schemas.microsoft.com/office/drawing/2014/main" id="{EA6962B4-B58E-4363-AE37-502AAB46F08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6" name="Freeform 17">
              <a:extLst>
                <a:ext uri="{FF2B5EF4-FFF2-40B4-BE49-F238E27FC236}">
                  <a16:creationId xmlns="" xmlns:a16="http://schemas.microsoft.com/office/drawing/2014/main" id="{8CFEAE09-A4F7-4009-BBA4-E007F3FF212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7" name="Freeform 18">
              <a:extLst>
                <a:ext uri="{FF2B5EF4-FFF2-40B4-BE49-F238E27FC236}">
                  <a16:creationId xmlns="" xmlns:a16="http://schemas.microsoft.com/office/drawing/2014/main" id="{BEC0F162-6193-4A0C-9667-DD7C8B4BD83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8" name="Freeform 19">
              <a:extLst>
                <a:ext uri="{FF2B5EF4-FFF2-40B4-BE49-F238E27FC236}">
                  <a16:creationId xmlns="" xmlns:a16="http://schemas.microsoft.com/office/drawing/2014/main" id="{7AE69957-54B0-48E2-8BCD-EE01C71908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9" name="Freeform 20">
              <a:extLst>
                <a:ext uri="{FF2B5EF4-FFF2-40B4-BE49-F238E27FC236}">
                  <a16:creationId xmlns="" xmlns:a16="http://schemas.microsoft.com/office/drawing/2014/main" id="{9E3E384D-F4D8-4B3A-978C-EFEED16D330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0" name="Freeform 21">
              <a:extLst>
                <a:ext uri="{FF2B5EF4-FFF2-40B4-BE49-F238E27FC236}">
                  <a16:creationId xmlns="" xmlns:a16="http://schemas.microsoft.com/office/drawing/2014/main" id="{66DD5E8A-F260-4F93-94D6-AA109560AC0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1" name="Freeform 22">
              <a:extLst>
                <a:ext uri="{FF2B5EF4-FFF2-40B4-BE49-F238E27FC236}">
                  <a16:creationId xmlns="" xmlns:a16="http://schemas.microsoft.com/office/drawing/2014/main" id="{AB7CE38B-1EFC-4D54-BD22-F0E1C0ED2AB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6" name="Group 32">
            <a:extLst>
              <a:ext uri="{FF2B5EF4-FFF2-40B4-BE49-F238E27FC236}">
                <a16:creationId xmlns="" xmlns:a16="http://schemas.microsoft.com/office/drawing/2014/main" id="{44251A81-4530-41B5-B8FB-DC124AC02C2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677117" y="-786"/>
            <a:ext cx="2356675" cy="6854040"/>
            <a:chOff x="6627813" y="194833"/>
            <a:chExt cx="1952625" cy="5678918"/>
          </a:xfrm>
        </p:grpSpPr>
        <p:sp>
          <p:nvSpPr>
            <p:cNvPr id="34" name="Freeform 27">
              <a:extLst>
                <a:ext uri="{FF2B5EF4-FFF2-40B4-BE49-F238E27FC236}">
                  <a16:creationId xmlns="" xmlns:a16="http://schemas.microsoft.com/office/drawing/2014/main" id="{704F0C26-A940-4311-8A41-C69C075D77C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35" name="Freeform 28">
              <a:extLst>
                <a:ext uri="{FF2B5EF4-FFF2-40B4-BE49-F238E27FC236}">
                  <a16:creationId xmlns="" xmlns:a16="http://schemas.microsoft.com/office/drawing/2014/main" id="{72844B50-4A36-4E90-9BD1-7945BAF0437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6" name="Freeform 29">
              <a:extLst>
                <a:ext uri="{FF2B5EF4-FFF2-40B4-BE49-F238E27FC236}">
                  <a16:creationId xmlns="" xmlns:a16="http://schemas.microsoft.com/office/drawing/2014/main" id="{FFFF2F5F-4D06-40B4-AAF7-7BF88551BFE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7" name="Freeform 30">
              <a:extLst>
                <a:ext uri="{FF2B5EF4-FFF2-40B4-BE49-F238E27FC236}">
                  <a16:creationId xmlns="" xmlns:a16="http://schemas.microsoft.com/office/drawing/2014/main" id="{C2D84FDB-118B-42FD-8561-B383615D2B3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8" name="Freeform 31">
              <a:extLst>
                <a:ext uri="{FF2B5EF4-FFF2-40B4-BE49-F238E27FC236}">
                  <a16:creationId xmlns="" xmlns:a16="http://schemas.microsoft.com/office/drawing/2014/main" id="{5B64B543-1195-4970-808B-156908D3B56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9" name="Freeform 32">
              <a:extLst>
                <a:ext uri="{FF2B5EF4-FFF2-40B4-BE49-F238E27FC236}">
                  <a16:creationId xmlns="" xmlns:a16="http://schemas.microsoft.com/office/drawing/2014/main" id="{1B6440B3-14CA-4B3F-AF89-7FEC0A22465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40" name="Freeform 33">
              <a:extLst>
                <a:ext uri="{FF2B5EF4-FFF2-40B4-BE49-F238E27FC236}">
                  <a16:creationId xmlns="" xmlns:a16="http://schemas.microsoft.com/office/drawing/2014/main" id="{47F34F74-6C9C-4D9D-B2D7-AF753BD44AE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41" name="Freeform 34">
              <a:extLst>
                <a:ext uri="{FF2B5EF4-FFF2-40B4-BE49-F238E27FC236}">
                  <a16:creationId xmlns="" xmlns:a16="http://schemas.microsoft.com/office/drawing/2014/main" id="{4246517D-AB8F-4BEF-B5E5-7A8BC0DDEEE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42" name="Freeform 35">
              <a:extLst>
                <a:ext uri="{FF2B5EF4-FFF2-40B4-BE49-F238E27FC236}">
                  <a16:creationId xmlns="" xmlns:a16="http://schemas.microsoft.com/office/drawing/2014/main" id="{0ACFBF4D-E487-4BD0-8BCA-2DB6DC04649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43" name="Freeform 36">
              <a:extLst>
                <a:ext uri="{FF2B5EF4-FFF2-40B4-BE49-F238E27FC236}">
                  <a16:creationId xmlns="" xmlns:a16="http://schemas.microsoft.com/office/drawing/2014/main" id="{23DE6D3A-314E-4642-AEAF-54B822D4E16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44" name="Freeform 37">
              <a:extLst>
                <a:ext uri="{FF2B5EF4-FFF2-40B4-BE49-F238E27FC236}">
                  <a16:creationId xmlns="" xmlns:a16="http://schemas.microsoft.com/office/drawing/2014/main" id="{FEE0BBF7-C59B-4279-AFF5-28F6433B9A7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45" name="Freeform 38">
              <a:extLst>
                <a:ext uri="{FF2B5EF4-FFF2-40B4-BE49-F238E27FC236}">
                  <a16:creationId xmlns="" xmlns:a16="http://schemas.microsoft.com/office/drawing/2014/main" id="{B2C1E620-478E-4DC2-A505-934657FF11B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Başlık 1">
            <a:extLst>
              <a:ext uri="{FF2B5EF4-FFF2-40B4-BE49-F238E27FC236}">
                <a16:creationId xmlns="" xmlns:a16="http://schemas.microsoft.com/office/drawing/2014/main" id="{AE94D7C8-7DD1-415E-B08C-CA56B2D7187F}"/>
              </a:ext>
            </a:extLst>
          </p:cNvPr>
          <p:cNvSpPr>
            <a:spLocks noGrp="1"/>
          </p:cNvSpPr>
          <p:nvPr>
            <p:ph type="title"/>
          </p:nvPr>
        </p:nvSpPr>
        <p:spPr>
          <a:xfrm>
            <a:off x="6483096" y="624110"/>
            <a:ext cx="5021516" cy="1280890"/>
          </a:xfrm>
        </p:spPr>
        <p:txBody>
          <a:bodyPr>
            <a:normAutofit/>
          </a:bodyPr>
          <a:lstStyle/>
          <a:p>
            <a:r>
              <a:rPr lang="tr-TR" sz="3600">
                <a:latin typeface="Arial" panose="020B0604020202020204" pitchFamily="34" charset="0"/>
                <a:cs typeface="Arial" panose="020B0604020202020204" pitchFamily="34" charset="0"/>
              </a:rPr>
              <a:t>1. AÇIKLAMA</a:t>
            </a:r>
          </a:p>
        </p:txBody>
      </p:sp>
      <p:sp>
        <p:nvSpPr>
          <p:cNvPr id="47" name="Rectangle 46">
            <a:extLst>
              <a:ext uri="{FF2B5EF4-FFF2-40B4-BE49-F238E27FC236}">
                <a16:creationId xmlns="" xmlns:a16="http://schemas.microsoft.com/office/drawing/2014/main" id="{AECDF498-6F66-4565-9FB7-1076703337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9" name="Freeform 11">
            <a:extLst>
              <a:ext uri="{FF2B5EF4-FFF2-40B4-BE49-F238E27FC236}">
                <a16:creationId xmlns="" xmlns:a16="http://schemas.microsoft.com/office/drawing/2014/main" id="{E0779346-49CA-41C2-BD0A-62F2E1903A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5" name="Resim 4" descr="iç mekan, bina, pencere, saat içeren bir resim&#10;&#10;Açıklama otomatik olarak oluşturuldu">
            <a:extLst>
              <a:ext uri="{FF2B5EF4-FFF2-40B4-BE49-F238E27FC236}">
                <a16:creationId xmlns="" xmlns:a16="http://schemas.microsoft.com/office/drawing/2014/main" id="{BC3880D3-24AF-4B11-9680-5DABA0399405}"/>
              </a:ext>
            </a:extLst>
          </p:cNvPr>
          <p:cNvPicPr>
            <a:picLocks noChangeAspect="1"/>
          </p:cNvPicPr>
          <p:nvPr/>
        </p:nvPicPr>
        <p:blipFill rotWithShape="1">
          <a:blip r:embed="rId2">
            <a:extLst>
              <a:ext uri="{28A0092B-C50C-407E-A947-70E740481C1C}">
                <a14:useLocalDpi xmlns="" xmlns:a14="http://schemas.microsoft.com/office/drawing/2010/main" val="0"/>
              </a:ext>
            </a:extLst>
          </a:blip>
          <a:srcRect l="3505" r="5850"/>
          <a:stretch/>
        </p:blipFill>
        <p:spPr>
          <a:xfrm>
            <a:off x="-1555" y="1731"/>
            <a:ext cx="4662331" cy="6858000"/>
          </a:xfrm>
          <a:prstGeom prst="rect">
            <a:avLst/>
          </a:prstGeom>
        </p:spPr>
      </p:pic>
      <p:sp>
        <p:nvSpPr>
          <p:cNvPr id="3" name="İçerik Yer Tutucusu 2">
            <a:extLst>
              <a:ext uri="{FF2B5EF4-FFF2-40B4-BE49-F238E27FC236}">
                <a16:creationId xmlns="" xmlns:a16="http://schemas.microsoft.com/office/drawing/2014/main" id="{91A871BC-F7B6-40DE-8685-B34260AB11D9}"/>
              </a:ext>
            </a:extLst>
          </p:cNvPr>
          <p:cNvSpPr>
            <a:spLocks noGrp="1"/>
          </p:cNvSpPr>
          <p:nvPr>
            <p:ph idx="1"/>
          </p:nvPr>
        </p:nvSpPr>
        <p:spPr>
          <a:xfrm>
            <a:off x="6438191" y="2133600"/>
            <a:ext cx="5066419" cy="3777622"/>
          </a:xfrm>
        </p:spPr>
        <p:txBody>
          <a:bodyPr>
            <a:normAutofit/>
          </a:bodyPr>
          <a:lstStyle/>
          <a:p>
            <a:pPr>
              <a:lnSpc>
                <a:spcPct val="90000"/>
              </a:lnSpc>
            </a:pPr>
            <a:r>
              <a:rPr lang="tr-TR" sz="1300"/>
              <a:t>Bir çok figürden oluşan hareketli ve karmaşık bir resimdir. Birden fazla figürler iç içe resmedilmiş ve kendi aralarında gruplandırılmıştır.</a:t>
            </a:r>
          </a:p>
          <a:p>
            <a:pPr>
              <a:lnSpc>
                <a:spcPct val="90000"/>
              </a:lnSpc>
            </a:pPr>
            <a:r>
              <a:rPr lang="tr-TR" sz="1300"/>
              <a:t>Resme ilk baktığında dikkatini çeken ortada bir figür ‘Mesih’ ve yanına ilişmiş ‘Bakire’ vardır.</a:t>
            </a:r>
          </a:p>
          <a:p>
            <a:pPr>
              <a:lnSpc>
                <a:spcPct val="90000"/>
              </a:lnSpc>
            </a:pPr>
            <a:r>
              <a:rPr lang="tr-TR" sz="1300"/>
              <a:t>Diğer tüm figürler Mesih ve </a:t>
            </a:r>
            <a:r>
              <a:rPr lang="tr-TR" sz="1300" err="1"/>
              <a:t>Bakire’nin</a:t>
            </a:r>
            <a:r>
              <a:rPr lang="tr-TR" sz="1300"/>
              <a:t> etrafında toplanmıştır. </a:t>
            </a:r>
          </a:p>
          <a:p>
            <a:pPr>
              <a:lnSpc>
                <a:spcPct val="90000"/>
              </a:lnSpc>
            </a:pPr>
            <a:r>
              <a:rPr lang="tr-TR" sz="1300"/>
              <a:t>Figürler soldan sağa doğru genişçe bir daire oluşturmaktadır. Figürlerin tamamının bu daire boyunca resmin dört bir yanında toplanarak bir girdaba girer gibi görülmektedir.</a:t>
            </a:r>
          </a:p>
          <a:p>
            <a:pPr>
              <a:lnSpc>
                <a:spcPct val="90000"/>
              </a:lnSpc>
            </a:pPr>
            <a:r>
              <a:rPr lang="tr-TR" sz="1300"/>
              <a:t> Sağ taraftaki figürler yukarı doğru yükselirken, sol taraftaki figürler aşağı doğru inmektedir.</a:t>
            </a:r>
          </a:p>
          <a:p>
            <a:pPr>
              <a:lnSpc>
                <a:spcPct val="90000"/>
              </a:lnSpc>
            </a:pPr>
            <a:r>
              <a:rPr lang="tr-TR" sz="1300"/>
              <a:t>Resimde fon kısmında mavi gökyüzü rengi kullanılmıştır, üzerinde insan figürleri ve ten renkleri yoğunluktadır.</a:t>
            </a:r>
          </a:p>
          <a:p>
            <a:pPr marL="0" indent="0">
              <a:lnSpc>
                <a:spcPct val="90000"/>
              </a:lnSpc>
              <a:buNone/>
            </a:pPr>
            <a:endParaRPr lang="tr-TR" sz="1300"/>
          </a:p>
        </p:txBody>
      </p:sp>
    </p:spTree>
    <p:extLst>
      <p:ext uri="{BB962C8B-B14F-4D97-AF65-F5344CB8AC3E}">
        <p14:creationId xmlns="" xmlns:p14="http://schemas.microsoft.com/office/powerpoint/2010/main" val="294719587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 xmlns:a16="http://schemas.microsoft.com/office/drawing/2014/main" id="{DCC583FC-3774-47D1-9A8B-E0DBA89CBF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4" name="Group 18">
            <a:extLst>
              <a:ext uri="{FF2B5EF4-FFF2-40B4-BE49-F238E27FC236}">
                <a16:creationId xmlns="" xmlns:a16="http://schemas.microsoft.com/office/drawing/2014/main" id="{E8DDDC38-A59D-4C57-BEAA-01E57BDEF44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685253" y="228600"/>
            <a:ext cx="2851523" cy="6638625"/>
            <a:chOff x="2487613" y="285750"/>
            <a:chExt cx="2428875" cy="5654676"/>
          </a:xfrm>
        </p:grpSpPr>
        <p:sp>
          <p:nvSpPr>
            <p:cNvPr id="20" name="Freeform 11">
              <a:extLst>
                <a:ext uri="{FF2B5EF4-FFF2-40B4-BE49-F238E27FC236}">
                  <a16:creationId xmlns="" xmlns:a16="http://schemas.microsoft.com/office/drawing/2014/main" id="{07181E0D-4E2E-4CF7-83D6-6BF1884F269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1" name="Freeform 12">
              <a:extLst>
                <a:ext uri="{FF2B5EF4-FFF2-40B4-BE49-F238E27FC236}">
                  <a16:creationId xmlns="" xmlns:a16="http://schemas.microsoft.com/office/drawing/2014/main" id="{41E4039F-6250-4F1A-8B44-8211D95CBF3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2" name="Freeform 13">
              <a:extLst>
                <a:ext uri="{FF2B5EF4-FFF2-40B4-BE49-F238E27FC236}">
                  <a16:creationId xmlns="" xmlns:a16="http://schemas.microsoft.com/office/drawing/2014/main" id="{C27CE0F8-A859-4A25-8A2E-2F48B2D7F17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3" name="Freeform 14">
              <a:extLst>
                <a:ext uri="{FF2B5EF4-FFF2-40B4-BE49-F238E27FC236}">
                  <a16:creationId xmlns="" xmlns:a16="http://schemas.microsoft.com/office/drawing/2014/main" id="{1D3B4413-99E7-41CB-BC1A-91CB93B73D7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4" name="Freeform 15">
              <a:extLst>
                <a:ext uri="{FF2B5EF4-FFF2-40B4-BE49-F238E27FC236}">
                  <a16:creationId xmlns="" xmlns:a16="http://schemas.microsoft.com/office/drawing/2014/main" id="{2B5AE9BA-21EA-413E-92D1-70B41D12F85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5" name="Freeform 16">
              <a:extLst>
                <a:ext uri="{FF2B5EF4-FFF2-40B4-BE49-F238E27FC236}">
                  <a16:creationId xmlns="" xmlns:a16="http://schemas.microsoft.com/office/drawing/2014/main" id="{EA6962B4-B58E-4363-AE37-502AAB46F08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6" name="Freeform 17">
              <a:extLst>
                <a:ext uri="{FF2B5EF4-FFF2-40B4-BE49-F238E27FC236}">
                  <a16:creationId xmlns="" xmlns:a16="http://schemas.microsoft.com/office/drawing/2014/main" id="{8CFEAE09-A4F7-4009-BBA4-E007F3FF212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7" name="Freeform 18">
              <a:extLst>
                <a:ext uri="{FF2B5EF4-FFF2-40B4-BE49-F238E27FC236}">
                  <a16:creationId xmlns="" xmlns:a16="http://schemas.microsoft.com/office/drawing/2014/main" id="{BEC0F162-6193-4A0C-9667-DD7C8B4BD83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8" name="Freeform 19">
              <a:extLst>
                <a:ext uri="{FF2B5EF4-FFF2-40B4-BE49-F238E27FC236}">
                  <a16:creationId xmlns="" xmlns:a16="http://schemas.microsoft.com/office/drawing/2014/main" id="{7AE69957-54B0-48E2-8BCD-EE01C71908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9" name="Freeform 20">
              <a:extLst>
                <a:ext uri="{FF2B5EF4-FFF2-40B4-BE49-F238E27FC236}">
                  <a16:creationId xmlns="" xmlns:a16="http://schemas.microsoft.com/office/drawing/2014/main" id="{9E3E384D-F4D8-4B3A-978C-EFEED16D330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0" name="Freeform 21">
              <a:extLst>
                <a:ext uri="{FF2B5EF4-FFF2-40B4-BE49-F238E27FC236}">
                  <a16:creationId xmlns="" xmlns:a16="http://schemas.microsoft.com/office/drawing/2014/main" id="{66DD5E8A-F260-4F93-94D6-AA109560AC0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1" name="Freeform 22">
              <a:extLst>
                <a:ext uri="{FF2B5EF4-FFF2-40B4-BE49-F238E27FC236}">
                  <a16:creationId xmlns="" xmlns:a16="http://schemas.microsoft.com/office/drawing/2014/main" id="{AB7CE38B-1EFC-4D54-BD22-F0E1C0ED2AB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6" name="Group 32">
            <a:extLst>
              <a:ext uri="{FF2B5EF4-FFF2-40B4-BE49-F238E27FC236}">
                <a16:creationId xmlns="" xmlns:a16="http://schemas.microsoft.com/office/drawing/2014/main" id="{44251A81-4530-41B5-B8FB-DC124AC02C2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677117" y="-786"/>
            <a:ext cx="2356675" cy="6854040"/>
            <a:chOff x="6627813" y="194833"/>
            <a:chExt cx="1952625" cy="5678918"/>
          </a:xfrm>
        </p:grpSpPr>
        <p:sp>
          <p:nvSpPr>
            <p:cNvPr id="34" name="Freeform 27">
              <a:extLst>
                <a:ext uri="{FF2B5EF4-FFF2-40B4-BE49-F238E27FC236}">
                  <a16:creationId xmlns="" xmlns:a16="http://schemas.microsoft.com/office/drawing/2014/main" id="{704F0C26-A940-4311-8A41-C69C075D77C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35" name="Freeform 28">
              <a:extLst>
                <a:ext uri="{FF2B5EF4-FFF2-40B4-BE49-F238E27FC236}">
                  <a16:creationId xmlns="" xmlns:a16="http://schemas.microsoft.com/office/drawing/2014/main" id="{72844B50-4A36-4E90-9BD1-7945BAF0437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6" name="Freeform 29">
              <a:extLst>
                <a:ext uri="{FF2B5EF4-FFF2-40B4-BE49-F238E27FC236}">
                  <a16:creationId xmlns="" xmlns:a16="http://schemas.microsoft.com/office/drawing/2014/main" id="{FFFF2F5F-4D06-40B4-AAF7-7BF88551BFE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7" name="Freeform 30">
              <a:extLst>
                <a:ext uri="{FF2B5EF4-FFF2-40B4-BE49-F238E27FC236}">
                  <a16:creationId xmlns="" xmlns:a16="http://schemas.microsoft.com/office/drawing/2014/main" id="{C2D84FDB-118B-42FD-8561-B383615D2B3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8" name="Freeform 31">
              <a:extLst>
                <a:ext uri="{FF2B5EF4-FFF2-40B4-BE49-F238E27FC236}">
                  <a16:creationId xmlns="" xmlns:a16="http://schemas.microsoft.com/office/drawing/2014/main" id="{5B64B543-1195-4970-808B-156908D3B56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9" name="Freeform 32">
              <a:extLst>
                <a:ext uri="{FF2B5EF4-FFF2-40B4-BE49-F238E27FC236}">
                  <a16:creationId xmlns="" xmlns:a16="http://schemas.microsoft.com/office/drawing/2014/main" id="{1B6440B3-14CA-4B3F-AF89-7FEC0A22465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40" name="Freeform 33">
              <a:extLst>
                <a:ext uri="{FF2B5EF4-FFF2-40B4-BE49-F238E27FC236}">
                  <a16:creationId xmlns="" xmlns:a16="http://schemas.microsoft.com/office/drawing/2014/main" id="{47F34F74-6C9C-4D9D-B2D7-AF753BD44AE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41" name="Freeform 34">
              <a:extLst>
                <a:ext uri="{FF2B5EF4-FFF2-40B4-BE49-F238E27FC236}">
                  <a16:creationId xmlns="" xmlns:a16="http://schemas.microsoft.com/office/drawing/2014/main" id="{4246517D-AB8F-4BEF-B5E5-7A8BC0DDEEE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42" name="Freeform 35">
              <a:extLst>
                <a:ext uri="{FF2B5EF4-FFF2-40B4-BE49-F238E27FC236}">
                  <a16:creationId xmlns="" xmlns:a16="http://schemas.microsoft.com/office/drawing/2014/main" id="{0ACFBF4D-E487-4BD0-8BCA-2DB6DC04649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43" name="Freeform 36">
              <a:extLst>
                <a:ext uri="{FF2B5EF4-FFF2-40B4-BE49-F238E27FC236}">
                  <a16:creationId xmlns="" xmlns:a16="http://schemas.microsoft.com/office/drawing/2014/main" id="{23DE6D3A-314E-4642-AEAF-54B822D4E16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44" name="Freeform 37">
              <a:extLst>
                <a:ext uri="{FF2B5EF4-FFF2-40B4-BE49-F238E27FC236}">
                  <a16:creationId xmlns="" xmlns:a16="http://schemas.microsoft.com/office/drawing/2014/main" id="{FEE0BBF7-C59B-4279-AFF5-28F6433B9A7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45" name="Freeform 38">
              <a:extLst>
                <a:ext uri="{FF2B5EF4-FFF2-40B4-BE49-F238E27FC236}">
                  <a16:creationId xmlns="" xmlns:a16="http://schemas.microsoft.com/office/drawing/2014/main" id="{B2C1E620-478E-4DC2-A505-934657FF11B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Başlık 1">
            <a:extLst>
              <a:ext uri="{FF2B5EF4-FFF2-40B4-BE49-F238E27FC236}">
                <a16:creationId xmlns="" xmlns:a16="http://schemas.microsoft.com/office/drawing/2014/main" id="{A2CF547B-89CD-4D38-AFEB-FC376B90AAF4}"/>
              </a:ext>
            </a:extLst>
          </p:cNvPr>
          <p:cNvSpPr>
            <a:spLocks noGrp="1"/>
          </p:cNvSpPr>
          <p:nvPr>
            <p:ph type="title"/>
          </p:nvPr>
        </p:nvSpPr>
        <p:spPr>
          <a:xfrm>
            <a:off x="6483096" y="624110"/>
            <a:ext cx="5021516" cy="1280890"/>
          </a:xfrm>
        </p:spPr>
        <p:txBody>
          <a:bodyPr>
            <a:normAutofit/>
          </a:bodyPr>
          <a:lstStyle/>
          <a:p>
            <a:r>
              <a:rPr lang="tr-TR" sz="3600">
                <a:latin typeface="Arial" panose="020B0604020202020204" pitchFamily="34" charset="0"/>
                <a:cs typeface="Arial" panose="020B0604020202020204" pitchFamily="34" charset="0"/>
              </a:rPr>
              <a:t>1.AÇIKLAMA</a:t>
            </a:r>
          </a:p>
        </p:txBody>
      </p:sp>
      <p:sp>
        <p:nvSpPr>
          <p:cNvPr id="47" name="Rectangle 46">
            <a:extLst>
              <a:ext uri="{FF2B5EF4-FFF2-40B4-BE49-F238E27FC236}">
                <a16:creationId xmlns="" xmlns:a16="http://schemas.microsoft.com/office/drawing/2014/main" id="{AECDF498-6F66-4565-9FB7-1076703337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9" name="Freeform 11">
            <a:extLst>
              <a:ext uri="{FF2B5EF4-FFF2-40B4-BE49-F238E27FC236}">
                <a16:creationId xmlns="" xmlns:a16="http://schemas.microsoft.com/office/drawing/2014/main" id="{E0779346-49CA-41C2-BD0A-62F2E1903A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5" name="Resim 4" descr="iç mekan, bina, pencere, saat içeren bir resim&#10;&#10;Açıklama otomatik olarak oluşturuldu">
            <a:extLst>
              <a:ext uri="{FF2B5EF4-FFF2-40B4-BE49-F238E27FC236}">
                <a16:creationId xmlns="" xmlns:a16="http://schemas.microsoft.com/office/drawing/2014/main" id="{92F3C2C6-C6F1-44F9-B64C-775A02661DA7}"/>
              </a:ext>
            </a:extLst>
          </p:cNvPr>
          <p:cNvPicPr>
            <a:picLocks noChangeAspect="1"/>
          </p:cNvPicPr>
          <p:nvPr/>
        </p:nvPicPr>
        <p:blipFill rotWithShape="1">
          <a:blip r:embed="rId2">
            <a:extLst>
              <a:ext uri="{28A0092B-C50C-407E-A947-70E740481C1C}">
                <a14:useLocalDpi xmlns="" xmlns:a14="http://schemas.microsoft.com/office/drawing/2010/main" val="0"/>
              </a:ext>
            </a:extLst>
          </a:blip>
          <a:srcRect l="3505" r="5850"/>
          <a:stretch/>
        </p:blipFill>
        <p:spPr>
          <a:xfrm>
            <a:off x="-1555" y="1731"/>
            <a:ext cx="4662331" cy="6858000"/>
          </a:xfrm>
          <a:prstGeom prst="rect">
            <a:avLst/>
          </a:prstGeom>
        </p:spPr>
      </p:pic>
      <p:sp>
        <p:nvSpPr>
          <p:cNvPr id="3" name="İçerik Yer Tutucusu 2">
            <a:extLst>
              <a:ext uri="{FF2B5EF4-FFF2-40B4-BE49-F238E27FC236}">
                <a16:creationId xmlns="" xmlns:a16="http://schemas.microsoft.com/office/drawing/2014/main" id="{9905D97D-5553-41EA-9B0C-24F7ABD88C59}"/>
              </a:ext>
            </a:extLst>
          </p:cNvPr>
          <p:cNvSpPr>
            <a:spLocks noGrp="1"/>
          </p:cNvSpPr>
          <p:nvPr>
            <p:ph idx="1"/>
          </p:nvPr>
        </p:nvSpPr>
        <p:spPr>
          <a:xfrm>
            <a:off x="6438191" y="2133600"/>
            <a:ext cx="5066419" cy="3777622"/>
          </a:xfrm>
        </p:spPr>
        <p:txBody>
          <a:bodyPr>
            <a:normAutofit/>
          </a:bodyPr>
          <a:lstStyle/>
          <a:p>
            <a:pPr>
              <a:lnSpc>
                <a:spcPct val="90000"/>
              </a:lnSpc>
            </a:pPr>
            <a:r>
              <a:rPr lang="tr-TR" sz="1400"/>
              <a:t>Resimde yukarıya yükselenler ve aşağıya düşenler dışındaki figürlere bulutlar zemin oluşturmaktadır. </a:t>
            </a:r>
          </a:p>
          <a:p>
            <a:pPr>
              <a:lnSpc>
                <a:spcPct val="90000"/>
              </a:lnSpc>
            </a:pPr>
            <a:r>
              <a:rPr lang="tr-TR" sz="1400"/>
              <a:t>Herkes bir telaş içerisinde iken </a:t>
            </a:r>
            <a:r>
              <a:rPr lang="tr-TR" sz="1400" err="1"/>
              <a:t>mesih</a:t>
            </a:r>
            <a:r>
              <a:rPr lang="tr-TR" sz="1400"/>
              <a:t> ve bakire oldukça sakin görünmektedir.</a:t>
            </a:r>
          </a:p>
          <a:p>
            <a:pPr>
              <a:lnSpc>
                <a:spcPct val="90000"/>
              </a:lnSpc>
            </a:pPr>
            <a:r>
              <a:rPr lang="tr-TR" sz="1400"/>
              <a:t>Figürlerin çoğu </a:t>
            </a:r>
            <a:r>
              <a:rPr lang="tr-TR" sz="1400" err="1"/>
              <a:t>çıkplak</a:t>
            </a:r>
            <a:r>
              <a:rPr lang="tr-TR" sz="1400"/>
              <a:t> ve yarı çıplaktır.</a:t>
            </a:r>
          </a:p>
          <a:p>
            <a:pPr>
              <a:lnSpc>
                <a:spcPct val="90000"/>
              </a:lnSpc>
            </a:pPr>
            <a:r>
              <a:rPr lang="tr-TR" sz="1400"/>
              <a:t>Mesih önceki resmedilişlerine göre oldukça kaslı ve vücutlu gösterilmiştir.</a:t>
            </a:r>
          </a:p>
          <a:p>
            <a:pPr>
              <a:lnSpc>
                <a:spcPct val="90000"/>
              </a:lnSpc>
            </a:pPr>
            <a:r>
              <a:rPr lang="tr-TR" sz="1400"/>
              <a:t>Diğer figürler de kaslı görünmektedir.</a:t>
            </a:r>
          </a:p>
          <a:p>
            <a:pPr>
              <a:lnSpc>
                <a:spcPct val="90000"/>
              </a:lnSpc>
            </a:pPr>
            <a:r>
              <a:rPr lang="tr-TR" sz="1400"/>
              <a:t>Sol alt tarafta yer altından yer yüzüne çıkıp yükselen figürler görünürken, sağ alt tarafta ise kayıktan insanları yere atan bir figür vardır.</a:t>
            </a:r>
          </a:p>
          <a:p>
            <a:pPr>
              <a:lnSpc>
                <a:spcPct val="90000"/>
              </a:lnSpc>
            </a:pPr>
            <a:r>
              <a:rPr lang="tr-TR" sz="1400"/>
              <a:t>Sağ tarafta kayıktan düşenleri bir yılan sarmalamıştır ve arkasında ki hava da küçük bir kısımda ateş görünmektedir</a:t>
            </a:r>
          </a:p>
        </p:txBody>
      </p:sp>
    </p:spTree>
    <p:extLst>
      <p:ext uri="{BB962C8B-B14F-4D97-AF65-F5344CB8AC3E}">
        <p14:creationId xmlns="" xmlns:p14="http://schemas.microsoft.com/office/powerpoint/2010/main" val="46269116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 xmlns:a16="http://schemas.microsoft.com/office/drawing/2014/main" id="{DCC583FC-3774-47D1-9A8B-E0DBA89CBF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3" name="Group 57">
            <a:extLst>
              <a:ext uri="{FF2B5EF4-FFF2-40B4-BE49-F238E27FC236}">
                <a16:creationId xmlns="" xmlns:a16="http://schemas.microsoft.com/office/drawing/2014/main" id="{E8DDDC38-A59D-4C57-BEAA-01E57BDEF44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685253" y="228600"/>
            <a:ext cx="2851523" cy="6638625"/>
            <a:chOff x="2487613" y="285750"/>
            <a:chExt cx="2428875" cy="5654676"/>
          </a:xfrm>
        </p:grpSpPr>
        <p:sp>
          <p:nvSpPr>
            <p:cNvPr id="59" name="Freeform 11">
              <a:extLst>
                <a:ext uri="{FF2B5EF4-FFF2-40B4-BE49-F238E27FC236}">
                  <a16:creationId xmlns="" xmlns:a16="http://schemas.microsoft.com/office/drawing/2014/main" id="{07181E0D-4E2E-4CF7-83D6-6BF1884F269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60" name="Freeform 12">
              <a:extLst>
                <a:ext uri="{FF2B5EF4-FFF2-40B4-BE49-F238E27FC236}">
                  <a16:creationId xmlns="" xmlns:a16="http://schemas.microsoft.com/office/drawing/2014/main" id="{41E4039F-6250-4F1A-8B44-8211D95CBF3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61" name="Freeform 13">
              <a:extLst>
                <a:ext uri="{FF2B5EF4-FFF2-40B4-BE49-F238E27FC236}">
                  <a16:creationId xmlns="" xmlns:a16="http://schemas.microsoft.com/office/drawing/2014/main" id="{C27CE0F8-A859-4A25-8A2E-2F48B2D7F17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62" name="Freeform 14">
              <a:extLst>
                <a:ext uri="{FF2B5EF4-FFF2-40B4-BE49-F238E27FC236}">
                  <a16:creationId xmlns="" xmlns:a16="http://schemas.microsoft.com/office/drawing/2014/main" id="{1D3B4413-99E7-41CB-BC1A-91CB93B73D7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63" name="Freeform 15">
              <a:extLst>
                <a:ext uri="{FF2B5EF4-FFF2-40B4-BE49-F238E27FC236}">
                  <a16:creationId xmlns="" xmlns:a16="http://schemas.microsoft.com/office/drawing/2014/main" id="{2B5AE9BA-21EA-413E-92D1-70B41D12F85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64" name="Freeform 16">
              <a:extLst>
                <a:ext uri="{FF2B5EF4-FFF2-40B4-BE49-F238E27FC236}">
                  <a16:creationId xmlns="" xmlns:a16="http://schemas.microsoft.com/office/drawing/2014/main" id="{EA6962B4-B58E-4363-AE37-502AAB46F08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65" name="Freeform 17">
              <a:extLst>
                <a:ext uri="{FF2B5EF4-FFF2-40B4-BE49-F238E27FC236}">
                  <a16:creationId xmlns="" xmlns:a16="http://schemas.microsoft.com/office/drawing/2014/main" id="{8CFEAE09-A4F7-4009-BBA4-E007F3FF212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66" name="Freeform 18">
              <a:extLst>
                <a:ext uri="{FF2B5EF4-FFF2-40B4-BE49-F238E27FC236}">
                  <a16:creationId xmlns="" xmlns:a16="http://schemas.microsoft.com/office/drawing/2014/main" id="{BEC0F162-6193-4A0C-9667-DD7C8B4BD83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67" name="Freeform 19">
              <a:extLst>
                <a:ext uri="{FF2B5EF4-FFF2-40B4-BE49-F238E27FC236}">
                  <a16:creationId xmlns="" xmlns:a16="http://schemas.microsoft.com/office/drawing/2014/main" id="{7AE69957-54B0-48E2-8BCD-EE01C71908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68" name="Freeform 20">
              <a:extLst>
                <a:ext uri="{FF2B5EF4-FFF2-40B4-BE49-F238E27FC236}">
                  <a16:creationId xmlns="" xmlns:a16="http://schemas.microsoft.com/office/drawing/2014/main" id="{9E3E384D-F4D8-4B3A-978C-EFEED16D330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69" name="Freeform 21">
              <a:extLst>
                <a:ext uri="{FF2B5EF4-FFF2-40B4-BE49-F238E27FC236}">
                  <a16:creationId xmlns="" xmlns:a16="http://schemas.microsoft.com/office/drawing/2014/main" id="{66DD5E8A-F260-4F93-94D6-AA109560AC0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70" name="Freeform 22">
              <a:extLst>
                <a:ext uri="{FF2B5EF4-FFF2-40B4-BE49-F238E27FC236}">
                  <a16:creationId xmlns="" xmlns:a16="http://schemas.microsoft.com/office/drawing/2014/main" id="{AB7CE38B-1EFC-4D54-BD22-F0E1C0ED2AB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 name="Group 71">
            <a:extLst>
              <a:ext uri="{FF2B5EF4-FFF2-40B4-BE49-F238E27FC236}">
                <a16:creationId xmlns="" xmlns:a16="http://schemas.microsoft.com/office/drawing/2014/main" id="{44251A81-4530-41B5-B8FB-DC124AC02C2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677117" y="-786"/>
            <a:ext cx="2356675" cy="6854040"/>
            <a:chOff x="6627813" y="194833"/>
            <a:chExt cx="1952625" cy="5678918"/>
          </a:xfrm>
        </p:grpSpPr>
        <p:sp>
          <p:nvSpPr>
            <p:cNvPr id="73" name="Freeform 27">
              <a:extLst>
                <a:ext uri="{FF2B5EF4-FFF2-40B4-BE49-F238E27FC236}">
                  <a16:creationId xmlns="" xmlns:a16="http://schemas.microsoft.com/office/drawing/2014/main" id="{704F0C26-A940-4311-8A41-C69C075D77C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74" name="Freeform 28">
              <a:extLst>
                <a:ext uri="{FF2B5EF4-FFF2-40B4-BE49-F238E27FC236}">
                  <a16:creationId xmlns="" xmlns:a16="http://schemas.microsoft.com/office/drawing/2014/main" id="{72844B50-4A36-4E90-9BD1-7945BAF0437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75" name="Freeform 29">
              <a:extLst>
                <a:ext uri="{FF2B5EF4-FFF2-40B4-BE49-F238E27FC236}">
                  <a16:creationId xmlns="" xmlns:a16="http://schemas.microsoft.com/office/drawing/2014/main" id="{FFFF2F5F-4D06-40B4-AAF7-7BF88551BFE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76" name="Freeform 30">
              <a:extLst>
                <a:ext uri="{FF2B5EF4-FFF2-40B4-BE49-F238E27FC236}">
                  <a16:creationId xmlns="" xmlns:a16="http://schemas.microsoft.com/office/drawing/2014/main" id="{C2D84FDB-118B-42FD-8561-B383615D2B3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77" name="Freeform 31">
              <a:extLst>
                <a:ext uri="{FF2B5EF4-FFF2-40B4-BE49-F238E27FC236}">
                  <a16:creationId xmlns="" xmlns:a16="http://schemas.microsoft.com/office/drawing/2014/main" id="{5B64B543-1195-4970-808B-156908D3B56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78" name="Freeform 32">
              <a:extLst>
                <a:ext uri="{FF2B5EF4-FFF2-40B4-BE49-F238E27FC236}">
                  <a16:creationId xmlns="" xmlns:a16="http://schemas.microsoft.com/office/drawing/2014/main" id="{1B6440B3-14CA-4B3F-AF89-7FEC0A22465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79" name="Freeform 33">
              <a:extLst>
                <a:ext uri="{FF2B5EF4-FFF2-40B4-BE49-F238E27FC236}">
                  <a16:creationId xmlns="" xmlns:a16="http://schemas.microsoft.com/office/drawing/2014/main" id="{47F34F74-6C9C-4D9D-B2D7-AF753BD44AE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80" name="Freeform 34">
              <a:extLst>
                <a:ext uri="{FF2B5EF4-FFF2-40B4-BE49-F238E27FC236}">
                  <a16:creationId xmlns="" xmlns:a16="http://schemas.microsoft.com/office/drawing/2014/main" id="{4246517D-AB8F-4BEF-B5E5-7A8BC0DDEEE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81" name="Freeform 35">
              <a:extLst>
                <a:ext uri="{FF2B5EF4-FFF2-40B4-BE49-F238E27FC236}">
                  <a16:creationId xmlns="" xmlns:a16="http://schemas.microsoft.com/office/drawing/2014/main" id="{0ACFBF4D-E487-4BD0-8BCA-2DB6DC04649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82" name="Freeform 36">
              <a:extLst>
                <a:ext uri="{FF2B5EF4-FFF2-40B4-BE49-F238E27FC236}">
                  <a16:creationId xmlns="" xmlns:a16="http://schemas.microsoft.com/office/drawing/2014/main" id="{23DE6D3A-314E-4642-AEAF-54B822D4E16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83" name="Freeform 37">
              <a:extLst>
                <a:ext uri="{FF2B5EF4-FFF2-40B4-BE49-F238E27FC236}">
                  <a16:creationId xmlns="" xmlns:a16="http://schemas.microsoft.com/office/drawing/2014/main" id="{FEE0BBF7-C59B-4279-AFF5-28F6433B9A7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84" name="Freeform 38">
              <a:extLst>
                <a:ext uri="{FF2B5EF4-FFF2-40B4-BE49-F238E27FC236}">
                  <a16:creationId xmlns="" xmlns:a16="http://schemas.microsoft.com/office/drawing/2014/main" id="{B2C1E620-478E-4DC2-A505-934657FF11B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Başlık 1">
            <a:extLst>
              <a:ext uri="{FF2B5EF4-FFF2-40B4-BE49-F238E27FC236}">
                <a16:creationId xmlns="" xmlns:a16="http://schemas.microsoft.com/office/drawing/2014/main" id="{27F8701D-46FB-4639-A97B-E5041F3DF15E}"/>
              </a:ext>
            </a:extLst>
          </p:cNvPr>
          <p:cNvSpPr>
            <a:spLocks noGrp="1"/>
          </p:cNvSpPr>
          <p:nvPr>
            <p:ph type="title"/>
          </p:nvPr>
        </p:nvSpPr>
        <p:spPr>
          <a:xfrm>
            <a:off x="6483096" y="624110"/>
            <a:ext cx="5021516" cy="1280890"/>
          </a:xfrm>
        </p:spPr>
        <p:txBody>
          <a:bodyPr>
            <a:normAutofit/>
          </a:bodyPr>
          <a:lstStyle/>
          <a:p>
            <a:r>
              <a:rPr lang="tr-TR" sz="3600" dirty="0">
                <a:latin typeface="Arial" panose="020B0604020202020204" pitchFamily="34" charset="0"/>
                <a:cs typeface="Arial" panose="020B0604020202020204" pitchFamily="34" charset="0"/>
              </a:rPr>
              <a:t>2. ANALİZ</a:t>
            </a:r>
          </a:p>
        </p:txBody>
      </p:sp>
      <p:sp>
        <p:nvSpPr>
          <p:cNvPr id="86" name="Rectangle 85">
            <a:extLst>
              <a:ext uri="{FF2B5EF4-FFF2-40B4-BE49-F238E27FC236}">
                <a16:creationId xmlns="" xmlns:a16="http://schemas.microsoft.com/office/drawing/2014/main" id="{AECDF498-6F66-4565-9FB7-1076703337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88" name="Freeform 11">
            <a:extLst>
              <a:ext uri="{FF2B5EF4-FFF2-40B4-BE49-F238E27FC236}">
                <a16:creationId xmlns="" xmlns:a16="http://schemas.microsoft.com/office/drawing/2014/main" id="{E0779346-49CA-41C2-BD0A-62F2E1903A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51" name="Resim 50" descr="kaplı, grup, geniş, pek çok içeren bir resim&#10;&#10;Açıklama otomatik olarak oluşturuldu">
            <a:extLst>
              <a:ext uri="{FF2B5EF4-FFF2-40B4-BE49-F238E27FC236}">
                <a16:creationId xmlns="" xmlns:a16="http://schemas.microsoft.com/office/drawing/2014/main" id="{60956523-A56E-47AB-9382-B555C27CE3F1}"/>
              </a:ext>
            </a:extLst>
          </p:cNvPr>
          <p:cNvPicPr>
            <a:picLocks noChangeAspect="1"/>
          </p:cNvPicPr>
          <p:nvPr/>
        </p:nvPicPr>
        <p:blipFill rotWithShape="1">
          <a:blip r:embed="rId2">
            <a:extLst>
              <a:ext uri="{28A0092B-C50C-407E-A947-70E740481C1C}">
                <a14:useLocalDpi xmlns="" xmlns:a14="http://schemas.microsoft.com/office/drawing/2010/main" val="0"/>
              </a:ext>
            </a:extLst>
          </a:blip>
          <a:srcRect l="7326" r="4384"/>
          <a:stretch/>
        </p:blipFill>
        <p:spPr>
          <a:xfrm>
            <a:off x="-1555" y="1731"/>
            <a:ext cx="4662331" cy="6858000"/>
          </a:xfrm>
          <a:prstGeom prst="rect">
            <a:avLst/>
          </a:prstGeom>
        </p:spPr>
      </p:pic>
      <p:sp>
        <p:nvSpPr>
          <p:cNvPr id="9" name="Content Placeholder 8">
            <a:extLst>
              <a:ext uri="{FF2B5EF4-FFF2-40B4-BE49-F238E27FC236}">
                <a16:creationId xmlns="" xmlns:a16="http://schemas.microsoft.com/office/drawing/2014/main" id="{1C1CE9EA-1D1B-41AD-A6C0-D0414B8EF814}"/>
              </a:ext>
            </a:extLst>
          </p:cNvPr>
          <p:cNvSpPr>
            <a:spLocks noGrp="1"/>
          </p:cNvSpPr>
          <p:nvPr>
            <p:ph idx="1"/>
          </p:nvPr>
        </p:nvSpPr>
        <p:spPr>
          <a:xfrm>
            <a:off x="6438191" y="2133600"/>
            <a:ext cx="5066419" cy="3777622"/>
          </a:xfrm>
        </p:spPr>
        <p:txBody>
          <a:bodyPr>
            <a:normAutofit/>
          </a:bodyPr>
          <a:lstStyle/>
          <a:p>
            <a:r>
              <a:rPr lang="tr-TR" sz="1800"/>
              <a:t>Resmin ortasında yer alan İsa eserin ana noktası ve aynı zamanda ona hareket verendir. Bir eli yukarı aşağıyı gösteren diğer eli kimlerin yükseleceğine, kimlerin düşeceğine işaret etmektedir. Bu </a:t>
            </a:r>
            <a:r>
              <a:rPr lang="tr-TR" sz="1800" err="1"/>
              <a:t>şekide</a:t>
            </a:r>
            <a:r>
              <a:rPr lang="tr-TR" sz="1800"/>
              <a:t> kıyamet günün de tüm insanlar günah ve sevaplarına göre İsa tarafından </a:t>
            </a:r>
            <a:r>
              <a:rPr lang="tr-TR" sz="1800" err="1"/>
              <a:t>yargılanılmaktadır</a:t>
            </a:r>
            <a:r>
              <a:rPr lang="tr-TR" sz="1800"/>
              <a:t>. Buradaki İsa çarmığa gerilen zayıf, çelimsiz İsa </a:t>
            </a:r>
            <a:r>
              <a:rPr lang="tr-TR" sz="1800" err="1"/>
              <a:t>tasfvirinden</a:t>
            </a:r>
            <a:r>
              <a:rPr lang="tr-TR" sz="1800"/>
              <a:t> çok yunan mitolojisindeki kaslı, görkemli baş tanrı olan Zeus’u anımsatmaktadır. </a:t>
            </a:r>
            <a:endParaRPr lang="en-US" sz="1800"/>
          </a:p>
        </p:txBody>
      </p:sp>
      <p:cxnSp>
        <p:nvCxnSpPr>
          <p:cNvPr id="53" name="Düz Ok Bağlayıcısı 52">
            <a:extLst>
              <a:ext uri="{FF2B5EF4-FFF2-40B4-BE49-F238E27FC236}">
                <a16:creationId xmlns="" xmlns:a16="http://schemas.microsoft.com/office/drawing/2014/main" id="{7C644C8F-65B9-4387-8A15-08B69462B07D}"/>
              </a:ext>
            </a:extLst>
          </p:cNvPr>
          <p:cNvCxnSpPr/>
          <p:nvPr/>
        </p:nvCxnSpPr>
        <p:spPr>
          <a:xfrm flipV="1">
            <a:off x="537340" y="2199736"/>
            <a:ext cx="949802" cy="122330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5" name="Düz Ok Bağlayıcısı 54">
            <a:extLst>
              <a:ext uri="{FF2B5EF4-FFF2-40B4-BE49-F238E27FC236}">
                <a16:creationId xmlns="" xmlns:a16="http://schemas.microsoft.com/office/drawing/2014/main" id="{B068F01B-3C09-4999-914A-3F820134C7D8}"/>
              </a:ext>
            </a:extLst>
          </p:cNvPr>
          <p:cNvCxnSpPr>
            <a:cxnSpLocks/>
          </p:cNvCxnSpPr>
          <p:nvPr/>
        </p:nvCxnSpPr>
        <p:spPr>
          <a:xfrm flipH="1">
            <a:off x="2743201" y="968023"/>
            <a:ext cx="610292" cy="16070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65018929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8" name="Rectangle 87">
            <a:extLst>
              <a:ext uri="{FF2B5EF4-FFF2-40B4-BE49-F238E27FC236}">
                <a16:creationId xmlns="" xmlns:a16="http://schemas.microsoft.com/office/drawing/2014/main" id="{DCC583FC-3774-47D1-9A8B-E0DBA89CBF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3" name="Group 89">
            <a:extLst>
              <a:ext uri="{FF2B5EF4-FFF2-40B4-BE49-F238E27FC236}">
                <a16:creationId xmlns="" xmlns:a16="http://schemas.microsoft.com/office/drawing/2014/main" id="{E8DDDC38-A59D-4C57-BEAA-01E57BDEF44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685253" y="228600"/>
            <a:ext cx="2851523" cy="6638625"/>
            <a:chOff x="2487613" y="285750"/>
            <a:chExt cx="2428875" cy="5654676"/>
          </a:xfrm>
        </p:grpSpPr>
        <p:sp>
          <p:nvSpPr>
            <p:cNvPr id="91" name="Freeform 11">
              <a:extLst>
                <a:ext uri="{FF2B5EF4-FFF2-40B4-BE49-F238E27FC236}">
                  <a16:creationId xmlns="" xmlns:a16="http://schemas.microsoft.com/office/drawing/2014/main" id="{07181E0D-4E2E-4CF7-83D6-6BF1884F269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2" name="Freeform 12">
              <a:extLst>
                <a:ext uri="{FF2B5EF4-FFF2-40B4-BE49-F238E27FC236}">
                  <a16:creationId xmlns="" xmlns:a16="http://schemas.microsoft.com/office/drawing/2014/main" id="{41E4039F-6250-4F1A-8B44-8211D95CBF3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93" name="Freeform 13">
              <a:extLst>
                <a:ext uri="{FF2B5EF4-FFF2-40B4-BE49-F238E27FC236}">
                  <a16:creationId xmlns="" xmlns:a16="http://schemas.microsoft.com/office/drawing/2014/main" id="{C27CE0F8-A859-4A25-8A2E-2F48B2D7F17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94" name="Freeform 14">
              <a:extLst>
                <a:ext uri="{FF2B5EF4-FFF2-40B4-BE49-F238E27FC236}">
                  <a16:creationId xmlns="" xmlns:a16="http://schemas.microsoft.com/office/drawing/2014/main" id="{1D3B4413-99E7-41CB-BC1A-91CB93B73D7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95" name="Freeform 15">
              <a:extLst>
                <a:ext uri="{FF2B5EF4-FFF2-40B4-BE49-F238E27FC236}">
                  <a16:creationId xmlns="" xmlns:a16="http://schemas.microsoft.com/office/drawing/2014/main" id="{2B5AE9BA-21EA-413E-92D1-70B41D12F85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96" name="Freeform 16">
              <a:extLst>
                <a:ext uri="{FF2B5EF4-FFF2-40B4-BE49-F238E27FC236}">
                  <a16:creationId xmlns="" xmlns:a16="http://schemas.microsoft.com/office/drawing/2014/main" id="{EA6962B4-B58E-4363-AE37-502AAB46F08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97" name="Freeform 17">
              <a:extLst>
                <a:ext uri="{FF2B5EF4-FFF2-40B4-BE49-F238E27FC236}">
                  <a16:creationId xmlns="" xmlns:a16="http://schemas.microsoft.com/office/drawing/2014/main" id="{8CFEAE09-A4F7-4009-BBA4-E007F3FF212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98" name="Freeform 18">
              <a:extLst>
                <a:ext uri="{FF2B5EF4-FFF2-40B4-BE49-F238E27FC236}">
                  <a16:creationId xmlns="" xmlns:a16="http://schemas.microsoft.com/office/drawing/2014/main" id="{BEC0F162-6193-4A0C-9667-DD7C8B4BD83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99" name="Freeform 19">
              <a:extLst>
                <a:ext uri="{FF2B5EF4-FFF2-40B4-BE49-F238E27FC236}">
                  <a16:creationId xmlns="" xmlns:a16="http://schemas.microsoft.com/office/drawing/2014/main" id="{7AE69957-54B0-48E2-8BCD-EE01C71908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00" name="Freeform 20">
              <a:extLst>
                <a:ext uri="{FF2B5EF4-FFF2-40B4-BE49-F238E27FC236}">
                  <a16:creationId xmlns="" xmlns:a16="http://schemas.microsoft.com/office/drawing/2014/main" id="{9E3E384D-F4D8-4B3A-978C-EFEED16D330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01" name="Freeform 21">
              <a:extLst>
                <a:ext uri="{FF2B5EF4-FFF2-40B4-BE49-F238E27FC236}">
                  <a16:creationId xmlns="" xmlns:a16="http://schemas.microsoft.com/office/drawing/2014/main" id="{66DD5E8A-F260-4F93-94D6-AA109560AC0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02" name="Freeform 22">
              <a:extLst>
                <a:ext uri="{FF2B5EF4-FFF2-40B4-BE49-F238E27FC236}">
                  <a16:creationId xmlns="" xmlns:a16="http://schemas.microsoft.com/office/drawing/2014/main" id="{AB7CE38B-1EFC-4D54-BD22-F0E1C0ED2AB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 name="Group 103">
            <a:extLst>
              <a:ext uri="{FF2B5EF4-FFF2-40B4-BE49-F238E27FC236}">
                <a16:creationId xmlns="" xmlns:a16="http://schemas.microsoft.com/office/drawing/2014/main" id="{44251A81-4530-41B5-B8FB-DC124AC02C2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677117" y="-786"/>
            <a:ext cx="2356675" cy="6854040"/>
            <a:chOff x="6627813" y="194833"/>
            <a:chExt cx="1952625" cy="5678918"/>
          </a:xfrm>
        </p:grpSpPr>
        <p:sp>
          <p:nvSpPr>
            <p:cNvPr id="105" name="Freeform 27">
              <a:extLst>
                <a:ext uri="{FF2B5EF4-FFF2-40B4-BE49-F238E27FC236}">
                  <a16:creationId xmlns="" xmlns:a16="http://schemas.microsoft.com/office/drawing/2014/main" id="{704F0C26-A940-4311-8A41-C69C075D77C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06" name="Freeform 28">
              <a:extLst>
                <a:ext uri="{FF2B5EF4-FFF2-40B4-BE49-F238E27FC236}">
                  <a16:creationId xmlns="" xmlns:a16="http://schemas.microsoft.com/office/drawing/2014/main" id="{72844B50-4A36-4E90-9BD1-7945BAF0437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07" name="Freeform 29">
              <a:extLst>
                <a:ext uri="{FF2B5EF4-FFF2-40B4-BE49-F238E27FC236}">
                  <a16:creationId xmlns="" xmlns:a16="http://schemas.microsoft.com/office/drawing/2014/main" id="{FFFF2F5F-4D06-40B4-AAF7-7BF88551BFE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08" name="Freeform 30">
              <a:extLst>
                <a:ext uri="{FF2B5EF4-FFF2-40B4-BE49-F238E27FC236}">
                  <a16:creationId xmlns="" xmlns:a16="http://schemas.microsoft.com/office/drawing/2014/main" id="{C2D84FDB-118B-42FD-8561-B383615D2B3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09" name="Freeform 31">
              <a:extLst>
                <a:ext uri="{FF2B5EF4-FFF2-40B4-BE49-F238E27FC236}">
                  <a16:creationId xmlns="" xmlns:a16="http://schemas.microsoft.com/office/drawing/2014/main" id="{5B64B543-1195-4970-808B-156908D3B56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10" name="Freeform 32">
              <a:extLst>
                <a:ext uri="{FF2B5EF4-FFF2-40B4-BE49-F238E27FC236}">
                  <a16:creationId xmlns="" xmlns:a16="http://schemas.microsoft.com/office/drawing/2014/main" id="{1B6440B3-14CA-4B3F-AF89-7FEC0A22465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11" name="Freeform 33">
              <a:extLst>
                <a:ext uri="{FF2B5EF4-FFF2-40B4-BE49-F238E27FC236}">
                  <a16:creationId xmlns="" xmlns:a16="http://schemas.microsoft.com/office/drawing/2014/main" id="{47F34F74-6C9C-4D9D-B2D7-AF753BD44AE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12" name="Freeform 34">
              <a:extLst>
                <a:ext uri="{FF2B5EF4-FFF2-40B4-BE49-F238E27FC236}">
                  <a16:creationId xmlns="" xmlns:a16="http://schemas.microsoft.com/office/drawing/2014/main" id="{4246517D-AB8F-4BEF-B5E5-7A8BC0DDEEE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13" name="Freeform 35">
              <a:extLst>
                <a:ext uri="{FF2B5EF4-FFF2-40B4-BE49-F238E27FC236}">
                  <a16:creationId xmlns="" xmlns:a16="http://schemas.microsoft.com/office/drawing/2014/main" id="{0ACFBF4D-E487-4BD0-8BCA-2DB6DC04649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114" name="Freeform 36">
              <a:extLst>
                <a:ext uri="{FF2B5EF4-FFF2-40B4-BE49-F238E27FC236}">
                  <a16:creationId xmlns="" xmlns:a16="http://schemas.microsoft.com/office/drawing/2014/main" id="{23DE6D3A-314E-4642-AEAF-54B822D4E16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115" name="Freeform 37">
              <a:extLst>
                <a:ext uri="{FF2B5EF4-FFF2-40B4-BE49-F238E27FC236}">
                  <a16:creationId xmlns="" xmlns:a16="http://schemas.microsoft.com/office/drawing/2014/main" id="{FEE0BBF7-C59B-4279-AFF5-28F6433B9A7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116" name="Freeform 38">
              <a:extLst>
                <a:ext uri="{FF2B5EF4-FFF2-40B4-BE49-F238E27FC236}">
                  <a16:creationId xmlns="" xmlns:a16="http://schemas.microsoft.com/office/drawing/2014/main" id="{B2C1E620-478E-4DC2-A505-934657FF11B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Başlık 1">
            <a:extLst>
              <a:ext uri="{FF2B5EF4-FFF2-40B4-BE49-F238E27FC236}">
                <a16:creationId xmlns="" xmlns:a16="http://schemas.microsoft.com/office/drawing/2014/main" id="{046B2D41-9DAA-4735-B529-609043F76005}"/>
              </a:ext>
            </a:extLst>
          </p:cNvPr>
          <p:cNvSpPr>
            <a:spLocks noGrp="1"/>
          </p:cNvSpPr>
          <p:nvPr>
            <p:ph type="title"/>
          </p:nvPr>
        </p:nvSpPr>
        <p:spPr>
          <a:xfrm>
            <a:off x="6483096" y="624110"/>
            <a:ext cx="5021516" cy="1280890"/>
          </a:xfrm>
        </p:spPr>
        <p:txBody>
          <a:bodyPr>
            <a:normAutofit/>
          </a:bodyPr>
          <a:lstStyle/>
          <a:p>
            <a:r>
              <a:rPr lang="tr-TR" sz="3600" dirty="0">
                <a:latin typeface="Arial" panose="020B0604020202020204" pitchFamily="34" charset="0"/>
                <a:cs typeface="Arial" panose="020B0604020202020204" pitchFamily="34" charset="0"/>
              </a:rPr>
              <a:t>2.ANALİZ</a:t>
            </a:r>
          </a:p>
        </p:txBody>
      </p:sp>
      <p:sp>
        <p:nvSpPr>
          <p:cNvPr id="118" name="Rectangle 117">
            <a:extLst>
              <a:ext uri="{FF2B5EF4-FFF2-40B4-BE49-F238E27FC236}">
                <a16:creationId xmlns="" xmlns:a16="http://schemas.microsoft.com/office/drawing/2014/main" id="{AECDF498-6F66-4565-9FB7-1076703337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20" name="Freeform 11">
            <a:extLst>
              <a:ext uri="{FF2B5EF4-FFF2-40B4-BE49-F238E27FC236}">
                <a16:creationId xmlns="" xmlns:a16="http://schemas.microsoft.com/office/drawing/2014/main" id="{E0779346-49CA-41C2-BD0A-62F2E1903A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7" name="İçerik Yer Tutucusu 6" descr="kaplı, grup, geniş, pek çok içeren bir resim&#10;&#10;Açıklama otomatik olarak oluşturuldu">
            <a:extLst>
              <a:ext uri="{FF2B5EF4-FFF2-40B4-BE49-F238E27FC236}">
                <a16:creationId xmlns="" xmlns:a16="http://schemas.microsoft.com/office/drawing/2014/main" id="{AB1B0FF5-7C2D-44C7-B2EE-DC85FF2ECDA1}"/>
              </a:ext>
            </a:extLst>
          </p:cNvPr>
          <p:cNvPicPr>
            <a:picLocks noChangeAspect="1"/>
          </p:cNvPicPr>
          <p:nvPr/>
        </p:nvPicPr>
        <p:blipFill rotWithShape="1">
          <a:blip r:embed="rId2">
            <a:extLst>
              <a:ext uri="{28A0092B-C50C-407E-A947-70E740481C1C}">
                <a14:useLocalDpi xmlns="" xmlns:a14="http://schemas.microsoft.com/office/drawing/2010/main" val="0"/>
              </a:ext>
            </a:extLst>
          </a:blip>
          <a:srcRect l="7326" r="4384"/>
          <a:stretch/>
        </p:blipFill>
        <p:spPr>
          <a:xfrm>
            <a:off x="-1555" y="1731"/>
            <a:ext cx="4662331" cy="6858000"/>
          </a:xfrm>
          <a:prstGeom prst="rect">
            <a:avLst/>
          </a:prstGeom>
        </p:spPr>
      </p:pic>
      <p:sp>
        <p:nvSpPr>
          <p:cNvPr id="85" name="Content Placeholder 84">
            <a:extLst>
              <a:ext uri="{FF2B5EF4-FFF2-40B4-BE49-F238E27FC236}">
                <a16:creationId xmlns="" xmlns:a16="http://schemas.microsoft.com/office/drawing/2014/main" id="{3C16E81D-7F39-4979-AC48-26A5CA9CDCCB}"/>
              </a:ext>
            </a:extLst>
          </p:cNvPr>
          <p:cNvSpPr>
            <a:spLocks noGrp="1"/>
          </p:cNvSpPr>
          <p:nvPr>
            <p:ph idx="1"/>
          </p:nvPr>
        </p:nvSpPr>
        <p:spPr>
          <a:xfrm>
            <a:off x="6438191" y="2133600"/>
            <a:ext cx="5066419" cy="3777622"/>
          </a:xfrm>
        </p:spPr>
        <p:txBody>
          <a:bodyPr>
            <a:normAutofit/>
          </a:bodyPr>
          <a:lstStyle/>
          <a:p>
            <a:r>
              <a:rPr lang="tr-TR" dirty="0"/>
              <a:t>İsa’nın hemen yanında duran Meryem, alçak gönüllü duruşu ile saflığını ve temizliğini vurgulamaktadır. İsa ve Meryem arkasında güneş gibi parlayan ışık onların resim içindeki belirginliğini arttırmıştır ve ilahi varlıklarını vurgulamaktadır.</a:t>
            </a:r>
            <a:endParaRPr lang="en-US" dirty="0"/>
          </a:p>
        </p:txBody>
      </p:sp>
      <p:sp>
        <p:nvSpPr>
          <p:cNvPr id="8" name="Oval 7">
            <a:extLst>
              <a:ext uri="{FF2B5EF4-FFF2-40B4-BE49-F238E27FC236}">
                <a16:creationId xmlns="" xmlns:a16="http://schemas.microsoft.com/office/drawing/2014/main" id="{0707B379-7681-42C2-81FF-21DE2D7A70D0}"/>
              </a:ext>
            </a:extLst>
          </p:cNvPr>
          <p:cNvSpPr/>
          <p:nvPr/>
        </p:nvSpPr>
        <p:spPr>
          <a:xfrm>
            <a:off x="747145" y="2091647"/>
            <a:ext cx="1491176" cy="301517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 xmlns:p14="http://schemas.microsoft.com/office/powerpoint/2010/main" val="296379731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1" name="Rectangle 50">
            <a:extLst>
              <a:ext uri="{FF2B5EF4-FFF2-40B4-BE49-F238E27FC236}">
                <a16:creationId xmlns="" xmlns:a16="http://schemas.microsoft.com/office/drawing/2014/main" id="{FBFE3618-8387-4153-870E-99EA1B9784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880F12AA-7CDA-4105-8128-2991F83D783B}"/>
              </a:ext>
            </a:extLst>
          </p:cNvPr>
          <p:cNvSpPr>
            <a:spLocks noGrp="1"/>
          </p:cNvSpPr>
          <p:nvPr>
            <p:ph type="title"/>
          </p:nvPr>
        </p:nvSpPr>
        <p:spPr>
          <a:xfrm>
            <a:off x="649224" y="645106"/>
            <a:ext cx="3650279" cy="1259894"/>
          </a:xfrm>
        </p:spPr>
        <p:txBody>
          <a:bodyPr>
            <a:normAutofit/>
          </a:bodyPr>
          <a:lstStyle/>
          <a:p>
            <a:r>
              <a:rPr lang="tr-TR" dirty="0">
                <a:latin typeface="Arial" panose="020B0604020202020204" pitchFamily="34" charset="0"/>
                <a:cs typeface="Arial" panose="020B0604020202020204" pitchFamily="34" charset="0"/>
              </a:rPr>
              <a:t>2. ANALİZ</a:t>
            </a:r>
          </a:p>
        </p:txBody>
      </p:sp>
      <p:sp>
        <p:nvSpPr>
          <p:cNvPr id="53" name="Rectangle 52">
            <a:extLst>
              <a:ext uri="{FF2B5EF4-FFF2-40B4-BE49-F238E27FC236}">
                <a16:creationId xmlns="" xmlns:a16="http://schemas.microsoft.com/office/drawing/2014/main" id="{BB99A42A-5548-4BB8-9115-A05821C360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8" name="Content Placeholder 47">
            <a:extLst>
              <a:ext uri="{FF2B5EF4-FFF2-40B4-BE49-F238E27FC236}">
                <a16:creationId xmlns="" xmlns:a16="http://schemas.microsoft.com/office/drawing/2014/main" id="{6758254D-C989-4607-A565-33A047792C69}"/>
              </a:ext>
            </a:extLst>
          </p:cNvPr>
          <p:cNvSpPr>
            <a:spLocks noGrp="1"/>
          </p:cNvSpPr>
          <p:nvPr>
            <p:ph idx="1"/>
          </p:nvPr>
        </p:nvSpPr>
        <p:spPr>
          <a:xfrm>
            <a:off x="649225" y="2133600"/>
            <a:ext cx="3650278" cy="3759253"/>
          </a:xfrm>
        </p:spPr>
        <p:txBody>
          <a:bodyPr>
            <a:normAutofit fontScale="92500" lnSpcReduction="10000"/>
          </a:bodyPr>
          <a:lstStyle/>
          <a:p>
            <a:r>
              <a:rPr lang="tr-TR" dirty="0"/>
              <a:t>İsa ve Meryem’in hemen dışındaki genişçe çemberde İsa’nın havarileri ve Hristiyanlık tarihinin önemli aziz ve azizeleri yer almaktadır. Bunlardan </a:t>
            </a:r>
            <a:r>
              <a:rPr lang="tr-TR" dirty="0" err="1"/>
              <a:t>Bartholomeo</a:t>
            </a:r>
            <a:r>
              <a:rPr lang="tr-TR" dirty="0"/>
              <a:t> İsa’nın sağ alt çaprazında bulutun üstünde oturmuş bir biçimde görünür. Derisi yüzülerek şehit edilmiş </a:t>
            </a:r>
            <a:r>
              <a:rPr lang="tr-TR" dirty="0" err="1"/>
              <a:t>Bartholomeo</a:t>
            </a:r>
            <a:r>
              <a:rPr lang="tr-TR" dirty="0"/>
              <a:t> elinde yüzülmüş dersini ve bunun için kullanılmış bıçağı taşır. </a:t>
            </a:r>
            <a:endParaRPr lang="en-US" dirty="0"/>
          </a:p>
        </p:txBody>
      </p:sp>
      <p:pic>
        <p:nvPicPr>
          <p:cNvPr id="7" name="İçerik Yer Tutucusu 6" descr="grup, kumaş, oturma, fotoğraf içeren bir resim&#10;&#10;Açıklama otomatik olarak oluşturuldu">
            <a:extLst>
              <a:ext uri="{FF2B5EF4-FFF2-40B4-BE49-F238E27FC236}">
                <a16:creationId xmlns="" xmlns:a16="http://schemas.microsoft.com/office/drawing/2014/main" id="{03BF1B14-4439-4B98-89AF-B570D1C63A1E}"/>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833740" y="640080"/>
            <a:ext cx="6525183" cy="5252773"/>
          </a:xfrm>
          <a:prstGeom prst="rect">
            <a:avLst/>
          </a:prstGeom>
        </p:spPr>
      </p:pic>
      <p:sp>
        <p:nvSpPr>
          <p:cNvPr id="55" name="Freeform 11">
            <a:extLst>
              <a:ext uri="{FF2B5EF4-FFF2-40B4-BE49-F238E27FC236}">
                <a16:creationId xmlns="" xmlns:a16="http://schemas.microsoft.com/office/drawing/2014/main" id="{D49441E5-946F-46B3-BDD2-BAD0885323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 xmlns:a16="http://schemas.microsoft.com/office/drawing/2014/main" id="{CE305524-6C51-4CDD-BA43-7DBD85869683}"/>
              </a:ext>
            </a:extLst>
          </p:cNvPr>
          <p:cNvSpPr/>
          <p:nvPr/>
        </p:nvSpPr>
        <p:spPr>
          <a:xfrm>
            <a:off x="8425543" y="2743200"/>
            <a:ext cx="2167429" cy="301048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1" name="Düz Ok Bağlayıcısı 10">
            <a:extLst>
              <a:ext uri="{FF2B5EF4-FFF2-40B4-BE49-F238E27FC236}">
                <a16:creationId xmlns="" xmlns:a16="http://schemas.microsoft.com/office/drawing/2014/main" id="{0BDF3582-CAA2-4BA6-A59C-AA7D2DD72B67}"/>
              </a:ext>
            </a:extLst>
          </p:cNvPr>
          <p:cNvCxnSpPr>
            <a:cxnSpLocks/>
          </p:cNvCxnSpPr>
          <p:nvPr/>
        </p:nvCxnSpPr>
        <p:spPr>
          <a:xfrm flipV="1">
            <a:off x="7659592" y="3266466"/>
            <a:ext cx="1290771" cy="9819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1" name="Düz Ok Bağlayıcısı 40">
            <a:extLst>
              <a:ext uri="{FF2B5EF4-FFF2-40B4-BE49-F238E27FC236}">
                <a16:creationId xmlns="" xmlns:a16="http://schemas.microsoft.com/office/drawing/2014/main" id="{4EE529FC-3AB2-4B18-ACB1-7A46476FD76D}"/>
              </a:ext>
            </a:extLst>
          </p:cNvPr>
          <p:cNvCxnSpPr/>
          <p:nvPr/>
        </p:nvCxnSpPr>
        <p:spPr>
          <a:xfrm flipH="1">
            <a:off x="10330562" y="4362138"/>
            <a:ext cx="79664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83024848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FBFE3618-8387-4153-870E-99EA1B9784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D9A27759-E7BD-4572-8536-BFD4D1E2F2A5}"/>
              </a:ext>
            </a:extLst>
          </p:cNvPr>
          <p:cNvSpPr>
            <a:spLocks noGrp="1"/>
          </p:cNvSpPr>
          <p:nvPr>
            <p:ph type="title"/>
          </p:nvPr>
        </p:nvSpPr>
        <p:spPr>
          <a:xfrm>
            <a:off x="649224" y="645106"/>
            <a:ext cx="3650279" cy="1259894"/>
          </a:xfrm>
        </p:spPr>
        <p:txBody>
          <a:bodyPr>
            <a:normAutofit/>
          </a:bodyPr>
          <a:lstStyle/>
          <a:p>
            <a:r>
              <a:rPr lang="tr-TR" dirty="0">
                <a:latin typeface="Arial" panose="020B0604020202020204" pitchFamily="34" charset="0"/>
                <a:cs typeface="Arial" panose="020B0604020202020204" pitchFamily="34" charset="0"/>
              </a:rPr>
              <a:t>2. ANALİZ</a:t>
            </a:r>
          </a:p>
        </p:txBody>
      </p:sp>
      <p:sp>
        <p:nvSpPr>
          <p:cNvPr id="14" name="Rectangle 13">
            <a:extLst>
              <a:ext uri="{FF2B5EF4-FFF2-40B4-BE49-F238E27FC236}">
                <a16:creationId xmlns="" xmlns:a16="http://schemas.microsoft.com/office/drawing/2014/main" id="{BB99A42A-5548-4BB8-9115-A05821C360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9" name="Content Placeholder 8">
            <a:extLst>
              <a:ext uri="{FF2B5EF4-FFF2-40B4-BE49-F238E27FC236}">
                <a16:creationId xmlns="" xmlns:a16="http://schemas.microsoft.com/office/drawing/2014/main" id="{10D67AF0-C3B6-47EE-B469-EF428213D29D}"/>
              </a:ext>
            </a:extLst>
          </p:cNvPr>
          <p:cNvSpPr>
            <a:spLocks noGrp="1"/>
          </p:cNvSpPr>
          <p:nvPr>
            <p:ph idx="1"/>
          </p:nvPr>
        </p:nvSpPr>
        <p:spPr>
          <a:xfrm>
            <a:off x="649225" y="2133600"/>
            <a:ext cx="3650278" cy="3759253"/>
          </a:xfrm>
        </p:spPr>
        <p:txBody>
          <a:bodyPr>
            <a:normAutofit/>
          </a:bodyPr>
          <a:lstStyle/>
          <a:p>
            <a:r>
              <a:rPr lang="tr-TR" dirty="0"/>
              <a:t>Vaftizci Yahya görkemli bedeni ile İsa ve Meryem’in sol tarafında yer almaktadır. Sırtını kaplayan ve yanlardan sarkan hayvan kürkü Vaftizci Yahya’nın yıllar boyu doğada bir münzevi şeklinde sırtında hayvan kürkleri ve uzun sakalı ile yaşamış olmasına işaret eder.</a:t>
            </a:r>
            <a:endParaRPr lang="en-US" dirty="0"/>
          </a:p>
        </p:txBody>
      </p:sp>
      <p:pic>
        <p:nvPicPr>
          <p:cNvPr id="5" name="İçerik Yer Tutucusu 4" descr="grup, kumaş, oturma, fotoğraf içeren bir resim&#10;&#10;Açıklama otomatik olarak oluşturuldu">
            <a:extLst>
              <a:ext uri="{FF2B5EF4-FFF2-40B4-BE49-F238E27FC236}">
                <a16:creationId xmlns="" xmlns:a16="http://schemas.microsoft.com/office/drawing/2014/main" id="{33271F4E-8587-4181-827B-E49418EA22BD}"/>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833740" y="640080"/>
            <a:ext cx="6525183" cy="5252773"/>
          </a:xfrm>
          <a:prstGeom prst="rect">
            <a:avLst/>
          </a:prstGeom>
        </p:spPr>
      </p:pic>
      <p:sp>
        <p:nvSpPr>
          <p:cNvPr id="16" name="Freeform 11">
            <a:extLst>
              <a:ext uri="{FF2B5EF4-FFF2-40B4-BE49-F238E27FC236}">
                <a16:creationId xmlns="" xmlns:a16="http://schemas.microsoft.com/office/drawing/2014/main" id="{D49441E5-946F-46B3-BDD2-BAD0885323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 xmlns:a16="http://schemas.microsoft.com/office/drawing/2014/main" id="{CEFF393A-18E1-4E5F-9DCF-946CD720EC6A}"/>
              </a:ext>
            </a:extLst>
          </p:cNvPr>
          <p:cNvSpPr/>
          <p:nvPr/>
        </p:nvSpPr>
        <p:spPr>
          <a:xfrm>
            <a:off x="5886137" y="1780331"/>
            <a:ext cx="1516912" cy="256067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 xmlns:p14="http://schemas.microsoft.com/office/powerpoint/2010/main" val="316082025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FBFE3618-8387-4153-870E-99EA1B9784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F7580BAA-2B3D-4E94-99FD-85161ABA1FC6}"/>
              </a:ext>
            </a:extLst>
          </p:cNvPr>
          <p:cNvSpPr>
            <a:spLocks noGrp="1"/>
          </p:cNvSpPr>
          <p:nvPr>
            <p:ph type="title"/>
          </p:nvPr>
        </p:nvSpPr>
        <p:spPr>
          <a:xfrm>
            <a:off x="649224" y="645106"/>
            <a:ext cx="3650279" cy="1259894"/>
          </a:xfrm>
        </p:spPr>
        <p:txBody>
          <a:bodyPr>
            <a:normAutofit/>
          </a:bodyPr>
          <a:lstStyle/>
          <a:p>
            <a:endParaRPr lang="tr-TR"/>
          </a:p>
        </p:txBody>
      </p:sp>
      <p:sp>
        <p:nvSpPr>
          <p:cNvPr id="14" name="Rectangle 13">
            <a:extLst>
              <a:ext uri="{FF2B5EF4-FFF2-40B4-BE49-F238E27FC236}">
                <a16:creationId xmlns="" xmlns:a16="http://schemas.microsoft.com/office/drawing/2014/main" id="{BB99A42A-5548-4BB8-9115-A05821C360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9" name="Content Placeholder 8">
            <a:extLst>
              <a:ext uri="{FF2B5EF4-FFF2-40B4-BE49-F238E27FC236}">
                <a16:creationId xmlns="" xmlns:a16="http://schemas.microsoft.com/office/drawing/2014/main" id="{E014BC61-6AB3-4195-881F-7D2EA5515402}"/>
              </a:ext>
            </a:extLst>
          </p:cNvPr>
          <p:cNvSpPr>
            <a:spLocks noGrp="1"/>
          </p:cNvSpPr>
          <p:nvPr>
            <p:ph idx="1"/>
          </p:nvPr>
        </p:nvSpPr>
        <p:spPr>
          <a:xfrm>
            <a:off x="649225" y="2133600"/>
            <a:ext cx="3650278" cy="3759253"/>
          </a:xfrm>
        </p:spPr>
        <p:txBody>
          <a:bodyPr>
            <a:normAutofit fontScale="92500"/>
          </a:bodyPr>
          <a:lstStyle/>
          <a:p>
            <a:r>
              <a:rPr lang="tr-TR" dirty="0"/>
              <a:t>Yahya’nın hemen yanındaki figür Aziz </a:t>
            </a:r>
            <a:r>
              <a:rPr lang="tr-TR" dirty="0" err="1"/>
              <a:t>Andreas’tir</a:t>
            </a:r>
            <a:r>
              <a:rPr lang="tr-TR" dirty="0"/>
              <a:t>. Çarmığa bağlanarak öldürülmüştür. Fakat kendi isteği üzerine İsa ile aynı şekilde dik bir çarmıhta öldürülmeyi kendine hak görmemiş ve çapraz bir çarmıha bağlanmayı talep etmiştir. Resimde bu çapraz çarmığı taşır halde görülmektedir.</a:t>
            </a:r>
            <a:endParaRPr lang="en-US" dirty="0"/>
          </a:p>
        </p:txBody>
      </p:sp>
      <p:pic>
        <p:nvPicPr>
          <p:cNvPr id="5" name="İçerik Yer Tutucusu 4" descr="grup, kumaş, oturma, fotoğraf içeren bir resim&#10;&#10;Açıklama otomatik olarak oluşturuldu">
            <a:extLst>
              <a:ext uri="{FF2B5EF4-FFF2-40B4-BE49-F238E27FC236}">
                <a16:creationId xmlns="" xmlns:a16="http://schemas.microsoft.com/office/drawing/2014/main" id="{1B50C032-F303-4339-B917-6DB483EF93E4}"/>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833740" y="640080"/>
            <a:ext cx="6525183" cy="5252773"/>
          </a:xfrm>
          <a:prstGeom prst="rect">
            <a:avLst/>
          </a:prstGeom>
        </p:spPr>
      </p:pic>
      <p:sp>
        <p:nvSpPr>
          <p:cNvPr id="16" name="Freeform 11">
            <a:extLst>
              <a:ext uri="{FF2B5EF4-FFF2-40B4-BE49-F238E27FC236}">
                <a16:creationId xmlns="" xmlns:a16="http://schemas.microsoft.com/office/drawing/2014/main" id="{D49441E5-946F-46B3-BDD2-BAD0885323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 xmlns:a16="http://schemas.microsoft.com/office/drawing/2014/main" id="{77A631AC-40A3-4899-A387-5C4CF3043BFB}"/>
              </a:ext>
            </a:extLst>
          </p:cNvPr>
          <p:cNvSpPr/>
          <p:nvPr/>
        </p:nvSpPr>
        <p:spPr>
          <a:xfrm>
            <a:off x="6835515" y="1573968"/>
            <a:ext cx="1287759" cy="267905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8" name="Düz Ok Bağlayıcısı 7">
            <a:extLst>
              <a:ext uri="{FF2B5EF4-FFF2-40B4-BE49-F238E27FC236}">
                <a16:creationId xmlns="" xmlns:a16="http://schemas.microsoft.com/office/drawing/2014/main" id="{E2B2F5A1-573B-43DC-9028-29062F438ED6}"/>
              </a:ext>
            </a:extLst>
          </p:cNvPr>
          <p:cNvCxnSpPr>
            <a:cxnSpLocks/>
          </p:cNvCxnSpPr>
          <p:nvPr/>
        </p:nvCxnSpPr>
        <p:spPr>
          <a:xfrm flipH="1">
            <a:off x="7790304" y="1693889"/>
            <a:ext cx="1160059" cy="72041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49830193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22">
            <a:extLst>
              <a:ext uri="{FF2B5EF4-FFF2-40B4-BE49-F238E27FC236}">
                <a16:creationId xmlns="" xmlns:a16="http://schemas.microsoft.com/office/drawing/2014/main" id="{FBFE3618-8387-4153-870E-99EA1B9784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310A50E3-623A-4DE6-A7DB-7EDD2F920653}"/>
              </a:ext>
            </a:extLst>
          </p:cNvPr>
          <p:cNvSpPr>
            <a:spLocks noGrp="1"/>
          </p:cNvSpPr>
          <p:nvPr>
            <p:ph type="title"/>
          </p:nvPr>
        </p:nvSpPr>
        <p:spPr>
          <a:xfrm>
            <a:off x="649224" y="645106"/>
            <a:ext cx="3650279" cy="1259894"/>
          </a:xfrm>
        </p:spPr>
        <p:txBody>
          <a:bodyPr>
            <a:normAutofit/>
          </a:bodyPr>
          <a:lstStyle/>
          <a:p>
            <a:endParaRPr lang="tr-TR"/>
          </a:p>
        </p:txBody>
      </p:sp>
      <p:sp>
        <p:nvSpPr>
          <p:cNvPr id="25" name="Rectangle 24">
            <a:extLst>
              <a:ext uri="{FF2B5EF4-FFF2-40B4-BE49-F238E27FC236}">
                <a16:creationId xmlns="" xmlns:a16="http://schemas.microsoft.com/office/drawing/2014/main" id="{BB99A42A-5548-4BB8-9115-A05821C360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0" name="Content Placeholder 19">
            <a:extLst>
              <a:ext uri="{FF2B5EF4-FFF2-40B4-BE49-F238E27FC236}">
                <a16:creationId xmlns="" xmlns:a16="http://schemas.microsoft.com/office/drawing/2014/main" id="{503F4A9D-1D2C-461F-8D1D-70E4A190FA52}"/>
              </a:ext>
            </a:extLst>
          </p:cNvPr>
          <p:cNvSpPr>
            <a:spLocks noGrp="1"/>
          </p:cNvSpPr>
          <p:nvPr>
            <p:ph idx="1"/>
          </p:nvPr>
        </p:nvSpPr>
        <p:spPr>
          <a:xfrm>
            <a:off x="649225" y="2133600"/>
            <a:ext cx="3650278" cy="3759253"/>
          </a:xfrm>
        </p:spPr>
        <p:txBody>
          <a:bodyPr>
            <a:normAutofit/>
          </a:bodyPr>
          <a:lstStyle/>
          <a:p>
            <a:r>
              <a:rPr lang="tr-TR" dirty="0"/>
              <a:t>Aziz Lawrence elinde merdivene benzeyen demir ızgara parçası ile resmedilmiştir. Lawrence bu demir ızgaraya bağlanıp ateş üstünde canlı canlı yakılarak şehit edilmiştir.</a:t>
            </a:r>
            <a:endParaRPr lang="en-US" dirty="0"/>
          </a:p>
        </p:txBody>
      </p:sp>
      <p:pic>
        <p:nvPicPr>
          <p:cNvPr id="7" name="İçerik Yer Tutucusu 6" descr="grup, kumaş, oturma, fotoğraf içeren bir resim&#10;&#10;Açıklama otomatik olarak oluşturuldu">
            <a:extLst>
              <a:ext uri="{FF2B5EF4-FFF2-40B4-BE49-F238E27FC236}">
                <a16:creationId xmlns="" xmlns:a16="http://schemas.microsoft.com/office/drawing/2014/main" id="{8C2DAA18-685A-4B16-8E41-A8704C06943F}"/>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833740" y="640080"/>
            <a:ext cx="6525183" cy="5252773"/>
          </a:xfrm>
          <a:prstGeom prst="rect">
            <a:avLst/>
          </a:prstGeom>
        </p:spPr>
      </p:pic>
      <p:sp>
        <p:nvSpPr>
          <p:cNvPr id="27" name="Freeform 11">
            <a:extLst>
              <a:ext uri="{FF2B5EF4-FFF2-40B4-BE49-F238E27FC236}">
                <a16:creationId xmlns="" xmlns:a16="http://schemas.microsoft.com/office/drawing/2014/main" id="{D49441E5-946F-46B3-BDD2-BAD0885323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 xmlns:a16="http://schemas.microsoft.com/office/drawing/2014/main" id="{6EA62EE6-F2AE-45E0-BA90-01090CB44665}"/>
              </a:ext>
            </a:extLst>
          </p:cNvPr>
          <p:cNvSpPr/>
          <p:nvPr/>
        </p:nvSpPr>
        <p:spPr>
          <a:xfrm>
            <a:off x="7060368" y="3147237"/>
            <a:ext cx="2147428" cy="2296633"/>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1" name="Düz Ok Bağlayıcısı 10">
            <a:extLst>
              <a:ext uri="{FF2B5EF4-FFF2-40B4-BE49-F238E27FC236}">
                <a16:creationId xmlns="" xmlns:a16="http://schemas.microsoft.com/office/drawing/2014/main" id="{D47989D5-86C2-46B5-9265-4399051F7D11}"/>
              </a:ext>
            </a:extLst>
          </p:cNvPr>
          <p:cNvCxnSpPr/>
          <p:nvPr/>
        </p:nvCxnSpPr>
        <p:spPr>
          <a:xfrm flipH="1">
            <a:off x="8664315" y="4047344"/>
            <a:ext cx="1244183" cy="28481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60325291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FBFE3618-8387-4153-870E-99EA1B9784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A0E23EDB-7A4C-4D1C-9D49-D450BBA2E8BA}"/>
              </a:ext>
            </a:extLst>
          </p:cNvPr>
          <p:cNvSpPr>
            <a:spLocks noGrp="1"/>
          </p:cNvSpPr>
          <p:nvPr>
            <p:ph type="title"/>
          </p:nvPr>
        </p:nvSpPr>
        <p:spPr>
          <a:xfrm>
            <a:off x="649224" y="645106"/>
            <a:ext cx="3650279" cy="1259894"/>
          </a:xfrm>
        </p:spPr>
        <p:txBody>
          <a:bodyPr>
            <a:normAutofit/>
          </a:bodyPr>
          <a:lstStyle/>
          <a:p>
            <a:endParaRPr lang="tr-TR"/>
          </a:p>
        </p:txBody>
      </p:sp>
      <p:sp>
        <p:nvSpPr>
          <p:cNvPr id="14" name="Rectangle 13">
            <a:extLst>
              <a:ext uri="{FF2B5EF4-FFF2-40B4-BE49-F238E27FC236}">
                <a16:creationId xmlns="" xmlns:a16="http://schemas.microsoft.com/office/drawing/2014/main" id="{BB99A42A-5548-4BB8-9115-A05821C360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9" name="Content Placeholder 8">
            <a:extLst>
              <a:ext uri="{FF2B5EF4-FFF2-40B4-BE49-F238E27FC236}">
                <a16:creationId xmlns="" xmlns:a16="http://schemas.microsoft.com/office/drawing/2014/main" id="{0023C369-E6DC-4A4E-89C6-C16D2400041B}"/>
              </a:ext>
            </a:extLst>
          </p:cNvPr>
          <p:cNvSpPr>
            <a:spLocks noGrp="1"/>
          </p:cNvSpPr>
          <p:nvPr>
            <p:ph idx="1"/>
          </p:nvPr>
        </p:nvSpPr>
        <p:spPr>
          <a:xfrm>
            <a:off x="649225" y="2133600"/>
            <a:ext cx="3650278" cy="3759253"/>
          </a:xfrm>
        </p:spPr>
        <p:txBody>
          <a:bodyPr>
            <a:normAutofit lnSpcReduction="10000"/>
          </a:bodyPr>
          <a:lstStyle/>
          <a:p>
            <a:r>
              <a:rPr lang="tr-TR" dirty="0"/>
              <a:t>Aziz </a:t>
            </a:r>
            <a:r>
              <a:rPr lang="tr-TR" dirty="0" err="1"/>
              <a:t>Petrus</a:t>
            </a:r>
            <a:r>
              <a:rPr lang="tr-TR" dirty="0"/>
              <a:t> elinde büyük anahtarlar ile İsa’ya dönük durmaktadır. İsa ölmeden önce </a:t>
            </a:r>
            <a:r>
              <a:rPr lang="tr-TR" dirty="0" err="1"/>
              <a:t>Petrus’a</a:t>
            </a:r>
            <a:r>
              <a:rPr lang="tr-TR" dirty="0"/>
              <a:t> cennetin anahtarlarını teslim ederken kendisinden sonra insanlığa sahip çıkması için onu görevlendirmiştir. İsa’nın ölümünün ardından </a:t>
            </a:r>
            <a:r>
              <a:rPr lang="tr-TR" dirty="0" err="1"/>
              <a:t>Petrus</a:t>
            </a:r>
            <a:r>
              <a:rPr lang="tr-TR" dirty="0"/>
              <a:t>, ilk papa olarak görevlendirilmiştir.</a:t>
            </a:r>
          </a:p>
        </p:txBody>
      </p:sp>
      <p:pic>
        <p:nvPicPr>
          <p:cNvPr id="5" name="İçerik Yer Tutucusu 4" descr="grup, kumaş, oturma, fotoğraf içeren bir resim&#10;&#10;Açıklama otomatik olarak oluşturuldu">
            <a:extLst>
              <a:ext uri="{FF2B5EF4-FFF2-40B4-BE49-F238E27FC236}">
                <a16:creationId xmlns="" xmlns:a16="http://schemas.microsoft.com/office/drawing/2014/main" id="{25F45985-C97B-49AB-AAA3-9E019380553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833740" y="640080"/>
            <a:ext cx="6525183" cy="5252773"/>
          </a:xfrm>
          <a:prstGeom prst="rect">
            <a:avLst/>
          </a:prstGeom>
        </p:spPr>
      </p:pic>
      <p:sp>
        <p:nvSpPr>
          <p:cNvPr id="16" name="Freeform 11">
            <a:extLst>
              <a:ext uri="{FF2B5EF4-FFF2-40B4-BE49-F238E27FC236}">
                <a16:creationId xmlns="" xmlns:a16="http://schemas.microsoft.com/office/drawing/2014/main" id="{D49441E5-946F-46B3-BDD2-BAD0885323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 xmlns:a16="http://schemas.microsoft.com/office/drawing/2014/main" id="{765E0B60-5233-44FD-9039-C4AABC2F9E1A}"/>
              </a:ext>
            </a:extLst>
          </p:cNvPr>
          <p:cNvSpPr/>
          <p:nvPr/>
        </p:nvSpPr>
        <p:spPr>
          <a:xfrm>
            <a:off x="9593705" y="1701209"/>
            <a:ext cx="1761867" cy="2445489"/>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8" name="Düz Ok Bağlayıcısı 7">
            <a:extLst>
              <a:ext uri="{FF2B5EF4-FFF2-40B4-BE49-F238E27FC236}">
                <a16:creationId xmlns="" xmlns:a16="http://schemas.microsoft.com/office/drawing/2014/main" id="{5C486E7C-DAFD-498C-86B3-A4F1293FE3FB}"/>
              </a:ext>
            </a:extLst>
          </p:cNvPr>
          <p:cNvCxnSpPr/>
          <p:nvPr/>
        </p:nvCxnSpPr>
        <p:spPr>
          <a:xfrm flipV="1">
            <a:off x="8950363" y="2548328"/>
            <a:ext cx="868194" cy="11092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85449632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FBFE3618-8387-4153-870E-99EA1B9784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4FA8A893-C11E-465E-9BA8-FC44293762F4}"/>
              </a:ext>
            </a:extLst>
          </p:cNvPr>
          <p:cNvSpPr>
            <a:spLocks noGrp="1"/>
          </p:cNvSpPr>
          <p:nvPr>
            <p:ph type="title"/>
          </p:nvPr>
        </p:nvSpPr>
        <p:spPr>
          <a:xfrm>
            <a:off x="649224" y="645106"/>
            <a:ext cx="3650279" cy="1259894"/>
          </a:xfrm>
        </p:spPr>
        <p:txBody>
          <a:bodyPr>
            <a:normAutofit/>
          </a:bodyPr>
          <a:lstStyle/>
          <a:p>
            <a:r>
              <a:rPr lang="tr-TR" dirty="0">
                <a:latin typeface="Arial" panose="020B0604020202020204" pitchFamily="34" charset="0"/>
                <a:cs typeface="Arial" panose="020B0604020202020204" pitchFamily="34" charset="0"/>
              </a:rPr>
              <a:t>2.ANALİZ</a:t>
            </a:r>
          </a:p>
        </p:txBody>
      </p:sp>
      <p:sp>
        <p:nvSpPr>
          <p:cNvPr id="14" name="Rectangle 13">
            <a:extLst>
              <a:ext uri="{FF2B5EF4-FFF2-40B4-BE49-F238E27FC236}">
                <a16:creationId xmlns="" xmlns:a16="http://schemas.microsoft.com/office/drawing/2014/main" id="{BB99A42A-5548-4BB8-9115-A05821C360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9" name="Content Placeholder 8">
            <a:extLst>
              <a:ext uri="{FF2B5EF4-FFF2-40B4-BE49-F238E27FC236}">
                <a16:creationId xmlns="" xmlns:a16="http://schemas.microsoft.com/office/drawing/2014/main" id="{C5DD7348-D284-4377-AC5E-F60008C16BCE}"/>
              </a:ext>
            </a:extLst>
          </p:cNvPr>
          <p:cNvSpPr>
            <a:spLocks noGrp="1"/>
          </p:cNvSpPr>
          <p:nvPr>
            <p:ph idx="1"/>
          </p:nvPr>
        </p:nvSpPr>
        <p:spPr>
          <a:xfrm>
            <a:off x="649225" y="2133600"/>
            <a:ext cx="3650278" cy="3759253"/>
          </a:xfrm>
        </p:spPr>
        <p:txBody>
          <a:bodyPr>
            <a:normAutofit fontScale="92500" lnSpcReduction="20000"/>
          </a:bodyPr>
          <a:lstStyle/>
          <a:p>
            <a:r>
              <a:rPr lang="tr-TR" dirty="0"/>
              <a:t>Resmin her iki üst köşesinde uçan melekler 3 farklı eşyayı taşımaktadırlar. Bu eşyalar İsa’nın çilesini işaret eden nesnelerdir. Sol köşede bir grup İsa’nın gerildiği çarmıhı taşırken, hemen yanındaki grup ise çarmıha gerili iken kafasına takmış olan dikenlerden yapılma tacı taşımaktadır. Sağ üst köşedeki grup ise İsa’nın çarmıha gerilmeden önce bağlanıp kırbaçlandığı sütunu taşımaktadır.</a:t>
            </a:r>
            <a:endParaRPr lang="en-US" dirty="0"/>
          </a:p>
        </p:txBody>
      </p:sp>
      <p:pic>
        <p:nvPicPr>
          <p:cNvPr id="5" name="İçerik Yer Tutucusu 4" descr="yiyecek, tablo, oturma, yatak içeren bir resim&#10;&#10;Açıklama otomatik olarak oluşturuldu">
            <a:extLst>
              <a:ext uri="{FF2B5EF4-FFF2-40B4-BE49-F238E27FC236}">
                <a16:creationId xmlns="" xmlns:a16="http://schemas.microsoft.com/office/drawing/2014/main" id="{37C3C8CD-8E58-4894-A73F-5411357FF3EB}"/>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619543" y="2275582"/>
            <a:ext cx="6953577" cy="1981769"/>
          </a:xfrm>
          <a:prstGeom prst="rect">
            <a:avLst/>
          </a:prstGeom>
        </p:spPr>
      </p:pic>
      <p:sp>
        <p:nvSpPr>
          <p:cNvPr id="16" name="Freeform 11">
            <a:extLst>
              <a:ext uri="{FF2B5EF4-FFF2-40B4-BE49-F238E27FC236}">
                <a16:creationId xmlns="" xmlns:a16="http://schemas.microsoft.com/office/drawing/2014/main" id="{D49441E5-946F-46B3-BDD2-BAD0885323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 xmlns:a16="http://schemas.microsoft.com/office/drawing/2014/main" id="{24ACC4BA-5467-4BD0-8882-FFAE70D072FF}"/>
              </a:ext>
            </a:extLst>
          </p:cNvPr>
          <p:cNvSpPr/>
          <p:nvPr/>
        </p:nvSpPr>
        <p:spPr>
          <a:xfrm rot="2594501">
            <a:off x="5564486" y="1999861"/>
            <a:ext cx="1103422" cy="1991785"/>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1" name="Düz Ok Bağlayıcısı 10">
            <a:extLst>
              <a:ext uri="{FF2B5EF4-FFF2-40B4-BE49-F238E27FC236}">
                <a16:creationId xmlns="" xmlns:a16="http://schemas.microsoft.com/office/drawing/2014/main" id="{D53D88A8-742E-4FE8-BD90-E3869F917A20}"/>
              </a:ext>
            </a:extLst>
          </p:cNvPr>
          <p:cNvCxnSpPr/>
          <p:nvPr/>
        </p:nvCxnSpPr>
        <p:spPr>
          <a:xfrm>
            <a:off x="5032028" y="2533338"/>
            <a:ext cx="1233861" cy="22485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 xmlns:a16="http://schemas.microsoft.com/office/drawing/2014/main" id="{2584B0DA-B411-41E8-A0EE-9088BB87B26E}"/>
              </a:ext>
            </a:extLst>
          </p:cNvPr>
          <p:cNvSpPr/>
          <p:nvPr/>
        </p:nvSpPr>
        <p:spPr>
          <a:xfrm>
            <a:off x="6531044" y="2503357"/>
            <a:ext cx="1233861" cy="140907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Oval 14">
            <a:extLst>
              <a:ext uri="{FF2B5EF4-FFF2-40B4-BE49-F238E27FC236}">
                <a16:creationId xmlns="" xmlns:a16="http://schemas.microsoft.com/office/drawing/2014/main" id="{68EA35B6-6C8F-46CC-AA41-322CDB3E3127}"/>
              </a:ext>
            </a:extLst>
          </p:cNvPr>
          <p:cNvSpPr/>
          <p:nvPr/>
        </p:nvSpPr>
        <p:spPr>
          <a:xfrm>
            <a:off x="8699383" y="2270834"/>
            <a:ext cx="2303398" cy="1671579"/>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2" name="Düz Ok Bağlayıcısı 21">
            <a:extLst>
              <a:ext uri="{FF2B5EF4-FFF2-40B4-BE49-F238E27FC236}">
                <a16:creationId xmlns="" xmlns:a16="http://schemas.microsoft.com/office/drawing/2014/main" id="{9294948B-87E6-4E45-ACD5-D06200AB2640}"/>
              </a:ext>
            </a:extLst>
          </p:cNvPr>
          <p:cNvCxnSpPr/>
          <p:nvPr/>
        </p:nvCxnSpPr>
        <p:spPr>
          <a:xfrm flipH="1" flipV="1">
            <a:off x="7465521" y="3552669"/>
            <a:ext cx="944381" cy="54652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Düz Ok Bağlayıcısı 23">
            <a:extLst>
              <a:ext uri="{FF2B5EF4-FFF2-40B4-BE49-F238E27FC236}">
                <a16:creationId xmlns="" xmlns:a16="http://schemas.microsoft.com/office/drawing/2014/main" id="{D5B1E52A-7409-4A6B-A9C7-918BFF8A88F8}"/>
              </a:ext>
            </a:extLst>
          </p:cNvPr>
          <p:cNvCxnSpPr/>
          <p:nvPr/>
        </p:nvCxnSpPr>
        <p:spPr>
          <a:xfrm>
            <a:off x="8129044" y="2995753"/>
            <a:ext cx="1239808" cy="11087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5680469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1">
            <a:extLst>
              <a:ext uri="{FF2B5EF4-FFF2-40B4-BE49-F238E27FC236}">
                <a16:creationId xmlns="" xmlns:a16="http://schemas.microsoft.com/office/drawing/2014/main" id="{8BD30EA2-8070-48EC-BC41-2869CA1A91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DB794CC2-57EE-4003-BB95-1A8DCE07AA16}"/>
              </a:ext>
            </a:extLst>
          </p:cNvPr>
          <p:cNvSpPr>
            <a:spLocks noGrp="1"/>
          </p:cNvSpPr>
          <p:nvPr>
            <p:ph type="title"/>
          </p:nvPr>
        </p:nvSpPr>
        <p:spPr>
          <a:xfrm>
            <a:off x="649224" y="645106"/>
            <a:ext cx="3650279" cy="1259894"/>
          </a:xfrm>
        </p:spPr>
        <p:txBody>
          <a:bodyPr>
            <a:normAutofit/>
          </a:bodyPr>
          <a:lstStyle/>
          <a:p>
            <a:r>
              <a:rPr lang="tr-TR" dirty="0">
                <a:latin typeface="Arial" panose="020B0604020202020204" pitchFamily="34" charset="0"/>
                <a:cs typeface="Arial" panose="020B0604020202020204" pitchFamily="34" charset="0"/>
              </a:rPr>
              <a:t>2.ANALİZ</a:t>
            </a:r>
          </a:p>
        </p:txBody>
      </p:sp>
      <p:sp>
        <p:nvSpPr>
          <p:cNvPr id="19" name="Rectangle 13">
            <a:extLst>
              <a:ext uri="{FF2B5EF4-FFF2-40B4-BE49-F238E27FC236}">
                <a16:creationId xmlns="" xmlns:a16="http://schemas.microsoft.com/office/drawing/2014/main" id="{BF40D12C-3EB2-43EA-A6B2-81D1325190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0" name="Content Placeholder 8">
            <a:extLst>
              <a:ext uri="{FF2B5EF4-FFF2-40B4-BE49-F238E27FC236}">
                <a16:creationId xmlns="" xmlns:a16="http://schemas.microsoft.com/office/drawing/2014/main" id="{D4A8A57C-122A-466E-BF03-B61884E0FE91}"/>
              </a:ext>
            </a:extLst>
          </p:cNvPr>
          <p:cNvSpPr>
            <a:spLocks noGrp="1"/>
          </p:cNvSpPr>
          <p:nvPr>
            <p:ph idx="1"/>
          </p:nvPr>
        </p:nvSpPr>
        <p:spPr>
          <a:xfrm>
            <a:off x="649225" y="2133600"/>
            <a:ext cx="3650278" cy="3759253"/>
          </a:xfrm>
        </p:spPr>
        <p:txBody>
          <a:bodyPr>
            <a:normAutofit fontScale="92500" lnSpcReduction="20000"/>
          </a:bodyPr>
          <a:lstStyle/>
          <a:p>
            <a:r>
              <a:rPr lang="tr-TR" dirty="0"/>
              <a:t>Resmin alt kısmında kıyamet borularını çalan 7 meleğin hemen önünde sağda ve solda yer alan diğer iki melek iki ayrı açık kitap tutmaktadırlar. Soldaki küçük kitap sevaplar kitabı, sağdaki büyük kitap günahlar kitabıdır. Günahlar kitabının daha büyük olmasının sebebi insanları günaha çağıran çok neden oluşu ve buna karşı koymanın zorluğunu simgelemesidir.</a:t>
            </a:r>
            <a:endParaRPr lang="en-US" dirty="0"/>
          </a:p>
        </p:txBody>
      </p:sp>
      <p:pic>
        <p:nvPicPr>
          <p:cNvPr id="5" name="İçerik Yer Tutucusu 4" descr="kumaş, tablo, yatak, grup içeren bir resim&#10;&#10;Açıklama otomatik olarak oluşturuldu">
            <a:extLst>
              <a:ext uri="{FF2B5EF4-FFF2-40B4-BE49-F238E27FC236}">
                <a16:creationId xmlns="" xmlns:a16="http://schemas.microsoft.com/office/drawing/2014/main" id="{D9DC15F6-8BB2-4A99-9711-A04C0EDEF180}"/>
              </a:ext>
            </a:extLst>
          </p:cNvPr>
          <p:cNvPicPr>
            <a:picLocks noChangeAspect="1"/>
          </p:cNvPicPr>
          <p:nvPr/>
        </p:nvPicPr>
        <p:blipFill rotWithShape="1">
          <a:blip r:embed="rId2">
            <a:extLst>
              <a:ext uri="{28A0092B-C50C-407E-A947-70E740481C1C}">
                <a14:useLocalDpi xmlns="" xmlns:a14="http://schemas.microsoft.com/office/drawing/2010/main" val="0"/>
              </a:ext>
            </a:extLst>
          </a:blip>
          <a:srcRect t="13575" r="-2" b="13526"/>
          <a:stretch/>
        </p:blipFill>
        <p:spPr>
          <a:xfrm>
            <a:off x="4619543" y="640080"/>
            <a:ext cx="6953577" cy="5252773"/>
          </a:xfrm>
          <a:prstGeom prst="rect">
            <a:avLst/>
          </a:prstGeom>
        </p:spPr>
      </p:pic>
      <p:sp>
        <p:nvSpPr>
          <p:cNvPr id="21" name="Freeform 11">
            <a:extLst>
              <a:ext uri="{FF2B5EF4-FFF2-40B4-BE49-F238E27FC236}">
                <a16:creationId xmlns="" xmlns:a16="http://schemas.microsoft.com/office/drawing/2014/main" id="{A796071E-2EB3-4DB7-AC56-CCD96934984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 xmlns:a16="http://schemas.microsoft.com/office/drawing/2014/main" id="{0681D5C0-BA7D-4F28-9B1C-1FAF53F038BB}"/>
              </a:ext>
            </a:extLst>
          </p:cNvPr>
          <p:cNvSpPr/>
          <p:nvPr/>
        </p:nvSpPr>
        <p:spPr>
          <a:xfrm>
            <a:off x="5831596" y="1139954"/>
            <a:ext cx="4529469" cy="4253023"/>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8" name="Düz Ok Bağlayıcısı 7">
            <a:extLst>
              <a:ext uri="{FF2B5EF4-FFF2-40B4-BE49-F238E27FC236}">
                <a16:creationId xmlns="" xmlns:a16="http://schemas.microsoft.com/office/drawing/2014/main" id="{4F73E0A6-F034-4334-BDCE-1D4B9A3296E5}"/>
              </a:ext>
            </a:extLst>
          </p:cNvPr>
          <p:cNvCxnSpPr/>
          <p:nvPr/>
        </p:nvCxnSpPr>
        <p:spPr>
          <a:xfrm flipV="1">
            <a:off x="5763066" y="3876698"/>
            <a:ext cx="824459" cy="14881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a:extLst>
              <a:ext uri="{FF2B5EF4-FFF2-40B4-BE49-F238E27FC236}">
                <a16:creationId xmlns="" xmlns:a16="http://schemas.microsoft.com/office/drawing/2014/main" id="{595D9853-F079-44C9-A994-793CF7C4418D}"/>
              </a:ext>
            </a:extLst>
          </p:cNvPr>
          <p:cNvCxnSpPr/>
          <p:nvPr/>
        </p:nvCxnSpPr>
        <p:spPr>
          <a:xfrm flipH="1" flipV="1">
            <a:off x="8959479" y="3876698"/>
            <a:ext cx="1948721" cy="15704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10896797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8" name="Rectangle 7">
            <a:extLst>
              <a:ext uri="{FF2B5EF4-FFF2-40B4-BE49-F238E27FC236}">
                <a16:creationId xmlns="" xmlns:a16="http://schemas.microsoft.com/office/drawing/2014/main" id="{3A3C2D7E-3F2E-404E-9B30-CB12DC972D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9">
            <a:extLst>
              <a:ext uri="{FF2B5EF4-FFF2-40B4-BE49-F238E27FC236}">
                <a16:creationId xmlns="" xmlns:a16="http://schemas.microsoft.com/office/drawing/2014/main" id="{F1F7FD00-BF97-4325-B7C2-E451F20840A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 xmlns:a16="http://schemas.microsoft.com/office/drawing/2014/main" id="{9F38B1E0-9102-47DF-9754-2B4D51D2B9CA}"/>
              </a:ext>
            </a:extLst>
          </p:cNvPr>
          <p:cNvSpPr>
            <a:spLocks noGrp="1"/>
          </p:cNvSpPr>
          <p:nvPr>
            <p:ph type="title"/>
          </p:nvPr>
        </p:nvSpPr>
        <p:spPr>
          <a:xfrm>
            <a:off x="1843391" y="624110"/>
            <a:ext cx="9383408" cy="1280890"/>
          </a:xfrm>
        </p:spPr>
        <p:txBody>
          <a:bodyPr>
            <a:normAutofit/>
          </a:bodyPr>
          <a:lstStyle/>
          <a:p>
            <a:r>
              <a:rPr lang="tr-TR" sz="3600">
                <a:solidFill>
                  <a:schemeClr val="bg1"/>
                </a:solidFill>
                <a:latin typeface="Arial" panose="020B0604020202020204" pitchFamily="34" charset="0"/>
                <a:cs typeface="Arial" panose="020B0604020202020204" pitchFamily="34" charset="0"/>
              </a:rPr>
              <a:t>3.YORUM</a:t>
            </a:r>
          </a:p>
        </p:txBody>
      </p:sp>
      <p:sp>
        <p:nvSpPr>
          <p:cNvPr id="30" name="Freeform 11">
            <a:extLst>
              <a:ext uri="{FF2B5EF4-FFF2-40B4-BE49-F238E27FC236}">
                <a16:creationId xmlns="" xmlns:a16="http://schemas.microsoft.com/office/drawing/2014/main" id="{179B5294-DA4E-4926-B14A-DD6E07A12F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3" name="İçerik Yer Tutucusu 2">
            <a:extLst>
              <a:ext uri="{FF2B5EF4-FFF2-40B4-BE49-F238E27FC236}">
                <a16:creationId xmlns="" xmlns:a16="http://schemas.microsoft.com/office/drawing/2014/main" id="{5519833B-315A-475D-8D7A-D839BE007771}"/>
              </a:ext>
            </a:extLst>
          </p:cNvPr>
          <p:cNvSpPr>
            <a:spLocks noGrp="1"/>
          </p:cNvSpPr>
          <p:nvPr>
            <p:ph idx="1"/>
          </p:nvPr>
        </p:nvSpPr>
        <p:spPr>
          <a:xfrm>
            <a:off x="1843392" y="2623930"/>
            <a:ext cx="9383408" cy="3287292"/>
          </a:xfrm>
        </p:spPr>
        <p:txBody>
          <a:bodyPr>
            <a:normAutofit/>
          </a:bodyPr>
          <a:lstStyle/>
          <a:p>
            <a:r>
              <a:rPr lang="tr-TR" dirty="0"/>
              <a:t>Sanatçı kendine has tarzı ile insan bedenini ve kullandığı simgeleri ayrıntılı bir şekilde inceleyip yorumlamıştır.</a:t>
            </a:r>
          </a:p>
          <a:p>
            <a:r>
              <a:rPr lang="tr-TR" dirty="0"/>
              <a:t>Sanatçı bu eserinde kıyamet gününde insanların yaşantılarına göre nasıl ayrıldığını ve hak bulacakları yere gittiği anı resmetmeye çalışmış ve kendince yorumlamıştır.</a:t>
            </a:r>
          </a:p>
          <a:p>
            <a:r>
              <a:rPr lang="tr-TR" dirty="0"/>
              <a:t>Resmedilen figürler hikayelerine göre yansıtılmıştır.</a:t>
            </a:r>
          </a:p>
          <a:p>
            <a:r>
              <a:rPr lang="tr-TR" dirty="0"/>
              <a:t>Dini bir sanat eseridir.</a:t>
            </a:r>
          </a:p>
        </p:txBody>
      </p:sp>
    </p:spTree>
    <p:extLst>
      <p:ext uri="{BB962C8B-B14F-4D97-AF65-F5344CB8AC3E}">
        <p14:creationId xmlns="" xmlns:p14="http://schemas.microsoft.com/office/powerpoint/2010/main" val="261288639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A3C2D7E-3F2E-404E-9B30-CB12DC972D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F1F7FD00-BF97-4325-B7C2-E451F20840A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 xmlns:a16="http://schemas.microsoft.com/office/drawing/2014/main" id="{DA048021-73BC-497F-B001-346DE1140F81}"/>
              </a:ext>
            </a:extLst>
          </p:cNvPr>
          <p:cNvSpPr>
            <a:spLocks noGrp="1"/>
          </p:cNvSpPr>
          <p:nvPr>
            <p:ph type="title"/>
          </p:nvPr>
        </p:nvSpPr>
        <p:spPr>
          <a:xfrm>
            <a:off x="1843391" y="624110"/>
            <a:ext cx="9383408" cy="1280890"/>
          </a:xfrm>
        </p:spPr>
        <p:txBody>
          <a:bodyPr>
            <a:normAutofit/>
          </a:bodyPr>
          <a:lstStyle/>
          <a:p>
            <a:r>
              <a:rPr lang="tr-TR" sz="3600" dirty="0">
                <a:solidFill>
                  <a:schemeClr val="bg1"/>
                </a:solidFill>
                <a:latin typeface="Arial" panose="020B0604020202020204" pitchFamily="34" charset="0"/>
                <a:cs typeface="Arial" panose="020B0604020202020204" pitchFamily="34" charset="0"/>
              </a:rPr>
              <a:t>4.DEĞERLENDİRME</a:t>
            </a:r>
          </a:p>
        </p:txBody>
      </p:sp>
      <p:sp>
        <p:nvSpPr>
          <p:cNvPr id="12" name="Freeform 11">
            <a:extLst>
              <a:ext uri="{FF2B5EF4-FFF2-40B4-BE49-F238E27FC236}">
                <a16:creationId xmlns="" xmlns:a16="http://schemas.microsoft.com/office/drawing/2014/main" id="{179B5294-DA4E-4926-B14A-DD6E07A12F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3" name="İçerik Yer Tutucusu 2">
            <a:extLst>
              <a:ext uri="{FF2B5EF4-FFF2-40B4-BE49-F238E27FC236}">
                <a16:creationId xmlns="" xmlns:a16="http://schemas.microsoft.com/office/drawing/2014/main" id="{FB26B578-324B-4486-84D0-009F8B12A642}"/>
              </a:ext>
            </a:extLst>
          </p:cNvPr>
          <p:cNvSpPr>
            <a:spLocks noGrp="1"/>
          </p:cNvSpPr>
          <p:nvPr>
            <p:ph idx="1"/>
          </p:nvPr>
        </p:nvSpPr>
        <p:spPr>
          <a:xfrm>
            <a:off x="1843392" y="2623930"/>
            <a:ext cx="9383408" cy="3287292"/>
          </a:xfrm>
        </p:spPr>
        <p:txBody>
          <a:bodyPr>
            <a:normAutofit/>
          </a:bodyPr>
          <a:lstStyle/>
          <a:p>
            <a:r>
              <a:rPr lang="tr-TR" dirty="0"/>
              <a:t>Çok karışık ve zor bir eser olduğunu düşünüyorum. Çok fazla figür var ve hepsi üst üste binmiş bir şekilde bir karışıklık duygusu uyandırıyor. Ama zaten sanatçı da eserinde bu duyguyu o kıyamet günündeki anı, telaşı resmetmeye çalışmıştır ve oldukça başarılıdır. </a:t>
            </a:r>
          </a:p>
          <a:p>
            <a:r>
              <a:rPr lang="tr-TR" dirty="0"/>
              <a:t>Sanatçı etkili bir anlatım yarattı çünkü kullandığı renkler, figürler, simgeler yaşanılan olayların bir yansımasıydı. Konu olarak bütünlük sağladı.  </a:t>
            </a:r>
          </a:p>
        </p:txBody>
      </p:sp>
    </p:spTree>
    <p:extLst>
      <p:ext uri="{BB962C8B-B14F-4D97-AF65-F5344CB8AC3E}">
        <p14:creationId xmlns="" xmlns:p14="http://schemas.microsoft.com/office/powerpoint/2010/main" val="150124568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182000">
        <p15:prstTrans prst="peelOff"/>
      </p:transition>
    </mc:Choice>
    <mc:Fallback>
      <p:transition spd="slow" advTm="18200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7D48024E-9DDF-4AB6-A809-8E029013AFF6}"/>
              </a:ext>
            </a:extLst>
          </p:cNvPr>
          <p:cNvSpPr>
            <a:spLocks noGrp="1"/>
          </p:cNvSpPr>
          <p:nvPr>
            <p:ph type="ctrTitle"/>
          </p:nvPr>
        </p:nvSpPr>
        <p:spPr/>
        <p:txBody>
          <a:bodyPr>
            <a:normAutofit fontScale="90000"/>
          </a:bodyPr>
          <a:lstStyle/>
          <a:p>
            <a:r>
              <a:rPr lang="tr-TR" dirty="0"/>
              <a:t>Jan </a:t>
            </a:r>
            <a:r>
              <a:rPr lang="tr-TR" dirty="0" err="1"/>
              <a:t>van</a:t>
            </a:r>
            <a:r>
              <a:rPr lang="tr-TR" dirty="0"/>
              <a:t> </a:t>
            </a:r>
            <a:r>
              <a:rPr lang="tr-TR" dirty="0" err="1"/>
              <a:t>Eyck</a:t>
            </a:r>
            <a:r>
              <a:rPr lang="tr-TR" dirty="0"/>
              <a:t/>
            </a:r>
            <a:br>
              <a:rPr lang="tr-TR" dirty="0"/>
            </a:br>
            <a:r>
              <a:rPr lang="tr-TR" dirty="0" err="1"/>
              <a:t>Arnolfini’nin</a:t>
            </a:r>
            <a:r>
              <a:rPr lang="tr-TR" dirty="0"/>
              <a:t> Evlenmesi</a:t>
            </a:r>
            <a:br>
              <a:rPr lang="tr-TR" dirty="0"/>
            </a:br>
            <a:endParaRPr lang="tr-TR" dirty="0"/>
          </a:p>
        </p:txBody>
      </p:sp>
      <p:sp>
        <p:nvSpPr>
          <p:cNvPr id="3" name="Alt Başlık 2">
            <a:extLst>
              <a:ext uri="{FF2B5EF4-FFF2-40B4-BE49-F238E27FC236}">
                <a16:creationId xmlns="" xmlns:a16="http://schemas.microsoft.com/office/drawing/2014/main" id="{E514FC06-E798-4EFB-B625-AA3442FE4570}"/>
              </a:ext>
            </a:extLst>
          </p:cNvPr>
          <p:cNvSpPr>
            <a:spLocks noGrp="1"/>
          </p:cNvSpPr>
          <p:nvPr>
            <p:ph type="subTitle" idx="1"/>
          </p:nvPr>
        </p:nvSpPr>
        <p:spPr/>
        <p:txBody>
          <a:bodyPr/>
          <a:lstStyle/>
          <a:p>
            <a:r>
              <a:rPr lang="tr-TR" dirty="0"/>
              <a:t>Eserin </a:t>
            </a:r>
            <a:r>
              <a:rPr lang="tr-TR" dirty="0" smtClean="0"/>
              <a:t>Sanatsal Eleştirisi</a:t>
            </a:r>
          </a:p>
          <a:p>
            <a:r>
              <a:rPr lang="tr-TR" dirty="0" smtClean="0"/>
              <a:t>Hazırlayan: Nazan EKİZ</a:t>
            </a:r>
            <a:endParaRPr lang="tr-TR" dirty="0"/>
          </a:p>
          <a:p>
            <a:endParaRPr lang="tr-TR" dirty="0"/>
          </a:p>
        </p:txBody>
      </p:sp>
    </p:spTree>
    <p:extLst>
      <p:ext uri="{BB962C8B-B14F-4D97-AF65-F5344CB8AC3E}">
        <p14:creationId xmlns="" xmlns:p14="http://schemas.microsoft.com/office/powerpoint/2010/main" val="31068363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5A91BD64-D7D2-4DA6-A0A6-747FB5D87A8E}"/>
              </a:ext>
            </a:extLst>
          </p:cNvPr>
          <p:cNvSpPr>
            <a:spLocks noGrp="1"/>
          </p:cNvSpPr>
          <p:nvPr>
            <p:ph type="title"/>
          </p:nvPr>
        </p:nvSpPr>
        <p:spPr/>
        <p:txBody>
          <a:bodyPr>
            <a:normAutofit/>
          </a:bodyPr>
          <a:lstStyle/>
          <a:p>
            <a:r>
              <a:rPr lang="tr-TR" dirty="0"/>
              <a:t>Tablonun </a:t>
            </a:r>
            <a:r>
              <a:rPr lang="tr-TR" dirty="0" err="1"/>
              <a:t>orjinal</a:t>
            </a:r>
            <a:r>
              <a:rPr lang="tr-TR" dirty="0"/>
              <a:t> ismi; </a:t>
            </a:r>
            <a:r>
              <a:rPr lang="tr-TR" b="1" i="1" dirty="0" err="1"/>
              <a:t>Portret</a:t>
            </a:r>
            <a:r>
              <a:rPr lang="tr-TR" b="1" i="1" dirty="0"/>
              <a:t> </a:t>
            </a:r>
            <a:r>
              <a:rPr lang="tr-TR" b="1" i="1" dirty="0" err="1"/>
              <a:t>van</a:t>
            </a:r>
            <a:r>
              <a:rPr lang="tr-TR" b="1" i="1" dirty="0"/>
              <a:t> </a:t>
            </a:r>
            <a:r>
              <a:rPr lang="tr-TR" b="1" i="1" dirty="0" err="1"/>
              <a:t>Giovanni</a:t>
            </a:r>
            <a:r>
              <a:rPr lang="tr-TR" b="1" i="1" dirty="0"/>
              <a:t> </a:t>
            </a:r>
            <a:r>
              <a:rPr lang="tr-TR" b="1" i="1" dirty="0" err="1"/>
              <a:t>Arnolfini</a:t>
            </a:r>
            <a:r>
              <a:rPr lang="tr-TR" b="1" i="1" dirty="0"/>
              <a:t> en </a:t>
            </a:r>
            <a:r>
              <a:rPr lang="tr-TR" b="1" i="1" dirty="0" err="1"/>
              <a:t>zijn</a:t>
            </a:r>
            <a:r>
              <a:rPr lang="tr-TR" b="1" i="1" dirty="0"/>
              <a:t> </a:t>
            </a:r>
            <a:r>
              <a:rPr lang="tr-TR" b="1" i="1" dirty="0" err="1"/>
              <a:t>vrouw</a:t>
            </a:r>
            <a:endParaRPr lang="tr-TR" dirty="0"/>
          </a:p>
        </p:txBody>
      </p:sp>
      <p:pic>
        <p:nvPicPr>
          <p:cNvPr id="6" name="İçerik Yer Tutucusu 5">
            <a:extLst>
              <a:ext uri="{FF2B5EF4-FFF2-40B4-BE49-F238E27FC236}">
                <a16:creationId xmlns="" xmlns:a16="http://schemas.microsoft.com/office/drawing/2014/main" id="{EF725520-0E39-47A5-92D1-A8212BDAB7DE}"/>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210875" y="609600"/>
            <a:ext cx="3702488" cy="5181600"/>
          </a:xfrm>
        </p:spPr>
      </p:pic>
      <p:sp>
        <p:nvSpPr>
          <p:cNvPr id="4" name="Metin Yer Tutucusu 3">
            <a:extLst>
              <a:ext uri="{FF2B5EF4-FFF2-40B4-BE49-F238E27FC236}">
                <a16:creationId xmlns="" xmlns:a16="http://schemas.microsoft.com/office/drawing/2014/main" id="{E8CB20CB-D5DC-47DF-BF4A-F498EDC711DA}"/>
              </a:ext>
            </a:extLst>
          </p:cNvPr>
          <p:cNvSpPr>
            <a:spLocks noGrp="1"/>
          </p:cNvSpPr>
          <p:nvPr>
            <p:ph type="body" sz="half" idx="2"/>
          </p:nvPr>
        </p:nvSpPr>
        <p:spPr/>
        <p:txBody>
          <a:bodyPr>
            <a:normAutofit/>
          </a:bodyPr>
          <a:lstStyle/>
          <a:p>
            <a:endParaRPr lang="tr-TR" sz="2000" dirty="0"/>
          </a:p>
          <a:p>
            <a:r>
              <a:rPr lang="tr-TR" sz="2000" dirty="0"/>
              <a:t>82 x 60 cm ölçülerine sahip olan tablo tahta pano üzerine yağlı boya ile yapılmıştır. </a:t>
            </a:r>
            <a:r>
              <a:rPr lang="tr-TR" sz="2000" dirty="0" err="1"/>
              <a:t>Eyck</a:t>
            </a:r>
            <a:r>
              <a:rPr lang="tr-TR" sz="2000" dirty="0"/>
              <a:t>, tablosunu 1434 tarihinde tamamlamış ve bu tarihi de resmin üzerine not düşmüştür.</a:t>
            </a:r>
          </a:p>
        </p:txBody>
      </p:sp>
    </p:spTree>
    <p:extLst>
      <p:ext uri="{BB962C8B-B14F-4D97-AF65-F5344CB8AC3E}">
        <p14:creationId xmlns="" xmlns:p14="http://schemas.microsoft.com/office/powerpoint/2010/main" val="17881736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2F3AECE-2059-458C-87FE-32FF046BDF88}"/>
              </a:ext>
            </a:extLst>
          </p:cNvPr>
          <p:cNvSpPr>
            <a:spLocks noGrp="1"/>
          </p:cNvSpPr>
          <p:nvPr>
            <p:ph type="title"/>
          </p:nvPr>
        </p:nvSpPr>
        <p:spPr/>
        <p:txBody>
          <a:bodyPr>
            <a:normAutofit/>
          </a:bodyPr>
          <a:lstStyle/>
          <a:p>
            <a:r>
              <a:rPr lang="tr-TR" sz="3200" b="1" dirty="0"/>
              <a:t>1.Açıklama</a:t>
            </a:r>
            <a:br>
              <a:rPr lang="tr-TR" sz="3200" b="1" dirty="0"/>
            </a:br>
            <a:r>
              <a:rPr lang="tr-TR" sz="3200" b="1" dirty="0"/>
              <a:t/>
            </a:r>
            <a:br>
              <a:rPr lang="tr-TR" sz="3200" b="1" dirty="0"/>
            </a:br>
            <a:r>
              <a:rPr lang="tr-TR" sz="3200" b="1" dirty="0"/>
              <a:t>(</a:t>
            </a:r>
            <a:r>
              <a:rPr lang="tr-TR" sz="3200" b="1" dirty="0" err="1"/>
              <a:t>Betimleme,Tasvir</a:t>
            </a:r>
            <a:r>
              <a:rPr lang="tr-TR" sz="3200" b="1" dirty="0"/>
              <a:t>)</a:t>
            </a:r>
          </a:p>
        </p:txBody>
      </p:sp>
      <p:pic>
        <p:nvPicPr>
          <p:cNvPr id="5" name="İçerik Yer Tutucusu 4">
            <a:extLst>
              <a:ext uri="{FF2B5EF4-FFF2-40B4-BE49-F238E27FC236}">
                <a16:creationId xmlns="" xmlns:a16="http://schemas.microsoft.com/office/drawing/2014/main" id="{88079348-581F-4A22-B37E-1D42EB9279EE}"/>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210875" y="609600"/>
            <a:ext cx="3702488" cy="5181600"/>
          </a:xfrm>
        </p:spPr>
      </p:pic>
    </p:spTree>
    <p:extLst>
      <p:ext uri="{BB962C8B-B14F-4D97-AF65-F5344CB8AC3E}">
        <p14:creationId xmlns="" xmlns:p14="http://schemas.microsoft.com/office/powerpoint/2010/main" val="21549681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a:extLst>
              <a:ext uri="{FF2B5EF4-FFF2-40B4-BE49-F238E27FC236}">
                <a16:creationId xmlns="" xmlns:a16="http://schemas.microsoft.com/office/drawing/2014/main" id="{06ED6D4F-DB07-4836-BFBC-8F8A8DFBF2B2}"/>
              </a:ext>
            </a:extLst>
          </p:cNvPr>
          <p:cNvSpPr>
            <a:spLocks noGrp="1"/>
          </p:cNvSpPr>
          <p:nvPr>
            <p:ph type="title"/>
          </p:nvPr>
        </p:nvSpPr>
        <p:spPr>
          <a:xfrm>
            <a:off x="839788" y="457200"/>
            <a:ext cx="3932237" cy="531812"/>
          </a:xfrm>
        </p:spPr>
        <p:txBody>
          <a:bodyPr>
            <a:normAutofit/>
          </a:bodyPr>
          <a:lstStyle/>
          <a:p>
            <a:r>
              <a:rPr lang="tr-TR" dirty="0"/>
              <a:t>Betimleyelim..</a:t>
            </a:r>
          </a:p>
        </p:txBody>
      </p:sp>
      <p:pic>
        <p:nvPicPr>
          <p:cNvPr id="11" name="İçerik Yer Tutucusu 10">
            <a:extLst>
              <a:ext uri="{FF2B5EF4-FFF2-40B4-BE49-F238E27FC236}">
                <a16:creationId xmlns="" xmlns:a16="http://schemas.microsoft.com/office/drawing/2014/main" id="{12E991C4-7263-409B-99DB-94DCC86FB326}"/>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5866228" y="457201"/>
            <a:ext cx="4594083" cy="5403850"/>
          </a:xfrm>
        </p:spPr>
      </p:pic>
      <p:sp>
        <p:nvSpPr>
          <p:cNvPr id="9" name="Metin Yer Tutucusu 8">
            <a:extLst>
              <a:ext uri="{FF2B5EF4-FFF2-40B4-BE49-F238E27FC236}">
                <a16:creationId xmlns="" xmlns:a16="http://schemas.microsoft.com/office/drawing/2014/main" id="{48C3A982-AF0E-43B0-A9FA-38AEA91E42AA}"/>
              </a:ext>
            </a:extLst>
          </p:cNvPr>
          <p:cNvSpPr>
            <a:spLocks noGrp="1"/>
          </p:cNvSpPr>
          <p:nvPr>
            <p:ph type="body" sz="half" idx="2"/>
          </p:nvPr>
        </p:nvSpPr>
        <p:spPr>
          <a:xfrm>
            <a:off x="839788" y="1097280"/>
            <a:ext cx="3932237" cy="4771708"/>
          </a:xfrm>
        </p:spPr>
        <p:txBody>
          <a:bodyPr>
            <a:normAutofit fontScale="47500" lnSpcReduction="20000"/>
          </a:bodyPr>
          <a:lstStyle/>
          <a:p>
            <a:endParaRPr lang="tr-TR" sz="2900" b="1" dirty="0">
              <a:latin typeface="Comic Sans MS" panose="030F0702030302020204" pitchFamily="66" charset="0"/>
            </a:endParaRPr>
          </a:p>
          <a:p>
            <a:r>
              <a:rPr lang="tr-TR" sz="2900" b="1" dirty="0">
                <a:latin typeface="Comic Sans MS" panose="030F0702030302020204" pitchFamily="66" charset="0"/>
              </a:rPr>
              <a:t>Resme ilk baktığımızda gördüğümüz şey aydınlık bir oda içindeki gayet özenli ve incelikli giyinmiş iki figür oluyor. Bir erkek ve bir kadın figürü tam karşımızda durmakta. Bu erkek ve kadın figürleri arasında ise köpek figürü var. Erkek olan figür İtalyan bir tüccar olan </a:t>
            </a:r>
            <a:r>
              <a:rPr lang="tr-TR" sz="2900" b="1" dirty="0" err="1">
                <a:latin typeface="Comic Sans MS" panose="030F0702030302020204" pitchFamily="66" charset="0"/>
              </a:rPr>
              <a:t>Giovanni</a:t>
            </a:r>
            <a:r>
              <a:rPr lang="tr-TR" sz="2900" b="1" dirty="0">
                <a:latin typeface="Comic Sans MS" panose="030F0702030302020204" pitchFamily="66" charset="0"/>
              </a:rPr>
              <a:t> </a:t>
            </a:r>
            <a:r>
              <a:rPr lang="tr-TR" sz="2900" b="1" dirty="0" err="1">
                <a:latin typeface="Comic Sans MS" panose="030F0702030302020204" pitchFamily="66" charset="0"/>
              </a:rPr>
              <a:t>di</a:t>
            </a:r>
            <a:r>
              <a:rPr lang="tr-TR" sz="2900" b="1" dirty="0">
                <a:latin typeface="Comic Sans MS" panose="030F0702030302020204" pitchFamily="66" charset="0"/>
              </a:rPr>
              <a:t> </a:t>
            </a:r>
            <a:r>
              <a:rPr lang="tr-TR" sz="2900" b="1" dirty="0" err="1">
                <a:latin typeface="Comic Sans MS" panose="030F0702030302020204" pitchFamily="66" charset="0"/>
              </a:rPr>
              <a:t>Nicolao</a:t>
            </a:r>
            <a:r>
              <a:rPr lang="tr-TR" sz="2900" b="1" dirty="0">
                <a:latin typeface="Comic Sans MS" panose="030F0702030302020204" pitchFamily="66" charset="0"/>
              </a:rPr>
              <a:t> </a:t>
            </a:r>
            <a:r>
              <a:rPr lang="tr-TR" sz="2900" b="1" dirty="0" err="1">
                <a:latin typeface="Comic Sans MS" panose="030F0702030302020204" pitchFamily="66" charset="0"/>
              </a:rPr>
              <a:t>Arnolfini</a:t>
            </a:r>
            <a:r>
              <a:rPr lang="tr-TR" sz="2900" b="1" dirty="0">
                <a:latin typeface="Comic Sans MS" panose="030F0702030302020204" pitchFamily="66" charset="0"/>
              </a:rPr>
              <a:t>.</a:t>
            </a:r>
          </a:p>
          <a:p>
            <a:r>
              <a:rPr lang="tr-TR" sz="3200" b="1" dirty="0">
                <a:latin typeface="Comic Sans MS" panose="030F0702030302020204" pitchFamily="66" charset="0"/>
              </a:rPr>
              <a:t>Kenarları ve yaka kısmı kürklü, uzun bir cübbe giyip geniş, büyük ve kadifeden bir şapka takmış. Kadın figür, </a:t>
            </a:r>
            <a:r>
              <a:rPr lang="tr-TR" sz="3200" b="1" dirty="0" err="1">
                <a:latin typeface="Comic Sans MS" panose="030F0702030302020204" pitchFamily="66" charset="0"/>
              </a:rPr>
              <a:t>Giovanna</a:t>
            </a:r>
            <a:r>
              <a:rPr lang="tr-TR" sz="3200" b="1" dirty="0">
                <a:latin typeface="Comic Sans MS" panose="030F0702030302020204" pitchFamily="66" charset="0"/>
              </a:rPr>
              <a:t> </a:t>
            </a:r>
            <a:r>
              <a:rPr lang="tr-TR" sz="3200" b="1" dirty="0" err="1">
                <a:latin typeface="Comic Sans MS" panose="030F0702030302020204" pitchFamily="66" charset="0"/>
              </a:rPr>
              <a:t>Cenami</a:t>
            </a:r>
            <a:r>
              <a:rPr lang="tr-TR" sz="3200" b="1" dirty="0">
                <a:latin typeface="Comic Sans MS" panose="030F0702030302020204" pitchFamily="66" charset="0"/>
              </a:rPr>
              <a:t>. </a:t>
            </a:r>
            <a:r>
              <a:rPr lang="tr-TR" sz="3200" b="1" dirty="0" err="1">
                <a:latin typeface="Comic Sans MS" panose="030F0702030302020204" pitchFamily="66" charset="0"/>
              </a:rPr>
              <a:t>Arnolfini’nin</a:t>
            </a:r>
            <a:r>
              <a:rPr lang="tr-TR" sz="3200" b="1" dirty="0">
                <a:latin typeface="Comic Sans MS" panose="030F0702030302020204" pitchFamily="66" charset="0"/>
              </a:rPr>
              <a:t> karısı. O da yeşil renkli bir cübbe giymiş. Kıyafetinde kürk ve fırfır detayları var. Beline kahverengi bir kemer takmış, başında beyaz, dantelden bir örtü var.</a:t>
            </a:r>
          </a:p>
          <a:p>
            <a:endParaRPr lang="tr-TR" sz="2900" b="1" dirty="0">
              <a:latin typeface="Comic Sans MS" panose="030F0702030302020204" pitchFamily="66" charset="0"/>
            </a:endParaRPr>
          </a:p>
          <a:p>
            <a:endParaRPr lang="tr-TR" dirty="0"/>
          </a:p>
          <a:p>
            <a:endParaRPr lang="tr-TR" dirty="0"/>
          </a:p>
          <a:p>
            <a:r>
              <a:rPr lang="tr-TR" dirty="0"/>
              <a:t> </a:t>
            </a:r>
          </a:p>
        </p:txBody>
      </p:sp>
    </p:spTree>
    <p:extLst>
      <p:ext uri="{BB962C8B-B14F-4D97-AF65-F5344CB8AC3E}">
        <p14:creationId xmlns="" xmlns:p14="http://schemas.microsoft.com/office/powerpoint/2010/main" val="11483845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çerik Yer Tutucusu 13">
            <a:extLst>
              <a:ext uri="{FF2B5EF4-FFF2-40B4-BE49-F238E27FC236}">
                <a16:creationId xmlns="" xmlns:a16="http://schemas.microsoft.com/office/drawing/2014/main" id="{2EF9276C-BBF5-4107-B3CE-C572AE723CC3}"/>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096000" y="457201"/>
            <a:ext cx="4364311" cy="5403850"/>
          </a:xfrm>
        </p:spPr>
      </p:pic>
      <p:sp>
        <p:nvSpPr>
          <p:cNvPr id="12" name="Metin Yer Tutucusu 11">
            <a:extLst>
              <a:ext uri="{FF2B5EF4-FFF2-40B4-BE49-F238E27FC236}">
                <a16:creationId xmlns="" xmlns:a16="http://schemas.microsoft.com/office/drawing/2014/main" id="{AA799652-63A3-4C10-B876-B1BBEC9FE943}"/>
              </a:ext>
            </a:extLst>
          </p:cNvPr>
          <p:cNvSpPr>
            <a:spLocks noGrp="1"/>
          </p:cNvSpPr>
          <p:nvPr>
            <p:ph type="body" sz="half" idx="2"/>
          </p:nvPr>
        </p:nvSpPr>
        <p:spPr>
          <a:xfrm>
            <a:off x="1054472" y="1052884"/>
            <a:ext cx="3706889" cy="3359681"/>
          </a:xfrm>
        </p:spPr>
        <p:txBody>
          <a:bodyPr>
            <a:normAutofit fontScale="92500" lnSpcReduction="10000"/>
          </a:bodyPr>
          <a:lstStyle/>
          <a:p>
            <a:endParaRPr lang="tr-TR" dirty="0"/>
          </a:p>
          <a:p>
            <a:r>
              <a:rPr lang="tr-TR" sz="2000" dirty="0"/>
              <a:t>Bu örtü kimilerine göre bekaretin simgesi iken kimilerine göre bir masumiyet simgesi. Kadın figürdeki son detay ise boyundaki altın kolye. Buraya kadar baktığımızda gördüğümüz şey alenen sergilenen bir zenginlik. Odadaki mobilyalar, yerdeki el dokuma halı, </a:t>
            </a:r>
            <a:r>
              <a:rPr lang="tr-TR" sz="2000" dirty="0" err="1"/>
              <a:t>Arnolfini</a:t>
            </a:r>
            <a:r>
              <a:rPr lang="tr-TR" sz="2000" dirty="0"/>
              <a:t> ve karısının kıyafetleri… Hepsi bize figürlerin varlıklı olduğu söylüyor.</a:t>
            </a:r>
          </a:p>
        </p:txBody>
      </p:sp>
    </p:spTree>
    <p:extLst>
      <p:ext uri="{BB962C8B-B14F-4D97-AF65-F5344CB8AC3E}">
        <p14:creationId xmlns="" xmlns:p14="http://schemas.microsoft.com/office/powerpoint/2010/main" val="24743544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7D49ADF4-11C5-44E3-B406-8AAE89A66C7A}"/>
              </a:ext>
            </a:extLst>
          </p:cNvPr>
          <p:cNvSpPr>
            <a:spLocks noGrp="1"/>
          </p:cNvSpPr>
          <p:nvPr>
            <p:ph type="title"/>
          </p:nvPr>
        </p:nvSpPr>
        <p:spPr>
          <a:xfrm>
            <a:off x="839788" y="457200"/>
            <a:ext cx="3932237" cy="738554"/>
          </a:xfrm>
        </p:spPr>
        <p:txBody>
          <a:bodyPr/>
          <a:lstStyle/>
          <a:p>
            <a:r>
              <a:rPr lang="tr-TR" dirty="0"/>
              <a:t>2-Analiz</a:t>
            </a:r>
          </a:p>
        </p:txBody>
      </p:sp>
      <p:pic>
        <p:nvPicPr>
          <p:cNvPr id="6" name="İçerik Yer Tutucusu 5">
            <a:extLst>
              <a:ext uri="{FF2B5EF4-FFF2-40B4-BE49-F238E27FC236}">
                <a16:creationId xmlns="" xmlns:a16="http://schemas.microsoft.com/office/drawing/2014/main" id="{FCFAE425-DF35-47BE-8A59-5A55F402CEFF}"/>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210875" y="609600"/>
            <a:ext cx="3702488" cy="5181600"/>
          </a:xfrm>
        </p:spPr>
      </p:pic>
      <p:sp>
        <p:nvSpPr>
          <p:cNvPr id="4" name="Metin Yer Tutucusu 3">
            <a:extLst>
              <a:ext uri="{FF2B5EF4-FFF2-40B4-BE49-F238E27FC236}">
                <a16:creationId xmlns="" xmlns:a16="http://schemas.microsoft.com/office/drawing/2014/main" id="{E8A5E50B-3AEE-4D12-8F35-62952DD6E49F}"/>
              </a:ext>
            </a:extLst>
          </p:cNvPr>
          <p:cNvSpPr>
            <a:spLocks noGrp="1"/>
          </p:cNvSpPr>
          <p:nvPr>
            <p:ph type="body" sz="half" idx="2"/>
          </p:nvPr>
        </p:nvSpPr>
        <p:spPr>
          <a:xfrm>
            <a:off x="913795" y="1547446"/>
            <a:ext cx="4558537" cy="4243753"/>
          </a:xfrm>
        </p:spPr>
        <p:txBody>
          <a:bodyPr>
            <a:normAutofit/>
          </a:bodyPr>
          <a:lstStyle/>
          <a:p>
            <a:pPr fontAlgn="base"/>
            <a:r>
              <a:rPr lang="tr-TR" sz="2000" dirty="0">
                <a:solidFill>
                  <a:schemeClr val="tx1"/>
                </a:solidFill>
                <a:latin typeface="system-ui"/>
              </a:rPr>
              <a:t>Kuzey Rönesans resminde simgesel bir anlatım var. Flaman geleneğinin önemli bir unsuru olan sembolizm bu resmin hemen her köşesinde mevcut. Resimdeki figürlerin “öylesine” veyahut gelişigüzel çizildiğini söylemek sanıyorum ki büyük bir yanılgı olurdu. Bütün bu nesne ve figürler bir kompozisyonun parçası ve bize vermek istedikleri bir mesaj var gibi.</a:t>
            </a:r>
          </a:p>
          <a:p>
            <a:endParaRPr lang="tr-TR" dirty="0"/>
          </a:p>
        </p:txBody>
      </p:sp>
    </p:spTree>
    <p:extLst>
      <p:ext uri="{BB962C8B-B14F-4D97-AF65-F5344CB8AC3E}">
        <p14:creationId xmlns="" xmlns:p14="http://schemas.microsoft.com/office/powerpoint/2010/main" val="29672020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9EDD9E44-A398-4755-9946-B9F194A45230}"/>
              </a:ext>
            </a:extLst>
          </p:cNvPr>
          <p:cNvSpPr>
            <a:spLocks noGrp="1"/>
          </p:cNvSpPr>
          <p:nvPr>
            <p:ph type="title"/>
          </p:nvPr>
        </p:nvSpPr>
        <p:spPr>
          <a:xfrm>
            <a:off x="839788" y="457200"/>
            <a:ext cx="3932237" cy="1146517"/>
          </a:xfrm>
        </p:spPr>
        <p:txBody>
          <a:bodyPr/>
          <a:lstStyle/>
          <a:p>
            <a:r>
              <a:rPr lang="tr-TR" dirty="0"/>
              <a:t>Detay 1-Avize</a:t>
            </a:r>
          </a:p>
        </p:txBody>
      </p:sp>
      <p:pic>
        <p:nvPicPr>
          <p:cNvPr id="6" name="İçerik Yer Tutucusu 5">
            <a:extLst>
              <a:ext uri="{FF2B5EF4-FFF2-40B4-BE49-F238E27FC236}">
                <a16:creationId xmlns="" xmlns:a16="http://schemas.microsoft.com/office/drawing/2014/main" id="{32DA493F-61DE-4860-99B0-F6D0051951B6}"/>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5221288" y="1138237"/>
            <a:ext cx="6096000" cy="4179351"/>
          </a:xfrm>
        </p:spPr>
      </p:pic>
      <p:sp>
        <p:nvSpPr>
          <p:cNvPr id="4" name="Metin Yer Tutucusu 3">
            <a:extLst>
              <a:ext uri="{FF2B5EF4-FFF2-40B4-BE49-F238E27FC236}">
                <a16:creationId xmlns="" xmlns:a16="http://schemas.microsoft.com/office/drawing/2014/main" id="{C491D91C-4FB9-4C2D-A24C-33134C1FB55E}"/>
              </a:ext>
            </a:extLst>
          </p:cNvPr>
          <p:cNvSpPr>
            <a:spLocks noGrp="1"/>
          </p:cNvSpPr>
          <p:nvPr>
            <p:ph type="body" sz="half" idx="2"/>
          </p:nvPr>
        </p:nvSpPr>
        <p:spPr>
          <a:xfrm>
            <a:off x="913795" y="1603718"/>
            <a:ext cx="3706889" cy="4187482"/>
          </a:xfrm>
        </p:spPr>
        <p:txBody>
          <a:bodyPr>
            <a:normAutofit fontScale="92500" lnSpcReduction="20000"/>
          </a:bodyPr>
          <a:lstStyle/>
          <a:p>
            <a:pPr fontAlgn="base"/>
            <a:endParaRPr lang="tr-TR" dirty="0"/>
          </a:p>
          <a:p>
            <a:pPr fontAlgn="base"/>
            <a:r>
              <a:rPr lang="tr-TR" sz="1900" dirty="0"/>
              <a:t>Tablonun en üst noktasında çok detaylı ve haç işlemeli metal bir avize görüyoruz. Bu avizede bir adet mum yanmakta. Oda oldukça aydınlık ve gündüz vakti olmasına rağmen mum yanması garip bir durum.</a:t>
            </a:r>
          </a:p>
          <a:p>
            <a:endParaRPr lang="tr-TR" sz="1900" dirty="0"/>
          </a:p>
          <a:p>
            <a:r>
              <a:rPr lang="tr-TR" sz="1900" b="1" dirty="0" err="1">
                <a:solidFill>
                  <a:srgbClr val="C00000"/>
                </a:solidFill>
              </a:rPr>
              <a:t>Panofsky’e</a:t>
            </a:r>
            <a:r>
              <a:rPr lang="tr-TR" sz="1900" b="1" dirty="0">
                <a:solidFill>
                  <a:srgbClr val="C00000"/>
                </a:solidFill>
              </a:rPr>
              <a:t> göre bu mum, Tanrı’nın her şeyi gören gözünün simgesi. Diğer yorumlar ise bu mumun tanrının ışığı, yaratıcının tek ve bir olduğunu simgelediği görüşü üzerine. Ayrıca bu avize de oldukça zengin bir görünüme sahip.</a:t>
            </a:r>
          </a:p>
        </p:txBody>
      </p:sp>
    </p:spTree>
    <p:extLst>
      <p:ext uri="{BB962C8B-B14F-4D97-AF65-F5344CB8AC3E}">
        <p14:creationId xmlns="" xmlns:p14="http://schemas.microsoft.com/office/powerpoint/2010/main" val="1520012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AF467879-834D-48CB-8EC2-45D6A24140B1}"/>
              </a:ext>
            </a:extLst>
          </p:cNvPr>
          <p:cNvSpPr>
            <a:spLocks noGrp="1"/>
          </p:cNvSpPr>
          <p:nvPr>
            <p:ph type="title"/>
          </p:nvPr>
        </p:nvSpPr>
        <p:spPr/>
        <p:txBody>
          <a:bodyPr/>
          <a:lstStyle/>
          <a:p>
            <a:r>
              <a:rPr lang="tr-TR" b="1" dirty="0"/>
              <a:t>Detay 2 – Dış Bükey Ayna</a:t>
            </a:r>
            <a:br>
              <a:rPr lang="tr-TR" b="1" dirty="0"/>
            </a:br>
            <a:endParaRPr lang="tr-TR" dirty="0"/>
          </a:p>
        </p:txBody>
      </p:sp>
      <p:pic>
        <p:nvPicPr>
          <p:cNvPr id="6" name="İçerik Yer Tutucusu 5">
            <a:extLst>
              <a:ext uri="{FF2B5EF4-FFF2-40B4-BE49-F238E27FC236}">
                <a16:creationId xmlns="" xmlns:a16="http://schemas.microsoft.com/office/drawing/2014/main" id="{E970F4B3-DABE-4EE0-AA3B-7ADE07EDD4A8}"/>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5014119" y="661987"/>
            <a:ext cx="6096000" cy="5076825"/>
          </a:xfrm>
        </p:spPr>
      </p:pic>
      <p:sp>
        <p:nvSpPr>
          <p:cNvPr id="4" name="Metin Yer Tutucusu 3">
            <a:extLst>
              <a:ext uri="{FF2B5EF4-FFF2-40B4-BE49-F238E27FC236}">
                <a16:creationId xmlns="" xmlns:a16="http://schemas.microsoft.com/office/drawing/2014/main" id="{A2CABF5E-3622-41D2-B9A8-29C39575D656}"/>
              </a:ext>
            </a:extLst>
          </p:cNvPr>
          <p:cNvSpPr>
            <a:spLocks noGrp="1"/>
          </p:cNvSpPr>
          <p:nvPr>
            <p:ph type="body" sz="half" idx="2"/>
          </p:nvPr>
        </p:nvSpPr>
        <p:spPr/>
        <p:txBody>
          <a:bodyPr>
            <a:normAutofit/>
          </a:bodyPr>
          <a:lstStyle/>
          <a:p>
            <a:r>
              <a:rPr lang="tr-TR" dirty="0"/>
              <a:t>Tablonun orta yerinde </a:t>
            </a:r>
            <a:r>
              <a:rPr lang="tr-TR" dirty="0" err="1"/>
              <a:t>Arnolfini</a:t>
            </a:r>
            <a:r>
              <a:rPr lang="tr-TR" dirty="0"/>
              <a:t> ve </a:t>
            </a:r>
            <a:r>
              <a:rPr lang="tr-TR" dirty="0" err="1"/>
              <a:t>Giovanna’nın</a:t>
            </a:r>
            <a:r>
              <a:rPr lang="tr-TR" dirty="0"/>
              <a:t> birleşen ellerinin hemen üzerinde konumlanmış bir dış bükey ayna göze çarpıyor. Aynaya dikkatlice baktığımız zaman odanın içini bize gösterdiğini görüyoruz. Ayna sayesinde odanın arkasından ileriye bakabiliyoruz. Odanın içinde köpek, </a:t>
            </a:r>
            <a:r>
              <a:rPr lang="tr-TR" dirty="0" err="1"/>
              <a:t>Arnolfini</a:t>
            </a:r>
            <a:r>
              <a:rPr lang="tr-TR" dirty="0"/>
              <a:t> ve </a:t>
            </a:r>
            <a:r>
              <a:rPr lang="tr-TR" dirty="0" err="1"/>
              <a:t>Giovanna</a:t>
            </a:r>
            <a:r>
              <a:rPr lang="tr-TR" dirty="0"/>
              <a:t> dışında iki kişi daha var.</a:t>
            </a:r>
          </a:p>
        </p:txBody>
      </p:sp>
    </p:spTree>
    <p:extLst>
      <p:ext uri="{BB962C8B-B14F-4D97-AF65-F5344CB8AC3E}">
        <p14:creationId xmlns="" xmlns:p14="http://schemas.microsoft.com/office/powerpoint/2010/main" val="23193929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a:extLst>
              <a:ext uri="{FF2B5EF4-FFF2-40B4-BE49-F238E27FC236}">
                <a16:creationId xmlns="" xmlns:a16="http://schemas.microsoft.com/office/drawing/2014/main" id="{0CE04780-FB9E-49BA-81E3-DB9F5FC663A9}"/>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5014119" y="661987"/>
            <a:ext cx="6096000" cy="5076825"/>
          </a:xfrm>
        </p:spPr>
      </p:pic>
      <p:sp>
        <p:nvSpPr>
          <p:cNvPr id="4" name="Metin Yer Tutucusu 3">
            <a:extLst>
              <a:ext uri="{FF2B5EF4-FFF2-40B4-BE49-F238E27FC236}">
                <a16:creationId xmlns="" xmlns:a16="http://schemas.microsoft.com/office/drawing/2014/main" id="{7912C8C6-4EB9-46C2-9725-80D9FE4F91E6}"/>
              </a:ext>
            </a:extLst>
          </p:cNvPr>
          <p:cNvSpPr>
            <a:spLocks noGrp="1"/>
          </p:cNvSpPr>
          <p:nvPr>
            <p:ph type="body" sz="half" idx="2"/>
          </p:nvPr>
        </p:nvSpPr>
        <p:spPr>
          <a:xfrm>
            <a:off x="839788" y="1139483"/>
            <a:ext cx="3932237" cy="4729505"/>
          </a:xfrm>
        </p:spPr>
        <p:txBody>
          <a:bodyPr>
            <a:normAutofit/>
          </a:bodyPr>
          <a:lstStyle/>
          <a:p>
            <a:pPr fontAlgn="base"/>
            <a:r>
              <a:rPr lang="tr-TR" dirty="0"/>
              <a:t>Bu kişilerden birinin ressamın kendisi diğerinin ise onun öğrencisi olduğu görüşü kabul görmekte. Aynanın ahşap kenarlıkları var ve bu kenarlardaki küçük madalyonlara İsa’nın Çilesi sahnesi on farklı resimle gösterilmiş. Bunlar öyle küçük resimler ki ressam bunları fırça kılıyla mı yaptı? diye düşünmeden edemiyor insan.</a:t>
            </a:r>
          </a:p>
          <a:p>
            <a:pPr fontAlgn="base"/>
            <a:r>
              <a:rPr lang="tr-TR" dirty="0" err="1"/>
              <a:t>Eyck</a:t>
            </a:r>
            <a:r>
              <a:rPr lang="tr-TR" dirty="0"/>
              <a:t> detaylardaki başarısını bu resimlerle bize adeta bir kez daha gösteriyor. Ayna, izleyiciye odanın içini göstermekten ziyade simgesel bir anlam olarak her şeyi gören Tanrı’nın timsali bir göz ve Meryem’in bekaretine gönderme yapan </a:t>
            </a:r>
            <a:r>
              <a:rPr lang="tr-TR" dirty="0" err="1"/>
              <a:t>speculum</a:t>
            </a:r>
            <a:r>
              <a:rPr lang="tr-TR" dirty="0"/>
              <a:t> sine </a:t>
            </a:r>
            <a:r>
              <a:rPr lang="tr-TR" dirty="0" err="1"/>
              <a:t>macula</a:t>
            </a:r>
            <a:r>
              <a:rPr lang="tr-TR" dirty="0"/>
              <a:t> (lekesiz ayna) olarak yorumlanıyor.</a:t>
            </a:r>
          </a:p>
          <a:p>
            <a:endParaRPr lang="tr-TR" dirty="0"/>
          </a:p>
        </p:txBody>
      </p:sp>
    </p:spTree>
    <p:extLst>
      <p:ext uri="{BB962C8B-B14F-4D97-AF65-F5344CB8AC3E}">
        <p14:creationId xmlns="" xmlns:p14="http://schemas.microsoft.com/office/powerpoint/2010/main" val="32564567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FB4231C8-7760-4820-B92E-74358B08D0F3}"/>
              </a:ext>
            </a:extLst>
          </p:cNvPr>
          <p:cNvSpPr>
            <a:spLocks noGrp="1"/>
          </p:cNvSpPr>
          <p:nvPr>
            <p:ph type="title"/>
          </p:nvPr>
        </p:nvSpPr>
        <p:spPr>
          <a:xfrm>
            <a:off x="839788" y="457200"/>
            <a:ext cx="3932237" cy="1033975"/>
          </a:xfrm>
        </p:spPr>
        <p:txBody>
          <a:bodyPr>
            <a:normAutofit/>
          </a:bodyPr>
          <a:lstStyle/>
          <a:p>
            <a:r>
              <a:rPr lang="tr-TR" b="1" dirty="0"/>
              <a:t>Detay 3 – Köpek</a:t>
            </a:r>
            <a:br>
              <a:rPr lang="tr-TR" b="1" dirty="0"/>
            </a:br>
            <a:endParaRPr lang="tr-TR" dirty="0"/>
          </a:p>
        </p:txBody>
      </p:sp>
      <p:pic>
        <p:nvPicPr>
          <p:cNvPr id="6" name="İçerik Yer Tutucusu 5">
            <a:extLst>
              <a:ext uri="{FF2B5EF4-FFF2-40B4-BE49-F238E27FC236}">
                <a16:creationId xmlns="" xmlns:a16="http://schemas.microsoft.com/office/drawing/2014/main" id="{091A5F24-0583-4696-B2FD-96F8E7571494}"/>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328569" y="971550"/>
            <a:ext cx="3467100" cy="4457700"/>
          </a:xfrm>
        </p:spPr>
      </p:pic>
      <p:sp>
        <p:nvSpPr>
          <p:cNvPr id="4" name="Metin Yer Tutucusu 3">
            <a:extLst>
              <a:ext uri="{FF2B5EF4-FFF2-40B4-BE49-F238E27FC236}">
                <a16:creationId xmlns="" xmlns:a16="http://schemas.microsoft.com/office/drawing/2014/main" id="{17DBBF89-44C1-4B97-87BC-6EFB990E9456}"/>
              </a:ext>
            </a:extLst>
          </p:cNvPr>
          <p:cNvSpPr>
            <a:spLocks noGrp="1"/>
          </p:cNvSpPr>
          <p:nvPr>
            <p:ph type="body" sz="half" idx="2"/>
          </p:nvPr>
        </p:nvSpPr>
        <p:spPr>
          <a:xfrm>
            <a:off x="839788" y="1491175"/>
            <a:ext cx="3932237" cy="4377813"/>
          </a:xfrm>
        </p:spPr>
        <p:txBody>
          <a:bodyPr/>
          <a:lstStyle/>
          <a:p>
            <a:r>
              <a:rPr lang="tr-TR" dirty="0"/>
              <a:t>Çiftin ellerinin altında duran küçük köpek figüründen bahsetmiştik. Özellikle bu tür yumuşak ve tüylü köpekler Flaman ressamlar tarafından sadakat sembolü olarak tablolarla yer buluyor.</a:t>
            </a:r>
          </a:p>
        </p:txBody>
      </p:sp>
    </p:spTree>
    <p:extLst>
      <p:ext uri="{BB962C8B-B14F-4D97-AF65-F5344CB8AC3E}">
        <p14:creationId xmlns="" xmlns:p14="http://schemas.microsoft.com/office/powerpoint/2010/main" val="15144154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 xmlns:a16="http://schemas.microsoft.com/office/drawing/2014/main" id="{5417EA15-4B39-412C-B40B-77508EBF5D00}"/>
              </a:ext>
            </a:extLst>
          </p:cNvPr>
          <p:cNvSpPr/>
          <p:nvPr/>
        </p:nvSpPr>
        <p:spPr>
          <a:xfrm>
            <a:off x="3048000" y="2967335"/>
            <a:ext cx="6096000" cy="2308324"/>
          </a:xfrm>
          <a:prstGeom prst="rect">
            <a:avLst/>
          </a:prstGeom>
        </p:spPr>
        <p:txBody>
          <a:bodyPr>
            <a:spAutoFit/>
          </a:bodyPr>
          <a:lstStyle/>
          <a:p>
            <a:r>
              <a:rPr lang="tr-TR" sz="2400" b="1" dirty="0" err="1">
                <a:latin typeface="Sitka Small" panose="02000505000000020004" pitchFamily="2" charset="0"/>
              </a:rPr>
              <a:t>Panofsky’ye</a:t>
            </a:r>
            <a:r>
              <a:rPr lang="tr-TR" sz="2400" b="1" dirty="0">
                <a:latin typeface="Sitka Small" panose="02000505000000020004" pitchFamily="2" charset="0"/>
              </a:rPr>
              <a:t> göre bu köpek </a:t>
            </a:r>
            <a:r>
              <a:rPr lang="tr-TR" sz="2400" b="1" dirty="0" err="1">
                <a:latin typeface="Sitka Small" panose="02000505000000020004" pitchFamily="2" charset="0"/>
              </a:rPr>
              <a:t>Fides’tir</a:t>
            </a:r>
            <a:r>
              <a:rPr lang="tr-TR" sz="2400" b="1" dirty="0">
                <a:latin typeface="Sitka Small" panose="02000505000000020004" pitchFamily="2" charset="0"/>
              </a:rPr>
              <a:t>. Yani Roma mitolojisindeki vefa ve sadakatin tanrıçası. Köpek, evliliğe duyulan ve duyulması gerekli olan sadakatin bir temsili.</a:t>
            </a:r>
          </a:p>
        </p:txBody>
      </p:sp>
    </p:spTree>
    <p:extLst>
      <p:ext uri="{BB962C8B-B14F-4D97-AF65-F5344CB8AC3E}">
        <p14:creationId xmlns="" xmlns:p14="http://schemas.microsoft.com/office/powerpoint/2010/main" val="15956777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C33BA4F-1AD9-4242-8B1D-51E6A864D56B}"/>
              </a:ext>
            </a:extLst>
          </p:cNvPr>
          <p:cNvSpPr>
            <a:spLocks noGrp="1"/>
          </p:cNvSpPr>
          <p:nvPr>
            <p:ph type="title"/>
          </p:nvPr>
        </p:nvSpPr>
        <p:spPr/>
        <p:txBody>
          <a:bodyPr/>
          <a:lstStyle/>
          <a:p>
            <a:r>
              <a:rPr lang="tr-TR" b="1" dirty="0"/>
              <a:t>Detay 4 – Portakallar</a:t>
            </a:r>
            <a:br>
              <a:rPr lang="tr-TR" b="1" dirty="0"/>
            </a:br>
            <a:endParaRPr lang="tr-TR" dirty="0"/>
          </a:p>
        </p:txBody>
      </p:sp>
      <p:pic>
        <p:nvPicPr>
          <p:cNvPr id="6" name="İçerik Yer Tutucusu 5">
            <a:extLst>
              <a:ext uri="{FF2B5EF4-FFF2-40B4-BE49-F238E27FC236}">
                <a16:creationId xmlns="" xmlns:a16="http://schemas.microsoft.com/office/drawing/2014/main" id="{C47B603F-D5ED-43AE-B9E3-4104950B6D5F}"/>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5014119" y="914400"/>
            <a:ext cx="6096000" cy="4572000"/>
          </a:xfrm>
        </p:spPr>
      </p:pic>
      <p:sp>
        <p:nvSpPr>
          <p:cNvPr id="4" name="Metin Yer Tutucusu 3">
            <a:extLst>
              <a:ext uri="{FF2B5EF4-FFF2-40B4-BE49-F238E27FC236}">
                <a16:creationId xmlns="" xmlns:a16="http://schemas.microsoft.com/office/drawing/2014/main" id="{99AB3E7F-36EA-4E23-B6C6-FA52A2CE9993}"/>
              </a:ext>
            </a:extLst>
          </p:cNvPr>
          <p:cNvSpPr>
            <a:spLocks noGrp="1"/>
          </p:cNvSpPr>
          <p:nvPr>
            <p:ph type="body" sz="half" idx="2"/>
          </p:nvPr>
        </p:nvSpPr>
        <p:spPr/>
        <p:txBody>
          <a:bodyPr>
            <a:normAutofit/>
          </a:bodyPr>
          <a:lstStyle/>
          <a:p>
            <a:r>
              <a:rPr lang="tr-TR" dirty="0"/>
              <a:t>Resimde </a:t>
            </a:r>
            <a:r>
              <a:rPr lang="tr-TR" dirty="0" err="1"/>
              <a:t>Arnolfini’nin</a:t>
            </a:r>
            <a:r>
              <a:rPr lang="tr-TR" dirty="0"/>
              <a:t> hemen arkasında, pencere önünde ve pencerenin altında portakallar var. Portakal 15. yüzyılda çok pahalı bir meyve ve </a:t>
            </a:r>
            <a:r>
              <a:rPr lang="tr-TR" dirty="0" err="1"/>
              <a:t>Brugge’a</a:t>
            </a:r>
            <a:r>
              <a:rPr lang="tr-TR" dirty="0"/>
              <a:t> diğer ülkelerden getiriliyor. </a:t>
            </a:r>
            <a:r>
              <a:rPr lang="tr-TR" dirty="0" err="1"/>
              <a:t>Arnolfini</a:t>
            </a:r>
            <a:r>
              <a:rPr lang="tr-TR" dirty="0"/>
              <a:t> zaten ticaretle uğraşan bir adam ve portakalları </a:t>
            </a:r>
            <a:r>
              <a:rPr lang="tr-TR" dirty="0" err="1"/>
              <a:t>Brugge’a</a:t>
            </a:r>
            <a:r>
              <a:rPr lang="tr-TR" dirty="0"/>
              <a:t> getiren tüccar olması çok muhtemel.</a:t>
            </a:r>
          </a:p>
        </p:txBody>
      </p:sp>
    </p:spTree>
    <p:extLst>
      <p:ext uri="{BB962C8B-B14F-4D97-AF65-F5344CB8AC3E}">
        <p14:creationId xmlns="" xmlns:p14="http://schemas.microsoft.com/office/powerpoint/2010/main" val="17135483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 xmlns:a16="http://schemas.microsoft.com/office/drawing/2014/main" id="{27056B3E-84F2-409F-A5F9-19E9D6AD741E}"/>
              </a:ext>
            </a:extLst>
          </p:cNvPr>
          <p:cNvSpPr/>
          <p:nvPr/>
        </p:nvSpPr>
        <p:spPr>
          <a:xfrm>
            <a:off x="3048000" y="2828836"/>
            <a:ext cx="6096000" cy="1938992"/>
          </a:xfrm>
          <a:prstGeom prst="rect">
            <a:avLst/>
          </a:prstGeom>
        </p:spPr>
        <p:txBody>
          <a:bodyPr>
            <a:spAutoFit/>
          </a:bodyPr>
          <a:lstStyle/>
          <a:p>
            <a:r>
              <a:rPr lang="tr-TR" sz="2400" b="0" i="0" dirty="0">
                <a:effectLst/>
                <a:latin typeface="system-ui"/>
              </a:rPr>
              <a:t>Bu, zenginliğinin de bir açıklaması olabilir. Portakalların evlilik ve sevgi anlamına geldiği görüşü çok yaygın. Bir başka görüş ise buradaki portakalların cennetten kovulmadan önceki masumiyetin simgesi olduğunu savunuyor.</a:t>
            </a:r>
            <a:endParaRPr lang="tr-TR" sz="2400" dirty="0"/>
          </a:p>
        </p:txBody>
      </p:sp>
    </p:spTree>
    <p:extLst>
      <p:ext uri="{BB962C8B-B14F-4D97-AF65-F5344CB8AC3E}">
        <p14:creationId xmlns="" xmlns:p14="http://schemas.microsoft.com/office/powerpoint/2010/main" val="42411171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4EF921B5-E732-4C64-9EB6-8930B8511477}"/>
              </a:ext>
            </a:extLst>
          </p:cNvPr>
          <p:cNvSpPr>
            <a:spLocks noGrp="1"/>
          </p:cNvSpPr>
          <p:nvPr>
            <p:ph type="title"/>
          </p:nvPr>
        </p:nvSpPr>
        <p:spPr/>
        <p:txBody>
          <a:bodyPr/>
          <a:lstStyle/>
          <a:p>
            <a:r>
              <a:rPr lang="tr-TR" b="1" dirty="0"/>
              <a:t>Detay 5 – Heykelcik, Süpürge</a:t>
            </a:r>
            <a:br>
              <a:rPr lang="tr-TR" b="1" dirty="0"/>
            </a:br>
            <a:endParaRPr lang="tr-TR" dirty="0"/>
          </a:p>
        </p:txBody>
      </p:sp>
      <p:pic>
        <p:nvPicPr>
          <p:cNvPr id="6" name="İçerik Yer Tutucusu 5">
            <a:extLst>
              <a:ext uri="{FF2B5EF4-FFF2-40B4-BE49-F238E27FC236}">
                <a16:creationId xmlns="" xmlns:a16="http://schemas.microsoft.com/office/drawing/2014/main" id="{239CC07E-39F2-423F-8D2E-A11BEE6983AC}"/>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319044" y="876300"/>
            <a:ext cx="3486150" cy="4648200"/>
          </a:xfrm>
        </p:spPr>
      </p:pic>
      <p:sp>
        <p:nvSpPr>
          <p:cNvPr id="4" name="Metin Yer Tutucusu 3">
            <a:extLst>
              <a:ext uri="{FF2B5EF4-FFF2-40B4-BE49-F238E27FC236}">
                <a16:creationId xmlns="" xmlns:a16="http://schemas.microsoft.com/office/drawing/2014/main" id="{EDEAE647-1375-4332-A8DD-BD629D8D71C0}"/>
              </a:ext>
            </a:extLst>
          </p:cNvPr>
          <p:cNvSpPr>
            <a:spLocks noGrp="1"/>
          </p:cNvSpPr>
          <p:nvPr>
            <p:ph type="body" sz="half" idx="2"/>
          </p:nvPr>
        </p:nvSpPr>
        <p:spPr/>
        <p:txBody>
          <a:bodyPr>
            <a:normAutofit/>
          </a:bodyPr>
          <a:lstStyle/>
          <a:p>
            <a:r>
              <a:rPr lang="tr-TR" dirty="0"/>
              <a:t>Yatak başlığının ucunda ahşaptan bir heykelcik var. Bu heykel figür Azize Margaret, doğumun koruyucu meleği. Elinde bir haç tutuyor. Azize Margaret hamile kadınları ve bebekleri koruyan bir koruyucu. Burada aklımıza </a:t>
            </a:r>
            <a:r>
              <a:rPr lang="tr-TR" dirty="0" err="1"/>
              <a:t>Giovanna’nın</a:t>
            </a:r>
            <a:r>
              <a:rPr lang="tr-TR" dirty="0"/>
              <a:t> hamile olup olmadığı sorusu geliyor.</a:t>
            </a:r>
          </a:p>
        </p:txBody>
      </p:sp>
    </p:spTree>
    <p:extLst>
      <p:ext uri="{BB962C8B-B14F-4D97-AF65-F5344CB8AC3E}">
        <p14:creationId xmlns="" xmlns:p14="http://schemas.microsoft.com/office/powerpoint/2010/main" val="32093542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a:extLst>
              <a:ext uri="{FF2B5EF4-FFF2-40B4-BE49-F238E27FC236}">
                <a16:creationId xmlns="" xmlns:a16="http://schemas.microsoft.com/office/drawing/2014/main" id="{7C2DD9CC-30B5-4C60-BA5C-7BF0AE4603B4}"/>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210875" y="609600"/>
            <a:ext cx="3702488" cy="5181600"/>
          </a:xfrm>
        </p:spPr>
      </p:pic>
      <p:sp>
        <p:nvSpPr>
          <p:cNvPr id="4" name="Metin Yer Tutucusu 3">
            <a:extLst>
              <a:ext uri="{FF2B5EF4-FFF2-40B4-BE49-F238E27FC236}">
                <a16:creationId xmlns="" xmlns:a16="http://schemas.microsoft.com/office/drawing/2014/main" id="{597EAB5D-1073-46C4-ADE8-28216D743F76}"/>
              </a:ext>
            </a:extLst>
          </p:cNvPr>
          <p:cNvSpPr>
            <a:spLocks noGrp="1"/>
          </p:cNvSpPr>
          <p:nvPr>
            <p:ph type="body" sz="half" idx="2"/>
          </p:nvPr>
        </p:nvSpPr>
        <p:spPr>
          <a:xfrm>
            <a:off x="839788" y="995363"/>
            <a:ext cx="3932237" cy="4873625"/>
          </a:xfrm>
        </p:spPr>
        <p:txBody>
          <a:bodyPr>
            <a:normAutofit/>
          </a:bodyPr>
          <a:lstStyle/>
          <a:p>
            <a:pPr fontAlgn="base"/>
            <a:r>
              <a:rPr lang="tr-TR" dirty="0"/>
              <a:t>Karnına baktığımız zaman hafif bir şekilde şişkin olduğunu görüyoruz ama kadın büyük ihtimalle hamile değil. Dönemin modasına uygun olarak giydiği kıyafetini karnında toplamış. Yine de hamileliğe bir gönderme yapıldığını söyleyen ve hatta hamile olduğunu söyleyen birçok farklı yorum var. Acaba </a:t>
            </a:r>
            <a:r>
              <a:rPr lang="tr-TR" dirty="0" err="1"/>
              <a:t>Giovanna</a:t>
            </a:r>
            <a:r>
              <a:rPr lang="tr-TR" dirty="0"/>
              <a:t> sahiden hamile miydi?</a:t>
            </a:r>
          </a:p>
          <a:p>
            <a:pPr fontAlgn="base"/>
            <a:r>
              <a:rPr lang="tr-TR" dirty="0"/>
              <a:t>Tablonun her tarafında Hristiyanlığa dair detayları gördük. Yatağın başlığında asılı olan küçük süpürge ve aynanın yanında duran tespih de Hristiyanlığın iki temel öğüdü olan ‘çalışma’ ve ‘dua </a:t>
            </a:r>
            <a:r>
              <a:rPr lang="tr-TR" dirty="0" err="1"/>
              <a:t>etme’yi</a:t>
            </a:r>
            <a:r>
              <a:rPr lang="tr-TR" dirty="0"/>
              <a:t> simgelemekte.</a:t>
            </a:r>
          </a:p>
          <a:p>
            <a:endParaRPr lang="tr-TR" dirty="0"/>
          </a:p>
        </p:txBody>
      </p:sp>
    </p:spTree>
    <p:extLst>
      <p:ext uri="{BB962C8B-B14F-4D97-AF65-F5344CB8AC3E}">
        <p14:creationId xmlns="" xmlns:p14="http://schemas.microsoft.com/office/powerpoint/2010/main" val="40894611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0CAFA51-09BE-479D-A27A-77BDCF8A94EA}"/>
              </a:ext>
            </a:extLst>
          </p:cNvPr>
          <p:cNvSpPr>
            <a:spLocks noGrp="1"/>
          </p:cNvSpPr>
          <p:nvPr>
            <p:ph type="title"/>
          </p:nvPr>
        </p:nvSpPr>
        <p:spPr>
          <a:xfrm>
            <a:off x="839788" y="457200"/>
            <a:ext cx="3932237" cy="1090246"/>
          </a:xfrm>
        </p:spPr>
        <p:txBody>
          <a:bodyPr>
            <a:normAutofit/>
          </a:bodyPr>
          <a:lstStyle/>
          <a:p>
            <a:r>
              <a:rPr lang="tr-TR" b="1" dirty="0"/>
              <a:t>Detay 6 – Terlikler</a:t>
            </a:r>
            <a:br>
              <a:rPr lang="tr-TR" b="1" dirty="0"/>
            </a:br>
            <a:endParaRPr lang="tr-TR" dirty="0"/>
          </a:p>
        </p:txBody>
      </p:sp>
      <p:pic>
        <p:nvPicPr>
          <p:cNvPr id="6" name="İçerik Yer Tutucusu 5">
            <a:extLst>
              <a:ext uri="{FF2B5EF4-FFF2-40B4-BE49-F238E27FC236}">
                <a16:creationId xmlns="" xmlns:a16="http://schemas.microsoft.com/office/drawing/2014/main" id="{BC6A6227-55B3-449D-A19A-C3CC815596A2}"/>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4995069" y="1157287"/>
            <a:ext cx="6134100" cy="4086225"/>
          </a:xfrm>
        </p:spPr>
      </p:pic>
      <p:sp>
        <p:nvSpPr>
          <p:cNvPr id="4" name="Metin Yer Tutucusu 3">
            <a:extLst>
              <a:ext uri="{FF2B5EF4-FFF2-40B4-BE49-F238E27FC236}">
                <a16:creationId xmlns="" xmlns:a16="http://schemas.microsoft.com/office/drawing/2014/main" id="{CC45F8D7-B6BB-4E84-AE95-D36C356DF1BA}"/>
              </a:ext>
            </a:extLst>
          </p:cNvPr>
          <p:cNvSpPr>
            <a:spLocks noGrp="1"/>
          </p:cNvSpPr>
          <p:nvPr>
            <p:ph type="body" sz="half" idx="2"/>
          </p:nvPr>
        </p:nvSpPr>
        <p:spPr>
          <a:xfrm>
            <a:off x="839788" y="1237957"/>
            <a:ext cx="3932237" cy="4631031"/>
          </a:xfrm>
        </p:spPr>
        <p:txBody>
          <a:bodyPr>
            <a:normAutofit lnSpcReduction="10000"/>
          </a:bodyPr>
          <a:lstStyle/>
          <a:p>
            <a:r>
              <a:rPr lang="tr-TR" dirty="0"/>
              <a:t>Resimde </a:t>
            </a:r>
            <a:r>
              <a:rPr lang="tr-TR" dirty="0" err="1"/>
              <a:t>Arnolfini’ye</a:t>
            </a:r>
            <a:r>
              <a:rPr lang="tr-TR" dirty="0"/>
              <a:t> ve </a:t>
            </a:r>
            <a:r>
              <a:rPr lang="tr-TR" dirty="0" err="1"/>
              <a:t>Giovanna’ya</a:t>
            </a:r>
            <a:r>
              <a:rPr lang="tr-TR" dirty="0"/>
              <a:t> ait terliklere de yer verilmiş. Bu terlikler odaya, içe dönük şekilde çıkarılmış. </a:t>
            </a:r>
            <a:r>
              <a:rPr lang="tr-TR" dirty="0" err="1"/>
              <a:t>Arnolfini’nin</a:t>
            </a:r>
            <a:r>
              <a:rPr lang="tr-TR" dirty="0"/>
              <a:t> takunyaları ile ilgili görüşler Eski Ahit’e dayanıyor.</a:t>
            </a:r>
          </a:p>
          <a:p>
            <a:endParaRPr lang="tr-TR" dirty="0"/>
          </a:p>
          <a:p>
            <a:r>
              <a:rPr lang="tr-TR" dirty="0"/>
              <a:t>Musa’nın ikinci kitabı olan ve Büyük Göç’ü anlatan bölüme gönderme olduğu üzerinde durulmakta. Bahsi geçen bölümde şu satırlar yazılı;</a:t>
            </a:r>
          </a:p>
          <a:p>
            <a:endParaRPr lang="tr-TR" dirty="0"/>
          </a:p>
          <a:p>
            <a:r>
              <a:rPr lang="tr-TR" dirty="0"/>
              <a:t>“Çarıklarını çıkar. Çünkü bastığın yer kutsal topraktır.”</a:t>
            </a:r>
          </a:p>
          <a:p>
            <a:endParaRPr lang="tr-TR" dirty="0"/>
          </a:p>
          <a:p>
            <a:r>
              <a:rPr lang="tr-TR" dirty="0"/>
              <a:t>Bu satırlar bize bulunulan mekanın kutsal olduğunu söylüyor.</a:t>
            </a:r>
          </a:p>
        </p:txBody>
      </p:sp>
    </p:spTree>
    <p:extLst>
      <p:ext uri="{BB962C8B-B14F-4D97-AF65-F5344CB8AC3E}">
        <p14:creationId xmlns="" xmlns:p14="http://schemas.microsoft.com/office/powerpoint/2010/main" val="25755981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33D6A82D-A170-4F9B-B861-6C47D3C6982E}"/>
              </a:ext>
            </a:extLst>
          </p:cNvPr>
          <p:cNvSpPr>
            <a:spLocks noGrp="1"/>
          </p:cNvSpPr>
          <p:nvPr>
            <p:ph type="title"/>
          </p:nvPr>
        </p:nvSpPr>
        <p:spPr>
          <a:xfrm>
            <a:off x="839788" y="457200"/>
            <a:ext cx="3932237" cy="949569"/>
          </a:xfrm>
        </p:spPr>
        <p:txBody>
          <a:bodyPr>
            <a:normAutofit/>
          </a:bodyPr>
          <a:lstStyle/>
          <a:p>
            <a:r>
              <a:rPr lang="tr-TR" b="1" dirty="0"/>
              <a:t>Detay 7 – İmza</a:t>
            </a:r>
            <a:br>
              <a:rPr lang="tr-TR" b="1" dirty="0"/>
            </a:br>
            <a:endParaRPr lang="tr-TR" dirty="0"/>
          </a:p>
        </p:txBody>
      </p:sp>
      <p:pic>
        <p:nvPicPr>
          <p:cNvPr id="6" name="İçerik Yer Tutucusu 5">
            <a:extLst>
              <a:ext uri="{FF2B5EF4-FFF2-40B4-BE49-F238E27FC236}">
                <a16:creationId xmlns="" xmlns:a16="http://schemas.microsoft.com/office/drawing/2014/main" id="{DDBF410B-A2C0-4777-9944-76D114F29264}"/>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5221288" y="974725"/>
            <a:ext cx="6096000" cy="4572000"/>
          </a:xfrm>
        </p:spPr>
      </p:pic>
      <p:sp>
        <p:nvSpPr>
          <p:cNvPr id="4" name="Metin Yer Tutucusu 3">
            <a:extLst>
              <a:ext uri="{FF2B5EF4-FFF2-40B4-BE49-F238E27FC236}">
                <a16:creationId xmlns="" xmlns:a16="http://schemas.microsoft.com/office/drawing/2014/main" id="{1A36F789-642E-494C-AA4A-5C664F689879}"/>
              </a:ext>
            </a:extLst>
          </p:cNvPr>
          <p:cNvSpPr>
            <a:spLocks noGrp="1"/>
          </p:cNvSpPr>
          <p:nvPr>
            <p:ph type="body" sz="half" idx="2"/>
          </p:nvPr>
        </p:nvSpPr>
        <p:spPr>
          <a:xfrm>
            <a:off x="839788" y="1406769"/>
            <a:ext cx="3932237" cy="4462219"/>
          </a:xfrm>
        </p:spPr>
        <p:txBody>
          <a:bodyPr/>
          <a:lstStyle/>
          <a:p>
            <a:r>
              <a:rPr lang="tr-TR" dirty="0"/>
              <a:t>Aynanın olduğu duvarda “</a:t>
            </a:r>
            <a:r>
              <a:rPr lang="tr-TR" dirty="0" err="1"/>
              <a:t>Johannes</a:t>
            </a:r>
            <a:r>
              <a:rPr lang="tr-TR" dirty="0"/>
              <a:t> </a:t>
            </a:r>
            <a:r>
              <a:rPr lang="tr-TR" dirty="0" err="1"/>
              <a:t>van</a:t>
            </a:r>
            <a:r>
              <a:rPr lang="tr-TR" dirty="0"/>
              <a:t> </a:t>
            </a:r>
            <a:r>
              <a:rPr lang="tr-TR" dirty="0" err="1"/>
              <a:t>Eyck</a:t>
            </a:r>
            <a:r>
              <a:rPr lang="tr-TR" dirty="0"/>
              <a:t> </a:t>
            </a:r>
            <a:r>
              <a:rPr lang="tr-TR" dirty="0" err="1"/>
              <a:t>fuit</a:t>
            </a:r>
            <a:r>
              <a:rPr lang="tr-TR" dirty="0"/>
              <a:t> </a:t>
            </a:r>
            <a:r>
              <a:rPr lang="tr-TR" dirty="0" err="1"/>
              <a:t>hic</a:t>
            </a:r>
            <a:r>
              <a:rPr lang="tr-TR" dirty="0"/>
              <a:t> 1434” diye yazar. Latinceden çevirisi “</a:t>
            </a:r>
            <a:r>
              <a:rPr lang="tr-TR" dirty="0" err="1"/>
              <a:t>Johannes</a:t>
            </a:r>
            <a:r>
              <a:rPr lang="tr-TR" dirty="0"/>
              <a:t> </a:t>
            </a:r>
            <a:r>
              <a:rPr lang="tr-TR" dirty="0" err="1"/>
              <a:t>van</a:t>
            </a:r>
            <a:r>
              <a:rPr lang="tr-TR" dirty="0"/>
              <a:t> </a:t>
            </a:r>
            <a:r>
              <a:rPr lang="tr-TR" dirty="0" err="1"/>
              <a:t>Eyck</a:t>
            </a:r>
            <a:r>
              <a:rPr lang="tr-TR" dirty="0"/>
              <a:t> buradaydı” şeklinde olan sözler, akıllara bunun evlilik için bir şahitlik mi olduğu sorusunu getiriyor.</a:t>
            </a:r>
          </a:p>
        </p:txBody>
      </p:sp>
    </p:spTree>
    <p:extLst>
      <p:ext uri="{BB962C8B-B14F-4D97-AF65-F5344CB8AC3E}">
        <p14:creationId xmlns="" xmlns:p14="http://schemas.microsoft.com/office/powerpoint/2010/main" val="26047316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 xmlns:a16="http://schemas.microsoft.com/office/drawing/2014/main" id="{147921D8-20B2-49D3-B578-48005A118275}"/>
              </a:ext>
            </a:extLst>
          </p:cNvPr>
          <p:cNvSpPr/>
          <p:nvPr/>
        </p:nvSpPr>
        <p:spPr>
          <a:xfrm>
            <a:off x="3048000" y="2551837"/>
            <a:ext cx="6096000" cy="3046988"/>
          </a:xfrm>
          <a:prstGeom prst="rect">
            <a:avLst/>
          </a:prstGeom>
        </p:spPr>
        <p:txBody>
          <a:bodyPr>
            <a:spAutoFit/>
          </a:bodyPr>
          <a:lstStyle/>
          <a:p>
            <a:r>
              <a:rPr lang="tr-TR" sz="2400" b="0" i="0" dirty="0">
                <a:effectLst/>
                <a:latin typeface="system-ui"/>
              </a:rPr>
              <a:t>Büyük bir olasılıkla nikah şahitliği ve evlilik cüzdanı görevini görmesi düşünülen bir resim bu. Zamana göre bu da bir ilk çünkü kilise, ressamların tablolarına imza atmalarını hoş karşılamıyor. Onlara göre “tek yaratıcı Tanrı’dır.” Fakat </a:t>
            </a:r>
            <a:r>
              <a:rPr lang="tr-TR" sz="2400" b="0" i="0" dirty="0" err="1">
                <a:effectLst/>
                <a:latin typeface="system-ui"/>
              </a:rPr>
              <a:t>Eyck</a:t>
            </a:r>
            <a:r>
              <a:rPr lang="tr-TR" sz="2400" b="0" i="0" dirty="0">
                <a:effectLst/>
                <a:latin typeface="system-ui"/>
              </a:rPr>
              <a:t>, bunu umursamadan eserine imzasını atarak yine ilklerin ismi olmayı başarmış.</a:t>
            </a:r>
            <a:endParaRPr lang="tr-TR" sz="2400" dirty="0"/>
          </a:p>
        </p:txBody>
      </p:sp>
    </p:spTree>
    <p:extLst>
      <p:ext uri="{BB962C8B-B14F-4D97-AF65-F5344CB8AC3E}">
        <p14:creationId xmlns="" xmlns:p14="http://schemas.microsoft.com/office/powerpoint/2010/main" val="36339336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908DA19C-D24B-485B-83D8-337B0A605729}"/>
              </a:ext>
            </a:extLst>
          </p:cNvPr>
          <p:cNvSpPr>
            <a:spLocks noGrp="1"/>
          </p:cNvSpPr>
          <p:nvPr>
            <p:ph type="title"/>
          </p:nvPr>
        </p:nvSpPr>
        <p:spPr>
          <a:xfrm>
            <a:off x="838200" y="365126"/>
            <a:ext cx="10515600" cy="1154186"/>
          </a:xfrm>
        </p:spPr>
        <p:txBody>
          <a:bodyPr>
            <a:normAutofit fontScale="90000"/>
          </a:bodyPr>
          <a:lstStyle/>
          <a:p>
            <a:r>
              <a:rPr lang="tr-TR" b="1" dirty="0"/>
              <a:t>Detay 8 – Birleşen Eller</a:t>
            </a:r>
            <a:br>
              <a:rPr lang="tr-TR" b="1" dirty="0"/>
            </a:br>
            <a:endParaRPr lang="tr-TR" dirty="0"/>
          </a:p>
        </p:txBody>
      </p:sp>
      <p:pic>
        <p:nvPicPr>
          <p:cNvPr id="6" name="İçerik Yer Tutucusu 5">
            <a:extLst>
              <a:ext uri="{FF2B5EF4-FFF2-40B4-BE49-F238E27FC236}">
                <a16:creationId xmlns="" xmlns:a16="http://schemas.microsoft.com/office/drawing/2014/main" id="{574D36C0-4A03-414B-9E0F-0B8BB889229B}"/>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3043237" y="2594769"/>
            <a:ext cx="6096000" cy="2333625"/>
          </a:xfrm>
        </p:spPr>
      </p:pic>
      <p:sp>
        <p:nvSpPr>
          <p:cNvPr id="7" name="Dikdörtgen 6">
            <a:extLst>
              <a:ext uri="{FF2B5EF4-FFF2-40B4-BE49-F238E27FC236}">
                <a16:creationId xmlns="" xmlns:a16="http://schemas.microsoft.com/office/drawing/2014/main" id="{B797584A-0DA0-4A02-AC41-6E49B4C47943}"/>
              </a:ext>
            </a:extLst>
          </p:cNvPr>
          <p:cNvSpPr/>
          <p:nvPr/>
        </p:nvSpPr>
        <p:spPr>
          <a:xfrm>
            <a:off x="838200" y="942219"/>
            <a:ext cx="10683240" cy="1200329"/>
          </a:xfrm>
          <a:prstGeom prst="rect">
            <a:avLst/>
          </a:prstGeom>
        </p:spPr>
        <p:txBody>
          <a:bodyPr wrap="square">
            <a:spAutoFit/>
          </a:bodyPr>
          <a:lstStyle/>
          <a:p>
            <a:r>
              <a:rPr lang="tr-TR" b="0" i="0" dirty="0">
                <a:effectLst/>
                <a:latin typeface="system-ui"/>
              </a:rPr>
              <a:t>Bu tablo, figürlerin yaşamlarının yüce, önemli, kutsal bir anının tasviri olduğu izlenimi vermekte. Genç kadın sağ elini, </a:t>
            </a:r>
            <a:r>
              <a:rPr lang="tr-TR" b="0" i="0" dirty="0" err="1">
                <a:effectLst/>
                <a:latin typeface="system-ui"/>
              </a:rPr>
              <a:t>Arnolfini’nin</a:t>
            </a:r>
            <a:r>
              <a:rPr lang="tr-TR" b="0" i="0" dirty="0">
                <a:effectLst/>
                <a:latin typeface="system-ui"/>
              </a:rPr>
              <a:t> sol elinin üzerine koymuş. </a:t>
            </a:r>
            <a:r>
              <a:rPr lang="tr-TR" b="0" i="0" dirty="0" err="1">
                <a:effectLst/>
                <a:latin typeface="system-ui"/>
              </a:rPr>
              <a:t>Arnolfini</a:t>
            </a:r>
            <a:r>
              <a:rPr lang="tr-TR" b="0" i="0" dirty="0">
                <a:effectLst/>
                <a:latin typeface="system-ui"/>
              </a:rPr>
              <a:t> ise sağ elini, sanki bu birleşmenin kanıtıymış gibi havaya kaldırmış. Bir noterden, tanıklık yapmasının istenilişi gibi, ya da bir sanatçıya bu önemli anı sonsuzlaştırması için poz verir gibi durmuş.</a:t>
            </a:r>
            <a:endParaRPr lang="tr-TR" dirty="0"/>
          </a:p>
        </p:txBody>
      </p:sp>
    </p:spTree>
    <p:extLst>
      <p:ext uri="{BB962C8B-B14F-4D97-AF65-F5344CB8AC3E}">
        <p14:creationId xmlns="" xmlns:p14="http://schemas.microsoft.com/office/powerpoint/2010/main" val="22278679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 xmlns:a16="http://schemas.microsoft.com/office/drawing/2014/main" id="{1260D2E5-A76E-4E95-A38B-B09554178F1E}"/>
              </a:ext>
            </a:extLst>
          </p:cNvPr>
          <p:cNvSpPr/>
          <p:nvPr/>
        </p:nvSpPr>
        <p:spPr>
          <a:xfrm>
            <a:off x="2194560" y="2828836"/>
            <a:ext cx="6949440" cy="1938992"/>
          </a:xfrm>
          <a:prstGeom prst="rect">
            <a:avLst/>
          </a:prstGeom>
        </p:spPr>
        <p:txBody>
          <a:bodyPr wrap="square">
            <a:spAutoFit/>
          </a:bodyPr>
          <a:lstStyle/>
          <a:p>
            <a:r>
              <a:rPr lang="tr-TR" sz="2400" b="0" i="0" dirty="0" err="1">
                <a:effectLst/>
                <a:latin typeface="system-ui"/>
              </a:rPr>
              <a:t>Arnolfini</a:t>
            </a:r>
            <a:r>
              <a:rPr lang="tr-TR" sz="2400" b="0" i="0" dirty="0">
                <a:effectLst/>
                <a:latin typeface="system-ui"/>
              </a:rPr>
              <a:t> ve eşinin tablodaki konumları da tesadüf değil. </a:t>
            </a:r>
            <a:r>
              <a:rPr lang="tr-TR" sz="2400" b="0" i="0" dirty="0" err="1">
                <a:effectLst/>
                <a:latin typeface="system-ui"/>
              </a:rPr>
              <a:t>Arnolfini</a:t>
            </a:r>
            <a:r>
              <a:rPr lang="tr-TR" sz="2400" b="0" i="0" dirty="0">
                <a:effectLst/>
                <a:latin typeface="system-ui"/>
              </a:rPr>
              <a:t> pencereye, dışarıya yakın yerde konumlandırılmış çünkü bir tüccar ve dışarı ile ilişki içinde. Karısı </a:t>
            </a:r>
            <a:r>
              <a:rPr lang="tr-TR" sz="2400" b="0" i="0" dirty="0" err="1">
                <a:effectLst/>
                <a:latin typeface="system-ui"/>
              </a:rPr>
              <a:t>Giovanna</a:t>
            </a:r>
            <a:r>
              <a:rPr lang="tr-TR" sz="2400" b="0" i="0" dirty="0">
                <a:effectLst/>
                <a:latin typeface="system-ui"/>
              </a:rPr>
              <a:t> ise evin içinde, evine yakın bir konumda.</a:t>
            </a:r>
            <a:endParaRPr lang="tr-TR" sz="2400" dirty="0"/>
          </a:p>
        </p:txBody>
      </p:sp>
    </p:spTree>
    <p:extLst>
      <p:ext uri="{BB962C8B-B14F-4D97-AF65-F5344CB8AC3E}">
        <p14:creationId xmlns="" xmlns:p14="http://schemas.microsoft.com/office/powerpoint/2010/main" val="21247430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F7EC0B03-6DC3-46A4-9456-61D4E954DC3B}"/>
              </a:ext>
            </a:extLst>
          </p:cNvPr>
          <p:cNvSpPr>
            <a:spLocks noGrp="1"/>
          </p:cNvSpPr>
          <p:nvPr>
            <p:ph type="title"/>
          </p:nvPr>
        </p:nvSpPr>
        <p:spPr/>
        <p:txBody>
          <a:bodyPr/>
          <a:lstStyle/>
          <a:p>
            <a:r>
              <a:rPr lang="tr-TR" dirty="0"/>
              <a:t>Yorum ve Değerlendirme</a:t>
            </a:r>
          </a:p>
        </p:txBody>
      </p:sp>
      <p:pic>
        <p:nvPicPr>
          <p:cNvPr id="6" name="İçerik Yer Tutucusu 5">
            <a:extLst>
              <a:ext uri="{FF2B5EF4-FFF2-40B4-BE49-F238E27FC236}">
                <a16:creationId xmlns="" xmlns:a16="http://schemas.microsoft.com/office/drawing/2014/main" id="{29431D47-646D-49F4-9E8E-A7CE6ADD6FCE}"/>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210875" y="609600"/>
            <a:ext cx="3702488" cy="5181600"/>
          </a:xfrm>
        </p:spPr>
      </p:pic>
      <p:sp>
        <p:nvSpPr>
          <p:cNvPr id="4" name="Metin Yer Tutucusu 3">
            <a:extLst>
              <a:ext uri="{FF2B5EF4-FFF2-40B4-BE49-F238E27FC236}">
                <a16:creationId xmlns="" xmlns:a16="http://schemas.microsoft.com/office/drawing/2014/main" id="{9B516C4C-CD2C-4481-B3CB-8EBC1789DB61}"/>
              </a:ext>
            </a:extLst>
          </p:cNvPr>
          <p:cNvSpPr>
            <a:spLocks noGrp="1"/>
          </p:cNvSpPr>
          <p:nvPr>
            <p:ph type="body" sz="half" idx="2"/>
          </p:nvPr>
        </p:nvSpPr>
        <p:spPr/>
        <p:txBody>
          <a:bodyPr>
            <a:normAutofit fontScale="92500"/>
          </a:bodyPr>
          <a:lstStyle/>
          <a:p>
            <a:pPr fontAlgn="base"/>
            <a:r>
              <a:rPr lang="tr-TR" dirty="0"/>
              <a:t>Hakkında çokça yazılıp çizilen, bir sürü farklı yoruma sahip olan ve ilklerin resmi olan </a:t>
            </a:r>
            <a:r>
              <a:rPr lang="tr-TR" dirty="0" err="1"/>
              <a:t>Arnolfini’nin</a:t>
            </a:r>
            <a:r>
              <a:rPr lang="tr-TR" dirty="0"/>
              <a:t> Evlenmesi için </a:t>
            </a:r>
            <a:r>
              <a:rPr lang="tr-TR" dirty="0" err="1"/>
              <a:t>Vernon</a:t>
            </a:r>
            <a:r>
              <a:rPr lang="tr-TR" dirty="0"/>
              <a:t> Hyde </a:t>
            </a:r>
            <a:r>
              <a:rPr lang="tr-TR" dirty="0" err="1"/>
              <a:t>Minor</a:t>
            </a:r>
            <a:r>
              <a:rPr lang="tr-TR" dirty="0"/>
              <a:t>, Sanat Tarihinin Tarihi isimli kitabında şu ifadeleri kullanıyor;</a:t>
            </a:r>
          </a:p>
          <a:p>
            <a:pPr fontAlgn="base"/>
            <a:r>
              <a:rPr lang="tr-TR" i="1" dirty="0"/>
              <a:t>Bir izleyicinin </a:t>
            </a:r>
            <a:r>
              <a:rPr lang="tr-TR" i="1" dirty="0" err="1"/>
              <a:t>Arnolfini’nin</a:t>
            </a:r>
            <a:r>
              <a:rPr lang="tr-TR" i="1" dirty="0"/>
              <a:t> Evlenmesi tablosuna yaklaşıp tüm ayrıntılara dikkatle bakması ve bir yandan da bir sanatçının küçük bir resme bu kadar çok ayrıntıyı sığdırabilmesine neredeyse inanamayarak başını sallaması, Londra’da </a:t>
            </a:r>
            <a:r>
              <a:rPr lang="tr-TR" i="1" dirty="0" err="1"/>
              <a:t>National</a:t>
            </a:r>
            <a:r>
              <a:rPr lang="tr-TR" i="1" dirty="0"/>
              <a:t> </a:t>
            </a:r>
            <a:r>
              <a:rPr lang="tr-TR" i="1" dirty="0" err="1"/>
              <a:t>Gallery’de</a:t>
            </a:r>
            <a:r>
              <a:rPr lang="tr-TR" i="1" dirty="0"/>
              <a:t> hemen her gün gerçekleşen sıradan bir olaydır. </a:t>
            </a:r>
            <a:endParaRPr lang="tr-TR" dirty="0"/>
          </a:p>
          <a:p>
            <a:endParaRPr lang="tr-TR" dirty="0"/>
          </a:p>
        </p:txBody>
      </p:sp>
    </p:spTree>
    <p:extLst>
      <p:ext uri="{BB962C8B-B14F-4D97-AF65-F5344CB8AC3E}">
        <p14:creationId xmlns="" xmlns:p14="http://schemas.microsoft.com/office/powerpoint/2010/main" val="5964255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a:extLst>
              <a:ext uri="{FF2B5EF4-FFF2-40B4-BE49-F238E27FC236}">
                <a16:creationId xmlns="" xmlns:a16="http://schemas.microsoft.com/office/drawing/2014/main" id="{ACA263D7-0A9B-4272-B983-27BECC69A85E}"/>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210875" y="609600"/>
            <a:ext cx="3702488" cy="5181600"/>
          </a:xfrm>
        </p:spPr>
      </p:pic>
      <p:sp>
        <p:nvSpPr>
          <p:cNvPr id="6" name="Metin Yer Tutucusu 5">
            <a:extLst>
              <a:ext uri="{FF2B5EF4-FFF2-40B4-BE49-F238E27FC236}">
                <a16:creationId xmlns="" xmlns:a16="http://schemas.microsoft.com/office/drawing/2014/main" id="{80124AF7-99C3-4578-88BD-F103080CF9A7}"/>
              </a:ext>
            </a:extLst>
          </p:cNvPr>
          <p:cNvSpPr>
            <a:spLocks noGrp="1"/>
          </p:cNvSpPr>
          <p:nvPr>
            <p:ph type="body" sz="half" idx="2"/>
          </p:nvPr>
        </p:nvSpPr>
        <p:spPr>
          <a:xfrm>
            <a:off x="839788" y="987425"/>
            <a:ext cx="3932237" cy="4881563"/>
          </a:xfrm>
        </p:spPr>
        <p:txBody>
          <a:bodyPr/>
          <a:lstStyle/>
          <a:p>
            <a:pPr fontAlgn="base"/>
            <a:r>
              <a:rPr lang="tr-TR" dirty="0"/>
              <a:t>Tablo resim tarihinin en önemli eserlerinden biridir. Teknik başarısının yanı sıra Rönesans’tan kalan kuralları da yıkması ile resim tarihinin temel taşlarından biri olarak görülür.</a:t>
            </a:r>
          </a:p>
          <a:p>
            <a:pPr fontAlgn="base"/>
            <a:r>
              <a:rPr lang="tr-TR" dirty="0"/>
              <a:t>Jan </a:t>
            </a:r>
            <a:r>
              <a:rPr lang="tr-TR" dirty="0" err="1"/>
              <a:t>van</a:t>
            </a:r>
            <a:r>
              <a:rPr lang="tr-TR" dirty="0"/>
              <a:t> </a:t>
            </a:r>
            <a:r>
              <a:rPr lang="tr-TR" dirty="0" err="1"/>
              <a:t>Eyck’ın</a:t>
            </a:r>
            <a:r>
              <a:rPr lang="tr-TR" dirty="0"/>
              <a:t> bu resmi, Kuzey Rönesans özelliklerini taşımaktadır. İtalya Rönesans’ında gördüğümüz kusursuz anatomi özeni burada yoktur. Sanatçı yağlı boyayı incelikle kullanarak canlı renkler elde etmiş ve detaycı çalışmıştır. Ayrıca tablonun simgesel bir anlatımı vardır. Şimdi bu önemli eserin detaylarını tek tek ele alalım.</a:t>
            </a:r>
          </a:p>
          <a:p>
            <a:endParaRPr lang="tr-TR" dirty="0"/>
          </a:p>
        </p:txBody>
      </p:sp>
    </p:spTree>
    <p:extLst>
      <p:ext uri="{BB962C8B-B14F-4D97-AF65-F5344CB8AC3E}">
        <p14:creationId xmlns="" xmlns:p14="http://schemas.microsoft.com/office/powerpoint/2010/main" val="38746726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a:extLst>
              <a:ext uri="{FF2B5EF4-FFF2-40B4-BE49-F238E27FC236}">
                <a16:creationId xmlns="" xmlns:a16="http://schemas.microsoft.com/office/drawing/2014/main" id="{FD5E4E4E-672D-43FD-A27D-888A4D5BCBA5}"/>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210875" y="609600"/>
            <a:ext cx="3702488" cy="5181600"/>
          </a:xfrm>
        </p:spPr>
      </p:pic>
      <p:sp>
        <p:nvSpPr>
          <p:cNvPr id="4" name="Metin Yer Tutucusu 3">
            <a:extLst>
              <a:ext uri="{FF2B5EF4-FFF2-40B4-BE49-F238E27FC236}">
                <a16:creationId xmlns="" xmlns:a16="http://schemas.microsoft.com/office/drawing/2014/main" id="{F3C4ABFD-07A8-49A0-AD42-D8E282039463}"/>
              </a:ext>
            </a:extLst>
          </p:cNvPr>
          <p:cNvSpPr>
            <a:spLocks noGrp="1"/>
          </p:cNvSpPr>
          <p:nvPr>
            <p:ph type="body" sz="half" idx="2"/>
          </p:nvPr>
        </p:nvSpPr>
        <p:spPr>
          <a:xfrm>
            <a:off x="839788" y="987425"/>
            <a:ext cx="3932237" cy="4881563"/>
          </a:xfrm>
        </p:spPr>
        <p:txBody>
          <a:bodyPr/>
          <a:lstStyle/>
          <a:p>
            <a:pPr fontAlgn="base"/>
            <a:r>
              <a:rPr lang="tr-TR" dirty="0"/>
              <a:t>Bu tablo kimi sanat tarihçilerine göre bir düğün ve yemin anı kimilerine göre ise zaten evli olan bir çiftin çift portresini yansıtmakta. Ancak bir başka teoriye göre ise bu tablo bir anma resmi. Tablodaki kadının ölümü üzerine yapılmış.</a:t>
            </a:r>
          </a:p>
          <a:p>
            <a:pPr fontAlgn="base"/>
            <a:r>
              <a:rPr lang="tr-TR" dirty="0"/>
              <a:t>Alman sanat tarihçisi </a:t>
            </a:r>
            <a:r>
              <a:rPr lang="tr-TR" dirty="0" err="1"/>
              <a:t>Erwin</a:t>
            </a:r>
            <a:r>
              <a:rPr lang="tr-TR" dirty="0"/>
              <a:t> </a:t>
            </a:r>
            <a:r>
              <a:rPr lang="tr-TR" dirty="0" err="1"/>
              <a:t>Panofsky</a:t>
            </a:r>
            <a:r>
              <a:rPr lang="tr-TR" dirty="0"/>
              <a:t> burada bir evlilik yemini edilmekte olduğunu yazar. Ona göre çift kendi evlerinde fakat papaz olmadan evlenmeyi seçmiş. Bu evliliğin daha önce gerçekleştiğini öne sürenler de var. Hatta tartışmalar bununla da son bulmuyor.</a:t>
            </a:r>
          </a:p>
          <a:p>
            <a:endParaRPr lang="tr-TR" dirty="0"/>
          </a:p>
        </p:txBody>
      </p:sp>
    </p:spTree>
    <p:extLst>
      <p:ext uri="{BB962C8B-B14F-4D97-AF65-F5344CB8AC3E}">
        <p14:creationId xmlns="" xmlns:p14="http://schemas.microsoft.com/office/powerpoint/2010/main" val="21908819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a:extLst>
              <a:ext uri="{FF2B5EF4-FFF2-40B4-BE49-F238E27FC236}">
                <a16:creationId xmlns="" xmlns:a16="http://schemas.microsoft.com/office/drawing/2014/main" id="{8A1BA88A-6FF2-4884-B8A9-15C3EDBA32D0}"/>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210875" y="609600"/>
            <a:ext cx="3702488" cy="5181600"/>
          </a:xfrm>
        </p:spPr>
      </p:pic>
      <p:sp>
        <p:nvSpPr>
          <p:cNvPr id="4" name="Metin Yer Tutucusu 3">
            <a:extLst>
              <a:ext uri="{FF2B5EF4-FFF2-40B4-BE49-F238E27FC236}">
                <a16:creationId xmlns="" xmlns:a16="http://schemas.microsoft.com/office/drawing/2014/main" id="{3D03C8EF-0995-4D61-BD43-9CB948C615F8}"/>
              </a:ext>
            </a:extLst>
          </p:cNvPr>
          <p:cNvSpPr>
            <a:spLocks noGrp="1"/>
          </p:cNvSpPr>
          <p:nvPr>
            <p:ph type="body" sz="half" idx="2"/>
          </p:nvPr>
        </p:nvSpPr>
        <p:spPr>
          <a:xfrm>
            <a:off x="839788" y="987425"/>
            <a:ext cx="3932237" cy="4881563"/>
          </a:xfrm>
        </p:spPr>
        <p:txBody>
          <a:bodyPr/>
          <a:lstStyle/>
          <a:p>
            <a:r>
              <a:rPr lang="tr-TR" dirty="0" err="1"/>
              <a:t>Vernon</a:t>
            </a:r>
            <a:r>
              <a:rPr lang="tr-TR" dirty="0"/>
              <a:t> Hyde </a:t>
            </a:r>
            <a:r>
              <a:rPr lang="tr-TR" dirty="0" err="1"/>
              <a:t>Minor’un</a:t>
            </a:r>
            <a:r>
              <a:rPr lang="tr-TR" dirty="0"/>
              <a:t> yazdıklarına göre “yakın tarihli” bir çalışma bu birlikteliğin bir borç ödeme şekli olduğunu ileri sürmekte. </a:t>
            </a:r>
            <a:r>
              <a:rPr lang="tr-TR" dirty="0" err="1"/>
              <a:t>Giovanna’nın</a:t>
            </a:r>
            <a:r>
              <a:rPr lang="tr-TR" dirty="0"/>
              <a:t> babası </a:t>
            </a:r>
            <a:r>
              <a:rPr lang="tr-TR" dirty="0" err="1"/>
              <a:t>Arnolfini’ye</a:t>
            </a:r>
            <a:r>
              <a:rPr lang="tr-TR" dirty="0"/>
              <a:t> borcunu kızıyla ödüyor. Tablodaki kadın figürü apaçık bir şekilde metalaştırılıyor. Bütün bu tartışmalardan ve tezlerden anladığımız kadarıyla </a:t>
            </a:r>
            <a:r>
              <a:rPr lang="tr-TR" dirty="0" err="1"/>
              <a:t>Alnorfini’nin</a:t>
            </a:r>
            <a:r>
              <a:rPr lang="tr-TR" dirty="0"/>
              <a:t> Düğünü hâlâ gizemini koruyan bir eser.</a:t>
            </a:r>
          </a:p>
        </p:txBody>
      </p:sp>
    </p:spTree>
    <p:extLst>
      <p:ext uri="{BB962C8B-B14F-4D97-AF65-F5344CB8AC3E}">
        <p14:creationId xmlns="" xmlns:p14="http://schemas.microsoft.com/office/powerpoint/2010/main" val="38152182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F420B9C1-054B-4BC1-BC73-9A0B3C30D700}"/>
              </a:ext>
            </a:extLst>
          </p:cNvPr>
          <p:cNvSpPr>
            <a:spLocks noGrp="1"/>
          </p:cNvSpPr>
          <p:nvPr>
            <p:ph type="title"/>
          </p:nvPr>
        </p:nvSpPr>
        <p:spPr>
          <a:xfrm>
            <a:off x="683456" y="2250195"/>
            <a:ext cx="10515600" cy="1325563"/>
          </a:xfrm>
        </p:spPr>
        <p:txBody>
          <a:bodyPr>
            <a:normAutofit fontScale="90000"/>
          </a:bodyPr>
          <a:lstStyle/>
          <a:p>
            <a:r>
              <a:rPr lang="tr-TR" dirty="0"/>
              <a:t>Dinlediğiniz ve izlediğiniz için </a:t>
            </a:r>
            <a:br>
              <a:rPr lang="tr-TR" dirty="0"/>
            </a:br>
            <a:r>
              <a:rPr lang="tr-TR" dirty="0"/>
              <a:t>Teşekkür Ederim..</a:t>
            </a:r>
            <a:br>
              <a:rPr lang="tr-TR" dirty="0"/>
            </a:br>
            <a:r>
              <a:rPr lang="tr-TR" dirty="0"/>
              <a:t/>
            </a:r>
            <a:br>
              <a:rPr lang="tr-TR" dirty="0"/>
            </a:br>
            <a:r>
              <a:rPr lang="tr-TR" sz="2000" dirty="0"/>
              <a:t>Nazan Ekiz</a:t>
            </a:r>
            <a:br>
              <a:rPr lang="tr-TR" sz="2000" dirty="0"/>
            </a:br>
            <a:r>
              <a:rPr lang="tr-TR" sz="2000" dirty="0"/>
              <a:t>15950054</a:t>
            </a:r>
          </a:p>
        </p:txBody>
      </p:sp>
    </p:spTree>
    <p:extLst>
      <p:ext uri="{BB962C8B-B14F-4D97-AF65-F5344CB8AC3E}">
        <p14:creationId xmlns="" xmlns:p14="http://schemas.microsoft.com/office/powerpoint/2010/main" val="12355706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
      <a:dk1>
        <a:srgbClr val="000000"/>
      </a:dk1>
      <a:lt1>
        <a:srgbClr val="FFFFFF"/>
      </a:lt1>
      <a:dk2>
        <a:srgbClr val="413324"/>
      </a:dk2>
      <a:lt2>
        <a:srgbClr val="E2E7E8"/>
      </a:lt2>
      <a:accent1>
        <a:srgbClr val="E73C29"/>
      </a:accent1>
      <a:accent2>
        <a:srgbClr val="D57917"/>
      </a:accent2>
      <a:accent3>
        <a:srgbClr val="AFA51F"/>
      </a:accent3>
      <a:accent4>
        <a:srgbClr val="7BB213"/>
      </a:accent4>
      <a:accent5>
        <a:srgbClr val="45BA21"/>
      </a:accent5>
      <a:accent6>
        <a:srgbClr val="14BC33"/>
      </a:accent6>
      <a:hlink>
        <a:srgbClr val="338F9A"/>
      </a:hlink>
      <a:folHlink>
        <a:srgbClr val="7F7F7F"/>
      </a:folHlink>
    </a:clrScheme>
    <a:fontScheme name="Slate">
      <a:majorFont>
        <a:latin typeface="Georgia Pro"/>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Dubai"/>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 xmlns:thm15="http://schemas.microsoft.com/office/thememl/2012/main" name="SlateVTI" id="{35C4A07C-0176-4A32-9BCB-B016516853F0}" vid="{9B70D35C-BCA8-4715-BB49-8BE54A7FC07C}"/>
    </a:ext>
  </a:extLst>
</a:theme>
</file>

<file path=docProps/app.xml><?xml version="1.0" encoding="utf-8"?>
<Properties xmlns="http://schemas.openxmlformats.org/officeDocument/2006/extended-properties" xmlns:vt="http://schemas.openxmlformats.org/officeDocument/2006/docPropsVTypes">
  <TotalTime>297</TotalTime>
  <Words>3027</Words>
  <Application>Microsoft Office PowerPoint</Application>
  <PresentationFormat>Özel</PresentationFormat>
  <Paragraphs>216</Paragraphs>
  <Slides>66</Slides>
  <Notes>0</Notes>
  <HiddenSlides>0</HiddenSlides>
  <MMClips>1</MMClips>
  <ScaleCrop>false</ScaleCrop>
  <HeadingPairs>
    <vt:vector size="4" baseType="variant">
      <vt:variant>
        <vt:lpstr>Tema</vt:lpstr>
      </vt:variant>
      <vt:variant>
        <vt:i4>1</vt:i4>
      </vt:variant>
      <vt:variant>
        <vt:lpstr>Slayt Başlıkları</vt:lpstr>
      </vt:variant>
      <vt:variant>
        <vt:i4>66</vt:i4>
      </vt:variant>
    </vt:vector>
  </HeadingPairs>
  <TitlesOfParts>
    <vt:vector size="67" baseType="lpstr">
      <vt:lpstr>SlateVTI</vt:lpstr>
      <vt:lpstr>Claude Monet -Pourville'de Kayalıklarda Yürüyüş </vt:lpstr>
      <vt:lpstr>Slayt 2</vt:lpstr>
      <vt:lpstr>Slayt 3</vt:lpstr>
      <vt:lpstr>Slayt 4</vt:lpstr>
      <vt:lpstr>Slayt 5</vt:lpstr>
      <vt:lpstr>Slayt 6</vt:lpstr>
      <vt:lpstr>Slayt 7</vt:lpstr>
      <vt:lpstr>Slayt 8</vt:lpstr>
      <vt:lpstr>Slayt 9</vt:lpstr>
      <vt:lpstr>SANATSAL OKURYAZARLIK</vt:lpstr>
      <vt:lpstr>JOHN CONSTABLE – SAMAN ARABASI 1821</vt:lpstr>
      <vt:lpstr>Slayt 12</vt:lpstr>
      <vt:lpstr>Slayt 13</vt:lpstr>
      <vt:lpstr>Slayt 14</vt:lpstr>
      <vt:lpstr>Slayt 15</vt:lpstr>
      <vt:lpstr>Peter kennard - 1980</vt:lpstr>
      <vt:lpstr>Slayt 17</vt:lpstr>
      <vt:lpstr>Arnolfini’nin Evlenmesi </vt:lpstr>
      <vt:lpstr>Arnolfini’nin Evlenmesi </vt:lpstr>
      <vt:lpstr>Slayt 20</vt:lpstr>
      <vt:lpstr>Slayt 21</vt:lpstr>
      <vt:lpstr>Slayt 22</vt:lpstr>
      <vt:lpstr>Slayt 23</vt:lpstr>
      <vt:lpstr>Slayt 24</vt:lpstr>
      <vt:lpstr>Karşılaştırma</vt:lpstr>
      <vt:lpstr>MICHELANGELO</vt:lpstr>
      <vt:lpstr>Slayt 27</vt:lpstr>
      <vt:lpstr>ESER HAKKINDA ÖN BİLGİ</vt:lpstr>
      <vt:lpstr>1. AÇIKLAMA</vt:lpstr>
      <vt:lpstr>1.AÇIKLAMA</vt:lpstr>
      <vt:lpstr>2. ANALİZ</vt:lpstr>
      <vt:lpstr>2.ANALİZ</vt:lpstr>
      <vt:lpstr>2. ANALİZ</vt:lpstr>
      <vt:lpstr>2. ANALİZ</vt:lpstr>
      <vt:lpstr>Slayt 35</vt:lpstr>
      <vt:lpstr>Slayt 36</vt:lpstr>
      <vt:lpstr>Slayt 37</vt:lpstr>
      <vt:lpstr>2.ANALİZ</vt:lpstr>
      <vt:lpstr>2.ANALİZ</vt:lpstr>
      <vt:lpstr>3.YORUM</vt:lpstr>
      <vt:lpstr>4.DEĞERLENDİRME</vt:lpstr>
      <vt:lpstr>Jan van Eyck Arnolfini’nin Evlenmesi </vt:lpstr>
      <vt:lpstr>Tablonun orjinal ismi; Portret van Giovanni Arnolfini en zijn vrouw</vt:lpstr>
      <vt:lpstr>1.Açıklama  (Betimleme,Tasvir)</vt:lpstr>
      <vt:lpstr>Betimleyelim..</vt:lpstr>
      <vt:lpstr>Slayt 46</vt:lpstr>
      <vt:lpstr>2-Analiz</vt:lpstr>
      <vt:lpstr>Detay 1-Avize</vt:lpstr>
      <vt:lpstr>Detay 2 – Dış Bükey Ayna </vt:lpstr>
      <vt:lpstr>Slayt 50</vt:lpstr>
      <vt:lpstr>Detay 3 – Köpek </vt:lpstr>
      <vt:lpstr>Slayt 52</vt:lpstr>
      <vt:lpstr>Detay 4 – Portakallar </vt:lpstr>
      <vt:lpstr>Slayt 54</vt:lpstr>
      <vt:lpstr>Detay 5 – Heykelcik, Süpürge </vt:lpstr>
      <vt:lpstr>Slayt 56</vt:lpstr>
      <vt:lpstr>Detay 6 – Terlikler </vt:lpstr>
      <vt:lpstr>Detay 7 – İmza </vt:lpstr>
      <vt:lpstr>Slayt 59</vt:lpstr>
      <vt:lpstr>Detay 8 – Birleşen Eller </vt:lpstr>
      <vt:lpstr>Slayt 61</vt:lpstr>
      <vt:lpstr>Yorum ve Değerlendirme</vt:lpstr>
      <vt:lpstr>Slayt 63</vt:lpstr>
      <vt:lpstr>Slayt 64</vt:lpstr>
      <vt:lpstr>Slayt 65</vt:lpstr>
      <vt:lpstr>Dinlediğiniz ve izlediğiniz için  Teşekkür Ederim..  Nazan Ekiz 15950054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Claude Monet -Pourville'de Kayalıklarda Yürüyüş</dc:title>
  <dc:creator>Burak Yıldız</dc:creator>
  <cp:lastModifiedBy>PC</cp:lastModifiedBy>
  <cp:revision>25</cp:revision>
  <dcterms:created xsi:type="dcterms:W3CDTF">2019-10-29T10:07:55Z</dcterms:created>
  <dcterms:modified xsi:type="dcterms:W3CDTF">2020-01-14T07:31:14Z</dcterms:modified>
</cp:coreProperties>
</file>