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3" r:id="rId2"/>
    <p:sldId id="264" r:id="rId3"/>
    <p:sldId id="265" r:id="rId4"/>
    <p:sldId id="266" r:id="rId5"/>
    <p:sldId id="267" r:id="rId6"/>
    <p:sldId id="268" r:id="rId7"/>
    <p:sldId id="270" r:id="rId8"/>
    <p:sldId id="271" r:id="rId9"/>
    <p:sldId id="273" r:id="rId10"/>
    <p:sldId id="274" r:id="rId11"/>
    <p:sldId id="275" r:id="rId12"/>
    <p:sldId id="276" r:id="rId13"/>
    <p:sldId id="277" r:id="rId14"/>
    <p:sldId id="27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6" d="100"/>
          <a:sy n="76" d="100"/>
        </p:scale>
        <p:origin x="114" y="5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6/7/2023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6/7/2023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6/7/2023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6/7/2023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6/7/2023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6/7/2023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6/7/2023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6/7/2023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6/7/2023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58A52D-A6A4-4E70-8CD8-9C04D12D2497}"/>
              </a:ext>
            </a:extLst>
          </p:cNvPr>
          <p:cNvSpPr>
            <a:spLocks noGrp="1"/>
          </p:cNvSpPr>
          <p:nvPr>
            <p:ph type="ctrTitle"/>
          </p:nvPr>
        </p:nvSpPr>
        <p:spPr/>
        <p:txBody>
          <a:bodyPr>
            <a:normAutofit/>
          </a:bodyPr>
          <a:lstStyle/>
          <a:p>
            <a:pPr algn="ctr"/>
            <a:r>
              <a:rPr lang="tr-TR" b="1" dirty="0"/>
              <a:t>Kur'an Bize Yeter Söylemi</a:t>
            </a:r>
          </a:p>
        </p:txBody>
      </p:sp>
      <p:sp>
        <p:nvSpPr>
          <p:cNvPr id="3" name="Alt Başlık 2">
            <a:extLst>
              <a:ext uri="{FF2B5EF4-FFF2-40B4-BE49-F238E27FC236}">
                <a16:creationId xmlns:a16="http://schemas.microsoft.com/office/drawing/2014/main" id="{299D9C5D-6EE2-44A0-9DB0-76D5A029C325}"/>
              </a:ext>
            </a:extLst>
          </p:cNvPr>
          <p:cNvSpPr>
            <a:spLocks noGrp="1"/>
          </p:cNvSpPr>
          <p:nvPr>
            <p:ph type="subTitle" idx="1"/>
          </p:nvPr>
        </p:nvSpPr>
        <p:spPr/>
        <p:txBody>
          <a:bodyPr/>
          <a:lstStyle/>
          <a:p>
            <a:r>
              <a:rPr lang="tr-TR" b="1" dirty="0"/>
              <a:t>Kaynak: Enbiya Yıldırım, «</a:t>
            </a:r>
            <a:r>
              <a:rPr lang="tr-TR" b="1" dirty="0" err="1"/>
              <a:t>Kur’ân’la</a:t>
            </a:r>
            <a:r>
              <a:rPr lang="tr-TR" b="1" dirty="0"/>
              <a:t> Yetinme Söyleminin Çıkmazları»,…</a:t>
            </a:r>
          </a:p>
        </p:txBody>
      </p:sp>
    </p:spTree>
    <p:extLst>
      <p:ext uri="{BB962C8B-B14F-4D97-AF65-F5344CB8AC3E}">
        <p14:creationId xmlns:p14="http://schemas.microsoft.com/office/powerpoint/2010/main" val="3776459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C586B38-A947-48E2-80A7-DB85377C6867}"/>
              </a:ext>
            </a:extLst>
          </p:cNvPr>
          <p:cNvSpPr>
            <a:spLocks noGrp="1"/>
          </p:cNvSpPr>
          <p:nvPr>
            <p:ph type="title"/>
          </p:nvPr>
        </p:nvSpPr>
        <p:spPr/>
        <p:txBody>
          <a:bodyPr>
            <a:normAutofit/>
          </a:bodyPr>
          <a:lstStyle/>
          <a:p>
            <a:pPr algn="ctr"/>
            <a:r>
              <a:rPr lang="tr-TR" sz="2400" b="1" dirty="0" err="1"/>
              <a:t>Kur’ân’da</a:t>
            </a:r>
            <a:r>
              <a:rPr lang="tr-TR" sz="2400" b="1" dirty="0"/>
              <a:t> Hz. Peygamber’e takdim edilen yüce konum</a:t>
            </a:r>
          </a:p>
        </p:txBody>
      </p:sp>
      <p:sp>
        <p:nvSpPr>
          <p:cNvPr id="3" name="İçerik Yer Tutucusu 2">
            <a:extLst>
              <a:ext uri="{FF2B5EF4-FFF2-40B4-BE49-F238E27FC236}">
                <a16:creationId xmlns:a16="http://schemas.microsoft.com/office/drawing/2014/main" id="{08614D5D-A3D9-4412-8D58-911B7D4DCCFC}"/>
              </a:ext>
            </a:extLst>
          </p:cNvPr>
          <p:cNvSpPr>
            <a:spLocks noGrp="1"/>
          </p:cNvSpPr>
          <p:nvPr>
            <p:ph idx="1"/>
          </p:nvPr>
        </p:nvSpPr>
        <p:spPr>
          <a:xfrm>
            <a:off x="2589212" y="1520456"/>
            <a:ext cx="8915400" cy="4880344"/>
          </a:xfrm>
        </p:spPr>
        <p:txBody>
          <a:bodyPr>
            <a:normAutofit/>
          </a:bodyPr>
          <a:lstStyle/>
          <a:p>
            <a:pPr algn="just">
              <a:lnSpc>
                <a:spcPct val="120000"/>
              </a:lnSpc>
            </a:pPr>
            <a:r>
              <a:rPr lang="tr-TR" dirty="0"/>
              <a:t>Allah’ın son kitabına bakıldığında, Hz. Muhammed’in önümüze rehber olarak konulduğu, Müslüman olduğunu söyleyen herkesin ona uymasının gerektiği nitekim onun açıklama görevinin olduğu ve benzeri hususlar dikkatimizi çeker. Dolayısıyla kıyamete kadar gelecek olan tüm Müslümanlar için Hz. Muhammed’in ifa etmesi gereken bir misyon vardır. O misyonun öğrenileceği kaynak ise hadisler ve sünnetlerdir.</a:t>
            </a:r>
          </a:p>
          <a:p>
            <a:pPr algn="just">
              <a:lnSpc>
                <a:spcPct val="120000"/>
              </a:lnSpc>
            </a:pPr>
            <a:r>
              <a:rPr lang="tr-TR" dirty="0"/>
              <a:t>Burada önemli bir sorun daha vardır: Sadece Kur’ân diyenler çeşitli gerekçelerle bütün hadisleri bir yana bırakmakta ancak Hz. Peygamber ile Kur’ân arasına girmektedirler. Adeta </a:t>
            </a:r>
            <a:r>
              <a:rPr lang="tr-TR"/>
              <a:t>Kur’ân’ın</a:t>
            </a:r>
            <a:r>
              <a:rPr lang="tr-TR" dirty="0"/>
              <a:t> nasıl anlaşılması gerektiğini peygambere ve bizlere dikte etmektedirler! </a:t>
            </a:r>
          </a:p>
          <a:p>
            <a:pPr algn="just">
              <a:lnSpc>
                <a:spcPct val="120000"/>
              </a:lnSpc>
            </a:pPr>
            <a:r>
              <a:rPr lang="tr-TR" dirty="0"/>
              <a:t>Aslında burada amaç kendilerini Kur’an’ın serbestçe yorumlamak için kendilerine alan açmaktır. Halbuki bu konuda Hz. Peygamber’in en az onlar kadar hüküm koyma hak ve yetkisi vardır.   </a:t>
            </a:r>
          </a:p>
        </p:txBody>
      </p:sp>
    </p:spTree>
    <p:extLst>
      <p:ext uri="{BB962C8B-B14F-4D97-AF65-F5344CB8AC3E}">
        <p14:creationId xmlns:p14="http://schemas.microsoft.com/office/powerpoint/2010/main" val="495159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C586B38-A947-48E2-80A7-DB85377C6867}"/>
              </a:ext>
            </a:extLst>
          </p:cNvPr>
          <p:cNvSpPr>
            <a:spLocks noGrp="1"/>
          </p:cNvSpPr>
          <p:nvPr>
            <p:ph type="title"/>
          </p:nvPr>
        </p:nvSpPr>
        <p:spPr/>
        <p:txBody>
          <a:bodyPr>
            <a:normAutofit/>
          </a:bodyPr>
          <a:lstStyle/>
          <a:p>
            <a:pPr algn="ctr"/>
            <a:r>
              <a:rPr lang="tr-TR" sz="3200" b="1" dirty="0"/>
              <a:t>Hadislerin tefrikaya sebebiyet verdiği iddiası</a:t>
            </a:r>
          </a:p>
        </p:txBody>
      </p:sp>
      <p:sp>
        <p:nvSpPr>
          <p:cNvPr id="3" name="İçerik Yer Tutucusu 2">
            <a:extLst>
              <a:ext uri="{FF2B5EF4-FFF2-40B4-BE49-F238E27FC236}">
                <a16:creationId xmlns:a16="http://schemas.microsoft.com/office/drawing/2014/main" id="{08614D5D-A3D9-4412-8D58-911B7D4DCCFC}"/>
              </a:ext>
            </a:extLst>
          </p:cNvPr>
          <p:cNvSpPr>
            <a:spLocks noGrp="1"/>
          </p:cNvSpPr>
          <p:nvPr>
            <p:ph idx="1"/>
          </p:nvPr>
        </p:nvSpPr>
        <p:spPr>
          <a:xfrm>
            <a:off x="2589212" y="1648047"/>
            <a:ext cx="8915400" cy="4752753"/>
          </a:xfrm>
        </p:spPr>
        <p:txBody>
          <a:bodyPr>
            <a:noAutofit/>
          </a:bodyPr>
          <a:lstStyle/>
          <a:p>
            <a:pPr algn="just">
              <a:lnSpc>
                <a:spcPct val="120000"/>
              </a:lnSpc>
            </a:pPr>
            <a:r>
              <a:rPr lang="tr-TR" dirty="0"/>
              <a:t>Bu yaklaşım gerçeği yansıtmamaktadır. Çünkü hadislerin tamamını bir kenara koyup yok farz etsek bile, </a:t>
            </a:r>
            <a:r>
              <a:rPr lang="tr-TR" dirty="0" err="1"/>
              <a:t>Kur’ân’ın</a:t>
            </a:r>
            <a:r>
              <a:rPr lang="tr-TR" dirty="0"/>
              <a:t> kendisi (inanç ve amel noktasında) farklı anlaşılmalara müsait bir yapı arz etmektedir. Bu nedenle tek başına Kur’ân farklı mezheplerin ve kabullerin ortaya çıkmasına yeterlidir. Burada </a:t>
            </a:r>
            <a:r>
              <a:rPr lang="tr-TR" dirty="0" err="1"/>
              <a:t>aslolan</a:t>
            </a:r>
            <a:r>
              <a:rPr lang="tr-TR" dirty="0"/>
              <a:t>, zaten ortaya çıkacak olan farklı algı ve yorumları anlayışla karşılamaktır, insanların birbirlerine karşı tolerans ve anlayış göstermeleridir. Dolayısıyla maharet, farklılığı zenginliğe çevirme başarısıdır, başkalarını dışlamamaktır, değişik kabullerimizle bir arada yaşayabilmektir. Müslümanlara kazandırılması gereken düşünce ve anlayış budur.</a:t>
            </a:r>
          </a:p>
          <a:p>
            <a:pPr algn="just">
              <a:lnSpc>
                <a:spcPct val="120000"/>
              </a:lnSpc>
            </a:pPr>
            <a:r>
              <a:rPr lang="tr-TR" dirty="0"/>
              <a:t>Kaldı ki “sadece Kur’ân” diyenlerin bile ayetlerden anladıkları hep aynı değildir.</a:t>
            </a:r>
          </a:p>
          <a:p>
            <a:pPr algn="just">
              <a:lnSpc>
                <a:spcPct val="120000"/>
              </a:lnSpc>
            </a:pPr>
            <a:endParaRPr lang="tr-TR" dirty="0"/>
          </a:p>
        </p:txBody>
      </p:sp>
    </p:spTree>
    <p:extLst>
      <p:ext uri="{BB962C8B-B14F-4D97-AF65-F5344CB8AC3E}">
        <p14:creationId xmlns:p14="http://schemas.microsoft.com/office/powerpoint/2010/main" val="9090366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2E75768-C4CE-4607-92A3-A2D8B0AFD816}"/>
              </a:ext>
            </a:extLst>
          </p:cNvPr>
          <p:cNvSpPr>
            <a:spLocks noGrp="1"/>
          </p:cNvSpPr>
          <p:nvPr>
            <p:ph idx="1"/>
          </p:nvPr>
        </p:nvSpPr>
        <p:spPr>
          <a:xfrm>
            <a:off x="2589211" y="372140"/>
            <a:ext cx="9212929" cy="6273209"/>
          </a:xfrm>
        </p:spPr>
        <p:txBody>
          <a:bodyPr>
            <a:normAutofit/>
          </a:bodyPr>
          <a:lstStyle/>
          <a:p>
            <a:pPr marL="342900" marR="0" lvl="0" indent="-342900" algn="just" defTabSz="457200" rtl="0" eaLnBrk="1" fontAlgn="auto" latinLnBrk="0" hangingPunct="1">
              <a:lnSpc>
                <a:spcPct val="140000"/>
              </a:lnSpc>
              <a:spcBef>
                <a:spcPts val="1000"/>
              </a:spcBef>
              <a:spcAft>
                <a:spcPts val="0"/>
              </a:spcAft>
              <a:buClr>
                <a:srgbClr val="A53010"/>
              </a:buClr>
              <a:buSzTx/>
              <a:buFont typeface="Wingdings 3" charset="2"/>
              <a:buChar char=""/>
              <a:tabLst/>
              <a:defRPr/>
            </a:pPr>
            <a:r>
              <a:rPr lang="tr-TR" dirty="0"/>
              <a:t>Burada </a:t>
            </a:r>
            <a:r>
              <a:rPr lang="tr-TR" dirty="0" err="1"/>
              <a:t>Kur’ân’ın</a:t>
            </a:r>
            <a:r>
              <a:rPr lang="tr-TR" dirty="0"/>
              <a:t> kendisinin bile farklı yorumlanmaya ne derece açık olduğunu göstermek için Arap dili üzerinden bir örnek vermek istiyoruz: Maide 6</a:t>
            </a:r>
          </a:p>
          <a:p>
            <a:pPr marL="342900" marR="0" lvl="0" indent="-342900" algn="just" defTabSz="457200" rtl="1" eaLnBrk="1" fontAlgn="auto" latinLnBrk="0" hangingPunct="1">
              <a:lnSpc>
                <a:spcPct val="140000"/>
              </a:lnSpc>
              <a:spcBef>
                <a:spcPts val="1000"/>
              </a:spcBef>
              <a:spcAft>
                <a:spcPts val="0"/>
              </a:spcAft>
              <a:buClr>
                <a:srgbClr val="A53010"/>
              </a:buClr>
              <a:buSzTx/>
              <a:buFont typeface="Wingdings 3" charset="2"/>
              <a:buChar char=""/>
              <a:tabLst/>
              <a:defRPr/>
            </a:pPr>
            <a:r>
              <a:rPr lang="ar-SA" dirty="0"/>
              <a:t>يَٓا اَيُّهَا الَّذٖينَ اٰمَنُٓوا اِذَا قُمْتُمْ اِلَى الصَّلٰوةِ فَاغْسِلُوا وُجُوهَكُمْ وَاَيْدِيَكُمْ اِلَى الْمَرَافِقِ وَامْسَحُوا بِرُؤُ۫سِكُمْ وَاَرْجُلَكُمْ اِلَى الْكَعْبَيْنِ</a:t>
            </a:r>
            <a:endParaRPr lang="tr-TR" dirty="0"/>
          </a:p>
          <a:p>
            <a:pPr marL="342900" marR="0" lvl="0" indent="-342900" algn="just" defTabSz="457200" eaLnBrk="1" fontAlgn="auto" latinLnBrk="0" hangingPunct="1">
              <a:lnSpc>
                <a:spcPct val="140000"/>
              </a:lnSpc>
              <a:spcBef>
                <a:spcPts val="1000"/>
              </a:spcBef>
              <a:spcAft>
                <a:spcPts val="0"/>
              </a:spcAft>
              <a:buClr>
                <a:srgbClr val="A53010"/>
              </a:buClr>
              <a:buSzTx/>
              <a:buFont typeface="Wingdings 3" charset="2"/>
              <a:buChar char=""/>
              <a:tabLst/>
              <a:defRPr/>
            </a:pPr>
            <a:r>
              <a:rPr lang="tr-TR" dirty="0"/>
              <a:t>Ayette geçen </a:t>
            </a:r>
            <a:r>
              <a:rPr lang="ar-SA" dirty="0"/>
              <a:t>وَأَرْجُلكُمْ</a:t>
            </a:r>
            <a:r>
              <a:rPr lang="tr-TR" dirty="0"/>
              <a:t> ifadesi Arapça dil kuralları açısından iki şekilde okunabilir. Şayet bunu lâm harfinin fethasıyla </a:t>
            </a:r>
            <a:r>
              <a:rPr lang="ar-SA" dirty="0"/>
              <a:t>وَأَرْجُلَكُمْ </a:t>
            </a:r>
            <a:r>
              <a:rPr lang="tr-TR" dirty="0"/>
              <a:t> diye okursak anlam şöyle olur:</a:t>
            </a:r>
          </a:p>
          <a:p>
            <a:pPr marL="342900" marR="0" lvl="0" indent="-342900" algn="just" defTabSz="457200" eaLnBrk="1" fontAlgn="auto" latinLnBrk="0" hangingPunct="1">
              <a:lnSpc>
                <a:spcPct val="140000"/>
              </a:lnSpc>
              <a:spcBef>
                <a:spcPts val="1000"/>
              </a:spcBef>
              <a:spcAft>
                <a:spcPts val="0"/>
              </a:spcAft>
              <a:buClr>
                <a:srgbClr val="A53010"/>
              </a:buClr>
              <a:buSzTx/>
              <a:buFont typeface="Wingdings 3" charset="2"/>
              <a:buChar char=""/>
              <a:tabLst/>
              <a:defRPr/>
            </a:pPr>
            <a:r>
              <a:rPr lang="tr-TR" dirty="0"/>
              <a:t>“Ey iman edenler! Namaz kılmaya kalktığınız zaman yüzlerinizi, dirseklerinize kadar ellerinizi yıkayın; başlarınızı </a:t>
            </a:r>
            <a:r>
              <a:rPr lang="tr-TR" dirty="0" err="1"/>
              <a:t>meshedip</a:t>
            </a:r>
            <a:r>
              <a:rPr lang="tr-TR" dirty="0"/>
              <a:t>, topuklara kadar </a:t>
            </a:r>
            <a:r>
              <a:rPr lang="tr-TR" b="1" dirty="0"/>
              <a:t>ayaklarınızı da (yıkayın)</a:t>
            </a:r>
            <a:r>
              <a:rPr lang="tr-TR" dirty="0"/>
              <a:t>.”</a:t>
            </a:r>
          </a:p>
          <a:p>
            <a:pPr marL="342900" marR="0" lvl="0" indent="-342900" algn="just" defTabSz="457200" eaLnBrk="1" fontAlgn="auto" latinLnBrk="0" hangingPunct="1">
              <a:lnSpc>
                <a:spcPct val="140000"/>
              </a:lnSpc>
              <a:spcBef>
                <a:spcPts val="1000"/>
              </a:spcBef>
              <a:spcAft>
                <a:spcPts val="0"/>
              </a:spcAft>
              <a:buClr>
                <a:srgbClr val="A53010"/>
              </a:buClr>
              <a:buSzTx/>
              <a:buFont typeface="Wingdings 3" charset="2"/>
              <a:buChar char=""/>
              <a:tabLst/>
              <a:defRPr/>
            </a:pPr>
            <a:r>
              <a:rPr lang="tr-TR" dirty="0"/>
              <a:t>Söz konusu kelimedeki lâm harfini kesre ile </a:t>
            </a:r>
            <a:r>
              <a:rPr lang="ar-SA" dirty="0"/>
              <a:t>وَأَرْجُلِكُمْ </a:t>
            </a:r>
            <a:r>
              <a:rPr lang="tr-TR" dirty="0"/>
              <a:t>  diye okursak anlam şöyle olur: </a:t>
            </a:r>
          </a:p>
          <a:p>
            <a:pPr marL="342900" marR="0" lvl="0" indent="-342900" algn="just" defTabSz="457200" eaLnBrk="1" fontAlgn="auto" latinLnBrk="0" hangingPunct="1">
              <a:lnSpc>
                <a:spcPct val="140000"/>
              </a:lnSpc>
              <a:spcBef>
                <a:spcPts val="1000"/>
              </a:spcBef>
              <a:spcAft>
                <a:spcPts val="0"/>
              </a:spcAft>
              <a:buClr>
                <a:srgbClr val="A53010"/>
              </a:buClr>
              <a:buSzTx/>
              <a:buFont typeface="Wingdings 3" charset="2"/>
              <a:buChar char=""/>
              <a:tabLst/>
              <a:defRPr/>
            </a:pPr>
            <a:r>
              <a:rPr lang="tr-TR" dirty="0"/>
              <a:t>“Ey iman edenler! Namaz kılmaya kalktığınız zaman yüzlerinizi, dirseklerinize kadar ellerinizi yıkayın; başlarınızı ve topuklara kadar </a:t>
            </a:r>
            <a:r>
              <a:rPr lang="tr-TR" b="1" dirty="0"/>
              <a:t>ayaklarınızı da </a:t>
            </a:r>
            <a:r>
              <a:rPr lang="tr-TR" b="1" dirty="0" err="1"/>
              <a:t>meshedin</a:t>
            </a:r>
            <a:r>
              <a:rPr lang="tr-TR" dirty="0"/>
              <a:t>.”</a:t>
            </a:r>
          </a:p>
          <a:p>
            <a:pPr marL="342900" marR="0" lvl="0" indent="-342900" algn="just" defTabSz="457200" rtl="0" eaLnBrk="1" fontAlgn="auto" latinLnBrk="0" hangingPunct="1">
              <a:lnSpc>
                <a:spcPct val="140000"/>
              </a:lnSpc>
              <a:spcBef>
                <a:spcPts val="1000"/>
              </a:spcBef>
              <a:spcAft>
                <a:spcPts val="0"/>
              </a:spcAft>
              <a:buClr>
                <a:srgbClr val="A53010"/>
              </a:buClr>
              <a:buSzTx/>
              <a:buFont typeface="Wingdings 3" charset="2"/>
              <a:buChar char=""/>
              <a:tabLst/>
              <a:defRPr/>
            </a:pPr>
            <a:endParaRPr lang="tr-TR" dirty="0"/>
          </a:p>
          <a:p>
            <a:pPr algn="just">
              <a:lnSpc>
                <a:spcPct val="120000"/>
              </a:lnSpc>
            </a:pPr>
            <a:endParaRPr lang="tr-TR" dirty="0"/>
          </a:p>
        </p:txBody>
      </p:sp>
    </p:spTree>
    <p:extLst>
      <p:ext uri="{BB962C8B-B14F-4D97-AF65-F5344CB8AC3E}">
        <p14:creationId xmlns:p14="http://schemas.microsoft.com/office/powerpoint/2010/main" val="3767395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F298407-3CA2-41F2-BE61-0DA36BD4E230}"/>
              </a:ext>
            </a:extLst>
          </p:cNvPr>
          <p:cNvSpPr>
            <a:spLocks noGrp="1"/>
          </p:cNvSpPr>
          <p:nvPr>
            <p:ph type="title"/>
          </p:nvPr>
        </p:nvSpPr>
        <p:spPr/>
        <p:txBody>
          <a:bodyPr>
            <a:normAutofit/>
          </a:bodyPr>
          <a:lstStyle/>
          <a:p>
            <a:r>
              <a:rPr lang="tr-TR" sz="3200" b="1" dirty="0"/>
              <a:t>Değerlendirme</a:t>
            </a:r>
          </a:p>
        </p:txBody>
      </p:sp>
      <p:sp>
        <p:nvSpPr>
          <p:cNvPr id="3" name="İçerik Yer Tutucusu 2">
            <a:extLst>
              <a:ext uri="{FF2B5EF4-FFF2-40B4-BE49-F238E27FC236}">
                <a16:creationId xmlns:a16="http://schemas.microsoft.com/office/drawing/2014/main" id="{66F787D2-AB92-4A1F-A282-AE6BE90D8C38}"/>
              </a:ext>
            </a:extLst>
          </p:cNvPr>
          <p:cNvSpPr>
            <a:spLocks noGrp="1"/>
          </p:cNvSpPr>
          <p:nvPr>
            <p:ph idx="1"/>
          </p:nvPr>
        </p:nvSpPr>
        <p:spPr>
          <a:xfrm>
            <a:off x="2589211" y="1616149"/>
            <a:ext cx="9234193" cy="5018567"/>
          </a:xfrm>
        </p:spPr>
        <p:txBody>
          <a:bodyPr>
            <a:normAutofit/>
          </a:bodyPr>
          <a:lstStyle/>
          <a:p>
            <a:pPr algn="just">
              <a:lnSpc>
                <a:spcPct val="120000"/>
              </a:lnSpc>
            </a:pPr>
            <a:r>
              <a:rPr lang="tr-TR" dirty="0"/>
              <a:t>İslâm dünyasında din alanında yapılan tartışmalara ve bunların sosyal hayata yansımalarına bakıldığında, ümmetin çoğunlukla ifrat ile tefrit arasında gezindiği görülür. Bir kesim için Arapça yazılı klasiklerde geçen bilgiler mutlak hakikatlerdir. Bu kişilere yakın sayılabilecek bazıları için de ümmetin -haklı olarak çok değer verdiği bazı eserler adeta mukaddes konumdadır ve onlara en küçük bir eleştiri yöneltilemez. Çünkü böyle bir yola girilmesi </a:t>
            </a:r>
            <a:r>
              <a:rPr lang="tr-TR" dirty="0" err="1"/>
              <a:t>Ehl</a:t>
            </a:r>
            <a:r>
              <a:rPr lang="tr-TR" dirty="0"/>
              <a:t>-i sünnet inancını zedeler ve ilerleyen aşamalarda devamı gelir, yıkıma neden olur.</a:t>
            </a:r>
          </a:p>
          <a:p>
            <a:pPr algn="just">
              <a:lnSpc>
                <a:spcPct val="120000"/>
              </a:lnSpc>
            </a:pPr>
            <a:r>
              <a:rPr lang="tr-TR" dirty="0"/>
              <a:t>Bir başka grup da ümmeti inşa eden değerlerin önemini kavrayamaz. Yeterli birikimlerinin olmaması nedeniyle kendilerini otorite gibi görerek geleneğe, kültüre ve kazanımlarımıza saldırmayı, kusur aramayı bir maharet sayar, her şeyi değersizleştirir. Bu minvaldeki insanların bir kısmı ümmetin içine düştüğü karmaşanın suçlusu olarak hadisleri görür ve toptan redde yönelir. Kur’ân ile yetinme sloganıyla vahdeti sağlama iddiasında bulunur. Hepsi de samimi olan bu çabaların ümmeti ortak bir noktada buluşturmaktan aciz kaldığı aşikârdır.</a:t>
            </a:r>
          </a:p>
          <a:p>
            <a:pPr algn="just">
              <a:lnSpc>
                <a:spcPct val="120000"/>
              </a:lnSpc>
            </a:pPr>
            <a:endParaRPr lang="tr-TR" dirty="0"/>
          </a:p>
        </p:txBody>
      </p:sp>
    </p:spTree>
    <p:extLst>
      <p:ext uri="{BB962C8B-B14F-4D97-AF65-F5344CB8AC3E}">
        <p14:creationId xmlns:p14="http://schemas.microsoft.com/office/powerpoint/2010/main" val="36992681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2E75768-C4CE-4607-92A3-A2D8B0AFD816}"/>
              </a:ext>
            </a:extLst>
          </p:cNvPr>
          <p:cNvSpPr>
            <a:spLocks noGrp="1"/>
          </p:cNvSpPr>
          <p:nvPr>
            <p:ph idx="1"/>
          </p:nvPr>
        </p:nvSpPr>
        <p:spPr>
          <a:xfrm>
            <a:off x="2589211" y="935665"/>
            <a:ext cx="9212929" cy="5730949"/>
          </a:xfrm>
        </p:spPr>
        <p:txBody>
          <a:bodyPr>
            <a:normAutofit/>
          </a:bodyPr>
          <a:lstStyle/>
          <a:p>
            <a:pPr marL="342900" marR="0" lvl="0" indent="-342900" algn="just" defTabSz="457200" rtl="0" eaLnBrk="1" fontAlgn="auto" latinLnBrk="0" hangingPunct="1">
              <a:lnSpc>
                <a:spcPct val="140000"/>
              </a:lnSpc>
              <a:spcBef>
                <a:spcPts val="1000"/>
              </a:spcBef>
              <a:spcAft>
                <a:spcPts val="0"/>
              </a:spcAft>
              <a:buClr>
                <a:srgbClr val="A53010"/>
              </a:buClr>
              <a:buSzTx/>
              <a:buFont typeface="Wingdings 3" charset="2"/>
              <a:buChar char=""/>
              <a:tabLst/>
              <a:defRPr/>
            </a:pPr>
            <a:r>
              <a:rPr kumimoji="0" lang="tr-TR" b="0" i="0" u="none" strike="noStrike" kern="1200" cap="none" spc="0" normalizeH="0" baseline="0" noProof="0" dirty="0">
                <a:ln>
                  <a:noFill/>
                </a:ln>
                <a:solidFill>
                  <a:prstClr val="black">
                    <a:lumMod val="75000"/>
                    <a:lumOff val="25000"/>
                  </a:prstClr>
                </a:solidFill>
                <a:effectLst/>
                <a:uLnTx/>
                <a:uFillTx/>
                <a:ea typeface="+mn-ea"/>
                <a:cs typeface="+mn-cs"/>
              </a:rPr>
              <a:t>Bu manzara bizlere itidalin ne kadar önemli olduğunu göstermektedir. Bunu sağlamanın yolu ise, Hz. Muhammed’e hak ettiği değeri vererek onu Kur’ân ile aramıza almak, otoritesini kabul etmektir. Bunu yaparken de –Kur’ân dışında hiçbir kitabı kutsallaştırmadan- rivayetleri her açıdan tahlile tabi tutmak ve sıhhat testinden geçirmektir. Bu yapıldığı takdirde, hadis alanındaki tartışmaların büyük çoğunluğunun Müslümanların gündelik ibadet dünyasını şekillendiren rivayetlerde olmadığı görülecektir. Tam tersine ilk asırdan beri zaten tartışma konusu olan kabir azabı, Hz. İsa’nın nüzulü, geçmiş peygamberlere dair bazı kıssalarla… ilgili olduğu anlaşılacaktır. Dolayısıyla ortada büyütülecek bir problem yoktur. Tartışma sahasında olan rivayetler tartışılmaya devam edilmeli ancak geri kalan rivayetlerle Hz. Peygamber zamanındaki gibi ibadet yapmanın mümkün olduğu bilinmelidir. Dolayısıyla büyük hadis külliyatı içindeki küçük tartışma alanını tüm hadislere yaymak haksızlıktır.</a:t>
            </a:r>
          </a:p>
          <a:p>
            <a:pPr algn="just">
              <a:lnSpc>
                <a:spcPct val="120000"/>
              </a:lnSpc>
            </a:pPr>
            <a:endParaRPr lang="tr-TR" dirty="0"/>
          </a:p>
        </p:txBody>
      </p:sp>
    </p:spTree>
    <p:extLst>
      <p:ext uri="{BB962C8B-B14F-4D97-AF65-F5344CB8AC3E}">
        <p14:creationId xmlns:p14="http://schemas.microsoft.com/office/powerpoint/2010/main" val="2448451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2E75768-C4CE-4607-92A3-A2D8B0AFD816}"/>
              </a:ext>
            </a:extLst>
          </p:cNvPr>
          <p:cNvSpPr>
            <a:spLocks noGrp="1"/>
          </p:cNvSpPr>
          <p:nvPr>
            <p:ph idx="1"/>
          </p:nvPr>
        </p:nvSpPr>
        <p:spPr>
          <a:xfrm>
            <a:off x="2477387" y="563527"/>
            <a:ext cx="9271590" cy="6220046"/>
          </a:xfrm>
        </p:spPr>
        <p:txBody>
          <a:bodyPr>
            <a:normAutofit fontScale="70000" lnSpcReduction="20000"/>
          </a:bodyPr>
          <a:lstStyle/>
          <a:p>
            <a:pPr algn="just">
              <a:lnSpc>
                <a:spcPct val="160000"/>
              </a:lnSpc>
            </a:pPr>
            <a:r>
              <a:rPr lang="tr-TR" sz="2300" dirty="0"/>
              <a:t>Hz. Peygamber’in vefatından sonra Müslümanlar çeşitli ihtilaflara düşmüşler, bazı siyasi kargaşalar yaşamışlardır. Siyasi olaylara paralel olarak düşünsel alanda da bir takım gelişmeler söz konusu olmuştur. Bunun sonucunda aşağıdaki durumlarla karşılaşılmıştır:</a:t>
            </a:r>
          </a:p>
          <a:p>
            <a:pPr algn="just">
              <a:lnSpc>
                <a:spcPct val="160000"/>
              </a:lnSpc>
            </a:pPr>
            <a:r>
              <a:rPr lang="tr-TR" sz="2300" dirty="0"/>
              <a:t>a) Müslümanların karşılaştıkları sorunlar dini açıdan yorumlanmaya başlanmış ve bu olaylarda yer alanların mesuliyetleri irdelenmiştir. İslam’ın büyük günahlardan saydığı öldürme fiilini işleyen kimselerin (</a:t>
            </a:r>
            <a:r>
              <a:rPr lang="tr-TR" sz="2300" dirty="0" err="1"/>
              <a:t>mürtekib</a:t>
            </a:r>
            <a:r>
              <a:rPr lang="tr-TR" sz="2300" dirty="0"/>
              <a:t>-i </a:t>
            </a:r>
            <a:r>
              <a:rPr lang="tr-TR" sz="2300" dirty="0" err="1"/>
              <a:t>kebirenin</a:t>
            </a:r>
            <a:r>
              <a:rPr lang="tr-TR" sz="2300" dirty="0"/>
              <a:t>) durumu, amel-iman ilişkisi, kulun iradesi, kader, adalet, fiillerin yaratılması. Keza Allah'ın sıfatları, Kur'an'ın mahluk olup olmadığı …</a:t>
            </a:r>
          </a:p>
          <a:p>
            <a:pPr algn="just">
              <a:lnSpc>
                <a:spcPct val="160000"/>
              </a:lnSpc>
            </a:pPr>
            <a:r>
              <a:rPr lang="tr-TR" sz="2300" dirty="0"/>
              <a:t>b) </a:t>
            </a:r>
            <a:r>
              <a:rPr lang="tr-TR" sz="2300" dirty="0" err="1"/>
              <a:t>Futuhatın</a:t>
            </a:r>
            <a:r>
              <a:rPr lang="tr-TR" sz="2300" dirty="0"/>
              <a:t> genişlemesiyle birlikte karşılaşılan kadim kültürler, inanca dair bazı konuların felsefi zeminde tartışılmaya başlanmasında son derece etkili olmuştur. Çünkü İslam’ı kabul edenlerin eski kültürlerinden taşıdıkları birikim yeni bakış açıları getirmiştir. </a:t>
            </a:r>
          </a:p>
          <a:p>
            <a:pPr algn="just">
              <a:lnSpc>
                <a:spcPct val="160000"/>
              </a:lnSpc>
            </a:pPr>
            <a:r>
              <a:rPr lang="tr-TR" sz="2300" dirty="0"/>
              <a:t>c) Büyük oranda yazılı nakledilmemeleri, farklı görüş sahiplerinin kendilerini destekleyen rivayetleri ön plana çıkarmaları ve hemen hemen her grubun ortaya çıkan problemlere </a:t>
            </a:r>
            <a:r>
              <a:rPr lang="tr-TR" sz="2300" dirty="0" err="1"/>
              <a:t>RasuI’den</a:t>
            </a:r>
            <a:r>
              <a:rPr lang="tr-TR" sz="2300" dirty="0"/>
              <a:t> destek sağlamak için piyasaya rivayetler sürmesi dinin ikinci kaynağı olan hadislere karşı endişelerin oluşmasına sebebiyet vermiştir. </a:t>
            </a:r>
            <a:r>
              <a:rPr lang="tr-TR" sz="2300" dirty="0" err="1"/>
              <a:t>İbn</a:t>
            </a:r>
            <a:r>
              <a:rPr lang="tr-TR" sz="2300" dirty="0"/>
              <a:t> </a:t>
            </a:r>
            <a:r>
              <a:rPr lang="tr-TR" sz="2300" dirty="0" err="1"/>
              <a:t>Sirin’in</a:t>
            </a:r>
            <a:r>
              <a:rPr lang="tr-TR" sz="2300" dirty="0"/>
              <a:t> (ö. 110) meşhur sözü burada hatırlanmalıdır.  </a:t>
            </a:r>
          </a:p>
          <a:p>
            <a:pPr algn="just"/>
            <a:endParaRPr lang="tr-TR" dirty="0"/>
          </a:p>
        </p:txBody>
      </p:sp>
    </p:spTree>
    <p:extLst>
      <p:ext uri="{BB962C8B-B14F-4D97-AF65-F5344CB8AC3E}">
        <p14:creationId xmlns:p14="http://schemas.microsoft.com/office/powerpoint/2010/main" val="2524019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2E75768-C4CE-4607-92A3-A2D8B0AFD816}"/>
              </a:ext>
            </a:extLst>
          </p:cNvPr>
          <p:cNvSpPr>
            <a:spLocks noGrp="1"/>
          </p:cNvSpPr>
          <p:nvPr>
            <p:ph idx="1"/>
          </p:nvPr>
        </p:nvSpPr>
        <p:spPr>
          <a:xfrm>
            <a:off x="2589211" y="457200"/>
            <a:ext cx="9159765" cy="6188149"/>
          </a:xfrm>
        </p:spPr>
        <p:txBody>
          <a:bodyPr>
            <a:normAutofit/>
          </a:bodyPr>
          <a:lstStyle/>
          <a:p>
            <a:pPr algn="just">
              <a:lnSpc>
                <a:spcPct val="150000"/>
              </a:lnSpc>
            </a:pPr>
            <a:r>
              <a:rPr lang="tr-TR" dirty="0"/>
              <a:t>Hadis eleştirisi açısından taradığımızda, gerek sahabenin, gerek tabiinin ve gerekse daha sonrakilerin zaman zaman rivayetler nedeniyle itirazlarla karşı karşıya kaldığını görmekteyiz. Hadislerin reddi sadedinde zikredilen ve aşağıda gelecek olan örneklere baktığımızda hicri otuzlu yıllardan itibaren rivayetlerle ilgili bir takım kuşkuların gündeme geldiğini görmekteyiz.</a:t>
            </a:r>
          </a:p>
          <a:p>
            <a:pPr algn="just">
              <a:lnSpc>
                <a:spcPct val="150000"/>
              </a:lnSpc>
            </a:pPr>
            <a:r>
              <a:rPr lang="tr-TR" dirty="0"/>
              <a:t>Bununla birlikte ilk defa </a:t>
            </a:r>
            <a:r>
              <a:rPr lang="tr-TR" dirty="0" err="1"/>
              <a:t>Şâfii</a:t>
            </a:r>
            <a:r>
              <a:rPr lang="tr-TR" dirty="0"/>
              <a:t> (204/819) </a:t>
            </a:r>
            <a:r>
              <a:rPr lang="tr-TR" i="1" dirty="0"/>
              <a:t>el-</a:t>
            </a:r>
            <a:r>
              <a:rPr lang="tr-TR" i="1" dirty="0" err="1"/>
              <a:t>Ümm</a:t>
            </a:r>
            <a:r>
              <a:rPr lang="tr-TR" dirty="0" err="1"/>
              <a:t>’de</a:t>
            </a:r>
            <a:r>
              <a:rPr lang="tr-TR" dirty="0"/>
              <a:t> </a:t>
            </a:r>
            <a:r>
              <a:rPr lang="tr-TR" dirty="0" err="1"/>
              <a:t>Cimâu’l-ilm</a:t>
            </a:r>
            <a:r>
              <a:rPr lang="tr-TR" dirty="0"/>
              <a:t> bahsinde -isim vermeksizin- hadislerin tamamını reddedenler diye bir bâb açmış ve burada bir kişiyle yaptığı tartışmayı aktarmıştır. </a:t>
            </a:r>
          </a:p>
          <a:p>
            <a:pPr algn="just">
              <a:lnSpc>
                <a:spcPct val="150000"/>
              </a:lnSpc>
            </a:pPr>
            <a:r>
              <a:rPr lang="tr-TR" dirty="0"/>
              <a:t>Şia ve </a:t>
            </a:r>
            <a:r>
              <a:rPr lang="tr-TR" dirty="0" err="1"/>
              <a:t>Hariciler’den</a:t>
            </a:r>
            <a:r>
              <a:rPr lang="tr-TR" dirty="0"/>
              <a:t> aşırı bazı grupların hadisleri reddettiği bilinmekle birlikte, hadis inkarcısı diye nitelenenler genelde muhalif gruplarının abartılı iddiaları olarak önümüze çıkmaktadır.  </a:t>
            </a:r>
          </a:p>
        </p:txBody>
      </p:sp>
    </p:spTree>
    <p:extLst>
      <p:ext uri="{BB962C8B-B14F-4D97-AF65-F5344CB8AC3E}">
        <p14:creationId xmlns:p14="http://schemas.microsoft.com/office/powerpoint/2010/main" val="2187307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2E75768-C4CE-4607-92A3-A2D8B0AFD816}"/>
              </a:ext>
            </a:extLst>
          </p:cNvPr>
          <p:cNvSpPr>
            <a:spLocks noGrp="1"/>
          </p:cNvSpPr>
          <p:nvPr>
            <p:ph idx="1"/>
          </p:nvPr>
        </p:nvSpPr>
        <p:spPr>
          <a:xfrm>
            <a:off x="2589211" y="457200"/>
            <a:ext cx="9159765" cy="6188149"/>
          </a:xfrm>
        </p:spPr>
        <p:txBody>
          <a:bodyPr>
            <a:normAutofit/>
          </a:bodyPr>
          <a:lstStyle/>
          <a:p>
            <a:pPr algn="just">
              <a:lnSpc>
                <a:spcPct val="150000"/>
              </a:lnSpc>
            </a:pPr>
            <a:r>
              <a:rPr lang="tr-TR" dirty="0"/>
              <a:t>On dokuzuncu asırda İngilizlerin Hindistan ve Mısır’ı işgali sonrasında batıyla yüz yüze gelinen bu iki coğrafyada, eski ihtişamlı ve onurlu günlere dönmenin özlemi ve Müslümanların düştükleri yerden kalkmaları iştiyakıyla, dirilişin kendi değerlerimize sahip çıkmaktan geçtiği yönünde düşünceler dillendirilmeye başlandı.</a:t>
            </a:r>
          </a:p>
          <a:p>
            <a:pPr algn="just">
              <a:lnSpc>
                <a:spcPct val="150000"/>
              </a:lnSpc>
            </a:pPr>
            <a:r>
              <a:rPr lang="tr-TR" dirty="0"/>
              <a:t>Arayış içinde olanlardan bir kısmı -Hint alt kıtasında olduğu gibi- vahdetin sağlanması için Kur’ân etrafında kenetlenmek gerektiği görüşünü öne sürüp hadisleri bir yana koymak icap ettiğini söylediler ve sonrasında görüşlerine uygun tefsir çalışmaları yaptılar. Onlara göre hadisler Hz. Peygamber’den çok sonra yazılmıştı, güven arz etmiyordu ve en kötüsü de Müslümanların tefrikasına neden olmuştu ve oluyordu.</a:t>
            </a:r>
          </a:p>
          <a:p>
            <a:pPr algn="just">
              <a:lnSpc>
                <a:spcPct val="150000"/>
              </a:lnSpc>
            </a:pPr>
            <a:r>
              <a:rPr lang="tr-TR" dirty="0"/>
              <a:t>Bu düşünceyi kabul etmeyenler bunlara reddiyeler ile cevap vermektedir. Lakin reddiyelerin önemli kısmında nezaket dilinin terk edildiği ve çeşitli yaftalamalarla suçlama yoluna gidildiği görülmektedir.</a:t>
            </a:r>
          </a:p>
        </p:txBody>
      </p:sp>
    </p:spTree>
    <p:extLst>
      <p:ext uri="{BB962C8B-B14F-4D97-AF65-F5344CB8AC3E}">
        <p14:creationId xmlns:p14="http://schemas.microsoft.com/office/powerpoint/2010/main" val="3234946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2E75768-C4CE-4607-92A3-A2D8B0AFD816}"/>
              </a:ext>
            </a:extLst>
          </p:cNvPr>
          <p:cNvSpPr>
            <a:spLocks noGrp="1"/>
          </p:cNvSpPr>
          <p:nvPr>
            <p:ph idx="1"/>
          </p:nvPr>
        </p:nvSpPr>
        <p:spPr>
          <a:xfrm>
            <a:off x="2589211" y="457200"/>
            <a:ext cx="9159765" cy="6188149"/>
          </a:xfrm>
        </p:spPr>
        <p:txBody>
          <a:bodyPr>
            <a:normAutofit/>
          </a:bodyPr>
          <a:lstStyle/>
          <a:p>
            <a:pPr marL="342900" marR="0" lvl="0" indent="-342900" algn="just" defTabSz="457200" rtl="0" eaLnBrk="1" fontAlgn="auto" latinLnBrk="0" hangingPunct="1">
              <a:lnSpc>
                <a:spcPct val="120000"/>
              </a:lnSpc>
              <a:spcBef>
                <a:spcPts val="1000"/>
              </a:spcBef>
              <a:spcAft>
                <a:spcPts val="0"/>
              </a:spcAft>
              <a:buClr>
                <a:srgbClr val="A53010"/>
              </a:buClr>
              <a:buSzTx/>
              <a:buFont typeface="Wingdings 3" charset="2"/>
              <a:buChar char=""/>
              <a:tabLst/>
              <a:defRPr/>
            </a:pPr>
            <a:r>
              <a:rPr kumimoji="0" lang="tr-TR" b="0" i="0" u="none" strike="noStrike" kern="1200" cap="none" spc="0" normalizeH="0" baseline="0" noProof="0" dirty="0">
                <a:ln>
                  <a:noFill/>
                </a:ln>
                <a:solidFill>
                  <a:prstClr val="black">
                    <a:lumMod val="75000"/>
                    <a:lumOff val="25000"/>
                  </a:prstClr>
                </a:solidFill>
                <a:effectLst/>
                <a:uLnTx/>
                <a:uFillTx/>
                <a:ea typeface="+mn-ea"/>
                <a:cs typeface="+mn-cs"/>
              </a:rPr>
              <a:t>Yaşadığımız zaman diliminde ülkemizde, genel olarak da İslâm coğrafyasında “Kur’ân yeter” diyenlerin özgeçmişlerine baktığımızda, bu hareketin kendilerine yaslandırıldığı </a:t>
            </a:r>
            <a:r>
              <a:rPr kumimoji="0" lang="tr-TR" b="0" i="0" u="none" strike="noStrike" kern="1200" cap="none" spc="0" normalizeH="0" baseline="0" noProof="0" dirty="0" err="1">
                <a:ln>
                  <a:noFill/>
                </a:ln>
                <a:solidFill>
                  <a:prstClr val="black">
                    <a:lumMod val="75000"/>
                    <a:lumOff val="25000"/>
                  </a:prstClr>
                </a:solidFill>
                <a:effectLst/>
                <a:uLnTx/>
                <a:uFillTx/>
                <a:ea typeface="+mn-ea"/>
                <a:cs typeface="+mn-cs"/>
              </a:rPr>
              <a:t>Seyyid</a:t>
            </a:r>
            <a:r>
              <a:rPr kumimoji="0" lang="tr-TR" b="0" i="0" u="none" strike="noStrike" kern="1200" cap="none" spc="0" normalizeH="0" baseline="0" noProof="0" dirty="0">
                <a:ln>
                  <a:noFill/>
                </a:ln>
                <a:solidFill>
                  <a:prstClr val="black">
                    <a:lumMod val="75000"/>
                    <a:lumOff val="25000"/>
                  </a:prstClr>
                </a:solidFill>
                <a:effectLst/>
                <a:uLnTx/>
                <a:uFillTx/>
                <a:ea typeface="+mn-ea"/>
                <a:cs typeface="+mn-cs"/>
              </a:rPr>
              <a:t> </a:t>
            </a:r>
            <a:r>
              <a:rPr kumimoji="0" lang="tr-TR" b="0" i="0" u="none" strike="noStrike" kern="1200" cap="none" spc="0" normalizeH="0" baseline="0" noProof="0" dirty="0" err="1">
                <a:ln>
                  <a:noFill/>
                </a:ln>
                <a:solidFill>
                  <a:prstClr val="black">
                    <a:lumMod val="75000"/>
                    <a:lumOff val="25000"/>
                  </a:prstClr>
                </a:solidFill>
                <a:effectLst/>
                <a:uLnTx/>
                <a:uFillTx/>
                <a:ea typeface="+mn-ea"/>
                <a:cs typeface="+mn-cs"/>
              </a:rPr>
              <a:t>Ahmed</a:t>
            </a:r>
            <a:r>
              <a:rPr kumimoji="0" lang="tr-TR" b="0" i="0" u="none" strike="noStrike" kern="1200" cap="none" spc="0" normalizeH="0" baseline="0" noProof="0" dirty="0">
                <a:ln>
                  <a:noFill/>
                </a:ln>
                <a:solidFill>
                  <a:prstClr val="black">
                    <a:lumMod val="75000"/>
                    <a:lumOff val="25000"/>
                  </a:prstClr>
                </a:solidFill>
                <a:effectLst/>
                <a:uLnTx/>
                <a:uFillTx/>
                <a:ea typeface="+mn-ea"/>
                <a:cs typeface="+mn-cs"/>
              </a:rPr>
              <a:t> Han, Abdullah </a:t>
            </a:r>
            <a:r>
              <a:rPr kumimoji="0" lang="tr-TR" b="0" i="0" u="none" strike="noStrike" kern="1200" cap="none" spc="0" normalizeH="0" baseline="0" noProof="0" dirty="0" err="1">
                <a:ln>
                  <a:noFill/>
                </a:ln>
                <a:solidFill>
                  <a:prstClr val="black">
                    <a:lumMod val="75000"/>
                    <a:lumOff val="25000"/>
                  </a:prstClr>
                </a:solidFill>
                <a:effectLst/>
                <a:uLnTx/>
                <a:uFillTx/>
                <a:ea typeface="+mn-ea"/>
                <a:cs typeface="+mn-cs"/>
              </a:rPr>
              <a:t>Çekrâlevî</a:t>
            </a:r>
            <a:r>
              <a:rPr kumimoji="0" lang="tr-TR" b="0" i="0" u="none" strike="noStrike" kern="1200" cap="none" spc="0" normalizeH="0" baseline="0" noProof="0" dirty="0">
                <a:ln>
                  <a:noFill/>
                </a:ln>
                <a:solidFill>
                  <a:prstClr val="black">
                    <a:lumMod val="75000"/>
                    <a:lumOff val="25000"/>
                  </a:prstClr>
                </a:solidFill>
                <a:effectLst/>
                <a:uLnTx/>
                <a:uFillTx/>
                <a:ea typeface="+mn-ea"/>
                <a:cs typeface="+mn-cs"/>
              </a:rPr>
              <a:t> gibi insanlardan farklı olarak, çok ilginç bir durum arz ettiklerini görürüz. Çoğunluğu gerçek anlamda dinî tahsil almamış, yüzeysel okumalar yapmış ve Kur’ân-hadis/sünnet ilişkisi, fıkıh, tefsir gibi alanlarda yeterli kıvama gelmemiş, İslâmî ilimlerde uzmanlaşmamış insanlardır.</a:t>
            </a:r>
            <a:endParaRPr lang="tr-TR" dirty="0"/>
          </a:p>
          <a:p>
            <a:pPr algn="just">
              <a:lnSpc>
                <a:spcPct val="120000"/>
              </a:lnSpc>
            </a:pPr>
            <a:r>
              <a:rPr lang="tr-TR" dirty="0"/>
              <a:t>Burada F. Bacon’ın «Az felsefe, insanı tanrıtanımazlığa götürür; derin felsefe insanları dine vardırır» sözü hatırlanabilir.</a:t>
            </a:r>
          </a:p>
          <a:p>
            <a:pPr algn="just">
              <a:lnSpc>
                <a:spcPct val="120000"/>
              </a:lnSpc>
            </a:pPr>
            <a:r>
              <a:rPr lang="tr-TR" dirty="0"/>
              <a:t>Böyle olunca da muteber hadis kitaplarında geçen ve sıhhat açısından gerçekten problemli olan bazı rivayetlerin durumunu genel hadis külliyatı üzerine yayarak bütün hadisleri reddetmektedirler.</a:t>
            </a:r>
          </a:p>
          <a:p>
            <a:pPr algn="just">
              <a:lnSpc>
                <a:spcPct val="120000"/>
              </a:lnSpc>
            </a:pPr>
            <a:r>
              <a:rPr lang="tr-TR" dirty="0"/>
              <a:t>Hadislerin güvenilmez olduğunu iddia edenlerin en büyük dayanaklarından birisi hadislerin sayısıdır. Çünkü bazı rivayetlerde, Buhârî’nin de içinde olduğu büyük muhaddislerin yüzbinlerce hadisten seçki yaparak kitaplarını oluşturdukları geçmektedir. Tarik ile hadis arasındaki fark bilinmemekte… Zayıf hadisler de dahil yaklaşık 10.000 hadis vardır.</a:t>
            </a:r>
          </a:p>
          <a:p>
            <a:pPr algn="just">
              <a:lnSpc>
                <a:spcPct val="120000"/>
              </a:lnSpc>
            </a:pPr>
            <a:endParaRPr lang="tr-TR" dirty="0"/>
          </a:p>
          <a:p>
            <a:pPr algn="just">
              <a:lnSpc>
                <a:spcPct val="120000"/>
              </a:lnSpc>
            </a:pPr>
            <a:endParaRPr lang="tr-TR" dirty="0"/>
          </a:p>
        </p:txBody>
      </p:sp>
    </p:spTree>
    <p:extLst>
      <p:ext uri="{BB962C8B-B14F-4D97-AF65-F5344CB8AC3E}">
        <p14:creationId xmlns:p14="http://schemas.microsoft.com/office/powerpoint/2010/main" val="4163041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2E75768-C4CE-4607-92A3-A2D8B0AFD816}"/>
              </a:ext>
            </a:extLst>
          </p:cNvPr>
          <p:cNvSpPr>
            <a:spLocks noGrp="1"/>
          </p:cNvSpPr>
          <p:nvPr>
            <p:ph idx="1"/>
          </p:nvPr>
        </p:nvSpPr>
        <p:spPr>
          <a:xfrm>
            <a:off x="2589211" y="457200"/>
            <a:ext cx="9159765" cy="6188149"/>
          </a:xfrm>
        </p:spPr>
        <p:txBody>
          <a:bodyPr>
            <a:normAutofit lnSpcReduction="10000"/>
          </a:bodyPr>
          <a:lstStyle/>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kumimoji="0" lang="tr-TR" b="0" i="0" u="none" strike="noStrike" kern="1200" cap="none" spc="0" normalizeH="0" baseline="0" noProof="0" dirty="0">
                <a:ln>
                  <a:noFill/>
                </a:ln>
                <a:solidFill>
                  <a:prstClr val="black">
                    <a:lumMod val="75000"/>
                    <a:lumOff val="25000"/>
                  </a:prstClr>
                </a:solidFill>
                <a:effectLst/>
                <a:uLnTx/>
                <a:uFillTx/>
                <a:ea typeface="+mn-ea"/>
                <a:cs typeface="+mn-cs"/>
              </a:rPr>
              <a:t>Aslında az sayıda olan hadislerin içerisinde tartışma konusu olan hadisler de sınırlı olmuştur: Hz. İsa’nın nüzulü, mucizeler, Deccal, Mehdi, </a:t>
            </a:r>
            <a:r>
              <a:rPr kumimoji="0" lang="tr-TR" b="0" i="0" u="none" strike="noStrike" kern="1200" cap="none" spc="0" normalizeH="0" baseline="0" noProof="0" dirty="0" err="1">
                <a:ln>
                  <a:noFill/>
                </a:ln>
                <a:solidFill>
                  <a:prstClr val="black">
                    <a:lumMod val="75000"/>
                    <a:lumOff val="25000"/>
                  </a:prstClr>
                </a:solidFill>
                <a:effectLst/>
                <a:uLnTx/>
                <a:uFillTx/>
                <a:ea typeface="+mn-ea"/>
                <a:cs typeface="+mn-cs"/>
              </a:rPr>
              <a:t>Cessâse</a:t>
            </a:r>
            <a:r>
              <a:rPr kumimoji="0" lang="tr-TR" b="0" i="0" u="none" strike="noStrike" kern="1200" cap="none" spc="0" normalizeH="0" baseline="0" noProof="0" dirty="0">
                <a:ln>
                  <a:noFill/>
                </a:ln>
                <a:solidFill>
                  <a:prstClr val="black">
                    <a:lumMod val="75000"/>
                    <a:lumOff val="25000"/>
                  </a:prstClr>
                </a:solidFill>
                <a:effectLst/>
                <a:uLnTx/>
                <a:uFillTx/>
                <a:ea typeface="+mn-ea"/>
                <a:cs typeface="+mn-cs"/>
              </a:rPr>
              <a:t>, kabir azabı, kader, Hz. Süleyman’ın bir gecede doksan hanımını dolaşması, Hz. Musa’nın ölüm meleğini tokatlaması, etin kokmasının sebebinin </a:t>
            </a:r>
            <a:r>
              <a:rPr kumimoji="0" lang="tr-TR" b="0" i="0" u="none" strike="noStrike" kern="1200" cap="none" spc="0" normalizeH="0" baseline="0" noProof="0" dirty="0" err="1">
                <a:ln>
                  <a:noFill/>
                </a:ln>
                <a:solidFill>
                  <a:prstClr val="black">
                    <a:lumMod val="75000"/>
                    <a:lumOff val="25000"/>
                  </a:prstClr>
                </a:solidFill>
                <a:effectLst/>
                <a:uLnTx/>
                <a:uFillTx/>
                <a:ea typeface="+mn-ea"/>
                <a:cs typeface="+mn-cs"/>
              </a:rPr>
              <a:t>İsrâîloğulları</a:t>
            </a:r>
            <a:r>
              <a:rPr kumimoji="0" lang="tr-TR" b="0" i="0" u="none" strike="noStrike" kern="1200" cap="none" spc="0" normalizeH="0" baseline="0" noProof="0" dirty="0">
                <a:ln>
                  <a:noFill/>
                </a:ln>
                <a:solidFill>
                  <a:prstClr val="black">
                    <a:lumMod val="75000"/>
                    <a:lumOff val="25000"/>
                  </a:prstClr>
                </a:solidFill>
                <a:effectLst/>
                <a:uLnTx/>
                <a:uFillTx/>
                <a:ea typeface="+mn-ea"/>
                <a:cs typeface="+mn-cs"/>
              </a:rPr>
              <a:t> olması, farenin hayvana çevrilen bir insan zümresi olduğu, kertenkeleyi öldürmenin sevap olması… gibi konular bunlara örnektir. Bunların 250 civarında olduğu tespit edilmiştir.</a:t>
            </a:r>
          </a:p>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lang="tr-TR" dirty="0">
                <a:solidFill>
                  <a:prstClr val="black">
                    <a:lumMod val="75000"/>
                    <a:lumOff val="25000"/>
                  </a:prstClr>
                </a:solidFill>
              </a:rPr>
              <a:t>Yanlış olan bu örneklerden hareketle bir genellemeye gitmektir.</a:t>
            </a:r>
          </a:p>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lang="tr-TR" dirty="0">
                <a:solidFill>
                  <a:prstClr val="black">
                    <a:lumMod val="75000"/>
                    <a:lumOff val="25000"/>
                  </a:prstClr>
                </a:solidFill>
              </a:rPr>
              <a:t>Öte yandan </a:t>
            </a:r>
            <a:r>
              <a:rPr lang="tr-TR" dirty="0" err="1">
                <a:solidFill>
                  <a:prstClr val="black">
                    <a:lumMod val="75000"/>
                    <a:lumOff val="25000"/>
                  </a:prstClr>
                </a:solidFill>
              </a:rPr>
              <a:t>Kur’ân’la</a:t>
            </a:r>
            <a:r>
              <a:rPr lang="tr-TR" dirty="0">
                <a:solidFill>
                  <a:prstClr val="black">
                    <a:lumMod val="75000"/>
                    <a:lumOff val="25000"/>
                  </a:prstClr>
                </a:solidFill>
              </a:rPr>
              <a:t> yetinmek gerektiğini söyleyenler, hadislerin neden güvenilmez olduğu hususunda ne kadar rivayet varsa hepsini fütursuzca kullanmaktadırlar. Bir taraftan hadislerin itimat edilmez olduğunu söylerken diğer yandan kendilerini destekleyecek rivayet malzemesine -sahih olup olmadığına bakmaksızın, bazen de bağlamından kopararak- sıkı sıkıya yapışmaktadırlar. Halifelerin hadis rivayetine karşı tavır aldıkları, bazı </a:t>
            </a:r>
            <a:r>
              <a:rPr lang="tr-TR" dirty="0" err="1">
                <a:solidFill>
                  <a:prstClr val="black">
                    <a:lumMod val="75000"/>
                    <a:lumOff val="25000"/>
                  </a:prstClr>
                </a:solidFill>
              </a:rPr>
              <a:t>sahabîlerin</a:t>
            </a:r>
            <a:r>
              <a:rPr lang="tr-TR" dirty="0">
                <a:solidFill>
                  <a:prstClr val="black">
                    <a:lumMod val="75000"/>
                    <a:lumOff val="25000"/>
                  </a:prstClr>
                </a:solidFill>
              </a:rPr>
              <a:t> hadis uydurduğu (!) gibi.</a:t>
            </a:r>
          </a:p>
          <a:p>
            <a:pPr marL="342900" marR="0" lvl="0" indent="-342900" algn="just" defTabSz="457200" rtl="0" eaLnBrk="1" fontAlgn="auto" latinLnBrk="0" hangingPunct="1">
              <a:lnSpc>
                <a:spcPct val="120000"/>
              </a:lnSpc>
              <a:spcBef>
                <a:spcPts val="1000"/>
              </a:spcBef>
              <a:spcAft>
                <a:spcPts val="0"/>
              </a:spcAft>
              <a:buClr>
                <a:srgbClr val="A53010"/>
              </a:buClr>
              <a:buSzTx/>
              <a:buFont typeface="Wingdings 3" charset="2"/>
              <a:buChar char=""/>
              <a:tabLst/>
              <a:defRPr/>
            </a:pPr>
            <a:endParaRPr lang="tr-TR" dirty="0">
              <a:solidFill>
                <a:prstClr val="black">
                  <a:lumMod val="75000"/>
                  <a:lumOff val="25000"/>
                </a:prstClr>
              </a:solidFill>
            </a:endParaRPr>
          </a:p>
          <a:p>
            <a:pPr marL="342900" marR="0" lvl="0" indent="-342900" algn="just" defTabSz="457200" rtl="0" eaLnBrk="1" fontAlgn="auto" latinLnBrk="0" hangingPunct="1">
              <a:lnSpc>
                <a:spcPct val="120000"/>
              </a:lnSpc>
              <a:spcBef>
                <a:spcPts val="1000"/>
              </a:spcBef>
              <a:spcAft>
                <a:spcPts val="0"/>
              </a:spcAft>
              <a:buClr>
                <a:srgbClr val="A53010"/>
              </a:buClr>
              <a:buSzTx/>
              <a:buFont typeface="Wingdings 3" charset="2"/>
              <a:buChar char=""/>
              <a:tabLst/>
              <a:defRPr/>
            </a:pPr>
            <a:endParaRPr lang="tr-TR" dirty="0">
              <a:solidFill>
                <a:prstClr val="black">
                  <a:lumMod val="75000"/>
                  <a:lumOff val="25000"/>
                </a:prstClr>
              </a:solidFill>
            </a:endParaRPr>
          </a:p>
          <a:p>
            <a:pPr marL="342900" marR="0" lvl="0" indent="-342900" algn="just" defTabSz="457200" rtl="0" eaLnBrk="1" fontAlgn="auto" latinLnBrk="0" hangingPunct="1">
              <a:lnSpc>
                <a:spcPct val="120000"/>
              </a:lnSpc>
              <a:spcBef>
                <a:spcPts val="1000"/>
              </a:spcBef>
              <a:spcAft>
                <a:spcPts val="0"/>
              </a:spcAft>
              <a:buClr>
                <a:srgbClr val="A53010"/>
              </a:buClr>
              <a:buSzTx/>
              <a:buFont typeface="Wingdings 3" charset="2"/>
              <a:buChar char=""/>
              <a:tabLst/>
              <a:defRPr/>
            </a:pPr>
            <a:endParaRPr lang="tr-TR" dirty="0"/>
          </a:p>
          <a:p>
            <a:pPr algn="just">
              <a:lnSpc>
                <a:spcPct val="120000"/>
              </a:lnSpc>
            </a:pPr>
            <a:endParaRPr lang="tr-TR" dirty="0"/>
          </a:p>
        </p:txBody>
      </p:sp>
    </p:spTree>
    <p:extLst>
      <p:ext uri="{BB962C8B-B14F-4D97-AF65-F5344CB8AC3E}">
        <p14:creationId xmlns:p14="http://schemas.microsoft.com/office/powerpoint/2010/main" val="1790659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206DE5-24DF-49BE-8BF7-E1D9F86FEACC}"/>
              </a:ext>
            </a:extLst>
          </p:cNvPr>
          <p:cNvSpPr>
            <a:spLocks noGrp="1"/>
          </p:cNvSpPr>
          <p:nvPr>
            <p:ph type="title"/>
          </p:nvPr>
        </p:nvSpPr>
        <p:spPr/>
        <p:txBody>
          <a:bodyPr>
            <a:normAutofit/>
          </a:bodyPr>
          <a:lstStyle/>
          <a:p>
            <a:pPr algn="ctr"/>
            <a:r>
              <a:rPr lang="tr-TR" sz="3200" b="1" dirty="0"/>
              <a:t>Hadislerin toptan reddinin neticeleri</a:t>
            </a:r>
          </a:p>
        </p:txBody>
      </p:sp>
      <p:sp>
        <p:nvSpPr>
          <p:cNvPr id="3" name="İçerik Yer Tutucusu 2">
            <a:extLst>
              <a:ext uri="{FF2B5EF4-FFF2-40B4-BE49-F238E27FC236}">
                <a16:creationId xmlns:a16="http://schemas.microsoft.com/office/drawing/2014/main" id="{BCAD06C3-1EDD-4DBF-AAD9-7FEE5381AFB5}"/>
              </a:ext>
            </a:extLst>
          </p:cNvPr>
          <p:cNvSpPr>
            <a:spLocks noGrp="1"/>
          </p:cNvSpPr>
          <p:nvPr>
            <p:ph idx="1"/>
          </p:nvPr>
        </p:nvSpPr>
        <p:spPr>
          <a:xfrm>
            <a:off x="2589212" y="1658679"/>
            <a:ext cx="8915400" cy="4575211"/>
          </a:xfrm>
        </p:spPr>
        <p:txBody>
          <a:bodyPr/>
          <a:lstStyle/>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kumimoji="0" lang="tr-TR" sz="18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1. Hz. Muhammed’in varlığı konusu bile tartışılır.</a:t>
            </a:r>
          </a:p>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kumimoji="0" lang="tr-TR" sz="18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2. Bu durumda Hz. Peygamber’le ilgili ayetlere de gerek kalmaz.</a:t>
            </a:r>
          </a:p>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kumimoji="0" lang="tr-TR" sz="18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3. Değerlerin örselenmesi ve basitleşmesini doğurur. </a:t>
            </a:r>
            <a:r>
              <a:rPr lang="tr-TR" dirty="0">
                <a:solidFill>
                  <a:prstClr val="black">
                    <a:lumMod val="75000"/>
                    <a:lumOff val="25000"/>
                  </a:prstClr>
                </a:solidFill>
                <a:latin typeface="Century Gothic" panose="020B0502020202020204"/>
              </a:rPr>
              <a:t>H</a:t>
            </a:r>
            <a:r>
              <a:rPr kumimoji="0" lang="tr-TR" sz="18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erkesin keyfine göre bir İslâm olamaz.</a:t>
            </a:r>
          </a:p>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kumimoji="0" lang="tr-TR" sz="18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4. Müslümanların bin dört yüz küsur yıldır inşa ettikleri İslâm kültür ve medeniyetinin temelinde Hz. Peygamber vardır. Dolayısıyla bu İslam kültür ve medeniyeti yok sayma neticesini de doğurur.</a:t>
            </a:r>
          </a:p>
          <a:p>
            <a:endParaRPr lang="tr-TR" dirty="0"/>
          </a:p>
        </p:txBody>
      </p:sp>
    </p:spTree>
    <p:extLst>
      <p:ext uri="{BB962C8B-B14F-4D97-AF65-F5344CB8AC3E}">
        <p14:creationId xmlns:p14="http://schemas.microsoft.com/office/powerpoint/2010/main" val="516370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A509AC1-0F04-4BD9-BB62-1A3489AB19EE}"/>
              </a:ext>
            </a:extLst>
          </p:cNvPr>
          <p:cNvSpPr>
            <a:spLocks noGrp="1"/>
          </p:cNvSpPr>
          <p:nvPr>
            <p:ph type="title"/>
          </p:nvPr>
        </p:nvSpPr>
        <p:spPr/>
        <p:txBody>
          <a:bodyPr>
            <a:normAutofit/>
          </a:bodyPr>
          <a:lstStyle/>
          <a:p>
            <a:pPr algn="ctr"/>
            <a:r>
              <a:rPr lang="tr-TR" sz="3200" b="1" dirty="0"/>
              <a:t>Delil olarak alınan ayetler</a:t>
            </a:r>
          </a:p>
        </p:txBody>
      </p:sp>
      <p:sp>
        <p:nvSpPr>
          <p:cNvPr id="3" name="İçerik Yer Tutucusu 2">
            <a:extLst>
              <a:ext uri="{FF2B5EF4-FFF2-40B4-BE49-F238E27FC236}">
                <a16:creationId xmlns:a16="http://schemas.microsoft.com/office/drawing/2014/main" id="{6A4A7A2F-E29C-4B92-B680-6F40478578C4}"/>
              </a:ext>
            </a:extLst>
          </p:cNvPr>
          <p:cNvSpPr>
            <a:spLocks noGrp="1"/>
          </p:cNvSpPr>
          <p:nvPr>
            <p:ph idx="1"/>
          </p:nvPr>
        </p:nvSpPr>
        <p:spPr>
          <a:xfrm>
            <a:off x="2589212" y="1414129"/>
            <a:ext cx="9266090" cy="5337545"/>
          </a:xfrm>
        </p:spPr>
        <p:txBody>
          <a:bodyPr>
            <a:normAutofit fontScale="70000" lnSpcReduction="20000"/>
          </a:bodyPr>
          <a:lstStyle/>
          <a:p>
            <a:pPr algn="just">
              <a:lnSpc>
                <a:spcPct val="170000"/>
              </a:lnSpc>
            </a:pPr>
            <a:r>
              <a:rPr lang="tr-TR" sz="2100" dirty="0" err="1"/>
              <a:t>Kur’ân’ın</a:t>
            </a:r>
            <a:r>
              <a:rPr lang="tr-TR" sz="2100" dirty="0"/>
              <a:t> biz Müslümanlara yeteceğini savunanlar bu iddialarına dayanak olarak bazı ayetler zikrederler.</a:t>
            </a:r>
          </a:p>
          <a:p>
            <a:pPr algn="just">
              <a:lnSpc>
                <a:spcPct val="170000"/>
              </a:lnSpc>
            </a:pPr>
            <a:r>
              <a:rPr lang="tr-TR" sz="2100" dirty="0"/>
              <a:t>“(De ki): Allah'tan başka bir hakem mi arayacağım? Halbuki size kitabı açık olarak indiren odur. Kendilerine kitap verdiğimiz kimseler, </a:t>
            </a:r>
            <a:r>
              <a:rPr lang="tr-TR" sz="2100" dirty="0" err="1"/>
              <a:t>Kur’ân'ın</a:t>
            </a:r>
            <a:r>
              <a:rPr lang="tr-TR" sz="2100" dirty="0"/>
              <a:t> gerçekten rabbin tarafından indirilmiş olduğunu bilirler. Sakın şüpheye düşenlerden olma!” (</a:t>
            </a:r>
            <a:r>
              <a:rPr lang="tr-TR" sz="2100" dirty="0" err="1"/>
              <a:t>En’am</a:t>
            </a:r>
            <a:r>
              <a:rPr lang="tr-TR" sz="2100" dirty="0"/>
              <a:t> 114)</a:t>
            </a:r>
          </a:p>
          <a:p>
            <a:pPr algn="just">
              <a:lnSpc>
                <a:spcPct val="170000"/>
              </a:lnSpc>
            </a:pPr>
            <a:r>
              <a:rPr lang="tr-TR" sz="2100" dirty="0"/>
              <a:t>a) Bu ayeti öne sürenler öncelikle bunun İslâm’ı inkar edenlere seslendiğini ihmal etmektedirler. Nitekim bir önceki ayet şu şekildedir: “</a:t>
            </a:r>
            <a:r>
              <a:rPr lang="tr-TR" sz="2100" dirty="0" err="1"/>
              <a:t>Âhirete</a:t>
            </a:r>
            <a:r>
              <a:rPr lang="tr-TR" sz="2100" dirty="0"/>
              <a:t> inanmayanların kalpleri ona (yaldızlı söze) kansın, ondan hoşlansınlar ve işledikleri suçu işlemeye devam etsinler diye (böyle yaparlar). (De ki): Allah'tan başka bir hakem mi arayacağım?...”</a:t>
            </a:r>
          </a:p>
          <a:p>
            <a:pPr algn="just">
              <a:lnSpc>
                <a:spcPct val="170000"/>
              </a:lnSpc>
            </a:pPr>
            <a:r>
              <a:rPr lang="tr-TR" sz="2100" dirty="0"/>
              <a:t>Görüldüğü gibi Kur’ân kendisine inanmayanlara seslenmekte ve tek hakemin Allah, bunun delilinin de Kur’ân olduğunu, bir başka ifadeyle son kitabın hak olduğunu belirtmektedir. İslâm zaten seslenişini Kur’ân üzerinden yaptığından ve Hz. Muhammed Allah’ın elçisi olduğunun delili olarak </a:t>
            </a:r>
            <a:r>
              <a:rPr lang="tr-TR" sz="2100" dirty="0" err="1"/>
              <a:t>Kur’ân’ı</a:t>
            </a:r>
            <a:r>
              <a:rPr lang="tr-TR" sz="2100" dirty="0"/>
              <a:t> öne sürdüğünden dolayı küffar karşısında </a:t>
            </a:r>
            <a:r>
              <a:rPr lang="tr-TR" sz="2100" dirty="0" err="1"/>
              <a:t>Kur’ân’ın</a:t>
            </a:r>
            <a:r>
              <a:rPr lang="tr-TR" sz="2100" dirty="0"/>
              <a:t> yegâne dayanak olmasından daha tabii ne olabilir?</a:t>
            </a:r>
          </a:p>
          <a:p>
            <a:pPr algn="just"/>
            <a:endParaRPr lang="tr-TR" dirty="0"/>
          </a:p>
          <a:p>
            <a:pPr algn="just"/>
            <a:endParaRPr lang="tr-TR" dirty="0"/>
          </a:p>
        </p:txBody>
      </p:sp>
    </p:spTree>
    <p:extLst>
      <p:ext uri="{BB962C8B-B14F-4D97-AF65-F5344CB8AC3E}">
        <p14:creationId xmlns:p14="http://schemas.microsoft.com/office/powerpoint/2010/main" val="2273493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2E75768-C4CE-4607-92A3-A2D8B0AFD816}"/>
              </a:ext>
            </a:extLst>
          </p:cNvPr>
          <p:cNvSpPr>
            <a:spLocks noGrp="1"/>
          </p:cNvSpPr>
          <p:nvPr>
            <p:ph idx="1"/>
          </p:nvPr>
        </p:nvSpPr>
        <p:spPr>
          <a:xfrm>
            <a:off x="2589211" y="372140"/>
            <a:ext cx="9212929" cy="6273209"/>
          </a:xfrm>
        </p:spPr>
        <p:txBody>
          <a:bodyPr>
            <a:normAutofit/>
          </a:bodyPr>
          <a:lstStyle/>
          <a:p>
            <a:pPr marL="342900" marR="0" lvl="0" indent="-342900" algn="just" defTabSz="457200" rtl="0" eaLnBrk="1" fontAlgn="auto" latinLnBrk="0" hangingPunct="1">
              <a:lnSpc>
                <a:spcPct val="140000"/>
              </a:lnSpc>
              <a:spcBef>
                <a:spcPts val="1000"/>
              </a:spcBef>
              <a:spcAft>
                <a:spcPts val="0"/>
              </a:spcAft>
              <a:buClr>
                <a:srgbClr val="A53010"/>
              </a:buClr>
              <a:buSzTx/>
              <a:buFont typeface="Wingdings 3" charset="2"/>
              <a:buChar char=""/>
              <a:tabLst/>
              <a:defRPr/>
            </a:pPr>
            <a:r>
              <a:rPr kumimoji="0" lang="tr-TR" b="0" i="0" u="none" strike="noStrike" kern="1200" cap="none" spc="0" normalizeH="0" baseline="0" noProof="0" dirty="0">
                <a:ln>
                  <a:noFill/>
                </a:ln>
                <a:solidFill>
                  <a:prstClr val="black">
                    <a:lumMod val="75000"/>
                    <a:lumOff val="25000"/>
                  </a:prstClr>
                </a:solidFill>
                <a:effectLst/>
                <a:uLnTx/>
                <a:uFillTx/>
                <a:ea typeface="+mn-ea"/>
                <a:cs typeface="+mn-cs"/>
              </a:rPr>
              <a:t>b) Ayette geçen </a:t>
            </a:r>
            <a:r>
              <a:rPr kumimoji="0" lang="tr-TR" b="0" i="0" u="none" strike="noStrike" kern="1200" cap="none" spc="0" normalizeH="0" baseline="0" noProof="0" dirty="0" err="1">
                <a:ln>
                  <a:noFill/>
                </a:ln>
                <a:solidFill>
                  <a:prstClr val="black">
                    <a:lumMod val="75000"/>
                    <a:lumOff val="25000"/>
                  </a:prstClr>
                </a:solidFill>
                <a:effectLst/>
                <a:uLnTx/>
                <a:uFillTx/>
                <a:ea typeface="+mn-ea"/>
                <a:cs typeface="+mn-cs"/>
              </a:rPr>
              <a:t>Kur’ân’ın</a:t>
            </a:r>
            <a:r>
              <a:rPr kumimoji="0" lang="tr-TR" b="0" i="0" u="none" strike="noStrike" kern="1200" cap="none" spc="0" normalizeH="0" baseline="0" noProof="0" dirty="0">
                <a:ln>
                  <a:noFill/>
                </a:ln>
                <a:solidFill>
                  <a:prstClr val="black">
                    <a:lumMod val="75000"/>
                    <a:lumOff val="25000"/>
                  </a:prstClr>
                </a:solidFill>
                <a:effectLst/>
                <a:uLnTx/>
                <a:uFillTx/>
                <a:ea typeface="+mn-ea"/>
                <a:cs typeface="+mn-cs"/>
              </a:rPr>
              <a:t> açık olmasından kasıt </a:t>
            </a:r>
            <a:r>
              <a:rPr kumimoji="0" lang="tr-TR" b="0" i="0" u="none" strike="noStrike" kern="1200" cap="none" spc="0" normalizeH="0" baseline="0" noProof="0" dirty="0" err="1">
                <a:ln>
                  <a:noFill/>
                </a:ln>
                <a:solidFill>
                  <a:prstClr val="black">
                    <a:lumMod val="75000"/>
                    <a:lumOff val="25000"/>
                  </a:prstClr>
                </a:solidFill>
                <a:effectLst/>
                <a:uLnTx/>
                <a:uFillTx/>
                <a:ea typeface="+mn-ea"/>
                <a:cs typeface="+mn-cs"/>
              </a:rPr>
              <a:t>Kur’ân’ın</a:t>
            </a:r>
            <a:r>
              <a:rPr kumimoji="0" lang="tr-TR" b="0" i="0" u="none" strike="noStrike" kern="1200" cap="none" spc="0" normalizeH="0" baseline="0" noProof="0" dirty="0">
                <a:ln>
                  <a:noFill/>
                </a:ln>
                <a:solidFill>
                  <a:prstClr val="black">
                    <a:lumMod val="75000"/>
                    <a:lumOff val="25000"/>
                  </a:prstClr>
                </a:solidFill>
                <a:effectLst/>
                <a:uLnTx/>
                <a:uFillTx/>
                <a:ea typeface="+mn-ea"/>
                <a:cs typeface="+mn-cs"/>
              </a:rPr>
              <a:t>, şirkten uzak vahdet inancını, Hz. Muhammed’in son elçi oluşunu, kendisinin de hak kitap olduğunu çok net bir şekilde ortaya koymasıdır.</a:t>
            </a:r>
          </a:p>
          <a:p>
            <a:pPr marL="342900" marR="0" lvl="0" indent="-342900" algn="just" defTabSz="457200" rtl="0" eaLnBrk="1" fontAlgn="auto" latinLnBrk="0" hangingPunct="1">
              <a:lnSpc>
                <a:spcPct val="140000"/>
              </a:lnSpc>
              <a:spcBef>
                <a:spcPts val="1000"/>
              </a:spcBef>
              <a:spcAft>
                <a:spcPts val="0"/>
              </a:spcAft>
              <a:buClr>
                <a:srgbClr val="A53010"/>
              </a:buClr>
              <a:buSzTx/>
              <a:buFont typeface="Wingdings 3" charset="2"/>
              <a:buChar char=""/>
              <a:tabLst/>
              <a:defRPr/>
            </a:pPr>
            <a:r>
              <a:rPr kumimoji="0" lang="tr-TR" b="0" i="0" u="none" strike="noStrike" kern="1200" cap="none" spc="0" normalizeH="0" baseline="0" noProof="0" dirty="0">
                <a:ln>
                  <a:noFill/>
                </a:ln>
                <a:solidFill>
                  <a:prstClr val="black">
                    <a:lumMod val="75000"/>
                    <a:lumOff val="25000"/>
                  </a:prstClr>
                </a:solidFill>
                <a:effectLst/>
                <a:uLnTx/>
                <a:uFillTx/>
                <a:ea typeface="+mn-ea"/>
                <a:cs typeface="+mn-cs"/>
              </a:rPr>
              <a:t>c) Bu ayetten, “her haramın </a:t>
            </a:r>
            <a:r>
              <a:rPr kumimoji="0" lang="tr-TR" b="0" i="0" u="none" strike="noStrike" kern="1200" cap="none" spc="0" normalizeH="0" baseline="0" noProof="0" dirty="0" err="1">
                <a:ln>
                  <a:noFill/>
                </a:ln>
                <a:solidFill>
                  <a:prstClr val="black">
                    <a:lumMod val="75000"/>
                    <a:lumOff val="25000"/>
                  </a:prstClr>
                </a:solidFill>
                <a:effectLst/>
                <a:uLnTx/>
                <a:uFillTx/>
                <a:ea typeface="+mn-ea"/>
                <a:cs typeface="+mn-cs"/>
              </a:rPr>
              <a:t>Kur’ân’da</a:t>
            </a:r>
            <a:r>
              <a:rPr kumimoji="0" lang="tr-TR" b="0" i="0" u="none" strike="noStrike" kern="1200" cap="none" spc="0" normalizeH="0" baseline="0" noProof="0" dirty="0">
                <a:ln>
                  <a:noFill/>
                </a:ln>
                <a:solidFill>
                  <a:prstClr val="black">
                    <a:lumMod val="75000"/>
                    <a:lumOff val="25000"/>
                  </a:prstClr>
                </a:solidFill>
                <a:effectLst/>
                <a:uLnTx/>
                <a:uFillTx/>
                <a:ea typeface="+mn-ea"/>
                <a:cs typeface="+mn-cs"/>
              </a:rPr>
              <a:t> zikredildiği, diğer her şeyin </a:t>
            </a:r>
            <a:r>
              <a:rPr kumimoji="0" lang="tr-TR" b="0" i="0" u="none" strike="noStrike" kern="1200" cap="none" spc="0" normalizeH="0" baseline="0" noProof="0" dirty="0" err="1">
                <a:ln>
                  <a:noFill/>
                </a:ln>
                <a:solidFill>
                  <a:prstClr val="black">
                    <a:lumMod val="75000"/>
                    <a:lumOff val="25000"/>
                  </a:prstClr>
                </a:solidFill>
                <a:effectLst/>
                <a:uLnTx/>
                <a:uFillTx/>
                <a:ea typeface="+mn-ea"/>
                <a:cs typeface="+mn-cs"/>
              </a:rPr>
              <a:t>mübah</a:t>
            </a:r>
            <a:r>
              <a:rPr kumimoji="0" lang="tr-TR" b="0" i="0" u="none" strike="noStrike" kern="1200" cap="none" spc="0" normalizeH="0" baseline="0" noProof="0" dirty="0">
                <a:ln>
                  <a:noFill/>
                </a:ln>
                <a:solidFill>
                  <a:prstClr val="black">
                    <a:lumMod val="75000"/>
                    <a:lumOff val="25000"/>
                  </a:prstClr>
                </a:solidFill>
                <a:effectLst/>
                <a:uLnTx/>
                <a:uFillTx/>
                <a:ea typeface="+mn-ea"/>
                <a:cs typeface="+mn-cs"/>
              </a:rPr>
              <a:t> olduğu” sonucunu çıkarmaya gelince, öncelikle şunu belirtmek gerekir ki, ayı, köpek, kurt, kedi, sırtlan, sıçan, çıyan, akrep, leşlerde ortaya çıkan kurtçuk, sülük yenilmeyecekler olarak </a:t>
            </a:r>
            <a:r>
              <a:rPr kumimoji="0" lang="tr-TR" b="0" i="0" u="none" strike="noStrike" kern="1200" cap="none" spc="0" normalizeH="0" baseline="0" noProof="0" dirty="0" err="1">
                <a:ln>
                  <a:noFill/>
                </a:ln>
                <a:solidFill>
                  <a:prstClr val="black">
                    <a:lumMod val="75000"/>
                    <a:lumOff val="25000"/>
                  </a:prstClr>
                </a:solidFill>
                <a:effectLst/>
                <a:uLnTx/>
                <a:uFillTx/>
                <a:ea typeface="+mn-ea"/>
                <a:cs typeface="+mn-cs"/>
              </a:rPr>
              <a:t>Kur’ân’da</a:t>
            </a:r>
            <a:r>
              <a:rPr kumimoji="0" lang="tr-TR" b="0" i="0" u="none" strike="noStrike" kern="1200" cap="none" spc="0" normalizeH="0" baseline="0" noProof="0" dirty="0">
                <a:ln>
                  <a:noFill/>
                </a:ln>
                <a:solidFill>
                  <a:prstClr val="black">
                    <a:lumMod val="75000"/>
                    <a:lumOff val="25000"/>
                  </a:prstClr>
                </a:solidFill>
                <a:effectLst/>
                <a:uLnTx/>
                <a:uFillTx/>
                <a:ea typeface="+mn-ea"/>
                <a:cs typeface="+mn-cs"/>
              </a:rPr>
              <a:t> zikredilmez. Ayrıca </a:t>
            </a:r>
            <a:r>
              <a:rPr kumimoji="0" lang="tr-TR" b="0" i="0" u="none" strike="noStrike" kern="1200" cap="none" spc="0" normalizeH="0" baseline="0" noProof="0" dirty="0" err="1">
                <a:ln>
                  <a:noFill/>
                </a:ln>
                <a:solidFill>
                  <a:prstClr val="black">
                    <a:lumMod val="75000"/>
                    <a:lumOff val="25000"/>
                  </a:prstClr>
                </a:solidFill>
                <a:effectLst/>
                <a:uLnTx/>
                <a:uFillTx/>
                <a:ea typeface="+mn-ea"/>
                <a:cs typeface="+mn-cs"/>
              </a:rPr>
              <a:t>Kur’ân’da</a:t>
            </a:r>
            <a:r>
              <a:rPr kumimoji="0" lang="tr-TR" b="0" i="0" u="none" strike="noStrike" kern="1200" cap="none" spc="0" normalizeH="0" baseline="0" noProof="0" dirty="0">
                <a:ln>
                  <a:noFill/>
                </a:ln>
                <a:solidFill>
                  <a:prstClr val="black">
                    <a:lumMod val="75000"/>
                    <a:lumOff val="25000"/>
                  </a:prstClr>
                </a:solidFill>
                <a:effectLst/>
                <a:uLnTx/>
                <a:uFillTx/>
                <a:ea typeface="+mn-ea"/>
                <a:cs typeface="+mn-cs"/>
              </a:rPr>
              <a:t> zikri geçen yasaklar ayetlerin indiği dönemdeki coğrafyayla kayıtlıdır. Dolayısıyla Arapların gündeminde olmayan bir kısım şeyler </a:t>
            </a:r>
            <a:r>
              <a:rPr kumimoji="0" lang="tr-TR" b="0" i="0" u="none" strike="noStrike" kern="1200" cap="none" spc="0" normalizeH="0" baseline="0" noProof="0" dirty="0" err="1">
                <a:ln>
                  <a:noFill/>
                </a:ln>
                <a:solidFill>
                  <a:prstClr val="black">
                    <a:lumMod val="75000"/>
                    <a:lumOff val="25000"/>
                  </a:prstClr>
                </a:solidFill>
                <a:effectLst/>
                <a:uLnTx/>
                <a:uFillTx/>
                <a:ea typeface="+mn-ea"/>
                <a:cs typeface="+mn-cs"/>
              </a:rPr>
              <a:t>Kur’ân’da</a:t>
            </a:r>
            <a:r>
              <a:rPr kumimoji="0" lang="tr-TR" b="0" i="0" u="none" strike="noStrike" kern="1200" cap="none" spc="0" normalizeH="0" baseline="0" noProof="0" dirty="0">
                <a:ln>
                  <a:noFill/>
                </a:ln>
                <a:solidFill>
                  <a:prstClr val="black">
                    <a:lumMod val="75000"/>
                    <a:lumOff val="25000"/>
                  </a:prstClr>
                </a:solidFill>
                <a:effectLst/>
                <a:uLnTx/>
                <a:uFillTx/>
                <a:ea typeface="+mn-ea"/>
                <a:cs typeface="+mn-cs"/>
              </a:rPr>
              <a:t> geçmiyor diye </a:t>
            </a:r>
            <a:r>
              <a:rPr kumimoji="0" lang="tr-TR" b="0" i="0" u="none" strike="noStrike" kern="1200" cap="none" spc="0" normalizeH="0" baseline="0" noProof="0" dirty="0" err="1">
                <a:ln>
                  <a:noFill/>
                </a:ln>
                <a:solidFill>
                  <a:prstClr val="black">
                    <a:lumMod val="75000"/>
                    <a:lumOff val="25000"/>
                  </a:prstClr>
                </a:solidFill>
                <a:effectLst/>
                <a:uLnTx/>
                <a:uFillTx/>
                <a:ea typeface="+mn-ea"/>
                <a:cs typeface="+mn-cs"/>
              </a:rPr>
              <a:t>mübah</a:t>
            </a:r>
            <a:r>
              <a:rPr kumimoji="0" lang="tr-TR" b="0" i="0" u="none" strike="noStrike" kern="1200" cap="none" spc="0" normalizeH="0" baseline="0" noProof="0" dirty="0">
                <a:ln>
                  <a:noFill/>
                </a:ln>
                <a:solidFill>
                  <a:prstClr val="black">
                    <a:lumMod val="75000"/>
                    <a:lumOff val="25000"/>
                  </a:prstClr>
                </a:solidFill>
                <a:effectLst/>
                <a:uLnTx/>
                <a:uFillTx/>
                <a:ea typeface="+mn-ea"/>
                <a:cs typeface="+mn-cs"/>
              </a:rPr>
              <a:t> görülemez. Bunun yanında </a:t>
            </a:r>
            <a:r>
              <a:rPr kumimoji="0" lang="tr-TR" b="0" i="0" u="none" strike="noStrike" kern="1200" cap="none" spc="0" normalizeH="0" baseline="0" noProof="0" dirty="0" err="1">
                <a:ln>
                  <a:noFill/>
                </a:ln>
                <a:solidFill>
                  <a:prstClr val="black">
                    <a:lumMod val="75000"/>
                    <a:lumOff val="25000"/>
                  </a:prstClr>
                </a:solidFill>
                <a:effectLst/>
                <a:uLnTx/>
                <a:uFillTx/>
                <a:ea typeface="+mn-ea"/>
                <a:cs typeface="+mn-cs"/>
              </a:rPr>
              <a:t>Kur’ân’ın</a:t>
            </a:r>
            <a:r>
              <a:rPr kumimoji="0" lang="tr-TR" b="0" i="0" u="none" strike="noStrike" kern="1200" cap="none" spc="0" normalizeH="0" baseline="0" noProof="0" dirty="0">
                <a:ln>
                  <a:noFill/>
                </a:ln>
                <a:solidFill>
                  <a:prstClr val="black">
                    <a:lumMod val="75000"/>
                    <a:lumOff val="25000"/>
                  </a:prstClr>
                </a:solidFill>
                <a:effectLst/>
                <a:uLnTx/>
                <a:uFillTx/>
                <a:ea typeface="+mn-ea"/>
                <a:cs typeface="+mn-cs"/>
              </a:rPr>
              <a:t> nüzulü zamanında olmayıp da sonradan geliştirilen zararlı şeyler örneğin uyuşturucular bulunmaktadır. Esrar, eroin ve </a:t>
            </a:r>
            <a:r>
              <a:rPr lang="tr-TR" dirty="0">
                <a:solidFill>
                  <a:prstClr val="black">
                    <a:lumMod val="75000"/>
                    <a:lumOff val="25000"/>
                  </a:prstClr>
                </a:solidFill>
              </a:rPr>
              <a:t>l</a:t>
            </a:r>
            <a:r>
              <a:rPr kumimoji="0" lang="tr-TR" b="0" i="0" u="none" strike="noStrike" kern="1200" cap="none" spc="0" normalizeH="0" baseline="0" noProof="0" dirty="0" err="1">
                <a:ln>
                  <a:noFill/>
                </a:ln>
                <a:solidFill>
                  <a:prstClr val="black">
                    <a:lumMod val="75000"/>
                    <a:lumOff val="25000"/>
                  </a:prstClr>
                </a:solidFill>
                <a:effectLst/>
                <a:uLnTx/>
                <a:uFillTx/>
                <a:ea typeface="+mn-ea"/>
                <a:cs typeface="+mn-cs"/>
              </a:rPr>
              <a:t>sd</a:t>
            </a:r>
            <a:r>
              <a:rPr kumimoji="0" lang="tr-TR" b="0" i="0" u="none" strike="noStrike" kern="1200" cap="none" spc="0" normalizeH="0" baseline="0" noProof="0" dirty="0">
                <a:ln>
                  <a:noFill/>
                </a:ln>
                <a:solidFill>
                  <a:prstClr val="black">
                    <a:lumMod val="75000"/>
                    <a:lumOff val="25000"/>
                  </a:prstClr>
                </a:solidFill>
                <a:effectLst/>
                <a:uLnTx/>
                <a:uFillTx/>
                <a:ea typeface="+mn-ea"/>
                <a:cs typeface="+mn-cs"/>
              </a:rPr>
              <a:t> gibi. </a:t>
            </a:r>
            <a:r>
              <a:rPr kumimoji="0" lang="tr-TR" b="0" i="0" u="none" strike="noStrike" kern="1200" cap="none" spc="0" normalizeH="0" baseline="0" noProof="0" dirty="0" err="1">
                <a:ln>
                  <a:noFill/>
                </a:ln>
                <a:solidFill>
                  <a:prstClr val="black">
                    <a:lumMod val="75000"/>
                    <a:lumOff val="25000"/>
                  </a:prstClr>
                </a:solidFill>
                <a:effectLst/>
                <a:uLnTx/>
                <a:uFillTx/>
                <a:ea typeface="+mn-ea"/>
                <a:cs typeface="+mn-cs"/>
              </a:rPr>
              <a:t>Kur’ân’da</a:t>
            </a:r>
            <a:r>
              <a:rPr kumimoji="0" lang="tr-TR" b="0" i="0" u="none" strike="noStrike" kern="1200" cap="none" spc="0" normalizeH="0" baseline="0" noProof="0" dirty="0">
                <a:ln>
                  <a:noFill/>
                </a:ln>
                <a:solidFill>
                  <a:prstClr val="black">
                    <a:lumMod val="75000"/>
                    <a:lumOff val="25000"/>
                  </a:prstClr>
                </a:solidFill>
                <a:effectLst/>
                <a:uLnTx/>
                <a:uFillTx/>
                <a:ea typeface="+mn-ea"/>
                <a:cs typeface="+mn-cs"/>
              </a:rPr>
              <a:t> geçmiyor diyerek bunlara cevaz vermek toplumlar için felaket olur. Bunun anlamı bazı hususların hükmünün Hz. Peygamber’e, sonrasında da ümmetin bilginlerine bırakıldığıdır.</a:t>
            </a:r>
          </a:p>
          <a:p>
            <a:pPr marL="342900" marR="0" lvl="0" indent="-342900" algn="just" defTabSz="457200" rtl="0" eaLnBrk="1" fontAlgn="auto" latinLnBrk="0" hangingPunct="1">
              <a:lnSpc>
                <a:spcPct val="120000"/>
              </a:lnSpc>
              <a:spcBef>
                <a:spcPts val="1000"/>
              </a:spcBef>
              <a:spcAft>
                <a:spcPts val="0"/>
              </a:spcAft>
              <a:buClr>
                <a:srgbClr val="A53010"/>
              </a:buClr>
              <a:buSzTx/>
              <a:buFont typeface="Wingdings 3" charset="2"/>
              <a:buChar char=""/>
              <a:tabLst/>
              <a:defRPr/>
            </a:pPr>
            <a:endParaRPr lang="tr-TR" dirty="0"/>
          </a:p>
          <a:p>
            <a:pPr algn="just">
              <a:lnSpc>
                <a:spcPct val="120000"/>
              </a:lnSpc>
            </a:pPr>
            <a:endParaRPr lang="tr-TR" dirty="0"/>
          </a:p>
        </p:txBody>
      </p:sp>
    </p:spTree>
    <p:extLst>
      <p:ext uri="{BB962C8B-B14F-4D97-AF65-F5344CB8AC3E}">
        <p14:creationId xmlns:p14="http://schemas.microsoft.com/office/powerpoint/2010/main" val="2304240995"/>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1639</TotalTime>
  <Words>1805</Words>
  <Application>Microsoft Office PowerPoint</Application>
  <PresentationFormat>Geniş ekran</PresentationFormat>
  <Paragraphs>50</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Century Gothic</vt:lpstr>
      <vt:lpstr>Wingdings 3</vt:lpstr>
      <vt:lpstr>Duman</vt:lpstr>
      <vt:lpstr>Kur'an Bize Yeter Söylemi</vt:lpstr>
      <vt:lpstr>PowerPoint Sunusu</vt:lpstr>
      <vt:lpstr>PowerPoint Sunusu</vt:lpstr>
      <vt:lpstr>PowerPoint Sunusu</vt:lpstr>
      <vt:lpstr>PowerPoint Sunusu</vt:lpstr>
      <vt:lpstr>PowerPoint Sunusu</vt:lpstr>
      <vt:lpstr>Hadislerin toptan reddinin neticeleri</vt:lpstr>
      <vt:lpstr>Delil olarak alınan ayetler</vt:lpstr>
      <vt:lpstr>PowerPoint Sunusu</vt:lpstr>
      <vt:lpstr>Kur’ân’da Hz. Peygamber’e takdim edilen yüce konum</vt:lpstr>
      <vt:lpstr>Hadislerin tefrikaya sebebiyet verdiği iddiası</vt:lpstr>
      <vt:lpstr>PowerPoint Sunusu</vt:lpstr>
      <vt:lpstr>Değerlendirme</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dc:creator>
  <cp:lastModifiedBy>Hakem</cp:lastModifiedBy>
  <cp:revision>226</cp:revision>
  <dcterms:created xsi:type="dcterms:W3CDTF">2018-02-26T04:33:37Z</dcterms:created>
  <dcterms:modified xsi:type="dcterms:W3CDTF">2023-06-07T10:56:29Z</dcterms:modified>
</cp:coreProperties>
</file>