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68" r:id="rId4"/>
    <p:sldId id="269" r:id="rId5"/>
    <p:sldId id="270" r:id="rId6"/>
    <p:sldId id="271" r:id="rId7"/>
    <p:sldId id="272" r:id="rId8"/>
    <p:sldId id="273" r:id="rId9"/>
    <p:sldId id="274" r:id="rId10"/>
    <p:sldId id="287" r:id="rId11"/>
    <p:sldId id="276" r:id="rId12"/>
    <p:sldId id="277" r:id="rId13"/>
    <p:sldId id="286" r:id="rId14"/>
    <p:sldId id="278" r:id="rId15"/>
    <p:sldId id="279" r:id="rId16"/>
    <p:sldId id="280" r:id="rId17"/>
    <p:sldId id="281" r:id="rId18"/>
    <p:sldId id="282" r:id="rId19"/>
    <p:sldId id="283" r:id="rId20"/>
    <p:sldId id="285"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C9D830-059C-459E-B4A5-409C4FD4A8CF}"/>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05CF335C-9334-41FE-9F3E-15396C8D5E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11F7C89E-58BC-4282-8D7A-A3AF518CC9DA}"/>
              </a:ext>
            </a:extLst>
          </p:cNvPr>
          <p:cNvSpPr>
            <a:spLocks noGrp="1"/>
          </p:cNvSpPr>
          <p:nvPr>
            <p:ph type="dt" sz="half" idx="10"/>
          </p:nvPr>
        </p:nvSpPr>
        <p:spPr/>
        <p:txBody>
          <a:bodyPr/>
          <a:lstStyle/>
          <a:p>
            <a:fld id="{CB271AE4-D894-4149-9E07-781764E43126}" type="datetimeFigureOut">
              <a:rPr lang="tr-TR" smtClean="0"/>
              <a:t>5.01.2021</a:t>
            </a:fld>
            <a:endParaRPr lang="tr-TR"/>
          </a:p>
        </p:txBody>
      </p:sp>
      <p:sp>
        <p:nvSpPr>
          <p:cNvPr id="5" name="Alt Bilgi Yer Tutucusu 4">
            <a:extLst>
              <a:ext uri="{FF2B5EF4-FFF2-40B4-BE49-F238E27FC236}">
                <a16:creationId xmlns:a16="http://schemas.microsoft.com/office/drawing/2014/main" id="{0339D5C8-4EC2-4CC3-B8C2-0781AD09C18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9DED6F3-C4D4-4F5B-81DE-E72D5C1695C6}"/>
              </a:ext>
            </a:extLst>
          </p:cNvPr>
          <p:cNvSpPr>
            <a:spLocks noGrp="1"/>
          </p:cNvSpPr>
          <p:nvPr>
            <p:ph type="sldNum" sz="quarter" idx="12"/>
          </p:nvPr>
        </p:nvSpPr>
        <p:spPr/>
        <p:txBody>
          <a:bodyPr/>
          <a:lstStyle/>
          <a:p>
            <a:fld id="{E6DD746A-8204-4AE4-A2BE-96AF923F0AE5}" type="slidenum">
              <a:rPr lang="tr-TR" smtClean="0"/>
              <a:t>‹#›</a:t>
            </a:fld>
            <a:endParaRPr lang="tr-TR"/>
          </a:p>
        </p:txBody>
      </p:sp>
    </p:spTree>
    <p:extLst>
      <p:ext uri="{BB962C8B-B14F-4D97-AF65-F5344CB8AC3E}">
        <p14:creationId xmlns:p14="http://schemas.microsoft.com/office/powerpoint/2010/main" val="418187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8E4BC9-37E7-42CC-A95B-48D43228705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842DC608-9FDD-49B7-9E29-3690A3CB972D}"/>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980CB14-E4AB-4DCD-982A-3669661F5CF0}"/>
              </a:ext>
            </a:extLst>
          </p:cNvPr>
          <p:cNvSpPr>
            <a:spLocks noGrp="1"/>
          </p:cNvSpPr>
          <p:nvPr>
            <p:ph type="dt" sz="half" idx="10"/>
          </p:nvPr>
        </p:nvSpPr>
        <p:spPr/>
        <p:txBody>
          <a:bodyPr/>
          <a:lstStyle/>
          <a:p>
            <a:fld id="{CB271AE4-D894-4149-9E07-781764E43126}" type="datetimeFigureOut">
              <a:rPr lang="tr-TR" smtClean="0"/>
              <a:t>5.01.2021</a:t>
            </a:fld>
            <a:endParaRPr lang="tr-TR"/>
          </a:p>
        </p:txBody>
      </p:sp>
      <p:sp>
        <p:nvSpPr>
          <p:cNvPr id="5" name="Alt Bilgi Yer Tutucusu 4">
            <a:extLst>
              <a:ext uri="{FF2B5EF4-FFF2-40B4-BE49-F238E27FC236}">
                <a16:creationId xmlns:a16="http://schemas.microsoft.com/office/drawing/2014/main" id="{693F5422-B745-49C8-839A-28F99C917D7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0773D65-CACE-4ECD-A615-CF781F69344E}"/>
              </a:ext>
            </a:extLst>
          </p:cNvPr>
          <p:cNvSpPr>
            <a:spLocks noGrp="1"/>
          </p:cNvSpPr>
          <p:nvPr>
            <p:ph type="sldNum" sz="quarter" idx="12"/>
          </p:nvPr>
        </p:nvSpPr>
        <p:spPr/>
        <p:txBody>
          <a:bodyPr/>
          <a:lstStyle/>
          <a:p>
            <a:fld id="{E6DD746A-8204-4AE4-A2BE-96AF923F0AE5}" type="slidenum">
              <a:rPr lang="tr-TR" smtClean="0"/>
              <a:t>‹#›</a:t>
            </a:fld>
            <a:endParaRPr lang="tr-TR"/>
          </a:p>
        </p:txBody>
      </p:sp>
    </p:spTree>
    <p:extLst>
      <p:ext uri="{BB962C8B-B14F-4D97-AF65-F5344CB8AC3E}">
        <p14:creationId xmlns:p14="http://schemas.microsoft.com/office/powerpoint/2010/main" val="4109540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808656-B92A-43DF-B40A-942D60F8EC8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F317AF0-D459-40AA-A360-ED7D3AF03B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9AE8BC28-6B10-4992-BC22-7F23116B3885}"/>
              </a:ext>
            </a:extLst>
          </p:cNvPr>
          <p:cNvSpPr>
            <a:spLocks noGrp="1"/>
          </p:cNvSpPr>
          <p:nvPr>
            <p:ph type="dt" sz="half" idx="10"/>
          </p:nvPr>
        </p:nvSpPr>
        <p:spPr/>
        <p:txBody>
          <a:bodyPr/>
          <a:lstStyle/>
          <a:p>
            <a:fld id="{CB271AE4-D894-4149-9E07-781764E43126}" type="datetimeFigureOut">
              <a:rPr lang="tr-TR" smtClean="0"/>
              <a:t>5.01.2021</a:t>
            </a:fld>
            <a:endParaRPr lang="tr-TR"/>
          </a:p>
        </p:txBody>
      </p:sp>
      <p:sp>
        <p:nvSpPr>
          <p:cNvPr id="5" name="Alt Bilgi Yer Tutucusu 4">
            <a:extLst>
              <a:ext uri="{FF2B5EF4-FFF2-40B4-BE49-F238E27FC236}">
                <a16:creationId xmlns:a16="http://schemas.microsoft.com/office/drawing/2014/main" id="{9F48BCBB-5D78-49A4-8318-684EADDAE23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A6F1D12-1D43-4EB3-87D2-2353EBFCD7BD}"/>
              </a:ext>
            </a:extLst>
          </p:cNvPr>
          <p:cNvSpPr>
            <a:spLocks noGrp="1"/>
          </p:cNvSpPr>
          <p:nvPr>
            <p:ph type="sldNum" sz="quarter" idx="12"/>
          </p:nvPr>
        </p:nvSpPr>
        <p:spPr/>
        <p:txBody>
          <a:bodyPr/>
          <a:lstStyle/>
          <a:p>
            <a:fld id="{E6DD746A-8204-4AE4-A2BE-96AF923F0AE5}" type="slidenum">
              <a:rPr lang="tr-TR" smtClean="0"/>
              <a:t>‹#›</a:t>
            </a:fld>
            <a:endParaRPr lang="tr-TR"/>
          </a:p>
        </p:txBody>
      </p:sp>
    </p:spTree>
    <p:extLst>
      <p:ext uri="{BB962C8B-B14F-4D97-AF65-F5344CB8AC3E}">
        <p14:creationId xmlns:p14="http://schemas.microsoft.com/office/powerpoint/2010/main" val="176855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47EC28-BAFC-4C48-8863-FCA7C64F374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1B4C152-5B32-48EA-83C2-ECB5CFE3395D}"/>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1FB0DB67-B08D-4F58-A907-BA16C85B6DF5}"/>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812EA793-B069-45AF-A510-9BA4BF9CC115}"/>
              </a:ext>
            </a:extLst>
          </p:cNvPr>
          <p:cNvSpPr>
            <a:spLocks noGrp="1"/>
          </p:cNvSpPr>
          <p:nvPr>
            <p:ph type="dt" sz="half" idx="10"/>
          </p:nvPr>
        </p:nvSpPr>
        <p:spPr/>
        <p:txBody>
          <a:bodyPr/>
          <a:lstStyle/>
          <a:p>
            <a:fld id="{CB271AE4-D894-4149-9E07-781764E43126}" type="datetimeFigureOut">
              <a:rPr lang="tr-TR" smtClean="0"/>
              <a:t>5.01.2021</a:t>
            </a:fld>
            <a:endParaRPr lang="tr-TR"/>
          </a:p>
        </p:txBody>
      </p:sp>
      <p:sp>
        <p:nvSpPr>
          <p:cNvPr id="6" name="Alt Bilgi Yer Tutucusu 5">
            <a:extLst>
              <a:ext uri="{FF2B5EF4-FFF2-40B4-BE49-F238E27FC236}">
                <a16:creationId xmlns:a16="http://schemas.microsoft.com/office/drawing/2014/main" id="{7A2DFB61-022A-40B0-BADB-507C6BB07F4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B4A9FA9-AFFC-4324-9C6A-5A5E55C3ED19}"/>
              </a:ext>
            </a:extLst>
          </p:cNvPr>
          <p:cNvSpPr>
            <a:spLocks noGrp="1"/>
          </p:cNvSpPr>
          <p:nvPr>
            <p:ph type="sldNum" sz="quarter" idx="12"/>
          </p:nvPr>
        </p:nvSpPr>
        <p:spPr/>
        <p:txBody>
          <a:bodyPr/>
          <a:lstStyle/>
          <a:p>
            <a:fld id="{E6DD746A-8204-4AE4-A2BE-96AF923F0AE5}" type="slidenum">
              <a:rPr lang="tr-TR" smtClean="0"/>
              <a:t>‹#›</a:t>
            </a:fld>
            <a:endParaRPr lang="tr-TR"/>
          </a:p>
        </p:txBody>
      </p:sp>
    </p:spTree>
    <p:extLst>
      <p:ext uri="{BB962C8B-B14F-4D97-AF65-F5344CB8AC3E}">
        <p14:creationId xmlns:p14="http://schemas.microsoft.com/office/powerpoint/2010/main" val="2119197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888292-3940-42E8-8786-A8C13F7CF4F7}"/>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63D67E0-2D3F-4400-9967-5B4C3237A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D684709F-5B39-4D6E-B1C2-4B52B91E3D9F}"/>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F23F6B94-3556-4870-9CDB-E10A8641C2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47FA2163-5470-49CA-97C1-41A7CCD14974}"/>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D3CA16A1-895E-44F7-9751-AF80AEE2E335}"/>
              </a:ext>
            </a:extLst>
          </p:cNvPr>
          <p:cNvSpPr>
            <a:spLocks noGrp="1"/>
          </p:cNvSpPr>
          <p:nvPr>
            <p:ph type="dt" sz="half" idx="10"/>
          </p:nvPr>
        </p:nvSpPr>
        <p:spPr/>
        <p:txBody>
          <a:bodyPr/>
          <a:lstStyle/>
          <a:p>
            <a:fld id="{CB271AE4-D894-4149-9E07-781764E43126}" type="datetimeFigureOut">
              <a:rPr lang="tr-TR" smtClean="0"/>
              <a:t>5.01.2021</a:t>
            </a:fld>
            <a:endParaRPr lang="tr-TR"/>
          </a:p>
        </p:txBody>
      </p:sp>
      <p:sp>
        <p:nvSpPr>
          <p:cNvPr id="8" name="Alt Bilgi Yer Tutucusu 7">
            <a:extLst>
              <a:ext uri="{FF2B5EF4-FFF2-40B4-BE49-F238E27FC236}">
                <a16:creationId xmlns:a16="http://schemas.microsoft.com/office/drawing/2014/main" id="{735FDFA1-2176-49CE-863B-B9698564CA9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02C0A859-EA87-4020-8AFB-BE526D00EBEB}"/>
              </a:ext>
            </a:extLst>
          </p:cNvPr>
          <p:cNvSpPr>
            <a:spLocks noGrp="1"/>
          </p:cNvSpPr>
          <p:nvPr>
            <p:ph type="sldNum" sz="quarter" idx="12"/>
          </p:nvPr>
        </p:nvSpPr>
        <p:spPr/>
        <p:txBody>
          <a:bodyPr/>
          <a:lstStyle/>
          <a:p>
            <a:fld id="{E6DD746A-8204-4AE4-A2BE-96AF923F0AE5}" type="slidenum">
              <a:rPr lang="tr-TR" smtClean="0"/>
              <a:t>‹#›</a:t>
            </a:fld>
            <a:endParaRPr lang="tr-TR"/>
          </a:p>
        </p:txBody>
      </p:sp>
    </p:spTree>
    <p:extLst>
      <p:ext uri="{BB962C8B-B14F-4D97-AF65-F5344CB8AC3E}">
        <p14:creationId xmlns:p14="http://schemas.microsoft.com/office/powerpoint/2010/main" val="2953713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F86509-9080-4CC6-8471-1302BBB21917}"/>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5073872-70B4-41D8-999B-0188C687E8BA}"/>
              </a:ext>
            </a:extLst>
          </p:cNvPr>
          <p:cNvSpPr>
            <a:spLocks noGrp="1"/>
          </p:cNvSpPr>
          <p:nvPr>
            <p:ph type="dt" sz="half" idx="10"/>
          </p:nvPr>
        </p:nvSpPr>
        <p:spPr/>
        <p:txBody>
          <a:bodyPr/>
          <a:lstStyle/>
          <a:p>
            <a:fld id="{CB271AE4-D894-4149-9E07-781764E43126}" type="datetimeFigureOut">
              <a:rPr lang="tr-TR" smtClean="0"/>
              <a:t>5.01.2021</a:t>
            </a:fld>
            <a:endParaRPr lang="tr-TR"/>
          </a:p>
        </p:txBody>
      </p:sp>
      <p:sp>
        <p:nvSpPr>
          <p:cNvPr id="4" name="Alt Bilgi Yer Tutucusu 3">
            <a:extLst>
              <a:ext uri="{FF2B5EF4-FFF2-40B4-BE49-F238E27FC236}">
                <a16:creationId xmlns:a16="http://schemas.microsoft.com/office/drawing/2014/main" id="{10EF1F10-9D8A-4DF8-B77E-BB66872DDCE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96125258-0954-432A-AFA2-3FBE524F7E8C}"/>
              </a:ext>
            </a:extLst>
          </p:cNvPr>
          <p:cNvSpPr>
            <a:spLocks noGrp="1"/>
          </p:cNvSpPr>
          <p:nvPr>
            <p:ph type="sldNum" sz="quarter" idx="12"/>
          </p:nvPr>
        </p:nvSpPr>
        <p:spPr/>
        <p:txBody>
          <a:bodyPr/>
          <a:lstStyle/>
          <a:p>
            <a:fld id="{E6DD746A-8204-4AE4-A2BE-96AF923F0AE5}" type="slidenum">
              <a:rPr lang="tr-TR" smtClean="0"/>
              <a:t>‹#›</a:t>
            </a:fld>
            <a:endParaRPr lang="tr-TR"/>
          </a:p>
        </p:txBody>
      </p:sp>
    </p:spTree>
    <p:extLst>
      <p:ext uri="{BB962C8B-B14F-4D97-AF65-F5344CB8AC3E}">
        <p14:creationId xmlns:p14="http://schemas.microsoft.com/office/powerpoint/2010/main" val="3317690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EE81394B-E88E-4D11-97B2-3C75D056C918}"/>
              </a:ext>
            </a:extLst>
          </p:cNvPr>
          <p:cNvSpPr>
            <a:spLocks noGrp="1"/>
          </p:cNvSpPr>
          <p:nvPr>
            <p:ph type="dt" sz="half" idx="10"/>
          </p:nvPr>
        </p:nvSpPr>
        <p:spPr/>
        <p:txBody>
          <a:bodyPr/>
          <a:lstStyle/>
          <a:p>
            <a:fld id="{CB271AE4-D894-4149-9E07-781764E43126}" type="datetimeFigureOut">
              <a:rPr lang="tr-TR" smtClean="0"/>
              <a:t>5.01.2021</a:t>
            </a:fld>
            <a:endParaRPr lang="tr-TR"/>
          </a:p>
        </p:txBody>
      </p:sp>
      <p:sp>
        <p:nvSpPr>
          <p:cNvPr id="3" name="Alt Bilgi Yer Tutucusu 2">
            <a:extLst>
              <a:ext uri="{FF2B5EF4-FFF2-40B4-BE49-F238E27FC236}">
                <a16:creationId xmlns:a16="http://schemas.microsoft.com/office/drawing/2014/main" id="{A849BAE4-6599-48B5-BEE3-CBDBF73E7FE5}"/>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CAE514D5-2FFE-40F8-ACF3-DE363BC65A1D}"/>
              </a:ext>
            </a:extLst>
          </p:cNvPr>
          <p:cNvSpPr>
            <a:spLocks noGrp="1"/>
          </p:cNvSpPr>
          <p:nvPr>
            <p:ph type="sldNum" sz="quarter" idx="12"/>
          </p:nvPr>
        </p:nvSpPr>
        <p:spPr/>
        <p:txBody>
          <a:bodyPr/>
          <a:lstStyle/>
          <a:p>
            <a:fld id="{E6DD746A-8204-4AE4-A2BE-96AF923F0AE5}" type="slidenum">
              <a:rPr lang="tr-TR" smtClean="0"/>
              <a:t>‹#›</a:t>
            </a:fld>
            <a:endParaRPr lang="tr-TR"/>
          </a:p>
        </p:txBody>
      </p:sp>
    </p:spTree>
    <p:extLst>
      <p:ext uri="{BB962C8B-B14F-4D97-AF65-F5344CB8AC3E}">
        <p14:creationId xmlns:p14="http://schemas.microsoft.com/office/powerpoint/2010/main" val="338974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5C8445-1495-4113-BC88-3D7A83F8662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3E590031-9E21-4C59-93EA-1ABCDE7431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CACDB6A6-B05B-49DD-AA4E-1ED77863C4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554B4C2-C2DE-420F-9769-2F7CFD6EA102}"/>
              </a:ext>
            </a:extLst>
          </p:cNvPr>
          <p:cNvSpPr>
            <a:spLocks noGrp="1"/>
          </p:cNvSpPr>
          <p:nvPr>
            <p:ph type="dt" sz="half" idx="10"/>
          </p:nvPr>
        </p:nvSpPr>
        <p:spPr/>
        <p:txBody>
          <a:bodyPr/>
          <a:lstStyle/>
          <a:p>
            <a:fld id="{CB271AE4-D894-4149-9E07-781764E43126}" type="datetimeFigureOut">
              <a:rPr lang="tr-TR" smtClean="0"/>
              <a:t>5.01.2021</a:t>
            </a:fld>
            <a:endParaRPr lang="tr-TR"/>
          </a:p>
        </p:txBody>
      </p:sp>
      <p:sp>
        <p:nvSpPr>
          <p:cNvPr id="6" name="Alt Bilgi Yer Tutucusu 5">
            <a:extLst>
              <a:ext uri="{FF2B5EF4-FFF2-40B4-BE49-F238E27FC236}">
                <a16:creationId xmlns:a16="http://schemas.microsoft.com/office/drawing/2014/main" id="{DC8E567C-B2C3-459A-889F-B5C711116A8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A124B41-72F0-4C9E-AF86-77D15A789A46}"/>
              </a:ext>
            </a:extLst>
          </p:cNvPr>
          <p:cNvSpPr>
            <a:spLocks noGrp="1"/>
          </p:cNvSpPr>
          <p:nvPr>
            <p:ph type="sldNum" sz="quarter" idx="12"/>
          </p:nvPr>
        </p:nvSpPr>
        <p:spPr/>
        <p:txBody>
          <a:bodyPr/>
          <a:lstStyle/>
          <a:p>
            <a:fld id="{E6DD746A-8204-4AE4-A2BE-96AF923F0AE5}" type="slidenum">
              <a:rPr lang="tr-TR" smtClean="0"/>
              <a:t>‹#›</a:t>
            </a:fld>
            <a:endParaRPr lang="tr-TR"/>
          </a:p>
        </p:txBody>
      </p:sp>
    </p:spTree>
    <p:extLst>
      <p:ext uri="{BB962C8B-B14F-4D97-AF65-F5344CB8AC3E}">
        <p14:creationId xmlns:p14="http://schemas.microsoft.com/office/powerpoint/2010/main" val="3444773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BA62FD-3473-470C-ABCC-1D7F1937430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2B062644-51E0-4FC6-A547-CC4B7DEEFC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3D9D7F28-567F-4A15-9399-F01AE9CB1E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CEDF3D9-AB99-41EB-9050-D0034F5E3361}"/>
              </a:ext>
            </a:extLst>
          </p:cNvPr>
          <p:cNvSpPr>
            <a:spLocks noGrp="1"/>
          </p:cNvSpPr>
          <p:nvPr>
            <p:ph type="dt" sz="half" idx="10"/>
          </p:nvPr>
        </p:nvSpPr>
        <p:spPr/>
        <p:txBody>
          <a:bodyPr/>
          <a:lstStyle/>
          <a:p>
            <a:fld id="{CB271AE4-D894-4149-9E07-781764E43126}" type="datetimeFigureOut">
              <a:rPr lang="tr-TR" smtClean="0"/>
              <a:t>5.01.2021</a:t>
            </a:fld>
            <a:endParaRPr lang="tr-TR"/>
          </a:p>
        </p:txBody>
      </p:sp>
      <p:sp>
        <p:nvSpPr>
          <p:cNvPr id="6" name="Alt Bilgi Yer Tutucusu 5">
            <a:extLst>
              <a:ext uri="{FF2B5EF4-FFF2-40B4-BE49-F238E27FC236}">
                <a16:creationId xmlns:a16="http://schemas.microsoft.com/office/drawing/2014/main" id="{77B86415-E833-46A4-9A0C-A5E0A7FBC68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0AEBDE2-C67E-4482-8518-6633426ED8FC}"/>
              </a:ext>
            </a:extLst>
          </p:cNvPr>
          <p:cNvSpPr>
            <a:spLocks noGrp="1"/>
          </p:cNvSpPr>
          <p:nvPr>
            <p:ph type="sldNum" sz="quarter" idx="12"/>
          </p:nvPr>
        </p:nvSpPr>
        <p:spPr/>
        <p:txBody>
          <a:bodyPr/>
          <a:lstStyle/>
          <a:p>
            <a:fld id="{E6DD746A-8204-4AE4-A2BE-96AF923F0AE5}" type="slidenum">
              <a:rPr lang="tr-TR" smtClean="0"/>
              <a:t>‹#›</a:t>
            </a:fld>
            <a:endParaRPr lang="tr-TR"/>
          </a:p>
        </p:txBody>
      </p:sp>
    </p:spTree>
    <p:extLst>
      <p:ext uri="{BB962C8B-B14F-4D97-AF65-F5344CB8AC3E}">
        <p14:creationId xmlns:p14="http://schemas.microsoft.com/office/powerpoint/2010/main" val="3839067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70C957-2F8A-442E-8F19-D5E628448AAA}"/>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EAB61D6-7FEE-4F73-892D-C4DB694F4F06}"/>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A78B128-7296-4779-AF33-742ABAE167A8}"/>
              </a:ext>
            </a:extLst>
          </p:cNvPr>
          <p:cNvSpPr>
            <a:spLocks noGrp="1"/>
          </p:cNvSpPr>
          <p:nvPr>
            <p:ph type="dt" sz="half" idx="10"/>
          </p:nvPr>
        </p:nvSpPr>
        <p:spPr/>
        <p:txBody>
          <a:bodyPr/>
          <a:lstStyle/>
          <a:p>
            <a:fld id="{CB271AE4-D894-4149-9E07-781764E43126}" type="datetimeFigureOut">
              <a:rPr lang="tr-TR" smtClean="0"/>
              <a:t>5.01.2021</a:t>
            </a:fld>
            <a:endParaRPr lang="tr-TR"/>
          </a:p>
        </p:txBody>
      </p:sp>
      <p:sp>
        <p:nvSpPr>
          <p:cNvPr id="5" name="Alt Bilgi Yer Tutucusu 4">
            <a:extLst>
              <a:ext uri="{FF2B5EF4-FFF2-40B4-BE49-F238E27FC236}">
                <a16:creationId xmlns:a16="http://schemas.microsoft.com/office/drawing/2014/main" id="{87CC29BA-BF1E-4006-A315-2E1DEC75F9D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1B7FD59-9A91-4EA8-9C6F-8ED064A9C378}"/>
              </a:ext>
            </a:extLst>
          </p:cNvPr>
          <p:cNvSpPr>
            <a:spLocks noGrp="1"/>
          </p:cNvSpPr>
          <p:nvPr>
            <p:ph type="sldNum" sz="quarter" idx="12"/>
          </p:nvPr>
        </p:nvSpPr>
        <p:spPr/>
        <p:txBody>
          <a:bodyPr/>
          <a:lstStyle/>
          <a:p>
            <a:fld id="{E6DD746A-8204-4AE4-A2BE-96AF923F0AE5}" type="slidenum">
              <a:rPr lang="tr-TR" smtClean="0"/>
              <a:t>‹#›</a:t>
            </a:fld>
            <a:endParaRPr lang="tr-TR"/>
          </a:p>
        </p:txBody>
      </p:sp>
    </p:spTree>
    <p:extLst>
      <p:ext uri="{BB962C8B-B14F-4D97-AF65-F5344CB8AC3E}">
        <p14:creationId xmlns:p14="http://schemas.microsoft.com/office/powerpoint/2010/main" val="294211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D92FEE1-8FC0-43A9-BC26-AE4284C960C0}"/>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E6A91C98-6692-4A1C-AEE4-AC814B9E375E}"/>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8599D9C-8569-492F-825B-62FE211B202C}"/>
              </a:ext>
            </a:extLst>
          </p:cNvPr>
          <p:cNvSpPr>
            <a:spLocks noGrp="1"/>
          </p:cNvSpPr>
          <p:nvPr>
            <p:ph type="dt" sz="half" idx="10"/>
          </p:nvPr>
        </p:nvSpPr>
        <p:spPr/>
        <p:txBody>
          <a:bodyPr/>
          <a:lstStyle/>
          <a:p>
            <a:fld id="{CB271AE4-D894-4149-9E07-781764E43126}" type="datetimeFigureOut">
              <a:rPr lang="tr-TR" smtClean="0"/>
              <a:t>5.01.2021</a:t>
            </a:fld>
            <a:endParaRPr lang="tr-TR"/>
          </a:p>
        </p:txBody>
      </p:sp>
      <p:sp>
        <p:nvSpPr>
          <p:cNvPr id="5" name="Alt Bilgi Yer Tutucusu 4">
            <a:extLst>
              <a:ext uri="{FF2B5EF4-FFF2-40B4-BE49-F238E27FC236}">
                <a16:creationId xmlns:a16="http://schemas.microsoft.com/office/drawing/2014/main" id="{DB48EC57-0D94-4ED8-8708-10CF6C98D3A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02F282F-7A7B-4233-A266-6791A8FEBC88}"/>
              </a:ext>
            </a:extLst>
          </p:cNvPr>
          <p:cNvSpPr>
            <a:spLocks noGrp="1"/>
          </p:cNvSpPr>
          <p:nvPr>
            <p:ph type="sldNum" sz="quarter" idx="12"/>
          </p:nvPr>
        </p:nvSpPr>
        <p:spPr/>
        <p:txBody>
          <a:bodyPr/>
          <a:lstStyle/>
          <a:p>
            <a:fld id="{E6DD746A-8204-4AE4-A2BE-96AF923F0AE5}" type="slidenum">
              <a:rPr lang="tr-TR" smtClean="0"/>
              <a:t>‹#›</a:t>
            </a:fld>
            <a:endParaRPr lang="tr-TR"/>
          </a:p>
        </p:txBody>
      </p:sp>
    </p:spTree>
    <p:extLst>
      <p:ext uri="{BB962C8B-B14F-4D97-AF65-F5344CB8AC3E}">
        <p14:creationId xmlns:p14="http://schemas.microsoft.com/office/powerpoint/2010/main" val="4272639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EB1AF53C-4BCD-440F-95CD-6E7150D207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B0A327E-5CBC-4D65-8FE6-994EF69CD5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FB923A1-9359-4CC6-9099-E3FCBBE0E8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271AE4-D894-4149-9E07-781764E43126}" type="datetimeFigureOut">
              <a:rPr lang="tr-TR" smtClean="0"/>
              <a:t>5.01.2021</a:t>
            </a:fld>
            <a:endParaRPr lang="tr-TR"/>
          </a:p>
        </p:txBody>
      </p:sp>
      <p:sp>
        <p:nvSpPr>
          <p:cNvPr id="5" name="Alt Bilgi Yer Tutucusu 4">
            <a:extLst>
              <a:ext uri="{FF2B5EF4-FFF2-40B4-BE49-F238E27FC236}">
                <a16:creationId xmlns:a16="http://schemas.microsoft.com/office/drawing/2014/main" id="{67878126-0CEC-45D1-BBEB-ACE40D2EF1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87D73C64-595F-4198-A84B-ADECFAAFC2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DD746A-8204-4AE4-A2BE-96AF923F0AE5}" type="slidenum">
              <a:rPr lang="tr-TR" smtClean="0"/>
              <a:t>‹#›</a:t>
            </a:fld>
            <a:endParaRPr lang="tr-TR"/>
          </a:p>
        </p:txBody>
      </p:sp>
    </p:spTree>
    <p:extLst>
      <p:ext uri="{BB962C8B-B14F-4D97-AF65-F5344CB8AC3E}">
        <p14:creationId xmlns:p14="http://schemas.microsoft.com/office/powerpoint/2010/main" val="1414138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1A80F3-0A98-4DF8-B69E-4BA7CFCF4C19}"/>
              </a:ext>
            </a:extLst>
          </p:cNvPr>
          <p:cNvSpPr>
            <a:spLocks noGrp="1"/>
          </p:cNvSpPr>
          <p:nvPr>
            <p:ph type="ctrTitle" idx="4294967295"/>
          </p:nvPr>
        </p:nvSpPr>
        <p:spPr>
          <a:xfrm>
            <a:off x="3330575" y="2343150"/>
            <a:ext cx="8861425" cy="1470025"/>
          </a:xfrm>
        </p:spPr>
        <p:txBody>
          <a:bodyPr>
            <a:normAutofit/>
          </a:bodyPr>
          <a:lstStyle/>
          <a:p>
            <a:r>
              <a:rPr lang="tr-TR" sz="3200" dirty="0">
                <a:latin typeface="Times New Roman" panose="02020603050405020304" pitchFamily="18" charset="0"/>
                <a:cs typeface="Times New Roman" panose="02020603050405020304" pitchFamily="18" charset="0"/>
              </a:rPr>
              <a:t>SAĞLIK HİZMETLERİ MYO</a:t>
            </a:r>
            <a:br>
              <a:rPr lang="tr-TR" sz="3200" dirty="0">
                <a:latin typeface="Times New Roman" panose="02020603050405020304" pitchFamily="18" charset="0"/>
                <a:cs typeface="Times New Roman" panose="02020603050405020304" pitchFamily="18" charset="0"/>
              </a:rPr>
            </a:br>
            <a:r>
              <a:rPr lang="tr-TR" sz="3200" dirty="0">
                <a:latin typeface="Times New Roman" panose="02020603050405020304" pitchFamily="18" charset="0"/>
                <a:cs typeface="Times New Roman" panose="02020603050405020304" pitchFamily="18" charset="0"/>
              </a:rPr>
              <a:t>OPTİSYENLİK</a:t>
            </a:r>
            <a:br>
              <a:rPr lang="tr-TR" sz="3200" dirty="0">
                <a:latin typeface="Times New Roman" panose="02020603050405020304" pitchFamily="18" charset="0"/>
                <a:cs typeface="Times New Roman" panose="02020603050405020304" pitchFamily="18" charset="0"/>
              </a:rPr>
            </a:br>
            <a:endParaRPr lang="tr-TR" sz="3200" dirty="0">
              <a:latin typeface="Times New Roman" panose="02020603050405020304" pitchFamily="18" charset="0"/>
              <a:cs typeface="Times New Roman" panose="02020603050405020304" pitchFamily="18" charset="0"/>
            </a:endParaRPr>
          </a:p>
        </p:txBody>
      </p:sp>
      <p:sp>
        <p:nvSpPr>
          <p:cNvPr id="3" name="Alt Başlık 2">
            <a:extLst>
              <a:ext uri="{FF2B5EF4-FFF2-40B4-BE49-F238E27FC236}">
                <a16:creationId xmlns:a16="http://schemas.microsoft.com/office/drawing/2014/main" id="{16B3ED6C-2F23-4126-AB4C-C09FDDFE19F1}"/>
              </a:ext>
            </a:extLst>
          </p:cNvPr>
          <p:cNvSpPr>
            <a:spLocks noGrp="1"/>
          </p:cNvSpPr>
          <p:nvPr>
            <p:ph type="subTitle" idx="4294967295"/>
          </p:nvPr>
        </p:nvSpPr>
        <p:spPr>
          <a:xfrm>
            <a:off x="324626" y="3779447"/>
            <a:ext cx="10531475" cy="971550"/>
          </a:xfrm>
        </p:spPr>
        <p:txBody>
          <a:bodyPr>
            <a:normAutofit/>
          </a:bodyPr>
          <a:lstStyle/>
          <a:p>
            <a:pPr marL="0" indent="0" algn="ctr">
              <a:buNone/>
            </a:pPr>
            <a:r>
              <a:rPr lang="tr-TR" sz="4000" dirty="0">
                <a:latin typeface="Times New Roman" panose="02020603050405020304" pitchFamily="18" charset="0"/>
                <a:cs typeface="Times New Roman" panose="02020603050405020304" pitchFamily="18" charset="0"/>
              </a:rPr>
              <a:t>GÖRME OPTİĞİ – I</a:t>
            </a:r>
          </a:p>
          <a:p>
            <a:pPr marL="0" indent="0" algn="ctr">
              <a:buNone/>
            </a:pPr>
            <a:endParaRPr lang="tr-TR" sz="4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3CE36E33-DE8D-46E4-8F5B-2C9AC9894567}"/>
              </a:ext>
            </a:extLst>
          </p:cNvPr>
          <p:cNvPicPr>
            <a:picLocks noChangeAspect="1"/>
          </p:cNvPicPr>
          <p:nvPr/>
        </p:nvPicPr>
        <p:blipFill>
          <a:blip r:embed="rId2"/>
          <a:stretch>
            <a:fillRect/>
          </a:stretch>
        </p:blipFill>
        <p:spPr>
          <a:xfrm>
            <a:off x="4643067" y="354268"/>
            <a:ext cx="1609725" cy="1676400"/>
          </a:xfrm>
          <a:prstGeom prst="rect">
            <a:avLst/>
          </a:prstGeom>
        </p:spPr>
      </p:pic>
      <p:pic>
        <p:nvPicPr>
          <p:cNvPr id="6" name="Resim 5">
            <a:extLst>
              <a:ext uri="{FF2B5EF4-FFF2-40B4-BE49-F238E27FC236}">
                <a16:creationId xmlns:a16="http://schemas.microsoft.com/office/drawing/2014/main" id="{C489660F-C4A5-4B99-836F-C81442B590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pic>
        <p:nvPicPr>
          <p:cNvPr id="8" name="Resim 7">
            <a:extLst>
              <a:ext uri="{FF2B5EF4-FFF2-40B4-BE49-F238E27FC236}">
                <a16:creationId xmlns:a16="http://schemas.microsoft.com/office/drawing/2014/main" id="{69E25580-6BFF-471C-AADC-2E4E88445A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0427" y="5886314"/>
            <a:ext cx="10771573" cy="971686"/>
          </a:xfrm>
          <a:prstGeom prst="rect">
            <a:avLst/>
          </a:prstGeom>
        </p:spPr>
      </p:pic>
      <p:sp>
        <p:nvSpPr>
          <p:cNvPr id="10" name="Metin kutusu 9">
            <a:extLst>
              <a:ext uri="{FF2B5EF4-FFF2-40B4-BE49-F238E27FC236}">
                <a16:creationId xmlns:a16="http://schemas.microsoft.com/office/drawing/2014/main" id="{66BA9E2F-5C45-4E1E-BC26-4C56CFCC37E1}"/>
              </a:ext>
            </a:extLst>
          </p:cNvPr>
          <p:cNvSpPr txBox="1"/>
          <p:nvPr/>
        </p:nvSpPr>
        <p:spPr>
          <a:xfrm>
            <a:off x="5771213" y="5886314"/>
            <a:ext cx="6420787" cy="369332"/>
          </a:xfrm>
          <a:prstGeom prst="rect">
            <a:avLst/>
          </a:prstGeom>
          <a:noFill/>
        </p:spPr>
        <p:txBody>
          <a:bodyPr wrap="square">
            <a:spAutoFit/>
          </a:bodyPr>
          <a:lstStyle/>
          <a:p>
            <a:r>
              <a:rPr lang="tr-TR" sz="1800" dirty="0">
                <a:latin typeface="Times New Roman" panose="02020603050405020304" pitchFamily="18" charset="0"/>
                <a:cs typeface="Times New Roman" panose="02020603050405020304" pitchFamily="18" charset="0"/>
              </a:rPr>
              <a:t>ÖĞR. GÖR. HÜSEYİN GERDAN</a:t>
            </a:r>
            <a:endParaRPr lang="tr-TR" dirty="0"/>
          </a:p>
        </p:txBody>
      </p:sp>
      <p:sp>
        <p:nvSpPr>
          <p:cNvPr id="9" name="Metin Yer Tutucusu 4">
            <a:extLst>
              <a:ext uri="{FF2B5EF4-FFF2-40B4-BE49-F238E27FC236}">
                <a16:creationId xmlns:a16="http://schemas.microsoft.com/office/drawing/2014/main" id="{3359B2D2-C510-4BF5-93C4-919410679E87}"/>
              </a:ext>
            </a:extLst>
          </p:cNvPr>
          <p:cNvSpPr txBox="1">
            <a:spLocks/>
          </p:cNvSpPr>
          <p:nvPr/>
        </p:nvSpPr>
        <p:spPr>
          <a:xfrm>
            <a:off x="3294210" y="4634564"/>
            <a:ext cx="8531204" cy="136818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3200" dirty="0">
                <a:latin typeface="Times New Roman" panose="02020603050405020304" pitchFamily="18" charset="0"/>
                <a:cs typeface="Times New Roman" panose="02020603050405020304" pitchFamily="18" charset="0"/>
              </a:rPr>
              <a:t>REFRAKTİF KUSURLAR</a:t>
            </a:r>
          </a:p>
        </p:txBody>
      </p:sp>
    </p:spTree>
    <p:extLst>
      <p:ext uri="{BB962C8B-B14F-4D97-AF65-F5344CB8AC3E}">
        <p14:creationId xmlns:p14="http://schemas.microsoft.com/office/powerpoint/2010/main" val="575373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41951" y="2202200"/>
            <a:ext cx="8965309" cy="3129455"/>
          </a:xfrm>
        </p:spPr>
        <p:txBody>
          <a:bodyPr>
            <a:noAutofit/>
          </a:bodyPr>
          <a:lstStyle/>
          <a:p>
            <a:pPr marL="514350" indent="-514350" algn="just">
              <a:buFont typeface="Wingdings" panose="05000000000000000000" pitchFamily="2" charset="2"/>
              <a:buChar char="q"/>
            </a:pPr>
            <a:r>
              <a:rPr lang="tr-TR" b="1" dirty="0">
                <a:solidFill>
                  <a:schemeClr val="tx1"/>
                </a:solidFill>
                <a:latin typeface="Times New Roman" panose="02020603050405020304" pitchFamily="18" charset="0"/>
                <a:cs typeface="Times New Roman" panose="02020603050405020304" pitchFamily="18" charset="0"/>
              </a:rPr>
              <a:t>OBJEKTİF MUAYENE YÖNTEMLERİ</a:t>
            </a:r>
          </a:p>
          <a:p>
            <a:pPr algn="just"/>
            <a:r>
              <a:rPr lang="tr-TR" b="1" u="sng" dirty="0" err="1">
                <a:solidFill>
                  <a:schemeClr val="tx1"/>
                </a:solidFill>
              </a:rPr>
              <a:t>Oftalmoskopi</a:t>
            </a:r>
            <a:r>
              <a:rPr lang="tr-TR" b="1" u="sng" dirty="0">
                <a:solidFill>
                  <a:schemeClr val="tx1"/>
                </a:solidFill>
              </a:rPr>
              <a:t>: </a:t>
            </a:r>
            <a:r>
              <a:rPr lang="tr-TR" dirty="0">
                <a:solidFill>
                  <a:schemeClr val="tx1"/>
                </a:solidFill>
              </a:rPr>
              <a:t>Normal şartlar altında göz dibi muayenesi için kullanılır. Hastanın </a:t>
            </a:r>
            <a:r>
              <a:rPr lang="tr-TR" dirty="0" err="1">
                <a:solidFill>
                  <a:schemeClr val="tx1"/>
                </a:solidFill>
              </a:rPr>
              <a:t>gözdibini</a:t>
            </a:r>
            <a:r>
              <a:rPr lang="tr-TR" dirty="0">
                <a:solidFill>
                  <a:schemeClr val="tx1"/>
                </a:solidFill>
              </a:rPr>
              <a:t> net görüldüğü ana kadar aletin lens sistemi değiştirilerek tahmini bir değer elde edilir. Düşük </a:t>
            </a:r>
            <a:r>
              <a:rPr lang="tr-TR" dirty="0" err="1">
                <a:solidFill>
                  <a:schemeClr val="tx1"/>
                </a:solidFill>
              </a:rPr>
              <a:t>diyoptrili</a:t>
            </a:r>
            <a:r>
              <a:rPr lang="tr-TR" dirty="0">
                <a:solidFill>
                  <a:schemeClr val="tx1"/>
                </a:solidFill>
              </a:rPr>
              <a:t> kırma kusurlarını tespit edememesi yanında hekimin kırma kusurundan ve hastanın </a:t>
            </a:r>
            <a:r>
              <a:rPr lang="tr-TR" dirty="0" err="1">
                <a:solidFill>
                  <a:schemeClr val="tx1"/>
                </a:solidFill>
              </a:rPr>
              <a:t>akomodasyonundan</a:t>
            </a:r>
            <a:r>
              <a:rPr lang="tr-TR" dirty="0">
                <a:solidFill>
                  <a:schemeClr val="tx1"/>
                </a:solidFill>
              </a:rPr>
              <a:t> etkilenmesi, daha çok </a:t>
            </a:r>
            <a:r>
              <a:rPr lang="tr-TR" dirty="0" err="1">
                <a:solidFill>
                  <a:schemeClr val="tx1"/>
                </a:solidFill>
              </a:rPr>
              <a:t>sferik</a:t>
            </a:r>
            <a:r>
              <a:rPr lang="tr-TR" dirty="0">
                <a:solidFill>
                  <a:schemeClr val="tx1"/>
                </a:solidFill>
              </a:rPr>
              <a:t> kırma kusurları hakkında bilgi vermesi nedeniyle pek başvurulmaz. </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631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41951" y="2202200"/>
            <a:ext cx="8965309" cy="4423683"/>
          </a:xfrm>
        </p:spPr>
        <p:txBody>
          <a:bodyPr>
            <a:noAutofit/>
          </a:bodyPr>
          <a:lstStyle/>
          <a:p>
            <a:pPr marL="514350" indent="-514350" algn="just">
              <a:buFont typeface="Wingdings" panose="05000000000000000000" pitchFamily="2" charset="2"/>
              <a:buChar char="q"/>
            </a:pPr>
            <a:r>
              <a:rPr lang="tr-TR" b="1" dirty="0">
                <a:solidFill>
                  <a:schemeClr val="tx1"/>
                </a:solidFill>
                <a:latin typeface="Times New Roman" panose="02020603050405020304" pitchFamily="18" charset="0"/>
                <a:cs typeface="Times New Roman" panose="02020603050405020304" pitchFamily="18" charset="0"/>
              </a:rPr>
              <a:t>OBJEKTİF MUAYENE YÖNTEMLERİ</a:t>
            </a:r>
          </a:p>
          <a:p>
            <a:pPr algn="just"/>
            <a:r>
              <a:rPr lang="tr-TR" b="1" u="sng" dirty="0" err="1">
                <a:solidFill>
                  <a:schemeClr val="tx1"/>
                </a:solidFill>
                <a:latin typeface="Times New Roman" panose="02020603050405020304" pitchFamily="18" charset="0"/>
                <a:cs typeface="Times New Roman" panose="02020603050405020304" pitchFamily="18" charset="0"/>
              </a:rPr>
              <a:t>Keratometri</a:t>
            </a:r>
            <a:r>
              <a:rPr lang="tr-TR" b="1" u="sng" dirty="0">
                <a:solidFill>
                  <a:schemeClr val="tx1"/>
                </a:solidFill>
                <a:latin typeface="Times New Roman" panose="02020603050405020304" pitchFamily="18" charset="0"/>
                <a:cs typeface="Times New Roman" panose="02020603050405020304" pitchFamily="18" charset="0"/>
              </a:rPr>
              <a:t>: </a:t>
            </a:r>
            <a:r>
              <a:rPr lang="tr-TR" dirty="0">
                <a:solidFill>
                  <a:schemeClr val="tx1"/>
                </a:solidFill>
                <a:latin typeface="Times New Roman" panose="02020603050405020304" pitchFamily="18" charset="0"/>
                <a:cs typeface="Times New Roman" panose="02020603050405020304" pitchFamily="18" charset="0"/>
              </a:rPr>
              <a:t>Kornea eğriliğinin ölçülmesinde kullanılır. Mekanik ve bilgisayarlı değişik tipleri vardır. Özellikle </a:t>
            </a:r>
            <a:r>
              <a:rPr lang="tr-TR" dirty="0" err="1">
                <a:solidFill>
                  <a:schemeClr val="tx1"/>
                </a:solidFill>
                <a:latin typeface="Times New Roman" panose="02020603050405020304" pitchFamily="18" charset="0"/>
                <a:cs typeface="Times New Roman" panose="02020603050405020304" pitchFamily="18" charset="0"/>
              </a:rPr>
              <a:t>kontakt</a:t>
            </a:r>
            <a:r>
              <a:rPr lang="tr-TR" dirty="0">
                <a:solidFill>
                  <a:schemeClr val="tx1"/>
                </a:solidFill>
                <a:latin typeface="Times New Roman" panose="02020603050405020304" pitchFamily="18" charset="0"/>
                <a:cs typeface="Times New Roman" panose="02020603050405020304" pitchFamily="18" charset="0"/>
              </a:rPr>
              <a:t> lens verilmesi, </a:t>
            </a:r>
            <a:r>
              <a:rPr lang="tr-TR" dirty="0" err="1">
                <a:solidFill>
                  <a:schemeClr val="tx1"/>
                </a:solidFill>
                <a:latin typeface="Times New Roman" panose="02020603050405020304" pitchFamily="18" charset="0"/>
                <a:cs typeface="Times New Roman" panose="02020603050405020304" pitchFamily="18" charset="0"/>
              </a:rPr>
              <a:t>refraktif</a:t>
            </a:r>
            <a:r>
              <a:rPr lang="tr-TR" dirty="0">
                <a:solidFill>
                  <a:schemeClr val="tx1"/>
                </a:solidFill>
                <a:latin typeface="Times New Roman" panose="02020603050405020304" pitchFamily="18" charset="0"/>
                <a:cs typeface="Times New Roman" panose="02020603050405020304" pitchFamily="18" charset="0"/>
              </a:rPr>
              <a:t> cerrahi, göz içi lensi gücünün belirlenmesinde önemlidir. </a:t>
            </a:r>
            <a:r>
              <a:rPr lang="tr-TR" dirty="0" err="1">
                <a:solidFill>
                  <a:schemeClr val="tx1"/>
                </a:solidFill>
                <a:latin typeface="Times New Roman" panose="02020603050405020304" pitchFamily="18" charset="0"/>
                <a:cs typeface="Times New Roman" panose="02020603050405020304" pitchFamily="18" charset="0"/>
              </a:rPr>
              <a:t>Keratometreye</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oftalmometre</a:t>
            </a:r>
            <a:r>
              <a:rPr lang="tr-TR" dirty="0">
                <a:solidFill>
                  <a:schemeClr val="tx1"/>
                </a:solidFill>
                <a:latin typeface="Times New Roman" panose="02020603050405020304" pitchFamily="18" charset="0"/>
                <a:cs typeface="Times New Roman" panose="02020603050405020304" pitchFamily="18" charset="0"/>
              </a:rPr>
              <a:t> de denilmiştir. </a:t>
            </a:r>
            <a:r>
              <a:rPr lang="tr-TR" dirty="0" err="1">
                <a:solidFill>
                  <a:schemeClr val="tx1"/>
                </a:solidFill>
                <a:latin typeface="Times New Roman" panose="02020603050405020304" pitchFamily="18" charset="0"/>
                <a:cs typeface="Times New Roman" panose="02020603050405020304" pitchFamily="18" charset="0"/>
              </a:rPr>
              <a:t>Kornea’nın</a:t>
            </a:r>
            <a:r>
              <a:rPr lang="tr-TR" dirty="0">
                <a:solidFill>
                  <a:schemeClr val="tx1"/>
                </a:solidFill>
                <a:latin typeface="Times New Roman" panose="02020603050405020304" pitchFamily="18" charset="0"/>
                <a:cs typeface="Times New Roman" panose="02020603050405020304" pitchFamily="18" charset="0"/>
              </a:rPr>
              <a:t> merkezinde, iki eksende korneanın ön yüzünün </a:t>
            </a:r>
            <a:r>
              <a:rPr lang="tr-TR" dirty="0" err="1">
                <a:solidFill>
                  <a:schemeClr val="tx1"/>
                </a:solidFill>
                <a:latin typeface="Times New Roman" panose="02020603050405020304" pitchFamily="18" charset="0"/>
                <a:cs typeface="Times New Roman" panose="02020603050405020304" pitchFamily="18" charset="0"/>
              </a:rPr>
              <a:t>astigmatizmasını</a:t>
            </a:r>
            <a:r>
              <a:rPr lang="tr-TR" dirty="0">
                <a:solidFill>
                  <a:schemeClr val="tx1"/>
                </a:solidFill>
                <a:latin typeface="Times New Roman" panose="02020603050405020304" pitchFamily="18" charset="0"/>
                <a:cs typeface="Times New Roman" panose="02020603050405020304" pitchFamily="18" charset="0"/>
              </a:rPr>
              <a:t> ölçer. Kornea yüzeyinin konveks bir ayna gibi davranacağı prensibi ile çalışır. Görüntünün büyüklüğü eğrilik ile değişir. Eğrilik büyüdükçe görüntü küçülür. Lense bağlı </a:t>
            </a:r>
            <a:r>
              <a:rPr lang="tr-TR" dirty="0" err="1">
                <a:solidFill>
                  <a:schemeClr val="tx1"/>
                </a:solidFill>
                <a:latin typeface="Times New Roman" panose="02020603050405020304" pitchFamily="18" charset="0"/>
                <a:cs typeface="Times New Roman" panose="02020603050405020304" pitchFamily="18" charset="0"/>
              </a:rPr>
              <a:t>astigmatizmayı</a:t>
            </a:r>
            <a:r>
              <a:rPr lang="tr-TR" dirty="0">
                <a:solidFill>
                  <a:schemeClr val="tx1"/>
                </a:solidFill>
                <a:latin typeface="Times New Roman" panose="02020603050405020304" pitchFamily="18" charset="0"/>
                <a:cs typeface="Times New Roman" panose="02020603050405020304" pitchFamily="18" charset="0"/>
              </a:rPr>
              <a:t> ölçemediği için lens faktörünün ortadan kalktığı afak gözlerde daha anlamlıdır. Ancak katarakt ameliyatında göz içi lens konulması </a:t>
            </a:r>
            <a:r>
              <a:rPr lang="tr-TR" dirty="0" err="1">
                <a:solidFill>
                  <a:schemeClr val="tx1"/>
                </a:solidFill>
                <a:latin typeface="Times New Roman" panose="02020603050405020304" pitchFamily="18" charset="0"/>
                <a:cs typeface="Times New Roman" panose="02020603050405020304" pitchFamily="18" charset="0"/>
              </a:rPr>
              <a:t>sözkonusuysa</a:t>
            </a:r>
            <a:r>
              <a:rPr lang="tr-TR" dirty="0">
                <a:solidFill>
                  <a:schemeClr val="tx1"/>
                </a:solidFill>
                <a:latin typeface="Times New Roman" panose="02020603050405020304" pitchFamily="18" charset="0"/>
                <a:cs typeface="Times New Roman" panose="02020603050405020304" pitchFamily="18" charset="0"/>
              </a:rPr>
              <a:t>, göz içi lensten kaynaklanan </a:t>
            </a:r>
            <a:r>
              <a:rPr lang="tr-TR" dirty="0" err="1">
                <a:solidFill>
                  <a:schemeClr val="tx1"/>
                </a:solidFill>
                <a:latin typeface="Times New Roman" panose="02020603050405020304" pitchFamily="18" charset="0"/>
                <a:cs typeface="Times New Roman" panose="02020603050405020304" pitchFamily="18" charset="0"/>
              </a:rPr>
              <a:t>astigmatizmalarda</a:t>
            </a:r>
            <a:r>
              <a:rPr lang="tr-TR" dirty="0">
                <a:solidFill>
                  <a:schemeClr val="tx1"/>
                </a:solidFill>
                <a:latin typeface="Times New Roman" panose="02020603050405020304" pitchFamily="18" charset="0"/>
                <a:cs typeface="Times New Roman" panose="02020603050405020304" pitchFamily="18" charset="0"/>
              </a:rPr>
              <a:t> da yararsızdır.</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9692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41951" y="2202200"/>
            <a:ext cx="8965309" cy="4423683"/>
          </a:xfrm>
        </p:spPr>
        <p:txBody>
          <a:bodyPr>
            <a:noAutofit/>
          </a:bodyPr>
          <a:lstStyle/>
          <a:p>
            <a:pPr marL="514350" indent="-514350" algn="just">
              <a:buFont typeface="Wingdings" panose="05000000000000000000" pitchFamily="2" charset="2"/>
              <a:buChar char="q"/>
            </a:pPr>
            <a:r>
              <a:rPr lang="tr-TR" b="1" dirty="0">
                <a:solidFill>
                  <a:schemeClr val="tx1"/>
                </a:solidFill>
                <a:latin typeface="Times New Roman" panose="02020603050405020304" pitchFamily="18" charset="0"/>
                <a:cs typeface="Times New Roman" panose="02020603050405020304" pitchFamily="18" charset="0"/>
              </a:rPr>
              <a:t>OBJEKTİF MUAYENE YÖNTEMLERİ</a:t>
            </a:r>
          </a:p>
          <a:p>
            <a:pPr algn="just"/>
            <a:r>
              <a:rPr lang="tr-TR" b="1" u="sng" dirty="0" err="1">
                <a:solidFill>
                  <a:schemeClr val="tx1"/>
                </a:solidFill>
                <a:latin typeface="Times New Roman" panose="02020603050405020304" pitchFamily="18" charset="0"/>
                <a:cs typeface="Times New Roman" panose="02020603050405020304" pitchFamily="18" charset="0"/>
              </a:rPr>
              <a:t>Ultrasonografik</a:t>
            </a:r>
            <a:r>
              <a:rPr lang="tr-TR" b="1" u="sng" dirty="0">
                <a:solidFill>
                  <a:schemeClr val="tx1"/>
                </a:solidFill>
                <a:latin typeface="Times New Roman" panose="02020603050405020304" pitchFamily="18" charset="0"/>
                <a:cs typeface="Times New Roman" panose="02020603050405020304" pitchFamily="18" charset="0"/>
              </a:rPr>
              <a:t> </a:t>
            </a:r>
            <a:r>
              <a:rPr lang="tr-TR" b="1" u="sng" dirty="0" err="1">
                <a:solidFill>
                  <a:schemeClr val="tx1"/>
                </a:solidFill>
                <a:latin typeface="Times New Roman" panose="02020603050405020304" pitchFamily="18" charset="0"/>
                <a:cs typeface="Times New Roman" panose="02020603050405020304" pitchFamily="18" charset="0"/>
              </a:rPr>
              <a:t>biyometri</a:t>
            </a:r>
            <a:r>
              <a:rPr lang="tr-TR" b="1" u="sng" dirty="0">
                <a:solidFill>
                  <a:schemeClr val="tx1"/>
                </a:solidFill>
                <a:latin typeface="Times New Roman" panose="02020603050405020304" pitchFamily="18" charset="0"/>
                <a:cs typeface="Times New Roman" panose="02020603050405020304" pitchFamily="18" charset="0"/>
              </a:rPr>
              <a:t>: </a:t>
            </a:r>
            <a:r>
              <a:rPr lang="tr-TR" dirty="0">
                <a:solidFill>
                  <a:schemeClr val="tx1"/>
                </a:solidFill>
                <a:latin typeface="Times New Roman" panose="02020603050405020304" pitchFamily="18" charset="0"/>
                <a:cs typeface="Times New Roman" panose="02020603050405020304" pitchFamily="18" charset="0"/>
              </a:rPr>
              <a:t>Günümüzde katarakt cerrahisi öncesinde, yerleştirilecek göz içi </a:t>
            </a:r>
            <a:r>
              <a:rPr lang="tr-TR" dirty="0" err="1">
                <a:solidFill>
                  <a:schemeClr val="tx1"/>
                </a:solidFill>
                <a:latin typeface="Times New Roman" panose="02020603050405020304" pitchFamily="18" charset="0"/>
                <a:cs typeface="Times New Roman" panose="02020603050405020304" pitchFamily="18" charset="0"/>
              </a:rPr>
              <a:t>lens’in</a:t>
            </a:r>
            <a:r>
              <a:rPr lang="tr-TR" dirty="0">
                <a:solidFill>
                  <a:schemeClr val="tx1"/>
                </a:solidFill>
                <a:latin typeface="Times New Roman" panose="02020603050405020304" pitchFamily="18" charset="0"/>
                <a:cs typeface="Times New Roman" panose="02020603050405020304" pitchFamily="18" charset="0"/>
              </a:rPr>
              <a:t> gücünün belirlenmesinde kullanılır. </a:t>
            </a: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muayenesinde katarakt ameliyatı olup göz içi lens konulmamış afak hastalarda (özellikle </a:t>
            </a:r>
            <a:r>
              <a:rPr lang="tr-TR" dirty="0" err="1">
                <a:solidFill>
                  <a:schemeClr val="tx1"/>
                </a:solidFill>
                <a:latin typeface="Times New Roman" panose="02020603050405020304" pitchFamily="18" charset="0"/>
                <a:cs typeface="Times New Roman" panose="02020603050405020304" pitchFamily="18" charset="0"/>
              </a:rPr>
              <a:t>konjenital</a:t>
            </a:r>
            <a:r>
              <a:rPr lang="tr-TR" dirty="0">
                <a:solidFill>
                  <a:schemeClr val="tx1"/>
                </a:solidFill>
                <a:latin typeface="Times New Roman" panose="02020603050405020304" pitchFamily="18" charset="0"/>
                <a:cs typeface="Times New Roman" panose="02020603050405020304" pitchFamily="18" charset="0"/>
              </a:rPr>
              <a:t> katarakt nedeniyle ameliyat edilmiş gözlerde) </a:t>
            </a:r>
            <a:r>
              <a:rPr lang="tr-TR" dirty="0" err="1">
                <a:solidFill>
                  <a:schemeClr val="tx1"/>
                </a:solidFill>
                <a:latin typeface="Times New Roman" panose="02020603050405020304" pitchFamily="18" charset="0"/>
                <a:cs typeface="Times New Roman" panose="02020603050405020304" pitchFamily="18" charset="0"/>
              </a:rPr>
              <a:t>pupilla</a:t>
            </a:r>
            <a:r>
              <a:rPr lang="tr-TR" dirty="0">
                <a:solidFill>
                  <a:schemeClr val="tx1"/>
                </a:solidFill>
                <a:latin typeface="Times New Roman" panose="02020603050405020304" pitchFamily="18" charset="0"/>
                <a:cs typeface="Times New Roman" panose="02020603050405020304" pitchFamily="18" charset="0"/>
              </a:rPr>
              <a:t> alanındaki düzensizlikler ve </a:t>
            </a:r>
            <a:r>
              <a:rPr lang="tr-TR" dirty="0" err="1">
                <a:solidFill>
                  <a:schemeClr val="tx1"/>
                </a:solidFill>
                <a:latin typeface="Times New Roman" panose="02020603050405020304" pitchFamily="18" charset="0"/>
                <a:cs typeface="Times New Roman" panose="02020603050405020304" pitchFamily="18" charset="0"/>
              </a:rPr>
              <a:t>opasiteler</a:t>
            </a:r>
            <a:r>
              <a:rPr lang="tr-TR" dirty="0">
                <a:solidFill>
                  <a:schemeClr val="tx1"/>
                </a:solidFill>
                <a:latin typeface="Times New Roman" panose="02020603050405020304" pitchFamily="18" charset="0"/>
                <a:cs typeface="Times New Roman" panose="02020603050405020304" pitchFamily="18" charset="0"/>
              </a:rPr>
              <a:t> nedeni ile </a:t>
            </a:r>
            <a:r>
              <a:rPr lang="tr-TR" dirty="0" err="1">
                <a:solidFill>
                  <a:schemeClr val="tx1"/>
                </a:solidFill>
                <a:latin typeface="Times New Roman" panose="02020603050405020304" pitchFamily="18" charset="0"/>
                <a:cs typeface="Times New Roman" panose="02020603050405020304" pitchFamily="18" charset="0"/>
              </a:rPr>
              <a:t>retinoskopi</a:t>
            </a:r>
            <a:r>
              <a:rPr lang="tr-TR" dirty="0">
                <a:solidFill>
                  <a:schemeClr val="tx1"/>
                </a:solidFill>
                <a:latin typeface="Times New Roman" panose="02020603050405020304" pitchFamily="18" charset="0"/>
                <a:cs typeface="Times New Roman" panose="02020603050405020304" pitchFamily="18" charset="0"/>
              </a:rPr>
              <a:t> sağlıklı olarak yapılamayabilir. Ön arka uzunluğun ölçümü ise mümkündür. Afak bir gözün tek kırıcı yüzeyi korneadır. Gözün total </a:t>
            </a:r>
            <a:r>
              <a:rPr lang="tr-TR" dirty="0" err="1">
                <a:solidFill>
                  <a:schemeClr val="tx1"/>
                </a:solidFill>
                <a:latin typeface="Times New Roman" panose="02020603050405020304" pitchFamily="18" charset="0"/>
                <a:cs typeface="Times New Roman" panose="02020603050405020304" pitchFamily="18" charset="0"/>
              </a:rPr>
              <a:t>diyoptrik</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gücü’nden</a:t>
            </a:r>
            <a:r>
              <a:rPr lang="tr-TR" dirty="0">
                <a:solidFill>
                  <a:schemeClr val="tx1"/>
                </a:solidFill>
                <a:latin typeface="Times New Roman" panose="02020603050405020304" pitchFamily="18" charset="0"/>
                <a:cs typeface="Times New Roman" panose="02020603050405020304" pitchFamily="18" charset="0"/>
              </a:rPr>
              <a:t> (Kırılma indisi / metre cinsinden ön arka uzunluk) kornea kırıcılığı diyoptri olarak çıkarılınca kırma kusuru bulunmuş olur.</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2941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41951" y="2202200"/>
            <a:ext cx="8965309" cy="4423683"/>
          </a:xfrm>
        </p:spPr>
        <p:txBody>
          <a:bodyPr>
            <a:noAutofit/>
          </a:bodyPr>
          <a:lstStyle/>
          <a:p>
            <a:pPr marL="514350" indent="-514350" algn="just">
              <a:buFont typeface="Wingdings" panose="05000000000000000000" pitchFamily="2" charset="2"/>
              <a:buChar char="q"/>
            </a:pPr>
            <a:r>
              <a:rPr lang="tr-TR" b="1" dirty="0">
                <a:solidFill>
                  <a:schemeClr val="tx1"/>
                </a:solidFill>
                <a:latin typeface="Times New Roman" panose="02020603050405020304" pitchFamily="18" charset="0"/>
                <a:cs typeface="Times New Roman" panose="02020603050405020304" pitchFamily="18" charset="0"/>
              </a:rPr>
              <a:t>OBJEKTİF MUAYENE YÖNTEMLERİ</a:t>
            </a:r>
          </a:p>
          <a:p>
            <a:pPr algn="just"/>
            <a:r>
              <a:rPr lang="tr-TR" b="1" u="sng" dirty="0" err="1">
                <a:solidFill>
                  <a:schemeClr val="tx1"/>
                </a:solidFill>
                <a:latin typeface="Times New Roman" panose="02020603050405020304" pitchFamily="18" charset="0"/>
                <a:cs typeface="Times New Roman" panose="02020603050405020304" pitchFamily="18" charset="0"/>
              </a:rPr>
              <a:t>Otorefraktometri</a:t>
            </a:r>
            <a:r>
              <a:rPr lang="tr-TR" b="1" u="sng" dirty="0">
                <a:solidFill>
                  <a:schemeClr val="tx1"/>
                </a:solidFill>
                <a:latin typeface="Times New Roman" panose="02020603050405020304" pitchFamily="18" charset="0"/>
                <a:cs typeface="Times New Roman" panose="02020603050405020304" pitchFamily="18" charset="0"/>
              </a:rPr>
              <a:t>: </a:t>
            </a:r>
            <a:r>
              <a:rPr lang="tr-TR" dirty="0">
                <a:solidFill>
                  <a:schemeClr val="tx1"/>
                </a:solidFill>
                <a:latin typeface="Times New Roman" panose="02020603050405020304" pitchFamily="18" charset="0"/>
                <a:cs typeface="Times New Roman" panose="02020603050405020304" pitchFamily="18" charset="0"/>
              </a:rPr>
              <a:t>İlk kez 1937’de </a:t>
            </a:r>
            <a:r>
              <a:rPr lang="tr-TR" dirty="0" err="1">
                <a:solidFill>
                  <a:schemeClr val="tx1"/>
                </a:solidFill>
                <a:latin typeface="Times New Roman" panose="02020603050405020304" pitchFamily="18" charset="0"/>
                <a:cs typeface="Times New Roman" panose="02020603050405020304" pitchFamily="18" charset="0"/>
              </a:rPr>
              <a:t>Colins</a:t>
            </a:r>
            <a:r>
              <a:rPr lang="tr-TR" dirty="0">
                <a:solidFill>
                  <a:schemeClr val="tx1"/>
                </a:solidFill>
                <a:latin typeface="Times New Roman" panose="02020603050405020304" pitchFamily="18" charset="0"/>
                <a:cs typeface="Times New Roman" panose="02020603050405020304" pitchFamily="18" charset="0"/>
              </a:rPr>
              <a:t> tarafından geliştirilen </a:t>
            </a:r>
            <a:r>
              <a:rPr lang="tr-TR" dirty="0" err="1">
                <a:solidFill>
                  <a:schemeClr val="tx1"/>
                </a:solidFill>
                <a:latin typeface="Times New Roman" panose="02020603050405020304" pitchFamily="18" charset="0"/>
                <a:cs typeface="Times New Roman" panose="02020603050405020304" pitchFamily="18" charset="0"/>
              </a:rPr>
              <a:t>otorefraktometri</a:t>
            </a:r>
            <a:r>
              <a:rPr lang="tr-TR" dirty="0">
                <a:solidFill>
                  <a:schemeClr val="tx1"/>
                </a:solidFill>
                <a:latin typeface="Times New Roman" panose="02020603050405020304" pitchFamily="18" charset="0"/>
                <a:cs typeface="Times New Roman" panose="02020603050405020304" pitchFamily="18" charset="0"/>
              </a:rPr>
              <a:t>, elektronik ve bilgisayar teknolojisindeki gelişmeler ile günümüzde </a:t>
            </a: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muayenesinde en çok kullanılan yöntem durumuna geçmiş durumdadır. Ölçüm için kızılötesi (</a:t>
            </a:r>
            <a:r>
              <a:rPr lang="tr-TR" dirty="0" err="1">
                <a:solidFill>
                  <a:schemeClr val="tx1"/>
                </a:solidFill>
                <a:latin typeface="Times New Roman" panose="02020603050405020304" pitchFamily="18" charset="0"/>
                <a:cs typeface="Times New Roman" panose="02020603050405020304" pitchFamily="18" charset="0"/>
              </a:rPr>
              <a:t>infrared</a:t>
            </a:r>
            <a:r>
              <a:rPr lang="tr-TR" dirty="0">
                <a:solidFill>
                  <a:schemeClr val="tx1"/>
                </a:solidFill>
                <a:latin typeface="Times New Roman" panose="02020603050405020304" pitchFamily="18" charset="0"/>
                <a:cs typeface="Times New Roman" panose="02020603050405020304" pitchFamily="18" charset="0"/>
              </a:rPr>
              <a:t>) ışınları kullanılır. Hastanın </a:t>
            </a:r>
            <a:r>
              <a:rPr lang="tr-TR" dirty="0" err="1">
                <a:solidFill>
                  <a:schemeClr val="tx1"/>
                </a:solidFill>
                <a:latin typeface="Times New Roman" panose="02020603050405020304" pitchFamily="18" charset="0"/>
                <a:cs typeface="Times New Roman" panose="02020603050405020304" pitchFamily="18" charset="0"/>
              </a:rPr>
              <a:t>gözdibine</a:t>
            </a:r>
            <a:r>
              <a:rPr lang="tr-TR" dirty="0">
                <a:solidFill>
                  <a:schemeClr val="tx1"/>
                </a:solidFill>
                <a:latin typeface="Times New Roman" panose="02020603050405020304" pitchFamily="18" charset="0"/>
                <a:cs typeface="Times New Roman" panose="02020603050405020304" pitchFamily="18" charset="0"/>
              </a:rPr>
              <a:t> gönderilen ışınlar retinadan yansıyarak alete geri döner. Bu yansıyan ışınları değerlendiren bilgisayar sistemi hastanın </a:t>
            </a: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kusurunu verir. Bazı modellerde </a:t>
            </a:r>
            <a:r>
              <a:rPr lang="tr-TR" dirty="0" err="1">
                <a:solidFill>
                  <a:schemeClr val="tx1"/>
                </a:solidFill>
                <a:latin typeface="Times New Roman" panose="02020603050405020304" pitchFamily="18" charset="0"/>
                <a:cs typeface="Times New Roman" panose="02020603050405020304" pitchFamily="18" charset="0"/>
              </a:rPr>
              <a:t>subjektif</a:t>
            </a:r>
            <a:r>
              <a:rPr lang="tr-TR" dirty="0">
                <a:solidFill>
                  <a:schemeClr val="tx1"/>
                </a:solidFill>
                <a:latin typeface="Times New Roman" panose="02020603050405020304" pitchFamily="18" charset="0"/>
                <a:cs typeface="Times New Roman" panose="02020603050405020304" pitchFamily="18" charset="0"/>
              </a:rPr>
              <a:t> muayene üniteleri de eklenmiştir.</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6134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41951" y="2202200"/>
            <a:ext cx="8965309" cy="4423683"/>
          </a:xfrm>
        </p:spPr>
        <p:txBody>
          <a:bodyPr>
            <a:noAutofit/>
          </a:bodyPr>
          <a:lstStyle/>
          <a:p>
            <a:pPr algn="just"/>
            <a:r>
              <a:rPr lang="tr-TR" dirty="0" err="1">
                <a:solidFill>
                  <a:schemeClr val="tx1"/>
                </a:solidFill>
                <a:latin typeface="Times New Roman" panose="02020603050405020304" pitchFamily="18" charset="0"/>
                <a:cs typeface="Times New Roman" panose="02020603050405020304" pitchFamily="18" charset="0"/>
              </a:rPr>
              <a:t>Otorefraktometreler</a:t>
            </a:r>
            <a:r>
              <a:rPr lang="tr-TR" dirty="0">
                <a:solidFill>
                  <a:schemeClr val="tx1"/>
                </a:solidFill>
                <a:latin typeface="Times New Roman" panose="02020603050405020304" pitchFamily="18" charset="0"/>
                <a:cs typeface="Times New Roman" panose="02020603050405020304" pitchFamily="18" charset="0"/>
              </a:rPr>
              <a:t> belli değerler arasındaki ölçümleri yapabilmektedir. Bu sınırlar </a:t>
            </a:r>
            <a:r>
              <a:rPr lang="tr-TR" dirty="0" err="1">
                <a:solidFill>
                  <a:schemeClr val="tx1"/>
                </a:solidFill>
                <a:latin typeface="Times New Roman" panose="02020603050405020304" pitchFamily="18" charset="0"/>
                <a:cs typeface="Times New Roman" panose="02020603050405020304" pitchFamily="18" charset="0"/>
              </a:rPr>
              <a:t>sferik</a:t>
            </a:r>
            <a:r>
              <a:rPr lang="tr-TR" dirty="0">
                <a:solidFill>
                  <a:schemeClr val="tx1"/>
                </a:solidFill>
                <a:latin typeface="Times New Roman" panose="02020603050405020304" pitchFamily="18" charset="0"/>
                <a:cs typeface="Times New Roman" panose="02020603050405020304" pitchFamily="18" charset="0"/>
              </a:rPr>
              <a:t> için genellikle (-20.00) D ile (+20.00) D arası, silindirik değerler içinde (-10.00) D ile (+10.00) D arasındadır. Ölçümün yapılabilmesi için </a:t>
            </a:r>
            <a:r>
              <a:rPr lang="tr-TR" dirty="0" err="1">
                <a:solidFill>
                  <a:schemeClr val="tx1"/>
                </a:solidFill>
                <a:latin typeface="Times New Roman" panose="02020603050405020304" pitchFamily="18" charset="0"/>
                <a:cs typeface="Times New Roman" panose="02020603050405020304" pitchFamily="18" charset="0"/>
              </a:rPr>
              <a:t>pupillanın</a:t>
            </a:r>
            <a:r>
              <a:rPr lang="tr-TR" dirty="0">
                <a:solidFill>
                  <a:schemeClr val="tx1"/>
                </a:solidFill>
                <a:latin typeface="Times New Roman" panose="02020603050405020304" pitchFamily="18" charset="0"/>
                <a:cs typeface="Times New Roman" panose="02020603050405020304" pitchFamily="18" charset="0"/>
              </a:rPr>
              <a:t> çok küçük (</a:t>
            </a:r>
            <a:r>
              <a:rPr lang="tr-TR" dirty="0" err="1">
                <a:solidFill>
                  <a:schemeClr val="tx1"/>
                </a:solidFill>
                <a:latin typeface="Times New Roman" panose="02020603050405020304" pitchFamily="18" charset="0"/>
                <a:cs typeface="Times New Roman" panose="02020603050405020304" pitchFamily="18" charset="0"/>
              </a:rPr>
              <a:t>miyotik</a:t>
            </a:r>
            <a:r>
              <a:rPr lang="tr-TR" dirty="0">
                <a:solidFill>
                  <a:schemeClr val="tx1"/>
                </a:solidFill>
                <a:latin typeface="Times New Roman" panose="02020603050405020304" pitchFamily="18" charset="0"/>
                <a:cs typeface="Times New Roman" panose="02020603050405020304" pitchFamily="18" charset="0"/>
              </a:rPr>
              <a:t>) olmaması gerekir. Çünkü çok küçük </a:t>
            </a:r>
            <a:r>
              <a:rPr lang="tr-TR" dirty="0" err="1">
                <a:solidFill>
                  <a:schemeClr val="tx1"/>
                </a:solidFill>
                <a:latin typeface="Times New Roman" panose="02020603050405020304" pitchFamily="18" charset="0"/>
                <a:cs typeface="Times New Roman" panose="02020603050405020304" pitchFamily="18" charset="0"/>
              </a:rPr>
              <a:t>pupillalarda</a:t>
            </a:r>
            <a:r>
              <a:rPr lang="tr-TR" dirty="0">
                <a:solidFill>
                  <a:schemeClr val="tx1"/>
                </a:solidFill>
                <a:latin typeface="Times New Roman" panose="02020603050405020304" pitchFamily="18" charset="0"/>
                <a:cs typeface="Times New Roman" panose="02020603050405020304" pitchFamily="18" charset="0"/>
              </a:rPr>
              <a:t> ölçüm yapılamaz. Hastanın </a:t>
            </a:r>
            <a:r>
              <a:rPr lang="tr-TR" dirty="0" err="1">
                <a:solidFill>
                  <a:schemeClr val="tx1"/>
                </a:solidFill>
                <a:latin typeface="Times New Roman" panose="02020603050405020304" pitchFamily="18" charset="0"/>
                <a:cs typeface="Times New Roman" panose="02020603050405020304" pitchFamily="18" charset="0"/>
              </a:rPr>
              <a:t>akomodasyonundan</a:t>
            </a:r>
            <a:r>
              <a:rPr lang="tr-TR" dirty="0">
                <a:solidFill>
                  <a:schemeClr val="tx1"/>
                </a:solidFill>
                <a:latin typeface="Times New Roman" panose="02020603050405020304" pitchFamily="18" charset="0"/>
                <a:cs typeface="Times New Roman" panose="02020603050405020304" pitchFamily="18" charset="0"/>
              </a:rPr>
              <a:t> dolayı yalancı sonuçların ortaya çıkmaması için </a:t>
            </a:r>
            <a:r>
              <a:rPr lang="tr-TR" dirty="0" err="1">
                <a:solidFill>
                  <a:schemeClr val="tx1"/>
                </a:solidFill>
                <a:latin typeface="Times New Roman" panose="02020603050405020304" pitchFamily="18" charset="0"/>
                <a:cs typeface="Times New Roman" panose="02020603050405020304" pitchFamily="18" charset="0"/>
              </a:rPr>
              <a:t>siklopleji</a:t>
            </a:r>
            <a:r>
              <a:rPr lang="tr-TR" dirty="0">
                <a:solidFill>
                  <a:schemeClr val="tx1"/>
                </a:solidFill>
                <a:latin typeface="Times New Roman" panose="02020603050405020304" pitchFamily="18" charset="0"/>
                <a:cs typeface="Times New Roman" panose="02020603050405020304" pitchFamily="18" charset="0"/>
              </a:rPr>
              <a:t> yapılması uygundur. </a:t>
            </a:r>
            <a:r>
              <a:rPr lang="tr-TR" dirty="0" err="1">
                <a:solidFill>
                  <a:schemeClr val="tx1"/>
                </a:solidFill>
                <a:latin typeface="Times New Roman" panose="02020603050405020304" pitchFamily="18" charset="0"/>
                <a:cs typeface="Times New Roman" panose="02020603050405020304" pitchFamily="18" charset="0"/>
              </a:rPr>
              <a:t>Otorefraktometreler</a:t>
            </a:r>
            <a:r>
              <a:rPr lang="tr-TR" dirty="0">
                <a:solidFill>
                  <a:schemeClr val="tx1"/>
                </a:solidFill>
                <a:latin typeface="Times New Roman" panose="02020603050405020304" pitchFamily="18" charset="0"/>
                <a:cs typeface="Times New Roman" panose="02020603050405020304" pitchFamily="18" charset="0"/>
              </a:rPr>
              <a:t> ile </a:t>
            </a:r>
            <a:r>
              <a:rPr lang="tr-TR" dirty="0" err="1">
                <a:solidFill>
                  <a:schemeClr val="tx1"/>
                </a:solidFill>
                <a:latin typeface="Times New Roman" panose="02020603050405020304" pitchFamily="18" charset="0"/>
                <a:cs typeface="Times New Roman" panose="02020603050405020304" pitchFamily="18" charset="0"/>
              </a:rPr>
              <a:t>sikloplejisiz</a:t>
            </a:r>
            <a:r>
              <a:rPr lang="tr-TR" dirty="0">
                <a:solidFill>
                  <a:schemeClr val="tx1"/>
                </a:solidFill>
                <a:latin typeface="Times New Roman" panose="02020603050405020304" pitchFamily="18" charset="0"/>
                <a:cs typeface="Times New Roman" panose="02020603050405020304" pitchFamily="18" charset="0"/>
              </a:rPr>
              <a:t> olarak yapılan ölçümlerde özellikle çocuk yaş grubunda , yalancı düşük “ + “ ve yalancı yüksek “ - “ değerlerin elde edildiği bilinmektedir. Ancak yetişkinlerde </a:t>
            </a:r>
            <a:r>
              <a:rPr lang="tr-TR" dirty="0" err="1">
                <a:solidFill>
                  <a:schemeClr val="tx1"/>
                </a:solidFill>
                <a:latin typeface="Times New Roman" panose="02020603050405020304" pitchFamily="18" charset="0"/>
                <a:cs typeface="Times New Roman" panose="02020603050405020304" pitchFamily="18" charset="0"/>
              </a:rPr>
              <a:t>siklopleji</a:t>
            </a:r>
            <a:r>
              <a:rPr lang="tr-TR" dirty="0">
                <a:solidFill>
                  <a:schemeClr val="tx1"/>
                </a:solidFill>
                <a:latin typeface="Times New Roman" panose="02020603050405020304" pitchFamily="18" charset="0"/>
                <a:cs typeface="Times New Roman" panose="02020603050405020304" pitchFamily="18" charset="0"/>
              </a:rPr>
              <a:t> ile yapılan ölçümlerde anlamlı bir fark bulunmamıştır.</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8738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41951" y="2202200"/>
            <a:ext cx="8965309" cy="4423683"/>
          </a:xfrm>
        </p:spPr>
        <p:txBody>
          <a:bodyPr>
            <a:noAutofit/>
          </a:bodyPr>
          <a:lstStyle/>
          <a:p>
            <a:pPr algn="just"/>
            <a:r>
              <a:rPr lang="tr-TR" dirty="0">
                <a:solidFill>
                  <a:schemeClr val="tx1"/>
                </a:solidFill>
              </a:rPr>
              <a:t>Ölçümde kızılötesi ışınların kullanılması </a:t>
            </a:r>
            <a:r>
              <a:rPr lang="tr-TR" dirty="0" err="1">
                <a:solidFill>
                  <a:schemeClr val="tx1"/>
                </a:solidFill>
              </a:rPr>
              <a:t>akomodasyonu</a:t>
            </a:r>
            <a:r>
              <a:rPr lang="tr-TR" dirty="0">
                <a:solidFill>
                  <a:schemeClr val="tx1"/>
                </a:solidFill>
              </a:rPr>
              <a:t> </a:t>
            </a:r>
            <a:r>
              <a:rPr lang="tr-TR" dirty="0" err="1">
                <a:solidFill>
                  <a:schemeClr val="tx1"/>
                </a:solidFill>
              </a:rPr>
              <a:t>provake</a:t>
            </a:r>
            <a:r>
              <a:rPr lang="tr-TR" dirty="0">
                <a:solidFill>
                  <a:schemeClr val="tx1"/>
                </a:solidFill>
              </a:rPr>
              <a:t> etmemek içindir. Yalnız kızılötesi ışınları ile elde edilen </a:t>
            </a:r>
            <a:r>
              <a:rPr lang="tr-TR" dirty="0" err="1">
                <a:solidFill>
                  <a:schemeClr val="tx1"/>
                </a:solidFill>
              </a:rPr>
              <a:t>refraksiyon</a:t>
            </a:r>
            <a:r>
              <a:rPr lang="tr-TR" dirty="0">
                <a:solidFill>
                  <a:schemeClr val="tx1"/>
                </a:solidFill>
              </a:rPr>
              <a:t> ile görünür ışıkla oluşan </a:t>
            </a:r>
            <a:r>
              <a:rPr lang="tr-TR" dirty="0" err="1">
                <a:solidFill>
                  <a:schemeClr val="tx1"/>
                </a:solidFill>
              </a:rPr>
              <a:t>refraksiyon</a:t>
            </a:r>
            <a:r>
              <a:rPr lang="tr-TR" dirty="0">
                <a:solidFill>
                  <a:schemeClr val="tx1"/>
                </a:solidFill>
              </a:rPr>
              <a:t> arasında fark olabilir. Bu fark kromatik aberasyona ve ışığın retina </a:t>
            </a:r>
            <a:r>
              <a:rPr lang="tr-TR" dirty="0" err="1">
                <a:solidFill>
                  <a:schemeClr val="tx1"/>
                </a:solidFill>
              </a:rPr>
              <a:t>fotoreseptör</a:t>
            </a:r>
            <a:r>
              <a:rPr lang="tr-TR" dirty="0">
                <a:solidFill>
                  <a:schemeClr val="tx1"/>
                </a:solidFill>
              </a:rPr>
              <a:t> hücreleri tabakasından değil daha önden yansımasına bağlıdır ve (+0.75) ila (-1.50) </a:t>
            </a:r>
            <a:r>
              <a:rPr lang="tr-TR" dirty="0" err="1">
                <a:solidFill>
                  <a:schemeClr val="tx1"/>
                </a:solidFill>
              </a:rPr>
              <a:t>D’lik</a:t>
            </a:r>
            <a:r>
              <a:rPr lang="tr-TR" dirty="0">
                <a:solidFill>
                  <a:schemeClr val="tx1"/>
                </a:solidFill>
              </a:rPr>
              <a:t> hataların ortaya çıkmasına neden olabilir.</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015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41951" y="2202200"/>
            <a:ext cx="8965309" cy="4423683"/>
          </a:xfrm>
        </p:spPr>
        <p:txBody>
          <a:bodyPr>
            <a:noAutofit/>
          </a:bodyPr>
          <a:lstStyle/>
          <a:p>
            <a:pPr algn="just"/>
            <a:r>
              <a:rPr lang="tr-TR" dirty="0">
                <a:solidFill>
                  <a:schemeClr val="tx1"/>
                </a:solidFill>
                <a:latin typeface="Times New Roman" panose="02020603050405020304" pitchFamily="18" charset="0"/>
                <a:cs typeface="Times New Roman" panose="02020603050405020304" pitchFamily="18" charset="0"/>
              </a:rPr>
              <a:t>Otomatik </a:t>
            </a:r>
            <a:r>
              <a:rPr lang="tr-TR" dirty="0" err="1">
                <a:solidFill>
                  <a:schemeClr val="tx1"/>
                </a:solidFill>
                <a:latin typeface="Times New Roman" panose="02020603050405020304" pitchFamily="18" charset="0"/>
                <a:cs typeface="Times New Roman" panose="02020603050405020304" pitchFamily="18" charset="0"/>
              </a:rPr>
              <a:t>refraktometreler</a:t>
            </a:r>
            <a:r>
              <a:rPr lang="tr-TR" dirty="0">
                <a:solidFill>
                  <a:schemeClr val="tx1"/>
                </a:solidFill>
                <a:latin typeface="Times New Roman" panose="02020603050405020304" pitchFamily="18" charset="0"/>
                <a:cs typeface="Times New Roman" panose="02020603050405020304" pitchFamily="18" charset="0"/>
              </a:rPr>
              <a:t> 5 gruba ayrılabilir ;</a:t>
            </a:r>
          </a:p>
          <a:p>
            <a:pPr algn="just"/>
            <a:r>
              <a:rPr lang="tr-TR" dirty="0">
                <a:solidFill>
                  <a:schemeClr val="tx1"/>
                </a:solidFill>
                <a:latin typeface="Times New Roman" panose="02020603050405020304" pitchFamily="18" charset="0"/>
                <a:cs typeface="Times New Roman" panose="02020603050405020304" pitchFamily="18" charset="0"/>
              </a:rPr>
              <a:t> 1. Manuel objektif </a:t>
            </a:r>
            <a:r>
              <a:rPr lang="tr-TR" dirty="0" err="1">
                <a:solidFill>
                  <a:schemeClr val="tx1"/>
                </a:solidFill>
                <a:latin typeface="Times New Roman" panose="02020603050405020304" pitchFamily="18" charset="0"/>
                <a:cs typeface="Times New Roman" panose="02020603050405020304" pitchFamily="18" charset="0"/>
              </a:rPr>
              <a:t>refraktometreler</a:t>
            </a:r>
            <a:r>
              <a:rPr lang="tr-TR" dirty="0">
                <a:solidFill>
                  <a:schemeClr val="tx1"/>
                </a:solidFill>
                <a:latin typeface="Times New Roman" panose="02020603050405020304" pitchFamily="18" charset="0"/>
                <a:cs typeface="Times New Roman" panose="02020603050405020304" pitchFamily="18" charset="0"/>
              </a:rPr>
              <a:t> </a:t>
            </a:r>
          </a:p>
          <a:p>
            <a:pPr algn="just"/>
            <a:r>
              <a:rPr lang="tr-TR" dirty="0">
                <a:solidFill>
                  <a:schemeClr val="tx1"/>
                </a:solidFill>
                <a:latin typeface="Times New Roman" panose="02020603050405020304" pitchFamily="18" charset="0"/>
                <a:cs typeface="Times New Roman" panose="02020603050405020304" pitchFamily="18" charset="0"/>
              </a:rPr>
              <a:t>2. Otomatik objektif </a:t>
            </a:r>
            <a:r>
              <a:rPr lang="tr-TR" dirty="0" err="1">
                <a:solidFill>
                  <a:schemeClr val="tx1"/>
                </a:solidFill>
                <a:latin typeface="Times New Roman" panose="02020603050405020304" pitchFamily="18" charset="0"/>
                <a:cs typeface="Times New Roman" panose="02020603050405020304" pitchFamily="18" charset="0"/>
              </a:rPr>
              <a:t>refraktometreler</a:t>
            </a:r>
            <a:r>
              <a:rPr lang="tr-TR" dirty="0">
                <a:solidFill>
                  <a:schemeClr val="tx1"/>
                </a:solidFill>
                <a:latin typeface="Times New Roman" panose="02020603050405020304" pitchFamily="18" charset="0"/>
                <a:cs typeface="Times New Roman" panose="02020603050405020304" pitchFamily="18" charset="0"/>
              </a:rPr>
              <a:t> </a:t>
            </a:r>
          </a:p>
          <a:p>
            <a:pPr algn="just"/>
            <a:r>
              <a:rPr lang="tr-TR" dirty="0">
                <a:solidFill>
                  <a:schemeClr val="tx1"/>
                </a:solidFill>
                <a:latin typeface="Times New Roman" panose="02020603050405020304" pitchFamily="18" charset="0"/>
                <a:cs typeface="Times New Roman" panose="02020603050405020304" pitchFamily="18" charset="0"/>
              </a:rPr>
              <a:t>3. Görme keskinliğini ölçebilen objektif </a:t>
            </a:r>
            <a:r>
              <a:rPr lang="tr-TR" dirty="0" err="1">
                <a:solidFill>
                  <a:schemeClr val="tx1"/>
                </a:solidFill>
                <a:latin typeface="Times New Roman" panose="02020603050405020304" pitchFamily="18" charset="0"/>
                <a:cs typeface="Times New Roman" panose="02020603050405020304" pitchFamily="18" charset="0"/>
              </a:rPr>
              <a:t>refraktometreler</a:t>
            </a:r>
            <a:r>
              <a:rPr lang="tr-TR" dirty="0">
                <a:solidFill>
                  <a:schemeClr val="tx1"/>
                </a:solidFill>
                <a:latin typeface="Times New Roman" panose="02020603050405020304" pitchFamily="18" charset="0"/>
                <a:cs typeface="Times New Roman" panose="02020603050405020304" pitchFamily="18" charset="0"/>
              </a:rPr>
              <a:t> </a:t>
            </a:r>
          </a:p>
          <a:p>
            <a:pPr algn="just"/>
            <a:r>
              <a:rPr lang="tr-TR" dirty="0">
                <a:solidFill>
                  <a:schemeClr val="tx1"/>
                </a:solidFill>
                <a:latin typeface="Times New Roman" panose="02020603050405020304" pitchFamily="18" charset="0"/>
                <a:cs typeface="Times New Roman" panose="02020603050405020304" pitchFamily="18" charset="0"/>
              </a:rPr>
              <a:t>4. Otomatik </a:t>
            </a:r>
            <a:r>
              <a:rPr lang="tr-TR" dirty="0" err="1">
                <a:solidFill>
                  <a:schemeClr val="tx1"/>
                </a:solidFill>
                <a:latin typeface="Times New Roman" panose="02020603050405020304" pitchFamily="18" charset="0"/>
                <a:cs typeface="Times New Roman" panose="02020603050405020304" pitchFamily="18" charset="0"/>
              </a:rPr>
              <a:t>subjektif</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refraktometreler</a:t>
            </a:r>
            <a:r>
              <a:rPr lang="tr-TR" dirty="0">
                <a:solidFill>
                  <a:schemeClr val="tx1"/>
                </a:solidFill>
                <a:latin typeface="Times New Roman" panose="02020603050405020304" pitchFamily="18" charset="0"/>
                <a:cs typeface="Times New Roman" panose="02020603050405020304" pitchFamily="18" charset="0"/>
              </a:rPr>
              <a:t> </a:t>
            </a:r>
          </a:p>
          <a:p>
            <a:pPr algn="just"/>
            <a:r>
              <a:rPr lang="tr-TR" dirty="0">
                <a:solidFill>
                  <a:schemeClr val="tx1"/>
                </a:solidFill>
                <a:latin typeface="Times New Roman" panose="02020603050405020304" pitchFamily="18" charset="0"/>
                <a:cs typeface="Times New Roman" panose="02020603050405020304" pitchFamily="18" charset="0"/>
              </a:rPr>
              <a:t>5. Uzaktan kumandalı konvansiyonel </a:t>
            </a:r>
            <a:r>
              <a:rPr lang="tr-TR" dirty="0" err="1">
                <a:solidFill>
                  <a:schemeClr val="tx1"/>
                </a:solidFill>
                <a:latin typeface="Times New Roman" panose="02020603050405020304" pitchFamily="18" charset="0"/>
                <a:cs typeface="Times New Roman" panose="02020603050405020304" pitchFamily="18" charset="0"/>
              </a:rPr>
              <a:t>refraktometreler</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9359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073139" y="2138865"/>
            <a:ext cx="8965309" cy="5028594"/>
          </a:xfrm>
        </p:spPr>
        <p:txBody>
          <a:bodyPr>
            <a:noAutofit/>
          </a:bodyPr>
          <a:lstStyle/>
          <a:p>
            <a:pPr algn="just"/>
            <a:r>
              <a:rPr lang="tr-TR" dirty="0">
                <a:solidFill>
                  <a:schemeClr val="tx1"/>
                </a:solidFill>
                <a:latin typeface="Times New Roman" panose="02020603050405020304" pitchFamily="18" charset="0"/>
                <a:cs typeface="Times New Roman" panose="02020603050405020304" pitchFamily="18" charset="0"/>
              </a:rPr>
              <a:t>	Hastanın gözlük veya </a:t>
            </a:r>
            <a:r>
              <a:rPr lang="tr-TR" dirty="0" err="1">
                <a:solidFill>
                  <a:schemeClr val="tx1"/>
                </a:solidFill>
                <a:latin typeface="Times New Roman" panose="02020603050405020304" pitchFamily="18" charset="0"/>
                <a:cs typeface="Times New Roman" panose="02020603050405020304" pitchFamily="18" charset="0"/>
              </a:rPr>
              <a:t>kontakt</a:t>
            </a:r>
            <a:r>
              <a:rPr lang="tr-TR" dirty="0">
                <a:solidFill>
                  <a:schemeClr val="tx1"/>
                </a:solidFill>
                <a:latin typeface="Times New Roman" panose="02020603050405020304" pitchFamily="18" charset="0"/>
                <a:cs typeface="Times New Roman" panose="02020603050405020304" pitchFamily="18" charset="0"/>
              </a:rPr>
              <a:t> lensi varken de ölçüm yapılması anlamına gelen ‘”</a:t>
            </a:r>
            <a:r>
              <a:rPr lang="tr-TR" dirty="0" err="1">
                <a:solidFill>
                  <a:schemeClr val="tx1"/>
                </a:solidFill>
                <a:latin typeface="Times New Roman" panose="02020603050405020304" pitchFamily="18" charset="0"/>
                <a:cs typeface="Times New Roman" panose="02020603050405020304" pitchFamily="18" charset="0"/>
              </a:rPr>
              <a:t>over</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refraction</a:t>
            </a:r>
            <a:r>
              <a:rPr lang="tr-TR" dirty="0">
                <a:solidFill>
                  <a:schemeClr val="tx1"/>
                </a:solidFill>
                <a:latin typeface="Times New Roman" panose="02020603050405020304" pitchFamily="18" charset="0"/>
                <a:cs typeface="Times New Roman" panose="02020603050405020304" pitchFamily="18" charset="0"/>
              </a:rPr>
              <a:t> tekniği” ile özellikle yüksek kırma kusuru olanlarda </a:t>
            </a:r>
            <a:r>
              <a:rPr lang="tr-TR" dirty="0" err="1">
                <a:solidFill>
                  <a:schemeClr val="tx1"/>
                </a:solidFill>
                <a:latin typeface="Times New Roman" panose="02020603050405020304" pitchFamily="18" charset="0"/>
                <a:cs typeface="Times New Roman" panose="02020603050405020304" pitchFamily="18" charset="0"/>
              </a:rPr>
              <a:t>verteks</a:t>
            </a:r>
            <a:r>
              <a:rPr lang="tr-TR" dirty="0">
                <a:solidFill>
                  <a:schemeClr val="tx1"/>
                </a:solidFill>
                <a:latin typeface="Times New Roman" panose="02020603050405020304" pitchFamily="18" charset="0"/>
                <a:cs typeface="Times New Roman" panose="02020603050405020304" pitchFamily="18" charset="0"/>
              </a:rPr>
              <a:t> uzaklığı problemi yaşanmadan </a:t>
            </a: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kusuru tespiti yapılabilir. </a:t>
            </a:r>
            <a:r>
              <a:rPr lang="tr-TR" dirty="0" err="1">
                <a:solidFill>
                  <a:schemeClr val="tx1"/>
                </a:solidFill>
                <a:latin typeface="Times New Roman" panose="02020603050405020304" pitchFamily="18" charset="0"/>
                <a:cs typeface="Times New Roman" panose="02020603050405020304" pitchFamily="18" charset="0"/>
              </a:rPr>
              <a:t>Otorefraktometre</a:t>
            </a:r>
            <a:r>
              <a:rPr lang="tr-TR" dirty="0">
                <a:solidFill>
                  <a:schemeClr val="tx1"/>
                </a:solidFill>
                <a:latin typeface="Times New Roman" panose="02020603050405020304" pitchFamily="18" charset="0"/>
                <a:cs typeface="Times New Roman" panose="02020603050405020304" pitchFamily="18" charset="0"/>
              </a:rPr>
              <a:t> yönteminin belki de en büyük avantajı zaman tasarrufu sağlaması ve hastaya güven vermesidir. Yalnız hastanın iletişiminin iyi olması, uyumlu olması ölçümün güvenirliliğinde önemlidir. </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2950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41951" y="2167000"/>
            <a:ext cx="8965309" cy="5028594"/>
          </a:xfrm>
        </p:spPr>
        <p:txBody>
          <a:bodyPr>
            <a:noAutofit/>
          </a:bodyPr>
          <a:lstStyle/>
          <a:p>
            <a:pPr algn="just"/>
            <a:r>
              <a:rPr lang="tr-TR" dirty="0">
                <a:solidFill>
                  <a:schemeClr val="tx1"/>
                </a:solidFill>
                <a:latin typeface="Times New Roman" panose="02020603050405020304" pitchFamily="18" charset="0"/>
                <a:cs typeface="Times New Roman" panose="02020603050405020304" pitchFamily="18" charset="0"/>
              </a:rPr>
              <a:t>	Aletlerin belli aralıklarla kalibrasyonunun yapılması da ihmal edilmemelidir. </a:t>
            </a:r>
            <a:r>
              <a:rPr lang="tr-TR" dirty="0" err="1">
                <a:solidFill>
                  <a:schemeClr val="tx1"/>
                </a:solidFill>
                <a:latin typeface="Times New Roman" panose="02020603050405020304" pitchFamily="18" charset="0"/>
                <a:cs typeface="Times New Roman" panose="02020603050405020304" pitchFamily="18" charset="0"/>
              </a:rPr>
              <a:t>Otorefraktometrelerin</a:t>
            </a:r>
            <a:r>
              <a:rPr lang="tr-TR" dirty="0">
                <a:solidFill>
                  <a:schemeClr val="tx1"/>
                </a:solidFill>
                <a:latin typeface="Times New Roman" panose="02020603050405020304" pitchFamily="18" charset="0"/>
                <a:cs typeface="Times New Roman" panose="02020603050405020304" pitchFamily="18" charset="0"/>
              </a:rPr>
              <a:t> en önemli yararı, gözlük ihtiyacı hakkında doktora kısa sürede bir fikir vermesidir. </a:t>
            </a:r>
            <a:r>
              <a:rPr lang="tr-TR" dirty="0" err="1">
                <a:solidFill>
                  <a:schemeClr val="tx1"/>
                </a:solidFill>
                <a:latin typeface="Times New Roman" panose="02020603050405020304" pitchFamily="18" charset="0"/>
                <a:cs typeface="Times New Roman" panose="02020603050405020304" pitchFamily="18" charset="0"/>
              </a:rPr>
              <a:t>Otorefraktometre</a:t>
            </a:r>
            <a:r>
              <a:rPr lang="tr-TR" dirty="0">
                <a:solidFill>
                  <a:schemeClr val="tx1"/>
                </a:solidFill>
                <a:latin typeface="Times New Roman" panose="02020603050405020304" pitchFamily="18" charset="0"/>
                <a:cs typeface="Times New Roman" panose="02020603050405020304" pitchFamily="18" charset="0"/>
              </a:rPr>
              <a:t> ile elde edilen sonuçlar daima %100 doğru demek değildir. Yani elde edilen sonuç her zaman için hastanın kullanabileceği gözlük olmayabilir. Saptanan değerlerin </a:t>
            </a:r>
            <a:r>
              <a:rPr lang="tr-TR" dirty="0" err="1">
                <a:solidFill>
                  <a:schemeClr val="tx1"/>
                </a:solidFill>
                <a:latin typeface="Times New Roman" panose="02020603050405020304" pitchFamily="18" charset="0"/>
                <a:cs typeface="Times New Roman" panose="02020603050405020304" pitchFamily="18" charset="0"/>
              </a:rPr>
              <a:t>subjektif</a:t>
            </a:r>
            <a:r>
              <a:rPr lang="tr-TR" dirty="0">
                <a:solidFill>
                  <a:schemeClr val="tx1"/>
                </a:solidFill>
                <a:latin typeface="Times New Roman" panose="02020603050405020304" pitchFamily="18" charset="0"/>
                <a:cs typeface="Times New Roman" panose="02020603050405020304" pitchFamily="18" charset="0"/>
              </a:rPr>
              <a:t> yöntemlerle kontrol edilmesi ile en sağlıklı sonuçlar elde edilebilir.</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3362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41951" y="2202200"/>
            <a:ext cx="8965309" cy="4423683"/>
          </a:xfrm>
        </p:spPr>
        <p:txBody>
          <a:bodyPr>
            <a:noAutofit/>
          </a:bodyPr>
          <a:lstStyle/>
          <a:p>
            <a:pPr marL="514350" indent="-514350" algn="just">
              <a:buFont typeface="Wingdings" panose="05000000000000000000" pitchFamily="2" charset="2"/>
              <a:buChar char="q"/>
            </a:pPr>
            <a:r>
              <a:rPr lang="tr-TR" b="1" dirty="0">
                <a:solidFill>
                  <a:schemeClr val="tx1"/>
                </a:solidFill>
                <a:latin typeface="Times New Roman" panose="02020603050405020304" pitchFamily="18" charset="0"/>
                <a:cs typeface="Times New Roman" panose="02020603050405020304" pitchFamily="18" charset="0"/>
              </a:rPr>
              <a:t>SUBJEKTİF MUAYENE YÖNTEMLERİ</a:t>
            </a:r>
          </a:p>
          <a:p>
            <a:pPr algn="just"/>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kusuru objektif testlerle belirlendikten Sonra </a:t>
            </a:r>
            <a:r>
              <a:rPr lang="tr-TR" dirty="0" err="1">
                <a:solidFill>
                  <a:schemeClr val="tx1"/>
                </a:solidFill>
                <a:latin typeface="Times New Roman" panose="02020603050405020304" pitchFamily="18" charset="0"/>
                <a:cs typeface="Times New Roman" panose="02020603050405020304" pitchFamily="18" charset="0"/>
              </a:rPr>
              <a:t>subjektif</a:t>
            </a:r>
            <a:r>
              <a:rPr lang="tr-TR" dirty="0">
                <a:solidFill>
                  <a:schemeClr val="tx1"/>
                </a:solidFill>
                <a:latin typeface="Times New Roman" panose="02020603050405020304" pitchFamily="18" charset="0"/>
                <a:cs typeface="Times New Roman" panose="02020603050405020304" pitchFamily="18" charset="0"/>
              </a:rPr>
              <a:t> testlerle düzeltme yapılmalıdır. Her iki göz eşit görüyorsa sağ gözden, fark varsa daha iyi gören gözden muayeneye başlanır. Objektif yöntemlerle belirlenen anlamlı bir </a:t>
            </a:r>
            <a:r>
              <a:rPr lang="tr-TR" dirty="0" err="1">
                <a:solidFill>
                  <a:schemeClr val="tx1"/>
                </a:solidFill>
                <a:latin typeface="Times New Roman" panose="02020603050405020304" pitchFamily="18" charset="0"/>
                <a:cs typeface="Times New Roman" panose="02020603050405020304" pitchFamily="18" charset="0"/>
              </a:rPr>
              <a:t>astigmatizma</a:t>
            </a:r>
            <a:r>
              <a:rPr lang="tr-TR" dirty="0">
                <a:solidFill>
                  <a:schemeClr val="tx1"/>
                </a:solidFill>
                <a:latin typeface="Times New Roman" panose="02020603050405020304" pitchFamily="18" charset="0"/>
                <a:cs typeface="Times New Roman" panose="02020603050405020304" pitchFamily="18" charset="0"/>
              </a:rPr>
              <a:t> yoksa ölçülen </a:t>
            </a:r>
            <a:r>
              <a:rPr lang="tr-TR" dirty="0" err="1">
                <a:solidFill>
                  <a:schemeClr val="tx1"/>
                </a:solidFill>
                <a:latin typeface="Times New Roman" panose="02020603050405020304" pitchFamily="18" charset="0"/>
                <a:cs typeface="Times New Roman" panose="02020603050405020304" pitchFamily="18" charset="0"/>
              </a:rPr>
              <a:t>sferik</a:t>
            </a:r>
            <a:r>
              <a:rPr lang="tr-TR" dirty="0">
                <a:solidFill>
                  <a:schemeClr val="tx1"/>
                </a:solidFill>
                <a:latin typeface="Times New Roman" panose="02020603050405020304" pitchFamily="18" charset="0"/>
                <a:cs typeface="Times New Roman" panose="02020603050405020304" pitchFamily="18" charset="0"/>
              </a:rPr>
              <a:t> değere yakın bir </a:t>
            </a:r>
            <a:r>
              <a:rPr lang="tr-TR" dirty="0" err="1">
                <a:solidFill>
                  <a:schemeClr val="tx1"/>
                </a:solidFill>
                <a:latin typeface="Times New Roman" panose="02020603050405020304" pitchFamily="18" charset="0"/>
                <a:cs typeface="Times New Roman" panose="02020603050405020304" pitchFamily="18" charset="0"/>
              </a:rPr>
              <a:t>sferik</a:t>
            </a:r>
            <a:r>
              <a:rPr lang="tr-TR" dirty="0">
                <a:solidFill>
                  <a:schemeClr val="tx1"/>
                </a:solidFill>
                <a:latin typeface="Times New Roman" panose="02020603050405020304" pitchFamily="18" charset="0"/>
                <a:cs typeface="Times New Roman" panose="02020603050405020304" pitchFamily="18" charset="0"/>
              </a:rPr>
              <a:t> mercek denenerek muayeneye başlanır.</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5806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129409" y="1667627"/>
            <a:ext cx="8965309" cy="5184871"/>
          </a:xfrm>
        </p:spPr>
        <p:txBody>
          <a:bodyPr>
            <a:noAutofit/>
          </a:bodyPr>
          <a:lstStyle/>
          <a:p>
            <a:pPr marL="514350" indent="-514350" algn="just">
              <a:buFont typeface="Wingdings" panose="05000000000000000000" pitchFamily="2" charset="2"/>
              <a:buChar char="q"/>
            </a:pPr>
            <a:r>
              <a:rPr lang="tr-TR" b="1" dirty="0">
                <a:solidFill>
                  <a:schemeClr val="tx1"/>
                </a:solidFill>
                <a:latin typeface="Times New Roman" panose="02020603050405020304" pitchFamily="18" charset="0"/>
                <a:cs typeface="Times New Roman" panose="02020603050405020304" pitchFamily="18" charset="0"/>
              </a:rPr>
              <a:t>SUBJEKTİF MUAYENE YÖNTEMLERİ</a:t>
            </a:r>
          </a:p>
          <a:p>
            <a:pPr algn="just"/>
            <a:r>
              <a:rPr lang="tr-TR" dirty="0">
                <a:solidFill>
                  <a:schemeClr val="tx1"/>
                </a:solidFill>
                <a:latin typeface="Times New Roman" panose="02020603050405020304" pitchFamily="18" charset="0"/>
                <a:cs typeface="Times New Roman" panose="02020603050405020304" pitchFamily="18" charset="0"/>
              </a:rPr>
              <a:t>	Hastanın net olarak görebildiği mercekler denenir. Burada </a:t>
            </a:r>
            <a:r>
              <a:rPr lang="tr-TR" dirty="0" err="1">
                <a:solidFill>
                  <a:schemeClr val="tx1"/>
                </a:solidFill>
                <a:latin typeface="Times New Roman" panose="02020603050405020304" pitchFamily="18" charset="0"/>
                <a:cs typeface="Times New Roman" panose="02020603050405020304" pitchFamily="18" charset="0"/>
              </a:rPr>
              <a:t>akomodasyonun</a:t>
            </a:r>
            <a:r>
              <a:rPr lang="tr-TR" dirty="0">
                <a:solidFill>
                  <a:schemeClr val="tx1"/>
                </a:solidFill>
                <a:latin typeface="Times New Roman" panose="02020603050405020304" pitchFamily="18" charset="0"/>
                <a:cs typeface="Times New Roman" panose="02020603050405020304" pitchFamily="18" charset="0"/>
              </a:rPr>
              <a:t> bir sorun oluşturmasını engellemek için “bulandırma tekniği” kullanılabilir. Hastanın görmesi 0,4 olarak şekilde </a:t>
            </a:r>
            <a:r>
              <a:rPr lang="tr-TR" dirty="0" err="1">
                <a:solidFill>
                  <a:schemeClr val="tx1"/>
                </a:solidFill>
                <a:latin typeface="Times New Roman" panose="02020603050405020304" pitchFamily="18" charset="0"/>
                <a:cs typeface="Times New Roman" panose="02020603050405020304" pitchFamily="18" charset="0"/>
              </a:rPr>
              <a:t>miyopik</a:t>
            </a:r>
            <a:r>
              <a:rPr lang="tr-TR" dirty="0">
                <a:solidFill>
                  <a:schemeClr val="tx1"/>
                </a:solidFill>
                <a:latin typeface="Times New Roman" panose="02020603050405020304" pitchFamily="18" charset="0"/>
                <a:cs typeface="Times New Roman" panose="02020603050405020304" pitchFamily="18" charset="0"/>
              </a:rPr>
              <a:t> hale getirilir (</a:t>
            </a:r>
            <a:r>
              <a:rPr lang="tr-TR" dirty="0" err="1">
                <a:solidFill>
                  <a:schemeClr val="tx1"/>
                </a:solidFill>
                <a:latin typeface="Times New Roman" panose="02020603050405020304" pitchFamily="18" charset="0"/>
                <a:cs typeface="Times New Roman" panose="02020603050405020304" pitchFamily="18" charset="0"/>
              </a:rPr>
              <a:t>emetrop</a:t>
            </a:r>
            <a:r>
              <a:rPr lang="tr-TR" dirty="0">
                <a:solidFill>
                  <a:schemeClr val="tx1"/>
                </a:solidFill>
                <a:latin typeface="Times New Roman" panose="02020603050405020304" pitchFamily="18" charset="0"/>
                <a:cs typeface="Times New Roman" panose="02020603050405020304" pitchFamily="18" charset="0"/>
              </a:rPr>
              <a:t> ise “ + “ </a:t>
            </a:r>
            <a:r>
              <a:rPr lang="tr-TR" dirty="0" err="1">
                <a:solidFill>
                  <a:schemeClr val="tx1"/>
                </a:solidFill>
                <a:latin typeface="Times New Roman" panose="02020603050405020304" pitchFamily="18" charset="0"/>
                <a:cs typeface="Times New Roman" panose="02020603050405020304" pitchFamily="18" charset="0"/>
              </a:rPr>
              <a:t>diyoptrili</a:t>
            </a:r>
            <a:r>
              <a:rPr lang="tr-TR" dirty="0">
                <a:solidFill>
                  <a:schemeClr val="tx1"/>
                </a:solidFill>
                <a:latin typeface="Times New Roman" panose="02020603050405020304" pitchFamily="18" charset="0"/>
                <a:cs typeface="Times New Roman" panose="02020603050405020304" pitchFamily="18" charset="0"/>
              </a:rPr>
              <a:t> mercekler konarak). Böylece hastanın </a:t>
            </a:r>
            <a:r>
              <a:rPr lang="tr-TR" dirty="0" err="1">
                <a:solidFill>
                  <a:schemeClr val="tx1"/>
                </a:solidFill>
                <a:latin typeface="Times New Roman" panose="02020603050405020304" pitchFamily="18" charset="0"/>
                <a:cs typeface="Times New Roman" panose="02020603050405020304" pitchFamily="18" charset="0"/>
              </a:rPr>
              <a:t>akomodasyon</a:t>
            </a:r>
            <a:r>
              <a:rPr lang="tr-TR" dirty="0">
                <a:solidFill>
                  <a:schemeClr val="tx1"/>
                </a:solidFill>
                <a:latin typeface="Times New Roman" panose="02020603050405020304" pitchFamily="18" charset="0"/>
                <a:cs typeface="Times New Roman" panose="02020603050405020304" pitchFamily="18" charset="0"/>
              </a:rPr>
              <a:t> yapması engellenir. Sonra (+ 0,25) D’ </a:t>
            </a:r>
            <a:r>
              <a:rPr lang="tr-TR" dirty="0" err="1">
                <a:solidFill>
                  <a:schemeClr val="tx1"/>
                </a:solidFill>
                <a:latin typeface="Times New Roman" panose="02020603050405020304" pitchFamily="18" charset="0"/>
                <a:cs typeface="Times New Roman" panose="02020603050405020304" pitchFamily="18" charset="0"/>
              </a:rPr>
              <a:t>lik</a:t>
            </a:r>
            <a:r>
              <a:rPr lang="tr-TR" dirty="0">
                <a:solidFill>
                  <a:schemeClr val="tx1"/>
                </a:solidFill>
                <a:latin typeface="Times New Roman" panose="02020603050405020304" pitchFamily="18" charset="0"/>
                <a:cs typeface="Times New Roman" panose="02020603050405020304" pitchFamily="18" charset="0"/>
              </a:rPr>
              <a:t> azaltmalarla net görme seviyesine gelinerek </a:t>
            </a:r>
            <a:r>
              <a:rPr lang="tr-TR" dirty="0" err="1">
                <a:solidFill>
                  <a:schemeClr val="tx1"/>
                </a:solidFill>
                <a:latin typeface="Times New Roman" panose="02020603050405020304" pitchFamily="18" charset="0"/>
                <a:cs typeface="Times New Roman" panose="02020603050405020304" pitchFamily="18" charset="0"/>
              </a:rPr>
              <a:t>sferik</a:t>
            </a:r>
            <a:r>
              <a:rPr lang="tr-TR" dirty="0">
                <a:solidFill>
                  <a:schemeClr val="tx1"/>
                </a:solidFill>
                <a:latin typeface="Times New Roman" panose="02020603050405020304" pitchFamily="18" charset="0"/>
                <a:cs typeface="Times New Roman" panose="02020603050405020304" pitchFamily="18" charset="0"/>
              </a:rPr>
              <a:t> değer belirlenir. </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8500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129409" y="1667627"/>
            <a:ext cx="8965309" cy="5184871"/>
          </a:xfrm>
        </p:spPr>
        <p:txBody>
          <a:bodyPr>
            <a:noAutofit/>
          </a:bodyPr>
          <a:lstStyle/>
          <a:p>
            <a:pPr marL="514350" indent="-514350" algn="just">
              <a:buFont typeface="Wingdings" panose="05000000000000000000" pitchFamily="2" charset="2"/>
              <a:buChar char="q"/>
            </a:pPr>
            <a:r>
              <a:rPr lang="tr-TR" b="1" dirty="0">
                <a:solidFill>
                  <a:schemeClr val="tx1"/>
                </a:solidFill>
                <a:latin typeface="Times New Roman" panose="02020603050405020304" pitchFamily="18" charset="0"/>
                <a:cs typeface="Times New Roman" panose="02020603050405020304" pitchFamily="18" charset="0"/>
              </a:rPr>
              <a:t>SUBJEKTİF MUAYENE YÖNTEMLERİ</a:t>
            </a:r>
          </a:p>
          <a:p>
            <a:pPr algn="just"/>
            <a:r>
              <a:rPr lang="tr-TR" dirty="0">
                <a:solidFill>
                  <a:schemeClr val="tx1"/>
                </a:solidFill>
                <a:latin typeface="Times New Roman" panose="02020603050405020304" pitchFamily="18" charset="0"/>
                <a:cs typeface="Times New Roman" panose="02020603050405020304" pitchFamily="18" charset="0"/>
              </a:rPr>
              <a:t>	Bu yöntem </a:t>
            </a:r>
            <a:r>
              <a:rPr lang="tr-TR" dirty="0" err="1">
                <a:solidFill>
                  <a:schemeClr val="tx1"/>
                </a:solidFill>
                <a:latin typeface="Times New Roman" panose="02020603050405020304" pitchFamily="18" charset="0"/>
                <a:cs typeface="Times New Roman" panose="02020603050405020304" pitchFamily="18" charset="0"/>
              </a:rPr>
              <a:t>astigmatizması</a:t>
            </a:r>
            <a:r>
              <a:rPr lang="tr-TR" dirty="0">
                <a:solidFill>
                  <a:schemeClr val="tx1"/>
                </a:solidFill>
                <a:latin typeface="Times New Roman" panose="02020603050405020304" pitchFamily="18" charset="0"/>
                <a:cs typeface="Times New Roman" panose="02020603050405020304" pitchFamily="18" charset="0"/>
              </a:rPr>
              <a:t> olanlarda “astigmat testi” olarak kullanılabilir. Hastanın gözü yine yaklaşık 0,4 görecek şekilde </a:t>
            </a:r>
            <a:r>
              <a:rPr lang="tr-TR" dirty="0" err="1">
                <a:solidFill>
                  <a:schemeClr val="tx1"/>
                </a:solidFill>
                <a:latin typeface="Times New Roman" panose="02020603050405020304" pitchFamily="18" charset="0"/>
                <a:cs typeface="Times New Roman" panose="02020603050405020304" pitchFamily="18" charset="0"/>
              </a:rPr>
              <a:t>miyopik</a:t>
            </a:r>
            <a:r>
              <a:rPr lang="tr-TR" dirty="0">
                <a:solidFill>
                  <a:schemeClr val="tx1"/>
                </a:solidFill>
                <a:latin typeface="Times New Roman" panose="02020603050405020304" pitchFamily="18" charset="0"/>
                <a:cs typeface="Times New Roman" panose="02020603050405020304" pitchFamily="18" charset="0"/>
              </a:rPr>
              <a:t> hale getirilerek </a:t>
            </a:r>
            <a:r>
              <a:rPr lang="tr-TR" dirty="0" err="1">
                <a:solidFill>
                  <a:schemeClr val="tx1"/>
                </a:solidFill>
                <a:latin typeface="Times New Roman" panose="02020603050405020304" pitchFamily="18" charset="0"/>
                <a:cs typeface="Times New Roman" panose="02020603050405020304" pitchFamily="18" charset="0"/>
              </a:rPr>
              <a:t>akomodasyon</a:t>
            </a:r>
            <a:r>
              <a:rPr lang="tr-TR" dirty="0">
                <a:solidFill>
                  <a:schemeClr val="tx1"/>
                </a:solidFill>
                <a:latin typeface="Times New Roman" panose="02020603050405020304" pitchFamily="18" charset="0"/>
                <a:cs typeface="Times New Roman" panose="02020603050405020304" pitchFamily="18" charset="0"/>
              </a:rPr>
              <a:t> engellenir. Hasta “</a:t>
            </a:r>
            <a:r>
              <a:rPr lang="tr-TR" dirty="0" err="1">
                <a:solidFill>
                  <a:schemeClr val="tx1"/>
                </a:solidFill>
                <a:latin typeface="Times New Roman" panose="02020603050405020304" pitchFamily="18" charset="0"/>
                <a:cs typeface="Times New Roman" panose="02020603050405020304" pitchFamily="18" charset="0"/>
              </a:rPr>
              <a:t>astigmatik</a:t>
            </a:r>
            <a:r>
              <a:rPr lang="tr-TR" dirty="0">
                <a:solidFill>
                  <a:schemeClr val="tx1"/>
                </a:solidFill>
                <a:latin typeface="Times New Roman" panose="02020603050405020304" pitchFamily="18" charset="0"/>
                <a:cs typeface="Times New Roman" panose="02020603050405020304" pitchFamily="18" charset="0"/>
              </a:rPr>
              <a:t> eksen çemberine” bakarak en koyu ve keskin gördüğü çizgiyi söyler. Sonra ekseni bu çizgiye dik gelecek şekilde “ - “ </a:t>
            </a:r>
            <a:r>
              <a:rPr lang="tr-TR" dirty="0" err="1">
                <a:solidFill>
                  <a:schemeClr val="tx1"/>
                </a:solidFill>
                <a:latin typeface="Times New Roman" panose="02020603050405020304" pitchFamily="18" charset="0"/>
                <a:cs typeface="Times New Roman" panose="02020603050405020304" pitchFamily="18" charset="0"/>
              </a:rPr>
              <a:t>diyoptrili</a:t>
            </a:r>
            <a:r>
              <a:rPr lang="tr-TR" dirty="0">
                <a:solidFill>
                  <a:schemeClr val="tx1"/>
                </a:solidFill>
                <a:latin typeface="Times New Roman" panose="02020603050405020304" pitchFamily="18" charset="0"/>
                <a:cs typeface="Times New Roman" panose="02020603050405020304" pitchFamily="18" charset="0"/>
              </a:rPr>
              <a:t> silindirik mercekler yerleştirilerek tüm çizgilerin ayni koyulukta görülmesi sağlanır. </a:t>
            </a:r>
            <a:r>
              <a:rPr lang="tr-TR" dirty="0" err="1">
                <a:solidFill>
                  <a:schemeClr val="tx1"/>
                </a:solidFill>
                <a:latin typeface="Times New Roman" panose="02020603050405020304" pitchFamily="18" charset="0"/>
                <a:cs typeface="Times New Roman" panose="02020603050405020304" pitchFamily="18" charset="0"/>
              </a:rPr>
              <a:t>Sferik</a:t>
            </a:r>
            <a:r>
              <a:rPr lang="tr-TR" dirty="0">
                <a:solidFill>
                  <a:schemeClr val="tx1"/>
                </a:solidFill>
                <a:latin typeface="Times New Roman" panose="02020603050405020304" pitchFamily="18" charset="0"/>
                <a:cs typeface="Times New Roman" panose="02020603050405020304" pitchFamily="18" charset="0"/>
              </a:rPr>
              <a:t> değer (+0,25) D’ </a:t>
            </a:r>
            <a:r>
              <a:rPr lang="tr-TR" dirty="0" err="1">
                <a:solidFill>
                  <a:schemeClr val="tx1"/>
                </a:solidFill>
                <a:latin typeface="Times New Roman" panose="02020603050405020304" pitchFamily="18" charset="0"/>
                <a:cs typeface="Times New Roman" panose="02020603050405020304" pitchFamily="18" charset="0"/>
              </a:rPr>
              <a:t>lik</a:t>
            </a:r>
            <a:r>
              <a:rPr lang="tr-TR" dirty="0">
                <a:solidFill>
                  <a:schemeClr val="tx1"/>
                </a:solidFill>
                <a:latin typeface="Times New Roman" panose="02020603050405020304" pitchFamily="18" charset="0"/>
                <a:cs typeface="Times New Roman" panose="02020603050405020304" pitchFamily="18" charset="0"/>
              </a:rPr>
              <a:t> değerler halinde azaltılarak en net görme sağlanır.</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8336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81102" y="1555085"/>
            <a:ext cx="8965309" cy="5184871"/>
          </a:xfrm>
        </p:spPr>
        <p:txBody>
          <a:bodyPr>
            <a:noAutofit/>
          </a:bodyPr>
          <a:lstStyle/>
          <a:p>
            <a:pPr marL="514350" indent="-514350" algn="just">
              <a:buFont typeface="Wingdings" panose="05000000000000000000" pitchFamily="2" charset="2"/>
              <a:buChar char="q"/>
            </a:pPr>
            <a:r>
              <a:rPr lang="tr-TR" b="1" dirty="0">
                <a:solidFill>
                  <a:schemeClr val="tx1"/>
                </a:solidFill>
                <a:latin typeface="Times New Roman" panose="02020603050405020304" pitchFamily="18" charset="0"/>
                <a:cs typeface="Times New Roman" panose="02020603050405020304" pitchFamily="18" charset="0"/>
              </a:rPr>
              <a:t>SUBJEKTİF MUAYENE YÖNTEMLERİ</a:t>
            </a:r>
          </a:p>
          <a:p>
            <a:pPr algn="just"/>
            <a:r>
              <a:rPr lang="tr-TR" dirty="0">
                <a:solidFill>
                  <a:schemeClr val="tx1"/>
                </a:solidFill>
                <a:latin typeface="Times New Roman" panose="02020603050405020304" pitchFamily="18" charset="0"/>
                <a:cs typeface="Times New Roman" panose="02020603050405020304" pitchFamily="18" charset="0"/>
              </a:rPr>
              <a:t>	Bu durumu bir örnek ile açıklayacak olursak; hastanın gözünün (+2,00) D ile 0,4 görecek şekilde </a:t>
            </a:r>
            <a:r>
              <a:rPr lang="tr-TR" dirty="0" err="1">
                <a:solidFill>
                  <a:schemeClr val="tx1"/>
                </a:solidFill>
                <a:latin typeface="Times New Roman" panose="02020603050405020304" pitchFamily="18" charset="0"/>
                <a:cs typeface="Times New Roman" panose="02020603050405020304" pitchFamily="18" charset="0"/>
              </a:rPr>
              <a:t>miyopik</a:t>
            </a:r>
            <a:r>
              <a:rPr lang="tr-TR" dirty="0">
                <a:solidFill>
                  <a:schemeClr val="tx1"/>
                </a:solidFill>
                <a:latin typeface="Times New Roman" panose="02020603050405020304" pitchFamily="18" charset="0"/>
                <a:cs typeface="Times New Roman" panose="02020603050405020304" pitchFamily="18" charset="0"/>
              </a:rPr>
              <a:t> ve </a:t>
            </a:r>
            <a:r>
              <a:rPr lang="tr-TR" dirty="0" err="1">
                <a:solidFill>
                  <a:schemeClr val="tx1"/>
                </a:solidFill>
                <a:latin typeface="Times New Roman" panose="02020603050405020304" pitchFamily="18" charset="0"/>
                <a:cs typeface="Times New Roman" panose="02020603050405020304" pitchFamily="18" charset="0"/>
              </a:rPr>
              <a:t>astigmatizma</a:t>
            </a:r>
            <a:r>
              <a:rPr lang="tr-TR" dirty="0">
                <a:solidFill>
                  <a:schemeClr val="tx1"/>
                </a:solidFill>
                <a:latin typeface="Times New Roman" panose="02020603050405020304" pitchFamily="18" charset="0"/>
                <a:cs typeface="Times New Roman" panose="02020603050405020304" pitchFamily="18" charset="0"/>
              </a:rPr>
              <a:t> eksenlerinden yatay uzanan çizgiyi en net gördüğünü düşünelim.         (-1,25) 900 ile tüm çizgiler ayni kalınlıkta oluyorsa ve </a:t>
            </a:r>
            <a:r>
              <a:rPr lang="tr-TR" dirty="0" err="1">
                <a:solidFill>
                  <a:schemeClr val="tx1"/>
                </a:solidFill>
                <a:latin typeface="Times New Roman" panose="02020603050405020304" pitchFamily="18" charset="0"/>
                <a:cs typeface="Times New Roman" panose="02020603050405020304" pitchFamily="18" charset="0"/>
              </a:rPr>
              <a:t>sferik</a:t>
            </a:r>
            <a:r>
              <a:rPr lang="tr-TR" dirty="0">
                <a:solidFill>
                  <a:schemeClr val="tx1"/>
                </a:solidFill>
                <a:latin typeface="Times New Roman" panose="02020603050405020304" pitchFamily="18" charset="0"/>
                <a:cs typeface="Times New Roman" panose="02020603050405020304" pitchFamily="18" charset="0"/>
              </a:rPr>
              <a:t> değer (+0,50) D’ye düşülünce en net görme sağlanıyorsa bu durumda hastanın </a:t>
            </a:r>
            <a:r>
              <a:rPr lang="tr-TR" dirty="0" err="1">
                <a:solidFill>
                  <a:schemeClr val="tx1"/>
                </a:solidFill>
                <a:latin typeface="Times New Roman" panose="02020603050405020304" pitchFamily="18" charset="0"/>
                <a:cs typeface="Times New Roman" panose="02020603050405020304" pitchFamily="18" charset="0"/>
              </a:rPr>
              <a:t>refraksiyonu</a:t>
            </a:r>
            <a:r>
              <a:rPr lang="tr-TR" dirty="0">
                <a:solidFill>
                  <a:schemeClr val="tx1"/>
                </a:solidFill>
                <a:latin typeface="Times New Roman" panose="02020603050405020304" pitchFamily="18" charset="0"/>
                <a:cs typeface="Times New Roman" panose="02020603050405020304" pitchFamily="18" charset="0"/>
              </a:rPr>
              <a:t> (+ 0,50) (-1,25) a 90° olacaktır.</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4847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54493" y="1667627"/>
            <a:ext cx="8965309" cy="5184871"/>
          </a:xfrm>
        </p:spPr>
        <p:txBody>
          <a:bodyPr>
            <a:noAutofit/>
          </a:bodyPr>
          <a:lstStyle/>
          <a:p>
            <a:pPr marL="342900" indent="-342900" algn="just">
              <a:buFont typeface="Wingdings" panose="05000000000000000000" pitchFamily="2" charset="2"/>
              <a:buChar char="q"/>
            </a:pPr>
            <a:r>
              <a:rPr lang="tr-TR" b="1" dirty="0">
                <a:solidFill>
                  <a:schemeClr val="tx1"/>
                </a:solidFill>
                <a:latin typeface="Times New Roman" panose="02020603050405020304" pitchFamily="18" charset="0"/>
                <a:cs typeface="Times New Roman" panose="02020603050405020304" pitchFamily="18" charset="0"/>
              </a:rPr>
              <a:t>ÇAPRAZ SİLİNDİR TESTİ</a:t>
            </a:r>
            <a:r>
              <a:rPr lang="tr-TR" dirty="0">
                <a:solidFill>
                  <a:schemeClr val="tx1"/>
                </a:solidFill>
                <a:latin typeface="Times New Roman" panose="02020603050405020304" pitchFamily="18" charset="0"/>
                <a:cs typeface="Times New Roman" panose="02020603050405020304" pitchFamily="18" charset="0"/>
              </a:rPr>
              <a:t>	</a:t>
            </a:r>
          </a:p>
          <a:p>
            <a:pPr algn="just"/>
            <a:r>
              <a:rPr lang="tr-TR" dirty="0">
                <a:solidFill>
                  <a:schemeClr val="tx1"/>
                </a:solidFill>
                <a:latin typeface="Times New Roman" panose="02020603050405020304" pitchFamily="18" charset="0"/>
                <a:cs typeface="Times New Roman" panose="02020603050405020304" pitchFamily="18" charset="0"/>
              </a:rPr>
              <a:t>	Birbirine 90° açılı eşit güçteki </a:t>
            </a:r>
            <a:r>
              <a:rPr lang="tr-TR" dirty="0" err="1">
                <a:solidFill>
                  <a:schemeClr val="tx1"/>
                </a:solidFill>
                <a:latin typeface="Times New Roman" panose="02020603050405020304" pitchFamily="18" charset="0"/>
                <a:cs typeface="Times New Roman" panose="02020603050405020304" pitchFamily="18" charset="0"/>
              </a:rPr>
              <a:t>planokonveks</a:t>
            </a:r>
            <a:r>
              <a:rPr lang="tr-TR" dirty="0">
                <a:solidFill>
                  <a:schemeClr val="tx1"/>
                </a:solidFill>
                <a:latin typeface="Times New Roman" panose="02020603050405020304" pitchFamily="18" charset="0"/>
                <a:cs typeface="Times New Roman" panose="02020603050405020304" pitchFamily="18" charset="0"/>
              </a:rPr>
              <a:t> (beyaz noktalı) ve </a:t>
            </a:r>
            <a:r>
              <a:rPr lang="tr-TR" dirty="0" err="1">
                <a:solidFill>
                  <a:schemeClr val="tx1"/>
                </a:solidFill>
                <a:latin typeface="Times New Roman" panose="02020603050405020304" pitchFamily="18" charset="0"/>
                <a:cs typeface="Times New Roman" panose="02020603050405020304" pitchFamily="18" charset="0"/>
              </a:rPr>
              <a:t>planokonkav</a:t>
            </a:r>
            <a:r>
              <a:rPr lang="tr-TR" dirty="0">
                <a:solidFill>
                  <a:schemeClr val="tx1"/>
                </a:solidFill>
                <a:latin typeface="Times New Roman" panose="02020603050405020304" pitchFamily="18" charset="0"/>
                <a:cs typeface="Times New Roman" panose="02020603050405020304" pitchFamily="18" charset="0"/>
              </a:rPr>
              <a:t> (kırmızı noktalı) silindirlerden oluşur. Testi oluşturan lenslerin silindirik güçleri (± 0,25) D’ den (± 1,00) D’ ye kadar değişir. Hastanın silindirik mercek ekseninin doğru olup olmadığını belirlemek amacıyla, çapraz silindir sapı deneme silindirik merceğin eksenine paralel olacak şekilde deneme çerçevesine yerleştirilir. Çapraz silindir sıra ile her iki yöne </a:t>
            </a:r>
            <a:r>
              <a:rPr lang="tr-TR" dirty="0" err="1">
                <a:solidFill>
                  <a:schemeClr val="tx1"/>
                </a:solidFill>
                <a:latin typeface="Times New Roman" panose="02020603050405020304" pitchFamily="18" charset="0"/>
                <a:cs typeface="Times New Roman" panose="02020603050405020304" pitchFamily="18" charset="0"/>
              </a:rPr>
              <a:t>çevirilir</a:t>
            </a:r>
            <a:r>
              <a:rPr lang="tr-TR" dirty="0">
                <a:solidFill>
                  <a:schemeClr val="tx1"/>
                </a:solidFill>
                <a:latin typeface="Times New Roman" panose="02020603050405020304" pitchFamily="18" charset="0"/>
                <a:cs typeface="Times New Roman" panose="02020603050405020304" pitchFamily="18" charset="0"/>
              </a:rPr>
              <a:t>. Hangi tarafa doğru görme netleşiyorsa deneme çerçevesindeki lenste o tarafa doğru çevrilerek kontrol edilir. </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0675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129409" y="1667627"/>
            <a:ext cx="8965309" cy="5184871"/>
          </a:xfrm>
        </p:spPr>
        <p:txBody>
          <a:bodyPr>
            <a:noAutofit/>
          </a:bodyPr>
          <a:lstStyle/>
          <a:p>
            <a:pPr marL="342900" indent="-342900" algn="just">
              <a:buFont typeface="Wingdings" panose="05000000000000000000" pitchFamily="2" charset="2"/>
              <a:buChar char="q"/>
            </a:pPr>
            <a:r>
              <a:rPr lang="tr-TR" b="1" dirty="0">
                <a:solidFill>
                  <a:schemeClr val="tx1"/>
                </a:solidFill>
                <a:latin typeface="Times New Roman" panose="02020603050405020304" pitchFamily="18" charset="0"/>
                <a:cs typeface="Times New Roman" panose="02020603050405020304" pitchFamily="18" charset="0"/>
              </a:rPr>
              <a:t>ÇAPRAZ SİLİNDİR TESTİ</a:t>
            </a:r>
            <a:r>
              <a:rPr lang="tr-TR" dirty="0">
                <a:solidFill>
                  <a:schemeClr val="tx1"/>
                </a:solidFill>
                <a:latin typeface="Times New Roman" panose="02020603050405020304" pitchFamily="18" charset="0"/>
                <a:cs typeface="Times New Roman" panose="02020603050405020304" pitchFamily="18" charset="0"/>
              </a:rPr>
              <a:t>	</a:t>
            </a:r>
          </a:p>
          <a:p>
            <a:pPr algn="just"/>
            <a:r>
              <a:rPr lang="tr-TR" dirty="0">
                <a:solidFill>
                  <a:schemeClr val="tx1"/>
                </a:solidFill>
                <a:latin typeface="Times New Roman" panose="02020603050405020304" pitchFamily="18" charset="0"/>
                <a:cs typeface="Times New Roman" panose="02020603050405020304" pitchFamily="18" charset="0"/>
              </a:rPr>
              <a:t>	Her iki yöne doğru harekette de görme bulanıyorsa eksen doğru demektir. Silindirik merceğin gücünün doğru olup olmadığını anlamak içinde çapraz silindir sapı deneme çerçevesindeki mercekle 45° açı yapacak şekilde yerleştirilir. Böylece çapraz silindirin bir ekseni denenen silindirik merceğin ekseni ile paralel olacak, diğer ekseni deneme merceğinin eksenine dik olacaktır. Deneme merceği ile aynı tip (“ - “ veya “ + “) olan eksen, deneme merceğinin eksenine paralel iken görme netleşiyorsa deneme merceğinin gücü arttırılmalı demektir. Aksi durumda tersi geçerlidir.</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3966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129409" y="1667627"/>
            <a:ext cx="8965309" cy="5184871"/>
          </a:xfrm>
        </p:spPr>
        <p:txBody>
          <a:bodyPr>
            <a:noAutofit/>
          </a:bodyPr>
          <a:lstStyle/>
          <a:p>
            <a:pPr marL="342900" indent="-342900" algn="just">
              <a:buFont typeface="Wingdings" panose="05000000000000000000" pitchFamily="2" charset="2"/>
              <a:buChar char="q"/>
            </a:pPr>
            <a:r>
              <a:rPr lang="tr-TR" b="1" dirty="0">
                <a:solidFill>
                  <a:schemeClr val="tx1"/>
                </a:solidFill>
                <a:latin typeface="Times New Roman" panose="02020603050405020304" pitchFamily="18" charset="0"/>
                <a:cs typeface="Times New Roman" panose="02020603050405020304" pitchFamily="18" charset="0"/>
              </a:rPr>
              <a:t>DUOKROM TESTİ	</a:t>
            </a:r>
          </a:p>
          <a:p>
            <a:pPr algn="just"/>
            <a:r>
              <a:rPr lang="tr-TR" dirty="0">
                <a:solidFill>
                  <a:schemeClr val="tx1"/>
                </a:solidFill>
                <a:latin typeface="Times New Roman" panose="02020603050405020304" pitchFamily="18" charset="0"/>
                <a:cs typeface="Times New Roman" panose="02020603050405020304" pitchFamily="18" charset="0"/>
              </a:rPr>
              <a:t>	Kromatik aberasyon temeline dayanır. </a:t>
            </a:r>
            <a:r>
              <a:rPr lang="tr-TR" dirty="0" err="1">
                <a:solidFill>
                  <a:schemeClr val="tx1"/>
                </a:solidFill>
                <a:latin typeface="Times New Roman" panose="02020603050405020304" pitchFamily="18" charset="0"/>
                <a:cs typeface="Times New Roman" panose="02020603050405020304" pitchFamily="18" charset="0"/>
              </a:rPr>
              <a:t>Sferik</a:t>
            </a:r>
            <a:r>
              <a:rPr lang="tr-TR" dirty="0">
                <a:solidFill>
                  <a:schemeClr val="tx1"/>
                </a:solidFill>
                <a:latin typeface="Times New Roman" panose="02020603050405020304" pitchFamily="18" charset="0"/>
                <a:cs typeface="Times New Roman" panose="02020603050405020304" pitchFamily="18" charset="0"/>
              </a:rPr>
              <a:t> düzeltmenin kesinleştirilmesi için kullanılır. Hasta </a:t>
            </a:r>
            <a:r>
              <a:rPr lang="tr-TR" dirty="0" err="1">
                <a:solidFill>
                  <a:schemeClr val="tx1"/>
                </a:solidFill>
                <a:latin typeface="Times New Roman" panose="02020603050405020304" pitchFamily="18" charset="0"/>
                <a:cs typeface="Times New Roman" panose="02020603050405020304" pitchFamily="18" charset="0"/>
              </a:rPr>
              <a:t>vertikal</a:t>
            </a:r>
            <a:r>
              <a:rPr lang="tr-TR" dirty="0">
                <a:solidFill>
                  <a:schemeClr val="tx1"/>
                </a:solidFill>
                <a:latin typeface="Times New Roman" panose="02020603050405020304" pitchFamily="18" charset="0"/>
                <a:cs typeface="Times New Roman" panose="02020603050405020304" pitchFamily="18" charset="0"/>
              </a:rPr>
              <a:t> olarak iki ayrı renge bölünmüş görme </a:t>
            </a:r>
            <a:r>
              <a:rPr lang="tr-TR" dirty="0" err="1">
                <a:solidFill>
                  <a:schemeClr val="tx1"/>
                </a:solidFill>
                <a:latin typeface="Times New Roman" panose="02020603050405020304" pitchFamily="18" charset="0"/>
                <a:cs typeface="Times New Roman" panose="02020603050405020304" pitchFamily="18" charset="0"/>
              </a:rPr>
              <a:t>eşeline</a:t>
            </a:r>
            <a:r>
              <a:rPr lang="tr-TR" dirty="0">
                <a:solidFill>
                  <a:schemeClr val="tx1"/>
                </a:solidFill>
                <a:latin typeface="Times New Roman" panose="02020603050405020304" pitchFamily="18" charset="0"/>
                <a:cs typeface="Times New Roman" panose="02020603050405020304" pitchFamily="18" charset="0"/>
              </a:rPr>
              <a:t> bakar. Kırmızı ışık en uzun </a:t>
            </a:r>
            <a:r>
              <a:rPr lang="tr-TR" dirty="0" err="1">
                <a:solidFill>
                  <a:schemeClr val="tx1"/>
                </a:solidFill>
                <a:latin typeface="Times New Roman" panose="02020603050405020304" pitchFamily="18" charset="0"/>
                <a:cs typeface="Times New Roman" panose="02020603050405020304" pitchFamily="18" charset="0"/>
              </a:rPr>
              <a:t>dalgaboyuna</a:t>
            </a:r>
            <a:r>
              <a:rPr lang="tr-TR" dirty="0">
                <a:solidFill>
                  <a:schemeClr val="tx1"/>
                </a:solidFill>
                <a:latin typeface="Times New Roman" panose="02020603050405020304" pitchFamily="18" charset="0"/>
                <a:cs typeface="Times New Roman" panose="02020603050405020304" pitchFamily="18" charset="0"/>
              </a:rPr>
              <a:t> sahiptir ve en az kırılan renktir. Mavi ışık en kısa </a:t>
            </a:r>
            <a:r>
              <a:rPr lang="tr-TR" dirty="0" err="1">
                <a:solidFill>
                  <a:schemeClr val="tx1"/>
                </a:solidFill>
                <a:latin typeface="Times New Roman" panose="02020603050405020304" pitchFamily="18" charset="0"/>
                <a:cs typeface="Times New Roman" panose="02020603050405020304" pitchFamily="18" charset="0"/>
              </a:rPr>
              <a:t>dalgaboyuna</a:t>
            </a:r>
            <a:r>
              <a:rPr lang="tr-TR" dirty="0">
                <a:solidFill>
                  <a:schemeClr val="tx1"/>
                </a:solidFill>
                <a:latin typeface="Times New Roman" panose="02020603050405020304" pitchFamily="18" charset="0"/>
                <a:cs typeface="Times New Roman" panose="02020603050405020304" pitchFamily="18" charset="0"/>
              </a:rPr>
              <a:t> sahiptir ve en çok kırılan renktir. Bu testte kırmızı renk ve mavi renge yakın spektrumda yeşil renk kullanılır. Miyop bir kişi kırmızıyı daha net görürken hipermetrop bir kişi yeşil rengi daha net görecektir. (Şekil 16.1) Gözlük diyoptrisi tespiti yapıldıktan sonra hastanın gözünün önüne “ + “ diyoptriyi mercek konarak görüntü bulandırılır.</a:t>
            </a:r>
          </a:p>
          <a:p>
            <a:pPr algn="just"/>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1406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95169" y="1673129"/>
            <a:ext cx="8965309" cy="5184871"/>
          </a:xfrm>
        </p:spPr>
        <p:txBody>
          <a:bodyPr>
            <a:noAutofit/>
          </a:bodyPr>
          <a:lstStyle/>
          <a:p>
            <a:pPr marL="342900" indent="-342900" algn="just">
              <a:buFont typeface="Wingdings" panose="05000000000000000000" pitchFamily="2" charset="2"/>
              <a:buChar char="q"/>
            </a:pPr>
            <a:r>
              <a:rPr lang="tr-TR" b="1" dirty="0">
                <a:solidFill>
                  <a:schemeClr val="tx1"/>
                </a:solidFill>
                <a:latin typeface="Times New Roman" panose="02020603050405020304" pitchFamily="18" charset="0"/>
                <a:cs typeface="Times New Roman" panose="02020603050405020304" pitchFamily="18" charset="0"/>
              </a:rPr>
              <a:t>DUOKROM TESTİ	</a:t>
            </a:r>
          </a:p>
          <a:p>
            <a:pPr algn="just"/>
            <a:r>
              <a:rPr lang="tr-TR" dirty="0">
                <a:solidFill>
                  <a:schemeClr val="tx1"/>
                </a:solidFill>
                <a:latin typeface="Times New Roman" panose="02020603050405020304" pitchFamily="18" charset="0"/>
                <a:cs typeface="Times New Roman" panose="02020603050405020304" pitchFamily="18" charset="0"/>
              </a:rPr>
              <a:t>	Hasta miyop hale geldiği için kırmızıyı daha net olarak görecektir. Sonra her iki rengi eşit görene dek </a:t>
            </a:r>
            <a:r>
              <a:rPr lang="tr-TR" dirty="0" err="1">
                <a:solidFill>
                  <a:schemeClr val="tx1"/>
                </a:solidFill>
                <a:latin typeface="Times New Roman" panose="02020603050405020304" pitchFamily="18" charset="0"/>
                <a:cs typeface="Times New Roman" panose="02020603050405020304" pitchFamily="18" charset="0"/>
              </a:rPr>
              <a:t>sferik</a:t>
            </a:r>
            <a:r>
              <a:rPr lang="tr-TR" dirty="0">
                <a:solidFill>
                  <a:schemeClr val="tx1"/>
                </a:solidFill>
                <a:latin typeface="Times New Roman" panose="02020603050405020304" pitchFamily="18" charset="0"/>
                <a:cs typeface="Times New Roman" panose="02020603050405020304" pitchFamily="18" charset="0"/>
              </a:rPr>
              <a:t> değer azaltılıp artırılır. Örneğin </a:t>
            </a: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muayenesinde hastamızın son diyoptri değerinin (-2.00) D olarak tespit edildiğini düşünelim. Hastaya </a:t>
            </a:r>
            <a:r>
              <a:rPr lang="tr-TR" dirty="0" err="1">
                <a:solidFill>
                  <a:schemeClr val="tx1"/>
                </a:solidFill>
                <a:latin typeface="Times New Roman" panose="02020603050405020304" pitchFamily="18" charset="0"/>
                <a:cs typeface="Times New Roman" panose="02020603050405020304" pitchFamily="18" charset="0"/>
              </a:rPr>
              <a:t>Duokrom</a:t>
            </a:r>
            <a:r>
              <a:rPr lang="tr-TR" dirty="0">
                <a:solidFill>
                  <a:schemeClr val="tx1"/>
                </a:solidFill>
                <a:latin typeface="Times New Roman" panose="02020603050405020304" pitchFamily="18" charset="0"/>
                <a:cs typeface="Times New Roman" panose="02020603050405020304" pitchFamily="18" charset="0"/>
              </a:rPr>
              <a:t> testi uygulandığında kırmızı rengi daha net görüyorsa diyoptriyi biraz daha artırmak yani (-2.25) D cam kullanmak, yeşil rengi daha net görüyorsa diyoptriyi biraz daha azaltmak yani (-1.75) D cam kullanmak gerekebilir.</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445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129409" y="1667627"/>
            <a:ext cx="8965309" cy="5184871"/>
          </a:xfrm>
        </p:spPr>
        <p:txBody>
          <a:bodyPr>
            <a:noAutofit/>
          </a:bodyPr>
          <a:lstStyle/>
          <a:p>
            <a:pPr algn="just"/>
            <a:r>
              <a:rPr lang="tr-TR" dirty="0">
                <a:solidFill>
                  <a:schemeClr val="tx1"/>
                </a:solidFill>
                <a:latin typeface="Times New Roman" panose="02020603050405020304" pitchFamily="18" charset="0"/>
                <a:cs typeface="Times New Roman" panose="02020603050405020304" pitchFamily="18" charset="0"/>
              </a:rPr>
              <a:t>	</a:t>
            </a:r>
            <a:endParaRPr lang="tr-TR" b="1" dirty="0">
              <a:solidFill>
                <a:schemeClr val="tx1"/>
              </a:solidFill>
              <a:latin typeface="Times New Roman" panose="02020603050405020304" pitchFamily="18" charset="0"/>
              <a:cs typeface="Times New Roman" panose="02020603050405020304" pitchFamily="18" charset="0"/>
            </a:endParaRPr>
          </a:p>
        </p:txBody>
      </p:sp>
      <p:pic>
        <p:nvPicPr>
          <p:cNvPr id="6" name="Resim 5">
            <a:extLst>
              <a:ext uri="{FF2B5EF4-FFF2-40B4-BE49-F238E27FC236}">
                <a16:creationId xmlns:a16="http://schemas.microsoft.com/office/drawing/2014/main" id="{63B36770-035E-45C9-A7AA-3544387DC298}"/>
              </a:ext>
            </a:extLst>
          </p:cNvPr>
          <p:cNvPicPr>
            <a:picLocks noChangeAspect="1"/>
          </p:cNvPicPr>
          <p:nvPr/>
        </p:nvPicPr>
        <p:blipFill>
          <a:blip r:embed="rId3"/>
          <a:stretch>
            <a:fillRect/>
          </a:stretch>
        </p:blipFill>
        <p:spPr>
          <a:xfrm>
            <a:off x="2787044" y="1802715"/>
            <a:ext cx="7275547" cy="2898458"/>
          </a:xfrm>
          <a:prstGeom prst="rect">
            <a:avLst/>
          </a:prstGeom>
        </p:spPr>
      </p:pic>
      <p:sp>
        <p:nvSpPr>
          <p:cNvPr id="8" name="Metin kutusu 7">
            <a:extLst>
              <a:ext uri="{FF2B5EF4-FFF2-40B4-BE49-F238E27FC236}">
                <a16:creationId xmlns:a16="http://schemas.microsoft.com/office/drawing/2014/main" id="{05D440DC-1BE3-4880-9F79-17419183B09F}"/>
              </a:ext>
            </a:extLst>
          </p:cNvPr>
          <p:cNvSpPr txBox="1"/>
          <p:nvPr/>
        </p:nvSpPr>
        <p:spPr>
          <a:xfrm>
            <a:off x="2787044" y="4836261"/>
            <a:ext cx="8038513" cy="369332"/>
          </a:xfrm>
          <a:prstGeom prst="rect">
            <a:avLst/>
          </a:prstGeom>
          <a:noFill/>
        </p:spPr>
        <p:txBody>
          <a:bodyPr wrap="square">
            <a:spAutoFit/>
          </a:bodyPr>
          <a:lstStyle/>
          <a:p>
            <a:r>
              <a:rPr lang="tr-TR" dirty="0"/>
              <a:t>Işığın kromatik aberasyona bağlı olarak retinaya farklı uzaklıklarda odaklanması</a:t>
            </a:r>
          </a:p>
        </p:txBody>
      </p:sp>
    </p:spTree>
    <p:extLst>
      <p:ext uri="{BB962C8B-B14F-4D97-AF65-F5344CB8AC3E}">
        <p14:creationId xmlns:p14="http://schemas.microsoft.com/office/powerpoint/2010/main" val="1194754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REFRAKTİF KUSURLAR</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67034" y="1667627"/>
            <a:ext cx="8965309" cy="5184871"/>
          </a:xfrm>
        </p:spPr>
        <p:txBody>
          <a:bodyPr>
            <a:noAutofit/>
          </a:bodyPr>
          <a:lstStyle/>
          <a:p>
            <a:pPr marL="342900" indent="-342900" algn="just">
              <a:buFont typeface="Wingdings" panose="05000000000000000000" pitchFamily="2" charset="2"/>
              <a:buChar char="q"/>
            </a:pPr>
            <a:r>
              <a:rPr lang="tr-TR" b="1" dirty="0">
                <a:solidFill>
                  <a:schemeClr val="tx1"/>
                </a:solidFill>
                <a:latin typeface="Times New Roman" panose="02020603050405020304" pitchFamily="18" charset="0"/>
                <a:cs typeface="Times New Roman" panose="02020603050405020304" pitchFamily="18" charset="0"/>
              </a:rPr>
              <a:t>BİNOKÜLER (İKİ GÖZ) BALANS TESTİ	</a:t>
            </a:r>
          </a:p>
          <a:p>
            <a:pPr algn="just"/>
            <a:r>
              <a:rPr lang="tr-TR" dirty="0">
                <a:solidFill>
                  <a:schemeClr val="tx1"/>
                </a:solidFill>
                <a:latin typeface="Times New Roman" panose="02020603050405020304" pitchFamily="18" charset="0"/>
                <a:cs typeface="Times New Roman" panose="02020603050405020304" pitchFamily="18" charset="0"/>
              </a:rPr>
              <a:t>Her iki gözün </a:t>
            </a:r>
            <a:r>
              <a:rPr lang="tr-TR" dirty="0" err="1">
                <a:solidFill>
                  <a:schemeClr val="tx1"/>
                </a:solidFill>
                <a:latin typeface="Times New Roman" panose="02020603050405020304" pitchFamily="18" charset="0"/>
                <a:cs typeface="Times New Roman" panose="02020603050405020304" pitchFamily="18" charset="0"/>
              </a:rPr>
              <a:t>refraksiyonuna</a:t>
            </a:r>
            <a:r>
              <a:rPr lang="tr-TR" dirty="0">
                <a:solidFill>
                  <a:schemeClr val="tx1"/>
                </a:solidFill>
                <a:latin typeface="Times New Roman" panose="02020603050405020304" pitchFamily="18" charset="0"/>
                <a:cs typeface="Times New Roman" panose="02020603050405020304" pitchFamily="18" charset="0"/>
              </a:rPr>
              <a:t> ayrı ayrı bakılınca muayene sırasında gözler değişik güçte </a:t>
            </a:r>
            <a:r>
              <a:rPr lang="tr-TR" dirty="0" err="1">
                <a:solidFill>
                  <a:schemeClr val="tx1"/>
                </a:solidFill>
                <a:latin typeface="Times New Roman" panose="02020603050405020304" pitchFamily="18" charset="0"/>
                <a:cs typeface="Times New Roman" panose="02020603050405020304" pitchFamily="18" charset="0"/>
              </a:rPr>
              <a:t>akomodasyon</a:t>
            </a:r>
            <a:r>
              <a:rPr lang="tr-TR" dirty="0">
                <a:solidFill>
                  <a:schemeClr val="tx1"/>
                </a:solidFill>
                <a:latin typeface="Times New Roman" panose="02020603050405020304" pitchFamily="18" charset="0"/>
                <a:cs typeface="Times New Roman" panose="02020603050405020304" pitchFamily="18" charset="0"/>
              </a:rPr>
              <a:t> yapıyor olabilir. </a:t>
            </a:r>
            <a:r>
              <a:rPr lang="tr-TR" dirty="0" err="1">
                <a:solidFill>
                  <a:schemeClr val="tx1"/>
                </a:solidFill>
                <a:latin typeface="Times New Roman" panose="02020603050405020304" pitchFamily="18" charset="0"/>
                <a:cs typeface="Times New Roman" panose="02020603050405020304" pitchFamily="18" charset="0"/>
              </a:rPr>
              <a:t>Binoküler</a:t>
            </a:r>
            <a:r>
              <a:rPr lang="tr-TR" dirty="0">
                <a:solidFill>
                  <a:schemeClr val="tx1"/>
                </a:solidFill>
                <a:latin typeface="Times New Roman" panose="02020603050405020304" pitchFamily="18" charset="0"/>
                <a:cs typeface="Times New Roman" panose="02020603050405020304" pitchFamily="18" charset="0"/>
              </a:rPr>
              <a:t> Balans Testi’ </a:t>
            </a:r>
            <a:r>
              <a:rPr lang="tr-TR" dirty="0" err="1">
                <a:solidFill>
                  <a:schemeClr val="tx1"/>
                </a:solidFill>
                <a:latin typeface="Times New Roman" panose="02020603050405020304" pitchFamily="18" charset="0"/>
                <a:cs typeface="Times New Roman" panose="02020603050405020304" pitchFamily="18" charset="0"/>
              </a:rPr>
              <a:t>nin</a:t>
            </a:r>
            <a:r>
              <a:rPr lang="tr-TR" dirty="0">
                <a:solidFill>
                  <a:schemeClr val="tx1"/>
                </a:solidFill>
                <a:latin typeface="Times New Roman" panose="02020603050405020304" pitchFamily="18" charset="0"/>
                <a:cs typeface="Times New Roman" panose="02020603050405020304" pitchFamily="18" charset="0"/>
              </a:rPr>
              <a:t> amacı her iki gözde eşit güçte </a:t>
            </a:r>
            <a:r>
              <a:rPr lang="tr-TR" dirty="0" err="1">
                <a:solidFill>
                  <a:schemeClr val="tx1"/>
                </a:solidFill>
                <a:latin typeface="Times New Roman" panose="02020603050405020304" pitchFamily="18" charset="0"/>
                <a:cs typeface="Times New Roman" panose="02020603050405020304" pitchFamily="18" charset="0"/>
              </a:rPr>
              <a:t>akomodasyon</a:t>
            </a:r>
            <a:r>
              <a:rPr lang="tr-TR" dirty="0">
                <a:solidFill>
                  <a:schemeClr val="tx1"/>
                </a:solidFill>
                <a:latin typeface="Times New Roman" panose="02020603050405020304" pitchFamily="18" charset="0"/>
                <a:cs typeface="Times New Roman" panose="02020603050405020304" pitchFamily="18" charset="0"/>
              </a:rPr>
              <a:t> varken en iyi görmeyi sağlamaktır. Burada her iki gözün </a:t>
            </a:r>
            <a:r>
              <a:rPr lang="tr-TR" dirty="0" err="1">
                <a:solidFill>
                  <a:schemeClr val="tx1"/>
                </a:solidFill>
                <a:latin typeface="Times New Roman" panose="02020603050405020304" pitchFamily="18" charset="0"/>
                <a:cs typeface="Times New Roman" panose="02020603050405020304" pitchFamily="18" charset="0"/>
              </a:rPr>
              <a:t>refraksiyonları</a:t>
            </a:r>
            <a:r>
              <a:rPr lang="tr-TR" dirty="0">
                <a:solidFill>
                  <a:schemeClr val="tx1"/>
                </a:solidFill>
                <a:latin typeface="Times New Roman" panose="02020603050405020304" pitchFamily="18" charset="0"/>
                <a:cs typeface="Times New Roman" panose="02020603050405020304" pitchFamily="18" charset="0"/>
              </a:rPr>
              <a:t> birbirinden en çok 1 D farklı olmalıdır. Görme keskinlikleri de yakın olmalıdır. Bu test için sağ göz önüne 3.00 0 D tabanı yukarıda prizma, sol göz önüne de 3.00 0 D tabanı aşağıda prizma yerleştirilir. Hastanın </a:t>
            </a:r>
            <a:r>
              <a:rPr lang="tr-TR" dirty="0" err="1">
                <a:solidFill>
                  <a:schemeClr val="tx1"/>
                </a:solidFill>
                <a:latin typeface="Times New Roman" panose="02020603050405020304" pitchFamily="18" charset="0"/>
                <a:cs typeface="Times New Roman" panose="02020603050405020304" pitchFamily="18" charset="0"/>
              </a:rPr>
              <a:t>vertikal</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diplopisi</a:t>
            </a:r>
            <a:r>
              <a:rPr lang="tr-TR" dirty="0">
                <a:solidFill>
                  <a:schemeClr val="tx1"/>
                </a:solidFill>
                <a:latin typeface="Times New Roman" panose="02020603050405020304" pitchFamily="18" charset="0"/>
                <a:cs typeface="Times New Roman" panose="02020603050405020304" pitchFamily="18" charset="0"/>
              </a:rPr>
              <a:t> olacaktır. Sağ göz aşağıdaki görüntüyü, sol göz yukarıdaki görüntüyü görür. Daha sonra her iki gözün önüne (+0.75) D </a:t>
            </a:r>
            <a:r>
              <a:rPr lang="tr-TR" dirty="0" err="1">
                <a:solidFill>
                  <a:schemeClr val="tx1"/>
                </a:solidFill>
                <a:latin typeface="Times New Roman" panose="02020603050405020304" pitchFamily="18" charset="0"/>
                <a:cs typeface="Times New Roman" panose="02020603050405020304" pitchFamily="18" charset="0"/>
              </a:rPr>
              <a:t>lik</a:t>
            </a:r>
            <a:r>
              <a:rPr lang="tr-TR" dirty="0">
                <a:solidFill>
                  <a:schemeClr val="tx1"/>
                </a:solidFill>
                <a:latin typeface="Times New Roman" panose="02020603050405020304" pitchFamily="18" charset="0"/>
                <a:cs typeface="Times New Roman" panose="02020603050405020304" pitchFamily="18" charset="0"/>
              </a:rPr>
              <a:t> mercek konularak bulandırma yapılarak 0.5 sırasına baktırılır. Her iki görüntü eşit keskinlikte olana dek </a:t>
            </a:r>
            <a:r>
              <a:rPr lang="tr-TR" dirty="0" err="1">
                <a:solidFill>
                  <a:schemeClr val="tx1"/>
                </a:solidFill>
                <a:latin typeface="Times New Roman" panose="02020603050405020304" pitchFamily="18" charset="0"/>
                <a:cs typeface="Times New Roman" panose="02020603050405020304" pitchFamily="18" charset="0"/>
              </a:rPr>
              <a:t>sferik</a:t>
            </a:r>
            <a:r>
              <a:rPr lang="tr-TR" dirty="0">
                <a:solidFill>
                  <a:schemeClr val="tx1"/>
                </a:solidFill>
                <a:latin typeface="Times New Roman" panose="02020603050405020304" pitchFamily="18" charset="0"/>
                <a:cs typeface="Times New Roman" panose="02020603050405020304" pitchFamily="18" charset="0"/>
              </a:rPr>
              <a:t> değer azaltılır. Eşitlik sağlanınca prizmalar çıkarılır. </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214608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1468</Words>
  <Application>Microsoft Office PowerPoint</Application>
  <PresentationFormat>Geniş ekran</PresentationFormat>
  <Paragraphs>61</Paragraphs>
  <Slides>20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20</vt:i4>
      </vt:variant>
    </vt:vector>
  </HeadingPairs>
  <TitlesOfParts>
    <vt:vector size="26" baseType="lpstr">
      <vt:lpstr>Arial</vt:lpstr>
      <vt:lpstr>Calibri</vt:lpstr>
      <vt:lpstr>Calibri Light</vt:lpstr>
      <vt:lpstr>Times New Roman</vt:lpstr>
      <vt:lpstr>Wingdings</vt:lpstr>
      <vt:lpstr>Office Teması</vt:lpstr>
      <vt:lpstr>SAĞLIK HİZMETLERİ MYO OPTİSYENLİK </vt:lpstr>
      <vt:lpstr>REFRAKTİF KUSURLAR</vt:lpstr>
      <vt:lpstr>REFRAKTİF KUSURLAR</vt:lpstr>
      <vt:lpstr>REFRAKTİF KUSURLAR</vt:lpstr>
      <vt:lpstr>REFRAKTİF KUSURLAR</vt:lpstr>
      <vt:lpstr>REFRAKTİF KUSURLAR</vt:lpstr>
      <vt:lpstr>REFRAKTİF KUSURLAR</vt:lpstr>
      <vt:lpstr>REFRAKTİF KUSURLAR</vt:lpstr>
      <vt:lpstr>REFRAKTİF KUSURLAR</vt:lpstr>
      <vt:lpstr>REFRAKTİF KUSURLAR</vt:lpstr>
      <vt:lpstr>REFRAKTİF KUSURLAR</vt:lpstr>
      <vt:lpstr>REFRAKTİF KUSURLAR</vt:lpstr>
      <vt:lpstr>REFRAKTİF KUSURLAR</vt:lpstr>
      <vt:lpstr>REFRAKTİF KUSURLAR</vt:lpstr>
      <vt:lpstr>REFRAKTİF KUSURLAR</vt:lpstr>
      <vt:lpstr>REFRAKTİF KUSURLAR</vt:lpstr>
      <vt:lpstr>REFRAKTİF KUSURLAR</vt:lpstr>
      <vt:lpstr>REFRAKTİF KUSURLAR</vt:lpstr>
      <vt:lpstr>REFRAKTİF KUSURLAR</vt:lpstr>
      <vt:lpstr>REFRAKTİF KUSURLAR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SAĞLIK HİZMETLERİ MYO OPTİSYENLİK </dc:title>
  <dc:creator>hüseyin gerdan</dc:creator>
  <cp:lastModifiedBy>hüseyin gerdan</cp:lastModifiedBy>
  <cp:revision>5</cp:revision>
  <dcterms:created xsi:type="dcterms:W3CDTF">2021-01-01T11:12:41Z</dcterms:created>
  <dcterms:modified xsi:type="dcterms:W3CDTF">2021-01-05T09:22:41Z</dcterms:modified>
</cp:coreProperties>
</file>