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 snapToGrid="0">
      <p:cViewPr varScale="1">
        <p:scale>
          <a:sx n="68" d="100"/>
          <a:sy n="68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4299EA-0D04-4A24-94CA-E400FA390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50A7915-2F7A-4F16-AA32-7ADD508F4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E3D34D4-2D1D-421D-B0E1-79D58288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BE206E-4559-4951-9BB1-4FEA20E1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EC591C-AD34-4FFE-8DF8-20EAD6316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4731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BB158F-C038-4068-B605-11EDFB0D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43C130-3B74-4ABA-A2A3-466E371CB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63106B9-983E-4401-A97B-224040325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05EFB50-7CED-43FC-A489-5ACE2B12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E3D08A-C261-453C-B2DA-E843EFA79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477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EF021E-2F89-4106-8187-D4DF5E37A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9A31E67-4F69-46B9-BAB6-305319587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831F3A-5700-4BA7-8C3F-CD7AECCA8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F447DE-239E-48C2-A0E7-611BC507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617ACA-B387-437F-8FEA-7D70724F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759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9C2B99-A43A-4288-8360-DE79F297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6E390C-831E-4312-AD85-82E46999A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D1E38D4-795B-435C-B2C9-6B810597B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BEB8113-1E1E-4BB9-A0D8-91AF3D152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5AE9783-943E-40EC-8608-49DAA6100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720935E-4291-476E-BC69-DE7BE9D7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907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05ACD3-EB22-4D83-8A65-341C2D63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60637D-C7E8-48A8-AAE6-DA6F34715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11695E-B01E-4BCA-86EA-23860F5FA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7A3D7BF-253E-4D7C-8C6C-68263ECFF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E053BF3-5C09-494D-9679-3F717E84C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360FFFA-CC52-4F68-9A48-00547937E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F605916-E09D-4469-93F3-F54C99C2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1A448DB-3818-492B-852B-CC20D57D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741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864A35-90E9-45A6-9E1F-F6F8DF59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3E6CB2E-B964-43AC-8FBC-3980D110A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3367C26-1802-4D3B-9CD1-AAA22B39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1CDB27C-02E2-493E-AB6C-36F98A95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479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58E5DE7-9537-48DB-BDD4-ABBDF5889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7EE015E-D91E-4CF0-BE62-12624350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E809015-70E1-4D73-ADCB-3BFABE8B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911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A2AF62-6E1B-48EF-8DFE-0E55F1A9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C67058-0FC8-41BD-99A6-A1007B377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0524B08-E419-4B52-8C3A-443EEB884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6157342-118F-4F45-9F44-BCD759F9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7A52929-6A7B-4661-9265-D896A957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706BFE3-AEDD-44DE-AB16-166690F5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930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0F969F-C51E-410B-A724-CF89E7BE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9537652-ECBB-4619-B617-B30193B1D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1A99B72-76E1-4BE1-90FA-54D6660B6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9DB6474-D75B-4775-BDE1-9BF50E866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2A3F61-D324-4202-AA4B-B50A7AE4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785431-E96F-4214-93D3-3FF10E26A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386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3F45C4-8EFE-43AF-8361-C28C7840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2EF790C-D138-4C8B-8FA7-BE3FA22A4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3E450E0-4820-42FA-AC13-8AAD3EC1D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BD751D-F955-4287-9BC6-26DC620F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190C316-A264-4E4B-A535-9284A13D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80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1842C56-4AF8-43A7-AB4E-BB9EFF648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03EE250-9B3D-4534-B041-7B259AEA6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955E86-BAD3-4695-B670-1934D6DA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EC1692-495E-45B2-AB3B-46BED01B8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5E971C-A40D-4047-8CCC-5117124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48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E74F67E-8FD3-453B-851E-2026219B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C2A81B8-A6B6-439E-ACF6-3820EF8B9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1304EB-BC4A-429D-90DF-20F52E2BCD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627A6-01AC-4D79-B060-036D0B688F5E}" type="datetimeFigureOut">
              <a:rPr lang="tr-TR" smtClean="0"/>
              <a:t>17.11.2020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2140FD-A555-4E0D-A229-A6006BA63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0FF882-22AF-4A84-9060-2DFDDE22D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1594B-34CB-4349-9AA2-540BAACB34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723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1A80F3-0A98-4DF8-B69E-4BA7CFCF4C1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30575" y="2343150"/>
            <a:ext cx="8861425" cy="1470025"/>
          </a:xfrm>
        </p:spPr>
        <p:txBody>
          <a:bodyPr>
            <a:normAutofit/>
          </a:bodyPr>
          <a:lstStyle/>
          <a:p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SAĞLIK HİZMETLERİ MYO</a:t>
            </a:r>
            <a:b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OPTİSYENLİK</a:t>
            </a:r>
            <a:b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6B3ED6C-2F23-4126-AB4C-C09FDDFE19F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4626" y="3779447"/>
            <a:ext cx="10531475" cy="9715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GÖRME OPTİĞİ – I</a:t>
            </a:r>
          </a:p>
          <a:p>
            <a:pPr marL="0" indent="0" algn="ctr">
              <a:buNone/>
            </a:pP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CE36E33-DE8D-46E4-8F5B-2C9AC9894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067" y="354268"/>
            <a:ext cx="1609725" cy="16764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489660F-C4A5-4B99-836F-C81442B59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9E25580-6BFF-471C-AADC-2E4E88445A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27" y="5886314"/>
            <a:ext cx="10771573" cy="971686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66BA9E2F-5C45-4E1E-BC26-4C56CFCC37E1}"/>
              </a:ext>
            </a:extLst>
          </p:cNvPr>
          <p:cNvSpPr txBox="1"/>
          <p:nvPr/>
        </p:nvSpPr>
        <p:spPr>
          <a:xfrm>
            <a:off x="5771213" y="5886314"/>
            <a:ext cx="6420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HÜSEYİN GERDAN</a:t>
            </a:r>
            <a:endParaRPr lang="tr-TR" dirty="0"/>
          </a:p>
        </p:txBody>
      </p:sp>
      <p:sp>
        <p:nvSpPr>
          <p:cNvPr id="9" name="Metin Yer Tutucusu 4">
            <a:extLst>
              <a:ext uri="{FF2B5EF4-FFF2-40B4-BE49-F238E27FC236}">
                <a16:creationId xmlns:a16="http://schemas.microsoft.com/office/drawing/2014/main" id="{3359B2D2-C510-4BF5-93C4-919410679E87}"/>
              </a:ext>
            </a:extLst>
          </p:cNvPr>
          <p:cNvSpPr txBox="1">
            <a:spLocks/>
          </p:cNvSpPr>
          <p:nvPr/>
        </p:nvSpPr>
        <p:spPr>
          <a:xfrm>
            <a:off x="3294210" y="4634564"/>
            <a:ext cx="8531204" cy="13681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200">
                <a:latin typeface="Times New Roman" panose="02020603050405020304" pitchFamily="18" charset="0"/>
                <a:cs typeface="Times New Roman" panose="02020603050405020304" pitchFamily="18" charset="0"/>
              </a:rPr>
              <a:t>EMETROPİ VE AMETROPİ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37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EMETROPİ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4493" y="1386275"/>
            <a:ext cx="8965309" cy="2042725"/>
          </a:xfrm>
        </p:spPr>
        <p:txBody>
          <a:bodyPr>
            <a:noAutofit/>
          </a:bodyPr>
          <a:lstStyle/>
          <a:p>
            <a:pPr marL="514350" indent="-514350" algn="just">
              <a:buFont typeface="Wingdings" panose="05000000000000000000" pitchFamily="2" charset="2"/>
              <a:buChar char="q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(uyum) yapmayan bir gözde sonsuz olarak nitelendirilen mesafe olan 6 m’den uzaktaki bir objeden optik eksene paralel olarak gelen ışık ışınlarının retina düzlemi üzerine odaklanmasıdır.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5C7ED79-9D5C-40CC-8504-124B826C3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766" y="3693535"/>
            <a:ext cx="4776084" cy="275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1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4493" y="1386275"/>
            <a:ext cx="8965309" cy="3776568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yapmayan bir gözde 6 m’den uzaktaki bir objeden gelen paralel ışık ışınlarının retina düzlemi dışında bir düzlemde odaklanmasıdır. Işınların retinanın önünde bir noktaya odaklaması durumuna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arkasında odaklaması durumuna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denirken, ışınların noktasal olarak odaklanamaması durumuna ise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denir.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kendi içerisinde, ışınların retinanın önünde veya arkasında odaklanamama durumuna göre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veya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alt gruplara ayrılır.</a:t>
            </a:r>
          </a:p>
        </p:txBody>
      </p:sp>
    </p:spTree>
    <p:extLst>
      <p:ext uri="{BB962C8B-B14F-4D97-AF65-F5344CB8AC3E}">
        <p14:creationId xmlns:p14="http://schemas.microsoft.com/office/powerpoint/2010/main" val="426255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4493" y="1887502"/>
            <a:ext cx="8965309" cy="3776568"/>
          </a:xfrm>
        </p:spPr>
        <p:txBody>
          <a:bodyPr>
            <a:noAutofit/>
          </a:bodyPr>
          <a:lstStyle/>
          <a:p>
            <a:pPr algn="just"/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Gözün ön arka uzunluğundaki farklılıklar 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Kırıcı yüzeylerin eğimindeki farklılıklar 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Kırılma indisi farklılıkları 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Lensin yerleşiminde farklılıklar veya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•Yukarıdaki faktörlerden birkaçının bir araya gelmesi sonucu gelişebilir. </a:t>
            </a:r>
          </a:p>
        </p:txBody>
      </p:sp>
    </p:spTree>
    <p:extLst>
      <p:ext uri="{BB962C8B-B14F-4D97-AF65-F5344CB8AC3E}">
        <p14:creationId xmlns:p14="http://schemas.microsoft.com/office/powerpoint/2010/main" val="19631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9749" y="1537965"/>
            <a:ext cx="9645248" cy="5101986"/>
          </a:xfrm>
        </p:spPr>
        <p:txBody>
          <a:bodyPr>
            <a:noAutofit/>
          </a:bodyPr>
          <a:lstStyle/>
          <a:p>
            <a:pPr algn="just"/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Ametropiler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şu şekilde sınıflandırılabilir:</a:t>
            </a:r>
          </a:p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Sferik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ametropiler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Asferik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(silindirik)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ametropiler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8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9749" y="1537965"/>
            <a:ext cx="9645248" cy="5101986"/>
          </a:xfrm>
        </p:spPr>
        <p:txBody>
          <a:bodyPr>
            <a:no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Bileşik </a:t>
            </a:r>
            <a:r>
              <a:rPr lang="tr-TR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endParaRPr 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Miyopik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Karma</a:t>
            </a:r>
          </a:p>
        </p:txBody>
      </p:sp>
    </p:spTree>
    <p:extLst>
      <p:ext uri="{BB962C8B-B14F-4D97-AF65-F5344CB8AC3E}">
        <p14:creationId xmlns:p14="http://schemas.microsoft.com/office/powerpoint/2010/main" val="34692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9749" y="1537965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Doğumda gözün ön arka çapı yaklaşık 18 mm’dir. Bu değer 3 yaşında 23 mm’ye çıkar. 3-14 yaşlar arasında ise ön arka uzunluk, yılda ortalama 0,1 mm artar. Daha sonra normal şartlarda gözün uzunluğunda bir değişiklik olmaz. Yeni doğanlarda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siklopleji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yapılarak saptanan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refraksiyon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sonuçları ortalama (+2,00) D olarak bulunmuştur.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Siklopleji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çeşitli damlalar kullanılarak kişinin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(uyum) gücünün geçici olarak ortadan kaldırılmasıdır.</a:t>
            </a:r>
          </a:p>
        </p:txBody>
      </p:sp>
    </p:spTree>
    <p:extLst>
      <p:ext uri="{BB962C8B-B14F-4D97-AF65-F5344CB8AC3E}">
        <p14:creationId xmlns:p14="http://schemas.microsoft.com/office/powerpoint/2010/main" val="154123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9749" y="1537965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2-6 yaş grubunda % 80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5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15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vardır. Ama bunların sadece % 10-20 kadarı tashih gerektirir. Yetişkinde ise ortalama değer (0) D’dir. Yetişkin yaşlarda başlayan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nedeninin ön arka uzunluktaki artış olduğu belirlenmiştir. Bu nedenle gözün erken çocukluktaki büyümesi haricinde yetişkin yaşlarda da yeniden büyüme potansiyeline sahip olduğu düşünülmektedir.</a:t>
            </a:r>
          </a:p>
        </p:txBody>
      </p:sp>
    </p:spTree>
    <p:extLst>
      <p:ext uri="{BB962C8B-B14F-4D97-AF65-F5344CB8AC3E}">
        <p14:creationId xmlns:p14="http://schemas.microsoft.com/office/powerpoint/2010/main" val="216285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885" y="1580168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Hayvanlarda yapılan deneysel çalışmalarda göze ışık gelmesinin engellenmesi ile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geliştiği saptanmıştır.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gelişme nedeninin, ışıkla uyarılmayan retinada birtakım maddelerin yapımının azalmasına bağlı olarak gözün büyümesi üzerindeki frenleme mekanizmalarının ortadan kalkması olduğu düşünülmektedir. Sonuç olarak gözün ekseninde uzama meydana gelmekte ve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gelişmekte denilmektedir.</a:t>
            </a:r>
          </a:p>
        </p:txBody>
      </p:sp>
    </p:spTree>
    <p:extLst>
      <p:ext uri="{BB962C8B-B14F-4D97-AF65-F5344CB8AC3E}">
        <p14:creationId xmlns:p14="http://schemas.microsoft.com/office/powerpoint/2010/main" val="329021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885" y="1580168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Bebeklik döneminde retinada görüntü oluşumunun engellenmesi gözün büyüme işlemini etkiler. Hayvan deneylerinde bu durumda gözün ön arka uzunluğunun yaklaşık 4 mm uzadığı ve (-12.00) D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oluştuğu gösterilmiştir. çeşitli nedenler-e bağlı olarak gözün kapatıldığı dolayısıyla retinada görüntü oluşumunun engellendiği yeni doğanlarda kapatılan gözde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gelişmiş ve bu gözlerde yapıları ön kamara derinliği ve lens kalınlığının normal olduğu; lens arka yüzü - retina mesafesinin ise anlamlı ölçülerde arttığı gösterilmiştir. Aynı mekanizma ile hayatın ilk yıllarındaki yüksek kırma kusurları görmeyi bulandırarak miyop ye sebep olabilir.</a:t>
            </a:r>
          </a:p>
        </p:txBody>
      </p:sp>
    </p:spTree>
    <p:extLst>
      <p:ext uri="{BB962C8B-B14F-4D97-AF65-F5344CB8AC3E}">
        <p14:creationId xmlns:p14="http://schemas.microsoft.com/office/powerpoint/2010/main" val="395071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493" y="-671633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AMETROPİ TÜRLERİ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885" y="1580168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Aşırı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akomodasyonun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miyopinin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gelişimini hızlandırdığı düşünülmektedir. Yoğun bir şekilde yakın çalışma yapan kişilerde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miyopide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artış söz konusudur. Hayvan ve insan deneylerinde ilaçlarla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akomodasyonun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engellenmesi sonucu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ilerlemesinin yavaşladığı gösterilmiştir. </a:t>
            </a:r>
          </a:p>
        </p:txBody>
      </p:sp>
    </p:spTree>
    <p:extLst>
      <p:ext uri="{BB962C8B-B14F-4D97-AF65-F5344CB8AC3E}">
        <p14:creationId xmlns:p14="http://schemas.microsoft.com/office/powerpoint/2010/main" val="3265457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48" y="342836"/>
            <a:ext cx="10351752" cy="1887502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REFRAKTİF KUSURLARDA GENETİK GEÇİŞ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6869" y="2573173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Refraksiyon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kusurlarının genetik geçişli olduğunu gösteren bazı çalışmalar vardır.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veya yüksek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taşıyan aileler bildirilmiş ve genetik bir geçiş olduğu savunulmuştur. Ancak genetik geçiş konusunda halen kesin bir şey söylenememektedir. Anormal ön arka uzunluğa bağlı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ametropilerde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multifaktöriyel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(birçok faktöre bağlı) kalıtım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sözkonusudur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Bunlarda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otozomal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resesif,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otozomal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dominant ve cinsiyete bağlı kalıtımlar bildirilmiştir.</a:t>
            </a:r>
          </a:p>
        </p:txBody>
      </p:sp>
    </p:spTree>
    <p:extLst>
      <p:ext uri="{BB962C8B-B14F-4D97-AF65-F5344CB8AC3E}">
        <p14:creationId xmlns:p14="http://schemas.microsoft.com/office/powerpoint/2010/main" val="1087096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778060-457F-4AD8-847B-0DC097BF7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36071" cy="6852498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E3A9FAC2-9F9A-42DD-9245-EA60A390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812" y="256905"/>
            <a:ext cx="10351752" cy="1493607"/>
          </a:xfrm>
        </p:spPr>
        <p:txBody>
          <a:bodyPr>
            <a:normAutofit/>
          </a:bodyPr>
          <a:lstStyle/>
          <a:p>
            <a: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REFRAKTİF KUSURLARIN TOPLUMDA GÖRÜLME ORANI 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B1D80D2-BCC6-456C-AC73-62EE568C9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7719" y="1756014"/>
            <a:ext cx="9645248" cy="5101986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Refraktif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kusurların dağılımı ile ilgili pek çok araştırma yapılmıştır. Bu çalışmalarda Japonya, İsrail ve Çin’de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miyopinin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zencilerde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hipermetropinin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sık olduğu gösterilerek ırkın önemli bir faktör olduğu belirtilmiştir.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Okul taramaları şeklinde yapılan çalışmalarda %10-15 çocukta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refraksiyon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kusuru belirlenmiş. Bunların %40-50’inde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astigmatizma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25-35’inde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miyopi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15-25’inde ise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hipermetropi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tespit edilmiştir.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Gebelik esnasında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refraksiyon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kusuru, kornea eğrilik ve kalınlığı,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amplitüdü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Akomodatif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Konverjans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Akomodasyon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(AK/A) oranları açısından anlamlı değişikliklerin ortaya çıkmadığı bildirilmiştir.</a:t>
            </a:r>
          </a:p>
        </p:txBody>
      </p:sp>
    </p:spTree>
    <p:extLst>
      <p:ext uri="{BB962C8B-B14F-4D97-AF65-F5344CB8AC3E}">
        <p14:creationId xmlns:p14="http://schemas.microsoft.com/office/powerpoint/2010/main" val="2821959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659</Words>
  <Application>Microsoft Office PowerPoint</Application>
  <PresentationFormat>Geniş ekran</PresentationFormat>
  <Paragraphs>53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Teması</vt:lpstr>
      <vt:lpstr>SAĞLIK HİZMETLERİ MYO OPTİSYENLİK </vt:lpstr>
      <vt:lpstr>EMETROPİ</vt:lpstr>
      <vt:lpstr>AMETROPİ</vt:lpstr>
      <vt:lpstr>AMETROPİ</vt:lpstr>
      <vt:lpstr>AMETROPİ TÜRLERİ</vt:lpstr>
      <vt:lpstr>AMETROPİ TÜRLERİ</vt:lpstr>
      <vt:lpstr>AMETROPİ TÜRLERİ</vt:lpstr>
      <vt:lpstr>AMETROPİ TÜRLERİ</vt:lpstr>
      <vt:lpstr>AMETROPİ TÜRLERİ</vt:lpstr>
      <vt:lpstr>AMETROPİ TÜRLERİ</vt:lpstr>
      <vt:lpstr>AMETROPİ TÜRLERİ</vt:lpstr>
      <vt:lpstr>REFRAKTİF KUSURLARDA GENETİK GEÇİŞ</vt:lpstr>
      <vt:lpstr>REFRAKTİF KUSURLARIN TOPLUMDA GÖRÜLME ORANI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SAĞLIK HİZMETLERİ MYO OPTİSYENLİK </dc:title>
  <dc:creator>hüseyin gerdan</dc:creator>
  <cp:lastModifiedBy>hüseyin gerdan</cp:lastModifiedBy>
  <cp:revision>3</cp:revision>
  <dcterms:created xsi:type="dcterms:W3CDTF">2020-11-17T14:59:47Z</dcterms:created>
  <dcterms:modified xsi:type="dcterms:W3CDTF">2020-11-17T15:20:19Z</dcterms:modified>
</cp:coreProperties>
</file>