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8"/>
  </p:notesMasterIdLst>
  <p:sldIdLst>
    <p:sldId id="256" r:id="rId2"/>
    <p:sldId id="269" r:id="rId3"/>
    <p:sldId id="270" r:id="rId4"/>
    <p:sldId id="267" r:id="rId5"/>
    <p:sldId id="268" r:id="rId6"/>
    <p:sldId id="273" r:id="rId7"/>
    <p:sldId id="275" r:id="rId8"/>
    <p:sldId id="274" r:id="rId9"/>
    <p:sldId id="276" r:id="rId10"/>
    <p:sldId id="277" r:id="rId11"/>
    <p:sldId id="278" r:id="rId12"/>
    <p:sldId id="279" r:id="rId13"/>
    <p:sldId id="280" r:id="rId14"/>
    <p:sldId id="281" r:id="rId15"/>
    <p:sldId id="282" r:id="rId16"/>
    <p:sldId id="283"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352" autoAdjust="0"/>
    <p:restoredTop sz="94660"/>
  </p:normalViewPr>
  <p:slideViewPr>
    <p:cSldViewPr snapToGrid="0">
      <p:cViewPr>
        <p:scale>
          <a:sx n="100" d="100"/>
          <a:sy n="100" d="100"/>
        </p:scale>
        <p:origin x="1314" y="27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8DFE27-0C5C-4AEA-9835-2BA44B1F1491}" type="datetimeFigureOut">
              <a:rPr lang="tr-TR" smtClean="0"/>
              <a:t>6.10.2020</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31E2A0-110D-4DDA-89DB-408F3E762AF7}" type="slidenum">
              <a:rPr lang="tr-TR" smtClean="0"/>
              <a:t>‹#›</a:t>
            </a:fld>
            <a:endParaRPr lang="tr-TR"/>
          </a:p>
        </p:txBody>
      </p:sp>
    </p:spTree>
    <p:extLst>
      <p:ext uri="{BB962C8B-B14F-4D97-AF65-F5344CB8AC3E}">
        <p14:creationId xmlns:p14="http://schemas.microsoft.com/office/powerpoint/2010/main" val="1257232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tr-TR"/>
              <a:t>Asıl başlık stilini düzenlemek için tıklayın</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FB2F729E-23A0-4F63-B501-873139B2082E}" type="datetimeFigureOut">
              <a:rPr lang="tr-TR" smtClean="0"/>
              <a:t>6.10.2020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8F048AE-0EB5-4D66-A360-053FE76AB66F}" type="slidenum">
              <a:rPr lang="tr-TR" smtClean="0"/>
              <a:t>‹#›</a:t>
            </a:fld>
            <a:endParaRPr lang="tr-TR"/>
          </a:p>
        </p:txBody>
      </p:sp>
    </p:spTree>
    <p:extLst>
      <p:ext uri="{BB962C8B-B14F-4D97-AF65-F5344CB8AC3E}">
        <p14:creationId xmlns:p14="http://schemas.microsoft.com/office/powerpoint/2010/main" val="72319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tr-TR"/>
              <a:t>Asıl başlık stilini düzenlemek için tıklayın</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FB2F729E-23A0-4F63-B501-873139B2082E}" type="datetimeFigureOut">
              <a:rPr lang="tr-TR" smtClean="0"/>
              <a:t>6.10.2020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8F048AE-0EB5-4D66-A360-053FE76AB66F}" type="slidenum">
              <a:rPr lang="tr-TR" smtClean="0"/>
              <a:t>‹#›</a:t>
            </a:fld>
            <a:endParaRPr lang="tr-TR"/>
          </a:p>
        </p:txBody>
      </p:sp>
    </p:spTree>
    <p:extLst>
      <p:ext uri="{BB962C8B-B14F-4D97-AF65-F5344CB8AC3E}">
        <p14:creationId xmlns:p14="http://schemas.microsoft.com/office/powerpoint/2010/main" val="40962527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FB2F729E-23A0-4F63-B501-873139B2082E}" type="datetimeFigureOut">
              <a:rPr lang="tr-TR" smtClean="0"/>
              <a:t>6.10.2020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8F048AE-0EB5-4D66-A360-053FE76AB66F}" type="slidenum">
              <a:rPr lang="tr-TR" smtClean="0"/>
              <a:t>‹#›</a:t>
            </a:fld>
            <a:endParaRPr lang="tr-TR"/>
          </a:p>
        </p:txBody>
      </p:sp>
    </p:spTree>
    <p:extLst>
      <p:ext uri="{BB962C8B-B14F-4D97-AF65-F5344CB8AC3E}">
        <p14:creationId xmlns:p14="http://schemas.microsoft.com/office/powerpoint/2010/main" val="3030769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tr-TR"/>
              <a:t>Asıl başlık stilini düzenlemek için tıklayın</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FB2F729E-23A0-4F63-B501-873139B2082E}" type="datetimeFigureOut">
              <a:rPr lang="tr-TR" smtClean="0"/>
              <a:t>6.10.2020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8F048AE-0EB5-4D66-A360-053FE76AB66F}" type="slidenum">
              <a:rPr lang="tr-TR" smtClean="0"/>
              <a:t>‹#›</a:t>
            </a:fld>
            <a:endParaRPr lang="tr-TR"/>
          </a:p>
        </p:txBody>
      </p:sp>
    </p:spTree>
    <p:extLst>
      <p:ext uri="{BB962C8B-B14F-4D97-AF65-F5344CB8AC3E}">
        <p14:creationId xmlns:p14="http://schemas.microsoft.com/office/powerpoint/2010/main" val="159920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2" name="Content Placeholder 3"/>
          <p:cNvSpPr>
            <a:spLocks noGrp="1"/>
          </p:cNvSpPr>
          <p:nvPr>
            <p:ph sz="quarter" idx="13"/>
          </p:nvPr>
        </p:nvSpPr>
        <p:spPr>
          <a:xfrm>
            <a:off x="913774" y="3051012"/>
            <a:ext cx="5106027" cy="2740187"/>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3" name="Content Placeholder 5"/>
          <p:cNvSpPr>
            <a:spLocks noGrp="1"/>
          </p:cNvSpPr>
          <p:nvPr>
            <p:ph sz="quarter" idx="14"/>
          </p:nvPr>
        </p:nvSpPr>
        <p:spPr>
          <a:xfrm>
            <a:off x="6172200" y="3051012"/>
            <a:ext cx="5105401" cy="2740187"/>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FB2F729E-23A0-4F63-B501-873139B2082E}" type="datetimeFigureOut">
              <a:rPr lang="tr-TR" smtClean="0"/>
              <a:t>6.10.2020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18F048AE-0EB5-4D66-A360-053FE76AB66F}" type="slidenum">
              <a:rPr lang="tr-TR" smtClean="0"/>
              <a:t>‹#›</a:t>
            </a:fld>
            <a:endParaRPr lang="tr-TR"/>
          </a:p>
        </p:txBody>
      </p:sp>
    </p:spTree>
    <p:extLst>
      <p:ext uri="{BB962C8B-B14F-4D97-AF65-F5344CB8AC3E}">
        <p14:creationId xmlns:p14="http://schemas.microsoft.com/office/powerpoint/2010/main" val="3238632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FB2F729E-23A0-4F63-B501-873139B2082E}" type="datetimeFigureOut">
              <a:rPr lang="tr-TR" smtClean="0"/>
              <a:t>6.10.2020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18F048AE-0EB5-4D66-A360-053FE76AB66F}" type="slidenum">
              <a:rPr lang="tr-TR" smtClean="0"/>
              <a:t>‹#›</a:t>
            </a:fld>
            <a:endParaRPr lang="tr-TR"/>
          </a:p>
        </p:txBody>
      </p:sp>
    </p:spTree>
    <p:extLst>
      <p:ext uri="{BB962C8B-B14F-4D97-AF65-F5344CB8AC3E}">
        <p14:creationId xmlns:p14="http://schemas.microsoft.com/office/powerpoint/2010/main" val="14306394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FB2F729E-23A0-4F63-B501-873139B2082E}" type="datetimeFigureOut">
              <a:rPr lang="tr-TR" smtClean="0"/>
              <a:t>6.10.2020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18F048AE-0EB5-4D66-A360-053FE76AB66F}" type="slidenum">
              <a:rPr lang="tr-TR" smtClean="0"/>
              <a:t>‹#›</a:t>
            </a:fld>
            <a:endParaRPr lang="tr-TR"/>
          </a:p>
        </p:txBody>
      </p:sp>
    </p:spTree>
    <p:extLst>
      <p:ext uri="{BB962C8B-B14F-4D97-AF65-F5344CB8AC3E}">
        <p14:creationId xmlns:p14="http://schemas.microsoft.com/office/powerpoint/2010/main" val="1508686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tr-TR"/>
              <a:t>Asıl başlık stilini düzenlemek için tıklayın</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FB2F729E-23A0-4F63-B501-873139B2082E}" type="datetimeFigureOut">
              <a:rPr lang="tr-TR" smtClean="0"/>
              <a:t>6.10.2020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8F048AE-0EB5-4D66-A360-053FE76AB66F}" type="slidenum">
              <a:rPr lang="tr-TR" smtClean="0"/>
              <a:t>‹#›</a:t>
            </a:fld>
            <a:endParaRPr lang="tr-TR"/>
          </a:p>
        </p:txBody>
      </p:sp>
    </p:spTree>
    <p:extLst>
      <p:ext uri="{BB962C8B-B14F-4D97-AF65-F5344CB8AC3E}">
        <p14:creationId xmlns:p14="http://schemas.microsoft.com/office/powerpoint/2010/main" val="3169628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FB2F729E-23A0-4F63-B501-873139B2082E}" type="datetimeFigureOut">
              <a:rPr lang="tr-TR" smtClean="0"/>
              <a:t>6.10.2020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8F048AE-0EB5-4D66-A360-053FE76AB66F}" type="slidenum">
              <a:rPr lang="tr-TR" smtClean="0"/>
              <a:t>‹#›</a:t>
            </a:fld>
            <a:endParaRPr lang="tr-TR"/>
          </a:p>
        </p:txBody>
      </p:sp>
    </p:spTree>
    <p:extLst>
      <p:ext uri="{BB962C8B-B14F-4D97-AF65-F5344CB8AC3E}">
        <p14:creationId xmlns:p14="http://schemas.microsoft.com/office/powerpoint/2010/main" val="3718550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FB2F729E-23A0-4F63-B501-873139B2082E}" type="datetimeFigureOut">
              <a:rPr lang="tr-TR" smtClean="0"/>
              <a:t>6.10.2020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8F048AE-0EB5-4D66-A360-053FE76AB66F}" type="slidenum">
              <a:rPr lang="tr-TR" smtClean="0"/>
              <a:t>‹#›</a:t>
            </a:fld>
            <a:endParaRPr lang="tr-TR"/>
          </a:p>
        </p:txBody>
      </p:sp>
    </p:spTree>
    <p:extLst>
      <p:ext uri="{BB962C8B-B14F-4D97-AF65-F5344CB8AC3E}">
        <p14:creationId xmlns:p14="http://schemas.microsoft.com/office/powerpoint/2010/main" val="2631021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FB2F729E-23A0-4F63-B501-873139B2082E}" type="datetimeFigureOut">
              <a:rPr lang="tr-TR" smtClean="0"/>
              <a:t>6.10.2020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8F048AE-0EB5-4D66-A360-053FE76AB66F}" type="slidenum">
              <a:rPr lang="tr-TR" smtClean="0"/>
              <a:t>‹#›</a:t>
            </a:fld>
            <a:endParaRPr lang="tr-TR"/>
          </a:p>
        </p:txBody>
      </p:sp>
    </p:spTree>
    <p:extLst>
      <p:ext uri="{BB962C8B-B14F-4D97-AF65-F5344CB8AC3E}">
        <p14:creationId xmlns:p14="http://schemas.microsoft.com/office/powerpoint/2010/main" val="3115699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tr-TR"/>
              <a:t>Asıl başlık stilini düzenlemek için tıklayın</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FB2F729E-23A0-4F63-B501-873139B2082E}" type="datetimeFigureOut">
              <a:rPr lang="tr-TR" smtClean="0"/>
              <a:t>6.10.2020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8F048AE-0EB5-4D66-A360-053FE76AB66F}" type="slidenum">
              <a:rPr lang="tr-TR" smtClean="0"/>
              <a:t>‹#›</a:t>
            </a:fld>
            <a:endParaRPr lang="tr-TR"/>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8980760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FB2F729E-23A0-4F63-B501-873139B2082E}" type="datetimeFigureOut">
              <a:rPr lang="tr-TR" smtClean="0"/>
              <a:t>6.10.2020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8F048AE-0EB5-4D66-A360-053FE76AB66F}" type="slidenum">
              <a:rPr lang="tr-TR" smtClean="0"/>
              <a:t>‹#›</a:t>
            </a:fld>
            <a:endParaRPr lang="tr-TR"/>
          </a:p>
        </p:txBody>
      </p:sp>
    </p:spTree>
    <p:extLst>
      <p:ext uri="{BB962C8B-B14F-4D97-AF65-F5344CB8AC3E}">
        <p14:creationId xmlns:p14="http://schemas.microsoft.com/office/powerpoint/2010/main" val="29244997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tr-TR"/>
              <a:t>Asıl başlık stilini düzenlemek için tıklayın</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3" name="Date Placeholder 2"/>
          <p:cNvSpPr>
            <a:spLocks noGrp="1"/>
          </p:cNvSpPr>
          <p:nvPr>
            <p:ph type="dt" sz="half" idx="10"/>
          </p:nvPr>
        </p:nvSpPr>
        <p:spPr/>
        <p:txBody>
          <a:bodyPr/>
          <a:lstStyle/>
          <a:p>
            <a:fld id="{FB2F729E-23A0-4F63-B501-873139B2082E}" type="datetimeFigureOut">
              <a:rPr lang="tr-TR" smtClean="0"/>
              <a:t>6.10.2020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18F048AE-0EB5-4D66-A360-053FE76AB66F}" type="slidenum">
              <a:rPr lang="tr-TR" smtClean="0"/>
              <a:t>‹#›</a:t>
            </a:fld>
            <a:endParaRPr lang="tr-TR"/>
          </a:p>
        </p:txBody>
      </p:sp>
    </p:spTree>
    <p:extLst>
      <p:ext uri="{BB962C8B-B14F-4D97-AF65-F5344CB8AC3E}">
        <p14:creationId xmlns:p14="http://schemas.microsoft.com/office/powerpoint/2010/main" val="8603898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tr-TR"/>
              <a:t>Asıl başlık stilini düzenlemek için tıklayın</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3" name="Date Placeholder 2"/>
          <p:cNvSpPr>
            <a:spLocks noGrp="1"/>
          </p:cNvSpPr>
          <p:nvPr>
            <p:ph type="dt" sz="half" idx="10"/>
          </p:nvPr>
        </p:nvSpPr>
        <p:spPr/>
        <p:txBody>
          <a:bodyPr/>
          <a:lstStyle/>
          <a:p>
            <a:fld id="{FB2F729E-23A0-4F63-B501-873139B2082E}" type="datetimeFigureOut">
              <a:rPr lang="tr-TR" smtClean="0"/>
              <a:t>6.10.2020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18F048AE-0EB5-4D66-A360-053FE76AB66F}" type="slidenum">
              <a:rPr lang="tr-TR" smtClean="0"/>
              <a:t>‹#›</a:t>
            </a:fld>
            <a:endParaRPr lang="tr-TR"/>
          </a:p>
        </p:txBody>
      </p:sp>
    </p:spTree>
    <p:extLst>
      <p:ext uri="{BB962C8B-B14F-4D97-AF65-F5344CB8AC3E}">
        <p14:creationId xmlns:p14="http://schemas.microsoft.com/office/powerpoint/2010/main" val="33947420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tr-TR"/>
              <a:t>Asıl başlık stilini düzenlemek için tıklayın</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FB2F729E-23A0-4F63-B501-873139B2082E}" type="datetimeFigureOut">
              <a:rPr lang="tr-TR" smtClean="0"/>
              <a:t>6.10.2020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8F048AE-0EB5-4D66-A360-053FE76AB66F}" type="slidenum">
              <a:rPr lang="tr-TR" smtClean="0"/>
              <a:t>‹#›</a:t>
            </a:fld>
            <a:endParaRPr lang="tr-TR"/>
          </a:p>
        </p:txBody>
      </p:sp>
    </p:spTree>
    <p:extLst>
      <p:ext uri="{BB962C8B-B14F-4D97-AF65-F5344CB8AC3E}">
        <p14:creationId xmlns:p14="http://schemas.microsoft.com/office/powerpoint/2010/main" val="6704910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tr-TR"/>
              <a:t>Asıl başlık stilini düzenlemek için tıklayın</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FB2F729E-23A0-4F63-B501-873139B2082E}" type="datetimeFigureOut">
              <a:rPr lang="tr-TR" smtClean="0"/>
              <a:t>6.10.2020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8F048AE-0EB5-4D66-A360-053FE76AB66F}" type="slidenum">
              <a:rPr lang="tr-TR" smtClean="0"/>
              <a:t>‹#›</a:t>
            </a:fld>
            <a:endParaRPr lang="tr-TR"/>
          </a:p>
        </p:txBody>
      </p:sp>
    </p:spTree>
    <p:extLst>
      <p:ext uri="{BB962C8B-B14F-4D97-AF65-F5344CB8AC3E}">
        <p14:creationId xmlns:p14="http://schemas.microsoft.com/office/powerpoint/2010/main" val="3789636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FB2F729E-23A0-4F63-B501-873139B2082E}" type="datetimeFigureOut">
              <a:rPr lang="tr-TR" smtClean="0"/>
              <a:t>6.10.2020</a:t>
            </a:fld>
            <a:endParaRPr lang="tr-TR"/>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tr-TR"/>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18F048AE-0EB5-4D66-A360-053FE76AB66F}" type="slidenum">
              <a:rPr lang="tr-TR" smtClean="0"/>
              <a:t>‹#›</a:t>
            </a:fld>
            <a:endParaRPr lang="tr-TR"/>
          </a:p>
        </p:txBody>
      </p:sp>
    </p:spTree>
    <p:extLst>
      <p:ext uri="{BB962C8B-B14F-4D97-AF65-F5344CB8AC3E}">
        <p14:creationId xmlns:p14="http://schemas.microsoft.com/office/powerpoint/2010/main" val="321476594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11A80F3-0A98-4DF8-B69E-4BA7CFCF4C19}"/>
              </a:ext>
            </a:extLst>
          </p:cNvPr>
          <p:cNvSpPr>
            <a:spLocks noGrp="1"/>
          </p:cNvSpPr>
          <p:nvPr>
            <p:ph type="ctrTitle" idx="4294967295"/>
          </p:nvPr>
        </p:nvSpPr>
        <p:spPr>
          <a:xfrm>
            <a:off x="3330575" y="2343150"/>
            <a:ext cx="8861425" cy="1470025"/>
          </a:xfrm>
        </p:spPr>
        <p:txBody>
          <a:bodyPr>
            <a:normAutofit/>
          </a:bodyPr>
          <a:lstStyle/>
          <a:p>
            <a:r>
              <a:rPr lang="tr-TR" sz="3200" dirty="0">
                <a:latin typeface="Times New Roman" panose="02020603050405020304" pitchFamily="18" charset="0"/>
                <a:cs typeface="Times New Roman" panose="02020603050405020304" pitchFamily="18" charset="0"/>
              </a:rPr>
              <a:t>SAĞLIK HİZMETLERİ MYO</a:t>
            </a:r>
            <a:br>
              <a:rPr lang="tr-TR" sz="3200" dirty="0">
                <a:latin typeface="Times New Roman" panose="02020603050405020304" pitchFamily="18" charset="0"/>
                <a:cs typeface="Times New Roman" panose="02020603050405020304" pitchFamily="18" charset="0"/>
              </a:rPr>
            </a:br>
            <a:r>
              <a:rPr lang="tr-TR" sz="3200" dirty="0">
                <a:latin typeface="Times New Roman" panose="02020603050405020304" pitchFamily="18" charset="0"/>
                <a:cs typeface="Times New Roman" panose="02020603050405020304" pitchFamily="18" charset="0"/>
              </a:rPr>
              <a:t>OPTİSYENLİK</a:t>
            </a:r>
            <a:br>
              <a:rPr lang="tr-TR" sz="3200" dirty="0">
                <a:latin typeface="Times New Roman" panose="02020603050405020304" pitchFamily="18" charset="0"/>
                <a:cs typeface="Times New Roman" panose="02020603050405020304" pitchFamily="18" charset="0"/>
              </a:rPr>
            </a:br>
            <a:endParaRPr lang="tr-TR" sz="3200" dirty="0">
              <a:latin typeface="Times New Roman" panose="02020603050405020304" pitchFamily="18" charset="0"/>
              <a:cs typeface="Times New Roman" panose="02020603050405020304" pitchFamily="18" charset="0"/>
            </a:endParaRPr>
          </a:p>
        </p:txBody>
      </p:sp>
      <p:sp>
        <p:nvSpPr>
          <p:cNvPr id="3" name="Alt Başlık 2">
            <a:extLst>
              <a:ext uri="{FF2B5EF4-FFF2-40B4-BE49-F238E27FC236}">
                <a16:creationId xmlns:a16="http://schemas.microsoft.com/office/drawing/2014/main" id="{16B3ED6C-2F23-4126-AB4C-C09FDDFE19F1}"/>
              </a:ext>
            </a:extLst>
          </p:cNvPr>
          <p:cNvSpPr>
            <a:spLocks noGrp="1"/>
          </p:cNvSpPr>
          <p:nvPr>
            <p:ph type="subTitle" idx="4294967295"/>
          </p:nvPr>
        </p:nvSpPr>
        <p:spPr>
          <a:xfrm>
            <a:off x="2348298" y="3473404"/>
            <a:ext cx="10531475" cy="971550"/>
          </a:xfrm>
        </p:spPr>
        <p:txBody>
          <a:bodyPr>
            <a:normAutofit/>
          </a:bodyPr>
          <a:lstStyle/>
          <a:p>
            <a:pPr marL="0" indent="0" algn="ctr">
              <a:buNone/>
            </a:pPr>
            <a:r>
              <a:rPr lang="tr-TR" sz="4000" dirty="0">
                <a:latin typeface="Times New Roman" panose="02020603050405020304" pitchFamily="18" charset="0"/>
                <a:cs typeface="Times New Roman" panose="02020603050405020304" pitchFamily="18" charset="0"/>
              </a:rPr>
              <a:t>GÖRME OPTİĞİ – I</a:t>
            </a:r>
          </a:p>
          <a:p>
            <a:pPr marL="0" indent="0" algn="ctr">
              <a:buNone/>
            </a:pPr>
            <a:endParaRPr lang="tr-TR" sz="4000" dirty="0">
              <a:latin typeface="Times New Roman" panose="02020603050405020304" pitchFamily="18" charset="0"/>
              <a:cs typeface="Times New Roman" panose="02020603050405020304" pitchFamily="18" charset="0"/>
            </a:endParaRPr>
          </a:p>
        </p:txBody>
      </p:sp>
      <p:pic>
        <p:nvPicPr>
          <p:cNvPr id="5" name="Resim 4">
            <a:extLst>
              <a:ext uri="{FF2B5EF4-FFF2-40B4-BE49-F238E27FC236}">
                <a16:creationId xmlns:a16="http://schemas.microsoft.com/office/drawing/2014/main" id="{3CE36E33-DE8D-46E4-8F5B-2C9AC9894567}"/>
              </a:ext>
            </a:extLst>
          </p:cNvPr>
          <p:cNvPicPr>
            <a:picLocks noChangeAspect="1"/>
          </p:cNvPicPr>
          <p:nvPr/>
        </p:nvPicPr>
        <p:blipFill>
          <a:blip r:embed="rId2"/>
          <a:stretch>
            <a:fillRect/>
          </a:stretch>
        </p:blipFill>
        <p:spPr>
          <a:xfrm>
            <a:off x="4643067" y="354268"/>
            <a:ext cx="1609725" cy="1676400"/>
          </a:xfrm>
          <a:prstGeom prst="rect">
            <a:avLst/>
          </a:prstGeom>
        </p:spPr>
      </p:pic>
      <p:pic>
        <p:nvPicPr>
          <p:cNvPr id="6" name="Resim 5">
            <a:extLst>
              <a:ext uri="{FF2B5EF4-FFF2-40B4-BE49-F238E27FC236}">
                <a16:creationId xmlns:a16="http://schemas.microsoft.com/office/drawing/2014/main" id="{C489660F-C4A5-4B99-836F-C81442B590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pic>
        <p:nvPicPr>
          <p:cNvPr id="8" name="Resim 7">
            <a:extLst>
              <a:ext uri="{FF2B5EF4-FFF2-40B4-BE49-F238E27FC236}">
                <a16:creationId xmlns:a16="http://schemas.microsoft.com/office/drawing/2014/main" id="{69E25580-6BFF-471C-AADC-2E4E88445A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20427" y="5886314"/>
            <a:ext cx="10771573" cy="971686"/>
          </a:xfrm>
          <a:prstGeom prst="rect">
            <a:avLst/>
          </a:prstGeom>
        </p:spPr>
      </p:pic>
      <p:sp>
        <p:nvSpPr>
          <p:cNvPr id="10" name="Metin kutusu 9">
            <a:extLst>
              <a:ext uri="{FF2B5EF4-FFF2-40B4-BE49-F238E27FC236}">
                <a16:creationId xmlns:a16="http://schemas.microsoft.com/office/drawing/2014/main" id="{66BA9E2F-5C45-4E1E-BC26-4C56CFCC37E1}"/>
              </a:ext>
            </a:extLst>
          </p:cNvPr>
          <p:cNvSpPr txBox="1"/>
          <p:nvPr/>
        </p:nvSpPr>
        <p:spPr>
          <a:xfrm>
            <a:off x="5936204" y="6002825"/>
            <a:ext cx="6255796" cy="369332"/>
          </a:xfrm>
          <a:prstGeom prst="rect">
            <a:avLst/>
          </a:prstGeom>
          <a:noFill/>
        </p:spPr>
        <p:txBody>
          <a:bodyPr wrap="square">
            <a:spAutoFit/>
          </a:bodyPr>
          <a:lstStyle/>
          <a:p>
            <a:r>
              <a:rPr lang="tr-TR" sz="1800" dirty="0">
                <a:latin typeface="Times New Roman" panose="02020603050405020304" pitchFamily="18" charset="0"/>
                <a:cs typeface="Times New Roman" panose="02020603050405020304" pitchFamily="18" charset="0"/>
              </a:rPr>
              <a:t>ÖĞR. GÖR. HÜSEYİN GERDAN</a:t>
            </a:r>
            <a:endParaRPr lang="tr-TR" dirty="0"/>
          </a:p>
        </p:txBody>
      </p:sp>
    </p:spTree>
    <p:extLst>
      <p:ext uri="{BB962C8B-B14F-4D97-AF65-F5344CB8AC3E}">
        <p14:creationId xmlns:p14="http://schemas.microsoft.com/office/powerpoint/2010/main" val="575373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1736870" y="603682"/>
            <a:ext cx="10351752" cy="1887502"/>
          </a:xfrm>
        </p:spPr>
        <p:txBody>
          <a:bodyPr/>
          <a:lstStyle/>
          <a:p>
            <a:r>
              <a:rPr lang="tr-TR" dirty="0"/>
              <a:t>Dersin amacı</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734322" y="3657457"/>
            <a:ext cx="8531204" cy="1368183"/>
          </a:xfrm>
        </p:spPr>
        <p:txBody>
          <a:bodyPr>
            <a:normAutofit fontScale="85000" lnSpcReduction="20000"/>
          </a:bodyPr>
          <a:lstStyle/>
          <a:p>
            <a:r>
              <a:rPr lang="tr-TR" sz="3200" dirty="0">
                <a:solidFill>
                  <a:schemeClr val="tx1"/>
                </a:solidFill>
                <a:latin typeface="Times New Roman" panose="02020603050405020304" pitchFamily="18" charset="0"/>
                <a:cs typeface="Times New Roman" panose="02020603050405020304" pitchFamily="18" charset="0"/>
              </a:rPr>
              <a:t>Optik sistem olarak gözün öğrenilmesi ve görme ile ilgili temel kavramların öğrenilmesi amaçlanmaktadır.</a:t>
            </a:r>
          </a:p>
        </p:txBody>
      </p:sp>
    </p:spTree>
    <p:extLst>
      <p:ext uri="{BB962C8B-B14F-4D97-AF65-F5344CB8AC3E}">
        <p14:creationId xmlns:p14="http://schemas.microsoft.com/office/powerpoint/2010/main" val="1655208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913774" y="0"/>
            <a:ext cx="10364451" cy="1066801"/>
          </a:xfrm>
        </p:spPr>
        <p:txBody>
          <a:bodyPr/>
          <a:lstStyle/>
          <a:p>
            <a:r>
              <a:rPr lang="tr-TR" dirty="0"/>
              <a:t>Ders içeriği </a:t>
            </a:r>
          </a:p>
        </p:txBody>
      </p:sp>
      <p:sp>
        <p:nvSpPr>
          <p:cNvPr id="2" name="İçerik Yer Tutucusu 1">
            <a:extLst>
              <a:ext uri="{FF2B5EF4-FFF2-40B4-BE49-F238E27FC236}">
                <a16:creationId xmlns:a16="http://schemas.microsoft.com/office/drawing/2014/main" id="{71C9B26C-8080-4BDD-B408-200905D8A708}"/>
              </a:ext>
            </a:extLst>
          </p:cNvPr>
          <p:cNvSpPr>
            <a:spLocks noGrp="1"/>
          </p:cNvSpPr>
          <p:nvPr>
            <p:ph sz="quarter" idx="13"/>
          </p:nvPr>
        </p:nvSpPr>
        <p:spPr>
          <a:xfrm>
            <a:off x="2521258" y="985422"/>
            <a:ext cx="4785064" cy="4805778"/>
          </a:xfrm>
        </p:spPr>
        <p:txBody>
          <a:bodyPr/>
          <a:lstStyle/>
          <a:p>
            <a:pPr marL="457200" indent="-457200">
              <a:buFont typeface="+mj-lt"/>
              <a:buAutoNum type="arabicPeriod"/>
            </a:pPr>
            <a:r>
              <a:rPr lang="tr-TR" dirty="0"/>
              <a:t>OPTİK İLE İLGİLİ BİLGİLER</a:t>
            </a:r>
          </a:p>
          <a:p>
            <a:pPr marL="457200" indent="-457200">
              <a:buFont typeface="+mj-lt"/>
              <a:buAutoNum type="arabicPeriod"/>
            </a:pPr>
            <a:r>
              <a:rPr lang="tr-TR" dirty="0"/>
              <a:t>GÖZ ANATOMİSİ VE FİZYOLOJİSİ</a:t>
            </a:r>
          </a:p>
          <a:p>
            <a:pPr marL="457200" indent="-457200">
              <a:buFont typeface="+mj-lt"/>
              <a:buAutoNum type="arabicPeriod"/>
            </a:pPr>
            <a:r>
              <a:rPr lang="tr-TR" dirty="0"/>
              <a:t>OPTİK SİSTEM OLARAK GÖZ</a:t>
            </a:r>
          </a:p>
          <a:p>
            <a:pPr marL="457200" indent="-457200">
              <a:buFont typeface="+mj-lt"/>
              <a:buAutoNum type="arabicPeriod"/>
            </a:pPr>
            <a:r>
              <a:rPr lang="tr-TR" dirty="0"/>
              <a:t>GÖRME ALANI VE YOLLARI</a:t>
            </a:r>
          </a:p>
          <a:p>
            <a:pPr marL="457200" indent="-457200">
              <a:buFont typeface="+mj-lt"/>
              <a:buAutoNum type="arabicPeriod"/>
            </a:pPr>
            <a:r>
              <a:rPr lang="tr-TR" dirty="0"/>
              <a:t>IŞIK REAKSİYONU VE RENKLİ GÖRME</a:t>
            </a:r>
          </a:p>
          <a:p>
            <a:pPr marL="457200" indent="-457200">
              <a:buFont typeface="+mj-lt"/>
              <a:buAutoNum type="arabicPeriod"/>
            </a:pPr>
            <a:r>
              <a:rPr lang="tr-TR" dirty="0"/>
              <a:t>GÖRME KESKİNLİĞİ</a:t>
            </a:r>
          </a:p>
          <a:p>
            <a:pPr marL="457200" indent="-457200">
              <a:buFont typeface="+mj-lt"/>
              <a:buAutoNum type="arabicPeriod"/>
            </a:pPr>
            <a:r>
              <a:rPr lang="tr-TR" dirty="0"/>
              <a:t>EMETROPİ VE AMETROPİ</a:t>
            </a:r>
          </a:p>
        </p:txBody>
      </p:sp>
      <p:sp>
        <p:nvSpPr>
          <p:cNvPr id="6" name="İçerik Yer Tutucusu 5">
            <a:extLst>
              <a:ext uri="{FF2B5EF4-FFF2-40B4-BE49-F238E27FC236}">
                <a16:creationId xmlns:a16="http://schemas.microsoft.com/office/drawing/2014/main" id="{35D56413-F511-42A9-8057-E1421150E673}"/>
              </a:ext>
            </a:extLst>
          </p:cNvPr>
          <p:cNvSpPr>
            <a:spLocks noGrp="1"/>
          </p:cNvSpPr>
          <p:nvPr>
            <p:ph sz="quarter" idx="14"/>
          </p:nvPr>
        </p:nvSpPr>
        <p:spPr>
          <a:xfrm>
            <a:off x="7306322" y="985422"/>
            <a:ext cx="4785064" cy="4724398"/>
          </a:xfrm>
        </p:spPr>
        <p:txBody>
          <a:bodyPr/>
          <a:lstStyle/>
          <a:p>
            <a:pPr marL="0" indent="0">
              <a:buNone/>
            </a:pPr>
            <a:r>
              <a:rPr lang="tr-TR" dirty="0"/>
              <a:t>8. MYOPİ VE HİPERTMETROPİ</a:t>
            </a:r>
          </a:p>
          <a:p>
            <a:pPr marL="0" indent="0">
              <a:buNone/>
            </a:pPr>
            <a:r>
              <a:rPr lang="tr-TR" dirty="0"/>
              <a:t>9. ASTİGMATİZMA</a:t>
            </a:r>
          </a:p>
          <a:p>
            <a:pPr marL="0" indent="0">
              <a:buNone/>
            </a:pPr>
            <a:r>
              <a:rPr lang="tr-TR" dirty="0"/>
              <a:t>10. PRESBİYOPİ</a:t>
            </a:r>
          </a:p>
          <a:p>
            <a:pPr marL="0" indent="0">
              <a:buNone/>
            </a:pPr>
            <a:r>
              <a:rPr lang="tr-TR" dirty="0"/>
              <a:t>11. SİKLOPLEJİ</a:t>
            </a:r>
          </a:p>
          <a:p>
            <a:pPr marL="0" indent="0">
              <a:buNone/>
            </a:pPr>
            <a:r>
              <a:rPr lang="tr-TR" dirty="0"/>
              <a:t>12. REFRAKSİYON KUSURLARI</a:t>
            </a:r>
          </a:p>
          <a:p>
            <a:pPr marL="0" indent="0">
              <a:buNone/>
            </a:pPr>
            <a:r>
              <a:rPr lang="tr-TR" dirty="0"/>
              <a:t>13. REFRAKSİYON KUSURLARI</a:t>
            </a:r>
          </a:p>
          <a:p>
            <a:pPr marL="0" indent="0">
              <a:buNone/>
            </a:pPr>
            <a:r>
              <a:rPr lang="tr-TR" dirty="0"/>
              <a:t>14. SKİYASKOPİ</a:t>
            </a:r>
          </a:p>
        </p:txBody>
      </p:sp>
    </p:spTree>
    <p:extLst>
      <p:ext uri="{BB962C8B-B14F-4D97-AF65-F5344CB8AC3E}">
        <p14:creationId xmlns:p14="http://schemas.microsoft.com/office/powerpoint/2010/main" val="2748003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4778060-457F-4AD8-847B-0DC097BF7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36071" cy="6852498"/>
          </a:xfrm>
          <a:prstGeom prst="rect">
            <a:avLst/>
          </a:prstGeom>
        </p:spPr>
      </p:pic>
      <p:sp>
        <p:nvSpPr>
          <p:cNvPr id="4" name="Başlık 3">
            <a:extLst>
              <a:ext uri="{FF2B5EF4-FFF2-40B4-BE49-F238E27FC236}">
                <a16:creationId xmlns:a16="http://schemas.microsoft.com/office/drawing/2014/main" id="{E3A9FAC2-9F9A-42DD-9245-EA60A3900C52}"/>
              </a:ext>
            </a:extLst>
          </p:cNvPr>
          <p:cNvSpPr>
            <a:spLocks noGrp="1"/>
          </p:cNvSpPr>
          <p:nvPr>
            <p:ph type="title"/>
          </p:nvPr>
        </p:nvSpPr>
        <p:spPr>
          <a:xfrm>
            <a:off x="1736870" y="603682"/>
            <a:ext cx="10351752" cy="1887502"/>
          </a:xfrm>
        </p:spPr>
        <p:txBody>
          <a:bodyPr/>
          <a:lstStyle/>
          <a:p>
            <a:r>
              <a:rPr lang="tr-TR" dirty="0"/>
              <a:t>Görme optiği- ı</a:t>
            </a:r>
          </a:p>
        </p:txBody>
      </p:sp>
      <p:sp>
        <p:nvSpPr>
          <p:cNvPr id="5" name="Metin Yer Tutucusu 4">
            <a:extLst>
              <a:ext uri="{FF2B5EF4-FFF2-40B4-BE49-F238E27FC236}">
                <a16:creationId xmlns:a16="http://schemas.microsoft.com/office/drawing/2014/main" id="{9B1D80D2-BCC6-456C-AC73-62EE568C9BAF}"/>
              </a:ext>
            </a:extLst>
          </p:cNvPr>
          <p:cNvSpPr>
            <a:spLocks noGrp="1"/>
          </p:cNvSpPr>
          <p:nvPr>
            <p:ph type="body" idx="1"/>
          </p:nvPr>
        </p:nvSpPr>
        <p:spPr>
          <a:xfrm>
            <a:off x="2734322" y="3657457"/>
            <a:ext cx="8531204" cy="1368183"/>
          </a:xfrm>
        </p:spPr>
        <p:txBody>
          <a:bodyPr>
            <a:normAutofit/>
          </a:bodyPr>
          <a:lstStyle/>
          <a:p>
            <a:pPr marL="514350" indent="-514350">
              <a:buAutoNum type="arabicPeriod"/>
            </a:pPr>
            <a:r>
              <a:rPr lang="tr-TR" sz="3200" dirty="0">
                <a:solidFill>
                  <a:schemeClr val="tx1"/>
                </a:solidFill>
                <a:latin typeface="Times New Roman" panose="02020603050405020304" pitchFamily="18" charset="0"/>
                <a:cs typeface="Times New Roman" panose="02020603050405020304" pitchFamily="18" charset="0"/>
              </a:rPr>
              <a:t>Hafta </a:t>
            </a:r>
          </a:p>
          <a:p>
            <a:r>
              <a:rPr lang="tr-TR" sz="3200" dirty="0">
                <a:solidFill>
                  <a:schemeClr val="tx1"/>
                </a:solidFill>
                <a:latin typeface="Times New Roman" panose="02020603050405020304" pitchFamily="18" charset="0"/>
                <a:cs typeface="Times New Roman" panose="02020603050405020304" pitchFamily="18" charset="0"/>
              </a:rPr>
              <a:t>Optik ile ilgili genel bilgiler</a:t>
            </a:r>
          </a:p>
        </p:txBody>
      </p:sp>
    </p:spTree>
    <p:extLst>
      <p:ext uri="{BB962C8B-B14F-4D97-AF65-F5344CB8AC3E}">
        <p14:creationId xmlns:p14="http://schemas.microsoft.com/office/powerpoint/2010/main" val="198631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9AAA887-A243-4C33-8362-1A09B9CF0C86}"/>
              </a:ext>
            </a:extLst>
          </p:cNvPr>
          <p:cNvSpPr>
            <a:spLocks noGrp="1"/>
          </p:cNvSpPr>
          <p:nvPr>
            <p:ph sz="quarter" idx="13"/>
          </p:nvPr>
        </p:nvSpPr>
        <p:spPr>
          <a:xfrm>
            <a:off x="913774" y="870012"/>
            <a:ext cx="10363826" cy="4921187"/>
          </a:xfrm>
        </p:spPr>
        <p:txBody>
          <a:bodyPr>
            <a:normAutofit fontScale="92500" lnSpcReduction="20000"/>
          </a:bodyPr>
          <a:lstStyle/>
          <a:p>
            <a:pPr>
              <a:buFont typeface="Wingdings" panose="05000000000000000000" pitchFamily="2" charset="2"/>
              <a:buChar char="ü"/>
            </a:pPr>
            <a:r>
              <a:rPr lang="tr-TR" dirty="0"/>
              <a:t>Işığın tanımı konusunda bugüne kadar birçok teori ortaya atılmıştır. </a:t>
            </a:r>
          </a:p>
          <a:p>
            <a:pPr>
              <a:buFont typeface="Wingdings" panose="05000000000000000000" pitchFamily="2" charset="2"/>
              <a:buChar char="ü"/>
            </a:pPr>
            <a:endParaRPr lang="tr-TR" dirty="0"/>
          </a:p>
          <a:p>
            <a:pPr>
              <a:buFont typeface="Wingdings" panose="05000000000000000000" pitchFamily="2" charset="2"/>
              <a:buChar char="ü"/>
            </a:pPr>
            <a:r>
              <a:rPr lang="tr-TR" dirty="0"/>
              <a:t>Newton, ışığın taneciklerden oluştuğunu savunmuş ve bu düşünceye göre ışığın bir doğrultuda hareketi, yansıma ve kırılma gibi özelliklerini açıklamıştır. </a:t>
            </a:r>
          </a:p>
          <a:p>
            <a:pPr>
              <a:buFont typeface="Wingdings" panose="05000000000000000000" pitchFamily="2" charset="2"/>
              <a:buChar char="ü"/>
            </a:pPr>
            <a:endParaRPr lang="tr-TR" dirty="0"/>
          </a:p>
          <a:p>
            <a:pPr>
              <a:buFont typeface="Wingdings" panose="05000000000000000000" pitchFamily="2" charset="2"/>
              <a:buChar char="ü"/>
            </a:pPr>
            <a:r>
              <a:rPr lang="tr-TR" dirty="0" err="1"/>
              <a:t>Huygens</a:t>
            </a:r>
            <a:r>
              <a:rPr lang="tr-TR" dirty="0"/>
              <a:t> ise ışığın dalgalar halinde yayıldığını söyleyerek “dalga teorisi” </a:t>
            </a:r>
            <a:r>
              <a:rPr lang="tr-TR" dirty="0" err="1"/>
              <a:t>Ni</a:t>
            </a:r>
            <a:r>
              <a:rPr lang="tr-TR" dirty="0"/>
              <a:t> ortaya atmış.</a:t>
            </a:r>
          </a:p>
          <a:p>
            <a:pPr>
              <a:buFont typeface="Wingdings" panose="05000000000000000000" pitchFamily="2" charset="2"/>
              <a:buChar char="ü"/>
            </a:pPr>
            <a:endParaRPr lang="tr-TR" dirty="0"/>
          </a:p>
          <a:p>
            <a:pPr>
              <a:buFont typeface="Wingdings" panose="05000000000000000000" pitchFamily="2" charset="2"/>
              <a:buChar char="ü"/>
            </a:pPr>
            <a:r>
              <a:rPr lang="tr-TR" dirty="0"/>
              <a:t>Thomas </a:t>
            </a:r>
            <a:r>
              <a:rPr lang="tr-TR" dirty="0" err="1"/>
              <a:t>Young</a:t>
            </a:r>
            <a:r>
              <a:rPr lang="tr-TR" dirty="0"/>
              <a:t> ise renklerin ışığın dalga boyunun değişikliğiyle oluştuğunu göstermiştir. </a:t>
            </a:r>
          </a:p>
          <a:p>
            <a:pPr>
              <a:buFont typeface="Wingdings" panose="05000000000000000000" pitchFamily="2" charset="2"/>
              <a:buChar char="ü"/>
            </a:pPr>
            <a:endParaRPr lang="tr-TR" dirty="0"/>
          </a:p>
          <a:p>
            <a:pPr>
              <a:buFont typeface="Wingdings" panose="05000000000000000000" pitchFamily="2" charset="2"/>
              <a:buChar char="ü"/>
            </a:pPr>
            <a:r>
              <a:rPr lang="tr-TR" dirty="0"/>
              <a:t>Işığın bir elektromanyetik dalga olduğu fikrini ilk ortaya atan ise </a:t>
            </a:r>
            <a:r>
              <a:rPr lang="tr-TR" dirty="0" err="1"/>
              <a:t>Magwell’dir</a:t>
            </a:r>
            <a:r>
              <a:rPr lang="tr-TR" dirty="0"/>
              <a:t>. </a:t>
            </a:r>
          </a:p>
          <a:p>
            <a:endParaRPr lang="tr-TR" dirty="0"/>
          </a:p>
        </p:txBody>
      </p:sp>
    </p:spTree>
    <p:extLst>
      <p:ext uri="{BB962C8B-B14F-4D97-AF65-F5344CB8AC3E}">
        <p14:creationId xmlns:p14="http://schemas.microsoft.com/office/powerpoint/2010/main" val="4227925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lt Başlık 4">
            <a:extLst>
              <a:ext uri="{FF2B5EF4-FFF2-40B4-BE49-F238E27FC236}">
                <a16:creationId xmlns:a16="http://schemas.microsoft.com/office/drawing/2014/main" id="{60DFB814-DD26-4AC5-BBC4-7F127F753960}"/>
              </a:ext>
            </a:extLst>
          </p:cNvPr>
          <p:cNvSpPr>
            <a:spLocks noGrp="1"/>
          </p:cNvSpPr>
          <p:nvPr>
            <p:ph type="subTitle" idx="1"/>
          </p:nvPr>
        </p:nvSpPr>
        <p:spPr>
          <a:xfrm>
            <a:off x="1702201" y="619125"/>
            <a:ext cx="8527649" cy="5619750"/>
          </a:xfrm>
        </p:spPr>
        <p:txBody>
          <a:bodyPr>
            <a:normAutofit fontScale="92500" lnSpcReduction="10000"/>
          </a:bodyPr>
          <a:lstStyle/>
          <a:p>
            <a:pPr marL="342900" indent="-342900" algn="just">
              <a:buFont typeface="Wingdings" panose="05000000000000000000" pitchFamily="2" charset="2"/>
              <a:buChar char="ü"/>
            </a:pPr>
            <a:r>
              <a:rPr lang="tr-TR" sz="2900" dirty="0">
                <a:solidFill>
                  <a:schemeClr val="tx1"/>
                </a:solidFill>
                <a:latin typeface="Times New Roman" panose="02020603050405020304" pitchFamily="18" charset="0"/>
                <a:cs typeface="Times New Roman" panose="02020603050405020304" pitchFamily="18" charset="0"/>
              </a:rPr>
              <a:t>Günümüzde ışığın elektromanyetik spektrumun görülebilir kısmı olduğu bilinmekte ve dalga şeklinde yayılan fotonlardan meydana geldiği kabul edilmektedir. Ancak bu teori de ışığın bazı özelliklerini tam olarak açıklayamamaktadır. </a:t>
            </a:r>
          </a:p>
          <a:p>
            <a:pPr marL="342900" indent="-342900" algn="just">
              <a:buFont typeface="Wingdings" panose="05000000000000000000" pitchFamily="2" charset="2"/>
              <a:buChar char="ü"/>
            </a:pPr>
            <a:endParaRPr lang="tr-TR" sz="2900" dirty="0">
              <a:solidFill>
                <a:schemeClr val="tx1"/>
              </a:solidFill>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ü"/>
            </a:pPr>
            <a:r>
              <a:rPr lang="tr-TR" sz="2900" dirty="0">
                <a:solidFill>
                  <a:schemeClr val="tx1"/>
                </a:solidFill>
                <a:latin typeface="Times New Roman" panose="02020603050405020304" pitchFamily="18" charset="0"/>
                <a:cs typeface="Times New Roman" panose="02020603050405020304" pitchFamily="18" charset="0"/>
              </a:rPr>
              <a:t>Bir ışık dalgasının bir ortamdan diğerine girdiğinde frekansı değişmezken hızı değişir. </a:t>
            </a:r>
          </a:p>
          <a:p>
            <a:pPr algn="just"/>
            <a:endParaRPr lang="tr-TR" sz="2900" dirty="0">
              <a:solidFill>
                <a:schemeClr val="tx1"/>
              </a:solidFill>
              <a:latin typeface="Times New Roman" panose="02020603050405020304" pitchFamily="18" charset="0"/>
              <a:cs typeface="Times New Roman" panose="02020603050405020304" pitchFamily="18" charset="0"/>
            </a:endParaRPr>
          </a:p>
          <a:p>
            <a:pPr algn="just"/>
            <a:endParaRPr lang="tr-TR" dirty="0"/>
          </a:p>
        </p:txBody>
      </p:sp>
    </p:spTree>
    <p:extLst>
      <p:ext uri="{BB962C8B-B14F-4D97-AF65-F5344CB8AC3E}">
        <p14:creationId xmlns:p14="http://schemas.microsoft.com/office/powerpoint/2010/main" val="3756778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B1AE3EF-FF20-43D7-87BD-E83439B3E5CA}"/>
              </a:ext>
            </a:extLst>
          </p:cNvPr>
          <p:cNvSpPr>
            <a:spLocks noGrp="1"/>
          </p:cNvSpPr>
          <p:nvPr>
            <p:ph sz="quarter" idx="13"/>
          </p:nvPr>
        </p:nvSpPr>
        <p:spPr>
          <a:xfrm>
            <a:off x="1238250" y="742950"/>
            <a:ext cx="9058275" cy="5048249"/>
          </a:xfrm>
        </p:spPr>
        <p:txBody>
          <a:bodyPr>
            <a:normAutofit/>
          </a:bodyPr>
          <a:lstStyle/>
          <a:p>
            <a:pPr marL="342900" indent="-342900" algn="just">
              <a:buFont typeface="Wingdings" panose="05000000000000000000" pitchFamily="2" charset="2"/>
              <a:buChar char="ü"/>
            </a:pPr>
            <a:r>
              <a:rPr lang="tr-TR" sz="2000" dirty="0">
                <a:solidFill>
                  <a:schemeClr val="tx1"/>
                </a:solidFill>
                <a:latin typeface="Times New Roman" panose="02020603050405020304" pitchFamily="18" charset="0"/>
                <a:cs typeface="Times New Roman" panose="02020603050405020304" pitchFamily="18" charset="0"/>
              </a:rPr>
              <a:t>Işık dalgalarının hızı boşlukta yaklaşık 300.000 km/</a:t>
            </a:r>
            <a:r>
              <a:rPr lang="tr-TR" sz="2000" dirty="0" err="1">
                <a:solidFill>
                  <a:schemeClr val="tx1"/>
                </a:solidFill>
                <a:latin typeface="Times New Roman" panose="02020603050405020304" pitchFamily="18" charset="0"/>
                <a:cs typeface="Times New Roman" panose="02020603050405020304" pitchFamily="18" charset="0"/>
              </a:rPr>
              <a:t>sn’dir</a:t>
            </a:r>
            <a:r>
              <a:rPr lang="tr-TR" sz="2000" dirty="0">
                <a:solidFill>
                  <a:schemeClr val="tx1"/>
                </a:solidFill>
                <a:latin typeface="Times New Roman" panose="02020603050405020304" pitchFamily="18" charset="0"/>
                <a:cs typeface="Times New Roman" panose="02020603050405020304" pitchFamily="18" charset="0"/>
              </a:rPr>
              <a:t>. </a:t>
            </a:r>
          </a:p>
          <a:p>
            <a:pPr marL="342900" indent="-342900" algn="just">
              <a:buFont typeface="Wingdings" panose="05000000000000000000" pitchFamily="2" charset="2"/>
              <a:buChar char="ü"/>
            </a:pPr>
            <a:endParaRPr lang="tr-TR"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ü"/>
            </a:pPr>
            <a:r>
              <a:rPr lang="tr-TR" sz="2000" dirty="0">
                <a:solidFill>
                  <a:schemeClr val="tx1"/>
                </a:solidFill>
                <a:latin typeface="Times New Roman" panose="02020603050405020304" pitchFamily="18" charset="0"/>
                <a:cs typeface="Times New Roman" panose="02020603050405020304" pitchFamily="18" charset="0"/>
              </a:rPr>
              <a:t>Havada bu hız biraz daha yavaştır. </a:t>
            </a:r>
          </a:p>
          <a:p>
            <a:pPr marL="342900" indent="-342900" algn="just">
              <a:buFont typeface="Wingdings" panose="05000000000000000000" pitchFamily="2" charset="2"/>
              <a:buChar char="ü"/>
            </a:pPr>
            <a:endParaRPr lang="tr-TR"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ü"/>
            </a:pPr>
            <a:r>
              <a:rPr lang="tr-TR" sz="2000" dirty="0">
                <a:solidFill>
                  <a:schemeClr val="tx1"/>
                </a:solidFill>
                <a:latin typeface="Times New Roman" panose="02020603050405020304" pitchFamily="18" charset="0"/>
                <a:cs typeface="Times New Roman" panose="02020603050405020304" pitchFamily="18" charset="0"/>
              </a:rPr>
              <a:t>Işık hızı suda 225.000 km/</a:t>
            </a:r>
            <a:r>
              <a:rPr lang="tr-TR" sz="2000" dirty="0" err="1">
                <a:solidFill>
                  <a:schemeClr val="tx1"/>
                </a:solidFill>
                <a:latin typeface="Times New Roman" panose="02020603050405020304" pitchFamily="18" charset="0"/>
                <a:cs typeface="Times New Roman" panose="02020603050405020304" pitchFamily="18" charset="0"/>
              </a:rPr>
              <a:t>sn</a:t>
            </a:r>
            <a:r>
              <a:rPr lang="tr-TR" sz="2000" dirty="0">
                <a:solidFill>
                  <a:schemeClr val="tx1"/>
                </a:solidFill>
                <a:latin typeface="Times New Roman" panose="02020603050405020304" pitchFamily="18" charset="0"/>
                <a:cs typeface="Times New Roman" panose="02020603050405020304" pitchFamily="18" charset="0"/>
              </a:rPr>
              <a:t> iken camda 200.000 km/</a:t>
            </a:r>
            <a:r>
              <a:rPr lang="tr-TR" sz="2000" dirty="0" err="1">
                <a:solidFill>
                  <a:schemeClr val="tx1"/>
                </a:solidFill>
                <a:latin typeface="Times New Roman" panose="02020603050405020304" pitchFamily="18" charset="0"/>
                <a:cs typeface="Times New Roman" panose="02020603050405020304" pitchFamily="18" charset="0"/>
              </a:rPr>
              <a:t>sn’dir</a:t>
            </a:r>
            <a:r>
              <a:rPr lang="tr-TR" sz="2000" dirty="0">
                <a:solidFill>
                  <a:schemeClr val="tx1"/>
                </a:solidFill>
                <a:latin typeface="Times New Roman" panose="02020603050405020304" pitchFamily="18" charset="0"/>
                <a:cs typeface="Times New Roman" panose="02020603050405020304" pitchFamily="18" charset="0"/>
              </a:rPr>
              <a:t>. </a:t>
            </a:r>
          </a:p>
          <a:p>
            <a:pPr marL="342900" indent="-342900" algn="just">
              <a:buFont typeface="Wingdings" panose="05000000000000000000" pitchFamily="2" charset="2"/>
              <a:buChar char="ü"/>
            </a:pPr>
            <a:endParaRPr lang="tr-TR" sz="2000" dirty="0">
              <a:solidFill>
                <a:schemeClr val="tx1"/>
              </a:solidFill>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ü"/>
            </a:pPr>
            <a:r>
              <a:rPr lang="tr-TR" sz="2000" dirty="0">
                <a:solidFill>
                  <a:schemeClr val="tx1"/>
                </a:solidFill>
                <a:latin typeface="Times New Roman" panose="02020603050405020304" pitchFamily="18" charset="0"/>
                <a:cs typeface="Times New Roman" panose="02020603050405020304" pitchFamily="18" charset="0"/>
              </a:rPr>
              <a:t>Işık dalgalarının enerjisi ise </a:t>
            </a:r>
            <a:r>
              <a:rPr lang="tr-TR" sz="2000" dirty="0" err="1">
                <a:solidFill>
                  <a:schemeClr val="tx1"/>
                </a:solidFill>
                <a:latin typeface="Times New Roman" panose="02020603050405020304" pitchFamily="18" charset="0"/>
                <a:cs typeface="Times New Roman" panose="02020603050405020304" pitchFamily="18" charset="0"/>
              </a:rPr>
              <a:t>dalgaboyu</a:t>
            </a:r>
            <a:r>
              <a:rPr lang="tr-TR" sz="2000" dirty="0">
                <a:solidFill>
                  <a:schemeClr val="tx1"/>
                </a:solidFill>
                <a:latin typeface="Times New Roman" panose="02020603050405020304" pitchFamily="18" charset="0"/>
                <a:cs typeface="Times New Roman" panose="02020603050405020304" pitchFamily="18" charset="0"/>
              </a:rPr>
              <a:t> ile ters orantılıdır. Işığın boşluktaki hızının başka bir ortamdaki hızına oranı </a:t>
            </a:r>
            <a:r>
              <a:rPr lang="tr-TR" sz="2000" u="sng" dirty="0">
                <a:solidFill>
                  <a:schemeClr val="tx1"/>
                </a:solidFill>
                <a:latin typeface="Times New Roman" panose="02020603050405020304" pitchFamily="18" charset="0"/>
                <a:cs typeface="Times New Roman" panose="02020603050405020304" pitchFamily="18" charset="0"/>
              </a:rPr>
              <a:t>“kırılma indisi” </a:t>
            </a:r>
            <a:r>
              <a:rPr lang="tr-TR" sz="2000" dirty="0">
                <a:solidFill>
                  <a:schemeClr val="tx1"/>
                </a:solidFill>
                <a:latin typeface="Times New Roman" panose="02020603050405020304" pitchFamily="18" charset="0"/>
                <a:cs typeface="Times New Roman" panose="02020603050405020304" pitchFamily="18" charset="0"/>
              </a:rPr>
              <a:t>adını alır ve n ile gösterilir.</a:t>
            </a:r>
            <a:endParaRPr lang="tr-TR" dirty="0">
              <a:latin typeface="Times New Roman" panose="02020603050405020304" pitchFamily="18" charset="0"/>
              <a:cs typeface="Times New Roman" panose="02020603050405020304" pitchFamily="18" charset="0"/>
            </a:endParaRPr>
          </a:p>
        </p:txBody>
      </p:sp>
      <p:pic>
        <p:nvPicPr>
          <p:cNvPr id="7" name="Resim 6">
            <a:extLst>
              <a:ext uri="{FF2B5EF4-FFF2-40B4-BE49-F238E27FC236}">
                <a16:creationId xmlns:a16="http://schemas.microsoft.com/office/drawing/2014/main" id="{244BD4D2-F4D6-4FC1-85EC-51F630158150}"/>
              </a:ext>
            </a:extLst>
          </p:cNvPr>
          <p:cNvPicPr>
            <a:picLocks noChangeAspect="1"/>
          </p:cNvPicPr>
          <p:nvPr/>
        </p:nvPicPr>
        <p:blipFill>
          <a:blip r:embed="rId2"/>
          <a:stretch>
            <a:fillRect/>
          </a:stretch>
        </p:blipFill>
        <p:spPr>
          <a:xfrm>
            <a:off x="1580525" y="5219700"/>
            <a:ext cx="7811126" cy="323850"/>
          </a:xfrm>
          <a:prstGeom prst="rect">
            <a:avLst/>
          </a:prstGeom>
        </p:spPr>
      </p:pic>
    </p:spTree>
    <p:extLst>
      <p:ext uri="{BB962C8B-B14F-4D97-AF65-F5344CB8AC3E}">
        <p14:creationId xmlns:p14="http://schemas.microsoft.com/office/powerpoint/2010/main" val="17543163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id="{592F515B-2FA8-4558-9D2A-0C372555767C}"/>
              </a:ext>
            </a:extLst>
          </p:cNvPr>
          <p:cNvPicPr>
            <a:picLocks noChangeAspect="1"/>
          </p:cNvPicPr>
          <p:nvPr/>
        </p:nvPicPr>
        <p:blipFill>
          <a:blip r:embed="rId2"/>
          <a:stretch>
            <a:fillRect/>
          </a:stretch>
        </p:blipFill>
        <p:spPr>
          <a:xfrm>
            <a:off x="1004261" y="713304"/>
            <a:ext cx="8687426" cy="2095499"/>
          </a:xfrm>
          <a:prstGeom prst="rect">
            <a:avLst/>
          </a:prstGeom>
        </p:spPr>
      </p:pic>
      <p:pic>
        <p:nvPicPr>
          <p:cNvPr id="9" name="Resim 8">
            <a:extLst>
              <a:ext uri="{FF2B5EF4-FFF2-40B4-BE49-F238E27FC236}">
                <a16:creationId xmlns:a16="http://schemas.microsoft.com/office/drawing/2014/main" id="{CA7BAFEA-DA7A-419B-AA31-FC6539BCD774}"/>
              </a:ext>
            </a:extLst>
          </p:cNvPr>
          <p:cNvPicPr>
            <a:picLocks noChangeAspect="1"/>
          </p:cNvPicPr>
          <p:nvPr/>
        </p:nvPicPr>
        <p:blipFill>
          <a:blip r:embed="rId3"/>
          <a:stretch>
            <a:fillRect/>
          </a:stretch>
        </p:blipFill>
        <p:spPr>
          <a:xfrm>
            <a:off x="951873" y="4162425"/>
            <a:ext cx="8792202" cy="2419350"/>
          </a:xfrm>
          <a:prstGeom prst="rect">
            <a:avLst/>
          </a:prstGeom>
        </p:spPr>
      </p:pic>
      <p:sp>
        <p:nvSpPr>
          <p:cNvPr id="13" name="Metin kutusu 12">
            <a:extLst>
              <a:ext uri="{FF2B5EF4-FFF2-40B4-BE49-F238E27FC236}">
                <a16:creationId xmlns:a16="http://schemas.microsoft.com/office/drawing/2014/main" id="{F99D9E48-21E4-4E9C-8F17-68385CE922CA}"/>
              </a:ext>
            </a:extLst>
          </p:cNvPr>
          <p:cNvSpPr txBox="1"/>
          <p:nvPr/>
        </p:nvSpPr>
        <p:spPr>
          <a:xfrm>
            <a:off x="951873" y="3448050"/>
            <a:ext cx="6096000" cy="369332"/>
          </a:xfrm>
          <a:prstGeom prst="rect">
            <a:avLst/>
          </a:prstGeom>
          <a:noFill/>
        </p:spPr>
        <p:txBody>
          <a:bodyPr wrap="square">
            <a:spAutoFit/>
          </a:bodyPr>
          <a:lstStyle/>
          <a:p>
            <a:r>
              <a:rPr lang="tr-TR" dirty="0"/>
              <a:t>Işıkla ilgili önemli tanımlar;</a:t>
            </a:r>
          </a:p>
        </p:txBody>
      </p:sp>
    </p:spTree>
    <p:extLst>
      <p:ext uri="{BB962C8B-B14F-4D97-AF65-F5344CB8AC3E}">
        <p14:creationId xmlns:p14="http://schemas.microsoft.com/office/powerpoint/2010/main" val="16150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9F6C49C-8D75-4EC1-94E2-5811547B9371}"/>
              </a:ext>
            </a:extLst>
          </p:cNvPr>
          <p:cNvSpPr>
            <a:spLocks noGrp="1"/>
          </p:cNvSpPr>
          <p:nvPr>
            <p:ph type="title"/>
          </p:nvPr>
        </p:nvSpPr>
        <p:spPr>
          <a:xfrm>
            <a:off x="913776" y="1066800"/>
            <a:ext cx="2696200" cy="790575"/>
          </a:xfrm>
        </p:spPr>
        <p:txBody>
          <a:bodyPr>
            <a:normAutofit fontScale="90000"/>
          </a:bodyPr>
          <a:lstStyle/>
          <a:p>
            <a:pPr algn="l"/>
            <a:r>
              <a:rPr lang="tr-TR" dirty="0">
                <a:latin typeface="Times New Roman" panose="02020603050405020304" pitchFamily="18" charset="0"/>
                <a:cs typeface="Times New Roman" panose="02020603050405020304" pitchFamily="18" charset="0"/>
              </a:rPr>
              <a:t>mercekler</a:t>
            </a:r>
          </a:p>
        </p:txBody>
      </p:sp>
      <p:sp>
        <p:nvSpPr>
          <p:cNvPr id="3" name="İçerik Yer Tutucusu 2">
            <a:extLst>
              <a:ext uri="{FF2B5EF4-FFF2-40B4-BE49-F238E27FC236}">
                <a16:creationId xmlns:a16="http://schemas.microsoft.com/office/drawing/2014/main" id="{461495E1-5AA0-45F5-B469-275D2F482105}"/>
              </a:ext>
            </a:extLst>
          </p:cNvPr>
          <p:cNvSpPr>
            <a:spLocks noGrp="1"/>
          </p:cNvSpPr>
          <p:nvPr>
            <p:ph sz="quarter" idx="13"/>
          </p:nvPr>
        </p:nvSpPr>
        <p:spPr/>
        <p:txBody>
          <a:bodyPr>
            <a:normAutofit fontScale="77500" lnSpcReduction="20000"/>
          </a:bodyPr>
          <a:lstStyle/>
          <a:p>
            <a:pPr algn="just"/>
            <a:r>
              <a:rPr lang="tr-TR" sz="2600" cap="none" dirty="0">
                <a:latin typeface="Times New Roman" panose="02020603050405020304" pitchFamily="18" charset="0"/>
                <a:cs typeface="Times New Roman" panose="02020603050405020304" pitchFamily="18" charset="0"/>
              </a:rPr>
              <a:t>Optikte önemli bir yere sahip olan mercekler yüzyıllardır çeşitli amaçlar için kullanılmaktadır. Cam, plastik, akrilik vb. gibi saydam materyalden yapılabilirler. Çoğu zaman lens adı altında da incelenirler. </a:t>
            </a:r>
          </a:p>
          <a:p>
            <a:r>
              <a:rPr lang="tr-TR" sz="2600" cap="none" dirty="0">
                <a:latin typeface="Times New Roman" panose="02020603050405020304" pitchFamily="18" charset="0"/>
                <a:cs typeface="Times New Roman" panose="02020603050405020304" pitchFamily="18" charset="0"/>
              </a:rPr>
              <a:t>Merceklerin kırma gücü birimi </a:t>
            </a:r>
            <a:r>
              <a:rPr lang="tr-TR" sz="2600" cap="none" dirty="0" err="1">
                <a:latin typeface="Times New Roman" panose="02020603050405020304" pitchFamily="18" charset="0"/>
                <a:cs typeface="Times New Roman" panose="02020603050405020304" pitchFamily="18" charset="0"/>
              </a:rPr>
              <a:t>diyoptri’dir</a:t>
            </a:r>
            <a:r>
              <a:rPr lang="tr-TR" sz="2600" cap="none" dirty="0">
                <a:latin typeface="Times New Roman" panose="02020603050405020304" pitchFamily="18" charset="0"/>
                <a:cs typeface="Times New Roman" panose="02020603050405020304" pitchFamily="18" charset="0"/>
              </a:rPr>
              <a:t>. </a:t>
            </a:r>
          </a:p>
          <a:p>
            <a:endParaRPr lang="tr-TR" dirty="0"/>
          </a:p>
          <a:p>
            <a:pPr marL="0" indent="0">
              <a:buNone/>
            </a:pPr>
            <a:endParaRPr lang="tr-TR" dirty="0"/>
          </a:p>
          <a:p>
            <a:r>
              <a:rPr lang="tr-TR" sz="2800" cap="none" dirty="0">
                <a:latin typeface="Times New Roman" panose="02020603050405020304" pitchFamily="18" charset="0"/>
                <a:cs typeface="Times New Roman" panose="02020603050405020304" pitchFamily="18" charset="0"/>
              </a:rPr>
              <a:t>Bir mercek sonsuzdan gelen ışınları 1 metreye odaklıyorsa kırma gücü 1 </a:t>
            </a:r>
            <a:r>
              <a:rPr lang="tr-TR" sz="2800" cap="none" dirty="0" err="1">
                <a:latin typeface="Times New Roman" panose="02020603050405020304" pitchFamily="18" charset="0"/>
                <a:cs typeface="Times New Roman" panose="02020603050405020304" pitchFamily="18" charset="0"/>
              </a:rPr>
              <a:t>diyoptri’dir</a:t>
            </a:r>
            <a:r>
              <a:rPr lang="tr-TR" sz="2800" cap="none" dirty="0">
                <a:latin typeface="Times New Roman" panose="02020603050405020304" pitchFamily="18" charset="0"/>
                <a:cs typeface="Times New Roman" panose="02020603050405020304" pitchFamily="18" charset="0"/>
              </a:rPr>
              <a:t>. Odak uzaklığı azaldıkça merceğin kırma gücü artarken, odak uzaklığı arttıkça merceğin kırma gücü azalır. Bir merceğin gücü </a:t>
            </a:r>
            <a:r>
              <a:rPr lang="tr-TR" sz="2800" cap="none" dirty="0" err="1">
                <a:latin typeface="Times New Roman" panose="02020603050405020304" pitchFamily="18" charset="0"/>
                <a:cs typeface="Times New Roman" panose="02020603050405020304" pitchFamily="18" charset="0"/>
              </a:rPr>
              <a:t>lensometre</a:t>
            </a:r>
            <a:r>
              <a:rPr lang="tr-TR" sz="2800" cap="none" dirty="0">
                <a:latin typeface="Times New Roman" panose="02020603050405020304" pitchFamily="18" charset="0"/>
                <a:cs typeface="Times New Roman" panose="02020603050405020304" pitchFamily="18" charset="0"/>
              </a:rPr>
              <a:t> adi verilen aletlerle ölçülebilir.</a:t>
            </a:r>
          </a:p>
        </p:txBody>
      </p:sp>
      <p:pic>
        <p:nvPicPr>
          <p:cNvPr id="5" name="Resim 4">
            <a:extLst>
              <a:ext uri="{FF2B5EF4-FFF2-40B4-BE49-F238E27FC236}">
                <a16:creationId xmlns:a16="http://schemas.microsoft.com/office/drawing/2014/main" id="{D0191A03-B007-4260-8C0C-482D37CAA6B6}"/>
              </a:ext>
            </a:extLst>
          </p:cNvPr>
          <p:cNvPicPr>
            <a:picLocks noChangeAspect="1"/>
          </p:cNvPicPr>
          <p:nvPr/>
        </p:nvPicPr>
        <p:blipFill>
          <a:blip r:embed="rId2"/>
          <a:stretch>
            <a:fillRect/>
          </a:stretch>
        </p:blipFill>
        <p:spPr>
          <a:xfrm>
            <a:off x="1252537" y="3864832"/>
            <a:ext cx="2200275" cy="428625"/>
          </a:xfrm>
          <a:prstGeom prst="rect">
            <a:avLst/>
          </a:prstGeom>
        </p:spPr>
      </p:pic>
    </p:spTree>
    <p:extLst>
      <p:ext uri="{BB962C8B-B14F-4D97-AF65-F5344CB8AC3E}">
        <p14:creationId xmlns:p14="http://schemas.microsoft.com/office/powerpoint/2010/main" val="32043542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819ABB1-DED6-42C1-BF32-6E97832C60BC}"/>
              </a:ext>
            </a:extLst>
          </p:cNvPr>
          <p:cNvSpPr>
            <a:spLocks noGrp="1"/>
          </p:cNvSpPr>
          <p:nvPr>
            <p:ph sz="quarter" idx="13"/>
          </p:nvPr>
        </p:nvSpPr>
        <p:spPr>
          <a:xfrm>
            <a:off x="913774" y="190500"/>
            <a:ext cx="10363826" cy="6410325"/>
          </a:xfrm>
        </p:spPr>
        <p:txBody>
          <a:bodyPr>
            <a:noAutofit/>
          </a:bodyPr>
          <a:lstStyle/>
          <a:p>
            <a:pPr algn="just">
              <a:buFont typeface="Wingdings" panose="05000000000000000000" pitchFamily="2" charset="2"/>
              <a:buChar char="Ø"/>
            </a:pPr>
            <a:r>
              <a:rPr lang="tr-TR" sz="2400" u="sng" cap="none" dirty="0" err="1">
                <a:latin typeface="Times New Roman" panose="02020603050405020304" pitchFamily="18" charset="0"/>
                <a:cs typeface="Times New Roman" panose="02020603050405020304" pitchFamily="18" charset="0"/>
              </a:rPr>
              <a:t>Sferik</a:t>
            </a:r>
            <a:r>
              <a:rPr lang="tr-TR" sz="2400" u="sng" cap="none" dirty="0">
                <a:latin typeface="Times New Roman" panose="02020603050405020304" pitchFamily="18" charset="0"/>
                <a:cs typeface="Times New Roman" panose="02020603050405020304" pitchFamily="18" charset="0"/>
              </a:rPr>
              <a:t> (Küresel) Mercekler</a:t>
            </a:r>
            <a:r>
              <a:rPr lang="tr-TR" sz="2400" cap="none" dirty="0">
                <a:latin typeface="Times New Roman" panose="02020603050405020304" pitchFamily="18" charset="0"/>
                <a:cs typeface="Times New Roman" panose="02020603050405020304" pitchFamily="18" charset="0"/>
              </a:rPr>
              <a:t>: her eksende kırıcılıkları ayni olan merceklerdir. Bu tip merceklerde ışık hangi eksende gelirse gelsin merceğin </a:t>
            </a:r>
            <a:r>
              <a:rPr lang="tr-TR" sz="2400" cap="none" dirty="0" err="1">
                <a:latin typeface="Times New Roman" panose="02020603050405020304" pitchFamily="18" charset="0"/>
                <a:cs typeface="Times New Roman" panose="02020603050405020304" pitchFamily="18" charset="0"/>
              </a:rPr>
              <a:t>diyoptrili</a:t>
            </a:r>
            <a:r>
              <a:rPr lang="tr-TR" sz="2400" cap="none" dirty="0">
                <a:latin typeface="Times New Roman" panose="02020603050405020304" pitchFamily="18" charset="0"/>
                <a:cs typeface="Times New Roman" panose="02020603050405020304" pitchFamily="18" charset="0"/>
              </a:rPr>
              <a:t> kadar </a:t>
            </a:r>
            <a:r>
              <a:rPr lang="tr-TR" sz="2400" cap="none" dirty="0" err="1">
                <a:latin typeface="Times New Roman" panose="02020603050405020304" pitchFamily="18" charset="0"/>
                <a:cs typeface="Times New Roman" panose="02020603050405020304" pitchFamily="18" charset="0"/>
              </a:rPr>
              <a:t>kırılıma</a:t>
            </a:r>
            <a:r>
              <a:rPr lang="tr-TR" sz="2400" cap="none" dirty="0">
                <a:latin typeface="Times New Roman" panose="02020603050405020304" pitchFamily="18" charset="0"/>
                <a:cs typeface="Times New Roman" panose="02020603050405020304" pitchFamily="18" charset="0"/>
              </a:rPr>
              <a:t> uğrar. İkiye ayrılırlar. </a:t>
            </a:r>
          </a:p>
          <a:p>
            <a:pPr marL="457200" indent="-457200" algn="just">
              <a:buFont typeface="+mj-lt"/>
              <a:buAutoNum type="arabicPeriod"/>
            </a:pPr>
            <a:r>
              <a:rPr lang="tr-TR" sz="2400" cap="none" dirty="0">
                <a:latin typeface="Times New Roman" panose="02020603050405020304" pitchFamily="18" charset="0"/>
                <a:cs typeface="Times New Roman" panose="02020603050405020304" pitchFamily="18" charset="0"/>
              </a:rPr>
              <a:t>Konveks (yakınsak) mercekler: ışık ışınlarını kırarak daha toplu bir hale getirirler. Pozitif (+) </a:t>
            </a:r>
            <a:r>
              <a:rPr lang="tr-TR" sz="2400" cap="none" dirty="0" err="1">
                <a:latin typeface="Times New Roman" panose="02020603050405020304" pitchFamily="18" charset="0"/>
                <a:cs typeface="Times New Roman" panose="02020603050405020304" pitchFamily="18" charset="0"/>
              </a:rPr>
              <a:t>diyoptrili</a:t>
            </a:r>
            <a:r>
              <a:rPr lang="tr-TR" sz="2400" cap="none" dirty="0">
                <a:latin typeface="Times New Roman" panose="02020603050405020304" pitchFamily="18" charset="0"/>
                <a:cs typeface="Times New Roman" panose="02020603050405020304" pitchFamily="18" charset="0"/>
              </a:rPr>
              <a:t> merceklerdir. Dışbükey mercek adi altında da incelenirler. </a:t>
            </a:r>
            <a:r>
              <a:rPr lang="tr-TR" sz="2400" cap="none" dirty="0" err="1">
                <a:latin typeface="Times New Roman" panose="02020603050405020304" pitchFamily="18" charset="0"/>
                <a:cs typeface="Times New Roman" panose="02020603050405020304" pitchFamily="18" charset="0"/>
              </a:rPr>
              <a:t>Planokonveks</a:t>
            </a:r>
            <a:r>
              <a:rPr lang="tr-TR" sz="2400" cap="none" dirty="0">
                <a:latin typeface="Times New Roman" panose="02020603050405020304" pitchFamily="18" charset="0"/>
                <a:cs typeface="Times New Roman" panose="02020603050405020304" pitchFamily="18" charset="0"/>
              </a:rPr>
              <a:t>, </a:t>
            </a:r>
            <a:r>
              <a:rPr lang="tr-TR" sz="2400" cap="none" dirty="0" err="1">
                <a:latin typeface="Times New Roman" panose="02020603050405020304" pitchFamily="18" charset="0"/>
                <a:cs typeface="Times New Roman" panose="02020603050405020304" pitchFamily="18" charset="0"/>
              </a:rPr>
              <a:t>bikonveks</a:t>
            </a:r>
            <a:r>
              <a:rPr lang="tr-TR" sz="2400" cap="none" dirty="0">
                <a:latin typeface="Times New Roman" panose="02020603050405020304" pitchFamily="18" charset="0"/>
                <a:cs typeface="Times New Roman" panose="02020603050405020304" pitchFamily="18" charset="0"/>
              </a:rPr>
              <a:t> veya </a:t>
            </a:r>
            <a:r>
              <a:rPr lang="tr-TR" sz="2400" cap="none" dirty="0" err="1">
                <a:latin typeface="Times New Roman" panose="02020603050405020304" pitchFamily="18" charset="0"/>
                <a:cs typeface="Times New Roman" panose="02020603050405020304" pitchFamily="18" charset="0"/>
              </a:rPr>
              <a:t>menisküs</a:t>
            </a:r>
            <a:r>
              <a:rPr lang="tr-TR" sz="2400" cap="none" dirty="0">
                <a:latin typeface="Times New Roman" panose="02020603050405020304" pitchFamily="18" charset="0"/>
                <a:cs typeface="Times New Roman" panose="02020603050405020304" pitchFamily="18" charset="0"/>
              </a:rPr>
              <a:t> şeklinde olabilirler. Genellikle bir cisme bakıldığında, cismi daha büyük gösterirler. Mercek sağa sola hareket ettirildiğinde bakılan cismin görüntüsü hareket yönünün ters yönünde hareket eder.</a:t>
            </a:r>
          </a:p>
          <a:p>
            <a:pPr marL="457200" indent="-457200" algn="just">
              <a:buFont typeface="+mj-lt"/>
              <a:buAutoNum type="arabicPeriod"/>
            </a:pPr>
            <a:r>
              <a:rPr lang="tr-TR" sz="2400" cap="none" dirty="0">
                <a:latin typeface="Times New Roman" panose="02020603050405020304" pitchFamily="18" charset="0"/>
                <a:cs typeface="Times New Roman" panose="02020603050405020304" pitchFamily="18" charset="0"/>
              </a:rPr>
              <a:t> Konkav (ıraksak) mercekler: ışık ışınlarını kırarak daha dağınık bir hale getirirler. Negatif (-) </a:t>
            </a:r>
            <a:r>
              <a:rPr lang="tr-TR" sz="2400" cap="none" dirty="0" err="1">
                <a:latin typeface="Times New Roman" panose="02020603050405020304" pitchFamily="18" charset="0"/>
                <a:cs typeface="Times New Roman" panose="02020603050405020304" pitchFamily="18" charset="0"/>
              </a:rPr>
              <a:t>diyoptrili</a:t>
            </a:r>
            <a:r>
              <a:rPr lang="tr-TR" sz="2400" cap="none" dirty="0">
                <a:latin typeface="Times New Roman" panose="02020603050405020304" pitchFamily="18" charset="0"/>
                <a:cs typeface="Times New Roman" panose="02020603050405020304" pitchFamily="18" charset="0"/>
              </a:rPr>
              <a:t> mercekler olup içbükey mercek adi altında da incelenirler. </a:t>
            </a:r>
            <a:r>
              <a:rPr lang="tr-TR" sz="2400" cap="none" dirty="0" err="1">
                <a:latin typeface="Times New Roman" panose="02020603050405020304" pitchFamily="18" charset="0"/>
                <a:cs typeface="Times New Roman" panose="02020603050405020304" pitchFamily="18" charset="0"/>
              </a:rPr>
              <a:t>Planokonkav</a:t>
            </a:r>
            <a:r>
              <a:rPr lang="tr-TR" sz="2400" cap="none" dirty="0">
                <a:latin typeface="Times New Roman" panose="02020603050405020304" pitchFamily="18" charset="0"/>
                <a:cs typeface="Times New Roman" panose="02020603050405020304" pitchFamily="18" charset="0"/>
              </a:rPr>
              <a:t>, </a:t>
            </a:r>
            <a:r>
              <a:rPr lang="tr-TR" sz="2400" cap="none" dirty="0" err="1">
                <a:latin typeface="Times New Roman" panose="02020603050405020304" pitchFamily="18" charset="0"/>
                <a:cs typeface="Times New Roman" panose="02020603050405020304" pitchFamily="18" charset="0"/>
              </a:rPr>
              <a:t>bikonkav</a:t>
            </a:r>
            <a:r>
              <a:rPr lang="tr-TR" sz="2400" cap="none" dirty="0">
                <a:latin typeface="Times New Roman" panose="02020603050405020304" pitchFamily="18" charset="0"/>
                <a:cs typeface="Times New Roman" panose="02020603050405020304" pitchFamily="18" charset="0"/>
              </a:rPr>
              <a:t> veya </a:t>
            </a:r>
            <a:r>
              <a:rPr lang="tr-TR" sz="2400" cap="none" dirty="0" err="1">
                <a:latin typeface="Times New Roman" panose="02020603050405020304" pitchFamily="18" charset="0"/>
                <a:cs typeface="Times New Roman" panose="02020603050405020304" pitchFamily="18" charset="0"/>
              </a:rPr>
              <a:t>menisküs</a:t>
            </a:r>
            <a:r>
              <a:rPr lang="tr-TR" sz="2400" cap="none" dirty="0">
                <a:latin typeface="Times New Roman" panose="02020603050405020304" pitchFamily="18" charset="0"/>
                <a:cs typeface="Times New Roman" panose="02020603050405020304" pitchFamily="18" charset="0"/>
              </a:rPr>
              <a:t> şeklinde olabilirler. Genellikle cisimleri daha küçük gösterirler. Mercek sağa sola hareket ettirildiğinde bakılan cismin görüntüsü hareket yönü ile ayni yöne hareket eder</a:t>
            </a:r>
          </a:p>
        </p:txBody>
      </p:sp>
    </p:spTree>
    <p:extLst>
      <p:ext uri="{BB962C8B-B14F-4D97-AF65-F5344CB8AC3E}">
        <p14:creationId xmlns:p14="http://schemas.microsoft.com/office/powerpoint/2010/main" val="17059166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664B04C-14F8-464E-A46A-96C64AB29916}"/>
              </a:ext>
            </a:extLst>
          </p:cNvPr>
          <p:cNvSpPr>
            <a:spLocks noGrp="1"/>
          </p:cNvSpPr>
          <p:nvPr>
            <p:ph sz="quarter" idx="13"/>
          </p:nvPr>
        </p:nvSpPr>
        <p:spPr>
          <a:xfrm>
            <a:off x="913774" y="971550"/>
            <a:ext cx="10363826" cy="4819649"/>
          </a:xfrm>
        </p:spPr>
        <p:txBody>
          <a:bodyPr>
            <a:normAutofit/>
          </a:bodyPr>
          <a:lstStyle/>
          <a:p>
            <a:pPr>
              <a:buFont typeface="Wingdings" panose="05000000000000000000" pitchFamily="2" charset="2"/>
              <a:buChar char="Ø"/>
            </a:pPr>
            <a:r>
              <a:rPr lang="tr-TR" sz="2400" cap="none" dirty="0">
                <a:latin typeface="Times New Roman" panose="02020603050405020304" pitchFamily="18" charset="0"/>
                <a:cs typeface="Times New Roman" panose="02020603050405020304" pitchFamily="18" charset="0"/>
              </a:rPr>
              <a:t> </a:t>
            </a:r>
            <a:r>
              <a:rPr lang="tr-TR" sz="2400" u="sng" cap="none" dirty="0" err="1">
                <a:latin typeface="Times New Roman" panose="02020603050405020304" pitchFamily="18" charset="0"/>
                <a:cs typeface="Times New Roman" panose="02020603050405020304" pitchFamily="18" charset="0"/>
              </a:rPr>
              <a:t>Astigmatik</a:t>
            </a:r>
            <a:r>
              <a:rPr lang="tr-TR" sz="2400" u="sng" cap="none" dirty="0">
                <a:latin typeface="Times New Roman" panose="02020603050405020304" pitchFamily="18" charset="0"/>
                <a:cs typeface="Times New Roman" panose="02020603050405020304" pitchFamily="18" charset="0"/>
              </a:rPr>
              <a:t> Mercekler</a:t>
            </a:r>
            <a:r>
              <a:rPr lang="tr-TR" sz="2400" cap="none" dirty="0">
                <a:latin typeface="Times New Roman" panose="02020603050405020304" pitchFamily="18" charset="0"/>
                <a:cs typeface="Times New Roman" panose="02020603050405020304" pitchFamily="18" charset="0"/>
              </a:rPr>
              <a:t>: Silindirik mercekler veya torik mercekler adi altında da incelenmektedirler. </a:t>
            </a:r>
            <a:r>
              <a:rPr lang="tr-TR" sz="2400" cap="none" dirty="0" err="1">
                <a:latin typeface="Times New Roman" panose="02020603050405020304" pitchFamily="18" charset="0"/>
                <a:cs typeface="Times New Roman" panose="02020603050405020304" pitchFamily="18" charset="0"/>
              </a:rPr>
              <a:t>Astigmatik</a:t>
            </a:r>
            <a:r>
              <a:rPr lang="tr-TR" sz="2400" cap="none" dirty="0">
                <a:latin typeface="Times New Roman" panose="02020603050405020304" pitchFamily="18" charset="0"/>
                <a:cs typeface="Times New Roman" panose="02020603050405020304" pitchFamily="18" charset="0"/>
              </a:rPr>
              <a:t> merceklerde, </a:t>
            </a:r>
            <a:r>
              <a:rPr lang="tr-TR" sz="2400" cap="none" dirty="0" err="1">
                <a:latin typeface="Times New Roman" panose="02020603050405020304" pitchFamily="18" charset="0"/>
                <a:cs typeface="Times New Roman" panose="02020603050405020304" pitchFamily="18" charset="0"/>
              </a:rPr>
              <a:t>sferik</a:t>
            </a:r>
            <a:r>
              <a:rPr lang="tr-TR" sz="2400" cap="none" dirty="0">
                <a:latin typeface="Times New Roman" panose="02020603050405020304" pitchFamily="18" charset="0"/>
                <a:cs typeface="Times New Roman" panose="02020603050405020304" pitchFamily="18" charset="0"/>
              </a:rPr>
              <a:t> merceklerde olduğu gibi ışığın tüm eksenlerde eşit diyoptride kırılma durumu yoktur. Basit olarak açıklamak gerekirse; asal eksene ve birbirine dik konumdaki AB ve CD ışıklı cisimlerinin görüntüleri söz konusu olunca bu mercekler, ışıklı cisimlerden birine etki ederken diğerine herhangi bir kırıcılıkları olmayan merceklerdir. Astigmatın kelime anlamı “nokta şeklinde olmayan” </a:t>
            </a:r>
            <a:r>
              <a:rPr lang="tr-TR" sz="2400" cap="none" dirty="0" err="1">
                <a:latin typeface="Times New Roman" panose="02020603050405020304" pitchFamily="18" charset="0"/>
                <a:cs typeface="Times New Roman" panose="02020603050405020304" pitchFamily="18" charset="0"/>
              </a:rPr>
              <a:t>dır</a:t>
            </a:r>
            <a:r>
              <a:rPr lang="tr-TR" sz="2400" cap="none" dirty="0">
                <a:latin typeface="Times New Roman" panose="02020603050405020304" pitchFamily="18" charset="0"/>
                <a:cs typeface="Times New Roman" panose="02020603050405020304" pitchFamily="18" charset="0"/>
              </a:rPr>
              <a:t>.</a:t>
            </a:r>
          </a:p>
        </p:txBody>
      </p:sp>
      <p:pic>
        <p:nvPicPr>
          <p:cNvPr id="5" name="Resim 4">
            <a:extLst>
              <a:ext uri="{FF2B5EF4-FFF2-40B4-BE49-F238E27FC236}">
                <a16:creationId xmlns:a16="http://schemas.microsoft.com/office/drawing/2014/main" id="{0AB6A0A5-9599-4FC9-B96A-E3F5ADBAE8BD}"/>
              </a:ext>
            </a:extLst>
          </p:cNvPr>
          <p:cNvPicPr>
            <a:picLocks noChangeAspect="1"/>
          </p:cNvPicPr>
          <p:nvPr/>
        </p:nvPicPr>
        <p:blipFill>
          <a:blip r:embed="rId2"/>
          <a:stretch>
            <a:fillRect/>
          </a:stretch>
        </p:blipFill>
        <p:spPr>
          <a:xfrm>
            <a:off x="1390650" y="4362449"/>
            <a:ext cx="2914650" cy="1428750"/>
          </a:xfrm>
          <a:prstGeom prst="rect">
            <a:avLst/>
          </a:prstGeom>
        </p:spPr>
      </p:pic>
      <p:pic>
        <p:nvPicPr>
          <p:cNvPr id="7" name="Resim 6">
            <a:extLst>
              <a:ext uri="{FF2B5EF4-FFF2-40B4-BE49-F238E27FC236}">
                <a16:creationId xmlns:a16="http://schemas.microsoft.com/office/drawing/2014/main" id="{D724C7B3-2DD1-4415-AA18-77045C2E3FD6}"/>
              </a:ext>
            </a:extLst>
          </p:cNvPr>
          <p:cNvPicPr>
            <a:picLocks noChangeAspect="1"/>
          </p:cNvPicPr>
          <p:nvPr/>
        </p:nvPicPr>
        <p:blipFill>
          <a:blip r:embed="rId3"/>
          <a:stretch>
            <a:fillRect/>
          </a:stretch>
        </p:blipFill>
        <p:spPr>
          <a:xfrm>
            <a:off x="1390650" y="5848350"/>
            <a:ext cx="4914900" cy="333375"/>
          </a:xfrm>
          <a:prstGeom prst="rect">
            <a:avLst/>
          </a:prstGeom>
        </p:spPr>
      </p:pic>
    </p:spTree>
    <p:extLst>
      <p:ext uri="{BB962C8B-B14F-4D97-AF65-F5344CB8AC3E}">
        <p14:creationId xmlns:p14="http://schemas.microsoft.com/office/powerpoint/2010/main" val="3841357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B61EED-B063-4187-B144-28CB7BB72F87}"/>
              </a:ext>
            </a:extLst>
          </p:cNvPr>
          <p:cNvSpPr>
            <a:spLocks noGrp="1"/>
          </p:cNvSpPr>
          <p:nvPr>
            <p:ph type="title"/>
          </p:nvPr>
        </p:nvSpPr>
        <p:spPr>
          <a:xfrm>
            <a:off x="913774" y="914400"/>
            <a:ext cx="7677775" cy="966919"/>
          </a:xfrm>
        </p:spPr>
        <p:txBody>
          <a:bodyPr>
            <a:noAutofit/>
          </a:bodyPr>
          <a:lstStyle/>
          <a:p>
            <a:r>
              <a:rPr lang="tr-TR" dirty="0">
                <a:latin typeface="Times New Roman" panose="02020603050405020304" pitchFamily="18" charset="0"/>
                <a:cs typeface="Times New Roman" panose="02020603050405020304" pitchFamily="18" charset="0"/>
              </a:rPr>
              <a:t>ABERASYONLAR (KUSURLAR)</a:t>
            </a:r>
          </a:p>
        </p:txBody>
      </p:sp>
      <p:sp>
        <p:nvSpPr>
          <p:cNvPr id="3" name="İçerik Yer Tutucusu 2">
            <a:extLst>
              <a:ext uri="{FF2B5EF4-FFF2-40B4-BE49-F238E27FC236}">
                <a16:creationId xmlns:a16="http://schemas.microsoft.com/office/drawing/2014/main" id="{AB14A720-DEFF-4B75-A8AF-651ECE74AB98}"/>
              </a:ext>
            </a:extLst>
          </p:cNvPr>
          <p:cNvSpPr>
            <a:spLocks noGrp="1"/>
          </p:cNvSpPr>
          <p:nvPr>
            <p:ph sz="quarter" idx="13"/>
          </p:nvPr>
        </p:nvSpPr>
        <p:spPr>
          <a:xfrm>
            <a:off x="913774" y="2047876"/>
            <a:ext cx="10363826" cy="3743324"/>
          </a:xfrm>
        </p:spPr>
        <p:txBody>
          <a:bodyPr>
            <a:normAutofit/>
          </a:bodyPr>
          <a:lstStyle/>
          <a:p>
            <a:pPr algn="just">
              <a:buFont typeface="Wingdings" panose="05000000000000000000" pitchFamily="2" charset="2"/>
              <a:buChar char="v"/>
            </a:pPr>
            <a:r>
              <a:rPr lang="tr-TR" cap="none" dirty="0">
                <a:latin typeface="Times New Roman" panose="02020603050405020304" pitchFamily="18" charset="0"/>
                <a:cs typeface="Times New Roman" panose="02020603050405020304" pitchFamily="18" charset="0"/>
              </a:rPr>
              <a:t>Aberasyon, merceğin geometrik şekline ve büyüklüğüne veya gelen ışığın farklı dalga boyları içermesine bağlı olarak görüntüde oluşan bozukluklardır. Değişik tipte aberasyonlar tanımlanmıştır.</a:t>
            </a:r>
          </a:p>
          <a:p>
            <a:pPr algn="just">
              <a:buFont typeface="Wingdings" panose="05000000000000000000" pitchFamily="2" charset="2"/>
              <a:buChar char="q"/>
            </a:pPr>
            <a:r>
              <a:rPr lang="tr-TR" u="sng" cap="none" dirty="0" err="1">
                <a:latin typeface="Times New Roman" panose="02020603050405020304" pitchFamily="18" charset="0"/>
                <a:cs typeface="Times New Roman" panose="02020603050405020304" pitchFamily="18" charset="0"/>
              </a:rPr>
              <a:t>Sferik</a:t>
            </a:r>
            <a:r>
              <a:rPr lang="tr-TR" u="sng" cap="none" dirty="0">
                <a:latin typeface="Times New Roman" panose="02020603050405020304" pitchFamily="18" charset="0"/>
                <a:cs typeface="Times New Roman" panose="02020603050405020304" pitchFamily="18" charset="0"/>
              </a:rPr>
              <a:t> Aberasyon: </a:t>
            </a:r>
            <a:r>
              <a:rPr lang="tr-TR" cap="none" dirty="0">
                <a:latin typeface="Times New Roman" panose="02020603050405020304" pitchFamily="18" charset="0"/>
                <a:cs typeface="Times New Roman" panose="02020603050405020304" pitchFamily="18" charset="0"/>
              </a:rPr>
              <a:t>Merceğin kenar noktalarına gelen ışık demetleri optik merkeze gelenlere göre daha çok kırılırlar. Gözde </a:t>
            </a:r>
            <a:r>
              <a:rPr lang="tr-TR" cap="none" dirty="0" err="1">
                <a:latin typeface="Times New Roman" panose="02020603050405020304" pitchFamily="18" charset="0"/>
                <a:cs typeface="Times New Roman" panose="02020603050405020304" pitchFamily="18" charset="0"/>
              </a:rPr>
              <a:t>sferik</a:t>
            </a:r>
            <a:r>
              <a:rPr lang="tr-TR" cap="none" dirty="0">
                <a:latin typeface="Times New Roman" panose="02020603050405020304" pitchFamily="18" charset="0"/>
                <a:cs typeface="Times New Roman" panose="02020603050405020304" pitchFamily="18" charset="0"/>
              </a:rPr>
              <a:t> aberasyon </a:t>
            </a:r>
            <a:r>
              <a:rPr lang="tr-TR" cap="none" dirty="0" err="1">
                <a:latin typeface="Times New Roman" panose="02020603050405020304" pitchFamily="18" charset="0"/>
                <a:cs typeface="Times New Roman" panose="02020603050405020304" pitchFamily="18" charset="0"/>
              </a:rPr>
              <a:t>pupilla</a:t>
            </a:r>
            <a:r>
              <a:rPr lang="tr-TR" cap="none" dirty="0">
                <a:latin typeface="Times New Roman" panose="02020603050405020304" pitchFamily="18" charset="0"/>
                <a:cs typeface="Times New Roman" panose="02020603050405020304" pitchFamily="18" charset="0"/>
              </a:rPr>
              <a:t> (gözbebeği) geniş iken önem kazanır. Çünkü alacakaranlıkta </a:t>
            </a:r>
            <a:r>
              <a:rPr lang="tr-TR" cap="none" dirty="0" err="1">
                <a:latin typeface="Times New Roman" panose="02020603050405020304" pitchFamily="18" charset="0"/>
                <a:cs typeface="Times New Roman" panose="02020603050405020304" pitchFamily="18" charset="0"/>
              </a:rPr>
              <a:t>pupilla</a:t>
            </a:r>
            <a:r>
              <a:rPr lang="tr-TR" cap="none" dirty="0">
                <a:latin typeface="Times New Roman" panose="02020603050405020304" pitchFamily="18" charset="0"/>
                <a:cs typeface="Times New Roman" panose="02020603050405020304" pitchFamily="18" charset="0"/>
              </a:rPr>
              <a:t> genişler. Buna bağlı olarak göze gelen ışık demeti geniş olur. Bu demetin kenar noktalarındaki ışınların merkezdekilere göre daha fazla kırılmaları sonucu da gece </a:t>
            </a:r>
            <a:r>
              <a:rPr lang="tr-TR" cap="none" dirty="0" err="1">
                <a:latin typeface="Times New Roman" panose="02020603050405020304" pitchFamily="18" charset="0"/>
                <a:cs typeface="Times New Roman" panose="02020603050405020304" pitchFamily="18" charset="0"/>
              </a:rPr>
              <a:t>miyopisi</a:t>
            </a:r>
            <a:r>
              <a:rPr lang="tr-TR" cap="none" dirty="0">
                <a:latin typeface="Times New Roman" panose="02020603050405020304" pitchFamily="18" charset="0"/>
                <a:cs typeface="Times New Roman" panose="02020603050405020304" pitchFamily="18" charset="0"/>
              </a:rPr>
              <a:t> oluşur.</a:t>
            </a:r>
          </a:p>
        </p:txBody>
      </p:sp>
    </p:spTree>
    <p:extLst>
      <p:ext uri="{BB962C8B-B14F-4D97-AF65-F5344CB8AC3E}">
        <p14:creationId xmlns:p14="http://schemas.microsoft.com/office/powerpoint/2010/main" val="3511597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CA4CCB9-1694-4844-9382-62015D38D44E}"/>
              </a:ext>
            </a:extLst>
          </p:cNvPr>
          <p:cNvSpPr>
            <a:spLocks noGrp="1"/>
          </p:cNvSpPr>
          <p:nvPr>
            <p:ph sz="quarter" idx="13"/>
          </p:nvPr>
        </p:nvSpPr>
        <p:spPr>
          <a:xfrm>
            <a:off x="913774" y="819150"/>
            <a:ext cx="10363826" cy="4972049"/>
          </a:xfrm>
        </p:spPr>
        <p:txBody>
          <a:bodyPr>
            <a:noAutofit/>
          </a:bodyPr>
          <a:lstStyle/>
          <a:p>
            <a:pPr>
              <a:buFont typeface="Wingdings" panose="05000000000000000000" pitchFamily="2" charset="2"/>
              <a:buChar char="q"/>
            </a:pPr>
            <a:r>
              <a:rPr lang="tr-TR" sz="2400" cap="none" dirty="0" err="1">
                <a:latin typeface="Times New Roman" panose="02020603050405020304" pitchFamily="18" charset="0"/>
                <a:cs typeface="Times New Roman" panose="02020603050405020304" pitchFamily="18" charset="0"/>
              </a:rPr>
              <a:t>Distorsiyon</a:t>
            </a:r>
            <a:r>
              <a:rPr lang="tr-TR" sz="2400" cap="none" dirty="0">
                <a:latin typeface="Times New Roman" panose="02020603050405020304" pitchFamily="18" charset="0"/>
                <a:cs typeface="Times New Roman" panose="02020603050405020304" pitchFamily="18" charset="0"/>
              </a:rPr>
              <a:t>: Özellikle yüksek </a:t>
            </a:r>
            <a:r>
              <a:rPr lang="tr-TR" sz="2400" cap="none" dirty="0" err="1">
                <a:latin typeface="Times New Roman" panose="02020603050405020304" pitchFamily="18" charset="0"/>
                <a:cs typeface="Times New Roman" panose="02020603050405020304" pitchFamily="18" charset="0"/>
              </a:rPr>
              <a:t>diyoptrili</a:t>
            </a:r>
            <a:r>
              <a:rPr lang="tr-TR" sz="2400" cap="none" dirty="0">
                <a:latin typeface="Times New Roman" panose="02020603050405020304" pitchFamily="18" charset="0"/>
                <a:cs typeface="Times New Roman" panose="02020603050405020304" pitchFamily="18" charset="0"/>
              </a:rPr>
              <a:t> merceklerde köşeli yapılar </a:t>
            </a:r>
            <a:r>
              <a:rPr lang="tr-TR" sz="2400" cap="none" dirty="0" err="1">
                <a:latin typeface="Times New Roman" panose="02020603050405020304" pitchFamily="18" charset="0"/>
                <a:cs typeface="Times New Roman" panose="02020603050405020304" pitchFamily="18" charset="0"/>
              </a:rPr>
              <a:t>distorsiyona</a:t>
            </a:r>
            <a:r>
              <a:rPr lang="tr-TR" sz="2400" cap="none" dirty="0">
                <a:latin typeface="Times New Roman" panose="02020603050405020304" pitchFamily="18" charset="0"/>
                <a:cs typeface="Times New Roman" panose="02020603050405020304" pitchFamily="18" charset="0"/>
              </a:rPr>
              <a:t> uğrar. Konveks bir mercekle kare şeklindeki bir cisim iğne yastığı, konkav bir mercekle fıçı görünümü alabilir. </a:t>
            </a:r>
          </a:p>
          <a:p>
            <a:pPr marL="0" indent="0">
              <a:buNone/>
            </a:pPr>
            <a:endParaRPr lang="tr-TR" sz="2400" cap="none" dirty="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tr-TR" sz="2400" cap="none" dirty="0">
                <a:latin typeface="Times New Roman" panose="02020603050405020304" pitchFamily="18" charset="0"/>
                <a:cs typeface="Times New Roman" panose="02020603050405020304" pitchFamily="18" charset="0"/>
              </a:rPr>
              <a:t>Kromatik Aberasyon: Beyaz ışığın mercek tarafından kendini oluşturan renklere (dalga boylarına) ayrılmasıdır. İnsan gözünde de en çok mavi ışık kırılır. Bu nedenle miyop göz kırmızı ışığı daha net görürken hipermetrop göz mavi ışığı daha net görür.</a:t>
            </a:r>
          </a:p>
        </p:txBody>
      </p:sp>
    </p:spTree>
    <p:extLst>
      <p:ext uri="{BB962C8B-B14F-4D97-AF65-F5344CB8AC3E}">
        <p14:creationId xmlns:p14="http://schemas.microsoft.com/office/powerpoint/2010/main" val="26867957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ED081AE9-8D59-44FD-A91E-3810CECB9CEE}"/>
              </a:ext>
            </a:extLst>
          </p:cNvPr>
          <p:cNvPicPr>
            <a:picLocks noChangeAspect="1"/>
          </p:cNvPicPr>
          <p:nvPr/>
        </p:nvPicPr>
        <p:blipFill>
          <a:blip r:embed="rId2"/>
          <a:stretch>
            <a:fillRect/>
          </a:stretch>
        </p:blipFill>
        <p:spPr>
          <a:xfrm>
            <a:off x="2357437" y="1090612"/>
            <a:ext cx="6281737" cy="4324349"/>
          </a:xfrm>
          <a:prstGeom prst="rect">
            <a:avLst/>
          </a:prstGeom>
        </p:spPr>
      </p:pic>
      <p:pic>
        <p:nvPicPr>
          <p:cNvPr id="7" name="Resim 6">
            <a:extLst>
              <a:ext uri="{FF2B5EF4-FFF2-40B4-BE49-F238E27FC236}">
                <a16:creationId xmlns:a16="http://schemas.microsoft.com/office/drawing/2014/main" id="{842BC5A4-0C1D-41A0-8D62-6C4AB6F702EF}"/>
              </a:ext>
            </a:extLst>
          </p:cNvPr>
          <p:cNvPicPr>
            <a:picLocks noChangeAspect="1"/>
          </p:cNvPicPr>
          <p:nvPr/>
        </p:nvPicPr>
        <p:blipFill>
          <a:blip r:embed="rId3"/>
          <a:stretch>
            <a:fillRect/>
          </a:stretch>
        </p:blipFill>
        <p:spPr>
          <a:xfrm>
            <a:off x="2357437" y="5591175"/>
            <a:ext cx="6281737" cy="352425"/>
          </a:xfrm>
          <a:prstGeom prst="rect">
            <a:avLst/>
          </a:prstGeom>
        </p:spPr>
      </p:pic>
    </p:spTree>
    <p:extLst>
      <p:ext uri="{BB962C8B-B14F-4D97-AF65-F5344CB8AC3E}">
        <p14:creationId xmlns:p14="http://schemas.microsoft.com/office/powerpoint/2010/main" val="4840420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F5EA6D4-B899-472B-B2AC-7030712B7DE6}"/>
              </a:ext>
            </a:extLst>
          </p:cNvPr>
          <p:cNvSpPr>
            <a:spLocks noGrp="1"/>
          </p:cNvSpPr>
          <p:nvPr>
            <p:ph type="title"/>
          </p:nvPr>
        </p:nvSpPr>
        <p:spPr>
          <a:xfrm>
            <a:off x="913776" y="990600"/>
            <a:ext cx="5553700" cy="676276"/>
          </a:xfrm>
        </p:spPr>
        <p:txBody>
          <a:bodyPr/>
          <a:lstStyle/>
          <a:p>
            <a:pPr algn="l"/>
            <a:r>
              <a:rPr lang="tr-TR" dirty="0">
                <a:latin typeface="Times New Roman" panose="02020603050405020304" pitchFamily="18" charset="0"/>
                <a:cs typeface="Times New Roman" panose="02020603050405020304" pitchFamily="18" charset="0"/>
              </a:rPr>
              <a:t>PRİZMALAR</a:t>
            </a:r>
          </a:p>
        </p:txBody>
      </p:sp>
      <p:sp>
        <p:nvSpPr>
          <p:cNvPr id="3" name="İçerik Yer Tutucusu 2">
            <a:extLst>
              <a:ext uri="{FF2B5EF4-FFF2-40B4-BE49-F238E27FC236}">
                <a16:creationId xmlns:a16="http://schemas.microsoft.com/office/drawing/2014/main" id="{70D50626-70A4-46D3-97C7-2EC1CA2A95C1}"/>
              </a:ext>
            </a:extLst>
          </p:cNvPr>
          <p:cNvSpPr>
            <a:spLocks noGrp="1"/>
          </p:cNvSpPr>
          <p:nvPr>
            <p:ph sz="quarter" idx="13"/>
          </p:nvPr>
        </p:nvSpPr>
        <p:spPr>
          <a:xfrm>
            <a:off x="913773" y="1581150"/>
            <a:ext cx="11040101" cy="4210049"/>
          </a:xfrm>
        </p:spPr>
        <p:txBody>
          <a:bodyPr>
            <a:noAutofit/>
          </a:bodyPr>
          <a:lstStyle/>
          <a:p>
            <a:pPr algn="just">
              <a:buFont typeface="Wingdings" panose="05000000000000000000" pitchFamily="2" charset="2"/>
              <a:buChar char="v"/>
            </a:pPr>
            <a:r>
              <a:rPr lang="tr-TR" sz="2400" cap="none" dirty="0">
                <a:latin typeface="Times New Roman" panose="02020603050405020304" pitchFamily="18" charset="0"/>
                <a:cs typeface="Times New Roman" panose="02020603050405020304" pitchFamily="18" charset="0"/>
              </a:rPr>
              <a:t>Birbirine paralel olmayan (kesişen) iki düzlem arasındaki saydam ortamlara prizma denir. Hava ortamında bulunan prizmalarda ışık her iki yüzeyde de kırılacağı için prizmanın tabanına doğru bir yön değiştirme gösterir. Buna bağlı olarak da cisimler prizmanın tepesine doğru yer değiştirmiş gibi görülür. Şekil 1.2’ye bakacak olursak; A noktasından baktığımızda G noktasından gelen ışık G’ noktasından geliyormuş gibi görülür. Prizmalar, tepe açısına veya sapma açısı prizma diyoptrisine göre sınıflandırılır. Bir metre uzaklıktaki bir cismin görüntüsünü 1 cm yer değiştiren prizmanın kırıcılığı 1 prizmatik diyoptridir ve 10D şeklinde gösterilir.</a:t>
            </a:r>
          </a:p>
        </p:txBody>
      </p:sp>
    </p:spTree>
    <p:extLst>
      <p:ext uri="{BB962C8B-B14F-4D97-AF65-F5344CB8AC3E}">
        <p14:creationId xmlns:p14="http://schemas.microsoft.com/office/powerpoint/2010/main" val="6607166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90979599-4556-4E32-8D5A-2C9761DA33BA}"/>
              </a:ext>
            </a:extLst>
          </p:cNvPr>
          <p:cNvPicPr>
            <a:picLocks noGrp="1" noChangeAspect="1"/>
          </p:cNvPicPr>
          <p:nvPr>
            <p:ph sz="quarter" idx="13"/>
          </p:nvPr>
        </p:nvPicPr>
        <p:blipFill>
          <a:blip r:embed="rId2"/>
          <a:stretch>
            <a:fillRect/>
          </a:stretch>
        </p:blipFill>
        <p:spPr>
          <a:xfrm>
            <a:off x="2552700" y="606025"/>
            <a:ext cx="4262438" cy="2350981"/>
          </a:xfrm>
        </p:spPr>
      </p:pic>
      <p:sp>
        <p:nvSpPr>
          <p:cNvPr id="9" name="Metin kutusu 8">
            <a:extLst>
              <a:ext uri="{FF2B5EF4-FFF2-40B4-BE49-F238E27FC236}">
                <a16:creationId xmlns:a16="http://schemas.microsoft.com/office/drawing/2014/main" id="{69E9D74C-708D-4C75-A38F-B5143B85C135}"/>
              </a:ext>
            </a:extLst>
          </p:cNvPr>
          <p:cNvSpPr txBox="1"/>
          <p:nvPr/>
        </p:nvSpPr>
        <p:spPr>
          <a:xfrm>
            <a:off x="2552700" y="4721008"/>
            <a:ext cx="6096000" cy="646331"/>
          </a:xfrm>
          <a:prstGeom prst="rect">
            <a:avLst/>
          </a:prstGeom>
          <a:noFill/>
        </p:spPr>
        <p:txBody>
          <a:bodyPr wrap="square">
            <a:spAutoFit/>
          </a:bodyPr>
          <a:lstStyle/>
          <a:p>
            <a:r>
              <a:rPr lang="tr-TR" dirty="0"/>
              <a:t>A noktasından baktığımızda G noktasından gelen ışık G’ noktasından geliyormuş gibi görülür.</a:t>
            </a:r>
          </a:p>
        </p:txBody>
      </p:sp>
      <p:pic>
        <p:nvPicPr>
          <p:cNvPr id="11" name="Resim 10">
            <a:extLst>
              <a:ext uri="{FF2B5EF4-FFF2-40B4-BE49-F238E27FC236}">
                <a16:creationId xmlns:a16="http://schemas.microsoft.com/office/drawing/2014/main" id="{6F3F3435-B1FC-4E81-8931-CF3E7F4D4587}"/>
              </a:ext>
            </a:extLst>
          </p:cNvPr>
          <p:cNvPicPr>
            <a:picLocks noChangeAspect="1"/>
          </p:cNvPicPr>
          <p:nvPr/>
        </p:nvPicPr>
        <p:blipFill>
          <a:blip r:embed="rId3"/>
          <a:stretch>
            <a:fillRect/>
          </a:stretch>
        </p:blipFill>
        <p:spPr>
          <a:xfrm>
            <a:off x="2552700" y="3150393"/>
            <a:ext cx="1743075" cy="557213"/>
          </a:xfrm>
          <a:prstGeom prst="rect">
            <a:avLst/>
          </a:prstGeom>
        </p:spPr>
      </p:pic>
    </p:spTree>
    <p:extLst>
      <p:ext uri="{BB962C8B-B14F-4D97-AF65-F5344CB8AC3E}">
        <p14:creationId xmlns:p14="http://schemas.microsoft.com/office/powerpoint/2010/main" val="3796142302"/>
      </p:ext>
    </p:extLst>
  </p:cSld>
  <p:clrMapOvr>
    <a:masterClrMapping/>
  </p:clrMapOvr>
</p:sld>
</file>

<file path=ppt/theme/theme1.xml><?xml version="1.0" encoding="utf-8"?>
<a:theme xmlns:a="http://schemas.openxmlformats.org/drawingml/2006/main" name="Damla">
  <a:themeElements>
    <a:clrScheme name="Damla">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amla">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la">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Damla</Template>
  <TotalTime>167</TotalTime>
  <Words>840</Words>
  <Application>Microsoft Office PowerPoint</Application>
  <PresentationFormat>Geniş ekran</PresentationFormat>
  <Paragraphs>62</Paragraphs>
  <Slides>16</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16</vt:i4>
      </vt:variant>
    </vt:vector>
  </HeadingPairs>
  <TitlesOfParts>
    <vt:vector size="22" baseType="lpstr">
      <vt:lpstr>Arial</vt:lpstr>
      <vt:lpstr>Calibri</vt:lpstr>
      <vt:lpstr>Times New Roman</vt:lpstr>
      <vt:lpstr>Tw Cen MT</vt:lpstr>
      <vt:lpstr>Wingdings</vt:lpstr>
      <vt:lpstr>Damla</vt:lpstr>
      <vt:lpstr>SAĞLIK HİZMETLERİ MYO OPTİSYENLİK </vt:lpstr>
      <vt:lpstr>Dersin amacı</vt:lpstr>
      <vt:lpstr>Ders içeriği </vt:lpstr>
      <vt:lpstr>Görme optiği- ı</vt:lpstr>
      <vt:lpstr>PowerPoint Sunusu</vt:lpstr>
      <vt:lpstr>PowerPoint Sunusu</vt:lpstr>
      <vt:lpstr>PowerPoint Sunusu</vt:lpstr>
      <vt:lpstr>PowerPoint Sunusu</vt:lpstr>
      <vt:lpstr>mercekler</vt:lpstr>
      <vt:lpstr>PowerPoint Sunusu</vt:lpstr>
      <vt:lpstr>PowerPoint Sunusu</vt:lpstr>
      <vt:lpstr>ABERASYONLAR (KUSURLAR)</vt:lpstr>
      <vt:lpstr>PowerPoint Sunusu</vt:lpstr>
      <vt:lpstr>PowerPoint Sunusu</vt:lpstr>
      <vt:lpstr>PRİZMALAR</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hüseyin gerdan</dc:creator>
  <cp:lastModifiedBy>hüseyin gerdan</cp:lastModifiedBy>
  <cp:revision>16</cp:revision>
  <dcterms:created xsi:type="dcterms:W3CDTF">2020-10-06T07:22:53Z</dcterms:created>
  <dcterms:modified xsi:type="dcterms:W3CDTF">2020-10-06T11:48:59Z</dcterms:modified>
</cp:coreProperties>
</file>