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8" r:id="rId3"/>
    <p:sldId id="286" r:id="rId4"/>
    <p:sldId id="285" r:id="rId5"/>
    <p:sldId id="287" r:id="rId6"/>
    <p:sldId id="288" r:id="rId7"/>
    <p:sldId id="289" r:id="rId8"/>
    <p:sldId id="290" r:id="rId9"/>
    <p:sldId id="291" r:id="rId10"/>
    <p:sldId id="292" r:id="rId11"/>
    <p:sldId id="293" r:id="rId12"/>
    <p:sldId id="294"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E1C80C-012E-4BF2-AF0A-A427CC77005B}" type="datetimeFigureOut">
              <a:rPr lang="tr-TR" smtClean="0"/>
              <a:t>17.12.2020</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5F575C-2AA3-41C0-8419-309F92F577AB}" type="slidenum">
              <a:rPr lang="tr-TR" smtClean="0"/>
              <a:t>‹#›</a:t>
            </a:fld>
            <a:endParaRPr lang="tr-TR"/>
          </a:p>
        </p:txBody>
      </p:sp>
    </p:spTree>
    <p:extLst>
      <p:ext uri="{BB962C8B-B14F-4D97-AF65-F5344CB8AC3E}">
        <p14:creationId xmlns:p14="http://schemas.microsoft.com/office/powerpoint/2010/main" val="3757867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C31E2A0-110D-4DDA-89DB-408F3E762AF7}" type="slidenum">
              <a:rPr lang="tr-TR" smtClean="0"/>
              <a:t>2</a:t>
            </a:fld>
            <a:endParaRPr lang="tr-TR"/>
          </a:p>
        </p:txBody>
      </p:sp>
    </p:spTree>
    <p:extLst>
      <p:ext uri="{BB962C8B-B14F-4D97-AF65-F5344CB8AC3E}">
        <p14:creationId xmlns:p14="http://schemas.microsoft.com/office/powerpoint/2010/main" val="3484355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C8B243-CA7B-4FE0-992B-0EBB7E92CBEE}"/>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DA1F7F95-430C-4DE1-935F-21B4288CEF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E94ACE5D-17E6-4837-B5CE-5EDCDB4C35E5}"/>
              </a:ext>
            </a:extLst>
          </p:cNvPr>
          <p:cNvSpPr>
            <a:spLocks noGrp="1"/>
          </p:cNvSpPr>
          <p:nvPr>
            <p:ph type="dt" sz="half" idx="10"/>
          </p:nvPr>
        </p:nvSpPr>
        <p:spPr/>
        <p:txBody>
          <a:bodyPr/>
          <a:lstStyle/>
          <a:p>
            <a:fld id="{2D483FAA-772E-4646-BBE9-ACF91F650B7E}" type="datetimeFigureOut">
              <a:rPr lang="tr-TR" smtClean="0"/>
              <a:t>17.12.2020</a:t>
            </a:fld>
            <a:endParaRPr lang="tr-TR"/>
          </a:p>
        </p:txBody>
      </p:sp>
      <p:sp>
        <p:nvSpPr>
          <p:cNvPr id="5" name="Alt Bilgi Yer Tutucusu 4">
            <a:extLst>
              <a:ext uri="{FF2B5EF4-FFF2-40B4-BE49-F238E27FC236}">
                <a16:creationId xmlns:a16="http://schemas.microsoft.com/office/drawing/2014/main" id="{8EE8C96E-717E-434A-9F79-9EFD0827379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BFCE191-F610-4737-8C23-E03FBDA477B6}"/>
              </a:ext>
            </a:extLst>
          </p:cNvPr>
          <p:cNvSpPr>
            <a:spLocks noGrp="1"/>
          </p:cNvSpPr>
          <p:nvPr>
            <p:ph type="sldNum" sz="quarter" idx="12"/>
          </p:nvPr>
        </p:nvSpPr>
        <p:spPr/>
        <p:txBody>
          <a:bodyPr/>
          <a:lstStyle/>
          <a:p>
            <a:fld id="{D826EB0E-18F0-48F1-8F9C-1A2F7386A019}" type="slidenum">
              <a:rPr lang="tr-TR" smtClean="0"/>
              <a:t>‹#›</a:t>
            </a:fld>
            <a:endParaRPr lang="tr-TR"/>
          </a:p>
        </p:txBody>
      </p:sp>
    </p:spTree>
    <p:extLst>
      <p:ext uri="{BB962C8B-B14F-4D97-AF65-F5344CB8AC3E}">
        <p14:creationId xmlns:p14="http://schemas.microsoft.com/office/powerpoint/2010/main" val="2374882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4811D54-FD47-4D22-B0CE-6C7ACDC8AB3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D768935-F296-4162-BFE8-523087DFA0C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25A39A1-42A3-4FFE-8AC4-85F464972B44}"/>
              </a:ext>
            </a:extLst>
          </p:cNvPr>
          <p:cNvSpPr>
            <a:spLocks noGrp="1"/>
          </p:cNvSpPr>
          <p:nvPr>
            <p:ph type="dt" sz="half" idx="10"/>
          </p:nvPr>
        </p:nvSpPr>
        <p:spPr/>
        <p:txBody>
          <a:bodyPr/>
          <a:lstStyle/>
          <a:p>
            <a:fld id="{2D483FAA-772E-4646-BBE9-ACF91F650B7E}" type="datetimeFigureOut">
              <a:rPr lang="tr-TR" smtClean="0"/>
              <a:t>17.12.2020</a:t>
            </a:fld>
            <a:endParaRPr lang="tr-TR"/>
          </a:p>
        </p:txBody>
      </p:sp>
      <p:sp>
        <p:nvSpPr>
          <p:cNvPr id="5" name="Alt Bilgi Yer Tutucusu 4">
            <a:extLst>
              <a:ext uri="{FF2B5EF4-FFF2-40B4-BE49-F238E27FC236}">
                <a16:creationId xmlns:a16="http://schemas.microsoft.com/office/drawing/2014/main" id="{D685A51D-C5EC-430D-831B-046D0621652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AC9EE2A-3D77-465A-8411-C4B6816C5132}"/>
              </a:ext>
            </a:extLst>
          </p:cNvPr>
          <p:cNvSpPr>
            <a:spLocks noGrp="1"/>
          </p:cNvSpPr>
          <p:nvPr>
            <p:ph type="sldNum" sz="quarter" idx="12"/>
          </p:nvPr>
        </p:nvSpPr>
        <p:spPr/>
        <p:txBody>
          <a:bodyPr/>
          <a:lstStyle/>
          <a:p>
            <a:fld id="{D826EB0E-18F0-48F1-8F9C-1A2F7386A019}" type="slidenum">
              <a:rPr lang="tr-TR" smtClean="0"/>
              <a:t>‹#›</a:t>
            </a:fld>
            <a:endParaRPr lang="tr-TR"/>
          </a:p>
        </p:txBody>
      </p:sp>
    </p:spTree>
    <p:extLst>
      <p:ext uri="{BB962C8B-B14F-4D97-AF65-F5344CB8AC3E}">
        <p14:creationId xmlns:p14="http://schemas.microsoft.com/office/powerpoint/2010/main" val="1588784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AAE297-1769-47B0-A7F6-87D45F0FB59A}"/>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BBA51F79-0C11-4FDD-889E-9E1F26E638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9BCA6D94-BA07-4FAD-B5FB-FF3D9FEEA20E}"/>
              </a:ext>
            </a:extLst>
          </p:cNvPr>
          <p:cNvSpPr>
            <a:spLocks noGrp="1"/>
          </p:cNvSpPr>
          <p:nvPr>
            <p:ph type="dt" sz="half" idx="10"/>
          </p:nvPr>
        </p:nvSpPr>
        <p:spPr/>
        <p:txBody>
          <a:bodyPr/>
          <a:lstStyle/>
          <a:p>
            <a:fld id="{2D483FAA-772E-4646-BBE9-ACF91F650B7E}" type="datetimeFigureOut">
              <a:rPr lang="tr-TR" smtClean="0"/>
              <a:t>17.12.2020</a:t>
            </a:fld>
            <a:endParaRPr lang="tr-TR"/>
          </a:p>
        </p:txBody>
      </p:sp>
      <p:sp>
        <p:nvSpPr>
          <p:cNvPr id="5" name="Alt Bilgi Yer Tutucusu 4">
            <a:extLst>
              <a:ext uri="{FF2B5EF4-FFF2-40B4-BE49-F238E27FC236}">
                <a16:creationId xmlns:a16="http://schemas.microsoft.com/office/drawing/2014/main" id="{4996410C-A247-4843-ADB5-64CDA5A2B1A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FD01D4B-93DA-4E43-BD8E-8F730CDC1B51}"/>
              </a:ext>
            </a:extLst>
          </p:cNvPr>
          <p:cNvSpPr>
            <a:spLocks noGrp="1"/>
          </p:cNvSpPr>
          <p:nvPr>
            <p:ph type="sldNum" sz="quarter" idx="12"/>
          </p:nvPr>
        </p:nvSpPr>
        <p:spPr/>
        <p:txBody>
          <a:bodyPr/>
          <a:lstStyle/>
          <a:p>
            <a:fld id="{D826EB0E-18F0-48F1-8F9C-1A2F7386A019}" type="slidenum">
              <a:rPr lang="tr-TR" smtClean="0"/>
              <a:t>‹#›</a:t>
            </a:fld>
            <a:endParaRPr lang="tr-TR"/>
          </a:p>
        </p:txBody>
      </p:sp>
    </p:spTree>
    <p:extLst>
      <p:ext uri="{BB962C8B-B14F-4D97-AF65-F5344CB8AC3E}">
        <p14:creationId xmlns:p14="http://schemas.microsoft.com/office/powerpoint/2010/main" val="4123086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FA68739-004E-400C-AB99-717A6B5B266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B45B732-ABED-49F5-9259-0D76AA6B5BB1}"/>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CE6F1DDE-2194-4A4F-92E9-08CB70CFD1FF}"/>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C4A5C159-1095-4577-90F4-5B7AB26B01CB}"/>
              </a:ext>
            </a:extLst>
          </p:cNvPr>
          <p:cNvSpPr>
            <a:spLocks noGrp="1"/>
          </p:cNvSpPr>
          <p:nvPr>
            <p:ph type="dt" sz="half" idx="10"/>
          </p:nvPr>
        </p:nvSpPr>
        <p:spPr/>
        <p:txBody>
          <a:bodyPr/>
          <a:lstStyle/>
          <a:p>
            <a:fld id="{2D483FAA-772E-4646-BBE9-ACF91F650B7E}" type="datetimeFigureOut">
              <a:rPr lang="tr-TR" smtClean="0"/>
              <a:t>17.12.2020</a:t>
            </a:fld>
            <a:endParaRPr lang="tr-TR"/>
          </a:p>
        </p:txBody>
      </p:sp>
      <p:sp>
        <p:nvSpPr>
          <p:cNvPr id="6" name="Alt Bilgi Yer Tutucusu 5">
            <a:extLst>
              <a:ext uri="{FF2B5EF4-FFF2-40B4-BE49-F238E27FC236}">
                <a16:creationId xmlns:a16="http://schemas.microsoft.com/office/drawing/2014/main" id="{5CAEACB5-1344-4B65-B3F7-810EE8AA5B9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EEFAE5E-A68B-44B0-A8B7-E752C7147394}"/>
              </a:ext>
            </a:extLst>
          </p:cNvPr>
          <p:cNvSpPr>
            <a:spLocks noGrp="1"/>
          </p:cNvSpPr>
          <p:nvPr>
            <p:ph type="sldNum" sz="quarter" idx="12"/>
          </p:nvPr>
        </p:nvSpPr>
        <p:spPr/>
        <p:txBody>
          <a:bodyPr/>
          <a:lstStyle/>
          <a:p>
            <a:fld id="{D826EB0E-18F0-48F1-8F9C-1A2F7386A019}" type="slidenum">
              <a:rPr lang="tr-TR" smtClean="0"/>
              <a:t>‹#›</a:t>
            </a:fld>
            <a:endParaRPr lang="tr-TR"/>
          </a:p>
        </p:txBody>
      </p:sp>
    </p:spTree>
    <p:extLst>
      <p:ext uri="{BB962C8B-B14F-4D97-AF65-F5344CB8AC3E}">
        <p14:creationId xmlns:p14="http://schemas.microsoft.com/office/powerpoint/2010/main" val="1496221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15D8B8-6CFE-4B2A-A0D3-9F244C134320}"/>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20B0933-A65D-45B1-859B-4E346588F4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91819FF0-0383-464F-B408-28F1534ED7DF}"/>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C1B51340-CF5F-42A2-AB8E-383A2247A1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2B3F3810-D04A-4B0E-84EC-DBD06E8E69BD}"/>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71632B64-0F10-4208-9AA8-3BDCBA42B16E}"/>
              </a:ext>
            </a:extLst>
          </p:cNvPr>
          <p:cNvSpPr>
            <a:spLocks noGrp="1"/>
          </p:cNvSpPr>
          <p:nvPr>
            <p:ph type="dt" sz="half" idx="10"/>
          </p:nvPr>
        </p:nvSpPr>
        <p:spPr/>
        <p:txBody>
          <a:bodyPr/>
          <a:lstStyle/>
          <a:p>
            <a:fld id="{2D483FAA-772E-4646-BBE9-ACF91F650B7E}" type="datetimeFigureOut">
              <a:rPr lang="tr-TR" smtClean="0"/>
              <a:t>17.12.2020</a:t>
            </a:fld>
            <a:endParaRPr lang="tr-TR"/>
          </a:p>
        </p:txBody>
      </p:sp>
      <p:sp>
        <p:nvSpPr>
          <p:cNvPr id="8" name="Alt Bilgi Yer Tutucusu 7">
            <a:extLst>
              <a:ext uri="{FF2B5EF4-FFF2-40B4-BE49-F238E27FC236}">
                <a16:creationId xmlns:a16="http://schemas.microsoft.com/office/drawing/2014/main" id="{8347631A-54E5-4CAF-BAA3-7921A069AF0D}"/>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C2732E28-C9F1-45DA-8687-905880551C69}"/>
              </a:ext>
            </a:extLst>
          </p:cNvPr>
          <p:cNvSpPr>
            <a:spLocks noGrp="1"/>
          </p:cNvSpPr>
          <p:nvPr>
            <p:ph type="sldNum" sz="quarter" idx="12"/>
          </p:nvPr>
        </p:nvSpPr>
        <p:spPr/>
        <p:txBody>
          <a:bodyPr/>
          <a:lstStyle/>
          <a:p>
            <a:fld id="{D826EB0E-18F0-48F1-8F9C-1A2F7386A019}" type="slidenum">
              <a:rPr lang="tr-TR" smtClean="0"/>
              <a:t>‹#›</a:t>
            </a:fld>
            <a:endParaRPr lang="tr-TR"/>
          </a:p>
        </p:txBody>
      </p:sp>
    </p:spTree>
    <p:extLst>
      <p:ext uri="{BB962C8B-B14F-4D97-AF65-F5344CB8AC3E}">
        <p14:creationId xmlns:p14="http://schemas.microsoft.com/office/powerpoint/2010/main" val="3046751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AF19EF-2176-47A6-971E-5B81404A6AB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CF3F59E3-FB8E-4BA7-A595-B7F0237EEB2E}"/>
              </a:ext>
            </a:extLst>
          </p:cNvPr>
          <p:cNvSpPr>
            <a:spLocks noGrp="1"/>
          </p:cNvSpPr>
          <p:nvPr>
            <p:ph type="dt" sz="half" idx="10"/>
          </p:nvPr>
        </p:nvSpPr>
        <p:spPr/>
        <p:txBody>
          <a:bodyPr/>
          <a:lstStyle/>
          <a:p>
            <a:fld id="{2D483FAA-772E-4646-BBE9-ACF91F650B7E}" type="datetimeFigureOut">
              <a:rPr lang="tr-TR" smtClean="0"/>
              <a:t>17.12.2020</a:t>
            </a:fld>
            <a:endParaRPr lang="tr-TR"/>
          </a:p>
        </p:txBody>
      </p:sp>
      <p:sp>
        <p:nvSpPr>
          <p:cNvPr id="4" name="Alt Bilgi Yer Tutucusu 3">
            <a:extLst>
              <a:ext uri="{FF2B5EF4-FFF2-40B4-BE49-F238E27FC236}">
                <a16:creationId xmlns:a16="http://schemas.microsoft.com/office/drawing/2014/main" id="{95E9F261-9708-4215-9355-BA97C81F8B19}"/>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EFBE3B0B-FB6B-46F5-869D-0F97D38C9B73}"/>
              </a:ext>
            </a:extLst>
          </p:cNvPr>
          <p:cNvSpPr>
            <a:spLocks noGrp="1"/>
          </p:cNvSpPr>
          <p:nvPr>
            <p:ph type="sldNum" sz="quarter" idx="12"/>
          </p:nvPr>
        </p:nvSpPr>
        <p:spPr/>
        <p:txBody>
          <a:bodyPr/>
          <a:lstStyle/>
          <a:p>
            <a:fld id="{D826EB0E-18F0-48F1-8F9C-1A2F7386A019}" type="slidenum">
              <a:rPr lang="tr-TR" smtClean="0"/>
              <a:t>‹#›</a:t>
            </a:fld>
            <a:endParaRPr lang="tr-TR"/>
          </a:p>
        </p:txBody>
      </p:sp>
    </p:spTree>
    <p:extLst>
      <p:ext uri="{BB962C8B-B14F-4D97-AF65-F5344CB8AC3E}">
        <p14:creationId xmlns:p14="http://schemas.microsoft.com/office/powerpoint/2010/main" val="3087530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5EBA2D77-5A9B-4FC0-8FDE-804CA166CAF9}"/>
              </a:ext>
            </a:extLst>
          </p:cNvPr>
          <p:cNvSpPr>
            <a:spLocks noGrp="1"/>
          </p:cNvSpPr>
          <p:nvPr>
            <p:ph type="dt" sz="half" idx="10"/>
          </p:nvPr>
        </p:nvSpPr>
        <p:spPr/>
        <p:txBody>
          <a:bodyPr/>
          <a:lstStyle/>
          <a:p>
            <a:fld id="{2D483FAA-772E-4646-BBE9-ACF91F650B7E}" type="datetimeFigureOut">
              <a:rPr lang="tr-TR" smtClean="0"/>
              <a:t>17.12.2020</a:t>
            </a:fld>
            <a:endParaRPr lang="tr-TR"/>
          </a:p>
        </p:txBody>
      </p:sp>
      <p:sp>
        <p:nvSpPr>
          <p:cNvPr id="3" name="Alt Bilgi Yer Tutucusu 2">
            <a:extLst>
              <a:ext uri="{FF2B5EF4-FFF2-40B4-BE49-F238E27FC236}">
                <a16:creationId xmlns:a16="http://schemas.microsoft.com/office/drawing/2014/main" id="{81937C5A-8473-4112-A6E1-E4050235D10E}"/>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371A0594-7758-4F51-87B7-48C6ED4025C6}"/>
              </a:ext>
            </a:extLst>
          </p:cNvPr>
          <p:cNvSpPr>
            <a:spLocks noGrp="1"/>
          </p:cNvSpPr>
          <p:nvPr>
            <p:ph type="sldNum" sz="quarter" idx="12"/>
          </p:nvPr>
        </p:nvSpPr>
        <p:spPr/>
        <p:txBody>
          <a:bodyPr/>
          <a:lstStyle/>
          <a:p>
            <a:fld id="{D826EB0E-18F0-48F1-8F9C-1A2F7386A019}" type="slidenum">
              <a:rPr lang="tr-TR" smtClean="0"/>
              <a:t>‹#›</a:t>
            </a:fld>
            <a:endParaRPr lang="tr-TR"/>
          </a:p>
        </p:txBody>
      </p:sp>
    </p:spTree>
    <p:extLst>
      <p:ext uri="{BB962C8B-B14F-4D97-AF65-F5344CB8AC3E}">
        <p14:creationId xmlns:p14="http://schemas.microsoft.com/office/powerpoint/2010/main" val="3191528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5E3E18-B27F-4956-979E-0E0FF602852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BC2932A6-FCED-4E35-9C77-A2FC860D11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FA8DE346-5188-4BC9-B5DE-C99B6B592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E6D46C5-2604-45DE-9C49-1FB3546EDAEF}"/>
              </a:ext>
            </a:extLst>
          </p:cNvPr>
          <p:cNvSpPr>
            <a:spLocks noGrp="1"/>
          </p:cNvSpPr>
          <p:nvPr>
            <p:ph type="dt" sz="half" idx="10"/>
          </p:nvPr>
        </p:nvSpPr>
        <p:spPr/>
        <p:txBody>
          <a:bodyPr/>
          <a:lstStyle/>
          <a:p>
            <a:fld id="{2D483FAA-772E-4646-BBE9-ACF91F650B7E}" type="datetimeFigureOut">
              <a:rPr lang="tr-TR" smtClean="0"/>
              <a:t>17.12.2020</a:t>
            </a:fld>
            <a:endParaRPr lang="tr-TR"/>
          </a:p>
        </p:txBody>
      </p:sp>
      <p:sp>
        <p:nvSpPr>
          <p:cNvPr id="6" name="Alt Bilgi Yer Tutucusu 5">
            <a:extLst>
              <a:ext uri="{FF2B5EF4-FFF2-40B4-BE49-F238E27FC236}">
                <a16:creationId xmlns:a16="http://schemas.microsoft.com/office/drawing/2014/main" id="{8E625B75-7F59-4CA9-9A2E-46223166640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DDF72446-625B-4801-88AD-B3FAC69FE22D}"/>
              </a:ext>
            </a:extLst>
          </p:cNvPr>
          <p:cNvSpPr>
            <a:spLocks noGrp="1"/>
          </p:cNvSpPr>
          <p:nvPr>
            <p:ph type="sldNum" sz="quarter" idx="12"/>
          </p:nvPr>
        </p:nvSpPr>
        <p:spPr/>
        <p:txBody>
          <a:bodyPr/>
          <a:lstStyle/>
          <a:p>
            <a:fld id="{D826EB0E-18F0-48F1-8F9C-1A2F7386A019}" type="slidenum">
              <a:rPr lang="tr-TR" smtClean="0"/>
              <a:t>‹#›</a:t>
            </a:fld>
            <a:endParaRPr lang="tr-TR"/>
          </a:p>
        </p:txBody>
      </p:sp>
    </p:spTree>
    <p:extLst>
      <p:ext uri="{BB962C8B-B14F-4D97-AF65-F5344CB8AC3E}">
        <p14:creationId xmlns:p14="http://schemas.microsoft.com/office/powerpoint/2010/main" val="4166276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340D1FC-C07D-4ADF-A967-D07A7FA5B2A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9DA11C76-F75E-4B5F-8611-013B54E1E4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8BE07FA6-7021-414E-A91F-D9B606F120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7595FED-E666-41DF-B75A-D4329CB01BF0}"/>
              </a:ext>
            </a:extLst>
          </p:cNvPr>
          <p:cNvSpPr>
            <a:spLocks noGrp="1"/>
          </p:cNvSpPr>
          <p:nvPr>
            <p:ph type="dt" sz="half" idx="10"/>
          </p:nvPr>
        </p:nvSpPr>
        <p:spPr/>
        <p:txBody>
          <a:bodyPr/>
          <a:lstStyle/>
          <a:p>
            <a:fld id="{2D483FAA-772E-4646-BBE9-ACF91F650B7E}" type="datetimeFigureOut">
              <a:rPr lang="tr-TR" smtClean="0"/>
              <a:t>17.12.2020</a:t>
            </a:fld>
            <a:endParaRPr lang="tr-TR"/>
          </a:p>
        </p:txBody>
      </p:sp>
      <p:sp>
        <p:nvSpPr>
          <p:cNvPr id="6" name="Alt Bilgi Yer Tutucusu 5">
            <a:extLst>
              <a:ext uri="{FF2B5EF4-FFF2-40B4-BE49-F238E27FC236}">
                <a16:creationId xmlns:a16="http://schemas.microsoft.com/office/drawing/2014/main" id="{4620D641-32DF-43F0-A969-6DA72294C2C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574E5FD-5008-4BFE-9AF0-0D6CD5C47894}"/>
              </a:ext>
            </a:extLst>
          </p:cNvPr>
          <p:cNvSpPr>
            <a:spLocks noGrp="1"/>
          </p:cNvSpPr>
          <p:nvPr>
            <p:ph type="sldNum" sz="quarter" idx="12"/>
          </p:nvPr>
        </p:nvSpPr>
        <p:spPr/>
        <p:txBody>
          <a:bodyPr/>
          <a:lstStyle/>
          <a:p>
            <a:fld id="{D826EB0E-18F0-48F1-8F9C-1A2F7386A019}" type="slidenum">
              <a:rPr lang="tr-TR" smtClean="0"/>
              <a:t>‹#›</a:t>
            </a:fld>
            <a:endParaRPr lang="tr-TR"/>
          </a:p>
        </p:txBody>
      </p:sp>
    </p:spTree>
    <p:extLst>
      <p:ext uri="{BB962C8B-B14F-4D97-AF65-F5344CB8AC3E}">
        <p14:creationId xmlns:p14="http://schemas.microsoft.com/office/powerpoint/2010/main" val="2647579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B8890E-C492-411C-A060-5DD10D193772}"/>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63E19B0A-4FC7-4A7B-8712-7DF86D32923D}"/>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E7A34D6-56DA-4FF1-B231-3B8BB54C8A72}"/>
              </a:ext>
            </a:extLst>
          </p:cNvPr>
          <p:cNvSpPr>
            <a:spLocks noGrp="1"/>
          </p:cNvSpPr>
          <p:nvPr>
            <p:ph type="dt" sz="half" idx="10"/>
          </p:nvPr>
        </p:nvSpPr>
        <p:spPr/>
        <p:txBody>
          <a:bodyPr/>
          <a:lstStyle/>
          <a:p>
            <a:fld id="{2D483FAA-772E-4646-BBE9-ACF91F650B7E}" type="datetimeFigureOut">
              <a:rPr lang="tr-TR" smtClean="0"/>
              <a:t>17.12.2020</a:t>
            </a:fld>
            <a:endParaRPr lang="tr-TR"/>
          </a:p>
        </p:txBody>
      </p:sp>
      <p:sp>
        <p:nvSpPr>
          <p:cNvPr id="5" name="Alt Bilgi Yer Tutucusu 4">
            <a:extLst>
              <a:ext uri="{FF2B5EF4-FFF2-40B4-BE49-F238E27FC236}">
                <a16:creationId xmlns:a16="http://schemas.microsoft.com/office/drawing/2014/main" id="{D6F1BF67-80ED-4C21-B666-001423FAC48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36C46BF-01CA-4B8D-B537-DD935F13FD64}"/>
              </a:ext>
            </a:extLst>
          </p:cNvPr>
          <p:cNvSpPr>
            <a:spLocks noGrp="1"/>
          </p:cNvSpPr>
          <p:nvPr>
            <p:ph type="sldNum" sz="quarter" idx="12"/>
          </p:nvPr>
        </p:nvSpPr>
        <p:spPr/>
        <p:txBody>
          <a:bodyPr/>
          <a:lstStyle/>
          <a:p>
            <a:fld id="{D826EB0E-18F0-48F1-8F9C-1A2F7386A019}" type="slidenum">
              <a:rPr lang="tr-TR" smtClean="0"/>
              <a:t>‹#›</a:t>
            </a:fld>
            <a:endParaRPr lang="tr-TR"/>
          </a:p>
        </p:txBody>
      </p:sp>
    </p:spTree>
    <p:extLst>
      <p:ext uri="{BB962C8B-B14F-4D97-AF65-F5344CB8AC3E}">
        <p14:creationId xmlns:p14="http://schemas.microsoft.com/office/powerpoint/2010/main" val="2697929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3764DC10-B10E-4163-AD9A-46BD64114AA5}"/>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9C003EB-D195-4CA0-9561-976A8F75F59D}"/>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D7FE714-B9A6-4E2A-8D4B-C0C4F2EE5153}"/>
              </a:ext>
            </a:extLst>
          </p:cNvPr>
          <p:cNvSpPr>
            <a:spLocks noGrp="1"/>
          </p:cNvSpPr>
          <p:nvPr>
            <p:ph type="dt" sz="half" idx="10"/>
          </p:nvPr>
        </p:nvSpPr>
        <p:spPr/>
        <p:txBody>
          <a:bodyPr/>
          <a:lstStyle/>
          <a:p>
            <a:fld id="{2D483FAA-772E-4646-BBE9-ACF91F650B7E}" type="datetimeFigureOut">
              <a:rPr lang="tr-TR" smtClean="0"/>
              <a:t>17.12.2020</a:t>
            </a:fld>
            <a:endParaRPr lang="tr-TR"/>
          </a:p>
        </p:txBody>
      </p:sp>
      <p:sp>
        <p:nvSpPr>
          <p:cNvPr id="5" name="Alt Bilgi Yer Tutucusu 4">
            <a:extLst>
              <a:ext uri="{FF2B5EF4-FFF2-40B4-BE49-F238E27FC236}">
                <a16:creationId xmlns:a16="http://schemas.microsoft.com/office/drawing/2014/main" id="{523074E7-A9FD-4B40-90FF-1BB6197186B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A4F1F78-2230-485A-ABBF-1598FD22B4FE}"/>
              </a:ext>
            </a:extLst>
          </p:cNvPr>
          <p:cNvSpPr>
            <a:spLocks noGrp="1"/>
          </p:cNvSpPr>
          <p:nvPr>
            <p:ph type="sldNum" sz="quarter" idx="12"/>
          </p:nvPr>
        </p:nvSpPr>
        <p:spPr/>
        <p:txBody>
          <a:bodyPr/>
          <a:lstStyle/>
          <a:p>
            <a:fld id="{D826EB0E-18F0-48F1-8F9C-1A2F7386A019}" type="slidenum">
              <a:rPr lang="tr-TR" smtClean="0"/>
              <a:t>‹#›</a:t>
            </a:fld>
            <a:endParaRPr lang="tr-TR"/>
          </a:p>
        </p:txBody>
      </p:sp>
    </p:spTree>
    <p:extLst>
      <p:ext uri="{BB962C8B-B14F-4D97-AF65-F5344CB8AC3E}">
        <p14:creationId xmlns:p14="http://schemas.microsoft.com/office/powerpoint/2010/main" val="3527289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7132F01A-8C3C-46B7-9D31-CD401F2058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0438C7D2-32D2-4C7F-8573-6FC3C091FC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0EFA3B0-2701-4400-95EA-D8E5C61A55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483FAA-772E-4646-BBE9-ACF91F650B7E}" type="datetimeFigureOut">
              <a:rPr lang="tr-TR" smtClean="0"/>
              <a:t>17.12.2020</a:t>
            </a:fld>
            <a:endParaRPr lang="tr-TR"/>
          </a:p>
        </p:txBody>
      </p:sp>
      <p:sp>
        <p:nvSpPr>
          <p:cNvPr id="5" name="Alt Bilgi Yer Tutucusu 4">
            <a:extLst>
              <a:ext uri="{FF2B5EF4-FFF2-40B4-BE49-F238E27FC236}">
                <a16:creationId xmlns:a16="http://schemas.microsoft.com/office/drawing/2014/main" id="{BCF0F36B-02DD-4CA5-BCB4-E81FD1553F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CF91C572-B8C4-4FA1-822E-4489580D1E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26EB0E-18F0-48F1-8F9C-1A2F7386A019}" type="slidenum">
              <a:rPr lang="tr-TR" smtClean="0"/>
              <a:t>‹#›</a:t>
            </a:fld>
            <a:endParaRPr lang="tr-TR"/>
          </a:p>
        </p:txBody>
      </p:sp>
    </p:spTree>
    <p:extLst>
      <p:ext uri="{BB962C8B-B14F-4D97-AF65-F5344CB8AC3E}">
        <p14:creationId xmlns:p14="http://schemas.microsoft.com/office/powerpoint/2010/main" val="24125060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1A80F3-0A98-4DF8-B69E-4BA7CFCF4C19}"/>
              </a:ext>
            </a:extLst>
          </p:cNvPr>
          <p:cNvSpPr>
            <a:spLocks noGrp="1"/>
          </p:cNvSpPr>
          <p:nvPr>
            <p:ph type="ctrTitle"/>
          </p:nvPr>
        </p:nvSpPr>
        <p:spPr>
          <a:xfrm>
            <a:off x="1664562" y="2097744"/>
            <a:ext cx="8862874" cy="1469917"/>
          </a:xfrm>
        </p:spPr>
        <p:txBody>
          <a:bodyPr>
            <a:normAutofit/>
          </a:bodyPr>
          <a:lstStyle/>
          <a:p>
            <a:r>
              <a:rPr lang="tr-TR" sz="3200" dirty="0">
                <a:latin typeface="Times New Roman" panose="02020603050405020304" pitchFamily="18" charset="0"/>
                <a:cs typeface="Times New Roman" panose="02020603050405020304" pitchFamily="18" charset="0"/>
              </a:rPr>
              <a:t>SAĞLIK HİZMETLERİ MYO</a:t>
            </a:r>
            <a:br>
              <a:rPr lang="tr-TR" sz="3200" dirty="0">
                <a:latin typeface="Times New Roman" panose="02020603050405020304" pitchFamily="18" charset="0"/>
                <a:cs typeface="Times New Roman" panose="02020603050405020304" pitchFamily="18" charset="0"/>
              </a:rPr>
            </a:br>
            <a:r>
              <a:rPr lang="tr-TR" sz="3200" dirty="0">
                <a:latin typeface="Times New Roman" panose="02020603050405020304" pitchFamily="18" charset="0"/>
                <a:cs typeface="Times New Roman" panose="02020603050405020304" pitchFamily="18" charset="0"/>
              </a:rPr>
              <a:t>OPTİSYENLİK</a:t>
            </a:r>
            <a:br>
              <a:rPr lang="tr-TR" sz="3200" dirty="0">
                <a:latin typeface="Times New Roman" panose="02020603050405020304" pitchFamily="18" charset="0"/>
                <a:cs typeface="Times New Roman" panose="02020603050405020304" pitchFamily="18" charset="0"/>
              </a:rPr>
            </a:br>
            <a:r>
              <a:rPr lang="tr-TR" sz="3200" dirty="0">
                <a:latin typeface="Times New Roman" panose="02020603050405020304" pitchFamily="18" charset="0"/>
                <a:cs typeface="Times New Roman" panose="02020603050405020304" pitchFamily="18" charset="0"/>
              </a:rPr>
              <a:t>ÖĞR. GÖR. HÜSEYİN GERDAN</a:t>
            </a:r>
          </a:p>
        </p:txBody>
      </p:sp>
      <p:sp>
        <p:nvSpPr>
          <p:cNvPr id="3" name="Alt Başlık 2">
            <a:extLst>
              <a:ext uri="{FF2B5EF4-FFF2-40B4-BE49-F238E27FC236}">
                <a16:creationId xmlns:a16="http://schemas.microsoft.com/office/drawing/2014/main" id="{16B3ED6C-2F23-4126-AB4C-C09FDDFE19F1}"/>
              </a:ext>
            </a:extLst>
          </p:cNvPr>
          <p:cNvSpPr>
            <a:spLocks noGrp="1"/>
          </p:cNvSpPr>
          <p:nvPr>
            <p:ph type="subTitle" idx="1"/>
          </p:nvPr>
        </p:nvSpPr>
        <p:spPr>
          <a:xfrm>
            <a:off x="2266950" y="4019550"/>
            <a:ext cx="7943850" cy="1858608"/>
          </a:xfrm>
        </p:spPr>
        <p:txBody>
          <a:bodyPr>
            <a:normAutofit/>
          </a:bodyPr>
          <a:lstStyle/>
          <a:p>
            <a:r>
              <a:rPr lang="tr-TR" sz="4000" dirty="0">
                <a:latin typeface="Times New Roman" panose="02020603050405020304" pitchFamily="18" charset="0"/>
                <a:cs typeface="Times New Roman" panose="02020603050405020304" pitchFamily="18" charset="0"/>
              </a:rPr>
              <a:t>AKOMODASYON VE PRESBİYOPİ</a:t>
            </a:r>
          </a:p>
        </p:txBody>
      </p:sp>
      <p:pic>
        <p:nvPicPr>
          <p:cNvPr id="5" name="Resim 4">
            <a:extLst>
              <a:ext uri="{FF2B5EF4-FFF2-40B4-BE49-F238E27FC236}">
                <a16:creationId xmlns:a16="http://schemas.microsoft.com/office/drawing/2014/main" id="{3CE36E33-DE8D-46E4-8F5B-2C9AC9894567}"/>
              </a:ext>
            </a:extLst>
          </p:cNvPr>
          <p:cNvPicPr>
            <a:picLocks noChangeAspect="1"/>
          </p:cNvPicPr>
          <p:nvPr/>
        </p:nvPicPr>
        <p:blipFill>
          <a:blip r:embed="rId2"/>
          <a:stretch>
            <a:fillRect/>
          </a:stretch>
        </p:blipFill>
        <p:spPr>
          <a:xfrm>
            <a:off x="5291137" y="407188"/>
            <a:ext cx="1609725" cy="1676400"/>
          </a:xfrm>
          <a:prstGeom prst="rect">
            <a:avLst/>
          </a:prstGeom>
        </p:spPr>
      </p:pic>
      <p:pic>
        <p:nvPicPr>
          <p:cNvPr id="6" name="Resim 5">
            <a:extLst>
              <a:ext uri="{FF2B5EF4-FFF2-40B4-BE49-F238E27FC236}">
                <a16:creationId xmlns:a16="http://schemas.microsoft.com/office/drawing/2014/main" id="{0C141C37-6C75-4B5B-8DC4-33D09605F6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927037" cy="6855097"/>
          </a:xfrm>
          <a:prstGeom prst="rect">
            <a:avLst/>
          </a:prstGeom>
        </p:spPr>
      </p:pic>
      <p:pic>
        <p:nvPicPr>
          <p:cNvPr id="8" name="Resim 7">
            <a:extLst>
              <a:ext uri="{FF2B5EF4-FFF2-40B4-BE49-F238E27FC236}">
                <a16:creationId xmlns:a16="http://schemas.microsoft.com/office/drawing/2014/main" id="{40FA5FA8-C8F8-46BE-A9C2-17AE494693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845" y="5988117"/>
            <a:ext cx="11233155" cy="875936"/>
          </a:xfrm>
          <a:prstGeom prst="rect">
            <a:avLst/>
          </a:prstGeom>
        </p:spPr>
      </p:pic>
    </p:spTree>
    <p:extLst>
      <p:ext uri="{BB962C8B-B14F-4D97-AF65-F5344CB8AC3E}">
        <p14:creationId xmlns:p14="http://schemas.microsoft.com/office/powerpoint/2010/main" val="575373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6FAE054-9CB6-444B-93F1-490ED5A721A4}"/>
              </a:ext>
            </a:extLst>
          </p:cNvPr>
          <p:cNvSpPr>
            <a:spLocks noGrp="1"/>
          </p:cNvSpPr>
          <p:nvPr>
            <p:ph idx="1"/>
          </p:nvPr>
        </p:nvSpPr>
        <p:spPr>
          <a:xfrm>
            <a:off x="2391509" y="625222"/>
            <a:ext cx="9129931" cy="5351340"/>
          </a:xfrm>
        </p:spPr>
        <p:txBody>
          <a:bodyPr>
            <a:noAutofit/>
          </a:bodyPr>
          <a:lstStyle/>
          <a:p>
            <a:pPr marL="0" indent="0">
              <a:buNone/>
            </a:pPr>
            <a:r>
              <a:rPr lang="tr-TR" sz="3200" b="1" dirty="0">
                <a:latin typeface="Times New Roman" panose="02020603050405020304" pitchFamily="18" charset="0"/>
                <a:cs typeface="Times New Roman" panose="02020603050405020304" pitchFamily="18" charset="0"/>
              </a:rPr>
              <a:t>AKOMODASYON</a:t>
            </a:r>
          </a:p>
          <a:p>
            <a:pPr marL="0" indent="0" algn="just">
              <a:buNone/>
            </a:pPr>
            <a:r>
              <a:rPr lang="tr-TR" sz="3200" dirty="0">
                <a:latin typeface="Times New Roman" panose="02020603050405020304" pitchFamily="18" charset="0"/>
                <a:cs typeface="Times New Roman" panose="02020603050405020304" pitchFamily="18" charset="0"/>
              </a:rPr>
              <a:t> 	Gözün iki temel kırıcı ortamından biri olan kornea statik ve sabit bir yüzey iken; lens </a:t>
            </a:r>
            <a:r>
              <a:rPr lang="tr-TR" sz="3200" dirty="0" err="1">
                <a:latin typeface="Times New Roman" panose="02020603050405020304" pitchFamily="18" charset="0"/>
                <a:cs typeface="Times New Roman" panose="02020603050405020304" pitchFamily="18" charset="0"/>
              </a:rPr>
              <a:t>akomodasyon</a:t>
            </a:r>
            <a:r>
              <a:rPr lang="tr-TR" sz="3200" dirty="0">
                <a:latin typeface="Times New Roman" panose="02020603050405020304" pitchFamily="18" charset="0"/>
                <a:cs typeface="Times New Roman" panose="02020603050405020304" pitchFamily="18" charset="0"/>
              </a:rPr>
              <a:t> yeteneği sayesinde kırma gücünü değiştirebilir. Lens, </a:t>
            </a:r>
            <a:r>
              <a:rPr lang="tr-TR" sz="3200" dirty="0" err="1">
                <a:latin typeface="Times New Roman" panose="02020603050405020304" pitchFamily="18" charset="0"/>
                <a:cs typeface="Times New Roman" panose="02020603050405020304" pitchFamily="18" charset="0"/>
              </a:rPr>
              <a:t>zonül</a:t>
            </a:r>
            <a:r>
              <a:rPr lang="tr-TR" sz="3200" dirty="0">
                <a:latin typeface="Times New Roman" panose="02020603050405020304" pitchFamily="18" charset="0"/>
                <a:cs typeface="Times New Roman" panose="02020603050405020304" pitchFamily="18" charset="0"/>
              </a:rPr>
              <a:t> ismi verilen ve lensi 360° çevreleyen liflerle ekvatorundan </a:t>
            </a:r>
            <a:r>
              <a:rPr lang="tr-TR" sz="3200" dirty="0" err="1">
                <a:latin typeface="Times New Roman" panose="02020603050405020304" pitchFamily="18" charset="0"/>
                <a:cs typeface="Times New Roman" panose="02020603050405020304" pitchFamily="18" charset="0"/>
              </a:rPr>
              <a:t>siliyer</a:t>
            </a:r>
            <a:r>
              <a:rPr lang="tr-TR" sz="3200" dirty="0">
                <a:latin typeface="Times New Roman" panose="02020603050405020304" pitchFamily="18" charset="0"/>
                <a:cs typeface="Times New Roman" panose="02020603050405020304" pitchFamily="18" charset="0"/>
              </a:rPr>
              <a:t> </a:t>
            </a:r>
            <a:r>
              <a:rPr lang="tr-TR" sz="3200" dirty="0" err="1">
                <a:latin typeface="Times New Roman" panose="02020603050405020304" pitchFamily="18" charset="0"/>
                <a:cs typeface="Times New Roman" panose="02020603050405020304" pitchFamily="18" charset="0"/>
              </a:rPr>
              <a:t>cisime</a:t>
            </a:r>
            <a:r>
              <a:rPr lang="tr-TR" sz="3200" dirty="0">
                <a:latin typeface="Times New Roman" panose="02020603050405020304" pitchFamily="18" charset="0"/>
                <a:cs typeface="Times New Roman" panose="02020603050405020304" pitchFamily="18" charset="0"/>
              </a:rPr>
              <a:t> asılı konumdadır. </a:t>
            </a:r>
            <a:r>
              <a:rPr lang="tr-TR" sz="3200" dirty="0" err="1">
                <a:latin typeface="Times New Roman" panose="02020603050405020304" pitchFamily="18" charset="0"/>
                <a:cs typeface="Times New Roman" panose="02020603050405020304" pitchFamily="18" charset="0"/>
              </a:rPr>
              <a:t>Siliyer</a:t>
            </a:r>
            <a:r>
              <a:rPr lang="tr-TR" sz="3200" dirty="0">
                <a:latin typeface="Times New Roman" panose="02020603050405020304" pitchFamily="18" charset="0"/>
                <a:cs typeface="Times New Roman" panose="02020603050405020304" pitchFamily="18" charset="0"/>
              </a:rPr>
              <a:t> cisim içinde bulunan dairesel bir kas olan </a:t>
            </a:r>
            <a:r>
              <a:rPr lang="tr-TR" sz="3200" dirty="0" err="1">
                <a:latin typeface="Times New Roman" panose="02020603050405020304" pitchFamily="18" charset="0"/>
                <a:cs typeface="Times New Roman" panose="02020603050405020304" pitchFamily="18" charset="0"/>
              </a:rPr>
              <a:t>siliyer</a:t>
            </a:r>
            <a:r>
              <a:rPr lang="tr-TR" sz="3200" dirty="0">
                <a:latin typeface="Times New Roman" panose="02020603050405020304" pitchFamily="18" charset="0"/>
                <a:cs typeface="Times New Roman" panose="02020603050405020304" pitchFamily="18" charset="0"/>
              </a:rPr>
              <a:t> kas kasılınca dairenin çapı küçülür. </a:t>
            </a:r>
            <a:r>
              <a:rPr lang="tr-TR" sz="3200" dirty="0" err="1">
                <a:latin typeface="Times New Roman" panose="02020603050405020304" pitchFamily="18" charset="0"/>
                <a:cs typeface="Times New Roman" panose="02020603050405020304" pitchFamily="18" charset="0"/>
              </a:rPr>
              <a:t>Zonüllerin</a:t>
            </a:r>
            <a:r>
              <a:rPr lang="tr-TR" sz="3200" dirty="0">
                <a:latin typeface="Times New Roman" panose="02020603050405020304" pitchFamily="18" charset="0"/>
                <a:cs typeface="Times New Roman" panose="02020603050405020304" pitchFamily="18" charset="0"/>
              </a:rPr>
              <a:t> geriliminin azalmasına bağlı olarak elastik bir yapı olan lensin </a:t>
            </a:r>
            <a:r>
              <a:rPr lang="tr-TR" sz="3200" dirty="0" err="1">
                <a:latin typeface="Times New Roman" panose="02020603050405020304" pitchFamily="18" charset="0"/>
                <a:cs typeface="Times New Roman" panose="02020603050405020304" pitchFamily="18" charset="0"/>
              </a:rPr>
              <a:t>ekvatoriyel</a:t>
            </a:r>
            <a:r>
              <a:rPr lang="tr-TR" sz="3200" dirty="0">
                <a:latin typeface="Times New Roman" panose="02020603050405020304" pitchFamily="18" charset="0"/>
                <a:cs typeface="Times New Roman" panose="02020603050405020304" pitchFamily="18" charset="0"/>
              </a:rPr>
              <a:t> çapı kısalırken, ön arka çapı artarak kırıcılık gücü de artar. Bu güç değişikliği </a:t>
            </a:r>
            <a:r>
              <a:rPr lang="tr-TR" sz="3200" dirty="0" err="1">
                <a:latin typeface="Times New Roman" panose="02020603050405020304" pitchFamily="18" charset="0"/>
                <a:cs typeface="Times New Roman" panose="02020603050405020304" pitchFamily="18" charset="0"/>
              </a:rPr>
              <a:t>akomodasyon</a:t>
            </a:r>
            <a:r>
              <a:rPr lang="tr-TR" sz="3200" dirty="0">
                <a:latin typeface="Times New Roman" panose="02020603050405020304" pitchFamily="18" charset="0"/>
                <a:cs typeface="Times New Roman" panose="02020603050405020304" pitchFamily="18" charset="0"/>
              </a:rPr>
              <a:t> adını alır.</a:t>
            </a:r>
          </a:p>
        </p:txBody>
      </p:sp>
      <p:pic>
        <p:nvPicPr>
          <p:cNvPr id="5" name="Resim 4">
            <a:extLst>
              <a:ext uri="{FF2B5EF4-FFF2-40B4-BE49-F238E27FC236}">
                <a16:creationId xmlns:a16="http://schemas.microsoft.com/office/drawing/2014/main" id="{DAE8C07C-16B8-475C-97E9-7770102F8D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82064"/>
            <a:ext cx="12192000" cy="875936"/>
          </a:xfrm>
          <a:prstGeom prst="rect">
            <a:avLst/>
          </a:prstGeom>
        </p:spPr>
      </p:pic>
      <p:pic>
        <p:nvPicPr>
          <p:cNvPr id="4" name="Resim 3">
            <a:extLst>
              <a:ext uri="{FF2B5EF4-FFF2-40B4-BE49-F238E27FC236}">
                <a16:creationId xmlns:a16="http://schemas.microsoft.com/office/drawing/2014/main" id="{77D786DE-3FF1-4A98-80D9-232FB75D5D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2391508" cy="6852498"/>
          </a:xfrm>
          <a:prstGeom prst="rect">
            <a:avLst/>
          </a:prstGeom>
        </p:spPr>
      </p:pic>
    </p:spTree>
    <p:extLst>
      <p:ext uri="{BB962C8B-B14F-4D97-AF65-F5344CB8AC3E}">
        <p14:creationId xmlns:p14="http://schemas.microsoft.com/office/powerpoint/2010/main" val="452926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558664" y="886265"/>
            <a:ext cx="8706862" cy="824774"/>
          </a:xfrm>
        </p:spPr>
        <p:txBody>
          <a:bodyPr>
            <a:normAutofit/>
          </a:bodyPr>
          <a:lstStyle/>
          <a:p>
            <a:r>
              <a:rPr lang="tr-TR" sz="3200" b="1" dirty="0">
                <a:latin typeface="Times New Roman" panose="02020603050405020304" pitchFamily="18" charset="0"/>
                <a:cs typeface="Times New Roman" panose="02020603050405020304" pitchFamily="18" charset="0"/>
              </a:rPr>
              <a:t>AKOMODASYON</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28407" y="2023672"/>
            <a:ext cx="8837119" cy="4644414"/>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Yakındaki bir objeye bakıldığında meydana gelen bu olayda m. </a:t>
            </a:r>
            <a:r>
              <a:rPr lang="tr-TR" sz="3200" dirty="0" err="1">
                <a:solidFill>
                  <a:schemeClr val="tx1"/>
                </a:solidFill>
                <a:latin typeface="Times New Roman" panose="02020603050405020304" pitchFamily="18" charset="0"/>
                <a:cs typeface="Times New Roman" panose="02020603050405020304" pitchFamily="18" charset="0"/>
              </a:rPr>
              <a:t>rectus</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medialis’ler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bilateral</a:t>
            </a:r>
            <a:r>
              <a:rPr lang="tr-TR" sz="3200" dirty="0">
                <a:solidFill>
                  <a:schemeClr val="tx1"/>
                </a:solidFill>
                <a:latin typeface="Times New Roman" panose="02020603050405020304" pitchFamily="18" charset="0"/>
                <a:cs typeface="Times New Roman" panose="02020603050405020304" pitchFamily="18" charset="0"/>
              </a:rPr>
              <a:t> kasılıp gözler içe bakar(</a:t>
            </a:r>
            <a:r>
              <a:rPr lang="tr-TR" sz="3200" dirty="0" err="1">
                <a:solidFill>
                  <a:schemeClr val="tx1"/>
                </a:solidFill>
                <a:latin typeface="Times New Roman" panose="02020603050405020304" pitchFamily="18" charset="0"/>
                <a:cs typeface="Times New Roman" panose="02020603050405020304" pitchFamily="18" charset="0"/>
              </a:rPr>
              <a:t>konverjans</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M.ciliaris</a:t>
            </a:r>
            <a:r>
              <a:rPr lang="tr-TR" sz="3200" dirty="0">
                <a:solidFill>
                  <a:schemeClr val="tx1"/>
                </a:solidFill>
                <a:latin typeface="Times New Roman" panose="02020603050405020304" pitchFamily="18" charset="0"/>
                <a:cs typeface="Times New Roman" panose="02020603050405020304" pitchFamily="18" charset="0"/>
              </a:rPr>
              <a:t> kasılıp, </a:t>
            </a:r>
            <a:r>
              <a:rPr lang="tr-TR" sz="3200" dirty="0" err="1">
                <a:solidFill>
                  <a:schemeClr val="tx1"/>
                </a:solidFill>
                <a:latin typeface="Times New Roman" panose="02020603050405020304" pitchFamily="18" charset="0"/>
                <a:cs typeface="Times New Roman" panose="02020603050405020304" pitchFamily="18" charset="0"/>
              </a:rPr>
              <a:t>lens’i</a:t>
            </a:r>
            <a:r>
              <a:rPr lang="tr-TR" sz="3200" dirty="0">
                <a:solidFill>
                  <a:schemeClr val="tx1"/>
                </a:solidFill>
                <a:latin typeface="Times New Roman" panose="02020603050405020304" pitchFamily="18" charset="0"/>
                <a:cs typeface="Times New Roman" panose="02020603050405020304" pitchFamily="18" charset="0"/>
              </a:rPr>
              <a:t> yerinde tutan </a:t>
            </a:r>
            <a:r>
              <a:rPr lang="tr-TR" sz="3200" dirty="0" err="1">
                <a:solidFill>
                  <a:schemeClr val="tx1"/>
                </a:solidFill>
                <a:latin typeface="Times New Roman" panose="02020603050405020304" pitchFamily="18" charset="0"/>
                <a:cs typeface="Times New Roman" panose="02020603050405020304" pitchFamily="18" charset="0"/>
              </a:rPr>
              <a:t>suspensör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ligamenti</a:t>
            </a:r>
            <a:r>
              <a:rPr lang="tr-TR" sz="3200" dirty="0">
                <a:solidFill>
                  <a:schemeClr val="tx1"/>
                </a:solidFill>
                <a:latin typeface="Times New Roman" panose="02020603050405020304" pitchFamily="18" charset="0"/>
                <a:cs typeface="Times New Roman" panose="02020603050405020304" pitchFamily="18" charset="0"/>
              </a:rPr>
              <a:t> gevşetir. Böylece lens kalınlaşır ve kırıcılığı artar. M. </a:t>
            </a:r>
            <a:r>
              <a:rPr lang="tr-TR" sz="3200" dirty="0" err="1">
                <a:solidFill>
                  <a:schemeClr val="tx1"/>
                </a:solidFill>
                <a:latin typeface="Times New Roman" panose="02020603050405020304" pitchFamily="18" charset="0"/>
                <a:cs typeface="Times New Roman" panose="02020603050405020304" pitchFamily="18" charset="0"/>
              </a:rPr>
              <a:t>sphincter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pupillae</a:t>
            </a:r>
            <a:r>
              <a:rPr lang="tr-TR" sz="3200" dirty="0">
                <a:solidFill>
                  <a:schemeClr val="tx1"/>
                </a:solidFill>
                <a:latin typeface="Times New Roman" panose="02020603050405020304" pitchFamily="18" charset="0"/>
                <a:cs typeface="Times New Roman" panose="02020603050405020304" pitchFamily="18" charset="0"/>
              </a:rPr>
              <a:t> kasılıp, retina üzerindeki görüntüyü keskinleştirir</a:t>
            </a:r>
            <a:r>
              <a:rPr lang="tr-TR" sz="3200" dirty="0">
                <a:latin typeface="Times New Roman" panose="02020603050405020304" pitchFamily="18" charset="0"/>
                <a:cs typeface="Times New Roman" panose="02020603050405020304" pitchFamily="18" charset="0"/>
              </a:rPr>
              <a:t>.</a:t>
            </a:r>
            <a:endParaRPr lang="tr-TR"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2548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558664" y="886265"/>
            <a:ext cx="8706862" cy="824774"/>
          </a:xfrm>
        </p:spPr>
        <p:txBody>
          <a:bodyPr>
            <a:normAutofit/>
          </a:bodyPr>
          <a:lstStyle/>
          <a:p>
            <a:r>
              <a:rPr lang="tr-TR" sz="3200" b="1" dirty="0">
                <a:latin typeface="Times New Roman" panose="02020603050405020304" pitchFamily="18" charset="0"/>
                <a:cs typeface="Times New Roman" panose="02020603050405020304" pitchFamily="18" charset="0"/>
              </a:rPr>
              <a:t>AKOMODASYON</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428407" y="2023672"/>
            <a:ext cx="8837119" cy="4644414"/>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Akomodasyon</a:t>
            </a:r>
            <a:r>
              <a:rPr lang="tr-TR" sz="3200" dirty="0">
                <a:solidFill>
                  <a:schemeClr val="tx1"/>
                </a:solidFill>
                <a:latin typeface="Times New Roman" panose="02020603050405020304" pitchFamily="18" charset="0"/>
                <a:cs typeface="Times New Roman" panose="02020603050405020304" pitchFamily="18" charset="0"/>
              </a:rPr>
              <a:t> da </a:t>
            </a:r>
            <a:r>
              <a:rPr lang="tr-TR" sz="3200" dirty="0" err="1">
                <a:solidFill>
                  <a:schemeClr val="tx1"/>
                </a:solidFill>
                <a:latin typeface="Times New Roman" panose="02020603050405020304" pitchFamily="18" charset="0"/>
                <a:cs typeface="Times New Roman" panose="02020603050405020304" pitchFamily="18" charset="0"/>
              </a:rPr>
              <a:t>afferent</a:t>
            </a:r>
            <a:r>
              <a:rPr lang="tr-TR" sz="3200" dirty="0">
                <a:solidFill>
                  <a:schemeClr val="tx1"/>
                </a:solidFill>
                <a:latin typeface="Times New Roman" panose="02020603050405020304" pitchFamily="18" charset="0"/>
                <a:cs typeface="Times New Roman" panose="02020603050405020304" pitchFamily="18" charset="0"/>
              </a:rPr>
              <a:t> yolu n. </a:t>
            </a:r>
            <a:r>
              <a:rPr lang="tr-TR" sz="3200" dirty="0" err="1">
                <a:solidFill>
                  <a:schemeClr val="tx1"/>
                </a:solidFill>
                <a:latin typeface="Times New Roman" panose="02020603050405020304" pitchFamily="18" charset="0"/>
                <a:cs typeface="Times New Roman" panose="02020603050405020304" pitchFamily="18" charset="0"/>
              </a:rPr>
              <a:t>opticus</a:t>
            </a:r>
            <a:r>
              <a:rPr lang="tr-TR" sz="3200" dirty="0">
                <a:solidFill>
                  <a:schemeClr val="tx1"/>
                </a:solidFill>
                <a:latin typeface="Times New Roman" panose="02020603050405020304" pitchFamily="18" charset="0"/>
                <a:cs typeface="Times New Roman" panose="02020603050405020304" pitchFamily="18" charset="0"/>
              </a:rPr>
              <a:t> yapar. </a:t>
            </a:r>
            <a:r>
              <a:rPr lang="tr-TR" sz="3200" dirty="0" err="1">
                <a:solidFill>
                  <a:schemeClr val="tx1"/>
                </a:solidFill>
                <a:latin typeface="Times New Roman" panose="02020603050405020304" pitchFamily="18" charset="0"/>
                <a:cs typeface="Times New Roman" panose="02020603050405020304" pitchFamily="18" charset="0"/>
              </a:rPr>
              <a:t>Afferent</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impulslar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retina’daki</a:t>
            </a:r>
            <a:r>
              <a:rPr lang="tr-TR" sz="3200" dirty="0">
                <a:solidFill>
                  <a:schemeClr val="tx1"/>
                </a:solidFill>
                <a:latin typeface="Times New Roman" panose="02020603050405020304" pitchFamily="18" charset="0"/>
                <a:cs typeface="Times New Roman" panose="02020603050405020304" pitchFamily="18" charset="0"/>
              </a:rPr>
              <a:t> M hücrelerinin uzantıları ile </a:t>
            </a:r>
            <a:r>
              <a:rPr lang="tr-TR" sz="3200" dirty="0" err="1">
                <a:solidFill>
                  <a:schemeClr val="tx1"/>
                </a:solidFill>
                <a:latin typeface="Times New Roman" panose="02020603050405020304" pitchFamily="18" charset="0"/>
                <a:cs typeface="Times New Roman" panose="02020603050405020304" pitchFamily="18" charset="0"/>
              </a:rPr>
              <a:t>primer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vizüel</a:t>
            </a:r>
            <a:r>
              <a:rPr lang="tr-TR" sz="3200" dirty="0">
                <a:solidFill>
                  <a:schemeClr val="tx1"/>
                </a:solidFill>
                <a:latin typeface="Times New Roman" panose="02020603050405020304" pitchFamily="18" charset="0"/>
                <a:cs typeface="Times New Roman" panose="02020603050405020304" pitchFamily="18" charset="0"/>
              </a:rPr>
              <a:t> kortekse getirilir sonrasında da n. </a:t>
            </a:r>
            <a:r>
              <a:rPr lang="tr-TR" sz="3200" dirty="0" err="1">
                <a:solidFill>
                  <a:schemeClr val="tx1"/>
                </a:solidFill>
                <a:latin typeface="Times New Roman" panose="02020603050405020304" pitchFamily="18" charset="0"/>
                <a:cs typeface="Times New Roman" panose="02020603050405020304" pitchFamily="18" charset="0"/>
              </a:rPr>
              <a:t>oculomotorius’a</a:t>
            </a:r>
            <a:r>
              <a:rPr lang="tr-TR" sz="3200" dirty="0">
                <a:solidFill>
                  <a:schemeClr val="tx1"/>
                </a:solidFill>
                <a:latin typeface="Times New Roman" panose="02020603050405020304" pitchFamily="18" charset="0"/>
                <a:cs typeface="Times New Roman" panose="02020603050405020304" pitchFamily="18" charset="0"/>
              </a:rPr>
              <a:t> gider. Motor ve parasempatik çekirdeklerden çıkan uyarı her iki gözün m. </a:t>
            </a:r>
            <a:r>
              <a:rPr lang="tr-TR" sz="3200" dirty="0" err="1">
                <a:solidFill>
                  <a:schemeClr val="tx1"/>
                </a:solidFill>
                <a:latin typeface="Times New Roman" panose="02020603050405020304" pitchFamily="18" charset="0"/>
                <a:cs typeface="Times New Roman" panose="02020603050405020304" pitchFamily="18" charset="0"/>
              </a:rPr>
              <a:t>rectus</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medialis</a:t>
            </a:r>
            <a:r>
              <a:rPr lang="tr-TR" sz="3200" dirty="0">
                <a:solidFill>
                  <a:schemeClr val="tx1"/>
                </a:solidFill>
                <a:latin typeface="Times New Roman" panose="02020603050405020304" pitchFamily="18" charset="0"/>
                <a:cs typeface="Times New Roman" panose="02020603050405020304" pitchFamily="18" charset="0"/>
              </a:rPr>
              <a:t>, m. </a:t>
            </a:r>
            <a:r>
              <a:rPr lang="tr-TR" sz="3200" dirty="0" err="1">
                <a:solidFill>
                  <a:schemeClr val="tx1"/>
                </a:solidFill>
                <a:latin typeface="Times New Roman" panose="02020603050405020304" pitchFamily="18" charset="0"/>
                <a:cs typeface="Times New Roman" panose="02020603050405020304" pitchFamily="18" charset="0"/>
              </a:rPr>
              <a:t>ciliaris</a:t>
            </a:r>
            <a:r>
              <a:rPr lang="tr-TR" sz="3200" dirty="0">
                <a:solidFill>
                  <a:schemeClr val="tx1"/>
                </a:solidFill>
                <a:latin typeface="Times New Roman" panose="02020603050405020304" pitchFamily="18" charset="0"/>
                <a:cs typeface="Times New Roman" panose="02020603050405020304" pitchFamily="18" charset="0"/>
              </a:rPr>
              <a:t> ve m. </a:t>
            </a:r>
            <a:r>
              <a:rPr lang="tr-TR" sz="3200" dirty="0" err="1">
                <a:solidFill>
                  <a:schemeClr val="tx1"/>
                </a:solidFill>
                <a:latin typeface="Times New Roman" panose="02020603050405020304" pitchFamily="18" charset="0"/>
                <a:cs typeface="Times New Roman" panose="02020603050405020304" pitchFamily="18" charset="0"/>
              </a:rPr>
              <a:t>sphincter</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pupillae’sini</a:t>
            </a:r>
            <a:r>
              <a:rPr lang="tr-TR" sz="3200" dirty="0">
                <a:solidFill>
                  <a:schemeClr val="tx1"/>
                </a:solidFill>
                <a:latin typeface="Times New Roman" panose="02020603050405020304" pitchFamily="18" charset="0"/>
                <a:cs typeface="Times New Roman" panose="02020603050405020304" pitchFamily="18" charset="0"/>
              </a:rPr>
              <a:t> uyarır.</a:t>
            </a:r>
          </a:p>
          <a:p>
            <a:pPr algn="just"/>
            <a:r>
              <a:rPr lang="tr-TR" sz="3200" dirty="0">
                <a:solidFill>
                  <a:schemeClr val="tx1"/>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031717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493535" y="492370"/>
            <a:ext cx="8706862" cy="824774"/>
          </a:xfrm>
        </p:spPr>
        <p:txBody>
          <a:bodyPr>
            <a:normAutofit/>
          </a:bodyPr>
          <a:lstStyle/>
          <a:p>
            <a:r>
              <a:rPr lang="tr-TR" sz="3200" b="1" dirty="0">
                <a:latin typeface="Times New Roman" panose="02020603050405020304" pitchFamily="18" charset="0"/>
                <a:cs typeface="Times New Roman" panose="02020603050405020304" pitchFamily="18" charset="0"/>
              </a:rPr>
              <a:t>AKOMODASYON AMPLİTÜDÜ</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363278" y="1317144"/>
            <a:ext cx="9664599" cy="4644414"/>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Akomodasyon</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Amplitüdü</a:t>
            </a:r>
            <a:r>
              <a:rPr lang="tr-TR" sz="3200" dirty="0">
                <a:solidFill>
                  <a:schemeClr val="tx1"/>
                </a:solidFill>
                <a:latin typeface="Times New Roman" panose="02020603050405020304" pitchFamily="18" charset="0"/>
                <a:cs typeface="Times New Roman" panose="02020603050405020304" pitchFamily="18" charset="0"/>
              </a:rPr>
              <a:t>; Gözün kırma gücünde lensin </a:t>
            </a:r>
            <a:r>
              <a:rPr lang="tr-TR" sz="3200" dirty="0" err="1">
                <a:solidFill>
                  <a:schemeClr val="tx1"/>
                </a:solidFill>
                <a:latin typeface="Times New Roman" panose="02020603050405020304" pitchFamily="18" charset="0"/>
                <a:cs typeface="Times New Roman" panose="02020603050405020304" pitchFamily="18" charset="0"/>
              </a:rPr>
              <a:t>akomodasyonu</a:t>
            </a:r>
            <a:r>
              <a:rPr lang="tr-TR" sz="3200" dirty="0">
                <a:solidFill>
                  <a:schemeClr val="tx1"/>
                </a:solidFill>
                <a:latin typeface="Times New Roman" panose="02020603050405020304" pitchFamily="18" charset="0"/>
                <a:cs typeface="Times New Roman" panose="02020603050405020304" pitchFamily="18" charset="0"/>
              </a:rPr>
              <a:t> ile ortaya çıkan diyoptri cinsinden ilave güçtür. </a:t>
            </a:r>
          </a:p>
          <a:p>
            <a:pPr algn="just"/>
            <a:r>
              <a:rPr lang="tr-TR" sz="3200" dirty="0">
                <a:solidFill>
                  <a:schemeClr val="tx1"/>
                </a:solidFill>
                <a:latin typeface="Times New Roman" panose="02020603050405020304" pitchFamily="18" charset="0"/>
                <a:cs typeface="Times New Roman" panose="02020603050405020304" pitchFamily="18" charset="0"/>
              </a:rPr>
              <a:t>	Kişinin </a:t>
            </a:r>
            <a:r>
              <a:rPr lang="tr-TR" sz="3200" dirty="0" err="1">
                <a:solidFill>
                  <a:schemeClr val="tx1"/>
                </a:solidFill>
                <a:latin typeface="Times New Roman" panose="02020603050405020304" pitchFamily="18" charset="0"/>
                <a:cs typeface="Times New Roman" panose="02020603050405020304" pitchFamily="18" charset="0"/>
              </a:rPr>
              <a:t>akomodasyonla</a:t>
            </a:r>
            <a:r>
              <a:rPr lang="tr-TR" sz="3200" dirty="0">
                <a:solidFill>
                  <a:schemeClr val="tx1"/>
                </a:solidFill>
                <a:latin typeface="Times New Roman" panose="02020603050405020304" pitchFamily="18" charset="0"/>
                <a:cs typeface="Times New Roman" panose="02020603050405020304" pitchFamily="18" charset="0"/>
              </a:rPr>
              <a:t> net olarak görebildiği en yakın nokta “yakın nokta” (punktum </a:t>
            </a:r>
            <a:r>
              <a:rPr lang="tr-TR" sz="3200" dirty="0" err="1">
                <a:solidFill>
                  <a:schemeClr val="tx1"/>
                </a:solidFill>
                <a:latin typeface="Times New Roman" panose="02020603050405020304" pitchFamily="18" charset="0"/>
                <a:cs typeface="Times New Roman" panose="02020603050405020304" pitchFamily="18" charset="0"/>
              </a:rPr>
              <a:t>proksimum</a:t>
            </a:r>
            <a:r>
              <a:rPr lang="tr-TR" sz="3200" dirty="0">
                <a:solidFill>
                  <a:schemeClr val="tx1"/>
                </a:solidFill>
                <a:latin typeface="Times New Roman" panose="02020603050405020304" pitchFamily="18" charset="0"/>
                <a:cs typeface="Times New Roman" panose="02020603050405020304" pitchFamily="18" charset="0"/>
              </a:rPr>
              <a:t>), net olarak görebildiği en uzak nokta ise “uzak nokta” (punktum </a:t>
            </a:r>
            <a:r>
              <a:rPr lang="tr-TR" sz="3200" dirty="0" err="1">
                <a:solidFill>
                  <a:schemeClr val="tx1"/>
                </a:solidFill>
                <a:latin typeface="Times New Roman" panose="02020603050405020304" pitchFamily="18" charset="0"/>
                <a:cs typeface="Times New Roman" panose="02020603050405020304" pitchFamily="18" charset="0"/>
              </a:rPr>
              <a:t>remotum</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adini</a:t>
            </a:r>
            <a:r>
              <a:rPr lang="tr-TR" sz="3200" dirty="0">
                <a:solidFill>
                  <a:schemeClr val="tx1"/>
                </a:solidFill>
                <a:latin typeface="Times New Roman" panose="02020603050405020304" pitchFamily="18" charset="0"/>
                <a:cs typeface="Times New Roman" panose="02020603050405020304" pitchFamily="18" charset="0"/>
              </a:rPr>
              <a:t> alır. Yakın noktanın görülmesinde </a:t>
            </a:r>
            <a:r>
              <a:rPr lang="tr-TR" sz="3200" dirty="0" err="1">
                <a:solidFill>
                  <a:schemeClr val="tx1"/>
                </a:solidFill>
                <a:latin typeface="Times New Roman" panose="02020603050405020304" pitchFamily="18" charset="0"/>
                <a:cs typeface="Times New Roman" panose="02020603050405020304" pitchFamily="18" charset="0"/>
              </a:rPr>
              <a:t>akomodasyon</a:t>
            </a:r>
            <a:r>
              <a:rPr lang="tr-TR" sz="3200" dirty="0">
                <a:solidFill>
                  <a:schemeClr val="tx1"/>
                </a:solidFill>
                <a:latin typeface="Times New Roman" panose="02020603050405020304" pitchFamily="18" charset="0"/>
                <a:cs typeface="Times New Roman" panose="02020603050405020304" pitchFamily="18" charset="0"/>
              </a:rPr>
              <a:t> rol oynar ve aktif bir olay söz konusudur. </a:t>
            </a:r>
            <a:r>
              <a:rPr lang="tr-TR" sz="3200" dirty="0" err="1">
                <a:solidFill>
                  <a:schemeClr val="tx1"/>
                </a:solidFill>
                <a:latin typeface="Times New Roman" panose="02020603050405020304" pitchFamily="18" charset="0"/>
                <a:cs typeface="Times New Roman" panose="02020603050405020304" pitchFamily="18" charset="0"/>
              </a:rPr>
              <a:t>Akomodasyonun</a:t>
            </a:r>
            <a:r>
              <a:rPr lang="tr-TR" sz="3200" dirty="0">
                <a:solidFill>
                  <a:schemeClr val="tx1"/>
                </a:solidFill>
                <a:latin typeface="Times New Roman" panose="02020603050405020304" pitchFamily="18" charset="0"/>
                <a:cs typeface="Times New Roman" panose="02020603050405020304" pitchFamily="18" charset="0"/>
              </a:rPr>
              <a:t> gücüne bağlı olarak yakın nokta kişiden kişiye farklılık gösterebilir. Uzak nokta mesafesi ise kişide </a:t>
            </a:r>
            <a:r>
              <a:rPr lang="tr-TR" sz="3200" dirty="0" err="1">
                <a:solidFill>
                  <a:schemeClr val="tx1"/>
                </a:solidFill>
                <a:latin typeface="Times New Roman" panose="02020603050405020304" pitchFamily="18" charset="0"/>
                <a:cs typeface="Times New Roman" panose="02020603050405020304" pitchFamily="18" charset="0"/>
              </a:rPr>
              <a:t>refraksiyon</a:t>
            </a:r>
            <a:r>
              <a:rPr lang="tr-TR" sz="3200" dirty="0">
                <a:solidFill>
                  <a:schemeClr val="tx1"/>
                </a:solidFill>
                <a:latin typeface="Times New Roman" panose="02020603050405020304" pitchFamily="18" charset="0"/>
                <a:cs typeface="Times New Roman" panose="02020603050405020304" pitchFamily="18" charset="0"/>
              </a:rPr>
              <a:t> kusuru olup olmaması ile ilişkili bir durumdur. </a:t>
            </a:r>
          </a:p>
        </p:txBody>
      </p:sp>
    </p:spTree>
    <p:extLst>
      <p:ext uri="{BB962C8B-B14F-4D97-AF65-F5344CB8AC3E}">
        <p14:creationId xmlns:p14="http://schemas.microsoft.com/office/powerpoint/2010/main" val="687827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493535" y="492370"/>
            <a:ext cx="8706862" cy="824774"/>
          </a:xfrm>
        </p:spPr>
        <p:txBody>
          <a:bodyPr>
            <a:normAutofit/>
          </a:bodyPr>
          <a:lstStyle/>
          <a:p>
            <a:r>
              <a:rPr lang="tr-TR" sz="3200" b="1" dirty="0">
                <a:latin typeface="Times New Roman" panose="02020603050405020304" pitchFamily="18" charset="0"/>
                <a:cs typeface="Times New Roman" panose="02020603050405020304" pitchFamily="18" charset="0"/>
              </a:rPr>
              <a:t>AKOMODASYON AMPLİTÜDÜ</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363278" y="1317144"/>
            <a:ext cx="9664599" cy="4914844"/>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Akomodasyon</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amplitüdü</a:t>
            </a:r>
            <a:r>
              <a:rPr lang="tr-TR" sz="3200" dirty="0">
                <a:solidFill>
                  <a:schemeClr val="tx1"/>
                </a:solidFill>
                <a:latin typeface="Times New Roman" panose="02020603050405020304" pitchFamily="18" charset="0"/>
                <a:cs typeface="Times New Roman" panose="02020603050405020304" pitchFamily="18" charset="0"/>
              </a:rPr>
              <a:t> pratik olarak net görülebilen en yakın nokta hesabı ile bulunur (yaklaştırma metodu). </a:t>
            </a:r>
            <a:r>
              <a:rPr lang="tr-TR" sz="3200" dirty="0" err="1">
                <a:solidFill>
                  <a:schemeClr val="tx1"/>
                </a:solidFill>
                <a:latin typeface="Times New Roman" panose="02020603050405020304" pitchFamily="18" charset="0"/>
                <a:cs typeface="Times New Roman" panose="02020603050405020304" pitchFamily="18" charset="0"/>
              </a:rPr>
              <a:t>Akomodasyonda</a:t>
            </a:r>
            <a:r>
              <a:rPr lang="tr-TR" sz="3200" dirty="0">
                <a:solidFill>
                  <a:schemeClr val="tx1"/>
                </a:solidFill>
                <a:latin typeface="Times New Roman" panose="02020603050405020304" pitchFamily="18" charset="0"/>
                <a:cs typeface="Times New Roman" panose="02020603050405020304" pitchFamily="18" charset="0"/>
              </a:rPr>
              <a:t> yaşla bağlantılı olarak zaman içerisinde bir azalma görülebilir. Çocukluk ve gençlik dönemlerinde </a:t>
            </a:r>
            <a:r>
              <a:rPr lang="tr-TR" sz="3200" dirty="0" err="1">
                <a:solidFill>
                  <a:schemeClr val="tx1"/>
                </a:solidFill>
                <a:latin typeface="Times New Roman" panose="02020603050405020304" pitchFamily="18" charset="0"/>
                <a:cs typeface="Times New Roman" panose="02020603050405020304" pitchFamily="18" charset="0"/>
              </a:rPr>
              <a:t>akomodasyon</a:t>
            </a:r>
            <a:r>
              <a:rPr lang="tr-TR" sz="3200" dirty="0">
                <a:solidFill>
                  <a:schemeClr val="tx1"/>
                </a:solidFill>
                <a:latin typeface="Times New Roman" panose="02020603050405020304" pitchFamily="18" charset="0"/>
                <a:cs typeface="Times New Roman" panose="02020603050405020304" pitchFamily="18" charset="0"/>
              </a:rPr>
              <a:t> en güçlü konumdayken yaş ile birlikte </a:t>
            </a:r>
            <a:r>
              <a:rPr lang="tr-TR" sz="3200" dirty="0" err="1">
                <a:solidFill>
                  <a:schemeClr val="tx1"/>
                </a:solidFill>
                <a:latin typeface="Times New Roman" panose="02020603050405020304" pitchFamily="18" charset="0"/>
                <a:cs typeface="Times New Roman" panose="02020603050405020304" pitchFamily="18" charset="0"/>
              </a:rPr>
              <a:t>akomodasyonda</a:t>
            </a:r>
            <a:r>
              <a:rPr lang="tr-TR" sz="3200" dirty="0">
                <a:solidFill>
                  <a:schemeClr val="tx1"/>
                </a:solidFill>
                <a:latin typeface="Times New Roman" panose="02020603050405020304" pitchFamily="18" charset="0"/>
                <a:cs typeface="Times New Roman" panose="02020603050405020304" pitchFamily="18" charset="0"/>
              </a:rPr>
              <a:t> bir azalma meydana gelir. Bunun nedeni ise lenste meydana gelen değişikliklere bağlı olarak lensin ön arka çapının artık fazla değişememesi ve kırıcılığını artıramamasıdır. </a:t>
            </a:r>
          </a:p>
        </p:txBody>
      </p:sp>
    </p:spTree>
    <p:extLst>
      <p:ext uri="{BB962C8B-B14F-4D97-AF65-F5344CB8AC3E}">
        <p14:creationId xmlns:p14="http://schemas.microsoft.com/office/powerpoint/2010/main" val="1954478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493535" y="492370"/>
            <a:ext cx="8706862" cy="824774"/>
          </a:xfrm>
        </p:spPr>
        <p:txBody>
          <a:bodyPr>
            <a:normAutofit/>
          </a:bodyPr>
          <a:lstStyle/>
          <a:p>
            <a:r>
              <a:rPr lang="tr-TR" sz="3200" b="1" dirty="0">
                <a:latin typeface="Times New Roman" panose="02020603050405020304" pitchFamily="18" charset="0"/>
                <a:cs typeface="Times New Roman" panose="02020603050405020304" pitchFamily="18" charset="0"/>
              </a:rPr>
              <a:t>AKOMODASYON AMPLİTÜDÜ</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363278" y="1317144"/>
            <a:ext cx="9664599" cy="4914844"/>
          </a:xfrm>
        </p:spPr>
        <p:txBody>
          <a:bodyPr>
            <a:noAutofit/>
          </a:bodyPr>
          <a:lstStyle/>
          <a:p>
            <a:pPr algn="just"/>
            <a:endParaRPr lang="tr-TR" sz="3200" dirty="0">
              <a:solidFill>
                <a:schemeClr val="tx1"/>
              </a:solidFill>
            </a:endParaRPr>
          </a:p>
          <a:p>
            <a:pPr algn="just"/>
            <a:endParaRPr lang="tr-TR" sz="3200" dirty="0">
              <a:solidFill>
                <a:schemeClr val="tx1"/>
              </a:solidFill>
            </a:endParaRPr>
          </a:p>
          <a:p>
            <a:pPr algn="just"/>
            <a:endParaRPr lang="tr-TR" sz="3200" dirty="0">
              <a:solidFill>
                <a:schemeClr val="tx1"/>
              </a:solidFill>
            </a:endParaRPr>
          </a:p>
          <a:p>
            <a:pPr algn="just"/>
            <a:endParaRPr lang="tr-TR" sz="3200" dirty="0">
              <a:solidFill>
                <a:schemeClr val="tx1"/>
              </a:solidFill>
            </a:endParaRPr>
          </a:p>
          <a:p>
            <a:pPr algn="just"/>
            <a:endParaRPr lang="tr-TR" sz="3200" dirty="0">
              <a:solidFill>
                <a:schemeClr val="tx1"/>
              </a:solidFill>
            </a:endParaRPr>
          </a:p>
          <a:p>
            <a:pPr algn="just"/>
            <a:endParaRPr lang="tr-TR" sz="3200" dirty="0">
              <a:solidFill>
                <a:schemeClr val="tx1"/>
              </a:solidFill>
            </a:endParaRPr>
          </a:p>
          <a:p>
            <a:pPr algn="just"/>
            <a:endParaRPr lang="tr-TR" sz="3200" dirty="0">
              <a:solidFill>
                <a:schemeClr val="tx1"/>
              </a:solidFill>
            </a:endParaRPr>
          </a:p>
          <a:p>
            <a:pPr algn="just"/>
            <a:r>
              <a:rPr lang="tr-TR" sz="3200" dirty="0">
                <a:solidFill>
                  <a:schemeClr val="tx1"/>
                </a:solidFill>
              </a:rPr>
              <a:t>Çeşitli yaşlarda </a:t>
            </a:r>
            <a:r>
              <a:rPr lang="tr-TR" sz="3200" dirty="0" err="1">
                <a:solidFill>
                  <a:schemeClr val="tx1"/>
                </a:solidFill>
              </a:rPr>
              <a:t>akomodasyon</a:t>
            </a:r>
            <a:r>
              <a:rPr lang="tr-TR" sz="3200" dirty="0">
                <a:solidFill>
                  <a:schemeClr val="tx1"/>
                </a:solidFill>
              </a:rPr>
              <a:t> </a:t>
            </a:r>
            <a:r>
              <a:rPr lang="tr-TR" sz="3200" dirty="0" err="1">
                <a:solidFill>
                  <a:schemeClr val="tx1"/>
                </a:solidFill>
              </a:rPr>
              <a:t>amplitüdü</a:t>
            </a:r>
            <a:r>
              <a:rPr lang="tr-TR" sz="3200" dirty="0">
                <a:solidFill>
                  <a:schemeClr val="tx1"/>
                </a:solidFill>
              </a:rPr>
              <a:t> değerleri</a:t>
            </a:r>
            <a:endParaRPr lang="tr-TR" sz="4000" dirty="0">
              <a:solidFill>
                <a:schemeClr val="tx1"/>
              </a:solidFill>
              <a:latin typeface="Times New Roman" panose="02020603050405020304" pitchFamily="18" charset="0"/>
              <a:cs typeface="Times New Roman" panose="02020603050405020304" pitchFamily="18" charset="0"/>
            </a:endParaRPr>
          </a:p>
          <a:p>
            <a:pPr algn="just"/>
            <a:endParaRPr lang="tr-TR" sz="3200" dirty="0">
              <a:solidFill>
                <a:schemeClr val="tx1"/>
              </a:solidFill>
              <a:latin typeface="Times New Roman" panose="02020603050405020304" pitchFamily="18" charset="0"/>
              <a:cs typeface="Times New Roman" panose="02020603050405020304" pitchFamily="18" charset="0"/>
            </a:endParaRPr>
          </a:p>
        </p:txBody>
      </p:sp>
      <p:pic>
        <p:nvPicPr>
          <p:cNvPr id="6" name="Resim 5">
            <a:extLst>
              <a:ext uri="{FF2B5EF4-FFF2-40B4-BE49-F238E27FC236}">
                <a16:creationId xmlns:a16="http://schemas.microsoft.com/office/drawing/2014/main" id="{7B885BBA-3F70-45EE-8273-A90A3941B81D}"/>
              </a:ext>
            </a:extLst>
          </p:cNvPr>
          <p:cNvPicPr>
            <a:picLocks noChangeAspect="1"/>
          </p:cNvPicPr>
          <p:nvPr/>
        </p:nvPicPr>
        <p:blipFill>
          <a:blip r:embed="rId3"/>
          <a:stretch>
            <a:fillRect/>
          </a:stretch>
        </p:blipFill>
        <p:spPr>
          <a:xfrm>
            <a:off x="2602429" y="1317144"/>
            <a:ext cx="7933080" cy="3674526"/>
          </a:xfrm>
          <a:prstGeom prst="rect">
            <a:avLst/>
          </a:prstGeom>
        </p:spPr>
      </p:pic>
    </p:spTree>
    <p:extLst>
      <p:ext uri="{BB962C8B-B14F-4D97-AF65-F5344CB8AC3E}">
        <p14:creationId xmlns:p14="http://schemas.microsoft.com/office/powerpoint/2010/main" val="1460695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493535" y="492370"/>
            <a:ext cx="8706862" cy="824774"/>
          </a:xfrm>
        </p:spPr>
        <p:txBody>
          <a:bodyPr>
            <a:normAutofit/>
          </a:bodyPr>
          <a:lstStyle/>
          <a:p>
            <a:r>
              <a:rPr lang="tr-TR" sz="3200" b="1" dirty="0">
                <a:latin typeface="Times New Roman" panose="02020603050405020304" pitchFamily="18" charset="0"/>
                <a:cs typeface="Times New Roman" panose="02020603050405020304" pitchFamily="18" charset="0"/>
              </a:rPr>
              <a:t>AKOMODASYON REKRAKSİYON İLİŞKİSİ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363278" y="1317144"/>
            <a:ext cx="9664599" cy="4914844"/>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Uzağı net olarak görebilen bir </a:t>
            </a:r>
            <a:r>
              <a:rPr lang="tr-TR" sz="3200" dirty="0" err="1">
                <a:solidFill>
                  <a:schemeClr val="tx1"/>
                </a:solidFill>
                <a:latin typeface="Times New Roman" panose="02020603050405020304" pitchFamily="18" charset="0"/>
                <a:cs typeface="Times New Roman" panose="02020603050405020304" pitchFamily="18" charset="0"/>
              </a:rPr>
              <a:t>emetrop</a:t>
            </a:r>
            <a:r>
              <a:rPr lang="tr-TR" sz="3200" dirty="0">
                <a:solidFill>
                  <a:schemeClr val="tx1"/>
                </a:solidFill>
                <a:latin typeface="Times New Roman" panose="02020603050405020304" pitchFamily="18" charset="0"/>
                <a:cs typeface="Times New Roman" panose="02020603050405020304" pitchFamily="18" charset="0"/>
              </a:rPr>
              <a:t> kişi yakındaki bir noktaya baktığında </a:t>
            </a:r>
            <a:r>
              <a:rPr lang="tr-TR" sz="3200" dirty="0" err="1">
                <a:solidFill>
                  <a:schemeClr val="tx1"/>
                </a:solidFill>
                <a:latin typeface="Times New Roman" panose="02020603050405020304" pitchFamily="18" charset="0"/>
                <a:cs typeface="Times New Roman" panose="02020603050405020304" pitchFamily="18" charset="0"/>
              </a:rPr>
              <a:t>akomodasyonunu</a:t>
            </a:r>
            <a:r>
              <a:rPr lang="tr-TR" sz="3200" dirty="0">
                <a:solidFill>
                  <a:schemeClr val="tx1"/>
                </a:solidFill>
                <a:latin typeface="Times New Roman" panose="02020603050405020304" pitchFamily="18" charset="0"/>
                <a:cs typeface="Times New Roman" panose="02020603050405020304" pitchFamily="18" charset="0"/>
              </a:rPr>
              <a:t> kullanır. Çünkü sonsuzdan gelen ışınlar retinaya odaklanırken, cisim kişiye doğru yaklaştıkça cismin görüntüsü retinanın arkasına düşmeye başlar. Bu durumda cismin görüntüsünde bulanıklaşma başlar. Kişi </a:t>
            </a:r>
            <a:r>
              <a:rPr lang="tr-TR" sz="3200" dirty="0" err="1">
                <a:solidFill>
                  <a:schemeClr val="tx1"/>
                </a:solidFill>
                <a:latin typeface="Times New Roman" panose="02020603050405020304" pitchFamily="18" charset="0"/>
                <a:cs typeface="Times New Roman" panose="02020603050405020304" pitchFamily="18" charset="0"/>
              </a:rPr>
              <a:t>akomodasyonunu</a:t>
            </a:r>
            <a:r>
              <a:rPr lang="tr-TR" sz="3200" dirty="0">
                <a:solidFill>
                  <a:schemeClr val="tx1"/>
                </a:solidFill>
                <a:latin typeface="Times New Roman" panose="02020603050405020304" pitchFamily="18" charset="0"/>
                <a:cs typeface="Times New Roman" panose="02020603050405020304" pitchFamily="18" charset="0"/>
              </a:rPr>
              <a:t> kullanarak lensin kırıcılığını artırır ve retinanın arkasına düşen görüntüyü retinaya düşürerek tekrar net görmeyi sağlar. </a:t>
            </a:r>
          </a:p>
          <a:p>
            <a:pPr algn="just"/>
            <a:endParaRPr lang="tr-TR" sz="3200" dirty="0">
              <a:solidFill>
                <a:schemeClr val="tx1"/>
              </a:solidFill>
              <a:latin typeface="Times New Roman" panose="02020603050405020304" pitchFamily="18" charset="0"/>
              <a:cs typeface="Times New Roman" panose="02020603050405020304" pitchFamily="18" charset="0"/>
            </a:endParaRPr>
          </a:p>
          <a:p>
            <a:pPr algn="just"/>
            <a:endParaRPr lang="tr-TR" sz="3200" dirty="0">
              <a:solidFill>
                <a:schemeClr val="tx1"/>
              </a:solidFill>
            </a:endParaRPr>
          </a:p>
          <a:p>
            <a:pPr algn="just"/>
            <a:endParaRPr lang="tr-TR" sz="3200" dirty="0">
              <a:solidFill>
                <a:schemeClr val="tx1"/>
              </a:solidFill>
            </a:endParaRPr>
          </a:p>
          <a:p>
            <a:pPr algn="just"/>
            <a:endParaRPr lang="tr-TR" sz="3200" dirty="0">
              <a:solidFill>
                <a:schemeClr val="tx1"/>
              </a:solidFill>
            </a:endParaRPr>
          </a:p>
          <a:p>
            <a:pPr algn="just"/>
            <a:endParaRPr lang="tr-TR" sz="3200" dirty="0">
              <a:solidFill>
                <a:schemeClr val="tx1"/>
              </a:solidFill>
            </a:endParaRPr>
          </a:p>
          <a:p>
            <a:pPr algn="just"/>
            <a:endParaRPr lang="tr-TR" sz="3200" dirty="0">
              <a:solidFill>
                <a:schemeClr val="tx1"/>
              </a:solidFill>
            </a:endParaRPr>
          </a:p>
          <a:p>
            <a:pPr algn="just"/>
            <a:endParaRPr lang="tr-TR"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2048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63278" y="284247"/>
            <a:ext cx="8706862" cy="824774"/>
          </a:xfrm>
        </p:spPr>
        <p:txBody>
          <a:bodyPr>
            <a:normAutofit/>
          </a:bodyPr>
          <a:lstStyle/>
          <a:p>
            <a:r>
              <a:rPr lang="tr-TR" sz="3200" b="1" dirty="0">
                <a:latin typeface="Times New Roman" panose="02020603050405020304" pitchFamily="18" charset="0"/>
                <a:cs typeface="Times New Roman" panose="02020603050405020304" pitchFamily="18" charset="0"/>
              </a:rPr>
              <a:t>AKOMODASYON REKRAKSİYON İLİŞKİSİ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220806" y="1109021"/>
            <a:ext cx="9971194" cy="4914844"/>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Hipermetropisi</a:t>
            </a:r>
            <a:r>
              <a:rPr lang="tr-TR" sz="3200" dirty="0">
                <a:solidFill>
                  <a:schemeClr val="tx1"/>
                </a:solidFill>
                <a:latin typeface="Times New Roman" panose="02020603050405020304" pitchFamily="18" charset="0"/>
                <a:cs typeface="Times New Roman" panose="02020603050405020304" pitchFamily="18" charset="0"/>
              </a:rPr>
              <a:t> olan kişiler ise uzağı net görebilmek için de </a:t>
            </a:r>
            <a:r>
              <a:rPr lang="tr-TR" sz="3200" dirty="0" err="1">
                <a:solidFill>
                  <a:schemeClr val="tx1"/>
                </a:solidFill>
                <a:latin typeface="Times New Roman" panose="02020603050405020304" pitchFamily="18" charset="0"/>
                <a:cs typeface="Times New Roman" panose="02020603050405020304" pitchFamily="18" charset="0"/>
              </a:rPr>
              <a:t>akomodasyonlarını</a:t>
            </a:r>
            <a:r>
              <a:rPr lang="tr-TR" sz="3200" dirty="0">
                <a:solidFill>
                  <a:schemeClr val="tx1"/>
                </a:solidFill>
                <a:latin typeface="Times New Roman" panose="02020603050405020304" pitchFamily="18" charset="0"/>
                <a:cs typeface="Times New Roman" panose="02020603050405020304" pitchFamily="18" charset="0"/>
              </a:rPr>
              <a:t> kullanmak zorundadır. Bunun nedeni ise sonsuzdan gelen ışınların retinanın arkasında odaklanması sonucu oluşan bulanık görüntünün netleştirilmesidir. Yakındaki bir noktaya bakıldığında ise cismin görüntüsü </a:t>
            </a:r>
            <a:r>
              <a:rPr lang="tr-TR" sz="3200" dirty="0" err="1">
                <a:solidFill>
                  <a:schemeClr val="tx1"/>
                </a:solidFill>
                <a:latin typeface="Times New Roman" panose="02020603050405020304" pitchFamily="18" charset="0"/>
                <a:cs typeface="Times New Roman" panose="02020603050405020304" pitchFamily="18" charset="0"/>
              </a:rPr>
              <a:t>emetrop</a:t>
            </a:r>
            <a:r>
              <a:rPr lang="tr-TR" sz="3200" dirty="0">
                <a:solidFill>
                  <a:schemeClr val="tx1"/>
                </a:solidFill>
                <a:latin typeface="Times New Roman" panose="02020603050405020304" pitchFamily="18" charset="0"/>
                <a:cs typeface="Times New Roman" panose="02020603050405020304" pitchFamily="18" charset="0"/>
              </a:rPr>
              <a:t> bir kişiye göre retinadan daha uzakta bir noktaya düşeceği için yakın görme sırasında daha da fazla </a:t>
            </a:r>
            <a:r>
              <a:rPr lang="tr-TR" sz="3200" dirty="0" err="1">
                <a:solidFill>
                  <a:schemeClr val="tx1"/>
                </a:solidFill>
                <a:latin typeface="Times New Roman" panose="02020603050405020304" pitchFamily="18" charset="0"/>
                <a:cs typeface="Times New Roman" panose="02020603050405020304" pitchFamily="18" charset="0"/>
              </a:rPr>
              <a:t>akomodasyon</a:t>
            </a:r>
            <a:r>
              <a:rPr lang="tr-TR" sz="3200" dirty="0">
                <a:solidFill>
                  <a:schemeClr val="tx1"/>
                </a:solidFill>
                <a:latin typeface="Times New Roman" panose="02020603050405020304" pitchFamily="18" charset="0"/>
                <a:cs typeface="Times New Roman" panose="02020603050405020304" pitchFamily="18" charset="0"/>
              </a:rPr>
              <a:t> gerekir. Böylece yakın çalışmada </a:t>
            </a:r>
            <a:r>
              <a:rPr lang="tr-TR" sz="3200" dirty="0" err="1">
                <a:solidFill>
                  <a:schemeClr val="tx1"/>
                </a:solidFill>
                <a:latin typeface="Times New Roman" panose="02020603050405020304" pitchFamily="18" charset="0"/>
                <a:cs typeface="Times New Roman" panose="02020603050405020304" pitchFamily="18" charset="0"/>
              </a:rPr>
              <a:t>siliyer</a:t>
            </a:r>
            <a:r>
              <a:rPr lang="tr-TR" sz="3200" dirty="0">
                <a:solidFill>
                  <a:schemeClr val="tx1"/>
                </a:solidFill>
                <a:latin typeface="Times New Roman" panose="02020603050405020304" pitchFamily="18" charset="0"/>
                <a:cs typeface="Times New Roman" panose="02020603050405020304" pitchFamily="18" charset="0"/>
              </a:rPr>
              <a:t> kas üzerine aşırı bir yük biner ve kısa sürede yorgunluk belirtileri ortaya çıkar. </a:t>
            </a:r>
            <a:endParaRPr lang="tr-TR" sz="3200" dirty="0">
              <a:solidFill>
                <a:schemeClr val="tx1"/>
              </a:solidFill>
            </a:endParaRPr>
          </a:p>
          <a:p>
            <a:pPr algn="just"/>
            <a:endParaRPr lang="tr-TR" sz="3200" dirty="0">
              <a:solidFill>
                <a:schemeClr val="tx1"/>
              </a:solidFill>
            </a:endParaRPr>
          </a:p>
          <a:p>
            <a:pPr algn="just"/>
            <a:endParaRPr lang="tr-TR" sz="3200" dirty="0">
              <a:solidFill>
                <a:schemeClr val="tx1"/>
              </a:solidFill>
            </a:endParaRPr>
          </a:p>
          <a:p>
            <a:pPr algn="just"/>
            <a:endParaRPr lang="tr-TR"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4412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63278" y="284247"/>
            <a:ext cx="8706862" cy="824774"/>
          </a:xfrm>
        </p:spPr>
        <p:txBody>
          <a:bodyPr>
            <a:normAutofit/>
          </a:bodyPr>
          <a:lstStyle/>
          <a:p>
            <a:r>
              <a:rPr lang="tr-TR" sz="3200" b="1" dirty="0">
                <a:latin typeface="Times New Roman" panose="02020603050405020304" pitchFamily="18" charset="0"/>
                <a:cs typeface="Times New Roman" panose="02020603050405020304" pitchFamily="18" charset="0"/>
              </a:rPr>
              <a:t>PRESBİYOPİ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220806" y="1109021"/>
            <a:ext cx="9971194" cy="4914844"/>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Lens kapsülü ve lens içeriğinin esnekliğini kaybetmesi sonucu olarak </a:t>
            </a:r>
            <a:r>
              <a:rPr lang="tr-TR" sz="3200" dirty="0" err="1">
                <a:solidFill>
                  <a:schemeClr val="tx1"/>
                </a:solidFill>
                <a:latin typeface="Times New Roman" panose="02020603050405020304" pitchFamily="18" charset="0"/>
                <a:cs typeface="Times New Roman" panose="02020603050405020304" pitchFamily="18" charset="0"/>
              </a:rPr>
              <a:t>akomodasyonun</a:t>
            </a:r>
            <a:r>
              <a:rPr lang="tr-TR" sz="3200" dirty="0">
                <a:solidFill>
                  <a:schemeClr val="tx1"/>
                </a:solidFill>
                <a:latin typeface="Times New Roman" panose="02020603050405020304" pitchFamily="18" charset="0"/>
                <a:cs typeface="Times New Roman" panose="02020603050405020304" pitchFamily="18" charset="0"/>
              </a:rPr>
              <a:t> azalmasıdır. Bu durumda kişinin yakın noktası gözden uzaklaşır. Zaman içerisinde yakın nokta okuma mesafesinin uzağına düşer. Bu durum genellikle yavaş yavaş gelişir. Başlangıçta sadece küçük yazıların okunması güçleşirken, giderek daha büyük yazılar da görülmemeye başlar. Kişi okurken daha bol ışık ister. Bazen yakını net görebilmek için aşırı </a:t>
            </a:r>
            <a:r>
              <a:rPr lang="tr-TR" sz="3200" dirty="0" err="1">
                <a:solidFill>
                  <a:schemeClr val="tx1"/>
                </a:solidFill>
                <a:latin typeface="Times New Roman" panose="02020603050405020304" pitchFamily="18" charset="0"/>
                <a:cs typeface="Times New Roman" panose="02020603050405020304" pitchFamily="18" charset="0"/>
              </a:rPr>
              <a:t>akomodasyon</a:t>
            </a:r>
            <a:r>
              <a:rPr lang="tr-TR" sz="3200" dirty="0">
                <a:solidFill>
                  <a:schemeClr val="tx1"/>
                </a:solidFill>
                <a:latin typeface="Times New Roman" panose="02020603050405020304" pitchFamily="18" charset="0"/>
                <a:cs typeface="Times New Roman" panose="02020603050405020304" pitchFamily="18" charset="0"/>
              </a:rPr>
              <a:t> sonucu </a:t>
            </a:r>
            <a:r>
              <a:rPr lang="tr-TR" sz="3200" dirty="0" err="1">
                <a:solidFill>
                  <a:schemeClr val="tx1"/>
                </a:solidFill>
                <a:latin typeface="Times New Roman" panose="02020603050405020304" pitchFamily="18" charset="0"/>
                <a:cs typeface="Times New Roman" panose="02020603050405020304" pitchFamily="18" charset="0"/>
              </a:rPr>
              <a:t>siliyer</a:t>
            </a:r>
            <a:r>
              <a:rPr lang="tr-TR" sz="3200" dirty="0">
                <a:solidFill>
                  <a:schemeClr val="tx1"/>
                </a:solidFill>
                <a:latin typeface="Times New Roman" panose="02020603050405020304" pitchFamily="18" charset="0"/>
                <a:cs typeface="Times New Roman" panose="02020603050405020304" pitchFamily="18" charset="0"/>
              </a:rPr>
              <a:t> kasta spazm gelişebilir. Bu durumda göz çevresinde şiddetli ağrı ve yalancı </a:t>
            </a:r>
            <a:r>
              <a:rPr lang="tr-TR" sz="3200" dirty="0" err="1">
                <a:solidFill>
                  <a:schemeClr val="tx1"/>
                </a:solidFill>
                <a:latin typeface="Times New Roman" panose="02020603050405020304" pitchFamily="18" charset="0"/>
                <a:cs typeface="Times New Roman" panose="02020603050405020304" pitchFamily="18" charset="0"/>
              </a:rPr>
              <a:t>miyopi</a:t>
            </a:r>
            <a:r>
              <a:rPr lang="tr-TR" sz="3200" dirty="0">
                <a:solidFill>
                  <a:schemeClr val="tx1"/>
                </a:solidFill>
                <a:latin typeface="Times New Roman" panose="02020603050405020304" pitchFamily="18" charset="0"/>
                <a:cs typeface="Times New Roman" panose="02020603050405020304" pitchFamily="18" charset="0"/>
              </a:rPr>
              <a:t> gelişir.</a:t>
            </a:r>
          </a:p>
          <a:p>
            <a:pPr algn="just"/>
            <a:endParaRPr lang="tr-TR" sz="3200" dirty="0">
              <a:solidFill>
                <a:schemeClr val="tx1"/>
              </a:solidFill>
            </a:endParaRPr>
          </a:p>
          <a:p>
            <a:pPr algn="just"/>
            <a:endParaRPr lang="tr-TR" sz="3200" dirty="0">
              <a:solidFill>
                <a:schemeClr val="tx1"/>
              </a:solidFill>
            </a:endParaRPr>
          </a:p>
          <a:p>
            <a:pPr algn="just"/>
            <a:endParaRPr lang="tr-TR"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5056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63278" y="284247"/>
            <a:ext cx="8706862" cy="824774"/>
          </a:xfrm>
        </p:spPr>
        <p:txBody>
          <a:bodyPr>
            <a:normAutofit/>
          </a:bodyPr>
          <a:lstStyle/>
          <a:p>
            <a:r>
              <a:rPr lang="tr-TR" sz="3200" b="1" dirty="0">
                <a:latin typeface="Times New Roman" panose="02020603050405020304" pitchFamily="18" charset="0"/>
                <a:cs typeface="Times New Roman" panose="02020603050405020304" pitchFamily="18" charset="0"/>
              </a:rPr>
              <a:t>PRESBİYOPİ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220806" y="1109021"/>
            <a:ext cx="9971194" cy="4914844"/>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a:t>
            </a:r>
            <a:r>
              <a:rPr lang="tr-TR" sz="3200" dirty="0" err="1">
                <a:solidFill>
                  <a:schemeClr val="tx1"/>
                </a:solidFill>
                <a:latin typeface="Times New Roman" panose="02020603050405020304" pitchFamily="18" charset="0"/>
                <a:cs typeface="Times New Roman" panose="02020603050405020304" pitchFamily="18" charset="0"/>
              </a:rPr>
              <a:t>Presbiyopinin</a:t>
            </a:r>
            <a:r>
              <a:rPr lang="tr-TR" sz="3200" dirty="0">
                <a:solidFill>
                  <a:schemeClr val="tx1"/>
                </a:solidFill>
                <a:latin typeface="Times New Roman" panose="02020603050405020304" pitchFamily="18" charset="0"/>
                <a:cs typeface="Times New Roman" panose="02020603050405020304" pitchFamily="18" charset="0"/>
              </a:rPr>
              <a:t> başlangıç yaşı değişkenlik gösterebilir. </a:t>
            </a:r>
            <a:r>
              <a:rPr lang="tr-TR" sz="3200" dirty="0" err="1">
                <a:solidFill>
                  <a:schemeClr val="tx1"/>
                </a:solidFill>
                <a:latin typeface="Times New Roman" panose="02020603050405020304" pitchFamily="18" charset="0"/>
                <a:cs typeface="Times New Roman" panose="02020603050405020304" pitchFamily="18" charset="0"/>
              </a:rPr>
              <a:t>Presbiyopik</a:t>
            </a:r>
            <a:r>
              <a:rPr lang="tr-TR" sz="3200" dirty="0">
                <a:solidFill>
                  <a:schemeClr val="tx1"/>
                </a:solidFill>
                <a:latin typeface="Times New Roman" panose="02020603050405020304" pitchFamily="18" charset="0"/>
                <a:cs typeface="Times New Roman" panose="02020603050405020304" pitchFamily="18" charset="0"/>
              </a:rPr>
              <a:t> yakınmalar bazı ırklarda 40 yaşlarında başlarken, bazı ırklarda ise 50 yaşlarında başlar. </a:t>
            </a:r>
            <a:r>
              <a:rPr lang="tr-TR" sz="3200" dirty="0" err="1">
                <a:solidFill>
                  <a:schemeClr val="tx1"/>
                </a:solidFill>
                <a:latin typeface="Times New Roman" panose="02020603050405020304" pitchFamily="18" charset="0"/>
                <a:cs typeface="Times New Roman" panose="02020603050405020304" pitchFamily="18" charset="0"/>
              </a:rPr>
              <a:t>Presbiyopi</a:t>
            </a:r>
            <a:r>
              <a:rPr lang="tr-TR" sz="3200" dirty="0">
                <a:solidFill>
                  <a:schemeClr val="tx1"/>
                </a:solidFill>
                <a:latin typeface="Times New Roman" panose="02020603050405020304" pitchFamily="18" charset="0"/>
                <a:cs typeface="Times New Roman" panose="02020603050405020304" pitchFamily="18" charset="0"/>
              </a:rPr>
              <a:t> ortalama 45 yaşlarında (+1.50) D yakın gözlük ihtiyacı ile kendini gösterir. Bu yakın gözlük ihtiyacı her 5 yılda bir ilave (+0.50) D kadar artış gösterir. 60 yaşından sonra yakın gözlük diyoptrisi sabitlenir. Bu yaştan sonraki kişiler-de de yakın gözlük diyoptrisi tespit edilirken (+3.00)</a:t>
            </a:r>
            <a:r>
              <a:rPr lang="tr-TR" sz="3200" dirty="0" err="1">
                <a:solidFill>
                  <a:schemeClr val="tx1"/>
                </a:solidFill>
                <a:latin typeface="Times New Roman" panose="02020603050405020304" pitchFamily="18" charset="0"/>
                <a:cs typeface="Times New Roman" panose="02020603050405020304" pitchFamily="18" charset="0"/>
              </a:rPr>
              <a:t>D’lik</a:t>
            </a:r>
            <a:r>
              <a:rPr lang="tr-TR" sz="3200" dirty="0">
                <a:solidFill>
                  <a:schemeClr val="tx1"/>
                </a:solidFill>
                <a:latin typeface="Times New Roman" panose="02020603050405020304" pitchFamily="18" charset="0"/>
                <a:cs typeface="Times New Roman" panose="02020603050405020304" pitchFamily="18" charset="0"/>
              </a:rPr>
              <a:t> ilave güç göz önünde bulundurulur: Bilindiği kadarıyla ilk gözlükler 13. yüzyıldan itibaren </a:t>
            </a:r>
            <a:r>
              <a:rPr lang="tr-TR" sz="3200" dirty="0" err="1">
                <a:solidFill>
                  <a:schemeClr val="tx1"/>
                </a:solidFill>
                <a:latin typeface="Times New Roman" panose="02020603050405020304" pitchFamily="18" charset="0"/>
                <a:cs typeface="Times New Roman" panose="02020603050405020304" pitchFamily="18" charset="0"/>
              </a:rPr>
              <a:t>presbiyopi</a:t>
            </a:r>
            <a:r>
              <a:rPr lang="tr-TR" sz="3200" dirty="0">
                <a:solidFill>
                  <a:schemeClr val="tx1"/>
                </a:solidFill>
                <a:latin typeface="Times New Roman" panose="02020603050405020304" pitchFamily="18" charset="0"/>
                <a:cs typeface="Times New Roman" panose="02020603050405020304" pitchFamily="18" charset="0"/>
              </a:rPr>
              <a:t> için kullanılmıştır.</a:t>
            </a:r>
          </a:p>
          <a:p>
            <a:pPr algn="just"/>
            <a:endParaRPr lang="tr-TR" sz="3200" dirty="0">
              <a:solidFill>
                <a:schemeClr val="tx1"/>
              </a:solidFill>
            </a:endParaRPr>
          </a:p>
          <a:p>
            <a:pPr algn="just"/>
            <a:endParaRPr lang="tr-TR"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3942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2363278" y="284247"/>
            <a:ext cx="8706862" cy="824774"/>
          </a:xfrm>
        </p:spPr>
        <p:txBody>
          <a:bodyPr>
            <a:normAutofit/>
          </a:bodyPr>
          <a:lstStyle/>
          <a:p>
            <a:r>
              <a:rPr lang="tr-TR" sz="3200" b="1" dirty="0">
                <a:latin typeface="Times New Roman" panose="02020603050405020304" pitchFamily="18" charset="0"/>
                <a:cs typeface="Times New Roman" panose="02020603050405020304" pitchFamily="18" charset="0"/>
              </a:rPr>
              <a:t>PRESBİYOPİ</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220806" y="1109021"/>
            <a:ext cx="9971194" cy="4914844"/>
          </a:xfrm>
        </p:spPr>
        <p:txBody>
          <a:bodyPr>
            <a:noAutofit/>
          </a:bodyPr>
          <a:lstStyle/>
          <a:p>
            <a:pPr algn="just"/>
            <a:r>
              <a:rPr lang="tr-TR" sz="3200" dirty="0">
                <a:solidFill>
                  <a:schemeClr val="tx1"/>
                </a:solidFill>
                <a:latin typeface="Times New Roman" panose="02020603050405020304" pitchFamily="18" charset="0"/>
                <a:cs typeface="Times New Roman" panose="02020603050405020304" pitchFamily="18" charset="0"/>
              </a:rPr>
              <a:t>	</a:t>
            </a:r>
          </a:p>
        </p:txBody>
      </p:sp>
      <p:pic>
        <p:nvPicPr>
          <p:cNvPr id="6" name="Resim 5">
            <a:extLst>
              <a:ext uri="{FF2B5EF4-FFF2-40B4-BE49-F238E27FC236}">
                <a16:creationId xmlns:a16="http://schemas.microsoft.com/office/drawing/2014/main" id="{71CB1F41-8423-463F-A2E8-B69AC1CC0683}"/>
              </a:ext>
            </a:extLst>
          </p:cNvPr>
          <p:cNvPicPr>
            <a:picLocks noChangeAspect="1"/>
          </p:cNvPicPr>
          <p:nvPr/>
        </p:nvPicPr>
        <p:blipFill>
          <a:blip r:embed="rId3"/>
          <a:stretch>
            <a:fillRect/>
          </a:stretch>
        </p:blipFill>
        <p:spPr>
          <a:xfrm>
            <a:off x="2363278" y="1519311"/>
            <a:ext cx="7607916" cy="2557389"/>
          </a:xfrm>
          <a:prstGeom prst="rect">
            <a:avLst/>
          </a:prstGeom>
        </p:spPr>
      </p:pic>
      <p:pic>
        <p:nvPicPr>
          <p:cNvPr id="8" name="Resim 7">
            <a:extLst>
              <a:ext uri="{FF2B5EF4-FFF2-40B4-BE49-F238E27FC236}">
                <a16:creationId xmlns:a16="http://schemas.microsoft.com/office/drawing/2014/main" id="{BB6F54F7-A253-44A3-ADA8-3C1E7294F5F5}"/>
              </a:ext>
            </a:extLst>
          </p:cNvPr>
          <p:cNvPicPr>
            <a:picLocks noChangeAspect="1"/>
          </p:cNvPicPr>
          <p:nvPr/>
        </p:nvPicPr>
        <p:blipFill>
          <a:blip r:embed="rId4"/>
          <a:stretch>
            <a:fillRect/>
          </a:stretch>
        </p:blipFill>
        <p:spPr>
          <a:xfrm>
            <a:off x="2494083" y="4249479"/>
            <a:ext cx="6889067" cy="483075"/>
          </a:xfrm>
          <a:prstGeom prst="rect">
            <a:avLst/>
          </a:prstGeom>
        </p:spPr>
      </p:pic>
    </p:spTree>
    <p:extLst>
      <p:ext uri="{BB962C8B-B14F-4D97-AF65-F5344CB8AC3E}">
        <p14:creationId xmlns:p14="http://schemas.microsoft.com/office/powerpoint/2010/main" val="80121017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695</Words>
  <Application>Microsoft Office PowerPoint</Application>
  <PresentationFormat>Geniş ekran</PresentationFormat>
  <Paragraphs>41</Paragraphs>
  <Slides>12</Slides>
  <Notes>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12</vt:i4>
      </vt:variant>
    </vt:vector>
  </HeadingPairs>
  <TitlesOfParts>
    <vt:vector size="17" baseType="lpstr">
      <vt:lpstr>Arial</vt:lpstr>
      <vt:lpstr>Calibri</vt:lpstr>
      <vt:lpstr>Calibri Light</vt:lpstr>
      <vt:lpstr>Times New Roman</vt:lpstr>
      <vt:lpstr>Office Teması</vt:lpstr>
      <vt:lpstr>SAĞLIK HİZMETLERİ MYO OPTİSYENLİK ÖĞR. GÖR. HÜSEYİN GERDAN</vt:lpstr>
      <vt:lpstr>PowerPoint Sunusu</vt:lpstr>
      <vt:lpstr>AKOMODASYON</vt:lpstr>
      <vt:lpstr>AKOMODASYON</vt:lpstr>
      <vt:lpstr>AKOMODASYON AMPLİTÜDÜ</vt:lpstr>
      <vt:lpstr>AKOMODASYON AMPLİTÜDÜ</vt:lpstr>
      <vt:lpstr>AKOMODASYON AMPLİTÜDÜ</vt:lpstr>
      <vt:lpstr>AKOMODASYON REKRAKSİYON İLİŞKİSİ</vt:lpstr>
      <vt:lpstr>AKOMODASYON REKRAKSİYON İLİŞKİSİ</vt:lpstr>
      <vt:lpstr>PRESBİYOPİ</vt:lpstr>
      <vt:lpstr>PRESBİYOPİ</vt:lpstr>
      <vt:lpstr>PRESBİYOPİ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SAĞLIK HİZMETLERİ MYO OPTİSYENLİK ÖĞR. GÖR. HÜSEYİN GERDAN</dc:title>
  <dc:creator>hüseyin gerdan</dc:creator>
  <cp:lastModifiedBy>hüseyin gerdan</cp:lastModifiedBy>
  <cp:revision>4</cp:revision>
  <dcterms:created xsi:type="dcterms:W3CDTF">2020-12-17T12:12:56Z</dcterms:created>
  <dcterms:modified xsi:type="dcterms:W3CDTF">2020-12-17T12:47:09Z</dcterms:modified>
</cp:coreProperties>
</file>