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7" r:id="rId3"/>
    <p:sldId id="268" r:id="rId4"/>
    <p:sldId id="269" r:id="rId5"/>
    <p:sldId id="270" r:id="rId6"/>
    <p:sldId id="271" r:id="rId7"/>
    <p:sldId id="272" r:id="rId8"/>
    <p:sldId id="273" r:id="rId9"/>
    <p:sldId id="274" r:id="rId10"/>
    <p:sldId id="275" r:id="rId11"/>
    <p:sldId id="276" r:id="rId1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732D0B9-081E-4990-A961-41F07A7F473D}"/>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55D7F0D7-2439-47BB-8774-C3DF771160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8C0FFA62-C33A-476E-AC4B-259FB65F89AB}"/>
              </a:ext>
            </a:extLst>
          </p:cNvPr>
          <p:cNvSpPr>
            <a:spLocks noGrp="1"/>
          </p:cNvSpPr>
          <p:nvPr>
            <p:ph type="dt" sz="half" idx="10"/>
          </p:nvPr>
        </p:nvSpPr>
        <p:spPr/>
        <p:txBody>
          <a:bodyPr/>
          <a:lstStyle/>
          <a:p>
            <a:fld id="{CBD630E1-5C6D-423D-B34E-BF700A9950F9}" type="datetimeFigureOut">
              <a:rPr lang="tr-TR" smtClean="0"/>
              <a:t>27.12.2020</a:t>
            </a:fld>
            <a:endParaRPr lang="tr-TR"/>
          </a:p>
        </p:txBody>
      </p:sp>
      <p:sp>
        <p:nvSpPr>
          <p:cNvPr id="5" name="Alt Bilgi Yer Tutucusu 4">
            <a:extLst>
              <a:ext uri="{FF2B5EF4-FFF2-40B4-BE49-F238E27FC236}">
                <a16:creationId xmlns:a16="http://schemas.microsoft.com/office/drawing/2014/main" id="{439BC4E5-1139-4A8A-843A-941455FC319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2D7D813-2C6D-4A9C-929C-4BE79E5F146C}"/>
              </a:ext>
            </a:extLst>
          </p:cNvPr>
          <p:cNvSpPr>
            <a:spLocks noGrp="1"/>
          </p:cNvSpPr>
          <p:nvPr>
            <p:ph type="sldNum" sz="quarter" idx="12"/>
          </p:nvPr>
        </p:nvSpPr>
        <p:spPr/>
        <p:txBody>
          <a:bodyPr/>
          <a:lstStyle/>
          <a:p>
            <a:fld id="{05A9DCA5-96B4-40F6-A8E0-8E64566DEB44}" type="slidenum">
              <a:rPr lang="tr-TR" smtClean="0"/>
              <a:t>‹#›</a:t>
            </a:fld>
            <a:endParaRPr lang="tr-TR"/>
          </a:p>
        </p:txBody>
      </p:sp>
    </p:spTree>
    <p:extLst>
      <p:ext uri="{BB962C8B-B14F-4D97-AF65-F5344CB8AC3E}">
        <p14:creationId xmlns:p14="http://schemas.microsoft.com/office/powerpoint/2010/main" val="2791835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F37F896-A718-4594-97FA-134DADE7B645}"/>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D4BB8FFD-D192-46D7-BEED-EC97B5DFC128}"/>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6D62336A-573F-48D2-8485-0B25553EFFF6}"/>
              </a:ext>
            </a:extLst>
          </p:cNvPr>
          <p:cNvSpPr>
            <a:spLocks noGrp="1"/>
          </p:cNvSpPr>
          <p:nvPr>
            <p:ph type="dt" sz="half" idx="10"/>
          </p:nvPr>
        </p:nvSpPr>
        <p:spPr/>
        <p:txBody>
          <a:bodyPr/>
          <a:lstStyle/>
          <a:p>
            <a:fld id="{CBD630E1-5C6D-423D-B34E-BF700A9950F9}" type="datetimeFigureOut">
              <a:rPr lang="tr-TR" smtClean="0"/>
              <a:t>27.12.2020</a:t>
            </a:fld>
            <a:endParaRPr lang="tr-TR"/>
          </a:p>
        </p:txBody>
      </p:sp>
      <p:sp>
        <p:nvSpPr>
          <p:cNvPr id="5" name="Alt Bilgi Yer Tutucusu 4">
            <a:extLst>
              <a:ext uri="{FF2B5EF4-FFF2-40B4-BE49-F238E27FC236}">
                <a16:creationId xmlns:a16="http://schemas.microsoft.com/office/drawing/2014/main" id="{5B3BF3C9-7114-4FB6-B063-B9B83EBA20F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30451D65-A909-4747-9EB8-C5F3E890F3AD}"/>
              </a:ext>
            </a:extLst>
          </p:cNvPr>
          <p:cNvSpPr>
            <a:spLocks noGrp="1"/>
          </p:cNvSpPr>
          <p:nvPr>
            <p:ph type="sldNum" sz="quarter" idx="12"/>
          </p:nvPr>
        </p:nvSpPr>
        <p:spPr/>
        <p:txBody>
          <a:bodyPr/>
          <a:lstStyle/>
          <a:p>
            <a:fld id="{05A9DCA5-96B4-40F6-A8E0-8E64566DEB44}" type="slidenum">
              <a:rPr lang="tr-TR" smtClean="0"/>
              <a:t>‹#›</a:t>
            </a:fld>
            <a:endParaRPr lang="tr-TR"/>
          </a:p>
        </p:txBody>
      </p:sp>
    </p:spTree>
    <p:extLst>
      <p:ext uri="{BB962C8B-B14F-4D97-AF65-F5344CB8AC3E}">
        <p14:creationId xmlns:p14="http://schemas.microsoft.com/office/powerpoint/2010/main" val="850679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ED10DE2-BA76-44BB-BD98-0EF37DC3F693}"/>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F3AF83C5-C132-4D89-9D8C-AAC96BBB19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7D3097B9-40BD-4FBA-960B-CCDBD5588BAE}"/>
              </a:ext>
            </a:extLst>
          </p:cNvPr>
          <p:cNvSpPr>
            <a:spLocks noGrp="1"/>
          </p:cNvSpPr>
          <p:nvPr>
            <p:ph type="dt" sz="half" idx="10"/>
          </p:nvPr>
        </p:nvSpPr>
        <p:spPr/>
        <p:txBody>
          <a:bodyPr/>
          <a:lstStyle/>
          <a:p>
            <a:fld id="{CBD630E1-5C6D-423D-B34E-BF700A9950F9}" type="datetimeFigureOut">
              <a:rPr lang="tr-TR" smtClean="0"/>
              <a:t>27.12.2020</a:t>
            </a:fld>
            <a:endParaRPr lang="tr-TR"/>
          </a:p>
        </p:txBody>
      </p:sp>
      <p:sp>
        <p:nvSpPr>
          <p:cNvPr id="5" name="Alt Bilgi Yer Tutucusu 4">
            <a:extLst>
              <a:ext uri="{FF2B5EF4-FFF2-40B4-BE49-F238E27FC236}">
                <a16:creationId xmlns:a16="http://schemas.microsoft.com/office/drawing/2014/main" id="{2DDE027E-B154-4BF7-81FD-E065F301663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3CD3A2B6-9BF5-42F3-9ACA-9746543554EC}"/>
              </a:ext>
            </a:extLst>
          </p:cNvPr>
          <p:cNvSpPr>
            <a:spLocks noGrp="1"/>
          </p:cNvSpPr>
          <p:nvPr>
            <p:ph type="sldNum" sz="quarter" idx="12"/>
          </p:nvPr>
        </p:nvSpPr>
        <p:spPr/>
        <p:txBody>
          <a:bodyPr/>
          <a:lstStyle/>
          <a:p>
            <a:fld id="{05A9DCA5-96B4-40F6-A8E0-8E64566DEB44}" type="slidenum">
              <a:rPr lang="tr-TR" smtClean="0"/>
              <a:t>‹#›</a:t>
            </a:fld>
            <a:endParaRPr lang="tr-TR"/>
          </a:p>
        </p:txBody>
      </p:sp>
    </p:spTree>
    <p:extLst>
      <p:ext uri="{BB962C8B-B14F-4D97-AF65-F5344CB8AC3E}">
        <p14:creationId xmlns:p14="http://schemas.microsoft.com/office/powerpoint/2010/main" val="2091864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FF50487-6EDA-42DA-BB82-02715AB305A5}"/>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3BFE60C-DA3E-411A-A152-0E2197DB4056}"/>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93DF2A24-CF2E-45BE-B838-648799CC8254}"/>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03DC6F4E-D1C2-4CE0-84E3-C7DA414397B5}"/>
              </a:ext>
            </a:extLst>
          </p:cNvPr>
          <p:cNvSpPr>
            <a:spLocks noGrp="1"/>
          </p:cNvSpPr>
          <p:nvPr>
            <p:ph type="dt" sz="half" idx="10"/>
          </p:nvPr>
        </p:nvSpPr>
        <p:spPr/>
        <p:txBody>
          <a:bodyPr/>
          <a:lstStyle/>
          <a:p>
            <a:fld id="{CBD630E1-5C6D-423D-B34E-BF700A9950F9}" type="datetimeFigureOut">
              <a:rPr lang="tr-TR" smtClean="0"/>
              <a:t>27.12.2020</a:t>
            </a:fld>
            <a:endParaRPr lang="tr-TR"/>
          </a:p>
        </p:txBody>
      </p:sp>
      <p:sp>
        <p:nvSpPr>
          <p:cNvPr id="6" name="Alt Bilgi Yer Tutucusu 5">
            <a:extLst>
              <a:ext uri="{FF2B5EF4-FFF2-40B4-BE49-F238E27FC236}">
                <a16:creationId xmlns:a16="http://schemas.microsoft.com/office/drawing/2014/main" id="{BBF75DE5-7C51-4215-AA9B-A1F846D94F80}"/>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A766EB42-0CE7-4FBD-ADE9-9306E1C80A3B}"/>
              </a:ext>
            </a:extLst>
          </p:cNvPr>
          <p:cNvSpPr>
            <a:spLocks noGrp="1"/>
          </p:cNvSpPr>
          <p:nvPr>
            <p:ph type="sldNum" sz="quarter" idx="12"/>
          </p:nvPr>
        </p:nvSpPr>
        <p:spPr/>
        <p:txBody>
          <a:bodyPr/>
          <a:lstStyle/>
          <a:p>
            <a:fld id="{05A9DCA5-96B4-40F6-A8E0-8E64566DEB44}" type="slidenum">
              <a:rPr lang="tr-TR" smtClean="0"/>
              <a:t>‹#›</a:t>
            </a:fld>
            <a:endParaRPr lang="tr-TR"/>
          </a:p>
        </p:txBody>
      </p:sp>
    </p:spTree>
    <p:extLst>
      <p:ext uri="{BB962C8B-B14F-4D97-AF65-F5344CB8AC3E}">
        <p14:creationId xmlns:p14="http://schemas.microsoft.com/office/powerpoint/2010/main" val="2189962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0CB7C77-4E90-45ED-81FB-E4CDEBAC9647}"/>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7A7E2F29-7220-4F78-A73D-2E8664688F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C5FB5754-2A86-42A6-A245-C2AB7E1DFE56}"/>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F8DFAB83-4B5E-4ADC-B4C2-F266ACEBBC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908B48F6-BCB4-4DA5-90D0-D5290EAB5575}"/>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7E80C2D6-D6A8-42B9-9496-ECFC4D571614}"/>
              </a:ext>
            </a:extLst>
          </p:cNvPr>
          <p:cNvSpPr>
            <a:spLocks noGrp="1"/>
          </p:cNvSpPr>
          <p:nvPr>
            <p:ph type="dt" sz="half" idx="10"/>
          </p:nvPr>
        </p:nvSpPr>
        <p:spPr/>
        <p:txBody>
          <a:bodyPr/>
          <a:lstStyle/>
          <a:p>
            <a:fld id="{CBD630E1-5C6D-423D-B34E-BF700A9950F9}" type="datetimeFigureOut">
              <a:rPr lang="tr-TR" smtClean="0"/>
              <a:t>27.12.2020</a:t>
            </a:fld>
            <a:endParaRPr lang="tr-TR"/>
          </a:p>
        </p:txBody>
      </p:sp>
      <p:sp>
        <p:nvSpPr>
          <p:cNvPr id="8" name="Alt Bilgi Yer Tutucusu 7">
            <a:extLst>
              <a:ext uri="{FF2B5EF4-FFF2-40B4-BE49-F238E27FC236}">
                <a16:creationId xmlns:a16="http://schemas.microsoft.com/office/drawing/2014/main" id="{786393EC-E4A6-42AD-9632-21C81854A7EA}"/>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88C514F8-5549-44BA-BA9E-B4FD295258A6}"/>
              </a:ext>
            </a:extLst>
          </p:cNvPr>
          <p:cNvSpPr>
            <a:spLocks noGrp="1"/>
          </p:cNvSpPr>
          <p:nvPr>
            <p:ph type="sldNum" sz="quarter" idx="12"/>
          </p:nvPr>
        </p:nvSpPr>
        <p:spPr/>
        <p:txBody>
          <a:bodyPr/>
          <a:lstStyle/>
          <a:p>
            <a:fld id="{05A9DCA5-96B4-40F6-A8E0-8E64566DEB44}" type="slidenum">
              <a:rPr lang="tr-TR" smtClean="0"/>
              <a:t>‹#›</a:t>
            </a:fld>
            <a:endParaRPr lang="tr-TR"/>
          </a:p>
        </p:txBody>
      </p:sp>
    </p:spTree>
    <p:extLst>
      <p:ext uri="{BB962C8B-B14F-4D97-AF65-F5344CB8AC3E}">
        <p14:creationId xmlns:p14="http://schemas.microsoft.com/office/powerpoint/2010/main" val="2787954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90622E8-2028-471D-85D8-305D133733C2}"/>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20E60045-DEA3-4FD7-A9CD-3244E0DDEBE7}"/>
              </a:ext>
            </a:extLst>
          </p:cNvPr>
          <p:cNvSpPr>
            <a:spLocks noGrp="1"/>
          </p:cNvSpPr>
          <p:nvPr>
            <p:ph type="dt" sz="half" idx="10"/>
          </p:nvPr>
        </p:nvSpPr>
        <p:spPr/>
        <p:txBody>
          <a:bodyPr/>
          <a:lstStyle/>
          <a:p>
            <a:fld id="{CBD630E1-5C6D-423D-B34E-BF700A9950F9}" type="datetimeFigureOut">
              <a:rPr lang="tr-TR" smtClean="0"/>
              <a:t>27.12.2020</a:t>
            </a:fld>
            <a:endParaRPr lang="tr-TR"/>
          </a:p>
        </p:txBody>
      </p:sp>
      <p:sp>
        <p:nvSpPr>
          <p:cNvPr id="4" name="Alt Bilgi Yer Tutucusu 3">
            <a:extLst>
              <a:ext uri="{FF2B5EF4-FFF2-40B4-BE49-F238E27FC236}">
                <a16:creationId xmlns:a16="http://schemas.microsoft.com/office/drawing/2014/main" id="{EA859825-B5AF-4DA6-88A2-99414F0727DA}"/>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AC4FF1C1-9641-4C0C-ABDE-1BAA25060E2B}"/>
              </a:ext>
            </a:extLst>
          </p:cNvPr>
          <p:cNvSpPr>
            <a:spLocks noGrp="1"/>
          </p:cNvSpPr>
          <p:nvPr>
            <p:ph type="sldNum" sz="quarter" idx="12"/>
          </p:nvPr>
        </p:nvSpPr>
        <p:spPr/>
        <p:txBody>
          <a:bodyPr/>
          <a:lstStyle/>
          <a:p>
            <a:fld id="{05A9DCA5-96B4-40F6-A8E0-8E64566DEB44}" type="slidenum">
              <a:rPr lang="tr-TR" smtClean="0"/>
              <a:t>‹#›</a:t>
            </a:fld>
            <a:endParaRPr lang="tr-TR"/>
          </a:p>
        </p:txBody>
      </p:sp>
    </p:spTree>
    <p:extLst>
      <p:ext uri="{BB962C8B-B14F-4D97-AF65-F5344CB8AC3E}">
        <p14:creationId xmlns:p14="http://schemas.microsoft.com/office/powerpoint/2010/main" val="143050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FA849CDE-9B3F-48D3-82C6-CD5B6D04DD18}"/>
              </a:ext>
            </a:extLst>
          </p:cNvPr>
          <p:cNvSpPr>
            <a:spLocks noGrp="1"/>
          </p:cNvSpPr>
          <p:nvPr>
            <p:ph type="dt" sz="half" idx="10"/>
          </p:nvPr>
        </p:nvSpPr>
        <p:spPr/>
        <p:txBody>
          <a:bodyPr/>
          <a:lstStyle/>
          <a:p>
            <a:fld id="{CBD630E1-5C6D-423D-B34E-BF700A9950F9}" type="datetimeFigureOut">
              <a:rPr lang="tr-TR" smtClean="0"/>
              <a:t>27.12.2020</a:t>
            </a:fld>
            <a:endParaRPr lang="tr-TR"/>
          </a:p>
        </p:txBody>
      </p:sp>
      <p:sp>
        <p:nvSpPr>
          <p:cNvPr id="3" name="Alt Bilgi Yer Tutucusu 2">
            <a:extLst>
              <a:ext uri="{FF2B5EF4-FFF2-40B4-BE49-F238E27FC236}">
                <a16:creationId xmlns:a16="http://schemas.microsoft.com/office/drawing/2014/main" id="{1B428EC0-6B61-4430-A54C-204886DABD12}"/>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A0A185A0-CB57-42F0-9D55-C152B598B627}"/>
              </a:ext>
            </a:extLst>
          </p:cNvPr>
          <p:cNvSpPr>
            <a:spLocks noGrp="1"/>
          </p:cNvSpPr>
          <p:nvPr>
            <p:ph type="sldNum" sz="quarter" idx="12"/>
          </p:nvPr>
        </p:nvSpPr>
        <p:spPr/>
        <p:txBody>
          <a:bodyPr/>
          <a:lstStyle/>
          <a:p>
            <a:fld id="{05A9DCA5-96B4-40F6-A8E0-8E64566DEB44}" type="slidenum">
              <a:rPr lang="tr-TR" smtClean="0"/>
              <a:t>‹#›</a:t>
            </a:fld>
            <a:endParaRPr lang="tr-TR"/>
          </a:p>
        </p:txBody>
      </p:sp>
    </p:spTree>
    <p:extLst>
      <p:ext uri="{BB962C8B-B14F-4D97-AF65-F5344CB8AC3E}">
        <p14:creationId xmlns:p14="http://schemas.microsoft.com/office/powerpoint/2010/main" val="4224953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668F455-5308-4692-A730-4ECA04C351B9}"/>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9DB942F3-7E7F-47A9-86B6-1B2A8222E5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28882208-F22E-4C58-AABD-95D2827806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1A1804BD-9A7C-49AD-AABA-26BF259663F5}"/>
              </a:ext>
            </a:extLst>
          </p:cNvPr>
          <p:cNvSpPr>
            <a:spLocks noGrp="1"/>
          </p:cNvSpPr>
          <p:nvPr>
            <p:ph type="dt" sz="half" idx="10"/>
          </p:nvPr>
        </p:nvSpPr>
        <p:spPr/>
        <p:txBody>
          <a:bodyPr/>
          <a:lstStyle/>
          <a:p>
            <a:fld id="{CBD630E1-5C6D-423D-B34E-BF700A9950F9}" type="datetimeFigureOut">
              <a:rPr lang="tr-TR" smtClean="0"/>
              <a:t>27.12.2020</a:t>
            </a:fld>
            <a:endParaRPr lang="tr-TR"/>
          </a:p>
        </p:txBody>
      </p:sp>
      <p:sp>
        <p:nvSpPr>
          <p:cNvPr id="6" name="Alt Bilgi Yer Tutucusu 5">
            <a:extLst>
              <a:ext uri="{FF2B5EF4-FFF2-40B4-BE49-F238E27FC236}">
                <a16:creationId xmlns:a16="http://schemas.microsoft.com/office/drawing/2014/main" id="{48D54D66-6BD3-45ED-94E2-2E391187A068}"/>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B7FBB307-6E5E-4B11-B500-F58E98313F91}"/>
              </a:ext>
            </a:extLst>
          </p:cNvPr>
          <p:cNvSpPr>
            <a:spLocks noGrp="1"/>
          </p:cNvSpPr>
          <p:nvPr>
            <p:ph type="sldNum" sz="quarter" idx="12"/>
          </p:nvPr>
        </p:nvSpPr>
        <p:spPr/>
        <p:txBody>
          <a:bodyPr/>
          <a:lstStyle/>
          <a:p>
            <a:fld id="{05A9DCA5-96B4-40F6-A8E0-8E64566DEB44}" type="slidenum">
              <a:rPr lang="tr-TR" smtClean="0"/>
              <a:t>‹#›</a:t>
            </a:fld>
            <a:endParaRPr lang="tr-TR"/>
          </a:p>
        </p:txBody>
      </p:sp>
    </p:spTree>
    <p:extLst>
      <p:ext uri="{BB962C8B-B14F-4D97-AF65-F5344CB8AC3E}">
        <p14:creationId xmlns:p14="http://schemas.microsoft.com/office/powerpoint/2010/main" val="1970231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2CF3B00-A246-405F-BF64-F452AA41EF38}"/>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6C206659-287E-47AF-95D0-4380DF53B9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DF120224-1B2B-43D2-BAF6-2CD1FA062A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C6FB8405-6FA4-47C4-8143-AA518B6E8F27}"/>
              </a:ext>
            </a:extLst>
          </p:cNvPr>
          <p:cNvSpPr>
            <a:spLocks noGrp="1"/>
          </p:cNvSpPr>
          <p:nvPr>
            <p:ph type="dt" sz="half" idx="10"/>
          </p:nvPr>
        </p:nvSpPr>
        <p:spPr/>
        <p:txBody>
          <a:bodyPr/>
          <a:lstStyle/>
          <a:p>
            <a:fld id="{CBD630E1-5C6D-423D-B34E-BF700A9950F9}" type="datetimeFigureOut">
              <a:rPr lang="tr-TR" smtClean="0"/>
              <a:t>27.12.2020</a:t>
            </a:fld>
            <a:endParaRPr lang="tr-TR"/>
          </a:p>
        </p:txBody>
      </p:sp>
      <p:sp>
        <p:nvSpPr>
          <p:cNvPr id="6" name="Alt Bilgi Yer Tutucusu 5">
            <a:extLst>
              <a:ext uri="{FF2B5EF4-FFF2-40B4-BE49-F238E27FC236}">
                <a16:creationId xmlns:a16="http://schemas.microsoft.com/office/drawing/2014/main" id="{C9A202E1-9717-450D-9369-6361EEAAFD7D}"/>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BAD3987A-9230-4E07-B5A4-231684C18E86}"/>
              </a:ext>
            </a:extLst>
          </p:cNvPr>
          <p:cNvSpPr>
            <a:spLocks noGrp="1"/>
          </p:cNvSpPr>
          <p:nvPr>
            <p:ph type="sldNum" sz="quarter" idx="12"/>
          </p:nvPr>
        </p:nvSpPr>
        <p:spPr/>
        <p:txBody>
          <a:bodyPr/>
          <a:lstStyle/>
          <a:p>
            <a:fld id="{05A9DCA5-96B4-40F6-A8E0-8E64566DEB44}" type="slidenum">
              <a:rPr lang="tr-TR" smtClean="0"/>
              <a:t>‹#›</a:t>
            </a:fld>
            <a:endParaRPr lang="tr-TR"/>
          </a:p>
        </p:txBody>
      </p:sp>
    </p:spTree>
    <p:extLst>
      <p:ext uri="{BB962C8B-B14F-4D97-AF65-F5344CB8AC3E}">
        <p14:creationId xmlns:p14="http://schemas.microsoft.com/office/powerpoint/2010/main" val="2126299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3969BD5-31EF-4367-8CC8-419C4FB1D6B8}"/>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40BC3421-15A9-4BE9-A96F-5D51B51DE7B2}"/>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054D550-8D78-4731-A627-1C4D985DBE90}"/>
              </a:ext>
            </a:extLst>
          </p:cNvPr>
          <p:cNvSpPr>
            <a:spLocks noGrp="1"/>
          </p:cNvSpPr>
          <p:nvPr>
            <p:ph type="dt" sz="half" idx="10"/>
          </p:nvPr>
        </p:nvSpPr>
        <p:spPr/>
        <p:txBody>
          <a:bodyPr/>
          <a:lstStyle/>
          <a:p>
            <a:fld id="{CBD630E1-5C6D-423D-B34E-BF700A9950F9}" type="datetimeFigureOut">
              <a:rPr lang="tr-TR" smtClean="0"/>
              <a:t>27.12.2020</a:t>
            </a:fld>
            <a:endParaRPr lang="tr-TR"/>
          </a:p>
        </p:txBody>
      </p:sp>
      <p:sp>
        <p:nvSpPr>
          <p:cNvPr id="5" name="Alt Bilgi Yer Tutucusu 4">
            <a:extLst>
              <a:ext uri="{FF2B5EF4-FFF2-40B4-BE49-F238E27FC236}">
                <a16:creationId xmlns:a16="http://schemas.microsoft.com/office/drawing/2014/main" id="{EE76D716-A465-4365-92EE-E8BD41F35D1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3C88F24-CE25-418C-9AE7-45B0C64D7661}"/>
              </a:ext>
            </a:extLst>
          </p:cNvPr>
          <p:cNvSpPr>
            <a:spLocks noGrp="1"/>
          </p:cNvSpPr>
          <p:nvPr>
            <p:ph type="sldNum" sz="quarter" idx="12"/>
          </p:nvPr>
        </p:nvSpPr>
        <p:spPr/>
        <p:txBody>
          <a:bodyPr/>
          <a:lstStyle/>
          <a:p>
            <a:fld id="{05A9DCA5-96B4-40F6-A8E0-8E64566DEB44}" type="slidenum">
              <a:rPr lang="tr-TR" smtClean="0"/>
              <a:t>‹#›</a:t>
            </a:fld>
            <a:endParaRPr lang="tr-TR"/>
          </a:p>
        </p:txBody>
      </p:sp>
    </p:spTree>
    <p:extLst>
      <p:ext uri="{BB962C8B-B14F-4D97-AF65-F5344CB8AC3E}">
        <p14:creationId xmlns:p14="http://schemas.microsoft.com/office/powerpoint/2010/main" val="4192010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15C1E234-F25A-418C-94A7-ED39A37BAE20}"/>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CD65A3F9-EE8A-49A2-80DD-2D637E54DD85}"/>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CEB2ABC-6123-462B-9A02-C83E16D25C71}"/>
              </a:ext>
            </a:extLst>
          </p:cNvPr>
          <p:cNvSpPr>
            <a:spLocks noGrp="1"/>
          </p:cNvSpPr>
          <p:nvPr>
            <p:ph type="dt" sz="half" idx="10"/>
          </p:nvPr>
        </p:nvSpPr>
        <p:spPr/>
        <p:txBody>
          <a:bodyPr/>
          <a:lstStyle/>
          <a:p>
            <a:fld id="{CBD630E1-5C6D-423D-B34E-BF700A9950F9}" type="datetimeFigureOut">
              <a:rPr lang="tr-TR" smtClean="0"/>
              <a:t>27.12.2020</a:t>
            </a:fld>
            <a:endParaRPr lang="tr-TR"/>
          </a:p>
        </p:txBody>
      </p:sp>
      <p:sp>
        <p:nvSpPr>
          <p:cNvPr id="5" name="Alt Bilgi Yer Tutucusu 4">
            <a:extLst>
              <a:ext uri="{FF2B5EF4-FFF2-40B4-BE49-F238E27FC236}">
                <a16:creationId xmlns:a16="http://schemas.microsoft.com/office/drawing/2014/main" id="{355F634B-72F7-4DD9-AD1D-AE62D9F43A0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66AF0E4-4B9A-49B2-B257-285C2E242A03}"/>
              </a:ext>
            </a:extLst>
          </p:cNvPr>
          <p:cNvSpPr>
            <a:spLocks noGrp="1"/>
          </p:cNvSpPr>
          <p:nvPr>
            <p:ph type="sldNum" sz="quarter" idx="12"/>
          </p:nvPr>
        </p:nvSpPr>
        <p:spPr/>
        <p:txBody>
          <a:bodyPr/>
          <a:lstStyle/>
          <a:p>
            <a:fld id="{05A9DCA5-96B4-40F6-A8E0-8E64566DEB44}" type="slidenum">
              <a:rPr lang="tr-TR" smtClean="0"/>
              <a:t>‹#›</a:t>
            </a:fld>
            <a:endParaRPr lang="tr-TR"/>
          </a:p>
        </p:txBody>
      </p:sp>
    </p:spTree>
    <p:extLst>
      <p:ext uri="{BB962C8B-B14F-4D97-AF65-F5344CB8AC3E}">
        <p14:creationId xmlns:p14="http://schemas.microsoft.com/office/powerpoint/2010/main" val="3464661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03AC9692-A5D3-432D-B4A4-AB772BB7B3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82840E0B-BC1A-42D0-AF69-C2BF41BFED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5A25F26-44B1-4933-99F0-B23D6E919B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D630E1-5C6D-423D-B34E-BF700A9950F9}" type="datetimeFigureOut">
              <a:rPr lang="tr-TR" smtClean="0"/>
              <a:t>27.12.2020</a:t>
            </a:fld>
            <a:endParaRPr lang="tr-TR"/>
          </a:p>
        </p:txBody>
      </p:sp>
      <p:sp>
        <p:nvSpPr>
          <p:cNvPr id="5" name="Alt Bilgi Yer Tutucusu 4">
            <a:extLst>
              <a:ext uri="{FF2B5EF4-FFF2-40B4-BE49-F238E27FC236}">
                <a16:creationId xmlns:a16="http://schemas.microsoft.com/office/drawing/2014/main" id="{561E651E-4632-49CC-A887-99B2F8511D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434630CA-9578-4530-805D-E2D016EDCA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A9DCA5-96B4-40F6-A8E0-8E64566DEB44}" type="slidenum">
              <a:rPr lang="tr-TR" smtClean="0"/>
              <a:t>‹#›</a:t>
            </a:fld>
            <a:endParaRPr lang="tr-TR"/>
          </a:p>
        </p:txBody>
      </p:sp>
    </p:spTree>
    <p:extLst>
      <p:ext uri="{BB962C8B-B14F-4D97-AF65-F5344CB8AC3E}">
        <p14:creationId xmlns:p14="http://schemas.microsoft.com/office/powerpoint/2010/main" val="28545330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11A80F3-0A98-4DF8-B69E-4BA7CFCF4C19}"/>
              </a:ext>
            </a:extLst>
          </p:cNvPr>
          <p:cNvSpPr>
            <a:spLocks noGrp="1"/>
          </p:cNvSpPr>
          <p:nvPr>
            <p:ph type="ctrTitle" idx="4294967295"/>
          </p:nvPr>
        </p:nvSpPr>
        <p:spPr>
          <a:xfrm>
            <a:off x="3330575" y="2343150"/>
            <a:ext cx="8861425" cy="1470025"/>
          </a:xfrm>
        </p:spPr>
        <p:txBody>
          <a:bodyPr>
            <a:normAutofit/>
          </a:bodyPr>
          <a:lstStyle/>
          <a:p>
            <a:r>
              <a:rPr lang="tr-TR" sz="3200" dirty="0">
                <a:latin typeface="Times New Roman" panose="02020603050405020304" pitchFamily="18" charset="0"/>
                <a:cs typeface="Times New Roman" panose="02020603050405020304" pitchFamily="18" charset="0"/>
              </a:rPr>
              <a:t>SAĞLIK HİZMETLERİ MYO</a:t>
            </a:r>
            <a:br>
              <a:rPr lang="tr-TR" sz="3200" dirty="0">
                <a:latin typeface="Times New Roman" panose="02020603050405020304" pitchFamily="18" charset="0"/>
                <a:cs typeface="Times New Roman" panose="02020603050405020304" pitchFamily="18" charset="0"/>
              </a:rPr>
            </a:br>
            <a:r>
              <a:rPr lang="tr-TR" sz="3200" dirty="0">
                <a:latin typeface="Times New Roman" panose="02020603050405020304" pitchFamily="18" charset="0"/>
                <a:cs typeface="Times New Roman" panose="02020603050405020304" pitchFamily="18" charset="0"/>
              </a:rPr>
              <a:t>OPTİSYENLİK</a:t>
            </a:r>
            <a:br>
              <a:rPr lang="tr-TR" sz="3200" dirty="0">
                <a:latin typeface="Times New Roman" panose="02020603050405020304" pitchFamily="18" charset="0"/>
                <a:cs typeface="Times New Roman" panose="02020603050405020304" pitchFamily="18" charset="0"/>
              </a:rPr>
            </a:br>
            <a:endParaRPr lang="tr-TR" sz="3200" dirty="0">
              <a:latin typeface="Times New Roman" panose="02020603050405020304" pitchFamily="18" charset="0"/>
              <a:cs typeface="Times New Roman" panose="02020603050405020304" pitchFamily="18" charset="0"/>
            </a:endParaRPr>
          </a:p>
        </p:txBody>
      </p:sp>
      <p:sp>
        <p:nvSpPr>
          <p:cNvPr id="3" name="Alt Başlık 2">
            <a:extLst>
              <a:ext uri="{FF2B5EF4-FFF2-40B4-BE49-F238E27FC236}">
                <a16:creationId xmlns:a16="http://schemas.microsoft.com/office/drawing/2014/main" id="{16B3ED6C-2F23-4126-AB4C-C09FDDFE19F1}"/>
              </a:ext>
            </a:extLst>
          </p:cNvPr>
          <p:cNvSpPr>
            <a:spLocks noGrp="1"/>
          </p:cNvSpPr>
          <p:nvPr>
            <p:ph type="subTitle" idx="4294967295"/>
          </p:nvPr>
        </p:nvSpPr>
        <p:spPr>
          <a:xfrm>
            <a:off x="324626" y="3779447"/>
            <a:ext cx="10531475" cy="971550"/>
          </a:xfrm>
        </p:spPr>
        <p:txBody>
          <a:bodyPr>
            <a:normAutofit/>
          </a:bodyPr>
          <a:lstStyle/>
          <a:p>
            <a:pPr marL="0" indent="0" algn="ctr">
              <a:buNone/>
            </a:pPr>
            <a:r>
              <a:rPr lang="tr-TR" sz="4000" dirty="0">
                <a:latin typeface="Times New Roman" panose="02020603050405020304" pitchFamily="18" charset="0"/>
                <a:cs typeface="Times New Roman" panose="02020603050405020304" pitchFamily="18" charset="0"/>
              </a:rPr>
              <a:t>GÖRME OPTİĞİ – I</a:t>
            </a:r>
          </a:p>
          <a:p>
            <a:pPr marL="0" indent="0" algn="ctr">
              <a:buNone/>
            </a:pPr>
            <a:endParaRPr lang="tr-TR" sz="4000" dirty="0">
              <a:latin typeface="Times New Roman" panose="02020603050405020304" pitchFamily="18" charset="0"/>
              <a:cs typeface="Times New Roman" panose="02020603050405020304" pitchFamily="18" charset="0"/>
            </a:endParaRPr>
          </a:p>
        </p:txBody>
      </p:sp>
      <p:pic>
        <p:nvPicPr>
          <p:cNvPr id="5" name="Resim 4">
            <a:extLst>
              <a:ext uri="{FF2B5EF4-FFF2-40B4-BE49-F238E27FC236}">
                <a16:creationId xmlns:a16="http://schemas.microsoft.com/office/drawing/2014/main" id="{3CE36E33-DE8D-46E4-8F5B-2C9AC9894567}"/>
              </a:ext>
            </a:extLst>
          </p:cNvPr>
          <p:cNvPicPr>
            <a:picLocks noChangeAspect="1"/>
          </p:cNvPicPr>
          <p:nvPr/>
        </p:nvPicPr>
        <p:blipFill>
          <a:blip r:embed="rId2"/>
          <a:stretch>
            <a:fillRect/>
          </a:stretch>
        </p:blipFill>
        <p:spPr>
          <a:xfrm>
            <a:off x="4643067" y="354268"/>
            <a:ext cx="1609725" cy="1676400"/>
          </a:xfrm>
          <a:prstGeom prst="rect">
            <a:avLst/>
          </a:prstGeom>
        </p:spPr>
      </p:pic>
      <p:pic>
        <p:nvPicPr>
          <p:cNvPr id="6" name="Resim 5">
            <a:extLst>
              <a:ext uri="{FF2B5EF4-FFF2-40B4-BE49-F238E27FC236}">
                <a16:creationId xmlns:a16="http://schemas.microsoft.com/office/drawing/2014/main" id="{C489660F-C4A5-4B99-836F-C81442B590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pic>
        <p:nvPicPr>
          <p:cNvPr id="8" name="Resim 7">
            <a:extLst>
              <a:ext uri="{FF2B5EF4-FFF2-40B4-BE49-F238E27FC236}">
                <a16:creationId xmlns:a16="http://schemas.microsoft.com/office/drawing/2014/main" id="{69E25580-6BFF-471C-AADC-2E4E88445A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0427" y="5886314"/>
            <a:ext cx="10771573" cy="971686"/>
          </a:xfrm>
          <a:prstGeom prst="rect">
            <a:avLst/>
          </a:prstGeom>
        </p:spPr>
      </p:pic>
      <p:sp>
        <p:nvSpPr>
          <p:cNvPr id="10" name="Metin kutusu 9">
            <a:extLst>
              <a:ext uri="{FF2B5EF4-FFF2-40B4-BE49-F238E27FC236}">
                <a16:creationId xmlns:a16="http://schemas.microsoft.com/office/drawing/2014/main" id="{66BA9E2F-5C45-4E1E-BC26-4C56CFCC37E1}"/>
              </a:ext>
            </a:extLst>
          </p:cNvPr>
          <p:cNvSpPr txBox="1"/>
          <p:nvPr/>
        </p:nvSpPr>
        <p:spPr>
          <a:xfrm>
            <a:off x="5771213" y="5886314"/>
            <a:ext cx="6420787" cy="369332"/>
          </a:xfrm>
          <a:prstGeom prst="rect">
            <a:avLst/>
          </a:prstGeom>
          <a:noFill/>
        </p:spPr>
        <p:txBody>
          <a:bodyPr wrap="square">
            <a:spAutoFit/>
          </a:bodyPr>
          <a:lstStyle/>
          <a:p>
            <a:r>
              <a:rPr lang="tr-TR" sz="1800" dirty="0">
                <a:latin typeface="Times New Roman" panose="02020603050405020304" pitchFamily="18" charset="0"/>
                <a:cs typeface="Times New Roman" panose="02020603050405020304" pitchFamily="18" charset="0"/>
              </a:rPr>
              <a:t>ÖĞR. GÖR. HÜSEYİN GERDAN</a:t>
            </a:r>
            <a:endParaRPr lang="tr-TR" dirty="0"/>
          </a:p>
        </p:txBody>
      </p:sp>
      <p:sp>
        <p:nvSpPr>
          <p:cNvPr id="9" name="Metin Yer Tutucusu 4">
            <a:extLst>
              <a:ext uri="{FF2B5EF4-FFF2-40B4-BE49-F238E27FC236}">
                <a16:creationId xmlns:a16="http://schemas.microsoft.com/office/drawing/2014/main" id="{3359B2D2-C510-4BF5-93C4-919410679E87}"/>
              </a:ext>
            </a:extLst>
          </p:cNvPr>
          <p:cNvSpPr txBox="1">
            <a:spLocks/>
          </p:cNvSpPr>
          <p:nvPr/>
        </p:nvSpPr>
        <p:spPr>
          <a:xfrm>
            <a:off x="3294210" y="4634564"/>
            <a:ext cx="8531204" cy="136818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3200" dirty="0">
                <a:latin typeface="Times New Roman" panose="02020603050405020304" pitchFamily="18" charset="0"/>
                <a:cs typeface="Times New Roman" panose="02020603050405020304" pitchFamily="18" charset="0"/>
              </a:rPr>
              <a:t>SİKLOPLEJİ</a:t>
            </a:r>
          </a:p>
        </p:txBody>
      </p:sp>
    </p:spTree>
    <p:extLst>
      <p:ext uri="{BB962C8B-B14F-4D97-AF65-F5344CB8AC3E}">
        <p14:creationId xmlns:p14="http://schemas.microsoft.com/office/powerpoint/2010/main" val="575373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4800" b="1" dirty="0">
                <a:latin typeface="Times New Roman" panose="02020603050405020304" pitchFamily="18" charset="0"/>
                <a:cs typeface="Times New Roman" panose="02020603050405020304" pitchFamily="18" charset="0"/>
              </a:rPr>
              <a:t>SİKLOPLEJİ</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241951" y="2202200"/>
            <a:ext cx="8965309" cy="3129455"/>
          </a:xfrm>
        </p:spPr>
        <p:txBody>
          <a:bodyPr>
            <a:noAutofit/>
          </a:bodyPr>
          <a:lstStyle/>
          <a:p>
            <a:pPr marL="514350" indent="-514350" algn="just">
              <a:buFont typeface="Wingdings" panose="05000000000000000000" pitchFamily="2" charset="2"/>
              <a:buChar char="q"/>
            </a:pPr>
            <a:r>
              <a:rPr lang="tr-TR" dirty="0" err="1">
                <a:solidFill>
                  <a:schemeClr val="tx1"/>
                </a:solidFill>
                <a:latin typeface="Times New Roman" panose="02020603050405020304" pitchFamily="18" charset="0"/>
                <a:cs typeface="Times New Roman" panose="02020603050405020304" pitchFamily="18" charset="0"/>
              </a:rPr>
              <a:t>Refraksiyon</a:t>
            </a:r>
            <a:r>
              <a:rPr lang="tr-TR" dirty="0">
                <a:solidFill>
                  <a:schemeClr val="tx1"/>
                </a:solidFill>
                <a:latin typeface="Times New Roman" panose="02020603050405020304" pitchFamily="18" charset="0"/>
                <a:cs typeface="Times New Roman" panose="02020603050405020304" pitchFamily="18" charset="0"/>
              </a:rPr>
              <a:t> kusurları görme azalması şikayetinin en sık nedenidir. Görme azalması olan hastanın muayenesine şikayetlerinin başlangıcı, süresi, özellikleri gibi bilgilerin sorgulanması ile alınması ile başlanır. Sonra hastanın her iki gözünün görme keskinlikleri ölçülür. Daha sonrada objektif ve </a:t>
            </a:r>
            <a:r>
              <a:rPr lang="tr-TR" dirty="0" err="1">
                <a:solidFill>
                  <a:schemeClr val="tx1"/>
                </a:solidFill>
                <a:latin typeface="Times New Roman" panose="02020603050405020304" pitchFamily="18" charset="0"/>
                <a:cs typeface="Times New Roman" panose="02020603050405020304" pitchFamily="18" charset="0"/>
              </a:rPr>
              <a:t>subjektif</a:t>
            </a:r>
            <a:r>
              <a:rPr lang="tr-TR" dirty="0">
                <a:solidFill>
                  <a:schemeClr val="tx1"/>
                </a:solidFill>
                <a:latin typeface="Times New Roman" panose="02020603050405020304" pitchFamily="18" charset="0"/>
                <a:cs typeface="Times New Roman" panose="02020603050405020304" pitchFamily="18" charset="0"/>
              </a:rPr>
              <a:t> </a:t>
            </a:r>
            <a:r>
              <a:rPr lang="tr-TR" dirty="0" err="1">
                <a:solidFill>
                  <a:schemeClr val="tx1"/>
                </a:solidFill>
                <a:latin typeface="Times New Roman" panose="02020603050405020304" pitchFamily="18" charset="0"/>
                <a:cs typeface="Times New Roman" panose="02020603050405020304" pitchFamily="18" charset="0"/>
              </a:rPr>
              <a:t>refraksiyon</a:t>
            </a:r>
            <a:r>
              <a:rPr lang="tr-TR" dirty="0">
                <a:solidFill>
                  <a:schemeClr val="tx1"/>
                </a:solidFill>
                <a:latin typeface="Times New Roman" panose="02020603050405020304" pitchFamily="18" charset="0"/>
                <a:cs typeface="Times New Roman" panose="02020603050405020304" pitchFamily="18" charset="0"/>
              </a:rPr>
              <a:t> yöntemlerine başvurulur. </a:t>
            </a:r>
          </a:p>
        </p:txBody>
      </p:sp>
    </p:spTree>
    <p:extLst>
      <p:ext uri="{BB962C8B-B14F-4D97-AF65-F5344CB8AC3E}">
        <p14:creationId xmlns:p14="http://schemas.microsoft.com/office/powerpoint/2010/main" val="198631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4800" b="1" dirty="0">
                <a:latin typeface="Times New Roman" panose="02020603050405020304" pitchFamily="18" charset="0"/>
                <a:cs typeface="Times New Roman" panose="02020603050405020304" pitchFamily="18" charset="0"/>
              </a:rPr>
              <a:t>SİKLOPLEJİ</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354493" y="1611357"/>
            <a:ext cx="8965309" cy="5014525"/>
          </a:xfrm>
        </p:spPr>
        <p:txBody>
          <a:bodyPr>
            <a:noAutofit/>
          </a:bodyPr>
          <a:lstStyle/>
          <a:p>
            <a:pPr marL="514350" indent="-514350" algn="just">
              <a:buFont typeface="Wingdings" panose="05000000000000000000" pitchFamily="2" charset="2"/>
              <a:buChar char="q"/>
            </a:pPr>
            <a:r>
              <a:rPr lang="tr-TR" dirty="0">
                <a:solidFill>
                  <a:schemeClr val="tx1"/>
                </a:solidFill>
                <a:latin typeface="Times New Roman" panose="02020603050405020304" pitchFamily="18" charset="0"/>
                <a:cs typeface="Times New Roman" panose="02020603050405020304" pitchFamily="18" charset="0"/>
              </a:rPr>
              <a:t>Daha sistematik bir yaklaşımla aşağıdaki sıra izlenebilir; </a:t>
            </a:r>
          </a:p>
          <a:p>
            <a:pPr marL="514350" indent="-514350" algn="just">
              <a:buFont typeface="Wingdings" panose="05000000000000000000" pitchFamily="2" charset="2"/>
              <a:buChar char="q"/>
            </a:pPr>
            <a:r>
              <a:rPr lang="tr-TR" dirty="0">
                <a:solidFill>
                  <a:schemeClr val="tx1"/>
                </a:solidFill>
                <a:latin typeface="Times New Roman" panose="02020603050405020304" pitchFamily="18" charset="0"/>
                <a:cs typeface="Times New Roman" panose="02020603050405020304" pitchFamily="18" charset="0"/>
              </a:rPr>
              <a:t>1. Şikayetlerin dinlenilmesi </a:t>
            </a:r>
          </a:p>
          <a:p>
            <a:pPr marL="514350" indent="-514350" algn="just">
              <a:buFont typeface="Wingdings" panose="05000000000000000000" pitchFamily="2" charset="2"/>
              <a:buChar char="q"/>
            </a:pPr>
            <a:r>
              <a:rPr lang="tr-TR" dirty="0">
                <a:solidFill>
                  <a:schemeClr val="tx1"/>
                </a:solidFill>
                <a:latin typeface="Times New Roman" panose="02020603050405020304" pitchFamily="18" charset="0"/>
                <a:cs typeface="Times New Roman" panose="02020603050405020304" pitchFamily="18" charset="0"/>
              </a:rPr>
              <a:t>2. Görme keskinliklerinin ölçümü </a:t>
            </a:r>
          </a:p>
          <a:p>
            <a:pPr marL="514350" indent="-514350" algn="just">
              <a:buFont typeface="Wingdings" panose="05000000000000000000" pitchFamily="2" charset="2"/>
              <a:buChar char="q"/>
            </a:pPr>
            <a:r>
              <a:rPr lang="tr-TR" dirty="0">
                <a:solidFill>
                  <a:schemeClr val="tx1"/>
                </a:solidFill>
                <a:latin typeface="Times New Roman" panose="02020603050405020304" pitchFamily="18" charset="0"/>
                <a:cs typeface="Times New Roman" panose="02020603050405020304" pitchFamily="18" charset="0"/>
              </a:rPr>
              <a:t>3. Objektif </a:t>
            </a:r>
            <a:r>
              <a:rPr lang="tr-TR" dirty="0" err="1">
                <a:solidFill>
                  <a:schemeClr val="tx1"/>
                </a:solidFill>
                <a:latin typeface="Times New Roman" panose="02020603050405020304" pitchFamily="18" charset="0"/>
                <a:cs typeface="Times New Roman" panose="02020603050405020304" pitchFamily="18" charset="0"/>
              </a:rPr>
              <a:t>refraksiyon</a:t>
            </a:r>
            <a:r>
              <a:rPr lang="tr-TR" dirty="0">
                <a:solidFill>
                  <a:schemeClr val="tx1"/>
                </a:solidFill>
                <a:latin typeface="Times New Roman" panose="02020603050405020304" pitchFamily="18" charset="0"/>
                <a:cs typeface="Times New Roman" panose="02020603050405020304" pitchFamily="18" charset="0"/>
              </a:rPr>
              <a:t> (</a:t>
            </a:r>
            <a:r>
              <a:rPr lang="tr-TR" dirty="0" err="1">
                <a:solidFill>
                  <a:schemeClr val="tx1"/>
                </a:solidFill>
                <a:latin typeface="Times New Roman" panose="02020603050405020304" pitchFamily="18" charset="0"/>
                <a:cs typeface="Times New Roman" panose="02020603050405020304" pitchFamily="18" charset="0"/>
              </a:rPr>
              <a:t>Retinoskopi</a:t>
            </a:r>
            <a:r>
              <a:rPr lang="tr-TR" dirty="0">
                <a:solidFill>
                  <a:schemeClr val="tx1"/>
                </a:solidFill>
                <a:latin typeface="Times New Roman" panose="02020603050405020304" pitchFamily="18" charset="0"/>
                <a:cs typeface="Times New Roman" panose="02020603050405020304" pitchFamily="18" charset="0"/>
              </a:rPr>
              <a:t> vb.) </a:t>
            </a:r>
          </a:p>
          <a:p>
            <a:pPr marL="514350" indent="-514350" algn="just">
              <a:buFont typeface="Wingdings" panose="05000000000000000000" pitchFamily="2" charset="2"/>
              <a:buChar char="q"/>
            </a:pPr>
            <a:r>
              <a:rPr lang="tr-TR" dirty="0">
                <a:solidFill>
                  <a:schemeClr val="tx1"/>
                </a:solidFill>
                <a:latin typeface="Times New Roman" panose="02020603050405020304" pitchFamily="18" charset="0"/>
                <a:cs typeface="Times New Roman" panose="02020603050405020304" pitchFamily="18" charset="0"/>
              </a:rPr>
              <a:t>4. </a:t>
            </a:r>
            <a:r>
              <a:rPr lang="tr-TR" dirty="0" err="1">
                <a:solidFill>
                  <a:schemeClr val="tx1"/>
                </a:solidFill>
                <a:latin typeface="Times New Roman" panose="02020603050405020304" pitchFamily="18" charset="0"/>
                <a:cs typeface="Times New Roman" panose="02020603050405020304" pitchFamily="18" charset="0"/>
              </a:rPr>
              <a:t>Subjektif</a:t>
            </a:r>
            <a:r>
              <a:rPr lang="tr-TR" dirty="0">
                <a:solidFill>
                  <a:schemeClr val="tx1"/>
                </a:solidFill>
                <a:latin typeface="Times New Roman" panose="02020603050405020304" pitchFamily="18" charset="0"/>
                <a:cs typeface="Times New Roman" panose="02020603050405020304" pitchFamily="18" charset="0"/>
              </a:rPr>
              <a:t> </a:t>
            </a:r>
            <a:r>
              <a:rPr lang="tr-TR" dirty="0" err="1">
                <a:solidFill>
                  <a:schemeClr val="tx1"/>
                </a:solidFill>
                <a:latin typeface="Times New Roman" panose="02020603050405020304" pitchFamily="18" charset="0"/>
                <a:cs typeface="Times New Roman" panose="02020603050405020304" pitchFamily="18" charset="0"/>
              </a:rPr>
              <a:t>refraksiyon</a:t>
            </a:r>
            <a:r>
              <a:rPr lang="tr-TR" dirty="0">
                <a:solidFill>
                  <a:schemeClr val="tx1"/>
                </a:solidFill>
                <a:latin typeface="Times New Roman" panose="02020603050405020304" pitchFamily="18" charset="0"/>
                <a:cs typeface="Times New Roman" panose="02020603050405020304" pitchFamily="18" charset="0"/>
              </a:rPr>
              <a:t> </a:t>
            </a:r>
          </a:p>
          <a:p>
            <a:pPr marL="514350" indent="-514350" algn="just">
              <a:buFont typeface="Wingdings" panose="05000000000000000000" pitchFamily="2" charset="2"/>
              <a:buChar char="q"/>
            </a:pPr>
            <a:r>
              <a:rPr lang="tr-TR" dirty="0">
                <a:solidFill>
                  <a:schemeClr val="tx1"/>
                </a:solidFill>
                <a:latin typeface="Times New Roman" panose="02020603050405020304" pitchFamily="18" charset="0"/>
                <a:cs typeface="Times New Roman" panose="02020603050405020304" pitchFamily="18" charset="0"/>
              </a:rPr>
              <a:t>5. Diğer yöntemler (</a:t>
            </a:r>
            <a:r>
              <a:rPr lang="tr-TR" dirty="0" err="1">
                <a:solidFill>
                  <a:schemeClr val="tx1"/>
                </a:solidFill>
                <a:latin typeface="Times New Roman" panose="02020603050405020304" pitchFamily="18" charset="0"/>
                <a:cs typeface="Times New Roman" panose="02020603050405020304" pitchFamily="18" charset="0"/>
              </a:rPr>
              <a:t>Ultrasonografik</a:t>
            </a:r>
            <a:r>
              <a:rPr lang="tr-TR" dirty="0">
                <a:solidFill>
                  <a:schemeClr val="tx1"/>
                </a:solidFill>
                <a:latin typeface="Times New Roman" panose="02020603050405020304" pitchFamily="18" charset="0"/>
                <a:cs typeface="Times New Roman" panose="02020603050405020304" pitchFamily="18" charset="0"/>
              </a:rPr>
              <a:t> </a:t>
            </a:r>
            <a:r>
              <a:rPr lang="tr-TR" dirty="0" err="1">
                <a:solidFill>
                  <a:schemeClr val="tx1"/>
                </a:solidFill>
                <a:latin typeface="Times New Roman" panose="02020603050405020304" pitchFamily="18" charset="0"/>
                <a:cs typeface="Times New Roman" panose="02020603050405020304" pitchFamily="18" charset="0"/>
              </a:rPr>
              <a:t>biyometri</a:t>
            </a:r>
            <a:r>
              <a:rPr lang="tr-TR" dirty="0">
                <a:solidFill>
                  <a:schemeClr val="tx1"/>
                </a:solidFill>
                <a:latin typeface="Times New Roman" panose="02020603050405020304" pitchFamily="18" charset="0"/>
                <a:cs typeface="Times New Roman" panose="02020603050405020304" pitchFamily="18" charset="0"/>
              </a:rPr>
              <a:t>), Kontrol testleri (Çapraz silindir, </a:t>
            </a:r>
            <a:r>
              <a:rPr lang="tr-TR" dirty="0" err="1">
                <a:solidFill>
                  <a:schemeClr val="tx1"/>
                </a:solidFill>
                <a:latin typeface="Times New Roman" panose="02020603050405020304" pitchFamily="18" charset="0"/>
                <a:cs typeface="Times New Roman" panose="02020603050405020304" pitchFamily="18" charset="0"/>
              </a:rPr>
              <a:t>Duokrom</a:t>
            </a:r>
            <a:r>
              <a:rPr lang="tr-TR" dirty="0">
                <a:solidFill>
                  <a:schemeClr val="tx1"/>
                </a:solidFill>
                <a:latin typeface="Times New Roman" panose="02020603050405020304" pitchFamily="18" charset="0"/>
                <a:cs typeface="Times New Roman" panose="02020603050405020304" pitchFamily="18" charset="0"/>
              </a:rPr>
              <a:t> test)</a:t>
            </a:r>
          </a:p>
          <a:p>
            <a:pPr algn="just"/>
            <a:endParaRPr lang="tr-TR"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8399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2400" b="1" dirty="0">
                <a:latin typeface="Times New Roman" panose="02020603050405020304" pitchFamily="18" charset="0"/>
                <a:cs typeface="Times New Roman" panose="02020603050405020304" pitchFamily="18" charset="0"/>
              </a:rPr>
              <a:t>REFRAKSİYON KUSURLARININ ÖLÇÜLMESİ</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354493" y="1611357"/>
            <a:ext cx="8965309" cy="5014525"/>
          </a:xfrm>
        </p:spPr>
        <p:txBody>
          <a:bodyPr>
            <a:noAutofit/>
          </a:bodyPr>
          <a:lstStyle/>
          <a:p>
            <a:pPr marL="342900" indent="-342900" algn="just">
              <a:buFont typeface="Wingdings" panose="05000000000000000000" pitchFamily="2" charset="2"/>
              <a:buChar char="q"/>
            </a:pPr>
            <a:r>
              <a:rPr lang="tr-TR" dirty="0" err="1">
                <a:solidFill>
                  <a:schemeClr val="tx1"/>
                </a:solidFill>
                <a:latin typeface="Times New Roman" panose="02020603050405020304" pitchFamily="18" charset="0"/>
                <a:cs typeface="Times New Roman" panose="02020603050405020304" pitchFamily="18" charset="0"/>
              </a:rPr>
              <a:t>Refraksiyon</a:t>
            </a:r>
            <a:r>
              <a:rPr lang="tr-TR" dirty="0">
                <a:solidFill>
                  <a:schemeClr val="tx1"/>
                </a:solidFill>
                <a:latin typeface="Times New Roman" panose="02020603050405020304" pitchFamily="18" charset="0"/>
                <a:cs typeface="Times New Roman" panose="02020603050405020304" pitchFamily="18" charset="0"/>
              </a:rPr>
              <a:t> kusurlarının ölçülmesinde kullanılan objektif ve </a:t>
            </a:r>
            <a:r>
              <a:rPr lang="tr-TR" dirty="0" err="1">
                <a:solidFill>
                  <a:schemeClr val="tx1"/>
                </a:solidFill>
                <a:latin typeface="Times New Roman" panose="02020603050405020304" pitchFamily="18" charset="0"/>
                <a:cs typeface="Times New Roman" panose="02020603050405020304" pitchFamily="18" charset="0"/>
              </a:rPr>
              <a:t>subjektif</a:t>
            </a:r>
            <a:r>
              <a:rPr lang="tr-TR" dirty="0">
                <a:solidFill>
                  <a:schemeClr val="tx1"/>
                </a:solidFill>
                <a:latin typeface="Times New Roman" panose="02020603050405020304" pitchFamily="18" charset="0"/>
                <a:cs typeface="Times New Roman" panose="02020603050405020304" pitchFamily="18" charset="0"/>
              </a:rPr>
              <a:t> muayene yöntemleri vardır. Öncelikle objektif muayene yöntemleri uygulanır. Objektif yöntemlerde hastaya bağımlı olmaksızın </a:t>
            </a:r>
            <a:r>
              <a:rPr lang="tr-TR" dirty="0" err="1">
                <a:solidFill>
                  <a:schemeClr val="tx1"/>
                </a:solidFill>
                <a:latin typeface="Times New Roman" panose="02020603050405020304" pitchFamily="18" charset="0"/>
                <a:cs typeface="Times New Roman" panose="02020603050405020304" pitchFamily="18" charset="0"/>
              </a:rPr>
              <a:t>refraksiyon</a:t>
            </a:r>
            <a:r>
              <a:rPr lang="tr-TR" dirty="0">
                <a:solidFill>
                  <a:schemeClr val="tx1"/>
                </a:solidFill>
                <a:latin typeface="Times New Roman" panose="02020603050405020304" pitchFamily="18" charset="0"/>
                <a:cs typeface="Times New Roman" panose="02020603050405020304" pitchFamily="18" charset="0"/>
              </a:rPr>
              <a:t> kusurunun tespiti yapılır ve daha sağlıklı sonuçlar elde edilir. </a:t>
            </a:r>
            <a:r>
              <a:rPr lang="tr-TR" dirty="0" err="1">
                <a:solidFill>
                  <a:schemeClr val="tx1"/>
                </a:solidFill>
                <a:latin typeface="Times New Roman" panose="02020603050405020304" pitchFamily="18" charset="0"/>
                <a:cs typeface="Times New Roman" panose="02020603050405020304" pitchFamily="18" charset="0"/>
              </a:rPr>
              <a:t>Subjektif</a:t>
            </a:r>
            <a:r>
              <a:rPr lang="tr-TR" dirty="0">
                <a:solidFill>
                  <a:schemeClr val="tx1"/>
                </a:solidFill>
                <a:latin typeface="Times New Roman" panose="02020603050405020304" pitchFamily="18" charset="0"/>
                <a:cs typeface="Times New Roman" panose="02020603050405020304" pitchFamily="18" charset="0"/>
              </a:rPr>
              <a:t> yöntemlerde ise hastanın rolü büyüktür ve hastanın doğru söylediği prensibiyle hareket edilir. Bu nedenle çoğunlukla hem objektif hem de </a:t>
            </a:r>
            <a:r>
              <a:rPr lang="tr-TR" dirty="0" err="1">
                <a:solidFill>
                  <a:schemeClr val="tx1"/>
                </a:solidFill>
                <a:latin typeface="Times New Roman" panose="02020603050405020304" pitchFamily="18" charset="0"/>
                <a:cs typeface="Times New Roman" panose="02020603050405020304" pitchFamily="18" charset="0"/>
              </a:rPr>
              <a:t>subjektif</a:t>
            </a:r>
            <a:r>
              <a:rPr lang="tr-TR" dirty="0">
                <a:solidFill>
                  <a:schemeClr val="tx1"/>
                </a:solidFill>
                <a:latin typeface="Times New Roman" panose="02020603050405020304" pitchFamily="18" charset="0"/>
                <a:cs typeface="Times New Roman" panose="02020603050405020304" pitchFamily="18" charset="0"/>
              </a:rPr>
              <a:t> testler bir arada kullanılır. Söz konusu objektif testler için genellikle </a:t>
            </a:r>
            <a:r>
              <a:rPr lang="tr-TR" dirty="0" err="1">
                <a:solidFill>
                  <a:schemeClr val="tx1"/>
                </a:solidFill>
                <a:latin typeface="Times New Roman" panose="02020603050405020304" pitchFamily="18" charset="0"/>
                <a:cs typeface="Times New Roman" panose="02020603050405020304" pitchFamily="18" charset="0"/>
              </a:rPr>
              <a:t>siklopleji</a:t>
            </a:r>
            <a:r>
              <a:rPr lang="tr-TR" dirty="0">
                <a:solidFill>
                  <a:schemeClr val="tx1"/>
                </a:solidFill>
                <a:latin typeface="Times New Roman" panose="02020603050405020304" pitchFamily="18" charset="0"/>
                <a:cs typeface="Times New Roman" panose="02020603050405020304" pitchFamily="18" charset="0"/>
              </a:rPr>
              <a:t> sonrası muayene tercih edilir</a:t>
            </a:r>
          </a:p>
        </p:txBody>
      </p:sp>
    </p:spTree>
    <p:extLst>
      <p:ext uri="{BB962C8B-B14F-4D97-AF65-F5344CB8AC3E}">
        <p14:creationId xmlns:p14="http://schemas.microsoft.com/office/powerpoint/2010/main" val="4017119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2400" b="1" dirty="0">
                <a:latin typeface="Times New Roman" panose="02020603050405020304" pitchFamily="18" charset="0"/>
                <a:cs typeface="Times New Roman" panose="02020603050405020304" pitchFamily="18" charset="0"/>
              </a:rPr>
              <a:t>SİKLOPLEJİ</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354493" y="1611357"/>
            <a:ext cx="8965309" cy="5014525"/>
          </a:xfrm>
        </p:spPr>
        <p:txBody>
          <a:bodyPr>
            <a:noAutofit/>
          </a:bodyPr>
          <a:lstStyle/>
          <a:p>
            <a:pPr marL="342900" indent="-342900" algn="just">
              <a:buFont typeface="Wingdings" panose="05000000000000000000" pitchFamily="2" charset="2"/>
              <a:buChar char="q"/>
            </a:pPr>
            <a:r>
              <a:rPr lang="tr-TR" dirty="0" err="1">
                <a:solidFill>
                  <a:schemeClr val="tx1"/>
                </a:solidFill>
                <a:latin typeface="Times New Roman" panose="02020603050405020304" pitchFamily="18" charset="0"/>
                <a:cs typeface="Times New Roman" panose="02020603050405020304" pitchFamily="18" charset="0"/>
              </a:rPr>
              <a:t>Refraksiyon</a:t>
            </a:r>
            <a:r>
              <a:rPr lang="tr-TR" dirty="0">
                <a:solidFill>
                  <a:schemeClr val="tx1"/>
                </a:solidFill>
                <a:latin typeface="Times New Roman" panose="02020603050405020304" pitchFamily="18" charset="0"/>
                <a:cs typeface="Times New Roman" panose="02020603050405020304" pitchFamily="18" charset="0"/>
              </a:rPr>
              <a:t> kusurlarının ölçülmesinde kullanılan objektif ve </a:t>
            </a:r>
            <a:r>
              <a:rPr lang="tr-TR" dirty="0" err="1">
                <a:solidFill>
                  <a:schemeClr val="tx1"/>
                </a:solidFill>
                <a:latin typeface="Times New Roman" panose="02020603050405020304" pitchFamily="18" charset="0"/>
                <a:cs typeface="Times New Roman" panose="02020603050405020304" pitchFamily="18" charset="0"/>
              </a:rPr>
              <a:t>subjektif</a:t>
            </a:r>
            <a:r>
              <a:rPr lang="tr-TR" dirty="0">
                <a:solidFill>
                  <a:schemeClr val="tx1"/>
                </a:solidFill>
                <a:latin typeface="Times New Roman" panose="02020603050405020304" pitchFamily="18" charset="0"/>
                <a:cs typeface="Times New Roman" panose="02020603050405020304" pitchFamily="18" charset="0"/>
              </a:rPr>
              <a:t> muayene yöntemleri vardır. Öncelikle objektif muayene yöntemleri uygulanır. Objektif yöntemlerde hastaya bağımlı olmaksızın </a:t>
            </a:r>
            <a:r>
              <a:rPr lang="tr-TR" dirty="0" err="1">
                <a:solidFill>
                  <a:schemeClr val="tx1"/>
                </a:solidFill>
                <a:latin typeface="Times New Roman" panose="02020603050405020304" pitchFamily="18" charset="0"/>
                <a:cs typeface="Times New Roman" panose="02020603050405020304" pitchFamily="18" charset="0"/>
              </a:rPr>
              <a:t>refraksiyon</a:t>
            </a:r>
            <a:r>
              <a:rPr lang="tr-TR" dirty="0">
                <a:solidFill>
                  <a:schemeClr val="tx1"/>
                </a:solidFill>
                <a:latin typeface="Times New Roman" panose="02020603050405020304" pitchFamily="18" charset="0"/>
                <a:cs typeface="Times New Roman" panose="02020603050405020304" pitchFamily="18" charset="0"/>
              </a:rPr>
              <a:t> kusurunun tespiti yapılır ve daha sağlıklı sonuçlar elde edilir. </a:t>
            </a:r>
            <a:r>
              <a:rPr lang="tr-TR" dirty="0" err="1">
                <a:solidFill>
                  <a:schemeClr val="tx1"/>
                </a:solidFill>
                <a:latin typeface="Times New Roman" panose="02020603050405020304" pitchFamily="18" charset="0"/>
                <a:cs typeface="Times New Roman" panose="02020603050405020304" pitchFamily="18" charset="0"/>
              </a:rPr>
              <a:t>Subjektif</a:t>
            </a:r>
            <a:r>
              <a:rPr lang="tr-TR" dirty="0">
                <a:solidFill>
                  <a:schemeClr val="tx1"/>
                </a:solidFill>
                <a:latin typeface="Times New Roman" panose="02020603050405020304" pitchFamily="18" charset="0"/>
                <a:cs typeface="Times New Roman" panose="02020603050405020304" pitchFamily="18" charset="0"/>
              </a:rPr>
              <a:t> yöntemlerde ise hastanın rolü büyüktür ve hastanın doğru söylediği prensibiyle hareket edilir. Bu nedenle çoğunlukla hem objektif hem de </a:t>
            </a:r>
            <a:r>
              <a:rPr lang="tr-TR" dirty="0" err="1">
                <a:solidFill>
                  <a:schemeClr val="tx1"/>
                </a:solidFill>
                <a:latin typeface="Times New Roman" panose="02020603050405020304" pitchFamily="18" charset="0"/>
                <a:cs typeface="Times New Roman" panose="02020603050405020304" pitchFamily="18" charset="0"/>
              </a:rPr>
              <a:t>subjektif</a:t>
            </a:r>
            <a:r>
              <a:rPr lang="tr-TR" dirty="0">
                <a:solidFill>
                  <a:schemeClr val="tx1"/>
                </a:solidFill>
                <a:latin typeface="Times New Roman" panose="02020603050405020304" pitchFamily="18" charset="0"/>
                <a:cs typeface="Times New Roman" panose="02020603050405020304" pitchFamily="18" charset="0"/>
              </a:rPr>
              <a:t> testler bir arada kullanılır. Söz konusu objektif testler için genellikle </a:t>
            </a:r>
            <a:r>
              <a:rPr lang="tr-TR" dirty="0" err="1">
                <a:solidFill>
                  <a:schemeClr val="tx1"/>
                </a:solidFill>
                <a:latin typeface="Times New Roman" panose="02020603050405020304" pitchFamily="18" charset="0"/>
                <a:cs typeface="Times New Roman" panose="02020603050405020304" pitchFamily="18" charset="0"/>
              </a:rPr>
              <a:t>siklopleji</a:t>
            </a:r>
            <a:r>
              <a:rPr lang="tr-TR" dirty="0">
                <a:solidFill>
                  <a:schemeClr val="tx1"/>
                </a:solidFill>
                <a:latin typeface="Times New Roman" panose="02020603050405020304" pitchFamily="18" charset="0"/>
                <a:cs typeface="Times New Roman" panose="02020603050405020304" pitchFamily="18" charset="0"/>
              </a:rPr>
              <a:t> sonrası muayene tercih edilir</a:t>
            </a:r>
          </a:p>
        </p:txBody>
      </p:sp>
    </p:spTree>
    <p:extLst>
      <p:ext uri="{BB962C8B-B14F-4D97-AF65-F5344CB8AC3E}">
        <p14:creationId xmlns:p14="http://schemas.microsoft.com/office/powerpoint/2010/main" val="2190716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2400" b="1" dirty="0">
                <a:latin typeface="Times New Roman" panose="02020603050405020304" pitchFamily="18" charset="0"/>
                <a:cs typeface="Times New Roman" panose="02020603050405020304" pitchFamily="18" charset="0"/>
              </a:rPr>
              <a:t>SİKLOPLEJİ</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354493" y="1611357"/>
            <a:ext cx="8965309" cy="5014525"/>
          </a:xfrm>
        </p:spPr>
        <p:txBody>
          <a:bodyPr>
            <a:noAutofit/>
          </a:bodyPr>
          <a:lstStyle/>
          <a:p>
            <a:pPr marL="342900" indent="-342900" algn="just">
              <a:buFont typeface="Wingdings" panose="05000000000000000000" pitchFamily="2" charset="2"/>
              <a:buChar char="q"/>
            </a:pPr>
            <a:r>
              <a:rPr lang="tr-TR" dirty="0" err="1">
                <a:solidFill>
                  <a:schemeClr val="tx1"/>
                </a:solidFill>
                <a:latin typeface="Times New Roman" panose="02020603050405020304" pitchFamily="18" charset="0"/>
                <a:cs typeface="Times New Roman" panose="02020603050405020304" pitchFamily="18" charset="0"/>
              </a:rPr>
              <a:t>Siklopleji</a:t>
            </a:r>
            <a:r>
              <a:rPr lang="tr-TR" dirty="0">
                <a:solidFill>
                  <a:schemeClr val="tx1"/>
                </a:solidFill>
                <a:latin typeface="Times New Roman" panose="02020603050405020304" pitchFamily="18" charset="0"/>
                <a:cs typeface="Times New Roman" panose="02020603050405020304" pitchFamily="18" charset="0"/>
              </a:rPr>
              <a:t>, </a:t>
            </a:r>
            <a:r>
              <a:rPr lang="tr-TR" dirty="0" err="1">
                <a:solidFill>
                  <a:schemeClr val="tx1"/>
                </a:solidFill>
                <a:latin typeface="Times New Roman" panose="02020603050405020304" pitchFamily="18" charset="0"/>
                <a:cs typeface="Times New Roman" panose="02020603050405020304" pitchFamily="18" charset="0"/>
              </a:rPr>
              <a:t>akomodasyonu</a:t>
            </a:r>
            <a:r>
              <a:rPr lang="tr-TR" dirty="0">
                <a:solidFill>
                  <a:schemeClr val="tx1"/>
                </a:solidFill>
                <a:latin typeface="Times New Roman" panose="02020603050405020304" pitchFamily="18" charset="0"/>
                <a:cs typeface="Times New Roman" panose="02020603050405020304" pitchFamily="18" charset="0"/>
              </a:rPr>
              <a:t> sağlayan </a:t>
            </a:r>
            <a:r>
              <a:rPr lang="tr-TR" dirty="0" err="1">
                <a:solidFill>
                  <a:schemeClr val="tx1"/>
                </a:solidFill>
                <a:latin typeface="Times New Roman" panose="02020603050405020304" pitchFamily="18" charset="0"/>
                <a:cs typeface="Times New Roman" panose="02020603050405020304" pitchFamily="18" charset="0"/>
              </a:rPr>
              <a:t>siliyer</a:t>
            </a:r>
            <a:r>
              <a:rPr lang="tr-TR" dirty="0">
                <a:solidFill>
                  <a:schemeClr val="tx1"/>
                </a:solidFill>
                <a:latin typeface="Times New Roman" panose="02020603050405020304" pitchFamily="18" charset="0"/>
                <a:cs typeface="Times New Roman" panose="02020603050405020304" pitchFamily="18" charset="0"/>
              </a:rPr>
              <a:t> kasın çeşitli damlalar yardımıyla geçici olarak felç edilmesidir. </a:t>
            </a:r>
            <a:r>
              <a:rPr lang="tr-TR" dirty="0" err="1">
                <a:solidFill>
                  <a:schemeClr val="tx1"/>
                </a:solidFill>
                <a:latin typeface="Times New Roman" panose="02020603050405020304" pitchFamily="18" charset="0"/>
                <a:cs typeface="Times New Roman" panose="02020603050405020304" pitchFamily="18" charset="0"/>
              </a:rPr>
              <a:t>Siklopleji</a:t>
            </a:r>
            <a:r>
              <a:rPr lang="tr-TR" dirty="0">
                <a:solidFill>
                  <a:schemeClr val="tx1"/>
                </a:solidFill>
                <a:latin typeface="Times New Roman" panose="02020603050405020304" pitchFamily="18" charset="0"/>
                <a:cs typeface="Times New Roman" panose="02020603050405020304" pitchFamily="18" charset="0"/>
              </a:rPr>
              <a:t> işleminden sonra hasta </a:t>
            </a:r>
            <a:r>
              <a:rPr lang="tr-TR" dirty="0" err="1">
                <a:solidFill>
                  <a:schemeClr val="tx1"/>
                </a:solidFill>
                <a:latin typeface="Times New Roman" panose="02020603050405020304" pitchFamily="18" charset="0"/>
                <a:cs typeface="Times New Roman" panose="02020603050405020304" pitchFamily="18" charset="0"/>
              </a:rPr>
              <a:t>akomodasyon</a:t>
            </a:r>
            <a:r>
              <a:rPr lang="tr-TR" dirty="0">
                <a:solidFill>
                  <a:schemeClr val="tx1"/>
                </a:solidFill>
                <a:latin typeface="Times New Roman" panose="02020603050405020304" pitchFamily="18" charset="0"/>
                <a:cs typeface="Times New Roman" panose="02020603050405020304" pitchFamily="18" charset="0"/>
              </a:rPr>
              <a:t> yapamaz. </a:t>
            </a:r>
            <a:r>
              <a:rPr lang="tr-TR" dirty="0" err="1">
                <a:solidFill>
                  <a:schemeClr val="tx1"/>
                </a:solidFill>
                <a:latin typeface="Times New Roman" panose="02020603050405020304" pitchFamily="18" charset="0"/>
                <a:cs typeface="Times New Roman" panose="02020603050405020304" pitchFamily="18" charset="0"/>
              </a:rPr>
              <a:t>Siklopleji</a:t>
            </a:r>
            <a:r>
              <a:rPr lang="tr-TR" dirty="0">
                <a:solidFill>
                  <a:schemeClr val="tx1"/>
                </a:solidFill>
                <a:latin typeface="Times New Roman" panose="02020603050405020304" pitchFamily="18" charset="0"/>
                <a:cs typeface="Times New Roman" panose="02020603050405020304" pitchFamily="18" charset="0"/>
              </a:rPr>
              <a:t> her yaş için uygulanabilmekle beraber </a:t>
            </a:r>
            <a:r>
              <a:rPr lang="tr-TR" dirty="0" err="1">
                <a:solidFill>
                  <a:schemeClr val="tx1"/>
                </a:solidFill>
                <a:latin typeface="Times New Roman" panose="02020603050405020304" pitchFamily="18" charset="0"/>
                <a:cs typeface="Times New Roman" panose="02020603050405020304" pitchFamily="18" charset="0"/>
              </a:rPr>
              <a:t>akomodasyonun</a:t>
            </a:r>
            <a:r>
              <a:rPr lang="tr-TR" dirty="0">
                <a:solidFill>
                  <a:schemeClr val="tx1"/>
                </a:solidFill>
                <a:latin typeface="Times New Roman" panose="02020603050405020304" pitchFamily="18" charset="0"/>
                <a:cs typeface="Times New Roman" panose="02020603050405020304" pitchFamily="18" charset="0"/>
              </a:rPr>
              <a:t> çok güçlü olduğu çocukluk dönemlerinde daha çok tercih edilir. Bu amaçla çeşitli ilaçlar kullanılabilir.</a:t>
            </a:r>
          </a:p>
        </p:txBody>
      </p:sp>
    </p:spTree>
    <p:extLst>
      <p:ext uri="{BB962C8B-B14F-4D97-AF65-F5344CB8AC3E}">
        <p14:creationId xmlns:p14="http://schemas.microsoft.com/office/powerpoint/2010/main" val="5359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2400" b="1" dirty="0">
                <a:latin typeface="Times New Roman" panose="02020603050405020304" pitchFamily="18" charset="0"/>
                <a:cs typeface="Times New Roman" panose="02020603050405020304" pitchFamily="18" charset="0"/>
              </a:rPr>
              <a:t>SİKLOPLEJİ</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354493" y="1611357"/>
            <a:ext cx="8965309" cy="5014525"/>
          </a:xfrm>
        </p:spPr>
        <p:txBody>
          <a:bodyPr>
            <a:noAutofit/>
          </a:bodyPr>
          <a:lstStyle/>
          <a:p>
            <a:pPr algn="just"/>
            <a:endParaRPr lang="tr-TR" dirty="0">
              <a:solidFill>
                <a:schemeClr val="tx1"/>
              </a:solidFill>
              <a:latin typeface="Times New Roman" panose="02020603050405020304" pitchFamily="18" charset="0"/>
              <a:cs typeface="Times New Roman" panose="02020603050405020304" pitchFamily="18" charset="0"/>
            </a:endParaRPr>
          </a:p>
          <a:p>
            <a:pPr algn="just"/>
            <a:endParaRPr lang="tr-TR" dirty="0">
              <a:solidFill>
                <a:schemeClr val="tx1"/>
              </a:solidFill>
              <a:latin typeface="Times New Roman" panose="02020603050405020304" pitchFamily="18" charset="0"/>
              <a:cs typeface="Times New Roman" panose="02020603050405020304" pitchFamily="18" charset="0"/>
            </a:endParaRPr>
          </a:p>
          <a:p>
            <a:pPr algn="just"/>
            <a:endParaRPr lang="tr-TR" dirty="0">
              <a:solidFill>
                <a:schemeClr val="tx1"/>
              </a:solidFill>
              <a:latin typeface="Times New Roman" panose="02020603050405020304" pitchFamily="18" charset="0"/>
              <a:cs typeface="Times New Roman" panose="02020603050405020304" pitchFamily="18" charset="0"/>
            </a:endParaRPr>
          </a:p>
          <a:p>
            <a:pPr algn="just"/>
            <a:endParaRPr lang="tr-TR" dirty="0">
              <a:solidFill>
                <a:schemeClr val="tx1"/>
              </a:solidFill>
              <a:latin typeface="Times New Roman" panose="02020603050405020304" pitchFamily="18" charset="0"/>
              <a:cs typeface="Times New Roman" panose="02020603050405020304" pitchFamily="18" charset="0"/>
            </a:endParaRPr>
          </a:p>
          <a:p>
            <a:pPr algn="just"/>
            <a:endParaRPr lang="tr-TR" dirty="0">
              <a:solidFill>
                <a:schemeClr val="tx1"/>
              </a:solidFill>
              <a:latin typeface="Times New Roman" panose="02020603050405020304" pitchFamily="18" charset="0"/>
              <a:cs typeface="Times New Roman" panose="02020603050405020304" pitchFamily="18" charset="0"/>
            </a:endParaRPr>
          </a:p>
          <a:p>
            <a:pPr algn="just"/>
            <a:endParaRPr lang="tr-TR" dirty="0">
              <a:solidFill>
                <a:schemeClr val="tx1"/>
              </a:solidFill>
              <a:latin typeface="Times New Roman" panose="02020603050405020304" pitchFamily="18" charset="0"/>
              <a:cs typeface="Times New Roman" panose="02020603050405020304" pitchFamily="18" charset="0"/>
            </a:endParaRPr>
          </a:p>
          <a:p>
            <a:pPr algn="just"/>
            <a:r>
              <a:rPr lang="tr-TR" sz="2000" dirty="0" err="1">
                <a:solidFill>
                  <a:schemeClr val="tx1"/>
                </a:solidFill>
                <a:latin typeface="Times New Roman" panose="02020603050405020304" pitchFamily="18" charset="0"/>
                <a:cs typeface="Times New Roman" panose="02020603050405020304" pitchFamily="18" charset="0"/>
              </a:rPr>
              <a:t>Sikloplejide</a:t>
            </a:r>
            <a:r>
              <a:rPr lang="tr-TR" sz="2000" dirty="0">
                <a:solidFill>
                  <a:schemeClr val="tx1"/>
                </a:solidFill>
                <a:latin typeface="Times New Roman" panose="02020603050405020304" pitchFamily="18" charset="0"/>
                <a:cs typeface="Times New Roman" panose="02020603050405020304" pitchFamily="18" charset="0"/>
              </a:rPr>
              <a:t> kullanılan ilaçların dozları, uygulama şekilleri ve </a:t>
            </a:r>
            <a:r>
              <a:rPr lang="tr-TR" sz="2000" dirty="0" err="1">
                <a:solidFill>
                  <a:schemeClr val="tx1"/>
                </a:solidFill>
                <a:latin typeface="Times New Roman" panose="02020603050405020304" pitchFamily="18" charset="0"/>
                <a:cs typeface="Times New Roman" panose="02020603050405020304" pitchFamily="18" charset="0"/>
              </a:rPr>
              <a:t>Siklopleji</a:t>
            </a:r>
            <a:r>
              <a:rPr lang="tr-TR" sz="2000" dirty="0">
                <a:solidFill>
                  <a:schemeClr val="tx1"/>
                </a:solidFill>
                <a:latin typeface="Times New Roman" panose="02020603050405020304" pitchFamily="18" charset="0"/>
                <a:cs typeface="Times New Roman" panose="02020603050405020304" pitchFamily="18" charset="0"/>
              </a:rPr>
              <a:t> özellikleri</a:t>
            </a:r>
          </a:p>
        </p:txBody>
      </p:sp>
      <p:pic>
        <p:nvPicPr>
          <p:cNvPr id="6" name="Resim 5">
            <a:extLst>
              <a:ext uri="{FF2B5EF4-FFF2-40B4-BE49-F238E27FC236}">
                <a16:creationId xmlns:a16="http://schemas.microsoft.com/office/drawing/2014/main" id="{7E799317-41AB-4E50-A70E-6547613C911A}"/>
              </a:ext>
            </a:extLst>
          </p:cNvPr>
          <p:cNvPicPr>
            <a:picLocks noChangeAspect="1"/>
          </p:cNvPicPr>
          <p:nvPr/>
        </p:nvPicPr>
        <p:blipFill>
          <a:blip r:embed="rId3"/>
          <a:stretch>
            <a:fillRect/>
          </a:stretch>
        </p:blipFill>
        <p:spPr>
          <a:xfrm>
            <a:off x="2354493" y="1611357"/>
            <a:ext cx="8055599" cy="2465343"/>
          </a:xfrm>
          <a:prstGeom prst="rect">
            <a:avLst/>
          </a:prstGeom>
        </p:spPr>
      </p:pic>
    </p:spTree>
    <p:extLst>
      <p:ext uri="{BB962C8B-B14F-4D97-AF65-F5344CB8AC3E}">
        <p14:creationId xmlns:p14="http://schemas.microsoft.com/office/powerpoint/2010/main" val="1691144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2400" b="1" dirty="0">
                <a:latin typeface="Times New Roman" panose="02020603050405020304" pitchFamily="18" charset="0"/>
                <a:cs typeface="Times New Roman" panose="02020603050405020304" pitchFamily="18" charset="0"/>
              </a:rPr>
              <a:t>SİKLOPLEJİ</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354493" y="1611357"/>
            <a:ext cx="8965309" cy="5014525"/>
          </a:xfrm>
        </p:spPr>
        <p:txBody>
          <a:bodyPr>
            <a:noAutofit/>
          </a:bodyPr>
          <a:lstStyle/>
          <a:p>
            <a:pPr algn="just"/>
            <a:endParaRPr lang="tr-TR" dirty="0">
              <a:solidFill>
                <a:schemeClr val="tx1"/>
              </a:solidFill>
              <a:latin typeface="Times New Roman" panose="02020603050405020304" pitchFamily="18" charset="0"/>
              <a:cs typeface="Times New Roman" panose="02020603050405020304" pitchFamily="18" charset="0"/>
            </a:endParaRPr>
          </a:p>
          <a:p>
            <a:pPr algn="just"/>
            <a:endParaRPr lang="tr-TR" dirty="0">
              <a:solidFill>
                <a:schemeClr val="tx1"/>
              </a:solidFill>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r>
              <a:rPr lang="tr-TR" dirty="0" err="1">
                <a:solidFill>
                  <a:schemeClr val="tx1"/>
                </a:solidFill>
                <a:latin typeface="Times New Roman" panose="02020603050405020304" pitchFamily="18" charset="0"/>
                <a:cs typeface="Times New Roman" panose="02020603050405020304" pitchFamily="18" charset="0"/>
              </a:rPr>
              <a:t>Sikloplejiye</a:t>
            </a:r>
            <a:r>
              <a:rPr lang="tr-TR" dirty="0">
                <a:solidFill>
                  <a:schemeClr val="tx1"/>
                </a:solidFill>
                <a:latin typeface="Times New Roman" panose="02020603050405020304" pitchFamily="18" charset="0"/>
                <a:cs typeface="Times New Roman" panose="02020603050405020304" pitchFamily="18" charset="0"/>
              </a:rPr>
              <a:t> bağlı olarak </a:t>
            </a:r>
            <a:r>
              <a:rPr lang="tr-TR" dirty="0" err="1">
                <a:solidFill>
                  <a:schemeClr val="tx1"/>
                </a:solidFill>
                <a:latin typeface="Times New Roman" panose="02020603050405020304" pitchFamily="18" charset="0"/>
                <a:cs typeface="Times New Roman" panose="02020603050405020304" pitchFamily="18" charset="0"/>
              </a:rPr>
              <a:t>akomodasyon</a:t>
            </a:r>
            <a:r>
              <a:rPr lang="tr-TR" dirty="0">
                <a:solidFill>
                  <a:schemeClr val="tx1"/>
                </a:solidFill>
                <a:latin typeface="Times New Roman" panose="02020603050405020304" pitchFamily="18" charset="0"/>
                <a:cs typeface="Times New Roman" panose="02020603050405020304" pitchFamily="18" charset="0"/>
              </a:rPr>
              <a:t> ortadan kalkacağı için kişi özellikle yakındaki cisimleri net göremez. Bu durumun düzelme süresi ilacın türüne göre değişir. </a:t>
            </a:r>
            <a:r>
              <a:rPr lang="tr-TR" dirty="0" err="1">
                <a:solidFill>
                  <a:schemeClr val="tx1"/>
                </a:solidFill>
                <a:latin typeface="Times New Roman" panose="02020603050405020304" pitchFamily="18" charset="0"/>
                <a:cs typeface="Times New Roman" panose="02020603050405020304" pitchFamily="18" charset="0"/>
              </a:rPr>
              <a:t>Siklopleji</a:t>
            </a:r>
            <a:r>
              <a:rPr lang="tr-TR" dirty="0">
                <a:solidFill>
                  <a:schemeClr val="tx1"/>
                </a:solidFill>
                <a:latin typeface="Times New Roman" panose="02020603050405020304" pitchFamily="18" charset="0"/>
                <a:cs typeface="Times New Roman" panose="02020603050405020304" pitchFamily="18" charset="0"/>
              </a:rPr>
              <a:t> sonrası </a:t>
            </a:r>
            <a:r>
              <a:rPr lang="tr-TR" dirty="0" err="1">
                <a:solidFill>
                  <a:schemeClr val="tx1"/>
                </a:solidFill>
                <a:latin typeface="Times New Roman" panose="02020603050405020304" pitchFamily="18" charset="0"/>
                <a:cs typeface="Times New Roman" panose="02020603050405020304" pitchFamily="18" charset="0"/>
              </a:rPr>
              <a:t>subjektif</a:t>
            </a:r>
            <a:r>
              <a:rPr lang="tr-TR" dirty="0">
                <a:solidFill>
                  <a:schemeClr val="tx1"/>
                </a:solidFill>
                <a:latin typeface="Times New Roman" panose="02020603050405020304" pitchFamily="18" charset="0"/>
                <a:cs typeface="Times New Roman" panose="02020603050405020304" pitchFamily="18" charset="0"/>
              </a:rPr>
              <a:t> testlerin uygulanabilmesi için kişinin </a:t>
            </a:r>
            <a:r>
              <a:rPr lang="tr-TR" dirty="0" err="1">
                <a:solidFill>
                  <a:schemeClr val="tx1"/>
                </a:solidFill>
                <a:latin typeface="Times New Roman" panose="02020603050405020304" pitchFamily="18" charset="0"/>
                <a:cs typeface="Times New Roman" panose="02020603050405020304" pitchFamily="18" charset="0"/>
              </a:rPr>
              <a:t>sikloplejinin</a:t>
            </a:r>
            <a:r>
              <a:rPr lang="tr-TR" dirty="0">
                <a:solidFill>
                  <a:schemeClr val="tx1"/>
                </a:solidFill>
                <a:latin typeface="Times New Roman" panose="02020603050405020304" pitchFamily="18" charset="0"/>
                <a:cs typeface="Times New Roman" panose="02020603050405020304" pitchFamily="18" charset="0"/>
              </a:rPr>
              <a:t> etkisi geçtikten sonra tekrar muayenesi gerekir. Bu nedenle çoğu durumda </a:t>
            </a:r>
            <a:r>
              <a:rPr lang="tr-TR" dirty="0" err="1">
                <a:solidFill>
                  <a:schemeClr val="tx1"/>
                </a:solidFill>
                <a:latin typeface="Times New Roman" panose="02020603050405020304" pitchFamily="18" charset="0"/>
                <a:cs typeface="Times New Roman" panose="02020603050405020304" pitchFamily="18" charset="0"/>
              </a:rPr>
              <a:t>Siklopleji</a:t>
            </a:r>
            <a:r>
              <a:rPr lang="tr-TR" dirty="0">
                <a:solidFill>
                  <a:schemeClr val="tx1"/>
                </a:solidFill>
                <a:latin typeface="Times New Roman" panose="02020603050405020304" pitchFamily="18" charset="0"/>
                <a:cs typeface="Times New Roman" panose="02020603050405020304" pitchFamily="18" charset="0"/>
              </a:rPr>
              <a:t> uygulanmadan </a:t>
            </a:r>
            <a:r>
              <a:rPr lang="tr-TR" dirty="0" err="1">
                <a:solidFill>
                  <a:schemeClr val="tx1"/>
                </a:solidFill>
                <a:latin typeface="Times New Roman" panose="02020603050405020304" pitchFamily="18" charset="0"/>
                <a:cs typeface="Times New Roman" panose="02020603050405020304" pitchFamily="18" charset="0"/>
              </a:rPr>
              <a:t>refraksiyon</a:t>
            </a:r>
            <a:r>
              <a:rPr lang="tr-TR" dirty="0">
                <a:solidFill>
                  <a:schemeClr val="tx1"/>
                </a:solidFill>
                <a:latin typeface="Times New Roman" panose="02020603050405020304" pitchFamily="18" charset="0"/>
                <a:cs typeface="Times New Roman" panose="02020603050405020304" pitchFamily="18" charset="0"/>
              </a:rPr>
              <a:t> muayenesi yapılarak reçete yazılmaktadır.</a:t>
            </a:r>
          </a:p>
          <a:p>
            <a:pPr marL="342900" indent="-342900" algn="just">
              <a:buFont typeface="Wingdings" panose="05000000000000000000" pitchFamily="2" charset="2"/>
              <a:buChar char="q"/>
            </a:pPr>
            <a:endParaRPr lang="tr-TR" dirty="0">
              <a:solidFill>
                <a:schemeClr val="tx1"/>
              </a:solidFill>
              <a:latin typeface="Times New Roman" panose="02020603050405020304" pitchFamily="18" charset="0"/>
              <a:cs typeface="Times New Roman" panose="02020603050405020304" pitchFamily="18" charset="0"/>
            </a:endParaRPr>
          </a:p>
          <a:p>
            <a:pPr algn="just"/>
            <a:endParaRPr lang="tr-TR" dirty="0">
              <a:solidFill>
                <a:schemeClr val="tx1"/>
              </a:solidFill>
              <a:latin typeface="Times New Roman" panose="02020603050405020304" pitchFamily="18" charset="0"/>
              <a:cs typeface="Times New Roman" panose="02020603050405020304" pitchFamily="18" charset="0"/>
            </a:endParaRPr>
          </a:p>
          <a:p>
            <a:pPr algn="just"/>
            <a:endParaRPr lang="tr-TR"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8611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2400" b="1" dirty="0">
                <a:latin typeface="Times New Roman" panose="02020603050405020304" pitchFamily="18" charset="0"/>
                <a:cs typeface="Times New Roman" panose="02020603050405020304" pitchFamily="18" charset="0"/>
              </a:rPr>
              <a:t>SİKLOPLEJİK İLAÇLARIN OLASI YAN ETKİLERİ</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354493" y="1611357"/>
            <a:ext cx="8965309" cy="5014525"/>
          </a:xfrm>
        </p:spPr>
        <p:txBody>
          <a:bodyPr>
            <a:noAutofit/>
          </a:bodyPr>
          <a:lstStyle/>
          <a:p>
            <a:pPr algn="just"/>
            <a:r>
              <a:rPr lang="tr-TR" dirty="0" err="1">
                <a:solidFill>
                  <a:schemeClr val="tx1"/>
                </a:solidFill>
                <a:latin typeface="Times New Roman" panose="02020603050405020304" pitchFamily="18" charset="0"/>
                <a:cs typeface="Times New Roman" panose="02020603050405020304" pitchFamily="18" charset="0"/>
              </a:rPr>
              <a:t>Sikloplejik</a:t>
            </a:r>
            <a:r>
              <a:rPr lang="tr-TR" dirty="0">
                <a:solidFill>
                  <a:schemeClr val="tx1"/>
                </a:solidFill>
                <a:latin typeface="Times New Roman" panose="02020603050405020304" pitchFamily="18" charset="0"/>
                <a:cs typeface="Times New Roman" panose="02020603050405020304" pitchFamily="18" charset="0"/>
              </a:rPr>
              <a:t> ilaçların olası yan etkileri: </a:t>
            </a:r>
          </a:p>
          <a:p>
            <a:pPr marL="457200" indent="-457200" algn="just">
              <a:buAutoNum type="arabicPeriod"/>
            </a:pPr>
            <a:r>
              <a:rPr lang="tr-TR" dirty="0" err="1">
                <a:solidFill>
                  <a:schemeClr val="tx1"/>
                </a:solidFill>
                <a:latin typeface="Times New Roman" panose="02020603050405020304" pitchFamily="18" charset="0"/>
                <a:cs typeface="Times New Roman" panose="02020603050405020304" pitchFamily="18" charset="0"/>
              </a:rPr>
              <a:t>Allerjik</a:t>
            </a:r>
            <a:r>
              <a:rPr lang="tr-TR" dirty="0">
                <a:solidFill>
                  <a:schemeClr val="tx1"/>
                </a:solidFill>
                <a:latin typeface="Times New Roman" panose="02020603050405020304" pitchFamily="18" charset="0"/>
                <a:cs typeface="Times New Roman" panose="02020603050405020304" pitchFamily="18" charset="0"/>
              </a:rPr>
              <a:t> reaksiyonlar: Göz ve göz çevresinde kızarıklık </a:t>
            </a:r>
          </a:p>
          <a:p>
            <a:pPr algn="just"/>
            <a:r>
              <a:rPr lang="tr-TR" dirty="0">
                <a:solidFill>
                  <a:schemeClr val="tx1"/>
                </a:solidFill>
                <a:latin typeface="Times New Roman" panose="02020603050405020304" pitchFamily="18" charset="0"/>
                <a:cs typeface="Times New Roman" panose="02020603050405020304" pitchFamily="18" charset="0"/>
              </a:rPr>
              <a:t>2. </a:t>
            </a:r>
            <a:r>
              <a:rPr lang="tr-TR" dirty="0" err="1">
                <a:solidFill>
                  <a:schemeClr val="tx1"/>
                </a:solidFill>
                <a:latin typeface="Times New Roman" panose="02020603050405020304" pitchFamily="18" charset="0"/>
                <a:cs typeface="Times New Roman" panose="02020603050405020304" pitchFamily="18" charset="0"/>
              </a:rPr>
              <a:t>Toksik</a:t>
            </a:r>
            <a:r>
              <a:rPr lang="tr-TR" dirty="0">
                <a:solidFill>
                  <a:schemeClr val="tx1"/>
                </a:solidFill>
                <a:latin typeface="Times New Roman" panose="02020603050405020304" pitchFamily="18" charset="0"/>
                <a:cs typeface="Times New Roman" panose="02020603050405020304" pitchFamily="18" charset="0"/>
              </a:rPr>
              <a:t> yan etkiler (doza bağımlı): Yüzde kızarıklık, ateş, taşikardi, davranış bozuklukları, </a:t>
            </a:r>
            <a:r>
              <a:rPr lang="tr-TR" dirty="0" err="1">
                <a:solidFill>
                  <a:schemeClr val="tx1"/>
                </a:solidFill>
                <a:latin typeface="Times New Roman" panose="02020603050405020304" pitchFamily="18" charset="0"/>
                <a:cs typeface="Times New Roman" panose="02020603050405020304" pitchFamily="18" charset="0"/>
              </a:rPr>
              <a:t>hipnotik</a:t>
            </a:r>
            <a:r>
              <a:rPr lang="tr-TR" dirty="0">
                <a:solidFill>
                  <a:schemeClr val="tx1"/>
                </a:solidFill>
                <a:latin typeface="Times New Roman" panose="02020603050405020304" pitchFamily="18" charset="0"/>
                <a:cs typeface="Times New Roman" panose="02020603050405020304" pitchFamily="18" charset="0"/>
              </a:rPr>
              <a:t> etkiler, </a:t>
            </a:r>
            <a:r>
              <a:rPr lang="tr-TR" dirty="0" err="1">
                <a:solidFill>
                  <a:schemeClr val="tx1"/>
                </a:solidFill>
                <a:latin typeface="Times New Roman" panose="02020603050405020304" pitchFamily="18" charset="0"/>
                <a:cs typeface="Times New Roman" panose="02020603050405020304" pitchFamily="18" charset="0"/>
              </a:rPr>
              <a:t>delirium</a:t>
            </a:r>
            <a:r>
              <a:rPr lang="tr-TR" dirty="0">
                <a:solidFill>
                  <a:schemeClr val="tx1"/>
                </a:solidFill>
                <a:latin typeface="Times New Roman" panose="02020603050405020304" pitchFamily="18" charset="0"/>
                <a:cs typeface="Times New Roman" panose="02020603050405020304" pitchFamily="18" charset="0"/>
              </a:rPr>
              <a:t>, </a:t>
            </a:r>
            <a:r>
              <a:rPr lang="tr-TR" dirty="0" err="1">
                <a:solidFill>
                  <a:schemeClr val="tx1"/>
                </a:solidFill>
                <a:latin typeface="Times New Roman" panose="02020603050405020304" pitchFamily="18" charset="0"/>
                <a:cs typeface="Times New Roman" panose="02020603050405020304" pitchFamily="18" charset="0"/>
              </a:rPr>
              <a:t>hallüsinasyonlar</a:t>
            </a:r>
            <a:r>
              <a:rPr lang="tr-TR" dirty="0">
                <a:solidFill>
                  <a:schemeClr val="tx1"/>
                </a:solidFill>
                <a:latin typeface="Times New Roman" panose="02020603050405020304" pitchFamily="18" charset="0"/>
                <a:cs typeface="Times New Roman" panose="02020603050405020304" pitchFamily="18" charset="0"/>
              </a:rPr>
              <a:t>, oryantasyon bozukluğu görülebilir. Bu bulgular geçicidir. Ateş için ateş düşürücüler kullanılabilir. Ciddi yan etkiler oluştuğunda doktora başvurulmalıdır. </a:t>
            </a:r>
          </a:p>
          <a:p>
            <a:pPr algn="just"/>
            <a:endParaRPr lang="tr-TR" dirty="0">
              <a:solidFill>
                <a:schemeClr val="tx1"/>
              </a:solidFill>
              <a:latin typeface="Times New Roman" panose="02020603050405020304" pitchFamily="18" charset="0"/>
              <a:cs typeface="Times New Roman" panose="02020603050405020304" pitchFamily="18" charset="0"/>
            </a:endParaRPr>
          </a:p>
          <a:p>
            <a:pPr algn="just"/>
            <a:r>
              <a:rPr lang="tr-TR" b="1" dirty="0">
                <a:solidFill>
                  <a:schemeClr val="tx1"/>
                </a:solidFill>
                <a:latin typeface="Times New Roman" panose="02020603050405020304" pitchFamily="18" charset="0"/>
                <a:cs typeface="Times New Roman" panose="02020603050405020304" pitchFamily="18" charset="0"/>
              </a:rPr>
              <a:t>Risk Grubu: </a:t>
            </a:r>
            <a:r>
              <a:rPr lang="tr-TR" dirty="0">
                <a:solidFill>
                  <a:schemeClr val="tx1"/>
                </a:solidFill>
                <a:latin typeface="Times New Roman" panose="02020603050405020304" pitchFamily="18" charset="0"/>
                <a:cs typeface="Times New Roman" panose="02020603050405020304" pitchFamily="18" charset="0"/>
              </a:rPr>
              <a:t>Bebekler, </a:t>
            </a:r>
            <a:r>
              <a:rPr lang="tr-TR" dirty="0" err="1">
                <a:solidFill>
                  <a:schemeClr val="tx1"/>
                </a:solidFill>
                <a:latin typeface="Times New Roman" panose="02020603050405020304" pitchFamily="18" charset="0"/>
                <a:cs typeface="Times New Roman" panose="02020603050405020304" pitchFamily="18" charset="0"/>
              </a:rPr>
              <a:t>Albinizm</a:t>
            </a:r>
            <a:r>
              <a:rPr lang="tr-TR" dirty="0">
                <a:solidFill>
                  <a:schemeClr val="tx1"/>
                </a:solidFill>
                <a:latin typeface="Times New Roman" panose="02020603050405020304" pitchFamily="18" charset="0"/>
                <a:cs typeface="Times New Roman" panose="02020603050405020304" pitchFamily="18" charset="0"/>
              </a:rPr>
              <a:t>, </a:t>
            </a:r>
            <a:r>
              <a:rPr lang="tr-TR" dirty="0" err="1">
                <a:solidFill>
                  <a:schemeClr val="tx1"/>
                </a:solidFill>
                <a:latin typeface="Times New Roman" panose="02020603050405020304" pitchFamily="18" charset="0"/>
                <a:cs typeface="Times New Roman" panose="02020603050405020304" pitchFamily="18" charset="0"/>
              </a:rPr>
              <a:t>Down</a:t>
            </a:r>
            <a:r>
              <a:rPr lang="tr-TR" dirty="0">
                <a:solidFill>
                  <a:schemeClr val="tx1"/>
                </a:solidFill>
                <a:latin typeface="Times New Roman" panose="02020603050405020304" pitchFamily="18" charset="0"/>
                <a:cs typeface="Times New Roman" panose="02020603050405020304" pitchFamily="18" charset="0"/>
              </a:rPr>
              <a:t> Sendromu, koyu renk </a:t>
            </a:r>
            <a:r>
              <a:rPr lang="tr-TR" dirty="0" err="1">
                <a:solidFill>
                  <a:schemeClr val="tx1"/>
                </a:solidFill>
                <a:latin typeface="Times New Roman" panose="02020603050405020304" pitchFamily="18" charset="0"/>
                <a:cs typeface="Times New Roman" panose="02020603050405020304" pitchFamily="18" charset="0"/>
              </a:rPr>
              <a:t>irislilerde</a:t>
            </a:r>
            <a:r>
              <a:rPr lang="tr-TR" dirty="0">
                <a:solidFill>
                  <a:schemeClr val="tx1"/>
                </a:solidFill>
                <a:latin typeface="Times New Roman" panose="02020603050405020304" pitchFamily="18" charset="0"/>
                <a:cs typeface="Times New Roman" panose="02020603050405020304" pitchFamily="18" charset="0"/>
              </a:rPr>
              <a:t>, </a:t>
            </a:r>
            <a:r>
              <a:rPr lang="tr-TR" dirty="0" err="1">
                <a:solidFill>
                  <a:schemeClr val="tx1"/>
                </a:solidFill>
                <a:latin typeface="Times New Roman" panose="02020603050405020304" pitchFamily="18" charset="0"/>
                <a:cs typeface="Times New Roman" panose="02020603050405020304" pitchFamily="18" charset="0"/>
              </a:rPr>
              <a:t>allerjik</a:t>
            </a:r>
            <a:r>
              <a:rPr lang="tr-TR" dirty="0">
                <a:solidFill>
                  <a:schemeClr val="tx1"/>
                </a:solidFill>
                <a:latin typeface="Times New Roman" panose="02020603050405020304" pitchFamily="18" charset="0"/>
                <a:cs typeface="Times New Roman" panose="02020603050405020304" pitchFamily="18" charset="0"/>
              </a:rPr>
              <a:t> reaksiyon öyküsü olan kişilerde </a:t>
            </a:r>
            <a:r>
              <a:rPr lang="tr-TR" dirty="0" err="1">
                <a:solidFill>
                  <a:schemeClr val="tx1"/>
                </a:solidFill>
                <a:latin typeface="Times New Roman" panose="02020603050405020304" pitchFamily="18" charset="0"/>
                <a:cs typeface="Times New Roman" panose="02020603050405020304" pitchFamily="18" charset="0"/>
              </a:rPr>
              <a:t>sikloplejiye</a:t>
            </a:r>
            <a:r>
              <a:rPr lang="tr-TR" dirty="0">
                <a:solidFill>
                  <a:schemeClr val="tx1"/>
                </a:solidFill>
                <a:latin typeface="Times New Roman" panose="02020603050405020304" pitchFamily="18" charset="0"/>
                <a:cs typeface="Times New Roman" panose="02020603050405020304" pitchFamily="18" charset="0"/>
              </a:rPr>
              <a:t> bağlı yan etkiler daha fazla oranda görülebilir.</a:t>
            </a:r>
          </a:p>
          <a:p>
            <a:pPr algn="just"/>
            <a:endParaRPr lang="tr-TR"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1981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2400" b="1" dirty="0">
                <a:latin typeface="Times New Roman" panose="02020603050405020304" pitchFamily="18" charset="0"/>
                <a:cs typeface="Times New Roman" panose="02020603050405020304" pitchFamily="18" charset="0"/>
              </a:rPr>
              <a:t>SİKLOPLEJİK İLAÇLARIN OLASI YAN ETKİLERİ</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354493" y="1611357"/>
            <a:ext cx="8965309" cy="5014525"/>
          </a:xfrm>
        </p:spPr>
        <p:txBody>
          <a:bodyPr>
            <a:noAutofit/>
          </a:bodyPr>
          <a:lstStyle/>
          <a:p>
            <a:pPr algn="just"/>
            <a:r>
              <a:rPr lang="tr-TR" dirty="0">
                <a:solidFill>
                  <a:schemeClr val="tx1"/>
                </a:solidFill>
                <a:latin typeface="Times New Roman" panose="02020603050405020304" pitchFamily="18" charset="0"/>
                <a:cs typeface="Times New Roman" panose="02020603050405020304" pitchFamily="18" charset="0"/>
              </a:rPr>
              <a:t>Kullanılacak </a:t>
            </a:r>
            <a:r>
              <a:rPr lang="tr-TR" dirty="0" err="1">
                <a:solidFill>
                  <a:schemeClr val="tx1"/>
                </a:solidFill>
                <a:latin typeface="Times New Roman" panose="02020603050405020304" pitchFamily="18" charset="0"/>
                <a:cs typeface="Times New Roman" panose="02020603050405020304" pitchFamily="18" charset="0"/>
              </a:rPr>
              <a:t>Sikloplejik</a:t>
            </a:r>
            <a:r>
              <a:rPr lang="tr-TR" dirty="0">
                <a:solidFill>
                  <a:schemeClr val="tx1"/>
                </a:solidFill>
                <a:latin typeface="Times New Roman" panose="02020603050405020304" pitchFamily="18" charset="0"/>
                <a:cs typeface="Times New Roman" panose="02020603050405020304" pitchFamily="18" charset="0"/>
              </a:rPr>
              <a:t> ilacın seçimi: </a:t>
            </a:r>
          </a:p>
          <a:p>
            <a:pPr algn="just"/>
            <a:r>
              <a:rPr lang="tr-TR" dirty="0">
                <a:solidFill>
                  <a:schemeClr val="tx1"/>
                </a:solidFill>
                <a:latin typeface="Times New Roman" panose="02020603050405020304" pitchFamily="18" charset="0"/>
                <a:cs typeface="Times New Roman" panose="02020603050405020304" pitchFamily="18" charset="0"/>
              </a:rPr>
              <a:t>• Erken doğmuş bebeklerde: %0,2 </a:t>
            </a:r>
            <a:r>
              <a:rPr lang="tr-TR" dirty="0" err="1">
                <a:solidFill>
                  <a:schemeClr val="tx1"/>
                </a:solidFill>
                <a:latin typeface="Times New Roman" panose="02020603050405020304" pitchFamily="18" charset="0"/>
                <a:cs typeface="Times New Roman" panose="02020603050405020304" pitchFamily="18" charset="0"/>
              </a:rPr>
              <a:t>Siklopentolat</a:t>
            </a:r>
            <a:r>
              <a:rPr lang="tr-TR" dirty="0">
                <a:solidFill>
                  <a:schemeClr val="tx1"/>
                </a:solidFill>
                <a:latin typeface="Times New Roman" panose="02020603050405020304" pitchFamily="18" charset="0"/>
                <a:cs typeface="Times New Roman" panose="02020603050405020304" pitchFamily="18" charset="0"/>
              </a:rPr>
              <a:t> ve %1 </a:t>
            </a:r>
            <a:r>
              <a:rPr lang="tr-TR" dirty="0" err="1">
                <a:solidFill>
                  <a:schemeClr val="tx1"/>
                </a:solidFill>
                <a:latin typeface="Times New Roman" panose="02020603050405020304" pitchFamily="18" charset="0"/>
                <a:cs typeface="Times New Roman" panose="02020603050405020304" pitchFamily="18" charset="0"/>
              </a:rPr>
              <a:t>Fenilefrin</a:t>
            </a:r>
            <a:endParaRPr lang="tr-TR" dirty="0">
              <a:solidFill>
                <a:schemeClr val="tx1"/>
              </a:solidFill>
              <a:latin typeface="Times New Roman" panose="02020603050405020304" pitchFamily="18" charset="0"/>
              <a:cs typeface="Times New Roman" panose="02020603050405020304" pitchFamily="18" charset="0"/>
            </a:endParaRPr>
          </a:p>
          <a:p>
            <a:pPr algn="just"/>
            <a:r>
              <a:rPr lang="tr-TR" dirty="0">
                <a:solidFill>
                  <a:schemeClr val="tx1"/>
                </a:solidFill>
                <a:latin typeface="Times New Roman" panose="02020603050405020304" pitchFamily="18" charset="0"/>
                <a:cs typeface="Times New Roman" panose="02020603050405020304" pitchFamily="18" charset="0"/>
              </a:rPr>
              <a:t>• 0 - 6 aylık iken: %0,5 </a:t>
            </a:r>
            <a:r>
              <a:rPr lang="tr-TR" dirty="0" err="1">
                <a:solidFill>
                  <a:schemeClr val="tx1"/>
                </a:solidFill>
                <a:latin typeface="Times New Roman" panose="02020603050405020304" pitchFamily="18" charset="0"/>
                <a:cs typeface="Times New Roman" panose="02020603050405020304" pitchFamily="18" charset="0"/>
              </a:rPr>
              <a:t>Siklopentolat</a:t>
            </a:r>
            <a:r>
              <a:rPr lang="tr-TR" dirty="0">
                <a:solidFill>
                  <a:schemeClr val="tx1"/>
                </a:solidFill>
                <a:latin typeface="Times New Roman" panose="02020603050405020304" pitchFamily="18" charset="0"/>
                <a:cs typeface="Times New Roman" panose="02020603050405020304" pitchFamily="18" charset="0"/>
              </a:rPr>
              <a:t> </a:t>
            </a:r>
          </a:p>
          <a:p>
            <a:pPr algn="just"/>
            <a:r>
              <a:rPr lang="tr-TR" dirty="0">
                <a:solidFill>
                  <a:schemeClr val="tx1"/>
                </a:solidFill>
                <a:latin typeface="Times New Roman" panose="02020603050405020304" pitchFamily="18" charset="0"/>
                <a:cs typeface="Times New Roman" panose="02020603050405020304" pitchFamily="18" charset="0"/>
              </a:rPr>
              <a:t>• 6 aylıktan büyük fakat yan etki riski olanlarda: %1 </a:t>
            </a:r>
            <a:r>
              <a:rPr lang="tr-TR" dirty="0" err="1">
                <a:solidFill>
                  <a:schemeClr val="tx1"/>
                </a:solidFill>
                <a:latin typeface="Times New Roman" panose="02020603050405020304" pitchFamily="18" charset="0"/>
                <a:cs typeface="Times New Roman" panose="02020603050405020304" pitchFamily="18" charset="0"/>
              </a:rPr>
              <a:t>Tropicamide</a:t>
            </a:r>
            <a:r>
              <a:rPr lang="tr-TR" dirty="0">
                <a:solidFill>
                  <a:schemeClr val="tx1"/>
                </a:solidFill>
                <a:latin typeface="Times New Roman" panose="02020603050405020304" pitchFamily="18" charset="0"/>
                <a:cs typeface="Times New Roman" panose="02020603050405020304" pitchFamily="18" charset="0"/>
              </a:rPr>
              <a:t> </a:t>
            </a:r>
          </a:p>
          <a:p>
            <a:pPr algn="just"/>
            <a:r>
              <a:rPr lang="tr-TR" dirty="0">
                <a:solidFill>
                  <a:schemeClr val="tx1"/>
                </a:solidFill>
                <a:latin typeface="Times New Roman" panose="02020603050405020304" pitchFamily="18" charset="0"/>
                <a:cs typeface="Times New Roman" panose="02020603050405020304" pitchFamily="18" charset="0"/>
              </a:rPr>
              <a:t>• 6 aylıktan büyük normal hastada: %1 </a:t>
            </a:r>
            <a:r>
              <a:rPr lang="tr-TR" dirty="0" err="1">
                <a:solidFill>
                  <a:schemeClr val="tx1"/>
                </a:solidFill>
                <a:latin typeface="Times New Roman" panose="02020603050405020304" pitchFamily="18" charset="0"/>
                <a:cs typeface="Times New Roman" panose="02020603050405020304" pitchFamily="18" charset="0"/>
              </a:rPr>
              <a:t>Siklopentolat</a:t>
            </a:r>
            <a:r>
              <a:rPr lang="tr-TR" dirty="0">
                <a:solidFill>
                  <a:schemeClr val="tx1"/>
                </a:solidFill>
                <a:latin typeface="Times New Roman" panose="02020603050405020304" pitchFamily="18" charset="0"/>
                <a:cs typeface="Times New Roman" panose="02020603050405020304" pitchFamily="18" charset="0"/>
              </a:rPr>
              <a:t> kullanılması önerilir. </a:t>
            </a:r>
          </a:p>
          <a:p>
            <a:pPr algn="just"/>
            <a:endParaRPr lang="tr-TR" dirty="0">
              <a:solidFill>
                <a:schemeClr val="tx1"/>
              </a:solidFill>
              <a:latin typeface="Times New Roman" panose="02020603050405020304" pitchFamily="18" charset="0"/>
              <a:cs typeface="Times New Roman" panose="02020603050405020304" pitchFamily="18" charset="0"/>
            </a:endParaRPr>
          </a:p>
          <a:p>
            <a:pPr algn="just"/>
            <a:r>
              <a:rPr lang="tr-TR" dirty="0">
                <a:solidFill>
                  <a:schemeClr val="tx1"/>
                </a:solidFill>
                <a:latin typeface="Times New Roman" panose="02020603050405020304" pitchFamily="18" charset="0"/>
                <a:cs typeface="Times New Roman" panose="02020603050405020304" pitchFamily="18" charset="0"/>
              </a:rPr>
              <a:t>Özellikle </a:t>
            </a:r>
            <a:r>
              <a:rPr lang="tr-TR" dirty="0" err="1">
                <a:solidFill>
                  <a:schemeClr val="tx1"/>
                </a:solidFill>
                <a:latin typeface="Times New Roman" panose="02020603050405020304" pitchFamily="18" charset="0"/>
                <a:cs typeface="Times New Roman" panose="02020603050405020304" pitchFamily="18" charset="0"/>
              </a:rPr>
              <a:t>akomodasyonun</a:t>
            </a:r>
            <a:r>
              <a:rPr lang="tr-TR" dirty="0">
                <a:solidFill>
                  <a:schemeClr val="tx1"/>
                </a:solidFill>
                <a:latin typeface="Times New Roman" panose="02020603050405020304" pitchFamily="18" charset="0"/>
                <a:cs typeface="Times New Roman" panose="02020603050405020304" pitchFamily="18" charset="0"/>
              </a:rPr>
              <a:t> hiç istenmediği durumlarda %0,5 veya %1’lik atropin tercih edilir.</a:t>
            </a:r>
          </a:p>
        </p:txBody>
      </p:sp>
    </p:spTree>
    <p:extLst>
      <p:ext uri="{BB962C8B-B14F-4D97-AF65-F5344CB8AC3E}">
        <p14:creationId xmlns:p14="http://schemas.microsoft.com/office/powerpoint/2010/main" val="4218962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54493" y="-671633"/>
            <a:ext cx="10351752" cy="1887502"/>
          </a:xfrm>
        </p:spPr>
        <p:txBody>
          <a:bodyPr>
            <a:normAutofit/>
          </a:bodyPr>
          <a:lstStyle/>
          <a:p>
            <a:r>
              <a:rPr lang="tr-TR" sz="2400" b="1" dirty="0">
                <a:latin typeface="Times New Roman" panose="02020603050405020304" pitchFamily="18" charset="0"/>
                <a:cs typeface="Times New Roman" panose="02020603050405020304" pitchFamily="18" charset="0"/>
              </a:rPr>
              <a:t>SİKLOPLEJİK İLAÇLARIN OLASI YAN ETKİLERİ</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354493" y="1611357"/>
            <a:ext cx="8965309" cy="5014525"/>
          </a:xfrm>
        </p:spPr>
        <p:txBody>
          <a:bodyPr>
            <a:noAutofit/>
          </a:bodyPr>
          <a:lstStyle/>
          <a:p>
            <a:pPr marL="342900" indent="-342900" algn="just">
              <a:buFont typeface="Wingdings" panose="05000000000000000000" pitchFamily="2" charset="2"/>
              <a:buChar char="q"/>
            </a:pPr>
            <a:r>
              <a:rPr lang="tr-TR" dirty="0" err="1">
                <a:solidFill>
                  <a:schemeClr val="tx1"/>
                </a:solidFill>
                <a:latin typeface="Times New Roman" panose="02020603050405020304" pitchFamily="18" charset="0"/>
                <a:cs typeface="Times New Roman" panose="02020603050405020304" pitchFamily="18" charset="0"/>
              </a:rPr>
              <a:t>Siklopleji</a:t>
            </a:r>
            <a:r>
              <a:rPr lang="tr-TR" dirty="0">
                <a:solidFill>
                  <a:schemeClr val="tx1"/>
                </a:solidFill>
                <a:latin typeface="Times New Roman" panose="02020603050405020304" pitchFamily="18" charset="0"/>
                <a:cs typeface="Times New Roman" panose="02020603050405020304" pitchFamily="18" charset="0"/>
              </a:rPr>
              <a:t> uygulandığı durumlarda geçici </a:t>
            </a:r>
            <a:r>
              <a:rPr lang="tr-TR" dirty="0" err="1">
                <a:solidFill>
                  <a:schemeClr val="tx1"/>
                </a:solidFill>
                <a:latin typeface="Times New Roman" panose="02020603050405020304" pitchFamily="18" charset="0"/>
                <a:cs typeface="Times New Roman" panose="02020603050405020304" pitchFamily="18" charset="0"/>
              </a:rPr>
              <a:t>akomodasyon</a:t>
            </a:r>
            <a:r>
              <a:rPr lang="tr-TR" dirty="0">
                <a:solidFill>
                  <a:schemeClr val="tx1"/>
                </a:solidFill>
                <a:latin typeface="Times New Roman" panose="02020603050405020304" pitchFamily="18" charset="0"/>
                <a:cs typeface="Times New Roman" panose="02020603050405020304" pitchFamily="18" charset="0"/>
              </a:rPr>
              <a:t> kaybı yanında </a:t>
            </a:r>
            <a:r>
              <a:rPr lang="tr-TR" dirty="0" err="1">
                <a:solidFill>
                  <a:schemeClr val="tx1"/>
                </a:solidFill>
                <a:latin typeface="Times New Roman" panose="02020603050405020304" pitchFamily="18" charset="0"/>
                <a:cs typeface="Times New Roman" panose="02020603050405020304" pitchFamily="18" charset="0"/>
              </a:rPr>
              <a:t>pupillada</a:t>
            </a:r>
            <a:r>
              <a:rPr lang="tr-TR" dirty="0">
                <a:solidFill>
                  <a:schemeClr val="tx1"/>
                </a:solidFill>
                <a:latin typeface="Times New Roman" panose="02020603050405020304" pitchFamily="18" charset="0"/>
                <a:cs typeface="Times New Roman" panose="02020603050405020304" pitchFamily="18" charset="0"/>
              </a:rPr>
              <a:t> da (gözbebeği) genişleme görülür. Bu sayede gözle ilgili muayenelerin yapılması özellikle </a:t>
            </a:r>
            <a:r>
              <a:rPr lang="tr-TR" dirty="0" err="1">
                <a:solidFill>
                  <a:schemeClr val="tx1"/>
                </a:solidFill>
                <a:latin typeface="Times New Roman" panose="02020603050405020304" pitchFamily="18" charset="0"/>
                <a:cs typeface="Times New Roman" panose="02020603050405020304" pitchFamily="18" charset="0"/>
              </a:rPr>
              <a:t>gözdibi</a:t>
            </a:r>
            <a:r>
              <a:rPr lang="tr-TR" dirty="0">
                <a:solidFill>
                  <a:schemeClr val="tx1"/>
                </a:solidFill>
                <a:latin typeface="Times New Roman" panose="02020603050405020304" pitchFamily="18" charset="0"/>
                <a:cs typeface="Times New Roman" panose="02020603050405020304" pitchFamily="18" charset="0"/>
              </a:rPr>
              <a:t> muayenesi kolaylaşır. Ancak </a:t>
            </a:r>
            <a:r>
              <a:rPr lang="tr-TR" dirty="0" err="1">
                <a:solidFill>
                  <a:schemeClr val="tx1"/>
                </a:solidFill>
                <a:latin typeface="Times New Roman" panose="02020603050405020304" pitchFamily="18" charset="0"/>
                <a:cs typeface="Times New Roman" panose="02020603050405020304" pitchFamily="18" charset="0"/>
              </a:rPr>
              <a:t>pupillanın</a:t>
            </a:r>
            <a:r>
              <a:rPr lang="tr-TR" dirty="0">
                <a:solidFill>
                  <a:schemeClr val="tx1"/>
                </a:solidFill>
                <a:latin typeface="Times New Roman" panose="02020603050405020304" pitchFamily="18" charset="0"/>
                <a:cs typeface="Times New Roman" panose="02020603050405020304" pitchFamily="18" charset="0"/>
              </a:rPr>
              <a:t> genişlemesi kişinin ışıktan aşırı rahatsız olmasına neden olur. </a:t>
            </a:r>
            <a:r>
              <a:rPr lang="tr-TR" dirty="0" err="1">
                <a:solidFill>
                  <a:schemeClr val="tx1"/>
                </a:solidFill>
                <a:latin typeface="Times New Roman" panose="02020603050405020304" pitchFamily="18" charset="0"/>
                <a:cs typeface="Times New Roman" panose="02020603050405020304" pitchFamily="18" charset="0"/>
              </a:rPr>
              <a:t>Siklopleji</a:t>
            </a:r>
            <a:r>
              <a:rPr lang="tr-TR" dirty="0">
                <a:solidFill>
                  <a:schemeClr val="tx1"/>
                </a:solidFill>
                <a:latin typeface="Times New Roman" panose="02020603050405020304" pitchFamily="18" charset="0"/>
                <a:cs typeface="Times New Roman" panose="02020603050405020304" pitchFamily="18" charset="0"/>
              </a:rPr>
              <a:t> uygulanan kişilerde hasta bu açıdan uyarılmalıdır. </a:t>
            </a:r>
            <a:r>
              <a:rPr lang="tr-TR" dirty="0" err="1">
                <a:solidFill>
                  <a:schemeClr val="tx1"/>
                </a:solidFill>
                <a:latin typeface="Times New Roman" panose="02020603050405020304" pitchFamily="18" charset="0"/>
                <a:cs typeface="Times New Roman" panose="02020603050405020304" pitchFamily="18" charset="0"/>
              </a:rPr>
              <a:t>Pupilla</a:t>
            </a:r>
            <a:r>
              <a:rPr lang="tr-TR" dirty="0">
                <a:solidFill>
                  <a:schemeClr val="tx1"/>
                </a:solidFill>
                <a:latin typeface="Times New Roman" panose="02020603050405020304" pitchFamily="18" charset="0"/>
                <a:cs typeface="Times New Roman" panose="02020603050405020304" pitchFamily="18" charset="0"/>
              </a:rPr>
              <a:t> genişliği </a:t>
            </a:r>
            <a:r>
              <a:rPr lang="tr-TR" dirty="0" err="1">
                <a:solidFill>
                  <a:schemeClr val="tx1"/>
                </a:solidFill>
                <a:latin typeface="Times New Roman" panose="02020603050405020304" pitchFamily="18" charset="0"/>
                <a:cs typeface="Times New Roman" panose="02020603050405020304" pitchFamily="18" charset="0"/>
              </a:rPr>
              <a:t>sikloplejinin</a:t>
            </a:r>
            <a:r>
              <a:rPr lang="tr-TR" dirty="0">
                <a:solidFill>
                  <a:schemeClr val="tx1"/>
                </a:solidFill>
                <a:latin typeface="Times New Roman" panose="02020603050405020304" pitchFamily="18" charset="0"/>
                <a:cs typeface="Times New Roman" panose="02020603050405020304" pitchFamily="18" charset="0"/>
              </a:rPr>
              <a:t> etkisinin geçmesi ile eş zamanlı olarak düzelir</a:t>
            </a:r>
            <a:r>
              <a:rPr lang="tr-TR" dirty="0"/>
              <a:t>.</a:t>
            </a:r>
            <a:endParaRPr lang="tr-TR"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357625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591</Words>
  <Application>Microsoft Office PowerPoint</Application>
  <PresentationFormat>Geniş ekran</PresentationFormat>
  <Paragraphs>48</Paragraphs>
  <Slides>11</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11</vt:i4>
      </vt:variant>
    </vt:vector>
  </HeadingPairs>
  <TitlesOfParts>
    <vt:vector size="17" baseType="lpstr">
      <vt:lpstr>Arial</vt:lpstr>
      <vt:lpstr>Calibri</vt:lpstr>
      <vt:lpstr>Calibri Light</vt:lpstr>
      <vt:lpstr>Times New Roman</vt:lpstr>
      <vt:lpstr>Wingdings</vt:lpstr>
      <vt:lpstr>Office Teması</vt:lpstr>
      <vt:lpstr>SAĞLIK HİZMETLERİ MYO OPTİSYENLİK </vt:lpstr>
      <vt:lpstr>SİKLOPLEJİ</vt:lpstr>
      <vt:lpstr>SİKLOPLEJİ</vt:lpstr>
      <vt:lpstr>REFRAKSİYON KUSURLARININ ÖLÇÜLMESİ</vt:lpstr>
      <vt:lpstr>SİKLOPLEJİ</vt:lpstr>
      <vt:lpstr>SİKLOPLEJİ</vt:lpstr>
      <vt:lpstr>SİKLOPLEJİ</vt:lpstr>
      <vt:lpstr>SİKLOPLEJİ</vt:lpstr>
      <vt:lpstr>SİKLOPLEJİK İLAÇLARIN OLASI YAN ETKİLERİ</vt:lpstr>
      <vt:lpstr>SİKLOPLEJİK İLAÇLARIN OLASI YAN ETKİLERİ</vt:lpstr>
      <vt:lpstr>SİKLOPLEJİK İLAÇLARIN OLASI YAN ETKİLERİ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SAĞLIK HİZMETLERİ MYO OPTİSYENLİK </dc:title>
  <dc:creator>hüseyin gerdan</dc:creator>
  <cp:lastModifiedBy>hüseyin gerdan</cp:lastModifiedBy>
  <cp:revision>3</cp:revision>
  <dcterms:created xsi:type="dcterms:W3CDTF">2020-12-27T09:55:07Z</dcterms:created>
  <dcterms:modified xsi:type="dcterms:W3CDTF">2020-12-27T10:14:51Z</dcterms:modified>
</cp:coreProperties>
</file>