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5"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2" r:id="rId75"/>
    <p:sldId id="333" r:id="rId76"/>
    <p:sldId id="334" r:id="rId77"/>
    <p:sldId id="335" r:id="rId78"/>
    <p:sldId id="331" r:id="rId7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48B3BA-A33A-4320-80BD-E3C904C19D9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95C9998C-6F17-435C-98CD-FEC155CC3E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E0EC486-6FC2-4CC5-AE56-555FCBC1B434}"/>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B669F327-DFEE-4AAF-827F-9926A33B16D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E660CA6-0F5E-44F9-BC34-E5CBD23081F3}"/>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2379220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1CDDA9-39BE-46DE-9961-744736400F7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FA71E21-C32C-406C-B0A2-309E1CAB7B9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C6A52F9-EA21-4CCE-9696-9328E8563584}"/>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E35507D1-0BBF-49B0-8056-566B86A5F7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85049-249A-4429-88F2-8B94740B47C5}"/>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260001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3C9CEC-3DD2-490C-8A71-93744B31DE2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BF6E2AE-ED93-4FC6-9A31-AC0A7D8B2D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2CD98A3-6F7A-46E1-8F7F-17F29DD170AA}"/>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D6CA523E-06C8-4281-8DBD-830CB6D27E2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83D0A8-F6BC-45C4-BB8A-F2D71C15FBA3}"/>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2153837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E47A8C-359E-4BA4-9785-F9A9232B799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F3BF69-A55E-47FC-8F4F-C002CE80B73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81EA221-8CDC-421A-ACC8-F356B11BAFD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C1249A94-AF50-4AA0-A171-8379FA7C1DA4}"/>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6" name="Alt Bilgi Yer Tutucusu 5">
            <a:extLst>
              <a:ext uri="{FF2B5EF4-FFF2-40B4-BE49-F238E27FC236}">
                <a16:creationId xmlns:a16="http://schemas.microsoft.com/office/drawing/2014/main" id="{F1643664-719B-4F66-9823-17370A8589E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25389B9-E315-482C-A5D4-869B011CDBD3}"/>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43512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DFE6D7-0453-446D-95EE-B0BA77AFA7E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79E7F78-84ED-44BD-8861-7202C0F6C8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33CA79E-0B19-4D87-B6AA-C370F68B50DE}"/>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116EADBD-7F5C-4F8F-AB85-FBDEBECAE8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3B6DE15-9665-48EA-BC69-60D3B9FDF733}"/>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F505362-B2C3-4D77-84D2-57E766EEF9A2}"/>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8" name="Alt Bilgi Yer Tutucusu 7">
            <a:extLst>
              <a:ext uri="{FF2B5EF4-FFF2-40B4-BE49-F238E27FC236}">
                <a16:creationId xmlns:a16="http://schemas.microsoft.com/office/drawing/2014/main" id="{DAB6AB77-50E7-4EBE-AE65-1A2E21A7964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DD1A063C-835D-4DC8-8D42-64D6AC96A3E0}"/>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342344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B8ABBB-3AFE-4117-BAC5-09F99C32111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E1DFBF0-0BE6-4539-B107-4A6981ED53E5}"/>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4" name="Alt Bilgi Yer Tutucusu 3">
            <a:extLst>
              <a:ext uri="{FF2B5EF4-FFF2-40B4-BE49-F238E27FC236}">
                <a16:creationId xmlns:a16="http://schemas.microsoft.com/office/drawing/2014/main" id="{178C96A8-0A2E-42EB-8660-A41BAF916D0F}"/>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2B4D187-98FB-48AB-90F6-C804BA205047}"/>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2040778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140576F-90D9-4675-8309-B3EA3A41C180}"/>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3" name="Alt Bilgi Yer Tutucusu 2">
            <a:extLst>
              <a:ext uri="{FF2B5EF4-FFF2-40B4-BE49-F238E27FC236}">
                <a16:creationId xmlns:a16="http://schemas.microsoft.com/office/drawing/2014/main" id="{7C3184F0-135E-40ED-B1DF-70598F17F26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3060C45-23BA-40A7-AA83-6BA3274CB6DB}"/>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277874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9B15C0-D9F9-43D6-A025-80D44CE10F9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2370999-FEDF-4E34-A173-5F1ABCE852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49CA3F87-5FEE-4D79-96F7-D0BF1B597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9FA03BC-B431-429B-9433-568C7DC56930}"/>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6" name="Alt Bilgi Yer Tutucusu 5">
            <a:extLst>
              <a:ext uri="{FF2B5EF4-FFF2-40B4-BE49-F238E27FC236}">
                <a16:creationId xmlns:a16="http://schemas.microsoft.com/office/drawing/2014/main" id="{8411326B-0F30-409E-8473-BF3C05BF61C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9633AD6-69E0-44BD-B1FE-B87FD342ABBC}"/>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3016492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A3601E-9975-43D6-93C2-753D49B6CFB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87AFF49-F527-4DD6-B054-E5F724891A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3E73080-B63A-4378-888D-521E70214D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5631379-E7A9-47EE-8CBC-D456FD8A8E5E}"/>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6" name="Alt Bilgi Yer Tutucusu 5">
            <a:extLst>
              <a:ext uri="{FF2B5EF4-FFF2-40B4-BE49-F238E27FC236}">
                <a16:creationId xmlns:a16="http://schemas.microsoft.com/office/drawing/2014/main" id="{202D807D-C63B-470D-83B4-47E2ED820C8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E9840B8-53A7-43CE-92C8-191E8F27F522}"/>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383485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2EBB59-EDA0-4573-A25D-473E57D39DF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7AA9A4-8D65-4CEF-9F55-AA32B8BC7EC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3DB5DC2-7CFF-4963-80EF-933A5B2C5ADB}"/>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E3945CA0-5C67-4798-9C5B-B400EF9ED5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1E9154-18EF-4A4A-95D4-3FC4B0C08F59}"/>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61940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9F66517-1A1A-4CE1-BF95-B8F8FFF049D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19B51F7-29FE-4926-A59F-0635B4690EA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8E0EFE7-C9F0-444A-82FD-DE4700337870}"/>
              </a:ext>
            </a:extLst>
          </p:cNvPr>
          <p:cNvSpPr>
            <a:spLocks noGrp="1"/>
          </p:cNvSpPr>
          <p:nvPr>
            <p:ph type="dt" sz="half" idx="10"/>
          </p:nvPr>
        </p:nvSpPr>
        <p:spPr/>
        <p:txBody>
          <a:body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7732BD32-C7C7-4A01-99AE-1F3389320A4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A45C170-4370-4720-B9DC-D4BE1510FDA1}"/>
              </a:ext>
            </a:extLst>
          </p:cNvPr>
          <p:cNvSpPr>
            <a:spLocks noGrp="1"/>
          </p:cNvSpPr>
          <p:nvPr>
            <p:ph type="sldNum" sz="quarter" idx="12"/>
          </p:nvPr>
        </p:nvSpPr>
        <p:spPr/>
        <p:txBody>
          <a:bodyPr/>
          <a:lstStyle/>
          <a:p>
            <a:fld id="{83664DD1-3705-4C79-ADDF-9C02BDA1FEC9}" type="slidenum">
              <a:rPr lang="tr-TR" smtClean="0"/>
              <a:t>‹#›</a:t>
            </a:fld>
            <a:endParaRPr lang="tr-TR"/>
          </a:p>
        </p:txBody>
      </p:sp>
    </p:spTree>
    <p:extLst>
      <p:ext uri="{BB962C8B-B14F-4D97-AF65-F5344CB8AC3E}">
        <p14:creationId xmlns:p14="http://schemas.microsoft.com/office/powerpoint/2010/main" val="394078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12B44A7-E83A-4CF5-B073-56B98D9D96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9B8E6AC-8EF3-47B7-A1EF-E7A6DD0146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D58A5B5-A163-457F-ADAF-A8AFD013EA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B1088-6543-43B2-A4FB-7BA01F8E07B8}" type="datetimeFigureOut">
              <a:rPr lang="tr-TR" smtClean="0"/>
              <a:t>5.11.2020</a:t>
            </a:fld>
            <a:endParaRPr lang="tr-TR"/>
          </a:p>
        </p:txBody>
      </p:sp>
      <p:sp>
        <p:nvSpPr>
          <p:cNvPr id="5" name="Alt Bilgi Yer Tutucusu 4">
            <a:extLst>
              <a:ext uri="{FF2B5EF4-FFF2-40B4-BE49-F238E27FC236}">
                <a16:creationId xmlns:a16="http://schemas.microsoft.com/office/drawing/2014/main" id="{AAED956E-8C89-4E44-84D9-295FC3597E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ABCF1D6-547C-43A6-8040-C7BCB2C598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64DD1-3705-4C79-ADDF-9C02BDA1FEC9}" type="slidenum">
              <a:rPr lang="tr-TR" smtClean="0"/>
              <a:t>‹#›</a:t>
            </a:fld>
            <a:endParaRPr lang="tr-TR"/>
          </a:p>
        </p:txBody>
      </p:sp>
    </p:spTree>
    <p:extLst>
      <p:ext uri="{BB962C8B-B14F-4D97-AF65-F5344CB8AC3E}">
        <p14:creationId xmlns:p14="http://schemas.microsoft.com/office/powerpoint/2010/main" val="85558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D02F2707-A152-480B-9995-DA4E49430F5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0"/>
            <a:ext cx="2194560" cy="6858000"/>
          </a:xfrm>
        </p:spPr>
      </p:pic>
      <p:pic>
        <p:nvPicPr>
          <p:cNvPr id="8" name="İçerik Yer Tutucusu 7">
            <a:extLst>
              <a:ext uri="{FF2B5EF4-FFF2-40B4-BE49-F238E27FC236}">
                <a16:creationId xmlns:a16="http://schemas.microsoft.com/office/drawing/2014/main" id="{ABDE993A-971C-4B02-9779-B523DBB14BB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49911" y="5983550"/>
            <a:ext cx="11242089" cy="874450"/>
          </a:xfrm>
        </p:spPr>
      </p:pic>
      <p:sp>
        <p:nvSpPr>
          <p:cNvPr id="9" name="Başlık 1">
            <a:extLst>
              <a:ext uri="{FF2B5EF4-FFF2-40B4-BE49-F238E27FC236}">
                <a16:creationId xmlns:a16="http://schemas.microsoft.com/office/drawing/2014/main" id="{758D3DEC-F816-4A0C-9F0B-18E5B856494A}"/>
              </a:ext>
            </a:extLst>
          </p:cNvPr>
          <p:cNvSpPr txBox="1">
            <a:spLocks/>
          </p:cNvSpPr>
          <p:nvPr/>
        </p:nvSpPr>
        <p:spPr>
          <a:xfrm>
            <a:off x="3649580" y="2022196"/>
            <a:ext cx="3595282" cy="121174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b="1" dirty="0"/>
          </a:p>
          <a:p>
            <a:r>
              <a:rPr lang="tr-TR" b="1" dirty="0"/>
              <a:t>EKLEMLER</a:t>
            </a:r>
          </a:p>
        </p:txBody>
      </p:sp>
      <p:pic>
        <p:nvPicPr>
          <p:cNvPr id="12" name="Resim 11">
            <a:extLst>
              <a:ext uri="{FF2B5EF4-FFF2-40B4-BE49-F238E27FC236}">
                <a16:creationId xmlns:a16="http://schemas.microsoft.com/office/drawing/2014/main" id="{E8DA3FDE-D132-4C8A-A248-E56FB8C5D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6031" y="0"/>
            <a:ext cx="1609950" cy="1676634"/>
          </a:xfrm>
          <a:prstGeom prst="rect">
            <a:avLst/>
          </a:prstGeom>
        </p:spPr>
      </p:pic>
      <p:sp>
        <p:nvSpPr>
          <p:cNvPr id="13" name="Başlık 4">
            <a:extLst>
              <a:ext uri="{FF2B5EF4-FFF2-40B4-BE49-F238E27FC236}">
                <a16:creationId xmlns:a16="http://schemas.microsoft.com/office/drawing/2014/main" id="{8C6C5DEF-4B78-4A4C-8ED8-22BA3AFEB17E}"/>
              </a:ext>
            </a:extLst>
          </p:cNvPr>
          <p:cNvSpPr txBox="1">
            <a:spLocks/>
          </p:cNvSpPr>
          <p:nvPr/>
        </p:nvSpPr>
        <p:spPr>
          <a:xfrm flipV="1">
            <a:off x="1927905" y="5194778"/>
            <a:ext cx="9144000" cy="443210"/>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dirty="0"/>
          </a:p>
        </p:txBody>
      </p:sp>
      <p:sp>
        <p:nvSpPr>
          <p:cNvPr id="15" name="Başlık 4">
            <a:extLst>
              <a:ext uri="{FF2B5EF4-FFF2-40B4-BE49-F238E27FC236}">
                <a16:creationId xmlns:a16="http://schemas.microsoft.com/office/drawing/2014/main" id="{412C72C5-D6CD-4291-BE12-61384963DF3F}"/>
              </a:ext>
            </a:extLst>
          </p:cNvPr>
          <p:cNvSpPr txBox="1">
            <a:spLocks/>
          </p:cNvSpPr>
          <p:nvPr/>
        </p:nvSpPr>
        <p:spPr>
          <a:xfrm>
            <a:off x="2316252" y="4272369"/>
            <a:ext cx="6630073" cy="621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tr-TR" sz="3200" dirty="0"/>
              <a:t>ÖĞR. GÖR. HÜSEYİN GERDAN</a:t>
            </a:r>
          </a:p>
        </p:txBody>
      </p:sp>
    </p:spTree>
    <p:extLst>
      <p:ext uri="{BB962C8B-B14F-4D97-AF65-F5344CB8AC3E}">
        <p14:creationId xmlns:p14="http://schemas.microsoft.com/office/powerpoint/2010/main" val="1356692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3B47ED-0288-495C-86CD-0E8D4D3A83D1}"/>
              </a:ext>
            </a:extLst>
          </p:cNvPr>
          <p:cNvSpPr>
            <a:spLocks noGrp="1"/>
          </p:cNvSpPr>
          <p:nvPr>
            <p:ph type="title"/>
          </p:nvPr>
        </p:nvSpPr>
        <p:spPr>
          <a:xfrm>
            <a:off x="838200" y="0"/>
            <a:ext cx="9585960" cy="3123028"/>
          </a:xfrm>
        </p:spPr>
        <p:txBody>
          <a:bodyPr>
            <a:normAutofit/>
          </a:bodyPr>
          <a:lstStyle/>
          <a:p>
            <a:pPr algn="ctr">
              <a:spcBef>
                <a:spcPct val="50000"/>
              </a:spcBef>
            </a:pPr>
            <a:r>
              <a:rPr lang="tr-TR" altLang="tr-TR" sz="3200" b="1" dirty="0">
                <a:solidFill>
                  <a:srgbClr val="A50021"/>
                </a:solidFill>
                <a:latin typeface="Times New Roman" panose="02020603050405020304" pitchFamily="18" charset="0"/>
                <a:cs typeface="Times New Roman" panose="02020603050405020304" pitchFamily="18" charset="0"/>
              </a:rPr>
              <a:t>SYSTEMA ARTICULARE </a:t>
            </a:r>
            <a:br>
              <a:rPr lang="tr-TR" altLang="tr-TR" sz="3200" b="1" dirty="0">
                <a:solidFill>
                  <a:srgbClr val="A50021"/>
                </a:solidFill>
                <a:latin typeface="Times New Roman" panose="02020603050405020304" pitchFamily="18" charset="0"/>
                <a:cs typeface="Times New Roman" panose="02020603050405020304" pitchFamily="18" charset="0"/>
              </a:rPr>
            </a:br>
            <a:r>
              <a:rPr lang="tr-TR" altLang="tr-TR" sz="3200" b="1" dirty="0">
                <a:solidFill>
                  <a:srgbClr val="A50021"/>
                </a:solidFill>
                <a:latin typeface="Times New Roman" panose="02020603050405020304" pitchFamily="18" charset="0"/>
                <a:cs typeface="Times New Roman" panose="02020603050405020304" pitchFamily="18" charset="0"/>
              </a:rPr>
              <a:t>EKLEM SİSTEMİ </a:t>
            </a:r>
            <a:br>
              <a:rPr lang="tr-TR" altLang="tr-TR" sz="3200" b="1" dirty="0">
                <a:solidFill>
                  <a:srgbClr val="A50021"/>
                </a:solidFill>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p:txBody>
          <a:bodyPr>
            <a:normAutofit fontScale="85000" lnSpcReduction="10000"/>
          </a:bodyPr>
          <a:lstStyle/>
          <a:p>
            <a:pPr algn="ctr" eaLnBrk="1" hangingPunct="1">
              <a:spcBef>
                <a:spcPct val="50000"/>
              </a:spcBef>
            </a:pPr>
            <a:endParaRPr lang="tr-TR" altLang="tr-TR" dirty="0">
              <a:solidFill>
                <a:srgbClr val="A50021"/>
              </a:solidFill>
            </a:endParaRPr>
          </a:p>
          <a:p>
            <a:pPr algn="just" eaLnBrk="1" hangingPunct="1"/>
            <a:r>
              <a:rPr lang="tr-TR" altLang="tr-TR" b="1" dirty="0">
                <a:cs typeface="Times New Roman" panose="02020603050405020304" pitchFamily="18" charset="0"/>
              </a:rPr>
              <a:t>İskelette kemikler arasında bağlantıyı sağlayan yapılara </a:t>
            </a:r>
            <a:r>
              <a:rPr lang="tr-TR" altLang="tr-TR" b="1" dirty="0">
                <a:solidFill>
                  <a:srgbClr val="A50021"/>
                </a:solidFill>
                <a:cs typeface="Times New Roman" panose="02020603050405020304" pitchFamily="18" charset="0"/>
              </a:rPr>
              <a:t>eklem (</a:t>
            </a:r>
            <a:r>
              <a:rPr lang="tr-TR" altLang="tr-TR" b="1" dirty="0" err="1">
                <a:solidFill>
                  <a:srgbClr val="A50021"/>
                </a:solidFill>
                <a:cs typeface="Times New Roman" panose="02020603050405020304" pitchFamily="18" charset="0"/>
              </a:rPr>
              <a:t>articulatio</a:t>
            </a:r>
            <a:r>
              <a:rPr lang="tr-TR" altLang="tr-TR" b="1" dirty="0">
                <a:solidFill>
                  <a:srgbClr val="A50021"/>
                </a:solidFill>
                <a:cs typeface="Times New Roman" panose="02020603050405020304" pitchFamily="18" charset="0"/>
              </a:rPr>
              <a:t>)</a:t>
            </a:r>
            <a:r>
              <a:rPr lang="tr-TR" altLang="tr-TR" b="1" dirty="0">
                <a:cs typeface="Times New Roman" panose="02020603050405020304" pitchFamily="18" charset="0"/>
              </a:rPr>
              <a:t> denir. </a:t>
            </a:r>
          </a:p>
          <a:p>
            <a:pPr algn="just" eaLnBrk="1" hangingPunct="1"/>
            <a:endParaRPr lang="tr-TR" altLang="tr-TR" b="1" dirty="0"/>
          </a:p>
          <a:p>
            <a:pPr algn="just" eaLnBrk="1" hangingPunct="1"/>
            <a:r>
              <a:rPr lang="tr-TR" altLang="tr-TR" b="1" dirty="0"/>
              <a:t>Eklemler bulundukları bölgeye en uygun hareket imkanı sağlamak amacıyla farklı özelliklere sahiptirler. </a:t>
            </a:r>
          </a:p>
          <a:p>
            <a:pPr algn="just" eaLnBrk="1" hangingPunct="1"/>
            <a:endParaRPr lang="tr-TR" altLang="tr-TR" b="1" dirty="0"/>
          </a:p>
          <a:p>
            <a:pPr algn="just" eaLnBrk="1" hangingPunct="1"/>
            <a:r>
              <a:rPr lang="tr-TR" altLang="tr-TR" b="1" dirty="0" err="1"/>
              <a:t>Extremitelerde</a:t>
            </a:r>
            <a:r>
              <a:rPr lang="tr-TR" altLang="tr-TR" b="1" dirty="0"/>
              <a:t> kemikler arasındaki eklemler en geniş hareket kabiliyetine sahip iken, omurlar arasındaki eklemler daha az hareket imkanına sahiptir. </a:t>
            </a:r>
          </a:p>
          <a:p>
            <a:pPr algn="just" eaLnBrk="1" hangingPunct="1"/>
            <a:endParaRPr lang="tr-TR" altLang="tr-TR" b="1" dirty="0"/>
          </a:p>
          <a:p>
            <a:pPr algn="just" eaLnBrk="1" hangingPunct="1"/>
            <a:r>
              <a:rPr lang="tr-TR" altLang="tr-TR" b="1" dirty="0"/>
              <a:t>Kafatasındaki eklemlerin (çene eklemi hariç) ise hareket kabiliyeti yoktur.  </a:t>
            </a:r>
          </a:p>
          <a:p>
            <a:endParaRPr lang="tr-TR" dirty="0"/>
          </a:p>
        </p:txBody>
      </p:sp>
    </p:spTree>
    <p:extLst>
      <p:ext uri="{BB962C8B-B14F-4D97-AF65-F5344CB8AC3E}">
        <p14:creationId xmlns:p14="http://schemas.microsoft.com/office/powerpoint/2010/main" val="93543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p:txBody>
          <a:bodyPr>
            <a:normAutofit/>
          </a:bodyPr>
          <a:lstStyle/>
          <a:p>
            <a:pPr eaLnBrk="1" hangingPunct="1"/>
            <a:r>
              <a:rPr lang="tr-TR" altLang="tr-TR" b="1" dirty="0">
                <a:solidFill>
                  <a:srgbClr val="A50021"/>
                </a:solidFill>
              </a:rPr>
              <a:t>Eklemler morfolojik ve fonksiyonel olarak üç alt gruba ayrılırlar. </a:t>
            </a:r>
          </a:p>
          <a:p>
            <a:pPr eaLnBrk="1" hangingPunct="1"/>
            <a:endParaRPr lang="tr-TR" altLang="tr-TR" b="1" dirty="0">
              <a:solidFill>
                <a:srgbClr val="A50021"/>
              </a:solidFill>
            </a:endParaRPr>
          </a:p>
          <a:p>
            <a:pPr eaLnBrk="1" hangingPunct="1"/>
            <a:r>
              <a:rPr lang="tr-TR" altLang="tr-TR" b="1" dirty="0"/>
              <a:t>I-</a:t>
            </a:r>
            <a:r>
              <a:rPr lang="tr-TR" altLang="tr-TR" b="1" dirty="0" err="1"/>
              <a:t>Articulatio</a:t>
            </a:r>
            <a:r>
              <a:rPr lang="tr-TR" altLang="tr-TR" b="1" dirty="0"/>
              <a:t> </a:t>
            </a:r>
            <a:r>
              <a:rPr lang="tr-TR" altLang="tr-TR" b="1" dirty="0" err="1"/>
              <a:t>fibrosae</a:t>
            </a:r>
            <a:r>
              <a:rPr lang="tr-TR" altLang="tr-TR" b="1" dirty="0"/>
              <a:t> </a:t>
            </a:r>
          </a:p>
          <a:p>
            <a:pPr eaLnBrk="1" hangingPunct="1"/>
            <a:endParaRPr lang="tr-TR" altLang="tr-TR" dirty="0"/>
          </a:p>
          <a:p>
            <a:pPr eaLnBrk="1" hangingPunct="1"/>
            <a:r>
              <a:rPr lang="tr-TR" altLang="tr-TR" b="1" dirty="0"/>
              <a:t>II-</a:t>
            </a:r>
            <a:r>
              <a:rPr lang="tr-TR" altLang="tr-TR" b="1" dirty="0" err="1"/>
              <a:t>Articulatio</a:t>
            </a:r>
            <a:r>
              <a:rPr lang="tr-TR" altLang="tr-TR" b="1" dirty="0"/>
              <a:t> </a:t>
            </a:r>
            <a:r>
              <a:rPr lang="tr-TR" altLang="tr-TR" b="1" dirty="0" err="1"/>
              <a:t>cartilaginea</a:t>
            </a:r>
            <a:r>
              <a:rPr lang="tr-TR" altLang="tr-TR" b="1" dirty="0"/>
              <a:t> </a:t>
            </a:r>
          </a:p>
          <a:p>
            <a:pPr eaLnBrk="1" hangingPunct="1"/>
            <a:endParaRPr lang="tr-TR" altLang="tr-TR" dirty="0"/>
          </a:p>
          <a:p>
            <a:pPr algn="just" eaLnBrk="1" hangingPunct="1"/>
            <a:r>
              <a:rPr lang="tr-TR" altLang="tr-TR" b="1" dirty="0"/>
              <a:t>III-</a:t>
            </a:r>
            <a:r>
              <a:rPr lang="tr-TR" altLang="tr-TR" b="1" dirty="0" err="1"/>
              <a:t>Articulatio</a:t>
            </a:r>
            <a:r>
              <a:rPr lang="tr-TR" altLang="tr-TR" b="1" dirty="0"/>
              <a:t> </a:t>
            </a:r>
            <a:r>
              <a:rPr lang="tr-TR" altLang="tr-TR" b="1" dirty="0" err="1"/>
              <a:t>synovialis</a:t>
            </a:r>
            <a:r>
              <a:rPr lang="tr-TR" altLang="tr-TR" b="1" dirty="0"/>
              <a:t> </a:t>
            </a:r>
          </a:p>
          <a:p>
            <a:endParaRPr lang="tr-TR" dirty="0"/>
          </a:p>
        </p:txBody>
      </p:sp>
    </p:spTree>
    <p:extLst>
      <p:ext uri="{BB962C8B-B14F-4D97-AF65-F5344CB8AC3E}">
        <p14:creationId xmlns:p14="http://schemas.microsoft.com/office/powerpoint/2010/main" val="340462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pPr algn="just" eaLnBrk="1" hangingPunct="1"/>
            <a:r>
              <a:rPr lang="tr-TR" altLang="tr-TR" b="1" dirty="0">
                <a:solidFill>
                  <a:srgbClr val="A50021"/>
                </a:solidFill>
              </a:rPr>
              <a:t>I-</a:t>
            </a:r>
            <a:r>
              <a:rPr lang="tr-TR" altLang="tr-TR" b="1" dirty="0" err="1">
                <a:solidFill>
                  <a:srgbClr val="A50021"/>
                </a:solidFill>
              </a:rPr>
              <a:t>Articulatio</a:t>
            </a:r>
            <a:r>
              <a:rPr lang="tr-TR" altLang="tr-TR" b="1" dirty="0">
                <a:solidFill>
                  <a:srgbClr val="A50021"/>
                </a:solidFill>
              </a:rPr>
              <a:t> </a:t>
            </a:r>
            <a:r>
              <a:rPr lang="tr-TR" altLang="tr-TR" b="1" dirty="0" err="1">
                <a:solidFill>
                  <a:srgbClr val="A50021"/>
                </a:solidFill>
              </a:rPr>
              <a:t>fibrosae</a:t>
            </a:r>
            <a:r>
              <a:rPr lang="tr-TR" altLang="tr-TR" b="1" dirty="0">
                <a:solidFill>
                  <a:srgbClr val="A50021"/>
                </a:solidFill>
              </a:rPr>
              <a:t>:</a:t>
            </a:r>
            <a:r>
              <a:rPr lang="tr-TR" altLang="tr-TR" sz="3200" b="1" dirty="0">
                <a:solidFill>
                  <a:srgbClr val="A50021"/>
                </a:solidFill>
              </a:rPr>
              <a:t> </a:t>
            </a:r>
            <a:r>
              <a:rPr lang="tr-TR" altLang="tr-TR" b="1" dirty="0"/>
              <a:t>Ekleme katılan kemikler arasında boşluk yoktur ve eklem yüzleri sıkıca birbirine temas eder. </a:t>
            </a:r>
          </a:p>
          <a:p>
            <a:pPr algn="just" eaLnBrk="1" hangingPunct="1"/>
            <a:endParaRPr lang="tr-TR" altLang="tr-TR" b="1" dirty="0"/>
          </a:p>
          <a:p>
            <a:pPr algn="just" eaLnBrk="1" hangingPunct="1"/>
            <a:r>
              <a:rPr lang="tr-TR" altLang="tr-TR" b="1" dirty="0"/>
              <a:t>Kemikler arasında bağ dokusu veya </a:t>
            </a:r>
            <a:r>
              <a:rPr lang="tr-TR" altLang="tr-TR" b="1" dirty="0" err="1"/>
              <a:t>hiyalin</a:t>
            </a:r>
            <a:r>
              <a:rPr lang="tr-TR" altLang="tr-TR" b="1" dirty="0"/>
              <a:t> kıkırdak bulunur. </a:t>
            </a:r>
          </a:p>
          <a:p>
            <a:pPr algn="just" eaLnBrk="1" hangingPunct="1"/>
            <a:endParaRPr lang="tr-TR" altLang="tr-TR" b="1" dirty="0"/>
          </a:p>
          <a:p>
            <a:pPr algn="just" eaLnBrk="1" hangingPunct="1"/>
            <a:r>
              <a:rPr lang="tr-TR" altLang="tr-TR" b="1" dirty="0"/>
              <a:t>Daha çok kafatası kemikleri arasında görülen bu eklemlerde hareket söz konusu değildir, fakat sağlamlık ve dayanıklılık esastır. </a:t>
            </a:r>
          </a:p>
          <a:p>
            <a:pPr algn="just" eaLnBrk="1" hangingPunct="1"/>
            <a:r>
              <a:rPr lang="tr-TR" altLang="tr-TR" b="1" dirty="0">
                <a:solidFill>
                  <a:srgbClr val="CC0000"/>
                </a:solidFill>
              </a:rPr>
              <a:t>Kendi aralarında üç alt gruba ayrılırlar.</a:t>
            </a:r>
            <a:r>
              <a:rPr lang="tr-TR" altLang="tr-TR" b="1" dirty="0"/>
              <a:t> </a:t>
            </a:r>
          </a:p>
          <a:p>
            <a:endParaRPr lang="tr-TR" dirty="0"/>
          </a:p>
        </p:txBody>
      </p:sp>
      <p:pic>
        <p:nvPicPr>
          <p:cNvPr id="7" name="Picture 5">
            <a:extLst>
              <a:ext uri="{FF2B5EF4-FFF2-40B4-BE49-F238E27FC236}">
                <a16:creationId xmlns:a16="http://schemas.microsoft.com/office/drawing/2014/main" id="{D87B51BB-2323-40D5-8145-F08311406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3520" y="4355563"/>
            <a:ext cx="7850188"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Metin kutusu 8">
            <a:extLst>
              <a:ext uri="{FF2B5EF4-FFF2-40B4-BE49-F238E27FC236}">
                <a16:creationId xmlns:a16="http://schemas.microsoft.com/office/drawing/2014/main" id="{0268F65D-8BAB-4DAF-B10C-EB0856CDBECA}"/>
              </a:ext>
            </a:extLst>
          </p:cNvPr>
          <p:cNvSpPr txBox="1"/>
          <p:nvPr/>
        </p:nvSpPr>
        <p:spPr>
          <a:xfrm>
            <a:off x="5187461" y="6209100"/>
            <a:ext cx="2141807" cy="369332"/>
          </a:xfrm>
          <a:prstGeom prst="rect">
            <a:avLst/>
          </a:prstGeom>
          <a:noFill/>
        </p:spPr>
        <p:txBody>
          <a:bodyPr wrap="square">
            <a:spAutoFit/>
          </a:bodyPr>
          <a:lstStyle/>
          <a:p>
            <a:pPr eaLnBrk="1" hangingPunct="1"/>
            <a:r>
              <a:rPr lang="tr-TR" altLang="tr-TR" b="1" dirty="0" err="1">
                <a:solidFill>
                  <a:srgbClr val="CC0000"/>
                </a:solidFill>
              </a:rPr>
              <a:t>articulatio</a:t>
            </a:r>
            <a:r>
              <a:rPr lang="tr-TR" altLang="tr-TR" b="1" dirty="0">
                <a:solidFill>
                  <a:srgbClr val="CC0000"/>
                </a:solidFill>
              </a:rPr>
              <a:t> </a:t>
            </a:r>
            <a:r>
              <a:rPr lang="tr-TR" altLang="tr-TR" b="1" dirty="0" err="1">
                <a:solidFill>
                  <a:srgbClr val="CC0000"/>
                </a:solidFill>
              </a:rPr>
              <a:t>fibrosae</a:t>
            </a:r>
            <a:endParaRPr lang="tr-TR" altLang="tr-TR" b="1" dirty="0">
              <a:solidFill>
                <a:srgbClr val="CC0000"/>
              </a:solidFill>
            </a:endParaRPr>
          </a:p>
        </p:txBody>
      </p:sp>
    </p:spTree>
    <p:extLst>
      <p:ext uri="{BB962C8B-B14F-4D97-AF65-F5344CB8AC3E}">
        <p14:creationId xmlns:p14="http://schemas.microsoft.com/office/powerpoint/2010/main" val="1658633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pPr algn="just" eaLnBrk="1" hangingPunct="1">
              <a:spcBef>
                <a:spcPct val="50000"/>
              </a:spcBef>
            </a:pPr>
            <a:r>
              <a:rPr lang="tr-TR" altLang="tr-TR" b="1" dirty="0">
                <a:solidFill>
                  <a:srgbClr val="A50021"/>
                </a:solidFill>
                <a:cs typeface="Times New Roman" panose="02020603050405020304" pitchFamily="18" charset="0"/>
              </a:rPr>
              <a:t>1-Syndesmosis:</a:t>
            </a:r>
            <a:r>
              <a:rPr lang="tr-TR" altLang="tr-TR" b="1" dirty="0">
                <a:cs typeface="Times New Roman" panose="02020603050405020304" pitchFamily="18" charset="0"/>
              </a:rPr>
              <a:t> Ekleme katılan kemik yüzeylerini </a:t>
            </a:r>
            <a:r>
              <a:rPr lang="tr-TR" altLang="tr-TR" b="1" dirty="0" err="1">
                <a:cs typeface="Times New Roman" panose="02020603050405020304" pitchFamily="18" charset="0"/>
              </a:rPr>
              <a:t>ligamentler</a:t>
            </a:r>
            <a:r>
              <a:rPr lang="tr-TR" altLang="tr-TR" b="1" dirty="0">
                <a:cs typeface="Times New Roman" panose="02020603050405020304" pitchFamily="18" charset="0"/>
              </a:rPr>
              <a:t> sıkıca birbirine bağlar. </a:t>
            </a:r>
          </a:p>
          <a:p>
            <a:pPr algn="just" eaLnBrk="1" hangingPunct="1">
              <a:spcBef>
                <a:spcPct val="50000"/>
              </a:spcBef>
            </a:pPr>
            <a:r>
              <a:rPr lang="tr-TR" altLang="tr-TR" b="1" dirty="0">
                <a:cs typeface="Times New Roman" panose="02020603050405020304" pitchFamily="18" charset="0"/>
              </a:rPr>
              <a:t>Ör. </a:t>
            </a:r>
            <a:r>
              <a:rPr lang="tr-TR" altLang="tr-TR" b="1" dirty="0" err="1">
                <a:cs typeface="Times New Roman" panose="02020603050405020304" pitchFamily="18" charset="0"/>
              </a:rPr>
              <a:t>tibia</a:t>
            </a:r>
            <a:r>
              <a:rPr lang="tr-TR" altLang="tr-TR" b="1" dirty="0">
                <a:cs typeface="Times New Roman" panose="02020603050405020304" pitchFamily="18" charset="0"/>
              </a:rPr>
              <a:t> ve </a:t>
            </a:r>
            <a:r>
              <a:rPr lang="tr-TR" altLang="tr-TR" b="1" dirty="0" err="1">
                <a:cs typeface="Times New Roman" panose="02020603050405020304" pitchFamily="18" charset="0"/>
              </a:rPr>
              <a:t>fibula</a:t>
            </a:r>
            <a:r>
              <a:rPr lang="tr-TR" altLang="tr-TR" b="1" dirty="0">
                <a:cs typeface="Times New Roman" panose="02020603050405020304" pitchFamily="18" charset="0"/>
              </a:rPr>
              <a:t> arasındaki eklemeler (</a:t>
            </a:r>
            <a:r>
              <a:rPr lang="tr-TR" altLang="tr-TR" b="1" dirty="0" err="1">
                <a:cs typeface="Times New Roman" panose="02020603050405020304" pitchFamily="18" charset="0"/>
              </a:rPr>
              <a:t>syndesmosis</a:t>
            </a:r>
            <a:r>
              <a:rPr lang="tr-TR" altLang="tr-TR" b="1" dirty="0">
                <a:cs typeface="Times New Roman" panose="02020603050405020304" pitchFamily="18" charset="0"/>
              </a:rPr>
              <a:t> (art.) </a:t>
            </a:r>
            <a:r>
              <a:rPr lang="tr-TR" altLang="tr-TR" b="1" dirty="0" err="1">
                <a:cs typeface="Times New Roman" panose="02020603050405020304" pitchFamily="18" charset="0"/>
              </a:rPr>
              <a:t>tibiofibularis</a:t>
            </a:r>
            <a:r>
              <a:rPr lang="tr-TR" altLang="tr-TR" b="1" dirty="0">
                <a:cs typeface="Times New Roman" panose="02020603050405020304" pitchFamily="18" charset="0"/>
              </a:rPr>
              <a:t> </a:t>
            </a:r>
            <a:r>
              <a:rPr lang="tr-TR" altLang="tr-TR" b="1" dirty="0" err="1">
                <a:cs typeface="Times New Roman" panose="02020603050405020304" pitchFamily="18" charset="0"/>
              </a:rPr>
              <a:t>distalis</a:t>
            </a:r>
            <a:r>
              <a:rPr lang="tr-TR" altLang="tr-TR" b="1" dirty="0">
                <a:cs typeface="Times New Roman" panose="02020603050405020304" pitchFamily="18" charset="0"/>
              </a:rPr>
              <a:t>) bu gruba girer. </a:t>
            </a:r>
            <a:endParaRPr lang="tr-TR" altLang="tr-TR" b="1" dirty="0"/>
          </a:p>
          <a:p>
            <a:endParaRPr lang="tr-TR" dirty="0"/>
          </a:p>
        </p:txBody>
      </p:sp>
      <p:pic>
        <p:nvPicPr>
          <p:cNvPr id="2" name="Picture 1027">
            <a:extLst>
              <a:ext uri="{FF2B5EF4-FFF2-40B4-BE49-F238E27FC236}">
                <a16:creationId xmlns:a16="http://schemas.microsoft.com/office/drawing/2014/main" id="{CC748024-E024-4DB0-8707-126582C7A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5899" y="2156876"/>
            <a:ext cx="1179513" cy="453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a:extLst>
              <a:ext uri="{FF2B5EF4-FFF2-40B4-BE49-F238E27FC236}">
                <a16:creationId xmlns:a16="http://schemas.microsoft.com/office/drawing/2014/main" id="{3CCF86ED-871A-4753-A8FF-3A8FD741DC44}"/>
              </a:ext>
            </a:extLst>
          </p:cNvPr>
          <p:cNvSpPr txBox="1"/>
          <p:nvPr/>
        </p:nvSpPr>
        <p:spPr>
          <a:xfrm>
            <a:off x="4216790" y="5861883"/>
            <a:ext cx="6098344" cy="646331"/>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tibiofibularis</a:t>
            </a:r>
            <a:r>
              <a:rPr lang="tr-TR" altLang="tr-TR" b="1" dirty="0">
                <a:solidFill>
                  <a:srgbClr val="CC0000"/>
                </a:solidFill>
              </a:rPr>
              <a:t> </a:t>
            </a:r>
            <a:r>
              <a:rPr lang="tr-TR" altLang="tr-TR" b="1" dirty="0" err="1">
                <a:solidFill>
                  <a:srgbClr val="CC0000"/>
                </a:solidFill>
              </a:rPr>
              <a:t>distalis</a:t>
            </a:r>
            <a:endParaRPr lang="tr-TR" altLang="tr-TR" b="1" dirty="0">
              <a:solidFill>
                <a:srgbClr val="CC0000"/>
              </a:solidFill>
            </a:endParaRPr>
          </a:p>
          <a:p>
            <a:pPr eaLnBrk="1" hangingPunct="1"/>
            <a:r>
              <a:rPr lang="tr-TR" altLang="tr-TR" b="1" dirty="0" err="1">
                <a:solidFill>
                  <a:srgbClr val="CC0000"/>
                </a:solidFill>
              </a:rPr>
              <a:t>syndesmosis</a:t>
            </a:r>
            <a:r>
              <a:rPr lang="tr-TR" altLang="tr-TR" b="1" dirty="0">
                <a:solidFill>
                  <a:srgbClr val="CC0000"/>
                </a:solidFill>
              </a:rPr>
              <a:t> </a:t>
            </a:r>
            <a:r>
              <a:rPr lang="tr-TR" altLang="tr-TR" b="1" dirty="0" err="1">
                <a:solidFill>
                  <a:srgbClr val="CC0000"/>
                </a:solidFill>
              </a:rPr>
              <a:t>tibiofibularis</a:t>
            </a:r>
            <a:r>
              <a:rPr lang="tr-TR" altLang="tr-TR" b="1" dirty="0">
                <a:solidFill>
                  <a:srgbClr val="CC0000"/>
                </a:solidFill>
              </a:rPr>
              <a:t> </a:t>
            </a:r>
            <a:r>
              <a:rPr lang="tr-TR" altLang="tr-TR" b="1" dirty="0" err="1">
                <a:solidFill>
                  <a:srgbClr val="CC0000"/>
                </a:solidFill>
              </a:rPr>
              <a:t>distalis</a:t>
            </a:r>
            <a:endParaRPr lang="tr-TR" altLang="tr-TR" b="1" dirty="0">
              <a:solidFill>
                <a:srgbClr val="CC0000"/>
              </a:solidFill>
            </a:endParaRPr>
          </a:p>
        </p:txBody>
      </p:sp>
      <p:sp>
        <p:nvSpPr>
          <p:cNvPr id="12" name="Ok: Sağ 11">
            <a:extLst>
              <a:ext uri="{FF2B5EF4-FFF2-40B4-BE49-F238E27FC236}">
                <a16:creationId xmlns:a16="http://schemas.microsoft.com/office/drawing/2014/main" id="{DCCB29D5-BB87-4993-82EE-891F3BE68198}"/>
              </a:ext>
            </a:extLst>
          </p:cNvPr>
          <p:cNvSpPr/>
          <p:nvPr/>
        </p:nvSpPr>
        <p:spPr>
          <a:xfrm>
            <a:off x="6882095" y="6285569"/>
            <a:ext cx="886264" cy="3798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7766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pPr algn="just" eaLnBrk="1" hangingPunct="1"/>
            <a:r>
              <a:rPr lang="tr-TR" altLang="tr-TR" b="1" dirty="0">
                <a:solidFill>
                  <a:srgbClr val="A50021"/>
                </a:solidFill>
              </a:rPr>
              <a:t>2-Sutura:</a:t>
            </a:r>
            <a:r>
              <a:rPr lang="tr-TR" altLang="tr-TR" b="1" dirty="0"/>
              <a:t> Kafa kemikleri arasında görülen dikiş tarzındaki eklemlerdir. </a:t>
            </a:r>
          </a:p>
          <a:p>
            <a:pPr algn="just" eaLnBrk="1" hangingPunct="1"/>
            <a:r>
              <a:rPr lang="tr-TR" altLang="tr-TR" b="1" dirty="0" err="1"/>
              <a:t>Sutura</a:t>
            </a:r>
            <a:r>
              <a:rPr lang="tr-TR" altLang="tr-TR" b="1" dirty="0"/>
              <a:t> tipi eklemlerde ekleme katılan kemiklerin kenarlarındaki girinti ve çıkıntıların şekillerine göre çeşitli alt tipleri vardır. </a:t>
            </a:r>
          </a:p>
          <a:p>
            <a:pPr algn="just" eaLnBrk="1" hangingPunct="1"/>
            <a:r>
              <a:rPr lang="tr-TR" altLang="tr-TR" b="1" dirty="0" err="1">
                <a:solidFill>
                  <a:srgbClr val="CC0000"/>
                </a:solidFill>
              </a:rPr>
              <a:t>Sutura</a:t>
            </a:r>
            <a:r>
              <a:rPr lang="tr-TR" altLang="tr-TR" b="1" dirty="0">
                <a:solidFill>
                  <a:srgbClr val="CC0000"/>
                </a:solidFill>
              </a:rPr>
              <a:t> </a:t>
            </a:r>
            <a:r>
              <a:rPr lang="tr-TR" altLang="tr-TR" b="1" dirty="0" err="1">
                <a:solidFill>
                  <a:srgbClr val="CC0000"/>
                </a:solidFill>
              </a:rPr>
              <a:t>serrata</a:t>
            </a:r>
            <a:r>
              <a:rPr lang="tr-TR" altLang="tr-TR" b="1" dirty="0">
                <a:solidFill>
                  <a:srgbClr val="CC0000"/>
                </a:solidFill>
              </a:rPr>
              <a:t>:</a:t>
            </a:r>
            <a:r>
              <a:rPr lang="tr-TR" altLang="tr-TR" b="1" dirty="0"/>
              <a:t> Girinti ve çıkıntılar testere ağzı gibidir. </a:t>
            </a:r>
          </a:p>
          <a:p>
            <a:pPr algn="just" eaLnBrk="1" hangingPunct="1"/>
            <a:r>
              <a:rPr lang="tr-TR" altLang="tr-TR" b="1" dirty="0" err="1">
                <a:solidFill>
                  <a:srgbClr val="CC0000"/>
                </a:solidFill>
              </a:rPr>
              <a:t>Sutura</a:t>
            </a:r>
            <a:r>
              <a:rPr lang="tr-TR" altLang="tr-TR" b="1" dirty="0">
                <a:solidFill>
                  <a:srgbClr val="CC0000"/>
                </a:solidFill>
              </a:rPr>
              <a:t> </a:t>
            </a:r>
            <a:r>
              <a:rPr lang="tr-TR" altLang="tr-TR" b="1" dirty="0" err="1">
                <a:solidFill>
                  <a:srgbClr val="CC0000"/>
                </a:solidFill>
              </a:rPr>
              <a:t>squamosa</a:t>
            </a:r>
            <a:r>
              <a:rPr lang="tr-TR" altLang="tr-TR" b="1" dirty="0">
                <a:solidFill>
                  <a:srgbClr val="CC0000"/>
                </a:solidFill>
              </a:rPr>
              <a:t>:</a:t>
            </a:r>
            <a:r>
              <a:rPr lang="tr-TR" altLang="tr-TR" b="1" dirty="0"/>
              <a:t> Kemik kenarları yontulmuş bıçak ağzı gibidir. </a:t>
            </a:r>
            <a:endParaRPr lang="tr-TR" altLang="tr-TR" dirty="0"/>
          </a:p>
          <a:p>
            <a:endParaRPr lang="tr-TR" dirty="0"/>
          </a:p>
        </p:txBody>
      </p:sp>
      <p:pic>
        <p:nvPicPr>
          <p:cNvPr id="2" name="Picture 5">
            <a:extLst>
              <a:ext uri="{FF2B5EF4-FFF2-40B4-BE49-F238E27FC236}">
                <a16:creationId xmlns:a16="http://schemas.microsoft.com/office/drawing/2014/main" id="{B08FBB91-1060-45DE-8290-893CBFB8A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8883" y="3189556"/>
            <a:ext cx="5616575" cy="3502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k: Sağ 3">
            <a:extLst>
              <a:ext uri="{FF2B5EF4-FFF2-40B4-BE49-F238E27FC236}">
                <a16:creationId xmlns:a16="http://schemas.microsoft.com/office/drawing/2014/main" id="{D81CE989-F217-4473-91D7-7918B63F7410}"/>
              </a:ext>
            </a:extLst>
          </p:cNvPr>
          <p:cNvSpPr/>
          <p:nvPr/>
        </p:nvSpPr>
        <p:spPr>
          <a:xfrm>
            <a:off x="2405575" y="4009292"/>
            <a:ext cx="3690425" cy="6330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a:extLst>
              <a:ext uri="{FF2B5EF4-FFF2-40B4-BE49-F238E27FC236}">
                <a16:creationId xmlns:a16="http://schemas.microsoft.com/office/drawing/2014/main" id="{F90E8F75-C6A5-4984-BAE2-ACC89D32E345}"/>
              </a:ext>
            </a:extLst>
          </p:cNvPr>
          <p:cNvSpPr txBox="1"/>
          <p:nvPr/>
        </p:nvSpPr>
        <p:spPr>
          <a:xfrm>
            <a:off x="2613073" y="3824626"/>
            <a:ext cx="6098344" cy="369332"/>
          </a:xfrm>
          <a:prstGeom prst="rect">
            <a:avLst/>
          </a:prstGeom>
          <a:noFill/>
        </p:spPr>
        <p:txBody>
          <a:bodyPr wrap="square">
            <a:spAutoFit/>
          </a:bodyPr>
          <a:lstStyle/>
          <a:p>
            <a:pPr eaLnBrk="1" hangingPunct="1">
              <a:spcBef>
                <a:spcPct val="50000"/>
              </a:spcBef>
            </a:pPr>
            <a:r>
              <a:rPr lang="tr-TR" altLang="tr-TR" b="1" dirty="0" err="1">
                <a:solidFill>
                  <a:srgbClr val="A50021"/>
                </a:solidFill>
              </a:rPr>
              <a:t>sutura</a:t>
            </a:r>
            <a:endParaRPr lang="tr-TR" altLang="tr-TR" b="1" dirty="0">
              <a:solidFill>
                <a:srgbClr val="A50021"/>
              </a:solidFill>
            </a:endParaRPr>
          </a:p>
        </p:txBody>
      </p:sp>
    </p:spTree>
    <p:extLst>
      <p:ext uri="{BB962C8B-B14F-4D97-AF65-F5344CB8AC3E}">
        <p14:creationId xmlns:p14="http://schemas.microsoft.com/office/powerpoint/2010/main" val="1271821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r>
              <a:rPr lang="tr-TR" altLang="tr-TR" b="1" dirty="0">
                <a:solidFill>
                  <a:srgbClr val="A50021"/>
                </a:solidFill>
              </a:rPr>
              <a:t>3-Gomphosis:</a:t>
            </a:r>
            <a:r>
              <a:rPr lang="tr-TR" altLang="tr-TR" b="1" dirty="0"/>
              <a:t> Alt ve üst çenedeki dişlerin </a:t>
            </a:r>
            <a:r>
              <a:rPr lang="tr-TR" altLang="tr-TR" b="1" dirty="0" err="1"/>
              <a:t>mandibula</a:t>
            </a:r>
            <a:r>
              <a:rPr lang="tr-TR" altLang="tr-TR" b="1" dirty="0"/>
              <a:t> ve </a:t>
            </a:r>
            <a:r>
              <a:rPr lang="tr-TR" altLang="tr-TR" b="1" dirty="0" err="1"/>
              <a:t>maxilla</a:t>
            </a:r>
            <a:r>
              <a:rPr lang="tr-TR" altLang="tr-TR" b="1" dirty="0"/>
              <a:t> ile yaptığı eklemlerdir. Bir çivinin tahtaya çakılması gibi dişler çene kemiklerindeki diş yuvalarına gömülüdürler. </a:t>
            </a:r>
            <a:endParaRPr lang="tr-TR" altLang="tr-TR" dirty="0"/>
          </a:p>
          <a:p>
            <a:endParaRPr lang="tr-TR" dirty="0"/>
          </a:p>
        </p:txBody>
      </p:sp>
      <p:pic>
        <p:nvPicPr>
          <p:cNvPr id="5" name="Picture 5">
            <a:extLst>
              <a:ext uri="{FF2B5EF4-FFF2-40B4-BE49-F238E27FC236}">
                <a16:creationId xmlns:a16="http://schemas.microsoft.com/office/drawing/2014/main" id="{6BBF3DC1-7077-477B-BBE5-24D8C3AF5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3137" y="1964787"/>
            <a:ext cx="39909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2077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r>
              <a:rPr lang="tr-TR" altLang="tr-TR" b="1" dirty="0">
                <a:solidFill>
                  <a:srgbClr val="CC0000"/>
                </a:solidFill>
              </a:rPr>
              <a:t>II-</a:t>
            </a:r>
            <a:r>
              <a:rPr lang="tr-TR" altLang="tr-TR" b="1" dirty="0" err="1">
                <a:solidFill>
                  <a:srgbClr val="CC0000"/>
                </a:solidFill>
              </a:rPr>
              <a:t>Articulationes</a:t>
            </a:r>
            <a:r>
              <a:rPr lang="tr-TR" altLang="tr-TR" b="1" dirty="0">
                <a:solidFill>
                  <a:srgbClr val="CC0000"/>
                </a:solidFill>
              </a:rPr>
              <a:t> </a:t>
            </a:r>
            <a:r>
              <a:rPr lang="tr-TR" altLang="tr-TR" b="1" dirty="0" err="1">
                <a:solidFill>
                  <a:srgbClr val="CC0000"/>
                </a:solidFill>
              </a:rPr>
              <a:t>cartilaginea</a:t>
            </a:r>
            <a:r>
              <a:rPr lang="tr-TR" altLang="tr-TR" b="1" dirty="0"/>
              <a:t>: Ekleme katılan kemikler arasında kıkırdak doku bulunur. Bu eklemler az hareketli olup iki alt tipi vardır.</a:t>
            </a:r>
            <a:r>
              <a:rPr lang="tr-TR" altLang="tr-TR" dirty="0"/>
              <a:t> </a:t>
            </a:r>
          </a:p>
          <a:p>
            <a:endParaRPr lang="tr-TR" dirty="0"/>
          </a:p>
        </p:txBody>
      </p:sp>
      <p:pic>
        <p:nvPicPr>
          <p:cNvPr id="2" name="Picture 11">
            <a:extLst>
              <a:ext uri="{FF2B5EF4-FFF2-40B4-BE49-F238E27FC236}">
                <a16:creationId xmlns:a16="http://schemas.microsoft.com/office/drawing/2014/main" id="{55B72C24-3EE1-46B6-A1F3-86651DBEC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3500438"/>
            <a:ext cx="54006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5C078EA0-7445-43CF-B42B-5D16854DF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187" y="1137505"/>
            <a:ext cx="6048375"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Düz Ok Bağlayıcısı 8">
            <a:extLst>
              <a:ext uri="{FF2B5EF4-FFF2-40B4-BE49-F238E27FC236}">
                <a16:creationId xmlns:a16="http://schemas.microsoft.com/office/drawing/2014/main" id="{198250EA-C1EB-41B0-8148-67521DD1A6C1}"/>
              </a:ext>
            </a:extLst>
          </p:cNvPr>
          <p:cNvCxnSpPr>
            <a:cxnSpLocks/>
          </p:cNvCxnSpPr>
          <p:nvPr/>
        </p:nvCxnSpPr>
        <p:spPr>
          <a:xfrm flipV="1">
            <a:off x="5190978" y="1992373"/>
            <a:ext cx="689317" cy="252460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Metin kutusu 11">
            <a:extLst>
              <a:ext uri="{FF2B5EF4-FFF2-40B4-BE49-F238E27FC236}">
                <a16:creationId xmlns:a16="http://schemas.microsoft.com/office/drawing/2014/main" id="{35846E1B-A54F-42F0-8AE8-532361351527}"/>
              </a:ext>
            </a:extLst>
          </p:cNvPr>
          <p:cNvSpPr txBox="1"/>
          <p:nvPr/>
        </p:nvSpPr>
        <p:spPr>
          <a:xfrm>
            <a:off x="2853947" y="2989174"/>
            <a:ext cx="2831123" cy="369332"/>
          </a:xfrm>
          <a:prstGeom prst="rect">
            <a:avLst/>
          </a:prstGeom>
          <a:noFill/>
        </p:spPr>
        <p:txBody>
          <a:bodyPr wrap="square">
            <a:spAutoFit/>
          </a:bodyPr>
          <a:lstStyle/>
          <a:p>
            <a:pPr eaLnBrk="1" hangingPunct="1"/>
            <a:r>
              <a:rPr lang="tr-TR" altLang="tr-TR" b="1" dirty="0" err="1">
                <a:solidFill>
                  <a:srgbClr val="CC0000"/>
                </a:solidFill>
              </a:rPr>
              <a:t>articulationes</a:t>
            </a:r>
            <a:r>
              <a:rPr lang="tr-TR" altLang="tr-TR" b="1" dirty="0">
                <a:solidFill>
                  <a:srgbClr val="CC0000"/>
                </a:solidFill>
              </a:rPr>
              <a:t> </a:t>
            </a:r>
            <a:r>
              <a:rPr lang="tr-TR" altLang="tr-TR" b="1" dirty="0" err="1">
                <a:solidFill>
                  <a:srgbClr val="CC0000"/>
                </a:solidFill>
              </a:rPr>
              <a:t>cartilaginea</a:t>
            </a:r>
            <a:endParaRPr lang="tr-TR" altLang="tr-TR" b="1" dirty="0">
              <a:solidFill>
                <a:srgbClr val="CC0000"/>
              </a:solidFill>
            </a:endParaRPr>
          </a:p>
        </p:txBody>
      </p:sp>
    </p:spTree>
    <p:extLst>
      <p:ext uri="{BB962C8B-B14F-4D97-AF65-F5344CB8AC3E}">
        <p14:creationId xmlns:p14="http://schemas.microsoft.com/office/powerpoint/2010/main" val="206700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pPr algn="just" eaLnBrk="1" hangingPunct="1"/>
            <a:r>
              <a:rPr lang="tr-TR" altLang="tr-TR" b="1" dirty="0">
                <a:solidFill>
                  <a:srgbClr val="A50021"/>
                </a:solidFill>
              </a:rPr>
              <a:t>1-Synchondrosis:</a:t>
            </a:r>
            <a:r>
              <a:rPr lang="tr-TR" altLang="tr-TR" b="1" dirty="0"/>
              <a:t>Kemik uçları arasında </a:t>
            </a:r>
            <a:r>
              <a:rPr lang="tr-TR" altLang="tr-TR" b="1" dirty="0" err="1"/>
              <a:t>hiyalin</a:t>
            </a:r>
            <a:r>
              <a:rPr lang="tr-TR" altLang="tr-TR" b="1" dirty="0"/>
              <a:t> kıkırdak bulunur. İleri yaşlarda bu kıkırdak kemikleşir ve erişkinlerde bu tip eklem görülmez. </a:t>
            </a:r>
          </a:p>
          <a:p>
            <a:pPr algn="just" eaLnBrk="1" hangingPunct="1"/>
            <a:r>
              <a:rPr lang="tr-TR" altLang="tr-TR" b="1" dirty="0">
                <a:solidFill>
                  <a:srgbClr val="CC0000"/>
                </a:solidFill>
              </a:rPr>
              <a:t>Ör.</a:t>
            </a:r>
            <a:r>
              <a:rPr lang="tr-TR" altLang="tr-TR" b="1" dirty="0"/>
              <a:t> uzun kemiklerin </a:t>
            </a:r>
            <a:r>
              <a:rPr lang="tr-TR" altLang="tr-TR" b="1" dirty="0" err="1"/>
              <a:t>metafiz</a:t>
            </a:r>
            <a:r>
              <a:rPr lang="tr-TR" altLang="tr-TR" b="1" dirty="0"/>
              <a:t> ve </a:t>
            </a:r>
            <a:r>
              <a:rPr lang="tr-TR" altLang="tr-TR" b="1" dirty="0" err="1"/>
              <a:t>epifizleri</a:t>
            </a:r>
            <a:r>
              <a:rPr lang="tr-TR" altLang="tr-TR" b="1" dirty="0"/>
              <a:t> arasında büyüme kıkırdağı ileri yaşlarda ortadan kaybolur. Ayrıca </a:t>
            </a:r>
            <a:r>
              <a:rPr lang="tr-TR" altLang="tr-TR" b="1" dirty="0" err="1"/>
              <a:t>os</a:t>
            </a:r>
            <a:r>
              <a:rPr lang="tr-TR" altLang="tr-TR" b="1" dirty="0"/>
              <a:t> </a:t>
            </a:r>
            <a:r>
              <a:rPr lang="tr-TR" altLang="tr-TR" b="1" dirty="0" err="1"/>
              <a:t>sphenoidale</a:t>
            </a:r>
            <a:r>
              <a:rPr lang="tr-TR" altLang="tr-TR" b="1" dirty="0"/>
              <a:t> ile </a:t>
            </a:r>
            <a:r>
              <a:rPr lang="tr-TR" altLang="tr-TR" b="1" dirty="0" err="1"/>
              <a:t>os</a:t>
            </a:r>
            <a:r>
              <a:rPr lang="tr-TR" altLang="tr-TR" b="1" dirty="0"/>
              <a:t> </a:t>
            </a:r>
            <a:r>
              <a:rPr lang="tr-TR" altLang="tr-TR" b="1" dirty="0" err="1"/>
              <a:t>occipitale</a:t>
            </a:r>
            <a:r>
              <a:rPr lang="tr-TR" altLang="tr-TR" b="1" dirty="0"/>
              <a:t> arasındaki </a:t>
            </a:r>
            <a:r>
              <a:rPr lang="tr-TR" altLang="tr-TR" b="1" dirty="0" err="1">
                <a:solidFill>
                  <a:srgbClr val="CC0000"/>
                </a:solidFill>
              </a:rPr>
              <a:t>synchondrosis</a:t>
            </a:r>
            <a:r>
              <a:rPr lang="tr-TR" altLang="tr-TR" b="1" dirty="0">
                <a:solidFill>
                  <a:srgbClr val="CC0000"/>
                </a:solidFill>
              </a:rPr>
              <a:t> </a:t>
            </a:r>
            <a:r>
              <a:rPr lang="tr-TR" altLang="tr-TR" b="1" dirty="0" err="1">
                <a:solidFill>
                  <a:srgbClr val="CC0000"/>
                </a:solidFill>
              </a:rPr>
              <a:t>sphenooccipitalis</a:t>
            </a:r>
            <a:r>
              <a:rPr lang="tr-TR" altLang="tr-TR" b="1" dirty="0"/>
              <a:t> bu tip bir eklemdir.</a:t>
            </a:r>
          </a:p>
          <a:p>
            <a:endParaRPr lang="tr-TR" dirty="0"/>
          </a:p>
        </p:txBody>
      </p:sp>
      <p:pic>
        <p:nvPicPr>
          <p:cNvPr id="4" name="Picture 7">
            <a:extLst>
              <a:ext uri="{FF2B5EF4-FFF2-40B4-BE49-F238E27FC236}">
                <a16:creationId xmlns:a16="http://schemas.microsoft.com/office/drawing/2014/main" id="{91D4102B-22C2-4A0E-B434-8DE026922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997200"/>
            <a:ext cx="1169987" cy="362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8">
            <a:extLst>
              <a:ext uri="{FF2B5EF4-FFF2-40B4-BE49-F238E27FC236}">
                <a16:creationId xmlns:a16="http://schemas.microsoft.com/office/drawing/2014/main" id="{A9E1887F-7F3A-40AD-A1CC-41A5EA41E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82852"/>
            <a:ext cx="139700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117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165637"/>
            <a:ext cx="10515600" cy="4351338"/>
          </a:xfrm>
        </p:spPr>
        <p:txBody>
          <a:bodyPr>
            <a:normAutofit/>
          </a:bodyPr>
          <a:lstStyle/>
          <a:p>
            <a:pPr algn="just" eaLnBrk="1" hangingPunct="1"/>
            <a:r>
              <a:rPr lang="tr-TR" altLang="tr-TR" b="1" dirty="0">
                <a:solidFill>
                  <a:srgbClr val="A50021"/>
                </a:solidFill>
                <a:cs typeface="Times New Roman" panose="02020603050405020304" pitchFamily="18" charset="0"/>
              </a:rPr>
              <a:t>2-Symphysis:</a:t>
            </a:r>
            <a:r>
              <a:rPr lang="tr-TR" altLang="tr-TR" b="1" dirty="0"/>
              <a:t> Ekleme katılan kemikler arasında yassı ve geniş bir kıkırdak bulunur. </a:t>
            </a:r>
          </a:p>
          <a:p>
            <a:pPr algn="just" eaLnBrk="1" hangingPunct="1"/>
            <a:r>
              <a:rPr lang="tr-TR" altLang="tr-TR" b="1" dirty="0"/>
              <a:t>Ör. omurlar arasındaki </a:t>
            </a:r>
            <a:r>
              <a:rPr lang="tr-TR" altLang="tr-TR" b="1" dirty="0" err="1"/>
              <a:t>discus</a:t>
            </a:r>
            <a:r>
              <a:rPr lang="tr-TR" altLang="tr-TR" b="1" dirty="0"/>
              <a:t> </a:t>
            </a:r>
            <a:r>
              <a:rPr lang="tr-TR" altLang="tr-TR" b="1" dirty="0" err="1"/>
              <a:t>intervertebralisler</a:t>
            </a:r>
            <a:r>
              <a:rPr lang="tr-TR" altLang="tr-TR" b="1" dirty="0"/>
              <a:t> bu tip kıkırdak yapılardır. </a:t>
            </a:r>
          </a:p>
          <a:p>
            <a:pPr algn="just" eaLnBrk="1" hangingPunct="1"/>
            <a:r>
              <a:rPr lang="tr-TR" altLang="tr-TR" b="1" dirty="0"/>
              <a:t>İki </a:t>
            </a:r>
            <a:r>
              <a:rPr lang="tr-TR" altLang="tr-TR" b="1" dirty="0" err="1"/>
              <a:t>pubis</a:t>
            </a:r>
            <a:r>
              <a:rPr lang="tr-TR" altLang="tr-TR" b="1" dirty="0"/>
              <a:t> kemiği arasındaki </a:t>
            </a:r>
            <a:r>
              <a:rPr lang="tr-TR" altLang="tr-TR" b="1" dirty="0" err="1">
                <a:solidFill>
                  <a:srgbClr val="CC0000"/>
                </a:solidFill>
              </a:rPr>
              <a:t>symphysis</a:t>
            </a:r>
            <a:r>
              <a:rPr lang="tr-TR" altLang="tr-TR" b="1" dirty="0">
                <a:solidFill>
                  <a:srgbClr val="CC0000"/>
                </a:solidFill>
              </a:rPr>
              <a:t> </a:t>
            </a:r>
            <a:r>
              <a:rPr lang="tr-TR" altLang="tr-TR" b="1" dirty="0" err="1">
                <a:solidFill>
                  <a:srgbClr val="CC0000"/>
                </a:solidFill>
              </a:rPr>
              <a:t>pubica</a:t>
            </a:r>
            <a:r>
              <a:rPr lang="tr-TR" altLang="tr-TR" b="1" dirty="0"/>
              <a:t> bu ekleme iyi bir örnektir. Bu eklemler az hareket yaparlar.</a:t>
            </a:r>
            <a:endParaRPr lang="tr-TR" altLang="tr-TR" b="1" dirty="0">
              <a:cs typeface="Times New Roman" panose="02020603050405020304" pitchFamily="18" charset="0"/>
            </a:endParaRPr>
          </a:p>
          <a:p>
            <a:endParaRPr lang="tr-TR" dirty="0"/>
          </a:p>
        </p:txBody>
      </p:sp>
      <p:pic>
        <p:nvPicPr>
          <p:cNvPr id="2" name="Picture 3">
            <a:extLst>
              <a:ext uri="{FF2B5EF4-FFF2-40B4-BE49-F238E27FC236}">
                <a16:creationId xmlns:a16="http://schemas.microsoft.com/office/drawing/2014/main" id="{00407AF9-A7D7-483A-A2D7-66CFD34B7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573463"/>
            <a:ext cx="4824413"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a:extLst>
              <a:ext uri="{FF2B5EF4-FFF2-40B4-BE49-F238E27FC236}">
                <a16:creationId xmlns:a16="http://schemas.microsoft.com/office/drawing/2014/main" id="{81F4097C-35F1-4073-8608-5C59FEB66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271" y="3199863"/>
            <a:ext cx="3743325"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Düz Ok Bağlayıcısı 9">
            <a:extLst>
              <a:ext uri="{FF2B5EF4-FFF2-40B4-BE49-F238E27FC236}">
                <a16:creationId xmlns:a16="http://schemas.microsoft.com/office/drawing/2014/main" id="{88DE305E-1EE6-4E62-9E33-3CDFAB3C8C1C}"/>
              </a:ext>
            </a:extLst>
          </p:cNvPr>
          <p:cNvCxnSpPr/>
          <p:nvPr/>
        </p:nvCxnSpPr>
        <p:spPr>
          <a:xfrm>
            <a:off x="1997612" y="4684542"/>
            <a:ext cx="544419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Metin kutusu 11">
            <a:extLst>
              <a:ext uri="{FF2B5EF4-FFF2-40B4-BE49-F238E27FC236}">
                <a16:creationId xmlns:a16="http://schemas.microsoft.com/office/drawing/2014/main" id="{7DA9ECF5-E4E9-4446-A12D-87DE3B75C424}"/>
              </a:ext>
            </a:extLst>
          </p:cNvPr>
          <p:cNvSpPr txBox="1"/>
          <p:nvPr/>
        </p:nvSpPr>
        <p:spPr>
          <a:xfrm>
            <a:off x="5148263" y="4332309"/>
            <a:ext cx="2817056" cy="369332"/>
          </a:xfrm>
          <a:prstGeom prst="rect">
            <a:avLst/>
          </a:prstGeom>
          <a:noFill/>
        </p:spPr>
        <p:txBody>
          <a:bodyPr wrap="square">
            <a:spAutoFit/>
          </a:bodyPr>
          <a:lstStyle/>
          <a:p>
            <a:pPr eaLnBrk="1" hangingPunct="1"/>
            <a:r>
              <a:rPr lang="tr-TR" altLang="tr-TR" b="1" dirty="0" err="1">
                <a:solidFill>
                  <a:srgbClr val="CC0000"/>
                </a:solidFill>
              </a:rPr>
              <a:t>symphysis</a:t>
            </a:r>
            <a:endParaRPr lang="tr-TR" altLang="tr-TR" b="1" dirty="0">
              <a:solidFill>
                <a:srgbClr val="CC0000"/>
              </a:solidFill>
            </a:endParaRPr>
          </a:p>
        </p:txBody>
      </p:sp>
    </p:spTree>
    <p:extLst>
      <p:ext uri="{BB962C8B-B14F-4D97-AF65-F5344CB8AC3E}">
        <p14:creationId xmlns:p14="http://schemas.microsoft.com/office/powerpoint/2010/main" val="144105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250825" y="320381"/>
            <a:ext cx="10515600" cy="2141465"/>
          </a:xfrm>
        </p:spPr>
        <p:txBody>
          <a:bodyPr>
            <a:normAutofit/>
          </a:bodyPr>
          <a:lstStyle/>
          <a:p>
            <a:r>
              <a:rPr lang="tr-TR" altLang="tr-TR" b="1" dirty="0">
                <a:solidFill>
                  <a:srgbClr val="CC0000"/>
                </a:solidFill>
              </a:rPr>
              <a:t>III-</a:t>
            </a:r>
            <a:r>
              <a:rPr lang="tr-TR" altLang="tr-TR" b="1" dirty="0" err="1">
                <a:solidFill>
                  <a:srgbClr val="CC0000"/>
                </a:solidFill>
              </a:rPr>
              <a:t>Articulationes</a:t>
            </a:r>
            <a:r>
              <a:rPr lang="tr-TR" altLang="tr-TR" b="1" dirty="0">
                <a:solidFill>
                  <a:srgbClr val="CC0000"/>
                </a:solidFill>
              </a:rPr>
              <a:t> </a:t>
            </a:r>
            <a:r>
              <a:rPr lang="tr-TR" altLang="tr-TR" b="1" dirty="0" err="1">
                <a:solidFill>
                  <a:srgbClr val="CC0000"/>
                </a:solidFill>
              </a:rPr>
              <a:t>synoviales</a:t>
            </a:r>
            <a:r>
              <a:rPr lang="tr-TR" altLang="tr-TR" b="1" dirty="0"/>
              <a:t>: Tam hareketli eklemler olup vücudumuzdaki eklemlerin çoğu bu guruba dahildir. </a:t>
            </a:r>
            <a:r>
              <a:rPr lang="tr-TR" altLang="tr-TR" b="1" dirty="0" err="1"/>
              <a:t>Synovial</a:t>
            </a:r>
            <a:r>
              <a:rPr lang="tr-TR" altLang="tr-TR" b="1" dirty="0"/>
              <a:t> eklemlerin ortak özellikleri şunlardır. </a:t>
            </a:r>
            <a:r>
              <a:rPr lang="tr-TR" altLang="tr-TR" dirty="0"/>
              <a:t> </a:t>
            </a:r>
          </a:p>
          <a:p>
            <a:endParaRPr lang="tr-TR" dirty="0"/>
          </a:p>
        </p:txBody>
      </p:sp>
      <p:pic>
        <p:nvPicPr>
          <p:cNvPr id="2" name="Picture 5">
            <a:extLst>
              <a:ext uri="{FF2B5EF4-FFF2-40B4-BE49-F238E27FC236}">
                <a16:creationId xmlns:a16="http://schemas.microsoft.com/office/drawing/2014/main" id="{0DEE55AD-6F34-4582-949F-8BC91ED5A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821" y="1652882"/>
            <a:ext cx="5113337" cy="488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786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838200" y="1359461"/>
            <a:ext cx="10515600" cy="4139077"/>
          </a:xfrm>
        </p:spPr>
        <p:txBody>
          <a:bodyPr>
            <a:normAutofit/>
          </a:bodyPr>
          <a:lstStyle/>
          <a:p>
            <a:pPr eaLnBrk="1" hangingPunct="1"/>
            <a:r>
              <a:rPr lang="tr-TR" altLang="tr-TR" b="1" dirty="0" err="1"/>
              <a:t>Synovial</a:t>
            </a:r>
            <a:r>
              <a:rPr lang="tr-TR" altLang="tr-TR" b="1" dirty="0"/>
              <a:t> bir eklemin genel özellikleri</a:t>
            </a:r>
            <a:br>
              <a:rPr lang="tr-TR" altLang="tr-TR" b="1" dirty="0">
                <a:solidFill>
                  <a:srgbClr val="A50021"/>
                </a:solidFill>
              </a:rPr>
            </a:br>
            <a:endParaRPr lang="tr-TR" altLang="tr-TR" b="1" dirty="0">
              <a:solidFill>
                <a:srgbClr val="A50021"/>
              </a:solidFill>
            </a:endParaRPr>
          </a:p>
          <a:p>
            <a:pPr eaLnBrk="1" hangingPunct="1"/>
            <a:r>
              <a:rPr lang="tr-TR" altLang="tr-TR" b="1" dirty="0">
                <a:solidFill>
                  <a:srgbClr val="A50021"/>
                </a:solidFill>
              </a:rPr>
              <a:t>Eklem kıkırdağı (</a:t>
            </a:r>
            <a:r>
              <a:rPr lang="tr-TR" altLang="tr-TR" b="1" dirty="0" err="1">
                <a:solidFill>
                  <a:srgbClr val="A50021"/>
                </a:solidFill>
              </a:rPr>
              <a:t>cartilago</a:t>
            </a:r>
            <a:r>
              <a:rPr lang="tr-TR" altLang="tr-TR" b="1" dirty="0">
                <a:solidFill>
                  <a:srgbClr val="A50021"/>
                </a:solidFill>
              </a:rPr>
              <a:t> </a:t>
            </a:r>
            <a:r>
              <a:rPr lang="tr-TR" altLang="tr-TR" b="1" dirty="0" err="1">
                <a:solidFill>
                  <a:srgbClr val="A50021"/>
                </a:solidFill>
              </a:rPr>
              <a:t>articularis</a:t>
            </a:r>
            <a:r>
              <a:rPr lang="tr-TR" altLang="tr-TR" b="1" dirty="0">
                <a:solidFill>
                  <a:srgbClr val="A50021"/>
                </a:solidFill>
              </a:rPr>
              <a:t>)</a:t>
            </a:r>
            <a:br>
              <a:rPr lang="tr-TR" altLang="tr-TR" b="1" dirty="0">
                <a:solidFill>
                  <a:srgbClr val="A50021"/>
                </a:solidFill>
              </a:rPr>
            </a:br>
            <a:endParaRPr lang="tr-TR" altLang="tr-TR" b="1" dirty="0">
              <a:solidFill>
                <a:srgbClr val="A50021"/>
              </a:solidFill>
            </a:endParaRPr>
          </a:p>
          <a:p>
            <a:pPr eaLnBrk="1" hangingPunct="1"/>
            <a:r>
              <a:rPr lang="tr-TR" altLang="tr-TR" b="1" dirty="0">
                <a:solidFill>
                  <a:srgbClr val="A50021"/>
                </a:solidFill>
              </a:rPr>
              <a:t>Eklem kapsülü (</a:t>
            </a:r>
            <a:r>
              <a:rPr lang="tr-TR" altLang="tr-TR" b="1" dirty="0" err="1">
                <a:solidFill>
                  <a:srgbClr val="A50021"/>
                </a:solidFill>
              </a:rPr>
              <a:t>capsula</a:t>
            </a:r>
            <a:r>
              <a:rPr lang="tr-TR" altLang="tr-TR" b="1" dirty="0">
                <a:solidFill>
                  <a:srgbClr val="A50021"/>
                </a:solidFill>
              </a:rPr>
              <a:t> </a:t>
            </a:r>
            <a:r>
              <a:rPr lang="tr-TR" altLang="tr-TR" b="1" dirty="0" err="1">
                <a:solidFill>
                  <a:srgbClr val="A50021"/>
                </a:solidFill>
              </a:rPr>
              <a:t>articularis</a:t>
            </a:r>
            <a:r>
              <a:rPr lang="tr-TR" altLang="tr-TR" b="1" dirty="0">
                <a:solidFill>
                  <a:srgbClr val="A50021"/>
                </a:solidFill>
              </a:rPr>
              <a:t>)</a:t>
            </a:r>
            <a:br>
              <a:rPr lang="tr-TR" altLang="tr-TR" b="1" dirty="0">
                <a:solidFill>
                  <a:srgbClr val="A50021"/>
                </a:solidFill>
              </a:rPr>
            </a:br>
            <a:endParaRPr lang="tr-TR" altLang="tr-TR" b="1" dirty="0">
              <a:solidFill>
                <a:srgbClr val="A50021"/>
              </a:solidFill>
            </a:endParaRPr>
          </a:p>
          <a:p>
            <a:pPr eaLnBrk="1" hangingPunct="1"/>
            <a:r>
              <a:rPr lang="tr-TR" altLang="tr-TR" b="1" dirty="0">
                <a:solidFill>
                  <a:srgbClr val="A50021"/>
                </a:solidFill>
              </a:rPr>
              <a:t>Eklem boşluğu (</a:t>
            </a:r>
            <a:r>
              <a:rPr lang="tr-TR" altLang="tr-TR" b="1" dirty="0" err="1">
                <a:solidFill>
                  <a:srgbClr val="A50021"/>
                </a:solidFill>
              </a:rPr>
              <a:t>cavitas</a:t>
            </a:r>
            <a:r>
              <a:rPr lang="tr-TR" altLang="tr-TR" b="1" dirty="0">
                <a:solidFill>
                  <a:srgbClr val="A50021"/>
                </a:solidFill>
              </a:rPr>
              <a:t> </a:t>
            </a:r>
            <a:r>
              <a:rPr lang="tr-TR" altLang="tr-TR" b="1" dirty="0" err="1">
                <a:solidFill>
                  <a:srgbClr val="A50021"/>
                </a:solidFill>
              </a:rPr>
              <a:t>articularis</a:t>
            </a:r>
            <a:br>
              <a:rPr lang="tr-TR" altLang="tr-TR" b="1" dirty="0">
                <a:solidFill>
                  <a:srgbClr val="A50021"/>
                </a:solidFill>
              </a:rPr>
            </a:br>
            <a:endParaRPr lang="tr-TR" altLang="tr-TR" b="1" dirty="0">
              <a:solidFill>
                <a:srgbClr val="A50021"/>
              </a:solidFill>
            </a:endParaRPr>
          </a:p>
          <a:p>
            <a:pPr eaLnBrk="1" hangingPunct="1"/>
            <a:r>
              <a:rPr lang="tr-TR" altLang="tr-TR" b="1" dirty="0">
                <a:solidFill>
                  <a:srgbClr val="A50021"/>
                </a:solidFill>
              </a:rPr>
              <a:t>Eklem bağları (</a:t>
            </a:r>
            <a:r>
              <a:rPr lang="tr-TR" altLang="tr-TR" b="1" dirty="0" err="1">
                <a:solidFill>
                  <a:srgbClr val="A50021"/>
                </a:solidFill>
              </a:rPr>
              <a:t>ligamenta</a:t>
            </a:r>
            <a:r>
              <a:rPr lang="tr-TR" altLang="tr-TR" b="1" dirty="0">
                <a:solidFill>
                  <a:srgbClr val="A50021"/>
                </a:solidFill>
              </a:rPr>
              <a:t> </a:t>
            </a:r>
            <a:r>
              <a:rPr lang="tr-TR" altLang="tr-TR" b="1" dirty="0" err="1">
                <a:solidFill>
                  <a:srgbClr val="A50021"/>
                </a:solidFill>
              </a:rPr>
              <a:t>articularis</a:t>
            </a:r>
            <a:r>
              <a:rPr lang="tr-TR" altLang="tr-TR" b="1" dirty="0">
                <a:solidFill>
                  <a:srgbClr val="A50021"/>
                </a:solidFill>
              </a:rPr>
              <a:t>)</a:t>
            </a:r>
            <a:endParaRPr lang="tr-TR" dirty="0"/>
          </a:p>
        </p:txBody>
      </p:sp>
    </p:spTree>
    <p:extLst>
      <p:ext uri="{BB962C8B-B14F-4D97-AF65-F5344CB8AC3E}">
        <p14:creationId xmlns:p14="http://schemas.microsoft.com/office/powerpoint/2010/main" val="3164514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749499"/>
          </a:xfrm>
        </p:spPr>
        <p:txBody>
          <a:bodyPr>
            <a:normAutofit/>
          </a:bodyPr>
          <a:lstStyle/>
          <a:p>
            <a:r>
              <a:rPr lang="tr-TR" altLang="tr-TR" b="1" dirty="0">
                <a:solidFill>
                  <a:srgbClr val="CC0000"/>
                </a:solidFill>
              </a:rPr>
              <a:t>a)</a:t>
            </a:r>
            <a:r>
              <a:rPr lang="tr-TR" altLang="tr-TR" b="1" dirty="0" err="1">
                <a:solidFill>
                  <a:srgbClr val="CC0000"/>
                </a:solidFill>
              </a:rPr>
              <a:t>Cartilago</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a:t>
            </a:r>
            <a:r>
              <a:rPr lang="tr-TR" altLang="tr-TR" b="1" dirty="0"/>
              <a:t> Ekleme katılan kemiklerin eklem yüzleri 2.5 mm kalınlığında </a:t>
            </a:r>
            <a:r>
              <a:rPr lang="tr-TR" altLang="tr-TR" b="1" dirty="0" err="1"/>
              <a:t>hiyalin</a:t>
            </a:r>
            <a:r>
              <a:rPr lang="tr-TR" altLang="tr-TR" b="1" dirty="0"/>
              <a:t> kıkırdak ile kaplıdır. Kıkırdak doku, kemik dokuya göre daha esnek bir yapıya sahip olduğu için eklem kıkırdağı kemik yüzeylerin aşınmasını engeller.</a:t>
            </a:r>
            <a:r>
              <a:rPr lang="tr-TR" altLang="tr-TR" dirty="0"/>
              <a:t> </a:t>
            </a:r>
          </a:p>
          <a:p>
            <a:pPr eaLnBrk="1" hangingPunct="1"/>
            <a:endParaRPr lang="tr-TR" dirty="0"/>
          </a:p>
        </p:txBody>
      </p:sp>
      <p:pic>
        <p:nvPicPr>
          <p:cNvPr id="6" name="Picture 6">
            <a:extLst>
              <a:ext uri="{FF2B5EF4-FFF2-40B4-BE49-F238E27FC236}">
                <a16:creationId xmlns:a16="http://schemas.microsoft.com/office/drawing/2014/main" id="{CB49782B-19EB-4F0B-A815-D19BFBA68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599" y="2034663"/>
            <a:ext cx="4968875" cy="380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32AF6FC4-F008-4746-9F85-664B39845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353" y="1927531"/>
            <a:ext cx="3760787"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1066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749499"/>
          </a:xfrm>
        </p:spPr>
        <p:txBody>
          <a:bodyPr>
            <a:normAutofit fontScale="92500" lnSpcReduction="10000"/>
          </a:bodyPr>
          <a:lstStyle/>
          <a:p>
            <a:r>
              <a:rPr lang="tr-TR" altLang="tr-TR" b="1" dirty="0">
                <a:solidFill>
                  <a:srgbClr val="CC0000"/>
                </a:solidFill>
              </a:rPr>
              <a:t>b)</a:t>
            </a:r>
            <a:r>
              <a:rPr lang="tr-TR" altLang="tr-TR" b="1" dirty="0" err="1">
                <a:solidFill>
                  <a:srgbClr val="CC0000"/>
                </a:solidFill>
              </a:rPr>
              <a:t>Capsula</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a:t>
            </a:r>
            <a:r>
              <a:rPr lang="tr-TR" altLang="tr-TR" b="1" dirty="0"/>
              <a:t> Ekleme katılan kemiklerin eklem kıkırdağı ile kaplı eklem yüzlerini içine alacak şekilde eklemi dıştan kuşatan bağ dokusuna eklem kapsülü denir. Bu kapsül eklem içi ile eklem dışını tamamen birbirinden ayırır. Eklem kapsülü içerisindeki basınç dışarıdaki atmosfer basıncından daima düşüktür. </a:t>
            </a:r>
            <a:endParaRPr lang="tr-TR" altLang="tr-TR" dirty="0"/>
          </a:p>
          <a:p>
            <a:pPr eaLnBrk="1" hangingPunct="1"/>
            <a:endParaRPr lang="tr-TR" dirty="0"/>
          </a:p>
        </p:txBody>
      </p:sp>
      <p:pic>
        <p:nvPicPr>
          <p:cNvPr id="2" name="Picture 5">
            <a:extLst>
              <a:ext uri="{FF2B5EF4-FFF2-40B4-BE49-F238E27FC236}">
                <a16:creationId xmlns:a16="http://schemas.microsoft.com/office/drawing/2014/main" id="{E8A30273-7C50-405F-9CF1-772E0BBAA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019" y="2740150"/>
            <a:ext cx="5343525" cy="367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a:extLst>
              <a:ext uri="{FF2B5EF4-FFF2-40B4-BE49-F238E27FC236}">
                <a16:creationId xmlns:a16="http://schemas.microsoft.com/office/drawing/2014/main" id="{9338B87F-0F13-47FE-B1A0-EA325370D3F8}"/>
              </a:ext>
            </a:extLst>
          </p:cNvPr>
          <p:cNvSpPr txBox="1"/>
          <p:nvPr/>
        </p:nvSpPr>
        <p:spPr>
          <a:xfrm>
            <a:off x="7990449" y="4953616"/>
            <a:ext cx="4237893" cy="369332"/>
          </a:xfrm>
          <a:prstGeom prst="rect">
            <a:avLst/>
          </a:prstGeom>
          <a:noFill/>
        </p:spPr>
        <p:txBody>
          <a:bodyPr wrap="square">
            <a:spAutoFit/>
          </a:bodyPr>
          <a:lstStyle/>
          <a:p>
            <a:pPr eaLnBrk="1" hangingPunct="1"/>
            <a:r>
              <a:rPr lang="tr-TR" altLang="tr-TR" b="1" dirty="0" err="1">
                <a:solidFill>
                  <a:srgbClr val="CC0000"/>
                </a:solidFill>
              </a:rPr>
              <a:t>capsula</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sp>
        <p:nvSpPr>
          <p:cNvPr id="7" name="Ok: Sağ 6">
            <a:extLst>
              <a:ext uri="{FF2B5EF4-FFF2-40B4-BE49-F238E27FC236}">
                <a16:creationId xmlns:a16="http://schemas.microsoft.com/office/drawing/2014/main" id="{ECBB7D05-3A73-4C08-AA86-F0CE26E7B70C}"/>
              </a:ext>
            </a:extLst>
          </p:cNvPr>
          <p:cNvSpPr/>
          <p:nvPr/>
        </p:nvSpPr>
        <p:spPr>
          <a:xfrm>
            <a:off x="5838092" y="4825277"/>
            <a:ext cx="2152357" cy="6260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65359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5196084"/>
          </a:xfrm>
        </p:spPr>
        <p:txBody>
          <a:bodyPr>
            <a:normAutofit fontScale="92500" lnSpcReduction="20000"/>
          </a:bodyPr>
          <a:lstStyle/>
          <a:p>
            <a:pPr algn="just" eaLnBrk="1" hangingPunct="1"/>
            <a:r>
              <a:rPr lang="tr-TR" altLang="tr-TR" b="1" dirty="0"/>
              <a:t>Eklem kapsülü iki tabakalı olup dış tabakasına </a:t>
            </a:r>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fibrosa</a:t>
            </a:r>
            <a:r>
              <a:rPr lang="tr-TR" altLang="tr-TR" b="1" dirty="0"/>
              <a:t>, iç tabakasına ise </a:t>
            </a:r>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synovialis</a:t>
            </a:r>
            <a:r>
              <a:rPr lang="tr-TR" altLang="tr-TR" b="1" dirty="0"/>
              <a:t> denir.</a:t>
            </a:r>
          </a:p>
          <a:p>
            <a:pPr algn="just" eaLnBrk="1" hangingPunct="1"/>
            <a:endParaRPr lang="tr-TR" altLang="tr-TR" b="1" dirty="0">
              <a:solidFill>
                <a:srgbClr val="CC0000"/>
              </a:solidFill>
            </a:endParaRPr>
          </a:p>
          <a:p>
            <a:pPr algn="just" eaLnBrk="1" hangingPunct="1"/>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fibrosa</a:t>
            </a:r>
            <a:r>
              <a:rPr lang="tr-TR" altLang="tr-TR" b="1" dirty="0">
                <a:solidFill>
                  <a:srgbClr val="CC0000"/>
                </a:solidFill>
              </a:rPr>
              <a:t>:</a:t>
            </a:r>
            <a:r>
              <a:rPr lang="tr-TR" altLang="tr-TR" b="1" dirty="0"/>
              <a:t> Eklem kapsülünün dıştaki tabakası olup </a:t>
            </a:r>
            <a:r>
              <a:rPr lang="tr-TR" altLang="tr-TR" b="1" dirty="0" err="1"/>
              <a:t>fibröz</a:t>
            </a:r>
            <a:r>
              <a:rPr lang="tr-TR" altLang="tr-TR" b="1" dirty="0"/>
              <a:t> bağ dokusundan meydana gelir ve oldukça sağlamdır. Eklemi dış etkilerden korur ve kemiğin </a:t>
            </a:r>
            <a:r>
              <a:rPr lang="tr-TR" altLang="tr-TR" b="1" dirty="0" err="1"/>
              <a:t>periostuna</a:t>
            </a:r>
            <a:r>
              <a:rPr lang="tr-TR" altLang="tr-TR" b="1" dirty="0"/>
              <a:t> kaynaşır.</a:t>
            </a:r>
          </a:p>
          <a:p>
            <a:pPr algn="just" eaLnBrk="1" hangingPunct="1"/>
            <a:endParaRPr lang="tr-TR" altLang="tr-TR" b="1" dirty="0">
              <a:solidFill>
                <a:srgbClr val="CC0000"/>
              </a:solidFill>
            </a:endParaRPr>
          </a:p>
          <a:p>
            <a:pPr algn="just" eaLnBrk="1" hangingPunct="1"/>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synovialis</a:t>
            </a:r>
            <a:r>
              <a:rPr lang="tr-TR" altLang="tr-TR" b="1" dirty="0">
                <a:solidFill>
                  <a:srgbClr val="CC0000"/>
                </a:solidFill>
              </a:rPr>
              <a:t>:</a:t>
            </a:r>
            <a:r>
              <a:rPr lang="tr-TR" altLang="tr-TR" b="1" dirty="0"/>
              <a:t> Eklem kapsülünün içteki tabakası olup gevşek bağ dokusundan yapılmıştır. Damar ve sinirden zengin olup iç yüzü düzgündür. </a:t>
            </a:r>
            <a:r>
              <a:rPr lang="tr-TR" altLang="tr-TR" b="1" dirty="0" err="1"/>
              <a:t>Synovia</a:t>
            </a:r>
            <a:r>
              <a:rPr lang="tr-TR" altLang="tr-TR" b="1" dirty="0"/>
              <a:t> adını verdiğimiz eklem sıvısını salgılar ve tekrar geri emer.</a:t>
            </a:r>
          </a:p>
          <a:p>
            <a:pPr algn="just" eaLnBrk="1" hangingPunct="1"/>
            <a:endParaRPr lang="tr-TR" altLang="tr-TR" b="1" dirty="0">
              <a:solidFill>
                <a:srgbClr val="CC0000"/>
              </a:solidFill>
            </a:endParaRPr>
          </a:p>
          <a:p>
            <a:pPr algn="just" eaLnBrk="1" hangingPunct="1"/>
            <a:r>
              <a:rPr lang="tr-TR" altLang="tr-TR" b="1" dirty="0" err="1">
                <a:solidFill>
                  <a:srgbClr val="CC0000"/>
                </a:solidFill>
              </a:rPr>
              <a:t>Synovia</a:t>
            </a:r>
            <a:r>
              <a:rPr lang="tr-TR" altLang="tr-TR" b="1" dirty="0">
                <a:solidFill>
                  <a:srgbClr val="CC0000"/>
                </a:solidFill>
              </a:rPr>
              <a:t>:</a:t>
            </a:r>
            <a:r>
              <a:rPr lang="tr-TR" altLang="tr-TR" b="1" dirty="0"/>
              <a:t> </a:t>
            </a:r>
            <a:r>
              <a:rPr lang="tr-TR" altLang="tr-TR" b="1" dirty="0" err="1"/>
              <a:t>Membrana</a:t>
            </a:r>
            <a:r>
              <a:rPr lang="tr-TR" altLang="tr-TR" b="1" dirty="0"/>
              <a:t> </a:t>
            </a:r>
            <a:r>
              <a:rPr lang="tr-TR" altLang="tr-TR" b="1" dirty="0" err="1"/>
              <a:t>synovialis</a:t>
            </a:r>
            <a:r>
              <a:rPr lang="tr-TR" altLang="tr-TR" b="1" dirty="0"/>
              <a:t> tarafından salgılanan ve eklem içerisindeki yapıların kolay hareket etmesi için kayganlık sağlayan bir sıvıdır.</a:t>
            </a:r>
            <a:r>
              <a:rPr lang="tr-TR" altLang="tr-TR" dirty="0"/>
              <a:t> </a:t>
            </a:r>
          </a:p>
          <a:p>
            <a:pPr eaLnBrk="1" hangingPunct="1"/>
            <a:endParaRPr lang="tr-TR" dirty="0"/>
          </a:p>
        </p:txBody>
      </p:sp>
    </p:spTree>
    <p:extLst>
      <p:ext uri="{BB962C8B-B14F-4D97-AF65-F5344CB8AC3E}">
        <p14:creationId xmlns:p14="http://schemas.microsoft.com/office/powerpoint/2010/main" val="1780966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749499"/>
          </a:xfrm>
        </p:spPr>
        <p:txBody>
          <a:bodyPr>
            <a:normAutofit/>
          </a:bodyPr>
          <a:lstStyle/>
          <a:p>
            <a:r>
              <a:rPr lang="tr-TR" altLang="tr-TR" b="1" dirty="0">
                <a:solidFill>
                  <a:srgbClr val="CC0000"/>
                </a:solidFill>
              </a:rPr>
              <a:t>c)</a:t>
            </a:r>
            <a:r>
              <a:rPr lang="tr-TR" altLang="tr-TR" b="1" dirty="0" err="1">
                <a:solidFill>
                  <a:srgbClr val="CC0000"/>
                </a:solidFill>
              </a:rPr>
              <a:t>Cavitas</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a:t>
            </a:r>
            <a:r>
              <a:rPr lang="tr-TR" altLang="tr-TR" b="1" dirty="0"/>
              <a:t> Eklem kapsülünün içinde ve ekleme katılan yüzeyler arasındaki kılcal bir boşluktur. Bu boşluk </a:t>
            </a:r>
            <a:r>
              <a:rPr lang="tr-TR" altLang="tr-TR" b="1" dirty="0" err="1"/>
              <a:t>synovia</a:t>
            </a:r>
            <a:r>
              <a:rPr lang="tr-TR" altLang="tr-TR" b="1" dirty="0"/>
              <a:t> ile doludur.</a:t>
            </a:r>
            <a:r>
              <a:rPr lang="tr-TR" altLang="tr-TR" dirty="0"/>
              <a:t> </a:t>
            </a:r>
          </a:p>
          <a:p>
            <a:pPr eaLnBrk="1" hangingPunct="1"/>
            <a:endParaRPr lang="tr-TR" dirty="0"/>
          </a:p>
        </p:txBody>
      </p:sp>
      <p:pic>
        <p:nvPicPr>
          <p:cNvPr id="4" name="Picture 3">
            <a:extLst>
              <a:ext uri="{FF2B5EF4-FFF2-40B4-BE49-F238E27FC236}">
                <a16:creationId xmlns:a16="http://schemas.microsoft.com/office/drawing/2014/main" id="{719BF389-6338-4F8D-87F2-AEB349C976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416" y="1771700"/>
            <a:ext cx="3538538" cy="4669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a:extLst>
              <a:ext uri="{FF2B5EF4-FFF2-40B4-BE49-F238E27FC236}">
                <a16:creationId xmlns:a16="http://schemas.microsoft.com/office/drawing/2014/main" id="{CC0D42A5-E60C-4BEE-A8E8-7E34A6004272}"/>
              </a:ext>
            </a:extLst>
          </p:cNvPr>
          <p:cNvSpPr txBox="1"/>
          <p:nvPr/>
        </p:nvSpPr>
        <p:spPr>
          <a:xfrm>
            <a:off x="7605932" y="3059668"/>
            <a:ext cx="3801794" cy="369332"/>
          </a:xfrm>
          <a:prstGeom prst="rect">
            <a:avLst/>
          </a:prstGeom>
          <a:noFill/>
        </p:spPr>
        <p:txBody>
          <a:bodyPr wrap="square">
            <a:spAutoFit/>
          </a:bodyPr>
          <a:lstStyle/>
          <a:p>
            <a:pPr eaLnBrk="1" hangingPunct="1"/>
            <a:r>
              <a:rPr lang="tr-TR" altLang="tr-TR" b="1" dirty="0" err="1">
                <a:solidFill>
                  <a:srgbClr val="CC0000"/>
                </a:solidFill>
              </a:rPr>
              <a:t>cavitas</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cxnSp>
        <p:nvCxnSpPr>
          <p:cNvPr id="13" name="Düz Ok Bağlayıcısı 12">
            <a:extLst>
              <a:ext uri="{FF2B5EF4-FFF2-40B4-BE49-F238E27FC236}">
                <a16:creationId xmlns:a16="http://schemas.microsoft.com/office/drawing/2014/main" id="{CD8A57F5-708A-46BA-90D8-0AA01BB55DFA}"/>
              </a:ext>
            </a:extLst>
          </p:cNvPr>
          <p:cNvCxnSpPr/>
          <p:nvPr/>
        </p:nvCxnSpPr>
        <p:spPr>
          <a:xfrm flipH="1">
            <a:off x="6096000" y="4445391"/>
            <a:ext cx="30198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5FDE3C28-A1C0-44A4-B386-90B4477E646A}"/>
              </a:ext>
            </a:extLst>
          </p:cNvPr>
          <p:cNvCxnSpPr/>
          <p:nvPr/>
        </p:nvCxnSpPr>
        <p:spPr>
          <a:xfrm flipH="1">
            <a:off x="5514535" y="2546252"/>
            <a:ext cx="2996419" cy="2672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355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946447"/>
          </a:xfrm>
        </p:spPr>
        <p:txBody>
          <a:bodyPr>
            <a:normAutofit fontScale="92500" lnSpcReduction="20000"/>
          </a:bodyPr>
          <a:lstStyle/>
          <a:p>
            <a:pPr algn="just" eaLnBrk="1" hangingPunct="1"/>
            <a:r>
              <a:rPr lang="tr-TR" altLang="tr-TR" b="1" dirty="0">
                <a:solidFill>
                  <a:srgbClr val="CC0000"/>
                </a:solidFill>
              </a:rPr>
              <a:t>d)</a:t>
            </a:r>
            <a:r>
              <a:rPr lang="tr-TR" altLang="tr-TR" b="1" dirty="0" err="1">
                <a:solidFill>
                  <a:srgbClr val="CC0000"/>
                </a:solidFill>
              </a:rPr>
              <a:t>Ligamenta</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a:t>
            </a:r>
            <a:r>
              <a:rPr lang="tr-TR" altLang="tr-TR" b="1" dirty="0"/>
              <a:t> Ekleme katılan kemiklerin uçları arasında uzanan bağ dokusu özelliğindeki yapılardır. </a:t>
            </a:r>
          </a:p>
          <a:p>
            <a:pPr algn="just" eaLnBrk="1" hangingPunct="1"/>
            <a:r>
              <a:rPr lang="tr-TR" altLang="tr-TR" b="1" dirty="0"/>
              <a:t>Bu bağlar eklem kapsülünün içinde yer alırsa eklem içi bağlar (</a:t>
            </a:r>
            <a:r>
              <a:rPr lang="tr-TR" altLang="tr-TR" b="1" dirty="0">
                <a:solidFill>
                  <a:srgbClr val="CC0000"/>
                </a:solidFill>
              </a:rPr>
              <a:t>lig. </a:t>
            </a:r>
            <a:r>
              <a:rPr lang="tr-TR" altLang="tr-TR" b="1" dirty="0" err="1">
                <a:solidFill>
                  <a:srgbClr val="CC0000"/>
                </a:solidFill>
              </a:rPr>
              <a:t>intracapsularis</a:t>
            </a:r>
            <a:r>
              <a:rPr lang="tr-TR" altLang="tr-TR" b="1" dirty="0"/>
              <a:t>), eklem kapsülünün yapısına katılırsa </a:t>
            </a:r>
            <a:r>
              <a:rPr lang="tr-TR" altLang="tr-TR" b="1" dirty="0" err="1"/>
              <a:t>kapsüler</a:t>
            </a:r>
            <a:r>
              <a:rPr lang="tr-TR" altLang="tr-TR" b="1" dirty="0"/>
              <a:t> bağlar (</a:t>
            </a:r>
            <a:r>
              <a:rPr lang="tr-TR" altLang="tr-TR" b="1" dirty="0">
                <a:solidFill>
                  <a:srgbClr val="CC0000"/>
                </a:solidFill>
              </a:rPr>
              <a:t>lig. </a:t>
            </a:r>
            <a:r>
              <a:rPr lang="tr-TR" altLang="tr-TR" b="1" dirty="0" err="1">
                <a:solidFill>
                  <a:srgbClr val="CC0000"/>
                </a:solidFill>
              </a:rPr>
              <a:t>capsularia</a:t>
            </a:r>
            <a:r>
              <a:rPr lang="tr-TR" altLang="tr-TR" b="1" dirty="0"/>
              <a:t>) ve eklem kapsülünün dışında ise eklem dışı bağlar (</a:t>
            </a:r>
            <a:r>
              <a:rPr lang="tr-TR" altLang="tr-TR" b="1" dirty="0">
                <a:solidFill>
                  <a:srgbClr val="CC0000"/>
                </a:solidFill>
              </a:rPr>
              <a:t>lig. </a:t>
            </a:r>
            <a:r>
              <a:rPr lang="tr-TR" altLang="tr-TR" b="1" dirty="0" err="1">
                <a:solidFill>
                  <a:srgbClr val="CC0000"/>
                </a:solidFill>
              </a:rPr>
              <a:t>extracapsularia</a:t>
            </a:r>
            <a:r>
              <a:rPr lang="tr-TR" altLang="tr-TR" b="1" dirty="0"/>
              <a:t>) ismini alır. </a:t>
            </a:r>
            <a:r>
              <a:rPr lang="tr-TR" altLang="tr-TR" dirty="0"/>
              <a:t> </a:t>
            </a:r>
          </a:p>
          <a:p>
            <a:pPr eaLnBrk="1" hangingPunct="1"/>
            <a:endParaRPr lang="tr-TR" dirty="0"/>
          </a:p>
        </p:txBody>
      </p:sp>
      <p:pic>
        <p:nvPicPr>
          <p:cNvPr id="2" name="Picture 3">
            <a:extLst>
              <a:ext uri="{FF2B5EF4-FFF2-40B4-BE49-F238E27FC236}">
                <a16:creationId xmlns:a16="http://schemas.microsoft.com/office/drawing/2014/main" id="{D6F687A8-F854-494C-A448-720D49B512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120" y="3041650"/>
            <a:ext cx="2466975"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97F5C70A-9263-4C49-8DA0-81C10CBCC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478" y="3041650"/>
            <a:ext cx="4694237" cy="323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a:extLst>
              <a:ext uri="{FF2B5EF4-FFF2-40B4-BE49-F238E27FC236}">
                <a16:creationId xmlns:a16="http://schemas.microsoft.com/office/drawing/2014/main" id="{96A73DA6-F024-4C7B-89A4-51C1C8E2D0AF}"/>
              </a:ext>
            </a:extLst>
          </p:cNvPr>
          <p:cNvSpPr txBox="1"/>
          <p:nvPr/>
        </p:nvSpPr>
        <p:spPr>
          <a:xfrm>
            <a:off x="4026095" y="5906055"/>
            <a:ext cx="2466975"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capsularia</a:t>
            </a:r>
            <a:endParaRPr lang="tr-TR" altLang="tr-TR" b="1" dirty="0">
              <a:solidFill>
                <a:srgbClr val="CC0000"/>
              </a:solidFill>
            </a:endParaRPr>
          </a:p>
        </p:txBody>
      </p:sp>
      <p:cxnSp>
        <p:nvCxnSpPr>
          <p:cNvPr id="11" name="Düz Ok Bağlayıcısı 10">
            <a:extLst>
              <a:ext uri="{FF2B5EF4-FFF2-40B4-BE49-F238E27FC236}">
                <a16:creationId xmlns:a16="http://schemas.microsoft.com/office/drawing/2014/main" id="{3DB8B59D-7A4A-4007-84ED-0685862AE411}"/>
              </a:ext>
            </a:extLst>
          </p:cNvPr>
          <p:cNvCxnSpPr/>
          <p:nvPr/>
        </p:nvCxnSpPr>
        <p:spPr>
          <a:xfrm flipV="1">
            <a:off x="5711483" y="5148775"/>
            <a:ext cx="1491175" cy="8721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Metin kutusu 15">
            <a:extLst>
              <a:ext uri="{FF2B5EF4-FFF2-40B4-BE49-F238E27FC236}">
                <a16:creationId xmlns:a16="http://schemas.microsoft.com/office/drawing/2014/main" id="{83128E00-499A-46B5-8759-E56EDB14077D}"/>
              </a:ext>
            </a:extLst>
          </p:cNvPr>
          <p:cNvSpPr txBox="1"/>
          <p:nvPr/>
        </p:nvSpPr>
        <p:spPr>
          <a:xfrm>
            <a:off x="4026095" y="2849794"/>
            <a:ext cx="3154680"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intracapsularis</a:t>
            </a:r>
            <a:endParaRPr lang="tr-TR" altLang="tr-TR" b="1" dirty="0">
              <a:solidFill>
                <a:srgbClr val="CC0000"/>
              </a:solidFill>
            </a:endParaRPr>
          </a:p>
        </p:txBody>
      </p:sp>
      <p:cxnSp>
        <p:nvCxnSpPr>
          <p:cNvPr id="18" name="Düz Ok Bağlayıcısı 17">
            <a:extLst>
              <a:ext uri="{FF2B5EF4-FFF2-40B4-BE49-F238E27FC236}">
                <a16:creationId xmlns:a16="http://schemas.microsoft.com/office/drawing/2014/main" id="{210C369D-2C84-4DAD-B41D-D25815A6FC6A}"/>
              </a:ext>
            </a:extLst>
          </p:cNvPr>
          <p:cNvCxnSpPr/>
          <p:nvPr/>
        </p:nvCxnSpPr>
        <p:spPr>
          <a:xfrm flipV="1">
            <a:off x="2897945" y="3219126"/>
            <a:ext cx="2011680" cy="13470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68546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946447"/>
          </a:xfrm>
        </p:spPr>
        <p:txBody>
          <a:bodyPr>
            <a:normAutofit fontScale="85000" lnSpcReduction="20000"/>
          </a:bodyPr>
          <a:lstStyle/>
          <a:p>
            <a:pPr algn="just" eaLnBrk="1" hangingPunct="1"/>
            <a:r>
              <a:rPr lang="tr-TR" altLang="tr-TR" b="1" dirty="0"/>
              <a:t>Bir eklemde meydana gelen hareketlerin maksada uygun olması için ekleme katılan kemik yüzeylerinin birbirine uyumlu olması gerekir. </a:t>
            </a:r>
          </a:p>
          <a:p>
            <a:pPr algn="just" eaLnBrk="1" hangingPunct="1"/>
            <a:r>
              <a:rPr lang="tr-TR" altLang="tr-TR" b="1" dirty="0"/>
              <a:t>Eklem kıkırdağı ile kaplı kemik yüzeylerinin uyumlu olmadığı durumlarda eklemde ilave kıkırdak yapılar bulunur. </a:t>
            </a:r>
          </a:p>
          <a:p>
            <a:pPr algn="just" eaLnBrk="1" hangingPunct="1"/>
            <a:r>
              <a:rPr lang="tr-TR" altLang="tr-TR" b="1" dirty="0"/>
              <a:t>Bu yapılar konkav eklem çukurluğunu genişletmeye yarıyorsa </a:t>
            </a:r>
            <a:r>
              <a:rPr lang="tr-TR" altLang="tr-TR" b="1" dirty="0" err="1">
                <a:solidFill>
                  <a:srgbClr val="CC0000"/>
                </a:solidFill>
              </a:rPr>
              <a:t>labrum</a:t>
            </a:r>
            <a:r>
              <a:rPr lang="tr-TR" altLang="tr-TR" b="1" dirty="0">
                <a:solidFill>
                  <a:srgbClr val="CC0000"/>
                </a:solidFill>
              </a:rPr>
              <a:t> </a:t>
            </a:r>
            <a:r>
              <a:rPr lang="tr-TR" altLang="tr-TR" b="1" dirty="0" err="1">
                <a:solidFill>
                  <a:srgbClr val="CC0000"/>
                </a:solidFill>
              </a:rPr>
              <a:t>articulare</a:t>
            </a:r>
            <a:r>
              <a:rPr lang="tr-TR" altLang="tr-TR" b="1" dirty="0"/>
              <a:t> adını alır. </a:t>
            </a:r>
            <a:r>
              <a:rPr lang="tr-TR" altLang="tr-TR" dirty="0"/>
              <a:t> </a:t>
            </a:r>
          </a:p>
          <a:p>
            <a:pPr eaLnBrk="1" hangingPunct="1"/>
            <a:endParaRPr lang="tr-TR" dirty="0"/>
          </a:p>
        </p:txBody>
      </p:sp>
      <p:pic>
        <p:nvPicPr>
          <p:cNvPr id="4" name="Picture 5">
            <a:extLst>
              <a:ext uri="{FF2B5EF4-FFF2-40B4-BE49-F238E27FC236}">
                <a16:creationId xmlns:a16="http://schemas.microsoft.com/office/drawing/2014/main" id="{06E74183-67BD-44D4-8BB8-50852EC27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168" y="2461846"/>
            <a:ext cx="2555875" cy="374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a:extLst>
              <a:ext uri="{FF2B5EF4-FFF2-40B4-BE49-F238E27FC236}">
                <a16:creationId xmlns:a16="http://schemas.microsoft.com/office/drawing/2014/main" id="{B860D12E-76E2-4239-AC3B-A3DF966B4969}"/>
              </a:ext>
            </a:extLst>
          </p:cNvPr>
          <p:cNvSpPr txBox="1"/>
          <p:nvPr/>
        </p:nvSpPr>
        <p:spPr>
          <a:xfrm>
            <a:off x="3048000" y="3247647"/>
            <a:ext cx="2706758" cy="369332"/>
          </a:xfrm>
          <a:prstGeom prst="rect">
            <a:avLst/>
          </a:prstGeom>
          <a:noFill/>
        </p:spPr>
        <p:txBody>
          <a:bodyPr wrap="square">
            <a:spAutoFit/>
          </a:bodyPr>
          <a:lstStyle/>
          <a:p>
            <a:pPr eaLnBrk="1" hangingPunct="1"/>
            <a:r>
              <a:rPr lang="tr-TR" altLang="tr-TR" b="1" dirty="0" err="1">
                <a:solidFill>
                  <a:srgbClr val="CC0000"/>
                </a:solidFill>
              </a:rPr>
              <a:t>labrum</a:t>
            </a:r>
            <a:r>
              <a:rPr lang="tr-TR" altLang="tr-TR" b="1" dirty="0">
                <a:solidFill>
                  <a:srgbClr val="CC0000"/>
                </a:solidFill>
              </a:rPr>
              <a:t> </a:t>
            </a:r>
            <a:r>
              <a:rPr lang="tr-TR" altLang="tr-TR" b="1" dirty="0" err="1">
                <a:solidFill>
                  <a:srgbClr val="CC0000"/>
                </a:solidFill>
              </a:rPr>
              <a:t>articulare</a:t>
            </a:r>
            <a:endParaRPr lang="tr-TR" altLang="tr-TR" b="1" dirty="0">
              <a:solidFill>
                <a:srgbClr val="CC0000"/>
              </a:solidFill>
            </a:endParaRPr>
          </a:p>
        </p:txBody>
      </p:sp>
      <p:cxnSp>
        <p:nvCxnSpPr>
          <p:cNvPr id="8" name="Düz Ok Bağlayıcısı 7">
            <a:extLst>
              <a:ext uri="{FF2B5EF4-FFF2-40B4-BE49-F238E27FC236}">
                <a16:creationId xmlns:a16="http://schemas.microsoft.com/office/drawing/2014/main" id="{7A6BB6B0-4934-48EC-96A5-6A3D6445671C}"/>
              </a:ext>
            </a:extLst>
          </p:cNvPr>
          <p:cNvCxnSpPr/>
          <p:nvPr/>
        </p:nvCxnSpPr>
        <p:spPr>
          <a:xfrm flipH="1" flipV="1">
            <a:off x="5603875" y="3631096"/>
            <a:ext cx="2678734" cy="765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2236B021-6C30-4928-8BDB-E7FA17F8FA9B}"/>
              </a:ext>
            </a:extLst>
          </p:cNvPr>
          <p:cNvCxnSpPr/>
          <p:nvPr/>
        </p:nvCxnSpPr>
        <p:spPr>
          <a:xfrm flipH="1">
            <a:off x="5247861" y="3247647"/>
            <a:ext cx="2941982" cy="181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406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1946447"/>
          </a:xfrm>
        </p:spPr>
        <p:txBody>
          <a:bodyPr>
            <a:normAutofit lnSpcReduction="10000"/>
          </a:bodyPr>
          <a:lstStyle/>
          <a:p>
            <a:pPr algn="just" eaLnBrk="1" hangingPunct="1"/>
            <a:r>
              <a:rPr lang="tr-TR" altLang="tr-TR" b="1" dirty="0"/>
              <a:t>Eğer ekleme katılan kemiklerin kıkırdakla kaplı yüzeylerinin birbirleriyle temas eden kısımları az ise, bu tür eklemlerde temas eden yüzeyleri arttırmak için ilave kıkırdak yapılar bulunur. </a:t>
            </a:r>
          </a:p>
          <a:p>
            <a:pPr algn="just" eaLnBrk="1" hangingPunct="1"/>
            <a:r>
              <a:rPr lang="tr-TR" altLang="tr-TR" b="1" dirty="0"/>
              <a:t>Bu kıkırdak yapılar, C harfi şeklinde ise </a:t>
            </a:r>
            <a:r>
              <a:rPr lang="tr-TR" altLang="tr-TR" b="1" dirty="0" err="1">
                <a:solidFill>
                  <a:srgbClr val="CC0000"/>
                </a:solidFill>
              </a:rPr>
              <a:t>meniscus</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a:t>
            </a:r>
            <a:r>
              <a:rPr lang="tr-TR" altLang="tr-TR" b="1" dirty="0"/>
              <a:t> disk şeklinde ise </a:t>
            </a:r>
            <a:r>
              <a:rPr lang="tr-TR" altLang="tr-TR" b="1" dirty="0" err="1">
                <a:solidFill>
                  <a:srgbClr val="CC0000"/>
                </a:solidFill>
              </a:rPr>
              <a:t>discus</a:t>
            </a:r>
            <a:r>
              <a:rPr lang="tr-TR" altLang="tr-TR" b="1" dirty="0">
                <a:solidFill>
                  <a:srgbClr val="CC0000"/>
                </a:solidFill>
              </a:rPr>
              <a:t> </a:t>
            </a:r>
            <a:r>
              <a:rPr lang="tr-TR" altLang="tr-TR" b="1" dirty="0" err="1">
                <a:solidFill>
                  <a:srgbClr val="CC0000"/>
                </a:solidFill>
              </a:rPr>
              <a:t>articularis</a:t>
            </a:r>
            <a:r>
              <a:rPr lang="tr-TR" altLang="tr-TR" b="1" dirty="0"/>
              <a:t> ismini alır.  </a:t>
            </a:r>
          </a:p>
          <a:p>
            <a:pPr eaLnBrk="1" hangingPunct="1"/>
            <a:endParaRPr lang="tr-TR" dirty="0"/>
          </a:p>
        </p:txBody>
      </p:sp>
      <p:pic>
        <p:nvPicPr>
          <p:cNvPr id="2" name="Picture 3">
            <a:extLst>
              <a:ext uri="{FF2B5EF4-FFF2-40B4-BE49-F238E27FC236}">
                <a16:creationId xmlns:a16="http://schemas.microsoft.com/office/drawing/2014/main" id="{3D24DB72-FE8B-4339-8EBE-635CE278C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53" y="2536825"/>
            <a:ext cx="2792412"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56A01609-3D8F-42A0-8FCE-B7DAE4E48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477904"/>
            <a:ext cx="3981450" cy="410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a:extLst>
              <a:ext uri="{FF2B5EF4-FFF2-40B4-BE49-F238E27FC236}">
                <a16:creationId xmlns:a16="http://schemas.microsoft.com/office/drawing/2014/main" id="{3C795B1C-3649-460C-93E1-1CBC7AAEB691}"/>
              </a:ext>
            </a:extLst>
          </p:cNvPr>
          <p:cNvSpPr txBox="1"/>
          <p:nvPr/>
        </p:nvSpPr>
        <p:spPr>
          <a:xfrm>
            <a:off x="3048000" y="3247647"/>
            <a:ext cx="2213113" cy="369332"/>
          </a:xfrm>
          <a:prstGeom prst="rect">
            <a:avLst/>
          </a:prstGeom>
          <a:noFill/>
        </p:spPr>
        <p:txBody>
          <a:bodyPr wrap="square">
            <a:spAutoFit/>
          </a:bodyPr>
          <a:lstStyle/>
          <a:p>
            <a:pPr eaLnBrk="1" hangingPunct="1"/>
            <a:r>
              <a:rPr lang="tr-TR" altLang="tr-TR" b="1" dirty="0" err="1">
                <a:solidFill>
                  <a:srgbClr val="CC0000"/>
                </a:solidFill>
              </a:rPr>
              <a:t>discus</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cxnSp>
        <p:nvCxnSpPr>
          <p:cNvPr id="11" name="Düz Ok Bağlayıcısı 10">
            <a:extLst>
              <a:ext uri="{FF2B5EF4-FFF2-40B4-BE49-F238E27FC236}">
                <a16:creationId xmlns:a16="http://schemas.microsoft.com/office/drawing/2014/main" id="{59ED46F1-B149-4A40-A4C7-BD4D7843AA93}"/>
              </a:ext>
            </a:extLst>
          </p:cNvPr>
          <p:cNvCxnSpPr/>
          <p:nvPr/>
        </p:nvCxnSpPr>
        <p:spPr>
          <a:xfrm>
            <a:off x="4876801" y="3425687"/>
            <a:ext cx="40419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Metin kutusu 15">
            <a:extLst>
              <a:ext uri="{FF2B5EF4-FFF2-40B4-BE49-F238E27FC236}">
                <a16:creationId xmlns:a16="http://schemas.microsoft.com/office/drawing/2014/main" id="{D4B86508-5FC1-4C92-8CB2-7C3E541DD37E}"/>
              </a:ext>
            </a:extLst>
          </p:cNvPr>
          <p:cNvSpPr txBox="1"/>
          <p:nvPr/>
        </p:nvSpPr>
        <p:spPr>
          <a:xfrm>
            <a:off x="3146474" y="4143135"/>
            <a:ext cx="2432691" cy="369332"/>
          </a:xfrm>
          <a:prstGeom prst="rect">
            <a:avLst/>
          </a:prstGeom>
          <a:noFill/>
        </p:spPr>
        <p:txBody>
          <a:bodyPr wrap="square">
            <a:spAutoFit/>
          </a:bodyPr>
          <a:lstStyle/>
          <a:p>
            <a:pPr eaLnBrk="1" hangingPunct="1"/>
            <a:r>
              <a:rPr lang="tr-TR" altLang="tr-TR" b="1" dirty="0" err="1">
                <a:solidFill>
                  <a:srgbClr val="CC0000"/>
                </a:solidFill>
              </a:rPr>
              <a:t>meniscus</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cxnSp>
        <p:nvCxnSpPr>
          <p:cNvPr id="18" name="Düz Ok Bağlayıcısı 17">
            <a:extLst>
              <a:ext uri="{FF2B5EF4-FFF2-40B4-BE49-F238E27FC236}">
                <a16:creationId xmlns:a16="http://schemas.microsoft.com/office/drawing/2014/main" id="{BC9CE183-A18C-4100-9ED1-E119B28F35A4}"/>
              </a:ext>
            </a:extLst>
          </p:cNvPr>
          <p:cNvCxnSpPr/>
          <p:nvPr/>
        </p:nvCxnSpPr>
        <p:spPr>
          <a:xfrm flipV="1">
            <a:off x="2786753" y="4267200"/>
            <a:ext cx="486534" cy="245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861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9"/>
            <a:ext cx="10515600" cy="3831314"/>
          </a:xfrm>
        </p:spPr>
        <p:txBody>
          <a:bodyPr>
            <a:normAutofit fontScale="70000" lnSpcReduction="20000"/>
          </a:bodyPr>
          <a:lstStyle/>
          <a:p>
            <a:pPr algn="just" eaLnBrk="1" hangingPunct="1"/>
            <a:r>
              <a:rPr lang="tr-TR" altLang="tr-TR" b="1" dirty="0"/>
              <a:t>Ekleme katılan kemik uçların birbirinden uzaklaşmasına çıkık </a:t>
            </a:r>
            <a:r>
              <a:rPr lang="tr-TR" altLang="tr-TR" b="1" dirty="0">
                <a:solidFill>
                  <a:srgbClr val="CC0000"/>
                </a:solidFill>
              </a:rPr>
              <a:t>(</a:t>
            </a:r>
            <a:r>
              <a:rPr lang="tr-TR" altLang="tr-TR" b="1" dirty="0" err="1">
                <a:solidFill>
                  <a:srgbClr val="CC0000"/>
                </a:solidFill>
              </a:rPr>
              <a:t>luxation</a:t>
            </a:r>
            <a:r>
              <a:rPr lang="tr-TR" altLang="tr-TR" b="1" dirty="0">
                <a:solidFill>
                  <a:srgbClr val="CC0000"/>
                </a:solidFill>
              </a:rPr>
              <a:t>)</a:t>
            </a:r>
            <a:r>
              <a:rPr lang="tr-TR" altLang="tr-TR" b="1" dirty="0"/>
              <a:t> denir. </a:t>
            </a:r>
          </a:p>
          <a:p>
            <a:pPr algn="just" eaLnBrk="1" hangingPunct="1"/>
            <a:endParaRPr lang="tr-TR" altLang="tr-TR" b="1" dirty="0"/>
          </a:p>
          <a:p>
            <a:pPr algn="just" eaLnBrk="1" hangingPunct="1"/>
            <a:r>
              <a:rPr lang="tr-TR" altLang="tr-TR" b="1" dirty="0"/>
              <a:t>Çıkıkların oluşmasını engelleyen başlıca faktörler şunlardır. </a:t>
            </a:r>
          </a:p>
          <a:p>
            <a:pPr algn="just" eaLnBrk="1" hangingPunct="1"/>
            <a:endParaRPr lang="tr-TR" altLang="tr-TR" b="1" dirty="0"/>
          </a:p>
          <a:p>
            <a:pPr algn="just" eaLnBrk="1" hangingPunct="1"/>
            <a:r>
              <a:rPr lang="tr-TR" altLang="tr-TR" b="1" dirty="0">
                <a:solidFill>
                  <a:srgbClr val="CC0000"/>
                </a:solidFill>
              </a:rPr>
              <a:t>a-</a:t>
            </a:r>
            <a:r>
              <a:rPr lang="tr-TR" altLang="tr-TR" b="1" dirty="0"/>
              <a:t>Eklem boşluğundaki hava basıncının atmosfer basıncından düşük olması, </a:t>
            </a:r>
          </a:p>
          <a:p>
            <a:pPr algn="just" eaLnBrk="1" hangingPunct="1"/>
            <a:endParaRPr lang="tr-TR" altLang="tr-TR" b="1" dirty="0"/>
          </a:p>
          <a:p>
            <a:pPr algn="just" eaLnBrk="1" hangingPunct="1"/>
            <a:r>
              <a:rPr lang="tr-TR" altLang="tr-TR" b="1" dirty="0">
                <a:solidFill>
                  <a:srgbClr val="CC0000"/>
                </a:solidFill>
              </a:rPr>
              <a:t>b-</a:t>
            </a:r>
            <a:r>
              <a:rPr lang="tr-TR" altLang="tr-TR" b="1" dirty="0"/>
              <a:t>Eklem kapsülü ve eklem bağları, </a:t>
            </a:r>
          </a:p>
          <a:p>
            <a:pPr algn="just" eaLnBrk="1" hangingPunct="1"/>
            <a:endParaRPr lang="tr-TR" altLang="tr-TR" b="1" dirty="0"/>
          </a:p>
          <a:p>
            <a:pPr algn="just" eaLnBrk="1" hangingPunct="1"/>
            <a:r>
              <a:rPr lang="tr-TR" altLang="tr-TR" b="1" dirty="0">
                <a:solidFill>
                  <a:srgbClr val="CC0000"/>
                </a:solidFill>
              </a:rPr>
              <a:t>c-</a:t>
            </a:r>
            <a:r>
              <a:rPr lang="tr-TR" altLang="tr-TR" b="1" dirty="0"/>
              <a:t>Eklem dışındaki kasların ekleme sağladığı destek,</a:t>
            </a:r>
          </a:p>
          <a:p>
            <a:pPr algn="just" eaLnBrk="1" hangingPunct="1"/>
            <a:endParaRPr lang="tr-TR" altLang="tr-TR" b="1" dirty="0"/>
          </a:p>
          <a:p>
            <a:pPr algn="just" eaLnBrk="1" hangingPunct="1"/>
            <a:r>
              <a:rPr lang="tr-TR" altLang="tr-TR" b="1" dirty="0">
                <a:solidFill>
                  <a:srgbClr val="CC0000"/>
                </a:solidFill>
              </a:rPr>
              <a:t>d-</a:t>
            </a:r>
            <a:r>
              <a:rPr lang="tr-TR" altLang="tr-TR" b="1" dirty="0"/>
              <a:t>Eklem yüzlerinin birbirine uygunluğu.</a:t>
            </a:r>
            <a:r>
              <a:rPr lang="tr-TR" altLang="tr-TR" dirty="0"/>
              <a:t> </a:t>
            </a:r>
          </a:p>
        </p:txBody>
      </p:sp>
    </p:spTree>
    <p:extLst>
      <p:ext uri="{BB962C8B-B14F-4D97-AF65-F5344CB8AC3E}">
        <p14:creationId xmlns:p14="http://schemas.microsoft.com/office/powerpoint/2010/main" val="7608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936674" y="515398"/>
            <a:ext cx="5265343" cy="5130027"/>
          </a:xfrm>
        </p:spPr>
        <p:txBody>
          <a:bodyPr>
            <a:normAutofit fontScale="92500" lnSpcReduction="20000"/>
          </a:bodyPr>
          <a:lstStyle/>
          <a:p>
            <a:pPr algn="just" eaLnBrk="1" hangingPunct="1"/>
            <a:r>
              <a:rPr lang="tr-TR" altLang="tr-TR" b="1" dirty="0">
                <a:solidFill>
                  <a:srgbClr val="CC0000"/>
                </a:solidFill>
              </a:rPr>
              <a:t>a)Tek eksenli eklemler:</a:t>
            </a:r>
            <a:r>
              <a:rPr lang="tr-TR" altLang="tr-TR" b="1" dirty="0"/>
              <a:t> Bu eklemler sadece bir eksen etrafında hareket yapabilirler. Bu eksen ya </a:t>
            </a:r>
            <a:r>
              <a:rPr lang="tr-TR" altLang="tr-TR" b="1" dirty="0" err="1"/>
              <a:t>transvers</a:t>
            </a:r>
            <a:r>
              <a:rPr lang="tr-TR" altLang="tr-TR" b="1" dirty="0"/>
              <a:t> eksen, yada </a:t>
            </a:r>
            <a:r>
              <a:rPr lang="tr-TR" altLang="tr-TR" b="1" dirty="0" err="1"/>
              <a:t>vertical</a:t>
            </a:r>
            <a:r>
              <a:rPr lang="tr-TR" altLang="tr-TR" b="1" dirty="0"/>
              <a:t> eksendir. </a:t>
            </a:r>
          </a:p>
          <a:p>
            <a:pPr algn="just" eaLnBrk="1" hangingPunct="1"/>
            <a:endParaRPr lang="tr-TR" altLang="tr-TR" b="1" dirty="0"/>
          </a:p>
          <a:p>
            <a:pPr algn="just" eaLnBrk="1" hangingPunct="1"/>
            <a:r>
              <a:rPr lang="tr-TR" altLang="tr-TR" b="1" dirty="0" err="1"/>
              <a:t>Transvers</a:t>
            </a:r>
            <a:r>
              <a:rPr lang="tr-TR" altLang="tr-TR" b="1" dirty="0"/>
              <a:t> eksen etrafında harekete izin veren eklemlerde, </a:t>
            </a:r>
            <a:r>
              <a:rPr lang="tr-TR" altLang="tr-TR" b="1" dirty="0" err="1"/>
              <a:t>fleksiyon</a:t>
            </a:r>
            <a:r>
              <a:rPr lang="tr-TR" altLang="tr-TR" b="1" dirty="0"/>
              <a:t> ve </a:t>
            </a:r>
            <a:r>
              <a:rPr lang="tr-TR" altLang="tr-TR" b="1" dirty="0" err="1"/>
              <a:t>ekstensiyon</a:t>
            </a:r>
            <a:r>
              <a:rPr lang="tr-TR" altLang="tr-TR" b="1" dirty="0"/>
              <a:t> yapılır. Ör. art. </a:t>
            </a:r>
            <a:r>
              <a:rPr lang="tr-TR" altLang="tr-TR" b="1" dirty="0" err="1"/>
              <a:t>humeroulnaris</a:t>
            </a:r>
            <a:r>
              <a:rPr lang="tr-TR" altLang="tr-TR" b="1" dirty="0"/>
              <a:t>. </a:t>
            </a:r>
          </a:p>
          <a:p>
            <a:pPr algn="just" eaLnBrk="1" hangingPunct="1"/>
            <a:endParaRPr lang="tr-TR" altLang="tr-TR" b="1" dirty="0"/>
          </a:p>
          <a:p>
            <a:pPr algn="just" eaLnBrk="1" hangingPunct="1"/>
            <a:r>
              <a:rPr lang="tr-TR" altLang="tr-TR" b="1" dirty="0" err="1"/>
              <a:t>Vertical</a:t>
            </a:r>
            <a:r>
              <a:rPr lang="tr-TR" altLang="tr-TR" b="1" dirty="0"/>
              <a:t> eksen etrafında harekete izin veren eklemlerde sadece iç ve dış rotasyon hareketi yapılır. Ör. art. </a:t>
            </a:r>
            <a:r>
              <a:rPr lang="tr-TR" altLang="tr-TR" b="1" dirty="0" err="1"/>
              <a:t>radioulnaris</a:t>
            </a:r>
            <a:r>
              <a:rPr lang="tr-TR" altLang="tr-TR" b="1" dirty="0"/>
              <a:t> </a:t>
            </a:r>
            <a:r>
              <a:rPr lang="tr-TR" altLang="tr-TR" b="1" dirty="0" err="1"/>
              <a:t>proximalis</a:t>
            </a:r>
            <a:r>
              <a:rPr lang="tr-TR" altLang="tr-TR" b="1" dirty="0"/>
              <a:t>.</a:t>
            </a:r>
            <a:r>
              <a:rPr lang="tr-TR" altLang="tr-TR" dirty="0"/>
              <a:t> </a:t>
            </a:r>
          </a:p>
          <a:p>
            <a:pPr algn="just" eaLnBrk="1" hangingPunct="1"/>
            <a:endParaRPr lang="tr-TR" altLang="tr-TR" dirty="0"/>
          </a:p>
        </p:txBody>
      </p:sp>
      <p:pic>
        <p:nvPicPr>
          <p:cNvPr id="2" name="Picture 3">
            <a:extLst>
              <a:ext uri="{FF2B5EF4-FFF2-40B4-BE49-F238E27FC236}">
                <a16:creationId xmlns:a16="http://schemas.microsoft.com/office/drawing/2014/main" id="{6F1E09B7-C957-4C99-9EF0-46166E2BC7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1755" y="261144"/>
            <a:ext cx="2349500" cy="633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712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5"/>
            <a:ext cx="8936196" cy="2108532"/>
          </a:xfrm>
        </p:spPr>
        <p:txBody>
          <a:bodyPr>
            <a:normAutofit lnSpcReduction="10000"/>
          </a:bodyPr>
          <a:lstStyle/>
          <a:p>
            <a:pPr algn="just" eaLnBrk="1" hangingPunct="1"/>
            <a:r>
              <a:rPr lang="tr-TR" altLang="tr-TR" b="1" dirty="0">
                <a:solidFill>
                  <a:srgbClr val="CC0000"/>
                </a:solidFill>
              </a:rPr>
              <a:t>b)İki eksenli eklemler:</a:t>
            </a:r>
            <a:r>
              <a:rPr lang="tr-TR" altLang="tr-TR" b="1" dirty="0"/>
              <a:t> Bu tip eklemler </a:t>
            </a:r>
            <a:r>
              <a:rPr lang="tr-TR" altLang="tr-TR" b="1" dirty="0" err="1"/>
              <a:t>transvers</a:t>
            </a:r>
            <a:r>
              <a:rPr lang="tr-TR" altLang="tr-TR" b="1" dirty="0"/>
              <a:t> ve </a:t>
            </a:r>
            <a:r>
              <a:rPr lang="tr-TR" altLang="tr-TR" b="1" dirty="0" err="1"/>
              <a:t>sagittal</a:t>
            </a:r>
            <a:r>
              <a:rPr lang="tr-TR" altLang="tr-TR" b="1" dirty="0"/>
              <a:t> eksen etrafında hareket yapabilir. </a:t>
            </a:r>
          </a:p>
          <a:p>
            <a:pPr algn="just" eaLnBrk="1" hangingPunct="1"/>
            <a:r>
              <a:rPr lang="tr-TR" altLang="tr-TR" b="1" dirty="0" err="1"/>
              <a:t>Transvers</a:t>
            </a:r>
            <a:r>
              <a:rPr lang="tr-TR" altLang="tr-TR" b="1" dirty="0"/>
              <a:t> eksen etrafında </a:t>
            </a:r>
            <a:r>
              <a:rPr lang="tr-TR" altLang="tr-TR" b="1" dirty="0" err="1"/>
              <a:t>fleksiyon</a:t>
            </a:r>
            <a:r>
              <a:rPr lang="tr-TR" altLang="tr-TR" b="1" dirty="0"/>
              <a:t> ve </a:t>
            </a:r>
            <a:r>
              <a:rPr lang="tr-TR" altLang="tr-TR" b="1" dirty="0" err="1"/>
              <a:t>ekstensiyon</a:t>
            </a:r>
            <a:r>
              <a:rPr lang="tr-TR" altLang="tr-TR" b="1" dirty="0"/>
              <a:t>, </a:t>
            </a:r>
            <a:r>
              <a:rPr lang="tr-TR" altLang="tr-TR" b="1" dirty="0" err="1"/>
              <a:t>sagittal</a:t>
            </a:r>
            <a:r>
              <a:rPr lang="tr-TR" altLang="tr-TR" b="1" dirty="0"/>
              <a:t> eksen etrafında ise </a:t>
            </a:r>
            <a:r>
              <a:rPr lang="tr-TR" altLang="tr-TR" b="1" dirty="0" err="1"/>
              <a:t>abduksiyon</a:t>
            </a:r>
            <a:r>
              <a:rPr lang="tr-TR" altLang="tr-TR" b="1" dirty="0"/>
              <a:t> ve </a:t>
            </a:r>
            <a:r>
              <a:rPr lang="tr-TR" altLang="tr-TR" b="1" dirty="0" err="1"/>
              <a:t>adduksiyon</a:t>
            </a:r>
            <a:r>
              <a:rPr lang="tr-TR" altLang="tr-TR" b="1" dirty="0"/>
              <a:t> hareketi yapılabilir. </a:t>
            </a:r>
            <a:r>
              <a:rPr lang="tr-TR" altLang="tr-TR" b="1" dirty="0">
                <a:solidFill>
                  <a:srgbClr val="CC0000"/>
                </a:solidFill>
              </a:rPr>
              <a:t>Ör. art. </a:t>
            </a:r>
            <a:r>
              <a:rPr lang="tr-TR" altLang="tr-TR" b="1" dirty="0" err="1">
                <a:solidFill>
                  <a:srgbClr val="CC0000"/>
                </a:solidFill>
              </a:rPr>
              <a:t>radiocarpea</a:t>
            </a:r>
            <a:r>
              <a:rPr lang="tr-TR" altLang="tr-TR" b="1" dirty="0">
                <a:solidFill>
                  <a:srgbClr val="CC0000"/>
                </a:solidFill>
              </a:rPr>
              <a:t>.</a:t>
            </a:r>
            <a:r>
              <a:rPr lang="tr-TR" altLang="tr-TR" dirty="0"/>
              <a:t> </a:t>
            </a:r>
          </a:p>
          <a:p>
            <a:pPr algn="just" eaLnBrk="1" hangingPunct="1"/>
            <a:endParaRPr lang="tr-TR" altLang="tr-TR" dirty="0"/>
          </a:p>
        </p:txBody>
      </p:sp>
      <p:pic>
        <p:nvPicPr>
          <p:cNvPr id="5" name="Picture 7">
            <a:extLst>
              <a:ext uri="{FF2B5EF4-FFF2-40B4-BE49-F238E27FC236}">
                <a16:creationId xmlns:a16="http://schemas.microsoft.com/office/drawing/2014/main" id="{1F8E8F5D-1171-44FF-BC76-EBB300A1A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5" y="2501900"/>
            <a:ext cx="4752975"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etin kutusu 6">
            <a:extLst>
              <a:ext uri="{FF2B5EF4-FFF2-40B4-BE49-F238E27FC236}">
                <a16:creationId xmlns:a16="http://schemas.microsoft.com/office/drawing/2014/main" id="{E44EB25E-2862-42A3-920F-E4E81B6B8BCB}"/>
              </a:ext>
            </a:extLst>
          </p:cNvPr>
          <p:cNvSpPr txBox="1"/>
          <p:nvPr/>
        </p:nvSpPr>
        <p:spPr>
          <a:xfrm>
            <a:off x="5711687" y="3724726"/>
            <a:ext cx="3458817"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radiocarpea</a:t>
            </a:r>
            <a:endParaRPr lang="tr-TR" altLang="tr-TR" b="1" dirty="0">
              <a:solidFill>
                <a:srgbClr val="CC0000"/>
              </a:solidFill>
            </a:endParaRPr>
          </a:p>
        </p:txBody>
      </p:sp>
      <p:cxnSp>
        <p:nvCxnSpPr>
          <p:cNvPr id="9" name="Düz Ok Bağlayıcısı 8">
            <a:extLst>
              <a:ext uri="{FF2B5EF4-FFF2-40B4-BE49-F238E27FC236}">
                <a16:creationId xmlns:a16="http://schemas.microsoft.com/office/drawing/2014/main" id="{7A496235-3E5E-494E-8C21-C317D0CECF56}"/>
              </a:ext>
            </a:extLst>
          </p:cNvPr>
          <p:cNvCxnSpPr>
            <a:endCxn id="7" idx="1"/>
          </p:cNvCxnSpPr>
          <p:nvPr/>
        </p:nvCxnSpPr>
        <p:spPr>
          <a:xfrm>
            <a:off x="3719512" y="3763617"/>
            <a:ext cx="1992175" cy="145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6480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5"/>
            <a:ext cx="8936196" cy="2108532"/>
          </a:xfrm>
        </p:spPr>
        <p:txBody>
          <a:bodyPr>
            <a:normAutofit fontScale="85000" lnSpcReduction="20000"/>
          </a:bodyPr>
          <a:lstStyle/>
          <a:p>
            <a:pPr algn="just" eaLnBrk="1" hangingPunct="1"/>
            <a:r>
              <a:rPr lang="tr-TR" altLang="tr-TR" b="1" dirty="0">
                <a:solidFill>
                  <a:srgbClr val="CC0000"/>
                </a:solidFill>
              </a:rPr>
              <a:t>c)Üç eksenli eklemler:</a:t>
            </a:r>
            <a:r>
              <a:rPr lang="tr-TR" altLang="tr-TR" b="1" dirty="0"/>
              <a:t> Üç ana eksen ve bir çok tali eksen etrafında her türlü hareketi yapabilen eklemlerdir. (Ör. omuz ve kalça eklemi.) </a:t>
            </a:r>
          </a:p>
          <a:p>
            <a:pPr algn="just" eaLnBrk="1" hangingPunct="1"/>
            <a:r>
              <a:rPr lang="tr-TR" altLang="tr-TR" b="1" dirty="0" err="1"/>
              <a:t>Transvers</a:t>
            </a:r>
            <a:r>
              <a:rPr lang="tr-TR" altLang="tr-TR" b="1" dirty="0"/>
              <a:t> eksen etrafında </a:t>
            </a:r>
            <a:r>
              <a:rPr lang="tr-TR" altLang="tr-TR" b="1" dirty="0" err="1"/>
              <a:t>fleksiyon</a:t>
            </a:r>
            <a:r>
              <a:rPr lang="tr-TR" altLang="tr-TR" b="1" dirty="0"/>
              <a:t> ve </a:t>
            </a:r>
            <a:r>
              <a:rPr lang="tr-TR" altLang="tr-TR" b="1" dirty="0" err="1"/>
              <a:t>ekstensiyon</a:t>
            </a:r>
            <a:r>
              <a:rPr lang="tr-TR" altLang="tr-TR" b="1" dirty="0"/>
              <a:t>, </a:t>
            </a:r>
            <a:r>
              <a:rPr lang="tr-TR" altLang="tr-TR" b="1" dirty="0" err="1"/>
              <a:t>sagittal</a:t>
            </a:r>
            <a:r>
              <a:rPr lang="tr-TR" altLang="tr-TR" b="1" dirty="0"/>
              <a:t> eksen etrafında </a:t>
            </a:r>
            <a:r>
              <a:rPr lang="tr-TR" altLang="tr-TR" b="1" dirty="0" err="1"/>
              <a:t>abduksiyon</a:t>
            </a:r>
            <a:r>
              <a:rPr lang="tr-TR" altLang="tr-TR" b="1" dirty="0"/>
              <a:t> ve </a:t>
            </a:r>
            <a:r>
              <a:rPr lang="tr-TR" altLang="tr-TR" b="1" dirty="0" err="1"/>
              <a:t>adduksiyon</a:t>
            </a:r>
            <a:r>
              <a:rPr lang="tr-TR" altLang="tr-TR" b="1" dirty="0"/>
              <a:t>, </a:t>
            </a:r>
            <a:r>
              <a:rPr lang="tr-TR" altLang="tr-TR" b="1" dirty="0" err="1"/>
              <a:t>vertikal</a:t>
            </a:r>
            <a:r>
              <a:rPr lang="tr-TR" altLang="tr-TR" b="1" dirty="0"/>
              <a:t> eksen etrafında ise iç ve dış rotasyon yapar. Ayrıca bütün hareketlerin karışımından oluşan </a:t>
            </a:r>
            <a:r>
              <a:rPr lang="tr-TR" altLang="tr-TR" b="1" dirty="0" err="1">
                <a:solidFill>
                  <a:srgbClr val="CC0000"/>
                </a:solidFill>
              </a:rPr>
              <a:t>sirkumdüksiyon</a:t>
            </a:r>
            <a:r>
              <a:rPr lang="tr-TR" altLang="tr-TR" b="1" dirty="0"/>
              <a:t> hareketi yapılır.</a:t>
            </a:r>
            <a:r>
              <a:rPr lang="tr-TR" altLang="tr-TR" dirty="0"/>
              <a:t> </a:t>
            </a:r>
          </a:p>
          <a:p>
            <a:pPr algn="just" eaLnBrk="1" hangingPunct="1"/>
            <a:endParaRPr lang="tr-TR" altLang="tr-TR" dirty="0"/>
          </a:p>
        </p:txBody>
      </p:sp>
      <p:pic>
        <p:nvPicPr>
          <p:cNvPr id="2" name="Picture 8">
            <a:extLst>
              <a:ext uri="{FF2B5EF4-FFF2-40B4-BE49-F238E27FC236}">
                <a16:creationId xmlns:a16="http://schemas.microsoft.com/office/drawing/2014/main" id="{886E480B-86A5-48FF-9967-920902153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117850"/>
            <a:ext cx="5466037"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a:extLst>
              <a:ext uri="{FF2B5EF4-FFF2-40B4-BE49-F238E27FC236}">
                <a16:creationId xmlns:a16="http://schemas.microsoft.com/office/drawing/2014/main" id="{59EB30B6-0980-4A2B-96AC-DC8CBB2C8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5589" y="2608263"/>
            <a:ext cx="2733675" cy="400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etin kutusu 10">
            <a:extLst>
              <a:ext uri="{FF2B5EF4-FFF2-40B4-BE49-F238E27FC236}">
                <a16:creationId xmlns:a16="http://schemas.microsoft.com/office/drawing/2014/main" id="{30E0659A-7D36-4B2D-84BB-F2E83EC144C2}"/>
              </a:ext>
            </a:extLst>
          </p:cNvPr>
          <p:cNvSpPr txBox="1"/>
          <p:nvPr/>
        </p:nvSpPr>
        <p:spPr>
          <a:xfrm>
            <a:off x="6096000" y="3059668"/>
            <a:ext cx="2597423" cy="369332"/>
          </a:xfrm>
          <a:prstGeom prst="rect">
            <a:avLst/>
          </a:prstGeom>
          <a:noFill/>
        </p:spPr>
        <p:txBody>
          <a:bodyPr wrap="square">
            <a:spAutoFit/>
          </a:bodyPr>
          <a:lstStyle/>
          <a:p>
            <a:pPr eaLnBrk="1" hangingPunct="1">
              <a:spcBef>
                <a:spcPct val="50000"/>
              </a:spcBef>
            </a:pPr>
            <a:r>
              <a:rPr lang="tr-TR" altLang="tr-TR" b="1" dirty="0">
                <a:solidFill>
                  <a:srgbClr val="CC0000"/>
                </a:solidFill>
              </a:rPr>
              <a:t>art. </a:t>
            </a:r>
            <a:r>
              <a:rPr lang="tr-TR" altLang="tr-TR" b="1" dirty="0" err="1">
                <a:solidFill>
                  <a:srgbClr val="CC0000"/>
                </a:solidFill>
              </a:rPr>
              <a:t>humeri</a:t>
            </a:r>
            <a:endParaRPr lang="tr-TR" altLang="tr-TR" b="1" dirty="0">
              <a:solidFill>
                <a:srgbClr val="CC0000"/>
              </a:solidFill>
            </a:endParaRPr>
          </a:p>
        </p:txBody>
      </p:sp>
      <p:cxnSp>
        <p:nvCxnSpPr>
          <p:cNvPr id="13" name="Düz Ok Bağlayıcısı 12">
            <a:extLst>
              <a:ext uri="{FF2B5EF4-FFF2-40B4-BE49-F238E27FC236}">
                <a16:creationId xmlns:a16="http://schemas.microsoft.com/office/drawing/2014/main" id="{90757A13-E8C1-44F1-BF8F-61F3DBB43594}"/>
              </a:ext>
            </a:extLst>
          </p:cNvPr>
          <p:cNvCxnSpPr>
            <a:cxnSpLocks/>
          </p:cNvCxnSpPr>
          <p:nvPr/>
        </p:nvCxnSpPr>
        <p:spPr>
          <a:xfrm>
            <a:off x="8004313" y="3220278"/>
            <a:ext cx="1895061" cy="357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Metin kutusu 15">
            <a:extLst>
              <a:ext uri="{FF2B5EF4-FFF2-40B4-BE49-F238E27FC236}">
                <a16:creationId xmlns:a16="http://schemas.microsoft.com/office/drawing/2014/main" id="{6F72D03F-E04F-44CC-86EA-53788F1E28B4}"/>
              </a:ext>
            </a:extLst>
          </p:cNvPr>
          <p:cNvSpPr txBox="1"/>
          <p:nvPr/>
        </p:nvSpPr>
        <p:spPr>
          <a:xfrm>
            <a:off x="5803692" y="4426228"/>
            <a:ext cx="2597424" cy="369332"/>
          </a:xfrm>
          <a:prstGeom prst="rect">
            <a:avLst/>
          </a:prstGeom>
          <a:noFill/>
        </p:spPr>
        <p:txBody>
          <a:bodyPr wrap="square">
            <a:spAutoFit/>
          </a:bodyPr>
          <a:lstStyle/>
          <a:p>
            <a:pPr eaLnBrk="1" hangingPunct="1">
              <a:spcBef>
                <a:spcPct val="50000"/>
              </a:spcBef>
            </a:pPr>
            <a:r>
              <a:rPr lang="tr-TR" altLang="tr-TR" b="1" dirty="0">
                <a:solidFill>
                  <a:srgbClr val="CC0000"/>
                </a:solidFill>
              </a:rPr>
              <a:t>art. </a:t>
            </a:r>
            <a:r>
              <a:rPr lang="tr-TR" altLang="tr-TR" b="1" dirty="0" err="1">
                <a:solidFill>
                  <a:srgbClr val="CC0000"/>
                </a:solidFill>
              </a:rPr>
              <a:t>coxa</a:t>
            </a:r>
            <a:endParaRPr lang="tr-TR" altLang="tr-TR" b="1" dirty="0">
              <a:solidFill>
                <a:srgbClr val="CC0000"/>
              </a:solidFill>
            </a:endParaRPr>
          </a:p>
        </p:txBody>
      </p:sp>
      <p:cxnSp>
        <p:nvCxnSpPr>
          <p:cNvPr id="18" name="Düz Ok Bağlayıcısı 17">
            <a:extLst>
              <a:ext uri="{FF2B5EF4-FFF2-40B4-BE49-F238E27FC236}">
                <a16:creationId xmlns:a16="http://schemas.microsoft.com/office/drawing/2014/main" id="{01546BAB-FB9F-46E3-AAD4-FD403D2BD070}"/>
              </a:ext>
            </a:extLst>
          </p:cNvPr>
          <p:cNvCxnSpPr>
            <a:stCxn id="16" idx="1"/>
          </p:cNvCxnSpPr>
          <p:nvPr/>
        </p:nvCxnSpPr>
        <p:spPr>
          <a:xfrm flipH="1">
            <a:off x="4121426" y="4610894"/>
            <a:ext cx="1682266" cy="254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374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5"/>
            <a:ext cx="8936196" cy="2108532"/>
          </a:xfrm>
        </p:spPr>
        <p:txBody>
          <a:bodyPr>
            <a:normAutofit/>
          </a:bodyPr>
          <a:lstStyle/>
          <a:p>
            <a:pPr algn="just"/>
            <a:r>
              <a:rPr lang="tr-TR" altLang="tr-TR" b="1" dirty="0">
                <a:solidFill>
                  <a:srgbClr val="CC0000"/>
                </a:solidFill>
              </a:rPr>
              <a:t>d)Belirli bir ekseni olmayan eklemler:</a:t>
            </a:r>
            <a:r>
              <a:rPr lang="tr-TR" altLang="tr-TR" b="1" dirty="0"/>
              <a:t> Ekleme katılan kemiklerin eklem yüzleri düzgündür ve sadece kayma hareketi yaparlar.  </a:t>
            </a:r>
          </a:p>
          <a:p>
            <a:pPr algn="just" eaLnBrk="1" hangingPunct="1"/>
            <a:endParaRPr lang="tr-TR" altLang="tr-TR" dirty="0"/>
          </a:p>
        </p:txBody>
      </p:sp>
      <p:pic>
        <p:nvPicPr>
          <p:cNvPr id="5" name="Picture 7">
            <a:extLst>
              <a:ext uri="{FF2B5EF4-FFF2-40B4-BE49-F238E27FC236}">
                <a16:creationId xmlns:a16="http://schemas.microsoft.com/office/drawing/2014/main" id="{238148BB-1681-40A9-9718-F7F6561C2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934817"/>
            <a:ext cx="5905500" cy="460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842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5394049"/>
          </a:xfrm>
        </p:spPr>
        <p:txBody>
          <a:bodyPr>
            <a:normAutofit fontScale="70000" lnSpcReduction="20000"/>
          </a:bodyPr>
          <a:lstStyle/>
          <a:p>
            <a:pPr eaLnBrk="1" hangingPunct="1"/>
            <a:r>
              <a:rPr lang="tr-TR" altLang="tr-TR" b="1" dirty="0">
                <a:solidFill>
                  <a:srgbClr val="A50021"/>
                </a:solidFill>
              </a:rPr>
              <a:t>Konveks eklem yüzünün şekline göre </a:t>
            </a:r>
            <a:r>
              <a:rPr lang="tr-TR" altLang="tr-TR" b="1" dirty="0" err="1">
                <a:solidFill>
                  <a:srgbClr val="A50021"/>
                </a:solidFill>
              </a:rPr>
              <a:t>synovial</a:t>
            </a:r>
            <a:r>
              <a:rPr lang="tr-TR" altLang="tr-TR" b="1" dirty="0">
                <a:solidFill>
                  <a:srgbClr val="A50021"/>
                </a:solidFill>
              </a:rPr>
              <a:t> eklem çeşitleri</a:t>
            </a:r>
          </a:p>
          <a:p>
            <a:pPr eaLnBrk="1" hangingPunct="1"/>
            <a:endParaRPr lang="tr-TR" altLang="tr-TR" b="1" dirty="0"/>
          </a:p>
          <a:p>
            <a:pPr eaLnBrk="1" hangingPunct="1"/>
            <a:r>
              <a:rPr lang="tr-TR" altLang="tr-TR" b="1" dirty="0"/>
              <a:t>1. Art. </a:t>
            </a:r>
            <a:r>
              <a:rPr lang="tr-TR" altLang="tr-TR" b="1" dirty="0" err="1"/>
              <a:t>spheroidea</a:t>
            </a:r>
            <a:r>
              <a:rPr lang="tr-TR" altLang="tr-TR" b="1" dirty="0"/>
              <a:t>: </a:t>
            </a:r>
          </a:p>
          <a:p>
            <a:pPr eaLnBrk="1" hangingPunct="1"/>
            <a:endParaRPr lang="tr-TR" altLang="tr-TR" b="1" dirty="0"/>
          </a:p>
          <a:p>
            <a:pPr eaLnBrk="1" hangingPunct="1"/>
            <a:r>
              <a:rPr lang="tr-TR" altLang="tr-TR" b="1" dirty="0"/>
              <a:t>2. Art. </a:t>
            </a:r>
            <a:r>
              <a:rPr lang="tr-TR" altLang="tr-TR" b="1" dirty="0" err="1"/>
              <a:t>ellipsoidea</a:t>
            </a:r>
            <a:r>
              <a:rPr lang="tr-TR" altLang="tr-TR" b="1" dirty="0"/>
              <a:t>: </a:t>
            </a:r>
          </a:p>
          <a:p>
            <a:pPr eaLnBrk="1" hangingPunct="1"/>
            <a:endParaRPr lang="tr-TR" altLang="tr-TR" b="1" dirty="0"/>
          </a:p>
          <a:p>
            <a:pPr eaLnBrk="1" hangingPunct="1"/>
            <a:r>
              <a:rPr lang="tr-TR" altLang="tr-TR" b="1" dirty="0"/>
              <a:t>3. </a:t>
            </a:r>
            <a:r>
              <a:rPr lang="tr-TR" altLang="tr-TR" b="1" dirty="0" err="1"/>
              <a:t>Ginglymus</a:t>
            </a:r>
            <a:r>
              <a:rPr lang="tr-TR" altLang="tr-TR" b="1" dirty="0"/>
              <a:t> (art </a:t>
            </a:r>
            <a:r>
              <a:rPr lang="tr-TR" altLang="tr-TR" b="1" dirty="0" err="1"/>
              <a:t>trochlea</a:t>
            </a:r>
            <a:r>
              <a:rPr lang="tr-TR" altLang="tr-TR" b="1" dirty="0"/>
              <a:t>): </a:t>
            </a:r>
          </a:p>
          <a:p>
            <a:pPr eaLnBrk="1" hangingPunct="1"/>
            <a:endParaRPr lang="tr-TR" altLang="tr-TR" b="1" dirty="0"/>
          </a:p>
          <a:p>
            <a:pPr eaLnBrk="1" hangingPunct="1"/>
            <a:r>
              <a:rPr lang="tr-TR" altLang="tr-TR" b="1" dirty="0"/>
              <a:t>4. Art. </a:t>
            </a:r>
            <a:r>
              <a:rPr lang="tr-TR" altLang="tr-TR" b="1" dirty="0" err="1"/>
              <a:t>trochoidea</a:t>
            </a:r>
            <a:r>
              <a:rPr lang="tr-TR" altLang="tr-TR" b="1" dirty="0"/>
              <a:t>:</a:t>
            </a:r>
          </a:p>
          <a:p>
            <a:pPr eaLnBrk="1" hangingPunct="1"/>
            <a:endParaRPr lang="tr-TR" altLang="tr-TR" b="1" dirty="0"/>
          </a:p>
          <a:p>
            <a:pPr eaLnBrk="1" hangingPunct="1"/>
            <a:r>
              <a:rPr lang="tr-TR" altLang="tr-TR" b="1" dirty="0"/>
              <a:t>5. Art. </a:t>
            </a:r>
            <a:r>
              <a:rPr lang="tr-TR" altLang="tr-TR" b="1" dirty="0" err="1"/>
              <a:t>sellaris</a:t>
            </a:r>
            <a:r>
              <a:rPr lang="tr-TR" altLang="tr-TR" b="1" dirty="0"/>
              <a:t>:</a:t>
            </a:r>
          </a:p>
          <a:p>
            <a:pPr eaLnBrk="1" hangingPunct="1"/>
            <a:endParaRPr lang="tr-TR" altLang="tr-TR" b="1" dirty="0"/>
          </a:p>
          <a:p>
            <a:pPr eaLnBrk="1" hangingPunct="1"/>
            <a:r>
              <a:rPr lang="tr-TR" altLang="tr-TR" b="1" dirty="0"/>
              <a:t>6. Art. </a:t>
            </a:r>
            <a:r>
              <a:rPr lang="tr-TR" altLang="tr-TR" b="1" dirty="0" err="1"/>
              <a:t>bicondylaris</a:t>
            </a:r>
            <a:r>
              <a:rPr lang="tr-TR" altLang="tr-TR" b="1" dirty="0"/>
              <a:t>:</a:t>
            </a:r>
          </a:p>
          <a:p>
            <a:pPr eaLnBrk="1" hangingPunct="1"/>
            <a:endParaRPr lang="tr-TR" altLang="tr-TR" b="1" dirty="0"/>
          </a:p>
          <a:p>
            <a:pPr eaLnBrk="1" hangingPunct="1"/>
            <a:r>
              <a:rPr lang="tr-TR" altLang="tr-TR" b="1" dirty="0"/>
              <a:t>7. Art. plana: </a:t>
            </a:r>
          </a:p>
        </p:txBody>
      </p:sp>
    </p:spTree>
    <p:extLst>
      <p:ext uri="{BB962C8B-B14F-4D97-AF65-F5344CB8AC3E}">
        <p14:creationId xmlns:p14="http://schemas.microsoft.com/office/powerpoint/2010/main" val="1465727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a:bodyPr>
          <a:lstStyle/>
          <a:p>
            <a:pPr algn="just" eaLnBrk="1" hangingPunct="1"/>
            <a:r>
              <a:rPr lang="tr-TR" altLang="tr-TR" b="1" dirty="0">
                <a:solidFill>
                  <a:srgbClr val="CC0000"/>
                </a:solidFill>
              </a:rPr>
              <a:t>1. Art. </a:t>
            </a:r>
            <a:r>
              <a:rPr lang="tr-TR" altLang="tr-TR" b="1" dirty="0" err="1">
                <a:solidFill>
                  <a:srgbClr val="CC0000"/>
                </a:solidFill>
              </a:rPr>
              <a:t>spheroidea</a:t>
            </a:r>
            <a:r>
              <a:rPr lang="tr-TR" altLang="tr-TR" b="1" dirty="0">
                <a:solidFill>
                  <a:srgbClr val="CC0000"/>
                </a:solidFill>
              </a:rPr>
              <a:t>:</a:t>
            </a:r>
            <a:r>
              <a:rPr lang="tr-TR" altLang="tr-TR" b="1" dirty="0"/>
              <a:t> Konveks eklem yüzü küre, konkav eklem yüzü ise küreyi içine alabilecek şekildedir. </a:t>
            </a:r>
          </a:p>
          <a:p>
            <a:pPr algn="just" eaLnBrk="1" hangingPunct="1"/>
            <a:r>
              <a:rPr lang="tr-TR" altLang="tr-TR" b="1" dirty="0"/>
              <a:t>Ör. omuz ve kalça eklemi. Bu tip eklemler 3 eksen etrafında her türlü hareketi yapabilirler. </a:t>
            </a:r>
          </a:p>
          <a:p>
            <a:pPr eaLnBrk="1" hangingPunct="1"/>
            <a:endParaRPr lang="tr-TR" altLang="tr-TR" b="1" dirty="0"/>
          </a:p>
        </p:txBody>
      </p:sp>
      <p:pic>
        <p:nvPicPr>
          <p:cNvPr id="2" name="Picture 8">
            <a:extLst>
              <a:ext uri="{FF2B5EF4-FFF2-40B4-BE49-F238E27FC236}">
                <a16:creationId xmlns:a16="http://schemas.microsoft.com/office/drawing/2014/main" id="{61D07FBC-348C-4BDE-AFD3-334FC05E2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276475"/>
            <a:ext cx="5689600" cy="354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a:extLst>
              <a:ext uri="{FF2B5EF4-FFF2-40B4-BE49-F238E27FC236}">
                <a16:creationId xmlns:a16="http://schemas.microsoft.com/office/drawing/2014/main" id="{95831DC3-7C62-4BEA-96C9-1617785D7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4093" y="1856513"/>
            <a:ext cx="304641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1362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fontScale="92500" lnSpcReduction="10000"/>
          </a:bodyPr>
          <a:lstStyle/>
          <a:p>
            <a:pPr algn="just" eaLnBrk="1" hangingPunct="1"/>
            <a:r>
              <a:rPr lang="tr-TR" altLang="tr-TR" b="1" dirty="0">
                <a:solidFill>
                  <a:srgbClr val="CC0000"/>
                </a:solidFill>
              </a:rPr>
              <a:t>2. Art. </a:t>
            </a:r>
            <a:r>
              <a:rPr lang="tr-TR" altLang="tr-TR" b="1" dirty="0" err="1">
                <a:solidFill>
                  <a:srgbClr val="CC0000"/>
                </a:solidFill>
              </a:rPr>
              <a:t>ellipsoidea</a:t>
            </a:r>
            <a:r>
              <a:rPr lang="tr-TR" altLang="tr-TR" b="1" dirty="0">
                <a:solidFill>
                  <a:srgbClr val="CC0000"/>
                </a:solidFill>
              </a:rPr>
              <a:t>:</a:t>
            </a:r>
            <a:r>
              <a:rPr lang="tr-TR" altLang="tr-TR" b="1" dirty="0"/>
              <a:t> Konveks eklem yüzü uzunlamasına kesilmiş yumurta şeklinde, konkav eklem yüzü ise bunu içine alabilecek şekildedir. </a:t>
            </a:r>
          </a:p>
          <a:p>
            <a:pPr algn="just" eaLnBrk="1" hangingPunct="1"/>
            <a:r>
              <a:rPr lang="tr-TR" altLang="tr-TR" b="1" dirty="0" err="1"/>
              <a:t>Transvers</a:t>
            </a:r>
            <a:r>
              <a:rPr lang="tr-TR" altLang="tr-TR" b="1" dirty="0"/>
              <a:t> eksen etrafında </a:t>
            </a:r>
            <a:r>
              <a:rPr lang="tr-TR" altLang="tr-TR" b="1" dirty="0" err="1"/>
              <a:t>fleksiyon</a:t>
            </a:r>
            <a:r>
              <a:rPr lang="tr-TR" altLang="tr-TR" b="1" dirty="0"/>
              <a:t> ve </a:t>
            </a:r>
            <a:r>
              <a:rPr lang="tr-TR" altLang="tr-TR" b="1" dirty="0" err="1"/>
              <a:t>ekstensiyon</a:t>
            </a:r>
            <a:r>
              <a:rPr lang="tr-TR" altLang="tr-TR" b="1" dirty="0"/>
              <a:t>, </a:t>
            </a:r>
            <a:r>
              <a:rPr lang="tr-TR" altLang="tr-TR" b="1" dirty="0" err="1"/>
              <a:t>sagittal</a:t>
            </a:r>
            <a:r>
              <a:rPr lang="tr-TR" altLang="tr-TR" b="1" dirty="0"/>
              <a:t> eksen etrafında </a:t>
            </a:r>
            <a:r>
              <a:rPr lang="tr-TR" altLang="tr-TR" b="1" dirty="0" err="1"/>
              <a:t>abduksiyon</a:t>
            </a:r>
            <a:r>
              <a:rPr lang="tr-TR" altLang="tr-TR" b="1" dirty="0"/>
              <a:t> ve </a:t>
            </a:r>
            <a:r>
              <a:rPr lang="tr-TR" altLang="tr-TR" b="1" dirty="0" err="1"/>
              <a:t>adduksiyon</a:t>
            </a:r>
            <a:r>
              <a:rPr lang="tr-TR" altLang="tr-TR" b="1" dirty="0"/>
              <a:t> hareketi yapabilir. Ör. art </a:t>
            </a:r>
            <a:r>
              <a:rPr lang="tr-TR" altLang="tr-TR" b="1" dirty="0" err="1"/>
              <a:t>radiocarpea</a:t>
            </a:r>
            <a:r>
              <a:rPr lang="tr-TR" altLang="tr-TR" b="1" dirty="0"/>
              <a:t> (el bileği eklemi).</a:t>
            </a:r>
            <a:r>
              <a:rPr lang="tr-TR" altLang="tr-TR" dirty="0"/>
              <a:t> </a:t>
            </a:r>
          </a:p>
          <a:p>
            <a:pPr eaLnBrk="1" hangingPunct="1"/>
            <a:endParaRPr lang="tr-TR" altLang="tr-TR" b="1" dirty="0"/>
          </a:p>
        </p:txBody>
      </p:sp>
      <p:pic>
        <p:nvPicPr>
          <p:cNvPr id="4" name="Picture 3">
            <a:extLst>
              <a:ext uri="{FF2B5EF4-FFF2-40B4-BE49-F238E27FC236}">
                <a16:creationId xmlns:a16="http://schemas.microsoft.com/office/drawing/2014/main" id="{F54346DD-7A28-4BC1-84FD-DAD2D5C21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2624138"/>
            <a:ext cx="4392613" cy="402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405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lnSpcReduction="10000"/>
          </a:bodyPr>
          <a:lstStyle/>
          <a:p>
            <a:pPr algn="just" eaLnBrk="1" hangingPunct="1"/>
            <a:r>
              <a:rPr lang="tr-TR" altLang="tr-TR" b="1" dirty="0">
                <a:solidFill>
                  <a:srgbClr val="CC0000"/>
                </a:solidFill>
              </a:rPr>
              <a:t>3. </a:t>
            </a:r>
            <a:r>
              <a:rPr lang="tr-TR" altLang="tr-TR" b="1" dirty="0" err="1">
                <a:solidFill>
                  <a:srgbClr val="CC0000"/>
                </a:solidFill>
              </a:rPr>
              <a:t>Ginglymus</a:t>
            </a:r>
            <a:r>
              <a:rPr lang="tr-TR" altLang="tr-TR" b="1" dirty="0">
                <a:solidFill>
                  <a:srgbClr val="CC0000"/>
                </a:solidFill>
              </a:rPr>
              <a:t> (art </a:t>
            </a:r>
            <a:r>
              <a:rPr lang="tr-TR" altLang="tr-TR" b="1" dirty="0" err="1">
                <a:solidFill>
                  <a:srgbClr val="CC0000"/>
                </a:solidFill>
              </a:rPr>
              <a:t>trochlea</a:t>
            </a:r>
            <a:r>
              <a:rPr lang="tr-TR" altLang="tr-TR" b="1" dirty="0">
                <a:solidFill>
                  <a:srgbClr val="CC0000"/>
                </a:solidFill>
              </a:rPr>
              <a:t>):</a:t>
            </a:r>
            <a:r>
              <a:rPr lang="tr-TR" altLang="tr-TR" b="1" dirty="0"/>
              <a:t> Konveks eklem yüzü makara şeklinde </a:t>
            </a:r>
            <a:r>
              <a:rPr lang="tr-TR" altLang="tr-TR" b="1" dirty="0" err="1"/>
              <a:t>kankav</a:t>
            </a:r>
            <a:r>
              <a:rPr lang="tr-TR" altLang="tr-TR" b="1" dirty="0"/>
              <a:t> eklem yüzü ise makarayı içine alacak şekildedir. </a:t>
            </a:r>
          </a:p>
          <a:p>
            <a:pPr algn="just" eaLnBrk="1" hangingPunct="1"/>
            <a:r>
              <a:rPr lang="tr-TR" altLang="tr-TR" b="1" dirty="0"/>
              <a:t>Sadece </a:t>
            </a:r>
            <a:r>
              <a:rPr lang="tr-TR" altLang="tr-TR" b="1" dirty="0" err="1"/>
              <a:t>transvers</a:t>
            </a:r>
            <a:r>
              <a:rPr lang="tr-TR" altLang="tr-TR" b="1" dirty="0"/>
              <a:t> ekseni vardır. </a:t>
            </a:r>
            <a:r>
              <a:rPr lang="tr-TR" altLang="tr-TR" b="1" dirty="0" err="1"/>
              <a:t>Fleksiyon</a:t>
            </a:r>
            <a:r>
              <a:rPr lang="tr-TR" altLang="tr-TR" b="1" dirty="0"/>
              <a:t> ve </a:t>
            </a:r>
            <a:r>
              <a:rPr lang="tr-TR" altLang="tr-TR" b="1" dirty="0" err="1"/>
              <a:t>ekstensiyon</a:t>
            </a:r>
            <a:r>
              <a:rPr lang="tr-TR" altLang="tr-TR" b="1" dirty="0"/>
              <a:t> hareketi yapar. (Ör. art. </a:t>
            </a:r>
            <a:r>
              <a:rPr lang="tr-TR" altLang="tr-TR" b="1" dirty="0" err="1"/>
              <a:t>humeroulnaris</a:t>
            </a:r>
            <a:r>
              <a:rPr lang="tr-TR" altLang="tr-TR" b="1" dirty="0"/>
              <a:t>)</a:t>
            </a:r>
            <a:r>
              <a:rPr lang="tr-TR" altLang="tr-TR" dirty="0"/>
              <a:t> </a:t>
            </a:r>
          </a:p>
          <a:p>
            <a:pPr eaLnBrk="1" hangingPunct="1"/>
            <a:endParaRPr lang="tr-TR" altLang="tr-TR" b="1" dirty="0"/>
          </a:p>
        </p:txBody>
      </p:sp>
      <p:pic>
        <p:nvPicPr>
          <p:cNvPr id="2" name="Picture 3">
            <a:extLst>
              <a:ext uri="{FF2B5EF4-FFF2-40B4-BE49-F238E27FC236}">
                <a16:creationId xmlns:a16="http://schemas.microsoft.com/office/drawing/2014/main" id="{AACDFC99-049A-405B-AF46-245B779A3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3724" y="2252869"/>
            <a:ext cx="4183063" cy="458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a:extLst>
              <a:ext uri="{FF2B5EF4-FFF2-40B4-BE49-F238E27FC236}">
                <a16:creationId xmlns:a16="http://schemas.microsoft.com/office/drawing/2014/main" id="{D78976E3-7FD7-44DD-B733-D2AE63747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805" y="2033657"/>
            <a:ext cx="2426390" cy="458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a:extLst>
              <a:ext uri="{FF2B5EF4-FFF2-40B4-BE49-F238E27FC236}">
                <a16:creationId xmlns:a16="http://schemas.microsoft.com/office/drawing/2014/main" id="{D378A7C1-6AD4-4EBF-98BC-97928FF15972}"/>
              </a:ext>
            </a:extLst>
          </p:cNvPr>
          <p:cNvSpPr txBox="1"/>
          <p:nvPr/>
        </p:nvSpPr>
        <p:spPr>
          <a:xfrm>
            <a:off x="4380464" y="4304715"/>
            <a:ext cx="2540277"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humeroulnaris</a:t>
            </a:r>
            <a:endParaRPr lang="tr-TR" altLang="tr-TR" b="1" dirty="0">
              <a:solidFill>
                <a:srgbClr val="CC0000"/>
              </a:solidFill>
            </a:endParaRPr>
          </a:p>
        </p:txBody>
      </p:sp>
      <p:cxnSp>
        <p:nvCxnSpPr>
          <p:cNvPr id="11" name="Düz Ok Bağlayıcısı 10">
            <a:extLst>
              <a:ext uri="{FF2B5EF4-FFF2-40B4-BE49-F238E27FC236}">
                <a16:creationId xmlns:a16="http://schemas.microsoft.com/office/drawing/2014/main" id="{F9E0F8A4-70EA-4DC5-B9F6-2F364B92A953}"/>
              </a:ext>
            </a:extLst>
          </p:cNvPr>
          <p:cNvCxnSpPr/>
          <p:nvPr/>
        </p:nvCxnSpPr>
        <p:spPr>
          <a:xfrm>
            <a:off x="3591339" y="3843130"/>
            <a:ext cx="1126435" cy="4615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a:extLst>
              <a:ext uri="{FF2B5EF4-FFF2-40B4-BE49-F238E27FC236}">
                <a16:creationId xmlns:a16="http://schemas.microsoft.com/office/drawing/2014/main" id="{F14DED70-19A4-422F-A7DF-635A94C0F8D8}"/>
              </a:ext>
            </a:extLst>
          </p:cNvPr>
          <p:cNvCxnSpPr/>
          <p:nvPr/>
        </p:nvCxnSpPr>
        <p:spPr>
          <a:xfrm>
            <a:off x="3472070" y="4073922"/>
            <a:ext cx="1245704" cy="2528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DFDAEB0A-BB07-4FA2-96FA-72E3C4013207}"/>
              </a:ext>
            </a:extLst>
          </p:cNvPr>
          <p:cNvCxnSpPr/>
          <p:nvPr/>
        </p:nvCxnSpPr>
        <p:spPr>
          <a:xfrm flipH="1" flipV="1">
            <a:off x="6202017" y="4545978"/>
            <a:ext cx="1603513" cy="128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006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fontScale="92500"/>
          </a:bodyPr>
          <a:lstStyle/>
          <a:p>
            <a:pPr algn="just" eaLnBrk="1" hangingPunct="1"/>
            <a:r>
              <a:rPr lang="tr-TR" altLang="tr-TR" b="1" dirty="0">
                <a:solidFill>
                  <a:srgbClr val="CC0000"/>
                </a:solidFill>
              </a:rPr>
              <a:t>4. Art. </a:t>
            </a:r>
            <a:r>
              <a:rPr lang="tr-TR" altLang="tr-TR" b="1" dirty="0" err="1">
                <a:solidFill>
                  <a:srgbClr val="CC0000"/>
                </a:solidFill>
              </a:rPr>
              <a:t>trochoidea</a:t>
            </a:r>
            <a:r>
              <a:rPr lang="tr-TR" altLang="tr-TR" b="1" dirty="0">
                <a:solidFill>
                  <a:srgbClr val="CC0000"/>
                </a:solidFill>
              </a:rPr>
              <a:t>:</a:t>
            </a:r>
            <a:r>
              <a:rPr lang="tr-TR" altLang="tr-TR" b="1" dirty="0"/>
              <a:t> Konveks eklem yüzü bir silindir şeklinde, konkav eklem yüzü ise halka şeklindedir. Ancak bu halkanın bir kısmını kemik bir kısmını ise bağlar oluşturur. </a:t>
            </a:r>
          </a:p>
          <a:p>
            <a:pPr algn="just" eaLnBrk="1" hangingPunct="1"/>
            <a:r>
              <a:rPr lang="tr-TR" altLang="tr-TR" b="1" dirty="0"/>
              <a:t>Tek eksenli bir eklemdir. </a:t>
            </a:r>
            <a:r>
              <a:rPr lang="tr-TR" altLang="tr-TR" b="1" dirty="0" err="1"/>
              <a:t>Vertikal</a:t>
            </a:r>
            <a:r>
              <a:rPr lang="tr-TR" altLang="tr-TR" b="1" dirty="0"/>
              <a:t> eksen etrafında iç ve dış rotasyon yapar. Ör. art. </a:t>
            </a:r>
            <a:r>
              <a:rPr lang="tr-TR" altLang="tr-TR" b="1" dirty="0" err="1"/>
              <a:t>radioulnaris</a:t>
            </a:r>
            <a:r>
              <a:rPr lang="tr-TR" altLang="tr-TR" b="1" dirty="0"/>
              <a:t> </a:t>
            </a:r>
            <a:r>
              <a:rPr lang="tr-TR" altLang="tr-TR" b="1" dirty="0" err="1"/>
              <a:t>proximalis</a:t>
            </a:r>
            <a:r>
              <a:rPr lang="tr-TR" altLang="tr-TR" b="1" dirty="0"/>
              <a:t>. </a:t>
            </a:r>
            <a:r>
              <a:rPr lang="tr-TR" altLang="tr-TR" dirty="0"/>
              <a:t> </a:t>
            </a:r>
          </a:p>
          <a:p>
            <a:pPr eaLnBrk="1" hangingPunct="1"/>
            <a:endParaRPr lang="tr-TR" altLang="tr-TR" b="1" dirty="0"/>
          </a:p>
        </p:txBody>
      </p:sp>
      <p:pic>
        <p:nvPicPr>
          <p:cNvPr id="4" name="Picture 3">
            <a:extLst>
              <a:ext uri="{FF2B5EF4-FFF2-40B4-BE49-F238E27FC236}">
                <a16:creationId xmlns:a16="http://schemas.microsoft.com/office/drawing/2014/main" id="{2A924814-B475-4F6C-8ED5-7BA8FB1F0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286" y="2320632"/>
            <a:ext cx="1068387"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a:extLst>
              <a:ext uri="{FF2B5EF4-FFF2-40B4-BE49-F238E27FC236}">
                <a16:creationId xmlns:a16="http://schemas.microsoft.com/office/drawing/2014/main" id="{FACF4FA5-E497-473D-83A6-8BC451C5EE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772847">
            <a:off x="6248194" y="2592475"/>
            <a:ext cx="3014662" cy="386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Metin kutusu 13">
            <a:extLst>
              <a:ext uri="{FF2B5EF4-FFF2-40B4-BE49-F238E27FC236}">
                <a16:creationId xmlns:a16="http://schemas.microsoft.com/office/drawing/2014/main" id="{BEF9C43D-DC22-47CC-B666-A72D1F0B04D7}"/>
              </a:ext>
            </a:extLst>
          </p:cNvPr>
          <p:cNvSpPr txBox="1"/>
          <p:nvPr/>
        </p:nvSpPr>
        <p:spPr>
          <a:xfrm>
            <a:off x="3048000" y="3260899"/>
            <a:ext cx="3352800"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radioulnaris</a:t>
            </a:r>
            <a:r>
              <a:rPr lang="tr-TR" altLang="tr-TR" b="1" dirty="0">
                <a:solidFill>
                  <a:srgbClr val="CC0000"/>
                </a:solidFill>
              </a:rPr>
              <a:t> </a:t>
            </a:r>
            <a:r>
              <a:rPr lang="tr-TR" altLang="tr-TR" b="1" dirty="0" err="1">
                <a:solidFill>
                  <a:srgbClr val="CC0000"/>
                </a:solidFill>
              </a:rPr>
              <a:t>proximalis</a:t>
            </a:r>
            <a:endParaRPr lang="tr-TR" altLang="tr-TR" b="1" dirty="0">
              <a:solidFill>
                <a:srgbClr val="CC0000"/>
              </a:solidFill>
            </a:endParaRPr>
          </a:p>
        </p:txBody>
      </p:sp>
      <p:cxnSp>
        <p:nvCxnSpPr>
          <p:cNvPr id="16" name="Düz Ok Bağlayıcısı 15">
            <a:extLst>
              <a:ext uri="{FF2B5EF4-FFF2-40B4-BE49-F238E27FC236}">
                <a16:creationId xmlns:a16="http://schemas.microsoft.com/office/drawing/2014/main" id="{2B75F2E3-552C-4F4C-A235-18241FFCA707}"/>
              </a:ext>
            </a:extLst>
          </p:cNvPr>
          <p:cNvCxnSpPr/>
          <p:nvPr/>
        </p:nvCxnSpPr>
        <p:spPr>
          <a:xfrm>
            <a:off x="2663687" y="2888974"/>
            <a:ext cx="5406887" cy="147099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8599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fontScale="92500" lnSpcReduction="10000"/>
          </a:bodyPr>
          <a:lstStyle/>
          <a:p>
            <a:pPr algn="just" eaLnBrk="1" hangingPunct="1"/>
            <a:r>
              <a:rPr lang="tr-TR" altLang="tr-TR" b="1" dirty="0">
                <a:solidFill>
                  <a:srgbClr val="CC0000"/>
                </a:solidFill>
              </a:rPr>
              <a:t>5. Art. </a:t>
            </a:r>
            <a:r>
              <a:rPr lang="tr-TR" altLang="tr-TR" b="1" dirty="0" err="1">
                <a:solidFill>
                  <a:srgbClr val="CC0000"/>
                </a:solidFill>
              </a:rPr>
              <a:t>sellaris</a:t>
            </a:r>
            <a:r>
              <a:rPr lang="tr-TR" altLang="tr-TR" b="1" dirty="0">
                <a:solidFill>
                  <a:srgbClr val="CC0000"/>
                </a:solidFill>
              </a:rPr>
              <a:t>:</a:t>
            </a:r>
            <a:r>
              <a:rPr lang="tr-TR" altLang="tr-TR" b="1" dirty="0"/>
              <a:t> Ekleme katılan kemik yüzeylerinin her ikisi de bir yönde konkav iken diğer yönde konvekstir. Bu yüzden eğer tipi eklem de denir. İki ekseni vardır. </a:t>
            </a:r>
          </a:p>
          <a:p>
            <a:pPr algn="just" eaLnBrk="1" hangingPunct="1"/>
            <a:r>
              <a:rPr lang="tr-TR" altLang="tr-TR" b="1" dirty="0" err="1"/>
              <a:t>Transvers</a:t>
            </a:r>
            <a:r>
              <a:rPr lang="tr-TR" altLang="tr-TR" b="1" dirty="0"/>
              <a:t> eksen etrafında </a:t>
            </a:r>
            <a:r>
              <a:rPr lang="tr-TR" altLang="tr-TR" b="1" dirty="0" err="1"/>
              <a:t>fleksiyon</a:t>
            </a:r>
            <a:r>
              <a:rPr lang="tr-TR" altLang="tr-TR" b="1" dirty="0"/>
              <a:t> ve </a:t>
            </a:r>
            <a:r>
              <a:rPr lang="tr-TR" altLang="tr-TR" b="1" dirty="0" err="1"/>
              <a:t>ekstensiyon</a:t>
            </a:r>
            <a:r>
              <a:rPr lang="tr-TR" altLang="tr-TR" b="1" dirty="0"/>
              <a:t>, </a:t>
            </a:r>
            <a:r>
              <a:rPr lang="tr-TR" altLang="tr-TR" b="1" dirty="0" err="1"/>
              <a:t>sagittal</a:t>
            </a:r>
            <a:r>
              <a:rPr lang="tr-TR" altLang="tr-TR" b="1" dirty="0"/>
              <a:t> eksen etrafında </a:t>
            </a:r>
            <a:r>
              <a:rPr lang="tr-TR" altLang="tr-TR" b="1" dirty="0" err="1"/>
              <a:t>abduksiyon</a:t>
            </a:r>
            <a:r>
              <a:rPr lang="tr-TR" altLang="tr-TR" b="1" dirty="0"/>
              <a:t> ve </a:t>
            </a:r>
            <a:r>
              <a:rPr lang="tr-TR" altLang="tr-TR" b="1" dirty="0" err="1"/>
              <a:t>adduksiyon</a:t>
            </a:r>
            <a:r>
              <a:rPr lang="tr-TR" altLang="tr-TR" b="1" dirty="0"/>
              <a:t> hareketlerini yapar. </a:t>
            </a:r>
            <a:r>
              <a:rPr lang="tr-TR" altLang="tr-TR" b="1" dirty="0">
                <a:solidFill>
                  <a:srgbClr val="CC0000"/>
                </a:solidFill>
              </a:rPr>
              <a:t>Ör.</a:t>
            </a:r>
            <a:r>
              <a:rPr lang="tr-TR" altLang="tr-TR" b="1" dirty="0"/>
              <a:t> </a:t>
            </a:r>
            <a:r>
              <a:rPr lang="tr-TR" altLang="tr-TR" b="1" dirty="0">
                <a:solidFill>
                  <a:srgbClr val="CC0000"/>
                </a:solidFill>
              </a:rPr>
              <a:t>art </a:t>
            </a:r>
            <a:r>
              <a:rPr lang="tr-TR" altLang="tr-TR" b="1" dirty="0" err="1">
                <a:solidFill>
                  <a:srgbClr val="CC0000"/>
                </a:solidFill>
              </a:rPr>
              <a:t>carpometacarpea</a:t>
            </a:r>
            <a:r>
              <a:rPr lang="tr-TR" altLang="tr-TR" b="1" dirty="0">
                <a:solidFill>
                  <a:srgbClr val="CC0000"/>
                </a:solidFill>
              </a:rPr>
              <a:t> </a:t>
            </a:r>
            <a:r>
              <a:rPr lang="tr-TR" altLang="tr-TR" b="1" dirty="0" err="1">
                <a:solidFill>
                  <a:srgbClr val="CC0000"/>
                </a:solidFill>
              </a:rPr>
              <a:t>pollicis</a:t>
            </a:r>
            <a:r>
              <a:rPr lang="tr-TR" altLang="tr-TR" b="1" dirty="0"/>
              <a:t>.</a:t>
            </a:r>
            <a:r>
              <a:rPr lang="tr-TR" altLang="tr-TR" dirty="0"/>
              <a:t> </a:t>
            </a:r>
          </a:p>
          <a:p>
            <a:pPr eaLnBrk="1" hangingPunct="1"/>
            <a:endParaRPr lang="tr-TR" altLang="tr-TR" b="1" dirty="0"/>
          </a:p>
        </p:txBody>
      </p:sp>
      <p:pic>
        <p:nvPicPr>
          <p:cNvPr id="2" name="Picture 6">
            <a:extLst>
              <a:ext uri="{FF2B5EF4-FFF2-40B4-BE49-F238E27FC236}">
                <a16:creationId xmlns:a16="http://schemas.microsoft.com/office/drawing/2014/main" id="{0F241386-F0F2-4CAF-9A77-134170FD2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593975"/>
            <a:ext cx="4465638" cy="409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a:extLst>
              <a:ext uri="{FF2B5EF4-FFF2-40B4-BE49-F238E27FC236}">
                <a16:creationId xmlns:a16="http://schemas.microsoft.com/office/drawing/2014/main" id="{5EEFE658-89D9-4833-B7FC-0800B0F3AC83}"/>
              </a:ext>
            </a:extLst>
          </p:cNvPr>
          <p:cNvSpPr txBox="1"/>
          <p:nvPr/>
        </p:nvSpPr>
        <p:spPr>
          <a:xfrm>
            <a:off x="6014372" y="4864412"/>
            <a:ext cx="4227443"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carpometacarpea</a:t>
            </a:r>
            <a:r>
              <a:rPr lang="tr-TR" altLang="tr-TR" b="1" dirty="0">
                <a:solidFill>
                  <a:srgbClr val="CC0000"/>
                </a:solidFill>
              </a:rPr>
              <a:t> </a:t>
            </a:r>
            <a:r>
              <a:rPr lang="tr-TR" altLang="tr-TR" b="1" dirty="0" err="1">
                <a:solidFill>
                  <a:srgbClr val="CC0000"/>
                </a:solidFill>
              </a:rPr>
              <a:t>pollicis</a:t>
            </a:r>
            <a:endParaRPr lang="tr-TR" altLang="tr-TR" b="1" dirty="0">
              <a:solidFill>
                <a:srgbClr val="CC0000"/>
              </a:solidFill>
            </a:endParaRPr>
          </a:p>
        </p:txBody>
      </p:sp>
      <p:cxnSp>
        <p:nvCxnSpPr>
          <p:cNvPr id="9" name="Düz Ok Bağlayıcısı 8">
            <a:extLst>
              <a:ext uri="{FF2B5EF4-FFF2-40B4-BE49-F238E27FC236}">
                <a16:creationId xmlns:a16="http://schemas.microsoft.com/office/drawing/2014/main" id="{F18C77D9-CBBD-4359-B6FF-CBA2ABDFAEEA}"/>
              </a:ext>
            </a:extLst>
          </p:cNvPr>
          <p:cNvCxnSpPr>
            <a:endCxn id="10" idx="1"/>
          </p:cNvCxnSpPr>
          <p:nvPr/>
        </p:nvCxnSpPr>
        <p:spPr>
          <a:xfrm flipV="1">
            <a:off x="3684104" y="5049078"/>
            <a:ext cx="2330268" cy="583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532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a:bodyPr>
          <a:lstStyle/>
          <a:p>
            <a:r>
              <a:rPr lang="tr-TR" altLang="tr-TR" b="1" dirty="0">
                <a:solidFill>
                  <a:srgbClr val="CC0000"/>
                </a:solidFill>
              </a:rPr>
              <a:t>6. Art. </a:t>
            </a:r>
            <a:r>
              <a:rPr lang="tr-TR" altLang="tr-TR" b="1" dirty="0" err="1">
                <a:solidFill>
                  <a:srgbClr val="CC0000"/>
                </a:solidFill>
              </a:rPr>
              <a:t>bicondylaris</a:t>
            </a:r>
            <a:r>
              <a:rPr lang="tr-TR" altLang="tr-TR" b="1" dirty="0">
                <a:solidFill>
                  <a:srgbClr val="CC0000"/>
                </a:solidFill>
              </a:rPr>
              <a:t>:</a:t>
            </a:r>
            <a:r>
              <a:rPr lang="tr-TR" altLang="tr-TR" b="1" dirty="0"/>
              <a:t> Ekleme katılan kemik yüzeylerden konveks olanı iki </a:t>
            </a:r>
            <a:r>
              <a:rPr lang="tr-TR" altLang="tr-TR" b="1" dirty="0" err="1"/>
              <a:t>kondil</a:t>
            </a:r>
            <a:r>
              <a:rPr lang="tr-TR" altLang="tr-TR" b="1" dirty="0"/>
              <a:t> ihtiva eder. Konkav olanı ise iki sığ çukur şeklindedir. </a:t>
            </a:r>
            <a:r>
              <a:rPr lang="tr-TR" altLang="tr-TR" b="1" dirty="0" err="1"/>
              <a:t>Transvers</a:t>
            </a:r>
            <a:r>
              <a:rPr lang="tr-TR" altLang="tr-TR" b="1" dirty="0"/>
              <a:t> eksene sahip olan bu eklemler </a:t>
            </a:r>
            <a:r>
              <a:rPr lang="tr-TR" altLang="tr-TR" b="1" dirty="0" err="1"/>
              <a:t>fleksiyon</a:t>
            </a:r>
            <a:r>
              <a:rPr lang="tr-TR" altLang="tr-TR" b="1" dirty="0"/>
              <a:t> ve </a:t>
            </a:r>
            <a:r>
              <a:rPr lang="tr-TR" altLang="tr-TR" b="1" dirty="0" err="1"/>
              <a:t>ekstensiyon</a:t>
            </a:r>
            <a:r>
              <a:rPr lang="tr-TR" altLang="tr-TR" b="1" dirty="0"/>
              <a:t> hareketi yapar. </a:t>
            </a:r>
            <a:r>
              <a:rPr lang="tr-TR" altLang="tr-TR" b="1" dirty="0">
                <a:solidFill>
                  <a:srgbClr val="CC0000"/>
                </a:solidFill>
              </a:rPr>
              <a:t>Ör. art. </a:t>
            </a:r>
            <a:r>
              <a:rPr lang="tr-TR" altLang="tr-TR" b="1" dirty="0" err="1">
                <a:solidFill>
                  <a:srgbClr val="CC0000"/>
                </a:solidFill>
              </a:rPr>
              <a:t>genu</a:t>
            </a:r>
            <a:r>
              <a:rPr lang="tr-TR" altLang="tr-TR" b="1" dirty="0">
                <a:solidFill>
                  <a:srgbClr val="CC0000"/>
                </a:solidFill>
              </a:rPr>
              <a:t> (diz eklemi).</a:t>
            </a:r>
            <a:r>
              <a:rPr lang="tr-TR" altLang="tr-TR" b="1" dirty="0"/>
              <a:t> </a:t>
            </a:r>
            <a:r>
              <a:rPr lang="tr-TR" altLang="tr-TR" dirty="0"/>
              <a:t> </a:t>
            </a:r>
          </a:p>
          <a:p>
            <a:pPr eaLnBrk="1" hangingPunct="1"/>
            <a:endParaRPr lang="tr-TR" altLang="tr-TR" b="1" dirty="0"/>
          </a:p>
        </p:txBody>
      </p:sp>
      <p:pic>
        <p:nvPicPr>
          <p:cNvPr id="4" name="Picture 5">
            <a:extLst>
              <a:ext uri="{FF2B5EF4-FFF2-40B4-BE49-F238E27FC236}">
                <a16:creationId xmlns:a16="http://schemas.microsoft.com/office/drawing/2014/main" id="{553B519F-2291-484F-98B6-D657CC1A2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7902" y="2472705"/>
            <a:ext cx="3025775" cy="468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Düz Ok Bağlayıcısı 6">
            <a:extLst>
              <a:ext uri="{FF2B5EF4-FFF2-40B4-BE49-F238E27FC236}">
                <a16:creationId xmlns:a16="http://schemas.microsoft.com/office/drawing/2014/main" id="{F8730A8F-E210-46C6-A3FF-E00CA05B8336}"/>
              </a:ext>
            </a:extLst>
          </p:cNvPr>
          <p:cNvCxnSpPr/>
          <p:nvPr/>
        </p:nvCxnSpPr>
        <p:spPr>
          <a:xfrm flipV="1">
            <a:off x="6718852" y="3429000"/>
            <a:ext cx="2266122" cy="387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91E25624-856D-4C74-9F4F-DD2CAF69E50D}"/>
              </a:ext>
            </a:extLst>
          </p:cNvPr>
          <p:cNvSpPr txBox="1"/>
          <p:nvPr/>
        </p:nvSpPr>
        <p:spPr>
          <a:xfrm>
            <a:off x="8984974" y="3393421"/>
            <a:ext cx="1868556" cy="369332"/>
          </a:xfrm>
          <a:prstGeom prst="rect">
            <a:avLst/>
          </a:prstGeom>
          <a:noFill/>
        </p:spPr>
        <p:txBody>
          <a:bodyPr wrap="square">
            <a:spAutoFit/>
          </a:bodyPr>
          <a:lstStyle/>
          <a:p>
            <a:pPr eaLnBrk="1" hangingPunct="1"/>
            <a:r>
              <a:rPr lang="tr-TR" altLang="tr-TR" b="1" dirty="0"/>
              <a:t>art. </a:t>
            </a:r>
            <a:r>
              <a:rPr lang="tr-TR" altLang="tr-TR" b="1" dirty="0" err="1"/>
              <a:t>genu</a:t>
            </a:r>
            <a:endParaRPr lang="tr-TR" altLang="tr-TR" b="1" dirty="0"/>
          </a:p>
        </p:txBody>
      </p:sp>
    </p:spTree>
    <p:extLst>
      <p:ext uri="{BB962C8B-B14F-4D97-AF65-F5344CB8AC3E}">
        <p14:creationId xmlns:p14="http://schemas.microsoft.com/office/powerpoint/2010/main" val="1579375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2120763"/>
          </a:xfrm>
        </p:spPr>
        <p:txBody>
          <a:bodyPr>
            <a:normAutofit/>
          </a:bodyPr>
          <a:lstStyle/>
          <a:p>
            <a:pPr algn="just" eaLnBrk="1" hangingPunct="1"/>
            <a:r>
              <a:rPr lang="tr-TR" altLang="tr-TR" b="1" dirty="0">
                <a:solidFill>
                  <a:srgbClr val="CC0000"/>
                </a:solidFill>
              </a:rPr>
              <a:t>7. Art. plana:</a:t>
            </a:r>
            <a:r>
              <a:rPr lang="tr-TR" altLang="tr-TR" b="1" dirty="0"/>
              <a:t> Ekleme katılan kemiklerin yüzeyi hemen hemen düzdür. </a:t>
            </a:r>
          </a:p>
          <a:p>
            <a:pPr algn="just" eaLnBrk="1" hangingPunct="1"/>
            <a:r>
              <a:rPr lang="tr-TR" altLang="tr-TR" b="1" dirty="0"/>
              <a:t>Belirli bir ekseni yoktur. Sadece kayma hareketi yapar. </a:t>
            </a:r>
            <a:r>
              <a:rPr lang="tr-TR" altLang="tr-TR" b="1" dirty="0">
                <a:solidFill>
                  <a:srgbClr val="CC0000"/>
                </a:solidFill>
              </a:rPr>
              <a:t>Ör.</a:t>
            </a:r>
            <a:r>
              <a:rPr lang="tr-TR" altLang="tr-TR" b="1" dirty="0"/>
              <a:t> el bileği ve ayak bileği kemikleri arasındaki eklemler.</a:t>
            </a:r>
            <a:r>
              <a:rPr lang="tr-TR" altLang="tr-TR" dirty="0"/>
              <a:t> </a:t>
            </a:r>
          </a:p>
          <a:p>
            <a:pPr eaLnBrk="1" hangingPunct="1"/>
            <a:endParaRPr lang="tr-TR" altLang="tr-TR" b="1" dirty="0"/>
          </a:p>
        </p:txBody>
      </p:sp>
      <p:pic>
        <p:nvPicPr>
          <p:cNvPr id="2" name="Picture 4">
            <a:extLst>
              <a:ext uri="{FF2B5EF4-FFF2-40B4-BE49-F238E27FC236}">
                <a16:creationId xmlns:a16="http://schemas.microsoft.com/office/drawing/2014/main" id="{8B4ADE29-D57D-4817-BB95-6C62BABB1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924175"/>
            <a:ext cx="4211638"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76050079-B3E8-407D-A13D-A988CA990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3490" y="2358887"/>
            <a:ext cx="4535488" cy="415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165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5248276"/>
          </a:xfrm>
        </p:spPr>
        <p:txBody>
          <a:bodyPr>
            <a:normAutofit/>
          </a:bodyPr>
          <a:lstStyle/>
          <a:p>
            <a:pPr algn="ctr" eaLnBrk="1" hangingPunct="1"/>
            <a:r>
              <a:rPr lang="tr-TR" altLang="tr-TR" b="1" dirty="0">
                <a:solidFill>
                  <a:srgbClr val="A50021"/>
                </a:solidFill>
              </a:rPr>
              <a:t>EKLEM HAREKETLERİ</a:t>
            </a:r>
          </a:p>
          <a:p>
            <a:pPr eaLnBrk="1" hangingPunct="1"/>
            <a:r>
              <a:rPr lang="tr-TR" altLang="tr-TR" b="1" dirty="0" err="1"/>
              <a:t>Fleksiyon</a:t>
            </a:r>
            <a:r>
              <a:rPr lang="tr-TR" altLang="tr-TR" b="1" dirty="0"/>
              <a:t>: 			</a:t>
            </a:r>
            <a:r>
              <a:rPr lang="tr-TR" altLang="tr-TR" b="1" dirty="0" err="1"/>
              <a:t>Ekstensiyon</a:t>
            </a:r>
            <a:r>
              <a:rPr lang="tr-TR" altLang="tr-TR" b="1" dirty="0"/>
              <a:t>: </a:t>
            </a:r>
          </a:p>
          <a:p>
            <a:pPr eaLnBrk="1" hangingPunct="1"/>
            <a:r>
              <a:rPr lang="tr-TR" altLang="tr-TR" b="1" dirty="0" err="1"/>
              <a:t>Abduksiyon</a:t>
            </a:r>
            <a:r>
              <a:rPr lang="tr-TR" altLang="tr-TR" b="1" dirty="0"/>
              <a:t>:		</a:t>
            </a:r>
            <a:r>
              <a:rPr lang="tr-TR" altLang="tr-TR" b="1" dirty="0" err="1"/>
              <a:t>Adduksiyon</a:t>
            </a:r>
            <a:r>
              <a:rPr lang="tr-TR" altLang="tr-TR" b="1" dirty="0"/>
              <a:t>:</a:t>
            </a:r>
          </a:p>
          <a:p>
            <a:pPr eaLnBrk="1" hangingPunct="1"/>
            <a:r>
              <a:rPr lang="tr-TR" altLang="tr-TR" b="1" dirty="0" err="1"/>
              <a:t>Sirkumdüksiyon</a:t>
            </a:r>
            <a:r>
              <a:rPr lang="tr-TR" altLang="tr-TR" b="1" dirty="0"/>
              <a:t>:		Rotasyon: </a:t>
            </a:r>
          </a:p>
          <a:p>
            <a:pPr eaLnBrk="1" hangingPunct="1"/>
            <a:r>
              <a:rPr lang="tr-TR" altLang="tr-TR" b="1" dirty="0" err="1"/>
              <a:t>Glissment</a:t>
            </a:r>
            <a:r>
              <a:rPr lang="tr-TR" altLang="tr-TR" b="1" dirty="0"/>
              <a:t>:			</a:t>
            </a:r>
            <a:r>
              <a:rPr lang="tr-TR" altLang="tr-TR" b="1" dirty="0" err="1"/>
              <a:t>Supinasyon</a:t>
            </a:r>
            <a:r>
              <a:rPr lang="tr-TR" altLang="tr-TR" b="1" dirty="0"/>
              <a:t>: </a:t>
            </a:r>
          </a:p>
          <a:p>
            <a:pPr eaLnBrk="1" hangingPunct="1"/>
            <a:r>
              <a:rPr lang="tr-TR" altLang="tr-TR" b="1" dirty="0" err="1"/>
              <a:t>Pronasyon</a:t>
            </a:r>
            <a:r>
              <a:rPr lang="tr-TR" altLang="tr-TR" b="1" dirty="0"/>
              <a:t>: 		</a:t>
            </a:r>
            <a:r>
              <a:rPr lang="tr-TR" altLang="tr-TR" b="1" dirty="0" err="1"/>
              <a:t>Inversiyon</a:t>
            </a:r>
            <a:r>
              <a:rPr lang="tr-TR" altLang="tr-TR" b="1" dirty="0"/>
              <a:t>:</a:t>
            </a:r>
          </a:p>
          <a:p>
            <a:pPr eaLnBrk="1" hangingPunct="1"/>
            <a:r>
              <a:rPr lang="tr-TR" altLang="tr-TR" b="1" dirty="0" err="1"/>
              <a:t>Eversiyon</a:t>
            </a:r>
            <a:r>
              <a:rPr lang="tr-TR" altLang="tr-TR" b="1" dirty="0"/>
              <a:t>:			</a:t>
            </a:r>
            <a:r>
              <a:rPr lang="tr-TR" altLang="tr-TR" b="1" dirty="0" err="1"/>
              <a:t>Protraksiyon</a:t>
            </a:r>
            <a:r>
              <a:rPr lang="tr-TR" altLang="tr-TR" b="1" dirty="0"/>
              <a:t>:</a:t>
            </a:r>
          </a:p>
          <a:p>
            <a:pPr eaLnBrk="1" hangingPunct="1"/>
            <a:r>
              <a:rPr lang="tr-TR" altLang="tr-TR" b="1" dirty="0" err="1"/>
              <a:t>Retraksiyon</a:t>
            </a:r>
            <a:r>
              <a:rPr lang="tr-TR" altLang="tr-TR" b="1" dirty="0"/>
              <a:t>:		</a:t>
            </a:r>
            <a:r>
              <a:rPr lang="tr-TR" altLang="tr-TR" b="1" dirty="0" err="1"/>
              <a:t>Elevasyon</a:t>
            </a:r>
            <a:r>
              <a:rPr lang="tr-TR" altLang="tr-TR" b="1" dirty="0"/>
              <a:t>: </a:t>
            </a:r>
          </a:p>
          <a:p>
            <a:pPr eaLnBrk="1" hangingPunct="1"/>
            <a:r>
              <a:rPr lang="tr-TR" altLang="tr-TR" b="1" dirty="0"/>
              <a:t>Depresyon:  </a:t>
            </a:r>
          </a:p>
          <a:p>
            <a:pPr eaLnBrk="1" hangingPunct="1"/>
            <a:endParaRPr lang="tr-TR" altLang="tr-TR" b="1" dirty="0"/>
          </a:p>
        </p:txBody>
      </p:sp>
    </p:spTree>
    <p:extLst>
      <p:ext uri="{BB962C8B-B14F-4D97-AF65-F5344CB8AC3E}">
        <p14:creationId xmlns:p14="http://schemas.microsoft.com/office/powerpoint/2010/main" val="3009432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pPr marL="0" indent="0" algn="just" eaLnBrk="1" hangingPunct="1">
              <a:buNone/>
            </a:pPr>
            <a:r>
              <a:rPr lang="tr-TR" altLang="tr-TR" b="1" dirty="0">
                <a:solidFill>
                  <a:srgbClr val="CC0000"/>
                </a:solidFill>
              </a:rPr>
              <a:t>Vücudumuzdaki Başlıca Eklemler</a:t>
            </a:r>
          </a:p>
          <a:p>
            <a:pPr algn="just" eaLnBrk="1" hangingPunct="1"/>
            <a:r>
              <a:rPr lang="tr-TR" altLang="tr-TR" b="1" dirty="0">
                <a:solidFill>
                  <a:srgbClr val="CC0000"/>
                </a:solidFill>
              </a:rPr>
              <a:t>Art. </a:t>
            </a:r>
            <a:r>
              <a:rPr lang="tr-TR" altLang="tr-TR" b="1" dirty="0" err="1">
                <a:solidFill>
                  <a:srgbClr val="CC0000"/>
                </a:solidFill>
              </a:rPr>
              <a:t>Temporomandibularis</a:t>
            </a:r>
            <a:r>
              <a:rPr lang="tr-TR" altLang="tr-TR" b="1" dirty="0">
                <a:solidFill>
                  <a:srgbClr val="CC0000"/>
                </a:solidFill>
              </a:rPr>
              <a:t> </a:t>
            </a:r>
            <a:r>
              <a:rPr lang="tr-TR" altLang="tr-TR" b="1" dirty="0">
                <a:solidFill>
                  <a:srgbClr val="CC0000"/>
                </a:solidFill>
                <a:sym typeface="Wingdings" panose="05000000000000000000" pitchFamily="2" charset="2"/>
              </a:rPr>
              <a:t>(Çene Eklemi)</a:t>
            </a:r>
            <a:r>
              <a:rPr lang="tr-TR" altLang="tr-TR" b="1" dirty="0"/>
              <a:t> Kafa kemikleri arasındaki tek hareketli eklemdir. Sağ ve sol eklemler birlikte hareket ettiği için </a:t>
            </a:r>
            <a:r>
              <a:rPr lang="tr-TR" altLang="tr-TR" b="1" dirty="0" err="1">
                <a:solidFill>
                  <a:srgbClr val="CC0000"/>
                </a:solidFill>
              </a:rPr>
              <a:t>bicondylar</a:t>
            </a:r>
            <a:r>
              <a:rPr lang="tr-TR" altLang="tr-TR" b="1" dirty="0"/>
              <a:t> gruba dahil edilir. </a:t>
            </a:r>
            <a:r>
              <a:rPr lang="tr-TR" altLang="tr-TR" b="1" dirty="0" err="1"/>
              <a:t>Temporal</a:t>
            </a:r>
            <a:r>
              <a:rPr lang="tr-TR" altLang="tr-TR" b="1" dirty="0"/>
              <a:t> kemikte bulunan fossa </a:t>
            </a:r>
            <a:r>
              <a:rPr lang="tr-TR" altLang="tr-TR" b="1" dirty="0" err="1"/>
              <a:t>mandibularis</a:t>
            </a:r>
            <a:r>
              <a:rPr lang="tr-TR" altLang="tr-TR" b="1" dirty="0"/>
              <a:t> ile </a:t>
            </a:r>
            <a:r>
              <a:rPr lang="tr-TR" altLang="tr-TR" b="1" dirty="0" err="1"/>
              <a:t>mandibulanın</a:t>
            </a:r>
            <a:r>
              <a:rPr lang="tr-TR" altLang="tr-TR" b="1" dirty="0"/>
              <a:t> </a:t>
            </a:r>
            <a:r>
              <a:rPr lang="tr-TR" altLang="tr-TR" b="1" dirty="0" err="1"/>
              <a:t>processus</a:t>
            </a:r>
            <a:r>
              <a:rPr lang="tr-TR" altLang="tr-TR" b="1" dirty="0"/>
              <a:t> </a:t>
            </a:r>
            <a:r>
              <a:rPr lang="tr-TR" altLang="tr-TR" b="1" dirty="0" err="1"/>
              <a:t>condylaris’inin</a:t>
            </a:r>
            <a:r>
              <a:rPr lang="tr-TR" altLang="tr-TR" b="1" dirty="0"/>
              <a:t> üst ucundaki </a:t>
            </a:r>
            <a:r>
              <a:rPr lang="tr-TR" altLang="tr-TR" b="1" dirty="0" err="1"/>
              <a:t>caput</a:t>
            </a:r>
            <a:r>
              <a:rPr lang="tr-TR" altLang="tr-TR" b="1" dirty="0"/>
              <a:t> </a:t>
            </a:r>
            <a:r>
              <a:rPr lang="tr-TR" altLang="tr-TR" b="1" dirty="0" err="1"/>
              <a:t>mandibulae</a:t>
            </a:r>
            <a:r>
              <a:rPr lang="tr-TR" altLang="tr-TR" b="1" dirty="0"/>
              <a:t> arasında meydana gelir.</a:t>
            </a:r>
            <a:r>
              <a:rPr lang="tr-TR" altLang="tr-TR" dirty="0"/>
              <a:t> </a:t>
            </a:r>
          </a:p>
          <a:p>
            <a:pPr eaLnBrk="1" hangingPunct="1"/>
            <a:endParaRPr lang="tr-TR" altLang="tr-TR" b="1" dirty="0"/>
          </a:p>
        </p:txBody>
      </p:sp>
      <p:pic>
        <p:nvPicPr>
          <p:cNvPr id="2" name="Picture 4">
            <a:extLst>
              <a:ext uri="{FF2B5EF4-FFF2-40B4-BE49-F238E27FC236}">
                <a16:creationId xmlns:a16="http://schemas.microsoft.com/office/drawing/2014/main" id="{B927F3FB-C681-479E-B8C0-D29BE88408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6416" y="3061039"/>
            <a:ext cx="4103688" cy="3907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Düz Ok Bağlayıcısı 5">
            <a:extLst>
              <a:ext uri="{FF2B5EF4-FFF2-40B4-BE49-F238E27FC236}">
                <a16:creationId xmlns:a16="http://schemas.microsoft.com/office/drawing/2014/main" id="{B1A8DAB5-C83B-4074-839B-0A179A8D86E2}"/>
              </a:ext>
            </a:extLst>
          </p:cNvPr>
          <p:cNvCxnSpPr/>
          <p:nvPr/>
        </p:nvCxnSpPr>
        <p:spPr>
          <a:xfrm flipV="1">
            <a:off x="2782957" y="4346713"/>
            <a:ext cx="3445565" cy="668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5496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pPr algn="just" eaLnBrk="1" hangingPunct="1"/>
            <a:r>
              <a:rPr lang="tr-TR" altLang="tr-TR" b="1" dirty="0"/>
              <a:t>Eklem yüzleri birbirine uygun olmadığından kemik yüzeyleri birbirine uygun hale getirmek için arada </a:t>
            </a:r>
            <a:r>
              <a:rPr lang="tr-TR" altLang="tr-TR" b="1" dirty="0" err="1">
                <a:solidFill>
                  <a:srgbClr val="CC0000"/>
                </a:solidFill>
              </a:rPr>
              <a:t>discus</a:t>
            </a:r>
            <a:r>
              <a:rPr lang="tr-TR" altLang="tr-TR" b="1" dirty="0">
                <a:solidFill>
                  <a:srgbClr val="CC0000"/>
                </a:solidFill>
              </a:rPr>
              <a:t> </a:t>
            </a:r>
            <a:r>
              <a:rPr lang="tr-TR" altLang="tr-TR" b="1" dirty="0" err="1">
                <a:solidFill>
                  <a:srgbClr val="CC0000"/>
                </a:solidFill>
              </a:rPr>
              <a:t>articularis</a:t>
            </a:r>
            <a:r>
              <a:rPr lang="tr-TR" altLang="tr-TR" b="1" dirty="0"/>
              <a:t> vardır. </a:t>
            </a:r>
          </a:p>
          <a:p>
            <a:pPr algn="just" eaLnBrk="1" hangingPunct="1"/>
            <a:r>
              <a:rPr lang="tr-TR" altLang="tr-TR" b="1" dirty="0" err="1"/>
              <a:t>Discus</a:t>
            </a:r>
            <a:r>
              <a:rPr lang="tr-TR" altLang="tr-TR" b="1" dirty="0"/>
              <a:t> </a:t>
            </a:r>
            <a:r>
              <a:rPr lang="tr-TR" altLang="tr-TR" b="1" dirty="0" err="1"/>
              <a:t>articularis</a:t>
            </a:r>
            <a:r>
              <a:rPr lang="tr-TR" altLang="tr-TR" b="1" dirty="0"/>
              <a:t> eklem boşluğunu ikiye ayırır. Eklem kapsülü gevşek fakat sağlamdır. </a:t>
            </a:r>
            <a:endParaRPr lang="tr-TR" altLang="tr-TR" dirty="0"/>
          </a:p>
          <a:p>
            <a:pPr eaLnBrk="1" hangingPunct="1"/>
            <a:endParaRPr lang="tr-TR" altLang="tr-TR" b="1" dirty="0"/>
          </a:p>
        </p:txBody>
      </p:sp>
      <p:pic>
        <p:nvPicPr>
          <p:cNvPr id="4" name="Picture 8">
            <a:extLst>
              <a:ext uri="{FF2B5EF4-FFF2-40B4-BE49-F238E27FC236}">
                <a16:creationId xmlns:a16="http://schemas.microsoft.com/office/drawing/2014/main" id="{384EDEFF-B481-4488-A638-5983BDFF00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0834" y="2396848"/>
            <a:ext cx="4470400"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Düz Ok Bağlayıcısı 7">
            <a:extLst>
              <a:ext uri="{FF2B5EF4-FFF2-40B4-BE49-F238E27FC236}">
                <a16:creationId xmlns:a16="http://schemas.microsoft.com/office/drawing/2014/main" id="{5F3D16C2-85D9-436E-A833-ECCE6DE909A2}"/>
              </a:ext>
            </a:extLst>
          </p:cNvPr>
          <p:cNvCxnSpPr/>
          <p:nvPr/>
        </p:nvCxnSpPr>
        <p:spPr>
          <a:xfrm>
            <a:off x="5353878" y="3429000"/>
            <a:ext cx="3366052" cy="3478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CC0D0F46-C47B-494E-B5E2-99DFDFEACB3C}"/>
              </a:ext>
            </a:extLst>
          </p:cNvPr>
          <p:cNvSpPr txBox="1"/>
          <p:nvPr/>
        </p:nvSpPr>
        <p:spPr>
          <a:xfrm>
            <a:off x="7915966" y="3776870"/>
            <a:ext cx="4470400" cy="369332"/>
          </a:xfrm>
          <a:prstGeom prst="rect">
            <a:avLst/>
          </a:prstGeom>
          <a:noFill/>
        </p:spPr>
        <p:txBody>
          <a:bodyPr wrap="square">
            <a:spAutoFit/>
          </a:bodyPr>
          <a:lstStyle/>
          <a:p>
            <a:pPr eaLnBrk="1" hangingPunct="1"/>
            <a:r>
              <a:rPr lang="tr-TR" altLang="tr-TR" b="1" dirty="0" err="1">
                <a:solidFill>
                  <a:srgbClr val="CC0000"/>
                </a:solidFill>
              </a:rPr>
              <a:t>discus</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spTree>
    <p:extLst>
      <p:ext uri="{BB962C8B-B14F-4D97-AF65-F5344CB8AC3E}">
        <p14:creationId xmlns:p14="http://schemas.microsoft.com/office/powerpoint/2010/main" val="4123990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r>
              <a:rPr lang="tr-TR" altLang="tr-TR" b="1" dirty="0"/>
              <a:t>Kapsül dışında bulunan </a:t>
            </a:r>
            <a:r>
              <a:rPr lang="tr-TR" altLang="tr-TR" b="1" dirty="0" err="1"/>
              <a:t>ligamentler</a:t>
            </a:r>
            <a:r>
              <a:rPr lang="tr-TR" altLang="tr-TR" b="1" dirty="0"/>
              <a:t> (</a:t>
            </a:r>
            <a:r>
              <a:rPr lang="tr-TR" altLang="tr-TR" b="1" dirty="0">
                <a:solidFill>
                  <a:srgbClr val="CC0000"/>
                </a:solidFill>
              </a:rPr>
              <a:t>lig. </a:t>
            </a:r>
            <a:r>
              <a:rPr lang="tr-TR" altLang="tr-TR" b="1" dirty="0" err="1">
                <a:solidFill>
                  <a:srgbClr val="CC0000"/>
                </a:solidFill>
              </a:rPr>
              <a:t>laterale</a:t>
            </a:r>
            <a:r>
              <a:rPr lang="tr-TR" altLang="tr-TR" b="1" dirty="0">
                <a:solidFill>
                  <a:srgbClr val="CC0000"/>
                </a:solidFill>
              </a:rPr>
              <a:t>, lig. </a:t>
            </a:r>
            <a:r>
              <a:rPr lang="tr-TR" altLang="tr-TR" b="1" dirty="0" err="1">
                <a:solidFill>
                  <a:srgbClr val="CC0000"/>
                </a:solidFill>
              </a:rPr>
              <a:t>mediale</a:t>
            </a:r>
            <a:r>
              <a:rPr lang="tr-TR" altLang="tr-TR" b="1" dirty="0">
                <a:solidFill>
                  <a:srgbClr val="CC0000"/>
                </a:solidFill>
              </a:rPr>
              <a:t>, lig. </a:t>
            </a:r>
            <a:r>
              <a:rPr lang="tr-TR" altLang="tr-TR" b="1" dirty="0" err="1">
                <a:solidFill>
                  <a:srgbClr val="CC0000"/>
                </a:solidFill>
              </a:rPr>
              <a:t>sphenomandibulare</a:t>
            </a:r>
            <a:r>
              <a:rPr lang="tr-TR" altLang="tr-TR" b="1" dirty="0">
                <a:solidFill>
                  <a:srgbClr val="CC0000"/>
                </a:solidFill>
              </a:rPr>
              <a:t>, lig. </a:t>
            </a:r>
            <a:r>
              <a:rPr lang="tr-TR" altLang="tr-TR" b="1" dirty="0" err="1">
                <a:solidFill>
                  <a:srgbClr val="CC0000"/>
                </a:solidFill>
              </a:rPr>
              <a:t>stylomandibulare</a:t>
            </a:r>
            <a:r>
              <a:rPr lang="tr-TR" altLang="tr-TR" b="1" dirty="0"/>
              <a:t>) eklemi kuvvetlendirir. Çene eklemi öne, arkaya, yukarı, aşağı, ve rotasyon hareketlerinin birleşiminden oluşan çiğneme ve öğütme hareketlerini yapar. </a:t>
            </a:r>
            <a:r>
              <a:rPr lang="tr-TR" altLang="tr-TR" dirty="0"/>
              <a:t> </a:t>
            </a:r>
          </a:p>
          <a:p>
            <a:pPr eaLnBrk="1" hangingPunct="1"/>
            <a:endParaRPr lang="tr-TR" altLang="tr-TR" b="1" dirty="0"/>
          </a:p>
        </p:txBody>
      </p:sp>
      <p:pic>
        <p:nvPicPr>
          <p:cNvPr id="2" name="Picture 3">
            <a:extLst>
              <a:ext uri="{FF2B5EF4-FFF2-40B4-BE49-F238E27FC236}">
                <a16:creationId xmlns:a16="http://schemas.microsoft.com/office/drawing/2014/main" id="{6388FE8F-2E68-4FDC-BA6F-A645EB9CC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2349500"/>
            <a:ext cx="3208337" cy="388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433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r>
              <a:rPr lang="tr-TR" altLang="tr-TR" b="1" dirty="0">
                <a:solidFill>
                  <a:srgbClr val="CC0000"/>
                </a:solidFill>
              </a:rPr>
              <a:t>Art. </a:t>
            </a:r>
            <a:r>
              <a:rPr lang="tr-TR" altLang="tr-TR" b="1" dirty="0" err="1">
                <a:solidFill>
                  <a:srgbClr val="CC0000"/>
                </a:solidFill>
              </a:rPr>
              <a:t>atlantooccipitalis</a:t>
            </a:r>
            <a:r>
              <a:rPr lang="tr-TR" altLang="tr-TR" b="1" dirty="0">
                <a:solidFill>
                  <a:srgbClr val="CC0000"/>
                </a:solidFill>
              </a:rPr>
              <a:t>:</a:t>
            </a:r>
            <a:r>
              <a:rPr lang="tr-TR" altLang="tr-TR" b="1" dirty="0"/>
              <a:t> Atlasın massa </a:t>
            </a:r>
            <a:r>
              <a:rPr lang="tr-TR" altLang="tr-TR" b="1" dirty="0" err="1"/>
              <a:t>lateralis’lerinde</a:t>
            </a:r>
            <a:r>
              <a:rPr lang="tr-TR" altLang="tr-TR" b="1" dirty="0"/>
              <a:t> bulunan konkav eklem yüzleri (</a:t>
            </a:r>
            <a:r>
              <a:rPr lang="tr-TR" altLang="tr-TR" b="1" dirty="0" err="1">
                <a:solidFill>
                  <a:srgbClr val="CC0000"/>
                </a:solidFill>
              </a:rPr>
              <a:t>facies</a:t>
            </a:r>
            <a:r>
              <a:rPr lang="tr-TR" altLang="tr-TR" b="1" dirty="0">
                <a:solidFill>
                  <a:srgbClr val="CC0000"/>
                </a:solidFill>
              </a:rPr>
              <a:t> </a:t>
            </a:r>
            <a:r>
              <a:rPr lang="tr-TR" altLang="tr-TR" b="1" dirty="0" err="1">
                <a:solidFill>
                  <a:srgbClr val="CC0000"/>
                </a:solidFill>
              </a:rPr>
              <a:t>articularis</a:t>
            </a:r>
            <a:r>
              <a:rPr lang="tr-TR" altLang="tr-TR" b="1" dirty="0">
                <a:solidFill>
                  <a:srgbClr val="CC0000"/>
                </a:solidFill>
              </a:rPr>
              <a:t> </a:t>
            </a:r>
            <a:r>
              <a:rPr lang="tr-TR" altLang="tr-TR" b="1" dirty="0" err="1">
                <a:solidFill>
                  <a:srgbClr val="CC0000"/>
                </a:solidFill>
              </a:rPr>
              <a:t>superior</a:t>
            </a:r>
            <a:r>
              <a:rPr lang="tr-TR" altLang="tr-TR" b="1" dirty="0"/>
              <a:t>) ile </a:t>
            </a:r>
            <a:r>
              <a:rPr lang="tr-TR" altLang="tr-TR" b="1" dirty="0" err="1"/>
              <a:t>occipital</a:t>
            </a:r>
            <a:r>
              <a:rPr lang="tr-TR" altLang="tr-TR" b="1" dirty="0"/>
              <a:t> kemiğin </a:t>
            </a:r>
            <a:r>
              <a:rPr lang="tr-TR" altLang="tr-TR" b="1" dirty="0" err="1"/>
              <a:t>condylus</a:t>
            </a:r>
            <a:r>
              <a:rPr lang="tr-TR" altLang="tr-TR" b="1" dirty="0"/>
              <a:t> </a:t>
            </a:r>
            <a:r>
              <a:rPr lang="tr-TR" altLang="tr-TR" b="1" dirty="0" err="1"/>
              <a:t>occipitalisleri</a:t>
            </a:r>
            <a:r>
              <a:rPr lang="tr-TR" altLang="tr-TR" b="1" dirty="0"/>
              <a:t> arasında meydana gelen </a:t>
            </a:r>
            <a:r>
              <a:rPr lang="tr-TR" altLang="tr-TR" b="1" dirty="0" err="1"/>
              <a:t>ellipsoidea</a:t>
            </a:r>
            <a:r>
              <a:rPr lang="tr-TR" altLang="tr-TR" b="1" dirty="0"/>
              <a:t> (</a:t>
            </a:r>
            <a:r>
              <a:rPr lang="tr-TR" altLang="tr-TR" b="1" dirty="0" err="1">
                <a:solidFill>
                  <a:srgbClr val="CC0000"/>
                </a:solidFill>
              </a:rPr>
              <a:t>condylaris</a:t>
            </a:r>
            <a:r>
              <a:rPr lang="tr-TR" altLang="tr-TR" b="1" dirty="0"/>
              <a:t>) tipinde bir eklemdir.</a:t>
            </a:r>
          </a:p>
          <a:p>
            <a:pPr eaLnBrk="1" hangingPunct="1"/>
            <a:endParaRPr lang="tr-TR" altLang="tr-TR" b="1" dirty="0"/>
          </a:p>
        </p:txBody>
      </p:sp>
      <p:pic>
        <p:nvPicPr>
          <p:cNvPr id="5" name="Picture 8">
            <a:extLst>
              <a:ext uri="{FF2B5EF4-FFF2-40B4-BE49-F238E27FC236}">
                <a16:creationId xmlns:a16="http://schemas.microsoft.com/office/drawing/2014/main" id="{2E522185-0F67-4C0F-BD63-5DE30C6111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4726" y="2159000"/>
            <a:ext cx="5040312" cy="469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etin kutusu 6">
            <a:extLst>
              <a:ext uri="{FF2B5EF4-FFF2-40B4-BE49-F238E27FC236}">
                <a16:creationId xmlns:a16="http://schemas.microsoft.com/office/drawing/2014/main" id="{A93E1D97-5E6E-4565-AF4A-09DFC7B993A8}"/>
              </a:ext>
            </a:extLst>
          </p:cNvPr>
          <p:cNvSpPr txBox="1"/>
          <p:nvPr/>
        </p:nvSpPr>
        <p:spPr>
          <a:xfrm>
            <a:off x="7789448" y="3352799"/>
            <a:ext cx="3975652"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atlantooccipitalis</a:t>
            </a:r>
            <a:endParaRPr lang="tr-TR" altLang="tr-TR" b="1" dirty="0">
              <a:solidFill>
                <a:srgbClr val="CC0000"/>
              </a:solidFill>
            </a:endParaRPr>
          </a:p>
        </p:txBody>
      </p:sp>
      <p:cxnSp>
        <p:nvCxnSpPr>
          <p:cNvPr id="9" name="Düz Ok Bağlayıcısı 8">
            <a:extLst>
              <a:ext uri="{FF2B5EF4-FFF2-40B4-BE49-F238E27FC236}">
                <a16:creationId xmlns:a16="http://schemas.microsoft.com/office/drawing/2014/main" id="{B01BD9BB-BD6D-4567-8534-A05A0EADC581}"/>
              </a:ext>
            </a:extLst>
          </p:cNvPr>
          <p:cNvCxnSpPr>
            <a:endCxn id="7" idx="1"/>
          </p:cNvCxnSpPr>
          <p:nvPr/>
        </p:nvCxnSpPr>
        <p:spPr>
          <a:xfrm flipV="1">
            <a:off x="4161183" y="3537465"/>
            <a:ext cx="3628265" cy="279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838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r>
              <a:rPr lang="tr-TR" altLang="tr-TR" b="1" dirty="0"/>
              <a:t>Sağ ve sol iki eklem tek eklem gibi hareket eder. Eklem kapsülü gevşek fakat sağlamdır. </a:t>
            </a:r>
            <a:endParaRPr lang="tr-TR" altLang="tr-TR" dirty="0"/>
          </a:p>
          <a:p>
            <a:pPr eaLnBrk="1" hangingPunct="1"/>
            <a:endParaRPr lang="tr-TR" altLang="tr-TR" b="1" dirty="0"/>
          </a:p>
        </p:txBody>
      </p:sp>
      <p:pic>
        <p:nvPicPr>
          <p:cNvPr id="2" name="Picture 3">
            <a:extLst>
              <a:ext uri="{FF2B5EF4-FFF2-40B4-BE49-F238E27FC236}">
                <a16:creationId xmlns:a16="http://schemas.microsoft.com/office/drawing/2014/main" id="{314A2E6C-577B-446D-9AFC-FB5239CE5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9375" y="1409147"/>
            <a:ext cx="5256212" cy="489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a:extLst>
              <a:ext uri="{FF2B5EF4-FFF2-40B4-BE49-F238E27FC236}">
                <a16:creationId xmlns:a16="http://schemas.microsoft.com/office/drawing/2014/main" id="{CCCD51E5-AEB3-4419-83F7-57722A7A72C8}"/>
              </a:ext>
            </a:extLst>
          </p:cNvPr>
          <p:cNvSpPr txBox="1"/>
          <p:nvPr/>
        </p:nvSpPr>
        <p:spPr>
          <a:xfrm>
            <a:off x="8401878" y="2797074"/>
            <a:ext cx="3286539" cy="369332"/>
          </a:xfrm>
          <a:prstGeom prst="rect">
            <a:avLst/>
          </a:prstGeom>
          <a:noFill/>
        </p:spPr>
        <p:txBody>
          <a:bodyPr wrap="square">
            <a:spAutoFit/>
          </a:bodyPr>
          <a:lstStyle/>
          <a:p>
            <a:pPr eaLnBrk="1" hangingPunct="1">
              <a:spcBef>
                <a:spcPct val="50000"/>
              </a:spcBef>
            </a:pPr>
            <a:r>
              <a:rPr lang="tr-TR" altLang="tr-TR" b="1" dirty="0" err="1">
                <a:solidFill>
                  <a:srgbClr val="CC0000"/>
                </a:solidFill>
              </a:rPr>
              <a:t>capsula</a:t>
            </a:r>
            <a:r>
              <a:rPr lang="tr-TR" altLang="tr-TR" b="1" dirty="0">
                <a:solidFill>
                  <a:srgbClr val="CC0000"/>
                </a:solidFill>
              </a:rPr>
              <a:t> </a:t>
            </a:r>
            <a:r>
              <a:rPr lang="tr-TR" altLang="tr-TR" b="1" dirty="0" err="1">
                <a:solidFill>
                  <a:srgbClr val="CC0000"/>
                </a:solidFill>
              </a:rPr>
              <a:t>articularis</a:t>
            </a:r>
            <a:endParaRPr lang="tr-TR" altLang="tr-TR" b="1" dirty="0">
              <a:solidFill>
                <a:srgbClr val="CC0000"/>
              </a:solidFill>
            </a:endParaRPr>
          </a:p>
        </p:txBody>
      </p:sp>
      <p:cxnSp>
        <p:nvCxnSpPr>
          <p:cNvPr id="11" name="Düz Ok Bağlayıcısı 10">
            <a:extLst>
              <a:ext uri="{FF2B5EF4-FFF2-40B4-BE49-F238E27FC236}">
                <a16:creationId xmlns:a16="http://schemas.microsoft.com/office/drawing/2014/main" id="{0EA433AA-0F2F-43AC-AC15-652820D4BC18}"/>
              </a:ext>
            </a:extLst>
          </p:cNvPr>
          <p:cNvCxnSpPr>
            <a:cxnSpLocks/>
            <a:endCxn id="10" idx="1"/>
          </p:cNvCxnSpPr>
          <p:nvPr/>
        </p:nvCxnSpPr>
        <p:spPr>
          <a:xfrm>
            <a:off x="6467061" y="2981740"/>
            <a:ext cx="19348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255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5D4F4D3E-8C86-4324-BAE3-A3BDCBC3EAF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40774" y="2138707"/>
            <a:ext cx="4732235" cy="358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Metin kutusu 18">
            <a:extLst>
              <a:ext uri="{FF2B5EF4-FFF2-40B4-BE49-F238E27FC236}">
                <a16:creationId xmlns:a16="http://schemas.microsoft.com/office/drawing/2014/main" id="{D403F127-C908-420E-9727-5E7A587E3E24}"/>
              </a:ext>
            </a:extLst>
          </p:cNvPr>
          <p:cNvSpPr txBox="1"/>
          <p:nvPr/>
        </p:nvSpPr>
        <p:spPr>
          <a:xfrm>
            <a:off x="1669773" y="411682"/>
            <a:ext cx="4532244" cy="369332"/>
          </a:xfrm>
          <a:prstGeom prst="rect">
            <a:avLst/>
          </a:prstGeom>
          <a:noFill/>
        </p:spPr>
        <p:txBody>
          <a:bodyPr wrap="square">
            <a:spAutoFit/>
          </a:bodyPr>
          <a:lstStyle/>
          <a:p>
            <a:pPr eaLnBrk="1" hangingPunct="1"/>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atlantooccipitalis</a:t>
            </a:r>
            <a:r>
              <a:rPr lang="tr-TR" altLang="tr-TR" b="1" dirty="0">
                <a:solidFill>
                  <a:srgbClr val="CC0000"/>
                </a:solidFill>
              </a:rPr>
              <a:t> ant.</a:t>
            </a:r>
          </a:p>
        </p:txBody>
      </p:sp>
      <p:cxnSp>
        <p:nvCxnSpPr>
          <p:cNvPr id="21" name="Düz Ok Bağlayıcısı 20">
            <a:extLst>
              <a:ext uri="{FF2B5EF4-FFF2-40B4-BE49-F238E27FC236}">
                <a16:creationId xmlns:a16="http://schemas.microsoft.com/office/drawing/2014/main" id="{71D4E9EE-F6BD-4085-BC80-BCF6FBEE31B1}"/>
              </a:ext>
            </a:extLst>
          </p:cNvPr>
          <p:cNvCxnSpPr/>
          <p:nvPr/>
        </p:nvCxnSpPr>
        <p:spPr>
          <a:xfrm flipH="1" flipV="1">
            <a:off x="3511826" y="940904"/>
            <a:ext cx="1431235" cy="21733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a:extLst>
              <a:ext uri="{FF2B5EF4-FFF2-40B4-BE49-F238E27FC236}">
                <a16:creationId xmlns:a16="http://schemas.microsoft.com/office/drawing/2014/main" id="{0ABDD243-0FB1-4235-B94C-DA3AF05C9ABB}"/>
              </a:ext>
            </a:extLst>
          </p:cNvPr>
          <p:cNvCxnSpPr/>
          <p:nvPr/>
        </p:nvCxnSpPr>
        <p:spPr>
          <a:xfrm flipH="1" flipV="1">
            <a:off x="4227443" y="940904"/>
            <a:ext cx="1709531" cy="2319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Metin kutusu 24">
            <a:extLst>
              <a:ext uri="{FF2B5EF4-FFF2-40B4-BE49-F238E27FC236}">
                <a16:creationId xmlns:a16="http://schemas.microsoft.com/office/drawing/2014/main" id="{99BD4B30-688D-4BB8-A10E-C7A44DB2B50E}"/>
              </a:ext>
            </a:extLst>
          </p:cNvPr>
          <p:cNvSpPr txBox="1"/>
          <p:nvPr/>
        </p:nvSpPr>
        <p:spPr>
          <a:xfrm>
            <a:off x="7792278" y="4095786"/>
            <a:ext cx="5499652"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longitudinale</a:t>
            </a:r>
            <a:r>
              <a:rPr lang="tr-TR" altLang="tr-TR" b="1" dirty="0">
                <a:solidFill>
                  <a:srgbClr val="CC0000"/>
                </a:solidFill>
              </a:rPr>
              <a:t> </a:t>
            </a:r>
            <a:r>
              <a:rPr lang="tr-TR" altLang="tr-TR" b="1" dirty="0" err="1">
                <a:solidFill>
                  <a:srgbClr val="CC0000"/>
                </a:solidFill>
              </a:rPr>
              <a:t>anterius</a:t>
            </a:r>
            <a:endParaRPr lang="tr-TR" altLang="tr-TR" b="1" dirty="0">
              <a:solidFill>
                <a:srgbClr val="CC0000"/>
              </a:solidFill>
            </a:endParaRPr>
          </a:p>
        </p:txBody>
      </p:sp>
      <p:cxnSp>
        <p:nvCxnSpPr>
          <p:cNvPr id="27" name="Düz Ok Bağlayıcısı 26">
            <a:extLst>
              <a:ext uri="{FF2B5EF4-FFF2-40B4-BE49-F238E27FC236}">
                <a16:creationId xmlns:a16="http://schemas.microsoft.com/office/drawing/2014/main" id="{FAFC0629-CA6C-4B41-8770-53661ED6B7EB}"/>
              </a:ext>
            </a:extLst>
          </p:cNvPr>
          <p:cNvCxnSpPr>
            <a:endCxn id="25" idx="1"/>
          </p:cNvCxnSpPr>
          <p:nvPr/>
        </p:nvCxnSpPr>
        <p:spPr>
          <a:xfrm>
            <a:off x="5433391" y="4095786"/>
            <a:ext cx="2358887"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1906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Düz Ok Bağlayıcısı 26">
            <a:extLst>
              <a:ext uri="{FF2B5EF4-FFF2-40B4-BE49-F238E27FC236}">
                <a16:creationId xmlns:a16="http://schemas.microsoft.com/office/drawing/2014/main" id="{FAFC0629-CA6C-4B41-8770-53661ED6B7EB}"/>
              </a:ext>
            </a:extLst>
          </p:cNvPr>
          <p:cNvCxnSpPr>
            <a:cxnSpLocks/>
          </p:cNvCxnSpPr>
          <p:nvPr/>
        </p:nvCxnSpPr>
        <p:spPr>
          <a:xfrm>
            <a:off x="5433391" y="4095786"/>
            <a:ext cx="2358887"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7610B3B-A9A3-4B2C-AF60-3AFAC5B64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8397" y="551656"/>
            <a:ext cx="6192838" cy="575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a:extLst>
              <a:ext uri="{FF2B5EF4-FFF2-40B4-BE49-F238E27FC236}">
                <a16:creationId xmlns:a16="http://schemas.microsoft.com/office/drawing/2014/main" id="{97676A61-D4AE-4F94-ABCE-6F2C5339A819}"/>
              </a:ext>
            </a:extLst>
          </p:cNvPr>
          <p:cNvSpPr txBox="1"/>
          <p:nvPr/>
        </p:nvSpPr>
        <p:spPr>
          <a:xfrm>
            <a:off x="5950226" y="0"/>
            <a:ext cx="6096000" cy="369332"/>
          </a:xfrm>
          <a:prstGeom prst="rect">
            <a:avLst/>
          </a:prstGeom>
          <a:noFill/>
        </p:spPr>
        <p:txBody>
          <a:bodyPr wrap="square">
            <a:spAutoFit/>
          </a:bodyPr>
          <a:lstStyle/>
          <a:p>
            <a:pPr eaLnBrk="1" hangingPunct="1"/>
            <a:r>
              <a:rPr lang="tr-TR" altLang="tr-TR" b="1" dirty="0" err="1">
                <a:solidFill>
                  <a:srgbClr val="CC0000"/>
                </a:solidFill>
              </a:rPr>
              <a:t>membrana</a:t>
            </a:r>
            <a:r>
              <a:rPr lang="tr-TR" altLang="tr-TR" b="1" dirty="0">
                <a:solidFill>
                  <a:srgbClr val="CC0000"/>
                </a:solidFill>
              </a:rPr>
              <a:t> </a:t>
            </a:r>
            <a:r>
              <a:rPr lang="tr-TR" altLang="tr-TR" b="1" dirty="0" err="1">
                <a:solidFill>
                  <a:srgbClr val="CC0000"/>
                </a:solidFill>
              </a:rPr>
              <a:t>atlantooccipitalis</a:t>
            </a:r>
            <a:r>
              <a:rPr lang="tr-TR" altLang="tr-TR" b="1" dirty="0">
                <a:solidFill>
                  <a:srgbClr val="CC0000"/>
                </a:solidFill>
              </a:rPr>
              <a:t> post.</a:t>
            </a:r>
          </a:p>
        </p:txBody>
      </p:sp>
      <p:cxnSp>
        <p:nvCxnSpPr>
          <p:cNvPr id="6" name="Düz Ok Bağlayıcısı 5">
            <a:extLst>
              <a:ext uri="{FF2B5EF4-FFF2-40B4-BE49-F238E27FC236}">
                <a16:creationId xmlns:a16="http://schemas.microsoft.com/office/drawing/2014/main" id="{3BAC2492-804C-4047-9537-23C5242F0533}"/>
              </a:ext>
            </a:extLst>
          </p:cNvPr>
          <p:cNvCxnSpPr/>
          <p:nvPr/>
        </p:nvCxnSpPr>
        <p:spPr>
          <a:xfrm flipV="1">
            <a:off x="6347791" y="437322"/>
            <a:ext cx="887896" cy="26769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651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E1CBB9-D52B-4001-A0E3-6EBFCDE36F3C}"/>
              </a:ext>
            </a:extLst>
          </p:cNvPr>
          <p:cNvSpPr>
            <a:spLocks noGrp="1"/>
          </p:cNvSpPr>
          <p:nvPr>
            <p:ph idx="1"/>
          </p:nvPr>
        </p:nvSpPr>
        <p:spPr>
          <a:xfrm>
            <a:off x="1533022" y="238124"/>
            <a:ext cx="8936196" cy="3061667"/>
          </a:xfrm>
        </p:spPr>
        <p:txBody>
          <a:bodyPr>
            <a:normAutofit/>
          </a:bodyPr>
          <a:lstStyle/>
          <a:p>
            <a:pPr algn="just" eaLnBrk="1" hangingPunct="1"/>
            <a:r>
              <a:rPr lang="tr-TR" altLang="tr-TR" b="1" dirty="0">
                <a:solidFill>
                  <a:srgbClr val="CC0000"/>
                </a:solidFill>
              </a:rPr>
              <a:t>Atlas ile </a:t>
            </a:r>
            <a:r>
              <a:rPr lang="tr-TR" altLang="tr-TR" b="1" dirty="0" err="1">
                <a:solidFill>
                  <a:srgbClr val="CC0000"/>
                </a:solidFill>
              </a:rPr>
              <a:t>axis</a:t>
            </a:r>
            <a:r>
              <a:rPr lang="tr-TR" altLang="tr-TR" b="1" dirty="0">
                <a:solidFill>
                  <a:srgbClr val="CC0000"/>
                </a:solidFill>
              </a:rPr>
              <a:t> arasındaki eklemler</a:t>
            </a:r>
            <a:r>
              <a:rPr lang="tr-TR" altLang="tr-TR" b="1" dirty="0"/>
              <a:t>: Atlas ile </a:t>
            </a:r>
            <a:r>
              <a:rPr lang="tr-TR" altLang="tr-TR" b="1" dirty="0" err="1"/>
              <a:t>axis</a:t>
            </a:r>
            <a:r>
              <a:rPr lang="tr-TR" altLang="tr-TR" b="1" dirty="0"/>
              <a:t> arasında iki eklem vardır.</a:t>
            </a:r>
            <a:endParaRPr lang="tr-TR" altLang="tr-TR" b="1" dirty="0">
              <a:solidFill>
                <a:srgbClr val="CC0000"/>
              </a:solidFill>
            </a:endParaRPr>
          </a:p>
          <a:p>
            <a:pPr algn="just" eaLnBrk="1" hangingPunct="1"/>
            <a:r>
              <a:rPr lang="tr-TR" altLang="tr-TR" b="1" dirty="0">
                <a:solidFill>
                  <a:srgbClr val="CC0000"/>
                </a:solidFill>
              </a:rPr>
              <a:t>a)Art. </a:t>
            </a:r>
            <a:r>
              <a:rPr lang="tr-TR" altLang="tr-TR" b="1" dirty="0" err="1">
                <a:solidFill>
                  <a:srgbClr val="CC0000"/>
                </a:solidFill>
              </a:rPr>
              <a:t>atlantoaxialis</a:t>
            </a:r>
            <a:r>
              <a:rPr lang="tr-TR" altLang="tr-TR" b="1" dirty="0">
                <a:solidFill>
                  <a:srgbClr val="CC0000"/>
                </a:solidFill>
              </a:rPr>
              <a:t> </a:t>
            </a:r>
            <a:r>
              <a:rPr lang="tr-TR" altLang="tr-TR" b="1" dirty="0" err="1">
                <a:solidFill>
                  <a:srgbClr val="CC0000"/>
                </a:solidFill>
              </a:rPr>
              <a:t>mediana</a:t>
            </a:r>
            <a:r>
              <a:rPr lang="tr-TR" altLang="tr-TR" b="1" dirty="0">
                <a:solidFill>
                  <a:srgbClr val="CC0000"/>
                </a:solidFill>
              </a:rPr>
              <a:t>:</a:t>
            </a:r>
            <a:r>
              <a:rPr lang="tr-TR" altLang="tr-TR" b="1" dirty="0"/>
              <a:t> </a:t>
            </a:r>
            <a:r>
              <a:rPr lang="tr-TR" altLang="tr-TR" b="1" dirty="0" err="1"/>
              <a:t>Dens</a:t>
            </a:r>
            <a:r>
              <a:rPr lang="tr-TR" altLang="tr-TR" b="1" dirty="0"/>
              <a:t> </a:t>
            </a:r>
            <a:r>
              <a:rPr lang="tr-TR" altLang="tr-TR" b="1" dirty="0" err="1"/>
              <a:t>axis</a:t>
            </a:r>
            <a:r>
              <a:rPr lang="tr-TR" altLang="tr-TR" b="1" dirty="0"/>
              <a:t> ile </a:t>
            </a:r>
            <a:r>
              <a:rPr lang="tr-TR" altLang="tr-TR" b="1" dirty="0" err="1"/>
              <a:t>atlas’ın</a:t>
            </a:r>
            <a:r>
              <a:rPr lang="tr-TR" altLang="tr-TR" b="1" dirty="0"/>
              <a:t> </a:t>
            </a:r>
            <a:r>
              <a:rPr lang="tr-TR" altLang="tr-TR" b="1" dirty="0" err="1"/>
              <a:t>arcus</a:t>
            </a:r>
            <a:r>
              <a:rPr lang="tr-TR" altLang="tr-TR" b="1" dirty="0"/>
              <a:t> </a:t>
            </a:r>
            <a:r>
              <a:rPr lang="tr-TR" altLang="tr-TR" b="1" dirty="0" err="1"/>
              <a:t>anterior’unun</a:t>
            </a:r>
            <a:r>
              <a:rPr lang="tr-TR" altLang="tr-TR" b="1" dirty="0"/>
              <a:t> arka yüzündeki fovea </a:t>
            </a:r>
            <a:r>
              <a:rPr lang="tr-TR" altLang="tr-TR" b="1" dirty="0" err="1"/>
              <a:t>dentis</a:t>
            </a:r>
            <a:r>
              <a:rPr lang="tr-TR" altLang="tr-TR" b="1" dirty="0"/>
              <a:t> ve lig. </a:t>
            </a:r>
            <a:r>
              <a:rPr lang="tr-TR" altLang="tr-TR" b="1" dirty="0" err="1"/>
              <a:t>transversum</a:t>
            </a:r>
            <a:r>
              <a:rPr lang="tr-TR" altLang="tr-TR" b="1" dirty="0"/>
              <a:t> </a:t>
            </a:r>
            <a:r>
              <a:rPr lang="tr-TR" altLang="tr-TR" b="1" dirty="0" err="1"/>
              <a:t>atlantis</a:t>
            </a:r>
            <a:r>
              <a:rPr lang="tr-TR" altLang="tr-TR" b="1" dirty="0"/>
              <a:t> arasında meydana gelen </a:t>
            </a:r>
            <a:r>
              <a:rPr lang="tr-TR" altLang="tr-TR" b="1" dirty="0" err="1"/>
              <a:t>trochoidea</a:t>
            </a:r>
            <a:r>
              <a:rPr lang="tr-TR" altLang="tr-TR" b="1" dirty="0"/>
              <a:t> grubu bir eklemdir. </a:t>
            </a:r>
          </a:p>
          <a:p>
            <a:pPr algn="just" eaLnBrk="1" hangingPunct="1"/>
            <a:r>
              <a:rPr lang="tr-TR" altLang="tr-TR" b="1" dirty="0"/>
              <a:t>Eklem kapsülü gevşek ve zayıftır.	</a:t>
            </a:r>
          </a:p>
          <a:p>
            <a:pPr eaLnBrk="1" hangingPunct="1"/>
            <a:endParaRPr lang="tr-TR" altLang="tr-TR" b="1" dirty="0"/>
          </a:p>
        </p:txBody>
      </p:sp>
      <p:pic>
        <p:nvPicPr>
          <p:cNvPr id="6" name="Picture 5">
            <a:extLst>
              <a:ext uri="{FF2B5EF4-FFF2-40B4-BE49-F238E27FC236}">
                <a16:creationId xmlns:a16="http://schemas.microsoft.com/office/drawing/2014/main" id="{E37783A3-B248-49A4-B352-82EF6E9A0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017" y="2670176"/>
            <a:ext cx="4103687" cy="394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a:extLst>
              <a:ext uri="{FF2B5EF4-FFF2-40B4-BE49-F238E27FC236}">
                <a16:creationId xmlns:a16="http://schemas.microsoft.com/office/drawing/2014/main" id="{99BF4912-E284-46F4-B3EB-9DA235351CF1}"/>
              </a:ext>
            </a:extLst>
          </p:cNvPr>
          <p:cNvSpPr txBox="1"/>
          <p:nvPr/>
        </p:nvSpPr>
        <p:spPr>
          <a:xfrm>
            <a:off x="3299791" y="5731843"/>
            <a:ext cx="6096000" cy="369332"/>
          </a:xfrm>
          <a:prstGeom prst="rect">
            <a:avLst/>
          </a:prstGeom>
          <a:noFill/>
        </p:spPr>
        <p:txBody>
          <a:bodyPr wrap="square">
            <a:spAutoFit/>
          </a:bodyPr>
          <a:lstStyle/>
          <a:p>
            <a:pPr eaLnBrk="1" hangingPunct="1"/>
            <a:r>
              <a:rPr lang="tr-TR" altLang="tr-TR" b="1">
                <a:solidFill>
                  <a:srgbClr val="CC0000"/>
                </a:solidFill>
              </a:rPr>
              <a:t>dens axis</a:t>
            </a:r>
            <a:endParaRPr lang="tr-TR" altLang="tr-TR" b="1" dirty="0">
              <a:solidFill>
                <a:srgbClr val="CC0000"/>
              </a:solidFill>
            </a:endParaRPr>
          </a:p>
        </p:txBody>
      </p:sp>
      <p:sp>
        <p:nvSpPr>
          <p:cNvPr id="13" name="Metin kutusu 12">
            <a:extLst>
              <a:ext uri="{FF2B5EF4-FFF2-40B4-BE49-F238E27FC236}">
                <a16:creationId xmlns:a16="http://schemas.microsoft.com/office/drawing/2014/main" id="{1A7F3030-87C6-4928-BF73-9CB61DF334AE}"/>
              </a:ext>
            </a:extLst>
          </p:cNvPr>
          <p:cNvSpPr txBox="1"/>
          <p:nvPr/>
        </p:nvSpPr>
        <p:spPr>
          <a:xfrm>
            <a:off x="3299791" y="4662663"/>
            <a:ext cx="6096000" cy="369332"/>
          </a:xfrm>
          <a:prstGeom prst="rect">
            <a:avLst/>
          </a:prstGeom>
          <a:noFill/>
        </p:spPr>
        <p:txBody>
          <a:bodyPr wrap="square">
            <a:spAutoFit/>
          </a:bodyPr>
          <a:lstStyle/>
          <a:p>
            <a:pPr eaLnBrk="1" hangingPunct="1"/>
            <a:r>
              <a:rPr lang="tr-TR" altLang="tr-TR" b="1" dirty="0" err="1">
                <a:solidFill>
                  <a:srgbClr val="CC0000"/>
                </a:solidFill>
              </a:rPr>
              <a:t>arcus</a:t>
            </a:r>
            <a:r>
              <a:rPr lang="tr-TR" altLang="tr-TR" b="1" dirty="0">
                <a:solidFill>
                  <a:srgbClr val="CC0000"/>
                </a:solidFill>
              </a:rPr>
              <a:t> </a:t>
            </a:r>
            <a:r>
              <a:rPr lang="tr-TR" altLang="tr-TR" b="1" dirty="0" err="1">
                <a:solidFill>
                  <a:srgbClr val="CC0000"/>
                </a:solidFill>
              </a:rPr>
              <a:t>anterior</a:t>
            </a:r>
            <a:endParaRPr lang="tr-TR" altLang="tr-TR" b="1" dirty="0">
              <a:solidFill>
                <a:srgbClr val="CC0000"/>
              </a:solidFill>
            </a:endParaRPr>
          </a:p>
        </p:txBody>
      </p:sp>
      <p:cxnSp>
        <p:nvCxnSpPr>
          <p:cNvPr id="17" name="Düz Ok Bağlayıcısı 16">
            <a:extLst>
              <a:ext uri="{FF2B5EF4-FFF2-40B4-BE49-F238E27FC236}">
                <a16:creationId xmlns:a16="http://schemas.microsoft.com/office/drawing/2014/main" id="{9D5BE2C5-A9BD-42D0-B39F-0F2E7F802922}"/>
              </a:ext>
            </a:extLst>
          </p:cNvPr>
          <p:cNvCxnSpPr/>
          <p:nvPr/>
        </p:nvCxnSpPr>
        <p:spPr>
          <a:xfrm flipV="1">
            <a:off x="5229984" y="4381140"/>
            <a:ext cx="2522538" cy="522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a:extLst>
              <a:ext uri="{FF2B5EF4-FFF2-40B4-BE49-F238E27FC236}">
                <a16:creationId xmlns:a16="http://schemas.microsoft.com/office/drawing/2014/main" id="{5A521A49-2285-49B8-AC65-A36711946F54}"/>
              </a:ext>
            </a:extLst>
          </p:cNvPr>
          <p:cNvCxnSpPr/>
          <p:nvPr/>
        </p:nvCxnSpPr>
        <p:spPr>
          <a:xfrm flipV="1">
            <a:off x="4638261" y="5031995"/>
            <a:ext cx="3313043" cy="838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7586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778255B6-8C83-40F6-95D4-1AC33AC1F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5496" y="681037"/>
            <a:ext cx="6192837" cy="540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Metin kutusu 13">
            <a:extLst>
              <a:ext uri="{FF2B5EF4-FFF2-40B4-BE49-F238E27FC236}">
                <a16:creationId xmlns:a16="http://schemas.microsoft.com/office/drawing/2014/main" id="{99AFC0A9-D9C2-433F-89BB-6D952FA4361F}"/>
              </a:ext>
            </a:extLst>
          </p:cNvPr>
          <p:cNvSpPr txBox="1"/>
          <p:nvPr/>
        </p:nvSpPr>
        <p:spPr>
          <a:xfrm>
            <a:off x="8825948" y="5553525"/>
            <a:ext cx="5194852" cy="369332"/>
          </a:xfrm>
          <a:prstGeom prst="rect">
            <a:avLst/>
          </a:prstGeom>
          <a:noFill/>
        </p:spPr>
        <p:txBody>
          <a:bodyPr wrap="square">
            <a:spAutoFit/>
          </a:bodyPr>
          <a:lstStyle/>
          <a:p>
            <a:pPr eaLnBrk="1" hangingPunct="1">
              <a:spcBef>
                <a:spcPct val="50000"/>
              </a:spcBef>
            </a:pPr>
            <a:r>
              <a:rPr lang="tr-TR" altLang="tr-TR" b="1">
                <a:solidFill>
                  <a:srgbClr val="CC0000"/>
                </a:solidFill>
              </a:rPr>
              <a:t>dens axis</a:t>
            </a:r>
            <a:endParaRPr lang="tr-TR" altLang="tr-TR" b="1" dirty="0">
              <a:solidFill>
                <a:srgbClr val="CC0000"/>
              </a:solidFill>
            </a:endParaRPr>
          </a:p>
        </p:txBody>
      </p:sp>
      <p:sp>
        <p:nvSpPr>
          <p:cNvPr id="15" name="Metin kutusu 14">
            <a:extLst>
              <a:ext uri="{FF2B5EF4-FFF2-40B4-BE49-F238E27FC236}">
                <a16:creationId xmlns:a16="http://schemas.microsoft.com/office/drawing/2014/main" id="{20C1E242-232F-48A5-8190-1736BDD5B06F}"/>
              </a:ext>
            </a:extLst>
          </p:cNvPr>
          <p:cNvSpPr txBox="1"/>
          <p:nvPr/>
        </p:nvSpPr>
        <p:spPr>
          <a:xfrm>
            <a:off x="8461513" y="1750152"/>
            <a:ext cx="7010400"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transversum</a:t>
            </a:r>
            <a:r>
              <a:rPr lang="tr-TR" altLang="tr-TR" b="1" dirty="0">
                <a:solidFill>
                  <a:srgbClr val="CC0000"/>
                </a:solidFill>
              </a:rPr>
              <a:t> </a:t>
            </a:r>
            <a:r>
              <a:rPr lang="tr-TR" altLang="tr-TR" b="1" dirty="0" err="1">
                <a:solidFill>
                  <a:srgbClr val="CC0000"/>
                </a:solidFill>
              </a:rPr>
              <a:t>atlantis</a:t>
            </a:r>
            <a:endParaRPr lang="tr-TR" altLang="tr-TR" b="1" dirty="0">
              <a:solidFill>
                <a:srgbClr val="CC0000"/>
              </a:solidFill>
            </a:endParaRPr>
          </a:p>
        </p:txBody>
      </p:sp>
      <p:cxnSp>
        <p:nvCxnSpPr>
          <p:cNvPr id="11" name="Düz Ok Bağlayıcısı 10">
            <a:extLst>
              <a:ext uri="{FF2B5EF4-FFF2-40B4-BE49-F238E27FC236}">
                <a16:creationId xmlns:a16="http://schemas.microsoft.com/office/drawing/2014/main" id="{71F3ABD4-7449-44E4-800B-75A7BACC509C}"/>
              </a:ext>
            </a:extLst>
          </p:cNvPr>
          <p:cNvCxnSpPr>
            <a:endCxn id="14" idx="1"/>
          </p:cNvCxnSpPr>
          <p:nvPr/>
        </p:nvCxnSpPr>
        <p:spPr>
          <a:xfrm>
            <a:off x="6318913" y="4940490"/>
            <a:ext cx="2507035" cy="797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a:extLst>
              <a:ext uri="{FF2B5EF4-FFF2-40B4-BE49-F238E27FC236}">
                <a16:creationId xmlns:a16="http://schemas.microsoft.com/office/drawing/2014/main" id="{8B33B646-8AAB-4384-BAF5-F41CD5005BB3}"/>
              </a:ext>
            </a:extLst>
          </p:cNvPr>
          <p:cNvCxnSpPr/>
          <p:nvPr/>
        </p:nvCxnSpPr>
        <p:spPr>
          <a:xfrm flipV="1">
            <a:off x="6414448" y="2119484"/>
            <a:ext cx="2411500" cy="2097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590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6FB48B5A-95A9-49AA-8D39-850DC22D51DF}"/>
              </a:ext>
            </a:extLst>
          </p:cNvPr>
          <p:cNvSpPr txBox="1"/>
          <p:nvPr/>
        </p:nvSpPr>
        <p:spPr>
          <a:xfrm>
            <a:off x="1118483" y="851957"/>
            <a:ext cx="9117495" cy="4524315"/>
          </a:xfrm>
          <a:prstGeom prst="rect">
            <a:avLst/>
          </a:prstGeom>
          <a:noFill/>
        </p:spPr>
        <p:txBody>
          <a:bodyPr wrap="square">
            <a:spAutoFit/>
          </a:bodyPr>
          <a:lstStyle/>
          <a:p>
            <a:pPr algn="just" eaLnBrk="1" hangingPunct="1"/>
            <a:r>
              <a:rPr lang="tr-TR" altLang="tr-TR" sz="2400" b="1" dirty="0">
                <a:solidFill>
                  <a:srgbClr val="CC0000"/>
                </a:solidFill>
              </a:rPr>
              <a:t>b)Art. </a:t>
            </a:r>
            <a:r>
              <a:rPr lang="tr-TR" altLang="tr-TR" sz="2400" b="1" dirty="0" err="1">
                <a:solidFill>
                  <a:srgbClr val="CC0000"/>
                </a:solidFill>
              </a:rPr>
              <a:t>atlantoaxialis</a:t>
            </a:r>
            <a:r>
              <a:rPr lang="tr-TR" altLang="tr-TR" sz="2400" b="1" dirty="0">
                <a:solidFill>
                  <a:srgbClr val="CC0000"/>
                </a:solidFill>
              </a:rPr>
              <a:t> </a:t>
            </a:r>
            <a:r>
              <a:rPr lang="tr-TR" altLang="tr-TR" sz="2400" b="1" dirty="0" err="1">
                <a:solidFill>
                  <a:srgbClr val="CC0000"/>
                </a:solidFill>
              </a:rPr>
              <a:t>lateralis</a:t>
            </a:r>
            <a:r>
              <a:rPr lang="tr-TR" altLang="tr-TR" sz="2400" b="1" dirty="0">
                <a:solidFill>
                  <a:srgbClr val="CC0000"/>
                </a:solidFill>
              </a:rPr>
              <a:t>:</a:t>
            </a:r>
            <a:r>
              <a:rPr lang="tr-TR" altLang="tr-TR" sz="2400" b="1" dirty="0"/>
              <a:t> Atlasın massa </a:t>
            </a:r>
            <a:r>
              <a:rPr lang="tr-TR" altLang="tr-TR" sz="2400" b="1" dirty="0" err="1"/>
              <a:t>lateralis’lerinin</a:t>
            </a:r>
            <a:r>
              <a:rPr lang="tr-TR" altLang="tr-TR" sz="2400" b="1" dirty="0"/>
              <a:t> alt yüzünde bulunan eklem yüzleri (</a:t>
            </a:r>
            <a:r>
              <a:rPr lang="tr-TR" altLang="tr-TR" sz="2400" b="1" dirty="0" err="1"/>
              <a:t>facies</a:t>
            </a:r>
            <a:r>
              <a:rPr lang="tr-TR" altLang="tr-TR" sz="2400" b="1" dirty="0"/>
              <a:t> </a:t>
            </a:r>
            <a:r>
              <a:rPr lang="tr-TR" altLang="tr-TR" sz="2400" b="1" dirty="0" err="1"/>
              <a:t>articularis</a:t>
            </a:r>
            <a:r>
              <a:rPr lang="tr-TR" altLang="tr-TR" sz="2400" b="1" dirty="0"/>
              <a:t> </a:t>
            </a:r>
            <a:r>
              <a:rPr lang="tr-TR" altLang="tr-TR" sz="2400" b="1" dirty="0" err="1"/>
              <a:t>inferior</a:t>
            </a:r>
            <a:r>
              <a:rPr lang="tr-TR" altLang="tr-TR" sz="2400" b="1" dirty="0"/>
              <a:t>) ile </a:t>
            </a:r>
            <a:r>
              <a:rPr lang="tr-TR" altLang="tr-TR" sz="2400" b="1" dirty="0" err="1"/>
              <a:t>axis’in</a:t>
            </a:r>
            <a:r>
              <a:rPr lang="tr-TR" altLang="tr-TR" sz="2400" b="1" dirty="0"/>
              <a:t> </a:t>
            </a:r>
            <a:r>
              <a:rPr lang="tr-TR" altLang="tr-TR" sz="2400" b="1" dirty="0" err="1"/>
              <a:t>facies</a:t>
            </a:r>
            <a:r>
              <a:rPr lang="tr-TR" altLang="tr-TR" sz="2400" b="1" dirty="0"/>
              <a:t> </a:t>
            </a:r>
            <a:r>
              <a:rPr lang="tr-TR" altLang="tr-TR" sz="2400" b="1" dirty="0" err="1"/>
              <a:t>articularis</a:t>
            </a:r>
            <a:r>
              <a:rPr lang="tr-TR" altLang="tr-TR" sz="2400" b="1" dirty="0"/>
              <a:t> </a:t>
            </a:r>
            <a:r>
              <a:rPr lang="tr-TR" altLang="tr-TR" sz="2400" b="1" dirty="0" err="1"/>
              <a:t>superior’ları</a:t>
            </a:r>
            <a:r>
              <a:rPr lang="tr-TR" altLang="tr-TR" sz="2400" b="1" dirty="0"/>
              <a:t> arasında oluşan </a:t>
            </a:r>
            <a:r>
              <a:rPr lang="tr-TR" altLang="tr-TR" sz="2400" b="1" dirty="0">
                <a:solidFill>
                  <a:srgbClr val="CC0000"/>
                </a:solidFill>
              </a:rPr>
              <a:t>plana</a:t>
            </a:r>
            <a:r>
              <a:rPr lang="tr-TR" altLang="tr-TR" sz="2400" b="1" dirty="0"/>
              <a:t> grubu bir eklemdir. </a:t>
            </a:r>
          </a:p>
          <a:p>
            <a:pPr algn="just" eaLnBrk="1" hangingPunct="1"/>
            <a:endParaRPr lang="tr-TR" altLang="tr-TR" sz="2400" b="1" dirty="0"/>
          </a:p>
          <a:p>
            <a:pPr algn="just" eaLnBrk="1" hangingPunct="1"/>
            <a:r>
              <a:rPr lang="tr-TR" altLang="tr-TR" sz="2400" b="1" dirty="0"/>
              <a:t>Eklem kapsülü gevşektir. </a:t>
            </a:r>
          </a:p>
          <a:p>
            <a:pPr algn="just" eaLnBrk="1" hangingPunct="1"/>
            <a:r>
              <a:rPr lang="tr-TR" altLang="tr-TR" sz="2400" b="1" dirty="0"/>
              <a:t>Atlas ile </a:t>
            </a:r>
            <a:r>
              <a:rPr lang="tr-TR" altLang="tr-TR" sz="2400" b="1" dirty="0" err="1"/>
              <a:t>axis</a:t>
            </a:r>
            <a:r>
              <a:rPr lang="tr-TR" altLang="tr-TR" sz="2400" b="1" dirty="0"/>
              <a:t> arasında oluşan eklemler birlikte hareket eder. </a:t>
            </a:r>
          </a:p>
          <a:p>
            <a:pPr algn="just" eaLnBrk="1" hangingPunct="1"/>
            <a:r>
              <a:rPr lang="tr-TR" altLang="tr-TR" sz="2400" b="1" dirty="0"/>
              <a:t>Art. </a:t>
            </a:r>
            <a:r>
              <a:rPr lang="tr-TR" altLang="tr-TR" sz="2400" b="1" dirty="0" err="1"/>
              <a:t>atlantoaxialis</a:t>
            </a:r>
            <a:r>
              <a:rPr lang="tr-TR" altLang="tr-TR" sz="2400" b="1" dirty="0"/>
              <a:t> </a:t>
            </a:r>
            <a:r>
              <a:rPr lang="tr-TR" altLang="tr-TR" sz="2400" b="1" dirty="0" err="1"/>
              <a:t>mediana</a:t>
            </a:r>
            <a:r>
              <a:rPr lang="tr-TR" altLang="tr-TR" sz="2400" b="1" dirty="0"/>
              <a:t> başın rotasyonunu temin eder. </a:t>
            </a:r>
          </a:p>
          <a:p>
            <a:pPr algn="just" eaLnBrk="1" hangingPunct="1"/>
            <a:endParaRPr lang="tr-TR" altLang="tr-TR" sz="2400" b="1" dirty="0"/>
          </a:p>
          <a:p>
            <a:pPr algn="just" eaLnBrk="1" hangingPunct="1"/>
            <a:r>
              <a:rPr lang="tr-TR" altLang="tr-TR" sz="2400" b="1" dirty="0"/>
              <a:t>Bu hareketi </a:t>
            </a:r>
            <a:r>
              <a:rPr lang="tr-TR" altLang="tr-TR" sz="2400" b="1" dirty="0">
                <a:solidFill>
                  <a:srgbClr val="CC0000"/>
                </a:solidFill>
              </a:rPr>
              <a:t>lig. </a:t>
            </a:r>
            <a:r>
              <a:rPr lang="tr-TR" altLang="tr-TR" sz="2400" b="1" dirty="0" err="1">
                <a:solidFill>
                  <a:srgbClr val="CC0000"/>
                </a:solidFill>
              </a:rPr>
              <a:t>alaria</a:t>
            </a:r>
            <a:r>
              <a:rPr lang="tr-TR" altLang="tr-TR" sz="2400" b="1" dirty="0"/>
              <a:t> sınırlar. </a:t>
            </a:r>
          </a:p>
          <a:p>
            <a:pPr algn="just" eaLnBrk="1" hangingPunct="1"/>
            <a:endParaRPr lang="tr-TR" altLang="tr-TR" sz="2400" b="1" dirty="0"/>
          </a:p>
          <a:p>
            <a:pPr algn="just" eaLnBrk="1" hangingPunct="1"/>
            <a:r>
              <a:rPr lang="tr-TR" altLang="tr-TR" sz="2400" b="1" dirty="0"/>
              <a:t>Bu harekete art. </a:t>
            </a:r>
            <a:r>
              <a:rPr lang="tr-TR" altLang="tr-TR" sz="2400" b="1" dirty="0" err="1"/>
              <a:t>atlantoaxialis</a:t>
            </a:r>
            <a:r>
              <a:rPr lang="tr-TR" altLang="tr-TR" sz="2400" b="1" dirty="0"/>
              <a:t> </a:t>
            </a:r>
            <a:r>
              <a:rPr lang="tr-TR" altLang="tr-TR" sz="2400" b="1" dirty="0" err="1"/>
              <a:t>lateralis’lerde</a:t>
            </a:r>
            <a:r>
              <a:rPr lang="tr-TR" altLang="tr-TR" sz="2400" b="1" dirty="0"/>
              <a:t> katılır.</a:t>
            </a:r>
            <a:r>
              <a:rPr lang="tr-TR" altLang="tr-TR" sz="2400" dirty="0"/>
              <a:t> </a:t>
            </a:r>
          </a:p>
        </p:txBody>
      </p:sp>
    </p:spTree>
    <p:extLst>
      <p:ext uri="{BB962C8B-B14F-4D97-AF65-F5344CB8AC3E}">
        <p14:creationId xmlns:p14="http://schemas.microsoft.com/office/powerpoint/2010/main" val="2735339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F767B75-8E5A-4D0A-ADA1-FFEC8FC41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2456" y="684212"/>
            <a:ext cx="5907087"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a:extLst>
              <a:ext uri="{FF2B5EF4-FFF2-40B4-BE49-F238E27FC236}">
                <a16:creationId xmlns:a16="http://schemas.microsoft.com/office/drawing/2014/main" id="{77B9ADC9-2AAD-4EE9-AFF7-1849C39B17AB}"/>
              </a:ext>
            </a:extLst>
          </p:cNvPr>
          <p:cNvSpPr txBox="1"/>
          <p:nvPr/>
        </p:nvSpPr>
        <p:spPr>
          <a:xfrm>
            <a:off x="9409044" y="3631960"/>
            <a:ext cx="3048000" cy="369332"/>
          </a:xfrm>
          <a:prstGeom prst="rect">
            <a:avLst/>
          </a:prstGeom>
          <a:noFill/>
        </p:spPr>
        <p:txBody>
          <a:bodyPr wrap="square">
            <a:spAutoFit/>
          </a:bodyPr>
          <a:lstStyle/>
          <a:p>
            <a:r>
              <a:rPr lang="tr-TR" altLang="tr-TR" b="1" dirty="0"/>
              <a:t>atlas</a:t>
            </a:r>
            <a:endParaRPr lang="tr-TR" dirty="0"/>
          </a:p>
        </p:txBody>
      </p:sp>
      <p:sp>
        <p:nvSpPr>
          <p:cNvPr id="9" name="Metin kutusu 8">
            <a:extLst>
              <a:ext uri="{FF2B5EF4-FFF2-40B4-BE49-F238E27FC236}">
                <a16:creationId xmlns:a16="http://schemas.microsoft.com/office/drawing/2014/main" id="{5C3F3A27-86CA-439D-9095-9F7D2F6C18BD}"/>
              </a:ext>
            </a:extLst>
          </p:cNvPr>
          <p:cNvSpPr txBox="1"/>
          <p:nvPr/>
        </p:nvSpPr>
        <p:spPr>
          <a:xfrm>
            <a:off x="8534400" y="5487264"/>
            <a:ext cx="3167269" cy="369332"/>
          </a:xfrm>
          <a:prstGeom prst="rect">
            <a:avLst/>
          </a:prstGeom>
          <a:noFill/>
        </p:spPr>
        <p:txBody>
          <a:bodyPr wrap="square">
            <a:spAutoFit/>
          </a:bodyPr>
          <a:lstStyle/>
          <a:p>
            <a:r>
              <a:rPr lang="tr-TR" altLang="tr-TR" b="1" dirty="0" err="1"/>
              <a:t>axis</a:t>
            </a:r>
            <a:endParaRPr lang="tr-TR" dirty="0"/>
          </a:p>
        </p:txBody>
      </p:sp>
    </p:spTree>
    <p:extLst>
      <p:ext uri="{BB962C8B-B14F-4D97-AF65-F5344CB8AC3E}">
        <p14:creationId xmlns:p14="http://schemas.microsoft.com/office/powerpoint/2010/main" val="498430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E63BE-4B1D-4F18-A077-BDB1255D4E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476250"/>
            <a:ext cx="6624638" cy="538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a:extLst>
              <a:ext uri="{FF2B5EF4-FFF2-40B4-BE49-F238E27FC236}">
                <a16:creationId xmlns:a16="http://schemas.microsoft.com/office/drawing/2014/main" id="{85C5389A-B11F-4782-9D74-9A8DFA63FD7C}"/>
              </a:ext>
            </a:extLst>
          </p:cNvPr>
          <p:cNvSpPr txBox="1"/>
          <p:nvPr/>
        </p:nvSpPr>
        <p:spPr>
          <a:xfrm>
            <a:off x="7673009" y="3843995"/>
            <a:ext cx="4373217"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atlantoaxialis</a:t>
            </a:r>
            <a:r>
              <a:rPr lang="tr-TR" altLang="tr-TR" b="1" dirty="0">
                <a:solidFill>
                  <a:srgbClr val="CC0000"/>
                </a:solidFill>
              </a:rPr>
              <a:t> </a:t>
            </a:r>
            <a:r>
              <a:rPr lang="tr-TR" altLang="tr-TR" b="1" dirty="0" err="1">
                <a:solidFill>
                  <a:srgbClr val="CC0000"/>
                </a:solidFill>
              </a:rPr>
              <a:t>lateralis</a:t>
            </a:r>
            <a:endParaRPr lang="tr-TR" altLang="tr-TR" b="1" dirty="0">
              <a:solidFill>
                <a:srgbClr val="CC0000"/>
              </a:solidFill>
            </a:endParaRPr>
          </a:p>
        </p:txBody>
      </p:sp>
      <p:cxnSp>
        <p:nvCxnSpPr>
          <p:cNvPr id="10" name="Düz Ok Bağlayıcısı 9">
            <a:extLst>
              <a:ext uri="{FF2B5EF4-FFF2-40B4-BE49-F238E27FC236}">
                <a16:creationId xmlns:a16="http://schemas.microsoft.com/office/drawing/2014/main" id="{1684B420-072F-4AFA-85A4-404FD3D221BC}"/>
              </a:ext>
            </a:extLst>
          </p:cNvPr>
          <p:cNvCxnSpPr/>
          <p:nvPr/>
        </p:nvCxnSpPr>
        <p:spPr>
          <a:xfrm>
            <a:off x="6414052" y="3551583"/>
            <a:ext cx="1444487"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146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A2BF6E8-09FD-4BC6-932C-B22AB0FD0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962" y="476251"/>
            <a:ext cx="6863038" cy="594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Düz Ok Bağlayıcısı 5">
            <a:extLst>
              <a:ext uri="{FF2B5EF4-FFF2-40B4-BE49-F238E27FC236}">
                <a16:creationId xmlns:a16="http://schemas.microsoft.com/office/drawing/2014/main" id="{36609A6F-A97B-4719-B882-C97C5255A290}"/>
              </a:ext>
            </a:extLst>
          </p:cNvPr>
          <p:cNvCxnSpPr/>
          <p:nvPr/>
        </p:nvCxnSpPr>
        <p:spPr>
          <a:xfrm>
            <a:off x="4850296" y="2743200"/>
            <a:ext cx="44394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926787CE-5AC6-4AF3-884C-EF55BF009AF1}"/>
              </a:ext>
            </a:extLst>
          </p:cNvPr>
          <p:cNvSpPr txBox="1"/>
          <p:nvPr/>
        </p:nvSpPr>
        <p:spPr>
          <a:xfrm>
            <a:off x="9435547" y="2558534"/>
            <a:ext cx="1701026"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alaria</a:t>
            </a:r>
            <a:endParaRPr lang="tr-TR" altLang="tr-TR" b="1" dirty="0">
              <a:solidFill>
                <a:srgbClr val="CC0000"/>
              </a:solidFill>
            </a:endParaRPr>
          </a:p>
        </p:txBody>
      </p:sp>
    </p:spTree>
    <p:extLst>
      <p:ext uri="{BB962C8B-B14F-4D97-AF65-F5344CB8AC3E}">
        <p14:creationId xmlns:p14="http://schemas.microsoft.com/office/powerpoint/2010/main" val="1123603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1245704" y="493788"/>
            <a:ext cx="8534400" cy="1938992"/>
          </a:xfrm>
          <a:prstGeom prst="rect">
            <a:avLst/>
          </a:prstGeom>
          <a:noFill/>
        </p:spPr>
        <p:txBody>
          <a:bodyPr wrap="square">
            <a:spAutoFit/>
          </a:bodyPr>
          <a:lstStyle/>
          <a:p>
            <a:pPr algn="just" eaLnBrk="1" hangingPunct="1"/>
            <a:r>
              <a:rPr lang="tr-TR" altLang="tr-TR" sz="2400" b="1" dirty="0" err="1">
                <a:solidFill>
                  <a:srgbClr val="CC0000"/>
                </a:solidFill>
              </a:rPr>
              <a:t>Columna</a:t>
            </a:r>
            <a:r>
              <a:rPr lang="tr-TR" altLang="tr-TR" sz="2400" b="1" dirty="0">
                <a:solidFill>
                  <a:srgbClr val="CC0000"/>
                </a:solidFill>
              </a:rPr>
              <a:t> </a:t>
            </a:r>
            <a:r>
              <a:rPr lang="tr-TR" altLang="tr-TR" sz="2400" b="1" dirty="0" err="1">
                <a:solidFill>
                  <a:srgbClr val="CC0000"/>
                </a:solidFill>
              </a:rPr>
              <a:t>vertebralis’in</a:t>
            </a:r>
            <a:r>
              <a:rPr lang="tr-TR" altLang="tr-TR" sz="2400" b="1" dirty="0">
                <a:solidFill>
                  <a:srgbClr val="CC0000"/>
                </a:solidFill>
              </a:rPr>
              <a:t> eklemleri:</a:t>
            </a:r>
            <a:r>
              <a:rPr lang="tr-TR" altLang="tr-TR" sz="2400" b="1" dirty="0"/>
              <a:t> Omurlar arasında iki tip eklem vardır. </a:t>
            </a:r>
          </a:p>
          <a:p>
            <a:pPr algn="just" eaLnBrk="1" hangingPunct="1"/>
            <a:r>
              <a:rPr lang="tr-TR" altLang="tr-TR" sz="2400" b="1" dirty="0"/>
              <a:t>Omur gövdeleri arasındaki eklemler (</a:t>
            </a:r>
            <a:r>
              <a:rPr lang="tr-TR" altLang="tr-TR" sz="2400" b="1" dirty="0" err="1">
                <a:solidFill>
                  <a:srgbClr val="CC0000"/>
                </a:solidFill>
              </a:rPr>
              <a:t>symphysis</a:t>
            </a:r>
            <a:r>
              <a:rPr lang="tr-TR" altLang="tr-TR" sz="2400" b="1" dirty="0">
                <a:solidFill>
                  <a:srgbClr val="CC0000"/>
                </a:solidFill>
              </a:rPr>
              <a:t> </a:t>
            </a:r>
            <a:r>
              <a:rPr lang="tr-TR" altLang="tr-TR" sz="2400" b="1" dirty="0" err="1">
                <a:solidFill>
                  <a:srgbClr val="CC0000"/>
                </a:solidFill>
              </a:rPr>
              <a:t>intervertebralis</a:t>
            </a:r>
            <a:r>
              <a:rPr lang="tr-TR" altLang="tr-TR" sz="2400" b="1" dirty="0"/>
              <a:t>) ve </a:t>
            </a:r>
            <a:r>
              <a:rPr lang="tr-TR" altLang="tr-TR" sz="2400" b="1" dirty="0" err="1"/>
              <a:t>processus</a:t>
            </a:r>
            <a:r>
              <a:rPr lang="tr-TR" altLang="tr-TR" sz="2400" b="1" dirty="0"/>
              <a:t> </a:t>
            </a:r>
            <a:r>
              <a:rPr lang="tr-TR" altLang="tr-TR" sz="2400" b="1" dirty="0" err="1"/>
              <a:t>articularis’ler</a:t>
            </a:r>
            <a:r>
              <a:rPr lang="tr-TR" altLang="tr-TR" sz="2400" b="1" dirty="0"/>
              <a:t> arasındaki eklemler </a:t>
            </a:r>
            <a:r>
              <a:rPr lang="tr-TR" altLang="tr-TR" sz="2400" b="1" dirty="0">
                <a:solidFill>
                  <a:srgbClr val="CC0000"/>
                </a:solidFill>
              </a:rPr>
              <a:t>(art. </a:t>
            </a:r>
            <a:r>
              <a:rPr lang="tr-TR" altLang="tr-TR" sz="2400" b="1" dirty="0" err="1">
                <a:solidFill>
                  <a:srgbClr val="CC0000"/>
                </a:solidFill>
              </a:rPr>
              <a:t>zygapophysialis</a:t>
            </a:r>
            <a:r>
              <a:rPr lang="tr-TR" altLang="tr-TR" sz="2400" b="1" dirty="0"/>
              <a:t>). </a:t>
            </a:r>
          </a:p>
        </p:txBody>
      </p:sp>
      <p:pic>
        <p:nvPicPr>
          <p:cNvPr id="5" name="Picture 9">
            <a:extLst>
              <a:ext uri="{FF2B5EF4-FFF2-40B4-BE49-F238E27FC236}">
                <a16:creationId xmlns:a16="http://schemas.microsoft.com/office/drawing/2014/main" id="{242C4D4C-07A7-403A-A2DD-D69A4FE376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042" y="2558636"/>
            <a:ext cx="3473450"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a:extLst>
              <a:ext uri="{FF2B5EF4-FFF2-40B4-BE49-F238E27FC236}">
                <a16:creationId xmlns:a16="http://schemas.microsoft.com/office/drawing/2014/main" id="{64E9AC56-5688-4CA2-B805-F8D29CCF89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956" y="2450686"/>
            <a:ext cx="2757488"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Metin kutusu 13">
            <a:extLst>
              <a:ext uri="{FF2B5EF4-FFF2-40B4-BE49-F238E27FC236}">
                <a16:creationId xmlns:a16="http://schemas.microsoft.com/office/drawing/2014/main" id="{4CE6E105-2BF3-47A4-8104-6AF3BDFC2166}"/>
              </a:ext>
            </a:extLst>
          </p:cNvPr>
          <p:cNvSpPr txBox="1"/>
          <p:nvPr/>
        </p:nvSpPr>
        <p:spPr>
          <a:xfrm>
            <a:off x="4963492" y="2432780"/>
            <a:ext cx="3710609" cy="369332"/>
          </a:xfrm>
          <a:prstGeom prst="rect">
            <a:avLst/>
          </a:prstGeom>
          <a:noFill/>
        </p:spPr>
        <p:txBody>
          <a:bodyPr wrap="square">
            <a:spAutoFit/>
          </a:bodyPr>
          <a:lstStyle/>
          <a:p>
            <a:pPr eaLnBrk="1" hangingPunct="1"/>
            <a:r>
              <a:rPr lang="tr-TR" altLang="tr-TR" b="1">
                <a:solidFill>
                  <a:srgbClr val="CC0000"/>
                </a:solidFill>
              </a:rPr>
              <a:t>symphysis intervertebralis</a:t>
            </a:r>
            <a:endParaRPr lang="tr-TR" altLang="tr-TR" b="1" dirty="0">
              <a:solidFill>
                <a:srgbClr val="CC0000"/>
              </a:solidFill>
            </a:endParaRPr>
          </a:p>
        </p:txBody>
      </p:sp>
      <p:cxnSp>
        <p:nvCxnSpPr>
          <p:cNvPr id="16" name="Düz Ok Bağlayıcısı 15">
            <a:extLst>
              <a:ext uri="{FF2B5EF4-FFF2-40B4-BE49-F238E27FC236}">
                <a16:creationId xmlns:a16="http://schemas.microsoft.com/office/drawing/2014/main" id="{4CB0E9E5-47AC-4B46-A86B-0760A11EDF50}"/>
              </a:ext>
            </a:extLst>
          </p:cNvPr>
          <p:cNvCxnSpPr/>
          <p:nvPr/>
        </p:nvCxnSpPr>
        <p:spPr>
          <a:xfrm flipH="1" flipV="1">
            <a:off x="7228510" y="2769704"/>
            <a:ext cx="802307" cy="530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Metin kutusu 17">
            <a:extLst>
              <a:ext uri="{FF2B5EF4-FFF2-40B4-BE49-F238E27FC236}">
                <a16:creationId xmlns:a16="http://schemas.microsoft.com/office/drawing/2014/main" id="{3A5E8443-6175-44A2-B6F4-019650A0BDB6}"/>
              </a:ext>
            </a:extLst>
          </p:cNvPr>
          <p:cNvSpPr txBox="1"/>
          <p:nvPr/>
        </p:nvSpPr>
        <p:spPr>
          <a:xfrm>
            <a:off x="4757530" y="4497556"/>
            <a:ext cx="6096000"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zygapophysialis</a:t>
            </a:r>
            <a:endParaRPr lang="tr-TR" altLang="tr-TR" b="1" dirty="0">
              <a:solidFill>
                <a:srgbClr val="CC0000"/>
              </a:solidFill>
            </a:endParaRPr>
          </a:p>
        </p:txBody>
      </p:sp>
      <p:cxnSp>
        <p:nvCxnSpPr>
          <p:cNvPr id="20" name="Düz Ok Bağlayıcısı 19">
            <a:extLst>
              <a:ext uri="{FF2B5EF4-FFF2-40B4-BE49-F238E27FC236}">
                <a16:creationId xmlns:a16="http://schemas.microsoft.com/office/drawing/2014/main" id="{41670776-A87C-44D6-859F-EB9430571FB1}"/>
              </a:ext>
            </a:extLst>
          </p:cNvPr>
          <p:cNvCxnSpPr/>
          <p:nvPr/>
        </p:nvCxnSpPr>
        <p:spPr>
          <a:xfrm flipH="1" flipV="1">
            <a:off x="3949148" y="4539042"/>
            <a:ext cx="742122" cy="202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082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1245703" y="493788"/>
            <a:ext cx="9832493" cy="2431435"/>
          </a:xfrm>
          <a:prstGeom prst="rect">
            <a:avLst/>
          </a:prstGeom>
          <a:noFill/>
        </p:spPr>
        <p:txBody>
          <a:bodyPr wrap="square">
            <a:spAutoFit/>
          </a:bodyPr>
          <a:lstStyle/>
          <a:p>
            <a:pPr algn="just"/>
            <a:r>
              <a:rPr lang="tr-TR" altLang="tr-TR" sz="3200" b="1" dirty="0" err="1">
                <a:solidFill>
                  <a:srgbClr val="CC0000"/>
                </a:solidFill>
              </a:rPr>
              <a:t>Symphysis</a:t>
            </a:r>
            <a:r>
              <a:rPr lang="tr-TR" altLang="tr-TR" sz="3200" b="1" dirty="0">
                <a:solidFill>
                  <a:srgbClr val="CC0000"/>
                </a:solidFill>
              </a:rPr>
              <a:t> </a:t>
            </a:r>
            <a:r>
              <a:rPr lang="tr-TR" altLang="tr-TR" sz="3200" b="1" dirty="0" err="1">
                <a:solidFill>
                  <a:srgbClr val="CC0000"/>
                </a:solidFill>
              </a:rPr>
              <a:t>intervertebralis</a:t>
            </a:r>
            <a:r>
              <a:rPr lang="tr-TR" altLang="tr-TR" sz="3200" b="1" dirty="0">
                <a:solidFill>
                  <a:srgbClr val="CC0000"/>
                </a:solidFill>
              </a:rPr>
              <a:t>:</a:t>
            </a:r>
            <a:r>
              <a:rPr lang="tr-TR" altLang="tr-TR" sz="3200" b="1" dirty="0"/>
              <a:t> Omur gövdeleri arasında </a:t>
            </a:r>
            <a:r>
              <a:rPr lang="tr-TR" altLang="tr-TR" sz="3200" b="1" dirty="0" err="1">
                <a:solidFill>
                  <a:srgbClr val="CC0000"/>
                </a:solidFill>
              </a:rPr>
              <a:t>discus</a:t>
            </a:r>
            <a:r>
              <a:rPr lang="tr-TR" altLang="tr-TR" sz="3200" b="1" dirty="0">
                <a:solidFill>
                  <a:srgbClr val="CC0000"/>
                </a:solidFill>
              </a:rPr>
              <a:t> </a:t>
            </a:r>
            <a:r>
              <a:rPr lang="tr-TR" altLang="tr-TR" sz="3200" b="1" dirty="0" err="1">
                <a:solidFill>
                  <a:srgbClr val="CC0000"/>
                </a:solidFill>
              </a:rPr>
              <a:t>intervertebralis</a:t>
            </a:r>
            <a:r>
              <a:rPr lang="tr-TR" altLang="tr-TR" sz="3200" b="1" dirty="0"/>
              <a:t> denilen yapılar bulunur. </a:t>
            </a:r>
            <a:r>
              <a:rPr lang="tr-TR" altLang="tr-TR" sz="3200" b="1" dirty="0" err="1"/>
              <a:t>Symphysis</a:t>
            </a:r>
            <a:r>
              <a:rPr lang="tr-TR" altLang="tr-TR" sz="3200" b="1" dirty="0"/>
              <a:t> grubu eklemdir. Sınırlı hareketlere müsaade eder. </a:t>
            </a:r>
            <a:r>
              <a:rPr lang="tr-TR" altLang="tr-TR" sz="3200" dirty="0"/>
              <a:t> </a:t>
            </a:r>
          </a:p>
          <a:p>
            <a:pPr algn="just" eaLnBrk="1" hangingPunct="1"/>
            <a:endParaRPr lang="tr-TR" altLang="tr-TR" sz="2400" b="1" dirty="0"/>
          </a:p>
        </p:txBody>
      </p:sp>
      <p:pic>
        <p:nvPicPr>
          <p:cNvPr id="2" name="Picture 6">
            <a:extLst>
              <a:ext uri="{FF2B5EF4-FFF2-40B4-BE49-F238E27FC236}">
                <a16:creationId xmlns:a16="http://schemas.microsoft.com/office/drawing/2014/main" id="{36212D7C-8A27-4A88-9E9A-8FACD92D4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2484" y="1948071"/>
            <a:ext cx="6335713" cy="4909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a:extLst>
              <a:ext uri="{FF2B5EF4-FFF2-40B4-BE49-F238E27FC236}">
                <a16:creationId xmlns:a16="http://schemas.microsoft.com/office/drawing/2014/main" id="{204CA99E-4C22-4102-87E1-94C1AE98C587}"/>
              </a:ext>
            </a:extLst>
          </p:cNvPr>
          <p:cNvSpPr txBox="1"/>
          <p:nvPr/>
        </p:nvSpPr>
        <p:spPr>
          <a:xfrm>
            <a:off x="1814340" y="2782669"/>
            <a:ext cx="6096000" cy="646331"/>
          </a:xfrm>
          <a:prstGeom prst="rect">
            <a:avLst/>
          </a:prstGeom>
          <a:noFill/>
        </p:spPr>
        <p:txBody>
          <a:bodyPr wrap="square">
            <a:spAutoFit/>
          </a:bodyPr>
          <a:lstStyle/>
          <a:p>
            <a:pPr eaLnBrk="1" hangingPunct="1"/>
            <a:r>
              <a:rPr lang="tr-TR" altLang="tr-TR" b="1" dirty="0" err="1">
                <a:solidFill>
                  <a:srgbClr val="CC0000"/>
                </a:solidFill>
              </a:rPr>
              <a:t>discus</a:t>
            </a:r>
            <a:r>
              <a:rPr lang="tr-TR" altLang="tr-TR" b="1" dirty="0">
                <a:solidFill>
                  <a:srgbClr val="CC0000"/>
                </a:solidFill>
              </a:rPr>
              <a:t> </a:t>
            </a:r>
          </a:p>
          <a:p>
            <a:pPr eaLnBrk="1" hangingPunct="1"/>
            <a:r>
              <a:rPr lang="tr-TR" altLang="tr-TR" b="1" dirty="0" err="1">
                <a:solidFill>
                  <a:srgbClr val="CC0000"/>
                </a:solidFill>
              </a:rPr>
              <a:t>intervertebralis</a:t>
            </a:r>
            <a:endParaRPr lang="tr-TR" altLang="tr-TR" b="1" dirty="0">
              <a:solidFill>
                <a:srgbClr val="CC0000"/>
              </a:solidFill>
            </a:endParaRPr>
          </a:p>
        </p:txBody>
      </p:sp>
      <p:cxnSp>
        <p:nvCxnSpPr>
          <p:cNvPr id="6" name="Düz Ok Bağlayıcısı 5">
            <a:extLst>
              <a:ext uri="{FF2B5EF4-FFF2-40B4-BE49-F238E27FC236}">
                <a16:creationId xmlns:a16="http://schemas.microsoft.com/office/drawing/2014/main" id="{FB800DF9-E331-4455-A611-DE6C8A27E30E}"/>
              </a:ext>
            </a:extLst>
          </p:cNvPr>
          <p:cNvCxnSpPr/>
          <p:nvPr/>
        </p:nvCxnSpPr>
        <p:spPr>
          <a:xfrm flipV="1">
            <a:off x="4068417" y="2925223"/>
            <a:ext cx="2027583" cy="2818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79978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265044" y="0"/>
            <a:ext cx="4625008" cy="4524315"/>
          </a:xfrm>
          <a:prstGeom prst="rect">
            <a:avLst/>
          </a:prstGeom>
          <a:noFill/>
        </p:spPr>
        <p:txBody>
          <a:bodyPr wrap="square">
            <a:spAutoFit/>
          </a:bodyPr>
          <a:lstStyle/>
          <a:p>
            <a:pPr algn="just" eaLnBrk="1" hangingPunct="1"/>
            <a:r>
              <a:rPr lang="tr-TR" altLang="tr-TR" sz="2400" b="1" dirty="0" err="1">
                <a:solidFill>
                  <a:srgbClr val="CC0000"/>
                </a:solidFill>
              </a:rPr>
              <a:t>Discus</a:t>
            </a:r>
            <a:r>
              <a:rPr lang="tr-TR" altLang="tr-TR" sz="2400" b="1" dirty="0">
                <a:solidFill>
                  <a:srgbClr val="CC0000"/>
                </a:solidFill>
              </a:rPr>
              <a:t> </a:t>
            </a:r>
            <a:r>
              <a:rPr lang="tr-TR" altLang="tr-TR" sz="2400" b="1" dirty="0" err="1">
                <a:solidFill>
                  <a:srgbClr val="CC0000"/>
                </a:solidFill>
              </a:rPr>
              <a:t>intervertebralis</a:t>
            </a:r>
            <a:r>
              <a:rPr lang="tr-TR" altLang="tr-TR" sz="2400" b="1" dirty="0">
                <a:solidFill>
                  <a:srgbClr val="CC0000"/>
                </a:solidFill>
              </a:rPr>
              <a:t>:</a:t>
            </a:r>
            <a:r>
              <a:rPr lang="tr-TR" altLang="tr-TR" sz="2400" b="1" dirty="0"/>
              <a:t> İnsan vücudunda 23 adet </a:t>
            </a:r>
            <a:r>
              <a:rPr lang="tr-TR" altLang="tr-TR" sz="2400" b="1" dirty="0" err="1"/>
              <a:t>discus</a:t>
            </a:r>
            <a:r>
              <a:rPr lang="tr-TR" altLang="tr-TR" sz="2400" b="1" dirty="0"/>
              <a:t> </a:t>
            </a:r>
            <a:r>
              <a:rPr lang="tr-TR" altLang="tr-TR" sz="2400" b="1" dirty="0" err="1"/>
              <a:t>intervertebralis</a:t>
            </a:r>
            <a:r>
              <a:rPr lang="tr-TR" altLang="tr-TR" sz="2400" b="1" dirty="0"/>
              <a:t> bulunur. Bunlar C2-S1 omurları arasına yerleşmişlerdir. </a:t>
            </a:r>
          </a:p>
          <a:p>
            <a:pPr algn="just" eaLnBrk="1" hangingPunct="1"/>
            <a:endParaRPr lang="tr-TR" altLang="tr-TR" sz="2400" b="1" dirty="0"/>
          </a:p>
          <a:p>
            <a:pPr algn="just" eaLnBrk="1" hangingPunct="1"/>
            <a:r>
              <a:rPr lang="tr-TR" altLang="tr-TR" sz="2400" b="1" dirty="0" err="1"/>
              <a:t>Diskusların</a:t>
            </a:r>
            <a:r>
              <a:rPr lang="tr-TR" altLang="tr-TR" sz="2400" b="1" dirty="0"/>
              <a:t> şekli, arasında bulundukları omur gövdelerinin şekline benzer. </a:t>
            </a:r>
          </a:p>
          <a:p>
            <a:pPr algn="just" eaLnBrk="1" hangingPunct="1"/>
            <a:r>
              <a:rPr lang="tr-TR" altLang="tr-TR" sz="2400" b="1" dirty="0"/>
              <a:t>Kalınlıkları yukarıdan aşağıya doğru indikçe artar. </a:t>
            </a:r>
          </a:p>
          <a:p>
            <a:pPr algn="just" eaLnBrk="1" hangingPunct="1"/>
            <a:endParaRPr lang="tr-TR" altLang="tr-TR" sz="2400" b="1" dirty="0"/>
          </a:p>
        </p:txBody>
      </p:sp>
      <p:pic>
        <p:nvPicPr>
          <p:cNvPr id="3" name="Picture 7">
            <a:extLst>
              <a:ext uri="{FF2B5EF4-FFF2-40B4-BE49-F238E27FC236}">
                <a16:creationId xmlns:a16="http://schemas.microsoft.com/office/drawing/2014/main" id="{DBFE4966-D4C8-428F-A415-4EA39AE14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4516" y="273603"/>
            <a:ext cx="2927350"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Düz Ok Bağlayıcısı 4">
            <a:extLst>
              <a:ext uri="{FF2B5EF4-FFF2-40B4-BE49-F238E27FC236}">
                <a16:creationId xmlns:a16="http://schemas.microsoft.com/office/drawing/2014/main" id="{9B164DC2-5997-49E2-8EEE-C796737B5ED6}"/>
              </a:ext>
            </a:extLst>
          </p:cNvPr>
          <p:cNvCxnSpPr/>
          <p:nvPr/>
        </p:nvCxnSpPr>
        <p:spPr>
          <a:xfrm flipH="1">
            <a:off x="5791200" y="2262157"/>
            <a:ext cx="3326296" cy="2694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F5B1DD00-07B4-4E9E-809F-B4411415DBAA}"/>
              </a:ext>
            </a:extLst>
          </p:cNvPr>
          <p:cNvSpPr txBox="1"/>
          <p:nvPr/>
        </p:nvSpPr>
        <p:spPr>
          <a:xfrm>
            <a:off x="3696286" y="4706161"/>
            <a:ext cx="6098344" cy="646331"/>
          </a:xfrm>
          <a:prstGeom prst="rect">
            <a:avLst/>
          </a:prstGeom>
          <a:noFill/>
        </p:spPr>
        <p:txBody>
          <a:bodyPr wrap="square">
            <a:spAutoFit/>
          </a:bodyPr>
          <a:lstStyle/>
          <a:p>
            <a:pPr eaLnBrk="1" hangingPunct="1"/>
            <a:r>
              <a:rPr lang="tr-TR" altLang="tr-TR" b="1" dirty="0" err="1">
                <a:solidFill>
                  <a:srgbClr val="CC0000"/>
                </a:solidFill>
              </a:rPr>
              <a:t>discus</a:t>
            </a:r>
            <a:r>
              <a:rPr lang="tr-TR" altLang="tr-TR" b="1" dirty="0">
                <a:solidFill>
                  <a:srgbClr val="CC0000"/>
                </a:solidFill>
              </a:rPr>
              <a:t> </a:t>
            </a:r>
          </a:p>
          <a:p>
            <a:pPr eaLnBrk="1" hangingPunct="1"/>
            <a:r>
              <a:rPr lang="tr-TR" altLang="tr-TR" b="1" dirty="0" err="1">
                <a:solidFill>
                  <a:srgbClr val="CC0000"/>
                </a:solidFill>
              </a:rPr>
              <a:t>intervertebralis</a:t>
            </a:r>
            <a:endParaRPr lang="tr-TR" altLang="tr-TR" b="1" dirty="0">
              <a:solidFill>
                <a:srgbClr val="CC0000"/>
              </a:solidFill>
            </a:endParaRPr>
          </a:p>
        </p:txBody>
      </p:sp>
    </p:spTree>
    <p:extLst>
      <p:ext uri="{BB962C8B-B14F-4D97-AF65-F5344CB8AC3E}">
        <p14:creationId xmlns:p14="http://schemas.microsoft.com/office/powerpoint/2010/main" val="845281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265043" y="0"/>
            <a:ext cx="11143855" cy="1938992"/>
          </a:xfrm>
          <a:prstGeom prst="rect">
            <a:avLst/>
          </a:prstGeom>
          <a:noFill/>
        </p:spPr>
        <p:txBody>
          <a:bodyPr wrap="square">
            <a:spAutoFit/>
          </a:bodyPr>
          <a:lstStyle/>
          <a:p>
            <a:pPr algn="just"/>
            <a:r>
              <a:rPr lang="tr-TR" altLang="tr-TR" sz="3200" b="1" dirty="0" err="1"/>
              <a:t>Discus</a:t>
            </a:r>
            <a:r>
              <a:rPr lang="tr-TR" altLang="tr-TR" sz="3200" b="1" dirty="0"/>
              <a:t> </a:t>
            </a:r>
            <a:r>
              <a:rPr lang="tr-TR" altLang="tr-TR" sz="3200" b="1" dirty="0" err="1"/>
              <a:t>intervertebralis’ler</a:t>
            </a:r>
            <a:r>
              <a:rPr lang="tr-TR" altLang="tr-TR" sz="3200" b="1" dirty="0"/>
              <a:t>, omur gövdelerinin arkasında ve önünde bulunan </a:t>
            </a:r>
            <a:r>
              <a:rPr lang="tr-TR" altLang="tr-TR" sz="3200" b="1" dirty="0">
                <a:solidFill>
                  <a:srgbClr val="CC0000"/>
                </a:solidFill>
              </a:rPr>
              <a:t>lig. </a:t>
            </a:r>
            <a:r>
              <a:rPr lang="tr-TR" altLang="tr-TR" sz="3200" b="1" dirty="0" err="1">
                <a:solidFill>
                  <a:srgbClr val="CC0000"/>
                </a:solidFill>
              </a:rPr>
              <a:t>longitudinale</a:t>
            </a:r>
            <a:r>
              <a:rPr lang="tr-TR" altLang="tr-TR" sz="3200" b="1" dirty="0">
                <a:solidFill>
                  <a:srgbClr val="CC0000"/>
                </a:solidFill>
              </a:rPr>
              <a:t> </a:t>
            </a:r>
            <a:r>
              <a:rPr lang="tr-TR" altLang="tr-TR" sz="3200" b="1" dirty="0" err="1">
                <a:solidFill>
                  <a:srgbClr val="CC0000"/>
                </a:solidFill>
              </a:rPr>
              <a:t>anterius</a:t>
            </a:r>
            <a:r>
              <a:rPr lang="tr-TR" altLang="tr-TR" sz="3200" b="1" dirty="0"/>
              <a:t> ve </a:t>
            </a:r>
            <a:r>
              <a:rPr lang="tr-TR" altLang="tr-TR" sz="3200" b="1" dirty="0" err="1"/>
              <a:t>posterius’lara</a:t>
            </a:r>
            <a:r>
              <a:rPr lang="tr-TR" altLang="tr-TR" sz="3200" b="1" dirty="0"/>
              <a:t> tutunurlar. </a:t>
            </a:r>
          </a:p>
          <a:p>
            <a:pPr algn="just" eaLnBrk="1" hangingPunct="1"/>
            <a:endParaRPr lang="tr-TR" altLang="tr-TR" sz="2400" b="1" dirty="0"/>
          </a:p>
        </p:txBody>
      </p:sp>
      <p:pic>
        <p:nvPicPr>
          <p:cNvPr id="31" name="Picture 5">
            <a:extLst>
              <a:ext uri="{FF2B5EF4-FFF2-40B4-BE49-F238E27FC236}">
                <a16:creationId xmlns:a16="http://schemas.microsoft.com/office/drawing/2014/main" id="{03A46FEE-7F1C-4326-B48D-1354F4928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348" y="1653106"/>
            <a:ext cx="5543550"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Metin kutusu 32">
            <a:extLst>
              <a:ext uri="{FF2B5EF4-FFF2-40B4-BE49-F238E27FC236}">
                <a16:creationId xmlns:a16="http://schemas.microsoft.com/office/drawing/2014/main" id="{37F18357-0FCD-4BA6-8362-B3DB86BA35A4}"/>
              </a:ext>
            </a:extLst>
          </p:cNvPr>
          <p:cNvSpPr txBox="1"/>
          <p:nvPr/>
        </p:nvSpPr>
        <p:spPr>
          <a:xfrm>
            <a:off x="2538779" y="6455849"/>
            <a:ext cx="6098344"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longitudinale</a:t>
            </a:r>
            <a:r>
              <a:rPr lang="tr-TR" altLang="tr-TR" b="1" dirty="0">
                <a:solidFill>
                  <a:srgbClr val="CC0000"/>
                </a:solidFill>
              </a:rPr>
              <a:t> </a:t>
            </a:r>
            <a:r>
              <a:rPr lang="tr-TR" altLang="tr-TR" b="1" dirty="0" err="1">
                <a:solidFill>
                  <a:srgbClr val="CC0000"/>
                </a:solidFill>
              </a:rPr>
              <a:t>posterius</a:t>
            </a:r>
            <a:endParaRPr lang="tr-TR" altLang="tr-TR" b="1" dirty="0">
              <a:solidFill>
                <a:srgbClr val="CC0000"/>
              </a:solidFill>
            </a:endParaRPr>
          </a:p>
        </p:txBody>
      </p:sp>
      <p:cxnSp>
        <p:nvCxnSpPr>
          <p:cNvPr id="35" name="Düz Ok Bağlayıcısı 34">
            <a:extLst>
              <a:ext uri="{FF2B5EF4-FFF2-40B4-BE49-F238E27FC236}">
                <a16:creationId xmlns:a16="http://schemas.microsoft.com/office/drawing/2014/main" id="{9C1E9D6E-DF77-4044-86DD-86581B6C36D0}"/>
              </a:ext>
            </a:extLst>
          </p:cNvPr>
          <p:cNvCxnSpPr/>
          <p:nvPr/>
        </p:nvCxnSpPr>
        <p:spPr>
          <a:xfrm flipV="1">
            <a:off x="5148775" y="5022166"/>
            <a:ext cx="2841674" cy="1252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Metin kutusu 36">
            <a:extLst>
              <a:ext uri="{FF2B5EF4-FFF2-40B4-BE49-F238E27FC236}">
                <a16:creationId xmlns:a16="http://schemas.microsoft.com/office/drawing/2014/main" id="{7891D6BE-54BE-4392-90C7-C94046E701F8}"/>
              </a:ext>
            </a:extLst>
          </p:cNvPr>
          <p:cNvSpPr txBox="1"/>
          <p:nvPr/>
        </p:nvSpPr>
        <p:spPr>
          <a:xfrm>
            <a:off x="3049172" y="3095284"/>
            <a:ext cx="2226213" cy="646331"/>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longitudinale</a:t>
            </a:r>
            <a:r>
              <a:rPr lang="tr-TR" altLang="tr-TR" b="1" dirty="0">
                <a:solidFill>
                  <a:srgbClr val="CC0000"/>
                </a:solidFill>
              </a:rPr>
              <a:t> </a:t>
            </a:r>
          </a:p>
          <a:p>
            <a:pPr eaLnBrk="1" hangingPunct="1"/>
            <a:r>
              <a:rPr lang="tr-TR" altLang="tr-TR" b="1" dirty="0" err="1">
                <a:solidFill>
                  <a:srgbClr val="CC0000"/>
                </a:solidFill>
              </a:rPr>
              <a:t>anterius</a:t>
            </a:r>
            <a:endParaRPr lang="tr-TR" altLang="tr-TR" b="1" dirty="0">
              <a:solidFill>
                <a:srgbClr val="CC0000"/>
              </a:solidFill>
            </a:endParaRPr>
          </a:p>
        </p:txBody>
      </p:sp>
      <p:cxnSp>
        <p:nvCxnSpPr>
          <p:cNvPr id="41" name="Düz Ok Bağlayıcısı 40">
            <a:extLst>
              <a:ext uri="{FF2B5EF4-FFF2-40B4-BE49-F238E27FC236}">
                <a16:creationId xmlns:a16="http://schemas.microsoft.com/office/drawing/2014/main" id="{06205F31-676A-4358-AC09-5EC58BDE001D}"/>
              </a:ext>
            </a:extLst>
          </p:cNvPr>
          <p:cNvCxnSpPr/>
          <p:nvPr/>
        </p:nvCxnSpPr>
        <p:spPr>
          <a:xfrm flipV="1">
            <a:off x="4839286" y="2897945"/>
            <a:ext cx="1256714" cy="531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8455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265043" y="0"/>
            <a:ext cx="11143855" cy="1938992"/>
          </a:xfrm>
          <a:prstGeom prst="rect">
            <a:avLst/>
          </a:prstGeom>
          <a:noFill/>
        </p:spPr>
        <p:txBody>
          <a:bodyPr wrap="square">
            <a:spAutoFit/>
          </a:bodyPr>
          <a:lstStyle/>
          <a:p>
            <a:pPr algn="just"/>
            <a:r>
              <a:rPr lang="tr-TR" altLang="tr-TR" sz="3200" b="1" dirty="0" err="1"/>
              <a:t>Diskusların</a:t>
            </a:r>
            <a:r>
              <a:rPr lang="tr-TR" altLang="tr-TR" sz="3200" b="1" dirty="0"/>
              <a:t> merkezi kısımları </a:t>
            </a:r>
            <a:r>
              <a:rPr lang="tr-TR" altLang="tr-TR" sz="3200" b="1" dirty="0" err="1"/>
              <a:t>jelatinöz</a:t>
            </a:r>
            <a:r>
              <a:rPr lang="tr-TR" altLang="tr-TR" sz="3200" b="1" dirty="0"/>
              <a:t> yapıdadır ve </a:t>
            </a:r>
            <a:r>
              <a:rPr lang="tr-TR" altLang="tr-TR" sz="3200" b="1" dirty="0" err="1">
                <a:solidFill>
                  <a:srgbClr val="CC0000"/>
                </a:solidFill>
              </a:rPr>
              <a:t>nucleus</a:t>
            </a:r>
            <a:r>
              <a:rPr lang="tr-TR" altLang="tr-TR" sz="3200" b="1" dirty="0">
                <a:solidFill>
                  <a:srgbClr val="CC0000"/>
                </a:solidFill>
              </a:rPr>
              <a:t> </a:t>
            </a:r>
            <a:r>
              <a:rPr lang="tr-TR" altLang="tr-TR" sz="3200" b="1" dirty="0" err="1">
                <a:solidFill>
                  <a:srgbClr val="CC0000"/>
                </a:solidFill>
              </a:rPr>
              <a:t>pulposus</a:t>
            </a:r>
            <a:r>
              <a:rPr lang="tr-TR" altLang="tr-TR" sz="3200" b="1" dirty="0"/>
              <a:t> adını alır. </a:t>
            </a:r>
            <a:r>
              <a:rPr lang="tr-TR" altLang="tr-TR" sz="3200" b="1" dirty="0" err="1"/>
              <a:t>Periferik</a:t>
            </a:r>
            <a:r>
              <a:rPr lang="tr-TR" altLang="tr-TR" sz="3200" b="1" dirty="0"/>
              <a:t> kısımları </a:t>
            </a:r>
            <a:r>
              <a:rPr lang="tr-TR" altLang="tr-TR" sz="3200" b="1" dirty="0" err="1"/>
              <a:t>fibrokartilaginöz</a:t>
            </a:r>
            <a:r>
              <a:rPr lang="tr-TR" altLang="tr-TR" sz="3200" b="1" dirty="0"/>
              <a:t> dokudan yapılıdır ve </a:t>
            </a:r>
            <a:r>
              <a:rPr lang="tr-TR" altLang="tr-TR" sz="3200" b="1" dirty="0" err="1">
                <a:solidFill>
                  <a:srgbClr val="CC0000"/>
                </a:solidFill>
              </a:rPr>
              <a:t>anulus</a:t>
            </a:r>
            <a:r>
              <a:rPr lang="tr-TR" altLang="tr-TR" sz="3200" b="1" dirty="0">
                <a:solidFill>
                  <a:srgbClr val="CC0000"/>
                </a:solidFill>
              </a:rPr>
              <a:t> </a:t>
            </a:r>
            <a:r>
              <a:rPr lang="tr-TR" altLang="tr-TR" sz="3200" b="1" dirty="0" err="1">
                <a:solidFill>
                  <a:srgbClr val="CC0000"/>
                </a:solidFill>
              </a:rPr>
              <a:t>fibrosus</a:t>
            </a:r>
            <a:r>
              <a:rPr lang="tr-TR" altLang="tr-TR" sz="3200" b="1" dirty="0"/>
              <a:t> adını alır. </a:t>
            </a:r>
          </a:p>
          <a:p>
            <a:pPr algn="just" eaLnBrk="1" hangingPunct="1"/>
            <a:endParaRPr lang="tr-TR" altLang="tr-TR" sz="2400" b="1" dirty="0"/>
          </a:p>
        </p:txBody>
      </p:sp>
      <p:pic>
        <p:nvPicPr>
          <p:cNvPr id="2" name="Picture 3">
            <a:extLst>
              <a:ext uri="{FF2B5EF4-FFF2-40B4-BE49-F238E27FC236}">
                <a16:creationId xmlns:a16="http://schemas.microsoft.com/office/drawing/2014/main" id="{324983D7-4F9B-452B-8C26-3016EEA640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9113"/>
            <a:ext cx="5257800" cy="504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etin kutusu 10">
            <a:extLst>
              <a:ext uri="{FF2B5EF4-FFF2-40B4-BE49-F238E27FC236}">
                <a16:creationId xmlns:a16="http://schemas.microsoft.com/office/drawing/2014/main" id="{0342008B-0417-4BC4-B046-C057D66FEFE5}"/>
              </a:ext>
            </a:extLst>
          </p:cNvPr>
          <p:cNvSpPr txBox="1"/>
          <p:nvPr/>
        </p:nvSpPr>
        <p:spPr>
          <a:xfrm>
            <a:off x="6991642" y="3198614"/>
            <a:ext cx="2155873" cy="369332"/>
          </a:xfrm>
          <a:prstGeom prst="rect">
            <a:avLst/>
          </a:prstGeom>
          <a:noFill/>
        </p:spPr>
        <p:txBody>
          <a:bodyPr wrap="square">
            <a:spAutoFit/>
          </a:bodyPr>
          <a:lstStyle/>
          <a:p>
            <a:pPr eaLnBrk="1" hangingPunct="1"/>
            <a:r>
              <a:rPr lang="tr-TR" altLang="tr-TR" b="1" dirty="0" err="1">
                <a:solidFill>
                  <a:srgbClr val="CC0000"/>
                </a:solidFill>
              </a:rPr>
              <a:t>nucleus</a:t>
            </a:r>
            <a:r>
              <a:rPr lang="tr-TR" altLang="tr-TR" b="1" dirty="0">
                <a:solidFill>
                  <a:srgbClr val="CC0000"/>
                </a:solidFill>
              </a:rPr>
              <a:t> </a:t>
            </a:r>
            <a:r>
              <a:rPr lang="tr-TR" altLang="tr-TR" b="1" dirty="0" err="1">
                <a:solidFill>
                  <a:srgbClr val="CC0000"/>
                </a:solidFill>
              </a:rPr>
              <a:t>pulposus</a:t>
            </a:r>
            <a:endParaRPr lang="tr-TR" altLang="tr-TR" b="1" dirty="0">
              <a:solidFill>
                <a:srgbClr val="CC0000"/>
              </a:solidFill>
            </a:endParaRPr>
          </a:p>
        </p:txBody>
      </p:sp>
      <p:sp>
        <p:nvSpPr>
          <p:cNvPr id="13" name="Metin kutusu 12">
            <a:extLst>
              <a:ext uri="{FF2B5EF4-FFF2-40B4-BE49-F238E27FC236}">
                <a16:creationId xmlns:a16="http://schemas.microsoft.com/office/drawing/2014/main" id="{4D70F203-397E-47E2-AA6D-AB603744DB02}"/>
              </a:ext>
            </a:extLst>
          </p:cNvPr>
          <p:cNvSpPr txBox="1"/>
          <p:nvPr/>
        </p:nvSpPr>
        <p:spPr>
          <a:xfrm>
            <a:off x="6991642" y="4597128"/>
            <a:ext cx="6098344" cy="369332"/>
          </a:xfrm>
          <a:prstGeom prst="rect">
            <a:avLst/>
          </a:prstGeom>
          <a:noFill/>
        </p:spPr>
        <p:txBody>
          <a:bodyPr wrap="square">
            <a:spAutoFit/>
          </a:bodyPr>
          <a:lstStyle/>
          <a:p>
            <a:pPr eaLnBrk="1" hangingPunct="1"/>
            <a:r>
              <a:rPr lang="tr-TR" altLang="tr-TR" b="1" dirty="0" err="1">
                <a:solidFill>
                  <a:srgbClr val="CC0000"/>
                </a:solidFill>
              </a:rPr>
              <a:t>anulus</a:t>
            </a:r>
            <a:r>
              <a:rPr lang="tr-TR" altLang="tr-TR" b="1" dirty="0">
                <a:solidFill>
                  <a:srgbClr val="CC0000"/>
                </a:solidFill>
              </a:rPr>
              <a:t> </a:t>
            </a:r>
            <a:r>
              <a:rPr lang="tr-TR" altLang="tr-TR" b="1" dirty="0" err="1">
                <a:solidFill>
                  <a:srgbClr val="CC0000"/>
                </a:solidFill>
              </a:rPr>
              <a:t>fibrosus</a:t>
            </a:r>
            <a:endParaRPr lang="tr-TR" altLang="tr-TR" b="1" dirty="0">
              <a:solidFill>
                <a:srgbClr val="CC0000"/>
              </a:solidFill>
            </a:endParaRPr>
          </a:p>
        </p:txBody>
      </p:sp>
      <p:cxnSp>
        <p:nvCxnSpPr>
          <p:cNvPr id="6" name="Düz Ok Bağlayıcısı 5">
            <a:extLst>
              <a:ext uri="{FF2B5EF4-FFF2-40B4-BE49-F238E27FC236}">
                <a16:creationId xmlns:a16="http://schemas.microsoft.com/office/drawing/2014/main" id="{532CB35B-D3B4-4C8A-8BCF-B6EEA05FC764}"/>
              </a:ext>
            </a:extLst>
          </p:cNvPr>
          <p:cNvCxnSpPr>
            <a:endCxn id="11" idx="1"/>
          </p:cNvCxnSpPr>
          <p:nvPr/>
        </p:nvCxnSpPr>
        <p:spPr>
          <a:xfrm flipV="1">
            <a:off x="3319975" y="3383280"/>
            <a:ext cx="3671667" cy="429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33FAE1A1-0090-424D-ADA7-E6C28EBCD53E}"/>
              </a:ext>
            </a:extLst>
          </p:cNvPr>
          <p:cNvCxnSpPr>
            <a:endCxn id="13" idx="1"/>
          </p:cNvCxnSpPr>
          <p:nvPr/>
        </p:nvCxnSpPr>
        <p:spPr>
          <a:xfrm flipV="1">
            <a:off x="4684542" y="4781794"/>
            <a:ext cx="2307100"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1640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3969E56-70E2-4BF0-98E6-9522D029EC2E}"/>
              </a:ext>
            </a:extLst>
          </p:cNvPr>
          <p:cNvSpPr txBox="1"/>
          <p:nvPr/>
        </p:nvSpPr>
        <p:spPr>
          <a:xfrm>
            <a:off x="265043" y="0"/>
            <a:ext cx="11143855" cy="2431435"/>
          </a:xfrm>
          <a:prstGeom prst="rect">
            <a:avLst/>
          </a:prstGeom>
          <a:noFill/>
        </p:spPr>
        <p:txBody>
          <a:bodyPr wrap="square">
            <a:spAutoFit/>
          </a:bodyPr>
          <a:lstStyle/>
          <a:p>
            <a:pPr algn="just"/>
            <a:r>
              <a:rPr lang="tr-TR" altLang="tr-TR" sz="3200" b="1" dirty="0">
                <a:solidFill>
                  <a:srgbClr val="CC0000"/>
                </a:solidFill>
              </a:rPr>
              <a:t>Lig. </a:t>
            </a:r>
            <a:r>
              <a:rPr lang="tr-TR" altLang="tr-TR" sz="3200" b="1" dirty="0" err="1">
                <a:solidFill>
                  <a:srgbClr val="CC0000"/>
                </a:solidFill>
              </a:rPr>
              <a:t>supraspinale</a:t>
            </a:r>
            <a:r>
              <a:rPr lang="tr-TR" altLang="tr-TR" sz="3200" b="1" dirty="0">
                <a:solidFill>
                  <a:srgbClr val="CC0000"/>
                </a:solidFill>
              </a:rPr>
              <a:t>:</a:t>
            </a:r>
            <a:r>
              <a:rPr lang="tr-TR" altLang="tr-TR" sz="3200" b="1" dirty="0"/>
              <a:t> Yedinci boyun omuru ile </a:t>
            </a:r>
            <a:r>
              <a:rPr lang="tr-TR" altLang="tr-TR" sz="3200" b="1" dirty="0" err="1"/>
              <a:t>sacrum</a:t>
            </a:r>
            <a:r>
              <a:rPr lang="tr-TR" altLang="tr-TR" sz="3200" b="1" dirty="0"/>
              <a:t> arasında uzanır. </a:t>
            </a:r>
            <a:r>
              <a:rPr lang="tr-TR" altLang="tr-TR" sz="3200" b="1" dirty="0" err="1"/>
              <a:t>Processus</a:t>
            </a:r>
            <a:r>
              <a:rPr lang="tr-TR" altLang="tr-TR" sz="3200" b="1" dirty="0"/>
              <a:t> </a:t>
            </a:r>
            <a:r>
              <a:rPr lang="tr-TR" altLang="tr-TR" sz="3200" b="1" dirty="0" err="1"/>
              <a:t>spinosusları</a:t>
            </a:r>
            <a:r>
              <a:rPr lang="tr-TR" altLang="tr-TR" sz="3200" b="1" dirty="0"/>
              <a:t> birbirine bağlar. Bu </a:t>
            </a:r>
            <a:r>
              <a:rPr lang="tr-TR" altLang="tr-TR" sz="3200" b="1" dirty="0" err="1"/>
              <a:t>ligamentin</a:t>
            </a:r>
            <a:r>
              <a:rPr lang="tr-TR" altLang="tr-TR" sz="3200" b="1" dirty="0"/>
              <a:t> 7. boyun omurundan yukarıdaki kısmına </a:t>
            </a:r>
            <a:r>
              <a:rPr lang="tr-TR" altLang="tr-TR" sz="3200" b="1" dirty="0">
                <a:solidFill>
                  <a:srgbClr val="CC0000"/>
                </a:solidFill>
              </a:rPr>
              <a:t>lig. </a:t>
            </a:r>
            <a:r>
              <a:rPr lang="tr-TR" altLang="tr-TR" sz="3200" b="1" dirty="0" err="1">
                <a:solidFill>
                  <a:srgbClr val="CC0000"/>
                </a:solidFill>
              </a:rPr>
              <a:t>nuchae</a:t>
            </a:r>
            <a:r>
              <a:rPr lang="tr-TR" altLang="tr-TR" sz="3200" b="1" dirty="0"/>
              <a:t> denir. Lig. </a:t>
            </a:r>
            <a:r>
              <a:rPr lang="tr-TR" altLang="tr-TR" sz="3200" b="1" dirty="0" err="1"/>
              <a:t>nuchae</a:t>
            </a:r>
            <a:r>
              <a:rPr lang="tr-TR" altLang="tr-TR" sz="3200" b="1" dirty="0"/>
              <a:t> başın öne düşmesini engeller. </a:t>
            </a:r>
            <a:r>
              <a:rPr lang="tr-TR" altLang="tr-TR" sz="3200" dirty="0"/>
              <a:t> </a:t>
            </a:r>
          </a:p>
          <a:p>
            <a:pPr algn="just" eaLnBrk="1" hangingPunct="1"/>
            <a:endParaRPr lang="tr-TR" altLang="tr-TR" sz="2400" b="1" dirty="0"/>
          </a:p>
        </p:txBody>
      </p:sp>
      <p:pic>
        <p:nvPicPr>
          <p:cNvPr id="25" name="Picture 3">
            <a:extLst>
              <a:ext uri="{FF2B5EF4-FFF2-40B4-BE49-F238E27FC236}">
                <a16:creationId xmlns:a16="http://schemas.microsoft.com/office/drawing/2014/main" id="{FF25FC51-5D40-4373-8ECE-70A5DFAF8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6504" y="1773238"/>
            <a:ext cx="4425950" cy="508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Metin kutusu 26">
            <a:extLst>
              <a:ext uri="{FF2B5EF4-FFF2-40B4-BE49-F238E27FC236}">
                <a16:creationId xmlns:a16="http://schemas.microsoft.com/office/drawing/2014/main" id="{5D09D066-6FDD-4E79-8F36-717C52F337F8}"/>
              </a:ext>
            </a:extLst>
          </p:cNvPr>
          <p:cNvSpPr txBox="1"/>
          <p:nvPr/>
        </p:nvSpPr>
        <p:spPr>
          <a:xfrm>
            <a:off x="1600199" y="4893771"/>
            <a:ext cx="6098344" cy="369332"/>
          </a:xfrm>
          <a:prstGeom prst="rect">
            <a:avLst/>
          </a:prstGeom>
          <a:noFill/>
        </p:spPr>
        <p:txBody>
          <a:bodyPr wrap="square">
            <a:spAutoFit/>
          </a:bodyPr>
          <a:lstStyle/>
          <a:p>
            <a:pPr eaLnBrk="1" hangingPunct="1"/>
            <a:r>
              <a:rPr lang="tr-TR" altLang="tr-TR" b="1" dirty="0" err="1">
                <a:solidFill>
                  <a:srgbClr val="CC0000"/>
                </a:solidFill>
              </a:rPr>
              <a:t>ligamentum</a:t>
            </a:r>
            <a:r>
              <a:rPr lang="tr-TR" altLang="tr-TR" b="1" dirty="0">
                <a:solidFill>
                  <a:srgbClr val="CC0000"/>
                </a:solidFill>
              </a:rPr>
              <a:t> </a:t>
            </a:r>
            <a:r>
              <a:rPr lang="tr-TR" altLang="tr-TR" b="1" dirty="0" err="1">
                <a:solidFill>
                  <a:srgbClr val="CC0000"/>
                </a:solidFill>
              </a:rPr>
              <a:t>supraspinale</a:t>
            </a:r>
            <a:endParaRPr lang="tr-TR" altLang="tr-TR" b="1" dirty="0">
              <a:solidFill>
                <a:srgbClr val="CC0000"/>
              </a:solidFill>
            </a:endParaRPr>
          </a:p>
        </p:txBody>
      </p:sp>
      <p:cxnSp>
        <p:nvCxnSpPr>
          <p:cNvPr id="29" name="Düz Ok Bağlayıcısı 28">
            <a:extLst>
              <a:ext uri="{FF2B5EF4-FFF2-40B4-BE49-F238E27FC236}">
                <a16:creationId xmlns:a16="http://schemas.microsoft.com/office/drawing/2014/main" id="{53A992FF-A1D3-4605-8BB8-424BBF120070}"/>
              </a:ext>
            </a:extLst>
          </p:cNvPr>
          <p:cNvCxnSpPr/>
          <p:nvPr/>
        </p:nvCxnSpPr>
        <p:spPr>
          <a:xfrm flipV="1">
            <a:off x="4501662" y="4315619"/>
            <a:ext cx="4417817" cy="833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668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22B75FAA-798F-485A-94AD-3532725D1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220" y="2074570"/>
            <a:ext cx="5545137" cy="517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a:extLst>
              <a:ext uri="{FF2B5EF4-FFF2-40B4-BE49-F238E27FC236}">
                <a16:creationId xmlns:a16="http://schemas.microsoft.com/office/drawing/2014/main" id="{C88D2D9B-FCE0-4415-9EF0-CD9893DE1F49}"/>
              </a:ext>
            </a:extLst>
          </p:cNvPr>
          <p:cNvSpPr txBox="1"/>
          <p:nvPr/>
        </p:nvSpPr>
        <p:spPr>
          <a:xfrm>
            <a:off x="1627444" y="1172867"/>
            <a:ext cx="6098344" cy="369332"/>
          </a:xfrm>
          <a:prstGeom prst="rect">
            <a:avLst/>
          </a:prstGeom>
          <a:noFill/>
        </p:spPr>
        <p:txBody>
          <a:bodyPr wrap="square">
            <a:spAutoFit/>
          </a:bodyPr>
          <a:lstStyle/>
          <a:p>
            <a:pPr eaLnBrk="1" hangingPunct="1"/>
            <a:r>
              <a:rPr lang="tr-TR" altLang="tr-TR" b="1" dirty="0" err="1">
                <a:solidFill>
                  <a:srgbClr val="CC0000"/>
                </a:solidFill>
              </a:rPr>
              <a:t>ligamentum</a:t>
            </a:r>
            <a:r>
              <a:rPr lang="tr-TR" altLang="tr-TR" b="1" dirty="0">
                <a:solidFill>
                  <a:srgbClr val="CC0000"/>
                </a:solidFill>
              </a:rPr>
              <a:t> </a:t>
            </a:r>
            <a:r>
              <a:rPr lang="tr-TR" altLang="tr-TR" b="1" dirty="0" err="1">
                <a:solidFill>
                  <a:srgbClr val="CC0000"/>
                </a:solidFill>
              </a:rPr>
              <a:t>supraspinale</a:t>
            </a:r>
            <a:endParaRPr lang="tr-TR" altLang="tr-TR" b="1" dirty="0">
              <a:solidFill>
                <a:srgbClr val="CC0000"/>
              </a:solidFill>
            </a:endParaRPr>
          </a:p>
        </p:txBody>
      </p:sp>
      <p:cxnSp>
        <p:nvCxnSpPr>
          <p:cNvPr id="5" name="Düz Ok Bağlayıcısı 4">
            <a:extLst>
              <a:ext uri="{FF2B5EF4-FFF2-40B4-BE49-F238E27FC236}">
                <a16:creationId xmlns:a16="http://schemas.microsoft.com/office/drawing/2014/main" id="{803D665B-6215-490B-AAA2-72F1B15F076D}"/>
              </a:ext>
            </a:extLst>
          </p:cNvPr>
          <p:cNvCxnSpPr/>
          <p:nvPr/>
        </p:nvCxnSpPr>
        <p:spPr>
          <a:xfrm flipH="1" flipV="1">
            <a:off x="4953220" y="1533378"/>
            <a:ext cx="4781623" cy="33621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216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88AD0884-382F-47B2-BD3F-AB0E9E21D9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185" y="1032461"/>
            <a:ext cx="4430712"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a:extLst>
              <a:ext uri="{FF2B5EF4-FFF2-40B4-BE49-F238E27FC236}">
                <a16:creationId xmlns:a16="http://schemas.microsoft.com/office/drawing/2014/main" id="{A47D365D-C375-41CC-8FC2-C899C0D9B9A6}"/>
              </a:ext>
            </a:extLst>
          </p:cNvPr>
          <p:cNvSpPr txBox="1"/>
          <p:nvPr/>
        </p:nvSpPr>
        <p:spPr>
          <a:xfrm>
            <a:off x="6847449" y="2284214"/>
            <a:ext cx="6098344" cy="369332"/>
          </a:xfrm>
          <a:prstGeom prst="rect">
            <a:avLst/>
          </a:prstGeom>
          <a:noFill/>
        </p:spPr>
        <p:txBody>
          <a:bodyPr wrap="square">
            <a:spAutoFit/>
          </a:bodyPr>
          <a:lstStyle/>
          <a:p>
            <a:pPr algn="just" eaLnBrk="1" hangingPunct="1">
              <a:spcBef>
                <a:spcPct val="50000"/>
              </a:spcBef>
            </a:pPr>
            <a:r>
              <a:rPr lang="tr-TR" altLang="tr-TR" b="1" dirty="0" err="1">
                <a:solidFill>
                  <a:srgbClr val="A50021"/>
                </a:solidFill>
                <a:cs typeface="Times New Roman" panose="02020603050405020304" pitchFamily="18" charset="0"/>
              </a:rPr>
              <a:t>ligamentum</a:t>
            </a:r>
            <a:r>
              <a:rPr lang="tr-TR" altLang="tr-TR" b="1" dirty="0">
                <a:solidFill>
                  <a:srgbClr val="A50021"/>
                </a:solidFill>
                <a:cs typeface="Times New Roman" panose="02020603050405020304" pitchFamily="18" charset="0"/>
              </a:rPr>
              <a:t> </a:t>
            </a:r>
            <a:r>
              <a:rPr lang="tr-TR" altLang="tr-TR" b="1" dirty="0" err="1">
                <a:solidFill>
                  <a:srgbClr val="A50021"/>
                </a:solidFill>
                <a:cs typeface="Times New Roman" panose="02020603050405020304" pitchFamily="18" charset="0"/>
              </a:rPr>
              <a:t>nuchae</a:t>
            </a:r>
            <a:endParaRPr lang="tr-TR" altLang="tr-TR" b="1" dirty="0"/>
          </a:p>
        </p:txBody>
      </p:sp>
      <p:cxnSp>
        <p:nvCxnSpPr>
          <p:cNvPr id="10" name="Düz Ok Bağlayıcısı 9">
            <a:extLst>
              <a:ext uri="{FF2B5EF4-FFF2-40B4-BE49-F238E27FC236}">
                <a16:creationId xmlns:a16="http://schemas.microsoft.com/office/drawing/2014/main" id="{A2559053-1527-4705-8713-32209A9594EE}"/>
              </a:ext>
            </a:extLst>
          </p:cNvPr>
          <p:cNvCxnSpPr>
            <a:endCxn id="8" idx="1"/>
          </p:cNvCxnSpPr>
          <p:nvPr/>
        </p:nvCxnSpPr>
        <p:spPr>
          <a:xfrm flipV="1">
            <a:off x="5275385" y="2468880"/>
            <a:ext cx="1572064" cy="232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3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23AA1C8D-347E-4051-B9EA-BC03E65C718F}"/>
              </a:ext>
            </a:extLst>
          </p:cNvPr>
          <p:cNvSpPr txBox="1"/>
          <p:nvPr/>
        </p:nvSpPr>
        <p:spPr>
          <a:xfrm>
            <a:off x="1221545" y="572310"/>
            <a:ext cx="9748910" cy="646331"/>
          </a:xfrm>
          <a:prstGeom prst="rect">
            <a:avLst/>
          </a:prstGeom>
          <a:noFill/>
        </p:spPr>
        <p:txBody>
          <a:bodyPr wrap="square">
            <a:spAutoFit/>
          </a:bodyPr>
          <a:lstStyle/>
          <a:p>
            <a:pPr algn="just" eaLnBrk="1" hangingPunct="1"/>
            <a:r>
              <a:rPr lang="tr-TR" altLang="tr-TR" b="1" dirty="0">
                <a:solidFill>
                  <a:srgbClr val="CC0000"/>
                </a:solidFill>
              </a:rPr>
              <a:t>Lig. </a:t>
            </a:r>
            <a:r>
              <a:rPr lang="tr-TR" altLang="tr-TR" b="1" dirty="0" err="1">
                <a:solidFill>
                  <a:srgbClr val="CC0000"/>
                </a:solidFill>
              </a:rPr>
              <a:t>interspinale</a:t>
            </a:r>
            <a:r>
              <a:rPr lang="tr-TR" altLang="tr-TR" b="1" dirty="0">
                <a:solidFill>
                  <a:srgbClr val="CC0000"/>
                </a:solidFill>
              </a:rPr>
              <a:t>:</a:t>
            </a:r>
            <a:r>
              <a:rPr lang="tr-TR" altLang="tr-TR" b="1" dirty="0"/>
              <a:t> Komşu iki </a:t>
            </a:r>
            <a:r>
              <a:rPr lang="tr-TR" altLang="tr-TR" b="1" dirty="0" err="1"/>
              <a:t>processus</a:t>
            </a:r>
            <a:r>
              <a:rPr lang="tr-TR" altLang="tr-TR" b="1" dirty="0"/>
              <a:t> </a:t>
            </a:r>
            <a:r>
              <a:rPr lang="tr-TR" altLang="tr-TR" b="1" dirty="0" err="1"/>
              <a:t>spinosus’u</a:t>
            </a:r>
            <a:r>
              <a:rPr lang="tr-TR" altLang="tr-TR" b="1" dirty="0"/>
              <a:t> birbirine bağlar. Bu </a:t>
            </a:r>
            <a:r>
              <a:rPr lang="tr-TR" altLang="tr-TR" b="1" dirty="0" err="1"/>
              <a:t>ligamentler</a:t>
            </a:r>
            <a:r>
              <a:rPr lang="tr-TR" altLang="tr-TR" b="1" dirty="0"/>
              <a:t> omurganın öne eğilmesini ve rotasyonunu sınırlar.  </a:t>
            </a:r>
            <a:r>
              <a:rPr lang="tr-TR" altLang="tr-TR" b="1" dirty="0">
                <a:cs typeface="Times New Roman" panose="02020603050405020304" pitchFamily="18" charset="0"/>
              </a:rPr>
              <a:t> </a:t>
            </a:r>
          </a:p>
        </p:txBody>
      </p:sp>
      <p:pic>
        <p:nvPicPr>
          <p:cNvPr id="4" name="Picture 3">
            <a:extLst>
              <a:ext uri="{FF2B5EF4-FFF2-40B4-BE49-F238E27FC236}">
                <a16:creationId xmlns:a16="http://schemas.microsoft.com/office/drawing/2014/main" id="{E835799B-9209-4F62-9375-186B003FC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755" y="1765153"/>
            <a:ext cx="5616575" cy="431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etin kutusu 10">
            <a:extLst>
              <a:ext uri="{FF2B5EF4-FFF2-40B4-BE49-F238E27FC236}">
                <a16:creationId xmlns:a16="http://schemas.microsoft.com/office/drawing/2014/main" id="{2D712B52-18D9-4BC8-8D20-75098B0297B3}"/>
              </a:ext>
            </a:extLst>
          </p:cNvPr>
          <p:cNvSpPr txBox="1"/>
          <p:nvPr/>
        </p:nvSpPr>
        <p:spPr>
          <a:xfrm>
            <a:off x="7044396" y="3059668"/>
            <a:ext cx="4505179" cy="369332"/>
          </a:xfrm>
          <a:prstGeom prst="rect">
            <a:avLst/>
          </a:prstGeom>
          <a:noFill/>
        </p:spPr>
        <p:txBody>
          <a:bodyPr wrap="square">
            <a:spAutoFit/>
          </a:bodyPr>
          <a:lstStyle/>
          <a:p>
            <a:pPr eaLnBrk="1" hangingPunct="1">
              <a:spcBef>
                <a:spcPct val="50000"/>
              </a:spcBef>
            </a:pPr>
            <a:r>
              <a:rPr lang="tr-TR" altLang="tr-TR" b="1" dirty="0" err="1">
                <a:solidFill>
                  <a:srgbClr val="CC0000"/>
                </a:solidFill>
              </a:rPr>
              <a:t>ligamentum</a:t>
            </a:r>
            <a:r>
              <a:rPr lang="tr-TR" altLang="tr-TR" b="1" dirty="0">
                <a:solidFill>
                  <a:srgbClr val="CC0000"/>
                </a:solidFill>
              </a:rPr>
              <a:t> </a:t>
            </a:r>
            <a:r>
              <a:rPr lang="tr-TR" altLang="tr-TR" b="1" dirty="0" err="1">
                <a:solidFill>
                  <a:srgbClr val="CC0000"/>
                </a:solidFill>
              </a:rPr>
              <a:t>interspinale</a:t>
            </a:r>
            <a:endParaRPr lang="tr-TR" altLang="tr-TR" b="1" dirty="0">
              <a:solidFill>
                <a:srgbClr val="CC0000"/>
              </a:solidFill>
            </a:endParaRPr>
          </a:p>
        </p:txBody>
      </p:sp>
      <p:cxnSp>
        <p:nvCxnSpPr>
          <p:cNvPr id="12" name="Düz Ok Bağlayıcısı 11">
            <a:extLst>
              <a:ext uri="{FF2B5EF4-FFF2-40B4-BE49-F238E27FC236}">
                <a16:creationId xmlns:a16="http://schemas.microsoft.com/office/drawing/2014/main" id="{02C52BF1-60CE-4D4F-81BE-38E1B2CD7190}"/>
              </a:ext>
            </a:extLst>
          </p:cNvPr>
          <p:cNvCxnSpPr/>
          <p:nvPr/>
        </p:nvCxnSpPr>
        <p:spPr>
          <a:xfrm flipV="1">
            <a:off x="5933000" y="3193366"/>
            <a:ext cx="1255591" cy="512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752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1AD0BB54-253A-4D62-8354-2E2F29D056A6}"/>
              </a:ext>
            </a:extLst>
          </p:cNvPr>
          <p:cNvSpPr txBox="1"/>
          <p:nvPr/>
        </p:nvSpPr>
        <p:spPr>
          <a:xfrm>
            <a:off x="1135966" y="757368"/>
            <a:ext cx="9569548" cy="923330"/>
          </a:xfrm>
          <a:prstGeom prst="rect">
            <a:avLst/>
          </a:prstGeom>
          <a:noFill/>
        </p:spPr>
        <p:txBody>
          <a:bodyPr wrap="square">
            <a:spAutoFit/>
          </a:bodyPr>
          <a:lstStyle/>
          <a:p>
            <a:pPr algn="just" eaLnBrk="1" hangingPunct="1"/>
            <a:r>
              <a:rPr lang="tr-TR" altLang="tr-TR" b="1" dirty="0">
                <a:solidFill>
                  <a:srgbClr val="CC0000"/>
                </a:solidFill>
              </a:rPr>
              <a:t>Lig. </a:t>
            </a:r>
            <a:r>
              <a:rPr lang="tr-TR" altLang="tr-TR" b="1" dirty="0" err="1">
                <a:solidFill>
                  <a:srgbClr val="CC0000"/>
                </a:solidFill>
              </a:rPr>
              <a:t>intertransversi</a:t>
            </a:r>
            <a:r>
              <a:rPr lang="tr-TR" altLang="tr-TR" b="1" dirty="0">
                <a:solidFill>
                  <a:srgbClr val="CC0000"/>
                </a:solidFill>
              </a:rPr>
              <a:t>:</a:t>
            </a:r>
            <a:r>
              <a:rPr lang="tr-TR" altLang="tr-TR" b="1" dirty="0"/>
              <a:t> İki komşu </a:t>
            </a:r>
            <a:r>
              <a:rPr lang="tr-TR" altLang="tr-TR" b="1" dirty="0" err="1"/>
              <a:t>processus</a:t>
            </a:r>
            <a:r>
              <a:rPr lang="tr-TR" altLang="tr-TR" b="1" dirty="0"/>
              <a:t> </a:t>
            </a:r>
            <a:r>
              <a:rPr lang="tr-TR" altLang="tr-TR" b="1" dirty="0" err="1"/>
              <a:t>transversusları</a:t>
            </a:r>
            <a:r>
              <a:rPr lang="tr-TR" altLang="tr-TR" b="1" dirty="0"/>
              <a:t> birbirine bağlar. </a:t>
            </a:r>
          </a:p>
          <a:p>
            <a:pPr algn="just" eaLnBrk="1" hangingPunct="1"/>
            <a:r>
              <a:rPr lang="tr-TR" altLang="tr-TR" b="1" dirty="0" err="1"/>
              <a:t>Columna</a:t>
            </a:r>
            <a:r>
              <a:rPr lang="tr-TR" altLang="tr-TR" b="1" dirty="0"/>
              <a:t> </a:t>
            </a:r>
            <a:r>
              <a:rPr lang="tr-TR" altLang="tr-TR" b="1" dirty="0" err="1"/>
              <a:t>vertebralis</a:t>
            </a:r>
            <a:r>
              <a:rPr lang="tr-TR" altLang="tr-TR" b="1" dirty="0"/>
              <a:t>; </a:t>
            </a:r>
            <a:r>
              <a:rPr lang="tr-TR" altLang="tr-TR" b="1" dirty="0" err="1"/>
              <a:t>fleksiyon</a:t>
            </a:r>
            <a:r>
              <a:rPr lang="tr-TR" altLang="tr-TR" b="1" dirty="0"/>
              <a:t>, </a:t>
            </a:r>
            <a:r>
              <a:rPr lang="tr-TR" altLang="tr-TR" b="1" dirty="0" err="1"/>
              <a:t>ekstensiyon</a:t>
            </a:r>
            <a:r>
              <a:rPr lang="tr-TR" altLang="tr-TR" b="1" dirty="0"/>
              <a:t>, yanlara eğilme ve </a:t>
            </a:r>
            <a:r>
              <a:rPr lang="tr-TR" altLang="tr-TR" b="1" dirty="0" err="1"/>
              <a:t>sirkumdüksiyon</a:t>
            </a:r>
            <a:r>
              <a:rPr lang="tr-TR" altLang="tr-TR" b="1" dirty="0"/>
              <a:t> hareketleri yapabilir. </a:t>
            </a:r>
            <a:r>
              <a:rPr lang="tr-TR" altLang="tr-TR" dirty="0"/>
              <a:t> </a:t>
            </a:r>
          </a:p>
        </p:txBody>
      </p:sp>
      <p:pic>
        <p:nvPicPr>
          <p:cNvPr id="3" name="Picture 3">
            <a:extLst>
              <a:ext uri="{FF2B5EF4-FFF2-40B4-BE49-F238E27FC236}">
                <a16:creationId xmlns:a16="http://schemas.microsoft.com/office/drawing/2014/main" id="{64172E20-4913-46A3-B6E3-BFE9334AE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8975" y="1858743"/>
            <a:ext cx="4137025"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a:extLst>
              <a:ext uri="{FF2B5EF4-FFF2-40B4-BE49-F238E27FC236}">
                <a16:creationId xmlns:a16="http://schemas.microsoft.com/office/drawing/2014/main" id="{589772C7-1AFB-4271-9C96-391FAEBDC161}"/>
              </a:ext>
            </a:extLst>
          </p:cNvPr>
          <p:cNvSpPr txBox="1"/>
          <p:nvPr/>
        </p:nvSpPr>
        <p:spPr>
          <a:xfrm>
            <a:off x="6566095" y="2790650"/>
            <a:ext cx="3295357" cy="369332"/>
          </a:xfrm>
          <a:prstGeom prst="rect">
            <a:avLst/>
          </a:prstGeom>
          <a:noFill/>
        </p:spPr>
        <p:txBody>
          <a:bodyPr wrap="square">
            <a:spAutoFit/>
          </a:bodyPr>
          <a:lstStyle/>
          <a:p>
            <a:pPr eaLnBrk="1" hangingPunct="1"/>
            <a:r>
              <a:rPr lang="tr-TR" altLang="tr-TR" b="1" dirty="0">
                <a:solidFill>
                  <a:srgbClr val="CC0000"/>
                </a:solidFill>
              </a:rPr>
              <a:t>lig. </a:t>
            </a:r>
            <a:r>
              <a:rPr lang="tr-TR" altLang="tr-TR" b="1" dirty="0" err="1">
                <a:solidFill>
                  <a:srgbClr val="CC0000"/>
                </a:solidFill>
              </a:rPr>
              <a:t>intertransversi</a:t>
            </a:r>
            <a:endParaRPr lang="tr-TR" altLang="tr-TR" b="1" dirty="0">
              <a:solidFill>
                <a:srgbClr val="CC0000"/>
              </a:solidFill>
            </a:endParaRPr>
          </a:p>
        </p:txBody>
      </p:sp>
      <p:cxnSp>
        <p:nvCxnSpPr>
          <p:cNvPr id="10" name="Düz Ok Bağlayıcısı 9">
            <a:extLst>
              <a:ext uri="{FF2B5EF4-FFF2-40B4-BE49-F238E27FC236}">
                <a16:creationId xmlns:a16="http://schemas.microsoft.com/office/drawing/2014/main" id="{BEE7F590-6B91-419F-8922-1C7B7B2DD9EC}"/>
              </a:ext>
            </a:extLst>
          </p:cNvPr>
          <p:cNvCxnSpPr>
            <a:endCxn id="13" idx="1"/>
          </p:cNvCxnSpPr>
          <p:nvPr/>
        </p:nvCxnSpPr>
        <p:spPr>
          <a:xfrm>
            <a:off x="5106572" y="2883877"/>
            <a:ext cx="1459523" cy="91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961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1AD0BB54-253A-4D62-8354-2E2F29D056A6}"/>
              </a:ext>
            </a:extLst>
          </p:cNvPr>
          <p:cNvSpPr txBox="1"/>
          <p:nvPr/>
        </p:nvSpPr>
        <p:spPr>
          <a:xfrm>
            <a:off x="1135966" y="757368"/>
            <a:ext cx="9569548" cy="1477328"/>
          </a:xfrm>
          <a:prstGeom prst="rect">
            <a:avLst/>
          </a:prstGeom>
          <a:noFill/>
        </p:spPr>
        <p:txBody>
          <a:bodyPr wrap="square">
            <a:spAutoFit/>
          </a:bodyPr>
          <a:lstStyle/>
          <a:p>
            <a:pPr algn="just" eaLnBrk="1" hangingPunct="1"/>
            <a:r>
              <a:rPr lang="tr-TR" altLang="tr-TR" b="1" dirty="0" err="1">
                <a:solidFill>
                  <a:srgbClr val="CC0000"/>
                </a:solidFill>
              </a:rPr>
              <a:t>Articulationes</a:t>
            </a:r>
            <a:r>
              <a:rPr lang="tr-TR" altLang="tr-TR" b="1" dirty="0">
                <a:solidFill>
                  <a:srgbClr val="CC0000"/>
                </a:solidFill>
              </a:rPr>
              <a:t> </a:t>
            </a:r>
            <a:r>
              <a:rPr lang="tr-TR" altLang="tr-TR" b="1" dirty="0" err="1">
                <a:solidFill>
                  <a:srgbClr val="CC0000"/>
                </a:solidFill>
              </a:rPr>
              <a:t>costovertebrales</a:t>
            </a:r>
            <a:r>
              <a:rPr lang="tr-TR" altLang="tr-TR" b="1" dirty="0"/>
              <a:t>: </a:t>
            </a:r>
            <a:r>
              <a:rPr lang="tr-TR" altLang="tr-TR" b="1" dirty="0" err="1"/>
              <a:t>Caput</a:t>
            </a:r>
            <a:r>
              <a:rPr lang="tr-TR" altLang="tr-TR" b="1" dirty="0"/>
              <a:t> </a:t>
            </a:r>
            <a:r>
              <a:rPr lang="tr-TR" altLang="tr-TR" b="1" dirty="0" err="1"/>
              <a:t>costae</a:t>
            </a:r>
            <a:r>
              <a:rPr lang="tr-TR" altLang="tr-TR" b="1" dirty="0"/>
              <a:t> ile omur gövdesi arasındaki ekleme </a:t>
            </a:r>
            <a:r>
              <a:rPr lang="tr-TR" altLang="tr-TR" b="1" dirty="0">
                <a:solidFill>
                  <a:srgbClr val="CC0000"/>
                </a:solidFill>
              </a:rPr>
              <a:t>art. </a:t>
            </a:r>
            <a:r>
              <a:rPr lang="tr-TR" altLang="tr-TR" b="1" dirty="0" err="1">
                <a:solidFill>
                  <a:srgbClr val="CC0000"/>
                </a:solidFill>
              </a:rPr>
              <a:t>capitis</a:t>
            </a:r>
            <a:r>
              <a:rPr lang="tr-TR" altLang="tr-TR" b="1" dirty="0">
                <a:solidFill>
                  <a:srgbClr val="CC0000"/>
                </a:solidFill>
              </a:rPr>
              <a:t> </a:t>
            </a:r>
            <a:r>
              <a:rPr lang="tr-TR" altLang="tr-TR" b="1" dirty="0" err="1">
                <a:solidFill>
                  <a:srgbClr val="CC0000"/>
                </a:solidFill>
              </a:rPr>
              <a:t>costae</a:t>
            </a:r>
            <a:r>
              <a:rPr lang="tr-TR" altLang="tr-TR" b="1" dirty="0"/>
              <a:t> denir ve plana grubundandır. </a:t>
            </a:r>
          </a:p>
          <a:p>
            <a:pPr algn="just" eaLnBrk="1" hangingPunct="1"/>
            <a:r>
              <a:rPr lang="tr-TR" altLang="tr-TR" b="1" dirty="0" err="1"/>
              <a:t>Tuberculum</a:t>
            </a:r>
            <a:r>
              <a:rPr lang="tr-TR" altLang="tr-TR" b="1" dirty="0"/>
              <a:t> </a:t>
            </a:r>
            <a:r>
              <a:rPr lang="tr-TR" altLang="tr-TR" b="1" dirty="0" err="1"/>
              <a:t>costae</a:t>
            </a:r>
            <a:r>
              <a:rPr lang="tr-TR" altLang="tr-TR" b="1" dirty="0"/>
              <a:t> ile </a:t>
            </a:r>
            <a:r>
              <a:rPr lang="tr-TR" altLang="tr-TR" b="1" dirty="0" err="1"/>
              <a:t>processus</a:t>
            </a:r>
            <a:r>
              <a:rPr lang="tr-TR" altLang="tr-TR" b="1" dirty="0"/>
              <a:t> </a:t>
            </a:r>
            <a:r>
              <a:rPr lang="tr-TR" altLang="tr-TR" b="1" dirty="0" err="1"/>
              <a:t>transversuslar</a:t>
            </a:r>
            <a:r>
              <a:rPr lang="tr-TR" altLang="tr-TR" b="1" dirty="0"/>
              <a:t> arasındaki ekleme </a:t>
            </a:r>
            <a:r>
              <a:rPr lang="tr-TR" altLang="tr-TR" b="1" dirty="0">
                <a:solidFill>
                  <a:srgbClr val="CC0000"/>
                </a:solidFill>
              </a:rPr>
              <a:t>art. </a:t>
            </a:r>
            <a:r>
              <a:rPr lang="tr-TR" altLang="tr-TR" b="1" dirty="0" err="1">
                <a:solidFill>
                  <a:srgbClr val="CC0000"/>
                </a:solidFill>
              </a:rPr>
              <a:t>costotransversaria</a:t>
            </a:r>
            <a:r>
              <a:rPr lang="tr-TR" altLang="tr-TR" b="1" dirty="0"/>
              <a:t> denir ve plana grubudur.</a:t>
            </a:r>
            <a:r>
              <a:rPr lang="tr-TR" altLang="tr-TR" dirty="0"/>
              <a:t> </a:t>
            </a:r>
          </a:p>
          <a:p>
            <a:pPr algn="just" eaLnBrk="1" hangingPunct="1"/>
            <a:endParaRPr lang="tr-TR" altLang="tr-TR" dirty="0"/>
          </a:p>
        </p:txBody>
      </p:sp>
      <p:pic>
        <p:nvPicPr>
          <p:cNvPr id="2" name="Picture 7">
            <a:extLst>
              <a:ext uri="{FF2B5EF4-FFF2-40B4-BE49-F238E27FC236}">
                <a16:creationId xmlns:a16="http://schemas.microsoft.com/office/drawing/2014/main" id="{018BF5D8-37F4-40AC-8B5A-F2BE192F32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750" y="2496161"/>
            <a:ext cx="8424862"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a:extLst>
              <a:ext uri="{FF2B5EF4-FFF2-40B4-BE49-F238E27FC236}">
                <a16:creationId xmlns:a16="http://schemas.microsoft.com/office/drawing/2014/main" id="{D6B95B19-D30D-49BC-9B57-49214ED7880A}"/>
              </a:ext>
            </a:extLst>
          </p:cNvPr>
          <p:cNvSpPr txBox="1"/>
          <p:nvPr/>
        </p:nvSpPr>
        <p:spPr>
          <a:xfrm>
            <a:off x="8514836" y="5266565"/>
            <a:ext cx="3046828"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costotransversaria</a:t>
            </a:r>
            <a:endParaRPr lang="tr-TR" altLang="tr-TR" b="1" dirty="0">
              <a:solidFill>
                <a:srgbClr val="CC0000"/>
              </a:solidFill>
            </a:endParaRPr>
          </a:p>
        </p:txBody>
      </p:sp>
      <p:sp>
        <p:nvSpPr>
          <p:cNvPr id="11" name="Metin kutusu 10">
            <a:extLst>
              <a:ext uri="{FF2B5EF4-FFF2-40B4-BE49-F238E27FC236}">
                <a16:creationId xmlns:a16="http://schemas.microsoft.com/office/drawing/2014/main" id="{5AA48867-AB3C-485D-982F-4F92661E4704}"/>
              </a:ext>
            </a:extLst>
          </p:cNvPr>
          <p:cNvSpPr txBox="1"/>
          <p:nvPr/>
        </p:nvSpPr>
        <p:spPr>
          <a:xfrm>
            <a:off x="1501726" y="5915966"/>
            <a:ext cx="3478237" cy="369332"/>
          </a:xfrm>
          <a:prstGeom prst="rect">
            <a:avLst/>
          </a:prstGeom>
          <a:noFill/>
        </p:spPr>
        <p:txBody>
          <a:bodyPr wrap="square">
            <a:spAutoFit/>
          </a:bodyPr>
          <a:lstStyle/>
          <a:p>
            <a:pPr eaLnBrk="1" hangingPunct="1"/>
            <a:r>
              <a:rPr lang="tr-TR" altLang="tr-TR" b="1" dirty="0">
                <a:solidFill>
                  <a:srgbClr val="CC0000"/>
                </a:solidFill>
              </a:rPr>
              <a:t>art. </a:t>
            </a:r>
            <a:r>
              <a:rPr lang="tr-TR" altLang="tr-TR" b="1" dirty="0" err="1">
                <a:solidFill>
                  <a:srgbClr val="CC0000"/>
                </a:solidFill>
              </a:rPr>
              <a:t>capitis</a:t>
            </a:r>
            <a:r>
              <a:rPr lang="tr-TR" altLang="tr-TR" b="1" dirty="0">
                <a:solidFill>
                  <a:srgbClr val="CC0000"/>
                </a:solidFill>
              </a:rPr>
              <a:t> </a:t>
            </a:r>
            <a:r>
              <a:rPr lang="tr-TR" altLang="tr-TR" b="1" dirty="0" err="1">
                <a:solidFill>
                  <a:srgbClr val="CC0000"/>
                </a:solidFill>
              </a:rPr>
              <a:t>costae</a:t>
            </a:r>
            <a:endParaRPr lang="tr-TR" altLang="tr-TR" b="1" dirty="0">
              <a:solidFill>
                <a:srgbClr val="CC0000"/>
              </a:solidFill>
            </a:endParaRPr>
          </a:p>
        </p:txBody>
      </p:sp>
      <p:cxnSp>
        <p:nvCxnSpPr>
          <p:cNvPr id="12" name="Düz Ok Bağlayıcısı 11">
            <a:extLst>
              <a:ext uri="{FF2B5EF4-FFF2-40B4-BE49-F238E27FC236}">
                <a16:creationId xmlns:a16="http://schemas.microsoft.com/office/drawing/2014/main" id="{B140866A-5937-49FF-A4FD-FD36241246DD}"/>
              </a:ext>
            </a:extLst>
          </p:cNvPr>
          <p:cNvCxnSpPr/>
          <p:nvPr/>
        </p:nvCxnSpPr>
        <p:spPr>
          <a:xfrm>
            <a:off x="7990449" y="3573194"/>
            <a:ext cx="675249" cy="1878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B1414260-B931-47A2-82AC-94AD9D58DD69}"/>
              </a:ext>
            </a:extLst>
          </p:cNvPr>
          <p:cNvCxnSpPr/>
          <p:nvPr/>
        </p:nvCxnSpPr>
        <p:spPr>
          <a:xfrm flipV="1">
            <a:off x="3240844" y="4512212"/>
            <a:ext cx="2263506" cy="1588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6761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1AD0BB54-253A-4D62-8354-2E2F29D056A6}"/>
              </a:ext>
            </a:extLst>
          </p:cNvPr>
          <p:cNvSpPr txBox="1"/>
          <p:nvPr/>
        </p:nvSpPr>
        <p:spPr>
          <a:xfrm>
            <a:off x="1135966" y="757368"/>
            <a:ext cx="9569548" cy="646331"/>
          </a:xfrm>
          <a:prstGeom prst="rect">
            <a:avLst/>
          </a:prstGeom>
          <a:noFill/>
        </p:spPr>
        <p:txBody>
          <a:bodyPr wrap="square">
            <a:spAutoFit/>
          </a:bodyPr>
          <a:lstStyle/>
          <a:p>
            <a:pPr algn="just"/>
            <a:r>
              <a:rPr lang="tr-TR" altLang="tr-TR" b="1" dirty="0" err="1">
                <a:solidFill>
                  <a:srgbClr val="CC0000"/>
                </a:solidFill>
              </a:rPr>
              <a:t>Artt</a:t>
            </a:r>
            <a:r>
              <a:rPr lang="tr-TR" altLang="tr-TR" b="1" dirty="0">
                <a:solidFill>
                  <a:srgbClr val="CC0000"/>
                </a:solidFill>
              </a:rPr>
              <a:t>. </a:t>
            </a:r>
            <a:r>
              <a:rPr lang="tr-TR" altLang="tr-TR" b="1" dirty="0" err="1">
                <a:solidFill>
                  <a:srgbClr val="CC0000"/>
                </a:solidFill>
              </a:rPr>
              <a:t>sternocostales</a:t>
            </a:r>
            <a:r>
              <a:rPr lang="tr-TR" altLang="tr-TR" b="1" dirty="0"/>
              <a:t>: Plana grubu eklemlerdir. Hafif kayma hareketi yaparlar.</a:t>
            </a:r>
            <a:r>
              <a:rPr lang="tr-TR" altLang="tr-TR" dirty="0"/>
              <a:t> </a:t>
            </a:r>
          </a:p>
          <a:p>
            <a:pPr algn="just" eaLnBrk="1" hangingPunct="1"/>
            <a:endParaRPr lang="tr-TR" altLang="tr-TR" dirty="0"/>
          </a:p>
        </p:txBody>
      </p:sp>
      <p:pic>
        <p:nvPicPr>
          <p:cNvPr id="3" name="Picture 5">
            <a:extLst>
              <a:ext uri="{FF2B5EF4-FFF2-40B4-BE49-F238E27FC236}">
                <a16:creationId xmlns:a16="http://schemas.microsoft.com/office/drawing/2014/main" id="{75321836-68A8-4BF5-A3F2-072148A0B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250" y="1457325"/>
            <a:ext cx="2490787"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a:extLst>
              <a:ext uri="{FF2B5EF4-FFF2-40B4-BE49-F238E27FC236}">
                <a16:creationId xmlns:a16="http://schemas.microsoft.com/office/drawing/2014/main" id="{F75419A6-4B64-4461-B26C-EFC52CA5598E}"/>
              </a:ext>
            </a:extLst>
          </p:cNvPr>
          <p:cNvSpPr txBox="1"/>
          <p:nvPr/>
        </p:nvSpPr>
        <p:spPr>
          <a:xfrm>
            <a:off x="5482882" y="3244334"/>
            <a:ext cx="3914336" cy="369332"/>
          </a:xfrm>
          <a:prstGeom prst="rect">
            <a:avLst/>
          </a:prstGeom>
          <a:noFill/>
        </p:spPr>
        <p:txBody>
          <a:bodyPr wrap="square">
            <a:spAutoFit/>
          </a:bodyPr>
          <a:lstStyle/>
          <a:p>
            <a:pPr eaLnBrk="1" hangingPunct="1"/>
            <a:r>
              <a:rPr lang="tr-TR" altLang="tr-TR" b="1" dirty="0" err="1">
                <a:solidFill>
                  <a:srgbClr val="CC0000"/>
                </a:solidFill>
              </a:rPr>
              <a:t>artt</a:t>
            </a:r>
            <a:r>
              <a:rPr lang="tr-TR" altLang="tr-TR" b="1" dirty="0">
                <a:solidFill>
                  <a:srgbClr val="CC0000"/>
                </a:solidFill>
              </a:rPr>
              <a:t>. </a:t>
            </a:r>
            <a:r>
              <a:rPr lang="tr-TR" altLang="tr-TR" b="1" dirty="0" err="1">
                <a:solidFill>
                  <a:srgbClr val="CC0000"/>
                </a:solidFill>
              </a:rPr>
              <a:t>sternocostales</a:t>
            </a:r>
            <a:endParaRPr lang="tr-TR" altLang="tr-TR" b="1" dirty="0">
              <a:solidFill>
                <a:srgbClr val="CC0000"/>
              </a:solidFill>
            </a:endParaRPr>
          </a:p>
        </p:txBody>
      </p:sp>
      <p:cxnSp>
        <p:nvCxnSpPr>
          <p:cNvPr id="6" name="Düz Ok Bağlayıcısı 5">
            <a:extLst>
              <a:ext uri="{FF2B5EF4-FFF2-40B4-BE49-F238E27FC236}">
                <a16:creationId xmlns:a16="http://schemas.microsoft.com/office/drawing/2014/main" id="{089B3B33-C94C-4A7F-9252-ECCED3FFBAEC}"/>
              </a:ext>
            </a:extLst>
          </p:cNvPr>
          <p:cNvCxnSpPr>
            <a:endCxn id="13" idx="1"/>
          </p:cNvCxnSpPr>
          <p:nvPr/>
        </p:nvCxnSpPr>
        <p:spPr>
          <a:xfrm flipV="1">
            <a:off x="3587262" y="3429000"/>
            <a:ext cx="1895620" cy="3270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B978D4A5-36F9-4D4F-AFC0-B05BF0919AC4}"/>
              </a:ext>
            </a:extLst>
          </p:cNvPr>
          <p:cNvCxnSpPr>
            <a:endCxn id="13" idx="1"/>
          </p:cNvCxnSpPr>
          <p:nvPr/>
        </p:nvCxnSpPr>
        <p:spPr>
          <a:xfrm flipV="1">
            <a:off x="3587262" y="3429000"/>
            <a:ext cx="1895620" cy="931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1448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093763" y="410030"/>
            <a:ext cx="9142828" cy="2308324"/>
          </a:xfrm>
          <a:prstGeom prst="rect">
            <a:avLst/>
          </a:prstGeom>
          <a:noFill/>
        </p:spPr>
        <p:txBody>
          <a:bodyPr wrap="square">
            <a:spAutoFit/>
          </a:bodyPr>
          <a:lstStyle/>
          <a:p>
            <a:pPr algn="ctr"/>
            <a:r>
              <a:rPr lang="tr-TR" sz="2400" b="1" dirty="0">
                <a:solidFill>
                  <a:srgbClr val="FF0000"/>
                </a:solidFill>
                <a:latin typeface="Times New Roman" pitchFamily="18" charset="0"/>
                <a:cs typeface="Times New Roman" pitchFamily="18" charset="0"/>
              </a:rPr>
              <a:t>Üst tarafın serbest eklemleri</a:t>
            </a:r>
          </a:p>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humeri</a:t>
            </a:r>
            <a:r>
              <a:rPr lang="tr-TR" sz="2400" b="1" dirty="0">
                <a:solidFill>
                  <a:srgbClr val="FF0000"/>
                </a:solidFill>
                <a:latin typeface="Times New Roman" pitchFamily="18" charset="0"/>
                <a:cs typeface="Times New Roman" pitchFamily="18" charset="0"/>
              </a:rPr>
              <a:t> (omuz eklemi): </a:t>
            </a:r>
            <a:r>
              <a:rPr lang="tr-TR" sz="2400" b="1" dirty="0" err="1">
                <a:latin typeface="Times New Roman" pitchFamily="18" charset="0"/>
                <a:cs typeface="Times New Roman" pitchFamily="18" charset="0"/>
              </a:rPr>
              <a:t>Skapuladaki</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cavitas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glenoidalis</a:t>
            </a:r>
            <a:r>
              <a:rPr lang="tr-TR" sz="2400" b="1" dirty="0">
                <a:latin typeface="Times New Roman" pitchFamily="18" charset="0"/>
                <a:cs typeface="Times New Roman" pitchFamily="18" charset="0"/>
              </a:rPr>
              <a:t> ile </a:t>
            </a:r>
            <a:r>
              <a:rPr lang="tr-TR" sz="2400" b="1" dirty="0" err="1">
                <a:latin typeface="Times New Roman" pitchFamily="18" charset="0"/>
                <a:cs typeface="Times New Roman" pitchFamily="18" charset="0"/>
              </a:rPr>
              <a:t>humerus</a:t>
            </a:r>
            <a:r>
              <a:rPr lang="tr-TR" sz="2400" b="1" dirty="0">
                <a:latin typeface="Times New Roman" pitchFamily="18" charset="0"/>
                <a:cs typeface="Times New Roman" pitchFamily="18" charset="0"/>
              </a:rPr>
              <a:t> başı arasında oluşan </a:t>
            </a:r>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spheroidea</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grubu bir eklemdir. Konkav eklem yüzü konveks eklem yüzüne göre küçük olduğundan, eklem çukurluğunu genişletmeye yarayan </a:t>
            </a:r>
            <a:r>
              <a:rPr lang="tr-TR" sz="2400" b="1" dirty="0" err="1">
                <a:solidFill>
                  <a:srgbClr val="FF0000"/>
                </a:solidFill>
                <a:latin typeface="Times New Roman" pitchFamily="18" charset="0"/>
                <a:cs typeface="Times New Roman" pitchFamily="18" charset="0"/>
              </a:rPr>
              <a:t>labrum</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glenoidale</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bulunur.</a:t>
            </a:r>
          </a:p>
        </p:txBody>
      </p:sp>
      <p:pic>
        <p:nvPicPr>
          <p:cNvPr id="4" name="Picture 4">
            <a:extLst>
              <a:ext uri="{FF2B5EF4-FFF2-40B4-BE49-F238E27FC236}">
                <a16:creationId xmlns:a16="http://schemas.microsoft.com/office/drawing/2014/main" id="{CF96CCB2-3C1F-48BA-8C55-B6BC427D7820}"/>
              </a:ext>
            </a:extLst>
          </p:cNvPr>
          <p:cNvPicPr>
            <a:picLocks noChangeAspect="1" noChangeArrowheads="1"/>
          </p:cNvPicPr>
          <p:nvPr/>
        </p:nvPicPr>
        <p:blipFill>
          <a:blip r:embed="rId2"/>
          <a:srcRect/>
          <a:stretch>
            <a:fillRect/>
          </a:stretch>
        </p:blipFill>
        <p:spPr bwMode="auto">
          <a:xfrm>
            <a:off x="752153" y="2718354"/>
            <a:ext cx="3258629" cy="3857652"/>
          </a:xfrm>
          <a:prstGeom prst="rect">
            <a:avLst/>
          </a:prstGeom>
          <a:noFill/>
          <a:ln w="9525">
            <a:noFill/>
            <a:miter lim="800000"/>
            <a:headEnd/>
            <a:tailEnd/>
          </a:ln>
          <a:effectLst/>
        </p:spPr>
      </p:pic>
      <p:sp>
        <p:nvSpPr>
          <p:cNvPr id="12" name="Metin kutusu 11">
            <a:extLst>
              <a:ext uri="{FF2B5EF4-FFF2-40B4-BE49-F238E27FC236}">
                <a16:creationId xmlns:a16="http://schemas.microsoft.com/office/drawing/2014/main" id="{D1CE52C2-0FAC-48AB-AFA0-738AF2E076CC}"/>
              </a:ext>
            </a:extLst>
          </p:cNvPr>
          <p:cNvSpPr txBox="1"/>
          <p:nvPr/>
        </p:nvSpPr>
        <p:spPr>
          <a:xfrm>
            <a:off x="3302390" y="5196226"/>
            <a:ext cx="2001130" cy="369332"/>
          </a:xfrm>
          <a:prstGeom prst="rect">
            <a:avLst/>
          </a:prstGeom>
          <a:noFill/>
        </p:spPr>
        <p:txBody>
          <a:bodyPr wrap="square">
            <a:spAutoFit/>
          </a:bodyPr>
          <a:lstStyle/>
          <a:p>
            <a:r>
              <a:rPr lang="tr-TR" sz="1800" b="1" dirty="0" err="1">
                <a:solidFill>
                  <a:srgbClr val="FF0000"/>
                </a:solidFill>
                <a:latin typeface="Times New Roman" pitchFamily="18" charset="0"/>
                <a:cs typeface="Times New Roman" pitchFamily="18" charset="0"/>
              </a:rPr>
              <a:t>labrum</a:t>
            </a:r>
            <a:r>
              <a:rPr lang="tr-TR" sz="1800" b="1" dirty="0">
                <a:solidFill>
                  <a:srgbClr val="FF0000"/>
                </a:solidFill>
                <a:latin typeface="Times New Roman" pitchFamily="18" charset="0"/>
                <a:cs typeface="Times New Roman" pitchFamily="18" charset="0"/>
              </a:rPr>
              <a:t> </a:t>
            </a:r>
            <a:r>
              <a:rPr lang="tr-TR" sz="1800" b="1" dirty="0" err="1">
                <a:solidFill>
                  <a:srgbClr val="FF0000"/>
                </a:solidFill>
                <a:latin typeface="Times New Roman" pitchFamily="18" charset="0"/>
                <a:cs typeface="Times New Roman" pitchFamily="18" charset="0"/>
              </a:rPr>
              <a:t>glenoidale</a:t>
            </a:r>
            <a:r>
              <a:rPr lang="tr-TR" sz="1800" b="1" dirty="0">
                <a:solidFill>
                  <a:srgbClr val="FF0000"/>
                </a:solidFill>
                <a:latin typeface="Times New Roman" pitchFamily="18" charset="0"/>
                <a:cs typeface="Times New Roman" pitchFamily="18" charset="0"/>
              </a:rPr>
              <a:t> </a:t>
            </a:r>
            <a:endParaRPr lang="tr-TR" sz="1800" dirty="0"/>
          </a:p>
        </p:txBody>
      </p:sp>
      <p:cxnSp>
        <p:nvCxnSpPr>
          <p:cNvPr id="11" name="Düz Ok Bağlayıcısı 10">
            <a:extLst>
              <a:ext uri="{FF2B5EF4-FFF2-40B4-BE49-F238E27FC236}">
                <a16:creationId xmlns:a16="http://schemas.microsoft.com/office/drawing/2014/main" id="{71FB67DA-497B-469F-B807-26AC4E4BA31E}"/>
              </a:ext>
            </a:extLst>
          </p:cNvPr>
          <p:cNvCxnSpPr/>
          <p:nvPr/>
        </p:nvCxnSpPr>
        <p:spPr>
          <a:xfrm flipH="1" flipV="1">
            <a:off x="3052689" y="4656406"/>
            <a:ext cx="393896" cy="5398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97547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938992"/>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Eklem kapsülü </a:t>
            </a:r>
            <a:r>
              <a:rPr lang="tr-TR" sz="2400" b="1" dirty="0">
                <a:latin typeface="Times New Roman" pitchFamily="18" charset="0"/>
                <a:cs typeface="Times New Roman" pitchFamily="18" charset="0"/>
              </a:rPr>
              <a:t>geniş ve incedir. Eklem kapsülü bağlar tarafından ve çeşitli kaslar tarafından desteklenmiştir. Omuz eklemini dışarıdan destekleyen kaslar eklemi yukarıdan, önden ve arkadan destekleyerek kuvvetlendirirler. </a:t>
            </a:r>
          </a:p>
          <a:p>
            <a:pPr algn="just"/>
            <a:endParaRPr lang="tr-TR" sz="2400" b="1" dirty="0">
              <a:latin typeface="Times New Roman" pitchFamily="18" charset="0"/>
              <a:cs typeface="Times New Roman" pitchFamily="18" charset="0"/>
            </a:endParaRPr>
          </a:p>
        </p:txBody>
      </p:sp>
      <p:pic>
        <p:nvPicPr>
          <p:cNvPr id="2" name="Picture 3">
            <a:extLst>
              <a:ext uri="{FF2B5EF4-FFF2-40B4-BE49-F238E27FC236}">
                <a16:creationId xmlns:a16="http://schemas.microsoft.com/office/drawing/2014/main" id="{ED662378-7D15-436D-8E9A-73AA2BFF2261}"/>
              </a:ext>
            </a:extLst>
          </p:cNvPr>
          <p:cNvPicPr>
            <a:picLocks noChangeAspect="1" noChangeArrowheads="1"/>
          </p:cNvPicPr>
          <p:nvPr/>
        </p:nvPicPr>
        <p:blipFill>
          <a:blip r:embed="rId2"/>
          <a:srcRect/>
          <a:stretch>
            <a:fillRect/>
          </a:stretch>
        </p:blipFill>
        <p:spPr bwMode="auto">
          <a:xfrm>
            <a:off x="1121897" y="2210156"/>
            <a:ext cx="3631538" cy="3217752"/>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6E6E0AFB-300F-4427-AC29-B5ED725C3F07}"/>
              </a:ext>
            </a:extLst>
          </p:cNvPr>
          <p:cNvPicPr>
            <a:picLocks noChangeAspect="1" noChangeArrowheads="1"/>
          </p:cNvPicPr>
          <p:nvPr/>
        </p:nvPicPr>
        <p:blipFill>
          <a:blip r:embed="rId3"/>
          <a:srcRect/>
          <a:stretch>
            <a:fillRect/>
          </a:stretch>
        </p:blipFill>
        <p:spPr bwMode="auto">
          <a:xfrm>
            <a:off x="6381461" y="2025077"/>
            <a:ext cx="3569601" cy="4167195"/>
          </a:xfrm>
          <a:prstGeom prst="rect">
            <a:avLst/>
          </a:prstGeom>
          <a:noFill/>
          <a:ln w="9525">
            <a:noFill/>
            <a:miter lim="800000"/>
            <a:headEnd/>
            <a:tailEnd/>
          </a:ln>
          <a:effectLst/>
        </p:spPr>
      </p:pic>
      <p:sp>
        <p:nvSpPr>
          <p:cNvPr id="13" name="Metin kutusu 12">
            <a:extLst>
              <a:ext uri="{FF2B5EF4-FFF2-40B4-BE49-F238E27FC236}">
                <a16:creationId xmlns:a16="http://schemas.microsoft.com/office/drawing/2014/main" id="{7DD7ED60-4F5B-413F-8480-2BA31A604C64}"/>
              </a:ext>
            </a:extLst>
          </p:cNvPr>
          <p:cNvSpPr txBox="1"/>
          <p:nvPr/>
        </p:nvSpPr>
        <p:spPr>
          <a:xfrm>
            <a:off x="4535005" y="5243242"/>
            <a:ext cx="2437228"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eklem kapsülü </a:t>
            </a:r>
            <a:endParaRPr lang="tr-TR" sz="1800" dirty="0"/>
          </a:p>
        </p:txBody>
      </p:sp>
      <p:cxnSp>
        <p:nvCxnSpPr>
          <p:cNvPr id="10" name="Düz Ok Bağlayıcısı 9">
            <a:extLst>
              <a:ext uri="{FF2B5EF4-FFF2-40B4-BE49-F238E27FC236}">
                <a16:creationId xmlns:a16="http://schemas.microsoft.com/office/drawing/2014/main" id="{E1B5AF27-19D8-4F59-8187-C9372B0C9E8B}"/>
              </a:ext>
            </a:extLst>
          </p:cNvPr>
          <p:cNvCxnSpPr>
            <a:cxnSpLocks/>
          </p:cNvCxnSpPr>
          <p:nvPr/>
        </p:nvCxnSpPr>
        <p:spPr>
          <a:xfrm flipV="1">
            <a:off x="6096000" y="4515729"/>
            <a:ext cx="1342567" cy="912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a:extLst>
              <a:ext uri="{FF2B5EF4-FFF2-40B4-BE49-F238E27FC236}">
                <a16:creationId xmlns:a16="http://schemas.microsoft.com/office/drawing/2014/main" id="{8297ABFF-65FE-4D8C-9E04-CDC58BA72EA7}"/>
              </a:ext>
            </a:extLst>
          </p:cNvPr>
          <p:cNvCxnSpPr>
            <a:stCxn id="13" idx="1"/>
          </p:cNvCxnSpPr>
          <p:nvPr/>
        </p:nvCxnSpPr>
        <p:spPr>
          <a:xfrm flipH="1" flipV="1">
            <a:off x="2588455" y="3967089"/>
            <a:ext cx="1946550" cy="1460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867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938992"/>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Eklem kapsülü </a:t>
            </a:r>
            <a:r>
              <a:rPr lang="tr-TR" sz="2400" b="1" dirty="0">
                <a:latin typeface="Times New Roman" pitchFamily="18" charset="0"/>
                <a:cs typeface="Times New Roman" pitchFamily="18" charset="0"/>
              </a:rPr>
              <a:t>geniş ve incedir. Eklem kapsülü bağlar tarafından ve çeşitli kaslar tarafından desteklenmiştir. Omuz eklemini dışarıdan destekleyen kaslar eklemi yukarıdan, önden ve arkadan destekleyerek kuvvetlendirirler. </a:t>
            </a:r>
          </a:p>
          <a:p>
            <a:pPr algn="just"/>
            <a:endParaRPr lang="tr-TR" sz="2400" b="1" dirty="0">
              <a:latin typeface="Times New Roman" pitchFamily="18" charset="0"/>
              <a:cs typeface="Times New Roman" pitchFamily="18" charset="0"/>
            </a:endParaRPr>
          </a:p>
        </p:txBody>
      </p:sp>
      <p:pic>
        <p:nvPicPr>
          <p:cNvPr id="2" name="Picture 3">
            <a:extLst>
              <a:ext uri="{FF2B5EF4-FFF2-40B4-BE49-F238E27FC236}">
                <a16:creationId xmlns:a16="http://schemas.microsoft.com/office/drawing/2014/main" id="{ED662378-7D15-436D-8E9A-73AA2BFF2261}"/>
              </a:ext>
            </a:extLst>
          </p:cNvPr>
          <p:cNvPicPr>
            <a:picLocks noChangeAspect="1" noChangeArrowheads="1"/>
          </p:cNvPicPr>
          <p:nvPr/>
        </p:nvPicPr>
        <p:blipFill>
          <a:blip r:embed="rId2"/>
          <a:srcRect/>
          <a:stretch>
            <a:fillRect/>
          </a:stretch>
        </p:blipFill>
        <p:spPr bwMode="auto">
          <a:xfrm>
            <a:off x="1121897" y="2210156"/>
            <a:ext cx="3631538" cy="3217752"/>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6E6E0AFB-300F-4427-AC29-B5ED725C3F07}"/>
              </a:ext>
            </a:extLst>
          </p:cNvPr>
          <p:cNvPicPr>
            <a:picLocks noChangeAspect="1" noChangeArrowheads="1"/>
          </p:cNvPicPr>
          <p:nvPr/>
        </p:nvPicPr>
        <p:blipFill>
          <a:blip r:embed="rId3"/>
          <a:srcRect/>
          <a:stretch>
            <a:fillRect/>
          </a:stretch>
        </p:blipFill>
        <p:spPr bwMode="auto">
          <a:xfrm>
            <a:off x="6381461" y="2025077"/>
            <a:ext cx="3569601" cy="4167195"/>
          </a:xfrm>
          <a:prstGeom prst="rect">
            <a:avLst/>
          </a:prstGeom>
          <a:noFill/>
          <a:ln w="9525">
            <a:noFill/>
            <a:miter lim="800000"/>
            <a:headEnd/>
            <a:tailEnd/>
          </a:ln>
          <a:effectLst/>
        </p:spPr>
      </p:pic>
      <p:sp>
        <p:nvSpPr>
          <p:cNvPr id="13" name="Metin kutusu 12">
            <a:extLst>
              <a:ext uri="{FF2B5EF4-FFF2-40B4-BE49-F238E27FC236}">
                <a16:creationId xmlns:a16="http://schemas.microsoft.com/office/drawing/2014/main" id="{7DD7ED60-4F5B-413F-8480-2BA31A604C64}"/>
              </a:ext>
            </a:extLst>
          </p:cNvPr>
          <p:cNvSpPr txBox="1"/>
          <p:nvPr/>
        </p:nvSpPr>
        <p:spPr>
          <a:xfrm>
            <a:off x="4535005" y="5243242"/>
            <a:ext cx="2437228"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eklem kapsülü </a:t>
            </a:r>
            <a:endParaRPr lang="tr-TR" sz="1800" dirty="0"/>
          </a:p>
        </p:txBody>
      </p:sp>
      <p:cxnSp>
        <p:nvCxnSpPr>
          <p:cNvPr id="10" name="Düz Ok Bağlayıcısı 9">
            <a:extLst>
              <a:ext uri="{FF2B5EF4-FFF2-40B4-BE49-F238E27FC236}">
                <a16:creationId xmlns:a16="http://schemas.microsoft.com/office/drawing/2014/main" id="{E1B5AF27-19D8-4F59-8187-C9372B0C9E8B}"/>
              </a:ext>
            </a:extLst>
          </p:cNvPr>
          <p:cNvCxnSpPr>
            <a:cxnSpLocks/>
          </p:cNvCxnSpPr>
          <p:nvPr/>
        </p:nvCxnSpPr>
        <p:spPr>
          <a:xfrm flipV="1">
            <a:off x="6096000" y="4515729"/>
            <a:ext cx="1342567" cy="912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a:extLst>
              <a:ext uri="{FF2B5EF4-FFF2-40B4-BE49-F238E27FC236}">
                <a16:creationId xmlns:a16="http://schemas.microsoft.com/office/drawing/2014/main" id="{8297ABFF-65FE-4D8C-9E04-CDC58BA72EA7}"/>
              </a:ext>
            </a:extLst>
          </p:cNvPr>
          <p:cNvCxnSpPr>
            <a:stCxn id="13" idx="1"/>
          </p:cNvCxnSpPr>
          <p:nvPr/>
        </p:nvCxnSpPr>
        <p:spPr>
          <a:xfrm flipH="1" flipV="1">
            <a:off x="2588455" y="3967089"/>
            <a:ext cx="1946550" cy="1460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5003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938992"/>
          </a:xfrm>
          <a:prstGeom prst="rect">
            <a:avLst/>
          </a:prstGeom>
          <a:noFill/>
        </p:spPr>
        <p:txBody>
          <a:bodyPr wrap="square">
            <a:spAutoFit/>
          </a:bodyPr>
          <a:lstStyle/>
          <a:p>
            <a:pPr algn="just"/>
            <a:r>
              <a:rPr lang="tr-TR" sz="2400" b="1" dirty="0">
                <a:latin typeface="Times New Roman" pitchFamily="18" charset="0"/>
                <a:cs typeface="Times New Roman" pitchFamily="18" charset="0"/>
              </a:rPr>
              <a:t>Omuz eklemi insan vücudunda içinden </a:t>
            </a:r>
            <a:r>
              <a:rPr lang="tr-TR" sz="2400" b="1" dirty="0">
                <a:solidFill>
                  <a:srgbClr val="FF0000"/>
                </a:solidFill>
                <a:latin typeface="Times New Roman" pitchFamily="18" charset="0"/>
                <a:cs typeface="Times New Roman" pitchFamily="18" charset="0"/>
              </a:rPr>
              <a:t>kas kirişi </a:t>
            </a:r>
            <a:r>
              <a:rPr lang="tr-TR" sz="2400" b="1" dirty="0">
                <a:latin typeface="Times New Roman" pitchFamily="18" charset="0"/>
                <a:cs typeface="Times New Roman" pitchFamily="18" charset="0"/>
              </a:rPr>
              <a:t>geçen tek eklemdir. Omuz eklemi etrafında birçok </a:t>
            </a:r>
            <a:r>
              <a:rPr lang="tr-TR" sz="2400" b="1" dirty="0">
                <a:solidFill>
                  <a:srgbClr val="FF0000"/>
                </a:solidFill>
                <a:latin typeface="Times New Roman" pitchFamily="18" charset="0"/>
                <a:cs typeface="Times New Roman" pitchFamily="18" charset="0"/>
              </a:rPr>
              <a:t>bursa (su minderi) </a:t>
            </a:r>
            <a:r>
              <a:rPr lang="tr-TR" sz="2400" b="1" dirty="0">
                <a:latin typeface="Times New Roman" pitchFamily="18" charset="0"/>
                <a:cs typeface="Times New Roman" pitchFamily="18" charset="0"/>
              </a:rPr>
              <a:t>bulunur. Bu bursalar kas </a:t>
            </a:r>
            <a:r>
              <a:rPr lang="tr-TR" sz="2400" b="1" dirty="0" err="1">
                <a:latin typeface="Times New Roman" pitchFamily="18" charset="0"/>
                <a:cs typeface="Times New Roman" pitchFamily="18" charset="0"/>
              </a:rPr>
              <a:t>tendonlarının</a:t>
            </a:r>
            <a:r>
              <a:rPr lang="tr-TR" sz="2400" b="1" dirty="0">
                <a:latin typeface="Times New Roman" pitchFamily="18" charset="0"/>
                <a:cs typeface="Times New Roman" pitchFamily="18" charset="0"/>
              </a:rPr>
              <a:t> kemiklere ve eklem kapsülüne sürtünmesini engellerler. </a:t>
            </a:r>
          </a:p>
          <a:p>
            <a:pPr algn="just"/>
            <a:endParaRPr lang="tr-TR" sz="2400" b="1" dirty="0">
              <a:latin typeface="Times New Roman" pitchFamily="18" charset="0"/>
              <a:cs typeface="Times New Roman" pitchFamily="18" charset="0"/>
            </a:endParaRPr>
          </a:p>
        </p:txBody>
      </p:sp>
      <p:pic>
        <p:nvPicPr>
          <p:cNvPr id="5" name="Picture 3">
            <a:extLst>
              <a:ext uri="{FF2B5EF4-FFF2-40B4-BE49-F238E27FC236}">
                <a16:creationId xmlns:a16="http://schemas.microsoft.com/office/drawing/2014/main" id="{663930B2-507A-4E4B-849A-2A1E1B310FAE}"/>
              </a:ext>
            </a:extLst>
          </p:cNvPr>
          <p:cNvPicPr>
            <a:picLocks noChangeAspect="1" noChangeArrowheads="1"/>
          </p:cNvPicPr>
          <p:nvPr/>
        </p:nvPicPr>
        <p:blipFill>
          <a:blip r:embed="rId2"/>
          <a:srcRect/>
          <a:stretch>
            <a:fillRect/>
          </a:stretch>
        </p:blipFill>
        <p:spPr bwMode="auto">
          <a:xfrm>
            <a:off x="1414434" y="2747153"/>
            <a:ext cx="3774270" cy="2962275"/>
          </a:xfrm>
          <a:prstGeom prst="rect">
            <a:avLst/>
          </a:prstGeom>
          <a:noFill/>
        </p:spPr>
      </p:pic>
      <p:pic>
        <p:nvPicPr>
          <p:cNvPr id="6" name="Picture 3">
            <a:extLst>
              <a:ext uri="{FF2B5EF4-FFF2-40B4-BE49-F238E27FC236}">
                <a16:creationId xmlns:a16="http://schemas.microsoft.com/office/drawing/2014/main" id="{BF3E6889-6223-48F4-B8C8-B29F87C717EE}"/>
              </a:ext>
            </a:extLst>
          </p:cNvPr>
          <p:cNvPicPr>
            <a:picLocks noChangeAspect="1" noChangeArrowheads="1"/>
          </p:cNvPicPr>
          <p:nvPr/>
        </p:nvPicPr>
        <p:blipFill>
          <a:blip r:embed="rId3"/>
          <a:srcRect/>
          <a:stretch>
            <a:fillRect/>
          </a:stretch>
        </p:blipFill>
        <p:spPr bwMode="auto">
          <a:xfrm>
            <a:off x="7192386" y="2302915"/>
            <a:ext cx="3386518" cy="3954468"/>
          </a:xfrm>
          <a:prstGeom prst="rect">
            <a:avLst/>
          </a:prstGeom>
          <a:noFill/>
          <a:ln w="9525">
            <a:noFill/>
            <a:miter lim="800000"/>
            <a:headEnd/>
            <a:tailEnd/>
          </a:ln>
          <a:effectLst/>
        </p:spPr>
      </p:pic>
      <p:sp>
        <p:nvSpPr>
          <p:cNvPr id="15" name="Metin kutusu 14">
            <a:extLst>
              <a:ext uri="{FF2B5EF4-FFF2-40B4-BE49-F238E27FC236}">
                <a16:creationId xmlns:a16="http://schemas.microsoft.com/office/drawing/2014/main" id="{A85515CF-46F1-4889-BCBA-B888B5BB02EF}"/>
              </a:ext>
            </a:extLst>
          </p:cNvPr>
          <p:cNvSpPr txBox="1"/>
          <p:nvPr/>
        </p:nvSpPr>
        <p:spPr>
          <a:xfrm>
            <a:off x="1028112" y="6008607"/>
            <a:ext cx="3661117"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kas kirişi </a:t>
            </a:r>
            <a:endParaRPr lang="tr-TR" sz="1800" dirty="0"/>
          </a:p>
        </p:txBody>
      </p:sp>
      <p:cxnSp>
        <p:nvCxnSpPr>
          <p:cNvPr id="17" name="Düz Ok Bağlayıcısı 16">
            <a:extLst>
              <a:ext uri="{FF2B5EF4-FFF2-40B4-BE49-F238E27FC236}">
                <a16:creationId xmlns:a16="http://schemas.microsoft.com/office/drawing/2014/main" id="{18ADD281-157F-49F7-8314-8F2AC50BC862}"/>
              </a:ext>
            </a:extLst>
          </p:cNvPr>
          <p:cNvCxnSpPr/>
          <p:nvPr/>
        </p:nvCxnSpPr>
        <p:spPr>
          <a:xfrm flipV="1">
            <a:off x="1223889" y="5008098"/>
            <a:ext cx="661182" cy="1000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a:extLst>
              <a:ext uri="{FF2B5EF4-FFF2-40B4-BE49-F238E27FC236}">
                <a16:creationId xmlns:a16="http://schemas.microsoft.com/office/drawing/2014/main" id="{DD0011A1-71B7-4D48-9103-66B24E26B1FE}"/>
              </a:ext>
            </a:extLst>
          </p:cNvPr>
          <p:cNvCxnSpPr/>
          <p:nvPr/>
        </p:nvCxnSpPr>
        <p:spPr>
          <a:xfrm flipH="1" flipV="1">
            <a:off x="9580098" y="3995225"/>
            <a:ext cx="534573" cy="17142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a:extLst>
              <a:ext uri="{FF2B5EF4-FFF2-40B4-BE49-F238E27FC236}">
                <a16:creationId xmlns:a16="http://schemas.microsoft.com/office/drawing/2014/main" id="{B18346C8-92F4-4153-AA03-9979C6EC55F3}"/>
              </a:ext>
            </a:extLst>
          </p:cNvPr>
          <p:cNvCxnSpPr/>
          <p:nvPr/>
        </p:nvCxnSpPr>
        <p:spPr>
          <a:xfrm>
            <a:off x="8454683" y="3371189"/>
            <a:ext cx="1519311" cy="2338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8C1CECE8-F69F-4D1B-8136-B0CF3A74E5E0}"/>
              </a:ext>
            </a:extLst>
          </p:cNvPr>
          <p:cNvSpPr txBox="1"/>
          <p:nvPr/>
        </p:nvSpPr>
        <p:spPr>
          <a:xfrm>
            <a:off x="9769734" y="5614073"/>
            <a:ext cx="1466557"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bursa</a:t>
            </a:r>
            <a:endParaRPr lang="tr-TR" dirty="0"/>
          </a:p>
        </p:txBody>
      </p:sp>
    </p:spTree>
    <p:extLst>
      <p:ext uri="{BB962C8B-B14F-4D97-AF65-F5344CB8AC3E}">
        <p14:creationId xmlns:p14="http://schemas.microsoft.com/office/powerpoint/2010/main" val="34254917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200329"/>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cubiti</a:t>
            </a:r>
            <a:r>
              <a:rPr lang="tr-TR" sz="2400" b="1" dirty="0">
                <a:solidFill>
                  <a:srgbClr val="FF0000"/>
                </a:solidFill>
                <a:latin typeface="Times New Roman" pitchFamily="18" charset="0"/>
                <a:cs typeface="Times New Roman" pitchFamily="18" charset="0"/>
              </a:rPr>
              <a:t> (dirsek eklemi): </a:t>
            </a:r>
            <a:r>
              <a:rPr lang="tr-TR" sz="2400" b="1" dirty="0">
                <a:latin typeface="Times New Roman" pitchFamily="18" charset="0"/>
                <a:cs typeface="Times New Roman" pitchFamily="18" charset="0"/>
              </a:rPr>
              <a:t>Dirsek eklemi ortak bir kapsülle sarılı </a:t>
            </a:r>
            <a:r>
              <a:rPr lang="tr-TR" sz="2400" b="1" dirty="0">
                <a:solidFill>
                  <a:srgbClr val="FF0000"/>
                </a:solidFill>
                <a:latin typeface="Times New Roman" pitchFamily="18" charset="0"/>
                <a:cs typeface="Times New Roman" pitchFamily="18" charset="0"/>
              </a:rPr>
              <a:t>3 eklemden </a:t>
            </a:r>
            <a:r>
              <a:rPr lang="tr-TR" sz="2400" b="1" dirty="0">
                <a:latin typeface="Times New Roman" pitchFamily="18" charset="0"/>
                <a:cs typeface="Times New Roman" pitchFamily="18" charset="0"/>
              </a:rPr>
              <a:t>meydana gelir. </a:t>
            </a:r>
          </a:p>
          <a:p>
            <a:pPr algn="just"/>
            <a:endParaRPr lang="tr-TR" sz="2400" b="1" dirty="0">
              <a:latin typeface="Times New Roman" pitchFamily="18" charset="0"/>
              <a:cs typeface="Times New Roman" pitchFamily="18" charset="0"/>
            </a:endParaRPr>
          </a:p>
        </p:txBody>
      </p:sp>
      <p:pic>
        <p:nvPicPr>
          <p:cNvPr id="2" name="Picture 3">
            <a:extLst>
              <a:ext uri="{FF2B5EF4-FFF2-40B4-BE49-F238E27FC236}">
                <a16:creationId xmlns:a16="http://schemas.microsoft.com/office/drawing/2014/main" id="{68BB7A38-9B7E-4F88-8632-5135BCF088B4}"/>
              </a:ext>
            </a:extLst>
          </p:cNvPr>
          <p:cNvPicPr>
            <a:picLocks noChangeAspect="1" noChangeArrowheads="1"/>
          </p:cNvPicPr>
          <p:nvPr/>
        </p:nvPicPr>
        <p:blipFill>
          <a:blip r:embed="rId2"/>
          <a:srcRect/>
          <a:stretch>
            <a:fillRect/>
          </a:stretch>
        </p:blipFill>
        <p:spPr bwMode="auto">
          <a:xfrm>
            <a:off x="4457359" y="1385531"/>
            <a:ext cx="2786082" cy="4963487"/>
          </a:xfrm>
          <a:prstGeom prst="rect">
            <a:avLst/>
          </a:prstGeom>
          <a:noFill/>
          <a:ln w="9525">
            <a:noFill/>
            <a:miter lim="800000"/>
            <a:headEnd/>
            <a:tailEnd/>
          </a:ln>
          <a:effectLst/>
        </p:spPr>
      </p:pic>
    </p:spTree>
    <p:extLst>
      <p:ext uri="{BB962C8B-B14F-4D97-AF65-F5344CB8AC3E}">
        <p14:creationId xmlns:p14="http://schemas.microsoft.com/office/powerpoint/2010/main" val="3545352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569660"/>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 Art. </a:t>
            </a:r>
            <a:r>
              <a:rPr lang="tr-TR" sz="2400" b="1" dirty="0" err="1">
                <a:solidFill>
                  <a:srgbClr val="FF0000"/>
                </a:solidFill>
                <a:latin typeface="Times New Roman" pitchFamily="18" charset="0"/>
                <a:cs typeface="Times New Roman" pitchFamily="18" charset="0"/>
              </a:rPr>
              <a:t>humeroulnaris</a:t>
            </a:r>
            <a:r>
              <a:rPr lang="tr-TR" sz="2400" b="1" dirty="0">
                <a:solidFill>
                  <a:srgbClr val="FF0000"/>
                </a:solidFill>
                <a:latin typeface="Times New Roman" pitchFamily="18" charset="0"/>
                <a:cs typeface="Times New Roman" pitchFamily="18" charset="0"/>
              </a:rPr>
              <a:t>: </a:t>
            </a:r>
            <a:r>
              <a:rPr lang="tr-TR" sz="2400" b="1" dirty="0" err="1">
                <a:latin typeface="Times New Roman" pitchFamily="18" charset="0"/>
                <a:cs typeface="Times New Roman" pitchFamily="18" charset="0"/>
              </a:rPr>
              <a:t>Humerus’un</a:t>
            </a:r>
            <a:r>
              <a:rPr lang="tr-TR" sz="2400" b="1" dirty="0">
                <a:latin typeface="Times New Roman" pitchFamily="18" charset="0"/>
                <a:cs typeface="Times New Roman" pitchFamily="18" charset="0"/>
              </a:rPr>
              <a:t> alt ucundaki </a:t>
            </a:r>
            <a:r>
              <a:rPr lang="tr-TR" sz="2400" b="1" dirty="0" err="1">
                <a:latin typeface="Times New Roman" pitchFamily="18" charset="0"/>
                <a:cs typeface="Times New Roman" pitchFamily="18" charset="0"/>
              </a:rPr>
              <a:t>trochlea</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humeri</a:t>
            </a:r>
            <a:r>
              <a:rPr lang="tr-TR" sz="2400" b="1" dirty="0">
                <a:latin typeface="Times New Roman" pitchFamily="18" charset="0"/>
                <a:cs typeface="Times New Roman" pitchFamily="18" charset="0"/>
              </a:rPr>
              <a:t> ile </a:t>
            </a:r>
            <a:r>
              <a:rPr lang="tr-TR" sz="2400" b="1" dirty="0" err="1">
                <a:latin typeface="Times New Roman" pitchFamily="18" charset="0"/>
                <a:cs typeface="Times New Roman" pitchFamily="18" charset="0"/>
              </a:rPr>
              <a:t>ulna’nın</a:t>
            </a:r>
            <a:r>
              <a:rPr lang="tr-TR" sz="2400" b="1" dirty="0">
                <a:latin typeface="Times New Roman" pitchFamily="18" charset="0"/>
                <a:cs typeface="Times New Roman" pitchFamily="18" charset="0"/>
              </a:rPr>
              <a:t> üst ucunda bulunan </a:t>
            </a:r>
            <a:r>
              <a:rPr lang="tr-TR" sz="2400" b="1" dirty="0" err="1">
                <a:latin typeface="Times New Roman" pitchFamily="18" charset="0"/>
                <a:cs typeface="Times New Roman" pitchFamily="18" charset="0"/>
              </a:rPr>
              <a:t>incisura</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trochlearis</a:t>
            </a:r>
            <a:r>
              <a:rPr lang="tr-TR" sz="2400" b="1" dirty="0">
                <a:latin typeface="Times New Roman" pitchFamily="18" charset="0"/>
                <a:cs typeface="Times New Roman" pitchFamily="18" charset="0"/>
              </a:rPr>
              <a:t> arasında meydana gelen </a:t>
            </a:r>
            <a:r>
              <a:rPr lang="tr-TR" sz="2400" b="1" dirty="0" err="1">
                <a:latin typeface="Times New Roman" pitchFamily="18" charset="0"/>
                <a:cs typeface="Times New Roman" pitchFamily="18" charset="0"/>
              </a:rPr>
              <a:t>ginglymus</a:t>
            </a:r>
            <a:r>
              <a:rPr lang="tr-TR" sz="2400" b="1" dirty="0">
                <a:latin typeface="Times New Roman" pitchFamily="18" charset="0"/>
                <a:cs typeface="Times New Roman" pitchFamily="18" charset="0"/>
              </a:rPr>
              <a:t> tipi bir eklemdir. </a:t>
            </a:r>
          </a:p>
          <a:p>
            <a:pPr algn="just"/>
            <a:endParaRPr lang="tr-TR" sz="2400" b="1" dirty="0">
              <a:latin typeface="Times New Roman" pitchFamily="18" charset="0"/>
              <a:cs typeface="Times New Roman" pitchFamily="18" charset="0"/>
            </a:endParaRPr>
          </a:p>
        </p:txBody>
      </p:sp>
      <p:pic>
        <p:nvPicPr>
          <p:cNvPr id="3" name="Picture 4">
            <a:extLst>
              <a:ext uri="{FF2B5EF4-FFF2-40B4-BE49-F238E27FC236}">
                <a16:creationId xmlns:a16="http://schemas.microsoft.com/office/drawing/2014/main" id="{B7A090D0-08A0-4E97-B884-0FE2AC32C928}"/>
              </a:ext>
            </a:extLst>
          </p:cNvPr>
          <p:cNvPicPr>
            <a:picLocks noChangeAspect="1" noChangeArrowheads="1"/>
          </p:cNvPicPr>
          <p:nvPr/>
        </p:nvPicPr>
        <p:blipFill>
          <a:blip r:embed="rId2"/>
          <a:srcRect/>
          <a:stretch>
            <a:fillRect/>
          </a:stretch>
        </p:blipFill>
        <p:spPr bwMode="auto">
          <a:xfrm>
            <a:off x="4370674" y="2134176"/>
            <a:ext cx="3450652" cy="4214842"/>
          </a:xfrm>
          <a:prstGeom prst="rect">
            <a:avLst/>
          </a:prstGeom>
          <a:noFill/>
          <a:ln w="9525">
            <a:noFill/>
            <a:miter lim="800000"/>
            <a:headEnd/>
            <a:tailEnd/>
          </a:ln>
          <a:effectLst/>
        </p:spPr>
      </p:pic>
      <p:cxnSp>
        <p:nvCxnSpPr>
          <p:cNvPr id="6" name="Düz Ok Bağlayıcısı 5">
            <a:extLst>
              <a:ext uri="{FF2B5EF4-FFF2-40B4-BE49-F238E27FC236}">
                <a16:creationId xmlns:a16="http://schemas.microsoft.com/office/drawing/2014/main" id="{99509FA4-63D8-4D4E-BA01-E501A67DA117}"/>
              </a:ext>
            </a:extLst>
          </p:cNvPr>
          <p:cNvCxnSpPr/>
          <p:nvPr/>
        </p:nvCxnSpPr>
        <p:spPr>
          <a:xfrm flipV="1">
            <a:off x="2630658" y="4572000"/>
            <a:ext cx="2855742" cy="464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8594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569660"/>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b) Art. </a:t>
            </a:r>
            <a:r>
              <a:rPr lang="tr-TR" sz="2400" b="1" dirty="0" err="1">
                <a:solidFill>
                  <a:srgbClr val="FF0000"/>
                </a:solidFill>
                <a:latin typeface="Times New Roman" pitchFamily="18" charset="0"/>
                <a:cs typeface="Times New Roman" pitchFamily="18" charset="0"/>
              </a:rPr>
              <a:t>humeroradialis</a:t>
            </a:r>
            <a:r>
              <a:rPr lang="tr-TR" sz="2400" b="1" dirty="0">
                <a:solidFill>
                  <a:srgbClr val="FF0000"/>
                </a:solidFill>
                <a:latin typeface="Times New Roman" pitchFamily="18" charset="0"/>
                <a:cs typeface="Times New Roman" pitchFamily="18" charset="0"/>
              </a:rPr>
              <a:t>: </a:t>
            </a:r>
            <a:r>
              <a:rPr lang="tr-TR" sz="2400" b="1" dirty="0" err="1">
                <a:latin typeface="Times New Roman" pitchFamily="18" charset="0"/>
                <a:cs typeface="Times New Roman" pitchFamily="18" charset="0"/>
              </a:rPr>
              <a:t>Humerus’un</a:t>
            </a:r>
            <a:r>
              <a:rPr lang="tr-TR" sz="2400" b="1" dirty="0">
                <a:latin typeface="Times New Roman" pitchFamily="18" charset="0"/>
                <a:cs typeface="Times New Roman" pitchFamily="18" charset="0"/>
              </a:rPr>
              <a:t> alt ucundaki </a:t>
            </a:r>
            <a:r>
              <a:rPr lang="tr-TR" sz="2400" b="1" dirty="0" err="1">
                <a:latin typeface="Times New Roman" pitchFamily="18" charset="0"/>
                <a:cs typeface="Times New Roman" pitchFamily="18" charset="0"/>
              </a:rPr>
              <a:t>humerus</a:t>
            </a:r>
            <a:r>
              <a:rPr lang="tr-TR" sz="2400" b="1" dirty="0">
                <a:latin typeface="Times New Roman" pitchFamily="18" charset="0"/>
                <a:cs typeface="Times New Roman" pitchFamily="18" charset="0"/>
              </a:rPr>
              <a:t> başçığı ile </a:t>
            </a:r>
            <a:r>
              <a:rPr lang="tr-TR" sz="2400" b="1" dirty="0" err="1">
                <a:latin typeface="Times New Roman" pitchFamily="18" charset="0"/>
                <a:cs typeface="Times New Roman" pitchFamily="18" charset="0"/>
              </a:rPr>
              <a:t>radius’un</a:t>
            </a:r>
            <a:r>
              <a:rPr lang="tr-TR" sz="2400" b="1" dirty="0">
                <a:latin typeface="Times New Roman" pitchFamily="18" charset="0"/>
                <a:cs typeface="Times New Roman" pitchFamily="18" charset="0"/>
              </a:rPr>
              <a:t> üst ucundaki eklem çukurluğu arasında meydana gelen </a:t>
            </a:r>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spheroidea</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grubu bir eklemdir. </a:t>
            </a:r>
          </a:p>
          <a:p>
            <a:pPr algn="just"/>
            <a:endParaRPr lang="tr-TR" sz="2400" b="1" dirty="0">
              <a:latin typeface="Times New Roman" pitchFamily="18" charset="0"/>
              <a:cs typeface="Times New Roman" pitchFamily="18" charset="0"/>
            </a:endParaRPr>
          </a:p>
        </p:txBody>
      </p:sp>
      <p:pic>
        <p:nvPicPr>
          <p:cNvPr id="2" name="Picture 3">
            <a:extLst>
              <a:ext uri="{FF2B5EF4-FFF2-40B4-BE49-F238E27FC236}">
                <a16:creationId xmlns:a16="http://schemas.microsoft.com/office/drawing/2014/main" id="{C631AE46-1609-4632-A6E4-A9D6C959F03C}"/>
              </a:ext>
            </a:extLst>
          </p:cNvPr>
          <p:cNvPicPr>
            <a:picLocks noChangeAspect="1" noChangeArrowheads="1"/>
          </p:cNvPicPr>
          <p:nvPr/>
        </p:nvPicPr>
        <p:blipFill>
          <a:blip r:embed="rId2"/>
          <a:srcRect/>
          <a:stretch>
            <a:fillRect/>
          </a:stretch>
        </p:blipFill>
        <p:spPr bwMode="auto">
          <a:xfrm>
            <a:off x="3630111" y="2327870"/>
            <a:ext cx="3959857" cy="4021148"/>
          </a:xfrm>
          <a:prstGeom prst="rect">
            <a:avLst/>
          </a:prstGeom>
          <a:noFill/>
        </p:spPr>
      </p:pic>
      <p:sp>
        <p:nvSpPr>
          <p:cNvPr id="9" name="Metin kutusu 8">
            <a:extLst>
              <a:ext uri="{FF2B5EF4-FFF2-40B4-BE49-F238E27FC236}">
                <a16:creationId xmlns:a16="http://schemas.microsoft.com/office/drawing/2014/main" id="{AC1FFECA-A183-4F0D-A55C-C2D5C65EA26A}"/>
              </a:ext>
            </a:extLst>
          </p:cNvPr>
          <p:cNvSpPr txBox="1"/>
          <p:nvPr/>
        </p:nvSpPr>
        <p:spPr>
          <a:xfrm>
            <a:off x="827123" y="3059668"/>
            <a:ext cx="2802988"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art. </a:t>
            </a:r>
            <a:r>
              <a:rPr lang="tr-TR" sz="1800" b="1" dirty="0" err="1">
                <a:solidFill>
                  <a:srgbClr val="FF0000"/>
                </a:solidFill>
                <a:latin typeface="Times New Roman" pitchFamily="18" charset="0"/>
                <a:cs typeface="Times New Roman" pitchFamily="18" charset="0"/>
              </a:rPr>
              <a:t>humeroradialis</a:t>
            </a:r>
            <a:endParaRPr lang="tr-TR" sz="1800" dirty="0"/>
          </a:p>
        </p:txBody>
      </p:sp>
      <p:cxnSp>
        <p:nvCxnSpPr>
          <p:cNvPr id="10" name="Düz Ok Bağlayıcısı 9">
            <a:extLst>
              <a:ext uri="{FF2B5EF4-FFF2-40B4-BE49-F238E27FC236}">
                <a16:creationId xmlns:a16="http://schemas.microsoft.com/office/drawing/2014/main" id="{6D1E6AE3-EDED-49E9-9553-FF3CC697D289}"/>
              </a:ext>
            </a:extLst>
          </p:cNvPr>
          <p:cNvCxnSpPr>
            <a:stCxn id="9" idx="2"/>
          </p:cNvCxnSpPr>
          <p:nvPr/>
        </p:nvCxnSpPr>
        <p:spPr>
          <a:xfrm>
            <a:off x="2228617" y="3429000"/>
            <a:ext cx="2737278" cy="1213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4987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1938992"/>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c) Art. </a:t>
            </a:r>
            <a:r>
              <a:rPr lang="tr-TR" sz="2400" b="1" dirty="0" err="1">
                <a:solidFill>
                  <a:srgbClr val="FF0000"/>
                </a:solidFill>
                <a:latin typeface="Times New Roman" pitchFamily="18" charset="0"/>
                <a:cs typeface="Times New Roman" pitchFamily="18" charset="0"/>
              </a:rPr>
              <a:t>radioulnaris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proximalis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Radius’un üst ucunda bulunan </a:t>
            </a:r>
            <a:r>
              <a:rPr lang="tr-TR" sz="2400" b="1" dirty="0" err="1">
                <a:latin typeface="Times New Roman" pitchFamily="18" charset="0"/>
                <a:cs typeface="Times New Roman" pitchFamily="18" charset="0"/>
              </a:rPr>
              <a:t>radius</a:t>
            </a:r>
            <a:r>
              <a:rPr lang="tr-TR" sz="2400" b="1" dirty="0">
                <a:latin typeface="Times New Roman" pitchFamily="18" charset="0"/>
                <a:cs typeface="Times New Roman" pitchFamily="18" charset="0"/>
              </a:rPr>
              <a:t> başı, </a:t>
            </a:r>
            <a:r>
              <a:rPr lang="tr-TR" sz="2400" b="1" dirty="0" err="1">
                <a:latin typeface="Times New Roman" pitchFamily="18" charset="0"/>
                <a:cs typeface="Times New Roman" pitchFamily="18" charset="0"/>
              </a:rPr>
              <a:t>ulna’nın</a:t>
            </a:r>
            <a:r>
              <a:rPr lang="tr-TR" sz="2400" b="1" dirty="0">
                <a:latin typeface="Times New Roman" pitchFamily="18" charset="0"/>
                <a:cs typeface="Times New Roman" pitchFamily="18" charset="0"/>
              </a:rPr>
              <a:t> üst ucundaki eklem çentiği ve bu çentiği halkaya tamamlayan bağ (</a:t>
            </a:r>
            <a:r>
              <a:rPr lang="tr-TR" sz="2400" b="1" dirty="0">
                <a:solidFill>
                  <a:srgbClr val="FF0000"/>
                </a:solidFill>
                <a:latin typeface="Times New Roman" pitchFamily="18" charset="0"/>
                <a:cs typeface="Times New Roman" pitchFamily="18" charset="0"/>
              </a:rPr>
              <a:t>lig. </a:t>
            </a:r>
            <a:r>
              <a:rPr lang="tr-TR" sz="2400" b="1" dirty="0" err="1">
                <a:solidFill>
                  <a:srgbClr val="FF0000"/>
                </a:solidFill>
                <a:latin typeface="Times New Roman" pitchFamily="18" charset="0"/>
                <a:cs typeface="Times New Roman" pitchFamily="18" charset="0"/>
              </a:rPr>
              <a:t>anulare</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radii</a:t>
            </a:r>
            <a:r>
              <a:rPr lang="tr-TR" sz="2400" b="1" dirty="0">
                <a:latin typeface="Times New Roman" pitchFamily="18" charset="0"/>
                <a:cs typeface="Times New Roman" pitchFamily="18" charset="0"/>
              </a:rPr>
              <a:t>) arasında meydana gelen </a:t>
            </a:r>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trochoidea</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grubu bir eklemdir.</a:t>
            </a:r>
          </a:p>
          <a:p>
            <a:pPr algn="just"/>
            <a:endParaRPr lang="tr-TR" sz="2400" b="1" dirty="0">
              <a:latin typeface="Times New Roman" pitchFamily="18" charset="0"/>
              <a:cs typeface="Times New Roman" pitchFamily="18" charset="0"/>
            </a:endParaRPr>
          </a:p>
        </p:txBody>
      </p:sp>
      <p:pic>
        <p:nvPicPr>
          <p:cNvPr id="3" name="Picture 3">
            <a:extLst>
              <a:ext uri="{FF2B5EF4-FFF2-40B4-BE49-F238E27FC236}">
                <a16:creationId xmlns:a16="http://schemas.microsoft.com/office/drawing/2014/main" id="{CF1F1A2B-D549-4E13-AE50-7220C6079FD9}"/>
              </a:ext>
            </a:extLst>
          </p:cNvPr>
          <p:cNvPicPr>
            <a:picLocks noChangeAspect="1" noChangeArrowheads="1"/>
          </p:cNvPicPr>
          <p:nvPr/>
        </p:nvPicPr>
        <p:blipFill>
          <a:blip r:embed="rId2"/>
          <a:srcRect/>
          <a:stretch>
            <a:fillRect/>
          </a:stretch>
        </p:blipFill>
        <p:spPr bwMode="auto">
          <a:xfrm>
            <a:off x="1613096" y="2203558"/>
            <a:ext cx="3486239" cy="3786214"/>
          </a:xfrm>
          <a:prstGeom prst="rect">
            <a:avLst/>
          </a:prstGeom>
          <a:noFill/>
          <a:ln w="9525">
            <a:noFill/>
            <a:miter lim="800000"/>
            <a:headEnd/>
            <a:tailEnd/>
          </a:ln>
          <a:effectLst/>
        </p:spPr>
      </p:pic>
      <p:sp>
        <p:nvSpPr>
          <p:cNvPr id="11" name="Metin kutusu 10">
            <a:extLst>
              <a:ext uri="{FF2B5EF4-FFF2-40B4-BE49-F238E27FC236}">
                <a16:creationId xmlns:a16="http://schemas.microsoft.com/office/drawing/2014/main" id="{FF55B5CA-E5C2-44B5-A9B9-93B4BE74416E}"/>
              </a:ext>
            </a:extLst>
          </p:cNvPr>
          <p:cNvSpPr txBox="1"/>
          <p:nvPr/>
        </p:nvSpPr>
        <p:spPr>
          <a:xfrm>
            <a:off x="6411351" y="4040695"/>
            <a:ext cx="3661117" cy="369332"/>
          </a:xfrm>
          <a:prstGeom prst="rect">
            <a:avLst/>
          </a:prstGeom>
          <a:noFill/>
        </p:spPr>
        <p:txBody>
          <a:bodyPr wrap="square">
            <a:spAutoFit/>
          </a:bodyPr>
          <a:lstStyle/>
          <a:p>
            <a:r>
              <a:rPr lang="tr-TR" sz="1800" b="1">
                <a:solidFill>
                  <a:srgbClr val="FF0000"/>
                </a:solidFill>
                <a:latin typeface="Times New Roman" pitchFamily="18" charset="0"/>
                <a:cs typeface="Times New Roman" pitchFamily="18" charset="0"/>
              </a:rPr>
              <a:t>lig. anulare radii</a:t>
            </a:r>
            <a:endParaRPr lang="tr-TR" sz="1800" dirty="0"/>
          </a:p>
        </p:txBody>
      </p:sp>
      <p:sp>
        <p:nvSpPr>
          <p:cNvPr id="12" name="Metin kutusu 11">
            <a:extLst>
              <a:ext uri="{FF2B5EF4-FFF2-40B4-BE49-F238E27FC236}">
                <a16:creationId xmlns:a16="http://schemas.microsoft.com/office/drawing/2014/main" id="{ACFAEB2E-7ABB-4AEC-8544-04E7A6F6E62A}"/>
              </a:ext>
            </a:extLst>
          </p:cNvPr>
          <p:cNvSpPr txBox="1"/>
          <p:nvPr/>
        </p:nvSpPr>
        <p:spPr>
          <a:xfrm>
            <a:off x="4779498" y="2263308"/>
            <a:ext cx="3661117"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art. </a:t>
            </a:r>
            <a:r>
              <a:rPr lang="tr-TR" sz="1800" b="1" dirty="0" err="1">
                <a:solidFill>
                  <a:srgbClr val="FF0000"/>
                </a:solidFill>
                <a:latin typeface="Times New Roman" pitchFamily="18" charset="0"/>
                <a:cs typeface="Times New Roman" pitchFamily="18" charset="0"/>
              </a:rPr>
              <a:t>radioulnaris</a:t>
            </a:r>
            <a:r>
              <a:rPr lang="tr-TR" sz="1800" b="1" dirty="0">
                <a:solidFill>
                  <a:srgbClr val="FF0000"/>
                </a:solidFill>
                <a:latin typeface="Times New Roman" pitchFamily="18" charset="0"/>
                <a:cs typeface="Times New Roman" pitchFamily="18" charset="0"/>
              </a:rPr>
              <a:t> </a:t>
            </a:r>
            <a:r>
              <a:rPr lang="tr-TR" sz="1800" b="1" dirty="0" err="1">
                <a:solidFill>
                  <a:srgbClr val="FF0000"/>
                </a:solidFill>
                <a:latin typeface="Times New Roman" pitchFamily="18" charset="0"/>
                <a:cs typeface="Times New Roman" pitchFamily="18" charset="0"/>
              </a:rPr>
              <a:t>proximalis</a:t>
            </a:r>
            <a:endParaRPr lang="tr-TR" sz="1800" dirty="0"/>
          </a:p>
        </p:txBody>
      </p:sp>
      <p:cxnSp>
        <p:nvCxnSpPr>
          <p:cNvPr id="13" name="Düz Ok Bağlayıcısı 12">
            <a:extLst>
              <a:ext uri="{FF2B5EF4-FFF2-40B4-BE49-F238E27FC236}">
                <a16:creationId xmlns:a16="http://schemas.microsoft.com/office/drawing/2014/main" id="{CD30D744-954E-4DAF-A6FC-C5D5A2C45231}"/>
              </a:ext>
            </a:extLst>
          </p:cNvPr>
          <p:cNvCxnSpPr>
            <a:endCxn id="11" idx="1"/>
          </p:cNvCxnSpPr>
          <p:nvPr/>
        </p:nvCxnSpPr>
        <p:spPr>
          <a:xfrm>
            <a:off x="4779498" y="4225361"/>
            <a:ext cx="163185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6FF3038A-58EE-4E4C-AE30-360C123237E0}"/>
              </a:ext>
            </a:extLst>
          </p:cNvPr>
          <p:cNvCxnSpPr>
            <a:cxnSpLocks/>
          </p:cNvCxnSpPr>
          <p:nvPr/>
        </p:nvCxnSpPr>
        <p:spPr>
          <a:xfrm flipV="1">
            <a:off x="3356215" y="2507724"/>
            <a:ext cx="1423283" cy="1083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397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457007" cy="830997"/>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Eklem kapsülü </a:t>
            </a:r>
            <a:r>
              <a:rPr lang="tr-TR" sz="2400" b="1" dirty="0">
                <a:latin typeface="Times New Roman" pitchFamily="18" charset="0"/>
                <a:cs typeface="Times New Roman" pitchFamily="18" charset="0"/>
              </a:rPr>
              <a:t>her üç eklemi içine alır. Eklem kapsülünü destekleyen çok sayıda bağ bulunur.</a:t>
            </a:r>
          </a:p>
        </p:txBody>
      </p:sp>
      <p:pic>
        <p:nvPicPr>
          <p:cNvPr id="2" name="Picture 8">
            <a:extLst>
              <a:ext uri="{FF2B5EF4-FFF2-40B4-BE49-F238E27FC236}">
                <a16:creationId xmlns:a16="http://schemas.microsoft.com/office/drawing/2014/main" id="{37EB6345-775B-44EC-B15C-00A7FEE09831}"/>
              </a:ext>
            </a:extLst>
          </p:cNvPr>
          <p:cNvPicPr>
            <a:picLocks noChangeAspect="1" noChangeArrowheads="1"/>
          </p:cNvPicPr>
          <p:nvPr/>
        </p:nvPicPr>
        <p:blipFill>
          <a:blip r:embed="rId2"/>
          <a:srcRect/>
          <a:stretch>
            <a:fillRect/>
          </a:stretch>
        </p:blipFill>
        <p:spPr bwMode="auto">
          <a:xfrm flipH="1">
            <a:off x="1243423" y="1539079"/>
            <a:ext cx="2820896" cy="4953013"/>
          </a:xfrm>
          <a:prstGeom prst="rect">
            <a:avLst/>
          </a:prstGeom>
          <a:noFill/>
          <a:ln w="9525">
            <a:noFill/>
            <a:miter lim="800000"/>
            <a:headEnd/>
            <a:tailEnd/>
          </a:ln>
          <a:effectLst/>
        </p:spPr>
      </p:pic>
      <p:cxnSp>
        <p:nvCxnSpPr>
          <p:cNvPr id="5" name="Düz Ok Bağlayıcısı 4">
            <a:extLst>
              <a:ext uri="{FF2B5EF4-FFF2-40B4-BE49-F238E27FC236}">
                <a16:creationId xmlns:a16="http://schemas.microsoft.com/office/drawing/2014/main" id="{FA2A8E05-B94A-4E41-8A68-32D589CB0B46}"/>
              </a:ext>
            </a:extLst>
          </p:cNvPr>
          <p:cNvCxnSpPr/>
          <p:nvPr/>
        </p:nvCxnSpPr>
        <p:spPr>
          <a:xfrm flipV="1">
            <a:off x="3348111" y="3291840"/>
            <a:ext cx="2747889" cy="464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8352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7557869" cy="4154984"/>
          </a:xfrm>
          <a:prstGeom prst="rect">
            <a:avLst/>
          </a:prstGeom>
          <a:noFill/>
        </p:spPr>
        <p:txBody>
          <a:bodyPr wrap="square">
            <a:spAutoFit/>
          </a:bodyPr>
          <a:lstStyle/>
          <a:p>
            <a:pPr algn="just"/>
            <a:r>
              <a:rPr lang="tr-TR" sz="2400" b="1" dirty="0" err="1">
                <a:solidFill>
                  <a:srgbClr val="FF0000"/>
                </a:solidFill>
                <a:latin typeface="Times New Roman" pitchFamily="18" charset="0"/>
                <a:cs typeface="Times New Roman" pitchFamily="18" charset="0"/>
              </a:rPr>
              <a:t>Membrana</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interossea</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antebrachii</a:t>
            </a:r>
            <a:r>
              <a:rPr lang="tr-TR" sz="2400" b="1" dirty="0">
                <a:solidFill>
                  <a:srgbClr val="FF0000"/>
                </a:solidFill>
                <a:latin typeface="Times New Roman" pitchFamily="18" charset="0"/>
                <a:cs typeface="Times New Roman" pitchFamily="18" charset="0"/>
              </a:rPr>
              <a:t>: </a:t>
            </a:r>
            <a:r>
              <a:rPr lang="tr-TR" sz="2400" b="1" dirty="0" err="1">
                <a:latin typeface="Times New Roman" pitchFamily="18" charset="0"/>
                <a:cs typeface="Times New Roman" pitchFamily="18" charset="0"/>
              </a:rPr>
              <a:t>Ulna</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radius’un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birbirene</a:t>
            </a:r>
            <a:r>
              <a:rPr lang="tr-TR" sz="2400" b="1" dirty="0">
                <a:latin typeface="Times New Roman" pitchFamily="18" charset="0"/>
                <a:cs typeface="Times New Roman" pitchFamily="18" charset="0"/>
              </a:rPr>
              <a:t> bakan keskin kenarları arasında bulunan ve iki kemik arasındaki açıklığı kapatan bir bağdır. Bu </a:t>
            </a:r>
            <a:r>
              <a:rPr lang="tr-TR" sz="2400" b="1" dirty="0" err="1">
                <a:latin typeface="Times New Roman" pitchFamily="18" charset="0"/>
                <a:cs typeface="Times New Roman" pitchFamily="18" charset="0"/>
              </a:rPr>
              <a:t>membran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radius</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ulnayı</a:t>
            </a:r>
            <a:r>
              <a:rPr lang="tr-TR" sz="2400" b="1" dirty="0">
                <a:latin typeface="Times New Roman" pitchFamily="18" charset="0"/>
                <a:cs typeface="Times New Roman" pitchFamily="18" charset="0"/>
              </a:rPr>
              <a:t> birbirine sıkıca bağlar. İki kemik arasında kuvvet naklini sağlar. Elden gelen kuvvet öncelikle </a:t>
            </a:r>
            <a:r>
              <a:rPr lang="tr-TR" sz="2400" b="1" dirty="0" err="1">
                <a:latin typeface="Times New Roman" pitchFamily="18" charset="0"/>
                <a:cs typeface="Times New Roman" pitchFamily="18" charset="0"/>
              </a:rPr>
              <a:t>radius’a</a:t>
            </a:r>
            <a:r>
              <a:rPr lang="tr-TR" sz="2400" b="1" dirty="0">
                <a:latin typeface="Times New Roman" pitchFamily="18" charset="0"/>
                <a:cs typeface="Times New Roman" pitchFamily="18" charset="0"/>
              </a:rPr>
              <a:t> geçer. Radius’tan </a:t>
            </a:r>
            <a:r>
              <a:rPr lang="tr-TR" sz="2400" b="1" dirty="0" err="1">
                <a:latin typeface="Times New Roman" pitchFamily="18" charset="0"/>
                <a:cs typeface="Times New Roman" pitchFamily="18" charset="0"/>
              </a:rPr>
              <a:t>membrana</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interossea</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antebrachii</a:t>
            </a:r>
            <a:r>
              <a:rPr lang="tr-TR" sz="2400" b="1" dirty="0">
                <a:latin typeface="Times New Roman" pitchFamily="18" charset="0"/>
                <a:cs typeface="Times New Roman" pitchFamily="18" charset="0"/>
              </a:rPr>
              <a:t> aracılığı ile </a:t>
            </a:r>
            <a:r>
              <a:rPr lang="tr-TR" sz="2400" b="1" dirty="0" err="1">
                <a:latin typeface="Times New Roman" pitchFamily="18" charset="0"/>
                <a:cs typeface="Times New Roman" pitchFamily="18" charset="0"/>
              </a:rPr>
              <a:t>ulna’ya</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ulna’dan</a:t>
            </a:r>
            <a:r>
              <a:rPr lang="tr-TR" sz="2400" b="1" dirty="0">
                <a:latin typeface="Times New Roman" pitchFamily="18" charset="0"/>
                <a:cs typeface="Times New Roman" pitchFamily="18" charset="0"/>
              </a:rPr>
              <a:t> da </a:t>
            </a:r>
            <a:r>
              <a:rPr lang="tr-TR" sz="2400" b="1" dirty="0" err="1">
                <a:latin typeface="Times New Roman" pitchFamily="18" charset="0"/>
                <a:cs typeface="Times New Roman" pitchFamily="18" charset="0"/>
              </a:rPr>
              <a:t>humerus’a</a:t>
            </a:r>
            <a:r>
              <a:rPr lang="tr-TR" sz="2400" b="1" dirty="0">
                <a:latin typeface="Times New Roman" pitchFamily="18" charset="0"/>
                <a:cs typeface="Times New Roman" pitchFamily="18" charset="0"/>
              </a:rPr>
              <a:t> aktarılır. Koldan gelen kuvvet ise önce </a:t>
            </a:r>
            <a:r>
              <a:rPr lang="tr-TR" sz="2400" b="1" dirty="0" err="1">
                <a:latin typeface="Times New Roman" pitchFamily="18" charset="0"/>
                <a:cs typeface="Times New Roman" pitchFamily="18" charset="0"/>
              </a:rPr>
              <a:t>ulna’ya</a:t>
            </a:r>
            <a:r>
              <a:rPr lang="tr-TR" sz="2400" b="1" dirty="0">
                <a:latin typeface="Times New Roman" pitchFamily="18" charset="0"/>
                <a:cs typeface="Times New Roman" pitchFamily="18" charset="0"/>
              </a:rPr>
              <a:t> aktarılır. </a:t>
            </a:r>
            <a:r>
              <a:rPr lang="tr-TR" sz="2400" b="1" dirty="0" err="1">
                <a:latin typeface="Times New Roman" pitchFamily="18" charset="0"/>
                <a:cs typeface="Times New Roman" pitchFamily="18" charset="0"/>
              </a:rPr>
              <a:t>Ulna’dan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membrana</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interossea</a:t>
            </a:r>
            <a:r>
              <a:rPr lang="tr-TR" sz="2400" b="1" dirty="0">
                <a:latin typeface="Times New Roman" pitchFamily="18" charset="0"/>
                <a:cs typeface="Times New Roman" pitchFamily="18" charset="0"/>
              </a:rPr>
              <a:t> aracılığı ile </a:t>
            </a:r>
            <a:r>
              <a:rPr lang="tr-TR" sz="2400" b="1" dirty="0" err="1">
                <a:latin typeface="Times New Roman" pitchFamily="18" charset="0"/>
                <a:cs typeface="Times New Roman" pitchFamily="18" charset="0"/>
              </a:rPr>
              <a:t>radius’a</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radius’tan</a:t>
            </a:r>
            <a:r>
              <a:rPr lang="tr-TR" sz="2400" b="1" dirty="0">
                <a:latin typeface="Times New Roman" pitchFamily="18" charset="0"/>
                <a:cs typeface="Times New Roman" pitchFamily="18" charset="0"/>
              </a:rPr>
              <a:t> da ele geçer.  </a:t>
            </a:r>
          </a:p>
          <a:p>
            <a:pPr algn="just"/>
            <a:endParaRPr lang="tr-TR" sz="2400" b="1" dirty="0">
              <a:latin typeface="Times New Roman" pitchFamily="18" charset="0"/>
              <a:cs typeface="Times New Roman" pitchFamily="18" charset="0"/>
            </a:endParaRPr>
          </a:p>
        </p:txBody>
      </p:sp>
      <p:pic>
        <p:nvPicPr>
          <p:cNvPr id="3" name="Picture 5">
            <a:extLst>
              <a:ext uri="{FF2B5EF4-FFF2-40B4-BE49-F238E27FC236}">
                <a16:creationId xmlns:a16="http://schemas.microsoft.com/office/drawing/2014/main" id="{0A841348-B9B4-4350-BE8F-EECAD46C173F}"/>
              </a:ext>
            </a:extLst>
          </p:cNvPr>
          <p:cNvPicPr>
            <a:picLocks noChangeAspect="1" noChangeArrowheads="1"/>
          </p:cNvPicPr>
          <p:nvPr/>
        </p:nvPicPr>
        <p:blipFill>
          <a:blip r:embed="rId2"/>
          <a:srcRect/>
          <a:stretch>
            <a:fillRect/>
          </a:stretch>
        </p:blipFill>
        <p:spPr bwMode="auto">
          <a:xfrm>
            <a:off x="9711106" y="1486333"/>
            <a:ext cx="1143008" cy="4179641"/>
          </a:xfrm>
          <a:prstGeom prst="rect">
            <a:avLst/>
          </a:prstGeom>
          <a:noFill/>
          <a:ln w="9525">
            <a:noFill/>
            <a:miter lim="800000"/>
            <a:headEnd/>
            <a:tailEnd/>
          </a:ln>
        </p:spPr>
      </p:pic>
      <p:cxnSp>
        <p:nvCxnSpPr>
          <p:cNvPr id="7" name="Düz Ok Bağlayıcısı 6">
            <a:extLst>
              <a:ext uri="{FF2B5EF4-FFF2-40B4-BE49-F238E27FC236}">
                <a16:creationId xmlns:a16="http://schemas.microsoft.com/office/drawing/2014/main" id="{499AD89A-8919-4104-B02F-87DF751C448D}"/>
              </a:ext>
            </a:extLst>
          </p:cNvPr>
          <p:cNvCxnSpPr/>
          <p:nvPr/>
        </p:nvCxnSpPr>
        <p:spPr>
          <a:xfrm flipV="1">
            <a:off x="8510954" y="3882683"/>
            <a:ext cx="1771656" cy="9003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0722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9583617" cy="1938992"/>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radioulnaris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distalis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Art. </a:t>
            </a:r>
            <a:r>
              <a:rPr lang="tr-TR" sz="2400" b="1" dirty="0" err="1">
                <a:latin typeface="Times New Roman" pitchFamily="18" charset="0"/>
                <a:cs typeface="Times New Roman" pitchFamily="18" charset="0"/>
              </a:rPr>
              <a:t>trochoidea</a:t>
            </a:r>
            <a:r>
              <a:rPr lang="tr-TR" sz="2400" b="1" dirty="0">
                <a:latin typeface="Times New Roman" pitchFamily="18" charset="0"/>
                <a:cs typeface="Times New Roman" pitchFamily="18" charset="0"/>
              </a:rPr>
              <a:t> grubu bir eklemdir. </a:t>
            </a:r>
            <a:r>
              <a:rPr lang="tr-TR" sz="2400" b="1" dirty="0" err="1">
                <a:latin typeface="Times New Roman" pitchFamily="18" charset="0"/>
                <a:cs typeface="Times New Roman" pitchFamily="18" charset="0"/>
              </a:rPr>
              <a:t>Ulna’nın</a:t>
            </a:r>
            <a:r>
              <a:rPr lang="tr-TR" sz="2400" b="1" dirty="0">
                <a:latin typeface="Times New Roman" pitchFamily="18" charset="0"/>
                <a:cs typeface="Times New Roman" pitchFamily="18" charset="0"/>
              </a:rPr>
              <a:t> alt ucu ile </a:t>
            </a:r>
            <a:r>
              <a:rPr lang="tr-TR" sz="2400" b="1" dirty="0" err="1">
                <a:latin typeface="Times New Roman" pitchFamily="18" charset="0"/>
                <a:cs typeface="Times New Roman" pitchFamily="18" charset="0"/>
              </a:rPr>
              <a:t>radius’un</a:t>
            </a:r>
            <a:r>
              <a:rPr lang="tr-TR" sz="2400" b="1" dirty="0">
                <a:latin typeface="Times New Roman" pitchFamily="18" charset="0"/>
                <a:cs typeface="Times New Roman" pitchFamily="18" charset="0"/>
              </a:rPr>
              <a:t> alt ucu arasında oluşur. Art </a:t>
            </a:r>
            <a:r>
              <a:rPr lang="tr-TR" sz="2400" b="1" dirty="0" err="1">
                <a:latin typeface="Times New Roman" pitchFamily="18" charset="0"/>
                <a:cs typeface="Times New Roman" pitchFamily="18" charset="0"/>
              </a:rPr>
              <a:t>radioulnaris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proximalis</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distalis</a:t>
            </a:r>
            <a:r>
              <a:rPr lang="tr-TR" sz="2400" b="1" dirty="0">
                <a:latin typeface="Times New Roman" pitchFamily="18" charset="0"/>
                <a:cs typeface="Times New Roman" pitchFamily="18" charset="0"/>
              </a:rPr>
              <a:t> birlikte hareket ederler. İki eklem birlikte </a:t>
            </a:r>
            <a:r>
              <a:rPr lang="tr-TR" sz="2400" b="1" dirty="0" err="1">
                <a:latin typeface="Times New Roman" pitchFamily="18" charset="0"/>
                <a:cs typeface="Times New Roman" pitchFamily="18" charset="0"/>
              </a:rPr>
              <a:t>supinasyon</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pronasyon</a:t>
            </a:r>
            <a:r>
              <a:rPr lang="tr-TR" sz="2400" b="1" dirty="0">
                <a:latin typeface="Times New Roman" pitchFamily="18" charset="0"/>
                <a:cs typeface="Times New Roman" pitchFamily="18" charset="0"/>
              </a:rPr>
              <a:t> hareketi yapar. </a:t>
            </a:r>
          </a:p>
          <a:p>
            <a:pPr algn="just"/>
            <a:endParaRPr lang="tr-TR" sz="2400" b="1" dirty="0">
              <a:latin typeface="Times New Roman" pitchFamily="18" charset="0"/>
              <a:cs typeface="Times New Roman" pitchFamily="18" charset="0"/>
            </a:endParaRPr>
          </a:p>
        </p:txBody>
      </p:sp>
      <p:pic>
        <p:nvPicPr>
          <p:cNvPr id="2" name="Picture 7">
            <a:extLst>
              <a:ext uri="{FF2B5EF4-FFF2-40B4-BE49-F238E27FC236}">
                <a16:creationId xmlns:a16="http://schemas.microsoft.com/office/drawing/2014/main" id="{86B9827E-88FE-4EB5-97EF-44114A0ACDC4}"/>
              </a:ext>
            </a:extLst>
          </p:cNvPr>
          <p:cNvPicPr>
            <a:picLocks noChangeAspect="1" noChangeArrowheads="1"/>
          </p:cNvPicPr>
          <p:nvPr/>
        </p:nvPicPr>
        <p:blipFill>
          <a:blip r:embed="rId2"/>
          <a:srcRect/>
          <a:stretch>
            <a:fillRect/>
          </a:stretch>
        </p:blipFill>
        <p:spPr bwMode="auto">
          <a:xfrm>
            <a:off x="4426925" y="2447974"/>
            <a:ext cx="4097337" cy="4176713"/>
          </a:xfrm>
          <a:prstGeom prst="rect">
            <a:avLst/>
          </a:prstGeom>
          <a:noFill/>
          <a:ln w="9525">
            <a:noFill/>
            <a:miter lim="800000"/>
            <a:headEnd/>
            <a:tailEnd/>
          </a:ln>
        </p:spPr>
      </p:pic>
      <p:sp>
        <p:nvSpPr>
          <p:cNvPr id="9" name="Metin kutusu 8">
            <a:extLst>
              <a:ext uri="{FF2B5EF4-FFF2-40B4-BE49-F238E27FC236}">
                <a16:creationId xmlns:a16="http://schemas.microsoft.com/office/drawing/2014/main" id="{DA567BC2-5EA6-4D67-A2C7-885543A310C5}"/>
              </a:ext>
            </a:extLst>
          </p:cNvPr>
          <p:cNvSpPr txBox="1"/>
          <p:nvPr/>
        </p:nvSpPr>
        <p:spPr>
          <a:xfrm>
            <a:off x="1346981" y="3889999"/>
            <a:ext cx="2310619" cy="646331"/>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art. </a:t>
            </a:r>
            <a:r>
              <a:rPr lang="tr-TR" sz="1800" b="1" dirty="0" err="1">
                <a:solidFill>
                  <a:srgbClr val="FF0000"/>
                </a:solidFill>
                <a:latin typeface="Times New Roman" pitchFamily="18" charset="0"/>
                <a:cs typeface="Times New Roman" pitchFamily="18" charset="0"/>
              </a:rPr>
              <a:t>radioulnaris</a:t>
            </a:r>
            <a:r>
              <a:rPr lang="tr-TR" sz="1800" b="1" dirty="0">
                <a:solidFill>
                  <a:srgbClr val="FF0000"/>
                </a:solidFill>
                <a:latin typeface="Times New Roman" pitchFamily="18" charset="0"/>
                <a:cs typeface="Times New Roman" pitchFamily="18" charset="0"/>
              </a:rPr>
              <a:t> </a:t>
            </a:r>
            <a:r>
              <a:rPr lang="tr-TR" sz="1800" b="1" dirty="0" err="1">
                <a:solidFill>
                  <a:srgbClr val="FF0000"/>
                </a:solidFill>
                <a:latin typeface="Times New Roman" pitchFamily="18" charset="0"/>
                <a:cs typeface="Times New Roman" pitchFamily="18" charset="0"/>
              </a:rPr>
              <a:t>distalis</a:t>
            </a:r>
            <a:endParaRPr lang="tr-TR" sz="1800" dirty="0"/>
          </a:p>
        </p:txBody>
      </p:sp>
      <p:cxnSp>
        <p:nvCxnSpPr>
          <p:cNvPr id="10" name="Düz Ok Bağlayıcısı 9">
            <a:extLst>
              <a:ext uri="{FF2B5EF4-FFF2-40B4-BE49-F238E27FC236}">
                <a16:creationId xmlns:a16="http://schemas.microsoft.com/office/drawing/2014/main" id="{C654AE2E-8719-43CF-AD93-54809AB6CFA4}"/>
              </a:ext>
            </a:extLst>
          </p:cNvPr>
          <p:cNvCxnSpPr/>
          <p:nvPr/>
        </p:nvCxnSpPr>
        <p:spPr>
          <a:xfrm flipV="1">
            <a:off x="3319975" y="3429000"/>
            <a:ext cx="2335237" cy="580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4682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2677656"/>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radiocarpalis</a:t>
            </a:r>
            <a:r>
              <a:rPr lang="tr-TR" sz="2400" b="1" dirty="0">
                <a:solidFill>
                  <a:srgbClr val="FF0000"/>
                </a:solidFill>
                <a:latin typeface="Times New Roman" pitchFamily="18" charset="0"/>
                <a:cs typeface="Times New Roman" pitchFamily="18" charset="0"/>
              </a:rPr>
              <a:t> (el bileği eklemi): </a:t>
            </a:r>
            <a:r>
              <a:rPr lang="tr-TR" sz="2400" b="1" dirty="0">
                <a:latin typeface="Times New Roman" pitchFamily="18" charset="0"/>
                <a:cs typeface="Times New Roman" pitchFamily="18" charset="0"/>
              </a:rPr>
              <a:t>Radius’un alt ucunda bulunan eklem yüzü ile el bileği kemiklerinin </a:t>
            </a:r>
            <a:r>
              <a:rPr lang="tr-TR" sz="2400" b="1" dirty="0" err="1">
                <a:latin typeface="Times New Roman" pitchFamily="18" charset="0"/>
                <a:cs typeface="Times New Roman" pitchFamily="18" charset="0"/>
              </a:rPr>
              <a:t>proximal</a:t>
            </a:r>
            <a:r>
              <a:rPr lang="tr-TR" sz="2400" b="1" dirty="0">
                <a:latin typeface="Times New Roman" pitchFamily="18" charset="0"/>
                <a:cs typeface="Times New Roman" pitchFamily="18" charset="0"/>
              </a:rPr>
              <a:t> sırası arasında (</a:t>
            </a:r>
            <a:r>
              <a:rPr lang="tr-TR" sz="2400" b="1" dirty="0" err="1">
                <a:latin typeface="Times New Roman" pitchFamily="18" charset="0"/>
                <a:cs typeface="Times New Roman" pitchFamily="18" charset="0"/>
              </a:rPr>
              <a:t>os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psiforme</a:t>
            </a:r>
            <a:r>
              <a:rPr lang="tr-TR" sz="2400" b="1" dirty="0">
                <a:latin typeface="Times New Roman" pitchFamily="18" charset="0"/>
                <a:cs typeface="Times New Roman" pitchFamily="18" charset="0"/>
              </a:rPr>
              <a:t> ekleme katılmaz) oluşan art. </a:t>
            </a:r>
            <a:r>
              <a:rPr lang="tr-TR" sz="2400" b="1" dirty="0" err="1">
                <a:latin typeface="Times New Roman" pitchFamily="18" charset="0"/>
                <a:cs typeface="Times New Roman" pitchFamily="18" charset="0"/>
              </a:rPr>
              <a:t>ellipsoidea</a:t>
            </a:r>
            <a:r>
              <a:rPr lang="tr-TR" sz="2400" b="1" dirty="0">
                <a:latin typeface="Times New Roman" pitchFamily="18" charset="0"/>
                <a:cs typeface="Times New Roman" pitchFamily="18" charset="0"/>
              </a:rPr>
              <a:t> grubu bir eklemdir. </a:t>
            </a:r>
            <a:r>
              <a:rPr lang="tr-TR" sz="2400" b="1" dirty="0" err="1">
                <a:latin typeface="Times New Roman" pitchFamily="18" charset="0"/>
                <a:cs typeface="Times New Roman" pitchFamily="18" charset="0"/>
              </a:rPr>
              <a:t>Ulna’nın</a:t>
            </a:r>
            <a:r>
              <a:rPr lang="tr-TR" sz="2400" b="1" dirty="0">
                <a:latin typeface="Times New Roman" pitchFamily="18" charset="0"/>
                <a:cs typeface="Times New Roman" pitchFamily="18" charset="0"/>
              </a:rPr>
              <a:t> alt ucu ile el bileği kemikleri arasında </a:t>
            </a:r>
            <a:r>
              <a:rPr lang="tr-TR" sz="2400" b="1" dirty="0" err="1">
                <a:solidFill>
                  <a:srgbClr val="FF0000"/>
                </a:solidFill>
                <a:latin typeface="Times New Roman" pitchFamily="18" charset="0"/>
                <a:cs typeface="Times New Roman" pitchFamily="18" charset="0"/>
              </a:rPr>
              <a:t>discus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articularis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bulunur. El bileği eklemi </a:t>
            </a:r>
            <a:r>
              <a:rPr lang="tr-TR" sz="2400" b="1" dirty="0" err="1">
                <a:latin typeface="Times New Roman" pitchFamily="18" charset="0"/>
                <a:cs typeface="Times New Roman" pitchFamily="18" charset="0"/>
              </a:rPr>
              <a:t>fleksiyon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ekstensiyon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abduksiyon</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adduksiyon</a:t>
            </a:r>
            <a:r>
              <a:rPr lang="tr-TR" sz="2400" b="1" dirty="0">
                <a:latin typeface="Times New Roman" pitchFamily="18" charset="0"/>
                <a:cs typeface="Times New Roman" pitchFamily="18" charset="0"/>
              </a:rPr>
              <a:t> hareketleri yapar. El bileği eklemindeki bağlar eklem kapsülü ile kaynaşmış durumdadır.</a:t>
            </a:r>
          </a:p>
          <a:p>
            <a:pPr algn="just"/>
            <a:endParaRPr lang="tr-TR" sz="2400" b="1" dirty="0">
              <a:latin typeface="Times New Roman" pitchFamily="18" charset="0"/>
              <a:cs typeface="Times New Roman" pitchFamily="18" charset="0"/>
            </a:endParaRPr>
          </a:p>
        </p:txBody>
      </p:sp>
      <p:pic>
        <p:nvPicPr>
          <p:cNvPr id="3" name="Picture 7">
            <a:extLst>
              <a:ext uri="{FF2B5EF4-FFF2-40B4-BE49-F238E27FC236}">
                <a16:creationId xmlns:a16="http://schemas.microsoft.com/office/drawing/2014/main" id="{1D686974-6126-439D-8630-8C1901345599}"/>
              </a:ext>
            </a:extLst>
          </p:cNvPr>
          <p:cNvPicPr>
            <a:picLocks noChangeAspect="1" noChangeArrowheads="1"/>
          </p:cNvPicPr>
          <p:nvPr/>
        </p:nvPicPr>
        <p:blipFill>
          <a:blip r:embed="rId2"/>
          <a:srcRect/>
          <a:stretch>
            <a:fillRect/>
          </a:stretch>
        </p:blipFill>
        <p:spPr bwMode="auto">
          <a:xfrm>
            <a:off x="4046806" y="2848556"/>
            <a:ext cx="3433938" cy="3500462"/>
          </a:xfrm>
          <a:prstGeom prst="rect">
            <a:avLst/>
          </a:prstGeom>
          <a:noFill/>
          <a:ln w="9525">
            <a:noFill/>
            <a:miter lim="800000"/>
            <a:headEnd/>
            <a:tailEnd/>
          </a:ln>
        </p:spPr>
      </p:pic>
      <p:sp>
        <p:nvSpPr>
          <p:cNvPr id="11" name="Metin kutusu 10">
            <a:extLst>
              <a:ext uri="{FF2B5EF4-FFF2-40B4-BE49-F238E27FC236}">
                <a16:creationId xmlns:a16="http://schemas.microsoft.com/office/drawing/2014/main" id="{A7E63BA8-D576-4266-97A7-9ABABAB3FF30}"/>
              </a:ext>
            </a:extLst>
          </p:cNvPr>
          <p:cNvSpPr txBox="1"/>
          <p:nvPr/>
        </p:nvSpPr>
        <p:spPr>
          <a:xfrm>
            <a:off x="7325750" y="4398496"/>
            <a:ext cx="3970606" cy="369332"/>
          </a:xfrm>
          <a:prstGeom prst="rect">
            <a:avLst/>
          </a:prstGeom>
          <a:noFill/>
        </p:spPr>
        <p:txBody>
          <a:bodyPr wrap="square">
            <a:spAutoFit/>
          </a:bodyPr>
          <a:lstStyle/>
          <a:p>
            <a:r>
              <a:rPr lang="tr-TR" b="1" dirty="0">
                <a:solidFill>
                  <a:srgbClr val="FF0000"/>
                </a:solidFill>
                <a:latin typeface="Times New Roman" pitchFamily="18" charset="0"/>
                <a:cs typeface="Times New Roman" pitchFamily="18" charset="0"/>
              </a:rPr>
              <a:t>art. </a:t>
            </a:r>
            <a:r>
              <a:rPr lang="tr-TR" b="1" dirty="0" err="1">
                <a:solidFill>
                  <a:srgbClr val="FF0000"/>
                </a:solidFill>
                <a:latin typeface="Times New Roman" pitchFamily="18" charset="0"/>
                <a:cs typeface="Times New Roman" pitchFamily="18" charset="0"/>
              </a:rPr>
              <a:t>radiocarpalis</a:t>
            </a:r>
            <a:r>
              <a:rPr lang="tr-TR" b="1" dirty="0">
                <a:solidFill>
                  <a:srgbClr val="FF0000"/>
                </a:solidFill>
                <a:latin typeface="Times New Roman" pitchFamily="18" charset="0"/>
                <a:cs typeface="Times New Roman" pitchFamily="18" charset="0"/>
              </a:rPr>
              <a:t> </a:t>
            </a:r>
            <a:endParaRPr lang="tr-TR" dirty="0"/>
          </a:p>
        </p:txBody>
      </p:sp>
      <p:cxnSp>
        <p:nvCxnSpPr>
          <p:cNvPr id="7" name="Düz Ok Bağlayıcısı 6">
            <a:extLst>
              <a:ext uri="{FF2B5EF4-FFF2-40B4-BE49-F238E27FC236}">
                <a16:creationId xmlns:a16="http://schemas.microsoft.com/office/drawing/2014/main" id="{D6311C34-5453-4AFD-BBC7-5E4541CC579B}"/>
              </a:ext>
            </a:extLst>
          </p:cNvPr>
          <p:cNvCxnSpPr/>
          <p:nvPr/>
        </p:nvCxnSpPr>
        <p:spPr>
          <a:xfrm>
            <a:off x="6260123" y="4192172"/>
            <a:ext cx="1055077" cy="3909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209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1938992"/>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sacroiliaca</a:t>
            </a:r>
            <a:r>
              <a:rPr lang="tr-TR" sz="2400" b="1" dirty="0">
                <a:solidFill>
                  <a:srgbClr val="FF0000"/>
                </a:solidFill>
                <a:latin typeface="Times New Roman" pitchFamily="18" charset="0"/>
                <a:cs typeface="Times New Roman" pitchFamily="18" charset="0"/>
              </a:rPr>
              <a:t>: </a:t>
            </a:r>
            <a:r>
              <a:rPr lang="tr-TR" sz="2400" b="1" dirty="0" err="1">
                <a:latin typeface="Times New Roman" pitchFamily="18" charset="0"/>
                <a:cs typeface="Times New Roman" pitchFamily="18" charset="0"/>
              </a:rPr>
              <a:t>Sakrum</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ilium</a:t>
            </a:r>
            <a:r>
              <a:rPr lang="tr-TR" sz="2400" b="1" dirty="0">
                <a:latin typeface="Times New Roman" pitchFamily="18" charset="0"/>
                <a:cs typeface="Times New Roman" pitchFamily="18" charset="0"/>
              </a:rPr>
              <a:t> kemikleri arasında oluşan bir eklemdir. Hareketleri çok sınırlıdır.  Eklem yüzlerini döşeyen kıkırdaklar ileri yaşlarda kemiğe dönüşebilir. Buda hareketi imkânsız hale getirir. Eklemin çok güçlü bağları vardır.</a:t>
            </a:r>
          </a:p>
          <a:p>
            <a:pPr algn="just"/>
            <a:endParaRPr lang="tr-TR" sz="2400" b="1" dirty="0">
              <a:latin typeface="Times New Roman" pitchFamily="18" charset="0"/>
              <a:cs typeface="Times New Roman" pitchFamily="18" charset="0"/>
            </a:endParaRPr>
          </a:p>
        </p:txBody>
      </p:sp>
      <p:pic>
        <p:nvPicPr>
          <p:cNvPr id="2" name="Picture 3">
            <a:extLst>
              <a:ext uri="{FF2B5EF4-FFF2-40B4-BE49-F238E27FC236}">
                <a16:creationId xmlns:a16="http://schemas.microsoft.com/office/drawing/2014/main" id="{2E88C69F-31E4-4069-9BEE-CFCEF0894702}"/>
              </a:ext>
            </a:extLst>
          </p:cNvPr>
          <p:cNvPicPr>
            <a:picLocks noChangeAspect="1" noChangeArrowheads="1"/>
          </p:cNvPicPr>
          <p:nvPr/>
        </p:nvPicPr>
        <p:blipFill>
          <a:blip r:embed="rId2"/>
          <a:srcRect/>
          <a:stretch>
            <a:fillRect/>
          </a:stretch>
        </p:blipFill>
        <p:spPr bwMode="auto">
          <a:xfrm>
            <a:off x="3817810" y="3008716"/>
            <a:ext cx="2928958" cy="2353597"/>
          </a:xfrm>
          <a:prstGeom prst="rect">
            <a:avLst/>
          </a:prstGeom>
          <a:noFill/>
          <a:ln w="9525">
            <a:noFill/>
            <a:miter lim="800000"/>
            <a:headEnd/>
            <a:tailEnd/>
          </a:ln>
          <a:effectLst/>
        </p:spPr>
      </p:pic>
      <p:sp>
        <p:nvSpPr>
          <p:cNvPr id="9" name="Metin kutusu 8">
            <a:extLst>
              <a:ext uri="{FF2B5EF4-FFF2-40B4-BE49-F238E27FC236}">
                <a16:creationId xmlns:a16="http://schemas.microsoft.com/office/drawing/2014/main" id="{B54952D2-2F0E-4E3C-9237-C046D3B29C34}"/>
              </a:ext>
            </a:extLst>
          </p:cNvPr>
          <p:cNvSpPr txBox="1"/>
          <p:nvPr/>
        </p:nvSpPr>
        <p:spPr>
          <a:xfrm>
            <a:off x="7353886" y="4040695"/>
            <a:ext cx="4547382" cy="369332"/>
          </a:xfrm>
          <a:prstGeom prst="rect">
            <a:avLst/>
          </a:prstGeom>
          <a:noFill/>
        </p:spPr>
        <p:txBody>
          <a:bodyPr wrap="square">
            <a:spAutoFit/>
          </a:bodyPr>
          <a:lstStyle/>
          <a:p>
            <a:r>
              <a:rPr lang="tr-TR" sz="1800" b="1" dirty="0">
                <a:solidFill>
                  <a:srgbClr val="FF0000"/>
                </a:solidFill>
                <a:latin typeface="Times New Roman" pitchFamily="18" charset="0"/>
                <a:cs typeface="Times New Roman" pitchFamily="18" charset="0"/>
              </a:rPr>
              <a:t>art. </a:t>
            </a:r>
            <a:r>
              <a:rPr lang="tr-TR" sz="1800" b="1" dirty="0" err="1">
                <a:solidFill>
                  <a:srgbClr val="FF0000"/>
                </a:solidFill>
                <a:latin typeface="Times New Roman" pitchFamily="18" charset="0"/>
                <a:cs typeface="Times New Roman" pitchFamily="18" charset="0"/>
              </a:rPr>
              <a:t>sacroiliaca</a:t>
            </a:r>
            <a:endParaRPr lang="tr-TR" sz="1800" dirty="0"/>
          </a:p>
        </p:txBody>
      </p:sp>
      <p:cxnSp>
        <p:nvCxnSpPr>
          <p:cNvPr id="10" name="Düz Ok Bağlayıcısı 9">
            <a:extLst>
              <a:ext uri="{FF2B5EF4-FFF2-40B4-BE49-F238E27FC236}">
                <a16:creationId xmlns:a16="http://schemas.microsoft.com/office/drawing/2014/main" id="{B6A6C1BC-E4E1-4A1B-84CB-F4B18958441B}"/>
              </a:ext>
            </a:extLst>
          </p:cNvPr>
          <p:cNvCxnSpPr>
            <a:endCxn id="9" idx="1"/>
          </p:cNvCxnSpPr>
          <p:nvPr/>
        </p:nvCxnSpPr>
        <p:spPr>
          <a:xfrm>
            <a:off x="5824025" y="3615397"/>
            <a:ext cx="1529861" cy="609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5772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2677656"/>
          </a:xfrm>
          <a:prstGeom prst="rect">
            <a:avLst/>
          </a:prstGeom>
          <a:noFill/>
        </p:spPr>
        <p:txBody>
          <a:bodyPr wrap="square">
            <a:spAutoFit/>
          </a:bodyPr>
          <a:lstStyle/>
          <a:p>
            <a:pPr algn="just"/>
            <a:r>
              <a:rPr lang="tr-TR" sz="2400" b="1" dirty="0" err="1">
                <a:solidFill>
                  <a:srgbClr val="FF0000"/>
                </a:solidFill>
                <a:latin typeface="Times New Roman" pitchFamily="18" charset="0"/>
                <a:cs typeface="Times New Roman" pitchFamily="18" charset="0"/>
              </a:rPr>
              <a:t>Symphysis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pubica</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Her iki </a:t>
            </a:r>
            <a:r>
              <a:rPr lang="tr-TR" sz="2400" b="1" dirty="0" err="1">
                <a:latin typeface="Times New Roman" pitchFamily="18" charset="0"/>
                <a:cs typeface="Times New Roman" pitchFamily="18" charset="0"/>
              </a:rPr>
              <a:t>pubis</a:t>
            </a:r>
            <a:r>
              <a:rPr lang="tr-TR" sz="2400" b="1" dirty="0">
                <a:latin typeface="Times New Roman" pitchFamily="18" charset="0"/>
                <a:cs typeface="Times New Roman" pitchFamily="18" charset="0"/>
              </a:rPr>
              <a:t> kemiğinin birbirine bakan eklem yüzleri arasında meydana gelen </a:t>
            </a:r>
            <a:r>
              <a:rPr lang="tr-TR" sz="2400" b="1" dirty="0" err="1">
                <a:solidFill>
                  <a:srgbClr val="FF0000"/>
                </a:solidFill>
                <a:latin typeface="Times New Roman" pitchFamily="18" charset="0"/>
                <a:cs typeface="Times New Roman" pitchFamily="18" charset="0"/>
              </a:rPr>
              <a:t>symphysis</a:t>
            </a:r>
            <a:r>
              <a:rPr lang="tr-TR" sz="2400" b="1" dirty="0">
                <a:solidFill>
                  <a:srgbClr val="FF0000"/>
                </a:solidFill>
                <a:latin typeface="Times New Roman" pitchFamily="18" charset="0"/>
                <a:cs typeface="Times New Roman" pitchFamily="18" charset="0"/>
              </a:rPr>
              <a:t> grubu </a:t>
            </a:r>
            <a:r>
              <a:rPr lang="tr-TR" sz="2400" b="1" dirty="0">
                <a:latin typeface="Times New Roman" pitchFamily="18" charset="0"/>
                <a:cs typeface="Times New Roman" pitchFamily="18" charset="0"/>
              </a:rPr>
              <a:t>bir eklemdir. Sınırlı hareket kabiliyeti olan bir eklemdir. İki eklem yüzü arasında </a:t>
            </a:r>
            <a:r>
              <a:rPr lang="tr-TR" sz="2400" b="1" dirty="0" err="1">
                <a:solidFill>
                  <a:srgbClr val="FF0000"/>
                </a:solidFill>
                <a:latin typeface="Times New Roman" pitchFamily="18" charset="0"/>
                <a:cs typeface="Times New Roman" pitchFamily="18" charset="0"/>
              </a:rPr>
              <a:t>discus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interpubicus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denilen bir disk bulunur. Hamileliğin son dönemlerinde, </a:t>
            </a:r>
            <a:r>
              <a:rPr lang="tr-TR" sz="2400" b="1" dirty="0" err="1">
                <a:latin typeface="Times New Roman" pitchFamily="18" charset="0"/>
                <a:cs typeface="Times New Roman" pitchFamily="18" charset="0"/>
              </a:rPr>
              <a:t>pelvis</a:t>
            </a:r>
            <a:r>
              <a:rPr lang="tr-TR" sz="2400" b="1" dirty="0">
                <a:latin typeface="Times New Roman" pitchFamily="18" charset="0"/>
                <a:cs typeface="Times New Roman" pitchFamily="18" charset="0"/>
              </a:rPr>
              <a:t> eklemleri ve eklem bağları hormonların etkisi ile gevşeyerek hareket kabiliyetini artırırlar. Bu durum doğum esnasında çocuğun doğum kanalından geçişini kolaylaştırır.</a:t>
            </a:r>
          </a:p>
          <a:p>
            <a:pPr algn="just"/>
            <a:endParaRPr lang="tr-TR" sz="2400" b="1" dirty="0">
              <a:latin typeface="Times New Roman" pitchFamily="18" charset="0"/>
              <a:cs typeface="Times New Roman" pitchFamily="18" charset="0"/>
            </a:endParaRPr>
          </a:p>
        </p:txBody>
      </p:sp>
      <p:pic>
        <p:nvPicPr>
          <p:cNvPr id="3" name="Picture 3">
            <a:extLst>
              <a:ext uri="{FF2B5EF4-FFF2-40B4-BE49-F238E27FC236}">
                <a16:creationId xmlns:a16="http://schemas.microsoft.com/office/drawing/2014/main" id="{B5C44FCA-CF03-4852-A530-7307DA0C7131}"/>
              </a:ext>
            </a:extLst>
          </p:cNvPr>
          <p:cNvPicPr>
            <a:picLocks noChangeAspect="1" noChangeArrowheads="1"/>
          </p:cNvPicPr>
          <p:nvPr/>
        </p:nvPicPr>
        <p:blipFill>
          <a:blip r:embed="rId2"/>
          <a:srcRect/>
          <a:stretch>
            <a:fillRect/>
          </a:stretch>
        </p:blipFill>
        <p:spPr bwMode="auto">
          <a:xfrm>
            <a:off x="3560647" y="3319531"/>
            <a:ext cx="4401473" cy="2500330"/>
          </a:xfrm>
          <a:prstGeom prst="rect">
            <a:avLst/>
          </a:prstGeom>
          <a:noFill/>
          <a:ln w="9525">
            <a:noFill/>
            <a:miter lim="800000"/>
            <a:headEnd/>
            <a:tailEnd/>
          </a:ln>
          <a:effectLst/>
        </p:spPr>
      </p:pic>
    </p:spTree>
    <p:extLst>
      <p:ext uri="{BB962C8B-B14F-4D97-AF65-F5344CB8AC3E}">
        <p14:creationId xmlns:p14="http://schemas.microsoft.com/office/powerpoint/2010/main" val="19090475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2308324"/>
          </a:xfrm>
          <a:prstGeom prst="rect">
            <a:avLst/>
          </a:prstGeom>
          <a:noFill/>
        </p:spPr>
        <p:txBody>
          <a:bodyPr wrap="square">
            <a:spAutoFit/>
          </a:bodyPr>
          <a:lstStyle/>
          <a:p>
            <a:pPr algn="ctr"/>
            <a:r>
              <a:rPr lang="tr-TR" sz="2400" b="1" dirty="0">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Articulationes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membri</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inferioris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liberi</a:t>
            </a:r>
            <a:endParaRPr lang="tr-TR" sz="2400" b="1" dirty="0">
              <a:solidFill>
                <a:srgbClr val="FF0000"/>
              </a:solidFill>
              <a:latin typeface="Times New Roman" pitchFamily="18" charset="0"/>
              <a:cs typeface="Times New Roman" pitchFamily="18" charset="0"/>
            </a:endParaRPr>
          </a:p>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coxae</a:t>
            </a:r>
            <a:r>
              <a:rPr lang="tr-TR" sz="2400" b="1" dirty="0">
                <a:solidFill>
                  <a:srgbClr val="FF0000"/>
                </a:solidFill>
                <a:latin typeface="Times New Roman" pitchFamily="18" charset="0"/>
                <a:cs typeface="Times New Roman" pitchFamily="18" charset="0"/>
              </a:rPr>
              <a:t> (kalça eklemi): </a:t>
            </a:r>
            <a:r>
              <a:rPr lang="tr-TR" sz="2400" b="1" dirty="0" err="1">
                <a:solidFill>
                  <a:srgbClr val="FF0000"/>
                </a:solidFill>
                <a:latin typeface="Times New Roman" pitchFamily="18" charset="0"/>
                <a:cs typeface="Times New Roman" pitchFamily="18" charset="0"/>
              </a:rPr>
              <a:t>Femur</a:t>
            </a:r>
            <a:r>
              <a:rPr lang="tr-TR" sz="2400" b="1" dirty="0">
                <a:solidFill>
                  <a:srgbClr val="FF0000"/>
                </a:solidFill>
                <a:latin typeface="Times New Roman" pitchFamily="18" charset="0"/>
                <a:cs typeface="Times New Roman" pitchFamily="18" charset="0"/>
              </a:rPr>
              <a:t> başı </a:t>
            </a:r>
            <a:r>
              <a:rPr lang="tr-TR" sz="2400" b="1" dirty="0">
                <a:latin typeface="Times New Roman" pitchFamily="18" charset="0"/>
                <a:cs typeface="Times New Roman" pitchFamily="18" charset="0"/>
              </a:rPr>
              <a:t>ile </a:t>
            </a:r>
            <a:r>
              <a:rPr lang="tr-TR" sz="2400" b="1" dirty="0" err="1">
                <a:latin typeface="Times New Roman" pitchFamily="18" charset="0"/>
                <a:cs typeface="Times New Roman" pitchFamily="18" charset="0"/>
              </a:rPr>
              <a:t>acetabulum</a:t>
            </a:r>
            <a:r>
              <a:rPr lang="tr-TR" sz="2400" b="1" dirty="0">
                <a:latin typeface="Times New Roman" pitchFamily="18" charset="0"/>
                <a:cs typeface="Times New Roman" pitchFamily="18" charset="0"/>
              </a:rPr>
              <a:t> arasında oluşan art. </a:t>
            </a:r>
            <a:r>
              <a:rPr lang="tr-TR" sz="2400" b="1" dirty="0" err="1">
                <a:latin typeface="Times New Roman" pitchFamily="18" charset="0"/>
                <a:cs typeface="Times New Roman" pitchFamily="18" charset="0"/>
              </a:rPr>
              <a:t>spheroidea</a:t>
            </a:r>
            <a:r>
              <a:rPr lang="tr-TR" sz="2400" b="1" dirty="0">
                <a:latin typeface="Times New Roman" pitchFamily="18" charset="0"/>
                <a:cs typeface="Times New Roman" pitchFamily="18" charset="0"/>
              </a:rPr>
              <a:t> grubu bir eklemdir. </a:t>
            </a:r>
            <a:r>
              <a:rPr lang="tr-TR" sz="2400" b="1" dirty="0" err="1">
                <a:latin typeface="Times New Roman" pitchFamily="18" charset="0"/>
                <a:cs typeface="Times New Roman" pitchFamily="18" charset="0"/>
              </a:rPr>
              <a:t>Acetabulum</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femur</a:t>
            </a:r>
            <a:r>
              <a:rPr lang="tr-TR" sz="2400" b="1" dirty="0">
                <a:latin typeface="Times New Roman" pitchFamily="18" charset="0"/>
                <a:cs typeface="Times New Roman" pitchFamily="18" charset="0"/>
              </a:rPr>
              <a:t> başını içine alabilecek kadar büyük olmadığı için </a:t>
            </a:r>
            <a:r>
              <a:rPr lang="tr-TR" sz="2400" b="1" dirty="0" err="1">
                <a:latin typeface="Times New Roman" pitchFamily="18" charset="0"/>
                <a:cs typeface="Times New Roman" pitchFamily="18" charset="0"/>
              </a:rPr>
              <a:t>acetabulum’un</a:t>
            </a:r>
            <a:r>
              <a:rPr lang="tr-TR" sz="2400" b="1" dirty="0">
                <a:latin typeface="Times New Roman" pitchFamily="18" charset="0"/>
                <a:cs typeface="Times New Roman" pitchFamily="18" charset="0"/>
              </a:rPr>
              <a:t> kenarında </a:t>
            </a:r>
            <a:r>
              <a:rPr lang="tr-TR" sz="2400" b="1" dirty="0" err="1">
                <a:solidFill>
                  <a:srgbClr val="FF0000"/>
                </a:solidFill>
                <a:latin typeface="Times New Roman" pitchFamily="18" charset="0"/>
                <a:cs typeface="Times New Roman" pitchFamily="18" charset="0"/>
              </a:rPr>
              <a:t>labrum</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acetabulare</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denilen ve konkav eklem yüzünü artıran </a:t>
            </a:r>
            <a:r>
              <a:rPr lang="tr-TR" sz="2400" b="1" dirty="0" err="1">
                <a:latin typeface="Times New Roman" pitchFamily="18" charset="0"/>
                <a:cs typeface="Times New Roman" pitchFamily="18" charset="0"/>
              </a:rPr>
              <a:t>fibrokartilaginöz</a:t>
            </a:r>
            <a:r>
              <a:rPr lang="tr-TR" sz="2400" b="1" dirty="0">
                <a:latin typeface="Times New Roman" pitchFamily="18" charset="0"/>
                <a:cs typeface="Times New Roman" pitchFamily="18" charset="0"/>
              </a:rPr>
              <a:t> bir kıkırdak halka vardır.</a:t>
            </a:r>
            <a:r>
              <a:rPr lang="tr-TR" sz="2400" b="1" i="1" dirty="0">
                <a:latin typeface="Times New Roman" pitchFamily="18" charset="0"/>
                <a:cs typeface="Times New Roman" pitchFamily="18" charset="0"/>
              </a:rPr>
              <a:t> </a:t>
            </a:r>
            <a:endParaRPr lang="tr-TR" sz="2400" b="1" dirty="0">
              <a:latin typeface="Times New Roman" pitchFamily="18" charset="0"/>
              <a:cs typeface="Times New Roman" pitchFamily="18" charset="0"/>
            </a:endParaRPr>
          </a:p>
        </p:txBody>
      </p:sp>
      <p:pic>
        <p:nvPicPr>
          <p:cNvPr id="2" name="Picture 5">
            <a:extLst>
              <a:ext uri="{FF2B5EF4-FFF2-40B4-BE49-F238E27FC236}">
                <a16:creationId xmlns:a16="http://schemas.microsoft.com/office/drawing/2014/main" id="{F565F39C-E973-4421-B61F-36B1B04C599C}"/>
              </a:ext>
            </a:extLst>
          </p:cNvPr>
          <p:cNvPicPr>
            <a:picLocks noChangeAspect="1" noChangeArrowheads="1"/>
          </p:cNvPicPr>
          <p:nvPr/>
        </p:nvPicPr>
        <p:blipFill>
          <a:blip r:embed="rId2"/>
          <a:srcRect/>
          <a:stretch>
            <a:fillRect/>
          </a:stretch>
        </p:blipFill>
        <p:spPr bwMode="auto">
          <a:xfrm>
            <a:off x="2914405" y="2658794"/>
            <a:ext cx="5400675" cy="4199206"/>
          </a:xfrm>
          <a:prstGeom prst="rect">
            <a:avLst/>
          </a:prstGeom>
          <a:noFill/>
          <a:ln w="9525">
            <a:noFill/>
            <a:miter lim="800000"/>
            <a:headEnd/>
            <a:tailEnd/>
          </a:ln>
        </p:spPr>
      </p:pic>
    </p:spTree>
    <p:extLst>
      <p:ext uri="{BB962C8B-B14F-4D97-AF65-F5344CB8AC3E}">
        <p14:creationId xmlns:p14="http://schemas.microsoft.com/office/powerpoint/2010/main" val="40190603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2308324"/>
          </a:xfrm>
          <a:prstGeom prst="rect">
            <a:avLst/>
          </a:prstGeom>
          <a:noFill/>
        </p:spPr>
        <p:txBody>
          <a:bodyPr wrap="square">
            <a:spAutoFit/>
          </a:bodyPr>
          <a:lstStyle/>
          <a:p>
            <a:pPr algn="ctr"/>
            <a:r>
              <a:rPr lang="tr-TR" sz="2400" b="1" dirty="0">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Articulationes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membri</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inferioris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liberi</a:t>
            </a:r>
            <a:endParaRPr lang="tr-TR" sz="2400" b="1" dirty="0">
              <a:solidFill>
                <a:srgbClr val="FF0000"/>
              </a:solidFill>
              <a:latin typeface="Times New Roman" pitchFamily="18" charset="0"/>
              <a:cs typeface="Times New Roman" pitchFamily="18" charset="0"/>
            </a:endParaRPr>
          </a:p>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coxae</a:t>
            </a:r>
            <a:r>
              <a:rPr lang="tr-TR" sz="2400" b="1" dirty="0">
                <a:solidFill>
                  <a:srgbClr val="FF0000"/>
                </a:solidFill>
                <a:latin typeface="Times New Roman" pitchFamily="18" charset="0"/>
                <a:cs typeface="Times New Roman" pitchFamily="18" charset="0"/>
              </a:rPr>
              <a:t> (kalça eklemi): </a:t>
            </a:r>
            <a:r>
              <a:rPr lang="tr-TR" sz="2400" b="1" dirty="0" err="1">
                <a:solidFill>
                  <a:srgbClr val="FF0000"/>
                </a:solidFill>
                <a:latin typeface="Times New Roman" pitchFamily="18" charset="0"/>
                <a:cs typeface="Times New Roman" pitchFamily="18" charset="0"/>
              </a:rPr>
              <a:t>Femur</a:t>
            </a:r>
            <a:r>
              <a:rPr lang="tr-TR" sz="2400" b="1" dirty="0">
                <a:solidFill>
                  <a:srgbClr val="FF0000"/>
                </a:solidFill>
                <a:latin typeface="Times New Roman" pitchFamily="18" charset="0"/>
                <a:cs typeface="Times New Roman" pitchFamily="18" charset="0"/>
              </a:rPr>
              <a:t> başı </a:t>
            </a:r>
            <a:r>
              <a:rPr lang="tr-TR" sz="2400" b="1" dirty="0">
                <a:latin typeface="Times New Roman" pitchFamily="18" charset="0"/>
                <a:cs typeface="Times New Roman" pitchFamily="18" charset="0"/>
              </a:rPr>
              <a:t>ile </a:t>
            </a:r>
            <a:r>
              <a:rPr lang="tr-TR" sz="2400" b="1" dirty="0" err="1">
                <a:latin typeface="Times New Roman" pitchFamily="18" charset="0"/>
                <a:cs typeface="Times New Roman" pitchFamily="18" charset="0"/>
              </a:rPr>
              <a:t>acetabulum</a:t>
            </a:r>
            <a:r>
              <a:rPr lang="tr-TR" sz="2400" b="1" dirty="0">
                <a:latin typeface="Times New Roman" pitchFamily="18" charset="0"/>
                <a:cs typeface="Times New Roman" pitchFamily="18" charset="0"/>
              </a:rPr>
              <a:t> arasında oluşan art. </a:t>
            </a:r>
            <a:r>
              <a:rPr lang="tr-TR" sz="2400" b="1" dirty="0" err="1">
                <a:latin typeface="Times New Roman" pitchFamily="18" charset="0"/>
                <a:cs typeface="Times New Roman" pitchFamily="18" charset="0"/>
              </a:rPr>
              <a:t>spheroidea</a:t>
            </a:r>
            <a:r>
              <a:rPr lang="tr-TR" sz="2400" b="1" dirty="0">
                <a:latin typeface="Times New Roman" pitchFamily="18" charset="0"/>
                <a:cs typeface="Times New Roman" pitchFamily="18" charset="0"/>
              </a:rPr>
              <a:t> grubu bir eklemdir. </a:t>
            </a:r>
            <a:r>
              <a:rPr lang="tr-TR" sz="2400" b="1" dirty="0" err="1">
                <a:latin typeface="Times New Roman" pitchFamily="18" charset="0"/>
                <a:cs typeface="Times New Roman" pitchFamily="18" charset="0"/>
              </a:rPr>
              <a:t>Acetabulum</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femur</a:t>
            </a:r>
            <a:r>
              <a:rPr lang="tr-TR" sz="2400" b="1" dirty="0">
                <a:latin typeface="Times New Roman" pitchFamily="18" charset="0"/>
                <a:cs typeface="Times New Roman" pitchFamily="18" charset="0"/>
              </a:rPr>
              <a:t> başını içine alabilecek kadar büyük olmadığı için </a:t>
            </a:r>
            <a:r>
              <a:rPr lang="tr-TR" sz="2400" b="1" dirty="0" err="1">
                <a:latin typeface="Times New Roman" pitchFamily="18" charset="0"/>
                <a:cs typeface="Times New Roman" pitchFamily="18" charset="0"/>
              </a:rPr>
              <a:t>acetabulum’un</a:t>
            </a:r>
            <a:r>
              <a:rPr lang="tr-TR" sz="2400" b="1" dirty="0">
                <a:latin typeface="Times New Roman" pitchFamily="18" charset="0"/>
                <a:cs typeface="Times New Roman" pitchFamily="18" charset="0"/>
              </a:rPr>
              <a:t> kenarında </a:t>
            </a:r>
            <a:r>
              <a:rPr lang="tr-TR" sz="2400" b="1" dirty="0" err="1">
                <a:solidFill>
                  <a:srgbClr val="FF0000"/>
                </a:solidFill>
                <a:latin typeface="Times New Roman" pitchFamily="18" charset="0"/>
                <a:cs typeface="Times New Roman" pitchFamily="18" charset="0"/>
              </a:rPr>
              <a:t>labrum</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acetabulare</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denilen ve konkav eklem yüzünü artıran </a:t>
            </a:r>
            <a:r>
              <a:rPr lang="tr-TR" sz="2400" b="1" dirty="0" err="1">
                <a:latin typeface="Times New Roman" pitchFamily="18" charset="0"/>
                <a:cs typeface="Times New Roman" pitchFamily="18" charset="0"/>
              </a:rPr>
              <a:t>fibrokartilaginöz</a:t>
            </a:r>
            <a:r>
              <a:rPr lang="tr-TR" sz="2400" b="1" dirty="0">
                <a:latin typeface="Times New Roman" pitchFamily="18" charset="0"/>
                <a:cs typeface="Times New Roman" pitchFamily="18" charset="0"/>
              </a:rPr>
              <a:t> bir kıkırdak halka vardır.</a:t>
            </a:r>
            <a:r>
              <a:rPr lang="tr-TR" sz="2400" b="1" i="1" dirty="0">
                <a:latin typeface="Times New Roman" pitchFamily="18" charset="0"/>
                <a:cs typeface="Times New Roman" pitchFamily="18" charset="0"/>
              </a:rPr>
              <a:t> </a:t>
            </a:r>
            <a:endParaRPr lang="tr-TR" sz="2400" b="1" dirty="0">
              <a:latin typeface="Times New Roman" pitchFamily="18" charset="0"/>
              <a:cs typeface="Times New Roman" pitchFamily="18" charset="0"/>
            </a:endParaRPr>
          </a:p>
        </p:txBody>
      </p:sp>
      <p:pic>
        <p:nvPicPr>
          <p:cNvPr id="2" name="Picture 5">
            <a:extLst>
              <a:ext uri="{FF2B5EF4-FFF2-40B4-BE49-F238E27FC236}">
                <a16:creationId xmlns:a16="http://schemas.microsoft.com/office/drawing/2014/main" id="{F565F39C-E973-4421-B61F-36B1B04C599C}"/>
              </a:ext>
            </a:extLst>
          </p:cNvPr>
          <p:cNvPicPr>
            <a:picLocks noChangeAspect="1" noChangeArrowheads="1"/>
          </p:cNvPicPr>
          <p:nvPr/>
        </p:nvPicPr>
        <p:blipFill>
          <a:blip r:embed="rId2"/>
          <a:srcRect/>
          <a:stretch>
            <a:fillRect/>
          </a:stretch>
        </p:blipFill>
        <p:spPr bwMode="auto">
          <a:xfrm>
            <a:off x="2914405" y="2658794"/>
            <a:ext cx="5400675" cy="4199206"/>
          </a:xfrm>
          <a:prstGeom prst="rect">
            <a:avLst/>
          </a:prstGeom>
          <a:noFill/>
          <a:ln w="9525">
            <a:noFill/>
            <a:miter lim="800000"/>
            <a:headEnd/>
            <a:tailEnd/>
          </a:ln>
        </p:spPr>
      </p:pic>
    </p:spTree>
    <p:extLst>
      <p:ext uri="{BB962C8B-B14F-4D97-AF65-F5344CB8AC3E}">
        <p14:creationId xmlns:p14="http://schemas.microsoft.com/office/powerpoint/2010/main" val="3210692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2677656"/>
          </a:xfrm>
          <a:prstGeom prst="rect">
            <a:avLst/>
          </a:prstGeom>
          <a:noFill/>
        </p:spPr>
        <p:txBody>
          <a:bodyPr wrap="square">
            <a:spAutoFit/>
          </a:bodyPr>
          <a:lstStyle/>
          <a:p>
            <a:pPr algn="just"/>
            <a:r>
              <a:rPr lang="tr-TR" sz="2400" b="1" dirty="0">
                <a:solidFill>
                  <a:srgbClr val="FF0000"/>
                </a:solidFill>
                <a:latin typeface="Times New Roman" pitchFamily="18" charset="0"/>
                <a:cs typeface="Times New Roman" pitchFamily="18" charset="0"/>
              </a:rPr>
              <a:t>Art. </a:t>
            </a:r>
            <a:r>
              <a:rPr lang="tr-TR" sz="2400" b="1" dirty="0" err="1">
                <a:solidFill>
                  <a:srgbClr val="FF0000"/>
                </a:solidFill>
                <a:latin typeface="Times New Roman" pitchFamily="18" charset="0"/>
                <a:cs typeface="Times New Roman" pitchFamily="18" charset="0"/>
              </a:rPr>
              <a:t>genus</a:t>
            </a:r>
            <a:r>
              <a:rPr lang="tr-TR" sz="2400" b="1" dirty="0">
                <a:solidFill>
                  <a:srgbClr val="FF0000"/>
                </a:solidFill>
                <a:latin typeface="Times New Roman" pitchFamily="18" charset="0"/>
                <a:cs typeface="Times New Roman" pitchFamily="18" charset="0"/>
              </a:rPr>
              <a:t> (diz eklemi ): </a:t>
            </a:r>
            <a:r>
              <a:rPr lang="tr-TR" sz="2400" b="1" dirty="0">
                <a:latin typeface="Times New Roman" pitchFamily="18" charset="0"/>
                <a:cs typeface="Times New Roman" pitchFamily="18" charset="0"/>
              </a:rPr>
              <a:t>Vücudun en büyük eklemidir. Konveks eklem yüzünü </a:t>
            </a:r>
            <a:r>
              <a:rPr lang="tr-TR" sz="2400" b="1" dirty="0" err="1">
                <a:latin typeface="Times New Roman" pitchFamily="18" charset="0"/>
                <a:cs typeface="Times New Roman" pitchFamily="18" charset="0"/>
              </a:rPr>
              <a:t>femur’un</a:t>
            </a:r>
            <a:r>
              <a:rPr lang="tr-TR" sz="2400" b="1" dirty="0">
                <a:latin typeface="Times New Roman" pitchFamily="18" charset="0"/>
                <a:cs typeface="Times New Roman" pitchFamily="18" charset="0"/>
              </a:rPr>
              <a:t> alt ucundaki </a:t>
            </a:r>
            <a:r>
              <a:rPr lang="tr-TR" sz="2400" b="1" dirty="0" err="1">
                <a:solidFill>
                  <a:srgbClr val="FF0000"/>
                </a:solidFill>
                <a:latin typeface="Times New Roman" pitchFamily="18" charset="0"/>
                <a:cs typeface="Times New Roman" pitchFamily="18" charset="0"/>
              </a:rPr>
              <a:t>condylus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medialis</a:t>
            </a:r>
            <a:r>
              <a:rPr lang="tr-TR" sz="2400" b="1" dirty="0">
                <a:solidFill>
                  <a:srgbClr val="FF0000"/>
                </a:solidFill>
                <a:latin typeface="Times New Roman" pitchFamily="18" charset="0"/>
                <a:cs typeface="Times New Roman" pitchFamily="18" charset="0"/>
              </a:rPr>
              <a:t> ve </a:t>
            </a:r>
            <a:r>
              <a:rPr lang="tr-TR" sz="2400" b="1" dirty="0" err="1">
                <a:solidFill>
                  <a:srgbClr val="FF0000"/>
                </a:solidFill>
                <a:latin typeface="Times New Roman" pitchFamily="18" charset="0"/>
                <a:cs typeface="Times New Roman" pitchFamily="18" charset="0"/>
              </a:rPr>
              <a:t>lateralis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oluşturur. Konkav eklem yüzünü </a:t>
            </a:r>
            <a:r>
              <a:rPr lang="tr-TR" sz="2400" b="1" dirty="0" err="1">
                <a:latin typeface="Times New Roman" pitchFamily="18" charset="0"/>
                <a:cs typeface="Times New Roman" pitchFamily="18" charset="0"/>
              </a:rPr>
              <a:t>tibia’nın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kondilleri</a:t>
            </a:r>
            <a:r>
              <a:rPr lang="tr-TR" sz="2400" b="1" dirty="0">
                <a:latin typeface="Times New Roman" pitchFamily="18" charset="0"/>
                <a:cs typeface="Times New Roman" pitchFamily="18" charset="0"/>
              </a:rPr>
              <a:t> üzerinde bulunan eklem yüzleri oluşturur. </a:t>
            </a:r>
            <a:r>
              <a:rPr lang="tr-TR" sz="2400" b="1" dirty="0" err="1">
                <a:latin typeface="Times New Roman" pitchFamily="18" charset="0"/>
                <a:cs typeface="Times New Roman" pitchFamily="18" charset="0"/>
              </a:rPr>
              <a:t>Bicondyler</a:t>
            </a:r>
            <a:r>
              <a:rPr lang="tr-TR" sz="2400" b="1" dirty="0">
                <a:latin typeface="Times New Roman" pitchFamily="18" charset="0"/>
                <a:cs typeface="Times New Roman" pitchFamily="18" charset="0"/>
              </a:rPr>
              <a:t> grubu bir eklemdir. Diz ekleminde </a:t>
            </a:r>
            <a:r>
              <a:rPr lang="tr-TR" sz="2400" b="1" dirty="0" err="1">
                <a:latin typeface="Times New Roman" pitchFamily="18" charset="0"/>
                <a:cs typeface="Times New Roman" pitchFamily="18" charset="0"/>
              </a:rPr>
              <a:t>fleksiyon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ekstensiyon</a:t>
            </a:r>
            <a:r>
              <a:rPr lang="tr-TR" sz="2400" b="1" dirty="0">
                <a:latin typeface="Times New Roman" pitchFamily="18" charset="0"/>
                <a:cs typeface="Times New Roman" pitchFamily="18" charset="0"/>
              </a:rPr>
              <a:t> hareketleri yapılır. Ancak diz eklemi </a:t>
            </a:r>
            <a:r>
              <a:rPr lang="tr-TR" sz="2400" b="1" dirty="0" err="1">
                <a:latin typeface="Times New Roman" pitchFamily="18" charset="0"/>
                <a:cs typeface="Times New Roman" pitchFamily="18" charset="0"/>
              </a:rPr>
              <a:t>fleksiyon</a:t>
            </a:r>
            <a:r>
              <a:rPr lang="tr-TR" sz="2400" b="1" dirty="0">
                <a:latin typeface="Times New Roman" pitchFamily="18" charset="0"/>
                <a:cs typeface="Times New Roman" pitchFamily="18" charset="0"/>
              </a:rPr>
              <a:t> durumunda iken bir miktar rotasyon hareketi yapar.</a:t>
            </a:r>
          </a:p>
          <a:p>
            <a:pPr algn="just"/>
            <a:endParaRPr lang="tr-TR" sz="2400" b="1" dirty="0">
              <a:latin typeface="Times New Roman" pitchFamily="18" charset="0"/>
              <a:cs typeface="Times New Roman" pitchFamily="18" charset="0"/>
            </a:endParaRPr>
          </a:p>
        </p:txBody>
      </p:sp>
      <p:pic>
        <p:nvPicPr>
          <p:cNvPr id="3" name="Picture 5">
            <a:extLst>
              <a:ext uri="{FF2B5EF4-FFF2-40B4-BE49-F238E27FC236}">
                <a16:creationId xmlns:a16="http://schemas.microsoft.com/office/drawing/2014/main" id="{E69F28C0-4F85-44D2-87B6-ED9D8586E1D2}"/>
              </a:ext>
            </a:extLst>
          </p:cNvPr>
          <p:cNvPicPr>
            <a:picLocks noChangeAspect="1" noChangeArrowheads="1"/>
          </p:cNvPicPr>
          <p:nvPr/>
        </p:nvPicPr>
        <p:blipFill>
          <a:blip r:embed="rId2"/>
          <a:srcRect/>
          <a:stretch>
            <a:fillRect/>
          </a:stretch>
        </p:blipFill>
        <p:spPr bwMode="auto">
          <a:xfrm>
            <a:off x="4875766" y="2511075"/>
            <a:ext cx="3800475" cy="4105275"/>
          </a:xfrm>
          <a:prstGeom prst="rect">
            <a:avLst/>
          </a:prstGeom>
          <a:noFill/>
          <a:ln w="9525">
            <a:noFill/>
            <a:miter lim="800000"/>
            <a:headEnd/>
            <a:tailEnd/>
          </a:ln>
        </p:spPr>
      </p:pic>
    </p:spTree>
    <p:extLst>
      <p:ext uri="{BB962C8B-B14F-4D97-AF65-F5344CB8AC3E}">
        <p14:creationId xmlns:p14="http://schemas.microsoft.com/office/powerpoint/2010/main" val="15274205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1938992"/>
          </a:xfrm>
          <a:prstGeom prst="rect">
            <a:avLst/>
          </a:prstGeom>
          <a:noFill/>
        </p:spPr>
        <p:txBody>
          <a:bodyPr wrap="square">
            <a:spAutoFit/>
          </a:bodyPr>
          <a:lstStyle/>
          <a:p>
            <a:pPr algn="just"/>
            <a:r>
              <a:rPr lang="tr-TR" sz="2400" b="1" dirty="0">
                <a:latin typeface="Times New Roman" pitchFamily="18" charset="0"/>
                <a:cs typeface="Times New Roman" pitchFamily="18" charset="0"/>
              </a:rPr>
              <a:t>Diz ekleminde hem eklem içi bağlar ve hem de eklem dışı bağlar vardır. Eklem kapsülü geniş ve incedir. Dıştan çeşitli bağlarla desteklenerek kuvvetlendirilmiştir. Eklem içinde çapraz bağlar bulunur. Eklem dışında ise önden arkan ve yanlardan çeşitli bağlarla desteklenmiştir. </a:t>
            </a:r>
          </a:p>
          <a:p>
            <a:pPr algn="just"/>
            <a:endParaRPr lang="tr-TR" sz="2400" b="1" dirty="0">
              <a:latin typeface="Times New Roman" pitchFamily="18" charset="0"/>
              <a:cs typeface="Times New Roman" pitchFamily="18" charset="0"/>
            </a:endParaRPr>
          </a:p>
        </p:txBody>
      </p:sp>
      <p:pic>
        <p:nvPicPr>
          <p:cNvPr id="2" name="Picture 5">
            <a:extLst>
              <a:ext uri="{FF2B5EF4-FFF2-40B4-BE49-F238E27FC236}">
                <a16:creationId xmlns:a16="http://schemas.microsoft.com/office/drawing/2014/main" id="{328D63CB-B1A6-4A81-80AA-93D53015EE59}"/>
              </a:ext>
            </a:extLst>
          </p:cNvPr>
          <p:cNvPicPr>
            <a:picLocks noChangeAspect="1" noChangeArrowheads="1"/>
          </p:cNvPicPr>
          <p:nvPr/>
        </p:nvPicPr>
        <p:blipFill>
          <a:blip r:embed="rId2"/>
          <a:srcRect/>
          <a:stretch>
            <a:fillRect/>
          </a:stretch>
        </p:blipFill>
        <p:spPr bwMode="auto">
          <a:xfrm>
            <a:off x="951300" y="2447974"/>
            <a:ext cx="3357586" cy="3626866"/>
          </a:xfrm>
          <a:prstGeom prst="rect">
            <a:avLst/>
          </a:prstGeom>
          <a:noFill/>
          <a:ln w="9525">
            <a:noFill/>
            <a:miter lim="800000"/>
            <a:headEnd/>
            <a:tailEnd/>
          </a:ln>
        </p:spPr>
      </p:pic>
      <p:pic>
        <p:nvPicPr>
          <p:cNvPr id="5" name="Picture 6">
            <a:extLst>
              <a:ext uri="{FF2B5EF4-FFF2-40B4-BE49-F238E27FC236}">
                <a16:creationId xmlns:a16="http://schemas.microsoft.com/office/drawing/2014/main" id="{D9E315F9-518D-4B3F-BAC2-9628411924ED}"/>
              </a:ext>
            </a:extLst>
          </p:cNvPr>
          <p:cNvPicPr>
            <a:picLocks noChangeAspect="1" noChangeArrowheads="1"/>
          </p:cNvPicPr>
          <p:nvPr/>
        </p:nvPicPr>
        <p:blipFill>
          <a:blip r:embed="rId3"/>
          <a:srcRect/>
          <a:stretch>
            <a:fillRect/>
          </a:stretch>
        </p:blipFill>
        <p:spPr bwMode="auto">
          <a:xfrm>
            <a:off x="6544776" y="2186104"/>
            <a:ext cx="3157531" cy="3888736"/>
          </a:xfrm>
          <a:prstGeom prst="rect">
            <a:avLst/>
          </a:prstGeom>
          <a:noFill/>
          <a:ln w="9525">
            <a:noFill/>
            <a:miter lim="800000"/>
            <a:headEnd/>
            <a:tailEnd/>
          </a:ln>
        </p:spPr>
      </p:pic>
    </p:spTree>
    <p:extLst>
      <p:ext uri="{BB962C8B-B14F-4D97-AF65-F5344CB8AC3E}">
        <p14:creationId xmlns:p14="http://schemas.microsoft.com/office/powerpoint/2010/main" val="9819686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FDDF24A5-CA0D-4D21-8979-CF1DA136B292}"/>
              </a:ext>
            </a:extLst>
          </p:cNvPr>
          <p:cNvSpPr txBox="1"/>
          <p:nvPr/>
        </p:nvSpPr>
        <p:spPr>
          <a:xfrm>
            <a:off x="1121897" y="508982"/>
            <a:ext cx="10498017" cy="1938992"/>
          </a:xfrm>
          <a:prstGeom prst="rect">
            <a:avLst/>
          </a:prstGeom>
          <a:noFill/>
        </p:spPr>
        <p:txBody>
          <a:bodyPr wrap="square">
            <a:spAutoFit/>
          </a:bodyPr>
          <a:lstStyle/>
          <a:p>
            <a:pPr algn="just"/>
            <a:r>
              <a:rPr lang="tr-TR" sz="2400" b="1" dirty="0" err="1">
                <a:solidFill>
                  <a:srgbClr val="FF0000"/>
                </a:solidFill>
                <a:latin typeface="Times New Roman" pitchFamily="18" charset="0"/>
                <a:cs typeface="Times New Roman" pitchFamily="18" charset="0"/>
              </a:rPr>
              <a:t>Meniscuslar</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Diz eklemi içerisinde </a:t>
            </a:r>
            <a:r>
              <a:rPr lang="tr-TR" sz="2400" b="1" dirty="0" err="1">
                <a:latin typeface="Times New Roman" pitchFamily="18" charset="0"/>
                <a:cs typeface="Times New Roman" pitchFamily="18" charset="0"/>
              </a:rPr>
              <a:t>femur</a:t>
            </a:r>
            <a:r>
              <a:rPr lang="tr-TR" sz="2400" b="1" dirty="0">
                <a:latin typeface="Times New Roman" pitchFamily="18" charset="0"/>
                <a:cs typeface="Times New Roman" pitchFamily="18" charset="0"/>
              </a:rPr>
              <a:t> ve </a:t>
            </a:r>
            <a:r>
              <a:rPr lang="tr-TR" sz="2400" b="1" dirty="0" err="1">
                <a:latin typeface="Times New Roman" pitchFamily="18" charset="0"/>
                <a:cs typeface="Times New Roman" pitchFamily="18" charset="0"/>
              </a:rPr>
              <a:t>tibia’nın</a:t>
            </a:r>
            <a:r>
              <a:rPr lang="tr-TR" sz="2400" b="1" dirty="0">
                <a:latin typeface="Times New Roman" pitchFamily="18" charset="0"/>
                <a:cs typeface="Times New Roman" pitchFamily="18" charset="0"/>
              </a:rPr>
              <a:t> eklem yüzlerinin uyumunu sağlayan </a:t>
            </a:r>
            <a:r>
              <a:rPr lang="tr-TR" sz="2400" b="1" dirty="0" err="1">
                <a:latin typeface="Times New Roman" pitchFamily="18" charset="0"/>
                <a:cs typeface="Times New Roman" pitchFamily="18" charset="0"/>
              </a:rPr>
              <a:t>fibröz</a:t>
            </a:r>
            <a:r>
              <a:rPr lang="tr-TR" sz="2400" b="1" dirty="0">
                <a:latin typeface="Times New Roman" pitchFamily="18" charset="0"/>
                <a:cs typeface="Times New Roman" pitchFamily="18" charset="0"/>
              </a:rPr>
              <a:t> kıkırdaktan yapılmış iki adet oluşumdur. </a:t>
            </a:r>
            <a:r>
              <a:rPr lang="tr-TR" sz="2400" b="1" dirty="0" err="1">
                <a:solidFill>
                  <a:srgbClr val="FF0000"/>
                </a:solidFill>
                <a:latin typeface="Times New Roman" pitchFamily="18" charset="0"/>
                <a:cs typeface="Times New Roman" pitchFamily="18" charset="0"/>
              </a:rPr>
              <a:t>Meniscus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medialis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C harfi şeklinde, </a:t>
            </a:r>
            <a:r>
              <a:rPr lang="tr-TR" sz="2400" b="1" dirty="0" err="1">
                <a:solidFill>
                  <a:srgbClr val="FF0000"/>
                </a:solidFill>
                <a:latin typeface="Times New Roman" pitchFamily="18" charset="0"/>
                <a:cs typeface="Times New Roman" pitchFamily="18" charset="0"/>
              </a:rPr>
              <a:t>meniscus</a:t>
            </a:r>
            <a:r>
              <a:rPr lang="tr-TR" sz="2400" b="1" dirty="0">
                <a:solidFill>
                  <a:srgbClr val="FF0000"/>
                </a:solidFill>
                <a:latin typeface="Times New Roman" pitchFamily="18" charset="0"/>
                <a:cs typeface="Times New Roman" pitchFamily="18" charset="0"/>
              </a:rPr>
              <a:t> </a:t>
            </a:r>
            <a:r>
              <a:rPr lang="tr-TR" sz="2400" b="1" dirty="0" err="1">
                <a:solidFill>
                  <a:srgbClr val="FF0000"/>
                </a:solidFill>
                <a:latin typeface="Times New Roman" pitchFamily="18" charset="0"/>
                <a:cs typeface="Times New Roman" pitchFamily="18" charset="0"/>
              </a:rPr>
              <a:t>lateralis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ise uçları kapanmaya yakın C harfi şeklindedir. İki </a:t>
            </a:r>
            <a:r>
              <a:rPr lang="tr-TR" sz="2400" b="1" dirty="0" err="1">
                <a:latin typeface="Times New Roman" pitchFamily="18" charset="0"/>
                <a:cs typeface="Times New Roman" pitchFamily="18" charset="0"/>
              </a:rPr>
              <a:t>meniskusun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periferik</a:t>
            </a:r>
            <a:r>
              <a:rPr lang="tr-TR" sz="2400" b="1" dirty="0">
                <a:latin typeface="Times New Roman" pitchFamily="18" charset="0"/>
                <a:cs typeface="Times New Roman" pitchFamily="18" charset="0"/>
              </a:rPr>
              <a:t> kısımları eklem kapsülüne bitişiktir.</a:t>
            </a:r>
          </a:p>
          <a:p>
            <a:pPr algn="just"/>
            <a:endParaRPr lang="tr-TR" sz="2400" b="1" dirty="0">
              <a:latin typeface="Times New Roman" pitchFamily="18" charset="0"/>
              <a:cs typeface="Times New Roman" pitchFamily="18" charset="0"/>
            </a:endParaRPr>
          </a:p>
        </p:txBody>
      </p:sp>
      <p:pic>
        <p:nvPicPr>
          <p:cNvPr id="3" name="Picture 3">
            <a:extLst>
              <a:ext uri="{FF2B5EF4-FFF2-40B4-BE49-F238E27FC236}">
                <a16:creationId xmlns:a16="http://schemas.microsoft.com/office/drawing/2014/main" id="{A32CEC40-EC6B-4FF7-81A5-3B277345EC95}"/>
              </a:ext>
            </a:extLst>
          </p:cNvPr>
          <p:cNvPicPr>
            <a:picLocks noChangeAspect="1" noChangeArrowheads="1"/>
          </p:cNvPicPr>
          <p:nvPr/>
        </p:nvPicPr>
        <p:blipFill>
          <a:blip r:embed="rId2"/>
          <a:srcRect/>
          <a:stretch>
            <a:fillRect/>
          </a:stretch>
        </p:blipFill>
        <p:spPr bwMode="auto">
          <a:xfrm>
            <a:off x="4136322" y="2658866"/>
            <a:ext cx="4214842" cy="3690152"/>
          </a:xfrm>
          <a:prstGeom prst="rect">
            <a:avLst/>
          </a:prstGeom>
          <a:noFill/>
          <a:ln w="9525">
            <a:noFill/>
            <a:miter lim="800000"/>
            <a:headEnd/>
            <a:tailEnd/>
          </a:ln>
        </p:spPr>
      </p:pic>
    </p:spTree>
    <p:extLst>
      <p:ext uri="{BB962C8B-B14F-4D97-AF65-F5344CB8AC3E}">
        <p14:creationId xmlns:p14="http://schemas.microsoft.com/office/powerpoint/2010/main" val="10964245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F14F6C-001C-45DE-9E11-8048E1D272F4}"/>
              </a:ext>
            </a:extLst>
          </p:cNvPr>
          <p:cNvSpPr>
            <a:spLocks noGrp="1"/>
          </p:cNvSpPr>
          <p:nvPr>
            <p:ph type="title"/>
          </p:nvPr>
        </p:nvSpPr>
        <p:spPr>
          <a:xfrm>
            <a:off x="1963615" y="3614762"/>
            <a:ext cx="10515600" cy="1325563"/>
          </a:xfrm>
        </p:spPr>
        <p:txBody>
          <a:bodyPr>
            <a:normAutofit/>
          </a:bodyPr>
          <a:lstStyle/>
          <a:p>
            <a:r>
              <a:rPr lang="tr-TR" sz="6000" b="1" dirty="0"/>
              <a:t>TEŞEKKÜRLER</a:t>
            </a:r>
          </a:p>
        </p:txBody>
      </p:sp>
    </p:spTree>
    <p:extLst>
      <p:ext uri="{BB962C8B-B14F-4D97-AF65-F5344CB8AC3E}">
        <p14:creationId xmlns:p14="http://schemas.microsoft.com/office/powerpoint/2010/main" val="306545701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2914</Words>
  <Application>Microsoft Office PowerPoint</Application>
  <PresentationFormat>Geniş ekran</PresentationFormat>
  <Paragraphs>241</Paragraphs>
  <Slides>78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78</vt:i4>
      </vt:variant>
    </vt:vector>
  </HeadingPairs>
  <TitlesOfParts>
    <vt:vector size="83" baseType="lpstr">
      <vt:lpstr>Arial</vt:lpstr>
      <vt:lpstr>Calibri</vt:lpstr>
      <vt:lpstr>Calibri Light</vt:lpstr>
      <vt:lpstr>Times New Roman</vt:lpstr>
      <vt:lpstr>Office Teması</vt:lpstr>
      <vt:lpstr>PowerPoint Sunusu</vt:lpstr>
      <vt:lpstr>SYSTEMA ARTICULARE  EKLEM SİSTEMİ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hüseyin gerdan</dc:creator>
  <cp:lastModifiedBy>hüseyin gerdan</cp:lastModifiedBy>
  <cp:revision>1</cp:revision>
  <dcterms:created xsi:type="dcterms:W3CDTF">2020-11-05T16:44:51Z</dcterms:created>
  <dcterms:modified xsi:type="dcterms:W3CDTF">2020-11-05T16:45:12Z</dcterms:modified>
</cp:coreProperties>
</file>