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369" r:id="rId3"/>
    <p:sldId id="371" r:id="rId4"/>
    <p:sldId id="370" r:id="rId5"/>
    <p:sldId id="372" r:id="rId6"/>
    <p:sldId id="373" r:id="rId7"/>
    <p:sldId id="376" r:id="rId8"/>
    <p:sldId id="374" r:id="rId9"/>
    <p:sldId id="377" r:id="rId10"/>
    <p:sldId id="375" r:id="rId11"/>
    <p:sldId id="379" r:id="rId12"/>
    <p:sldId id="378" r:id="rId13"/>
    <p:sldId id="382" r:id="rId14"/>
    <p:sldId id="381" r:id="rId15"/>
    <p:sldId id="380" r:id="rId16"/>
    <p:sldId id="384" r:id="rId17"/>
    <p:sldId id="386" r:id="rId18"/>
    <p:sldId id="387" r:id="rId19"/>
    <p:sldId id="385" r:id="rId20"/>
    <p:sldId id="389" r:id="rId21"/>
    <p:sldId id="388" r:id="rId22"/>
    <p:sldId id="390" r:id="rId23"/>
    <p:sldId id="391" r:id="rId24"/>
    <p:sldId id="393" r:id="rId25"/>
    <p:sldId id="392" r:id="rId26"/>
    <p:sldId id="394" r:id="rId27"/>
    <p:sldId id="383" r:id="rId28"/>
    <p:sldId id="396" r:id="rId29"/>
    <p:sldId id="399" r:id="rId30"/>
    <p:sldId id="397" r:id="rId31"/>
    <p:sldId id="395" r:id="rId32"/>
    <p:sldId id="400" r:id="rId33"/>
    <p:sldId id="401" r:id="rId34"/>
    <p:sldId id="402" r:id="rId35"/>
    <p:sldId id="404" r:id="rId36"/>
    <p:sldId id="403" r:id="rId37"/>
    <p:sldId id="406" r:id="rId38"/>
    <p:sldId id="405" r:id="rId3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3399FF"/>
    <a:srgbClr val="CC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Yuvarlatılmış Dikdörtgen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4 Başlık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0" name="19 Alt Başlık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Yuvarlatılmış Dikdörtgen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Tek Köşesi Yuvarlatılmış Dikdörtgen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/>
              <a:t>Resim eklemek için simgeyi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Yuvarlatılmış Dikdörtgen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Başlık Yer Tutucusu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E963C8F-CBE8-4A4A-B8A0-6EB41370B9CB}" type="datetimeFigureOut">
              <a:rPr lang="tr-TR" smtClean="0"/>
              <a:pPr/>
              <a:t>7.01.2021</a:t>
            </a:fld>
            <a:endParaRPr lang="tr-TR"/>
          </a:p>
        </p:txBody>
      </p:sp>
      <p:sp>
        <p:nvSpPr>
          <p:cNvPr id="18" name="17 Altbilgi Yer Tutucusu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0A99BAD-116A-43B9-9B44-EE2D4BC31D3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etin kutusu"/>
          <p:cNvSpPr txBox="1"/>
          <p:nvPr/>
        </p:nvSpPr>
        <p:spPr>
          <a:xfrm>
            <a:off x="1000100" y="1000108"/>
            <a:ext cx="7072362" cy="41549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tr-TR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İÇ SALGI BEZLERİ</a:t>
            </a:r>
            <a:endParaRPr lang="tr-T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Glandulae</a:t>
            </a:r>
            <a:r>
              <a:rPr lang="tr-TR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endocrinae</a:t>
            </a:r>
            <a:r>
              <a:rPr lang="tr-TR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tr-T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3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tr-TR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r-TR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r-TR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r-TR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AutoShape 2" descr="family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571472" y="428605"/>
            <a:ext cx="80010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İÇ SALGI BEZLERİ</a:t>
            </a:r>
          </a:p>
          <a:p>
            <a:pPr algn="ctr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Glandulae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endocrinae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Çok hücreli canlılarda belirli görevler üstlenen hücrelerin ayrı dokular şeklinde özelleşmesi ile bir iş bölümü gerçekleşmiştir.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Farklı görevlere sahip olmalarına rağmen dokular ve sistemler arasında bir uyum ve denge vardır.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Organizmanın kendi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iç dengesinin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homeostasis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korunması, normal büyüme ve gelişmesinin sağlanması, çevre şartlarına uyum ve üreme faaliyetlerinin sürdürülmesi, organizmayı meydana getiren sistemler ve organlar arasında kurulan bağlantı ile sağlanır.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 bağlantı iki sistem (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sinir sistemi ve endokrin sistem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tarafından gerçekleştirilir.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öroendokrin sistem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000108"/>
            <a:ext cx="5715040" cy="4922556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428596" y="357166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>
                <a:latin typeface="Times New Roman" pitchFamily="18" charset="0"/>
                <a:cs typeface="Times New Roman" pitchFamily="18" charset="0"/>
              </a:rPr>
              <a:t>Bu sistemler birbiriyle yakın ilişki içindedir ve bundan dolayı iki sistem birlikte </a:t>
            </a:r>
            <a:r>
              <a:rPr lang="tr-TR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nöroendokrin</a:t>
            </a:r>
            <a: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sistem 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olarak adlandırılır.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714348" y="785794"/>
            <a:ext cx="778674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Sinir sisteminin organizma üzerindeki etkisi ürettiği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impulslar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ile ortaya çıkar ve bu etki kısa süreli, hızlı ve bölgeseldir.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Endokrin sistem ise ürettikleri hormon adı verilen maddeler yoluyla vücut üzerinde etkili olurlar.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Ortaya çıkan etki yavaş, uzun süreli ve daha yaygındır.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 hormonlar hedef organlara dolaşım sistemiyle taşınır.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Her hormon kendine uygun reseptör taşıyan hücreleri uyararak etkili olur.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Endokrin sistem hücreleri tarafından üretilen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50'nin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üzerinde hormon tanımlanmıştır.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857224" y="1285860"/>
            <a:ext cx="750099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Endokrin organlar anatomik olarak belirli bir sistem içerisinde yer almasalar da fonksiyonel olarak bir bütünlük oluştururlar.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Endokrin sisteme ait organlar (endokrin bezler) her hangi bir salgı kanalına sahip değildir.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 organlar oluşturdukları salgılarını direkt olarak kana verirler ve bu yüzden çok fazla miktarda kan alırlar.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 organların fonksiyonlarındaki her hangi bir değişiklik vücutta önemli problemler ortaya çıkarır.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571472" y="642918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Endokrin sistemi oluşturan organ veya hücre grupları farklı şekillerde organize olmuştur.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357298"/>
            <a:ext cx="4182865" cy="50958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785786" y="1000108"/>
            <a:ext cx="750099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Ya başlı başına organ halinde (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hipofiz,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epifiz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tiroid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paratiroid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suprarenal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bez)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ya da başka bir organ içinde adacık veya hücre grupları (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pankreasın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Langerhans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adacıkları ve testiste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Leydig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hücreleri gibi)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şeklinde bulunurlar.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Bunun dışında ya belirli bir dönem içinde endokrin faaliyet gösteren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corpus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luteum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gelişen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folliküller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ve plasenta gibi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), ya da dağınık hücre grupları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gastrointestinal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mukozadaki endokrin salgı yapan hücreler gibi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olarak bulunurlar.</a:t>
            </a:r>
          </a:p>
          <a:p>
            <a:pPr algn="just"/>
            <a:endParaRPr lang="tr-TR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Burada, esas olarak başlı başına endokrin bezler olarak tanımlanan endokrin organlar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Langerhans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adacıkları ele alınacaktır.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28596" y="428604"/>
            <a:ext cx="8286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Tiroid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bezi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thyroidea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bezi boyunda,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larinksin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önünde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tr-TR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-Th</a:t>
            </a:r>
            <a:r>
              <a:rPr lang="tr-TR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omurları arasında yerleşmiş kahverengi kırmızı renkte bir organdır. Endokrin bezlerin en büyüğü olup yaklaşık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30gr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kadardır. Sağ ve sol olmak üzere iki loblu bir yapıya sahiptir. İki lob ortada dar bir yapı ile birbirine bağlanmıştır.  Her bir lob yaklaşık 5cm uzunluğundadır.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357430"/>
            <a:ext cx="4335785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429520" y="3786190"/>
            <a:ext cx="623889" cy="523220"/>
          </a:xfrm>
          <a:prstGeom prst="rect">
            <a:avLst/>
          </a:prstGeom>
          <a:solidFill>
            <a:srgbClr val="00CC99"/>
          </a:solidFill>
          <a:ln w="9525">
            <a:solidFill>
              <a:srgbClr val="00CC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C5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3116"/>
            <a:ext cx="352425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Dikdörtgen"/>
          <p:cNvSpPr/>
          <p:nvPr/>
        </p:nvSpPr>
        <p:spPr>
          <a:xfrm>
            <a:off x="1142976" y="4929198"/>
            <a:ext cx="1836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err="1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400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400" b="1" dirty="0" err="1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thyroidea</a:t>
            </a:r>
            <a:endParaRPr lang="tr-T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500958" y="5072074"/>
            <a:ext cx="603050" cy="523220"/>
          </a:xfrm>
          <a:prstGeom prst="rect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T1</a:t>
            </a: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6357951" y="4071941"/>
            <a:ext cx="1071570" cy="71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V="1">
            <a:off x="6572265" y="5429263"/>
            <a:ext cx="928694" cy="71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28596" y="428604"/>
            <a:ext cx="8286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Thyroid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bezi dıştan bir kapsülle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fascia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pretrachealis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cerrahi kapsül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sarılıdır. Bu kapsül beze yapışık değildir. Bu kapsülün altında beze sıkıca yapışık olan ve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capsula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fibrosa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denilen gerçek kapsül yer alır. İki kapsül arasında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parathyroidea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damarlar ve sinirler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bulunur.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Capsula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fibrosa’dan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ayrılan bağ dokusu bölmeleri organı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lobüllere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böler. Bu bölmeler giderek incelir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folliküllerin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etrafını saran bağ dokusuna dönüşür.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357430"/>
            <a:ext cx="5792647" cy="3798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214282" y="2786058"/>
            <a:ext cx="2305631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fascia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pretrachealis</a:t>
            </a:r>
            <a:endParaRPr lang="tr-TR" sz="2000" dirty="0"/>
          </a:p>
        </p:txBody>
      </p:sp>
      <p:sp>
        <p:nvSpPr>
          <p:cNvPr id="5" name="4 Dikdörtgen"/>
          <p:cNvSpPr/>
          <p:nvPr/>
        </p:nvSpPr>
        <p:spPr>
          <a:xfrm>
            <a:off x="357158" y="5214950"/>
            <a:ext cx="1901674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capsula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fibrosa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000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2143108" y="3143248"/>
            <a:ext cx="928694" cy="7143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2214546" y="4572007"/>
            <a:ext cx="1357322" cy="78581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28596" y="428604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Thyroid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folliküllerinin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içi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kolloid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bir madde ile doludur. Bu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kolloid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madde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içerisinde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thyroid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hormonu depo edilir.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Thyroid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follikülleri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arasında ayrı gruplar halinde bulunan hücrelere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parafolliküler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hücreler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denir. </a:t>
            </a:r>
          </a:p>
        </p:txBody>
      </p:sp>
      <p:pic>
        <p:nvPicPr>
          <p:cNvPr id="3" name="Picture 7" descr="THYROID%2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533" y="1714488"/>
            <a:ext cx="3528874" cy="2643206"/>
          </a:xfrm>
          <a:prstGeom prst="rect">
            <a:avLst/>
          </a:prstGeom>
          <a:noFill/>
        </p:spPr>
      </p:pic>
      <p:pic>
        <p:nvPicPr>
          <p:cNvPr id="4" name="Picture 4" descr="Diagram of follicular structu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571612"/>
            <a:ext cx="4513127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357422" y="5357826"/>
            <a:ext cx="2745239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parafolliküler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hücreler </a:t>
            </a:r>
            <a:endParaRPr lang="tr-TR" sz="2000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3786182" y="4714884"/>
            <a:ext cx="1428760" cy="7143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3786182" y="4000504"/>
            <a:ext cx="1285884" cy="14287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928662" y="1071546"/>
            <a:ext cx="72152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Folliküllerin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etrafı zengin kan ve lenf damarları ile kuşatılmıştır.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Folliküler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hücreler tarafından kana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tetraiyodotironin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(T4)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triiyodotironin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(T3)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verilir.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 hormonlar doku metabolizmasını düzenler, karbonhidrat kullanımını, protein sentezini ve yağ sentezini artırır,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fetusta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çocukta vücut büyümesini, sinir sisteminin gelişimini etkiler, bağırsaklardan karbonhidrat emilimini artırır.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Fötal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gelişim sırasında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hormonlarındaki yetersizlik nöron gelişiminde anomaliye, vücut büyümesinde yetersizliğe ve zekâ geriliğine yol açar.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28596" y="428604"/>
            <a:ext cx="8286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Parafolliküler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hücreler tarafından salgılanan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kalsitonin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kemiklerde kalsiyum birikmesini </a:t>
            </a:r>
            <a:r>
              <a:rPr lang="tr-TR" sz="2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stimüle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eder, kemik </a:t>
            </a:r>
            <a:r>
              <a:rPr lang="tr-TR" sz="2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rezorbsiyonunu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inhibe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ederek kan kalsiyum seviyesini düşürür.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bezinin çalışması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hormonlarının sentezlenmesinde iyodun önemi büyüktür. Besinlerle az iyot alınımı sonucu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thyroid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bezi fazla çalışır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hipertrofiye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uğrar buna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guatr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denir. </a:t>
            </a:r>
          </a:p>
        </p:txBody>
      </p:sp>
      <p:pic>
        <p:nvPicPr>
          <p:cNvPr id="3" name="Picture 3" descr="thyro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071678"/>
            <a:ext cx="3496580" cy="424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428596" y="428604"/>
            <a:ext cx="82868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Paratiroid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bezi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parathyroidea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Paratiroid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bezleri,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bezinin loblarının arka kenarı üzerine yerleşmiş küçük mercimek şeklinde bezlerdir. Genellikle tiroidin loblarını saran kapsül içinde gömülmüş olarak bulunurlar. Toplam dört tane olan bu bezler, yaklaşık 6mm uzunluğunda, 3-4mm genişliğinde ve 2mm kalınlığındadırlar. Toplam ağırlıkları ise 0.4gr kadardır. Bunlar yerleşimlerine göre üst ve alt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paratiroid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bezleri olarak adlandırılırlar. </a:t>
            </a:r>
          </a:p>
        </p:txBody>
      </p:sp>
      <p:pic>
        <p:nvPicPr>
          <p:cNvPr id="3" name="Picture 3" descr="thyro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786058"/>
            <a:ext cx="4032250" cy="3629025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3428992" y="2928934"/>
            <a:ext cx="2073196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parathyroidea</a:t>
            </a:r>
            <a:endParaRPr lang="tr-TR" sz="2000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3214678" y="3286124"/>
            <a:ext cx="1071570" cy="207170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3071802" y="3286124"/>
            <a:ext cx="1214446" cy="85725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 flipV="1">
            <a:off x="4286248" y="3286124"/>
            <a:ext cx="1214446" cy="7143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 flipV="1">
            <a:off x="4286248" y="3286124"/>
            <a:ext cx="1071570" cy="257176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500034" y="500042"/>
            <a:ext cx="81439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Paratiroid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bezi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parathormon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salınımından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sorumludur. </a:t>
            </a:r>
            <a:r>
              <a:rPr lang="tr-TR" sz="2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Parathormon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kalsitoninin antagonisti olarak çalışır ve kan kalsiyum düzeyinin artmasını sağlar.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 bezler hayati öneme sahiptirler. Bundan dolayı,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tiroidektomi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yapıldığında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paratiroidlerin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çıkarılmamasına dikkat edilir.</a:t>
            </a:r>
          </a:p>
        </p:txBody>
      </p:sp>
      <p:pic>
        <p:nvPicPr>
          <p:cNvPr id="5" name="Picture 5" descr="Unassign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1785926"/>
            <a:ext cx="2903937" cy="4714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Böbreküstü bezi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suprarenalis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Karın arka duvarında böbreklerin üst uçlarına yerleşmiş olarak bulunurlar. Böbrekleri saran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fasya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bunları da sararak yukarı doğru uzanır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diafragmaya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yapışır.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suprarenalis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retroperitoneal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bir organdır. Sağdaki piramit şeklinde olduğu halde, soldaki yarımay şeklindedir.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285992"/>
            <a:ext cx="5473700" cy="432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3714744" y="2143116"/>
            <a:ext cx="1872820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suprarenalis</a:t>
            </a:r>
            <a:endParaRPr lang="tr-TR" sz="2000" dirty="0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 flipV="1">
            <a:off x="4857752" y="2500306"/>
            <a:ext cx="500066" cy="78581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3357554" y="2500306"/>
            <a:ext cx="1000132" cy="9286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Sarımtırak renkli olup ağırlığı 3-6gr arasında değişir. Bez sağda,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böbrek, karaciğer, v. cava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inferior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duodenum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ile komşu iken, solda,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böbrek, mide, dalak ve pankreas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ile komşudur. 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85926"/>
            <a:ext cx="6748480" cy="4689091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3857620" y="2071678"/>
            <a:ext cx="16578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>
                <a:latin typeface="Times New Roman" pitchFamily="18" charset="0"/>
                <a:cs typeface="Times New Roman" pitchFamily="18" charset="0"/>
              </a:rPr>
              <a:t>karaciğer</a:t>
            </a:r>
            <a:endParaRPr lang="tr-TR" sz="2800" dirty="0"/>
          </a:p>
        </p:txBody>
      </p:sp>
      <p:sp>
        <p:nvSpPr>
          <p:cNvPr id="6" name="5 Dikdörtgen"/>
          <p:cNvSpPr/>
          <p:nvPr/>
        </p:nvSpPr>
        <p:spPr>
          <a:xfrm>
            <a:off x="2857488" y="4214818"/>
            <a:ext cx="963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böbrek</a:t>
            </a:r>
            <a:endParaRPr lang="tr-TR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642917"/>
            <a:ext cx="6643734" cy="51769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Bez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dışta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cortex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ortada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medulla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adı verilen iki bölümden oluşur.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Medulla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sarı renkte olup korteks tarafından sarılmış durumdadır. Korteks, bezin 9/10'unu oluşturur.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1" y="1643050"/>
            <a:ext cx="7194827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Yaşam için gerekli olan korteks,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aldesteron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(elektrolit ve su dengesini sağlar),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kortizon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(karbonhidrat metabolizması üzerine etkilidir),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androjen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östrojen (cinsel organlar üzerinde etkilidir)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salınımında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rol oynar.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Medulla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ise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adrenalin ve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noradrenalin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üretir. </a:t>
            </a: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1928802"/>
            <a:ext cx="8086009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Hipofiz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Hypophysis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pituitaria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Kafatasının tabanında,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sfenoid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kemiğin gövdesi üzerinde bulunan fossa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hypophysialis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içerisinde yerleşmiş, yaklaşık 1x1x0.6cm boyutlarında, 500mg ağırlığında, kırmızı, gri renkli, bir bezdir. </a:t>
            </a:r>
            <a:endParaRPr lang="tr-TR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571612"/>
            <a:ext cx="6267938" cy="4727586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1142976" y="4786322"/>
            <a:ext cx="1415772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pituitaria</a:t>
            </a:r>
            <a:endParaRPr lang="tr-TR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500298" y="3786190"/>
            <a:ext cx="1643074" cy="107157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Hipofiz bezi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infundibulum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adı verilen bir sap aracılığı ile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hipotalamus’a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asılmış durumdadır. Diğer endokrin bezlerin aktivitesini düzenlemesinden dolayı şef bez (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master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gland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olarak ta adlandırılır.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Adenohypophysis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neurohypophysis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olmak üzere yapı ve görev bakımından birbirinden farklı iki bölüme sahiptir. </a:t>
            </a:r>
          </a:p>
        </p:txBody>
      </p:sp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000240"/>
            <a:ext cx="6261420" cy="462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1785918" y="6143644"/>
            <a:ext cx="2064989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adenohypophysis</a:t>
            </a:r>
            <a:endParaRPr lang="tr-TR" sz="2000" dirty="0"/>
          </a:p>
        </p:txBody>
      </p:sp>
      <p:sp>
        <p:nvSpPr>
          <p:cNvPr id="6" name="5 Dikdörtgen"/>
          <p:cNvSpPr/>
          <p:nvPr/>
        </p:nvSpPr>
        <p:spPr>
          <a:xfrm>
            <a:off x="6357950" y="5286388"/>
            <a:ext cx="2045945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neurohypophysis</a:t>
            </a:r>
            <a:endParaRPr lang="tr-TR" sz="2000" dirty="0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 flipV="1">
            <a:off x="5143504" y="3643314"/>
            <a:ext cx="1571636" cy="164307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3214678" y="4643446"/>
            <a:ext cx="1285884" cy="150019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Adenohypophysis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lobus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anterior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): Hipofizin %75’ini oluşturur.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Hipotalamus’tan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gelen sinyallere cevap olarak birçok hormonun sentez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salınımını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yapar.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7000924" cy="4250183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1571604" y="5857892"/>
            <a:ext cx="2064989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adenohypophysis</a:t>
            </a:r>
            <a:endParaRPr lang="tr-TR" sz="2000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3286116" y="4857760"/>
            <a:ext cx="1285884" cy="10001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571472" y="428604"/>
            <a:ext cx="792961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Adenohipofizden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salınan hormonlar şunlardır.</a:t>
            </a:r>
            <a:endParaRPr lang="tr-T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Adrenokortikotrop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hormon (ACTH):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Adrenal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korteksden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kortikosteroidlerin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üretimini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stimüle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eder.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Tiroid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stimülan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hormon (TSH):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Tiroid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hormonlarının üretimini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stimüle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eder.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Follikül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stimülan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hormon (FSH):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Kadında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ovaryum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folliküllerinin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büyümesini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stimüle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eder; erkekte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spermatogenezisi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aktive eder.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Kadında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Luteinizan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hormon (LH):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Kadında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ovulasyon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korpus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luteum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oluşumu,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follikül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korpus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luteumdan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steroid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hormonların üretimi için esastır.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Erkekte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interstisiyel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cell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stimülan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hormon (ICSH):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Erkekte,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androgenlerin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üretimi için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interstisiyel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Leydig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hücrelerini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stimüle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eder.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Growth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(büyüme) hormonu (GH):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Vücut büyümesini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stimüle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eder. Salgılanmasındaki 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bir azalma çocuklarda cüceliğe (</a:t>
            </a:r>
            <a:r>
              <a:rPr lang="tr-TR" sz="2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drawfizm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aşırı salgılanması devliğe (</a:t>
            </a:r>
            <a:r>
              <a:rPr lang="tr-TR" sz="2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gigantizm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neden olur. Aşırı salgılanma büyüme tamamlandıktan sonra meydana gelirse 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akromegali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ortaya çıkar.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Prolaktin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luteotropin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Gebelikte memelerin büyümesini ve salgı aktivitesini uyarır.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Adenohipofizdeki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hücrelerin aktiviteleri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hipotalamus’tan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salınan ve düzenleyici faktörler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hipotalamik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regulating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faktörler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) ile kontrol edilir.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 hormonlar vücudun ihtiyacına göre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stimüle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edici veya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inhibe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edici faktörler olarak salgılanır.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Neurohypophysis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(arka lob):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Nörohipofiz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bezin %25’ini oluşturur.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Hipothalamus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tabanının aşağı doğru büyümesiyle oluşur. Burada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hipotalamusun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supraoptik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paraventriküler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nukleuslarına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yerleşmiş olan nöron gövdelerinin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myelinsiz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aksonları bulunur.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Neurohipofiz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gerçek bir endokrin bez değildir. Kendisi hormon oluşturmaz, ancak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hipotalamustaki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supraoptik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paraventriküler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nukleuslardan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salınan hormonları (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oxytosin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vasopressin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antidiüretik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hormon, ADH)) kan dolaşımına verir.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714620"/>
            <a:ext cx="4833383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4643438" y="5715016"/>
            <a:ext cx="2045945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neurohypophysis</a:t>
            </a:r>
            <a:endParaRPr lang="tr-TR" sz="2000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4071934" y="6026486"/>
            <a:ext cx="571504" cy="457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Oxytosin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Uterus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düz kaslarının doğum sırasında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kontraksiyon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yapmasını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stimüle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eder. Ayrıca meme bezlerine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kontraksiyon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yaptırarak alveoller içindeki sütün boşaltım yollarına geçmesini sağlar.</a:t>
            </a: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Vasopressin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antidiüretik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hormon (ADH)):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Kan damarlarındaki düz kasların kasılmasını uyararak kan basıncını yükseltir. Böbreğin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distal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tubuluslarında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su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absorbsiyonunu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artırarak su ve elektrolit dengesini ayarlar.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Epifiz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pinealis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corpus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pineale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Beyin yarım kürelerinin arasında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corpus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callosum’un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arka ucunun altında bulunan çam kozalağı şeklinde küçük bir organdır. Bir sap aracılığı ile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diencephalon’a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tutunur.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4824" y="1428736"/>
            <a:ext cx="3568477" cy="49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3428992" y="3857628"/>
            <a:ext cx="1350050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pinealis</a:t>
            </a:r>
            <a:endParaRPr lang="tr-TR" sz="2000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4714876" y="3428999"/>
            <a:ext cx="1357322" cy="57150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Kırmızı gri renkli bir yapı olan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epifiz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, ortalama 8mm uzunluğunda, 5mm genişliğinde ve 100-180mg ağırlığındadır. Maksimum gelişimine yedi yaşında ulaşır, 14 yaşına kadar devam eder. Daha sonra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involusyon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başlar ve bağ dokusunda artış görülür.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785926"/>
            <a:ext cx="5000660" cy="4372655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7072330" y="3143248"/>
            <a:ext cx="1350050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pinealis</a:t>
            </a:r>
            <a:endParaRPr lang="tr-TR" sz="2000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5786446" y="3429000"/>
            <a:ext cx="1357322" cy="57150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17 yaşından sonra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corpus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pineale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içerisinde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acervulus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cerebri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(beyin kumu)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denilen yapılar ortaya çıkar. Yaş ilerledikçe de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acervullus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cerebri’nin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miktarı ve büyüklüğü artar.</a:t>
            </a:r>
          </a:p>
        </p:txBody>
      </p:sp>
      <p:pic>
        <p:nvPicPr>
          <p:cNvPr id="5" name="Picture 4" descr="fpinealgla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428736"/>
            <a:ext cx="5986518" cy="4960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42910" y="642918"/>
            <a:ext cx="78581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Bezin aktivitesi aydınlık ve karanlık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periyodlarla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dış ortamdaki ışık değişikliklerinden etkilenir.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Vücudun biyolojik saati olarak görev yapar.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Göze gelen bir ışık, melatonin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sekresyonunu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inhibe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eder.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Işıksız ortamda hormon seviyesi gündüze göre on kat daha yüksektir.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Epifiz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melatonin salgısını ışık seviyesine göre ayarlayarak, günlük fizyolojik aktivitelerin düzenlenmesine katkıda bulunur.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Tümör nedeniyle çıkarılmış veya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pineal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parankiması bozulmuş çocuklarda erken dönemde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pubertaya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geçiş gözlenmiştir.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Pankreasın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Langerhans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adacıkları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: Pankreasın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eksokrin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kısmı içine dağılmış yuvarlak veya oval endokrin hücre kümelerine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Langerhans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adacıkları adı verilir. 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2 Grup"/>
          <p:cNvGrpSpPr/>
          <p:nvPr/>
        </p:nvGrpSpPr>
        <p:grpSpPr>
          <a:xfrm>
            <a:off x="1403351" y="1643050"/>
            <a:ext cx="6311922" cy="5000638"/>
            <a:chOff x="1403350" y="1412875"/>
            <a:chExt cx="6613525" cy="5230813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03350" y="1412875"/>
              <a:ext cx="6613525" cy="5230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 rot="20723935">
              <a:off x="3579074" y="3338167"/>
              <a:ext cx="2244616" cy="740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4000" b="1" dirty="0" err="1">
                  <a:latin typeface="Times New Roman" pitchFamily="18" charset="0"/>
                  <a:cs typeface="Times New Roman" pitchFamily="18" charset="0"/>
                </a:rPr>
                <a:t>pancreas</a:t>
              </a:r>
              <a:endParaRPr lang="tr-TR" sz="4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İnsan pankreasında 200000-1800000 arasında adacık bulunur. Adacıklar sayı olarak, baş ve gövdeye oranla kuyruk bölgesinde daha fazladır.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Langerhans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adacıklarının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çapı 50 ile 300 mikron arasında değişir. Adacıklar toplam pankreas kütlesinin %1-3 kadarını oluştururlar.</a:t>
            </a:r>
          </a:p>
        </p:txBody>
      </p:sp>
      <p:pic>
        <p:nvPicPr>
          <p:cNvPr id="3" name="Picture 3" descr="PANCREATIC%20ISLET%203%20SMA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928802"/>
            <a:ext cx="4895850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643042" y="5643578"/>
            <a:ext cx="2258952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Langerhans</a:t>
            </a:r>
            <a: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adacığı</a:t>
            </a:r>
            <a:endParaRPr lang="tr-TR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3786182" y="4214817"/>
            <a:ext cx="1357322" cy="14287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714348" y="642918"/>
            <a:ext cx="778674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Langerhans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adacıklarında alfa, beta, delta ve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pankreatik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polipeptid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hücreleri bulunmaktadır.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Alfa hücrelerinden salgılanan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glukagon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glukozun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karaciğerden kana verilmesinde etkili olur.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İnsülin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ile azalan kan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glukozu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glukagon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salınımının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artması ile yükselir.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Beta hücreleri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insülin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hormonunu sentez ve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salınımını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yapar.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İnsanda günde yaklaşık olarak 2gr kadar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insülin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salınır.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İnsülin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kan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glukozunun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belirli sınırlar içinde kalmasında ve kan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glukozunun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hücrelere girişinde etkili olan hormondur.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Delta hücrelerinin görevi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somatostatin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salgılamaktır.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857224" y="1000108"/>
            <a:ext cx="72866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Somatostatinin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görevi esas olarak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glukagon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salınımını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inhibe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etmektir.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Pankreatik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polipeptid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hücreleri ise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pankreatik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polipeptid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hormonunu salgılarlar.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İnsülin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hormonu vücuttaki bütün organları direkt veya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indirekt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olarak etkiler.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İnsülinin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başlıca görevi glikozun hücrelere girişini sağlamaktır.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Ayrıca beyin, kas ve diğer organların enerji kaynağının glikoz olması nedeniyle hücrelere girişini kolaylaştırmak normal metabolizma için çok önemlidir.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000100" y="1428736"/>
            <a:ext cx="67151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Sonuçta glikozun hücre içine girmesi ve dolaşımdaki miktarının düşürülmesi sağlanır.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İnsülin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üretimindeki yetmezlik veya kesilme ciddi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metabolik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hastalık olan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diabetes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mellitus'a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neden olur. </a:t>
            </a:r>
          </a:p>
          <a:p>
            <a:pPr algn="just"/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Bu durumda glikozun hücreler tarafından alınmasında bir bozukluk oluşur ve kan şekeri yükselir.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Eş (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Placenta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Uterus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ile yavru arasındaki metabolizma faaliyetlerinin gerçekleşmesi için gerekli bağlantıyı sağlayan organdır.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Placenta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besin maddelerinin anneden alınmasını, yavrunun metabolizma artıklarının geri verilmesini, O</a:t>
            </a:r>
            <a:r>
              <a:rPr lang="tr-TR" sz="2000" b="1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ve CO</a:t>
            </a:r>
            <a:r>
              <a:rPr lang="tr-TR" sz="2000" b="1" baseline="-25000" dirty="0">
                <a:latin typeface="Times New Roman" pitchFamily="18" charset="0"/>
                <a:cs typeface="Times New Roman" pitchFamily="18" charset="0"/>
              </a:rPr>
              <a:t>2’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in değiştirilmesini gerçekleştiren ve aynı zamanda gebelik için gerekli hormonları üretip salgılayan, geçici endokrin bir organdır.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143116"/>
            <a:ext cx="3326262" cy="409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857356" y="4786322"/>
            <a:ext cx="1109599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placenta</a:t>
            </a:r>
            <a:endParaRPr lang="tr-TR" sz="2000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857488" y="3286124"/>
            <a:ext cx="2214578" cy="164307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Placenta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implantasyonun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tamamlanmasından 7-8 gün sonra gelişmeye başlar ve 5. aya kadar gelişimini tamamlayarak tam fonksiyon görmeye başlar. Bu durumu gebeliğin sonuna kadar devam eder. </a:t>
            </a:r>
          </a:p>
        </p:txBody>
      </p:sp>
      <p:pic>
        <p:nvPicPr>
          <p:cNvPr id="3" name="Picture 3" descr="PLAC0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14487"/>
            <a:ext cx="6000792" cy="3931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428604"/>
            <a:ext cx="8286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Placenta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4. aydan sonra </a:t>
            </a:r>
            <a:r>
              <a:rPr lang="tr-T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progesteron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hormonu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üretmeye başlar. Bu hormon yeni bir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Graaf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follikülünün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gelişmesini engeller. Gebeliğin devamı için 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uterus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kaslarını kontrol eder. 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Doğum yaklaştıkça </a:t>
            </a:r>
            <a:r>
              <a:rPr lang="tr-TR" sz="2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placentada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oestrogen</a:t>
            </a:r>
            <a:r>
              <a:rPr lang="tr-T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hormonu üretimi artar ve gebeliğin sonunda en yüksek seviyeye çıkar ve doğumun kolaylaşmasını sağlar.  </a:t>
            </a:r>
          </a:p>
        </p:txBody>
      </p:sp>
      <p:pic>
        <p:nvPicPr>
          <p:cNvPr id="5" name="Picture 3" descr="Pla2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071678"/>
            <a:ext cx="3357586" cy="419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örünüş">
  <a:themeElements>
    <a:clrScheme name="Görünüş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Görünüş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Görünü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1228</TotalTime>
  <Words>1859</Words>
  <Application>Microsoft Office PowerPoint</Application>
  <PresentationFormat>Ekran Gösterisi (4:3)</PresentationFormat>
  <Paragraphs>147</Paragraphs>
  <Slides>38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42" baseType="lpstr">
      <vt:lpstr>Times New Roman</vt:lpstr>
      <vt:lpstr>Verdana</vt:lpstr>
      <vt:lpstr>Wingdings 2</vt:lpstr>
      <vt:lpstr>Görünüş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pcx1</dc:creator>
  <cp:lastModifiedBy>hüseyin gerdan</cp:lastModifiedBy>
  <cp:revision>179</cp:revision>
  <dcterms:created xsi:type="dcterms:W3CDTF">2016-12-22T06:32:40Z</dcterms:created>
  <dcterms:modified xsi:type="dcterms:W3CDTF">2021-01-07T17:32:49Z</dcterms:modified>
</cp:coreProperties>
</file>