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CC0"/>
    <a:srgbClr val="FEDCA0"/>
    <a:srgbClr val="B381D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>
        <p:scale>
          <a:sx n="81" d="100"/>
          <a:sy n="81" d="100"/>
        </p:scale>
        <p:origin x="-1038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25.3.2020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5D670-374D-40C0-BD3D-13D685EDF185}" type="datetimeFigureOut">
              <a:rPr lang="tr-TR" smtClean="0"/>
              <a:t>25.3.2020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44D7A-AE3D-40E4-BAF6-B5E6567E8D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587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7D0F2FEB-5C4D-461E-A26D-45920776A884}" type="slidenum">
              <a:rPr lang="tr-TR" altLang="tr-TR" smtClean="0">
                <a:latin typeface="Arial" charset="0"/>
              </a:rPr>
              <a:pPr eaLnBrk="1" hangingPunct="1"/>
              <a:t>2</a:t>
            </a:fld>
            <a:endParaRPr lang="tr-TR" altLang="tr-TR" smtClean="0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D3E93140-B912-421D-B1DD-00263F703A26}" type="slidenum">
              <a:rPr lang="tr-TR" altLang="tr-TR" smtClean="0">
                <a:latin typeface="Arial" charset="0"/>
              </a:rPr>
              <a:pPr eaLnBrk="1" hangingPunct="1"/>
              <a:t>27</a:t>
            </a:fld>
            <a:endParaRPr lang="tr-TR" altLang="tr-TR" smtClean="0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987824" y="3018284"/>
            <a:ext cx="6204520" cy="9147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800" b="1" dirty="0"/>
              <a:t>ANESTEZİ PROGRAMI</a:t>
            </a:r>
          </a:p>
          <a:p>
            <a:pPr>
              <a:lnSpc>
                <a:spcPct val="90000"/>
              </a:lnSpc>
            </a:pPr>
            <a:endParaRPr lang="tr-TR" altLang="tr-TR" sz="28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59" y="4437112"/>
            <a:ext cx="6980815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ANS 110  SİSTEM HASTALIKLARI-I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661248"/>
            <a:ext cx="555644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Öğr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. Gör. </a:t>
            </a: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Hüsniye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 AŞIK</a:t>
            </a:r>
            <a:endParaRPr lang="tr-TR" altLang="tr-TR" b="1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71600" y="1850702"/>
            <a:ext cx="7540128" cy="2800767"/>
          </a:xfrm>
          <a:prstGeom prst="rect">
            <a:avLst/>
          </a:prstGeom>
          <a:solidFill>
            <a:srgbClr val="FEDCA0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endParaRPr lang="tr-TR" altLang="tr-TR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tr-TR" altLang="tr-TR" sz="4400" b="1" dirty="0" smtClean="0">
                <a:solidFill>
                  <a:srgbClr val="BC0C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DİYABETES </a:t>
            </a:r>
            <a:r>
              <a:rPr lang="tr-TR" altLang="tr-TR" sz="4400" b="1" dirty="0">
                <a:solidFill>
                  <a:srgbClr val="BC0C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MELLİTUS </a:t>
            </a:r>
            <a:r>
              <a:rPr lang="tr-TR" altLang="tr-TR" sz="4400" b="1" dirty="0" smtClean="0">
                <a:solidFill>
                  <a:srgbClr val="BC0C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</a:t>
            </a:r>
            <a:r>
              <a:rPr lang="tr-TR" altLang="tr-TR" sz="4400" b="1" dirty="0" smtClean="0">
                <a:solidFill>
                  <a:srgbClr val="BC0C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KOMPLİKASYONLARI</a:t>
            </a:r>
          </a:p>
          <a:p>
            <a:pPr algn="ctr">
              <a:defRPr/>
            </a:pPr>
            <a:endParaRPr lang="tr-TR" altLang="tr-TR" sz="4400" dirty="0">
              <a:solidFill>
                <a:srgbClr val="BC0C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92138" y="14319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tr-TR" altLang="tr-T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3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863997"/>
            <a:ext cx="7772400" cy="1412875"/>
          </a:xfrm>
        </p:spPr>
        <p:txBody>
          <a:bodyPr/>
          <a:lstStyle/>
          <a:p>
            <a:r>
              <a:rPr lang="tr-TR" altLang="tr-TR" sz="4000" dirty="0" smtClean="0">
                <a:solidFill>
                  <a:schemeClr val="bg2"/>
                </a:solidFill>
              </a:rPr>
              <a:t> </a:t>
            </a:r>
            <a:r>
              <a:rPr lang="tr-TR" altLang="tr-TR" sz="40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DİYABETES MELLİTUS </a:t>
            </a:r>
            <a:r>
              <a:rPr lang="tr-TR" altLang="tr-T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tr-TR" altLang="tr-T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tr-TR" altLang="tr-TR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844674"/>
            <a:ext cx="7776864" cy="453665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tr-TR" altLang="tr-TR" sz="3200" dirty="0" err="1" smtClean="0">
                <a:latin typeface="Comic Sans MS" pitchFamily="66" charset="0"/>
              </a:rPr>
              <a:t>Diyabetes</a:t>
            </a:r>
            <a:r>
              <a:rPr lang="tr-TR" altLang="tr-TR" sz="3200" dirty="0" smtClean="0">
                <a:latin typeface="Comic Sans MS" pitchFamily="66" charset="0"/>
              </a:rPr>
              <a:t> </a:t>
            </a:r>
            <a:r>
              <a:rPr lang="tr-TR" altLang="tr-TR" sz="3200" dirty="0" err="1" smtClean="0">
                <a:latin typeface="Comic Sans MS" pitchFamily="66" charset="0"/>
              </a:rPr>
              <a:t>mellitus</a:t>
            </a:r>
            <a:r>
              <a:rPr lang="tr-TR" altLang="tr-TR" sz="3200" dirty="0" smtClean="0">
                <a:latin typeface="Comic Sans MS" pitchFamily="66" charset="0"/>
              </a:rPr>
              <a:t> insülin eksikliğinden dolayı, karbonhidrat yağ ve protein metabolizmasının bozulduğu, makro ve </a:t>
            </a:r>
            <a:r>
              <a:rPr lang="tr-TR" altLang="tr-TR" sz="3200" dirty="0" err="1" smtClean="0">
                <a:latin typeface="Comic Sans MS" pitchFamily="66" charset="0"/>
              </a:rPr>
              <a:t>mikrovasküler</a:t>
            </a:r>
            <a:r>
              <a:rPr lang="tr-TR" altLang="tr-TR" sz="3200" dirty="0" smtClean="0">
                <a:latin typeface="Comic Sans MS" pitchFamily="66" charset="0"/>
              </a:rPr>
              <a:t> komplikasyonların, </a:t>
            </a:r>
            <a:r>
              <a:rPr lang="tr-TR" altLang="tr-TR" sz="3200" dirty="0" err="1" smtClean="0">
                <a:latin typeface="Comic Sans MS" pitchFamily="66" charset="0"/>
              </a:rPr>
              <a:t>nöropatilerin</a:t>
            </a:r>
            <a:r>
              <a:rPr lang="tr-TR" altLang="tr-TR" sz="3200" dirty="0" smtClean="0">
                <a:latin typeface="Comic Sans MS" pitchFamily="66" charset="0"/>
              </a:rPr>
              <a:t> geliştiği, kompleks </a:t>
            </a:r>
            <a:r>
              <a:rPr lang="tr-TR" altLang="tr-TR" sz="3200" dirty="0" err="1" smtClean="0">
                <a:latin typeface="Comic Sans MS" pitchFamily="66" charset="0"/>
              </a:rPr>
              <a:t>metabolik</a:t>
            </a:r>
            <a:r>
              <a:rPr lang="tr-TR" altLang="tr-TR" sz="3200" dirty="0" smtClean="0">
                <a:latin typeface="Comic Sans MS" pitchFamily="66" charset="0"/>
              </a:rPr>
              <a:t> bir hastalıktır.</a:t>
            </a:r>
            <a:r>
              <a:rPr lang="tr-TR" altLang="tr-TR" sz="3200" b="1" dirty="0" smtClean="0">
                <a:latin typeface="Comic Sans MS" pitchFamily="66" charset="0"/>
              </a:rPr>
              <a:t/>
            </a:r>
            <a:br>
              <a:rPr lang="tr-TR" altLang="tr-TR" sz="3200" b="1" dirty="0" smtClean="0">
                <a:latin typeface="Comic Sans MS" pitchFamily="66" charset="0"/>
              </a:rPr>
            </a:br>
            <a:endParaRPr lang="tr-TR" altLang="tr-TR" sz="3200" b="1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835868"/>
            <a:ext cx="2736924" cy="1296988"/>
          </a:xfrm>
        </p:spPr>
        <p:txBody>
          <a:bodyPr/>
          <a:lstStyle/>
          <a:p>
            <a:pPr>
              <a:defRPr/>
            </a:pPr>
            <a:r>
              <a:rPr lang="tr-TR" alt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Etiyoloji</a:t>
            </a:r>
            <a:r>
              <a:rPr lang="tr-TR" alt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alt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altLang="tr-TR" sz="40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844675"/>
            <a:ext cx="8352358" cy="6192838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200" dirty="0" err="1" smtClean="0">
                <a:latin typeface="Comic Sans MS" pitchFamily="66" charset="0"/>
              </a:rPr>
              <a:t>Etyoloji</a:t>
            </a:r>
            <a:r>
              <a:rPr lang="tr-TR" altLang="tr-TR" sz="3200" dirty="0" smtClean="0">
                <a:latin typeface="Comic Sans MS" pitchFamily="66" charset="0"/>
              </a:rPr>
              <a:t> de genetik yatkınlık önemlidir.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200" dirty="0" smtClean="0">
                <a:latin typeface="Comic Sans MS" pitchFamily="66" charset="0"/>
              </a:rPr>
              <a:t>Şişmanlık diyabetin gelişimi için önemli bir risk faktörüdür.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200" dirty="0" smtClean="0">
                <a:latin typeface="Comic Sans MS" pitchFamily="66" charset="0"/>
              </a:rPr>
              <a:t>Stres hastalığın ortaya çıkmasını kolaylaştırmaktadır.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200" dirty="0" err="1" smtClean="0">
                <a:latin typeface="Comic Sans MS" pitchFamily="66" charset="0"/>
              </a:rPr>
              <a:t>Etyolojide</a:t>
            </a:r>
            <a:r>
              <a:rPr lang="tr-TR" altLang="tr-TR" sz="3200" dirty="0" smtClean="0">
                <a:latin typeface="Comic Sans MS" pitchFamily="66" charset="0"/>
              </a:rPr>
              <a:t> </a:t>
            </a:r>
            <a:r>
              <a:rPr lang="tr-TR" altLang="tr-TR" sz="3200" dirty="0" err="1" smtClean="0">
                <a:latin typeface="Comic Sans MS" pitchFamily="66" charset="0"/>
              </a:rPr>
              <a:t>otoimmünitenin</a:t>
            </a:r>
            <a:r>
              <a:rPr lang="tr-TR" altLang="tr-TR" sz="3200" dirty="0" smtClean="0">
                <a:latin typeface="Comic Sans MS" pitchFamily="66" charset="0"/>
              </a:rPr>
              <a:t> rol aldığı düşünülmektedir.</a:t>
            </a:r>
            <a:r>
              <a:rPr lang="tr-TR" altLang="tr-TR" sz="3200" b="1" dirty="0" smtClean="0">
                <a:latin typeface="Comic Sans MS" pitchFamily="66" charset="0"/>
              </a:rPr>
              <a:t/>
            </a:r>
            <a:br>
              <a:rPr lang="tr-TR" altLang="tr-TR" sz="3200" b="1" dirty="0" smtClean="0">
                <a:latin typeface="Comic Sans MS" pitchFamily="66" charset="0"/>
              </a:rPr>
            </a:br>
            <a:endParaRPr lang="tr-TR" altLang="tr-TR" sz="3200" b="1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Başlık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tr-TR" altLang="tr-TR" sz="4000" dirty="0" smtClean="0">
                <a:solidFill>
                  <a:srgbClr val="FF0000"/>
                </a:solidFill>
                <a:latin typeface="Comic Sans MS" pitchFamily="66" charset="0"/>
              </a:rPr>
              <a:t>Belirti ve Bulgular</a:t>
            </a:r>
            <a:endParaRPr lang="tr-TR" altLang="tr-TR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19263"/>
            <a:ext cx="8507413" cy="4411662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endParaRPr lang="tr-TR" altLang="tr-TR" sz="3200" b="1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altLang="tr-TR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1) </a:t>
            </a:r>
            <a:r>
              <a:rPr lang="tr-TR" altLang="tr-TR" sz="32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Poliüri</a:t>
            </a:r>
            <a:r>
              <a:rPr lang="tr-TR" altLang="tr-TR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:</a:t>
            </a:r>
            <a:r>
              <a:rPr lang="tr-TR" altLang="tr-TR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Günlük idrar miktarının  2,5 </a:t>
            </a:r>
            <a:r>
              <a:rPr lang="tr-TR" altLang="tr-TR" sz="3200" dirty="0" err="1" smtClean="0">
                <a:latin typeface="Comic Sans MS" panose="030F0702030302020204" pitchFamily="66" charset="0"/>
              </a:rPr>
              <a:t>lt’den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 fazla olmasıdır. Kan şekerindeki yükselmeden dolayı hücreden dolaşıma su geçer ve bu suda böbreklerden atılır. </a:t>
            </a:r>
            <a:r>
              <a:rPr lang="tr-TR" altLang="tr-TR" sz="3200" dirty="0" err="1" smtClean="0">
                <a:latin typeface="Comic Sans MS" panose="030F0702030302020204" pitchFamily="66" charset="0"/>
              </a:rPr>
              <a:t>Dehidratasyon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 olur. Kişi fazla idrar çıkarır.</a:t>
            </a:r>
            <a:r>
              <a:rPr lang="tr-TR" altLang="tr-TR" sz="3200" b="1" dirty="0" smtClean="0">
                <a:latin typeface="Comic Sans MS" panose="030F0702030302020204" pitchFamily="66" charset="0"/>
              </a:rPr>
              <a:t/>
            </a:r>
            <a:br>
              <a:rPr lang="tr-TR" altLang="tr-TR" sz="3200" b="1" dirty="0" smtClean="0">
                <a:latin typeface="Comic Sans MS" panose="030F0702030302020204" pitchFamily="66" charset="0"/>
              </a:rPr>
            </a:br>
            <a:endParaRPr lang="tr-TR" altLang="tr-TR" sz="3200" b="1" dirty="0" smtClean="0">
              <a:latin typeface="Comic Sans MS" panose="030F0702030302020204" pitchFamily="66" charset="0"/>
            </a:endParaRPr>
          </a:p>
          <a:p>
            <a:pPr>
              <a:defRPr/>
            </a:pP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4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130175"/>
          </a:xfrm>
        </p:spPr>
        <p:txBody>
          <a:bodyPr/>
          <a:lstStyle/>
          <a:p>
            <a:endParaRPr lang="tr-TR" altLang="tr-TR" sz="4000" b="0" smtClean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686800" cy="550545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tr-TR" altLang="tr-TR" b="1" dirty="0">
                <a:solidFill>
                  <a:srgbClr val="C00000"/>
                </a:solidFill>
                <a:latin typeface="Comic Sans MS" panose="030F0702030302020204" pitchFamily="66" charset="0"/>
              </a:rPr>
              <a:t>2) </a:t>
            </a:r>
            <a:r>
              <a:rPr lang="tr-TR" altLang="tr-TR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Polidipsi</a:t>
            </a:r>
            <a:r>
              <a:rPr lang="tr-TR" altLang="tr-TR" b="1" dirty="0">
                <a:solidFill>
                  <a:srgbClr val="C00000"/>
                </a:solidFill>
                <a:latin typeface="Comic Sans MS" panose="030F0702030302020204" pitchFamily="66" charset="0"/>
              </a:rPr>
              <a:t>:</a:t>
            </a:r>
            <a:r>
              <a:rPr lang="tr-TR" alt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dirty="0" smtClean="0">
                <a:latin typeface="Comic Sans MS" panose="030F0702030302020204" pitchFamily="66" charset="0"/>
              </a:rPr>
              <a:t>Çok su </a:t>
            </a:r>
            <a:r>
              <a:rPr lang="tr-TR" altLang="tr-TR" dirty="0" err="1" smtClean="0">
                <a:latin typeface="Comic Sans MS" panose="030F0702030302020204" pitchFamily="66" charset="0"/>
              </a:rPr>
              <a:t>içmedir.Dehidratasyondan</a:t>
            </a:r>
            <a:r>
              <a:rPr lang="tr-TR" altLang="tr-TR" dirty="0" smtClean="0">
                <a:latin typeface="Comic Sans MS" panose="030F0702030302020204" pitchFamily="66" charset="0"/>
              </a:rPr>
              <a:t> </a:t>
            </a:r>
            <a:r>
              <a:rPr lang="tr-TR" altLang="tr-TR" dirty="0">
                <a:latin typeface="Comic Sans MS" panose="030F0702030302020204" pitchFamily="66" charset="0"/>
              </a:rPr>
              <a:t>dolayı kişi çok su içer.</a:t>
            </a:r>
            <a:r>
              <a:rPr lang="tr-TR" altLang="tr-TR" b="1" dirty="0">
                <a:latin typeface="Comic Sans MS" panose="030F0702030302020204" pitchFamily="66" charset="0"/>
              </a:rPr>
              <a:t/>
            </a:r>
            <a:br>
              <a:rPr lang="tr-TR" altLang="tr-TR" b="1" dirty="0">
                <a:latin typeface="Comic Sans MS" panose="030F0702030302020204" pitchFamily="66" charset="0"/>
              </a:rPr>
            </a:br>
            <a:endParaRPr lang="tr-TR" altLang="tr-TR" b="1" dirty="0">
              <a:latin typeface="Comic Sans MS" panose="030F0702030302020204" pitchFamily="66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tr-TR" altLang="tr-TR" b="1" dirty="0">
                <a:solidFill>
                  <a:srgbClr val="C00000"/>
                </a:solidFill>
                <a:latin typeface="Comic Sans MS" panose="030F0702030302020204" pitchFamily="66" charset="0"/>
              </a:rPr>
              <a:t>3) Kilo </a:t>
            </a:r>
            <a:r>
              <a:rPr lang="tr-TR" alt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kaybı</a:t>
            </a:r>
            <a:r>
              <a:rPr lang="tr-TR" altLang="tr-TR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: </a:t>
            </a:r>
            <a:r>
              <a:rPr lang="tr-TR" altLang="tr-TR" dirty="0" smtClean="0">
                <a:latin typeface="Comic Sans MS" panose="030F0702030302020204" pitchFamily="66" charset="0"/>
              </a:rPr>
              <a:t>Glikoz hücre içine girip kullanılamayınca yağ ve protein depoları enerji için yıkılır.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tr-TR" altLang="tr-TR" dirty="0" smtClean="0">
              <a:latin typeface="Comic Sans MS" panose="030F0702030302020204" pitchFamily="66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tr-TR" alt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4) </a:t>
            </a:r>
            <a:r>
              <a:rPr lang="tr-TR" alt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Polifaji</a:t>
            </a:r>
            <a:r>
              <a:rPr lang="tr-TR" alt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: </a:t>
            </a:r>
            <a:r>
              <a:rPr lang="tr-TR" altLang="tr-TR" dirty="0" smtClean="0">
                <a:latin typeface="Comic Sans MS" panose="030F0702030302020204" pitchFamily="66" charset="0"/>
              </a:rPr>
              <a:t>Çok yemek yemedir.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tr-TR" altLang="tr-TR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3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tr-TR" altLang="tr-TR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Tanı:</a:t>
            </a:r>
            <a:r>
              <a:rPr lang="tr-TR" altLang="tr-TR" sz="3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600" dirty="0" smtClean="0">
                <a:latin typeface="Comic Sans MS" panose="030F0702030302020204" pitchFamily="66" charset="0"/>
              </a:rPr>
              <a:t>İdrar şekeri, açlık kan şekeri ve glikoz tolerans testi sonuçlarına göre konur.</a:t>
            </a:r>
            <a:r>
              <a:rPr lang="tr-TR" altLang="tr-TR" sz="3600" b="1" dirty="0" smtClean="0">
                <a:latin typeface="Comic Sans MS" panose="030F0702030302020204" pitchFamily="66" charset="0"/>
              </a:rPr>
              <a:t/>
            </a:r>
            <a:br>
              <a:rPr lang="tr-TR" altLang="tr-TR" sz="3600" b="1" dirty="0" smtClean="0">
                <a:latin typeface="Comic Sans MS" panose="030F0702030302020204" pitchFamily="66" charset="0"/>
              </a:rPr>
            </a:br>
            <a:endParaRPr lang="tr-TR" altLang="tr-TR" sz="3600" b="1" dirty="0" smtClean="0">
              <a:latin typeface="Comic Sans MS" panose="030F0702030302020204" pitchFamily="66" charset="0"/>
            </a:endParaRPr>
          </a:p>
          <a:p>
            <a:pPr>
              <a:defRPr/>
            </a:pP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981075"/>
            <a:ext cx="7772400" cy="1079500"/>
          </a:xfrm>
        </p:spPr>
        <p:txBody>
          <a:bodyPr/>
          <a:lstStyle/>
          <a:p>
            <a:r>
              <a:rPr lang="tr-TR" altLang="tr-TR" sz="3200" smtClean="0">
                <a:solidFill>
                  <a:srgbClr val="C00000"/>
                </a:solidFill>
                <a:latin typeface="Comic Sans MS" pitchFamily="66" charset="0"/>
              </a:rPr>
              <a:t>Tedavi: </a:t>
            </a:r>
            <a:r>
              <a:rPr lang="tr-TR" altLang="tr-TR" sz="3200" smtClean="0">
                <a:solidFill>
                  <a:srgbClr val="808080"/>
                </a:solidFill>
                <a:latin typeface="Comic Sans MS" pitchFamily="66" charset="0"/>
              </a:rPr>
              <a:t>Diyabetli hastalar tedavi amacına göre iki gruba ayrılır</a:t>
            </a:r>
            <a:r>
              <a:rPr lang="tr-TR" altLang="tr-TR" sz="4000" smtClean="0">
                <a:solidFill>
                  <a:srgbClr val="808080"/>
                </a:solidFill>
                <a:latin typeface="Comic Sans MS" pitchFamily="66" charset="0"/>
              </a:rPr>
              <a:t>.</a:t>
            </a:r>
            <a:br>
              <a:rPr lang="tr-TR" altLang="tr-TR" sz="4000" smtClean="0">
                <a:solidFill>
                  <a:srgbClr val="808080"/>
                </a:solidFill>
                <a:latin typeface="Comic Sans MS" pitchFamily="66" charset="0"/>
              </a:rPr>
            </a:br>
            <a:endParaRPr lang="tr-TR" altLang="tr-TR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229600" cy="536098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tr-TR" altLang="tr-TR" b="1" smtClean="0">
                <a:solidFill>
                  <a:schemeClr val="bg2"/>
                </a:solidFill>
              </a:rPr>
              <a:t>1</a:t>
            </a:r>
            <a:r>
              <a:rPr lang="tr-TR" altLang="tr-TR" b="1" smtClean="0">
                <a:solidFill>
                  <a:schemeClr val="bg2"/>
                </a:solidFill>
                <a:latin typeface="Comic Sans MS" pitchFamily="66" charset="0"/>
              </a:rPr>
              <a:t>) insüline bağımlı= jüvenil diyabet (tip I)</a:t>
            </a:r>
            <a:br>
              <a:rPr lang="tr-TR" altLang="tr-TR" b="1" smtClean="0">
                <a:solidFill>
                  <a:schemeClr val="bg2"/>
                </a:solidFill>
                <a:latin typeface="Comic Sans MS" pitchFamily="66" charset="0"/>
              </a:rPr>
            </a:br>
            <a:endParaRPr lang="tr-TR" altLang="tr-TR" b="1" smtClean="0">
              <a:solidFill>
                <a:schemeClr val="bg2"/>
              </a:solidFill>
              <a:latin typeface="Comic Sans MS" pitchFamily="66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tr-TR" altLang="tr-TR" b="1" smtClean="0">
                <a:solidFill>
                  <a:schemeClr val="bg2"/>
                </a:solidFill>
                <a:latin typeface="Comic Sans MS" pitchFamily="66" charset="0"/>
              </a:rPr>
              <a:t>2) İnsüline bağımlı olmayan = erişkin tip (tip II) </a:t>
            </a:r>
            <a:r>
              <a:rPr lang="tr-TR" altLang="tr-TR" smtClean="0">
                <a:solidFill>
                  <a:schemeClr val="bg2"/>
                </a:solidFill>
              </a:rPr>
              <a:t/>
            </a:r>
            <a:br>
              <a:rPr lang="tr-TR" altLang="tr-TR" smtClean="0">
                <a:solidFill>
                  <a:schemeClr val="bg2"/>
                </a:solidFill>
              </a:rPr>
            </a:br>
            <a:endParaRPr lang="tr-TR" altLang="tr-TR" smtClean="0">
              <a:solidFill>
                <a:schemeClr val="bg2"/>
              </a:solidFill>
            </a:endParaRPr>
          </a:p>
          <a:p>
            <a:pPr marL="0" indent="0">
              <a:buFont typeface="Wingdings" pitchFamily="2" charset="2"/>
              <a:buNone/>
            </a:pPr>
            <a:r>
              <a:rPr lang="tr-TR" altLang="tr-TR" smtClean="0">
                <a:latin typeface="Comic Sans MS" pitchFamily="66" charset="0"/>
              </a:rPr>
              <a:t>İnsüline bağımlı diyabetteki hastalar genellikle genç ve kiloca zayıftır. Eğer bu hastalara insülin verilmezse süratle ketoasidoza  girerler.</a:t>
            </a:r>
          </a:p>
        </p:txBody>
      </p:sp>
    </p:spTree>
    <p:extLst>
      <p:ext uri="{BB962C8B-B14F-4D97-AF65-F5344CB8AC3E}">
        <p14:creationId xmlns:p14="http://schemas.microsoft.com/office/powerpoint/2010/main" val="138643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b="0" smtClean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54513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Her iki tipte de tedaviye gecikilmeden başlanmalıdır.</a:t>
            </a:r>
            <a:br>
              <a:rPr lang="tr-TR" altLang="tr-TR" sz="2800" dirty="0">
                <a:latin typeface="Comic Sans MS" panose="030F0702030302020204" pitchFamily="66" charset="0"/>
              </a:rPr>
            </a:br>
            <a:endParaRPr lang="tr-TR" altLang="tr-TR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Diyabetli hastalarda  </a:t>
            </a:r>
            <a:r>
              <a:rPr lang="tr-TR" altLang="tr-TR" sz="2800" b="1" dirty="0">
                <a:latin typeface="Comic Sans MS" panose="030F0702030302020204" pitchFamily="66" charset="0"/>
              </a:rPr>
              <a:t>diyet, ilaç (insülin veya oral </a:t>
            </a:r>
            <a:r>
              <a:rPr lang="tr-TR" altLang="tr-TR" sz="2800" b="1" dirty="0" err="1">
                <a:latin typeface="Comic Sans MS" panose="030F0702030302020204" pitchFamily="66" charset="0"/>
              </a:rPr>
              <a:t>antidiyabetikler</a:t>
            </a:r>
            <a:r>
              <a:rPr lang="tr-TR" altLang="tr-TR" sz="2800" b="1" dirty="0">
                <a:latin typeface="Comic Sans MS" panose="030F0702030302020204" pitchFamily="66" charset="0"/>
              </a:rPr>
              <a:t>) ve egzersiz </a:t>
            </a:r>
            <a:r>
              <a:rPr lang="tr-TR" altLang="tr-TR" sz="2800" dirty="0">
                <a:latin typeface="Comic Sans MS" panose="030F0702030302020204" pitchFamily="66" charset="0"/>
              </a:rPr>
              <a:t>etkileşiminin uyumlu olması gerekir.</a:t>
            </a:r>
            <a:r>
              <a:rPr lang="tr-TR" altLang="tr-TR" sz="2800" b="1" dirty="0">
                <a:latin typeface="Comic Sans MS" panose="030F0702030302020204" pitchFamily="66" charset="0"/>
              </a:rPr>
              <a:t/>
            </a:r>
            <a:br>
              <a:rPr lang="tr-TR" altLang="tr-TR" sz="2800" b="1" dirty="0">
                <a:latin typeface="Comic Sans MS" panose="030F0702030302020204" pitchFamily="66" charset="0"/>
              </a:rPr>
            </a:br>
            <a:endParaRPr lang="tr-TR" altLang="tr-TR" sz="28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Diyet: </a:t>
            </a:r>
            <a:r>
              <a:rPr lang="tr-TR" altLang="tr-TR" sz="2800" dirty="0">
                <a:latin typeface="Comic Sans MS" panose="030F0702030302020204" pitchFamily="66" charset="0"/>
              </a:rPr>
              <a:t>Hastanın kilosu yaşı ve işine göre uygun diyet belirlenir. Şişman hastalar zayıflatılır.</a:t>
            </a:r>
            <a:r>
              <a:rPr lang="tr-TR" altLang="tr-TR" sz="2800" b="1" dirty="0">
                <a:latin typeface="Comic Sans MS" panose="030F0702030302020204" pitchFamily="66" charset="0"/>
              </a:rPr>
              <a:t/>
            </a:r>
            <a:br>
              <a:rPr lang="tr-TR" altLang="tr-TR" sz="2800" b="1" dirty="0">
                <a:latin typeface="Comic Sans MS" panose="030F0702030302020204" pitchFamily="66" charset="0"/>
              </a:rPr>
            </a:br>
            <a:endParaRPr lang="tr-TR" altLang="tr-TR" sz="2800" b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Egzersiz:</a:t>
            </a:r>
            <a:r>
              <a:rPr lang="tr-TR" altLang="tr-TR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2800" dirty="0">
                <a:latin typeface="Comic Sans MS" panose="030F0702030302020204" pitchFamily="66" charset="0"/>
              </a:rPr>
              <a:t>Hastanın aldığı diyet kalorisi  aktivitesine uygun olmalıdır.</a:t>
            </a:r>
            <a:r>
              <a:rPr lang="tr-TR" altLang="tr-TR" sz="2800" b="1" dirty="0">
                <a:latin typeface="Comic Sans MS" panose="030F0702030302020204" pitchFamily="66" charset="0"/>
              </a:rPr>
              <a:t/>
            </a:r>
            <a:br>
              <a:rPr lang="tr-TR" altLang="tr-TR" sz="2800" b="1" dirty="0">
                <a:latin typeface="Comic Sans MS" panose="030F0702030302020204" pitchFamily="66" charset="0"/>
              </a:rPr>
            </a:br>
            <a:endParaRPr lang="tr-TR" altLang="tr-TR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tr-T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İlaç:</a:t>
            </a:r>
            <a:r>
              <a:rPr lang="tr-TR" altLang="tr-T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200" dirty="0">
                <a:latin typeface="Comic Sans MS" panose="030F0702030302020204" pitchFamily="66" charset="0"/>
              </a:rPr>
              <a:t>Yalnızca diyetle tedavi altına alınamayan diyabetlilerde oral </a:t>
            </a:r>
            <a:r>
              <a:rPr lang="tr-TR" altLang="tr-TR" sz="3200" dirty="0" err="1">
                <a:latin typeface="Comic Sans MS" panose="030F0702030302020204" pitchFamily="66" charset="0"/>
              </a:rPr>
              <a:t>antidiyabetik</a:t>
            </a:r>
            <a:r>
              <a:rPr lang="tr-TR" altLang="tr-TR" sz="3200" dirty="0">
                <a:latin typeface="Comic Sans MS" panose="030F0702030302020204" pitchFamily="66" charset="0"/>
              </a:rPr>
              <a:t> ilaçlarda diyetle birlikte kullanılmaya b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aşlanır</a:t>
            </a:r>
            <a:r>
              <a:rPr lang="tr-TR" altLang="tr-TR" sz="3200" dirty="0">
                <a:latin typeface="Comic Sans MS" panose="030F0702030302020204" pitchFamily="66" charset="0"/>
              </a:rPr>
              <a:t>.  </a:t>
            </a:r>
            <a:r>
              <a:rPr lang="tr-TR" altLang="tr-TR" sz="3200" dirty="0" err="1">
                <a:latin typeface="Comic Sans MS" panose="030F0702030302020204" pitchFamily="66" charset="0"/>
              </a:rPr>
              <a:t>Sulfonil</a:t>
            </a:r>
            <a:r>
              <a:rPr lang="tr-TR" altLang="tr-TR" sz="3200" dirty="0">
                <a:latin typeface="Comic Sans MS" panose="030F0702030302020204" pitchFamily="66" charset="0"/>
              </a:rPr>
              <a:t> üre grubu ilaçlar pankreasın beta hücrelerini uyararak  </a:t>
            </a:r>
            <a:r>
              <a:rPr lang="tr-TR" altLang="tr-TR" sz="3200" dirty="0" err="1">
                <a:latin typeface="Comic Sans MS" panose="030F0702030302020204" pitchFamily="66" charset="0"/>
              </a:rPr>
              <a:t>endojen</a:t>
            </a:r>
            <a:r>
              <a:rPr lang="tr-TR" altLang="tr-TR" sz="3200" dirty="0">
                <a:latin typeface="Comic Sans MS" panose="030F0702030302020204" pitchFamily="66" charset="0"/>
              </a:rPr>
              <a:t> insülin açığa çıkmasını sağlarlar. örnek </a:t>
            </a:r>
            <a:r>
              <a:rPr lang="tr-TR" altLang="tr-TR" sz="3200" b="1" dirty="0" err="1">
                <a:latin typeface="Comic Sans MS" panose="030F0702030302020204" pitchFamily="66" charset="0"/>
              </a:rPr>
              <a:t>tolbutamid</a:t>
            </a:r>
            <a:r>
              <a:rPr lang="tr-TR" altLang="tr-TR" sz="3200" b="1" dirty="0">
                <a:latin typeface="Comic Sans MS" panose="030F0702030302020204" pitchFamily="66" charset="0"/>
              </a:rPr>
              <a:t> </a:t>
            </a:r>
            <a:r>
              <a:rPr lang="tr-TR" altLang="tr-TR" sz="3200" dirty="0">
                <a:latin typeface="Comic Sans MS" panose="030F0702030302020204" pitchFamily="66" charset="0"/>
              </a:rPr>
              <a:t>gibi. </a:t>
            </a:r>
          </a:p>
        </p:txBody>
      </p:sp>
    </p:spTree>
    <p:extLst>
      <p:ext uri="{BB962C8B-B14F-4D97-AF65-F5344CB8AC3E}">
        <p14:creationId xmlns:p14="http://schemas.microsoft.com/office/powerpoint/2010/main" val="18806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b="0" smtClean="0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549275"/>
            <a:ext cx="8137525" cy="604837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tr-TR" sz="3200" dirty="0" smtClean="0">
                <a:latin typeface="Comic Sans MS" panose="030F0702030302020204" pitchFamily="66" charset="0"/>
              </a:rPr>
              <a:t>Oral </a:t>
            </a:r>
            <a:r>
              <a:rPr lang="tr-TR" altLang="tr-TR" sz="3200" dirty="0" err="1" smtClean="0">
                <a:latin typeface="Comic Sans MS" panose="030F0702030302020204" pitchFamily="66" charset="0"/>
              </a:rPr>
              <a:t>antidiyabetik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 ilaçlar tip II diyabetin tedavisinde kullanılır.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endParaRPr lang="tr-TR" altLang="tr-TR" sz="3200" dirty="0" smtClean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3200" dirty="0" smtClean="0">
                <a:latin typeface="Comic Sans MS" panose="030F0702030302020204" pitchFamily="66" charset="0"/>
              </a:rPr>
              <a:t>İnsülin, insüline bağımlı Tip I diyabetin tedavisinde diyetle birlikte kullanılır.</a:t>
            </a:r>
            <a:r>
              <a:rPr lang="tr-TR" altLang="tr-TR" sz="3200" b="1" dirty="0">
                <a:latin typeface="Comic Sans MS" panose="030F0702030302020204" pitchFamily="66" charset="0"/>
              </a:rPr>
              <a:t> 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Diyet ve oral </a:t>
            </a:r>
            <a:r>
              <a:rPr lang="tr-TR" altLang="tr-TR" sz="3200" dirty="0" err="1" smtClean="0">
                <a:latin typeface="Comic Sans MS" panose="030F0702030302020204" pitchFamily="66" charset="0"/>
              </a:rPr>
              <a:t>antidiyabetiklerle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 kontrol altına alınamayan tip II diyabetin tedavisinde de insüline başvurulur.</a:t>
            </a:r>
            <a:br>
              <a:rPr lang="tr-TR" altLang="tr-TR" sz="3200" dirty="0" smtClean="0">
                <a:latin typeface="Comic Sans MS" panose="030F0702030302020204" pitchFamily="66" charset="0"/>
              </a:rPr>
            </a:br>
            <a:endParaRPr lang="tr-TR" alt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75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09600"/>
            <a:ext cx="8856662" cy="1450975"/>
          </a:xfrm>
        </p:spPr>
        <p:txBody>
          <a:bodyPr/>
          <a:lstStyle/>
          <a:p>
            <a:pPr>
              <a:defRPr/>
            </a:pPr>
            <a:r>
              <a:rPr lang="tr-TR" altLang="tr-TR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İnsülin tedavisinin </a:t>
            </a:r>
            <a:r>
              <a:rPr lang="tr-TR" alt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komplikasyonları</a:t>
            </a:r>
            <a:r>
              <a:rPr lang="tr-TR" altLang="tr-TR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tr-TR" altLang="tr-TR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tr-TR" altLang="tr-TR" sz="40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5111750"/>
          </a:xfrm>
        </p:spPr>
        <p:txBody>
          <a:bodyPr/>
          <a:lstStyle/>
          <a:p>
            <a:pPr>
              <a:defRPr/>
            </a:pPr>
            <a:r>
              <a:rPr lang="tr-TR" altLang="tr-TR" sz="3600" dirty="0" err="1" smtClean="0">
                <a:latin typeface="Comic Sans MS" panose="030F0702030302020204" pitchFamily="66" charset="0"/>
              </a:rPr>
              <a:t>Hipoglisemik</a:t>
            </a:r>
            <a:r>
              <a:rPr lang="tr-TR" altLang="tr-TR" sz="3600" dirty="0" smtClean="0">
                <a:latin typeface="Comic Sans MS" panose="030F0702030302020204" pitchFamily="66" charset="0"/>
              </a:rPr>
              <a:t> reaksiyonlar</a:t>
            </a:r>
          </a:p>
          <a:p>
            <a:pPr>
              <a:defRPr/>
            </a:pPr>
            <a:r>
              <a:rPr lang="tr-TR" altLang="tr-TR" sz="3600" dirty="0" smtClean="0">
                <a:latin typeface="Comic Sans MS" panose="030F0702030302020204" pitchFamily="66" charset="0"/>
              </a:rPr>
              <a:t>Lokal </a:t>
            </a:r>
            <a:r>
              <a:rPr lang="tr-TR" altLang="tr-TR" sz="3600" dirty="0">
                <a:latin typeface="Comic Sans MS" panose="030F0702030302020204" pitchFamily="66" charset="0"/>
              </a:rPr>
              <a:t>alerjik </a:t>
            </a:r>
            <a:r>
              <a:rPr lang="tr-TR" altLang="tr-TR" sz="3600" dirty="0" smtClean="0">
                <a:latin typeface="Comic Sans MS" panose="030F0702030302020204" pitchFamily="66" charset="0"/>
              </a:rPr>
              <a:t>reaksiyonlar</a:t>
            </a:r>
          </a:p>
          <a:p>
            <a:pPr>
              <a:defRPr/>
            </a:pPr>
            <a:r>
              <a:rPr lang="tr-TR" altLang="tr-TR" sz="3600" dirty="0" smtClean="0">
                <a:latin typeface="Comic Sans MS" panose="030F0702030302020204" pitchFamily="66" charset="0"/>
              </a:rPr>
              <a:t>İnsülin şişkinlikleri</a:t>
            </a:r>
          </a:p>
          <a:p>
            <a:pPr>
              <a:defRPr/>
            </a:pPr>
            <a:r>
              <a:rPr lang="tr-TR" altLang="tr-TR" sz="3600" dirty="0" smtClean="0">
                <a:latin typeface="Comic Sans MS" panose="030F0702030302020204" pitchFamily="66" charset="0"/>
              </a:rPr>
              <a:t>Lokalize yağ dokusu, kas dokusu </a:t>
            </a:r>
            <a:r>
              <a:rPr lang="tr-TR" altLang="tr-TR" sz="3600" dirty="0" err="1" smtClean="0">
                <a:latin typeface="Comic Sans MS" panose="030F0702030302020204" pitchFamily="66" charset="0"/>
              </a:rPr>
              <a:t>atrofisi</a:t>
            </a:r>
            <a:endParaRPr lang="tr-TR" altLang="tr-TR" sz="3600" dirty="0" smtClean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altLang="tr-TR" sz="3600" dirty="0" smtClean="0">
                <a:latin typeface="Comic Sans MS" panose="030F0702030302020204" pitchFamily="66" charset="0"/>
              </a:rPr>
              <a:t>Yağ dokusu nekrozunun lokal apsesi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tr-TR" altLang="tr-TR" sz="3600" dirty="0">
                <a:latin typeface="Comic Sans MS" panose="030F0702030302020204" pitchFamily="66" charset="0"/>
              </a:rPr>
              <a:t/>
            </a:r>
            <a:br>
              <a:rPr lang="tr-TR" altLang="tr-TR" sz="3600" dirty="0">
                <a:latin typeface="Comic Sans MS" panose="030F0702030302020204" pitchFamily="66" charset="0"/>
              </a:rPr>
            </a:br>
            <a:endParaRPr lang="tr-TR" altLang="tr-TR" sz="3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0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188913"/>
            <a:ext cx="8229600" cy="85725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616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mtClean="0">
                <a:latin typeface="Comic Sans MS" pitchFamily="66" charset="0"/>
              </a:rPr>
              <a:t>İnsülin buzdolabında saklanır ve yapılmadan önce 2-3 saat oda ısısında bekletilmelidir.</a:t>
            </a:r>
          </a:p>
          <a:p>
            <a:pPr>
              <a:lnSpc>
                <a:spcPct val="90000"/>
              </a:lnSpc>
            </a:pPr>
            <a:endParaRPr lang="tr-TR" altLang="tr-TR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tr-TR" altLang="tr-TR" smtClean="0">
                <a:latin typeface="Comic Sans MS" pitchFamily="66" charset="0"/>
              </a:rPr>
              <a:t>Şişe kesinlikle çalkalanmamalı, avuç içerisinde yuvarlanarak karıştırılmalıdır.</a:t>
            </a:r>
          </a:p>
          <a:p>
            <a:pPr>
              <a:lnSpc>
                <a:spcPct val="90000"/>
              </a:lnSpc>
            </a:pPr>
            <a:endParaRPr lang="tr-TR" altLang="tr-TR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tr-TR" altLang="tr-TR" smtClean="0">
                <a:latin typeface="Comic Sans MS" pitchFamily="66" charset="0"/>
              </a:rPr>
              <a:t>İnsülin yapılırken bir hafta aynı iki enjeksiyon arasında 1-2 santimetre aralık bırakılmalıdır. Her ekjeksiyon yapılışta da ekstremite değiştirilebilinir.</a:t>
            </a:r>
            <a:r>
              <a:rPr lang="tr-TR" altLang="tr-TR" b="1" smtClean="0">
                <a:latin typeface="Comic Sans MS" pitchFamily="66" charset="0"/>
              </a:rPr>
              <a:t/>
            </a:r>
            <a:br>
              <a:rPr lang="tr-TR" altLang="tr-TR" b="1" smtClean="0">
                <a:latin typeface="Comic Sans MS" pitchFamily="66" charset="0"/>
              </a:rPr>
            </a:br>
            <a:endParaRPr lang="tr-TR" altLang="tr-TR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64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b="0" smtClean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5888"/>
            <a:ext cx="8229600" cy="4525962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altLang="tr-TR" sz="32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Diyabetes</a:t>
            </a:r>
            <a:r>
              <a:rPr lang="tr-TR" altLang="tr-TR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2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mellitusun</a:t>
            </a:r>
            <a:r>
              <a:rPr lang="tr-TR" altLang="tr-TR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komplikasyonları: </a:t>
            </a:r>
            <a:br>
              <a:rPr lang="tr-TR" altLang="tr-TR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endParaRPr lang="tr-TR" altLang="tr-TR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altLang="tr-T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Akut komplikasyonları:</a:t>
            </a:r>
            <a:r>
              <a:rPr lang="tr-TR" altLang="tr-T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200" dirty="0">
                <a:latin typeface="Comic Sans MS" panose="030F0702030302020204" pitchFamily="66" charset="0"/>
              </a:rPr>
              <a:t>Diyabetik </a:t>
            </a:r>
            <a:r>
              <a:rPr lang="tr-TR" altLang="tr-TR" sz="3200" dirty="0" err="1">
                <a:latin typeface="Comic Sans MS" panose="030F0702030302020204" pitchFamily="66" charset="0"/>
              </a:rPr>
              <a:t>ketoasidoz</a:t>
            </a:r>
            <a:r>
              <a:rPr lang="tr-TR" altLang="tr-TR" sz="3200" dirty="0">
                <a:latin typeface="Comic Sans MS" panose="030F0702030302020204" pitchFamily="66" charset="0"/>
              </a:rPr>
              <a:t> ve hipoglisemidir.</a:t>
            </a:r>
            <a:r>
              <a:rPr lang="tr-TR" altLang="tr-TR" sz="3200" b="1" dirty="0">
                <a:solidFill>
                  <a:schemeClr val="bg2"/>
                </a:solidFill>
                <a:latin typeface="Comic Sans MS" panose="030F0702030302020204" pitchFamily="66" charset="0"/>
              </a:rPr>
              <a:t/>
            </a:r>
            <a:br>
              <a:rPr lang="tr-TR" altLang="tr-TR" sz="3200" b="1" dirty="0">
                <a:solidFill>
                  <a:schemeClr val="bg2"/>
                </a:solidFill>
                <a:latin typeface="Comic Sans MS" panose="030F0702030302020204" pitchFamily="66" charset="0"/>
              </a:rPr>
            </a:br>
            <a:endParaRPr lang="tr-TR" altLang="tr-TR" sz="3200" b="1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altLang="tr-TR" sz="3200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Diyabetik </a:t>
            </a:r>
            <a:r>
              <a:rPr lang="tr-TR" altLang="tr-TR" sz="3200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ketoasidoz</a:t>
            </a:r>
            <a:r>
              <a:rPr lang="tr-TR" altLang="tr-TR" sz="3200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tr-TR" altLang="tr-TR" sz="32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tr-TR" altLang="tr-TR" sz="32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tr-TR" altLang="tr-TR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defRPr/>
            </a:pPr>
            <a:r>
              <a:rPr lang="tr-TR" altLang="tr-TR" sz="3200" b="1" dirty="0" err="1">
                <a:solidFill>
                  <a:schemeClr val="bg2"/>
                </a:solidFill>
                <a:latin typeface="Comic Sans MS" panose="030F0702030302020204" pitchFamily="66" charset="0"/>
              </a:rPr>
              <a:t>Etyoloji</a:t>
            </a:r>
            <a:r>
              <a:rPr lang="tr-TR" altLang="tr-TR" sz="3200" b="1" dirty="0">
                <a:solidFill>
                  <a:schemeClr val="bg2"/>
                </a:solidFill>
                <a:latin typeface="Comic Sans MS" panose="030F0702030302020204" pitchFamily="66" charset="0"/>
              </a:rPr>
              <a:t>:</a:t>
            </a:r>
            <a:r>
              <a:rPr lang="tr-TR" altLang="tr-TR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200" dirty="0">
                <a:latin typeface="Comic Sans MS" panose="030F0702030302020204" pitchFamily="66" charset="0"/>
              </a:rPr>
              <a:t>İnsülin in az alınması, ateşli hastalıklar gibi durumlarda vücudun insülin </a:t>
            </a:r>
            <a:r>
              <a:rPr lang="tr-TR" altLang="tr-TR" sz="3200" dirty="0" err="1">
                <a:latin typeface="Comic Sans MS" panose="030F0702030302020204" pitchFamily="66" charset="0"/>
              </a:rPr>
              <a:t>gereksiminin</a:t>
            </a:r>
            <a:r>
              <a:rPr lang="tr-TR" altLang="tr-TR" sz="3200" dirty="0">
                <a:latin typeface="Comic Sans MS" panose="030F0702030302020204" pitchFamily="66" charset="0"/>
              </a:rPr>
              <a:t> artması, alınan insülinin </a:t>
            </a:r>
            <a:r>
              <a:rPr lang="tr-TR" altLang="tr-TR" sz="3200" dirty="0" err="1">
                <a:latin typeface="Comic Sans MS" panose="030F0702030302020204" pitchFamily="66" charset="0"/>
              </a:rPr>
              <a:t>inaktif</a:t>
            </a:r>
            <a:r>
              <a:rPr lang="tr-TR" altLang="tr-TR" sz="3200" dirty="0">
                <a:latin typeface="Comic Sans MS" panose="030F0702030302020204" pitchFamily="66" charset="0"/>
              </a:rPr>
              <a:t> hale 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gelmesidir</a:t>
            </a:r>
            <a:r>
              <a:rPr lang="tr-TR" altLang="tr-TR" sz="3200" dirty="0">
                <a:latin typeface="Comic Sans MS" panose="030F0702030302020204" pitchFamily="66" charset="0"/>
              </a:rPr>
              <a:t>.</a:t>
            </a:r>
            <a:r>
              <a:rPr lang="tr-TR" altLang="tr-TR" sz="3200" b="1" dirty="0">
                <a:latin typeface="Comic Sans MS" panose="030F0702030302020204" pitchFamily="66" charset="0"/>
              </a:rPr>
              <a:t/>
            </a:r>
            <a:br>
              <a:rPr lang="tr-TR" altLang="tr-TR" sz="3200" b="1" dirty="0">
                <a:latin typeface="Comic Sans MS" panose="030F0702030302020204" pitchFamily="66" charset="0"/>
              </a:rPr>
            </a:br>
            <a:endParaRPr lang="tr-TR" altLang="tr-TR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0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188913"/>
            <a:ext cx="8229600" cy="85725"/>
          </a:xfrm>
        </p:spPr>
        <p:txBody>
          <a:bodyPr/>
          <a:lstStyle/>
          <a:p>
            <a:endParaRPr lang="tr-TR" altLang="tr-TR" sz="4000" b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2657"/>
            <a:ext cx="8363272" cy="6264994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tr-TR" alt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Diyabetik </a:t>
            </a:r>
            <a:r>
              <a:rPr lang="tr-TR" alt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ketoasidozun</a:t>
            </a:r>
            <a:r>
              <a:rPr lang="tr-TR" alt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patofizyolojisi</a:t>
            </a:r>
            <a:r>
              <a:rPr lang="tr-TR" alt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:</a:t>
            </a:r>
            <a:r>
              <a:rPr lang="tr-TR" altLang="tr-TR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buFont typeface="Wingdings" pitchFamily="2" charset="2"/>
              <a:buNone/>
              <a:defRPr/>
            </a:pPr>
            <a:endParaRPr lang="tr-TR" altLang="tr-TR" sz="2800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tr-TR" altLang="tr-TR" sz="2800" dirty="0" smtClean="0">
                <a:latin typeface="Comic Sans MS" panose="030F0702030302020204" pitchFamily="66" charset="0"/>
              </a:rPr>
              <a:t>Eğer </a:t>
            </a:r>
            <a:r>
              <a:rPr lang="tr-TR" altLang="tr-TR" sz="2800" dirty="0">
                <a:latin typeface="Comic Sans MS" panose="030F0702030302020204" pitchFamily="66" charset="0"/>
              </a:rPr>
              <a:t>vücutta insülin az ise  glikoz hücrelerde kullanılamayacak ve idrarla atılacaktır.</a:t>
            </a:r>
          </a:p>
          <a:p>
            <a:pPr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Vücudun enerji ihtiyacı yağlardan ve proteinlerden karşılanmaya çalışılacaktır. </a:t>
            </a:r>
          </a:p>
          <a:p>
            <a:pPr>
              <a:defRPr/>
            </a:pPr>
            <a:r>
              <a:rPr lang="tr-TR" altLang="tr-TR" sz="2800" dirty="0" smtClean="0">
                <a:latin typeface="Comic Sans MS" panose="030F0702030302020204" pitchFamily="66" charset="0"/>
              </a:rPr>
              <a:t>Hastada görülen bulgular </a:t>
            </a:r>
            <a:r>
              <a:rPr lang="tr-TR" altLang="tr-TR" sz="2800" dirty="0">
                <a:latin typeface="Comic Sans MS" panose="030F0702030302020204" pitchFamily="66" charset="0"/>
              </a:rPr>
              <a:t>ağrı, </a:t>
            </a:r>
            <a:r>
              <a:rPr lang="tr-TR" altLang="tr-TR" sz="2800" dirty="0" err="1">
                <a:latin typeface="Comic Sans MS" panose="030F0702030302020204" pitchFamily="66" charset="0"/>
              </a:rPr>
              <a:t>kusmaul</a:t>
            </a:r>
            <a:r>
              <a:rPr lang="tr-TR" altLang="tr-TR" sz="2800" dirty="0">
                <a:latin typeface="Comic Sans MS" panose="030F0702030302020204" pitchFamily="66" charset="0"/>
              </a:rPr>
              <a:t> solunum, nefesten aseton kokusu, halsizlik, paralizi, </a:t>
            </a:r>
            <a:r>
              <a:rPr lang="tr-TR" altLang="tr-TR" sz="2800" dirty="0" err="1">
                <a:latin typeface="Comic Sans MS" panose="030F0702030302020204" pitchFamily="66" charset="0"/>
              </a:rPr>
              <a:t>parestezi</a:t>
            </a:r>
            <a:r>
              <a:rPr lang="tr-TR" altLang="tr-TR" sz="2800" dirty="0">
                <a:latin typeface="Comic Sans MS" panose="030F0702030302020204" pitchFamily="66" charset="0"/>
              </a:rPr>
              <a:t>, göz kürelerinde yumuşama, hipotansiyon, şok ve komadır.</a:t>
            </a:r>
            <a:r>
              <a:rPr lang="tr-TR" altLang="tr-TR" sz="2800" b="1" dirty="0">
                <a:latin typeface="Comic Sans MS" panose="030F0702030302020204" pitchFamily="66" charset="0"/>
              </a:rPr>
              <a:t/>
            </a:r>
            <a:br>
              <a:rPr lang="tr-TR" altLang="tr-TR" sz="2800" b="1" dirty="0">
                <a:latin typeface="Comic Sans MS" panose="030F0702030302020204" pitchFamily="66" charset="0"/>
              </a:rPr>
            </a:br>
            <a:endParaRPr lang="tr-TR" altLang="tr-TR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8913"/>
            <a:ext cx="8229600" cy="638175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altLang="tr-TR" sz="2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Diyabetik </a:t>
            </a:r>
            <a:r>
              <a:rPr lang="tr-TR" altLang="tr-TR" sz="28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Ketoasidozda</a:t>
            </a:r>
            <a:r>
              <a:rPr lang="tr-TR" altLang="tr-TR" sz="2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Tedavi ve Bakım </a:t>
            </a:r>
            <a:r>
              <a:rPr lang="tr-TR" altLang="tr-TR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tr-TR" altLang="tr-TR" sz="28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endParaRPr lang="tr-TR" altLang="tr-TR" sz="28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Hava yolu açıklığı sağlanıp oksijen verilir.</a:t>
            </a:r>
            <a:br>
              <a:rPr lang="tr-TR" altLang="tr-TR" sz="2800" dirty="0">
                <a:latin typeface="Comic Sans MS" panose="030F0702030302020204" pitchFamily="66" charset="0"/>
              </a:rPr>
            </a:br>
            <a:endParaRPr lang="tr-TR" altLang="tr-TR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Kan sayımı, kan şekeri, bun, elektrolit, keton ve </a:t>
            </a:r>
            <a:r>
              <a:rPr lang="tr-TR" altLang="tr-TR" sz="2800" dirty="0" err="1">
                <a:latin typeface="Comic Sans MS" panose="030F0702030302020204" pitchFamily="66" charset="0"/>
              </a:rPr>
              <a:t>ozmolarite</a:t>
            </a:r>
            <a:r>
              <a:rPr lang="tr-TR" altLang="tr-TR" sz="2800" dirty="0">
                <a:latin typeface="Comic Sans MS" panose="030F0702030302020204" pitchFamily="66" charset="0"/>
              </a:rPr>
              <a:t> tayini yapılır.</a:t>
            </a:r>
            <a:br>
              <a:rPr lang="tr-TR" altLang="tr-TR" sz="2800" dirty="0">
                <a:latin typeface="Comic Sans MS" panose="030F0702030302020204" pitchFamily="66" charset="0"/>
              </a:rPr>
            </a:br>
            <a:endParaRPr lang="tr-TR" altLang="tr-TR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dirty="0" err="1">
                <a:latin typeface="Comic Sans MS" panose="030F0702030302020204" pitchFamily="66" charset="0"/>
              </a:rPr>
              <a:t>Foley</a:t>
            </a:r>
            <a:r>
              <a:rPr lang="tr-TR" altLang="tr-TR" sz="2800" dirty="0">
                <a:latin typeface="Comic Sans MS" panose="030F0702030302020204" pitchFamily="66" charset="0"/>
              </a:rPr>
              <a:t> </a:t>
            </a:r>
            <a:r>
              <a:rPr lang="tr-TR" altLang="tr-TR" sz="2800" dirty="0" err="1">
                <a:latin typeface="Comic Sans MS" panose="030F0702030302020204" pitchFamily="66" charset="0"/>
              </a:rPr>
              <a:t>kateter</a:t>
            </a:r>
            <a:r>
              <a:rPr lang="tr-TR" altLang="tr-TR" sz="2800" dirty="0">
                <a:latin typeface="Comic Sans MS" panose="030F0702030302020204" pitchFamily="66" charset="0"/>
              </a:rPr>
              <a:t> ile idrar alınarak şeker, keton, protein, </a:t>
            </a:r>
            <a:r>
              <a:rPr lang="tr-TR" altLang="tr-TR" sz="2800" dirty="0" err="1">
                <a:latin typeface="Comic Sans MS" panose="030F0702030302020204" pitchFamily="66" charset="0"/>
              </a:rPr>
              <a:t>asidite</a:t>
            </a:r>
            <a:r>
              <a:rPr lang="tr-TR" altLang="tr-TR" sz="2800" dirty="0">
                <a:latin typeface="Comic Sans MS" panose="030F0702030302020204" pitchFamily="66" charset="0"/>
              </a:rPr>
              <a:t> yönünden idrar değerlendirilir.</a:t>
            </a:r>
            <a:br>
              <a:rPr lang="tr-TR" altLang="tr-TR" sz="2800" dirty="0">
                <a:latin typeface="Comic Sans MS" panose="030F0702030302020204" pitchFamily="66" charset="0"/>
              </a:rPr>
            </a:br>
            <a:endParaRPr lang="tr-TR" altLang="tr-TR" sz="2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Aldığı </a:t>
            </a:r>
            <a:r>
              <a:rPr lang="tr-TR" altLang="tr-TR" sz="2800" dirty="0" smtClean="0">
                <a:latin typeface="Comic Sans MS" panose="030F0702030302020204" pitchFamily="66" charset="0"/>
              </a:rPr>
              <a:t>çıkardığı takip </a:t>
            </a:r>
            <a:r>
              <a:rPr lang="tr-TR" altLang="tr-TR" sz="2800" dirty="0">
                <a:latin typeface="Comic Sans MS" panose="030F0702030302020204" pitchFamily="66" charset="0"/>
              </a:rPr>
              <a:t>IV sıvı verilir. İnsülin bu süre içinde </a:t>
            </a:r>
            <a:r>
              <a:rPr lang="tr-TR" altLang="tr-TR" sz="2800" dirty="0" err="1">
                <a:latin typeface="Comic Sans MS" panose="030F0702030302020204" pitchFamily="66" charset="0"/>
              </a:rPr>
              <a:t>subkutan</a:t>
            </a:r>
            <a:r>
              <a:rPr lang="tr-TR" altLang="tr-TR" sz="2800" dirty="0">
                <a:latin typeface="Comic Sans MS" panose="030F0702030302020204" pitchFamily="66" charset="0"/>
              </a:rPr>
              <a:t> olarak verilmez çünkü dolaşım yetersizdir.</a:t>
            </a:r>
          </a:p>
          <a:p>
            <a:pPr>
              <a:lnSpc>
                <a:spcPct val="90000"/>
              </a:lnSpc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Sıvı elektrolit dengesi sağlanır.</a:t>
            </a:r>
            <a:br>
              <a:rPr lang="tr-TR" altLang="tr-TR" sz="2800" dirty="0">
                <a:latin typeface="Comic Sans MS" panose="030F0702030302020204" pitchFamily="66" charset="0"/>
              </a:rPr>
            </a:br>
            <a:endParaRPr lang="tr-TR" alt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75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616575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tr-TR" altLang="tr-TR" sz="2800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HİPOGLİSEMİ</a:t>
            </a:r>
            <a:r>
              <a:rPr lang="tr-TR" altLang="tr-TR" sz="2800" b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</a:t>
            </a:r>
            <a:r>
              <a:rPr lang="tr-TR" altLang="tr-TR" sz="2800" b="1" u="sng" dirty="0">
                <a:solidFill>
                  <a:srgbClr val="C00000"/>
                </a:solidFill>
                <a:latin typeface="Comic Sans MS" panose="030F0702030302020204" pitchFamily="66" charset="0"/>
              </a:rPr>
              <a:t>  </a:t>
            </a:r>
          </a:p>
          <a:p>
            <a:pPr>
              <a:defRPr/>
            </a:pPr>
            <a:r>
              <a:rPr lang="tr-TR" altLang="tr-TR" sz="2800" dirty="0">
                <a:latin typeface="Comic Sans MS" panose="030F0702030302020204" pitchFamily="66" charset="0"/>
              </a:rPr>
              <a:t>İnsüline </a:t>
            </a:r>
            <a:r>
              <a:rPr lang="tr-TR" altLang="tr-TR" sz="2800" dirty="0" smtClean="0">
                <a:latin typeface="Comic Sans MS" panose="030F0702030302020204" pitchFamily="66" charset="0"/>
              </a:rPr>
              <a:t>bağımlı diyabetlilerde </a:t>
            </a:r>
            <a:r>
              <a:rPr lang="tr-TR" altLang="tr-TR" sz="2800" dirty="0">
                <a:latin typeface="Comic Sans MS" panose="030F0702030302020204" pitchFamily="66" charset="0"/>
              </a:rPr>
              <a:t>gelişen akut bir tablodur. Kan glikoz düzeyi 60mg/dl </a:t>
            </a:r>
            <a:r>
              <a:rPr lang="tr-TR" altLang="tr-TR" sz="2800" dirty="0" err="1">
                <a:latin typeface="Comic Sans MS" panose="030F0702030302020204" pitchFamily="66" charset="0"/>
              </a:rPr>
              <a:t>nin</a:t>
            </a:r>
            <a:r>
              <a:rPr lang="tr-TR" altLang="tr-TR" sz="2800" dirty="0">
                <a:latin typeface="Comic Sans MS" panose="030F0702030302020204" pitchFamily="66" charset="0"/>
              </a:rPr>
              <a:t> altına düşmüştür.</a:t>
            </a:r>
            <a:r>
              <a:rPr lang="tr-TR" altLang="tr-TR" sz="2800" b="1" dirty="0">
                <a:latin typeface="Comic Sans MS" panose="030F0702030302020204" pitchFamily="66" charset="0"/>
              </a:rPr>
              <a:t/>
            </a:r>
            <a:br>
              <a:rPr lang="tr-TR" altLang="tr-TR" sz="2800" b="1" dirty="0">
                <a:latin typeface="Comic Sans MS" panose="030F0702030302020204" pitchFamily="66" charset="0"/>
              </a:rPr>
            </a:br>
            <a:endParaRPr lang="tr-TR" altLang="tr-TR" sz="2800" b="1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altLang="tr-TR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Belirti ve Bulgular: </a:t>
            </a:r>
            <a:r>
              <a:rPr lang="tr-TR" altLang="tr-TR" sz="2800" dirty="0" err="1" smtClean="0">
                <a:latin typeface="Comic Sans MS" panose="030F0702030302020204" pitchFamily="66" charset="0"/>
              </a:rPr>
              <a:t>Başağrısı</a:t>
            </a:r>
            <a:r>
              <a:rPr lang="tr-TR" altLang="tr-TR" sz="2800" dirty="0" smtClean="0">
                <a:latin typeface="Comic Sans MS" panose="030F0702030302020204" pitchFamily="66" charset="0"/>
              </a:rPr>
              <a:t>, halsizlik, </a:t>
            </a:r>
            <a:r>
              <a:rPr lang="tr-TR" altLang="tr-TR" sz="2800" dirty="0" err="1" smtClean="0">
                <a:latin typeface="Comic Sans MS" panose="030F0702030302020204" pitchFamily="66" charset="0"/>
              </a:rPr>
              <a:t>irritabilite</a:t>
            </a:r>
            <a:r>
              <a:rPr lang="tr-TR" altLang="tr-TR" sz="2800" dirty="0" smtClean="0">
                <a:latin typeface="Comic Sans MS" panose="030F0702030302020204" pitchFamily="66" charset="0"/>
              </a:rPr>
              <a:t>, huzursuzluk, kas koordinasyonunun bozulmasıdır. Bunun </a:t>
            </a:r>
            <a:r>
              <a:rPr lang="tr-TR" altLang="tr-TR" sz="2800" dirty="0" err="1" smtClean="0">
                <a:latin typeface="Comic Sans MS" panose="030F0702030302020204" pitchFamily="66" charset="0"/>
              </a:rPr>
              <a:t>yanısıra</a:t>
            </a:r>
            <a:r>
              <a:rPr lang="tr-TR" altLang="tr-TR" sz="2800" dirty="0" smtClean="0">
                <a:latin typeface="Comic Sans MS" panose="030F0702030302020204" pitchFamily="66" charset="0"/>
              </a:rPr>
              <a:t> terleme, göz kararması daha ileri durumlarda giderek bilinç kaybı ve </a:t>
            </a:r>
            <a:r>
              <a:rPr lang="tr-TR" altLang="tr-TR" sz="2800" dirty="0" err="1" smtClean="0">
                <a:latin typeface="Comic Sans MS" panose="030F0702030302020204" pitchFamily="66" charset="0"/>
              </a:rPr>
              <a:t>konvülsiyonlar</a:t>
            </a:r>
            <a:r>
              <a:rPr lang="tr-TR" altLang="tr-TR" sz="2800" dirty="0" smtClean="0">
                <a:latin typeface="Comic Sans MS" panose="030F0702030302020204" pitchFamily="66" charset="0"/>
              </a:rPr>
              <a:t> görülür</a:t>
            </a:r>
            <a:r>
              <a:rPr lang="tr-TR" altLang="tr-TR" sz="2800" dirty="0">
                <a:latin typeface="Comic Sans MS" panose="030F0702030302020204" pitchFamily="66" charset="0"/>
              </a:rPr>
              <a:t>.</a:t>
            </a:r>
            <a:r>
              <a:rPr lang="tr-TR" altLang="tr-TR" sz="2800" b="1" dirty="0">
                <a:latin typeface="Comic Sans MS" panose="030F0702030302020204" pitchFamily="66" charset="0"/>
              </a:rPr>
              <a:t/>
            </a:r>
            <a:br>
              <a:rPr lang="tr-TR" altLang="tr-TR" sz="2800" b="1" dirty="0">
                <a:latin typeface="Comic Sans MS" panose="030F0702030302020204" pitchFamily="66" charset="0"/>
              </a:rPr>
            </a:br>
            <a:endParaRPr lang="tr-TR" altLang="tr-TR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b="0" smtClean="0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>
              <a:defRPr/>
            </a:pPr>
            <a:r>
              <a:rPr lang="tr-TR" altLang="tr-TR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Tedavi:</a:t>
            </a:r>
            <a:r>
              <a:rPr lang="tr-TR" altLang="tr-TR" sz="3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tr-TR" altLang="tr-TR" sz="36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Hasta bilinçli ise hemen ağızdan şekerli su verilir. </a:t>
            </a:r>
          </a:p>
          <a:p>
            <a:pPr>
              <a:defRPr/>
            </a:pPr>
            <a:r>
              <a:rPr lang="tr-TR" altLang="tr-TR" sz="36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Hasta </a:t>
            </a:r>
            <a:r>
              <a:rPr lang="tr-TR" altLang="tr-TR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bilinçsiz ise hemen </a:t>
            </a:r>
            <a:r>
              <a:rPr lang="tr-TR" altLang="tr-TR" sz="36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IV olarak %50  </a:t>
            </a:r>
            <a:r>
              <a:rPr lang="tr-TR" altLang="tr-TR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glikoz </a:t>
            </a:r>
            <a:r>
              <a:rPr lang="tr-TR" altLang="tr-TR" sz="36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solüsyonu= dekstroz </a:t>
            </a:r>
            <a:r>
              <a:rPr lang="tr-TR" altLang="tr-TR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verilir.</a:t>
            </a:r>
          </a:p>
          <a:p>
            <a:pPr>
              <a:defRPr/>
            </a:pPr>
            <a:r>
              <a:rPr lang="tr-TR" altLang="tr-TR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Ciddi hipoglisemide </a:t>
            </a:r>
            <a:r>
              <a:rPr lang="tr-TR" altLang="tr-TR" sz="36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glukagon</a:t>
            </a:r>
            <a:r>
              <a:rPr lang="tr-TR" altLang="tr-TR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 ve epinefrinde </a:t>
            </a:r>
            <a:r>
              <a:rPr lang="tr-TR" altLang="tr-TR" sz="3600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kullanılabilir.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tr-TR" altLang="tr-TR" sz="3600" b="1" dirty="0" smtClean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6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874713"/>
          </a:xfrm>
        </p:spPr>
        <p:txBody>
          <a:bodyPr/>
          <a:lstStyle/>
          <a:p>
            <a:r>
              <a:rPr lang="tr-TR" altLang="tr-T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Kronik Komplikasyonlar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713787" cy="5111750"/>
          </a:xfrm>
        </p:spPr>
        <p:txBody>
          <a:bodyPr/>
          <a:lstStyle/>
          <a:p>
            <a:r>
              <a:rPr lang="tr-TR" altLang="tr-TR" b="1" smtClean="0">
                <a:solidFill>
                  <a:srgbClr val="C00000"/>
                </a:solidFill>
                <a:latin typeface="Comic Sans MS" pitchFamily="66" charset="0"/>
              </a:rPr>
              <a:t>Diyabetik nöropati:</a:t>
            </a:r>
            <a:r>
              <a:rPr lang="tr-TR" altLang="tr-TR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altLang="tr-TR" smtClean="0">
                <a:solidFill>
                  <a:schemeClr val="bg2"/>
                </a:solidFill>
                <a:latin typeface="Comic Sans MS" pitchFamily="66" charset="0"/>
              </a:rPr>
              <a:t>Sinir hücrelerinin harabiyeti sonucu ortaya çıkar. Önce duyu sonra motor sinirleri etkilenir ve özellikle alt ekstremitelerde görülür.</a:t>
            </a:r>
            <a:endParaRPr lang="tr-TR" altLang="tr-TR" b="1" smtClean="0">
              <a:solidFill>
                <a:schemeClr val="bg2"/>
              </a:solidFill>
              <a:latin typeface="Comic Sans MS" pitchFamily="66" charset="0"/>
            </a:endParaRPr>
          </a:p>
          <a:p>
            <a:r>
              <a:rPr lang="tr-TR" altLang="tr-TR" b="1" smtClean="0">
                <a:solidFill>
                  <a:srgbClr val="C00000"/>
                </a:solidFill>
                <a:latin typeface="Comic Sans MS" pitchFamily="66" charset="0"/>
              </a:rPr>
              <a:t>Diyabetik nefropati:</a:t>
            </a:r>
            <a:r>
              <a:rPr lang="tr-TR" altLang="tr-TR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altLang="tr-TR" smtClean="0">
                <a:solidFill>
                  <a:schemeClr val="bg2"/>
                </a:solidFill>
                <a:latin typeface="Comic Sans MS" pitchFamily="66" charset="0"/>
              </a:rPr>
              <a:t>Diyabetik glameruloskleroz olarak da adlandırılır. Zamanla glamerul filtrat azalır. Diyabetik glameruloskleroza  </a:t>
            </a:r>
            <a:r>
              <a:rPr lang="tr-TR" altLang="tr-TR" b="1" smtClean="0">
                <a:solidFill>
                  <a:schemeClr val="bg2"/>
                </a:solidFill>
                <a:latin typeface="Comic Sans MS" pitchFamily="66" charset="0"/>
              </a:rPr>
              <a:t>kimmelstiel-wilson sendromu </a:t>
            </a:r>
            <a:r>
              <a:rPr lang="tr-TR" altLang="tr-TR" smtClean="0">
                <a:solidFill>
                  <a:schemeClr val="bg2"/>
                </a:solidFill>
                <a:latin typeface="Comic Sans MS" pitchFamily="66" charset="0"/>
              </a:rPr>
              <a:t>adı da verilir.</a:t>
            </a:r>
            <a:r>
              <a:rPr lang="tr-TR" altLang="tr-TR" b="1" smtClean="0">
                <a:solidFill>
                  <a:schemeClr val="bg2"/>
                </a:solidFill>
                <a:latin typeface="Comic Sans MS" pitchFamily="66" charset="0"/>
              </a:rPr>
              <a:t/>
            </a:r>
            <a:br>
              <a:rPr lang="tr-TR" altLang="tr-TR" b="1" smtClean="0">
                <a:solidFill>
                  <a:schemeClr val="bg2"/>
                </a:solidFill>
                <a:latin typeface="Comic Sans MS" pitchFamily="66" charset="0"/>
              </a:rPr>
            </a:br>
            <a:endParaRPr lang="tr-TR" altLang="tr-TR" b="1" smtClean="0">
              <a:solidFill>
                <a:schemeClr val="bg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90488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4049713"/>
          </a:xfrm>
        </p:spPr>
        <p:txBody>
          <a:bodyPr/>
          <a:lstStyle/>
          <a:p>
            <a:r>
              <a:rPr lang="tr-TR" altLang="tr-TR" b="1" smtClean="0">
                <a:solidFill>
                  <a:srgbClr val="C00000"/>
                </a:solidFill>
                <a:latin typeface="Comic Sans MS" pitchFamily="66" charset="0"/>
              </a:rPr>
              <a:t>Retinopati:</a:t>
            </a:r>
            <a:r>
              <a:rPr lang="tr-TR" altLang="tr-TR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altLang="tr-TR" sz="3200" smtClean="0">
                <a:latin typeface="Comic Sans MS" pitchFamily="66" charset="0"/>
              </a:rPr>
              <a:t>Retina damarları vücudun en hassas damarlarından biridir. Retinadaki damar hasarları, mikroanjiopatiler başlar ve hastalık tablosuna göre ilerler.</a:t>
            </a:r>
            <a:r>
              <a:rPr lang="tr-TR" altLang="tr-TR" sz="3200" b="1" smtClean="0">
                <a:latin typeface="Comic Sans MS" pitchFamily="66" charset="0"/>
              </a:rPr>
              <a:t/>
            </a:r>
            <a:br>
              <a:rPr lang="tr-TR" altLang="tr-TR" sz="3200" b="1" smtClean="0">
                <a:latin typeface="Comic Sans MS" pitchFamily="66" charset="0"/>
              </a:rPr>
            </a:br>
            <a:endParaRPr lang="tr-TR" altLang="tr-TR" sz="3200" b="1" smtClean="0">
              <a:latin typeface="Comic Sans MS" pitchFamily="66" charset="0"/>
            </a:endParaRPr>
          </a:p>
          <a:p>
            <a:endParaRPr lang="tr-TR" altLang="tr-TR" smtClean="0">
              <a:solidFill>
                <a:schemeClr val="bg2"/>
              </a:solidFill>
            </a:endParaRPr>
          </a:p>
        </p:txBody>
      </p:sp>
      <p:pic>
        <p:nvPicPr>
          <p:cNvPr id="21508" name="Picture 4" descr="pd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638"/>
            <a:ext cx="3995738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bd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852738"/>
            <a:ext cx="4668837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4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pic>
        <p:nvPicPr>
          <p:cNvPr id="22531" name="Picture 3" descr="DiabetiskRetinopati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0"/>
            <a:ext cx="8785225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10833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229600" cy="4924425"/>
          </a:xfrm>
        </p:spPr>
        <p:txBody>
          <a:bodyPr/>
          <a:lstStyle/>
          <a:p>
            <a:r>
              <a:rPr lang="tr-TR" altLang="tr-TR" b="1" smtClean="0">
                <a:solidFill>
                  <a:srgbClr val="C00000"/>
                </a:solidFill>
                <a:latin typeface="Comic Sans MS" pitchFamily="66" charset="0"/>
              </a:rPr>
              <a:t>Alt ekstremitedeki değişiklikler:</a:t>
            </a:r>
            <a:r>
              <a:rPr lang="tr-TR" altLang="tr-TR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altLang="tr-TR" sz="3200" smtClean="0">
                <a:latin typeface="Comic Sans MS" pitchFamily="66" charset="0"/>
              </a:rPr>
              <a:t>Hastada oluşan damar değişiklikleri ve nöropatiler alt ekstremitelerde kangrenlerin oluşmasına sebep olur. Duyu kaybı enfeksiyonları sık görülür. Aksilla boyun ve kasıklarda lokal enfeksiyonlar gelişebilir.</a:t>
            </a:r>
            <a:br>
              <a:rPr lang="tr-TR" altLang="tr-TR" sz="3200" smtClean="0">
                <a:latin typeface="Comic Sans MS" pitchFamily="66" charset="0"/>
              </a:rPr>
            </a:br>
            <a:endParaRPr lang="tr-TR" altLang="tr-TR" sz="3200" smtClean="0">
              <a:latin typeface="Comic Sans MS" pitchFamily="66" charset="0"/>
            </a:endParaRPr>
          </a:p>
          <a:p>
            <a:endParaRPr lang="tr-TR" altLang="tr-TR" smtClean="0">
              <a:solidFill>
                <a:schemeClr val="bg2"/>
              </a:solidFill>
            </a:endParaRPr>
          </a:p>
        </p:txBody>
      </p:sp>
      <p:pic>
        <p:nvPicPr>
          <p:cNvPr id="23556" name="Picture 4" descr="diyabetikay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868863"/>
            <a:ext cx="4211638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3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119812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tr-TR" altLang="tr-T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DİYABETLİ HASTALARDA </a:t>
            </a:r>
            <a:r>
              <a:rPr lang="tr-TR" alt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BAKIM</a:t>
            </a:r>
            <a:r>
              <a:rPr lang="tr-TR" altLang="tr-TR" sz="3200" b="1" dirty="0">
                <a:solidFill>
                  <a:schemeClr val="bg2"/>
                </a:solidFill>
                <a:latin typeface="Comic Sans MS" panose="030F0702030302020204" pitchFamily="66" charset="0"/>
              </a:rPr>
              <a:t/>
            </a:r>
            <a:br>
              <a:rPr lang="tr-TR" altLang="tr-TR" sz="3200" b="1" dirty="0">
                <a:solidFill>
                  <a:schemeClr val="bg2"/>
                </a:solidFill>
                <a:latin typeface="Comic Sans MS" panose="030F0702030302020204" pitchFamily="66" charset="0"/>
              </a:rPr>
            </a:br>
            <a:r>
              <a:rPr lang="tr-TR" altLang="tr-TR" sz="3200" dirty="0" smtClean="0">
                <a:latin typeface="Comic Sans MS" panose="030F0702030302020204" pitchFamily="66" charset="0"/>
              </a:rPr>
              <a:t>Diyabetin </a:t>
            </a:r>
            <a:r>
              <a:rPr lang="tr-TR" altLang="tr-TR" sz="3200" dirty="0">
                <a:latin typeface="Comic Sans MS" panose="030F0702030302020204" pitchFamily="66" charset="0"/>
              </a:rPr>
              <a:t>kontrol altında tutulmasında </a:t>
            </a:r>
            <a:r>
              <a:rPr lang="tr-TR" altLang="tr-TR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diyet, ilaç </a:t>
            </a:r>
            <a:r>
              <a:rPr lang="tr-TR" altLang="tr-TR" sz="3200" dirty="0">
                <a:latin typeface="Comic Sans MS" panose="030F0702030302020204" pitchFamily="66" charset="0"/>
              </a:rPr>
              <a:t>ve</a:t>
            </a:r>
            <a:r>
              <a:rPr lang="tr-TR" altLang="tr-TR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egzersiz  </a:t>
            </a:r>
            <a:r>
              <a:rPr lang="tr-TR" altLang="tr-TR" sz="3200" dirty="0">
                <a:latin typeface="Comic Sans MS" panose="030F0702030302020204" pitchFamily="66" charset="0"/>
              </a:rPr>
              <a:t>çok önem taşımaktadır.</a:t>
            </a:r>
            <a:br>
              <a:rPr lang="tr-TR" altLang="tr-TR" sz="3200" dirty="0">
                <a:latin typeface="Comic Sans MS" panose="030F0702030302020204" pitchFamily="66" charset="0"/>
              </a:rPr>
            </a:br>
            <a:endParaRPr lang="tr-TR" altLang="tr-TR" sz="32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altLang="tr-TR" sz="3200" dirty="0">
                <a:latin typeface="Comic Sans MS" panose="030F0702030302020204" pitchFamily="66" charset="0"/>
              </a:rPr>
              <a:t>Hastanın saptanmış olan diyetine uyması çok önemlidir.</a:t>
            </a:r>
            <a:br>
              <a:rPr lang="tr-TR" altLang="tr-TR" sz="3200" dirty="0">
                <a:latin typeface="Comic Sans MS" panose="030F0702030302020204" pitchFamily="66" charset="0"/>
              </a:rPr>
            </a:br>
            <a:endParaRPr lang="tr-TR" altLang="tr-TR" sz="32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altLang="tr-TR" sz="3200" dirty="0">
                <a:latin typeface="Comic Sans MS" panose="030F0702030302020204" pitchFamily="66" charset="0"/>
              </a:rPr>
              <a:t>İnsülin veya 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oral </a:t>
            </a:r>
            <a:r>
              <a:rPr lang="tr-TR" altLang="tr-TR" sz="3200" dirty="0" err="1" smtClean="0">
                <a:latin typeface="Comic Sans MS" panose="030F0702030302020204" pitchFamily="66" charset="0"/>
              </a:rPr>
              <a:t>antidiyabetik</a:t>
            </a:r>
            <a:r>
              <a:rPr lang="tr-TR" altLang="tr-TR" sz="3200" dirty="0" smtClean="0">
                <a:latin typeface="Comic Sans MS" panose="030F0702030302020204" pitchFamily="66" charset="0"/>
              </a:rPr>
              <a:t> kullanan hastanın ilacı zamanında verilmelidir.</a:t>
            </a:r>
            <a:endParaRPr lang="tr-TR" altLang="tr-TR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8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765572"/>
            <a:ext cx="8713787" cy="6119812"/>
          </a:xfrm>
        </p:spPr>
        <p:txBody>
          <a:bodyPr/>
          <a:lstStyle/>
          <a:p>
            <a:r>
              <a:rPr lang="tr-TR" altLang="tr-TR" sz="3200" dirty="0" smtClean="0">
                <a:latin typeface="Comic Sans MS" pitchFamily="66" charset="0"/>
              </a:rPr>
              <a:t>Hastanın günlük egzersizini önerildiği gibi yapması gerekir.</a:t>
            </a:r>
            <a:br>
              <a:rPr lang="tr-TR" altLang="tr-TR" sz="3200" dirty="0" smtClean="0">
                <a:latin typeface="Comic Sans MS" pitchFamily="66" charset="0"/>
              </a:rPr>
            </a:br>
            <a:endParaRPr lang="tr-TR" altLang="tr-TR" sz="3200" dirty="0" smtClean="0">
              <a:latin typeface="Comic Sans MS" pitchFamily="66" charset="0"/>
            </a:endParaRPr>
          </a:p>
          <a:p>
            <a:r>
              <a:rPr lang="tr-TR" altLang="tr-TR" sz="3200" dirty="0" smtClean="0">
                <a:latin typeface="Comic Sans MS" pitchFamily="66" charset="0"/>
              </a:rPr>
              <a:t>Yeterli uyku ve dinlenmenin sağlanması diyabetli hasta için önemlidir.</a:t>
            </a:r>
          </a:p>
          <a:p>
            <a:endParaRPr lang="tr-TR" altLang="tr-TR" sz="3200" dirty="0" smtClean="0">
              <a:latin typeface="Comic Sans MS" pitchFamily="66" charset="0"/>
            </a:endParaRPr>
          </a:p>
          <a:p>
            <a:r>
              <a:rPr lang="tr-TR" altLang="tr-TR" sz="3200" dirty="0" smtClean="0">
                <a:latin typeface="Comic Sans MS" pitchFamily="66" charset="0"/>
              </a:rPr>
              <a:t>Hastaların tırnakları dikkatli bir şekilde düz kesilir.</a:t>
            </a:r>
            <a:br>
              <a:rPr lang="tr-TR" altLang="tr-TR" sz="3200" dirty="0" smtClean="0">
                <a:latin typeface="Comic Sans MS" pitchFamily="66" charset="0"/>
              </a:rPr>
            </a:br>
            <a:endParaRPr lang="tr-TR" altLang="tr-TR" sz="32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9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38" y="609600"/>
            <a:ext cx="7772400" cy="69850"/>
          </a:xfrm>
        </p:spPr>
        <p:txBody>
          <a:bodyPr/>
          <a:lstStyle/>
          <a:p>
            <a:endParaRPr lang="tr-TR" altLang="tr-TR" sz="400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642350" cy="5616575"/>
          </a:xfrm>
        </p:spPr>
        <p:txBody>
          <a:bodyPr/>
          <a:lstStyle/>
          <a:p>
            <a:r>
              <a:rPr lang="tr-TR" altLang="tr-TR" smtClean="0">
                <a:latin typeface="Comic Sans MS" pitchFamily="66" charset="0"/>
              </a:rPr>
              <a:t>Bilhassa bayan hastalarda perine temizliği oldukça önemlidir. Hastanın glikozürisi olduğu için bu ortamda bakteriler rahat bir şekilde üreyebilir. O yüzden perine hijyenine dikkat edilmelidir.</a:t>
            </a:r>
            <a:br>
              <a:rPr lang="tr-TR" altLang="tr-TR" smtClean="0">
                <a:latin typeface="Comic Sans MS" pitchFamily="66" charset="0"/>
              </a:rPr>
            </a:br>
            <a:endParaRPr lang="tr-TR" altLang="tr-TR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9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Başlık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25146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sz="3600" dirty="0">
                <a:solidFill>
                  <a:srgbClr val="7030A0"/>
                </a:solidFill>
                <a:latin typeface="Comic Sans MS" panose="030F0702030302020204" pitchFamily="66" charset="0"/>
              </a:rPr>
              <a:t>Diyabette hasta eğitimi son derece önemlidir. Şu konuları kapsamalıdır;</a:t>
            </a:r>
            <a:br>
              <a:rPr lang="tr-TR" altLang="tr-TR" sz="3600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endParaRPr lang="tr-TR" alt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5123" name="İçerik Yer Tutucusu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814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altLang="tr-TR" dirty="0" smtClean="0">
                <a:latin typeface="Comic Sans MS" panose="030F0702030302020204" pitchFamily="66" charset="0"/>
              </a:rPr>
              <a:t>-- </a:t>
            </a:r>
            <a:r>
              <a:rPr lang="tr-TR" altLang="tr-TR" sz="3600" dirty="0" smtClean="0">
                <a:latin typeface="Comic Sans MS" panose="030F0702030302020204" pitchFamily="66" charset="0"/>
              </a:rPr>
              <a:t>Hastaya hastalığını öğretmek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altLang="tr-TR" sz="3600" dirty="0" smtClean="0">
                <a:latin typeface="Comic Sans MS" panose="030F0702030302020204" pitchFamily="66" charset="0"/>
              </a:rPr>
              <a:t>-- Hastayı diyeti konusunda eğitmek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altLang="tr-TR" sz="3600" dirty="0" smtClean="0">
                <a:latin typeface="Comic Sans MS" panose="030F0702030302020204" pitchFamily="66" charset="0"/>
              </a:rPr>
              <a:t>-- Hastayı tedavi ve kişisel bakımı konusunda eğitmek</a:t>
            </a:r>
            <a:br>
              <a:rPr lang="tr-TR" altLang="tr-TR" sz="3600" dirty="0" smtClean="0">
                <a:latin typeface="Comic Sans MS" panose="030F0702030302020204" pitchFamily="66" charset="0"/>
              </a:rPr>
            </a:br>
            <a:endParaRPr lang="tr-TR" altLang="tr-TR" sz="3600" dirty="0" smtClean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455777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543800" cy="1295400"/>
          </a:xfrm>
        </p:spPr>
        <p:txBody>
          <a:bodyPr/>
          <a:lstStyle/>
          <a:p>
            <a:pPr eaLnBrk="1" hangingPunct="1"/>
            <a:endParaRPr lang="tr-TR" altLang="tr-TR" sz="4800" smtClean="0">
              <a:latin typeface="Comic Sans MS" pitchFamily="66" charset="0"/>
            </a:endParaRPr>
          </a:p>
        </p:txBody>
      </p:sp>
      <p:pic>
        <p:nvPicPr>
          <p:cNvPr id="28675" name="Picture 4" descr="tabela112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817688"/>
            <a:ext cx="6553200" cy="5040312"/>
          </a:xfrm>
          <a:noFill/>
        </p:spPr>
      </p:pic>
      <p:sp>
        <p:nvSpPr>
          <p:cNvPr id="28676" name="WordArt 9"/>
          <p:cNvSpPr>
            <a:spLocks noChangeArrowheads="1" noChangeShapeType="1" noTextEdit="1"/>
          </p:cNvSpPr>
          <p:nvPr/>
        </p:nvSpPr>
        <p:spPr bwMode="auto">
          <a:xfrm>
            <a:off x="611188" y="333375"/>
            <a:ext cx="4295775" cy="28797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tr-TR" sz="4800" b="1" kern="10">
                <a:ln w="9525">
                  <a:solidFill>
                    <a:srgbClr val="CCFFCC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Comic Sans MS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16662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67</TotalTime>
  <Words>586</Words>
  <Application>Microsoft Office PowerPoint</Application>
  <PresentationFormat>Ekran Gösterisi (4:3)</PresentationFormat>
  <Paragraphs>86</Paragraphs>
  <Slides>27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sunum_sablon</vt:lpstr>
      <vt:lpstr>PowerPoint Sunusu</vt:lpstr>
      <vt:lpstr>PowerPoint Sunusu</vt:lpstr>
      <vt:lpstr> DİYABETES MELLİTUS  </vt:lpstr>
      <vt:lpstr>Etiyoloji </vt:lpstr>
      <vt:lpstr>Belirti ve Bulgular</vt:lpstr>
      <vt:lpstr>PowerPoint Sunusu</vt:lpstr>
      <vt:lpstr>PowerPoint Sunusu</vt:lpstr>
      <vt:lpstr>Tedavi: Diyabetli hastalar tedavi amacına göre iki gruba ayrılır. </vt:lpstr>
      <vt:lpstr>PowerPoint Sunusu</vt:lpstr>
      <vt:lpstr>PowerPoint Sunusu</vt:lpstr>
      <vt:lpstr>PowerPoint Sunusu</vt:lpstr>
      <vt:lpstr>İnsülin tedavisinin komplikasyonları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Kronik Komplikasyonlar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Diyabette hasta eğitimi son derece önemlidir. Şu konuları kapsamalıdır;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Hüsniye</dc:creator>
  <cp:lastModifiedBy>VAIO</cp:lastModifiedBy>
  <cp:revision>28</cp:revision>
  <cp:lastPrinted>1601-01-01T00:00:00Z</cp:lastPrinted>
  <dcterms:created xsi:type="dcterms:W3CDTF">2020-01-15T12:48:38Z</dcterms:created>
  <dcterms:modified xsi:type="dcterms:W3CDTF">2020-03-24T21:33:57Z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