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4" d="100"/>
          <a:sy n="74" d="100"/>
        </p:scale>
        <p:origin x="-12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CAEDD-6130-4F12-8A42-5CAD297AD0A9}" type="datetimeFigureOut">
              <a:rPr lang="tr-TR" smtClean="0"/>
              <a:t>15.1.2020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17041-038D-459A-81CF-3DEE2D7E28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8948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83E499-0A5F-4D1B-8F28-E121A10E575D}" type="slidenum">
              <a:rPr lang="tr-TR" altLang="tr-TR"/>
              <a:pPr/>
              <a:t>18</a:t>
            </a:fld>
            <a:endParaRPr lang="tr-TR" altLang="tr-TR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282A5737-24F8-44B7-BCCC-607BD078642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716003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loadtr.com/424755-doktor_hasta_karikat&#252;r&#252;.ht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2852936"/>
            <a:ext cx="6096000" cy="12241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2800" b="1" dirty="0" smtClean="0"/>
              <a:t>TIBBİ DOKÜMANTASYON VE SEKRETERLİK PROGRAMI</a:t>
            </a:r>
            <a:endParaRPr lang="tr-TR" altLang="tr-TR" sz="28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989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SAĞLIK HİZMETLERİ MESLEK YÜKSEKOKULU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437112"/>
            <a:ext cx="6096000" cy="82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TDS 231-Temel Sağlık ve Hastalıklar Bilgisi-I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824" y="5487888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err="1">
                <a:solidFill>
                  <a:schemeClr val="tx2">
                    <a:lumMod val="65000"/>
                    <a:lumOff val="35000"/>
                  </a:schemeClr>
                </a:solidFill>
              </a:rPr>
              <a:t>Öğr</a:t>
            </a:r>
            <a:r>
              <a:rPr lang="tr-TR" altLang="tr-TR" b="1" i="1" dirty="0">
                <a:solidFill>
                  <a:schemeClr val="tx2">
                    <a:lumMod val="65000"/>
                    <a:lumOff val="35000"/>
                  </a:schemeClr>
                </a:solidFill>
              </a:rPr>
              <a:t>. Gör. Hüsniye AŞIK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F494998B-04C6-4CD8-9DEF-CC8B5C87F9B3}" type="slidenum">
              <a:rPr lang="tr-TR" altLang="tr-TR"/>
              <a:pPr/>
              <a:t>2</a:t>
            </a:fld>
            <a:endParaRPr lang="tr-TR" altLang="tr-TR"/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1042988" y="1196975"/>
            <a:ext cx="7416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tr-TR" altLang="tr-TR" sz="4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611188" y="1773238"/>
            <a:ext cx="74898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tr-TR" altLang="tr-TR" sz="6000" b="1">
              <a:solidFill>
                <a:srgbClr val="800080"/>
              </a:solidFill>
              <a:latin typeface="Comic Sans MS" pitchFamily="66" charset="0"/>
            </a:endParaRP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3186113" y="5541963"/>
            <a:ext cx="3619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tr-TR" altLang="tr-TR" sz="1800">
              <a:latin typeface="Comic Sans MS" pitchFamily="66" charset="0"/>
            </a:endParaRPr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2051050" y="4638675"/>
            <a:ext cx="6913563" cy="36933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tr-TR" altLang="tr-TR" b="1" i="1" dirty="0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899592" y="908720"/>
            <a:ext cx="7488832" cy="4176464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>
            <a:solidFill>
              <a:srgbClr val="CC0099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tr-TR" altLang="tr-TR" sz="4000" b="1" dirty="0" smtClean="0">
                <a:solidFill>
                  <a:schemeClr val="bg1"/>
                </a:solidFill>
                <a:latin typeface="Comic Sans MS" pitchFamily="66" charset="0"/>
              </a:rPr>
              <a:t>SAĞLIK-HASTALIK</a:t>
            </a:r>
          </a:p>
          <a:p>
            <a:pPr algn="ctr"/>
            <a:r>
              <a:rPr kumimoji="1" lang="tr-TR" altLang="tr-TR" sz="4000" b="1" dirty="0" smtClean="0">
                <a:solidFill>
                  <a:schemeClr val="bg1"/>
                </a:solidFill>
                <a:latin typeface="Comic Sans MS" pitchFamily="66" charset="0"/>
              </a:rPr>
              <a:t> TANIMLARI</a:t>
            </a:r>
          </a:p>
          <a:p>
            <a:pPr algn="ctr"/>
            <a:r>
              <a:rPr kumimoji="1" lang="tr-TR" altLang="tr-TR" sz="4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kumimoji="1" lang="tr-TR" altLang="tr-TR" sz="4000" b="1" dirty="0">
                <a:solidFill>
                  <a:schemeClr val="bg1"/>
                </a:solidFill>
                <a:latin typeface="Comic Sans MS" pitchFamily="66" charset="0"/>
              </a:rPr>
              <a:t>HASTALIK </a:t>
            </a:r>
            <a:r>
              <a:rPr kumimoji="1" lang="tr-TR" altLang="tr-TR" sz="4000" b="1" dirty="0" smtClean="0">
                <a:solidFill>
                  <a:schemeClr val="bg1"/>
                </a:solidFill>
                <a:latin typeface="Comic Sans MS" pitchFamily="66" charset="0"/>
              </a:rPr>
              <a:t>HAKKINDA</a:t>
            </a:r>
          </a:p>
          <a:p>
            <a:pPr algn="ctr"/>
            <a:r>
              <a:rPr kumimoji="1" lang="tr-TR" altLang="tr-TR" sz="4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kumimoji="1" lang="tr-TR" altLang="tr-TR" sz="4000" b="1" dirty="0">
                <a:solidFill>
                  <a:schemeClr val="bg1"/>
                </a:solidFill>
                <a:latin typeface="Comic Sans MS" pitchFamily="66" charset="0"/>
              </a:rPr>
              <a:t>GENEL BİLGİLER</a:t>
            </a:r>
          </a:p>
        </p:txBody>
      </p:sp>
    </p:spTree>
    <p:extLst>
      <p:ext uri="{BB962C8B-B14F-4D97-AF65-F5344CB8AC3E}">
        <p14:creationId xmlns:p14="http://schemas.microsoft.com/office/powerpoint/2010/main" val="131462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D17-9CA1-4BBD-8F5B-F63F41A2FE98}" type="slidenum">
              <a:rPr lang="tr-TR" altLang="tr-TR"/>
              <a:pPr/>
              <a:t>3</a:t>
            </a:fld>
            <a:endParaRPr lang="tr-TR" altLang="tr-TR"/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0688"/>
            <a:ext cx="4716016" cy="1216025"/>
          </a:xfrm>
        </p:spPr>
        <p:txBody>
          <a:bodyPr/>
          <a:lstStyle/>
          <a:p>
            <a:r>
              <a:rPr lang="tr-TR" altLang="tr-TR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HEDEFLER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7821612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tr-TR" altLang="tr-TR" sz="19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2600">
                <a:solidFill>
                  <a:schemeClr val="tx2"/>
                </a:solidFill>
              </a:rPr>
              <a:t>Sağlık-Hastalık tanımlarını yapabilme</a:t>
            </a:r>
          </a:p>
          <a:p>
            <a:pPr>
              <a:lnSpc>
                <a:spcPct val="90000"/>
              </a:lnSpc>
            </a:pPr>
            <a:r>
              <a:rPr lang="tr-TR" altLang="tr-TR" sz="2600">
                <a:solidFill>
                  <a:schemeClr val="tx2"/>
                </a:solidFill>
              </a:rPr>
              <a:t>Hastalık etiyolojisini tanımlayıp hastalığa neden olan etkenleri sıralayabilme</a:t>
            </a:r>
          </a:p>
          <a:p>
            <a:pPr>
              <a:lnSpc>
                <a:spcPct val="90000"/>
              </a:lnSpc>
            </a:pPr>
            <a:r>
              <a:rPr lang="tr-TR" altLang="tr-TR" sz="2600">
                <a:solidFill>
                  <a:schemeClr val="tx2"/>
                </a:solidFill>
              </a:rPr>
              <a:t>Semptom, Bulgu Sendrom kavramlarını tanımlayıp örneklendirebilme</a:t>
            </a:r>
          </a:p>
          <a:p>
            <a:pPr>
              <a:lnSpc>
                <a:spcPct val="90000"/>
              </a:lnSpc>
            </a:pPr>
            <a:r>
              <a:rPr lang="tr-TR" altLang="tr-TR" sz="2600">
                <a:solidFill>
                  <a:schemeClr val="tx2"/>
                </a:solidFill>
              </a:rPr>
              <a:t>Komplikasyonu tanımlayabilme</a:t>
            </a:r>
          </a:p>
          <a:p>
            <a:pPr>
              <a:lnSpc>
                <a:spcPct val="90000"/>
              </a:lnSpc>
            </a:pPr>
            <a:r>
              <a:rPr lang="tr-TR" altLang="tr-TR" sz="2600">
                <a:solidFill>
                  <a:schemeClr val="tx2"/>
                </a:solidFill>
              </a:rPr>
              <a:t>Hastalığın prognozunu tanımlayıp prognozu etkileyen faktörleri söyleyebilme</a:t>
            </a:r>
          </a:p>
          <a:p>
            <a:pPr>
              <a:lnSpc>
                <a:spcPct val="90000"/>
              </a:lnSpc>
            </a:pPr>
            <a:endParaRPr lang="tr-TR" altLang="tr-TR" sz="26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altLang="tr-TR" sz="26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endParaRPr lang="tr-TR" altLang="tr-TR" sz="2600"/>
          </a:p>
        </p:txBody>
      </p:sp>
      <p:pic>
        <p:nvPicPr>
          <p:cNvPr id="117764" name="Picture 4" descr="masko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0232" y="333375"/>
            <a:ext cx="2017043" cy="2087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391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760A-8E05-404C-9D6D-154F8ACD5D11}" type="slidenum">
              <a:rPr lang="tr-TR" altLang="tr-TR"/>
              <a:pPr/>
              <a:t>4</a:t>
            </a:fld>
            <a:endParaRPr lang="tr-TR" altLang="tr-TR"/>
          </a:p>
        </p:txBody>
      </p: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lang="tr-TR" altLang="tr-TR" b="1" dirty="0">
                <a:solidFill>
                  <a:srgbClr val="000099"/>
                </a:solidFill>
              </a:rPr>
              <a:t>SAĞLIK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844824"/>
            <a:ext cx="4940300" cy="4267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altLang="tr-TR" sz="2600" dirty="0">
                <a:solidFill>
                  <a:srgbClr val="FF3399"/>
                </a:solidFill>
                <a:cs typeface="Times New Roman" pitchFamily="18" charset="0"/>
              </a:rPr>
              <a:t>   </a:t>
            </a:r>
            <a:r>
              <a:rPr lang="tr-TR" altLang="tr-TR" sz="2800" dirty="0"/>
              <a:t>Dünya Sağlık Örgütü (WHO) tarafından şu şekilde tanımlanmıştır: </a:t>
            </a:r>
          </a:p>
          <a:p>
            <a:pPr>
              <a:buFont typeface="Wingdings" pitchFamily="2" charset="2"/>
              <a:buNone/>
            </a:pPr>
            <a:r>
              <a:rPr lang="tr-TR" altLang="tr-TR" sz="2800" dirty="0"/>
              <a:t>  “Sağlık, sadece hastalık ve sakatlığın olmayışı değil, kişinin fiziksel, ruhsal ve sosyal olarak da tam bir iyilik halinde olmasıdır.”</a:t>
            </a:r>
          </a:p>
          <a:p>
            <a:pPr>
              <a:buFont typeface="Wingdings" pitchFamily="2" charset="2"/>
              <a:buNone/>
            </a:pPr>
            <a:endParaRPr lang="tr-TR" altLang="tr-TR" sz="2800" dirty="0"/>
          </a:p>
          <a:p>
            <a:endParaRPr lang="tr-TR" altLang="tr-TR" sz="2800" dirty="0"/>
          </a:p>
        </p:txBody>
      </p:sp>
      <p:pic>
        <p:nvPicPr>
          <p:cNvPr id="107528" name="Picture 8" descr="saglik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000915"/>
            <a:ext cx="3240088" cy="36020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28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194A-905B-4880-9F39-41E92FC23D1C}" type="slidenum">
              <a:rPr lang="tr-TR" altLang="tr-TR"/>
              <a:pPr/>
              <a:t>5</a:t>
            </a:fld>
            <a:endParaRPr lang="tr-TR" altLang="tr-T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188913"/>
            <a:ext cx="8001000" cy="1216025"/>
          </a:xfrm>
        </p:spPr>
        <p:txBody>
          <a:bodyPr/>
          <a:lstStyle/>
          <a:p>
            <a:r>
              <a:rPr lang="tr-TR" altLang="tr-TR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Sağlığın çağdaş tanımına göre;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628775"/>
            <a:ext cx="8188325" cy="453707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tr-TR" altLang="tr-TR" sz="22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3500">
                <a:solidFill>
                  <a:srgbClr val="FF3399"/>
                </a:solidFill>
                <a:cs typeface="Times New Roman" pitchFamily="18" charset="0"/>
              </a:rPr>
              <a:t>♦</a:t>
            </a:r>
            <a:r>
              <a:rPr lang="tr-TR" altLang="tr-TR" sz="3500"/>
              <a:t> </a:t>
            </a:r>
            <a:r>
              <a:rPr lang="tr-TR" altLang="tr-TR" sz="2800"/>
              <a:t>Sosyal yönden iyilik durumu için, toplumsal ekonomik gelişme ile sağlık hizmetleri bütünlük içinde ele alınmalıdır.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altLang="tr-TR" sz="28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3500">
                <a:solidFill>
                  <a:srgbClr val="FF3399"/>
                </a:solidFill>
                <a:cs typeface="Times New Roman" pitchFamily="18" charset="0"/>
              </a:rPr>
              <a:t>♦ </a:t>
            </a:r>
            <a:r>
              <a:rPr lang="tr-TR" altLang="tr-TR" sz="2800"/>
              <a:t>Birey; fizik, biyolojik ve sosyal çevresiyle birlikte değerlendirilmelidir.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altLang="tr-TR" sz="28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3500">
                <a:solidFill>
                  <a:srgbClr val="FF3399"/>
                </a:solidFill>
                <a:cs typeface="Times New Roman" pitchFamily="18" charset="0"/>
              </a:rPr>
              <a:t>♦ </a:t>
            </a:r>
            <a:r>
              <a:rPr lang="tr-TR" altLang="tr-TR" sz="2800">
                <a:cs typeface="Times New Roman" pitchFamily="18" charset="0"/>
              </a:rPr>
              <a:t>Hastalıkların nedeni olarak fiziksel, kimyasal ve biyolojik etmenlerin yanısıra sosyal faktörler de değerlendirilmelidir.</a:t>
            </a:r>
            <a:endParaRPr lang="tr-TR" altLang="tr-TR" sz="28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altLang="tr-TR" sz="2800"/>
          </a:p>
        </p:txBody>
      </p:sp>
    </p:spTree>
    <p:extLst>
      <p:ext uri="{BB962C8B-B14F-4D97-AF65-F5344CB8AC3E}">
        <p14:creationId xmlns:p14="http://schemas.microsoft.com/office/powerpoint/2010/main" val="42510200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3538-27DC-4068-9AB3-4CB167FED689}" type="slidenum">
              <a:rPr lang="tr-TR" altLang="tr-TR"/>
              <a:pPr/>
              <a:t>6</a:t>
            </a:fld>
            <a:endParaRPr lang="tr-TR" altLang="tr-TR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8" y="44450"/>
            <a:ext cx="8291512" cy="1384300"/>
          </a:xfrm>
        </p:spPr>
        <p:txBody>
          <a:bodyPr/>
          <a:lstStyle/>
          <a:p>
            <a:r>
              <a:rPr lang="tr-TR" altLang="tr-T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SAĞLIK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844675"/>
            <a:ext cx="82296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altLang="tr-TR" sz="4300">
                <a:solidFill>
                  <a:srgbClr val="FF3399"/>
                </a:solidFill>
                <a:cs typeface="Times New Roman" pitchFamily="18" charset="0"/>
              </a:rPr>
              <a:t> </a:t>
            </a:r>
            <a:r>
              <a:rPr lang="tr-TR" altLang="tr-TR" sz="3600">
                <a:solidFill>
                  <a:srgbClr val="FF3399"/>
                </a:solidFill>
                <a:cs typeface="Times New Roman" pitchFamily="18" charset="0"/>
              </a:rPr>
              <a:t>☻</a:t>
            </a:r>
            <a:r>
              <a:rPr lang="tr-TR" altLang="tr-TR"/>
              <a:t> </a:t>
            </a:r>
            <a:r>
              <a:rPr lang="tr-TR" altLang="tr-TR" sz="3600"/>
              <a:t>Objektif Sağlık</a:t>
            </a:r>
          </a:p>
          <a:p>
            <a:pPr>
              <a:buFont typeface="Wingdings" pitchFamily="2" charset="2"/>
              <a:buNone/>
            </a:pPr>
            <a:endParaRPr lang="tr-TR" altLang="tr-TR" sz="3600"/>
          </a:p>
          <a:p>
            <a:pPr>
              <a:buFont typeface="Wingdings" pitchFamily="2" charset="2"/>
              <a:buNone/>
            </a:pPr>
            <a:r>
              <a:rPr lang="tr-TR" altLang="tr-TR" sz="3600">
                <a:solidFill>
                  <a:srgbClr val="FF3399"/>
                </a:solidFill>
                <a:cs typeface="Times New Roman" pitchFamily="18" charset="0"/>
              </a:rPr>
              <a:t> ☻ </a:t>
            </a:r>
            <a:r>
              <a:rPr lang="tr-TR" altLang="tr-TR" sz="3600"/>
              <a:t>Subjektif Sağlık</a:t>
            </a:r>
            <a:r>
              <a:rPr lang="tr-TR" altLang="tr-TR" sz="3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070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B0762-12EF-4449-8CDA-6AB2C306A268}" type="slidenum">
              <a:rPr lang="tr-TR" altLang="tr-TR"/>
              <a:pPr/>
              <a:t>7</a:t>
            </a:fld>
            <a:endParaRPr lang="tr-TR" altLang="tr-TR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3613" y="1752600"/>
            <a:ext cx="8001000" cy="4267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altLang="tr-TR"/>
              <a:t>    </a:t>
            </a:r>
            <a:r>
              <a:rPr lang="tr-TR" altLang="tr-TR" sz="3200"/>
              <a:t>Kişinin tam sağlıklı olduğunu söyleyebilmek için; hem objektif hem de subjektif olarak sağlıklı olması gerekmektedir.</a:t>
            </a:r>
          </a:p>
        </p:txBody>
      </p:sp>
      <p:pic>
        <p:nvPicPr>
          <p:cNvPr id="205828" name="Picture 4" descr="Resim3"/>
          <p:cNvPicPr>
            <a:picLocks noGrp="1" noChangeAspect="1" noChangeArrowheads="1" noCrop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268413"/>
            <a:ext cx="1244600" cy="1028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829" name="Picture 5" descr="Resim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500438"/>
            <a:ext cx="1244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74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617A-AF81-4689-8FAD-4775EC2A6536}" type="slidenum">
              <a:rPr lang="tr-TR" altLang="tr-TR"/>
              <a:pPr/>
              <a:t>8</a:t>
            </a:fld>
            <a:endParaRPr lang="tr-TR" altLang="tr-TR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1108075"/>
          </a:xfrm>
        </p:spPr>
        <p:txBody>
          <a:bodyPr/>
          <a:lstStyle/>
          <a:p>
            <a:r>
              <a:rPr lang="tr-TR" altLang="tr-TR" sz="3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HASTALIĞIN TANIMLANMASI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033588"/>
            <a:ext cx="8785225" cy="48244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altLang="tr-TR"/>
              <a:t>    </a:t>
            </a:r>
            <a:r>
              <a:rPr lang="tr-TR" altLang="tr-TR" sz="3600"/>
              <a:t>Hastalık, hücrelerde dokularda yapısal veya fonksiyonel olarak normal olmayan değişikliklerin oluşturduğu durumdur.</a:t>
            </a:r>
          </a:p>
          <a:p>
            <a:endParaRPr lang="tr-TR" altLang="tr-TR" sz="3600"/>
          </a:p>
        </p:txBody>
      </p:sp>
      <p:pic>
        <p:nvPicPr>
          <p:cNvPr id="12296" name="Picture 8" descr="pati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789363"/>
            <a:ext cx="2981325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14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1DA8-5045-423D-9F88-CB6056A33295}" type="slidenum">
              <a:rPr lang="tr-TR" altLang="tr-TR"/>
              <a:pPr/>
              <a:t>9</a:t>
            </a:fld>
            <a:endParaRPr lang="tr-TR" altLang="tr-TR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8001000" cy="1216025"/>
          </a:xfrm>
        </p:spPr>
        <p:txBody>
          <a:bodyPr/>
          <a:lstStyle/>
          <a:p>
            <a:r>
              <a:rPr lang="tr-TR" altLang="tr-TR">
                <a:solidFill>
                  <a:srgbClr val="CC3300"/>
                </a:solidFill>
              </a:rPr>
              <a:t>  </a:t>
            </a:r>
            <a:endParaRPr lang="tr-TR" altLang="tr-TR" b="1">
              <a:solidFill>
                <a:schemeClr val="accent2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4464050" cy="4535487"/>
          </a:xfr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lin ang="5400000" scaled="1"/>
          </a:gradFill>
          <a:ln w="76200"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tr-TR" altLang="tr-TR" sz="4000"/>
              <a:t>   </a:t>
            </a:r>
          </a:p>
          <a:p>
            <a:pPr algn="ctr">
              <a:buFont typeface="Wingdings" pitchFamily="2" charset="2"/>
              <a:buNone/>
            </a:pPr>
            <a:r>
              <a:rPr lang="tr-TR" altLang="tr-TR" sz="4000"/>
              <a:t>Hastalık belirti </a:t>
            </a:r>
          </a:p>
          <a:p>
            <a:pPr algn="ctr">
              <a:buFont typeface="Wingdings" pitchFamily="2" charset="2"/>
              <a:buNone/>
            </a:pPr>
            <a:r>
              <a:rPr lang="tr-TR" altLang="tr-TR" sz="4000"/>
              <a:t>ve bulgularını taşıyan kişiye </a:t>
            </a:r>
            <a:r>
              <a:rPr lang="tr-TR" altLang="tr-TR" sz="400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“HASTA”</a:t>
            </a:r>
            <a:r>
              <a:rPr lang="tr-TR" altLang="tr-TR" sz="4000"/>
              <a:t> denir.</a:t>
            </a:r>
          </a:p>
          <a:p>
            <a:pPr algn="ctr">
              <a:buFont typeface="Wingdings" pitchFamily="2" charset="2"/>
              <a:buNone/>
            </a:pPr>
            <a:endParaRPr lang="tr-TR" altLang="tr-TR"/>
          </a:p>
        </p:txBody>
      </p:sp>
      <p:pic>
        <p:nvPicPr>
          <p:cNvPr id="13321" name="Picture 9" descr="hastalik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484313"/>
            <a:ext cx="3598863" cy="468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24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A979-2A11-4564-8FEC-9F24491E133C}" type="slidenum">
              <a:rPr lang="tr-TR" altLang="tr-TR"/>
              <a:pPr/>
              <a:t>10</a:t>
            </a:fld>
            <a:endParaRPr lang="tr-TR" altLang="tr-TR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tr-TR" altLang="tr-TR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HASTALIK </a:t>
            </a:r>
            <a:r>
              <a:rPr lang="tr-TR" altLang="tr-TR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ETİYOLOJİSİ</a:t>
            </a:r>
            <a:endParaRPr lang="tr-TR" altLang="tr-TR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72816"/>
            <a:ext cx="7712075" cy="3902075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tr-TR" altLang="tr-TR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>
                <a:solidFill>
                  <a:srgbClr val="FF3399"/>
                </a:solidFill>
                <a:cs typeface="Times New Roman" pitchFamily="18" charset="0"/>
              </a:rPr>
              <a:t>    </a:t>
            </a:r>
            <a:r>
              <a:rPr lang="tr-TR" altLang="tr-TR" dirty="0" smtClean="0">
                <a:cs typeface="Times New Roman" pitchFamily="18" charset="0"/>
              </a:rPr>
              <a:t>Etiyoloji</a:t>
            </a:r>
            <a:r>
              <a:rPr lang="tr-TR" altLang="tr-TR" dirty="0">
                <a:cs typeface="Times New Roman" pitchFamily="18" charset="0"/>
              </a:rPr>
              <a:t>, hastalık nedeni ve bu hastalık nedenlerini araştıran inceleyen bilim dalıdır.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>
                <a:cs typeface="Times New Roman" pitchFamily="18" charset="0"/>
              </a:rPr>
              <a:t>    Hastalık </a:t>
            </a:r>
            <a:r>
              <a:rPr lang="tr-TR" altLang="tr-TR" dirty="0" smtClean="0">
                <a:cs typeface="Times New Roman" pitchFamily="18" charset="0"/>
              </a:rPr>
              <a:t>etiyolojisi </a:t>
            </a:r>
            <a:r>
              <a:rPr lang="tr-TR" altLang="tr-TR" dirty="0">
                <a:cs typeface="Times New Roman" pitchFamily="18" charset="0"/>
              </a:rPr>
              <a:t>ise; o hastalığın gelişmesine ortam hazırlayan veya meydana gelmesine neden olan faktörleri, etkenleri belirtir.</a:t>
            </a: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84237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0DC4B-DEB9-46C3-BB6A-2E9A59B6C1BD}" type="slidenum">
              <a:rPr lang="tr-TR" altLang="tr-TR"/>
              <a:pPr/>
              <a:t>11</a:t>
            </a:fld>
            <a:endParaRPr lang="tr-TR" altLang="tr-TR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HASTALIK NEDENLERİ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060575"/>
            <a:ext cx="5040313" cy="4030663"/>
          </a:xfrm>
          <a:gradFill rotWithShape="1">
            <a:gsLst>
              <a:gs pos="0">
                <a:srgbClr val="CCECFF"/>
              </a:gs>
              <a:gs pos="100000">
                <a:srgbClr val="FFCCFF"/>
              </a:gs>
            </a:gsLst>
            <a:lin ang="5400000" scaled="1"/>
          </a:gradFill>
          <a:ln w="762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altLang="tr-TR">
                <a:solidFill>
                  <a:srgbClr val="D60093"/>
                </a:solidFill>
                <a:cs typeface="Times New Roman" pitchFamily="18" charset="0"/>
              </a:rPr>
              <a:t>♠ </a:t>
            </a:r>
            <a:r>
              <a:rPr lang="tr-TR" altLang="tr-TR">
                <a:cs typeface="Times New Roman" pitchFamily="18" charset="0"/>
              </a:rPr>
              <a:t>Biyolojik Etkenler</a:t>
            </a:r>
          </a:p>
          <a:p>
            <a:pPr>
              <a:buFont typeface="Wingdings" pitchFamily="2" charset="2"/>
              <a:buNone/>
            </a:pPr>
            <a:r>
              <a:rPr lang="tr-TR" altLang="tr-TR">
                <a:solidFill>
                  <a:schemeClr val="tx2"/>
                </a:solidFill>
                <a:cs typeface="Times New Roman" pitchFamily="18" charset="0"/>
              </a:rPr>
              <a:t>♠ Fiziksel Etkenler</a:t>
            </a:r>
          </a:p>
          <a:p>
            <a:pPr>
              <a:buFont typeface="Wingdings" pitchFamily="2" charset="2"/>
              <a:buNone/>
            </a:pPr>
            <a:r>
              <a:rPr lang="tr-TR" altLang="tr-TR">
                <a:solidFill>
                  <a:srgbClr val="D60093"/>
                </a:solidFill>
                <a:cs typeface="Times New Roman" pitchFamily="18" charset="0"/>
              </a:rPr>
              <a:t>♠ </a:t>
            </a:r>
            <a:r>
              <a:rPr lang="tr-TR" altLang="tr-TR">
                <a:cs typeface="Times New Roman" pitchFamily="18" charset="0"/>
              </a:rPr>
              <a:t>Kimyasal Etkenler</a:t>
            </a:r>
          </a:p>
          <a:p>
            <a:pPr>
              <a:buFont typeface="Wingdings" pitchFamily="2" charset="2"/>
              <a:buNone/>
            </a:pPr>
            <a:r>
              <a:rPr lang="tr-TR" altLang="tr-TR">
                <a:solidFill>
                  <a:schemeClr val="tx2"/>
                </a:solidFill>
                <a:cs typeface="Times New Roman" pitchFamily="18" charset="0"/>
              </a:rPr>
              <a:t>♠ Beslenmeye Bağlı Nedenler</a:t>
            </a:r>
          </a:p>
          <a:p>
            <a:pPr>
              <a:buFont typeface="Wingdings" pitchFamily="2" charset="2"/>
              <a:buNone/>
            </a:pPr>
            <a:r>
              <a:rPr lang="tr-TR" altLang="tr-TR">
                <a:solidFill>
                  <a:srgbClr val="D60093"/>
                </a:solidFill>
                <a:cs typeface="Times New Roman" pitchFamily="18" charset="0"/>
              </a:rPr>
              <a:t>♠ </a:t>
            </a:r>
            <a:r>
              <a:rPr lang="tr-TR" altLang="tr-TR">
                <a:cs typeface="Times New Roman" pitchFamily="18" charset="0"/>
              </a:rPr>
              <a:t>Bünyesel Etkenler</a:t>
            </a:r>
          </a:p>
          <a:p>
            <a:pPr>
              <a:buFont typeface="Wingdings" pitchFamily="2" charset="2"/>
              <a:buNone/>
            </a:pPr>
            <a:r>
              <a:rPr lang="tr-TR" altLang="tr-TR">
                <a:solidFill>
                  <a:schemeClr val="tx2"/>
                </a:solidFill>
                <a:cs typeface="Times New Roman" pitchFamily="18" charset="0"/>
              </a:rPr>
              <a:t>♠ Psikolojik Nedenler</a:t>
            </a:r>
          </a:p>
          <a:p>
            <a:pPr>
              <a:buFont typeface="Wingdings" pitchFamily="2" charset="2"/>
              <a:buNone/>
            </a:pPr>
            <a:endParaRPr lang="tr-TR" altLang="tr-TR">
              <a:solidFill>
                <a:schemeClr val="tx2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tr-TR" altLang="tr-TR">
              <a:solidFill>
                <a:schemeClr val="tx2"/>
              </a:solidFill>
              <a:cs typeface="Times New Roman" pitchFamily="18" charset="0"/>
            </a:endParaRPr>
          </a:p>
        </p:txBody>
      </p:sp>
      <p:pic>
        <p:nvPicPr>
          <p:cNvPr id="15367" name="Picture 7" descr="has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492375"/>
            <a:ext cx="3149600" cy="3602038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23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1153-D0AE-40EE-858C-4D2B5F4867C8}" type="slidenum">
              <a:rPr lang="tr-TR" altLang="tr-TR"/>
              <a:pPr/>
              <a:t>12</a:t>
            </a:fld>
            <a:endParaRPr lang="tr-TR" altLang="tr-TR"/>
          </a:p>
        </p:txBody>
      </p:sp>
      <p:graphicFrame>
        <p:nvGraphicFramePr>
          <p:cNvPr id="16402" name="Group 18"/>
          <p:cNvGraphicFramePr>
            <a:graphicFrameLocks noGrp="1"/>
          </p:cNvGraphicFramePr>
          <p:nvPr/>
        </p:nvGraphicFramePr>
        <p:xfrm>
          <a:off x="1187450" y="1033463"/>
          <a:ext cx="6697663" cy="5132388"/>
        </p:xfrm>
        <a:graphic>
          <a:graphicData uri="http://schemas.openxmlformats.org/drawingml/2006/table">
            <a:tbl>
              <a:tblPr/>
              <a:tblGrid>
                <a:gridCol w="6697663"/>
              </a:tblGrid>
              <a:tr h="5132388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indent="142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indent="-4763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indent="-65088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indent="-1333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itchFamily="34" charset="0"/>
                        </a:rPr>
                        <a:t>Hastalıkların görülme sıklığını etkileyen faktörler: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♣</a:t>
                      </a: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Yaş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♣</a:t>
                      </a: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Cinsiyet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♣</a:t>
                      </a: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Meslek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♣</a:t>
                      </a: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Alışkanlıklar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♣</a:t>
                      </a: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altLang="tr-TR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Başka Hastalıkların Varlığı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pic>
        <p:nvPicPr>
          <p:cNvPr id="16404" name="Picture 20" descr="0511-0811-0518-3652_Chiropractor_Working_on_a_Patient_clipart_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989138"/>
            <a:ext cx="3673475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0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FBB4-AF59-48A3-8AFA-96A4D42721B4}" type="slidenum">
              <a:rPr lang="tr-TR" altLang="tr-TR"/>
              <a:pPr/>
              <a:t>13</a:t>
            </a:fld>
            <a:endParaRPr lang="tr-TR" altLang="tr-TR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001000" cy="1216025"/>
          </a:xfrm>
        </p:spPr>
        <p:txBody>
          <a:bodyPr/>
          <a:lstStyle/>
          <a:p>
            <a:r>
              <a:rPr lang="tr-TR" altLang="tr-TR" sz="4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Hastalığa İlişkin Tanımlar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7461250" cy="4484688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800">
                <a:solidFill>
                  <a:schemeClr val="accent2"/>
                </a:solidFill>
                <a:cs typeface="Times New Roman" pitchFamily="18" charset="0"/>
              </a:rPr>
              <a:t>♣</a:t>
            </a:r>
            <a:r>
              <a:rPr lang="tr-TR" altLang="tr-TR" sz="1700">
                <a:solidFill>
                  <a:srgbClr val="CC0099"/>
                </a:solidFill>
                <a:cs typeface="Times New Roman" pitchFamily="18" charset="0"/>
              </a:rPr>
              <a:t>    </a:t>
            </a:r>
            <a:r>
              <a:rPr lang="tr-TR" altLang="tr-TR" sz="2800" b="1">
                <a:solidFill>
                  <a:srgbClr val="33CC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Semptom:</a:t>
            </a:r>
            <a:r>
              <a:rPr lang="tr-TR" altLang="tr-TR" sz="280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tr-TR" altLang="tr-TR" sz="2800">
                <a:solidFill>
                  <a:schemeClr val="hlink"/>
                </a:solidFill>
                <a:cs typeface="Times New Roman" pitchFamily="18" charset="0"/>
              </a:rPr>
              <a:t>Patolojik durumu yada hastalığı göstermek için vücutta meydana gelen değişiklik, belirti; özellikle hastanın en çok şikayet ettiği belirti, hastalık belirtisi.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800">
                <a:solidFill>
                  <a:schemeClr val="accent2"/>
                </a:solidFill>
                <a:cs typeface="Times New Roman" pitchFamily="18" charset="0"/>
              </a:rPr>
              <a:t>♣</a:t>
            </a:r>
            <a:r>
              <a:rPr lang="tr-TR" altLang="tr-TR" sz="2800">
                <a:solidFill>
                  <a:srgbClr val="CC0099"/>
                </a:solidFill>
                <a:cs typeface="Times New Roman" pitchFamily="18" charset="0"/>
              </a:rPr>
              <a:t>  </a:t>
            </a:r>
            <a:r>
              <a:rPr lang="tr-TR" altLang="tr-TR" sz="2800" b="1">
                <a:solidFill>
                  <a:srgbClr val="33CC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Bulgu:</a:t>
            </a:r>
            <a:r>
              <a:rPr lang="tr-TR" altLang="tr-TR" sz="280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tr-TR" altLang="tr-TR" sz="2800">
                <a:cs typeface="Times New Roman" pitchFamily="18" charset="0"/>
              </a:rPr>
              <a:t>Hekim tarafından hastanın fizik muayenesi sırasında inspeksiyon, oskültasyon, palpasyon ile laboratuvar, radyolojik tetkiklere ve diğer tanı yöntemleri ile tespit edilen hastalığa ait objektif belirtilere denir.</a:t>
            </a:r>
            <a:endParaRPr lang="tr-TR" altLang="tr-TR" sz="28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altLang="tr-TR" sz="2800">
              <a:solidFill>
                <a:schemeClr val="hlin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561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E8988-179A-4704-970E-84F570B3BF74}" type="slidenum">
              <a:rPr lang="tr-TR" altLang="tr-TR"/>
              <a:pPr/>
              <a:t>14</a:t>
            </a:fld>
            <a:endParaRPr lang="tr-TR" altLang="tr-TR"/>
          </a:p>
        </p:txBody>
      </p:sp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204809" name="Picture 9" descr="doktor hasta karikatürleri resimleri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86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DC9C-33DF-4A3A-B78B-7AC469227DF2}" type="slidenum">
              <a:rPr lang="tr-TR" altLang="tr-TR"/>
              <a:pPr/>
              <a:t>15</a:t>
            </a:fld>
            <a:endParaRPr lang="tr-TR" altLang="tr-TR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7821612" cy="4267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b="1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tr-TR" altLang="tr-TR">
                <a:solidFill>
                  <a:schemeClr val="accent2"/>
                </a:solidFill>
                <a:cs typeface="Times New Roman" pitchFamily="18" charset="0"/>
              </a:rPr>
              <a:t>♣</a:t>
            </a:r>
            <a:r>
              <a:rPr lang="tr-TR" altLang="tr-TR" b="1">
                <a:solidFill>
                  <a:srgbClr val="CC0099"/>
                </a:solidFill>
                <a:cs typeface="Times New Roman" pitchFamily="18" charset="0"/>
              </a:rPr>
              <a:t> </a:t>
            </a:r>
            <a:r>
              <a:rPr lang="tr-TR" altLang="tr-TR" b="1">
                <a:solidFill>
                  <a:srgbClr val="33CC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Sendrom:</a:t>
            </a:r>
            <a:r>
              <a:rPr lang="tr-TR" altLang="tr-TR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tr-TR" altLang="tr-TR">
                <a:solidFill>
                  <a:schemeClr val="hlink"/>
                </a:solidFill>
                <a:cs typeface="Times New Roman" pitchFamily="18" charset="0"/>
              </a:rPr>
              <a:t>Belirli bir patolojik durumla ilgili olan ve topluca dikkate alındığında teşhise olanak veren belirti ve bulguların tümüne denir.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>
                <a:solidFill>
                  <a:schemeClr val="hlink"/>
                </a:solidFill>
                <a:cs typeface="Times New Roman" pitchFamily="18" charset="0"/>
              </a:rPr>
              <a:t> </a:t>
            </a:r>
            <a:r>
              <a:rPr lang="tr-TR" altLang="tr-TR">
                <a:solidFill>
                  <a:schemeClr val="accent2"/>
                </a:solidFill>
                <a:cs typeface="Times New Roman" pitchFamily="18" charset="0"/>
              </a:rPr>
              <a:t>♣ </a:t>
            </a:r>
            <a:r>
              <a:rPr lang="tr-TR" altLang="tr-TR" b="1">
                <a:solidFill>
                  <a:srgbClr val="33CC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Komplikasyon:</a:t>
            </a:r>
            <a:r>
              <a:rPr lang="tr-TR" altLang="tr-TR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tr-TR" altLang="tr-TR">
                <a:cs typeface="Times New Roman" pitchFamily="18" charset="0"/>
              </a:rPr>
              <a:t>Bir hastalığın seyri veya tedavisi sırasında başka bir hastalık veya bozukluğun ortaya çıkması, varolan hastalık tablosuna eklenmesi, karışması durumu.</a:t>
            </a:r>
            <a:endParaRPr lang="tr-TR" altLang="tr-TR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altLang="tr-TR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5757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5B0D-C367-4B6F-B0A9-D5AC8E7480B3}" type="slidenum">
              <a:rPr lang="tr-TR" altLang="tr-TR"/>
              <a:pPr/>
              <a:t>16</a:t>
            </a:fld>
            <a:endParaRPr lang="tr-TR" altLang="tr-TR"/>
          </a:p>
        </p:txBody>
      </p:sp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8001000" cy="1216025"/>
          </a:xfrm>
        </p:spPr>
        <p:txBody>
          <a:bodyPr/>
          <a:lstStyle/>
          <a:p>
            <a:endParaRPr lang="tr-TR" altLang="tr-TR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4679950" cy="42465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altLang="tr-TR">
                <a:solidFill>
                  <a:schemeClr val="accent2"/>
                </a:solidFill>
                <a:cs typeface="Times New Roman" pitchFamily="18" charset="0"/>
              </a:rPr>
              <a:t>♣</a:t>
            </a:r>
            <a:r>
              <a:rPr lang="tr-TR" altLang="tr-TR">
                <a:solidFill>
                  <a:srgbClr val="CC0099"/>
                </a:solidFill>
                <a:cs typeface="Times New Roman" pitchFamily="18" charset="0"/>
              </a:rPr>
              <a:t> </a:t>
            </a:r>
            <a:r>
              <a:rPr lang="tr-TR" altLang="tr-TR" sz="3200" b="1">
                <a:solidFill>
                  <a:srgbClr val="33CC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Hastalığın Prognozu:</a:t>
            </a:r>
            <a:r>
              <a:rPr lang="tr-TR" altLang="tr-TR" sz="320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tr-TR" altLang="tr-TR" sz="3200">
                <a:solidFill>
                  <a:schemeClr val="folHlink"/>
                </a:solidFill>
                <a:cs typeface="Times New Roman" pitchFamily="18" charset="0"/>
              </a:rPr>
              <a:t>Hastalığın muhtemel seyrini, süresini ve sonuçlarını tahmin etmedir.</a:t>
            </a:r>
          </a:p>
        </p:txBody>
      </p:sp>
      <p:pic>
        <p:nvPicPr>
          <p:cNvPr id="199685" name="Picture 5" descr="OT%20patient%20and%20staf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557338"/>
            <a:ext cx="3276600" cy="4608512"/>
          </a:xfrm>
          <a:prstGeom prst="rect">
            <a:avLst/>
          </a:prstGeom>
          <a:noFill/>
          <a:ln w="254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24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2B75-F336-4014-9416-EC54215E885C}" type="slidenum">
              <a:rPr lang="tr-TR" altLang="tr-TR"/>
              <a:pPr/>
              <a:t>17</a:t>
            </a:fld>
            <a:endParaRPr lang="tr-TR" altLang="tr-TR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353425" cy="1216025"/>
          </a:xfrm>
        </p:spPr>
        <p:txBody>
          <a:bodyPr/>
          <a:lstStyle/>
          <a:p>
            <a:r>
              <a:rPr lang="tr-TR" altLang="tr-TR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Hastalığın Prognozunu Etkileyen Faktörler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44675"/>
            <a:ext cx="5400675" cy="4321175"/>
          </a:xfrm>
          <a:gradFill rotWithShape="1">
            <a:gsLst>
              <a:gs pos="0">
                <a:srgbClr val="3399FF"/>
              </a:gs>
              <a:gs pos="100000">
                <a:schemeClr val="bg1"/>
              </a:gs>
            </a:gsLst>
            <a:lin ang="5400000" scaled="1"/>
          </a:gradFill>
          <a:ln w="76200">
            <a:solidFill>
              <a:srgbClr val="990099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>
                <a:solidFill>
                  <a:srgbClr val="FF3399"/>
                </a:solidFill>
                <a:cs typeface="Times New Roman" pitchFamily="18" charset="0"/>
              </a:rPr>
              <a:t>☺ </a:t>
            </a:r>
            <a:r>
              <a:rPr lang="tr-TR" altLang="tr-TR" sz="3200">
                <a:solidFill>
                  <a:schemeClr val="bg1"/>
                </a:solidFill>
              </a:rPr>
              <a:t>Hastalığın Seyri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200">
                <a:solidFill>
                  <a:srgbClr val="FF3399"/>
                </a:solidFill>
                <a:cs typeface="Times New Roman" pitchFamily="18" charset="0"/>
              </a:rPr>
              <a:t>☺</a:t>
            </a:r>
            <a:r>
              <a:rPr lang="tr-TR" altLang="tr-TR" sz="3200"/>
              <a:t> </a:t>
            </a:r>
            <a:r>
              <a:rPr lang="tr-TR" altLang="tr-TR" sz="3200">
                <a:solidFill>
                  <a:srgbClr val="FF3300"/>
                </a:solidFill>
              </a:rPr>
              <a:t>Hastalık Sırasında Gelişen Enfeksiyonlar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200">
                <a:solidFill>
                  <a:srgbClr val="FF3399"/>
                </a:solidFill>
                <a:cs typeface="Times New Roman" pitchFamily="18" charset="0"/>
              </a:rPr>
              <a:t>☺</a:t>
            </a:r>
            <a:r>
              <a:rPr lang="tr-TR" altLang="tr-TR" sz="3200"/>
              <a:t> </a:t>
            </a:r>
            <a:r>
              <a:rPr lang="tr-TR" altLang="tr-TR" sz="3200">
                <a:solidFill>
                  <a:srgbClr val="FFFF66"/>
                </a:solidFill>
              </a:rPr>
              <a:t>Komplikasyonlar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200">
                <a:solidFill>
                  <a:srgbClr val="FF3399"/>
                </a:solidFill>
                <a:cs typeface="Times New Roman" pitchFamily="18" charset="0"/>
              </a:rPr>
              <a:t>☺</a:t>
            </a:r>
            <a:r>
              <a:rPr lang="tr-TR" altLang="tr-TR" sz="3200"/>
              <a:t> </a:t>
            </a:r>
            <a:r>
              <a:rPr lang="tr-TR" altLang="tr-TR" sz="3200">
                <a:solidFill>
                  <a:srgbClr val="00CC00"/>
                </a:solidFill>
              </a:rPr>
              <a:t>Hastanın Vücut Direnci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200">
                <a:solidFill>
                  <a:srgbClr val="FF3399"/>
                </a:solidFill>
                <a:cs typeface="Times New Roman" pitchFamily="18" charset="0"/>
              </a:rPr>
              <a:t>☺</a:t>
            </a:r>
            <a:r>
              <a:rPr lang="tr-TR" altLang="tr-TR" sz="3200"/>
              <a:t> </a:t>
            </a:r>
            <a:r>
              <a:rPr lang="tr-TR" altLang="tr-TR" sz="3200">
                <a:solidFill>
                  <a:srgbClr val="CC0099"/>
                </a:solidFill>
              </a:rPr>
              <a:t>Yaşama Arzusu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200">
                <a:solidFill>
                  <a:srgbClr val="FF3399"/>
                </a:solidFill>
                <a:cs typeface="Times New Roman" pitchFamily="18" charset="0"/>
              </a:rPr>
              <a:t>☺ </a:t>
            </a:r>
            <a:r>
              <a:rPr lang="tr-TR" altLang="tr-TR" sz="3200">
                <a:solidFill>
                  <a:srgbClr val="33CCCC"/>
                </a:solidFill>
                <a:cs typeface="Times New Roman" pitchFamily="18" charset="0"/>
              </a:rPr>
              <a:t>Psikolojisi</a:t>
            </a:r>
            <a:endParaRPr lang="tr-TR" altLang="tr-TR" sz="3200">
              <a:solidFill>
                <a:srgbClr val="33CCCC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200"/>
              <a:t> </a:t>
            </a:r>
          </a:p>
        </p:txBody>
      </p:sp>
      <p:pic>
        <p:nvPicPr>
          <p:cNvPr id="18437" name="Picture 5" descr="patient-erde_72dpi_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492375"/>
            <a:ext cx="2735262" cy="2808288"/>
          </a:xfrm>
          <a:prstGeom prst="rect">
            <a:avLst/>
          </a:prstGeom>
          <a:noFill/>
          <a:ln w="254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61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8CDCD-6447-414B-A82C-997B4389CA74}" type="slidenum">
              <a:rPr lang="tr-TR" altLang="tr-TR"/>
              <a:pPr/>
              <a:t>18</a:t>
            </a:fld>
            <a:endParaRPr lang="tr-TR" altLang="tr-TR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201732" name="Picture 4" descr="030600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33" name="Picture 5" descr="ani_girl.gif (10017 bytes)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76250"/>
            <a:ext cx="1779587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4" name="Text Box 6"/>
          <p:cNvSpPr txBox="1">
            <a:spLocks noChangeArrowheads="1"/>
          </p:cNvSpPr>
          <p:nvPr/>
        </p:nvSpPr>
        <p:spPr bwMode="auto">
          <a:xfrm>
            <a:off x="684213" y="4910138"/>
            <a:ext cx="8064500" cy="823912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mic Sans MS" pitchFamily="66" charset="0"/>
              </a:rPr>
              <a:t>TEŞEKKÜR EDERİM…</a:t>
            </a:r>
          </a:p>
        </p:txBody>
      </p:sp>
    </p:spTree>
    <p:extLst>
      <p:ext uri="{BB962C8B-B14F-4D97-AF65-F5344CB8AC3E}">
        <p14:creationId xmlns:p14="http://schemas.microsoft.com/office/powerpoint/2010/main" val="26578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1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2000"/>
                                        <p:tgtEl>
                                          <p:spTgt spid="20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4" grpId="0" animBg="1"/>
    </p:bldLst>
  </p:timing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24</TotalTime>
  <Words>450</Words>
  <Application>Microsoft Office PowerPoint</Application>
  <PresentationFormat>Ekran Gösterisi (4:3)</PresentationFormat>
  <Paragraphs>87</Paragraphs>
  <Slides>18</Slides>
  <Notes>1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sunum_sablon (1)</vt:lpstr>
      <vt:lpstr>PowerPoint Sunusu</vt:lpstr>
      <vt:lpstr>PowerPoint Sunusu</vt:lpstr>
      <vt:lpstr>HEDEFLER</vt:lpstr>
      <vt:lpstr>SAĞLIK</vt:lpstr>
      <vt:lpstr>Sağlığın çağdaş tanımına göre;</vt:lpstr>
      <vt:lpstr> SAĞLIK</vt:lpstr>
      <vt:lpstr>PowerPoint Sunusu</vt:lpstr>
      <vt:lpstr>HASTALIĞIN TANIMLANMASI</vt:lpstr>
      <vt:lpstr>  </vt:lpstr>
      <vt:lpstr>HASTALIK ETİYOLOJİSİ</vt:lpstr>
      <vt:lpstr>HASTALIK NEDENLERİ</vt:lpstr>
      <vt:lpstr>PowerPoint Sunusu</vt:lpstr>
      <vt:lpstr>Hastalığa İlişkin Tanımlar</vt:lpstr>
      <vt:lpstr>PowerPoint Sunusu</vt:lpstr>
      <vt:lpstr>PowerPoint Sunusu</vt:lpstr>
      <vt:lpstr>PowerPoint Sunusu</vt:lpstr>
      <vt:lpstr>Hastalığın Prognozunu Etkileyen Faktörler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Hüsniye</dc:creator>
  <cp:lastModifiedBy>VAIO</cp:lastModifiedBy>
  <cp:revision>9</cp:revision>
  <cp:lastPrinted>1601-01-01T00:00:00Z</cp:lastPrinted>
  <dcterms:created xsi:type="dcterms:W3CDTF">2020-01-15T12:58:38Z</dcterms:created>
  <dcterms:modified xsi:type="dcterms:W3CDTF">2020-01-15T19:52:50Z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