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28" r:id="rId2"/>
  </p:sldMasterIdLst>
  <p:notesMasterIdLst>
    <p:notesMasterId r:id="rId11"/>
  </p:notesMasterIdLst>
  <p:sldIdLst>
    <p:sldId id="256" r:id="rId3"/>
    <p:sldId id="507" r:id="rId4"/>
    <p:sldId id="508" r:id="rId5"/>
    <p:sldId id="509" r:id="rId6"/>
    <p:sldId id="510" r:id="rId7"/>
    <p:sldId id="505" r:id="rId8"/>
    <p:sldId id="511" r:id="rId9"/>
    <p:sldId id="503"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1" d="100"/>
          <a:sy n="61" d="100"/>
        </p:scale>
        <p:origin x="-84"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0489A5-288B-4427-9F32-FD077F916579}" type="datetimeFigureOut">
              <a:rPr lang="tr-TR" smtClean="0"/>
              <a:t>26.05.2021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E8022E-EC64-4694-AA04-D2593BA570C9}" type="slidenum">
              <a:rPr lang="tr-TR" smtClean="0"/>
              <a:t>‹#›</a:t>
            </a:fld>
            <a:endParaRPr lang="tr-TR"/>
          </a:p>
        </p:txBody>
      </p:sp>
    </p:spTree>
    <p:extLst>
      <p:ext uri="{BB962C8B-B14F-4D97-AF65-F5344CB8AC3E}">
        <p14:creationId xmlns:p14="http://schemas.microsoft.com/office/powerpoint/2010/main" val="90770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xmlns="" id="{01F49B66-DBC3-45EE-A6E1-DE10A6C186C8}"/>
              </a:ext>
            </a:extLst>
          </p:cNvPr>
          <p:cNvSpPr>
            <a:spLocks noGrp="1"/>
          </p:cNvSpPr>
          <p:nvPr>
            <p:ph type="dt" sz="half" idx="10"/>
          </p:nvPr>
        </p:nvSpPr>
        <p:spPr/>
        <p:txBody>
          <a:bodyPr/>
          <a:lstStyle/>
          <a:p>
            <a:pPr algn="r"/>
            <a:fld id="{3F9AFA87-1417-4992-ABD9-27C3BC8CC883}" type="datetimeFigureOut">
              <a:rPr lang="en-US" smtClean="0"/>
              <a:pPr algn="r"/>
              <a:t>5/26/2021</a:t>
            </a:fld>
            <a:endParaRPr lang="en-US" dirty="0"/>
          </a:p>
        </p:txBody>
      </p:sp>
      <p:sp>
        <p:nvSpPr>
          <p:cNvPr id="8" name="Footer Placeholder 7">
            <a:extLst>
              <a:ext uri="{FF2B5EF4-FFF2-40B4-BE49-F238E27FC236}">
                <a16:creationId xmlns:a16="http://schemas.microsoft.com/office/drawing/2014/main" xmlns=""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xmlns=""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228291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58F4489-3FE8-4ADB-AE4A-C01619C2139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E45F8527-E1C2-49B4-B721-75385AEF358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A5963C09-4EAB-43D0-82BE-DD3F8C4BB373}"/>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6748EDF1-61F9-4771-9E8C-72123761785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9E1E6511-9EB0-4AF2-BDC7-30DEB5BEE06A}"/>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38064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7256CD4-B31A-4B28-AD69-B093B654B705}"/>
              </a:ext>
            </a:extLst>
          </p:cNvPr>
          <p:cNvSpPr>
            <a:spLocks noGrp="1"/>
          </p:cNvSpPr>
          <p:nvPr>
            <p:ph type="ctrTitle"/>
          </p:nvPr>
        </p:nvSpPr>
        <p:spPr>
          <a:xfrm>
            <a:off x="1524000" y="1122363"/>
            <a:ext cx="9144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8F84E158-9255-4E99-AD00-508506654705}"/>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D9BE6BCE-E94D-4473-83AC-B64ACC0B75E6}"/>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CB94D08E-D578-404A-BE94-FCEC21C49EC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16A34566-6D27-4FD7-90C0-0608B47ABC82}"/>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250399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58F4489-3FE8-4ADB-AE4A-C01619C2139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E45F8527-E1C2-49B4-B721-75385AEF358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A5963C09-4EAB-43D0-82BE-DD3F8C4BB373}"/>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6748EDF1-61F9-4771-9E8C-72123761785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9E1E6511-9EB0-4AF2-BDC7-30DEB5BEE06A}"/>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139084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F5F9CC0-6737-42CB-825E-10858C04C584}"/>
              </a:ext>
            </a:extLst>
          </p:cNvPr>
          <p:cNvSpPr>
            <a:spLocks noGrp="1"/>
          </p:cNvSpPr>
          <p:nvPr>
            <p:ph type="title"/>
          </p:nvPr>
        </p:nvSpPr>
        <p:spPr>
          <a:xfrm>
            <a:off x="831851" y="1709740"/>
            <a:ext cx="105156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ABA53414-E030-4AEC-9879-2FF35852EF4B}"/>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F24E7844-B56B-4506-8039-42B7ADC101D9}"/>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172BF8C5-6A57-46B5-AFBA-51C013852A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B6137FDC-399E-4ED3-A990-CD34835D973F}"/>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89851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B1E7D1C-D15C-437D-859A-D4703605875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877195DC-9D19-437F-BEB2-9E3D3274484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B33C2284-A239-4304-A3B7-9345AE7D7A9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48B36227-44E2-44E9-95B9-B224AF4139AD}"/>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6" name="Alt Bilgi Yer Tutucusu 5">
            <a:extLst>
              <a:ext uri="{FF2B5EF4-FFF2-40B4-BE49-F238E27FC236}">
                <a16:creationId xmlns:a16="http://schemas.microsoft.com/office/drawing/2014/main" xmlns="" id="{76EC15AC-801F-4502-8DC2-0B0B3D22726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11038D48-0A78-4748-B553-739D92898962}"/>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19770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1F99263-1943-4878-A957-DE6B08CBE57B}"/>
              </a:ext>
            </a:extLst>
          </p:cNvPr>
          <p:cNvSpPr>
            <a:spLocks noGrp="1"/>
          </p:cNvSpPr>
          <p:nvPr>
            <p:ph type="title"/>
          </p:nvPr>
        </p:nvSpPr>
        <p:spPr>
          <a:xfrm>
            <a:off x="839788" y="365127"/>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4336DAFF-84C9-4E3E-9F77-A9926EBD67F8}"/>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32B04631-030E-4E40-BCFE-30356B595490}"/>
              </a:ext>
            </a:extLst>
          </p:cNvPr>
          <p:cNvSpPr>
            <a:spLocks noGrp="1"/>
          </p:cNvSpPr>
          <p:nvPr>
            <p:ph sz="half" idx="2"/>
          </p:nvPr>
        </p:nvSpPr>
        <p:spPr>
          <a:xfrm>
            <a:off x="839789"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159045F1-F610-44A3-8DCA-CBB8AD6859CC}"/>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6696FB96-D593-48C0-94F2-479F3D9E20E2}"/>
              </a:ext>
            </a:extLst>
          </p:cNvPr>
          <p:cNvSpPr>
            <a:spLocks noGrp="1"/>
          </p:cNvSpPr>
          <p:nvPr>
            <p:ph sz="quarter" idx="4"/>
          </p:nvPr>
        </p:nvSpPr>
        <p:spPr>
          <a:xfrm>
            <a:off x="6172201"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B18416F0-C66A-425C-A840-71B8BCC7A113}"/>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8" name="Alt Bilgi Yer Tutucusu 7">
            <a:extLst>
              <a:ext uri="{FF2B5EF4-FFF2-40B4-BE49-F238E27FC236}">
                <a16:creationId xmlns:a16="http://schemas.microsoft.com/office/drawing/2014/main" xmlns="" id="{10C3FEDE-4D44-4441-A586-B702DAC553E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xmlns="" id="{3056C232-B59B-49D5-8022-496B9E86A82C}"/>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357317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FD16114-0788-45C4-94AF-AB73B76F391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3BF0C2C3-07D6-4868-8C76-A0FE763C215F}"/>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4" name="Alt Bilgi Yer Tutucusu 3">
            <a:extLst>
              <a:ext uri="{FF2B5EF4-FFF2-40B4-BE49-F238E27FC236}">
                <a16:creationId xmlns:a16="http://schemas.microsoft.com/office/drawing/2014/main" xmlns="" id="{DC7C3754-072C-4937-AAA2-F79CEDD0C55F}"/>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xmlns="" id="{AF32522F-04B6-4C0E-9705-56BC5BF620A5}"/>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318590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50E16053-51C4-4D03-B06D-F9F8E8D1EAE7}"/>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3" name="Alt Bilgi Yer Tutucusu 2">
            <a:extLst>
              <a:ext uri="{FF2B5EF4-FFF2-40B4-BE49-F238E27FC236}">
                <a16:creationId xmlns:a16="http://schemas.microsoft.com/office/drawing/2014/main" xmlns="" id="{E2ACE246-1D28-47EB-B89F-12BC484CEC92}"/>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xmlns="" id="{D62F47C1-5B40-489A-94C9-D0E57909B778}"/>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219431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795D31B-5C22-4AAC-B63A-0119F82F8DF4}"/>
              </a:ext>
            </a:extLst>
          </p:cNvPr>
          <p:cNvSpPr>
            <a:spLocks noGrp="1"/>
          </p:cNvSpPr>
          <p:nvPr>
            <p:ph type="title"/>
          </p:nvPr>
        </p:nvSpPr>
        <p:spPr>
          <a:xfrm>
            <a:off x="839788" y="457200"/>
            <a:ext cx="3932237"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D5445EDE-8ADF-417A-B1F0-7A9AFB04748E}"/>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5A3319B2-4FDD-496D-873F-527BF55C7CD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3FD0D5D0-CD2E-4F3E-98F3-0D0D892A132F}"/>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6" name="Alt Bilgi Yer Tutucusu 5">
            <a:extLst>
              <a:ext uri="{FF2B5EF4-FFF2-40B4-BE49-F238E27FC236}">
                <a16:creationId xmlns:a16="http://schemas.microsoft.com/office/drawing/2014/main" xmlns="" id="{59C9C8B3-5CF4-43D8-9855-C1BADA444FD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471972B7-8F75-4924-A109-7FF01233780E}"/>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060966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E36BD0D-5CE1-481A-A9E8-0B11628EDF80}"/>
              </a:ext>
            </a:extLst>
          </p:cNvPr>
          <p:cNvSpPr>
            <a:spLocks noGrp="1"/>
          </p:cNvSpPr>
          <p:nvPr>
            <p:ph type="title"/>
          </p:nvPr>
        </p:nvSpPr>
        <p:spPr>
          <a:xfrm>
            <a:off x="839788" y="457200"/>
            <a:ext cx="3932237"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7EC9E73B-D697-4B9B-A459-E50A8AD8996B}"/>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xmlns="" id="{FEFDC51C-40EE-4FBB-941D-C64EEDA1E91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82AEE3DA-2728-4AE9-8CA7-5DFC232BDA79}"/>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6" name="Alt Bilgi Yer Tutucusu 5">
            <a:extLst>
              <a:ext uri="{FF2B5EF4-FFF2-40B4-BE49-F238E27FC236}">
                <a16:creationId xmlns:a16="http://schemas.microsoft.com/office/drawing/2014/main" xmlns="" id="{7EE04858-6E7E-4FC8-AC70-8DB38413009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C0F86A66-B7E8-4DFE-A1E8-8BBCBBCFA7FC}"/>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79038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A824CCC6-6F31-4C11-B0D8-43C5C3F304D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3132A598-34C0-46EF-8BE3-172B68888640}"/>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8F62F4C2-5879-4D06-AAD4-5DA48318AD37}"/>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F71D0610-0A7D-4174-9B41-5404ED7A34E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DE273E19-AD8C-4139-878B-1F4BBC7A86CD}"/>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087948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7BFE8C0F-E25D-4ABC-B204-D38CCFB9E699}"/>
              </a:ext>
            </a:extLst>
          </p:cNvPr>
          <p:cNvSpPr>
            <a:spLocks noGrp="1"/>
          </p:cNvSpPr>
          <p:nvPr>
            <p:ph type="title" orient="vert"/>
          </p:nvPr>
        </p:nvSpPr>
        <p:spPr>
          <a:xfrm>
            <a:off x="8724901"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AA2E97A3-ED7B-4161-B103-91E3A46A9188}"/>
              </a:ext>
            </a:extLst>
          </p:cNvPr>
          <p:cNvSpPr>
            <a:spLocks noGrp="1"/>
          </p:cNvSpPr>
          <p:nvPr>
            <p:ph type="body" orient="vert" idx="1"/>
          </p:nvPr>
        </p:nvSpPr>
        <p:spPr>
          <a:xfrm>
            <a:off x="838201"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EF5145BC-98B8-4231-8982-36D02497D8B5}"/>
              </a:ext>
            </a:extLst>
          </p:cNvPr>
          <p:cNvSpPr>
            <a:spLocks noGrp="1"/>
          </p:cNvSpPr>
          <p:nvPr>
            <p:ph type="dt" sz="half" idx="10"/>
          </p:nvPr>
        </p:nvSpPr>
        <p:spPr/>
        <p:txBody>
          <a:body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0B9868CB-8C4C-4582-B054-6AD4359098D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24A39A7B-4A2E-4BBA-B12B-B5A5976925F2}"/>
              </a:ext>
            </a:extLst>
          </p:cNvPr>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948739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5/26/2021</a:t>
            </a:fld>
            <a:endParaRPr lang="en-US" dirty="0"/>
          </a:p>
        </p:txBody>
      </p:sp>
      <p:sp>
        <p:nvSpPr>
          <p:cNvPr id="5" name="Footer Placeholder 4">
            <a:extLst>
              <a:ext uri="{FF2B5EF4-FFF2-40B4-BE49-F238E27FC236}">
                <a16:creationId xmlns:a16="http://schemas.microsoft.com/office/drawing/2014/main" xmlns=""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xmlns=""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xmlns=""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15368653"/>
      </p:ext>
    </p:extLst>
  </p:cSld>
  <p:clrMap bg1="lt1" tx1="dk1" bg2="lt2" tx2="dk2" accent1="accent1" accent2="accent2" accent3="accent3" accent4="accent4" accent5="accent5" accent6="accent6" hlink="hlink" folHlink="folHlink"/>
  <p:sldLayoutIdLst>
    <p:sldLayoutId id="2147483715" r:id="rId1"/>
    <p:sldLayoutId id="2147483727" r:id="rId2"/>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99959AF5-0868-49DA-805B-9D60201F8FE8}"/>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81AC9F82-4242-4BE7-8F45-A2CE579734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17F0D036-8437-4281-9DE0-1EA8EA6EB14D}"/>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9F75050-0E15-4C5B-92B0-66D068882F1F}" type="datetimeFigureOut">
              <a:rPr lang="tr-TR" smtClean="0"/>
              <a:pPr/>
              <a:t>26.05.2021</a:t>
            </a:fld>
            <a:endParaRPr lang="tr-TR"/>
          </a:p>
        </p:txBody>
      </p:sp>
      <p:sp>
        <p:nvSpPr>
          <p:cNvPr id="5" name="Alt Bilgi Yer Tutucusu 4">
            <a:extLst>
              <a:ext uri="{FF2B5EF4-FFF2-40B4-BE49-F238E27FC236}">
                <a16:creationId xmlns:a16="http://schemas.microsoft.com/office/drawing/2014/main" xmlns="" id="{2C920598-7407-49A7-A17E-A07B500F4AE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xmlns="" id="{C9B4B1AB-E90F-4832-B806-1479745A6857}"/>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DEFA8C-F947-479F-BE07-76B6B3F80BF1}" type="slidenum">
              <a:rPr lang="tr-TR" smtClean="0"/>
              <a:pPr/>
              <a:t>‹#›</a:t>
            </a:fld>
            <a:endParaRPr lang="tr-TR"/>
          </a:p>
        </p:txBody>
      </p:sp>
    </p:spTree>
    <p:extLst>
      <p:ext uri="{BB962C8B-B14F-4D97-AF65-F5344CB8AC3E}">
        <p14:creationId xmlns:p14="http://schemas.microsoft.com/office/powerpoint/2010/main" val="410816717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12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xmlns="" id="{9B45BA4C-9B54-4496-821F-9E0985CA9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92DAD356-F1E6-4FE2-9824-4DF020CCBDDC}"/>
              </a:ext>
            </a:extLst>
          </p:cNvPr>
          <p:cNvSpPr>
            <a:spLocks noGrp="1"/>
          </p:cNvSpPr>
          <p:nvPr>
            <p:ph type="ctrTitle"/>
          </p:nvPr>
        </p:nvSpPr>
        <p:spPr>
          <a:xfrm>
            <a:off x="762000" y="743804"/>
            <a:ext cx="4102609" cy="3793482"/>
          </a:xfrm>
        </p:spPr>
        <p:txBody>
          <a:bodyPr anchor="ctr">
            <a:normAutofit/>
          </a:bodyPr>
          <a:lstStyle/>
          <a:p>
            <a:pPr algn="l"/>
            <a:r>
              <a:rPr lang="tr-TR" sz="3300" b="1" dirty="0" smtClean="0"/>
              <a:t>BOĞULMALARDA İLK YARDIM</a:t>
            </a:r>
            <a:endParaRPr lang="tr-TR" sz="3300" dirty="0"/>
          </a:p>
        </p:txBody>
      </p:sp>
      <p:sp>
        <p:nvSpPr>
          <p:cNvPr id="3" name="Alt Başlık 2">
            <a:extLst>
              <a:ext uri="{FF2B5EF4-FFF2-40B4-BE49-F238E27FC236}">
                <a16:creationId xmlns:a16="http://schemas.microsoft.com/office/drawing/2014/main" xmlns="" id="{377D2A11-FB2A-4058-9F1C-32CE7FDFE5BD}"/>
              </a:ext>
            </a:extLst>
          </p:cNvPr>
          <p:cNvSpPr>
            <a:spLocks noGrp="1"/>
          </p:cNvSpPr>
          <p:nvPr>
            <p:ph type="subTitle" idx="1"/>
          </p:nvPr>
        </p:nvSpPr>
        <p:spPr>
          <a:xfrm>
            <a:off x="762000" y="4691564"/>
            <a:ext cx="4102609" cy="1422631"/>
          </a:xfrm>
        </p:spPr>
        <p:txBody>
          <a:bodyPr>
            <a:normAutofit/>
          </a:bodyPr>
          <a:lstStyle/>
          <a:p>
            <a:pPr algn="l"/>
            <a:r>
              <a:rPr lang="tr-TR" dirty="0" smtClean="0"/>
              <a:t>ÖĞR. GÖR. HÜSNİYE AŞIK</a:t>
            </a:r>
            <a:endParaRPr lang="tr-TR" dirty="0"/>
          </a:p>
          <a:p>
            <a:pPr algn="l"/>
            <a:endParaRPr lang="tr-TR" dirty="0"/>
          </a:p>
        </p:txBody>
      </p:sp>
      <p:pic>
        <p:nvPicPr>
          <p:cNvPr id="16" name="Picture 3" descr="harita içeren bir resim&#10;&#10;Açıklama otomatik olarak oluşturuldu">
            <a:extLst>
              <a:ext uri="{FF2B5EF4-FFF2-40B4-BE49-F238E27FC236}">
                <a16:creationId xmlns:a16="http://schemas.microsoft.com/office/drawing/2014/main" xmlns="" id="{2EDECFC2-FF3C-4607-B5CB-898F6B4412BB}"/>
              </a:ext>
            </a:extLst>
          </p:cNvPr>
          <p:cNvPicPr>
            <a:picLocks noChangeAspect="1"/>
          </p:cNvPicPr>
          <p:nvPr/>
        </p:nvPicPr>
        <p:blipFill rotWithShape="1">
          <a:blip r:embed="rId2"/>
          <a:srcRect l="23521" r="22101" b="1"/>
          <a:stretch/>
        </p:blipFill>
        <p:spPr>
          <a:xfrm>
            <a:off x="5349241" y="10"/>
            <a:ext cx="6842759" cy="6857990"/>
          </a:xfrm>
          <a:prstGeom prst="rect">
            <a:avLst/>
          </a:prstGeom>
        </p:spPr>
      </p:pic>
    </p:spTree>
    <p:extLst>
      <p:ext uri="{BB962C8B-B14F-4D97-AF65-F5344CB8AC3E}">
        <p14:creationId xmlns:p14="http://schemas.microsoft.com/office/powerpoint/2010/main" val="1858078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600" y="620688"/>
            <a:ext cx="10972800" cy="5856312"/>
          </a:xfrm>
        </p:spPr>
        <p:txBody>
          <a:bodyPr/>
          <a:lstStyle/>
          <a:p>
            <a:endParaRPr lang="tr-TR" dirty="0" smtClean="0"/>
          </a:p>
          <a:p>
            <a:r>
              <a:rPr lang="tr-TR" sz="2800" b="1" dirty="0" smtClean="0"/>
              <a:t>Boğulma</a:t>
            </a:r>
            <a:r>
              <a:rPr lang="tr-TR" sz="2800" b="1" dirty="0"/>
              <a:t>;</a:t>
            </a:r>
            <a:r>
              <a:rPr lang="tr-TR" sz="2800" dirty="0"/>
              <a:t> çeşitli nedenlerle vücuttaki dokuların oksijensiz kalmasıdır. Boğulma solunum yolunun tıkanması, asılma, zehirlenme, solunum kaslarının felç olması, kalp damar hastalıkları vb. çok çeşitli nedenlerle meydana gelmektedir. Suda boğulmaların ana nedeni, az miktarda suyun solunum yolları ve akciğerlere girmesi ile nefes borusunun ani kasılması sonucu hava geçişinin engellenmesidir. Nefes borusunun ani kasılması nedeniyle sanılanın aksine suda boğulmalarda akciğerlere az miktarda su gitmekte olup, yutulan suyun büyük bölümü mideye dolmaktadır.</a:t>
            </a:r>
          </a:p>
        </p:txBody>
      </p:sp>
    </p:spTree>
    <p:extLst>
      <p:ext uri="{BB962C8B-B14F-4D97-AF65-F5344CB8AC3E}">
        <p14:creationId xmlns:p14="http://schemas.microsoft.com/office/powerpoint/2010/main" val="4016467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7030A0"/>
                </a:solidFill>
              </a:rPr>
              <a:t>Boğulmanın </a:t>
            </a:r>
            <a:r>
              <a:rPr lang="tr-TR" dirty="0" smtClean="0">
                <a:solidFill>
                  <a:srgbClr val="7030A0"/>
                </a:solidFill>
              </a:rPr>
              <a:t>Belirtileri </a:t>
            </a:r>
            <a:endParaRPr lang="tr-TR" dirty="0">
              <a:solidFill>
                <a:srgbClr val="7030A0"/>
              </a:solidFill>
            </a:endParaRPr>
          </a:p>
        </p:txBody>
      </p:sp>
      <p:sp>
        <p:nvSpPr>
          <p:cNvPr id="3" name="İçerik Yer Tutucusu 2"/>
          <p:cNvSpPr>
            <a:spLocks noGrp="1"/>
          </p:cNvSpPr>
          <p:nvPr>
            <p:ph idx="1"/>
          </p:nvPr>
        </p:nvSpPr>
        <p:spPr>
          <a:xfrm>
            <a:off x="1517904" y="2448732"/>
            <a:ext cx="9144000" cy="3650316"/>
          </a:xfrm>
        </p:spPr>
        <p:txBody>
          <a:bodyPr>
            <a:normAutofit fontScale="92500" lnSpcReduction="20000"/>
          </a:bodyPr>
          <a:lstStyle/>
          <a:p>
            <a:r>
              <a:rPr lang="tr-TR" dirty="0" smtClean="0"/>
              <a:t>Soğuk </a:t>
            </a:r>
            <a:r>
              <a:rPr lang="tr-TR" dirty="0"/>
              <a:t>ve solgun yüz</a:t>
            </a:r>
            <a:r>
              <a:rPr lang="tr-TR" dirty="0" smtClean="0"/>
              <a:t>,</a:t>
            </a:r>
          </a:p>
          <a:p>
            <a:r>
              <a:rPr lang="tr-TR" dirty="0" smtClean="0"/>
              <a:t>Sıkıntı </a:t>
            </a:r>
            <a:r>
              <a:rPr lang="tr-TR" dirty="0"/>
              <a:t>basması</a:t>
            </a:r>
            <a:r>
              <a:rPr lang="tr-TR" dirty="0" smtClean="0"/>
              <a:t>,</a:t>
            </a:r>
          </a:p>
          <a:p>
            <a:r>
              <a:rPr lang="tr-TR" dirty="0" smtClean="0"/>
              <a:t>Yüz, </a:t>
            </a:r>
            <a:r>
              <a:rPr lang="tr-TR" dirty="0"/>
              <a:t>dudak ve kulaklarda rengin mavileşmesi ya da morluk</a:t>
            </a:r>
            <a:r>
              <a:rPr lang="tr-TR" dirty="0" smtClean="0"/>
              <a:t>,</a:t>
            </a:r>
          </a:p>
          <a:p>
            <a:r>
              <a:rPr lang="tr-TR" dirty="0" smtClean="0"/>
              <a:t>Nefes </a:t>
            </a:r>
            <a:r>
              <a:rPr lang="tr-TR" dirty="0"/>
              <a:t>almada güçlük, h</a:t>
            </a:r>
            <a:r>
              <a:rPr lang="tr-TR" dirty="0" smtClean="0"/>
              <a:t>ızlı </a:t>
            </a:r>
            <a:r>
              <a:rPr lang="tr-TR" dirty="0"/>
              <a:t>ve derin soluma</a:t>
            </a:r>
            <a:r>
              <a:rPr lang="tr-TR" dirty="0" smtClean="0"/>
              <a:t>,</a:t>
            </a:r>
          </a:p>
          <a:p>
            <a:r>
              <a:rPr lang="tr-TR" dirty="0" smtClean="0"/>
              <a:t>Cevaplarda </a:t>
            </a:r>
            <a:r>
              <a:rPr lang="tr-TR" dirty="0"/>
              <a:t>isabetsizlik, kararsızlık</a:t>
            </a:r>
            <a:r>
              <a:rPr lang="tr-TR" dirty="0" smtClean="0"/>
              <a:t>,</a:t>
            </a:r>
          </a:p>
          <a:p>
            <a:r>
              <a:rPr lang="tr-TR" dirty="0" smtClean="0"/>
              <a:t>Ağızda </a:t>
            </a:r>
            <a:r>
              <a:rPr lang="tr-TR" dirty="0"/>
              <a:t>balgam toplanması, </a:t>
            </a:r>
            <a:r>
              <a:rPr lang="tr-TR" dirty="0" smtClean="0"/>
              <a:t>köpüklenme,</a:t>
            </a:r>
          </a:p>
          <a:p>
            <a:r>
              <a:rPr lang="tr-TR" dirty="0" smtClean="0"/>
              <a:t>Soluktan </a:t>
            </a:r>
            <a:r>
              <a:rPr lang="tr-TR" dirty="0"/>
              <a:t>kesilme</a:t>
            </a:r>
            <a:r>
              <a:rPr lang="tr-TR" dirty="0" smtClean="0"/>
              <a:t>,</a:t>
            </a:r>
          </a:p>
          <a:p>
            <a:r>
              <a:rPr lang="tr-TR" dirty="0" smtClean="0"/>
              <a:t>Bayılma</a:t>
            </a:r>
            <a:endParaRPr lang="tr-TR" dirty="0"/>
          </a:p>
        </p:txBody>
      </p:sp>
    </p:spTree>
    <p:extLst>
      <p:ext uri="{BB962C8B-B14F-4D97-AF65-F5344CB8AC3E}">
        <p14:creationId xmlns:p14="http://schemas.microsoft.com/office/powerpoint/2010/main" val="4083949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7030A0"/>
                </a:solidFill>
              </a:rPr>
              <a:t>Boğulmalarda ilk </a:t>
            </a:r>
            <a:r>
              <a:rPr lang="tr-TR" dirty="0" smtClean="0">
                <a:solidFill>
                  <a:srgbClr val="7030A0"/>
                </a:solidFill>
              </a:rPr>
              <a:t>yardım</a:t>
            </a:r>
            <a:endParaRPr lang="tr-TR" dirty="0">
              <a:solidFill>
                <a:srgbClr val="7030A0"/>
              </a:solidFill>
            </a:endParaRPr>
          </a:p>
        </p:txBody>
      </p:sp>
      <p:sp>
        <p:nvSpPr>
          <p:cNvPr id="3" name="İçerik Yer Tutucusu 2"/>
          <p:cNvSpPr>
            <a:spLocks noGrp="1"/>
          </p:cNvSpPr>
          <p:nvPr>
            <p:ph idx="1"/>
          </p:nvPr>
        </p:nvSpPr>
        <p:spPr>
          <a:xfrm>
            <a:off x="1517904" y="2448732"/>
            <a:ext cx="9144000" cy="3650316"/>
          </a:xfrm>
        </p:spPr>
        <p:txBody>
          <a:bodyPr>
            <a:normAutofit lnSpcReduction="10000"/>
          </a:bodyPr>
          <a:lstStyle/>
          <a:p>
            <a:r>
              <a:rPr lang="tr-TR" sz="2800" dirty="0" smtClean="0"/>
              <a:t>Boğulma nedeni </a:t>
            </a:r>
            <a:r>
              <a:rPr lang="tr-TR" sz="2800" dirty="0"/>
              <a:t>ortadan </a:t>
            </a:r>
            <a:r>
              <a:rPr lang="tr-TR" sz="2800" dirty="0" smtClean="0"/>
              <a:t>kaldırılır</a:t>
            </a:r>
          </a:p>
          <a:p>
            <a:r>
              <a:rPr lang="tr-TR" sz="2800" dirty="0" smtClean="0"/>
              <a:t>Hasta </a:t>
            </a:r>
            <a:r>
              <a:rPr lang="tr-TR" sz="2800" dirty="0"/>
              <a:t>ya da yaralının bilinci kontrol </a:t>
            </a:r>
            <a:r>
              <a:rPr lang="tr-TR" sz="2800" dirty="0" smtClean="0"/>
              <a:t>edilir</a:t>
            </a:r>
          </a:p>
          <a:p>
            <a:r>
              <a:rPr lang="tr-TR" sz="2800" dirty="0" smtClean="0"/>
              <a:t>Hasta </a:t>
            </a:r>
            <a:r>
              <a:rPr lang="tr-TR" sz="2800" dirty="0"/>
              <a:t>ya da yaralının yaşam bulguları </a:t>
            </a:r>
            <a:r>
              <a:rPr lang="tr-TR" sz="2800" dirty="0" smtClean="0"/>
              <a:t>değerlendirilir</a:t>
            </a:r>
          </a:p>
          <a:p>
            <a:r>
              <a:rPr lang="tr-TR" sz="2800" dirty="0" smtClean="0"/>
              <a:t>Gerekirse </a:t>
            </a:r>
            <a:r>
              <a:rPr lang="tr-TR" sz="2800" dirty="0"/>
              <a:t>temel yaşam desteği </a:t>
            </a:r>
            <a:r>
              <a:rPr lang="tr-TR" sz="2800" dirty="0" smtClean="0"/>
              <a:t>sağlanır</a:t>
            </a:r>
          </a:p>
          <a:p>
            <a:r>
              <a:rPr lang="tr-TR" sz="2800" dirty="0" smtClean="0"/>
              <a:t>Derhal </a:t>
            </a:r>
            <a:r>
              <a:rPr lang="tr-TR" sz="2800" dirty="0"/>
              <a:t>tıbbi yardım istenir (</a:t>
            </a:r>
            <a:r>
              <a:rPr lang="tr-TR" sz="2800" dirty="0" smtClean="0"/>
              <a:t>112)</a:t>
            </a:r>
          </a:p>
          <a:p>
            <a:r>
              <a:rPr lang="tr-TR" sz="2800" dirty="0" smtClean="0"/>
              <a:t>Hasta </a:t>
            </a:r>
            <a:r>
              <a:rPr lang="tr-TR" sz="2800" dirty="0"/>
              <a:t>ya da yaralının yaşam bulguları sık aralıklarla </a:t>
            </a:r>
            <a:r>
              <a:rPr lang="tr-TR" sz="2800" dirty="0" smtClean="0"/>
              <a:t>izlenir.</a:t>
            </a:r>
            <a:endParaRPr lang="tr-TR" sz="2800" dirty="0"/>
          </a:p>
        </p:txBody>
      </p:sp>
    </p:spTree>
    <p:extLst>
      <p:ext uri="{BB962C8B-B14F-4D97-AF65-F5344CB8AC3E}">
        <p14:creationId xmlns:p14="http://schemas.microsoft.com/office/powerpoint/2010/main" val="1313558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84880" y="765870"/>
            <a:ext cx="10497519" cy="447328"/>
          </a:xfrm>
        </p:spPr>
        <p:txBody>
          <a:bodyPr>
            <a:normAutofit fontScale="90000"/>
          </a:bodyPr>
          <a:lstStyle/>
          <a:p>
            <a:r>
              <a:rPr lang="tr-TR" dirty="0"/>
              <a:t>Suda boğulmalarda ilk yardım </a:t>
            </a:r>
          </a:p>
        </p:txBody>
      </p:sp>
      <p:sp>
        <p:nvSpPr>
          <p:cNvPr id="3" name="İçerik Yer Tutucusu 2"/>
          <p:cNvSpPr>
            <a:spLocks noGrp="1"/>
          </p:cNvSpPr>
          <p:nvPr>
            <p:ph idx="1"/>
          </p:nvPr>
        </p:nvSpPr>
        <p:spPr>
          <a:xfrm>
            <a:off x="929898" y="1596322"/>
            <a:ext cx="10089398" cy="5259014"/>
          </a:xfrm>
        </p:spPr>
        <p:txBody>
          <a:bodyPr>
            <a:noAutofit/>
          </a:bodyPr>
          <a:lstStyle/>
          <a:p>
            <a:r>
              <a:rPr lang="tr-TR" sz="2400" dirty="0" smtClean="0"/>
              <a:t>Yüksek </a:t>
            </a:r>
            <a:r>
              <a:rPr lang="tr-TR" sz="2400" dirty="0"/>
              <a:t>sesle bağırarak acil yardım için çevredeki kişilerden 112’ye telefon etmeleri </a:t>
            </a:r>
            <a:r>
              <a:rPr lang="tr-TR" sz="2400" dirty="0" smtClean="0"/>
              <a:t>istenir.</a:t>
            </a:r>
          </a:p>
          <a:p>
            <a:r>
              <a:rPr lang="tr-TR" sz="2400" dirty="0" smtClean="0"/>
              <a:t>Suda </a:t>
            </a:r>
            <a:r>
              <a:rPr lang="tr-TR" sz="2400" dirty="0"/>
              <a:t>Boğulan kişiyi kurtarmak için öncelikle hasta ya da yaralıyı çekecek kürek, tahta parçası, ağaç dalı, havlu, ip</a:t>
            </a:r>
            <a:r>
              <a:rPr lang="tr-TR" sz="2400" dirty="0" smtClean="0"/>
              <a:t>, kurtarıcı </a:t>
            </a:r>
            <a:r>
              <a:rPr lang="tr-TR" sz="2400" dirty="0"/>
              <a:t>simit, hava yastığı gibi malzemeler uzatılıp, varsa sandal veya botla kişinin yanına ulaşılmaya </a:t>
            </a:r>
            <a:r>
              <a:rPr lang="tr-TR" sz="2400" dirty="0" smtClean="0"/>
              <a:t>çalışılır.</a:t>
            </a:r>
          </a:p>
          <a:p>
            <a:r>
              <a:rPr lang="tr-TR" sz="2400" dirty="0" smtClean="0"/>
              <a:t>Hasta </a:t>
            </a:r>
            <a:r>
              <a:rPr lang="tr-TR" sz="2400" dirty="0"/>
              <a:t>ya da yaralıya uzatacak malzeme yoksa hasta ya da yaralının bilinci kapanmadan ilk yardımcı suya girmeli, ancak hasta ya da yaralıya yaklaşmamalıdır. (İlk yardımcı sadece bilinci kapalı hasta ya da yaralıyı sudan dışarı çıkarabilir. Cankurtaran eğitimi almış kişiler suda ilk yardım için müdahale yapabilir</a:t>
            </a:r>
            <a:r>
              <a:rPr lang="tr-TR" sz="2400" dirty="0" smtClean="0"/>
              <a:t>).</a:t>
            </a:r>
          </a:p>
        </p:txBody>
      </p:sp>
    </p:spTree>
    <p:extLst>
      <p:ext uri="{BB962C8B-B14F-4D97-AF65-F5344CB8AC3E}">
        <p14:creationId xmlns:p14="http://schemas.microsoft.com/office/powerpoint/2010/main" val="3828465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17904" y="1797803"/>
            <a:ext cx="9144000" cy="4301245"/>
          </a:xfrm>
        </p:spPr>
        <p:txBody>
          <a:bodyPr>
            <a:normAutofit/>
          </a:bodyPr>
          <a:lstStyle/>
          <a:p>
            <a:r>
              <a:rPr lang="tr-TR" sz="2800" dirty="0"/>
              <a:t>Hasta ya da yaralının bilinci ve solunumu yoksa hemen temel yaşam desteğine başlanır..</a:t>
            </a:r>
          </a:p>
          <a:p>
            <a:r>
              <a:rPr lang="tr-TR" sz="2800" dirty="0"/>
              <a:t>Hasta ya da yaralının bilinci kapalı ve solunum varsa koma pozisyonu verilir. Suda boğulan kişilerde genellikle kusma gelişir, koma pozisyonu hava yolunun açık kalmasını sağlar.</a:t>
            </a:r>
          </a:p>
          <a:p>
            <a:r>
              <a:rPr lang="tr-TR" sz="2800" dirty="0"/>
              <a:t>Hasta ya da yaralının üstündeki </a:t>
            </a:r>
            <a:r>
              <a:rPr lang="tr-TR" sz="2800" dirty="0" smtClean="0"/>
              <a:t>ıslak giysiler </a:t>
            </a:r>
            <a:r>
              <a:rPr lang="tr-TR" sz="2800" dirty="0"/>
              <a:t>çıkarılıp vücut ısısını korumak için battaniye ile sarılır.</a:t>
            </a:r>
          </a:p>
          <a:p>
            <a:endParaRPr lang="tr-TR" dirty="0"/>
          </a:p>
        </p:txBody>
      </p:sp>
    </p:spTree>
    <p:extLst>
      <p:ext uri="{BB962C8B-B14F-4D97-AF65-F5344CB8AC3E}">
        <p14:creationId xmlns:p14="http://schemas.microsoft.com/office/powerpoint/2010/main" val="2284280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09600" y="533400"/>
            <a:ext cx="10972800" cy="591344"/>
          </a:xfrm>
        </p:spPr>
        <p:txBody>
          <a:bodyPr>
            <a:normAutofit fontScale="90000"/>
          </a:bodyPr>
          <a:lstStyle/>
          <a:p>
            <a:r>
              <a:rPr lang="tr-TR" dirty="0" smtClean="0"/>
              <a:t>Unutmayınız !</a:t>
            </a:r>
            <a:endParaRPr lang="tr-TR" dirty="0"/>
          </a:p>
        </p:txBody>
      </p:sp>
      <p:sp>
        <p:nvSpPr>
          <p:cNvPr id="3" name="İçerik Yer Tutucusu 2"/>
          <p:cNvSpPr>
            <a:spLocks noGrp="1"/>
          </p:cNvSpPr>
          <p:nvPr>
            <p:ph idx="1"/>
          </p:nvPr>
        </p:nvSpPr>
        <p:spPr>
          <a:xfrm>
            <a:off x="335360" y="1124744"/>
            <a:ext cx="11617291" cy="5616624"/>
          </a:xfrm>
        </p:spPr>
        <p:txBody>
          <a:bodyPr>
            <a:normAutofit fontScale="92500" lnSpcReduction="10000"/>
          </a:bodyPr>
          <a:lstStyle/>
          <a:p>
            <a:r>
              <a:rPr lang="tr-TR" dirty="0" smtClean="0"/>
              <a:t>Suda </a:t>
            </a:r>
            <a:r>
              <a:rPr lang="tr-TR" dirty="0"/>
              <a:t>boğulmalarda boğulma sırasında nefes borusu girişinin kasılmasına bağlı olarak çok az miktarda su akciğerlere girer</a:t>
            </a:r>
            <a:r>
              <a:rPr lang="tr-TR" dirty="0" smtClean="0"/>
              <a:t>.</a:t>
            </a:r>
          </a:p>
          <a:p>
            <a:endParaRPr lang="tr-TR" dirty="0" smtClean="0"/>
          </a:p>
          <a:p>
            <a:r>
              <a:rPr lang="tr-TR" dirty="0" smtClean="0"/>
              <a:t>Suda </a:t>
            </a:r>
            <a:r>
              <a:rPr lang="tr-TR" dirty="0"/>
              <a:t>boğulanlarda  özellikle soğuk havalarda 20 - 30 dakika geçse bile temel yaşam desteğine (yapay solunum ve göğüs basısı ) başlanmalıdır. </a:t>
            </a:r>
            <a:endParaRPr lang="tr-TR" dirty="0" smtClean="0"/>
          </a:p>
          <a:p>
            <a:endParaRPr lang="tr-TR" dirty="0" smtClean="0"/>
          </a:p>
          <a:p>
            <a:r>
              <a:rPr lang="tr-TR" dirty="0" smtClean="0"/>
              <a:t>Suda </a:t>
            </a:r>
            <a:r>
              <a:rPr lang="tr-TR" dirty="0"/>
              <a:t>boğulmalarda, ağızdan ağıza ya da ağızdan buruna solunuma su içerisinde iken başlanmalıdır</a:t>
            </a:r>
            <a:r>
              <a:rPr lang="tr-TR" dirty="0" smtClean="0"/>
              <a:t>. Bu uygulama </a:t>
            </a:r>
            <a:r>
              <a:rPr lang="tr-TR" dirty="0"/>
              <a:t>derin sularda mümkün olmayabilir. Bu nedenle hasta ya da yaralının hızla sığ suya doğru çekilmesi gerekir</a:t>
            </a:r>
            <a:r>
              <a:rPr lang="tr-TR" dirty="0" smtClean="0"/>
              <a:t>.</a:t>
            </a:r>
          </a:p>
          <a:p>
            <a:endParaRPr lang="tr-TR" dirty="0" smtClean="0"/>
          </a:p>
          <a:p>
            <a:r>
              <a:rPr lang="tr-TR" dirty="0" smtClean="0"/>
              <a:t>Suya </a:t>
            </a:r>
            <a:r>
              <a:rPr lang="tr-TR" dirty="0"/>
              <a:t>atlama sonucu, boğulma riskinin yanı sıra genel vücut travması ya da omurga kırıkları da akla gelmelidir.  Bu nedenle suda</a:t>
            </a:r>
            <a:r>
              <a:rPr lang="tr-TR"/>
              <a:t>, </a:t>
            </a:r>
            <a:r>
              <a:rPr lang="tr-TR" smtClean="0"/>
              <a:t>başın </a:t>
            </a:r>
            <a:r>
              <a:rPr lang="tr-TR" dirty="0"/>
              <a:t>çok fazla arkaya itilmemesi gerekir.</a:t>
            </a:r>
          </a:p>
        </p:txBody>
      </p:sp>
    </p:spTree>
    <p:extLst>
      <p:ext uri="{BB962C8B-B14F-4D97-AF65-F5344CB8AC3E}">
        <p14:creationId xmlns:p14="http://schemas.microsoft.com/office/powerpoint/2010/main" val="39927313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1">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Graphic 6" descr="Smiling Face with No Fill">
            <a:extLst>
              <a:ext uri="{FF2B5EF4-FFF2-40B4-BE49-F238E27FC236}">
                <a16:creationId xmlns:a16="http://schemas.microsoft.com/office/drawing/2014/main" xmlns="" id="{8964D405-DD8A-45D0-BDBF-432A557F27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0254" y="1629089"/>
            <a:ext cx="3620021" cy="3620021"/>
          </a:xfrm>
          <a:prstGeom prst="rect">
            <a:avLst/>
          </a:prstGeom>
        </p:spPr>
      </p:pic>
      <p:sp>
        <p:nvSpPr>
          <p:cNvPr id="3" name="İçerik Yer Tutucusu 2">
            <a:extLst>
              <a:ext uri="{FF2B5EF4-FFF2-40B4-BE49-F238E27FC236}">
                <a16:creationId xmlns:a16="http://schemas.microsoft.com/office/drawing/2014/main" xmlns="" id="{2FE28627-E70E-4BD6-A4AC-D9E3E5C0C2A4}"/>
              </a:ext>
            </a:extLst>
          </p:cNvPr>
          <p:cNvSpPr>
            <a:spLocks noGrp="1"/>
          </p:cNvSpPr>
          <p:nvPr>
            <p:ph idx="1"/>
          </p:nvPr>
        </p:nvSpPr>
        <p:spPr>
          <a:xfrm>
            <a:off x="6096000" y="1629089"/>
            <a:ext cx="4977578" cy="3639289"/>
          </a:xfrm>
        </p:spPr>
        <p:txBody>
          <a:bodyPr anchor="ctr">
            <a:normAutofit/>
          </a:bodyPr>
          <a:lstStyle/>
          <a:p>
            <a:pPr marL="0" indent="0">
              <a:buNone/>
            </a:pPr>
            <a:r>
              <a:rPr lang="tr-TR" sz="5400" dirty="0">
                <a:solidFill>
                  <a:schemeClr val="accent6">
                    <a:lumMod val="75000"/>
                  </a:schemeClr>
                </a:solidFill>
              </a:rPr>
              <a:t>Teşekkürler… </a:t>
            </a:r>
          </a:p>
        </p:txBody>
      </p:sp>
    </p:spTree>
    <p:extLst>
      <p:ext uri="{BB962C8B-B14F-4D97-AF65-F5344CB8AC3E}">
        <p14:creationId xmlns:p14="http://schemas.microsoft.com/office/powerpoint/2010/main" val="3329486866"/>
      </p:ext>
    </p:extLst>
  </p:cSld>
  <p:clrMapOvr>
    <a:masterClrMapping/>
  </p:clrMapOvr>
  <p:timing>
    <p:tnLst>
      <p:par>
        <p:cTn id="1" dur="indefinite" restart="never" nodeType="tmRoot"/>
      </p:par>
    </p:tnLst>
  </p:timing>
</p:sld>
</file>

<file path=ppt/theme/theme1.xml><?xml version="1.0" encoding="utf-8"?>
<a:theme xmlns:a="http://schemas.openxmlformats.org/drawingml/2006/main" name="PrismaticVTI">
  <a:themeElements>
    <a:clrScheme name="AnalogousFromRegularSeedRightStep">
      <a:dk1>
        <a:srgbClr val="000000"/>
      </a:dk1>
      <a:lt1>
        <a:srgbClr val="FFFFFF"/>
      </a:lt1>
      <a:dk2>
        <a:srgbClr val="41242A"/>
      </a:dk2>
      <a:lt2>
        <a:srgbClr val="E2E8E2"/>
      </a:lt2>
      <a:accent1>
        <a:srgbClr val="E229E7"/>
      </a:accent1>
      <a:accent2>
        <a:srgbClr val="D5178B"/>
      </a:accent2>
      <a:accent3>
        <a:srgbClr val="E7294E"/>
      </a:accent3>
      <a:accent4>
        <a:srgbClr val="D54217"/>
      </a:accent4>
      <a:accent5>
        <a:srgbClr val="D59626"/>
      </a:accent5>
      <a:accent6>
        <a:srgbClr val="A2AA13"/>
      </a:accent6>
      <a:hlink>
        <a:srgbClr val="349632"/>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ismaticVTI" id="{DA44D624-A564-4DE8-8446-0CD5C485C979}" vid="{8B2B1550-B69C-4156-BAEC-B2E559F94BDB}"/>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542</TotalTime>
  <Words>452</Words>
  <Application>Microsoft Office PowerPoint</Application>
  <PresentationFormat>Özel</PresentationFormat>
  <Paragraphs>36</Paragraphs>
  <Slides>8</Slides>
  <Notes>0</Notes>
  <HiddenSlides>0</HiddenSlides>
  <MMClips>0</MMClips>
  <ScaleCrop>false</ScaleCrop>
  <HeadingPairs>
    <vt:vector size="4" baseType="variant">
      <vt:variant>
        <vt:lpstr>Tema</vt:lpstr>
      </vt:variant>
      <vt:variant>
        <vt:i4>2</vt:i4>
      </vt:variant>
      <vt:variant>
        <vt:lpstr>Slayt Başlıkları</vt:lpstr>
      </vt:variant>
      <vt:variant>
        <vt:i4>8</vt:i4>
      </vt:variant>
    </vt:vector>
  </HeadingPairs>
  <TitlesOfParts>
    <vt:vector size="10" baseType="lpstr">
      <vt:lpstr>PrismaticVTI</vt:lpstr>
      <vt:lpstr>Office Teması</vt:lpstr>
      <vt:lpstr>BOĞULMALARDA İLK YARDIM</vt:lpstr>
      <vt:lpstr>PowerPoint Sunusu</vt:lpstr>
      <vt:lpstr>Boğulmanın Belirtileri </vt:lpstr>
      <vt:lpstr>Boğulmalarda ilk yardım</vt:lpstr>
      <vt:lpstr>Suda boğulmalarda ilk yardım </vt:lpstr>
      <vt:lpstr>PowerPoint Sunusu</vt:lpstr>
      <vt:lpstr>Unutmayınız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KULAK-BURUN-BOĞAZ CERRAHİ HASTALIKLARINDA AMELİYAT ÖNCESİ VE SONRASI HEMŞİRELİK BAKIMI</dc:title>
  <dc:creator>Ebru Karaaslan</dc:creator>
  <cp:lastModifiedBy>sony</cp:lastModifiedBy>
  <cp:revision>35</cp:revision>
  <dcterms:created xsi:type="dcterms:W3CDTF">2021-03-29T10:42:32Z</dcterms:created>
  <dcterms:modified xsi:type="dcterms:W3CDTF">2021-05-26T19:05:51Z</dcterms:modified>
</cp:coreProperties>
</file>