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6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05" r:id="rId11"/>
    <p:sldId id="317" r:id="rId12"/>
    <p:sldId id="318" r:id="rId13"/>
    <p:sldId id="309" r:id="rId14"/>
    <p:sldId id="319" r:id="rId15"/>
    <p:sldId id="320" r:id="rId16"/>
    <p:sldId id="287" r:id="rId17"/>
    <p:sldId id="288" r:id="rId18"/>
    <p:sldId id="289" r:id="rId19"/>
    <p:sldId id="304" r:id="rId2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AE124D"/>
    <a:srgbClr val="482898"/>
    <a:srgbClr val="CFA577"/>
    <a:srgbClr val="7F7C41"/>
    <a:srgbClr val="6B0B30"/>
    <a:srgbClr val="EF6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86462" autoAdjust="0"/>
  </p:normalViewPr>
  <p:slideViewPr>
    <p:cSldViewPr>
      <p:cViewPr>
        <p:scale>
          <a:sx n="81" d="100"/>
          <a:sy n="81" d="100"/>
        </p:scale>
        <p:origin x="-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7256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22.05.2021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5D670-374D-40C0-BD3D-13D685EDF185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4D7A-AE3D-40E4-BAF6-B5E6567E8D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58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CADE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7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DİYALİZ PROGRAMI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4653136"/>
            <a:ext cx="6300192" cy="60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DYZ 106  İÇ HASTALIKLARI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89240"/>
            <a:ext cx="555644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Öğr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. Gör. </a:t>
            </a: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Hüsniye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AŞIK</a:t>
            </a:r>
            <a:endParaRPr lang="tr-TR" altLang="tr-TR" b="1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6995120" cy="2221707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endParaRPr lang="tr-TR" sz="2400" b="1" spc="-2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tr-TR" b="1" spc="-10" dirty="0" smtClean="0">
                <a:solidFill>
                  <a:srgbClr val="C00000"/>
                </a:solidFill>
              </a:rPr>
              <a:t>ASİT- BAZ                                              </a:t>
            </a:r>
            <a:r>
              <a:rPr lang="tr-TR" b="1" spc="-5" dirty="0" smtClean="0">
                <a:solidFill>
                  <a:srgbClr val="C00000"/>
                </a:solidFill>
              </a:rPr>
              <a:t>DENGESİZLİKLERİ</a:t>
            </a:r>
            <a:r>
              <a:rPr lang="tr-TR" b="1" spc="-114" dirty="0" smtClean="0">
                <a:solidFill>
                  <a:srgbClr val="C00000"/>
                </a:solidFill>
              </a:rPr>
              <a:t> </a:t>
            </a:r>
            <a:endParaRPr lang="tr-T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/>
              <a:t>Vücut sıvılarının bileşiminde yer alan elektrolitlerden birisi de hidrojen iyonu (H+)' dur. Sağlıklı bir yaşam için vücutta, bazı değerlerin değişmeden korunması ve sabit olarak dengede tutulması gerekir. Değişmeden korunması gereken bir değer de plazma ve dokulardaki </a:t>
            </a:r>
            <a:r>
              <a:rPr lang="tr-TR" sz="2800" dirty="0" err="1"/>
              <a:t>pH</a:t>
            </a:r>
            <a:r>
              <a:rPr lang="tr-TR" sz="2800" dirty="0"/>
              <a:t> değeridir. 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2942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Solüsyonların H+ (hidrojen iyonu) yoğunlukları </a:t>
            </a:r>
            <a:r>
              <a:rPr lang="tr-TR" dirty="0" err="1"/>
              <a:t>pH</a:t>
            </a:r>
            <a:r>
              <a:rPr lang="tr-TR" dirty="0"/>
              <a:t> ile ifade edilir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 err="1"/>
              <a:t>pH</a:t>
            </a:r>
            <a:r>
              <a:rPr lang="tr-TR" dirty="0"/>
              <a:t> değeri 7'den küçük eriyiklere (H+ iyonu veren maddeler) </a:t>
            </a:r>
            <a:r>
              <a:rPr lang="tr-TR" b="1" i="1" dirty="0"/>
              <a:t>asit, </a:t>
            </a:r>
            <a:r>
              <a:rPr lang="tr-TR" dirty="0"/>
              <a:t>7'den büyük olanlara (H+ alan maddeler) ise </a:t>
            </a:r>
            <a:r>
              <a:rPr lang="tr-TR" b="1" i="1" dirty="0"/>
              <a:t>baz (alkali)</a:t>
            </a:r>
            <a:r>
              <a:rPr lang="tr-TR" dirty="0"/>
              <a:t> denir.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380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r>
              <a:rPr lang="tr-TR" sz="2400" dirty="0"/>
              <a:t>Vücutta hidrojen iyonu yoğunluğunun artması </a:t>
            </a:r>
            <a:r>
              <a:rPr lang="tr-TR" sz="2400" dirty="0" err="1"/>
              <a:t>pH'ın</a:t>
            </a:r>
            <a:r>
              <a:rPr lang="tr-TR" sz="2400" dirty="0"/>
              <a:t> düşmesine yani asit tarafa kaymasına (</a:t>
            </a:r>
            <a:r>
              <a:rPr lang="tr-TR" sz="2400" dirty="0" err="1"/>
              <a:t>asidoz</a:t>
            </a:r>
            <a:r>
              <a:rPr lang="tr-TR" sz="2400" dirty="0"/>
              <a:t>), hidrojen iyonu yoğunluğunun azalması ise </a:t>
            </a:r>
            <a:r>
              <a:rPr lang="tr-TR" sz="2400" dirty="0" err="1"/>
              <a:t>pH'ın</a:t>
            </a:r>
            <a:r>
              <a:rPr lang="tr-TR" sz="2400" dirty="0"/>
              <a:t> yükselmesine alkali tarafa kaymasına (</a:t>
            </a:r>
            <a:r>
              <a:rPr lang="tr-TR" sz="2400" dirty="0" err="1"/>
              <a:t>alkaloz</a:t>
            </a:r>
            <a:r>
              <a:rPr lang="tr-TR" sz="2400" dirty="0"/>
              <a:t>) neden olur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Her iki durumun ileri halleri de ölümle sonuçlanabilir, </a:t>
            </a:r>
            <a:r>
              <a:rPr lang="tr-TR" sz="2400" dirty="0" err="1"/>
              <a:t>pH</a:t>
            </a:r>
            <a:r>
              <a:rPr lang="tr-TR" sz="2400" dirty="0"/>
              <a:t> değişikliklerine karşı vücudun ilk koruyucu mekanizması tampon sistemlerdir. Ancak tampon sistemlerin etkisi sınırlıdır ve asit-baz dengesini sürekli olarak koruyamaz.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73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03040"/>
          </a:xfrm>
        </p:spPr>
        <p:txBody>
          <a:bodyPr/>
          <a:lstStyle/>
          <a:p>
            <a:r>
              <a:rPr lang="tr-TR" sz="3600" b="1" spc="10" dirty="0"/>
              <a:t>ASİT</a:t>
            </a:r>
            <a:r>
              <a:rPr lang="tr-TR" sz="3600" b="1" spc="-180" dirty="0"/>
              <a:t> </a:t>
            </a:r>
            <a:r>
              <a:rPr lang="tr-TR" sz="3600" b="1" spc="-15" dirty="0"/>
              <a:t>BAZ</a:t>
            </a:r>
            <a:r>
              <a:rPr lang="tr-TR" sz="3600" b="1" spc="-165" dirty="0"/>
              <a:t> </a:t>
            </a:r>
            <a:r>
              <a:rPr lang="tr-TR" sz="3600" b="1" spc="-35" dirty="0"/>
              <a:t>DENGESİNİ</a:t>
            </a:r>
            <a:r>
              <a:rPr lang="tr-TR" sz="3600" b="1" spc="-175" dirty="0"/>
              <a:t> </a:t>
            </a:r>
            <a:r>
              <a:rPr lang="tr-TR" sz="3600" b="1" spc="-20" dirty="0"/>
              <a:t>DÜZENLEYEN</a:t>
            </a:r>
            <a:r>
              <a:rPr lang="tr-TR" sz="3600" b="1" spc="-195" dirty="0"/>
              <a:t> </a:t>
            </a:r>
            <a:r>
              <a:rPr lang="tr-TR" sz="3600" b="1" spc="-25" dirty="0"/>
              <a:t>SİSTEMLER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844824"/>
            <a:ext cx="8280920" cy="4281339"/>
          </a:xfrm>
        </p:spPr>
        <p:txBody>
          <a:bodyPr/>
          <a:lstStyle/>
          <a:p>
            <a:r>
              <a:rPr lang="tr-TR" b="1" i="1" dirty="0" smtClean="0">
                <a:solidFill>
                  <a:srgbClr val="00B050"/>
                </a:solidFill>
              </a:rPr>
              <a:t>Tampon </a:t>
            </a:r>
            <a:r>
              <a:rPr lang="tr-TR" b="1" i="1" dirty="0">
                <a:solidFill>
                  <a:srgbClr val="00B050"/>
                </a:solidFill>
              </a:rPr>
              <a:t>sistemler: </a:t>
            </a:r>
            <a:r>
              <a:rPr lang="tr-TR" sz="2800" dirty="0"/>
              <a:t>Bütün vücut sıvılarında bulunur ve sıvıya fazladan eklenen, asit veya alkali maddelerle derhal birleşerek aşırı </a:t>
            </a:r>
            <a:r>
              <a:rPr lang="tr-TR" sz="2800" dirty="0" err="1"/>
              <a:t>pH</a:t>
            </a:r>
            <a:r>
              <a:rPr lang="tr-TR" sz="2800" dirty="0"/>
              <a:t> sapmalarını önler. En önemlileri ise bikarbonat-karbonik asit tampon sistemi, eritrosit-hemoglobin tampon sistemi, fosfat tampon sistemi ve protein tampon sistemleridir. </a:t>
            </a:r>
            <a:r>
              <a:rPr lang="tr-TR" sz="2800" dirty="0" smtClean="0"/>
              <a:t> 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856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>
                <a:solidFill>
                  <a:srgbClr val="00B050"/>
                </a:solidFill>
              </a:rPr>
              <a:t>Solunum Sistemi: </a:t>
            </a:r>
            <a:r>
              <a:rPr lang="tr-TR" sz="2800" dirty="0"/>
              <a:t>Solunum sisteminin vücut sıvılarındaki H+ nu kontrol gücü % 50-75 arasındadır. C02 vücutta besinlerin </a:t>
            </a:r>
            <a:r>
              <a:rPr lang="tr-TR" sz="2800" dirty="0" err="1"/>
              <a:t>oksidasyonu</a:t>
            </a:r>
            <a:r>
              <a:rPr lang="tr-TR" sz="2800" dirty="0"/>
              <a:t> sonucu oluşmaktadır. Solunum hızlanırsa hava ile dışarı atılan C02 artar, </a:t>
            </a:r>
            <a:r>
              <a:rPr lang="tr-TR" sz="2800" dirty="0" err="1"/>
              <a:t>ekstraselüler</a:t>
            </a:r>
            <a:r>
              <a:rPr lang="tr-TR" sz="2800" dirty="0"/>
              <a:t> sıvıdaki C02 azalır. Solunum yavaşlarsa C02 atılımı azalarak </a:t>
            </a:r>
            <a:r>
              <a:rPr lang="tr-TR" sz="2800" dirty="0" err="1"/>
              <a:t>ekstraselüler</a:t>
            </a:r>
            <a:r>
              <a:rPr lang="tr-TR" sz="2800" dirty="0"/>
              <a:t> sıvıda C02 birikimi olur.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111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tr-TR" b="1" i="1" dirty="0" err="1">
                <a:solidFill>
                  <a:srgbClr val="00B050"/>
                </a:solidFill>
              </a:rPr>
              <a:t>Renal</a:t>
            </a:r>
            <a:r>
              <a:rPr lang="tr-TR" b="1" i="1" dirty="0">
                <a:solidFill>
                  <a:srgbClr val="00B050"/>
                </a:solidFill>
              </a:rPr>
              <a:t> Sistem: </a:t>
            </a:r>
            <a:r>
              <a:rPr lang="tr-TR" sz="2800" dirty="0"/>
              <a:t>Böbrekler, vücut sıvılarındaki uçucu olmayan H+ üzerine etkilidir. Böbrekler vücut sıvılarındaki bikarbonat (HC03) yoğunluğunu azaltıp çoğaltarak H+ yoğunluğunu düzenler. Asit - baz dengesi üzerindeki etkileri yavaş  fakat güçlüdür.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53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tr-TR" sz="2400" dirty="0"/>
              <a:t>Vücut sıvılarındaki H+ dengesinin sürdürülmesi, akciğer, böbrek, beyin ve </a:t>
            </a:r>
            <a:r>
              <a:rPr lang="tr-TR" sz="2400" dirty="0" err="1"/>
              <a:t>tamponlayıcı</a:t>
            </a:r>
            <a:r>
              <a:rPr lang="tr-TR" sz="2400" dirty="0"/>
              <a:t> maddelerin sağlıklı çalışmalarına bağlıdır. Bu sistemlerde bir bozukluğun olması veya fazla kan kaybı gibi durumlarda vücudun H+ dengesi bozulur. H+ yoğunluğuna ilişkin dengesizlik </a:t>
            </a:r>
            <a:r>
              <a:rPr lang="tr-TR" sz="2400" dirty="0" err="1"/>
              <a:t>asidoz</a:t>
            </a:r>
            <a:r>
              <a:rPr lang="tr-TR" sz="2400" dirty="0"/>
              <a:t> ve </a:t>
            </a:r>
            <a:r>
              <a:rPr lang="tr-TR" sz="2400" dirty="0" err="1"/>
              <a:t>alkaloz</a:t>
            </a:r>
            <a:r>
              <a:rPr lang="tr-TR" sz="2400" dirty="0"/>
              <a:t> olmak üzere iki şekilde gelişir. Bu dengesizlik solunum sisteminden kaynaklanıyor ise solunum </a:t>
            </a:r>
            <a:r>
              <a:rPr lang="tr-TR" sz="2400" dirty="0" err="1"/>
              <a:t>asidozu</a:t>
            </a:r>
            <a:r>
              <a:rPr lang="tr-TR" sz="2400" dirty="0"/>
              <a:t> veya solunum </a:t>
            </a:r>
            <a:r>
              <a:rPr lang="tr-TR" sz="2400" dirty="0" err="1"/>
              <a:t>alkalozu</a:t>
            </a:r>
            <a:r>
              <a:rPr lang="tr-TR" sz="2400" dirty="0"/>
              <a:t>, </a:t>
            </a:r>
            <a:r>
              <a:rPr lang="tr-TR" sz="2400" dirty="0" err="1"/>
              <a:t>metabolik</a:t>
            </a:r>
            <a:r>
              <a:rPr lang="tr-TR" sz="2400" dirty="0"/>
              <a:t> olaylar ve böbreklerden kaynaklanıyor ise </a:t>
            </a:r>
            <a:r>
              <a:rPr lang="tr-TR" sz="2400" dirty="0" err="1"/>
              <a:t>metabolik</a:t>
            </a:r>
            <a:r>
              <a:rPr lang="tr-TR" sz="2400" dirty="0"/>
              <a:t> </a:t>
            </a:r>
            <a:r>
              <a:rPr lang="tr-TR" sz="2400" dirty="0" err="1"/>
              <a:t>asidoz</a:t>
            </a:r>
            <a:r>
              <a:rPr lang="tr-TR" sz="2400" dirty="0"/>
              <a:t> veya </a:t>
            </a:r>
            <a:r>
              <a:rPr lang="tr-TR" sz="2400" dirty="0" err="1"/>
              <a:t>metabolik</a:t>
            </a:r>
            <a:r>
              <a:rPr lang="tr-TR" sz="2400" dirty="0"/>
              <a:t> </a:t>
            </a:r>
            <a:r>
              <a:rPr lang="tr-TR" sz="2400" dirty="0" err="1"/>
              <a:t>alkaloz</a:t>
            </a:r>
            <a:r>
              <a:rPr lang="tr-TR" sz="2400" dirty="0"/>
              <a:t> denir.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103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spc="-10" dirty="0">
                <a:solidFill>
                  <a:srgbClr val="00FFFF"/>
                </a:solidFill>
              </a:rPr>
              <a:t>ASİT- BAZ </a:t>
            </a:r>
            <a:r>
              <a:rPr lang="tr-TR" sz="4000" b="1" spc="-5" dirty="0">
                <a:solidFill>
                  <a:srgbClr val="00FFFF"/>
                </a:solidFill>
              </a:rPr>
              <a:t>DENGESİZLİKLERİ</a:t>
            </a:r>
            <a:endParaRPr lang="tr-TR" sz="4000" dirty="0">
              <a:solidFill>
                <a:srgbClr val="00FFFF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9085" indent="-287020">
              <a:spcBef>
                <a:spcPts val="2370"/>
              </a:spcBef>
              <a:buFont typeface="Arial MT"/>
              <a:buChar char="•"/>
              <a:tabLst>
                <a:tab pos="299720" algn="l"/>
              </a:tabLst>
            </a:pPr>
            <a:r>
              <a:rPr lang="tr-TR" spc="5" dirty="0">
                <a:latin typeface="Calibri"/>
                <a:cs typeface="Calibri"/>
              </a:rPr>
              <a:t>Solunum</a:t>
            </a:r>
            <a:r>
              <a:rPr lang="tr-TR" spc="-40" dirty="0">
                <a:latin typeface="Calibri"/>
                <a:cs typeface="Calibri"/>
              </a:rPr>
              <a:t> </a:t>
            </a:r>
            <a:r>
              <a:rPr lang="tr-TR" spc="-5" dirty="0" err="1">
                <a:latin typeface="Calibri"/>
                <a:cs typeface="Calibri"/>
              </a:rPr>
              <a:t>Asidozu</a:t>
            </a:r>
            <a:endParaRPr lang="tr-TR" dirty="0">
              <a:latin typeface="Calibri"/>
              <a:cs typeface="Calibri"/>
            </a:endParaRPr>
          </a:p>
          <a:p>
            <a:pPr marL="299085" indent="-287020">
              <a:spcBef>
                <a:spcPts val="2275"/>
              </a:spcBef>
              <a:buFont typeface="Arial MT"/>
              <a:buChar char="•"/>
              <a:tabLst>
                <a:tab pos="299720" algn="l"/>
              </a:tabLst>
            </a:pPr>
            <a:r>
              <a:rPr lang="tr-TR" spc="5" dirty="0">
                <a:latin typeface="Calibri"/>
                <a:cs typeface="Calibri"/>
              </a:rPr>
              <a:t>Solunum</a:t>
            </a:r>
            <a:r>
              <a:rPr lang="tr-TR" spc="-35" dirty="0">
                <a:latin typeface="Calibri"/>
                <a:cs typeface="Calibri"/>
              </a:rPr>
              <a:t> </a:t>
            </a:r>
            <a:r>
              <a:rPr lang="tr-TR" spc="-30" dirty="0" err="1">
                <a:latin typeface="Calibri"/>
                <a:cs typeface="Calibri"/>
              </a:rPr>
              <a:t>Alkalozu</a:t>
            </a:r>
            <a:endParaRPr lang="tr-TR" dirty="0">
              <a:latin typeface="Calibri"/>
              <a:cs typeface="Calibri"/>
            </a:endParaRPr>
          </a:p>
          <a:p>
            <a:pPr marL="299085" indent="-287020">
              <a:spcBef>
                <a:spcPts val="1000"/>
              </a:spcBef>
              <a:buFont typeface="Arial MT"/>
              <a:buChar char="•"/>
              <a:tabLst>
                <a:tab pos="299720" algn="l"/>
              </a:tabLst>
            </a:pPr>
            <a:r>
              <a:rPr lang="tr-TR" dirty="0" err="1">
                <a:latin typeface="Calibri"/>
                <a:cs typeface="Calibri"/>
              </a:rPr>
              <a:t>Metabolik</a:t>
            </a:r>
            <a:r>
              <a:rPr lang="tr-TR" spc="-65" dirty="0">
                <a:latin typeface="Calibri"/>
                <a:cs typeface="Calibri"/>
              </a:rPr>
              <a:t> </a:t>
            </a:r>
            <a:r>
              <a:rPr lang="tr-TR" spc="-10" dirty="0" err="1">
                <a:latin typeface="Calibri"/>
                <a:cs typeface="Calibri"/>
              </a:rPr>
              <a:t>Asidoz</a:t>
            </a:r>
            <a:endParaRPr lang="tr-TR" dirty="0">
              <a:latin typeface="Calibri"/>
              <a:cs typeface="Calibri"/>
            </a:endParaRPr>
          </a:p>
          <a:p>
            <a:pPr marL="299085" indent="-287020">
              <a:spcBef>
                <a:spcPts val="1015"/>
              </a:spcBef>
              <a:buFont typeface="Arial MT"/>
              <a:buChar char="•"/>
              <a:tabLst>
                <a:tab pos="299720" algn="l"/>
              </a:tabLst>
            </a:pPr>
            <a:r>
              <a:rPr lang="tr-TR" dirty="0" err="1">
                <a:latin typeface="Calibri"/>
                <a:cs typeface="Calibri"/>
              </a:rPr>
              <a:t>Metabolik</a:t>
            </a:r>
            <a:r>
              <a:rPr lang="tr-TR" spc="-140" dirty="0">
                <a:latin typeface="Calibri"/>
                <a:cs typeface="Calibri"/>
              </a:rPr>
              <a:t> </a:t>
            </a:r>
            <a:r>
              <a:rPr lang="tr-TR" spc="-25" dirty="0" err="1">
                <a:latin typeface="Calibri"/>
                <a:cs typeface="Calibri"/>
              </a:rPr>
              <a:t>Alkaloz</a:t>
            </a:r>
            <a:endParaRPr lang="tr-TR" dirty="0">
              <a:latin typeface="Calibri"/>
              <a:cs typeface="Calibri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50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>
                <a:solidFill>
                  <a:srgbClr val="C00000"/>
                </a:solidFill>
              </a:rPr>
              <a:t>Solunum </a:t>
            </a:r>
            <a:r>
              <a:rPr lang="tr-TR" b="1" dirty="0" err="1">
                <a:solidFill>
                  <a:srgbClr val="C00000"/>
                </a:solidFill>
              </a:rPr>
              <a:t>asidozu</a:t>
            </a:r>
            <a:r>
              <a:rPr lang="tr-TR" b="1" dirty="0">
                <a:solidFill>
                  <a:srgbClr val="C00000"/>
                </a:solidFill>
              </a:rPr>
              <a:t> (</a:t>
            </a:r>
            <a:r>
              <a:rPr lang="tr-TR" b="1" dirty="0" err="1">
                <a:solidFill>
                  <a:srgbClr val="C00000"/>
                </a:solidFill>
              </a:rPr>
              <a:t>respiratuar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asidoz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Solunum </a:t>
            </a:r>
            <a:r>
              <a:rPr lang="tr-TR" sz="2800" dirty="0"/>
              <a:t>merkezinin duyarlılığının azalması ile ortaya çıkan yavaş solunuma bağlı olarak kandaki CO2' in artması sonucu gelişir. </a:t>
            </a:r>
          </a:p>
          <a:p>
            <a:r>
              <a:rPr lang="tr-TR" sz="2800" dirty="0" smtClean="0"/>
              <a:t>Sebepleri</a:t>
            </a:r>
            <a:r>
              <a:rPr lang="tr-TR" sz="2800" dirty="0"/>
              <a:t>; solunum merkezinin hasarı, </a:t>
            </a:r>
            <a:r>
              <a:rPr lang="tr-TR" sz="2800" dirty="0" err="1"/>
              <a:t>bronkospazm</a:t>
            </a:r>
            <a:r>
              <a:rPr lang="tr-TR" sz="2800" dirty="0"/>
              <a:t>, </a:t>
            </a:r>
            <a:r>
              <a:rPr lang="tr-TR" sz="2800" dirty="0" err="1"/>
              <a:t>larenks</a:t>
            </a:r>
            <a:r>
              <a:rPr lang="tr-TR" sz="2800" dirty="0"/>
              <a:t> ödemi, solunum yolu yanıkları, yabancı cisim </a:t>
            </a:r>
            <a:r>
              <a:rPr lang="tr-TR" sz="2800" dirty="0" err="1"/>
              <a:t>aspirasyonu</a:t>
            </a:r>
            <a:r>
              <a:rPr lang="tr-TR" sz="2800" dirty="0"/>
              <a:t>, akciğer ödemi, ağır </a:t>
            </a:r>
            <a:r>
              <a:rPr lang="tr-TR" sz="2800" dirty="0" err="1"/>
              <a:t>pnömoni</a:t>
            </a:r>
            <a:r>
              <a:rPr lang="tr-TR" sz="2800" dirty="0"/>
              <a:t> ve aşırı </a:t>
            </a:r>
            <a:r>
              <a:rPr lang="tr-TR" sz="2800" dirty="0" err="1"/>
              <a:t>sedasyon</a:t>
            </a:r>
            <a:r>
              <a:rPr lang="tr-TR" sz="2800" dirty="0"/>
              <a:t> verilmesi sayılabilir.  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8560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r>
              <a:rPr lang="tr-TR" sz="2800" dirty="0"/>
              <a:t>Hastada; baş ağrısı, solunum güçlüğü, </a:t>
            </a:r>
            <a:r>
              <a:rPr lang="tr-TR" sz="2800" dirty="0" err="1"/>
              <a:t>hipoksi</a:t>
            </a:r>
            <a:r>
              <a:rPr lang="tr-TR" sz="2800" dirty="0"/>
              <a:t>, taşikardi, aritmi, oryantasyon bozukluğu görülebilir.  </a:t>
            </a:r>
          </a:p>
          <a:p>
            <a:r>
              <a:rPr lang="tr-TR" sz="2800" dirty="0" smtClean="0"/>
              <a:t>Tedavi</a:t>
            </a:r>
            <a:r>
              <a:rPr lang="tr-TR" sz="2800" dirty="0"/>
              <a:t>; solunum yolu açık tutulur, solunum egzersizleri yaptırılır, </a:t>
            </a:r>
            <a:r>
              <a:rPr lang="tr-TR" sz="2800" dirty="0" err="1"/>
              <a:t>sedatiflerden</a:t>
            </a:r>
            <a:r>
              <a:rPr lang="tr-TR" sz="2800" dirty="0"/>
              <a:t> kaçınılır, 02 verilebilir. Doktor istemine uygun ilaç ve mayiler verilerek sıvı-elektrolit ve asit-baz dengesi düzeltilir. </a:t>
            </a:r>
          </a:p>
          <a:p>
            <a:pPr marL="0" indent="0">
              <a:buNone/>
            </a:pPr>
            <a:endParaRPr lang="tr-TR" sz="2800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944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/>
          <a:lstStyle/>
          <a:p>
            <a:pPr algn="l"/>
            <a:r>
              <a:rPr lang="tr-TR" b="1" dirty="0" err="1">
                <a:solidFill>
                  <a:srgbClr val="C00000"/>
                </a:solidFill>
              </a:rPr>
              <a:t>Metabolik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asidoz</a:t>
            </a:r>
            <a:r>
              <a:rPr lang="tr-TR" b="1" dirty="0">
                <a:solidFill>
                  <a:srgbClr val="C00000"/>
                </a:solidFill>
              </a:rPr>
              <a:t>: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H</a:t>
            </a:r>
            <a:r>
              <a:rPr lang="tr-TR" sz="2800" dirty="0"/>
              <a:t>+ iyonunun vücut sıvılarında birikmesi veya vücut sıvılarında alkali maddelerin kaybı sonucu gelişen durumdur. </a:t>
            </a:r>
          </a:p>
          <a:p>
            <a:r>
              <a:rPr lang="tr-TR" sz="2800" dirty="0"/>
              <a:t>Sebepleri; ağır ishal, inatçı kusmalar, diyabetik </a:t>
            </a:r>
            <a:r>
              <a:rPr lang="tr-TR" sz="2800" dirty="0" err="1"/>
              <a:t>ketoasidoz</a:t>
            </a:r>
            <a:r>
              <a:rPr lang="tr-TR" sz="2800" dirty="0"/>
              <a:t>, açlık, böbrek hastalıkları, serum fizyolojiğin aşırı verilmesi ve enfeksiyonlar sayılabilir.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092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Hastada; baş ağrısı, sıkıntı, </a:t>
            </a:r>
            <a:r>
              <a:rPr lang="tr-TR" dirty="0" err="1"/>
              <a:t>apati</a:t>
            </a:r>
            <a:r>
              <a:rPr lang="tr-TR" dirty="0"/>
              <a:t>, kuvvetsizlik, bulantı-kusma görülebilir. </a:t>
            </a:r>
          </a:p>
          <a:p>
            <a:r>
              <a:rPr lang="tr-TR" dirty="0" smtClean="0"/>
              <a:t>Tedavi</a:t>
            </a:r>
            <a:r>
              <a:rPr lang="tr-TR" dirty="0"/>
              <a:t>; nedene yöneliktir, doktor istemine uygun gerekli ilaçlar ve İV mayi verilir.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2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b="1" dirty="0">
                <a:solidFill>
                  <a:srgbClr val="C00000"/>
                </a:solidFill>
              </a:rPr>
              <a:t>Solunum </a:t>
            </a:r>
            <a:r>
              <a:rPr lang="tr-TR" sz="3200" b="1" dirty="0" err="1">
                <a:solidFill>
                  <a:srgbClr val="C00000"/>
                </a:solidFill>
              </a:rPr>
              <a:t>alkalozu</a:t>
            </a:r>
            <a:r>
              <a:rPr lang="tr-TR" sz="3200" b="1" dirty="0">
                <a:solidFill>
                  <a:srgbClr val="C00000"/>
                </a:solidFill>
              </a:rPr>
              <a:t> (</a:t>
            </a:r>
            <a:r>
              <a:rPr lang="tr-TR" sz="3200" b="1" dirty="0" err="1">
                <a:solidFill>
                  <a:srgbClr val="C00000"/>
                </a:solidFill>
              </a:rPr>
              <a:t>respiratuvar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alkaloz</a:t>
            </a:r>
            <a:r>
              <a:rPr lang="tr-TR" sz="3200" b="1" dirty="0">
                <a:solidFill>
                  <a:srgbClr val="C00000"/>
                </a:solidFill>
              </a:rPr>
              <a:t>):</a:t>
            </a:r>
            <a:endParaRPr lang="tr-TR" sz="32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Vücut </a:t>
            </a:r>
            <a:r>
              <a:rPr lang="tr-TR" sz="2800" dirty="0"/>
              <a:t>sıvılarında H+ yoğunluğu azalması ve fazla miktarda C02 atılması ile gelişen durumdur.  </a:t>
            </a:r>
          </a:p>
          <a:p>
            <a:r>
              <a:rPr lang="tr-TR" sz="2800" dirty="0" smtClean="0"/>
              <a:t>Sebepleri</a:t>
            </a:r>
            <a:r>
              <a:rPr lang="tr-TR" sz="2800" dirty="0"/>
              <a:t>; psikolojik etmenler, istemli olarak hızlı nefes alıp verme, travma, merkezi sinir sistemi hastalıkları, ağrı, salisilat </a:t>
            </a:r>
            <a:r>
              <a:rPr lang="tr-TR" sz="2800" dirty="0" smtClean="0"/>
              <a:t>zehirlenmeleri </a:t>
            </a:r>
            <a:r>
              <a:rPr lang="tr-TR" sz="2800" dirty="0"/>
              <a:t>gibi durumlarda gelişebilir.  </a:t>
            </a:r>
          </a:p>
          <a:p>
            <a:r>
              <a:rPr lang="tr-TR" sz="2800" dirty="0" smtClean="0"/>
              <a:t>Hastada; reflekslerde artma, ellerde titremeler, kasılmalar, </a:t>
            </a:r>
            <a:r>
              <a:rPr lang="tr-TR" sz="2800" dirty="0" err="1" smtClean="0"/>
              <a:t>konvülziyon</a:t>
            </a:r>
            <a:r>
              <a:rPr lang="tr-TR" sz="2800" dirty="0" smtClean="0"/>
              <a:t> ve bayılmalar görülebilir.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531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>
                <a:cs typeface="Calibri" pitchFamily="34" charset="0"/>
              </a:rPr>
              <a:t>Tedavi</a:t>
            </a:r>
            <a:r>
              <a:rPr lang="tr-TR" sz="2800" dirty="0">
                <a:cs typeface="Calibri" pitchFamily="34" charset="0"/>
              </a:rPr>
              <a:t>;  hastanın daha derin ve yavaş nefes almasına yardımcı olunur. Histeri ve </a:t>
            </a:r>
            <a:r>
              <a:rPr lang="tr-TR" sz="2800" dirty="0" err="1">
                <a:cs typeface="Calibri" pitchFamily="34" charset="0"/>
              </a:rPr>
              <a:t>anksiyete</a:t>
            </a:r>
            <a:r>
              <a:rPr lang="tr-TR" sz="2800" dirty="0">
                <a:cs typeface="Calibri" pitchFamily="34" charset="0"/>
              </a:rPr>
              <a:t> reaksiyonu olan kişilerin kese kâğıdı içinde nefes alıp vermeleri önerilir, böylece çıkardığı C02'i tekrar soluyarak kandaki C02 düzeyinin normale dönmesi sağlanır.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549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485800"/>
            <a:ext cx="4834880" cy="1143000"/>
          </a:xfrm>
        </p:spPr>
        <p:txBody>
          <a:bodyPr/>
          <a:lstStyle/>
          <a:p>
            <a:r>
              <a:rPr lang="tr-TR" sz="3200" b="1" dirty="0" err="1">
                <a:solidFill>
                  <a:srgbClr val="C00000"/>
                </a:solidFill>
              </a:rPr>
              <a:t>Metabolik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alkaloz</a:t>
            </a:r>
            <a:r>
              <a:rPr lang="tr-TR" sz="3200" b="1" dirty="0">
                <a:solidFill>
                  <a:srgbClr val="C00000"/>
                </a:solidFill>
              </a:rPr>
              <a:t>:</a:t>
            </a:r>
            <a:endParaRPr lang="tr-TR" sz="32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>
                <a:latin typeface="+mj-lt"/>
                <a:cs typeface="Calibri" pitchFamily="34" charset="0"/>
              </a:rPr>
              <a:t>Vücut </a:t>
            </a:r>
            <a:r>
              <a:rPr lang="tr-TR" sz="2800" dirty="0">
                <a:latin typeface="+mj-lt"/>
                <a:cs typeface="Calibri" pitchFamily="34" charset="0"/>
              </a:rPr>
              <a:t>sıvılarında hidrojen iyonu (H+) konsantrasyonunun azalması veya bikarbonat (HCO3) düzeyinin artmasıyla gelişen durumdur.  </a:t>
            </a:r>
          </a:p>
          <a:p>
            <a:pPr marL="0" indent="0">
              <a:buNone/>
            </a:pPr>
            <a:endParaRPr lang="tr-TR" sz="2800" dirty="0">
              <a:latin typeface="+mj-lt"/>
              <a:cs typeface="Calibri" pitchFamily="34" charset="0"/>
            </a:endParaRPr>
          </a:p>
          <a:p>
            <a:r>
              <a:rPr lang="tr-TR" sz="2800" dirty="0" smtClean="0">
                <a:latin typeface="+mj-lt"/>
                <a:cs typeface="Calibri" pitchFamily="34" charset="0"/>
              </a:rPr>
              <a:t>Sebepleri</a:t>
            </a:r>
            <a:r>
              <a:rPr lang="tr-TR" sz="2800" dirty="0">
                <a:latin typeface="+mj-lt"/>
                <a:cs typeface="Calibri" pitchFamily="34" charset="0"/>
              </a:rPr>
              <a:t>; aşırı ve inatçı kusmalar, mide sıvısının aşırı </a:t>
            </a:r>
            <a:r>
              <a:rPr lang="tr-TR" sz="2800" dirty="0" err="1">
                <a:latin typeface="+mj-lt"/>
                <a:cs typeface="Calibri" pitchFamily="34" charset="0"/>
              </a:rPr>
              <a:t>aspirasyonu</a:t>
            </a:r>
            <a:r>
              <a:rPr lang="tr-TR" sz="2800" dirty="0">
                <a:latin typeface="+mj-lt"/>
                <a:cs typeface="Calibri" pitchFamily="34" charset="0"/>
              </a:rPr>
              <a:t>, vücuda fazla miktarda bikarbonat verilmesi gibi durumlardır.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06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Hastada; yavaş ve yüzeysel solunum, kas krampları, güçsüzlük, letarji, kardiyak aritmi görülebilir.  </a:t>
            </a:r>
          </a:p>
          <a:p>
            <a:r>
              <a:rPr lang="tr-TR" dirty="0" smtClean="0"/>
              <a:t>Tedavi</a:t>
            </a:r>
            <a:r>
              <a:rPr lang="tr-TR" dirty="0"/>
              <a:t>;  doktor istemine uygun hastanın sıvı-elektrolit kayıpları yerine konur.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656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0232" y="5610499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4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T</a:t>
            </a:r>
            <a:r>
              <a:rPr sz="2400" b="1" i="1" spc="-3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e</a:t>
            </a:r>
            <a:r>
              <a:rPr sz="2400" b="1" i="1" spc="-2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ş</a:t>
            </a:r>
            <a:r>
              <a:rPr sz="2400" b="1" i="1" spc="-3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e</a:t>
            </a:r>
            <a:r>
              <a:rPr sz="2400" b="1" i="1" spc="-2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kk</a:t>
            </a:r>
            <a:r>
              <a:rPr sz="2400" b="1" i="1" spc="-20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ü</a:t>
            </a:r>
            <a:r>
              <a:rPr sz="2400" b="1" i="1" spc="-2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r</a:t>
            </a:r>
            <a:r>
              <a:rPr sz="2400" b="1" i="1" spc="-20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l</a:t>
            </a:r>
            <a:r>
              <a:rPr sz="2400" b="1" i="1" spc="-35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e</a:t>
            </a:r>
            <a:r>
              <a:rPr sz="2400" b="1" i="1" dirty="0">
                <a:solidFill>
                  <a:srgbClr val="000000"/>
                </a:solidFill>
                <a:latin typeface="Viner Hand ITC" pitchFamily="66" charset="0"/>
                <a:cs typeface="Times New Roman"/>
              </a:rPr>
              <a:t>r</a:t>
            </a:r>
            <a:endParaRPr sz="2400" dirty="0">
              <a:latin typeface="Viner Hand ITC" pitchFamily="66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988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166</TotalTime>
  <Words>738</Words>
  <Application>Microsoft Office PowerPoint</Application>
  <PresentationFormat>Ekran Gösterisi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sunum_sablon</vt:lpstr>
      <vt:lpstr>PowerPoint Sunusu</vt:lpstr>
      <vt:lpstr>PowerPoint Sunusu</vt:lpstr>
      <vt:lpstr>PowerPoint Sunusu</vt:lpstr>
      <vt:lpstr>PowerPoint Sunusu</vt:lpstr>
      <vt:lpstr>PowerPoint Sunusu</vt:lpstr>
      <vt:lpstr>ASİT BAZ DENGESİNİ DÜZENLEYEN SİSTEMLER</vt:lpstr>
      <vt:lpstr>PowerPoint Sunusu</vt:lpstr>
      <vt:lpstr>PowerPoint Sunusu</vt:lpstr>
      <vt:lpstr>PowerPoint Sunusu</vt:lpstr>
      <vt:lpstr>ASİT- BAZ DENGESİZLİKLERİ</vt:lpstr>
      <vt:lpstr>Solunum asidozu (respiratuar asidoz):</vt:lpstr>
      <vt:lpstr>PowerPoint Sunusu</vt:lpstr>
      <vt:lpstr>Metabolik asidoz:</vt:lpstr>
      <vt:lpstr>PowerPoint Sunusu</vt:lpstr>
      <vt:lpstr>Solunum alkalozu (respiratuvar alkaloz):</vt:lpstr>
      <vt:lpstr>PowerPoint Sunusu</vt:lpstr>
      <vt:lpstr>Metabolik alkaloz:</vt:lpstr>
      <vt:lpstr>PowerPoint Sunusu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Hüsniye</dc:creator>
  <cp:lastModifiedBy>sony</cp:lastModifiedBy>
  <cp:revision>24</cp:revision>
  <cp:lastPrinted>1601-01-01T00:00:00Z</cp:lastPrinted>
  <dcterms:created xsi:type="dcterms:W3CDTF">2020-01-15T12:48:38Z</dcterms:created>
  <dcterms:modified xsi:type="dcterms:W3CDTF">2021-05-22T16:07:59Z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