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handoutMasterIdLst>
    <p:handoutMasterId r:id="rId60"/>
  </p:handout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4" r:id="rId5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8D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p:scale>
          <a:sx n="81" d="100"/>
          <a:sy n="81" d="100"/>
        </p:scale>
        <p:origin x="-103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20.3.2020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C5D670-374D-40C0-BD3D-13D685EDF185}" type="datetimeFigureOut">
              <a:rPr lang="tr-TR" smtClean="0"/>
              <a:t>20.3.2020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344D7A-AE3D-40E4-BAF6-B5E6567E8DA2}" type="slidenum">
              <a:rPr lang="tr-TR" smtClean="0"/>
              <a:t>‹#›</a:t>
            </a:fld>
            <a:endParaRPr lang="tr-TR"/>
          </a:p>
        </p:txBody>
      </p:sp>
    </p:spTree>
    <p:extLst>
      <p:ext uri="{BB962C8B-B14F-4D97-AF65-F5344CB8AC3E}">
        <p14:creationId xmlns:p14="http://schemas.microsoft.com/office/powerpoint/2010/main" val="264587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990600" y="457200"/>
            <a:ext cx="77724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990600" y="18288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953000" y="18288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8"/>
          <p:cNvSpPr>
            <a:spLocks noGrp="1" noChangeArrowheads="1"/>
          </p:cNvSpPr>
          <p:nvPr>
            <p:ph type="dt" sz="half" idx="10"/>
          </p:nvPr>
        </p:nvSpPr>
        <p:spPr>
          <a:ln/>
        </p:spPr>
        <p:txBody>
          <a:bodyPr/>
          <a:lstStyle>
            <a:lvl1pPr>
              <a:defRPr/>
            </a:lvl1pPr>
          </a:lstStyle>
          <a:p>
            <a:pPr>
              <a:defRPr/>
            </a:pPr>
            <a:endParaRPr lang="tr-TR"/>
          </a:p>
        </p:txBody>
      </p:sp>
      <p:sp>
        <p:nvSpPr>
          <p:cNvPr id="6" name="Rectangle 9"/>
          <p:cNvSpPr>
            <a:spLocks noGrp="1" noChangeArrowheads="1"/>
          </p:cNvSpPr>
          <p:nvPr>
            <p:ph type="ftr" sz="quarter" idx="11"/>
          </p:nvPr>
        </p:nvSpPr>
        <p:spPr>
          <a:ln/>
        </p:spPr>
        <p:txBody>
          <a:bodyPr/>
          <a:lstStyle>
            <a:lvl1pPr>
              <a:defRPr/>
            </a:lvl1pPr>
          </a:lstStyle>
          <a:p>
            <a:pPr>
              <a:defRPr/>
            </a:pPr>
            <a:endParaRPr lang="tr-TR"/>
          </a:p>
        </p:txBody>
      </p:sp>
      <p:sp>
        <p:nvSpPr>
          <p:cNvPr id="7" name="Rectangle 10"/>
          <p:cNvSpPr>
            <a:spLocks noGrp="1" noChangeArrowheads="1"/>
          </p:cNvSpPr>
          <p:nvPr>
            <p:ph type="sldNum" sz="quarter" idx="12"/>
          </p:nvPr>
        </p:nvSpPr>
        <p:spPr>
          <a:ln/>
        </p:spPr>
        <p:txBody>
          <a:bodyPr/>
          <a:lstStyle>
            <a:lvl1pPr>
              <a:defRPr/>
            </a:lvl1pPr>
          </a:lstStyle>
          <a:p>
            <a:pPr>
              <a:defRPr/>
            </a:pPr>
            <a:fld id="{AA1FC969-DCCD-4B4A-A423-E9AAB385FAD6}" type="slidenum">
              <a:rPr lang="tr-TR"/>
              <a:pPr>
                <a:defRPr/>
              </a:pPr>
              <a:t>‹#›</a:t>
            </a:fld>
            <a:endParaRPr lang="tr-TR"/>
          </a:p>
        </p:txBody>
      </p:sp>
    </p:spTree>
    <p:extLst>
      <p:ext uri="{BB962C8B-B14F-4D97-AF65-F5344CB8AC3E}">
        <p14:creationId xmlns:p14="http://schemas.microsoft.com/office/powerpoint/2010/main" val="1126860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990600" y="457200"/>
            <a:ext cx="77724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990600" y="18288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953000" y="1828800"/>
            <a:ext cx="3810000" cy="1981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953000" y="3962400"/>
            <a:ext cx="3810000" cy="1981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8"/>
          <p:cNvSpPr>
            <a:spLocks noGrp="1" noChangeArrowheads="1"/>
          </p:cNvSpPr>
          <p:nvPr>
            <p:ph type="dt" sz="half" idx="10"/>
          </p:nvPr>
        </p:nvSpPr>
        <p:spPr>
          <a:ln/>
        </p:spPr>
        <p:txBody>
          <a:bodyPr/>
          <a:lstStyle>
            <a:lvl1pPr>
              <a:defRPr/>
            </a:lvl1pPr>
          </a:lstStyle>
          <a:p>
            <a:pPr>
              <a:defRPr/>
            </a:pPr>
            <a:endParaRPr lang="tr-TR"/>
          </a:p>
        </p:txBody>
      </p:sp>
      <p:sp>
        <p:nvSpPr>
          <p:cNvPr id="7" name="Rectangle 9"/>
          <p:cNvSpPr>
            <a:spLocks noGrp="1" noChangeArrowheads="1"/>
          </p:cNvSpPr>
          <p:nvPr>
            <p:ph type="ftr" sz="quarter" idx="11"/>
          </p:nvPr>
        </p:nvSpPr>
        <p:spPr>
          <a:ln/>
        </p:spPr>
        <p:txBody>
          <a:bodyPr/>
          <a:lstStyle>
            <a:lvl1pPr>
              <a:defRPr/>
            </a:lvl1pPr>
          </a:lstStyle>
          <a:p>
            <a:pPr>
              <a:defRPr/>
            </a:pPr>
            <a:endParaRPr lang="tr-TR"/>
          </a:p>
        </p:txBody>
      </p:sp>
      <p:sp>
        <p:nvSpPr>
          <p:cNvPr id="8" name="Rectangle 10"/>
          <p:cNvSpPr>
            <a:spLocks noGrp="1" noChangeArrowheads="1"/>
          </p:cNvSpPr>
          <p:nvPr>
            <p:ph type="sldNum" sz="quarter" idx="12"/>
          </p:nvPr>
        </p:nvSpPr>
        <p:spPr>
          <a:ln/>
        </p:spPr>
        <p:txBody>
          <a:bodyPr/>
          <a:lstStyle>
            <a:lvl1pPr>
              <a:defRPr/>
            </a:lvl1pPr>
          </a:lstStyle>
          <a:p>
            <a:pPr>
              <a:defRPr/>
            </a:pPr>
            <a:fld id="{E34B8A2E-4540-489C-9713-EC9C7248509A}" type="slidenum">
              <a:rPr lang="tr-TR"/>
              <a:pPr>
                <a:defRPr/>
              </a:pPr>
              <a:t>‹#›</a:t>
            </a:fld>
            <a:endParaRPr lang="tr-TR"/>
          </a:p>
        </p:txBody>
      </p:sp>
    </p:spTree>
    <p:extLst>
      <p:ext uri="{BB962C8B-B14F-4D97-AF65-F5344CB8AC3E}">
        <p14:creationId xmlns:p14="http://schemas.microsoft.com/office/powerpoint/2010/main" val="2916221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images.google.com.tr/imgres?imgurl=http://newsimg.bbc.co.uk/media/images/41112000/jpg/_41112786_lung_man203.jpg&amp;imgrefurl=http://news.bbc.co.uk/1/hi/health/4521060.stm&amp;h=152&amp;w=203&amp;sz=9&amp;hl=tr&amp;start=1&amp;tbnid=9eH4nDwMIA0SfM:&amp;tbnh=79&amp;tbnw=105&amp;prev=/images?q%3Dlung%2B%2Bpatient%26svnum%3D10%26hl%3Dtr%26lr%3D%26sa%3D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images.google.com.tr/imgres?imgurl=http://www.stern.co.uk/images/financial/critical_illness_cover.jpg&amp;imgrefurl=http://www.stern.co.uk/sjshealthcare/critical_illness.html&amp;h=191&amp;w=235&amp;sz=11&amp;hl=tr&amp;start=78&amp;tbnid=VpajhXuW7R9gmM:&amp;tbnh=89&amp;tbnw=109&amp;prev=/images?q%3Dillness%26start%3D60%26ndsp%3D20%26svnum%3D10%26hl%3Dtr%26lr%3D%26sa%3DN" TargetMode="Externa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oncology.stanford.edu/fellowship/images/patient.jp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hyperlink" Target="http://www.animationfactory.com/en/search/close-up.mc?&amp;oid=4955400&amp;s=1&amp;sc=1&amp;st=12&amp;q=fever&amp;spage=1&amp;hoid=585a7622fedc1ec9cfcbfe9d5b4733e0"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hyperlink" Target="http://www.animationfactory.com/en/search/close-up.mc?&amp;oid=4947645&amp;s=26&amp;sc=26&amp;st=355&amp;q=heart&amp;spage=2&amp;hoid=0c09d209a2e8ba92c6c916e5ba6e63e8"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hyperlink" Target="http://www.animationfactory.com/en/search/close-up.mc?&amp;oid=4943848&amp;s=1&amp;sc=1&amp;st=89&amp;q=blood%20pressure&amp;spage=1&amp;hoid=d349da79f5a63750765ce9c752d6aea9"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tell.fll.purdue.edu/JapanProj/FLClipart/Medical/intestine.gi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hyperlink" Target="http://www.animationfactory.com/en/search/close-up.mc?&amp;oid=4950086&amp;s=1&amp;sc=1&amp;st=22&amp;q=to%20weigh%20oneself&amp;spage=1&amp;hoid=92911ecd8fac533a081999f94a1060d6"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2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DİYALİZ PROGRAMI</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SAĞLIK HİZMETLERİ MESLEK YÜKSEKOKULU</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2843808" y="4696544"/>
            <a:ext cx="6300192" cy="604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DYZ 108  CERRAHİ HASTALIKLAR</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589240"/>
            <a:ext cx="5556448"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err="1" smtClean="0">
                <a:solidFill>
                  <a:schemeClr val="accent4">
                    <a:lumMod val="65000"/>
                    <a:lumOff val="35000"/>
                  </a:schemeClr>
                </a:solidFill>
              </a:rPr>
              <a:t>Öğr</a:t>
            </a:r>
            <a:r>
              <a:rPr lang="tr-TR" altLang="tr-TR" b="1" i="1" dirty="0" smtClean="0">
                <a:solidFill>
                  <a:schemeClr val="accent4">
                    <a:lumMod val="65000"/>
                    <a:lumOff val="35000"/>
                  </a:schemeClr>
                </a:solidFill>
              </a:rPr>
              <a:t>. Gör. </a:t>
            </a:r>
            <a:r>
              <a:rPr lang="tr-TR" altLang="tr-TR" b="1" i="1" dirty="0" err="1" smtClean="0">
                <a:solidFill>
                  <a:schemeClr val="accent4">
                    <a:lumMod val="65000"/>
                    <a:lumOff val="35000"/>
                  </a:schemeClr>
                </a:solidFill>
              </a:rPr>
              <a:t>Hüsniye</a:t>
            </a:r>
            <a:r>
              <a:rPr lang="tr-TR" altLang="tr-TR" b="1" i="1" dirty="0" smtClean="0">
                <a:solidFill>
                  <a:schemeClr val="accent4">
                    <a:lumMod val="65000"/>
                    <a:lumOff val="35000"/>
                  </a:schemeClr>
                </a:solidFill>
              </a:rPr>
              <a:t> AŞIK</a:t>
            </a:r>
            <a:endParaRPr lang="tr-TR" altLang="tr-TR" b="1" i="1" dirty="0">
              <a:solidFill>
                <a:schemeClr val="accent4">
                  <a:lumMod val="65000"/>
                  <a:lumOff val="3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475656" y="1052736"/>
            <a:ext cx="6192688" cy="1656184"/>
          </a:xfrm>
          <a:blipFill>
            <a:blip r:embed="rId2"/>
            <a:tile tx="0" ty="0" sx="100000" sy="100000" flip="none" algn="tl"/>
          </a:blipFill>
        </p:spPr>
        <p:txBody>
          <a:bodyPr/>
          <a:lstStyle/>
          <a:p>
            <a:r>
              <a:rPr lang="tr-TR" altLang="tr-TR" sz="4400" b="1" dirty="0" smtClean="0">
                <a:solidFill>
                  <a:srgbClr val="002060"/>
                </a:solidFill>
                <a:latin typeface="Comic Sans MS" pitchFamily="66" charset="0"/>
              </a:rPr>
              <a:t>POSTOPERATİF BAKIM</a:t>
            </a:r>
            <a:endParaRPr lang="en-US" altLang="tr-TR" sz="4400" b="1" dirty="0" smtClean="0">
              <a:solidFill>
                <a:srgbClr val="002060"/>
              </a:solidFill>
              <a:latin typeface="Comic Sans MS" pitchFamily="66" charset="0"/>
            </a:endParaRPr>
          </a:p>
        </p:txBody>
      </p:sp>
      <p:pic>
        <p:nvPicPr>
          <p:cNvPr id="8194" name="Picture 2" descr="C:\Users\VAIO\Desktop\ameliyat-sonrasi-hemsirelik-bakimi-1280x7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3068960"/>
            <a:ext cx="4608512" cy="3071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26374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tr-TR" altLang="tr-TR" sz="3600" b="1" dirty="0" smtClean="0">
                <a:solidFill>
                  <a:srgbClr val="990000"/>
                </a:solidFill>
                <a:latin typeface="Comic Sans MS" pitchFamily="66" charset="0"/>
              </a:rPr>
              <a:t>AMELİYAT SONRASI </a:t>
            </a:r>
            <a:r>
              <a:rPr lang="tr-TR" altLang="tr-TR" sz="3600" b="1" dirty="0" smtClean="0">
                <a:solidFill>
                  <a:srgbClr val="990000"/>
                </a:solidFill>
                <a:latin typeface="Comic Sans MS" pitchFamily="66" charset="0"/>
              </a:rPr>
              <a:t>DÖNEM</a:t>
            </a:r>
          </a:p>
        </p:txBody>
      </p:sp>
      <p:sp>
        <p:nvSpPr>
          <p:cNvPr id="6147" name="Rectangle 3"/>
          <p:cNvSpPr>
            <a:spLocks noGrp="1" noChangeArrowheads="1"/>
          </p:cNvSpPr>
          <p:nvPr>
            <p:ph type="body" sz="half" idx="1"/>
          </p:nvPr>
        </p:nvSpPr>
        <p:spPr>
          <a:xfrm>
            <a:off x="684213" y="1557338"/>
            <a:ext cx="5183187" cy="4386262"/>
          </a:xfrm>
        </p:spPr>
        <p:txBody>
          <a:bodyPr/>
          <a:lstStyle/>
          <a:p>
            <a:pPr>
              <a:buFont typeface="Monotype Sorts" pitchFamily="2" charset="2"/>
              <a:buNone/>
            </a:pPr>
            <a:r>
              <a:rPr lang="tr-TR" altLang="tr-TR" sz="2800" smtClean="0"/>
              <a:t>   </a:t>
            </a:r>
            <a:r>
              <a:rPr lang="tr-TR" altLang="tr-TR" smtClean="0">
                <a:latin typeface="Comic Sans MS" pitchFamily="66" charset="0"/>
              </a:rPr>
              <a:t>Ameliyat nedeniyle bozulan vücut fonksiyonlarının normal sınırlara geri dönüşüne kadar geçen süre ameliyat sonrası dönemi kapsar.</a:t>
            </a:r>
          </a:p>
        </p:txBody>
      </p:sp>
      <p:pic>
        <p:nvPicPr>
          <p:cNvPr id="6148" name="Picture 4" descr="patient_info_homepag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651500" y="3933825"/>
            <a:ext cx="3024188" cy="2519363"/>
          </a:xfrm>
          <a:noFill/>
        </p:spPr>
      </p:pic>
    </p:spTree>
    <p:extLst>
      <p:ext uri="{BB962C8B-B14F-4D97-AF65-F5344CB8AC3E}">
        <p14:creationId xmlns:p14="http://schemas.microsoft.com/office/powerpoint/2010/main" val="30226938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
          <p:cNvSpPr>
            <a:spLocks noGrp="1" noChangeArrowheads="1"/>
          </p:cNvSpPr>
          <p:nvPr>
            <p:ph type="title"/>
          </p:nvPr>
        </p:nvSpPr>
        <p:spPr/>
        <p:txBody>
          <a:bodyPr/>
          <a:lstStyle/>
          <a:p>
            <a:endParaRPr lang="tr-TR" altLang="tr-TR" smtClean="0"/>
          </a:p>
        </p:txBody>
      </p:sp>
      <p:sp>
        <p:nvSpPr>
          <p:cNvPr id="7171" name="Rectangle 3"/>
          <p:cNvSpPr>
            <a:spLocks noGrp="1" noChangeArrowheads="1"/>
          </p:cNvSpPr>
          <p:nvPr>
            <p:ph type="body" sz="half" idx="1"/>
          </p:nvPr>
        </p:nvSpPr>
        <p:spPr>
          <a:xfrm>
            <a:off x="755650" y="1828800"/>
            <a:ext cx="7920038" cy="4114800"/>
          </a:xfrm>
        </p:spPr>
        <p:txBody>
          <a:bodyPr/>
          <a:lstStyle/>
          <a:p>
            <a:pPr>
              <a:buFont typeface="Monotype Sorts" pitchFamily="2" charset="2"/>
              <a:buNone/>
            </a:pPr>
            <a:r>
              <a:rPr lang="tr-TR" altLang="tr-TR" sz="2800" dirty="0" smtClean="0"/>
              <a:t>   </a:t>
            </a:r>
            <a:r>
              <a:rPr lang="tr-TR" altLang="tr-TR" dirty="0" smtClean="0">
                <a:latin typeface="Comic Sans MS" pitchFamily="66" charset="0"/>
              </a:rPr>
              <a:t>Ameliyat vücut için hem fizyolojik hem de psikolojik stresör olduğundan bedenin </a:t>
            </a:r>
            <a:r>
              <a:rPr lang="tr-TR" altLang="tr-TR" dirty="0" err="1" smtClean="0">
                <a:latin typeface="Comic Sans MS" pitchFamily="66" charset="0"/>
              </a:rPr>
              <a:t>homeostatik</a:t>
            </a:r>
            <a:r>
              <a:rPr lang="tr-TR" altLang="tr-TR" dirty="0" smtClean="0">
                <a:latin typeface="Comic Sans MS" pitchFamily="66" charset="0"/>
              </a:rPr>
              <a:t> dengesini bozar. Bu nedenle </a:t>
            </a:r>
            <a:r>
              <a:rPr lang="tr-TR" altLang="tr-TR" dirty="0" err="1" smtClean="0">
                <a:latin typeface="Comic Sans MS" pitchFamily="66" charset="0"/>
              </a:rPr>
              <a:t>postoperatif</a:t>
            </a:r>
            <a:r>
              <a:rPr lang="tr-TR" altLang="tr-TR" dirty="0" smtClean="0">
                <a:latin typeface="Comic Sans MS" pitchFamily="66" charset="0"/>
              </a:rPr>
              <a:t> bakımın temel amacı: ‘</a:t>
            </a:r>
            <a:r>
              <a:rPr lang="tr-TR" altLang="tr-TR" dirty="0" err="1" smtClean="0">
                <a:solidFill>
                  <a:srgbClr val="7030A0"/>
                </a:solidFill>
                <a:effectLst>
                  <a:outerShdw blurRad="38100" dist="38100" dir="2700000" algn="tl">
                    <a:srgbClr val="000000">
                      <a:alpha val="43137"/>
                    </a:srgbClr>
                  </a:outerShdw>
                </a:effectLst>
                <a:latin typeface="Comic Sans MS" pitchFamily="66" charset="0"/>
              </a:rPr>
              <a:t>homeostatik</a:t>
            </a:r>
            <a:r>
              <a:rPr lang="tr-TR" altLang="tr-TR" dirty="0" smtClean="0">
                <a:solidFill>
                  <a:srgbClr val="7030A0"/>
                </a:solidFill>
                <a:effectLst>
                  <a:outerShdw blurRad="38100" dist="38100" dir="2700000" algn="tl">
                    <a:srgbClr val="000000">
                      <a:alpha val="43137"/>
                    </a:srgbClr>
                  </a:outerShdw>
                </a:effectLst>
                <a:latin typeface="Comic Sans MS" pitchFamily="66" charset="0"/>
              </a:rPr>
              <a:t> dengeyi yeniden düzenlemektir</a:t>
            </a:r>
            <a:r>
              <a:rPr lang="tr-TR" altLang="tr-TR" dirty="0" smtClean="0">
                <a:latin typeface="Comic Sans MS" pitchFamily="66" charset="0"/>
              </a:rPr>
              <a:t>’</a:t>
            </a:r>
          </a:p>
        </p:txBody>
      </p:sp>
      <p:pic>
        <p:nvPicPr>
          <p:cNvPr id="7172" name="Picture 8" descr="5130877"/>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588125" y="4437063"/>
            <a:ext cx="1871663" cy="1727200"/>
          </a:xfrm>
          <a:noFill/>
        </p:spPr>
      </p:pic>
    </p:spTree>
    <p:extLst>
      <p:ext uri="{BB962C8B-B14F-4D97-AF65-F5344CB8AC3E}">
        <p14:creationId xmlns:p14="http://schemas.microsoft.com/office/powerpoint/2010/main" val="7151299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tr-TR" altLang="tr-TR" sz="4000" b="1" dirty="0" smtClean="0">
                <a:solidFill>
                  <a:srgbClr val="00B050"/>
                </a:solidFill>
                <a:latin typeface="Comic Sans MS" pitchFamily="66" charset="0"/>
              </a:rPr>
              <a:t>Ameliyat Sonrası Bakım iki aşamalıdır;</a:t>
            </a:r>
            <a:r>
              <a:rPr lang="tr-TR" altLang="tr-TR" sz="4000" dirty="0" smtClean="0">
                <a:solidFill>
                  <a:srgbClr val="00B050"/>
                </a:solidFill>
              </a:rPr>
              <a:t> </a:t>
            </a:r>
          </a:p>
        </p:txBody>
      </p:sp>
      <p:sp>
        <p:nvSpPr>
          <p:cNvPr id="8195" name="Rectangle 3"/>
          <p:cNvSpPr>
            <a:spLocks noGrp="1" noChangeArrowheads="1"/>
          </p:cNvSpPr>
          <p:nvPr>
            <p:ph type="body" sz="half" idx="1"/>
          </p:nvPr>
        </p:nvSpPr>
        <p:spPr>
          <a:xfrm>
            <a:off x="990600" y="1828800"/>
            <a:ext cx="5526088" cy="4114800"/>
          </a:xfrm>
        </p:spPr>
        <p:txBody>
          <a:bodyPr/>
          <a:lstStyle/>
          <a:p>
            <a:r>
              <a:rPr lang="tr-TR" altLang="tr-TR" sz="2800" dirty="0" smtClean="0"/>
              <a:t> </a:t>
            </a:r>
            <a:r>
              <a:rPr lang="tr-TR" altLang="tr-TR" dirty="0" smtClean="0">
                <a:latin typeface="Comic Sans MS" pitchFamily="66" charset="0"/>
              </a:rPr>
              <a:t>Ayılma ünitesinde bakım</a:t>
            </a:r>
          </a:p>
          <a:p>
            <a:r>
              <a:rPr lang="tr-TR" altLang="tr-TR" dirty="0" smtClean="0">
                <a:latin typeface="Comic Sans MS" pitchFamily="66" charset="0"/>
              </a:rPr>
              <a:t> Klinikte uygulanan bakım</a:t>
            </a:r>
          </a:p>
        </p:txBody>
      </p:sp>
      <p:pic>
        <p:nvPicPr>
          <p:cNvPr id="8196" name="Picture 4" descr="4954837"/>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651500" y="3068638"/>
            <a:ext cx="2698750" cy="2943225"/>
          </a:xfrm>
          <a:noFill/>
        </p:spPr>
      </p:pic>
    </p:spTree>
    <p:extLst>
      <p:ext uri="{BB962C8B-B14F-4D97-AF65-F5344CB8AC3E}">
        <p14:creationId xmlns:p14="http://schemas.microsoft.com/office/powerpoint/2010/main" val="2719120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485800"/>
            <a:ext cx="8229600" cy="1143000"/>
          </a:xfrm>
        </p:spPr>
        <p:txBody>
          <a:bodyPr/>
          <a:lstStyle/>
          <a:p>
            <a:r>
              <a:rPr lang="tr-TR" altLang="tr-TR" sz="3600" b="1" dirty="0" smtClean="0">
                <a:solidFill>
                  <a:srgbClr val="CC3300"/>
                </a:solidFill>
                <a:latin typeface="Comic Sans MS" pitchFamily="66" charset="0"/>
              </a:rPr>
              <a:t>AYILMA ÜNİTESİNDE BAKIM</a:t>
            </a:r>
          </a:p>
        </p:txBody>
      </p:sp>
      <p:sp>
        <p:nvSpPr>
          <p:cNvPr id="9219" name="Rectangle 3"/>
          <p:cNvSpPr>
            <a:spLocks noGrp="1" noChangeArrowheads="1"/>
          </p:cNvSpPr>
          <p:nvPr>
            <p:ph type="body" idx="1"/>
          </p:nvPr>
        </p:nvSpPr>
        <p:spPr>
          <a:xfrm>
            <a:off x="827088" y="1828800"/>
            <a:ext cx="7416800" cy="4114800"/>
          </a:xfrm>
        </p:spPr>
        <p:txBody>
          <a:bodyPr/>
          <a:lstStyle/>
          <a:p>
            <a:pPr>
              <a:buFont typeface="Monotype Sorts" pitchFamily="2" charset="2"/>
              <a:buNone/>
            </a:pPr>
            <a:r>
              <a:rPr lang="tr-TR" altLang="tr-TR" smtClean="0">
                <a:latin typeface="Comic Sans MS" pitchFamily="66" charset="0"/>
              </a:rPr>
              <a:t>  Hastanın ameliyattan sonra anestezinin etkisi geçinceye kadar ve yaşam bulguları düzenli oluncaya kadar yaklaşık bir iki saat kaldığı ünite; ayılma ünitesidir.</a:t>
            </a:r>
          </a:p>
          <a:p>
            <a:r>
              <a:rPr lang="tr-TR" altLang="tr-TR" smtClean="0">
                <a:latin typeface="Comic Sans MS" pitchFamily="66" charset="0"/>
              </a:rPr>
              <a:t> Hasta ayılma ünitesinde bir yatağa alınır yada sedyede kalır. Sedye ve yatağın kıyılıkları olmalıdır.</a:t>
            </a:r>
          </a:p>
        </p:txBody>
      </p:sp>
    </p:spTree>
    <p:extLst>
      <p:ext uri="{BB962C8B-B14F-4D97-AF65-F5344CB8AC3E}">
        <p14:creationId xmlns:p14="http://schemas.microsoft.com/office/powerpoint/2010/main" val="36522224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endParaRPr lang="tr-TR" altLang="tr-TR" smtClean="0"/>
          </a:p>
        </p:txBody>
      </p:sp>
      <p:sp>
        <p:nvSpPr>
          <p:cNvPr id="10243" name="Rectangle 3"/>
          <p:cNvSpPr>
            <a:spLocks noGrp="1" noChangeArrowheads="1"/>
          </p:cNvSpPr>
          <p:nvPr>
            <p:ph type="body" idx="1"/>
          </p:nvPr>
        </p:nvSpPr>
        <p:spPr>
          <a:xfrm>
            <a:off x="683568" y="1484784"/>
            <a:ext cx="7772400" cy="4243387"/>
          </a:xfrm>
        </p:spPr>
        <p:txBody>
          <a:bodyPr/>
          <a:lstStyle/>
          <a:p>
            <a:pPr>
              <a:lnSpc>
                <a:spcPct val="90000"/>
              </a:lnSpc>
            </a:pPr>
            <a:r>
              <a:rPr lang="tr-TR" altLang="tr-TR" dirty="0" smtClean="0"/>
              <a:t> </a:t>
            </a:r>
            <a:r>
              <a:rPr lang="tr-TR" altLang="tr-TR" dirty="0" smtClean="0">
                <a:latin typeface="Comic Sans MS" pitchFamily="66" charset="0"/>
              </a:rPr>
              <a:t>Bilinci kapalı yada yarı açık olan hastanın başı yana çevrilmeli ve çenesi </a:t>
            </a:r>
            <a:r>
              <a:rPr lang="tr-TR" altLang="tr-TR" dirty="0" err="1" smtClean="0">
                <a:latin typeface="Comic Sans MS" pitchFamily="66" charset="0"/>
              </a:rPr>
              <a:t>mandibula</a:t>
            </a:r>
            <a:r>
              <a:rPr lang="tr-TR" altLang="tr-TR" dirty="0" smtClean="0">
                <a:latin typeface="Comic Sans MS" pitchFamily="66" charset="0"/>
              </a:rPr>
              <a:t> üzerinden ileri doğru itilerek dilin geri kayıp solunum yolunu kapaması önlenmelidir.</a:t>
            </a:r>
          </a:p>
          <a:p>
            <a:pPr>
              <a:lnSpc>
                <a:spcPct val="90000"/>
              </a:lnSpc>
            </a:pPr>
            <a:r>
              <a:rPr lang="tr-TR" altLang="tr-TR" dirty="0" smtClean="0">
                <a:latin typeface="Comic Sans MS" pitchFamily="66" charset="0"/>
              </a:rPr>
              <a:t> Ağız ve burun bölgesinden ameliyat olan hastalar yan olarak yatırılmalı; mukus, kan yada kusmuğun </a:t>
            </a:r>
            <a:r>
              <a:rPr lang="tr-TR" altLang="tr-TR" dirty="0" err="1" smtClean="0">
                <a:latin typeface="Comic Sans MS" pitchFamily="66" charset="0"/>
              </a:rPr>
              <a:t>aspire</a:t>
            </a:r>
            <a:r>
              <a:rPr lang="tr-TR" altLang="tr-TR" dirty="0" smtClean="0">
                <a:latin typeface="Comic Sans MS" pitchFamily="66" charset="0"/>
              </a:rPr>
              <a:t> edilmesi engellenmelidir.</a:t>
            </a:r>
          </a:p>
        </p:txBody>
      </p:sp>
    </p:spTree>
    <p:extLst>
      <p:ext uri="{BB962C8B-B14F-4D97-AF65-F5344CB8AC3E}">
        <p14:creationId xmlns:p14="http://schemas.microsoft.com/office/powerpoint/2010/main" val="12896655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4"/>
          <p:cNvSpPr>
            <a:spLocks noGrp="1" noChangeArrowheads="1"/>
          </p:cNvSpPr>
          <p:nvPr>
            <p:ph type="title"/>
          </p:nvPr>
        </p:nvSpPr>
        <p:spPr>
          <a:xfrm>
            <a:off x="971550" y="457200"/>
            <a:ext cx="7791450" cy="1458913"/>
          </a:xfrm>
        </p:spPr>
        <p:txBody>
          <a:bodyPr/>
          <a:lstStyle/>
          <a:p>
            <a:r>
              <a:rPr lang="tr-TR" altLang="tr-TR" sz="3200" b="1" smtClean="0">
                <a:latin typeface="Comic Sans MS" pitchFamily="66" charset="0"/>
              </a:rPr>
              <a:t>Ameliyattan Sonra Bilinci Kapalı Yada Yarı Açık Olan Hasta İçin Uygun Pozisyon</a:t>
            </a:r>
          </a:p>
        </p:txBody>
      </p:sp>
      <p:graphicFrame>
        <p:nvGraphicFramePr>
          <p:cNvPr id="1026" name="Object 3"/>
          <p:cNvGraphicFramePr>
            <a:graphicFrameLocks noGrp="1" noChangeAspect="1"/>
          </p:cNvGraphicFramePr>
          <p:nvPr>
            <p:ph idx="1"/>
          </p:nvPr>
        </p:nvGraphicFramePr>
        <p:xfrm>
          <a:off x="2124075" y="1989138"/>
          <a:ext cx="5616575" cy="4408487"/>
        </p:xfrm>
        <a:graphic>
          <a:graphicData uri="http://schemas.openxmlformats.org/presentationml/2006/ole">
            <mc:AlternateContent xmlns:mc="http://schemas.openxmlformats.org/markup-compatibility/2006">
              <mc:Choice xmlns:v="urn:schemas-microsoft-com:vml" Requires="v">
                <p:oleObj spid="_x0000_s9234" name="Bit Eşlem Resmi" r:id="rId3" imgW="2886478" imgH="2572109" progId="Paint.Picture">
                  <p:embed/>
                </p:oleObj>
              </mc:Choice>
              <mc:Fallback>
                <p:oleObj name="Bit Eşlem Resmi" r:id="rId3" imgW="2886478" imgH="2572109"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1989138"/>
                        <a:ext cx="5616575" cy="440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793876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Grp="1" noChangeArrowheads="1"/>
          </p:cNvSpPr>
          <p:nvPr>
            <p:ph type="title"/>
          </p:nvPr>
        </p:nvSpPr>
        <p:spPr/>
        <p:txBody>
          <a:bodyPr/>
          <a:lstStyle/>
          <a:p>
            <a:endParaRPr lang="tr-TR" altLang="tr-TR" smtClean="0"/>
          </a:p>
        </p:txBody>
      </p:sp>
      <p:sp>
        <p:nvSpPr>
          <p:cNvPr id="11267" name="Rectangle 3"/>
          <p:cNvSpPr>
            <a:spLocks noGrp="1" noChangeArrowheads="1"/>
          </p:cNvSpPr>
          <p:nvPr>
            <p:ph type="body" sz="half" idx="1"/>
          </p:nvPr>
        </p:nvSpPr>
        <p:spPr>
          <a:xfrm>
            <a:off x="971550" y="1484313"/>
            <a:ext cx="7632700" cy="5040312"/>
          </a:xfrm>
        </p:spPr>
        <p:txBody>
          <a:bodyPr/>
          <a:lstStyle/>
          <a:p>
            <a:pPr>
              <a:lnSpc>
                <a:spcPct val="90000"/>
              </a:lnSpc>
            </a:pPr>
            <a:r>
              <a:rPr lang="tr-TR" altLang="tr-TR" smtClean="0">
                <a:latin typeface="Comic Sans MS" pitchFamily="66" charset="0"/>
              </a:rPr>
              <a:t>Abdominal ameliyat geçiren hastaların başlarını hafifçe yükselterek uyluk ve dizlerin ise hafif fleksiyon durumunda daha rahat ettikleri gözlenmiştir.</a:t>
            </a:r>
          </a:p>
          <a:p>
            <a:pPr>
              <a:lnSpc>
                <a:spcPct val="90000"/>
              </a:lnSpc>
            </a:pPr>
            <a:r>
              <a:rPr lang="tr-TR" altLang="tr-TR" smtClean="0">
                <a:latin typeface="Comic Sans MS" pitchFamily="66" charset="0"/>
              </a:rPr>
              <a:t>Eğer dizler yükseltilecekse bacakta kanın göllenmesini önlemek için topuklarda yükseltilmelidir.</a:t>
            </a:r>
          </a:p>
          <a:p>
            <a:pPr>
              <a:lnSpc>
                <a:spcPct val="90000"/>
              </a:lnSpc>
            </a:pPr>
            <a:r>
              <a:rPr lang="tr-TR" altLang="tr-TR" smtClean="0">
                <a:latin typeface="Comic Sans MS" pitchFamily="66" charset="0"/>
              </a:rPr>
              <a:t>Spinal anestezi yapılan hastalar </a:t>
            </a:r>
          </a:p>
          <a:p>
            <a:pPr>
              <a:lnSpc>
                <a:spcPct val="90000"/>
              </a:lnSpc>
              <a:buFont typeface="Monotype Sorts" pitchFamily="2" charset="2"/>
              <a:buNone/>
            </a:pPr>
            <a:r>
              <a:rPr lang="tr-TR" altLang="tr-TR" smtClean="0">
                <a:latin typeface="Comic Sans MS" pitchFamily="66" charset="0"/>
              </a:rPr>
              <a:t>   semi-fawler pozisyonda yatırılmalıdır.</a:t>
            </a:r>
          </a:p>
        </p:txBody>
      </p:sp>
      <p:pic>
        <p:nvPicPr>
          <p:cNvPr id="11268" name="Picture 4" descr="adsız"/>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804025" y="765175"/>
            <a:ext cx="1438275" cy="1655763"/>
          </a:xfrm>
          <a:noFill/>
        </p:spPr>
      </p:pic>
    </p:spTree>
    <p:extLst>
      <p:ext uri="{BB962C8B-B14F-4D97-AF65-F5344CB8AC3E}">
        <p14:creationId xmlns:p14="http://schemas.microsoft.com/office/powerpoint/2010/main" val="31315236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900113" y="404813"/>
            <a:ext cx="7862887" cy="1655762"/>
          </a:xfrm>
        </p:spPr>
        <p:txBody>
          <a:bodyPr/>
          <a:lstStyle/>
          <a:p>
            <a:pPr algn="ctr"/>
            <a:r>
              <a:rPr lang="tr-TR" altLang="tr-TR" sz="3600" b="1" smtClean="0">
                <a:solidFill>
                  <a:srgbClr val="FF6600"/>
                </a:solidFill>
                <a:latin typeface="Comic Sans MS" pitchFamily="66" charset="0"/>
              </a:rPr>
              <a:t>Hemşirenin Hastaya İlişkin Gözlemesi-Ölçmesi ve Kayıt Etmesi Gerekenler</a:t>
            </a:r>
          </a:p>
        </p:txBody>
      </p:sp>
      <p:sp>
        <p:nvSpPr>
          <p:cNvPr id="12291" name="Rectangle 3"/>
          <p:cNvSpPr>
            <a:spLocks noGrp="1" noChangeArrowheads="1"/>
          </p:cNvSpPr>
          <p:nvPr>
            <p:ph type="body" sz="half" idx="1"/>
          </p:nvPr>
        </p:nvSpPr>
        <p:spPr>
          <a:xfrm>
            <a:off x="990600" y="2133600"/>
            <a:ext cx="7110413" cy="3810000"/>
          </a:xfrm>
        </p:spPr>
        <p:txBody>
          <a:bodyPr/>
          <a:lstStyle/>
          <a:p>
            <a:r>
              <a:rPr lang="tr-TR" altLang="tr-TR" sz="2800" smtClean="0">
                <a:latin typeface="Comic Sans MS" pitchFamily="66" charset="0"/>
              </a:rPr>
              <a:t>Hastanın ayılma ünitesine alındığı saat</a:t>
            </a:r>
          </a:p>
          <a:p>
            <a:r>
              <a:rPr lang="tr-TR" altLang="tr-TR" sz="2800" smtClean="0">
                <a:latin typeface="Comic Sans MS" pitchFamily="66" charset="0"/>
              </a:rPr>
              <a:t>Hastanın bilinç düzeyi, ışık-ısı-dokunma gibi uyranlara yanıt veriyor mu?</a:t>
            </a:r>
          </a:p>
          <a:p>
            <a:r>
              <a:rPr lang="tr-TR" altLang="tr-TR" sz="2800" smtClean="0">
                <a:latin typeface="Comic Sans MS" pitchFamily="66" charset="0"/>
              </a:rPr>
              <a:t>Hastanın yaşam bulguları; vital bulgular ilk 1 saat 15 dk’da bir sonra 30 dk’da bir daha sonra ise saatte bir olarak izlenmelidir. </a:t>
            </a:r>
          </a:p>
          <a:p>
            <a:endParaRPr lang="tr-TR" altLang="tr-TR" sz="2800" smtClean="0">
              <a:latin typeface="Comic Sans MS" pitchFamily="66" charset="0"/>
            </a:endParaRPr>
          </a:p>
        </p:txBody>
      </p:sp>
      <p:pic>
        <p:nvPicPr>
          <p:cNvPr id="12292" name="Picture 7" descr="CAXZB709"/>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84888" y="4941888"/>
            <a:ext cx="2735262" cy="1582737"/>
          </a:xfrm>
        </p:spPr>
      </p:pic>
    </p:spTree>
    <p:extLst>
      <p:ext uri="{BB962C8B-B14F-4D97-AF65-F5344CB8AC3E}">
        <p14:creationId xmlns:p14="http://schemas.microsoft.com/office/powerpoint/2010/main" val="14988092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endParaRPr lang="tr-TR" altLang="tr-TR" smtClean="0"/>
          </a:p>
        </p:txBody>
      </p:sp>
      <p:sp>
        <p:nvSpPr>
          <p:cNvPr id="13315" name="Rectangle 3"/>
          <p:cNvSpPr>
            <a:spLocks noGrp="1" noChangeArrowheads="1"/>
          </p:cNvSpPr>
          <p:nvPr>
            <p:ph type="body" idx="1"/>
          </p:nvPr>
        </p:nvSpPr>
        <p:spPr>
          <a:xfrm>
            <a:off x="990600" y="1700213"/>
            <a:ext cx="7772400" cy="4114800"/>
          </a:xfrm>
        </p:spPr>
        <p:txBody>
          <a:bodyPr/>
          <a:lstStyle/>
          <a:p>
            <a:pPr>
              <a:lnSpc>
                <a:spcPct val="90000"/>
              </a:lnSpc>
            </a:pPr>
            <a:r>
              <a:rPr lang="tr-TR" altLang="tr-TR" smtClean="0">
                <a:latin typeface="Comic Sans MS" pitchFamily="66" charset="0"/>
              </a:rPr>
              <a:t>Cilt rengi ve nemi kotrol edilir</a:t>
            </a:r>
          </a:p>
          <a:p>
            <a:pPr>
              <a:lnSpc>
                <a:spcPct val="90000"/>
              </a:lnSpc>
            </a:pPr>
            <a:r>
              <a:rPr lang="tr-TR" altLang="tr-TR" smtClean="0">
                <a:latin typeface="Comic Sans MS" pitchFamily="66" charset="0"/>
              </a:rPr>
              <a:t>Pansumanları kontrol edilir</a:t>
            </a:r>
          </a:p>
          <a:p>
            <a:pPr>
              <a:lnSpc>
                <a:spcPct val="90000"/>
              </a:lnSpc>
            </a:pPr>
            <a:r>
              <a:rPr lang="tr-TR" altLang="tr-TR" smtClean="0">
                <a:latin typeface="Comic Sans MS" pitchFamily="66" charset="0"/>
              </a:rPr>
              <a:t>IV sıvılar, sıvının cinsi, miktarı ve gidiş hızı kontrol edilir</a:t>
            </a:r>
          </a:p>
          <a:p>
            <a:pPr>
              <a:lnSpc>
                <a:spcPct val="90000"/>
              </a:lnSpc>
            </a:pPr>
            <a:r>
              <a:rPr lang="tr-TR" altLang="tr-TR" smtClean="0">
                <a:latin typeface="Comic Sans MS" pitchFamily="66" charset="0"/>
              </a:rPr>
              <a:t>Kan veriliyorsa hızı kontrol edilir</a:t>
            </a:r>
          </a:p>
          <a:p>
            <a:pPr>
              <a:lnSpc>
                <a:spcPct val="90000"/>
              </a:lnSpc>
            </a:pPr>
            <a:r>
              <a:rPr lang="tr-TR" altLang="tr-TR" smtClean="0">
                <a:latin typeface="Comic Sans MS" pitchFamily="66" charset="0"/>
              </a:rPr>
              <a:t>Üretral kateter konularak saatlik idrar miktarı kayıt edilir</a:t>
            </a:r>
          </a:p>
          <a:p>
            <a:pPr>
              <a:lnSpc>
                <a:spcPct val="90000"/>
              </a:lnSpc>
            </a:pPr>
            <a:r>
              <a:rPr lang="tr-TR" altLang="tr-TR" smtClean="0">
                <a:latin typeface="Comic Sans MS" pitchFamily="66" charset="0"/>
              </a:rPr>
              <a:t>Santral venöz basınç (CVP) ölçülür</a:t>
            </a:r>
          </a:p>
        </p:txBody>
      </p:sp>
    </p:spTree>
    <p:extLst>
      <p:ext uri="{BB962C8B-B14F-4D97-AF65-F5344CB8AC3E}">
        <p14:creationId xmlns:p14="http://schemas.microsoft.com/office/powerpoint/2010/main" val="12662422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124075" y="333375"/>
            <a:ext cx="5832475" cy="1338263"/>
          </a:xfrm>
        </p:spPr>
        <p:txBody>
          <a:bodyPr/>
          <a:lstStyle/>
          <a:p>
            <a:pPr algn="ctr"/>
            <a:r>
              <a:rPr lang="tr-TR" altLang="tr-TR" sz="3200" b="1" smtClean="0">
                <a:solidFill>
                  <a:srgbClr val="993300"/>
                </a:solidFill>
                <a:latin typeface="Comic Sans MS" pitchFamily="66" charset="0"/>
              </a:rPr>
              <a:t>Hastanın Ayılma Ünitesinden Kliniğe Gönderilmesi İçin Gerekli Kriterler</a:t>
            </a:r>
          </a:p>
        </p:txBody>
      </p:sp>
      <p:sp>
        <p:nvSpPr>
          <p:cNvPr id="14339" name="Rectangle 3"/>
          <p:cNvSpPr>
            <a:spLocks noGrp="1" noChangeArrowheads="1"/>
          </p:cNvSpPr>
          <p:nvPr>
            <p:ph type="body" sz="half" idx="1"/>
          </p:nvPr>
        </p:nvSpPr>
        <p:spPr>
          <a:xfrm>
            <a:off x="990600" y="1916113"/>
            <a:ext cx="7397750" cy="4321175"/>
          </a:xfrm>
        </p:spPr>
        <p:txBody>
          <a:bodyPr/>
          <a:lstStyle/>
          <a:p>
            <a:r>
              <a:rPr lang="tr-TR" altLang="tr-TR" smtClean="0">
                <a:latin typeface="Comic Sans MS" pitchFamily="66" charset="0"/>
              </a:rPr>
              <a:t>Genel anestezini etkisi geçmiş olmalıdır.</a:t>
            </a:r>
          </a:p>
          <a:p>
            <a:r>
              <a:rPr lang="tr-TR" altLang="tr-TR" smtClean="0">
                <a:latin typeface="Comic Sans MS" pitchFamily="66" charset="0"/>
              </a:rPr>
              <a:t>Yaşam bulguları stabil olmalıdır.</a:t>
            </a:r>
          </a:p>
          <a:p>
            <a:r>
              <a:rPr lang="tr-TR" altLang="tr-TR" smtClean="0">
                <a:latin typeface="Comic Sans MS" pitchFamily="66" charset="0"/>
              </a:rPr>
              <a:t>Bedenin herhangi bir yerinden aşırı miktarda drenaj olmamalıdır.</a:t>
            </a:r>
          </a:p>
          <a:p>
            <a:r>
              <a:rPr lang="tr-TR" altLang="tr-TR" smtClean="0">
                <a:latin typeface="Comic Sans MS" pitchFamily="66" charset="0"/>
              </a:rPr>
              <a:t>Hastanın bilinci açılmış olmalıdır.</a:t>
            </a:r>
          </a:p>
          <a:p>
            <a:r>
              <a:rPr lang="tr-TR" altLang="tr-TR" smtClean="0">
                <a:latin typeface="Comic Sans MS" pitchFamily="66" charset="0"/>
              </a:rPr>
              <a:t>İdrar miktarı erişkin bireyde saatte en az 30 ml olmalıdır.</a:t>
            </a:r>
          </a:p>
        </p:txBody>
      </p:sp>
      <p:pic>
        <p:nvPicPr>
          <p:cNvPr id="14340" name="Picture 6" descr="Resim3"/>
          <p:cNvPicPr>
            <a:picLocks noGrp="1" noChangeAspect="1" noChangeArrowheads="1" noCrop="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1042988" y="620713"/>
            <a:ext cx="1655762" cy="1512887"/>
          </a:xfrm>
          <a:noFill/>
        </p:spPr>
      </p:pic>
      <p:pic>
        <p:nvPicPr>
          <p:cNvPr id="14341" name="Picture 9" descr="Resim3"/>
          <p:cNvPicPr>
            <a:picLocks noGrp="1" noChangeAspect="1" noChangeArrowheads="1" noCrop="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019925" y="1125538"/>
            <a:ext cx="1655763" cy="1368425"/>
          </a:xfrm>
          <a:noFill/>
        </p:spPr>
      </p:pic>
    </p:spTree>
    <p:extLst>
      <p:ext uri="{BB962C8B-B14F-4D97-AF65-F5344CB8AC3E}">
        <p14:creationId xmlns:p14="http://schemas.microsoft.com/office/powerpoint/2010/main" val="39699207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258888" y="333375"/>
            <a:ext cx="6985000" cy="1223963"/>
          </a:xfrm>
        </p:spPr>
        <p:txBody>
          <a:bodyPr/>
          <a:lstStyle/>
          <a:p>
            <a:r>
              <a:rPr lang="tr-TR" altLang="tr-TR" sz="3600" b="1" dirty="0" smtClean="0">
                <a:solidFill>
                  <a:srgbClr val="7030A0"/>
                </a:solidFill>
                <a:latin typeface="Comic Sans MS" pitchFamily="66" charset="0"/>
              </a:rPr>
              <a:t>AMELİYAT SONRASI KLİNİKTE BAKIM</a:t>
            </a:r>
          </a:p>
        </p:txBody>
      </p:sp>
      <p:sp>
        <p:nvSpPr>
          <p:cNvPr id="15363" name="Rectangle 3"/>
          <p:cNvSpPr>
            <a:spLocks noGrp="1" noChangeArrowheads="1"/>
          </p:cNvSpPr>
          <p:nvPr>
            <p:ph type="body" sz="half" idx="1"/>
          </p:nvPr>
        </p:nvSpPr>
        <p:spPr>
          <a:xfrm>
            <a:off x="971550" y="1628775"/>
            <a:ext cx="5545138" cy="4537075"/>
          </a:xfrm>
        </p:spPr>
        <p:txBody>
          <a:bodyPr/>
          <a:lstStyle/>
          <a:p>
            <a:pPr>
              <a:buSzPct val="135000"/>
              <a:buFont typeface="Wingdings" pitchFamily="2" charset="2"/>
              <a:buNone/>
            </a:pPr>
            <a:r>
              <a:rPr lang="tr-TR" altLang="tr-TR" sz="2800" smtClean="0">
                <a:latin typeface="Comic Sans MS" pitchFamily="66" charset="0"/>
              </a:rPr>
              <a:t>    Hemşire hastanın genel durumunu belirtmek için; </a:t>
            </a:r>
          </a:p>
          <a:p>
            <a:pPr>
              <a:buSzPct val="135000"/>
              <a:buFont typeface="Wingdings" pitchFamily="2" charset="2"/>
              <a:buChar char="ü"/>
            </a:pPr>
            <a:r>
              <a:rPr lang="tr-TR" altLang="tr-TR" sz="2800" smtClean="0">
                <a:latin typeface="Comic Sans MS" pitchFamily="66" charset="0"/>
              </a:rPr>
              <a:t>Hastanın yaşam bulgularını ölçer.</a:t>
            </a:r>
          </a:p>
          <a:p>
            <a:pPr>
              <a:buSzPct val="135000"/>
              <a:buFont typeface="Wingdings" pitchFamily="2" charset="2"/>
              <a:buChar char="ü"/>
            </a:pPr>
            <a:r>
              <a:rPr lang="tr-TR" altLang="tr-TR" sz="2800" smtClean="0">
                <a:latin typeface="Comic Sans MS" pitchFamily="66" charset="0"/>
              </a:rPr>
              <a:t>Cilt rengi ve ısısını kontrol eder.</a:t>
            </a:r>
          </a:p>
          <a:p>
            <a:pPr>
              <a:buSzPct val="135000"/>
              <a:buFont typeface="Wingdings" pitchFamily="2" charset="2"/>
              <a:buChar char="ü"/>
            </a:pPr>
            <a:r>
              <a:rPr lang="tr-TR" altLang="tr-TR" sz="2800" smtClean="0">
                <a:latin typeface="Comic Sans MS" pitchFamily="66" charset="0"/>
              </a:rPr>
              <a:t>Bilinç durumunu değerlendirir.</a:t>
            </a:r>
          </a:p>
          <a:p>
            <a:pPr>
              <a:buSzPct val="135000"/>
              <a:buFont typeface="Wingdings" pitchFamily="2" charset="2"/>
              <a:buChar char="ü"/>
            </a:pPr>
            <a:r>
              <a:rPr lang="tr-TR" altLang="tr-TR" sz="2800" smtClean="0">
                <a:latin typeface="Comic Sans MS" pitchFamily="66" charset="0"/>
              </a:rPr>
              <a:t>IV sıvı miktarını ve gidiş hızını kontrol eder.</a:t>
            </a:r>
          </a:p>
          <a:p>
            <a:pPr>
              <a:buSzPct val="135000"/>
              <a:buFont typeface="Wingdings" pitchFamily="2" charset="2"/>
              <a:buNone/>
            </a:pPr>
            <a:endParaRPr lang="tr-TR" altLang="tr-TR" sz="2800" smtClean="0">
              <a:latin typeface="Comic Sans MS" pitchFamily="66" charset="0"/>
            </a:endParaRPr>
          </a:p>
        </p:txBody>
      </p:sp>
      <p:pic>
        <p:nvPicPr>
          <p:cNvPr id="15364" name="Picture 4" descr="CA7R01CZ"/>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588125" y="4076700"/>
            <a:ext cx="2087563" cy="2447925"/>
          </a:xfrm>
          <a:noFill/>
        </p:spPr>
      </p:pic>
    </p:spTree>
    <p:extLst>
      <p:ext uri="{BB962C8B-B14F-4D97-AF65-F5344CB8AC3E}">
        <p14:creationId xmlns:p14="http://schemas.microsoft.com/office/powerpoint/2010/main" val="2328593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endParaRPr lang="tr-TR" altLang="tr-TR" smtClean="0"/>
          </a:p>
        </p:txBody>
      </p:sp>
      <p:sp>
        <p:nvSpPr>
          <p:cNvPr id="16387" name="Rectangle 3"/>
          <p:cNvSpPr>
            <a:spLocks noGrp="1" noChangeArrowheads="1"/>
          </p:cNvSpPr>
          <p:nvPr>
            <p:ph type="body" idx="1"/>
          </p:nvPr>
        </p:nvSpPr>
        <p:spPr>
          <a:xfrm>
            <a:off x="611560" y="1340768"/>
            <a:ext cx="7772400" cy="4314825"/>
          </a:xfrm>
        </p:spPr>
        <p:txBody>
          <a:bodyPr/>
          <a:lstStyle/>
          <a:p>
            <a:pPr>
              <a:lnSpc>
                <a:spcPct val="90000"/>
              </a:lnSpc>
              <a:buSzPct val="135000"/>
              <a:buFont typeface="Wingdings" pitchFamily="2" charset="2"/>
              <a:buChar char="ü"/>
            </a:pPr>
            <a:r>
              <a:rPr lang="tr-TR" altLang="tr-TR" sz="2800" dirty="0" smtClean="0">
                <a:latin typeface="Comic Sans MS" pitchFamily="66" charset="0"/>
              </a:rPr>
              <a:t>Drenaj tüpleri varsa bunları şişe, torba ve </a:t>
            </a:r>
            <a:r>
              <a:rPr lang="tr-TR" altLang="tr-TR" sz="2800" dirty="0" err="1" smtClean="0">
                <a:latin typeface="Comic Sans MS" pitchFamily="66" charset="0"/>
              </a:rPr>
              <a:t>sakşın</a:t>
            </a:r>
            <a:r>
              <a:rPr lang="tr-TR" altLang="tr-TR" sz="2800" dirty="0" smtClean="0">
                <a:latin typeface="Comic Sans MS" pitchFamily="66" charset="0"/>
              </a:rPr>
              <a:t> cihazından hangisi uygunsa onunla bağlar ve drenaj miktarını ölçer.</a:t>
            </a:r>
          </a:p>
          <a:p>
            <a:pPr>
              <a:lnSpc>
                <a:spcPct val="90000"/>
              </a:lnSpc>
              <a:buSzPct val="135000"/>
              <a:buFont typeface="Wingdings" pitchFamily="2" charset="2"/>
              <a:buChar char="ü"/>
            </a:pPr>
            <a:r>
              <a:rPr lang="tr-TR" altLang="tr-TR" sz="2800" dirty="0" smtClean="0">
                <a:latin typeface="Comic Sans MS" pitchFamily="66" charset="0"/>
              </a:rPr>
              <a:t>Ameliyat yarasını kontrol eder.</a:t>
            </a:r>
          </a:p>
          <a:p>
            <a:pPr>
              <a:lnSpc>
                <a:spcPct val="90000"/>
              </a:lnSpc>
              <a:buSzPct val="135000"/>
              <a:buFont typeface="Wingdings" pitchFamily="2" charset="2"/>
              <a:buChar char="ü"/>
            </a:pPr>
            <a:r>
              <a:rPr lang="tr-TR" altLang="tr-TR" sz="2800" dirty="0" smtClean="0">
                <a:latin typeface="Comic Sans MS" pitchFamily="66" charset="0"/>
              </a:rPr>
              <a:t>Pozisyonun uygun olup olmadığını kontrol eder.</a:t>
            </a:r>
          </a:p>
          <a:p>
            <a:pPr>
              <a:lnSpc>
                <a:spcPct val="90000"/>
              </a:lnSpc>
              <a:buSzPct val="135000"/>
              <a:buFont typeface="Wingdings" pitchFamily="2" charset="2"/>
              <a:buChar char="ü"/>
            </a:pPr>
            <a:r>
              <a:rPr lang="tr-TR" altLang="tr-TR" sz="2800" dirty="0" smtClean="0">
                <a:latin typeface="Comic Sans MS" pitchFamily="66" charset="0"/>
              </a:rPr>
              <a:t>Ameliyat notunu okur ve doktor istemini kontrol eder.</a:t>
            </a:r>
          </a:p>
          <a:p>
            <a:pPr>
              <a:lnSpc>
                <a:spcPct val="90000"/>
              </a:lnSpc>
              <a:buSzPct val="135000"/>
              <a:buFont typeface="Wingdings" pitchFamily="2" charset="2"/>
              <a:buChar char="ü"/>
            </a:pPr>
            <a:r>
              <a:rPr lang="tr-TR" altLang="tr-TR" sz="2800" dirty="0" smtClean="0">
                <a:latin typeface="Comic Sans MS" pitchFamily="66" charset="0"/>
              </a:rPr>
              <a:t>İstemde yer alan ilaç ve uygulamaları hemşire gözlem formuna kayıt eder. </a:t>
            </a:r>
          </a:p>
        </p:txBody>
      </p:sp>
    </p:spTree>
    <p:extLst>
      <p:ext uri="{BB962C8B-B14F-4D97-AF65-F5344CB8AC3E}">
        <p14:creationId xmlns:p14="http://schemas.microsoft.com/office/powerpoint/2010/main" val="22646563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a:r>
              <a:rPr lang="tr-TR" altLang="tr-TR" sz="3600" b="1" smtClean="0">
                <a:solidFill>
                  <a:srgbClr val="CC3300"/>
                </a:solidFill>
                <a:latin typeface="Comic Sans MS" pitchFamily="66" charset="0"/>
              </a:rPr>
              <a:t>AMELİYAT SONRASI BAKIM HEDEFLERİ</a:t>
            </a:r>
          </a:p>
        </p:txBody>
      </p:sp>
      <p:sp>
        <p:nvSpPr>
          <p:cNvPr id="17411" name="Rectangle 3"/>
          <p:cNvSpPr>
            <a:spLocks noGrp="1" noChangeArrowheads="1"/>
          </p:cNvSpPr>
          <p:nvPr>
            <p:ph type="body" sz="half" idx="1"/>
          </p:nvPr>
        </p:nvSpPr>
        <p:spPr>
          <a:xfrm>
            <a:off x="971550" y="1844675"/>
            <a:ext cx="7345363" cy="4679950"/>
          </a:xfrm>
        </p:spPr>
        <p:txBody>
          <a:bodyPr/>
          <a:lstStyle/>
          <a:p>
            <a:pPr>
              <a:lnSpc>
                <a:spcPct val="80000"/>
              </a:lnSpc>
              <a:buFont typeface="Monotype Sorts" pitchFamily="2" charset="2"/>
              <a:buNone/>
            </a:pPr>
            <a:r>
              <a:rPr lang="tr-TR" altLang="tr-TR" sz="1400" smtClean="0">
                <a:latin typeface="Comic Sans MS" pitchFamily="66" charset="0"/>
              </a:rPr>
              <a:t>   </a:t>
            </a:r>
            <a:r>
              <a:rPr lang="tr-TR" altLang="tr-TR" b="1" smtClean="0">
                <a:solidFill>
                  <a:srgbClr val="CC3300"/>
                </a:solidFill>
                <a:latin typeface="Comic Sans MS" pitchFamily="66" charset="0"/>
              </a:rPr>
              <a:t>Hedef-1:</a:t>
            </a:r>
            <a:r>
              <a:rPr lang="tr-TR" altLang="tr-TR" smtClean="0">
                <a:latin typeface="Comic Sans MS" pitchFamily="66" charset="0"/>
              </a:rPr>
              <a:t> Solunum sistemi fonksiyonunu sürdürmek</a:t>
            </a:r>
          </a:p>
          <a:p>
            <a:pPr>
              <a:lnSpc>
                <a:spcPct val="80000"/>
              </a:lnSpc>
              <a:buFont typeface="Monotype Sorts" pitchFamily="2" charset="2"/>
              <a:buNone/>
            </a:pPr>
            <a:r>
              <a:rPr lang="tr-TR" altLang="tr-TR" smtClean="0">
                <a:latin typeface="Comic Sans MS" pitchFamily="66" charset="0"/>
              </a:rPr>
              <a:t> </a:t>
            </a:r>
            <a:r>
              <a:rPr lang="tr-TR" altLang="tr-TR" b="1" smtClean="0">
                <a:solidFill>
                  <a:srgbClr val="CC3300"/>
                </a:solidFill>
                <a:latin typeface="Comic Sans MS" pitchFamily="66" charset="0"/>
              </a:rPr>
              <a:t>Hedef-2:</a:t>
            </a:r>
            <a:r>
              <a:rPr lang="tr-TR" altLang="tr-TR" smtClean="0">
                <a:latin typeface="Comic Sans MS" pitchFamily="66" charset="0"/>
              </a:rPr>
              <a:t> Kardiyovasküler fonksiyonunu sürdürmek</a:t>
            </a:r>
          </a:p>
          <a:p>
            <a:pPr>
              <a:lnSpc>
                <a:spcPct val="80000"/>
              </a:lnSpc>
              <a:buFont typeface="Monotype Sorts" pitchFamily="2" charset="2"/>
              <a:buNone/>
            </a:pPr>
            <a:r>
              <a:rPr lang="tr-TR" altLang="tr-TR" smtClean="0">
                <a:latin typeface="Comic Sans MS" pitchFamily="66" charset="0"/>
              </a:rPr>
              <a:t>  </a:t>
            </a:r>
            <a:r>
              <a:rPr lang="tr-TR" altLang="tr-TR" b="1" smtClean="0">
                <a:solidFill>
                  <a:srgbClr val="CC3300"/>
                </a:solidFill>
                <a:latin typeface="Comic Sans MS" pitchFamily="66" charset="0"/>
              </a:rPr>
              <a:t>Hedef-3:</a:t>
            </a:r>
            <a:r>
              <a:rPr lang="tr-TR" altLang="tr-TR" smtClean="0">
                <a:latin typeface="Comic Sans MS" pitchFamily="66" charset="0"/>
              </a:rPr>
              <a:t> Yeterli beslenme ve boşaltımı sağlamak</a:t>
            </a:r>
          </a:p>
          <a:p>
            <a:pPr>
              <a:lnSpc>
                <a:spcPct val="80000"/>
              </a:lnSpc>
              <a:buFont typeface="Monotype Sorts" pitchFamily="2" charset="2"/>
              <a:buNone/>
            </a:pPr>
            <a:r>
              <a:rPr lang="tr-TR" altLang="tr-TR" smtClean="0">
                <a:latin typeface="Comic Sans MS" pitchFamily="66" charset="0"/>
              </a:rPr>
              <a:t>  </a:t>
            </a:r>
            <a:r>
              <a:rPr lang="tr-TR" altLang="tr-TR" b="1" smtClean="0">
                <a:solidFill>
                  <a:srgbClr val="CC3300"/>
                </a:solidFill>
                <a:latin typeface="Comic Sans MS" pitchFamily="66" charset="0"/>
              </a:rPr>
              <a:t>Hedef-4:</a:t>
            </a:r>
            <a:r>
              <a:rPr lang="tr-TR" altLang="tr-TR" smtClean="0">
                <a:latin typeface="Comic Sans MS" pitchFamily="66" charset="0"/>
              </a:rPr>
              <a:t> Sıvı elektrolit dengesini sürdürmek</a:t>
            </a:r>
          </a:p>
          <a:p>
            <a:pPr>
              <a:lnSpc>
                <a:spcPct val="80000"/>
              </a:lnSpc>
              <a:buFont typeface="Monotype Sorts" pitchFamily="2" charset="2"/>
              <a:buNone/>
            </a:pPr>
            <a:r>
              <a:rPr lang="tr-TR" altLang="tr-TR" smtClean="0">
                <a:latin typeface="Comic Sans MS" pitchFamily="66" charset="0"/>
              </a:rPr>
              <a:t>  </a:t>
            </a:r>
            <a:r>
              <a:rPr lang="tr-TR" altLang="tr-TR" b="1" smtClean="0">
                <a:solidFill>
                  <a:srgbClr val="CC3300"/>
                </a:solidFill>
                <a:latin typeface="Comic Sans MS" pitchFamily="66" charset="0"/>
              </a:rPr>
              <a:t>Hedef-5:</a:t>
            </a:r>
            <a:r>
              <a:rPr lang="tr-TR" altLang="tr-TR" smtClean="0">
                <a:latin typeface="Comic Sans MS" pitchFamily="66" charset="0"/>
              </a:rPr>
              <a:t> Renal fonksiyonu sürdürmek</a:t>
            </a:r>
          </a:p>
        </p:txBody>
      </p:sp>
      <p:pic>
        <p:nvPicPr>
          <p:cNvPr id="17412" name="Picture 7" descr="masko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588125" y="1628775"/>
            <a:ext cx="2017713" cy="1800225"/>
          </a:xfrm>
        </p:spPr>
      </p:pic>
    </p:spTree>
    <p:extLst>
      <p:ext uri="{BB962C8B-B14F-4D97-AF65-F5344CB8AC3E}">
        <p14:creationId xmlns:p14="http://schemas.microsoft.com/office/powerpoint/2010/main" val="16016815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
          <p:cNvSpPr>
            <a:spLocks noGrp="1" noChangeArrowheads="1"/>
          </p:cNvSpPr>
          <p:nvPr>
            <p:ph type="title"/>
          </p:nvPr>
        </p:nvSpPr>
        <p:spPr/>
        <p:txBody>
          <a:bodyPr/>
          <a:lstStyle/>
          <a:p>
            <a:endParaRPr lang="tr-TR" altLang="tr-TR" smtClean="0"/>
          </a:p>
        </p:txBody>
      </p:sp>
      <p:sp>
        <p:nvSpPr>
          <p:cNvPr id="18435" name="Rectangle 3"/>
          <p:cNvSpPr>
            <a:spLocks noGrp="1" noChangeArrowheads="1"/>
          </p:cNvSpPr>
          <p:nvPr>
            <p:ph type="body" sz="half" idx="1"/>
          </p:nvPr>
        </p:nvSpPr>
        <p:spPr>
          <a:xfrm>
            <a:off x="990600" y="1628775"/>
            <a:ext cx="6461125" cy="4537075"/>
          </a:xfrm>
        </p:spPr>
        <p:txBody>
          <a:bodyPr/>
          <a:lstStyle/>
          <a:p>
            <a:pPr>
              <a:buFont typeface="Monotype Sorts" pitchFamily="2" charset="2"/>
              <a:buNone/>
            </a:pPr>
            <a:r>
              <a:rPr lang="tr-TR" altLang="tr-TR" sz="2800" b="1" smtClean="0">
                <a:solidFill>
                  <a:srgbClr val="CC3300"/>
                </a:solidFill>
                <a:latin typeface="Comic Sans MS" pitchFamily="66" charset="0"/>
              </a:rPr>
              <a:t>Hedef-6:</a:t>
            </a:r>
            <a:r>
              <a:rPr lang="tr-TR" altLang="tr-TR" sz="2800" smtClean="0">
                <a:latin typeface="Comic Sans MS" pitchFamily="66" charset="0"/>
              </a:rPr>
              <a:t> İstirahati sağlamak</a:t>
            </a:r>
          </a:p>
          <a:p>
            <a:pPr>
              <a:buFont typeface="Monotype Sorts" pitchFamily="2" charset="2"/>
              <a:buNone/>
            </a:pPr>
            <a:r>
              <a:rPr lang="tr-TR" altLang="tr-TR" sz="2800" b="1" smtClean="0">
                <a:solidFill>
                  <a:srgbClr val="CC3300"/>
                </a:solidFill>
                <a:latin typeface="Comic Sans MS" pitchFamily="66" charset="0"/>
              </a:rPr>
              <a:t>Hedef-7:</a:t>
            </a:r>
            <a:r>
              <a:rPr lang="tr-TR" altLang="tr-TR" sz="2800" smtClean="0">
                <a:latin typeface="Comic Sans MS" pitchFamily="66" charset="0"/>
              </a:rPr>
              <a:t> Yara iyileşmesini sağlamak</a:t>
            </a:r>
          </a:p>
          <a:p>
            <a:pPr>
              <a:buFont typeface="Monotype Sorts" pitchFamily="2" charset="2"/>
              <a:buNone/>
            </a:pPr>
            <a:r>
              <a:rPr lang="tr-TR" altLang="tr-TR" sz="2800" b="1" smtClean="0">
                <a:solidFill>
                  <a:srgbClr val="CC3300"/>
                </a:solidFill>
                <a:latin typeface="Comic Sans MS" pitchFamily="66" charset="0"/>
              </a:rPr>
              <a:t>Hedef-8:</a:t>
            </a:r>
            <a:r>
              <a:rPr lang="tr-TR" altLang="tr-TR" sz="2800" smtClean="0">
                <a:latin typeface="Comic Sans MS" pitchFamily="66" charset="0"/>
              </a:rPr>
              <a:t> Hareketi sağlamak</a:t>
            </a:r>
          </a:p>
          <a:p>
            <a:pPr>
              <a:buFont typeface="Monotype Sorts" pitchFamily="2" charset="2"/>
              <a:buNone/>
            </a:pPr>
            <a:r>
              <a:rPr lang="tr-TR" altLang="tr-TR" sz="2800" b="1" smtClean="0">
                <a:solidFill>
                  <a:srgbClr val="CC3300"/>
                </a:solidFill>
                <a:latin typeface="Comic Sans MS" pitchFamily="66" charset="0"/>
              </a:rPr>
              <a:t>Hedef-9:</a:t>
            </a:r>
            <a:r>
              <a:rPr lang="tr-TR" altLang="tr-TR" sz="2800" smtClean="0">
                <a:latin typeface="Comic Sans MS" pitchFamily="66" charset="0"/>
              </a:rPr>
              <a:t> Psikolojik destek sağlamak</a:t>
            </a:r>
          </a:p>
          <a:p>
            <a:pPr>
              <a:buFont typeface="Monotype Sorts" pitchFamily="2" charset="2"/>
              <a:buNone/>
            </a:pPr>
            <a:r>
              <a:rPr lang="tr-TR" altLang="tr-TR" sz="2800" b="1" smtClean="0">
                <a:solidFill>
                  <a:srgbClr val="CC3300"/>
                </a:solidFill>
                <a:latin typeface="Comic Sans MS" pitchFamily="66" charset="0"/>
              </a:rPr>
              <a:t>Hedef-10:</a:t>
            </a:r>
            <a:r>
              <a:rPr lang="tr-TR" altLang="tr-TR" sz="2800" smtClean="0">
                <a:latin typeface="Comic Sans MS" pitchFamily="66" charset="0"/>
              </a:rPr>
              <a:t> Komplikasyonları önlemek</a:t>
            </a:r>
          </a:p>
        </p:txBody>
      </p:sp>
      <p:pic>
        <p:nvPicPr>
          <p:cNvPr id="18436" name="Picture 10" descr="adsız"/>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292725" y="4292600"/>
            <a:ext cx="3527425" cy="2305050"/>
          </a:xfrm>
          <a:noFill/>
        </p:spPr>
      </p:pic>
    </p:spTree>
    <p:extLst>
      <p:ext uri="{BB962C8B-B14F-4D97-AF65-F5344CB8AC3E}">
        <p14:creationId xmlns:p14="http://schemas.microsoft.com/office/powerpoint/2010/main" val="16197679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187450" y="457200"/>
            <a:ext cx="7575550" cy="1143000"/>
          </a:xfrm>
        </p:spPr>
        <p:txBody>
          <a:bodyPr/>
          <a:lstStyle/>
          <a:p>
            <a:r>
              <a:rPr lang="tr-TR" altLang="tr-TR" sz="3200" b="1" smtClean="0">
                <a:solidFill>
                  <a:srgbClr val="CC3300"/>
                </a:solidFill>
                <a:latin typeface="Comic Sans MS" pitchFamily="66" charset="0"/>
              </a:rPr>
              <a:t>HEDEF-1 SOLUNUM SİSTEMİ FONKSİYONUNU SÜRDÜRMEK</a:t>
            </a:r>
          </a:p>
        </p:txBody>
      </p:sp>
      <p:sp>
        <p:nvSpPr>
          <p:cNvPr id="19459" name="Rectangle 3"/>
          <p:cNvSpPr>
            <a:spLocks noGrp="1" noChangeArrowheads="1"/>
          </p:cNvSpPr>
          <p:nvPr>
            <p:ph type="body" sz="half" idx="1"/>
          </p:nvPr>
        </p:nvSpPr>
        <p:spPr>
          <a:xfrm>
            <a:off x="827088" y="1828800"/>
            <a:ext cx="4824412" cy="4114800"/>
          </a:xfrm>
        </p:spPr>
        <p:txBody>
          <a:bodyPr/>
          <a:lstStyle/>
          <a:p>
            <a:pPr>
              <a:buFont typeface="Monotype Sorts" pitchFamily="2" charset="2"/>
              <a:buNone/>
            </a:pPr>
            <a:r>
              <a:rPr lang="tr-TR" altLang="tr-TR" sz="2800" smtClean="0"/>
              <a:t>   </a:t>
            </a:r>
            <a:r>
              <a:rPr lang="tr-TR" altLang="tr-TR" smtClean="0">
                <a:latin typeface="Comic Sans MS" pitchFamily="66" charset="0"/>
              </a:rPr>
              <a:t>Erken ameliyat sonrası dönemde en önemli 2 sorun;</a:t>
            </a:r>
          </a:p>
          <a:p>
            <a:pPr>
              <a:buSzTx/>
              <a:buFont typeface="Wingdings" pitchFamily="2" charset="2"/>
              <a:buChar char="§"/>
            </a:pPr>
            <a:r>
              <a:rPr lang="tr-TR" altLang="tr-TR" smtClean="0">
                <a:latin typeface="Comic Sans MS" pitchFamily="66" charset="0"/>
              </a:rPr>
              <a:t>solunum obstrüksiyonu</a:t>
            </a:r>
          </a:p>
          <a:p>
            <a:pPr>
              <a:buSzTx/>
              <a:buFont typeface="Wingdings" pitchFamily="2" charset="2"/>
              <a:buChar char="§"/>
            </a:pPr>
            <a:r>
              <a:rPr lang="tr-TR" altLang="tr-TR" smtClean="0">
                <a:latin typeface="Comic Sans MS" pitchFamily="66" charset="0"/>
              </a:rPr>
              <a:t>hipoventilasyondur.</a:t>
            </a:r>
          </a:p>
        </p:txBody>
      </p:sp>
      <p:pic>
        <p:nvPicPr>
          <p:cNvPr id="19460" name="Picture 4" descr="patient_car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24525" y="2924175"/>
            <a:ext cx="2951163" cy="3529013"/>
          </a:xfrm>
          <a:noFill/>
        </p:spPr>
      </p:pic>
    </p:spTree>
    <p:extLst>
      <p:ext uri="{BB962C8B-B14F-4D97-AF65-F5344CB8AC3E}">
        <p14:creationId xmlns:p14="http://schemas.microsoft.com/office/powerpoint/2010/main" val="22452854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a:r>
              <a:rPr lang="tr-TR" altLang="tr-TR" sz="3600" b="1" smtClean="0">
                <a:solidFill>
                  <a:srgbClr val="990000"/>
                </a:solidFill>
                <a:latin typeface="Comic Sans MS" pitchFamily="66" charset="0"/>
              </a:rPr>
              <a:t>Solunum Fonksiyonunun Yeterli Olmadığını Gösteren Belirtiler</a:t>
            </a:r>
            <a:r>
              <a:rPr lang="tr-TR" altLang="tr-TR" sz="3200" smtClean="0"/>
              <a:t> </a:t>
            </a:r>
          </a:p>
        </p:txBody>
      </p:sp>
      <p:sp>
        <p:nvSpPr>
          <p:cNvPr id="20483" name="Rectangle 3"/>
          <p:cNvSpPr>
            <a:spLocks noGrp="1" noChangeArrowheads="1"/>
          </p:cNvSpPr>
          <p:nvPr>
            <p:ph type="body" sz="half" idx="1"/>
          </p:nvPr>
        </p:nvSpPr>
        <p:spPr>
          <a:xfrm>
            <a:off x="990600" y="1700213"/>
            <a:ext cx="4660900" cy="4608512"/>
          </a:xfrm>
        </p:spPr>
        <p:txBody>
          <a:bodyPr/>
          <a:lstStyle/>
          <a:p>
            <a:r>
              <a:rPr lang="tr-TR" altLang="tr-TR" sz="2800" smtClean="0">
                <a:latin typeface="Comic Sans MS" pitchFamily="66" charset="0"/>
              </a:rPr>
              <a:t>Huzursuzluk</a:t>
            </a:r>
          </a:p>
          <a:p>
            <a:r>
              <a:rPr lang="tr-TR" altLang="tr-TR" sz="2800" smtClean="0">
                <a:latin typeface="Comic Sans MS" pitchFamily="66" charset="0"/>
              </a:rPr>
              <a:t>Hızlı, ipliksi nabız</a:t>
            </a:r>
          </a:p>
          <a:p>
            <a:r>
              <a:rPr lang="tr-TR" altLang="tr-TR" sz="2800" smtClean="0">
                <a:latin typeface="Comic Sans MS" pitchFamily="66" charset="0"/>
              </a:rPr>
              <a:t>Hava açlığı</a:t>
            </a:r>
          </a:p>
          <a:p>
            <a:r>
              <a:rPr lang="tr-TR" altLang="tr-TR" sz="2800" smtClean="0">
                <a:latin typeface="Comic Sans MS" pitchFamily="66" charset="0"/>
              </a:rPr>
              <a:t>Bulantı</a:t>
            </a:r>
          </a:p>
          <a:p>
            <a:r>
              <a:rPr lang="tr-TR" altLang="tr-TR" sz="2800" smtClean="0">
                <a:latin typeface="Comic Sans MS" pitchFamily="66" charset="0"/>
              </a:rPr>
              <a:t>Endişe şaşkınlık</a:t>
            </a:r>
          </a:p>
          <a:p>
            <a:r>
              <a:rPr lang="tr-TR" altLang="tr-TR" sz="2800" smtClean="0">
                <a:latin typeface="Comic Sans MS" pitchFamily="66" charset="0"/>
              </a:rPr>
              <a:t>Siyanoz</a:t>
            </a:r>
          </a:p>
          <a:p>
            <a:r>
              <a:rPr lang="tr-TR" altLang="tr-TR" sz="2800" smtClean="0">
                <a:latin typeface="Comic Sans MS" pitchFamily="66" charset="0"/>
              </a:rPr>
              <a:t>Horlama</a:t>
            </a:r>
          </a:p>
          <a:p>
            <a:r>
              <a:rPr lang="tr-TR" altLang="tr-TR" sz="2800" smtClean="0">
                <a:latin typeface="Comic Sans MS" pitchFamily="66" charset="0"/>
              </a:rPr>
              <a:t>Wheezing</a:t>
            </a:r>
          </a:p>
          <a:p>
            <a:r>
              <a:rPr lang="tr-TR" altLang="tr-TR" sz="2800" smtClean="0">
                <a:latin typeface="Comic Sans MS" pitchFamily="66" charset="0"/>
              </a:rPr>
              <a:t>Larengeal stridor</a:t>
            </a:r>
          </a:p>
          <a:p>
            <a:pPr>
              <a:buFont typeface="Monotype Sorts" pitchFamily="2" charset="2"/>
              <a:buNone/>
            </a:pPr>
            <a:endParaRPr lang="tr-TR" altLang="tr-TR" sz="2800" smtClean="0">
              <a:latin typeface="Comic Sans MS" pitchFamily="66" charset="0"/>
            </a:endParaRPr>
          </a:p>
        </p:txBody>
      </p:sp>
      <p:pic>
        <p:nvPicPr>
          <p:cNvPr id="20484" name="Picture 4" descr="DSC_740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24525" y="3068638"/>
            <a:ext cx="2808288" cy="3240087"/>
          </a:xfrm>
          <a:noFill/>
        </p:spPr>
      </p:pic>
    </p:spTree>
    <p:extLst>
      <p:ext uri="{BB962C8B-B14F-4D97-AF65-F5344CB8AC3E}">
        <p14:creationId xmlns:p14="http://schemas.microsoft.com/office/powerpoint/2010/main" val="16144634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900113" y="260350"/>
            <a:ext cx="7862887" cy="1439863"/>
          </a:xfrm>
        </p:spPr>
        <p:txBody>
          <a:bodyPr/>
          <a:lstStyle/>
          <a:p>
            <a:pPr algn="ctr"/>
            <a:r>
              <a:rPr lang="tr-TR" altLang="tr-TR" sz="3200" b="1" smtClean="0">
                <a:solidFill>
                  <a:srgbClr val="FF6600"/>
                </a:solidFill>
                <a:latin typeface="Comic Sans MS" pitchFamily="66" charset="0"/>
              </a:rPr>
              <a:t>Post-op Erken Dönemde Solunum Fonksiyonunu Geliştirmek İçin Yapılması Gerekenler</a:t>
            </a:r>
          </a:p>
        </p:txBody>
      </p:sp>
      <p:sp>
        <p:nvSpPr>
          <p:cNvPr id="21507" name="Rectangle 3"/>
          <p:cNvSpPr>
            <a:spLocks noGrp="1" noChangeArrowheads="1"/>
          </p:cNvSpPr>
          <p:nvPr>
            <p:ph type="body" idx="1"/>
          </p:nvPr>
        </p:nvSpPr>
        <p:spPr>
          <a:xfrm>
            <a:off x="990600" y="1916113"/>
            <a:ext cx="6245225" cy="4027487"/>
          </a:xfrm>
        </p:spPr>
        <p:txBody>
          <a:bodyPr/>
          <a:lstStyle/>
          <a:p>
            <a:pPr>
              <a:lnSpc>
                <a:spcPct val="90000"/>
              </a:lnSpc>
              <a:buFont typeface="Monotype Sorts" pitchFamily="2" charset="2"/>
              <a:buNone/>
            </a:pPr>
            <a:r>
              <a:rPr lang="tr-TR" altLang="tr-TR" sz="2800" b="1" smtClean="0">
                <a:solidFill>
                  <a:srgbClr val="FF6600"/>
                </a:solidFill>
                <a:latin typeface="Comic Sans MS" pitchFamily="66" charset="0"/>
              </a:rPr>
              <a:t>1-</a:t>
            </a:r>
            <a:r>
              <a:rPr lang="tr-TR" altLang="tr-TR" sz="2800" smtClean="0">
                <a:latin typeface="Comic Sans MS" pitchFamily="66" charset="0"/>
              </a:rPr>
              <a:t>Hastanın başı yana çevrilmeli ve çenesi mandibula üzerinden ileri doğru itilerek dilin geri kayıp solunum yolunu kapaması önlenmeli</a:t>
            </a:r>
          </a:p>
          <a:p>
            <a:pPr>
              <a:lnSpc>
                <a:spcPct val="90000"/>
              </a:lnSpc>
              <a:buFont typeface="Monotype Sorts" pitchFamily="2" charset="2"/>
              <a:buNone/>
            </a:pPr>
            <a:r>
              <a:rPr lang="tr-TR" altLang="tr-TR" sz="2800" b="1" smtClean="0">
                <a:solidFill>
                  <a:srgbClr val="FF6600"/>
                </a:solidFill>
                <a:latin typeface="Comic Sans MS" pitchFamily="66" charset="0"/>
              </a:rPr>
              <a:t>2-</a:t>
            </a:r>
            <a:r>
              <a:rPr lang="tr-TR" altLang="tr-TR" sz="2800" smtClean="0">
                <a:latin typeface="Comic Sans MS" pitchFamily="66" charset="0"/>
              </a:rPr>
              <a:t>Doktor istemi doğrultusunda O</a:t>
            </a:r>
            <a:r>
              <a:rPr lang="tr-TR" altLang="tr-TR" sz="1800" smtClean="0">
                <a:latin typeface="Comic Sans MS" pitchFamily="66" charset="0"/>
              </a:rPr>
              <a:t>2</a:t>
            </a:r>
            <a:r>
              <a:rPr lang="tr-TR" altLang="tr-TR" sz="2800" smtClean="0">
                <a:latin typeface="Comic Sans MS" pitchFamily="66" charset="0"/>
              </a:rPr>
              <a:t> tedavisine başlanmalı</a:t>
            </a:r>
          </a:p>
          <a:p>
            <a:pPr>
              <a:lnSpc>
                <a:spcPct val="90000"/>
              </a:lnSpc>
              <a:buFont typeface="Monotype Sorts" pitchFamily="2" charset="2"/>
              <a:buNone/>
            </a:pPr>
            <a:r>
              <a:rPr lang="tr-TR" altLang="tr-TR" sz="2800" b="1" smtClean="0">
                <a:solidFill>
                  <a:srgbClr val="FF6600"/>
                </a:solidFill>
                <a:latin typeface="Comic Sans MS" pitchFamily="66" charset="0"/>
              </a:rPr>
              <a:t>3-</a:t>
            </a:r>
            <a:r>
              <a:rPr lang="tr-TR" altLang="tr-TR" sz="2800" smtClean="0">
                <a:latin typeface="Comic Sans MS" pitchFamily="66" charset="0"/>
              </a:rPr>
              <a:t>Sakşınla hastanın ağız ve farenksindeki sekresyonlar temizlenmeli</a:t>
            </a:r>
          </a:p>
          <a:p>
            <a:pPr>
              <a:lnSpc>
                <a:spcPct val="90000"/>
              </a:lnSpc>
              <a:buFont typeface="Monotype Sorts" pitchFamily="2" charset="2"/>
              <a:buNone/>
            </a:pPr>
            <a:endParaRPr lang="tr-TR" altLang="tr-TR" sz="2800" smtClean="0">
              <a:latin typeface="Comic Sans MS" pitchFamily="66" charset="0"/>
            </a:endParaRPr>
          </a:p>
        </p:txBody>
      </p:sp>
      <p:pic>
        <p:nvPicPr>
          <p:cNvPr id="21508" name="Picture 5" descr="_41112786_lung_man203">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763" y="4221163"/>
            <a:ext cx="2087562"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01391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
          <p:cNvSpPr>
            <a:spLocks noGrp="1" noChangeArrowheads="1"/>
          </p:cNvSpPr>
          <p:nvPr>
            <p:ph type="title"/>
          </p:nvPr>
        </p:nvSpPr>
        <p:spPr/>
        <p:txBody>
          <a:bodyPr/>
          <a:lstStyle/>
          <a:p>
            <a:endParaRPr lang="tr-TR" altLang="tr-TR" smtClean="0"/>
          </a:p>
        </p:txBody>
      </p:sp>
      <p:sp>
        <p:nvSpPr>
          <p:cNvPr id="22531" name="Rectangle 3"/>
          <p:cNvSpPr>
            <a:spLocks noGrp="1" noChangeArrowheads="1"/>
          </p:cNvSpPr>
          <p:nvPr>
            <p:ph type="body" sz="half" idx="1"/>
          </p:nvPr>
        </p:nvSpPr>
        <p:spPr>
          <a:xfrm>
            <a:off x="990600" y="1844675"/>
            <a:ext cx="4733925" cy="5040313"/>
          </a:xfrm>
        </p:spPr>
        <p:txBody>
          <a:bodyPr/>
          <a:lstStyle/>
          <a:p>
            <a:pPr>
              <a:buFont typeface="Monotype Sorts" pitchFamily="2" charset="2"/>
              <a:buNone/>
            </a:pPr>
            <a:r>
              <a:rPr lang="tr-TR" altLang="tr-TR" b="1" smtClean="0">
                <a:solidFill>
                  <a:srgbClr val="FF6600"/>
                </a:solidFill>
                <a:latin typeface="Comic Sans MS" pitchFamily="66" charset="0"/>
              </a:rPr>
              <a:t>4-</a:t>
            </a:r>
            <a:r>
              <a:rPr lang="tr-TR" altLang="tr-TR" smtClean="0">
                <a:latin typeface="Comic Sans MS" pitchFamily="66" charset="0"/>
              </a:rPr>
              <a:t>Derin solunum için kullanılan araçlar varsa bunların nasıl kullanılacağı hastaya açıklanmalı</a:t>
            </a:r>
          </a:p>
          <a:p>
            <a:pPr>
              <a:buFont typeface="Monotype Sorts" pitchFamily="2" charset="2"/>
              <a:buNone/>
            </a:pPr>
            <a:endParaRPr lang="tr-TR" altLang="tr-TR" smtClean="0">
              <a:latin typeface="Comic Sans MS" pitchFamily="66" charset="0"/>
            </a:endParaRPr>
          </a:p>
          <a:p>
            <a:pPr>
              <a:buFont typeface="Monotype Sorts" pitchFamily="2" charset="2"/>
              <a:buNone/>
            </a:pPr>
            <a:endParaRPr lang="tr-TR" altLang="tr-TR" smtClean="0"/>
          </a:p>
        </p:txBody>
      </p:sp>
      <p:pic>
        <p:nvPicPr>
          <p:cNvPr id="22532" name="Picture 15" descr="critical_illness_cover">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525" y="3284538"/>
            <a:ext cx="2951163"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57755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042988" y="404813"/>
            <a:ext cx="7791450" cy="1439862"/>
          </a:xfrm>
        </p:spPr>
        <p:txBody>
          <a:bodyPr/>
          <a:lstStyle/>
          <a:p>
            <a:pPr algn="ctr"/>
            <a:r>
              <a:rPr lang="tr-TR" altLang="tr-TR" sz="3200" b="1" smtClean="0">
                <a:solidFill>
                  <a:srgbClr val="800080"/>
                </a:solidFill>
                <a:latin typeface="Comic Sans MS" pitchFamily="66" charset="0"/>
              </a:rPr>
              <a:t>Ameliyat Sonrası Akciğerlere İlişkin Olarak Görülen Başlıca Sorunlar</a:t>
            </a:r>
          </a:p>
        </p:txBody>
      </p:sp>
      <p:sp>
        <p:nvSpPr>
          <p:cNvPr id="23555" name="Rectangle 3"/>
          <p:cNvSpPr>
            <a:spLocks noGrp="1" noChangeArrowheads="1"/>
          </p:cNvSpPr>
          <p:nvPr>
            <p:ph type="body" idx="1"/>
          </p:nvPr>
        </p:nvSpPr>
        <p:spPr/>
        <p:txBody>
          <a:bodyPr/>
          <a:lstStyle/>
          <a:p>
            <a:r>
              <a:rPr lang="tr-TR" altLang="tr-TR" smtClean="0">
                <a:latin typeface="Comic Sans MS" pitchFamily="66" charset="0"/>
              </a:rPr>
              <a:t>Atelektazi</a:t>
            </a:r>
          </a:p>
          <a:p>
            <a:r>
              <a:rPr lang="tr-TR" altLang="tr-TR" smtClean="0">
                <a:latin typeface="Comic Sans MS" pitchFamily="66" charset="0"/>
              </a:rPr>
              <a:t>Pnömoni</a:t>
            </a:r>
          </a:p>
          <a:p>
            <a:r>
              <a:rPr lang="tr-TR" altLang="tr-TR" smtClean="0">
                <a:latin typeface="Comic Sans MS" pitchFamily="66" charset="0"/>
              </a:rPr>
              <a:t>Bronşit</a:t>
            </a:r>
          </a:p>
          <a:p>
            <a:r>
              <a:rPr lang="tr-TR" altLang="tr-TR" smtClean="0">
                <a:latin typeface="Comic Sans MS" pitchFamily="66" charset="0"/>
              </a:rPr>
              <a:t>Plörezi</a:t>
            </a:r>
          </a:p>
          <a:p>
            <a:r>
              <a:rPr lang="tr-TR" altLang="tr-TR" smtClean="0">
                <a:latin typeface="Comic Sans MS" pitchFamily="66" charset="0"/>
              </a:rPr>
              <a:t>Pulmoner emboli</a:t>
            </a:r>
          </a:p>
          <a:p>
            <a:pPr>
              <a:buFont typeface="Monotype Sorts" pitchFamily="2" charset="2"/>
              <a:buNone/>
            </a:pPr>
            <a:endParaRPr lang="tr-TR" altLang="tr-TR" smtClean="0">
              <a:latin typeface="Comic Sans MS" pitchFamily="66" charset="0"/>
            </a:endParaRPr>
          </a:p>
        </p:txBody>
      </p:sp>
      <p:pic>
        <p:nvPicPr>
          <p:cNvPr id="23556" name="Picture 5" descr="patien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25" y="3141663"/>
            <a:ext cx="3167063"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24174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tr-TR" altLang="tr-TR" sz="3200" b="1" smtClean="0">
                <a:latin typeface="Comic Sans MS" pitchFamily="66" charset="0"/>
              </a:rPr>
              <a:t>Solunum Komplikasyonlarında Görülen Belirti Ve Bulgular</a:t>
            </a:r>
          </a:p>
        </p:txBody>
      </p:sp>
      <p:sp>
        <p:nvSpPr>
          <p:cNvPr id="24579" name="Rectangle 3"/>
          <p:cNvSpPr>
            <a:spLocks noGrp="1" noChangeArrowheads="1"/>
          </p:cNvSpPr>
          <p:nvPr>
            <p:ph type="body" idx="1"/>
          </p:nvPr>
        </p:nvSpPr>
        <p:spPr/>
        <p:txBody>
          <a:bodyPr/>
          <a:lstStyle/>
          <a:p>
            <a:r>
              <a:rPr lang="tr-TR" altLang="tr-TR" smtClean="0">
                <a:latin typeface="Comic Sans MS" pitchFamily="66" charset="0"/>
              </a:rPr>
              <a:t>Ateş</a:t>
            </a:r>
          </a:p>
          <a:p>
            <a:r>
              <a:rPr lang="tr-TR" altLang="tr-TR" smtClean="0">
                <a:latin typeface="Comic Sans MS" pitchFamily="66" charset="0"/>
              </a:rPr>
              <a:t>Huzursuzluk</a:t>
            </a:r>
          </a:p>
          <a:p>
            <a:r>
              <a:rPr lang="tr-TR" altLang="tr-TR" smtClean="0">
                <a:latin typeface="Comic Sans MS" pitchFamily="66" charset="0"/>
              </a:rPr>
              <a:t>Dispne</a:t>
            </a:r>
          </a:p>
          <a:p>
            <a:r>
              <a:rPr lang="tr-TR" altLang="tr-TR" smtClean="0">
                <a:latin typeface="Comic Sans MS" pitchFamily="66" charset="0"/>
              </a:rPr>
              <a:t>Taşikardi</a:t>
            </a:r>
          </a:p>
          <a:p>
            <a:r>
              <a:rPr lang="tr-TR" altLang="tr-TR" smtClean="0">
                <a:latin typeface="Comic Sans MS" pitchFamily="66" charset="0"/>
              </a:rPr>
              <a:t>Solunum seslerinde değişiklik</a:t>
            </a:r>
          </a:p>
          <a:p>
            <a:r>
              <a:rPr lang="tr-TR" altLang="tr-TR" smtClean="0">
                <a:latin typeface="Comic Sans MS" pitchFamily="66" charset="0"/>
              </a:rPr>
              <a:t>Koyu balgam</a:t>
            </a:r>
          </a:p>
          <a:p>
            <a:pPr>
              <a:buFont typeface="Monotype Sorts" pitchFamily="2" charset="2"/>
              <a:buNone/>
            </a:pPr>
            <a:endParaRPr lang="tr-TR" altLang="tr-TR" smtClean="0">
              <a:latin typeface="Comic Sans MS" pitchFamily="66" charset="0"/>
            </a:endParaRPr>
          </a:p>
        </p:txBody>
      </p:sp>
      <p:pic>
        <p:nvPicPr>
          <p:cNvPr id="24580" name="Picture 7" descr="Nurse Kari Reading Thermometer">
            <a:hlinkClick r:id="rId2"/>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1036965"/>
            <a:ext cx="180022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12287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990600" y="457200"/>
            <a:ext cx="7397750" cy="1143000"/>
          </a:xfrm>
        </p:spPr>
        <p:txBody>
          <a:bodyPr/>
          <a:lstStyle/>
          <a:p>
            <a:pPr algn="ctr"/>
            <a:r>
              <a:rPr lang="tr-TR" altLang="tr-TR" sz="3600" b="1" smtClean="0">
                <a:latin typeface="Comic Sans MS" pitchFamily="66" charset="0"/>
              </a:rPr>
              <a:t>Solunum Komplikasyonlarında Acilen Yapılması Gerekenler</a:t>
            </a:r>
          </a:p>
        </p:txBody>
      </p:sp>
      <p:sp>
        <p:nvSpPr>
          <p:cNvPr id="25603" name="Rectangle 3"/>
          <p:cNvSpPr>
            <a:spLocks noGrp="1" noChangeArrowheads="1"/>
          </p:cNvSpPr>
          <p:nvPr>
            <p:ph type="body" idx="1"/>
          </p:nvPr>
        </p:nvSpPr>
        <p:spPr/>
        <p:txBody>
          <a:bodyPr/>
          <a:lstStyle/>
          <a:p>
            <a:pPr>
              <a:lnSpc>
                <a:spcPct val="90000"/>
              </a:lnSpc>
            </a:pPr>
            <a:r>
              <a:rPr lang="tr-TR" altLang="tr-TR" smtClean="0">
                <a:latin typeface="Comic Sans MS" pitchFamily="66" charset="0"/>
              </a:rPr>
              <a:t>Airway yada endotrakeal tüp yerleştirerek açık hava yolu sağlamak</a:t>
            </a:r>
          </a:p>
          <a:p>
            <a:pPr>
              <a:lnSpc>
                <a:spcPct val="90000"/>
              </a:lnSpc>
            </a:pPr>
            <a:r>
              <a:rPr lang="tr-TR" altLang="tr-TR" smtClean="0">
                <a:latin typeface="Comic Sans MS" pitchFamily="66" charset="0"/>
              </a:rPr>
              <a:t>Maske, kateter yada endotrakeal tüp yoluyla O2 vermek </a:t>
            </a:r>
          </a:p>
          <a:p>
            <a:pPr>
              <a:lnSpc>
                <a:spcPct val="90000"/>
              </a:lnSpc>
            </a:pPr>
            <a:r>
              <a:rPr lang="tr-TR" altLang="tr-TR" smtClean="0">
                <a:latin typeface="Comic Sans MS" pitchFamily="66" charset="0"/>
              </a:rPr>
              <a:t>Hastanın yeterli sıvı almasını sağlamak</a:t>
            </a:r>
          </a:p>
          <a:p>
            <a:pPr>
              <a:lnSpc>
                <a:spcPct val="90000"/>
              </a:lnSpc>
            </a:pPr>
            <a:r>
              <a:rPr lang="tr-TR" altLang="tr-TR" smtClean="0">
                <a:latin typeface="Comic Sans MS" pitchFamily="66" charset="0"/>
              </a:rPr>
              <a:t>Mümkün olan en erken dönemde hastayı ayağa kaldırmak</a:t>
            </a:r>
          </a:p>
        </p:txBody>
      </p:sp>
    </p:spTree>
    <p:extLst>
      <p:ext uri="{BB962C8B-B14F-4D97-AF65-F5344CB8AC3E}">
        <p14:creationId xmlns:p14="http://schemas.microsoft.com/office/powerpoint/2010/main" val="33712293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tr-TR" altLang="tr-TR" sz="3200" b="1" smtClean="0">
                <a:solidFill>
                  <a:srgbClr val="CC3300"/>
                </a:solidFill>
                <a:latin typeface="Comic Sans MS" pitchFamily="66" charset="0"/>
              </a:rPr>
              <a:t>HEDEF-2 KARDİYOVASKÜLER FONKSİYONU SÜRDÜRMEK</a:t>
            </a:r>
          </a:p>
        </p:txBody>
      </p:sp>
      <p:sp>
        <p:nvSpPr>
          <p:cNvPr id="26627" name="Rectangle 3"/>
          <p:cNvSpPr>
            <a:spLocks noGrp="1" noChangeArrowheads="1"/>
          </p:cNvSpPr>
          <p:nvPr>
            <p:ph type="body" idx="1"/>
          </p:nvPr>
        </p:nvSpPr>
        <p:spPr>
          <a:xfrm>
            <a:off x="684213" y="1828800"/>
            <a:ext cx="7488237" cy="4114800"/>
          </a:xfrm>
        </p:spPr>
        <p:txBody>
          <a:bodyPr/>
          <a:lstStyle/>
          <a:p>
            <a:pPr>
              <a:buFont typeface="Monotype Sorts" pitchFamily="2" charset="2"/>
              <a:buNone/>
            </a:pPr>
            <a:r>
              <a:rPr lang="tr-TR" altLang="tr-TR" smtClean="0">
                <a:latin typeface="Comic Sans MS" pitchFamily="66" charset="0"/>
              </a:rPr>
              <a:t>   İyi bir doku perfüzyonu için kardiyak debi yeterli olmalıdır. Kardiyak debinin yeterli olup olmadığını belirlemek için hastanın kan basıncı, nabız ve solunumu değerlendirilir.</a:t>
            </a:r>
          </a:p>
        </p:txBody>
      </p:sp>
      <p:pic>
        <p:nvPicPr>
          <p:cNvPr id="26628" name="Picture 5" descr="Blind Heart Caricature">
            <a:hlinkClick r:id="rId2"/>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4581128"/>
            <a:ext cx="1871662"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1519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331913" y="457200"/>
            <a:ext cx="7431087" cy="1143000"/>
          </a:xfrm>
        </p:spPr>
        <p:txBody>
          <a:bodyPr/>
          <a:lstStyle/>
          <a:p>
            <a:r>
              <a:rPr lang="tr-TR" altLang="tr-TR" sz="4000" smtClean="0">
                <a:solidFill>
                  <a:srgbClr val="FF7C80"/>
                </a:solidFill>
                <a:latin typeface="Comic Sans MS" pitchFamily="66" charset="0"/>
              </a:rPr>
              <a:t>Kan Basıncı</a:t>
            </a:r>
          </a:p>
        </p:txBody>
      </p:sp>
      <p:sp>
        <p:nvSpPr>
          <p:cNvPr id="27651" name="Rectangle 3"/>
          <p:cNvSpPr>
            <a:spLocks noGrp="1" noChangeArrowheads="1"/>
          </p:cNvSpPr>
          <p:nvPr>
            <p:ph type="body" idx="1"/>
          </p:nvPr>
        </p:nvSpPr>
        <p:spPr>
          <a:xfrm>
            <a:off x="900113" y="1628775"/>
            <a:ext cx="7862887" cy="4537075"/>
          </a:xfrm>
        </p:spPr>
        <p:txBody>
          <a:bodyPr/>
          <a:lstStyle/>
          <a:p>
            <a:pPr>
              <a:lnSpc>
                <a:spcPct val="80000"/>
              </a:lnSpc>
              <a:buFont typeface="Monotype Sorts" pitchFamily="2" charset="2"/>
              <a:buNone/>
            </a:pPr>
            <a:r>
              <a:rPr lang="tr-TR" altLang="tr-TR" sz="2800" smtClean="0">
                <a:latin typeface="Comic Sans MS" pitchFamily="66" charset="0"/>
              </a:rPr>
              <a:t>    </a:t>
            </a:r>
            <a:r>
              <a:rPr lang="tr-TR" altLang="tr-TR" smtClean="0">
                <a:latin typeface="Comic Sans MS" pitchFamily="66" charset="0"/>
              </a:rPr>
              <a:t>Hastanın ameliyat öncesi temel kan basıncı değeri bilinmelidir. Doktora bildirilmesi gereken kan basıncına ilişkin anormal bulgular:</a:t>
            </a:r>
          </a:p>
          <a:p>
            <a:pPr>
              <a:lnSpc>
                <a:spcPct val="80000"/>
              </a:lnSpc>
              <a:buSzPct val="135000"/>
              <a:buFont typeface="Wingdings" pitchFamily="2" charset="2"/>
              <a:buChar char="Ø"/>
            </a:pPr>
            <a:r>
              <a:rPr lang="tr-TR" altLang="tr-TR" smtClean="0">
                <a:latin typeface="Comic Sans MS" pitchFamily="66" charset="0"/>
              </a:rPr>
              <a:t>Sistolik basıncın temel değerinden 20 mm Hg’ dan daha fazla düşmesi</a:t>
            </a:r>
          </a:p>
          <a:p>
            <a:pPr>
              <a:lnSpc>
                <a:spcPct val="80000"/>
              </a:lnSpc>
              <a:buSzPct val="135000"/>
              <a:buFont typeface="Wingdings" pitchFamily="2" charset="2"/>
              <a:buChar char="Ø"/>
            </a:pPr>
            <a:r>
              <a:rPr lang="tr-TR" altLang="tr-TR" smtClean="0">
                <a:latin typeface="Comic Sans MS" pitchFamily="66" charset="0"/>
              </a:rPr>
              <a:t>Sistolik basıncın 80 mm Hg’nın altında olması</a:t>
            </a:r>
          </a:p>
          <a:p>
            <a:pPr>
              <a:lnSpc>
                <a:spcPct val="80000"/>
              </a:lnSpc>
              <a:buSzPct val="135000"/>
              <a:buFont typeface="Wingdings" pitchFamily="2" charset="2"/>
              <a:buChar char="Ø"/>
            </a:pPr>
            <a:r>
              <a:rPr lang="tr-TR" altLang="tr-TR" smtClean="0">
                <a:latin typeface="Comic Sans MS" pitchFamily="66" charset="0"/>
              </a:rPr>
              <a:t>Kan basıncının her ölçümde 5-10 mm Hg’lık bir düşüş göstermesidir. </a:t>
            </a:r>
          </a:p>
        </p:txBody>
      </p:sp>
      <p:pic>
        <p:nvPicPr>
          <p:cNvPr id="27652" name="Picture 5" descr="Heart Getting Blood Pressure Taken">
            <a:hlinkClick r:id="rId2"/>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333375"/>
            <a:ext cx="1439863"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99564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258888" y="457200"/>
            <a:ext cx="7504112" cy="1143000"/>
          </a:xfrm>
        </p:spPr>
        <p:txBody>
          <a:bodyPr/>
          <a:lstStyle/>
          <a:p>
            <a:r>
              <a:rPr lang="tr-TR" altLang="tr-TR" sz="4000" smtClean="0">
                <a:solidFill>
                  <a:srgbClr val="FF7C80"/>
                </a:solidFill>
                <a:latin typeface="Comic Sans MS" pitchFamily="66" charset="0"/>
              </a:rPr>
              <a:t>Nabız</a:t>
            </a:r>
          </a:p>
        </p:txBody>
      </p:sp>
      <p:sp>
        <p:nvSpPr>
          <p:cNvPr id="28675" name="Rectangle 3"/>
          <p:cNvSpPr>
            <a:spLocks noGrp="1" noChangeArrowheads="1"/>
          </p:cNvSpPr>
          <p:nvPr>
            <p:ph type="body" sz="half" idx="1"/>
          </p:nvPr>
        </p:nvSpPr>
        <p:spPr>
          <a:xfrm>
            <a:off x="827088" y="1828800"/>
            <a:ext cx="5616575" cy="4114800"/>
          </a:xfrm>
        </p:spPr>
        <p:txBody>
          <a:bodyPr/>
          <a:lstStyle/>
          <a:p>
            <a:pPr>
              <a:buFont typeface="Monotype Sorts" pitchFamily="2" charset="2"/>
              <a:buNone/>
            </a:pPr>
            <a:r>
              <a:rPr lang="tr-TR" altLang="tr-TR" sz="2800" smtClean="0">
                <a:latin typeface="Comic Sans MS" pitchFamily="66" charset="0"/>
              </a:rPr>
              <a:t>   </a:t>
            </a:r>
            <a:r>
              <a:rPr lang="tr-TR" altLang="tr-TR" sz="2800" smtClean="0">
                <a:solidFill>
                  <a:schemeClr val="tx2"/>
                </a:solidFill>
                <a:latin typeface="Comic Sans MS" pitchFamily="66" charset="0"/>
              </a:rPr>
              <a:t>Bradikardi;</a:t>
            </a:r>
            <a:r>
              <a:rPr lang="tr-TR" altLang="tr-TR" sz="2800" smtClean="0">
                <a:latin typeface="Comic Sans MS" pitchFamily="66" charset="0"/>
              </a:rPr>
              <a:t> Erişkin bireylerde nabzın dakikada 60’ın altında olmasıdır.</a:t>
            </a:r>
          </a:p>
          <a:p>
            <a:pPr>
              <a:buFont typeface="Monotype Sorts" pitchFamily="2" charset="2"/>
              <a:buNone/>
            </a:pPr>
            <a:r>
              <a:rPr lang="tr-TR" altLang="tr-TR" sz="2800" smtClean="0">
                <a:latin typeface="Comic Sans MS" pitchFamily="66" charset="0"/>
              </a:rPr>
              <a:t>   </a:t>
            </a:r>
            <a:r>
              <a:rPr lang="tr-TR" altLang="tr-TR" sz="2800" smtClean="0">
                <a:solidFill>
                  <a:schemeClr val="tx2"/>
                </a:solidFill>
                <a:latin typeface="Comic Sans MS" pitchFamily="66" charset="0"/>
              </a:rPr>
              <a:t>Taşikardi;</a:t>
            </a:r>
            <a:r>
              <a:rPr lang="tr-TR" altLang="tr-TR" sz="2800" smtClean="0">
                <a:latin typeface="Comic Sans MS" pitchFamily="66" charset="0"/>
              </a:rPr>
              <a:t> Erişkin bireylerde nabzın dakikada 110’un üzerinde olmasıdır.</a:t>
            </a:r>
          </a:p>
          <a:p>
            <a:pPr>
              <a:buFont typeface="Monotype Sorts" pitchFamily="2" charset="2"/>
              <a:buNone/>
            </a:pPr>
            <a:r>
              <a:rPr lang="tr-TR" altLang="tr-TR" sz="2800" smtClean="0">
                <a:latin typeface="Comic Sans MS" pitchFamily="66" charset="0"/>
              </a:rPr>
              <a:t>   </a:t>
            </a:r>
            <a:r>
              <a:rPr lang="tr-TR" altLang="tr-TR" sz="2800" smtClean="0">
                <a:solidFill>
                  <a:schemeClr val="tx2"/>
                </a:solidFill>
                <a:latin typeface="Comic Sans MS" pitchFamily="66" charset="0"/>
              </a:rPr>
              <a:t>İrregüler nabız;</a:t>
            </a:r>
            <a:r>
              <a:rPr lang="tr-TR" altLang="tr-TR" sz="2800" smtClean="0">
                <a:latin typeface="Comic Sans MS" pitchFamily="66" charset="0"/>
              </a:rPr>
              <a:t> Nabzın düzensiz olmasıdır. </a:t>
            </a:r>
          </a:p>
        </p:txBody>
      </p:sp>
      <p:pic>
        <p:nvPicPr>
          <p:cNvPr id="28676" name="Picture 4" descr="puls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364163" y="3860800"/>
            <a:ext cx="3024187" cy="2376488"/>
          </a:xfrm>
          <a:noFill/>
        </p:spPr>
      </p:pic>
    </p:spTree>
    <p:extLst>
      <p:ext uri="{BB962C8B-B14F-4D97-AF65-F5344CB8AC3E}">
        <p14:creationId xmlns:p14="http://schemas.microsoft.com/office/powerpoint/2010/main" val="41828662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258888" y="457200"/>
            <a:ext cx="7504112" cy="1143000"/>
          </a:xfrm>
        </p:spPr>
        <p:txBody>
          <a:bodyPr/>
          <a:lstStyle/>
          <a:p>
            <a:r>
              <a:rPr lang="tr-TR" altLang="tr-TR" sz="4000" smtClean="0">
                <a:solidFill>
                  <a:srgbClr val="FF7C80"/>
                </a:solidFill>
                <a:latin typeface="Comic Sans MS" pitchFamily="66" charset="0"/>
              </a:rPr>
              <a:t>Solunum</a:t>
            </a:r>
          </a:p>
        </p:txBody>
      </p:sp>
      <p:sp>
        <p:nvSpPr>
          <p:cNvPr id="29699" name="Rectangle 3"/>
          <p:cNvSpPr>
            <a:spLocks noGrp="1" noChangeArrowheads="1"/>
          </p:cNvSpPr>
          <p:nvPr>
            <p:ph type="body" idx="1"/>
          </p:nvPr>
        </p:nvSpPr>
        <p:spPr>
          <a:xfrm>
            <a:off x="900113" y="1828800"/>
            <a:ext cx="7862887" cy="4114800"/>
          </a:xfrm>
        </p:spPr>
        <p:txBody>
          <a:bodyPr/>
          <a:lstStyle/>
          <a:p>
            <a:pPr>
              <a:buFont typeface="Monotype Sorts" pitchFamily="2" charset="2"/>
              <a:buNone/>
            </a:pPr>
            <a:r>
              <a:rPr lang="tr-TR" altLang="tr-TR" smtClean="0">
                <a:latin typeface="Comic Sans MS" pitchFamily="66" charset="0"/>
              </a:rPr>
              <a:t>   Anesteziden sonra hastanın solunumu genellikle yavaş ve derindir. Doktora bildirilmesi gereken solunum sorunları:</a:t>
            </a:r>
          </a:p>
          <a:p>
            <a:pPr>
              <a:buSzPct val="135000"/>
              <a:buFont typeface="Wingdings" pitchFamily="2" charset="2"/>
              <a:buChar char="§"/>
            </a:pPr>
            <a:r>
              <a:rPr lang="tr-TR" altLang="tr-TR" smtClean="0">
                <a:latin typeface="Comic Sans MS" pitchFamily="66" charset="0"/>
              </a:rPr>
              <a:t>Hızlı ve zor solunum </a:t>
            </a:r>
          </a:p>
          <a:p>
            <a:pPr>
              <a:buSzPct val="135000"/>
              <a:buFont typeface="Wingdings" pitchFamily="2" charset="2"/>
              <a:buChar char="§"/>
            </a:pPr>
            <a:r>
              <a:rPr lang="tr-TR" altLang="tr-TR" smtClean="0">
                <a:latin typeface="Comic Sans MS" pitchFamily="66" charset="0"/>
              </a:rPr>
              <a:t>Yüzeysel yavaş solunum</a:t>
            </a:r>
          </a:p>
          <a:p>
            <a:pPr>
              <a:buSzPct val="135000"/>
              <a:buFont typeface="Wingdings" pitchFamily="2" charset="2"/>
              <a:buChar char="§"/>
            </a:pPr>
            <a:r>
              <a:rPr lang="tr-TR" altLang="tr-TR" smtClean="0">
                <a:latin typeface="Comic Sans MS" pitchFamily="66" charset="0"/>
              </a:rPr>
              <a:t>Hastanın boyun,diyafram kasını kullandığı yüzeyel ve zor solunum </a:t>
            </a:r>
          </a:p>
        </p:txBody>
      </p:sp>
    </p:spTree>
    <p:extLst>
      <p:ext uri="{BB962C8B-B14F-4D97-AF65-F5344CB8AC3E}">
        <p14:creationId xmlns:p14="http://schemas.microsoft.com/office/powerpoint/2010/main" val="36406147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tr-TR" altLang="tr-TR" sz="3200" b="1" smtClean="0">
                <a:solidFill>
                  <a:srgbClr val="CC3300"/>
                </a:solidFill>
                <a:latin typeface="Comic Sans MS" pitchFamily="66" charset="0"/>
              </a:rPr>
              <a:t>HEDEF-3 YETERLİ BESLENME VE BOŞALTIMI SAĞLAMAK</a:t>
            </a:r>
          </a:p>
        </p:txBody>
      </p:sp>
      <p:sp>
        <p:nvSpPr>
          <p:cNvPr id="30723" name="Rectangle 3"/>
          <p:cNvSpPr>
            <a:spLocks noGrp="1" noChangeArrowheads="1"/>
          </p:cNvSpPr>
          <p:nvPr>
            <p:ph type="body" idx="1"/>
          </p:nvPr>
        </p:nvSpPr>
        <p:spPr/>
        <p:txBody>
          <a:bodyPr/>
          <a:lstStyle/>
          <a:p>
            <a:pPr>
              <a:buClr>
                <a:srgbClr val="990000"/>
              </a:buClr>
              <a:buSzPct val="125000"/>
              <a:buFont typeface="Wingdings" pitchFamily="2" charset="2"/>
              <a:buChar char="§"/>
            </a:pPr>
            <a:r>
              <a:rPr lang="tr-TR" altLang="tr-TR" smtClean="0">
                <a:latin typeface="Comic Sans MS" pitchFamily="66" charset="0"/>
              </a:rPr>
              <a:t>Ameliyattan sonra hastanın uygun olan en kısa sürede normal diyete geçmesi iyi olur. Hastanın normal diyet almaya başlama zamanını; doktor hastaya verilen anesteziyi, uygulanan ameliyatı ve hastanın GİS fonksiyonlarını dikkate alarak belirler.</a:t>
            </a:r>
          </a:p>
        </p:txBody>
      </p:sp>
    </p:spTree>
    <p:extLst>
      <p:ext uri="{BB962C8B-B14F-4D97-AF65-F5344CB8AC3E}">
        <p14:creationId xmlns:p14="http://schemas.microsoft.com/office/powerpoint/2010/main" val="25736660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endParaRPr lang="tr-TR" altLang="tr-TR" smtClean="0"/>
          </a:p>
        </p:txBody>
      </p:sp>
      <p:sp>
        <p:nvSpPr>
          <p:cNvPr id="31747" name="Rectangle 3"/>
          <p:cNvSpPr>
            <a:spLocks noGrp="1" noChangeArrowheads="1"/>
          </p:cNvSpPr>
          <p:nvPr>
            <p:ph type="body" idx="1"/>
          </p:nvPr>
        </p:nvSpPr>
        <p:spPr/>
        <p:txBody>
          <a:bodyPr/>
          <a:lstStyle/>
          <a:p>
            <a:pPr>
              <a:buClr>
                <a:srgbClr val="990000"/>
              </a:buClr>
              <a:buSzPct val="125000"/>
              <a:buFont typeface="Wingdings" pitchFamily="2" charset="2"/>
              <a:buChar char="§"/>
            </a:pPr>
            <a:r>
              <a:rPr lang="tr-TR" altLang="tr-TR" smtClean="0">
                <a:latin typeface="Comic Sans MS" pitchFamily="66" charset="0"/>
              </a:rPr>
              <a:t>Hastanın bağırsak sesleri hergün dinlenmeli, gaz ve gaita çıkarıp çıkarmadığı sorgulanmalıdır. </a:t>
            </a:r>
          </a:p>
          <a:p>
            <a:pPr>
              <a:buClr>
                <a:srgbClr val="990000"/>
              </a:buClr>
              <a:buSzPct val="125000"/>
              <a:buFont typeface="Wingdings" pitchFamily="2" charset="2"/>
              <a:buChar char="§"/>
            </a:pPr>
            <a:r>
              <a:rPr lang="tr-TR" altLang="tr-TR" smtClean="0">
                <a:latin typeface="Comic Sans MS" pitchFamily="66" charset="0"/>
              </a:rPr>
              <a:t>Hastanın beslenmeye başlamasını etkileyen faktörler; bağırsak sesleri, yutma refleksi ve ameliyatın niteliğidir.</a:t>
            </a:r>
            <a:r>
              <a:rPr lang="tr-TR" altLang="tr-TR" smtClean="0"/>
              <a:t> </a:t>
            </a:r>
          </a:p>
        </p:txBody>
      </p:sp>
      <p:pic>
        <p:nvPicPr>
          <p:cNvPr id="31748" name="Picture 5" descr="intestin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1196752"/>
            <a:ext cx="1943100"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30695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endParaRPr lang="tr-TR" altLang="tr-TR" smtClean="0"/>
          </a:p>
        </p:txBody>
      </p:sp>
      <p:sp>
        <p:nvSpPr>
          <p:cNvPr id="32771" name="Rectangle 3"/>
          <p:cNvSpPr>
            <a:spLocks noGrp="1" noChangeArrowheads="1"/>
          </p:cNvSpPr>
          <p:nvPr>
            <p:ph type="body" idx="1"/>
          </p:nvPr>
        </p:nvSpPr>
        <p:spPr/>
        <p:txBody>
          <a:bodyPr/>
          <a:lstStyle/>
          <a:p>
            <a:pPr>
              <a:buClr>
                <a:srgbClr val="990000"/>
              </a:buClr>
              <a:buSzPct val="125000"/>
              <a:buFont typeface="Wingdings" pitchFamily="2" charset="2"/>
              <a:buChar char="§"/>
            </a:pPr>
            <a:r>
              <a:rPr lang="tr-TR" altLang="tr-TR" smtClean="0">
                <a:latin typeface="Comic Sans MS" pitchFamily="66" charset="0"/>
              </a:rPr>
              <a:t>Ameliyattan sonra hastalar uzun süre ağız yoluyla beslenemeyecekse total parenteral beslenmeye(TPN) başlanır.</a:t>
            </a:r>
          </a:p>
          <a:p>
            <a:pPr>
              <a:buClr>
                <a:srgbClr val="990000"/>
              </a:buClr>
              <a:buSzPct val="125000"/>
              <a:buFont typeface="Wingdings" pitchFamily="2" charset="2"/>
              <a:buChar char="§"/>
            </a:pPr>
            <a:r>
              <a:rPr lang="tr-TR" altLang="tr-TR" smtClean="0">
                <a:latin typeface="Comic Sans MS" pitchFamily="66" charset="0"/>
              </a:rPr>
              <a:t>Ameliyattan sonraki 2. yada 3. güne kadar bağırsak hareketleri yoksa doktor laksatif ilaç verilmesini yada boşaltıcı lavman yapılmasını isteyebilir. </a:t>
            </a:r>
          </a:p>
        </p:txBody>
      </p:sp>
    </p:spTree>
    <p:extLst>
      <p:ext uri="{BB962C8B-B14F-4D97-AF65-F5344CB8AC3E}">
        <p14:creationId xmlns:p14="http://schemas.microsoft.com/office/powerpoint/2010/main" val="17749461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403350" y="457200"/>
            <a:ext cx="7359650" cy="1143000"/>
          </a:xfrm>
        </p:spPr>
        <p:txBody>
          <a:bodyPr/>
          <a:lstStyle/>
          <a:p>
            <a:r>
              <a:rPr lang="tr-TR" altLang="tr-TR" sz="3200" b="1" smtClean="0">
                <a:solidFill>
                  <a:srgbClr val="CC3300"/>
                </a:solidFill>
                <a:latin typeface="Comic Sans MS" pitchFamily="66" charset="0"/>
              </a:rPr>
              <a:t>HEDEF-4 SIVI-ELEKTROLİT DENGESİNİ SÜRDÜRMEK</a:t>
            </a:r>
          </a:p>
        </p:txBody>
      </p:sp>
      <p:sp>
        <p:nvSpPr>
          <p:cNvPr id="33795" name="Rectangle 3"/>
          <p:cNvSpPr>
            <a:spLocks noGrp="1" noChangeArrowheads="1"/>
          </p:cNvSpPr>
          <p:nvPr>
            <p:ph type="body" idx="1"/>
          </p:nvPr>
        </p:nvSpPr>
        <p:spPr>
          <a:xfrm>
            <a:off x="900113" y="1828800"/>
            <a:ext cx="7862887" cy="4114800"/>
          </a:xfrm>
        </p:spPr>
        <p:txBody>
          <a:bodyPr/>
          <a:lstStyle/>
          <a:p>
            <a:pPr>
              <a:buFont typeface="Monotype Sorts" pitchFamily="2" charset="2"/>
              <a:buNone/>
            </a:pPr>
            <a:r>
              <a:rPr lang="tr-TR" altLang="tr-TR" sz="2800" smtClean="0">
                <a:latin typeface="Comic Sans MS" pitchFamily="66" charset="0"/>
              </a:rPr>
              <a:t>      Ameliyat sonrasında sıvı-elektrolit dengesizliği; </a:t>
            </a:r>
          </a:p>
          <a:p>
            <a:pPr>
              <a:buClr>
                <a:srgbClr val="990000"/>
              </a:buClr>
              <a:buSzPct val="135000"/>
              <a:buFont typeface="Wingdings" pitchFamily="2" charset="2"/>
              <a:buChar char="Ø"/>
            </a:pPr>
            <a:r>
              <a:rPr lang="tr-TR" altLang="tr-TR" sz="2800" smtClean="0">
                <a:latin typeface="Comic Sans MS" pitchFamily="66" charset="0"/>
              </a:rPr>
              <a:t>Hastada metabolik yıkım ürünlerinin birikmesine </a:t>
            </a:r>
          </a:p>
          <a:p>
            <a:pPr>
              <a:buClr>
                <a:srgbClr val="990000"/>
              </a:buClr>
              <a:buSzPct val="135000"/>
              <a:buFont typeface="Wingdings" pitchFamily="2" charset="2"/>
              <a:buChar char="Ø"/>
            </a:pPr>
            <a:r>
              <a:rPr lang="tr-TR" altLang="tr-TR" sz="2800" smtClean="0">
                <a:latin typeface="Comic Sans MS" pitchFamily="66" charset="0"/>
              </a:rPr>
              <a:t>Nörolojik ve kardiyak sorunların gelişmesine</a:t>
            </a:r>
          </a:p>
          <a:p>
            <a:pPr>
              <a:buClr>
                <a:srgbClr val="990000"/>
              </a:buClr>
              <a:buSzPct val="135000"/>
              <a:buFont typeface="Wingdings" pitchFamily="2" charset="2"/>
              <a:buChar char="Ø"/>
            </a:pPr>
            <a:r>
              <a:rPr lang="tr-TR" altLang="tr-TR" sz="2800" smtClean="0">
                <a:latin typeface="Comic Sans MS" pitchFamily="66" charset="0"/>
              </a:rPr>
              <a:t>Bedendeki sıvı miktarının az yada fazla olmasından kaynaklanan sorunların gelişmesine neden olur.</a:t>
            </a:r>
          </a:p>
        </p:txBody>
      </p:sp>
    </p:spTree>
    <p:extLst>
      <p:ext uri="{BB962C8B-B14F-4D97-AF65-F5344CB8AC3E}">
        <p14:creationId xmlns:p14="http://schemas.microsoft.com/office/powerpoint/2010/main" val="27242343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tr-TR" altLang="tr-TR" sz="3200" b="1" smtClean="0">
                <a:solidFill>
                  <a:srgbClr val="FF6600"/>
                </a:solidFill>
                <a:latin typeface="Comic Sans MS" pitchFamily="66" charset="0"/>
              </a:rPr>
              <a:t>Ameliyat Sonrasında Sıvı-Elektrolit Tedavisinin Temel İki Amacı</a:t>
            </a:r>
          </a:p>
        </p:txBody>
      </p:sp>
      <p:sp>
        <p:nvSpPr>
          <p:cNvPr id="34819" name="Rectangle 3"/>
          <p:cNvSpPr>
            <a:spLocks noGrp="1" noChangeArrowheads="1"/>
          </p:cNvSpPr>
          <p:nvPr>
            <p:ph type="body" sz="half" idx="1"/>
          </p:nvPr>
        </p:nvSpPr>
        <p:spPr>
          <a:xfrm>
            <a:off x="990600" y="1828800"/>
            <a:ext cx="5453063" cy="4114800"/>
          </a:xfrm>
        </p:spPr>
        <p:txBody>
          <a:bodyPr/>
          <a:lstStyle/>
          <a:p>
            <a:pPr>
              <a:buFont typeface="Monotype Sorts" pitchFamily="2" charset="2"/>
              <a:buNone/>
            </a:pPr>
            <a:r>
              <a:rPr lang="tr-TR" altLang="tr-TR" b="1" smtClean="0">
                <a:solidFill>
                  <a:srgbClr val="CC3300"/>
                </a:solidFill>
                <a:latin typeface="Comic Sans MS" pitchFamily="66" charset="0"/>
              </a:rPr>
              <a:t>1-</a:t>
            </a:r>
            <a:r>
              <a:rPr lang="tr-TR" altLang="tr-TR" smtClean="0">
                <a:latin typeface="Comic Sans MS" pitchFamily="66" charset="0"/>
              </a:rPr>
              <a:t>Yeterli sıvı vererek extraselüler sıvı ve kan hacmini korumak</a:t>
            </a:r>
          </a:p>
          <a:p>
            <a:pPr>
              <a:buFont typeface="Monotype Sorts" pitchFamily="2" charset="2"/>
              <a:buNone/>
            </a:pPr>
            <a:r>
              <a:rPr lang="tr-TR" altLang="tr-TR" b="1" smtClean="0">
                <a:solidFill>
                  <a:srgbClr val="CC3300"/>
                </a:solidFill>
                <a:latin typeface="Comic Sans MS" pitchFamily="66" charset="0"/>
              </a:rPr>
              <a:t>2-</a:t>
            </a:r>
            <a:r>
              <a:rPr lang="tr-TR" altLang="tr-TR" smtClean="0">
                <a:latin typeface="Comic Sans MS" pitchFamily="66" charset="0"/>
              </a:rPr>
              <a:t>Konjestif kalp yetmezliği ve pulmoner ödeme yol açabilecek aşırı sıvı yüklenmesini önlemek</a:t>
            </a:r>
          </a:p>
        </p:txBody>
      </p:sp>
      <p:pic>
        <p:nvPicPr>
          <p:cNvPr id="34820" name="Picture 4" descr="Resim1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6732588" y="1557338"/>
            <a:ext cx="1366837" cy="1081087"/>
          </a:xfrm>
          <a:noFill/>
        </p:spPr>
      </p:pic>
    </p:spTree>
    <p:extLst>
      <p:ext uri="{BB962C8B-B14F-4D97-AF65-F5344CB8AC3E}">
        <p14:creationId xmlns:p14="http://schemas.microsoft.com/office/powerpoint/2010/main" val="28449856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971550" y="404813"/>
            <a:ext cx="7791450" cy="1728787"/>
          </a:xfrm>
        </p:spPr>
        <p:txBody>
          <a:bodyPr/>
          <a:lstStyle/>
          <a:p>
            <a:pPr algn="ctr"/>
            <a:r>
              <a:rPr lang="tr-TR" altLang="tr-TR" sz="3200" b="1" smtClean="0">
                <a:latin typeface="Comic Sans MS" pitchFamily="66" charset="0"/>
              </a:rPr>
              <a:t>Sıvı-Elektrolit Dengesinin Sürdürülmesine Yönelik Hemşirelik Uygulamaları</a:t>
            </a:r>
          </a:p>
        </p:txBody>
      </p:sp>
      <p:sp>
        <p:nvSpPr>
          <p:cNvPr id="35843" name="Rectangle 3"/>
          <p:cNvSpPr>
            <a:spLocks noGrp="1" noChangeArrowheads="1"/>
          </p:cNvSpPr>
          <p:nvPr>
            <p:ph type="body" idx="1"/>
          </p:nvPr>
        </p:nvSpPr>
        <p:spPr>
          <a:xfrm>
            <a:off x="990600" y="2205038"/>
            <a:ext cx="7772400" cy="3738562"/>
          </a:xfrm>
        </p:spPr>
        <p:txBody>
          <a:bodyPr/>
          <a:lstStyle/>
          <a:p>
            <a:pPr>
              <a:lnSpc>
                <a:spcPct val="90000"/>
              </a:lnSpc>
              <a:buClr>
                <a:srgbClr val="990000"/>
              </a:buClr>
              <a:buSzPct val="135000"/>
              <a:buFont typeface="Wingdings" pitchFamily="2" charset="2"/>
              <a:buChar char="ü"/>
            </a:pPr>
            <a:r>
              <a:rPr lang="tr-TR" altLang="tr-TR" sz="2800" smtClean="0">
                <a:latin typeface="Comic Sans MS" pitchFamily="66" charset="0"/>
              </a:rPr>
              <a:t>Hastanın aldığı ve çıkardığının doğru bir şekilde ölçülüp kayıt edilmesi</a:t>
            </a:r>
          </a:p>
          <a:p>
            <a:pPr>
              <a:lnSpc>
                <a:spcPct val="90000"/>
              </a:lnSpc>
              <a:buClr>
                <a:srgbClr val="990000"/>
              </a:buClr>
              <a:buSzPct val="135000"/>
              <a:buFont typeface="Wingdings" pitchFamily="2" charset="2"/>
              <a:buChar char="ü"/>
            </a:pPr>
            <a:r>
              <a:rPr lang="tr-TR" altLang="tr-TR" sz="2800" smtClean="0">
                <a:latin typeface="Comic Sans MS" pitchFamily="66" charset="0"/>
              </a:rPr>
              <a:t>Anormal laboratuvar bulgularının doktora bildirilmesi</a:t>
            </a:r>
          </a:p>
          <a:p>
            <a:pPr>
              <a:lnSpc>
                <a:spcPct val="90000"/>
              </a:lnSpc>
              <a:buClr>
                <a:srgbClr val="990000"/>
              </a:buClr>
              <a:buSzPct val="135000"/>
              <a:buFont typeface="Wingdings" pitchFamily="2" charset="2"/>
              <a:buChar char="ü"/>
            </a:pPr>
            <a:r>
              <a:rPr lang="tr-TR" altLang="tr-TR" sz="2800" smtClean="0">
                <a:latin typeface="Comic Sans MS" pitchFamily="66" charset="0"/>
              </a:rPr>
              <a:t>Sıvı-elektrolit dengesi belirti ve bulgularının izlenmesi </a:t>
            </a:r>
          </a:p>
          <a:p>
            <a:pPr>
              <a:lnSpc>
                <a:spcPct val="90000"/>
              </a:lnSpc>
              <a:buClr>
                <a:srgbClr val="990000"/>
              </a:buClr>
              <a:buSzPct val="135000"/>
              <a:buFont typeface="Wingdings" pitchFamily="2" charset="2"/>
              <a:buChar char="ü"/>
            </a:pPr>
            <a:r>
              <a:rPr lang="tr-TR" altLang="tr-TR" sz="2800" smtClean="0">
                <a:latin typeface="Comic Sans MS" pitchFamily="66" charset="0"/>
              </a:rPr>
              <a:t>Bedende yerleştirilmiş olan tüplerin uygun bir şekilde irrige edilmesi</a:t>
            </a:r>
          </a:p>
        </p:txBody>
      </p:sp>
    </p:spTree>
    <p:extLst>
      <p:ext uri="{BB962C8B-B14F-4D97-AF65-F5344CB8AC3E}">
        <p14:creationId xmlns:p14="http://schemas.microsoft.com/office/powerpoint/2010/main" val="2054689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endParaRPr lang="tr-TR" altLang="tr-TR" smtClean="0"/>
          </a:p>
        </p:txBody>
      </p:sp>
      <p:sp>
        <p:nvSpPr>
          <p:cNvPr id="36867" name="Rectangle 3"/>
          <p:cNvSpPr>
            <a:spLocks noGrp="1" noChangeArrowheads="1"/>
          </p:cNvSpPr>
          <p:nvPr>
            <p:ph type="body" idx="1"/>
          </p:nvPr>
        </p:nvSpPr>
        <p:spPr>
          <a:xfrm>
            <a:off x="457200" y="1600200"/>
            <a:ext cx="7102475" cy="4525963"/>
          </a:xfrm>
        </p:spPr>
        <p:txBody>
          <a:bodyPr/>
          <a:lstStyle/>
          <a:p>
            <a:pPr>
              <a:buClr>
                <a:srgbClr val="990000"/>
              </a:buClr>
              <a:buSzPct val="135000"/>
              <a:buFont typeface="Wingdings" pitchFamily="2" charset="2"/>
              <a:buChar char="ü"/>
            </a:pPr>
            <a:r>
              <a:rPr lang="tr-TR" altLang="tr-TR" dirty="0" smtClean="0">
                <a:latin typeface="Comic Sans MS" pitchFamily="66" charset="0"/>
              </a:rPr>
              <a:t>Solunum </a:t>
            </a:r>
            <a:r>
              <a:rPr lang="tr-TR" altLang="tr-TR" dirty="0" err="1" smtClean="0">
                <a:latin typeface="Comic Sans MS" pitchFamily="66" charset="0"/>
              </a:rPr>
              <a:t>asidozunu</a:t>
            </a:r>
            <a:r>
              <a:rPr lang="tr-TR" altLang="tr-TR" dirty="0" smtClean="0">
                <a:latin typeface="Comic Sans MS" pitchFamily="66" charset="0"/>
              </a:rPr>
              <a:t> önlemek için hastaya derin solunum ve öksürük egzersizlerinin yaptırılması</a:t>
            </a:r>
          </a:p>
          <a:p>
            <a:pPr>
              <a:buClr>
                <a:srgbClr val="990000"/>
              </a:buClr>
              <a:buSzPct val="135000"/>
              <a:buFont typeface="Wingdings" pitchFamily="2" charset="2"/>
              <a:buChar char="ü"/>
            </a:pPr>
            <a:r>
              <a:rPr lang="tr-TR" altLang="tr-TR" dirty="0" smtClean="0">
                <a:latin typeface="Comic Sans MS" pitchFamily="66" charset="0"/>
              </a:rPr>
              <a:t>Bağırsak hareketleri başladığında hastaya uygun sıvıların ağız yoluyla verilmesi</a:t>
            </a:r>
          </a:p>
          <a:p>
            <a:pPr>
              <a:buClr>
                <a:srgbClr val="990000"/>
              </a:buClr>
              <a:buSzPct val="135000"/>
              <a:buFont typeface="Wingdings" pitchFamily="2" charset="2"/>
              <a:buChar char="ü"/>
            </a:pPr>
            <a:r>
              <a:rPr lang="tr-TR" altLang="tr-TR" dirty="0" smtClean="0">
                <a:latin typeface="Comic Sans MS" pitchFamily="66" charset="0"/>
              </a:rPr>
              <a:t>Hastanın </a:t>
            </a:r>
            <a:r>
              <a:rPr lang="tr-TR" altLang="tr-TR" dirty="0" err="1" smtClean="0">
                <a:latin typeface="Comic Sans MS" pitchFamily="66" charset="0"/>
              </a:rPr>
              <a:t>hergün</a:t>
            </a:r>
            <a:r>
              <a:rPr lang="tr-TR" altLang="tr-TR" dirty="0" smtClean="0">
                <a:latin typeface="Comic Sans MS" pitchFamily="66" charset="0"/>
              </a:rPr>
              <a:t> tartılması</a:t>
            </a:r>
          </a:p>
        </p:txBody>
      </p:sp>
      <p:pic>
        <p:nvPicPr>
          <p:cNvPr id="36868" name="Picture 5" descr="Turkey Weighing on Scale">
            <a:hlinkClick r:id="rId2"/>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4365104"/>
            <a:ext cx="180022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85369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tr-TR" altLang="tr-TR" sz="3200" b="1" smtClean="0">
                <a:solidFill>
                  <a:srgbClr val="CC0000"/>
                </a:solidFill>
                <a:latin typeface="Comic Sans MS" pitchFamily="66" charset="0"/>
              </a:rPr>
              <a:t>HEDEF-5 RENAL FONKSİYONU SÜRDÜRMEK</a:t>
            </a:r>
          </a:p>
        </p:txBody>
      </p:sp>
      <p:sp>
        <p:nvSpPr>
          <p:cNvPr id="37891" name="Rectangle 3"/>
          <p:cNvSpPr>
            <a:spLocks noGrp="1" noChangeArrowheads="1"/>
          </p:cNvSpPr>
          <p:nvPr>
            <p:ph type="body" idx="1"/>
          </p:nvPr>
        </p:nvSpPr>
        <p:spPr>
          <a:xfrm>
            <a:off x="755650" y="1828800"/>
            <a:ext cx="7848600" cy="4114800"/>
          </a:xfrm>
        </p:spPr>
        <p:txBody>
          <a:bodyPr/>
          <a:lstStyle/>
          <a:p>
            <a:pPr>
              <a:buSzPct val="135000"/>
              <a:buFont typeface="Wingdings" pitchFamily="2" charset="2"/>
              <a:buNone/>
            </a:pPr>
            <a:r>
              <a:rPr lang="tr-TR" altLang="tr-TR" smtClean="0">
                <a:latin typeface="Comic Sans MS" pitchFamily="66" charset="0"/>
              </a:rPr>
              <a:t>   Hastanın aldığı çıkardığı izlemi ameliyattan sonra en az 48 saat yapılmalıdır. Sıvı alımı kısıtlanan hastalarda ise en az 1 hafta izlenmelidir.</a:t>
            </a:r>
          </a:p>
          <a:p>
            <a:pPr>
              <a:buSzPct val="135000"/>
              <a:buFont typeface="Wingdings" pitchFamily="2" charset="2"/>
              <a:buNone/>
            </a:pPr>
            <a:r>
              <a:rPr lang="tr-TR" altLang="tr-TR" smtClean="0">
                <a:latin typeface="Comic Sans MS" pitchFamily="66" charset="0"/>
              </a:rPr>
              <a:t>   Ameliyat sonrası 6-8 saatte idrar çıkarılır. Ancak idrar yapmada hasta zorlanabilir ve distansiyon gelişir.</a:t>
            </a:r>
          </a:p>
        </p:txBody>
      </p:sp>
    </p:spTree>
    <p:extLst>
      <p:ext uri="{BB962C8B-B14F-4D97-AF65-F5344CB8AC3E}">
        <p14:creationId xmlns:p14="http://schemas.microsoft.com/office/powerpoint/2010/main" val="7242985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900113" y="457200"/>
            <a:ext cx="7632700" cy="1143000"/>
          </a:xfrm>
        </p:spPr>
        <p:txBody>
          <a:bodyPr/>
          <a:lstStyle/>
          <a:p>
            <a:pPr algn="ctr"/>
            <a:r>
              <a:rPr lang="tr-TR" altLang="tr-TR" sz="3600" b="1" smtClean="0">
                <a:latin typeface="Comic Sans MS" pitchFamily="66" charset="0"/>
              </a:rPr>
              <a:t>Hastanın İdrar Yapmasını Kolaylaştırıcı Uygulamalar</a:t>
            </a:r>
          </a:p>
        </p:txBody>
      </p:sp>
      <p:sp>
        <p:nvSpPr>
          <p:cNvPr id="38915" name="Rectangle 3"/>
          <p:cNvSpPr>
            <a:spLocks noGrp="1" noChangeArrowheads="1"/>
          </p:cNvSpPr>
          <p:nvPr>
            <p:ph type="body" idx="1"/>
          </p:nvPr>
        </p:nvSpPr>
        <p:spPr/>
        <p:txBody>
          <a:bodyPr/>
          <a:lstStyle/>
          <a:p>
            <a:pPr>
              <a:buFont typeface="Monotype Sorts" pitchFamily="2" charset="2"/>
              <a:buNone/>
            </a:pPr>
            <a:r>
              <a:rPr lang="tr-TR" altLang="tr-TR" b="1" smtClean="0">
                <a:solidFill>
                  <a:schemeClr val="tx2"/>
                </a:solidFill>
                <a:latin typeface="Comic Sans MS" pitchFamily="66" charset="0"/>
              </a:rPr>
              <a:t>1-</a:t>
            </a:r>
            <a:r>
              <a:rPr lang="tr-TR" altLang="tr-TR" smtClean="0">
                <a:latin typeface="Comic Sans MS" pitchFamily="66" charset="0"/>
              </a:rPr>
              <a:t>Uygun çevre (Paravana), gizliliğe özen göstermek</a:t>
            </a:r>
          </a:p>
          <a:p>
            <a:pPr>
              <a:buFont typeface="Monotype Sorts" pitchFamily="2" charset="2"/>
              <a:buNone/>
            </a:pPr>
            <a:r>
              <a:rPr lang="tr-TR" altLang="tr-TR" b="1" smtClean="0">
                <a:solidFill>
                  <a:schemeClr val="tx2"/>
                </a:solidFill>
                <a:latin typeface="Comic Sans MS" pitchFamily="66" charset="0"/>
              </a:rPr>
              <a:t>2-</a:t>
            </a:r>
            <a:r>
              <a:rPr lang="tr-TR" altLang="tr-TR" smtClean="0">
                <a:latin typeface="Comic Sans MS" pitchFamily="66" charset="0"/>
              </a:rPr>
              <a:t>İdrar yapabileceği pozisyona gelmesine yardım etme</a:t>
            </a:r>
          </a:p>
          <a:p>
            <a:pPr>
              <a:buFont typeface="Monotype Sorts" pitchFamily="2" charset="2"/>
              <a:buNone/>
            </a:pPr>
            <a:r>
              <a:rPr lang="tr-TR" altLang="tr-TR" b="1" smtClean="0">
                <a:solidFill>
                  <a:schemeClr val="tx2"/>
                </a:solidFill>
                <a:latin typeface="Comic Sans MS" pitchFamily="66" charset="0"/>
              </a:rPr>
              <a:t>3-</a:t>
            </a:r>
            <a:r>
              <a:rPr lang="tr-TR" altLang="tr-TR" smtClean="0">
                <a:latin typeface="Comic Sans MS" pitchFamily="66" charset="0"/>
              </a:rPr>
              <a:t>Su sesi dinletme </a:t>
            </a:r>
          </a:p>
          <a:p>
            <a:pPr>
              <a:buFont typeface="Monotype Sorts" pitchFamily="2" charset="2"/>
              <a:buNone/>
            </a:pPr>
            <a:r>
              <a:rPr lang="tr-TR" altLang="tr-TR" b="1" smtClean="0">
                <a:solidFill>
                  <a:schemeClr val="tx2"/>
                </a:solidFill>
                <a:latin typeface="Comic Sans MS" pitchFamily="66" charset="0"/>
              </a:rPr>
              <a:t>4-</a:t>
            </a:r>
            <a:r>
              <a:rPr lang="tr-TR" altLang="tr-TR" smtClean="0">
                <a:latin typeface="Comic Sans MS" pitchFamily="66" charset="0"/>
              </a:rPr>
              <a:t>Perineal bölgeye ılık su dökme</a:t>
            </a:r>
          </a:p>
          <a:p>
            <a:pPr>
              <a:buFont typeface="Monotype Sorts" pitchFamily="2" charset="2"/>
              <a:buNone/>
            </a:pPr>
            <a:r>
              <a:rPr lang="tr-TR" altLang="tr-TR" b="1" smtClean="0">
                <a:solidFill>
                  <a:schemeClr val="tx2"/>
                </a:solidFill>
                <a:latin typeface="Comic Sans MS" pitchFamily="66" charset="0"/>
              </a:rPr>
              <a:t>5-</a:t>
            </a:r>
            <a:r>
              <a:rPr lang="tr-TR" altLang="tr-TR" smtClean="0">
                <a:latin typeface="Comic Sans MS" pitchFamily="66" charset="0"/>
              </a:rPr>
              <a:t>Önerilen ağrı kesicileri uygulama</a:t>
            </a:r>
          </a:p>
        </p:txBody>
      </p:sp>
    </p:spTree>
    <p:extLst>
      <p:ext uri="{BB962C8B-B14F-4D97-AF65-F5344CB8AC3E}">
        <p14:creationId xmlns:p14="http://schemas.microsoft.com/office/powerpoint/2010/main" val="5779482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258888" y="457200"/>
            <a:ext cx="7504112" cy="1143000"/>
          </a:xfrm>
        </p:spPr>
        <p:txBody>
          <a:bodyPr/>
          <a:lstStyle/>
          <a:p>
            <a:r>
              <a:rPr lang="tr-TR" altLang="tr-TR" sz="3200" b="1" smtClean="0">
                <a:solidFill>
                  <a:srgbClr val="CC0000"/>
                </a:solidFill>
                <a:latin typeface="Comic Sans MS" pitchFamily="66" charset="0"/>
              </a:rPr>
              <a:t>HEDEF-6 İSTİRAHATİ SAĞLAMAK</a:t>
            </a:r>
          </a:p>
        </p:txBody>
      </p:sp>
      <p:sp>
        <p:nvSpPr>
          <p:cNvPr id="39939" name="Rectangle 3"/>
          <p:cNvSpPr>
            <a:spLocks noGrp="1" noChangeArrowheads="1"/>
          </p:cNvSpPr>
          <p:nvPr>
            <p:ph type="body" sz="half" idx="1"/>
          </p:nvPr>
        </p:nvSpPr>
        <p:spPr>
          <a:xfrm>
            <a:off x="990600" y="1828800"/>
            <a:ext cx="6965950" cy="4114800"/>
          </a:xfrm>
        </p:spPr>
        <p:txBody>
          <a:bodyPr/>
          <a:lstStyle/>
          <a:p>
            <a:pPr>
              <a:buFont typeface="Monotype Sorts" pitchFamily="2" charset="2"/>
              <a:buNone/>
            </a:pPr>
            <a:r>
              <a:rPr lang="tr-TR" altLang="tr-TR" sz="2800" smtClean="0">
                <a:latin typeface="Comic Sans MS" pitchFamily="66" charset="0"/>
              </a:rPr>
              <a:t>   </a:t>
            </a:r>
            <a:r>
              <a:rPr lang="tr-TR" altLang="tr-TR" smtClean="0">
                <a:latin typeface="Comic Sans MS" pitchFamily="66" charset="0"/>
              </a:rPr>
              <a:t>Hastanın yeterince istirahat edebilmesi, ameliyat sonrasında görülen ağrı, huzursuzluk, bulantı-kusma gibi sorunların giderilmesine bağlıdır. </a:t>
            </a:r>
          </a:p>
          <a:p>
            <a:pPr>
              <a:buFont typeface="Monotype Sorts" pitchFamily="2" charset="2"/>
              <a:buNone/>
            </a:pPr>
            <a:endParaRPr lang="tr-TR" altLang="tr-TR" smtClean="0">
              <a:latin typeface="Comic Sans MS" pitchFamily="66" charset="0"/>
            </a:endParaRPr>
          </a:p>
        </p:txBody>
      </p:sp>
      <p:pic>
        <p:nvPicPr>
          <p:cNvPr id="39940" name="Picture 4" descr="left_critical-illnes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84888" y="3573463"/>
            <a:ext cx="2089150" cy="2376487"/>
          </a:xfrm>
          <a:noFill/>
        </p:spPr>
      </p:pic>
    </p:spTree>
    <p:extLst>
      <p:ext uri="{BB962C8B-B14F-4D97-AF65-F5344CB8AC3E}">
        <p14:creationId xmlns:p14="http://schemas.microsoft.com/office/powerpoint/2010/main" val="641767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258888" y="457200"/>
            <a:ext cx="7504112" cy="1143000"/>
          </a:xfrm>
        </p:spPr>
        <p:txBody>
          <a:bodyPr/>
          <a:lstStyle/>
          <a:p>
            <a:r>
              <a:rPr lang="tr-TR" altLang="tr-TR" sz="3200" b="1" smtClean="0">
                <a:solidFill>
                  <a:srgbClr val="CC0000"/>
                </a:solidFill>
                <a:latin typeface="Comic Sans MS" pitchFamily="66" charset="0"/>
              </a:rPr>
              <a:t>HEDEF-7 YARA İYİLEŞMESİNİ SAĞLAMAK</a:t>
            </a:r>
          </a:p>
        </p:txBody>
      </p:sp>
      <p:sp>
        <p:nvSpPr>
          <p:cNvPr id="40963" name="Rectangle 3"/>
          <p:cNvSpPr>
            <a:spLocks noGrp="1" noChangeArrowheads="1"/>
          </p:cNvSpPr>
          <p:nvPr>
            <p:ph type="body" idx="1"/>
          </p:nvPr>
        </p:nvSpPr>
        <p:spPr>
          <a:xfrm>
            <a:off x="827088" y="1828800"/>
            <a:ext cx="7935912" cy="4114800"/>
          </a:xfrm>
        </p:spPr>
        <p:txBody>
          <a:bodyPr/>
          <a:lstStyle/>
          <a:p>
            <a:pPr>
              <a:buFont typeface="Monotype Sorts" pitchFamily="2" charset="2"/>
              <a:buNone/>
            </a:pPr>
            <a:r>
              <a:rPr lang="tr-TR" altLang="tr-TR" smtClean="0">
                <a:latin typeface="Comic Sans MS" pitchFamily="66" charset="0"/>
              </a:rPr>
              <a:t>   Yara iyileşmesinin sağlanmasında cerrahi aseptik tekniğin uygulanması en geçerli yöntemdir. Yarada enfeksiyon, iyileşme sürecini kesintiye uğrattığı gibi hastanın ek ağrı ve acı çekmesine, hastanede yatış süresinin uzamasına ve ekonomik kayba neden olur. </a:t>
            </a:r>
          </a:p>
        </p:txBody>
      </p:sp>
    </p:spTree>
    <p:extLst>
      <p:ext uri="{BB962C8B-B14F-4D97-AF65-F5344CB8AC3E}">
        <p14:creationId xmlns:p14="http://schemas.microsoft.com/office/powerpoint/2010/main" val="36183113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tr-TR" altLang="tr-TR" sz="3600" b="1" smtClean="0">
                <a:solidFill>
                  <a:srgbClr val="800080"/>
                </a:solidFill>
                <a:latin typeface="Comic Sans MS" pitchFamily="66" charset="0"/>
              </a:rPr>
              <a:t>Yara enfeksiyonunu önlemek için;</a:t>
            </a:r>
          </a:p>
        </p:txBody>
      </p:sp>
      <p:sp>
        <p:nvSpPr>
          <p:cNvPr id="41987" name="Rectangle 3"/>
          <p:cNvSpPr>
            <a:spLocks noGrp="1" noChangeArrowheads="1"/>
          </p:cNvSpPr>
          <p:nvPr>
            <p:ph type="body" idx="1"/>
          </p:nvPr>
        </p:nvSpPr>
        <p:spPr/>
        <p:txBody>
          <a:bodyPr/>
          <a:lstStyle/>
          <a:p>
            <a:pPr>
              <a:lnSpc>
                <a:spcPct val="90000"/>
              </a:lnSpc>
              <a:buClr>
                <a:srgbClr val="800080"/>
              </a:buClr>
              <a:buSzTx/>
              <a:buFont typeface="Wingdings" pitchFamily="2" charset="2"/>
              <a:buChar char="v"/>
            </a:pPr>
            <a:r>
              <a:rPr lang="tr-TR" altLang="tr-TR" smtClean="0">
                <a:latin typeface="Comic Sans MS" pitchFamily="66" charset="0"/>
              </a:rPr>
              <a:t>Yara bakımının kesin aseptik koşullarda yapılması</a:t>
            </a:r>
          </a:p>
          <a:p>
            <a:pPr>
              <a:lnSpc>
                <a:spcPct val="90000"/>
              </a:lnSpc>
              <a:buClr>
                <a:srgbClr val="800080"/>
              </a:buClr>
              <a:buSzTx/>
              <a:buFont typeface="Wingdings" pitchFamily="2" charset="2"/>
              <a:buChar char="v"/>
            </a:pPr>
            <a:r>
              <a:rPr lang="tr-TR" altLang="tr-TR" smtClean="0">
                <a:latin typeface="Comic Sans MS" pitchFamily="66" charset="0"/>
              </a:rPr>
              <a:t>Yaranın kuru olarak korunması</a:t>
            </a:r>
          </a:p>
          <a:p>
            <a:pPr>
              <a:lnSpc>
                <a:spcPct val="90000"/>
              </a:lnSpc>
              <a:buClr>
                <a:srgbClr val="800080"/>
              </a:buClr>
              <a:buSzTx/>
              <a:buFont typeface="Wingdings" pitchFamily="2" charset="2"/>
              <a:buChar char="v"/>
            </a:pPr>
            <a:r>
              <a:rPr lang="tr-TR" altLang="tr-TR" smtClean="0">
                <a:latin typeface="Comic Sans MS" pitchFamily="66" charset="0"/>
              </a:rPr>
              <a:t>Drenlerin işlerliğini sağlama ve bakımını yapma </a:t>
            </a:r>
          </a:p>
          <a:p>
            <a:pPr>
              <a:lnSpc>
                <a:spcPct val="90000"/>
              </a:lnSpc>
              <a:buClr>
                <a:srgbClr val="800080"/>
              </a:buClr>
              <a:buSzTx/>
              <a:buFont typeface="Wingdings" pitchFamily="2" charset="2"/>
              <a:buChar char="v"/>
            </a:pPr>
            <a:r>
              <a:rPr lang="tr-TR" altLang="tr-TR" smtClean="0">
                <a:latin typeface="Comic Sans MS" pitchFamily="66" charset="0"/>
              </a:rPr>
              <a:t>Gelen materyalin gözlem ve kaydı</a:t>
            </a:r>
          </a:p>
          <a:p>
            <a:pPr>
              <a:lnSpc>
                <a:spcPct val="90000"/>
              </a:lnSpc>
              <a:buClr>
                <a:srgbClr val="800080"/>
              </a:buClr>
              <a:buSzTx/>
              <a:buFont typeface="Wingdings" pitchFamily="2" charset="2"/>
              <a:buChar char="v"/>
            </a:pPr>
            <a:r>
              <a:rPr lang="tr-TR" altLang="tr-TR" smtClean="0">
                <a:latin typeface="Comic Sans MS" pitchFamily="66" charset="0"/>
              </a:rPr>
              <a:t>Yaradan kültür alınıp kontrol edilmesi</a:t>
            </a:r>
          </a:p>
          <a:p>
            <a:pPr>
              <a:lnSpc>
                <a:spcPct val="90000"/>
              </a:lnSpc>
              <a:buClr>
                <a:srgbClr val="800080"/>
              </a:buClr>
              <a:buSzTx/>
              <a:buFont typeface="Wingdings" pitchFamily="2" charset="2"/>
              <a:buChar char="v"/>
            </a:pPr>
            <a:r>
              <a:rPr lang="tr-TR" altLang="tr-TR" smtClean="0">
                <a:latin typeface="Comic Sans MS" pitchFamily="66" charset="0"/>
              </a:rPr>
              <a:t>Hastanın yeterli beslenmesi gerekir.</a:t>
            </a:r>
          </a:p>
        </p:txBody>
      </p:sp>
    </p:spTree>
    <p:extLst>
      <p:ext uri="{BB962C8B-B14F-4D97-AF65-F5344CB8AC3E}">
        <p14:creationId xmlns:p14="http://schemas.microsoft.com/office/powerpoint/2010/main" val="41755841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187450" y="457200"/>
            <a:ext cx="7575550" cy="1143000"/>
          </a:xfrm>
        </p:spPr>
        <p:txBody>
          <a:bodyPr/>
          <a:lstStyle/>
          <a:p>
            <a:r>
              <a:rPr lang="tr-TR" altLang="tr-TR" sz="3200" b="1" smtClean="0">
                <a:solidFill>
                  <a:srgbClr val="CC0000"/>
                </a:solidFill>
                <a:latin typeface="Comic Sans MS" pitchFamily="66" charset="0"/>
              </a:rPr>
              <a:t>HEDEF-8 HAREKETİ SAĞLAMAK</a:t>
            </a:r>
          </a:p>
        </p:txBody>
      </p:sp>
      <p:sp>
        <p:nvSpPr>
          <p:cNvPr id="43011" name="Rectangle 3"/>
          <p:cNvSpPr>
            <a:spLocks noGrp="1" noChangeArrowheads="1"/>
          </p:cNvSpPr>
          <p:nvPr>
            <p:ph type="body" idx="1"/>
          </p:nvPr>
        </p:nvSpPr>
        <p:spPr/>
        <p:txBody>
          <a:bodyPr/>
          <a:lstStyle/>
          <a:p>
            <a:pPr>
              <a:buFont typeface="Monotype Sorts" pitchFamily="2" charset="2"/>
              <a:buNone/>
            </a:pPr>
            <a:r>
              <a:rPr lang="tr-TR" altLang="tr-TR" sz="2800" smtClean="0">
                <a:latin typeface="Comic Sans MS" pitchFamily="66" charset="0"/>
              </a:rPr>
              <a:t>Uzun süre hareketsiz kalanlarda;</a:t>
            </a:r>
          </a:p>
          <a:p>
            <a:pPr>
              <a:buSzPct val="120000"/>
              <a:buFont typeface="Wingdings" pitchFamily="2" charset="2"/>
              <a:buChar char="Ø"/>
            </a:pPr>
            <a:r>
              <a:rPr lang="tr-TR" altLang="tr-TR" sz="2800" smtClean="0">
                <a:latin typeface="Comic Sans MS" pitchFamily="66" charset="0"/>
              </a:rPr>
              <a:t>Solunum problemleri (pnömoni, atelektazi), </a:t>
            </a:r>
          </a:p>
          <a:p>
            <a:pPr>
              <a:buSzPct val="120000"/>
              <a:buFont typeface="Wingdings" pitchFamily="2" charset="2"/>
              <a:buChar char="Ø"/>
            </a:pPr>
            <a:r>
              <a:rPr lang="tr-TR" altLang="tr-TR" sz="2800" smtClean="0">
                <a:latin typeface="Comic Sans MS" pitchFamily="66" charset="0"/>
              </a:rPr>
              <a:t>Dolaşım problemleri (tromboflebit), </a:t>
            </a:r>
          </a:p>
          <a:p>
            <a:pPr>
              <a:buSzPct val="120000"/>
              <a:buFont typeface="Wingdings" pitchFamily="2" charset="2"/>
              <a:buChar char="Ø"/>
            </a:pPr>
            <a:r>
              <a:rPr lang="tr-TR" altLang="tr-TR" sz="2800" smtClean="0">
                <a:latin typeface="Comic Sans MS" pitchFamily="66" charset="0"/>
              </a:rPr>
              <a:t>Osteoporoz,</a:t>
            </a:r>
          </a:p>
          <a:p>
            <a:pPr>
              <a:buSzPct val="120000"/>
              <a:buFont typeface="Wingdings" pitchFamily="2" charset="2"/>
              <a:buChar char="Ø"/>
            </a:pPr>
            <a:r>
              <a:rPr lang="tr-TR" altLang="tr-TR" sz="2800" smtClean="0">
                <a:latin typeface="Comic Sans MS" pitchFamily="66" charset="0"/>
              </a:rPr>
              <a:t>İdrar retansiyonu,</a:t>
            </a:r>
          </a:p>
          <a:p>
            <a:pPr>
              <a:buSzPct val="120000"/>
              <a:buFont typeface="Wingdings" pitchFamily="2" charset="2"/>
              <a:buChar char="Ø"/>
            </a:pPr>
            <a:r>
              <a:rPr lang="tr-TR" altLang="tr-TR" sz="2800" smtClean="0">
                <a:latin typeface="Comic Sans MS" pitchFamily="66" charset="0"/>
              </a:rPr>
              <a:t>Böbrek taşları </a:t>
            </a:r>
          </a:p>
          <a:p>
            <a:pPr>
              <a:buSzPct val="120000"/>
              <a:buFont typeface="Wingdings" pitchFamily="2" charset="2"/>
              <a:buChar char="Ø"/>
            </a:pPr>
            <a:r>
              <a:rPr lang="tr-TR" altLang="tr-TR" sz="2800" smtClean="0">
                <a:latin typeface="Comic Sans MS" pitchFamily="66" charset="0"/>
              </a:rPr>
              <a:t>Negatif nitrojen dengesi gelişir</a:t>
            </a:r>
          </a:p>
        </p:txBody>
      </p:sp>
    </p:spTree>
    <p:extLst>
      <p:ext uri="{BB962C8B-B14F-4D97-AF65-F5344CB8AC3E}">
        <p14:creationId xmlns:p14="http://schemas.microsoft.com/office/powerpoint/2010/main" val="30399716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tr-TR" altLang="tr-TR" sz="3600" b="1" smtClean="0">
                <a:latin typeface="Comic Sans MS" pitchFamily="66" charset="0"/>
              </a:rPr>
              <a:t>Hareketsizliğe ilişkin problemleri önlemek için;</a:t>
            </a:r>
          </a:p>
        </p:txBody>
      </p:sp>
      <p:sp>
        <p:nvSpPr>
          <p:cNvPr id="44035" name="Rectangle 3"/>
          <p:cNvSpPr>
            <a:spLocks noGrp="1" noChangeArrowheads="1"/>
          </p:cNvSpPr>
          <p:nvPr>
            <p:ph type="body" idx="1"/>
          </p:nvPr>
        </p:nvSpPr>
        <p:spPr/>
        <p:txBody>
          <a:bodyPr/>
          <a:lstStyle/>
          <a:p>
            <a:pPr>
              <a:lnSpc>
                <a:spcPct val="90000"/>
              </a:lnSpc>
              <a:buFont typeface="Monotype Sorts" pitchFamily="2" charset="2"/>
              <a:buNone/>
            </a:pPr>
            <a:r>
              <a:rPr lang="tr-TR" altLang="tr-TR" sz="2800" b="1" smtClean="0">
                <a:solidFill>
                  <a:schemeClr val="tx2"/>
                </a:solidFill>
                <a:latin typeface="Comic Sans MS" pitchFamily="66" charset="0"/>
              </a:rPr>
              <a:t>1-</a:t>
            </a:r>
            <a:r>
              <a:rPr lang="tr-TR" altLang="tr-TR" sz="2800" smtClean="0">
                <a:latin typeface="Comic Sans MS" pitchFamily="66" charset="0"/>
              </a:rPr>
              <a:t>Hastaya derin solunum ve öksürük egzersizleri yaptırılmalıdır</a:t>
            </a:r>
          </a:p>
          <a:p>
            <a:pPr>
              <a:lnSpc>
                <a:spcPct val="90000"/>
              </a:lnSpc>
              <a:buFont typeface="Monotype Sorts" pitchFamily="2" charset="2"/>
              <a:buNone/>
            </a:pPr>
            <a:r>
              <a:rPr lang="tr-TR" altLang="tr-TR" sz="2800" b="1" smtClean="0">
                <a:solidFill>
                  <a:schemeClr val="tx2"/>
                </a:solidFill>
                <a:latin typeface="Comic Sans MS" pitchFamily="66" charset="0"/>
              </a:rPr>
              <a:t>2-</a:t>
            </a:r>
            <a:r>
              <a:rPr lang="tr-TR" altLang="tr-TR" sz="2800" smtClean="0">
                <a:latin typeface="Comic Sans MS" pitchFamily="66" charset="0"/>
              </a:rPr>
              <a:t>Yatak içinde dönme ve ekstremite egzersizleri yaptırılmalıdır.</a:t>
            </a:r>
          </a:p>
          <a:p>
            <a:pPr>
              <a:lnSpc>
                <a:spcPct val="90000"/>
              </a:lnSpc>
              <a:buFont typeface="Monotype Sorts" pitchFamily="2" charset="2"/>
              <a:buNone/>
            </a:pPr>
            <a:r>
              <a:rPr lang="tr-TR" altLang="tr-TR" sz="2800" b="1" smtClean="0">
                <a:solidFill>
                  <a:schemeClr val="tx2"/>
                </a:solidFill>
                <a:latin typeface="Comic Sans MS" pitchFamily="66" charset="0"/>
              </a:rPr>
              <a:t>3-</a:t>
            </a:r>
            <a:r>
              <a:rPr lang="tr-TR" altLang="tr-TR" sz="2800" smtClean="0">
                <a:latin typeface="Comic Sans MS" pitchFamily="66" charset="0"/>
              </a:rPr>
              <a:t>Hastanın ameliyattan sonra en kısa sürede kendi bakımını üstlenmesi sağlanmalıdır.</a:t>
            </a:r>
          </a:p>
          <a:p>
            <a:pPr>
              <a:lnSpc>
                <a:spcPct val="90000"/>
              </a:lnSpc>
              <a:buFont typeface="Monotype Sorts" pitchFamily="2" charset="2"/>
              <a:buNone/>
            </a:pPr>
            <a:r>
              <a:rPr lang="tr-TR" altLang="tr-TR" sz="2800" b="1" smtClean="0">
                <a:solidFill>
                  <a:schemeClr val="tx2"/>
                </a:solidFill>
                <a:latin typeface="Comic Sans MS" pitchFamily="66" charset="0"/>
              </a:rPr>
              <a:t>4-</a:t>
            </a:r>
            <a:r>
              <a:rPr lang="tr-TR" altLang="tr-TR" sz="2800" smtClean="0">
                <a:latin typeface="Comic Sans MS" pitchFamily="66" charset="0"/>
              </a:rPr>
              <a:t>Doktorun izniyle erken dönemde ayağa kalkması için hasta desteklenmeli ve yardım edilmelidir.</a:t>
            </a:r>
          </a:p>
        </p:txBody>
      </p:sp>
    </p:spTree>
    <p:extLst>
      <p:ext uri="{BB962C8B-B14F-4D97-AF65-F5344CB8AC3E}">
        <p14:creationId xmlns:p14="http://schemas.microsoft.com/office/powerpoint/2010/main" val="2929733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403350" y="457200"/>
            <a:ext cx="7359650" cy="1143000"/>
          </a:xfrm>
        </p:spPr>
        <p:txBody>
          <a:bodyPr/>
          <a:lstStyle/>
          <a:p>
            <a:r>
              <a:rPr lang="tr-TR" altLang="tr-TR" sz="3200" b="1" smtClean="0">
                <a:solidFill>
                  <a:srgbClr val="CC0000"/>
                </a:solidFill>
                <a:latin typeface="Comic Sans MS" pitchFamily="66" charset="0"/>
              </a:rPr>
              <a:t>HEDEF-9 PSİKOLOJİK DESTEK SAĞLAMAK</a:t>
            </a:r>
          </a:p>
        </p:txBody>
      </p:sp>
      <p:sp>
        <p:nvSpPr>
          <p:cNvPr id="45059" name="Rectangle 3"/>
          <p:cNvSpPr>
            <a:spLocks noGrp="1" noChangeArrowheads="1"/>
          </p:cNvSpPr>
          <p:nvPr>
            <p:ph type="body" idx="1"/>
          </p:nvPr>
        </p:nvSpPr>
        <p:spPr>
          <a:xfrm>
            <a:off x="971550" y="1828800"/>
            <a:ext cx="7791450" cy="4114800"/>
          </a:xfrm>
        </p:spPr>
        <p:txBody>
          <a:bodyPr/>
          <a:lstStyle/>
          <a:p>
            <a:pPr>
              <a:lnSpc>
                <a:spcPct val="80000"/>
              </a:lnSpc>
              <a:buFont typeface="Monotype Sorts" pitchFamily="2" charset="2"/>
              <a:buNone/>
            </a:pPr>
            <a:r>
              <a:rPr lang="tr-TR" altLang="tr-TR" sz="2800" smtClean="0"/>
              <a:t>     </a:t>
            </a:r>
            <a:r>
              <a:rPr lang="tr-TR" altLang="tr-TR" smtClean="0">
                <a:latin typeface="Comic Sans MS" pitchFamily="66" charset="0"/>
              </a:rPr>
              <a:t>Ameliyattan sonra, öncesinde olduğu gibi hasta ve ailesine uygun psikolojik destek sağlanmalıdır. </a:t>
            </a:r>
          </a:p>
          <a:p>
            <a:pPr>
              <a:lnSpc>
                <a:spcPct val="80000"/>
              </a:lnSpc>
              <a:buFont typeface="Monotype Sorts" pitchFamily="2" charset="2"/>
              <a:buNone/>
            </a:pPr>
            <a:r>
              <a:rPr lang="tr-TR" altLang="tr-TR" smtClean="0">
                <a:latin typeface="Comic Sans MS" pitchFamily="66" charset="0"/>
              </a:rPr>
              <a:t>    Ameliyat sonrası problemli geçen hastaların psikolojik destek ihtiyaçları daha fazladır. Hastaların büyük çoğunluğu ameliyata bağlı korku ve anksiyeteyi kolayca atlatırken bazı hastalarda ameliyattan sonra akut konfüzyon durumu gelişir</a:t>
            </a:r>
          </a:p>
        </p:txBody>
      </p:sp>
    </p:spTree>
    <p:extLst>
      <p:ext uri="{BB962C8B-B14F-4D97-AF65-F5344CB8AC3E}">
        <p14:creationId xmlns:p14="http://schemas.microsoft.com/office/powerpoint/2010/main" val="245786503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tr-TR" altLang="tr-TR" sz="3200" b="1" smtClean="0">
                <a:solidFill>
                  <a:srgbClr val="CC0000"/>
                </a:solidFill>
                <a:latin typeface="Comic Sans MS" pitchFamily="66" charset="0"/>
              </a:rPr>
              <a:t>HEDEF-10 KOMPLİKASYONLARI ÖNLEMEK</a:t>
            </a:r>
          </a:p>
        </p:txBody>
      </p:sp>
      <p:sp>
        <p:nvSpPr>
          <p:cNvPr id="46083" name="Rectangle 3"/>
          <p:cNvSpPr>
            <a:spLocks noGrp="1" noChangeArrowheads="1"/>
          </p:cNvSpPr>
          <p:nvPr>
            <p:ph type="body" sz="half" idx="1"/>
          </p:nvPr>
        </p:nvSpPr>
        <p:spPr>
          <a:xfrm>
            <a:off x="827088" y="1628775"/>
            <a:ext cx="5976937" cy="2879725"/>
          </a:xfrm>
        </p:spPr>
        <p:txBody>
          <a:bodyPr/>
          <a:lstStyle/>
          <a:p>
            <a:pPr>
              <a:buFont typeface="Monotype Sorts" pitchFamily="2" charset="2"/>
              <a:buNone/>
            </a:pPr>
            <a:r>
              <a:rPr lang="tr-TR" altLang="tr-TR" sz="2800" smtClean="0">
                <a:latin typeface="Comic Sans MS" pitchFamily="66" charset="0"/>
              </a:rPr>
              <a:t>   Komplikasyonlar ameliyattan hemen sonra gelişebileceği gibi sonraki dönemde de gelişebilir. Ameliyat sonrası en sık görülen komplikasyonlardan biri şoktur. </a:t>
            </a:r>
          </a:p>
        </p:txBody>
      </p:sp>
      <p:pic>
        <p:nvPicPr>
          <p:cNvPr id="46084" name="Picture 4" descr="uci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2627313" y="4005263"/>
            <a:ext cx="4608512" cy="2519362"/>
          </a:xfrm>
          <a:noFill/>
        </p:spPr>
      </p:pic>
    </p:spTree>
    <p:extLst>
      <p:ext uri="{BB962C8B-B14F-4D97-AF65-F5344CB8AC3E}">
        <p14:creationId xmlns:p14="http://schemas.microsoft.com/office/powerpoint/2010/main" val="15321083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tr-TR" altLang="tr-TR" sz="3200" b="1" smtClean="0">
                <a:solidFill>
                  <a:srgbClr val="CC3300"/>
                </a:solidFill>
                <a:latin typeface="Comic Sans MS" pitchFamily="66" charset="0"/>
              </a:rPr>
              <a:t>Ameliyat Sonrası Gelişebilecek Diğer Komplikasyonlar</a:t>
            </a:r>
          </a:p>
        </p:txBody>
      </p:sp>
      <p:sp>
        <p:nvSpPr>
          <p:cNvPr id="47107" name="Rectangle 3"/>
          <p:cNvSpPr>
            <a:spLocks noGrp="1" noChangeArrowheads="1"/>
          </p:cNvSpPr>
          <p:nvPr>
            <p:ph type="body" idx="1"/>
          </p:nvPr>
        </p:nvSpPr>
        <p:spPr>
          <a:xfrm>
            <a:off x="990600" y="1628775"/>
            <a:ext cx="7772400" cy="4679950"/>
          </a:xfrm>
        </p:spPr>
        <p:txBody>
          <a:bodyPr/>
          <a:lstStyle/>
          <a:p>
            <a:pPr>
              <a:lnSpc>
                <a:spcPct val="90000"/>
              </a:lnSpc>
            </a:pPr>
            <a:r>
              <a:rPr lang="tr-TR" altLang="tr-TR" sz="2800" smtClean="0">
                <a:latin typeface="Comic Sans MS" pitchFamily="66" charset="0"/>
              </a:rPr>
              <a:t>Pnömoni</a:t>
            </a:r>
          </a:p>
          <a:p>
            <a:pPr>
              <a:lnSpc>
                <a:spcPct val="90000"/>
              </a:lnSpc>
            </a:pPr>
            <a:r>
              <a:rPr lang="tr-TR" altLang="tr-TR" sz="2800" smtClean="0">
                <a:latin typeface="Comic Sans MS" pitchFamily="66" charset="0"/>
              </a:rPr>
              <a:t>Atelektazi</a:t>
            </a:r>
          </a:p>
          <a:p>
            <a:pPr>
              <a:lnSpc>
                <a:spcPct val="90000"/>
              </a:lnSpc>
            </a:pPr>
            <a:r>
              <a:rPr lang="tr-TR" altLang="tr-TR" sz="2800" smtClean="0">
                <a:latin typeface="Comic Sans MS" pitchFamily="66" charset="0"/>
              </a:rPr>
              <a:t>Yara enfeksiyonu</a:t>
            </a:r>
          </a:p>
          <a:p>
            <a:pPr>
              <a:lnSpc>
                <a:spcPct val="90000"/>
              </a:lnSpc>
            </a:pPr>
            <a:r>
              <a:rPr lang="tr-TR" altLang="tr-TR" sz="2800" smtClean="0">
                <a:latin typeface="Comic Sans MS" pitchFamily="66" charset="0"/>
              </a:rPr>
              <a:t>Yara açılması ve eviserasyon</a:t>
            </a:r>
          </a:p>
          <a:p>
            <a:pPr>
              <a:lnSpc>
                <a:spcPct val="90000"/>
              </a:lnSpc>
            </a:pPr>
            <a:r>
              <a:rPr lang="tr-TR" altLang="tr-TR" sz="2800" smtClean="0">
                <a:latin typeface="Comic Sans MS" pitchFamily="66" charset="0"/>
              </a:rPr>
              <a:t>Paralitik ileus</a:t>
            </a:r>
          </a:p>
          <a:p>
            <a:pPr>
              <a:lnSpc>
                <a:spcPct val="90000"/>
              </a:lnSpc>
            </a:pPr>
            <a:r>
              <a:rPr lang="tr-TR" altLang="tr-TR" sz="2800" smtClean="0">
                <a:latin typeface="Comic Sans MS" pitchFamily="66" charset="0"/>
              </a:rPr>
              <a:t>Tromboflebit</a:t>
            </a:r>
          </a:p>
          <a:p>
            <a:pPr>
              <a:lnSpc>
                <a:spcPct val="90000"/>
              </a:lnSpc>
            </a:pPr>
            <a:r>
              <a:rPr lang="tr-TR" altLang="tr-TR" sz="2800" smtClean="0">
                <a:latin typeface="Comic Sans MS" pitchFamily="66" charset="0"/>
              </a:rPr>
              <a:t>Üriner enfeksiyon</a:t>
            </a:r>
          </a:p>
          <a:p>
            <a:pPr>
              <a:lnSpc>
                <a:spcPct val="90000"/>
              </a:lnSpc>
            </a:pPr>
            <a:r>
              <a:rPr lang="tr-TR" altLang="tr-TR" sz="2800" smtClean="0">
                <a:latin typeface="Comic Sans MS" pitchFamily="66" charset="0"/>
              </a:rPr>
              <a:t>Hıçkırık</a:t>
            </a:r>
          </a:p>
          <a:p>
            <a:pPr>
              <a:lnSpc>
                <a:spcPct val="90000"/>
              </a:lnSpc>
            </a:pPr>
            <a:r>
              <a:rPr lang="tr-TR" altLang="tr-TR" sz="2800" smtClean="0">
                <a:latin typeface="Comic Sans MS" pitchFamily="66" charset="0"/>
              </a:rPr>
              <a:t>Akut gastrik dilatasyon</a:t>
            </a:r>
          </a:p>
          <a:p>
            <a:pPr>
              <a:lnSpc>
                <a:spcPct val="90000"/>
              </a:lnSpc>
            </a:pPr>
            <a:r>
              <a:rPr lang="tr-TR" altLang="tr-TR" sz="2800" smtClean="0">
                <a:latin typeface="Comic Sans MS" pitchFamily="66" charset="0"/>
              </a:rPr>
              <a:t>Duygusal bozukluklar</a:t>
            </a:r>
          </a:p>
        </p:txBody>
      </p:sp>
    </p:spTree>
    <p:extLst>
      <p:ext uri="{BB962C8B-B14F-4D97-AF65-F5344CB8AC3E}">
        <p14:creationId xmlns:p14="http://schemas.microsoft.com/office/powerpoint/2010/main" val="4045105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258888" y="457200"/>
            <a:ext cx="7504112" cy="1143000"/>
          </a:xfrm>
        </p:spPr>
        <p:txBody>
          <a:bodyPr/>
          <a:lstStyle/>
          <a:p>
            <a:r>
              <a:rPr lang="tr-TR" altLang="tr-TR" sz="3600" b="1" smtClean="0">
                <a:solidFill>
                  <a:srgbClr val="FF7C80"/>
                </a:solidFill>
                <a:latin typeface="Comic Sans MS" pitchFamily="66" charset="0"/>
              </a:rPr>
              <a:t>Tromboflebit</a:t>
            </a:r>
          </a:p>
        </p:txBody>
      </p:sp>
      <p:sp>
        <p:nvSpPr>
          <p:cNvPr id="48131" name="Rectangle 3"/>
          <p:cNvSpPr>
            <a:spLocks noGrp="1" noChangeArrowheads="1"/>
          </p:cNvSpPr>
          <p:nvPr>
            <p:ph type="body" idx="1"/>
          </p:nvPr>
        </p:nvSpPr>
        <p:spPr>
          <a:xfrm>
            <a:off x="990600" y="1700213"/>
            <a:ext cx="7772400" cy="4243387"/>
          </a:xfrm>
        </p:spPr>
        <p:txBody>
          <a:bodyPr/>
          <a:lstStyle/>
          <a:p>
            <a:pPr>
              <a:lnSpc>
                <a:spcPct val="80000"/>
              </a:lnSpc>
              <a:buFont typeface="Monotype Sorts" pitchFamily="2" charset="2"/>
              <a:buNone/>
            </a:pPr>
            <a:r>
              <a:rPr lang="tr-TR" altLang="tr-TR" sz="2800" smtClean="0">
                <a:latin typeface="Comic Sans MS" pitchFamily="66" charset="0"/>
              </a:rPr>
              <a:t>    Ameliyattan 7-14 gün sonra ortaya çıkar. Ven duvarında oluşan pıhtının dolaşım yoluyla akciğer, kalp yada beyin damarlarını tıkaması ciddi sonuçlar yaratabilir.</a:t>
            </a:r>
          </a:p>
          <a:p>
            <a:pPr>
              <a:lnSpc>
                <a:spcPct val="80000"/>
              </a:lnSpc>
              <a:buFont typeface="Monotype Sorts" pitchFamily="2" charset="2"/>
              <a:buNone/>
            </a:pPr>
            <a:r>
              <a:rPr lang="tr-TR" altLang="tr-TR" sz="2800" smtClean="0">
                <a:latin typeface="Comic Sans MS" pitchFamily="66" charset="0"/>
              </a:rPr>
              <a:t>    Tromboflebit gelişmesini önlemek için;</a:t>
            </a:r>
          </a:p>
          <a:p>
            <a:pPr>
              <a:lnSpc>
                <a:spcPct val="80000"/>
              </a:lnSpc>
              <a:buSzTx/>
              <a:buFont typeface="Wingdings" pitchFamily="2" charset="2"/>
              <a:buChar char="§"/>
            </a:pPr>
            <a:r>
              <a:rPr lang="tr-TR" altLang="tr-TR" sz="2800" smtClean="0">
                <a:latin typeface="Comic Sans MS" pitchFamily="66" charset="0"/>
              </a:rPr>
              <a:t>Bacak egzersizleri yaptırma</a:t>
            </a:r>
          </a:p>
          <a:p>
            <a:pPr>
              <a:lnSpc>
                <a:spcPct val="80000"/>
              </a:lnSpc>
              <a:buSzTx/>
              <a:buFont typeface="Wingdings" pitchFamily="2" charset="2"/>
              <a:buChar char="§"/>
            </a:pPr>
            <a:r>
              <a:rPr lang="tr-TR" altLang="tr-TR" sz="2800" smtClean="0">
                <a:latin typeface="Comic Sans MS" pitchFamily="66" charset="0"/>
              </a:rPr>
              <a:t>Varis çorabı giydirme</a:t>
            </a:r>
          </a:p>
          <a:p>
            <a:pPr>
              <a:lnSpc>
                <a:spcPct val="80000"/>
              </a:lnSpc>
              <a:buSzTx/>
              <a:buFont typeface="Wingdings" pitchFamily="2" charset="2"/>
              <a:buChar char="§"/>
            </a:pPr>
            <a:r>
              <a:rPr lang="tr-TR" altLang="tr-TR" sz="2800" smtClean="0">
                <a:latin typeface="Comic Sans MS" pitchFamily="66" charset="0"/>
              </a:rPr>
              <a:t>Alt ekstremiteleri yükseltme</a:t>
            </a:r>
          </a:p>
          <a:p>
            <a:pPr>
              <a:lnSpc>
                <a:spcPct val="80000"/>
              </a:lnSpc>
              <a:buSzTx/>
              <a:buFont typeface="Wingdings" pitchFamily="2" charset="2"/>
              <a:buChar char="§"/>
            </a:pPr>
            <a:r>
              <a:rPr lang="tr-TR" altLang="tr-TR" sz="2800" smtClean="0">
                <a:latin typeface="Comic Sans MS" pitchFamily="66" charset="0"/>
              </a:rPr>
              <a:t>Elastik bandaj uygulama</a:t>
            </a:r>
          </a:p>
          <a:p>
            <a:pPr>
              <a:lnSpc>
                <a:spcPct val="80000"/>
              </a:lnSpc>
              <a:buSzTx/>
              <a:buFont typeface="Wingdings" pitchFamily="2" charset="2"/>
              <a:buChar char="§"/>
            </a:pPr>
            <a:r>
              <a:rPr lang="tr-TR" altLang="tr-TR" sz="2800" smtClean="0">
                <a:latin typeface="Comic Sans MS" pitchFamily="66" charset="0"/>
              </a:rPr>
              <a:t>Erken ayağa kaldırma</a:t>
            </a:r>
          </a:p>
          <a:p>
            <a:pPr>
              <a:lnSpc>
                <a:spcPct val="80000"/>
              </a:lnSpc>
              <a:buSzTx/>
              <a:buFont typeface="Wingdings" pitchFamily="2" charset="2"/>
              <a:buNone/>
            </a:pPr>
            <a:endParaRPr lang="tr-TR" altLang="tr-TR" sz="2800" smtClean="0">
              <a:latin typeface="Comic Sans MS" pitchFamily="66" charset="0"/>
            </a:endParaRPr>
          </a:p>
          <a:p>
            <a:pPr>
              <a:lnSpc>
                <a:spcPct val="80000"/>
              </a:lnSpc>
              <a:buSzTx/>
              <a:buFont typeface="Wingdings" pitchFamily="2" charset="2"/>
              <a:buChar char="§"/>
            </a:pPr>
            <a:endParaRPr lang="tr-TR" altLang="tr-TR" sz="2800" smtClean="0">
              <a:latin typeface="Comic Sans MS" pitchFamily="66" charset="0"/>
            </a:endParaRPr>
          </a:p>
          <a:p>
            <a:pPr>
              <a:lnSpc>
                <a:spcPct val="80000"/>
              </a:lnSpc>
              <a:buSzTx/>
              <a:buFont typeface="Wingdings" pitchFamily="2" charset="2"/>
              <a:buNone/>
            </a:pPr>
            <a:endParaRPr lang="tr-TR" altLang="tr-TR" sz="2800" smtClean="0">
              <a:latin typeface="Comic Sans MS" pitchFamily="66" charset="0"/>
            </a:endParaRPr>
          </a:p>
        </p:txBody>
      </p:sp>
    </p:spTree>
    <p:extLst>
      <p:ext uri="{BB962C8B-B14F-4D97-AF65-F5344CB8AC3E}">
        <p14:creationId xmlns:p14="http://schemas.microsoft.com/office/powerpoint/2010/main" val="22337655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r>
              <a:rPr lang="tr-TR" altLang="tr-TR" sz="3600" b="1" smtClean="0">
                <a:solidFill>
                  <a:srgbClr val="FF7C80"/>
                </a:solidFill>
                <a:latin typeface="Comic Sans MS" pitchFamily="66" charset="0"/>
              </a:rPr>
              <a:t>Yara açılması ve Eviserasyon</a:t>
            </a:r>
          </a:p>
        </p:txBody>
      </p:sp>
      <p:sp>
        <p:nvSpPr>
          <p:cNvPr id="2052" name="Rectangle 3"/>
          <p:cNvSpPr>
            <a:spLocks noGrp="1" noChangeArrowheads="1"/>
          </p:cNvSpPr>
          <p:nvPr>
            <p:ph type="body" sz="half" idx="1"/>
          </p:nvPr>
        </p:nvSpPr>
        <p:spPr>
          <a:xfrm>
            <a:off x="755650" y="1828800"/>
            <a:ext cx="4032250" cy="4114800"/>
          </a:xfrm>
        </p:spPr>
        <p:txBody>
          <a:bodyPr/>
          <a:lstStyle/>
          <a:p>
            <a:pPr>
              <a:buFont typeface="Monotype Sorts" pitchFamily="2" charset="2"/>
              <a:buNone/>
            </a:pPr>
            <a:r>
              <a:rPr lang="tr-TR" altLang="tr-TR" sz="2800" smtClean="0">
                <a:latin typeface="Comic Sans MS" pitchFamily="66" charset="0"/>
              </a:rPr>
              <a:t>  </a:t>
            </a:r>
            <a:r>
              <a:rPr lang="tr-TR" altLang="tr-TR" sz="2800" b="1" smtClean="0">
                <a:solidFill>
                  <a:schemeClr val="tx2"/>
                </a:solidFill>
                <a:latin typeface="Comic Sans MS" pitchFamily="66" charset="0"/>
              </a:rPr>
              <a:t>Yara açılması;</a:t>
            </a:r>
            <a:r>
              <a:rPr lang="tr-TR" altLang="tr-TR" sz="2800" smtClean="0">
                <a:latin typeface="Comic Sans MS" pitchFamily="66" charset="0"/>
              </a:rPr>
              <a:t> Ameliyat yarasının birleşim yerinde bir açıklık olmasıdır.       </a:t>
            </a:r>
            <a:r>
              <a:rPr lang="tr-TR" altLang="tr-TR" sz="2800" b="1" smtClean="0">
                <a:solidFill>
                  <a:schemeClr val="tx2"/>
                </a:solidFill>
                <a:latin typeface="Comic Sans MS" pitchFamily="66" charset="0"/>
              </a:rPr>
              <a:t>Eviserasyon </a:t>
            </a:r>
            <a:r>
              <a:rPr lang="tr-TR" altLang="tr-TR" sz="2800" smtClean="0">
                <a:latin typeface="Comic Sans MS" pitchFamily="66" charset="0"/>
              </a:rPr>
              <a:t>ise, beden içindeki organın insizyon yerinden dışarı çıkmasıdır.</a:t>
            </a:r>
          </a:p>
        </p:txBody>
      </p:sp>
      <p:graphicFrame>
        <p:nvGraphicFramePr>
          <p:cNvPr id="2050" name="Object 4"/>
          <p:cNvGraphicFramePr>
            <a:graphicFrameLocks noGrp="1" noChangeAspect="1"/>
          </p:cNvGraphicFramePr>
          <p:nvPr>
            <p:ph sz="half" idx="2"/>
          </p:nvPr>
        </p:nvGraphicFramePr>
        <p:xfrm>
          <a:off x="4787900" y="1628775"/>
          <a:ext cx="4105275" cy="4968875"/>
        </p:xfrm>
        <a:graphic>
          <a:graphicData uri="http://schemas.openxmlformats.org/presentationml/2006/ole">
            <mc:AlternateContent xmlns:mc="http://schemas.openxmlformats.org/markup-compatibility/2006">
              <mc:Choice xmlns:v="urn:schemas-microsoft-com:vml" Requires="v">
                <p:oleObj spid="_x0000_s10258" name="Bit Eşlem Resmi" r:id="rId3" imgW="3419952" imgH="4180952" progId="Paint.Picture">
                  <p:embed/>
                </p:oleObj>
              </mc:Choice>
              <mc:Fallback>
                <p:oleObj name="Bit Eşlem Resmi" r:id="rId3" imgW="3419952" imgH="4180952"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1628775"/>
                        <a:ext cx="4105275" cy="49688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5571825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tr-TR" altLang="tr-TR" sz="3600" smtClean="0">
                <a:latin typeface="Comic Sans MS" pitchFamily="66" charset="0"/>
              </a:rPr>
              <a:t>Yara açılması ve Eviserasyonu önlemek İçin;</a:t>
            </a:r>
          </a:p>
        </p:txBody>
      </p:sp>
      <p:sp>
        <p:nvSpPr>
          <p:cNvPr id="49155" name="Rectangle 3"/>
          <p:cNvSpPr>
            <a:spLocks noGrp="1" noChangeArrowheads="1"/>
          </p:cNvSpPr>
          <p:nvPr>
            <p:ph type="body" idx="1"/>
          </p:nvPr>
        </p:nvSpPr>
        <p:spPr/>
        <p:txBody>
          <a:bodyPr/>
          <a:lstStyle/>
          <a:p>
            <a:pPr>
              <a:buFont typeface="Monotype Sorts" pitchFamily="2" charset="2"/>
              <a:buNone/>
            </a:pPr>
            <a:r>
              <a:rPr lang="tr-TR" altLang="tr-TR" b="1" smtClean="0">
                <a:solidFill>
                  <a:schemeClr val="tx2"/>
                </a:solidFill>
                <a:latin typeface="Comic Sans MS" pitchFamily="66" charset="0"/>
              </a:rPr>
              <a:t>1-</a:t>
            </a:r>
            <a:r>
              <a:rPr lang="tr-TR" altLang="tr-TR" b="1" smtClean="0">
                <a:latin typeface="Comic Sans MS" pitchFamily="66" charset="0"/>
              </a:rPr>
              <a:t> </a:t>
            </a:r>
            <a:r>
              <a:rPr lang="tr-TR" altLang="tr-TR" smtClean="0">
                <a:latin typeface="Comic Sans MS" pitchFamily="66" charset="0"/>
              </a:rPr>
              <a:t>Hasta öksürürken insizyon yeri desteklenmeli</a:t>
            </a:r>
          </a:p>
          <a:p>
            <a:pPr>
              <a:buFont typeface="Monotype Sorts" pitchFamily="2" charset="2"/>
              <a:buNone/>
            </a:pPr>
            <a:r>
              <a:rPr lang="tr-TR" altLang="tr-TR" b="1" smtClean="0">
                <a:solidFill>
                  <a:schemeClr val="tx2"/>
                </a:solidFill>
                <a:latin typeface="Comic Sans MS" pitchFamily="66" charset="0"/>
              </a:rPr>
              <a:t>2-</a:t>
            </a:r>
            <a:r>
              <a:rPr lang="tr-TR" altLang="tr-TR" b="1" smtClean="0">
                <a:latin typeface="Comic Sans MS" pitchFamily="66" charset="0"/>
              </a:rPr>
              <a:t> </a:t>
            </a:r>
            <a:r>
              <a:rPr lang="tr-TR" altLang="tr-TR" smtClean="0">
                <a:latin typeface="Comic Sans MS" pitchFamily="66" charset="0"/>
              </a:rPr>
              <a:t>Yara enfeksiyonu önlenmeli</a:t>
            </a:r>
          </a:p>
          <a:p>
            <a:pPr>
              <a:buFont typeface="Monotype Sorts" pitchFamily="2" charset="2"/>
              <a:buNone/>
            </a:pPr>
            <a:r>
              <a:rPr lang="tr-TR" altLang="tr-TR" b="1" smtClean="0">
                <a:solidFill>
                  <a:schemeClr val="tx2"/>
                </a:solidFill>
                <a:latin typeface="Comic Sans MS" pitchFamily="66" charset="0"/>
              </a:rPr>
              <a:t>3-</a:t>
            </a:r>
            <a:r>
              <a:rPr lang="tr-TR" altLang="tr-TR" b="1" smtClean="0">
                <a:latin typeface="Comic Sans MS" pitchFamily="66" charset="0"/>
              </a:rPr>
              <a:t> </a:t>
            </a:r>
            <a:r>
              <a:rPr lang="tr-TR" altLang="tr-TR" smtClean="0">
                <a:latin typeface="Comic Sans MS" pitchFamily="66" charset="0"/>
              </a:rPr>
              <a:t>Hastanın yeterli besin ve sıvı alması sağlanmalı</a:t>
            </a:r>
          </a:p>
        </p:txBody>
      </p:sp>
    </p:spTree>
    <p:extLst>
      <p:ext uri="{BB962C8B-B14F-4D97-AF65-F5344CB8AC3E}">
        <p14:creationId xmlns:p14="http://schemas.microsoft.com/office/powerpoint/2010/main" val="19363515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tr-TR" altLang="tr-TR" sz="3200" b="1" smtClean="0">
                <a:solidFill>
                  <a:srgbClr val="CC3300"/>
                </a:solidFill>
                <a:latin typeface="Comic Sans MS" pitchFamily="66" charset="0"/>
              </a:rPr>
              <a:t>Yara Açıldığında ve Eviserasyonda Hemşirenin Yapması Gerekenler</a:t>
            </a:r>
          </a:p>
        </p:txBody>
      </p:sp>
      <p:sp>
        <p:nvSpPr>
          <p:cNvPr id="50179" name="Rectangle 3"/>
          <p:cNvSpPr>
            <a:spLocks noGrp="1" noChangeArrowheads="1"/>
          </p:cNvSpPr>
          <p:nvPr>
            <p:ph type="body" idx="1"/>
          </p:nvPr>
        </p:nvSpPr>
        <p:spPr>
          <a:xfrm>
            <a:off x="971550" y="1700213"/>
            <a:ext cx="7772400" cy="4321175"/>
          </a:xfrm>
        </p:spPr>
        <p:txBody>
          <a:bodyPr/>
          <a:lstStyle/>
          <a:p>
            <a:r>
              <a:rPr lang="tr-TR" altLang="tr-TR" sz="2800" smtClean="0">
                <a:latin typeface="Comic Sans MS" pitchFamily="66" charset="0"/>
              </a:rPr>
              <a:t>Öncelikle sakin olunmalı ve hastaya doktorun hemen geleceği söylenmeli.</a:t>
            </a:r>
          </a:p>
          <a:p>
            <a:r>
              <a:rPr lang="tr-TR" altLang="tr-TR" sz="2800" smtClean="0">
                <a:latin typeface="Comic Sans MS" pitchFamily="66" charset="0"/>
              </a:rPr>
              <a:t>Yardım istemeli ve cerraha haber verilmeli</a:t>
            </a:r>
          </a:p>
          <a:p>
            <a:r>
              <a:rPr lang="tr-TR" altLang="tr-TR" sz="2800" smtClean="0">
                <a:latin typeface="Comic Sans MS" pitchFamily="66" charset="0"/>
              </a:rPr>
              <a:t>Kendisi hastayı yalnız bırakmamalı.</a:t>
            </a:r>
          </a:p>
          <a:p>
            <a:r>
              <a:rPr lang="tr-TR" altLang="tr-TR" sz="2800" smtClean="0">
                <a:latin typeface="Comic Sans MS" pitchFamily="66" charset="0"/>
              </a:rPr>
              <a:t>Yara yerinden çıkan bağırsakların üstünü steril serum fizlojikle ıslatılmış steril kompreslerle örtmeli ve kompresleri sık sık serum fizyolojikle ıslatmalıdır.</a:t>
            </a:r>
          </a:p>
        </p:txBody>
      </p:sp>
    </p:spTree>
    <p:extLst>
      <p:ext uri="{BB962C8B-B14F-4D97-AF65-F5344CB8AC3E}">
        <p14:creationId xmlns:p14="http://schemas.microsoft.com/office/powerpoint/2010/main" val="26182256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endParaRPr lang="tr-TR" altLang="tr-TR" smtClean="0"/>
          </a:p>
        </p:txBody>
      </p:sp>
      <p:sp>
        <p:nvSpPr>
          <p:cNvPr id="51203" name="Rectangle 3"/>
          <p:cNvSpPr>
            <a:spLocks noGrp="1" noChangeArrowheads="1"/>
          </p:cNvSpPr>
          <p:nvPr>
            <p:ph type="body" idx="1"/>
          </p:nvPr>
        </p:nvSpPr>
        <p:spPr/>
        <p:txBody>
          <a:bodyPr/>
          <a:lstStyle/>
          <a:p>
            <a:r>
              <a:rPr lang="tr-TR" altLang="tr-TR" smtClean="0">
                <a:latin typeface="Comic Sans MS" pitchFamily="66" charset="0"/>
              </a:rPr>
              <a:t>Hastaya semi-fawler pozisyonu vermeli.</a:t>
            </a:r>
          </a:p>
          <a:p>
            <a:r>
              <a:rPr lang="tr-TR" altLang="tr-TR" smtClean="0">
                <a:latin typeface="Comic Sans MS" pitchFamily="66" charset="0"/>
              </a:rPr>
              <a:t>Hastanın yaşam bulgularını ölçmeli.</a:t>
            </a:r>
          </a:p>
          <a:p>
            <a:r>
              <a:rPr lang="tr-TR" altLang="tr-TR" smtClean="0">
                <a:latin typeface="Comic Sans MS" pitchFamily="66" charset="0"/>
              </a:rPr>
              <a:t>IV malzemeler, gastrik tüp ve sakşın hazır bulundurulmalı.</a:t>
            </a:r>
          </a:p>
          <a:p>
            <a:r>
              <a:rPr lang="tr-TR" altLang="tr-TR" smtClean="0">
                <a:latin typeface="Comic Sans MS" pitchFamily="66" charset="0"/>
              </a:rPr>
              <a:t>Hastayı ameliyat için hazırlamalı.</a:t>
            </a:r>
          </a:p>
        </p:txBody>
      </p:sp>
    </p:spTree>
    <p:extLst>
      <p:ext uri="{BB962C8B-B14F-4D97-AF65-F5344CB8AC3E}">
        <p14:creationId xmlns:p14="http://schemas.microsoft.com/office/powerpoint/2010/main" val="231442259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331913" y="457200"/>
            <a:ext cx="7431087" cy="1143000"/>
          </a:xfrm>
        </p:spPr>
        <p:txBody>
          <a:bodyPr/>
          <a:lstStyle/>
          <a:p>
            <a:r>
              <a:rPr lang="tr-TR" altLang="tr-TR" sz="3600" b="1" smtClean="0">
                <a:solidFill>
                  <a:srgbClr val="FF7C80"/>
                </a:solidFill>
                <a:latin typeface="Comic Sans MS" pitchFamily="66" charset="0"/>
              </a:rPr>
              <a:t>Paralitik İleus (Adinamik İleus)</a:t>
            </a:r>
          </a:p>
        </p:txBody>
      </p:sp>
      <p:sp>
        <p:nvSpPr>
          <p:cNvPr id="52227" name="Rectangle 3"/>
          <p:cNvSpPr>
            <a:spLocks noGrp="1" noChangeArrowheads="1"/>
          </p:cNvSpPr>
          <p:nvPr>
            <p:ph type="body" idx="1"/>
          </p:nvPr>
        </p:nvSpPr>
        <p:spPr>
          <a:xfrm>
            <a:off x="900113" y="1828800"/>
            <a:ext cx="7862887" cy="4114800"/>
          </a:xfrm>
        </p:spPr>
        <p:txBody>
          <a:bodyPr/>
          <a:lstStyle/>
          <a:p>
            <a:pPr>
              <a:buFont typeface="Monotype Sorts" pitchFamily="2" charset="2"/>
              <a:buNone/>
            </a:pPr>
            <a:r>
              <a:rPr lang="tr-TR" altLang="tr-TR" smtClean="0">
                <a:latin typeface="Comic Sans MS" pitchFamily="66" charset="0"/>
              </a:rPr>
              <a:t>    Ameliyattan sonra gelişebilecek paralitik ileusun başlıca belirtileri;</a:t>
            </a:r>
          </a:p>
          <a:p>
            <a:pPr>
              <a:buFont typeface="Monotype Sorts" pitchFamily="2" charset="2"/>
              <a:buNone/>
            </a:pPr>
            <a:r>
              <a:rPr lang="tr-TR" altLang="tr-TR" b="1" smtClean="0">
                <a:solidFill>
                  <a:srgbClr val="FF7C80"/>
                </a:solidFill>
                <a:latin typeface="Comic Sans MS" pitchFamily="66" charset="0"/>
              </a:rPr>
              <a:t>1-</a:t>
            </a:r>
            <a:r>
              <a:rPr lang="tr-TR" altLang="tr-TR" smtClean="0">
                <a:latin typeface="Comic Sans MS" pitchFamily="66" charset="0"/>
              </a:rPr>
              <a:t>Bağırsak seslerinin olmayışı</a:t>
            </a:r>
          </a:p>
          <a:p>
            <a:pPr>
              <a:buFont typeface="Monotype Sorts" pitchFamily="2" charset="2"/>
              <a:buNone/>
            </a:pPr>
            <a:r>
              <a:rPr lang="tr-TR" altLang="tr-TR" b="1" smtClean="0">
                <a:solidFill>
                  <a:srgbClr val="FF7C80"/>
                </a:solidFill>
                <a:latin typeface="Comic Sans MS" pitchFamily="66" charset="0"/>
              </a:rPr>
              <a:t>2-</a:t>
            </a:r>
            <a:r>
              <a:rPr lang="tr-TR" altLang="tr-TR" smtClean="0">
                <a:latin typeface="Comic Sans MS" pitchFamily="66" charset="0"/>
              </a:rPr>
              <a:t>Hastanın gaz ve dışkı çıkaramaması</a:t>
            </a:r>
          </a:p>
          <a:p>
            <a:pPr>
              <a:buFont typeface="Monotype Sorts" pitchFamily="2" charset="2"/>
              <a:buNone/>
            </a:pPr>
            <a:r>
              <a:rPr lang="tr-TR" altLang="tr-TR" b="1" smtClean="0">
                <a:solidFill>
                  <a:srgbClr val="FF7C80"/>
                </a:solidFill>
                <a:latin typeface="Comic Sans MS" pitchFamily="66" charset="0"/>
              </a:rPr>
              <a:t>3-</a:t>
            </a:r>
            <a:r>
              <a:rPr lang="tr-TR" altLang="tr-TR" smtClean="0">
                <a:latin typeface="Comic Sans MS" pitchFamily="66" charset="0"/>
              </a:rPr>
              <a:t>Abdominal distansiyon</a:t>
            </a:r>
          </a:p>
        </p:txBody>
      </p:sp>
    </p:spTree>
    <p:extLst>
      <p:ext uri="{BB962C8B-B14F-4D97-AF65-F5344CB8AC3E}">
        <p14:creationId xmlns:p14="http://schemas.microsoft.com/office/powerpoint/2010/main" val="176954998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1258888" y="457200"/>
            <a:ext cx="7504112" cy="1143000"/>
          </a:xfrm>
        </p:spPr>
        <p:txBody>
          <a:bodyPr/>
          <a:lstStyle/>
          <a:p>
            <a:r>
              <a:rPr lang="tr-TR" altLang="tr-TR" sz="3600" smtClean="0">
                <a:latin typeface="Comic Sans MS" pitchFamily="66" charset="0"/>
              </a:rPr>
              <a:t>Paralitik İleus Tedavisi</a:t>
            </a:r>
          </a:p>
        </p:txBody>
      </p:sp>
      <p:sp>
        <p:nvSpPr>
          <p:cNvPr id="53251" name="Rectangle 3"/>
          <p:cNvSpPr>
            <a:spLocks noGrp="1" noChangeArrowheads="1"/>
          </p:cNvSpPr>
          <p:nvPr>
            <p:ph type="body" idx="1"/>
          </p:nvPr>
        </p:nvSpPr>
        <p:spPr/>
        <p:txBody>
          <a:bodyPr/>
          <a:lstStyle/>
          <a:p>
            <a:r>
              <a:rPr lang="tr-TR" altLang="tr-TR" smtClean="0">
                <a:latin typeface="Comic Sans MS" pitchFamily="66" charset="0"/>
              </a:rPr>
              <a:t>Hastaya nazogastrik yada intestinal tüp yerleştirilip sakşına bağlanır</a:t>
            </a:r>
          </a:p>
          <a:p>
            <a:r>
              <a:rPr lang="tr-TR" altLang="tr-TR" smtClean="0">
                <a:latin typeface="Comic Sans MS" pitchFamily="66" charset="0"/>
              </a:rPr>
              <a:t>IV mayi takılır, yaşam bulguları izlenir</a:t>
            </a:r>
          </a:p>
          <a:p>
            <a:r>
              <a:rPr lang="tr-TR" altLang="tr-TR" smtClean="0">
                <a:latin typeface="Comic Sans MS" pitchFamily="66" charset="0"/>
              </a:rPr>
              <a:t>Elektrolit dengesizliği varsa tedavi edilir</a:t>
            </a:r>
          </a:p>
          <a:p>
            <a:pPr>
              <a:buFont typeface="Monotype Sorts" pitchFamily="2" charset="2"/>
              <a:buNone/>
            </a:pPr>
            <a:endParaRPr lang="tr-TR" altLang="tr-TR" smtClean="0">
              <a:latin typeface="Comic Sans MS" pitchFamily="66" charset="0"/>
            </a:endParaRPr>
          </a:p>
        </p:txBody>
      </p:sp>
    </p:spTree>
    <p:extLst>
      <p:ext uri="{BB962C8B-B14F-4D97-AF65-F5344CB8AC3E}">
        <p14:creationId xmlns:p14="http://schemas.microsoft.com/office/powerpoint/2010/main" val="131631441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187450" y="457200"/>
            <a:ext cx="7575550" cy="1143000"/>
          </a:xfrm>
        </p:spPr>
        <p:txBody>
          <a:bodyPr/>
          <a:lstStyle/>
          <a:p>
            <a:r>
              <a:rPr lang="tr-TR" altLang="tr-TR" sz="3600" b="1" smtClean="0">
                <a:solidFill>
                  <a:srgbClr val="FF7C80"/>
                </a:solidFill>
                <a:latin typeface="Comic Sans MS" pitchFamily="66" charset="0"/>
              </a:rPr>
              <a:t>Hıçkırık</a:t>
            </a:r>
          </a:p>
        </p:txBody>
      </p:sp>
      <p:sp>
        <p:nvSpPr>
          <p:cNvPr id="54275" name="Rectangle 3"/>
          <p:cNvSpPr>
            <a:spLocks noGrp="1" noChangeArrowheads="1"/>
          </p:cNvSpPr>
          <p:nvPr>
            <p:ph type="body" idx="1"/>
          </p:nvPr>
        </p:nvSpPr>
        <p:spPr>
          <a:xfrm>
            <a:off x="827088" y="1828800"/>
            <a:ext cx="7848600" cy="4114800"/>
          </a:xfrm>
        </p:spPr>
        <p:txBody>
          <a:bodyPr/>
          <a:lstStyle/>
          <a:p>
            <a:pPr>
              <a:buFont typeface="Monotype Sorts" pitchFamily="2" charset="2"/>
              <a:buNone/>
            </a:pPr>
            <a:r>
              <a:rPr lang="tr-TR" altLang="tr-TR" smtClean="0">
                <a:latin typeface="Comic Sans MS" pitchFamily="66" charset="0"/>
              </a:rPr>
              <a:t>   Ameliyat sonrası gelişebilecek hıçkırığın tedavisinde, hastaya kağıt bir torba verilerek bir süre torbaya nefes verip alması söylenir. Sedatif ilaçlar verilebilir. Uzun süren hıçkırık durumunda frenik sinir bloke edilebilir.</a:t>
            </a:r>
          </a:p>
        </p:txBody>
      </p:sp>
    </p:spTree>
    <p:extLst>
      <p:ext uri="{BB962C8B-B14F-4D97-AF65-F5344CB8AC3E}">
        <p14:creationId xmlns:p14="http://schemas.microsoft.com/office/powerpoint/2010/main" val="413661976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187450" y="457200"/>
            <a:ext cx="7575550" cy="1143000"/>
          </a:xfrm>
        </p:spPr>
        <p:txBody>
          <a:bodyPr/>
          <a:lstStyle/>
          <a:p>
            <a:r>
              <a:rPr lang="tr-TR" altLang="tr-TR" sz="3600" b="1" smtClean="0">
                <a:solidFill>
                  <a:srgbClr val="FF7C80"/>
                </a:solidFill>
                <a:latin typeface="Comic Sans MS" pitchFamily="66" charset="0"/>
              </a:rPr>
              <a:t>Akut Gastrik Dilatasyon</a:t>
            </a:r>
            <a:r>
              <a:rPr lang="tr-TR" altLang="tr-TR" smtClean="0"/>
              <a:t> </a:t>
            </a:r>
          </a:p>
        </p:txBody>
      </p:sp>
      <p:sp>
        <p:nvSpPr>
          <p:cNvPr id="55299" name="Rectangle 3"/>
          <p:cNvSpPr>
            <a:spLocks noGrp="1" noChangeArrowheads="1"/>
          </p:cNvSpPr>
          <p:nvPr>
            <p:ph type="body" idx="1"/>
          </p:nvPr>
        </p:nvSpPr>
        <p:spPr>
          <a:xfrm>
            <a:off x="827088" y="1828800"/>
            <a:ext cx="7935912" cy="4114800"/>
          </a:xfrm>
        </p:spPr>
        <p:txBody>
          <a:bodyPr/>
          <a:lstStyle/>
          <a:p>
            <a:pPr>
              <a:buFont typeface="Monotype Sorts" pitchFamily="2" charset="2"/>
              <a:buNone/>
            </a:pPr>
            <a:r>
              <a:rPr lang="tr-TR" altLang="tr-TR" smtClean="0">
                <a:latin typeface="Comic Sans MS" pitchFamily="66" charset="0"/>
              </a:rPr>
              <a:t>   Ameliyattan sonra az görülen bir sorundur. Eğer gelişirse hastaya nazogastrik tüp uygulanıp sakşına bağlanır ve IV yolla sıvı-elektrolit kaybı karşılanır.</a:t>
            </a:r>
          </a:p>
        </p:txBody>
      </p:sp>
    </p:spTree>
    <p:extLst>
      <p:ext uri="{BB962C8B-B14F-4D97-AF65-F5344CB8AC3E}">
        <p14:creationId xmlns:p14="http://schemas.microsoft.com/office/powerpoint/2010/main" val="302172072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258888" y="457200"/>
            <a:ext cx="7504112" cy="1143000"/>
          </a:xfrm>
        </p:spPr>
        <p:txBody>
          <a:bodyPr/>
          <a:lstStyle/>
          <a:p>
            <a:r>
              <a:rPr lang="tr-TR" altLang="tr-TR" sz="3600" b="1" smtClean="0">
                <a:solidFill>
                  <a:srgbClr val="FF7C80"/>
                </a:solidFill>
                <a:latin typeface="Comic Sans MS" pitchFamily="66" charset="0"/>
              </a:rPr>
              <a:t>Duygusal Bozukluklar</a:t>
            </a:r>
          </a:p>
        </p:txBody>
      </p:sp>
      <p:sp>
        <p:nvSpPr>
          <p:cNvPr id="56323" name="Rectangle 3"/>
          <p:cNvSpPr>
            <a:spLocks noGrp="1" noChangeArrowheads="1"/>
          </p:cNvSpPr>
          <p:nvPr>
            <p:ph type="body" idx="1"/>
          </p:nvPr>
        </p:nvSpPr>
        <p:spPr>
          <a:xfrm>
            <a:off x="900113" y="1828800"/>
            <a:ext cx="7862887" cy="4114800"/>
          </a:xfrm>
        </p:spPr>
        <p:txBody>
          <a:bodyPr/>
          <a:lstStyle/>
          <a:p>
            <a:pPr>
              <a:buFont typeface="Monotype Sorts" pitchFamily="2" charset="2"/>
              <a:buNone/>
            </a:pPr>
            <a:r>
              <a:rPr lang="tr-TR" altLang="tr-TR" smtClean="0">
                <a:latin typeface="Comic Sans MS" pitchFamily="66" charset="0"/>
              </a:rPr>
              <a:t>   Özellikle amputasyon, mastektomi ve histerektomi gibi beden imajında değişikliğe yol açan ameliyatlardan sonra duygusal bozukluklar gelişebilir. Bu durumda hastaya yeterli psikolojik destek sağlanmalıdır.</a:t>
            </a:r>
          </a:p>
        </p:txBody>
      </p:sp>
    </p:spTree>
    <p:extLst>
      <p:ext uri="{BB962C8B-B14F-4D97-AF65-F5344CB8AC3E}">
        <p14:creationId xmlns:p14="http://schemas.microsoft.com/office/powerpoint/2010/main" val="226681793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algn="ctr"/>
            <a:r>
              <a:rPr lang="tr-TR" altLang="tr-TR" sz="3600" b="1" smtClean="0">
                <a:latin typeface="Comic Sans MS" pitchFamily="66" charset="0"/>
              </a:rPr>
              <a:t>HASTANIN TABURCU EDİLMESİ</a:t>
            </a:r>
          </a:p>
        </p:txBody>
      </p:sp>
      <p:sp>
        <p:nvSpPr>
          <p:cNvPr id="57347" name="Rectangle 3"/>
          <p:cNvSpPr>
            <a:spLocks noGrp="1" noChangeArrowheads="1"/>
          </p:cNvSpPr>
          <p:nvPr>
            <p:ph type="body" idx="1"/>
          </p:nvPr>
        </p:nvSpPr>
        <p:spPr/>
        <p:txBody>
          <a:bodyPr/>
          <a:lstStyle/>
          <a:p>
            <a:pPr>
              <a:buFont typeface="Monotype Sorts" pitchFamily="2" charset="2"/>
              <a:buNone/>
            </a:pPr>
            <a:r>
              <a:rPr lang="tr-TR" altLang="tr-TR" smtClean="0">
                <a:latin typeface="Comic Sans MS" pitchFamily="66" charset="0"/>
              </a:rPr>
              <a:t>   Ameliyattan sonra hastanın klinikte kalış süresi;</a:t>
            </a:r>
          </a:p>
          <a:p>
            <a:pPr>
              <a:buClr>
                <a:schemeClr val="tx2"/>
              </a:buClr>
              <a:buSzPct val="120000"/>
              <a:buFont typeface="Wingdings" pitchFamily="2" charset="2"/>
              <a:buChar char="ü"/>
            </a:pPr>
            <a:r>
              <a:rPr lang="tr-TR" altLang="tr-TR" smtClean="0">
                <a:latin typeface="Comic Sans MS" pitchFamily="66" charset="0"/>
              </a:rPr>
              <a:t>Hastanın ameliyat öncesi fizyolojik ve psikolojik durumuna</a:t>
            </a:r>
          </a:p>
          <a:p>
            <a:pPr>
              <a:buClr>
                <a:schemeClr val="tx2"/>
              </a:buClr>
              <a:buSzPct val="120000"/>
              <a:buFont typeface="Wingdings" pitchFamily="2" charset="2"/>
              <a:buChar char="ü"/>
            </a:pPr>
            <a:r>
              <a:rPr lang="tr-TR" altLang="tr-TR" smtClean="0">
                <a:latin typeface="Comic Sans MS" pitchFamily="66" charset="0"/>
              </a:rPr>
              <a:t>Ameliyatın büyüklüğüne</a:t>
            </a:r>
          </a:p>
          <a:p>
            <a:pPr>
              <a:buClr>
                <a:schemeClr val="tx2"/>
              </a:buClr>
              <a:buSzPct val="120000"/>
              <a:buFont typeface="Wingdings" pitchFamily="2" charset="2"/>
              <a:buChar char="ü"/>
            </a:pPr>
            <a:r>
              <a:rPr lang="tr-TR" altLang="tr-TR" smtClean="0">
                <a:latin typeface="Comic Sans MS" pitchFamily="66" charset="0"/>
              </a:rPr>
              <a:t>Ameliyat sonrası komplikasyon gelişip gelişmemesine bağlıdır</a:t>
            </a:r>
          </a:p>
          <a:p>
            <a:pPr>
              <a:buSzPct val="120000"/>
              <a:buFontTx/>
              <a:buNone/>
            </a:pPr>
            <a:endParaRPr lang="tr-TR" altLang="tr-TR" smtClean="0">
              <a:latin typeface="Comic Sans MS" pitchFamily="66" charset="0"/>
            </a:endParaRPr>
          </a:p>
        </p:txBody>
      </p:sp>
    </p:spTree>
    <p:extLst>
      <p:ext uri="{BB962C8B-B14F-4D97-AF65-F5344CB8AC3E}">
        <p14:creationId xmlns:p14="http://schemas.microsoft.com/office/powerpoint/2010/main" val="143057518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endParaRPr lang="tr-TR" altLang="tr-TR" smtClean="0"/>
          </a:p>
        </p:txBody>
      </p:sp>
      <p:sp>
        <p:nvSpPr>
          <p:cNvPr id="58371" name="Rectangle 3"/>
          <p:cNvSpPr>
            <a:spLocks noGrp="1" noChangeArrowheads="1"/>
          </p:cNvSpPr>
          <p:nvPr>
            <p:ph type="body" idx="1"/>
          </p:nvPr>
        </p:nvSpPr>
        <p:spPr>
          <a:xfrm>
            <a:off x="755576" y="1412776"/>
            <a:ext cx="7931224" cy="4525963"/>
          </a:xfrm>
        </p:spPr>
        <p:txBody>
          <a:bodyPr/>
          <a:lstStyle/>
          <a:p>
            <a:pPr>
              <a:lnSpc>
                <a:spcPct val="90000"/>
              </a:lnSpc>
              <a:buFont typeface="Monotype Sorts" pitchFamily="2" charset="2"/>
              <a:buNone/>
            </a:pPr>
            <a:r>
              <a:rPr lang="tr-TR" altLang="tr-TR" dirty="0" smtClean="0">
                <a:latin typeface="Comic Sans MS" pitchFamily="66" charset="0"/>
              </a:rPr>
              <a:t>    Hastaya verilecek taburculuk eğitimi konuları;</a:t>
            </a:r>
          </a:p>
          <a:p>
            <a:pPr>
              <a:lnSpc>
                <a:spcPct val="90000"/>
              </a:lnSpc>
              <a:buSzPct val="135000"/>
              <a:buFont typeface="Wingdings" pitchFamily="2" charset="2"/>
              <a:buChar char="ü"/>
            </a:pPr>
            <a:r>
              <a:rPr lang="tr-TR" altLang="tr-TR" dirty="0" smtClean="0">
                <a:latin typeface="Comic Sans MS" pitchFamily="66" charset="0"/>
              </a:rPr>
              <a:t>Kendi kendine bakım</a:t>
            </a:r>
          </a:p>
          <a:p>
            <a:pPr>
              <a:lnSpc>
                <a:spcPct val="90000"/>
              </a:lnSpc>
              <a:buSzPct val="135000"/>
              <a:buFont typeface="Wingdings" pitchFamily="2" charset="2"/>
              <a:buChar char="ü"/>
            </a:pPr>
            <a:r>
              <a:rPr lang="tr-TR" altLang="tr-TR" dirty="0" smtClean="0">
                <a:latin typeface="Comic Sans MS" pitchFamily="66" charset="0"/>
              </a:rPr>
              <a:t>Yapılmaması gereken aktiviteler</a:t>
            </a:r>
          </a:p>
          <a:p>
            <a:pPr>
              <a:lnSpc>
                <a:spcPct val="90000"/>
              </a:lnSpc>
              <a:buSzPct val="135000"/>
              <a:buFont typeface="Wingdings" pitchFamily="2" charset="2"/>
              <a:buChar char="ü"/>
            </a:pPr>
            <a:r>
              <a:rPr lang="tr-TR" altLang="tr-TR" dirty="0" smtClean="0">
                <a:latin typeface="Comic Sans MS" pitchFamily="66" charset="0"/>
              </a:rPr>
              <a:t>Uygulanacak diyet ve ilaçlar</a:t>
            </a:r>
          </a:p>
          <a:p>
            <a:pPr>
              <a:lnSpc>
                <a:spcPct val="90000"/>
              </a:lnSpc>
              <a:buSzPct val="135000"/>
              <a:buFont typeface="Wingdings" pitchFamily="2" charset="2"/>
              <a:buChar char="ü"/>
            </a:pPr>
            <a:r>
              <a:rPr lang="tr-TR" altLang="tr-TR" dirty="0" smtClean="0">
                <a:latin typeface="Comic Sans MS" pitchFamily="66" charset="0"/>
              </a:rPr>
              <a:t>Oluşabilecek komplikasyonlar</a:t>
            </a:r>
          </a:p>
          <a:p>
            <a:pPr>
              <a:lnSpc>
                <a:spcPct val="90000"/>
              </a:lnSpc>
              <a:buSzPct val="135000"/>
              <a:buFont typeface="Wingdings" pitchFamily="2" charset="2"/>
              <a:buChar char="ü"/>
            </a:pPr>
            <a:r>
              <a:rPr lang="tr-TR" altLang="tr-TR" dirty="0" smtClean="0">
                <a:latin typeface="Comic Sans MS" pitchFamily="66" charset="0"/>
              </a:rPr>
              <a:t>Kontrol için doktora ne zaman ve nasıl başvuracağı</a:t>
            </a:r>
          </a:p>
        </p:txBody>
      </p:sp>
    </p:spTree>
    <p:extLst>
      <p:ext uri="{BB962C8B-B14F-4D97-AF65-F5344CB8AC3E}">
        <p14:creationId xmlns:p14="http://schemas.microsoft.com/office/powerpoint/2010/main" val="52113543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323528" y="44624"/>
            <a:ext cx="8507412" cy="3024188"/>
          </a:xfrm>
        </p:spPr>
        <p:txBody>
          <a:bodyPr/>
          <a:lstStyle/>
          <a:p>
            <a:pPr eaLnBrk="1" hangingPunct="1">
              <a:defRPr/>
            </a:pPr>
            <a:r>
              <a:rPr lang="tr-TR" sz="5400" b="0" dirty="0" smtClean="0">
                <a:solidFill>
                  <a:srgbClr val="D60093"/>
                </a:solidFill>
                <a:effectLst>
                  <a:outerShdw blurRad="38100" dist="38100" dir="2700000" algn="tl">
                    <a:srgbClr val="C0C0C0"/>
                  </a:outerShdw>
                </a:effectLst>
                <a:latin typeface="Comic Sans MS" pitchFamily="66" charset="0"/>
              </a:rPr>
              <a:t>TEŞEKKÜRLER...</a:t>
            </a:r>
          </a:p>
        </p:txBody>
      </p:sp>
      <p:pic>
        <p:nvPicPr>
          <p:cNvPr id="327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2564904"/>
            <a:ext cx="2794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074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61</TotalTime>
  <Words>1745</Words>
  <Application>Microsoft Office PowerPoint</Application>
  <PresentationFormat>Ekran Gösterisi (4:3)</PresentationFormat>
  <Paragraphs>234</Paragraphs>
  <Slides>57</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57</vt:i4>
      </vt:variant>
    </vt:vector>
  </HeadingPairs>
  <TitlesOfParts>
    <vt:vector size="59" baseType="lpstr">
      <vt:lpstr>sunum_sablon</vt:lpstr>
      <vt:lpstr>Bit Eşlem Resmi</vt:lpstr>
      <vt:lpstr>PowerPoint Sunusu</vt:lpstr>
      <vt:lpstr>POSTOPERATİF BAKIM</vt:lpstr>
      <vt:lpstr>AMELİYAT SONRASI DÖNEM</vt:lpstr>
      <vt:lpstr>PowerPoint Sunusu</vt:lpstr>
      <vt:lpstr>Ameliyat Sonrası Bakım iki aşamalıdır; </vt:lpstr>
      <vt:lpstr>AYILMA ÜNİTESİNDE BAKIM</vt:lpstr>
      <vt:lpstr>PowerPoint Sunusu</vt:lpstr>
      <vt:lpstr>Ameliyattan Sonra Bilinci Kapalı Yada Yarı Açık Olan Hasta İçin Uygun Pozisyon</vt:lpstr>
      <vt:lpstr>PowerPoint Sunusu</vt:lpstr>
      <vt:lpstr>Hemşirenin Hastaya İlişkin Gözlemesi-Ölçmesi ve Kayıt Etmesi Gerekenler</vt:lpstr>
      <vt:lpstr>PowerPoint Sunusu</vt:lpstr>
      <vt:lpstr>Hastanın Ayılma Ünitesinden Kliniğe Gönderilmesi İçin Gerekli Kriterler</vt:lpstr>
      <vt:lpstr>AMELİYAT SONRASI KLİNİKTE BAKIM</vt:lpstr>
      <vt:lpstr>PowerPoint Sunusu</vt:lpstr>
      <vt:lpstr>AMELİYAT SONRASI BAKIM HEDEFLERİ</vt:lpstr>
      <vt:lpstr>PowerPoint Sunusu</vt:lpstr>
      <vt:lpstr>HEDEF-1 SOLUNUM SİSTEMİ FONKSİYONUNU SÜRDÜRMEK</vt:lpstr>
      <vt:lpstr>Solunum Fonksiyonunun Yeterli Olmadığını Gösteren Belirtiler </vt:lpstr>
      <vt:lpstr>Post-op Erken Dönemde Solunum Fonksiyonunu Geliştirmek İçin Yapılması Gerekenler</vt:lpstr>
      <vt:lpstr>PowerPoint Sunusu</vt:lpstr>
      <vt:lpstr>Ameliyat Sonrası Akciğerlere İlişkin Olarak Görülen Başlıca Sorunlar</vt:lpstr>
      <vt:lpstr>Solunum Komplikasyonlarında Görülen Belirti Ve Bulgular</vt:lpstr>
      <vt:lpstr>Solunum Komplikasyonlarında Acilen Yapılması Gerekenler</vt:lpstr>
      <vt:lpstr>HEDEF-2 KARDİYOVASKÜLER FONKSİYONU SÜRDÜRMEK</vt:lpstr>
      <vt:lpstr>Kan Basıncı</vt:lpstr>
      <vt:lpstr>Nabız</vt:lpstr>
      <vt:lpstr>Solunum</vt:lpstr>
      <vt:lpstr>HEDEF-3 YETERLİ BESLENME VE BOŞALTIMI SAĞLAMAK</vt:lpstr>
      <vt:lpstr>PowerPoint Sunusu</vt:lpstr>
      <vt:lpstr>PowerPoint Sunusu</vt:lpstr>
      <vt:lpstr>HEDEF-4 SIVI-ELEKTROLİT DENGESİNİ SÜRDÜRMEK</vt:lpstr>
      <vt:lpstr>Ameliyat Sonrasında Sıvı-Elektrolit Tedavisinin Temel İki Amacı</vt:lpstr>
      <vt:lpstr>Sıvı-Elektrolit Dengesinin Sürdürülmesine Yönelik Hemşirelik Uygulamaları</vt:lpstr>
      <vt:lpstr>PowerPoint Sunusu</vt:lpstr>
      <vt:lpstr>HEDEF-5 RENAL FONKSİYONU SÜRDÜRMEK</vt:lpstr>
      <vt:lpstr>Hastanın İdrar Yapmasını Kolaylaştırıcı Uygulamalar</vt:lpstr>
      <vt:lpstr>HEDEF-6 İSTİRAHATİ SAĞLAMAK</vt:lpstr>
      <vt:lpstr>HEDEF-7 YARA İYİLEŞMESİNİ SAĞLAMAK</vt:lpstr>
      <vt:lpstr>Yara enfeksiyonunu önlemek için;</vt:lpstr>
      <vt:lpstr>HEDEF-8 HAREKETİ SAĞLAMAK</vt:lpstr>
      <vt:lpstr>Hareketsizliğe ilişkin problemleri önlemek için;</vt:lpstr>
      <vt:lpstr>HEDEF-9 PSİKOLOJİK DESTEK SAĞLAMAK</vt:lpstr>
      <vt:lpstr>HEDEF-10 KOMPLİKASYONLARI ÖNLEMEK</vt:lpstr>
      <vt:lpstr>Ameliyat Sonrası Gelişebilecek Diğer Komplikasyonlar</vt:lpstr>
      <vt:lpstr>Tromboflebit</vt:lpstr>
      <vt:lpstr>Yara açılması ve Eviserasyon</vt:lpstr>
      <vt:lpstr>Yara açılması ve Eviserasyonu önlemek İçin;</vt:lpstr>
      <vt:lpstr>Yara Açıldığında ve Eviserasyonda Hemşirenin Yapması Gerekenler</vt:lpstr>
      <vt:lpstr>PowerPoint Sunusu</vt:lpstr>
      <vt:lpstr>Paralitik İleus (Adinamik İleus)</vt:lpstr>
      <vt:lpstr>Paralitik İleus Tedavisi</vt:lpstr>
      <vt:lpstr>Hıçkırık</vt:lpstr>
      <vt:lpstr>Akut Gastrik Dilatasyon </vt:lpstr>
      <vt:lpstr>Duygusal Bozukluklar</vt:lpstr>
      <vt:lpstr>HASTANIN TABURCU EDİLMESİ</vt:lpstr>
      <vt:lpstr>PowerPoint Sunusu</vt:lpstr>
      <vt:lpstr>TEŞEKKÜRLER...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Hüsniye</dc:creator>
  <cp:lastModifiedBy>VAIO</cp:lastModifiedBy>
  <cp:revision>25</cp:revision>
  <cp:lastPrinted>1601-01-01T00:00:00Z</cp:lastPrinted>
  <dcterms:created xsi:type="dcterms:W3CDTF">2020-01-15T12:48:38Z</dcterms:created>
  <dcterms:modified xsi:type="dcterms:W3CDTF">2020-03-20T09:10:10Z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