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6A4"/>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86" d="100"/>
          <a:sy n="86" d="100"/>
        </p:scale>
        <p:origin x="-88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31.12.2020</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C5D670-374D-40C0-BD3D-13D685EDF185}" type="datetimeFigureOut">
              <a:rPr lang="tr-TR" smtClean="0"/>
              <a:pPr/>
              <a:t>31.12.2020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344D7A-AE3D-40E4-BAF6-B5E6567E8DA2}" type="slidenum">
              <a:rPr lang="tr-TR" smtClean="0"/>
              <a:pPr/>
              <a:t>‹#›</a:t>
            </a:fld>
            <a:endParaRPr lang="tr-TR"/>
          </a:p>
        </p:txBody>
      </p:sp>
    </p:spTree>
    <p:extLst>
      <p:ext uri="{BB962C8B-B14F-4D97-AF65-F5344CB8AC3E}">
        <p14:creationId xmlns:p14="http://schemas.microsoft.com/office/powerpoint/2010/main" val="3746148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DİYALİZ PROGRAMI</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SAĞLIK HİZMETLERİ MESLEK YÜKSEKOKULU</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2843808" y="4768552"/>
            <a:ext cx="6300192" cy="60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DYZ 109 Hasta Bakım İlkeleri</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589240"/>
            <a:ext cx="5556448"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err="1" smtClean="0">
                <a:solidFill>
                  <a:schemeClr val="accent4">
                    <a:lumMod val="65000"/>
                    <a:lumOff val="35000"/>
                  </a:schemeClr>
                </a:solidFill>
              </a:rPr>
              <a:t>Öğr</a:t>
            </a:r>
            <a:r>
              <a:rPr lang="tr-TR" altLang="tr-TR" b="1" i="1" dirty="0" smtClean="0">
                <a:solidFill>
                  <a:schemeClr val="accent4">
                    <a:lumMod val="65000"/>
                    <a:lumOff val="35000"/>
                  </a:schemeClr>
                </a:solidFill>
              </a:rPr>
              <a:t>. Gör. </a:t>
            </a:r>
            <a:r>
              <a:rPr lang="tr-TR" altLang="tr-TR" b="1" i="1" dirty="0" err="1" smtClean="0">
                <a:solidFill>
                  <a:schemeClr val="accent4">
                    <a:lumMod val="65000"/>
                    <a:lumOff val="35000"/>
                  </a:schemeClr>
                </a:solidFill>
              </a:rPr>
              <a:t>Hüsniye</a:t>
            </a:r>
            <a:r>
              <a:rPr lang="tr-TR" altLang="tr-TR" b="1" i="1" dirty="0" smtClean="0">
                <a:solidFill>
                  <a:schemeClr val="accent4">
                    <a:lumMod val="65000"/>
                    <a:lumOff val="35000"/>
                  </a:schemeClr>
                </a:solidFill>
              </a:rPr>
              <a:t> AŞIK</a:t>
            </a:r>
            <a:endParaRPr lang="tr-TR" altLang="tr-TR" b="1" i="1" dirty="0">
              <a:solidFill>
                <a:schemeClr val="accent4">
                  <a:lumMod val="65000"/>
                  <a:lumOff val="3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ctrTitle"/>
          </p:nvPr>
        </p:nvSpPr>
        <p:spPr>
          <a:xfrm>
            <a:off x="4214813" y="3429000"/>
            <a:ext cx="4929187" cy="1368425"/>
          </a:xfrm>
        </p:spPr>
        <p:txBody>
          <a:bodyPr/>
          <a:lstStyle/>
          <a:p>
            <a:pPr algn="l" eaLnBrk="1" hangingPunct="1"/>
            <a:r>
              <a:rPr lang="tr-TR" altLang="tr-TR" sz="3600" b="1" dirty="0" smtClean="0">
                <a:solidFill>
                  <a:schemeClr val="tx1"/>
                </a:solidFill>
                <a:latin typeface="Arial" charset="0"/>
              </a:rPr>
              <a:t>ÜRİNER KATETERİZASYON-II</a:t>
            </a:r>
            <a:endParaRPr lang="fr-CA" altLang="tr-TR" sz="3600" b="1" dirty="0" smtClean="0">
              <a:solidFill>
                <a:schemeClr val="tx1"/>
              </a:solidFill>
              <a:latin typeface="Arial" charset="0"/>
            </a:endParaRPr>
          </a:p>
        </p:txBody>
      </p:sp>
      <p:sp>
        <p:nvSpPr>
          <p:cNvPr id="2051" name="Sous-titre 2"/>
          <p:cNvSpPr>
            <a:spLocks noGrp="1"/>
          </p:cNvSpPr>
          <p:nvPr>
            <p:ph type="subTitle" idx="1"/>
          </p:nvPr>
        </p:nvSpPr>
        <p:spPr>
          <a:xfrm>
            <a:off x="3825875" y="5091113"/>
            <a:ext cx="5354638" cy="642937"/>
          </a:xfrm>
        </p:spPr>
        <p:txBody>
          <a:bodyPr/>
          <a:lstStyle/>
          <a:p>
            <a:pPr eaLnBrk="1" hangingPunct="1"/>
            <a:r>
              <a:rPr lang="tr-TR" altLang="tr-TR" sz="2800" dirty="0" err="1" smtClean="0">
                <a:latin typeface="Arial" charset="0"/>
              </a:rPr>
              <a:t>Öğr</a:t>
            </a:r>
            <a:r>
              <a:rPr lang="tr-TR" altLang="tr-TR" sz="2800" dirty="0" smtClean="0">
                <a:latin typeface="Arial" charset="0"/>
              </a:rPr>
              <a:t>. Gör. Hüsniye AŞIK</a:t>
            </a:r>
            <a:endParaRPr lang="fr-CA" altLang="tr-TR" sz="2800" dirty="0" smtClean="0">
              <a:latin typeface="Arial" charset="0"/>
            </a:endParaRPr>
          </a:p>
        </p:txBody>
      </p:sp>
    </p:spTree>
    <p:extLst>
      <p:ext uri="{BB962C8B-B14F-4D97-AF65-F5344CB8AC3E}">
        <p14:creationId xmlns:p14="http://schemas.microsoft.com/office/powerpoint/2010/main" val="1955351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5" name="Espace réservé du numéro de diapositive 5"/>
          <p:cNvSpPr>
            <a:spLocks noGrp="1"/>
          </p:cNvSpPr>
          <p:nvPr>
            <p:ph type="sldNum" sz="quarter" idx="12"/>
          </p:nvPr>
        </p:nvSpPr>
        <p:spPr/>
        <p:txBody>
          <a:bodyPr/>
          <a:lstStyle/>
          <a:p>
            <a:pPr>
              <a:defRPr/>
            </a:pPr>
            <a:fld id="{B873D20E-F7B2-4B18-9D63-7BDC3F723FB1}" type="slidenum">
              <a:rPr lang="fr-CA"/>
              <a:pPr>
                <a:defRPr/>
              </a:pPr>
              <a:t>3</a:t>
            </a:fld>
            <a:endParaRPr lang="fr-CA"/>
          </a:p>
        </p:txBody>
      </p:sp>
      <p:sp>
        <p:nvSpPr>
          <p:cNvPr id="3076" name="Rectangle 2"/>
          <p:cNvSpPr>
            <a:spLocks noGrp="1"/>
          </p:cNvSpPr>
          <p:nvPr>
            <p:ph type="title"/>
          </p:nvPr>
        </p:nvSpPr>
        <p:spPr>
          <a:xfrm>
            <a:off x="468313" y="404812"/>
            <a:ext cx="8229600" cy="1440011"/>
          </a:xfrm>
        </p:spPr>
        <p:txBody>
          <a:bodyPr/>
          <a:lstStyle/>
          <a:p>
            <a:pPr eaLnBrk="1" hangingPunct="1"/>
            <a:r>
              <a:rPr lang="tr-TR" altLang="tr-TR" sz="3600" b="1" dirty="0" err="1" smtClean="0">
                <a:solidFill>
                  <a:srgbClr val="C00000"/>
                </a:solidFill>
                <a:latin typeface="Arial" charset="0"/>
              </a:rPr>
              <a:t>Üriner</a:t>
            </a:r>
            <a:r>
              <a:rPr lang="tr-TR" altLang="tr-TR" sz="3600" b="1" dirty="0" smtClean="0">
                <a:solidFill>
                  <a:srgbClr val="C00000"/>
                </a:solidFill>
                <a:latin typeface="Arial" charset="0"/>
              </a:rPr>
              <a:t>  </a:t>
            </a:r>
            <a:r>
              <a:rPr lang="tr-TR" altLang="tr-TR" sz="3600" b="1" dirty="0" err="1" smtClean="0">
                <a:solidFill>
                  <a:srgbClr val="C00000"/>
                </a:solidFill>
                <a:latin typeface="Arial" charset="0"/>
              </a:rPr>
              <a:t>Kateterizasyonu</a:t>
            </a:r>
            <a:r>
              <a:rPr lang="tr-TR" altLang="tr-TR" sz="3600" b="1" dirty="0" smtClean="0">
                <a:solidFill>
                  <a:srgbClr val="C00000"/>
                </a:solidFill>
                <a:latin typeface="Arial" charset="0"/>
              </a:rPr>
              <a:t/>
            </a:r>
            <a:br>
              <a:rPr lang="tr-TR" altLang="tr-TR" sz="3600" b="1" dirty="0" smtClean="0">
                <a:solidFill>
                  <a:srgbClr val="C00000"/>
                </a:solidFill>
                <a:latin typeface="Arial" charset="0"/>
              </a:rPr>
            </a:br>
            <a:r>
              <a:rPr lang="tr-TR" altLang="tr-TR" sz="3600" b="1" dirty="0" smtClean="0">
                <a:solidFill>
                  <a:srgbClr val="C00000"/>
                </a:solidFill>
                <a:latin typeface="Arial" charset="0"/>
              </a:rPr>
              <a:t>Yerleştirme ile İlişkili</a:t>
            </a:r>
            <a:br>
              <a:rPr lang="tr-TR" altLang="tr-TR" sz="3600" b="1" dirty="0" smtClean="0">
                <a:solidFill>
                  <a:srgbClr val="C00000"/>
                </a:solidFill>
                <a:latin typeface="Arial" charset="0"/>
              </a:rPr>
            </a:br>
            <a:r>
              <a:rPr lang="tr-TR" altLang="tr-TR" sz="3600" b="1" dirty="0" smtClean="0">
                <a:solidFill>
                  <a:srgbClr val="C00000"/>
                </a:solidFill>
                <a:latin typeface="Arial" charset="0"/>
              </a:rPr>
              <a:t>Beklenmeyen Sonuçlar</a:t>
            </a:r>
          </a:p>
        </p:txBody>
      </p:sp>
      <p:sp>
        <p:nvSpPr>
          <p:cNvPr id="3077" name="Rectangle 3"/>
          <p:cNvSpPr>
            <a:spLocks noGrp="1"/>
          </p:cNvSpPr>
          <p:nvPr>
            <p:ph type="body" idx="1"/>
          </p:nvPr>
        </p:nvSpPr>
        <p:spPr>
          <a:xfrm>
            <a:off x="0" y="1600200"/>
            <a:ext cx="8893175" cy="4997450"/>
          </a:xfrm>
        </p:spPr>
        <p:txBody>
          <a:bodyPr/>
          <a:lstStyle/>
          <a:p>
            <a:pPr marL="609600" indent="-609600" eaLnBrk="1" hangingPunct="1">
              <a:buFont typeface="Arial" charset="0"/>
              <a:buAutoNum type="arabicPeriod"/>
            </a:pPr>
            <a:endParaRPr lang="tr-TR" altLang="tr-TR" dirty="0" smtClean="0">
              <a:latin typeface="Arial" charset="0"/>
            </a:endParaRPr>
          </a:p>
          <a:p>
            <a:pPr marL="609600" indent="-609600" eaLnBrk="1" hangingPunct="1">
              <a:buFont typeface="Arial" charset="0"/>
              <a:buAutoNum type="arabicPeriod"/>
            </a:pPr>
            <a:r>
              <a:rPr lang="tr-TR" altLang="tr-TR" sz="2800" dirty="0" smtClean="0">
                <a:latin typeface="Arial" charset="0"/>
              </a:rPr>
              <a:t>Balonun şişirilmesi sırasında hastanın rahatsızlık hissetmesi,</a:t>
            </a:r>
          </a:p>
          <a:p>
            <a:pPr marL="609600" indent="-609600" eaLnBrk="1" hangingPunct="1">
              <a:buFont typeface="Arial" charset="0"/>
              <a:buAutoNum type="arabicPeriod"/>
            </a:pPr>
            <a:r>
              <a:rPr lang="tr-TR" altLang="tr-TR" sz="2800" dirty="0" err="1" smtClean="0">
                <a:latin typeface="Arial" charset="0"/>
              </a:rPr>
              <a:t>Kateterin</a:t>
            </a:r>
            <a:r>
              <a:rPr lang="tr-TR" altLang="tr-TR" sz="2800" dirty="0" smtClean="0">
                <a:latin typeface="Arial" charset="0"/>
              </a:rPr>
              <a:t> </a:t>
            </a:r>
            <a:r>
              <a:rPr lang="tr-TR" altLang="tr-TR" sz="2800" dirty="0" err="1" smtClean="0">
                <a:latin typeface="Arial" charset="0"/>
              </a:rPr>
              <a:t>üretra</a:t>
            </a:r>
            <a:r>
              <a:rPr lang="tr-TR" altLang="tr-TR" sz="2800" dirty="0" smtClean="0">
                <a:latin typeface="Arial" charset="0"/>
              </a:rPr>
              <a:t> içine kolayca sokulamaması,</a:t>
            </a:r>
          </a:p>
          <a:p>
            <a:pPr marL="609600" indent="-609600" eaLnBrk="1" hangingPunct="1">
              <a:buFont typeface="Arial" charset="0"/>
              <a:buAutoNum type="arabicPeriod"/>
            </a:pPr>
            <a:r>
              <a:rPr lang="tr-TR" altLang="tr-TR" sz="2800" dirty="0" err="1" smtClean="0">
                <a:latin typeface="Arial" charset="0"/>
              </a:rPr>
              <a:t>Kateterin</a:t>
            </a:r>
            <a:r>
              <a:rPr lang="tr-TR" altLang="tr-TR" sz="2800" dirty="0" smtClean="0">
                <a:latin typeface="Arial" charset="0"/>
              </a:rPr>
              <a:t> vajinaya girmesi,</a:t>
            </a:r>
          </a:p>
          <a:p>
            <a:pPr marL="609600" indent="-609600" eaLnBrk="1" hangingPunct="1">
              <a:buFont typeface="Arial" charset="0"/>
              <a:buAutoNum type="arabicPeriod"/>
            </a:pPr>
            <a:r>
              <a:rPr lang="tr-TR" altLang="tr-TR" sz="2800" dirty="0" err="1" smtClean="0">
                <a:latin typeface="Arial" charset="0"/>
              </a:rPr>
              <a:t>Kateterizasyon</a:t>
            </a:r>
            <a:r>
              <a:rPr lang="tr-TR" altLang="tr-TR" sz="2800" dirty="0" smtClean="0">
                <a:latin typeface="Arial" charset="0"/>
              </a:rPr>
              <a:t> sırasında steril malzemenin </a:t>
            </a:r>
            <a:r>
              <a:rPr lang="tr-TR" altLang="tr-TR" sz="2800" dirty="0" err="1" smtClean="0">
                <a:latin typeface="Arial" charset="0"/>
              </a:rPr>
              <a:t>kontamine</a:t>
            </a:r>
            <a:r>
              <a:rPr lang="tr-TR" altLang="tr-TR" sz="2800" dirty="0" smtClean="0">
                <a:latin typeface="Arial" charset="0"/>
              </a:rPr>
              <a:t> olması,</a:t>
            </a:r>
          </a:p>
          <a:p>
            <a:pPr marL="609600" indent="-609600" eaLnBrk="1" hangingPunct="1">
              <a:buFont typeface="Arial" charset="0"/>
              <a:buAutoNum type="arabicPeriod"/>
            </a:pPr>
            <a:r>
              <a:rPr lang="tr-TR" altLang="tr-TR" sz="2800" dirty="0" err="1" smtClean="0">
                <a:latin typeface="Arial" charset="0"/>
              </a:rPr>
              <a:t>Kateterizasyona</a:t>
            </a:r>
            <a:r>
              <a:rPr lang="tr-TR" altLang="tr-TR" sz="2800" dirty="0" smtClean="0">
                <a:latin typeface="Arial" charset="0"/>
              </a:rPr>
              <a:t> bağlı enfeksiyon gelişme olasılığı.</a:t>
            </a:r>
          </a:p>
        </p:txBody>
      </p:sp>
    </p:spTree>
    <p:extLst>
      <p:ext uri="{BB962C8B-B14F-4D97-AF65-F5344CB8AC3E}">
        <p14:creationId xmlns:p14="http://schemas.microsoft.com/office/powerpoint/2010/main" val="3945111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5" name="Espace réservé du numéro de diapositive 5"/>
          <p:cNvSpPr>
            <a:spLocks noGrp="1"/>
          </p:cNvSpPr>
          <p:nvPr>
            <p:ph type="sldNum" sz="quarter" idx="12"/>
          </p:nvPr>
        </p:nvSpPr>
        <p:spPr/>
        <p:txBody>
          <a:bodyPr/>
          <a:lstStyle/>
          <a:p>
            <a:pPr>
              <a:defRPr/>
            </a:pPr>
            <a:fld id="{1DEA61E8-BE28-4DCC-9D30-39427515132C}" type="slidenum">
              <a:rPr lang="fr-CA"/>
              <a:pPr>
                <a:defRPr/>
              </a:pPr>
              <a:t>4</a:t>
            </a:fld>
            <a:endParaRPr lang="fr-CA"/>
          </a:p>
        </p:txBody>
      </p:sp>
      <p:sp>
        <p:nvSpPr>
          <p:cNvPr id="4100" name="Rectangle 2"/>
          <p:cNvSpPr>
            <a:spLocks noGrp="1"/>
          </p:cNvSpPr>
          <p:nvPr>
            <p:ph type="title"/>
          </p:nvPr>
        </p:nvSpPr>
        <p:spPr>
          <a:xfrm>
            <a:off x="457200" y="485800"/>
            <a:ext cx="8229600" cy="1143000"/>
          </a:xfrm>
        </p:spPr>
        <p:txBody>
          <a:bodyPr/>
          <a:lstStyle/>
          <a:p>
            <a:pPr eaLnBrk="1" hangingPunct="1"/>
            <a:r>
              <a:rPr lang="tr-TR" altLang="tr-TR" b="1" dirty="0" err="1" smtClean="0">
                <a:solidFill>
                  <a:srgbClr val="00B050"/>
                </a:solidFill>
                <a:latin typeface="Arial" charset="0"/>
              </a:rPr>
              <a:t>Üriner</a:t>
            </a:r>
            <a:r>
              <a:rPr lang="tr-TR" altLang="tr-TR" b="1" dirty="0" smtClean="0">
                <a:solidFill>
                  <a:srgbClr val="00B050"/>
                </a:solidFill>
                <a:latin typeface="Arial" charset="0"/>
              </a:rPr>
              <a:t> </a:t>
            </a:r>
            <a:r>
              <a:rPr lang="tr-TR" altLang="tr-TR" b="1" dirty="0" err="1" smtClean="0">
                <a:solidFill>
                  <a:srgbClr val="00B050"/>
                </a:solidFill>
                <a:latin typeface="Arial" charset="0"/>
              </a:rPr>
              <a:t>Kateteri</a:t>
            </a:r>
            <a:r>
              <a:rPr lang="tr-TR" altLang="tr-TR" b="1" dirty="0" smtClean="0">
                <a:solidFill>
                  <a:srgbClr val="00B050"/>
                </a:solidFill>
                <a:latin typeface="Arial" charset="0"/>
              </a:rPr>
              <a:t> Çıkarma</a:t>
            </a:r>
          </a:p>
        </p:txBody>
      </p:sp>
      <p:sp>
        <p:nvSpPr>
          <p:cNvPr id="4101" name="Rectangle 3"/>
          <p:cNvSpPr>
            <a:spLocks noGrp="1"/>
          </p:cNvSpPr>
          <p:nvPr>
            <p:ph type="body" idx="1"/>
          </p:nvPr>
        </p:nvSpPr>
        <p:spPr>
          <a:xfrm>
            <a:off x="457200" y="1600200"/>
            <a:ext cx="7571184" cy="5068888"/>
          </a:xfrm>
        </p:spPr>
        <p:txBody>
          <a:bodyPr/>
          <a:lstStyle/>
          <a:p>
            <a:pPr eaLnBrk="1" hangingPunct="1">
              <a:lnSpc>
                <a:spcPct val="80000"/>
              </a:lnSpc>
            </a:pPr>
            <a:r>
              <a:rPr lang="tr-TR" altLang="tr-TR" sz="2400" dirty="0" smtClean="0">
                <a:latin typeface="Arial" charset="0"/>
              </a:rPr>
              <a:t>Mesane içine yerleştirilmiş kalıcı </a:t>
            </a:r>
            <a:r>
              <a:rPr lang="tr-TR" altLang="tr-TR" sz="2400" dirty="0" err="1" smtClean="0">
                <a:latin typeface="Arial" charset="0"/>
              </a:rPr>
              <a:t>kateterin</a:t>
            </a:r>
            <a:r>
              <a:rPr lang="tr-TR" altLang="tr-TR" sz="2400" dirty="0" smtClean="0">
                <a:latin typeface="Arial" charset="0"/>
              </a:rPr>
              <a:t> uygun biçimde, tıbbi aseptik teknikle çıkarılması işlemidir.</a:t>
            </a:r>
          </a:p>
          <a:p>
            <a:pPr eaLnBrk="1" hangingPunct="1">
              <a:lnSpc>
                <a:spcPct val="80000"/>
              </a:lnSpc>
            </a:pPr>
            <a:r>
              <a:rPr lang="tr-TR" altLang="tr-TR" sz="2400" dirty="0" smtClean="0">
                <a:latin typeface="Arial" charset="0"/>
              </a:rPr>
              <a:t>Hastada </a:t>
            </a:r>
            <a:r>
              <a:rPr lang="tr-TR" altLang="tr-TR" sz="2400" dirty="0" err="1" smtClean="0">
                <a:latin typeface="Arial" charset="0"/>
              </a:rPr>
              <a:t>üretral</a:t>
            </a:r>
            <a:r>
              <a:rPr lang="tr-TR" altLang="tr-TR" sz="2400" dirty="0" smtClean="0">
                <a:latin typeface="Arial" charset="0"/>
              </a:rPr>
              <a:t> travma ve rahatsızlığın olmaması için özen gösterilmeli, nazikçe çıkarılmalıdır.</a:t>
            </a:r>
          </a:p>
          <a:p>
            <a:pPr eaLnBrk="1" hangingPunct="1">
              <a:lnSpc>
                <a:spcPct val="80000"/>
              </a:lnSpc>
            </a:pPr>
            <a:r>
              <a:rPr lang="tr-TR" altLang="tr-TR" sz="2400" dirty="0" smtClean="0">
                <a:latin typeface="Arial" charset="0"/>
              </a:rPr>
              <a:t>Hasta, </a:t>
            </a:r>
            <a:r>
              <a:rPr lang="tr-TR" altLang="tr-TR" sz="2400" dirty="0" err="1" smtClean="0">
                <a:latin typeface="Arial" charset="0"/>
              </a:rPr>
              <a:t>kateterin</a:t>
            </a:r>
            <a:r>
              <a:rPr lang="tr-TR" altLang="tr-TR" sz="2400" dirty="0" smtClean="0">
                <a:latin typeface="Arial" charset="0"/>
              </a:rPr>
              <a:t> alınmasından sonra, mesane tamamen boşalmış olduğu için idrar yapmanın 6-8 saat kadar gecikebileceği, birkaç gün damla şeklinde idrar sızıntısı olabileceği gibi konularda bilgilendirilmelidir. </a:t>
            </a:r>
          </a:p>
          <a:p>
            <a:pPr eaLnBrk="1" hangingPunct="1">
              <a:lnSpc>
                <a:spcPct val="80000"/>
              </a:lnSpc>
            </a:pPr>
            <a:r>
              <a:rPr lang="tr-TR" altLang="tr-TR" sz="2400" dirty="0" smtClean="0">
                <a:latin typeface="Arial" charset="0"/>
              </a:rPr>
              <a:t>Mesane egzersizi yaptırıldıktan sonra çıkartılmalıdır.</a:t>
            </a:r>
          </a:p>
        </p:txBody>
      </p:sp>
    </p:spTree>
    <p:extLst>
      <p:ext uri="{BB962C8B-B14F-4D97-AF65-F5344CB8AC3E}">
        <p14:creationId xmlns:p14="http://schemas.microsoft.com/office/powerpoint/2010/main" val="13641927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372C13B-21BC-4FE7-A586-7A5AB26F80E0}" type="slidenum">
              <a:rPr lang="fr-CA"/>
              <a:pPr>
                <a:defRPr/>
              </a:pPr>
              <a:t>5</a:t>
            </a:fld>
            <a:endParaRPr lang="fr-CA"/>
          </a:p>
        </p:txBody>
      </p:sp>
      <p:sp>
        <p:nvSpPr>
          <p:cNvPr id="5124" name="Rectangle 2"/>
          <p:cNvSpPr>
            <a:spLocks noGrp="1"/>
          </p:cNvSpPr>
          <p:nvPr>
            <p:ph type="title"/>
          </p:nvPr>
        </p:nvSpPr>
        <p:spPr>
          <a:xfrm>
            <a:off x="457200" y="548680"/>
            <a:ext cx="8229600" cy="1152128"/>
          </a:xfrm>
        </p:spPr>
        <p:txBody>
          <a:bodyPr/>
          <a:lstStyle/>
          <a:p>
            <a:pPr eaLnBrk="1" hangingPunct="1"/>
            <a:r>
              <a:rPr lang="tr-TR" altLang="tr-TR" b="1" dirty="0" smtClean="0">
                <a:solidFill>
                  <a:srgbClr val="C00000"/>
                </a:solidFill>
                <a:latin typeface="Arial" charset="0"/>
              </a:rPr>
              <a:t>Mesane Egzersizi</a:t>
            </a:r>
          </a:p>
        </p:txBody>
      </p:sp>
      <p:sp>
        <p:nvSpPr>
          <p:cNvPr id="5125" name="Rectangle 3"/>
          <p:cNvSpPr>
            <a:spLocks noGrp="1"/>
          </p:cNvSpPr>
          <p:nvPr>
            <p:ph type="body" idx="1"/>
          </p:nvPr>
        </p:nvSpPr>
        <p:spPr>
          <a:xfrm>
            <a:off x="179512" y="1846263"/>
            <a:ext cx="8568952" cy="5111750"/>
          </a:xfrm>
        </p:spPr>
        <p:txBody>
          <a:bodyPr/>
          <a:lstStyle/>
          <a:p>
            <a:pPr eaLnBrk="1" hangingPunct="1">
              <a:lnSpc>
                <a:spcPct val="90000"/>
              </a:lnSpc>
            </a:pPr>
            <a:r>
              <a:rPr lang="tr-TR" altLang="tr-TR" sz="2400" dirty="0" smtClean="0">
                <a:latin typeface="Arial" charset="0"/>
              </a:rPr>
              <a:t>Mesane esnekliğini tekrar kazandırmak, güçlendirmek ve idrar yapma hissinin oluşması için </a:t>
            </a:r>
            <a:r>
              <a:rPr lang="tr-TR" altLang="tr-TR" sz="2400" dirty="0" err="1" smtClean="0">
                <a:latin typeface="Arial" charset="0"/>
              </a:rPr>
              <a:t>kateter</a:t>
            </a:r>
            <a:r>
              <a:rPr lang="tr-TR" altLang="tr-TR" sz="2400" dirty="0" smtClean="0">
                <a:latin typeface="Arial" charset="0"/>
              </a:rPr>
              <a:t> mesane egzersizi yaptırılarak çıkartılmalıdır. Bu egzersiz,</a:t>
            </a:r>
          </a:p>
          <a:p>
            <a:pPr eaLnBrk="1" hangingPunct="1">
              <a:lnSpc>
                <a:spcPct val="90000"/>
              </a:lnSpc>
            </a:pPr>
            <a:r>
              <a:rPr lang="tr-TR" altLang="tr-TR" sz="2400" dirty="0" smtClean="0">
                <a:latin typeface="Arial" charset="0"/>
              </a:rPr>
              <a:t>Çıkartılmadan önce </a:t>
            </a:r>
            <a:r>
              <a:rPr lang="tr-TR" altLang="tr-TR" sz="2400" dirty="0" err="1" smtClean="0">
                <a:latin typeface="Arial" charset="0"/>
              </a:rPr>
              <a:t>kateterin</a:t>
            </a:r>
            <a:r>
              <a:rPr lang="tr-TR" altLang="tr-TR" sz="2400" dirty="0" smtClean="0">
                <a:latin typeface="Arial" charset="0"/>
              </a:rPr>
              <a:t> </a:t>
            </a:r>
            <a:r>
              <a:rPr lang="tr-TR" altLang="tr-TR" sz="2400" dirty="0" err="1" smtClean="0">
                <a:latin typeface="Arial" charset="0"/>
              </a:rPr>
              <a:t>klemplenmesi</a:t>
            </a:r>
            <a:r>
              <a:rPr lang="tr-TR" altLang="tr-TR" sz="2400" dirty="0" smtClean="0">
                <a:latin typeface="Arial" charset="0"/>
              </a:rPr>
              <a:t>,</a:t>
            </a:r>
          </a:p>
          <a:p>
            <a:pPr eaLnBrk="1" hangingPunct="1">
              <a:lnSpc>
                <a:spcPct val="90000"/>
              </a:lnSpc>
            </a:pPr>
            <a:r>
              <a:rPr lang="tr-TR" altLang="tr-TR" sz="2400" dirty="0" smtClean="0">
                <a:latin typeface="Arial" charset="0"/>
              </a:rPr>
              <a:t>3-4 </a:t>
            </a:r>
            <a:r>
              <a:rPr lang="tr-TR" altLang="tr-TR" sz="2400" dirty="0" smtClean="0">
                <a:latin typeface="Arial" charset="0"/>
              </a:rPr>
              <a:t>saat kapalı kalması,</a:t>
            </a:r>
          </a:p>
          <a:p>
            <a:pPr eaLnBrk="1" hangingPunct="1">
              <a:lnSpc>
                <a:spcPct val="90000"/>
              </a:lnSpc>
            </a:pPr>
            <a:r>
              <a:rPr lang="tr-TR" altLang="tr-TR" sz="2400" dirty="0" smtClean="0">
                <a:latin typeface="Arial" charset="0"/>
              </a:rPr>
              <a:t>Sonra </a:t>
            </a:r>
            <a:r>
              <a:rPr lang="tr-TR" altLang="tr-TR" sz="2400" dirty="0" smtClean="0">
                <a:latin typeface="Arial" charset="0"/>
              </a:rPr>
              <a:t>5-15</a:t>
            </a:r>
            <a:r>
              <a:rPr lang="tr-TR" altLang="tr-TR" sz="2400" dirty="0" smtClean="0">
                <a:latin typeface="Arial" charset="0"/>
              </a:rPr>
              <a:t> </a:t>
            </a:r>
            <a:r>
              <a:rPr lang="tr-TR" altLang="tr-TR" sz="2400" dirty="0" smtClean="0">
                <a:latin typeface="Arial" charset="0"/>
              </a:rPr>
              <a:t>dakika kadar açılarak biriken idrarın boşaltılması,</a:t>
            </a:r>
          </a:p>
          <a:p>
            <a:pPr eaLnBrk="1" hangingPunct="1">
              <a:lnSpc>
                <a:spcPct val="90000"/>
              </a:lnSpc>
            </a:pPr>
            <a:r>
              <a:rPr lang="tr-TR" altLang="tr-TR" sz="2400" dirty="0" smtClean="0">
                <a:latin typeface="Arial" charset="0"/>
              </a:rPr>
              <a:t>Ve tekrar kapatılmasından oluşur.</a:t>
            </a:r>
          </a:p>
          <a:p>
            <a:pPr eaLnBrk="1" hangingPunct="1">
              <a:lnSpc>
                <a:spcPct val="90000"/>
              </a:lnSpc>
            </a:pPr>
            <a:r>
              <a:rPr lang="tr-TR" altLang="tr-TR" sz="2400" smtClean="0">
                <a:latin typeface="Arial" charset="0"/>
              </a:rPr>
              <a:t>Egzersiz </a:t>
            </a:r>
            <a:r>
              <a:rPr lang="tr-TR" altLang="tr-TR" sz="2400" smtClean="0">
                <a:latin typeface="Arial" charset="0"/>
              </a:rPr>
              <a:t>2-3</a:t>
            </a:r>
            <a:r>
              <a:rPr lang="tr-TR" altLang="tr-TR" sz="2400" smtClean="0">
                <a:latin typeface="Arial" charset="0"/>
              </a:rPr>
              <a:t> </a:t>
            </a:r>
            <a:r>
              <a:rPr lang="tr-TR" altLang="tr-TR" sz="2400" dirty="0" smtClean="0">
                <a:latin typeface="Arial" charset="0"/>
              </a:rPr>
              <a:t>kez tekrarlandığında, mesanenin idrarla dolarak genişlemesi ve sonra daralması sağlanır.</a:t>
            </a:r>
          </a:p>
        </p:txBody>
      </p:sp>
    </p:spTree>
    <p:extLst>
      <p:ext uri="{BB962C8B-B14F-4D97-AF65-F5344CB8AC3E}">
        <p14:creationId xmlns:p14="http://schemas.microsoft.com/office/powerpoint/2010/main" val="2529345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9BA2DCA-921E-45D3-B6F0-E82D3D5837BC}" type="slidenum">
              <a:rPr lang="fr-CA"/>
              <a:pPr>
                <a:defRPr/>
              </a:pPr>
              <a:t>6</a:t>
            </a:fld>
            <a:endParaRPr lang="fr-CA"/>
          </a:p>
        </p:txBody>
      </p:sp>
      <p:sp>
        <p:nvSpPr>
          <p:cNvPr id="6148" name="Rectangle 2"/>
          <p:cNvSpPr>
            <a:spLocks noGrp="1"/>
          </p:cNvSpPr>
          <p:nvPr>
            <p:ph type="title"/>
          </p:nvPr>
        </p:nvSpPr>
        <p:spPr>
          <a:xfrm>
            <a:off x="457200" y="773832"/>
            <a:ext cx="8229600" cy="1143000"/>
          </a:xfrm>
        </p:spPr>
        <p:txBody>
          <a:bodyPr/>
          <a:lstStyle/>
          <a:p>
            <a:pPr eaLnBrk="1" hangingPunct="1"/>
            <a:r>
              <a:rPr lang="tr-TR" altLang="tr-TR" sz="4000" b="1" dirty="0" err="1" smtClean="0">
                <a:solidFill>
                  <a:schemeClr val="accent6">
                    <a:lumMod val="60000"/>
                    <a:lumOff val="40000"/>
                  </a:schemeClr>
                </a:solidFill>
                <a:latin typeface="Arial" charset="0"/>
              </a:rPr>
              <a:t>Üriner</a:t>
            </a:r>
            <a:r>
              <a:rPr lang="tr-TR" altLang="tr-TR" sz="4000" b="1" dirty="0" smtClean="0">
                <a:solidFill>
                  <a:schemeClr val="accent6">
                    <a:lumMod val="60000"/>
                    <a:lumOff val="40000"/>
                  </a:schemeClr>
                </a:solidFill>
                <a:latin typeface="Arial" charset="0"/>
              </a:rPr>
              <a:t> </a:t>
            </a:r>
            <a:r>
              <a:rPr lang="tr-TR" altLang="tr-TR" sz="4000" b="1" dirty="0" err="1" smtClean="0">
                <a:solidFill>
                  <a:schemeClr val="accent6">
                    <a:lumMod val="60000"/>
                    <a:lumOff val="40000"/>
                  </a:schemeClr>
                </a:solidFill>
                <a:latin typeface="Arial" charset="0"/>
              </a:rPr>
              <a:t>Kateterin</a:t>
            </a:r>
            <a:r>
              <a:rPr lang="tr-TR" altLang="tr-TR" sz="4000" b="1" dirty="0" smtClean="0">
                <a:solidFill>
                  <a:schemeClr val="accent6">
                    <a:lumMod val="60000"/>
                    <a:lumOff val="40000"/>
                  </a:schemeClr>
                </a:solidFill>
                <a:latin typeface="Arial" charset="0"/>
              </a:rPr>
              <a:t> Çıkarılması İle İlgili Beklenmeyen Sonuçlar</a:t>
            </a:r>
          </a:p>
        </p:txBody>
      </p:sp>
      <p:sp>
        <p:nvSpPr>
          <p:cNvPr id="6149" name="Rectangle 3"/>
          <p:cNvSpPr>
            <a:spLocks noGrp="1"/>
          </p:cNvSpPr>
          <p:nvPr>
            <p:ph type="body" idx="1"/>
          </p:nvPr>
        </p:nvSpPr>
        <p:spPr/>
        <p:txBody>
          <a:bodyPr/>
          <a:lstStyle/>
          <a:p>
            <a:pPr marL="609600" indent="-609600" eaLnBrk="1" hangingPunct="1">
              <a:buFont typeface="Arial" charset="0"/>
              <a:buAutoNum type="arabicPeriod"/>
            </a:pPr>
            <a:endParaRPr lang="tr-TR" altLang="tr-TR" dirty="0" smtClean="0">
              <a:latin typeface="Arial" charset="0"/>
            </a:endParaRPr>
          </a:p>
          <a:p>
            <a:pPr marL="609600" indent="-609600" eaLnBrk="1" hangingPunct="1">
              <a:buFont typeface="Arial" charset="0"/>
              <a:buAutoNum type="arabicPeriod"/>
            </a:pPr>
            <a:r>
              <a:rPr lang="tr-TR" altLang="tr-TR" dirty="0" smtClean="0">
                <a:latin typeface="Arial" charset="0"/>
              </a:rPr>
              <a:t>İdrar yapmada gecikme,</a:t>
            </a:r>
          </a:p>
          <a:p>
            <a:pPr marL="609600" indent="-609600" eaLnBrk="1" hangingPunct="1">
              <a:buFont typeface="Arial" charset="0"/>
              <a:buAutoNum type="arabicPeriod"/>
            </a:pPr>
            <a:r>
              <a:rPr lang="tr-TR" altLang="tr-TR" dirty="0" smtClean="0">
                <a:latin typeface="Arial" charset="0"/>
              </a:rPr>
              <a:t>İdrar sızması,</a:t>
            </a:r>
          </a:p>
          <a:p>
            <a:pPr marL="609600" indent="-609600" eaLnBrk="1" hangingPunct="1">
              <a:buFont typeface="Arial" charset="0"/>
              <a:buAutoNum type="arabicPeriod"/>
            </a:pPr>
            <a:r>
              <a:rPr lang="tr-TR" altLang="tr-TR" dirty="0" smtClean="0">
                <a:latin typeface="Arial" charset="0"/>
              </a:rPr>
              <a:t>İdrar dolgunluğunu hissetmeme.</a:t>
            </a:r>
          </a:p>
        </p:txBody>
      </p:sp>
    </p:spTree>
    <p:extLst>
      <p:ext uri="{BB962C8B-B14F-4D97-AF65-F5344CB8AC3E}">
        <p14:creationId xmlns:p14="http://schemas.microsoft.com/office/powerpoint/2010/main" val="455821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7" name="Espace réservé du numéro de diapositive 5"/>
          <p:cNvSpPr>
            <a:spLocks noGrp="1"/>
          </p:cNvSpPr>
          <p:nvPr>
            <p:ph type="sldNum" sz="quarter" idx="12"/>
          </p:nvPr>
        </p:nvSpPr>
        <p:spPr/>
        <p:txBody>
          <a:bodyPr/>
          <a:lstStyle/>
          <a:p>
            <a:pPr>
              <a:defRPr/>
            </a:pPr>
            <a:fld id="{59F0828C-3F8C-43C9-949E-549585D2D30C}" type="slidenum">
              <a:rPr lang="fr-CA"/>
              <a:pPr>
                <a:defRPr/>
              </a:pPr>
              <a:t>7</a:t>
            </a:fld>
            <a:endParaRPr lang="fr-CA"/>
          </a:p>
        </p:txBody>
      </p:sp>
      <p:sp>
        <p:nvSpPr>
          <p:cNvPr id="7172" name="Rectangle 2"/>
          <p:cNvSpPr>
            <a:spLocks noGrp="1"/>
          </p:cNvSpPr>
          <p:nvPr>
            <p:ph type="title"/>
          </p:nvPr>
        </p:nvSpPr>
        <p:spPr/>
        <p:txBody>
          <a:bodyPr/>
          <a:lstStyle/>
          <a:p>
            <a:pPr eaLnBrk="1" hangingPunct="1"/>
            <a:r>
              <a:rPr lang="tr-TR" altLang="tr-TR" b="1" smtClean="0">
                <a:latin typeface="Arial" charset="0"/>
              </a:rPr>
              <a:t>Kondom Kateter</a:t>
            </a:r>
          </a:p>
        </p:txBody>
      </p:sp>
      <p:sp>
        <p:nvSpPr>
          <p:cNvPr id="7173" name="Rectangle 3"/>
          <p:cNvSpPr>
            <a:spLocks noGrp="1"/>
          </p:cNvSpPr>
          <p:nvPr>
            <p:ph type="body" sz="half" idx="1"/>
          </p:nvPr>
        </p:nvSpPr>
        <p:spPr>
          <a:xfrm>
            <a:off x="0" y="1557338"/>
            <a:ext cx="5148263" cy="5589587"/>
          </a:xfrm>
        </p:spPr>
        <p:txBody>
          <a:bodyPr/>
          <a:lstStyle/>
          <a:p>
            <a:pPr eaLnBrk="1" hangingPunct="1">
              <a:lnSpc>
                <a:spcPct val="90000"/>
              </a:lnSpc>
            </a:pPr>
            <a:r>
              <a:rPr lang="tr-TR" altLang="tr-TR" sz="2400" dirty="0" smtClean="0">
                <a:latin typeface="Arial" charset="0"/>
              </a:rPr>
              <a:t>Bilinçsiz ya da </a:t>
            </a:r>
            <a:r>
              <a:rPr lang="tr-TR" altLang="tr-TR" sz="2400" dirty="0" err="1" smtClean="0">
                <a:latin typeface="Arial" charset="0"/>
              </a:rPr>
              <a:t>inkontinansı</a:t>
            </a:r>
            <a:r>
              <a:rPr lang="tr-TR" altLang="tr-TR" sz="2400" dirty="0" smtClean="0">
                <a:latin typeface="Arial" charset="0"/>
              </a:rPr>
              <a:t> olan erkek hastalarda </a:t>
            </a:r>
            <a:r>
              <a:rPr lang="tr-TR" altLang="tr-TR" sz="2400" dirty="0" err="1" smtClean="0">
                <a:latin typeface="Arial" charset="0"/>
              </a:rPr>
              <a:t>eksternal</a:t>
            </a:r>
            <a:r>
              <a:rPr lang="tr-TR" altLang="tr-TR" sz="2400" dirty="0" smtClean="0">
                <a:latin typeface="Arial" charset="0"/>
              </a:rPr>
              <a:t> (kondom) </a:t>
            </a:r>
            <a:r>
              <a:rPr lang="tr-TR" altLang="tr-TR" sz="2400" dirty="0" err="1" smtClean="0">
                <a:latin typeface="Arial" charset="0"/>
              </a:rPr>
              <a:t>kateter</a:t>
            </a:r>
            <a:r>
              <a:rPr lang="tr-TR" altLang="tr-TR" sz="2400" dirty="0" smtClean="0">
                <a:latin typeface="Arial" charset="0"/>
              </a:rPr>
              <a:t> uygulaması oldukça yaygındır.</a:t>
            </a:r>
          </a:p>
          <a:p>
            <a:pPr eaLnBrk="1" hangingPunct="1">
              <a:lnSpc>
                <a:spcPct val="90000"/>
              </a:lnSpc>
            </a:pPr>
            <a:r>
              <a:rPr lang="tr-TR" altLang="tr-TR" sz="2400" dirty="0" smtClean="0">
                <a:latin typeface="Arial" charset="0"/>
              </a:rPr>
              <a:t>Diğer </a:t>
            </a:r>
            <a:r>
              <a:rPr lang="tr-TR" altLang="tr-TR" sz="2400" dirty="0" err="1" smtClean="0">
                <a:latin typeface="Arial" charset="0"/>
              </a:rPr>
              <a:t>kateter</a:t>
            </a:r>
            <a:r>
              <a:rPr lang="tr-TR" altLang="tr-TR" sz="2400" dirty="0" smtClean="0">
                <a:latin typeface="Arial" charset="0"/>
              </a:rPr>
              <a:t> uygulamalarına göre, daha kolay ve ağrısız bir yoldur. </a:t>
            </a:r>
          </a:p>
          <a:p>
            <a:pPr eaLnBrk="1" hangingPunct="1">
              <a:lnSpc>
                <a:spcPct val="90000"/>
              </a:lnSpc>
            </a:pPr>
            <a:r>
              <a:rPr lang="tr-TR" altLang="tr-TR" sz="2400" dirty="0" smtClean="0">
                <a:latin typeface="Arial" charset="0"/>
              </a:rPr>
              <a:t>Sadece erkek hastalara uygulanır.</a:t>
            </a:r>
          </a:p>
          <a:p>
            <a:pPr eaLnBrk="1" hangingPunct="1">
              <a:lnSpc>
                <a:spcPct val="90000"/>
              </a:lnSpc>
            </a:pPr>
            <a:r>
              <a:rPr lang="tr-TR" altLang="tr-TR" sz="2400" dirty="0" smtClean="0">
                <a:latin typeface="Arial" charset="0"/>
              </a:rPr>
              <a:t>Kondom </a:t>
            </a:r>
            <a:r>
              <a:rPr lang="tr-TR" altLang="tr-TR" sz="2400" dirty="0" err="1" smtClean="0">
                <a:latin typeface="Arial" charset="0"/>
              </a:rPr>
              <a:t>kateterde</a:t>
            </a:r>
            <a:r>
              <a:rPr lang="tr-TR" altLang="tr-TR" sz="2400" dirty="0" smtClean="0">
                <a:latin typeface="Arial" charset="0"/>
              </a:rPr>
              <a:t> enfeksiyon riski, kalıcı </a:t>
            </a:r>
            <a:r>
              <a:rPr lang="tr-TR" altLang="tr-TR" sz="2400" dirty="0" err="1" smtClean="0">
                <a:latin typeface="Arial" charset="0"/>
              </a:rPr>
              <a:t>kateterlere</a:t>
            </a:r>
            <a:r>
              <a:rPr lang="tr-TR" altLang="tr-TR" sz="2400" dirty="0" smtClean="0">
                <a:latin typeface="Arial" charset="0"/>
              </a:rPr>
              <a:t> göre daha azdır.</a:t>
            </a:r>
          </a:p>
        </p:txBody>
      </p:sp>
      <p:sp>
        <p:nvSpPr>
          <p:cNvPr id="7174" name="Rectangle 6"/>
          <p:cNvSpPr>
            <a:spLocks noGrp="1"/>
          </p:cNvSpPr>
          <p:nvPr>
            <p:ph type="body" sz="half" idx="2"/>
          </p:nvPr>
        </p:nvSpPr>
        <p:spPr/>
        <p:txBody>
          <a:bodyPr/>
          <a:lstStyle/>
          <a:p>
            <a:pPr eaLnBrk="1" hangingPunct="1">
              <a:lnSpc>
                <a:spcPct val="90000"/>
              </a:lnSpc>
            </a:pPr>
            <a:endParaRPr lang="tr-TR" altLang="tr-TR" smtClean="0"/>
          </a:p>
        </p:txBody>
      </p:sp>
      <p:pic>
        <p:nvPicPr>
          <p:cNvPr id="7175" name="Picture 5" descr="kanso$015032892(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844824"/>
            <a:ext cx="3970337"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935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D6886783-0045-44AF-9D75-C725D74A17C3}" type="slidenum">
              <a:rPr lang="fr-CA"/>
              <a:pPr>
                <a:defRPr/>
              </a:pPr>
              <a:t>8</a:t>
            </a:fld>
            <a:endParaRPr lang="fr-CA"/>
          </a:p>
        </p:txBody>
      </p:sp>
      <p:sp>
        <p:nvSpPr>
          <p:cNvPr id="8196" name="Rectangle 2"/>
          <p:cNvSpPr>
            <a:spLocks noGrp="1"/>
          </p:cNvSpPr>
          <p:nvPr>
            <p:ph type="title"/>
          </p:nvPr>
        </p:nvSpPr>
        <p:spPr>
          <a:xfrm>
            <a:off x="457200" y="413792"/>
            <a:ext cx="8229600" cy="1143000"/>
          </a:xfrm>
        </p:spPr>
        <p:txBody>
          <a:bodyPr/>
          <a:lstStyle/>
          <a:p>
            <a:pPr eaLnBrk="1" hangingPunct="1"/>
            <a:r>
              <a:rPr lang="tr-TR" altLang="tr-TR" sz="3600" b="1" dirty="0" smtClean="0">
                <a:latin typeface="Arial" charset="0"/>
              </a:rPr>
              <a:t>Kondom </a:t>
            </a:r>
            <a:r>
              <a:rPr lang="tr-TR" altLang="tr-TR" sz="3600" b="1" dirty="0" err="1" smtClean="0">
                <a:latin typeface="Arial" charset="0"/>
              </a:rPr>
              <a:t>Kateter</a:t>
            </a:r>
            <a:r>
              <a:rPr lang="tr-TR" altLang="tr-TR" sz="3600" b="1" dirty="0" smtClean="0">
                <a:latin typeface="Arial" charset="0"/>
              </a:rPr>
              <a:t> Uygulamasının Amaçları</a:t>
            </a:r>
          </a:p>
        </p:txBody>
      </p:sp>
      <p:sp>
        <p:nvSpPr>
          <p:cNvPr id="8197" name="Rectangle 3"/>
          <p:cNvSpPr>
            <a:spLocks noGrp="1"/>
          </p:cNvSpPr>
          <p:nvPr>
            <p:ph type="body" idx="1"/>
          </p:nvPr>
        </p:nvSpPr>
        <p:spPr>
          <a:xfrm>
            <a:off x="0" y="1557338"/>
            <a:ext cx="8229600" cy="4525962"/>
          </a:xfrm>
        </p:spPr>
        <p:txBody>
          <a:bodyPr/>
          <a:lstStyle/>
          <a:p>
            <a:pPr eaLnBrk="1" hangingPunct="1"/>
            <a:r>
              <a:rPr lang="tr-TR" altLang="tr-TR" sz="2800" dirty="0" smtClean="0">
                <a:latin typeface="Arial" charset="0"/>
              </a:rPr>
              <a:t>İdrar toplamak,</a:t>
            </a:r>
          </a:p>
          <a:p>
            <a:pPr eaLnBrk="1" hangingPunct="1"/>
            <a:r>
              <a:rPr lang="tr-TR" altLang="tr-TR" sz="2800" dirty="0" err="1" smtClean="0">
                <a:latin typeface="Arial" charset="0"/>
              </a:rPr>
              <a:t>Üriner</a:t>
            </a:r>
            <a:r>
              <a:rPr lang="tr-TR" altLang="tr-TR" sz="2800" dirty="0" smtClean="0">
                <a:latin typeface="Arial" charset="0"/>
              </a:rPr>
              <a:t> </a:t>
            </a:r>
            <a:r>
              <a:rPr lang="tr-TR" altLang="tr-TR" sz="2800" dirty="0" err="1" smtClean="0">
                <a:latin typeface="Arial" charset="0"/>
              </a:rPr>
              <a:t>inkontinansı</a:t>
            </a:r>
            <a:r>
              <a:rPr lang="tr-TR" altLang="tr-TR" sz="2800" dirty="0" smtClean="0">
                <a:latin typeface="Arial" charset="0"/>
              </a:rPr>
              <a:t> kontrol altına alarak hastanın günlük yaşamını sürdürmesini sağlamak,</a:t>
            </a:r>
          </a:p>
          <a:p>
            <a:pPr eaLnBrk="1" hangingPunct="1"/>
            <a:r>
              <a:rPr lang="tr-TR" altLang="tr-TR" sz="2800" dirty="0" err="1" smtClean="0">
                <a:latin typeface="Arial" charset="0"/>
              </a:rPr>
              <a:t>İnkontinans</a:t>
            </a:r>
            <a:r>
              <a:rPr lang="tr-TR" altLang="tr-TR" sz="2800" dirty="0" smtClean="0">
                <a:latin typeface="Arial" charset="0"/>
              </a:rPr>
              <a:t> sonucu oluşabilecek cilt </a:t>
            </a:r>
            <a:r>
              <a:rPr lang="tr-TR" altLang="tr-TR" sz="2800" dirty="0" err="1" smtClean="0">
                <a:latin typeface="Arial" charset="0"/>
              </a:rPr>
              <a:t>iritasyonlarını</a:t>
            </a:r>
            <a:r>
              <a:rPr lang="tr-TR" altLang="tr-TR" sz="2800" dirty="0" smtClean="0">
                <a:latin typeface="Arial" charset="0"/>
              </a:rPr>
              <a:t> önlemektir.</a:t>
            </a:r>
          </a:p>
        </p:txBody>
      </p:sp>
      <p:pic>
        <p:nvPicPr>
          <p:cNvPr id="8198" name="Picture 5" descr="condom-cath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4005064"/>
            <a:ext cx="4140200"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793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6" name="Espace réservé du numéro de diapositive 5"/>
          <p:cNvSpPr>
            <a:spLocks noGrp="1"/>
          </p:cNvSpPr>
          <p:nvPr>
            <p:ph type="sldNum" sz="quarter" idx="12"/>
          </p:nvPr>
        </p:nvSpPr>
        <p:spPr/>
        <p:txBody>
          <a:bodyPr/>
          <a:lstStyle/>
          <a:p>
            <a:pPr>
              <a:defRPr/>
            </a:pPr>
            <a:fld id="{292D3BBA-2EF8-439D-8674-EB83F0D71650}" type="slidenum">
              <a:rPr lang="fr-CA"/>
              <a:pPr>
                <a:defRPr/>
              </a:pPr>
              <a:t>9</a:t>
            </a:fld>
            <a:endParaRPr lang="fr-CA"/>
          </a:p>
        </p:txBody>
      </p:sp>
      <p:sp>
        <p:nvSpPr>
          <p:cNvPr id="9220" name="Rectangle 2"/>
          <p:cNvSpPr>
            <a:spLocks noGrp="1"/>
          </p:cNvSpPr>
          <p:nvPr>
            <p:ph type="title"/>
          </p:nvPr>
        </p:nvSpPr>
        <p:spPr/>
        <p:txBody>
          <a:bodyPr/>
          <a:lstStyle/>
          <a:p>
            <a:pPr eaLnBrk="1" hangingPunct="1"/>
            <a:endParaRPr lang="tr-TR" altLang="tr-TR" smtClean="0"/>
          </a:p>
        </p:txBody>
      </p:sp>
      <p:sp>
        <p:nvSpPr>
          <p:cNvPr id="9221" name="Rectangle 3"/>
          <p:cNvSpPr>
            <a:spLocks noGrp="1"/>
          </p:cNvSpPr>
          <p:nvPr>
            <p:ph type="body" idx="1"/>
          </p:nvPr>
        </p:nvSpPr>
        <p:spPr/>
        <p:txBody>
          <a:bodyPr/>
          <a:lstStyle/>
          <a:p>
            <a:pPr eaLnBrk="1" hangingPunct="1"/>
            <a:endParaRPr lang="tr-TR" altLang="tr-TR" smtClean="0"/>
          </a:p>
        </p:txBody>
      </p:sp>
      <p:sp>
        <p:nvSpPr>
          <p:cNvPr id="9222" name="AutoShape 4"/>
          <p:cNvSpPr>
            <a:spLocks noChangeArrowheads="1"/>
          </p:cNvSpPr>
          <p:nvPr/>
        </p:nvSpPr>
        <p:spPr bwMode="auto">
          <a:xfrm>
            <a:off x="755650" y="2205038"/>
            <a:ext cx="7921625" cy="2808287"/>
          </a:xfrm>
          <a:prstGeom prst="horizontalScroll">
            <a:avLst>
              <a:gd name="adj" fmla="val 12500"/>
            </a:avLst>
          </a:prstGeom>
          <a:solidFill>
            <a:srgbClr val="FFFF00"/>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tr-TR" altLang="tr-TR" sz="2800" dirty="0">
                <a:latin typeface="Arial" charset="0"/>
              </a:rPr>
              <a:t>Prostat tıkanıklığı olan </a:t>
            </a:r>
            <a:r>
              <a:rPr lang="tr-TR" altLang="tr-TR" sz="2800" dirty="0" err="1">
                <a:latin typeface="Arial" charset="0"/>
              </a:rPr>
              <a:t>geriatrik</a:t>
            </a:r>
            <a:r>
              <a:rPr lang="tr-TR" altLang="tr-TR" sz="2800" dirty="0">
                <a:latin typeface="Arial" charset="0"/>
              </a:rPr>
              <a:t> </a:t>
            </a:r>
            <a:r>
              <a:rPr lang="tr-TR" altLang="tr-TR" sz="2800" dirty="0" smtClean="0">
                <a:latin typeface="Arial" charset="0"/>
              </a:rPr>
              <a:t>hastalarda</a:t>
            </a:r>
            <a:r>
              <a:rPr lang="tr-TR" altLang="tr-TR" sz="2800" dirty="0">
                <a:latin typeface="Arial" charset="0"/>
              </a:rPr>
              <a:t>, </a:t>
            </a:r>
          </a:p>
          <a:p>
            <a:pPr algn="ctr" eaLnBrk="1" hangingPunct="1">
              <a:spcBef>
                <a:spcPct val="0"/>
              </a:spcBef>
              <a:buFontTx/>
              <a:buNone/>
            </a:pPr>
            <a:r>
              <a:rPr lang="tr-TR" altLang="tr-TR" sz="2800" dirty="0">
                <a:latin typeface="Arial" charset="0"/>
              </a:rPr>
              <a:t>Kondom </a:t>
            </a:r>
            <a:r>
              <a:rPr lang="tr-TR" altLang="tr-TR" sz="2800" dirty="0" err="1">
                <a:latin typeface="Arial" charset="0"/>
              </a:rPr>
              <a:t>kateterler</a:t>
            </a:r>
            <a:r>
              <a:rPr lang="tr-TR" altLang="tr-TR" sz="2800" dirty="0">
                <a:latin typeface="Arial" charset="0"/>
              </a:rPr>
              <a:t> kullanılmamalıdır.</a:t>
            </a:r>
          </a:p>
        </p:txBody>
      </p:sp>
    </p:spTree>
    <p:extLst>
      <p:ext uri="{BB962C8B-B14F-4D97-AF65-F5344CB8AC3E}">
        <p14:creationId xmlns:p14="http://schemas.microsoft.com/office/powerpoint/2010/main" val="27975422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5" name="Espace réservé du numéro de diapositive 5"/>
          <p:cNvSpPr>
            <a:spLocks noGrp="1"/>
          </p:cNvSpPr>
          <p:nvPr>
            <p:ph type="sldNum" sz="quarter" idx="12"/>
          </p:nvPr>
        </p:nvSpPr>
        <p:spPr/>
        <p:txBody>
          <a:bodyPr/>
          <a:lstStyle/>
          <a:p>
            <a:pPr>
              <a:defRPr/>
            </a:pPr>
            <a:fld id="{2450C270-3423-4CB8-A1C0-90D90CEF739E}" type="slidenum">
              <a:rPr lang="fr-CA"/>
              <a:pPr>
                <a:defRPr/>
              </a:pPr>
              <a:t>10</a:t>
            </a:fld>
            <a:endParaRPr lang="fr-CA"/>
          </a:p>
        </p:txBody>
      </p:sp>
      <p:sp>
        <p:nvSpPr>
          <p:cNvPr id="10244" name="Rectangle 2"/>
          <p:cNvSpPr>
            <a:spLocks noGrp="1"/>
          </p:cNvSpPr>
          <p:nvPr>
            <p:ph type="title"/>
          </p:nvPr>
        </p:nvSpPr>
        <p:spPr>
          <a:xfrm>
            <a:off x="457200" y="485800"/>
            <a:ext cx="8229600" cy="1143000"/>
          </a:xfrm>
        </p:spPr>
        <p:txBody>
          <a:bodyPr/>
          <a:lstStyle/>
          <a:p>
            <a:pPr algn="l" eaLnBrk="1" hangingPunct="1"/>
            <a:r>
              <a:rPr lang="tr-TR" altLang="tr-TR" b="1" dirty="0" smtClean="0">
                <a:latin typeface="Arial" charset="0"/>
              </a:rPr>
              <a:t>Kondom </a:t>
            </a:r>
            <a:r>
              <a:rPr lang="tr-TR" altLang="tr-TR" b="1" dirty="0" err="1" smtClean="0">
                <a:latin typeface="Arial" charset="0"/>
              </a:rPr>
              <a:t>kateterler</a:t>
            </a:r>
            <a:r>
              <a:rPr lang="tr-TR" altLang="tr-TR" b="1" dirty="0" smtClean="0">
                <a:latin typeface="Arial" charset="0"/>
              </a:rPr>
              <a:t>;</a:t>
            </a:r>
          </a:p>
        </p:txBody>
      </p:sp>
      <p:sp>
        <p:nvSpPr>
          <p:cNvPr id="10245" name="Rectangle 3"/>
          <p:cNvSpPr>
            <a:spLocks noGrp="1"/>
          </p:cNvSpPr>
          <p:nvPr>
            <p:ph type="body" idx="1"/>
          </p:nvPr>
        </p:nvSpPr>
        <p:spPr>
          <a:xfrm>
            <a:off x="457200" y="1600200"/>
            <a:ext cx="7931224" cy="4525963"/>
          </a:xfrm>
        </p:spPr>
        <p:txBody>
          <a:bodyPr/>
          <a:lstStyle/>
          <a:p>
            <a:pPr eaLnBrk="1" hangingPunct="1"/>
            <a:r>
              <a:rPr lang="tr-TR" altLang="tr-TR" sz="2400" dirty="0" smtClean="0"/>
              <a:t>Kondom </a:t>
            </a:r>
            <a:r>
              <a:rPr lang="tr-TR" altLang="tr-TR" sz="2400" dirty="0" err="1" smtClean="0"/>
              <a:t>kateter</a:t>
            </a:r>
            <a:r>
              <a:rPr lang="tr-TR" altLang="tr-TR" sz="2400" dirty="0" smtClean="0"/>
              <a:t> yerleştirildikten sonra bant ile sarılarak tutturulur, ancak penise olan kan akımını engellemeyecek gevşeklikte olmalıdır.</a:t>
            </a:r>
          </a:p>
          <a:p>
            <a:pPr eaLnBrk="1" hangingPunct="1"/>
            <a:r>
              <a:rPr lang="tr-TR" altLang="tr-TR" sz="2400" dirty="0" smtClean="0"/>
              <a:t>İdrar torbası 8 saatte bir boşaltılmalıdır,</a:t>
            </a:r>
          </a:p>
          <a:p>
            <a:pPr eaLnBrk="1" hangingPunct="1"/>
            <a:r>
              <a:rPr lang="tr-TR" altLang="tr-TR" sz="2400" dirty="0" err="1" smtClean="0"/>
              <a:t>Kateter</a:t>
            </a:r>
            <a:r>
              <a:rPr lang="tr-TR" altLang="tr-TR" sz="2400" dirty="0" smtClean="0"/>
              <a:t> tahrişleri önlemek için 24 saatte bir değiştirilmelidir.</a:t>
            </a:r>
          </a:p>
          <a:p>
            <a:pPr eaLnBrk="1" hangingPunct="1"/>
            <a:r>
              <a:rPr lang="tr-TR" altLang="tr-TR" sz="2400" dirty="0" smtClean="0"/>
              <a:t>Her </a:t>
            </a:r>
            <a:r>
              <a:rPr lang="tr-TR" altLang="tr-TR" sz="2400" dirty="0" err="1" smtClean="0"/>
              <a:t>kateter</a:t>
            </a:r>
            <a:r>
              <a:rPr lang="tr-TR" altLang="tr-TR" sz="2400" dirty="0" smtClean="0"/>
              <a:t> değişiminde, penis ve </a:t>
            </a:r>
            <a:r>
              <a:rPr lang="tr-TR" altLang="tr-TR" sz="2400" dirty="0" err="1" smtClean="0"/>
              <a:t>meatüs</a:t>
            </a:r>
            <a:r>
              <a:rPr lang="tr-TR" altLang="tr-TR" sz="2400" dirty="0" smtClean="0"/>
              <a:t> tamamen temizlenmeli ve cilt </a:t>
            </a:r>
            <a:r>
              <a:rPr lang="tr-TR" altLang="tr-TR" sz="2400" dirty="0" err="1" smtClean="0"/>
              <a:t>iritasyon</a:t>
            </a:r>
            <a:r>
              <a:rPr lang="tr-TR" altLang="tr-TR" sz="2400" dirty="0" smtClean="0"/>
              <a:t> belirtileri açısından gözlenmelidir.</a:t>
            </a:r>
          </a:p>
        </p:txBody>
      </p:sp>
    </p:spTree>
    <p:extLst>
      <p:ext uri="{BB962C8B-B14F-4D97-AF65-F5344CB8AC3E}">
        <p14:creationId xmlns:p14="http://schemas.microsoft.com/office/powerpoint/2010/main" val="21533145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CA" altLang="tr-TR" sz="1200" smtClean="0">
                <a:solidFill>
                  <a:srgbClr val="898989"/>
                </a:solidFill>
              </a:rPr>
              <a:t>Esin ÇETİNKAYA USLUSOY - 2010</a:t>
            </a:r>
          </a:p>
        </p:txBody>
      </p:sp>
      <p:sp>
        <p:nvSpPr>
          <p:cNvPr id="8" name="Espace réservé du numéro de diapositive 5"/>
          <p:cNvSpPr>
            <a:spLocks noGrp="1"/>
          </p:cNvSpPr>
          <p:nvPr>
            <p:ph type="sldNum" sz="quarter" idx="12"/>
          </p:nvPr>
        </p:nvSpPr>
        <p:spPr/>
        <p:txBody>
          <a:bodyPr/>
          <a:lstStyle/>
          <a:p>
            <a:pPr>
              <a:defRPr/>
            </a:pPr>
            <a:fld id="{9145D629-DBC6-4DCF-85F0-2032D7795A14}" type="slidenum">
              <a:rPr lang="fr-CA"/>
              <a:pPr>
                <a:defRPr/>
              </a:pPr>
              <a:t>11</a:t>
            </a:fld>
            <a:endParaRPr lang="fr-CA"/>
          </a:p>
        </p:txBody>
      </p:sp>
      <p:sp>
        <p:nvSpPr>
          <p:cNvPr id="11268" name="Rectangle 2"/>
          <p:cNvSpPr>
            <a:spLocks noGrp="1"/>
          </p:cNvSpPr>
          <p:nvPr>
            <p:ph type="title"/>
          </p:nvPr>
        </p:nvSpPr>
        <p:spPr/>
        <p:txBody>
          <a:bodyPr/>
          <a:lstStyle/>
          <a:p>
            <a:pPr eaLnBrk="1" hangingPunct="1"/>
            <a:endParaRPr lang="tr-TR" altLang="tr-TR" smtClean="0"/>
          </a:p>
        </p:txBody>
      </p:sp>
      <p:pic>
        <p:nvPicPr>
          <p:cNvPr id="11269"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0"/>
            <a:ext cx="4427538" cy="3316288"/>
          </a:xfrm>
        </p:spPr>
      </p:pic>
      <p:pic>
        <p:nvPicPr>
          <p:cNvPr id="1127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13" y="3459956"/>
            <a:ext cx="4537075"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3357563"/>
            <a:ext cx="4176712" cy="344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3106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5" name="Espace réservé du numéro de diapositive 5"/>
          <p:cNvSpPr>
            <a:spLocks noGrp="1"/>
          </p:cNvSpPr>
          <p:nvPr>
            <p:ph type="sldNum" sz="quarter" idx="12"/>
          </p:nvPr>
        </p:nvSpPr>
        <p:spPr/>
        <p:txBody>
          <a:bodyPr/>
          <a:lstStyle/>
          <a:p>
            <a:pPr>
              <a:defRPr/>
            </a:pPr>
            <a:fld id="{857748BD-283D-4071-AE0D-3C914936247B}" type="slidenum">
              <a:rPr lang="fr-CA"/>
              <a:pPr>
                <a:defRPr/>
              </a:pPr>
              <a:t>12</a:t>
            </a:fld>
            <a:endParaRPr lang="fr-CA"/>
          </a:p>
        </p:txBody>
      </p:sp>
      <p:sp>
        <p:nvSpPr>
          <p:cNvPr id="12292" name="Rectangle 2"/>
          <p:cNvSpPr>
            <a:spLocks noGrp="1"/>
          </p:cNvSpPr>
          <p:nvPr>
            <p:ph type="title"/>
          </p:nvPr>
        </p:nvSpPr>
        <p:spPr>
          <a:xfrm>
            <a:off x="457200" y="332656"/>
            <a:ext cx="8229600" cy="1224136"/>
          </a:xfrm>
        </p:spPr>
        <p:txBody>
          <a:bodyPr/>
          <a:lstStyle/>
          <a:p>
            <a:pPr eaLnBrk="1" hangingPunct="1"/>
            <a:r>
              <a:rPr lang="tr-TR" altLang="tr-TR" sz="3600" b="1" dirty="0" smtClean="0">
                <a:latin typeface="Arial" charset="0"/>
              </a:rPr>
              <a:t>Kondom </a:t>
            </a:r>
            <a:r>
              <a:rPr lang="tr-TR" altLang="tr-TR" sz="3600" b="1" dirty="0" err="1" smtClean="0">
                <a:latin typeface="Arial" charset="0"/>
              </a:rPr>
              <a:t>Kateter</a:t>
            </a:r>
            <a:r>
              <a:rPr lang="tr-TR" altLang="tr-TR" sz="3600" b="1" dirty="0" smtClean="0">
                <a:latin typeface="Arial" charset="0"/>
              </a:rPr>
              <a:t> Takma İle İlgili Beklenmeyen Sonuçlar</a:t>
            </a:r>
          </a:p>
        </p:txBody>
      </p:sp>
      <p:sp>
        <p:nvSpPr>
          <p:cNvPr id="12293" name="Rectangle 3"/>
          <p:cNvSpPr>
            <a:spLocks noGrp="1"/>
          </p:cNvSpPr>
          <p:nvPr>
            <p:ph type="body" idx="1"/>
          </p:nvPr>
        </p:nvSpPr>
        <p:spPr>
          <a:xfrm>
            <a:off x="457200" y="1772816"/>
            <a:ext cx="8229600" cy="4353347"/>
          </a:xfrm>
        </p:spPr>
        <p:txBody>
          <a:bodyPr/>
          <a:lstStyle/>
          <a:p>
            <a:pPr marL="609600" indent="-609600" eaLnBrk="1" hangingPunct="1">
              <a:buFont typeface="Arial" charset="0"/>
              <a:buAutoNum type="arabicPeriod"/>
            </a:pPr>
            <a:r>
              <a:rPr lang="tr-TR" altLang="tr-TR" dirty="0" smtClean="0">
                <a:latin typeface="Arial" charset="0"/>
              </a:rPr>
              <a:t>İdrar miktarının azalması,</a:t>
            </a:r>
          </a:p>
          <a:p>
            <a:pPr marL="609600" indent="-609600" eaLnBrk="1" hangingPunct="1">
              <a:buFont typeface="Arial" charset="0"/>
              <a:buAutoNum type="arabicPeriod"/>
            </a:pPr>
            <a:r>
              <a:rPr lang="tr-TR" altLang="tr-TR" dirty="0" smtClean="0">
                <a:latin typeface="Arial" charset="0"/>
              </a:rPr>
              <a:t>Ciltte </a:t>
            </a:r>
            <a:r>
              <a:rPr lang="tr-TR" altLang="tr-TR" dirty="0" err="1" smtClean="0">
                <a:latin typeface="Arial" charset="0"/>
              </a:rPr>
              <a:t>iritasyon</a:t>
            </a:r>
            <a:r>
              <a:rPr lang="tr-TR" altLang="tr-TR" dirty="0" smtClean="0">
                <a:latin typeface="Arial" charset="0"/>
              </a:rPr>
              <a:t>,</a:t>
            </a:r>
          </a:p>
          <a:p>
            <a:pPr marL="609600" indent="-609600" eaLnBrk="1" hangingPunct="1">
              <a:buFont typeface="Arial" charset="0"/>
              <a:buAutoNum type="arabicPeriod"/>
            </a:pPr>
            <a:r>
              <a:rPr lang="tr-TR" altLang="tr-TR" dirty="0" smtClean="0">
                <a:latin typeface="Arial" charset="0"/>
              </a:rPr>
              <a:t>Bağlantı yerlerinden idrar sızması,</a:t>
            </a:r>
          </a:p>
          <a:p>
            <a:pPr marL="609600" indent="-609600" eaLnBrk="1" hangingPunct="1">
              <a:buFont typeface="Arial" charset="0"/>
              <a:buAutoNum type="arabicPeriod"/>
            </a:pPr>
            <a:r>
              <a:rPr lang="tr-TR" altLang="tr-TR" dirty="0" smtClean="0">
                <a:latin typeface="Arial" charset="0"/>
              </a:rPr>
              <a:t>Peniste ödem.</a:t>
            </a:r>
          </a:p>
        </p:txBody>
      </p:sp>
    </p:spTree>
    <p:extLst>
      <p:ext uri="{BB962C8B-B14F-4D97-AF65-F5344CB8AC3E}">
        <p14:creationId xmlns:p14="http://schemas.microsoft.com/office/powerpoint/2010/main" val="1557762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5" name="Espace réservé du numéro de diapositive 5"/>
          <p:cNvSpPr>
            <a:spLocks noGrp="1"/>
          </p:cNvSpPr>
          <p:nvPr>
            <p:ph type="sldNum" sz="quarter" idx="12"/>
          </p:nvPr>
        </p:nvSpPr>
        <p:spPr/>
        <p:txBody>
          <a:bodyPr/>
          <a:lstStyle/>
          <a:p>
            <a:pPr>
              <a:defRPr/>
            </a:pPr>
            <a:fld id="{F66AC438-A623-415C-8E02-8B3779906D79}" type="slidenum">
              <a:rPr lang="fr-CA"/>
              <a:pPr>
                <a:defRPr/>
              </a:pPr>
              <a:t>13</a:t>
            </a:fld>
            <a:endParaRPr lang="fr-CA"/>
          </a:p>
        </p:txBody>
      </p:sp>
      <p:sp>
        <p:nvSpPr>
          <p:cNvPr id="13316" name="Rectangle 2"/>
          <p:cNvSpPr>
            <a:spLocks noGrp="1"/>
          </p:cNvSpPr>
          <p:nvPr>
            <p:ph type="title"/>
          </p:nvPr>
        </p:nvSpPr>
        <p:spPr>
          <a:xfrm>
            <a:off x="457200" y="274638"/>
            <a:ext cx="8229600" cy="1282154"/>
          </a:xfrm>
        </p:spPr>
        <p:txBody>
          <a:bodyPr/>
          <a:lstStyle/>
          <a:p>
            <a:pPr eaLnBrk="1" hangingPunct="1"/>
            <a:r>
              <a:rPr lang="tr-TR" altLang="tr-TR" sz="3600" b="1" dirty="0" smtClean="0">
                <a:latin typeface="Arial" charset="0"/>
              </a:rPr>
              <a:t>Diğer </a:t>
            </a:r>
            <a:r>
              <a:rPr lang="tr-TR" altLang="tr-TR" sz="3600" b="1" dirty="0" err="1" smtClean="0">
                <a:latin typeface="Arial" charset="0"/>
              </a:rPr>
              <a:t>Kateterizasyon</a:t>
            </a:r>
            <a:r>
              <a:rPr lang="tr-TR" altLang="tr-TR" sz="3600" b="1" dirty="0" smtClean="0">
                <a:latin typeface="Arial" charset="0"/>
              </a:rPr>
              <a:t> Tipleri</a:t>
            </a:r>
          </a:p>
        </p:txBody>
      </p:sp>
      <p:sp>
        <p:nvSpPr>
          <p:cNvPr id="13317" name="Rectangle 3"/>
          <p:cNvSpPr>
            <a:spLocks noGrp="1"/>
          </p:cNvSpPr>
          <p:nvPr>
            <p:ph type="body" idx="1"/>
          </p:nvPr>
        </p:nvSpPr>
        <p:spPr/>
        <p:txBody>
          <a:bodyPr/>
          <a:lstStyle/>
          <a:p>
            <a:pPr eaLnBrk="1" hangingPunct="1">
              <a:buFont typeface="Arial" charset="0"/>
              <a:buNone/>
            </a:pPr>
            <a:r>
              <a:rPr lang="tr-TR" altLang="tr-TR" sz="2800" dirty="0" smtClean="0">
                <a:latin typeface="Arial" charset="0"/>
              </a:rPr>
              <a:t>1. </a:t>
            </a:r>
            <a:r>
              <a:rPr lang="tr-TR" altLang="tr-TR" sz="2800" dirty="0" err="1" smtClean="0">
                <a:latin typeface="Arial" charset="0"/>
              </a:rPr>
              <a:t>Suprapubik</a:t>
            </a:r>
            <a:r>
              <a:rPr lang="tr-TR" altLang="tr-TR" sz="2800" dirty="0" smtClean="0">
                <a:latin typeface="Arial" charset="0"/>
              </a:rPr>
              <a:t> </a:t>
            </a:r>
            <a:r>
              <a:rPr lang="tr-TR" altLang="tr-TR" sz="2800" dirty="0" err="1" smtClean="0">
                <a:latin typeface="Arial" charset="0"/>
              </a:rPr>
              <a:t>Kateterizasyon</a:t>
            </a:r>
            <a:endParaRPr lang="tr-TR" altLang="tr-TR" sz="2800" dirty="0" smtClean="0">
              <a:latin typeface="Arial" charset="0"/>
            </a:endParaRPr>
          </a:p>
          <a:p>
            <a:pPr eaLnBrk="1" hangingPunct="1">
              <a:buFont typeface="Arial" charset="0"/>
              <a:buNone/>
            </a:pPr>
            <a:r>
              <a:rPr lang="tr-TR" altLang="tr-TR" sz="2800" dirty="0" smtClean="0">
                <a:latin typeface="Arial" charset="0"/>
              </a:rPr>
              <a:t>2. Mesane </a:t>
            </a:r>
            <a:r>
              <a:rPr lang="tr-TR" altLang="tr-TR" sz="2800" dirty="0" err="1" smtClean="0">
                <a:latin typeface="Arial" charset="0"/>
              </a:rPr>
              <a:t>irigasyonu</a:t>
            </a:r>
            <a:endParaRPr lang="tr-TR" altLang="tr-TR" sz="2800" dirty="0" smtClean="0">
              <a:latin typeface="Arial" charset="0"/>
            </a:endParaRPr>
          </a:p>
          <a:p>
            <a:pPr eaLnBrk="1" hangingPunct="1">
              <a:buFont typeface="Arial" charset="0"/>
              <a:buNone/>
            </a:pPr>
            <a:r>
              <a:rPr lang="tr-TR" altLang="tr-TR" sz="2800" dirty="0" smtClean="0">
                <a:latin typeface="Arial" charset="0"/>
              </a:rPr>
              <a:t>3. Hasta bezleri (Alternatif yöntem)</a:t>
            </a:r>
          </a:p>
          <a:p>
            <a:pPr eaLnBrk="1" hangingPunct="1">
              <a:buFont typeface="Arial" charset="0"/>
              <a:buNone/>
            </a:pPr>
            <a:r>
              <a:rPr lang="tr-TR" altLang="tr-TR" sz="2800" dirty="0" smtClean="0">
                <a:latin typeface="Arial" charset="0"/>
              </a:rPr>
              <a:t>4. Temiz aralıklı </a:t>
            </a:r>
            <a:r>
              <a:rPr lang="tr-TR" altLang="tr-TR" sz="2800" dirty="0" err="1" smtClean="0">
                <a:latin typeface="Arial" charset="0"/>
              </a:rPr>
              <a:t>kateterizasyon</a:t>
            </a:r>
            <a:endParaRPr lang="tr-TR" altLang="tr-TR" sz="2800" dirty="0" smtClean="0">
              <a:latin typeface="Arial" charset="0"/>
            </a:endParaRPr>
          </a:p>
          <a:p>
            <a:pPr eaLnBrk="1" hangingPunct="1">
              <a:buFont typeface="Arial" charset="0"/>
              <a:buNone/>
            </a:pPr>
            <a:r>
              <a:rPr lang="tr-TR" altLang="tr-TR" sz="2800" dirty="0" smtClean="0">
                <a:latin typeface="Arial" charset="0"/>
              </a:rPr>
              <a:t>5. </a:t>
            </a:r>
            <a:r>
              <a:rPr lang="tr-TR" altLang="tr-TR" sz="2800" dirty="0" err="1" smtClean="0">
                <a:latin typeface="Arial" charset="0"/>
              </a:rPr>
              <a:t>İntraüretral</a:t>
            </a:r>
            <a:r>
              <a:rPr lang="tr-TR" altLang="tr-TR" sz="2800" dirty="0" smtClean="0">
                <a:latin typeface="Arial" charset="0"/>
              </a:rPr>
              <a:t> </a:t>
            </a:r>
            <a:r>
              <a:rPr lang="tr-TR" altLang="tr-TR" sz="2800" dirty="0" err="1" smtClean="0">
                <a:latin typeface="Arial" charset="0"/>
              </a:rPr>
              <a:t>kateterizasyon</a:t>
            </a:r>
            <a:endParaRPr lang="tr-TR" altLang="tr-TR" sz="2800" dirty="0" smtClean="0">
              <a:latin typeface="Arial" charset="0"/>
            </a:endParaRPr>
          </a:p>
          <a:p>
            <a:pPr eaLnBrk="1" hangingPunct="1">
              <a:buFont typeface="Arial" charset="0"/>
              <a:buNone/>
            </a:pPr>
            <a:endParaRPr lang="tr-TR" altLang="tr-TR" sz="2800" dirty="0" smtClean="0">
              <a:latin typeface="Arial" charset="0"/>
            </a:endParaRPr>
          </a:p>
        </p:txBody>
      </p:sp>
    </p:spTree>
    <p:extLst>
      <p:ext uri="{BB962C8B-B14F-4D97-AF65-F5344CB8AC3E}">
        <p14:creationId xmlns:p14="http://schemas.microsoft.com/office/powerpoint/2010/main" val="4246025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7" name="Espace réservé du numéro de diapositive 5"/>
          <p:cNvSpPr>
            <a:spLocks noGrp="1"/>
          </p:cNvSpPr>
          <p:nvPr>
            <p:ph type="sldNum" sz="quarter" idx="12"/>
          </p:nvPr>
        </p:nvSpPr>
        <p:spPr/>
        <p:txBody>
          <a:bodyPr/>
          <a:lstStyle/>
          <a:p>
            <a:pPr>
              <a:defRPr/>
            </a:pPr>
            <a:fld id="{6BF96699-E23B-4E26-B694-F854AA981E36}" type="slidenum">
              <a:rPr lang="fr-CA"/>
              <a:pPr>
                <a:defRPr/>
              </a:pPr>
              <a:t>14</a:t>
            </a:fld>
            <a:endParaRPr lang="fr-CA"/>
          </a:p>
        </p:txBody>
      </p:sp>
      <p:sp>
        <p:nvSpPr>
          <p:cNvPr id="14340" name="Rectangle 2"/>
          <p:cNvSpPr>
            <a:spLocks noGrp="1"/>
          </p:cNvSpPr>
          <p:nvPr>
            <p:ph type="title"/>
          </p:nvPr>
        </p:nvSpPr>
        <p:spPr/>
        <p:txBody>
          <a:bodyPr/>
          <a:lstStyle/>
          <a:p>
            <a:pPr algn="l" eaLnBrk="1" hangingPunct="1"/>
            <a:r>
              <a:rPr lang="tr-TR" altLang="tr-TR" b="1" smtClean="0">
                <a:latin typeface="Arial" charset="0"/>
              </a:rPr>
              <a:t>1. Suprapubik Kateterizasyon</a:t>
            </a:r>
          </a:p>
        </p:txBody>
      </p:sp>
      <p:sp>
        <p:nvSpPr>
          <p:cNvPr id="14341" name="Rectangle 3"/>
          <p:cNvSpPr>
            <a:spLocks noGrp="1"/>
          </p:cNvSpPr>
          <p:nvPr>
            <p:ph type="body" sz="half" idx="1"/>
          </p:nvPr>
        </p:nvSpPr>
        <p:spPr>
          <a:xfrm>
            <a:off x="179512" y="1600200"/>
            <a:ext cx="4316288" cy="5257800"/>
          </a:xfrm>
        </p:spPr>
        <p:txBody>
          <a:bodyPr/>
          <a:lstStyle/>
          <a:p>
            <a:pPr eaLnBrk="1" hangingPunct="1">
              <a:buFont typeface="Arial" charset="0"/>
              <a:buNone/>
            </a:pPr>
            <a:r>
              <a:rPr lang="tr-TR" altLang="tr-TR" sz="2800" dirty="0" err="1" smtClean="0"/>
              <a:t>Üretra</a:t>
            </a:r>
            <a:r>
              <a:rPr lang="tr-TR" altLang="tr-TR" sz="2800" dirty="0" smtClean="0"/>
              <a:t> yolu ile </a:t>
            </a:r>
            <a:r>
              <a:rPr lang="tr-TR" altLang="tr-TR" sz="2800" dirty="0" err="1" smtClean="0"/>
              <a:t>kateter</a:t>
            </a:r>
            <a:endParaRPr lang="tr-TR" altLang="tr-TR" sz="2800" dirty="0" smtClean="0"/>
          </a:p>
          <a:p>
            <a:pPr eaLnBrk="1" hangingPunct="1">
              <a:buFont typeface="Arial" charset="0"/>
              <a:buNone/>
            </a:pPr>
            <a:r>
              <a:rPr lang="tr-TR" altLang="tr-TR" sz="2800" dirty="0" smtClean="0"/>
              <a:t>takılmasının riskli ya da</a:t>
            </a:r>
          </a:p>
          <a:p>
            <a:pPr eaLnBrk="1" hangingPunct="1">
              <a:buFont typeface="Arial" charset="0"/>
              <a:buNone/>
            </a:pPr>
            <a:r>
              <a:rPr lang="tr-TR" altLang="tr-TR" sz="2800" dirty="0" smtClean="0"/>
              <a:t>olanaksız olduğu</a:t>
            </a:r>
          </a:p>
          <a:p>
            <a:pPr eaLnBrk="1" hangingPunct="1">
              <a:buFont typeface="Arial" charset="0"/>
              <a:buNone/>
            </a:pPr>
            <a:r>
              <a:rPr lang="tr-TR" altLang="tr-TR" sz="2800" dirty="0" smtClean="0"/>
              <a:t>durumlarda, alternatif bir </a:t>
            </a:r>
          </a:p>
          <a:p>
            <a:pPr eaLnBrk="1" hangingPunct="1">
              <a:buFont typeface="Arial" charset="0"/>
              <a:buNone/>
            </a:pPr>
            <a:r>
              <a:rPr lang="tr-TR" altLang="tr-TR" sz="2800" dirty="0" smtClean="0"/>
              <a:t>yol olarak </a:t>
            </a:r>
            <a:r>
              <a:rPr lang="tr-TR" altLang="tr-TR" sz="2800" dirty="0" err="1" smtClean="0"/>
              <a:t>suprapubik</a:t>
            </a:r>
            <a:r>
              <a:rPr lang="tr-TR" altLang="tr-TR" sz="2800" dirty="0" smtClean="0"/>
              <a:t> </a:t>
            </a:r>
          </a:p>
          <a:p>
            <a:pPr eaLnBrk="1" hangingPunct="1">
              <a:buFont typeface="Arial" charset="0"/>
              <a:buNone/>
            </a:pPr>
            <a:r>
              <a:rPr lang="tr-TR" altLang="tr-TR" sz="2800" dirty="0" err="1" smtClean="0"/>
              <a:t>kateterizasyon</a:t>
            </a:r>
            <a:r>
              <a:rPr lang="tr-TR" altLang="tr-TR" sz="2800" dirty="0" smtClean="0"/>
              <a:t> uygulanır.</a:t>
            </a:r>
          </a:p>
        </p:txBody>
      </p:sp>
      <p:sp>
        <p:nvSpPr>
          <p:cNvPr id="14342" name="Rectangle 8"/>
          <p:cNvSpPr>
            <a:spLocks noGrp="1"/>
          </p:cNvSpPr>
          <p:nvPr>
            <p:ph type="body" sz="half" idx="2"/>
          </p:nvPr>
        </p:nvSpPr>
        <p:spPr/>
        <p:txBody>
          <a:bodyPr/>
          <a:lstStyle/>
          <a:p>
            <a:pPr eaLnBrk="1" hangingPunct="1"/>
            <a:endParaRPr lang="tr-TR" altLang="tr-TR" smtClean="0"/>
          </a:p>
        </p:txBody>
      </p:sp>
      <p:pic>
        <p:nvPicPr>
          <p:cNvPr id="1434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700213"/>
            <a:ext cx="4787900"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723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6" name="Espace réservé du numéro de diapositive 5"/>
          <p:cNvSpPr>
            <a:spLocks noGrp="1"/>
          </p:cNvSpPr>
          <p:nvPr>
            <p:ph type="sldNum" sz="quarter" idx="12"/>
          </p:nvPr>
        </p:nvSpPr>
        <p:spPr/>
        <p:txBody>
          <a:bodyPr/>
          <a:lstStyle/>
          <a:p>
            <a:pPr>
              <a:defRPr/>
            </a:pPr>
            <a:fld id="{7B7B9596-06B4-4FDA-B74D-38231ABD532E}" type="slidenum">
              <a:rPr lang="fr-CA"/>
              <a:pPr>
                <a:defRPr/>
              </a:pPr>
              <a:t>15</a:t>
            </a:fld>
            <a:endParaRPr lang="fr-CA"/>
          </a:p>
        </p:txBody>
      </p:sp>
      <p:sp>
        <p:nvSpPr>
          <p:cNvPr id="15364" name="Rectangle 5"/>
          <p:cNvSpPr>
            <a:spLocks noGrp="1"/>
          </p:cNvSpPr>
          <p:nvPr>
            <p:ph type="title"/>
          </p:nvPr>
        </p:nvSpPr>
        <p:spPr/>
        <p:txBody>
          <a:bodyPr/>
          <a:lstStyle/>
          <a:p>
            <a:pPr eaLnBrk="1" hangingPunct="1"/>
            <a:endParaRPr lang="tr-TR" altLang="tr-TR" smtClean="0"/>
          </a:p>
        </p:txBody>
      </p:sp>
      <p:sp>
        <p:nvSpPr>
          <p:cNvPr id="15365" name="Rectangle 6"/>
          <p:cNvSpPr>
            <a:spLocks noGrp="1"/>
          </p:cNvSpPr>
          <p:nvPr>
            <p:ph type="body" sz="half" idx="2"/>
          </p:nvPr>
        </p:nvSpPr>
        <p:spPr>
          <a:xfrm>
            <a:off x="4356100" y="1600200"/>
            <a:ext cx="4787900" cy="4924425"/>
          </a:xfrm>
        </p:spPr>
        <p:txBody>
          <a:bodyPr/>
          <a:lstStyle/>
          <a:p>
            <a:pPr eaLnBrk="1" hangingPunct="1">
              <a:buFont typeface="Arial" charset="0"/>
              <a:buNone/>
            </a:pPr>
            <a:endParaRPr lang="tr-TR" altLang="tr-TR" dirty="0" smtClean="0">
              <a:latin typeface="Arial" charset="0"/>
            </a:endParaRPr>
          </a:p>
          <a:p>
            <a:pPr eaLnBrk="1" hangingPunct="1">
              <a:buFont typeface="Arial" charset="0"/>
              <a:buNone/>
            </a:pPr>
            <a:endParaRPr lang="tr-TR" altLang="tr-TR" dirty="0" smtClean="0">
              <a:latin typeface="Arial" charset="0"/>
            </a:endParaRPr>
          </a:p>
          <a:p>
            <a:pPr eaLnBrk="1" hangingPunct="1">
              <a:buFont typeface="Arial" charset="0"/>
              <a:buNone/>
            </a:pPr>
            <a:r>
              <a:rPr lang="tr-TR" altLang="tr-TR" sz="2800" dirty="0" err="1" smtClean="0">
                <a:latin typeface="Arial" charset="0"/>
              </a:rPr>
              <a:t>Suprapubik</a:t>
            </a:r>
            <a:r>
              <a:rPr lang="tr-TR" altLang="tr-TR" sz="2800" dirty="0" smtClean="0">
                <a:latin typeface="Arial" charset="0"/>
              </a:rPr>
              <a:t> </a:t>
            </a:r>
            <a:r>
              <a:rPr lang="tr-TR" altLang="tr-TR" sz="2800" dirty="0" err="1" smtClean="0">
                <a:latin typeface="Arial" charset="0"/>
              </a:rPr>
              <a:t>kateterizasyon</a:t>
            </a:r>
            <a:r>
              <a:rPr lang="tr-TR" altLang="tr-TR" sz="2800" dirty="0" smtClean="0">
                <a:latin typeface="Arial" charset="0"/>
              </a:rPr>
              <a:t>, </a:t>
            </a:r>
          </a:p>
          <a:p>
            <a:pPr eaLnBrk="1" hangingPunct="1">
              <a:buFont typeface="Arial" charset="0"/>
              <a:buNone/>
            </a:pPr>
            <a:r>
              <a:rPr lang="tr-TR" altLang="tr-TR" sz="2800" dirty="0" err="1" smtClean="0">
                <a:latin typeface="Arial" charset="0"/>
              </a:rPr>
              <a:t>kateterin</a:t>
            </a:r>
            <a:r>
              <a:rPr lang="tr-TR" altLang="tr-TR" sz="2800" dirty="0" smtClean="0">
                <a:latin typeface="Arial" charset="0"/>
              </a:rPr>
              <a:t> cerrahi bir işlemle </a:t>
            </a:r>
          </a:p>
          <a:p>
            <a:pPr eaLnBrk="1" hangingPunct="1">
              <a:buFont typeface="Arial" charset="0"/>
              <a:buNone/>
            </a:pPr>
            <a:r>
              <a:rPr lang="tr-TR" altLang="tr-TR" sz="2800" dirty="0" err="1" smtClean="0">
                <a:latin typeface="Arial" charset="0"/>
              </a:rPr>
              <a:t>pubis</a:t>
            </a:r>
            <a:r>
              <a:rPr lang="tr-TR" altLang="tr-TR" sz="2800" dirty="0" smtClean="0">
                <a:latin typeface="Arial" charset="0"/>
              </a:rPr>
              <a:t> üzerinden mesaneye </a:t>
            </a:r>
          </a:p>
          <a:p>
            <a:pPr eaLnBrk="1" hangingPunct="1">
              <a:buFont typeface="Arial" charset="0"/>
              <a:buNone/>
            </a:pPr>
            <a:r>
              <a:rPr lang="tr-TR" altLang="tr-TR" sz="2800" dirty="0" smtClean="0">
                <a:latin typeface="Arial" charset="0"/>
              </a:rPr>
              <a:t>yerleştirilmesi işlemidir.  </a:t>
            </a:r>
          </a:p>
          <a:p>
            <a:pPr eaLnBrk="1" hangingPunct="1"/>
            <a:endParaRPr lang="tr-TR" altLang="tr-TR" dirty="0" smtClean="0"/>
          </a:p>
        </p:txBody>
      </p:sp>
      <p:pic>
        <p:nvPicPr>
          <p:cNvPr id="15366" name="Picture 8" descr="1471-2490-4-16-1-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16113"/>
            <a:ext cx="4067175" cy="403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2515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278D45AB-482F-4D1B-AF97-1CE5E9C2B282}" type="slidenum">
              <a:rPr lang="fr-CA"/>
              <a:pPr>
                <a:defRPr/>
              </a:pPr>
              <a:t>16</a:t>
            </a:fld>
            <a:endParaRPr lang="fr-CA"/>
          </a:p>
        </p:txBody>
      </p:sp>
      <p:sp>
        <p:nvSpPr>
          <p:cNvPr id="16387" name="Rectangle 2"/>
          <p:cNvSpPr>
            <a:spLocks noGrp="1"/>
          </p:cNvSpPr>
          <p:nvPr>
            <p:ph type="title"/>
          </p:nvPr>
        </p:nvSpPr>
        <p:spPr>
          <a:xfrm>
            <a:off x="0" y="274638"/>
            <a:ext cx="9144000" cy="1426170"/>
          </a:xfrm>
        </p:spPr>
        <p:txBody>
          <a:bodyPr/>
          <a:lstStyle/>
          <a:p>
            <a:pPr eaLnBrk="1" hangingPunct="1"/>
            <a:r>
              <a:rPr lang="tr-TR" altLang="tr-TR" sz="3600" b="1" dirty="0" err="1" smtClean="0">
                <a:latin typeface="Arial" charset="0"/>
              </a:rPr>
              <a:t>Suprapubik</a:t>
            </a:r>
            <a:r>
              <a:rPr lang="tr-TR" altLang="tr-TR" sz="3600" b="1" dirty="0" smtClean="0">
                <a:latin typeface="Arial" charset="0"/>
              </a:rPr>
              <a:t> </a:t>
            </a:r>
            <a:r>
              <a:rPr lang="tr-TR" altLang="tr-TR" sz="3600" b="1" dirty="0" err="1" smtClean="0">
                <a:latin typeface="Arial" charset="0"/>
              </a:rPr>
              <a:t>Kateterlerin</a:t>
            </a:r>
            <a:r>
              <a:rPr lang="tr-TR" altLang="tr-TR" sz="3600" b="1" dirty="0" smtClean="0">
                <a:latin typeface="Arial" charset="0"/>
              </a:rPr>
              <a:t> Yararları</a:t>
            </a:r>
          </a:p>
        </p:txBody>
      </p:sp>
      <p:sp>
        <p:nvSpPr>
          <p:cNvPr id="16388" name="Rectangle 7"/>
          <p:cNvSpPr>
            <a:spLocks noGrp="1"/>
          </p:cNvSpPr>
          <p:nvPr>
            <p:ph type="body" sz="half" idx="2"/>
          </p:nvPr>
        </p:nvSpPr>
        <p:spPr>
          <a:xfrm>
            <a:off x="0" y="1844675"/>
            <a:ext cx="8893175" cy="4321175"/>
          </a:xfrm>
        </p:spPr>
        <p:txBody>
          <a:bodyPr/>
          <a:lstStyle/>
          <a:p>
            <a:pPr eaLnBrk="1" hangingPunct="1"/>
            <a:r>
              <a:rPr lang="tr-TR" altLang="tr-TR" sz="2800" dirty="0" err="1" smtClean="0">
                <a:latin typeface="Arial" charset="0"/>
              </a:rPr>
              <a:t>Üriner</a:t>
            </a:r>
            <a:r>
              <a:rPr lang="tr-TR" altLang="tr-TR" sz="2800" dirty="0" smtClean="0">
                <a:latin typeface="Arial" charset="0"/>
              </a:rPr>
              <a:t> enfeksiyon / </a:t>
            </a:r>
            <a:r>
              <a:rPr lang="tr-TR" altLang="tr-TR" sz="2800" dirty="0" err="1" smtClean="0">
                <a:latin typeface="Arial" charset="0"/>
              </a:rPr>
              <a:t>bakteriüri</a:t>
            </a:r>
            <a:r>
              <a:rPr lang="tr-TR" altLang="tr-TR" sz="2800" dirty="0" smtClean="0">
                <a:latin typeface="Arial" charset="0"/>
              </a:rPr>
              <a:t> görülme sıklığı diğerlerine göre daha düşüktür.</a:t>
            </a:r>
          </a:p>
          <a:p>
            <a:pPr eaLnBrk="1" hangingPunct="1"/>
            <a:r>
              <a:rPr lang="tr-TR" altLang="tr-TR" sz="2800" dirty="0" err="1" smtClean="0">
                <a:latin typeface="Arial" charset="0"/>
              </a:rPr>
              <a:t>Suprapubik</a:t>
            </a:r>
            <a:r>
              <a:rPr lang="tr-TR" altLang="tr-TR" sz="2800" dirty="0" smtClean="0">
                <a:latin typeface="Arial" charset="0"/>
              </a:rPr>
              <a:t> </a:t>
            </a:r>
            <a:r>
              <a:rPr lang="tr-TR" altLang="tr-TR" sz="2800" dirty="0" err="1" smtClean="0">
                <a:latin typeface="Arial" charset="0"/>
              </a:rPr>
              <a:t>Kateterler</a:t>
            </a:r>
            <a:r>
              <a:rPr lang="tr-TR" altLang="tr-TR" sz="2800" dirty="0" smtClean="0">
                <a:latin typeface="Arial" charset="0"/>
              </a:rPr>
              <a:t> </a:t>
            </a:r>
            <a:r>
              <a:rPr lang="tr-TR" altLang="tr-TR" sz="2800" dirty="0" err="1" smtClean="0">
                <a:latin typeface="Arial" charset="0"/>
              </a:rPr>
              <a:t>klemplendiğinde</a:t>
            </a:r>
            <a:r>
              <a:rPr lang="tr-TR" altLang="tr-TR" sz="2800" dirty="0" smtClean="0">
                <a:latin typeface="Arial" charset="0"/>
              </a:rPr>
              <a:t>, hasta </a:t>
            </a:r>
            <a:r>
              <a:rPr lang="tr-TR" altLang="tr-TR" sz="2800" dirty="0" err="1" smtClean="0">
                <a:latin typeface="Arial" charset="0"/>
              </a:rPr>
              <a:t>üretradan</a:t>
            </a:r>
            <a:r>
              <a:rPr lang="tr-TR" altLang="tr-TR" sz="2800" dirty="0" smtClean="0">
                <a:latin typeface="Arial" charset="0"/>
              </a:rPr>
              <a:t> idrar yapabilir. </a:t>
            </a:r>
            <a:r>
              <a:rPr lang="tr-TR" altLang="tr-TR" sz="2800" dirty="0" err="1" smtClean="0">
                <a:latin typeface="Arial" charset="0"/>
              </a:rPr>
              <a:t>Miksiyon</a:t>
            </a:r>
            <a:r>
              <a:rPr lang="tr-TR" altLang="tr-TR" sz="2800" dirty="0" smtClean="0">
                <a:latin typeface="Arial" charset="0"/>
              </a:rPr>
              <a:t> kontrolü daha kolaydır.</a:t>
            </a:r>
          </a:p>
          <a:p>
            <a:pPr eaLnBrk="1" hangingPunct="1"/>
            <a:r>
              <a:rPr lang="tr-TR" altLang="tr-TR" sz="2800" dirty="0" smtClean="0">
                <a:latin typeface="Arial" charset="0"/>
              </a:rPr>
              <a:t>Hasta daha rahat hareket edebilir.</a:t>
            </a:r>
          </a:p>
          <a:p>
            <a:pPr eaLnBrk="1" hangingPunct="1"/>
            <a:r>
              <a:rPr lang="tr-TR" altLang="tr-TR" sz="2800" dirty="0" err="1" smtClean="0">
                <a:latin typeface="Arial" charset="0"/>
              </a:rPr>
              <a:t>Üretral</a:t>
            </a:r>
            <a:r>
              <a:rPr lang="tr-TR" altLang="tr-TR" sz="2800" dirty="0" smtClean="0">
                <a:latin typeface="Arial" charset="0"/>
              </a:rPr>
              <a:t> darlık gelişmez.</a:t>
            </a:r>
          </a:p>
        </p:txBody>
      </p:sp>
    </p:spTree>
    <p:extLst>
      <p:ext uri="{BB962C8B-B14F-4D97-AF65-F5344CB8AC3E}">
        <p14:creationId xmlns:p14="http://schemas.microsoft.com/office/powerpoint/2010/main" val="24083597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CA" altLang="tr-TR" sz="1200" smtClean="0">
              <a:solidFill>
                <a:srgbClr val="898989"/>
              </a:solidFill>
            </a:endParaRPr>
          </a:p>
        </p:txBody>
      </p:sp>
      <p:sp>
        <p:nvSpPr>
          <p:cNvPr id="5" name="Espace réservé du numéro de diapositive 5"/>
          <p:cNvSpPr>
            <a:spLocks noGrp="1"/>
          </p:cNvSpPr>
          <p:nvPr>
            <p:ph type="sldNum" sz="quarter" idx="12"/>
          </p:nvPr>
        </p:nvSpPr>
        <p:spPr/>
        <p:txBody>
          <a:bodyPr/>
          <a:lstStyle/>
          <a:p>
            <a:pPr>
              <a:defRPr/>
            </a:pPr>
            <a:fld id="{1844F4CA-9CD5-4195-B578-9FD03C3785AD}" type="slidenum">
              <a:rPr lang="fr-CA"/>
              <a:pPr>
                <a:defRPr/>
              </a:pPr>
              <a:t>17</a:t>
            </a:fld>
            <a:endParaRPr lang="fr-CA"/>
          </a:p>
        </p:txBody>
      </p:sp>
      <p:sp>
        <p:nvSpPr>
          <p:cNvPr id="17412" name="Rectangle 2"/>
          <p:cNvSpPr>
            <a:spLocks noGrp="1"/>
          </p:cNvSpPr>
          <p:nvPr>
            <p:ph type="title"/>
          </p:nvPr>
        </p:nvSpPr>
        <p:spPr>
          <a:xfrm>
            <a:off x="457200" y="701824"/>
            <a:ext cx="8229600" cy="1143000"/>
          </a:xfrm>
        </p:spPr>
        <p:txBody>
          <a:bodyPr/>
          <a:lstStyle/>
          <a:p>
            <a:pPr eaLnBrk="1" hangingPunct="1"/>
            <a:r>
              <a:rPr lang="tr-TR" altLang="tr-TR" sz="4000" b="1" dirty="0" err="1" smtClean="0">
                <a:latin typeface="Arial" charset="0"/>
              </a:rPr>
              <a:t>Suprapubik</a:t>
            </a:r>
            <a:r>
              <a:rPr lang="tr-TR" altLang="tr-TR" sz="4000" b="1" dirty="0" smtClean="0">
                <a:latin typeface="Arial" charset="0"/>
              </a:rPr>
              <a:t> </a:t>
            </a:r>
            <a:r>
              <a:rPr lang="tr-TR" altLang="tr-TR" sz="4000" b="1" dirty="0" err="1" smtClean="0">
                <a:latin typeface="Arial" charset="0"/>
              </a:rPr>
              <a:t>Kateter</a:t>
            </a:r>
            <a:r>
              <a:rPr lang="tr-TR" altLang="tr-TR" sz="4000" b="1" dirty="0" smtClean="0">
                <a:latin typeface="Arial" charset="0"/>
              </a:rPr>
              <a:t> Bakımı ile ilgili Beklenmeyen Sonuç</a:t>
            </a:r>
          </a:p>
        </p:txBody>
      </p:sp>
      <p:sp>
        <p:nvSpPr>
          <p:cNvPr id="17413" name="Rectangle 5"/>
          <p:cNvSpPr>
            <a:spLocks noGrp="1"/>
          </p:cNvSpPr>
          <p:nvPr>
            <p:ph type="body" idx="1"/>
          </p:nvPr>
        </p:nvSpPr>
        <p:spPr>
          <a:xfrm>
            <a:off x="457200" y="2204863"/>
            <a:ext cx="8229600" cy="1800201"/>
          </a:xfrm>
          <a:solidFill>
            <a:schemeClr val="accent1"/>
          </a:solidFill>
        </p:spPr>
        <p:txBody>
          <a:bodyPr/>
          <a:lstStyle/>
          <a:p>
            <a:pPr marL="609600" indent="-609600" eaLnBrk="1" hangingPunct="1">
              <a:buFont typeface="Arial" charset="0"/>
              <a:buAutoNum type="arabicPeriod"/>
            </a:pPr>
            <a:endParaRPr lang="tr-TR" altLang="tr-TR" dirty="0" smtClean="0">
              <a:latin typeface="Arial" charset="0"/>
            </a:endParaRPr>
          </a:p>
          <a:p>
            <a:pPr marL="609600" indent="-609600" algn="ctr" eaLnBrk="1" hangingPunct="1">
              <a:buFont typeface="Arial" charset="0"/>
              <a:buNone/>
            </a:pPr>
            <a:r>
              <a:rPr lang="tr-TR" altLang="tr-TR" sz="3600" dirty="0" smtClean="0">
                <a:latin typeface="Arial" charset="0"/>
              </a:rPr>
              <a:t>Enfeksiyon gelişmesi</a:t>
            </a:r>
          </a:p>
        </p:txBody>
      </p:sp>
    </p:spTree>
    <p:extLst>
      <p:ext uri="{BB962C8B-B14F-4D97-AF65-F5344CB8AC3E}">
        <p14:creationId xmlns:p14="http://schemas.microsoft.com/office/powerpoint/2010/main" val="4615945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9F1211A-D5C2-4DD5-9FE7-636F7E48EC25}" type="slidenum">
              <a:rPr lang="fr-CA"/>
              <a:pPr>
                <a:defRPr/>
              </a:pPr>
              <a:t>18</a:t>
            </a:fld>
            <a:endParaRPr lang="fr-CA"/>
          </a:p>
        </p:txBody>
      </p:sp>
      <p:sp>
        <p:nvSpPr>
          <p:cNvPr id="18436" name="Rectangle 2"/>
          <p:cNvSpPr>
            <a:spLocks noGrp="1"/>
          </p:cNvSpPr>
          <p:nvPr>
            <p:ph type="title"/>
          </p:nvPr>
        </p:nvSpPr>
        <p:spPr/>
        <p:txBody>
          <a:bodyPr/>
          <a:lstStyle/>
          <a:p>
            <a:pPr eaLnBrk="1" hangingPunct="1"/>
            <a:r>
              <a:rPr lang="tr-TR" altLang="tr-TR" b="1" smtClean="0">
                <a:latin typeface="Arial" charset="0"/>
              </a:rPr>
              <a:t>2. Mesane İrigasyonu</a:t>
            </a:r>
          </a:p>
        </p:txBody>
      </p:sp>
      <p:sp>
        <p:nvSpPr>
          <p:cNvPr id="18437" name="Rectangle 5"/>
          <p:cNvSpPr>
            <a:spLocks noGrp="1"/>
          </p:cNvSpPr>
          <p:nvPr>
            <p:ph type="body" idx="1"/>
          </p:nvPr>
        </p:nvSpPr>
        <p:spPr>
          <a:xfrm>
            <a:off x="0" y="1600200"/>
            <a:ext cx="9144000" cy="4997450"/>
          </a:xfrm>
        </p:spPr>
        <p:txBody>
          <a:bodyPr/>
          <a:lstStyle/>
          <a:p>
            <a:pPr eaLnBrk="1" hangingPunct="1">
              <a:lnSpc>
                <a:spcPct val="80000"/>
              </a:lnSpc>
            </a:pPr>
            <a:r>
              <a:rPr lang="tr-TR" altLang="tr-TR" sz="2400" dirty="0" smtClean="0">
                <a:latin typeface="Arial" charset="0"/>
              </a:rPr>
              <a:t>Tedavi etmek ya da ilaç verme amacıyla mesanenin özel bir solüsyonla yıkanmasıdır.</a:t>
            </a:r>
          </a:p>
          <a:p>
            <a:pPr eaLnBrk="1" hangingPunct="1">
              <a:lnSpc>
                <a:spcPct val="80000"/>
              </a:lnSpc>
            </a:pPr>
            <a:r>
              <a:rPr lang="tr-TR" altLang="tr-TR" sz="2400" dirty="0" smtClean="0">
                <a:latin typeface="Arial" charset="0"/>
              </a:rPr>
              <a:t>Genellikle bir kez yapıldığında mesane lavajı, sürekli olarak uygulandığında “mesane </a:t>
            </a:r>
            <a:r>
              <a:rPr lang="tr-TR" altLang="tr-TR" sz="2400" dirty="0" err="1" smtClean="0">
                <a:latin typeface="Arial" charset="0"/>
              </a:rPr>
              <a:t>irigasyonu</a:t>
            </a:r>
            <a:r>
              <a:rPr lang="tr-TR" altLang="tr-TR" sz="2400" dirty="0" smtClean="0">
                <a:latin typeface="Arial" charset="0"/>
              </a:rPr>
              <a:t>” olarak isimlendirilir. </a:t>
            </a:r>
          </a:p>
          <a:p>
            <a:pPr eaLnBrk="1" hangingPunct="1">
              <a:lnSpc>
                <a:spcPct val="80000"/>
              </a:lnSpc>
            </a:pPr>
            <a:r>
              <a:rPr lang="tr-TR" altLang="tr-TR" sz="2400" dirty="0" smtClean="0">
                <a:latin typeface="Arial" charset="0"/>
              </a:rPr>
              <a:t>Cerrahi aseptik koşullarda uygulanmalıdır.</a:t>
            </a:r>
          </a:p>
          <a:p>
            <a:pPr eaLnBrk="1" hangingPunct="1">
              <a:lnSpc>
                <a:spcPct val="80000"/>
              </a:lnSpc>
            </a:pPr>
            <a:r>
              <a:rPr lang="tr-TR" altLang="tr-TR" sz="2400" dirty="0" smtClean="0">
                <a:latin typeface="Arial" charset="0"/>
              </a:rPr>
              <a:t>3 </a:t>
            </a:r>
            <a:r>
              <a:rPr lang="tr-TR" altLang="tr-TR" sz="2400" dirty="0" err="1" smtClean="0">
                <a:latin typeface="Arial" charset="0"/>
              </a:rPr>
              <a:t>lümenli</a:t>
            </a:r>
            <a:r>
              <a:rPr lang="tr-TR" altLang="tr-TR" sz="2400" dirty="0" smtClean="0">
                <a:latin typeface="Arial" charset="0"/>
              </a:rPr>
              <a:t> ve 3 girişi olan </a:t>
            </a:r>
            <a:r>
              <a:rPr lang="tr-TR" altLang="tr-TR" sz="2400" dirty="0" err="1" smtClean="0">
                <a:latin typeface="Arial" charset="0"/>
              </a:rPr>
              <a:t>katetere</a:t>
            </a:r>
            <a:r>
              <a:rPr lang="tr-TR" altLang="tr-TR" sz="2400" dirty="0" smtClean="0">
                <a:latin typeface="Arial" charset="0"/>
              </a:rPr>
              <a:t> bağlanmış bir </a:t>
            </a:r>
            <a:r>
              <a:rPr lang="tr-TR" altLang="tr-TR" sz="2400" dirty="0" err="1" smtClean="0">
                <a:latin typeface="Arial" charset="0"/>
              </a:rPr>
              <a:t>irigasyon</a:t>
            </a:r>
            <a:r>
              <a:rPr lang="tr-TR" altLang="tr-TR" sz="2400" dirty="0" smtClean="0">
                <a:latin typeface="Arial" charset="0"/>
              </a:rPr>
              <a:t> seti kullanılarak, mesane içine sürekli olarak steril solüsyon verilir ve mesanedeki kan, idrar vb. ürünlerle beraber geri alınır. </a:t>
            </a:r>
          </a:p>
          <a:p>
            <a:pPr eaLnBrk="1" hangingPunct="1">
              <a:lnSpc>
                <a:spcPct val="80000"/>
              </a:lnSpc>
            </a:pPr>
            <a:r>
              <a:rPr lang="tr-TR" altLang="tr-TR" sz="2400" dirty="0" smtClean="0">
                <a:latin typeface="Arial" charset="0"/>
              </a:rPr>
              <a:t>Lümenlerden biri balonu şişirmek için, diğeri idrarın boşaldığı idrar torbası için, üçüncü lümen ise </a:t>
            </a:r>
            <a:r>
              <a:rPr lang="tr-TR" altLang="tr-TR" sz="2400" dirty="0" err="1" smtClean="0">
                <a:latin typeface="Arial" charset="0"/>
              </a:rPr>
              <a:t>irigasyon</a:t>
            </a:r>
            <a:r>
              <a:rPr lang="tr-TR" altLang="tr-TR" sz="2400" dirty="0" smtClean="0">
                <a:latin typeface="Arial" charset="0"/>
              </a:rPr>
              <a:t> solüsyonunun olduğu torbayı bağlamak için kullanılır</a:t>
            </a:r>
            <a:r>
              <a:rPr lang="tr-TR" altLang="tr-TR" sz="2800" dirty="0" smtClean="0">
                <a:latin typeface="Arial" charset="0"/>
              </a:rPr>
              <a:t>. </a:t>
            </a:r>
          </a:p>
        </p:txBody>
      </p:sp>
    </p:spTree>
    <p:extLst>
      <p:ext uri="{BB962C8B-B14F-4D97-AF65-F5344CB8AC3E}">
        <p14:creationId xmlns:p14="http://schemas.microsoft.com/office/powerpoint/2010/main" val="1974045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CA" altLang="tr-TR" sz="1200" smtClean="0">
                <a:solidFill>
                  <a:srgbClr val="898989"/>
                </a:solidFill>
              </a:rPr>
              <a:t>Esin ÇETİNKAYA USLUSOY - 2010</a:t>
            </a:r>
          </a:p>
        </p:txBody>
      </p:sp>
      <p:sp>
        <p:nvSpPr>
          <p:cNvPr id="7" name="Espace réservé du numéro de diapositive 5"/>
          <p:cNvSpPr>
            <a:spLocks noGrp="1"/>
          </p:cNvSpPr>
          <p:nvPr>
            <p:ph type="sldNum" sz="quarter" idx="12"/>
          </p:nvPr>
        </p:nvSpPr>
        <p:spPr/>
        <p:txBody>
          <a:bodyPr/>
          <a:lstStyle/>
          <a:p>
            <a:pPr>
              <a:defRPr/>
            </a:pPr>
            <a:fld id="{EF1C5BD8-4A5E-470D-BC14-629AB54AF664}" type="slidenum">
              <a:rPr lang="fr-CA"/>
              <a:pPr>
                <a:defRPr/>
              </a:pPr>
              <a:t>19</a:t>
            </a:fld>
            <a:endParaRPr lang="fr-CA"/>
          </a:p>
        </p:txBody>
      </p:sp>
      <p:sp>
        <p:nvSpPr>
          <p:cNvPr id="19460" name="Rectangle 2"/>
          <p:cNvSpPr>
            <a:spLocks noGrp="1"/>
          </p:cNvSpPr>
          <p:nvPr>
            <p:ph type="title"/>
          </p:nvPr>
        </p:nvSpPr>
        <p:spPr/>
        <p:txBody>
          <a:bodyPr/>
          <a:lstStyle/>
          <a:p>
            <a:pPr eaLnBrk="1" hangingPunct="1"/>
            <a:endParaRPr lang="tr-TR" altLang="tr-TR" smtClean="0">
              <a:latin typeface="Arial" charset="0"/>
            </a:endParaRPr>
          </a:p>
        </p:txBody>
      </p:sp>
      <p:pic>
        <p:nvPicPr>
          <p:cNvPr id="19461" name="Picture 4" descr="Foley-Sonda-3-Y"/>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3141663"/>
            <a:ext cx="4643438" cy="3641725"/>
          </a:xfrm>
          <a:noFill/>
        </p:spPr>
      </p:pic>
      <p:pic>
        <p:nvPicPr>
          <p:cNvPr id="1946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6463"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6750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77552EE0-9067-40FA-B887-80077290D184}" type="slidenum">
              <a:rPr lang="fr-CA"/>
              <a:pPr>
                <a:defRPr/>
              </a:pPr>
              <a:t>20</a:t>
            </a:fld>
            <a:endParaRPr lang="fr-CA"/>
          </a:p>
        </p:txBody>
      </p:sp>
      <p:sp>
        <p:nvSpPr>
          <p:cNvPr id="20484" name="Rectangle 2"/>
          <p:cNvSpPr>
            <a:spLocks noGrp="1"/>
          </p:cNvSpPr>
          <p:nvPr>
            <p:ph type="title"/>
          </p:nvPr>
        </p:nvSpPr>
        <p:spPr/>
        <p:txBody>
          <a:bodyPr/>
          <a:lstStyle/>
          <a:p>
            <a:pPr eaLnBrk="1" hangingPunct="1"/>
            <a:r>
              <a:rPr lang="tr-TR" altLang="tr-TR" sz="4000" b="1" dirty="0" smtClean="0">
                <a:latin typeface="Arial" charset="0"/>
              </a:rPr>
              <a:t>Mesane </a:t>
            </a:r>
            <a:r>
              <a:rPr lang="tr-TR" altLang="tr-TR" sz="4000" b="1" dirty="0" err="1" smtClean="0">
                <a:latin typeface="Arial" charset="0"/>
              </a:rPr>
              <a:t>İrigasyonu</a:t>
            </a:r>
            <a:r>
              <a:rPr lang="tr-TR" altLang="tr-TR" sz="4000" b="1" dirty="0" smtClean="0">
                <a:latin typeface="Arial" charset="0"/>
              </a:rPr>
              <a:t> İle İlgili Beklenmeyen Sonuçlar</a:t>
            </a:r>
          </a:p>
        </p:txBody>
      </p:sp>
      <p:sp>
        <p:nvSpPr>
          <p:cNvPr id="20485" name="Rectangle 3"/>
          <p:cNvSpPr>
            <a:spLocks noGrp="1"/>
          </p:cNvSpPr>
          <p:nvPr>
            <p:ph type="body" idx="1"/>
          </p:nvPr>
        </p:nvSpPr>
        <p:spPr/>
        <p:txBody>
          <a:bodyPr/>
          <a:lstStyle/>
          <a:p>
            <a:pPr marL="609600" indent="-609600" eaLnBrk="1" hangingPunct="1">
              <a:buFont typeface="Arial" charset="0"/>
              <a:buAutoNum type="arabicPeriod"/>
            </a:pPr>
            <a:r>
              <a:rPr lang="tr-TR" altLang="tr-TR" sz="2800" dirty="0" err="1" smtClean="0">
                <a:latin typeface="Arial" charset="0"/>
              </a:rPr>
              <a:t>İrigasyon</a:t>
            </a:r>
            <a:r>
              <a:rPr lang="tr-TR" altLang="tr-TR" sz="2800" dirty="0" smtClean="0">
                <a:latin typeface="Arial" charset="0"/>
              </a:rPr>
              <a:t> solüsyonunun akmaması,</a:t>
            </a:r>
          </a:p>
          <a:p>
            <a:pPr marL="609600" indent="-609600" eaLnBrk="1" hangingPunct="1">
              <a:buFont typeface="Arial" charset="0"/>
              <a:buAutoNum type="arabicPeriod"/>
            </a:pPr>
            <a:r>
              <a:rPr lang="tr-TR" altLang="tr-TR" sz="2800" dirty="0" err="1" smtClean="0">
                <a:latin typeface="Arial" charset="0"/>
              </a:rPr>
              <a:t>İrigasyon</a:t>
            </a:r>
            <a:r>
              <a:rPr lang="tr-TR" altLang="tr-TR" sz="2800" dirty="0" smtClean="0">
                <a:latin typeface="Arial" charset="0"/>
              </a:rPr>
              <a:t> solüsyonunun akması fakat, idrar çıkışı olmaması,</a:t>
            </a:r>
          </a:p>
          <a:p>
            <a:pPr marL="609600" indent="-609600" eaLnBrk="1" hangingPunct="1">
              <a:buFont typeface="Arial" charset="0"/>
              <a:buAutoNum type="arabicPeriod"/>
            </a:pPr>
            <a:r>
              <a:rPr lang="tr-TR" altLang="tr-TR" sz="2800" dirty="0" smtClean="0">
                <a:latin typeface="Arial" charset="0"/>
              </a:rPr>
              <a:t>Solüsyon hızlı verildiğinde parlak kırmızı renkte kanama olması,</a:t>
            </a:r>
          </a:p>
          <a:p>
            <a:pPr marL="609600" indent="-609600" eaLnBrk="1" hangingPunct="1">
              <a:buFont typeface="Arial" charset="0"/>
              <a:buAutoNum type="arabicPeriod"/>
            </a:pPr>
            <a:r>
              <a:rPr lang="tr-TR" altLang="tr-TR" sz="2800" dirty="0" smtClean="0">
                <a:latin typeface="Arial" charset="0"/>
              </a:rPr>
              <a:t>Mesane spazmı olması,</a:t>
            </a:r>
          </a:p>
          <a:p>
            <a:pPr marL="609600" indent="-609600" eaLnBrk="1" hangingPunct="1">
              <a:buFont typeface="Arial" charset="0"/>
              <a:buAutoNum type="arabicPeriod"/>
            </a:pPr>
            <a:r>
              <a:rPr lang="tr-TR" altLang="tr-TR" sz="2800" dirty="0" smtClean="0">
                <a:latin typeface="Arial" charset="0"/>
              </a:rPr>
              <a:t>İdrarda bulanıklık olması ya da ateşin yükselmesi.</a:t>
            </a:r>
          </a:p>
          <a:p>
            <a:pPr marL="609600" indent="-609600" eaLnBrk="1" hangingPunct="1">
              <a:buFont typeface="Arial" charset="0"/>
              <a:buAutoNum type="arabicPeriod"/>
            </a:pPr>
            <a:endParaRPr lang="tr-TR" altLang="tr-TR" dirty="0" smtClean="0">
              <a:latin typeface="Arial" charset="0"/>
            </a:endParaRPr>
          </a:p>
        </p:txBody>
      </p:sp>
    </p:spTree>
    <p:extLst>
      <p:ext uri="{BB962C8B-B14F-4D97-AF65-F5344CB8AC3E}">
        <p14:creationId xmlns:p14="http://schemas.microsoft.com/office/powerpoint/2010/main" val="3736485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F011D44-B9E3-4528-A4E6-C0BA54FEF8E0}" type="slidenum">
              <a:rPr lang="fr-CA"/>
              <a:pPr>
                <a:defRPr/>
              </a:pPr>
              <a:t>21</a:t>
            </a:fld>
            <a:endParaRPr lang="fr-CA"/>
          </a:p>
        </p:txBody>
      </p:sp>
      <p:sp>
        <p:nvSpPr>
          <p:cNvPr id="21508" name="Rectangle 2"/>
          <p:cNvSpPr>
            <a:spLocks noGrp="1"/>
          </p:cNvSpPr>
          <p:nvPr>
            <p:ph type="title"/>
          </p:nvPr>
        </p:nvSpPr>
        <p:spPr/>
        <p:txBody>
          <a:bodyPr/>
          <a:lstStyle/>
          <a:p>
            <a:pPr eaLnBrk="1" hangingPunct="1"/>
            <a:r>
              <a:rPr lang="tr-TR" altLang="tr-TR" b="1" smtClean="0">
                <a:latin typeface="Arial" charset="0"/>
              </a:rPr>
              <a:t>3. Hasta Bezleri</a:t>
            </a:r>
          </a:p>
        </p:txBody>
      </p:sp>
      <p:sp>
        <p:nvSpPr>
          <p:cNvPr id="21509" name="Rectangle 3"/>
          <p:cNvSpPr>
            <a:spLocks noGrp="1"/>
          </p:cNvSpPr>
          <p:nvPr>
            <p:ph type="body" idx="1"/>
          </p:nvPr>
        </p:nvSpPr>
        <p:spPr>
          <a:xfrm>
            <a:off x="457200" y="1484784"/>
            <a:ext cx="8229600" cy="4968404"/>
          </a:xfrm>
        </p:spPr>
        <p:txBody>
          <a:bodyPr/>
          <a:lstStyle/>
          <a:p>
            <a:pPr eaLnBrk="1" hangingPunct="1"/>
            <a:r>
              <a:rPr lang="tr-TR" altLang="tr-TR" dirty="0" smtClean="0">
                <a:latin typeface="Arial" charset="0"/>
              </a:rPr>
              <a:t>Hasta bezlerinin kullanımı </a:t>
            </a:r>
            <a:r>
              <a:rPr lang="tr-TR" altLang="tr-TR" dirty="0" err="1" smtClean="0">
                <a:latin typeface="Arial" charset="0"/>
              </a:rPr>
              <a:t>üriner</a:t>
            </a:r>
            <a:r>
              <a:rPr lang="tr-TR" altLang="tr-TR" dirty="0" smtClean="0">
                <a:latin typeface="Arial" charset="0"/>
              </a:rPr>
              <a:t> sistem enfeksiyonunu azaltmak için kullanılabilecek uygun bir yöntemdir. </a:t>
            </a:r>
            <a:r>
              <a:rPr lang="tr-TR" altLang="tr-TR" dirty="0" err="1" smtClean="0">
                <a:latin typeface="Arial" charset="0"/>
              </a:rPr>
              <a:t>Endikasyon</a:t>
            </a:r>
            <a:r>
              <a:rPr lang="tr-TR" altLang="tr-TR" dirty="0" smtClean="0">
                <a:latin typeface="Arial" charset="0"/>
              </a:rPr>
              <a:t> olmadıkça </a:t>
            </a:r>
            <a:r>
              <a:rPr lang="tr-TR" altLang="tr-TR" dirty="0" err="1" smtClean="0">
                <a:latin typeface="Arial" charset="0"/>
              </a:rPr>
              <a:t>kateter</a:t>
            </a:r>
            <a:r>
              <a:rPr lang="tr-TR" altLang="tr-TR" dirty="0" smtClean="0">
                <a:latin typeface="Arial" charset="0"/>
              </a:rPr>
              <a:t> takılmaması ve alternatif yöntemlerden birinin kullanılması hem enfeksiyonların azalmasını sağlayacaktır, hem de hastanede kalış süresini azaltarak maliyeti düşürecektir.</a:t>
            </a:r>
          </a:p>
        </p:txBody>
      </p:sp>
    </p:spTree>
    <p:extLst>
      <p:ext uri="{BB962C8B-B14F-4D97-AF65-F5344CB8AC3E}">
        <p14:creationId xmlns:p14="http://schemas.microsoft.com/office/powerpoint/2010/main" val="15918091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E6488C1-DDCC-47AE-A045-57A0C11EA7E7}" type="slidenum">
              <a:rPr lang="fr-CA"/>
              <a:pPr>
                <a:defRPr/>
              </a:pPr>
              <a:t>22</a:t>
            </a:fld>
            <a:endParaRPr lang="fr-CA"/>
          </a:p>
        </p:txBody>
      </p:sp>
      <p:sp>
        <p:nvSpPr>
          <p:cNvPr id="22531" name="Rectangle 2"/>
          <p:cNvSpPr>
            <a:spLocks noGrp="1"/>
          </p:cNvSpPr>
          <p:nvPr>
            <p:ph type="title"/>
          </p:nvPr>
        </p:nvSpPr>
        <p:spPr>
          <a:xfrm>
            <a:off x="457200" y="274638"/>
            <a:ext cx="8229600" cy="1570186"/>
          </a:xfrm>
        </p:spPr>
        <p:txBody>
          <a:bodyPr/>
          <a:lstStyle/>
          <a:p>
            <a:pPr eaLnBrk="1" hangingPunct="1"/>
            <a:r>
              <a:rPr lang="tr-TR" altLang="tr-TR" sz="4000" b="1" dirty="0" smtClean="0">
                <a:latin typeface="Arial" charset="0"/>
              </a:rPr>
              <a:t>4.</a:t>
            </a:r>
            <a:r>
              <a:rPr lang="tr-TR" altLang="tr-TR" sz="4000" dirty="0" smtClean="0">
                <a:latin typeface="Arial" charset="0"/>
              </a:rPr>
              <a:t> </a:t>
            </a:r>
            <a:r>
              <a:rPr lang="tr-TR" altLang="tr-TR" sz="4000" b="1" dirty="0" smtClean="0">
                <a:latin typeface="Arial" charset="0"/>
              </a:rPr>
              <a:t>Temiz Aralıklı </a:t>
            </a:r>
            <a:r>
              <a:rPr lang="tr-TR" altLang="tr-TR" sz="4000" b="1" dirty="0" err="1" smtClean="0">
                <a:latin typeface="Arial" charset="0"/>
              </a:rPr>
              <a:t>Kateterizasyon</a:t>
            </a:r>
            <a:r>
              <a:rPr lang="tr-TR" altLang="tr-TR" sz="4000" b="1" dirty="0" smtClean="0">
                <a:latin typeface="Arial" charset="0"/>
              </a:rPr>
              <a:t/>
            </a:r>
            <a:br>
              <a:rPr lang="tr-TR" altLang="tr-TR" sz="4000" b="1" dirty="0" smtClean="0">
                <a:latin typeface="Arial" charset="0"/>
              </a:rPr>
            </a:br>
            <a:endParaRPr lang="tr-TR" altLang="tr-TR" sz="4000" b="1" dirty="0" smtClean="0">
              <a:latin typeface="Arial" charset="0"/>
            </a:endParaRPr>
          </a:p>
        </p:txBody>
      </p:sp>
      <p:sp>
        <p:nvSpPr>
          <p:cNvPr id="22532" name="Rectangle 3"/>
          <p:cNvSpPr>
            <a:spLocks noGrp="1"/>
          </p:cNvSpPr>
          <p:nvPr>
            <p:ph type="body" idx="1"/>
          </p:nvPr>
        </p:nvSpPr>
        <p:spPr/>
        <p:txBody>
          <a:bodyPr/>
          <a:lstStyle/>
          <a:p>
            <a:pPr marL="0" indent="0" eaLnBrk="1" hangingPunct="1">
              <a:buNone/>
            </a:pPr>
            <a:r>
              <a:rPr lang="tr-TR" altLang="tr-TR" sz="2800" dirty="0" smtClean="0">
                <a:latin typeface="Arial" charset="0"/>
              </a:rPr>
              <a:t>Belirli aralıklarla hastanın kendisi veya bakımını yapan kişiler tarafından uygulanan temiz sondalarla idrarın periyodik olarak mesaneden boşaltılması işlemidir.</a:t>
            </a:r>
          </a:p>
        </p:txBody>
      </p:sp>
    </p:spTree>
    <p:extLst>
      <p:ext uri="{BB962C8B-B14F-4D97-AF65-F5344CB8AC3E}">
        <p14:creationId xmlns:p14="http://schemas.microsoft.com/office/powerpoint/2010/main" val="41529477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708624E-7824-48F2-AE9E-9C94C4C2556A}" type="slidenum">
              <a:rPr lang="fr-CA"/>
              <a:pPr>
                <a:defRPr/>
              </a:pPr>
              <a:t>23</a:t>
            </a:fld>
            <a:endParaRPr lang="fr-CA"/>
          </a:p>
        </p:txBody>
      </p:sp>
      <p:sp>
        <p:nvSpPr>
          <p:cNvPr id="23555" name="Rectangle 2"/>
          <p:cNvSpPr>
            <a:spLocks noGrp="1"/>
          </p:cNvSpPr>
          <p:nvPr>
            <p:ph type="title"/>
          </p:nvPr>
        </p:nvSpPr>
        <p:spPr>
          <a:xfrm>
            <a:off x="457200" y="274638"/>
            <a:ext cx="8229600" cy="1282154"/>
          </a:xfrm>
        </p:spPr>
        <p:txBody>
          <a:bodyPr/>
          <a:lstStyle/>
          <a:p>
            <a:pPr eaLnBrk="1" hangingPunct="1"/>
            <a:r>
              <a:rPr lang="tr-TR" altLang="tr-TR" b="1" dirty="0" smtClean="0">
                <a:latin typeface="Arial" charset="0"/>
              </a:rPr>
              <a:t>5. </a:t>
            </a:r>
            <a:r>
              <a:rPr lang="tr-TR" altLang="tr-TR" b="1" dirty="0" err="1" smtClean="0">
                <a:latin typeface="Arial" charset="0"/>
              </a:rPr>
              <a:t>İntraüretral</a:t>
            </a:r>
            <a:r>
              <a:rPr lang="tr-TR" altLang="tr-TR" b="1" dirty="0" smtClean="0">
                <a:latin typeface="Arial" charset="0"/>
              </a:rPr>
              <a:t> </a:t>
            </a:r>
            <a:r>
              <a:rPr lang="tr-TR" altLang="tr-TR" b="1" dirty="0" err="1" smtClean="0">
                <a:latin typeface="Arial" charset="0"/>
              </a:rPr>
              <a:t>Kateterizasyon</a:t>
            </a:r>
            <a:endParaRPr lang="tr-TR" altLang="tr-TR" b="1" dirty="0" smtClean="0">
              <a:latin typeface="Arial" charset="0"/>
            </a:endParaRPr>
          </a:p>
        </p:txBody>
      </p:sp>
      <p:sp>
        <p:nvSpPr>
          <p:cNvPr id="23556" name="Rectangle 3"/>
          <p:cNvSpPr>
            <a:spLocks noGrp="1"/>
          </p:cNvSpPr>
          <p:nvPr>
            <p:ph type="body" idx="1"/>
          </p:nvPr>
        </p:nvSpPr>
        <p:spPr/>
        <p:txBody>
          <a:bodyPr/>
          <a:lstStyle/>
          <a:p>
            <a:pPr marL="0" indent="0" eaLnBrk="1" hangingPunct="1">
              <a:buNone/>
            </a:pPr>
            <a:r>
              <a:rPr lang="tr-TR" altLang="tr-TR" sz="2800" dirty="0" smtClean="0">
                <a:latin typeface="Arial" charset="0"/>
              </a:rPr>
              <a:t>Prostat </a:t>
            </a:r>
            <a:r>
              <a:rPr lang="tr-TR" altLang="tr-TR" sz="2800" dirty="0" err="1" smtClean="0">
                <a:latin typeface="Arial" charset="0"/>
              </a:rPr>
              <a:t>hipertrofisine</a:t>
            </a:r>
            <a:r>
              <a:rPr lang="tr-TR" altLang="tr-TR" sz="2800" dirty="0" smtClean="0">
                <a:latin typeface="Arial" charset="0"/>
              </a:rPr>
              <a:t> </a:t>
            </a:r>
            <a:r>
              <a:rPr lang="tr-TR" altLang="tr-TR" sz="2800" dirty="0" err="1" smtClean="0">
                <a:latin typeface="Arial" charset="0"/>
              </a:rPr>
              <a:t>sekonder</a:t>
            </a:r>
            <a:r>
              <a:rPr lang="tr-TR" altLang="tr-TR" sz="2800" dirty="0" smtClean="0">
                <a:latin typeface="Arial" charset="0"/>
              </a:rPr>
              <a:t> gelişen idrar </a:t>
            </a:r>
            <a:r>
              <a:rPr lang="tr-TR" altLang="tr-TR" sz="2800" dirty="0" err="1" smtClean="0">
                <a:latin typeface="Arial" charset="0"/>
              </a:rPr>
              <a:t>retansiyonunu</a:t>
            </a:r>
            <a:r>
              <a:rPr lang="tr-TR" altLang="tr-TR" sz="2800" dirty="0" smtClean="0">
                <a:latin typeface="Arial" charset="0"/>
              </a:rPr>
              <a:t> önlemek için </a:t>
            </a:r>
            <a:r>
              <a:rPr lang="tr-TR" altLang="tr-TR" sz="2800" dirty="0" err="1" smtClean="0">
                <a:latin typeface="Arial" charset="0"/>
              </a:rPr>
              <a:t>intraüretral</a:t>
            </a:r>
            <a:r>
              <a:rPr lang="tr-TR" altLang="tr-TR" sz="2800" dirty="0" smtClean="0">
                <a:latin typeface="Arial" charset="0"/>
              </a:rPr>
              <a:t> araçların kullanılmasıdır. Bu amaçla spiral tüpler veya poliüretan </a:t>
            </a:r>
            <a:r>
              <a:rPr lang="tr-TR" altLang="tr-TR" sz="2800" dirty="0" err="1" smtClean="0">
                <a:latin typeface="Arial" charset="0"/>
              </a:rPr>
              <a:t>kateterler</a:t>
            </a:r>
            <a:r>
              <a:rPr lang="tr-TR" altLang="tr-TR" sz="2800" dirty="0" smtClean="0">
                <a:latin typeface="Arial" charset="0"/>
              </a:rPr>
              <a:t> uygulanmaktadır.</a:t>
            </a:r>
          </a:p>
        </p:txBody>
      </p:sp>
    </p:spTree>
    <p:extLst>
      <p:ext uri="{BB962C8B-B14F-4D97-AF65-F5344CB8AC3E}">
        <p14:creationId xmlns:p14="http://schemas.microsoft.com/office/powerpoint/2010/main" val="16542758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5CD8E57-010B-4F6A-8190-3EDB2740B361}" type="slidenum">
              <a:rPr lang="fr-CA"/>
              <a:pPr>
                <a:defRPr/>
              </a:pPr>
              <a:t>24</a:t>
            </a:fld>
            <a:endParaRPr lang="fr-CA"/>
          </a:p>
        </p:txBody>
      </p:sp>
      <p:sp>
        <p:nvSpPr>
          <p:cNvPr id="24580" name="Rectangle 2"/>
          <p:cNvSpPr>
            <a:spLocks noGrp="1"/>
          </p:cNvSpPr>
          <p:nvPr>
            <p:ph type="title"/>
          </p:nvPr>
        </p:nvSpPr>
        <p:spPr/>
        <p:txBody>
          <a:bodyPr/>
          <a:lstStyle/>
          <a:p>
            <a:pPr eaLnBrk="1" hangingPunct="1"/>
            <a:r>
              <a:rPr lang="tr-TR" altLang="tr-TR" sz="3600" b="1" dirty="0" smtClean="0">
                <a:solidFill>
                  <a:srgbClr val="FF0000"/>
                </a:solidFill>
                <a:latin typeface="Arial" charset="0"/>
              </a:rPr>
              <a:t>KALICI KATETERİ OLAN HASTANIN BAKIMI</a:t>
            </a:r>
          </a:p>
        </p:txBody>
      </p:sp>
      <p:sp>
        <p:nvSpPr>
          <p:cNvPr id="24581" name="Rectangle 3"/>
          <p:cNvSpPr>
            <a:spLocks noGrp="1"/>
          </p:cNvSpPr>
          <p:nvPr>
            <p:ph type="body" idx="1"/>
          </p:nvPr>
        </p:nvSpPr>
        <p:spPr>
          <a:xfrm>
            <a:off x="755576" y="1512889"/>
            <a:ext cx="8388424" cy="4508400"/>
          </a:xfrm>
        </p:spPr>
        <p:txBody>
          <a:bodyPr/>
          <a:lstStyle/>
          <a:p>
            <a:pPr eaLnBrk="1" hangingPunct="1">
              <a:lnSpc>
                <a:spcPct val="90000"/>
              </a:lnSpc>
              <a:buFont typeface="Arial" charset="0"/>
              <a:buNone/>
            </a:pPr>
            <a:r>
              <a:rPr lang="tr-TR" altLang="tr-TR" sz="2400" dirty="0" smtClean="0">
                <a:latin typeface="Arial" charset="0"/>
              </a:rPr>
              <a:t>1.	</a:t>
            </a:r>
            <a:r>
              <a:rPr lang="tr-TR" altLang="tr-TR" sz="2400" u="sng" dirty="0" smtClean="0">
                <a:latin typeface="Arial" charset="0"/>
              </a:rPr>
              <a:t>Öncelikle enfeksiyon riskini önlemek gerekir.</a:t>
            </a:r>
            <a:r>
              <a:rPr lang="tr-TR" altLang="tr-TR" sz="2400" u="sng" dirty="0" smtClean="0"/>
              <a:t> </a:t>
            </a:r>
            <a:endParaRPr lang="tr-TR" altLang="tr-TR" sz="2400" u="sng" dirty="0" smtClean="0">
              <a:latin typeface="Arial" charset="0"/>
            </a:endParaRPr>
          </a:p>
          <a:p>
            <a:pPr eaLnBrk="1" hangingPunct="1">
              <a:lnSpc>
                <a:spcPct val="90000"/>
              </a:lnSpc>
              <a:buFont typeface="Arial" charset="0"/>
              <a:buNone/>
            </a:pPr>
            <a:r>
              <a:rPr lang="tr-TR" altLang="tr-TR" sz="2400" dirty="0" smtClean="0">
                <a:latin typeface="Arial" charset="0"/>
              </a:rPr>
              <a:t>-  Takılan </a:t>
            </a:r>
            <a:r>
              <a:rPr lang="tr-TR" altLang="tr-TR" sz="2400" dirty="0" err="1" smtClean="0">
                <a:latin typeface="Arial" charset="0"/>
              </a:rPr>
              <a:t>kateterin</a:t>
            </a:r>
            <a:r>
              <a:rPr lang="tr-TR" altLang="tr-TR" sz="2400" dirty="0" smtClean="0">
                <a:latin typeface="Arial" charset="0"/>
              </a:rPr>
              <a:t> ölçüleri hastaya uygun olmalıdır.</a:t>
            </a:r>
          </a:p>
          <a:p>
            <a:pPr eaLnBrk="1" hangingPunct="1">
              <a:lnSpc>
                <a:spcPct val="90000"/>
              </a:lnSpc>
              <a:buFontTx/>
              <a:buChar char="-"/>
            </a:pPr>
            <a:r>
              <a:rPr lang="tr-TR" altLang="tr-TR" sz="2400" dirty="0" err="1" smtClean="0">
                <a:latin typeface="Arial" charset="0"/>
              </a:rPr>
              <a:t>Katater</a:t>
            </a:r>
            <a:r>
              <a:rPr lang="tr-TR" altLang="tr-TR" sz="2400" dirty="0" smtClean="0">
                <a:latin typeface="Arial" charset="0"/>
              </a:rPr>
              <a:t> ve drenaj setine her dokunuştan önce eller yıkanmalıdır.</a:t>
            </a:r>
          </a:p>
          <a:p>
            <a:pPr eaLnBrk="1" hangingPunct="1">
              <a:lnSpc>
                <a:spcPct val="90000"/>
              </a:lnSpc>
              <a:buFontTx/>
              <a:buChar char="-"/>
            </a:pPr>
            <a:r>
              <a:rPr lang="tr-TR" altLang="tr-TR" sz="2400" dirty="0" err="1" smtClean="0">
                <a:latin typeface="Arial" charset="0"/>
              </a:rPr>
              <a:t>Üriner</a:t>
            </a:r>
            <a:r>
              <a:rPr lang="tr-TR" altLang="tr-TR" sz="2400" dirty="0" smtClean="0">
                <a:latin typeface="Arial" charset="0"/>
              </a:rPr>
              <a:t> </a:t>
            </a:r>
            <a:r>
              <a:rPr lang="tr-TR" altLang="tr-TR" sz="2400" i="1" dirty="0" err="1" smtClean="0">
                <a:latin typeface="Arial" charset="0"/>
              </a:rPr>
              <a:t>meatus</a:t>
            </a:r>
            <a:r>
              <a:rPr lang="tr-TR" altLang="tr-TR" sz="2400" i="1" dirty="0" smtClean="0">
                <a:latin typeface="Arial" charset="0"/>
              </a:rPr>
              <a:t> ve </a:t>
            </a:r>
            <a:r>
              <a:rPr lang="tr-TR" altLang="tr-TR" sz="2400" dirty="0" smtClean="0">
                <a:latin typeface="Arial" charset="0"/>
              </a:rPr>
              <a:t>çevresi ( </a:t>
            </a:r>
            <a:r>
              <a:rPr lang="tr-TR" altLang="tr-TR" sz="2400" i="1" dirty="0" smtClean="0">
                <a:latin typeface="Arial" charset="0"/>
              </a:rPr>
              <a:t>kadınlarda </a:t>
            </a:r>
            <a:r>
              <a:rPr lang="tr-TR" altLang="tr-TR" sz="2400" dirty="0" smtClean="0">
                <a:latin typeface="Arial" charset="0"/>
              </a:rPr>
              <a:t>perine, erkeklerde penis başı) günde iki kez sabunlu su ile temizlenmeli ve kurulanmalıdır.</a:t>
            </a:r>
            <a:r>
              <a:rPr lang="tr-TR" altLang="tr-TR" sz="2400" dirty="0" smtClean="0"/>
              <a:t> </a:t>
            </a:r>
            <a:endParaRPr lang="tr-TR" altLang="tr-TR" sz="2400" dirty="0" smtClean="0">
              <a:latin typeface="Arial" charset="0"/>
            </a:endParaRPr>
          </a:p>
          <a:p>
            <a:pPr eaLnBrk="1" hangingPunct="1">
              <a:lnSpc>
                <a:spcPct val="90000"/>
              </a:lnSpc>
              <a:buFontTx/>
              <a:buChar char="-"/>
            </a:pPr>
            <a:r>
              <a:rPr lang="tr-TR" altLang="tr-TR" sz="2400" dirty="0" smtClean="0">
                <a:latin typeface="Arial" charset="0"/>
              </a:rPr>
              <a:t>Kapalı drenaj sisteminin </a:t>
            </a:r>
            <a:r>
              <a:rPr lang="tr-TR" altLang="tr-TR" sz="2400" dirty="0" err="1" smtClean="0">
                <a:latin typeface="Arial" charset="0"/>
              </a:rPr>
              <a:t>kontaminasyonunu</a:t>
            </a:r>
            <a:r>
              <a:rPr lang="tr-TR" altLang="tr-TR" sz="2400" dirty="0" smtClean="0">
                <a:latin typeface="Arial" charset="0"/>
              </a:rPr>
              <a:t> önlemek için gerekmedikçe </a:t>
            </a:r>
            <a:r>
              <a:rPr lang="tr-TR" altLang="tr-TR" sz="2400" dirty="0" err="1" smtClean="0">
                <a:latin typeface="Arial" charset="0"/>
              </a:rPr>
              <a:t>katater</a:t>
            </a:r>
            <a:r>
              <a:rPr lang="tr-TR" altLang="tr-TR" sz="2400" dirty="0" smtClean="0">
                <a:latin typeface="Arial" charset="0"/>
              </a:rPr>
              <a:t> ile idrar torbası ayrılmaz. Eğer </a:t>
            </a:r>
            <a:r>
              <a:rPr lang="tr-TR" altLang="tr-TR" sz="2400" dirty="0" err="1" smtClean="0">
                <a:latin typeface="Arial" charset="0"/>
              </a:rPr>
              <a:t>katater</a:t>
            </a:r>
            <a:r>
              <a:rPr lang="tr-TR" altLang="tr-TR" sz="2400" dirty="0" smtClean="0">
                <a:latin typeface="Arial" charset="0"/>
              </a:rPr>
              <a:t> ile idrar torbasını ayırmak gerekiyorsa onları tekrar birleştirmeden önce, bağlantı yerleri uygun dezenfektanla silinmelidir. </a:t>
            </a:r>
          </a:p>
        </p:txBody>
      </p:sp>
    </p:spTree>
    <p:extLst>
      <p:ext uri="{BB962C8B-B14F-4D97-AF65-F5344CB8AC3E}">
        <p14:creationId xmlns:p14="http://schemas.microsoft.com/office/powerpoint/2010/main" val="21523966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347851D-4CD3-44FE-84EF-4D9387CD180F}" type="slidenum">
              <a:rPr lang="fr-CA"/>
              <a:pPr>
                <a:defRPr/>
              </a:pPr>
              <a:t>25</a:t>
            </a:fld>
            <a:endParaRPr lang="fr-CA"/>
          </a:p>
        </p:txBody>
      </p:sp>
      <p:sp>
        <p:nvSpPr>
          <p:cNvPr id="25604" name="Rectangle 3"/>
          <p:cNvSpPr>
            <a:spLocks noGrp="1"/>
          </p:cNvSpPr>
          <p:nvPr>
            <p:ph type="body" idx="1"/>
          </p:nvPr>
        </p:nvSpPr>
        <p:spPr>
          <a:xfrm>
            <a:off x="457200" y="260350"/>
            <a:ext cx="8229600" cy="5761038"/>
          </a:xfrm>
        </p:spPr>
        <p:txBody>
          <a:bodyPr/>
          <a:lstStyle/>
          <a:p>
            <a:pPr eaLnBrk="1" hangingPunct="1">
              <a:buFont typeface="Arial" charset="0"/>
              <a:buNone/>
            </a:pPr>
            <a:endParaRPr lang="tr-TR" altLang="tr-TR" dirty="0" smtClean="0">
              <a:latin typeface="Arial" charset="0"/>
            </a:endParaRPr>
          </a:p>
          <a:p>
            <a:pPr eaLnBrk="1" hangingPunct="1">
              <a:buFont typeface="Arial" charset="0"/>
              <a:buNone/>
            </a:pPr>
            <a:endParaRPr lang="tr-TR" altLang="tr-TR" dirty="0" smtClean="0">
              <a:latin typeface="Arial" charset="0"/>
            </a:endParaRPr>
          </a:p>
          <a:p>
            <a:pPr eaLnBrk="1" hangingPunct="1">
              <a:buFont typeface="Arial" charset="0"/>
              <a:buNone/>
            </a:pPr>
            <a:r>
              <a:rPr lang="tr-TR" altLang="tr-TR" sz="2800" dirty="0" smtClean="0">
                <a:latin typeface="Arial" charset="0"/>
              </a:rPr>
              <a:t>2. </a:t>
            </a:r>
            <a:r>
              <a:rPr lang="tr-TR" altLang="tr-TR" sz="2400" dirty="0" smtClean="0">
                <a:latin typeface="Arial" charset="0"/>
              </a:rPr>
              <a:t>İdrarın mesaneye geri dönmesini önlemek için, idrar torbası mesaneden daha alt düzeyde tutulmalıdır. Bunun için;</a:t>
            </a:r>
          </a:p>
          <a:p>
            <a:pPr eaLnBrk="1" hangingPunct="1">
              <a:buFont typeface="Arial" charset="0"/>
              <a:buNone/>
            </a:pPr>
            <a:r>
              <a:rPr lang="tr-TR" altLang="tr-TR" sz="2400" dirty="0" smtClean="0">
                <a:latin typeface="Arial" charset="0"/>
              </a:rPr>
              <a:t>- Hasta taşınırken, idrar torbası için uygun destek ya da tutucular kullanılır. Sedye ile taşınan hastada idrar torbası kesinlikle hastanın üzerine konmaz. Hasta taşınırken, pozisyon değiştirirken ya da başka bir nedenle idrar torbasını yükseltmek gerektiğinde, </a:t>
            </a:r>
            <a:r>
              <a:rPr lang="tr-TR" altLang="tr-TR" sz="2400" dirty="0" err="1" smtClean="0">
                <a:latin typeface="Arial" charset="0"/>
              </a:rPr>
              <a:t>kateterin</a:t>
            </a:r>
            <a:r>
              <a:rPr lang="tr-TR" altLang="tr-TR" sz="2400" dirty="0" smtClean="0">
                <a:latin typeface="Arial" charset="0"/>
              </a:rPr>
              <a:t> </a:t>
            </a:r>
            <a:r>
              <a:rPr lang="tr-TR" altLang="tr-TR" sz="2400" dirty="0" err="1" smtClean="0">
                <a:latin typeface="Arial" charset="0"/>
              </a:rPr>
              <a:t>klempi</a:t>
            </a:r>
            <a:r>
              <a:rPr lang="tr-TR" altLang="tr-TR" sz="2400" dirty="0" smtClean="0">
                <a:latin typeface="Arial" charset="0"/>
              </a:rPr>
              <a:t> kapatılır.</a:t>
            </a:r>
            <a:r>
              <a:rPr lang="tr-TR" altLang="tr-TR" sz="2400" dirty="0" smtClean="0"/>
              <a:t> </a:t>
            </a:r>
          </a:p>
        </p:txBody>
      </p:sp>
      <p:sp>
        <p:nvSpPr>
          <p:cNvPr id="25605" name="Rectangle 4"/>
          <p:cNvSpPr>
            <a:spLocks noGrp="1"/>
          </p:cNvSpPr>
          <p:nvPr>
            <p:ph type="title"/>
          </p:nvPr>
        </p:nvSpPr>
        <p:spPr/>
        <p:txBody>
          <a:bodyPr/>
          <a:lstStyle/>
          <a:p>
            <a:pPr algn="l" eaLnBrk="1" hangingPunct="1"/>
            <a:r>
              <a:rPr lang="tr-TR" altLang="tr-TR" dirty="0" smtClean="0">
                <a:latin typeface="Arial" charset="0"/>
              </a:rPr>
              <a:t> </a:t>
            </a:r>
          </a:p>
        </p:txBody>
      </p:sp>
    </p:spTree>
    <p:extLst>
      <p:ext uri="{BB962C8B-B14F-4D97-AF65-F5344CB8AC3E}">
        <p14:creationId xmlns:p14="http://schemas.microsoft.com/office/powerpoint/2010/main" val="28260516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C35B250-88CD-4213-A6FB-7FA3190190F7}" type="slidenum">
              <a:rPr lang="fr-CA"/>
              <a:pPr>
                <a:defRPr/>
              </a:pPr>
              <a:t>26</a:t>
            </a:fld>
            <a:endParaRPr lang="fr-CA"/>
          </a:p>
        </p:txBody>
      </p:sp>
      <p:sp>
        <p:nvSpPr>
          <p:cNvPr id="26628" name="Rectangle 3"/>
          <p:cNvSpPr>
            <a:spLocks noGrp="1"/>
          </p:cNvSpPr>
          <p:nvPr>
            <p:ph type="body" idx="1"/>
          </p:nvPr>
        </p:nvSpPr>
        <p:spPr>
          <a:xfrm>
            <a:off x="457200" y="908720"/>
            <a:ext cx="8229600" cy="5949280"/>
          </a:xfrm>
        </p:spPr>
        <p:txBody>
          <a:bodyPr/>
          <a:lstStyle/>
          <a:p>
            <a:pPr marL="609600" indent="-609600" eaLnBrk="1" hangingPunct="1">
              <a:lnSpc>
                <a:spcPct val="80000"/>
              </a:lnSpc>
              <a:buFont typeface="Arial" charset="0"/>
              <a:buNone/>
            </a:pPr>
            <a:r>
              <a:rPr lang="tr-TR" altLang="tr-TR" sz="2400" dirty="0" smtClean="0">
                <a:latin typeface="Arial" charset="0"/>
              </a:rPr>
              <a:t>3. </a:t>
            </a:r>
            <a:r>
              <a:rPr lang="tr-TR" altLang="tr-TR" sz="2400" dirty="0" err="1" smtClean="0">
                <a:latin typeface="Arial" charset="0"/>
              </a:rPr>
              <a:t>Katater</a:t>
            </a:r>
            <a:r>
              <a:rPr lang="tr-TR" altLang="tr-TR" sz="2400" dirty="0" smtClean="0">
                <a:latin typeface="Arial" charset="0"/>
              </a:rPr>
              <a:t> ve idrar torbası </a:t>
            </a:r>
            <a:r>
              <a:rPr lang="tr-TR" altLang="tr-TR" sz="2400" dirty="0" err="1" smtClean="0">
                <a:latin typeface="Arial" charset="0"/>
              </a:rPr>
              <a:t>kontamine</a:t>
            </a:r>
            <a:r>
              <a:rPr lang="tr-TR" altLang="tr-TR" sz="2400" dirty="0" smtClean="0">
                <a:latin typeface="Arial" charset="0"/>
              </a:rPr>
              <a:t> olduğunda, idrarı drene etmediğinde ya da </a:t>
            </a:r>
            <a:r>
              <a:rPr lang="tr-TR" altLang="tr-TR" sz="2400" dirty="0" err="1" smtClean="0">
                <a:latin typeface="Arial" charset="0"/>
              </a:rPr>
              <a:t>üriner</a:t>
            </a:r>
            <a:r>
              <a:rPr lang="tr-TR" altLang="tr-TR" sz="2400" dirty="0" smtClean="0">
                <a:latin typeface="Arial" charset="0"/>
              </a:rPr>
              <a:t> </a:t>
            </a:r>
            <a:r>
              <a:rPr lang="tr-TR" altLang="tr-TR" sz="2400" dirty="0" err="1" smtClean="0">
                <a:latin typeface="Arial" charset="0"/>
              </a:rPr>
              <a:t>enf</a:t>
            </a:r>
            <a:r>
              <a:rPr lang="tr-TR" altLang="tr-TR" sz="2400" dirty="0" smtClean="0">
                <a:latin typeface="Arial" charset="0"/>
              </a:rPr>
              <a:t>. Belirtisi (kötü koku ve  bulanık idrar) geliştiğinde değiştirilir.</a:t>
            </a:r>
          </a:p>
          <a:p>
            <a:pPr marL="609600" indent="-609600" eaLnBrk="1" hangingPunct="1">
              <a:lnSpc>
                <a:spcPct val="80000"/>
              </a:lnSpc>
              <a:buFont typeface="Arial" charset="0"/>
              <a:buNone/>
            </a:pPr>
            <a:endParaRPr lang="tr-TR" altLang="tr-TR" sz="2400" dirty="0" smtClean="0">
              <a:latin typeface="Arial" charset="0"/>
            </a:endParaRPr>
          </a:p>
          <a:p>
            <a:pPr marL="609600" indent="-609600" eaLnBrk="1" hangingPunct="1">
              <a:lnSpc>
                <a:spcPct val="80000"/>
              </a:lnSpc>
              <a:buFont typeface="Arial" charset="0"/>
              <a:buNone/>
            </a:pPr>
            <a:r>
              <a:rPr lang="tr-TR" altLang="tr-TR" sz="2400" dirty="0" smtClean="0">
                <a:latin typeface="Arial" charset="0"/>
              </a:rPr>
              <a:t>4. </a:t>
            </a:r>
            <a:r>
              <a:rPr lang="tr-TR" altLang="tr-TR" sz="2400" dirty="0" err="1" smtClean="0">
                <a:latin typeface="Arial" charset="0"/>
              </a:rPr>
              <a:t>Kontaminasyonu</a:t>
            </a:r>
            <a:r>
              <a:rPr lang="tr-TR" altLang="tr-TR" sz="2400" dirty="0" smtClean="0">
                <a:latin typeface="Arial" charset="0"/>
              </a:rPr>
              <a:t> önlemek için idrar torbası kesinlikle yere konmaz. Bunun için;</a:t>
            </a:r>
          </a:p>
          <a:p>
            <a:pPr marL="609600" indent="-609600" eaLnBrk="1" hangingPunct="1">
              <a:lnSpc>
                <a:spcPct val="80000"/>
              </a:lnSpc>
              <a:buFont typeface="Arial" charset="0"/>
              <a:buNone/>
            </a:pPr>
            <a:r>
              <a:rPr lang="tr-TR" altLang="tr-TR" sz="2400" dirty="0" smtClean="0">
                <a:latin typeface="Arial" charset="0"/>
              </a:rPr>
              <a:t>- Yatağın kenarına monte edilmiş, metalden yapılmış bir kafes ya da askıya yerleştirilir.</a:t>
            </a:r>
          </a:p>
          <a:p>
            <a:pPr marL="609600" indent="-609600" eaLnBrk="1" hangingPunct="1">
              <a:lnSpc>
                <a:spcPct val="80000"/>
              </a:lnSpc>
              <a:buFontTx/>
              <a:buNone/>
            </a:pPr>
            <a:r>
              <a:rPr lang="tr-TR" altLang="tr-TR" sz="2400" dirty="0" smtClean="0">
                <a:latin typeface="Arial" charset="0"/>
              </a:rPr>
              <a:t>- Drenajın sürdürülmesi için tüp ve diğer bağlantıların kıvrılmaması ve basınç altında kalmamasına dikkat edilmelidir.</a:t>
            </a:r>
            <a:r>
              <a:rPr lang="tr-TR" altLang="tr-TR" sz="2400" dirty="0" smtClean="0"/>
              <a:t> </a:t>
            </a:r>
            <a:endParaRPr lang="tr-TR" altLang="tr-TR" sz="2400" dirty="0" smtClean="0">
              <a:latin typeface="Arial" charset="0"/>
            </a:endParaRPr>
          </a:p>
          <a:p>
            <a:pPr marL="609600" indent="-609600" eaLnBrk="1" hangingPunct="1">
              <a:lnSpc>
                <a:spcPct val="80000"/>
              </a:lnSpc>
              <a:buFontTx/>
              <a:buChar char="-"/>
            </a:pPr>
            <a:endParaRPr lang="tr-TR" altLang="tr-TR" sz="2400" dirty="0" smtClean="0">
              <a:latin typeface="Arial" charset="0"/>
            </a:endParaRPr>
          </a:p>
          <a:p>
            <a:pPr marL="609600" indent="-609600" eaLnBrk="1" hangingPunct="1">
              <a:lnSpc>
                <a:spcPct val="80000"/>
              </a:lnSpc>
              <a:buFontTx/>
              <a:buNone/>
            </a:pPr>
            <a:r>
              <a:rPr lang="tr-TR" altLang="tr-TR" sz="2400" dirty="0" smtClean="0">
                <a:latin typeface="Arial" charset="0"/>
              </a:rPr>
              <a:t>5. İdrar torbasını boşaltmak için eller yıkanır, eldiven giyilir, torbanın kapağı açılır ve torbayı </a:t>
            </a:r>
            <a:r>
              <a:rPr lang="tr-TR" altLang="tr-TR" sz="2400" dirty="0" err="1" smtClean="0">
                <a:latin typeface="Arial" charset="0"/>
              </a:rPr>
              <a:t>kontamine</a:t>
            </a:r>
            <a:r>
              <a:rPr lang="tr-TR" altLang="tr-TR" sz="2400" dirty="0" smtClean="0">
                <a:latin typeface="Arial" charset="0"/>
              </a:rPr>
              <a:t> etmeden idrar her hasta için ayrılmış olan kap içine boşaltılır</a:t>
            </a:r>
            <a:r>
              <a:rPr lang="tr-TR" altLang="tr-TR" sz="2800" dirty="0" smtClean="0">
                <a:latin typeface="Arial" charset="0"/>
              </a:rPr>
              <a:t>.</a:t>
            </a:r>
          </a:p>
        </p:txBody>
      </p:sp>
      <p:sp>
        <p:nvSpPr>
          <p:cNvPr id="26629" name="Rectangle 4"/>
          <p:cNvSpPr>
            <a:spLocks noGrp="1"/>
          </p:cNvSpPr>
          <p:nvPr>
            <p:ph type="title"/>
          </p:nvPr>
        </p:nvSpPr>
        <p:spPr>
          <a:xfrm>
            <a:off x="395288" y="-315913"/>
            <a:ext cx="8229600" cy="1143001"/>
          </a:xfrm>
        </p:spPr>
        <p:txBody>
          <a:bodyPr/>
          <a:lstStyle/>
          <a:p>
            <a:pPr algn="l" eaLnBrk="1" hangingPunct="1"/>
            <a:endParaRPr lang="tr-TR" altLang="tr-TR" dirty="0" smtClean="0">
              <a:latin typeface="Arial" charset="0"/>
            </a:endParaRPr>
          </a:p>
        </p:txBody>
      </p:sp>
    </p:spTree>
    <p:extLst>
      <p:ext uri="{BB962C8B-B14F-4D97-AF65-F5344CB8AC3E}">
        <p14:creationId xmlns:p14="http://schemas.microsoft.com/office/powerpoint/2010/main" val="11304032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27A9D1D8-E4EB-4156-97C1-504F8F46391F}" type="slidenum">
              <a:rPr lang="fr-CA"/>
              <a:pPr>
                <a:defRPr/>
              </a:pPr>
              <a:t>27</a:t>
            </a:fld>
            <a:endParaRPr lang="fr-CA"/>
          </a:p>
        </p:txBody>
      </p:sp>
      <p:sp>
        <p:nvSpPr>
          <p:cNvPr id="27652" name="Rectangle 3"/>
          <p:cNvSpPr>
            <a:spLocks noGrp="1"/>
          </p:cNvSpPr>
          <p:nvPr>
            <p:ph type="body" idx="1"/>
          </p:nvPr>
        </p:nvSpPr>
        <p:spPr>
          <a:xfrm>
            <a:off x="0" y="1052736"/>
            <a:ext cx="9144000" cy="5328592"/>
          </a:xfrm>
        </p:spPr>
        <p:txBody>
          <a:bodyPr/>
          <a:lstStyle/>
          <a:p>
            <a:pPr marL="609600" indent="-609600" eaLnBrk="1" hangingPunct="1">
              <a:lnSpc>
                <a:spcPct val="90000"/>
              </a:lnSpc>
              <a:buFont typeface="Arial" charset="0"/>
              <a:buNone/>
            </a:pPr>
            <a:r>
              <a:rPr lang="tr-TR" altLang="tr-TR" sz="2400" dirty="0" smtClean="0">
                <a:latin typeface="Arial" charset="0"/>
              </a:rPr>
              <a:t>6. Çapraz bulaşmayı önlemek için her hastanın </a:t>
            </a:r>
            <a:r>
              <a:rPr lang="tr-TR" altLang="tr-TR" sz="2400" dirty="0" err="1" smtClean="0">
                <a:latin typeface="Arial" charset="0"/>
              </a:rPr>
              <a:t>kateter</a:t>
            </a:r>
            <a:r>
              <a:rPr lang="tr-TR" altLang="tr-TR" sz="2400" dirty="0" smtClean="0">
                <a:latin typeface="Arial" charset="0"/>
              </a:rPr>
              <a:t> ve idrar torbasına dokunmadan önce ve sonra eller yıkanır.</a:t>
            </a:r>
          </a:p>
          <a:p>
            <a:pPr marL="609600" indent="-609600" eaLnBrk="1" hangingPunct="1">
              <a:lnSpc>
                <a:spcPct val="90000"/>
              </a:lnSpc>
              <a:buFont typeface="Arial" charset="0"/>
              <a:buNone/>
            </a:pPr>
            <a:endParaRPr lang="tr-TR" altLang="tr-TR" sz="2400" dirty="0" smtClean="0">
              <a:latin typeface="Arial" charset="0"/>
            </a:endParaRPr>
          </a:p>
          <a:p>
            <a:pPr marL="609600" indent="-609600" eaLnBrk="1" hangingPunct="1">
              <a:lnSpc>
                <a:spcPct val="90000"/>
              </a:lnSpc>
              <a:buFont typeface="Arial" charset="0"/>
              <a:buNone/>
            </a:pPr>
            <a:r>
              <a:rPr lang="tr-TR" altLang="tr-TR" sz="2400" dirty="0" smtClean="0">
                <a:latin typeface="Arial" charset="0"/>
              </a:rPr>
              <a:t>7. Mümkün ise mesane </a:t>
            </a:r>
            <a:r>
              <a:rPr lang="tr-TR" altLang="tr-TR" sz="2400" dirty="0" err="1" smtClean="0">
                <a:latin typeface="Arial" charset="0"/>
              </a:rPr>
              <a:t>katateri</a:t>
            </a:r>
            <a:r>
              <a:rPr lang="tr-TR" altLang="tr-TR" sz="2400" dirty="0" smtClean="0">
                <a:latin typeface="Arial" charset="0"/>
              </a:rPr>
              <a:t> olan bir hasta tek kişilik bir odaya yerleştirilmelidir. Bu mümkün değilse </a:t>
            </a:r>
            <a:r>
              <a:rPr lang="tr-TR" altLang="tr-TR" sz="2400" dirty="0" err="1" smtClean="0">
                <a:latin typeface="Arial" charset="0"/>
              </a:rPr>
              <a:t>katateri</a:t>
            </a:r>
            <a:r>
              <a:rPr lang="tr-TR" altLang="tr-TR" sz="2400" dirty="0" smtClean="0">
                <a:latin typeface="Arial" charset="0"/>
              </a:rPr>
              <a:t> olan hastalardan </a:t>
            </a:r>
            <a:r>
              <a:rPr lang="tr-TR" altLang="tr-TR" sz="2400" dirty="0" err="1" smtClean="0">
                <a:latin typeface="Arial" charset="0"/>
              </a:rPr>
              <a:t>üriner</a:t>
            </a:r>
            <a:r>
              <a:rPr lang="tr-TR" altLang="tr-TR" sz="2400" dirty="0" smtClean="0">
                <a:latin typeface="Arial" charset="0"/>
              </a:rPr>
              <a:t> enfeksiyonu olan ve olmayan hastalar ayrı odalara alınmalıdır.</a:t>
            </a:r>
          </a:p>
          <a:p>
            <a:pPr marL="609600" indent="-609600" eaLnBrk="1" hangingPunct="1">
              <a:lnSpc>
                <a:spcPct val="90000"/>
              </a:lnSpc>
              <a:buFont typeface="Arial" charset="0"/>
              <a:buNone/>
            </a:pPr>
            <a:endParaRPr lang="tr-TR" altLang="tr-TR" sz="2400" dirty="0" smtClean="0">
              <a:latin typeface="Arial" charset="0"/>
            </a:endParaRPr>
          </a:p>
          <a:p>
            <a:pPr marL="609600" indent="-609600" eaLnBrk="1" hangingPunct="1">
              <a:lnSpc>
                <a:spcPct val="90000"/>
              </a:lnSpc>
              <a:buFont typeface="Arial" charset="0"/>
              <a:buNone/>
            </a:pPr>
            <a:r>
              <a:rPr lang="tr-TR" altLang="tr-TR" sz="2400" dirty="0" smtClean="0">
                <a:latin typeface="Arial" charset="0"/>
              </a:rPr>
              <a:t>8. İdrar torbası 8 saatte bir boşaltılmalıdır. İdrar torbasının sık aralıklarla değiştirilmesi de kapalı drenaj setinin bütünlüğünü bozduğu için önerilmemekte ancak bir </a:t>
            </a:r>
            <a:r>
              <a:rPr lang="tr-TR" altLang="tr-TR" sz="2400" dirty="0" err="1" smtClean="0">
                <a:latin typeface="Arial" charset="0"/>
              </a:rPr>
              <a:t>kontaminasyon</a:t>
            </a:r>
            <a:r>
              <a:rPr lang="tr-TR" altLang="tr-TR" sz="2400" dirty="0" smtClean="0">
                <a:latin typeface="Arial" charset="0"/>
              </a:rPr>
              <a:t> olduğunda yada 5-7 günde bir değiştirilmesi önerilmektedir</a:t>
            </a:r>
            <a:r>
              <a:rPr lang="tr-TR" altLang="tr-TR" sz="2800" dirty="0" smtClean="0">
                <a:latin typeface="Arial" charset="0"/>
              </a:rPr>
              <a:t>.</a:t>
            </a:r>
            <a:r>
              <a:rPr lang="tr-TR" altLang="tr-TR" sz="2800" dirty="0" smtClean="0"/>
              <a:t> </a:t>
            </a:r>
          </a:p>
        </p:txBody>
      </p:sp>
      <p:sp>
        <p:nvSpPr>
          <p:cNvPr id="27653" name="Rectangle 4"/>
          <p:cNvSpPr>
            <a:spLocks noGrp="1"/>
          </p:cNvSpPr>
          <p:nvPr>
            <p:ph type="title"/>
          </p:nvPr>
        </p:nvSpPr>
        <p:spPr>
          <a:xfrm>
            <a:off x="468313" y="-242888"/>
            <a:ext cx="8229600" cy="1143001"/>
          </a:xfrm>
        </p:spPr>
        <p:txBody>
          <a:bodyPr/>
          <a:lstStyle/>
          <a:p>
            <a:pPr algn="l" eaLnBrk="1" hangingPunct="1"/>
            <a:endParaRPr lang="tr-TR" altLang="tr-TR" dirty="0" smtClean="0">
              <a:latin typeface="Arial" charset="0"/>
            </a:endParaRPr>
          </a:p>
        </p:txBody>
      </p:sp>
    </p:spTree>
    <p:extLst>
      <p:ext uri="{BB962C8B-B14F-4D97-AF65-F5344CB8AC3E}">
        <p14:creationId xmlns:p14="http://schemas.microsoft.com/office/powerpoint/2010/main" val="42026971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5BB4D12-2103-43C8-882C-3E06449F6810}" type="slidenum">
              <a:rPr lang="fr-CA"/>
              <a:pPr>
                <a:defRPr/>
              </a:pPr>
              <a:t>28</a:t>
            </a:fld>
            <a:endParaRPr lang="fr-CA"/>
          </a:p>
        </p:txBody>
      </p:sp>
      <p:sp>
        <p:nvSpPr>
          <p:cNvPr id="28676" name="Rectangle 2"/>
          <p:cNvSpPr>
            <a:spLocks noGrp="1"/>
          </p:cNvSpPr>
          <p:nvPr>
            <p:ph type="title"/>
          </p:nvPr>
        </p:nvSpPr>
        <p:spPr/>
        <p:txBody>
          <a:bodyPr/>
          <a:lstStyle/>
          <a:p>
            <a:pPr algn="l" eaLnBrk="1" hangingPunct="1"/>
            <a:endParaRPr lang="tr-TR" altLang="tr-TR" dirty="0" smtClean="0">
              <a:latin typeface="Arial" charset="0"/>
            </a:endParaRPr>
          </a:p>
        </p:txBody>
      </p:sp>
      <p:sp>
        <p:nvSpPr>
          <p:cNvPr id="28677" name="Rectangle 3"/>
          <p:cNvSpPr>
            <a:spLocks noGrp="1"/>
          </p:cNvSpPr>
          <p:nvPr>
            <p:ph type="body" idx="1"/>
          </p:nvPr>
        </p:nvSpPr>
        <p:spPr/>
        <p:txBody>
          <a:bodyPr/>
          <a:lstStyle/>
          <a:p>
            <a:pPr marL="609600" indent="-609600" eaLnBrk="1" hangingPunct="1">
              <a:buFont typeface="Arial" charset="0"/>
              <a:buNone/>
            </a:pPr>
            <a:r>
              <a:rPr lang="tr-TR" altLang="tr-TR" sz="2400" dirty="0" smtClean="0">
                <a:latin typeface="Arial" charset="0"/>
              </a:rPr>
              <a:t>9. Sıvı kısıtlaması yoksa hastaya bol sıvı verilir.</a:t>
            </a:r>
          </a:p>
          <a:p>
            <a:pPr marL="609600" indent="-609600" eaLnBrk="1" hangingPunct="1">
              <a:buFont typeface="Arial" charset="0"/>
              <a:buNone/>
            </a:pPr>
            <a:endParaRPr lang="tr-TR" altLang="tr-TR" sz="2400" dirty="0" smtClean="0">
              <a:latin typeface="Arial" charset="0"/>
            </a:endParaRPr>
          </a:p>
          <a:p>
            <a:pPr marL="609600" indent="-609600" eaLnBrk="1" hangingPunct="1">
              <a:buFont typeface="Arial" charset="0"/>
              <a:buNone/>
            </a:pPr>
            <a:r>
              <a:rPr lang="tr-TR" altLang="tr-TR" sz="2400" dirty="0" smtClean="0">
                <a:latin typeface="Arial" charset="0"/>
              </a:rPr>
              <a:t>10. Hasta  </a:t>
            </a:r>
            <a:r>
              <a:rPr lang="tr-TR" altLang="tr-TR" sz="2400" dirty="0" err="1" smtClean="0">
                <a:latin typeface="Arial" charset="0"/>
              </a:rPr>
              <a:t>üriner</a:t>
            </a:r>
            <a:r>
              <a:rPr lang="tr-TR" altLang="tr-TR" sz="2400" dirty="0" smtClean="0">
                <a:latin typeface="Arial" charset="0"/>
              </a:rPr>
              <a:t>  enfeksiyon belirtileri yönünden (ateş, bulanık, kanlı idrar, kötü kokulu idrar)</a:t>
            </a:r>
            <a:r>
              <a:rPr lang="tr-TR" altLang="tr-TR" sz="2400" dirty="0" smtClean="0">
                <a:solidFill>
                  <a:srgbClr val="00B050"/>
                </a:solidFill>
                <a:latin typeface="Arial" charset="0"/>
              </a:rPr>
              <a:t> </a:t>
            </a:r>
            <a:r>
              <a:rPr lang="tr-TR" altLang="tr-TR" sz="2400" dirty="0" smtClean="0">
                <a:latin typeface="Arial" charset="0"/>
              </a:rPr>
              <a:t>gözlenir ve bu belirtiler görüldüğünde hekime haber verilir.</a:t>
            </a:r>
          </a:p>
          <a:p>
            <a:pPr marL="609600" indent="-609600" eaLnBrk="1" hangingPunct="1">
              <a:buFont typeface="Arial" charset="0"/>
              <a:buNone/>
            </a:pPr>
            <a:endParaRPr lang="tr-TR" altLang="tr-TR" sz="2400" dirty="0" smtClean="0">
              <a:latin typeface="Arial" charset="0"/>
            </a:endParaRPr>
          </a:p>
          <a:p>
            <a:pPr marL="609600" indent="-609600" eaLnBrk="1" hangingPunct="1">
              <a:buFont typeface="Arial" charset="0"/>
              <a:buNone/>
            </a:pPr>
            <a:r>
              <a:rPr lang="tr-TR" altLang="tr-TR" sz="2400" dirty="0" smtClean="0">
                <a:latin typeface="Arial" charset="0"/>
              </a:rPr>
              <a:t>11. </a:t>
            </a:r>
            <a:r>
              <a:rPr lang="tr-TR" altLang="tr-TR" sz="2400" dirty="0" err="1" smtClean="0">
                <a:latin typeface="Arial" charset="0"/>
              </a:rPr>
              <a:t>Katater</a:t>
            </a:r>
            <a:r>
              <a:rPr lang="tr-TR" altLang="tr-TR" sz="2400" dirty="0" smtClean="0">
                <a:latin typeface="Arial" charset="0"/>
              </a:rPr>
              <a:t> üzerindeki </a:t>
            </a:r>
            <a:r>
              <a:rPr lang="tr-TR" altLang="tr-TR" sz="2400" dirty="0" err="1" smtClean="0">
                <a:latin typeface="Arial" charset="0"/>
              </a:rPr>
              <a:t>biyofilm</a:t>
            </a:r>
            <a:r>
              <a:rPr lang="tr-TR" altLang="tr-TR" sz="2400" dirty="0" smtClean="0">
                <a:latin typeface="Arial" charset="0"/>
              </a:rPr>
              <a:t> tabakasında bakteri varlığı değerlendirilmelidir. </a:t>
            </a:r>
          </a:p>
        </p:txBody>
      </p:sp>
    </p:spTree>
    <p:extLst>
      <p:ext uri="{BB962C8B-B14F-4D97-AF65-F5344CB8AC3E}">
        <p14:creationId xmlns:p14="http://schemas.microsoft.com/office/powerpoint/2010/main" val="12229430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3E11BB38-D5AE-4CFF-B810-3E73111ECA19}" type="slidenum">
              <a:rPr lang="fr-CA"/>
              <a:pPr>
                <a:defRPr/>
              </a:pPr>
              <a:t>29</a:t>
            </a:fld>
            <a:endParaRPr lang="fr-CA"/>
          </a:p>
        </p:txBody>
      </p:sp>
      <p:sp>
        <p:nvSpPr>
          <p:cNvPr id="29700" name="Rectangle 2"/>
          <p:cNvSpPr>
            <a:spLocks noGrp="1"/>
          </p:cNvSpPr>
          <p:nvPr>
            <p:ph type="title"/>
          </p:nvPr>
        </p:nvSpPr>
        <p:spPr/>
        <p:txBody>
          <a:bodyPr/>
          <a:lstStyle/>
          <a:p>
            <a:pPr algn="l" eaLnBrk="1" hangingPunct="1"/>
            <a:endParaRPr lang="tr-TR" altLang="tr-TR" dirty="0" smtClean="0">
              <a:latin typeface="Arial" charset="0"/>
            </a:endParaRPr>
          </a:p>
        </p:txBody>
      </p:sp>
      <p:sp>
        <p:nvSpPr>
          <p:cNvPr id="29701" name="Rectangle 3"/>
          <p:cNvSpPr>
            <a:spLocks noGrp="1"/>
          </p:cNvSpPr>
          <p:nvPr>
            <p:ph type="body" idx="1"/>
          </p:nvPr>
        </p:nvSpPr>
        <p:spPr>
          <a:xfrm>
            <a:off x="467544" y="1699592"/>
            <a:ext cx="7992244" cy="4177680"/>
          </a:xfrm>
        </p:spPr>
        <p:txBody>
          <a:bodyPr/>
          <a:lstStyle/>
          <a:p>
            <a:pPr marL="609600" indent="-609600" eaLnBrk="1" hangingPunct="1">
              <a:lnSpc>
                <a:spcPct val="90000"/>
              </a:lnSpc>
              <a:buFont typeface="Arial" charset="0"/>
              <a:buNone/>
            </a:pPr>
            <a:r>
              <a:rPr lang="tr-TR" altLang="tr-TR" sz="2400" dirty="0" smtClean="0">
                <a:latin typeface="Arial" charset="0"/>
              </a:rPr>
              <a:t>12. </a:t>
            </a:r>
            <a:r>
              <a:rPr lang="tr-TR" altLang="tr-TR" sz="2400" dirty="0" err="1" smtClean="0">
                <a:latin typeface="Arial" charset="0"/>
              </a:rPr>
              <a:t>Kateterde</a:t>
            </a:r>
            <a:r>
              <a:rPr lang="tr-TR" altLang="tr-TR" sz="2400" dirty="0" smtClean="0">
                <a:latin typeface="Arial" charset="0"/>
              </a:rPr>
              <a:t> herhangi bir problem olduğunda, </a:t>
            </a:r>
            <a:r>
              <a:rPr lang="tr-TR" altLang="tr-TR" sz="2400" dirty="0" err="1" smtClean="0">
                <a:latin typeface="Arial" charset="0"/>
              </a:rPr>
              <a:t>üriner</a:t>
            </a:r>
            <a:r>
              <a:rPr lang="tr-TR" altLang="tr-TR" sz="2400" dirty="0" smtClean="0">
                <a:latin typeface="Arial" charset="0"/>
              </a:rPr>
              <a:t> drenaj mukus ve kan varlığı yönünden kontrol edilmelidir.</a:t>
            </a:r>
          </a:p>
          <a:p>
            <a:pPr marL="609600" indent="-609600" eaLnBrk="1" hangingPunct="1">
              <a:lnSpc>
                <a:spcPct val="90000"/>
              </a:lnSpc>
              <a:buFont typeface="Arial" charset="0"/>
              <a:buNone/>
            </a:pPr>
            <a:endParaRPr lang="tr-TR" altLang="tr-TR" sz="2400" dirty="0" smtClean="0">
              <a:latin typeface="Arial" charset="0"/>
            </a:endParaRPr>
          </a:p>
          <a:p>
            <a:pPr marL="609600" indent="-609600" eaLnBrk="1" hangingPunct="1">
              <a:lnSpc>
                <a:spcPct val="90000"/>
              </a:lnSpc>
              <a:buFont typeface="Arial" charset="0"/>
              <a:buNone/>
            </a:pPr>
            <a:r>
              <a:rPr lang="tr-TR" altLang="tr-TR" sz="2400" dirty="0" smtClean="0">
                <a:latin typeface="Arial" charset="0"/>
              </a:rPr>
              <a:t>13. </a:t>
            </a:r>
            <a:r>
              <a:rPr lang="tr-TR" altLang="tr-TR" sz="2400" dirty="0" err="1" smtClean="0">
                <a:latin typeface="Arial" charset="0"/>
              </a:rPr>
              <a:t>Kataterin</a:t>
            </a:r>
            <a:r>
              <a:rPr lang="tr-TR" altLang="tr-TR" sz="2400" dirty="0" smtClean="0">
                <a:latin typeface="Arial" charset="0"/>
              </a:rPr>
              <a:t> giriş yerindeki kirliliği temizlerken </a:t>
            </a:r>
            <a:r>
              <a:rPr lang="tr-TR" altLang="tr-TR" sz="2400" dirty="0" err="1" smtClean="0">
                <a:latin typeface="Arial" charset="0"/>
              </a:rPr>
              <a:t>kateterin</a:t>
            </a:r>
            <a:r>
              <a:rPr lang="tr-TR" altLang="tr-TR" sz="2400" dirty="0" smtClean="0">
                <a:latin typeface="Arial" charset="0"/>
              </a:rPr>
              <a:t> yerinden çıkmamasına dikkat edilmelidir. Aksi taktirde </a:t>
            </a:r>
            <a:r>
              <a:rPr lang="tr-TR" altLang="tr-TR" sz="2400" dirty="0" err="1" smtClean="0">
                <a:latin typeface="Arial" charset="0"/>
              </a:rPr>
              <a:t>uretra</a:t>
            </a:r>
            <a:r>
              <a:rPr lang="tr-TR" altLang="tr-TR" sz="2400" dirty="0" smtClean="0">
                <a:latin typeface="Arial" charset="0"/>
              </a:rPr>
              <a:t> veya mesanede hasarlar olabilir.</a:t>
            </a:r>
          </a:p>
          <a:p>
            <a:pPr marL="609600" indent="-609600" eaLnBrk="1" hangingPunct="1">
              <a:lnSpc>
                <a:spcPct val="90000"/>
              </a:lnSpc>
              <a:buFont typeface="Arial" charset="0"/>
              <a:buNone/>
            </a:pPr>
            <a:endParaRPr lang="tr-TR" altLang="tr-TR" sz="2400" dirty="0" smtClean="0">
              <a:latin typeface="Arial" charset="0"/>
            </a:endParaRPr>
          </a:p>
          <a:p>
            <a:pPr marL="609600" indent="-609600" eaLnBrk="1" hangingPunct="1">
              <a:lnSpc>
                <a:spcPct val="90000"/>
              </a:lnSpc>
              <a:buFont typeface="Arial" charset="0"/>
              <a:buNone/>
            </a:pPr>
            <a:r>
              <a:rPr lang="tr-TR" altLang="tr-TR" sz="2400" dirty="0" smtClean="0">
                <a:latin typeface="Arial" charset="0"/>
              </a:rPr>
              <a:t>14. </a:t>
            </a:r>
            <a:r>
              <a:rPr lang="tr-TR" altLang="tr-TR" sz="2400" dirty="0" err="1" smtClean="0">
                <a:latin typeface="Arial" charset="0"/>
              </a:rPr>
              <a:t>Kateter</a:t>
            </a:r>
            <a:r>
              <a:rPr lang="tr-TR" altLang="tr-TR" sz="2400" dirty="0" smtClean="0">
                <a:latin typeface="Arial" charset="0"/>
              </a:rPr>
              <a:t> bacağa tespit edilmiş ise, bant olan yerlerde tahriş olup olmadığı kontrol edilmelidir.</a:t>
            </a:r>
          </a:p>
        </p:txBody>
      </p:sp>
    </p:spTree>
    <p:extLst>
      <p:ext uri="{BB962C8B-B14F-4D97-AF65-F5344CB8AC3E}">
        <p14:creationId xmlns:p14="http://schemas.microsoft.com/office/powerpoint/2010/main" val="31180023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25B78825-BA69-4E09-B5D1-DA88A78B3AEF}" type="slidenum">
              <a:rPr lang="fr-CA"/>
              <a:pPr>
                <a:defRPr/>
              </a:pPr>
              <a:t>30</a:t>
            </a:fld>
            <a:endParaRPr lang="fr-CA"/>
          </a:p>
        </p:txBody>
      </p:sp>
      <p:sp>
        <p:nvSpPr>
          <p:cNvPr id="30724" name="Rectangle 3"/>
          <p:cNvSpPr>
            <a:spLocks noGrp="1"/>
          </p:cNvSpPr>
          <p:nvPr>
            <p:ph type="body" idx="1"/>
          </p:nvPr>
        </p:nvSpPr>
        <p:spPr>
          <a:xfrm>
            <a:off x="179512" y="1340768"/>
            <a:ext cx="8964488" cy="4608512"/>
          </a:xfrm>
        </p:spPr>
        <p:txBody>
          <a:bodyPr/>
          <a:lstStyle/>
          <a:p>
            <a:pPr marL="609600" indent="-609600" eaLnBrk="1" hangingPunct="1">
              <a:lnSpc>
                <a:spcPct val="90000"/>
              </a:lnSpc>
              <a:buFont typeface="Arial" charset="0"/>
              <a:buNone/>
            </a:pPr>
            <a:endParaRPr lang="tr-TR" altLang="tr-TR" sz="2800" dirty="0" smtClean="0">
              <a:latin typeface="Arial" charset="0"/>
            </a:endParaRPr>
          </a:p>
          <a:p>
            <a:pPr marL="609600" indent="-609600" eaLnBrk="1" hangingPunct="1">
              <a:lnSpc>
                <a:spcPct val="90000"/>
              </a:lnSpc>
              <a:buFont typeface="Arial" charset="0"/>
              <a:buNone/>
            </a:pPr>
            <a:r>
              <a:rPr lang="tr-TR" altLang="tr-TR" sz="2000" dirty="0" smtClean="0">
                <a:latin typeface="Arial" charset="0"/>
              </a:rPr>
              <a:t>15. </a:t>
            </a:r>
            <a:r>
              <a:rPr lang="tr-TR" altLang="tr-TR" sz="2000" dirty="0" err="1" smtClean="0">
                <a:latin typeface="Arial" charset="0"/>
              </a:rPr>
              <a:t>Kataterle</a:t>
            </a:r>
            <a:r>
              <a:rPr lang="tr-TR" altLang="tr-TR" sz="2000" dirty="0" smtClean="0">
                <a:latin typeface="Arial" charset="0"/>
              </a:rPr>
              <a:t> ilgili </a:t>
            </a:r>
            <a:r>
              <a:rPr lang="tr-TR" altLang="tr-TR" sz="2000" dirty="0" err="1" smtClean="0">
                <a:latin typeface="Arial" charset="0"/>
              </a:rPr>
              <a:t>üriner</a:t>
            </a:r>
            <a:r>
              <a:rPr lang="tr-TR" altLang="tr-TR" sz="2000" dirty="0" smtClean="0">
                <a:latin typeface="Arial" charset="0"/>
              </a:rPr>
              <a:t> sistem enfeksiyonlarının önlenmesi için;</a:t>
            </a:r>
          </a:p>
          <a:p>
            <a:pPr marL="609600" indent="-609600" eaLnBrk="1" hangingPunct="1">
              <a:lnSpc>
                <a:spcPct val="90000"/>
              </a:lnSpc>
              <a:buFont typeface="Arial" charset="0"/>
              <a:buNone/>
            </a:pPr>
            <a:r>
              <a:rPr lang="tr-TR" altLang="tr-TR" sz="2000" dirty="0" smtClean="0">
                <a:latin typeface="Arial" charset="0"/>
              </a:rPr>
              <a:t>- Sadece </a:t>
            </a:r>
            <a:r>
              <a:rPr lang="tr-TR" altLang="tr-TR" sz="2000" dirty="0" err="1" smtClean="0">
                <a:latin typeface="Arial" charset="0"/>
              </a:rPr>
              <a:t>endikasyon</a:t>
            </a:r>
            <a:r>
              <a:rPr lang="tr-TR" altLang="tr-TR" sz="2000" dirty="0" smtClean="0">
                <a:latin typeface="Arial" charset="0"/>
              </a:rPr>
              <a:t> varsa </a:t>
            </a:r>
            <a:r>
              <a:rPr lang="tr-TR" altLang="tr-TR" sz="2000" dirty="0" err="1" smtClean="0">
                <a:latin typeface="Arial" charset="0"/>
              </a:rPr>
              <a:t>katater</a:t>
            </a:r>
            <a:r>
              <a:rPr lang="tr-TR" altLang="tr-TR" sz="2000" dirty="0" smtClean="0">
                <a:latin typeface="Arial" charset="0"/>
              </a:rPr>
              <a:t> takılmalıdır. Uygulayıcı kişi </a:t>
            </a:r>
            <a:r>
              <a:rPr lang="tr-TR" altLang="tr-TR" sz="2000" dirty="0" err="1" smtClean="0">
                <a:latin typeface="Arial" charset="0"/>
              </a:rPr>
              <a:t>kateter</a:t>
            </a:r>
            <a:r>
              <a:rPr lang="tr-TR" altLang="tr-TR" sz="2000" dirty="0" smtClean="0">
                <a:latin typeface="Arial" charset="0"/>
              </a:rPr>
              <a:t> takma tekniği ve bakımı konusunda belirli aralarla eğitilmiş olmalıdır.</a:t>
            </a:r>
          </a:p>
          <a:p>
            <a:pPr marL="609600" indent="-609600" eaLnBrk="1" hangingPunct="1">
              <a:lnSpc>
                <a:spcPct val="90000"/>
              </a:lnSpc>
              <a:buFont typeface="Arial" charset="0"/>
              <a:buNone/>
            </a:pPr>
            <a:r>
              <a:rPr lang="tr-TR" altLang="tr-TR" sz="2000" dirty="0" smtClean="0">
                <a:latin typeface="Arial" charset="0"/>
              </a:rPr>
              <a:t>- </a:t>
            </a:r>
            <a:r>
              <a:rPr lang="tr-TR" altLang="tr-TR" sz="2000" dirty="0" err="1" smtClean="0">
                <a:latin typeface="Arial" charset="0"/>
              </a:rPr>
              <a:t>Kataterle</a:t>
            </a:r>
            <a:r>
              <a:rPr lang="tr-TR" altLang="tr-TR" sz="2000" dirty="0" smtClean="0">
                <a:latin typeface="Arial" charset="0"/>
              </a:rPr>
              <a:t> ilgili her türlü işlem öncesi ve sonrası eller yıkanmalıdır.</a:t>
            </a:r>
          </a:p>
          <a:p>
            <a:pPr marL="609600" indent="-609600" eaLnBrk="1" hangingPunct="1">
              <a:lnSpc>
                <a:spcPct val="90000"/>
              </a:lnSpc>
              <a:buFont typeface="Arial" charset="0"/>
              <a:buAutoNum type="arabicPeriod" startAt="16"/>
            </a:pPr>
            <a:r>
              <a:rPr lang="tr-TR" altLang="tr-TR" sz="2000" dirty="0" err="1" smtClean="0">
                <a:latin typeface="Arial" charset="0"/>
              </a:rPr>
              <a:t>Kateter</a:t>
            </a:r>
            <a:r>
              <a:rPr lang="tr-TR" altLang="tr-TR" sz="2000" dirty="0" smtClean="0">
                <a:latin typeface="Arial" charset="0"/>
              </a:rPr>
              <a:t> aseptik teknikle ve steril malzeme kulla­nılarak takılmalı ve uygun şekilde sabitlenmelidir. Bunun için; </a:t>
            </a:r>
          </a:p>
          <a:p>
            <a:pPr marL="609600" indent="-609600" eaLnBrk="1" hangingPunct="1">
              <a:lnSpc>
                <a:spcPct val="90000"/>
              </a:lnSpc>
              <a:buFont typeface="Arial" charset="0"/>
              <a:buNone/>
            </a:pPr>
            <a:r>
              <a:rPr lang="tr-TR" altLang="tr-TR" sz="2000" dirty="0" smtClean="0">
                <a:latin typeface="Arial" charset="0"/>
              </a:rPr>
              <a:t>- Kapalı drenaj sistemi bozulmamalıdır. </a:t>
            </a:r>
          </a:p>
          <a:p>
            <a:pPr marL="609600" indent="-609600" eaLnBrk="1" hangingPunct="1">
              <a:lnSpc>
                <a:spcPct val="90000"/>
              </a:lnSpc>
              <a:buFontTx/>
              <a:buNone/>
            </a:pPr>
            <a:r>
              <a:rPr lang="tr-TR" altLang="tr-TR" sz="2000" dirty="0" smtClean="0">
                <a:latin typeface="Arial" charset="0"/>
              </a:rPr>
              <a:t>- Kesintisiz idrar akımı sağlanmalı. Tıkanma olduğunda yıkama yapılmalıdır. Tıkanma olmadıkça yıkama yapılmamalıdır. </a:t>
            </a:r>
          </a:p>
          <a:p>
            <a:pPr marL="609600" indent="-609600" eaLnBrk="1" hangingPunct="1">
              <a:lnSpc>
                <a:spcPct val="90000"/>
              </a:lnSpc>
              <a:buFontTx/>
              <a:buNone/>
            </a:pPr>
            <a:r>
              <a:rPr lang="tr-TR" altLang="tr-TR" sz="2000" dirty="0" smtClean="0">
                <a:latin typeface="Arial" charset="0"/>
              </a:rPr>
              <a:t>- Örnek almak için kapalı drenaj sisteminin bütünlüğü bozulmamalıdır.</a:t>
            </a:r>
          </a:p>
        </p:txBody>
      </p:sp>
      <p:sp>
        <p:nvSpPr>
          <p:cNvPr id="30725" name="Rectangle 4"/>
          <p:cNvSpPr>
            <a:spLocks noGrp="1"/>
          </p:cNvSpPr>
          <p:nvPr>
            <p:ph type="title"/>
          </p:nvPr>
        </p:nvSpPr>
        <p:spPr>
          <a:xfrm>
            <a:off x="0" y="-315913"/>
            <a:ext cx="8229600" cy="1143001"/>
          </a:xfrm>
        </p:spPr>
        <p:txBody>
          <a:bodyPr/>
          <a:lstStyle/>
          <a:p>
            <a:pPr algn="l" eaLnBrk="1" hangingPunct="1"/>
            <a:endParaRPr lang="tr-TR" altLang="tr-TR" sz="3200" dirty="0" smtClean="0">
              <a:latin typeface="Arial" charset="0"/>
            </a:endParaRPr>
          </a:p>
        </p:txBody>
      </p:sp>
    </p:spTree>
    <p:extLst>
      <p:ext uri="{BB962C8B-B14F-4D97-AF65-F5344CB8AC3E}">
        <p14:creationId xmlns:p14="http://schemas.microsoft.com/office/powerpoint/2010/main" val="17991570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E74FF96-CC25-4D3F-91A4-C9520523F737}" type="slidenum">
              <a:rPr lang="fr-CA"/>
              <a:pPr>
                <a:defRPr/>
              </a:pPr>
              <a:t>31</a:t>
            </a:fld>
            <a:endParaRPr lang="fr-CA"/>
          </a:p>
        </p:txBody>
      </p:sp>
      <p:sp>
        <p:nvSpPr>
          <p:cNvPr id="31748" name="Rectangle 2"/>
          <p:cNvSpPr>
            <a:spLocks noGrp="1"/>
          </p:cNvSpPr>
          <p:nvPr>
            <p:ph type="title"/>
          </p:nvPr>
        </p:nvSpPr>
        <p:spPr>
          <a:xfrm>
            <a:off x="663575" y="125413"/>
            <a:ext cx="8229600" cy="1143000"/>
          </a:xfrm>
        </p:spPr>
        <p:txBody>
          <a:bodyPr/>
          <a:lstStyle/>
          <a:p>
            <a:pPr algn="l" eaLnBrk="1" hangingPunct="1"/>
            <a:endParaRPr lang="tr-TR" altLang="tr-TR" dirty="0" smtClean="0">
              <a:latin typeface="Arial" charset="0"/>
            </a:endParaRPr>
          </a:p>
        </p:txBody>
      </p:sp>
      <p:sp>
        <p:nvSpPr>
          <p:cNvPr id="31749" name="Rectangle 3"/>
          <p:cNvSpPr>
            <a:spLocks noGrp="1"/>
          </p:cNvSpPr>
          <p:nvPr>
            <p:ph type="body" idx="1"/>
          </p:nvPr>
        </p:nvSpPr>
        <p:spPr>
          <a:xfrm>
            <a:off x="287338" y="2133600"/>
            <a:ext cx="8893175" cy="4103688"/>
          </a:xfrm>
        </p:spPr>
        <p:txBody>
          <a:bodyPr/>
          <a:lstStyle/>
          <a:p>
            <a:pPr marL="609600" indent="-609600" eaLnBrk="1" hangingPunct="1">
              <a:lnSpc>
                <a:spcPct val="90000"/>
              </a:lnSpc>
              <a:buFont typeface="Arial" charset="0"/>
              <a:buNone/>
            </a:pPr>
            <a:r>
              <a:rPr lang="tr-TR" altLang="tr-TR" sz="2400" dirty="0" smtClean="0">
                <a:latin typeface="Arial" charset="0"/>
              </a:rPr>
              <a:t>17. </a:t>
            </a:r>
            <a:r>
              <a:rPr lang="tr-TR" altLang="tr-TR" sz="2400" dirty="0" err="1" smtClean="0">
                <a:latin typeface="Arial" charset="0"/>
              </a:rPr>
              <a:t>Meatuste</a:t>
            </a:r>
            <a:r>
              <a:rPr lang="tr-TR" altLang="tr-TR" sz="2400" dirty="0" smtClean="0">
                <a:latin typeface="Arial" charset="0"/>
              </a:rPr>
              <a:t> kir birikimi varsa </a:t>
            </a:r>
            <a:r>
              <a:rPr lang="tr-TR" altLang="tr-TR" sz="2400" dirty="0" err="1" smtClean="0">
                <a:latin typeface="Arial" charset="0"/>
              </a:rPr>
              <a:t>kontaminasyonu</a:t>
            </a:r>
            <a:r>
              <a:rPr lang="tr-TR" altLang="tr-TR" sz="2400" dirty="0" smtClean="0">
                <a:latin typeface="Arial" charset="0"/>
              </a:rPr>
              <a:t> önlemek için su ve sabunla temizlenmelidir. </a:t>
            </a:r>
          </a:p>
          <a:p>
            <a:pPr marL="609600" indent="-609600" eaLnBrk="1" hangingPunct="1">
              <a:lnSpc>
                <a:spcPct val="90000"/>
              </a:lnSpc>
              <a:buFont typeface="Arial" charset="0"/>
              <a:buNone/>
            </a:pPr>
            <a:r>
              <a:rPr lang="tr-TR" altLang="tr-TR" sz="2400" dirty="0" smtClean="0">
                <a:latin typeface="Arial" charset="0"/>
              </a:rPr>
              <a:t>18. Hasta banyo yapabilir ancak öncesinde torba boşaltılmalı ve bağlantılarının kapalı olduğu kontrol edilmelidir.</a:t>
            </a:r>
          </a:p>
          <a:p>
            <a:pPr marL="609600" indent="-609600" eaLnBrk="1" hangingPunct="1">
              <a:lnSpc>
                <a:spcPct val="90000"/>
              </a:lnSpc>
              <a:buFont typeface="Arial" charset="0"/>
              <a:buNone/>
            </a:pPr>
            <a:r>
              <a:rPr lang="tr-TR" altLang="tr-TR" sz="2400" dirty="0" smtClean="0">
                <a:latin typeface="Arial" charset="0"/>
              </a:rPr>
              <a:t>19. Hastanın transferi sırasında torba boşaltılmalı ve bağlantılar kapalı olmalıdır.</a:t>
            </a:r>
          </a:p>
          <a:p>
            <a:pPr marL="609600" indent="-609600" eaLnBrk="1" hangingPunct="1">
              <a:lnSpc>
                <a:spcPct val="90000"/>
              </a:lnSpc>
              <a:buFont typeface="Arial" charset="0"/>
              <a:buNone/>
            </a:pPr>
            <a:endParaRPr lang="tr-TR" altLang="tr-TR" sz="2400" dirty="0" smtClean="0"/>
          </a:p>
        </p:txBody>
      </p:sp>
    </p:spTree>
    <p:extLst>
      <p:ext uri="{BB962C8B-B14F-4D97-AF65-F5344CB8AC3E}">
        <p14:creationId xmlns:p14="http://schemas.microsoft.com/office/powerpoint/2010/main" val="17664765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a:lstStyle/>
          <a:p>
            <a:endParaRPr lang="tr-TR" altLang="tr-TR" smtClean="0"/>
          </a:p>
        </p:txBody>
      </p:sp>
      <p:sp>
        <p:nvSpPr>
          <p:cNvPr id="32771" name="Rectangle 3"/>
          <p:cNvSpPr>
            <a:spLocks noGrp="1"/>
          </p:cNvSpPr>
          <p:nvPr>
            <p:ph type="body" idx="1"/>
          </p:nvPr>
        </p:nvSpPr>
        <p:spPr>
          <a:xfrm>
            <a:off x="539552" y="1628800"/>
            <a:ext cx="8003232" cy="4525963"/>
          </a:xfrm>
        </p:spPr>
        <p:txBody>
          <a:bodyPr/>
          <a:lstStyle/>
          <a:p>
            <a:pPr eaLnBrk="1" hangingPunct="1">
              <a:lnSpc>
                <a:spcPct val="90000"/>
              </a:lnSpc>
              <a:buFont typeface="Arial" charset="0"/>
              <a:buNone/>
            </a:pPr>
            <a:r>
              <a:rPr lang="tr-TR" altLang="tr-TR" sz="2800" dirty="0" smtClean="0">
                <a:latin typeface="Arial" charset="0"/>
              </a:rPr>
              <a:t>20. İdrar torbaları hasarlanmadıkça veya </a:t>
            </a:r>
            <a:r>
              <a:rPr lang="tr-TR" altLang="tr-TR" sz="2800" dirty="0" err="1" smtClean="0">
                <a:latin typeface="Arial" charset="0"/>
              </a:rPr>
              <a:t>kateterden</a:t>
            </a:r>
            <a:r>
              <a:rPr lang="tr-TR" altLang="tr-TR" sz="2800" dirty="0" smtClean="0">
                <a:latin typeface="Arial" charset="0"/>
              </a:rPr>
              <a:t> ayrılıp temizliği bozulmadıkça sık değiştirilmemelidir.</a:t>
            </a:r>
          </a:p>
          <a:p>
            <a:pPr eaLnBrk="1" hangingPunct="1">
              <a:lnSpc>
                <a:spcPct val="90000"/>
              </a:lnSpc>
              <a:buFont typeface="Arial" charset="0"/>
              <a:buNone/>
            </a:pPr>
            <a:r>
              <a:rPr lang="tr-TR" altLang="tr-TR" sz="2800" dirty="0" smtClean="0">
                <a:latin typeface="Arial" charset="0"/>
              </a:rPr>
              <a:t>21. Yıkama ile giderilmeyen tıkanıklık durumunda </a:t>
            </a:r>
            <a:r>
              <a:rPr lang="tr-TR" altLang="tr-TR" sz="2800" dirty="0" err="1" smtClean="0">
                <a:latin typeface="Arial" charset="0"/>
              </a:rPr>
              <a:t>kateter</a:t>
            </a:r>
            <a:r>
              <a:rPr lang="tr-TR" altLang="tr-TR" sz="2800" dirty="0" smtClean="0">
                <a:latin typeface="Arial" charset="0"/>
              </a:rPr>
              <a:t> </a:t>
            </a:r>
            <a:r>
              <a:rPr lang="tr-TR" altLang="tr-TR" sz="2800" dirty="0" err="1" smtClean="0">
                <a:latin typeface="Arial" charset="0"/>
              </a:rPr>
              <a:t>değiştirilir.Sabit</a:t>
            </a:r>
            <a:r>
              <a:rPr lang="tr-TR" altLang="tr-TR" sz="2800" dirty="0" smtClean="0">
                <a:latin typeface="Arial" charset="0"/>
              </a:rPr>
              <a:t> aralıklarla değişim uygun değildir. Hastaya göre karar verilmelidir.</a:t>
            </a:r>
          </a:p>
          <a:p>
            <a:pPr eaLnBrk="1" hangingPunct="1">
              <a:lnSpc>
                <a:spcPct val="90000"/>
              </a:lnSpc>
              <a:buFont typeface="Arial" charset="0"/>
              <a:buNone/>
            </a:pPr>
            <a:r>
              <a:rPr lang="tr-TR" altLang="tr-TR" sz="2800" dirty="0" smtClean="0">
                <a:latin typeface="Arial" charset="0"/>
              </a:rPr>
              <a:t>22. Mümkün olan en kısa zamanda </a:t>
            </a:r>
            <a:r>
              <a:rPr lang="tr-TR" altLang="tr-TR" sz="2800" dirty="0" err="1" smtClean="0">
                <a:latin typeface="Arial" charset="0"/>
              </a:rPr>
              <a:t>katater</a:t>
            </a:r>
            <a:r>
              <a:rPr lang="tr-TR" altLang="tr-TR" sz="2800" dirty="0" smtClean="0">
                <a:latin typeface="Arial" charset="0"/>
              </a:rPr>
              <a:t> çıkarılmalıdır.</a:t>
            </a:r>
          </a:p>
        </p:txBody>
      </p:sp>
    </p:spTree>
    <p:extLst>
      <p:ext uri="{BB962C8B-B14F-4D97-AF65-F5344CB8AC3E}">
        <p14:creationId xmlns:p14="http://schemas.microsoft.com/office/powerpoint/2010/main" val="34730836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img22.imageshack.us/img22/4848/tsk144.gif"/>
          <p:cNvPicPr>
            <a:picLocks noGrp="1" noChangeAspect="1" noChangeArrowheads="1" noCrop="1"/>
          </p:cNvPicPr>
          <p:nvPr>
            <p:ph idx="1"/>
          </p:nvPr>
        </p:nvPicPr>
        <p:blipFill>
          <a:blip r:embed="rId2" cstate="print"/>
          <a:srcRect/>
          <a:stretch>
            <a:fillRect/>
          </a:stretch>
        </p:blipFill>
        <p:spPr bwMode="auto">
          <a:xfrm>
            <a:off x="1331640" y="548680"/>
            <a:ext cx="6984776" cy="5502771"/>
          </a:xfrm>
          <a:prstGeom prst="rect">
            <a:avLst/>
          </a:prstGeom>
          <a:noFill/>
        </p:spPr>
      </p:pic>
    </p:spTree>
    <p:extLst>
      <p:ext uri="{BB962C8B-B14F-4D97-AF65-F5344CB8AC3E}">
        <p14:creationId xmlns:p14="http://schemas.microsoft.com/office/powerpoint/2010/main" val="2329105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110</TotalTime>
  <Words>1267</Words>
  <Application>Microsoft Office PowerPoint</Application>
  <PresentationFormat>Ekran Gösterisi (4:3)</PresentationFormat>
  <Paragraphs>174</Paragraphs>
  <Slides>33</Slides>
  <Notes>31</Notes>
  <HiddenSlides>0</HiddenSlides>
  <MMClips>0</MMClips>
  <ScaleCrop>false</ScaleCrop>
  <HeadingPairs>
    <vt:vector size="4" baseType="variant">
      <vt:variant>
        <vt:lpstr>Tema</vt:lpstr>
      </vt:variant>
      <vt:variant>
        <vt:i4>1</vt:i4>
      </vt:variant>
      <vt:variant>
        <vt:lpstr>Slayt Başlıkları</vt:lpstr>
      </vt:variant>
      <vt:variant>
        <vt:i4>33</vt:i4>
      </vt:variant>
    </vt:vector>
  </HeadingPairs>
  <TitlesOfParts>
    <vt:vector size="34" baseType="lpstr">
      <vt:lpstr>sunum_sablon</vt:lpstr>
      <vt:lpstr>PowerPoint Sunusu</vt:lpstr>
      <vt:lpstr>ÜRİNER KATETERİZASYON-II</vt:lpstr>
      <vt:lpstr>Üriner  Kateterizasyonu Yerleştirme ile İlişkili Beklenmeyen Sonuçlar</vt:lpstr>
      <vt:lpstr>Üriner Kateteri Çıkarma</vt:lpstr>
      <vt:lpstr>Mesane Egzersizi</vt:lpstr>
      <vt:lpstr>Üriner Kateterin Çıkarılması İle İlgili Beklenmeyen Sonuçlar</vt:lpstr>
      <vt:lpstr>Kondom Kateter</vt:lpstr>
      <vt:lpstr>Kondom Kateter Uygulamasının Amaçları</vt:lpstr>
      <vt:lpstr>PowerPoint Sunusu</vt:lpstr>
      <vt:lpstr>Kondom kateterler;</vt:lpstr>
      <vt:lpstr>PowerPoint Sunusu</vt:lpstr>
      <vt:lpstr>Kondom Kateter Takma İle İlgili Beklenmeyen Sonuçlar</vt:lpstr>
      <vt:lpstr>Diğer Kateterizasyon Tipleri</vt:lpstr>
      <vt:lpstr>1. Suprapubik Kateterizasyon</vt:lpstr>
      <vt:lpstr>PowerPoint Sunusu</vt:lpstr>
      <vt:lpstr>Suprapubik Kateterlerin Yararları</vt:lpstr>
      <vt:lpstr>Suprapubik Kateter Bakımı ile ilgili Beklenmeyen Sonuç</vt:lpstr>
      <vt:lpstr>2. Mesane İrigasyonu</vt:lpstr>
      <vt:lpstr>PowerPoint Sunusu</vt:lpstr>
      <vt:lpstr>Mesane İrigasyonu İle İlgili Beklenmeyen Sonuçlar</vt:lpstr>
      <vt:lpstr>3. Hasta Bezleri</vt:lpstr>
      <vt:lpstr>4. Temiz Aralıklı Kateterizasyon </vt:lpstr>
      <vt:lpstr>5. İntraüretral Kateterizasyon</vt:lpstr>
      <vt:lpstr>KALICI KATETERİ OLAN HASTANIN BAKIMI</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Hüsniye</dc:creator>
  <cp:lastModifiedBy>VAIO</cp:lastModifiedBy>
  <cp:revision>21</cp:revision>
  <cp:lastPrinted>1601-01-01T00:00:00Z</cp:lastPrinted>
  <dcterms:created xsi:type="dcterms:W3CDTF">2020-01-15T12:48:38Z</dcterms:created>
  <dcterms:modified xsi:type="dcterms:W3CDTF">2020-12-30T21:31:34Z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