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64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6A4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86" d="100"/>
          <a:sy n="86" d="100"/>
        </p:scale>
        <p:origin x="-88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7.1.2021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5D670-374D-40C0-BD3D-13D685EDF185}" type="datetimeFigureOut">
              <a:rPr lang="tr-TR" smtClean="0"/>
              <a:pPr/>
              <a:t>7.1.2021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44D7A-AE3D-40E4-BAF6-B5E6567E8DA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6148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17-EKİM-2006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65B95-751F-4849-8D25-A2D3816224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0686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DİYALİZ PROGRAMI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4768552"/>
            <a:ext cx="6300192" cy="60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DYZ 109 Hasta Bakım İlkeleri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89240"/>
            <a:ext cx="555644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Öğr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. Gör. </a:t>
            </a: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Hüsniye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 AŞIK</a:t>
            </a:r>
            <a:endParaRPr lang="tr-TR" altLang="tr-TR" b="1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43608" y="2060848"/>
            <a:ext cx="7128792" cy="1153840"/>
          </a:xfrm>
        </p:spPr>
        <p:txBody>
          <a:bodyPr/>
          <a:lstStyle/>
          <a:p>
            <a:pPr eaLnBrk="1" hangingPunct="1">
              <a:defRPr/>
            </a:pPr>
            <a:r>
              <a:rPr lang="tr-TR" sz="3600" b="1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SUBKUTAN (DERİ ALTI) ENJEKSİYON</a:t>
            </a:r>
            <a:endParaRPr lang="tr-TR" sz="36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941888"/>
            <a:ext cx="5656262" cy="935037"/>
          </a:xfrm>
          <a:ln>
            <a:solidFill>
              <a:srgbClr val="FF00FF"/>
            </a:solidFill>
          </a:ln>
        </p:spPr>
        <p:txBody>
          <a:bodyPr/>
          <a:lstStyle/>
          <a:p>
            <a:pPr eaLnBrk="1" hangingPunct="1">
              <a:defRPr/>
            </a:pPr>
            <a:endParaRPr lang="tr-TR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tr-TR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ÖĞR. GÖR. HÜSNİYE AŞIK</a:t>
            </a:r>
          </a:p>
        </p:txBody>
      </p:sp>
    </p:spTree>
    <p:extLst>
      <p:ext uri="{BB962C8B-B14F-4D97-AF65-F5344CB8AC3E}">
        <p14:creationId xmlns:p14="http://schemas.microsoft.com/office/powerpoint/2010/main" val="89535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Comic Sans MS" pitchFamily="66" charset="0"/>
              </a:rPr>
              <a:t>SUBKUTAN (DERİ ALTI) ENJEKSİYON</a:t>
            </a:r>
            <a:endParaRPr lang="tr-TR" sz="3200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60848"/>
            <a:ext cx="8472488" cy="4070077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dirty="0" err="1" smtClean="0">
                <a:latin typeface="Comic Sans MS" pitchFamily="66" charset="0"/>
              </a:rPr>
              <a:t>Parenteral</a:t>
            </a:r>
            <a:r>
              <a:rPr lang="tr-TR" sz="2800" dirty="0" smtClean="0">
                <a:latin typeface="Comic Sans MS" pitchFamily="66" charset="0"/>
              </a:rPr>
              <a:t> yol ilaç uygulama metotlarından olan </a:t>
            </a:r>
            <a:r>
              <a:rPr lang="tr-TR" sz="2800" dirty="0" err="1" smtClean="0">
                <a:latin typeface="Comic Sans MS" pitchFamily="66" charset="0"/>
              </a:rPr>
              <a:t>subkütan</a:t>
            </a:r>
            <a:r>
              <a:rPr lang="tr-TR" sz="2800" dirty="0" smtClean="0">
                <a:latin typeface="Comic Sans MS" pitchFamily="66" charset="0"/>
              </a:rPr>
              <a:t> enjeksiyon (SC), </a:t>
            </a:r>
            <a:r>
              <a:rPr lang="tr-TR" sz="2800" dirty="0" err="1" smtClean="0">
                <a:latin typeface="Comic Sans MS" pitchFamily="66" charset="0"/>
              </a:rPr>
              <a:t>dermis</a:t>
            </a:r>
            <a:endParaRPr lang="tr-TR" sz="2800" dirty="0" smtClean="0"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sz="2800" dirty="0" smtClean="0">
                <a:latin typeface="Comic Sans MS" pitchFamily="66" charset="0"/>
              </a:rPr>
              <a:t>   tabakası altındaki gevşek bağ dokusu (</a:t>
            </a:r>
            <a:r>
              <a:rPr lang="tr-TR" sz="2800" dirty="0" err="1" smtClean="0">
                <a:latin typeface="Comic Sans MS" pitchFamily="66" charset="0"/>
              </a:rPr>
              <a:t>adipoz</a:t>
            </a:r>
            <a:r>
              <a:rPr lang="tr-TR" sz="2800" dirty="0" smtClean="0">
                <a:latin typeface="Comic Sans MS" pitchFamily="66" charset="0"/>
              </a:rPr>
              <a:t> doku) içine ilaç verme yöntemidir.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6236A-A473-4AE3-8E2C-6BDA1B184642}" type="slidenum">
              <a:rPr lang="tr-TR"/>
              <a:pPr>
                <a:defRPr/>
              </a:pPr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287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6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228DC48-FF28-4015-9607-79379BB10064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tr-TR" altLang="tr-TR" sz="1000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latin typeface="Comic Sans MS" pitchFamily="66" charset="0"/>
              </a:rPr>
              <a:t>Subkutan Enjeksiyon Uygulanan Bölgeler</a:t>
            </a:r>
            <a:endParaRPr lang="tr-TR" altLang="tr-TR" sz="3600" b="1" smtClean="0">
              <a:solidFill>
                <a:srgbClr val="FF33CC"/>
              </a:solidFill>
              <a:latin typeface="Comic Sans MS" pitchFamily="66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00808"/>
            <a:ext cx="6586538" cy="4430117"/>
          </a:xfrm>
        </p:spPr>
        <p:txBody>
          <a:bodyPr/>
          <a:lstStyle/>
          <a:p>
            <a:pPr eaLnBrk="1" hangingPunct="1"/>
            <a:r>
              <a:rPr lang="tr-TR" altLang="tr-TR" dirty="0" smtClean="0">
                <a:latin typeface="Comic Sans MS" pitchFamily="66" charset="0"/>
              </a:rPr>
              <a:t>Üst kolun </a:t>
            </a:r>
            <a:r>
              <a:rPr lang="tr-TR" altLang="tr-TR" dirty="0" err="1" smtClean="0">
                <a:latin typeface="Comic Sans MS" pitchFamily="66" charset="0"/>
              </a:rPr>
              <a:t>lateral</a:t>
            </a:r>
            <a:r>
              <a:rPr lang="tr-TR" altLang="tr-TR" dirty="0" smtClean="0">
                <a:latin typeface="Comic Sans MS" pitchFamily="66" charset="0"/>
              </a:rPr>
              <a:t> yüzü (dış yan yüzü)</a:t>
            </a:r>
          </a:p>
          <a:p>
            <a:pPr eaLnBrk="1" hangingPunct="1"/>
            <a:r>
              <a:rPr lang="tr-TR" altLang="tr-TR" dirty="0" smtClean="0">
                <a:latin typeface="Comic Sans MS" pitchFamily="66" charset="0"/>
              </a:rPr>
              <a:t>Uyluğun ön yan kısmı (</a:t>
            </a:r>
            <a:r>
              <a:rPr lang="tr-TR" altLang="tr-TR" dirty="0" err="1" smtClean="0">
                <a:latin typeface="Comic Sans MS" pitchFamily="66" charset="0"/>
              </a:rPr>
              <a:t>laterofemoral</a:t>
            </a:r>
            <a:r>
              <a:rPr lang="tr-TR" altLang="tr-TR" dirty="0" smtClean="0">
                <a:latin typeface="Comic Sans MS" pitchFamily="66" charset="0"/>
              </a:rPr>
              <a:t>)</a:t>
            </a:r>
          </a:p>
          <a:p>
            <a:pPr eaLnBrk="1" hangingPunct="1"/>
            <a:r>
              <a:rPr lang="tr-TR" altLang="tr-TR" dirty="0" smtClean="0">
                <a:latin typeface="Comic Sans MS" pitchFamily="66" charset="0"/>
              </a:rPr>
              <a:t>Sırtta </a:t>
            </a:r>
            <a:r>
              <a:rPr lang="tr-TR" altLang="tr-TR" dirty="0" err="1" smtClean="0">
                <a:latin typeface="Comic Sans MS" pitchFamily="66" charset="0"/>
              </a:rPr>
              <a:t>skapula</a:t>
            </a:r>
            <a:r>
              <a:rPr lang="tr-TR" altLang="tr-TR" dirty="0" smtClean="0">
                <a:latin typeface="Comic Sans MS" pitchFamily="66" charset="0"/>
              </a:rPr>
              <a:t> altı</a:t>
            </a:r>
          </a:p>
          <a:p>
            <a:pPr eaLnBrk="1" hangingPunct="1"/>
            <a:r>
              <a:rPr lang="tr-TR" altLang="tr-TR" dirty="0" err="1" smtClean="0">
                <a:latin typeface="Comic Sans MS" pitchFamily="66" charset="0"/>
              </a:rPr>
              <a:t>Dorsogluteal</a:t>
            </a:r>
            <a:r>
              <a:rPr lang="tr-TR" altLang="tr-TR" dirty="0" smtClean="0">
                <a:latin typeface="Comic Sans MS" pitchFamily="66" charset="0"/>
              </a:rPr>
              <a:t> bölgenin üzeri</a:t>
            </a:r>
          </a:p>
          <a:p>
            <a:pPr eaLnBrk="1" hangingPunct="1"/>
            <a:r>
              <a:rPr lang="tr-TR" altLang="tr-TR" dirty="0" smtClean="0">
                <a:latin typeface="Comic Sans MS" pitchFamily="66" charset="0"/>
              </a:rPr>
              <a:t>Karın (</a:t>
            </a:r>
            <a:r>
              <a:rPr lang="tr-TR" altLang="tr-TR" dirty="0" err="1" smtClean="0">
                <a:latin typeface="Comic Sans MS" pitchFamily="66" charset="0"/>
              </a:rPr>
              <a:t>abdominal</a:t>
            </a:r>
            <a:r>
              <a:rPr lang="tr-TR" altLang="tr-TR" dirty="0" smtClean="0">
                <a:latin typeface="Comic Sans MS" pitchFamily="66" charset="0"/>
              </a:rPr>
              <a:t>) bölgesi</a:t>
            </a:r>
          </a:p>
          <a:p>
            <a:pPr eaLnBrk="1" hangingPunct="1"/>
            <a:endParaRPr lang="tr-TR" altLang="tr-TR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8195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8196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8197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ED2D03F-00F8-477E-AC21-E091179E2998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tr-TR" altLang="tr-TR" sz="1000" smtClean="0"/>
          </a:p>
        </p:txBody>
      </p:sp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152400"/>
            <a:ext cx="46863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25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914400" y="277812"/>
            <a:ext cx="7772400" cy="1495003"/>
          </a:xfrm>
        </p:spPr>
        <p:txBody>
          <a:bodyPr/>
          <a:lstStyle/>
          <a:p>
            <a:pPr eaLnBrk="1" hangingPunct="1"/>
            <a:r>
              <a:rPr lang="tr-TR" altLang="tr-TR" sz="3200" b="1" dirty="0" err="1" smtClean="0">
                <a:solidFill>
                  <a:srgbClr val="FF0000"/>
                </a:solidFill>
                <a:latin typeface="Comic Sans MS" pitchFamily="66" charset="0"/>
              </a:rPr>
              <a:t>Subkutan</a:t>
            </a:r>
            <a:r>
              <a:rPr lang="tr-TR" altLang="tr-TR" sz="3200" b="1" dirty="0" smtClean="0">
                <a:solidFill>
                  <a:srgbClr val="FF0000"/>
                </a:solidFill>
                <a:latin typeface="Comic Sans MS" pitchFamily="66" charset="0"/>
              </a:rPr>
              <a:t> Enjeksiyon Uygulanacak Bölge Seçilirken Dikkat</a:t>
            </a:r>
            <a:br>
              <a:rPr lang="tr-TR" altLang="tr-TR" sz="32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3200" b="1" dirty="0" smtClean="0">
                <a:solidFill>
                  <a:srgbClr val="FF0000"/>
                </a:solidFill>
                <a:latin typeface="Comic Sans MS" pitchFamily="66" charset="0"/>
              </a:rPr>
              <a:t>Edilecek Noktalar</a:t>
            </a:r>
            <a:endParaRPr lang="tr-TR" altLang="tr-TR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219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2132856"/>
            <a:ext cx="7443788" cy="3998069"/>
          </a:xfrm>
        </p:spPr>
        <p:txBody>
          <a:bodyPr/>
          <a:lstStyle/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Enjeksiyon uygulanacak bölgede yara </a:t>
            </a:r>
            <a:r>
              <a:rPr lang="tr-TR" altLang="tr-TR" sz="2800" dirty="0" err="1" smtClean="0">
                <a:latin typeface="Comic Sans MS" pitchFamily="66" charset="0"/>
              </a:rPr>
              <a:t>skar</a:t>
            </a:r>
            <a:r>
              <a:rPr lang="tr-TR" altLang="tr-TR" sz="2800" dirty="0" smtClean="0">
                <a:latin typeface="Comic Sans MS" pitchFamily="66" charset="0"/>
              </a:rPr>
              <a:t> dokusu, nekroz, apse ve yanık olmamalıdır.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Geniş kas tabakasının olduğu bölge seçilmemelidir.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Büyük kan damarlarının olduğu bölge seçilmemelidir.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Kemik çıkıntılarından uzak bölge seçilmelidir.</a:t>
            </a:r>
          </a:p>
        </p:txBody>
      </p:sp>
      <p:sp>
        <p:nvSpPr>
          <p:cNvPr id="9220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B5297F4-DBC8-498B-8082-39B3A3E60C35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159341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914400" y="557808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sz="3600" b="1" dirty="0" err="1" smtClean="0">
                <a:latin typeface="Comic Sans MS" pitchFamily="66" charset="0"/>
              </a:rPr>
              <a:t>Subkutan</a:t>
            </a:r>
            <a:r>
              <a:rPr lang="tr-TR" altLang="tr-TR" sz="3600" b="1" dirty="0" smtClean="0">
                <a:latin typeface="Comic Sans MS" pitchFamily="66" charset="0"/>
              </a:rPr>
              <a:t> Enjeksiyonda Gerekli Malzemeler</a:t>
            </a:r>
            <a:endParaRPr lang="tr-TR" altLang="tr-TR" sz="3600" dirty="0" smtClean="0">
              <a:latin typeface="Comic Sans MS" pitchFamily="66" charset="0"/>
            </a:endParaRPr>
          </a:p>
        </p:txBody>
      </p:sp>
      <p:sp>
        <p:nvSpPr>
          <p:cNvPr id="1024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714375" y="2132856"/>
            <a:ext cx="5000625" cy="4112369"/>
          </a:xfrm>
        </p:spPr>
        <p:txBody>
          <a:bodyPr/>
          <a:lstStyle/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İlaç kartı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Enjektör, iğne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İlaç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Alkollü veya </a:t>
            </a:r>
            <a:r>
              <a:rPr lang="tr-TR" altLang="tr-TR" sz="2800" dirty="0" err="1" smtClean="0">
                <a:latin typeface="Comic Sans MS" pitchFamily="66" charset="0"/>
              </a:rPr>
              <a:t>baticonlu</a:t>
            </a:r>
            <a:r>
              <a:rPr lang="tr-TR" altLang="tr-TR" sz="2800" dirty="0" smtClean="0">
                <a:latin typeface="Comic Sans MS" pitchFamily="66" charset="0"/>
              </a:rPr>
              <a:t> pamuk tampon</a:t>
            </a:r>
          </a:p>
          <a:p>
            <a:pPr eaLnBrk="1" hangingPunct="1"/>
            <a:r>
              <a:rPr lang="tr-TR" altLang="tr-TR" sz="2800" dirty="0" smtClean="0">
                <a:latin typeface="Comic Sans MS" pitchFamily="66" charset="0"/>
              </a:rPr>
              <a:t>Eldiven</a:t>
            </a:r>
          </a:p>
        </p:txBody>
      </p:sp>
      <p:sp>
        <p:nvSpPr>
          <p:cNvPr id="10244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61BC201-140A-4F44-AAFB-C67269C5CC53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tr-TR" altLang="tr-TR" sz="1000" smtClean="0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428875"/>
            <a:ext cx="3643313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45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Veri Yer Tutucusu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tr-TR" sz="1000" smtClean="0"/>
              <a:t>12 Kasım 2006</a:t>
            </a:r>
          </a:p>
        </p:txBody>
      </p:sp>
      <p:sp>
        <p:nvSpPr>
          <p:cNvPr id="13315" name="3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ECF6E6C-3D79-414C-AA2E-E6401CACA446}" type="slidenum">
              <a:rPr lang="pt-B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pt-BR" altLang="tr-TR" sz="1000" smtClean="0"/>
          </a:p>
        </p:txBody>
      </p:sp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6019800" y="1858963"/>
            <a:ext cx="25908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tabLst>
                <a:tab pos="82550" algn="l"/>
              </a:tabLst>
              <a:defRPr/>
            </a:pPr>
            <a: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</a:rPr>
              <a:t>Bu resimde gizli bir yüz var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5562600" y="5105400"/>
            <a:ext cx="3581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tr-TR" sz="3200">
                <a:solidFill>
                  <a:schemeClr val="bg1"/>
                </a:solidFill>
                <a:latin typeface="Times New Roman" pitchFamily="18" charset="0"/>
              </a:rPr>
              <a:t>bulabilir misiniz?</a:t>
            </a:r>
            <a:endParaRPr lang="pt-BR" altLang="tr-TR" sz="2400">
              <a:latin typeface="Times New Roman" pitchFamily="18" charset="0"/>
            </a:endParaRPr>
          </a:p>
        </p:txBody>
      </p:sp>
      <p:pic>
        <p:nvPicPr>
          <p:cNvPr id="13318" name="Picture 4" descr="rosto ocul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4821238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124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 autoUpdateAnimBg="0"/>
      <p:bldP spid="12493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>
          <a:xfrm>
            <a:off x="914400" y="692696"/>
            <a:ext cx="7772400" cy="1224135"/>
          </a:xfrm>
        </p:spPr>
        <p:txBody>
          <a:bodyPr/>
          <a:lstStyle/>
          <a:p>
            <a:pPr eaLnBrk="1" hangingPunct="1"/>
            <a:r>
              <a:rPr lang="tr-TR" altLang="tr-TR" sz="3600" b="1" dirty="0" err="1" smtClean="0">
                <a:solidFill>
                  <a:srgbClr val="00B050"/>
                </a:solidFill>
              </a:rPr>
              <a:t>Subkutan</a:t>
            </a:r>
            <a:r>
              <a:rPr lang="tr-TR" altLang="tr-TR" sz="3600" b="1" dirty="0" smtClean="0">
                <a:solidFill>
                  <a:srgbClr val="00B050"/>
                </a:solidFill>
              </a:rPr>
              <a:t> Enjeksiyon Uygulama</a:t>
            </a:r>
            <a:endParaRPr lang="tr-TR" altLang="tr-TR" sz="3600" dirty="0" smtClean="0">
              <a:solidFill>
                <a:srgbClr val="00B050"/>
              </a:solidFill>
            </a:endParaRPr>
          </a:p>
        </p:txBody>
      </p:sp>
      <p:sp>
        <p:nvSpPr>
          <p:cNvPr id="14339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988840"/>
            <a:ext cx="7300913" cy="4142085"/>
          </a:xfrm>
        </p:spPr>
        <p:txBody>
          <a:bodyPr/>
          <a:lstStyle/>
          <a:p>
            <a:pPr eaLnBrk="1" hangingPunct="1"/>
            <a:r>
              <a:rPr lang="tr-TR" altLang="tr-TR" sz="2400" dirty="0" smtClean="0"/>
              <a:t>Eller yıkanır, eldiven giyilir.</a:t>
            </a:r>
          </a:p>
          <a:p>
            <a:pPr eaLnBrk="1" hangingPunct="1"/>
            <a:r>
              <a:rPr lang="tr-TR" altLang="tr-TR" sz="2400" dirty="0" smtClean="0"/>
              <a:t>İlaç kartı doktor istemi ile karşılaştırılarak kontrol edilir. İlacın adı, </a:t>
            </a:r>
            <a:r>
              <a:rPr lang="tr-TR" altLang="tr-TR" sz="2400" dirty="0" err="1" smtClean="0"/>
              <a:t>dozu,uygulama</a:t>
            </a:r>
            <a:r>
              <a:rPr lang="tr-TR" altLang="tr-TR" sz="2400" dirty="0" smtClean="0"/>
              <a:t> zamanı ve hastanın adı dikkatli olarak kontrol edilmelidir.</a:t>
            </a:r>
          </a:p>
          <a:p>
            <a:pPr eaLnBrk="1" hangingPunct="1"/>
            <a:r>
              <a:rPr lang="tr-TR" altLang="tr-TR" sz="2400" dirty="0" smtClean="0"/>
              <a:t>Ampul veya </a:t>
            </a:r>
            <a:r>
              <a:rPr lang="tr-TR" altLang="tr-TR" sz="2400" dirty="0" err="1" smtClean="0"/>
              <a:t>flakondan</a:t>
            </a:r>
            <a:r>
              <a:rPr lang="tr-TR" altLang="tr-TR" sz="2400" dirty="0" smtClean="0"/>
              <a:t>, ilaç hazırlama prosedürünü izleyerek ilaç enjektöre çekilir.</a:t>
            </a:r>
          </a:p>
          <a:p>
            <a:pPr eaLnBrk="1" hangingPunct="1"/>
            <a:r>
              <a:rPr lang="tr-TR" altLang="tr-TR" sz="2400" dirty="0" smtClean="0"/>
              <a:t>Malzemeler tedavi tepsisine eksiksiz hazırlanır.</a:t>
            </a:r>
          </a:p>
        </p:txBody>
      </p:sp>
      <p:sp>
        <p:nvSpPr>
          <p:cNvPr id="14340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4EE9813-8DA0-427B-953E-3D3B2AD5CECE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7371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dirty="0" smtClean="0"/>
          </a:p>
        </p:txBody>
      </p:sp>
      <p:sp>
        <p:nvSpPr>
          <p:cNvPr id="1536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229475" cy="4530725"/>
          </a:xfrm>
        </p:spPr>
        <p:txBody>
          <a:bodyPr/>
          <a:lstStyle/>
          <a:p>
            <a:pPr eaLnBrk="1" hangingPunct="1"/>
            <a:r>
              <a:rPr lang="tr-TR" altLang="tr-TR" sz="2800" dirty="0" smtClean="0"/>
              <a:t>Malzemeler alınarak hastanın yanına gidilir ve kimlik bilgileri kontrol edilir.</a:t>
            </a:r>
          </a:p>
          <a:p>
            <a:pPr eaLnBrk="1" hangingPunct="1"/>
            <a:r>
              <a:rPr lang="tr-TR" altLang="tr-TR" sz="2800" dirty="0" smtClean="0"/>
              <a:t>Malzemeler kolay ulaşılabilecek bir yere yerleştirilir.</a:t>
            </a:r>
          </a:p>
          <a:p>
            <a:pPr eaLnBrk="1" hangingPunct="1"/>
            <a:r>
              <a:rPr lang="tr-TR" altLang="tr-TR" sz="2800" dirty="0" smtClean="0"/>
              <a:t>Hasta veya yaralı ile iletişim kurularak uygulama hakkında bilgi verilir. İşlem için hastadan izin alınır. İsmi ile hitap edilerek doğru hasta olduğundan emin olunur.</a:t>
            </a:r>
          </a:p>
          <a:p>
            <a:pPr eaLnBrk="1" hangingPunct="1"/>
            <a:r>
              <a:rPr lang="tr-TR" altLang="tr-TR" sz="2800" dirty="0" smtClean="0"/>
              <a:t>Enjeksiyon uygulanacak bölge seçilir.</a:t>
            </a:r>
          </a:p>
        </p:txBody>
      </p:sp>
      <p:sp>
        <p:nvSpPr>
          <p:cNvPr id="15364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18C2CC5-DDD6-4758-A9C3-D90C3DD81551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19021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6387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6586538" cy="4530725"/>
          </a:xfrm>
        </p:spPr>
        <p:txBody>
          <a:bodyPr/>
          <a:lstStyle/>
          <a:p>
            <a:pPr eaLnBrk="1" hangingPunct="1"/>
            <a:r>
              <a:rPr lang="tr-TR" altLang="tr-TR" sz="2800" dirty="0" smtClean="0"/>
              <a:t>Seçilen bölgeye uygun pozisyon verilir Mahremiyetine dikkat edilerek hastanın üzeri gerektiği kadar açılır.</a:t>
            </a:r>
          </a:p>
          <a:p>
            <a:pPr eaLnBrk="1" hangingPunct="1"/>
            <a:r>
              <a:rPr lang="tr-TR" altLang="tr-TR" sz="2800" dirty="0" smtClean="0"/>
              <a:t>Enjeksiyon yapılacak alan belirlenir. Gözlem ve </a:t>
            </a:r>
            <a:r>
              <a:rPr lang="tr-TR" altLang="tr-TR" sz="2800" dirty="0" err="1" smtClean="0"/>
              <a:t>palpe</a:t>
            </a:r>
            <a:r>
              <a:rPr lang="tr-TR" altLang="tr-TR" sz="2800" dirty="0" smtClean="0"/>
              <a:t> edilerek hassasiyet, yara nekroz, apse, şişlik, yanık ve nodül olup olmadığı değerlendirilir. Eğer uygun değilse kesinlikle enjeksiyon yapılmaz, başka bir bölge seçilir.</a:t>
            </a:r>
          </a:p>
        </p:txBody>
      </p:sp>
      <p:sp>
        <p:nvSpPr>
          <p:cNvPr id="16388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7EE3149-44B6-4B49-B41D-0934CE3495AD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310738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7411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7412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A043B0F-C304-4C21-89CD-D0043E3008A6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tr-TR" altLang="tr-TR" sz="1000" smtClean="0"/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857250"/>
            <a:ext cx="3786187" cy="535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9188" y="857250"/>
            <a:ext cx="3714750" cy="5286375"/>
          </a:xfrm>
          <a:noFill/>
        </p:spPr>
      </p:pic>
    </p:spTree>
    <p:extLst>
      <p:ext uri="{BB962C8B-B14F-4D97-AF65-F5344CB8AC3E}">
        <p14:creationId xmlns:p14="http://schemas.microsoft.com/office/powerpoint/2010/main" val="267075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8435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62FCCC5-799E-4CEF-9D18-799A0233BC2D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tr-TR" altLang="tr-TR" sz="1000" smtClean="0"/>
          </a:p>
        </p:txBody>
      </p:sp>
      <p:sp>
        <p:nvSpPr>
          <p:cNvPr id="18436" name="3 İçerik Yer Tutucusu"/>
          <p:cNvSpPr>
            <a:spLocks noGrp="1"/>
          </p:cNvSpPr>
          <p:nvPr>
            <p:ph type="body" sz="half" idx="1"/>
          </p:nvPr>
        </p:nvSpPr>
        <p:spPr>
          <a:xfrm>
            <a:off x="1043608" y="1484784"/>
            <a:ext cx="6814517" cy="4646141"/>
          </a:xfrm>
        </p:spPr>
        <p:txBody>
          <a:bodyPr/>
          <a:lstStyle/>
          <a:p>
            <a:pPr eaLnBrk="1" hangingPunct="1"/>
            <a:r>
              <a:rPr lang="tr-TR" altLang="tr-TR" sz="2800" dirty="0" smtClean="0"/>
              <a:t>Enjeksiyon için belirlenen bölge </a:t>
            </a:r>
            <a:r>
              <a:rPr lang="tr-TR" altLang="tr-TR" sz="2800" dirty="0" err="1" smtClean="0"/>
              <a:t>baticonlu</a:t>
            </a:r>
            <a:r>
              <a:rPr lang="tr-TR" altLang="tr-TR" sz="2800" dirty="0" smtClean="0"/>
              <a:t> ya da alkollü pamuk tampon ile içten dışa doğru dairesel hareketlerle (bastırarak) yaklaşık 5 cm çapında silinir.</a:t>
            </a:r>
          </a:p>
          <a:p>
            <a:pPr eaLnBrk="1" hangingPunct="1"/>
            <a:r>
              <a:rPr lang="tr-TR" altLang="tr-TR" sz="2800" dirty="0" smtClean="0"/>
              <a:t>Antiseptik solüsyonun kuruması için kısa bir süre beklenir. Dairesel hareketlerle silme işlemi deri yüzeyi ile birlikte deri kıvrımlarının da antisepsisini sağlar.</a:t>
            </a:r>
          </a:p>
        </p:txBody>
      </p:sp>
    </p:spTree>
    <p:extLst>
      <p:ext uri="{BB962C8B-B14F-4D97-AF65-F5344CB8AC3E}">
        <p14:creationId xmlns:p14="http://schemas.microsoft.com/office/powerpoint/2010/main" val="35951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72400" cy="1368152"/>
          </a:xfrm>
        </p:spPr>
        <p:txBody>
          <a:bodyPr/>
          <a:lstStyle/>
          <a:p>
            <a:pPr eaLnBrk="1" hangingPunct="1"/>
            <a:r>
              <a:rPr lang="tr-TR" altLang="tr-TR" sz="3600" b="1" dirty="0" smtClean="0">
                <a:latin typeface="Comic Sans MS" pitchFamily="66" charset="0"/>
              </a:rPr>
              <a:t>Enjeksiyon bölgesinin </a:t>
            </a:r>
            <a:r>
              <a:rPr lang="tr-TR" altLang="tr-TR" sz="3600" b="1" dirty="0" err="1" smtClean="0">
                <a:latin typeface="Comic Sans MS" pitchFamily="66" charset="0"/>
              </a:rPr>
              <a:t>antiseptikli</a:t>
            </a:r>
            <a:r>
              <a:rPr lang="tr-TR" altLang="tr-TR" sz="3600" b="1" dirty="0" smtClean="0">
                <a:latin typeface="Comic Sans MS" pitchFamily="66" charset="0"/>
              </a:rPr>
              <a:t> pamukla silinmesi</a:t>
            </a:r>
            <a:endParaRPr lang="tr-TR" altLang="tr-TR" sz="3600" dirty="0" smtClean="0">
              <a:latin typeface="Comic Sans MS" pitchFamily="66" charset="0"/>
            </a:endParaRPr>
          </a:p>
        </p:txBody>
      </p:sp>
      <p:sp>
        <p:nvSpPr>
          <p:cNvPr id="19461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F7C67BD-8B53-42E0-9C77-AAB97DB8D769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tr-TR" altLang="tr-TR" sz="1000" smtClean="0"/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16832"/>
            <a:ext cx="28575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1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0483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8EDAE05-77EC-4C2A-B87F-27AB2BCCFE78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tr-TR" altLang="tr-TR" sz="1000" smtClean="0"/>
          </a:p>
        </p:txBody>
      </p:sp>
      <p:sp>
        <p:nvSpPr>
          <p:cNvPr id="20484" name="3 İçerik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300913" cy="4530725"/>
          </a:xfrm>
        </p:spPr>
        <p:txBody>
          <a:bodyPr/>
          <a:lstStyle/>
          <a:p>
            <a:pPr eaLnBrk="1" hangingPunct="1"/>
            <a:r>
              <a:rPr lang="tr-TR" altLang="tr-TR" smtClean="0"/>
              <a:t>İşlem sonunda kullanılmak üzere ikinci olarak hazırlanan baticonlu pamuk bir elin yüzük parmağı ile küçük parmağı arasına yerleştirilir.</a:t>
            </a:r>
          </a:p>
          <a:p>
            <a:pPr eaLnBrk="1" hangingPunct="1"/>
            <a:r>
              <a:rPr lang="tr-TR" altLang="tr-TR" smtClean="0"/>
              <a:t>Enjektör tepsiden alınarak iğne, kabından çıkarılır. </a:t>
            </a:r>
          </a:p>
        </p:txBody>
      </p:sp>
    </p:spTree>
    <p:extLst>
      <p:ext uri="{BB962C8B-B14F-4D97-AF65-F5344CB8AC3E}">
        <p14:creationId xmlns:p14="http://schemas.microsoft.com/office/powerpoint/2010/main" val="245467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1507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4657725" cy="4530725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Temizlenen bölgeye dokunmadan, bir elin baş ve işaret parmağı ile tutularak </a:t>
            </a:r>
            <a:r>
              <a:rPr lang="tr-TR" altLang="tr-TR" dirty="0" err="1" smtClean="0"/>
              <a:t>subkütan</a:t>
            </a:r>
            <a:r>
              <a:rPr lang="tr-TR" altLang="tr-TR" dirty="0" smtClean="0"/>
              <a:t> doku yaklaşık 2,5 cm yükseltilir.</a:t>
            </a:r>
          </a:p>
        </p:txBody>
      </p:sp>
      <p:sp>
        <p:nvSpPr>
          <p:cNvPr id="21508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5D8B5D3-DAE3-48E9-A57F-8E8F0905A5FC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tr-TR" altLang="tr-TR" sz="1000" smtClean="0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85938"/>
            <a:ext cx="26384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2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2291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2292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2293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75FD8EF-E007-46DA-9F69-FDCA881EE012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tr-TR" altLang="tr-TR" sz="1000" smtClean="0"/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357188"/>
            <a:ext cx="4572000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34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2531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6943725" cy="4530725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Enjeksiyon 90° açı ile yapılacaksa; enjektör işaret ve ortaparmak ile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dirty="0" smtClean="0"/>
              <a:t>   </a:t>
            </a:r>
            <a:r>
              <a:rPr lang="tr-TR" altLang="tr-TR" dirty="0" err="1" smtClean="0"/>
              <a:t>ajutajından</a:t>
            </a:r>
            <a:r>
              <a:rPr lang="tr-TR" altLang="tr-TR" dirty="0" smtClean="0"/>
              <a:t> desteklenerek kalem tutar gibi tutulur. İğne yükseltilen dokunun gevşek olan noktasından, 90° açı ile hızlıca, tek bir hareketle batırılır. </a:t>
            </a:r>
          </a:p>
        </p:txBody>
      </p:sp>
      <p:sp>
        <p:nvSpPr>
          <p:cNvPr id="22532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006B88A-6A52-43D8-A24B-D6F5ED1550FC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268438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3555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086600" cy="4530725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Enjeksiyon 45</a:t>
            </a:r>
            <a:r>
              <a:rPr lang="tr-TR" altLang="tr-TR" b="1" dirty="0" smtClean="0"/>
              <a:t>° </a:t>
            </a:r>
            <a:r>
              <a:rPr lang="tr-TR" altLang="tr-TR" b="1" dirty="0" smtClean="0"/>
              <a:t>açı ile yapılacaksa; Enjektör, iğne eğimi yukarı bakar </a:t>
            </a:r>
            <a:r>
              <a:rPr lang="tr-TR" altLang="tr-TR" dirty="0" smtClean="0"/>
              <a:t>durumdayken başparmak üste diğer dört parmak altta kalacak şekilde tutulur. İğne parmaklarla yükseltilen dokunun gevşek olan noktasından 45</a:t>
            </a:r>
            <a:r>
              <a:rPr lang="tr-TR" altLang="tr-TR" dirty="0" smtClean="0"/>
              <a:t>° </a:t>
            </a:r>
            <a:r>
              <a:rPr lang="tr-TR" altLang="tr-TR" dirty="0" smtClean="0"/>
              <a:t>açı ile hızlıca, tek bir hareketle batırılır.</a:t>
            </a:r>
          </a:p>
        </p:txBody>
      </p:sp>
      <p:sp>
        <p:nvSpPr>
          <p:cNvPr id="23556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C244775-072C-483F-9350-E99FBD3144B5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33996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4579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4580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E4FF447-12F4-424F-817F-800DA6386288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tr-TR" altLang="tr-TR" sz="1000" smtClean="0"/>
          </a:p>
        </p:txBody>
      </p:sp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500188"/>
            <a:ext cx="385762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9188" y="1571625"/>
            <a:ext cx="3286125" cy="5000625"/>
          </a:xfrm>
          <a:noFill/>
        </p:spPr>
      </p:pic>
    </p:spTree>
    <p:extLst>
      <p:ext uri="{BB962C8B-B14F-4D97-AF65-F5344CB8AC3E}">
        <p14:creationId xmlns:p14="http://schemas.microsoft.com/office/powerpoint/2010/main" val="124071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5603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5604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27B2215-3582-4A9C-A659-D523DE51F4EE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tr-TR" altLang="tr-TR" sz="1000" smtClean="0"/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500188"/>
            <a:ext cx="3357563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63" y="1500188"/>
            <a:ext cx="3429000" cy="4643437"/>
          </a:xfrm>
          <a:noFill/>
        </p:spPr>
      </p:pic>
    </p:spTree>
    <p:extLst>
      <p:ext uri="{BB962C8B-B14F-4D97-AF65-F5344CB8AC3E}">
        <p14:creationId xmlns:p14="http://schemas.microsoft.com/office/powerpoint/2010/main" val="396651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6627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772816"/>
            <a:ext cx="7158038" cy="4358109"/>
          </a:xfrm>
        </p:spPr>
        <p:txBody>
          <a:bodyPr/>
          <a:lstStyle/>
          <a:p>
            <a:pPr eaLnBrk="1" hangingPunct="1"/>
            <a:r>
              <a:rPr lang="tr-TR" altLang="tr-TR" sz="2800" dirty="0" smtClean="0"/>
              <a:t>İğne deri altına girdikten sonra enjektörü hareket ettirmeden sıkıştırılan bölge serbest bırakılır. Sıkıştırılmış dokuya ilaç vermek sinirlere olan basıncı artıracağından ağrıya neden olur.</a:t>
            </a:r>
          </a:p>
          <a:p>
            <a:pPr eaLnBrk="1" hangingPunct="1"/>
            <a:r>
              <a:rPr lang="tr-TR" altLang="tr-TR" sz="2800" dirty="0" smtClean="0"/>
              <a:t>İlaç yavaşça enjekte edilir. İlacın hızlı verilmesi dokuya olan basıncı artırır ve ağrıya sebep olabilir</a:t>
            </a:r>
            <a:r>
              <a:rPr lang="tr-TR" altLang="tr-TR" dirty="0" smtClean="0"/>
              <a:t>.</a:t>
            </a:r>
          </a:p>
        </p:txBody>
      </p:sp>
      <p:sp>
        <p:nvSpPr>
          <p:cNvPr id="26628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CC6DF3C-0EEA-47BF-BBAD-1DFBCDF74AB0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12195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7651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C58CEB8-398F-496B-93FD-41E315745D7A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tr-TR" altLang="tr-TR" sz="1000" smtClean="0"/>
          </a:p>
        </p:txBody>
      </p:sp>
      <p:sp>
        <p:nvSpPr>
          <p:cNvPr id="27652" name="3 İçerik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086600" cy="4530725"/>
          </a:xfrm>
        </p:spPr>
        <p:txBody>
          <a:bodyPr/>
          <a:lstStyle/>
          <a:p>
            <a:pPr eaLnBrk="1" hangingPunct="1"/>
            <a:r>
              <a:rPr lang="tr-TR" altLang="tr-TR" sz="2800" dirty="0" smtClean="0"/>
              <a:t>İlaç verme işlemi bittikten sonra elin küçük ve yüzük parmakları arasına yerleştirilen pamuk tampon, iğnenin dokuya girdiği yere konur, hafifçe basınç uygulanır.</a:t>
            </a:r>
          </a:p>
          <a:p>
            <a:pPr eaLnBrk="1" hangingPunct="1"/>
            <a:r>
              <a:rPr lang="tr-TR" altLang="tr-TR" sz="2800" dirty="0" smtClean="0"/>
              <a:t>Giriş açısını bozmadan (90° açı ile ) enjektörün iğnesi, tek bir hareketle çıkarılır.</a:t>
            </a:r>
          </a:p>
        </p:txBody>
      </p:sp>
    </p:spTree>
    <p:extLst>
      <p:ext uri="{BB962C8B-B14F-4D97-AF65-F5344CB8AC3E}">
        <p14:creationId xmlns:p14="http://schemas.microsoft.com/office/powerpoint/2010/main" val="243072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8675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8676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4BF8D0D-F6C3-4C7F-861C-AB180A72CF48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tr-TR" altLang="tr-TR" sz="1000" smtClean="0"/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500188"/>
            <a:ext cx="3286125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750" y="1500188"/>
            <a:ext cx="3286125" cy="4643437"/>
          </a:xfrm>
          <a:noFill/>
        </p:spPr>
      </p:pic>
    </p:spTree>
    <p:extLst>
      <p:ext uri="{BB962C8B-B14F-4D97-AF65-F5344CB8AC3E}">
        <p14:creationId xmlns:p14="http://schemas.microsoft.com/office/powerpoint/2010/main" val="11911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9699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597652C-9871-42AA-B152-ECA6DE42AC19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tr-TR" altLang="tr-TR" sz="1000" smtClean="0"/>
          </a:p>
        </p:txBody>
      </p:sp>
      <p:sp>
        <p:nvSpPr>
          <p:cNvPr id="29700" name="3 İçerik Yer Tutucusu"/>
          <p:cNvSpPr>
            <a:spLocks noGrp="1"/>
          </p:cNvSpPr>
          <p:nvPr>
            <p:ph type="body" sz="half" idx="1"/>
          </p:nvPr>
        </p:nvSpPr>
        <p:spPr>
          <a:xfrm>
            <a:off x="914400" y="1772816"/>
            <a:ext cx="6800850" cy="4358109"/>
          </a:xfrm>
        </p:spPr>
        <p:txBody>
          <a:bodyPr/>
          <a:lstStyle/>
          <a:p>
            <a:pPr eaLnBrk="1" hangingPunct="1"/>
            <a:r>
              <a:rPr lang="tr-TR" altLang="tr-TR" sz="2800" dirty="0" err="1" smtClean="0"/>
              <a:t>Baticonlu</a:t>
            </a:r>
            <a:r>
              <a:rPr lang="tr-TR" altLang="tr-TR" sz="2800" dirty="0" smtClean="0"/>
              <a:t> pamuk tampon, enjeksiyon bölgesinde kısa süre tutulur, asla masaj yapılmaz.</a:t>
            </a:r>
          </a:p>
          <a:p>
            <a:pPr eaLnBrk="1" hangingPunct="1"/>
            <a:r>
              <a:rPr lang="tr-TR" altLang="tr-TR" sz="2800" dirty="0" smtClean="0"/>
              <a:t>İşlem bittikten sonra hastanın giysileri giydirilir, hastaya rahat pozisyon verilir.</a:t>
            </a:r>
          </a:p>
        </p:txBody>
      </p:sp>
    </p:spTree>
    <p:extLst>
      <p:ext uri="{BB962C8B-B14F-4D97-AF65-F5344CB8AC3E}">
        <p14:creationId xmlns:p14="http://schemas.microsoft.com/office/powerpoint/2010/main" val="386816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dirty="0" smtClean="0"/>
          </a:p>
        </p:txBody>
      </p:sp>
      <p:sp>
        <p:nvSpPr>
          <p:cNvPr id="3072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586663" cy="4530725"/>
          </a:xfrm>
        </p:spPr>
        <p:txBody>
          <a:bodyPr/>
          <a:lstStyle/>
          <a:p>
            <a:r>
              <a:rPr lang="tr-TR" altLang="tr-TR" sz="2800" dirty="0" smtClean="0"/>
              <a:t>Kullanılmış iğne, kapağı </a:t>
            </a:r>
            <a:r>
              <a:rPr lang="tr-TR" altLang="tr-TR" sz="2800" dirty="0" smtClean="0"/>
              <a:t>kapatılmadan kesici </a:t>
            </a:r>
            <a:r>
              <a:rPr lang="tr-TR" altLang="tr-TR" sz="2800" dirty="0"/>
              <a:t>delici </a:t>
            </a:r>
            <a:r>
              <a:rPr lang="tr-TR" altLang="tr-TR" sz="2800" dirty="0" smtClean="0"/>
              <a:t>atık </a:t>
            </a:r>
            <a:r>
              <a:rPr lang="tr-TR" altLang="tr-TR" sz="2800" dirty="0" smtClean="0"/>
              <a:t>kutusuna, pamuk ve enjektör ise tıbbi atık torbasına atılır.</a:t>
            </a:r>
          </a:p>
          <a:p>
            <a:pPr eaLnBrk="1" hangingPunct="1"/>
            <a:r>
              <a:rPr lang="tr-TR" altLang="tr-TR" sz="2800" dirty="0" smtClean="0"/>
              <a:t>Eldiven çıkartılarak tıbbi atık torbasına atılır ve eller yıkanır.</a:t>
            </a:r>
          </a:p>
          <a:p>
            <a:pPr eaLnBrk="1" hangingPunct="1"/>
            <a:r>
              <a:rPr lang="tr-TR" altLang="tr-TR" sz="2800" dirty="0" smtClean="0"/>
              <a:t>Yapılan işlem kaydedilir.</a:t>
            </a:r>
          </a:p>
          <a:p>
            <a:pPr eaLnBrk="1" hangingPunct="1"/>
            <a:r>
              <a:rPr lang="tr-TR" altLang="tr-TR" sz="2800" dirty="0" smtClean="0"/>
              <a:t>Hasta belirli bir süre, ilacın yan etkileri yönünden gözlenir.</a:t>
            </a:r>
          </a:p>
        </p:txBody>
      </p:sp>
      <p:sp>
        <p:nvSpPr>
          <p:cNvPr id="30724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500CC8B-F6BE-40BC-870E-A8C9DAD73D8A}" type="slidenum">
              <a:rPr lang="tr-TR" altLang="tr-TR" sz="10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tr-TR" altLang="tr-TR" sz="1000" smtClean="0"/>
          </a:p>
        </p:txBody>
      </p:sp>
    </p:spTree>
    <p:extLst>
      <p:ext uri="{BB962C8B-B14F-4D97-AF65-F5344CB8AC3E}">
        <p14:creationId xmlns:p14="http://schemas.microsoft.com/office/powerpoint/2010/main" val="116400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6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WordArt 3"/>
          <p:cNvSpPr>
            <a:spLocks noChangeArrowheads="1" noChangeShapeType="1" noTextEdit="1"/>
          </p:cNvSpPr>
          <p:nvPr/>
        </p:nvSpPr>
        <p:spPr bwMode="auto">
          <a:xfrm>
            <a:off x="1619250" y="476250"/>
            <a:ext cx="5832475" cy="1655763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r-TR" sz="3600" kern="10" spc="-360">
                <a:ln w="3175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EBB7E6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64737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207</TotalTime>
  <Words>669</Words>
  <Application>Microsoft Office PowerPoint</Application>
  <PresentationFormat>Ekran Gösterisi (4:3)</PresentationFormat>
  <Paragraphs>85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sunum_sablon</vt:lpstr>
      <vt:lpstr>PowerPoint Sunusu</vt:lpstr>
      <vt:lpstr>SUBKUTAN (DERİ ALTI) ENJEKSİYON</vt:lpstr>
      <vt:lpstr>SUBKUTAN (DERİ ALTI) ENJEKSİYON</vt:lpstr>
      <vt:lpstr>Subkutan Enjeksiyon Uygulanan Bölgeler</vt:lpstr>
      <vt:lpstr>PowerPoint Sunusu</vt:lpstr>
      <vt:lpstr>Subkutan Enjeksiyon Uygulanacak Bölge Seçilirken Dikkat Edilecek Noktalar</vt:lpstr>
      <vt:lpstr>Subkutan Enjeksiyonda Gerekli Malzemeler</vt:lpstr>
      <vt:lpstr>PowerPoint Sunusu</vt:lpstr>
      <vt:lpstr>Subkutan Enjeksiyon Uygulama</vt:lpstr>
      <vt:lpstr>PowerPoint Sunusu</vt:lpstr>
      <vt:lpstr>PowerPoint Sunusu</vt:lpstr>
      <vt:lpstr>PowerPoint Sunusu</vt:lpstr>
      <vt:lpstr>PowerPoint Sunusu</vt:lpstr>
      <vt:lpstr>Enjeksiyon bölgesinin antiseptikli pamukla silinmesi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Hüsniye</dc:creator>
  <cp:lastModifiedBy>VAIO</cp:lastModifiedBy>
  <cp:revision>32</cp:revision>
  <cp:lastPrinted>1601-01-01T00:00:00Z</cp:lastPrinted>
  <dcterms:created xsi:type="dcterms:W3CDTF">2020-01-15T12:48:38Z</dcterms:created>
  <dcterms:modified xsi:type="dcterms:W3CDTF">2021-01-06T22:36:19Z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