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86" d="100"/>
          <a:sy n="86" d="100"/>
        </p:scale>
        <p:origin x="-88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20.10.2020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C5D670-374D-40C0-BD3D-13D685EDF185}" type="datetimeFigureOut">
              <a:rPr lang="tr-TR" smtClean="0"/>
              <a:pPr/>
              <a:t>20.10.2020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44D7A-AE3D-40E4-BAF6-B5E6567E8DA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6148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A4B92CA1-64B5-42E7-B8A0-8B6D022A5C25}" type="slidenum">
              <a:rPr lang="en-US" altLang="tr-TR" sz="1200" smtClean="0"/>
              <a:pPr/>
              <a:t>2</a:t>
            </a:fld>
            <a:endParaRPr lang="en-US" altLang="tr-TR" sz="1200" smtClean="0"/>
          </a:p>
        </p:txBody>
      </p:sp>
      <p:sp>
        <p:nvSpPr>
          <p:cNvPr id="143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8986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DİYALİZ PROGRAMI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HİZMETLERİ MESLEK YÜKSEKOKULU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808" y="4768552"/>
            <a:ext cx="6300192" cy="604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DYZ 109 Hasta Bakım İlkeleri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589240"/>
            <a:ext cx="5556448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err="1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Öğr</a:t>
            </a:r>
            <a:r>
              <a:rPr lang="tr-TR" altLang="tr-TR" b="1" i="1" dirty="0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. Gör. </a:t>
            </a:r>
            <a:r>
              <a:rPr lang="tr-TR" altLang="tr-TR" b="1" i="1" dirty="0" err="1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Hüsniye</a:t>
            </a:r>
            <a:r>
              <a:rPr lang="tr-TR" altLang="tr-TR" b="1" i="1" dirty="0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 AŞIK</a:t>
            </a:r>
            <a:endParaRPr lang="tr-TR" altLang="tr-TR" b="1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59631" y="1124744"/>
            <a:ext cx="6336705" cy="144016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tr-TR" altLang="tr-TR" sz="4000" b="1" dirty="0" smtClean="0">
                <a:solidFill>
                  <a:srgbClr val="993366"/>
                </a:solidFill>
                <a:latin typeface="Comic Sans MS" pitchFamily="66" charset="0"/>
              </a:rPr>
              <a:t>EKİP ÇALIŞMASI SAĞLIK EKİBİ</a:t>
            </a:r>
            <a:endParaRPr lang="en-US" altLang="tr-TR" sz="4000" b="1" dirty="0" smtClean="0">
              <a:solidFill>
                <a:srgbClr val="993366"/>
              </a:solidFill>
              <a:latin typeface="Comic Sans MS" pitchFamily="66" charset="0"/>
            </a:endParaRPr>
          </a:p>
        </p:txBody>
      </p:sp>
      <p:pic>
        <p:nvPicPr>
          <p:cNvPr id="1026" name="Picture 2" descr="C:\Users\VAIO\Desktop\unnam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031335"/>
            <a:ext cx="4876800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47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2949575" cy="1143000"/>
          </a:xfrm>
        </p:spPr>
        <p:txBody>
          <a:bodyPr/>
          <a:lstStyle/>
          <a:p>
            <a:pPr eaLnBrk="1" hangingPunct="1">
              <a:defRPr/>
            </a:pPr>
            <a:r>
              <a:rPr lang="tr-TR" sz="40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HEDEFLER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2450"/>
            <a:ext cx="7772400" cy="4114800"/>
          </a:xfrm>
        </p:spPr>
        <p:txBody>
          <a:bodyPr/>
          <a:lstStyle/>
          <a:p>
            <a:pPr eaLnBrk="1" hangingPunct="1"/>
            <a:r>
              <a:rPr lang="tr-TR" altLang="tr-TR" smtClean="0">
                <a:solidFill>
                  <a:schemeClr val="accent2"/>
                </a:solidFill>
                <a:latin typeface="Comic Sans MS" pitchFamily="66" charset="0"/>
              </a:rPr>
              <a:t>Sağlık ekibini tanımlayabilme</a:t>
            </a:r>
          </a:p>
          <a:p>
            <a:pPr eaLnBrk="1" hangingPunct="1"/>
            <a:r>
              <a:rPr lang="tr-TR" altLang="tr-TR" smtClean="0">
                <a:solidFill>
                  <a:schemeClr val="accent2"/>
                </a:solidFill>
                <a:latin typeface="Comic Sans MS" pitchFamily="66" charset="0"/>
              </a:rPr>
              <a:t>Sağlık ekibi içerisindeki kişileri sayabilme</a:t>
            </a:r>
          </a:p>
          <a:p>
            <a:pPr eaLnBrk="1" hangingPunct="1"/>
            <a:r>
              <a:rPr lang="tr-TR" altLang="tr-TR" smtClean="0">
                <a:solidFill>
                  <a:schemeClr val="accent2"/>
                </a:solidFill>
                <a:latin typeface="Comic Sans MS" pitchFamily="66" charset="0"/>
              </a:rPr>
              <a:t>Sağlık ekibinin amaç ve hedeflerini söyleyebilme</a:t>
            </a:r>
          </a:p>
          <a:p>
            <a:pPr eaLnBrk="1" hangingPunct="1"/>
            <a:r>
              <a:rPr lang="tr-TR" altLang="tr-TR" smtClean="0">
                <a:solidFill>
                  <a:schemeClr val="accent2"/>
                </a:solidFill>
                <a:latin typeface="Comic Sans MS" pitchFamily="66" charset="0"/>
              </a:rPr>
              <a:t>Ekip çalışmasının faydalarını sıralayabilme</a:t>
            </a:r>
          </a:p>
          <a:p>
            <a:pPr eaLnBrk="1" hangingPunct="1"/>
            <a:endParaRPr lang="tr-TR" altLang="tr-TR" smtClean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99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Başlık"/>
          <p:cNvSpPr>
            <a:spLocks noGrp="1"/>
          </p:cNvSpPr>
          <p:nvPr>
            <p:ph type="title"/>
          </p:nvPr>
        </p:nvSpPr>
        <p:spPr>
          <a:xfrm>
            <a:off x="685800" y="548680"/>
            <a:ext cx="7772400" cy="1143000"/>
          </a:xfrm>
        </p:spPr>
        <p:txBody>
          <a:bodyPr/>
          <a:lstStyle/>
          <a:p>
            <a:pPr eaLnBrk="1" hangingPunct="1"/>
            <a:r>
              <a:rPr lang="tr-TR" altLang="tr-TR" b="1" dirty="0" smtClean="0">
                <a:solidFill>
                  <a:srgbClr val="FF0000"/>
                </a:solidFill>
                <a:latin typeface="Comic Sans MS" pitchFamily="66" charset="0"/>
              </a:rPr>
              <a:t>SAĞLIK EKİBİ</a:t>
            </a:r>
          </a:p>
        </p:txBody>
      </p:sp>
      <p:sp>
        <p:nvSpPr>
          <p:cNvPr id="5123" name="2 İçerik Yer Tutucusu"/>
          <p:cNvSpPr>
            <a:spLocks noGrp="1"/>
          </p:cNvSpPr>
          <p:nvPr>
            <p:ph idx="1"/>
          </p:nvPr>
        </p:nvSpPr>
        <p:spPr>
          <a:xfrm>
            <a:off x="738188" y="1772816"/>
            <a:ext cx="7464425" cy="41148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tr-TR" sz="2800" dirty="0" smtClean="0"/>
              <a:t>   </a:t>
            </a:r>
            <a:r>
              <a:rPr lang="tr-TR" sz="2800" dirty="0" smtClean="0">
                <a:solidFill>
                  <a:schemeClr val="accent6"/>
                </a:solidFill>
                <a:latin typeface="Comic Sans MS" pitchFamily="66" charset="0"/>
              </a:rPr>
              <a:t>Sağlık kurumlarında, ortak hedefleri bireye en kapsamlı ve kaliteli sağlık bakımının verilmesinde değişik sağlık mesleklerinden üyelerin bir araya geldikleri, </a:t>
            </a:r>
            <a:r>
              <a:rPr lang="tr-TR" sz="2800" dirty="0" err="1" smtClean="0">
                <a:solidFill>
                  <a:schemeClr val="accent6"/>
                </a:solidFill>
                <a:latin typeface="Comic Sans MS" pitchFamily="66" charset="0"/>
              </a:rPr>
              <a:t>herbirinin</a:t>
            </a:r>
            <a:r>
              <a:rPr lang="tr-TR" sz="2800" dirty="0" smtClean="0">
                <a:solidFill>
                  <a:schemeClr val="accent6"/>
                </a:solidFill>
                <a:latin typeface="Comic Sans MS" pitchFamily="66" charset="0"/>
              </a:rPr>
              <a:t> kendi görevlerinin yerine getirildiği, bilgi ve deneyimlerin sürekli paylaşıldığı, ortak kararların alındığı ve kararların birlikte uygulandığı bir birliktir.</a:t>
            </a:r>
          </a:p>
        </p:txBody>
      </p:sp>
    </p:spTree>
    <p:extLst>
      <p:ext uri="{BB962C8B-B14F-4D97-AF65-F5344CB8AC3E}">
        <p14:creationId xmlns:p14="http://schemas.microsoft.com/office/powerpoint/2010/main" val="237341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b="1" dirty="0" smtClean="0">
                <a:solidFill>
                  <a:srgbClr val="990099"/>
                </a:solidFill>
                <a:latin typeface="Comic Sans MS" pitchFamily="66" charset="0"/>
              </a:rPr>
              <a:t>Sağlık Ekibi Kimlerden Oluşur?</a:t>
            </a:r>
          </a:p>
        </p:txBody>
      </p:sp>
      <p:sp>
        <p:nvSpPr>
          <p:cNvPr id="614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 smtClean="0">
                <a:solidFill>
                  <a:schemeClr val="accent6"/>
                </a:solidFill>
                <a:latin typeface="Comic Sans MS" pitchFamily="66" charset="0"/>
              </a:rPr>
              <a:t>Hekim</a:t>
            </a:r>
          </a:p>
          <a:p>
            <a:pPr eaLnBrk="1" hangingPunct="1">
              <a:defRPr/>
            </a:pPr>
            <a:r>
              <a:rPr lang="tr-TR" dirty="0" smtClean="0">
                <a:solidFill>
                  <a:schemeClr val="accent6"/>
                </a:solidFill>
                <a:latin typeface="Comic Sans MS" pitchFamily="66" charset="0"/>
              </a:rPr>
              <a:t>Hemşire</a:t>
            </a:r>
          </a:p>
          <a:p>
            <a:pPr eaLnBrk="1" hangingPunct="1">
              <a:defRPr/>
            </a:pPr>
            <a:r>
              <a:rPr lang="tr-TR" dirty="0" smtClean="0">
                <a:solidFill>
                  <a:schemeClr val="accent6"/>
                </a:solidFill>
                <a:latin typeface="Comic Sans MS" pitchFamily="66" charset="0"/>
              </a:rPr>
              <a:t>Psikolog</a:t>
            </a:r>
          </a:p>
          <a:p>
            <a:pPr eaLnBrk="1" hangingPunct="1">
              <a:defRPr/>
            </a:pPr>
            <a:r>
              <a:rPr lang="tr-TR" dirty="0" smtClean="0">
                <a:solidFill>
                  <a:schemeClr val="accent6"/>
                </a:solidFill>
                <a:latin typeface="Comic Sans MS" pitchFamily="66" charset="0"/>
              </a:rPr>
              <a:t>Diyetisyen</a:t>
            </a:r>
          </a:p>
          <a:p>
            <a:pPr eaLnBrk="1" hangingPunct="1">
              <a:defRPr/>
            </a:pPr>
            <a:r>
              <a:rPr lang="tr-TR" dirty="0" smtClean="0">
                <a:solidFill>
                  <a:schemeClr val="accent6"/>
                </a:solidFill>
                <a:latin typeface="Comic Sans MS" pitchFamily="66" charset="0"/>
              </a:rPr>
              <a:t>Fizyoterapist</a:t>
            </a:r>
          </a:p>
          <a:p>
            <a:pPr eaLnBrk="1" hangingPunct="1">
              <a:defRPr/>
            </a:pPr>
            <a:r>
              <a:rPr lang="tr-TR" dirty="0" smtClean="0">
                <a:solidFill>
                  <a:schemeClr val="accent6"/>
                </a:solidFill>
                <a:latin typeface="Comic Sans MS" pitchFamily="66" charset="0"/>
              </a:rPr>
              <a:t>Sosyal hizmet uzmanı</a:t>
            </a:r>
          </a:p>
        </p:txBody>
      </p:sp>
      <p:pic>
        <p:nvPicPr>
          <p:cNvPr id="6148" name="Picture 5" descr="C:\Users\sony\Desktop\res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800" y="1749425"/>
            <a:ext cx="4381500" cy="268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8453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Başlık"/>
          <p:cNvSpPr>
            <a:spLocks noGrp="1"/>
          </p:cNvSpPr>
          <p:nvPr>
            <p:ph type="title"/>
          </p:nvPr>
        </p:nvSpPr>
        <p:spPr>
          <a:xfrm>
            <a:off x="409575" y="701824"/>
            <a:ext cx="6170613" cy="1143000"/>
          </a:xfrm>
        </p:spPr>
        <p:txBody>
          <a:bodyPr/>
          <a:lstStyle/>
          <a:p>
            <a:pPr eaLnBrk="1" hangingPunct="1"/>
            <a:r>
              <a:rPr lang="tr-TR" altLang="tr-TR" sz="4000" b="1" dirty="0" smtClean="0">
                <a:solidFill>
                  <a:srgbClr val="00B050"/>
                </a:solidFill>
                <a:latin typeface="Comic Sans MS" pitchFamily="66" charset="0"/>
              </a:rPr>
              <a:t>Sağlık Ekibinin Amacı</a:t>
            </a:r>
            <a:endParaRPr lang="tr-TR" altLang="tr-TR" sz="4000" dirty="0" smtClean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7171" name="2 İçerik Yer Tutucusu"/>
          <p:cNvSpPr>
            <a:spLocks noGrp="1"/>
          </p:cNvSpPr>
          <p:nvPr>
            <p:ph idx="1"/>
          </p:nvPr>
        </p:nvSpPr>
        <p:spPr>
          <a:xfrm>
            <a:off x="409575" y="1772816"/>
            <a:ext cx="4381500" cy="41148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tr-TR" dirty="0" smtClean="0"/>
              <a:t>   </a:t>
            </a:r>
            <a:r>
              <a:rPr lang="tr-TR" dirty="0" smtClean="0">
                <a:solidFill>
                  <a:schemeClr val="accent6"/>
                </a:solidFill>
                <a:latin typeface="Comic Sans MS" pitchFamily="66" charset="0"/>
              </a:rPr>
              <a:t>Gereksinimi olanlara en iyi bakımın verilmesinde, her düzeyden sağlık bakım elemanının kapasitesinden sonuna kadar yararlanmaktır.</a:t>
            </a:r>
          </a:p>
        </p:txBody>
      </p:sp>
      <p:pic>
        <p:nvPicPr>
          <p:cNvPr id="7172" name="Picture 5" descr="http://www.internethaber.com/images/other/3.20090916123642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417" y="2636912"/>
            <a:ext cx="4286250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140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6734175" cy="1143000"/>
          </a:xfrm>
        </p:spPr>
        <p:txBody>
          <a:bodyPr/>
          <a:lstStyle/>
          <a:p>
            <a:pPr eaLnBrk="1" hangingPunct="1"/>
            <a:r>
              <a:rPr lang="tr-TR" altLang="tr-TR" sz="4000" b="1" dirty="0" smtClean="0">
                <a:solidFill>
                  <a:srgbClr val="C00000"/>
                </a:solidFill>
                <a:latin typeface="Comic Sans MS" pitchFamily="66" charset="0"/>
              </a:rPr>
              <a:t>Sağlık Ekibinin Hedefleri</a:t>
            </a:r>
            <a:endParaRPr lang="tr-TR" altLang="tr-TR" sz="4000" dirty="0" smtClean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8195" name="2 İçerik Yer Tutucusu"/>
          <p:cNvSpPr>
            <a:spLocks noGrp="1"/>
          </p:cNvSpPr>
          <p:nvPr>
            <p:ph idx="1"/>
          </p:nvPr>
        </p:nvSpPr>
        <p:spPr>
          <a:xfrm>
            <a:off x="685800" y="1747838"/>
            <a:ext cx="7318375" cy="4529137"/>
          </a:xfrm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chemeClr val="accent6"/>
                </a:solidFill>
                <a:latin typeface="Comic Sans MS" pitchFamily="66" charset="0"/>
              </a:rPr>
              <a:t>Hizmet verileni/hastayı ve ailesini ekibin merkezine alma</a:t>
            </a:r>
          </a:p>
          <a:p>
            <a:pPr>
              <a:defRPr/>
            </a:pPr>
            <a:r>
              <a:rPr lang="sv-SE" dirty="0" smtClean="0">
                <a:solidFill>
                  <a:schemeClr val="accent6"/>
                </a:solidFill>
                <a:latin typeface="Comic Sans MS" pitchFamily="66" charset="0"/>
              </a:rPr>
              <a:t>Gereksinimi olanlara en iyi bakımı verme</a:t>
            </a:r>
          </a:p>
          <a:p>
            <a:pPr>
              <a:defRPr/>
            </a:pPr>
            <a:r>
              <a:rPr lang="tr-TR" dirty="0" smtClean="0">
                <a:solidFill>
                  <a:schemeClr val="accent6"/>
                </a:solidFill>
                <a:latin typeface="Comic Sans MS" pitchFamily="66" charset="0"/>
              </a:rPr>
              <a:t>Ekibin her üyesine gördüğü eğitime en çok uyan görevi verme</a:t>
            </a:r>
          </a:p>
        </p:txBody>
      </p:sp>
    </p:spTree>
    <p:extLst>
      <p:ext uri="{BB962C8B-B14F-4D97-AF65-F5344CB8AC3E}">
        <p14:creationId xmlns:p14="http://schemas.microsoft.com/office/powerpoint/2010/main" val="18771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9219" name="2 İçerik Yer Tutucusu"/>
          <p:cNvSpPr>
            <a:spLocks noGrp="1"/>
          </p:cNvSpPr>
          <p:nvPr>
            <p:ph idx="1"/>
          </p:nvPr>
        </p:nvSpPr>
        <p:spPr>
          <a:xfrm>
            <a:off x="685800" y="1124744"/>
            <a:ext cx="7772400" cy="5038725"/>
          </a:xfrm>
        </p:spPr>
        <p:txBody>
          <a:bodyPr/>
          <a:lstStyle/>
          <a:p>
            <a:pPr>
              <a:defRPr/>
            </a:pPr>
            <a:r>
              <a:rPr lang="tr-TR" sz="2800" dirty="0" smtClean="0">
                <a:solidFill>
                  <a:schemeClr val="accent6"/>
                </a:solidFill>
                <a:latin typeface="Comic Sans MS" pitchFamily="66" charset="0"/>
              </a:rPr>
              <a:t>Ekip toplantıları/ekip konferansları ile bilgi ve deneyimleri sürekli paylaşma</a:t>
            </a:r>
          </a:p>
          <a:p>
            <a:pPr>
              <a:defRPr/>
            </a:pPr>
            <a:r>
              <a:rPr lang="tr-TR" sz="2800" dirty="0" smtClean="0">
                <a:solidFill>
                  <a:schemeClr val="accent6"/>
                </a:solidFill>
                <a:latin typeface="Comic Sans MS" pitchFamily="66" charset="0"/>
              </a:rPr>
              <a:t>Görev yetki ve sorumlulukların çok iyi belirlenmiş ve benimsenmiş olmasını ve bunların tüm sağlık ekibi üyeleri tarafından iyi bilinmesini sağlama</a:t>
            </a:r>
          </a:p>
          <a:p>
            <a:pPr>
              <a:defRPr/>
            </a:pPr>
            <a:r>
              <a:rPr lang="tr-TR" sz="2800" dirty="0" smtClean="0">
                <a:solidFill>
                  <a:schemeClr val="accent6"/>
                </a:solidFill>
                <a:latin typeface="Comic Sans MS" pitchFamily="66" charset="0"/>
              </a:rPr>
              <a:t>Görev dağıtımında, ekip lideri ve üyelerinin yaptıkları işten doyum sağlamalarını dikkate alma</a:t>
            </a:r>
          </a:p>
          <a:p>
            <a:pPr eaLnBrk="1" hangingPunct="1">
              <a:defRPr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56614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000" b="1" dirty="0" smtClean="0">
                <a:solidFill>
                  <a:srgbClr val="C00000"/>
                </a:solidFill>
                <a:latin typeface="Comic Sans MS" pitchFamily="66" charset="0"/>
              </a:rPr>
              <a:t>Ekip Çalışmasının Faydaları</a:t>
            </a:r>
            <a:endParaRPr lang="tr-TR" altLang="tr-TR" sz="4000" dirty="0" smtClean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>
                <a:solidFill>
                  <a:schemeClr val="accent6"/>
                </a:solidFill>
                <a:latin typeface="Comic Sans MS" pitchFamily="66" charset="0"/>
              </a:rPr>
              <a:t>Sağlık personelinin iş tatminini arttırır.</a:t>
            </a:r>
          </a:p>
          <a:p>
            <a:pPr>
              <a:defRPr/>
            </a:pPr>
            <a:r>
              <a:rPr lang="fi-FI" dirty="0" smtClean="0">
                <a:solidFill>
                  <a:schemeClr val="accent6"/>
                </a:solidFill>
                <a:latin typeface="Comic Sans MS" pitchFamily="66" charset="0"/>
              </a:rPr>
              <a:t>Hasta bakım kalitesini arttırır.</a:t>
            </a:r>
          </a:p>
          <a:p>
            <a:pPr>
              <a:defRPr/>
            </a:pPr>
            <a:r>
              <a:rPr lang="tr-TR" dirty="0" smtClean="0">
                <a:solidFill>
                  <a:schemeClr val="accent6"/>
                </a:solidFill>
                <a:latin typeface="Comic Sans MS" pitchFamily="66" charset="0"/>
              </a:rPr>
              <a:t>Hasta memnuniyetini arttırır.</a:t>
            </a:r>
          </a:p>
          <a:p>
            <a:pPr>
              <a:defRPr/>
            </a:pPr>
            <a:r>
              <a:rPr lang="tr-TR" dirty="0" smtClean="0">
                <a:solidFill>
                  <a:schemeClr val="accent6"/>
                </a:solidFill>
                <a:latin typeface="Comic Sans MS" pitchFamily="66" charset="0"/>
              </a:rPr>
              <a:t>Sağlık kuruluşu için maliyeti düşürür.</a:t>
            </a:r>
          </a:p>
          <a:p>
            <a:pPr>
              <a:defRPr/>
            </a:pPr>
            <a:r>
              <a:rPr lang="tr-TR" dirty="0" smtClean="0">
                <a:solidFill>
                  <a:schemeClr val="accent6"/>
                </a:solidFill>
                <a:latin typeface="Comic Sans MS" pitchFamily="66" charset="0"/>
              </a:rPr>
              <a:t>Sağlık ekibi üyeleri daha kapsamlı rolleri olduğunu anlarlar.</a:t>
            </a:r>
          </a:p>
        </p:txBody>
      </p:sp>
    </p:spTree>
    <p:extLst>
      <p:ext uri="{BB962C8B-B14F-4D97-AF65-F5344CB8AC3E}">
        <p14:creationId xmlns:p14="http://schemas.microsoft.com/office/powerpoint/2010/main" val="116343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10243" name="2 İçerik Yer Tutucusu"/>
          <p:cNvSpPr>
            <a:spLocks noGrp="1"/>
          </p:cNvSpPr>
          <p:nvPr>
            <p:ph idx="1"/>
          </p:nvPr>
        </p:nvSpPr>
        <p:spPr>
          <a:xfrm>
            <a:off x="685800" y="581025"/>
            <a:ext cx="7772400" cy="5514975"/>
          </a:xfrm>
        </p:spPr>
        <p:txBody>
          <a:bodyPr/>
          <a:lstStyle/>
          <a:p>
            <a:pPr eaLnBrk="1" hangingPunct="1">
              <a:defRPr/>
            </a:pPr>
            <a:r>
              <a:rPr lang="tr-TR" sz="2800" dirty="0" smtClean="0">
                <a:solidFill>
                  <a:schemeClr val="accent6"/>
                </a:solidFill>
                <a:latin typeface="Comic Sans MS" pitchFamily="66" charset="0"/>
              </a:rPr>
              <a:t>Ekip üyelerinin karar alma ve sorumluluklarını paylaşma davranışlarını geliştirir.</a:t>
            </a:r>
          </a:p>
          <a:p>
            <a:pPr>
              <a:defRPr/>
            </a:pPr>
            <a:r>
              <a:rPr lang="it-IT" sz="2800" dirty="0" smtClean="0">
                <a:solidFill>
                  <a:schemeClr val="accent6"/>
                </a:solidFill>
                <a:latin typeface="Comic Sans MS" pitchFamily="66" charset="0"/>
              </a:rPr>
              <a:t>Personel gelişimini ve iletişimi arttırır.</a:t>
            </a:r>
          </a:p>
          <a:p>
            <a:pPr>
              <a:defRPr/>
            </a:pPr>
            <a:r>
              <a:rPr lang="tr-TR" sz="2800" dirty="0" smtClean="0">
                <a:solidFill>
                  <a:schemeClr val="accent6"/>
                </a:solidFill>
                <a:latin typeface="Comic Sans MS" pitchFamily="66" charset="0"/>
              </a:rPr>
              <a:t>Daha iyi bir çalışma ortamı oluşturur.</a:t>
            </a:r>
          </a:p>
          <a:p>
            <a:pPr>
              <a:defRPr/>
            </a:pPr>
            <a:r>
              <a:rPr lang="tr-TR" sz="2800" dirty="0" smtClean="0">
                <a:solidFill>
                  <a:schemeClr val="accent6"/>
                </a:solidFill>
                <a:latin typeface="Comic Sans MS" pitchFamily="66" charset="0"/>
              </a:rPr>
              <a:t>Değişime daha hızlı cevap vermeyi sağlar.</a:t>
            </a:r>
          </a:p>
          <a:p>
            <a:pPr>
              <a:defRPr/>
            </a:pPr>
            <a:r>
              <a:rPr lang="tr-TR" sz="2800" dirty="0" smtClean="0">
                <a:solidFill>
                  <a:schemeClr val="accent6"/>
                </a:solidFill>
                <a:latin typeface="Comic Sans MS" pitchFamily="66" charset="0"/>
              </a:rPr>
              <a:t>İdari uygulamalara daha az gereksinim duyulur.</a:t>
            </a:r>
          </a:p>
          <a:p>
            <a:pPr>
              <a:defRPr/>
            </a:pPr>
            <a:r>
              <a:rPr lang="tr-TR" sz="2800" dirty="0" err="1" smtClean="0">
                <a:solidFill>
                  <a:schemeClr val="accent6"/>
                </a:solidFill>
                <a:latin typeface="Comic Sans MS" pitchFamily="66" charset="0"/>
              </a:rPr>
              <a:t>Sinerjik</a:t>
            </a:r>
            <a:r>
              <a:rPr lang="tr-TR" sz="2800" dirty="0" smtClean="0">
                <a:solidFill>
                  <a:schemeClr val="accent6"/>
                </a:solidFill>
                <a:latin typeface="Comic Sans MS" pitchFamily="66" charset="0"/>
              </a:rPr>
              <a:t> etki oluşturur.</a:t>
            </a:r>
          </a:p>
          <a:p>
            <a:pPr eaLnBrk="1" hangingPunct="1">
              <a:defRPr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00037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dsı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644900"/>
            <a:ext cx="3311525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11" name="AutoShape 3"/>
          <p:cNvSpPr>
            <a:spLocks noChangeArrowheads="1"/>
          </p:cNvSpPr>
          <p:nvPr/>
        </p:nvSpPr>
        <p:spPr bwMode="auto">
          <a:xfrm>
            <a:off x="2413000" y="0"/>
            <a:ext cx="6119813" cy="3430588"/>
          </a:xfrm>
          <a:prstGeom prst="wedgeEllipseCallout">
            <a:avLst>
              <a:gd name="adj1" fmla="val -41231"/>
              <a:gd name="adj2" fmla="val 58468"/>
            </a:avLst>
          </a:prstGeom>
          <a:gradFill rotWithShape="1">
            <a:gsLst>
              <a:gs pos="0">
                <a:srgbClr val="CCFFFF"/>
              </a:gs>
              <a:gs pos="50000">
                <a:srgbClr val="CCFFFF">
                  <a:gamma/>
                  <a:tint val="0"/>
                  <a:invGamma/>
                </a:srgbClr>
              </a:gs>
              <a:gs pos="100000">
                <a:srgbClr val="CCFFFF"/>
              </a:gs>
            </a:gsLst>
            <a:lin ang="5400000" scaled="1"/>
          </a:gradFill>
          <a:ln w="19050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tr-TR" sz="3600" b="1">
              <a:solidFill>
                <a:srgbClr val="99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12292" name="WordArt 4"/>
          <p:cNvSpPr>
            <a:spLocks noChangeArrowheads="1" noChangeShapeType="1" noTextEdit="1"/>
          </p:cNvSpPr>
          <p:nvPr/>
        </p:nvSpPr>
        <p:spPr bwMode="auto">
          <a:xfrm>
            <a:off x="2582863" y="981075"/>
            <a:ext cx="5876925" cy="1171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6600" b="1" kern="10">
                <a:ln w="25400">
                  <a:solidFill>
                    <a:srgbClr val="EAEAEA"/>
                  </a:solidFill>
                  <a:miter lim="800000"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Comic Sans MS"/>
              </a:rPr>
              <a:t>TEŞEKKÜRLER</a:t>
            </a:r>
          </a:p>
        </p:txBody>
      </p:sp>
    </p:spTree>
    <p:extLst>
      <p:ext uri="{BB962C8B-B14F-4D97-AF65-F5344CB8AC3E}">
        <p14:creationId xmlns:p14="http://schemas.microsoft.com/office/powerpoint/2010/main" val="360269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14</TotalTime>
  <Words>264</Words>
  <Application>Microsoft Office PowerPoint</Application>
  <PresentationFormat>Ekran Gösterisi (4:3)</PresentationFormat>
  <Paragraphs>42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sunum_sablon</vt:lpstr>
      <vt:lpstr>PowerPoint Sunusu</vt:lpstr>
      <vt:lpstr>EKİP ÇALIŞMASI SAĞLIK EKİBİ</vt:lpstr>
      <vt:lpstr>HEDEFLER</vt:lpstr>
      <vt:lpstr>SAĞLIK EKİBİ</vt:lpstr>
      <vt:lpstr>Sağlık Ekibi Kimlerden Oluşur?</vt:lpstr>
      <vt:lpstr>Sağlık Ekibinin Amacı</vt:lpstr>
      <vt:lpstr>Sağlık Ekibinin Hedefleri</vt:lpstr>
      <vt:lpstr>PowerPoint Sunusu</vt:lpstr>
      <vt:lpstr>Ekip Çalışmasının Faydaları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Hüsniye</dc:creator>
  <cp:lastModifiedBy>VAIO</cp:lastModifiedBy>
  <cp:revision>6</cp:revision>
  <cp:lastPrinted>1601-01-01T00:00:00Z</cp:lastPrinted>
  <dcterms:created xsi:type="dcterms:W3CDTF">2020-01-15T12:48:38Z</dcterms:created>
  <dcterms:modified xsi:type="dcterms:W3CDTF">2020-10-19T22:37:15Z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