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BC9EDE-5A7F-4D62-8D56-CF770B5D4FA2}" type="datetimeFigureOut">
              <a:rPr lang="tr-TR" smtClean="0"/>
              <a:t>10.09.2020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ED5586-8986-4F94-B25C-339041450D22}" type="slidenum">
              <a:rPr lang="tr-TR" smtClean="0"/>
              <a:t>‹#›</a:t>
            </a:fld>
            <a:endParaRPr lang="tr-TR"/>
          </a:p>
        </p:txBody>
      </p:sp>
    </p:spTree>
    <p:extLst>
      <p:ext uri="{BB962C8B-B14F-4D97-AF65-F5344CB8AC3E}">
        <p14:creationId xmlns:p14="http://schemas.microsoft.com/office/powerpoint/2010/main" val="1595422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19</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20</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21</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22</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23</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r>
              <a:rPr lang="tr-TR" dirty="0" smtClean="0"/>
              <a:t>Sistem, hareketli bir bant yardımıyla paket veya bagajlar X-Işını kaynağından geçirilerek çalışmaktadır. Belirli bir hızla hareket eden bant, paket ya da bagajların içeriğinin monitörde görüntülenmesine olanak vermektedir. Gerektiğinde güvenlik görevlisi tarafından sistem içerisinde paketler durdurularak yeniden bir tarama yapılabilmekte ve görüntünün netleştirilmesi sağlanabilmektedir. Bant üzerinde paketlerin takılmasını engellemek için çoğunlukla tabanı düz plastik tepsiler kullanılmaktadır. Paketler bu tepsilerin içerisine yerleştirilerek, hareketli banttın üzerine konulmaktadır.</a:t>
            </a:r>
          </a:p>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24</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25</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26</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27</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pPr algn="just"/>
            <a:r>
              <a:rPr lang="tr-TR" sz="1200" b="0" i="0" u="none" strike="noStrike" kern="1200" baseline="0" dirty="0" smtClean="0">
                <a:solidFill>
                  <a:schemeClr val="tx1"/>
                </a:solidFill>
                <a:latin typeface="+mn-lt"/>
                <a:ea typeface="+mn-ea"/>
                <a:cs typeface="+mn-cs"/>
              </a:rPr>
              <a:t>X-Işını temelli taşıt ve kargo kontrol sistemleri, kamyon, tır, konteyner, kargo tarama arama görüntüleme sistemleri olarak kullanılmaktadır. Kargo arama tarama görüntüleme sistemleri, araç ve konteyner içi görüntüleme yaparak yabancı, yasaklı madde, patlayıcı, silah vb. tehlikeli ve istenmeyen yasaklı maddelerin tespiti için özellikle gümrükler ve hava alanları gibi alanlarda yaygın olarak kullanılmaktadır</a:t>
            </a:r>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28</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r>
              <a:rPr lang="tr-TR" dirty="0" smtClean="0"/>
              <a:t>“Gümrük ve Ticaret Bakanı Canikli, “Nihai hedefimiz Türkiye’ye giren tüm eşya ve insan taşıyan tüm araçların</a:t>
            </a:r>
          </a:p>
          <a:p>
            <a:r>
              <a:rPr lang="tr-TR" dirty="0" smtClean="0"/>
              <a:t>x-raydan geçirilmesi” dedi. Gümrük ve Ticaret Bakanı Nurettin Canikli, incelemelerde bulunmak üzere geldiği</a:t>
            </a:r>
          </a:p>
          <a:p>
            <a:r>
              <a:rPr lang="tr-TR" dirty="0" smtClean="0"/>
              <a:t>Kapıkule Gümrük Kapısı önünde Gümrük ve Ticaret Bakan Yardımcısı Fatih Metin, Trakya Gümrük ve Ticaret</a:t>
            </a:r>
          </a:p>
          <a:p>
            <a:r>
              <a:rPr lang="tr-TR" dirty="0" smtClean="0"/>
              <a:t>Bölge Müdürü Müslüm Yalçın ve gümrük personeli tarafından karşılandı.</a:t>
            </a:r>
          </a:p>
          <a:p>
            <a:r>
              <a:rPr lang="tr-TR" dirty="0" smtClean="0"/>
              <a:t>Canikli, Yalçın’dan brifing aldıktan sonra basın mensuplarına yaptığı açıklamada, ziyareti, gümrük kapısında</a:t>
            </a:r>
          </a:p>
          <a:p>
            <a:r>
              <a:rPr lang="tr-TR" dirty="0" smtClean="0"/>
              <a:t>belirli dönemlerde yansıyan sıkıntılarla ilgili tüm tedbirleri almak ve yerinde incelemek için gerçekleştirdiğini</a:t>
            </a:r>
          </a:p>
          <a:p>
            <a:r>
              <a:rPr lang="tr-TR" dirty="0" smtClean="0"/>
              <a:t>söyledi. Son yıllarda gümrüklerde sunulan hizmetlerde kalitenin arttığını bunun daha da artırılmasını amaçladıklarını</a:t>
            </a:r>
          </a:p>
          <a:p>
            <a:r>
              <a:rPr lang="tr-TR" dirty="0" smtClean="0"/>
              <a:t>belirten Canikli, “Amacımız verilen hizmetin daha da iyi yerlere taşınması. Son 12 yılda bütün gümrük</a:t>
            </a:r>
          </a:p>
          <a:p>
            <a:r>
              <a:rPr lang="tr-TR" dirty="0" smtClean="0"/>
              <a:t>kapılarımızda ciddi bir iyileşme söz konusu. Bunu ileri noktalara getirmek için çaba sarf ediyoruz. Herkesin</a:t>
            </a:r>
          </a:p>
          <a:p>
            <a:r>
              <a:rPr lang="tr-TR" dirty="0" smtClean="0"/>
              <a:t>memnun olacağı, şikayetlerin en alt seviyelere ineceği seviyenin yakalanması gerekiyor” diye konuştu. Canikli,</a:t>
            </a:r>
          </a:p>
          <a:p>
            <a:r>
              <a:rPr lang="tr-TR" dirty="0" smtClean="0"/>
              <a:t>kayıp, kaçak ve uyuşturucuyla mücadelede x-ray tarama cihazlarının büyük katkısı olduğunu vurguladı. Kanuni</a:t>
            </a:r>
          </a:p>
          <a:p>
            <a:r>
              <a:rPr lang="tr-TR" dirty="0" smtClean="0"/>
              <a:t>olmayan ticaretin engellenmesinin diğer amaçları olduğunu aktaran Canikli, şöyle devam etti:</a:t>
            </a:r>
          </a:p>
          <a:p>
            <a:r>
              <a:rPr lang="tr-TR" dirty="0" smtClean="0"/>
              <a:t>“Son yıllarda bu alanda kalite standardının yükseltilmesi söz konusu ama hala yapılması gerekenler var. Özellikle</a:t>
            </a:r>
          </a:p>
          <a:p>
            <a:r>
              <a:rPr lang="tr-TR" dirty="0" smtClean="0"/>
              <a:t>teknolojinin bize sağladığı yeni imkanları kullanmamız gerekiyor. İlk kez 2003’te Türkiye gümrük kapılarında</a:t>
            </a:r>
          </a:p>
          <a:p>
            <a:r>
              <a:rPr lang="tr-TR" dirty="0" smtClean="0"/>
              <a:t>başlayan araç tarama sistemi büyük imkanlar sunuyor. Kapasitemiz belirli bir seviyede. Nihai hedefimiz</a:t>
            </a:r>
          </a:p>
          <a:p>
            <a:r>
              <a:rPr lang="tr-TR" dirty="0" smtClean="0"/>
              <a:t>Türkiye’ye giren tüm eşya ve insan taşıyan tüm araçların x-raydan geçirilmesi. Aynı şekilde Türkiye’ye gelen tüm</a:t>
            </a:r>
          </a:p>
          <a:p>
            <a:r>
              <a:rPr lang="tr-TR" dirty="0" smtClean="0"/>
              <a:t>kargo ve konteynerlerin x-ray denetimine tabi tutulması. Bunu başardığımızda dünyada bunu uygulayan tek ülke</a:t>
            </a:r>
          </a:p>
          <a:p>
            <a:r>
              <a:rPr lang="tr-TR" dirty="0" smtClean="0"/>
              <a:t>olacağız. 2015 yılından itibaren yoğun bir şekilde bu cihazların alımını hızlandırıyoruz. Tümünü taranır hale</a:t>
            </a:r>
          </a:p>
          <a:p>
            <a:r>
              <a:rPr lang="tr-TR" dirty="0" smtClean="0"/>
              <a:t>gelmesi için yaklaşık 2 milyar lira kaynak gerekiyor. Bunu bir kaç yılda sağlamamız mümkün değil ama en hızlı</a:t>
            </a:r>
          </a:p>
          <a:p>
            <a:r>
              <a:rPr lang="tr-TR" dirty="0" smtClean="0"/>
              <a:t>şekilde bunu gerçekleştireceğiz.”</a:t>
            </a:r>
          </a:p>
          <a:p>
            <a:r>
              <a:rPr lang="tr-TR" dirty="0" smtClean="0"/>
              <a:t>Canikli, kısa süre içinde Kapıkule’den Türkiye’ye giren tüm otobüslerin x-ray taramasından geçirileceğini, kapasitenin</a:t>
            </a:r>
          </a:p>
          <a:p>
            <a:r>
              <a:rPr lang="tr-TR" dirty="0" smtClean="0"/>
              <a:t>buna müsait olduğunu dile getirdi. Gümrük kapısına önümüzdeki yıl 2 x-ray cihazı daha göndereceklerini</a:t>
            </a:r>
          </a:p>
          <a:p>
            <a:r>
              <a:rPr lang="tr-TR" dirty="0" smtClean="0"/>
              <a:t>aktaran Canikli, şunları anlattı:</a:t>
            </a:r>
          </a:p>
          <a:p>
            <a:r>
              <a:rPr lang="tr-TR" dirty="0" smtClean="0"/>
              <a:t>“Bugüne kadar yakalamalarda x-ray cihazları önemli katkılar sundu. Uyuşturucu tespitleri, kaçak eşya tespitlerinde</a:t>
            </a:r>
          </a:p>
          <a:p>
            <a:r>
              <a:rPr lang="tr-TR" dirty="0" smtClean="0"/>
              <a:t>x-ray görüntüleri çok etkili bir yöntem. Her geçen yıl bu cihazların kesin bilgi sunma kapasitesi de geliştiriliyor.</a:t>
            </a:r>
          </a:p>
          <a:p>
            <a:r>
              <a:rPr lang="tr-TR" dirty="0" smtClean="0"/>
              <a:t>Aksilik çıkmazsa 4-5 yılda Türkiye’ye giren tüm eşya ve araçların yüzde yüz taramada, denetiminden</a:t>
            </a:r>
          </a:p>
          <a:p>
            <a:r>
              <a:rPr lang="tr-TR" dirty="0" smtClean="0"/>
              <a:t>geçirilmesi mümkün hale gelecek diye planlıyoruz.”</a:t>
            </a:r>
          </a:p>
          <a:p>
            <a:r>
              <a:rPr lang="tr-TR" dirty="0" smtClean="0"/>
              <a:t>“Gümrük ve Ticaret Bakanlığı, </a:t>
            </a:r>
            <a:r>
              <a:rPr lang="tr-TR" dirty="0" err="1" smtClean="0"/>
              <a:t>Cilvegözü’nde</a:t>
            </a:r>
            <a:r>
              <a:rPr lang="tr-TR" dirty="0" smtClean="0"/>
              <a:t> bomba yüklü araçla saldırı düzenlenmesinin ardından sınır kapısına</a:t>
            </a:r>
          </a:p>
          <a:p>
            <a:r>
              <a:rPr lang="tr-TR" dirty="0" smtClean="0"/>
              <a:t>ABD yapımı hayalet x-ray cihazı (ZBV </a:t>
            </a:r>
            <a:r>
              <a:rPr lang="tr-TR" dirty="0" err="1" smtClean="0"/>
              <a:t>Back</a:t>
            </a:r>
            <a:r>
              <a:rPr lang="tr-TR" dirty="0" smtClean="0"/>
              <a:t> </a:t>
            </a:r>
            <a:r>
              <a:rPr lang="tr-TR" dirty="0" err="1" smtClean="0"/>
              <a:t>Scatter</a:t>
            </a:r>
            <a:r>
              <a:rPr lang="tr-TR" dirty="0" smtClean="0"/>
              <a:t>) gönderdi. Türkiye’nin 5 yıl önce ABD’den yaklaşık</a:t>
            </a:r>
          </a:p>
          <a:p>
            <a:r>
              <a:rPr lang="tr-TR" dirty="0" smtClean="0"/>
              <a:t>847 bin dolara satın aldığı hayalet adı verilen x-ray cihazı, kasasında ya da bagajında bomba yüklü olan araçları</a:t>
            </a:r>
          </a:p>
          <a:p>
            <a:r>
              <a:rPr lang="tr-TR" dirty="0" smtClean="0"/>
              <a:t>anında görüntüleyerek tespit edebiliyor. Daha önce kaçakçılık olaylarına karşı etkin bir şekilde Kapıkule’de kullanılan</a:t>
            </a:r>
          </a:p>
          <a:p>
            <a:r>
              <a:rPr lang="tr-TR" dirty="0" smtClean="0"/>
              <a:t>ZBV </a:t>
            </a:r>
            <a:r>
              <a:rPr lang="tr-TR" dirty="0" err="1" smtClean="0"/>
              <a:t>Back</a:t>
            </a:r>
            <a:r>
              <a:rPr lang="tr-TR" dirty="0" smtClean="0"/>
              <a:t> </a:t>
            </a:r>
            <a:r>
              <a:rPr lang="tr-TR" dirty="0" err="1" smtClean="0"/>
              <a:t>Scatter</a:t>
            </a:r>
            <a:r>
              <a:rPr lang="tr-TR" dirty="0" smtClean="0"/>
              <a:t> mobil tarama aracı, sınırdan geçen araçların DNA’sını çekecek.</a:t>
            </a:r>
          </a:p>
          <a:p>
            <a:r>
              <a:rPr lang="tr-TR" dirty="0" smtClean="0"/>
              <a:t>Sınır kapısına yönelik bomba yüklü araçla yapılan saldırının ardından Gümrük ve Ticaret Bakanlığı harekete geçti.</a:t>
            </a:r>
          </a:p>
          <a:p>
            <a:r>
              <a:rPr lang="tr-TR" dirty="0" smtClean="0"/>
              <a:t>2007’de elektronik aygıtlarla donatılan ve modernize edilen gümrük kapısı, 14 kişinin hayatını kaybettiği saldırıda</a:t>
            </a:r>
          </a:p>
          <a:p>
            <a:r>
              <a:rPr lang="tr-TR" dirty="0" smtClean="0"/>
              <a:t>büyük ölçüde hasar gördü. Bazı cihazların kapıda çalışamaz hale gelmesi hem de güvenlik tedbirlerinin daha da artırılması</a:t>
            </a:r>
          </a:p>
          <a:p>
            <a:r>
              <a:rPr lang="tr-TR" dirty="0" smtClean="0"/>
              <a:t>için bakanlık, röntgen cihazının yüklü olduğu ZBV </a:t>
            </a:r>
            <a:r>
              <a:rPr lang="tr-TR" dirty="0" err="1" smtClean="0"/>
              <a:t>Back</a:t>
            </a:r>
            <a:r>
              <a:rPr lang="tr-TR" dirty="0" smtClean="0"/>
              <a:t> </a:t>
            </a:r>
            <a:r>
              <a:rPr lang="tr-TR" dirty="0" err="1" smtClean="0"/>
              <a:t>Scatter</a:t>
            </a:r>
            <a:r>
              <a:rPr lang="tr-TR" dirty="0" smtClean="0"/>
              <a:t>-Van isimli X-Ray cihazını, </a:t>
            </a:r>
            <a:r>
              <a:rPr lang="tr-TR" dirty="0" err="1" smtClean="0"/>
              <a:t>Cilvegözü’nde</a:t>
            </a:r>
            <a:r>
              <a:rPr lang="tr-TR" dirty="0" smtClean="0"/>
              <a:t> hizmete soktu. </a:t>
            </a:r>
            <a:r>
              <a:rPr lang="tr-TR" dirty="0" err="1" smtClean="0"/>
              <a:t>Panelvana</a:t>
            </a:r>
            <a:r>
              <a:rPr lang="tr-TR" dirty="0" smtClean="0"/>
              <a:t> kurulu olan </a:t>
            </a:r>
            <a:r>
              <a:rPr lang="tr-TR" dirty="0" err="1" smtClean="0"/>
              <a:t>Röntgenli</a:t>
            </a:r>
            <a:r>
              <a:rPr lang="tr-TR" dirty="0" smtClean="0"/>
              <a:t> X-Ray cihazı sayesinde, patlayıcı yüklü araçların tespiti sağlanabilecek.</a:t>
            </a:r>
          </a:p>
          <a:p>
            <a:r>
              <a:rPr lang="tr-TR" dirty="0" smtClean="0"/>
              <a:t>Suriye’den giriş yapan araçların </a:t>
            </a:r>
            <a:r>
              <a:rPr lang="tr-TR" dirty="0" err="1" smtClean="0"/>
              <a:t>dedektör</a:t>
            </a:r>
            <a:r>
              <a:rPr lang="tr-TR" dirty="0" smtClean="0"/>
              <a:t> ve eğitimli köpeklerle aranmasına rağmen tespit edilemeyen bombanın patladığı</a:t>
            </a:r>
          </a:p>
          <a:p>
            <a:r>
              <a:rPr lang="tr-TR" dirty="0" smtClean="0"/>
              <a:t>sınır kapısında kuyrukta bekleyen ya da parka çekili olan araçların, hayalet X-Ray ile röntgenleri çekilerek herhangi</a:t>
            </a:r>
          </a:p>
          <a:p>
            <a:r>
              <a:rPr lang="tr-TR" dirty="0" smtClean="0"/>
              <a:t>bir tehlike içerip içermedikleri tespit edilecek. ABD yapımı olan ZBV </a:t>
            </a:r>
            <a:r>
              <a:rPr lang="tr-TR" dirty="0" err="1" smtClean="0"/>
              <a:t>Back</a:t>
            </a:r>
            <a:r>
              <a:rPr lang="tr-TR" dirty="0" smtClean="0"/>
              <a:t> </a:t>
            </a:r>
            <a:r>
              <a:rPr lang="tr-TR" dirty="0" err="1" smtClean="0"/>
              <a:t>Scatter</a:t>
            </a:r>
            <a:r>
              <a:rPr lang="tr-TR" dirty="0" smtClean="0"/>
              <a:t> cihazı, daha önce Kapıkule Sınır</a:t>
            </a:r>
          </a:p>
          <a:p>
            <a:r>
              <a:rPr lang="tr-TR" dirty="0" smtClean="0"/>
              <a:t>Kapısı’nda ‘kaçakçılık’ olaylarına karşı etkin bir şekilde kullanılmıştı. İnsan </a:t>
            </a:r>
            <a:r>
              <a:rPr lang="tr-TR" dirty="0" err="1" smtClean="0"/>
              <a:t>kaçakcılığı</a:t>
            </a:r>
            <a:r>
              <a:rPr lang="tr-TR" dirty="0" smtClean="0"/>
              <a:t>, elektronik eşya ve uyuşturucu</a:t>
            </a:r>
          </a:p>
          <a:p>
            <a:r>
              <a:rPr lang="tr-TR" dirty="0" smtClean="0"/>
              <a:t>kaçakçılığına yönelik birçok olayı deşifre eden tarama aracı, Kapıkule’den yurda giren ya da yurtdışına çıkan TIR ve</a:t>
            </a:r>
          </a:p>
          <a:p>
            <a:r>
              <a:rPr lang="tr-TR" dirty="0" smtClean="0"/>
              <a:t>kamyonetlerde zulalanmış uyuşturucuların ve kaçak malların röntgenini çekerek bulunmasını sağlamıştı.</a:t>
            </a:r>
          </a:p>
          <a:p>
            <a:r>
              <a:rPr lang="tr-TR" dirty="0" smtClean="0"/>
              <a:t>ZBV </a:t>
            </a:r>
            <a:r>
              <a:rPr lang="tr-TR" dirty="0" err="1" smtClean="0"/>
              <a:t>Backscattrer</a:t>
            </a:r>
            <a:r>
              <a:rPr lang="tr-TR" dirty="0" smtClean="0"/>
              <a:t>-Van Aracında X ışınlarının geri yansıma teknolojisi kullanılarak araçların röntgen görüntüsü</a:t>
            </a:r>
          </a:p>
          <a:p>
            <a:r>
              <a:rPr lang="tr-TR" dirty="0" smtClean="0"/>
              <a:t>fotoğraf kalitesinde alınıyor. Sistem, X ışınının cisim içine nüfuz etmesi yerine yüzeyden saçılması temeline dayanıyor.</a:t>
            </a:r>
          </a:p>
          <a:p>
            <a:r>
              <a:rPr lang="tr-TR" dirty="0" smtClean="0"/>
              <a:t>Bu sistemle taranan araca veya büyük yükler içine gizlenmiş patlayıcı, uyuşturucu ve kimyasal gibi organik</a:t>
            </a:r>
          </a:p>
          <a:p>
            <a:r>
              <a:rPr lang="tr-TR" dirty="0" smtClean="0"/>
              <a:t>tabanlı nesnelerin ya da kaçak göçmenlerin tespitini saniyeler içinde yapabilmek mümkün oluyor. Hayalet X-Ray</a:t>
            </a:r>
          </a:p>
          <a:p>
            <a:r>
              <a:rPr lang="tr-TR" dirty="0" smtClean="0"/>
              <a:t>sisteminin kontrol konsolu ve monitörü sürücü kabini içinde yer alıyor. Bu sistemde araçlara nüfuz eden ışınların</a:t>
            </a:r>
          </a:p>
          <a:p>
            <a:r>
              <a:rPr lang="tr-TR" dirty="0" err="1" smtClean="0"/>
              <a:t>penetrasyon</a:t>
            </a:r>
            <a:r>
              <a:rPr lang="tr-TR" dirty="0" smtClean="0"/>
              <a:t> derecesi çok düşük. Yani içinde sürücüsü bulunan TIR’lar ve otomobiller, yaklaşık 1,5 metre yakınından</a:t>
            </a:r>
          </a:p>
          <a:p>
            <a:r>
              <a:rPr lang="tr-TR" dirty="0" smtClean="0"/>
              <a:t>geçerek rahatlıkla </a:t>
            </a:r>
            <a:r>
              <a:rPr lang="tr-TR" dirty="0" err="1" smtClean="0"/>
              <a:t>taranabiliniyor</a:t>
            </a:r>
            <a:r>
              <a:rPr lang="tr-TR" dirty="0" smtClean="0"/>
              <a:t>.</a:t>
            </a:r>
          </a:p>
          <a:p>
            <a:r>
              <a:rPr lang="tr-TR" dirty="0" smtClean="0"/>
              <a:t>Metal tespitinin yanı sıra organik maddeleri de tespit edebilen hayalet X-Ray, patlayıcı yüklü araçların geçişini</a:t>
            </a:r>
          </a:p>
          <a:p>
            <a:r>
              <a:rPr lang="tr-TR" dirty="0" smtClean="0"/>
              <a:t>saniyeler içinde tespit edebilecek. Röntgen cihazının yüklü olduğu X-Ray mobil aracı, sayesinde hareket halindeki</a:t>
            </a:r>
          </a:p>
          <a:p>
            <a:r>
              <a:rPr lang="tr-TR" dirty="0" smtClean="0"/>
              <a:t>araçlarda bile tarama </a:t>
            </a:r>
            <a:r>
              <a:rPr lang="tr-TR" dirty="0" err="1" smtClean="0"/>
              <a:t>yapılabilinecek</a:t>
            </a:r>
            <a:r>
              <a:rPr lang="tr-TR" dirty="0" smtClean="0"/>
              <a:t>. Cihaz, </a:t>
            </a:r>
            <a:r>
              <a:rPr lang="tr-TR" dirty="0" err="1" smtClean="0"/>
              <a:t>Cilvegözü’nde</a:t>
            </a:r>
            <a:r>
              <a:rPr lang="tr-TR" dirty="0" smtClean="0"/>
              <a:t> faaliyete başladı. Cihazın sınır kapısında çalışmaya</a:t>
            </a:r>
          </a:p>
          <a:p>
            <a:r>
              <a:rPr lang="tr-TR" dirty="0" smtClean="0"/>
              <a:t>başlamasıyla birlikte kapıdan geçecek bir patlayıcı yüklü aracın tespiti sağlanabilecek. Kamyon kasasına gizlenmiş</a:t>
            </a:r>
          </a:p>
          <a:p>
            <a:r>
              <a:rPr lang="tr-TR" dirty="0" smtClean="0"/>
              <a:t>eli silahlı bir kişinin bile röntgeni çekilecek.”</a:t>
            </a:r>
          </a:p>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29</a:t>
            </a:fld>
            <a:endParaRPr lang="tr-TR">
              <a:solidFill>
                <a:prstClr val="black"/>
              </a:solidFill>
            </a:endParaRPr>
          </a:p>
        </p:txBody>
      </p:sp>
    </p:spTree>
    <p:extLst>
      <p:ext uri="{BB962C8B-B14F-4D97-AF65-F5344CB8AC3E}">
        <p14:creationId xmlns:p14="http://schemas.microsoft.com/office/powerpoint/2010/main" val="1486332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35</a:t>
            </a:fld>
            <a:endParaRPr lang="tr-TR">
              <a:solidFill>
                <a:prstClr val="black"/>
              </a:solidFill>
            </a:endParaRPr>
          </a:p>
        </p:txBody>
      </p:sp>
    </p:spTree>
    <p:extLst>
      <p:ext uri="{BB962C8B-B14F-4D97-AF65-F5344CB8AC3E}">
        <p14:creationId xmlns:p14="http://schemas.microsoft.com/office/powerpoint/2010/main" val="3512339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r>
              <a:rPr lang="tr-TR" dirty="0" smtClean="0"/>
              <a:t>Radon elementinin bulunduğu bir ortamın solunması yoluyla yılda yaklaşık 200 mikro </a:t>
            </a:r>
            <a:r>
              <a:rPr lang="tr-TR" dirty="0" err="1" smtClean="0"/>
              <a:t>rem</a:t>
            </a:r>
            <a:r>
              <a:rPr lang="tr-TR" dirty="0" smtClean="0"/>
              <a:t> radyasyon alınmaktadır. Dünya’da Hindistan’da </a:t>
            </a:r>
            <a:r>
              <a:rPr lang="tr-TR" dirty="0" err="1" smtClean="0"/>
              <a:t>Kerela’da</a:t>
            </a:r>
            <a:r>
              <a:rPr lang="tr-TR" dirty="0" smtClean="0"/>
              <a:t>, Brezilya’da Minas </a:t>
            </a:r>
            <a:r>
              <a:rPr lang="tr-TR" dirty="0" err="1" smtClean="0"/>
              <a:t>Gerais</a:t>
            </a:r>
            <a:r>
              <a:rPr lang="tr-TR" dirty="0" smtClean="0"/>
              <a:t> bölgesinde ve Türkiye’de Eskişehir Sivrihisar ilçesin yakınlarında Toryum elementi yüksek oranlarda bulunmaktadır. Buralarda yaşayan insanların ortalama olarak yıllık 1000 mikro </a:t>
            </a:r>
            <a:r>
              <a:rPr lang="tr-TR" dirty="0" err="1" smtClean="0"/>
              <a:t>rem</a:t>
            </a:r>
            <a:r>
              <a:rPr lang="tr-TR" dirty="0" smtClean="0"/>
              <a:t> radyasyona maruz kaldıkları saptanmıştır.</a:t>
            </a:r>
          </a:p>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36</a:t>
            </a:fld>
            <a:endParaRPr lang="tr-TR">
              <a:solidFill>
                <a:prstClr val="black"/>
              </a:solidFill>
            </a:endParaRPr>
          </a:p>
        </p:txBody>
      </p:sp>
    </p:spTree>
    <p:extLst>
      <p:ext uri="{BB962C8B-B14F-4D97-AF65-F5344CB8AC3E}">
        <p14:creationId xmlns:p14="http://schemas.microsoft.com/office/powerpoint/2010/main" val="3512339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37</a:t>
            </a:fld>
            <a:endParaRPr lang="tr-TR">
              <a:solidFill>
                <a:prstClr val="black"/>
              </a:solidFill>
            </a:endParaRPr>
          </a:p>
        </p:txBody>
      </p:sp>
    </p:spTree>
    <p:extLst>
      <p:ext uri="{BB962C8B-B14F-4D97-AF65-F5344CB8AC3E}">
        <p14:creationId xmlns:p14="http://schemas.microsoft.com/office/powerpoint/2010/main" val="3512339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38</a:t>
            </a:fld>
            <a:endParaRPr lang="tr-TR">
              <a:solidFill>
                <a:prstClr val="black"/>
              </a:solidFill>
            </a:endParaRPr>
          </a:p>
        </p:txBody>
      </p:sp>
    </p:spTree>
    <p:extLst>
      <p:ext uri="{BB962C8B-B14F-4D97-AF65-F5344CB8AC3E}">
        <p14:creationId xmlns:p14="http://schemas.microsoft.com/office/powerpoint/2010/main" val="3512339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r>
              <a:rPr lang="tr-TR" dirty="0" smtClean="0"/>
              <a:t>“Çin, bazı bölgelerdeki havalimanı ve tren istasyonlarında</a:t>
            </a:r>
          </a:p>
          <a:p>
            <a:r>
              <a:rPr lang="tr-TR" dirty="0" smtClean="0"/>
              <a:t>x-ray cihazlarının kullanımını</a:t>
            </a:r>
          </a:p>
          <a:p>
            <a:r>
              <a:rPr lang="tr-TR" dirty="0" smtClean="0"/>
              <a:t>radyasyon riskinden dolayı yasakladı. Çin Çevre</a:t>
            </a:r>
          </a:p>
          <a:p>
            <a:r>
              <a:rPr lang="tr-TR" dirty="0" smtClean="0"/>
              <a:t>Koruma Bakanlığı, ülkenin güneyindeki </a:t>
            </a:r>
            <a:r>
              <a:rPr lang="tr-TR" dirty="0" err="1" smtClean="0"/>
              <a:t>Sıçuan</a:t>
            </a:r>
            <a:endParaRPr lang="tr-TR" dirty="0" smtClean="0"/>
          </a:p>
          <a:p>
            <a:r>
              <a:rPr lang="tr-TR" dirty="0" smtClean="0"/>
              <a:t>eyaleti ve diğer bölgelerdeki havalimanı ve tren istasyonlarında</a:t>
            </a:r>
          </a:p>
          <a:p>
            <a:r>
              <a:rPr lang="tr-TR" dirty="0" smtClean="0"/>
              <a:t>güvenlik kontrolü amaçlı kullanılan</a:t>
            </a:r>
          </a:p>
          <a:p>
            <a:r>
              <a:rPr lang="tr-TR" dirty="0" smtClean="0"/>
              <a:t>vücut tarama x-ray cihazlarının kaldırılması</a:t>
            </a:r>
          </a:p>
          <a:p>
            <a:r>
              <a:rPr lang="tr-TR" dirty="0" smtClean="0"/>
              <a:t>talimatını verdi.</a:t>
            </a:r>
          </a:p>
          <a:p>
            <a:r>
              <a:rPr lang="tr-TR" dirty="0" smtClean="0"/>
              <a:t>Bakanlık, </a:t>
            </a:r>
            <a:r>
              <a:rPr lang="tr-TR" dirty="0" err="1" smtClean="0"/>
              <a:t>Sıçuan</a:t>
            </a:r>
            <a:r>
              <a:rPr lang="tr-TR" dirty="0" smtClean="0"/>
              <a:t> eyaletinin başkenti </a:t>
            </a:r>
            <a:r>
              <a:rPr lang="tr-TR" dirty="0" err="1" smtClean="0"/>
              <a:t>Çıngdu›da</a:t>
            </a:r>
            <a:endParaRPr lang="tr-TR" dirty="0" smtClean="0"/>
          </a:p>
          <a:p>
            <a:r>
              <a:rPr lang="tr-TR" dirty="0" smtClean="0"/>
              <a:t>bazı yolcuların radyasyon riskine karşı şikayeti</a:t>
            </a:r>
          </a:p>
          <a:p>
            <a:r>
              <a:rPr lang="tr-TR" dirty="0" smtClean="0"/>
              <a:t>üzerine insanların sağlığını korumak için bölgede</a:t>
            </a:r>
          </a:p>
          <a:p>
            <a:r>
              <a:rPr lang="tr-TR" dirty="0" smtClean="0"/>
              <a:t>izin olmadan x-ray cihazlarının üretimi, satışı ve</a:t>
            </a:r>
          </a:p>
          <a:p>
            <a:r>
              <a:rPr lang="tr-TR" dirty="0" smtClean="0"/>
              <a:t>kullanılmasının durdurulmasının yanı sıra yasal</a:t>
            </a:r>
          </a:p>
          <a:p>
            <a:r>
              <a:rPr lang="tr-TR" dirty="0" smtClean="0"/>
              <a:t>yaptırımın güçlendirilmesi konusunda </a:t>
            </a:r>
            <a:r>
              <a:rPr lang="tr-TR" dirty="0" err="1" smtClean="0"/>
              <a:t>Sıçuan</a:t>
            </a:r>
            <a:endParaRPr lang="tr-TR" dirty="0" smtClean="0"/>
          </a:p>
          <a:p>
            <a:r>
              <a:rPr lang="tr-TR" dirty="0" smtClean="0"/>
              <a:t>Eyaleti Çevre Koruma Birimine (DEPSP) yazılı</a:t>
            </a:r>
          </a:p>
          <a:p>
            <a:r>
              <a:rPr lang="tr-TR" dirty="0" smtClean="0"/>
              <a:t>talimat gönderdi.</a:t>
            </a:r>
          </a:p>
          <a:p>
            <a:r>
              <a:rPr lang="tr-TR" dirty="0" smtClean="0"/>
              <a:t>DEPSP de </a:t>
            </a:r>
            <a:r>
              <a:rPr lang="tr-TR" dirty="0" err="1" smtClean="0"/>
              <a:t>Çıngdu</a:t>
            </a:r>
            <a:r>
              <a:rPr lang="tr-TR" dirty="0" smtClean="0"/>
              <a:t> kentinde, bakanlığın talimatı</a:t>
            </a:r>
          </a:p>
          <a:p>
            <a:r>
              <a:rPr lang="tr-TR" dirty="0" smtClean="0"/>
              <a:t>doğrultusunda x-ray cihazlarının kaldırılmasını</a:t>
            </a:r>
          </a:p>
          <a:p>
            <a:r>
              <a:rPr lang="tr-TR" dirty="0" smtClean="0"/>
              <a:t>ve bu konunun araştırılmasını istedi.</a:t>
            </a:r>
          </a:p>
          <a:p>
            <a:r>
              <a:rPr lang="tr-TR" dirty="0" smtClean="0"/>
              <a:t>Öte yandan bakanlık, incelemeler sonucunda</a:t>
            </a:r>
          </a:p>
          <a:p>
            <a:r>
              <a:rPr lang="tr-TR" dirty="0" smtClean="0"/>
              <a:t>x-ray cihazlarının insan vücuduna çok küçük</a:t>
            </a:r>
          </a:p>
          <a:p>
            <a:r>
              <a:rPr lang="tr-TR" dirty="0" smtClean="0"/>
              <a:t>bir etkisi bulunduğunu ancak kalabalık nüfus ve</a:t>
            </a:r>
          </a:p>
          <a:p>
            <a:r>
              <a:rPr lang="tr-TR" dirty="0" smtClean="0"/>
              <a:t>yoğun seyahat hacmine sahip Çin›de havalimanı</a:t>
            </a:r>
          </a:p>
          <a:p>
            <a:r>
              <a:rPr lang="tr-TR" dirty="0" smtClean="0"/>
              <a:t>ve tren istasyonlarında vücut tarama amaçlı bu</a:t>
            </a:r>
          </a:p>
          <a:p>
            <a:r>
              <a:rPr lang="tr-TR" dirty="0" smtClean="0"/>
              <a:t>cihazların uygun olmadığını açıkladı.</a:t>
            </a:r>
          </a:p>
          <a:p>
            <a:r>
              <a:rPr lang="tr-TR" dirty="0" smtClean="0"/>
              <a:t>Ulaşım noktalarında yüksek güvenliğin bulunduğu</a:t>
            </a:r>
          </a:p>
          <a:p>
            <a:r>
              <a:rPr lang="tr-TR" dirty="0" smtClean="0"/>
              <a:t>ülkede, bu uygulamanın başlamasıyla x-ray</a:t>
            </a:r>
          </a:p>
          <a:p>
            <a:r>
              <a:rPr lang="tr-TR" dirty="0" smtClean="0"/>
              <a:t>cihazlarının yerine ne kullanılacağına ilişkin ise</a:t>
            </a:r>
          </a:p>
          <a:p>
            <a:r>
              <a:rPr lang="tr-TR" dirty="0" smtClean="0"/>
              <a:t>bilgi verilmedi.”</a:t>
            </a:r>
          </a:p>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39</a:t>
            </a:fld>
            <a:endParaRPr lang="tr-TR">
              <a:solidFill>
                <a:prstClr val="black"/>
              </a:solidFill>
            </a:endParaRPr>
          </a:p>
        </p:txBody>
      </p:sp>
    </p:spTree>
    <p:extLst>
      <p:ext uri="{BB962C8B-B14F-4D97-AF65-F5344CB8AC3E}">
        <p14:creationId xmlns:p14="http://schemas.microsoft.com/office/powerpoint/2010/main" val="3512339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pPr algn="just"/>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40</a:t>
            </a:fld>
            <a:endParaRPr lang="tr-TR">
              <a:solidFill>
                <a:prstClr val="black"/>
              </a:solidFill>
            </a:endParaRPr>
          </a:p>
        </p:txBody>
      </p:sp>
    </p:spTree>
    <p:extLst>
      <p:ext uri="{BB962C8B-B14F-4D97-AF65-F5344CB8AC3E}">
        <p14:creationId xmlns:p14="http://schemas.microsoft.com/office/powerpoint/2010/main" val="3512339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143125" y="685397"/>
            <a:ext cx="2571750" cy="3429001"/>
          </a:xfrm>
        </p:spPr>
      </p:sp>
      <p:sp>
        <p:nvSpPr>
          <p:cNvPr id="3" name="Not Yer Tutucusu 2"/>
          <p:cNvSpPr>
            <a:spLocks noGrp="1"/>
          </p:cNvSpPr>
          <p:nvPr>
            <p:ph type="body" idx="1"/>
          </p:nvPr>
        </p:nvSpPr>
        <p:spPr/>
        <p:txBody>
          <a:bodyPr/>
          <a:lstStyle/>
          <a:p>
            <a:pPr algn="just"/>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solidFill>
                  <a:prstClr val="black"/>
                </a:solidFill>
              </a:rPr>
              <a:pPr/>
              <a:t>41</a:t>
            </a:fld>
            <a:endParaRPr lang="tr-TR">
              <a:solidFill>
                <a:prstClr val="black"/>
              </a:solidFill>
            </a:endParaRPr>
          </a:p>
        </p:txBody>
      </p:sp>
    </p:spTree>
    <p:extLst>
      <p:ext uri="{BB962C8B-B14F-4D97-AF65-F5344CB8AC3E}">
        <p14:creationId xmlns:p14="http://schemas.microsoft.com/office/powerpoint/2010/main" val="3512339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1"/>
            <a:ext cx="7772400" cy="4924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9/10/2020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32754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86158" y="672042"/>
            <a:ext cx="7171683" cy="446276"/>
          </a:xfrm>
        </p:spPr>
        <p:txBody>
          <a:bodyPr lIns="0" tIns="0" rIns="0" bIns="0"/>
          <a:lstStyle>
            <a:lvl1pPr>
              <a:defRPr sz="2900" b="0" i="0">
                <a:solidFill>
                  <a:srgbClr val="A62C3B"/>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9/10/2020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46652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986158" y="672042"/>
            <a:ext cx="7171683" cy="446276"/>
          </a:xfrm>
        </p:spPr>
        <p:txBody>
          <a:bodyPr lIns="0" tIns="0" rIns="0" bIns="0"/>
          <a:lstStyle>
            <a:lvl1pPr>
              <a:defRPr sz="2900" b="0" i="0">
                <a:solidFill>
                  <a:srgbClr val="A62C3B"/>
                </a:solidFill>
                <a:latin typeface="Trebuchet MS"/>
                <a:cs typeface="Trebuchet MS"/>
              </a:defRPr>
            </a:lvl1pPr>
          </a:lstStyle>
          <a:p>
            <a:endParaRPr/>
          </a:p>
        </p:txBody>
      </p:sp>
      <p:sp>
        <p:nvSpPr>
          <p:cNvPr id="3" name="Holder 3"/>
          <p:cNvSpPr>
            <a:spLocks noGrp="1"/>
          </p:cNvSpPr>
          <p:nvPr>
            <p:ph sz="half" idx="2"/>
          </p:nvPr>
        </p:nvSpPr>
        <p:spPr>
          <a:xfrm>
            <a:off x="457201" y="1577340"/>
            <a:ext cx="397763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1" y="1577340"/>
            <a:ext cx="3977639"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9/10/2020</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30364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986158" y="672042"/>
            <a:ext cx="7171683" cy="446276"/>
          </a:xfrm>
        </p:spPr>
        <p:txBody>
          <a:bodyPr lIns="0" tIns="0" rIns="0" bIns="0"/>
          <a:lstStyle>
            <a:lvl1pPr>
              <a:defRPr sz="2900" b="0" i="0">
                <a:solidFill>
                  <a:srgbClr val="A62C3B"/>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9/10/2020</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41041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9/10/2020</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244282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86158" y="672042"/>
            <a:ext cx="7171683" cy="492443"/>
          </a:xfrm>
          <a:prstGeom prst="rect">
            <a:avLst/>
          </a:prstGeom>
        </p:spPr>
        <p:txBody>
          <a:bodyPr wrap="square" lIns="0" tIns="0" rIns="0" bIns="0">
            <a:spAutoFit/>
          </a:bodyPr>
          <a:lstStyle>
            <a:lvl1pPr>
              <a:defRPr sz="3200" b="0" i="0">
                <a:solidFill>
                  <a:srgbClr val="A62C3B"/>
                </a:solidFill>
                <a:latin typeface="Trebuchet MS"/>
                <a:cs typeface="Trebuchet MS"/>
              </a:defRPr>
            </a:lvl1pPr>
          </a:lstStyle>
          <a:p>
            <a:endParaRPr/>
          </a:p>
        </p:txBody>
      </p:sp>
      <p:sp>
        <p:nvSpPr>
          <p:cNvPr id="3" name="Holder 3"/>
          <p:cNvSpPr>
            <a:spLocks noGrp="1"/>
          </p:cNvSpPr>
          <p:nvPr>
            <p:ph type="body" idx="1"/>
          </p:nvPr>
        </p:nvSpPr>
        <p:spPr>
          <a:xfrm>
            <a:off x="457200" y="1577340"/>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246221"/>
          </a:xfrm>
          <a:prstGeom prst="rect">
            <a:avLst/>
          </a:prstGeom>
        </p:spPr>
        <p:txBody>
          <a:bodyPr wrap="square" lIns="0" tIns="0" rIns="0" bIns="0">
            <a:spAutoFit/>
          </a:bodyPr>
          <a:lstStyle>
            <a:lvl1pPr algn="ctr">
              <a:defRPr>
                <a:solidFill>
                  <a:schemeClr val="tx1">
                    <a:tint val="75000"/>
                  </a:schemeClr>
                </a:solidFill>
              </a:defRPr>
            </a:lvl1pPr>
          </a:lstStyle>
          <a:p>
            <a:pPr defTabSz="837865"/>
            <a:endParaRPr sz="1600">
              <a:solidFill>
                <a:prstClr val="black">
                  <a:tint val="75000"/>
                </a:prstClr>
              </a:solidFill>
            </a:endParaRPr>
          </a:p>
        </p:txBody>
      </p:sp>
      <p:sp>
        <p:nvSpPr>
          <p:cNvPr id="5" name="Holder 5"/>
          <p:cNvSpPr>
            <a:spLocks noGrp="1"/>
          </p:cNvSpPr>
          <p:nvPr>
            <p:ph type="dt" sz="half" idx="6"/>
          </p:nvPr>
        </p:nvSpPr>
        <p:spPr>
          <a:xfrm>
            <a:off x="457201" y="6377940"/>
            <a:ext cx="2103120" cy="246221"/>
          </a:xfrm>
          <a:prstGeom prst="rect">
            <a:avLst/>
          </a:prstGeom>
        </p:spPr>
        <p:txBody>
          <a:bodyPr wrap="square" lIns="0" tIns="0" rIns="0" bIns="0">
            <a:spAutoFit/>
          </a:bodyPr>
          <a:lstStyle>
            <a:lvl1pPr algn="l">
              <a:defRPr>
                <a:solidFill>
                  <a:schemeClr val="tx1">
                    <a:tint val="75000"/>
                  </a:schemeClr>
                </a:solidFill>
              </a:defRPr>
            </a:lvl1pPr>
          </a:lstStyle>
          <a:p>
            <a:pPr defTabSz="837865"/>
            <a:fld id="{1D8BD707-D9CF-40AE-B4C6-C98DA3205C09}" type="datetimeFigureOut">
              <a:rPr lang="en-US" sz="1600">
                <a:solidFill>
                  <a:prstClr val="black">
                    <a:tint val="75000"/>
                  </a:prstClr>
                </a:solidFill>
              </a:rPr>
              <a:pPr defTabSz="837865"/>
              <a:t>9/10/2020</a:t>
            </a:fld>
            <a:endParaRPr lang="en-US" sz="1600">
              <a:solidFill>
                <a:prstClr val="black">
                  <a:tint val="75000"/>
                </a:prstClr>
              </a:solidFill>
            </a:endParaRPr>
          </a:p>
        </p:txBody>
      </p:sp>
      <p:sp>
        <p:nvSpPr>
          <p:cNvPr id="6" name="Holder 6"/>
          <p:cNvSpPr>
            <a:spLocks noGrp="1"/>
          </p:cNvSpPr>
          <p:nvPr>
            <p:ph type="sldNum" sz="quarter" idx="7"/>
          </p:nvPr>
        </p:nvSpPr>
        <p:spPr>
          <a:xfrm>
            <a:off x="6583681" y="6377940"/>
            <a:ext cx="2103120" cy="246221"/>
          </a:xfrm>
          <a:prstGeom prst="rect">
            <a:avLst/>
          </a:prstGeom>
        </p:spPr>
        <p:txBody>
          <a:bodyPr wrap="square" lIns="0" tIns="0" rIns="0" bIns="0">
            <a:spAutoFit/>
          </a:bodyPr>
          <a:lstStyle>
            <a:lvl1pPr algn="r">
              <a:defRPr>
                <a:solidFill>
                  <a:schemeClr val="tx1">
                    <a:tint val="75000"/>
                  </a:schemeClr>
                </a:solidFill>
              </a:defRPr>
            </a:lvl1pPr>
          </a:lstStyle>
          <a:p>
            <a:pPr defTabSz="837865"/>
            <a:fld id="{B6F15528-21DE-4FAA-801E-634DDDAF4B2B}" type="slidenum">
              <a:rPr sz="1600">
                <a:solidFill>
                  <a:prstClr val="black">
                    <a:tint val="75000"/>
                  </a:prstClr>
                </a:solidFill>
              </a:rPr>
              <a:pPr defTabSz="837865"/>
              <a:t>‹#›</a:t>
            </a:fld>
            <a:endParaRPr sz="1600">
              <a:solidFill>
                <a:prstClr val="black">
                  <a:tint val="75000"/>
                </a:prstClr>
              </a:solidFill>
            </a:endParaRPr>
          </a:p>
        </p:txBody>
      </p:sp>
    </p:spTree>
    <p:extLst>
      <p:ext uri="{BB962C8B-B14F-4D97-AF65-F5344CB8AC3E}">
        <p14:creationId xmlns:p14="http://schemas.microsoft.com/office/powerpoint/2010/main" val="3009182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18932">
        <a:defRPr>
          <a:latin typeface="+mn-lt"/>
          <a:ea typeface="+mn-ea"/>
          <a:cs typeface="+mn-cs"/>
        </a:defRPr>
      </a:lvl2pPr>
      <a:lvl3pPr marL="837865">
        <a:defRPr>
          <a:latin typeface="+mn-lt"/>
          <a:ea typeface="+mn-ea"/>
          <a:cs typeface="+mn-cs"/>
        </a:defRPr>
      </a:lvl3pPr>
      <a:lvl4pPr marL="1256797">
        <a:defRPr>
          <a:latin typeface="+mn-lt"/>
          <a:ea typeface="+mn-ea"/>
          <a:cs typeface="+mn-cs"/>
        </a:defRPr>
      </a:lvl4pPr>
      <a:lvl5pPr marL="1675729">
        <a:defRPr>
          <a:latin typeface="+mn-lt"/>
          <a:ea typeface="+mn-ea"/>
          <a:cs typeface="+mn-cs"/>
        </a:defRPr>
      </a:lvl5pPr>
      <a:lvl6pPr marL="2094662">
        <a:defRPr>
          <a:latin typeface="+mn-lt"/>
          <a:ea typeface="+mn-ea"/>
          <a:cs typeface="+mn-cs"/>
        </a:defRPr>
      </a:lvl6pPr>
      <a:lvl7pPr marL="2513594">
        <a:defRPr>
          <a:latin typeface="+mn-lt"/>
          <a:ea typeface="+mn-ea"/>
          <a:cs typeface="+mn-cs"/>
        </a:defRPr>
      </a:lvl7pPr>
      <a:lvl8pPr marL="2932527">
        <a:defRPr>
          <a:latin typeface="+mn-lt"/>
          <a:ea typeface="+mn-ea"/>
          <a:cs typeface="+mn-cs"/>
        </a:defRPr>
      </a:lvl8pPr>
      <a:lvl9pPr marL="3351459">
        <a:defRPr>
          <a:latin typeface="+mn-lt"/>
          <a:ea typeface="+mn-ea"/>
          <a:cs typeface="+mn-cs"/>
        </a:defRPr>
      </a:lvl9pPr>
    </p:bodyStyle>
    <p:otherStyle>
      <a:lvl1pPr marL="0">
        <a:defRPr>
          <a:latin typeface="+mn-lt"/>
          <a:ea typeface="+mn-ea"/>
          <a:cs typeface="+mn-cs"/>
        </a:defRPr>
      </a:lvl1pPr>
      <a:lvl2pPr marL="418932">
        <a:defRPr>
          <a:latin typeface="+mn-lt"/>
          <a:ea typeface="+mn-ea"/>
          <a:cs typeface="+mn-cs"/>
        </a:defRPr>
      </a:lvl2pPr>
      <a:lvl3pPr marL="837865">
        <a:defRPr>
          <a:latin typeface="+mn-lt"/>
          <a:ea typeface="+mn-ea"/>
          <a:cs typeface="+mn-cs"/>
        </a:defRPr>
      </a:lvl3pPr>
      <a:lvl4pPr marL="1256797">
        <a:defRPr>
          <a:latin typeface="+mn-lt"/>
          <a:ea typeface="+mn-ea"/>
          <a:cs typeface="+mn-cs"/>
        </a:defRPr>
      </a:lvl4pPr>
      <a:lvl5pPr marL="1675729">
        <a:defRPr>
          <a:latin typeface="+mn-lt"/>
          <a:ea typeface="+mn-ea"/>
          <a:cs typeface="+mn-cs"/>
        </a:defRPr>
      </a:lvl5pPr>
      <a:lvl6pPr marL="2094662">
        <a:defRPr>
          <a:latin typeface="+mn-lt"/>
          <a:ea typeface="+mn-ea"/>
          <a:cs typeface="+mn-cs"/>
        </a:defRPr>
      </a:lvl6pPr>
      <a:lvl7pPr marL="2513594">
        <a:defRPr>
          <a:latin typeface="+mn-lt"/>
          <a:ea typeface="+mn-ea"/>
          <a:cs typeface="+mn-cs"/>
        </a:defRPr>
      </a:lvl7pPr>
      <a:lvl8pPr marL="2932527">
        <a:defRPr>
          <a:latin typeface="+mn-lt"/>
          <a:ea typeface="+mn-ea"/>
          <a:cs typeface="+mn-cs"/>
        </a:defRPr>
      </a:lvl8pPr>
      <a:lvl9pPr marL="335145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0806" y="8396"/>
            <a:ext cx="1951365" cy="458025"/>
          </a:xfrm>
          <a:prstGeom prst="rect">
            <a:avLst/>
          </a:prstGeom>
        </p:spPr>
        <p:txBody>
          <a:bodyPr vert="horz" wrap="square" lIns="0" tIns="11635" rIns="0" bIns="0" rtlCol="0">
            <a:spAutoFit/>
          </a:bodyPr>
          <a:lstStyle/>
          <a:p>
            <a:pPr marL="11635">
              <a:spcBef>
                <a:spcPts val="92"/>
              </a:spcBef>
            </a:pPr>
            <a:r>
              <a:rPr spc="64" dirty="0"/>
              <a:t>Bölüm</a:t>
            </a:r>
            <a:r>
              <a:rPr spc="-147" dirty="0"/>
              <a:t> </a:t>
            </a:r>
            <a:r>
              <a:rPr spc="69" dirty="0"/>
              <a:t>4</a:t>
            </a:r>
          </a:p>
        </p:txBody>
      </p:sp>
      <p:sp>
        <p:nvSpPr>
          <p:cNvPr id="7" name="object 7"/>
          <p:cNvSpPr/>
          <p:nvPr/>
        </p:nvSpPr>
        <p:spPr>
          <a:xfrm>
            <a:off x="74475" y="526143"/>
            <a:ext cx="9143194" cy="0"/>
          </a:xfrm>
          <a:custGeom>
            <a:avLst/>
            <a:gdLst/>
            <a:ahLst/>
            <a:cxnLst/>
            <a:rect l="l" t="t" r="r" b="b"/>
            <a:pathLst>
              <a:path w="7200265">
                <a:moveTo>
                  <a:pt x="7199998" y="0"/>
                </a:moveTo>
                <a:lnTo>
                  <a:pt x="0" y="0"/>
                </a:lnTo>
              </a:path>
            </a:pathLst>
          </a:custGeom>
          <a:ln w="25400">
            <a:solidFill>
              <a:srgbClr val="1C93B4"/>
            </a:solidFill>
          </a:ln>
        </p:spPr>
        <p:txBody>
          <a:bodyPr wrap="square" lIns="0" tIns="0" rIns="0" bIns="0" rtlCol="0"/>
          <a:lstStyle/>
          <a:p>
            <a:pPr defTabSz="837753"/>
            <a:endParaRPr sz="1600">
              <a:solidFill>
                <a:prstClr val="black"/>
              </a:solidFill>
            </a:endParaRPr>
          </a:p>
        </p:txBody>
      </p:sp>
      <p:sp>
        <p:nvSpPr>
          <p:cNvPr id="14" name="object 14"/>
          <p:cNvSpPr txBox="1"/>
          <p:nvPr/>
        </p:nvSpPr>
        <p:spPr>
          <a:xfrm>
            <a:off x="3482060" y="573815"/>
            <a:ext cx="2310997" cy="363958"/>
          </a:xfrm>
          <a:prstGeom prst="rect">
            <a:avLst/>
          </a:prstGeom>
        </p:spPr>
        <p:txBody>
          <a:bodyPr vert="horz" wrap="square" lIns="0" tIns="11635" rIns="0" bIns="0" rtlCol="0">
            <a:spAutoFit/>
          </a:bodyPr>
          <a:lstStyle/>
          <a:p>
            <a:pPr marL="11635" defTabSz="837753">
              <a:spcBef>
                <a:spcPts val="92"/>
              </a:spcBef>
            </a:pPr>
            <a:r>
              <a:rPr sz="2200" spc="-37" dirty="0">
                <a:solidFill>
                  <a:srgbClr val="C00000"/>
                </a:solidFill>
                <a:latin typeface="Trebuchet MS"/>
                <a:cs typeface="Trebuchet MS"/>
              </a:rPr>
              <a:t>X-Işını</a:t>
            </a:r>
            <a:r>
              <a:rPr sz="2200" spc="-96" dirty="0">
                <a:solidFill>
                  <a:srgbClr val="C00000"/>
                </a:solidFill>
                <a:latin typeface="Trebuchet MS"/>
                <a:cs typeface="Trebuchet MS"/>
              </a:rPr>
              <a:t> </a:t>
            </a:r>
            <a:r>
              <a:rPr sz="2200" spc="-18" dirty="0">
                <a:solidFill>
                  <a:srgbClr val="C00000"/>
                </a:solidFill>
                <a:latin typeface="Trebuchet MS"/>
                <a:cs typeface="Trebuchet MS"/>
              </a:rPr>
              <a:t>Cihazları</a:t>
            </a:r>
            <a:endParaRPr sz="2200" dirty="0">
              <a:solidFill>
                <a:srgbClr val="C00000"/>
              </a:solidFill>
              <a:latin typeface="Trebuchet MS"/>
              <a:cs typeface="Trebuchet MS"/>
            </a:endParaRPr>
          </a:p>
        </p:txBody>
      </p:sp>
      <p:sp>
        <p:nvSpPr>
          <p:cNvPr id="21" name="object 21"/>
          <p:cNvSpPr/>
          <p:nvPr/>
        </p:nvSpPr>
        <p:spPr>
          <a:xfrm>
            <a:off x="243904" y="1034143"/>
            <a:ext cx="8243983" cy="553250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spTree>
    <p:extLst>
      <p:ext uri="{BB962C8B-B14F-4D97-AF65-F5344CB8AC3E}">
        <p14:creationId xmlns:p14="http://schemas.microsoft.com/office/powerpoint/2010/main" val="3583918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90806" y="8396"/>
            <a:ext cx="1951365" cy="458025"/>
          </a:xfrm>
          <a:prstGeom prst="rect">
            <a:avLst/>
          </a:prstGeom>
        </p:spPr>
        <p:txBody>
          <a:bodyPr vert="horz" wrap="square" lIns="0" tIns="11635" rIns="0" bIns="0" rtlCol="0">
            <a:spAutoFit/>
          </a:bodyPr>
          <a:lstStyle/>
          <a:p>
            <a:pPr marL="11635">
              <a:spcBef>
                <a:spcPts val="92"/>
              </a:spcBef>
            </a:pPr>
            <a:r>
              <a:rPr spc="64" dirty="0"/>
              <a:t>Bölüm</a:t>
            </a:r>
            <a:r>
              <a:rPr spc="-147" dirty="0"/>
              <a:t> </a:t>
            </a:r>
            <a:r>
              <a:rPr spc="69" dirty="0"/>
              <a:t>4</a:t>
            </a:r>
          </a:p>
        </p:txBody>
      </p:sp>
      <p:sp>
        <p:nvSpPr>
          <p:cNvPr id="7" name="object 7"/>
          <p:cNvSpPr/>
          <p:nvPr/>
        </p:nvSpPr>
        <p:spPr>
          <a:xfrm>
            <a:off x="74475" y="526143"/>
            <a:ext cx="9143194" cy="0"/>
          </a:xfrm>
          <a:custGeom>
            <a:avLst/>
            <a:gdLst/>
            <a:ahLst/>
            <a:cxnLst/>
            <a:rect l="l" t="t" r="r" b="b"/>
            <a:pathLst>
              <a:path w="7200265">
                <a:moveTo>
                  <a:pt x="7199998" y="0"/>
                </a:moveTo>
                <a:lnTo>
                  <a:pt x="0" y="0"/>
                </a:lnTo>
              </a:path>
            </a:pathLst>
          </a:custGeom>
          <a:ln w="25400">
            <a:solidFill>
              <a:srgbClr val="1C93B4"/>
            </a:solidFill>
          </a:ln>
        </p:spPr>
        <p:txBody>
          <a:bodyPr wrap="square" lIns="0" tIns="0" rIns="0" bIns="0" rtlCol="0"/>
          <a:lstStyle/>
          <a:p>
            <a:pPr defTabSz="837753"/>
            <a:endParaRPr sz="1600">
              <a:solidFill>
                <a:prstClr val="black"/>
              </a:solidFill>
            </a:endParaRPr>
          </a:p>
        </p:txBody>
      </p:sp>
      <p:sp>
        <p:nvSpPr>
          <p:cNvPr id="11" name="object 11"/>
          <p:cNvSpPr/>
          <p:nvPr/>
        </p:nvSpPr>
        <p:spPr>
          <a:xfrm>
            <a:off x="116180" y="931948"/>
            <a:ext cx="9143194" cy="0"/>
          </a:xfrm>
          <a:custGeom>
            <a:avLst/>
            <a:gdLst/>
            <a:ahLst/>
            <a:cxnLst/>
            <a:rect l="l" t="t" r="r" b="b"/>
            <a:pathLst>
              <a:path w="7200265">
                <a:moveTo>
                  <a:pt x="7199998" y="0"/>
                </a:moveTo>
                <a:lnTo>
                  <a:pt x="0" y="0"/>
                </a:lnTo>
              </a:path>
            </a:pathLst>
          </a:custGeom>
          <a:ln w="25400">
            <a:solidFill>
              <a:srgbClr val="1C93B4"/>
            </a:solidFill>
          </a:ln>
        </p:spPr>
        <p:txBody>
          <a:bodyPr wrap="square" lIns="0" tIns="0" rIns="0" bIns="0" rtlCol="0"/>
          <a:lstStyle/>
          <a:p>
            <a:pPr defTabSz="837753"/>
            <a:endParaRPr sz="1600">
              <a:solidFill>
                <a:prstClr val="black"/>
              </a:solidFill>
            </a:endParaRPr>
          </a:p>
        </p:txBody>
      </p:sp>
      <p:sp>
        <p:nvSpPr>
          <p:cNvPr id="13" name="object 13"/>
          <p:cNvSpPr/>
          <p:nvPr/>
        </p:nvSpPr>
        <p:spPr>
          <a:xfrm>
            <a:off x="278422" y="6472674"/>
            <a:ext cx="8481680" cy="43542"/>
          </a:xfrm>
          <a:custGeom>
            <a:avLst/>
            <a:gdLst/>
            <a:ahLst/>
            <a:cxnLst/>
            <a:rect l="l" t="t" r="r" b="b"/>
            <a:pathLst>
              <a:path w="5877559">
                <a:moveTo>
                  <a:pt x="5877001" y="0"/>
                </a:moveTo>
                <a:lnTo>
                  <a:pt x="0" y="0"/>
                </a:lnTo>
              </a:path>
            </a:pathLst>
          </a:custGeom>
          <a:ln w="25400">
            <a:solidFill>
              <a:srgbClr val="1C93B4"/>
            </a:solidFill>
          </a:ln>
        </p:spPr>
        <p:txBody>
          <a:bodyPr wrap="square" lIns="0" tIns="0" rIns="0" bIns="0" rtlCol="0"/>
          <a:lstStyle/>
          <a:p>
            <a:pPr defTabSz="837753"/>
            <a:endParaRPr sz="1600">
              <a:solidFill>
                <a:prstClr val="black"/>
              </a:solidFill>
            </a:endParaRPr>
          </a:p>
        </p:txBody>
      </p:sp>
      <p:sp>
        <p:nvSpPr>
          <p:cNvPr id="14" name="object 14"/>
          <p:cNvSpPr txBox="1"/>
          <p:nvPr/>
        </p:nvSpPr>
        <p:spPr>
          <a:xfrm>
            <a:off x="3482060" y="573815"/>
            <a:ext cx="2310997" cy="363958"/>
          </a:xfrm>
          <a:prstGeom prst="rect">
            <a:avLst/>
          </a:prstGeom>
        </p:spPr>
        <p:txBody>
          <a:bodyPr vert="horz" wrap="square" lIns="0" tIns="11635" rIns="0" bIns="0" rtlCol="0">
            <a:spAutoFit/>
          </a:bodyPr>
          <a:lstStyle/>
          <a:p>
            <a:pPr marL="11635" defTabSz="837753">
              <a:spcBef>
                <a:spcPts val="92"/>
              </a:spcBef>
            </a:pPr>
            <a:r>
              <a:rPr sz="2200" spc="-37" dirty="0">
                <a:solidFill>
                  <a:srgbClr val="1C93B4"/>
                </a:solidFill>
                <a:latin typeface="Trebuchet MS"/>
                <a:cs typeface="Trebuchet MS"/>
              </a:rPr>
              <a:t>X-Işını</a:t>
            </a:r>
            <a:r>
              <a:rPr sz="2200" spc="-96" dirty="0">
                <a:solidFill>
                  <a:srgbClr val="1C93B4"/>
                </a:solidFill>
                <a:latin typeface="Trebuchet MS"/>
                <a:cs typeface="Trebuchet MS"/>
              </a:rPr>
              <a:t> </a:t>
            </a:r>
            <a:r>
              <a:rPr sz="2200" spc="-18" dirty="0">
                <a:solidFill>
                  <a:srgbClr val="1C93B4"/>
                </a:solidFill>
                <a:latin typeface="Trebuchet MS"/>
                <a:cs typeface="Trebuchet MS"/>
              </a:rPr>
              <a:t>Cihazları</a:t>
            </a:r>
            <a:endParaRPr sz="2200" dirty="0">
              <a:solidFill>
                <a:prstClr val="black"/>
              </a:solidFill>
              <a:latin typeface="Trebuchet MS"/>
              <a:cs typeface="Trebuchet MS"/>
            </a:endParaRPr>
          </a:p>
        </p:txBody>
      </p:sp>
      <p:sp>
        <p:nvSpPr>
          <p:cNvPr id="19" name="object 19"/>
          <p:cNvSpPr txBox="1"/>
          <p:nvPr/>
        </p:nvSpPr>
        <p:spPr>
          <a:xfrm>
            <a:off x="3209735" y="5388430"/>
            <a:ext cx="994015" cy="134859"/>
          </a:xfrm>
          <a:prstGeom prst="rect">
            <a:avLst/>
          </a:prstGeom>
        </p:spPr>
        <p:txBody>
          <a:bodyPr vert="horz" wrap="square" lIns="0" tIns="11635" rIns="0" bIns="0" rtlCol="0">
            <a:spAutoFit/>
          </a:bodyPr>
          <a:lstStyle/>
          <a:p>
            <a:pPr marL="11635" defTabSz="837753">
              <a:spcBef>
                <a:spcPts val="92"/>
              </a:spcBef>
            </a:pPr>
            <a:endParaRPr sz="800" dirty="0">
              <a:solidFill>
                <a:prstClr val="black"/>
              </a:solidFill>
              <a:latin typeface="Arial"/>
              <a:cs typeface="Arial"/>
            </a:endParaRPr>
          </a:p>
        </p:txBody>
      </p:sp>
      <p:sp>
        <p:nvSpPr>
          <p:cNvPr id="22" name="object 22"/>
          <p:cNvSpPr txBox="1"/>
          <p:nvPr/>
        </p:nvSpPr>
        <p:spPr>
          <a:xfrm>
            <a:off x="184910" y="1083513"/>
            <a:ext cx="245131" cy="781190"/>
          </a:xfrm>
          <a:prstGeom prst="rect">
            <a:avLst/>
          </a:prstGeom>
        </p:spPr>
        <p:txBody>
          <a:bodyPr vert="horz" wrap="square" lIns="0" tIns="11635" rIns="0" bIns="0" rtlCol="0">
            <a:spAutoFit/>
          </a:bodyPr>
          <a:lstStyle/>
          <a:p>
            <a:pPr marL="11635" defTabSz="837753">
              <a:spcBef>
                <a:spcPts val="92"/>
              </a:spcBef>
            </a:pPr>
            <a:r>
              <a:rPr sz="5000" spc="-1439" dirty="0">
                <a:solidFill>
                  <a:srgbClr val="1C93B4"/>
                </a:solidFill>
                <a:latin typeface="Trebuchet MS"/>
                <a:cs typeface="Trebuchet MS"/>
              </a:rPr>
              <a:t>1</a:t>
            </a:r>
            <a:endParaRPr sz="5000" dirty="0">
              <a:solidFill>
                <a:prstClr val="black"/>
              </a:solidFill>
              <a:latin typeface="Trebuchet MS"/>
              <a:cs typeface="Trebuchet MS"/>
            </a:endParaRPr>
          </a:p>
        </p:txBody>
      </p:sp>
      <p:sp>
        <p:nvSpPr>
          <p:cNvPr id="23" name="object 23"/>
          <p:cNvSpPr/>
          <p:nvPr/>
        </p:nvSpPr>
        <p:spPr>
          <a:xfrm flipV="1">
            <a:off x="131687" y="1963953"/>
            <a:ext cx="8785976" cy="158763"/>
          </a:xfrm>
          <a:custGeom>
            <a:avLst/>
            <a:gdLst/>
            <a:ahLst/>
            <a:cxnLst/>
            <a:rect l="l" t="t" r="r" b="b"/>
            <a:pathLst>
              <a:path w="2808604">
                <a:moveTo>
                  <a:pt x="2807995" y="0"/>
                </a:moveTo>
                <a:lnTo>
                  <a:pt x="0" y="0"/>
                </a:lnTo>
              </a:path>
            </a:pathLst>
          </a:custGeom>
          <a:ln w="38100">
            <a:solidFill>
              <a:srgbClr val="1C93B4"/>
            </a:solidFill>
          </a:ln>
        </p:spPr>
        <p:txBody>
          <a:bodyPr wrap="square" lIns="0" tIns="0" rIns="0" bIns="0" rtlCol="0"/>
          <a:lstStyle/>
          <a:p>
            <a:pPr defTabSz="837753"/>
            <a:endParaRPr sz="1600">
              <a:solidFill>
                <a:prstClr val="black"/>
              </a:solidFill>
            </a:endParaRPr>
          </a:p>
        </p:txBody>
      </p:sp>
      <p:sp>
        <p:nvSpPr>
          <p:cNvPr id="24" name="object 24"/>
          <p:cNvSpPr txBox="1"/>
          <p:nvPr/>
        </p:nvSpPr>
        <p:spPr>
          <a:xfrm>
            <a:off x="710462" y="1140773"/>
            <a:ext cx="7799796" cy="859816"/>
          </a:xfrm>
          <a:prstGeom prst="rect">
            <a:avLst/>
          </a:prstGeom>
        </p:spPr>
        <p:txBody>
          <a:bodyPr vert="horz" wrap="square" lIns="0" tIns="27925" rIns="0" bIns="0" rtlCol="0">
            <a:spAutoFit/>
          </a:bodyPr>
          <a:lstStyle/>
          <a:p>
            <a:pPr marL="11635" marR="4655" defTabSz="837753">
              <a:lnSpc>
                <a:spcPts val="1100"/>
              </a:lnSpc>
              <a:spcBef>
                <a:spcPts val="220"/>
              </a:spcBef>
            </a:pPr>
            <a:r>
              <a:rPr spc="-27" dirty="0">
                <a:solidFill>
                  <a:srgbClr val="A62C3B"/>
                </a:solidFill>
                <a:latin typeface="Arial" pitchFamily="34" charset="0"/>
                <a:cs typeface="Arial" pitchFamily="34" charset="0"/>
              </a:rPr>
              <a:t>X-Işını, </a:t>
            </a:r>
            <a:r>
              <a:rPr spc="-18" dirty="0">
                <a:solidFill>
                  <a:srgbClr val="A62C3B"/>
                </a:solidFill>
                <a:latin typeface="Arial" pitchFamily="34" charset="0"/>
                <a:cs typeface="Arial" pitchFamily="34" charset="0"/>
              </a:rPr>
              <a:t>X-Işını </a:t>
            </a:r>
            <a:r>
              <a:rPr spc="-9" dirty="0">
                <a:solidFill>
                  <a:srgbClr val="A62C3B"/>
                </a:solidFill>
                <a:latin typeface="Arial" pitchFamily="34" charset="0"/>
                <a:cs typeface="Arial" pitchFamily="34" charset="0"/>
              </a:rPr>
              <a:t>Cihazlarının </a:t>
            </a:r>
            <a:r>
              <a:rPr spc="18" dirty="0">
                <a:solidFill>
                  <a:srgbClr val="A62C3B"/>
                </a:solidFill>
                <a:latin typeface="Arial" pitchFamily="34" charset="0"/>
                <a:cs typeface="Arial" pitchFamily="34" charset="0"/>
              </a:rPr>
              <a:t>Çalışma</a:t>
            </a:r>
            <a:r>
              <a:rPr spc="-110" dirty="0">
                <a:solidFill>
                  <a:srgbClr val="A62C3B"/>
                </a:solidFill>
                <a:latin typeface="Arial" pitchFamily="34" charset="0"/>
                <a:cs typeface="Arial" pitchFamily="34" charset="0"/>
              </a:rPr>
              <a:t> </a:t>
            </a:r>
            <a:r>
              <a:rPr spc="9" dirty="0">
                <a:solidFill>
                  <a:srgbClr val="A62C3B"/>
                </a:solidFill>
                <a:latin typeface="Arial" pitchFamily="34" charset="0"/>
                <a:cs typeface="Arial" pitchFamily="34" charset="0"/>
              </a:rPr>
              <a:t>Şekli  </a:t>
            </a:r>
            <a:r>
              <a:rPr spc="-5" dirty="0">
                <a:solidFill>
                  <a:srgbClr val="A62C3B"/>
                </a:solidFill>
                <a:latin typeface="Arial" pitchFamily="34" charset="0"/>
                <a:cs typeface="Arial" pitchFamily="34" charset="0"/>
              </a:rPr>
              <a:t>ve </a:t>
            </a:r>
            <a:r>
              <a:rPr spc="-9" dirty="0">
                <a:solidFill>
                  <a:srgbClr val="A62C3B"/>
                </a:solidFill>
                <a:latin typeface="Arial" pitchFamily="34" charset="0"/>
                <a:cs typeface="Arial" pitchFamily="34" charset="0"/>
              </a:rPr>
              <a:t>Kullanım</a:t>
            </a:r>
            <a:r>
              <a:rPr spc="-55" dirty="0">
                <a:solidFill>
                  <a:srgbClr val="A62C3B"/>
                </a:solidFill>
                <a:latin typeface="Arial" pitchFamily="34" charset="0"/>
                <a:cs typeface="Arial" pitchFamily="34" charset="0"/>
              </a:rPr>
              <a:t> </a:t>
            </a:r>
            <a:r>
              <a:rPr spc="-27" dirty="0">
                <a:solidFill>
                  <a:srgbClr val="A62C3B"/>
                </a:solidFill>
                <a:latin typeface="Arial" pitchFamily="34" charset="0"/>
                <a:cs typeface="Arial" pitchFamily="34" charset="0"/>
              </a:rPr>
              <a:t>Alanları</a:t>
            </a:r>
            <a:endParaRPr dirty="0">
              <a:solidFill>
                <a:prstClr val="black"/>
              </a:solidFill>
              <a:latin typeface="Arial" pitchFamily="34" charset="0"/>
              <a:cs typeface="Arial" pitchFamily="34" charset="0"/>
            </a:endParaRPr>
          </a:p>
          <a:p>
            <a:pPr marL="112863" marR="494507" indent="-112863" defTabSz="837753">
              <a:lnSpc>
                <a:spcPct val="150000"/>
              </a:lnSpc>
              <a:spcBef>
                <a:spcPts val="220"/>
              </a:spcBef>
              <a:buClr>
                <a:srgbClr val="A62C3B"/>
              </a:buClr>
              <a:buSzPct val="90000"/>
              <a:buFontTx/>
              <a:buAutoNum type="arabicPlain"/>
              <a:tabLst>
                <a:tab pos="112863" algn="l"/>
              </a:tabLst>
            </a:pPr>
            <a:r>
              <a:rPr lang="tr-TR" sz="1600" spc="-92" dirty="0">
                <a:solidFill>
                  <a:srgbClr val="231F20"/>
                </a:solidFill>
                <a:latin typeface="Arial" pitchFamily="34" charset="0"/>
                <a:cs typeface="Arial" pitchFamily="34" charset="0"/>
              </a:rPr>
              <a:t>-X </a:t>
            </a:r>
            <a:r>
              <a:rPr lang="tr-TR" sz="1600" spc="-92" dirty="0" err="1">
                <a:solidFill>
                  <a:srgbClr val="231F20"/>
                </a:solidFill>
                <a:latin typeface="Arial" pitchFamily="34" charset="0"/>
                <a:cs typeface="Arial" pitchFamily="34" charset="0"/>
              </a:rPr>
              <a:t>Iş</a:t>
            </a:r>
            <a:r>
              <a:rPr sz="1600" spc="-92" dirty="0" err="1">
                <a:solidFill>
                  <a:srgbClr val="231F20"/>
                </a:solidFill>
                <a:latin typeface="Arial" pitchFamily="34" charset="0"/>
                <a:cs typeface="Arial" pitchFamily="34" charset="0"/>
              </a:rPr>
              <a:t>ını</a:t>
            </a:r>
            <a:r>
              <a:rPr sz="1600" spc="-92" dirty="0">
                <a:solidFill>
                  <a:srgbClr val="231F20"/>
                </a:solidFill>
                <a:latin typeface="Arial" pitchFamily="34" charset="0"/>
                <a:cs typeface="Arial" pitchFamily="34" charset="0"/>
              </a:rPr>
              <a:t> </a:t>
            </a:r>
            <a:r>
              <a:rPr sz="1600" spc="-9" dirty="0">
                <a:solidFill>
                  <a:srgbClr val="231F20"/>
                </a:solidFill>
                <a:latin typeface="Arial" pitchFamily="34" charset="0"/>
                <a:cs typeface="Arial" pitchFamily="34" charset="0"/>
              </a:rPr>
              <a:t>cihazı </a:t>
            </a:r>
            <a:r>
              <a:rPr sz="1600" spc="-5" dirty="0">
                <a:solidFill>
                  <a:srgbClr val="231F20"/>
                </a:solidFill>
                <a:latin typeface="Arial" pitchFamily="34" charset="0"/>
                <a:cs typeface="Arial" pitchFamily="34" charset="0"/>
              </a:rPr>
              <a:t>ve </a:t>
            </a:r>
            <a:r>
              <a:rPr sz="1600" spc="5" dirty="0">
                <a:solidFill>
                  <a:srgbClr val="231F20"/>
                </a:solidFill>
                <a:latin typeface="Arial" pitchFamily="34" charset="0"/>
                <a:cs typeface="Arial" pitchFamily="34" charset="0"/>
              </a:rPr>
              <a:t>çalışma </a:t>
            </a:r>
            <a:r>
              <a:rPr sz="1600" spc="-9" dirty="0">
                <a:solidFill>
                  <a:srgbClr val="231F20"/>
                </a:solidFill>
                <a:latin typeface="Arial" pitchFamily="34" charset="0"/>
                <a:cs typeface="Arial" pitchFamily="34" charset="0"/>
              </a:rPr>
              <a:t>prensibini  </a:t>
            </a:r>
            <a:r>
              <a:rPr sz="1600" spc="-18" dirty="0">
                <a:solidFill>
                  <a:srgbClr val="231F20"/>
                </a:solidFill>
                <a:latin typeface="Arial" pitchFamily="34" charset="0"/>
                <a:cs typeface="Arial" pitchFamily="34" charset="0"/>
              </a:rPr>
              <a:t>anlatabilme</a:t>
            </a:r>
            <a:endParaRPr sz="1600" dirty="0">
              <a:solidFill>
                <a:prstClr val="black"/>
              </a:solidFill>
              <a:latin typeface="Arial" pitchFamily="34" charset="0"/>
              <a:cs typeface="Arial" pitchFamily="34" charset="0"/>
            </a:endParaRPr>
          </a:p>
          <a:p>
            <a:pPr marL="112863" marR="349645" indent="-112863" defTabSz="837753">
              <a:spcBef>
                <a:spcPts val="261"/>
              </a:spcBef>
              <a:buClr>
                <a:srgbClr val="A62C3B"/>
              </a:buClr>
              <a:buSzPct val="90000"/>
              <a:buFontTx/>
              <a:buAutoNum type="arabicPlain"/>
              <a:tabLst>
                <a:tab pos="112863" algn="l"/>
              </a:tabLst>
            </a:pPr>
            <a:r>
              <a:rPr lang="tr-TR" sz="1600" spc="-92" dirty="0">
                <a:solidFill>
                  <a:srgbClr val="231F20"/>
                </a:solidFill>
                <a:latin typeface="Arial" pitchFamily="34" charset="0"/>
                <a:cs typeface="Arial" pitchFamily="34" charset="0"/>
              </a:rPr>
              <a:t>-</a:t>
            </a:r>
            <a:r>
              <a:rPr sz="1600" spc="-92" dirty="0">
                <a:solidFill>
                  <a:srgbClr val="231F20"/>
                </a:solidFill>
                <a:latin typeface="Arial" pitchFamily="34" charset="0"/>
                <a:cs typeface="Arial" pitchFamily="34" charset="0"/>
              </a:rPr>
              <a:t>X</a:t>
            </a:r>
            <a:r>
              <a:rPr lang="tr-TR" sz="1600" spc="-92" dirty="0">
                <a:solidFill>
                  <a:srgbClr val="231F20"/>
                </a:solidFill>
                <a:latin typeface="Arial" pitchFamily="34" charset="0"/>
                <a:cs typeface="Arial" pitchFamily="34" charset="0"/>
              </a:rPr>
              <a:t> </a:t>
            </a:r>
            <a:r>
              <a:rPr lang="tr-TR" sz="1600" spc="-92" dirty="0" err="1">
                <a:solidFill>
                  <a:srgbClr val="231F20"/>
                </a:solidFill>
                <a:latin typeface="Arial" pitchFamily="34" charset="0"/>
                <a:cs typeface="Arial" pitchFamily="34" charset="0"/>
              </a:rPr>
              <a:t>Iş</a:t>
            </a:r>
            <a:r>
              <a:rPr sz="1600" spc="-92" dirty="0" err="1">
                <a:solidFill>
                  <a:srgbClr val="231F20"/>
                </a:solidFill>
                <a:latin typeface="Arial" pitchFamily="34" charset="0"/>
                <a:cs typeface="Arial" pitchFamily="34" charset="0"/>
              </a:rPr>
              <a:t>ını</a:t>
            </a:r>
            <a:r>
              <a:rPr sz="1600" spc="-92" dirty="0">
                <a:solidFill>
                  <a:srgbClr val="231F20"/>
                </a:solidFill>
                <a:latin typeface="Arial" pitchFamily="34" charset="0"/>
                <a:cs typeface="Arial" pitchFamily="34" charset="0"/>
              </a:rPr>
              <a:t> </a:t>
            </a:r>
            <a:r>
              <a:rPr sz="1600" spc="-18" dirty="0">
                <a:solidFill>
                  <a:srgbClr val="231F20"/>
                </a:solidFill>
                <a:latin typeface="Arial" pitchFamily="34" charset="0"/>
                <a:cs typeface="Arial" pitchFamily="34" charset="0"/>
              </a:rPr>
              <a:t>cihazları </a:t>
            </a:r>
            <a:r>
              <a:rPr sz="1600" spc="-27" dirty="0">
                <a:solidFill>
                  <a:srgbClr val="231F20"/>
                </a:solidFill>
                <a:latin typeface="Arial" pitchFamily="34" charset="0"/>
                <a:cs typeface="Arial" pitchFamily="34" charset="0"/>
              </a:rPr>
              <a:t>çeşitlerini </a:t>
            </a:r>
            <a:r>
              <a:rPr sz="1600" spc="-5" dirty="0">
                <a:solidFill>
                  <a:srgbClr val="231F20"/>
                </a:solidFill>
                <a:latin typeface="Arial" pitchFamily="34" charset="0"/>
                <a:cs typeface="Arial" pitchFamily="34" charset="0"/>
              </a:rPr>
              <a:t>ve </a:t>
            </a:r>
            <a:r>
              <a:rPr sz="1600" spc="-18" dirty="0">
                <a:solidFill>
                  <a:srgbClr val="231F20"/>
                </a:solidFill>
                <a:latin typeface="Arial" pitchFamily="34" charset="0"/>
                <a:cs typeface="Arial" pitchFamily="34" charset="0"/>
              </a:rPr>
              <a:t>kullanım  </a:t>
            </a:r>
            <a:r>
              <a:rPr sz="1600" spc="-23" dirty="0">
                <a:solidFill>
                  <a:srgbClr val="231F20"/>
                </a:solidFill>
                <a:latin typeface="Arial" pitchFamily="34" charset="0"/>
                <a:cs typeface="Arial" pitchFamily="34" charset="0"/>
              </a:rPr>
              <a:t>alanlarını</a:t>
            </a:r>
            <a:r>
              <a:rPr sz="1600" spc="-32" dirty="0">
                <a:solidFill>
                  <a:srgbClr val="231F20"/>
                </a:solidFill>
                <a:latin typeface="Arial" pitchFamily="34" charset="0"/>
                <a:cs typeface="Arial" pitchFamily="34" charset="0"/>
              </a:rPr>
              <a:t> </a:t>
            </a:r>
            <a:r>
              <a:rPr sz="1600" spc="-18" dirty="0">
                <a:solidFill>
                  <a:srgbClr val="231F20"/>
                </a:solidFill>
                <a:latin typeface="Arial" pitchFamily="34" charset="0"/>
                <a:cs typeface="Arial" pitchFamily="34" charset="0"/>
              </a:rPr>
              <a:t>özetleyebilme</a:t>
            </a:r>
            <a:endParaRPr sz="1600" dirty="0">
              <a:solidFill>
                <a:prstClr val="black"/>
              </a:solidFill>
              <a:latin typeface="Arial" pitchFamily="34" charset="0"/>
              <a:cs typeface="Arial" pitchFamily="34" charset="0"/>
            </a:endParaRPr>
          </a:p>
        </p:txBody>
      </p:sp>
      <p:sp>
        <p:nvSpPr>
          <p:cNvPr id="25" name="object 25"/>
          <p:cNvSpPr txBox="1"/>
          <p:nvPr/>
        </p:nvSpPr>
        <p:spPr>
          <a:xfrm>
            <a:off x="185927" y="2630714"/>
            <a:ext cx="245131" cy="781190"/>
          </a:xfrm>
          <a:prstGeom prst="rect">
            <a:avLst/>
          </a:prstGeom>
        </p:spPr>
        <p:txBody>
          <a:bodyPr vert="horz" wrap="square" lIns="0" tIns="11635" rIns="0" bIns="0" rtlCol="0">
            <a:spAutoFit/>
          </a:bodyPr>
          <a:lstStyle/>
          <a:p>
            <a:pPr marL="11635" defTabSz="837753">
              <a:spcBef>
                <a:spcPts val="92"/>
              </a:spcBef>
            </a:pPr>
            <a:r>
              <a:rPr sz="5000" spc="-1439" dirty="0">
                <a:solidFill>
                  <a:srgbClr val="1C93B4"/>
                </a:solidFill>
                <a:latin typeface="Trebuchet MS"/>
                <a:cs typeface="Trebuchet MS"/>
              </a:rPr>
              <a:t>2</a:t>
            </a:r>
            <a:endParaRPr sz="5000" dirty="0">
              <a:solidFill>
                <a:prstClr val="black"/>
              </a:solidFill>
              <a:latin typeface="Trebuchet MS"/>
              <a:cs typeface="Trebuchet MS"/>
            </a:endParaRPr>
          </a:p>
        </p:txBody>
      </p:sp>
      <p:sp>
        <p:nvSpPr>
          <p:cNvPr id="29" name="object 29"/>
          <p:cNvSpPr txBox="1"/>
          <p:nvPr/>
        </p:nvSpPr>
        <p:spPr>
          <a:xfrm>
            <a:off x="797139" y="2558144"/>
            <a:ext cx="7645219" cy="742569"/>
          </a:xfrm>
          <a:prstGeom prst="rect">
            <a:avLst/>
          </a:prstGeom>
        </p:spPr>
        <p:txBody>
          <a:bodyPr vert="horz" wrap="square" lIns="0" tIns="27925" rIns="0" bIns="0" rtlCol="0">
            <a:spAutoFit/>
          </a:bodyPr>
          <a:lstStyle/>
          <a:p>
            <a:pPr marL="11635" marR="4655" defTabSz="837753">
              <a:lnSpc>
                <a:spcPct val="150000"/>
              </a:lnSpc>
              <a:spcBef>
                <a:spcPts val="220"/>
              </a:spcBef>
            </a:pPr>
            <a:r>
              <a:rPr spc="-18" dirty="0">
                <a:solidFill>
                  <a:srgbClr val="A62C3B"/>
                </a:solidFill>
                <a:latin typeface="Arial" pitchFamily="34" charset="0"/>
                <a:cs typeface="Arial" pitchFamily="34" charset="0"/>
              </a:rPr>
              <a:t>X-Işını </a:t>
            </a:r>
            <a:r>
              <a:rPr spc="5" dirty="0">
                <a:solidFill>
                  <a:srgbClr val="A62C3B"/>
                </a:solidFill>
                <a:latin typeface="Arial" pitchFamily="34" charset="0"/>
                <a:cs typeface="Arial" pitchFamily="34" charset="0"/>
              </a:rPr>
              <a:t>Cihazı </a:t>
            </a:r>
            <a:r>
              <a:rPr dirty="0">
                <a:solidFill>
                  <a:srgbClr val="A62C3B"/>
                </a:solidFill>
                <a:latin typeface="Arial" pitchFamily="34" charset="0"/>
                <a:cs typeface="Arial" pitchFamily="34" charset="0"/>
              </a:rPr>
              <a:t>Kullanan </a:t>
            </a:r>
            <a:r>
              <a:rPr spc="-5" dirty="0">
                <a:solidFill>
                  <a:srgbClr val="A62C3B"/>
                </a:solidFill>
                <a:latin typeface="Arial" pitchFamily="34" charset="0"/>
                <a:cs typeface="Arial" pitchFamily="34" charset="0"/>
              </a:rPr>
              <a:t>Güvenlik</a:t>
            </a:r>
            <a:r>
              <a:rPr spc="-147" dirty="0">
                <a:solidFill>
                  <a:srgbClr val="A62C3B"/>
                </a:solidFill>
                <a:latin typeface="Arial" pitchFamily="34" charset="0"/>
                <a:cs typeface="Arial" pitchFamily="34" charset="0"/>
              </a:rPr>
              <a:t> </a:t>
            </a:r>
            <a:r>
              <a:rPr spc="5" dirty="0">
                <a:solidFill>
                  <a:srgbClr val="A62C3B"/>
                </a:solidFill>
                <a:latin typeface="Arial" pitchFamily="34" charset="0"/>
                <a:cs typeface="Arial" pitchFamily="34" charset="0"/>
              </a:rPr>
              <a:t>Sistemi  </a:t>
            </a:r>
            <a:r>
              <a:rPr spc="-18" dirty="0">
                <a:solidFill>
                  <a:srgbClr val="A62C3B"/>
                </a:solidFill>
                <a:latin typeface="Arial" pitchFamily="34" charset="0"/>
                <a:cs typeface="Arial" pitchFamily="34" charset="0"/>
              </a:rPr>
              <a:t>Çeşitleri</a:t>
            </a:r>
            <a:endParaRPr dirty="0">
              <a:solidFill>
                <a:prstClr val="black"/>
              </a:solidFill>
              <a:latin typeface="Arial" pitchFamily="34" charset="0"/>
              <a:cs typeface="Arial" pitchFamily="34" charset="0"/>
            </a:endParaRPr>
          </a:p>
          <a:p>
            <a:pPr marL="174531" marR="478217" indent="-162896" defTabSz="837753">
              <a:spcBef>
                <a:spcPts val="220"/>
              </a:spcBef>
            </a:pPr>
            <a:r>
              <a:rPr sz="1600" spc="-73" dirty="0">
                <a:solidFill>
                  <a:srgbClr val="A62C3B"/>
                </a:solidFill>
                <a:latin typeface="Arial" pitchFamily="34" charset="0"/>
                <a:cs typeface="Arial" pitchFamily="34" charset="0"/>
              </a:rPr>
              <a:t>3</a:t>
            </a:r>
            <a:r>
              <a:rPr sz="1600" spc="-73" dirty="0">
                <a:solidFill>
                  <a:srgbClr val="231F20"/>
                </a:solidFill>
                <a:latin typeface="Arial" pitchFamily="34" charset="0"/>
                <a:cs typeface="Arial" pitchFamily="34" charset="0"/>
              </a:rPr>
              <a:t>-X</a:t>
            </a:r>
            <a:r>
              <a:rPr lang="tr-TR" sz="1600" spc="-73" dirty="0">
                <a:solidFill>
                  <a:srgbClr val="231F20"/>
                </a:solidFill>
                <a:latin typeface="Arial" pitchFamily="34" charset="0"/>
                <a:cs typeface="Arial" pitchFamily="34" charset="0"/>
              </a:rPr>
              <a:t> </a:t>
            </a:r>
            <a:r>
              <a:rPr lang="tr-TR" sz="1600" spc="-73" dirty="0" err="1">
                <a:solidFill>
                  <a:srgbClr val="231F20"/>
                </a:solidFill>
                <a:latin typeface="Arial" pitchFamily="34" charset="0"/>
                <a:cs typeface="Arial" pitchFamily="34" charset="0"/>
              </a:rPr>
              <a:t>Iş</a:t>
            </a:r>
            <a:r>
              <a:rPr sz="1600" spc="-73" dirty="0" err="1">
                <a:solidFill>
                  <a:srgbClr val="231F20"/>
                </a:solidFill>
                <a:latin typeface="Arial" pitchFamily="34" charset="0"/>
                <a:cs typeface="Arial" pitchFamily="34" charset="0"/>
              </a:rPr>
              <a:t>ını</a:t>
            </a:r>
            <a:r>
              <a:rPr sz="1600" spc="-73" dirty="0">
                <a:solidFill>
                  <a:srgbClr val="231F20"/>
                </a:solidFill>
                <a:latin typeface="Arial" pitchFamily="34" charset="0"/>
                <a:cs typeface="Arial" pitchFamily="34" charset="0"/>
              </a:rPr>
              <a:t> </a:t>
            </a:r>
            <a:r>
              <a:rPr sz="1600" spc="-9" dirty="0">
                <a:solidFill>
                  <a:srgbClr val="231F20"/>
                </a:solidFill>
                <a:latin typeface="Arial" pitchFamily="34" charset="0"/>
                <a:cs typeface="Arial" pitchFamily="34" charset="0"/>
              </a:rPr>
              <a:t>kullanan </a:t>
            </a:r>
            <a:r>
              <a:rPr sz="1600" spc="-5" dirty="0">
                <a:solidFill>
                  <a:srgbClr val="231F20"/>
                </a:solidFill>
                <a:latin typeface="Arial" pitchFamily="34" charset="0"/>
                <a:cs typeface="Arial" pitchFamily="34" charset="0"/>
              </a:rPr>
              <a:t>güvenlik </a:t>
            </a:r>
            <a:r>
              <a:rPr sz="1600" spc="-23" dirty="0">
                <a:solidFill>
                  <a:srgbClr val="231F20"/>
                </a:solidFill>
                <a:latin typeface="Arial" pitchFamily="34" charset="0"/>
                <a:cs typeface="Arial" pitchFamily="34" charset="0"/>
              </a:rPr>
              <a:t>sistemleri  </a:t>
            </a:r>
            <a:r>
              <a:rPr sz="1600" spc="-27" dirty="0">
                <a:solidFill>
                  <a:srgbClr val="231F20"/>
                </a:solidFill>
                <a:latin typeface="Arial" pitchFamily="34" charset="0"/>
                <a:cs typeface="Arial" pitchFamily="34" charset="0"/>
              </a:rPr>
              <a:t>çeşitlerini ifade</a:t>
            </a:r>
            <a:r>
              <a:rPr sz="1600" spc="-32" dirty="0">
                <a:solidFill>
                  <a:srgbClr val="231F20"/>
                </a:solidFill>
                <a:latin typeface="Arial" pitchFamily="34" charset="0"/>
                <a:cs typeface="Arial" pitchFamily="34" charset="0"/>
              </a:rPr>
              <a:t> </a:t>
            </a:r>
            <a:r>
              <a:rPr sz="1600" spc="-5" dirty="0">
                <a:solidFill>
                  <a:srgbClr val="231F20"/>
                </a:solidFill>
                <a:latin typeface="Arial" pitchFamily="34" charset="0"/>
                <a:cs typeface="Arial" pitchFamily="34" charset="0"/>
              </a:rPr>
              <a:t>edebilme</a:t>
            </a:r>
            <a:endParaRPr sz="1600" dirty="0">
              <a:solidFill>
                <a:prstClr val="black"/>
              </a:solidFill>
              <a:latin typeface="Arial" pitchFamily="34" charset="0"/>
              <a:cs typeface="Arial" pitchFamily="34" charset="0"/>
            </a:endParaRPr>
          </a:p>
        </p:txBody>
      </p:sp>
      <p:sp>
        <p:nvSpPr>
          <p:cNvPr id="30" name="object 30"/>
          <p:cNvSpPr txBox="1"/>
          <p:nvPr/>
        </p:nvSpPr>
        <p:spPr>
          <a:xfrm>
            <a:off x="812678" y="3646716"/>
            <a:ext cx="7864005" cy="1272631"/>
          </a:xfrm>
          <a:prstGeom prst="rect">
            <a:avLst/>
          </a:prstGeom>
        </p:spPr>
        <p:txBody>
          <a:bodyPr vert="horz" wrap="square" lIns="0" tIns="27925" rIns="0" bIns="0" rtlCol="0">
            <a:spAutoFit/>
          </a:bodyPr>
          <a:lstStyle/>
          <a:p>
            <a:pPr marL="11635" marR="4655" defTabSz="837753">
              <a:lnSpc>
                <a:spcPct val="150000"/>
              </a:lnSpc>
              <a:spcBef>
                <a:spcPts val="220"/>
              </a:spcBef>
            </a:pPr>
            <a:r>
              <a:rPr spc="-18" dirty="0">
                <a:solidFill>
                  <a:srgbClr val="A62C3B"/>
                </a:solidFill>
                <a:latin typeface="Arial" pitchFamily="34" charset="0"/>
                <a:cs typeface="Arial" pitchFamily="34" charset="0"/>
              </a:rPr>
              <a:t>X-Işını </a:t>
            </a:r>
            <a:r>
              <a:rPr spc="18" dirty="0">
                <a:solidFill>
                  <a:srgbClr val="A62C3B"/>
                </a:solidFill>
                <a:latin typeface="Arial" pitchFamily="34" charset="0"/>
                <a:cs typeface="Arial" pitchFamily="34" charset="0"/>
              </a:rPr>
              <a:t>Cihaz </a:t>
            </a:r>
            <a:r>
              <a:rPr spc="-5" dirty="0">
                <a:solidFill>
                  <a:srgbClr val="A62C3B"/>
                </a:solidFill>
                <a:latin typeface="Arial" pitchFamily="34" charset="0"/>
                <a:cs typeface="Arial" pitchFamily="34" charset="0"/>
              </a:rPr>
              <a:t>Kullanımında </a:t>
            </a:r>
            <a:r>
              <a:rPr spc="-14" dirty="0">
                <a:solidFill>
                  <a:srgbClr val="A62C3B"/>
                </a:solidFill>
                <a:latin typeface="Arial" pitchFamily="34" charset="0"/>
                <a:cs typeface="Arial" pitchFamily="34" charset="0"/>
              </a:rPr>
              <a:t>Dikkat</a:t>
            </a:r>
            <a:r>
              <a:rPr spc="-170" dirty="0">
                <a:solidFill>
                  <a:srgbClr val="A62C3B"/>
                </a:solidFill>
                <a:latin typeface="Arial" pitchFamily="34" charset="0"/>
                <a:cs typeface="Arial" pitchFamily="34" charset="0"/>
              </a:rPr>
              <a:t> </a:t>
            </a:r>
            <a:r>
              <a:rPr dirty="0">
                <a:solidFill>
                  <a:srgbClr val="A62C3B"/>
                </a:solidFill>
                <a:latin typeface="Arial" pitchFamily="34" charset="0"/>
                <a:cs typeface="Arial" pitchFamily="34" charset="0"/>
              </a:rPr>
              <a:t>Edilmesi  </a:t>
            </a:r>
            <a:r>
              <a:rPr spc="5" dirty="0">
                <a:solidFill>
                  <a:srgbClr val="A62C3B"/>
                </a:solidFill>
                <a:latin typeface="Arial" pitchFamily="34" charset="0"/>
                <a:cs typeface="Arial" pitchFamily="34" charset="0"/>
              </a:rPr>
              <a:t>Gereken</a:t>
            </a:r>
            <a:r>
              <a:rPr spc="-37" dirty="0">
                <a:solidFill>
                  <a:srgbClr val="A62C3B"/>
                </a:solidFill>
                <a:latin typeface="Arial" pitchFamily="34" charset="0"/>
                <a:cs typeface="Arial" pitchFamily="34" charset="0"/>
              </a:rPr>
              <a:t> </a:t>
            </a:r>
            <a:r>
              <a:rPr spc="-5" dirty="0">
                <a:solidFill>
                  <a:srgbClr val="A62C3B"/>
                </a:solidFill>
                <a:latin typeface="Arial" pitchFamily="34" charset="0"/>
                <a:cs typeface="Arial" pitchFamily="34" charset="0"/>
              </a:rPr>
              <a:t>Konular</a:t>
            </a:r>
            <a:endParaRPr dirty="0">
              <a:solidFill>
                <a:prstClr val="black"/>
              </a:solidFill>
              <a:latin typeface="Arial" pitchFamily="34" charset="0"/>
              <a:cs typeface="Arial" pitchFamily="34" charset="0"/>
            </a:endParaRPr>
          </a:p>
          <a:p>
            <a:pPr marL="112863" marR="112863" indent="-112863" defTabSz="837753">
              <a:lnSpc>
                <a:spcPct val="150000"/>
              </a:lnSpc>
              <a:spcBef>
                <a:spcPts val="220"/>
              </a:spcBef>
              <a:buClr>
                <a:srgbClr val="A62C3B"/>
              </a:buClr>
              <a:buSzPct val="90000"/>
              <a:buFontTx/>
              <a:buAutoNum type="arabicPlain" startAt="4"/>
              <a:tabLst>
                <a:tab pos="112863" algn="l"/>
              </a:tabLst>
            </a:pPr>
            <a:r>
              <a:rPr lang="tr-TR" sz="1600" spc="-92" dirty="0">
                <a:solidFill>
                  <a:srgbClr val="231F20"/>
                </a:solidFill>
                <a:latin typeface="Arial" pitchFamily="34" charset="0"/>
                <a:cs typeface="Arial" pitchFamily="34" charset="0"/>
              </a:rPr>
              <a:t>-</a:t>
            </a:r>
            <a:r>
              <a:rPr sz="1600" spc="-92" dirty="0">
                <a:solidFill>
                  <a:srgbClr val="231F20"/>
                </a:solidFill>
                <a:latin typeface="Arial" pitchFamily="34" charset="0"/>
                <a:cs typeface="Arial" pitchFamily="34" charset="0"/>
              </a:rPr>
              <a:t>X</a:t>
            </a:r>
            <a:r>
              <a:rPr lang="tr-TR" sz="1600" spc="-92" dirty="0">
                <a:solidFill>
                  <a:srgbClr val="231F20"/>
                </a:solidFill>
                <a:latin typeface="Arial" pitchFamily="34" charset="0"/>
                <a:cs typeface="Arial" pitchFamily="34" charset="0"/>
              </a:rPr>
              <a:t> </a:t>
            </a:r>
            <a:r>
              <a:rPr lang="tr-TR" sz="1600" spc="-92" dirty="0" err="1">
                <a:solidFill>
                  <a:srgbClr val="231F20"/>
                </a:solidFill>
                <a:latin typeface="Arial" pitchFamily="34" charset="0"/>
                <a:cs typeface="Arial" pitchFamily="34" charset="0"/>
              </a:rPr>
              <a:t>Iş</a:t>
            </a:r>
            <a:r>
              <a:rPr sz="1600" spc="-92" dirty="0" err="1">
                <a:solidFill>
                  <a:srgbClr val="231F20"/>
                </a:solidFill>
                <a:latin typeface="Arial" pitchFamily="34" charset="0"/>
                <a:cs typeface="Arial" pitchFamily="34" charset="0"/>
              </a:rPr>
              <a:t>ını</a:t>
            </a:r>
            <a:r>
              <a:rPr sz="1600" spc="-92" dirty="0">
                <a:solidFill>
                  <a:srgbClr val="231F20"/>
                </a:solidFill>
                <a:latin typeface="Arial" pitchFamily="34" charset="0"/>
                <a:cs typeface="Arial" pitchFamily="34" charset="0"/>
              </a:rPr>
              <a:t> </a:t>
            </a:r>
            <a:r>
              <a:rPr sz="1600" spc="-14" dirty="0">
                <a:solidFill>
                  <a:srgbClr val="231F20"/>
                </a:solidFill>
                <a:latin typeface="Arial" pitchFamily="34" charset="0"/>
                <a:cs typeface="Arial" pitchFamily="34" charset="0"/>
              </a:rPr>
              <a:t>cihazlarının kullanımında </a:t>
            </a:r>
            <a:r>
              <a:rPr sz="1600" spc="-23" dirty="0">
                <a:solidFill>
                  <a:srgbClr val="231F20"/>
                </a:solidFill>
                <a:latin typeface="Arial" pitchFamily="34" charset="0"/>
                <a:cs typeface="Arial" pitchFamily="34" charset="0"/>
              </a:rPr>
              <a:t>dikkat  </a:t>
            </a:r>
            <a:r>
              <a:rPr sz="1600" spc="-5" dirty="0">
                <a:solidFill>
                  <a:srgbClr val="231F20"/>
                </a:solidFill>
                <a:latin typeface="Arial" pitchFamily="34" charset="0"/>
                <a:cs typeface="Arial" pitchFamily="34" charset="0"/>
              </a:rPr>
              <a:t>edilmesi </a:t>
            </a:r>
            <a:r>
              <a:rPr sz="1600" spc="5" dirty="0">
                <a:solidFill>
                  <a:srgbClr val="231F20"/>
                </a:solidFill>
                <a:latin typeface="Arial" pitchFamily="34" charset="0"/>
                <a:cs typeface="Arial" pitchFamily="34" charset="0"/>
              </a:rPr>
              <a:t>gereken </a:t>
            </a:r>
            <a:r>
              <a:rPr sz="1600" spc="-23" dirty="0">
                <a:solidFill>
                  <a:srgbClr val="231F20"/>
                </a:solidFill>
                <a:latin typeface="Arial" pitchFamily="34" charset="0"/>
                <a:cs typeface="Arial" pitchFamily="34" charset="0"/>
              </a:rPr>
              <a:t>noktaları</a:t>
            </a:r>
            <a:r>
              <a:rPr sz="1600" spc="-92" dirty="0">
                <a:solidFill>
                  <a:srgbClr val="231F20"/>
                </a:solidFill>
                <a:latin typeface="Arial" pitchFamily="34" charset="0"/>
                <a:cs typeface="Arial" pitchFamily="34" charset="0"/>
              </a:rPr>
              <a:t> </a:t>
            </a:r>
            <a:r>
              <a:rPr sz="1600" spc="-9" dirty="0">
                <a:solidFill>
                  <a:srgbClr val="231F20"/>
                </a:solidFill>
                <a:latin typeface="Arial" pitchFamily="34" charset="0"/>
                <a:cs typeface="Arial" pitchFamily="34" charset="0"/>
              </a:rPr>
              <a:t>açıklayabilme</a:t>
            </a:r>
            <a:endParaRPr sz="1600" dirty="0">
              <a:solidFill>
                <a:prstClr val="black"/>
              </a:solidFill>
              <a:latin typeface="Arial" pitchFamily="34" charset="0"/>
              <a:cs typeface="Arial" pitchFamily="34" charset="0"/>
            </a:endParaRPr>
          </a:p>
          <a:p>
            <a:pPr marL="112863" marR="172205" indent="-112863" defTabSz="837753">
              <a:lnSpc>
                <a:spcPct val="150000"/>
              </a:lnSpc>
              <a:spcBef>
                <a:spcPts val="261"/>
              </a:spcBef>
              <a:buClr>
                <a:srgbClr val="A62C3B"/>
              </a:buClr>
              <a:buSzPct val="90000"/>
              <a:buFontTx/>
              <a:buAutoNum type="arabicPlain" startAt="4"/>
              <a:tabLst>
                <a:tab pos="112863" algn="l"/>
              </a:tabLst>
            </a:pPr>
            <a:r>
              <a:rPr lang="tr-TR" sz="1600" spc="-92" dirty="0">
                <a:solidFill>
                  <a:srgbClr val="231F20"/>
                </a:solidFill>
                <a:latin typeface="Arial" pitchFamily="34" charset="0"/>
                <a:cs typeface="Arial" pitchFamily="34" charset="0"/>
              </a:rPr>
              <a:t>-</a:t>
            </a:r>
            <a:r>
              <a:rPr sz="1600" spc="-92" dirty="0">
                <a:solidFill>
                  <a:srgbClr val="231F20"/>
                </a:solidFill>
                <a:latin typeface="Arial" pitchFamily="34" charset="0"/>
                <a:cs typeface="Arial" pitchFamily="34" charset="0"/>
              </a:rPr>
              <a:t>X</a:t>
            </a:r>
            <a:r>
              <a:rPr lang="tr-TR" sz="1600" spc="-92" dirty="0">
                <a:solidFill>
                  <a:srgbClr val="231F20"/>
                </a:solidFill>
                <a:latin typeface="Arial" pitchFamily="34" charset="0"/>
                <a:cs typeface="Arial" pitchFamily="34" charset="0"/>
              </a:rPr>
              <a:t> </a:t>
            </a:r>
            <a:r>
              <a:rPr lang="tr-TR" sz="1600" spc="-92" dirty="0" err="1">
                <a:solidFill>
                  <a:srgbClr val="231F20"/>
                </a:solidFill>
                <a:latin typeface="Arial" pitchFamily="34" charset="0"/>
                <a:cs typeface="Arial" pitchFamily="34" charset="0"/>
              </a:rPr>
              <a:t>Iş</a:t>
            </a:r>
            <a:r>
              <a:rPr sz="1600" spc="-92" dirty="0" err="1">
                <a:solidFill>
                  <a:srgbClr val="231F20"/>
                </a:solidFill>
                <a:latin typeface="Arial" pitchFamily="34" charset="0"/>
                <a:cs typeface="Arial" pitchFamily="34" charset="0"/>
              </a:rPr>
              <a:t>ını</a:t>
            </a:r>
            <a:r>
              <a:rPr sz="1600" spc="-92" dirty="0">
                <a:solidFill>
                  <a:srgbClr val="231F20"/>
                </a:solidFill>
                <a:latin typeface="Arial" pitchFamily="34" charset="0"/>
                <a:cs typeface="Arial" pitchFamily="34" charset="0"/>
              </a:rPr>
              <a:t> </a:t>
            </a:r>
            <a:r>
              <a:rPr sz="1600" spc="-9" dirty="0">
                <a:solidFill>
                  <a:srgbClr val="231F20"/>
                </a:solidFill>
                <a:latin typeface="Arial" pitchFamily="34" charset="0"/>
                <a:cs typeface="Arial" pitchFamily="34" charset="0"/>
              </a:rPr>
              <a:t>cihazlarındaki </a:t>
            </a:r>
            <a:r>
              <a:rPr sz="1600" spc="14" dirty="0">
                <a:solidFill>
                  <a:srgbClr val="231F20"/>
                </a:solidFill>
                <a:latin typeface="Arial" pitchFamily="34" charset="0"/>
                <a:cs typeface="Arial" pitchFamily="34" charset="0"/>
              </a:rPr>
              <a:t>radyasyon </a:t>
            </a:r>
            <a:r>
              <a:rPr sz="1600" spc="-5" dirty="0">
                <a:solidFill>
                  <a:srgbClr val="231F20"/>
                </a:solidFill>
                <a:latin typeface="Arial" pitchFamily="34" charset="0"/>
                <a:cs typeface="Arial" pitchFamily="34" charset="0"/>
              </a:rPr>
              <a:t>ve </a:t>
            </a:r>
            <a:r>
              <a:rPr sz="1600" spc="18" dirty="0">
                <a:solidFill>
                  <a:srgbClr val="231F20"/>
                </a:solidFill>
                <a:latin typeface="Arial" pitchFamily="34" charset="0"/>
                <a:cs typeface="Arial" pitchFamily="34" charset="0"/>
              </a:rPr>
              <a:t>bundan  </a:t>
            </a:r>
            <a:r>
              <a:rPr sz="1600" spc="5" dirty="0">
                <a:solidFill>
                  <a:srgbClr val="231F20"/>
                </a:solidFill>
                <a:latin typeface="Arial" pitchFamily="34" charset="0"/>
                <a:cs typeface="Arial" pitchFamily="34" charset="0"/>
              </a:rPr>
              <a:t>korunma </a:t>
            </a:r>
            <a:r>
              <a:rPr sz="1600" spc="-23" dirty="0">
                <a:solidFill>
                  <a:srgbClr val="231F20"/>
                </a:solidFill>
                <a:latin typeface="Arial" pitchFamily="34" charset="0"/>
                <a:cs typeface="Arial" pitchFamily="34" charset="0"/>
              </a:rPr>
              <a:t>yollarını</a:t>
            </a:r>
            <a:r>
              <a:rPr sz="1600" spc="-64" dirty="0">
                <a:solidFill>
                  <a:srgbClr val="231F20"/>
                </a:solidFill>
                <a:latin typeface="Arial" pitchFamily="34" charset="0"/>
                <a:cs typeface="Arial" pitchFamily="34" charset="0"/>
              </a:rPr>
              <a:t> </a:t>
            </a:r>
            <a:r>
              <a:rPr sz="1600" spc="-14" dirty="0">
                <a:solidFill>
                  <a:srgbClr val="231F20"/>
                </a:solidFill>
                <a:latin typeface="Arial" pitchFamily="34" charset="0"/>
                <a:cs typeface="Arial" pitchFamily="34" charset="0"/>
              </a:rPr>
              <a:t>örnekleyebilme</a:t>
            </a:r>
            <a:endParaRPr sz="1600" dirty="0">
              <a:solidFill>
                <a:prstClr val="black"/>
              </a:solidFill>
              <a:latin typeface="Arial" pitchFamily="34" charset="0"/>
              <a:cs typeface="Arial" pitchFamily="34" charset="0"/>
            </a:endParaRPr>
          </a:p>
        </p:txBody>
      </p:sp>
      <p:sp>
        <p:nvSpPr>
          <p:cNvPr id="31" name="object 31"/>
          <p:cNvSpPr/>
          <p:nvPr/>
        </p:nvSpPr>
        <p:spPr>
          <a:xfrm>
            <a:off x="131687" y="5243285"/>
            <a:ext cx="8650174" cy="43542"/>
          </a:xfrm>
          <a:custGeom>
            <a:avLst/>
            <a:gdLst/>
            <a:ahLst/>
            <a:cxnLst/>
            <a:rect l="l" t="t" r="r" b="b"/>
            <a:pathLst>
              <a:path w="2808604">
                <a:moveTo>
                  <a:pt x="2807995" y="0"/>
                </a:moveTo>
                <a:lnTo>
                  <a:pt x="0" y="0"/>
                </a:lnTo>
              </a:path>
            </a:pathLst>
          </a:custGeom>
          <a:ln w="38100">
            <a:solidFill>
              <a:srgbClr val="1C93B4"/>
            </a:solidFill>
          </a:ln>
        </p:spPr>
        <p:txBody>
          <a:bodyPr wrap="square" lIns="0" tIns="0" rIns="0" bIns="0" rtlCol="0"/>
          <a:lstStyle/>
          <a:p>
            <a:pPr defTabSz="837753"/>
            <a:endParaRPr sz="1600">
              <a:solidFill>
                <a:prstClr val="black"/>
              </a:solidFill>
            </a:endParaRPr>
          </a:p>
        </p:txBody>
      </p:sp>
      <p:sp>
        <p:nvSpPr>
          <p:cNvPr id="32" name="object 32"/>
          <p:cNvSpPr txBox="1"/>
          <p:nvPr/>
        </p:nvSpPr>
        <p:spPr>
          <a:xfrm>
            <a:off x="254253" y="4082143"/>
            <a:ext cx="245131" cy="781190"/>
          </a:xfrm>
          <a:prstGeom prst="rect">
            <a:avLst/>
          </a:prstGeom>
        </p:spPr>
        <p:txBody>
          <a:bodyPr vert="horz" wrap="square" lIns="0" tIns="11635" rIns="0" bIns="0" rtlCol="0">
            <a:spAutoFit/>
          </a:bodyPr>
          <a:lstStyle/>
          <a:p>
            <a:pPr marL="11635" defTabSz="837753">
              <a:spcBef>
                <a:spcPts val="92"/>
              </a:spcBef>
            </a:pPr>
            <a:r>
              <a:rPr sz="5000" spc="-1439" dirty="0">
                <a:solidFill>
                  <a:srgbClr val="1C93B4"/>
                </a:solidFill>
                <a:latin typeface="Trebuchet MS"/>
                <a:cs typeface="Trebuchet MS"/>
              </a:rPr>
              <a:t>3</a:t>
            </a:r>
            <a:endParaRPr sz="5000">
              <a:solidFill>
                <a:prstClr val="black"/>
              </a:solidFill>
              <a:latin typeface="Trebuchet MS"/>
              <a:cs typeface="Trebuchet MS"/>
            </a:endParaRPr>
          </a:p>
        </p:txBody>
      </p:sp>
      <p:sp>
        <p:nvSpPr>
          <p:cNvPr id="26" name="object 31"/>
          <p:cNvSpPr/>
          <p:nvPr/>
        </p:nvSpPr>
        <p:spPr>
          <a:xfrm>
            <a:off x="81571" y="3719286"/>
            <a:ext cx="8650174" cy="43542"/>
          </a:xfrm>
          <a:custGeom>
            <a:avLst/>
            <a:gdLst/>
            <a:ahLst/>
            <a:cxnLst/>
            <a:rect l="l" t="t" r="r" b="b"/>
            <a:pathLst>
              <a:path w="2808604">
                <a:moveTo>
                  <a:pt x="2807995" y="0"/>
                </a:moveTo>
                <a:lnTo>
                  <a:pt x="0" y="0"/>
                </a:lnTo>
              </a:path>
            </a:pathLst>
          </a:custGeom>
          <a:ln w="38100">
            <a:solidFill>
              <a:srgbClr val="1C93B4"/>
            </a:solidFill>
          </a:ln>
        </p:spPr>
        <p:txBody>
          <a:bodyPr wrap="square" lIns="0" tIns="0" rIns="0" bIns="0" rtlCol="0"/>
          <a:lstStyle/>
          <a:p>
            <a:pPr defTabSz="837753"/>
            <a:endParaRPr sz="1600">
              <a:solidFill>
                <a:prstClr val="black"/>
              </a:solidFill>
            </a:endParaRPr>
          </a:p>
        </p:txBody>
      </p:sp>
      <p:sp>
        <p:nvSpPr>
          <p:cNvPr id="4" name="Dikdörtgen 3"/>
          <p:cNvSpPr/>
          <p:nvPr/>
        </p:nvSpPr>
        <p:spPr>
          <a:xfrm>
            <a:off x="287019" y="5373044"/>
            <a:ext cx="8444724" cy="835382"/>
          </a:xfrm>
          <a:prstGeom prst="rect">
            <a:avLst/>
          </a:prstGeom>
        </p:spPr>
        <p:txBody>
          <a:bodyPr wrap="square" lIns="83775" tIns="41888" rIns="83775" bIns="41888">
            <a:spAutoFit/>
          </a:bodyPr>
          <a:lstStyle/>
          <a:p>
            <a:pPr defTabSz="837753">
              <a:lnSpc>
                <a:spcPct val="150000"/>
              </a:lnSpc>
            </a:pPr>
            <a:r>
              <a:rPr lang="tr-TR" sz="1600" b="1" dirty="0">
                <a:solidFill>
                  <a:srgbClr val="FF0000"/>
                </a:solidFill>
                <a:latin typeface="Arial" pitchFamily="34" charset="0"/>
                <a:cs typeface="Arial" pitchFamily="34" charset="0"/>
              </a:rPr>
              <a:t>Anahtar Sözcükler</a:t>
            </a:r>
            <a:r>
              <a:rPr lang="tr-TR" sz="1600" dirty="0">
                <a:solidFill>
                  <a:prstClr val="black"/>
                </a:solidFill>
                <a:latin typeface="Arial" pitchFamily="34" charset="0"/>
                <a:cs typeface="Arial" pitchFamily="34" charset="0"/>
              </a:rPr>
              <a:t>: • Röntgen • X-Işını • Elektro Manyetik Spektrum • Geri Yansıma (</a:t>
            </a:r>
            <a:r>
              <a:rPr lang="tr-TR" sz="1600" dirty="0" err="1">
                <a:solidFill>
                  <a:prstClr val="black"/>
                </a:solidFill>
                <a:latin typeface="Arial" pitchFamily="34" charset="0"/>
                <a:cs typeface="Arial" pitchFamily="34" charset="0"/>
              </a:rPr>
              <a:t>Backscatter</a:t>
            </a:r>
            <a:r>
              <a:rPr lang="tr-TR" sz="1600" dirty="0">
                <a:solidFill>
                  <a:prstClr val="black"/>
                </a:solidFill>
                <a:latin typeface="Arial" pitchFamily="34" charset="0"/>
                <a:cs typeface="Arial" pitchFamily="34" charset="0"/>
              </a:rPr>
              <a:t>) • Radyasyon • Film • </a:t>
            </a:r>
            <a:r>
              <a:rPr lang="tr-TR" sz="1600" dirty="0" err="1">
                <a:solidFill>
                  <a:prstClr val="black"/>
                </a:solidFill>
                <a:latin typeface="Arial" pitchFamily="34" charset="0"/>
                <a:cs typeface="Arial" pitchFamily="34" charset="0"/>
              </a:rPr>
              <a:t>Tarmolümünans</a:t>
            </a:r>
            <a:r>
              <a:rPr lang="tr-TR" sz="1600" dirty="0">
                <a:solidFill>
                  <a:prstClr val="black"/>
                </a:solidFill>
                <a:latin typeface="Arial" pitchFamily="34" charset="0"/>
                <a:cs typeface="Arial" pitchFamily="34" charset="0"/>
              </a:rPr>
              <a:t> ve Yüzük </a:t>
            </a:r>
            <a:r>
              <a:rPr lang="tr-TR" sz="1600" dirty="0" err="1">
                <a:solidFill>
                  <a:prstClr val="black"/>
                </a:solidFill>
                <a:latin typeface="Arial" pitchFamily="34" charset="0"/>
                <a:cs typeface="Arial" pitchFamily="34" charset="0"/>
              </a:rPr>
              <a:t>Dozimetreler</a:t>
            </a:r>
            <a:r>
              <a:rPr lang="tr-TR" sz="1600" dirty="0">
                <a:solidFill>
                  <a:prstClr val="black"/>
                </a:solidFill>
                <a:latin typeface="Arial" pitchFamily="34" charset="0"/>
                <a:cs typeface="Arial" pitchFamily="34" charset="0"/>
              </a:rPr>
              <a:t> • T.A.E.K.</a:t>
            </a:r>
          </a:p>
        </p:txBody>
      </p:sp>
    </p:spTree>
    <p:extLst>
      <p:ext uri="{BB962C8B-B14F-4D97-AF65-F5344CB8AC3E}">
        <p14:creationId xmlns:p14="http://schemas.microsoft.com/office/powerpoint/2010/main" val="3370823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905346" y="511765"/>
            <a:ext cx="8012317" cy="4946397"/>
          </a:xfrm>
          <a:prstGeom prst="rect">
            <a:avLst/>
          </a:prstGeom>
        </p:spPr>
        <p:txBody>
          <a:bodyPr wrap="square" lIns="83775" tIns="41888" rIns="83775" bIns="41888">
            <a:spAutoFit/>
          </a:bodyPr>
          <a:lstStyle/>
          <a:p>
            <a:pPr algn="just" defTabSz="837753">
              <a:lnSpc>
                <a:spcPct val="150000"/>
              </a:lnSpc>
            </a:pPr>
            <a:r>
              <a:rPr lang="tr-TR" sz="1600" dirty="0">
                <a:solidFill>
                  <a:prstClr val="black"/>
                </a:solidFill>
                <a:latin typeface="Arial" pitchFamily="34" charset="0"/>
                <a:cs typeface="Arial" pitchFamily="34" charset="0"/>
              </a:rPr>
              <a:t>GİRİŞ</a:t>
            </a:r>
          </a:p>
          <a:p>
            <a:pPr algn="just" defTabSz="837753">
              <a:lnSpc>
                <a:spcPct val="150000"/>
              </a:lnSpc>
            </a:pPr>
            <a:r>
              <a:rPr lang="tr-TR" sz="1600" dirty="0">
                <a:solidFill>
                  <a:prstClr val="black"/>
                </a:solidFill>
                <a:latin typeface="Arial" pitchFamily="34" charset="0"/>
                <a:cs typeface="Arial" pitchFamily="34" charset="0"/>
              </a:rPr>
              <a:t>	Güvenlik sistemlerinin önemli bir parçası olan X-Işını cihazları, güvenlik hizmetlerinin sorunsuzca yerine getirilebilmesi için oldukça önemli bir rol oynamaktadır. X-Işını cihazları sayesinde genel olarak çanta, bavul, koli, paket, zarf gibi cisimlerin güvenliği tehdit edici bir içerik taşıyıp taşımadığının tespit edilmesi sağlanabilmektedir. Bu araçlar sayesinde uyuşturucu, silah, patlayıcı veya patlayıcı düzenekleri </a:t>
            </a:r>
            <a:r>
              <a:rPr lang="tr-TR" sz="1600" dirty="0" err="1">
                <a:solidFill>
                  <a:prstClr val="black"/>
                </a:solidFill>
                <a:latin typeface="Arial" pitchFamily="34" charset="0"/>
                <a:cs typeface="Arial" pitchFamily="34" charset="0"/>
              </a:rPr>
              <a:t>v.b</a:t>
            </a:r>
            <a:r>
              <a:rPr lang="tr-TR" sz="1600" dirty="0">
                <a:solidFill>
                  <a:prstClr val="black"/>
                </a:solidFill>
                <a:latin typeface="Arial" pitchFamily="34" charset="0"/>
                <a:cs typeface="Arial" pitchFamily="34" charset="0"/>
              </a:rPr>
              <a:t>. Suç teşkil edici maddelerin tespiti mümkün olmaktadır. </a:t>
            </a:r>
          </a:p>
          <a:p>
            <a:pPr algn="just" defTabSz="837753">
              <a:lnSpc>
                <a:spcPct val="150000"/>
              </a:lnSpc>
            </a:pPr>
            <a:endParaRPr lang="tr-TR" sz="16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t>
            </a:r>
            <a:r>
              <a:rPr lang="tr-TR" sz="1600" dirty="0" err="1">
                <a:solidFill>
                  <a:prstClr val="black"/>
                </a:solidFill>
                <a:latin typeface="Arial" pitchFamily="34" charset="0"/>
                <a:cs typeface="Arial" pitchFamily="34" charset="0"/>
              </a:rPr>
              <a:t>İngilizce’de</a:t>
            </a:r>
            <a:r>
              <a:rPr lang="tr-TR" sz="1600" dirty="0">
                <a:solidFill>
                  <a:prstClr val="black"/>
                </a:solidFill>
                <a:latin typeface="Arial" pitchFamily="34" charset="0"/>
                <a:cs typeface="Arial" pitchFamily="34" charset="0"/>
              </a:rPr>
              <a:t> tanımlanamayan nesneler için kullanılan X öneki ile kullanılan     X-Işını, ilk olarak Alman bilim adamı Wilhelm </a:t>
            </a:r>
            <a:r>
              <a:rPr lang="tr-TR" sz="1600" dirty="0" err="1">
                <a:solidFill>
                  <a:prstClr val="black"/>
                </a:solidFill>
                <a:latin typeface="Arial" pitchFamily="34" charset="0"/>
                <a:cs typeface="Arial" pitchFamily="34" charset="0"/>
              </a:rPr>
              <a:t>Conrad</a:t>
            </a:r>
            <a:r>
              <a:rPr lang="tr-TR" sz="1600" dirty="0">
                <a:solidFill>
                  <a:prstClr val="black"/>
                </a:solidFill>
                <a:latin typeface="Arial" pitchFamily="34" charset="0"/>
                <a:cs typeface="Arial" pitchFamily="34" charset="0"/>
              </a:rPr>
              <a:t> Röntgen tarafından bir deney sırasında tesadüfen keşfedilmiştir. Bu nedenle “Röntgen ışınları” olarak da adlandırılmaktadır. X-Işınları gözle görülemeyen, yüksek frekanslı, düşük dalga boylu, radyoaktif özellik taşıyan ve aynı zamanda son derece delici olan salınımlı sinyallerdir.</a:t>
            </a:r>
          </a:p>
        </p:txBody>
      </p:sp>
    </p:spTree>
    <p:extLst>
      <p:ext uri="{BB962C8B-B14F-4D97-AF65-F5344CB8AC3E}">
        <p14:creationId xmlns:p14="http://schemas.microsoft.com/office/powerpoint/2010/main" val="3723120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pic>
        <p:nvPicPr>
          <p:cNvPr id="1433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44" t="16604" r="5927" b="9702"/>
          <a:stretch/>
        </p:blipFill>
        <p:spPr bwMode="auto">
          <a:xfrm>
            <a:off x="90536" y="961573"/>
            <a:ext cx="9058815" cy="5152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081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1034144"/>
            <a:ext cx="8012317" cy="4198940"/>
          </a:xfrm>
          <a:prstGeom prst="rect">
            <a:avLst/>
          </a:prstGeom>
        </p:spPr>
        <p:txBody>
          <a:bodyPr wrap="square" lIns="83775" tIns="41888" rIns="83775" bIns="41888">
            <a:spAutoFit/>
          </a:bodyPr>
          <a:lstStyle/>
          <a:p>
            <a:pPr algn="just" defTabSz="837753">
              <a:lnSpc>
                <a:spcPct val="150000"/>
              </a:lnSpc>
            </a:pPr>
            <a:r>
              <a:rPr lang="tr-TR" sz="1600" dirty="0">
                <a:solidFill>
                  <a:prstClr val="black"/>
                </a:solidFill>
                <a:latin typeface="Arial" pitchFamily="34" charset="0"/>
                <a:cs typeface="Arial" pitchFamily="34" charset="0"/>
              </a:rPr>
              <a:t>	Elektromanyetik spektrum, görülebilen ışık ve görünemez ışın türlerinin dalga boyu, enerji ve frekanslarına göre sıralandığı bir görüntü dizisidir. </a:t>
            </a:r>
          </a:p>
          <a:p>
            <a:pPr algn="just" defTabSz="837753">
              <a:lnSpc>
                <a:spcPct val="150000"/>
              </a:lnSpc>
            </a:pPr>
            <a:r>
              <a:rPr lang="tr-TR" sz="1600" dirty="0">
                <a:solidFill>
                  <a:prstClr val="black"/>
                </a:solidFill>
                <a:latin typeface="Arial" pitchFamily="34" charset="0"/>
                <a:cs typeface="Arial" pitchFamily="34" charset="0"/>
              </a:rPr>
              <a:t>	Buna göre yüksek frekanslı elektromanyetik dalgalar yüksek enerjiye ancak kısa dalga boyuna sahipken, düşük frekanslı elektromanyetik dalgalar düşük enerjiye ancak uzun dalga boyuna sahiptirler.</a:t>
            </a:r>
          </a:p>
          <a:p>
            <a:pPr algn="just" defTabSz="837753">
              <a:lnSpc>
                <a:spcPct val="150000"/>
              </a:lnSpc>
            </a:pPr>
            <a:r>
              <a:rPr lang="tr-TR" sz="1600" dirty="0">
                <a:solidFill>
                  <a:prstClr val="black"/>
                </a:solidFill>
                <a:latin typeface="Arial" pitchFamily="34" charset="0"/>
                <a:cs typeface="Arial" pitchFamily="34" charset="0"/>
              </a:rPr>
              <a:t>	 X-Işını gözle görülen ışığın dalga boyundan küçük olup çeşitli materyallerin içinden geçebildikleri için tıpta organ ve kemiklerin görüntülenmesinde sıkça kullanılmaktadır. </a:t>
            </a:r>
          </a:p>
          <a:p>
            <a:pPr algn="just" defTabSz="837753">
              <a:lnSpc>
                <a:spcPct val="150000"/>
              </a:lnSpc>
            </a:pPr>
            <a:r>
              <a:rPr lang="tr-TR" sz="1600" dirty="0">
                <a:solidFill>
                  <a:prstClr val="black"/>
                </a:solidFill>
                <a:latin typeface="Arial" pitchFamily="34" charset="0"/>
                <a:cs typeface="Arial" pitchFamily="34" charset="0"/>
              </a:rPr>
              <a:t>	Aynı zamanda yüksek-enerji fizik ve gökbilim uygulamalarında da kullanım alanı bulmuştur. Görülebilir ışıkların bulunduğu frekans aralığı dışında kalan diğer ışınlar insan gözüyle görülememekte olup etkileri farklı şekillerde hissedilmektedir.</a:t>
            </a:r>
          </a:p>
        </p:txBody>
      </p:sp>
    </p:spTree>
    <p:extLst>
      <p:ext uri="{BB962C8B-B14F-4D97-AF65-F5344CB8AC3E}">
        <p14:creationId xmlns:p14="http://schemas.microsoft.com/office/powerpoint/2010/main" val="2739410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59"/>
            <a:ext cx="8012317" cy="4885909"/>
          </a:xfrm>
          <a:prstGeom prst="rect">
            <a:avLst/>
          </a:prstGeom>
        </p:spPr>
        <p:txBody>
          <a:bodyPr wrap="square" lIns="83775" tIns="41888" rIns="83775" bIns="41888">
            <a:spAutoFit/>
          </a:bodyPr>
          <a:lstStyle/>
          <a:p>
            <a:pPr algn="just" defTabSz="837753">
              <a:lnSpc>
                <a:spcPct val="150000"/>
              </a:lnSpc>
            </a:pPr>
            <a:r>
              <a:rPr lang="tr-TR" sz="1600" b="1" dirty="0">
                <a:solidFill>
                  <a:srgbClr val="FF0000"/>
                </a:solidFill>
                <a:latin typeface="Arial" pitchFamily="34" charset="0"/>
                <a:cs typeface="Arial" pitchFamily="34" charset="0"/>
              </a:rPr>
              <a:t>X-IŞINI, X-IŞINI CİHAZLARININ ÇALIŞMA ŞEKLİ VE KULLANIM ALANLARI</a:t>
            </a:r>
          </a:p>
          <a:p>
            <a:pPr algn="just" defTabSz="837753">
              <a:lnSpc>
                <a:spcPct val="150000"/>
              </a:lnSpc>
            </a:pPr>
            <a:endParaRPr lang="tr-TR" sz="16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X-Işını cihazları; insan, nesne ya da araçların sabit bir X-Işını kaynağından geçirilmesi sonucunda içeriği hakkında bilgi veren cihazlardır. Bu cihazlarda bir X-Işın kaynağı ve bunun karşısında gönderilen ışınları algılayan </a:t>
            </a:r>
            <a:r>
              <a:rPr lang="tr-TR" sz="1600" dirty="0" err="1">
                <a:solidFill>
                  <a:prstClr val="black"/>
                </a:solidFill>
                <a:latin typeface="Arial" pitchFamily="34" charset="0"/>
                <a:cs typeface="Arial" pitchFamily="34" charset="0"/>
              </a:rPr>
              <a:t>dedektörler</a:t>
            </a:r>
            <a:r>
              <a:rPr lang="tr-TR" sz="1600" dirty="0">
                <a:solidFill>
                  <a:prstClr val="black"/>
                </a:solidFill>
                <a:latin typeface="Arial" pitchFamily="34" charset="0"/>
                <a:cs typeface="Arial" pitchFamily="34" charset="0"/>
              </a:rPr>
              <a:t> bulunmaktadır. İnsan, nesne ya da araçlardan geçen ışınlar foto-diyot denilen </a:t>
            </a:r>
            <a:r>
              <a:rPr lang="tr-TR" sz="1600" dirty="0" err="1">
                <a:solidFill>
                  <a:prstClr val="black"/>
                </a:solidFill>
                <a:latin typeface="Arial" pitchFamily="34" charset="0"/>
                <a:cs typeface="Arial" pitchFamily="34" charset="0"/>
              </a:rPr>
              <a:t>dedektörler</a:t>
            </a:r>
            <a:r>
              <a:rPr lang="tr-TR" sz="1600" dirty="0">
                <a:solidFill>
                  <a:prstClr val="black"/>
                </a:solidFill>
                <a:latin typeface="Arial" pitchFamily="34" charset="0"/>
                <a:cs typeface="Arial" pitchFamily="34" charset="0"/>
              </a:rPr>
              <a:t> yardımıyla algılanarak görüntülenebilmektedir. Günümüzde X-Işınları keşfedildikten sonra çok farklı alanlarda kullanılmaktadır. Bu alanlardan bazılarını aşağıdaki gibi sıralamak mümkündür:</a:t>
            </a:r>
          </a:p>
          <a:p>
            <a:pPr algn="just" defTabSz="837753">
              <a:lnSpc>
                <a:spcPct val="150000"/>
              </a:lnSpc>
            </a:pPr>
            <a:r>
              <a:rPr lang="tr-TR" sz="1600" dirty="0">
                <a:solidFill>
                  <a:prstClr val="black"/>
                </a:solidFill>
                <a:latin typeface="Arial" pitchFamily="34" charset="0"/>
                <a:cs typeface="Arial" pitchFamily="34" charset="0"/>
              </a:rPr>
              <a:t>• Tıpta teşhis ve tedavi aracı olarak kullanılmaktadır. Radyoskopi ve radyografi gibi işlemlerde X-Işınlarından elde edilen düşük dalga boylu sert ışınlarından yararlanılmaktadır. Aynı şekilde farklı işlemler sonucunda elde edilen X-Işınları kanser tedavisinde ve bazı tıbbi operasyonlarda da kullanılmaktadır.</a:t>
            </a:r>
          </a:p>
        </p:txBody>
      </p:sp>
    </p:spTree>
    <p:extLst>
      <p:ext uri="{BB962C8B-B14F-4D97-AF65-F5344CB8AC3E}">
        <p14:creationId xmlns:p14="http://schemas.microsoft.com/office/powerpoint/2010/main" val="796831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60"/>
            <a:ext cx="8012317" cy="4836477"/>
          </a:xfrm>
          <a:prstGeom prst="rect">
            <a:avLst/>
          </a:prstGeom>
        </p:spPr>
        <p:txBody>
          <a:bodyPr wrap="square" lIns="83775" tIns="41888" rIns="83775" bIns="41888">
            <a:spAutoFit/>
          </a:bodyPr>
          <a:lstStyle/>
          <a:p>
            <a:pPr algn="just" defTabSz="837753">
              <a:lnSpc>
                <a:spcPct val="150000"/>
              </a:lnSpc>
            </a:pPr>
            <a:r>
              <a:rPr lang="tr-TR" sz="1600" b="1" dirty="0">
                <a:solidFill>
                  <a:srgbClr val="FF0000"/>
                </a:solidFill>
                <a:latin typeface="Arial" pitchFamily="34" charset="0"/>
                <a:cs typeface="Arial" pitchFamily="34" charset="0"/>
              </a:rPr>
              <a:t>X-IŞINI, X-IŞINI CİHAZLARININ ÇALIŞMA ŞEKLİ VE KULLANIM ALANLARI</a:t>
            </a:r>
          </a:p>
          <a:p>
            <a:pPr algn="just" defTabSz="837753">
              <a:lnSpc>
                <a:spcPct val="150000"/>
              </a:lnSpc>
            </a:pPr>
            <a:endParaRPr lang="tr-TR" sz="11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Maddenin yapısı, örneğin kristal yapısı ve organik maddelerin moleküler yapısının incelenmesinde sıklıkla kullanılan bir araçtır. </a:t>
            </a:r>
          </a:p>
          <a:p>
            <a:pPr algn="just" defTabSz="837753">
              <a:lnSpc>
                <a:spcPct val="150000"/>
              </a:lnSpc>
            </a:pPr>
            <a:r>
              <a:rPr lang="tr-TR" sz="1600" dirty="0">
                <a:solidFill>
                  <a:prstClr val="black"/>
                </a:solidFill>
                <a:latin typeface="Arial" pitchFamily="34" charset="0"/>
                <a:cs typeface="Arial" pitchFamily="34" charset="0"/>
              </a:rPr>
              <a:t>• Teknik olarak malzeme kontrollerinde, örneğin bir maddenin içeriğinin araştırılmasında içerisinde hava boşluğu olup olmamasında, yapım hatalarının saptanmasında kullanılmaktadır.</a:t>
            </a:r>
          </a:p>
          <a:p>
            <a:pPr algn="just" defTabSz="837753">
              <a:lnSpc>
                <a:spcPct val="150000"/>
              </a:lnSpc>
            </a:pPr>
            <a:r>
              <a:rPr lang="tr-TR" sz="1600" dirty="0">
                <a:solidFill>
                  <a:prstClr val="black"/>
                </a:solidFill>
                <a:latin typeface="Arial" pitchFamily="34" charset="0"/>
                <a:cs typeface="Arial" pitchFamily="34" charset="0"/>
              </a:rPr>
              <a:t>• Kimyasal maddelerin içerisindeki az miktarda bulunan maddelerin analizinde kullanılmaktadır.</a:t>
            </a:r>
          </a:p>
          <a:p>
            <a:pPr algn="just" defTabSz="837753">
              <a:lnSpc>
                <a:spcPct val="150000"/>
              </a:lnSpc>
            </a:pPr>
            <a:r>
              <a:rPr lang="tr-TR" sz="1600" dirty="0">
                <a:solidFill>
                  <a:prstClr val="black"/>
                </a:solidFill>
                <a:latin typeface="Arial" pitchFamily="34" charset="0"/>
                <a:cs typeface="Arial" pitchFamily="34" charset="0"/>
              </a:rPr>
              <a:t>• Fizikte yeni elementlerin incelenmesinde kullanılmaktadır. </a:t>
            </a:r>
          </a:p>
          <a:p>
            <a:pPr algn="just" defTabSz="837753">
              <a:lnSpc>
                <a:spcPct val="150000"/>
              </a:lnSpc>
            </a:pPr>
            <a:r>
              <a:rPr lang="tr-TR" sz="1600" dirty="0">
                <a:solidFill>
                  <a:prstClr val="black"/>
                </a:solidFill>
                <a:latin typeface="Arial" pitchFamily="34" charset="0"/>
                <a:cs typeface="Arial" pitchFamily="34" charset="0"/>
              </a:rPr>
              <a:t>• Güvenlik açısından kişilerin, eşyaların ya da araçların içerisinde gizlenmiş yabancı maddelerin (uyuşturucu, silah, patlayıcı veya patlayıcı düzenekleri) tespitinde kullanılmaktadır.</a:t>
            </a:r>
          </a:p>
        </p:txBody>
      </p:sp>
    </p:spTree>
    <p:extLst>
      <p:ext uri="{BB962C8B-B14F-4D97-AF65-F5344CB8AC3E}">
        <p14:creationId xmlns:p14="http://schemas.microsoft.com/office/powerpoint/2010/main" val="880179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60"/>
            <a:ext cx="8012317" cy="4374812"/>
          </a:xfrm>
          <a:prstGeom prst="rect">
            <a:avLst/>
          </a:prstGeom>
        </p:spPr>
        <p:txBody>
          <a:bodyPr wrap="square" lIns="83775" tIns="41888" rIns="83775" bIns="41888">
            <a:spAutoFit/>
          </a:bodyPr>
          <a:lstStyle/>
          <a:p>
            <a:pPr algn="just" defTabSz="837753">
              <a:lnSpc>
                <a:spcPct val="150000"/>
              </a:lnSpc>
            </a:pPr>
            <a:endParaRPr lang="tr-TR" sz="11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t>
            </a:r>
            <a:r>
              <a:rPr lang="tr-TR" b="1" dirty="0">
                <a:solidFill>
                  <a:srgbClr val="FF0000"/>
                </a:solidFill>
                <a:latin typeface="Arial" pitchFamily="34" charset="0"/>
                <a:cs typeface="Arial" pitchFamily="34" charset="0"/>
              </a:rPr>
              <a:t>Güvenlik Sistemlerinde X-Işını Kullanımı ve X-Işını Cihazları</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Günümüzde X-Işınları birçok alanda kullanıldığı gibi güvenlik sistemlerinde de oldukça yaygın kullanım alanları vardır. İş merkezleri, hava alanları, kamu binaları, otogar vb. gibi çok kalabalık insan trafiğinin ve güvenlik risklerinin yüksek olduğu yerlerde X-Işınları farklı cihaz teknolojileri üzerinde kullanılmaktadır. </a:t>
            </a:r>
          </a:p>
          <a:p>
            <a:pPr algn="just" defTabSz="837753">
              <a:lnSpc>
                <a:spcPct val="150000"/>
              </a:lnSpc>
            </a:pPr>
            <a:r>
              <a:rPr lang="tr-TR" sz="1600" dirty="0">
                <a:solidFill>
                  <a:prstClr val="black"/>
                </a:solidFill>
                <a:latin typeface="Arial" pitchFamily="34" charset="0"/>
                <a:cs typeface="Arial" pitchFamily="34" charset="0"/>
              </a:rPr>
              <a:t>	X-Işını cihazları, nesnelerin sabit bir X-Işını kaynağından geçirilerek içeriği hakkında bilgi veren cihazlardır.  X-Işını cihazlarında bir X-Işını kaynağı ve bu kaynağın karşısında ışınları algılayan bir </a:t>
            </a:r>
            <a:r>
              <a:rPr lang="tr-TR" sz="1600" dirty="0" err="1">
                <a:solidFill>
                  <a:prstClr val="black"/>
                </a:solidFill>
                <a:latin typeface="Arial" pitchFamily="34" charset="0"/>
                <a:cs typeface="Arial" pitchFamily="34" charset="0"/>
              </a:rPr>
              <a:t>dedektör</a:t>
            </a:r>
            <a:r>
              <a:rPr lang="tr-TR" sz="1600" dirty="0">
                <a:solidFill>
                  <a:prstClr val="black"/>
                </a:solidFill>
                <a:latin typeface="Arial" pitchFamily="34" charset="0"/>
                <a:cs typeface="Arial" pitchFamily="34" charset="0"/>
              </a:rPr>
              <a:t> grubu bulunmaktadır. </a:t>
            </a:r>
          </a:p>
          <a:p>
            <a:pPr algn="just" defTabSz="837753">
              <a:lnSpc>
                <a:spcPct val="150000"/>
              </a:lnSpc>
            </a:pPr>
            <a:r>
              <a:rPr lang="tr-TR" sz="1600" dirty="0">
                <a:solidFill>
                  <a:prstClr val="black"/>
                </a:solidFill>
                <a:latin typeface="Arial" pitchFamily="34" charset="0"/>
                <a:cs typeface="Arial" pitchFamily="34" charset="0"/>
              </a:rPr>
              <a:t>	Eşyalar bu ışınların yolu üzerine konulmakta ve eşyalardan geçen ışınlar </a:t>
            </a:r>
            <a:r>
              <a:rPr lang="tr-TR" sz="1600" dirty="0" err="1">
                <a:solidFill>
                  <a:prstClr val="black"/>
                </a:solidFill>
                <a:latin typeface="Arial" pitchFamily="34" charset="0"/>
                <a:cs typeface="Arial" pitchFamily="34" charset="0"/>
              </a:rPr>
              <a:t>dedektörler</a:t>
            </a:r>
            <a:r>
              <a:rPr lang="tr-TR" sz="1600" dirty="0">
                <a:solidFill>
                  <a:prstClr val="black"/>
                </a:solidFill>
                <a:latin typeface="Arial" pitchFamily="34" charset="0"/>
                <a:cs typeface="Arial" pitchFamily="34" charset="0"/>
              </a:rPr>
              <a:t> tarafından algılanmaktadır.</a:t>
            </a:r>
          </a:p>
        </p:txBody>
      </p:sp>
    </p:spTree>
    <p:extLst>
      <p:ext uri="{BB962C8B-B14F-4D97-AF65-F5344CB8AC3E}">
        <p14:creationId xmlns:p14="http://schemas.microsoft.com/office/powerpoint/2010/main" val="360324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59"/>
            <a:ext cx="8012317" cy="4001084"/>
          </a:xfrm>
          <a:prstGeom prst="rect">
            <a:avLst/>
          </a:prstGeom>
        </p:spPr>
        <p:txBody>
          <a:bodyPr wrap="square" lIns="83775" tIns="41888" rIns="83775" bIns="41888">
            <a:spAutoFit/>
          </a:bodyPr>
          <a:lstStyle/>
          <a:p>
            <a:pPr algn="just" defTabSz="837753">
              <a:lnSpc>
                <a:spcPct val="150000"/>
              </a:lnSpc>
            </a:pPr>
            <a:endParaRPr lang="tr-TR" sz="11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t>
            </a:r>
            <a:r>
              <a:rPr lang="tr-TR" b="1" dirty="0">
                <a:solidFill>
                  <a:srgbClr val="FF0000"/>
                </a:solidFill>
                <a:latin typeface="Arial" pitchFamily="34" charset="0"/>
                <a:cs typeface="Arial" pitchFamily="34" charset="0"/>
              </a:rPr>
              <a:t>Güvenlik Sistemlerinde X-Işını Kullanımı ve X-Işını Cihazları</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X-Işını cihazı güvenlik görevlileri tarafından kullanıldığında onlara çanta, valiz ya da kişilerin üzerindeki nesneleri ayırt edebilme imkânı sunar. Bu ögeler genellikle nesnelerden geçen ışının vermiş olduğu farklı tepkilere göre 3 ana kategoriye göre renklendirilirler. Bu kategoriler şunlardır:</a:t>
            </a:r>
          </a:p>
          <a:p>
            <a:pPr algn="just" defTabSz="837753">
              <a:lnSpc>
                <a:spcPct val="150000"/>
              </a:lnSpc>
            </a:pPr>
            <a:endParaRPr lang="tr-TR" sz="16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Organik</a:t>
            </a:r>
          </a:p>
          <a:p>
            <a:pPr algn="just" defTabSz="837753">
              <a:lnSpc>
                <a:spcPct val="150000"/>
              </a:lnSpc>
            </a:pPr>
            <a:r>
              <a:rPr lang="tr-TR" sz="1600" dirty="0">
                <a:solidFill>
                  <a:prstClr val="black"/>
                </a:solidFill>
                <a:latin typeface="Arial" pitchFamily="34" charset="0"/>
                <a:cs typeface="Arial" pitchFamily="34" charset="0"/>
              </a:rPr>
              <a:t>• İnorganik (Organik madde içermeyen)</a:t>
            </a:r>
          </a:p>
          <a:p>
            <a:pPr algn="just" defTabSz="837753">
              <a:lnSpc>
                <a:spcPct val="150000"/>
              </a:lnSpc>
            </a:pPr>
            <a:r>
              <a:rPr lang="tr-TR" sz="1600" dirty="0">
                <a:solidFill>
                  <a:prstClr val="black"/>
                </a:solidFill>
                <a:latin typeface="Arial" pitchFamily="34" charset="0"/>
                <a:cs typeface="Arial" pitchFamily="34" charset="0"/>
              </a:rPr>
              <a:t>• Metal</a:t>
            </a:r>
          </a:p>
        </p:txBody>
      </p:sp>
    </p:spTree>
    <p:extLst>
      <p:ext uri="{BB962C8B-B14F-4D97-AF65-F5344CB8AC3E}">
        <p14:creationId xmlns:p14="http://schemas.microsoft.com/office/powerpoint/2010/main" val="1771372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59"/>
            <a:ext cx="8012317" cy="4285744"/>
          </a:xfrm>
          <a:prstGeom prst="rect">
            <a:avLst/>
          </a:prstGeom>
        </p:spPr>
        <p:txBody>
          <a:bodyPr wrap="square" lIns="83775" tIns="41888" rIns="83775" bIns="41888">
            <a:spAutoFit/>
          </a:bodyPr>
          <a:lstStyle/>
          <a:p>
            <a:pPr algn="just" defTabSz="837753">
              <a:lnSpc>
                <a:spcPct val="150000"/>
              </a:lnSpc>
            </a:pPr>
            <a:endParaRPr lang="tr-TR" sz="11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t>
            </a:r>
            <a:r>
              <a:rPr lang="tr-TR" b="1" dirty="0">
                <a:solidFill>
                  <a:srgbClr val="FF0000"/>
                </a:solidFill>
                <a:latin typeface="Arial" pitchFamily="34" charset="0"/>
                <a:cs typeface="Arial" pitchFamily="34" charset="0"/>
              </a:rPr>
              <a:t>Güvenlik Sistemlerinde X-Işını Kullanımı ve X-Işını Cihazları</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Bu sistemler, oluşturulan görüntü üzerinde operatörlerin madde tanımlamasını kolaylaştırıcı bazı uygulamaları içermektedir. Bu tanımlamada malzemelere renk kodlaması uygulanmakta, </a:t>
            </a:r>
            <a:r>
              <a:rPr lang="tr-TR" sz="1600" b="1" dirty="0">
                <a:solidFill>
                  <a:prstClr val="black"/>
                </a:solidFill>
                <a:latin typeface="Arial" pitchFamily="34" charset="0"/>
                <a:cs typeface="Arial" pitchFamily="34" charset="0"/>
              </a:rPr>
              <a:t>örneğin titanyum, krom, demir, çelik, kalay, kurşun, bakır, gümüş, altın gibi atom numarası 18’den büyük olan ağır elementler (inorganik maddeler) </a:t>
            </a:r>
            <a:r>
              <a:rPr lang="tr-TR" sz="1600" b="1" dirty="0">
                <a:solidFill>
                  <a:srgbClr val="0070C0"/>
                </a:solidFill>
                <a:latin typeface="Arial" pitchFamily="34" charset="0"/>
                <a:cs typeface="Arial" pitchFamily="34" charset="0"/>
              </a:rPr>
              <a:t>mavi</a:t>
            </a:r>
            <a:r>
              <a:rPr lang="tr-TR" sz="1600" dirty="0">
                <a:solidFill>
                  <a:prstClr val="black"/>
                </a:solidFill>
                <a:latin typeface="Arial" pitchFamily="34" charset="0"/>
                <a:cs typeface="Arial" pitchFamily="34" charset="0"/>
              </a:rPr>
              <a:t> renklendirme ile </a:t>
            </a:r>
            <a:r>
              <a:rPr lang="tr-TR" sz="1600" b="1" dirty="0">
                <a:solidFill>
                  <a:prstClr val="black"/>
                </a:solidFill>
                <a:latin typeface="Arial" pitchFamily="34" charset="0"/>
                <a:cs typeface="Arial" pitchFamily="34" charset="0"/>
              </a:rPr>
              <a:t>alüminyum gibi atom numarası 10 ile 18 arasında olan orta ağırlıktaki elementler (karışık grup) </a:t>
            </a:r>
            <a:r>
              <a:rPr lang="tr-TR" sz="1600" b="1" dirty="0">
                <a:solidFill>
                  <a:srgbClr val="00B050"/>
                </a:solidFill>
                <a:latin typeface="Arial" pitchFamily="34" charset="0"/>
                <a:cs typeface="Arial" pitchFamily="34" charset="0"/>
              </a:rPr>
              <a:t>yeşil</a:t>
            </a:r>
            <a:r>
              <a:rPr lang="tr-TR" sz="1600" b="1" dirty="0">
                <a:solidFill>
                  <a:prstClr val="black"/>
                </a:solidFill>
                <a:latin typeface="Arial" pitchFamily="34" charset="0"/>
                <a:cs typeface="Arial" pitchFamily="34" charset="0"/>
              </a:rPr>
              <a:t> renklendirme</a:t>
            </a:r>
            <a:r>
              <a:rPr lang="tr-TR" sz="1600" dirty="0">
                <a:solidFill>
                  <a:prstClr val="black"/>
                </a:solidFill>
                <a:latin typeface="Arial" pitchFamily="34" charset="0"/>
                <a:cs typeface="Arial" pitchFamily="34" charset="0"/>
              </a:rPr>
              <a:t> ile ve atom numaraları 10’un altında olan </a:t>
            </a:r>
            <a:r>
              <a:rPr lang="tr-TR" sz="1600" b="1" dirty="0">
                <a:solidFill>
                  <a:prstClr val="black"/>
                </a:solidFill>
                <a:latin typeface="Arial" pitchFamily="34" charset="0"/>
                <a:cs typeface="Arial" pitchFamily="34" charset="0"/>
              </a:rPr>
              <a:t>hidrojen, karbon, nitrojen, oksijen, nitrogliserin, </a:t>
            </a:r>
            <a:r>
              <a:rPr lang="tr-TR" sz="1600" b="1" dirty="0" err="1">
                <a:solidFill>
                  <a:prstClr val="black"/>
                </a:solidFill>
                <a:latin typeface="Arial" pitchFamily="34" charset="0"/>
                <a:cs typeface="Arial" pitchFamily="34" charset="0"/>
              </a:rPr>
              <a:t>akril</a:t>
            </a:r>
            <a:r>
              <a:rPr lang="tr-TR" sz="1600" b="1" dirty="0">
                <a:solidFill>
                  <a:prstClr val="black"/>
                </a:solidFill>
                <a:latin typeface="Arial" pitchFamily="34" charset="0"/>
                <a:cs typeface="Arial" pitchFamily="34" charset="0"/>
              </a:rPr>
              <a:t>, kağıt, tekstil ürünleri, tahta ve su gibi organik maddeler de </a:t>
            </a:r>
            <a:r>
              <a:rPr lang="tr-TR" sz="1600" b="1" dirty="0">
                <a:solidFill>
                  <a:srgbClr val="F79646">
                    <a:lumMod val="75000"/>
                  </a:srgbClr>
                </a:solidFill>
                <a:latin typeface="Arial" pitchFamily="34" charset="0"/>
                <a:cs typeface="Arial" pitchFamily="34" charset="0"/>
              </a:rPr>
              <a:t>turuncu</a:t>
            </a:r>
            <a:r>
              <a:rPr lang="tr-TR" sz="1600" b="1" dirty="0">
                <a:solidFill>
                  <a:prstClr val="black"/>
                </a:solidFill>
                <a:latin typeface="Arial" pitchFamily="34" charset="0"/>
                <a:cs typeface="Arial" pitchFamily="34" charset="0"/>
              </a:rPr>
              <a:t> ile görünmektedir.</a:t>
            </a:r>
          </a:p>
        </p:txBody>
      </p:sp>
    </p:spTree>
    <p:extLst>
      <p:ext uri="{BB962C8B-B14F-4D97-AF65-F5344CB8AC3E}">
        <p14:creationId xmlns:p14="http://schemas.microsoft.com/office/powerpoint/2010/main" val="392774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60"/>
            <a:ext cx="8012317" cy="4748541"/>
          </a:xfrm>
          <a:prstGeom prst="rect">
            <a:avLst/>
          </a:prstGeom>
        </p:spPr>
        <p:txBody>
          <a:bodyPr wrap="square" lIns="83775" tIns="41888" rIns="83775" bIns="41888">
            <a:spAutoFit/>
          </a:bodyPr>
          <a:lstStyle/>
          <a:p>
            <a:pPr algn="just" defTabSz="837753">
              <a:lnSpc>
                <a:spcPct val="150000"/>
              </a:lnSpc>
            </a:pPr>
            <a:endParaRPr lang="tr-TR" sz="11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t>
            </a:r>
            <a:r>
              <a:rPr lang="tr-TR" b="1" dirty="0">
                <a:solidFill>
                  <a:srgbClr val="FF0000"/>
                </a:solidFill>
                <a:latin typeface="Arial" pitchFamily="34" charset="0"/>
                <a:cs typeface="Arial" pitchFamily="34" charset="0"/>
              </a:rPr>
              <a:t>Güvenlik Sistemlerinde X-Işını Kullanımı ve X-Işını Cihazları</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2000’li yıllara doğru ise bu cihazların üretilmesinde gelişmeler yaşanmaya başlanmıştır. Yeni gelişmeler sonucunda X-Işını cihazları, güvenlik operatörlerine çantaların şüpheli olup olmadığı hakkında karar vermesinde yardımcı olmaya yarayan ve görüntüler üzerine şüpheli olabilecek bölgeleri işaretleyen sistemler ile birlikte daha verimli hale gelmişlerdir. </a:t>
            </a:r>
          </a:p>
          <a:p>
            <a:pPr algn="just" defTabSz="837753">
              <a:lnSpc>
                <a:spcPct val="150000"/>
              </a:lnSpc>
            </a:pPr>
            <a:r>
              <a:rPr lang="tr-TR" sz="1600" dirty="0">
                <a:solidFill>
                  <a:prstClr val="black"/>
                </a:solidFill>
                <a:latin typeface="Arial" pitchFamily="34" charset="0"/>
                <a:cs typeface="Arial" pitchFamily="34" charset="0"/>
              </a:rPr>
              <a:t>	X-Işını cihazlarının kullanımında önemli hususlardan biri de yolcuların ve personelin maruz kaldığı radyasyondur. X-Işını cihazları, yayılan radyasyonun önlenmesi için üreticiler tarafından kurşun levha veya panellerle kaplanmış ve tünel çıkışlarına kurşun </a:t>
            </a:r>
            <a:r>
              <a:rPr lang="tr-TR" sz="1600" dirty="0" err="1">
                <a:solidFill>
                  <a:prstClr val="black"/>
                </a:solidFill>
                <a:latin typeface="Arial" pitchFamily="34" charset="0"/>
                <a:cs typeface="Arial" pitchFamily="34" charset="0"/>
              </a:rPr>
              <a:t>vinil</a:t>
            </a:r>
            <a:r>
              <a:rPr lang="tr-TR" sz="1600" dirty="0">
                <a:solidFill>
                  <a:prstClr val="black"/>
                </a:solidFill>
                <a:latin typeface="Arial" pitchFamily="34" charset="0"/>
                <a:cs typeface="Arial" pitchFamily="34" charset="0"/>
              </a:rPr>
              <a:t> perdeler konulmuştur. Çoğu modern X-Işını cihazları tüplü olarak bilinen renkli televizyonlardan daha az radyasyon yaymaktadır.</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406337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61"/>
            <a:ext cx="8012317" cy="4655076"/>
          </a:xfrm>
          <a:prstGeom prst="rect">
            <a:avLst/>
          </a:prstGeom>
        </p:spPr>
        <p:txBody>
          <a:bodyPr wrap="square" lIns="83775" tIns="41888" rIns="83775" bIns="41888">
            <a:spAutoFit/>
          </a:bodyPr>
          <a:lstStyle/>
          <a:p>
            <a:pPr algn="just" defTabSz="837753">
              <a:lnSpc>
                <a:spcPct val="150000"/>
              </a:lnSpc>
            </a:pPr>
            <a:endParaRPr lang="tr-TR" sz="11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t>
            </a:r>
            <a:r>
              <a:rPr lang="tr-TR" b="1" dirty="0">
                <a:solidFill>
                  <a:srgbClr val="FF0000"/>
                </a:solidFill>
                <a:latin typeface="Arial" pitchFamily="34" charset="0"/>
                <a:cs typeface="Arial" pitchFamily="34" charset="0"/>
              </a:rPr>
              <a:t>Güvenlik Sistemlerinde X-Işını Kullanımı ve X-Işını Cihazları</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X-Işını cihazı üreticileri tarafından inorganik ve metal nesneleri belirtmek için kullanılan renkler farklılık gösterseler de, hepsinde organik </a:t>
            </a:r>
            <a:r>
              <a:rPr lang="tr-TR" sz="1600" dirty="0" err="1">
                <a:solidFill>
                  <a:prstClr val="black"/>
                </a:solidFill>
                <a:latin typeface="Arial" pitchFamily="34" charset="0"/>
                <a:cs typeface="Arial" pitchFamily="34" charset="0"/>
              </a:rPr>
              <a:t>neslerin</a:t>
            </a:r>
            <a:r>
              <a:rPr lang="tr-TR" sz="1600" dirty="0">
                <a:solidFill>
                  <a:prstClr val="black"/>
                </a:solidFill>
                <a:latin typeface="Arial" pitchFamily="34" charset="0"/>
                <a:cs typeface="Arial" pitchFamily="34" charset="0"/>
              </a:rPr>
              <a:t> temsili için turuncu tonları kullanılmaktadır. Bunun en önemli nedeni patlayıcı maddelerin çoğunlukla organik maddelerden yapılmasıdır. Cihaz operatörleri sadece silah, bıçak gibi şüpheli nesneleri ayırt etmek için değil, patlayıcı aygıt ya da maddeleri ayırt etmek için de eğitilmektedirler. </a:t>
            </a:r>
          </a:p>
          <a:p>
            <a:pPr algn="just" defTabSz="837753">
              <a:lnSpc>
                <a:spcPct val="150000"/>
              </a:lnSpc>
            </a:pPr>
            <a:r>
              <a:rPr lang="tr-TR" sz="1600" dirty="0">
                <a:solidFill>
                  <a:prstClr val="black"/>
                </a:solidFill>
                <a:latin typeface="Arial" pitchFamily="34" charset="0"/>
                <a:cs typeface="Arial" pitchFamily="34" charset="0"/>
              </a:rPr>
              <a:t>	Patlayıcı maddeler piyasada ticari olarak değil, terörist ya da eylemciler tarafından üretilen nesneler olup, boru tipi bomba, elektronik kontrollü bomba gibi farklı çeşitlerde olabilmektedir. Biçimsel olarak farklılık gösteren patlayıcı maddelerin bu yüzden tanınması ve tespiti son derece önemlidir.</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04842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59"/>
            <a:ext cx="8012317" cy="4001084"/>
          </a:xfrm>
          <a:prstGeom prst="rect">
            <a:avLst/>
          </a:prstGeom>
        </p:spPr>
        <p:txBody>
          <a:bodyPr wrap="square" lIns="83775" tIns="41888" rIns="83775" bIns="41888">
            <a:spAutoFit/>
          </a:bodyPr>
          <a:lstStyle/>
          <a:p>
            <a:pPr algn="just" defTabSz="837753">
              <a:lnSpc>
                <a:spcPct val="150000"/>
              </a:lnSpc>
            </a:pPr>
            <a:endParaRPr lang="tr-TR" sz="11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t>
            </a:r>
            <a:r>
              <a:rPr lang="tr-TR" b="1" dirty="0">
                <a:solidFill>
                  <a:srgbClr val="FF0000"/>
                </a:solidFill>
                <a:latin typeface="Arial" pitchFamily="34" charset="0"/>
                <a:cs typeface="Arial" pitchFamily="34" charset="0"/>
              </a:rPr>
              <a:t>Güvenlik Sistemlerinde X-Işını Kullanımı ve X-Işını Cihazları</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Yaygın kanaatin aksine X-Işını cihazları film ve elektronik ortamlara zarar vermemektedir. Gerçekte tüm modern X-Işını cihazları film ve elektronik ortamlara zarar vermeyecek biçimde tasarlanmaktadır. Bunun anlamı tarama cihazlarında gönderilen X-Işınının radyasyon miktarı </a:t>
            </a:r>
            <a:r>
              <a:rPr lang="tr-TR" sz="1600" dirty="0" err="1">
                <a:solidFill>
                  <a:prstClr val="black"/>
                </a:solidFill>
                <a:latin typeface="Arial" pitchFamily="34" charset="0"/>
                <a:cs typeface="Arial" pitchFamily="34" charset="0"/>
              </a:rPr>
              <a:t>fotoğrafik</a:t>
            </a:r>
            <a:r>
              <a:rPr lang="tr-TR" sz="1600" dirty="0">
                <a:solidFill>
                  <a:prstClr val="black"/>
                </a:solidFill>
                <a:latin typeface="Arial" pitchFamily="34" charset="0"/>
                <a:cs typeface="Arial" pitchFamily="34" charset="0"/>
              </a:rPr>
              <a:t> filmlere zarar vermeyecek derecededir. Öte yandan elektronik ortamdaki bilgiler, </a:t>
            </a:r>
            <a:r>
              <a:rPr lang="tr-TR" sz="1600" dirty="0" err="1">
                <a:solidFill>
                  <a:prstClr val="black"/>
                </a:solidFill>
                <a:latin typeface="Arial" pitchFamily="34" charset="0"/>
                <a:cs typeface="Arial" pitchFamily="34" charset="0"/>
              </a:rPr>
              <a:t>fotoğrafik</a:t>
            </a:r>
            <a:r>
              <a:rPr lang="tr-TR" sz="1600" dirty="0">
                <a:solidFill>
                  <a:prstClr val="black"/>
                </a:solidFill>
                <a:latin typeface="Arial" pitchFamily="34" charset="0"/>
                <a:cs typeface="Arial" pitchFamily="34" charset="0"/>
              </a:rPr>
              <a:t> filme göre radyasyona daha dayanıklı olduklarından bu ışınlardan hiç etkilenmemektedirler. </a:t>
            </a:r>
          </a:p>
          <a:p>
            <a:pPr algn="just" defTabSz="837753">
              <a:lnSpc>
                <a:spcPct val="150000"/>
              </a:lnSpc>
            </a:pPr>
            <a:r>
              <a:rPr lang="tr-TR" sz="1600" dirty="0">
                <a:solidFill>
                  <a:prstClr val="black"/>
                </a:solidFill>
                <a:latin typeface="Arial" pitchFamily="34" charset="0"/>
                <a:cs typeface="Arial" pitchFamily="34" charset="0"/>
              </a:rPr>
              <a:t>	Ancak tomografi gibi bazı yüksek enerjili X-Işını cihazları </a:t>
            </a:r>
            <a:r>
              <a:rPr lang="tr-TR" sz="1600" dirty="0" err="1">
                <a:solidFill>
                  <a:prstClr val="black"/>
                </a:solidFill>
                <a:latin typeface="Arial" pitchFamily="34" charset="0"/>
                <a:cs typeface="Arial" pitchFamily="34" charset="0"/>
              </a:rPr>
              <a:t>fotoğrafik</a:t>
            </a:r>
            <a:r>
              <a:rPr lang="tr-TR" sz="1600" dirty="0">
                <a:solidFill>
                  <a:prstClr val="black"/>
                </a:solidFill>
                <a:latin typeface="Arial" pitchFamily="34" charset="0"/>
                <a:cs typeface="Arial" pitchFamily="34" charset="0"/>
              </a:rPr>
              <a:t> film materyallerine zarar verebilmektedir.</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93994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59"/>
            <a:ext cx="8012317" cy="5122270"/>
          </a:xfrm>
          <a:prstGeom prst="rect">
            <a:avLst/>
          </a:prstGeom>
        </p:spPr>
        <p:txBody>
          <a:bodyPr wrap="square" lIns="83775" tIns="41888" rIns="83775" bIns="41888">
            <a:spAutoFit/>
          </a:bodyPr>
          <a:lstStyle/>
          <a:p>
            <a:pPr algn="just" defTabSz="837753">
              <a:lnSpc>
                <a:spcPct val="150000"/>
              </a:lnSpc>
            </a:pPr>
            <a:endParaRPr lang="tr-TR" sz="11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t>
            </a:r>
            <a:r>
              <a:rPr lang="tr-TR" b="1" dirty="0">
                <a:solidFill>
                  <a:srgbClr val="FF0000"/>
                </a:solidFill>
                <a:latin typeface="Arial" pitchFamily="34" charset="0"/>
                <a:cs typeface="Arial" pitchFamily="34" charset="0"/>
              </a:rPr>
              <a:t>Güvenlik Sistemlerinde X-Işını Kullanımı ve X-Işını Cihazları</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Dizüstü bilgisayarlar gibi elektronik aygıtların içerisine gizlenebilecek bombanın tespiti, göreceli olarak bir valize gizlenmiş bombanın tespitinden zor olabilmektedir. Bu yüzden kontroller esnasında görevliler, dizüstü bilgisayarların çalıştırılmasını kişilerden isteyebilmektedirler. Bu aygıtların çalışıyor gibi gözükmesi bile güvenli olup olmadığının tespiti için yeterli olmayabilir. Bu nedenle birçok havaalanında “kimyasal dinleyici” olarak tabir edilen bir kutuya yerleştirilmiş otomatik kimyasal laboratuvarlar bulunmaktadır. </a:t>
            </a:r>
            <a:r>
              <a:rPr lang="tr-TR" sz="1600" dirty="0" err="1">
                <a:solidFill>
                  <a:prstClr val="black"/>
                </a:solidFill>
                <a:latin typeface="Arial" pitchFamily="34" charset="0"/>
                <a:cs typeface="Arial" pitchFamily="34" charset="0"/>
              </a:rPr>
              <a:t>Rastsal</a:t>
            </a:r>
            <a:r>
              <a:rPr lang="tr-TR" sz="1600" dirty="0">
                <a:solidFill>
                  <a:prstClr val="black"/>
                </a:solidFill>
                <a:latin typeface="Arial" pitchFamily="34" charset="0"/>
                <a:cs typeface="Arial" pitchFamily="34" charset="0"/>
              </a:rPr>
              <a:t> aralıklarla ya da şüpheli bir durumda elektronik aygıtın üzerinden bir bez yardımıyla örnek alınır ve kimyasal dinleyici tarafından bu örneğin analizi yapılarak bomba yapımında kullanılabilecek kimyasal kalıntı tespiti yapılmaya çalışılmaktadır. Herhangi bir kalıntıya rastlanılması halinde dinleyici güvenlik görevlilerini potansiyel bomba uyarısında bulunulmaktadır.</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729378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294238" y="822061"/>
            <a:ext cx="4956772" cy="4067036"/>
          </a:xfrm>
          <a:prstGeom prst="rect">
            <a:avLst/>
          </a:prstGeom>
        </p:spPr>
        <p:txBody>
          <a:bodyPr wrap="square" lIns="83775" tIns="41888" rIns="83775" bIns="41888">
            <a:spAutoFit/>
          </a:bodyPr>
          <a:lstStyle/>
          <a:p>
            <a:pPr algn="just" defTabSz="837753">
              <a:lnSpc>
                <a:spcPct val="150000"/>
              </a:lnSpc>
            </a:pPr>
            <a:endParaRPr lang="tr-TR" sz="1100" dirty="0">
              <a:solidFill>
                <a:prstClr val="black"/>
              </a:solidFill>
              <a:latin typeface="Arial" pitchFamily="34" charset="0"/>
              <a:cs typeface="Arial" pitchFamily="34" charset="0"/>
            </a:endParaRPr>
          </a:p>
          <a:p>
            <a:pPr algn="ctr" defTabSz="837753">
              <a:lnSpc>
                <a:spcPct val="150000"/>
              </a:lnSpc>
            </a:pPr>
            <a:r>
              <a:rPr lang="tr-TR" sz="1600" dirty="0">
                <a:solidFill>
                  <a:prstClr val="black"/>
                </a:solidFill>
                <a:latin typeface="Arial" pitchFamily="34" charset="0"/>
                <a:cs typeface="Arial" pitchFamily="34" charset="0"/>
              </a:rPr>
              <a:t> </a:t>
            </a:r>
            <a:r>
              <a:rPr lang="tr-TR" b="1" dirty="0">
                <a:solidFill>
                  <a:srgbClr val="FF0000"/>
                </a:solidFill>
                <a:latin typeface="Arial" pitchFamily="34" charset="0"/>
                <a:cs typeface="Arial" pitchFamily="34" charset="0"/>
              </a:rPr>
              <a:t>Güvenlik Sistemlerinde X-Işını Kullanımı ve X-Işını Cihazları</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Son teknoloji ürünü x-ışını cihazları organik</a:t>
            </a:r>
          </a:p>
          <a:p>
            <a:pPr algn="just" defTabSz="837753">
              <a:lnSpc>
                <a:spcPct val="150000"/>
              </a:lnSpc>
            </a:pPr>
            <a:r>
              <a:rPr lang="tr-TR" sz="1600" dirty="0">
                <a:solidFill>
                  <a:prstClr val="black"/>
                </a:solidFill>
                <a:latin typeface="Arial" pitchFamily="34" charset="0"/>
                <a:cs typeface="Arial" pitchFamily="34" charset="0"/>
              </a:rPr>
              <a:t>ve inorganik maddeleri ayırt etmekte mükemmel resim kalitesi sunabilen, sahip oldukları ileri x-ışını teknolojisi ve geliştirilmiş bilgisayar resim programları ile resim kalitesinde kesin netlik sağlayabilen, böylelikle bomba, silah, uyuşturucu gibi maddelerin tespitini rahatça yapabilen cihazlardır..</a:t>
            </a:r>
            <a:endParaRPr lang="tr-TR" sz="1600" b="1" dirty="0">
              <a:solidFill>
                <a:prstClr val="black"/>
              </a:solidFill>
              <a:latin typeface="Arial" pitchFamily="34" charset="0"/>
              <a:cs typeface="Arial"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084" y="1794516"/>
            <a:ext cx="3595412" cy="3248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2000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grpSp>
        <p:nvGrpSpPr>
          <p:cNvPr id="10" name="Grup 9"/>
          <p:cNvGrpSpPr/>
          <p:nvPr/>
        </p:nvGrpSpPr>
        <p:grpSpPr>
          <a:xfrm>
            <a:off x="174991" y="1034143"/>
            <a:ext cx="8623425" cy="5578976"/>
            <a:chOff x="425483" y="1643887"/>
            <a:chExt cx="8573239" cy="2602860"/>
          </a:xfrm>
        </p:grpSpPr>
        <p:grpSp>
          <p:nvGrpSpPr>
            <p:cNvPr id="11" name="object 22"/>
            <p:cNvGrpSpPr/>
            <p:nvPr/>
          </p:nvGrpSpPr>
          <p:grpSpPr>
            <a:xfrm>
              <a:off x="795061" y="2714773"/>
              <a:ext cx="8033477" cy="1531974"/>
              <a:chOff x="708659" y="7649360"/>
              <a:chExt cx="5637353" cy="2183131"/>
            </a:xfrm>
          </p:grpSpPr>
          <p:sp>
            <p:nvSpPr>
              <p:cNvPr id="86" name="object 23"/>
              <p:cNvSpPr/>
              <p:nvPr/>
            </p:nvSpPr>
            <p:spPr>
              <a:xfrm>
                <a:off x="708659" y="7649360"/>
                <a:ext cx="1662430" cy="1765935"/>
              </a:xfrm>
              <a:custGeom>
                <a:avLst/>
                <a:gdLst/>
                <a:ahLst/>
                <a:cxnLst/>
                <a:rect l="l" t="t" r="r" b="b"/>
                <a:pathLst>
                  <a:path w="1662430" h="1765934">
                    <a:moveTo>
                      <a:pt x="1589722" y="0"/>
                    </a:moveTo>
                    <a:lnTo>
                      <a:pt x="72593" y="0"/>
                    </a:lnTo>
                    <a:lnTo>
                      <a:pt x="44341" y="5704"/>
                    </a:lnTo>
                    <a:lnTo>
                      <a:pt x="21266" y="21262"/>
                    </a:lnTo>
                    <a:lnTo>
                      <a:pt x="5706" y="44341"/>
                    </a:lnTo>
                    <a:lnTo>
                      <a:pt x="0" y="72605"/>
                    </a:lnTo>
                    <a:lnTo>
                      <a:pt x="0" y="1692833"/>
                    </a:lnTo>
                    <a:lnTo>
                      <a:pt x="5706" y="1721083"/>
                    </a:lnTo>
                    <a:lnTo>
                      <a:pt x="21266" y="1744154"/>
                    </a:lnTo>
                    <a:lnTo>
                      <a:pt x="44341" y="1759710"/>
                    </a:lnTo>
                    <a:lnTo>
                      <a:pt x="72593" y="1765414"/>
                    </a:lnTo>
                    <a:lnTo>
                      <a:pt x="1589722" y="1765414"/>
                    </a:lnTo>
                    <a:lnTo>
                      <a:pt x="1617972" y="1759710"/>
                    </a:lnTo>
                    <a:lnTo>
                      <a:pt x="1641043" y="1744154"/>
                    </a:lnTo>
                    <a:lnTo>
                      <a:pt x="1656598" y="1721083"/>
                    </a:lnTo>
                    <a:lnTo>
                      <a:pt x="1662302" y="1692833"/>
                    </a:lnTo>
                    <a:lnTo>
                      <a:pt x="1662302" y="72605"/>
                    </a:lnTo>
                    <a:lnTo>
                      <a:pt x="1656598" y="44341"/>
                    </a:lnTo>
                    <a:lnTo>
                      <a:pt x="1641043" y="21262"/>
                    </a:lnTo>
                    <a:lnTo>
                      <a:pt x="1617972" y="5704"/>
                    </a:lnTo>
                    <a:lnTo>
                      <a:pt x="1589722" y="0"/>
                    </a:lnTo>
                    <a:close/>
                  </a:path>
                </a:pathLst>
              </a:custGeom>
              <a:solidFill>
                <a:srgbClr val="F9A34E"/>
              </a:solidFill>
            </p:spPr>
            <p:txBody>
              <a:bodyPr wrap="square" lIns="0" tIns="0" rIns="0" bIns="0" rtlCol="0"/>
              <a:lstStyle/>
              <a:p>
                <a:pPr defTabSz="837753"/>
                <a:endParaRPr sz="1600">
                  <a:solidFill>
                    <a:prstClr val="black"/>
                  </a:solidFill>
                </a:endParaRPr>
              </a:p>
            </p:txBody>
          </p:sp>
          <p:sp>
            <p:nvSpPr>
              <p:cNvPr id="87" name="object 24"/>
              <p:cNvSpPr/>
              <p:nvPr/>
            </p:nvSpPr>
            <p:spPr>
              <a:xfrm>
                <a:off x="744956" y="7685651"/>
                <a:ext cx="1590040" cy="1692910"/>
              </a:xfrm>
              <a:custGeom>
                <a:avLst/>
                <a:gdLst/>
                <a:ahLst/>
                <a:cxnLst/>
                <a:rect l="l" t="t" r="r" b="b"/>
                <a:pathLst>
                  <a:path w="1590039" h="1692909">
                    <a:moveTo>
                      <a:pt x="1553425" y="0"/>
                    </a:moveTo>
                    <a:lnTo>
                      <a:pt x="36296" y="0"/>
                    </a:lnTo>
                    <a:lnTo>
                      <a:pt x="22181" y="2858"/>
                    </a:lnTo>
                    <a:lnTo>
                      <a:pt x="10642" y="10648"/>
                    </a:lnTo>
                    <a:lnTo>
                      <a:pt x="2856" y="22192"/>
                    </a:lnTo>
                    <a:lnTo>
                      <a:pt x="0" y="36309"/>
                    </a:lnTo>
                    <a:lnTo>
                      <a:pt x="0" y="1656537"/>
                    </a:lnTo>
                    <a:lnTo>
                      <a:pt x="2856" y="1670652"/>
                    </a:lnTo>
                    <a:lnTo>
                      <a:pt x="10642" y="1682191"/>
                    </a:lnTo>
                    <a:lnTo>
                      <a:pt x="22181" y="1689977"/>
                    </a:lnTo>
                    <a:lnTo>
                      <a:pt x="36296" y="1692833"/>
                    </a:lnTo>
                    <a:lnTo>
                      <a:pt x="1553425" y="1692833"/>
                    </a:lnTo>
                    <a:lnTo>
                      <a:pt x="1567539" y="1689977"/>
                    </a:lnTo>
                    <a:lnTo>
                      <a:pt x="1579073" y="1682191"/>
                    </a:lnTo>
                    <a:lnTo>
                      <a:pt x="1586855" y="1670652"/>
                    </a:lnTo>
                    <a:lnTo>
                      <a:pt x="1589709" y="1656537"/>
                    </a:lnTo>
                    <a:lnTo>
                      <a:pt x="1589709" y="36309"/>
                    </a:lnTo>
                    <a:lnTo>
                      <a:pt x="1586855" y="22192"/>
                    </a:lnTo>
                    <a:lnTo>
                      <a:pt x="1579073" y="10648"/>
                    </a:lnTo>
                    <a:lnTo>
                      <a:pt x="1567539" y="2858"/>
                    </a:lnTo>
                    <a:lnTo>
                      <a:pt x="1553425"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88" name="object 25"/>
              <p:cNvSpPr/>
              <p:nvPr/>
            </p:nvSpPr>
            <p:spPr>
              <a:xfrm>
                <a:off x="743127" y="7685659"/>
                <a:ext cx="1591945" cy="1692275"/>
              </a:xfrm>
              <a:custGeom>
                <a:avLst/>
                <a:gdLst/>
                <a:ahLst/>
                <a:cxnLst/>
                <a:rect l="l" t="t" r="r" b="b"/>
                <a:pathLst>
                  <a:path w="1591945" h="1692275">
                    <a:moveTo>
                      <a:pt x="1591551" y="36309"/>
                    </a:moveTo>
                    <a:lnTo>
                      <a:pt x="1588693" y="22199"/>
                    </a:lnTo>
                    <a:lnTo>
                      <a:pt x="1584274" y="15646"/>
                    </a:lnTo>
                    <a:lnTo>
                      <a:pt x="1584274" y="58064"/>
                    </a:lnTo>
                    <a:lnTo>
                      <a:pt x="1584274" y="1566316"/>
                    </a:lnTo>
                    <a:lnTo>
                      <a:pt x="1543532" y="1585772"/>
                    </a:lnTo>
                    <a:lnTo>
                      <a:pt x="1498206" y="1607070"/>
                    </a:lnTo>
                    <a:lnTo>
                      <a:pt x="1452092" y="1626146"/>
                    </a:lnTo>
                    <a:lnTo>
                      <a:pt x="1403502" y="1641589"/>
                    </a:lnTo>
                    <a:lnTo>
                      <a:pt x="1350772" y="1651939"/>
                    </a:lnTo>
                    <a:lnTo>
                      <a:pt x="1292250" y="1655762"/>
                    </a:lnTo>
                    <a:lnTo>
                      <a:pt x="1239291" y="1654556"/>
                    </a:lnTo>
                    <a:lnTo>
                      <a:pt x="1187056" y="1651076"/>
                    </a:lnTo>
                    <a:lnTo>
                      <a:pt x="1135367" y="1645767"/>
                    </a:lnTo>
                    <a:lnTo>
                      <a:pt x="1084046" y="1639049"/>
                    </a:lnTo>
                    <a:lnTo>
                      <a:pt x="1032941" y="1631353"/>
                    </a:lnTo>
                    <a:lnTo>
                      <a:pt x="930668" y="1614754"/>
                    </a:lnTo>
                    <a:lnTo>
                      <a:pt x="879157" y="1606715"/>
                    </a:lnTo>
                    <a:lnTo>
                      <a:pt x="828802" y="1601952"/>
                    </a:lnTo>
                    <a:lnTo>
                      <a:pt x="778459" y="1602041"/>
                    </a:lnTo>
                    <a:lnTo>
                      <a:pt x="728268" y="1606016"/>
                    </a:lnTo>
                    <a:lnTo>
                      <a:pt x="678332" y="1612874"/>
                    </a:lnTo>
                    <a:lnTo>
                      <a:pt x="628764" y="1621624"/>
                    </a:lnTo>
                    <a:lnTo>
                      <a:pt x="531279" y="1640827"/>
                    </a:lnTo>
                    <a:lnTo>
                      <a:pt x="482815" y="1648802"/>
                    </a:lnTo>
                    <a:lnTo>
                      <a:pt x="434238" y="1654022"/>
                    </a:lnTo>
                    <a:lnTo>
                      <a:pt x="385737" y="1656130"/>
                    </a:lnTo>
                    <a:lnTo>
                      <a:pt x="337566" y="1654746"/>
                    </a:lnTo>
                    <a:lnTo>
                      <a:pt x="289915" y="1649501"/>
                    </a:lnTo>
                    <a:lnTo>
                      <a:pt x="243014" y="1640027"/>
                    </a:lnTo>
                    <a:lnTo>
                      <a:pt x="197078" y="1625955"/>
                    </a:lnTo>
                    <a:lnTo>
                      <a:pt x="152336" y="1606918"/>
                    </a:lnTo>
                    <a:lnTo>
                      <a:pt x="109639" y="1580743"/>
                    </a:lnTo>
                    <a:lnTo>
                      <a:pt x="76923" y="1549946"/>
                    </a:lnTo>
                    <a:lnTo>
                      <a:pt x="52730" y="1515110"/>
                    </a:lnTo>
                    <a:lnTo>
                      <a:pt x="35623" y="1476844"/>
                    </a:lnTo>
                    <a:lnTo>
                      <a:pt x="24117" y="1435760"/>
                    </a:lnTo>
                    <a:lnTo>
                      <a:pt x="16776" y="1392440"/>
                    </a:lnTo>
                    <a:lnTo>
                      <a:pt x="12153" y="1347495"/>
                    </a:lnTo>
                    <a:lnTo>
                      <a:pt x="9093" y="1306728"/>
                    </a:lnTo>
                    <a:lnTo>
                      <a:pt x="9093" y="58064"/>
                    </a:lnTo>
                    <a:lnTo>
                      <a:pt x="11912" y="43967"/>
                    </a:lnTo>
                    <a:lnTo>
                      <a:pt x="19634" y="32435"/>
                    </a:lnTo>
                    <a:lnTo>
                      <a:pt x="31064" y="24650"/>
                    </a:lnTo>
                    <a:lnTo>
                      <a:pt x="45059" y="21780"/>
                    </a:lnTo>
                    <a:lnTo>
                      <a:pt x="1548320" y="21780"/>
                    </a:lnTo>
                    <a:lnTo>
                      <a:pt x="1562290" y="24650"/>
                    </a:lnTo>
                    <a:lnTo>
                      <a:pt x="1573720" y="32435"/>
                    </a:lnTo>
                    <a:lnTo>
                      <a:pt x="1581442" y="43967"/>
                    </a:lnTo>
                    <a:lnTo>
                      <a:pt x="1584274" y="58064"/>
                    </a:lnTo>
                    <a:lnTo>
                      <a:pt x="1584274" y="15646"/>
                    </a:lnTo>
                    <a:lnTo>
                      <a:pt x="1580908" y="10655"/>
                    </a:lnTo>
                    <a:lnTo>
                      <a:pt x="1569364" y="2870"/>
                    </a:lnTo>
                    <a:lnTo>
                      <a:pt x="1555254" y="0"/>
                    </a:lnTo>
                    <a:lnTo>
                      <a:pt x="38125" y="0"/>
                    </a:lnTo>
                    <a:lnTo>
                      <a:pt x="24003" y="2870"/>
                    </a:lnTo>
                    <a:lnTo>
                      <a:pt x="12471" y="10655"/>
                    </a:lnTo>
                    <a:lnTo>
                      <a:pt x="4686" y="22199"/>
                    </a:lnTo>
                    <a:lnTo>
                      <a:pt x="1841" y="36309"/>
                    </a:lnTo>
                    <a:lnTo>
                      <a:pt x="1841" y="1225219"/>
                    </a:lnTo>
                    <a:lnTo>
                      <a:pt x="0" y="1208900"/>
                    </a:lnTo>
                    <a:lnTo>
                      <a:pt x="0" y="1656537"/>
                    </a:lnTo>
                    <a:lnTo>
                      <a:pt x="1841" y="1664169"/>
                    </a:lnTo>
                    <a:lnTo>
                      <a:pt x="1841" y="1664627"/>
                    </a:lnTo>
                    <a:lnTo>
                      <a:pt x="2159" y="1665503"/>
                    </a:lnTo>
                    <a:lnTo>
                      <a:pt x="3378" y="1670532"/>
                    </a:lnTo>
                    <a:lnTo>
                      <a:pt x="4635" y="1672132"/>
                    </a:lnTo>
                    <a:lnTo>
                      <a:pt x="9093" y="1678076"/>
                    </a:lnTo>
                    <a:lnTo>
                      <a:pt x="9093" y="1677733"/>
                    </a:lnTo>
                    <a:lnTo>
                      <a:pt x="12319" y="1681797"/>
                    </a:lnTo>
                    <a:lnTo>
                      <a:pt x="25019" y="1689303"/>
                    </a:lnTo>
                    <a:lnTo>
                      <a:pt x="39674" y="1692033"/>
                    </a:lnTo>
                    <a:lnTo>
                      <a:pt x="1556791" y="1692033"/>
                    </a:lnTo>
                    <a:lnTo>
                      <a:pt x="1570380" y="1689303"/>
                    </a:lnTo>
                    <a:lnTo>
                      <a:pt x="1580756" y="1681797"/>
                    </a:lnTo>
                    <a:lnTo>
                      <a:pt x="1584274" y="1675828"/>
                    </a:lnTo>
                    <a:lnTo>
                      <a:pt x="1584274" y="1678076"/>
                    </a:lnTo>
                    <a:lnTo>
                      <a:pt x="1588808" y="1672031"/>
                    </a:lnTo>
                    <a:lnTo>
                      <a:pt x="1591551" y="1664627"/>
                    </a:lnTo>
                    <a:lnTo>
                      <a:pt x="1591551" y="36309"/>
                    </a:lnTo>
                    <a:close/>
                  </a:path>
                </a:pathLst>
              </a:custGeom>
              <a:solidFill>
                <a:srgbClr val="DDE1E2"/>
              </a:solidFill>
            </p:spPr>
            <p:txBody>
              <a:bodyPr wrap="square" lIns="0" tIns="0" rIns="0" bIns="0" rtlCol="0"/>
              <a:lstStyle/>
              <a:p>
                <a:pPr defTabSz="837753"/>
                <a:endParaRPr sz="1600">
                  <a:solidFill>
                    <a:prstClr val="black"/>
                  </a:solidFill>
                </a:endParaRPr>
              </a:p>
            </p:txBody>
          </p:sp>
          <p:sp>
            <p:nvSpPr>
              <p:cNvPr id="89" name="object 26"/>
              <p:cNvSpPr/>
              <p:nvPr/>
            </p:nvSpPr>
            <p:spPr>
              <a:xfrm>
                <a:off x="2693504" y="7649360"/>
                <a:ext cx="1662430" cy="2183131"/>
              </a:xfrm>
              <a:custGeom>
                <a:avLst/>
                <a:gdLst/>
                <a:ahLst/>
                <a:cxnLst/>
                <a:rect l="l" t="t" r="r" b="b"/>
                <a:pathLst>
                  <a:path w="1662429" h="1765934">
                    <a:moveTo>
                      <a:pt x="1589735" y="0"/>
                    </a:moveTo>
                    <a:lnTo>
                      <a:pt x="72593" y="0"/>
                    </a:lnTo>
                    <a:lnTo>
                      <a:pt x="44346" y="5704"/>
                    </a:lnTo>
                    <a:lnTo>
                      <a:pt x="21270" y="21262"/>
                    </a:lnTo>
                    <a:lnTo>
                      <a:pt x="5708" y="44341"/>
                    </a:lnTo>
                    <a:lnTo>
                      <a:pt x="0" y="72605"/>
                    </a:lnTo>
                    <a:lnTo>
                      <a:pt x="0" y="1692833"/>
                    </a:lnTo>
                    <a:lnTo>
                      <a:pt x="5708" y="1721083"/>
                    </a:lnTo>
                    <a:lnTo>
                      <a:pt x="21270" y="1744154"/>
                    </a:lnTo>
                    <a:lnTo>
                      <a:pt x="44346" y="1759710"/>
                    </a:lnTo>
                    <a:lnTo>
                      <a:pt x="72593" y="1765414"/>
                    </a:lnTo>
                    <a:lnTo>
                      <a:pt x="1589735" y="1765414"/>
                    </a:lnTo>
                    <a:lnTo>
                      <a:pt x="1617985" y="1759710"/>
                    </a:lnTo>
                    <a:lnTo>
                      <a:pt x="1641055" y="1744154"/>
                    </a:lnTo>
                    <a:lnTo>
                      <a:pt x="1656611" y="1721083"/>
                    </a:lnTo>
                    <a:lnTo>
                      <a:pt x="1662315" y="1692833"/>
                    </a:lnTo>
                    <a:lnTo>
                      <a:pt x="1662315" y="72605"/>
                    </a:lnTo>
                    <a:lnTo>
                      <a:pt x="1656611" y="44341"/>
                    </a:lnTo>
                    <a:lnTo>
                      <a:pt x="1641055" y="21262"/>
                    </a:lnTo>
                    <a:lnTo>
                      <a:pt x="1617985" y="5704"/>
                    </a:lnTo>
                    <a:lnTo>
                      <a:pt x="1589735" y="0"/>
                    </a:lnTo>
                    <a:close/>
                  </a:path>
                </a:pathLst>
              </a:custGeom>
              <a:solidFill>
                <a:srgbClr val="86C555"/>
              </a:solidFill>
            </p:spPr>
            <p:txBody>
              <a:bodyPr wrap="square" lIns="0" tIns="0" rIns="0" bIns="0" rtlCol="0"/>
              <a:lstStyle/>
              <a:p>
                <a:pPr defTabSz="837753"/>
                <a:endParaRPr sz="1600">
                  <a:solidFill>
                    <a:prstClr val="black"/>
                  </a:solidFill>
                </a:endParaRPr>
              </a:p>
            </p:txBody>
          </p:sp>
          <p:sp>
            <p:nvSpPr>
              <p:cNvPr id="90" name="object 27"/>
              <p:cNvSpPr/>
              <p:nvPr/>
            </p:nvSpPr>
            <p:spPr>
              <a:xfrm>
                <a:off x="2729801" y="7685651"/>
                <a:ext cx="1590040" cy="2093659"/>
              </a:xfrm>
              <a:custGeom>
                <a:avLst/>
                <a:gdLst/>
                <a:ahLst/>
                <a:cxnLst/>
                <a:rect l="l" t="t" r="r" b="b"/>
                <a:pathLst>
                  <a:path w="1590039" h="1692909">
                    <a:moveTo>
                      <a:pt x="1553425" y="0"/>
                    </a:moveTo>
                    <a:lnTo>
                      <a:pt x="36283" y="0"/>
                    </a:lnTo>
                    <a:lnTo>
                      <a:pt x="22175" y="2858"/>
                    </a:lnTo>
                    <a:lnTo>
                      <a:pt x="10641" y="10648"/>
                    </a:lnTo>
                    <a:lnTo>
                      <a:pt x="2856" y="22192"/>
                    </a:lnTo>
                    <a:lnTo>
                      <a:pt x="0" y="36309"/>
                    </a:lnTo>
                    <a:lnTo>
                      <a:pt x="0" y="1656537"/>
                    </a:lnTo>
                    <a:lnTo>
                      <a:pt x="2856" y="1670652"/>
                    </a:lnTo>
                    <a:lnTo>
                      <a:pt x="10641" y="1682191"/>
                    </a:lnTo>
                    <a:lnTo>
                      <a:pt x="22175" y="1689977"/>
                    </a:lnTo>
                    <a:lnTo>
                      <a:pt x="36283" y="1692833"/>
                    </a:lnTo>
                    <a:lnTo>
                      <a:pt x="1553425" y="1692833"/>
                    </a:lnTo>
                    <a:lnTo>
                      <a:pt x="1567541" y="1689977"/>
                    </a:lnTo>
                    <a:lnTo>
                      <a:pt x="1579079" y="1682191"/>
                    </a:lnTo>
                    <a:lnTo>
                      <a:pt x="1586865" y="1670652"/>
                    </a:lnTo>
                    <a:lnTo>
                      <a:pt x="1589722" y="1656537"/>
                    </a:lnTo>
                    <a:lnTo>
                      <a:pt x="1589722" y="36309"/>
                    </a:lnTo>
                    <a:lnTo>
                      <a:pt x="1586865" y="22192"/>
                    </a:lnTo>
                    <a:lnTo>
                      <a:pt x="1579079" y="10648"/>
                    </a:lnTo>
                    <a:lnTo>
                      <a:pt x="1567541" y="2858"/>
                    </a:lnTo>
                    <a:lnTo>
                      <a:pt x="1553425"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91" name="object 28"/>
              <p:cNvSpPr/>
              <p:nvPr/>
            </p:nvSpPr>
            <p:spPr>
              <a:xfrm>
                <a:off x="2726588" y="7685658"/>
                <a:ext cx="1568982" cy="1704123"/>
              </a:xfrm>
              <a:custGeom>
                <a:avLst/>
                <a:gdLst/>
                <a:ahLst/>
                <a:cxnLst/>
                <a:rect l="l" t="t" r="r" b="b"/>
                <a:pathLst>
                  <a:path w="1593214" h="1692275">
                    <a:moveTo>
                      <a:pt x="1592935" y="36309"/>
                    </a:moveTo>
                    <a:lnTo>
                      <a:pt x="1590078" y="22199"/>
                    </a:lnTo>
                    <a:lnTo>
                      <a:pt x="1585671" y="15671"/>
                    </a:lnTo>
                    <a:lnTo>
                      <a:pt x="1585671" y="58064"/>
                    </a:lnTo>
                    <a:lnTo>
                      <a:pt x="1585671" y="1565656"/>
                    </a:lnTo>
                    <a:lnTo>
                      <a:pt x="1543570" y="1585772"/>
                    </a:lnTo>
                    <a:lnTo>
                      <a:pt x="1498422" y="1607070"/>
                    </a:lnTo>
                    <a:lnTo>
                      <a:pt x="1452524" y="1626146"/>
                    </a:lnTo>
                    <a:lnTo>
                      <a:pt x="1404150" y="1641589"/>
                    </a:lnTo>
                    <a:lnTo>
                      <a:pt x="1351597" y="1651939"/>
                    </a:lnTo>
                    <a:lnTo>
                      <a:pt x="1293139" y="1655762"/>
                    </a:lnTo>
                    <a:lnTo>
                      <a:pt x="1240193" y="1654556"/>
                    </a:lnTo>
                    <a:lnTo>
                      <a:pt x="1188008" y="1651076"/>
                    </a:lnTo>
                    <a:lnTo>
                      <a:pt x="1136396" y="1645767"/>
                    </a:lnTo>
                    <a:lnTo>
                      <a:pt x="1085164" y="1639049"/>
                    </a:lnTo>
                    <a:lnTo>
                      <a:pt x="1034135" y="1631353"/>
                    </a:lnTo>
                    <a:lnTo>
                      <a:pt x="931989" y="1614754"/>
                    </a:lnTo>
                    <a:lnTo>
                      <a:pt x="880503" y="1606715"/>
                    </a:lnTo>
                    <a:lnTo>
                      <a:pt x="830148" y="1601952"/>
                    </a:lnTo>
                    <a:lnTo>
                      <a:pt x="779843" y="1602041"/>
                    </a:lnTo>
                    <a:lnTo>
                      <a:pt x="729691" y="1606016"/>
                    </a:lnTo>
                    <a:lnTo>
                      <a:pt x="679805" y="1612874"/>
                    </a:lnTo>
                    <a:lnTo>
                      <a:pt x="630288" y="1621624"/>
                    </a:lnTo>
                    <a:lnTo>
                      <a:pt x="532853" y="1640827"/>
                    </a:lnTo>
                    <a:lnTo>
                      <a:pt x="484352" y="1648802"/>
                    </a:lnTo>
                    <a:lnTo>
                      <a:pt x="435673" y="1654022"/>
                    </a:lnTo>
                    <a:lnTo>
                      <a:pt x="387057" y="1656130"/>
                    </a:lnTo>
                    <a:lnTo>
                      <a:pt x="338734" y="1654746"/>
                    </a:lnTo>
                    <a:lnTo>
                      <a:pt x="290944" y="1649501"/>
                    </a:lnTo>
                    <a:lnTo>
                      <a:pt x="243916" y="1640027"/>
                    </a:lnTo>
                    <a:lnTo>
                      <a:pt x="197904" y="1625955"/>
                    </a:lnTo>
                    <a:lnTo>
                      <a:pt x="153123" y="1606918"/>
                    </a:lnTo>
                    <a:lnTo>
                      <a:pt x="110401" y="1580743"/>
                    </a:lnTo>
                    <a:lnTo>
                      <a:pt x="77622" y="1549946"/>
                    </a:lnTo>
                    <a:lnTo>
                      <a:pt x="53340" y="1515110"/>
                    </a:lnTo>
                    <a:lnTo>
                      <a:pt x="36118" y="1476844"/>
                    </a:lnTo>
                    <a:lnTo>
                      <a:pt x="24498" y="1435760"/>
                    </a:lnTo>
                    <a:lnTo>
                      <a:pt x="17056" y="1392440"/>
                    </a:lnTo>
                    <a:lnTo>
                      <a:pt x="12319" y="1347495"/>
                    </a:lnTo>
                    <a:lnTo>
                      <a:pt x="10464" y="1323340"/>
                    </a:lnTo>
                    <a:lnTo>
                      <a:pt x="10464" y="58064"/>
                    </a:lnTo>
                    <a:lnTo>
                      <a:pt x="13284" y="43967"/>
                    </a:lnTo>
                    <a:lnTo>
                      <a:pt x="21005" y="32435"/>
                    </a:lnTo>
                    <a:lnTo>
                      <a:pt x="32435" y="24650"/>
                    </a:lnTo>
                    <a:lnTo>
                      <a:pt x="46431" y="21780"/>
                    </a:lnTo>
                    <a:lnTo>
                      <a:pt x="1549704" y="21780"/>
                    </a:lnTo>
                    <a:lnTo>
                      <a:pt x="1563687" y="24650"/>
                    </a:lnTo>
                    <a:lnTo>
                      <a:pt x="1575117" y="32435"/>
                    </a:lnTo>
                    <a:lnTo>
                      <a:pt x="1582839" y="43967"/>
                    </a:lnTo>
                    <a:lnTo>
                      <a:pt x="1585671" y="58064"/>
                    </a:lnTo>
                    <a:lnTo>
                      <a:pt x="1585671" y="15671"/>
                    </a:lnTo>
                    <a:lnTo>
                      <a:pt x="1582293" y="10655"/>
                    </a:lnTo>
                    <a:lnTo>
                      <a:pt x="1570748" y="2870"/>
                    </a:lnTo>
                    <a:lnTo>
                      <a:pt x="1556639" y="0"/>
                    </a:lnTo>
                    <a:lnTo>
                      <a:pt x="39497" y="0"/>
                    </a:lnTo>
                    <a:lnTo>
                      <a:pt x="25387" y="2870"/>
                    </a:lnTo>
                    <a:lnTo>
                      <a:pt x="13855" y="10655"/>
                    </a:lnTo>
                    <a:lnTo>
                      <a:pt x="6070" y="22199"/>
                    </a:lnTo>
                    <a:lnTo>
                      <a:pt x="3225" y="36309"/>
                    </a:lnTo>
                    <a:lnTo>
                      <a:pt x="3225" y="1237411"/>
                    </a:lnTo>
                    <a:lnTo>
                      <a:pt x="0" y="1208900"/>
                    </a:lnTo>
                    <a:lnTo>
                      <a:pt x="0" y="1656537"/>
                    </a:lnTo>
                    <a:lnTo>
                      <a:pt x="3657" y="1670532"/>
                    </a:lnTo>
                    <a:lnTo>
                      <a:pt x="13220" y="1681797"/>
                    </a:lnTo>
                    <a:lnTo>
                      <a:pt x="26543" y="1689303"/>
                    </a:lnTo>
                    <a:lnTo>
                      <a:pt x="41465" y="1692033"/>
                    </a:lnTo>
                    <a:lnTo>
                      <a:pt x="1558594" y="1692033"/>
                    </a:lnTo>
                    <a:lnTo>
                      <a:pt x="1571904" y="1689303"/>
                    </a:lnTo>
                    <a:lnTo>
                      <a:pt x="1581658" y="1681797"/>
                    </a:lnTo>
                    <a:lnTo>
                      <a:pt x="1585671" y="1674266"/>
                    </a:lnTo>
                    <a:lnTo>
                      <a:pt x="1585671" y="1678076"/>
                    </a:lnTo>
                    <a:lnTo>
                      <a:pt x="1590167" y="1672031"/>
                    </a:lnTo>
                    <a:lnTo>
                      <a:pt x="1592935" y="1664627"/>
                    </a:lnTo>
                    <a:lnTo>
                      <a:pt x="1592935" y="36309"/>
                    </a:lnTo>
                    <a:close/>
                  </a:path>
                </a:pathLst>
              </a:custGeom>
              <a:solidFill>
                <a:srgbClr val="DDE1E2"/>
              </a:solidFill>
            </p:spPr>
            <p:txBody>
              <a:bodyPr wrap="square" lIns="0" tIns="0" rIns="0" bIns="0" rtlCol="0"/>
              <a:lstStyle/>
              <a:p>
                <a:pPr defTabSz="837753"/>
                <a:endParaRPr sz="1600">
                  <a:solidFill>
                    <a:prstClr val="black"/>
                  </a:solidFill>
                </a:endParaRPr>
              </a:p>
            </p:txBody>
          </p:sp>
          <p:sp>
            <p:nvSpPr>
              <p:cNvPr id="92" name="object 29"/>
              <p:cNvSpPr/>
              <p:nvPr/>
            </p:nvSpPr>
            <p:spPr>
              <a:xfrm>
                <a:off x="4683582" y="7649360"/>
                <a:ext cx="1662430" cy="1765935"/>
              </a:xfrm>
              <a:custGeom>
                <a:avLst/>
                <a:gdLst/>
                <a:ahLst/>
                <a:cxnLst/>
                <a:rect l="l" t="t" r="r" b="b"/>
                <a:pathLst>
                  <a:path w="1662429" h="1765934">
                    <a:moveTo>
                      <a:pt x="1589722" y="0"/>
                    </a:moveTo>
                    <a:lnTo>
                      <a:pt x="72593" y="0"/>
                    </a:lnTo>
                    <a:lnTo>
                      <a:pt x="44335" y="5704"/>
                    </a:lnTo>
                    <a:lnTo>
                      <a:pt x="21261" y="21262"/>
                    </a:lnTo>
                    <a:lnTo>
                      <a:pt x="5704" y="44341"/>
                    </a:lnTo>
                    <a:lnTo>
                      <a:pt x="0" y="72605"/>
                    </a:lnTo>
                    <a:lnTo>
                      <a:pt x="0" y="1692833"/>
                    </a:lnTo>
                    <a:lnTo>
                      <a:pt x="5704" y="1721083"/>
                    </a:lnTo>
                    <a:lnTo>
                      <a:pt x="21261" y="1744154"/>
                    </a:lnTo>
                    <a:lnTo>
                      <a:pt x="44335" y="1759710"/>
                    </a:lnTo>
                    <a:lnTo>
                      <a:pt x="72593" y="1765414"/>
                    </a:lnTo>
                    <a:lnTo>
                      <a:pt x="1589722" y="1765414"/>
                    </a:lnTo>
                    <a:lnTo>
                      <a:pt x="1617977" y="1759710"/>
                    </a:lnTo>
                    <a:lnTo>
                      <a:pt x="1641047" y="1744154"/>
                    </a:lnTo>
                    <a:lnTo>
                      <a:pt x="1656600" y="1721083"/>
                    </a:lnTo>
                    <a:lnTo>
                      <a:pt x="1662302" y="1692833"/>
                    </a:lnTo>
                    <a:lnTo>
                      <a:pt x="1662302" y="72605"/>
                    </a:lnTo>
                    <a:lnTo>
                      <a:pt x="1656600" y="44341"/>
                    </a:lnTo>
                    <a:lnTo>
                      <a:pt x="1641047" y="21262"/>
                    </a:lnTo>
                    <a:lnTo>
                      <a:pt x="1617977" y="5704"/>
                    </a:lnTo>
                    <a:lnTo>
                      <a:pt x="1589722" y="0"/>
                    </a:lnTo>
                    <a:close/>
                  </a:path>
                </a:pathLst>
              </a:custGeom>
              <a:solidFill>
                <a:srgbClr val="22A8E0"/>
              </a:solidFill>
            </p:spPr>
            <p:txBody>
              <a:bodyPr wrap="square" lIns="0" tIns="0" rIns="0" bIns="0" rtlCol="0"/>
              <a:lstStyle/>
              <a:p>
                <a:pPr defTabSz="837753"/>
                <a:endParaRPr sz="1600">
                  <a:solidFill>
                    <a:prstClr val="black"/>
                  </a:solidFill>
                </a:endParaRPr>
              </a:p>
            </p:txBody>
          </p:sp>
          <p:sp>
            <p:nvSpPr>
              <p:cNvPr id="93" name="object 30"/>
              <p:cNvSpPr/>
              <p:nvPr/>
            </p:nvSpPr>
            <p:spPr>
              <a:xfrm>
                <a:off x="4719865" y="7685651"/>
                <a:ext cx="1590040" cy="1692910"/>
              </a:xfrm>
              <a:custGeom>
                <a:avLst/>
                <a:gdLst/>
                <a:ahLst/>
                <a:cxnLst/>
                <a:rect l="l" t="t" r="r" b="b"/>
                <a:pathLst>
                  <a:path w="1590039" h="1692909">
                    <a:moveTo>
                      <a:pt x="1553438" y="0"/>
                    </a:moveTo>
                    <a:lnTo>
                      <a:pt x="36309" y="0"/>
                    </a:lnTo>
                    <a:lnTo>
                      <a:pt x="22192" y="2858"/>
                    </a:lnTo>
                    <a:lnTo>
                      <a:pt x="10648" y="10648"/>
                    </a:lnTo>
                    <a:lnTo>
                      <a:pt x="2858" y="22192"/>
                    </a:lnTo>
                    <a:lnTo>
                      <a:pt x="0" y="36309"/>
                    </a:lnTo>
                    <a:lnTo>
                      <a:pt x="0" y="1656537"/>
                    </a:lnTo>
                    <a:lnTo>
                      <a:pt x="2858" y="1670652"/>
                    </a:lnTo>
                    <a:lnTo>
                      <a:pt x="10648" y="1682191"/>
                    </a:lnTo>
                    <a:lnTo>
                      <a:pt x="22192" y="1689977"/>
                    </a:lnTo>
                    <a:lnTo>
                      <a:pt x="36309" y="1692833"/>
                    </a:lnTo>
                    <a:lnTo>
                      <a:pt x="1553438" y="1692833"/>
                    </a:lnTo>
                    <a:lnTo>
                      <a:pt x="1567553" y="1689977"/>
                    </a:lnTo>
                    <a:lnTo>
                      <a:pt x="1579092" y="1682191"/>
                    </a:lnTo>
                    <a:lnTo>
                      <a:pt x="1586878" y="1670652"/>
                    </a:lnTo>
                    <a:lnTo>
                      <a:pt x="1589735" y="1656537"/>
                    </a:lnTo>
                    <a:lnTo>
                      <a:pt x="1589735" y="36309"/>
                    </a:lnTo>
                    <a:lnTo>
                      <a:pt x="1586878" y="22192"/>
                    </a:lnTo>
                    <a:lnTo>
                      <a:pt x="1579092" y="10648"/>
                    </a:lnTo>
                    <a:lnTo>
                      <a:pt x="1567553" y="2858"/>
                    </a:lnTo>
                    <a:lnTo>
                      <a:pt x="1553438"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94" name="object 31"/>
              <p:cNvSpPr/>
              <p:nvPr/>
            </p:nvSpPr>
            <p:spPr>
              <a:xfrm>
                <a:off x="4719345" y="7685659"/>
                <a:ext cx="1590675" cy="1692275"/>
              </a:xfrm>
              <a:custGeom>
                <a:avLst/>
                <a:gdLst/>
                <a:ahLst/>
                <a:cxnLst/>
                <a:rect l="l" t="t" r="r" b="b"/>
                <a:pathLst>
                  <a:path w="1590675" h="1692275">
                    <a:moveTo>
                      <a:pt x="1590255" y="36309"/>
                    </a:moveTo>
                    <a:lnTo>
                      <a:pt x="1587398" y="22199"/>
                    </a:lnTo>
                    <a:lnTo>
                      <a:pt x="1582991" y="15671"/>
                    </a:lnTo>
                    <a:lnTo>
                      <a:pt x="1582991" y="58064"/>
                    </a:lnTo>
                    <a:lnTo>
                      <a:pt x="1582991" y="1566926"/>
                    </a:lnTo>
                    <a:lnTo>
                      <a:pt x="1543583" y="1585772"/>
                    </a:lnTo>
                    <a:lnTo>
                      <a:pt x="1498485" y="1607070"/>
                    </a:lnTo>
                    <a:lnTo>
                      <a:pt x="1452651" y="1626146"/>
                    </a:lnTo>
                    <a:lnTo>
                      <a:pt x="1404340" y="1641589"/>
                    </a:lnTo>
                    <a:lnTo>
                      <a:pt x="1351826" y="1651939"/>
                    </a:lnTo>
                    <a:lnTo>
                      <a:pt x="1293393" y="1655762"/>
                    </a:lnTo>
                    <a:lnTo>
                      <a:pt x="1240459" y="1654556"/>
                    </a:lnTo>
                    <a:lnTo>
                      <a:pt x="1188288" y="1651076"/>
                    </a:lnTo>
                    <a:lnTo>
                      <a:pt x="1136700" y="1645767"/>
                    </a:lnTo>
                    <a:lnTo>
                      <a:pt x="1085494" y="1639049"/>
                    </a:lnTo>
                    <a:lnTo>
                      <a:pt x="1034491" y="1631353"/>
                    </a:lnTo>
                    <a:lnTo>
                      <a:pt x="932383" y="1614754"/>
                    </a:lnTo>
                    <a:lnTo>
                      <a:pt x="880910" y="1606715"/>
                    </a:lnTo>
                    <a:lnTo>
                      <a:pt x="830567" y="1601952"/>
                    </a:lnTo>
                    <a:lnTo>
                      <a:pt x="780275" y="1602041"/>
                    </a:lnTo>
                    <a:lnTo>
                      <a:pt x="730123" y="1606016"/>
                    </a:lnTo>
                    <a:lnTo>
                      <a:pt x="680250" y="1612874"/>
                    </a:lnTo>
                    <a:lnTo>
                      <a:pt x="630745" y="1621624"/>
                    </a:lnTo>
                    <a:lnTo>
                      <a:pt x="533323" y="1640827"/>
                    </a:lnTo>
                    <a:lnTo>
                      <a:pt x="484809" y="1648802"/>
                    </a:lnTo>
                    <a:lnTo>
                      <a:pt x="436105" y="1654022"/>
                    </a:lnTo>
                    <a:lnTo>
                      <a:pt x="387451" y="1656130"/>
                    </a:lnTo>
                    <a:lnTo>
                      <a:pt x="339090" y="1654746"/>
                    </a:lnTo>
                    <a:lnTo>
                      <a:pt x="291249" y="1649501"/>
                    </a:lnTo>
                    <a:lnTo>
                      <a:pt x="244182" y="1640027"/>
                    </a:lnTo>
                    <a:lnTo>
                      <a:pt x="198132" y="1625955"/>
                    </a:lnTo>
                    <a:lnTo>
                      <a:pt x="153352" y="1606918"/>
                    </a:lnTo>
                    <a:lnTo>
                      <a:pt x="110617" y="1580743"/>
                    </a:lnTo>
                    <a:lnTo>
                      <a:pt x="77825" y="1549946"/>
                    </a:lnTo>
                    <a:lnTo>
                      <a:pt x="53517" y="1515110"/>
                    </a:lnTo>
                    <a:lnTo>
                      <a:pt x="36258" y="1476844"/>
                    </a:lnTo>
                    <a:lnTo>
                      <a:pt x="24612" y="1435760"/>
                    </a:lnTo>
                    <a:lnTo>
                      <a:pt x="17119" y="1392440"/>
                    </a:lnTo>
                    <a:lnTo>
                      <a:pt x="12357" y="1347495"/>
                    </a:lnTo>
                    <a:lnTo>
                      <a:pt x="7772" y="1288059"/>
                    </a:lnTo>
                    <a:lnTo>
                      <a:pt x="7772" y="58064"/>
                    </a:lnTo>
                    <a:lnTo>
                      <a:pt x="10604" y="43967"/>
                    </a:lnTo>
                    <a:lnTo>
                      <a:pt x="18326" y="32435"/>
                    </a:lnTo>
                    <a:lnTo>
                      <a:pt x="29756" y="24650"/>
                    </a:lnTo>
                    <a:lnTo>
                      <a:pt x="43751" y="21780"/>
                    </a:lnTo>
                    <a:lnTo>
                      <a:pt x="1547025" y="21780"/>
                    </a:lnTo>
                    <a:lnTo>
                      <a:pt x="1561007" y="24650"/>
                    </a:lnTo>
                    <a:lnTo>
                      <a:pt x="1572437" y="32435"/>
                    </a:lnTo>
                    <a:lnTo>
                      <a:pt x="1580159" y="43967"/>
                    </a:lnTo>
                    <a:lnTo>
                      <a:pt x="1582991" y="58064"/>
                    </a:lnTo>
                    <a:lnTo>
                      <a:pt x="1582991" y="15671"/>
                    </a:lnTo>
                    <a:lnTo>
                      <a:pt x="1579613" y="10655"/>
                    </a:lnTo>
                    <a:lnTo>
                      <a:pt x="1568069" y="2870"/>
                    </a:lnTo>
                    <a:lnTo>
                      <a:pt x="1553959" y="0"/>
                    </a:lnTo>
                    <a:lnTo>
                      <a:pt x="36830" y="0"/>
                    </a:lnTo>
                    <a:lnTo>
                      <a:pt x="22707" y="2870"/>
                    </a:lnTo>
                    <a:lnTo>
                      <a:pt x="11163" y="10655"/>
                    </a:lnTo>
                    <a:lnTo>
                      <a:pt x="3378" y="22199"/>
                    </a:lnTo>
                    <a:lnTo>
                      <a:pt x="520" y="36309"/>
                    </a:lnTo>
                    <a:lnTo>
                      <a:pt x="520" y="1213510"/>
                    </a:lnTo>
                    <a:lnTo>
                      <a:pt x="0" y="1208900"/>
                    </a:lnTo>
                    <a:lnTo>
                      <a:pt x="0" y="1656537"/>
                    </a:lnTo>
                    <a:lnTo>
                      <a:pt x="520" y="1658493"/>
                    </a:lnTo>
                    <a:lnTo>
                      <a:pt x="520" y="1664627"/>
                    </a:lnTo>
                    <a:lnTo>
                      <a:pt x="3302" y="1672031"/>
                    </a:lnTo>
                    <a:lnTo>
                      <a:pt x="7772" y="1678076"/>
                    </a:lnTo>
                    <a:lnTo>
                      <a:pt x="7772" y="1675193"/>
                    </a:lnTo>
                    <a:lnTo>
                      <a:pt x="13487" y="1681797"/>
                    </a:lnTo>
                    <a:lnTo>
                      <a:pt x="26974" y="1689303"/>
                    </a:lnTo>
                    <a:lnTo>
                      <a:pt x="41986" y="1692033"/>
                    </a:lnTo>
                    <a:lnTo>
                      <a:pt x="1559128" y="1692033"/>
                    </a:lnTo>
                    <a:lnTo>
                      <a:pt x="1572336" y="1689303"/>
                    </a:lnTo>
                    <a:lnTo>
                      <a:pt x="1581912" y="1681797"/>
                    </a:lnTo>
                    <a:lnTo>
                      <a:pt x="1585722" y="1674418"/>
                    </a:lnTo>
                    <a:lnTo>
                      <a:pt x="1587500" y="1672031"/>
                    </a:lnTo>
                    <a:lnTo>
                      <a:pt x="1590255" y="1664627"/>
                    </a:lnTo>
                    <a:lnTo>
                      <a:pt x="1590255" y="36309"/>
                    </a:lnTo>
                    <a:close/>
                  </a:path>
                </a:pathLst>
              </a:custGeom>
              <a:solidFill>
                <a:srgbClr val="DDE1E2"/>
              </a:solidFill>
            </p:spPr>
            <p:txBody>
              <a:bodyPr wrap="square" lIns="0" tIns="0" rIns="0" bIns="0" rtlCol="0"/>
              <a:lstStyle/>
              <a:p>
                <a:pPr defTabSz="837753"/>
                <a:endParaRPr sz="1600">
                  <a:solidFill>
                    <a:prstClr val="black"/>
                  </a:solidFill>
                </a:endParaRPr>
              </a:p>
            </p:txBody>
          </p:sp>
        </p:grpSp>
        <p:sp>
          <p:nvSpPr>
            <p:cNvPr id="12" name="object 32"/>
            <p:cNvSpPr txBox="1"/>
            <p:nvPr/>
          </p:nvSpPr>
          <p:spPr>
            <a:xfrm>
              <a:off x="895972" y="2773667"/>
              <a:ext cx="2164528" cy="613117"/>
            </a:xfrm>
            <a:prstGeom prst="rect">
              <a:avLst/>
            </a:prstGeom>
          </p:spPr>
          <p:txBody>
            <a:bodyPr vert="horz" wrap="square" lIns="0" tIns="20320" rIns="0" bIns="0" rtlCol="0">
              <a:spAutoFit/>
            </a:bodyPr>
            <a:lstStyle/>
            <a:p>
              <a:pPr marL="11635" marR="4655" indent="-582" algn="just" defTabSz="837753">
                <a:spcBef>
                  <a:spcPts val="147"/>
                </a:spcBef>
              </a:pPr>
              <a:r>
                <a:rPr lang="tr-TR" sz="1600" spc="-50" dirty="0">
                  <a:solidFill>
                    <a:srgbClr val="231F20"/>
                  </a:solidFill>
                  <a:latin typeface="Arial" pitchFamily="34" charset="0"/>
                  <a:cs typeface="Arial" pitchFamily="34" charset="0"/>
                </a:rPr>
                <a:t>Gündelik yaşamda        X-Işını</a:t>
              </a:r>
            </a:p>
            <a:p>
              <a:pPr marL="11635" marR="4655" indent="-582" algn="just" defTabSz="837753">
                <a:spcBef>
                  <a:spcPts val="147"/>
                </a:spcBef>
              </a:pPr>
              <a:r>
                <a:rPr lang="tr-TR" sz="1600" spc="-50" dirty="0">
                  <a:solidFill>
                    <a:srgbClr val="231F20"/>
                  </a:solidFill>
                  <a:latin typeface="Arial" pitchFamily="34" charset="0"/>
                  <a:cs typeface="Arial" pitchFamily="34" charset="0"/>
                </a:rPr>
                <a:t>cihazlarını nerelerde görebileceğinizi</a:t>
              </a:r>
            </a:p>
            <a:p>
              <a:pPr marL="11635" marR="4655" indent="-582" algn="just" defTabSz="837753">
                <a:spcBef>
                  <a:spcPts val="147"/>
                </a:spcBef>
              </a:pPr>
              <a:r>
                <a:rPr lang="tr-TR" sz="1600" spc="-50" dirty="0">
                  <a:solidFill>
                    <a:srgbClr val="231F20"/>
                  </a:solidFill>
                  <a:latin typeface="Arial" pitchFamily="34" charset="0"/>
                  <a:cs typeface="Arial" pitchFamily="34" charset="0"/>
                </a:rPr>
                <a:t>araştırınız.</a:t>
              </a:r>
              <a:endParaRPr sz="1600" dirty="0">
                <a:solidFill>
                  <a:prstClr val="black"/>
                </a:solidFill>
                <a:latin typeface="Arial" pitchFamily="34" charset="0"/>
                <a:cs typeface="Arial" pitchFamily="34" charset="0"/>
              </a:endParaRPr>
            </a:p>
          </p:txBody>
        </p:sp>
        <p:sp>
          <p:nvSpPr>
            <p:cNvPr id="13" name="object 33"/>
            <p:cNvSpPr txBox="1"/>
            <p:nvPr/>
          </p:nvSpPr>
          <p:spPr>
            <a:xfrm>
              <a:off x="3742041" y="2789457"/>
              <a:ext cx="2164526" cy="1344756"/>
            </a:xfrm>
            <a:prstGeom prst="rect">
              <a:avLst/>
            </a:prstGeom>
          </p:spPr>
          <p:txBody>
            <a:bodyPr vert="horz" wrap="square" lIns="0" tIns="20320" rIns="0" bIns="0" rtlCol="0">
              <a:spAutoFit/>
            </a:bodyPr>
            <a:lstStyle/>
            <a:p>
              <a:pPr marL="11635" marR="4655" algn="just" defTabSz="837753">
                <a:spcBef>
                  <a:spcPts val="147"/>
                </a:spcBef>
              </a:pPr>
              <a:r>
                <a:rPr lang="tr-TR" sz="1600" spc="-32" dirty="0">
                  <a:solidFill>
                    <a:srgbClr val="231F20"/>
                  </a:solidFill>
                  <a:latin typeface="Arial" pitchFamily="34" charset="0"/>
                  <a:cs typeface="Arial" pitchFamily="34" charset="0"/>
                </a:rPr>
                <a:t>X Işını cihazlarının nesneleri tararken  </a:t>
              </a:r>
            </a:p>
            <a:p>
              <a:pPr marL="11635" marR="4655" algn="just" defTabSz="837753">
                <a:spcBef>
                  <a:spcPts val="147"/>
                </a:spcBef>
              </a:pPr>
              <a:r>
                <a:rPr lang="tr-TR" sz="1600" spc="-32" dirty="0">
                  <a:solidFill>
                    <a:srgbClr val="231F20"/>
                  </a:solidFill>
                  <a:latin typeface="Arial" pitchFamily="34" charset="0"/>
                  <a:cs typeface="Arial" pitchFamily="34" charset="0"/>
                </a:rPr>
                <a:t>mavi, yeşil ve turuncu olarak</a:t>
              </a:r>
            </a:p>
            <a:p>
              <a:pPr marL="11635" marR="4655" algn="just" defTabSz="837753">
                <a:spcBef>
                  <a:spcPts val="147"/>
                </a:spcBef>
              </a:pPr>
              <a:r>
                <a:rPr lang="tr-TR" sz="1600" spc="-32" dirty="0">
                  <a:solidFill>
                    <a:srgbClr val="231F20"/>
                  </a:solidFill>
                  <a:latin typeface="Arial" pitchFamily="34" charset="0"/>
                  <a:cs typeface="Arial" pitchFamily="34" charset="0"/>
                </a:rPr>
                <a:t>kategorize edilmektedir, bu</a:t>
              </a:r>
            </a:p>
            <a:p>
              <a:pPr marL="11635" marR="4655" algn="just" defTabSz="837753">
                <a:spcBef>
                  <a:spcPts val="147"/>
                </a:spcBef>
              </a:pPr>
              <a:r>
                <a:rPr lang="tr-TR" sz="1600" spc="-32" dirty="0">
                  <a:solidFill>
                    <a:srgbClr val="231F20"/>
                  </a:solidFill>
                  <a:latin typeface="Arial" pitchFamily="34" charset="0"/>
                  <a:cs typeface="Arial" pitchFamily="34" charset="0"/>
                </a:rPr>
                <a:t>kategoriler ile ışının vermiş</a:t>
              </a:r>
            </a:p>
            <a:p>
              <a:pPr marL="11635" marR="4655" algn="just" defTabSz="837753">
                <a:spcBef>
                  <a:spcPts val="147"/>
                </a:spcBef>
              </a:pPr>
              <a:r>
                <a:rPr lang="tr-TR" sz="1600" spc="-32" dirty="0">
                  <a:solidFill>
                    <a:srgbClr val="231F20"/>
                  </a:solidFill>
                  <a:latin typeface="Arial" pitchFamily="34" charset="0"/>
                  <a:cs typeface="Arial" pitchFamily="34" charset="0"/>
                </a:rPr>
                <a:t>olduğu tepkilerin kategorilerini</a:t>
              </a:r>
            </a:p>
            <a:p>
              <a:pPr marL="11635" marR="4655" algn="just" defTabSz="837753">
                <a:spcBef>
                  <a:spcPts val="147"/>
                </a:spcBef>
              </a:pPr>
              <a:r>
                <a:rPr lang="tr-TR" sz="1600" spc="-32" dirty="0">
                  <a:solidFill>
                    <a:srgbClr val="231F20"/>
                  </a:solidFill>
                  <a:latin typeface="Arial" pitchFamily="34" charset="0"/>
                  <a:cs typeface="Arial" pitchFamily="34" charset="0"/>
                </a:rPr>
                <a:t>ilişkilendiriniz..</a:t>
              </a:r>
              <a:endParaRPr sz="1600" dirty="0">
                <a:solidFill>
                  <a:prstClr val="black"/>
                </a:solidFill>
                <a:latin typeface="Arial" pitchFamily="34" charset="0"/>
                <a:cs typeface="Arial" pitchFamily="34" charset="0"/>
              </a:endParaRPr>
            </a:p>
          </p:txBody>
        </p:sp>
        <p:sp>
          <p:nvSpPr>
            <p:cNvPr id="14" name="object 34"/>
            <p:cNvSpPr txBox="1"/>
            <p:nvPr/>
          </p:nvSpPr>
          <p:spPr>
            <a:xfrm>
              <a:off x="6589265" y="2905429"/>
              <a:ext cx="2164528" cy="496876"/>
            </a:xfrm>
            <a:prstGeom prst="rect">
              <a:avLst/>
            </a:prstGeom>
          </p:spPr>
          <p:txBody>
            <a:bodyPr vert="horz" wrap="square" lIns="0" tIns="20320" rIns="0" bIns="0" rtlCol="0">
              <a:spAutoFit/>
            </a:bodyPr>
            <a:lstStyle/>
            <a:p>
              <a:pPr marL="11635" marR="4655" algn="just" defTabSz="837753">
                <a:spcBef>
                  <a:spcPts val="147"/>
                </a:spcBef>
              </a:pPr>
              <a:r>
                <a:rPr lang="tr-TR" sz="1600" spc="-9" dirty="0">
                  <a:solidFill>
                    <a:srgbClr val="231F20"/>
                  </a:solidFill>
                  <a:latin typeface="Arial" pitchFamily="34" charset="0"/>
                  <a:cs typeface="Arial" pitchFamily="34" charset="0"/>
                </a:rPr>
                <a:t>X-Işını cihazlarının güvenirliği</a:t>
              </a:r>
            </a:p>
            <a:p>
              <a:pPr marL="11635" marR="4655" algn="just" defTabSz="837753">
                <a:spcBef>
                  <a:spcPts val="147"/>
                </a:spcBef>
              </a:pPr>
              <a:r>
                <a:rPr lang="tr-TR" sz="1600" spc="-9" dirty="0">
                  <a:solidFill>
                    <a:srgbClr val="231F20"/>
                  </a:solidFill>
                  <a:latin typeface="Arial" pitchFamily="34" charset="0"/>
                  <a:cs typeface="Arial" pitchFamily="34" charset="0"/>
                </a:rPr>
                <a:t>hakkında görüşlerinizi</a:t>
              </a:r>
            </a:p>
            <a:p>
              <a:pPr marL="11635" marR="4655" algn="just" defTabSz="837753">
                <a:spcBef>
                  <a:spcPts val="147"/>
                </a:spcBef>
              </a:pPr>
              <a:r>
                <a:rPr lang="tr-TR" sz="1600" spc="-9" dirty="0">
                  <a:solidFill>
                    <a:srgbClr val="231F20"/>
                  </a:solidFill>
                  <a:latin typeface="Arial" pitchFamily="34" charset="0"/>
                  <a:cs typeface="Arial" pitchFamily="34" charset="0"/>
                </a:rPr>
                <a:t>anlatınız.</a:t>
              </a:r>
              <a:endParaRPr sz="1600" dirty="0">
                <a:solidFill>
                  <a:prstClr val="black"/>
                </a:solidFill>
                <a:latin typeface="Arial" pitchFamily="34" charset="0"/>
                <a:cs typeface="Arial" pitchFamily="34" charset="0"/>
              </a:endParaRPr>
            </a:p>
          </p:txBody>
        </p:sp>
        <p:grpSp>
          <p:nvGrpSpPr>
            <p:cNvPr id="15" name="object 35"/>
            <p:cNvGrpSpPr/>
            <p:nvPr/>
          </p:nvGrpSpPr>
          <p:grpSpPr>
            <a:xfrm>
              <a:off x="425483" y="1790797"/>
              <a:ext cx="8573239" cy="1039948"/>
              <a:chOff x="449314" y="6332654"/>
              <a:chExt cx="6016122" cy="1481972"/>
            </a:xfrm>
          </p:grpSpPr>
          <p:sp>
            <p:nvSpPr>
              <p:cNvPr id="17" name="object 36"/>
              <p:cNvSpPr/>
              <p:nvPr/>
            </p:nvSpPr>
            <p:spPr>
              <a:xfrm>
                <a:off x="921054" y="7741679"/>
                <a:ext cx="58419" cy="58419"/>
              </a:xfrm>
              <a:custGeom>
                <a:avLst/>
                <a:gdLst/>
                <a:ahLst/>
                <a:cxnLst/>
                <a:rect l="l" t="t" r="r" b="b"/>
                <a:pathLst>
                  <a:path w="58419"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8" name="object 37"/>
              <p:cNvSpPr/>
              <p:nvPr/>
            </p:nvSpPr>
            <p:spPr>
              <a:xfrm>
                <a:off x="935573" y="7756207"/>
                <a:ext cx="29209" cy="29209"/>
              </a:xfrm>
              <a:custGeom>
                <a:avLst/>
                <a:gdLst/>
                <a:ahLst/>
                <a:cxnLst/>
                <a:rect l="l" t="t" r="r" b="b"/>
                <a:pathLst>
                  <a:path w="29209"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9" name="object 38"/>
              <p:cNvSpPr/>
              <p:nvPr/>
            </p:nvSpPr>
            <p:spPr>
              <a:xfrm>
                <a:off x="2082495" y="7741679"/>
                <a:ext cx="58419" cy="58419"/>
              </a:xfrm>
              <a:custGeom>
                <a:avLst/>
                <a:gdLst/>
                <a:ahLst/>
                <a:cxnLst/>
                <a:rect l="l" t="t" r="r" b="b"/>
                <a:pathLst>
                  <a:path w="58419"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0" name="object 39"/>
              <p:cNvSpPr/>
              <p:nvPr/>
            </p:nvSpPr>
            <p:spPr>
              <a:xfrm>
                <a:off x="2097024" y="7756207"/>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1" name="object 40"/>
              <p:cNvSpPr/>
              <p:nvPr/>
            </p:nvSpPr>
            <p:spPr>
              <a:xfrm>
                <a:off x="712406" y="7073240"/>
                <a:ext cx="1662430" cy="494030"/>
              </a:xfrm>
              <a:custGeom>
                <a:avLst/>
                <a:gdLst/>
                <a:ahLst/>
                <a:cxnLst/>
                <a:rect l="l" t="t" r="r" b="b"/>
                <a:pathLst>
                  <a:path w="1662430" h="494029">
                    <a:moveTo>
                      <a:pt x="1662315" y="0"/>
                    </a:moveTo>
                    <a:lnTo>
                      <a:pt x="0" y="0"/>
                    </a:lnTo>
                    <a:lnTo>
                      <a:pt x="0" y="493610"/>
                    </a:lnTo>
                    <a:lnTo>
                      <a:pt x="1662315" y="493610"/>
                    </a:lnTo>
                    <a:lnTo>
                      <a:pt x="1662315" y="0"/>
                    </a:lnTo>
                    <a:close/>
                  </a:path>
                </a:pathLst>
              </a:custGeom>
              <a:solidFill>
                <a:srgbClr val="F9A34E"/>
              </a:solidFill>
            </p:spPr>
            <p:txBody>
              <a:bodyPr wrap="square" lIns="0" tIns="0" rIns="0" bIns="0" rtlCol="0"/>
              <a:lstStyle/>
              <a:p>
                <a:pPr defTabSz="837753"/>
                <a:endParaRPr sz="1600">
                  <a:solidFill>
                    <a:prstClr val="black"/>
                  </a:solidFill>
                </a:endParaRPr>
              </a:p>
            </p:txBody>
          </p:sp>
          <p:sp>
            <p:nvSpPr>
              <p:cNvPr id="22" name="object 41"/>
              <p:cNvSpPr/>
              <p:nvPr/>
            </p:nvSpPr>
            <p:spPr>
              <a:xfrm>
                <a:off x="921054" y="7400519"/>
                <a:ext cx="58419" cy="58419"/>
              </a:xfrm>
              <a:custGeom>
                <a:avLst/>
                <a:gdLst/>
                <a:ahLst/>
                <a:cxnLst/>
                <a:rect l="l" t="t" r="r" b="b"/>
                <a:pathLst>
                  <a:path w="58419"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3" name="object 42"/>
              <p:cNvSpPr/>
              <p:nvPr/>
            </p:nvSpPr>
            <p:spPr>
              <a:xfrm>
                <a:off x="935573" y="7415022"/>
                <a:ext cx="29209" cy="29209"/>
              </a:xfrm>
              <a:custGeom>
                <a:avLst/>
                <a:gdLst/>
                <a:ahLst/>
                <a:cxnLst/>
                <a:rect l="l" t="t" r="r" b="b"/>
                <a:pathLst>
                  <a:path w="29209"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4" name="object 43"/>
              <p:cNvSpPr/>
              <p:nvPr/>
            </p:nvSpPr>
            <p:spPr>
              <a:xfrm>
                <a:off x="2082495" y="7400519"/>
                <a:ext cx="58419" cy="58419"/>
              </a:xfrm>
              <a:custGeom>
                <a:avLst/>
                <a:gdLst/>
                <a:ahLst/>
                <a:cxnLst/>
                <a:rect l="l" t="t" r="r" b="b"/>
                <a:pathLst>
                  <a:path w="58419"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5" name="object 44"/>
              <p:cNvSpPr/>
              <p:nvPr/>
            </p:nvSpPr>
            <p:spPr>
              <a:xfrm>
                <a:off x="2097024" y="7415022"/>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6" name="object 45"/>
              <p:cNvSpPr/>
              <p:nvPr/>
            </p:nvSpPr>
            <p:spPr>
              <a:xfrm>
                <a:off x="944638" y="7425918"/>
                <a:ext cx="1176020" cy="348615"/>
              </a:xfrm>
              <a:custGeom>
                <a:avLst/>
                <a:gdLst/>
                <a:ahLst/>
                <a:cxnLst/>
                <a:rect l="l" t="t" r="r" b="b"/>
                <a:pathLst>
                  <a:path w="1176020" h="348615">
                    <a:moveTo>
                      <a:pt x="14516" y="3251"/>
                    </a:moveTo>
                    <a:lnTo>
                      <a:pt x="11277" y="0"/>
                    </a:lnTo>
                    <a:lnTo>
                      <a:pt x="3238" y="0"/>
                    </a:lnTo>
                    <a:lnTo>
                      <a:pt x="0" y="3251"/>
                    </a:lnTo>
                    <a:lnTo>
                      <a:pt x="0" y="345198"/>
                    </a:lnTo>
                    <a:lnTo>
                      <a:pt x="3238" y="348437"/>
                    </a:lnTo>
                    <a:lnTo>
                      <a:pt x="11277" y="348437"/>
                    </a:lnTo>
                    <a:lnTo>
                      <a:pt x="14516" y="345198"/>
                    </a:lnTo>
                    <a:lnTo>
                      <a:pt x="14516" y="3251"/>
                    </a:lnTo>
                    <a:close/>
                  </a:path>
                  <a:path w="1176020" h="348615">
                    <a:moveTo>
                      <a:pt x="1175956" y="3251"/>
                    </a:moveTo>
                    <a:lnTo>
                      <a:pt x="1172705" y="0"/>
                    </a:lnTo>
                    <a:lnTo>
                      <a:pt x="1164678" y="0"/>
                    </a:lnTo>
                    <a:lnTo>
                      <a:pt x="1161427" y="3251"/>
                    </a:lnTo>
                    <a:lnTo>
                      <a:pt x="1161427" y="345198"/>
                    </a:lnTo>
                    <a:lnTo>
                      <a:pt x="1164678" y="348437"/>
                    </a:lnTo>
                    <a:lnTo>
                      <a:pt x="1172705" y="348437"/>
                    </a:lnTo>
                    <a:lnTo>
                      <a:pt x="1175956" y="345198"/>
                    </a:lnTo>
                    <a:lnTo>
                      <a:pt x="1175956" y="3251"/>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27" name="object 46"/>
              <p:cNvSpPr/>
              <p:nvPr/>
            </p:nvSpPr>
            <p:spPr>
              <a:xfrm>
                <a:off x="917315" y="7163422"/>
                <a:ext cx="58419" cy="58419"/>
              </a:xfrm>
              <a:custGeom>
                <a:avLst/>
                <a:gdLst/>
                <a:ahLst/>
                <a:cxnLst/>
                <a:rect l="l" t="t" r="r" b="b"/>
                <a:pathLst>
                  <a:path w="58419"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8" name="object 47"/>
              <p:cNvSpPr/>
              <p:nvPr/>
            </p:nvSpPr>
            <p:spPr>
              <a:xfrm>
                <a:off x="931834" y="7177951"/>
                <a:ext cx="29209" cy="29209"/>
              </a:xfrm>
              <a:custGeom>
                <a:avLst/>
                <a:gdLst/>
                <a:ahLst/>
                <a:cxnLst/>
                <a:rect l="l" t="t" r="r" b="b"/>
                <a:pathLst>
                  <a:path w="29209"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9" name="object 48"/>
              <p:cNvSpPr/>
              <p:nvPr/>
            </p:nvSpPr>
            <p:spPr>
              <a:xfrm>
                <a:off x="2078761" y="7163422"/>
                <a:ext cx="58419" cy="58419"/>
              </a:xfrm>
              <a:custGeom>
                <a:avLst/>
                <a:gdLst/>
                <a:ahLst/>
                <a:cxnLst/>
                <a:rect l="l" t="t" r="r" b="b"/>
                <a:pathLst>
                  <a:path w="58419"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0" name="object 49"/>
              <p:cNvSpPr/>
              <p:nvPr/>
            </p:nvSpPr>
            <p:spPr>
              <a:xfrm>
                <a:off x="2093277"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1" name="object 50"/>
              <p:cNvSpPr/>
              <p:nvPr/>
            </p:nvSpPr>
            <p:spPr>
              <a:xfrm>
                <a:off x="694118" y="6332654"/>
                <a:ext cx="5771318" cy="691515"/>
              </a:xfrm>
              <a:custGeom>
                <a:avLst/>
                <a:gdLst/>
                <a:ahLst/>
                <a:cxnLst/>
                <a:rect l="l" t="t" r="r" b="b"/>
                <a:pathLst>
                  <a:path w="5659755" h="691515">
                    <a:moveTo>
                      <a:pt x="5659196" y="0"/>
                    </a:moveTo>
                    <a:lnTo>
                      <a:pt x="0" y="0"/>
                    </a:lnTo>
                    <a:lnTo>
                      <a:pt x="0" y="691400"/>
                    </a:lnTo>
                    <a:lnTo>
                      <a:pt x="5659196" y="691400"/>
                    </a:lnTo>
                    <a:lnTo>
                      <a:pt x="5659196" y="0"/>
                    </a:lnTo>
                    <a:close/>
                  </a:path>
                </a:pathLst>
              </a:custGeom>
              <a:solidFill>
                <a:srgbClr val="F05876"/>
              </a:solidFill>
            </p:spPr>
            <p:txBody>
              <a:bodyPr wrap="square" lIns="0" tIns="0" rIns="0" bIns="0" rtlCol="0"/>
              <a:lstStyle/>
              <a:p>
                <a:pPr defTabSz="837753"/>
                <a:endParaRPr sz="1600">
                  <a:solidFill>
                    <a:prstClr val="black"/>
                  </a:solidFill>
                </a:endParaRPr>
              </a:p>
            </p:txBody>
          </p:sp>
          <p:sp>
            <p:nvSpPr>
              <p:cNvPr id="32" name="object 51"/>
              <p:cNvSpPr/>
              <p:nvPr/>
            </p:nvSpPr>
            <p:spPr>
              <a:xfrm>
                <a:off x="917315" y="6912254"/>
                <a:ext cx="58419" cy="58419"/>
              </a:xfrm>
              <a:custGeom>
                <a:avLst/>
                <a:gdLst/>
                <a:ahLst/>
                <a:cxnLst/>
                <a:rect l="l" t="t" r="r" b="b"/>
                <a:pathLst>
                  <a:path w="58419"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3" name="object 52"/>
              <p:cNvSpPr/>
              <p:nvPr/>
            </p:nvSpPr>
            <p:spPr>
              <a:xfrm>
                <a:off x="931834" y="6926770"/>
                <a:ext cx="29209" cy="29209"/>
              </a:xfrm>
              <a:custGeom>
                <a:avLst/>
                <a:gdLst/>
                <a:ahLst/>
                <a:cxnLst/>
                <a:rect l="l" t="t" r="r" b="b"/>
                <a:pathLst>
                  <a:path w="29209"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4" name="object 53"/>
              <p:cNvSpPr/>
              <p:nvPr/>
            </p:nvSpPr>
            <p:spPr>
              <a:xfrm>
                <a:off x="2078761" y="6912254"/>
                <a:ext cx="58419" cy="58419"/>
              </a:xfrm>
              <a:custGeom>
                <a:avLst/>
                <a:gdLst/>
                <a:ahLst/>
                <a:cxnLst/>
                <a:rect l="l" t="t" r="r" b="b"/>
                <a:pathLst>
                  <a:path w="58419"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5" name="object 54"/>
              <p:cNvSpPr/>
              <p:nvPr/>
            </p:nvSpPr>
            <p:spPr>
              <a:xfrm>
                <a:off x="2093277"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6" name="object 55"/>
              <p:cNvSpPr/>
              <p:nvPr/>
            </p:nvSpPr>
            <p:spPr>
              <a:xfrm>
                <a:off x="2897314" y="6912254"/>
                <a:ext cx="58419" cy="58419"/>
              </a:xfrm>
              <a:custGeom>
                <a:avLst/>
                <a:gdLst/>
                <a:ahLst/>
                <a:cxnLst/>
                <a:rect l="l" t="t" r="r" b="b"/>
                <a:pathLst>
                  <a:path w="58419" h="58420">
                    <a:moveTo>
                      <a:pt x="29057" y="0"/>
                    </a:moveTo>
                    <a:lnTo>
                      <a:pt x="17745" y="2282"/>
                    </a:lnTo>
                    <a:lnTo>
                      <a:pt x="8509" y="8507"/>
                    </a:lnTo>
                    <a:lnTo>
                      <a:pt x="2282" y="17739"/>
                    </a:lnTo>
                    <a:lnTo>
                      <a:pt x="0" y="29044"/>
                    </a:lnTo>
                    <a:lnTo>
                      <a:pt x="2282" y="40348"/>
                    </a:lnTo>
                    <a:lnTo>
                      <a:pt x="8509"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7" name="object 56"/>
              <p:cNvSpPr/>
              <p:nvPr/>
            </p:nvSpPr>
            <p:spPr>
              <a:xfrm>
                <a:off x="2911830" y="6926770"/>
                <a:ext cx="29209" cy="29209"/>
              </a:xfrm>
              <a:custGeom>
                <a:avLst/>
                <a:gdLst/>
                <a:ahLst/>
                <a:cxnLst/>
                <a:rect l="l" t="t" r="r" b="b"/>
                <a:pathLst>
                  <a:path w="29210"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8" name="object 57"/>
              <p:cNvSpPr/>
              <p:nvPr/>
            </p:nvSpPr>
            <p:spPr>
              <a:xfrm>
                <a:off x="4058767" y="6912254"/>
                <a:ext cx="58419" cy="58419"/>
              </a:xfrm>
              <a:custGeom>
                <a:avLst/>
                <a:gdLst/>
                <a:ahLst/>
                <a:cxnLst/>
                <a:rect l="l" t="t" r="r" b="b"/>
                <a:pathLst>
                  <a:path w="58420"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9" name="object 58"/>
              <p:cNvSpPr/>
              <p:nvPr/>
            </p:nvSpPr>
            <p:spPr>
              <a:xfrm>
                <a:off x="4073283"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0" name="object 59"/>
              <p:cNvSpPr/>
              <p:nvPr/>
            </p:nvSpPr>
            <p:spPr>
              <a:xfrm>
                <a:off x="4931308" y="6912254"/>
                <a:ext cx="58419" cy="58419"/>
              </a:xfrm>
              <a:custGeom>
                <a:avLst/>
                <a:gdLst/>
                <a:ahLst/>
                <a:cxnLst/>
                <a:rect l="l" t="t" r="r" b="b"/>
                <a:pathLst>
                  <a:path w="58420"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1" name="object 60"/>
              <p:cNvSpPr/>
              <p:nvPr/>
            </p:nvSpPr>
            <p:spPr>
              <a:xfrm>
                <a:off x="4945837" y="6926770"/>
                <a:ext cx="29209" cy="29209"/>
              </a:xfrm>
              <a:custGeom>
                <a:avLst/>
                <a:gdLst/>
                <a:ahLst/>
                <a:cxnLst/>
                <a:rect l="l" t="t" r="r" b="b"/>
                <a:pathLst>
                  <a:path w="29210"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2" name="object 61"/>
              <p:cNvSpPr/>
              <p:nvPr/>
            </p:nvSpPr>
            <p:spPr>
              <a:xfrm>
                <a:off x="6092761" y="6912254"/>
                <a:ext cx="58419" cy="58419"/>
              </a:xfrm>
              <a:custGeom>
                <a:avLst/>
                <a:gdLst/>
                <a:ahLst/>
                <a:cxnLst/>
                <a:rect l="l" t="t" r="r" b="b"/>
                <a:pathLst>
                  <a:path w="58420"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3" name="object 62"/>
              <p:cNvSpPr/>
              <p:nvPr/>
            </p:nvSpPr>
            <p:spPr>
              <a:xfrm>
                <a:off x="6107277"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4" name="object 63"/>
              <p:cNvSpPr/>
              <p:nvPr/>
            </p:nvSpPr>
            <p:spPr>
              <a:xfrm>
                <a:off x="2108784" y="695388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45" name="object 64"/>
              <p:cNvSpPr/>
              <p:nvPr/>
            </p:nvSpPr>
            <p:spPr>
              <a:xfrm>
                <a:off x="945266" y="695388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46" name="object 65"/>
              <p:cNvSpPr/>
              <p:nvPr/>
            </p:nvSpPr>
            <p:spPr>
              <a:xfrm>
                <a:off x="2900921" y="7741679"/>
                <a:ext cx="58419" cy="58419"/>
              </a:xfrm>
              <a:custGeom>
                <a:avLst/>
                <a:gdLst/>
                <a:ahLst/>
                <a:cxnLst/>
                <a:rect l="l" t="t" r="r" b="b"/>
                <a:pathLst>
                  <a:path w="58419" h="58420">
                    <a:moveTo>
                      <a:pt x="29057" y="0"/>
                    </a:moveTo>
                    <a:lnTo>
                      <a:pt x="17750" y="2284"/>
                    </a:lnTo>
                    <a:lnTo>
                      <a:pt x="8513" y="8512"/>
                    </a:lnTo>
                    <a:lnTo>
                      <a:pt x="2284" y="17745"/>
                    </a:lnTo>
                    <a:lnTo>
                      <a:pt x="0" y="29044"/>
                    </a:lnTo>
                    <a:lnTo>
                      <a:pt x="2284" y="40350"/>
                    </a:lnTo>
                    <a:lnTo>
                      <a:pt x="8513" y="49582"/>
                    </a:lnTo>
                    <a:lnTo>
                      <a:pt x="17750" y="55807"/>
                    </a:lnTo>
                    <a:lnTo>
                      <a:pt x="29057" y="58089"/>
                    </a:lnTo>
                    <a:lnTo>
                      <a:pt x="40355" y="55807"/>
                    </a:lnTo>
                    <a:lnTo>
                      <a:pt x="49583" y="49582"/>
                    </a:lnTo>
                    <a:lnTo>
                      <a:pt x="55807" y="40350"/>
                    </a:lnTo>
                    <a:lnTo>
                      <a:pt x="58089" y="29044"/>
                    </a:lnTo>
                    <a:lnTo>
                      <a:pt x="55807" y="17745"/>
                    </a:lnTo>
                    <a:lnTo>
                      <a:pt x="49583" y="8512"/>
                    </a:lnTo>
                    <a:lnTo>
                      <a:pt x="40355"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7" name="object 66"/>
              <p:cNvSpPr/>
              <p:nvPr/>
            </p:nvSpPr>
            <p:spPr>
              <a:xfrm>
                <a:off x="2915450" y="7756207"/>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8" name="object 67"/>
              <p:cNvSpPr/>
              <p:nvPr/>
            </p:nvSpPr>
            <p:spPr>
              <a:xfrm>
                <a:off x="4062387" y="7741679"/>
                <a:ext cx="58419" cy="58419"/>
              </a:xfrm>
              <a:custGeom>
                <a:avLst/>
                <a:gdLst/>
                <a:ahLst/>
                <a:cxnLst/>
                <a:rect l="l" t="t" r="r" b="b"/>
                <a:pathLst>
                  <a:path w="58420" h="58420">
                    <a:moveTo>
                      <a:pt x="29032" y="0"/>
                    </a:moveTo>
                    <a:lnTo>
                      <a:pt x="17734" y="2284"/>
                    </a:lnTo>
                    <a:lnTo>
                      <a:pt x="8505" y="8512"/>
                    </a:lnTo>
                    <a:lnTo>
                      <a:pt x="2282" y="17745"/>
                    </a:lnTo>
                    <a:lnTo>
                      <a:pt x="0" y="29044"/>
                    </a:lnTo>
                    <a:lnTo>
                      <a:pt x="2282" y="40350"/>
                    </a:lnTo>
                    <a:lnTo>
                      <a:pt x="8505" y="49582"/>
                    </a:lnTo>
                    <a:lnTo>
                      <a:pt x="17734" y="55807"/>
                    </a:lnTo>
                    <a:lnTo>
                      <a:pt x="29032" y="58089"/>
                    </a:lnTo>
                    <a:lnTo>
                      <a:pt x="40335" y="55807"/>
                    </a:lnTo>
                    <a:lnTo>
                      <a:pt x="49563" y="49582"/>
                    </a:lnTo>
                    <a:lnTo>
                      <a:pt x="55783" y="40350"/>
                    </a:lnTo>
                    <a:lnTo>
                      <a:pt x="58064" y="29044"/>
                    </a:lnTo>
                    <a:lnTo>
                      <a:pt x="55783" y="17745"/>
                    </a:lnTo>
                    <a:lnTo>
                      <a:pt x="49563" y="8512"/>
                    </a:lnTo>
                    <a:lnTo>
                      <a:pt x="40335" y="2284"/>
                    </a:lnTo>
                    <a:lnTo>
                      <a:pt x="29032"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9" name="object 68"/>
              <p:cNvSpPr/>
              <p:nvPr/>
            </p:nvSpPr>
            <p:spPr>
              <a:xfrm>
                <a:off x="4076903" y="7756207"/>
                <a:ext cx="29209" cy="29209"/>
              </a:xfrm>
              <a:custGeom>
                <a:avLst/>
                <a:gdLst/>
                <a:ahLst/>
                <a:cxnLst/>
                <a:rect l="l" t="t" r="r" b="b"/>
                <a:pathLst>
                  <a:path w="29210" h="29209">
                    <a:moveTo>
                      <a:pt x="22529" y="0"/>
                    </a:moveTo>
                    <a:lnTo>
                      <a:pt x="6515" y="0"/>
                    </a:lnTo>
                    <a:lnTo>
                      <a:pt x="0" y="6527"/>
                    </a:lnTo>
                    <a:lnTo>
                      <a:pt x="0" y="22529"/>
                    </a:lnTo>
                    <a:lnTo>
                      <a:pt x="6515" y="29032"/>
                    </a:lnTo>
                    <a:lnTo>
                      <a:pt x="22529"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0" name="object 69"/>
              <p:cNvSpPr/>
              <p:nvPr/>
            </p:nvSpPr>
            <p:spPr>
              <a:xfrm>
                <a:off x="2695841" y="7076859"/>
                <a:ext cx="1670050" cy="494030"/>
              </a:xfrm>
              <a:custGeom>
                <a:avLst/>
                <a:gdLst/>
                <a:ahLst/>
                <a:cxnLst/>
                <a:rect l="l" t="t" r="r" b="b"/>
                <a:pathLst>
                  <a:path w="1670050" h="494029">
                    <a:moveTo>
                      <a:pt x="1669580" y="0"/>
                    </a:moveTo>
                    <a:lnTo>
                      <a:pt x="0" y="0"/>
                    </a:lnTo>
                    <a:lnTo>
                      <a:pt x="0" y="493610"/>
                    </a:lnTo>
                    <a:lnTo>
                      <a:pt x="1669580" y="493610"/>
                    </a:lnTo>
                    <a:lnTo>
                      <a:pt x="1669580" y="0"/>
                    </a:lnTo>
                    <a:close/>
                  </a:path>
                </a:pathLst>
              </a:custGeom>
              <a:solidFill>
                <a:srgbClr val="86C555"/>
              </a:solidFill>
            </p:spPr>
            <p:txBody>
              <a:bodyPr wrap="square" lIns="0" tIns="0" rIns="0" bIns="0" rtlCol="0"/>
              <a:lstStyle/>
              <a:p>
                <a:pPr defTabSz="837753"/>
                <a:endParaRPr sz="1600">
                  <a:solidFill>
                    <a:prstClr val="black"/>
                  </a:solidFill>
                </a:endParaRPr>
              </a:p>
            </p:txBody>
          </p:sp>
          <p:sp>
            <p:nvSpPr>
              <p:cNvPr id="51" name="object 70"/>
              <p:cNvSpPr/>
              <p:nvPr/>
            </p:nvSpPr>
            <p:spPr>
              <a:xfrm>
                <a:off x="2900921" y="7400519"/>
                <a:ext cx="58419" cy="58419"/>
              </a:xfrm>
              <a:custGeom>
                <a:avLst/>
                <a:gdLst/>
                <a:ahLst/>
                <a:cxnLst/>
                <a:rect l="l" t="t" r="r" b="b"/>
                <a:pathLst>
                  <a:path w="58419" h="58420">
                    <a:moveTo>
                      <a:pt x="29057" y="0"/>
                    </a:moveTo>
                    <a:lnTo>
                      <a:pt x="17750" y="2282"/>
                    </a:lnTo>
                    <a:lnTo>
                      <a:pt x="8513" y="8507"/>
                    </a:lnTo>
                    <a:lnTo>
                      <a:pt x="2284" y="17739"/>
                    </a:lnTo>
                    <a:lnTo>
                      <a:pt x="0" y="29044"/>
                    </a:lnTo>
                    <a:lnTo>
                      <a:pt x="2284" y="40348"/>
                    </a:lnTo>
                    <a:lnTo>
                      <a:pt x="8513" y="49576"/>
                    </a:lnTo>
                    <a:lnTo>
                      <a:pt x="17750" y="55796"/>
                    </a:lnTo>
                    <a:lnTo>
                      <a:pt x="29057" y="58077"/>
                    </a:lnTo>
                    <a:lnTo>
                      <a:pt x="40355" y="55796"/>
                    </a:lnTo>
                    <a:lnTo>
                      <a:pt x="49583" y="49576"/>
                    </a:lnTo>
                    <a:lnTo>
                      <a:pt x="55807" y="40348"/>
                    </a:lnTo>
                    <a:lnTo>
                      <a:pt x="58089" y="29044"/>
                    </a:lnTo>
                    <a:lnTo>
                      <a:pt x="55807" y="17739"/>
                    </a:lnTo>
                    <a:lnTo>
                      <a:pt x="49583" y="8507"/>
                    </a:lnTo>
                    <a:lnTo>
                      <a:pt x="40355"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2" name="object 71"/>
              <p:cNvSpPr/>
              <p:nvPr/>
            </p:nvSpPr>
            <p:spPr>
              <a:xfrm>
                <a:off x="2915450" y="7415022"/>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3" name="object 72"/>
              <p:cNvSpPr/>
              <p:nvPr/>
            </p:nvSpPr>
            <p:spPr>
              <a:xfrm>
                <a:off x="4062387" y="7400519"/>
                <a:ext cx="58419" cy="58419"/>
              </a:xfrm>
              <a:custGeom>
                <a:avLst/>
                <a:gdLst/>
                <a:ahLst/>
                <a:cxnLst/>
                <a:rect l="l" t="t" r="r" b="b"/>
                <a:pathLst>
                  <a:path w="58420" h="58420">
                    <a:moveTo>
                      <a:pt x="29032" y="0"/>
                    </a:moveTo>
                    <a:lnTo>
                      <a:pt x="17734" y="2282"/>
                    </a:lnTo>
                    <a:lnTo>
                      <a:pt x="8505" y="8507"/>
                    </a:lnTo>
                    <a:lnTo>
                      <a:pt x="2282" y="17739"/>
                    </a:lnTo>
                    <a:lnTo>
                      <a:pt x="0" y="29044"/>
                    </a:lnTo>
                    <a:lnTo>
                      <a:pt x="2282" y="40348"/>
                    </a:lnTo>
                    <a:lnTo>
                      <a:pt x="8505" y="49576"/>
                    </a:lnTo>
                    <a:lnTo>
                      <a:pt x="17734" y="55796"/>
                    </a:lnTo>
                    <a:lnTo>
                      <a:pt x="29032" y="58077"/>
                    </a:lnTo>
                    <a:lnTo>
                      <a:pt x="40335" y="55796"/>
                    </a:lnTo>
                    <a:lnTo>
                      <a:pt x="49563" y="49576"/>
                    </a:lnTo>
                    <a:lnTo>
                      <a:pt x="55783" y="40348"/>
                    </a:lnTo>
                    <a:lnTo>
                      <a:pt x="58064" y="29044"/>
                    </a:lnTo>
                    <a:lnTo>
                      <a:pt x="55783" y="17739"/>
                    </a:lnTo>
                    <a:lnTo>
                      <a:pt x="49563" y="8507"/>
                    </a:lnTo>
                    <a:lnTo>
                      <a:pt x="40335" y="2282"/>
                    </a:lnTo>
                    <a:lnTo>
                      <a:pt x="29032"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4" name="object 73"/>
              <p:cNvSpPr/>
              <p:nvPr/>
            </p:nvSpPr>
            <p:spPr>
              <a:xfrm>
                <a:off x="4076903" y="7415022"/>
                <a:ext cx="29209" cy="29209"/>
              </a:xfrm>
              <a:custGeom>
                <a:avLst/>
                <a:gdLst/>
                <a:ahLst/>
                <a:cxnLst/>
                <a:rect l="l" t="t" r="r" b="b"/>
                <a:pathLst>
                  <a:path w="29210" h="29209">
                    <a:moveTo>
                      <a:pt x="22529" y="0"/>
                    </a:moveTo>
                    <a:lnTo>
                      <a:pt x="6515" y="0"/>
                    </a:lnTo>
                    <a:lnTo>
                      <a:pt x="0" y="6540"/>
                    </a:lnTo>
                    <a:lnTo>
                      <a:pt x="0" y="22529"/>
                    </a:lnTo>
                    <a:lnTo>
                      <a:pt x="6515" y="29057"/>
                    </a:lnTo>
                    <a:lnTo>
                      <a:pt x="22529"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5" name="object 74"/>
              <p:cNvSpPr/>
              <p:nvPr/>
            </p:nvSpPr>
            <p:spPr>
              <a:xfrm>
                <a:off x="2919095" y="7425918"/>
                <a:ext cx="1176020" cy="348615"/>
              </a:xfrm>
              <a:custGeom>
                <a:avLst/>
                <a:gdLst/>
                <a:ahLst/>
                <a:cxnLst/>
                <a:rect l="l" t="t" r="r" b="b"/>
                <a:pathLst>
                  <a:path w="1176020" h="348615">
                    <a:moveTo>
                      <a:pt x="14503" y="3251"/>
                    </a:moveTo>
                    <a:lnTo>
                      <a:pt x="11264" y="0"/>
                    </a:lnTo>
                    <a:lnTo>
                      <a:pt x="3238" y="0"/>
                    </a:lnTo>
                    <a:lnTo>
                      <a:pt x="0" y="3251"/>
                    </a:lnTo>
                    <a:lnTo>
                      <a:pt x="0" y="345198"/>
                    </a:lnTo>
                    <a:lnTo>
                      <a:pt x="3238" y="348437"/>
                    </a:lnTo>
                    <a:lnTo>
                      <a:pt x="11264" y="348437"/>
                    </a:lnTo>
                    <a:lnTo>
                      <a:pt x="14503" y="345198"/>
                    </a:lnTo>
                    <a:lnTo>
                      <a:pt x="14503" y="3251"/>
                    </a:lnTo>
                    <a:close/>
                  </a:path>
                  <a:path w="1176020" h="348615">
                    <a:moveTo>
                      <a:pt x="1175943" y="3251"/>
                    </a:moveTo>
                    <a:lnTo>
                      <a:pt x="1172705" y="0"/>
                    </a:lnTo>
                    <a:lnTo>
                      <a:pt x="1164666" y="0"/>
                    </a:lnTo>
                    <a:lnTo>
                      <a:pt x="1161427" y="3251"/>
                    </a:lnTo>
                    <a:lnTo>
                      <a:pt x="1161427" y="345198"/>
                    </a:lnTo>
                    <a:lnTo>
                      <a:pt x="1164666" y="348437"/>
                    </a:lnTo>
                    <a:lnTo>
                      <a:pt x="1172705" y="348437"/>
                    </a:lnTo>
                    <a:lnTo>
                      <a:pt x="1175943" y="345198"/>
                    </a:lnTo>
                    <a:lnTo>
                      <a:pt x="1175943" y="3251"/>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56" name="object 75"/>
              <p:cNvSpPr/>
              <p:nvPr/>
            </p:nvSpPr>
            <p:spPr>
              <a:xfrm>
                <a:off x="2897314" y="7163422"/>
                <a:ext cx="58419" cy="58419"/>
              </a:xfrm>
              <a:custGeom>
                <a:avLst/>
                <a:gdLst/>
                <a:ahLst/>
                <a:cxnLst/>
                <a:rect l="l" t="t" r="r" b="b"/>
                <a:pathLst>
                  <a:path w="58419" h="58420">
                    <a:moveTo>
                      <a:pt x="29057" y="0"/>
                    </a:moveTo>
                    <a:lnTo>
                      <a:pt x="17745" y="2284"/>
                    </a:lnTo>
                    <a:lnTo>
                      <a:pt x="8509" y="8512"/>
                    </a:lnTo>
                    <a:lnTo>
                      <a:pt x="2282" y="17745"/>
                    </a:lnTo>
                    <a:lnTo>
                      <a:pt x="0" y="29044"/>
                    </a:lnTo>
                    <a:lnTo>
                      <a:pt x="2282" y="40350"/>
                    </a:lnTo>
                    <a:lnTo>
                      <a:pt x="8509"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7" name="object 76"/>
              <p:cNvSpPr/>
              <p:nvPr/>
            </p:nvSpPr>
            <p:spPr>
              <a:xfrm>
                <a:off x="2911830" y="7177951"/>
                <a:ext cx="29209" cy="29209"/>
              </a:xfrm>
              <a:custGeom>
                <a:avLst/>
                <a:gdLst/>
                <a:ahLst/>
                <a:cxnLst/>
                <a:rect l="l" t="t" r="r" b="b"/>
                <a:pathLst>
                  <a:path w="29210"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8" name="object 77"/>
              <p:cNvSpPr/>
              <p:nvPr/>
            </p:nvSpPr>
            <p:spPr>
              <a:xfrm>
                <a:off x="4058767" y="7163422"/>
                <a:ext cx="58419" cy="58419"/>
              </a:xfrm>
              <a:custGeom>
                <a:avLst/>
                <a:gdLst/>
                <a:ahLst/>
                <a:cxnLst/>
                <a:rect l="l" t="t" r="r" b="b"/>
                <a:pathLst>
                  <a:path w="58420"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9" name="object 78"/>
              <p:cNvSpPr/>
              <p:nvPr/>
            </p:nvSpPr>
            <p:spPr>
              <a:xfrm>
                <a:off x="4073283"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0" name="object 79"/>
              <p:cNvSpPr/>
              <p:nvPr/>
            </p:nvSpPr>
            <p:spPr>
              <a:xfrm>
                <a:off x="2927070"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61" name="object 80"/>
              <p:cNvSpPr/>
              <p:nvPr/>
            </p:nvSpPr>
            <p:spPr>
              <a:xfrm>
                <a:off x="4088066"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62" name="object 81"/>
              <p:cNvSpPr/>
              <p:nvPr/>
            </p:nvSpPr>
            <p:spPr>
              <a:xfrm>
                <a:off x="4930381" y="7756207"/>
                <a:ext cx="1219835" cy="58419"/>
              </a:xfrm>
              <a:custGeom>
                <a:avLst/>
                <a:gdLst/>
                <a:ahLst/>
                <a:cxnLst/>
                <a:rect l="l" t="t" r="r" b="b"/>
                <a:pathLst>
                  <a:path w="1219835" h="58420">
                    <a:moveTo>
                      <a:pt x="58077" y="29032"/>
                    </a:moveTo>
                    <a:lnTo>
                      <a:pt x="55791" y="17729"/>
                    </a:lnTo>
                    <a:lnTo>
                      <a:pt x="49568" y="8509"/>
                    </a:lnTo>
                    <a:lnTo>
                      <a:pt x="40335" y="2286"/>
                    </a:lnTo>
                    <a:lnTo>
                      <a:pt x="29044" y="0"/>
                    </a:lnTo>
                    <a:lnTo>
                      <a:pt x="17729" y="2286"/>
                    </a:lnTo>
                    <a:lnTo>
                      <a:pt x="8496" y="8509"/>
                    </a:lnTo>
                    <a:lnTo>
                      <a:pt x="2273" y="17729"/>
                    </a:lnTo>
                    <a:lnTo>
                      <a:pt x="0" y="29032"/>
                    </a:lnTo>
                    <a:lnTo>
                      <a:pt x="2273" y="40347"/>
                    </a:lnTo>
                    <a:lnTo>
                      <a:pt x="8496" y="49580"/>
                    </a:lnTo>
                    <a:lnTo>
                      <a:pt x="17729" y="55803"/>
                    </a:lnTo>
                    <a:lnTo>
                      <a:pt x="29044" y="58077"/>
                    </a:lnTo>
                    <a:lnTo>
                      <a:pt x="40335" y="55803"/>
                    </a:lnTo>
                    <a:lnTo>
                      <a:pt x="49568" y="49580"/>
                    </a:lnTo>
                    <a:lnTo>
                      <a:pt x="55791" y="40347"/>
                    </a:lnTo>
                    <a:lnTo>
                      <a:pt x="58077" y="29032"/>
                    </a:lnTo>
                    <a:close/>
                  </a:path>
                  <a:path w="1219835" h="58420">
                    <a:moveTo>
                      <a:pt x="1219517" y="29032"/>
                    </a:moveTo>
                    <a:lnTo>
                      <a:pt x="1217231" y="17729"/>
                    </a:lnTo>
                    <a:lnTo>
                      <a:pt x="1211008" y="8509"/>
                    </a:lnTo>
                    <a:lnTo>
                      <a:pt x="1201775" y="2286"/>
                    </a:lnTo>
                    <a:lnTo>
                      <a:pt x="1190485" y="0"/>
                    </a:lnTo>
                    <a:lnTo>
                      <a:pt x="1179169" y="2286"/>
                    </a:lnTo>
                    <a:lnTo>
                      <a:pt x="1169936" y="8509"/>
                    </a:lnTo>
                    <a:lnTo>
                      <a:pt x="1163713" y="17729"/>
                    </a:lnTo>
                    <a:lnTo>
                      <a:pt x="1161440" y="29032"/>
                    </a:lnTo>
                    <a:lnTo>
                      <a:pt x="1163713" y="40347"/>
                    </a:lnTo>
                    <a:lnTo>
                      <a:pt x="1169936" y="49580"/>
                    </a:lnTo>
                    <a:lnTo>
                      <a:pt x="1179169" y="55803"/>
                    </a:lnTo>
                    <a:lnTo>
                      <a:pt x="1190485" y="58077"/>
                    </a:lnTo>
                    <a:lnTo>
                      <a:pt x="1201775" y="55803"/>
                    </a:lnTo>
                    <a:lnTo>
                      <a:pt x="1211008" y="49580"/>
                    </a:lnTo>
                    <a:lnTo>
                      <a:pt x="1217231" y="40347"/>
                    </a:lnTo>
                    <a:lnTo>
                      <a:pt x="1219517" y="29032"/>
                    </a:lnTo>
                    <a:close/>
                  </a:path>
                </a:pathLst>
              </a:custGeom>
              <a:solidFill>
                <a:srgbClr val="D2C18F"/>
              </a:solidFill>
            </p:spPr>
            <p:txBody>
              <a:bodyPr wrap="square" lIns="0" tIns="0" rIns="0" bIns="0" rtlCol="0"/>
              <a:lstStyle/>
              <a:p>
                <a:pPr defTabSz="837753"/>
                <a:endParaRPr sz="1600">
                  <a:solidFill>
                    <a:prstClr val="black"/>
                  </a:solidFill>
                </a:endParaRPr>
              </a:p>
            </p:txBody>
          </p:sp>
          <p:sp>
            <p:nvSpPr>
              <p:cNvPr id="63" name="object 82"/>
              <p:cNvSpPr/>
              <p:nvPr/>
            </p:nvSpPr>
            <p:spPr>
              <a:xfrm>
                <a:off x="4930381" y="7748943"/>
                <a:ext cx="58419" cy="58419"/>
              </a:xfrm>
              <a:custGeom>
                <a:avLst/>
                <a:gdLst/>
                <a:ahLst/>
                <a:cxnLst/>
                <a:rect l="l" t="t" r="r" b="b"/>
                <a:pathLst>
                  <a:path w="58420" h="58420">
                    <a:moveTo>
                      <a:pt x="29044" y="0"/>
                    </a:moveTo>
                    <a:lnTo>
                      <a:pt x="17739" y="2282"/>
                    </a:lnTo>
                    <a:lnTo>
                      <a:pt x="8507" y="8507"/>
                    </a:lnTo>
                    <a:lnTo>
                      <a:pt x="2282" y="17739"/>
                    </a:lnTo>
                    <a:lnTo>
                      <a:pt x="0" y="29044"/>
                    </a:lnTo>
                    <a:lnTo>
                      <a:pt x="2282" y="40342"/>
                    </a:lnTo>
                    <a:lnTo>
                      <a:pt x="8507" y="49571"/>
                    </a:lnTo>
                    <a:lnTo>
                      <a:pt x="17739" y="55794"/>
                    </a:lnTo>
                    <a:lnTo>
                      <a:pt x="29044" y="58077"/>
                    </a:lnTo>
                    <a:lnTo>
                      <a:pt x="40342" y="55794"/>
                    </a:lnTo>
                    <a:lnTo>
                      <a:pt x="49571" y="49571"/>
                    </a:lnTo>
                    <a:lnTo>
                      <a:pt x="55794" y="40342"/>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4" name="object 83"/>
              <p:cNvSpPr/>
              <p:nvPr/>
            </p:nvSpPr>
            <p:spPr>
              <a:xfrm>
                <a:off x="4944909" y="7763459"/>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5" name="object 84"/>
              <p:cNvSpPr/>
              <p:nvPr/>
            </p:nvSpPr>
            <p:spPr>
              <a:xfrm>
                <a:off x="6091821" y="7748943"/>
                <a:ext cx="58419" cy="58419"/>
              </a:xfrm>
              <a:custGeom>
                <a:avLst/>
                <a:gdLst/>
                <a:ahLst/>
                <a:cxnLst/>
                <a:rect l="l" t="t" r="r" b="b"/>
                <a:pathLst>
                  <a:path w="58420" h="58420">
                    <a:moveTo>
                      <a:pt x="29044" y="0"/>
                    </a:moveTo>
                    <a:lnTo>
                      <a:pt x="17734" y="2282"/>
                    </a:lnTo>
                    <a:lnTo>
                      <a:pt x="8502" y="8507"/>
                    </a:lnTo>
                    <a:lnTo>
                      <a:pt x="2280" y="17739"/>
                    </a:lnTo>
                    <a:lnTo>
                      <a:pt x="0" y="29044"/>
                    </a:lnTo>
                    <a:lnTo>
                      <a:pt x="2280" y="40342"/>
                    </a:lnTo>
                    <a:lnTo>
                      <a:pt x="8502" y="49571"/>
                    </a:lnTo>
                    <a:lnTo>
                      <a:pt x="17734" y="55794"/>
                    </a:lnTo>
                    <a:lnTo>
                      <a:pt x="29044" y="58077"/>
                    </a:lnTo>
                    <a:lnTo>
                      <a:pt x="40342" y="55794"/>
                    </a:lnTo>
                    <a:lnTo>
                      <a:pt x="49571" y="49571"/>
                    </a:lnTo>
                    <a:lnTo>
                      <a:pt x="55794" y="40342"/>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6" name="object 85"/>
              <p:cNvSpPr/>
              <p:nvPr/>
            </p:nvSpPr>
            <p:spPr>
              <a:xfrm>
                <a:off x="6106337" y="7763459"/>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7" name="object 86"/>
              <p:cNvSpPr/>
              <p:nvPr/>
            </p:nvSpPr>
            <p:spPr>
              <a:xfrm>
                <a:off x="4688598" y="7076859"/>
                <a:ext cx="1670050" cy="494030"/>
              </a:xfrm>
              <a:custGeom>
                <a:avLst/>
                <a:gdLst/>
                <a:ahLst/>
                <a:cxnLst/>
                <a:rect l="l" t="t" r="r" b="b"/>
                <a:pathLst>
                  <a:path w="1670050" h="494029">
                    <a:moveTo>
                      <a:pt x="1669567" y="0"/>
                    </a:moveTo>
                    <a:lnTo>
                      <a:pt x="0" y="0"/>
                    </a:lnTo>
                    <a:lnTo>
                      <a:pt x="0" y="493610"/>
                    </a:lnTo>
                    <a:lnTo>
                      <a:pt x="1669567" y="493610"/>
                    </a:lnTo>
                    <a:lnTo>
                      <a:pt x="1669567" y="0"/>
                    </a:lnTo>
                    <a:close/>
                  </a:path>
                </a:pathLst>
              </a:custGeom>
              <a:solidFill>
                <a:srgbClr val="22A8E0"/>
              </a:solidFill>
            </p:spPr>
            <p:txBody>
              <a:bodyPr wrap="square" lIns="0" tIns="0" rIns="0" bIns="0" rtlCol="0"/>
              <a:lstStyle/>
              <a:p>
                <a:pPr defTabSz="837753"/>
                <a:endParaRPr sz="1600">
                  <a:solidFill>
                    <a:prstClr val="black"/>
                  </a:solidFill>
                </a:endParaRPr>
              </a:p>
            </p:txBody>
          </p:sp>
          <p:sp>
            <p:nvSpPr>
              <p:cNvPr id="68" name="object 87"/>
              <p:cNvSpPr/>
              <p:nvPr/>
            </p:nvSpPr>
            <p:spPr>
              <a:xfrm>
                <a:off x="4930381" y="7407770"/>
                <a:ext cx="58419" cy="58419"/>
              </a:xfrm>
              <a:custGeom>
                <a:avLst/>
                <a:gdLst/>
                <a:ahLst/>
                <a:cxnLst/>
                <a:rect l="l" t="t" r="r" b="b"/>
                <a:pathLst>
                  <a:path w="58420" h="58420">
                    <a:moveTo>
                      <a:pt x="29044" y="0"/>
                    </a:moveTo>
                    <a:lnTo>
                      <a:pt x="17739" y="2282"/>
                    </a:lnTo>
                    <a:lnTo>
                      <a:pt x="8507" y="8505"/>
                    </a:lnTo>
                    <a:lnTo>
                      <a:pt x="2282" y="17734"/>
                    </a:lnTo>
                    <a:lnTo>
                      <a:pt x="0" y="29032"/>
                    </a:lnTo>
                    <a:lnTo>
                      <a:pt x="2282" y="40339"/>
                    </a:lnTo>
                    <a:lnTo>
                      <a:pt x="8507" y="49576"/>
                    </a:lnTo>
                    <a:lnTo>
                      <a:pt x="17739" y="55805"/>
                    </a:lnTo>
                    <a:lnTo>
                      <a:pt x="29044" y="58089"/>
                    </a:lnTo>
                    <a:lnTo>
                      <a:pt x="40342" y="55805"/>
                    </a:lnTo>
                    <a:lnTo>
                      <a:pt x="49571" y="49576"/>
                    </a:lnTo>
                    <a:lnTo>
                      <a:pt x="55794" y="40339"/>
                    </a:lnTo>
                    <a:lnTo>
                      <a:pt x="58077" y="29032"/>
                    </a:lnTo>
                    <a:lnTo>
                      <a:pt x="55794" y="17734"/>
                    </a:lnTo>
                    <a:lnTo>
                      <a:pt x="49571" y="8505"/>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9" name="object 88"/>
              <p:cNvSpPr/>
              <p:nvPr/>
            </p:nvSpPr>
            <p:spPr>
              <a:xfrm>
                <a:off x="4944909" y="7422286"/>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70" name="object 89"/>
              <p:cNvSpPr/>
              <p:nvPr/>
            </p:nvSpPr>
            <p:spPr>
              <a:xfrm>
                <a:off x="6091821" y="7407770"/>
                <a:ext cx="58419" cy="58419"/>
              </a:xfrm>
              <a:custGeom>
                <a:avLst/>
                <a:gdLst/>
                <a:ahLst/>
                <a:cxnLst/>
                <a:rect l="l" t="t" r="r" b="b"/>
                <a:pathLst>
                  <a:path w="58420" h="58420">
                    <a:moveTo>
                      <a:pt x="29044" y="0"/>
                    </a:moveTo>
                    <a:lnTo>
                      <a:pt x="17734" y="2282"/>
                    </a:lnTo>
                    <a:lnTo>
                      <a:pt x="8502" y="8505"/>
                    </a:lnTo>
                    <a:lnTo>
                      <a:pt x="2280" y="17734"/>
                    </a:lnTo>
                    <a:lnTo>
                      <a:pt x="0" y="29032"/>
                    </a:lnTo>
                    <a:lnTo>
                      <a:pt x="2280" y="40339"/>
                    </a:lnTo>
                    <a:lnTo>
                      <a:pt x="8502" y="49576"/>
                    </a:lnTo>
                    <a:lnTo>
                      <a:pt x="17734" y="55805"/>
                    </a:lnTo>
                    <a:lnTo>
                      <a:pt x="29044" y="58089"/>
                    </a:lnTo>
                    <a:lnTo>
                      <a:pt x="40342" y="55805"/>
                    </a:lnTo>
                    <a:lnTo>
                      <a:pt x="49571" y="49576"/>
                    </a:lnTo>
                    <a:lnTo>
                      <a:pt x="55794" y="40339"/>
                    </a:lnTo>
                    <a:lnTo>
                      <a:pt x="58077" y="29032"/>
                    </a:lnTo>
                    <a:lnTo>
                      <a:pt x="55794" y="17734"/>
                    </a:lnTo>
                    <a:lnTo>
                      <a:pt x="49571" y="8505"/>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71" name="object 90"/>
              <p:cNvSpPr/>
              <p:nvPr/>
            </p:nvSpPr>
            <p:spPr>
              <a:xfrm>
                <a:off x="6106337" y="7422286"/>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72" name="object 91"/>
              <p:cNvSpPr/>
              <p:nvPr/>
            </p:nvSpPr>
            <p:spPr>
              <a:xfrm>
                <a:off x="4951603" y="7433195"/>
                <a:ext cx="1176020" cy="348615"/>
              </a:xfrm>
              <a:custGeom>
                <a:avLst/>
                <a:gdLst/>
                <a:ahLst/>
                <a:cxnLst/>
                <a:rect l="l" t="t" r="r" b="b"/>
                <a:pathLst>
                  <a:path w="1176020" h="348615">
                    <a:moveTo>
                      <a:pt x="14516" y="3225"/>
                    </a:moveTo>
                    <a:lnTo>
                      <a:pt x="11277" y="0"/>
                    </a:lnTo>
                    <a:lnTo>
                      <a:pt x="3251" y="0"/>
                    </a:lnTo>
                    <a:lnTo>
                      <a:pt x="0" y="3225"/>
                    </a:lnTo>
                    <a:lnTo>
                      <a:pt x="0" y="345186"/>
                    </a:lnTo>
                    <a:lnTo>
                      <a:pt x="3251" y="348424"/>
                    </a:lnTo>
                    <a:lnTo>
                      <a:pt x="11277" y="348424"/>
                    </a:lnTo>
                    <a:lnTo>
                      <a:pt x="14516" y="345186"/>
                    </a:lnTo>
                    <a:lnTo>
                      <a:pt x="14516" y="3225"/>
                    </a:lnTo>
                    <a:close/>
                  </a:path>
                  <a:path w="1176020" h="348615">
                    <a:moveTo>
                      <a:pt x="1175969" y="3225"/>
                    </a:moveTo>
                    <a:lnTo>
                      <a:pt x="1172718" y="0"/>
                    </a:lnTo>
                    <a:lnTo>
                      <a:pt x="1164691" y="0"/>
                    </a:lnTo>
                    <a:lnTo>
                      <a:pt x="1161453" y="3225"/>
                    </a:lnTo>
                    <a:lnTo>
                      <a:pt x="1161453" y="345186"/>
                    </a:lnTo>
                    <a:lnTo>
                      <a:pt x="1164691" y="348424"/>
                    </a:lnTo>
                    <a:lnTo>
                      <a:pt x="1172718" y="348424"/>
                    </a:lnTo>
                    <a:lnTo>
                      <a:pt x="1175969" y="345186"/>
                    </a:lnTo>
                    <a:lnTo>
                      <a:pt x="1175969" y="3225"/>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73" name="object 92"/>
              <p:cNvSpPr/>
              <p:nvPr/>
            </p:nvSpPr>
            <p:spPr>
              <a:xfrm>
                <a:off x="4931308" y="7163422"/>
                <a:ext cx="58419" cy="58419"/>
              </a:xfrm>
              <a:custGeom>
                <a:avLst/>
                <a:gdLst/>
                <a:ahLst/>
                <a:cxnLst/>
                <a:rect l="l" t="t" r="r" b="b"/>
                <a:pathLst>
                  <a:path w="58420"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74" name="object 93"/>
              <p:cNvSpPr/>
              <p:nvPr/>
            </p:nvSpPr>
            <p:spPr>
              <a:xfrm>
                <a:off x="4945837" y="7177951"/>
                <a:ext cx="29209" cy="29209"/>
              </a:xfrm>
              <a:custGeom>
                <a:avLst/>
                <a:gdLst/>
                <a:ahLst/>
                <a:cxnLst/>
                <a:rect l="l" t="t" r="r" b="b"/>
                <a:pathLst>
                  <a:path w="29210"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75" name="object 94"/>
              <p:cNvSpPr/>
              <p:nvPr/>
            </p:nvSpPr>
            <p:spPr>
              <a:xfrm>
                <a:off x="6092761" y="7163422"/>
                <a:ext cx="58419" cy="58419"/>
              </a:xfrm>
              <a:custGeom>
                <a:avLst/>
                <a:gdLst/>
                <a:ahLst/>
                <a:cxnLst/>
                <a:rect l="l" t="t" r="r" b="b"/>
                <a:pathLst>
                  <a:path w="58420"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76" name="object 95"/>
              <p:cNvSpPr/>
              <p:nvPr/>
            </p:nvSpPr>
            <p:spPr>
              <a:xfrm>
                <a:off x="6107277"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77" name="object 96"/>
              <p:cNvSpPr/>
              <p:nvPr/>
            </p:nvSpPr>
            <p:spPr>
              <a:xfrm>
                <a:off x="4960962"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78" name="object 97"/>
              <p:cNvSpPr/>
              <p:nvPr/>
            </p:nvSpPr>
            <p:spPr>
              <a:xfrm>
                <a:off x="6122060"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79" name="object 98"/>
              <p:cNvSpPr/>
              <p:nvPr/>
            </p:nvSpPr>
            <p:spPr>
              <a:xfrm>
                <a:off x="449314" y="6415151"/>
                <a:ext cx="522605" cy="522605"/>
              </a:xfrm>
              <a:custGeom>
                <a:avLst/>
                <a:gdLst/>
                <a:ahLst/>
                <a:cxnLst/>
                <a:rect l="l" t="t" r="r" b="b"/>
                <a:pathLst>
                  <a:path w="522605" h="522604">
                    <a:moveTo>
                      <a:pt x="260984" y="0"/>
                    </a:moveTo>
                    <a:lnTo>
                      <a:pt x="214134" y="4212"/>
                    </a:lnTo>
                    <a:lnTo>
                      <a:pt x="170013" y="16356"/>
                    </a:lnTo>
                    <a:lnTo>
                      <a:pt x="129365" y="35687"/>
                    </a:lnTo>
                    <a:lnTo>
                      <a:pt x="92932" y="61463"/>
                    </a:lnTo>
                    <a:lnTo>
                      <a:pt x="61457" y="92941"/>
                    </a:lnTo>
                    <a:lnTo>
                      <a:pt x="35684" y="129378"/>
                    </a:lnTo>
                    <a:lnTo>
                      <a:pt x="16354" y="170030"/>
                    </a:lnTo>
                    <a:lnTo>
                      <a:pt x="4212" y="214155"/>
                    </a:lnTo>
                    <a:lnTo>
                      <a:pt x="0" y="261010"/>
                    </a:lnTo>
                    <a:lnTo>
                      <a:pt x="5616" y="314948"/>
                    </a:lnTo>
                    <a:lnTo>
                      <a:pt x="21694" y="365075"/>
                    </a:lnTo>
                    <a:lnTo>
                      <a:pt x="47073" y="410252"/>
                    </a:lnTo>
                    <a:lnTo>
                      <a:pt x="80594" y="449338"/>
                    </a:lnTo>
                    <a:lnTo>
                      <a:pt x="118733" y="479652"/>
                    </a:lnTo>
                    <a:lnTo>
                      <a:pt x="162155" y="502521"/>
                    </a:lnTo>
                    <a:lnTo>
                      <a:pt x="209894" y="516963"/>
                    </a:lnTo>
                    <a:lnTo>
                      <a:pt x="260984" y="521995"/>
                    </a:lnTo>
                    <a:lnTo>
                      <a:pt x="307832" y="517782"/>
                    </a:lnTo>
                    <a:lnTo>
                      <a:pt x="351953" y="505639"/>
                    </a:lnTo>
                    <a:lnTo>
                      <a:pt x="392602" y="486308"/>
                    </a:lnTo>
                    <a:lnTo>
                      <a:pt x="429037" y="460533"/>
                    </a:lnTo>
                    <a:lnTo>
                      <a:pt x="460515" y="429058"/>
                    </a:lnTo>
                    <a:lnTo>
                      <a:pt x="486292" y="392624"/>
                    </a:lnTo>
                    <a:lnTo>
                      <a:pt x="505624" y="351976"/>
                    </a:lnTo>
                    <a:lnTo>
                      <a:pt x="517769" y="307857"/>
                    </a:lnTo>
                    <a:lnTo>
                      <a:pt x="521982" y="261010"/>
                    </a:lnTo>
                    <a:lnTo>
                      <a:pt x="516950" y="209907"/>
                    </a:lnTo>
                    <a:lnTo>
                      <a:pt x="502507" y="162167"/>
                    </a:lnTo>
                    <a:lnTo>
                      <a:pt x="479634" y="118755"/>
                    </a:lnTo>
                    <a:lnTo>
                      <a:pt x="449313" y="80632"/>
                    </a:lnTo>
                    <a:lnTo>
                      <a:pt x="410234" y="47105"/>
                    </a:lnTo>
                    <a:lnTo>
                      <a:pt x="365059" y="21713"/>
                    </a:lnTo>
                    <a:lnTo>
                      <a:pt x="314930" y="5622"/>
                    </a:lnTo>
                    <a:lnTo>
                      <a:pt x="260984" y="0"/>
                    </a:lnTo>
                    <a:close/>
                  </a:path>
                </a:pathLst>
              </a:custGeom>
              <a:solidFill>
                <a:srgbClr val="2D3138"/>
              </a:solidFill>
            </p:spPr>
            <p:txBody>
              <a:bodyPr wrap="square" lIns="0" tIns="0" rIns="0" bIns="0" rtlCol="0"/>
              <a:lstStyle/>
              <a:p>
                <a:pPr defTabSz="837753"/>
                <a:endParaRPr sz="1600">
                  <a:solidFill>
                    <a:prstClr val="black"/>
                  </a:solidFill>
                </a:endParaRPr>
              </a:p>
            </p:txBody>
          </p:sp>
          <p:sp>
            <p:nvSpPr>
              <p:cNvPr id="80" name="object 99"/>
              <p:cNvSpPr/>
              <p:nvPr/>
            </p:nvSpPr>
            <p:spPr>
              <a:xfrm>
                <a:off x="480136" y="6445987"/>
                <a:ext cx="460375" cy="460375"/>
              </a:xfrm>
              <a:custGeom>
                <a:avLst/>
                <a:gdLst/>
                <a:ahLst/>
                <a:cxnLst/>
                <a:rect l="l" t="t" r="r" b="b"/>
                <a:pathLst>
                  <a:path w="460375" h="460375">
                    <a:moveTo>
                      <a:pt x="230162" y="0"/>
                    </a:moveTo>
                    <a:lnTo>
                      <a:pt x="183834" y="4684"/>
                    </a:lnTo>
                    <a:lnTo>
                      <a:pt x="140658" y="18117"/>
                    </a:lnTo>
                    <a:lnTo>
                      <a:pt x="101565" y="39365"/>
                    </a:lnTo>
                    <a:lnTo>
                      <a:pt x="67489" y="67495"/>
                    </a:lnTo>
                    <a:lnTo>
                      <a:pt x="39361" y="101574"/>
                    </a:lnTo>
                    <a:lnTo>
                      <a:pt x="18115" y="140669"/>
                    </a:lnTo>
                    <a:lnTo>
                      <a:pt x="4684" y="183847"/>
                    </a:lnTo>
                    <a:lnTo>
                      <a:pt x="0" y="230174"/>
                    </a:lnTo>
                    <a:lnTo>
                      <a:pt x="4684" y="276503"/>
                    </a:lnTo>
                    <a:lnTo>
                      <a:pt x="18115" y="319682"/>
                    </a:lnTo>
                    <a:lnTo>
                      <a:pt x="39361" y="358779"/>
                    </a:lnTo>
                    <a:lnTo>
                      <a:pt x="67489" y="392860"/>
                    </a:lnTo>
                    <a:lnTo>
                      <a:pt x="101565" y="420992"/>
                    </a:lnTo>
                    <a:lnTo>
                      <a:pt x="140658" y="442242"/>
                    </a:lnTo>
                    <a:lnTo>
                      <a:pt x="183834" y="455676"/>
                    </a:lnTo>
                    <a:lnTo>
                      <a:pt x="230162" y="460362"/>
                    </a:lnTo>
                    <a:lnTo>
                      <a:pt x="276493" y="455676"/>
                    </a:lnTo>
                    <a:lnTo>
                      <a:pt x="319672" y="442242"/>
                    </a:lnTo>
                    <a:lnTo>
                      <a:pt x="358767" y="420992"/>
                    </a:lnTo>
                    <a:lnTo>
                      <a:pt x="392845" y="392860"/>
                    </a:lnTo>
                    <a:lnTo>
                      <a:pt x="420974" y="358779"/>
                    </a:lnTo>
                    <a:lnTo>
                      <a:pt x="442220" y="319682"/>
                    </a:lnTo>
                    <a:lnTo>
                      <a:pt x="455652" y="276503"/>
                    </a:lnTo>
                    <a:lnTo>
                      <a:pt x="460336" y="230174"/>
                    </a:lnTo>
                    <a:lnTo>
                      <a:pt x="455652" y="183847"/>
                    </a:lnTo>
                    <a:lnTo>
                      <a:pt x="442220" y="140669"/>
                    </a:lnTo>
                    <a:lnTo>
                      <a:pt x="420974" y="101574"/>
                    </a:lnTo>
                    <a:lnTo>
                      <a:pt x="392845" y="67495"/>
                    </a:lnTo>
                    <a:lnTo>
                      <a:pt x="358767" y="39365"/>
                    </a:lnTo>
                    <a:lnTo>
                      <a:pt x="319672" y="18117"/>
                    </a:lnTo>
                    <a:lnTo>
                      <a:pt x="276493" y="4684"/>
                    </a:lnTo>
                    <a:lnTo>
                      <a:pt x="230162" y="0"/>
                    </a:lnTo>
                    <a:close/>
                  </a:path>
                </a:pathLst>
              </a:custGeom>
              <a:solidFill>
                <a:srgbClr val="DDDFDF"/>
              </a:solidFill>
            </p:spPr>
            <p:txBody>
              <a:bodyPr wrap="square" lIns="0" tIns="0" rIns="0" bIns="0" rtlCol="0"/>
              <a:lstStyle/>
              <a:p>
                <a:pPr defTabSz="837753"/>
                <a:endParaRPr sz="1600">
                  <a:solidFill>
                    <a:prstClr val="black"/>
                  </a:solidFill>
                </a:endParaRPr>
              </a:p>
            </p:txBody>
          </p:sp>
          <p:sp>
            <p:nvSpPr>
              <p:cNvPr id="81" name="object 100"/>
              <p:cNvSpPr/>
              <p:nvPr/>
            </p:nvSpPr>
            <p:spPr>
              <a:xfrm>
                <a:off x="533819" y="6499682"/>
                <a:ext cx="353060" cy="353060"/>
              </a:xfrm>
              <a:custGeom>
                <a:avLst/>
                <a:gdLst/>
                <a:ahLst/>
                <a:cxnLst/>
                <a:rect l="l" t="t" r="r" b="b"/>
                <a:pathLst>
                  <a:path w="353059" h="353059">
                    <a:moveTo>
                      <a:pt x="176479" y="0"/>
                    </a:moveTo>
                    <a:lnTo>
                      <a:pt x="129619" y="6315"/>
                    </a:lnTo>
                    <a:lnTo>
                      <a:pt x="87477" y="24132"/>
                    </a:lnTo>
                    <a:lnTo>
                      <a:pt x="51749" y="51754"/>
                    </a:lnTo>
                    <a:lnTo>
                      <a:pt x="24129" y="87483"/>
                    </a:lnTo>
                    <a:lnTo>
                      <a:pt x="6315" y="129623"/>
                    </a:lnTo>
                    <a:lnTo>
                      <a:pt x="0" y="176479"/>
                    </a:lnTo>
                    <a:lnTo>
                      <a:pt x="6315" y="223338"/>
                    </a:lnTo>
                    <a:lnTo>
                      <a:pt x="24129" y="265477"/>
                    </a:lnTo>
                    <a:lnTo>
                      <a:pt x="51749" y="301202"/>
                    </a:lnTo>
                    <a:lnTo>
                      <a:pt x="87477" y="328818"/>
                    </a:lnTo>
                    <a:lnTo>
                      <a:pt x="129619" y="346631"/>
                    </a:lnTo>
                    <a:lnTo>
                      <a:pt x="176479" y="352945"/>
                    </a:lnTo>
                    <a:lnTo>
                      <a:pt x="223339" y="346631"/>
                    </a:lnTo>
                    <a:lnTo>
                      <a:pt x="265480" y="328818"/>
                    </a:lnTo>
                    <a:lnTo>
                      <a:pt x="301209" y="301202"/>
                    </a:lnTo>
                    <a:lnTo>
                      <a:pt x="328828" y="265477"/>
                    </a:lnTo>
                    <a:lnTo>
                      <a:pt x="346643" y="223338"/>
                    </a:lnTo>
                    <a:lnTo>
                      <a:pt x="352958" y="176479"/>
                    </a:lnTo>
                    <a:lnTo>
                      <a:pt x="346643" y="129623"/>
                    </a:lnTo>
                    <a:lnTo>
                      <a:pt x="328828" y="87483"/>
                    </a:lnTo>
                    <a:lnTo>
                      <a:pt x="301209" y="51754"/>
                    </a:lnTo>
                    <a:lnTo>
                      <a:pt x="265480" y="24132"/>
                    </a:lnTo>
                    <a:lnTo>
                      <a:pt x="223339" y="6315"/>
                    </a:lnTo>
                    <a:lnTo>
                      <a:pt x="176479" y="0"/>
                    </a:lnTo>
                    <a:close/>
                  </a:path>
                </a:pathLst>
              </a:custGeom>
              <a:solidFill>
                <a:srgbClr val="43A1CD"/>
              </a:solidFill>
            </p:spPr>
            <p:txBody>
              <a:bodyPr wrap="square" lIns="0" tIns="0" rIns="0" bIns="0" rtlCol="0"/>
              <a:lstStyle/>
              <a:p>
                <a:pPr defTabSz="837753"/>
                <a:endParaRPr sz="1600">
                  <a:solidFill>
                    <a:prstClr val="black"/>
                  </a:solidFill>
                </a:endParaRPr>
              </a:p>
            </p:txBody>
          </p:sp>
          <p:sp>
            <p:nvSpPr>
              <p:cNvPr id="82" name="object 101"/>
              <p:cNvSpPr/>
              <p:nvPr/>
            </p:nvSpPr>
            <p:spPr>
              <a:xfrm>
                <a:off x="585419" y="6551270"/>
                <a:ext cx="249758" cy="249770"/>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sp>
            <p:nvSpPr>
              <p:cNvPr id="83" name="object 102"/>
              <p:cNvSpPr/>
              <p:nvPr/>
            </p:nvSpPr>
            <p:spPr>
              <a:xfrm>
                <a:off x="529903" y="6496025"/>
                <a:ext cx="516890" cy="449580"/>
              </a:xfrm>
              <a:custGeom>
                <a:avLst/>
                <a:gdLst/>
                <a:ahLst/>
                <a:cxnLst/>
                <a:rect l="l" t="t" r="r" b="b"/>
                <a:pathLst>
                  <a:path w="516890" h="449579">
                    <a:moveTo>
                      <a:pt x="0" y="368477"/>
                    </a:moveTo>
                    <a:lnTo>
                      <a:pt x="39079" y="401996"/>
                    </a:lnTo>
                    <a:lnTo>
                      <a:pt x="84254" y="427370"/>
                    </a:lnTo>
                    <a:lnTo>
                      <a:pt x="134388" y="443444"/>
                    </a:lnTo>
                    <a:lnTo>
                      <a:pt x="188341" y="449059"/>
                    </a:lnTo>
                    <a:lnTo>
                      <a:pt x="235960" y="444701"/>
                    </a:lnTo>
                    <a:lnTo>
                      <a:pt x="248733" y="441121"/>
                    </a:lnTo>
                    <a:lnTo>
                      <a:pt x="180390" y="441121"/>
                    </a:lnTo>
                    <a:lnTo>
                      <a:pt x="129300" y="436091"/>
                    </a:lnTo>
                    <a:lnTo>
                      <a:pt x="81560" y="421654"/>
                    </a:lnTo>
                    <a:lnTo>
                      <a:pt x="38139" y="398789"/>
                    </a:lnTo>
                    <a:lnTo>
                      <a:pt x="0" y="368477"/>
                    </a:lnTo>
                    <a:close/>
                  </a:path>
                  <a:path w="516890" h="449579">
                    <a:moveTo>
                      <a:pt x="368947" y="0"/>
                    </a:moveTo>
                    <a:lnTo>
                      <a:pt x="399181" y="38090"/>
                    </a:lnTo>
                    <a:lnTo>
                      <a:pt x="421986" y="81448"/>
                    </a:lnTo>
                    <a:lnTo>
                      <a:pt x="436384" y="129116"/>
                    </a:lnTo>
                    <a:lnTo>
                      <a:pt x="441401" y="180136"/>
                    </a:lnTo>
                    <a:lnTo>
                      <a:pt x="436617" y="230014"/>
                    </a:lnTo>
                    <a:lnTo>
                      <a:pt x="422868" y="276729"/>
                    </a:lnTo>
                    <a:lnTo>
                      <a:pt x="401056" y="319382"/>
                    </a:lnTo>
                    <a:lnTo>
                      <a:pt x="371881" y="357301"/>
                    </a:lnTo>
                    <a:lnTo>
                      <a:pt x="333736" y="391214"/>
                    </a:lnTo>
                    <a:lnTo>
                      <a:pt x="289485" y="417221"/>
                    </a:lnTo>
                    <a:lnTo>
                      <a:pt x="240245" y="434202"/>
                    </a:lnTo>
                    <a:lnTo>
                      <a:pt x="187134" y="441032"/>
                    </a:lnTo>
                    <a:lnTo>
                      <a:pt x="182232" y="441121"/>
                    </a:lnTo>
                    <a:lnTo>
                      <a:pt x="248733" y="441121"/>
                    </a:lnTo>
                    <a:lnTo>
                      <a:pt x="321901" y="412190"/>
                    </a:lnTo>
                    <a:lnTo>
                      <a:pt x="358662" y="385601"/>
                    </a:lnTo>
                    <a:lnTo>
                      <a:pt x="390243" y="353168"/>
                    </a:lnTo>
                    <a:lnTo>
                      <a:pt x="415865" y="315674"/>
                    </a:lnTo>
                    <a:lnTo>
                      <a:pt x="434746" y="273900"/>
                    </a:lnTo>
                    <a:lnTo>
                      <a:pt x="503696" y="273900"/>
                    </a:lnTo>
                    <a:lnTo>
                      <a:pt x="504460" y="272758"/>
                    </a:lnTo>
                    <a:lnTo>
                      <a:pt x="504799" y="263588"/>
                    </a:lnTo>
                    <a:lnTo>
                      <a:pt x="501016" y="255688"/>
                    </a:lnTo>
                    <a:lnTo>
                      <a:pt x="493458" y="245984"/>
                    </a:lnTo>
                    <a:lnTo>
                      <a:pt x="485014" y="237011"/>
                    </a:lnTo>
                    <a:lnTo>
                      <a:pt x="478574" y="231305"/>
                    </a:lnTo>
                    <a:lnTo>
                      <a:pt x="483074" y="231305"/>
                    </a:lnTo>
                    <a:lnTo>
                      <a:pt x="481520" y="230720"/>
                    </a:lnTo>
                    <a:lnTo>
                      <a:pt x="478078" y="229565"/>
                    </a:lnTo>
                    <a:lnTo>
                      <a:pt x="485706" y="225754"/>
                    </a:lnTo>
                    <a:lnTo>
                      <a:pt x="496977" y="218663"/>
                    </a:lnTo>
                    <a:lnTo>
                      <a:pt x="507852" y="210489"/>
                    </a:lnTo>
                    <a:lnTo>
                      <a:pt x="514286" y="203428"/>
                    </a:lnTo>
                    <a:lnTo>
                      <a:pt x="516337" y="192151"/>
                    </a:lnTo>
                    <a:lnTo>
                      <a:pt x="510605" y="185702"/>
                    </a:lnTo>
                    <a:lnTo>
                      <a:pt x="500322" y="182383"/>
                    </a:lnTo>
                    <a:lnTo>
                      <a:pt x="457161" y="175641"/>
                    </a:lnTo>
                    <a:lnTo>
                      <a:pt x="454550" y="175425"/>
                    </a:lnTo>
                    <a:lnTo>
                      <a:pt x="448983" y="175425"/>
                    </a:lnTo>
                    <a:lnTo>
                      <a:pt x="441642" y="125292"/>
                    </a:lnTo>
                    <a:lnTo>
                      <a:pt x="425215" y="78706"/>
                    </a:lnTo>
                    <a:lnTo>
                      <a:pt x="400662" y="36623"/>
                    </a:lnTo>
                    <a:lnTo>
                      <a:pt x="368947" y="0"/>
                    </a:lnTo>
                    <a:close/>
                  </a:path>
                  <a:path w="516890" h="449579">
                    <a:moveTo>
                      <a:pt x="503696" y="273900"/>
                    </a:moveTo>
                    <a:lnTo>
                      <a:pt x="434746" y="273900"/>
                    </a:lnTo>
                    <a:lnTo>
                      <a:pt x="437896" y="274967"/>
                    </a:lnTo>
                    <a:lnTo>
                      <a:pt x="441299" y="275831"/>
                    </a:lnTo>
                    <a:lnTo>
                      <a:pt x="477456" y="281470"/>
                    </a:lnTo>
                    <a:lnTo>
                      <a:pt x="482168" y="282054"/>
                    </a:lnTo>
                    <a:lnTo>
                      <a:pt x="486613" y="282054"/>
                    </a:lnTo>
                    <a:lnTo>
                      <a:pt x="494417" y="281263"/>
                    </a:lnTo>
                    <a:lnTo>
                      <a:pt x="500683" y="278407"/>
                    </a:lnTo>
                    <a:lnTo>
                      <a:pt x="503696" y="273900"/>
                    </a:lnTo>
                    <a:close/>
                  </a:path>
                  <a:path w="516890" h="449579">
                    <a:moveTo>
                      <a:pt x="483074" y="231305"/>
                    </a:moveTo>
                    <a:lnTo>
                      <a:pt x="478574" y="231305"/>
                    </a:lnTo>
                    <a:lnTo>
                      <a:pt x="481685" y="231419"/>
                    </a:lnTo>
                    <a:lnTo>
                      <a:pt x="483412" y="231432"/>
                    </a:lnTo>
                    <a:lnTo>
                      <a:pt x="483074" y="231305"/>
                    </a:lnTo>
                    <a:close/>
                  </a:path>
                  <a:path w="516890" h="449579">
                    <a:moveTo>
                      <a:pt x="453936" y="175374"/>
                    </a:moveTo>
                    <a:lnTo>
                      <a:pt x="449605" y="175387"/>
                    </a:lnTo>
                    <a:lnTo>
                      <a:pt x="448983" y="175425"/>
                    </a:lnTo>
                    <a:lnTo>
                      <a:pt x="454550" y="175425"/>
                    </a:lnTo>
                    <a:lnTo>
                      <a:pt x="453936" y="175374"/>
                    </a:lnTo>
                    <a:close/>
                  </a:path>
                </a:pathLst>
              </a:custGeom>
              <a:solidFill>
                <a:srgbClr val="A8A6AA"/>
              </a:solidFill>
            </p:spPr>
            <p:txBody>
              <a:bodyPr wrap="square" lIns="0" tIns="0" rIns="0" bIns="0" rtlCol="0"/>
              <a:lstStyle/>
              <a:p>
                <a:pPr defTabSz="837753"/>
                <a:endParaRPr sz="1600">
                  <a:solidFill>
                    <a:prstClr val="black"/>
                  </a:solidFill>
                </a:endParaRPr>
              </a:p>
            </p:txBody>
          </p:sp>
          <p:sp>
            <p:nvSpPr>
              <p:cNvPr id="84" name="object 103"/>
              <p:cNvSpPr/>
              <p:nvPr/>
            </p:nvSpPr>
            <p:spPr>
              <a:xfrm>
                <a:off x="898626" y="6495796"/>
                <a:ext cx="73025" cy="357505"/>
              </a:xfrm>
              <a:custGeom>
                <a:avLst/>
                <a:gdLst/>
                <a:ahLst/>
                <a:cxnLst/>
                <a:rect l="l" t="t" r="r" b="b"/>
                <a:pathLst>
                  <a:path w="73025" h="357504">
                    <a:moveTo>
                      <a:pt x="30558" y="321921"/>
                    </a:moveTo>
                    <a:lnTo>
                      <a:pt x="3365" y="357301"/>
                    </a:lnTo>
                    <a:lnTo>
                      <a:pt x="19789" y="337679"/>
                    </a:lnTo>
                    <a:lnTo>
                      <a:pt x="30558" y="321921"/>
                    </a:lnTo>
                    <a:close/>
                  </a:path>
                  <a:path w="73025" h="357504">
                    <a:moveTo>
                      <a:pt x="32920" y="318466"/>
                    </a:moveTo>
                    <a:lnTo>
                      <a:pt x="30558" y="321921"/>
                    </a:lnTo>
                    <a:lnTo>
                      <a:pt x="32335" y="319609"/>
                    </a:lnTo>
                    <a:lnTo>
                      <a:pt x="32920" y="318466"/>
                    </a:lnTo>
                    <a:close/>
                  </a:path>
                  <a:path w="73025" h="357504">
                    <a:moveTo>
                      <a:pt x="52393" y="280376"/>
                    </a:moveTo>
                    <a:lnTo>
                      <a:pt x="32920" y="318466"/>
                    </a:lnTo>
                    <a:lnTo>
                      <a:pt x="34259" y="316506"/>
                    </a:lnTo>
                    <a:lnTo>
                      <a:pt x="46636" y="293918"/>
                    </a:lnTo>
                    <a:lnTo>
                      <a:pt x="52393" y="280376"/>
                    </a:lnTo>
                    <a:close/>
                  </a:path>
                  <a:path w="73025" h="357504">
                    <a:moveTo>
                      <a:pt x="54806" y="274699"/>
                    </a:moveTo>
                    <a:lnTo>
                      <a:pt x="52393" y="280376"/>
                    </a:lnTo>
                    <a:lnTo>
                      <a:pt x="54143" y="276953"/>
                    </a:lnTo>
                    <a:lnTo>
                      <a:pt x="54806" y="274699"/>
                    </a:lnTo>
                    <a:close/>
                  </a:path>
                  <a:path w="73025" h="357504">
                    <a:moveTo>
                      <a:pt x="56279" y="269692"/>
                    </a:moveTo>
                    <a:lnTo>
                      <a:pt x="54806" y="274699"/>
                    </a:lnTo>
                    <a:lnTo>
                      <a:pt x="56781" y="270052"/>
                    </a:lnTo>
                    <a:lnTo>
                      <a:pt x="56279" y="269692"/>
                    </a:lnTo>
                    <a:close/>
                  </a:path>
                  <a:path w="73025" h="357504">
                    <a:moveTo>
                      <a:pt x="72296" y="176572"/>
                    </a:moveTo>
                    <a:lnTo>
                      <a:pt x="40268" y="207440"/>
                    </a:lnTo>
                    <a:lnTo>
                      <a:pt x="38592" y="219086"/>
                    </a:lnTo>
                    <a:lnTo>
                      <a:pt x="36339" y="230538"/>
                    </a:lnTo>
                    <a:lnTo>
                      <a:pt x="33527" y="241782"/>
                    </a:lnTo>
                    <a:lnTo>
                      <a:pt x="33680" y="242239"/>
                    </a:lnTo>
                    <a:lnTo>
                      <a:pt x="37713" y="250273"/>
                    </a:lnTo>
                    <a:lnTo>
                      <a:pt x="42721" y="257770"/>
                    </a:lnTo>
                    <a:lnTo>
                      <a:pt x="48984" y="264455"/>
                    </a:lnTo>
                    <a:lnTo>
                      <a:pt x="56279" y="269692"/>
                    </a:lnTo>
                    <a:lnTo>
                      <a:pt x="67887" y="230237"/>
                    </a:lnTo>
                    <a:lnTo>
                      <a:pt x="72669" y="180365"/>
                    </a:lnTo>
                    <a:lnTo>
                      <a:pt x="72296" y="176572"/>
                    </a:lnTo>
                    <a:close/>
                  </a:path>
                  <a:path w="73025" h="357504">
                    <a:moveTo>
                      <a:pt x="70182" y="155063"/>
                    </a:moveTo>
                    <a:lnTo>
                      <a:pt x="72296" y="176572"/>
                    </a:lnTo>
                    <a:lnTo>
                      <a:pt x="72567" y="176491"/>
                    </a:lnTo>
                    <a:lnTo>
                      <a:pt x="70182" y="155063"/>
                    </a:lnTo>
                    <a:close/>
                  </a:path>
                  <a:path w="73025" h="357504">
                    <a:moveTo>
                      <a:pt x="67124" y="127587"/>
                    </a:moveTo>
                    <a:lnTo>
                      <a:pt x="70182" y="155063"/>
                    </a:lnTo>
                    <a:lnTo>
                      <a:pt x="67654" y="129344"/>
                    </a:lnTo>
                    <a:lnTo>
                      <a:pt x="67124" y="127587"/>
                    </a:lnTo>
                    <a:close/>
                  </a:path>
                  <a:path w="73025" h="357504">
                    <a:moveTo>
                      <a:pt x="60526" y="105738"/>
                    </a:moveTo>
                    <a:lnTo>
                      <a:pt x="67124" y="127587"/>
                    </a:lnTo>
                    <a:lnTo>
                      <a:pt x="67004" y="126514"/>
                    </a:lnTo>
                    <a:lnTo>
                      <a:pt x="60526" y="105738"/>
                    </a:lnTo>
                    <a:close/>
                  </a:path>
                  <a:path w="73025" h="357504">
                    <a:moveTo>
                      <a:pt x="52678" y="80569"/>
                    </a:moveTo>
                    <a:lnTo>
                      <a:pt x="60526" y="105738"/>
                    </a:lnTo>
                    <a:lnTo>
                      <a:pt x="53260" y="81676"/>
                    </a:lnTo>
                    <a:lnTo>
                      <a:pt x="52678" y="80569"/>
                    </a:lnTo>
                    <a:close/>
                  </a:path>
                  <a:path w="73025" h="357504">
                    <a:moveTo>
                      <a:pt x="40625" y="57649"/>
                    </a:moveTo>
                    <a:lnTo>
                      <a:pt x="52678" y="80569"/>
                    </a:lnTo>
                    <a:lnTo>
                      <a:pt x="52447" y="79830"/>
                    </a:lnTo>
                    <a:lnTo>
                      <a:pt x="40625" y="57649"/>
                    </a:lnTo>
                    <a:close/>
                  </a:path>
                  <a:path w="73025" h="357504">
                    <a:moveTo>
                      <a:pt x="30042" y="37793"/>
                    </a:moveTo>
                    <a:lnTo>
                      <a:pt x="40625" y="57649"/>
                    </a:lnTo>
                    <a:lnTo>
                      <a:pt x="30460" y="38319"/>
                    </a:lnTo>
                    <a:lnTo>
                      <a:pt x="30042" y="37793"/>
                    </a:lnTo>
                    <a:close/>
                  </a:path>
                  <a:path w="73025" h="357504">
                    <a:moveTo>
                      <a:pt x="0" y="0"/>
                    </a:moveTo>
                    <a:lnTo>
                      <a:pt x="30042" y="37793"/>
                    </a:lnTo>
                    <a:lnTo>
                      <a:pt x="29808" y="37354"/>
                    </a:lnTo>
                    <a:lnTo>
                      <a:pt x="0" y="0"/>
                    </a:lnTo>
                    <a:close/>
                  </a:path>
                </a:pathLst>
              </a:custGeom>
              <a:solidFill>
                <a:srgbClr val="2D3138"/>
              </a:solidFill>
            </p:spPr>
            <p:txBody>
              <a:bodyPr wrap="square" lIns="0" tIns="0" rIns="0" bIns="0" rtlCol="0"/>
              <a:lstStyle/>
              <a:p>
                <a:pPr defTabSz="837753"/>
                <a:endParaRPr sz="1600">
                  <a:solidFill>
                    <a:prstClr val="black"/>
                  </a:solidFill>
                </a:endParaRPr>
              </a:p>
            </p:txBody>
          </p:sp>
          <p:sp>
            <p:nvSpPr>
              <p:cNvPr id="85" name="object 104"/>
              <p:cNvSpPr/>
              <p:nvPr/>
            </p:nvSpPr>
            <p:spPr>
              <a:xfrm>
                <a:off x="708122" y="6403021"/>
                <a:ext cx="270791" cy="334557"/>
              </a:xfrm>
              <a:prstGeom prst="rect">
                <a:avLst/>
              </a:prstGeom>
              <a:blipFill>
                <a:blip r:embed="rId4" cstate="print"/>
                <a:stretch>
                  <a:fillRect/>
                </a:stretch>
              </a:blipFill>
            </p:spPr>
            <p:txBody>
              <a:bodyPr wrap="square" lIns="0" tIns="0" rIns="0" bIns="0" rtlCol="0"/>
              <a:lstStyle/>
              <a:p>
                <a:pPr defTabSz="837753"/>
                <a:endParaRPr sz="1600">
                  <a:solidFill>
                    <a:prstClr val="black"/>
                  </a:solidFill>
                </a:endParaRPr>
              </a:p>
            </p:txBody>
          </p:sp>
        </p:grpSp>
        <p:sp>
          <p:nvSpPr>
            <p:cNvPr id="16" name="object 105"/>
            <p:cNvSpPr txBox="1"/>
            <p:nvPr/>
          </p:nvSpPr>
          <p:spPr>
            <a:xfrm>
              <a:off x="1463382" y="1643887"/>
              <a:ext cx="7383162" cy="1013125"/>
            </a:xfrm>
            <a:prstGeom prst="rect">
              <a:avLst/>
            </a:prstGeom>
          </p:spPr>
          <p:txBody>
            <a:bodyPr vert="horz" wrap="square" lIns="0" tIns="12700" rIns="0" bIns="0" rtlCol="0">
              <a:spAutoFit/>
            </a:bodyPr>
            <a:lstStyle/>
            <a:p>
              <a:pPr marR="126826" algn="ctr" defTabSz="837753">
                <a:spcBef>
                  <a:spcPts val="92"/>
                </a:spcBef>
              </a:pPr>
              <a:r>
                <a:rPr sz="2200" b="1" spc="18" dirty="0">
                  <a:solidFill>
                    <a:srgbClr val="F05876"/>
                  </a:solidFill>
                  <a:latin typeface="Trebuchet MS"/>
                  <a:cs typeface="Trebuchet MS"/>
                </a:rPr>
                <a:t>Ö</a:t>
              </a:r>
              <a:r>
                <a:rPr sz="1600" b="1" spc="18" dirty="0">
                  <a:solidFill>
                    <a:srgbClr val="F05876"/>
                  </a:solidFill>
                  <a:latin typeface="Trebuchet MS"/>
                  <a:cs typeface="Trebuchet MS"/>
                </a:rPr>
                <a:t>ğrenme</a:t>
              </a:r>
              <a:r>
                <a:rPr sz="1600" b="1" spc="32" dirty="0">
                  <a:solidFill>
                    <a:srgbClr val="F05876"/>
                  </a:solidFill>
                  <a:latin typeface="Trebuchet MS"/>
                  <a:cs typeface="Trebuchet MS"/>
                </a:rPr>
                <a:t> </a:t>
              </a:r>
              <a:r>
                <a:rPr sz="2200" b="1" spc="9" dirty="0">
                  <a:solidFill>
                    <a:srgbClr val="F05876"/>
                  </a:solidFill>
                  <a:latin typeface="Trebuchet MS"/>
                  <a:cs typeface="Trebuchet MS"/>
                </a:rPr>
                <a:t>Ç</a:t>
              </a:r>
              <a:r>
                <a:rPr sz="1600" b="1" spc="9" dirty="0">
                  <a:solidFill>
                    <a:srgbClr val="F05876"/>
                  </a:solidFill>
                  <a:latin typeface="Trebuchet MS"/>
                  <a:cs typeface="Trebuchet MS"/>
                </a:rPr>
                <a:t>ıktısı</a:t>
              </a:r>
              <a:endParaRPr sz="1600" dirty="0">
                <a:solidFill>
                  <a:prstClr val="black"/>
                </a:solidFill>
                <a:latin typeface="Trebuchet MS"/>
                <a:cs typeface="Trebuchet MS"/>
              </a:endParaRPr>
            </a:p>
            <a:p>
              <a:pPr marL="111700" algn="ctr" defTabSz="837753">
                <a:spcBef>
                  <a:spcPts val="5"/>
                </a:spcBef>
              </a:pPr>
              <a:endParaRPr lang="tr-TR" sz="900" dirty="0">
                <a:solidFill>
                  <a:prstClr val="black"/>
                </a:solidFill>
                <a:latin typeface="Trebuchet MS"/>
                <a:cs typeface="Arial"/>
              </a:endParaRPr>
            </a:p>
            <a:p>
              <a:pPr defTabSz="837753"/>
              <a:r>
                <a:rPr lang="tr-TR" sz="1600" dirty="0">
                  <a:solidFill>
                    <a:srgbClr val="FFFFFF"/>
                  </a:solidFill>
                  <a:latin typeface="Skia-Regular"/>
                </a:rPr>
                <a:t>1) X-Işını cihazı ve çalışma prensibini anlatabilme</a:t>
              </a:r>
            </a:p>
            <a:p>
              <a:pPr defTabSz="837753"/>
              <a:r>
                <a:rPr lang="tr-TR" sz="1600" dirty="0">
                  <a:solidFill>
                    <a:srgbClr val="FFFFFF"/>
                  </a:solidFill>
                  <a:latin typeface="Skia-Regular"/>
                </a:rPr>
                <a:t>2) X-Işını cihazları çeşitlerini ve kullanım alanlarını özetleyebilme</a:t>
              </a:r>
              <a:endParaRPr lang="tr-TR" sz="900" dirty="0">
                <a:solidFill>
                  <a:srgbClr val="FFFFFF"/>
                </a:solidFill>
                <a:latin typeface="Skia-Regular"/>
                <a:cs typeface="Arial"/>
              </a:endParaRPr>
            </a:p>
            <a:p>
              <a:pPr defTabSz="837753"/>
              <a:endParaRPr lang="tr-TR" sz="900" dirty="0">
                <a:solidFill>
                  <a:srgbClr val="FFFFFF"/>
                </a:solidFill>
                <a:latin typeface="Skia-Regular"/>
                <a:cs typeface="Arial"/>
              </a:endParaRPr>
            </a:p>
            <a:p>
              <a:pPr defTabSz="837753"/>
              <a:endParaRPr lang="tr-TR" sz="900" dirty="0">
                <a:solidFill>
                  <a:prstClr val="black"/>
                </a:solidFill>
                <a:latin typeface="Arial"/>
                <a:cs typeface="Arial"/>
              </a:endParaRPr>
            </a:p>
            <a:p>
              <a:pPr marL="11635" defTabSz="837753">
                <a:tabLst>
                  <a:tab pos="1749391" algn="l"/>
                  <a:tab pos="3534270" algn="l"/>
                </a:tabLst>
              </a:pPr>
              <a:endParaRPr lang="tr-TR" sz="900" spc="6" baseline="3968" dirty="0">
                <a:solidFill>
                  <a:srgbClr val="FFFFFF"/>
                </a:solidFill>
                <a:latin typeface="Arial"/>
                <a:cs typeface="Arial"/>
              </a:endParaRPr>
            </a:p>
            <a:p>
              <a:pPr marL="11635" defTabSz="837753">
                <a:tabLst>
                  <a:tab pos="1749391" algn="l"/>
                  <a:tab pos="3534270" algn="l"/>
                </a:tabLst>
              </a:pPr>
              <a:r>
                <a:rPr sz="2600" spc="6" baseline="3968" dirty="0" err="1">
                  <a:solidFill>
                    <a:srgbClr val="FFFFFF"/>
                  </a:solidFill>
                  <a:latin typeface="Arial"/>
                  <a:cs typeface="Arial"/>
                </a:rPr>
                <a:t>Araştır</a:t>
              </a:r>
              <a:r>
                <a:rPr sz="2600" spc="-48" baseline="3968" dirty="0">
                  <a:solidFill>
                    <a:srgbClr val="FFFFFF"/>
                  </a:solidFill>
                  <a:latin typeface="Arial"/>
                  <a:cs typeface="Arial"/>
                </a:rPr>
                <a:t> </a:t>
              </a:r>
              <a:r>
                <a:rPr sz="2600" spc="-344" baseline="3968" dirty="0">
                  <a:solidFill>
                    <a:srgbClr val="FFFFFF"/>
                  </a:solidFill>
                  <a:latin typeface="Arial"/>
                  <a:cs typeface="Arial"/>
                </a:rPr>
                <a:t>1</a:t>
              </a:r>
              <a:r>
                <a:rPr lang="tr-TR" sz="2600" spc="-344" baseline="3968" dirty="0">
                  <a:solidFill>
                    <a:srgbClr val="FFFFFF"/>
                  </a:solidFill>
                  <a:latin typeface="Arial"/>
                  <a:cs typeface="Arial"/>
                </a:rPr>
                <a:t>                                                                       </a:t>
              </a:r>
              <a:r>
                <a:rPr sz="2600" spc="27" baseline="1984" dirty="0" err="1">
                  <a:solidFill>
                    <a:srgbClr val="FFFFFF"/>
                  </a:solidFill>
                  <a:latin typeface="Arial"/>
                  <a:cs typeface="Arial"/>
                </a:rPr>
                <a:t>İlişkilendir</a:t>
              </a:r>
              <a:r>
                <a:rPr sz="2600" spc="27" baseline="1984" dirty="0">
                  <a:solidFill>
                    <a:srgbClr val="FFFFFF"/>
                  </a:solidFill>
                  <a:latin typeface="Arial"/>
                  <a:cs typeface="Arial"/>
                </a:rPr>
                <a:t>	</a:t>
              </a:r>
              <a:r>
                <a:rPr lang="tr-TR" sz="2600" spc="27" baseline="1984" dirty="0">
                  <a:solidFill>
                    <a:srgbClr val="FFFFFF"/>
                  </a:solidFill>
                  <a:latin typeface="Arial"/>
                  <a:cs typeface="Arial"/>
                </a:rPr>
                <a:t>                           </a:t>
              </a:r>
              <a:r>
                <a:rPr lang="tr-TR" sz="1600" spc="-9" dirty="0">
                  <a:solidFill>
                    <a:srgbClr val="FFFFFF"/>
                  </a:solidFill>
                  <a:latin typeface="Arial"/>
                  <a:cs typeface="Arial"/>
                </a:rPr>
                <a:t>Anlat/Paylaş</a:t>
              </a:r>
              <a:endParaRPr lang="tr-TR" sz="1600" dirty="0">
                <a:solidFill>
                  <a:prstClr val="black"/>
                </a:solidFill>
                <a:latin typeface="Arial"/>
                <a:cs typeface="Arial"/>
              </a:endParaRPr>
            </a:p>
            <a:p>
              <a:pPr marL="11635" defTabSz="837753">
                <a:tabLst>
                  <a:tab pos="1749391" algn="l"/>
                  <a:tab pos="3534270" algn="l"/>
                </a:tabLst>
              </a:pPr>
              <a:endParaRPr sz="1600" dirty="0">
                <a:solidFill>
                  <a:prstClr val="black"/>
                </a:solidFill>
                <a:latin typeface="Arial"/>
                <a:cs typeface="Arial"/>
              </a:endParaRPr>
            </a:p>
          </p:txBody>
        </p:sp>
      </p:grpSp>
    </p:spTree>
    <p:extLst>
      <p:ext uri="{BB962C8B-B14F-4D97-AF65-F5344CB8AC3E}">
        <p14:creationId xmlns:p14="http://schemas.microsoft.com/office/powerpoint/2010/main" val="3535810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60"/>
            <a:ext cx="8012317" cy="4572669"/>
          </a:xfrm>
          <a:prstGeom prst="rect">
            <a:avLst/>
          </a:prstGeom>
        </p:spPr>
        <p:txBody>
          <a:bodyPr wrap="square" lIns="83775" tIns="41888" rIns="83775" bIns="41888">
            <a:spAutoFit/>
          </a:bodyPr>
          <a:lstStyle/>
          <a:p>
            <a:pPr algn="just" defTabSz="837753">
              <a:lnSpc>
                <a:spcPct val="150000"/>
              </a:lnSpc>
            </a:pPr>
            <a:r>
              <a:rPr lang="tr-TR" sz="1600" dirty="0">
                <a:solidFill>
                  <a:prstClr val="black"/>
                </a:solidFill>
                <a:latin typeface="Arial" pitchFamily="34" charset="0"/>
                <a:cs typeface="Arial" pitchFamily="34" charset="0"/>
              </a:rPr>
              <a:t>  </a:t>
            </a:r>
            <a:r>
              <a:rPr lang="tr-TR" sz="1600" b="1" dirty="0">
                <a:solidFill>
                  <a:srgbClr val="FF0000"/>
                </a:solidFill>
                <a:latin typeface="Arial" pitchFamily="34" charset="0"/>
                <a:cs typeface="Arial" pitchFamily="34" charset="0"/>
              </a:rPr>
              <a:t>X-IŞINI CİHAZI KULLANAN GÜVENLİK SİSTEMİ ÇEŞİTLERİ</a:t>
            </a:r>
          </a:p>
          <a:p>
            <a:pPr algn="just" defTabSz="837753">
              <a:lnSpc>
                <a:spcPct val="150000"/>
              </a:lnSpc>
            </a:pPr>
            <a:r>
              <a:rPr lang="tr-TR" sz="1600" dirty="0">
                <a:solidFill>
                  <a:prstClr val="black"/>
                </a:solidFill>
                <a:latin typeface="Arial" pitchFamily="34" charset="0"/>
                <a:cs typeface="Arial" pitchFamily="34" charset="0"/>
              </a:rPr>
              <a:t>Güvenlik sistemleri açısından bakıldığında X-Işını cihazları taramanın yapıldığı nesnelere göre aşağıdaki şekilde sınıflandırılmaktadır.</a:t>
            </a:r>
          </a:p>
          <a:p>
            <a:pPr algn="just" defTabSz="837753">
              <a:lnSpc>
                <a:spcPct val="150000"/>
              </a:lnSpc>
            </a:pPr>
            <a:r>
              <a:rPr lang="tr-TR" sz="1600" dirty="0">
                <a:solidFill>
                  <a:prstClr val="black"/>
                </a:solidFill>
                <a:latin typeface="Arial" pitchFamily="34" charset="0"/>
                <a:cs typeface="Arial" pitchFamily="34" charset="0"/>
              </a:rPr>
              <a:t>• Vücut Tarama Sistemleri</a:t>
            </a:r>
          </a:p>
          <a:p>
            <a:pPr algn="just" defTabSz="837753">
              <a:lnSpc>
                <a:spcPct val="150000"/>
              </a:lnSpc>
            </a:pPr>
            <a:r>
              <a:rPr lang="tr-TR" sz="1600" dirty="0">
                <a:solidFill>
                  <a:prstClr val="black"/>
                </a:solidFill>
                <a:latin typeface="Arial" pitchFamily="34" charset="0"/>
                <a:cs typeface="Arial" pitchFamily="34" charset="0"/>
              </a:rPr>
              <a:t>• Bagaj Tarama Sistemleri</a:t>
            </a:r>
          </a:p>
          <a:p>
            <a:pPr algn="just" defTabSz="837753">
              <a:lnSpc>
                <a:spcPct val="150000"/>
              </a:lnSpc>
            </a:pPr>
            <a:r>
              <a:rPr lang="tr-TR" sz="1600" dirty="0">
                <a:solidFill>
                  <a:prstClr val="black"/>
                </a:solidFill>
                <a:latin typeface="Arial" pitchFamily="34" charset="0"/>
                <a:cs typeface="Arial" pitchFamily="34" charset="0"/>
              </a:rPr>
              <a:t>• Taşıt ve Kargo Kontrol Sistemleri</a:t>
            </a:r>
          </a:p>
          <a:p>
            <a:pPr algn="just" defTabSz="837753">
              <a:lnSpc>
                <a:spcPct val="150000"/>
              </a:lnSpc>
            </a:pPr>
            <a:endParaRPr lang="tr-TR" sz="1600" dirty="0">
              <a:solidFill>
                <a:prstClr val="black"/>
              </a:solidFill>
              <a:latin typeface="Arial" pitchFamily="34" charset="0"/>
              <a:cs typeface="Arial" pitchFamily="34" charset="0"/>
            </a:endParaRPr>
          </a:p>
          <a:p>
            <a:pPr algn="just" defTabSz="837753">
              <a:lnSpc>
                <a:spcPct val="150000"/>
              </a:lnSpc>
            </a:pPr>
            <a:r>
              <a:rPr lang="tr-TR" sz="1600" b="1" dirty="0">
                <a:solidFill>
                  <a:srgbClr val="FF0000"/>
                </a:solidFill>
                <a:latin typeface="Arial" pitchFamily="34" charset="0"/>
                <a:cs typeface="Arial" pitchFamily="34" charset="0"/>
              </a:rPr>
              <a:t>Vücut Tarama Sistemleri</a:t>
            </a:r>
          </a:p>
          <a:p>
            <a:pPr algn="just" defTabSz="837753">
              <a:lnSpc>
                <a:spcPct val="150000"/>
              </a:lnSpc>
            </a:pPr>
            <a:r>
              <a:rPr lang="tr-TR" sz="1600" dirty="0">
                <a:solidFill>
                  <a:prstClr val="black"/>
                </a:solidFill>
                <a:latin typeface="Arial" pitchFamily="34" charset="0"/>
                <a:cs typeface="Arial" pitchFamily="34" charset="0"/>
              </a:rPr>
              <a:t>	İnsan vücut tarama sistemleri, yoğun insan geçişi olan alışveriş merkezleri, hava limanları, gümrükler, adliyeler, askeri nizamiyeler, kamu binaları vb. yerlerde kullanılmaktadır. Bu sistemler “geri yansıma (</a:t>
            </a:r>
            <a:r>
              <a:rPr lang="tr-TR" sz="1600" dirty="0" err="1">
                <a:solidFill>
                  <a:prstClr val="black"/>
                </a:solidFill>
                <a:latin typeface="Arial" pitchFamily="34" charset="0"/>
                <a:cs typeface="Arial" pitchFamily="34" charset="0"/>
              </a:rPr>
              <a:t>backscatter</a:t>
            </a:r>
            <a:r>
              <a:rPr lang="tr-TR" sz="1600" dirty="0">
                <a:solidFill>
                  <a:prstClr val="black"/>
                </a:solidFill>
                <a:latin typeface="Arial" pitchFamily="34" charset="0"/>
                <a:cs typeface="Arial" pitchFamily="34" charset="0"/>
              </a:rPr>
              <a:t>)” sistemler olarak adlandırılmaktadır. </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285062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5" y="822060"/>
            <a:ext cx="3530851" cy="5255240"/>
          </a:xfrm>
          <a:prstGeom prst="rect">
            <a:avLst/>
          </a:prstGeom>
        </p:spPr>
        <p:txBody>
          <a:bodyPr wrap="square" lIns="83775" tIns="41888" rIns="83775" bIns="41888">
            <a:spAutoFit/>
          </a:bodyPr>
          <a:lstStyle/>
          <a:p>
            <a:pPr algn="just" defTabSz="837753">
              <a:lnSpc>
                <a:spcPct val="150000"/>
              </a:lnSpc>
            </a:pPr>
            <a:r>
              <a:rPr lang="tr-TR" sz="1600" dirty="0">
                <a:solidFill>
                  <a:prstClr val="black"/>
                </a:solidFill>
                <a:latin typeface="Arial" pitchFamily="34" charset="0"/>
                <a:cs typeface="Arial" pitchFamily="34" charset="0"/>
              </a:rPr>
              <a:t>  </a:t>
            </a:r>
            <a:r>
              <a:rPr lang="tr-TR" sz="1600" b="1" dirty="0">
                <a:solidFill>
                  <a:srgbClr val="FF0000"/>
                </a:solidFill>
                <a:latin typeface="Arial" pitchFamily="34" charset="0"/>
                <a:cs typeface="Arial" pitchFamily="34" charset="0"/>
              </a:rPr>
              <a:t>Vücut Tarama Sistemleri</a:t>
            </a:r>
          </a:p>
          <a:p>
            <a:pPr algn="just" defTabSz="837753">
              <a:lnSpc>
                <a:spcPct val="150000"/>
              </a:lnSpc>
            </a:pPr>
            <a:r>
              <a:rPr lang="tr-TR" sz="1600" dirty="0">
                <a:solidFill>
                  <a:prstClr val="black"/>
                </a:solidFill>
                <a:latin typeface="Arial" pitchFamily="34" charset="0"/>
                <a:cs typeface="Arial" pitchFamily="34" charset="0"/>
              </a:rPr>
              <a:t>	Geri yansıma sistemleri, yansıdığı maddenin içindeki elektron yoğunluğu hakkında bilgi veren ayrıca X-Işınına tabi tutulan cismin yüzey içeriğini görüntüleyebilmeyi sağlayan oldukça faydalı bir sistemdir. Bunlara ilave olarak geri yansımalı X-Işını tekniği diğer X-ışını tekniklerine nazaran yüksek radyasyonlu bir teknoloji değildir. Düşük radyasyonlu olmaları sebebiyle de sürekli tercih edilen bir teknolojidir.</a:t>
            </a:r>
            <a:endParaRPr lang="tr-TR" sz="1600" b="1" dirty="0">
              <a:solidFill>
                <a:prstClr val="black"/>
              </a:solidFill>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6001" y="1469571"/>
            <a:ext cx="4553957" cy="3940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3403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59"/>
            <a:ext cx="8012317" cy="3451483"/>
          </a:xfrm>
          <a:prstGeom prst="rect">
            <a:avLst/>
          </a:prstGeom>
        </p:spPr>
        <p:txBody>
          <a:bodyPr wrap="square" lIns="83775" tIns="41888" rIns="83775" bIns="41888">
            <a:spAutoFit/>
          </a:bodyPr>
          <a:lstStyle/>
          <a:p>
            <a:pPr algn="just" defTabSz="837753">
              <a:lnSpc>
                <a:spcPct val="150000"/>
              </a:lnSpc>
            </a:pPr>
            <a:r>
              <a:rPr lang="tr-TR" sz="1600" dirty="0">
                <a:solidFill>
                  <a:prstClr val="black"/>
                </a:solidFill>
                <a:latin typeface="Arial" pitchFamily="34" charset="0"/>
                <a:cs typeface="Arial" pitchFamily="34" charset="0"/>
              </a:rPr>
              <a:t>  </a:t>
            </a:r>
            <a:r>
              <a:rPr lang="tr-TR" sz="1600" b="1" dirty="0">
                <a:solidFill>
                  <a:srgbClr val="FF0000"/>
                </a:solidFill>
                <a:latin typeface="Arial" pitchFamily="34" charset="0"/>
                <a:cs typeface="Arial" pitchFamily="34" charset="0"/>
              </a:rPr>
              <a:t>Vücut Tarama Sistemleri</a:t>
            </a:r>
          </a:p>
          <a:p>
            <a:pPr algn="just" defTabSz="837753">
              <a:lnSpc>
                <a:spcPct val="150000"/>
              </a:lnSpc>
            </a:pPr>
            <a:r>
              <a:rPr lang="tr-TR" sz="1600" dirty="0">
                <a:solidFill>
                  <a:prstClr val="black"/>
                </a:solidFill>
                <a:latin typeface="Arial" pitchFamily="34" charset="0"/>
                <a:cs typeface="Arial" pitchFamily="34" charset="0"/>
              </a:rPr>
              <a:t>	.</a:t>
            </a:r>
          </a:p>
          <a:p>
            <a:pPr algn="just" defTabSz="837753">
              <a:lnSpc>
                <a:spcPct val="150000"/>
              </a:lnSpc>
            </a:pPr>
            <a:r>
              <a:rPr lang="tr-TR" sz="1600" dirty="0">
                <a:solidFill>
                  <a:prstClr val="black"/>
                </a:solidFill>
                <a:latin typeface="Arial" pitchFamily="34" charset="0"/>
                <a:cs typeface="Arial" pitchFamily="34" charset="0"/>
              </a:rPr>
              <a:t>	Bu sistemler sayesinde şüpheli cisimler elle arama yapılmadan kolaylıkla kısa bir süre içerisinde tespit edilebilmektedir. İnsan yoğunluğunun fazla olduğu mekânların girişlerinde yapılan taramaların çok kısa sürede yapılması önem arz etmektedir. Saniyeler içerisinde tüm vücudu tarayan bu sistemler oldukça yaygın olarak kullanılmaktadır. Vücut tarama sistemlerinin diğer X-Işını cihazlarında olduğu gibi insan vücudunu görüntüleyen çeşitleri de mevcuttur. Böylece gizlenmiş şüpheli nesnelerin yerlerinin tespiti son derece kolay olmaktadır..</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55415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4" y="822060"/>
            <a:ext cx="4209861" cy="4516577"/>
          </a:xfrm>
          <a:prstGeom prst="rect">
            <a:avLst/>
          </a:prstGeom>
        </p:spPr>
        <p:txBody>
          <a:bodyPr wrap="square" lIns="83775" tIns="41888" rIns="83775" bIns="41888">
            <a:spAutoFit/>
          </a:bodyPr>
          <a:lstStyle/>
          <a:p>
            <a:pPr algn="just" defTabSz="837753">
              <a:lnSpc>
                <a:spcPct val="150000"/>
              </a:lnSpc>
            </a:pPr>
            <a:r>
              <a:rPr lang="tr-TR" sz="1600" dirty="0">
                <a:solidFill>
                  <a:prstClr val="black"/>
                </a:solidFill>
                <a:latin typeface="Arial" pitchFamily="34" charset="0"/>
                <a:cs typeface="Arial" pitchFamily="34" charset="0"/>
              </a:rPr>
              <a:t>  </a:t>
            </a:r>
            <a:r>
              <a:rPr lang="tr-TR" sz="1600" b="1" dirty="0">
                <a:solidFill>
                  <a:srgbClr val="FF0000"/>
                </a:solidFill>
                <a:latin typeface="Arial" pitchFamily="34" charset="0"/>
                <a:cs typeface="Arial" pitchFamily="34" charset="0"/>
              </a:rPr>
              <a:t>Vücut Tarama Sistemleri</a:t>
            </a:r>
          </a:p>
          <a:p>
            <a:pPr algn="just" defTabSz="837753">
              <a:lnSpc>
                <a:spcPct val="150000"/>
              </a:lnSpc>
            </a:pPr>
            <a:r>
              <a:rPr lang="tr-TR" sz="1600" dirty="0">
                <a:solidFill>
                  <a:prstClr val="black"/>
                </a:solidFill>
                <a:latin typeface="Arial" pitchFamily="34" charset="0"/>
                <a:cs typeface="Arial" pitchFamily="34" charset="0"/>
              </a:rPr>
              <a:t>	.</a:t>
            </a:r>
          </a:p>
          <a:p>
            <a:pPr algn="just" defTabSz="837753">
              <a:lnSpc>
                <a:spcPct val="150000"/>
              </a:lnSpc>
            </a:pPr>
            <a:r>
              <a:rPr lang="tr-TR" sz="1600" dirty="0">
                <a:solidFill>
                  <a:prstClr val="black"/>
                </a:solidFill>
                <a:latin typeface="Arial" pitchFamily="34" charset="0"/>
                <a:cs typeface="Arial" pitchFamily="34" charset="0"/>
              </a:rPr>
              <a:t>	Bu sistemlerde insanların özlük hakları dikkate alınarak vücudun çıplak gösterilmesi gibi sorunların sistemin görüntüleme yazılımı yoluyla önceden tanıtılmış kapalı insan bedeni yapısı üzerine teşhis edilen nesnelerin yerleştirilmesi yapılarak görüntü gösterilmektedir. Yani insan bedeni çıplak olarak program tarafından gösterilmemekte ve kayıt altına alınmamaktadır</a:t>
            </a:r>
            <a:endParaRPr lang="tr-TR" sz="1600" b="1" dirty="0">
              <a:solidFill>
                <a:prstClr val="black"/>
              </a:solidFill>
              <a:latin typeface="Arial" pitchFamily="34" charset="0"/>
              <a:cs typeface="Arial" pitchFamily="34"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0447" y="1542143"/>
            <a:ext cx="4134995" cy="3694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5092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59"/>
            <a:ext cx="8012317" cy="5320126"/>
          </a:xfrm>
          <a:prstGeom prst="rect">
            <a:avLst/>
          </a:prstGeom>
        </p:spPr>
        <p:txBody>
          <a:bodyPr wrap="square" lIns="83775" tIns="41888" rIns="83775" bIns="41888">
            <a:spAutoFit/>
          </a:bodyPr>
          <a:lstStyle/>
          <a:p>
            <a:pPr algn="just" defTabSz="837753">
              <a:lnSpc>
                <a:spcPct val="150000"/>
              </a:lnSpc>
            </a:pPr>
            <a:r>
              <a:rPr lang="tr-TR" sz="1600" dirty="0">
                <a:solidFill>
                  <a:prstClr val="black"/>
                </a:solidFill>
                <a:latin typeface="Arial" pitchFamily="34" charset="0"/>
                <a:cs typeface="Arial" pitchFamily="34" charset="0"/>
              </a:rPr>
              <a:t>  </a:t>
            </a:r>
            <a:r>
              <a:rPr lang="tr-TR" sz="1600" b="1" dirty="0">
                <a:solidFill>
                  <a:srgbClr val="FF0000"/>
                </a:solidFill>
                <a:latin typeface="Arial" pitchFamily="34" charset="0"/>
                <a:cs typeface="Arial" pitchFamily="34" charset="0"/>
              </a:rPr>
              <a:t>Yaşamın İçinden</a:t>
            </a:r>
          </a:p>
          <a:p>
            <a:pPr algn="just" defTabSz="837753">
              <a:lnSpc>
                <a:spcPct val="150000"/>
              </a:lnSpc>
            </a:pPr>
            <a:r>
              <a:rPr lang="tr-TR" sz="1600" b="1" dirty="0">
                <a:solidFill>
                  <a:srgbClr val="FF0000"/>
                </a:solidFill>
                <a:latin typeface="Arial" pitchFamily="34" charset="0"/>
                <a:cs typeface="Arial" pitchFamily="34" charset="0"/>
              </a:rPr>
              <a:t>Vücut Tarama Sistemleri</a:t>
            </a:r>
          </a:p>
          <a:p>
            <a:pPr algn="just" defTabSz="837753">
              <a:lnSpc>
                <a:spcPct val="150000"/>
              </a:lnSpc>
            </a:pPr>
            <a:r>
              <a:rPr lang="tr-TR" sz="1600" dirty="0">
                <a:solidFill>
                  <a:prstClr val="black"/>
                </a:solidFill>
                <a:latin typeface="Arial" pitchFamily="34" charset="0"/>
                <a:cs typeface="Arial" pitchFamily="34" charset="0"/>
              </a:rPr>
              <a:t>	</a:t>
            </a:r>
            <a:r>
              <a:rPr lang="tr-TR" sz="1600" i="1" dirty="0">
                <a:solidFill>
                  <a:prstClr val="black"/>
                </a:solidFill>
              </a:rPr>
              <a:t> “Habere göre son yıllarda havayolu şirketlerindeki artış ve bilet fiyatlarındaki düşüşe paralel olarak uçakla yolculuk etmek lüks olmaktan çıktı. Türkiye’nin hemen hemen tüm illerine havaalanı açıldı. Bu durum seyahatte konfor getirirken, havaalanlarına da ‘yoğunluk’ olarak döndü. Hem yoğun talepten hem de son dakikacı oluşumuzdan dolayı havaalanlarının kontrol noktalarında uzun kuyruklar oluşmaya başladı. İki ayrı kontrol noktasında ayrı ayrı ve çok detaylı aranmak yolcuk yapacakları oldukça sıkıntıya sokmaya başlamıştı ancak bugün Milli Sivil Havacılık Güvenliği Kurulu’ndan devrim niteliğinde bir karar çıktı. Havaalanlarındaki iki kontrol noktası artık teke iniyor. Bunun ilk adımı ise yarın İzmir’de atılıyor. Milli Sivil Havacılık Güvenliği Kurulu’nun yeni uygulamasıyla 11 milyon kişinin kullandığı İzmir Adnan Menderes Havalimanı’na girişte yapılan güvenlik uygulaması, yolcuların konforunu sağlamak ve yolcu akışını hızlandırmak amacıyla sona erdirilecek. Artık yolcular Adnan Menderes Havalimanı’nda tek kontrol noktasından geçerek uçağa gidecek. </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635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60"/>
            <a:ext cx="8012317" cy="4946397"/>
          </a:xfrm>
          <a:prstGeom prst="rect">
            <a:avLst/>
          </a:prstGeom>
        </p:spPr>
        <p:txBody>
          <a:bodyPr wrap="square" lIns="83775" tIns="41888" rIns="83775" bIns="41888">
            <a:spAutoFit/>
          </a:bodyPr>
          <a:lstStyle/>
          <a:p>
            <a:pPr algn="just" defTabSz="837753">
              <a:lnSpc>
                <a:spcPct val="150000"/>
              </a:lnSpc>
            </a:pPr>
            <a:r>
              <a:rPr lang="tr-TR" sz="1600" dirty="0">
                <a:solidFill>
                  <a:prstClr val="black"/>
                </a:solidFill>
                <a:latin typeface="Arial" pitchFamily="34" charset="0"/>
                <a:cs typeface="Arial" pitchFamily="34" charset="0"/>
              </a:rPr>
              <a:t>  </a:t>
            </a:r>
            <a:r>
              <a:rPr lang="tr-TR" sz="1600" b="1" dirty="0">
                <a:solidFill>
                  <a:srgbClr val="FF0000"/>
                </a:solidFill>
                <a:latin typeface="Arial" pitchFamily="34" charset="0"/>
                <a:cs typeface="Arial" pitchFamily="34" charset="0"/>
              </a:rPr>
              <a:t>Yaşamın İçinden</a:t>
            </a:r>
          </a:p>
          <a:p>
            <a:pPr algn="just" defTabSz="837753">
              <a:lnSpc>
                <a:spcPct val="150000"/>
              </a:lnSpc>
            </a:pPr>
            <a:r>
              <a:rPr lang="tr-TR" sz="1600" b="1" dirty="0">
                <a:solidFill>
                  <a:srgbClr val="FF0000"/>
                </a:solidFill>
                <a:latin typeface="Arial" pitchFamily="34" charset="0"/>
                <a:cs typeface="Arial" pitchFamily="34" charset="0"/>
              </a:rPr>
              <a:t>Vücut Tarama Sistemleri</a:t>
            </a:r>
          </a:p>
          <a:p>
            <a:pPr algn="just" defTabSz="837753">
              <a:lnSpc>
                <a:spcPct val="150000"/>
              </a:lnSpc>
            </a:pPr>
            <a:r>
              <a:rPr lang="tr-TR" sz="1600" dirty="0">
                <a:solidFill>
                  <a:prstClr val="black"/>
                </a:solidFill>
                <a:latin typeface="Arial" pitchFamily="34" charset="0"/>
                <a:cs typeface="Arial" pitchFamily="34" charset="0"/>
              </a:rPr>
              <a:t>	</a:t>
            </a:r>
            <a:r>
              <a:rPr lang="tr-TR" sz="1600" i="1" dirty="0">
                <a:solidFill>
                  <a:prstClr val="black"/>
                </a:solidFill>
              </a:rPr>
              <a:t>Bu uygulama eğer beklendiği gibi güvenli şekilde devam eder ve istenilen sonucu verirse ülke genelinde uygulanmaya başlanacak . Böylece uçağa yetişme telaşında olan yolcuların en çok mağdur oldukları </a:t>
            </a:r>
            <a:r>
              <a:rPr lang="pt-BR" sz="1600" i="1" dirty="0">
                <a:solidFill>
                  <a:prstClr val="black"/>
                </a:solidFill>
              </a:rPr>
              <a:t>bu durum da ortadan kalkmış olacak.</a:t>
            </a:r>
            <a:r>
              <a:rPr lang="tr-TR" sz="1600" i="1" dirty="0">
                <a:solidFill>
                  <a:prstClr val="black"/>
                </a:solidFill>
              </a:rPr>
              <a:t> Bir yenilik de kontrol noktalarındaki tarayıcılar için geliyor. Karara göre, 1 Eylül’den itibaren, yurtdışına açık 11 havalimanında ‘vücut tarayıcı’ cihaz kullanımına başlanacak. Cihazlar, vücudu saniyeler içinde tarıyor. Uygulama, İstanbul’daki Atatürk ve  Sabiha Gökçen havalimanlarıyla, İzmir Adnan Menderes, Ankara Esenboğa, Antalya, Bodrum, Dalaman, Adana, Trabzon ile Şanlıurfa’daki GAP ve Kütahya’daki havalimanında yaygınlaşacak. Ancak sürenin uzama ihtimali var. Havalimanında kontrol noktasının teke inecek olmasıyla kullanılacak olan güvenlik, ikinci güvenlik alanındaki önlemleri güçlendirilecek. Havalimanı içinde de sivil polisler görev yapacak. Ayrıca tek güvenlik noktası içinde ‘arındırılmış alanlar’ yer alacak.”</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360647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633742" y="822060"/>
            <a:ext cx="8012317" cy="4562743"/>
          </a:xfrm>
          <a:prstGeom prst="rect">
            <a:avLst/>
          </a:prstGeom>
        </p:spPr>
        <p:txBody>
          <a:bodyPr wrap="square" lIns="83775" tIns="41888" rIns="83775" bIns="41888">
            <a:spAutoFit/>
          </a:bodyPr>
          <a:lstStyle/>
          <a:p>
            <a:pPr algn="just" defTabSz="837753"/>
            <a:r>
              <a:rPr lang="tr-TR" b="1" dirty="0">
                <a:solidFill>
                  <a:srgbClr val="FF0000"/>
                </a:solidFill>
                <a:latin typeface="Arial" pitchFamily="34" charset="0"/>
                <a:cs typeface="Arial" pitchFamily="34" charset="0"/>
              </a:rPr>
              <a:t>Bagaj Tarama Sistemleri</a:t>
            </a:r>
          </a:p>
          <a:p>
            <a:pPr algn="just" defTabSz="837753"/>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srgbClr val="000000"/>
                </a:solidFill>
                <a:latin typeface="Arial" pitchFamily="34" charset="0"/>
                <a:cs typeface="Arial" pitchFamily="34" charset="0"/>
              </a:rPr>
              <a:t>Güvenlik amacıyla paket kontrollerinde kullanılan X-Işını cihazları, bünyelerinde radyoaktif madde bulundurmayan, elektrik enerjisi ile çalışan, içerisinden geçen çanta, valiz vb. paketlerin içindeki malzemelerin ekranda izlenmesinde kullanılan ve çok düşük seviyede X-Işını üreten sistemlerdir. Sıvı-katı patlayıcı maddeler ile delici, kesici her türlü maddenin tespitini sağlayabilen X-Işını </a:t>
            </a:r>
            <a:r>
              <a:rPr lang="tr-TR" sz="1600" dirty="0" err="1">
                <a:solidFill>
                  <a:srgbClr val="000000"/>
                </a:solidFill>
                <a:latin typeface="Arial" pitchFamily="34" charset="0"/>
                <a:cs typeface="Arial" pitchFamily="34" charset="0"/>
              </a:rPr>
              <a:t>dedektörleri</a:t>
            </a:r>
            <a:r>
              <a:rPr lang="tr-TR" sz="1600" dirty="0">
                <a:solidFill>
                  <a:srgbClr val="000000"/>
                </a:solidFill>
                <a:latin typeface="Arial" pitchFamily="34" charset="0"/>
                <a:cs typeface="Arial" pitchFamily="34" charset="0"/>
              </a:rPr>
              <a:t>, günümüzde daha teknolojik ve modern olarak üretilmektedir. Eskiden ekranlarına sadece siyah-beyaz bir görüntü yansıtan cihazlar, cisimleri sadece fiziksel görünüşüne dair bilgi verebilmekteydi. Günümüzde ise daha </a:t>
            </a:r>
            <a:r>
              <a:rPr lang="de-DE" sz="1600" dirty="0">
                <a:solidFill>
                  <a:srgbClr val="000000"/>
                </a:solidFill>
                <a:latin typeface="Arial" pitchFamily="34" charset="0"/>
                <a:cs typeface="Arial" pitchFamily="34" charset="0"/>
              </a:rPr>
              <a:t>modern </a:t>
            </a:r>
            <a:r>
              <a:rPr lang="de-DE" sz="1600" dirty="0" err="1">
                <a:solidFill>
                  <a:srgbClr val="000000"/>
                </a:solidFill>
                <a:latin typeface="Arial" pitchFamily="34" charset="0"/>
                <a:cs typeface="Arial" pitchFamily="34" charset="0"/>
              </a:rPr>
              <a:t>bir</a:t>
            </a:r>
            <a:r>
              <a:rPr lang="de-DE" sz="1600" dirty="0">
                <a:solidFill>
                  <a:srgbClr val="000000"/>
                </a:solidFill>
                <a:latin typeface="Arial" pitchFamily="34" charset="0"/>
                <a:cs typeface="Arial" pitchFamily="34" charset="0"/>
              </a:rPr>
              <a:t> </a:t>
            </a:r>
            <a:r>
              <a:rPr lang="de-DE" sz="1600" dirty="0" err="1">
                <a:solidFill>
                  <a:srgbClr val="000000"/>
                </a:solidFill>
                <a:latin typeface="Arial" pitchFamily="34" charset="0"/>
                <a:cs typeface="Arial" pitchFamily="34" charset="0"/>
              </a:rPr>
              <a:t>hal</a:t>
            </a:r>
            <a:r>
              <a:rPr lang="de-DE" sz="1600" dirty="0">
                <a:solidFill>
                  <a:srgbClr val="000000"/>
                </a:solidFill>
                <a:latin typeface="Arial" pitchFamily="34" charset="0"/>
                <a:cs typeface="Arial" pitchFamily="34" charset="0"/>
              </a:rPr>
              <a:t> </a:t>
            </a:r>
            <a:r>
              <a:rPr lang="de-DE" sz="1600" dirty="0" err="1">
                <a:solidFill>
                  <a:srgbClr val="000000"/>
                </a:solidFill>
                <a:latin typeface="Arial" pitchFamily="34" charset="0"/>
                <a:cs typeface="Arial" pitchFamily="34" charset="0"/>
              </a:rPr>
              <a:t>alarak</a:t>
            </a:r>
            <a:r>
              <a:rPr lang="de-DE" sz="1600" dirty="0">
                <a:solidFill>
                  <a:srgbClr val="000000"/>
                </a:solidFill>
                <a:latin typeface="Arial" pitchFamily="34" charset="0"/>
                <a:cs typeface="Arial" pitchFamily="34" charset="0"/>
              </a:rPr>
              <a:t> </a:t>
            </a:r>
            <a:r>
              <a:rPr lang="de-DE" sz="1600" dirty="0" err="1">
                <a:solidFill>
                  <a:srgbClr val="000000"/>
                </a:solidFill>
                <a:latin typeface="Arial" pitchFamily="34" charset="0"/>
                <a:cs typeface="Arial" pitchFamily="34" charset="0"/>
              </a:rPr>
              <a:t>ve</a:t>
            </a:r>
            <a:r>
              <a:rPr lang="de-DE" sz="1600" dirty="0">
                <a:solidFill>
                  <a:srgbClr val="000000"/>
                </a:solidFill>
                <a:latin typeface="Arial" pitchFamily="34" charset="0"/>
                <a:cs typeface="Arial" pitchFamily="34" charset="0"/>
              </a:rPr>
              <a:t> </a:t>
            </a:r>
            <a:r>
              <a:rPr lang="de-DE" sz="1600" dirty="0" err="1">
                <a:solidFill>
                  <a:srgbClr val="000000"/>
                </a:solidFill>
                <a:latin typeface="Arial" pitchFamily="34" charset="0"/>
                <a:cs typeface="Arial" pitchFamily="34" charset="0"/>
              </a:rPr>
              <a:t>gelişen</a:t>
            </a:r>
            <a:r>
              <a:rPr lang="tr-TR" sz="1600" dirty="0">
                <a:solidFill>
                  <a:srgbClr val="000000"/>
                </a:solidFill>
                <a:latin typeface="Arial" pitchFamily="34" charset="0"/>
                <a:cs typeface="Arial" pitchFamily="34" charset="0"/>
              </a:rPr>
              <a:t> teknolojiden faydalanarak üretilen X-Işını cihazları, ekranlarına renkli görüntüler yansıtmaktadır. Böylelikle cismin fiziki şekli değil, içerdiği </a:t>
            </a:r>
            <a:r>
              <a:rPr lang="sv-SE" sz="1600" dirty="0">
                <a:solidFill>
                  <a:srgbClr val="000000"/>
                </a:solidFill>
                <a:latin typeface="Arial" pitchFamily="34" charset="0"/>
                <a:cs typeface="Arial" pitchFamily="34" charset="0"/>
              </a:rPr>
              <a:t>atom numarasına göre element ayrımı</a:t>
            </a:r>
            <a:r>
              <a:rPr lang="tr-TR" sz="1600" dirty="0">
                <a:solidFill>
                  <a:srgbClr val="000000"/>
                </a:solidFill>
                <a:latin typeface="Arial" pitchFamily="34" charset="0"/>
                <a:cs typeface="Arial" pitchFamily="34" charset="0"/>
              </a:rPr>
              <a:t> </a:t>
            </a:r>
            <a:r>
              <a:rPr lang="fi-FI" sz="1600" dirty="0">
                <a:solidFill>
                  <a:srgbClr val="000000"/>
                </a:solidFill>
                <a:latin typeface="Arial" pitchFamily="34" charset="0"/>
                <a:cs typeface="Arial" pitchFamily="34" charset="0"/>
              </a:rPr>
              <a:t>yapılarak cismin ne olduğu da</a:t>
            </a:r>
            <a:r>
              <a:rPr lang="tr-TR" sz="1600" dirty="0">
                <a:solidFill>
                  <a:srgbClr val="000000"/>
                </a:solidFill>
                <a:latin typeface="Arial" pitchFamily="34" charset="0"/>
                <a:cs typeface="Arial" pitchFamily="34" charset="0"/>
              </a:rPr>
              <a:t> tespit edilebilmektedir.</a:t>
            </a:r>
            <a:endParaRPr lang="tr-TR" sz="1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25539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540912" y="1324428"/>
            <a:ext cx="4206775" cy="3454747"/>
          </a:xfrm>
          <a:prstGeom prst="rect">
            <a:avLst/>
          </a:prstGeom>
        </p:spPr>
        <p:txBody>
          <a:bodyPr wrap="square" lIns="83775" tIns="41888" rIns="83775" bIns="41888">
            <a:spAutoFit/>
          </a:bodyPr>
          <a:lstStyle/>
          <a:p>
            <a:pPr algn="just" defTabSz="837753"/>
            <a:r>
              <a:rPr lang="tr-TR" b="1" dirty="0">
                <a:solidFill>
                  <a:srgbClr val="FF0000"/>
                </a:solidFill>
                <a:latin typeface="Arial" pitchFamily="34" charset="0"/>
                <a:cs typeface="Arial" pitchFamily="34" charset="0"/>
              </a:rPr>
              <a:t>Bagaj Tarama Sistemleri</a:t>
            </a:r>
          </a:p>
          <a:p>
            <a:pPr algn="just" defTabSz="837753"/>
            <a:endParaRPr lang="tr-TR" sz="900" b="1" dirty="0">
              <a:solidFill>
                <a:srgbClr val="FF0000"/>
              </a:solidFill>
              <a:latin typeface="Arial" pitchFamily="34" charset="0"/>
              <a:cs typeface="Arial" pitchFamily="34" charset="0"/>
            </a:endParaRPr>
          </a:p>
          <a:p>
            <a:pPr algn="just" defTabSz="837753">
              <a:lnSpc>
                <a:spcPct val="150000"/>
              </a:lnSpc>
            </a:pPr>
            <a:r>
              <a:rPr lang="tr-TR" sz="1600" dirty="0">
                <a:solidFill>
                  <a:srgbClr val="000000"/>
                </a:solidFill>
                <a:latin typeface="Arial" pitchFamily="34" charset="0"/>
                <a:cs typeface="Arial" pitchFamily="34" charset="0"/>
              </a:rPr>
              <a:t>Bagaj tarama sistemleri genellikle,             X-Işınlarının gönderildiği, algılandığı ve eşyaların konulduğu taşıyıcı bandın bulunduğu X-Işını ünitesi, aygıttan geçen paket veya bagajların içinin görüldüğü ekran ve aygıtı kontrol eden düğmelerin yer aldığı kontrol paneli olmak üzere üç ana bölümden oluşmaktadır.</a:t>
            </a:r>
            <a:endParaRPr lang="tr-TR" sz="1600" b="1" dirty="0">
              <a:solidFill>
                <a:prstClr val="black"/>
              </a:solidFill>
              <a:latin typeface="Arial" pitchFamily="34" charset="0"/>
              <a:cs typeface="Arial"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7687" y="787968"/>
            <a:ext cx="4328688" cy="3900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2988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540912" y="1034144"/>
            <a:ext cx="8376751" cy="4550685"/>
          </a:xfrm>
          <a:prstGeom prst="rect">
            <a:avLst/>
          </a:prstGeom>
        </p:spPr>
        <p:txBody>
          <a:bodyPr wrap="square" lIns="83775" tIns="41888" rIns="83775" bIns="41888">
            <a:spAutoFit/>
          </a:bodyPr>
          <a:lstStyle/>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b="1" dirty="0">
                <a:solidFill>
                  <a:srgbClr val="FF0000"/>
                </a:solidFill>
                <a:latin typeface="Swiss721BT-Bold"/>
              </a:rPr>
              <a:t>Taşıt ve Kargo Kontrol Sistemleri</a:t>
            </a:r>
          </a:p>
          <a:p>
            <a:pPr algn="just" defTabSz="837753">
              <a:lnSpc>
                <a:spcPct val="150000"/>
              </a:lnSpc>
            </a:pPr>
            <a:endParaRPr lang="tr-TR" sz="900" b="1" dirty="0">
              <a:solidFill>
                <a:srgbClr val="FF0000"/>
              </a:solidFill>
              <a:latin typeface="Swiss721BT-Bold"/>
            </a:endParaRPr>
          </a:p>
          <a:p>
            <a:pPr algn="just" defTabSz="837753">
              <a:lnSpc>
                <a:spcPct val="150000"/>
              </a:lnSpc>
            </a:pPr>
            <a:r>
              <a:rPr lang="tr-TR" sz="1600" dirty="0">
                <a:solidFill>
                  <a:srgbClr val="000000"/>
                </a:solidFill>
                <a:latin typeface="AGaramondPro-Regular"/>
              </a:rPr>
              <a:t>	Güvenlik gerektiren havaalanları, gümrük kapıları, limanlar vb. gibi nizamiyelerde kamyonların, deniz taşıtlarının, trenlerin ve konteynerlerin içlerinin açılmaksızın yabancı madde, kaçak yolcu, uyuşturucu, patlayıcı düzenek tespitinde kullanılan X-Işını cihazlarıdır. Bu cihazlar kullanım amacına göre iki tipte üretilmektedir:</a:t>
            </a:r>
          </a:p>
          <a:p>
            <a:pPr algn="just" defTabSz="837753">
              <a:lnSpc>
                <a:spcPct val="150000"/>
              </a:lnSpc>
            </a:pPr>
            <a:endParaRPr lang="tr-TR" sz="1600" dirty="0">
              <a:solidFill>
                <a:srgbClr val="000000"/>
              </a:solidFill>
              <a:latin typeface="AGaramondPro-Regular"/>
            </a:endParaRPr>
          </a:p>
          <a:p>
            <a:pPr algn="just" defTabSz="837753">
              <a:lnSpc>
                <a:spcPct val="150000"/>
              </a:lnSpc>
            </a:pPr>
            <a:r>
              <a:rPr lang="tr-TR" sz="1600" dirty="0">
                <a:solidFill>
                  <a:srgbClr val="000000"/>
                </a:solidFill>
                <a:latin typeface="AGaramondPro-Regular"/>
              </a:rPr>
              <a:t>• Yüksek güçte X-Işını jeneratörüne sahip 40 cm çeliğin arkasını görebilen ışık kaynaklı sistemler olup bunlara örnek olarak konteyner, tır vb. söylenebilir.</a:t>
            </a:r>
          </a:p>
          <a:p>
            <a:pPr algn="just" defTabSz="837753">
              <a:lnSpc>
                <a:spcPct val="150000"/>
              </a:lnSpc>
            </a:pPr>
            <a:endParaRPr lang="tr-TR" sz="900" dirty="0">
              <a:solidFill>
                <a:srgbClr val="000000"/>
              </a:solidFill>
              <a:latin typeface="AGaramondPro-Regular"/>
            </a:endParaRPr>
          </a:p>
          <a:p>
            <a:pPr algn="just" defTabSz="837753">
              <a:lnSpc>
                <a:spcPct val="150000"/>
              </a:lnSpc>
            </a:pPr>
            <a:r>
              <a:rPr lang="tr-TR" sz="1600" dirty="0">
                <a:solidFill>
                  <a:srgbClr val="000000"/>
                </a:solidFill>
                <a:latin typeface="AGaramondPro-Regular"/>
              </a:rPr>
              <a:t>• Düşük güçte X-Işını jeneratörüne sahip sistemler 10 cm. çeliğin arkasını görebilen sistemler olup küçük araçlar, binek arabalar, minibüs, otobüs vb. taşıtlar örnek verilebilir.</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1921" y="5642429"/>
            <a:ext cx="6009238" cy="2431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555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540912" y="1034143"/>
            <a:ext cx="8376751" cy="3500914"/>
          </a:xfrm>
          <a:prstGeom prst="rect">
            <a:avLst/>
          </a:prstGeom>
        </p:spPr>
        <p:txBody>
          <a:bodyPr wrap="square" lIns="83775" tIns="41888" rIns="83775" bIns="41888">
            <a:spAutoFit/>
          </a:bodyPr>
          <a:lstStyle/>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b="1" dirty="0">
                <a:solidFill>
                  <a:srgbClr val="FF0000"/>
                </a:solidFill>
                <a:latin typeface="Arial" pitchFamily="34" charset="0"/>
                <a:cs typeface="Arial" pitchFamily="34" charset="0"/>
              </a:rPr>
              <a:t>Taşıt</a:t>
            </a:r>
            <a:r>
              <a:rPr lang="tr-TR" b="1" dirty="0">
                <a:solidFill>
                  <a:srgbClr val="FF0000"/>
                </a:solidFill>
                <a:latin typeface="Swiss721BT-Bold"/>
              </a:rPr>
              <a:t> ve Kargo Kontrol Sistemleri</a:t>
            </a:r>
          </a:p>
          <a:p>
            <a:pPr algn="just" defTabSz="837753">
              <a:lnSpc>
                <a:spcPct val="150000"/>
              </a:lnSpc>
            </a:pPr>
            <a:endParaRPr lang="tr-TR" sz="900" b="1" dirty="0">
              <a:solidFill>
                <a:srgbClr val="FF0000"/>
              </a:solidFill>
              <a:latin typeface="Swiss721BT-Bold"/>
            </a:endParaRPr>
          </a:p>
          <a:p>
            <a:pPr algn="just" defTabSz="837753">
              <a:lnSpc>
                <a:spcPct val="150000"/>
              </a:lnSpc>
            </a:pPr>
            <a:r>
              <a:rPr lang="tr-TR" sz="1600" dirty="0">
                <a:solidFill>
                  <a:srgbClr val="000000"/>
                </a:solidFill>
                <a:latin typeface="AGaramondPro-Regular"/>
              </a:rPr>
              <a:t>	</a:t>
            </a:r>
            <a:r>
              <a:rPr lang="tr-TR" sz="1600" dirty="0">
                <a:solidFill>
                  <a:srgbClr val="000000"/>
                </a:solidFill>
                <a:latin typeface="Arial" pitchFamily="34" charset="0"/>
                <a:cs typeface="Arial" pitchFamily="34" charset="0"/>
              </a:rPr>
              <a:t>Taşıt ve kargo kontrol sistemleri sabit veya hareketli olarak imal edilmektedir. Sabit olan tarama, arama ve görüntüleme sistemlerinde cihaz sabit olarak taramanın yapılacağı bina veya bölgelerin nizamiye gibi giriş alanlarına montajlanması ve gerekli kurulumların yapılması gerekmektedir. Taranacak olan araç sistemin içerisinden geçerek tarama yapılmaktadır. Aracın görüntüsü 40 km/saat hıza kadar tespit edilebilmektedir. Yüksek kalitede görüntü analizi yapılmaktadır. Kargo tarama sistemi organik ve inorganik ayrımı yapabilmektedir..</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6494" y="4426857"/>
            <a:ext cx="6009238" cy="2431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3251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540912" y="1034143"/>
            <a:ext cx="8376751" cy="4704573"/>
          </a:xfrm>
          <a:prstGeom prst="rect">
            <a:avLst/>
          </a:prstGeom>
        </p:spPr>
        <p:txBody>
          <a:bodyPr wrap="square" lIns="83775" tIns="41888" rIns="83775" bIns="41888">
            <a:spAutoFit/>
          </a:bodyPr>
          <a:lstStyle/>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b="1" dirty="0">
                <a:solidFill>
                  <a:srgbClr val="FF0000"/>
                </a:solidFill>
                <a:latin typeface="Arial" pitchFamily="34" charset="0"/>
                <a:cs typeface="Arial" pitchFamily="34" charset="0"/>
              </a:rPr>
              <a:t>Taşıt</a:t>
            </a:r>
            <a:r>
              <a:rPr lang="tr-TR" b="1" dirty="0">
                <a:solidFill>
                  <a:srgbClr val="FF0000"/>
                </a:solidFill>
                <a:latin typeface="Swiss721BT-Bold"/>
              </a:rPr>
              <a:t> ve Kargo Kontrol Sistemleri</a:t>
            </a:r>
          </a:p>
          <a:p>
            <a:pPr algn="just" defTabSz="837753">
              <a:lnSpc>
                <a:spcPct val="150000"/>
              </a:lnSpc>
            </a:pPr>
            <a:endParaRPr lang="tr-TR" sz="900" b="1" dirty="0">
              <a:solidFill>
                <a:srgbClr val="FF0000"/>
              </a:solidFill>
              <a:latin typeface="Swiss721BT-Bold"/>
            </a:endParaRPr>
          </a:p>
          <a:p>
            <a:pPr algn="just" defTabSz="837753">
              <a:lnSpc>
                <a:spcPct val="150000"/>
              </a:lnSpc>
            </a:pPr>
            <a:r>
              <a:rPr lang="tr-TR" sz="1600" dirty="0">
                <a:solidFill>
                  <a:srgbClr val="000000"/>
                </a:solidFill>
                <a:latin typeface="AGaramondPro-Regular"/>
              </a:rPr>
              <a:t>	</a:t>
            </a:r>
            <a:r>
              <a:rPr lang="tr-TR" sz="1600" dirty="0">
                <a:solidFill>
                  <a:srgbClr val="000000"/>
                </a:solidFill>
                <a:latin typeface="Arial" pitchFamily="34" charset="0"/>
                <a:cs typeface="Arial" pitchFamily="34" charset="0"/>
              </a:rPr>
              <a:t>Aynı zamanda bu sistemlerin taşınabilir olan mobil taşıt kontrol sistemler olarak da çözümleri bulunmaktadır. Mobil sistem, hidrolik kendine monte kol sayesinde duran veya hareket eden araçları tarayabilmektedir. X-Işını kamyon, tır, konteyner tarama sistemi kolu açılır  sistem    sabitlenir.         Tarama </a:t>
            </a:r>
          </a:p>
          <a:p>
            <a:pPr algn="just" defTabSz="837753">
              <a:lnSpc>
                <a:spcPct val="150000"/>
              </a:lnSpc>
            </a:pPr>
            <a:r>
              <a:rPr lang="tr-TR" sz="1600" dirty="0">
                <a:solidFill>
                  <a:srgbClr val="000000"/>
                </a:solidFill>
                <a:latin typeface="Arial" pitchFamily="34" charset="0"/>
                <a:cs typeface="Arial" pitchFamily="34" charset="0"/>
              </a:rPr>
              <a:t>yapılacak      araç     sistem   içinden </a:t>
            </a:r>
          </a:p>
          <a:p>
            <a:pPr algn="just" defTabSz="837753">
              <a:lnSpc>
                <a:spcPct val="150000"/>
              </a:lnSpc>
            </a:pPr>
            <a:r>
              <a:rPr lang="tr-TR" sz="1600" dirty="0">
                <a:solidFill>
                  <a:srgbClr val="000000"/>
                </a:solidFill>
                <a:latin typeface="Arial" pitchFamily="34" charset="0"/>
                <a:cs typeface="Arial" pitchFamily="34" charset="0"/>
              </a:rPr>
              <a:t>geçerek    tarama     yapılır.      Sabit </a:t>
            </a:r>
          </a:p>
          <a:p>
            <a:pPr algn="just" defTabSz="837753">
              <a:lnSpc>
                <a:spcPct val="150000"/>
              </a:lnSpc>
            </a:pPr>
            <a:r>
              <a:rPr lang="tr-TR" sz="1600" dirty="0">
                <a:solidFill>
                  <a:srgbClr val="000000"/>
                </a:solidFill>
                <a:latin typeface="Arial" pitchFamily="34" charset="0"/>
                <a:cs typeface="Arial" pitchFamily="34" charset="0"/>
              </a:rPr>
              <a:t>Konteyner     tarama       yapılacaksa, </a:t>
            </a:r>
          </a:p>
          <a:p>
            <a:pPr algn="just" defTabSz="837753">
              <a:lnSpc>
                <a:spcPct val="150000"/>
              </a:lnSpc>
            </a:pPr>
            <a:r>
              <a:rPr lang="tr-TR" sz="1600" dirty="0">
                <a:solidFill>
                  <a:srgbClr val="000000"/>
                </a:solidFill>
                <a:latin typeface="Arial" pitchFamily="34" charset="0"/>
                <a:cs typeface="Arial" pitchFamily="34" charset="0"/>
              </a:rPr>
              <a:t>sistem kolu  açılarak  sabit konteyner</a:t>
            </a:r>
          </a:p>
          <a:p>
            <a:pPr algn="just" defTabSz="837753">
              <a:lnSpc>
                <a:spcPct val="150000"/>
              </a:lnSpc>
            </a:pPr>
            <a:r>
              <a:rPr lang="tr-TR" sz="1600" dirty="0">
                <a:solidFill>
                  <a:srgbClr val="000000"/>
                </a:solidFill>
                <a:latin typeface="Arial" pitchFamily="34" charset="0"/>
                <a:cs typeface="Arial" pitchFamily="34" charset="0"/>
              </a:rPr>
              <a:t> üzerinden  geçilir  bu  şekilde tarama</a:t>
            </a:r>
          </a:p>
          <a:p>
            <a:pPr algn="just" defTabSz="837753">
              <a:lnSpc>
                <a:spcPct val="150000"/>
              </a:lnSpc>
            </a:pPr>
            <a:r>
              <a:rPr lang="tr-TR" sz="1600" dirty="0">
                <a:solidFill>
                  <a:srgbClr val="000000"/>
                </a:solidFill>
                <a:latin typeface="Arial" pitchFamily="34" charset="0"/>
                <a:cs typeface="Arial" pitchFamily="34" charset="0"/>
              </a:rPr>
              <a:t> yapılmaktadır. </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8792" y="3205330"/>
            <a:ext cx="5016186" cy="3561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9919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540912" y="1034143"/>
            <a:ext cx="8376751" cy="4704573"/>
          </a:xfrm>
          <a:prstGeom prst="rect">
            <a:avLst/>
          </a:prstGeom>
        </p:spPr>
        <p:txBody>
          <a:bodyPr wrap="square" lIns="83775" tIns="41888" rIns="83775" bIns="41888">
            <a:spAutoFit/>
          </a:bodyPr>
          <a:lstStyle/>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b="1" dirty="0">
                <a:solidFill>
                  <a:srgbClr val="FF0000"/>
                </a:solidFill>
                <a:latin typeface="Arial" pitchFamily="34" charset="0"/>
                <a:cs typeface="Arial" pitchFamily="34" charset="0"/>
              </a:rPr>
              <a:t>Taşıt</a:t>
            </a:r>
            <a:r>
              <a:rPr lang="tr-TR" b="1" dirty="0">
                <a:solidFill>
                  <a:srgbClr val="FF0000"/>
                </a:solidFill>
                <a:latin typeface="Swiss721BT-Bold"/>
              </a:rPr>
              <a:t> ve Kargo Kontrol Sistemleri</a:t>
            </a:r>
          </a:p>
          <a:p>
            <a:pPr algn="just" defTabSz="837753">
              <a:lnSpc>
                <a:spcPct val="150000"/>
              </a:lnSpc>
            </a:pPr>
            <a:endParaRPr lang="tr-TR" sz="900" b="1" dirty="0">
              <a:solidFill>
                <a:srgbClr val="FF0000"/>
              </a:solidFill>
              <a:latin typeface="Swiss721BT-Bold"/>
            </a:endParaRPr>
          </a:p>
          <a:p>
            <a:pPr algn="just" defTabSz="837753">
              <a:lnSpc>
                <a:spcPct val="150000"/>
              </a:lnSpc>
            </a:pPr>
            <a:r>
              <a:rPr lang="tr-TR" sz="1600" dirty="0">
                <a:solidFill>
                  <a:srgbClr val="000000"/>
                </a:solidFill>
                <a:latin typeface="AGaramondPro-Regular"/>
              </a:rPr>
              <a:t>	</a:t>
            </a:r>
            <a:r>
              <a:rPr lang="tr-TR" sz="1600" dirty="0">
                <a:solidFill>
                  <a:srgbClr val="000000"/>
                </a:solidFill>
                <a:latin typeface="Arial" pitchFamily="34" charset="0"/>
                <a:cs typeface="Arial" pitchFamily="34" charset="0"/>
              </a:rPr>
              <a:t>Aynı zamanda bu sistemlerin taşınabilir olan mobil taşıt kontrol sistemler olarak da çözümleri bulunmaktadır. Mobil sistem, hidrolik kendine monte kol sayesinde duran veya hareket eden araçları tarayabilmektedir. X-Işını kamyon, tır, konteyner tarama sistemi kolu açılır  sistem    sabitlenir.         Tarama </a:t>
            </a:r>
          </a:p>
          <a:p>
            <a:pPr algn="just" defTabSz="837753">
              <a:lnSpc>
                <a:spcPct val="150000"/>
              </a:lnSpc>
            </a:pPr>
            <a:r>
              <a:rPr lang="tr-TR" sz="1600" dirty="0">
                <a:solidFill>
                  <a:srgbClr val="000000"/>
                </a:solidFill>
                <a:latin typeface="Arial" pitchFamily="34" charset="0"/>
                <a:cs typeface="Arial" pitchFamily="34" charset="0"/>
              </a:rPr>
              <a:t>yapılacak      araç     sistem   içinden </a:t>
            </a:r>
          </a:p>
          <a:p>
            <a:pPr algn="just" defTabSz="837753">
              <a:lnSpc>
                <a:spcPct val="150000"/>
              </a:lnSpc>
            </a:pPr>
            <a:r>
              <a:rPr lang="tr-TR" sz="1600" dirty="0">
                <a:solidFill>
                  <a:srgbClr val="000000"/>
                </a:solidFill>
                <a:latin typeface="Arial" pitchFamily="34" charset="0"/>
                <a:cs typeface="Arial" pitchFamily="34" charset="0"/>
              </a:rPr>
              <a:t>geçerek    tarama     yapılır.      Sabit </a:t>
            </a:r>
          </a:p>
          <a:p>
            <a:pPr algn="just" defTabSz="837753">
              <a:lnSpc>
                <a:spcPct val="150000"/>
              </a:lnSpc>
            </a:pPr>
            <a:r>
              <a:rPr lang="tr-TR" sz="1600" dirty="0">
                <a:solidFill>
                  <a:srgbClr val="000000"/>
                </a:solidFill>
                <a:latin typeface="Arial" pitchFamily="34" charset="0"/>
                <a:cs typeface="Arial" pitchFamily="34" charset="0"/>
              </a:rPr>
              <a:t>Konteyner     tarama       yapılacaksa, </a:t>
            </a:r>
          </a:p>
          <a:p>
            <a:pPr algn="just" defTabSz="837753">
              <a:lnSpc>
                <a:spcPct val="150000"/>
              </a:lnSpc>
            </a:pPr>
            <a:r>
              <a:rPr lang="tr-TR" sz="1600" dirty="0">
                <a:solidFill>
                  <a:srgbClr val="000000"/>
                </a:solidFill>
                <a:latin typeface="Arial" pitchFamily="34" charset="0"/>
                <a:cs typeface="Arial" pitchFamily="34" charset="0"/>
              </a:rPr>
              <a:t>sistem kolu  açılarak  sabit konteyner</a:t>
            </a:r>
          </a:p>
          <a:p>
            <a:pPr algn="just" defTabSz="837753">
              <a:lnSpc>
                <a:spcPct val="150000"/>
              </a:lnSpc>
            </a:pPr>
            <a:r>
              <a:rPr lang="tr-TR" sz="1600" dirty="0">
                <a:solidFill>
                  <a:srgbClr val="000000"/>
                </a:solidFill>
                <a:latin typeface="Arial" pitchFamily="34" charset="0"/>
                <a:cs typeface="Arial" pitchFamily="34" charset="0"/>
              </a:rPr>
              <a:t> üzerinden  geçilir  bu  şekilde tarama</a:t>
            </a:r>
          </a:p>
          <a:p>
            <a:pPr algn="just" defTabSz="837753">
              <a:lnSpc>
                <a:spcPct val="150000"/>
              </a:lnSpc>
            </a:pPr>
            <a:r>
              <a:rPr lang="tr-TR" sz="1600" dirty="0">
                <a:solidFill>
                  <a:srgbClr val="000000"/>
                </a:solidFill>
                <a:latin typeface="Arial" pitchFamily="34" charset="0"/>
                <a:cs typeface="Arial" pitchFamily="34" charset="0"/>
              </a:rPr>
              <a:t> yapılmaktadır. </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8792" y="3205330"/>
            <a:ext cx="5016186" cy="3561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806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 6"/>
          <p:cNvGrpSpPr/>
          <p:nvPr/>
        </p:nvGrpSpPr>
        <p:grpSpPr>
          <a:xfrm>
            <a:off x="-4031" y="-54428"/>
            <a:ext cx="9149644" cy="842396"/>
            <a:chOff x="-4524" y="-57150"/>
            <a:chExt cx="10267934" cy="884516"/>
          </a:xfrm>
        </p:grpSpPr>
        <p:grpSp>
          <p:nvGrpSpPr>
            <p:cNvPr id="2" name="object 3"/>
            <p:cNvGrpSpPr/>
            <p:nvPr/>
          </p:nvGrpSpPr>
          <p:grpSpPr>
            <a:xfrm>
              <a:off x="-4524" y="-57150"/>
              <a:ext cx="10267934" cy="884516"/>
              <a:chOff x="-3175" y="0"/>
              <a:chExt cx="7205345" cy="1260475"/>
            </a:xfrm>
          </p:grpSpPr>
          <p:sp>
            <p:nvSpPr>
              <p:cNvPr id="3"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4"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5"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6"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540912" y="1034143"/>
            <a:ext cx="8376751" cy="2835930"/>
          </a:xfrm>
          <a:prstGeom prst="rect">
            <a:avLst/>
          </a:prstGeom>
        </p:spPr>
        <p:txBody>
          <a:bodyPr wrap="square" lIns="83775" tIns="41888" rIns="83775" bIns="41888">
            <a:spAutoFit/>
          </a:bodyPr>
          <a:lstStyle/>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b="1" dirty="0">
                <a:solidFill>
                  <a:srgbClr val="FF0000"/>
                </a:solidFill>
                <a:latin typeface="Arial" pitchFamily="34" charset="0"/>
                <a:cs typeface="Arial" pitchFamily="34" charset="0"/>
              </a:rPr>
              <a:t>Taşıt</a:t>
            </a:r>
            <a:r>
              <a:rPr lang="tr-TR" b="1" dirty="0">
                <a:solidFill>
                  <a:srgbClr val="FF0000"/>
                </a:solidFill>
                <a:latin typeface="Swiss721BT-Bold"/>
              </a:rPr>
              <a:t> ve Kargo Kontrol Sistemleri</a:t>
            </a:r>
          </a:p>
          <a:p>
            <a:pPr algn="just" defTabSz="837753">
              <a:lnSpc>
                <a:spcPct val="150000"/>
              </a:lnSpc>
            </a:pPr>
            <a:endParaRPr lang="tr-TR" sz="900" b="1" dirty="0">
              <a:solidFill>
                <a:srgbClr val="FF0000"/>
              </a:solidFill>
              <a:latin typeface="Swiss721BT-Bold"/>
            </a:endParaRPr>
          </a:p>
          <a:p>
            <a:pPr algn="just" defTabSz="837753">
              <a:lnSpc>
                <a:spcPct val="150000"/>
              </a:lnSpc>
            </a:pPr>
            <a:r>
              <a:rPr lang="tr-TR" sz="1600" dirty="0">
                <a:solidFill>
                  <a:srgbClr val="000000"/>
                </a:solidFill>
                <a:latin typeface="AGaramondPro-Regular"/>
              </a:rPr>
              <a:t>	</a:t>
            </a:r>
            <a:r>
              <a:rPr lang="tr-TR" sz="1600" dirty="0">
                <a:solidFill>
                  <a:srgbClr val="000000"/>
                </a:solidFill>
                <a:latin typeface="Arial" pitchFamily="34" charset="0"/>
                <a:cs typeface="Arial" pitchFamily="34" charset="0"/>
              </a:rPr>
              <a:t>Taşıt ve kargo kontrol sistemleri yüksek kalitede görüntü analizi yapabilmektedir. Bu sayede istenmeyen maddelerin tespiti ve analizi rahatlıkla yapılabilmektedir. Özellikle ticari hareketliliğin yoğun olduğu gümrüklerde X-Işını cihazlarının kullanımı araçların ve</a:t>
            </a:r>
          </a:p>
          <a:p>
            <a:pPr algn="just" defTabSz="837753">
              <a:lnSpc>
                <a:spcPct val="150000"/>
              </a:lnSpc>
            </a:pPr>
            <a:r>
              <a:rPr lang="tr-TR" sz="1600" dirty="0">
                <a:solidFill>
                  <a:srgbClr val="000000"/>
                </a:solidFill>
                <a:latin typeface="Arial" pitchFamily="34" charset="0"/>
                <a:cs typeface="Arial" pitchFamily="34" charset="0"/>
              </a:rPr>
              <a:t>gemilerin bekleme sürelerini azaltmaktadır. Bununla birlikte kaçakçılıkla mücadelede önemli başarılara elde edilmektedir.</a:t>
            </a: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5758" y="4227286"/>
            <a:ext cx="6017725"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2814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174991" y="1034143"/>
            <a:ext cx="8623425" cy="5578976"/>
            <a:chOff x="425483" y="1643887"/>
            <a:chExt cx="8573239" cy="2602860"/>
          </a:xfrm>
        </p:grpSpPr>
        <p:grpSp>
          <p:nvGrpSpPr>
            <p:cNvPr id="3" name="object 22"/>
            <p:cNvGrpSpPr/>
            <p:nvPr/>
          </p:nvGrpSpPr>
          <p:grpSpPr>
            <a:xfrm>
              <a:off x="795061" y="2714773"/>
              <a:ext cx="8033477" cy="1531974"/>
              <a:chOff x="708659" y="7649360"/>
              <a:chExt cx="5637353" cy="2183131"/>
            </a:xfrm>
          </p:grpSpPr>
          <p:sp>
            <p:nvSpPr>
              <p:cNvPr id="78" name="object 23"/>
              <p:cNvSpPr/>
              <p:nvPr/>
            </p:nvSpPr>
            <p:spPr>
              <a:xfrm>
                <a:off x="708659" y="7649360"/>
                <a:ext cx="1662430" cy="1765935"/>
              </a:xfrm>
              <a:custGeom>
                <a:avLst/>
                <a:gdLst/>
                <a:ahLst/>
                <a:cxnLst/>
                <a:rect l="l" t="t" r="r" b="b"/>
                <a:pathLst>
                  <a:path w="1662430" h="1765934">
                    <a:moveTo>
                      <a:pt x="1589722" y="0"/>
                    </a:moveTo>
                    <a:lnTo>
                      <a:pt x="72593" y="0"/>
                    </a:lnTo>
                    <a:lnTo>
                      <a:pt x="44341" y="5704"/>
                    </a:lnTo>
                    <a:lnTo>
                      <a:pt x="21266" y="21262"/>
                    </a:lnTo>
                    <a:lnTo>
                      <a:pt x="5706" y="44341"/>
                    </a:lnTo>
                    <a:lnTo>
                      <a:pt x="0" y="72605"/>
                    </a:lnTo>
                    <a:lnTo>
                      <a:pt x="0" y="1692833"/>
                    </a:lnTo>
                    <a:lnTo>
                      <a:pt x="5706" y="1721083"/>
                    </a:lnTo>
                    <a:lnTo>
                      <a:pt x="21266" y="1744154"/>
                    </a:lnTo>
                    <a:lnTo>
                      <a:pt x="44341" y="1759710"/>
                    </a:lnTo>
                    <a:lnTo>
                      <a:pt x="72593" y="1765414"/>
                    </a:lnTo>
                    <a:lnTo>
                      <a:pt x="1589722" y="1765414"/>
                    </a:lnTo>
                    <a:lnTo>
                      <a:pt x="1617972" y="1759710"/>
                    </a:lnTo>
                    <a:lnTo>
                      <a:pt x="1641043" y="1744154"/>
                    </a:lnTo>
                    <a:lnTo>
                      <a:pt x="1656598" y="1721083"/>
                    </a:lnTo>
                    <a:lnTo>
                      <a:pt x="1662302" y="1692833"/>
                    </a:lnTo>
                    <a:lnTo>
                      <a:pt x="1662302" y="72605"/>
                    </a:lnTo>
                    <a:lnTo>
                      <a:pt x="1656598" y="44341"/>
                    </a:lnTo>
                    <a:lnTo>
                      <a:pt x="1641043" y="21262"/>
                    </a:lnTo>
                    <a:lnTo>
                      <a:pt x="1617972" y="5704"/>
                    </a:lnTo>
                    <a:lnTo>
                      <a:pt x="1589722" y="0"/>
                    </a:lnTo>
                    <a:close/>
                  </a:path>
                </a:pathLst>
              </a:custGeom>
              <a:solidFill>
                <a:srgbClr val="F9A34E"/>
              </a:solidFill>
            </p:spPr>
            <p:txBody>
              <a:bodyPr wrap="square" lIns="0" tIns="0" rIns="0" bIns="0" rtlCol="0"/>
              <a:lstStyle/>
              <a:p>
                <a:pPr defTabSz="837753"/>
                <a:endParaRPr sz="1600">
                  <a:solidFill>
                    <a:prstClr val="black"/>
                  </a:solidFill>
                </a:endParaRPr>
              </a:p>
            </p:txBody>
          </p:sp>
          <p:sp>
            <p:nvSpPr>
              <p:cNvPr id="79" name="object 24"/>
              <p:cNvSpPr/>
              <p:nvPr/>
            </p:nvSpPr>
            <p:spPr>
              <a:xfrm>
                <a:off x="744956" y="7685651"/>
                <a:ext cx="1590040" cy="1692910"/>
              </a:xfrm>
              <a:custGeom>
                <a:avLst/>
                <a:gdLst/>
                <a:ahLst/>
                <a:cxnLst/>
                <a:rect l="l" t="t" r="r" b="b"/>
                <a:pathLst>
                  <a:path w="1590039" h="1692909">
                    <a:moveTo>
                      <a:pt x="1553425" y="0"/>
                    </a:moveTo>
                    <a:lnTo>
                      <a:pt x="36296" y="0"/>
                    </a:lnTo>
                    <a:lnTo>
                      <a:pt x="22181" y="2858"/>
                    </a:lnTo>
                    <a:lnTo>
                      <a:pt x="10642" y="10648"/>
                    </a:lnTo>
                    <a:lnTo>
                      <a:pt x="2856" y="22192"/>
                    </a:lnTo>
                    <a:lnTo>
                      <a:pt x="0" y="36309"/>
                    </a:lnTo>
                    <a:lnTo>
                      <a:pt x="0" y="1656537"/>
                    </a:lnTo>
                    <a:lnTo>
                      <a:pt x="2856" y="1670652"/>
                    </a:lnTo>
                    <a:lnTo>
                      <a:pt x="10642" y="1682191"/>
                    </a:lnTo>
                    <a:lnTo>
                      <a:pt x="22181" y="1689977"/>
                    </a:lnTo>
                    <a:lnTo>
                      <a:pt x="36296" y="1692833"/>
                    </a:lnTo>
                    <a:lnTo>
                      <a:pt x="1553425" y="1692833"/>
                    </a:lnTo>
                    <a:lnTo>
                      <a:pt x="1567539" y="1689977"/>
                    </a:lnTo>
                    <a:lnTo>
                      <a:pt x="1579073" y="1682191"/>
                    </a:lnTo>
                    <a:lnTo>
                      <a:pt x="1586855" y="1670652"/>
                    </a:lnTo>
                    <a:lnTo>
                      <a:pt x="1589709" y="1656537"/>
                    </a:lnTo>
                    <a:lnTo>
                      <a:pt x="1589709" y="36309"/>
                    </a:lnTo>
                    <a:lnTo>
                      <a:pt x="1586855" y="22192"/>
                    </a:lnTo>
                    <a:lnTo>
                      <a:pt x="1579073" y="10648"/>
                    </a:lnTo>
                    <a:lnTo>
                      <a:pt x="1567539" y="2858"/>
                    </a:lnTo>
                    <a:lnTo>
                      <a:pt x="1553425"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80" name="object 25"/>
              <p:cNvSpPr/>
              <p:nvPr/>
            </p:nvSpPr>
            <p:spPr>
              <a:xfrm>
                <a:off x="743127" y="7685659"/>
                <a:ext cx="1591945" cy="1692275"/>
              </a:xfrm>
              <a:custGeom>
                <a:avLst/>
                <a:gdLst/>
                <a:ahLst/>
                <a:cxnLst/>
                <a:rect l="l" t="t" r="r" b="b"/>
                <a:pathLst>
                  <a:path w="1591945" h="1692275">
                    <a:moveTo>
                      <a:pt x="1591551" y="36309"/>
                    </a:moveTo>
                    <a:lnTo>
                      <a:pt x="1588693" y="22199"/>
                    </a:lnTo>
                    <a:lnTo>
                      <a:pt x="1584274" y="15646"/>
                    </a:lnTo>
                    <a:lnTo>
                      <a:pt x="1584274" y="58064"/>
                    </a:lnTo>
                    <a:lnTo>
                      <a:pt x="1584274" y="1566316"/>
                    </a:lnTo>
                    <a:lnTo>
                      <a:pt x="1543532" y="1585772"/>
                    </a:lnTo>
                    <a:lnTo>
                      <a:pt x="1498206" y="1607070"/>
                    </a:lnTo>
                    <a:lnTo>
                      <a:pt x="1452092" y="1626146"/>
                    </a:lnTo>
                    <a:lnTo>
                      <a:pt x="1403502" y="1641589"/>
                    </a:lnTo>
                    <a:lnTo>
                      <a:pt x="1350772" y="1651939"/>
                    </a:lnTo>
                    <a:lnTo>
                      <a:pt x="1292250" y="1655762"/>
                    </a:lnTo>
                    <a:lnTo>
                      <a:pt x="1239291" y="1654556"/>
                    </a:lnTo>
                    <a:lnTo>
                      <a:pt x="1187056" y="1651076"/>
                    </a:lnTo>
                    <a:lnTo>
                      <a:pt x="1135367" y="1645767"/>
                    </a:lnTo>
                    <a:lnTo>
                      <a:pt x="1084046" y="1639049"/>
                    </a:lnTo>
                    <a:lnTo>
                      <a:pt x="1032941" y="1631353"/>
                    </a:lnTo>
                    <a:lnTo>
                      <a:pt x="930668" y="1614754"/>
                    </a:lnTo>
                    <a:lnTo>
                      <a:pt x="879157" y="1606715"/>
                    </a:lnTo>
                    <a:lnTo>
                      <a:pt x="828802" y="1601952"/>
                    </a:lnTo>
                    <a:lnTo>
                      <a:pt x="778459" y="1602041"/>
                    </a:lnTo>
                    <a:lnTo>
                      <a:pt x="728268" y="1606016"/>
                    </a:lnTo>
                    <a:lnTo>
                      <a:pt x="678332" y="1612874"/>
                    </a:lnTo>
                    <a:lnTo>
                      <a:pt x="628764" y="1621624"/>
                    </a:lnTo>
                    <a:lnTo>
                      <a:pt x="531279" y="1640827"/>
                    </a:lnTo>
                    <a:lnTo>
                      <a:pt x="482815" y="1648802"/>
                    </a:lnTo>
                    <a:lnTo>
                      <a:pt x="434238" y="1654022"/>
                    </a:lnTo>
                    <a:lnTo>
                      <a:pt x="385737" y="1656130"/>
                    </a:lnTo>
                    <a:lnTo>
                      <a:pt x="337566" y="1654746"/>
                    </a:lnTo>
                    <a:lnTo>
                      <a:pt x="289915" y="1649501"/>
                    </a:lnTo>
                    <a:lnTo>
                      <a:pt x="243014" y="1640027"/>
                    </a:lnTo>
                    <a:lnTo>
                      <a:pt x="197078" y="1625955"/>
                    </a:lnTo>
                    <a:lnTo>
                      <a:pt x="152336" y="1606918"/>
                    </a:lnTo>
                    <a:lnTo>
                      <a:pt x="109639" y="1580743"/>
                    </a:lnTo>
                    <a:lnTo>
                      <a:pt x="76923" y="1549946"/>
                    </a:lnTo>
                    <a:lnTo>
                      <a:pt x="52730" y="1515110"/>
                    </a:lnTo>
                    <a:lnTo>
                      <a:pt x="35623" y="1476844"/>
                    </a:lnTo>
                    <a:lnTo>
                      <a:pt x="24117" y="1435760"/>
                    </a:lnTo>
                    <a:lnTo>
                      <a:pt x="16776" y="1392440"/>
                    </a:lnTo>
                    <a:lnTo>
                      <a:pt x="12153" y="1347495"/>
                    </a:lnTo>
                    <a:lnTo>
                      <a:pt x="9093" y="1306728"/>
                    </a:lnTo>
                    <a:lnTo>
                      <a:pt x="9093" y="58064"/>
                    </a:lnTo>
                    <a:lnTo>
                      <a:pt x="11912" y="43967"/>
                    </a:lnTo>
                    <a:lnTo>
                      <a:pt x="19634" y="32435"/>
                    </a:lnTo>
                    <a:lnTo>
                      <a:pt x="31064" y="24650"/>
                    </a:lnTo>
                    <a:lnTo>
                      <a:pt x="45059" y="21780"/>
                    </a:lnTo>
                    <a:lnTo>
                      <a:pt x="1548320" y="21780"/>
                    </a:lnTo>
                    <a:lnTo>
                      <a:pt x="1562290" y="24650"/>
                    </a:lnTo>
                    <a:lnTo>
                      <a:pt x="1573720" y="32435"/>
                    </a:lnTo>
                    <a:lnTo>
                      <a:pt x="1581442" y="43967"/>
                    </a:lnTo>
                    <a:lnTo>
                      <a:pt x="1584274" y="58064"/>
                    </a:lnTo>
                    <a:lnTo>
                      <a:pt x="1584274" y="15646"/>
                    </a:lnTo>
                    <a:lnTo>
                      <a:pt x="1580908" y="10655"/>
                    </a:lnTo>
                    <a:lnTo>
                      <a:pt x="1569364" y="2870"/>
                    </a:lnTo>
                    <a:lnTo>
                      <a:pt x="1555254" y="0"/>
                    </a:lnTo>
                    <a:lnTo>
                      <a:pt x="38125" y="0"/>
                    </a:lnTo>
                    <a:lnTo>
                      <a:pt x="24003" y="2870"/>
                    </a:lnTo>
                    <a:lnTo>
                      <a:pt x="12471" y="10655"/>
                    </a:lnTo>
                    <a:lnTo>
                      <a:pt x="4686" y="22199"/>
                    </a:lnTo>
                    <a:lnTo>
                      <a:pt x="1841" y="36309"/>
                    </a:lnTo>
                    <a:lnTo>
                      <a:pt x="1841" y="1225219"/>
                    </a:lnTo>
                    <a:lnTo>
                      <a:pt x="0" y="1208900"/>
                    </a:lnTo>
                    <a:lnTo>
                      <a:pt x="0" y="1656537"/>
                    </a:lnTo>
                    <a:lnTo>
                      <a:pt x="1841" y="1664169"/>
                    </a:lnTo>
                    <a:lnTo>
                      <a:pt x="1841" y="1664627"/>
                    </a:lnTo>
                    <a:lnTo>
                      <a:pt x="2159" y="1665503"/>
                    </a:lnTo>
                    <a:lnTo>
                      <a:pt x="3378" y="1670532"/>
                    </a:lnTo>
                    <a:lnTo>
                      <a:pt x="4635" y="1672132"/>
                    </a:lnTo>
                    <a:lnTo>
                      <a:pt x="9093" y="1678076"/>
                    </a:lnTo>
                    <a:lnTo>
                      <a:pt x="9093" y="1677733"/>
                    </a:lnTo>
                    <a:lnTo>
                      <a:pt x="12319" y="1681797"/>
                    </a:lnTo>
                    <a:lnTo>
                      <a:pt x="25019" y="1689303"/>
                    </a:lnTo>
                    <a:lnTo>
                      <a:pt x="39674" y="1692033"/>
                    </a:lnTo>
                    <a:lnTo>
                      <a:pt x="1556791" y="1692033"/>
                    </a:lnTo>
                    <a:lnTo>
                      <a:pt x="1570380" y="1689303"/>
                    </a:lnTo>
                    <a:lnTo>
                      <a:pt x="1580756" y="1681797"/>
                    </a:lnTo>
                    <a:lnTo>
                      <a:pt x="1584274" y="1675828"/>
                    </a:lnTo>
                    <a:lnTo>
                      <a:pt x="1584274" y="1678076"/>
                    </a:lnTo>
                    <a:lnTo>
                      <a:pt x="1588808" y="1672031"/>
                    </a:lnTo>
                    <a:lnTo>
                      <a:pt x="1591551" y="1664627"/>
                    </a:lnTo>
                    <a:lnTo>
                      <a:pt x="1591551" y="36309"/>
                    </a:lnTo>
                    <a:close/>
                  </a:path>
                </a:pathLst>
              </a:custGeom>
              <a:solidFill>
                <a:srgbClr val="DDE1E2"/>
              </a:solidFill>
            </p:spPr>
            <p:txBody>
              <a:bodyPr wrap="square" lIns="0" tIns="0" rIns="0" bIns="0" rtlCol="0"/>
              <a:lstStyle/>
              <a:p>
                <a:pPr defTabSz="837753"/>
                <a:endParaRPr sz="1600">
                  <a:solidFill>
                    <a:prstClr val="black"/>
                  </a:solidFill>
                </a:endParaRPr>
              </a:p>
            </p:txBody>
          </p:sp>
          <p:sp>
            <p:nvSpPr>
              <p:cNvPr id="81" name="object 26"/>
              <p:cNvSpPr/>
              <p:nvPr/>
            </p:nvSpPr>
            <p:spPr>
              <a:xfrm>
                <a:off x="2693504" y="7649360"/>
                <a:ext cx="1662430" cy="2183131"/>
              </a:xfrm>
              <a:custGeom>
                <a:avLst/>
                <a:gdLst/>
                <a:ahLst/>
                <a:cxnLst/>
                <a:rect l="l" t="t" r="r" b="b"/>
                <a:pathLst>
                  <a:path w="1662429" h="1765934">
                    <a:moveTo>
                      <a:pt x="1589735" y="0"/>
                    </a:moveTo>
                    <a:lnTo>
                      <a:pt x="72593" y="0"/>
                    </a:lnTo>
                    <a:lnTo>
                      <a:pt x="44346" y="5704"/>
                    </a:lnTo>
                    <a:lnTo>
                      <a:pt x="21270" y="21262"/>
                    </a:lnTo>
                    <a:lnTo>
                      <a:pt x="5708" y="44341"/>
                    </a:lnTo>
                    <a:lnTo>
                      <a:pt x="0" y="72605"/>
                    </a:lnTo>
                    <a:lnTo>
                      <a:pt x="0" y="1692833"/>
                    </a:lnTo>
                    <a:lnTo>
                      <a:pt x="5708" y="1721083"/>
                    </a:lnTo>
                    <a:lnTo>
                      <a:pt x="21270" y="1744154"/>
                    </a:lnTo>
                    <a:lnTo>
                      <a:pt x="44346" y="1759710"/>
                    </a:lnTo>
                    <a:lnTo>
                      <a:pt x="72593" y="1765414"/>
                    </a:lnTo>
                    <a:lnTo>
                      <a:pt x="1589735" y="1765414"/>
                    </a:lnTo>
                    <a:lnTo>
                      <a:pt x="1617985" y="1759710"/>
                    </a:lnTo>
                    <a:lnTo>
                      <a:pt x="1641055" y="1744154"/>
                    </a:lnTo>
                    <a:lnTo>
                      <a:pt x="1656611" y="1721083"/>
                    </a:lnTo>
                    <a:lnTo>
                      <a:pt x="1662315" y="1692833"/>
                    </a:lnTo>
                    <a:lnTo>
                      <a:pt x="1662315" y="72605"/>
                    </a:lnTo>
                    <a:lnTo>
                      <a:pt x="1656611" y="44341"/>
                    </a:lnTo>
                    <a:lnTo>
                      <a:pt x="1641055" y="21262"/>
                    </a:lnTo>
                    <a:lnTo>
                      <a:pt x="1617985" y="5704"/>
                    </a:lnTo>
                    <a:lnTo>
                      <a:pt x="1589735" y="0"/>
                    </a:lnTo>
                    <a:close/>
                  </a:path>
                </a:pathLst>
              </a:custGeom>
              <a:solidFill>
                <a:srgbClr val="86C555"/>
              </a:solidFill>
            </p:spPr>
            <p:txBody>
              <a:bodyPr wrap="square" lIns="0" tIns="0" rIns="0" bIns="0" rtlCol="0"/>
              <a:lstStyle/>
              <a:p>
                <a:pPr defTabSz="837753"/>
                <a:endParaRPr sz="1600">
                  <a:solidFill>
                    <a:prstClr val="black"/>
                  </a:solidFill>
                </a:endParaRPr>
              </a:p>
            </p:txBody>
          </p:sp>
          <p:sp>
            <p:nvSpPr>
              <p:cNvPr id="82" name="object 27"/>
              <p:cNvSpPr/>
              <p:nvPr/>
            </p:nvSpPr>
            <p:spPr>
              <a:xfrm>
                <a:off x="2729801" y="7685651"/>
                <a:ext cx="1590040" cy="2093659"/>
              </a:xfrm>
              <a:custGeom>
                <a:avLst/>
                <a:gdLst/>
                <a:ahLst/>
                <a:cxnLst/>
                <a:rect l="l" t="t" r="r" b="b"/>
                <a:pathLst>
                  <a:path w="1590039" h="1692909">
                    <a:moveTo>
                      <a:pt x="1553425" y="0"/>
                    </a:moveTo>
                    <a:lnTo>
                      <a:pt x="36283" y="0"/>
                    </a:lnTo>
                    <a:lnTo>
                      <a:pt x="22175" y="2858"/>
                    </a:lnTo>
                    <a:lnTo>
                      <a:pt x="10641" y="10648"/>
                    </a:lnTo>
                    <a:lnTo>
                      <a:pt x="2856" y="22192"/>
                    </a:lnTo>
                    <a:lnTo>
                      <a:pt x="0" y="36309"/>
                    </a:lnTo>
                    <a:lnTo>
                      <a:pt x="0" y="1656537"/>
                    </a:lnTo>
                    <a:lnTo>
                      <a:pt x="2856" y="1670652"/>
                    </a:lnTo>
                    <a:lnTo>
                      <a:pt x="10641" y="1682191"/>
                    </a:lnTo>
                    <a:lnTo>
                      <a:pt x="22175" y="1689977"/>
                    </a:lnTo>
                    <a:lnTo>
                      <a:pt x="36283" y="1692833"/>
                    </a:lnTo>
                    <a:lnTo>
                      <a:pt x="1553425" y="1692833"/>
                    </a:lnTo>
                    <a:lnTo>
                      <a:pt x="1567541" y="1689977"/>
                    </a:lnTo>
                    <a:lnTo>
                      <a:pt x="1579079" y="1682191"/>
                    </a:lnTo>
                    <a:lnTo>
                      <a:pt x="1586865" y="1670652"/>
                    </a:lnTo>
                    <a:lnTo>
                      <a:pt x="1589722" y="1656537"/>
                    </a:lnTo>
                    <a:lnTo>
                      <a:pt x="1589722" y="36309"/>
                    </a:lnTo>
                    <a:lnTo>
                      <a:pt x="1586865" y="22192"/>
                    </a:lnTo>
                    <a:lnTo>
                      <a:pt x="1579079" y="10648"/>
                    </a:lnTo>
                    <a:lnTo>
                      <a:pt x="1567541" y="2858"/>
                    </a:lnTo>
                    <a:lnTo>
                      <a:pt x="1553425"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83" name="object 28"/>
              <p:cNvSpPr/>
              <p:nvPr/>
            </p:nvSpPr>
            <p:spPr>
              <a:xfrm>
                <a:off x="2726588" y="7685658"/>
                <a:ext cx="1568982" cy="1704123"/>
              </a:xfrm>
              <a:custGeom>
                <a:avLst/>
                <a:gdLst/>
                <a:ahLst/>
                <a:cxnLst/>
                <a:rect l="l" t="t" r="r" b="b"/>
                <a:pathLst>
                  <a:path w="1593214" h="1692275">
                    <a:moveTo>
                      <a:pt x="1592935" y="36309"/>
                    </a:moveTo>
                    <a:lnTo>
                      <a:pt x="1590078" y="22199"/>
                    </a:lnTo>
                    <a:lnTo>
                      <a:pt x="1585671" y="15671"/>
                    </a:lnTo>
                    <a:lnTo>
                      <a:pt x="1585671" y="58064"/>
                    </a:lnTo>
                    <a:lnTo>
                      <a:pt x="1585671" y="1565656"/>
                    </a:lnTo>
                    <a:lnTo>
                      <a:pt x="1543570" y="1585772"/>
                    </a:lnTo>
                    <a:lnTo>
                      <a:pt x="1498422" y="1607070"/>
                    </a:lnTo>
                    <a:lnTo>
                      <a:pt x="1452524" y="1626146"/>
                    </a:lnTo>
                    <a:lnTo>
                      <a:pt x="1404150" y="1641589"/>
                    </a:lnTo>
                    <a:lnTo>
                      <a:pt x="1351597" y="1651939"/>
                    </a:lnTo>
                    <a:lnTo>
                      <a:pt x="1293139" y="1655762"/>
                    </a:lnTo>
                    <a:lnTo>
                      <a:pt x="1240193" y="1654556"/>
                    </a:lnTo>
                    <a:lnTo>
                      <a:pt x="1188008" y="1651076"/>
                    </a:lnTo>
                    <a:lnTo>
                      <a:pt x="1136396" y="1645767"/>
                    </a:lnTo>
                    <a:lnTo>
                      <a:pt x="1085164" y="1639049"/>
                    </a:lnTo>
                    <a:lnTo>
                      <a:pt x="1034135" y="1631353"/>
                    </a:lnTo>
                    <a:lnTo>
                      <a:pt x="931989" y="1614754"/>
                    </a:lnTo>
                    <a:lnTo>
                      <a:pt x="880503" y="1606715"/>
                    </a:lnTo>
                    <a:lnTo>
                      <a:pt x="830148" y="1601952"/>
                    </a:lnTo>
                    <a:lnTo>
                      <a:pt x="779843" y="1602041"/>
                    </a:lnTo>
                    <a:lnTo>
                      <a:pt x="729691" y="1606016"/>
                    </a:lnTo>
                    <a:lnTo>
                      <a:pt x="679805" y="1612874"/>
                    </a:lnTo>
                    <a:lnTo>
                      <a:pt x="630288" y="1621624"/>
                    </a:lnTo>
                    <a:lnTo>
                      <a:pt x="532853" y="1640827"/>
                    </a:lnTo>
                    <a:lnTo>
                      <a:pt x="484352" y="1648802"/>
                    </a:lnTo>
                    <a:lnTo>
                      <a:pt x="435673" y="1654022"/>
                    </a:lnTo>
                    <a:lnTo>
                      <a:pt x="387057" y="1656130"/>
                    </a:lnTo>
                    <a:lnTo>
                      <a:pt x="338734" y="1654746"/>
                    </a:lnTo>
                    <a:lnTo>
                      <a:pt x="290944" y="1649501"/>
                    </a:lnTo>
                    <a:lnTo>
                      <a:pt x="243916" y="1640027"/>
                    </a:lnTo>
                    <a:lnTo>
                      <a:pt x="197904" y="1625955"/>
                    </a:lnTo>
                    <a:lnTo>
                      <a:pt x="153123" y="1606918"/>
                    </a:lnTo>
                    <a:lnTo>
                      <a:pt x="110401" y="1580743"/>
                    </a:lnTo>
                    <a:lnTo>
                      <a:pt x="77622" y="1549946"/>
                    </a:lnTo>
                    <a:lnTo>
                      <a:pt x="53340" y="1515110"/>
                    </a:lnTo>
                    <a:lnTo>
                      <a:pt x="36118" y="1476844"/>
                    </a:lnTo>
                    <a:lnTo>
                      <a:pt x="24498" y="1435760"/>
                    </a:lnTo>
                    <a:lnTo>
                      <a:pt x="17056" y="1392440"/>
                    </a:lnTo>
                    <a:lnTo>
                      <a:pt x="12319" y="1347495"/>
                    </a:lnTo>
                    <a:lnTo>
                      <a:pt x="10464" y="1323340"/>
                    </a:lnTo>
                    <a:lnTo>
                      <a:pt x="10464" y="58064"/>
                    </a:lnTo>
                    <a:lnTo>
                      <a:pt x="13284" y="43967"/>
                    </a:lnTo>
                    <a:lnTo>
                      <a:pt x="21005" y="32435"/>
                    </a:lnTo>
                    <a:lnTo>
                      <a:pt x="32435" y="24650"/>
                    </a:lnTo>
                    <a:lnTo>
                      <a:pt x="46431" y="21780"/>
                    </a:lnTo>
                    <a:lnTo>
                      <a:pt x="1549704" y="21780"/>
                    </a:lnTo>
                    <a:lnTo>
                      <a:pt x="1563687" y="24650"/>
                    </a:lnTo>
                    <a:lnTo>
                      <a:pt x="1575117" y="32435"/>
                    </a:lnTo>
                    <a:lnTo>
                      <a:pt x="1582839" y="43967"/>
                    </a:lnTo>
                    <a:lnTo>
                      <a:pt x="1585671" y="58064"/>
                    </a:lnTo>
                    <a:lnTo>
                      <a:pt x="1585671" y="15671"/>
                    </a:lnTo>
                    <a:lnTo>
                      <a:pt x="1582293" y="10655"/>
                    </a:lnTo>
                    <a:lnTo>
                      <a:pt x="1570748" y="2870"/>
                    </a:lnTo>
                    <a:lnTo>
                      <a:pt x="1556639" y="0"/>
                    </a:lnTo>
                    <a:lnTo>
                      <a:pt x="39497" y="0"/>
                    </a:lnTo>
                    <a:lnTo>
                      <a:pt x="25387" y="2870"/>
                    </a:lnTo>
                    <a:lnTo>
                      <a:pt x="13855" y="10655"/>
                    </a:lnTo>
                    <a:lnTo>
                      <a:pt x="6070" y="22199"/>
                    </a:lnTo>
                    <a:lnTo>
                      <a:pt x="3225" y="36309"/>
                    </a:lnTo>
                    <a:lnTo>
                      <a:pt x="3225" y="1237411"/>
                    </a:lnTo>
                    <a:lnTo>
                      <a:pt x="0" y="1208900"/>
                    </a:lnTo>
                    <a:lnTo>
                      <a:pt x="0" y="1656537"/>
                    </a:lnTo>
                    <a:lnTo>
                      <a:pt x="3657" y="1670532"/>
                    </a:lnTo>
                    <a:lnTo>
                      <a:pt x="13220" y="1681797"/>
                    </a:lnTo>
                    <a:lnTo>
                      <a:pt x="26543" y="1689303"/>
                    </a:lnTo>
                    <a:lnTo>
                      <a:pt x="41465" y="1692033"/>
                    </a:lnTo>
                    <a:lnTo>
                      <a:pt x="1558594" y="1692033"/>
                    </a:lnTo>
                    <a:lnTo>
                      <a:pt x="1571904" y="1689303"/>
                    </a:lnTo>
                    <a:lnTo>
                      <a:pt x="1581658" y="1681797"/>
                    </a:lnTo>
                    <a:lnTo>
                      <a:pt x="1585671" y="1674266"/>
                    </a:lnTo>
                    <a:lnTo>
                      <a:pt x="1585671" y="1678076"/>
                    </a:lnTo>
                    <a:lnTo>
                      <a:pt x="1590167" y="1672031"/>
                    </a:lnTo>
                    <a:lnTo>
                      <a:pt x="1592935" y="1664627"/>
                    </a:lnTo>
                    <a:lnTo>
                      <a:pt x="1592935" y="36309"/>
                    </a:lnTo>
                    <a:close/>
                  </a:path>
                </a:pathLst>
              </a:custGeom>
              <a:solidFill>
                <a:srgbClr val="DDE1E2"/>
              </a:solidFill>
            </p:spPr>
            <p:txBody>
              <a:bodyPr wrap="square" lIns="0" tIns="0" rIns="0" bIns="0" rtlCol="0"/>
              <a:lstStyle/>
              <a:p>
                <a:pPr defTabSz="837753"/>
                <a:endParaRPr sz="1600">
                  <a:solidFill>
                    <a:prstClr val="black"/>
                  </a:solidFill>
                </a:endParaRPr>
              </a:p>
            </p:txBody>
          </p:sp>
          <p:sp>
            <p:nvSpPr>
              <p:cNvPr id="84" name="object 29"/>
              <p:cNvSpPr/>
              <p:nvPr/>
            </p:nvSpPr>
            <p:spPr>
              <a:xfrm>
                <a:off x="4683582" y="7649360"/>
                <a:ext cx="1662430" cy="1765935"/>
              </a:xfrm>
              <a:custGeom>
                <a:avLst/>
                <a:gdLst/>
                <a:ahLst/>
                <a:cxnLst/>
                <a:rect l="l" t="t" r="r" b="b"/>
                <a:pathLst>
                  <a:path w="1662429" h="1765934">
                    <a:moveTo>
                      <a:pt x="1589722" y="0"/>
                    </a:moveTo>
                    <a:lnTo>
                      <a:pt x="72593" y="0"/>
                    </a:lnTo>
                    <a:lnTo>
                      <a:pt x="44335" y="5704"/>
                    </a:lnTo>
                    <a:lnTo>
                      <a:pt x="21261" y="21262"/>
                    </a:lnTo>
                    <a:lnTo>
                      <a:pt x="5704" y="44341"/>
                    </a:lnTo>
                    <a:lnTo>
                      <a:pt x="0" y="72605"/>
                    </a:lnTo>
                    <a:lnTo>
                      <a:pt x="0" y="1692833"/>
                    </a:lnTo>
                    <a:lnTo>
                      <a:pt x="5704" y="1721083"/>
                    </a:lnTo>
                    <a:lnTo>
                      <a:pt x="21261" y="1744154"/>
                    </a:lnTo>
                    <a:lnTo>
                      <a:pt x="44335" y="1759710"/>
                    </a:lnTo>
                    <a:lnTo>
                      <a:pt x="72593" y="1765414"/>
                    </a:lnTo>
                    <a:lnTo>
                      <a:pt x="1589722" y="1765414"/>
                    </a:lnTo>
                    <a:lnTo>
                      <a:pt x="1617977" y="1759710"/>
                    </a:lnTo>
                    <a:lnTo>
                      <a:pt x="1641047" y="1744154"/>
                    </a:lnTo>
                    <a:lnTo>
                      <a:pt x="1656600" y="1721083"/>
                    </a:lnTo>
                    <a:lnTo>
                      <a:pt x="1662302" y="1692833"/>
                    </a:lnTo>
                    <a:lnTo>
                      <a:pt x="1662302" y="72605"/>
                    </a:lnTo>
                    <a:lnTo>
                      <a:pt x="1656600" y="44341"/>
                    </a:lnTo>
                    <a:lnTo>
                      <a:pt x="1641047" y="21262"/>
                    </a:lnTo>
                    <a:lnTo>
                      <a:pt x="1617977" y="5704"/>
                    </a:lnTo>
                    <a:lnTo>
                      <a:pt x="1589722" y="0"/>
                    </a:lnTo>
                    <a:close/>
                  </a:path>
                </a:pathLst>
              </a:custGeom>
              <a:solidFill>
                <a:srgbClr val="22A8E0"/>
              </a:solidFill>
            </p:spPr>
            <p:txBody>
              <a:bodyPr wrap="square" lIns="0" tIns="0" rIns="0" bIns="0" rtlCol="0"/>
              <a:lstStyle/>
              <a:p>
                <a:pPr defTabSz="837753"/>
                <a:endParaRPr sz="1600">
                  <a:solidFill>
                    <a:prstClr val="black"/>
                  </a:solidFill>
                </a:endParaRPr>
              </a:p>
            </p:txBody>
          </p:sp>
          <p:sp>
            <p:nvSpPr>
              <p:cNvPr id="85" name="object 30"/>
              <p:cNvSpPr/>
              <p:nvPr/>
            </p:nvSpPr>
            <p:spPr>
              <a:xfrm>
                <a:off x="4719865" y="7685651"/>
                <a:ext cx="1590040" cy="1692910"/>
              </a:xfrm>
              <a:custGeom>
                <a:avLst/>
                <a:gdLst/>
                <a:ahLst/>
                <a:cxnLst/>
                <a:rect l="l" t="t" r="r" b="b"/>
                <a:pathLst>
                  <a:path w="1590039" h="1692909">
                    <a:moveTo>
                      <a:pt x="1553438" y="0"/>
                    </a:moveTo>
                    <a:lnTo>
                      <a:pt x="36309" y="0"/>
                    </a:lnTo>
                    <a:lnTo>
                      <a:pt x="22192" y="2858"/>
                    </a:lnTo>
                    <a:lnTo>
                      <a:pt x="10648" y="10648"/>
                    </a:lnTo>
                    <a:lnTo>
                      <a:pt x="2858" y="22192"/>
                    </a:lnTo>
                    <a:lnTo>
                      <a:pt x="0" y="36309"/>
                    </a:lnTo>
                    <a:lnTo>
                      <a:pt x="0" y="1656537"/>
                    </a:lnTo>
                    <a:lnTo>
                      <a:pt x="2858" y="1670652"/>
                    </a:lnTo>
                    <a:lnTo>
                      <a:pt x="10648" y="1682191"/>
                    </a:lnTo>
                    <a:lnTo>
                      <a:pt x="22192" y="1689977"/>
                    </a:lnTo>
                    <a:lnTo>
                      <a:pt x="36309" y="1692833"/>
                    </a:lnTo>
                    <a:lnTo>
                      <a:pt x="1553438" y="1692833"/>
                    </a:lnTo>
                    <a:lnTo>
                      <a:pt x="1567553" y="1689977"/>
                    </a:lnTo>
                    <a:lnTo>
                      <a:pt x="1579092" y="1682191"/>
                    </a:lnTo>
                    <a:lnTo>
                      <a:pt x="1586878" y="1670652"/>
                    </a:lnTo>
                    <a:lnTo>
                      <a:pt x="1589735" y="1656537"/>
                    </a:lnTo>
                    <a:lnTo>
                      <a:pt x="1589735" y="36309"/>
                    </a:lnTo>
                    <a:lnTo>
                      <a:pt x="1586878" y="22192"/>
                    </a:lnTo>
                    <a:lnTo>
                      <a:pt x="1579092" y="10648"/>
                    </a:lnTo>
                    <a:lnTo>
                      <a:pt x="1567553" y="2858"/>
                    </a:lnTo>
                    <a:lnTo>
                      <a:pt x="1553438"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86" name="object 31"/>
              <p:cNvSpPr/>
              <p:nvPr/>
            </p:nvSpPr>
            <p:spPr>
              <a:xfrm>
                <a:off x="4719345" y="7685659"/>
                <a:ext cx="1590675" cy="1692275"/>
              </a:xfrm>
              <a:custGeom>
                <a:avLst/>
                <a:gdLst/>
                <a:ahLst/>
                <a:cxnLst/>
                <a:rect l="l" t="t" r="r" b="b"/>
                <a:pathLst>
                  <a:path w="1590675" h="1692275">
                    <a:moveTo>
                      <a:pt x="1590255" y="36309"/>
                    </a:moveTo>
                    <a:lnTo>
                      <a:pt x="1587398" y="22199"/>
                    </a:lnTo>
                    <a:lnTo>
                      <a:pt x="1582991" y="15671"/>
                    </a:lnTo>
                    <a:lnTo>
                      <a:pt x="1582991" y="58064"/>
                    </a:lnTo>
                    <a:lnTo>
                      <a:pt x="1582991" y="1566926"/>
                    </a:lnTo>
                    <a:lnTo>
                      <a:pt x="1543583" y="1585772"/>
                    </a:lnTo>
                    <a:lnTo>
                      <a:pt x="1498485" y="1607070"/>
                    </a:lnTo>
                    <a:lnTo>
                      <a:pt x="1452651" y="1626146"/>
                    </a:lnTo>
                    <a:lnTo>
                      <a:pt x="1404340" y="1641589"/>
                    </a:lnTo>
                    <a:lnTo>
                      <a:pt x="1351826" y="1651939"/>
                    </a:lnTo>
                    <a:lnTo>
                      <a:pt x="1293393" y="1655762"/>
                    </a:lnTo>
                    <a:lnTo>
                      <a:pt x="1240459" y="1654556"/>
                    </a:lnTo>
                    <a:lnTo>
                      <a:pt x="1188288" y="1651076"/>
                    </a:lnTo>
                    <a:lnTo>
                      <a:pt x="1136700" y="1645767"/>
                    </a:lnTo>
                    <a:lnTo>
                      <a:pt x="1085494" y="1639049"/>
                    </a:lnTo>
                    <a:lnTo>
                      <a:pt x="1034491" y="1631353"/>
                    </a:lnTo>
                    <a:lnTo>
                      <a:pt x="932383" y="1614754"/>
                    </a:lnTo>
                    <a:lnTo>
                      <a:pt x="880910" y="1606715"/>
                    </a:lnTo>
                    <a:lnTo>
                      <a:pt x="830567" y="1601952"/>
                    </a:lnTo>
                    <a:lnTo>
                      <a:pt x="780275" y="1602041"/>
                    </a:lnTo>
                    <a:lnTo>
                      <a:pt x="730123" y="1606016"/>
                    </a:lnTo>
                    <a:lnTo>
                      <a:pt x="680250" y="1612874"/>
                    </a:lnTo>
                    <a:lnTo>
                      <a:pt x="630745" y="1621624"/>
                    </a:lnTo>
                    <a:lnTo>
                      <a:pt x="533323" y="1640827"/>
                    </a:lnTo>
                    <a:lnTo>
                      <a:pt x="484809" y="1648802"/>
                    </a:lnTo>
                    <a:lnTo>
                      <a:pt x="436105" y="1654022"/>
                    </a:lnTo>
                    <a:lnTo>
                      <a:pt x="387451" y="1656130"/>
                    </a:lnTo>
                    <a:lnTo>
                      <a:pt x="339090" y="1654746"/>
                    </a:lnTo>
                    <a:lnTo>
                      <a:pt x="291249" y="1649501"/>
                    </a:lnTo>
                    <a:lnTo>
                      <a:pt x="244182" y="1640027"/>
                    </a:lnTo>
                    <a:lnTo>
                      <a:pt x="198132" y="1625955"/>
                    </a:lnTo>
                    <a:lnTo>
                      <a:pt x="153352" y="1606918"/>
                    </a:lnTo>
                    <a:lnTo>
                      <a:pt x="110617" y="1580743"/>
                    </a:lnTo>
                    <a:lnTo>
                      <a:pt x="77825" y="1549946"/>
                    </a:lnTo>
                    <a:lnTo>
                      <a:pt x="53517" y="1515110"/>
                    </a:lnTo>
                    <a:lnTo>
                      <a:pt x="36258" y="1476844"/>
                    </a:lnTo>
                    <a:lnTo>
                      <a:pt x="24612" y="1435760"/>
                    </a:lnTo>
                    <a:lnTo>
                      <a:pt x="17119" y="1392440"/>
                    </a:lnTo>
                    <a:lnTo>
                      <a:pt x="12357" y="1347495"/>
                    </a:lnTo>
                    <a:lnTo>
                      <a:pt x="7772" y="1288059"/>
                    </a:lnTo>
                    <a:lnTo>
                      <a:pt x="7772" y="58064"/>
                    </a:lnTo>
                    <a:lnTo>
                      <a:pt x="10604" y="43967"/>
                    </a:lnTo>
                    <a:lnTo>
                      <a:pt x="18326" y="32435"/>
                    </a:lnTo>
                    <a:lnTo>
                      <a:pt x="29756" y="24650"/>
                    </a:lnTo>
                    <a:lnTo>
                      <a:pt x="43751" y="21780"/>
                    </a:lnTo>
                    <a:lnTo>
                      <a:pt x="1547025" y="21780"/>
                    </a:lnTo>
                    <a:lnTo>
                      <a:pt x="1561007" y="24650"/>
                    </a:lnTo>
                    <a:lnTo>
                      <a:pt x="1572437" y="32435"/>
                    </a:lnTo>
                    <a:lnTo>
                      <a:pt x="1580159" y="43967"/>
                    </a:lnTo>
                    <a:lnTo>
                      <a:pt x="1582991" y="58064"/>
                    </a:lnTo>
                    <a:lnTo>
                      <a:pt x="1582991" y="15671"/>
                    </a:lnTo>
                    <a:lnTo>
                      <a:pt x="1579613" y="10655"/>
                    </a:lnTo>
                    <a:lnTo>
                      <a:pt x="1568069" y="2870"/>
                    </a:lnTo>
                    <a:lnTo>
                      <a:pt x="1553959" y="0"/>
                    </a:lnTo>
                    <a:lnTo>
                      <a:pt x="36830" y="0"/>
                    </a:lnTo>
                    <a:lnTo>
                      <a:pt x="22707" y="2870"/>
                    </a:lnTo>
                    <a:lnTo>
                      <a:pt x="11163" y="10655"/>
                    </a:lnTo>
                    <a:lnTo>
                      <a:pt x="3378" y="22199"/>
                    </a:lnTo>
                    <a:lnTo>
                      <a:pt x="520" y="36309"/>
                    </a:lnTo>
                    <a:lnTo>
                      <a:pt x="520" y="1213510"/>
                    </a:lnTo>
                    <a:lnTo>
                      <a:pt x="0" y="1208900"/>
                    </a:lnTo>
                    <a:lnTo>
                      <a:pt x="0" y="1656537"/>
                    </a:lnTo>
                    <a:lnTo>
                      <a:pt x="520" y="1658493"/>
                    </a:lnTo>
                    <a:lnTo>
                      <a:pt x="520" y="1664627"/>
                    </a:lnTo>
                    <a:lnTo>
                      <a:pt x="3302" y="1672031"/>
                    </a:lnTo>
                    <a:lnTo>
                      <a:pt x="7772" y="1678076"/>
                    </a:lnTo>
                    <a:lnTo>
                      <a:pt x="7772" y="1675193"/>
                    </a:lnTo>
                    <a:lnTo>
                      <a:pt x="13487" y="1681797"/>
                    </a:lnTo>
                    <a:lnTo>
                      <a:pt x="26974" y="1689303"/>
                    </a:lnTo>
                    <a:lnTo>
                      <a:pt x="41986" y="1692033"/>
                    </a:lnTo>
                    <a:lnTo>
                      <a:pt x="1559128" y="1692033"/>
                    </a:lnTo>
                    <a:lnTo>
                      <a:pt x="1572336" y="1689303"/>
                    </a:lnTo>
                    <a:lnTo>
                      <a:pt x="1581912" y="1681797"/>
                    </a:lnTo>
                    <a:lnTo>
                      <a:pt x="1585722" y="1674418"/>
                    </a:lnTo>
                    <a:lnTo>
                      <a:pt x="1587500" y="1672031"/>
                    </a:lnTo>
                    <a:lnTo>
                      <a:pt x="1590255" y="1664627"/>
                    </a:lnTo>
                    <a:lnTo>
                      <a:pt x="1590255" y="36309"/>
                    </a:lnTo>
                    <a:close/>
                  </a:path>
                </a:pathLst>
              </a:custGeom>
              <a:solidFill>
                <a:srgbClr val="DDE1E2"/>
              </a:solidFill>
            </p:spPr>
            <p:txBody>
              <a:bodyPr wrap="square" lIns="0" tIns="0" rIns="0" bIns="0" rtlCol="0"/>
              <a:lstStyle/>
              <a:p>
                <a:pPr defTabSz="837753"/>
                <a:endParaRPr sz="1600">
                  <a:solidFill>
                    <a:prstClr val="black"/>
                  </a:solidFill>
                </a:endParaRPr>
              </a:p>
            </p:txBody>
          </p:sp>
        </p:grpSp>
        <p:sp>
          <p:nvSpPr>
            <p:cNvPr id="4" name="object 32"/>
            <p:cNvSpPr txBox="1"/>
            <p:nvPr/>
          </p:nvSpPr>
          <p:spPr>
            <a:xfrm>
              <a:off x="895972" y="2773667"/>
              <a:ext cx="2164528" cy="1043439"/>
            </a:xfrm>
            <a:prstGeom prst="rect">
              <a:avLst/>
            </a:prstGeom>
          </p:spPr>
          <p:txBody>
            <a:bodyPr vert="horz" wrap="square" lIns="0" tIns="20320" rIns="0" bIns="0" rtlCol="0">
              <a:spAutoFit/>
            </a:bodyPr>
            <a:lstStyle/>
            <a:p>
              <a:pPr defTabSz="837753"/>
              <a:r>
                <a:rPr lang="tr-TR" sz="1600" dirty="0">
                  <a:solidFill>
                    <a:prstClr val="black"/>
                  </a:solidFill>
                  <a:latin typeface="AGaramondPro-Regular"/>
                </a:rPr>
                <a:t>Alışveriş merkezleri gibi</a:t>
              </a:r>
            </a:p>
            <a:p>
              <a:pPr defTabSz="837753"/>
              <a:r>
                <a:rPr lang="tr-TR" sz="1600" dirty="0">
                  <a:solidFill>
                    <a:prstClr val="black"/>
                  </a:solidFill>
                  <a:latin typeface="AGaramondPro-Regular"/>
                </a:rPr>
                <a:t>yerlere girişlerde kullanılan</a:t>
              </a:r>
            </a:p>
            <a:p>
              <a:pPr defTabSz="837753"/>
              <a:r>
                <a:rPr lang="tr-TR" sz="1600" dirty="0" err="1">
                  <a:solidFill>
                    <a:prstClr val="black"/>
                  </a:solidFill>
                  <a:latin typeface="AGaramondPro-Regular"/>
                </a:rPr>
                <a:t>dedektörlerin</a:t>
              </a:r>
              <a:r>
                <a:rPr lang="tr-TR" sz="1600" dirty="0">
                  <a:solidFill>
                    <a:prstClr val="black"/>
                  </a:solidFill>
                  <a:latin typeface="AGaramondPro-Regular"/>
                </a:rPr>
                <a:t> çeşitli cep telefonu,</a:t>
              </a:r>
            </a:p>
            <a:p>
              <a:pPr defTabSz="837753"/>
              <a:r>
                <a:rPr lang="tr-TR" sz="1600" dirty="0">
                  <a:solidFill>
                    <a:prstClr val="black"/>
                  </a:solidFill>
                  <a:latin typeface="AGaramondPro-Regular"/>
                </a:rPr>
                <a:t>bilgisayar vb. elektronik</a:t>
              </a:r>
            </a:p>
            <a:p>
              <a:pPr defTabSz="837753"/>
              <a:r>
                <a:rPr lang="tr-TR" sz="1600" dirty="0">
                  <a:solidFill>
                    <a:prstClr val="black"/>
                  </a:solidFill>
                  <a:latin typeface="AGaramondPro-Regular"/>
                </a:rPr>
                <a:t>cihazları da etkileyip</a:t>
              </a:r>
            </a:p>
            <a:p>
              <a:pPr defTabSz="837753"/>
              <a:r>
                <a:rPr lang="tr-TR" sz="1600" dirty="0">
                  <a:solidFill>
                    <a:prstClr val="black"/>
                  </a:solidFill>
                  <a:latin typeface="AGaramondPro-Regular"/>
                </a:rPr>
                <a:t>etkilemediğini araştırınız.</a:t>
              </a:r>
              <a:endParaRPr sz="1600" dirty="0">
                <a:solidFill>
                  <a:prstClr val="black"/>
                </a:solidFill>
                <a:latin typeface="Arial" pitchFamily="34" charset="0"/>
                <a:cs typeface="Arial" pitchFamily="34" charset="0"/>
              </a:endParaRPr>
            </a:p>
          </p:txBody>
        </p:sp>
        <p:sp>
          <p:nvSpPr>
            <p:cNvPr id="5" name="object 33"/>
            <p:cNvSpPr txBox="1"/>
            <p:nvPr/>
          </p:nvSpPr>
          <p:spPr>
            <a:xfrm>
              <a:off x="3742041" y="2789457"/>
              <a:ext cx="2164526" cy="1158313"/>
            </a:xfrm>
            <a:prstGeom prst="rect">
              <a:avLst/>
            </a:prstGeom>
          </p:spPr>
          <p:txBody>
            <a:bodyPr vert="horz" wrap="square" lIns="0" tIns="20320" rIns="0" bIns="0" rtlCol="0">
              <a:spAutoFit/>
            </a:bodyPr>
            <a:lstStyle/>
            <a:p>
              <a:pPr defTabSz="837753"/>
              <a:r>
                <a:rPr lang="tr-TR" sz="1600" dirty="0">
                  <a:solidFill>
                    <a:prstClr val="black"/>
                  </a:solidFill>
                  <a:latin typeface="AGaramondPro-Regular"/>
                </a:rPr>
                <a:t>Yurt dışı seyahate çıktınız. Hava alanlarında</a:t>
              </a:r>
            </a:p>
            <a:p>
              <a:pPr defTabSz="837753"/>
              <a:r>
                <a:rPr lang="tr-TR" sz="1600" dirty="0">
                  <a:solidFill>
                    <a:prstClr val="black"/>
                  </a:solidFill>
                  <a:latin typeface="AGaramondPro-Regular"/>
                </a:rPr>
                <a:t>karşılaşabileceğiniz güvenlik</a:t>
              </a:r>
            </a:p>
            <a:p>
              <a:pPr defTabSz="837753"/>
              <a:r>
                <a:rPr lang="tr-TR" sz="1600" dirty="0">
                  <a:solidFill>
                    <a:prstClr val="black"/>
                  </a:solidFill>
                  <a:latin typeface="AGaramondPro-Regular"/>
                </a:rPr>
                <a:t>sistemi çeşitleri ile X-Işını cihazı</a:t>
              </a:r>
            </a:p>
            <a:p>
              <a:pPr defTabSz="837753"/>
              <a:r>
                <a:rPr lang="tr-TR" sz="1600" dirty="0">
                  <a:solidFill>
                    <a:prstClr val="black"/>
                  </a:solidFill>
                  <a:latin typeface="AGaramondPro-Regular"/>
                </a:rPr>
                <a:t>kullanan güvenlik sistemi</a:t>
              </a:r>
            </a:p>
            <a:p>
              <a:pPr defTabSz="837753"/>
              <a:r>
                <a:rPr lang="tr-TR" sz="1600" dirty="0">
                  <a:solidFill>
                    <a:prstClr val="black"/>
                  </a:solidFill>
                  <a:latin typeface="AGaramondPro-Regular"/>
                </a:rPr>
                <a:t>çeşitlerini ilişkilendiriniz</a:t>
              </a:r>
              <a:endParaRPr sz="1600" dirty="0">
                <a:solidFill>
                  <a:prstClr val="black"/>
                </a:solidFill>
                <a:latin typeface="Arial" pitchFamily="34" charset="0"/>
                <a:cs typeface="Arial" pitchFamily="34" charset="0"/>
              </a:endParaRPr>
            </a:p>
          </p:txBody>
        </p:sp>
        <p:sp>
          <p:nvSpPr>
            <p:cNvPr id="6" name="object 34"/>
            <p:cNvSpPr txBox="1"/>
            <p:nvPr/>
          </p:nvSpPr>
          <p:spPr>
            <a:xfrm>
              <a:off x="6589265" y="2905429"/>
              <a:ext cx="2164528" cy="474083"/>
            </a:xfrm>
            <a:prstGeom prst="rect">
              <a:avLst/>
            </a:prstGeom>
          </p:spPr>
          <p:txBody>
            <a:bodyPr vert="horz" wrap="square" lIns="0" tIns="20320" rIns="0" bIns="0" rtlCol="0">
              <a:spAutoFit/>
            </a:bodyPr>
            <a:lstStyle/>
            <a:p>
              <a:pPr defTabSz="837753"/>
              <a:r>
                <a:rPr lang="tr-TR" sz="1600" dirty="0">
                  <a:solidFill>
                    <a:prstClr val="black"/>
                  </a:solidFill>
                  <a:latin typeface="AGaramondPro-Regular"/>
                </a:rPr>
                <a:t>Bomba yüklü bir aracın karşılaşabileceği</a:t>
              </a:r>
            </a:p>
            <a:p>
              <a:pPr defTabSz="837753"/>
              <a:r>
                <a:rPr lang="tr-TR" sz="1600" dirty="0">
                  <a:solidFill>
                    <a:prstClr val="black"/>
                  </a:solidFill>
                  <a:latin typeface="AGaramondPro-Regular"/>
                </a:rPr>
                <a:t>güvenlik kontrol</a:t>
              </a:r>
            </a:p>
            <a:p>
              <a:pPr defTabSz="837753"/>
              <a:r>
                <a:rPr lang="tr-TR" sz="1600" dirty="0">
                  <a:solidFill>
                    <a:prstClr val="black"/>
                  </a:solidFill>
                  <a:latin typeface="AGaramondPro-Regular"/>
                </a:rPr>
                <a:t>sistemlerini anlatınız.</a:t>
              </a:r>
              <a:endParaRPr sz="1600" dirty="0">
                <a:solidFill>
                  <a:prstClr val="black"/>
                </a:solidFill>
                <a:latin typeface="Arial" pitchFamily="34" charset="0"/>
                <a:cs typeface="Arial" pitchFamily="34" charset="0"/>
              </a:endParaRPr>
            </a:p>
          </p:txBody>
        </p:sp>
        <p:grpSp>
          <p:nvGrpSpPr>
            <p:cNvPr id="7" name="object 35"/>
            <p:cNvGrpSpPr/>
            <p:nvPr/>
          </p:nvGrpSpPr>
          <p:grpSpPr>
            <a:xfrm>
              <a:off x="425483" y="1790797"/>
              <a:ext cx="8573239" cy="1039948"/>
              <a:chOff x="449314" y="6332654"/>
              <a:chExt cx="6016122" cy="1481972"/>
            </a:xfrm>
          </p:grpSpPr>
          <p:sp>
            <p:nvSpPr>
              <p:cNvPr id="9" name="object 36"/>
              <p:cNvSpPr/>
              <p:nvPr/>
            </p:nvSpPr>
            <p:spPr>
              <a:xfrm>
                <a:off x="921054" y="7741679"/>
                <a:ext cx="58419" cy="58419"/>
              </a:xfrm>
              <a:custGeom>
                <a:avLst/>
                <a:gdLst/>
                <a:ahLst/>
                <a:cxnLst/>
                <a:rect l="l" t="t" r="r" b="b"/>
                <a:pathLst>
                  <a:path w="58419"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0" name="object 37"/>
              <p:cNvSpPr/>
              <p:nvPr/>
            </p:nvSpPr>
            <p:spPr>
              <a:xfrm>
                <a:off x="935573" y="7756207"/>
                <a:ext cx="29209" cy="29209"/>
              </a:xfrm>
              <a:custGeom>
                <a:avLst/>
                <a:gdLst/>
                <a:ahLst/>
                <a:cxnLst/>
                <a:rect l="l" t="t" r="r" b="b"/>
                <a:pathLst>
                  <a:path w="29209"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1" name="object 38"/>
              <p:cNvSpPr/>
              <p:nvPr/>
            </p:nvSpPr>
            <p:spPr>
              <a:xfrm>
                <a:off x="2082495" y="7741679"/>
                <a:ext cx="58419" cy="58419"/>
              </a:xfrm>
              <a:custGeom>
                <a:avLst/>
                <a:gdLst/>
                <a:ahLst/>
                <a:cxnLst/>
                <a:rect l="l" t="t" r="r" b="b"/>
                <a:pathLst>
                  <a:path w="58419"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2" name="object 39"/>
              <p:cNvSpPr/>
              <p:nvPr/>
            </p:nvSpPr>
            <p:spPr>
              <a:xfrm>
                <a:off x="2097024" y="7756207"/>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3" name="object 40"/>
              <p:cNvSpPr/>
              <p:nvPr/>
            </p:nvSpPr>
            <p:spPr>
              <a:xfrm>
                <a:off x="712406" y="7073240"/>
                <a:ext cx="1662430" cy="494030"/>
              </a:xfrm>
              <a:custGeom>
                <a:avLst/>
                <a:gdLst/>
                <a:ahLst/>
                <a:cxnLst/>
                <a:rect l="l" t="t" r="r" b="b"/>
                <a:pathLst>
                  <a:path w="1662430" h="494029">
                    <a:moveTo>
                      <a:pt x="1662315" y="0"/>
                    </a:moveTo>
                    <a:lnTo>
                      <a:pt x="0" y="0"/>
                    </a:lnTo>
                    <a:lnTo>
                      <a:pt x="0" y="493610"/>
                    </a:lnTo>
                    <a:lnTo>
                      <a:pt x="1662315" y="493610"/>
                    </a:lnTo>
                    <a:lnTo>
                      <a:pt x="1662315" y="0"/>
                    </a:lnTo>
                    <a:close/>
                  </a:path>
                </a:pathLst>
              </a:custGeom>
              <a:solidFill>
                <a:srgbClr val="F9A34E"/>
              </a:solidFill>
            </p:spPr>
            <p:txBody>
              <a:bodyPr wrap="square" lIns="0" tIns="0" rIns="0" bIns="0" rtlCol="0"/>
              <a:lstStyle/>
              <a:p>
                <a:pPr defTabSz="837753"/>
                <a:endParaRPr sz="1600">
                  <a:solidFill>
                    <a:prstClr val="black"/>
                  </a:solidFill>
                </a:endParaRPr>
              </a:p>
            </p:txBody>
          </p:sp>
          <p:sp>
            <p:nvSpPr>
              <p:cNvPr id="14" name="object 41"/>
              <p:cNvSpPr/>
              <p:nvPr/>
            </p:nvSpPr>
            <p:spPr>
              <a:xfrm>
                <a:off x="921054" y="7400519"/>
                <a:ext cx="58419" cy="58419"/>
              </a:xfrm>
              <a:custGeom>
                <a:avLst/>
                <a:gdLst/>
                <a:ahLst/>
                <a:cxnLst/>
                <a:rect l="l" t="t" r="r" b="b"/>
                <a:pathLst>
                  <a:path w="58419"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5" name="object 42"/>
              <p:cNvSpPr/>
              <p:nvPr/>
            </p:nvSpPr>
            <p:spPr>
              <a:xfrm>
                <a:off x="935573" y="7415022"/>
                <a:ext cx="29209" cy="29209"/>
              </a:xfrm>
              <a:custGeom>
                <a:avLst/>
                <a:gdLst/>
                <a:ahLst/>
                <a:cxnLst/>
                <a:rect l="l" t="t" r="r" b="b"/>
                <a:pathLst>
                  <a:path w="29209"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6" name="object 43"/>
              <p:cNvSpPr/>
              <p:nvPr/>
            </p:nvSpPr>
            <p:spPr>
              <a:xfrm>
                <a:off x="2082495" y="7400519"/>
                <a:ext cx="58419" cy="58419"/>
              </a:xfrm>
              <a:custGeom>
                <a:avLst/>
                <a:gdLst/>
                <a:ahLst/>
                <a:cxnLst/>
                <a:rect l="l" t="t" r="r" b="b"/>
                <a:pathLst>
                  <a:path w="58419"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7" name="object 44"/>
              <p:cNvSpPr/>
              <p:nvPr/>
            </p:nvSpPr>
            <p:spPr>
              <a:xfrm>
                <a:off x="2097024" y="7415022"/>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8" name="object 45"/>
              <p:cNvSpPr/>
              <p:nvPr/>
            </p:nvSpPr>
            <p:spPr>
              <a:xfrm>
                <a:off x="944638" y="7425918"/>
                <a:ext cx="1176020" cy="348615"/>
              </a:xfrm>
              <a:custGeom>
                <a:avLst/>
                <a:gdLst/>
                <a:ahLst/>
                <a:cxnLst/>
                <a:rect l="l" t="t" r="r" b="b"/>
                <a:pathLst>
                  <a:path w="1176020" h="348615">
                    <a:moveTo>
                      <a:pt x="14516" y="3251"/>
                    </a:moveTo>
                    <a:lnTo>
                      <a:pt x="11277" y="0"/>
                    </a:lnTo>
                    <a:lnTo>
                      <a:pt x="3238" y="0"/>
                    </a:lnTo>
                    <a:lnTo>
                      <a:pt x="0" y="3251"/>
                    </a:lnTo>
                    <a:lnTo>
                      <a:pt x="0" y="345198"/>
                    </a:lnTo>
                    <a:lnTo>
                      <a:pt x="3238" y="348437"/>
                    </a:lnTo>
                    <a:lnTo>
                      <a:pt x="11277" y="348437"/>
                    </a:lnTo>
                    <a:lnTo>
                      <a:pt x="14516" y="345198"/>
                    </a:lnTo>
                    <a:lnTo>
                      <a:pt x="14516" y="3251"/>
                    </a:lnTo>
                    <a:close/>
                  </a:path>
                  <a:path w="1176020" h="348615">
                    <a:moveTo>
                      <a:pt x="1175956" y="3251"/>
                    </a:moveTo>
                    <a:lnTo>
                      <a:pt x="1172705" y="0"/>
                    </a:lnTo>
                    <a:lnTo>
                      <a:pt x="1164678" y="0"/>
                    </a:lnTo>
                    <a:lnTo>
                      <a:pt x="1161427" y="3251"/>
                    </a:lnTo>
                    <a:lnTo>
                      <a:pt x="1161427" y="345198"/>
                    </a:lnTo>
                    <a:lnTo>
                      <a:pt x="1164678" y="348437"/>
                    </a:lnTo>
                    <a:lnTo>
                      <a:pt x="1172705" y="348437"/>
                    </a:lnTo>
                    <a:lnTo>
                      <a:pt x="1175956" y="345198"/>
                    </a:lnTo>
                    <a:lnTo>
                      <a:pt x="1175956" y="3251"/>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19" name="object 46"/>
              <p:cNvSpPr/>
              <p:nvPr/>
            </p:nvSpPr>
            <p:spPr>
              <a:xfrm>
                <a:off x="917315" y="7163422"/>
                <a:ext cx="58419" cy="58419"/>
              </a:xfrm>
              <a:custGeom>
                <a:avLst/>
                <a:gdLst/>
                <a:ahLst/>
                <a:cxnLst/>
                <a:rect l="l" t="t" r="r" b="b"/>
                <a:pathLst>
                  <a:path w="58419"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0" name="object 47"/>
              <p:cNvSpPr/>
              <p:nvPr/>
            </p:nvSpPr>
            <p:spPr>
              <a:xfrm>
                <a:off x="931834" y="7177951"/>
                <a:ext cx="29209" cy="29209"/>
              </a:xfrm>
              <a:custGeom>
                <a:avLst/>
                <a:gdLst/>
                <a:ahLst/>
                <a:cxnLst/>
                <a:rect l="l" t="t" r="r" b="b"/>
                <a:pathLst>
                  <a:path w="29209"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1" name="object 48"/>
              <p:cNvSpPr/>
              <p:nvPr/>
            </p:nvSpPr>
            <p:spPr>
              <a:xfrm>
                <a:off x="2078761" y="7163422"/>
                <a:ext cx="58419" cy="58419"/>
              </a:xfrm>
              <a:custGeom>
                <a:avLst/>
                <a:gdLst/>
                <a:ahLst/>
                <a:cxnLst/>
                <a:rect l="l" t="t" r="r" b="b"/>
                <a:pathLst>
                  <a:path w="58419"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2" name="object 49"/>
              <p:cNvSpPr/>
              <p:nvPr/>
            </p:nvSpPr>
            <p:spPr>
              <a:xfrm>
                <a:off x="2093277"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3" name="object 50"/>
              <p:cNvSpPr/>
              <p:nvPr/>
            </p:nvSpPr>
            <p:spPr>
              <a:xfrm>
                <a:off x="694118" y="6332654"/>
                <a:ext cx="5771318" cy="691515"/>
              </a:xfrm>
              <a:custGeom>
                <a:avLst/>
                <a:gdLst/>
                <a:ahLst/>
                <a:cxnLst/>
                <a:rect l="l" t="t" r="r" b="b"/>
                <a:pathLst>
                  <a:path w="5659755" h="691515">
                    <a:moveTo>
                      <a:pt x="5659196" y="0"/>
                    </a:moveTo>
                    <a:lnTo>
                      <a:pt x="0" y="0"/>
                    </a:lnTo>
                    <a:lnTo>
                      <a:pt x="0" y="691400"/>
                    </a:lnTo>
                    <a:lnTo>
                      <a:pt x="5659196" y="691400"/>
                    </a:lnTo>
                    <a:lnTo>
                      <a:pt x="5659196" y="0"/>
                    </a:lnTo>
                    <a:close/>
                  </a:path>
                </a:pathLst>
              </a:custGeom>
              <a:solidFill>
                <a:srgbClr val="F05876"/>
              </a:solidFill>
            </p:spPr>
            <p:txBody>
              <a:bodyPr wrap="square" lIns="0" tIns="0" rIns="0" bIns="0" rtlCol="0"/>
              <a:lstStyle/>
              <a:p>
                <a:pPr defTabSz="837753"/>
                <a:endParaRPr sz="1600">
                  <a:solidFill>
                    <a:prstClr val="black"/>
                  </a:solidFill>
                </a:endParaRPr>
              </a:p>
            </p:txBody>
          </p:sp>
          <p:sp>
            <p:nvSpPr>
              <p:cNvPr id="24" name="object 51"/>
              <p:cNvSpPr/>
              <p:nvPr/>
            </p:nvSpPr>
            <p:spPr>
              <a:xfrm>
                <a:off x="917315" y="6912254"/>
                <a:ext cx="58419" cy="58419"/>
              </a:xfrm>
              <a:custGeom>
                <a:avLst/>
                <a:gdLst/>
                <a:ahLst/>
                <a:cxnLst/>
                <a:rect l="l" t="t" r="r" b="b"/>
                <a:pathLst>
                  <a:path w="58419"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5" name="object 52"/>
              <p:cNvSpPr/>
              <p:nvPr/>
            </p:nvSpPr>
            <p:spPr>
              <a:xfrm>
                <a:off x="931834" y="6926770"/>
                <a:ext cx="29209" cy="29209"/>
              </a:xfrm>
              <a:custGeom>
                <a:avLst/>
                <a:gdLst/>
                <a:ahLst/>
                <a:cxnLst/>
                <a:rect l="l" t="t" r="r" b="b"/>
                <a:pathLst>
                  <a:path w="29209"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6" name="object 53"/>
              <p:cNvSpPr/>
              <p:nvPr/>
            </p:nvSpPr>
            <p:spPr>
              <a:xfrm>
                <a:off x="2078761" y="6912254"/>
                <a:ext cx="58419" cy="58419"/>
              </a:xfrm>
              <a:custGeom>
                <a:avLst/>
                <a:gdLst/>
                <a:ahLst/>
                <a:cxnLst/>
                <a:rect l="l" t="t" r="r" b="b"/>
                <a:pathLst>
                  <a:path w="58419"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7" name="object 54"/>
              <p:cNvSpPr/>
              <p:nvPr/>
            </p:nvSpPr>
            <p:spPr>
              <a:xfrm>
                <a:off x="2093277"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8" name="object 55"/>
              <p:cNvSpPr/>
              <p:nvPr/>
            </p:nvSpPr>
            <p:spPr>
              <a:xfrm>
                <a:off x="2897314" y="6912254"/>
                <a:ext cx="58419" cy="58419"/>
              </a:xfrm>
              <a:custGeom>
                <a:avLst/>
                <a:gdLst/>
                <a:ahLst/>
                <a:cxnLst/>
                <a:rect l="l" t="t" r="r" b="b"/>
                <a:pathLst>
                  <a:path w="58419" h="58420">
                    <a:moveTo>
                      <a:pt x="29057" y="0"/>
                    </a:moveTo>
                    <a:lnTo>
                      <a:pt x="17745" y="2282"/>
                    </a:lnTo>
                    <a:lnTo>
                      <a:pt x="8509" y="8507"/>
                    </a:lnTo>
                    <a:lnTo>
                      <a:pt x="2282" y="17739"/>
                    </a:lnTo>
                    <a:lnTo>
                      <a:pt x="0" y="29044"/>
                    </a:lnTo>
                    <a:lnTo>
                      <a:pt x="2282" y="40348"/>
                    </a:lnTo>
                    <a:lnTo>
                      <a:pt x="8509"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9" name="object 56"/>
              <p:cNvSpPr/>
              <p:nvPr/>
            </p:nvSpPr>
            <p:spPr>
              <a:xfrm>
                <a:off x="2911830" y="6926770"/>
                <a:ext cx="29209" cy="29209"/>
              </a:xfrm>
              <a:custGeom>
                <a:avLst/>
                <a:gdLst/>
                <a:ahLst/>
                <a:cxnLst/>
                <a:rect l="l" t="t" r="r" b="b"/>
                <a:pathLst>
                  <a:path w="29210"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0" name="object 57"/>
              <p:cNvSpPr/>
              <p:nvPr/>
            </p:nvSpPr>
            <p:spPr>
              <a:xfrm>
                <a:off x="4058767" y="6912254"/>
                <a:ext cx="58419" cy="58419"/>
              </a:xfrm>
              <a:custGeom>
                <a:avLst/>
                <a:gdLst/>
                <a:ahLst/>
                <a:cxnLst/>
                <a:rect l="l" t="t" r="r" b="b"/>
                <a:pathLst>
                  <a:path w="58420"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1" name="object 58"/>
              <p:cNvSpPr/>
              <p:nvPr/>
            </p:nvSpPr>
            <p:spPr>
              <a:xfrm>
                <a:off x="4073283"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2" name="object 59"/>
              <p:cNvSpPr/>
              <p:nvPr/>
            </p:nvSpPr>
            <p:spPr>
              <a:xfrm>
                <a:off x="4931308" y="6912254"/>
                <a:ext cx="58419" cy="58419"/>
              </a:xfrm>
              <a:custGeom>
                <a:avLst/>
                <a:gdLst/>
                <a:ahLst/>
                <a:cxnLst/>
                <a:rect l="l" t="t" r="r" b="b"/>
                <a:pathLst>
                  <a:path w="58420"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3" name="object 60"/>
              <p:cNvSpPr/>
              <p:nvPr/>
            </p:nvSpPr>
            <p:spPr>
              <a:xfrm>
                <a:off x="4945837" y="6926770"/>
                <a:ext cx="29209" cy="29209"/>
              </a:xfrm>
              <a:custGeom>
                <a:avLst/>
                <a:gdLst/>
                <a:ahLst/>
                <a:cxnLst/>
                <a:rect l="l" t="t" r="r" b="b"/>
                <a:pathLst>
                  <a:path w="29210"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4" name="object 61"/>
              <p:cNvSpPr/>
              <p:nvPr/>
            </p:nvSpPr>
            <p:spPr>
              <a:xfrm>
                <a:off x="6092761" y="6912254"/>
                <a:ext cx="58419" cy="58419"/>
              </a:xfrm>
              <a:custGeom>
                <a:avLst/>
                <a:gdLst/>
                <a:ahLst/>
                <a:cxnLst/>
                <a:rect l="l" t="t" r="r" b="b"/>
                <a:pathLst>
                  <a:path w="58420"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5" name="object 62"/>
              <p:cNvSpPr/>
              <p:nvPr/>
            </p:nvSpPr>
            <p:spPr>
              <a:xfrm>
                <a:off x="6107277"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6" name="object 63"/>
              <p:cNvSpPr/>
              <p:nvPr/>
            </p:nvSpPr>
            <p:spPr>
              <a:xfrm>
                <a:off x="2108784" y="695388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37" name="object 64"/>
              <p:cNvSpPr/>
              <p:nvPr/>
            </p:nvSpPr>
            <p:spPr>
              <a:xfrm>
                <a:off x="945266" y="695388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38" name="object 65"/>
              <p:cNvSpPr/>
              <p:nvPr/>
            </p:nvSpPr>
            <p:spPr>
              <a:xfrm>
                <a:off x="2900921" y="7741679"/>
                <a:ext cx="58419" cy="58419"/>
              </a:xfrm>
              <a:custGeom>
                <a:avLst/>
                <a:gdLst/>
                <a:ahLst/>
                <a:cxnLst/>
                <a:rect l="l" t="t" r="r" b="b"/>
                <a:pathLst>
                  <a:path w="58419" h="58420">
                    <a:moveTo>
                      <a:pt x="29057" y="0"/>
                    </a:moveTo>
                    <a:lnTo>
                      <a:pt x="17750" y="2284"/>
                    </a:lnTo>
                    <a:lnTo>
                      <a:pt x="8513" y="8512"/>
                    </a:lnTo>
                    <a:lnTo>
                      <a:pt x="2284" y="17745"/>
                    </a:lnTo>
                    <a:lnTo>
                      <a:pt x="0" y="29044"/>
                    </a:lnTo>
                    <a:lnTo>
                      <a:pt x="2284" y="40350"/>
                    </a:lnTo>
                    <a:lnTo>
                      <a:pt x="8513" y="49582"/>
                    </a:lnTo>
                    <a:lnTo>
                      <a:pt x="17750" y="55807"/>
                    </a:lnTo>
                    <a:lnTo>
                      <a:pt x="29057" y="58089"/>
                    </a:lnTo>
                    <a:lnTo>
                      <a:pt x="40355" y="55807"/>
                    </a:lnTo>
                    <a:lnTo>
                      <a:pt x="49583" y="49582"/>
                    </a:lnTo>
                    <a:lnTo>
                      <a:pt x="55807" y="40350"/>
                    </a:lnTo>
                    <a:lnTo>
                      <a:pt x="58089" y="29044"/>
                    </a:lnTo>
                    <a:lnTo>
                      <a:pt x="55807" y="17745"/>
                    </a:lnTo>
                    <a:lnTo>
                      <a:pt x="49583" y="8512"/>
                    </a:lnTo>
                    <a:lnTo>
                      <a:pt x="40355"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9" name="object 66"/>
              <p:cNvSpPr/>
              <p:nvPr/>
            </p:nvSpPr>
            <p:spPr>
              <a:xfrm>
                <a:off x="2915450" y="7756207"/>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0" name="object 67"/>
              <p:cNvSpPr/>
              <p:nvPr/>
            </p:nvSpPr>
            <p:spPr>
              <a:xfrm>
                <a:off x="4062387" y="7741679"/>
                <a:ext cx="58419" cy="58419"/>
              </a:xfrm>
              <a:custGeom>
                <a:avLst/>
                <a:gdLst/>
                <a:ahLst/>
                <a:cxnLst/>
                <a:rect l="l" t="t" r="r" b="b"/>
                <a:pathLst>
                  <a:path w="58420" h="58420">
                    <a:moveTo>
                      <a:pt x="29032" y="0"/>
                    </a:moveTo>
                    <a:lnTo>
                      <a:pt x="17734" y="2284"/>
                    </a:lnTo>
                    <a:lnTo>
                      <a:pt x="8505" y="8512"/>
                    </a:lnTo>
                    <a:lnTo>
                      <a:pt x="2282" y="17745"/>
                    </a:lnTo>
                    <a:lnTo>
                      <a:pt x="0" y="29044"/>
                    </a:lnTo>
                    <a:lnTo>
                      <a:pt x="2282" y="40350"/>
                    </a:lnTo>
                    <a:lnTo>
                      <a:pt x="8505" y="49582"/>
                    </a:lnTo>
                    <a:lnTo>
                      <a:pt x="17734" y="55807"/>
                    </a:lnTo>
                    <a:lnTo>
                      <a:pt x="29032" y="58089"/>
                    </a:lnTo>
                    <a:lnTo>
                      <a:pt x="40335" y="55807"/>
                    </a:lnTo>
                    <a:lnTo>
                      <a:pt x="49563" y="49582"/>
                    </a:lnTo>
                    <a:lnTo>
                      <a:pt x="55783" y="40350"/>
                    </a:lnTo>
                    <a:lnTo>
                      <a:pt x="58064" y="29044"/>
                    </a:lnTo>
                    <a:lnTo>
                      <a:pt x="55783" y="17745"/>
                    </a:lnTo>
                    <a:lnTo>
                      <a:pt x="49563" y="8512"/>
                    </a:lnTo>
                    <a:lnTo>
                      <a:pt x="40335" y="2284"/>
                    </a:lnTo>
                    <a:lnTo>
                      <a:pt x="29032"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1" name="object 68"/>
              <p:cNvSpPr/>
              <p:nvPr/>
            </p:nvSpPr>
            <p:spPr>
              <a:xfrm>
                <a:off x="4076903" y="7756207"/>
                <a:ext cx="29209" cy="29209"/>
              </a:xfrm>
              <a:custGeom>
                <a:avLst/>
                <a:gdLst/>
                <a:ahLst/>
                <a:cxnLst/>
                <a:rect l="l" t="t" r="r" b="b"/>
                <a:pathLst>
                  <a:path w="29210" h="29209">
                    <a:moveTo>
                      <a:pt x="22529" y="0"/>
                    </a:moveTo>
                    <a:lnTo>
                      <a:pt x="6515" y="0"/>
                    </a:lnTo>
                    <a:lnTo>
                      <a:pt x="0" y="6527"/>
                    </a:lnTo>
                    <a:lnTo>
                      <a:pt x="0" y="22529"/>
                    </a:lnTo>
                    <a:lnTo>
                      <a:pt x="6515" y="29032"/>
                    </a:lnTo>
                    <a:lnTo>
                      <a:pt x="22529"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2" name="object 69"/>
              <p:cNvSpPr/>
              <p:nvPr/>
            </p:nvSpPr>
            <p:spPr>
              <a:xfrm>
                <a:off x="2695841" y="7076859"/>
                <a:ext cx="1670050" cy="494030"/>
              </a:xfrm>
              <a:custGeom>
                <a:avLst/>
                <a:gdLst/>
                <a:ahLst/>
                <a:cxnLst/>
                <a:rect l="l" t="t" r="r" b="b"/>
                <a:pathLst>
                  <a:path w="1670050" h="494029">
                    <a:moveTo>
                      <a:pt x="1669580" y="0"/>
                    </a:moveTo>
                    <a:lnTo>
                      <a:pt x="0" y="0"/>
                    </a:lnTo>
                    <a:lnTo>
                      <a:pt x="0" y="493610"/>
                    </a:lnTo>
                    <a:lnTo>
                      <a:pt x="1669580" y="493610"/>
                    </a:lnTo>
                    <a:lnTo>
                      <a:pt x="1669580" y="0"/>
                    </a:lnTo>
                    <a:close/>
                  </a:path>
                </a:pathLst>
              </a:custGeom>
              <a:solidFill>
                <a:srgbClr val="86C555"/>
              </a:solidFill>
            </p:spPr>
            <p:txBody>
              <a:bodyPr wrap="square" lIns="0" tIns="0" rIns="0" bIns="0" rtlCol="0"/>
              <a:lstStyle/>
              <a:p>
                <a:pPr defTabSz="837753"/>
                <a:endParaRPr sz="1600">
                  <a:solidFill>
                    <a:prstClr val="black"/>
                  </a:solidFill>
                </a:endParaRPr>
              </a:p>
            </p:txBody>
          </p:sp>
          <p:sp>
            <p:nvSpPr>
              <p:cNvPr id="43" name="object 70"/>
              <p:cNvSpPr/>
              <p:nvPr/>
            </p:nvSpPr>
            <p:spPr>
              <a:xfrm>
                <a:off x="2900921" y="7400519"/>
                <a:ext cx="58419" cy="58419"/>
              </a:xfrm>
              <a:custGeom>
                <a:avLst/>
                <a:gdLst/>
                <a:ahLst/>
                <a:cxnLst/>
                <a:rect l="l" t="t" r="r" b="b"/>
                <a:pathLst>
                  <a:path w="58419" h="58420">
                    <a:moveTo>
                      <a:pt x="29057" y="0"/>
                    </a:moveTo>
                    <a:lnTo>
                      <a:pt x="17750" y="2282"/>
                    </a:lnTo>
                    <a:lnTo>
                      <a:pt x="8513" y="8507"/>
                    </a:lnTo>
                    <a:lnTo>
                      <a:pt x="2284" y="17739"/>
                    </a:lnTo>
                    <a:lnTo>
                      <a:pt x="0" y="29044"/>
                    </a:lnTo>
                    <a:lnTo>
                      <a:pt x="2284" y="40348"/>
                    </a:lnTo>
                    <a:lnTo>
                      <a:pt x="8513" y="49576"/>
                    </a:lnTo>
                    <a:lnTo>
                      <a:pt x="17750" y="55796"/>
                    </a:lnTo>
                    <a:lnTo>
                      <a:pt x="29057" y="58077"/>
                    </a:lnTo>
                    <a:lnTo>
                      <a:pt x="40355" y="55796"/>
                    </a:lnTo>
                    <a:lnTo>
                      <a:pt x="49583" y="49576"/>
                    </a:lnTo>
                    <a:lnTo>
                      <a:pt x="55807" y="40348"/>
                    </a:lnTo>
                    <a:lnTo>
                      <a:pt x="58089" y="29044"/>
                    </a:lnTo>
                    <a:lnTo>
                      <a:pt x="55807" y="17739"/>
                    </a:lnTo>
                    <a:lnTo>
                      <a:pt x="49583" y="8507"/>
                    </a:lnTo>
                    <a:lnTo>
                      <a:pt x="40355"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4" name="object 71"/>
              <p:cNvSpPr/>
              <p:nvPr/>
            </p:nvSpPr>
            <p:spPr>
              <a:xfrm>
                <a:off x="2915450" y="7415022"/>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5" name="object 72"/>
              <p:cNvSpPr/>
              <p:nvPr/>
            </p:nvSpPr>
            <p:spPr>
              <a:xfrm>
                <a:off x="4062387" y="7400519"/>
                <a:ext cx="58419" cy="58419"/>
              </a:xfrm>
              <a:custGeom>
                <a:avLst/>
                <a:gdLst/>
                <a:ahLst/>
                <a:cxnLst/>
                <a:rect l="l" t="t" r="r" b="b"/>
                <a:pathLst>
                  <a:path w="58420" h="58420">
                    <a:moveTo>
                      <a:pt x="29032" y="0"/>
                    </a:moveTo>
                    <a:lnTo>
                      <a:pt x="17734" y="2282"/>
                    </a:lnTo>
                    <a:lnTo>
                      <a:pt x="8505" y="8507"/>
                    </a:lnTo>
                    <a:lnTo>
                      <a:pt x="2282" y="17739"/>
                    </a:lnTo>
                    <a:lnTo>
                      <a:pt x="0" y="29044"/>
                    </a:lnTo>
                    <a:lnTo>
                      <a:pt x="2282" y="40348"/>
                    </a:lnTo>
                    <a:lnTo>
                      <a:pt x="8505" y="49576"/>
                    </a:lnTo>
                    <a:lnTo>
                      <a:pt x="17734" y="55796"/>
                    </a:lnTo>
                    <a:lnTo>
                      <a:pt x="29032" y="58077"/>
                    </a:lnTo>
                    <a:lnTo>
                      <a:pt x="40335" y="55796"/>
                    </a:lnTo>
                    <a:lnTo>
                      <a:pt x="49563" y="49576"/>
                    </a:lnTo>
                    <a:lnTo>
                      <a:pt x="55783" y="40348"/>
                    </a:lnTo>
                    <a:lnTo>
                      <a:pt x="58064" y="29044"/>
                    </a:lnTo>
                    <a:lnTo>
                      <a:pt x="55783" y="17739"/>
                    </a:lnTo>
                    <a:lnTo>
                      <a:pt x="49563" y="8507"/>
                    </a:lnTo>
                    <a:lnTo>
                      <a:pt x="40335" y="2282"/>
                    </a:lnTo>
                    <a:lnTo>
                      <a:pt x="29032"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6" name="object 73"/>
              <p:cNvSpPr/>
              <p:nvPr/>
            </p:nvSpPr>
            <p:spPr>
              <a:xfrm>
                <a:off x="4076903" y="7415022"/>
                <a:ext cx="29209" cy="29209"/>
              </a:xfrm>
              <a:custGeom>
                <a:avLst/>
                <a:gdLst/>
                <a:ahLst/>
                <a:cxnLst/>
                <a:rect l="l" t="t" r="r" b="b"/>
                <a:pathLst>
                  <a:path w="29210" h="29209">
                    <a:moveTo>
                      <a:pt x="22529" y="0"/>
                    </a:moveTo>
                    <a:lnTo>
                      <a:pt x="6515" y="0"/>
                    </a:lnTo>
                    <a:lnTo>
                      <a:pt x="0" y="6540"/>
                    </a:lnTo>
                    <a:lnTo>
                      <a:pt x="0" y="22529"/>
                    </a:lnTo>
                    <a:lnTo>
                      <a:pt x="6515" y="29057"/>
                    </a:lnTo>
                    <a:lnTo>
                      <a:pt x="22529"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7" name="object 74"/>
              <p:cNvSpPr/>
              <p:nvPr/>
            </p:nvSpPr>
            <p:spPr>
              <a:xfrm>
                <a:off x="2919095" y="7425918"/>
                <a:ext cx="1176020" cy="348615"/>
              </a:xfrm>
              <a:custGeom>
                <a:avLst/>
                <a:gdLst/>
                <a:ahLst/>
                <a:cxnLst/>
                <a:rect l="l" t="t" r="r" b="b"/>
                <a:pathLst>
                  <a:path w="1176020" h="348615">
                    <a:moveTo>
                      <a:pt x="14503" y="3251"/>
                    </a:moveTo>
                    <a:lnTo>
                      <a:pt x="11264" y="0"/>
                    </a:lnTo>
                    <a:lnTo>
                      <a:pt x="3238" y="0"/>
                    </a:lnTo>
                    <a:lnTo>
                      <a:pt x="0" y="3251"/>
                    </a:lnTo>
                    <a:lnTo>
                      <a:pt x="0" y="345198"/>
                    </a:lnTo>
                    <a:lnTo>
                      <a:pt x="3238" y="348437"/>
                    </a:lnTo>
                    <a:lnTo>
                      <a:pt x="11264" y="348437"/>
                    </a:lnTo>
                    <a:lnTo>
                      <a:pt x="14503" y="345198"/>
                    </a:lnTo>
                    <a:lnTo>
                      <a:pt x="14503" y="3251"/>
                    </a:lnTo>
                    <a:close/>
                  </a:path>
                  <a:path w="1176020" h="348615">
                    <a:moveTo>
                      <a:pt x="1175943" y="3251"/>
                    </a:moveTo>
                    <a:lnTo>
                      <a:pt x="1172705" y="0"/>
                    </a:lnTo>
                    <a:lnTo>
                      <a:pt x="1164666" y="0"/>
                    </a:lnTo>
                    <a:lnTo>
                      <a:pt x="1161427" y="3251"/>
                    </a:lnTo>
                    <a:lnTo>
                      <a:pt x="1161427" y="345198"/>
                    </a:lnTo>
                    <a:lnTo>
                      <a:pt x="1164666" y="348437"/>
                    </a:lnTo>
                    <a:lnTo>
                      <a:pt x="1172705" y="348437"/>
                    </a:lnTo>
                    <a:lnTo>
                      <a:pt x="1175943" y="345198"/>
                    </a:lnTo>
                    <a:lnTo>
                      <a:pt x="1175943" y="3251"/>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48" name="object 75"/>
              <p:cNvSpPr/>
              <p:nvPr/>
            </p:nvSpPr>
            <p:spPr>
              <a:xfrm>
                <a:off x="2897314" y="7163422"/>
                <a:ext cx="58419" cy="58419"/>
              </a:xfrm>
              <a:custGeom>
                <a:avLst/>
                <a:gdLst/>
                <a:ahLst/>
                <a:cxnLst/>
                <a:rect l="l" t="t" r="r" b="b"/>
                <a:pathLst>
                  <a:path w="58419" h="58420">
                    <a:moveTo>
                      <a:pt x="29057" y="0"/>
                    </a:moveTo>
                    <a:lnTo>
                      <a:pt x="17745" y="2284"/>
                    </a:lnTo>
                    <a:lnTo>
                      <a:pt x="8509" y="8512"/>
                    </a:lnTo>
                    <a:lnTo>
                      <a:pt x="2282" y="17745"/>
                    </a:lnTo>
                    <a:lnTo>
                      <a:pt x="0" y="29044"/>
                    </a:lnTo>
                    <a:lnTo>
                      <a:pt x="2282" y="40350"/>
                    </a:lnTo>
                    <a:lnTo>
                      <a:pt x="8509"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9" name="object 76"/>
              <p:cNvSpPr/>
              <p:nvPr/>
            </p:nvSpPr>
            <p:spPr>
              <a:xfrm>
                <a:off x="2911830" y="7177951"/>
                <a:ext cx="29209" cy="29209"/>
              </a:xfrm>
              <a:custGeom>
                <a:avLst/>
                <a:gdLst/>
                <a:ahLst/>
                <a:cxnLst/>
                <a:rect l="l" t="t" r="r" b="b"/>
                <a:pathLst>
                  <a:path w="29210"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0" name="object 77"/>
              <p:cNvSpPr/>
              <p:nvPr/>
            </p:nvSpPr>
            <p:spPr>
              <a:xfrm>
                <a:off x="4058767" y="7163422"/>
                <a:ext cx="58419" cy="58419"/>
              </a:xfrm>
              <a:custGeom>
                <a:avLst/>
                <a:gdLst/>
                <a:ahLst/>
                <a:cxnLst/>
                <a:rect l="l" t="t" r="r" b="b"/>
                <a:pathLst>
                  <a:path w="58420"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1" name="object 78"/>
              <p:cNvSpPr/>
              <p:nvPr/>
            </p:nvSpPr>
            <p:spPr>
              <a:xfrm>
                <a:off x="4073283"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2" name="object 79"/>
              <p:cNvSpPr/>
              <p:nvPr/>
            </p:nvSpPr>
            <p:spPr>
              <a:xfrm>
                <a:off x="2927070"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53" name="object 80"/>
              <p:cNvSpPr/>
              <p:nvPr/>
            </p:nvSpPr>
            <p:spPr>
              <a:xfrm>
                <a:off x="4088066"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54" name="object 81"/>
              <p:cNvSpPr/>
              <p:nvPr/>
            </p:nvSpPr>
            <p:spPr>
              <a:xfrm>
                <a:off x="4930381" y="7756207"/>
                <a:ext cx="1219835" cy="58419"/>
              </a:xfrm>
              <a:custGeom>
                <a:avLst/>
                <a:gdLst/>
                <a:ahLst/>
                <a:cxnLst/>
                <a:rect l="l" t="t" r="r" b="b"/>
                <a:pathLst>
                  <a:path w="1219835" h="58420">
                    <a:moveTo>
                      <a:pt x="58077" y="29032"/>
                    </a:moveTo>
                    <a:lnTo>
                      <a:pt x="55791" y="17729"/>
                    </a:lnTo>
                    <a:lnTo>
                      <a:pt x="49568" y="8509"/>
                    </a:lnTo>
                    <a:lnTo>
                      <a:pt x="40335" y="2286"/>
                    </a:lnTo>
                    <a:lnTo>
                      <a:pt x="29044" y="0"/>
                    </a:lnTo>
                    <a:lnTo>
                      <a:pt x="17729" y="2286"/>
                    </a:lnTo>
                    <a:lnTo>
                      <a:pt x="8496" y="8509"/>
                    </a:lnTo>
                    <a:lnTo>
                      <a:pt x="2273" y="17729"/>
                    </a:lnTo>
                    <a:lnTo>
                      <a:pt x="0" y="29032"/>
                    </a:lnTo>
                    <a:lnTo>
                      <a:pt x="2273" y="40347"/>
                    </a:lnTo>
                    <a:lnTo>
                      <a:pt x="8496" y="49580"/>
                    </a:lnTo>
                    <a:lnTo>
                      <a:pt x="17729" y="55803"/>
                    </a:lnTo>
                    <a:lnTo>
                      <a:pt x="29044" y="58077"/>
                    </a:lnTo>
                    <a:lnTo>
                      <a:pt x="40335" y="55803"/>
                    </a:lnTo>
                    <a:lnTo>
                      <a:pt x="49568" y="49580"/>
                    </a:lnTo>
                    <a:lnTo>
                      <a:pt x="55791" y="40347"/>
                    </a:lnTo>
                    <a:lnTo>
                      <a:pt x="58077" y="29032"/>
                    </a:lnTo>
                    <a:close/>
                  </a:path>
                  <a:path w="1219835" h="58420">
                    <a:moveTo>
                      <a:pt x="1219517" y="29032"/>
                    </a:moveTo>
                    <a:lnTo>
                      <a:pt x="1217231" y="17729"/>
                    </a:lnTo>
                    <a:lnTo>
                      <a:pt x="1211008" y="8509"/>
                    </a:lnTo>
                    <a:lnTo>
                      <a:pt x="1201775" y="2286"/>
                    </a:lnTo>
                    <a:lnTo>
                      <a:pt x="1190485" y="0"/>
                    </a:lnTo>
                    <a:lnTo>
                      <a:pt x="1179169" y="2286"/>
                    </a:lnTo>
                    <a:lnTo>
                      <a:pt x="1169936" y="8509"/>
                    </a:lnTo>
                    <a:lnTo>
                      <a:pt x="1163713" y="17729"/>
                    </a:lnTo>
                    <a:lnTo>
                      <a:pt x="1161440" y="29032"/>
                    </a:lnTo>
                    <a:lnTo>
                      <a:pt x="1163713" y="40347"/>
                    </a:lnTo>
                    <a:lnTo>
                      <a:pt x="1169936" y="49580"/>
                    </a:lnTo>
                    <a:lnTo>
                      <a:pt x="1179169" y="55803"/>
                    </a:lnTo>
                    <a:lnTo>
                      <a:pt x="1190485" y="58077"/>
                    </a:lnTo>
                    <a:lnTo>
                      <a:pt x="1201775" y="55803"/>
                    </a:lnTo>
                    <a:lnTo>
                      <a:pt x="1211008" y="49580"/>
                    </a:lnTo>
                    <a:lnTo>
                      <a:pt x="1217231" y="40347"/>
                    </a:lnTo>
                    <a:lnTo>
                      <a:pt x="1219517" y="29032"/>
                    </a:lnTo>
                    <a:close/>
                  </a:path>
                </a:pathLst>
              </a:custGeom>
              <a:solidFill>
                <a:srgbClr val="D2C18F"/>
              </a:solidFill>
            </p:spPr>
            <p:txBody>
              <a:bodyPr wrap="square" lIns="0" tIns="0" rIns="0" bIns="0" rtlCol="0"/>
              <a:lstStyle/>
              <a:p>
                <a:pPr defTabSz="837753"/>
                <a:endParaRPr sz="1600">
                  <a:solidFill>
                    <a:prstClr val="black"/>
                  </a:solidFill>
                </a:endParaRPr>
              </a:p>
            </p:txBody>
          </p:sp>
          <p:sp>
            <p:nvSpPr>
              <p:cNvPr id="55" name="object 82"/>
              <p:cNvSpPr/>
              <p:nvPr/>
            </p:nvSpPr>
            <p:spPr>
              <a:xfrm>
                <a:off x="4930381" y="7748943"/>
                <a:ext cx="58419" cy="58419"/>
              </a:xfrm>
              <a:custGeom>
                <a:avLst/>
                <a:gdLst/>
                <a:ahLst/>
                <a:cxnLst/>
                <a:rect l="l" t="t" r="r" b="b"/>
                <a:pathLst>
                  <a:path w="58420" h="58420">
                    <a:moveTo>
                      <a:pt x="29044" y="0"/>
                    </a:moveTo>
                    <a:lnTo>
                      <a:pt x="17739" y="2282"/>
                    </a:lnTo>
                    <a:lnTo>
                      <a:pt x="8507" y="8507"/>
                    </a:lnTo>
                    <a:lnTo>
                      <a:pt x="2282" y="17739"/>
                    </a:lnTo>
                    <a:lnTo>
                      <a:pt x="0" y="29044"/>
                    </a:lnTo>
                    <a:lnTo>
                      <a:pt x="2282" y="40342"/>
                    </a:lnTo>
                    <a:lnTo>
                      <a:pt x="8507" y="49571"/>
                    </a:lnTo>
                    <a:lnTo>
                      <a:pt x="17739" y="55794"/>
                    </a:lnTo>
                    <a:lnTo>
                      <a:pt x="29044" y="58077"/>
                    </a:lnTo>
                    <a:lnTo>
                      <a:pt x="40342" y="55794"/>
                    </a:lnTo>
                    <a:lnTo>
                      <a:pt x="49571" y="49571"/>
                    </a:lnTo>
                    <a:lnTo>
                      <a:pt x="55794" y="40342"/>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6" name="object 83"/>
              <p:cNvSpPr/>
              <p:nvPr/>
            </p:nvSpPr>
            <p:spPr>
              <a:xfrm>
                <a:off x="4944909" y="7763459"/>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7" name="object 84"/>
              <p:cNvSpPr/>
              <p:nvPr/>
            </p:nvSpPr>
            <p:spPr>
              <a:xfrm>
                <a:off x="6091821" y="7748943"/>
                <a:ext cx="58419" cy="58419"/>
              </a:xfrm>
              <a:custGeom>
                <a:avLst/>
                <a:gdLst/>
                <a:ahLst/>
                <a:cxnLst/>
                <a:rect l="l" t="t" r="r" b="b"/>
                <a:pathLst>
                  <a:path w="58420" h="58420">
                    <a:moveTo>
                      <a:pt x="29044" y="0"/>
                    </a:moveTo>
                    <a:lnTo>
                      <a:pt x="17734" y="2282"/>
                    </a:lnTo>
                    <a:lnTo>
                      <a:pt x="8502" y="8507"/>
                    </a:lnTo>
                    <a:lnTo>
                      <a:pt x="2280" y="17739"/>
                    </a:lnTo>
                    <a:lnTo>
                      <a:pt x="0" y="29044"/>
                    </a:lnTo>
                    <a:lnTo>
                      <a:pt x="2280" y="40342"/>
                    </a:lnTo>
                    <a:lnTo>
                      <a:pt x="8502" y="49571"/>
                    </a:lnTo>
                    <a:lnTo>
                      <a:pt x="17734" y="55794"/>
                    </a:lnTo>
                    <a:lnTo>
                      <a:pt x="29044" y="58077"/>
                    </a:lnTo>
                    <a:lnTo>
                      <a:pt x="40342" y="55794"/>
                    </a:lnTo>
                    <a:lnTo>
                      <a:pt x="49571" y="49571"/>
                    </a:lnTo>
                    <a:lnTo>
                      <a:pt x="55794" y="40342"/>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8" name="object 85"/>
              <p:cNvSpPr/>
              <p:nvPr/>
            </p:nvSpPr>
            <p:spPr>
              <a:xfrm>
                <a:off x="6106337" y="7763459"/>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9" name="object 86"/>
              <p:cNvSpPr/>
              <p:nvPr/>
            </p:nvSpPr>
            <p:spPr>
              <a:xfrm>
                <a:off x="4688598" y="7076859"/>
                <a:ext cx="1670050" cy="494030"/>
              </a:xfrm>
              <a:custGeom>
                <a:avLst/>
                <a:gdLst/>
                <a:ahLst/>
                <a:cxnLst/>
                <a:rect l="l" t="t" r="r" b="b"/>
                <a:pathLst>
                  <a:path w="1670050" h="494029">
                    <a:moveTo>
                      <a:pt x="1669567" y="0"/>
                    </a:moveTo>
                    <a:lnTo>
                      <a:pt x="0" y="0"/>
                    </a:lnTo>
                    <a:lnTo>
                      <a:pt x="0" y="493610"/>
                    </a:lnTo>
                    <a:lnTo>
                      <a:pt x="1669567" y="493610"/>
                    </a:lnTo>
                    <a:lnTo>
                      <a:pt x="1669567" y="0"/>
                    </a:lnTo>
                    <a:close/>
                  </a:path>
                </a:pathLst>
              </a:custGeom>
              <a:solidFill>
                <a:srgbClr val="22A8E0"/>
              </a:solidFill>
            </p:spPr>
            <p:txBody>
              <a:bodyPr wrap="square" lIns="0" tIns="0" rIns="0" bIns="0" rtlCol="0"/>
              <a:lstStyle/>
              <a:p>
                <a:pPr defTabSz="837753"/>
                <a:endParaRPr sz="1600">
                  <a:solidFill>
                    <a:prstClr val="black"/>
                  </a:solidFill>
                </a:endParaRPr>
              </a:p>
            </p:txBody>
          </p:sp>
          <p:sp>
            <p:nvSpPr>
              <p:cNvPr id="60" name="object 87"/>
              <p:cNvSpPr/>
              <p:nvPr/>
            </p:nvSpPr>
            <p:spPr>
              <a:xfrm>
                <a:off x="4930381" y="7407770"/>
                <a:ext cx="58419" cy="58419"/>
              </a:xfrm>
              <a:custGeom>
                <a:avLst/>
                <a:gdLst/>
                <a:ahLst/>
                <a:cxnLst/>
                <a:rect l="l" t="t" r="r" b="b"/>
                <a:pathLst>
                  <a:path w="58420" h="58420">
                    <a:moveTo>
                      <a:pt x="29044" y="0"/>
                    </a:moveTo>
                    <a:lnTo>
                      <a:pt x="17739" y="2282"/>
                    </a:lnTo>
                    <a:lnTo>
                      <a:pt x="8507" y="8505"/>
                    </a:lnTo>
                    <a:lnTo>
                      <a:pt x="2282" y="17734"/>
                    </a:lnTo>
                    <a:lnTo>
                      <a:pt x="0" y="29032"/>
                    </a:lnTo>
                    <a:lnTo>
                      <a:pt x="2282" y="40339"/>
                    </a:lnTo>
                    <a:lnTo>
                      <a:pt x="8507" y="49576"/>
                    </a:lnTo>
                    <a:lnTo>
                      <a:pt x="17739" y="55805"/>
                    </a:lnTo>
                    <a:lnTo>
                      <a:pt x="29044" y="58089"/>
                    </a:lnTo>
                    <a:lnTo>
                      <a:pt x="40342" y="55805"/>
                    </a:lnTo>
                    <a:lnTo>
                      <a:pt x="49571" y="49576"/>
                    </a:lnTo>
                    <a:lnTo>
                      <a:pt x="55794" y="40339"/>
                    </a:lnTo>
                    <a:lnTo>
                      <a:pt x="58077" y="29032"/>
                    </a:lnTo>
                    <a:lnTo>
                      <a:pt x="55794" y="17734"/>
                    </a:lnTo>
                    <a:lnTo>
                      <a:pt x="49571" y="8505"/>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1" name="object 88"/>
              <p:cNvSpPr/>
              <p:nvPr/>
            </p:nvSpPr>
            <p:spPr>
              <a:xfrm>
                <a:off x="4944909" y="7422286"/>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2" name="object 89"/>
              <p:cNvSpPr/>
              <p:nvPr/>
            </p:nvSpPr>
            <p:spPr>
              <a:xfrm>
                <a:off x="6091821" y="7407770"/>
                <a:ext cx="58419" cy="58419"/>
              </a:xfrm>
              <a:custGeom>
                <a:avLst/>
                <a:gdLst/>
                <a:ahLst/>
                <a:cxnLst/>
                <a:rect l="l" t="t" r="r" b="b"/>
                <a:pathLst>
                  <a:path w="58420" h="58420">
                    <a:moveTo>
                      <a:pt x="29044" y="0"/>
                    </a:moveTo>
                    <a:lnTo>
                      <a:pt x="17734" y="2282"/>
                    </a:lnTo>
                    <a:lnTo>
                      <a:pt x="8502" y="8505"/>
                    </a:lnTo>
                    <a:lnTo>
                      <a:pt x="2280" y="17734"/>
                    </a:lnTo>
                    <a:lnTo>
                      <a:pt x="0" y="29032"/>
                    </a:lnTo>
                    <a:lnTo>
                      <a:pt x="2280" y="40339"/>
                    </a:lnTo>
                    <a:lnTo>
                      <a:pt x="8502" y="49576"/>
                    </a:lnTo>
                    <a:lnTo>
                      <a:pt x="17734" y="55805"/>
                    </a:lnTo>
                    <a:lnTo>
                      <a:pt x="29044" y="58089"/>
                    </a:lnTo>
                    <a:lnTo>
                      <a:pt x="40342" y="55805"/>
                    </a:lnTo>
                    <a:lnTo>
                      <a:pt x="49571" y="49576"/>
                    </a:lnTo>
                    <a:lnTo>
                      <a:pt x="55794" y="40339"/>
                    </a:lnTo>
                    <a:lnTo>
                      <a:pt x="58077" y="29032"/>
                    </a:lnTo>
                    <a:lnTo>
                      <a:pt x="55794" y="17734"/>
                    </a:lnTo>
                    <a:lnTo>
                      <a:pt x="49571" y="8505"/>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3" name="object 90"/>
              <p:cNvSpPr/>
              <p:nvPr/>
            </p:nvSpPr>
            <p:spPr>
              <a:xfrm>
                <a:off x="6106337" y="7422286"/>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4" name="object 91"/>
              <p:cNvSpPr/>
              <p:nvPr/>
            </p:nvSpPr>
            <p:spPr>
              <a:xfrm>
                <a:off x="4951603" y="7433195"/>
                <a:ext cx="1176020" cy="348615"/>
              </a:xfrm>
              <a:custGeom>
                <a:avLst/>
                <a:gdLst/>
                <a:ahLst/>
                <a:cxnLst/>
                <a:rect l="l" t="t" r="r" b="b"/>
                <a:pathLst>
                  <a:path w="1176020" h="348615">
                    <a:moveTo>
                      <a:pt x="14516" y="3225"/>
                    </a:moveTo>
                    <a:lnTo>
                      <a:pt x="11277" y="0"/>
                    </a:lnTo>
                    <a:lnTo>
                      <a:pt x="3251" y="0"/>
                    </a:lnTo>
                    <a:lnTo>
                      <a:pt x="0" y="3225"/>
                    </a:lnTo>
                    <a:lnTo>
                      <a:pt x="0" y="345186"/>
                    </a:lnTo>
                    <a:lnTo>
                      <a:pt x="3251" y="348424"/>
                    </a:lnTo>
                    <a:lnTo>
                      <a:pt x="11277" y="348424"/>
                    </a:lnTo>
                    <a:lnTo>
                      <a:pt x="14516" y="345186"/>
                    </a:lnTo>
                    <a:lnTo>
                      <a:pt x="14516" y="3225"/>
                    </a:lnTo>
                    <a:close/>
                  </a:path>
                  <a:path w="1176020" h="348615">
                    <a:moveTo>
                      <a:pt x="1175969" y="3225"/>
                    </a:moveTo>
                    <a:lnTo>
                      <a:pt x="1172718" y="0"/>
                    </a:lnTo>
                    <a:lnTo>
                      <a:pt x="1164691" y="0"/>
                    </a:lnTo>
                    <a:lnTo>
                      <a:pt x="1161453" y="3225"/>
                    </a:lnTo>
                    <a:lnTo>
                      <a:pt x="1161453" y="345186"/>
                    </a:lnTo>
                    <a:lnTo>
                      <a:pt x="1164691" y="348424"/>
                    </a:lnTo>
                    <a:lnTo>
                      <a:pt x="1172718" y="348424"/>
                    </a:lnTo>
                    <a:lnTo>
                      <a:pt x="1175969" y="345186"/>
                    </a:lnTo>
                    <a:lnTo>
                      <a:pt x="1175969" y="3225"/>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65" name="object 92"/>
              <p:cNvSpPr/>
              <p:nvPr/>
            </p:nvSpPr>
            <p:spPr>
              <a:xfrm>
                <a:off x="4931308" y="7163422"/>
                <a:ext cx="58419" cy="58419"/>
              </a:xfrm>
              <a:custGeom>
                <a:avLst/>
                <a:gdLst/>
                <a:ahLst/>
                <a:cxnLst/>
                <a:rect l="l" t="t" r="r" b="b"/>
                <a:pathLst>
                  <a:path w="58420"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6" name="object 93"/>
              <p:cNvSpPr/>
              <p:nvPr/>
            </p:nvSpPr>
            <p:spPr>
              <a:xfrm>
                <a:off x="4945837" y="7177951"/>
                <a:ext cx="29209" cy="29209"/>
              </a:xfrm>
              <a:custGeom>
                <a:avLst/>
                <a:gdLst/>
                <a:ahLst/>
                <a:cxnLst/>
                <a:rect l="l" t="t" r="r" b="b"/>
                <a:pathLst>
                  <a:path w="29210"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7" name="object 94"/>
              <p:cNvSpPr/>
              <p:nvPr/>
            </p:nvSpPr>
            <p:spPr>
              <a:xfrm>
                <a:off x="6092761" y="7163422"/>
                <a:ext cx="58419" cy="58419"/>
              </a:xfrm>
              <a:custGeom>
                <a:avLst/>
                <a:gdLst/>
                <a:ahLst/>
                <a:cxnLst/>
                <a:rect l="l" t="t" r="r" b="b"/>
                <a:pathLst>
                  <a:path w="58420"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8" name="object 95"/>
              <p:cNvSpPr/>
              <p:nvPr/>
            </p:nvSpPr>
            <p:spPr>
              <a:xfrm>
                <a:off x="6107277"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9" name="object 96"/>
              <p:cNvSpPr/>
              <p:nvPr/>
            </p:nvSpPr>
            <p:spPr>
              <a:xfrm>
                <a:off x="4960962"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70" name="object 97"/>
              <p:cNvSpPr/>
              <p:nvPr/>
            </p:nvSpPr>
            <p:spPr>
              <a:xfrm>
                <a:off x="6122060"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71" name="object 98"/>
              <p:cNvSpPr/>
              <p:nvPr/>
            </p:nvSpPr>
            <p:spPr>
              <a:xfrm>
                <a:off x="449314" y="6415151"/>
                <a:ext cx="522605" cy="522605"/>
              </a:xfrm>
              <a:custGeom>
                <a:avLst/>
                <a:gdLst/>
                <a:ahLst/>
                <a:cxnLst/>
                <a:rect l="l" t="t" r="r" b="b"/>
                <a:pathLst>
                  <a:path w="522605" h="522604">
                    <a:moveTo>
                      <a:pt x="260984" y="0"/>
                    </a:moveTo>
                    <a:lnTo>
                      <a:pt x="214134" y="4212"/>
                    </a:lnTo>
                    <a:lnTo>
                      <a:pt x="170013" y="16356"/>
                    </a:lnTo>
                    <a:lnTo>
                      <a:pt x="129365" y="35687"/>
                    </a:lnTo>
                    <a:lnTo>
                      <a:pt x="92932" y="61463"/>
                    </a:lnTo>
                    <a:lnTo>
                      <a:pt x="61457" y="92941"/>
                    </a:lnTo>
                    <a:lnTo>
                      <a:pt x="35684" y="129378"/>
                    </a:lnTo>
                    <a:lnTo>
                      <a:pt x="16354" y="170030"/>
                    </a:lnTo>
                    <a:lnTo>
                      <a:pt x="4212" y="214155"/>
                    </a:lnTo>
                    <a:lnTo>
                      <a:pt x="0" y="261010"/>
                    </a:lnTo>
                    <a:lnTo>
                      <a:pt x="5616" y="314948"/>
                    </a:lnTo>
                    <a:lnTo>
                      <a:pt x="21694" y="365075"/>
                    </a:lnTo>
                    <a:lnTo>
                      <a:pt x="47073" y="410252"/>
                    </a:lnTo>
                    <a:lnTo>
                      <a:pt x="80594" y="449338"/>
                    </a:lnTo>
                    <a:lnTo>
                      <a:pt x="118733" y="479652"/>
                    </a:lnTo>
                    <a:lnTo>
                      <a:pt x="162155" y="502521"/>
                    </a:lnTo>
                    <a:lnTo>
                      <a:pt x="209894" y="516963"/>
                    </a:lnTo>
                    <a:lnTo>
                      <a:pt x="260984" y="521995"/>
                    </a:lnTo>
                    <a:lnTo>
                      <a:pt x="307832" y="517782"/>
                    </a:lnTo>
                    <a:lnTo>
                      <a:pt x="351953" y="505639"/>
                    </a:lnTo>
                    <a:lnTo>
                      <a:pt x="392602" y="486308"/>
                    </a:lnTo>
                    <a:lnTo>
                      <a:pt x="429037" y="460533"/>
                    </a:lnTo>
                    <a:lnTo>
                      <a:pt x="460515" y="429058"/>
                    </a:lnTo>
                    <a:lnTo>
                      <a:pt x="486292" y="392624"/>
                    </a:lnTo>
                    <a:lnTo>
                      <a:pt x="505624" y="351976"/>
                    </a:lnTo>
                    <a:lnTo>
                      <a:pt x="517769" y="307857"/>
                    </a:lnTo>
                    <a:lnTo>
                      <a:pt x="521982" y="261010"/>
                    </a:lnTo>
                    <a:lnTo>
                      <a:pt x="516950" y="209907"/>
                    </a:lnTo>
                    <a:lnTo>
                      <a:pt x="502507" y="162167"/>
                    </a:lnTo>
                    <a:lnTo>
                      <a:pt x="479634" y="118755"/>
                    </a:lnTo>
                    <a:lnTo>
                      <a:pt x="449313" y="80632"/>
                    </a:lnTo>
                    <a:lnTo>
                      <a:pt x="410234" y="47105"/>
                    </a:lnTo>
                    <a:lnTo>
                      <a:pt x="365059" y="21713"/>
                    </a:lnTo>
                    <a:lnTo>
                      <a:pt x="314930" y="5622"/>
                    </a:lnTo>
                    <a:lnTo>
                      <a:pt x="260984" y="0"/>
                    </a:lnTo>
                    <a:close/>
                  </a:path>
                </a:pathLst>
              </a:custGeom>
              <a:solidFill>
                <a:srgbClr val="2D3138"/>
              </a:solidFill>
            </p:spPr>
            <p:txBody>
              <a:bodyPr wrap="square" lIns="0" tIns="0" rIns="0" bIns="0" rtlCol="0"/>
              <a:lstStyle/>
              <a:p>
                <a:pPr defTabSz="837753"/>
                <a:endParaRPr sz="1600">
                  <a:solidFill>
                    <a:prstClr val="black"/>
                  </a:solidFill>
                </a:endParaRPr>
              </a:p>
            </p:txBody>
          </p:sp>
          <p:sp>
            <p:nvSpPr>
              <p:cNvPr id="72" name="object 99"/>
              <p:cNvSpPr/>
              <p:nvPr/>
            </p:nvSpPr>
            <p:spPr>
              <a:xfrm>
                <a:off x="480136" y="6445987"/>
                <a:ext cx="460375" cy="460375"/>
              </a:xfrm>
              <a:custGeom>
                <a:avLst/>
                <a:gdLst/>
                <a:ahLst/>
                <a:cxnLst/>
                <a:rect l="l" t="t" r="r" b="b"/>
                <a:pathLst>
                  <a:path w="460375" h="460375">
                    <a:moveTo>
                      <a:pt x="230162" y="0"/>
                    </a:moveTo>
                    <a:lnTo>
                      <a:pt x="183834" y="4684"/>
                    </a:lnTo>
                    <a:lnTo>
                      <a:pt x="140658" y="18117"/>
                    </a:lnTo>
                    <a:lnTo>
                      <a:pt x="101565" y="39365"/>
                    </a:lnTo>
                    <a:lnTo>
                      <a:pt x="67489" y="67495"/>
                    </a:lnTo>
                    <a:lnTo>
                      <a:pt x="39361" y="101574"/>
                    </a:lnTo>
                    <a:lnTo>
                      <a:pt x="18115" y="140669"/>
                    </a:lnTo>
                    <a:lnTo>
                      <a:pt x="4684" y="183847"/>
                    </a:lnTo>
                    <a:lnTo>
                      <a:pt x="0" y="230174"/>
                    </a:lnTo>
                    <a:lnTo>
                      <a:pt x="4684" y="276503"/>
                    </a:lnTo>
                    <a:lnTo>
                      <a:pt x="18115" y="319682"/>
                    </a:lnTo>
                    <a:lnTo>
                      <a:pt x="39361" y="358779"/>
                    </a:lnTo>
                    <a:lnTo>
                      <a:pt x="67489" y="392860"/>
                    </a:lnTo>
                    <a:lnTo>
                      <a:pt x="101565" y="420992"/>
                    </a:lnTo>
                    <a:lnTo>
                      <a:pt x="140658" y="442242"/>
                    </a:lnTo>
                    <a:lnTo>
                      <a:pt x="183834" y="455676"/>
                    </a:lnTo>
                    <a:lnTo>
                      <a:pt x="230162" y="460362"/>
                    </a:lnTo>
                    <a:lnTo>
                      <a:pt x="276493" y="455676"/>
                    </a:lnTo>
                    <a:lnTo>
                      <a:pt x="319672" y="442242"/>
                    </a:lnTo>
                    <a:lnTo>
                      <a:pt x="358767" y="420992"/>
                    </a:lnTo>
                    <a:lnTo>
                      <a:pt x="392845" y="392860"/>
                    </a:lnTo>
                    <a:lnTo>
                      <a:pt x="420974" y="358779"/>
                    </a:lnTo>
                    <a:lnTo>
                      <a:pt x="442220" y="319682"/>
                    </a:lnTo>
                    <a:lnTo>
                      <a:pt x="455652" y="276503"/>
                    </a:lnTo>
                    <a:lnTo>
                      <a:pt x="460336" y="230174"/>
                    </a:lnTo>
                    <a:lnTo>
                      <a:pt x="455652" y="183847"/>
                    </a:lnTo>
                    <a:lnTo>
                      <a:pt x="442220" y="140669"/>
                    </a:lnTo>
                    <a:lnTo>
                      <a:pt x="420974" y="101574"/>
                    </a:lnTo>
                    <a:lnTo>
                      <a:pt x="392845" y="67495"/>
                    </a:lnTo>
                    <a:lnTo>
                      <a:pt x="358767" y="39365"/>
                    </a:lnTo>
                    <a:lnTo>
                      <a:pt x="319672" y="18117"/>
                    </a:lnTo>
                    <a:lnTo>
                      <a:pt x="276493" y="4684"/>
                    </a:lnTo>
                    <a:lnTo>
                      <a:pt x="230162" y="0"/>
                    </a:lnTo>
                    <a:close/>
                  </a:path>
                </a:pathLst>
              </a:custGeom>
              <a:solidFill>
                <a:srgbClr val="DDDFDF"/>
              </a:solidFill>
            </p:spPr>
            <p:txBody>
              <a:bodyPr wrap="square" lIns="0" tIns="0" rIns="0" bIns="0" rtlCol="0"/>
              <a:lstStyle/>
              <a:p>
                <a:pPr defTabSz="837753"/>
                <a:endParaRPr sz="1600">
                  <a:solidFill>
                    <a:prstClr val="black"/>
                  </a:solidFill>
                </a:endParaRPr>
              </a:p>
            </p:txBody>
          </p:sp>
          <p:sp>
            <p:nvSpPr>
              <p:cNvPr id="73" name="object 100"/>
              <p:cNvSpPr/>
              <p:nvPr/>
            </p:nvSpPr>
            <p:spPr>
              <a:xfrm>
                <a:off x="533819" y="6499682"/>
                <a:ext cx="353060" cy="353060"/>
              </a:xfrm>
              <a:custGeom>
                <a:avLst/>
                <a:gdLst/>
                <a:ahLst/>
                <a:cxnLst/>
                <a:rect l="l" t="t" r="r" b="b"/>
                <a:pathLst>
                  <a:path w="353059" h="353059">
                    <a:moveTo>
                      <a:pt x="176479" y="0"/>
                    </a:moveTo>
                    <a:lnTo>
                      <a:pt x="129619" y="6315"/>
                    </a:lnTo>
                    <a:lnTo>
                      <a:pt x="87477" y="24132"/>
                    </a:lnTo>
                    <a:lnTo>
                      <a:pt x="51749" y="51754"/>
                    </a:lnTo>
                    <a:lnTo>
                      <a:pt x="24129" y="87483"/>
                    </a:lnTo>
                    <a:lnTo>
                      <a:pt x="6315" y="129623"/>
                    </a:lnTo>
                    <a:lnTo>
                      <a:pt x="0" y="176479"/>
                    </a:lnTo>
                    <a:lnTo>
                      <a:pt x="6315" y="223338"/>
                    </a:lnTo>
                    <a:lnTo>
                      <a:pt x="24129" y="265477"/>
                    </a:lnTo>
                    <a:lnTo>
                      <a:pt x="51749" y="301202"/>
                    </a:lnTo>
                    <a:lnTo>
                      <a:pt x="87477" y="328818"/>
                    </a:lnTo>
                    <a:lnTo>
                      <a:pt x="129619" y="346631"/>
                    </a:lnTo>
                    <a:lnTo>
                      <a:pt x="176479" y="352945"/>
                    </a:lnTo>
                    <a:lnTo>
                      <a:pt x="223339" y="346631"/>
                    </a:lnTo>
                    <a:lnTo>
                      <a:pt x="265480" y="328818"/>
                    </a:lnTo>
                    <a:lnTo>
                      <a:pt x="301209" y="301202"/>
                    </a:lnTo>
                    <a:lnTo>
                      <a:pt x="328828" y="265477"/>
                    </a:lnTo>
                    <a:lnTo>
                      <a:pt x="346643" y="223338"/>
                    </a:lnTo>
                    <a:lnTo>
                      <a:pt x="352958" y="176479"/>
                    </a:lnTo>
                    <a:lnTo>
                      <a:pt x="346643" y="129623"/>
                    </a:lnTo>
                    <a:lnTo>
                      <a:pt x="328828" y="87483"/>
                    </a:lnTo>
                    <a:lnTo>
                      <a:pt x="301209" y="51754"/>
                    </a:lnTo>
                    <a:lnTo>
                      <a:pt x="265480" y="24132"/>
                    </a:lnTo>
                    <a:lnTo>
                      <a:pt x="223339" y="6315"/>
                    </a:lnTo>
                    <a:lnTo>
                      <a:pt x="176479" y="0"/>
                    </a:lnTo>
                    <a:close/>
                  </a:path>
                </a:pathLst>
              </a:custGeom>
              <a:solidFill>
                <a:srgbClr val="43A1CD"/>
              </a:solidFill>
            </p:spPr>
            <p:txBody>
              <a:bodyPr wrap="square" lIns="0" tIns="0" rIns="0" bIns="0" rtlCol="0"/>
              <a:lstStyle/>
              <a:p>
                <a:pPr defTabSz="837753"/>
                <a:endParaRPr sz="1600">
                  <a:solidFill>
                    <a:prstClr val="black"/>
                  </a:solidFill>
                </a:endParaRPr>
              </a:p>
            </p:txBody>
          </p:sp>
          <p:sp>
            <p:nvSpPr>
              <p:cNvPr id="74" name="object 101"/>
              <p:cNvSpPr/>
              <p:nvPr/>
            </p:nvSpPr>
            <p:spPr>
              <a:xfrm>
                <a:off x="585419" y="6551270"/>
                <a:ext cx="249758" cy="249770"/>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sp>
            <p:nvSpPr>
              <p:cNvPr id="75" name="object 102"/>
              <p:cNvSpPr/>
              <p:nvPr/>
            </p:nvSpPr>
            <p:spPr>
              <a:xfrm>
                <a:off x="529903" y="6496025"/>
                <a:ext cx="516890" cy="449580"/>
              </a:xfrm>
              <a:custGeom>
                <a:avLst/>
                <a:gdLst/>
                <a:ahLst/>
                <a:cxnLst/>
                <a:rect l="l" t="t" r="r" b="b"/>
                <a:pathLst>
                  <a:path w="516890" h="449579">
                    <a:moveTo>
                      <a:pt x="0" y="368477"/>
                    </a:moveTo>
                    <a:lnTo>
                      <a:pt x="39079" y="401996"/>
                    </a:lnTo>
                    <a:lnTo>
                      <a:pt x="84254" y="427370"/>
                    </a:lnTo>
                    <a:lnTo>
                      <a:pt x="134388" y="443444"/>
                    </a:lnTo>
                    <a:lnTo>
                      <a:pt x="188341" y="449059"/>
                    </a:lnTo>
                    <a:lnTo>
                      <a:pt x="235960" y="444701"/>
                    </a:lnTo>
                    <a:lnTo>
                      <a:pt x="248733" y="441121"/>
                    </a:lnTo>
                    <a:lnTo>
                      <a:pt x="180390" y="441121"/>
                    </a:lnTo>
                    <a:lnTo>
                      <a:pt x="129300" y="436091"/>
                    </a:lnTo>
                    <a:lnTo>
                      <a:pt x="81560" y="421654"/>
                    </a:lnTo>
                    <a:lnTo>
                      <a:pt x="38139" y="398789"/>
                    </a:lnTo>
                    <a:lnTo>
                      <a:pt x="0" y="368477"/>
                    </a:lnTo>
                    <a:close/>
                  </a:path>
                  <a:path w="516890" h="449579">
                    <a:moveTo>
                      <a:pt x="368947" y="0"/>
                    </a:moveTo>
                    <a:lnTo>
                      <a:pt x="399181" y="38090"/>
                    </a:lnTo>
                    <a:lnTo>
                      <a:pt x="421986" y="81448"/>
                    </a:lnTo>
                    <a:lnTo>
                      <a:pt x="436384" y="129116"/>
                    </a:lnTo>
                    <a:lnTo>
                      <a:pt x="441401" y="180136"/>
                    </a:lnTo>
                    <a:lnTo>
                      <a:pt x="436617" y="230014"/>
                    </a:lnTo>
                    <a:lnTo>
                      <a:pt x="422868" y="276729"/>
                    </a:lnTo>
                    <a:lnTo>
                      <a:pt x="401056" y="319382"/>
                    </a:lnTo>
                    <a:lnTo>
                      <a:pt x="371881" y="357301"/>
                    </a:lnTo>
                    <a:lnTo>
                      <a:pt x="333736" y="391214"/>
                    </a:lnTo>
                    <a:lnTo>
                      <a:pt x="289485" y="417221"/>
                    </a:lnTo>
                    <a:lnTo>
                      <a:pt x="240245" y="434202"/>
                    </a:lnTo>
                    <a:lnTo>
                      <a:pt x="187134" y="441032"/>
                    </a:lnTo>
                    <a:lnTo>
                      <a:pt x="182232" y="441121"/>
                    </a:lnTo>
                    <a:lnTo>
                      <a:pt x="248733" y="441121"/>
                    </a:lnTo>
                    <a:lnTo>
                      <a:pt x="321901" y="412190"/>
                    </a:lnTo>
                    <a:lnTo>
                      <a:pt x="358662" y="385601"/>
                    </a:lnTo>
                    <a:lnTo>
                      <a:pt x="390243" y="353168"/>
                    </a:lnTo>
                    <a:lnTo>
                      <a:pt x="415865" y="315674"/>
                    </a:lnTo>
                    <a:lnTo>
                      <a:pt x="434746" y="273900"/>
                    </a:lnTo>
                    <a:lnTo>
                      <a:pt x="503696" y="273900"/>
                    </a:lnTo>
                    <a:lnTo>
                      <a:pt x="504460" y="272758"/>
                    </a:lnTo>
                    <a:lnTo>
                      <a:pt x="504799" y="263588"/>
                    </a:lnTo>
                    <a:lnTo>
                      <a:pt x="501016" y="255688"/>
                    </a:lnTo>
                    <a:lnTo>
                      <a:pt x="493458" y="245984"/>
                    </a:lnTo>
                    <a:lnTo>
                      <a:pt x="485014" y="237011"/>
                    </a:lnTo>
                    <a:lnTo>
                      <a:pt x="478574" y="231305"/>
                    </a:lnTo>
                    <a:lnTo>
                      <a:pt x="483074" y="231305"/>
                    </a:lnTo>
                    <a:lnTo>
                      <a:pt x="481520" y="230720"/>
                    </a:lnTo>
                    <a:lnTo>
                      <a:pt x="478078" y="229565"/>
                    </a:lnTo>
                    <a:lnTo>
                      <a:pt x="485706" y="225754"/>
                    </a:lnTo>
                    <a:lnTo>
                      <a:pt x="496977" y="218663"/>
                    </a:lnTo>
                    <a:lnTo>
                      <a:pt x="507852" y="210489"/>
                    </a:lnTo>
                    <a:lnTo>
                      <a:pt x="514286" y="203428"/>
                    </a:lnTo>
                    <a:lnTo>
                      <a:pt x="516337" y="192151"/>
                    </a:lnTo>
                    <a:lnTo>
                      <a:pt x="510605" y="185702"/>
                    </a:lnTo>
                    <a:lnTo>
                      <a:pt x="500322" y="182383"/>
                    </a:lnTo>
                    <a:lnTo>
                      <a:pt x="457161" y="175641"/>
                    </a:lnTo>
                    <a:lnTo>
                      <a:pt x="454550" y="175425"/>
                    </a:lnTo>
                    <a:lnTo>
                      <a:pt x="448983" y="175425"/>
                    </a:lnTo>
                    <a:lnTo>
                      <a:pt x="441642" y="125292"/>
                    </a:lnTo>
                    <a:lnTo>
                      <a:pt x="425215" y="78706"/>
                    </a:lnTo>
                    <a:lnTo>
                      <a:pt x="400662" y="36623"/>
                    </a:lnTo>
                    <a:lnTo>
                      <a:pt x="368947" y="0"/>
                    </a:lnTo>
                    <a:close/>
                  </a:path>
                  <a:path w="516890" h="449579">
                    <a:moveTo>
                      <a:pt x="503696" y="273900"/>
                    </a:moveTo>
                    <a:lnTo>
                      <a:pt x="434746" y="273900"/>
                    </a:lnTo>
                    <a:lnTo>
                      <a:pt x="437896" y="274967"/>
                    </a:lnTo>
                    <a:lnTo>
                      <a:pt x="441299" y="275831"/>
                    </a:lnTo>
                    <a:lnTo>
                      <a:pt x="477456" y="281470"/>
                    </a:lnTo>
                    <a:lnTo>
                      <a:pt x="482168" y="282054"/>
                    </a:lnTo>
                    <a:lnTo>
                      <a:pt x="486613" y="282054"/>
                    </a:lnTo>
                    <a:lnTo>
                      <a:pt x="494417" y="281263"/>
                    </a:lnTo>
                    <a:lnTo>
                      <a:pt x="500683" y="278407"/>
                    </a:lnTo>
                    <a:lnTo>
                      <a:pt x="503696" y="273900"/>
                    </a:lnTo>
                    <a:close/>
                  </a:path>
                  <a:path w="516890" h="449579">
                    <a:moveTo>
                      <a:pt x="483074" y="231305"/>
                    </a:moveTo>
                    <a:lnTo>
                      <a:pt x="478574" y="231305"/>
                    </a:lnTo>
                    <a:lnTo>
                      <a:pt x="481685" y="231419"/>
                    </a:lnTo>
                    <a:lnTo>
                      <a:pt x="483412" y="231432"/>
                    </a:lnTo>
                    <a:lnTo>
                      <a:pt x="483074" y="231305"/>
                    </a:lnTo>
                    <a:close/>
                  </a:path>
                  <a:path w="516890" h="449579">
                    <a:moveTo>
                      <a:pt x="453936" y="175374"/>
                    </a:moveTo>
                    <a:lnTo>
                      <a:pt x="449605" y="175387"/>
                    </a:lnTo>
                    <a:lnTo>
                      <a:pt x="448983" y="175425"/>
                    </a:lnTo>
                    <a:lnTo>
                      <a:pt x="454550" y="175425"/>
                    </a:lnTo>
                    <a:lnTo>
                      <a:pt x="453936" y="175374"/>
                    </a:lnTo>
                    <a:close/>
                  </a:path>
                </a:pathLst>
              </a:custGeom>
              <a:solidFill>
                <a:srgbClr val="A8A6AA"/>
              </a:solidFill>
            </p:spPr>
            <p:txBody>
              <a:bodyPr wrap="square" lIns="0" tIns="0" rIns="0" bIns="0" rtlCol="0"/>
              <a:lstStyle/>
              <a:p>
                <a:pPr defTabSz="837753"/>
                <a:endParaRPr sz="1600">
                  <a:solidFill>
                    <a:prstClr val="black"/>
                  </a:solidFill>
                </a:endParaRPr>
              </a:p>
            </p:txBody>
          </p:sp>
          <p:sp>
            <p:nvSpPr>
              <p:cNvPr id="76" name="object 103"/>
              <p:cNvSpPr/>
              <p:nvPr/>
            </p:nvSpPr>
            <p:spPr>
              <a:xfrm>
                <a:off x="898626" y="6495796"/>
                <a:ext cx="73025" cy="357505"/>
              </a:xfrm>
              <a:custGeom>
                <a:avLst/>
                <a:gdLst/>
                <a:ahLst/>
                <a:cxnLst/>
                <a:rect l="l" t="t" r="r" b="b"/>
                <a:pathLst>
                  <a:path w="73025" h="357504">
                    <a:moveTo>
                      <a:pt x="30558" y="321921"/>
                    </a:moveTo>
                    <a:lnTo>
                      <a:pt x="3365" y="357301"/>
                    </a:lnTo>
                    <a:lnTo>
                      <a:pt x="19789" y="337679"/>
                    </a:lnTo>
                    <a:lnTo>
                      <a:pt x="30558" y="321921"/>
                    </a:lnTo>
                    <a:close/>
                  </a:path>
                  <a:path w="73025" h="357504">
                    <a:moveTo>
                      <a:pt x="32920" y="318466"/>
                    </a:moveTo>
                    <a:lnTo>
                      <a:pt x="30558" y="321921"/>
                    </a:lnTo>
                    <a:lnTo>
                      <a:pt x="32335" y="319609"/>
                    </a:lnTo>
                    <a:lnTo>
                      <a:pt x="32920" y="318466"/>
                    </a:lnTo>
                    <a:close/>
                  </a:path>
                  <a:path w="73025" h="357504">
                    <a:moveTo>
                      <a:pt x="52393" y="280376"/>
                    </a:moveTo>
                    <a:lnTo>
                      <a:pt x="32920" y="318466"/>
                    </a:lnTo>
                    <a:lnTo>
                      <a:pt x="34259" y="316506"/>
                    </a:lnTo>
                    <a:lnTo>
                      <a:pt x="46636" y="293918"/>
                    </a:lnTo>
                    <a:lnTo>
                      <a:pt x="52393" y="280376"/>
                    </a:lnTo>
                    <a:close/>
                  </a:path>
                  <a:path w="73025" h="357504">
                    <a:moveTo>
                      <a:pt x="54806" y="274699"/>
                    </a:moveTo>
                    <a:lnTo>
                      <a:pt x="52393" y="280376"/>
                    </a:lnTo>
                    <a:lnTo>
                      <a:pt x="54143" y="276953"/>
                    </a:lnTo>
                    <a:lnTo>
                      <a:pt x="54806" y="274699"/>
                    </a:lnTo>
                    <a:close/>
                  </a:path>
                  <a:path w="73025" h="357504">
                    <a:moveTo>
                      <a:pt x="56279" y="269692"/>
                    </a:moveTo>
                    <a:lnTo>
                      <a:pt x="54806" y="274699"/>
                    </a:lnTo>
                    <a:lnTo>
                      <a:pt x="56781" y="270052"/>
                    </a:lnTo>
                    <a:lnTo>
                      <a:pt x="56279" y="269692"/>
                    </a:lnTo>
                    <a:close/>
                  </a:path>
                  <a:path w="73025" h="357504">
                    <a:moveTo>
                      <a:pt x="72296" y="176572"/>
                    </a:moveTo>
                    <a:lnTo>
                      <a:pt x="40268" y="207440"/>
                    </a:lnTo>
                    <a:lnTo>
                      <a:pt x="38592" y="219086"/>
                    </a:lnTo>
                    <a:lnTo>
                      <a:pt x="36339" y="230538"/>
                    </a:lnTo>
                    <a:lnTo>
                      <a:pt x="33527" y="241782"/>
                    </a:lnTo>
                    <a:lnTo>
                      <a:pt x="33680" y="242239"/>
                    </a:lnTo>
                    <a:lnTo>
                      <a:pt x="37713" y="250273"/>
                    </a:lnTo>
                    <a:lnTo>
                      <a:pt x="42721" y="257770"/>
                    </a:lnTo>
                    <a:lnTo>
                      <a:pt x="48984" y="264455"/>
                    </a:lnTo>
                    <a:lnTo>
                      <a:pt x="56279" y="269692"/>
                    </a:lnTo>
                    <a:lnTo>
                      <a:pt x="67887" y="230237"/>
                    </a:lnTo>
                    <a:lnTo>
                      <a:pt x="72669" y="180365"/>
                    </a:lnTo>
                    <a:lnTo>
                      <a:pt x="72296" y="176572"/>
                    </a:lnTo>
                    <a:close/>
                  </a:path>
                  <a:path w="73025" h="357504">
                    <a:moveTo>
                      <a:pt x="70182" y="155063"/>
                    </a:moveTo>
                    <a:lnTo>
                      <a:pt x="72296" y="176572"/>
                    </a:lnTo>
                    <a:lnTo>
                      <a:pt x="72567" y="176491"/>
                    </a:lnTo>
                    <a:lnTo>
                      <a:pt x="70182" y="155063"/>
                    </a:lnTo>
                    <a:close/>
                  </a:path>
                  <a:path w="73025" h="357504">
                    <a:moveTo>
                      <a:pt x="67124" y="127587"/>
                    </a:moveTo>
                    <a:lnTo>
                      <a:pt x="70182" y="155063"/>
                    </a:lnTo>
                    <a:lnTo>
                      <a:pt x="67654" y="129344"/>
                    </a:lnTo>
                    <a:lnTo>
                      <a:pt x="67124" y="127587"/>
                    </a:lnTo>
                    <a:close/>
                  </a:path>
                  <a:path w="73025" h="357504">
                    <a:moveTo>
                      <a:pt x="60526" y="105738"/>
                    </a:moveTo>
                    <a:lnTo>
                      <a:pt x="67124" y="127587"/>
                    </a:lnTo>
                    <a:lnTo>
                      <a:pt x="67004" y="126514"/>
                    </a:lnTo>
                    <a:lnTo>
                      <a:pt x="60526" y="105738"/>
                    </a:lnTo>
                    <a:close/>
                  </a:path>
                  <a:path w="73025" h="357504">
                    <a:moveTo>
                      <a:pt x="52678" y="80569"/>
                    </a:moveTo>
                    <a:lnTo>
                      <a:pt x="60526" y="105738"/>
                    </a:lnTo>
                    <a:lnTo>
                      <a:pt x="53260" y="81676"/>
                    </a:lnTo>
                    <a:lnTo>
                      <a:pt x="52678" y="80569"/>
                    </a:lnTo>
                    <a:close/>
                  </a:path>
                  <a:path w="73025" h="357504">
                    <a:moveTo>
                      <a:pt x="40625" y="57649"/>
                    </a:moveTo>
                    <a:lnTo>
                      <a:pt x="52678" y="80569"/>
                    </a:lnTo>
                    <a:lnTo>
                      <a:pt x="52447" y="79830"/>
                    </a:lnTo>
                    <a:lnTo>
                      <a:pt x="40625" y="57649"/>
                    </a:lnTo>
                    <a:close/>
                  </a:path>
                  <a:path w="73025" h="357504">
                    <a:moveTo>
                      <a:pt x="30042" y="37793"/>
                    </a:moveTo>
                    <a:lnTo>
                      <a:pt x="40625" y="57649"/>
                    </a:lnTo>
                    <a:lnTo>
                      <a:pt x="30460" y="38319"/>
                    </a:lnTo>
                    <a:lnTo>
                      <a:pt x="30042" y="37793"/>
                    </a:lnTo>
                    <a:close/>
                  </a:path>
                  <a:path w="73025" h="357504">
                    <a:moveTo>
                      <a:pt x="0" y="0"/>
                    </a:moveTo>
                    <a:lnTo>
                      <a:pt x="30042" y="37793"/>
                    </a:lnTo>
                    <a:lnTo>
                      <a:pt x="29808" y="37354"/>
                    </a:lnTo>
                    <a:lnTo>
                      <a:pt x="0" y="0"/>
                    </a:lnTo>
                    <a:close/>
                  </a:path>
                </a:pathLst>
              </a:custGeom>
              <a:solidFill>
                <a:srgbClr val="2D3138"/>
              </a:solidFill>
            </p:spPr>
            <p:txBody>
              <a:bodyPr wrap="square" lIns="0" tIns="0" rIns="0" bIns="0" rtlCol="0"/>
              <a:lstStyle/>
              <a:p>
                <a:pPr defTabSz="837753"/>
                <a:endParaRPr sz="1600">
                  <a:solidFill>
                    <a:prstClr val="black"/>
                  </a:solidFill>
                </a:endParaRPr>
              </a:p>
            </p:txBody>
          </p:sp>
          <p:sp>
            <p:nvSpPr>
              <p:cNvPr id="77" name="object 104"/>
              <p:cNvSpPr/>
              <p:nvPr/>
            </p:nvSpPr>
            <p:spPr>
              <a:xfrm>
                <a:off x="708122" y="6403021"/>
                <a:ext cx="270791" cy="334557"/>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object 105"/>
            <p:cNvSpPr txBox="1"/>
            <p:nvPr/>
          </p:nvSpPr>
          <p:spPr>
            <a:xfrm>
              <a:off x="1463382" y="1643887"/>
              <a:ext cx="7383162" cy="1083782"/>
            </a:xfrm>
            <a:prstGeom prst="rect">
              <a:avLst/>
            </a:prstGeom>
          </p:spPr>
          <p:txBody>
            <a:bodyPr vert="horz" wrap="square" lIns="0" tIns="12700" rIns="0" bIns="0" rtlCol="0">
              <a:spAutoFit/>
            </a:bodyPr>
            <a:lstStyle/>
            <a:p>
              <a:pPr marR="126826" algn="ctr" defTabSz="837753">
                <a:spcBef>
                  <a:spcPts val="92"/>
                </a:spcBef>
              </a:pPr>
              <a:r>
                <a:rPr sz="2200" b="1" spc="18" dirty="0">
                  <a:solidFill>
                    <a:srgbClr val="F05876"/>
                  </a:solidFill>
                  <a:latin typeface="Trebuchet MS"/>
                  <a:cs typeface="Trebuchet MS"/>
                </a:rPr>
                <a:t>Ö</a:t>
              </a:r>
              <a:r>
                <a:rPr sz="1600" b="1" spc="18" dirty="0">
                  <a:solidFill>
                    <a:srgbClr val="F05876"/>
                  </a:solidFill>
                  <a:latin typeface="Trebuchet MS"/>
                  <a:cs typeface="Trebuchet MS"/>
                </a:rPr>
                <a:t>ğrenme</a:t>
              </a:r>
              <a:r>
                <a:rPr sz="1600" b="1" spc="32" dirty="0">
                  <a:solidFill>
                    <a:srgbClr val="F05876"/>
                  </a:solidFill>
                  <a:latin typeface="Trebuchet MS"/>
                  <a:cs typeface="Trebuchet MS"/>
                </a:rPr>
                <a:t> </a:t>
              </a:r>
              <a:r>
                <a:rPr sz="2200" b="1" spc="9" dirty="0">
                  <a:solidFill>
                    <a:srgbClr val="F05876"/>
                  </a:solidFill>
                  <a:latin typeface="Trebuchet MS"/>
                  <a:cs typeface="Trebuchet MS"/>
                </a:rPr>
                <a:t>Ç</a:t>
              </a:r>
              <a:r>
                <a:rPr sz="1600" b="1" spc="9" dirty="0">
                  <a:solidFill>
                    <a:srgbClr val="F05876"/>
                  </a:solidFill>
                  <a:latin typeface="Trebuchet MS"/>
                  <a:cs typeface="Trebuchet MS"/>
                </a:rPr>
                <a:t>ıktısı</a:t>
              </a:r>
              <a:endParaRPr sz="1600" dirty="0">
                <a:solidFill>
                  <a:prstClr val="black"/>
                </a:solidFill>
                <a:latin typeface="Trebuchet MS"/>
                <a:cs typeface="Trebuchet MS"/>
              </a:endParaRPr>
            </a:p>
            <a:p>
              <a:pPr marL="111700" algn="ctr" defTabSz="837753">
                <a:spcBef>
                  <a:spcPts val="5"/>
                </a:spcBef>
              </a:pPr>
              <a:endParaRPr lang="tr-TR" sz="900" dirty="0">
                <a:solidFill>
                  <a:prstClr val="black"/>
                </a:solidFill>
                <a:latin typeface="Trebuchet MS"/>
                <a:cs typeface="Arial"/>
              </a:endParaRPr>
            </a:p>
            <a:p>
              <a:pPr defTabSz="837753"/>
              <a:r>
                <a:rPr lang="tr-TR" sz="1600" dirty="0">
                  <a:solidFill>
                    <a:srgbClr val="FFFFFF"/>
                  </a:solidFill>
                  <a:latin typeface="Skia-Regular"/>
                </a:rPr>
                <a:t>3 X-Işını kullanan güvenlik sistemleri çeşitlerini ifade edebilme</a:t>
              </a:r>
              <a:endParaRPr lang="tr-TR" sz="900" dirty="0">
                <a:solidFill>
                  <a:srgbClr val="FFFFFF"/>
                </a:solidFill>
                <a:latin typeface="Skia-Regular"/>
                <a:cs typeface="Arial"/>
              </a:endParaRPr>
            </a:p>
            <a:p>
              <a:pPr defTabSz="837753"/>
              <a:endParaRPr lang="tr-TR" sz="900" dirty="0">
                <a:solidFill>
                  <a:prstClr val="black"/>
                </a:solidFill>
                <a:latin typeface="Arial"/>
                <a:cs typeface="Arial"/>
              </a:endParaRPr>
            </a:p>
            <a:p>
              <a:pPr marL="11635" defTabSz="837753">
                <a:tabLst>
                  <a:tab pos="1749391" algn="l"/>
                  <a:tab pos="3534270" algn="l"/>
                </a:tabLst>
              </a:pPr>
              <a:endParaRPr lang="tr-TR" sz="900" spc="6" baseline="3968" dirty="0">
                <a:solidFill>
                  <a:srgbClr val="FFFFFF"/>
                </a:solidFill>
                <a:latin typeface="Arial"/>
                <a:cs typeface="Arial"/>
              </a:endParaRPr>
            </a:p>
            <a:p>
              <a:pPr marL="11635" defTabSz="837753">
                <a:tabLst>
                  <a:tab pos="1749391" algn="l"/>
                  <a:tab pos="3534270" algn="l"/>
                </a:tabLst>
              </a:pPr>
              <a:endParaRPr lang="tr-TR" sz="2600" spc="6" baseline="3968" dirty="0">
                <a:solidFill>
                  <a:srgbClr val="FFFFFF"/>
                </a:solidFill>
                <a:latin typeface="Arial"/>
                <a:cs typeface="Arial"/>
              </a:endParaRPr>
            </a:p>
            <a:p>
              <a:pPr marL="11635" defTabSz="837753">
                <a:tabLst>
                  <a:tab pos="1749391" algn="l"/>
                  <a:tab pos="3534270" algn="l"/>
                </a:tabLst>
              </a:pPr>
              <a:endParaRPr lang="tr-TR" sz="2600" spc="6" baseline="3968" dirty="0">
                <a:solidFill>
                  <a:srgbClr val="FFFFFF"/>
                </a:solidFill>
                <a:latin typeface="Arial"/>
                <a:cs typeface="Arial"/>
              </a:endParaRPr>
            </a:p>
            <a:p>
              <a:pPr marL="11635" defTabSz="837753">
                <a:tabLst>
                  <a:tab pos="1749391" algn="l"/>
                  <a:tab pos="3534270" algn="l"/>
                </a:tabLst>
              </a:pPr>
              <a:r>
                <a:rPr sz="2600" spc="6" baseline="3968" dirty="0" err="1">
                  <a:solidFill>
                    <a:srgbClr val="FFFFFF"/>
                  </a:solidFill>
                  <a:latin typeface="Arial"/>
                  <a:cs typeface="Arial"/>
                </a:rPr>
                <a:t>Araştır</a:t>
              </a:r>
              <a:r>
                <a:rPr sz="2600" spc="-48" baseline="3968" dirty="0">
                  <a:solidFill>
                    <a:srgbClr val="FFFFFF"/>
                  </a:solidFill>
                  <a:latin typeface="Arial"/>
                  <a:cs typeface="Arial"/>
                </a:rPr>
                <a:t> </a:t>
              </a:r>
              <a:r>
                <a:rPr lang="tr-TR" sz="2600" spc="-344" baseline="3968" dirty="0">
                  <a:solidFill>
                    <a:srgbClr val="FFFFFF"/>
                  </a:solidFill>
                  <a:latin typeface="Arial"/>
                  <a:cs typeface="Arial"/>
                </a:rPr>
                <a:t>2                                                                       </a:t>
              </a:r>
              <a:r>
                <a:rPr sz="2600" spc="27" baseline="1984" dirty="0" err="1">
                  <a:solidFill>
                    <a:srgbClr val="FFFFFF"/>
                  </a:solidFill>
                  <a:latin typeface="Arial"/>
                  <a:cs typeface="Arial"/>
                </a:rPr>
                <a:t>İlişkilendir</a:t>
              </a:r>
              <a:r>
                <a:rPr sz="2600" spc="27" baseline="1984" dirty="0">
                  <a:solidFill>
                    <a:srgbClr val="FFFFFF"/>
                  </a:solidFill>
                  <a:latin typeface="Arial"/>
                  <a:cs typeface="Arial"/>
                </a:rPr>
                <a:t>	</a:t>
              </a:r>
              <a:r>
                <a:rPr lang="tr-TR" sz="2600" spc="27" baseline="1984" dirty="0">
                  <a:solidFill>
                    <a:srgbClr val="FFFFFF"/>
                  </a:solidFill>
                  <a:latin typeface="Arial"/>
                  <a:cs typeface="Arial"/>
                </a:rPr>
                <a:t>                           </a:t>
              </a:r>
              <a:r>
                <a:rPr lang="tr-TR" sz="1600" spc="-9" dirty="0">
                  <a:solidFill>
                    <a:srgbClr val="FFFFFF"/>
                  </a:solidFill>
                  <a:latin typeface="Arial"/>
                  <a:cs typeface="Arial"/>
                </a:rPr>
                <a:t>Anlat/Paylaş</a:t>
              </a:r>
              <a:endParaRPr lang="tr-TR" sz="1600" dirty="0">
                <a:solidFill>
                  <a:prstClr val="black"/>
                </a:solidFill>
                <a:latin typeface="Arial"/>
                <a:cs typeface="Arial"/>
              </a:endParaRPr>
            </a:p>
            <a:p>
              <a:pPr marL="11635" defTabSz="837753">
                <a:tabLst>
                  <a:tab pos="1749391" algn="l"/>
                  <a:tab pos="3534270" algn="l"/>
                </a:tabLst>
              </a:pPr>
              <a:endParaRPr sz="1600" dirty="0">
                <a:solidFill>
                  <a:prstClr val="black"/>
                </a:solidFill>
                <a:latin typeface="Arial"/>
                <a:cs typeface="Arial"/>
              </a:endParaRPr>
            </a:p>
          </p:txBody>
        </p:sp>
      </p:grpSp>
      <p:grpSp>
        <p:nvGrpSpPr>
          <p:cNvPr id="87" name="Grup 86"/>
          <p:cNvGrpSpPr/>
          <p:nvPr/>
        </p:nvGrpSpPr>
        <p:grpSpPr>
          <a:xfrm>
            <a:off x="-4031" y="-54428"/>
            <a:ext cx="9149644" cy="842396"/>
            <a:chOff x="-4524" y="-57150"/>
            <a:chExt cx="10267934" cy="884516"/>
          </a:xfrm>
        </p:grpSpPr>
        <p:grpSp>
          <p:nvGrpSpPr>
            <p:cNvPr id="88" name="object 3"/>
            <p:cNvGrpSpPr/>
            <p:nvPr/>
          </p:nvGrpSpPr>
          <p:grpSpPr>
            <a:xfrm>
              <a:off x="-4524" y="-57150"/>
              <a:ext cx="10267934" cy="884516"/>
              <a:chOff x="-3175" y="0"/>
              <a:chExt cx="7205345" cy="1260475"/>
            </a:xfrm>
          </p:grpSpPr>
          <p:sp>
            <p:nvSpPr>
              <p:cNvPr id="91"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92"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89"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90" name="object 6"/>
            <p:cNvSpPr/>
            <p:nvPr/>
          </p:nvSpPr>
          <p:spPr>
            <a:xfrm>
              <a:off x="254001" y="244636"/>
              <a:ext cx="373116" cy="284322"/>
            </a:xfrm>
            <a:prstGeom prst="rect">
              <a:avLst/>
            </a:prstGeom>
            <a:blipFill>
              <a:blip r:embed="rId4" cstate="print"/>
              <a:stretch>
                <a:fillRect/>
              </a:stretch>
            </a:blipFill>
          </p:spPr>
          <p:txBody>
            <a:bodyPr wrap="square" lIns="0" tIns="0" rIns="0" bIns="0" rtlCol="0"/>
            <a:lstStyle/>
            <a:p>
              <a:pPr defTabSz="837753"/>
              <a:endParaRPr sz="1600">
                <a:solidFill>
                  <a:prstClr val="black"/>
                </a:solidFill>
              </a:endParaRPr>
            </a:p>
          </p:txBody>
        </p:sp>
      </p:grpSp>
    </p:spTree>
    <p:extLst>
      <p:ext uri="{BB962C8B-B14F-4D97-AF65-F5344CB8AC3E}">
        <p14:creationId xmlns:p14="http://schemas.microsoft.com/office/powerpoint/2010/main" val="2663081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392579" y="1034143"/>
            <a:ext cx="8457185" cy="4424244"/>
          </a:xfrm>
          <a:prstGeom prst="rect">
            <a:avLst/>
          </a:prstGeom>
        </p:spPr>
        <p:txBody>
          <a:bodyPr wrap="square" lIns="83775" tIns="41888" rIns="83775" bIns="41888">
            <a:spAutoFit/>
          </a:bodyPr>
          <a:lstStyle/>
          <a:p>
            <a:pPr algn="just" defTabSz="837753"/>
            <a:r>
              <a:rPr lang="tr-TR" b="1" dirty="0">
                <a:solidFill>
                  <a:srgbClr val="FF0000"/>
                </a:solidFill>
                <a:latin typeface="Arial" pitchFamily="34" charset="0"/>
                <a:cs typeface="Arial" pitchFamily="34" charset="0"/>
              </a:rPr>
              <a:t>X-IŞINI CİHAZ KULLANIMINDA DİKKAT EDİLMESİ GEREKEN KONULAR</a:t>
            </a:r>
          </a:p>
          <a:p>
            <a:pPr algn="just" defTabSz="837753">
              <a:lnSpc>
                <a:spcPct val="150000"/>
              </a:lnSpc>
            </a:pPr>
            <a:r>
              <a:rPr lang="tr-TR" sz="1600" dirty="0">
                <a:solidFill>
                  <a:srgbClr val="000000"/>
                </a:solidFill>
                <a:latin typeface="Arial" pitchFamily="34" charset="0"/>
                <a:cs typeface="Arial" pitchFamily="34" charset="0"/>
              </a:rPr>
              <a:t>• Her türlü X-Işını cihazı, kesinlikle bu cihazın eğitimini almış kişiler tarafından kullanılmalıdır.</a:t>
            </a:r>
          </a:p>
          <a:p>
            <a:pPr algn="just" defTabSz="837753">
              <a:lnSpc>
                <a:spcPct val="150000"/>
              </a:lnSpc>
            </a:pPr>
            <a:endParaRPr lang="tr-TR" sz="1600" dirty="0">
              <a:solidFill>
                <a:srgbClr val="000000"/>
              </a:solidFill>
              <a:latin typeface="Arial" pitchFamily="34" charset="0"/>
              <a:cs typeface="Arial" pitchFamily="34" charset="0"/>
            </a:endParaRPr>
          </a:p>
          <a:p>
            <a:pPr algn="just" defTabSz="837753">
              <a:lnSpc>
                <a:spcPct val="150000"/>
              </a:lnSpc>
            </a:pPr>
            <a:r>
              <a:rPr lang="tr-TR" sz="1600" dirty="0">
                <a:solidFill>
                  <a:srgbClr val="000000"/>
                </a:solidFill>
                <a:latin typeface="Arial" pitchFamily="34" charset="0"/>
                <a:cs typeface="Arial" pitchFamily="34" charset="0"/>
              </a:rPr>
              <a:t>• Hareketli taşıma bandı üzerine hiç bir canlı oturtulmamalı ve cihaz çalışır durumdayken içerisinin kontrol ya da bakımı yapılmamalıdır. Tünelin önünde ya da arkasında bulunulmamalı, cihazın üzerine yiyecek ya da içecek bırakılmamalıdır.</a:t>
            </a:r>
          </a:p>
          <a:p>
            <a:pPr algn="just" defTabSz="837753">
              <a:lnSpc>
                <a:spcPct val="150000"/>
              </a:lnSpc>
            </a:pPr>
            <a:endParaRPr lang="tr-TR" sz="1600" dirty="0">
              <a:solidFill>
                <a:srgbClr val="000000"/>
              </a:solidFill>
              <a:latin typeface="Arial" pitchFamily="34" charset="0"/>
              <a:cs typeface="Arial" pitchFamily="34" charset="0"/>
            </a:endParaRPr>
          </a:p>
          <a:p>
            <a:pPr algn="just" defTabSz="837753">
              <a:lnSpc>
                <a:spcPct val="150000"/>
              </a:lnSpc>
            </a:pPr>
            <a:r>
              <a:rPr lang="tr-TR" sz="1600" dirty="0">
                <a:solidFill>
                  <a:srgbClr val="000000"/>
                </a:solidFill>
                <a:latin typeface="Arial" pitchFamily="34" charset="0"/>
                <a:cs typeface="Arial" pitchFamily="34" charset="0"/>
              </a:rPr>
              <a:t>• Taşıma bantlı bagaj-paket kontrol sistemlerinin operatörleri hiç bir zaman bol giyecek giymemeli; sarkan kravat, şal, fular, sarkan kolye gibi bantta sıkışarak oluşabilecek kazaları önlemek için bu tip aksesuarlar takılmamalıdır. Ayrıca uzun saçlı operatörlerin saçlarını mutlaka toplaması gerekmektedir.</a:t>
            </a:r>
          </a:p>
        </p:txBody>
      </p:sp>
    </p:spTree>
    <p:extLst>
      <p:ext uri="{BB962C8B-B14F-4D97-AF65-F5344CB8AC3E}">
        <p14:creationId xmlns:p14="http://schemas.microsoft.com/office/powerpoint/2010/main" val="2758807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392579" y="1034144"/>
            <a:ext cx="8457185" cy="3707963"/>
          </a:xfrm>
          <a:prstGeom prst="rect">
            <a:avLst/>
          </a:prstGeom>
        </p:spPr>
        <p:txBody>
          <a:bodyPr wrap="square" lIns="83775" tIns="41888" rIns="83775" bIns="41888">
            <a:spAutoFit/>
          </a:bodyPr>
          <a:lstStyle/>
          <a:p>
            <a:pPr algn="just" defTabSz="837753"/>
            <a:r>
              <a:rPr lang="tr-TR" b="1" dirty="0">
                <a:solidFill>
                  <a:srgbClr val="FF0000"/>
                </a:solidFill>
                <a:latin typeface="Arial" pitchFamily="34" charset="0"/>
                <a:cs typeface="Arial" pitchFamily="34" charset="0"/>
              </a:rPr>
              <a:t>X-IŞINI CİHAZ KULLANIMINDA DİKKAT EDİLMESİ GEREKEN KONULAR</a:t>
            </a:r>
          </a:p>
          <a:p>
            <a:pPr algn="just" defTabSz="837753"/>
            <a:endParaRPr lang="tr-TR" b="1" dirty="0">
              <a:solidFill>
                <a:srgbClr val="970014"/>
              </a:solidFill>
              <a:latin typeface="Arial" pitchFamily="34" charset="0"/>
              <a:cs typeface="Arial" pitchFamily="34" charset="0"/>
            </a:endParaRPr>
          </a:p>
          <a:p>
            <a:pPr algn="just" defTabSz="837753"/>
            <a:r>
              <a:rPr lang="tr-TR" b="1" dirty="0">
                <a:solidFill>
                  <a:srgbClr val="970014"/>
                </a:solidFill>
                <a:latin typeface="Arial" pitchFamily="34" charset="0"/>
                <a:cs typeface="Arial" pitchFamily="34" charset="0"/>
              </a:rPr>
              <a:t>• </a:t>
            </a:r>
            <a:r>
              <a:rPr lang="tr-TR" sz="1600" dirty="0">
                <a:solidFill>
                  <a:prstClr val="black"/>
                </a:solidFill>
                <a:latin typeface="Arial" pitchFamily="34" charset="0"/>
                <a:cs typeface="Arial" pitchFamily="34" charset="0"/>
              </a:rPr>
              <a:t>Işınımdan korunma ve kazalardan korunma yöntemlerinin operatörler tarafından iyi bilinmesi gerekmektedir</a:t>
            </a:r>
          </a:p>
          <a:p>
            <a:pPr algn="just" defTabSz="837753"/>
            <a:endParaRPr lang="tr-TR" sz="1600" dirty="0">
              <a:solidFill>
                <a:prstClr val="black"/>
              </a:solidFill>
              <a:latin typeface="Arial" pitchFamily="34" charset="0"/>
              <a:cs typeface="Arial" pitchFamily="34" charset="0"/>
            </a:endParaRPr>
          </a:p>
          <a:p>
            <a:pPr algn="just" defTabSz="837753">
              <a:lnSpc>
                <a:spcPct val="150000"/>
              </a:lnSpc>
            </a:pPr>
            <a:r>
              <a:rPr lang="tr-TR" sz="1600" dirty="0">
                <a:solidFill>
                  <a:srgbClr val="000000"/>
                </a:solidFill>
                <a:latin typeface="Arial" pitchFamily="34" charset="0"/>
                <a:cs typeface="Arial" pitchFamily="34" charset="0"/>
              </a:rPr>
              <a:t>• Bantta konulacak olan bagajlar ve ekranda incelenerek analizi yapılacak nesnelerin sırası, önce büyük sonra küçükler olacak şekilde olmalıdır.</a:t>
            </a:r>
          </a:p>
          <a:p>
            <a:pPr algn="just" defTabSz="837753">
              <a:lnSpc>
                <a:spcPct val="150000"/>
              </a:lnSpc>
            </a:pPr>
            <a:endParaRPr lang="tr-TR" sz="1600" dirty="0">
              <a:solidFill>
                <a:srgbClr val="000000"/>
              </a:solidFill>
              <a:latin typeface="Arial" pitchFamily="34" charset="0"/>
              <a:cs typeface="Arial" pitchFamily="34" charset="0"/>
            </a:endParaRPr>
          </a:p>
          <a:p>
            <a:pPr algn="just" defTabSz="837753">
              <a:lnSpc>
                <a:spcPct val="150000"/>
              </a:lnSpc>
            </a:pPr>
            <a:r>
              <a:rPr lang="tr-TR" sz="1600" dirty="0">
                <a:solidFill>
                  <a:srgbClr val="000000"/>
                </a:solidFill>
                <a:latin typeface="Arial" pitchFamily="34" charset="0"/>
                <a:cs typeface="Arial" pitchFamily="34" charset="0"/>
              </a:rPr>
              <a:t>• Kontrol edilecek nesne, paket ya da bagaj içerisinde olmadığı durumlarda (kemer, saat, dizüstü bilgisayar vb.) mutlaka plastik kaplar içerisinde bantta yerleştirilmelidir. Bagaj ya da paketlerin incelenmesi konusunda acele edilmemelidir.</a:t>
            </a:r>
          </a:p>
        </p:txBody>
      </p:sp>
    </p:spTree>
    <p:extLst>
      <p:ext uri="{BB962C8B-B14F-4D97-AF65-F5344CB8AC3E}">
        <p14:creationId xmlns:p14="http://schemas.microsoft.com/office/powerpoint/2010/main" val="16267095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392579" y="1034143"/>
            <a:ext cx="8457185" cy="5601489"/>
          </a:xfrm>
          <a:prstGeom prst="rect">
            <a:avLst/>
          </a:prstGeom>
        </p:spPr>
        <p:txBody>
          <a:bodyPr wrap="square" lIns="83775" tIns="41888" rIns="83775" bIns="41888">
            <a:spAutoFit/>
          </a:bodyPr>
          <a:lstStyle/>
          <a:p>
            <a:pPr algn="just" defTabSz="837753"/>
            <a:r>
              <a:rPr lang="tr-TR" b="1" dirty="0">
                <a:solidFill>
                  <a:srgbClr val="FF0000"/>
                </a:solidFill>
                <a:latin typeface="Arial" pitchFamily="34" charset="0"/>
                <a:cs typeface="Arial" pitchFamily="34" charset="0"/>
              </a:rPr>
              <a:t>X-IŞINI CİHAZ KULLANIMINDA DİKKAT EDİLMESİ GEREKEN KONULAR</a:t>
            </a:r>
          </a:p>
          <a:p>
            <a:pPr algn="just" defTabSz="837753"/>
            <a:endParaRPr lang="tr-TR" b="1" dirty="0">
              <a:solidFill>
                <a:srgbClr val="970014"/>
              </a:solidFill>
              <a:latin typeface="Arial" pitchFamily="34" charset="0"/>
              <a:cs typeface="Arial" pitchFamily="34" charset="0"/>
            </a:endParaRPr>
          </a:p>
          <a:p>
            <a:pPr algn="just" defTabSz="837753">
              <a:lnSpc>
                <a:spcPct val="150000"/>
              </a:lnSpc>
            </a:pPr>
            <a:r>
              <a:rPr lang="tr-TR" b="1" dirty="0">
                <a:solidFill>
                  <a:srgbClr val="970014"/>
                </a:solidFill>
                <a:latin typeface="Arial" pitchFamily="34" charset="0"/>
                <a:cs typeface="Arial" pitchFamily="34" charset="0"/>
              </a:rPr>
              <a:t> </a:t>
            </a:r>
            <a:r>
              <a:rPr lang="tr-TR" sz="1600" dirty="0">
                <a:solidFill>
                  <a:prstClr val="black"/>
                </a:solidFill>
                <a:latin typeface="Arial" pitchFamily="34" charset="0"/>
                <a:cs typeface="Arial" pitchFamily="34" charset="0"/>
              </a:rPr>
              <a:t>• Kontrol edilecek olan paket ya da çantalar X-Işını cihazının bant genişliğine uygun bir biçimde yerleştirilmelidir. Bant genişlikleri farklı olan cihazlarda bu duruma özellikle dikkat edilmeli ve banda sokulacak paket veya bagajların arasına en az 50 santimetre mesafe  konulmalıdır.</a:t>
            </a:r>
          </a:p>
          <a:p>
            <a:pPr algn="just" defTabSz="837753">
              <a:lnSpc>
                <a:spcPct val="150000"/>
              </a:lnSpc>
            </a:pPr>
            <a:endParaRPr lang="tr-TR" sz="7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Görüntünün nitelendirilmesi ve analizi konusunda güçlük çekildiği durumlarda bagajın pozisyonu değiştirilerek bagaj cihazdan tekrar geçirilmelidir.</a:t>
            </a:r>
          </a:p>
          <a:p>
            <a:pPr algn="just" defTabSz="837753">
              <a:lnSpc>
                <a:spcPct val="150000"/>
              </a:lnSpc>
            </a:pPr>
            <a:endParaRPr lang="tr-TR" sz="700" dirty="0">
              <a:solidFill>
                <a:srgbClr val="000000"/>
              </a:solidFill>
              <a:latin typeface="Arial" pitchFamily="34" charset="0"/>
              <a:cs typeface="Arial" pitchFamily="34" charset="0"/>
            </a:endParaRPr>
          </a:p>
          <a:p>
            <a:pPr marL="261798" indent="-261798" algn="just" defTabSz="837753">
              <a:lnSpc>
                <a:spcPct val="150000"/>
              </a:lnSpc>
              <a:buFont typeface="Arial" pitchFamily="34" charset="0"/>
              <a:buChar char="•"/>
            </a:pPr>
            <a:r>
              <a:rPr lang="tr-TR" sz="1600" dirty="0">
                <a:solidFill>
                  <a:srgbClr val="000000"/>
                </a:solidFill>
                <a:latin typeface="Arial" pitchFamily="34" charset="0"/>
                <a:cs typeface="Arial" pitchFamily="34" charset="0"/>
              </a:rPr>
              <a:t>Bagajın içerisindeki nesneler hakkında yine de kesin fikir sahibi olunamadığı durumlarda</a:t>
            </a:r>
          </a:p>
          <a:p>
            <a:pPr algn="just" defTabSz="837753">
              <a:lnSpc>
                <a:spcPct val="150000"/>
              </a:lnSpc>
            </a:pPr>
            <a:r>
              <a:rPr lang="tr-TR" sz="1600" dirty="0">
                <a:solidFill>
                  <a:srgbClr val="000000"/>
                </a:solidFill>
                <a:latin typeface="Arial" pitchFamily="34" charset="0"/>
                <a:cs typeface="Arial" pitchFamily="34" charset="0"/>
              </a:rPr>
              <a:t>bagajın sahibine açtırılması ve kontrol edilmesi gerekmektedir.</a:t>
            </a:r>
          </a:p>
          <a:p>
            <a:pPr algn="just" defTabSz="837753">
              <a:lnSpc>
                <a:spcPct val="150000"/>
              </a:lnSpc>
            </a:pPr>
            <a:endParaRPr lang="tr-TR" sz="700" dirty="0">
              <a:solidFill>
                <a:srgbClr val="000000"/>
              </a:solidFill>
              <a:latin typeface="Arial" pitchFamily="34" charset="0"/>
              <a:cs typeface="Arial" pitchFamily="34" charset="0"/>
            </a:endParaRPr>
          </a:p>
          <a:p>
            <a:pPr marL="261798" indent="-261798" algn="just" defTabSz="837753">
              <a:lnSpc>
                <a:spcPct val="150000"/>
              </a:lnSpc>
              <a:buFont typeface="Arial" pitchFamily="34" charset="0"/>
              <a:buChar char="•"/>
            </a:pPr>
            <a:r>
              <a:rPr lang="tr-TR" sz="1600" dirty="0">
                <a:solidFill>
                  <a:srgbClr val="000000"/>
                </a:solidFill>
                <a:latin typeface="Arial" pitchFamily="34" charset="0"/>
                <a:cs typeface="Arial" pitchFamily="34" charset="0"/>
              </a:rPr>
              <a:t>Havaalanı kontrollerinde operatörler özellikle; kemer, cep telefonu, dizüstü bilgisayar, saat, ayakkabı gibi eşyalar X-Işını ile taranmalıdır. Dizüstü bilgisayarların sahibi tarafından çalıştırılması gerekli durumlarda istenebilmektedir.</a:t>
            </a:r>
          </a:p>
          <a:p>
            <a:pPr algn="just" defTabSz="837753">
              <a:lnSpc>
                <a:spcPct val="150000"/>
              </a:lnSpc>
            </a:pPr>
            <a:endParaRPr lang="tr-TR"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37602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384808" y="1324429"/>
            <a:ext cx="8322480" cy="3891164"/>
          </a:xfrm>
          <a:prstGeom prst="rect">
            <a:avLst/>
          </a:prstGeom>
        </p:spPr>
        <p:txBody>
          <a:bodyPr wrap="square" lIns="83775" tIns="41888" rIns="83775" bIns="41888">
            <a:spAutoFit/>
          </a:bodyPr>
          <a:lstStyle/>
          <a:p>
            <a:pPr algn="just" defTabSz="837753">
              <a:lnSpc>
                <a:spcPct val="150000"/>
              </a:lnSpc>
            </a:pPr>
            <a:r>
              <a:rPr lang="tr-TR" b="1" dirty="0">
                <a:solidFill>
                  <a:srgbClr val="FF0000"/>
                </a:solidFill>
                <a:latin typeface="Arial" pitchFamily="34" charset="0"/>
                <a:cs typeface="Arial" pitchFamily="34" charset="0"/>
              </a:rPr>
              <a:t>X-Işını Cihazları ve Radyasyon</a:t>
            </a:r>
          </a:p>
          <a:p>
            <a:pPr algn="just" defTabSz="837753">
              <a:lnSpc>
                <a:spcPct val="150000"/>
              </a:lnSpc>
            </a:pPr>
            <a:r>
              <a:rPr lang="tr-TR" sz="1600" dirty="0">
                <a:solidFill>
                  <a:prstClr val="black"/>
                </a:solidFill>
                <a:latin typeface="Arial" pitchFamily="34" charset="0"/>
                <a:cs typeface="Arial" pitchFamily="34" charset="0"/>
              </a:rPr>
              <a:t>	Bina girişlerinde kullanılan  ve içerisinden geçen çanta, valiz veya paketlerin içindeki malzemelerin ekranda izlenmesine olanak sağlayan X-Işını cihazları iyonlaştırıcı radyasyon yayan cihazlardır ve bu cihazların kullanılabilmesi için Türkiye Atom Enerjisi Kurumu (T.A.E.K) tarafından lisans alınması gerekmektedir. </a:t>
            </a:r>
          </a:p>
          <a:p>
            <a:pPr algn="just" defTabSz="837753">
              <a:lnSpc>
                <a:spcPct val="150000"/>
              </a:lnSpc>
            </a:pPr>
            <a:endParaRPr lang="tr-TR" sz="16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Bagaj arama cihazlarındaki X-Işını radyoaktif özelliktedir. Ancak cihazın bulunduğu kutu içerisi özel kurşun kaplı olarak imal edilmiştir. Bu cihazların her ay periyodik kontrolleri yapıldığından ve kurşun kaplı olduklarından operatörler ve bagajları taramadan geçen insanlar doğrudan zarar görmemektedir.</a:t>
            </a:r>
          </a:p>
        </p:txBody>
      </p:sp>
    </p:spTree>
    <p:extLst>
      <p:ext uri="{BB962C8B-B14F-4D97-AF65-F5344CB8AC3E}">
        <p14:creationId xmlns:p14="http://schemas.microsoft.com/office/powerpoint/2010/main" val="1760651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384808" y="1324429"/>
            <a:ext cx="8322480" cy="3891164"/>
          </a:xfrm>
          <a:prstGeom prst="rect">
            <a:avLst/>
          </a:prstGeom>
        </p:spPr>
        <p:txBody>
          <a:bodyPr wrap="square" lIns="83775" tIns="41888" rIns="83775" bIns="41888">
            <a:spAutoFit/>
          </a:bodyPr>
          <a:lstStyle/>
          <a:p>
            <a:pPr algn="just" defTabSz="837753">
              <a:lnSpc>
                <a:spcPct val="150000"/>
              </a:lnSpc>
            </a:pPr>
            <a:r>
              <a:rPr lang="tr-TR" b="1" dirty="0">
                <a:solidFill>
                  <a:srgbClr val="FF0000"/>
                </a:solidFill>
                <a:latin typeface="Arial" pitchFamily="34" charset="0"/>
                <a:cs typeface="Arial" pitchFamily="34" charset="0"/>
              </a:rPr>
              <a:t>X-Işını Cihazları ve Radyasyon</a:t>
            </a:r>
          </a:p>
          <a:p>
            <a:pPr algn="just" defTabSz="837753">
              <a:lnSpc>
                <a:spcPct val="150000"/>
              </a:lnSpc>
            </a:pPr>
            <a:r>
              <a:rPr lang="tr-TR" sz="1600" dirty="0">
                <a:solidFill>
                  <a:prstClr val="black"/>
                </a:solidFill>
                <a:latin typeface="Arial" pitchFamily="34" charset="0"/>
                <a:cs typeface="Arial" pitchFamily="34" charset="0"/>
              </a:rPr>
              <a:t>	Alışveriş merkezlerinde, hava alanlarında, polis ve hükümet binaları gibi önemli yerlere girişte metal </a:t>
            </a:r>
            <a:r>
              <a:rPr lang="tr-TR" sz="1600" dirty="0" err="1">
                <a:solidFill>
                  <a:prstClr val="black"/>
                </a:solidFill>
                <a:latin typeface="Arial" pitchFamily="34" charset="0"/>
                <a:cs typeface="Arial" pitchFamily="34" charset="0"/>
              </a:rPr>
              <a:t>dedektörleri</a:t>
            </a:r>
            <a:r>
              <a:rPr lang="tr-TR" sz="1600" dirty="0">
                <a:solidFill>
                  <a:prstClr val="black"/>
                </a:solidFill>
                <a:latin typeface="Arial" pitchFamily="34" charset="0"/>
                <a:cs typeface="Arial" pitchFamily="34" charset="0"/>
              </a:rPr>
              <a:t> kullanılmaktadır. Bu </a:t>
            </a:r>
            <a:r>
              <a:rPr lang="tr-TR" sz="1600" dirty="0" err="1">
                <a:solidFill>
                  <a:prstClr val="black"/>
                </a:solidFill>
                <a:latin typeface="Arial" pitchFamily="34" charset="0"/>
                <a:cs typeface="Arial" pitchFamily="34" charset="0"/>
              </a:rPr>
              <a:t>dedektörler</a:t>
            </a:r>
            <a:r>
              <a:rPr lang="tr-TR" sz="1600" dirty="0">
                <a:solidFill>
                  <a:prstClr val="black"/>
                </a:solidFill>
                <a:latin typeface="Arial" pitchFamily="34" charset="0"/>
                <a:cs typeface="Arial" pitchFamily="34" charset="0"/>
              </a:rPr>
              <a:t> X-Işını cihazı değil metal </a:t>
            </a:r>
            <a:r>
              <a:rPr lang="tr-TR" sz="1600" dirty="0" err="1">
                <a:solidFill>
                  <a:prstClr val="black"/>
                </a:solidFill>
                <a:latin typeface="Arial" pitchFamily="34" charset="0"/>
                <a:cs typeface="Arial" pitchFamily="34" charset="0"/>
              </a:rPr>
              <a:t>dedektörüdür</a:t>
            </a:r>
            <a:r>
              <a:rPr lang="tr-TR" sz="1600" dirty="0">
                <a:solidFill>
                  <a:prstClr val="black"/>
                </a:solidFill>
                <a:latin typeface="Arial" pitchFamily="34" charset="0"/>
                <a:cs typeface="Arial" pitchFamily="34" charset="0"/>
              </a:rPr>
              <a:t>. Bu nedenle radyasyon riski de bulunmamaktadır. Bu tip binaların girişlerinde yapılan insanların aramaları </a:t>
            </a:r>
            <a:r>
              <a:rPr lang="tr-TR" sz="1600" dirty="0" err="1">
                <a:solidFill>
                  <a:prstClr val="black"/>
                </a:solidFill>
                <a:latin typeface="Arial" pitchFamily="34" charset="0"/>
                <a:cs typeface="Arial" pitchFamily="34" charset="0"/>
              </a:rPr>
              <a:t>dedektör</a:t>
            </a:r>
            <a:r>
              <a:rPr lang="tr-TR" sz="1600" dirty="0">
                <a:solidFill>
                  <a:prstClr val="black"/>
                </a:solidFill>
                <a:latin typeface="Arial" pitchFamily="34" charset="0"/>
                <a:cs typeface="Arial" pitchFamily="34" charset="0"/>
              </a:rPr>
              <a:t> ve </a:t>
            </a:r>
            <a:r>
              <a:rPr lang="tr-TR" sz="1600" dirty="0" err="1">
                <a:solidFill>
                  <a:prstClr val="black"/>
                </a:solidFill>
                <a:latin typeface="Arial" pitchFamily="34" charset="0"/>
                <a:cs typeface="Arial" pitchFamily="34" charset="0"/>
              </a:rPr>
              <a:t>dedektör</a:t>
            </a:r>
            <a:r>
              <a:rPr lang="tr-TR" sz="1600" dirty="0">
                <a:solidFill>
                  <a:prstClr val="black"/>
                </a:solidFill>
                <a:latin typeface="Arial" pitchFamily="34" charset="0"/>
                <a:cs typeface="Arial" pitchFamily="34" charset="0"/>
              </a:rPr>
              <a:t> kapılarından geçirilerek yapıldığı için sağlığa zararlı bir unsur içermemektedir. </a:t>
            </a:r>
          </a:p>
          <a:p>
            <a:pPr algn="just" defTabSz="837753">
              <a:lnSpc>
                <a:spcPct val="150000"/>
              </a:lnSpc>
            </a:pPr>
            <a:endParaRPr lang="tr-TR" sz="1600" dirty="0">
              <a:solidFill>
                <a:prstClr val="black"/>
              </a:solidFill>
              <a:latin typeface="Arial" pitchFamily="34" charset="0"/>
              <a:cs typeface="Arial" pitchFamily="34" charset="0"/>
            </a:endParaRPr>
          </a:p>
          <a:p>
            <a:pPr algn="just" defTabSz="837753">
              <a:lnSpc>
                <a:spcPct val="150000"/>
              </a:lnSpc>
            </a:pPr>
            <a:r>
              <a:rPr lang="tr-TR" sz="1600" dirty="0">
                <a:solidFill>
                  <a:prstClr val="black"/>
                </a:solidFill>
                <a:latin typeface="Arial" pitchFamily="34" charset="0"/>
                <a:cs typeface="Arial" pitchFamily="34" charset="0"/>
              </a:rPr>
              <a:t>	Ancak X-Işını cihazlarından geçen bavullarda yiyecek-içecek bulunması durumunda, her ne kadar radyasyon miktarları az da olsa sıklıkla yapılan aramalar sonrasında bu besinlerdeki radyasyon miktarı artar ve risk ortaya çıkmaktadır..</a:t>
            </a:r>
          </a:p>
        </p:txBody>
      </p:sp>
    </p:spTree>
    <p:extLst>
      <p:ext uri="{BB962C8B-B14F-4D97-AF65-F5344CB8AC3E}">
        <p14:creationId xmlns:p14="http://schemas.microsoft.com/office/powerpoint/2010/main" val="1913323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384808" y="1324430"/>
            <a:ext cx="8322480" cy="4562743"/>
          </a:xfrm>
          <a:prstGeom prst="rect">
            <a:avLst/>
          </a:prstGeom>
        </p:spPr>
        <p:txBody>
          <a:bodyPr wrap="square" lIns="83775" tIns="41888" rIns="83775" bIns="41888">
            <a:spAutoFit/>
          </a:bodyPr>
          <a:lstStyle/>
          <a:p>
            <a:pPr algn="just" defTabSz="837753">
              <a:lnSpc>
                <a:spcPct val="150000"/>
              </a:lnSpc>
            </a:pPr>
            <a:r>
              <a:rPr lang="tr-TR" b="1" dirty="0">
                <a:solidFill>
                  <a:srgbClr val="FF0000"/>
                </a:solidFill>
                <a:latin typeface="Arial" pitchFamily="34" charset="0"/>
                <a:cs typeface="Arial" pitchFamily="34" charset="0"/>
              </a:rPr>
              <a:t>X-Işını Cihazları ve Radyasyon</a:t>
            </a:r>
          </a:p>
          <a:p>
            <a:pPr algn="just" defTabSz="837753">
              <a:lnSpc>
                <a:spcPct val="150000"/>
              </a:lnSpc>
            </a:pPr>
            <a:r>
              <a:rPr lang="tr-TR" sz="1600" dirty="0">
                <a:solidFill>
                  <a:prstClr val="black"/>
                </a:solidFill>
                <a:latin typeface="Arial" pitchFamily="34" charset="0"/>
                <a:cs typeface="Arial" pitchFamily="34" charset="0"/>
              </a:rPr>
              <a:t>	Radyasyonun vücut üzerindeki ölçüsü </a:t>
            </a:r>
            <a:r>
              <a:rPr lang="tr-TR" sz="1600" dirty="0" err="1">
                <a:solidFill>
                  <a:prstClr val="black"/>
                </a:solidFill>
                <a:latin typeface="Arial" pitchFamily="34" charset="0"/>
                <a:cs typeface="Arial" pitchFamily="34" charset="0"/>
              </a:rPr>
              <a:t>rem</a:t>
            </a:r>
            <a:r>
              <a:rPr lang="tr-TR" sz="1600" dirty="0">
                <a:solidFill>
                  <a:prstClr val="black"/>
                </a:solidFill>
                <a:latin typeface="Arial" pitchFamily="34" charset="0"/>
                <a:cs typeface="Arial" pitchFamily="34" charset="0"/>
              </a:rPr>
              <a:t> veya </a:t>
            </a:r>
            <a:r>
              <a:rPr lang="tr-TR" sz="1600" dirty="0" err="1">
                <a:solidFill>
                  <a:prstClr val="black"/>
                </a:solidFill>
                <a:latin typeface="Arial" pitchFamily="34" charset="0"/>
                <a:cs typeface="Arial" pitchFamily="34" charset="0"/>
              </a:rPr>
              <a:t>milirem</a:t>
            </a:r>
            <a:r>
              <a:rPr lang="tr-TR" sz="1600" dirty="0">
                <a:solidFill>
                  <a:prstClr val="black"/>
                </a:solidFill>
                <a:latin typeface="Arial" pitchFamily="34" charset="0"/>
                <a:cs typeface="Arial" pitchFamily="34" charset="0"/>
              </a:rPr>
              <a:t> birimleriyle gösterilmektedir. Radyasyonun insan vücuduna hangi miktarlarda zarar verebileceğini anlayabilmek için, öncelikle bir insanın yıllık radyasyon dozunun ne olabileceğini tespit etmek doğru olacaktır. Bunun için, doğal ve insanların meydana getirdiği radyasyon kaynaklarını incelemek gereklidir, bunları şu şekilde sıralamak mümkündür:</a:t>
            </a:r>
          </a:p>
          <a:p>
            <a:pPr algn="just" defTabSz="837753">
              <a:lnSpc>
                <a:spcPct val="150000"/>
              </a:lnSpc>
            </a:pPr>
            <a:endParaRPr lang="tr-TR" sz="1600" dirty="0">
              <a:solidFill>
                <a:prstClr val="black"/>
              </a:solidFill>
              <a:latin typeface="Arial" pitchFamily="34" charset="0"/>
              <a:cs typeface="Arial" pitchFamily="34" charset="0"/>
            </a:endParaRPr>
          </a:p>
          <a:p>
            <a:pPr algn="just" defTabSz="837753">
              <a:lnSpc>
                <a:spcPct val="150000"/>
              </a:lnSpc>
            </a:pPr>
            <a:r>
              <a:rPr lang="tr-TR" sz="1600" b="1" dirty="0">
                <a:solidFill>
                  <a:prstClr val="black"/>
                </a:solidFill>
                <a:latin typeface="Arial" pitchFamily="34" charset="0"/>
                <a:cs typeface="Arial" pitchFamily="34" charset="0"/>
              </a:rPr>
              <a:t>• Karasal radyasyon</a:t>
            </a:r>
            <a:r>
              <a:rPr lang="tr-TR" sz="1600" dirty="0">
                <a:solidFill>
                  <a:prstClr val="black"/>
                </a:solidFill>
                <a:latin typeface="Arial" pitchFamily="34" charset="0"/>
                <a:cs typeface="Arial" pitchFamily="34" charset="0"/>
              </a:rPr>
              <a:t>: Toprakta doğal olarak bulunan  radyoaktif elementlerin neden olduğu radyasyon türüdür. Yılda karasal radyasyon alımını ise yıllık 30 mikro </a:t>
            </a:r>
            <a:r>
              <a:rPr lang="tr-TR" sz="1600" dirty="0" err="1">
                <a:solidFill>
                  <a:prstClr val="black"/>
                </a:solidFill>
                <a:latin typeface="Arial" pitchFamily="34" charset="0"/>
                <a:cs typeface="Arial" pitchFamily="34" charset="0"/>
              </a:rPr>
              <a:t>rem</a:t>
            </a:r>
            <a:r>
              <a:rPr lang="tr-TR" sz="1600" dirty="0">
                <a:solidFill>
                  <a:prstClr val="black"/>
                </a:solidFill>
                <a:latin typeface="Arial" pitchFamily="34" charset="0"/>
                <a:cs typeface="Arial" pitchFamily="34" charset="0"/>
              </a:rPr>
              <a:t> olarak ölçülmüştür. Bu miktar sahillerdeki yerleşim yerlerinde daha da düşüktür. Ancak bazı yerleşim yerlerinde, özellikle radyoaktif madenlerin bulunduğu yerlerde bu miktar iki katına çıkmaktadır. </a:t>
            </a:r>
          </a:p>
        </p:txBody>
      </p:sp>
    </p:spTree>
    <p:extLst>
      <p:ext uri="{BB962C8B-B14F-4D97-AF65-F5344CB8AC3E}">
        <p14:creationId xmlns:p14="http://schemas.microsoft.com/office/powerpoint/2010/main" val="979052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384808" y="1324429"/>
            <a:ext cx="8322480" cy="3891164"/>
          </a:xfrm>
          <a:prstGeom prst="rect">
            <a:avLst/>
          </a:prstGeom>
        </p:spPr>
        <p:txBody>
          <a:bodyPr wrap="square" lIns="83775" tIns="41888" rIns="83775" bIns="41888">
            <a:spAutoFit/>
          </a:bodyPr>
          <a:lstStyle/>
          <a:p>
            <a:pPr algn="just" defTabSz="837753">
              <a:lnSpc>
                <a:spcPct val="150000"/>
              </a:lnSpc>
            </a:pPr>
            <a:r>
              <a:rPr lang="tr-TR" b="1" dirty="0">
                <a:solidFill>
                  <a:srgbClr val="FF0000"/>
                </a:solidFill>
                <a:latin typeface="Arial" pitchFamily="34" charset="0"/>
                <a:cs typeface="Arial" pitchFamily="34" charset="0"/>
              </a:rPr>
              <a:t>X-Işını Cihazları ve Radyasyon</a:t>
            </a:r>
          </a:p>
          <a:p>
            <a:pPr marL="261798" indent="-261798" algn="just" defTabSz="837753">
              <a:lnSpc>
                <a:spcPct val="150000"/>
              </a:lnSpc>
              <a:buFont typeface="Arial" pitchFamily="34" charset="0"/>
              <a:buChar char="•"/>
            </a:pPr>
            <a:r>
              <a:rPr lang="tr-TR" sz="1600" b="1" dirty="0">
                <a:solidFill>
                  <a:prstClr val="black"/>
                </a:solidFill>
                <a:latin typeface="Arial" pitchFamily="34" charset="0"/>
                <a:cs typeface="Arial" pitchFamily="34" charset="0"/>
              </a:rPr>
              <a:t>Kozmik radyasyon: </a:t>
            </a:r>
            <a:r>
              <a:rPr lang="tr-TR" sz="1600" dirty="0">
                <a:solidFill>
                  <a:prstClr val="black"/>
                </a:solidFill>
                <a:latin typeface="Arial" pitchFamily="34" charset="0"/>
                <a:cs typeface="Arial" pitchFamily="34" charset="0"/>
              </a:rPr>
              <a:t>Bu tip radyasyonlar dünyanın atmosferi tarafından büyük bir kısmı bloke edilen güneş ve diğer yıldızlardan dünyamıza gelen radyasyonlardır. Oksijen miktarının daha az olduğu yüksek irtifalarda bu radyasyon oranı deniz seviyesine  göre daha fazladır.</a:t>
            </a:r>
          </a:p>
          <a:p>
            <a:pPr marL="261798" indent="-261798" algn="just" defTabSz="837753">
              <a:lnSpc>
                <a:spcPct val="150000"/>
              </a:lnSpc>
              <a:buFont typeface="Arial" pitchFamily="34" charset="0"/>
              <a:buChar char="•"/>
            </a:pPr>
            <a:endParaRPr lang="tr-TR" sz="1600" dirty="0">
              <a:solidFill>
                <a:prstClr val="black"/>
              </a:solidFill>
              <a:latin typeface="Arial" pitchFamily="34" charset="0"/>
              <a:cs typeface="Arial" pitchFamily="34" charset="0"/>
            </a:endParaRPr>
          </a:p>
          <a:p>
            <a:pPr marL="261798" indent="-261798" algn="just" defTabSz="837753">
              <a:lnSpc>
                <a:spcPct val="150000"/>
              </a:lnSpc>
              <a:buFont typeface="Arial" pitchFamily="34" charset="0"/>
              <a:buChar char="•"/>
            </a:pPr>
            <a:r>
              <a:rPr lang="tr-TR" sz="1600" dirty="0">
                <a:solidFill>
                  <a:prstClr val="black"/>
                </a:solidFill>
                <a:latin typeface="Arial" pitchFamily="34" charset="0"/>
                <a:cs typeface="Arial" pitchFamily="34" charset="0"/>
              </a:rPr>
              <a:t> </a:t>
            </a:r>
            <a:r>
              <a:rPr lang="tr-TR" sz="1600" b="1" dirty="0">
                <a:solidFill>
                  <a:prstClr val="black"/>
                </a:solidFill>
                <a:latin typeface="Arial" pitchFamily="34" charset="0"/>
                <a:cs typeface="Arial" pitchFamily="34" charset="0"/>
              </a:rPr>
              <a:t>Yiyeceklerde bulunan radyasyon: </a:t>
            </a:r>
            <a:r>
              <a:rPr lang="tr-TR" sz="1600" dirty="0">
                <a:solidFill>
                  <a:prstClr val="black"/>
                </a:solidFill>
                <a:latin typeface="Arial" pitchFamily="34" charset="0"/>
                <a:cs typeface="Arial" pitchFamily="34" charset="0"/>
              </a:rPr>
              <a:t>Yiyeceklerde çok az olarak radyasyon Karbon-14 radyoaktifi içeren potasyum doğal olarak bulunmaktadır. Yıllık olarak ortalama 20 mikro </a:t>
            </a:r>
            <a:r>
              <a:rPr lang="tr-TR" sz="1600" dirty="0" err="1">
                <a:solidFill>
                  <a:prstClr val="black"/>
                </a:solidFill>
                <a:latin typeface="Arial" pitchFamily="34" charset="0"/>
                <a:cs typeface="Arial" pitchFamily="34" charset="0"/>
              </a:rPr>
              <a:t>rem</a:t>
            </a:r>
            <a:r>
              <a:rPr lang="tr-TR" sz="1600" dirty="0">
                <a:solidFill>
                  <a:prstClr val="black"/>
                </a:solidFill>
                <a:latin typeface="Arial" pitchFamily="34" charset="0"/>
                <a:cs typeface="Arial" pitchFamily="34" charset="0"/>
              </a:rPr>
              <a:t> civarı bir radyasyon dozu içeren yiyecekler dış kaynaklardan gelen yayılımla çok daha fazla dozlara maruz kalmaktadırlar.</a:t>
            </a:r>
          </a:p>
        </p:txBody>
      </p:sp>
    </p:spTree>
    <p:extLst>
      <p:ext uri="{BB962C8B-B14F-4D97-AF65-F5344CB8AC3E}">
        <p14:creationId xmlns:p14="http://schemas.microsoft.com/office/powerpoint/2010/main" val="2262194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384808" y="1106715"/>
            <a:ext cx="8322480" cy="4111004"/>
          </a:xfrm>
          <a:prstGeom prst="rect">
            <a:avLst/>
          </a:prstGeom>
        </p:spPr>
        <p:txBody>
          <a:bodyPr wrap="square" lIns="83775" tIns="41888" rIns="83775" bIns="41888">
            <a:spAutoFit/>
          </a:bodyPr>
          <a:lstStyle/>
          <a:p>
            <a:pPr algn="just" defTabSz="837753">
              <a:lnSpc>
                <a:spcPct val="150000"/>
              </a:lnSpc>
            </a:pPr>
            <a:r>
              <a:rPr lang="tr-TR" b="1" dirty="0">
                <a:solidFill>
                  <a:srgbClr val="FF0000"/>
                </a:solidFill>
                <a:latin typeface="Arial" pitchFamily="34" charset="0"/>
                <a:cs typeface="Arial" pitchFamily="34" charset="0"/>
              </a:rPr>
              <a:t>X-Işını Cihazları ve Radyasyon</a:t>
            </a:r>
          </a:p>
          <a:p>
            <a:pPr algn="just" defTabSz="837753">
              <a:lnSpc>
                <a:spcPct val="150000"/>
              </a:lnSpc>
            </a:pPr>
            <a:endParaRPr lang="tr-TR" sz="900" b="1" dirty="0">
              <a:solidFill>
                <a:srgbClr val="FF0000"/>
              </a:solidFill>
              <a:latin typeface="Arial" pitchFamily="34" charset="0"/>
              <a:cs typeface="Arial" pitchFamily="34" charset="0"/>
            </a:endParaRPr>
          </a:p>
          <a:p>
            <a:pPr algn="just" defTabSz="837753">
              <a:lnSpc>
                <a:spcPct val="150000"/>
              </a:lnSpc>
            </a:pPr>
            <a:r>
              <a:rPr lang="tr-TR" sz="1600" b="1" dirty="0">
                <a:solidFill>
                  <a:prstClr val="black"/>
                </a:solidFill>
                <a:latin typeface="AGaramondPro-Bold"/>
              </a:rPr>
              <a:t>• Tıbbı cihazlardan kaynaklı radyasyon: </a:t>
            </a:r>
            <a:r>
              <a:rPr lang="tr-TR" sz="1600" dirty="0">
                <a:solidFill>
                  <a:prstClr val="black"/>
                </a:solidFill>
                <a:latin typeface="AGaramondPro-Regular"/>
              </a:rPr>
              <a:t>Amerikan Nükleer Topluluğu’nun verilerine göre; kol bacak ve diş röntgeninde 1 mikro </a:t>
            </a:r>
            <a:r>
              <a:rPr lang="tr-TR" sz="1600" dirty="0" err="1">
                <a:solidFill>
                  <a:prstClr val="black"/>
                </a:solidFill>
                <a:latin typeface="AGaramondPro-Regular"/>
              </a:rPr>
              <a:t>rem</a:t>
            </a:r>
            <a:r>
              <a:rPr lang="tr-TR" sz="1600" dirty="0">
                <a:solidFill>
                  <a:prstClr val="black"/>
                </a:solidFill>
                <a:latin typeface="AGaramondPro-Regular"/>
              </a:rPr>
              <a:t>, göğüs röntgeninde 6 mikro </a:t>
            </a:r>
            <a:r>
              <a:rPr lang="pt-BR" sz="1600" dirty="0">
                <a:solidFill>
                  <a:prstClr val="black"/>
                </a:solidFill>
                <a:latin typeface="AGaramondPro-Regular"/>
              </a:rPr>
              <a:t>rem, tiroid taramasında 14 mikro rem, boyun</a:t>
            </a:r>
            <a:r>
              <a:rPr lang="tr-TR" sz="1600" dirty="0">
                <a:solidFill>
                  <a:prstClr val="black"/>
                </a:solidFill>
                <a:latin typeface="AGaramondPro-Regular"/>
              </a:rPr>
              <a:t> </a:t>
            </a:r>
            <a:r>
              <a:rPr lang="pt-BR" sz="1600" dirty="0">
                <a:solidFill>
                  <a:prstClr val="black"/>
                </a:solidFill>
                <a:latin typeface="AGaramondPro-Regular"/>
              </a:rPr>
              <a:t>ve kafatası taramasında 20 mikro rem,</a:t>
            </a:r>
            <a:r>
              <a:rPr lang="tr-TR" sz="1600" dirty="0">
                <a:solidFill>
                  <a:prstClr val="black"/>
                </a:solidFill>
                <a:latin typeface="AGaramondPro-Regular"/>
              </a:rPr>
              <a:t> </a:t>
            </a:r>
            <a:r>
              <a:rPr lang="pt-BR" sz="1600" dirty="0">
                <a:solidFill>
                  <a:prstClr val="black"/>
                </a:solidFill>
                <a:latin typeface="AGaramondPro-Regular"/>
              </a:rPr>
              <a:t>Pelvis taramasında 65 mikro rem dozluk</a:t>
            </a:r>
            <a:r>
              <a:rPr lang="tr-TR" sz="1600" dirty="0">
                <a:solidFill>
                  <a:prstClr val="black"/>
                </a:solidFill>
                <a:latin typeface="AGaramondPro-Regular"/>
              </a:rPr>
              <a:t> radyasyonlar alındığı tespit edilmiştir.</a:t>
            </a:r>
          </a:p>
          <a:p>
            <a:pPr algn="just" defTabSz="837753">
              <a:lnSpc>
                <a:spcPct val="150000"/>
              </a:lnSpc>
            </a:pPr>
            <a:endParaRPr lang="tr-TR" sz="1600" dirty="0">
              <a:solidFill>
                <a:prstClr val="black"/>
              </a:solidFill>
              <a:latin typeface="AGaramondPro-Regular"/>
            </a:endParaRPr>
          </a:p>
          <a:p>
            <a:pPr algn="just" defTabSz="837753">
              <a:lnSpc>
                <a:spcPct val="150000"/>
              </a:lnSpc>
            </a:pPr>
            <a:r>
              <a:rPr lang="tr-TR" sz="1600" b="1" dirty="0">
                <a:solidFill>
                  <a:prstClr val="black"/>
                </a:solidFill>
                <a:latin typeface="AGaramondPro-Bold"/>
              </a:rPr>
              <a:t>• İnsanlardan kaynaklanan radyasyon: </a:t>
            </a:r>
            <a:r>
              <a:rPr lang="tr-TR" sz="1600" dirty="0">
                <a:solidFill>
                  <a:prstClr val="black"/>
                </a:solidFill>
                <a:latin typeface="AGaramondPro-Regular"/>
              </a:rPr>
              <a:t>İnsanlarda tıpkı bitki ve hayvanlarda olduğu gibi doğal olarak potasyum bulunmaktadır. Bu da insanları radyoaktif yapmaktadır. Bir insanda ortalama olarak 40 mikro </a:t>
            </a:r>
            <a:r>
              <a:rPr lang="tr-TR" sz="1600" dirty="0" err="1">
                <a:solidFill>
                  <a:prstClr val="black"/>
                </a:solidFill>
                <a:latin typeface="AGaramondPro-Regular"/>
              </a:rPr>
              <a:t>remlik</a:t>
            </a:r>
            <a:r>
              <a:rPr lang="tr-TR" sz="1600" dirty="0">
                <a:solidFill>
                  <a:prstClr val="black"/>
                </a:solidFill>
                <a:latin typeface="AGaramondPro-Regular"/>
              </a:rPr>
              <a:t> bir doz bulunmakta ve bu miktarın diğer insanlara zararı hemen hemen yok gibidir</a:t>
            </a:r>
            <a:r>
              <a:rPr lang="tr-TR" sz="1600" dirty="0">
                <a:solidFill>
                  <a:prstClr val="black"/>
                </a:solidFill>
                <a:latin typeface="Arial" pitchFamily="34" charset="0"/>
                <a:cs typeface="Arial" pitchFamily="34" charset="0"/>
              </a:rPr>
              <a:t>..</a:t>
            </a:r>
          </a:p>
        </p:txBody>
      </p:sp>
    </p:spTree>
    <p:extLst>
      <p:ext uri="{BB962C8B-B14F-4D97-AF65-F5344CB8AC3E}">
        <p14:creationId xmlns:p14="http://schemas.microsoft.com/office/powerpoint/2010/main" val="1763380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384808" y="1106714"/>
            <a:ext cx="8322480" cy="4704573"/>
          </a:xfrm>
          <a:prstGeom prst="rect">
            <a:avLst/>
          </a:prstGeom>
        </p:spPr>
        <p:txBody>
          <a:bodyPr wrap="square" lIns="83775" tIns="41888" rIns="83775" bIns="41888">
            <a:spAutoFit/>
          </a:bodyPr>
          <a:lstStyle/>
          <a:p>
            <a:pPr algn="just" defTabSz="837753">
              <a:lnSpc>
                <a:spcPct val="150000"/>
              </a:lnSpc>
            </a:pPr>
            <a:r>
              <a:rPr lang="tr-TR" b="1" dirty="0">
                <a:solidFill>
                  <a:srgbClr val="FF0000"/>
                </a:solidFill>
                <a:latin typeface="Arial" pitchFamily="34" charset="0"/>
                <a:cs typeface="Arial" pitchFamily="34" charset="0"/>
              </a:rPr>
              <a:t>X-Işını Cihazları ve Radyasyon</a:t>
            </a:r>
          </a:p>
          <a:p>
            <a:pPr algn="just" defTabSz="837753">
              <a:lnSpc>
                <a:spcPct val="150000"/>
              </a:lnSpc>
            </a:pPr>
            <a:endParaRPr lang="tr-TR" sz="900" b="1" dirty="0">
              <a:solidFill>
                <a:srgbClr val="FF0000"/>
              </a:solidFill>
              <a:latin typeface="Arial" pitchFamily="34" charset="0"/>
              <a:cs typeface="Arial" pitchFamily="34" charset="0"/>
            </a:endParaRPr>
          </a:p>
          <a:p>
            <a:pPr marL="261798" indent="-261798" algn="just" defTabSz="837753">
              <a:lnSpc>
                <a:spcPct val="150000"/>
              </a:lnSpc>
              <a:buFont typeface="Arial" pitchFamily="34" charset="0"/>
              <a:buChar char="•"/>
            </a:pPr>
            <a:r>
              <a:rPr lang="tr-TR" sz="1600" b="1" dirty="0">
                <a:solidFill>
                  <a:prstClr val="black"/>
                </a:solidFill>
                <a:latin typeface="Arial" pitchFamily="34" charset="0"/>
                <a:cs typeface="Arial" pitchFamily="34" charset="0"/>
              </a:rPr>
              <a:t> </a:t>
            </a:r>
            <a:r>
              <a:rPr lang="tr-TR" sz="1600" dirty="0">
                <a:solidFill>
                  <a:prstClr val="black"/>
                </a:solidFill>
                <a:latin typeface="Arial" pitchFamily="34" charset="0"/>
                <a:cs typeface="Arial" pitchFamily="34" charset="0"/>
              </a:rPr>
              <a:t>Bütün bu radyasyon kaynakları hesaba katıldığında  bir   insan   yılda   en   az  300  mikro  </a:t>
            </a:r>
            <a:r>
              <a:rPr lang="tr-TR" sz="1600" dirty="0" err="1">
                <a:solidFill>
                  <a:prstClr val="black"/>
                </a:solidFill>
                <a:latin typeface="Arial" pitchFamily="34" charset="0"/>
                <a:cs typeface="Arial" pitchFamily="34" charset="0"/>
              </a:rPr>
              <a:t>rem</a:t>
            </a:r>
            <a:r>
              <a:rPr lang="tr-TR" sz="1600" dirty="0">
                <a:solidFill>
                  <a:prstClr val="black"/>
                </a:solidFill>
                <a:latin typeface="Arial" pitchFamily="34" charset="0"/>
                <a:cs typeface="Arial" pitchFamily="34" charset="0"/>
              </a:rPr>
              <a:t>  doz civarı    bir    radyasyona    maruz    kalmaktadır. </a:t>
            </a:r>
          </a:p>
          <a:p>
            <a:pPr algn="just" defTabSz="837753">
              <a:lnSpc>
                <a:spcPct val="150000"/>
              </a:lnSpc>
            </a:pPr>
            <a:endParaRPr lang="tr-TR" sz="900" dirty="0">
              <a:solidFill>
                <a:prstClr val="black"/>
              </a:solidFill>
              <a:latin typeface="Arial" pitchFamily="34" charset="0"/>
              <a:cs typeface="Arial" pitchFamily="34" charset="0"/>
            </a:endParaRPr>
          </a:p>
          <a:p>
            <a:pPr marL="261798" indent="-261798" algn="just" defTabSz="837753">
              <a:lnSpc>
                <a:spcPct val="150000"/>
              </a:lnSpc>
              <a:buFont typeface="Arial" pitchFamily="34" charset="0"/>
              <a:buChar char="•"/>
            </a:pPr>
            <a:r>
              <a:rPr lang="tr-TR" sz="1600" dirty="0">
                <a:solidFill>
                  <a:prstClr val="black"/>
                </a:solidFill>
                <a:latin typeface="Arial" pitchFamily="34" charset="0"/>
                <a:cs typeface="Arial" pitchFamily="34" charset="0"/>
              </a:rPr>
              <a:t>Yapılan araştırmalara göre </a:t>
            </a:r>
            <a:r>
              <a:rPr lang="tr-TR" sz="1600" dirty="0" err="1">
                <a:solidFill>
                  <a:prstClr val="black"/>
                </a:solidFill>
                <a:latin typeface="Arial" pitchFamily="34" charset="0"/>
                <a:cs typeface="Arial" pitchFamily="34" charset="0"/>
              </a:rPr>
              <a:t>A.B.D.’de</a:t>
            </a:r>
            <a:r>
              <a:rPr lang="tr-TR" sz="1600" dirty="0">
                <a:solidFill>
                  <a:prstClr val="black"/>
                </a:solidFill>
                <a:latin typeface="Arial" pitchFamily="34" charset="0"/>
                <a:cs typeface="Arial" pitchFamily="34" charset="0"/>
              </a:rPr>
              <a:t> insanlarda alınan yıllık doz oranının 360 mikro </a:t>
            </a:r>
            <a:r>
              <a:rPr lang="tr-TR" sz="1600" dirty="0" err="1">
                <a:solidFill>
                  <a:prstClr val="black"/>
                </a:solidFill>
                <a:latin typeface="Arial" pitchFamily="34" charset="0"/>
                <a:cs typeface="Arial" pitchFamily="34" charset="0"/>
              </a:rPr>
              <a:t>rem</a:t>
            </a:r>
            <a:r>
              <a:rPr lang="tr-TR" sz="1600" dirty="0">
                <a:solidFill>
                  <a:prstClr val="black"/>
                </a:solidFill>
                <a:latin typeface="Arial" pitchFamily="34" charset="0"/>
                <a:cs typeface="Arial" pitchFamily="34" charset="0"/>
              </a:rPr>
              <a:t> civarı olduğu bilinmektedir. İnsan vücudunda toplamda 250.000 mikro </a:t>
            </a:r>
            <a:r>
              <a:rPr lang="tr-TR" sz="1600" dirty="0" err="1">
                <a:solidFill>
                  <a:prstClr val="black"/>
                </a:solidFill>
                <a:latin typeface="Arial" pitchFamily="34" charset="0"/>
                <a:cs typeface="Arial" pitchFamily="34" charset="0"/>
              </a:rPr>
              <a:t>rem</a:t>
            </a:r>
            <a:r>
              <a:rPr lang="tr-TR" sz="1600" dirty="0">
                <a:solidFill>
                  <a:prstClr val="black"/>
                </a:solidFill>
                <a:latin typeface="Arial" pitchFamily="34" charset="0"/>
                <a:cs typeface="Arial" pitchFamily="34" charset="0"/>
              </a:rPr>
              <a:t> doz birikmesi halinde kansere yakalanma riski %10 artmaktadır. </a:t>
            </a:r>
          </a:p>
          <a:p>
            <a:pPr marL="261798" indent="-261798" algn="just" defTabSz="837753">
              <a:lnSpc>
                <a:spcPct val="150000"/>
              </a:lnSpc>
              <a:buFont typeface="Arial" pitchFamily="34" charset="0"/>
              <a:buChar char="•"/>
            </a:pPr>
            <a:endParaRPr lang="tr-TR" sz="1600" dirty="0">
              <a:solidFill>
                <a:prstClr val="black"/>
              </a:solidFill>
              <a:latin typeface="Arial" pitchFamily="34" charset="0"/>
              <a:cs typeface="Arial" pitchFamily="34" charset="0"/>
            </a:endParaRPr>
          </a:p>
          <a:p>
            <a:pPr marL="261798" indent="-261798" algn="just" defTabSz="837753">
              <a:lnSpc>
                <a:spcPct val="150000"/>
              </a:lnSpc>
              <a:buFont typeface="Arial" pitchFamily="34" charset="0"/>
              <a:buChar char="•"/>
            </a:pPr>
            <a:r>
              <a:rPr lang="tr-TR" sz="1600" dirty="0">
                <a:solidFill>
                  <a:prstClr val="black"/>
                </a:solidFill>
                <a:latin typeface="Arial" pitchFamily="34" charset="0"/>
                <a:cs typeface="Arial" pitchFamily="34" charset="0"/>
              </a:rPr>
              <a:t>Bu dozda radyasyonun bir insanda toplanması, yılda 3000 mikro </a:t>
            </a:r>
            <a:r>
              <a:rPr lang="tr-TR" sz="1600" dirty="0" err="1">
                <a:solidFill>
                  <a:prstClr val="black"/>
                </a:solidFill>
                <a:latin typeface="Arial" pitchFamily="34" charset="0"/>
                <a:cs typeface="Arial" pitchFamily="34" charset="0"/>
              </a:rPr>
              <a:t>remden</a:t>
            </a:r>
            <a:r>
              <a:rPr lang="tr-TR" sz="1600" dirty="0">
                <a:solidFill>
                  <a:prstClr val="black"/>
                </a:solidFill>
                <a:latin typeface="Arial" pitchFamily="34" charset="0"/>
                <a:cs typeface="Arial" pitchFamily="34" charset="0"/>
              </a:rPr>
              <a:t> fazla radyasyonun 80 yıl boyunca alınması ile mümkündür. Burada alınan radyasyon miktarları ile kanser riski arasında doğrusal bir ilinti var gibi algılansa da miktarlar açısından bu riskin çok az olduğu öngörülmektedir.</a:t>
            </a:r>
          </a:p>
        </p:txBody>
      </p:sp>
    </p:spTree>
    <p:extLst>
      <p:ext uri="{BB962C8B-B14F-4D97-AF65-F5344CB8AC3E}">
        <p14:creationId xmlns:p14="http://schemas.microsoft.com/office/powerpoint/2010/main" val="10912206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384808" y="1106715"/>
            <a:ext cx="8322480" cy="3957115"/>
          </a:xfrm>
          <a:prstGeom prst="rect">
            <a:avLst/>
          </a:prstGeom>
        </p:spPr>
        <p:txBody>
          <a:bodyPr wrap="square" lIns="83775" tIns="41888" rIns="83775" bIns="41888">
            <a:spAutoFit/>
          </a:bodyPr>
          <a:lstStyle/>
          <a:p>
            <a:pPr algn="just" defTabSz="837753">
              <a:lnSpc>
                <a:spcPct val="150000"/>
              </a:lnSpc>
            </a:pPr>
            <a:r>
              <a:rPr lang="tr-TR" b="1" dirty="0" err="1">
                <a:solidFill>
                  <a:srgbClr val="FF0000"/>
                </a:solidFill>
                <a:latin typeface="Arial" pitchFamily="34" charset="0"/>
                <a:cs typeface="Arial" pitchFamily="34" charset="0"/>
              </a:rPr>
              <a:t>Dozimetri</a:t>
            </a:r>
            <a:r>
              <a:rPr lang="tr-TR" b="1" dirty="0">
                <a:solidFill>
                  <a:srgbClr val="FF0000"/>
                </a:solidFill>
                <a:latin typeface="Arial" pitchFamily="34" charset="0"/>
                <a:cs typeface="Arial" pitchFamily="34" charset="0"/>
              </a:rPr>
              <a:t> ve </a:t>
            </a:r>
            <a:r>
              <a:rPr lang="tr-TR" b="1" dirty="0" err="1">
                <a:solidFill>
                  <a:srgbClr val="FF0000"/>
                </a:solidFill>
                <a:latin typeface="Arial" pitchFamily="34" charset="0"/>
                <a:cs typeface="Arial" pitchFamily="34" charset="0"/>
              </a:rPr>
              <a:t>Dozimetre</a:t>
            </a:r>
            <a:r>
              <a:rPr lang="tr-TR" b="1" dirty="0">
                <a:solidFill>
                  <a:srgbClr val="FF0000"/>
                </a:solidFill>
                <a:latin typeface="Arial" pitchFamily="34" charset="0"/>
                <a:cs typeface="Arial" pitchFamily="34" charset="0"/>
              </a:rPr>
              <a:t> Kullanımı</a:t>
            </a:r>
          </a:p>
          <a:p>
            <a:pPr algn="just" defTabSz="837753">
              <a:lnSpc>
                <a:spcPct val="150000"/>
              </a:lnSpc>
            </a:pPr>
            <a:endParaRPr lang="tr-TR" b="1" dirty="0">
              <a:solidFill>
                <a:srgbClr val="FF0000"/>
              </a:solidFill>
              <a:latin typeface="Arial" pitchFamily="34" charset="0"/>
              <a:cs typeface="Arial" pitchFamily="34" charset="0"/>
            </a:endParaRPr>
          </a:p>
          <a:p>
            <a:pPr algn="just" defTabSz="837753">
              <a:lnSpc>
                <a:spcPct val="150000"/>
              </a:lnSpc>
            </a:pPr>
            <a:r>
              <a:rPr lang="tr-TR" sz="1600" b="1" dirty="0">
                <a:solidFill>
                  <a:prstClr val="black"/>
                </a:solidFill>
                <a:latin typeface="Arial" pitchFamily="34" charset="0"/>
                <a:cs typeface="Arial" pitchFamily="34" charset="0"/>
              </a:rPr>
              <a:t> 	</a:t>
            </a:r>
            <a:r>
              <a:rPr lang="tr-TR" sz="1600" dirty="0" err="1">
                <a:solidFill>
                  <a:prstClr val="black"/>
                </a:solidFill>
                <a:latin typeface="Arial" pitchFamily="34" charset="0"/>
                <a:cs typeface="Arial" pitchFamily="34" charset="0"/>
              </a:rPr>
              <a:t>Dozimetri</a:t>
            </a:r>
            <a:r>
              <a:rPr lang="tr-TR" sz="1600" dirty="0">
                <a:solidFill>
                  <a:prstClr val="black"/>
                </a:solidFill>
                <a:latin typeface="Arial" pitchFamily="34" charset="0"/>
                <a:cs typeface="Arial" pitchFamily="34" charset="0"/>
              </a:rPr>
              <a:t> ve </a:t>
            </a:r>
            <a:r>
              <a:rPr lang="tr-TR" sz="1600" dirty="0" err="1">
                <a:solidFill>
                  <a:prstClr val="black"/>
                </a:solidFill>
                <a:latin typeface="Arial" pitchFamily="34" charset="0"/>
                <a:cs typeface="Arial" pitchFamily="34" charset="0"/>
              </a:rPr>
              <a:t>Dozimetre</a:t>
            </a:r>
            <a:r>
              <a:rPr lang="tr-TR" sz="1600" dirty="0">
                <a:solidFill>
                  <a:prstClr val="black"/>
                </a:solidFill>
                <a:latin typeface="Arial" pitchFamily="34" charset="0"/>
                <a:cs typeface="Arial" pitchFamily="34" charset="0"/>
              </a:rPr>
              <a:t> Kullanımı </a:t>
            </a:r>
            <a:r>
              <a:rPr lang="tr-TR" sz="1600" dirty="0" err="1">
                <a:solidFill>
                  <a:prstClr val="black"/>
                </a:solidFill>
                <a:latin typeface="Arial" pitchFamily="34" charset="0"/>
                <a:cs typeface="Arial" pitchFamily="34" charset="0"/>
              </a:rPr>
              <a:t>Dozimetri</a:t>
            </a:r>
            <a:r>
              <a:rPr lang="tr-TR" sz="1600" dirty="0">
                <a:solidFill>
                  <a:prstClr val="black"/>
                </a:solidFill>
                <a:latin typeface="Arial" pitchFamily="34" charset="0"/>
                <a:cs typeface="Arial" pitchFamily="34" charset="0"/>
              </a:rPr>
              <a:t> </a:t>
            </a:r>
          </a:p>
          <a:p>
            <a:pPr algn="just" defTabSz="837753">
              <a:lnSpc>
                <a:spcPct val="150000"/>
              </a:lnSpc>
            </a:pPr>
            <a:r>
              <a:rPr lang="tr-TR" sz="1600" dirty="0">
                <a:solidFill>
                  <a:prstClr val="black"/>
                </a:solidFill>
                <a:latin typeface="Arial" pitchFamily="34" charset="0"/>
                <a:cs typeface="Arial" pitchFamily="34" charset="0"/>
              </a:rPr>
              <a:t>Direkt   veya   dolaylı   olarak   radyoaktif   ışımaya </a:t>
            </a:r>
          </a:p>
          <a:p>
            <a:pPr algn="just" defTabSz="837753">
              <a:lnSpc>
                <a:spcPct val="150000"/>
              </a:lnSpc>
            </a:pPr>
            <a:r>
              <a:rPr lang="tr-TR" sz="1600" dirty="0">
                <a:solidFill>
                  <a:prstClr val="black"/>
                </a:solidFill>
                <a:latin typeface="Arial" pitchFamily="34" charset="0"/>
                <a:cs typeface="Arial" pitchFamily="34" charset="0"/>
              </a:rPr>
              <a:t>Maruz     kalan     bir      malzemenin     veya     canlı </a:t>
            </a:r>
          </a:p>
          <a:p>
            <a:pPr algn="just" defTabSz="837753">
              <a:lnSpc>
                <a:spcPct val="150000"/>
              </a:lnSpc>
            </a:pPr>
            <a:r>
              <a:rPr lang="tr-TR" sz="1600" dirty="0">
                <a:solidFill>
                  <a:prstClr val="black"/>
                </a:solidFill>
                <a:latin typeface="Arial" pitchFamily="34" charset="0"/>
                <a:cs typeface="Arial" pitchFamily="34" charset="0"/>
              </a:rPr>
              <a:t>dokunun ne kadar ışımaya maruz kaldığını ölçme ve hesaplama tekniği olup fizik biliminin alt dalıdır.</a:t>
            </a:r>
          </a:p>
          <a:p>
            <a:pPr algn="just" defTabSz="837753">
              <a:lnSpc>
                <a:spcPct val="150000"/>
              </a:lnSpc>
            </a:pPr>
            <a:r>
              <a:rPr lang="tr-TR" sz="1600" dirty="0">
                <a:solidFill>
                  <a:prstClr val="black"/>
                </a:solidFill>
                <a:latin typeface="Arial" pitchFamily="34" charset="0"/>
                <a:cs typeface="Arial" pitchFamily="34" charset="0"/>
              </a:rPr>
              <a:t>	 </a:t>
            </a:r>
            <a:r>
              <a:rPr lang="tr-TR" sz="1600" dirty="0" err="1">
                <a:solidFill>
                  <a:prstClr val="black"/>
                </a:solidFill>
                <a:latin typeface="Arial" pitchFamily="34" charset="0"/>
                <a:cs typeface="Arial" pitchFamily="34" charset="0"/>
              </a:rPr>
              <a:t>Dozimetre</a:t>
            </a:r>
            <a:r>
              <a:rPr lang="tr-TR" sz="1600" dirty="0">
                <a:solidFill>
                  <a:prstClr val="black"/>
                </a:solidFill>
                <a:latin typeface="Arial" pitchFamily="34" charset="0"/>
                <a:cs typeface="Arial" pitchFamily="34" charset="0"/>
              </a:rPr>
              <a:t> veya </a:t>
            </a:r>
            <a:r>
              <a:rPr lang="tr-TR" sz="1600" dirty="0" err="1">
                <a:solidFill>
                  <a:prstClr val="black"/>
                </a:solidFill>
                <a:latin typeface="Arial" pitchFamily="34" charset="0"/>
                <a:cs typeface="Arial" pitchFamily="34" charset="0"/>
              </a:rPr>
              <a:t>dozölçer</a:t>
            </a:r>
            <a:r>
              <a:rPr lang="tr-TR" sz="1600" dirty="0">
                <a:solidFill>
                  <a:prstClr val="black"/>
                </a:solidFill>
                <a:latin typeface="Arial" pitchFamily="34" charset="0"/>
                <a:cs typeface="Arial" pitchFamily="34" charset="0"/>
              </a:rPr>
              <a:t> ise, radyoaktif ışınım altında kalmışlık derecesini ölçmeye yarayan aygıta verilen isimdir. </a:t>
            </a:r>
            <a:r>
              <a:rPr lang="tr-TR" sz="1600" dirty="0" err="1">
                <a:solidFill>
                  <a:prstClr val="black"/>
                </a:solidFill>
                <a:latin typeface="Arial" pitchFamily="34" charset="0"/>
                <a:cs typeface="Arial" pitchFamily="34" charset="0"/>
              </a:rPr>
              <a:t>Dozimetri</a:t>
            </a:r>
            <a:r>
              <a:rPr lang="tr-TR" sz="1600" dirty="0">
                <a:solidFill>
                  <a:prstClr val="black"/>
                </a:solidFill>
                <a:latin typeface="Arial" pitchFamily="34" charset="0"/>
                <a:cs typeface="Arial" pitchFamily="34" charset="0"/>
              </a:rPr>
              <a:t> ve </a:t>
            </a:r>
            <a:r>
              <a:rPr lang="tr-TR" sz="1600" dirty="0" err="1">
                <a:solidFill>
                  <a:prstClr val="black"/>
                </a:solidFill>
                <a:latin typeface="Arial" pitchFamily="34" charset="0"/>
                <a:cs typeface="Arial" pitchFamily="34" charset="0"/>
              </a:rPr>
              <a:t>dozimetre</a:t>
            </a:r>
            <a:r>
              <a:rPr lang="tr-TR" sz="1600" dirty="0">
                <a:solidFill>
                  <a:prstClr val="black"/>
                </a:solidFill>
                <a:latin typeface="Arial" pitchFamily="34" charset="0"/>
                <a:cs typeface="Arial" pitchFamily="34" charset="0"/>
              </a:rPr>
              <a:t> kelimelerinin birbirine karıştırılmaması gerekmektedir</a:t>
            </a:r>
          </a:p>
        </p:txBody>
      </p:sp>
      <p:sp>
        <p:nvSpPr>
          <p:cNvPr id="10" name="object 13"/>
          <p:cNvSpPr/>
          <p:nvPr/>
        </p:nvSpPr>
        <p:spPr>
          <a:xfrm>
            <a:off x="5208952" y="1106714"/>
            <a:ext cx="3640811" cy="1886857"/>
          </a:xfrm>
          <a:custGeom>
            <a:avLst/>
            <a:gdLst/>
            <a:ahLst/>
            <a:cxnLst/>
            <a:rect l="l" t="t" r="r" b="b"/>
            <a:pathLst>
              <a:path w="1471295" h="1009650">
                <a:moveTo>
                  <a:pt x="25082" y="37007"/>
                </a:moveTo>
                <a:lnTo>
                  <a:pt x="0" y="989622"/>
                </a:lnTo>
                <a:lnTo>
                  <a:pt x="32780" y="985535"/>
                </a:lnTo>
                <a:lnTo>
                  <a:pt x="68163" y="982711"/>
                </a:lnTo>
                <a:lnTo>
                  <a:pt x="105988" y="981028"/>
                </a:lnTo>
                <a:lnTo>
                  <a:pt x="146098" y="980363"/>
                </a:lnTo>
                <a:lnTo>
                  <a:pt x="188334" y="980594"/>
                </a:lnTo>
                <a:lnTo>
                  <a:pt x="232539" y="981600"/>
                </a:lnTo>
                <a:lnTo>
                  <a:pt x="278552" y="983256"/>
                </a:lnTo>
                <a:lnTo>
                  <a:pt x="326216" y="985443"/>
                </a:lnTo>
                <a:lnTo>
                  <a:pt x="375373" y="988037"/>
                </a:lnTo>
                <a:lnTo>
                  <a:pt x="425864" y="990915"/>
                </a:lnTo>
                <a:lnTo>
                  <a:pt x="477530" y="993957"/>
                </a:lnTo>
                <a:lnTo>
                  <a:pt x="530214" y="997039"/>
                </a:lnTo>
                <a:lnTo>
                  <a:pt x="583756" y="1000040"/>
                </a:lnTo>
                <a:lnTo>
                  <a:pt x="637999" y="1002838"/>
                </a:lnTo>
                <a:lnTo>
                  <a:pt x="692784" y="1005309"/>
                </a:lnTo>
                <a:lnTo>
                  <a:pt x="747951" y="1007332"/>
                </a:lnTo>
                <a:lnTo>
                  <a:pt x="803344" y="1008786"/>
                </a:lnTo>
                <a:lnTo>
                  <a:pt x="858804" y="1009546"/>
                </a:lnTo>
                <a:lnTo>
                  <a:pt x="914171" y="1009492"/>
                </a:lnTo>
                <a:lnTo>
                  <a:pt x="969288" y="1008501"/>
                </a:lnTo>
                <a:lnTo>
                  <a:pt x="1023997" y="1006451"/>
                </a:lnTo>
                <a:lnTo>
                  <a:pt x="1078138" y="1003220"/>
                </a:lnTo>
                <a:lnTo>
                  <a:pt x="1131554" y="998685"/>
                </a:lnTo>
                <a:lnTo>
                  <a:pt x="1184085" y="992724"/>
                </a:lnTo>
                <a:lnTo>
                  <a:pt x="1235574" y="985216"/>
                </a:lnTo>
                <a:lnTo>
                  <a:pt x="1285862" y="976037"/>
                </a:lnTo>
                <a:lnTo>
                  <a:pt x="1334791" y="965067"/>
                </a:lnTo>
                <a:lnTo>
                  <a:pt x="1382202" y="952181"/>
                </a:lnTo>
                <a:lnTo>
                  <a:pt x="1427937" y="937260"/>
                </a:lnTo>
                <a:lnTo>
                  <a:pt x="1455235" y="893581"/>
                </a:lnTo>
                <a:lnTo>
                  <a:pt x="1463306" y="852347"/>
                </a:lnTo>
                <a:lnTo>
                  <a:pt x="1468314" y="801584"/>
                </a:lnTo>
                <a:lnTo>
                  <a:pt x="1470751" y="743846"/>
                </a:lnTo>
                <a:lnTo>
                  <a:pt x="1471109" y="681685"/>
                </a:lnTo>
                <a:lnTo>
                  <a:pt x="1469879" y="617652"/>
                </a:lnTo>
                <a:lnTo>
                  <a:pt x="1467552" y="554301"/>
                </a:lnTo>
                <a:lnTo>
                  <a:pt x="1464622" y="494183"/>
                </a:lnTo>
                <a:lnTo>
                  <a:pt x="1461578" y="439850"/>
                </a:lnTo>
                <a:lnTo>
                  <a:pt x="1458914" y="393855"/>
                </a:lnTo>
                <a:lnTo>
                  <a:pt x="1457121" y="358749"/>
                </a:lnTo>
                <a:lnTo>
                  <a:pt x="1455333" y="272728"/>
                </a:lnTo>
                <a:lnTo>
                  <a:pt x="1454284" y="152738"/>
                </a:lnTo>
                <a:lnTo>
                  <a:pt x="1453791" y="46065"/>
                </a:lnTo>
                <a:lnTo>
                  <a:pt x="1453667" y="0"/>
                </a:lnTo>
                <a:lnTo>
                  <a:pt x="1345243" y="2327"/>
                </a:lnTo>
                <a:lnTo>
                  <a:pt x="1287078" y="3714"/>
                </a:lnTo>
                <a:lnTo>
                  <a:pt x="1259350" y="4711"/>
                </a:lnTo>
                <a:lnTo>
                  <a:pt x="1242237" y="5867"/>
                </a:lnTo>
                <a:lnTo>
                  <a:pt x="905655" y="21871"/>
                </a:lnTo>
                <a:lnTo>
                  <a:pt x="503524" y="31338"/>
                </a:lnTo>
                <a:lnTo>
                  <a:pt x="166462" y="35855"/>
                </a:lnTo>
                <a:lnTo>
                  <a:pt x="25082" y="37007"/>
                </a:lnTo>
                <a:close/>
              </a:path>
            </a:pathLst>
          </a:custGeom>
          <a:ln w="12700">
            <a:solidFill>
              <a:srgbClr val="ED1C24"/>
            </a:solidFill>
          </a:ln>
        </p:spPr>
        <p:txBody>
          <a:bodyPr wrap="square" lIns="0" tIns="0" rIns="0" bIns="0" rtlCol="0"/>
          <a:lstStyle/>
          <a:p>
            <a:pPr defTabSz="837753"/>
            <a:endParaRPr sz="1600">
              <a:solidFill>
                <a:prstClr val="black"/>
              </a:solidFill>
            </a:endParaRPr>
          </a:p>
        </p:txBody>
      </p:sp>
      <p:sp>
        <p:nvSpPr>
          <p:cNvPr id="11" name="object 14"/>
          <p:cNvSpPr txBox="1"/>
          <p:nvPr/>
        </p:nvSpPr>
        <p:spPr>
          <a:xfrm>
            <a:off x="5329742" y="1254310"/>
            <a:ext cx="3377546" cy="1133397"/>
          </a:xfrm>
          <a:prstGeom prst="rect">
            <a:avLst/>
          </a:prstGeom>
        </p:spPr>
        <p:txBody>
          <a:bodyPr vert="horz" wrap="square" lIns="0" tIns="11635" rIns="0" bIns="0" rtlCol="0">
            <a:spAutoFit/>
          </a:bodyPr>
          <a:lstStyle/>
          <a:p>
            <a:pPr marL="11635" algn="just" defTabSz="837753">
              <a:lnSpc>
                <a:spcPct val="150000"/>
              </a:lnSpc>
            </a:pPr>
            <a:r>
              <a:rPr sz="1600" b="1" spc="-5" dirty="0">
                <a:solidFill>
                  <a:srgbClr val="231F20"/>
                </a:solidFill>
                <a:latin typeface="Arial" pitchFamily="34" charset="0"/>
                <a:cs typeface="Arial" pitchFamily="34" charset="0"/>
              </a:rPr>
              <a:t>600-1000   </a:t>
            </a:r>
            <a:r>
              <a:rPr sz="1600" b="1" spc="-18" dirty="0">
                <a:solidFill>
                  <a:srgbClr val="231F20"/>
                </a:solidFill>
                <a:latin typeface="Arial" pitchFamily="34" charset="0"/>
                <a:cs typeface="Arial" pitchFamily="34" charset="0"/>
              </a:rPr>
              <a:t>rem   </a:t>
            </a:r>
            <a:r>
              <a:rPr sz="1600" b="1" spc="-5" dirty="0" err="1">
                <a:solidFill>
                  <a:srgbClr val="231F20"/>
                </a:solidFill>
                <a:latin typeface="Arial" pitchFamily="34" charset="0"/>
                <a:cs typeface="Arial" pitchFamily="34" charset="0"/>
              </a:rPr>
              <a:t>akut</a:t>
            </a:r>
            <a:r>
              <a:rPr sz="1600" b="1" spc="206" dirty="0">
                <a:solidFill>
                  <a:srgbClr val="231F20"/>
                </a:solidFill>
                <a:latin typeface="Arial" pitchFamily="34" charset="0"/>
                <a:cs typeface="Arial" pitchFamily="34" charset="0"/>
              </a:rPr>
              <a:t> </a:t>
            </a:r>
            <a:r>
              <a:rPr sz="1600" b="1" spc="-14" dirty="0" err="1">
                <a:solidFill>
                  <a:srgbClr val="231F20"/>
                </a:solidFill>
                <a:latin typeface="Arial" pitchFamily="34" charset="0"/>
                <a:cs typeface="Arial" pitchFamily="34" charset="0"/>
              </a:rPr>
              <a:t>rad</a:t>
            </a:r>
            <a:r>
              <a:rPr sz="1600" b="1" spc="-37" dirty="0" err="1">
                <a:solidFill>
                  <a:srgbClr val="231F20"/>
                </a:solidFill>
                <a:latin typeface="Arial" pitchFamily="34" charset="0"/>
                <a:cs typeface="Arial" pitchFamily="34" charset="0"/>
              </a:rPr>
              <a:t>yasyon</a:t>
            </a:r>
            <a:r>
              <a:rPr sz="1600" b="1" spc="-37" dirty="0">
                <a:solidFill>
                  <a:srgbClr val="231F20"/>
                </a:solidFill>
                <a:latin typeface="Arial" pitchFamily="34" charset="0"/>
                <a:cs typeface="Arial" pitchFamily="34" charset="0"/>
              </a:rPr>
              <a:t> </a:t>
            </a:r>
            <a:r>
              <a:rPr sz="1600" b="1" spc="-23" dirty="0">
                <a:solidFill>
                  <a:srgbClr val="231F20"/>
                </a:solidFill>
                <a:latin typeface="Arial" pitchFamily="34" charset="0"/>
                <a:cs typeface="Arial" pitchFamily="34" charset="0"/>
              </a:rPr>
              <a:t>zehirlenmesidir. </a:t>
            </a:r>
            <a:r>
              <a:rPr sz="1600" b="1" spc="-14" dirty="0">
                <a:solidFill>
                  <a:srgbClr val="231F20"/>
                </a:solidFill>
                <a:latin typeface="Arial" pitchFamily="34" charset="0"/>
                <a:cs typeface="Arial" pitchFamily="34" charset="0"/>
              </a:rPr>
              <a:t>İki  </a:t>
            </a:r>
            <a:r>
              <a:rPr sz="1600" b="1" spc="-18" dirty="0">
                <a:solidFill>
                  <a:srgbClr val="231F20"/>
                </a:solidFill>
                <a:latin typeface="Arial" pitchFamily="34" charset="0"/>
                <a:cs typeface="Arial" pitchFamily="34" charset="0"/>
              </a:rPr>
              <a:t>hafta  </a:t>
            </a:r>
            <a:r>
              <a:rPr sz="1600" b="1" spc="-23" dirty="0">
                <a:solidFill>
                  <a:srgbClr val="231F20"/>
                </a:solidFill>
                <a:latin typeface="Arial" pitchFamily="34" charset="0"/>
                <a:cs typeface="Arial" pitchFamily="34" charset="0"/>
              </a:rPr>
              <a:t>içerisinde  </a:t>
            </a:r>
            <a:r>
              <a:rPr sz="1600" b="1" spc="-9" dirty="0" err="1">
                <a:solidFill>
                  <a:srgbClr val="231F20"/>
                </a:solidFill>
                <a:latin typeface="Arial" pitchFamily="34" charset="0"/>
                <a:cs typeface="Arial" pitchFamily="34" charset="0"/>
              </a:rPr>
              <a:t>ölüm</a:t>
            </a:r>
            <a:r>
              <a:rPr sz="1600" b="1" spc="96" dirty="0">
                <a:solidFill>
                  <a:srgbClr val="231F20"/>
                </a:solidFill>
                <a:latin typeface="Arial" pitchFamily="34" charset="0"/>
                <a:cs typeface="Arial" pitchFamily="34" charset="0"/>
              </a:rPr>
              <a:t> </a:t>
            </a:r>
            <a:r>
              <a:rPr sz="1600" b="1" spc="-27" dirty="0" err="1">
                <a:solidFill>
                  <a:srgbClr val="231F20"/>
                </a:solidFill>
                <a:latin typeface="Arial" pitchFamily="34" charset="0"/>
                <a:cs typeface="Arial" pitchFamily="34" charset="0"/>
              </a:rPr>
              <a:t>riski</a:t>
            </a:r>
            <a:r>
              <a:rPr lang="tr-TR" sz="1600" b="1" spc="-27" dirty="0">
                <a:solidFill>
                  <a:srgbClr val="231F20"/>
                </a:solidFill>
                <a:latin typeface="Arial" pitchFamily="34" charset="0"/>
                <a:cs typeface="Arial" pitchFamily="34" charset="0"/>
              </a:rPr>
              <a:t> </a:t>
            </a:r>
            <a:r>
              <a:rPr sz="1600" b="1" dirty="0">
                <a:solidFill>
                  <a:srgbClr val="231F20"/>
                </a:solidFill>
                <a:latin typeface="Arial" pitchFamily="34" charset="0"/>
                <a:cs typeface="Arial" pitchFamily="34" charset="0"/>
              </a:rPr>
              <a:t>%100</a:t>
            </a:r>
            <a:r>
              <a:rPr sz="1600" b="1" spc="-5" dirty="0">
                <a:solidFill>
                  <a:srgbClr val="231F20"/>
                </a:solidFill>
                <a:latin typeface="Arial" pitchFamily="34" charset="0"/>
                <a:cs typeface="Arial" pitchFamily="34" charset="0"/>
              </a:rPr>
              <a:t> </a:t>
            </a:r>
            <a:r>
              <a:rPr sz="1600" b="1" spc="-9" dirty="0">
                <a:solidFill>
                  <a:srgbClr val="231F20"/>
                </a:solidFill>
                <a:latin typeface="Arial" pitchFamily="34" charset="0"/>
                <a:cs typeface="Arial" pitchFamily="34" charset="0"/>
              </a:rPr>
              <a:t>dür.</a:t>
            </a:r>
            <a:endParaRPr sz="1600" b="1" dirty="0">
              <a:solidFill>
                <a:prstClr val="black"/>
              </a:solidFill>
              <a:latin typeface="Arial" pitchFamily="34" charset="0"/>
              <a:cs typeface="Arial" pitchFamily="34" charset="0"/>
            </a:endParaRPr>
          </a:p>
        </p:txBody>
      </p:sp>
      <p:grpSp>
        <p:nvGrpSpPr>
          <p:cNvPr id="12" name="object 15"/>
          <p:cNvGrpSpPr/>
          <p:nvPr/>
        </p:nvGrpSpPr>
        <p:grpSpPr>
          <a:xfrm>
            <a:off x="5997921" y="388142"/>
            <a:ext cx="1943046" cy="791145"/>
            <a:chOff x="2447276" y="8235010"/>
            <a:chExt cx="443230" cy="377190"/>
          </a:xfrm>
        </p:grpSpPr>
        <p:sp>
          <p:nvSpPr>
            <p:cNvPr id="13" name="object 16"/>
            <p:cNvSpPr/>
            <p:nvPr/>
          </p:nvSpPr>
          <p:spPr>
            <a:xfrm>
              <a:off x="2449804" y="8237385"/>
              <a:ext cx="438150" cy="372110"/>
            </a:xfrm>
            <a:custGeom>
              <a:avLst/>
              <a:gdLst/>
              <a:ahLst/>
              <a:cxnLst/>
              <a:rect l="l" t="t" r="r" b="b"/>
              <a:pathLst>
                <a:path w="438150" h="372109">
                  <a:moveTo>
                    <a:pt x="224497" y="0"/>
                  </a:moveTo>
                  <a:lnTo>
                    <a:pt x="6337" y="319519"/>
                  </a:lnTo>
                  <a:lnTo>
                    <a:pt x="0" y="336569"/>
                  </a:lnTo>
                  <a:lnTo>
                    <a:pt x="379" y="344447"/>
                  </a:lnTo>
                  <a:lnTo>
                    <a:pt x="33540" y="366013"/>
                  </a:lnTo>
                  <a:lnTo>
                    <a:pt x="403491" y="372021"/>
                  </a:lnTo>
                  <a:lnTo>
                    <a:pt x="413560" y="371272"/>
                  </a:lnTo>
                  <a:lnTo>
                    <a:pt x="422186" y="368738"/>
                  </a:lnTo>
                  <a:lnTo>
                    <a:pt x="426634" y="366039"/>
                  </a:lnTo>
                  <a:lnTo>
                    <a:pt x="403606" y="366039"/>
                  </a:lnTo>
                  <a:lnTo>
                    <a:pt x="33629" y="360044"/>
                  </a:lnTo>
                  <a:lnTo>
                    <a:pt x="17972" y="356861"/>
                  </a:lnTo>
                  <a:lnTo>
                    <a:pt x="8626" y="348740"/>
                  </a:lnTo>
                  <a:lnTo>
                    <a:pt x="6304" y="336911"/>
                  </a:lnTo>
                  <a:lnTo>
                    <a:pt x="11722" y="322605"/>
                  </a:lnTo>
                  <a:lnTo>
                    <a:pt x="201650" y="20916"/>
                  </a:lnTo>
                  <a:lnTo>
                    <a:pt x="212346" y="9621"/>
                  </a:lnTo>
                  <a:lnTo>
                    <a:pt x="224399" y="5992"/>
                  </a:lnTo>
                  <a:lnTo>
                    <a:pt x="240948" y="5992"/>
                  </a:lnTo>
                  <a:lnTo>
                    <a:pt x="239793" y="4975"/>
                  </a:lnTo>
                  <a:lnTo>
                    <a:pt x="232430" y="1333"/>
                  </a:lnTo>
                  <a:lnTo>
                    <a:pt x="224497" y="0"/>
                  </a:lnTo>
                  <a:close/>
                </a:path>
                <a:path w="438150" h="372109">
                  <a:moveTo>
                    <a:pt x="240948" y="5992"/>
                  </a:moveTo>
                  <a:lnTo>
                    <a:pt x="224399" y="5992"/>
                  </a:lnTo>
                  <a:lnTo>
                    <a:pt x="236333" y="10010"/>
                  </a:lnTo>
                  <a:lnTo>
                    <a:pt x="246672" y="21653"/>
                  </a:lnTo>
                  <a:lnTo>
                    <a:pt x="426707" y="329310"/>
                  </a:lnTo>
                  <a:lnTo>
                    <a:pt x="431655" y="343802"/>
                  </a:lnTo>
                  <a:lnTo>
                    <a:pt x="428948" y="355557"/>
                  </a:lnTo>
                  <a:lnTo>
                    <a:pt x="419345" y="363370"/>
                  </a:lnTo>
                  <a:lnTo>
                    <a:pt x="403606" y="366039"/>
                  </a:lnTo>
                  <a:lnTo>
                    <a:pt x="426634" y="366039"/>
                  </a:lnTo>
                  <a:lnTo>
                    <a:pt x="429173" y="364498"/>
                  </a:lnTo>
                  <a:lnTo>
                    <a:pt x="434327" y="358635"/>
                  </a:lnTo>
                  <a:lnTo>
                    <a:pt x="437330" y="351540"/>
                  </a:lnTo>
                  <a:lnTo>
                    <a:pt x="437965" y="343681"/>
                  </a:lnTo>
                  <a:lnTo>
                    <a:pt x="436248" y="335250"/>
                  </a:lnTo>
                  <a:lnTo>
                    <a:pt x="432193" y="326440"/>
                  </a:lnTo>
                  <a:lnTo>
                    <a:pt x="252145" y="18732"/>
                  </a:lnTo>
                  <a:lnTo>
                    <a:pt x="246420" y="10812"/>
                  </a:lnTo>
                  <a:lnTo>
                    <a:pt x="240948" y="5992"/>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14" name="object 17"/>
            <p:cNvSpPr/>
            <p:nvPr/>
          </p:nvSpPr>
          <p:spPr>
            <a:xfrm>
              <a:off x="2447276" y="8235010"/>
              <a:ext cx="443230" cy="377190"/>
            </a:xfrm>
            <a:custGeom>
              <a:avLst/>
              <a:gdLst/>
              <a:ahLst/>
              <a:cxnLst/>
              <a:rect l="l" t="t" r="r" b="b"/>
              <a:pathLst>
                <a:path w="443230" h="377190">
                  <a:moveTo>
                    <a:pt x="227064" y="0"/>
                  </a:moveTo>
                  <a:lnTo>
                    <a:pt x="6706" y="320674"/>
                  </a:lnTo>
                  <a:lnTo>
                    <a:pt x="0" y="338943"/>
                  </a:lnTo>
                  <a:lnTo>
                    <a:pt x="452" y="347387"/>
                  </a:lnTo>
                  <a:lnTo>
                    <a:pt x="36018" y="370763"/>
                  </a:lnTo>
                  <a:lnTo>
                    <a:pt x="405982" y="376770"/>
                  </a:lnTo>
                  <a:lnTo>
                    <a:pt x="416719" y="375956"/>
                  </a:lnTo>
                  <a:lnTo>
                    <a:pt x="421947" y="374395"/>
                  </a:lnTo>
                  <a:lnTo>
                    <a:pt x="406020" y="374395"/>
                  </a:lnTo>
                  <a:lnTo>
                    <a:pt x="36056" y="368388"/>
                  </a:lnTo>
                  <a:lnTo>
                    <a:pt x="2897" y="346822"/>
                  </a:lnTo>
                  <a:lnTo>
                    <a:pt x="2528" y="338910"/>
                  </a:lnTo>
                  <a:lnTo>
                    <a:pt x="4513" y="330570"/>
                  </a:lnTo>
                  <a:lnTo>
                    <a:pt x="198781" y="20231"/>
                  </a:lnTo>
                  <a:lnTo>
                    <a:pt x="227026" y="2374"/>
                  </a:lnTo>
                  <a:lnTo>
                    <a:pt x="237629" y="2374"/>
                  </a:lnTo>
                  <a:lnTo>
                    <a:pt x="235661" y="1415"/>
                  </a:lnTo>
                  <a:lnTo>
                    <a:pt x="227064" y="0"/>
                  </a:lnTo>
                  <a:close/>
                </a:path>
                <a:path w="443230" h="377190">
                  <a:moveTo>
                    <a:pt x="237629" y="2374"/>
                  </a:moveTo>
                  <a:lnTo>
                    <a:pt x="227026" y="2374"/>
                  </a:lnTo>
                  <a:lnTo>
                    <a:pt x="234954" y="3708"/>
                  </a:lnTo>
                  <a:lnTo>
                    <a:pt x="242317" y="7350"/>
                  </a:lnTo>
                  <a:lnTo>
                    <a:pt x="434722" y="328802"/>
                  </a:lnTo>
                  <a:lnTo>
                    <a:pt x="440494" y="346054"/>
                  </a:lnTo>
                  <a:lnTo>
                    <a:pt x="439858" y="353915"/>
                  </a:lnTo>
                  <a:lnTo>
                    <a:pt x="406020" y="374395"/>
                  </a:lnTo>
                  <a:lnTo>
                    <a:pt x="421947" y="374395"/>
                  </a:lnTo>
                  <a:lnTo>
                    <a:pt x="442994" y="346054"/>
                  </a:lnTo>
                  <a:lnTo>
                    <a:pt x="441200" y="337061"/>
                  </a:lnTo>
                  <a:lnTo>
                    <a:pt x="436894" y="327659"/>
                  </a:lnTo>
                  <a:lnTo>
                    <a:pt x="256871" y="19951"/>
                  </a:lnTo>
                  <a:lnTo>
                    <a:pt x="250746" y="11513"/>
                  </a:lnTo>
                  <a:lnTo>
                    <a:pt x="243615" y="5294"/>
                  </a:lnTo>
                  <a:lnTo>
                    <a:pt x="237629" y="2374"/>
                  </a:lnTo>
                  <a:close/>
                </a:path>
              </a:pathLst>
            </a:custGeom>
            <a:solidFill>
              <a:srgbClr val="231F20"/>
            </a:solidFill>
          </p:spPr>
          <p:txBody>
            <a:bodyPr wrap="square" lIns="0" tIns="0" rIns="0" bIns="0" rtlCol="0"/>
            <a:lstStyle/>
            <a:p>
              <a:pPr defTabSz="837753"/>
              <a:endParaRPr sz="1600">
                <a:solidFill>
                  <a:prstClr val="black"/>
                </a:solidFill>
              </a:endParaRPr>
            </a:p>
          </p:txBody>
        </p:sp>
        <p:sp>
          <p:nvSpPr>
            <p:cNvPr id="15" name="object 18"/>
            <p:cNvSpPr/>
            <p:nvPr/>
          </p:nvSpPr>
          <p:spPr>
            <a:xfrm>
              <a:off x="2456109" y="8243365"/>
              <a:ext cx="425450" cy="360045"/>
            </a:xfrm>
            <a:custGeom>
              <a:avLst/>
              <a:gdLst/>
              <a:ahLst/>
              <a:cxnLst/>
              <a:rect l="l" t="t" r="r" b="b"/>
              <a:pathLst>
                <a:path w="425450" h="360045">
                  <a:moveTo>
                    <a:pt x="218099" y="0"/>
                  </a:moveTo>
                  <a:lnTo>
                    <a:pt x="206043" y="3628"/>
                  </a:lnTo>
                  <a:lnTo>
                    <a:pt x="195345" y="14924"/>
                  </a:lnTo>
                  <a:lnTo>
                    <a:pt x="5417" y="316612"/>
                  </a:lnTo>
                  <a:lnTo>
                    <a:pt x="0" y="330918"/>
                  </a:lnTo>
                  <a:lnTo>
                    <a:pt x="2321" y="342747"/>
                  </a:lnTo>
                  <a:lnTo>
                    <a:pt x="11668" y="350868"/>
                  </a:lnTo>
                  <a:lnTo>
                    <a:pt x="27324" y="354052"/>
                  </a:lnTo>
                  <a:lnTo>
                    <a:pt x="397301" y="360046"/>
                  </a:lnTo>
                  <a:lnTo>
                    <a:pt x="413040" y="357377"/>
                  </a:lnTo>
                  <a:lnTo>
                    <a:pt x="422642" y="349565"/>
                  </a:lnTo>
                  <a:lnTo>
                    <a:pt x="425345" y="337815"/>
                  </a:lnTo>
                  <a:lnTo>
                    <a:pt x="420841" y="324651"/>
                  </a:lnTo>
                  <a:lnTo>
                    <a:pt x="385629" y="324651"/>
                  </a:lnTo>
                  <a:lnTo>
                    <a:pt x="40951" y="319063"/>
                  </a:lnTo>
                  <a:lnTo>
                    <a:pt x="217888" y="38012"/>
                  </a:lnTo>
                  <a:lnTo>
                    <a:pt x="253446" y="38012"/>
                  </a:lnTo>
                  <a:lnTo>
                    <a:pt x="240367" y="15660"/>
                  </a:lnTo>
                  <a:lnTo>
                    <a:pt x="230034" y="4017"/>
                  </a:lnTo>
                  <a:lnTo>
                    <a:pt x="218099" y="0"/>
                  </a:lnTo>
                  <a:close/>
                </a:path>
                <a:path w="425450" h="360045">
                  <a:moveTo>
                    <a:pt x="253446" y="38012"/>
                  </a:moveTo>
                  <a:lnTo>
                    <a:pt x="217888" y="38012"/>
                  </a:lnTo>
                  <a:lnTo>
                    <a:pt x="385629" y="324651"/>
                  </a:lnTo>
                  <a:lnTo>
                    <a:pt x="420841" y="324651"/>
                  </a:lnTo>
                  <a:lnTo>
                    <a:pt x="420389" y="323330"/>
                  </a:lnTo>
                  <a:lnTo>
                    <a:pt x="253446" y="38012"/>
                  </a:lnTo>
                  <a:close/>
                </a:path>
              </a:pathLst>
            </a:custGeom>
            <a:solidFill>
              <a:srgbClr val="ED1C24"/>
            </a:solidFill>
          </p:spPr>
          <p:txBody>
            <a:bodyPr wrap="square" lIns="0" tIns="0" rIns="0" bIns="0" rtlCol="0"/>
            <a:lstStyle/>
            <a:p>
              <a:pPr defTabSz="837753"/>
              <a:endParaRPr sz="1600">
                <a:solidFill>
                  <a:prstClr val="black"/>
                </a:solidFill>
              </a:endParaRPr>
            </a:p>
          </p:txBody>
        </p:sp>
        <p:sp>
          <p:nvSpPr>
            <p:cNvPr id="16" name="object 19"/>
            <p:cNvSpPr/>
            <p:nvPr/>
          </p:nvSpPr>
          <p:spPr>
            <a:xfrm>
              <a:off x="2497048" y="8281378"/>
              <a:ext cx="344805" cy="287020"/>
            </a:xfrm>
            <a:custGeom>
              <a:avLst/>
              <a:gdLst/>
              <a:ahLst/>
              <a:cxnLst/>
              <a:rect l="l" t="t" r="r" b="b"/>
              <a:pathLst>
                <a:path w="344805" h="287020">
                  <a:moveTo>
                    <a:pt x="176936" y="0"/>
                  </a:moveTo>
                  <a:lnTo>
                    <a:pt x="0" y="281051"/>
                  </a:lnTo>
                  <a:lnTo>
                    <a:pt x="344678" y="286651"/>
                  </a:lnTo>
                  <a:lnTo>
                    <a:pt x="338457" y="276021"/>
                  </a:lnTo>
                  <a:lnTo>
                    <a:pt x="179717" y="276021"/>
                  </a:lnTo>
                  <a:lnTo>
                    <a:pt x="166687" y="275818"/>
                  </a:lnTo>
                  <a:lnTo>
                    <a:pt x="160972" y="273697"/>
                  </a:lnTo>
                  <a:lnTo>
                    <a:pt x="151307" y="265430"/>
                  </a:lnTo>
                  <a:lnTo>
                    <a:pt x="148920" y="259740"/>
                  </a:lnTo>
                  <a:lnTo>
                    <a:pt x="149059" y="252450"/>
                  </a:lnTo>
                  <a:lnTo>
                    <a:pt x="149148" y="246113"/>
                  </a:lnTo>
                  <a:lnTo>
                    <a:pt x="151599" y="240741"/>
                  </a:lnTo>
                  <a:lnTo>
                    <a:pt x="161099" y="231965"/>
                  </a:lnTo>
                  <a:lnTo>
                    <a:pt x="166890" y="229831"/>
                  </a:lnTo>
                  <a:lnTo>
                    <a:pt x="311428" y="229831"/>
                  </a:lnTo>
                  <a:lnTo>
                    <a:pt x="304041" y="217208"/>
                  </a:lnTo>
                  <a:lnTo>
                    <a:pt x="178943" y="217208"/>
                  </a:lnTo>
                  <a:lnTo>
                    <a:pt x="167398" y="217043"/>
                  </a:lnTo>
                  <a:lnTo>
                    <a:pt x="152689" y="113741"/>
                  </a:lnTo>
                  <a:lnTo>
                    <a:pt x="151873" y="93179"/>
                  </a:lnTo>
                  <a:lnTo>
                    <a:pt x="151930" y="75425"/>
                  </a:lnTo>
                  <a:lnTo>
                    <a:pt x="154381" y="68821"/>
                  </a:lnTo>
                  <a:lnTo>
                    <a:pt x="163906" y="59436"/>
                  </a:lnTo>
                  <a:lnTo>
                    <a:pt x="170129" y="57137"/>
                  </a:lnTo>
                  <a:lnTo>
                    <a:pt x="210371" y="57137"/>
                  </a:lnTo>
                  <a:lnTo>
                    <a:pt x="176936" y="0"/>
                  </a:lnTo>
                  <a:close/>
                </a:path>
                <a:path w="344805" h="287020">
                  <a:moveTo>
                    <a:pt x="311428" y="229831"/>
                  </a:moveTo>
                  <a:lnTo>
                    <a:pt x="166890" y="229831"/>
                  </a:lnTo>
                  <a:lnTo>
                    <a:pt x="180467" y="230060"/>
                  </a:lnTo>
                  <a:lnTo>
                    <a:pt x="186232" y="232384"/>
                  </a:lnTo>
                  <a:lnTo>
                    <a:pt x="195656" y="241465"/>
                  </a:lnTo>
                  <a:lnTo>
                    <a:pt x="197980" y="246900"/>
                  </a:lnTo>
                  <a:lnTo>
                    <a:pt x="197777" y="260426"/>
                  </a:lnTo>
                  <a:lnTo>
                    <a:pt x="195224" y="266014"/>
                  </a:lnTo>
                  <a:lnTo>
                    <a:pt x="190334" y="270052"/>
                  </a:lnTo>
                  <a:lnTo>
                    <a:pt x="185407" y="274066"/>
                  </a:lnTo>
                  <a:lnTo>
                    <a:pt x="179717" y="276021"/>
                  </a:lnTo>
                  <a:lnTo>
                    <a:pt x="338457" y="276021"/>
                  </a:lnTo>
                  <a:lnTo>
                    <a:pt x="311428" y="229831"/>
                  </a:lnTo>
                  <a:close/>
                </a:path>
                <a:path w="344805" h="287020">
                  <a:moveTo>
                    <a:pt x="210371" y="57137"/>
                  </a:moveTo>
                  <a:lnTo>
                    <a:pt x="170129" y="57137"/>
                  </a:lnTo>
                  <a:lnTo>
                    <a:pt x="187045" y="57416"/>
                  </a:lnTo>
                  <a:lnTo>
                    <a:pt x="193179" y="60579"/>
                  </a:lnTo>
                  <a:lnTo>
                    <a:pt x="200367" y="99936"/>
                  </a:lnTo>
                  <a:lnTo>
                    <a:pt x="199885" y="106781"/>
                  </a:lnTo>
                  <a:lnTo>
                    <a:pt x="198996" y="113741"/>
                  </a:lnTo>
                  <a:lnTo>
                    <a:pt x="190817" y="189445"/>
                  </a:lnTo>
                  <a:lnTo>
                    <a:pt x="189928" y="198437"/>
                  </a:lnTo>
                  <a:lnTo>
                    <a:pt x="188188" y="205333"/>
                  </a:lnTo>
                  <a:lnTo>
                    <a:pt x="183095" y="214884"/>
                  </a:lnTo>
                  <a:lnTo>
                    <a:pt x="178943" y="217208"/>
                  </a:lnTo>
                  <a:lnTo>
                    <a:pt x="304041" y="217208"/>
                  </a:lnTo>
                  <a:lnTo>
                    <a:pt x="210371" y="57137"/>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17" name="object 20"/>
            <p:cNvSpPr/>
            <p:nvPr/>
          </p:nvSpPr>
          <p:spPr>
            <a:xfrm>
              <a:off x="2645981" y="8338515"/>
              <a:ext cx="52069" cy="219075"/>
            </a:xfrm>
            <a:custGeom>
              <a:avLst/>
              <a:gdLst/>
              <a:ahLst/>
              <a:cxnLst/>
              <a:rect l="l" t="t" r="r" b="b"/>
              <a:pathLst>
                <a:path w="52069" h="219075">
                  <a:moveTo>
                    <a:pt x="49060" y="189776"/>
                  </a:moveTo>
                  <a:lnTo>
                    <a:pt x="46736" y="184327"/>
                  </a:lnTo>
                  <a:lnTo>
                    <a:pt x="37299" y="175247"/>
                  </a:lnTo>
                  <a:lnTo>
                    <a:pt x="31534" y="172923"/>
                  </a:lnTo>
                  <a:lnTo>
                    <a:pt x="17957" y="172694"/>
                  </a:lnTo>
                  <a:lnTo>
                    <a:pt x="12179" y="174828"/>
                  </a:lnTo>
                  <a:lnTo>
                    <a:pt x="2667" y="183616"/>
                  </a:lnTo>
                  <a:lnTo>
                    <a:pt x="228" y="188976"/>
                  </a:lnTo>
                  <a:lnTo>
                    <a:pt x="0" y="202603"/>
                  </a:lnTo>
                  <a:lnTo>
                    <a:pt x="2374" y="208305"/>
                  </a:lnTo>
                  <a:lnTo>
                    <a:pt x="12052" y="216560"/>
                  </a:lnTo>
                  <a:lnTo>
                    <a:pt x="17754" y="218681"/>
                  </a:lnTo>
                  <a:lnTo>
                    <a:pt x="30784" y="218897"/>
                  </a:lnTo>
                  <a:lnTo>
                    <a:pt x="36474" y="216928"/>
                  </a:lnTo>
                  <a:lnTo>
                    <a:pt x="46304" y="208876"/>
                  </a:lnTo>
                  <a:lnTo>
                    <a:pt x="48844" y="203288"/>
                  </a:lnTo>
                  <a:lnTo>
                    <a:pt x="49060" y="189776"/>
                  </a:lnTo>
                  <a:close/>
                </a:path>
                <a:path w="52069" h="219075">
                  <a:moveTo>
                    <a:pt x="51549" y="36042"/>
                  </a:moveTo>
                  <a:lnTo>
                    <a:pt x="38125" y="279"/>
                  </a:lnTo>
                  <a:lnTo>
                    <a:pt x="21196" y="0"/>
                  </a:lnTo>
                  <a:lnTo>
                    <a:pt x="14986" y="2298"/>
                  </a:lnTo>
                  <a:lnTo>
                    <a:pt x="5448" y="11684"/>
                  </a:lnTo>
                  <a:lnTo>
                    <a:pt x="2997" y="18288"/>
                  </a:lnTo>
                  <a:lnTo>
                    <a:pt x="2857" y="32245"/>
                  </a:lnTo>
                  <a:lnTo>
                    <a:pt x="3810" y="57708"/>
                  </a:lnTo>
                  <a:lnTo>
                    <a:pt x="7797" y="131419"/>
                  </a:lnTo>
                  <a:lnTo>
                    <a:pt x="30022" y="160058"/>
                  </a:lnTo>
                  <a:lnTo>
                    <a:pt x="34163" y="157746"/>
                  </a:lnTo>
                  <a:lnTo>
                    <a:pt x="39255" y="148209"/>
                  </a:lnTo>
                  <a:lnTo>
                    <a:pt x="40995" y="141300"/>
                  </a:lnTo>
                  <a:lnTo>
                    <a:pt x="50076" y="56603"/>
                  </a:lnTo>
                  <a:lnTo>
                    <a:pt x="50965" y="49644"/>
                  </a:lnTo>
                  <a:lnTo>
                    <a:pt x="51447" y="42799"/>
                  </a:lnTo>
                  <a:lnTo>
                    <a:pt x="51549" y="36042"/>
                  </a:lnTo>
                  <a:close/>
                </a:path>
              </a:pathLst>
            </a:custGeom>
            <a:solidFill>
              <a:srgbClr val="231F20"/>
            </a:solidFill>
          </p:spPr>
          <p:txBody>
            <a:bodyPr wrap="square" lIns="0" tIns="0" rIns="0" bIns="0" rtlCol="0"/>
            <a:lstStyle/>
            <a:p>
              <a:pPr defTabSz="837753"/>
              <a:endParaRPr sz="1600">
                <a:solidFill>
                  <a:prstClr val="black"/>
                </a:solidFill>
              </a:endParaRPr>
            </a:p>
          </p:txBody>
        </p:sp>
      </p:grpSp>
    </p:spTree>
    <p:extLst>
      <p:ext uri="{BB962C8B-B14F-4D97-AF65-F5344CB8AC3E}">
        <p14:creationId xmlns:p14="http://schemas.microsoft.com/office/powerpoint/2010/main" val="35917132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384810" y="889000"/>
            <a:ext cx="3576083" cy="3649339"/>
          </a:xfrm>
          <a:prstGeom prst="rect">
            <a:avLst/>
          </a:prstGeom>
        </p:spPr>
        <p:txBody>
          <a:bodyPr wrap="square" lIns="83775" tIns="41888" rIns="83775" bIns="41888">
            <a:spAutoFit/>
          </a:bodyPr>
          <a:lstStyle/>
          <a:p>
            <a:pPr algn="ctr" defTabSz="837753">
              <a:lnSpc>
                <a:spcPct val="150000"/>
              </a:lnSpc>
            </a:pPr>
            <a:r>
              <a:rPr lang="tr-TR" b="1" dirty="0" err="1">
                <a:solidFill>
                  <a:srgbClr val="FF0000"/>
                </a:solidFill>
                <a:latin typeface="Arial" pitchFamily="34" charset="0"/>
                <a:cs typeface="Arial" pitchFamily="34" charset="0"/>
              </a:rPr>
              <a:t>Dozimetri</a:t>
            </a:r>
            <a:r>
              <a:rPr lang="tr-TR" b="1" dirty="0">
                <a:solidFill>
                  <a:srgbClr val="FF0000"/>
                </a:solidFill>
                <a:latin typeface="Arial" pitchFamily="34" charset="0"/>
                <a:cs typeface="Arial" pitchFamily="34" charset="0"/>
              </a:rPr>
              <a:t> ve </a:t>
            </a:r>
            <a:r>
              <a:rPr lang="tr-TR" b="1" dirty="0" err="1">
                <a:solidFill>
                  <a:srgbClr val="FF0000"/>
                </a:solidFill>
                <a:latin typeface="Arial" pitchFamily="34" charset="0"/>
                <a:cs typeface="Arial" pitchFamily="34" charset="0"/>
              </a:rPr>
              <a:t>Dozimetre</a:t>
            </a:r>
            <a:r>
              <a:rPr lang="tr-TR" b="1" dirty="0">
                <a:solidFill>
                  <a:srgbClr val="FF0000"/>
                </a:solidFill>
                <a:latin typeface="Arial" pitchFamily="34" charset="0"/>
                <a:cs typeface="Arial" pitchFamily="34" charset="0"/>
              </a:rPr>
              <a:t> Kullanımı</a:t>
            </a:r>
          </a:p>
          <a:p>
            <a:pPr algn="ctr" defTabSz="837753">
              <a:lnSpc>
                <a:spcPct val="150000"/>
              </a:lnSpc>
            </a:pPr>
            <a:endParaRPr lang="tr-TR" b="1" dirty="0">
              <a:solidFill>
                <a:srgbClr val="FF0000"/>
              </a:solidFill>
              <a:latin typeface="Arial" pitchFamily="34" charset="0"/>
              <a:cs typeface="Arial" pitchFamily="34" charset="0"/>
            </a:endParaRPr>
          </a:p>
          <a:p>
            <a:pPr algn="just" defTabSz="837753">
              <a:lnSpc>
                <a:spcPct val="150000"/>
              </a:lnSpc>
            </a:pPr>
            <a:r>
              <a:rPr lang="tr-TR" sz="1600" b="1" dirty="0">
                <a:solidFill>
                  <a:prstClr val="black"/>
                </a:solidFill>
                <a:latin typeface="Arial" pitchFamily="34" charset="0"/>
                <a:cs typeface="Arial" pitchFamily="34" charset="0"/>
              </a:rPr>
              <a:t> 	</a:t>
            </a:r>
            <a:r>
              <a:rPr lang="tr-TR" sz="1600" dirty="0">
                <a:solidFill>
                  <a:prstClr val="black"/>
                </a:solidFill>
                <a:latin typeface="Arial" pitchFamily="34" charset="0"/>
                <a:cs typeface="Arial" pitchFamily="34" charset="0"/>
              </a:rPr>
              <a:t>Radyoaktif maddelerle veya radyasyon yayan cihazlarla (röntgen cihazı, X-Işını cihazı, </a:t>
            </a:r>
            <a:r>
              <a:rPr lang="tr-TR" sz="1600" dirty="0" err="1">
                <a:solidFill>
                  <a:prstClr val="black"/>
                </a:solidFill>
                <a:latin typeface="Arial" pitchFamily="34" charset="0"/>
                <a:cs typeface="Arial" pitchFamily="34" charset="0"/>
              </a:rPr>
              <a:t>v.b</a:t>
            </a:r>
            <a:r>
              <a:rPr lang="tr-TR" sz="1600" dirty="0">
                <a:solidFill>
                  <a:prstClr val="black"/>
                </a:solidFill>
                <a:latin typeface="Arial" pitchFamily="34" charset="0"/>
                <a:cs typeface="Arial" pitchFamily="34" charset="0"/>
              </a:rPr>
              <a:t>.) çalışan kişilerin maruz kaldığı radyasyon dozunu ölçmeye yarayan cihazlara kişisel </a:t>
            </a:r>
            <a:r>
              <a:rPr lang="tr-TR" sz="1600" dirty="0" err="1">
                <a:solidFill>
                  <a:prstClr val="black"/>
                </a:solidFill>
                <a:latin typeface="Arial" pitchFamily="34" charset="0"/>
                <a:cs typeface="Arial" pitchFamily="34" charset="0"/>
              </a:rPr>
              <a:t>dozimetre</a:t>
            </a:r>
            <a:r>
              <a:rPr lang="tr-TR" sz="1600" dirty="0">
                <a:solidFill>
                  <a:prstClr val="black"/>
                </a:solidFill>
                <a:latin typeface="Arial" pitchFamily="34" charset="0"/>
                <a:cs typeface="Arial" pitchFamily="34" charset="0"/>
              </a:rPr>
              <a:t> adı verilir.</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2223" y="1542145"/>
            <a:ext cx="4753070" cy="3565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AutoShape 4" descr="Kişisel dozimetre nedir?"/>
          <p:cNvSpPr>
            <a:spLocks noChangeAspect="1" noChangeArrowheads="1"/>
          </p:cNvSpPr>
          <p:nvPr/>
        </p:nvSpPr>
        <p:spPr bwMode="auto">
          <a:xfrm>
            <a:off x="138631" y="-137584"/>
            <a:ext cx="271604" cy="2902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3775" tIns="41888" rIns="83775" bIns="41888" numCol="1" anchor="t" anchorCtr="0" compatLnSpc="1">
            <a:prstTxWarp prst="textNoShape">
              <a:avLst/>
            </a:prstTxWarp>
          </a:bodyPr>
          <a:lstStyle/>
          <a:p>
            <a:pPr defTabSz="837753"/>
            <a:endParaRPr lang="tr-TR" sz="1600">
              <a:solidFill>
                <a:prstClr val="black"/>
              </a:solidFill>
            </a:endParaRPr>
          </a:p>
        </p:txBody>
      </p:sp>
    </p:spTree>
    <p:extLst>
      <p:ext uri="{BB962C8B-B14F-4D97-AF65-F5344CB8AC3E}">
        <p14:creationId xmlns:p14="http://schemas.microsoft.com/office/powerpoint/2010/main" val="4173664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174991" y="1034143"/>
            <a:ext cx="8623425" cy="5578976"/>
            <a:chOff x="425483" y="1643887"/>
            <a:chExt cx="8573239" cy="2602860"/>
          </a:xfrm>
        </p:grpSpPr>
        <p:grpSp>
          <p:nvGrpSpPr>
            <p:cNvPr id="3" name="object 22"/>
            <p:cNvGrpSpPr/>
            <p:nvPr/>
          </p:nvGrpSpPr>
          <p:grpSpPr>
            <a:xfrm>
              <a:off x="795061" y="2714773"/>
              <a:ext cx="8033477" cy="1531974"/>
              <a:chOff x="708659" y="7649360"/>
              <a:chExt cx="5637353" cy="2183131"/>
            </a:xfrm>
          </p:grpSpPr>
          <p:sp>
            <p:nvSpPr>
              <p:cNvPr id="78" name="object 23"/>
              <p:cNvSpPr/>
              <p:nvPr/>
            </p:nvSpPr>
            <p:spPr>
              <a:xfrm>
                <a:off x="708659" y="7649360"/>
                <a:ext cx="1662430" cy="1765935"/>
              </a:xfrm>
              <a:custGeom>
                <a:avLst/>
                <a:gdLst/>
                <a:ahLst/>
                <a:cxnLst/>
                <a:rect l="l" t="t" r="r" b="b"/>
                <a:pathLst>
                  <a:path w="1662430" h="1765934">
                    <a:moveTo>
                      <a:pt x="1589722" y="0"/>
                    </a:moveTo>
                    <a:lnTo>
                      <a:pt x="72593" y="0"/>
                    </a:lnTo>
                    <a:lnTo>
                      <a:pt x="44341" y="5704"/>
                    </a:lnTo>
                    <a:lnTo>
                      <a:pt x="21266" y="21262"/>
                    </a:lnTo>
                    <a:lnTo>
                      <a:pt x="5706" y="44341"/>
                    </a:lnTo>
                    <a:lnTo>
                      <a:pt x="0" y="72605"/>
                    </a:lnTo>
                    <a:lnTo>
                      <a:pt x="0" y="1692833"/>
                    </a:lnTo>
                    <a:lnTo>
                      <a:pt x="5706" y="1721083"/>
                    </a:lnTo>
                    <a:lnTo>
                      <a:pt x="21266" y="1744154"/>
                    </a:lnTo>
                    <a:lnTo>
                      <a:pt x="44341" y="1759710"/>
                    </a:lnTo>
                    <a:lnTo>
                      <a:pt x="72593" y="1765414"/>
                    </a:lnTo>
                    <a:lnTo>
                      <a:pt x="1589722" y="1765414"/>
                    </a:lnTo>
                    <a:lnTo>
                      <a:pt x="1617972" y="1759710"/>
                    </a:lnTo>
                    <a:lnTo>
                      <a:pt x="1641043" y="1744154"/>
                    </a:lnTo>
                    <a:lnTo>
                      <a:pt x="1656598" y="1721083"/>
                    </a:lnTo>
                    <a:lnTo>
                      <a:pt x="1662302" y="1692833"/>
                    </a:lnTo>
                    <a:lnTo>
                      <a:pt x="1662302" y="72605"/>
                    </a:lnTo>
                    <a:lnTo>
                      <a:pt x="1656598" y="44341"/>
                    </a:lnTo>
                    <a:lnTo>
                      <a:pt x="1641043" y="21262"/>
                    </a:lnTo>
                    <a:lnTo>
                      <a:pt x="1617972" y="5704"/>
                    </a:lnTo>
                    <a:lnTo>
                      <a:pt x="1589722" y="0"/>
                    </a:lnTo>
                    <a:close/>
                  </a:path>
                </a:pathLst>
              </a:custGeom>
              <a:solidFill>
                <a:srgbClr val="F9A34E"/>
              </a:solidFill>
            </p:spPr>
            <p:txBody>
              <a:bodyPr wrap="square" lIns="0" tIns="0" rIns="0" bIns="0" rtlCol="0"/>
              <a:lstStyle/>
              <a:p>
                <a:pPr defTabSz="837753"/>
                <a:endParaRPr sz="1600">
                  <a:solidFill>
                    <a:prstClr val="black"/>
                  </a:solidFill>
                </a:endParaRPr>
              </a:p>
            </p:txBody>
          </p:sp>
          <p:sp>
            <p:nvSpPr>
              <p:cNvPr id="79" name="object 24"/>
              <p:cNvSpPr/>
              <p:nvPr/>
            </p:nvSpPr>
            <p:spPr>
              <a:xfrm>
                <a:off x="744956" y="7685651"/>
                <a:ext cx="1590040" cy="1692910"/>
              </a:xfrm>
              <a:custGeom>
                <a:avLst/>
                <a:gdLst/>
                <a:ahLst/>
                <a:cxnLst/>
                <a:rect l="l" t="t" r="r" b="b"/>
                <a:pathLst>
                  <a:path w="1590039" h="1692909">
                    <a:moveTo>
                      <a:pt x="1553425" y="0"/>
                    </a:moveTo>
                    <a:lnTo>
                      <a:pt x="36296" y="0"/>
                    </a:lnTo>
                    <a:lnTo>
                      <a:pt x="22181" y="2858"/>
                    </a:lnTo>
                    <a:lnTo>
                      <a:pt x="10642" y="10648"/>
                    </a:lnTo>
                    <a:lnTo>
                      <a:pt x="2856" y="22192"/>
                    </a:lnTo>
                    <a:lnTo>
                      <a:pt x="0" y="36309"/>
                    </a:lnTo>
                    <a:lnTo>
                      <a:pt x="0" y="1656537"/>
                    </a:lnTo>
                    <a:lnTo>
                      <a:pt x="2856" y="1670652"/>
                    </a:lnTo>
                    <a:lnTo>
                      <a:pt x="10642" y="1682191"/>
                    </a:lnTo>
                    <a:lnTo>
                      <a:pt x="22181" y="1689977"/>
                    </a:lnTo>
                    <a:lnTo>
                      <a:pt x="36296" y="1692833"/>
                    </a:lnTo>
                    <a:lnTo>
                      <a:pt x="1553425" y="1692833"/>
                    </a:lnTo>
                    <a:lnTo>
                      <a:pt x="1567539" y="1689977"/>
                    </a:lnTo>
                    <a:lnTo>
                      <a:pt x="1579073" y="1682191"/>
                    </a:lnTo>
                    <a:lnTo>
                      <a:pt x="1586855" y="1670652"/>
                    </a:lnTo>
                    <a:lnTo>
                      <a:pt x="1589709" y="1656537"/>
                    </a:lnTo>
                    <a:lnTo>
                      <a:pt x="1589709" y="36309"/>
                    </a:lnTo>
                    <a:lnTo>
                      <a:pt x="1586855" y="22192"/>
                    </a:lnTo>
                    <a:lnTo>
                      <a:pt x="1579073" y="10648"/>
                    </a:lnTo>
                    <a:lnTo>
                      <a:pt x="1567539" y="2858"/>
                    </a:lnTo>
                    <a:lnTo>
                      <a:pt x="1553425"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80" name="object 25"/>
              <p:cNvSpPr/>
              <p:nvPr/>
            </p:nvSpPr>
            <p:spPr>
              <a:xfrm>
                <a:off x="743127" y="7685659"/>
                <a:ext cx="1591945" cy="1692275"/>
              </a:xfrm>
              <a:custGeom>
                <a:avLst/>
                <a:gdLst/>
                <a:ahLst/>
                <a:cxnLst/>
                <a:rect l="l" t="t" r="r" b="b"/>
                <a:pathLst>
                  <a:path w="1591945" h="1692275">
                    <a:moveTo>
                      <a:pt x="1591551" y="36309"/>
                    </a:moveTo>
                    <a:lnTo>
                      <a:pt x="1588693" y="22199"/>
                    </a:lnTo>
                    <a:lnTo>
                      <a:pt x="1584274" y="15646"/>
                    </a:lnTo>
                    <a:lnTo>
                      <a:pt x="1584274" y="58064"/>
                    </a:lnTo>
                    <a:lnTo>
                      <a:pt x="1584274" y="1566316"/>
                    </a:lnTo>
                    <a:lnTo>
                      <a:pt x="1543532" y="1585772"/>
                    </a:lnTo>
                    <a:lnTo>
                      <a:pt x="1498206" y="1607070"/>
                    </a:lnTo>
                    <a:lnTo>
                      <a:pt x="1452092" y="1626146"/>
                    </a:lnTo>
                    <a:lnTo>
                      <a:pt x="1403502" y="1641589"/>
                    </a:lnTo>
                    <a:lnTo>
                      <a:pt x="1350772" y="1651939"/>
                    </a:lnTo>
                    <a:lnTo>
                      <a:pt x="1292250" y="1655762"/>
                    </a:lnTo>
                    <a:lnTo>
                      <a:pt x="1239291" y="1654556"/>
                    </a:lnTo>
                    <a:lnTo>
                      <a:pt x="1187056" y="1651076"/>
                    </a:lnTo>
                    <a:lnTo>
                      <a:pt x="1135367" y="1645767"/>
                    </a:lnTo>
                    <a:lnTo>
                      <a:pt x="1084046" y="1639049"/>
                    </a:lnTo>
                    <a:lnTo>
                      <a:pt x="1032941" y="1631353"/>
                    </a:lnTo>
                    <a:lnTo>
                      <a:pt x="930668" y="1614754"/>
                    </a:lnTo>
                    <a:lnTo>
                      <a:pt x="879157" y="1606715"/>
                    </a:lnTo>
                    <a:lnTo>
                      <a:pt x="828802" y="1601952"/>
                    </a:lnTo>
                    <a:lnTo>
                      <a:pt x="778459" y="1602041"/>
                    </a:lnTo>
                    <a:lnTo>
                      <a:pt x="728268" y="1606016"/>
                    </a:lnTo>
                    <a:lnTo>
                      <a:pt x="678332" y="1612874"/>
                    </a:lnTo>
                    <a:lnTo>
                      <a:pt x="628764" y="1621624"/>
                    </a:lnTo>
                    <a:lnTo>
                      <a:pt x="531279" y="1640827"/>
                    </a:lnTo>
                    <a:lnTo>
                      <a:pt x="482815" y="1648802"/>
                    </a:lnTo>
                    <a:lnTo>
                      <a:pt x="434238" y="1654022"/>
                    </a:lnTo>
                    <a:lnTo>
                      <a:pt x="385737" y="1656130"/>
                    </a:lnTo>
                    <a:lnTo>
                      <a:pt x="337566" y="1654746"/>
                    </a:lnTo>
                    <a:lnTo>
                      <a:pt x="289915" y="1649501"/>
                    </a:lnTo>
                    <a:lnTo>
                      <a:pt x="243014" y="1640027"/>
                    </a:lnTo>
                    <a:lnTo>
                      <a:pt x="197078" y="1625955"/>
                    </a:lnTo>
                    <a:lnTo>
                      <a:pt x="152336" y="1606918"/>
                    </a:lnTo>
                    <a:lnTo>
                      <a:pt x="109639" y="1580743"/>
                    </a:lnTo>
                    <a:lnTo>
                      <a:pt x="76923" y="1549946"/>
                    </a:lnTo>
                    <a:lnTo>
                      <a:pt x="52730" y="1515110"/>
                    </a:lnTo>
                    <a:lnTo>
                      <a:pt x="35623" y="1476844"/>
                    </a:lnTo>
                    <a:lnTo>
                      <a:pt x="24117" y="1435760"/>
                    </a:lnTo>
                    <a:lnTo>
                      <a:pt x="16776" y="1392440"/>
                    </a:lnTo>
                    <a:lnTo>
                      <a:pt x="12153" y="1347495"/>
                    </a:lnTo>
                    <a:lnTo>
                      <a:pt x="9093" y="1306728"/>
                    </a:lnTo>
                    <a:lnTo>
                      <a:pt x="9093" y="58064"/>
                    </a:lnTo>
                    <a:lnTo>
                      <a:pt x="11912" y="43967"/>
                    </a:lnTo>
                    <a:lnTo>
                      <a:pt x="19634" y="32435"/>
                    </a:lnTo>
                    <a:lnTo>
                      <a:pt x="31064" y="24650"/>
                    </a:lnTo>
                    <a:lnTo>
                      <a:pt x="45059" y="21780"/>
                    </a:lnTo>
                    <a:lnTo>
                      <a:pt x="1548320" y="21780"/>
                    </a:lnTo>
                    <a:lnTo>
                      <a:pt x="1562290" y="24650"/>
                    </a:lnTo>
                    <a:lnTo>
                      <a:pt x="1573720" y="32435"/>
                    </a:lnTo>
                    <a:lnTo>
                      <a:pt x="1581442" y="43967"/>
                    </a:lnTo>
                    <a:lnTo>
                      <a:pt x="1584274" y="58064"/>
                    </a:lnTo>
                    <a:lnTo>
                      <a:pt x="1584274" y="15646"/>
                    </a:lnTo>
                    <a:lnTo>
                      <a:pt x="1580908" y="10655"/>
                    </a:lnTo>
                    <a:lnTo>
                      <a:pt x="1569364" y="2870"/>
                    </a:lnTo>
                    <a:lnTo>
                      <a:pt x="1555254" y="0"/>
                    </a:lnTo>
                    <a:lnTo>
                      <a:pt x="38125" y="0"/>
                    </a:lnTo>
                    <a:lnTo>
                      <a:pt x="24003" y="2870"/>
                    </a:lnTo>
                    <a:lnTo>
                      <a:pt x="12471" y="10655"/>
                    </a:lnTo>
                    <a:lnTo>
                      <a:pt x="4686" y="22199"/>
                    </a:lnTo>
                    <a:lnTo>
                      <a:pt x="1841" y="36309"/>
                    </a:lnTo>
                    <a:lnTo>
                      <a:pt x="1841" y="1225219"/>
                    </a:lnTo>
                    <a:lnTo>
                      <a:pt x="0" y="1208900"/>
                    </a:lnTo>
                    <a:lnTo>
                      <a:pt x="0" y="1656537"/>
                    </a:lnTo>
                    <a:lnTo>
                      <a:pt x="1841" y="1664169"/>
                    </a:lnTo>
                    <a:lnTo>
                      <a:pt x="1841" y="1664627"/>
                    </a:lnTo>
                    <a:lnTo>
                      <a:pt x="2159" y="1665503"/>
                    </a:lnTo>
                    <a:lnTo>
                      <a:pt x="3378" y="1670532"/>
                    </a:lnTo>
                    <a:lnTo>
                      <a:pt x="4635" y="1672132"/>
                    </a:lnTo>
                    <a:lnTo>
                      <a:pt x="9093" y="1678076"/>
                    </a:lnTo>
                    <a:lnTo>
                      <a:pt x="9093" y="1677733"/>
                    </a:lnTo>
                    <a:lnTo>
                      <a:pt x="12319" y="1681797"/>
                    </a:lnTo>
                    <a:lnTo>
                      <a:pt x="25019" y="1689303"/>
                    </a:lnTo>
                    <a:lnTo>
                      <a:pt x="39674" y="1692033"/>
                    </a:lnTo>
                    <a:lnTo>
                      <a:pt x="1556791" y="1692033"/>
                    </a:lnTo>
                    <a:lnTo>
                      <a:pt x="1570380" y="1689303"/>
                    </a:lnTo>
                    <a:lnTo>
                      <a:pt x="1580756" y="1681797"/>
                    </a:lnTo>
                    <a:lnTo>
                      <a:pt x="1584274" y="1675828"/>
                    </a:lnTo>
                    <a:lnTo>
                      <a:pt x="1584274" y="1678076"/>
                    </a:lnTo>
                    <a:lnTo>
                      <a:pt x="1588808" y="1672031"/>
                    </a:lnTo>
                    <a:lnTo>
                      <a:pt x="1591551" y="1664627"/>
                    </a:lnTo>
                    <a:lnTo>
                      <a:pt x="1591551" y="36309"/>
                    </a:lnTo>
                    <a:close/>
                  </a:path>
                </a:pathLst>
              </a:custGeom>
              <a:solidFill>
                <a:srgbClr val="DDE1E2"/>
              </a:solidFill>
            </p:spPr>
            <p:txBody>
              <a:bodyPr wrap="square" lIns="0" tIns="0" rIns="0" bIns="0" rtlCol="0"/>
              <a:lstStyle/>
              <a:p>
                <a:pPr defTabSz="837753"/>
                <a:endParaRPr sz="1600">
                  <a:solidFill>
                    <a:prstClr val="black"/>
                  </a:solidFill>
                </a:endParaRPr>
              </a:p>
            </p:txBody>
          </p:sp>
          <p:sp>
            <p:nvSpPr>
              <p:cNvPr id="81" name="object 26"/>
              <p:cNvSpPr/>
              <p:nvPr/>
            </p:nvSpPr>
            <p:spPr>
              <a:xfrm>
                <a:off x="2693504" y="7649360"/>
                <a:ext cx="1662430" cy="2183131"/>
              </a:xfrm>
              <a:custGeom>
                <a:avLst/>
                <a:gdLst/>
                <a:ahLst/>
                <a:cxnLst/>
                <a:rect l="l" t="t" r="r" b="b"/>
                <a:pathLst>
                  <a:path w="1662429" h="1765934">
                    <a:moveTo>
                      <a:pt x="1589735" y="0"/>
                    </a:moveTo>
                    <a:lnTo>
                      <a:pt x="72593" y="0"/>
                    </a:lnTo>
                    <a:lnTo>
                      <a:pt x="44346" y="5704"/>
                    </a:lnTo>
                    <a:lnTo>
                      <a:pt x="21270" y="21262"/>
                    </a:lnTo>
                    <a:lnTo>
                      <a:pt x="5708" y="44341"/>
                    </a:lnTo>
                    <a:lnTo>
                      <a:pt x="0" y="72605"/>
                    </a:lnTo>
                    <a:lnTo>
                      <a:pt x="0" y="1692833"/>
                    </a:lnTo>
                    <a:lnTo>
                      <a:pt x="5708" y="1721083"/>
                    </a:lnTo>
                    <a:lnTo>
                      <a:pt x="21270" y="1744154"/>
                    </a:lnTo>
                    <a:lnTo>
                      <a:pt x="44346" y="1759710"/>
                    </a:lnTo>
                    <a:lnTo>
                      <a:pt x="72593" y="1765414"/>
                    </a:lnTo>
                    <a:lnTo>
                      <a:pt x="1589735" y="1765414"/>
                    </a:lnTo>
                    <a:lnTo>
                      <a:pt x="1617985" y="1759710"/>
                    </a:lnTo>
                    <a:lnTo>
                      <a:pt x="1641055" y="1744154"/>
                    </a:lnTo>
                    <a:lnTo>
                      <a:pt x="1656611" y="1721083"/>
                    </a:lnTo>
                    <a:lnTo>
                      <a:pt x="1662315" y="1692833"/>
                    </a:lnTo>
                    <a:lnTo>
                      <a:pt x="1662315" y="72605"/>
                    </a:lnTo>
                    <a:lnTo>
                      <a:pt x="1656611" y="44341"/>
                    </a:lnTo>
                    <a:lnTo>
                      <a:pt x="1641055" y="21262"/>
                    </a:lnTo>
                    <a:lnTo>
                      <a:pt x="1617985" y="5704"/>
                    </a:lnTo>
                    <a:lnTo>
                      <a:pt x="1589735" y="0"/>
                    </a:lnTo>
                    <a:close/>
                  </a:path>
                </a:pathLst>
              </a:custGeom>
              <a:solidFill>
                <a:srgbClr val="86C555"/>
              </a:solidFill>
            </p:spPr>
            <p:txBody>
              <a:bodyPr wrap="square" lIns="0" tIns="0" rIns="0" bIns="0" rtlCol="0"/>
              <a:lstStyle/>
              <a:p>
                <a:pPr defTabSz="837753"/>
                <a:endParaRPr sz="1600">
                  <a:solidFill>
                    <a:prstClr val="black"/>
                  </a:solidFill>
                </a:endParaRPr>
              </a:p>
            </p:txBody>
          </p:sp>
          <p:sp>
            <p:nvSpPr>
              <p:cNvPr id="82" name="object 27"/>
              <p:cNvSpPr/>
              <p:nvPr/>
            </p:nvSpPr>
            <p:spPr>
              <a:xfrm>
                <a:off x="2729801" y="7685651"/>
                <a:ext cx="1590040" cy="2093659"/>
              </a:xfrm>
              <a:custGeom>
                <a:avLst/>
                <a:gdLst/>
                <a:ahLst/>
                <a:cxnLst/>
                <a:rect l="l" t="t" r="r" b="b"/>
                <a:pathLst>
                  <a:path w="1590039" h="1692909">
                    <a:moveTo>
                      <a:pt x="1553425" y="0"/>
                    </a:moveTo>
                    <a:lnTo>
                      <a:pt x="36283" y="0"/>
                    </a:lnTo>
                    <a:lnTo>
                      <a:pt x="22175" y="2858"/>
                    </a:lnTo>
                    <a:lnTo>
                      <a:pt x="10641" y="10648"/>
                    </a:lnTo>
                    <a:lnTo>
                      <a:pt x="2856" y="22192"/>
                    </a:lnTo>
                    <a:lnTo>
                      <a:pt x="0" y="36309"/>
                    </a:lnTo>
                    <a:lnTo>
                      <a:pt x="0" y="1656537"/>
                    </a:lnTo>
                    <a:lnTo>
                      <a:pt x="2856" y="1670652"/>
                    </a:lnTo>
                    <a:lnTo>
                      <a:pt x="10641" y="1682191"/>
                    </a:lnTo>
                    <a:lnTo>
                      <a:pt x="22175" y="1689977"/>
                    </a:lnTo>
                    <a:lnTo>
                      <a:pt x="36283" y="1692833"/>
                    </a:lnTo>
                    <a:lnTo>
                      <a:pt x="1553425" y="1692833"/>
                    </a:lnTo>
                    <a:lnTo>
                      <a:pt x="1567541" y="1689977"/>
                    </a:lnTo>
                    <a:lnTo>
                      <a:pt x="1579079" y="1682191"/>
                    </a:lnTo>
                    <a:lnTo>
                      <a:pt x="1586865" y="1670652"/>
                    </a:lnTo>
                    <a:lnTo>
                      <a:pt x="1589722" y="1656537"/>
                    </a:lnTo>
                    <a:lnTo>
                      <a:pt x="1589722" y="36309"/>
                    </a:lnTo>
                    <a:lnTo>
                      <a:pt x="1586865" y="22192"/>
                    </a:lnTo>
                    <a:lnTo>
                      <a:pt x="1579079" y="10648"/>
                    </a:lnTo>
                    <a:lnTo>
                      <a:pt x="1567541" y="2858"/>
                    </a:lnTo>
                    <a:lnTo>
                      <a:pt x="1553425"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83" name="object 28"/>
              <p:cNvSpPr/>
              <p:nvPr/>
            </p:nvSpPr>
            <p:spPr>
              <a:xfrm>
                <a:off x="2726588" y="7685658"/>
                <a:ext cx="1568982" cy="1704123"/>
              </a:xfrm>
              <a:custGeom>
                <a:avLst/>
                <a:gdLst/>
                <a:ahLst/>
                <a:cxnLst/>
                <a:rect l="l" t="t" r="r" b="b"/>
                <a:pathLst>
                  <a:path w="1593214" h="1692275">
                    <a:moveTo>
                      <a:pt x="1592935" y="36309"/>
                    </a:moveTo>
                    <a:lnTo>
                      <a:pt x="1590078" y="22199"/>
                    </a:lnTo>
                    <a:lnTo>
                      <a:pt x="1585671" y="15671"/>
                    </a:lnTo>
                    <a:lnTo>
                      <a:pt x="1585671" y="58064"/>
                    </a:lnTo>
                    <a:lnTo>
                      <a:pt x="1585671" y="1565656"/>
                    </a:lnTo>
                    <a:lnTo>
                      <a:pt x="1543570" y="1585772"/>
                    </a:lnTo>
                    <a:lnTo>
                      <a:pt x="1498422" y="1607070"/>
                    </a:lnTo>
                    <a:lnTo>
                      <a:pt x="1452524" y="1626146"/>
                    </a:lnTo>
                    <a:lnTo>
                      <a:pt x="1404150" y="1641589"/>
                    </a:lnTo>
                    <a:lnTo>
                      <a:pt x="1351597" y="1651939"/>
                    </a:lnTo>
                    <a:lnTo>
                      <a:pt x="1293139" y="1655762"/>
                    </a:lnTo>
                    <a:lnTo>
                      <a:pt x="1240193" y="1654556"/>
                    </a:lnTo>
                    <a:lnTo>
                      <a:pt x="1188008" y="1651076"/>
                    </a:lnTo>
                    <a:lnTo>
                      <a:pt x="1136396" y="1645767"/>
                    </a:lnTo>
                    <a:lnTo>
                      <a:pt x="1085164" y="1639049"/>
                    </a:lnTo>
                    <a:lnTo>
                      <a:pt x="1034135" y="1631353"/>
                    </a:lnTo>
                    <a:lnTo>
                      <a:pt x="931989" y="1614754"/>
                    </a:lnTo>
                    <a:lnTo>
                      <a:pt x="880503" y="1606715"/>
                    </a:lnTo>
                    <a:lnTo>
                      <a:pt x="830148" y="1601952"/>
                    </a:lnTo>
                    <a:lnTo>
                      <a:pt x="779843" y="1602041"/>
                    </a:lnTo>
                    <a:lnTo>
                      <a:pt x="729691" y="1606016"/>
                    </a:lnTo>
                    <a:lnTo>
                      <a:pt x="679805" y="1612874"/>
                    </a:lnTo>
                    <a:lnTo>
                      <a:pt x="630288" y="1621624"/>
                    </a:lnTo>
                    <a:lnTo>
                      <a:pt x="532853" y="1640827"/>
                    </a:lnTo>
                    <a:lnTo>
                      <a:pt x="484352" y="1648802"/>
                    </a:lnTo>
                    <a:lnTo>
                      <a:pt x="435673" y="1654022"/>
                    </a:lnTo>
                    <a:lnTo>
                      <a:pt x="387057" y="1656130"/>
                    </a:lnTo>
                    <a:lnTo>
                      <a:pt x="338734" y="1654746"/>
                    </a:lnTo>
                    <a:lnTo>
                      <a:pt x="290944" y="1649501"/>
                    </a:lnTo>
                    <a:lnTo>
                      <a:pt x="243916" y="1640027"/>
                    </a:lnTo>
                    <a:lnTo>
                      <a:pt x="197904" y="1625955"/>
                    </a:lnTo>
                    <a:lnTo>
                      <a:pt x="153123" y="1606918"/>
                    </a:lnTo>
                    <a:lnTo>
                      <a:pt x="110401" y="1580743"/>
                    </a:lnTo>
                    <a:lnTo>
                      <a:pt x="77622" y="1549946"/>
                    </a:lnTo>
                    <a:lnTo>
                      <a:pt x="53340" y="1515110"/>
                    </a:lnTo>
                    <a:lnTo>
                      <a:pt x="36118" y="1476844"/>
                    </a:lnTo>
                    <a:lnTo>
                      <a:pt x="24498" y="1435760"/>
                    </a:lnTo>
                    <a:lnTo>
                      <a:pt x="17056" y="1392440"/>
                    </a:lnTo>
                    <a:lnTo>
                      <a:pt x="12319" y="1347495"/>
                    </a:lnTo>
                    <a:lnTo>
                      <a:pt x="10464" y="1323340"/>
                    </a:lnTo>
                    <a:lnTo>
                      <a:pt x="10464" y="58064"/>
                    </a:lnTo>
                    <a:lnTo>
                      <a:pt x="13284" y="43967"/>
                    </a:lnTo>
                    <a:lnTo>
                      <a:pt x="21005" y="32435"/>
                    </a:lnTo>
                    <a:lnTo>
                      <a:pt x="32435" y="24650"/>
                    </a:lnTo>
                    <a:lnTo>
                      <a:pt x="46431" y="21780"/>
                    </a:lnTo>
                    <a:lnTo>
                      <a:pt x="1549704" y="21780"/>
                    </a:lnTo>
                    <a:lnTo>
                      <a:pt x="1563687" y="24650"/>
                    </a:lnTo>
                    <a:lnTo>
                      <a:pt x="1575117" y="32435"/>
                    </a:lnTo>
                    <a:lnTo>
                      <a:pt x="1582839" y="43967"/>
                    </a:lnTo>
                    <a:lnTo>
                      <a:pt x="1585671" y="58064"/>
                    </a:lnTo>
                    <a:lnTo>
                      <a:pt x="1585671" y="15671"/>
                    </a:lnTo>
                    <a:lnTo>
                      <a:pt x="1582293" y="10655"/>
                    </a:lnTo>
                    <a:lnTo>
                      <a:pt x="1570748" y="2870"/>
                    </a:lnTo>
                    <a:lnTo>
                      <a:pt x="1556639" y="0"/>
                    </a:lnTo>
                    <a:lnTo>
                      <a:pt x="39497" y="0"/>
                    </a:lnTo>
                    <a:lnTo>
                      <a:pt x="25387" y="2870"/>
                    </a:lnTo>
                    <a:lnTo>
                      <a:pt x="13855" y="10655"/>
                    </a:lnTo>
                    <a:lnTo>
                      <a:pt x="6070" y="22199"/>
                    </a:lnTo>
                    <a:lnTo>
                      <a:pt x="3225" y="36309"/>
                    </a:lnTo>
                    <a:lnTo>
                      <a:pt x="3225" y="1237411"/>
                    </a:lnTo>
                    <a:lnTo>
                      <a:pt x="0" y="1208900"/>
                    </a:lnTo>
                    <a:lnTo>
                      <a:pt x="0" y="1656537"/>
                    </a:lnTo>
                    <a:lnTo>
                      <a:pt x="3657" y="1670532"/>
                    </a:lnTo>
                    <a:lnTo>
                      <a:pt x="13220" y="1681797"/>
                    </a:lnTo>
                    <a:lnTo>
                      <a:pt x="26543" y="1689303"/>
                    </a:lnTo>
                    <a:lnTo>
                      <a:pt x="41465" y="1692033"/>
                    </a:lnTo>
                    <a:lnTo>
                      <a:pt x="1558594" y="1692033"/>
                    </a:lnTo>
                    <a:lnTo>
                      <a:pt x="1571904" y="1689303"/>
                    </a:lnTo>
                    <a:lnTo>
                      <a:pt x="1581658" y="1681797"/>
                    </a:lnTo>
                    <a:lnTo>
                      <a:pt x="1585671" y="1674266"/>
                    </a:lnTo>
                    <a:lnTo>
                      <a:pt x="1585671" y="1678076"/>
                    </a:lnTo>
                    <a:lnTo>
                      <a:pt x="1590167" y="1672031"/>
                    </a:lnTo>
                    <a:lnTo>
                      <a:pt x="1592935" y="1664627"/>
                    </a:lnTo>
                    <a:lnTo>
                      <a:pt x="1592935" y="36309"/>
                    </a:lnTo>
                    <a:close/>
                  </a:path>
                </a:pathLst>
              </a:custGeom>
              <a:solidFill>
                <a:srgbClr val="DDE1E2"/>
              </a:solidFill>
            </p:spPr>
            <p:txBody>
              <a:bodyPr wrap="square" lIns="0" tIns="0" rIns="0" bIns="0" rtlCol="0"/>
              <a:lstStyle/>
              <a:p>
                <a:pPr defTabSz="837753"/>
                <a:endParaRPr sz="1600">
                  <a:solidFill>
                    <a:prstClr val="black"/>
                  </a:solidFill>
                </a:endParaRPr>
              </a:p>
            </p:txBody>
          </p:sp>
          <p:sp>
            <p:nvSpPr>
              <p:cNvPr id="84" name="object 29"/>
              <p:cNvSpPr/>
              <p:nvPr/>
            </p:nvSpPr>
            <p:spPr>
              <a:xfrm>
                <a:off x="4683582" y="7649360"/>
                <a:ext cx="1662430" cy="1765935"/>
              </a:xfrm>
              <a:custGeom>
                <a:avLst/>
                <a:gdLst/>
                <a:ahLst/>
                <a:cxnLst/>
                <a:rect l="l" t="t" r="r" b="b"/>
                <a:pathLst>
                  <a:path w="1662429" h="1765934">
                    <a:moveTo>
                      <a:pt x="1589722" y="0"/>
                    </a:moveTo>
                    <a:lnTo>
                      <a:pt x="72593" y="0"/>
                    </a:lnTo>
                    <a:lnTo>
                      <a:pt x="44335" y="5704"/>
                    </a:lnTo>
                    <a:lnTo>
                      <a:pt x="21261" y="21262"/>
                    </a:lnTo>
                    <a:lnTo>
                      <a:pt x="5704" y="44341"/>
                    </a:lnTo>
                    <a:lnTo>
                      <a:pt x="0" y="72605"/>
                    </a:lnTo>
                    <a:lnTo>
                      <a:pt x="0" y="1692833"/>
                    </a:lnTo>
                    <a:lnTo>
                      <a:pt x="5704" y="1721083"/>
                    </a:lnTo>
                    <a:lnTo>
                      <a:pt x="21261" y="1744154"/>
                    </a:lnTo>
                    <a:lnTo>
                      <a:pt x="44335" y="1759710"/>
                    </a:lnTo>
                    <a:lnTo>
                      <a:pt x="72593" y="1765414"/>
                    </a:lnTo>
                    <a:lnTo>
                      <a:pt x="1589722" y="1765414"/>
                    </a:lnTo>
                    <a:lnTo>
                      <a:pt x="1617977" y="1759710"/>
                    </a:lnTo>
                    <a:lnTo>
                      <a:pt x="1641047" y="1744154"/>
                    </a:lnTo>
                    <a:lnTo>
                      <a:pt x="1656600" y="1721083"/>
                    </a:lnTo>
                    <a:lnTo>
                      <a:pt x="1662302" y="1692833"/>
                    </a:lnTo>
                    <a:lnTo>
                      <a:pt x="1662302" y="72605"/>
                    </a:lnTo>
                    <a:lnTo>
                      <a:pt x="1656600" y="44341"/>
                    </a:lnTo>
                    <a:lnTo>
                      <a:pt x="1641047" y="21262"/>
                    </a:lnTo>
                    <a:lnTo>
                      <a:pt x="1617977" y="5704"/>
                    </a:lnTo>
                    <a:lnTo>
                      <a:pt x="1589722" y="0"/>
                    </a:lnTo>
                    <a:close/>
                  </a:path>
                </a:pathLst>
              </a:custGeom>
              <a:solidFill>
                <a:srgbClr val="22A8E0"/>
              </a:solidFill>
            </p:spPr>
            <p:txBody>
              <a:bodyPr wrap="square" lIns="0" tIns="0" rIns="0" bIns="0" rtlCol="0"/>
              <a:lstStyle/>
              <a:p>
                <a:pPr defTabSz="837753"/>
                <a:endParaRPr sz="1600">
                  <a:solidFill>
                    <a:prstClr val="black"/>
                  </a:solidFill>
                </a:endParaRPr>
              </a:p>
            </p:txBody>
          </p:sp>
          <p:sp>
            <p:nvSpPr>
              <p:cNvPr id="85" name="object 30"/>
              <p:cNvSpPr/>
              <p:nvPr/>
            </p:nvSpPr>
            <p:spPr>
              <a:xfrm>
                <a:off x="4719865" y="7685651"/>
                <a:ext cx="1590040" cy="1692910"/>
              </a:xfrm>
              <a:custGeom>
                <a:avLst/>
                <a:gdLst/>
                <a:ahLst/>
                <a:cxnLst/>
                <a:rect l="l" t="t" r="r" b="b"/>
                <a:pathLst>
                  <a:path w="1590039" h="1692909">
                    <a:moveTo>
                      <a:pt x="1553438" y="0"/>
                    </a:moveTo>
                    <a:lnTo>
                      <a:pt x="36309" y="0"/>
                    </a:lnTo>
                    <a:lnTo>
                      <a:pt x="22192" y="2858"/>
                    </a:lnTo>
                    <a:lnTo>
                      <a:pt x="10648" y="10648"/>
                    </a:lnTo>
                    <a:lnTo>
                      <a:pt x="2858" y="22192"/>
                    </a:lnTo>
                    <a:lnTo>
                      <a:pt x="0" y="36309"/>
                    </a:lnTo>
                    <a:lnTo>
                      <a:pt x="0" y="1656537"/>
                    </a:lnTo>
                    <a:lnTo>
                      <a:pt x="2858" y="1670652"/>
                    </a:lnTo>
                    <a:lnTo>
                      <a:pt x="10648" y="1682191"/>
                    </a:lnTo>
                    <a:lnTo>
                      <a:pt x="22192" y="1689977"/>
                    </a:lnTo>
                    <a:lnTo>
                      <a:pt x="36309" y="1692833"/>
                    </a:lnTo>
                    <a:lnTo>
                      <a:pt x="1553438" y="1692833"/>
                    </a:lnTo>
                    <a:lnTo>
                      <a:pt x="1567553" y="1689977"/>
                    </a:lnTo>
                    <a:lnTo>
                      <a:pt x="1579092" y="1682191"/>
                    </a:lnTo>
                    <a:lnTo>
                      <a:pt x="1586878" y="1670652"/>
                    </a:lnTo>
                    <a:lnTo>
                      <a:pt x="1589735" y="1656537"/>
                    </a:lnTo>
                    <a:lnTo>
                      <a:pt x="1589735" y="36309"/>
                    </a:lnTo>
                    <a:lnTo>
                      <a:pt x="1586878" y="22192"/>
                    </a:lnTo>
                    <a:lnTo>
                      <a:pt x="1579092" y="10648"/>
                    </a:lnTo>
                    <a:lnTo>
                      <a:pt x="1567553" y="2858"/>
                    </a:lnTo>
                    <a:lnTo>
                      <a:pt x="1553438" y="0"/>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86" name="object 31"/>
              <p:cNvSpPr/>
              <p:nvPr/>
            </p:nvSpPr>
            <p:spPr>
              <a:xfrm>
                <a:off x="4719345" y="7685659"/>
                <a:ext cx="1590675" cy="1692275"/>
              </a:xfrm>
              <a:custGeom>
                <a:avLst/>
                <a:gdLst/>
                <a:ahLst/>
                <a:cxnLst/>
                <a:rect l="l" t="t" r="r" b="b"/>
                <a:pathLst>
                  <a:path w="1590675" h="1692275">
                    <a:moveTo>
                      <a:pt x="1590255" y="36309"/>
                    </a:moveTo>
                    <a:lnTo>
                      <a:pt x="1587398" y="22199"/>
                    </a:lnTo>
                    <a:lnTo>
                      <a:pt x="1582991" y="15671"/>
                    </a:lnTo>
                    <a:lnTo>
                      <a:pt x="1582991" y="58064"/>
                    </a:lnTo>
                    <a:lnTo>
                      <a:pt x="1582991" y="1566926"/>
                    </a:lnTo>
                    <a:lnTo>
                      <a:pt x="1543583" y="1585772"/>
                    </a:lnTo>
                    <a:lnTo>
                      <a:pt x="1498485" y="1607070"/>
                    </a:lnTo>
                    <a:lnTo>
                      <a:pt x="1452651" y="1626146"/>
                    </a:lnTo>
                    <a:lnTo>
                      <a:pt x="1404340" y="1641589"/>
                    </a:lnTo>
                    <a:lnTo>
                      <a:pt x="1351826" y="1651939"/>
                    </a:lnTo>
                    <a:lnTo>
                      <a:pt x="1293393" y="1655762"/>
                    </a:lnTo>
                    <a:lnTo>
                      <a:pt x="1240459" y="1654556"/>
                    </a:lnTo>
                    <a:lnTo>
                      <a:pt x="1188288" y="1651076"/>
                    </a:lnTo>
                    <a:lnTo>
                      <a:pt x="1136700" y="1645767"/>
                    </a:lnTo>
                    <a:lnTo>
                      <a:pt x="1085494" y="1639049"/>
                    </a:lnTo>
                    <a:lnTo>
                      <a:pt x="1034491" y="1631353"/>
                    </a:lnTo>
                    <a:lnTo>
                      <a:pt x="932383" y="1614754"/>
                    </a:lnTo>
                    <a:lnTo>
                      <a:pt x="880910" y="1606715"/>
                    </a:lnTo>
                    <a:lnTo>
                      <a:pt x="830567" y="1601952"/>
                    </a:lnTo>
                    <a:lnTo>
                      <a:pt x="780275" y="1602041"/>
                    </a:lnTo>
                    <a:lnTo>
                      <a:pt x="730123" y="1606016"/>
                    </a:lnTo>
                    <a:lnTo>
                      <a:pt x="680250" y="1612874"/>
                    </a:lnTo>
                    <a:lnTo>
                      <a:pt x="630745" y="1621624"/>
                    </a:lnTo>
                    <a:lnTo>
                      <a:pt x="533323" y="1640827"/>
                    </a:lnTo>
                    <a:lnTo>
                      <a:pt x="484809" y="1648802"/>
                    </a:lnTo>
                    <a:lnTo>
                      <a:pt x="436105" y="1654022"/>
                    </a:lnTo>
                    <a:lnTo>
                      <a:pt x="387451" y="1656130"/>
                    </a:lnTo>
                    <a:lnTo>
                      <a:pt x="339090" y="1654746"/>
                    </a:lnTo>
                    <a:lnTo>
                      <a:pt x="291249" y="1649501"/>
                    </a:lnTo>
                    <a:lnTo>
                      <a:pt x="244182" y="1640027"/>
                    </a:lnTo>
                    <a:lnTo>
                      <a:pt x="198132" y="1625955"/>
                    </a:lnTo>
                    <a:lnTo>
                      <a:pt x="153352" y="1606918"/>
                    </a:lnTo>
                    <a:lnTo>
                      <a:pt x="110617" y="1580743"/>
                    </a:lnTo>
                    <a:lnTo>
                      <a:pt x="77825" y="1549946"/>
                    </a:lnTo>
                    <a:lnTo>
                      <a:pt x="53517" y="1515110"/>
                    </a:lnTo>
                    <a:lnTo>
                      <a:pt x="36258" y="1476844"/>
                    </a:lnTo>
                    <a:lnTo>
                      <a:pt x="24612" y="1435760"/>
                    </a:lnTo>
                    <a:lnTo>
                      <a:pt x="17119" y="1392440"/>
                    </a:lnTo>
                    <a:lnTo>
                      <a:pt x="12357" y="1347495"/>
                    </a:lnTo>
                    <a:lnTo>
                      <a:pt x="7772" y="1288059"/>
                    </a:lnTo>
                    <a:lnTo>
                      <a:pt x="7772" y="58064"/>
                    </a:lnTo>
                    <a:lnTo>
                      <a:pt x="10604" y="43967"/>
                    </a:lnTo>
                    <a:lnTo>
                      <a:pt x="18326" y="32435"/>
                    </a:lnTo>
                    <a:lnTo>
                      <a:pt x="29756" y="24650"/>
                    </a:lnTo>
                    <a:lnTo>
                      <a:pt x="43751" y="21780"/>
                    </a:lnTo>
                    <a:lnTo>
                      <a:pt x="1547025" y="21780"/>
                    </a:lnTo>
                    <a:lnTo>
                      <a:pt x="1561007" y="24650"/>
                    </a:lnTo>
                    <a:lnTo>
                      <a:pt x="1572437" y="32435"/>
                    </a:lnTo>
                    <a:lnTo>
                      <a:pt x="1580159" y="43967"/>
                    </a:lnTo>
                    <a:lnTo>
                      <a:pt x="1582991" y="58064"/>
                    </a:lnTo>
                    <a:lnTo>
                      <a:pt x="1582991" y="15671"/>
                    </a:lnTo>
                    <a:lnTo>
                      <a:pt x="1579613" y="10655"/>
                    </a:lnTo>
                    <a:lnTo>
                      <a:pt x="1568069" y="2870"/>
                    </a:lnTo>
                    <a:lnTo>
                      <a:pt x="1553959" y="0"/>
                    </a:lnTo>
                    <a:lnTo>
                      <a:pt x="36830" y="0"/>
                    </a:lnTo>
                    <a:lnTo>
                      <a:pt x="22707" y="2870"/>
                    </a:lnTo>
                    <a:lnTo>
                      <a:pt x="11163" y="10655"/>
                    </a:lnTo>
                    <a:lnTo>
                      <a:pt x="3378" y="22199"/>
                    </a:lnTo>
                    <a:lnTo>
                      <a:pt x="520" y="36309"/>
                    </a:lnTo>
                    <a:lnTo>
                      <a:pt x="520" y="1213510"/>
                    </a:lnTo>
                    <a:lnTo>
                      <a:pt x="0" y="1208900"/>
                    </a:lnTo>
                    <a:lnTo>
                      <a:pt x="0" y="1656537"/>
                    </a:lnTo>
                    <a:lnTo>
                      <a:pt x="520" y="1658493"/>
                    </a:lnTo>
                    <a:lnTo>
                      <a:pt x="520" y="1664627"/>
                    </a:lnTo>
                    <a:lnTo>
                      <a:pt x="3302" y="1672031"/>
                    </a:lnTo>
                    <a:lnTo>
                      <a:pt x="7772" y="1678076"/>
                    </a:lnTo>
                    <a:lnTo>
                      <a:pt x="7772" y="1675193"/>
                    </a:lnTo>
                    <a:lnTo>
                      <a:pt x="13487" y="1681797"/>
                    </a:lnTo>
                    <a:lnTo>
                      <a:pt x="26974" y="1689303"/>
                    </a:lnTo>
                    <a:lnTo>
                      <a:pt x="41986" y="1692033"/>
                    </a:lnTo>
                    <a:lnTo>
                      <a:pt x="1559128" y="1692033"/>
                    </a:lnTo>
                    <a:lnTo>
                      <a:pt x="1572336" y="1689303"/>
                    </a:lnTo>
                    <a:lnTo>
                      <a:pt x="1581912" y="1681797"/>
                    </a:lnTo>
                    <a:lnTo>
                      <a:pt x="1585722" y="1674418"/>
                    </a:lnTo>
                    <a:lnTo>
                      <a:pt x="1587500" y="1672031"/>
                    </a:lnTo>
                    <a:lnTo>
                      <a:pt x="1590255" y="1664627"/>
                    </a:lnTo>
                    <a:lnTo>
                      <a:pt x="1590255" y="36309"/>
                    </a:lnTo>
                    <a:close/>
                  </a:path>
                </a:pathLst>
              </a:custGeom>
              <a:solidFill>
                <a:srgbClr val="DDE1E2"/>
              </a:solidFill>
            </p:spPr>
            <p:txBody>
              <a:bodyPr wrap="square" lIns="0" tIns="0" rIns="0" bIns="0" rtlCol="0"/>
              <a:lstStyle/>
              <a:p>
                <a:pPr defTabSz="837753"/>
                <a:endParaRPr sz="1600">
                  <a:solidFill>
                    <a:prstClr val="black"/>
                  </a:solidFill>
                </a:endParaRPr>
              </a:p>
            </p:txBody>
          </p:sp>
        </p:grpSp>
        <p:sp>
          <p:nvSpPr>
            <p:cNvPr id="4" name="object 32"/>
            <p:cNvSpPr txBox="1"/>
            <p:nvPr/>
          </p:nvSpPr>
          <p:spPr>
            <a:xfrm>
              <a:off x="895972" y="2773667"/>
              <a:ext cx="2164528" cy="706566"/>
            </a:xfrm>
            <a:prstGeom prst="rect">
              <a:avLst/>
            </a:prstGeom>
          </p:spPr>
          <p:txBody>
            <a:bodyPr vert="horz" wrap="square" lIns="0" tIns="20320" rIns="0" bIns="0" rtlCol="0">
              <a:spAutoFit/>
            </a:bodyPr>
            <a:lstStyle/>
            <a:p>
              <a:pPr defTabSz="837753"/>
              <a:r>
                <a:rPr lang="tr-TR" sz="1600" dirty="0">
                  <a:solidFill>
                    <a:prstClr val="black"/>
                  </a:solidFill>
                  <a:latin typeface="AGaramondPro-Regular"/>
                </a:rPr>
                <a:t>Gittiğiniz hastanelerdeki</a:t>
              </a:r>
            </a:p>
            <a:p>
              <a:pPr defTabSz="837753"/>
              <a:r>
                <a:rPr lang="tr-TR" sz="1600" dirty="0">
                  <a:solidFill>
                    <a:prstClr val="black"/>
                  </a:solidFill>
                  <a:latin typeface="AGaramondPro-Regular"/>
                </a:rPr>
                <a:t>X-Işını cihaz kullanan operatörlerin</a:t>
              </a:r>
            </a:p>
            <a:p>
              <a:pPr defTabSz="837753"/>
              <a:r>
                <a:rPr lang="tr-TR" sz="1600" dirty="0" err="1">
                  <a:solidFill>
                    <a:prstClr val="black"/>
                  </a:solidFill>
                  <a:latin typeface="AGaramondPro-Regular"/>
                </a:rPr>
                <a:t>dozimetre</a:t>
              </a:r>
              <a:r>
                <a:rPr lang="tr-TR" sz="1600" dirty="0">
                  <a:solidFill>
                    <a:prstClr val="black"/>
                  </a:solidFill>
                  <a:latin typeface="AGaramondPro-Regular"/>
                </a:rPr>
                <a:t> kullanıp</a:t>
              </a:r>
            </a:p>
            <a:p>
              <a:pPr defTabSz="837753"/>
              <a:r>
                <a:rPr lang="tr-TR" sz="1600" dirty="0">
                  <a:solidFill>
                    <a:prstClr val="black"/>
                  </a:solidFill>
                  <a:latin typeface="AGaramondPro-Regular"/>
                </a:rPr>
                <a:t>kullanmadıklarını araştırınız.</a:t>
              </a:r>
            </a:p>
          </p:txBody>
        </p:sp>
        <p:sp>
          <p:nvSpPr>
            <p:cNvPr id="5" name="object 33"/>
            <p:cNvSpPr txBox="1"/>
            <p:nvPr/>
          </p:nvSpPr>
          <p:spPr>
            <a:xfrm>
              <a:off x="3742041" y="2789457"/>
              <a:ext cx="2164526" cy="1287774"/>
            </a:xfrm>
            <a:prstGeom prst="rect">
              <a:avLst/>
            </a:prstGeom>
          </p:spPr>
          <p:txBody>
            <a:bodyPr vert="horz" wrap="square" lIns="0" tIns="20320" rIns="0" bIns="0" rtlCol="0">
              <a:spAutoFit/>
            </a:bodyPr>
            <a:lstStyle/>
            <a:p>
              <a:pPr defTabSz="837753"/>
              <a:r>
                <a:rPr lang="tr-TR" sz="1600" dirty="0">
                  <a:solidFill>
                    <a:prstClr val="black"/>
                  </a:solidFill>
                  <a:latin typeface="AGaramondPro-Regular"/>
                </a:rPr>
                <a:t>Dünyadaki radyasyon kaynakları</a:t>
              </a:r>
            </a:p>
            <a:p>
              <a:pPr defTabSz="837753"/>
              <a:r>
                <a:rPr lang="tr-TR" sz="1600" dirty="0">
                  <a:solidFill>
                    <a:prstClr val="black"/>
                  </a:solidFill>
                  <a:latin typeface="AGaramondPro-Regular"/>
                </a:rPr>
                <a:t>düşünüldüğünde bir</a:t>
              </a:r>
            </a:p>
            <a:p>
              <a:pPr defTabSz="837753"/>
              <a:r>
                <a:rPr lang="tr-TR" sz="1600" dirty="0">
                  <a:solidFill>
                    <a:prstClr val="black"/>
                  </a:solidFill>
                  <a:latin typeface="AGaramondPro-Regular"/>
                </a:rPr>
                <a:t>insan hayatı boyunca mazur</a:t>
              </a:r>
            </a:p>
            <a:p>
              <a:pPr defTabSz="837753"/>
              <a:r>
                <a:rPr lang="tr-TR" sz="1600" dirty="0">
                  <a:solidFill>
                    <a:prstClr val="black"/>
                  </a:solidFill>
                  <a:latin typeface="AGaramondPro-Regular"/>
                </a:rPr>
                <a:t>kaldığı radyasyonun daha çok</a:t>
              </a:r>
            </a:p>
            <a:p>
              <a:pPr defTabSz="837753"/>
              <a:r>
                <a:rPr lang="tr-TR" sz="1600" dirty="0">
                  <a:solidFill>
                    <a:prstClr val="black"/>
                  </a:solidFill>
                  <a:latin typeface="AGaramondPro-Regular"/>
                </a:rPr>
                <a:t>ne tür radyasyon kaynakları</a:t>
              </a:r>
            </a:p>
            <a:p>
              <a:pPr defTabSz="837753"/>
              <a:r>
                <a:rPr lang="tr-TR" sz="1600" dirty="0">
                  <a:solidFill>
                    <a:prstClr val="black"/>
                  </a:solidFill>
                  <a:latin typeface="AGaramondPro-Regular"/>
                </a:rPr>
                <a:t>ile ilişkili olacağını belirleyiniz.</a:t>
              </a:r>
              <a:endParaRPr sz="1600" dirty="0">
                <a:solidFill>
                  <a:prstClr val="black"/>
                </a:solidFill>
                <a:latin typeface="Arial" pitchFamily="34" charset="0"/>
                <a:cs typeface="Arial" pitchFamily="34" charset="0"/>
              </a:endParaRPr>
            </a:p>
          </p:txBody>
        </p:sp>
        <p:sp>
          <p:nvSpPr>
            <p:cNvPr id="6" name="object 34"/>
            <p:cNvSpPr txBox="1"/>
            <p:nvPr/>
          </p:nvSpPr>
          <p:spPr>
            <a:xfrm>
              <a:off x="6589265" y="2905429"/>
              <a:ext cx="2164528" cy="928565"/>
            </a:xfrm>
            <a:prstGeom prst="rect">
              <a:avLst/>
            </a:prstGeom>
          </p:spPr>
          <p:txBody>
            <a:bodyPr vert="horz" wrap="square" lIns="0" tIns="20320" rIns="0" bIns="0" rtlCol="0">
              <a:spAutoFit/>
            </a:bodyPr>
            <a:lstStyle/>
            <a:p>
              <a:pPr defTabSz="837753"/>
              <a:r>
                <a:rPr lang="tr-TR" sz="1600" dirty="0">
                  <a:solidFill>
                    <a:prstClr val="black"/>
                  </a:solidFill>
                  <a:latin typeface="AGaramondPro-Regular"/>
                </a:rPr>
                <a:t>Dünya çapında artan terör</a:t>
              </a:r>
            </a:p>
            <a:p>
              <a:pPr defTabSz="837753"/>
              <a:r>
                <a:rPr lang="tr-TR" sz="1600" dirty="0">
                  <a:solidFill>
                    <a:prstClr val="black"/>
                  </a:solidFill>
                  <a:latin typeface="AGaramondPro-Regular"/>
                </a:rPr>
                <a:t>olayları ve X-Işınları cihazlarındaki</a:t>
              </a:r>
            </a:p>
            <a:p>
              <a:pPr defTabSz="837753"/>
              <a:r>
                <a:rPr lang="tr-TR" sz="1600" dirty="0">
                  <a:solidFill>
                    <a:prstClr val="black"/>
                  </a:solidFill>
                  <a:latin typeface="AGaramondPro-Regular"/>
                </a:rPr>
                <a:t>teknolojisindeki</a:t>
              </a:r>
            </a:p>
            <a:p>
              <a:pPr defTabSz="837753"/>
              <a:r>
                <a:rPr lang="tr-TR" sz="1600" dirty="0">
                  <a:solidFill>
                    <a:prstClr val="black"/>
                  </a:solidFill>
                  <a:latin typeface="AGaramondPro-Regular"/>
                </a:rPr>
                <a:t>gelişim arasındaki ilişkiyi</a:t>
              </a:r>
            </a:p>
            <a:p>
              <a:pPr defTabSz="837753"/>
              <a:r>
                <a:rPr lang="tr-TR" sz="1600" dirty="0">
                  <a:solidFill>
                    <a:prstClr val="black"/>
                  </a:solidFill>
                  <a:latin typeface="AGaramondPro-Regular"/>
                </a:rPr>
                <a:t>anlatın.</a:t>
              </a:r>
              <a:endParaRPr sz="1600" dirty="0">
                <a:solidFill>
                  <a:prstClr val="black"/>
                </a:solidFill>
                <a:latin typeface="Arial" pitchFamily="34" charset="0"/>
                <a:cs typeface="Arial" pitchFamily="34" charset="0"/>
              </a:endParaRPr>
            </a:p>
          </p:txBody>
        </p:sp>
        <p:grpSp>
          <p:nvGrpSpPr>
            <p:cNvPr id="7" name="object 35"/>
            <p:cNvGrpSpPr/>
            <p:nvPr/>
          </p:nvGrpSpPr>
          <p:grpSpPr>
            <a:xfrm>
              <a:off x="425483" y="1790797"/>
              <a:ext cx="8573239" cy="1039948"/>
              <a:chOff x="449314" y="6332654"/>
              <a:chExt cx="6016122" cy="1481972"/>
            </a:xfrm>
          </p:grpSpPr>
          <p:sp>
            <p:nvSpPr>
              <p:cNvPr id="9" name="object 36"/>
              <p:cNvSpPr/>
              <p:nvPr/>
            </p:nvSpPr>
            <p:spPr>
              <a:xfrm>
                <a:off x="921054" y="7741679"/>
                <a:ext cx="58419" cy="58419"/>
              </a:xfrm>
              <a:custGeom>
                <a:avLst/>
                <a:gdLst/>
                <a:ahLst/>
                <a:cxnLst/>
                <a:rect l="l" t="t" r="r" b="b"/>
                <a:pathLst>
                  <a:path w="58419"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0" name="object 37"/>
              <p:cNvSpPr/>
              <p:nvPr/>
            </p:nvSpPr>
            <p:spPr>
              <a:xfrm>
                <a:off x="935573" y="7756207"/>
                <a:ext cx="29209" cy="29209"/>
              </a:xfrm>
              <a:custGeom>
                <a:avLst/>
                <a:gdLst/>
                <a:ahLst/>
                <a:cxnLst/>
                <a:rect l="l" t="t" r="r" b="b"/>
                <a:pathLst>
                  <a:path w="29209"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1" name="object 38"/>
              <p:cNvSpPr/>
              <p:nvPr/>
            </p:nvSpPr>
            <p:spPr>
              <a:xfrm>
                <a:off x="2082495" y="7741679"/>
                <a:ext cx="58419" cy="58419"/>
              </a:xfrm>
              <a:custGeom>
                <a:avLst/>
                <a:gdLst/>
                <a:ahLst/>
                <a:cxnLst/>
                <a:rect l="l" t="t" r="r" b="b"/>
                <a:pathLst>
                  <a:path w="58419"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2" name="object 39"/>
              <p:cNvSpPr/>
              <p:nvPr/>
            </p:nvSpPr>
            <p:spPr>
              <a:xfrm>
                <a:off x="2097024" y="7756207"/>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3" name="object 40"/>
              <p:cNvSpPr/>
              <p:nvPr/>
            </p:nvSpPr>
            <p:spPr>
              <a:xfrm>
                <a:off x="712406" y="7073240"/>
                <a:ext cx="1662430" cy="494030"/>
              </a:xfrm>
              <a:custGeom>
                <a:avLst/>
                <a:gdLst/>
                <a:ahLst/>
                <a:cxnLst/>
                <a:rect l="l" t="t" r="r" b="b"/>
                <a:pathLst>
                  <a:path w="1662430" h="494029">
                    <a:moveTo>
                      <a:pt x="1662315" y="0"/>
                    </a:moveTo>
                    <a:lnTo>
                      <a:pt x="0" y="0"/>
                    </a:lnTo>
                    <a:lnTo>
                      <a:pt x="0" y="493610"/>
                    </a:lnTo>
                    <a:lnTo>
                      <a:pt x="1662315" y="493610"/>
                    </a:lnTo>
                    <a:lnTo>
                      <a:pt x="1662315" y="0"/>
                    </a:lnTo>
                    <a:close/>
                  </a:path>
                </a:pathLst>
              </a:custGeom>
              <a:solidFill>
                <a:srgbClr val="F9A34E"/>
              </a:solidFill>
            </p:spPr>
            <p:txBody>
              <a:bodyPr wrap="square" lIns="0" tIns="0" rIns="0" bIns="0" rtlCol="0"/>
              <a:lstStyle/>
              <a:p>
                <a:pPr defTabSz="837753"/>
                <a:endParaRPr sz="1600">
                  <a:solidFill>
                    <a:prstClr val="black"/>
                  </a:solidFill>
                </a:endParaRPr>
              </a:p>
            </p:txBody>
          </p:sp>
          <p:sp>
            <p:nvSpPr>
              <p:cNvPr id="14" name="object 41"/>
              <p:cNvSpPr/>
              <p:nvPr/>
            </p:nvSpPr>
            <p:spPr>
              <a:xfrm>
                <a:off x="921054" y="7400519"/>
                <a:ext cx="58419" cy="58419"/>
              </a:xfrm>
              <a:custGeom>
                <a:avLst/>
                <a:gdLst/>
                <a:ahLst/>
                <a:cxnLst/>
                <a:rect l="l" t="t" r="r" b="b"/>
                <a:pathLst>
                  <a:path w="58419"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5" name="object 42"/>
              <p:cNvSpPr/>
              <p:nvPr/>
            </p:nvSpPr>
            <p:spPr>
              <a:xfrm>
                <a:off x="935573" y="7415022"/>
                <a:ext cx="29209" cy="29209"/>
              </a:xfrm>
              <a:custGeom>
                <a:avLst/>
                <a:gdLst/>
                <a:ahLst/>
                <a:cxnLst/>
                <a:rect l="l" t="t" r="r" b="b"/>
                <a:pathLst>
                  <a:path w="29209"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6" name="object 43"/>
              <p:cNvSpPr/>
              <p:nvPr/>
            </p:nvSpPr>
            <p:spPr>
              <a:xfrm>
                <a:off x="2082495" y="7400519"/>
                <a:ext cx="58419" cy="58419"/>
              </a:xfrm>
              <a:custGeom>
                <a:avLst/>
                <a:gdLst/>
                <a:ahLst/>
                <a:cxnLst/>
                <a:rect l="l" t="t" r="r" b="b"/>
                <a:pathLst>
                  <a:path w="58419"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17" name="object 44"/>
              <p:cNvSpPr/>
              <p:nvPr/>
            </p:nvSpPr>
            <p:spPr>
              <a:xfrm>
                <a:off x="2097024" y="7415022"/>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18" name="object 45"/>
              <p:cNvSpPr/>
              <p:nvPr/>
            </p:nvSpPr>
            <p:spPr>
              <a:xfrm>
                <a:off x="944638" y="7425918"/>
                <a:ext cx="1176020" cy="348615"/>
              </a:xfrm>
              <a:custGeom>
                <a:avLst/>
                <a:gdLst/>
                <a:ahLst/>
                <a:cxnLst/>
                <a:rect l="l" t="t" r="r" b="b"/>
                <a:pathLst>
                  <a:path w="1176020" h="348615">
                    <a:moveTo>
                      <a:pt x="14516" y="3251"/>
                    </a:moveTo>
                    <a:lnTo>
                      <a:pt x="11277" y="0"/>
                    </a:lnTo>
                    <a:lnTo>
                      <a:pt x="3238" y="0"/>
                    </a:lnTo>
                    <a:lnTo>
                      <a:pt x="0" y="3251"/>
                    </a:lnTo>
                    <a:lnTo>
                      <a:pt x="0" y="345198"/>
                    </a:lnTo>
                    <a:lnTo>
                      <a:pt x="3238" y="348437"/>
                    </a:lnTo>
                    <a:lnTo>
                      <a:pt x="11277" y="348437"/>
                    </a:lnTo>
                    <a:lnTo>
                      <a:pt x="14516" y="345198"/>
                    </a:lnTo>
                    <a:lnTo>
                      <a:pt x="14516" y="3251"/>
                    </a:lnTo>
                    <a:close/>
                  </a:path>
                  <a:path w="1176020" h="348615">
                    <a:moveTo>
                      <a:pt x="1175956" y="3251"/>
                    </a:moveTo>
                    <a:lnTo>
                      <a:pt x="1172705" y="0"/>
                    </a:lnTo>
                    <a:lnTo>
                      <a:pt x="1164678" y="0"/>
                    </a:lnTo>
                    <a:lnTo>
                      <a:pt x="1161427" y="3251"/>
                    </a:lnTo>
                    <a:lnTo>
                      <a:pt x="1161427" y="345198"/>
                    </a:lnTo>
                    <a:lnTo>
                      <a:pt x="1164678" y="348437"/>
                    </a:lnTo>
                    <a:lnTo>
                      <a:pt x="1172705" y="348437"/>
                    </a:lnTo>
                    <a:lnTo>
                      <a:pt x="1175956" y="345198"/>
                    </a:lnTo>
                    <a:lnTo>
                      <a:pt x="1175956" y="3251"/>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19" name="object 46"/>
              <p:cNvSpPr/>
              <p:nvPr/>
            </p:nvSpPr>
            <p:spPr>
              <a:xfrm>
                <a:off x="917315" y="7163422"/>
                <a:ext cx="58419" cy="58419"/>
              </a:xfrm>
              <a:custGeom>
                <a:avLst/>
                <a:gdLst/>
                <a:ahLst/>
                <a:cxnLst/>
                <a:rect l="l" t="t" r="r" b="b"/>
                <a:pathLst>
                  <a:path w="58419"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0" name="object 47"/>
              <p:cNvSpPr/>
              <p:nvPr/>
            </p:nvSpPr>
            <p:spPr>
              <a:xfrm>
                <a:off x="931834" y="7177951"/>
                <a:ext cx="29209" cy="29209"/>
              </a:xfrm>
              <a:custGeom>
                <a:avLst/>
                <a:gdLst/>
                <a:ahLst/>
                <a:cxnLst/>
                <a:rect l="l" t="t" r="r" b="b"/>
                <a:pathLst>
                  <a:path w="29209"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1" name="object 48"/>
              <p:cNvSpPr/>
              <p:nvPr/>
            </p:nvSpPr>
            <p:spPr>
              <a:xfrm>
                <a:off x="2078761" y="7163422"/>
                <a:ext cx="58419" cy="58419"/>
              </a:xfrm>
              <a:custGeom>
                <a:avLst/>
                <a:gdLst/>
                <a:ahLst/>
                <a:cxnLst/>
                <a:rect l="l" t="t" r="r" b="b"/>
                <a:pathLst>
                  <a:path w="58419"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2" name="object 49"/>
              <p:cNvSpPr/>
              <p:nvPr/>
            </p:nvSpPr>
            <p:spPr>
              <a:xfrm>
                <a:off x="2093277"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3" name="object 50"/>
              <p:cNvSpPr/>
              <p:nvPr/>
            </p:nvSpPr>
            <p:spPr>
              <a:xfrm>
                <a:off x="694118" y="6332654"/>
                <a:ext cx="5771318" cy="691515"/>
              </a:xfrm>
              <a:custGeom>
                <a:avLst/>
                <a:gdLst/>
                <a:ahLst/>
                <a:cxnLst/>
                <a:rect l="l" t="t" r="r" b="b"/>
                <a:pathLst>
                  <a:path w="5659755" h="691515">
                    <a:moveTo>
                      <a:pt x="5659196" y="0"/>
                    </a:moveTo>
                    <a:lnTo>
                      <a:pt x="0" y="0"/>
                    </a:lnTo>
                    <a:lnTo>
                      <a:pt x="0" y="691400"/>
                    </a:lnTo>
                    <a:lnTo>
                      <a:pt x="5659196" y="691400"/>
                    </a:lnTo>
                    <a:lnTo>
                      <a:pt x="5659196" y="0"/>
                    </a:lnTo>
                    <a:close/>
                  </a:path>
                </a:pathLst>
              </a:custGeom>
              <a:solidFill>
                <a:srgbClr val="F05876"/>
              </a:solidFill>
            </p:spPr>
            <p:txBody>
              <a:bodyPr wrap="square" lIns="0" tIns="0" rIns="0" bIns="0" rtlCol="0"/>
              <a:lstStyle/>
              <a:p>
                <a:pPr defTabSz="837753"/>
                <a:endParaRPr sz="1600">
                  <a:solidFill>
                    <a:prstClr val="black"/>
                  </a:solidFill>
                </a:endParaRPr>
              </a:p>
            </p:txBody>
          </p:sp>
          <p:sp>
            <p:nvSpPr>
              <p:cNvPr id="24" name="object 51"/>
              <p:cNvSpPr/>
              <p:nvPr/>
            </p:nvSpPr>
            <p:spPr>
              <a:xfrm>
                <a:off x="917315" y="6912254"/>
                <a:ext cx="58419" cy="58419"/>
              </a:xfrm>
              <a:custGeom>
                <a:avLst/>
                <a:gdLst/>
                <a:ahLst/>
                <a:cxnLst/>
                <a:rect l="l" t="t" r="r" b="b"/>
                <a:pathLst>
                  <a:path w="58419"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5" name="object 52"/>
              <p:cNvSpPr/>
              <p:nvPr/>
            </p:nvSpPr>
            <p:spPr>
              <a:xfrm>
                <a:off x="931834" y="6926770"/>
                <a:ext cx="29209" cy="29209"/>
              </a:xfrm>
              <a:custGeom>
                <a:avLst/>
                <a:gdLst/>
                <a:ahLst/>
                <a:cxnLst/>
                <a:rect l="l" t="t" r="r" b="b"/>
                <a:pathLst>
                  <a:path w="29209"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6" name="object 53"/>
              <p:cNvSpPr/>
              <p:nvPr/>
            </p:nvSpPr>
            <p:spPr>
              <a:xfrm>
                <a:off x="2078761" y="6912254"/>
                <a:ext cx="58419" cy="58419"/>
              </a:xfrm>
              <a:custGeom>
                <a:avLst/>
                <a:gdLst/>
                <a:ahLst/>
                <a:cxnLst/>
                <a:rect l="l" t="t" r="r" b="b"/>
                <a:pathLst>
                  <a:path w="58419"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7" name="object 54"/>
              <p:cNvSpPr/>
              <p:nvPr/>
            </p:nvSpPr>
            <p:spPr>
              <a:xfrm>
                <a:off x="2093277"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28" name="object 55"/>
              <p:cNvSpPr/>
              <p:nvPr/>
            </p:nvSpPr>
            <p:spPr>
              <a:xfrm>
                <a:off x="2897314" y="6912254"/>
                <a:ext cx="58419" cy="58419"/>
              </a:xfrm>
              <a:custGeom>
                <a:avLst/>
                <a:gdLst/>
                <a:ahLst/>
                <a:cxnLst/>
                <a:rect l="l" t="t" r="r" b="b"/>
                <a:pathLst>
                  <a:path w="58419" h="58420">
                    <a:moveTo>
                      <a:pt x="29057" y="0"/>
                    </a:moveTo>
                    <a:lnTo>
                      <a:pt x="17745" y="2282"/>
                    </a:lnTo>
                    <a:lnTo>
                      <a:pt x="8509" y="8507"/>
                    </a:lnTo>
                    <a:lnTo>
                      <a:pt x="2282" y="17739"/>
                    </a:lnTo>
                    <a:lnTo>
                      <a:pt x="0" y="29044"/>
                    </a:lnTo>
                    <a:lnTo>
                      <a:pt x="2282" y="40348"/>
                    </a:lnTo>
                    <a:lnTo>
                      <a:pt x="8509"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29" name="object 56"/>
              <p:cNvSpPr/>
              <p:nvPr/>
            </p:nvSpPr>
            <p:spPr>
              <a:xfrm>
                <a:off x="2911830" y="6926770"/>
                <a:ext cx="29209" cy="29209"/>
              </a:xfrm>
              <a:custGeom>
                <a:avLst/>
                <a:gdLst/>
                <a:ahLst/>
                <a:cxnLst/>
                <a:rect l="l" t="t" r="r" b="b"/>
                <a:pathLst>
                  <a:path w="29210"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0" name="object 57"/>
              <p:cNvSpPr/>
              <p:nvPr/>
            </p:nvSpPr>
            <p:spPr>
              <a:xfrm>
                <a:off x="4058767" y="6912254"/>
                <a:ext cx="58419" cy="58419"/>
              </a:xfrm>
              <a:custGeom>
                <a:avLst/>
                <a:gdLst/>
                <a:ahLst/>
                <a:cxnLst/>
                <a:rect l="l" t="t" r="r" b="b"/>
                <a:pathLst>
                  <a:path w="58420"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1" name="object 58"/>
              <p:cNvSpPr/>
              <p:nvPr/>
            </p:nvSpPr>
            <p:spPr>
              <a:xfrm>
                <a:off x="4073283"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2" name="object 59"/>
              <p:cNvSpPr/>
              <p:nvPr/>
            </p:nvSpPr>
            <p:spPr>
              <a:xfrm>
                <a:off x="4931308" y="6912254"/>
                <a:ext cx="58419" cy="58419"/>
              </a:xfrm>
              <a:custGeom>
                <a:avLst/>
                <a:gdLst/>
                <a:ahLst/>
                <a:cxnLst/>
                <a:rect l="l" t="t" r="r" b="b"/>
                <a:pathLst>
                  <a:path w="58420" h="58420">
                    <a:moveTo>
                      <a:pt x="29057" y="0"/>
                    </a:moveTo>
                    <a:lnTo>
                      <a:pt x="17745" y="2282"/>
                    </a:lnTo>
                    <a:lnTo>
                      <a:pt x="8508" y="8507"/>
                    </a:lnTo>
                    <a:lnTo>
                      <a:pt x="2282" y="17739"/>
                    </a:lnTo>
                    <a:lnTo>
                      <a:pt x="0" y="29044"/>
                    </a:lnTo>
                    <a:lnTo>
                      <a:pt x="2282" y="40348"/>
                    </a:lnTo>
                    <a:lnTo>
                      <a:pt x="8508" y="49576"/>
                    </a:lnTo>
                    <a:lnTo>
                      <a:pt x="17745" y="55796"/>
                    </a:lnTo>
                    <a:lnTo>
                      <a:pt x="29057" y="58077"/>
                    </a:lnTo>
                    <a:lnTo>
                      <a:pt x="40353" y="55796"/>
                    </a:lnTo>
                    <a:lnTo>
                      <a:pt x="49577" y="49576"/>
                    </a:lnTo>
                    <a:lnTo>
                      <a:pt x="55796" y="40348"/>
                    </a:lnTo>
                    <a:lnTo>
                      <a:pt x="58077" y="29044"/>
                    </a:lnTo>
                    <a:lnTo>
                      <a:pt x="55796" y="17739"/>
                    </a:lnTo>
                    <a:lnTo>
                      <a:pt x="49577" y="8507"/>
                    </a:lnTo>
                    <a:lnTo>
                      <a:pt x="40353"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3" name="object 60"/>
              <p:cNvSpPr/>
              <p:nvPr/>
            </p:nvSpPr>
            <p:spPr>
              <a:xfrm>
                <a:off x="4945837" y="6926770"/>
                <a:ext cx="29209" cy="29209"/>
              </a:xfrm>
              <a:custGeom>
                <a:avLst/>
                <a:gdLst/>
                <a:ahLst/>
                <a:cxnLst/>
                <a:rect l="l" t="t" r="r" b="b"/>
                <a:pathLst>
                  <a:path w="29210" h="29209">
                    <a:moveTo>
                      <a:pt x="22517" y="0"/>
                    </a:moveTo>
                    <a:lnTo>
                      <a:pt x="6540" y="0"/>
                    </a:lnTo>
                    <a:lnTo>
                      <a:pt x="0" y="6540"/>
                    </a:lnTo>
                    <a:lnTo>
                      <a:pt x="0" y="22529"/>
                    </a:lnTo>
                    <a:lnTo>
                      <a:pt x="6540" y="29057"/>
                    </a:lnTo>
                    <a:lnTo>
                      <a:pt x="22517" y="29057"/>
                    </a:lnTo>
                    <a:lnTo>
                      <a:pt x="29044" y="22529"/>
                    </a:lnTo>
                    <a:lnTo>
                      <a:pt x="29044"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4" name="object 61"/>
              <p:cNvSpPr/>
              <p:nvPr/>
            </p:nvSpPr>
            <p:spPr>
              <a:xfrm>
                <a:off x="6092761" y="6912254"/>
                <a:ext cx="58419" cy="58419"/>
              </a:xfrm>
              <a:custGeom>
                <a:avLst/>
                <a:gdLst/>
                <a:ahLst/>
                <a:cxnLst/>
                <a:rect l="l" t="t" r="r" b="b"/>
                <a:pathLst>
                  <a:path w="58420" h="58420">
                    <a:moveTo>
                      <a:pt x="29044" y="0"/>
                    </a:moveTo>
                    <a:lnTo>
                      <a:pt x="17734" y="2282"/>
                    </a:lnTo>
                    <a:lnTo>
                      <a:pt x="8502" y="8507"/>
                    </a:lnTo>
                    <a:lnTo>
                      <a:pt x="2280" y="17739"/>
                    </a:lnTo>
                    <a:lnTo>
                      <a:pt x="0" y="29044"/>
                    </a:lnTo>
                    <a:lnTo>
                      <a:pt x="2280" y="40348"/>
                    </a:lnTo>
                    <a:lnTo>
                      <a:pt x="8502" y="49576"/>
                    </a:lnTo>
                    <a:lnTo>
                      <a:pt x="17734" y="55796"/>
                    </a:lnTo>
                    <a:lnTo>
                      <a:pt x="29044" y="58077"/>
                    </a:lnTo>
                    <a:lnTo>
                      <a:pt x="40342" y="55796"/>
                    </a:lnTo>
                    <a:lnTo>
                      <a:pt x="49571" y="49576"/>
                    </a:lnTo>
                    <a:lnTo>
                      <a:pt x="55794" y="40348"/>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5" name="object 62"/>
              <p:cNvSpPr/>
              <p:nvPr/>
            </p:nvSpPr>
            <p:spPr>
              <a:xfrm>
                <a:off x="6107277" y="6926770"/>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36" name="object 63"/>
              <p:cNvSpPr/>
              <p:nvPr/>
            </p:nvSpPr>
            <p:spPr>
              <a:xfrm>
                <a:off x="2108784" y="695388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37" name="object 64"/>
              <p:cNvSpPr/>
              <p:nvPr/>
            </p:nvSpPr>
            <p:spPr>
              <a:xfrm>
                <a:off x="945266" y="695388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38" name="object 65"/>
              <p:cNvSpPr/>
              <p:nvPr/>
            </p:nvSpPr>
            <p:spPr>
              <a:xfrm>
                <a:off x="2900921" y="7741679"/>
                <a:ext cx="58419" cy="58419"/>
              </a:xfrm>
              <a:custGeom>
                <a:avLst/>
                <a:gdLst/>
                <a:ahLst/>
                <a:cxnLst/>
                <a:rect l="l" t="t" r="r" b="b"/>
                <a:pathLst>
                  <a:path w="58419" h="58420">
                    <a:moveTo>
                      <a:pt x="29057" y="0"/>
                    </a:moveTo>
                    <a:lnTo>
                      <a:pt x="17750" y="2284"/>
                    </a:lnTo>
                    <a:lnTo>
                      <a:pt x="8513" y="8512"/>
                    </a:lnTo>
                    <a:lnTo>
                      <a:pt x="2284" y="17745"/>
                    </a:lnTo>
                    <a:lnTo>
                      <a:pt x="0" y="29044"/>
                    </a:lnTo>
                    <a:lnTo>
                      <a:pt x="2284" y="40350"/>
                    </a:lnTo>
                    <a:lnTo>
                      <a:pt x="8513" y="49582"/>
                    </a:lnTo>
                    <a:lnTo>
                      <a:pt x="17750" y="55807"/>
                    </a:lnTo>
                    <a:lnTo>
                      <a:pt x="29057" y="58089"/>
                    </a:lnTo>
                    <a:lnTo>
                      <a:pt x="40355" y="55807"/>
                    </a:lnTo>
                    <a:lnTo>
                      <a:pt x="49583" y="49582"/>
                    </a:lnTo>
                    <a:lnTo>
                      <a:pt x="55807" y="40350"/>
                    </a:lnTo>
                    <a:lnTo>
                      <a:pt x="58089" y="29044"/>
                    </a:lnTo>
                    <a:lnTo>
                      <a:pt x="55807" y="17745"/>
                    </a:lnTo>
                    <a:lnTo>
                      <a:pt x="49583" y="8512"/>
                    </a:lnTo>
                    <a:lnTo>
                      <a:pt x="40355"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39" name="object 66"/>
              <p:cNvSpPr/>
              <p:nvPr/>
            </p:nvSpPr>
            <p:spPr>
              <a:xfrm>
                <a:off x="2915450" y="7756207"/>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0" name="object 67"/>
              <p:cNvSpPr/>
              <p:nvPr/>
            </p:nvSpPr>
            <p:spPr>
              <a:xfrm>
                <a:off x="4062387" y="7741679"/>
                <a:ext cx="58419" cy="58419"/>
              </a:xfrm>
              <a:custGeom>
                <a:avLst/>
                <a:gdLst/>
                <a:ahLst/>
                <a:cxnLst/>
                <a:rect l="l" t="t" r="r" b="b"/>
                <a:pathLst>
                  <a:path w="58420" h="58420">
                    <a:moveTo>
                      <a:pt x="29032" y="0"/>
                    </a:moveTo>
                    <a:lnTo>
                      <a:pt x="17734" y="2284"/>
                    </a:lnTo>
                    <a:lnTo>
                      <a:pt x="8505" y="8512"/>
                    </a:lnTo>
                    <a:lnTo>
                      <a:pt x="2282" y="17745"/>
                    </a:lnTo>
                    <a:lnTo>
                      <a:pt x="0" y="29044"/>
                    </a:lnTo>
                    <a:lnTo>
                      <a:pt x="2282" y="40350"/>
                    </a:lnTo>
                    <a:lnTo>
                      <a:pt x="8505" y="49582"/>
                    </a:lnTo>
                    <a:lnTo>
                      <a:pt x="17734" y="55807"/>
                    </a:lnTo>
                    <a:lnTo>
                      <a:pt x="29032" y="58089"/>
                    </a:lnTo>
                    <a:lnTo>
                      <a:pt x="40335" y="55807"/>
                    </a:lnTo>
                    <a:lnTo>
                      <a:pt x="49563" y="49582"/>
                    </a:lnTo>
                    <a:lnTo>
                      <a:pt x="55783" y="40350"/>
                    </a:lnTo>
                    <a:lnTo>
                      <a:pt x="58064" y="29044"/>
                    </a:lnTo>
                    <a:lnTo>
                      <a:pt x="55783" y="17745"/>
                    </a:lnTo>
                    <a:lnTo>
                      <a:pt x="49563" y="8512"/>
                    </a:lnTo>
                    <a:lnTo>
                      <a:pt x="40335" y="2284"/>
                    </a:lnTo>
                    <a:lnTo>
                      <a:pt x="29032"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1" name="object 68"/>
              <p:cNvSpPr/>
              <p:nvPr/>
            </p:nvSpPr>
            <p:spPr>
              <a:xfrm>
                <a:off x="4076903" y="7756207"/>
                <a:ext cx="29209" cy="29209"/>
              </a:xfrm>
              <a:custGeom>
                <a:avLst/>
                <a:gdLst/>
                <a:ahLst/>
                <a:cxnLst/>
                <a:rect l="l" t="t" r="r" b="b"/>
                <a:pathLst>
                  <a:path w="29210" h="29209">
                    <a:moveTo>
                      <a:pt x="22529" y="0"/>
                    </a:moveTo>
                    <a:lnTo>
                      <a:pt x="6515" y="0"/>
                    </a:lnTo>
                    <a:lnTo>
                      <a:pt x="0" y="6527"/>
                    </a:lnTo>
                    <a:lnTo>
                      <a:pt x="0" y="22529"/>
                    </a:lnTo>
                    <a:lnTo>
                      <a:pt x="6515" y="29032"/>
                    </a:lnTo>
                    <a:lnTo>
                      <a:pt x="22529"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2" name="object 69"/>
              <p:cNvSpPr/>
              <p:nvPr/>
            </p:nvSpPr>
            <p:spPr>
              <a:xfrm>
                <a:off x="2695841" y="7076859"/>
                <a:ext cx="1670050" cy="494030"/>
              </a:xfrm>
              <a:custGeom>
                <a:avLst/>
                <a:gdLst/>
                <a:ahLst/>
                <a:cxnLst/>
                <a:rect l="l" t="t" r="r" b="b"/>
                <a:pathLst>
                  <a:path w="1670050" h="494029">
                    <a:moveTo>
                      <a:pt x="1669580" y="0"/>
                    </a:moveTo>
                    <a:lnTo>
                      <a:pt x="0" y="0"/>
                    </a:lnTo>
                    <a:lnTo>
                      <a:pt x="0" y="493610"/>
                    </a:lnTo>
                    <a:lnTo>
                      <a:pt x="1669580" y="493610"/>
                    </a:lnTo>
                    <a:lnTo>
                      <a:pt x="1669580" y="0"/>
                    </a:lnTo>
                    <a:close/>
                  </a:path>
                </a:pathLst>
              </a:custGeom>
              <a:solidFill>
                <a:srgbClr val="86C555"/>
              </a:solidFill>
            </p:spPr>
            <p:txBody>
              <a:bodyPr wrap="square" lIns="0" tIns="0" rIns="0" bIns="0" rtlCol="0"/>
              <a:lstStyle/>
              <a:p>
                <a:pPr defTabSz="837753"/>
                <a:endParaRPr sz="1600">
                  <a:solidFill>
                    <a:prstClr val="black"/>
                  </a:solidFill>
                </a:endParaRPr>
              </a:p>
            </p:txBody>
          </p:sp>
          <p:sp>
            <p:nvSpPr>
              <p:cNvPr id="43" name="object 70"/>
              <p:cNvSpPr/>
              <p:nvPr/>
            </p:nvSpPr>
            <p:spPr>
              <a:xfrm>
                <a:off x="2900921" y="7400519"/>
                <a:ext cx="58419" cy="58419"/>
              </a:xfrm>
              <a:custGeom>
                <a:avLst/>
                <a:gdLst/>
                <a:ahLst/>
                <a:cxnLst/>
                <a:rect l="l" t="t" r="r" b="b"/>
                <a:pathLst>
                  <a:path w="58419" h="58420">
                    <a:moveTo>
                      <a:pt x="29057" y="0"/>
                    </a:moveTo>
                    <a:lnTo>
                      <a:pt x="17750" y="2282"/>
                    </a:lnTo>
                    <a:lnTo>
                      <a:pt x="8513" y="8507"/>
                    </a:lnTo>
                    <a:lnTo>
                      <a:pt x="2284" y="17739"/>
                    </a:lnTo>
                    <a:lnTo>
                      <a:pt x="0" y="29044"/>
                    </a:lnTo>
                    <a:lnTo>
                      <a:pt x="2284" y="40348"/>
                    </a:lnTo>
                    <a:lnTo>
                      <a:pt x="8513" y="49576"/>
                    </a:lnTo>
                    <a:lnTo>
                      <a:pt x="17750" y="55796"/>
                    </a:lnTo>
                    <a:lnTo>
                      <a:pt x="29057" y="58077"/>
                    </a:lnTo>
                    <a:lnTo>
                      <a:pt x="40355" y="55796"/>
                    </a:lnTo>
                    <a:lnTo>
                      <a:pt x="49583" y="49576"/>
                    </a:lnTo>
                    <a:lnTo>
                      <a:pt x="55807" y="40348"/>
                    </a:lnTo>
                    <a:lnTo>
                      <a:pt x="58089" y="29044"/>
                    </a:lnTo>
                    <a:lnTo>
                      <a:pt x="55807" y="17739"/>
                    </a:lnTo>
                    <a:lnTo>
                      <a:pt x="49583" y="8507"/>
                    </a:lnTo>
                    <a:lnTo>
                      <a:pt x="40355" y="2282"/>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4" name="object 71"/>
              <p:cNvSpPr/>
              <p:nvPr/>
            </p:nvSpPr>
            <p:spPr>
              <a:xfrm>
                <a:off x="2915450" y="7415022"/>
                <a:ext cx="29209" cy="29209"/>
              </a:xfrm>
              <a:custGeom>
                <a:avLst/>
                <a:gdLst/>
                <a:ahLst/>
                <a:cxnLst/>
                <a:rect l="l" t="t" r="r" b="b"/>
                <a:pathLst>
                  <a:path w="29210" h="29209">
                    <a:moveTo>
                      <a:pt x="22517" y="0"/>
                    </a:moveTo>
                    <a:lnTo>
                      <a:pt x="6527" y="0"/>
                    </a:lnTo>
                    <a:lnTo>
                      <a:pt x="0" y="6540"/>
                    </a:lnTo>
                    <a:lnTo>
                      <a:pt x="0" y="22529"/>
                    </a:lnTo>
                    <a:lnTo>
                      <a:pt x="6527" y="29057"/>
                    </a:lnTo>
                    <a:lnTo>
                      <a:pt x="22517"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5" name="object 72"/>
              <p:cNvSpPr/>
              <p:nvPr/>
            </p:nvSpPr>
            <p:spPr>
              <a:xfrm>
                <a:off x="4062387" y="7400519"/>
                <a:ext cx="58419" cy="58419"/>
              </a:xfrm>
              <a:custGeom>
                <a:avLst/>
                <a:gdLst/>
                <a:ahLst/>
                <a:cxnLst/>
                <a:rect l="l" t="t" r="r" b="b"/>
                <a:pathLst>
                  <a:path w="58420" h="58420">
                    <a:moveTo>
                      <a:pt x="29032" y="0"/>
                    </a:moveTo>
                    <a:lnTo>
                      <a:pt x="17734" y="2282"/>
                    </a:lnTo>
                    <a:lnTo>
                      <a:pt x="8505" y="8507"/>
                    </a:lnTo>
                    <a:lnTo>
                      <a:pt x="2282" y="17739"/>
                    </a:lnTo>
                    <a:lnTo>
                      <a:pt x="0" y="29044"/>
                    </a:lnTo>
                    <a:lnTo>
                      <a:pt x="2282" y="40348"/>
                    </a:lnTo>
                    <a:lnTo>
                      <a:pt x="8505" y="49576"/>
                    </a:lnTo>
                    <a:lnTo>
                      <a:pt x="17734" y="55796"/>
                    </a:lnTo>
                    <a:lnTo>
                      <a:pt x="29032" y="58077"/>
                    </a:lnTo>
                    <a:lnTo>
                      <a:pt x="40335" y="55796"/>
                    </a:lnTo>
                    <a:lnTo>
                      <a:pt x="49563" y="49576"/>
                    </a:lnTo>
                    <a:lnTo>
                      <a:pt x="55783" y="40348"/>
                    </a:lnTo>
                    <a:lnTo>
                      <a:pt x="58064" y="29044"/>
                    </a:lnTo>
                    <a:lnTo>
                      <a:pt x="55783" y="17739"/>
                    </a:lnTo>
                    <a:lnTo>
                      <a:pt x="49563" y="8507"/>
                    </a:lnTo>
                    <a:lnTo>
                      <a:pt x="40335" y="2282"/>
                    </a:lnTo>
                    <a:lnTo>
                      <a:pt x="29032"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6" name="object 73"/>
              <p:cNvSpPr/>
              <p:nvPr/>
            </p:nvSpPr>
            <p:spPr>
              <a:xfrm>
                <a:off x="4076903" y="7415022"/>
                <a:ext cx="29209" cy="29209"/>
              </a:xfrm>
              <a:custGeom>
                <a:avLst/>
                <a:gdLst/>
                <a:ahLst/>
                <a:cxnLst/>
                <a:rect l="l" t="t" r="r" b="b"/>
                <a:pathLst>
                  <a:path w="29210" h="29209">
                    <a:moveTo>
                      <a:pt x="22529" y="0"/>
                    </a:moveTo>
                    <a:lnTo>
                      <a:pt x="6515" y="0"/>
                    </a:lnTo>
                    <a:lnTo>
                      <a:pt x="0" y="6540"/>
                    </a:lnTo>
                    <a:lnTo>
                      <a:pt x="0" y="22529"/>
                    </a:lnTo>
                    <a:lnTo>
                      <a:pt x="6515" y="29057"/>
                    </a:lnTo>
                    <a:lnTo>
                      <a:pt x="22529" y="29057"/>
                    </a:lnTo>
                    <a:lnTo>
                      <a:pt x="29032" y="22529"/>
                    </a:lnTo>
                    <a:lnTo>
                      <a:pt x="29032" y="6540"/>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47" name="object 74"/>
              <p:cNvSpPr/>
              <p:nvPr/>
            </p:nvSpPr>
            <p:spPr>
              <a:xfrm>
                <a:off x="2919095" y="7425918"/>
                <a:ext cx="1176020" cy="348615"/>
              </a:xfrm>
              <a:custGeom>
                <a:avLst/>
                <a:gdLst/>
                <a:ahLst/>
                <a:cxnLst/>
                <a:rect l="l" t="t" r="r" b="b"/>
                <a:pathLst>
                  <a:path w="1176020" h="348615">
                    <a:moveTo>
                      <a:pt x="14503" y="3251"/>
                    </a:moveTo>
                    <a:lnTo>
                      <a:pt x="11264" y="0"/>
                    </a:lnTo>
                    <a:lnTo>
                      <a:pt x="3238" y="0"/>
                    </a:lnTo>
                    <a:lnTo>
                      <a:pt x="0" y="3251"/>
                    </a:lnTo>
                    <a:lnTo>
                      <a:pt x="0" y="345198"/>
                    </a:lnTo>
                    <a:lnTo>
                      <a:pt x="3238" y="348437"/>
                    </a:lnTo>
                    <a:lnTo>
                      <a:pt x="11264" y="348437"/>
                    </a:lnTo>
                    <a:lnTo>
                      <a:pt x="14503" y="345198"/>
                    </a:lnTo>
                    <a:lnTo>
                      <a:pt x="14503" y="3251"/>
                    </a:lnTo>
                    <a:close/>
                  </a:path>
                  <a:path w="1176020" h="348615">
                    <a:moveTo>
                      <a:pt x="1175943" y="3251"/>
                    </a:moveTo>
                    <a:lnTo>
                      <a:pt x="1172705" y="0"/>
                    </a:lnTo>
                    <a:lnTo>
                      <a:pt x="1164666" y="0"/>
                    </a:lnTo>
                    <a:lnTo>
                      <a:pt x="1161427" y="3251"/>
                    </a:lnTo>
                    <a:lnTo>
                      <a:pt x="1161427" y="345198"/>
                    </a:lnTo>
                    <a:lnTo>
                      <a:pt x="1164666" y="348437"/>
                    </a:lnTo>
                    <a:lnTo>
                      <a:pt x="1172705" y="348437"/>
                    </a:lnTo>
                    <a:lnTo>
                      <a:pt x="1175943" y="345198"/>
                    </a:lnTo>
                    <a:lnTo>
                      <a:pt x="1175943" y="3251"/>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48" name="object 75"/>
              <p:cNvSpPr/>
              <p:nvPr/>
            </p:nvSpPr>
            <p:spPr>
              <a:xfrm>
                <a:off x="2897314" y="7163422"/>
                <a:ext cx="58419" cy="58419"/>
              </a:xfrm>
              <a:custGeom>
                <a:avLst/>
                <a:gdLst/>
                <a:ahLst/>
                <a:cxnLst/>
                <a:rect l="l" t="t" r="r" b="b"/>
                <a:pathLst>
                  <a:path w="58419" h="58420">
                    <a:moveTo>
                      <a:pt x="29057" y="0"/>
                    </a:moveTo>
                    <a:lnTo>
                      <a:pt x="17745" y="2284"/>
                    </a:lnTo>
                    <a:lnTo>
                      <a:pt x="8509" y="8512"/>
                    </a:lnTo>
                    <a:lnTo>
                      <a:pt x="2282" y="17745"/>
                    </a:lnTo>
                    <a:lnTo>
                      <a:pt x="0" y="29044"/>
                    </a:lnTo>
                    <a:lnTo>
                      <a:pt x="2282" y="40350"/>
                    </a:lnTo>
                    <a:lnTo>
                      <a:pt x="8509"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49" name="object 76"/>
              <p:cNvSpPr/>
              <p:nvPr/>
            </p:nvSpPr>
            <p:spPr>
              <a:xfrm>
                <a:off x="2911830" y="7177951"/>
                <a:ext cx="29209" cy="29209"/>
              </a:xfrm>
              <a:custGeom>
                <a:avLst/>
                <a:gdLst/>
                <a:ahLst/>
                <a:cxnLst/>
                <a:rect l="l" t="t" r="r" b="b"/>
                <a:pathLst>
                  <a:path w="29210"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0" name="object 77"/>
              <p:cNvSpPr/>
              <p:nvPr/>
            </p:nvSpPr>
            <p:spPr>
              <a:xfrm>
                <a:off x="4058767" y="7163422"/>
                <a:ext cx="58419" cy="58419"/>
              </a:xfrm>
              <a:custGeom>
                <a:avLst/>
                <a:gdLst/>
                <a:ahLst/>
                <a:cxnLst/>
                <a:rect l="l" t="t" r="r" b="b"/>
                <a:pathLst>
                  <a:path w="58420"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1" name="object 78"/>
              <p:cNvSpPr/>
              <p:nvPr/>
            </p:nvSpPr>
            <p:spPr>
              <a:xfrm>
                <a:off x="4073283"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2" name="object 79"/>
              <p:cNvSpPr/>
              <p:nvPr/>
            </p:nvSpPr>
            <p:spPr>
              <a:xfrm>
                <a:off x="2927070"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53" name="object 80"/>
              <p:cNvSpPr/>
              <p:nvPr/>
            </p:nvSpPr>
            <p:spPr>
              <a:xfrm>
                <a:off x="4088066"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54" name="object 81"/>
              <p:cNvSpPr/>
              <p:nvPr/>
            </p:nvSpPr>
            <p:spPr>
              <a:xfrm>
                <a:off x="4930381" y="7756207"/>
                <a:ext cx="1219835" cy="58419"/>
              </a:xfrm>
              <a:custGeom>
                <a:avLst/>
                <a:gdLst/>
                <a:ahLst/>
                <a:cxnLst/>
                <a:rect l="l" t="t" r="r" b="b"/>
                <a:pathLst>
                  <a:path w="1219835" h="58420">
                    <a:moveTo>
                      <a:pt x="58077" y="29032"/>
                    </a:moveTo>
                    <a:lnTo>
                      <a:pt x="55791" y="17729"/>
                    </a:lnTo>
                    <a:lnTo>
                      <a:pt x="49568" y="8509"/>
                    </a:lnTo>
                    <a:lnTo>
                      <a:pt x="40335" y="2286"/>
                    </a:lnTo>
                    <a:lnTo>
                      <a:pt x="29044" y="0"/>
                    </a:lnTo>
                    <a:lnTo>
                      <a:pt x="17729" y="2286"/>
                    </a:lnTo>
                    <a:lnTo>
                      <a:pt x="8496" y="8509"/>
                    </a:lnTo>
                    <a:lnTo>
                      <a:pt x="2273" y="17729"/>
                    </a:lnTo>
                    <a:lnTo>
                      <a:pt x="0" y="29032"/>
                    </a:lnTo>
                    <a:lnTo>
                      <a:pt x="2273" y="40347"/>
                    </a:lnTo>
                    <a:lnTo>
                      <a:pt x="8496" y="49580"/>
                    </a:lnTo>
                    <a:lnTo>
                      <a:pt x="17729" y="55803"/>
                    </a:lnTo>
                    <a:lnTo>
                      <a:pt x="29044" y="58077"/>
                    </a:lnTo>
                    <a:lnTo>
                      <a:pt x="40335" y="55803"/>
                    </a:lnTo>
                    <a:lnTo>
                      <a:pt x="49568" y="49580"/>
                    </a:lnTo>
                    <a:lnTo>
                      <a:pt x="55791" y="40347"/>
                    </a:lnTo>
                    <a:lnTo>
                      <a:pt x="58077" y="29032"/>
                    </a:lnTo>
                    <a:close/>
                  </a:path>
                  <a:path w="1219835" h="58420">
                    <a:moveTo>
                      <a:pt x="1219517" y="29032"/>
                    </a:moveTo>
                    <a:lnTo>
                      <a:pt x="1217231" y="17729"/>
                    </a:lnTo>
                    <a:lnTo>
                      <a:pt x="1211008" y="8509"/>
                    </a:lnTo>
                    <a:lnTo>
                      <a:pt x="1201775" y="2286"/>
                    </a:lnTo>
                    <a:lnTo>
                      <a:pt x="1190485" y="0"/>
                    </a:lnTo>
                    <a:lnTo>
                      <a:pt x="1179169" y="2286"/>
                    </a:lnTo>
                    <a:lnTo>
                      <a:pt x="1169936" y="8509"/>
                    </a:lnTo>
                    <a:lnTo>
                      <a:pt x="1163713" y="17729"/>
                    </a:lnTo>
                    <a:lnTo>
                      <a:pt x="1161440" y="29032"/>
                    </a:lnTo>
                    <a:lnTo>
                      <a:pt x="1163713" y="40347"/>
                    </a:lnTo>
                    <a:lnTo>
                      <a:pt x="1169936" y="49580"/>
                    </a:lnTo>
                    <a:lnTo>
                      <a:pt x="1179169" y="55803"/>
                    </a:lnTo>
                    <a:lnTo>
                      <a:pt x="1190485" y="58077"/>
                    </a:lnTo>
                    <a:lnTo>
                      <a:pt x="1201775" y="55803"/>
                    </a:lnTo>
                    <a:lnTo>
                      <a:pt x="1211008" y="49580"/>
                    </a:lnTo>
                    <a:lnTo>
                      <a:pt x="1217231" y="40347"/>
                    </a:lnTo>
                    <a:lnTo>
                      <a:pt x="1219517" y="29032"/>
                    </a:lnTo>
                    <a:close/>
                  </a:path>
                </a:pathLst>
              </a:custGeom>
              <a:solidFill>
                <a:srgbClr val="D2C18F"/>
              </a:solidFill>
            </p:spPr>
            <p:txBody>
              <a:bodyPr wrap="square" lIns="0" tIns="0" rIns="0" bIns="0" rtlCol="0"/>
              <a:lstStyle/>
              <a:p>
                <a:pPr defTabSz="837753"/>
                <a:endParaRPr sz="1600">
                  <a:solidFill>
                    <a:prstClr val="black"/>
                  </a:solidFill>
                </a:endParaRPr>
              </a:p>
            </p:txBody>
          </p:sp>
          <p:sp>
            <p:nvSpPr>
              <p:cNvPr id="55" name="object 82"/>
              <p:cNvSpPr/>
              <p:nvPr/>
            </p:nvSpPr>
            <p:spPr>
              <a:xfrm>
                <a:off x="4930381" y="7748943"/>
                <a:ext cx="58419" cy="58419"/>
              </a:xfrm>
              <a:custGeom>
                <a:avLst/>
                <a:gdLst/>
                <a:ahLst/>
                <a:cxnLst/>
                <a:rect l="l" t="t" r="r" b="b"/>
                <a:pathLst>
                  <a:path w="58420" h="58420">
                    <a:moveTo>
                      <a:pt x="29044" y="0"/>
                    </a:moveTo>
                    <a:lnTo>
                      <a:pt x="17739" y="2282"/>
                    </a:lnTo>
                    <a:lnTo>
                      <a:pt x="8507" y="8507"/>
                    </a:lnTo>
                    <a:lnTo>
                      <a:pt x="2282" y="17739"/>
                    </a:lnTo>
                    <a:lnTo>
                      <a:pt x="0" y="29044"/>
                    </a:lnTo>
                    <a:lnTo>
                      <a:pt x="2282" y="40342"/>
                    </a:lnTo>
                    <a:lnTo>
                      <a:pt x="8507" y="49571"/>
                    </a:lnTo>
                    <a:lnTo>
                      <a:pt x="17739" y="55794"/>
                    </a:lnTo>
                    <a:lnTo>
                      <a:pt x="29044" y="58077"/>
                    </a:lnTo>
                    <a:lnTo>
                      <a:pt x="40342" y="55794"/>
                    </a:lnTo>
                    <a:lnTo>
                      <a:pt x="49571" y="49571"/>
                    </a:lnTo>
                    <a:lnTo>
                      <a:pt x="55794" y="40342"/>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6" name="object 83"/>
              <p:cNvSpPr/>
              <p:nvPr/>
            </p:nvSpPr>
            <p:spPr>
              <a:xfrm>
                <a:off x="4944909" y="7763459"/>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7" name="object 84"/>
              <p:cNvSpPr/>
              <p:nvPr/>
            </p:nvSpPr>
            <p:spPr>
              <a:xfrm>
                <a:off x="6091821" y="7748943"/>
                <a:ext cx="58419" cy="58419"/>
              </a:xfrm>
              <a:custGeom>
                <a:avLst/>
                <a:gdLst/>
                <a:ahLst/>
                <a:cxnLst/>
                <a:rect l="l" t="t" r="r" b="b"/>
                <a:pathLst>
                  <a:path w="58420" h="58420">
                    <a:moveTo>
                      <a:pt x="29044" y="0"/>
                    </a:moveTo>
                    <a:lnTo>
                      <a:pt x="17734" y="2282"/>
                    </a:lnTo>
                    <a:lnTo>
                      <a:pt x="8502" y="8507"/>
                    </a:lnTo>
                    <a:lnTo>
                      <a:pt x="2280" y="17739"/>
                    </a:lnTo>
                    <a:lnTo>
                      <a:pt x="0" y="29044"/>
                    </a:lnTo>
                    <a:lnTo>
                      <a:pt x="2280" y="40342"/>
                    </a:lnTo>
                    <a:lnTo>
                      <a:pt x="8502" y="49571"/>
                    </a:lnTo>
                    <a:lnTo>
                      <a:pt x="17734" y="55794"/>
                    </a:lnTo>
                    <a:lnTo>
                      <a:pt x="29044" y="58077"/>
                    </a:lnTo>
                    <a:lnTo>
                      <a:pt x="40342" y="55794"/>
                    </a:lnTo>
                    <a:lnTo>
                      <a:pt x="49571" y="49571"/>
                    </a:lnTo>
                    <a:lnTo>
                      <a:pt x="55794" y="40342"/>
                    </a:lnTo>
                    <a:lnTo>
                      <a:pt x="58077" y="29044"/>
                    </a:lnTo>
                    <a:lnTo>
                      <a:pt x="55794" y="17739"/>
                    </a:lnTo>
                    <a:lnTo>
                      <a:pt x="49571" y="8507"/>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58" name="object 85"/>
              <p:cNvSpPr/>
              <p:nvPr/>
            </p:nvSpPr>
            <p:spPr>
              <a:xfrm>
                <a:off x="6106337" y="7763459"/>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59" name="object 86"/>
              <p:cNvSpPr/>
              <p:nvPr/>
            </p:nvSpPr>
            <p:spPr>
              <a:xfrm>
                <a:off x="4688598" y="7076859"/>
                <a:ext cx="1670050" cy="494030"/>
              </a:xfrm>
              <a:custGeom>
                <a:avLst/>
                <a:gdLst/>
                <a:ahLst/>
                <a:cxnLst/>
                <a:rect l="l" t="t" r="r" b="b"/>
                <a:pathLst>
                  <a:path w="1670050" h="494029">
                    <a:moveTo>
                      <a:pt x="1669567" y="0"/>
                    </a:moveTo>
                    <a:lnTo>
                      <a:pt x="0" y="0"/>
                    </a:lnTo>
                    <a:lnTo>
                      <a:pt x="0" y="493610"/>
                    </a:lnTo>
                    <a:lnTo>
                      <a:pt x="1669567" y="493610"/>
                    </a:lnTo>
                    <a:lnTo>
                      <a:pt x="1669567" y="0"/>
                    </a:lnTo>
                    <a:close/>
                  </a:path>
                </a:pathLst>
              </a:custGeom>
              <a:solidFill>
                <a:srgbClr val="22A8E0"/>
              </a:solidFill>
            </p:spPr>
            <p:txBody>
              <a:bodyPr wrap="square" lIns="0" tIns="0" rIns="0" bIns="0" rtlCol="0"/>
              <a:lstStyle/>
              <a:p>
                <a:pPr defTabSz="837753"/>
                <a:endParaRPr sz="1600">
                  <a:solidFill>
                    <a:prstClr val="black"/>
                  </a:solidFill>
                </a:endParaRPr>
              </a:p>
            </p:txBody>
          </p:sp>
          <p:sp>
            <p:nvSpPr>
              <p:cNvPr id="60" name="object 87"/>
              <p:cNvSpPr/>
              <p:nvPr/>
            </p:nvSpPr>
            <p:spPr>
              <a:xfrm>
                <a:off x="4930381" y="7407770"/>
                <a:ext cx="58419" cy="58419"/>
              </a:xfrm>
              <a:custGeom>
                <a:avLst/>
                <a:gdLst/>
                <a:ahLst/>
                <a:cxnLst/>
                <a:rect l="l" t="t" r="r" b="b"/>
                <a:pathLst>
                  <a:path w="58420" h="58420">
                    <a:moveTo>
                      <a:pt x="29044" y="0"/>
                    </a:moveTo>
                    <a:lnTo>
                      <a:pt x="17739" y="2282"/>
                    </a:lnTo>
                    <a:lnTo>
                      <a:pt x="8507" y="8505"/>
                    </a:lnTo>
                    <a:lnTo>
                      <a:pt x="2282" y="17734"/>
                    </a:lnTo>
                    <a:lnTo>
                      <a:pt x="0" y="29032"/>
                    </a:lnTo>
                    <a:lnTo>
                      <a:pt x="2282" y="40339"/>
                    </a:lnTo>
                    <a:lnTo>
                      <a:pt x="8507" y="49576"/>
                    </a:lnTo>
                    <a:lnTo>
                      <a:pt x="17739" y="55805"/>
                    </a:lnTo>
                    <a:lnTo>
                      <a:pt x="29044" y="58089"/>
                    </a:lnTo>
                    <a:lnTo>
                      <a:pt x="40342" y="55805"/>
                    </a:lnTo>
                    <a:lnTo>
                      <a:pt x="49571" y="49576"/>
                    </a:lnTo>
                    <a:lnTo>
                      <a:pt x="55794" y="40339"/>
                    </a:lnTo>
                    <a:lnTo>
                      <a:pt x="58077" y="29032"/>
                    </a:lnTo>
                    <a:lnTo>
                      <a:pt x="55794" y="17734"/>
                    </a:lnTo>
                    <a:lnTo>
                      <a:pt x="49571" y="8505"/>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1" name="object 88"/>
              <p:cNvSpPr/>
              <p:nvPr/>
            </p:nvSpPr>
            <p:spPr>
              <a:xfrm>
                <a:off x="4944909" y="7422286"/>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2" name="object 89"/>
              <p:cNvSpPr/>
              <p:nvPr/>
            </p:nvSpPr>
            <p:spPr>
              <a:xfrm>
                <a:off x="6091821" y="7407770"/>
                <a:ext cx="58419" cy="58419"/>
              </a:xfrm>
              <a:custGeom>
                <a:avLst/>
                <a:gdLst/>
                <a:ahLst/>
                <a:cxnLst/>
                <a:rect l="l" t="t" r="r" b="b"/>
                <a:pathLst>
                  <a:path w="58420" h="58420">
                    <a:moveTo>
                      <a:pt x="29044" y="0"/>
                    </a:moveTo>
                    <a:lnTo>
                      <a:pt x="17734" y="2282"/>
                    </a:lnTo>
                    <a:lnTo>
                      <a:pt x="8502" y="8505"/>
                    </a:lnTo>
                    <a:lnTo>
                      <a:pt x="2280" y="17734"/>
                    </a:lnTo>
                    <a:lnTo>
                      <a:pt x="0" y="29032"/>
                    </a:lnTo>
                    <a:lnTo>
                      <a:pt x="2280" y="40339"/>
                    </a:lnTo>
                    <a:lnTo>
                      <a:pt x="8502" y="49576"/>
                    </a:lnTo>
                    <a:lnTo>
                      <a:pt x="17734" y="55805"/>
                    </a:lnTo>
                    <a:lnTo>
                      <a:pt x="29044" y="58089"/>
                    </a:lnTo>
                    <a:lnTo>
                      <a:pt x="40342" y="55805"/>
                    </a:lnTo>
                    <a:lnTo>
                      <a:pt x="49571" y="49576"/>
                    </a:lnTo>
                    <a:lnTo>
                      <a:pt x="55794" y="40339"/>
                    </a:lnTo>
                    <a:lnTo>
                      <a:pt x="58077" y="29032"/>
                    </a:lnTo>
                    <a:lnTo>
                      <a:pt x="55794" y="17734"/>
                    </a:lnTo>
                    <a:lnTo>
                      <a:pt x="49571" y="8505"/>
                    </a:lnTo>
                    <a:lnTo>
                      <a:pt x="40342" y="2282"/>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3" name="object 90"/>
              <p:cNvSpPr/>
              <p:nvPr/>
            </p:nvSpPr>
            <p:spPr>
              <a:xfrm>
                <a:off x="6106337" y="7422286"/>
                <a:ext cx="29209" cy="29209"/>
              </a:xfrm>
              <a:custGeom>
                <a:avLst/>
                <a:gdLst/>
                <a:ahLst/>
                <a:cxnLst/>
                <a:rect l="l" t="t" r="r" b="b"/>
                <a:pathLst>
                  <a:path w="29210" h="29209">
                    <a:moveTo>
                      <a:pt x="22529" y="0"/>
                    </a:moveTo>
                    <a:lnTo>
                      <a:pt x="6527" y="0"/>
                    </a:lnTo>
                    <a:lnTo>
                      <a:pt x="0" y="6527"/>
                    </a:lnTo>
                    <a:lnTo>
                      <a:pt x="0" y="22529"/>
                    </a:lnTo>
                    <a:lnTo>
                      <a:pt x="6527" y="29044"/>
                    </a:lnTo>
                    <a:lnTo>
                      <a:pt x="22529" y="29044"/>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4" name="object 91"/>
              <p:cNvSpPr/>
              <p:nvPr/>
            </p:nvSpPr>
            <p:spPr>
              <a:xfrm>
                <a:off x="4951603" y="7433195"/>
                <a:ext cx="1176020" cy="348615"/>
              </a:xfrm>
              <a:custGeom>
                <a:avLst/>
                <a:gdLst/>
                <a:ahLst/>
                <a:cxnLst/>
                <a:rect l="l" t="t" r="r" b="b"/>
                <a:pathLst>
                  <a:path w="1176020" h="348615">
                    <a:moveTo>
                      <a:pt x="14516" y="3225"/>
                    </a:moveTo>
                    <a:lnTo>
                      <a:pt x="11277" y="0"/>
                    </a:lnTo>
                    <a:lnTo>
                      <a:pt x="3251" y="0"/>
                    </a:lnTo>
                    <a:lnTo>
                      <a:pt x="0" y="3225"/>
                    </a:lnTo>
                    <a:lnTo>
                      <a:pt x="0" y="345186"/>
                    </a:lnTo>
                    <a:lnTo>
                      <a:pt x="3251" y="348424"/>
                    </a:lnTo>
                    <a:lnTo>
                      <a:pt x="11277" y="348424"/>
                    </a:lnTo>
                    <a:lnTo>
                      <a:pt x="14516" y="345186"/>
                    </a:lnTo>
                    <a:lnTo>
                      <a:pt x="14516" y="3225"/>
                    </a:lnTo>
                    <a:close/>
                  </a:path>
                  <a:path w="1176020" h="348615">
                    <a:moveTo>
                      <a:pt x="1175969" y="3225"/>
                    </a:moveTo>
                    <a:lnTo>
                      <a:pt x="1172718" y="0"/>
                    </a:lnTo>
                    <a:lnTo>
                      <a:pt x="1164691" y="0"/>
                    </a:lnTo>
                    <a:lnTo>
                      <a:pt x="1161453" y="3225"/>
                    </a:lnTo>
                    <a:lnTo>
                      <a:pt x="1161453" y="345186"/>
                    </a:lnTo>
                    <a:lnTo>
                      <a:pt x="1164691" y="348424"/>
                    </a:lnTo>
                    <a:lnTo>
                      <a:pt x="1172718" y="348424"/>
                    </a:lnTo>
                    <a:lnTo>
                      <a:pt x="1175969" y="345186"/>
                    </a:lnTo>
                    <a:lnTo>
                      <a:pt x="1175969" y="3225"/>
                    </a:lnTo>
                    <a:close/>
                  </a:path>
                </a:pathLst>
              </a:custGeom>
              <a:solidFill>
                <a:srgbClr val="FFFFFF"/>
              </a:solidFill>
            </p:spPr>
            <p:txBody>
              <a:bodyPr wrap="square" lIns="0" tIns="0" rIns="0" bIns="0" rtlCol="0"/>
              <a:lstStyle/>
              <a:p>
                <a:pPr defTabSz="837753"/>
                <a:endParaRPr sz="1600">
                  <a:solidFill>
                    <a:prstClr val="black"/>
                  </a:solidFill>
                </a:endParaRPr>
              </a:p>
            </p:txBody>
          </p:sp>
          <p:sp>
            <p:nvSpPr>
              <p:cNvPr id="65" name="object 92"/>
              <p:cNvSpPr/>
              <p:nvPr/>
            </p:nvSpPr>
            <p:spPr>
              <a:xfrm>
                <a:off x="4931308" y="7163422"/>
                <a:ext cx="58419" cy="58419"/>
              </a:xfrm>
              <a:custGeom>
                <a:avLst/>
                <a:gdLst/>
                <a:ahLst/>
                <a:cxnLst/>
                <a:rect l="l" t="t" r="r" b="b"/>
                <a:pathLst>
                  <a:path w="58420" h="58420">
                    <a:moveTo>
                      <a:pt x="29057" y="0"/>
                    </a:moveTo>
                    <a:lnTo>
                      <a:pt x="17745" y="2284"/>
                    </a:lnTo>
                    <a:lnTo>
                      <a:pt x="8508" y="8512"/>
                    </a:lnTo>
                    <a:lnTo>
                      <a:pt x="2282" y="17745"/>
                    </a:lnTo>
                    <a:lnTo>
                      <a:pt x="0" y="29044"/>
                    </a:lnTo>
                    <a:lnTo>
                      <a:pt x="2282" y="40350"/>
                    </a:lnTo>
                    <a:lnTo>
                      <a:pt x="8508" y="49582"/>
                    </a:lnTo>
                    <a:lnTo>
                      <a:pt x="17745" y="55807"/>
                    </a:lnTo>
                    <a:lnTo>
                      <a:pt x="29057" y="58089"/>
                    </a:lnTo>
                    <a:lnTo>
                      <a:pt x="40353" y="55807"/>
                    </a:lnTo>
                    <a:lnTo>
                      <a:pt x="49577" y="49582"/>
                    </a:lnTo>
                    <a:lnTo>
                      <a:pt x="55796" y="40350"/>
                    </a:lnTo>
                    <a:lnTo>
                      <a:pt x="58077" y="29044"/>
                    </a:lnTo>
                    <a:lnTo>
                      <a:pt x="55796" y="17745"/>
                    </a:lnTo>
                    <a:lnTo>
                      <a:pt x="49577" y="8512"/>
                    </a:lnTo>
                    <a:lnTo>
                      <a:pt x="40353" y="2284"/>
                    </a:lnTo>
                    <a:lnTo>
                      <a:pt x="29057"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6" name="object 93"/>
              <p:cNvSpPr/>
              <p:nvPr/>
            </p:nvSpPr>
            <p:spPr>
              <a:xfrm>
                <a:off x="4945837" y="7177951"/>
                <a:ext cx="29209" cy="29209"/>
              </a:xfrm>
              <a:custGeom>
                <a:avLst/>
                <a:gdLst/>
                <a:ahLst/>
                <a:cxnLst/>
                <a:rect l="l" t="t" r="r" b="b"/>
                <a:pathLst>
                  <a:path w="29210" h="29209">
                    <a:moveTo>
                      <a:pt x="22517" y="0"/>
                    </a:moveTo>
                    <a:lnTo>
                      <a:pt x="6540" y="0"/>
                    </a:lnTo>
                    <a:lnTo>
                      <a:pt x="0" y="6527"/>
                    </a:lnTo>
                    <a:lnTo>
                      <a:pt x="0" y="22529"/>
                    </a:lnTo>
                    <a:lnTo>
                      <a:pt x="6540" y="29032"/>
                    </a:lnTo>
                    <a:lnTo>
                      <a:pt x="22517" y="29032"/>
                    </a:lnTo>
                    <a:lnTo>
                      <a:pt x="29044" y="22529"/>
                    </a:lnTo>
                    <a:lnTo>
                      <a:pt x="29044"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7" name="object 94"/>
              <p:cNvSpPr/>
              <p:nvPr/>
            </p:nvSpPr>
            <p:spPr>
              <a:xfrm>
                <a:off x="6092761" y="7163422"/>
                <a:ext cx="58419" cy="58419"/>
              </a:xfrm>
              <a:custGeom>
                <a:avLst/>
                <a:gdLst/>
                <a:ahLst/>
                <a:cxnLst/>
                <a:rect l="l" t="t" r="r" b="b"/>
                <a:pathLst>
                  <a:path w="58420" h="58420">
                    <a:moveTo>
                      <a:pt x="29044" y="0"/>
                    </a:moveTo>
                    <a:lnTo>
                      <a:pt x="17734" y="2284"/>
                    </a:lnTo>
                    <a:lnTo>
                      <a:pt x="8502" y="8512"/>
                    </a:lnTo>
                    <a:lnTo>
                      <a:pt x="2280" y="17745"/>
                    </a:lnTo>
                    <a:lnTo>
                      <a:pt x="0" y="29044"/>
                    </a:lnTo>
                    <a:lnTo>
                      <a:pt x="2280" y="40350"/>
                    </a:lnTo>
                    <a:lnTo>
                      <a:pt x="8502" y="49582"/>
                    </a:lnTo>
                    <a:lnTo>
                      <a:pt x="17734" y="55807"/>
                    </a:lnTo>
                    <a:lnTo>
                      <a:pt x="29044" y="58089"/>
                    </a:lnTo>
                    <a:lnTo>
                      <a:pt x="40342" y="55807"/>
                    </a:lnTo>
                    <a:lnTo>
                      <a:pt x="49571" y="49582"/>
                    </a:lnTo>
                    <a:lnTo>
                      <a:pt x="55794" y="40350"/>
                    </a:lnTo>
                    <a:lnTo>
                      <a:pt x="58077" y="29044"/>
                    </a:lnTo>
                    <a:lnTo>
                      <a:pt x="55794" y="17745"/>
                    </a:lnTo>
                    <a:lnTo>
                      <a:pt x="49571" y="8512"/>
                    </a:lnTo>
                    <a:lnTo>
                      <a:pt x="40342" y="2284"/>
                    </a:lnTo>
                    <a:lnTo>
                      <a:pt x="29044" y="0"/>
                    </a:lnTo>
                    <a:close/>
                  </a:path>
                </a:pathLst>
              </a:custGeom>
              <a:solidFill>
                <a:srgbClr val="C8CDCD"/>
              </a:solidFill>
            </p:spPr>
            <p:txBody>
              <a:bodyPr wrap="square" lIns="0" tIns="0" rIns="0" bIns="0" rtlCol="0"/>
              <a:lstStyle/>
              <a:p>
                <a:pPr defTabSz="837753"/>
                <a:endParaRPr sz="1600">
                  <a:solidFill>
                    <a:prstClr val="black"/>
                  </a:solidFill>
                </a:endParaRPr>
              </a:p>
            </p:txBody>
          </p:sp>
          <p:sp>
            <p:nvSpPr>
              <p:cNvPr id="68" name="object 95"/>
              <p:cNvSpPr/>
              <p:nvPr/>
            </p:nvSpPr>
            <p:spPr>
              <a:xfrm>
                <a:off x="6107277" y="7177951"/>
                <a:ext cx="29209" cy="29209"/>
              </a:xfrm>
              <a:custGeom>
                <a:avLst/>
                <a:gdLst/>
                <a:ahLst/>
                <a:cxnLst/>
                <a:rect l="l" t="t" r="r" b="b"/>
                <a:pathLst>
                  <a:path w="29210" h="29209">
                    <a:moveTo>
                      <a:pt x="22517" y="0"/>
                    </a:moveTo>
                    <a:lnTo>
                      <a:pt x="6527" y="0"/>
                    </a:lnTo>
                    <a:lnTo>
                      <a:pt x="0" y="6527"/>
                    </a:lnTo>
                    <a:lnTo>
                      <a:pt x="0" y="22529"/>
                    </a:lnTo>
                    <a:lnTo>
                      <a:pt x="6527" y="29032"/>
                    </a:lnTo>
                    <a:lnTo>
                      <a:pt x="22517" y="29032"/>
                    </a:lnTo>
                    <a:lnTo>
                      <a:pt x="29032" y="22529"/>
                    </a:lnTo>
                    <a:lnTo>
                      <a:pt x="29032" y="6527"/>
                    </a:lnTo>
                    <a:close/>
                  </a:path>
                </a:pathLst>
              </a:custGeom>
              <a:solidFill>
                <a:srgbClr val="767D81"/>
              </a:solidFill>
            </p:spPr>
            <p:txBody>
              <a:bodyPr wrap="square" lIns="0" tIns="0" rIns="0" bIns="0" rtlCol="0"/>
              <a:lstStyle/>
              <a:p>
                <a:pPr defTabSz="837753"/>
                <a:endParaRPr sz="1600">
                  <a:solidFill>
                    <a:prstClr val="black"/>
                  </a:solidFill>
                </a:endParaRPr>
              </a:p>
            </p:txBody>
          </p:sp>
          <p:sp>
            <p:nvSpPr>
              <p:cNvPr id="69" name="object 96"/>
              <p:cNvSpPr/>
              <p:nvPr/>
            </p:nvSpPr>
            <p:spPr>
              <a:xfrm>
                <a:off x="4960962"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70" name="object 97"/>
              <p:cNvSpPr/>
              <p:nvPr/>
            </p:nvSpPr>
            <p:spPr>
              <a:xfrm>
                <a:off x="6122060" y="6945605"/>
                <a:ext cx="0" cy="233045"/>
              </a:xfrm>
              <a:custGeom>
                <a:avLst/>
                <a:gdLst/>
                <a:ahLst/>
                <a:cxnLst/>
                <a:rect l="l" t="t" r="r" b="b"/>
                <a:pathLst>
                  <a:path h="233045">
                    <a:moveTo>
                      <a:pt x="0" y="0"/>
                    </a:moveTo>
                    <a:lnTo>
                      <a:pt x="0" y="232816"/>
                    </a:lnTo>
                  </a:path>
                </a:pathLst>
              </a:custGeom>
              <a:ln w="12700">
                <a:solidFill>
                  <a:srgbClr val="FFFFFF"/>
                </a:solidFill>
              </a:ln>
            </p:spPr>
            <p:txBody>
              <a:bodyPr wrap="square" lIns="0" tIns="0" rIns="0" bIns="0" rtlCol="0"/>
              <a:lstStyle/>
              <a:p>
                <a:pPr defTabSz="837753"/>
                <a:endParaRPr sz="1600">
                  <a:solidFill>
                    <a:prstClr val="black"/>
                  </a:solidFill>
                </a:endParaRPr>
              </a:p>
            </p:txBody>
          </p:sp>
          <p:sp>
            <p:nvSpPr>
              <p:cNvPr id="71" name="object 98"/>
              <p:cNvSpPr/>
              <p:nvPr/>
            </p:nvSpPr>
            <p:spPr>
              <a:xfrm>
                <a:off x="449314" y="6415151"/>
                <a:ext cx="522605" cy="522605"/>
              </a:xfrm>
              <a:custGeom>
                <a:avLst/>
                <a:gdLst/>
                <a:ahLst/>
                <a:cxnLst/>
                <a:rect l="l" t="t" r="r" b="b"/>
                <a:pathLst>
                  <a:path w="522605" h="522604">
                    <a:moveTo>
                      <a:pt x="260984" y="0"/>
                    </a:moveTo>
                    <a:lnTo>
                      <a:pt x="214134" y="4212"/>
                    </a:lnTo>
                    <a:lnTo>
                      <a:pt x="170013" y="16356"/>
                    </a:lnTo>
                    <a:lnTo>
                      <a:pt x="129365" y="35687"/>
                    </a:lnTo>
                    <a:lnTo>
                      <a:pt x="92932" y="61463"/>
                    </a:lnTo>
                    <a:lnTo>
                      <a:pt x="61457" y="92941"/>
                    </a:lnTo>
                    <a:lnTo>
                      <a:pt x="35684" y="129378"/>
                    </a:lnTo>
                    <a:lnTo>
                      <a:pt x="16354" y="170030"/>
                    </a:lnTo>
                    <a:lnTo>
                      <a:pt x="4212" y="214155"/>
                    </a:lnTo>
                    <a:lnTo>
                      <a:pt x="0" y="261010"/>
                    </a:lnTo>
                    <a:lnTo>
                      <a:pt x="5616" y="314948"/>
                    </a:lnTo>
                    <a:lnTo>
                      <a:pt x="21694" y="365075"/>
                    </a:lnTo>
                    <a:lnTo>
                      <a:pt x="47073" y="410252"/>
                    </a:lnTo>
                    <a:lnTo>
                      <a:pt x="80594" y="449338"/>
                    </a:lnTo>
                    <a:lnTo>
                      <a:pt x="118733" y="479652"/>
                    </a:lnTo>
                    <a:lnTo>
                      <a:pt x="162155" y="502521"/>
                    </a:lnTo>
                    <a:lnTo>
                      <a:pt x="209894" y="516963"/>
                    </a:lnTo>
                    <a:lnTo>
                      <a:pt x="260984" y="521995"/>
                    </a:lnTo>
                    <a:lnTo>
                      <a:pt x="307832" y="517782"/>
                    </a:lnTo>
                    <a:lnTo>
                      <a:pt x="351953" y="505639"/>
                    </a:lnTo>
                    <a:lnTo>
                      <a:pt x="392602" y="486308"/>
                    </a:lnTo>
                    <a:lnTo>
                      <a:pt x="429037" y="460533"/>
                    </a:lnTo>
                    <a:lnTo>
                      <a:pt x="460515" y="429058"/>
                    </a:lnTo>
                    <a:lnTo>
                      <a:pt x="486292" y="392624"/>
                    </a:lnTo>
                    <a:lnTo>
                      <a:pt x="505624" y="351976"/>
                    </a:lnTo>
                    <a:lnTo>
                      <a:pt x="517769" y="307857"/>
                    </a:lnTo>
                    <a:lnTo>
                      <a:pt x="521982" y="261010"/>
                    </a:lnTo>
                    <a:lnTo>
                      <a:pt x="516950" y="209907"/>
                    </a:lnTo>
                    <a:lnTo>
                      <a:pt x="502507" y="162167"/>
                    </a:lnTo>
                    <a:lnTo>
                      <a:pt x="479634" y="118755"/>
                    </a:lnTo>
                    <a:lnTo>
                      <a:pt x="449313" y="80632"/>
                    </a:lnTo>
                    <a:lnTo>
                      <a:pt x="410234" y="47105"/>
                    </a:lnTo>
                    <a:lnTo>
                      <a:pt x="365059" y="21713"/>
                    </a:lnTo>
                    <a:lnTo>
                      <a:pt x="314930" y="5622"/>
                    </a:lnTo>
                    <a:lnTo>
                      <a:pt x="260984" y="0"/>
                    </a:lnTo>
                    <a:close/>
                  </a:path>
                </a:pathLst>
              </a:custGeom>
              <a:solidFill>
                <a:srgbClr val="2D3138"/>
              </a:solidFill>
            </p:spPr>
            <p:txBody>
              <a:bodyPr wrap="square" lIns="0" tIns="0" rIns="0" bIns="0" rtlCol="0"/>
              <a:lstStyle/>
              <a:p>
                <a:pPr defTabSz="837753"/>
                <a:endParaRPr sz="1600">
                  <a:solidFill>
                    <a:prstClr val="black"/>
                  </a:solidFill>
                </a:endParaRPr>
              </a:p>
            </p:txBody>
          </p:sp>
          <p:sp>
            <p:nvSpPr>
              <p:cNvPr id="72" name="object 99"/>
              <p:cNvSpPr/>
              <p:nvPr/>
            </p:nvSpPr>
            <p:spPr>
              <a:xfrm>
                <a:off x="480136" y="6445987"/>
                <a:ext cx="460375" cy="460375"/>
              </a:xfrm>
              <a:custGeom>
                <a:avLst/>
                <a:gdLst/>
                <a:ahLst/>
                <a:cxnLst/>
                <a:rect l="l" t="t" r="r" b="b"/>
                <a:pathLst>
                  <a:path w="460375" h="460375">
                    <a:moveTo>
                      <a:pt x="230162" y="0"/>
                    </a:moveTo>
                    <a:lnTo>
                      <a:pt x="183834" y="4684"/>
                    </a:lnTo>
                    <a:lnTo>
                      <a:pt x="140658" y="18117"/>
                    </a:lnTo>
                    <a:lnTo>
                      <a:pt x="101565" y="39365"/>
                    </a:lnTo>
                    <a:lnTo>
                      <a:pt x="67489" y="67495"/>
                    </a:lnTo>
                    <a:lnTo>
                      <a:pt x="39361" y="101574"/>
                    </a:lnTo>
                    <a:lnTo>
                      <a:pt x="18115" y="140669"/>
                    </a:lnTo>
                    <a:lnTo>
                      <a:pt x="4684" y="183847"/>
                    </a:lnTo>
                    <a:lnTo>
                      <a:pt x="0" y="230174"/>
                    </a:lnTo>
                    <a:lnTo>
                      <a:pt x="4684" y="276503"/>
                    </a:lnTo>
                    <a:lnTo>
                      <a:pt x="18115" y="319682"/>
                    </a:lnTo>
                    <a:lnTo>
                      <a:pt x="39361" y="358779"/>
                    </a:lnTo>
                    <a:lnTo>
                      <a:pt x="67489" y="392860"/>
                    </a:lnTo>
                    <a:lnTo>
                      <a:pt x="101565" y="420992"/>
                    </a:lnTo>
                    <a:lnTo>
                      <a:pt x="140658" y="442242"/>
                    </a:lnTo>
                    <a:lnTo>
                      <a:pt x="183834" y="455676"/>
                    </a:lnTo>
                    <a:lnTo>
                      <a:pt x="230162" y="460362"/>
                    </a:lnTo>
                    <a:lnTo>
                      <a:pt x="276493" y="455676"/>
                    </a:lnTo>
                    <a:lnTo>
                      <a:pt x="319672" y="442242"/>
                    </a:lnTo>
                    <a:lnTo>
                      <a:pt x="358767" y="420992"/>
                    </a:lnTo>
                    <a:lnTo>
                      <a:pt x="392845" y="392860"/>
                    </a:lnTo>
                    <a:lnTo>
                      <a:pt x="420974" y="358779"/>
                    </a:lnTo>
                    <a:lnTo>
                      <a:pt x="442220" y="319682"/>
                    </a:lnTo>
                    <a:lnTo>
                      <a:pt x="455652" y="276503"/>
                    </a:lnTo>
                    <a:lnTo>
                      <a:pt x="460336" y="230174"/>
                    </a:lnTo>
                    <a:lnTo>
                      <a:pt x="455652" y="183847"/>
                    </a:lnTo>
                    <a:lnTo>
                      <a:pt x="442220" y="140669"/>
                    </a:lnTo>
                    <a:lnTo>
                      <a:pt x="420974" y="101574"/>
                    </a:lnTo>
                    <a:lnTo>
                      <a:pt x="392845" y="67495"/>
                    </a:lnTo>
                    <a:lnTo>
                      <a:pt x="358767" y="39365"/>
                    </a:lnTo>
                    <a:lnTo>
                      <a:pt x="319672" y="18117"/>
                    </a:lnTo>
                    <a:lnTo>
                      <a:pt x="276493" y="4684"/>
                    </a:lnTo>
                    <a:lnTo>
                      <a:pt x="230162" y="0"/>
                    </a:lnTo>
                    <a:close/>
                  </a:path>
                </a:pathLst>
              </a:custGeom>
              <a:solidFill>
                <a:srgbClr val="DDDFDF"/>
              </a:solidFill>
            </p:spPr>
            <p:txBody>
              <a:bodyPr wrap="square" lIns="0" tIns="0" rIns="0" bIns="0" rtlCol="0"/>
              <a:lstStyle/>
              <a:p>
                <a:pPr defTabSz="837753"/>
                <a:endParaRPr sz="1600">
                  <a:solidFill>
                    <a:prstClr val="black"/>
                  </a:solidFill>
                </a:endParaRPr>
              </a:p>
            </p:txBody>
          </p:sp>
          <p:sp>
            <p:nvSpPr>
              <p:cNvPr id="73" name="object 100"/>
              <p:cNvSpPr/>
              <p:nvPr/>
            </p:nvSpPr>
            <p:spPr>
              <a:xfrm>
                <a:off x="533819" y="6499682"/>
                <a:ext cx="353060" cy="353060"/>
              </a:xfrm>
              <a:custGeom>
                <a:avLst/>
                <a:gdLst/>
                <a:ahLst/>
                <a:cxnLst/>
                <a:rect l="l" t="t" r="r" b="b"/>
                <a:pathLst>
                  <a:path w="353059" h="353059">
                    <a:moveTo>
                      <a:pt x="176479" y="0"/>
                    </a:moveTo>
                    <a:lnTo>
                      <a:pt x="129619" y="6315"/>
                    </a:lnTo>
                    <a:lnTo>
                      <a:pt x="87477" y="24132"/>
                    </a:lnTo>
                    <a:lnTo>
                      <a:pt x="51749" y="51754"/>
                    </a:lnTo>
                    <a:lnTo>
                      <a:pt x="24129" y="87483"/>
                    </a:lnTo>
                    <a:lnTo>
                      <a:pt x="6315" y="129623"/>
                    </a:lnTo>
                    <a:lnTo>
                      <a:pt x="0" y="176479"/>
                    </a:lnTo>
                    <a:lnTo>
                      <a:pt x="6315" y="223338"/>
                    </a:lnTo>
                    <a:lnTo>
                      <a:pt x="24129" y="265477"/>
                    </a:lnTo>
                    <a:lnTo>
                      <a:pt x="51749" y="301202"/>
                    </a:lnTo>
                    <a:lnTo>
                      <a:pt x="87477" y="328818"/>
                    </a:lnTo>
                    <a:lnTo>
                      <a:pt x="129619" y="346631"/>
                    </a:lnTo>
                    <a:lnTo>
                      <a:pt x="176479" y="352945"/>
                    </a:lnTo>
                    <a:lnTo>
                      <a:pt x="223339" y="346631"/>
                    </a:lnTo>
                    <a:lnTo>
                      <a:pt x="265480" y="328818"/>
                    </a:lnTo>
                    <a:lnTo>
                      <a:pt x="301209" y="301202"/>
                    </a:lnTo>
                    <a:lnTo>
                      <a:pt x="328828" y="265477"/>
                    </a:lnTo>
                    <a:lnTo>
                      <a:pt x="346643" y="223338"/>
                    </a:lnTo>
                    <a:lnTo>
                      <a:pt x="352958" y="176479"/>
                    </a:lnTo>
                    <a:lnTo>
                      <a:pt x="346643" y="129623"/>
                    </a:lnTo>
                    <a:lnTo>
                      <a:pt x="328828" y="87483"/>
                    </a:lnTo>
                    <a:lnTo>
                      <a:pt x="301209" y="51754"/>
                    </a:lnTo>
                    <a:lnTo>
                      <a:pt x="265480" y="24132"/>
                    </a:lnTo>
                    <a:lnTo>
                      <a:pt x="223339" y="6315"/>
                    </a:lnTo>
                    <a:lnTo>
                      <a:pt x="176479" y="0"/>
                    </a:lnTo>
                    <a:close/>
                  </a:path>
                </a:pathLst>
              </a:custGeom>
              <a:solidFill>
                <a:srgbClr val="43A1CD"/>
              </a:solidFill>
            </p:spPr>
            <p:txBody>
              <a:bodyPr wrap="square" lIns="0" tIns="0" rIns="0" bIns="0" rtlCol="0"/>
              <a:lstStyle/>
              <a:p>
                <a:pPr defTabSz="837753"/>
                <a:endParaRPr sz="1600">
                  <a:solidFill>
                    <a:prstClr val="black"/>
                  </a:solidFill>
                </a:endParaRPr>
              </a:p>
            </p:txBody>
          </p:sp>
          <p:sp>
            <p:nvSpPr>
              <p:cNvPr id="74" name="object 101"/>
              <p:cNvSpPr/>
              <p:nvPr/>
            </p:nvSpPr>
            <p:spPr>
              <a:xfrm>
                <a:off x="585419" y="6551270"/>
                <a:ext cx="249758" cy="249770"/>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sp>
            <p:nvSpPr>
              <p:cNvPr id="75" name="object 102"/>
              <p:cNvSpPr/>
              <p:nvPr/>
            </p:nvSpPr>
            <p:spPr>
              <a:xfrm>
                <a:off x="529903" y="6496025"/>
                <a:ext cx="516890" cy="449580"/>
              </a:xfrm>
              <a:custGeom>
                <a:avLst/>
                <a:gdLst/>
                <a:ahLst/>
                <a:cxnLst/>
                <a:rect l="l" t="t" r="r" b="b"/>
                <a:pathLst>
                  <a:path w="516890" h="449579">
                    <a:moveTo>
                      <a:pt x="0" y="368477"/>
                    </a:moveTo>
                    <a:lnTo>
                      <a:pt x="39079" y="401996"/>
                    </a:lnTo>
                    <a:lnTo>
                      <a:pt x="84254" y="427370"/>
                    </a:lnTo>
                    <a:lnTo>
                      <a:pt x="134388" y="443444"/>
                    </a:lnTo>
                    <a:lnTo>
                      <a:pt x="188341" y="449059"/>
                    </a:lnTo>
                    <a:lnTo>
                      <a:pt x="235960" y="444701"/>
                    </a:lnTo>
                    <a:lnTo>
                      <a:pt x="248733" y="441121"/>
                    </a:lnTo>
                    <a:lnTo>
                      <a:pt x="180390" y="441121"/>
                    </a:lnTo>
                    <a:lnTo>
                      <a:pt x="129300" y="436091"/>
                    </a:lnTo>
                    <a:lnTo>
                      <a:pt x="81560" y="421654"/>
                    </a:lnTo>
                    <a:lnTo>
                      <a:pt x="38139" y="398789"/>
                    </a:lnTo>
                    <a:lnTo>
                      <a:pt x="0" y="368477"/>
                    </a:lnTo>
                    <a:close/>
                  </a:path>
                  <a:path w="516890" h="449579">
                    <a:moveTo>
                      <a:pt x="368947" y="0"/>
                    </a:moveTo>
                    <a:lnTo>
                      <a:pt x="399181" y="38090"/>
                    </a:lnTo>
                    <a:lnTo>
                      <a:pt x="421986" y="81448"/>
                    </a:lnTo>
                    <a:lnTo>
                      <a:pt x="436384" y="129116"/>
                    </a:lnTo>
                    <a:lnTo>
                      <a:pt x="441401" y="180136"/>
                    </a:lnTo>
                    <a:lnTo>
                      <a:pt x="436617" y="230014"/>
                    </a:lnTo>
                    <a:lnTo>
                      <a:pt x="422868" y="276729"/>
                    </a:lnTo>
                    <a:lnTo>
                      <a:pt x="401056" y="319382"/>
                    </a:lnTo>
                    <a:lnTo>
                      <a:pt x="371881" y="357301"/>
                    </a:lnTo>
                    <a:lnTo>
                      <a:pt x="333736" y="391214"/>
                    </a:lnTo>
                    <a:lnTo>
                      <a:pt x="289485" y="417221"/>
                    </a:lnTo>
                    <a:lnTo>
                      <a:pt x="240245" y="434202"/>
                    </a:lnTo>
                    <a:lnTo>
                      <a:pt x="187134" y="441032"/>
                    </a:lnTo>
                    <a:lnTo>
                      <a:pt x="182232" y="441121"/>
                    </a:lnTo>
                    <a:lnTo>
                      <a:pt x="248733" y="441121"/>
                    </a:lnTo>
                    <a:lnTo>
                      <a:pt x="321901" y="412190"/>
                    </a:lnTo>
                    <a:lnTo>
                      <a:pt x="358662" y="385601"/>
                    </a:lnTo>
                    <a:lnTo>
                      <a:pt x="390243" y="353168"/>
                    </a:lnTo>
                    <a:lnTo>
                      <a:pt x="415865" y="315674"/>
                    </a:lnTo>
                    <a:lnTo>
                      <a:pt x="434746" y="273900"/>
                    </a:lnTo>
                    <a:lnTo>
                      <a:pt x="503696" y="273900"/>
                    </a:lnTo>
                    <a:lnTo>
                      <a:pt x="504460" y="272758"/>
                    </a:lnTo>
                    <a:lnTo>
                      <a:pt x="504799" y="263588"/>
                    </a:lnTo>
                    <a:lnTo>
                      <a:pt x="501016" y="255688"/>
                    </a:lnTo>
                    <a:lnTo>
                      <a:pt x="493458" y="245984"/>
                    </a:lnTo>
                    <a:lnTo>
                      <a:pt x="485014" y="237011"/>
                    </a:lnTo>
                    <a:lnTo>
                      <a:pt x="478574" y="231305"/>
                    </a:lnTo>
                    <a:lnTo>
                      <a:pt x="483074" y="231305"/>
                    </a:lnTo>
                    <a:lnTo>
                      <a:pt x="481520" y="230720"/>
                    </a:lnTo>
                    <a:lnTo>
                      <a:pt x="478078" y="229565"/>
                    </a:lnTo>
                    <a:lnTo>
                      <a:pt x="485706" y="225754"/>
                    </a:lnTo>
                    <a:lnTo>
                      <a:pt x="496977" y="218663"/>
                    </a:lnTo>
                    <a:lnTo>
                      <a:pt x="507852" y="210489"/>
                    </a:lnTo>
                    <a:lnTo>
                      <a:pt x="514286" y="203428"/>
                    </a:lnTo>
                    <a:lnTo>
                      <a:pt x="516337" y="192151"/>
                    </a:lnTo>
                    <a:lnTo>
                      <a:pt x="510605" y="185702"/>
                    </a:lnTo>
                    <a:lnTo>
                      <a:pt x="500322" y="182383"/>
                    </a:lnTo>
                    <a:lnTo>
                      <a:pt x="457161" y="175641"/>
                    </a:lnTo>
                    <a:lnTo>
                      <a:pt x="454550" y="175425"/>
                    </a:lnTo>
                    <a:lnTo>
                      <a:pt x="448983" y="175425"/>
                    </a:lnTo>
                    <a:lnTo>
                      <a:pt x="441642" y="125292"/>
                    </a:lnTo>
                    <a:lnTo>
                      <a:pt x="425215" y="78706"/>
                    </a:lnTo>
                    <a:lnTo>
                      <a:pt x="400662" y="36623"/>
                    </a:lnTo>
                    <a:lnTo>
                      <a:pt x="368947" y="0"/>
                    </a:lnTo>
                    <a:close/>
                  </a:path>
                  <a:path w="516890" h="449579">
                    <a:moveTo>
                      <a:pt x="503696" y="273900"/>
                    </a:moveTo>
                    <a:lnTo>
                      <a:pt x="434746" y="273900"/>
                    </a:lnTo>
                    <a:lnTo>
                      <a:pt x="437896" y="274967"/>
                    </a:lnTo>
                    <a:lnTo>
                      <a:pt x="441299" y="275831"/>
                    </a:lnTo>
                    <a:lnTo>
                      <a:pt x="477456" y="281470"/>
                    </a:lnTo>
                    <a:lnTo>
                      <a:pt x="482168" y="282054"/>
                    </a:lnTo>
                    <a:lnTo>
                      <a:pt x="486613" y="282054"/>
                    </a:lnTo>
                    <a:lnTo>
                      <a:pt x="494417" y="281263"/>
                    </a:lnTo>
                    <a:lnTo>
                      <a:pt x="500683" y="278407"/>
                    </a:lnTo>
                    <a:lnTo>
                      <a:pt x="503696" y="273900"/>
                    </a:lnTo>
                    <a:close/>
                  </a:path>
                  <a:path w="516890" h="449579">
                    <a:moveTo>
                      <a:pt x="483074" y="231305"/>
                    </a:moveTo>
                    <a:lnTo>
                      <a:pt x="478574" y="231305"/>
                    </a:lnTo>
                    <a:lnTo>
                      <a:pt x="481685" y="231419"/>
                    </a:lnTo>
                    <a:lnTo>
                      <a:pt x="483412" y="231432"/>
                    </a:lnTo>
                    <a:lnTo>
                      <a:pt x="483074" y="231305"/>
                    </a:lnTo>
                    <a:close/>
                  </a:path>
                  <a:path w="516890" h="449579">
                    <a:moveTo>
                      <a:pt x="453936" y="175374"/>
                    </a:moveTo>
                    <a:lnTo>
                      <a:pt x="449605" y="175387"/>
                    </a:lnTo>
                    <a:lnTo>
                      <a:pt x="448983" y="175425"/>
                    </a:lnTo>
                    <a:lnTo>
                      <a:pt x="454550" y="175425"/>
                    </a:lnTo>
                    <a:lnTo>
                      <a:pt x="453936" y="175374"/>
                    </a:lnTo>
                    <a:close/>
                  </a:path>
                </a:pathLst>
              </a:custGeom>
              <a:solidFill>
                <a:srgbClr val="A8A6AA"/>
              </a:solidFill>
            </p:spPr>
            <p:txBody>
              <a:bodyPr wrap="square" lIns="0" tIns="0" rIns="0" bIns="0" rtlCol="0"/>
              <a:lstStyle/>
              <a:p>
                <a:pPr defTabSz="837753"/>
                <a:endParaRPr sz="1600">
                  <a:solidFill>
                    <a:prstClr val="black"/>
                  </a:solidFill>
                </a:endParaRPr>
              </a:p>
            </p:txBody>
          </p:sp>
          <p:sp>
            <p:nvSpPr>
              <p:cNvPr id="76" name="object 103"/>
              <p:cNvSpPr/>
              <p:nvPr/>
            </p:nvSpPr>
            <p:spPr>
              <a:xfrm>
                <a:off x="898626" y="6495796"/>
                <a:ext cx="73025" cy="357505"/>
              </a:xfrm>
              <a:custGeom>
                <a:avLst/>
                <a:gdLst/>
                <a:ahLst/>
                <a:cxnLst/>
                <a:rect l="l" t="t" r="r" b="b"/>
                <a:pathLst>
                  <a:path w="73025" h="357504">
                    <a:moveTo>
                      <a:pt x="30558" y="321921"/>
                    </a:moveTo>
                    <a:lnTo>
                      <a:pt x="3365" y="357301"/>
                    </a:lnTo>
                    <a:lnTo>
                      <a:pt x="19789" y="337679"/>
                    </a:lnTo>
                    <a:lnTo>
                      <a:pt x="30558" y="321921"/>
                    </a:lnTo>
                    <a:close/>
                  </a:path>
                  <a:path w="73025" h="357504">
                    <a:moveTo>
                      <a:pt x="32920" y="318466"/>
                    </a:moveTo>
                    <a:lnTo>
                      <a:pt x="30558" y="321921"/>
                    </a:lnTo>
                    <a:lnTo>
                      <a:pt x="32335" y="319609"/>
                    </a:lnTo>
                    <a:lnTo>
                      <a:pt x="32920" y="318466"/>
                    </a:lnTo>
                    <a:close/>
                  </a:path>
                  <a:path w="73025" h="357504">
                    <a:moveTo>
                      <a:pt x="52393" y="280376"/>
                    </a:moveTo>
                    <a:lnTo>
                      <a:pt x="32920" y="318466"/>
                    </a:lnTo>
                    <a:lnTo>
                      <a:pt x="34259" y="316506"/>
                    </a:lnTo>
                    <a:lnTo>
                      <a:pt x="46636" y="293918"/>
                    </a:lnTo>
                    <a:lnTo>
                      <a:pt x="52393" y="280376"/>
                    </a:lnTo>
                    <a:close/>
                  </a:path>
                  <a:path w="73025" h="357504">
                    <a:moveTo>
                      <a:pt x="54806" y="274699"/>
                    </a:moveTo>
                    <a:lnTo>
                      <a:pt x="52393" y="280376"/>
                    </a:lnTo>
                    <a:lnTo>
                      <a:pt x="54143" y="276953"/>
                    </a:lnTo>
                    <a:lnTo>
                      <a:pt x="54806" y="274699"/>
                    </a:lnTo>
                    <a:close/>
                  </a:path>
                  <a:path w="73025" h="357504">
                    <a:moveTo>
                      <a:pt x="56279" y="269692"/>
                    </a:moveTo>
                    <a:lnTo>
                      <a:pt x="54806" y="274699"/>
                    </a:lnTo>
                    <a:lnTo>
                      <a:pt x="56781" y="270052"/>
                    </a:lnTo>
                    <a:lnTo>
                      <a:pt x="56279" y="269692"/>
                    </a:lnTo>
                    <a:close/>
                  </a:path>
                  <a:path w="73025" h="357504">
                    <a:moveTo>
                      <a:pt x="72296" y="176572"/>
                    </a:moveTo>
                    <a:lnTo>
                      <a:pt x="40268" y="207440"/>
                    </a:lnTo>
                    <a:lnTo>
                      <a:pt x="38592" y="219086"/>
                    </a:lnTo>
                    <a:lnTo>
                      <a:pt x="36339" y="230538"/>
                    </a:lnTo>
                    <a:lnTo>
                      <a:pt x="33527" y="241782"/>
                    </a:lnTo>
                    <a:lnTo>
                      <a:pt x="33680" y="242239"/>
                    </a:lnTo>
                    <a:lnTo>
                      <a:pt x="37713" y="250273"/>
                    </a:lnTo>
                    <a:lnTo>
                      <a:pt x="42721" y="257770"/>
                    </a:lnTo>
                    <a:lnTo>
                      <a:pt x="48984" y="264455"/>
                    </a:lnTo>
                    <a:lnTo>
                      <a:pt x="56279" y="269692"/>
                    </a:lnTo>
                    <a:lnTo>
                      <a:pt x="67887" y="230237"/>
                    </a:lnTo>
                    <a:lnTo>
                      <a:pt x="72669" y="180365"/>
                    </a:lnTo>
                    <a:lnTo>
                      <a:pt x="72296" y="176572"/>
                    </a:lnTo>
                    <a:close/>
                  </a:path>
                  <a:path w="73025" h="357504">
                    <a:moveTo>
                      <a:pt x="70182" y="155063"/>
                    </a:moveTo>
                    <a:lnTo>
                      <a:pt x="72296" y="176572"/>
                    </a:lnTo>
                    <a:lnTo>
                      <a:pt x="72567" y="176491"/>
                    </a:lnTo>
                    <a:lnTo>
                      <a:pt x="70182" y="155063"/>
                    </a:lnTo>
                    <a:close/>
                  </a:path>
                  <a:path w="73025" h="357504">
                    <a:moveTo>
                      <a:pt x="67124" y="127587"/>
                    </a:moveTo>
                    <a:lnTo>
                      <a:pt x="70182" y="155063"/>
                    </a:lnTo>
                    <a:lnTo>
                      <a:pt x="67654" y="129344"/>
                    </a:lnTo>
                    <a:lnTo>
                      <a:pt x="67124" y="127587"/>
                    </a:lnTo>
                    <a:close/>
                  </a:path>
                  <a:path w="73025" h="357504">
                    <a:moveTo>
                      <a:pt x="60526" y="105738"/>
                    </a:moveTo>
                    <a:lnTo>
                      <a:pt x="67124" y="127587"/>
                    </a:lnTo>
                    <a:lnTo>
                      <a:pt x="67004" y="126514"/>
                    </a:lnTo>
                    <a:lnTo>
                      <a:pt x="60526" y="105738"/>
                    </a:lnTo>
                    <a:close/>
                  </a:path>
                  <a:path w="73025" h="357504">
                    <a:moveTo>
                      <a:pt x="52678" y="80569"/>
                    </a:moveTo>
                    <a:lnTo>
                      <a:pt x="60526" y="105738"/>
                    </a:lnTo>
                    <a:lnTo>
                      <a:pt x="53260" y="81676"/>
                    </a:lnTo>
                    <a:lnTo>
                      <a:pt x="52678" y="80569"/>
                    </a:lnTo>
                    <a:close/>
                  </a:path>
                  <a:path w="73025" h="357504">
                    <a:moveTo>
                      <a:pt x="40625" y="57649"/>
                    </a:moveTo>
                    <a:lnTo>
                      <a:pt x="52678" y="80569"/>
                    </a:lnTo>
                    <a:lnTo>
                      <a:pt x="52447" y="79830"/>
                    </a:lnTo>
                    <a:lnTo>
                      <a:pt x="40625" y="57649"/>
                    </a:lnTo>
                    <a:close/>
                  </a:path>
                  <a:path w="73025" h="357504">
                    <a:moveTo>
                      <a:pt x="30042" y="37793"/>
                    </a:moveTo>
                    <a:lnTo>
                      <a:pt x="40625" y="57649"/>
                    </a:lnTo>
                    <a:lnTo>
                      <a:pt x="30460" y="38319"/>
                    </a:lnTo>
                    <a:lnTo>
                      <a:pt x="30042" y="37793"/>
                    </a:lnTo>
                    <a:close/>
                  </a:path>
                  <a:path w="73025" h="357504">
                    <a:moveTo>
                      <a:pt x="0" y="0"/>
                    </a:moveTo>
                    <a:lnTo>
                      <a:pt x="30042" y="37793"/>
                    </a:lnTo>
                    <a:lnTo>
                      <a:pt x="29808" y="37354"/>
                    </a:lnTo>
                    <a:lnTo>
                      <a:pt x="0" y="0"/>
                    </a:lnTo>
                    <a:close/>
                  </a:path>
                </a:pathLst>
              </a:custGeom>
              <a:solidFill>
                <a:srgbClr val="2D3138"/>
              </a:solidFill>
            </p:spPr>
            <p:txBody>
              <a:bodyPr wrap="square" lIns="0" tIns="0" rIns="0" bIns="0" rtlCol="0"/>
              <a:lstStyle/>
              <a:p>
                <a:pPr defTabSz="837753"/>
                <a:endParaRPr sz="1600">
                  <a:solidFill>
                    <a:prstClr val="black"/>
                  </a:solidFill>
                </a:endParaRPr>
              </a:p>
            </p:txBody>
          </p:sp>
          <p:sp>
            <p:nvSpPr>
              <p:cNvPr id="77" name="object 104"/>
              <p:cNvSpPr/>
              <p:nvPr/>
            </p:nvSpPr>
            <p:spPr>
              <a:xfrm>
                <a:off x="708122" y="6403021"/>
                <a:ext cx="270791" cy="334557"/>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grpSp>
        <p:sp>
          <p:nvSpPr>
            <p:cNvPr id="8" name="object 105"/>
            <p:cNvSpPr txBox="1"/>
            <p:nvPr/>
          </p:nvSpPr>
          <p:spPr>
            <a:xfrm>
              <a:off x="1463382" y="1643887"/>
              <a:ext cx="7383162" cy="1131646"/>
            </a:xfrm>
            <a:prstGeom prst="rect">
              <a:avLst/>
            </a:prstGeom>
          </p:spPr>
          <p:txBody>
            <a:bodyPr vert="horz" wrap="square" lIns="0" tIns="12700" rIns="0" bIns="0" rtlCol="0">
              <a:spAutoFit/>
            </a:bodyPr>
            <a:lstStyle/>
            <a:p>
              <a:pPr marR="126826" algn="ctr" defTabSz="837753">
                <a:spcBef>
                  <a:spcPts val="92"/>
                </a:spcBef>
              </a:pPr>
              <a:r>
                <a:rPr sz="2200" b="1" spc="18" dirty="0">
                  <a:solidFill>
                    <a:srgbClr val="F05876"/>
                  </a:solidFill>
                  <a:latin typeface="Trebuchet MS"/>
                  <a:cs typeface="Trebuchet MS"/>
                </a:rPr>
                <a:t>Ö</a:t>
              </a:r>
              <a:r>
                <a:rPr sz="1600" b="1" spc="18" dirty="0">
                  <a:solidFill>
                    <a:srgbClr val="F05876"/>
                  </a:solidFill>
                  <a:latin typeface="Trebuchet MS"/>
                  <a:cs typeface="Trebuchet MS"/>
                </a:rPr>
                <a:t>ğrenme</a:t>
              </a:r>
              <a:r>
                <a:rPr sz="1600" b="1" spc="32" dirty="0">
                  <a:solidFill>
                    <a:srgbClr val="F05876"/>
                  </a:solidFill>
                  <a:latin typeface="Trebuchet MS"/>
                  <a:cs typeface="Trebuchet MS"/>
                </a:rPr>
                <a:t> </a:t>
              </a:r>
              <a:r>
                <a:rPr sz="2200" b="1" spc="9" dirty="0">
                  <a:solidFill>
                    <a:srgbClr val="F05876"/>
                  </a:solidFill>
                  <a:latin typeface="Trebuchet MS"/>
                  <a:cs typeface="Trebuchet MS"/>
                </a:rPr>
                <a:t>Ç</a:t>
              </a:r>
              <a:r>
                <a:rPr sz="1600" b="1" spc="9" dirty="0">
                  <a:solidFill>
                    <a:srgbClr val="F05876"/>
                  </a:solidFill>
                  <a:latin typeface="Trebuchet MS"/>
                  <a:cs typeface="Trebuchet MS"/>
                </a:rPr>
                <a:t>ıktısı</a:t>
              </a:r>
              <a:endParaRPr sz="1600" dirty="0">
                <a:solidFill>
                  <a:prstClr val="black"/>
                </a:solidFill>
                <a:latin typeface="Trebuchet MS"/>
                <a:cs typeface="Trebuchet MS"/>
              </a:endParaRPr>
            </a:p>
            <a:p>
              <a:pPr marL="111700" algn="ctr" defTabSz="837753">
                <a:spcBef>
                  <a:spcPts val="5"/>
                </a:spcBef>
              </a:pPr>
              <a:endParaRPr lang="tr-TR" sz="900" dirty="0">
                <a:solidFill>
                  <a:prstClr val="black"/>
                </a:solidFill>
                <a:latin typeface="Trebuchet MS"/>
                <a:cs typeface="Arial"/>
              </a:endParaRPr>
            </a:p>
            <a:p>
              <a:pPr defTabSz="837753"/>
              <a:r>
                <a:rPr lang="tr-TR" sz="1600" dirty="0">
                  <a:solidFill>
                    <a:srgbClr val="FFFFFF"/>
                  </a:solidFill>
                  <a:latin typeface="Skia-Regular"/>
                </a:rPr>
                <a:t>4 X-Işını cihazlarının kullanımında dikkat edilmesi gereken noktaları açıklayabilme</a:t>
              </a:r>
            </a:p>
            <a:p>
              <a:pPr defTabSz="837753"/>
              <a:r>
                <a:rPr lang="tr-TR" sz="1600" dirty="0">
                  <a:solidFill>
                    <a:srgbClr val="FFFFFF"/>
                  </a:solidFill>
                  <a:latin typeface="Skia-Regular"/>
                </a:rPr>
                <a:t>5 X-Işını cihazlarındaki radyasyon ve bundan korunma yollarını örnekleyebilme</a:t>
              </a:r>
              <a:endParaRPr lang="tr-TR" sz="900" dirty="0">
                <a:solidFill>
                  <a:prstClr val="black"/>
                </a:solidFill>
                <a:latin typeface="Arial"/>
                <a:cs typeface="Arial"/>
              </a:endParaRPr>
            </a:p>
            <a:p>
              <a:pPr marL="11635" defTabSz="837753">
                <a:tabLst>
                  <a:tab pos="1749391" algn="l"/>
                  <a:tab pos="3534270" algn="l"/>
                </a:tabLst>
              </a:pPr>
              <a:endParaRPr lang="tr-TR" sz="900" spc="6" baseline="3968" dirty="0">
                <a:solidFill>
                  <a:srgbClr val="FFFFFF"/>
                </a:solidFill>
                <a:latin typeface="Arial"/>
                <a:cs typeface="Arial"/>
              </a:endParaRPr>
            </a:p>
            <a:p>
              <a:pPr marL="11635" defTabSz="837753">
                <a:tabLst>
                  <a:tab pos="1749391" algn="l"/>
                  <a:tab pos="3534270" algn="l"/>
                </a:tabLst>
              </a:pPr>
              <a:endParaRPr lang="tr-TR" sz="2600" spc="6" baseline="3968" dirty="0">
                <a:solidFill>
                  <a:srgbClr val="FFFFFF"/>
                </a:solidFill>
                <a:latin typeface="Arial"/>
                <a:cs typeface="Arial"/>
              </a:endParaRPr>
            </a:p>
            <a:p>
              <a:pPr marL="11635" defTabSz="837753">
                <a:tabLst>
                  <a:tab pos="1749391" algn="l"/>
                  <a:tab pos="3534270" algn="l"/>
                </a:tabLst>
              </a:pPr>
              <a:endParaRPr lang="tr-TR" sz="2600" spc="6" baseline="3968" dirty="0">
                <a:solidFill>
                  <a:srgbClr val="FFFFFF"/>
                </a:solidFill>
                <a:latin typeface="Arial"/>
                <a:cs typeface="Arial"/>
              </a:endParaRPr>
            </a:p>
            <a:p>
              <a:pPr marL="11635" defTabSz="837753">
                <a:tabLst>
                  <a:tab pos="1749391" algn="l"/>
                  <a:tab pos="3534270" algn="l"/>
                </a:tabLst>
              </a:pPr>
              <a:r>
                <a:rPr sz="2600" spc="6" baseline="3968" dirty="0" err="1">
                  <a:solidFill>
                    <a:srgbClr val="FFFFFF"/>
                  </a:solidFill>
                  <a:latin typeface="Arial"/>
                  <a:cs typeface="Arial"/>
                </a:rPr>
                <a:t>Araştır</a:t>
              </a:r>
              <a:r>
                <a:rPr sz="2600" spc="-48" baseline="3968" dirty="0">
                  <a:solidFill>
                    <a:srgbClr val="FFFFFF"/>
                  </a:solidFill>
                  <a:latin typeface="Arial"/>
                  <a:cs typeface="Arial"/>
                </a:rPr>
                <a:t> </a:t>
              </a:r>
              <a:r>
                <a:rPr lang="tr-TR" sz="2600" spc="-344" baseline="3968" dirty="0">
                  <a:solidFill>
                    <a:srgbClr val="FFFFFF"/>
                  </a:solidFill>
                  <a:latin typeface="Arial"/>
                  <a:cs typeface="Arial"/>
                </a:rPr>
                <a:t>3                                                                      </a:t>
              </a:r>
              <a:r>
                <a:rPr sz="2600" spc="27" baseline="1984" dirty="0" err="1">
                  <a:solidFill>
                    <a:srgbClr val="FFFFFF"/>
                  </a:solidFill>
                  <a:latin typeface="Arial"/>
                  <a:cs typeface="Arial"/>
                </a:rPr>
                <a:t>İlişkilendir</a:t>
              </a:r>
              <a:r>
                <a:rPr sz="2600" spc="27" baseline="1984" dirty="0">
                  <a:solidFill>
                    <a:srgbClr val="FFFFFF"/>
                  </a:solidFill>
                  <a:latin typeface="Arial"/>
                  <a:cs typeface="Arial"/>
                </a:rPr>
                <a:t>	</a:t>
              </a:r>
              <a:r>
                <a:rPr lang="tr-TR" sz="2600" spc="27" baseline="1984" dirty="0">
                  <a:solidFill>
                    <a:srgbClr val="FFFFFF"/>
                  </a:solidFill>
                  <a:latin typeface="Arial"/>
                  <a:cs typeface="Arial"/>
                </a:rPr>
                <a:t>                           </a:t>
              </a:r>
              <a:r>
                <a:rPr lang="tr-TR" sz="1600" spc="-9" dirty="0">
                  <a:solidFill>
                    <a:srgbClr val="FFFFFF"/>
                  </a:solidFill>
                  <a:latin typeface="Arial"/>
                  <a:cs typeface="Arial"/>
                </a:rPr>
                <a:t>Anlat/Paylaş</a:t>
              </a:r>
              <a:endParaRPr lang="tr-TR" sz="1600" dirty="0">
                <a:solidFill>
                  <a:prstClr val="black"/>
                </a:solidFill>
                <a:latin typeface="Arial"/>
                <a:cs typeface="Arial"/>
              </a:endParaRPr>
            </a:p>
            <a:p>
              <a:pPr marL="11635" defTabSz="837753">
                <a:tabLst>
                  <a:tab pos="1749391" algn="l"/>
                  <a:tab pos="3534270" algn="l"/>
                </a:tabLst>
              </a:pPr>
              <a:endParaRPr sz="1600" dirty="0">
                <a:solidFill>
                  <a:prstClr val="black"/>
                </a:solidFill>
                <a:latin typeface="Arial"/>
                <a:cs typeface="Arial"/>
              </a:endParaRPr>
            </a:p>
          </p:txBody>
        </p:sp>
      </p:grpSp>
      <p:grpSp>
        <p:nvGrpSpPr>
          <p:cNvPr id="87" name="Grup 86"/>
          <p:cNvGrpSpPr/>
          <p:nvPr/>
        </p:nvGrpSpPr>
        <p:grpSpPr>
          <a:xfrm>
            <a:off x="-4031" y="-54428"/>
            <a:ext cx="9149644" cy="842396"/>
            <a:chOff x="-4524" y="-57150"/>
            <a:chExt cx="10267934" cy="884516"/>
          </a:xfrm>
        </p:grpSpPr>
        <p:grpSp>
          <p:nvGrpSpPr>
            <p:cNvPr id="88" name="object 3"/>
            <p:cNvGrpSpPr/>
            <p:nvPr/>
          </p:nvGrpSpPr>
          <p:grpSpPr>
            <a:xfrm>
              <a:off x="-4524" y="-57150"/>
              <a:ext cx="10267934" cy="884516"/>
              <a:chOff x="-3175" y="0"/>
              <a:chExt cx="7205345" cy="1260475"/>
            </a:xfrm>
          </p:grpSpPr>
          <p:sp>
            <p:nvSpPr>
              <p:cNvPr id="91"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92"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89"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90" name="object 6"/>
            <p:cNvSpPr/>
            <p:nvPr/>
          </p:nvSpPr>
          <p:spPr>
            <a:xfrm>
              <a:off x="254001" y="244636"/>
              <a:ext cx="373116" cy="284322"/>
            </a:xfrm>
            <a:prstGeom prst="rect">
              <a:avLst/>
            </a:prstGeom>
            <a:blipFill>
              <a:blip r:embed="rId4" cstate="print"/>
              <a:stretch>
                <a:fillRect/>
              </a:stretch>
            </a:blipFill>
          </p:spPr>
          <p:txBody>
            <a:bodyPr wrap="square" lIns="0" tIns="0" rIns="0" bIns="0" rtlCol="0"/>
            <a:lstStyle/>
            <a:p>
              <a:pPr defTabSz="837753"/>
              <a:endParaRPr sz="1600">
                <a:solidFill>
                  <a:prstClr val="black"/>
                </a:solidFill>
              </a:endParaRPr>
            </a:p>
          </p:txBody>
        </p:sp>
      </p:grpSp>
    </p:spTree>
    <p:extLst>
      <p:ext uri="{BB962C8B-B14F-4D97-AF65-F5344CB8AC3E}">
        <p14:creationId xmlns:p14="http://schemas.microsoft.com/office/powerpoint/2010/main" val="25190097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800707" y="468437"/>
            <a:ext cx="2126966" cy="361593"/>
          </a:xfrm>
          <a:prstGeom prst="rect">
            <a:avLst/>
          </a:prstGeom>
        </p:spPr>
        <p:txBody>
          <a:bodyPr wrap="none" lIns="83775" tIns="41888" rIns="83775" bIns="41888">
            <a:spAutoFit/>
          </a:bodyPr>
          <a:lstStyle/>
          <a:p>
            <a:pPr defTabSz="837753"/>
            <a:r>
              <a:rPr lang="tr-TR" dirty="0">
                <a:solidFill>
                  <a:srgbClr val="FF0000"/>
                </a:solidFill>
                <a:latin typeface="Arial" pitchFamily="34" charset="0"/>
                <a:cs typeface="Arial" pitchFamily="34" charset="0"/>
              </a:rPr>
              <a:t>Yaşamla İlişkilendir</a:t>
            </a:r>
          </a:p>
        </p:txBody>
      </p:sp>
      <p:sp>
        <p:nvSpPr>
          <p:cNvPr id="10" name="Dikdörtgen 9"/>
          <p:cNvSpPr/>
          <p:nvPr/>
        </p:nvSpPr>
        <p:spPr>
          <a:xfrm>
            <a:off x="429819" y="961572"/>
            <a:ext cx="8281943" cy="3202330"/>
          </a:xfrm>
          <a:prstGeom prst="rect">
            <a:avLst/>
          </a:prstGeom>
        </p:spPr>
        <p:txBody>
          <a:bodyPr wrap="square" lIns="83775" tIns="41888" rIns="83775" bIns="41888">
            <a:spAutoFit/>
          </a:bodyPr>
          <a:lstStyle/>
          <a:p>
            <a:pPr algn="just" defTabSz="837753"/>
            <a:r>
              <a:rPr lang="tr-TR" sz="1600" b="1" dirty="0">
                <a:solidFill>
                  <a:srgbClr val="FF0000"/>
                </a:solidFill>
                <a:latin typeface="AGaramondPro-Bold"/>
              </a:rPr>
              <a:t>UÇAKLARA X-RAY SİSTEMİ</a:t>
            </a:r>
          </a:p>
          <a:p>
            <a:pPr algn="just" defTabSz="837753"/>
            <a:endParaRPr lang="tr-TR" sz="1600" b="1" dirty="0">
              <a:solidFill>
                <a:prstClr val="black"/>
              </a:solidFill>
              <a:latin typeface="AGaramondPro-Bold"/>
            </a:endParaRPr>
          </a:p>
          <a:p>
            <a:pPr algn="just" defTabSz="837753">
              <a:lnSpc>
                <a:spcPct val="150000"/>
              </a:lnSpc>
            </a:pPr>
            <a:r>
              <a:rPr lang="tr-TR" sz="1600" dirty="0">
                <a:solidFill>
                  <a:prstClr val="black"/>
                </a:solidFill>
                <a:latin typeface="AGaramondPro-Regular"/>
              </a:rPr>
              <a:t>	Uçaklara yönelik bomba ihbarlarında vakit kaybetmeden uçağı tarayacak bir teknoloji geliştirildi. Uçaktaki patlayıcı aramasını çok kısa sürede bitirebilecek cihazın tanıtımı pilotlara da yapıldı. Avrupa Kokpit Birliği’nin(ECA) geçtiğimiz ay Brüksel’de yapılan güvenlik toplantısında bomba tehdidi gibi durumlarda uçakları        X-Ray taraması yaptığı belirtilen bir tarayıcı da tanıtıldı. Toplantıda, Türkiye Havayolu Pilotlar Derneği’nin de üyesi olduğu ve Türk pilotlar da katıldı. Uçağın büyüklüğüne göre 5-15 dakika gibi bir sürede tarayarak uçakta bomba vs. gibi bir tehdit olup olmadığını tarafından pilotlara gösterildi.</a:t>
            </a:r>
            <a:endParaRPr lang="tr-TR" sz="1600" dirty="0">
              <a:solidFill>
                <a:prstClr val="black"/>
              </a:solidFill>
            </a:endParaRPr>
          </a:p>
        </p:txBody>
      </p:sp>
    </p:spTree>
    <p:extLst>
      <p:ext uri="{BB962C8B-B14F-4D97-AF65-F5344CB8AC3E}">
        <p14:creationId xmlns:p14="http://schemas.microsoft.com/office/powerpoint/2010/main" val="5726365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9" name="Dikdörtgen 8"/>
          <p:cNvSpPr/>
          <p:nvPr/>
        </p:nvSpPr>
        <p:spPr>
          <a:xfrm>
            <a:off x="800707" y="468437"/>
            <a:ext cx="2126966" cy="361593"/>
          </a:xfrm>
          <a:prstGeom prst="rect">
            <a:avLst/>
          </a:prstGeom>
        </p:spPr>
        <p:txBody>
          <a:bodyPr wrap="none" lIns="83775" tIns="41888" rIns="83775" bIns="41888">
            <a:spAutoFit/>
          </a:bodyPr>
          <a:lstStyle/>
          <a:p>
            <a:pPr defTabSz="837753"/>
            <a:r>
              <a:rPr lang="tr-TR" dirty="0">
                <a:solidFill>
                  <a:srgbClr val="FF0000"/>
                </a:solidFill>
                <a:latin typeface="Arial" pitchFamily="34" charset="0"/>
                <a:cs typeface="Arial" pitchFamily="34" charset="0"/>
              </a:rPr>
              <a:t>Yaşamla İlişkilendir</a:t>
            </a:r>
          </a:p>
        </p:txBody>
      </p:sp>
      <p:sp>
        <p:nvSpPr>
          <p:cNvPr id="10" name="Dikdörtgen 9"/>
          <p:cNvSpPr/>
          <p:nvPr/>
        </p:nvSpPr>
        <p:spPr>
          <a:xfrm>
            <a:off x="429819" y="961572"/>
            <a:ext cx="8281943" cy="3576059"/>
          </a:xfrm>
          <a:prstGeom prst="rect">
            <a:avLst/>
          </a:prstGeom>
        </p:spPr>
        <p:txBody>
          <a:bodyPr wrap="square" lIns="83775" tIns="41888" rIns="83775" bIns="41888">
            <a:spAutoFit/>
          </a:bodyPr>
          <a:lstStyle/>
          <a:p>
            <a:pPr algn="just" defTabSz="837753"/>
            <a:r>
              <a:rPr lang="tr-TR" sz="1600" b="1" dirty="0">
                <a:solidFill>
                  <a:srgbClr val="FF0000"/>
                </a:solidFill>
                <a:latin typeface="AGaramondPro-Bold"/>
              </a:rPr>
              <a:t>UÇAKLARA X-RAY SİSTEMİ</a:t>
            </a:r>
          </a:p>
          <a:p>
            <a:pPr algn="just" defTabSz="837753"/>
            <a:endParaRPr lang="tr-TR" sz="1600" b="1" dirty="0">
              <a:solidFill>
                <a:prstClr val="black"/>
              </a:solidFill>
              <a:latin typeface="AGaramondPro-Bold"/>
            </a:endParaRPr>
          </a:p>
          <a:p>
            <a:pPr algn="just" defTabSz="837753">
              <a:lnSpc>
                <a:spcPct val="150000"/>
              </a:lnSpc>
            </a:pPr>
            <a:r>
              <a:rPr lang="tr-TR" sz="1600" dirty="0">
                <a:solidFill>
                  <a:prstClr val="black"/>
                </a:solidFill>
                <a:latin typeface="AGaramondPro-Regular"/>
              </a:rPr>
              <a:t>	Sistemin işleyişiyle ilgili toplantıda bilgi veren üretici, şirkete göre sistem sayesinde uçağın içindeki bomba, silah gibi olası tehlikeler X-Ray taramasında çıkıyor.   X-Ray tarayıcısı, çeşitli nesneleri algılayabilir. Sisteme göre uçak </a:t>
            </a:r>
            <a:r>
              <a:rPr lang="tr-TR" sz="1600" dirty="0" err="1">
                <a:solidFill>
                  <a:prstClr val="black"/>
                </a:solidFill>
                <a:latin typeface="AGaramondPro-Regular"/>
              </a:rPr>
              <a:t>tarıyıcısı</a:t>
            </a:r>
            <a:r>
              <a:rPr lang="tr-TR" sz="1600" dirty="0">
                <a:solidFill>
                  <a:prstClr val="black"/>
                </a:solidFill>
                <a:latin typeface="AGaramondPro-Regular"/>
              </a:rPr>
              <a:t> bir X-ışını </a:t>
            </a:r>
            <a:r>
              <a:rPr lang="tr-TR" sz="1600" dirty="0" err="1">
                <a:solidFill>
                  <a:prstClr val="black"/>
                </a:solidFill>
                <a:latin typeface="AGaramondPro-Regular"/>
              </a:rPr>
              <a:t>jenaratörü</a:t>
            </a:r>
            <a:r>
              <a:rPr lang="tr-TR" sz="1600" dirty="0">
                <a:solidFill>
                  <a:prstClr val="black"/>
                </a:solidFill>
                <a:latin typeface="AGaramondPro-Regular"/>
              </a:rPr>
              <a:t> olan bir robot kolu sayesinde çalışıyor. Buna göre uçak geniş bir algılama modülü üzerinde akülü bir römorkör ile ileri doğru çekiliyor. Bir vinçe monte edilen tarayıcı X-ışınları uçak üzerinde üçgen şeklinde yayıyor. Ele edilen görüntüler bir operatöre naklediliyor. Orta boy bir uçağın taraması altı ila sekiz dakika sürüyor. Şirkete göre bir uçak tarayıcısı için sunulan ilk patent 1980’li yıllarda alındı..</a:t>
            </a:r>
            <a:endParaRPr lang="tr-TR" sz="1600" dirty="0">
              <a:solidFill>
                <a:prstClr val="black"/>
              </a:solidFill>
            </a:endParaRPr>
          </a:p>
        </p:txBody>
      </p:sp>
    </p:spTree>
    <p:extLst>
      <p:ext uri="{BB962C8B-B14F-4D97-AF65-F5344CB8AC3E}">
        <p14:creationId xmlns:p14="http://schemas.microsoft.com/office/powerpoint/2010/main" val="2683284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226338" y="961573"/>
            <a:ext cx="8623425" cy="5070973"/>
          </a:xfrm>
          <a:prstGeom prst="rect">
            <a:avLst/>
          </a:prstGeom>
        </p:spPr>
        <p:txBody>
          <a:bodyPr wrap="square" lIns="83775" tIns="41888" rIns="83775" bIns="41888">
            <a:spAutoFit/>
          </a:bodyPr>
          <a:lstStyle/>
          <a:p>
            <a:pPr defTabSz="837753"/>
            <a:r>
              <a:rPr lang="tr-TR" sz="1600" dirty="0">
                <a:solidFill>
                  <a:srgbClr val="000000"/>
                </a:solidFill>
                <a:latin typeface="AGaramondPro-Regular"/>
              </a:rPr>
              <a:t>1-X-Işını aşağıdaki bilim adamlarından hangisi tarafından keşfedilmiştir?</a:t>
            </a:r>
          </a:p>
          <a:p>
            <a:pPr defTabSz="837753"/>
            <a:r>
              <a:rPr lang="tr-TR" sz="1600" dirty="0">
                <a:solidFill>
                  <a:srgbClr val="000000"/>
                </a:solidFill>
                <a:latin typeface="AGaramondPro-Regular"/>
              </a:rPr>
              <a:t>A. T. Edison</a:t>
            </a:r>
          </a:p>
          <a:p>
            <a:pPr defTabSz="837753"/>
            <a:r>
              <a:rPr lang="tr-TR" sz="1600" dirty="0">
                <a:solidFill>
                  <a:srgbClr val="000000"/>
                </a:solidFill>
                <a:latin typeface="AGaramondPro-Regular"/>
              </a:rPr>
              <a:t>B. W.C. Röntgen</a:t>
            </a:r>
          </a:p>
          <a:p>
            <a:pPr defTabSz="837753"/>
            <a:r>
              <a:rPr lang="tr-TR" sz="1600" dirty="0">
                <a:solidFill>
                  <a:srgbClr val="000000"/>
                </a:solidFill>
                <a:latin typeface="AGaramondPro-Regular"/>
              </a:rPr>
              <a:t>C. N. </a:t>
            </a:r>
            <a:r>
              <a:rPr lang="tr-TR" sz="1600" dirty="0" err="1">
                <a:solidFill>
                  <a:srgbClr val="000000"/>
                </a:solidFill>
                <a:latin typeface="AGaramondPro-Regular"/>
              </a:rPr>
              <a:t>Tesla</a:t>
            </a:r>
            <a:endParaRPr lang="tr-TR" sz="1600" dirty="0">
              <a:solidFill>
                <a:srgbClr val="000000"/>
              </a:solidFill>
              <a:latin typeface="AGaramondPro-Regular"/>
            </a:endParaRPr>
          </a:p>
          <a:p>
            <a:pPr defTabSz="837753"/>
            <a:r>
              <a:rPr lang="tr-TR" sz="1600" dirty="0">
                <a:solidFill>
                  <a:srgbClr val="000000"/>
                </a:solidFill>
                <a:latin typeface="AGaramondPro-Regular"/>
              </a:rPr>
              <a:t>D. L. </a:t>
            </a:r>
            <a:r>
              <a:rPr lang="tr-TR" sz="1600" dirty="0" err="1">
                <a:solidFill>
                  <a:srgbClr val="000000"/>
                </a:solidFill>
                <a:latin typeface="AGaramondPro-Regular"/>
              </a:rPr>
              <a:t>Pasteur</a:t>
            </a:r>
            <a:endParaRPr lang="tr-TR" sz="1600" dirty="0">
              <a:solidFill>
                <a:srgbClr val="000000"/>
              </a:solidFill>
              <a:latin typeface="AGaramondPro-Regular"/>
            </a:endParaRPr>
          </a:p>
          <a:p>
            <a:pPr defTabSz="837753"/>
            <a:r>
              <a:rPr lang="tr-TR" sz="1600" dirty="0">
                <a:solidFill>
                  <a:srgbClr val="000000"/>
                </a:solidFill>
                <a:latin typeface="AGaramondPro-Regular"/>
              </a:rPr>
              <a:t>E. M. </a:t>
            </a:r>
            <a:r>
              <a:rPr lang="tr-TR" sz="1600" dirty="0" err="1">
                <a:solidFill>
                  <a:srgbClr val="000000"/>
                </a:solidFill>
                <a:latin typeface="AGaramondPro-Regular"/>
              </a:rPr>
              <a:t>Curie</a:t>
            </a:r>
            <a:endParaRPr lang="tr-TR" sz="1600" dirty="0">
              <a:solidFill>
                <a:srgbClr val="000000"/>
              </a:solidFill>
              <a:latin typeface="AGaramondPro-Regular"/>
            </a:endParaRPr>
          </a:p>
          <a:p>
            <a:pPr defTabSz="837753"/>
            <a:endParaRPr lang="tr-TR" sz="1600" dirty="0">
              <a:solidFill>
                <a:srgbClr val="000000"/>
              </a:solidFill>
              <a:latin typeface="AGaramondPro-Regular"/>
            </a:endParaRPr>
          </a:p>
          <a:p>
            <a:pPr defTabSz="837753"/>
            <a:r>
              <a:rPr lang="tr-TR" sz="1600" dirty="0">
                <a:solidFill>
                  <a:srgbClr val="000000"/>
                </a:solidFill>
                <a:latin typeface="AGaramondPro-Regular"/>
              </a:rPr>
              <a:t>2-Aşağıdaki ışınlardan hangisinin frekansı diğerlerine göre daha küçüktür?</a:t>
            </a:r>
          </a:p>
          <a:p>
            <a:pPr defTabSz="837753"/>
            <a:r>
              <a:rPr lang="tr-TR" sz="1600" dirty="0">
                <a:solidFill>
                  <a:srgbClr val="000000"/>
                </a:solidFill>
                <a:latin typeface="AGaramondPro-Regular"/>
              </a:rPr>
              <a:t>A. X-ışını</a:t>
            </a:r>
          </a:p>
          <a:p>
            <a:pPr defTabSz="837753"/>
            <a:r>
              <a:rPr lang="tr-TR" sz="1600" dirty="0">
                <a:solidFill>
                  <a:srgbClr val="000000"/>
                </a:solidFill>
                <a:latin typeface="AGaramondPro-Regular"/>
              </a:rPr>
              <a:t>B. Morötesi</a:t>
            </a:r>
          </a:p>
          <a:p>
            <a:pPr defTabSz="837753"/>
            <a:r>
              <a:rPr lang="tr-TR" sz="1600" dirty="0">
                <a:solidFill>
                  <a:srgbClr val="000000"/>
                </a:solidFill>
                <a:latin typeface="AGaramondPro-Regular"/>
              </a:rPr>
              <a:t>C. Gamma ışınları</a:t>
            </a:r>
          </a:p>
          <a:p>
            <a:pPr defTabSz="837753"/>
            <a:r>
              <a:rPr lang="tr-TR" sz="1600" dirty="0">
                <a:solidFill>
                  <a:srgbClr val="000000"/>
                </a:solidFill>
                <a:latin typeface="AGaramondPro-Regular"/>
              </a:rPr>
              <a:t>D. Kızılötesi</a:t>
            </a:r>
          </a:p>
          <a:p>
            <a:pPr defTabSz="837753"/>
            <a:r>
              <a:rPr lang="tr-TR" sz="1600" dirty="0">
                <a:solidFill>
                  <a:srgbClr val="000000"/>
                </a:solidFill>
                <a:latin typeface="AGaramondPro-Regular"/>
              </a:rPr>
              <a:t>E. Mikrodalga</a:t>
            </a:r>
          </a:p>
          <a:p>
            <a:pPr defTabSz="837753"/>
            <a:endParaRPr lang="tr-TR" sz="1600" dirty="0">
              <a:solidFill>
                <a:srgbClr val="000000"/>
              </a:solidFill>
              <a:latin typeface="AGaramondPro-Regular"/>
            </a:endParaRPr>
          </a:p>
          <a:p>
            <a:pPr defTabSz="837753"/>
            <a:r>
              <a:rPr lang="tr-TR" sz="1600" dirty="0">
                <a:solidFill>
                  <a:srgbClr val="000000"/>
                </a:solidFill>
                <a:latin typeface="AGaramondPro-Regular"/>
              </a:rPr>
              <a:t>3 -Aşağıdaki ışınlardan hangisinin dalga boyu diğerlerine göre daha küçüktür?</a:t>
            </a:r>
          </a:p>
          <a:p>
            <a:pPr defTabSz="837753"/>
            <a:r>
              <a:rPr lang="tr-TR" sz="1600" dirty="0">
                <a:solidFill>
                  <a:srgbClr val="000000"/>
                </a:solidFill>
                <a:latin typeface="AGaramondPro-Regular"/>
              </a:rPr>
              <a:t>A. Radyo dalgaları</a:t>
            </a:r>
          </a:p>
          <a:p>
            <a:pPr defTabSz="837753"/>
            <a:r>
              <a:rPr lang="tr-TR" sz="1600" dirty="0">
                <a:solidFill>
                  <a:srgbClr val="000000"/>
                </a:solidFill>
                <a:latin typeface="AGaramondPro-Regular"/>
              </a:rPr>
              <a:t>B. X-ışını</a:t>
            </a:r>
          </a:p>
          <a:p>
            <a:pPr defTabSz="837753"/>
            <a:r>
              <a:rPr lang="tr-TR" sz="1600" dirty="0">
                <a:solidFill>
                  <a:srgbClr val="000000"/>
                </a:solidFill>
                <a:latin typeface="AGaramondPro-Regular"/>
              </a:rPr>
              <a:t>C. Kızılötesi</a:t>
            </a:r>
          </a:p>
          <a:p>
            <a:pPr defTabSz="837753"/>
            <a:r>
              <a:rPr lang="tr-TR" sz="1600" dirty="0">
                <a:solidFill>
                  <a:srgbClr val="000000"/>
                </a:solidFill>
                <a:latin typeface="AGaramondPro-Regular"/>
              </a:rPr>
              <a:t>D. Morötesi</a:t>
            </a:r>
          </a:p>
          <a:p>
            <a:pPr defTabSz="837753"/>
            <a:r>
              <a:rPr lang="tr-TR" sz="1600" dirty="0">
                <a:solidFill>
                  <a:srgbClr val="000000"/>
                </a:solidFill>
                <a:latin typeface="AGaramondPro-Regular"/>
              </a:rPr>
              <a:t>E. Gamma ışınları</a:t>
            </a:r>
          </a:p>
        </p:txBody>
      </p:sp>
    </p:spTree>
    <p:extLst>
      <p:ext uri="{BB962C8B-B14F-4D97-AF65-F5344CB8AC3E}">
        <p14:creationId xmlns:p14="http://schemas.microsoft.com/office/powerpoint/2010/main" val="34640867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226338" y="961571"/>
            <a:ext cx="8623425" cy="4270355"/>
          </a:xfrm>
          <a:prstGeom prst="rect">
            <a:avLst/>
          </a:prstGeom>
        </p:spPr>
        <p:txBody>
          <a:bodyPr wrap="square" lIns="83775" tIns="41888" rIns="83775" bIns="41888">
            <a:spAutoFit/>
          </a:bodyPr>
          <a:lstStyle/>
          <a:p>
            <a:pPr algn="just" defTabSz="837753"/>
            <a:r>
              <a:rPr lang="tr-TR" sz="1600" dirty="0">
                <a:solidFill>
                  <a:srgbClr val="000000"/>
                </a:solidFill>
                <a:latin typeface="AGaramondPro-Regular"/>
              </a:rPr>
              <a:t>4- Aşağıdakilerden hangisi günümüz teknolojisinde X-Işınlarının kullanıldığı alanlardan biri değildir?</a:t>
            </a:r>
          </a:p>
          <a:p>
            <a:pPr marL="314157" indent="-314157" algn="just" defTabSz="837753">
              <a:buFontTx/>
              <a:buAutoNum type="alphaUcPeriod"/>
            </a:pPr>
            <a:r>
              <a:rPr lang="tr-TR" sz="1600" dirty="0">
                <a:solidFill>
                  <a:srgbClr val="000000"/>
                </a:solidFill>
                <a:latin typeface="AGaramondPro-Regular"/>
              </a:rPr>
              <a:t>Kimyasal maddelerin içerisindeki az miktarda bulunan maddelerin analizinde </a:t>
            </a:r>
          </a:p>
          <a:p>
            <a:pPr marL="314157" indent="-314157" algn="just" defTabSz="837753">
              <a:buFontTx/>
              <a:buAutoNum type="alphaUcPeriod"/>
            </a:pPr>
            <a:r>
              <a:rPr lang="tr-TR" sz="1600" dirty="0">
                <a:solidFill>
                  <a:srgbClr val="000000"/>
                </a:solidFill>
                <a:latin typeface="AGaramondPro-Regular"/>
              </a:rPr>
              <a:t>B. Biyolojide bakteri oluşumunu gözlemlemekte</a:t>
            </a:r>
          </a:p>
          <a:p>
            <a:pPr algn="just" defTabSz="837753"/>
            <a:r>
              <a:rPr lang="tr-TR" sz="1600" dirty="0">
                <a:solidFill>
                  <a:srgbClr val="000000"/>
                </a:solidFill>
                <a:latin typeface="AGaramondPro-Regular"/>
              </a:rPr>
              <a:t>C. Maddenin yapısı, örneğin kristal yapısı ve organik maddelerin moleküler yapısının incelenmesinde</a:t>
            </a:r>
          </a:p>
          <a:p>
            <a:pPr algn="just" defTabSz="837753"/>
            <a:r>
              <a:rPr lang="tr-TR" sz="1600" dirty="0">
                <a:solidFill>
                  <a:srgbClr val="000000"/>
                </a:solidFill>
                <a:latin typeface="AGaramondPro-Regular"/>
              </a:rPr>
              <a:t>D. Teknik olarak malzeme kontrollerinde, örneğin bir maddenin içeriğinin araştırılmasında içerisinde hava boşluğu olup olmamasında, yapım hatalarının saptanmasında</a:t>
            </a:r>
          </a:p>
          <a:p>
            <a:pPr algn="just" defTabSz="837753"/>
            <a:r>
              <a:rPr lang="tr-TR" sz="1600" dirty="0">
                <a:solidFill>
                  <a:srgbClr val="000000"/>
                </a:solidFill>
                <a:latin typeface="AGaramondPro-Regular"/>
              </a:rPr>
              <a:t>E. Tıpta teşhis ve tedavi aracı olarak</a:t>
            </a:r>
          </a:p>
          <a:p>
            <a:pPr algn="just" defTabSz="837753"/>
            <a:endParaRPr lang="tr-TR" sz="1600" dirty="0">
              <a:solidFill>
                <a:srgbClr val="000000"/>
              </a:solidFill>
              <a:latin typeface="AGaramondPro-Regular"/>
            </a:endParaRPr>
          </a:p>
          <a:p>
            <a:pPr algn="just" defTabSz="837753"/>
            <a:r>
              <a:rPr lang="tr-TR" sz="1600" dirty="0">
                <a:solidFill>
                  <a:srgbClr val="000000"/>
                </a:solidFill>
                <a:latin typeface="AGaramondPro-Regular"/>
              </a:rPr>
              <a:t>5-X-Işını cihazlarından geçen atom numarası 10’un altında olan organik maddeler, </a:t>
            </a:r>
            <a:r>
              <a:rPr lang="tr-TR" sz="1600" dirty="0" err="1">
                <a:solidFill>
                  <a:srgbClr val="000000"/>
                </a:solidFill>
                <a:latin typeface="AGaramondPro-Regular"/>
              </a:rPr>
              <a:t>monitored</a:t>
            </a:r>
            <a:endParaRPr lang="tr-TR" sz="1600" dirty="0">
              <a:solidFill>
                <a:srgbClr val="000000"/>
              </a:solidFill>
              <a:latin typeface="AGaramondPro-Regular"/>
            </a:endParaRPr>
          </a:p>
          <a:p>
            <a:pPr algn="just" defTabSz="837753"/>
            <a:r>
              <a:rPr lang="tr-TR" sz="1600" dirty="0">
                <a:solidFill>
                  <a:srgbClr val="000000"/>
                </a:solidFill>
                <a:latin typeface="AGaramondPro-Regular"/>
              </a:rPr>
              <a:t>hangi renkte görünürler?</a:t>
            </a:r>
          </a:p>
          <a:p>
            <a:pPr algn="just" defTabSz="837753"/>
            <a:r>
              <a:rPr lang="tr-TR" sz="1600" dirty="0">
                <a:solidFill>
                  <a:srgbClr val="000000"/>
                </a:solidFill>
                <a:latin typeface="AGaramondPro-Regular"/>
              </a:rPr>
              <a:t>A. Turuncu</a:t>
            </a:r>
          </a:p>
          <a:p>
            <a:pPr algn="just" defTabSz="837753"/>
            <a:r>
              <a:rPr lang="tr-TR" sz="1600" dirty="0">
                <a:solidFill>
                  <a:srgbClr val="000000"/>
                </a:solidFill>
                <a:latin typeface="AGaramondPro-Regular"/>
              </a:rPr>
              <a:t>B. Beyaz</a:t>
            </a:r>
          </a:p>
          <a:p>
            <a:pPr algn="just" defTabSz="837753"/>
            <a:r>
              <a:rPr lang="tr-TR" sz="1600" dirty="0">
                <a:solidFill>
                  <a:srgbClr val="000000"/>
                </a:solidFill>
                <a:latin typeface="AGaramondPro-Regular"/>
              </a:rPr>
              <a:t>C. Mavi</a:t>
            </a:r>
          </a:p>
          <a:p>
            <a:pPr algn="just" defTabSz="837753"/>
            <a:r>
              <a:rPr lang="tr-TR" sz="1600" dirty="0">
                <a:solidFill>
                  <a:srgbClr val="000000"/>
                </a:solidFill>
                <a:latin typeface="AGaramondPro-Regular"/>
              </a:rPr>
              <a:t>D. Mor</a:t>
            </a:r>
          </a:p>
          <a:p>
            <a:pPr algn="just" defTabSz="837753"/>
            <a:r>
              <a:rPr lang="tr-TR" sz="1600" dirty="0">
                <a:solidFill>
                  <a:srgbClr val="000000"/>
                </a:solidFill>
                <a:latin typeface="AGaramondPro-Regular"/>
              </a:rPr>
              <a:t>E. Yeşil</a:t>
            </a:r>
          </a:p>
        </p:txBody>
      </p:sp>
    </p:spTree>
    <p:extLst>
      <p:ext uri="{BB962C8B-B14F-4D97-AF65-F5344CB8AC3E}">
        <p14:creationId xmlns:p14="http://schemas.microsoft.com/office/powerpoint/2010/main" val="4049938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4031" y="-54428"/>
            <a:ext cx="9149644" cy="842396"/>
            <a:chOff x="-4524" y="-57150"/>
            <a:chExt cx="10267934" cy="884516"/>
          </a:xfrm>
        </p:grpSpPr>
        <p:grpSp>
          <p:nvGrpSpPr>
            <p:cNvPr id="3" name="object 3"/>
            <p:cNvGrpSpPr/>
            <p:nvPr/>
          </p:nvGrpSpPr>
          <p:grpSpPr>
            <a:xfrm>
              <a:off x="-4524" y="-57150"/>
              <a:ext cx="10267934" cy="884516"/>
              <a:chOff x="-3175" y="0"/>
              <a:chExt cx="7205345" cy="1260475"/>
            </a:xfrm>
          </p:grpSpPr>
          <p:sp>
            <p:nvSpPr>
              <p:cNvPr id="6" name="object 4"/>
              <p:cNvSpPr/>
              <p:nvPr/>
            </p:nvSpPr>
            <p:spPr>
              <a:xfrm>
                <a:off x="0" y="720001"/>
                <a:ext cx="7198995"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7" name="object 5"/>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4" name="object 7"/>
            <p:cNvSpPr txBox="1"/>
            <p:nvPr/>
          </p:nvSpPr>
          <p:spPr>
            <a:xfrm>
              <a:off x="8406013" y="114299"/>
              <a:ext cx="1365499" cy="433581"/>
            </a:xfrm>
            <a:prstGeom prst="rect">
              <a:avLst/>
            </a:prstGeom>
          </p:spPr>
          <p:txBody>
            <a:bodyPr vert="horz" wrap="square" lIns="0" tIns="12700" rIns="0" bIns="0" rtlCol="0">
              <a:spAutoFit/>
            </a:bodyPr>
            <a:lstStyle/>
            <a:p>
              <a:pPr marL="11635" defTabSz="837753">
                <a:spcBef>
                  <a:spcPts val="92"/>
                </a:spcBef>
              </a:pPr>
              <a:r>
                <a:rPr sz="1300" b="1" dirty="0">
                  <a:solidFill>
                    <a:srgbClr val="A62C3B"/>
                  </a:solidFill>
                  <a:latin typeface="Arial" pitchFamily="34" charset="0"/>
                  <a:cs typeface="Arial" pitchFamily="34" charset="0"/>
                </a:rPr>
                <a:t>X-Işını</a:t>
              </a:r>
              <a:r>
                <a:rPr sz="1300" b="1" spc="-60" dirty="0">
                  <a:solidFill>
                    <a:srgbClr val="A62C3B"/>
                  </a:solidFill>
                  <a:latin typeface="Arial" pitchFamily="34" charset="0"/>
                  <a:cs typeface="Arial" pitchFamily="34" charset="0"/>
                </a:rPr>
                <a:t> </a:t>
              </a:r>
              <a:r>
                <a:rPr sz="1300" b="1" dirty="0">
                  <a:solidFill>
                    <a:srgbClr val="A62C3B"/>
                  </a:solidFill>
                  <a:latin typeface="Arial" pitchFamily="34" charset="0"/>
                  <a:cs typeface="Arial" pitchFamily="34" charset="0"/>
                </a:rPr>
                <a:t>Cihazları</a:t>
              </a:r>
              <a:endParaRPr sz="1300" dirty="0">
                <a:solidFill>
                  <a:prstClr val="black"/>
                </a:solidFill>
                <a:latin typeface="Arial" pitchFamily="34" charset="0"/>
                <a:cs typeface="Arial" pitchFamily="34" charset="0"/>
              </a:endParaRPr>
            </a:p>
          </p:txBody>
        </p:sp>
        <p:sp>
          <p:nvSpPr>
            <p:cNvPr id="5" name="object 6"/>
            <p:cNvSpPr/>
            <p:nvPr/>
          </p:nvSpPr>
          <p:spPr>
            <a:xfrm>
              <a:off x="254001" y="244636"/>
              <a:ext cx="373116" cy="284322"/>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grpSp>
      <p:sp>
        <p:nvSpPr>
          <p:cNvPr id="8" name="Dikdörtgen 7"/>
          <p:cNvSpPr/>
          <p:nvPr/>
        </p:nvSpPr>
        <p:spPr>
          <a:xfrm>
            <a:off x="185126" y="984048"/>
            <a:ext cx="8623425" cy="4909757"/>
          </a:xfrm>
          <a:prstGeom prst="rect">
            <a:avLst/>
          </a:prstGeom>
        </p:spPr>
        <p:txBody>
          <a:bodyPr wrap="square" lIns="83775" tIns="41888" rIns="83775" bIns="41888">
            <a:spAutoFit/>
          </a:bodyPr>
          <a:lstStyle/>
          <a:p>
            <a:pPr algn="just" defTabSz="837753"/>
            <a:r>
              <a:rPr lang="tr-TR" sz="1600" dirty="0">
                <a:solidFill>
                  <a:srgbClr val="000000"/>
                </a:solidFill>
                <a:latin typeface="AGaramondPro-Regular"/>
              </a:rPr>
              <a:t>6- Aşağıdakilerden hangisi X-Işını tarama sistemlerinden birisi değildir?</a:t>
            </a:r>
          </a:p>
          <a:p>
            <a:pPr algn="just" defTabSz="837753"/>
            <a:endParaRPr lang="tr-TR" sz="100" dirty="0">
              <a:solidFill>
                <a:srgbClr val="000000"/>
              </a:solidFill>
              <a:latin typeface="AGaramondPro-Regular"/>
            </a:endParaRPr>
          </a:p>
          <a:p>
            <a:pPr algn="just" defTabSz="837753"/>
            <a:r>
              <a:rPr lang="tr-TR" sz="1600" dirty="0">
                <a:solidFill>
                  <a:srgbClr val="000000"/>
                </a:solidFill>
                <a:latin typeface="AGaramondPro-Regular"/>
              </a:rPr>
              <a:t>A. Vücut tarama sistemleri</a:t>
            </a:r>
          </a:p>
          <a:p>
            <a:pPr algn="just" defTabSz="837753"/>
            <a:r>
              <a:rPr lang="tr-TR" sz="1600" dirty="0">
                <a:solidFill>
                  <a:srgbClr val="000000"/>
                </a:solidFill>
                <a:latin typeface="AGaramondPro-Regular"/>
              </a:rPr>
              <a:t>B. Bagaj tarama sistemleri</a:t>
            </a:r>
          </a:p>
          <a:p>
            <a:pPr algn="just" defTabSz="837753"/>
            <a:r>
              <a:rPr lang="tr-TR" sz="1600" dirty="0">
                <a:solidFill>
                  <a:srgbClr val="000000"/>
                </a:solidFill>
                <a:latin typeface="AGaramondPro-Regular"/>
              </a:rPr>
              <a:t>C. Taşıt tarama sistemleri</a:t>
            </a:r>
          </a:p>
          <a:p>
            <a:pPr algn="just" defTabSz="837753"/>
            <a:r>
              <a:rPr lang="tr-TR" sz="1600" dirty="0">
                <a:solidFill>
                  <a:srgbClr val="000000"/>
                </a:solidFill>
                <a:latin typeface="AGaramondPro-Regular"/>
              </a:rPr>
              <a:t>D. Kargo tarama sistemleri</a:t>
            </a:r>
          </a:p>
          <a:p>
            <a:pPr algn="just" defTabSz="837753"/>
            <a:r>
              <a:rPr lang="tr-TR" sz="1600" dirty="0">
                <a:solidFill>
                  <a:srgbClr val="000000"/>
                </a:solidFill>
                <a:latin typeface="AGaramondPro-Regular"/>
              </a:rPr>
              <a:t>E. Havaalanı tarama sistemleri</a:t>
            </a:r>
          </a:p>
          <a:p>
            <a:pPr algn="just" defTabSz="837753"/>
            <a:endParaRPr lang="tr-TR" sz="200" dirty="0">
              <a:solidFill>
                <a:srgbClr val="000000"/>
              </a:solidFill>
              <a:latin typeface="AGaramondPro-Regular"/>
            </a:endParaRPr>
          </a:p>
          <a:p>
            <a:pPr algn="just" defTabSz="837753"/>
            <a:r>
              <a:rPr lang="tr-TR" sz="1600" dirty="0">
                <a:solidFill>
                  <a:srgbClr val="000000"/>
                </a:solidFill>
                <a:latin typeface="AGaramondPro-Regular"/>
              </a:rPr>
              <a:t>7- X-Işını cihazının ve </a:t>
            </a:r>
            <a:r>
              <a:rPr lang="tr-TR" sz="1600" dirty="0" err="1">
                <a:solidFill>
                  <a:srgbClr val="000000"/>
                </a:solidFill>
                <a:latin typeface="AGaramondPro-Regular"/>
              </a:rPr>
              <a:t>dozimetrelerin</a:t>
            </a:r>
            <a:r>
              <a:rPr lang="tr-TR" sz="1600" dirty="0">
                <a:solidFill>
                  <a:srgbClr val="000000"/>
                </a:solidFill>
                <a:latin typeface="AGaramondPro-Regular"/>
              </a:rPr>
              <a:t> ölçümü ve bunların radyasyon kontrolleri aşağıdakilerin</a:t>
            </a:r>
          </a:p>
          <a:p>
            <a:pPr algn="just" defTabSz="837753"/>
            <a:r>
              <a:rPr lang="tr-TR" sz="1600" dirty="0">
                <a:solidFill>
                  <a:srgbClr val="000000"/>
                </a:solidFill>
                <a:latin typeface="AGaramondPro-Regular"/>
              </a:rPr>
              <a:t>hangisi tarafından yapılmaktadır?</a:t>
            </a:r>
          </a:p>
          <a:p>
            <a:pPr algn="just" defTabSz="837753"/>
            <a:endParaRPr lang="tr-TR" sz="100" dirty="0">
              <a:solidFill>
                <a:srgbClr val="000000"/>
              </a:solidFill>
              <a:latin typeface="AGaramondPro-Regular"/>
            </a:endParaRPr>
          </a:p>
          <a:p>
            <a:pPr algn="just" defTabSz="837753"/>
            <a:r>
              <a:rPr lang="tr-TR" sz="1600" dirty="0">
                <a:solidFill>
                  <a:srgbClr val="000000"/>
                </a:solidFill>
                <a:latin typeface="AGaramondPro-Regular"/>
              </a:rPr>
              <a:t>A. Özel güvenlik şirketi</a:t>
            </a:r>
          </a:p>
          <a:p>
            <a:pPr algn="just" defTabSz="837753"/>
            <a:r>
              <a:rPr lang="tr-TR" sz="1600" dirty="0">
                <a:solidFill>
                  <a:srgbClr val="000000"/>
                </a:solidFill>
                <a:latin typeface="AGaramondPro-Regular"/>
              </a:rPr>
              <a:t>B. X-ışını denetleme kurulu</a:t>
            </a:r>
          </a:p>
          <a:p>
            <a:pPr algn="just" defTabSz="837753"/>
            <a:r>
              <a:rPr lang="tr-TR" sz="1600" dirty="0">
                <a:solidFill>
                  <a:srgbClr val="000000"/>
                </a:solidFill>
                <a:latin typeface="AGaramondPro-Regular"/>
              </a:rPr>
              <a:t>C. Türkiye atom enerjisi kurumu</a:t>
            </a:r>
          </a:p>
          <a:p>
            <a:pPr algn="just" defTabSz="837753"/>
            <a:r>
              <a:rPr lang="tr-TR" sz="1600" dirty="0">
                <a:solidFill>
                  <a:srgbClr val="000000"/>
                </a:solidFill>
                <a:latin typeface="AGaramondPro-Regular"/>
              </a:rPr>
              <a:t>D. Emniyet genel müdürlüğü</a:t>
            </a:r>
          </a:p>
          <a:p>
            <a:pPr algn="just" defTabSz="837753"/>
            <a:r>
              <a:rPr lang="tr-TR" sz="1600" dirty="0">
                <a:solidFill>
                  <a:srgbClr val="000000"/>
                </a:solidFill>
                <a:latin typeface="AGaramondPro-Regular"/>
              </a:rPr>
              <a:t>E. Radyoaktif maddeler denetleme kurulu</a:t>
            </a:r>
          </a:p>
          <a:p>
            <a:pPr algn="just" defTabSz="837753"/>
            <a:endParaRPr lang="tr-TR" sz="200" dirty="0">
              <a:solidFill>
                <a:srgbClr val="000000"/>
              </a:solidFill>
              <a:latin typeface="AGaramondPro-Regular"/>
            </a:endParaRPr>
          </a:p>
          <a:p>
            <a:pPr algn="just" defTabSz="837753"/>
            <a:r>
              <a:rPr lang="tr-TR" sz="1600" dirty="0">
                <a:solidFill>
                  <a:srgbClr val="000000"/>
                </a:solidFill>
                <a:latin typeface="AGaramondPro-Regular"/>
              </a:rPr>
              <a:t>8- </a:t>
            </a:r>
            <a:r>
              <a:rPr lang="tr-TR" sz="1600" dirty="0" err="1">
                <a:solidFill>
                  <a:srgbClr val="000000"/>
                </a:solidFill>
                <a:latin typeface="AGaramondPro-Regular"/>
              </a:rPr>
              <a:t>Dozimetri</a:t>
            </a:r>
            <a:r>
              <a:rPr lang="tr-TR" sz="1600" dirty="0">
                <a:solidFill>
                  <a:srgbClr val="000000"/>
                </a:solidFill>
                <a:latin typeface="AGaramondPro-Regular"/>
              </a:rPr>
              <a:t> ifadesi ne anlama gelmektedir?</a:t>
            </a:r>
          </a:p>
          <a:p>
            <a:pPr algn="just" defTabSz="837753"/>
            <a:r>
              <a:rPr lang="tr-TR" sz="1600" dirty="0">
                <a:solidFill>
                  <a:srgbClr val="000000"/>
                </a:solidFill>
                <a:latin typeface="AGaramondPro-Regular"/>
              </a:rPr>
              <a:t>A. Ne kadar ışımaya maruz kaldığını ölçmeye yarayan fizik biliminin alt dalı</a:t>
            </a:r>
          </a:p>
          <a:p>
            <a:pPr algn="just" defTabSz="837753"/>
            <a:r>
              <a:rPr lang="tr-TR" sz="1600" dirty="0">
                <a:solidFill>
                  <a:srgbClr val="000000"/>
                </a:solidFill>
                <a:latin typeface="AGaramondPro-Regular"/>
              </a:rPr>
              <a:t>B. Radyoaktif ışınım altında kalmışlık derecesini ölçmeye yarayan aygıt</a:t>
            </a:r>
          </a:p>
          <a:p>
            <a:pPr algn="just" defTabSz="837753"/>
            <a:r>
              <a:rPr lang="tr-TR" sz="1600" dirty="0">
                <a:solidFill>
                  <a:srgbClr val="000000"/>
                </a:solidFill>
                <a:latin typeface="AGaramondPro-Regular"/>
              </a:rPr>
              <a:t>C. Radyasyonun vücut üzerindeki ölçüsü</a:t>
            </a:r>
          </a:p>
          <a:p>
            <a:pPr algn="just" defTabSz="837753"/>
            <a:r>
              <a:rPr lang="tr-TR" sz="1600" dirty="0">
                <a:solidFill>
                  <a:srgbClr val="000000"/>
                </a:solidFill>
                <a:latin typeface="AGaramondPro-Regular"/>
              </a:rPr>
              <a:t>D. Kabul testi diye bilinen işlem</a:t>
            </a:r>
          </a:p>
          <a:p>
            <a:pPr algn="just" defTabSz="837753"/>
            <a:r>
              <a:rPr lang="tr-TR" sz="1600" dirty="0">
                <a:solidFill>
                  <a:srgbClr val="000000"/>
                </a:solidFill>
                <a:latin typeface="AGaramondPro-Regular"/>
              </a:rPr>
              <a:t>E. </a:t>
            </a:r>
            <a:r>
              <a:rPr lang="tr-TR" sz="1600" dirty="0" err="1">
                <a:solidFill>
                  <a:srgbClr val="000000"/>
                </a:solidFill>
                <a:latin typeface="AGaramondPro-Regular"/>
              </a:rPr>
              <a:t>Taek</a:t>
            </a:r>
            <a:r>
              <a:rPr lang="tr-TR" sz="1600" dirty="0">
                <a:solidFill>
                  <a:srgbClr val="000000"/>
                </a:solidFill>
                <a:latin typeface="AGaramondPro-Regular"/>
              </a:rPr>
              <a:t> tarafından iki aylık periyotlarla kişinin tüm vücut dozunun tespiti için kullanılan film</a:t>
            </a:r>
          </a:p>
        </p:txBody>
      </p:sp>
    </p:spTree>
    <p:extLst>
      <p:ext uri="{BB962C8B-B14F-4D97-AF65-F5344CB8AC3E}">
        <p14:creationId xmlns:p14="http://schemas.microsoft.com/office/powerpoint/2010/main" val="39897534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 y="481189"/>
            <a:ext cx="9141581" cy="0"/>
          </a:xfrm>
          <a:custGeom>
            <a:avLst/>
            <a:gdLst/>
            <a:ahLst/>
            <a:cxnLst/>
            <a:rect l="l" t="t" r="r" b="b"/>
            <a:pathLst>
              <a:path w="7198995">
                <a:moveTo>
                  <a:pt x="7198563" y="0"/>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3" name="object 3"/>
          <p:cNvSpPr txBox="1"/>
          <p:nvPr/>
        </p:nvSpPr>
        <p:spPr>
          <a:xfrm>
            <a:off x="6890901" y="338869"/>
            <a:ext cx="1216781" cy="150248"/>
          </a:xfrm>
          <a:prstGeom prst="rect">
            <a:avLst/>
          </a:prstGeom>
        </p:spPr>
        <p:txBody>
          <a:bodyPr vert="horz" wrap="square" lIns="0" tIns="11635" rIns="0" bIns="0" rtlCol="0">
            <a:spAutoFit/>
          </a:bodyPr>
          <a:lstStyle/>
          <a:p>
            <a:pPr marL="11635" defTabSz="837753">
              <a:spcBef>
                <a:spcPts val="92"/>
              </a:spcBef>
            </a:pPr>
            <a:r>
              <a:rPr sz="900" b="1" dirty="0">
                <a:solidFill>
                  <a:srgbClr val="A62C3B"/>
                </a:solidFill>
                <a:latin typeface="Trebuchet MS"/>
                <a:cs typeface="Trebuchet MS"/>
              </a:rPr>
              <a:t>X-Işını</a:t>
            </a:r>
            <a:r>
              <a:rPr sz="900" b="1" spc="-60" dirty="0">
                <a:solidFill>
                  <a:srgbClr val="A62C3B"/>
                </a:solidFill>
                <a:latin typeface="Trebuchet MS"/>
                <a:cs typeface="Trebuchet MS"/>
              </a:rPr>
              <a:t> </a:t>
            </a:r>
            <a:r>
              <a:rPr sz="900" b="1" dirty="0">
                <a:solidFill>
                  <a:srgbClr val="A62C3B"/>
                </a:solidFill>
                <a:latin typeface="Trebuchet MS"/>
                <a:cs typeface="Trebuchet MS"/>
              </a:rPr>
              <a:t>Cihazları</a:t>
            </a:r>
            <a:endParaRPr sz="900">
              <a:solidFill>
                <a:prstClr val="black"/>
              </a:solidFill>
              <a:latin typeface="Trebuchet MS"/>
              <a:cs typeface="Trebuchet MS"/>
            </a:endParaRPr>
          </a:p>
        </p:txBody>
      </p:sp>
      <p:sp>
        <p:nvSpPr>
          <p:cNvPr id="4" name="object 4"/>
          <p:cNvSpPr txBox="1"/>
          <p:nvPr/>
        </p:nvSpPr>
        <p:spPr>
          <a:xfrm>
            <a:off x="762512" y="6397497"/>
            <a:ext cx="287060" cy="217398"/>
          </a:xfrm>
          <a:prstGeom prst="rect">
            <a:avLst/>
          </a:prstGeom>
        </p:spPr>
        <p:txBody>
          <a:bodyPr vert="horz" wrap="square" lIns="0" tIns="11635" rIns="0" bIns="0" rtlCol="0">
            <a:spAutoFit/>
          </a:bodyPr>
          <a:lstStyle/>
          <a:p>
            <a:pPr marL="11635" defTabSz="837753">
              <a:spcBef>
                <a:spcPts val="92"/>
              </a:spcBef>
            </a:pPr>
            <a:r>
              <a:rPr sz="1300" spc="5" dirty="0">
                <a:solidFill>
                  <a:srgbClr val="1C93B4"/>
                </a:solidFill>
                <a:latin typeface="Arial"/>
                <a:cs typeface="Arial"/>
              </a:rPr>
              <a:t>92</a:t>
            </a:r>
            <a:endParaRPr sz="1300">
              <a:solidFill>
                <a:prstClr val="black"/>
              </a:solidFill>
              <a:latin typeface="Arial"/>
              <a:cs typeface="Arial"/>
            </a:endParaRPr>
          </a:p>
        </p:txBody>
      </p:sp>
      <p:sp>
        <p:nvSpPr>
          <p:cNvPr id="5" name="object 5"/>
          <p:cNvSpPr/>
          <p:nvPr/>
        </p:nvSpPr>
        <p:spPr>
          <a:xfrm>
            <a:off x="0" y="6556190"/>
            <a:ext cx="1028901" cy="300887"/>
          </a:xfrm>
          <a:custGeom>
            <a:avLst/>
            <a:gdLst/>
            <a:ahLst/>
            <a:cxnLst/>
            <a:rect l="l" t="t" r="r" b="b"/>
            <a:pathLst>
              <a:path w="810260" h="450215">
                <a:moveTo>
                  <a:pt x="809980" y="0"/>
                </a:moveTo>
                <a:lnTo>
                  <a:pt x="0" y="0"/>
                </a:lnTo>
                <a:lnTo>
                  <a:pt x="0" y="449999"/>
                </a:lnTo>
                <a:lnTo>
                  <a:pt x="809980" y="449999"/>
                </a:lnTo>
                <a:lnTo>
                  <a:pt x="809980" y="0"/>
                </a:lnTo>
                <a:close/>
              </a:path>
            </a:pathLst>
          </a:custGeom>
          <a:solidFill>
            <a:srgbClr val="1C93B4"/>
          </a:solidFill>
        </p:spPr>
        <p:txBody>
          <a:bodyPr wrap="square" lIns="0" tIns="0" rIns="0" bIns="0" rtlCol="0"/>
          <a:lstStyle/>
          <a:p>
            <a:pPr defTabSz="837753"/>
            <a:endParaRPr sz="1600">
              <a:solidFill>
                <a:prstClr val="black"/>
              </a:solidFill>
            </a:endParaRPr>
          </a:p>
        </p:txBody>
      </p:sp>
      <p:grpSp>
        <p:nvGrpSpPr>
          <p:cNvPr id="6" name="object 6"/>
          <p:cNvGrpSpPr/>
          <p:nvPr/>
        </p:nvGrpSpPr>
        <p:grpSpPr>
          <a:xfrm>
            <a:off x="3" y="2"/>
            <a:ext cx="1411917" cy="2769511"/>
            <a:chOff x="0" y="0"/>
            <a:chExt cx="1111885" cy="4144010"/>
          </a:xfrm>
        </p:grpSpPr>
        <p:sp>
          <p:nvSpPr>
            <p:cNvPr id="7" name="object 7"/>
            <p:cNvSpPr/>
            <p:nvPr/>
          </p:nvSpPr>
          <p:spPr>
            <a:xfrm>
              <a:off x="0" y="0"/>
              <a:ext cx="630555" cy="1260475"/>
            </a:xfrm>
            <a:custGeom>
              <a:avLst/>
              <a:gdLst/>
              <a:ahLst/>
              <a:cxnLst/>
              <a:rect l="l" t="t" r="r" b="b"/>
              <a:pathLst>
                <a:path w="630555" h="1260475">
                  <a:moveTo>
                    <a:pt x="629996" y="0"/>
                  </a:moveTo>
                  <a:lnTo>
                    <a:pt x="0" y="0"/>
                  </a:lnTo>
                  <a:lnTo>
                    <a:pt x="0" y="1260436"/>
                  </a:lnTo>
                  <a:lnTo>
                    <a:pt x="629996" y="1260436"/>
                  </a:lnTo>
                  <a:lnTo>
                    <a:pt x="629996"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8" name="object 8"/>
            <p:cNvSpPr/>
            <p:nvPr/>
          </p:nvSpPr>
          <p:spPr>
            <a:xfrm>
              <a:off x="314280" y="608838"/>
              <a:ext cx="124790" cy="229095"/>
            </a:xfrm>
            <a:prstGeom prst="rect">
              <a:avLst/>
            </a:prstGeom>
            <a:blipFill>
              <a:blip r:embed="rId2" cstate="print"/>
              <a:stretch>
                <a:fillRect/>
              </a:stretch>
            </a:blipFill>
          </p:spPr>
          <p:txBody>
            <a:bodyPr wrap="square" lIns="0" tIns="0" rIns="0" bIns="0" rtlCol="0"/>
            <a:lstStyle/>
            <a:p>
              <a:pPr defTabSz="837753"/>
              <a:endParaRPr sz="1600">
                <a:solidFill>
                  <a:prstClr val="black"/>
                </a:solidFill>
              </a:endParaRPr>
            </a:p>
          </p:txBody>
        </p:sp>
        <p:sp>
          <p:nvSpPr>
            <p:cNvPr id="9" name="object 9"/>
            <p:cNvSpPr/>
            <p:nvPr/>
          </p:nvSpPr>
          <p:spPr>
            <a:xfrm>
              <a:off x="623834" y="1260068"/>
              <a:ext cx="0" cy="2880360"/>
            </a:xfrm>
            <a:custGeom>
              <a:avLst/>
              <a:gdLst/>
              <a:ahLst/>
              <a:cxnLst/>
              <a:rect l="l" t="t" r="r" b="b"/>
              <a:pathLst>
                <a:path h="2880360">
                  <a:moveTo>
                    <a:pt x="0" y="2880004"/>
                  </a:moveTo>
                  <a:lnTo>
                    <a:pt x="0" y="0"/>
                  </a:lnTo>
                </a:path>
              </a:pathLst>
            </a:custGeom>
            <a:ln w="6350">
              <a:solidFill>
                <a:srgbClr val="1C93B4"/>
              </a:solidFill>
            </a:ln>
          </p:spPr>
          <p:txBody>
            <a:bodyPr wrap="square" lIns="0" tIns="0" rIns="0" bIns="0" rtlCol="0"/>
            <a:lstStyle/>
            <a:p>
              <a:pPr defTabSz="837753"/>
              <a:endParaRPr sz="1600">
                <a:solidFill>
                  <a:prstClr val="black"/>
                </a:solidFill>
              </a:endParaRPr>
            </a:p>
          </p:txBody>
        </p:sp>
        <p:sp>
          <p:nvSpPr>
            <p:cNvPr id="10" name="object 10"/>
            <p:cNvSpPr/>
            <p:nvPr/>
          </p:nvSpPr>
          <p:spPr>
            <a:xfrm>
              <a:off x="715145" y="1473708"/>
              <a:ext cx="396875" cy="63500"/>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grpSp>
      <p:sp>
        <p:nvSpPr>
          <p:cNvPr id="11" name="object 11"/>
          <p:cNvSpPr txBox="1"/>
          <p:nvPr/>
        </p:nvSpPr>
        <p:spPr>
          <a:xfrm>
            <a:off x="346782" y="1040103"/>
            <a:ext cx="461665" cy="1745480"/>
          </a:xfrm>
          <a:prstGeom prst="rect">
            <a:avLst/>
          </a:prstGeom>
        </p:spPr>
        <p:txBody>
          <a:bodyPr vert="vert270" wrap="square" lIns="0" tIns="4655" rIns="0" bIns="0" rtlCol="0">
            <a:spAutoFit/>
          </a:bodyPr>
          <a:lstStyle/>
          <a:p>
            <a:pPr marL="11635" defTabSz="837753">
              <a:spcBef>
                <a:spcPts val="37"/>
              </a:spcBef>
            </a:pPr>
            <a:r>
              <a:rPr sz="1500" spc="-32" dirty="0">
                <a:solidFill>
                  <a:srgbClr val="A62C3B"/>
                </a:solidFill>
                <a:latin typeface="Trebuchet MS"/>
                <a:cs typeface="Trebuchet MS"/>
              </a:rPr>
              <a:t>neler </a:t>
            </a:r>
            <a:r>
              <a:rPr sz="1500" spc="9" dirty="0">
                <a:solidFill>
                  <a:srgbClr val="A62C3B"/>
                </a:solidFill>
                <a:latin typeface="Trebuchet MS"/>
                <a:cs typeface="Trebuchet MS"/>
              </a:rPr>
              <a:t>öğrendik </a:t>
            </a:r>
            <a:r>
              <a:rPr sz="1500" spc="-37" dirty="0">
                <a:solidFill>
                  <a:srgbClr val="A62C3B"/>
                </a:solidFill>
                <a:latin typeface="Trebuchet MS"/>
                <a:cs typeface="Trebuchet MS"/>
              </a:rPr>
              <a:t>yanıt</a:t>
            </a:r>
            <a:r>
              <a:rPr sz="1500" spc="-133" dirty="0">
                <a:solidFill>
                  <a:srgbClr val="A62C3B"/>
                </a:solidFill>
                <a:latin typeface="Trebuchet MS"/>
                <a:cs typeface="Trebuchet MS"/>
              </a:rPr>
              <a:t> </a:t>
            </a:r>
            <a:r>
              <a:rPr sz="1500" spc="-27" dirty="0">
                <a:solidFill>
                  <a:srgbClr val="A62C3B"/>
                </a:solidFill>
                <a:latin typeface="Trebuchet MS"/>
                <a:cs typeface="Trebuchet MS"/>
              </a:rPr>
              <a:t>anahtarı</a:t>
            </a:r>
            <a:endParaRPr sz="1500">
              <a:solidFill>
                <a:prstClr val="black"/>
              </a:solidFill>
              <a:latin typeface="Trebuchet MS"/>
              <a:cs typeface="Trebuchet MS"/>
            </a:endParaRPr>
          </a:p>
        </p:txBody>
      </p:sp>
      <p:sp>
        <p:nvSpPr>
          <p:cNvPr id="12" name="object 12"/>
          <p:cNvSpPr txBox="1"/>
          <p:nvPr/>
        </p:nvSpPr>
        <p:spPr>
          <a:xfrm>
            <a:off x="1514292" y="751850"/>
            <a:ext cx="2910921" cy="376278"/>
          </a:xfrm>
          <a:prstGeom prst="rect">
            <a:avLst/>
          </a:prstGeom>
          <a:solidFill>
            <a:srgbClr val="FFF1E7"/>
          </a:solidFill>
          <a:ln w="6350">
            <a:solidFill>
              <a:srgbClr val="CA8F60"/>
            </a:solidFill>
          </a:ln>
        </p:spPr>
        <p:txBody>
          <a:bodyPr vert="horz" wrap="square" lIns="0" tIns="98319" rIns="0" bIns="0" rtlCol="0">
            <a:spAutoFit/>
          </a:bodyPr>
          <a:lstStyle/>
          <a:p>
            <a:pPr marL="48868" marR="57013" defTabSz="837753">
              <a:spcBef>
                <a:spcPts val="772"/>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7" dirty="0">
                <a:solidFill>
                  <a:srgbClr val="231F20"/>
                </a:solidFill>
                <a:latin typeface="Times New Roman"/>
                <a:cs typeface="Times New Roman"/>
              </a:rPr>
              <a:t>“Giriş” </a:t>
            </a:r>
            <a:r>
              <a:rPr sz="900" spc="-5" dirty="0">
                <a:solidFill>
                  <a:srgbClr val="231F20"/>
                </a:solidFill>
                <a:latin typeface="Times New Roman"/>
                <a:cs typeface="Times New Roman"/>
              </a:rPr>
              <a:t>konusunu </a:t>
            </a:r>
            <a:r>
              <a:rPr sz="900" spc="-27" dirty="0">
                <a:solidFill>
                  <a:srgbClr val="231F20"/>
                </a:solidFill>
                <a:latin typeface="Times New Roman"/>
                <a:cs typeface="Times New Roman"/>
              </a:rPr>
              <a:t>yeni-  </a:t>
            </a:r>
            <a:r>
              <a:rPr sz="900" spc="-5" dirty="0">
                <a:solidFill>
                  <a:srgbClr val="231F20"/>
                </a:solidFill>
                <a:latin typeface="Times New Roman"/>
                <a:cs typeface="Times New Roman"/>
              </a:rPr>
              <a:t>den </a:t>
            </a:r>
            <a:r>
              <a:rPr sz="900" spc="-27" dirty="0">
                <a:solidFill>
                  <a:srgbClr val="231F20"/>
                </a:solidFill>
                <a:latin typeface="Times New Roman"/>
                <a:cs typeface="Times New Roman"/>
              </a:rPr>
              <a:t>gözden</a:t>
            </a:r>
            <a:r>
              <a:rPr sz="900"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13" name="object 13"/>
          <p:cNvSpPr txBox="1"/>
          <p:nvPr/>
        </p:nvSpPr>
        <p:spPr>
          <a:xfrm>
            <a:off x="908578" y="746716"/>
            <a:ext cx="503161" cy="260145"/>
          </a:xfrm>
          <a:prstGeom prst="rect">
            <a:avLst/>
          </a:prstGeom>
          <a:solidFill>
            <a:srgbClr val="A62C3B"/>
          </a:solidFill>
        </p:spPr>
        <p:txBody>
          <a:bodyPr vert="horz" wrap="square" lIns="0" tIns="80284" rIns="0" bIns="0" rtlCol="0">
            <a:spAutoFit/>
          </a:bodyPr>
          <a:lstStyle/>
          <a:p>
            <a:pPr marL="77958" defTabSz="837753">
              <a:spcBef>
                <a:spcPts val="632"/>
              </a:spcBef>
            </a:pPr>
            <a:r>
              <a:rPr sz="1100" spc="-110" dirty="0">
                <a:solidFill>
                  <a:srgbClr val="FFFFFF"/>
                </a:solidFill>
                <a:latin typeface="Arial"/>
                <a:cs typeface="Arial"/>
              </a:rPr>
              <a:t>1.</a:t>
            </a:r>
            <a:r>
              <a:rPr sz="1100" spc="-60" dirty="0">
                <a:solidFill>
                  <a:srgbClr val="FFFFFF"/>
                </a:solidFill>
                <a:latin typeface="Arial"/>
                <a:cs typeface="Arial"/>
              </a:rPr>
              <a:t> </a:t>
            </a:r>
            <a:r>
              <a:rPr sz="1000" spc="-32" dirty="0">
                <a:solidFill>
                  <a:srgbClr val="FFFFFF"/>
                </a:solidFill>
                <a:latin typeface="Arial"/>
                <a:cs typeface="Arial"/>
              </a:rPr>
              <a:t>B</a:t>
            </a:r>
            <a:endParaRPr sz="1000">
              <a:solidFill>
                <a:prstClr val="black"/>
              </a:solidFill>
              <a:latin typeface="Arial"/>
              <a:cs typeface="Arial"/>
            </a:endParaRPr>
          </a:p>
        </p:txBody>
      </p:sp>
      <p:sp>
        <p:nvSpPr>
          <p:cNvPr id="14" name="object 14"/>
          <p:cNvSpPr txBox="1"/>
          <p:nvPr/>
        </p:nvSpPr>
        <p:spPr>
          <a:xfrm>
            <a:off x="5183309" y="751852"/>
            <a:ext cx="2910921" cy="305784"/>
          </a:xfrm>
          <a:prstGeom prst="rect">
            <a:avLst/>
          </a:prstGeom>
          <a:solidFill>
            <a:srgbClr val="FFF1E7"/>
          </a:solidFill>
          <a:ln w="6350">
            <a:solidFill>
              <a:srgbClr val="CA8F60"/>
            </a:solidFill>
          </a:ln>
        </p:spPr>
        <p:txBody>
          <a:bodyPr vert="horz" wrap="square" lIns="0" tIns="28507" rIns="0" bIns="0" rtlCol="0">
            <a:spAutoFit/>
          </a:bodyPr>
          <a:lstStyle/>
          <a:p>
            <a:pPr marL="49450" marR="56431" algn="just" defTabSz="837753">
              <a:spcBef>
                <a:spcPts val="224"/>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7" dirty="0">
                <a:solidFill>
                  <a:srgbClr val="231F20"/>
                </a:solidFill>
                <a:latin typeface="Times New Roman"/>
                <a:cs typeface="Times New Roman"/>
              </a:rPr>
              <a:t>“X-Işını, X-Işını </a:t>
            </a:r>
            <a:r>
              <a:rPr sz="900" spc="-18" dirty="0">
                <a:solidFill>
                  <a:srgbClr val="231F20"/>
                </a:solidFill>
                <a:latin typeface="Times New Roman"/>
                <a:cs typeface="Times New Roman"/>
              </a:rPr>
              <a:t>Cihaz-  </a:t>
            </a:r>
            <a:r>
              <a:rPr sz="900" spc="-9" dirty="0">
                <a:solidFill>
                  <a:srgbClr val="231F20"/>
                </a:solidFill>
                <a:latin typeface="Times New Roman"/>
                <a:cs typeface="Times New Roman"/>
              </a:rPr>
              <a:t>larının </a:t>
            </a:r>
            <a:r>
              <a:rPr sz="900" spc="-23" dirty="0">
                <a:solidFill>
                  <a:srgbClr val="231F20"/>
                </a:solidFill>
                <a:latin typeface="Times New Roman"/>
                <a:cs typeface="Times New Roman"/>
              </a:rPr>
              <a:t>Çalışma </a:t>
            </a:r>
            <a:r>
              <a:rPr sz="900" spc="-37" dirty="0">
                <a:solidFill>
                  <a:srgbClr val="231F20"/>
                </a:solidFill>
                <a:latin typeface="Times New Roman"/>
                <a:cs typeface="Times New Roman"/>
              </a:rPr>
              <a:t>Şekli </a:t>
            </a:r>
            <a:r>
              <a:rPr sz="900" spc="-60" dirty="0">
                <a:solidFill>
                  <a:srgbClr val="231F20"/>
                </a:solidFill>
                <a:latin typeface="Times New Roman"/>
                <a:cs typeface="Times New Roman"/>
              </a:rPr>
              <a:t>ve </a:t>
            </a:r>
            <a:r>
              <a:rPr sz="900" spc="-18" dirty="0">
                <a:solidFill>
                  <a:srgbClr val="231F20"/>
                </a:solidFill>
                <a:latin typeface="Times New Roman"/>
                <a:cs typeface="Times New Roman"/>
              </a:rPr>
              <a:t>Kullanım </a:t>
            </a:r>
            <a:r>
              <a:rPr sz="900" spc="-32" dirty="0">
                <a:solidFill>
                  <a:srgbClr val="231F20"/>
                </a:solidFill>
                <a:latin typeface="Times New Roman"/>
                <a:cs typeface="Times New Roman"/>
              </a:rPr>
              <a:t>Alanları”  </a:t>
            </a:r>
            <a:r>
              <a:rPr sz="900" spc="-5" dirty="0">
                <a:solidFill>
                  <a:srgbClr val="231F20"/>
                </a:solidFill>
                <a:latin typeface="Times New Roman"/>
                <a:cs typeface="Times New Roman"/>
              </a:rPr>
              <a:t>konusunu </a:t>
            </a:r>
            <a:r>
              <a:rPr sz="900" spc="-18" dirty="0">
                <a:solidFill>
                  <a:srgbClr val="231F20"/>
                </a:solidFill>
                <a:latin typeface="Times New Roman"/>
                <a:cs typeface="Times New Roman"/>
              </a:rPr>
              <a:t>yeniden </a:t>
            </a:r>
            <a:r>
              <a:rPr sz="900" spc="-27" dirty="0">
                <a:solidFill>
                  <a:srgbClr val="231F20"/>
                </a:solidFill>
                <a:latin typeface="Times New Roman"/>
                <a:cs typeface="Times New Roman"/>
              </a:rPr>
              <a:t>gözden</a:t>
            </a:r>
            <a:r>
              <a:rPr sz="900" spc="14"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15" name="object 15"/>
          <p:cNvSpPr/>
          <p:nvPr/>
        </p:nvSpPr>
        <p:spPr>
          <a:xfrm>
            <a:off x="4577145" y="984904"/>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16" name="object 16"/>
          <p:cNvSpPr txBox="1"/>
          <p:nvPr/>
        </p:nvSpPr>
        <p:spPr>
          <a:xfrm>
            <a:off x="4577597" y="746716"/>
            <a:ext cx="503161" cy="260145"/>
          </a:xfrm>
          <a:prstGeom prst="rect">
            <a:avLst/>
          </a:prstGeom>
          <a:solidFill>
            <a:srgbClr val="A62C3B"/>
          </a:solidFill>
        </p:spPr>
        <p:txBody>
          <a:bodyPr vert="horz" wrap="square" lIns="0" tIns="80284" rIns="0" bIns="0" rtlCol="0">
            <a:spAutoFit/>
          </a:bodyPr>
          <a:lstStyle/>
          <a:p>
            <a:pPr marL="62832" defTabSz="837753">
              <a:spcBef>
                <a:spcPts val="632"/>
              </a:spcBef>
            </a:pPr>
            <a:r>
              <a:rPr sz="1100" dirty="0">
                <a:solidFill>
                  <a:srgbClr val="FFFFFF"/>
                </a:solidFill>
                <a:latin typeface="Arial"/>
                <a:cs typeface="Arial"/>
              </a:rPr>
              <a:t>6.</a:t>
            </a:r>
            <a:r>
              <a:rPr sz="1100" spc="-64" dirty="0">
                <a:solidFill>
                  <a:srgbClr val="FFFFFF"/>
                </a:solidFill>
                <a:latin typeface="Arial"/>
                <a:cs typeface="Arial"/>
              </a:rPr>
              <a:t> </a:t>
            </a:r>
            <a:r>
              <a:rPr sz="1000" spc="-5" dirty="0">
                <a:solidFill>
                  <a:srgbClr val="FFFFFF"/>
                </a:solidFill>
                <a:latin typeface="Arial"/>
                <a:cs typeface="Arial"/>
              </a:rPr>
              <a:t>A</a:t>
            </a:r>
            <a:endParaRPr sz="1000">
              <a:solidFill>
                <a:prstClr val="black"/>
              </a:solidFill>
              <a:latin typeface="Arial"/>
              <a:cs typeface="Arial"/>
            </a:endParaRPr>
          </a:p>
        </p:txBody>
      </p:sp>
      <p:sp>
        <p:nvSpPr>
          <p:cNvPr id="17" name="object 17"/>
          <p:cNvSpPr txBox="1"/>
          <p:nvPr/>
        </p:nvSpPr>
        <p:spPr>
          <a:xfrm>
            <a:off x="1514292" y="1563853"/>
            <a:ext cx="2910921" cy="376278"/>
          </a:xfrm>
          <a:prstGeom prst="rect">
            <a:avLst/>
          </a:prstGeom>
          <a:solidFill>
            <a:srgbClr val="FFF1E7"/>
          </a:solidFill>
          <a:ln w="6350">
            <a:solidFill>
              <a:srgbClr val="CA8F60"/>
            </a:solidFill>
          </a:ln>
        </p:spPr>
        <p:txBody>
          <a:bodyPr vert="horz" wrap="square" lIns="0" tIns="98319" rIns="0" bIns="0" rtlCol="0">
            <a:spAutoFit/>
          </a:bodyPr>
          <a:lstStyle/>
          <a:p>
            <a:pPr marL="48868" marR="56431" defTabSz="837753">
              <a:spcBef>
                <a:spcPts val="772"/>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37" dirty="0">
                <a:solidFill>
                  <a:srgbClr val="231F20"/>
                </a:solidFill>
                <a:latin typeface="Times New Roman"/>
                <a:cs typeface="Times New Roman"/>
              </a:rPr>
              <a:t>“Giriş?” </a:t>
            </a:r>
            <a:r>
              <a:rPr sz="900" spc="-5" dirty="0">
                <a:solidFill>
                  <a:srgbClr val="231F20"/>
                </a:solidFill>
                <a:latin typeface="Times New Roman"/>
                <a:cs typeface="Times New Roman"/>
              </a:rPr>
              <a:t>konusunu </a:t>
            </a:r>
            <a:r>
              <a:rPr sz="900" spc="-27" dirty="0">
                <a:solidFill>
                  <a:srgbClr val="231F20"/>
                </a:solidFill>
                <a:latin typeface="Times New Roman"/>
                <a:cs typeface="Times New Roman"/>
              </a:rPr>
              <a:t>yeni-  </a:t>
            </a:r>
            <a:r>
              <a:rPr sz="900" spc="-5" dirty="0">
                <a:solidFill>
                  <a:srgbClr val="231F20"/>
                </a:solidFill>
                <a:latin typeface="Times New Roman"/>
                <a:cs typeface="Times New Roman"/>
              </a:rPr>
              <a:t>den </a:t>
            </a:r>
            <a:r>
              <a:rPr sz="900" spc="-27" dirty="0">
                <a:solidFill>
                  <a:srgbClr val="231F20"/>
                </a:solidFill>
                <a:latin typeface="Times New Roman"/>
                <a:cs typeface="Times New Roman"/>
              </a:rPr>
              <a:t>gözden</a:t>
            </a:r>
            <a:r>
              <a:rPr sz="900"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18" name="object 18"/>
          <p:cNvSpPr/>
          <p:nvPr/>
        </p:nvSpPr>
        <p:spPr>
          <a:xfrm>
            <a:off x="908121" y="1796906"/>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19" name="object 19"/>
          <p:cNvSpPr txBox="1"/>
          <p:nvPr/>
        </p:nvSpPr>
        <p:spPr>
          <a:xfrm>
            <a:off x="908578" y="1558728"/>
            <a:ext cx="503161" cy="260145"/>
          </a:xfrm>
          <a:prstGeom prst="rect">
            <a:avLst/>
          </a:prstGeom>
          <a:solidFill>
            <a:srgbClr val="A62C3B"/>
          </a:solidFill>
        </p:spPr>
        <p:txBody>
          <a:bodyPr vert="horz" wrap="square" lIns="0" tIns="80284" rIns="0" bIns="0" rtlCol="0">
            <a:spAutoFit/>
          </a:bodyPr>
          <a:lstStyle/>
          <a:p>
            <a:pPr marL="74467" defTabSz="837753">
              <a:spcBef>
                <a:spcPts val="632"/>
              </a:spcBef>
            </a:pPr>
            <a:r>
              <a:rPr sz="1100" spc="-64" dirty="0">
                <a:solidFill>
                  <a:srgbClr val="FFFFFF"/>
                </a:solidFill>
                <a:latin typeface="Arial"/>
                <a:cs typeface="Arial"/>
              </a:rPr>
              <a:t>3.</a:t>
            </a:r>
            <a:r>
              <a:rPr sz="1100" spc="-60" dirty="0">
                <a:solidFill>
                  <a:srgbClr val="FFFFFF"/>
                </a:solidFill>
                <a:latin typeface="Arial"/>
                <a:cs typeface="Arial"/>
              </a:rPr>
              <a:t> </a:t>
            </a:r>
            <a:r>
              <a:rPr sz="1000" spc="-64" dirty="0">
                <a:solidFill>
                  <a:srgbClr val="FFFFFF"/>
                </a:solidFill>
                <a:latin typeface="Arial"/>
                <a:cs typeface="Arial"/>
              </a:rPr>
              <a:t>E</a:t>
            </a:r>
            <a:endParaRPr sz="1000">
              <a:solidFill>
                <a:prstClr val="black"/>
              </a:solidFill>
              <a:latin typeface="Arial"/>
              <a:cs typeface="Arial"/>
            </a:endParaRPr>
          </a:p>
        </p:txBody>
      </p:sp>
      <p:sp>
        <p:nvSpPr>
          <p:cNvPr id="20" name="object 20"/>
          <p:cNvSpPr txBox="1"/>
          <p:nvPr/>
        </p:nvSpPr>
        <p:spPr>
          <a:xfrm>
            <a:off x="5183309" y="1563854"/>
            <a:ext cx="2910921" cy="305784"/>
          </a:xfrm>
          <a:prstGeom prst="rect">
            <a:avLst/>
          </a:prstGeom>
          <a:solidFill>
            <a:srgbClr val="FFF1E7"/>
          </a:solidFill>
          <a:ln w="6350">
            <a:solidFill>
              <a:srgbClr val="CA8F60"/>
            </a:solidFill>
          </a:ln>
        </p:spPr>
        <p:txBody>
          <a:bodyPr vert="horz" wrap="square" lIns="0" tIns="28507" rIns="0" bIns="0" rtlCol="0">
            <a:spAutoFit/>
          </a:bodyPr>
          <a:lstStyle/>
          <a:p>
            <a:pPr marL="49450" marR="56431" algn="just" defTabSz="837753">
              <a:spcBef>
                <a:spcPts val="224"/>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7" dirty="0">
                <a:solidFill>
                  <a:srgbClr val="231F20"/>
                </a:solidFill>
                <a:latin typeface="Times New Roman"/>
                <a:cs typeface="Times New Roman"/>
              </a:rPr>
              <a:t>“X-Işını </a:t>
            </a:r>
            <a:r>
              <a:rPr sz="900" spc="-18" dirty="0">
                <a:solidFill>
                  <a:srgbClr val="231F20"/>
                </a:solidFill>
                <a:latin typeface="Times New Roman"/>
                <a:cs typeface="Times New Roman"/>
              </a:rPr>
              <a:t>Cihazı Kullanan  Güvenlik </a:t>
            </a:r>
            <a:r>
              <a:rPr sz="900" spc="-27" dirty="0">
                <a:solidFill>
                  <a:srgbClr val="231F20"/>
                </a:solidFill>
                <a:latin typeface="Times New Roman"/>
                <a:cs typeface="Times New Roman"/>
              </a:rPr>
              <a:t>Sistemi </a:t>
            </a:r>
            <a:r>
              <a:rPr sz="900" spc="-23" dirty="0">
                <a:solidFill>
                  <a:srgbClr val="231F20"/>
                </a:solidFill>
                <a:latin typeface="Times New Roman"/>
                <a:cs typeface="Times New Roman"/>
              </a:rPr>
              <a:t>Çeşitleri” </a:t>
            </a:r>
            <a:r>
              <a:rPr sz="900" spc="-5" dirty="0">
                <a:solidFill>
                  <a:srgbClr val="231F20"/>
                </a:solidFill>
                <a:latin typeface="Times New Roman"/>
                <a:cs typeface="Times New Roman"/>
              </a:rPr>
              <a:t>konusunu </a:t>
            </a:r>
            <a:r>
              <a:rPr sz="900" spc="-27" dirty="0">
                <a:solidFill>
                  <a:srgbClr val="231F20"/>
                </a:solidFill>
                <a:latin typeface="Times New Roman"/>
                <a:cs typeface="Times New Roman"/>
              </a:rPr>
              <a:t>yeni-  </a:t>
            </a:r>
            <a:r>
              <a:rPr sz="900" spc="-5" dirty="0">
                <a:solidFill>
                  <a:srgbClr val="231F20"/>
                </a:solidFill>
                <a:latin typeface="Times New Roman"/>
                <a:cs typeface="Times New Roman"/>
              </a:rPr>
              <a:t>den </a:t>
            </a:r>
            <a:r>
              <a:rPr sz="900" spc="-27" dirty="0">
                <a:solidFill>
                  <a:srgbClr val="231F20"/>
                </a:solidFill>
                <a:latin typeface="Times New Roman"/>
                <a:cs typeface="Times New Roman"/>
              </a:rPr>
              <a:t>gözden</a:t>
            </a:r>
            <a:r>
              <a:rPr sz="900"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21" name="object 21"/>
          <p:cNvSpPr/>
          <p:nvPr/>
        </p:nvSpPr>
        <p:spPr>
          <a:xfrm>
            <a:off x="4577145" y="1796906"/>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22" name="object 22"/>
          <p:cNvSpPr txBox="1"/>
          <p:nvPr/>
        </p:nvSpPr>
        <p:spPr>
          <a:xfrm>
            <a:off x="4577597" y="1558728"/>
            <a:ext cx="503161" cy="260145"/>
          </a:xfrm>
          <a:prstGeom prst="rect">
            <a:avLst/>
          </a:prstGeom>
          <a:solidFill>
            <a:srgbClr val="A62C3B"/>
          </a:solidFill>
        </p:spPr>
        <p:txBody>
          <a:bodyPr vert="horz" wrap="square" lIns="0" tIns="80284" rIns="0" bIns="0" rtlCol="0">
            <a:spAutoFit/>
          </a:bodyPr>
          <a:lstStyle/>
          <a:p>
            <a:pPr marL="66322" defTabSz="837753">
              <a:spcBef>
                <a:spcPts val="632"/>
              </a:spcBef>
            </a:pPr>
            <a:r>
              <a:rPr sz="1100" spc="-5" dirty="0">
                <a:solidFill>
                  <a:srgbClr val="FFFFFF"/>
                </a:solidFill>
                <a:latin typeface="Arial"/>
                <a:cs typeface="Arial"/>
              </a:rPr>
              <a:t>8.</a:t>
            </a:r>
            <a:r>
              <a:rPr sz="1100" spc="-64" dirty="0">
                <a:solidFill>
                  <a:srgbClr val="FFFFFF"/>
                </a:solidFill>
                <a:latin typeface="Arial"/>
                <a:cs typeface="Arial"/>
              </a:rPr>
              <a:t> </a:t>
            </a:r>
            <a:r>
              <a:rPr sz="1000" spc="-64" dirty="0">
                <a:solidFill>
                  <a:srgbClr val="FFFFFF"/>
                </a:solidFill>
                <a:latin typeface="Arial"/>
                <a:cs typeface="Arial"/>
              </a:rPr>
              <a:t>E</a:t>
            </a:r>
            <a:endParaRPr sz="1000">
              <a:solidFill>
                <a:prstClr val="black"/>
              </a:solidFill>
              <a:latin typeface="Arial"/>
              <a:cs typeface="Arial"/>
            </a:endParaRPr>
          </a:p>
        </p:txBody>
      </p:sp>
      <p:sp>
        <p:nvSpPr>
          <p:cNvPr id="23" name="object 23"/>
          <p:cNvSpPr txBox="1"/>
          <p:nvPr/>
        </p:nvSpPr>
        <p:spPr>
          <a:xfrm>
            <a:off x="1514292" y="1160861"/>
            <a:ext cx="2910921" cy="376278"/>
          </a:xfrm>
          <a:prstGeom prst="rect">
            <a:avLst/>
          </a:prstGeom>
          <a:solidFill>
            <a:srgbClr val="FFF1E7"/>
          </a:solidFill>
          <a:ln w="6350">
            <a:solidFill>
              <a:srgbClr val="CA8F60"/>
            </a:solidFill>
          </a:ln>
        </p:spPr>
        <p:txBody>
          <a:bodyPr vert="horz" wrap="square" lIns="0" tIns="98319" rIns="0" bIns="0" rtlCol="0">
            <a:spAutoFit/>
          </a:bodyPr>
          <a:lstStyle/>
          <a:p>
            <a:pPr marL="48868" marR="57013" defTabSz="837753">
              <a:spcBef>
                <a:spcPts val="772"/>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7" dirty="0">
                <a:solidFill>
                  <a:srgbClr val="231F20"/>
                </a:solidFill>
                <a:latin typeface="Times New Roman"/>
                <a:cs typeface="Times New Roman"/>
              </a:rPr>
              <a:t>“Giriş” </a:t>
            </a:r>
            <a:r>
              <a:rPr sz="900" spc="-5" dirty="0">
                <a:solidFill>
                  <a:srgbClr val="231F20"/>
                </a:solidFill>
                <a:latin typeface="Times New Roman"/>
                <a:cs typeface="Times New Roman"/>
              </a:rPr>
              <a:t>konusunu </a:t>
            </a:r>
            <a:r>
              <a:rPr sz="900" spc="-27" dirty="0">
                <a:solidFill>
                  <a:srgbClr val="231F20"/>
                </a:solidFill>
                <a:latin typeface="Times New Roman"/>
                <a:cs typeface="Times New Roman"/>
              </a:rPr>
              <a:t>yeni-  </a:t>
            </a:r>
            <a:r>
              <a:rPr sz="900" spc="-5" dirty="0">
                <a:solidFill>
                  <a:srgbClr val="231F20"/>
                </a:solidFill>
                <a:latin typeface="Times New Roman"/>
                <a:cs typeface="Times New Roman"/>
              </a:rPr>
              <a:t>den </a:t>
            </a:r>
            <a:r>
              <a:rPr sz="900" spc="-27" dirty="0">
                <a:solidFill>
                  <a:srgbClr val="231F20"/>
                </a:solidFill>
                <a:latin typeface="Times New Roman"/>
                <a:cs typeface="Times New Roman"/>
              </a:rPr>
              <a:t>gözden</a:t>
            </a:r>
            <a:r>
              <a:rPr sz="900"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24" name="object 24"/>
          <p:cNvSpPr/>
          <p:nvPr/>
        </p:nvSpPr>
        <p:spPr>
          <a:xfrm>
            <a:off x="908121" y="1393905"/>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25" name="object 25"/>
          <p:cNvSpPr txBox="1"/>
          <p:nvPr/>
        </p:nvSpPr>
        <p:spPr>
          <a:xfrm>
            <a:off x="908578" y="1155727"/>
            <a:ext cx="503161" cy="260145"/>
          </a:xfrm>
          <a:prstGeom prst="rect">
            <a:avLst/>
          </a:prstGeom>
          <a:solidFill>
            <a:srgbClr val="A62C3B"/>
          </a:solidFill>
        </p:spPr>
        <p:txBody>
          <a:bodyPr vert="horz" wrap="square" lIns="0" tIns="80284" rIns="0" bIns="0" rtlCol="0">
            <a:spAutoFit/>
          </a:bodyPr>
          <a:lstStyle/>
          <a:p>
            <a:pPr marL="70977" defTabSz="837753">
              <a:spcBef>
                <a:spcPts val="632"/>
              </a:spcBef>
            </a:pPr>
            <a:r>
              <a:rPr sz="1100" spc="-37" dirty="0">
                <a:solidFill>
                  <a:srgbClr val="FFFFFF"/>
                </a:solidFill>
                <a:latin typeface="Arial"/>
                <a:cs typeface="Arial"/>
              </a:rPr>
              <a:t>2.</a:t>
            </a:r>
            <a:r>
              <a:rPr sz="1100" spc="-64" dirty="0">
                <a:solidFill>
                  <a:srgbClr val="FFFFFF"/>
                </a:solidFill>
                <a:latin typeface="Arial"/>
                <a:cs typeface="Arial"/>
              </a:rPr>
              <a:t> </a:t>
            </a:r>
            <a:r>
              <a:rPr sz="1000" spc="-64" dirty="0">
                <a:solidFill>
                  <a:srgbClr val="FFFFFF"/>
                </a:solidFill>
                <a:latin typeface="Arial"/>
                <a:cs typeface="Arial"/>
              </a:rPr>
              <a:t>E</a:t>
            </a:r>
            <a:endParaRPr sz="1000">
              <a:solidFill>
                <a:prstClr val="black"/>
              </a:solidFill>
              <a:latin typeface="Arial"/>
              <a:cs typeface="Arial"/>
            </a:endParaRPr>
          </a:p>
        </p:txBody>
      </p:sp>
      <p:sp>
        <p:nvSpPr>
          <p:cNvPr id="26" name="object 26"/>
          <p:cNvSpPr txBox="1"/>
          <p:nvPr/>
        </p:nvSpPr>
        <p:spPr>
          <a:xfrm>
            <a:off x="5183309" y="1160861"/>
            <a:ext cx="2910921" cy="305784"/>
          </a:xfrm>
          <a:prstGeom prst="rect">
            <a:avLst/>
          </a:prstGeom>
          <a:solidFill>
            <a:srgbClr val="FFF1E7"/>
          </a:solidFill>
          <a:ln w="6350">
            <a:solidFill>
              <a:srgbClr val="CA8F60"/>
            </a:solidFill>
          </a:ln>
        </p:spPr>
        <p:txBody>
          <a:bodyPr vert="horz" wrap="square" lIns="0" tIns="28507" rIns="0" bIns="0" rtlCol="0">
            <a:spAutoFit/>
          </a:bodyPr>
          <a:lstStyle/>
          <a:p>
            <a:pPr marL="49450" marR="56431" algn="just" defTabSz="837753">
              <a:spcBef>
                <a:spcPts val="224"/>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3" dirty="0">
                <a:solidFill>
                  <a:srgbClr val="231F20"/>
                </a:solidFill>
                <a:latin typeface="Times New Roman"/>
                <a:cs typeface="Times New Roman"/>
              </a:rPr>
              <a:t>“Güvenlik Sistemlerinde  </a:t>
            </a:r>
            <a:r>
              <a:rPr sz="900" spc="-27" dirty="0">
                <a:solidFill>
                  <a:srgbClr val="231F20"/>
                </a:solidFill>
                <a:latin typeface="Times New Roman"/>
                <a:cs typeface="Times New Roman"/>
              </a:rPr>
              <a:t>X-Işını </a:t>
            </a:r>
            <a:r>
              <a:rPr sz="900" spc="-18" dirty="0">
                <a:solidFill>
                  <a:srgbClr val="231F20"/>
                </a:solidFill>
                <a:latin typeface="Times New Roman"/>
                <a:cs typeface="Times New Roman"/>
              </a:rPr>
              <a:t>Kullanımı </a:t>
            </a:r>
            <a:r>
              <a:rPr sz="900" spc="-60" dirty="0">
                <a:solidFill>
                  <a:srgbClr val="231F20"/>
                </a:solidFill>
                <a:latin typeface="Times New Roman"/>
                <a:cs typeface="Times New Roman"/>
              </a:rPr>
              <a:t>ve </a:t>
            </a:r>
            <a:r>
              <a:rPr sz="900" spc="-27" dirty="0">
                <a:solidFill>
                  <a:srgbClr val="231F20"/>
                </a:solidFill>
                <a:latin typeface="Times New Roman"/>
                <a:cs typeface="Times New Roman"/>
              </a:rPr>
              <a:t>X-Işını </a:t>
            </a:r>
            <a:r>
              <a:rPr sz="900" spc="-23" dirty="0">
                <a:solidFill>
                  <a:srgbClr val="231F20"/>
                </a:solidFill>
                <a:latin typeface="Times New Roman"/>
                <a:cs typeface="Times New Roman"/>
              </a:rPr>
              <a:t>Cihazları” </a:t>
            </a:r>
            <a:r>
              <a:rPr sz="900" spc="-14" dirty="0">
                <a:solidFill>
                  <a:srgbClr val="231F20"/>
                </a:solidFill>
                <a:latin typeface="Times New Roman"/>
                <a:cs typeface="Times New Roman"/>
              </a:rPr>
              <a:t>ko-  </a:t>
            </a:r>
            <a:r>
              <a:rPr sz="900" dirty="0">
                <a:solidFill>
                  <a:srgbClr val="231F20"/>
                </a:solidFill>
                <a:latin typeface="Times New Roman"/>
                <a:cs typeface="Times New Roman"/>
              </a:rPr>
              <a:t>nusunu </a:t>
            </a:r>
            <a:r>
              <a:rPr sz="900" spc="-18" dirty="0">
                <a:solidFill>
                  <a:srgbClr val="231F20"/>
                </a:solidFill>
                <a:latin typeface="Times New Roman"/>
                <a:cs typeface="Times New Roman"/>
              </a:rPr>
              <a:t>yeniden </a:t>
            </a:r>
            <a:r>
              <a:rPr sz="900" spc="-27" dirty="0">
                <a:solidFill>
                  <a:srgbClr val="231F20"/>
                </a:solidFill>
                <a:latin typeface="Times New Roman"/>
                <a:cs typeface="Times New Roman"/>
              </a:rPr>
              <a:t>gözden</a:t>
            </a:r>
            <a:r>
              <a:rPr sz="900" spc="9"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27" name="object 27"/>
          <p:cNvSpPr/>
          <p:nvPr/>
        </p:nvSpPr>
        <p:spPr>
          <a:xfrm>
            <a:off x="4577145" y="1393905"/>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28" name="object 28"/>
          <p:cNvSpPr txBox="1"/>
          <p:nvPr/>
        </p:nvSpPr>
        <p:spPr>
          <a:xfrm>
            <a:off x="4577597" y="1155727"/>
            <a:ext cx="503161" cy="260145"/>
          </a:xfrm>
          <a:prstGeom prst="rect">
            <a:avLst/>
          </a:prstGeom>
          <a:solidFill>
            <a:srgbClr val="A62C3B"/>
          </a:solidFill>
        </p:spPr>
        <p:txBody>
          <a:bodyPr vert="horz" wrap="square" lIns="0" tIns="80284" rIns="0" bIns="0" rtlCol="0">
            <a:spAutoFit/>
          </a:bodyPr>
          <a:lstStyle/>
          <a:p>
            <a:pPr marL="65158" defTabSz="837753">
              <a:spcBef>
                <a:spcPts val="632"/>
              </a:spcBef>
            </a:pPr>
            <a:r>
              <a:rPr sz="1100" spc="-55" dirty="0">
                <a:solidFill>
                  <a:srgbClr val="FFFFFF"/>
                </a:solidFill>
                <a:latin typeface="Arial"/>
                <a:cs typeface="Arial"/>
              </a:rPr>
              <a:t>7.</a:t>
            </a:r>
            <a:r>
              <a:rPr sz="1100" spc="-64" dirty="0">
                <a:solidFill>
                  <a:srgbClr val="FFFFFF"/>
                </a:solidFill>
                <a:latin typeface="Arial"/>
                <a:cs typeface="Arial"/>
              </a:rPr>
              <a:t> </a:t>
            </a:r>
            <a:r>
              <a:rPr sz="1000" spc="5" dirty="0">
                <a:solidFill>
                  <a:srgbClr val="FFFFFF"/>
                </a:solidFill>
                <a:latin typeface="Arial"/>
                <a:cs typeface="Arial"/>
              </a:rPr>
              <a:t>D</a:t>
            </a:r>
            <a:endParaRPr sz="1000">
              <a:solidFill>
                <a:prstClr val="black"/>
              </a:solidFill>
              <a:latin typeface="Arial"/>
              <a:cs typeface="Arial"/>
            </a:endParaRPr>
          </a:p>
        </p:txBody>
      </p:sp>
      <p:sp>
        <p:nvSpPr>
          <p:cNvPr id="29" name="object 29"/>
          <p:cNvSpPr txBox="1"/>
          <p:nvPr/>
        </p:nvSpPr>
        <p:spPr>
          <a:xfrm>
            <a:off x="1514292" y="1972863"/>
            <a:ext cx="2910921" cy="305784"/>
          </a:xfrm>
          <a:prstGeom prst="rect">
            <a:avLst/>
          </a:prstGeom>
          <a:solidFill>
            <a:srgbClr val="FFF1E7"/>
          </a:solidFill>
          <a:ln w="6350">
            <a:solidFill>
              <a:srgbClr val="CA8F60"/>
            </a:solidFill>
          </a:ln>
        </p:spPr>
        <p:txBody>
          <a:bodyPr vert="horz" wrap="square" lIns="0" tIns="28507" rIns="0" bIns="0" rtlCol="0">
            <a:spAutoFit/>
          </a:bodyPr>
          <a:lstStyle/>
          <a:p>
            <a:pPr marL="48868" marR="56431" algn="just" defTabSz="837753">
              <a:spcBef>
                <a:spcPts val="224"/>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7" dirty="0">
                <a:solidFill>
                  <a:srgbClr val="231F20"/>
                </a:solidFill>
                <a:latin typeface="Times New Roman"/>
                <a:cs typeface="Times New Roman"/>
              </a:rPr>
              <a:t>“X-Işını, X-Işını </a:t>
            </a:r>
            <a:r>
              <a:rPr sz="900" spc="-18" dirty="0">
                <a:solidFill>
                  <a:srgbClr val="231F20"/>
                </a:solidFill>
                <a:latin typeface="Times New Roman"/>
                <a:cs typeface="Times New Roman"/>
              </a:rPr>
              <a:t>Cihaz-  </a:t>
            </a:r>
            <a:r>
              <a:rPr sz="900" spc="-9" dirty="0">
                <a:solidFill>
                  <a:srgbClr val="231F20"/>
                </a:solidFill>
                <a:latin typeface="Times New Roman"/>
                <a:cs typeface="Times New Roman"/>
              </a:rPr>
              <a:t>larının </a:t>
            </a:r>
            <a:r>
              <a:rPr sz="900" spc="-23" dirty="0">
                <a:solidFill>
                  <a:srgbClr val="231F20"/>
                </a:solidFill>
                <a:latin typeface="Times New Roman"/>
                <a:cs typeface="Times New Roman"/>
              </a:rPr>
              <a:t>Çalışma </a:t>
            </a:r>
            <a:r>
              <a:rPr sz="900" spc="-37" dirty="0">
                <a:solidFill>
                  <a:srgbClr val="231F20"/>
                </a:solidFill>
                <a:latin typeface="Times New Roman"/>
                <a:cs typeface="Times New Roman"/>
              </a:rPr>
              <a:t>Şekli </a:t>
            </a:r>
            <a:r>
              <a:rPr sz="900" spc="-60" dirty="0">
                <a:solidFill>
                  <a:srgbClr val="231F20"/>
                </a:solidFill>
                <a:latin typeface="Times New Roman"/>
                <a:cs typeface="Times New Roman"/>
              </a:rPr>
              <a:t>ve </a:t>
            </a:r>
            <a:r>
              <a:rPr sz="900" spc="-18" dirty="0">
                <a:solidFill>
                  <a:srgbClr val="231F20"/>
                </a:solidFill>
                <a:latin typeface="Times New Roman"/>
                <a:cs typeface="Times New Roman"/>
              </a:rPr>
              <a:t>Kullanım </a:t>
            </a:r>
            <a:r>
              <a:rPr sz="900" spc="-32" dirty="0">
                <a:solidFill>
                  <a:srgbClr val="231F20"/>
                </a:solidFill>
                <a:latin typeface="Times New Roman"/>
                <a:cs typeface="Times New Roman"/>
              </a:rPr>
              <a:t>Alanları”  </a:t>
            </a:r>
            <a:r>
              <a:rPr sz="900" spc="-5" dirty="0">
                <a:solidFill>
                  <a:srgbClr val="231F20"/>
                </a:solidFill>
                <a:latin typeface="Times New Roman"/>
                <a:cs typeface="Times New Roman"/>
              </a:rPr>
              <a:t>konusunu </a:t>
            </a:r>
            <a:r>
              <a:rPr sz="900" spc="-18" dirty="0">
                <a:solidFill>
                  <a:srgbClr val="231F20"/>
                </a:solidFill>
                <a:latin typeface="Times New Roman"/>
                <a:cs typeface="Times New Roman"/>
              </a:rPr>
              <a:t>yeniden </a:t>
            </a:r>
            <a:r>
              <a:rPr sz="900" spc="-27" dirty="0">
                <a:solidFill>
                  <a:srgbClr val="231F20"/>
                </a:solidFill>
                <a:latin typeface="Times New Roman"/>
                <a:cs typeface="Times New Roman"/>
              </a:rPr>
              <a:t>gözden</a:t>
            </a:r>
            <a:r>
              <a:rPr sz="900" spc="14"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30" name="object 30"/>
          <p:cNvSpPr/>
          <p:nvPr/>
        </p:nvSpPr>
        <p:spPr>
          <a:xfrm>
            <a:off x="908121" y="2205916"/>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31" name="object 31"/>
          <p:cNvSpPr txBox="1"/>
          <p:nvPr/>
        </p:nvSpPr>
        <p:spPr>
          <a:xfrm>
            <a:off x="908578" y="1967738"/>
            <a:ext cx="503161" cy="260145"/>
          </a:xfrm>
          <a:prstGeom prst="rect">
            <a:avLst/>
          </a:prstGeom>
          <a:solidFill>
            <a:srgbClr val="A62C3B"/>
          </a:solidFill>
        </p:spPr>
        <p:txBody>
          <a:bodyPr vert="horz" wrap="square" lIns="0" tIns="80284" rIns="0" bIns="0" rtlCol="0">
            <a:spAutoFit/>
          </a:bodyPr>
          <a:lstStyle/>
          <a:p>
            <a:pPr marL="67486" defTabSz="837753">
              <a:spcBef>
                <a:spcPts val="632"/>
              </a:spcBef>
            </a:pPr>
            <a:r>
              <a:rPr sz="1100" spc="5" dirty="0">
                <a:solidFill>
                  <a:srgbClr val="FFFFFF"/>
                </a:solidFill>
                <a:latin typeface="Arial"/>
                <a:cs typeface="Arial"/>
              </a:rPr>
              <a:t>4.</a:t>
            </a:r>
            <a:r>
              <a:rPr sz="1100" spc="-64" dirty="0">
                <a:solidFill>
                  <a:srgbClr val="FFFFFF"/>
                </a:solidFill>
                <a:latin typeface="Arial"/>
                <a:cs typeface="Arial"/>
              </a:rPr>
              <a:t> </a:t>
            </a:r>
            <a:r>
              <a:rPr sz="1000" spc="-147" dirty="0">
                <a:solidFill>
                  <a:srgbClr val="FFFFFF"/>
                </a:solidFill>
                <a:latin typeface="Arial"/>
                <a:cs typeface="Arial"/>
              </a:rPr>
              <a:t>C</a:t>
            </a:r>
            <a:endParaRPr sz="1000">
              <a:solidFill>
                <a:prstClr val="black"/>
              </a:solidFill>
              <a:latin typeface="Arial"/>
              <a:cs typeface="Arial"/>
            </a:endParaRPr>
          </a:p>
        </p:txBody>
      </p:sp>
      <p:sp>
        <p:nvSpPr>
          <p:cNvPr id="32" name="object 32"/>
          <p:cNvSpPr txBox="1"/>
          <p:nvPr/>
        </p:nvSpPr>
        <p:spPr>
          <a:xfrm>
            <a:off x="1514292" y="2375857"/>
            <a:ext cx="2910921" cy="305784"/>
          </a:xfrm>
          <a:prstGeom prst="rect">
            <a:avLst/>
          </a:prstGeom>
          <a:solidFill>
            <a:srgbClr val="FFF1E7"/>
          </a:solidFill>
          <a:ln w="6350">
            <a:solidFill>
              <a:srgbClr val="CA8F60"/>
            </a:solidFill>
          </a:ln>
        </p:spPr>
        <p:txBody>
          <a:bodyPr vert="horz" wrap="square" lIns="0" tIns="28507" rIns="0" bIns="0" rtlCol="0">
            <a:spAutoFit/>
          </a:bodyPr>
          <a:lstStyle/>
          <a:p>
            <a:pPr marL="48868" marR="56431" algn="just" defTabSz="837753">
              <a:spcBef>
                <a:spcPts val="224"/>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7" dirty="0">
                <a:solidFill>
                  <a:srgbClr val="231F20"/>
                </a:solidFill>
                <a:latin typeface="Times New Roman"/>
                <a:cs typeface="Times New Roman"/>
              </a:rPr>
              <a:t>“X-Işını, X-Işını </a:t>
            </a:r>
            <a:r>
              <a:rPr sz="900" spc="-18" dirty="0">
                <a:solidFill>
                  <a:srgbClr val="231F20"/>
                </a:solidFill>
                <a:latin typeface="Times New Roman"/>
                <a:cs typeface="Times New Roman"/>
              </a:rPr>
              <a:t>Cihaz-  </a:t>
            </a:r>
            <a:r>
              <a:rPr sz="900" spc="-9" dirty="0">
                <a:solidFill>
                  <a:srgbClr val="231F20"/>
                </a:solidFill>
                <a:latin typeface="Times New Roman"/>
                <a:cs typeface="Times New Roman"/>
              </a:rPr>
              <a:t>larının </a:t>
            </a:r>
            <a:r>
              <a:rPr sz="900" spc="-23" dirty="0">
                <a:solidFill>
                  <a:srgbClr val="231F20"/>
                </a:solidFill>
                <a:latin typeface="Times New Roman"/>
                <a:cs typeface="Times New Roman"/>
              </a:rPr>
              <a:t>Çalışma </a:t>
            </a:r>
            <a:r>
              <a:rPr sz="900" spc="-37" dirty="0">
                <a:solidFill>
                  <a:srgbClr val="231F20"/>
                </a:solidFill>
                <a:latin typeface="Times New Roman"/>
                <a:cs typeface="Times New Roman"/>
              </a:rPr>
              <a:t>Şekli </a:t>
            </a:r>
            <a:r>
              <a:rPr sz="900" spc="-60" dirty="0">
                <a:solidFill>
                  <a:srgbClr val="231F20"/>
                </a:solidFill>
                <a:latin typeface="Times New Roman"/>
                <a:cs typeface="Times New Roman"/>
              </a:rPr>
              <a:t>ve </a:t>
            </a:r>
            <a:r>
              <a:rPr sz="900" spc="-18" dirty="0">
                <a:solidFill>
                  <a:srgbClr val="231F20"/>
                </a:solidFill>
                <a:latin typeface="Times New Roman"/>
                <a:cs typeface="Times New Roman"/>
              </a:rPr>
              <a:t>Kullanım </a:t>
            </a:r>
            <a:r>
              <a:rPr sz="900" spc="-32" dirty="0">
                <a:solidFill>
                  <a:srgbClr val="231F20"/>
                </a:solidFill>
                <a:latin typeface="Times New Roman"/>
                <a:cs typeface="Times New Roman"/>
              </a:rPr>
              <a:t>Alanları”  </a:t>
            </a:r>
            <a:r>
              <a:rPr sz="900" spc="-5" dirty="0">
                <a:solidFill>
                  <a:srgbClr val="231F20"/>
                </a:solidFill>
                <a:latin typeface="Times New Roman"/>
                <a:cs typeface="Times New Roman"/>
              </a:rPr>
              <a:t>konusunu </a:t>
            </a:r>
            <a:r>
              <a:rPr sz="900" spc="-18" dirty="0">
                <a:solidFill>
                  <a:srgbClr val="231F20"/>
                </a:solidFill>
                <a:latin typeface="Times New Roman"/>
                <a:cs typeface="Times New Roman"/>
              </a:rPr>
              <a:t>yeniden </a:t>
            </a:r>
            <a:r>
              <a:rPr sz="900" spc="-27" dirty="0">
                <a:solidFill>
                  <a:srgbClr val="231F20"/>
                </a:solidFill>
                <a:latin typeface="Times New Roman"/>
                <a:cs typeface="Times New Roman"/>
              </a:rPr>
              <a:t>gözden</a:t>
            </a:r>
            <a:r>
              <a:rPr sz="900" spc="14"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33" name="object 33"/>
          <p:cNvSpPr/>
          <p:nvPr/>
        </p:nvSpPr>
        <p:spPr>
          <a:xfrm>
            <a:off x="908121" y="2608909"/>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34" name="object 34"/>
          <p:cNvSpPr txBox="1"/>
          <p:nvPr/>
        </p:nvSpPr>
        <p:spPr>
          <a:xfrm>
            <a:off x="908578" y="2370729"/>
            <a:ext cx="503161" cy="260145"/>
          </a:xfrm>
          <a:prstGeom prst="rect">
            <a:avLst/>
          </a:prstGeom>
          <a:solidFill>
            <a:srgbClr val="A62C3B"/>
          </a:solidFill>
        </p:spPr>
        <p:txBody>
          <a:bodyPr vert="horz" wrap="square" lIns="0" tIns="80284" rIns="0" bIns="0" rtlCol="0">
            <a:spAutoFit/>
          </a:bodyPr>
          <a:lstStyle/>
          <a:p>
            <a:pPr marL="70977" defTabSz="837753">
              <a:spcBef>
                <a:spcPts val="632"/>
              </a:spcBef>
            </a:pPr>
            <a:r>
              <a:rPr sz="1100" spc="-55" dirty="0">
                <a:solidFill>
                  <a:srgbClr val="FFFFFF"/>
                </a:solidFill>
                <a:latin typeface="Arial"/>
                <a:cs typeface="Arial"/>
              </a:rPr>
              <a:t>5.</a:t>
            </a:r>
            <a:r>
              <a:rPr sz="1100" spc="-60" dirty="0">
                <a:solidFill>
                  <a:srgbClr val="FFFFFF"/>
                </a:solidFill>
                <a:latin typeface="Arial"/>
                <a:cs typeface="Arial"/>
              </a:rPr>
              <a:t> </a:t>
            </a:r>
            <a:r>
              <a:rPr sz="1000" spc="-32" dirty="0">
                <a:solidFill>
                  <a:srgbClr val="FFFFFF"/>
                </a:solidFill>
                <a:latin typeface="Arial"/>
                <a:cs typeface="Arial"/>
              </a:rPr>
              <a:t>B</a:t>
            </a:r>
            <a:endParaRPr sz="1000">
              <a:solidFill>
                <a:prstClr val="black"/>
              </a:solidFill>
              <a:latin typeface="Arial"/>
              <a:cs typeface="Arial"/>
            </a:endParaRPr>
          </a:p>
        </p:txBody>
      </p:sp>
      <p:sp>
        <p:nvSpPr>
          <p:cNvPr id="35" name="object 35"/>
          <p:cNvSpPr txBox="1"/>
          <p:nvPr/>
        </p:nvSpPr>
        <p:spPr>
          <a:xfrm>
            <a:off x="5183309" y="1972863"/>
            <a:ext cx="2910921" cy="444284"/>
          </a:xfrm>
          <a:prstGeom prst="rect">
            <a:avLst/>
          </a:prstGeom>
          <a:solidFill>
            <a:srgbClr val="FFF1E7"/>
          </a:solidFill>
          <a:ln w="6350">
            <a:solidFill>
              <a:srgbClr val="CA8F60"/>
            </a:solidFill>
          </a:ln>
        </p:spPr>
        <p:txBody>
          <a:bodyPr vert="horz" wrap="square" lIns="0" tIns="28507" rIns="0" bIns="0" rtlCol="0">
            <a:spAutoFit/>
          </a:bodyPr>
          <a:lstStyle/>
          <a:p>
            <a:pPr marL="49450" marR="56431" algn="just" defTabSz="837753">
              <a:spcBef>
                <a:spcPts val="224"/>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7" dirty="0">
                <a:solidFill>
                  <a:srgbClr val="231F20"/>
                </a:solidFill>
                <a:latin typeface="Times New Roman"/>
                <a:cs typeface="Times New Roman"/>
              </a:rPr>
              <a:t>“X-Işını </a:t>
            </a:r>
            <a:r>
              <a:rPr sz="900" spc="-18" dirty="0">
                <a:solidFill>
                  <a:srgbClr val="231F20"/>
                </a:solidFill>
                <a:latin typeface="Times New Roman"/>
                <a:cs typeface="Times New Roman"/>
              </a:rPr>
              <a:t>Cihaz </a:t>
            </a:r>
            <a:r>
              <a:rPr sz="900" spc="-23" dirty="0">
                <a:solidFill>
                  <a:srgbClr val="231F20"/>
                </a:solidFill>
                <a:latin typeface="Times New Roman"/>
                <a:cs typeface="Times New Roman"/>
              </a:rPr>
              <a:t>Kullanı-  </a:t>
            </a:r>
            <a:r>
              <a:rPr sz="900" spc="-5" dirty="0">
                <a:solidFill>
                  <a:srgbClr val="231F20"/>
                </a:solidFill>
                <a:latin typeface="Times New Roman"/>
                <a:cs typeface="Times New Roman"/>
              </a:rPr>
              <a:t>mında Dikkat </a:t>
            </a:r>
            <a:r>
              <a:rPr sz="900" spc="-27" dirty="0">
                <a:solidFill>
                  <a:srgbClr val="231F20"/>
                </a:solidFill>
                <a:latin typeface="Times New Roman"/>
                <a:cs typeface="Times New Roman"/>
              </a:rPr>
              <a:t>Edilmesi </a:t>
            </a:r>
            <a:r>
              <a:rPr sz="900" spc="-18" dirty="0">
                <a:solidFill>
                  <a:srgbClr val="231F20"/>
                </a:solidFill>
                <a:latin typeface="Times New Roman"/>
                <a:cs typeface="Times New Roman"/>
              </a:rPr>
              <a:t>Gereken </a:t>
            </a:r>
            <a:r>
              <a:rPr sz="900" spc="-23" dirty="0">
                <a:solidFill>
                  <a:srgbClr val="231F20"/>
                </a:solidFill>
                <a:latin typeface="Times New Roman"/>
                <a:cs typeface="Times New Roman"/>
              </a:rPr>
              <a:t>Konular”  </a:t>
            </a:r>
            <a:r>
              <a:rPr sz="900" spc="-5" dirty="0">
                <a:solidFill>
                  <a:srgbClr val="231F20"/>
                </a:solidFill>
                <a:latin typeface="Times New Roman"/>
                <a:cs typeface="Times New Roman"/>
              </a:rPr>
              <a:t>konusunu </a:t>
            </a:r>
            <a:r>
              <a:rPr sz="900" spc="-18" dirty="0">
                <a:solidFill>
                  <a:srgbClr val="231F20"/>
                </a:solidFill>
                <a:latin typeface="Times New Roman"/>
                <a:cs typeface="Times New Roman"/>
              </a:rPr>
              <a:t>yeniden </a:t>
            </a:r>
            <a:r>
              <a:rPr sz="900" spc="-27" dirty="0">
                <a:solidFill>
                  <a:srgbClr val="231F20"/>
                </a:solidFill>
                <a:latin typeface="Times New Roman"/>
                <a:cs typeface="Times New Roman"/>
              </a:rPr>
              <a:t>gözden</a:t>
            </a:r>
            <a:r>
              <a:rPr sz="900" spc="14"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36" name="object 36"/>
          <p:cNvSpPr/>
          <p:nvPr/>
        </p:nvSpPr>
        <p:spPr>
          <a:xfrm>
            <a:off x="4577145" y="2205916"/>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37" name="object 37"/>
          <p:cNvSpPr txBox="1"/>
          <p:nvPr/>
        </p:nvSpPr>
        <p:spPr>
          <a:xfrm>
            <a:off x="4577597" y="1967738"/>
            <a:ext cx="503161" cy="260145"/>
          </a:xfrm>
          <a:prstGeom prst="rect">
            <a:avLst/>
          </a:prstGeom>
          <a:solidFill>
            <a:srgbClr val="A62C3B"/>
          </a:solidFill>
        </p:spPr>
        <p:txBody>
          <a:bodyPr vert="horz" wrap="square" lIns="0" tIns="80284" rIns="0" bIns="0" rtlCol="0">
            <a:spAutoFit/>
          </a:bodyPr>
          <a:lstStyle/>
          <a:p>
            <a:pPr marL="68649" defTabSz="837753">
              <a:spcBef>
                <a:spcPts val="632"/>
              </a:spcBef>
            </a:pPr>
            <a:r>
              <a:rPr sz="1100" dirty="0">
                <a:solidFill>
                  <a:srgbClr val="FFFFFF"/>
                </a:solidFill>
                <a:latin typeface="Arial"/>
                <a:cs typeface="Arial"/>
              </a:rPr>
              <a:t>9.</a:t>
            </a:r>
            <a:r>
              <a:rPr sz="1100" spc="-64" dirty="0">
                <a:solidFill>
                  <a:srgbClr val="FFFFFF"/>
                </a:solidFill>
                <a:latin typeface="Arial"/>
                <a:cs typeface="Arial"/>
              </a:rPr>
              <a:t> </a:t>
            </a:r>
            <a:r>
              <a:rPr sz="1000" spc="-147" dirty="0">
                <a:solidFill>
                  <a:srgbClr val="FFFFFF"/>
                </a:solidFill>
                <a:latin typeface="Arial"/>
                <a:cs typeface="Arial"/>
              </a:rPr>
              <a:t>C</a:t>
            </a:r>
            <a:endParaRPr sz="1000">
              <a:solidFill>
                <a:prstClr val="black"/>
              </a:solidFill>
              <a:latin typeface="Arial"/>
              <a:cs typeface="Arial"/>
            </a:endParaRPr>
          </a:p>
        </p:txBody>
      </p:sp>
      <p:sp>
        <p:nvSpPr>
          <p:cNvPr id="38" name="object 38"/>
          <p:cNvSpPr txBox="1"/>
          <p:nvPr/>
        </p:nvSpPr>
        <p:spPr>
          <a:xfrm>
            <a:off x="5183309" y="2375855"/>
            <a:ext cx="2910921" cy="444284"/>
          </a:xfrm>
          <a:prstGeom prst="rect">
            <a:avLst/>
          </a:prstGeom>
          <a:solidFill>
            <a:srgbClr val="FFF1E7"/>
          </a:solidFill>
          <a:ln w="6350">
            <a:solidFill>
              <a:srgbClr val="CA8F60"/>
            </a:solidFill>
          </a:ln>
        </p:spPr>
        <p:txBody>
          <a:bodyPr vert="horz" wrap="square" lIns="0" tIns="28507" rIns="0" bIns="0" rtlCol="0">
            <a:spAutoFit/>
          </a:bodyPr>
          <a:lstStyle/>
          <a:p>
            <a:pPr marL="49450" marR="56431" algn="just" defTabSz="837753">
              <a:spcBef>
                <a:spcPts val="224"/>
              </a:spcBef>
            </a:pPr>
            <a:r>
              <a:rPr sz="900" spc="-32" dirty="0">
                <a:solidFill>
                  <a:srgbClr val="231F20"/>
                </a:solidFill>
                <a:latin typeface="Times New Roman"/>
                <a:cs typeface="Times New Roman"/>
              </a:rPr>
              <a:t>Yanıtınız yanlış </a:t>
            </a:r>
            <a:r>
              <a:rPr sz="900" spc="-41" dirty="0">
                <a:solidFill>
                  <a:srgbClr val="231F20"/>
                </a:solidFill>
                <a:latin typeface="Times New Roman"/>
                <a:cs typeface="Times New Roman"/>
              </a:rPr>
              <a:t>ise </a:t>
            </a:r>
            <a:r>
              <a:rPr sz="900" spc="-27" dirty="0">
                <a:solidFill>
                  <a:srgbClr val="231F20"/>
                </a:solidFill>
                <a:latin typeface="Times New Roman"/>
                <a:cs typeface="Times New Roman"/>
              </a:rPr>
              <a:t>“X-Işını </a:t>
            </a:r>
            <a:r>
              <a:rPr sz="900" spc="-18" dirty="0">
                <a:solidFill>
                  <a:srgbClr val="231F20"/>
                </a:solidFill>
                <a:latin typeface="Times New Roman"/>
                <a:cs typeface="Times New Roman"/>
              </a:rPr>
              <a:t>Cihaz </a:t>
            </a:r>
            <a:r>
              <a:rPr sz="900" spc="-23" dirty="0">
                <a:solidFill>
                  <a:srgbClr val="231F20"/>
                </a:solidFill>
                <a:latin typeface="Times New Roman"/>
                <a:cs typeface="Times New Roman"/>
              </a:rPr>
              <a:t>Kullanı-  </a:t>
            </a:r>
            <a:r>
              <a:rPr sz="900" spc="-5" dirty="0">
                <a:solidFill>
                  <a:srgbClr val="231F20"/>
                </a:solidFill>
                <a:latin typeface="Times New Roman"/>
                <a:cs typeface="Times New Roman"/>
              </a:rPr>
              <a:t>mında Dikkat </a:t>
            </a:r>
            <a:r>
              <a:rPr sz="900" spc="-27" dirty="0">
                <a:solidFill>
                  <a:srgbClr val="231F20"/>
                </a:solidFill>
                <a:latin typeface="Times New Roman"/>
                <a:cs typeface="Times New Roman"/>
              </a:rPr>
              <a:t>Edilmesi </a:t>
            </a:r>
            <a:r>
              <a:rPr sz="900" spc="-18" dirty="0">
                <a:solidFill>
                  <a:srgbClr val="231F20"/>
                </a:solidFill>
                <a:latin typeface="Times New Roman"/>
                <a:cs typeface="Times New Roman"/>
              </a:rPr>
              <a:t>Gereken </a:t>
            </a:r>
            <a:r>
              <a:rPr sz="900" spc="-23" dirty="0">
                <a:solidFill>
                  <a:srgbClr val="231F20"/>
                </a:solidFill>
                <a:latin typeface="Times New Roman"/>
                <a:cs typeface="Times New Roman"/>
              </a:rPr>
              <a:t>Konular”  </a:t>
            </a:r>
            <a:r>
              <a:rPr sz="900" spc="-5" dirty="0">
                <a:solidFill>
                  <a:srgbClr val="231F20"/>
                </a:solidFill>
                <a:latin typeface="Times New Roman"/>
                <a:cs typeface="Times New Roman"/>
              </a:rPr>
              <a:t>konusunu </a:t>
            </a:r>
            <a:r>
              <a:rPr sz="900" spc="-18" dirty="0">
                <a:solidFill>
                  <a:srgbClr val="231F20"/>
                </a:solidFill>
                <a:latin typeface="Times New Roman"/>
                <a:cs typeface="Times New Roman"/>
              </a:rPr>
              <a:t>yeniden </a:t>
            </a:r>
            <a:r>
              <a:rPr sz="900" spc="-27" dirty="0">
                <a:solidFill>
                  <a:srgbClr val="231F20"/>
                </a:solidFill>
                <a:latin typeface="Times New Roman"/>
                <a:cs typeface="Times New Roman"/>
              </a:rPr>
              <a:t>gözden</a:t>
            </a:r>
            <a:r>
              <a:rPr sz="900" spc="14" dirty="0">
                <a:solidFill>
                  <a:srgbClr val="231F20"/>
                </a:solidFill>
                <a:latin typeface="Times New Roman"/>
                <a:cs typeface="Times New Roman"/>
              </a:rPr>
              <a:t> </a:t>
            </a:r>
            <a:r>
              <a:rPr sz="900" spc="-23" dirty="0">
                <a:solidFill>
                  <a:srgbClr val="231F20"/>
                </a:solidFill>
                <a:latin typeface="Times New Roman"/>
                <a:cs typeface="Times New Roman"/>
              </a:rPr>
              <a:t>geçiriniz.</a:t>
            </a:r>
            <a:endParaRPr sz="900">
              <a:solidFill>
                <a:prstClr val="black"/>
              </a:solidFill>
              <a:latin typeface="Times New Roman"/>
              <a:cs typeface="Times New Roman"/>
            </a:endParaRPr>
          </a:p>
        </p:txBody>
      </p:sp>
      <p:sp>
        <p:nvSpPr>
          <p:cNvPr id="39" name="object 39"/>
          <p:cNvSpPr/>
          <p:nvPr/>
        </p:nvSpPr>
        <p:spPr>
          <a:xfrm>
            <a:off x="4577145" y="2608909"/>
            <a:ext cx="503968" cy="42438"/>
          </a:xfrm>
          <a:custGeom>
            <a:avLst/>
            <a:gdLst/>
            <a:ahLst/>
            <a:cxnLst/>
            <a:rect l="l" t="t" r="r" b="b"/>
            <a:pathLst>
              <a:path w="396875" h="63500">
                <a:moveTo>
                  <a:pt x="396354" y="0"/>
                </a:moveTo>
                <a:lnTo>
                  <a:pt x="0" y="0"/>
                </a:lnTo>
                <a:lnTo>
                  <a:pt x="396354" y="63004"/>
                </a:lnTo>
                <a:lnTo>
                  <a:pt x="396354" y="0"/>
                </a:lnTo>
                <a:close/>
              </a:path>
            </a:pathLst>
          </a:custGeom>
          <a:solidFill>
            <a:srgbClr val="1C93B4"/>
          </a:solidFill>
        </p:spPr>
        <p:txBody>
          <a:bodyPr wrap="square" lIns="0" tIns="0" rIns="0" bIns="0" rtlCol="0"/>
          <a:lstStyle/>
          <a:p>
            <a:pPr defTabSz="837753"/>
            <a:endParaRPr sz="1600">
              <a:solidFill>
                <a:prstClr val="black"/>
              </a:solidFill>
            </a:endParaRPr>
          </a:p>
        </p:txBody>
      </p:sp>
      <p:sp>
        <p:nvSpPr>
          <p:cNvPr id="40" name="object 40"/>
          <p:cNvSpPr txBox="1"/>
          <p:nvPr/>
        </p:nvSpPr>
        <p:spPr>
          <a:xfrm>
            <a:off x="4577597" y="2370729"/>
            <a:ext cx="503161" cy="260145"/>
          </a:xfrm>
          <a:prstGeom prst="rect">
            <a:avLst/>
          </a:prstGeom>
          <a:solidFill>
            <a:srgbClr val="A62C3B"/>
          </a:solidFill>
        </p:spPr>
        <p:txBody>
          <a:bodyPr vert="horz" wrap="square" lIns="0" tIns="80284" rIns="0" bIns="0" rtlCol="0">
            <a:spAutoFit/>
          </a:bodyPr>
          <a:lstStyle/>
          <a:p>
            <a:pPr marL="33161" defTabSz="837753">
              <a:spcBef>
                <a:spcPts val="632"/>
              </a:spcBef>
            </a:pPr>
            <a:r>
              <a:rPr sz="1100" spc="-50" dirty="0">
                <a:solidFill>
                  <a:srgbClr val="FFFFFF"/>
                </a:solidFill>
                <a:latin typeface="Arial"/>
                <a:cs typeface="Arial"/>
              </a:rPr>
              <a:t>10.</a:t>
            </a:r>
            <a:r>
              <a:rPr sz="1100" spc="-73" dirty="0">
                <a:solidFill>
                  <a:srgbClr val="FFFFFF"/>
                </a:solidFill>
                <a:latin typeface="Arial"/>
                <a:cs typeface="Arial"/>
              </a:rPr>
              <a:t> </a:t>
            </a:r>
            <a:r>
              <a:rPr sz="1000" spc="-5" dirty="0">
                <a:solidFill>
                  <a:srgbClr val="FFFFFF"/>
                </a:solidFill>
                <a:latin typeface="Arial"/>
                <a:cs typeface="Arial"/>
              </a:rPr>
              <a:t>A</a:t>
            </a:r>
            <a:endParaRPr sz="1000">
              <a:solidFill>
                <a:prstClr val="black"/>
              </a:solidFill>
              <a:latin typeface="Arial"/>
              <a:cs typeface="Arial"/>
            </a:endParaRPr>
          </a:p>
        </p:txBody>
      </p:sp>
      <p:grpSp>
        <p:nvGrpSpPr>
          <p:cNvPr id="41" name="object 41"/>
          <p:cNvGrpSpPr/>
          <p:nvPr/>
        </p:nvGrpSpPr>
        <p:grpSpPr>
          <a:xfrm>
            <a:off x="1024451" y="3459278"/>
            <a:ext cx="5714597" cy="404435"/>
            <a:chOff x="806754" y="5176101"/>
            <a:chExt cx="4500245" cy="605155"/>
          </a:xfrm>
        </p:grpSpPr>
        <p:sp>
          <p:nvSpPr>
            <p:cNvPr id="42" name="object 42"/>
            <p:cNvSpPr/>
            <p:nvPr/>
          </p:nvSpPr>
          <p:spPr>
            <a:xfrm>
              <a:off x="828979" y="5378323"/>
              <a:ext cx="4455795" cy="0"/>
            </a:xfrm>
            <a:custGeom>
              <a:avLst/>
              <a:gdLst/>
              <a:ahLst/>
              <a:cxnLst/>
              <a:rect l="l" t="t" r="r" b="b"/>
              <a:pathLst>
                <a:path w="4455795">
                  <a:moveTo>
                    <a:pt x="0" y="0"/>
                  </a:moveTo>
                  <a:lnTo>
                    <a:pt x="148691" y="0"/>
                  </a:lnTo>
                </a:path>
                <a:path w="4455795">
                  <a:moveTo>
                    <a:pt x="2585974" y="0"/>
                  </a:moveTo>
                  <a:lnTo>
                    <a:pt x="4455553" y="0"/>
                  </a:lnTo>
                </a:path>
              </a:pathLst>
            </a:custGeom>
            <a:ln w="44450">
              <a:solidFill>
                <a:srgbClr val="C49A6C"/>
              </a:solidFill>
            </a:ln>
          </p:spPr>
          <p:txBody>
            <a:bodyPr wrap="square" lIns="0" tIns="0" rIns="0" bIns="0" rtlCol="0"/>
            <a:lstStyle/>
            <a:p>
              <a:pPr defTabSz="837753"/>
              <a:endParaRPr sz="1600">
                <a:solidFill>
                  <a:prstClr val="black"/>
                </a:solidFill>
              </a:endParaRPr>
            </a:p>
          </p:txBody>
        </p:sp>
        <p:sp>
          <p:nvSpPr>
            <p:cNvPr id="43" name="object 43"/>
            <p:cNvSpPr/>
            <p:nvPr/>
          </p:nvSpPr>
          <p:spPr>
            <a:xfrm>
              <a:off x="5283987" y="5389118"/>
              <a:ext cx="0" cy="369570"/>
            </a:xfrm>
            <a:custGeom>
              <a:avLst/>
              <a:gdLst/>
              <a:ahLst/>
              <a:cxnLst/>
              <a:rect l="l" t="t" r="r" b="b"/>
              <a:pathLst>
                <a:path h="369570">
                  <a:moveTo>
                    <a:pt x="0" y="0"/>
                  </a:moveTo>
                  <a:lnTo>
                    <a:pt x="0" y="369544"/>
                  </a:lnTo>
                </a:path>
              </a:pathLst>
            </a:custGeom>
            <a:ln w="44450">
              <a:solidFill>
                <a:srgbClr val="C49A6C"/>
              </a:solidFill>
            </a:ln>
          </p:spPr>
          <p:txBody>
            <a:bodyPr wrap="square" lIns="0" tIns="0" rIns="0" bIns="0" rtlCol="0"/>
            <a:lstStyle/>
            <a:p>
              <a:pPr defTabSz="837753"/>
              <a:endParaRPr sz="1600">
                <a:solidFill>
                  <a:prstClr val="black"/>
                </a:solidFill>
              </a:endParaRPr>
            </a:p>
          </p:txBody>
        </p:sp>
        <p:sp>
          <p:nvSpPr>
            <p:cNvPr id="44" name="object 44"/>
            <p:cNvSpPr/>
            <p:nvPr/>
          </p:nvSpPr>
          <p:spPr>
            <a:xfrm>
              <a:off x="977671" y="5182451"/>
              <a:ext cx="2437765" cy="448309"/>
            </a:xfrm>
            <a:custGeom>
              <a:avLst/>
              <a:gdLst/>
              <a:ahLst/>
              <a:cxnLst/>
              <a:rect l="l" t="t" r="r" b="b"/>
              <a:pathLst>
                <a:path w="2437765" h="448310">
                  <a:moveTo>
                    <a:pt x="0" y="448043"/>
                  </a:moveTo>
                  <a:lnTo>
                    <a:pt x="2437282" y="448043"/>
                  </a:lnTo>
                  <a:lnTo>
                    <a:pt x="2437282" y="0"/>
                  </a:lnTo>
                  <a:lnTo>
                    <a:pt x="0" y="0"/>
                  </a:lnTo>
                  <a:lnTo>
                    <a:pt x="0" y="448043"/>
                  </a:lnTo>
                  <a:close/>
                </a:path>
              </a:pathLst>
            </a:custGeom>
            <a:ln w="12700">
              <a:solidFill>
                <a:srgbClr val="6AC3CF"/>
              </a:solidFill>
            </a:ln>
          </p:spPr>
          <p:txBody>
            <a:bodyPr wrap="square" lIns="0" tIns="0" rIns="0" bIns="0" rtlCol="0"/>
            <a:lstStyle/>
            <a:p>
              <a:pPr defTabSz="837753"/>
              <a:endParaRPr sz="1600">
                <a:solidFill>
                  <a:prstClr val="black"/>
                </a:solidFill>
              </a:endParaRPr>
            </a:p>
          </p:txBody>
        </p:sp>
      </p:grpSp>
      <p:sp>
        <p:nvSpPr>
          <p:cNvPr id="45" name="object 45"/>
          <p:cNvSpPr txBox="1"/>
          <p:nvPr/>
        </p:nvSpPr>
        <p:spPr>
          <a:xfrm>
            <a:off x="2594720" y="3484747"/>
            <a:ext cx="1046641" cy="363958"/>
          </a:xfrm>
          <a:prstGeom prst="rect">
            <a:avLst/>
          </a:prstGeom>
        </p:spPr>
        <p:txBody>
          <a:bodyPr vert="horz" wrap="square" lIns="0" tIns="11635" rIns="0" bIns="0" rtlCol="0">
            <a:spAutoFit/>
          </a:bodyPr>
          <a:lstStyle/>
          <a:p>
            <a:pPr marL="119263" marR="4655" indent="-108210" defTabSz="837753">
              <a:spcBef>
                <a:spcPts val="92"/>
              </a:spcBef>
            </a:pPr>
            <a:r>
              <a:rPr sz="1100" spc="-27" dirty="0">
                <a:solidFill>
                  <a:srgbClr val="A62C3B"/>
                </a:solidFill>
                <a:latin typeface="Trebuchet MS"/>
                <a:cs typeface="Trebuchet MS"/>
              </a:rPr>
              <a:t>Araştır</a:t>
            </a:r>
            <a:r>
              <a:rPr sz="1100" spc="-92" dirty="0">
                <a:solidFill>
                  <a:srgbClr val="A62C3B"/>
                </a:solidFill>
                <a:latin typeface="Trebuchet MS"/>
                <a:cs typeface="Trebuchet MS"/>
              </a:rPr>
              <a:t> </a:t>
            </a:r>
            <a:r>
              <a:rPr sz="1100" spc="-46" dirty="0">
                <a:solidFill>
                  <a:srgbClr val="A62C3B"/>
                </a:solidFill>
                <a:latin typeface="Trebuchet MS"/>
                <a:cs typeface="Trebuchet MS"/>
              </a:rPr>
              <a:t>Yanıt  </a:t>
            </a:r>
            <a:r>
              <a:rPr sz="1100" spc="-23" dirty="0">
                <a:solidFill>
                  <a:srgbClr val="A62C3B"/>
                </a:solidFill>
                <a:latin typeface="Trebuchet MS"/>
                <a:cs typeface="Trebuchet MS"/>
              </a:rPr>
              <a:t>Anahtarı</a:t>
            </a:r>
            <a:endParaRPr sz="1100">
              <a:solidFill>
                <a:prstClr val="black"/>
              </a:solidFill>
              <a:latin typeface="Trebuchet MS"/>
              <a:cs typeface="Trebuchet MS"/>
            </a:endParaRPr>
          </a:p>
        </p:txBody>
      </p:sp>
      <p:grpSp>
        <p:nvGrpSpPr>
          <p:cNvPr id="46" name="object 46"/>
          <p:cNvGrpSpPr/>
          <p:nvPr/>
        </p:nvGrpSpPr>
        <p:grpSpPr>
          <a:xfrm>
            <a:off x="1205118" y="3459276"/>
            <a:ext cx="703943" cy="307676"/>
            <a:chOff x="949029" y="5176101"/>
            <a:chExt cx="554355" cy="460375"/>
          </a:xfrm>
        </p:grpSpPr>
        <p:sp>
          <p:nvSpPr>
            <p:cNvPr id="47" name="object 47"/>
            <p:cNvSpPr/>
            <p:nvPr/>
          </p:nvSpPr>
          <p:spPr>
            <a:xfrm>
              <a:off x="955379" y="5182451"/>
              <a:ext cx="541655" cy="447675"/>
            </a:xfrm>
            <a:custGeom>
              <a:avLst/>
              <a:gdLst/>
              <a:ahLst/>
              <a:cxnLst/>
              <a:rect l="l" t="t" r="r" b="b"/>
              <a:pathLst>
                <a:path w="541655" h="447675">
                  <a:moveTo>
                    <a:pt x="435622" y="0"/>
                  </a:moveTo>
                  <a:lnTo>
                    <a:pt x="0" y="0"/>
                  </a:lnTo>
                  <a:lnTo>
                    <a:pt x="0" y="447382"/>
                  </a:lnTo>
                  <a:lnTo>
                    <a:pt x="435140" y="447382"/>
                  </a:lnTo>
                  <a:lnTo>
                    <a:pt x="436181" y="334048"/>
                  </a:lnTo>
                  <a:lnTo>
                    <a:pt x="541070" y="231114"/>
                  </a:lnTo>
                  <a:lnTo>
                    <a:pt x="435622" y="122313"/>
                  </a:lnTo>
                  <a:lnTo>
                    <a:pt x="435622" y="0"/>
                  </a:lnTo>
                  <a:close/>
                </a:path>
              </a:pathLst>
            </a:custGeom>
            <a:solidFill>
              <a:srgbClr val="009EB2"/>
            </a:solidFill>
          </p:spPr>
          <p:txBody>
            <a:bodyPr wrap="square" lIns="0" tIns="0" rIns="0" bIns="0" rtlCol="0"/>
            <a:lstStyle/>
            <a:p>
              <a:pPr defTabSz="837753"/>
              <a:endParaRPr sz="1600">
                <a:solidFill>
                  <a:prstClr val="black"/>
                </a:solidFill>
              </a:endParaRPr>
            </a:p>
          </p:txBody>
        </p:sp>
        <p:sp>
          <p:nvSpPr>
            <p:cNvPr id="48" name="object 48"/>
            <p:cNvSpPr/>
            <p:nvPr/>
          </p:nvSpPr>
          <p:spPr>
            <a:xfrm>
              <a:off x="955379" y="5182451"/>
              <a:ext cx="541655" cy="447675"/>
            </a:xfrm>
            <a:custGeom>
              <a:avLst/>
              <a:gdLst/>
              <a:ahLst/>
              <a:cxnLst/>
              <a:rect l="l" t="t" r="r" b="b"/>
              <a:pathLst>
                <a:path w="541655" h="447675">
                  <a:moveTo>
                    <a:pt x="0" y="447382"/>
                  </a:moveTo>
                  <a:lnTo>
                    <a:pt x="0" y="0"/>
                  </a:lnTo>
                  <a:lnTo>
                    <a:pt x="435622" y="0"/>
                  </a:lnTo>
                  <a:lnTo>
                    <a:pt x="435622" y="122313"/>
                  </a:lnTo>
                  <a:lnTo>
                    <a:pt x="541070" y="231114"/>
                  </a:lnTo>
                  <a:lnTo>
                    <a:pt x="436181" y="334048"/>
                  </a:lnTo>
                  <a:lnTo>
                    <a:pt x="435140" y="447382"/>
                  </a:lnTo>
                  <a:lnTo>
                    <a:pt x="0" y="447382"/>
                  </a:lnTo>
                  <a:close/>
                </a:path>
              </a:pathLst>
            </a:custGeom>
            <a:ln w="12699">
              <a:solidFill>
                <a:srgbClr val="6AC3CF"/>
              </a:solidFill>
            </a:ln>
          </p:spPr>
          <p:txBody>
            <a:bodyPr wrap="square" lIns="0" tIns="0" rIns="0" bIns="0" rtlCol="0"/>
            <a:lstStyle/>
            <a:p>
              <a:pPr defTabSz="837753"/>
              <a:endParaRPr sz="1600">
                <a:solidFill>
                  <a:prstClr val="black"/>
                </a:solidFill>
              </a:endParaRPr>
            </a:p>
          </p:txBody>
        </p:sp>
      </p:grpSp>
      <p:sp>
        <p:nvSpPr>
          <p:cNvPr id="49" name="object 49"/>
          <p:cNvSpPr txBox="1"/>
          <p:nvPr/>
        </p:nvSpPr>
        <p:spPr>
          <a:xfrm>
            <a:off x="1411515" y="3478865"/>
            <a:ext cx="152399" cy="292273"/>
          </a:xfrm>
          <a:prstGeom prst="rect">
            <a:avLst/>
          </a:prstGeom>
        </p:spPr>
        <p:txBody>
          <a:bodyPr vert="horz" wrap="square" lIns="0" tIns="15126" rIns="0" bIns="0" rtlCol="0">
            <a:spAutoFit/>
          </a:bodyPr>
          <a:lstStyle/>
          <a:p>
            <a:pPr marL="11635" defTabSz="837753">
              <a:spcBef>
                <a:spcPts val="119"/>
              </a:spcBef>
            </a:pPr>
            <a:r>
              <a:rPr spc="-316" dirty="0">
                <a:solidFill>
                  <a:srgbClr val="FFFFFF"/>
                </a:solidFill>
                <a:latin typeface="Arial"/>
                <a:cs typeface="Arial"/>
              </a:rPr>
              <a:t>4</a:t>
            </a:r>
            <a:endParaRPr>
              <a:solidFill>
                <a:prstClr val="black"/>
              </a:solidFill>
              <a:latin typeface="Arial"/>
              <a:cs typeface="Arial"/>
            </a:endParaRPr>
          </a:p>
        </p:txBody>
      </p:sp>
      <p:grpSp>
        <p:nvGrpSpPr>
          <p:cNvPr id="50" name="object 50"/>
          <p:cNvGrpSpPr/>
          <p:nvPr/>
        </p:nvGrpSpPr>
        <p:grpSpPr>
          <a:xfrm>
            <a:off x="1024463" y="3585590"/>
            <a:ext cx="1661886" cy="2237761"/>
            <a:chOff x="806764" y="5365102"/>
            <a:chExt cx="1308735" cy="3348354"/>
          </a:xfrm>
        </p:grpSpPr>
        <p:sp>
          <p:nvSpPr>
            <p:cNvPr id="51" name="object 51"/>
            <p:cNvSpPr/>
            <p:nvPr/>
          </p:nvSpPr>
          <p:spPr>
            <a:xfrm>
              <a:off x="828989" y="5387327"/>
              <a:ext cx="0" cy="3303904"/>
            </a:xfrm>
            <a:custGeom>
              <a:avLst/>
              <a:gdLst/>
              <a:ahLst/>
              <a:cxnLst/>
              <a:rect l="l" t="t" r="r" b="b"/>
              <a:pathLst>
                <a:path h="3303904">
                  <a:moveTo>
                    <a:pt x="0" y="0"/>
                  </a:moveTo>
                  <a:lnTo>
                    <a:pt x="0" y="3303549"/>
                  </a:lnTo>
                </a:path>
              </a:pathLst>
            </a:custGeom>
            <a:ln w="44450">
              <a:solidFill>
                <a:srgbClr val="C49A6C"/>
              </a:solidFill>
            </a:ln>
          </p:spPr>
          <p:txBody>
            <a:bodyPr wrap="square" lIns="0" tIns="0" rIns="0" bIns="0" rtlCol="0"/>
            <a:lstStyle/>
            <a:p>
              <a:pPr defTabSz="837753"/>
              <a:endParaRPr sz="1600">
                <a:solidFill>
                  <a:prstClr val="black"/>
                </a:solidFill>
              </a:endParaRPr>
            </a:p>
          </p:txBody>
        </p:sp>
        <p:sp>
          <p:nvSpPr>
            <p:cNvPr id="52" name="object 52"/>
            <p:cNvSpPr/>
            <p:nvPr/>
          </p:nvSpPr>
          <p:spPr>
            <a:xfrm>
              <a:off x="891992" y="6125324"/>
              <a:ext cx="252729" cy="0"/>
            </a:xfrm>
            <a:custGeom>
              <a:avLst/>
              <a:gdLst/>
              <a:ahLst/>
              <a:cxnLst/>
              <a:rect l="l" t="t" r="r" b="b"/>
              <a:pathLst>
                <a:path w="252730">
                  <a:moveTo>
                    <a:pt x="252552" y="0"/>
                  </a:moveTo>
                  <a:lnTo>
                    <a:pt x="0" y="0"/>
                  </a:lnTo>
                </a:path>
              </a:pathLst>
            </a:custGeom>
            <a:ln w="44450">
              <a:solidFill>
                <a:srgbClr val="C49A6C"/>
              </a:solidFill>
            </a:ln>
          </p:spPr>
          <p:txBody>
            <a:bodyPr wrap="square" lIns="0" tIns="0" rIns="0" bIns="0" rtlCol="0"/>
            <a:lstStyle/>
            <a:p>
              <a:pPr defTabSz="837753"/>
              <a:endParaRPr sz="1600">
                <a:solidFill>
                  <a:prstClr val="black"/>
                </a:solidFill>
              </a:endParaRPr>
            </a:p>
          </p:txBody>
        </p:sp>
        <p:sp>
          <p:nvSpPr>
            <p:cNvPr id="53" name="object 53"/>
            <p:cNvSpPr/>
            <p:nvPr/>
          </p:nvSpPr>
          <p:spPr>
            <a:xfrm>
              <a:off x="1090764" y="5896089"/>
              <a:ext cx="1024890" cy="470534"/>
            </a:xfrm>
            <a:custGeom>
              <a:avLst/>
              <a:gdLst/>
              <a:ahLst/>
              <a:cxnLst/>
              <a:rect l="l" t="t" r="r" b="b"/>
              <a:pathLst>
                <a:path w="1024889" h="470535">
                  <a:moveTo>
                    <a:pt x="993203" y="0"/>
                  </a:moveTo>
                  <a:lnTo>
                    <a:pt x="31318" y="0"/>
                  </a:lnTo>
                  <a:lnTo>
                    <a:pt x="19154" y="4814"/>
                  </a:lnTo>
                  <a:lnTo>
                    <a:pt x="9196" y="17922"/>
                  </a:lnTo>
                  <a:lnTo>
                    <a:pt x="2469" y="37322"/>
                  </a:lnTo>
                  <a:lnTo>
                    <a:pt x="0" y="61010"/>
                  </a:lnTo>
                  <a:lnTo>
                    <a:pt x="0" y="409498"/>
                  </a:lnTo>
                  <a:lnTo>
                    <a:pt x="2469" y="433200"/>
                  </a:lnTo>
                  <a:lnTo>
                    <a:pt x="9196" y="452580"/>
                  </a:lnTo>
                  <a:lnTo>
                    <a:pt x="19154" y="465659"/>
                  </a:lnTo>
                  <a:lnTo>
                    <a:pt x="31318" y="470458"/>
                  </a:lnTo>
                  <a:lnTo>
                    <a:pt x="993203" y="470458"/>
                  </a:lnTo>
                  <a:lnTo>
                    <a:pt x="1005340" y="465659"/>
                  </a:lnTo>
                  <a:lnTo>
                    <a:pt x="1015287" y="452580"/>
                  </a:lnTo>
                  <a:lnTo>
                    <a:pt x="1022012" y="433200"/>
                  </a:lnTo>
                  <a:lnTo>
                    <a:pt x="1024483" y="409498"/>
                  </a:lnTo>
                  <a:lnTo>
                    <a:pt x="1024483" y="61010"/>
                  </a:lnTo>
                  <a:lnTo>
                    <a:pt x="1022012" y="37322"/>
                  </a:lnTo>
                  <a:lnTo>
                    <a:pt x="1015287" y="17922"/>
                  </a:lnTo>
                  <a:lnTo>
                    <a:pt x="1005340" y="4814"/>
                  </a:lnTo>
                  <a:lnTo>
                    <a:pt x="993203" y="0"/>
                  </a:lnTo>
                  <a:close/>
                </a:path>
              </a:pathLst>
            </a:custGeom>
            <a:solidFill>
              <a:srgbClr val="A62C3B"/>
            </a:solidFill>
          </p:spPr>
          <p:txBody>
            <a:bodyPr wrap="square" lIns="0" tIns="0" rIns="0" bIns="0" rtlCol="0"/>
            <a:lstStyle/>
            <a:p>
              <a:pPr defTabSz="837753"/>
              <a:endParaRPr sz="1600">
                <a:solidFill>
                  <a:prstClr val="black"/>
                </a:solidFill>
              </a:endParaRPr>
            </a:p>
          </p:txBody>
        </p:sp>
      </p:grpSp>
      <p:sp>
        <p:nvSpPr>
          <p:cNvPr id="54" name="object 54"/>
          <p:cNvSpPr txBox="1"/>
          <p:nvPr/>
        </p:nvSpPr>
        <p:spPr>
          <a:xfrm>
            <a:off x="1661629" y="4022599"/>
            <a:ext cx="737003" cy="188086"/>
          </a:xfrm>
          <a:prstGeom prst="rect">
            <a:avLst/>
          </a:prstGeom>
        </p:spPr>
        <p:txBody>
          <a:bodyPr vert="horz" wrap="square" lIns="0" tIns="11635" rIns="0" bIns="0" rtlCol="0">
            <a:spAutoFit/>
          </a:bodyPr>
          <a:lstStyle/>
          <a:p>
            <a:pPr marL="11635" defTabSz="837753">
              <a:spcBef>
                <a:spcPts val="92"/>
              </a:spcBef>
            </a:pPr>
            <a:r>
              <a:rPr sz="1100" spc="5" dirty="0">
                <a:solidFill>
                  <a:srgbClr val="FFFFFF"/>
                </a:solidFill>
                <a:latin typeface="Arial"/>
                <a:cs typeface="Arial"/>
              </a:rPr>
              <a:t>Araştır</a:t>
            </a:r>
            <a:r>
              <a:rPr sz="1100" spc="-87" dirty="0">
                <a:solidFill>
                  <a:srgbClr val="FFFFFF"/>
                </a:solidFill>
                <a:latin typeface="Arial"/>
                <a:cs typeface="Arial"/>
              </a:rPr>
              <a:t> </a:t>
            </a:r>
            <a:r>
              <a:rPr sz="1100" spc="-197" dirty="0">
                <a:solidFill>
                  <a:srgbClr val="FFFFFF"/>
                </a:solidFill>
                <a:latin typeface="Arial"/>
                <a:cs typeface="Arial"/>
              </a:rPr>
              <a:t>1</a:t>
            </a:r>
            <a:endParaRPr sz="1100">
              <a:solidFill>
                <a:prstClr val="black"/>
              </a:solidFill>
              <a:latin typeface="Arial"/>
              <a:cs typeface="Arial"/>
            </a:endParaRPr>
          </a:p>
        </p:txBody>
      </p:sp>
      <p:grpSp>
        <p:nvGrpSpPr>
          <p:cNvPr id="55" name="object 55"/>
          <p:cNvGrpSpPr/>
          <p:nvPr/>
        </p:nvGrpSpPr>
        <p:grpSpPr>
          <a:xfrm>
            <a:off x="875897" y="3807039"/>
            <a:ext cx="7222470" cy="564851"/>
            <a:chOff x="689768" y="5696458"/>
            <a:chExt cx="5687695" cy="845185"/>
          </a:xfrm>
        </p:grpSpPr>
        <p:sp>
          <p:nvSpPr>
            <p:cNvPr id="56" name="object 56"/>
            <p:cNvSpPr/>
            <p:nvPr/>
          </p:nvSpPr>
          <p:spPr>
            <a:xfrm>
              <a:off x="711993" y="6005322"/>
              <a:ext cx="251993" cy="252006"/>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sp>
          <p:nvSpPr>
            <p:cNvPr id="57" name="object 57"/>
            <p:cNvSpPr/>
            <p:nvPr/>
          </p:nvSpPr>
          <p:spPr>
            <a:xfrm>
              <a:off x="711993" y="6005322"/>
              <a:ext cx="252095" cy="252095"/>
            </a:xfrm>
            <a:custGeom>
              <a:avLst/>
              <a:gdLst/>
              <a:ahLst/>
              <a:cxnLst/>
              <a:rect l="l" t="t" r="r" b="b"/>
              <a:pathLst>
                <a:path w="252094" h="252095">
                  <a:moveTo>
                    <a:pt x="125996" y="252006"/>
                  </a:moveTo>
                  <a:lnTo>
                    <a:pt x="175039" y="242104"/>
                  </a:lnTo>
                  <a:lnTo>
                    <a:pt x="215088" y="215101"/>
                  </a:lnTo>
                  <a:lnTo>
                    <a:pt x="242091" y="175051"/>
                  </a:lnTo>
                  <a:lnTo>
                    <a:pt x="251993" y="126009"/>
                  </a:lnTo>
                  <a:lnTo>
                    <a:pt x="242091" y="76959"/>
                  </a:lnTo>
                  <a:lnTo>
                    <a:pt x="215088" y="36906"/>
                  </a:lnTo>
                  <a:lnTo>
                    <a:pt x="175039" y="9902"/>
                  </a:lnTo>
                  <a:lnTo>
                    <a:pt x="125996" y="0"/>
                  </a:lnTo>
                  <a:lnTo>
                    <a:pt x="76954" y="9902"/>
                  </a:lnTo>
                  <a:lnTo>
                    <a:pt x="36904" y="36906"/>
                  </a:lnTo>
                  <a:lnTo>
                    <a:pt x="9901" y="76959"/>
                  </a:lnTo>
                  <a:lnTo>
                    <a:pt x="0" y="126009"/>
                  </a:lnTo>
                  <a:lnTo>
                    <a:pt x="9901" y="175051"/>
                  </a:lnTo>
                  <a:lnTo>
                    <a:pt x="36904" y="215101"/>
                  </a:lnTo>
                  <a:lnTo>
                    <a:pt x="76954" y="242104"/>
                  </a:lnTo>
                  <a:lnTo>
                    <a:pt x="125996" y="252006"/>
                  </a:lnTo>
                  <a:close/>
                </a:path>
              </a:pathLst>
            </a:custGeom>
            <a:ln w="44449">
              <a:solidFill>
                <a:srgbClr val="1C93B4"/>
              </a:solidFill>
            </a:ln>
          </p:spPr>
          <p:txBody>
            <a:bodyPr wrap="square" lIns="0" tIns="0" rIns="0" bIns="0" rtlCol="0"/>
            <a:lstStyle/>
            <a:p>
              <a:pPr defTabSz="837753"/>
              <a:endParaRPr sz="1600">
                <a:solidFill>
                  <a:prstClr val="black"/>
                </a:solidFill>
              </a:endParaRPr>
            </a:p>
          </p:txBody>
        </p:sp>
        <p:sp>
          <p:nvSpPr>
            <p:cNvPr id="58" name="object 58"/>
            <p:cNvSpPr/>
            <p:nvPr/>
          </p:nvSpPr>
          <p:spPr>
            <a:xfrm>
              <a:off x="2394867" y="5735586"/>
              <a:ext cx="3982085" cy="806450"/>
            </a:xfrm>
            <a:custGeom>
              <a:avLst/>
              <a:gdLst/>
              <a:ahLst/>
              <a:cxnLst/>
              <a:rect l="l" t="t" r="r" b="b"/>
              <a:pathLst>
                <a:path w="3982085" h="806450">
                  <a:moveTo>
                    <a:pt x="684" y="805926"/>
                  </a:moveTo>
                  <a:lnTo>
                    <a:pt x="0" y="805945"/>
                  </a:lnTo>
                  <a:lnTo>
                    <a:pt x="682" y="805941"/>
                  </a:lnTo>
                  <a:close/>
                </a:path>
                <a:path w="3982085" h="806450">
                  <a:moveTo>
                    <a:pt x="19783" y="15366"/>
                  </a:moveTo>
                  <a:lnTo>
                    <a:pt x="30183" y="126300"/>
                  </a:lnTo>
                  <a:lnTo>
                    <a:pt x="36071" y="198080"/>
                  </a:lnTo>
                  <a:lnTo>
                    <a:pt x="39625" y="262028"/>
                  </a:lnTo>
                  <a:lnTo>
                    <a:pt x="43024" y="349465"/>
                  </a:lnTo>
                  <a:lnTo>
                    <a:pt x="38680" y="482469"/>
                  </a:lnTo>
                  <a:lnTo>
                    <a:pt x="23872" y="632529"/>
                  </a:lnTo>
                  <a:lnTo>
                    <a:pt x="8055" y="755177"/>
                  </a:lnTo>
                  <a:lnTo>
                    <a:pt x="684" y="805926"/>
                  </a:lnTo>
                  <a:lnTo>
                    <a:pt x="2450321" y="779054"/>
                  </a:lnTo>
                  <a:lnTo>
                    <a:pt x="3980156" y="778960"/>
                  </a:lnTo>
                  <a:lnTo>
                    <a:pt x="3968454" y="734902"/>
                  </a:lnTo>
                  <a:lnTo>
                    <a:pt x="3954613" y="684897"/>
                  </a:lnTo>
                  <a:lnTo>
                    <a:pt x="3940862" y="635664"/>
                  </a:lnTo>
                  <a:lnTo>
                    <a:pt x="3927597" y="587007"/>
                  </a:lnTo>
                  <a:lnTo>
                    <a:pt x="3915210" y="538730"/>
                  </a:lnTo>
                  <a:lnTo>
                    <a:pt x="3904098" y="490634"/>
                  </a:lnTo>
                  <a:lnTo>
                    <a:pt x="3894654" y="442525"/>
                  </a:lnTo>
                  <a:lnTo>
                    <a:pt x="3887273" y="394205"/>
                  </a:lnTo>
                  <a:lnTo>
                    <a:pt x="3882348" y="345478"/>
                  </a:lnTo>
                  <a:lnTo>
                    <a:pt x="3883314" y="225199"/>
                  </a:lnTo>
                  <a:lnTo>
                    <a:pt x="3896731" y="113807"/>
                  </a:lnTo>
                  <a:lnTo>
                    <a:pt x="3912320" y="31881"/>
                  </a:lnTo>
                  <a:lnTo>
                    <a:pt x="3916171" y="15466"/>
                  </a:lnTo>
                  <a:lnTo>
                    <a:pt x="215615" y="15466"/>
                  </a:lnTo>
                  <a:lnTo>
                    <a:pt x="19783" y="15366"/>
                  </a:lnTo>
                  <a:close/>
                </a:path>
                <a:path w="3982085" h="806450">
                  <a:moveTo>
                    <a:pt x="3980156" y="778960"/>
                  </a:moveTo>
                  <a:lnTo>
                    <a:pt x="2599100" y="778960"/>
                  </a:lnTo>
                  <a:lnTo>
                    <a:pt x="3981992" y="785875"/>
                  </a:lnTo>
                  <a:lnTo>
                    <a:pt x="3980156" y="778960"/>
                  </a:lnTo>
                  <a:close/>
                </a:path>
                <a:path w="3982085" h="806450">
                  <a:moveTo>
                    <a:pt x="3919800" y="0"/>
                  </a:moveTo>
                  <a:lnTo>
                    <a:pt x="215615" y="15466"/>
                  </a:lnTo>
                  <a:lnTo>
                    <a:pt x="3916171" y="15466"/>
                  </a:lnTo>
                  <a:lnTo>
                    <a:pt x="3919800" y="0"/>
                  </a:lnTo>
                  <a:close/>
                </a:path>
              </a:pathLst>
            </a:custGeom>
            <a:solidFill>
              <a:srgbClr val="D1D3D4"/>
            </a:solidFill>
          </p:spPr>
          <p:txBody>
            <a:bodyPr wrap="square" lIns="0" tIns="0" rIns="0" bIns="0" rtlCol="0"/>
            <a:lstStyle/>
            <a:p>
              <a:pPr defTabSz="837753"/>
              <a:endParaRPr sz="1600">
                <a:solidFill>
                  <a:prstClr val="black"/>
                </a:solidFill>
              </a:endParaRPr>
            </a:p>
          </p:txBody>
        </p:sp>
        <p:sp>
          <p:nvSpPr>
            <p:cNvPr id="59" name="object 59"/>
            <p:cNvSpPr/>
            <p:nvPr/>
          </p:nvSpPr>
          <p:spPr>
            <a:xfrm>
              <a:off x="2280577" y="5702808"/>
              <a:ext cx="4015740" cy="819150"/>
            </a:xfrm>
            <a:custGeom>
              <a:avLst/>
              <a:gdLst/>
              <a:ahLst/>
              <a:cxnLst/>
              <a:rect l="l" t="t" r="r" b="b"/>
              <a:pathLst>
                <a:path w="4015740" h="819150">
                  <a:moveTo>
                    <a:pt x="3952633" y="0"/>
                  </a:moveTo>
                  <a:lnTo>
                    <a:pt x="1003972" y="14839"/>
                  </a:lnTo>
                  <a:lnTo>
                    <a:pt x="6324" y="15748"/>
                  </a:lnTo>
                  <a:lnTo>
                    <a:pt x="16836" y="131306"/>
                  </a:lnTo>
                  <a:lnTo>
                    <a:pt x="22794" y="205836"/>
                  </a:lnTo>
                  <a:lnTo>
                    <a:pt x="26407" y="271749"/>
                  </a:lnTo>
                  <a:lnTo>
                    <a:pt x="29883" y="361454"/>
                  </a:lnTo>
                  <a:lnTo>
                    <a:pt x="27517" y="495197"/>
                  </a:lnTo>
                  <a:lnTo>
                    <a:pt x="16989" y="643281"/>
                  </a:lnTo>
                  <a:lnTo>
                    <a:pt x="5437" y="763260"/>
                  </a:lnTo>
                  <a:lnTo>
                    <a:pt x="0" y="812685"/>
                  </a:lnTo>
                  <a:lnTo>
                    <a:pt x="2019523" y="819066"/>
                  </a:lnTo>
                  <a:lnTo>
                    <a:pt x="2846474" y="818236"/>
                  </a:lnTo>
                  <a:lnTo>
                    <a:pt x="3440662" y="815008"/>
                  </a:lnTo>
                  <a:lnTo>
                    <a:pt x="3903031" y="810338"/>
                  </a:lnTo>
                  <a:lnTo>
                    <a:pt x="4015511" y="808837"/>
                  </a:lnTo>
                  <a:lnTo>
                    <a:pt x="4003143" y="756498"/>
                  </a:lnTo>
                  <a:lnTo>
                    <a:pt x="3992705" y="705006"/>
                  </a:lnTo>
                  <a:lnTo>
                    <a:pt x="3983960" y="654191"/>
                  </a:lnTo>
                  <a:lnTo>
                    <a:pt x="3976670" y="603883"/>
                  </a:lnTo>
                  <a:lnTo>
                    <a:pt x="3970598" y="553912"/>
                  </a:lnTo>
                  <a:lnTo>
                    <a:pt x="3965507" y="504108"/>
                  </a:lnTo>
                  <a:lnTo>
                    <a:pt x="3961160" y="454301"/>
                  </a:lnTo>
                  <a:lnTo>
                    <a:pt x="3957320" y="404322"/>
                  </a:lnTo>
                  <a:lnTo>
                    <a:pt x="3953751" y="353999"/>
                  </a:lnTo>
                  <a:lnTo>
                    <a:pt x="3948931" y="231205"/>
                  </a:lnTo>
                  <a:lnTo>
                    <a:pt x="3949063" y="117016"/>
                  </a:lnTo>
                  <a:lnTo>
                    <a:pt x="3951259" y="32818"/>
                  </a:lnTo>
                  <a:lnTo>
                    <a:pt x="3952633" y="0"/>
                  </a:lnTo>
                  <a:close/>
                </a:path>
              </a:pathLst>
            </a:custGeom>
            <a:solidFill>
              <a:srgbClr val="FFF1E7"/>
            </a:solidFill>
          </p:spPr>
          <p:txBody>
            <a:bodyPr wrap="square" lIns="0" tIns="0" rIns="0" bIns="0" rtlCol="0"/>
            <a:lstStyle/>
            <a:p>
              <a:pPr defTabSz="837753"/>
              <a:endParaRPr sz="1600">
                <a:solidFill>
                  <a:prstClr val="black"/>
                </a:solidFill>
              </a:endParaRPr>
            </a:p>
          </p:txBody>
        </p:sp>
        <p:sp>
          <p:nvSpPr>
            <p:cNvPr id="60" name="object 60"/>
            <p:cNvSpPr/>
            <p:nvPr/>
          </p:nvSpPr>
          <p:spPr>
            <a:xfrm>
              <a:off x="2280577" y="5702808"/>
              <a:ext cx="4015740" cy="819785"/>
            </a:xfrm>
            <a:custGeom>
              <a:avLst/>
              <a:gdLst/>
              <a:ahLst/>
              <a:cxnLst/>
              <a:rect l="l" t="t" r="r" b="b"/>
              <a:pathLst>
                <a:path w="4015740" h="819784">
                  <a:moveTo>
                    <a:pt x="6324" y="15748"/>
                  </a:moveTo>
                  <a:lnTo>
                    <a:pt x="16836" y="131306"/>
                  </a:lnTo>
                  <a:lnTo>
                    <a:pt x="22794" y="205836"/>
                  </a:lnTo>
                  <a:lnTo>
                    <a:pt x="26407" y="271749"/>
                  </a:lnTo>
                  <a:lnTo>
                    <a:pt x="29883" y="361454"/>
                  </a:lnTo>
                  <a:lnTo>
                    <a:pt x="27517" y="495197"/>
                  </a:lnTo>
                  <a:lnTo>
                    <a:pt x="16989" y="643281"/>
                  </a:lnTo>
                  <a:lnTo>
                    <a:pt x="5437" y="763260"/>
                  </a:lnTo>
                  <a:lnTo>
                    <a:pt x="0" y="812685"/>
                  </a:lnTo>
                  <a:lnTo>
                    <a:pt x="25941" y="812697"/>
                  </a:lnTo>
                  <a:lnTo>
                    <a:pt x="81232" y="812766"/>
                  </a:lnTo>
                  <a:lnTo>
                    <a:pt x="140934" y="812891"/>
                  </a:lnTo>
                  <a:lnTo>
                    <a:pt x="204892" y="813067"/>
                  </a:lnTo>
                  <a:lnTo>
                    <a:pt x="272947" y="813288"/>
                  </a:lnTo>
                  <a:lnTo>
                    <a:pt x="344943" y="813550"/>
                  </a:lnTo>
                  <a:lnTo>
                    <a:pt x="420723" y="813847"/>
                  </a:lnTo>
                  <a:lnTo>
                    <a:pt x="459982" y="814007"/>
                  </a:lnTo>
                  <a:lnTo>
                    <a:pt x="500128" y="814173"/>
                  </a:lnTo>
                  <a:lnTo>
                    <a:pt x="541142" y="814346"/>
                  </a:lnTo>
                  <a:lnTo>
                    <a:pt x="583003" y="814525"/>
                  </a:lnTo>
                  <a:lnTo>
                    <a:pt x="625693" y="814708"/>
                  </a:lnTo>
                  <a:lnTo>
                    <a:pt x="669191" y="814895"/>
                  </a:lnTo>
                  <a:lnTo>
                    <a:pt x="713477" y="815086"/>
                  </a:lnTo>
                  <a:lnTo>
                    <a:pt x="758533" y="815279"/>
                  </a:lnTo>
                  <a:lnTo>
                    <a:pt x="804338" y="815475"/>
                  </a:lnTo>
                  <a:lnTo>
                    <a:pt x="850872" y="815673"/>
                  </a:lnTo>
                  <a:lnTo>
                    <a:pt x="898117" y="815871"/>
                  </a:lnTo>
                  <a:lnTo>
                    <a:pt x="946053" y="816069"/>
                  </a:lnTo>
                  <a:lnTo>
                    <a:pt x="994659" y="816267"/>
                  </a:lnTo>
                  <a:lnTo>
                    <a:pt x="1043917" y="816464"/>
                  </a:lnTo>
                  <a:lnTo>
                    <a:pt x="1093806" y="816659"/>
                  </a:lnTo>
                  <a:lnTo>
                    <a:pt x="1144307" y="816852"/>
                  </a:lnTo>
                  <a:lnTo>
                    <a:pt x="1195401" y="817041"/>
                  </a:lnTo>
                  <a:lnTo>
                    <a:pt x="1247067" y="817227"/>
                  </a:lnTo>
                  <a:lnTo>
                    <a:pt x="1299286" y="817408"/>
                  </a:lnTo>
                  <a:lnTo>
                    <a:pt x="1352038" y="817585"/>
                  </a:lnTo>
                  <a:lnTo>
                    <a:pt x="1405305" y="817755"/>
                  </a:lnTo>
                  <a:lnTo>
                    <a:pt x="1459065" y="817920"/>
                  </a:lnTo>
                  <a:lnTo>
                    <a:pt x="1513300" y="818077"/>
                  </a:lnTo>
                  <a:lnTo>
                    <a:pt x="1567990" y="818226"/>
                  </a:lnTo>
                  <a:lnTo>
                    <a:pt x="1623114" y="818367"/>
                  </a:lnTo>
                  <a:lnTo>
                    <a:pt x="1678655" y="818500"/>
                  </a:lnTo>
                  <a:lnTo>
                    <a:pt x="1734591" y="818622"/>
                  </a:lnTo>
                  <a:lnTo>
                    <a:pt x="1790904" y="818734"/>
                  </a:lnTo>
                  <a:lnTo>
                    <a:pt x="1847573" y="818835"/>
                  </a:lnTo>
                  <a:lnTo>
                    <a:pt x="1904579" y="818925"/>
                  </a:lnTo>
                  <a:lnTo>
                    <a:pt x="1961902" y="819002"/>
                  </a:lnTo>
                  <a:lnTo>
                    <a:pt x="2019523" y="819066"/>
                  </a:lnTo>
                  <a:lnTo>
                    <a:pt x="2077422" y="819117"/>
                  </a:lnTo>
                  <a:lnTo>
                    <a:pt x="2135580" y="819153"/>
                  </a:lnTo>
                  <a:lnTo>
                    <a:pt x="2193976" y="819175"/>
                  </a:lnTo>
                  <a:lnTo>
                    <a:pt x="2252591" y="819181"/>
                  </a:lnTo>
                  <a:lnTo>
                    <a:pt x="2311406" y="819170"/>
                  </a:lnTo>
                  <a:lnTo>
                    <a:pt x="2370401" y="819143"/>
                  </a:lnTo>
                  <a:lnTo>
                    <a:pt x="2429556" y="819098"/>
                  </a:lnTo>
                  <a:lnTo>
                    <a:pt x="2488851" y="819035"/>
                  </a:lnTo>
                  <a:lnTo>
                    <a:pt x="2548267" y="818953"/>
                  </a:lnTo>
                  <a:lnTo>
                    <a:pt x="2607785" y="818851"/>
                  </a:lnTo>
                  <a:lnTo>
                    <a:pt x="2667384" y="818729"/>
                  </a:lnTo>
                  <a:lnTo>
                    <a:pt x="2727045" y="818587"/>
                  </a:lnTo>
                  <a:lnTo>
                    <a:pt x="2786748" y="818422"/>
                  </a:lnTo>
                  <a:lnTo>
                    <a:pt x="2846474" y="818236"/>
                  </a:lnTo>
                  <a:lnTo>
                    <a:pt x="2906204" y="818027"/>
                  </a:lnTo>
                  <a:lnTo>
                    <a:pt x="2965916" y="817794"/>
                  </a:lnTo>
                  <a:lnTo>
                    <a:pt x="3025592" y="817537"/>
                  </a:lnTo>
                  <a:lnTo>
                    <a:pt x="3085213" y="817256"/>
                  </a:lnTo>
                  <a:lnTo>
                    <a:pt x="3144758" y="816948"/>
                  </a:lnTo>
                  <a:lnTo>
                    <a:pt x="3204207" y="816615"/>
                  </a:lnTo>
                  <a:lnTo>
                    <a:pt x="3263542" y="816255"/>
                  </a:lnTo>
                  <a:lnTo>
                    <a:pt x="3322743" y="815868"/>
                  </a:lnTo>
                  <a:lnTo>
                    <a:pt x="3381789" y="815452"/>
                  </a:lnTo>
                  <a:lnTo>
                    <a:pt x="3440662" y="815008"/>
                  </a:lnTo>
                  <a:lnTo>
                    <a:pt x="3499341" y="814534"/>
                  </a:lnTo>
                  <a:lnTo>
                    <a:pt x="3557807" y="814030"/>
                  </a:lnTo>
                  <a:lnTo>
                    <a:pt x="3616041" y="813495"/>
                  </a:lnTo>
                  <a:lnTo>
                    <a:pt x="3674022" y="812929"/>
                  </a:lnTo>
                  <a:lnTo>
                    <a:pt x="3731731" y="812331"/>
                  </a:lnTo>
                  <a:lnTo>
                    <a:pt x="3789149" y="811701"/>
                  </a:lnTo>
                  <a:lnTo>
                    <a:pt x="3846255" y="811036"/>
                  </a:lnTo>
                  <a:lnTo>
                    <a:pt x="3903031" y="810338"/>
                  </a:lnTo>
                  <a:lnTo>
                    <a:pt x="3959456" y="809605"/>
                  </a:lnTo>
                  <a:lnTo>
                    <a:pt x="4015511" y="808837"/>
                  </a:lnTo>
                  <a:lnTo>
                    <a:pt x="4003143" y="756498"/>
                  </a:lnTo>
                  <a:lnTo>
                    <a:pt x="3992705" y="705006"/>
                  </a:lnTo>
                  <a:lnTo>
                    <a:pt x="3983960" y="654191"/>
                  </a:lnTo>
                  <a:lnTo>
                    <a:pt x="3976670" y="603883"/>
                  </a:lnTo>
                  <a:lnTo>
                    <a:pt x="3970598" y="553912"/>
                  </a:lnTo>
                  <a:lnTo>
                    <a:pt x="3965507" y="504108"/>
                  </a:lnTo>
                  <a:lnTo>
                    <a:pt x="3961160" y="454301"/>
                  </a:lnTo>
                  <a:lnTo>
                    <a:pt x="3957320" y="404322"/>
                  </a:lnTo>
                  <a:lnTo>
                    <a:pt x="3953751" y="353999"/>
                  </a:lnTo>
                  <a:lnTo>
                    <a:pt x="3948931" y="231205"/>
                  </a:lnTo>
                  <a:lnTo>
                    <a:pt x="3949063" y="117016"/>
                  </a:lnTo>
                  <a:lnTo>
                    <a:pt x="3951259" y="32818"/>
                  </a:lnTo>
                  <a:lnTo>
                    <a:pt x="3952633" y="0"/>
                  </a:lnTo>
                  <a:lnTo>
                    <a:pt x="3904003" y="304"/>
                  </a:lnTo>
                  <a:lnTo>
                    <a:pt x="3855222" y="609"/>
                  </a:lnTo>
                  <a:lnTo>
                    <a:pt x="3806293" y="915"/>
                  </a:lnTo>
                  <a:lnTo>
                    <a:pt x="3757220" y="1222"/>
                  </a:lnTo>
                  <a:lnTo>
                    <a:pt x="3708007" y="1530"/>
                  </a:lnTo>
                  <a:lnTo>
                    <a:pt x="3658658" y="1838"/>
                  </a:lnTo>
                  <a:lnTo>
                    <a:pt x="3609178" y="2146"/>
                  </a:lnTo>
                  <a:lnTo>
                    <a:pt x="3559569" y="2454"/>
                  </a:lnTo>
                  <a:lnTo>
                    <a:pt x="3509837" y="2762"/>
                  </a:lnTo>
                  <a:lnTo>
                    <a:pt x="3459985" y="3070"/>
                  </a:lnTo>
                  <a:lnTo>
                    <a:pt x="3410016" y="3378"/>
                  </a:lnTo>
                  <a:lnTo>
                    <a:pt x="3359936" y="3685"/>
                  </a:lnTo>
                  <a:lnTo>
                    <a:pt x="3309748" y="3992"/>
                  </a:lnTo>
                  <a:lnTo>
                    <a:pt x="3259456" y="4298"/>
                  </a:lnTo>
                  <a:lnTo>
                    <a:pt x="3209064" y="4603"/>
                  </a:lnTo>
                  <a:lnTo>
                    <a:pt x="3158575" y="4907"/>
                  </a:lnTo>
                  <a:lnTo>
                    <a:pt x="3107995" y="5210"/>
                  </a:lnTo>
                  <a:lnTo>
                    <a:pt x="3057327" y="5511"/>
                  </a:lnTo>
                  <a:lnTo>
                    <a:pt x="3006574" y="5811"/>
                  </a:lnTo>
                  <a:lnTo>
                    <a:pt x="2955741" y="6110"/>
                  </a:lnTo>
                  <a:lnTo>
                    <a:pt x="2904832" y="6406"/>
                  </a:lnTo>
                  <a:lnTo>
                    <a:pt x="2853851" y="6701"/>
                  </a:lnTo>
                  <a:lnTo>
                    <a:pt x="2802802" y="6994"/>
                  </a:lnTo>
                  <a:lnTo>
                    <a:pt x="2751688" y="7284"/>
                  </a:lnTo>
                  <a:lnTo>
                    <a:pt x="2700514" y="7573"/>
                  </a:lnTo>
                  <a:lnTo>
                    <a:pt x="2649283" y="7858"/>
                  </a:lnTo>
                  <a:lnTo>
                    <a:pt x="2598001" y="8142"/>
                  </a:lnTo>
                  <a:lnTo>
                    <a:pt x="2546670" y="8422"/>
                  </a:lnTo>
                  <a:lnTo>
                    <a:pt x="2495294" y="8700"/>
                  </a:lnTo>
                  <a:lnTo>
                    <a:pt x="2443879" y="8974"/>
                  </a:lnTo>
                  <a:lnTo>
                    <a:pt x="2392426" y="9245"/>
                  </a:lnTo>
                  <a:lnTo>
                    <a:pt x="2340942" y="9513"/>
                  </a:lnTo>
                  <a:lnTo>
                    <a:pt x="2289428" y="9778"/>
                  </a:lnTo>
                  <a:lnTo>
                    <a:pt x="2237891" y="10039"/>
                  </a:lnTo>
                  <a:lnTo>
                    <a:pt x="2186333" y="10296"/>
                  </a:lnTo>
                  <a:lnTo>
                    <a:pt x="2134758" y="10549"/>
                  </a:lnTo>
                  <a:lnTo>
                    <a:pt x="2083170" y="10798"/>
                  </a:lnTo>
                  <a:lnTo>
                    <a:pt x="2031575" y="11043"/>
                  </a:lnTo>
                  <a:lnTo>
                    <a:pt x="1979974" y="11283"/>
                  </a:lnTo>
                  <a:lnTo>
                    <a:pt x="1928373" y="11520"/>
                  </a:lnTo>
                  <a:lnTo>
                    <a:pt x="1876775" y="11751"/>
                  </a:lnTo>
                  <a:lnTo>
                    <a:pt x="1825184" y="11978"/>
                  </a:lnTo>
                  <a:lnTo>
                    <a:pt x="1773605" y="12200"/>
                  </a:lnTo>
                  <a:lnTo>
                    <a:pt x="1722041" y="12416"/>
                  </a:lnTo>
                  <a:lnTo>
                    <a:pt x="1670496" y="12628"/>
                  </a:lnTo>
                  <a:lnTo>
                    <a:pt x="1618974" y="12834"/>
                  </a:lnTo>
                  <a:lnTo>
                    <a:pt x="1567480" y="13035"/>
                  </a:lnTo>
                  <a:lnTo>
                    <a:pt x="1516017" y="13230"/>
                  </a:lnTo>
                  <a:lnTo>
                    <a:pt x="1464588" y="13419"/>
                  </a:lnTo>
                  <a:lnTo>
                    <a:pt x="1413199" y="13602"/>
                  </a:lnTo>
                  <a:lnTo>
                    <a:pt x="1361853" y="13780"/>
                  </a:lnTo>
                  <a:lnTo>
                    <a:pt x="1310554" y="13951"/>
                  </a:lnTo>
                  <a:lnTo>
                    <a:pt x="1259306" y="14115"/>
                  </a:lnTo>
                  <a:lnTo>
                    <a:pt x="1208114" y="14274"/>
                  </a:lnTo>
                  <a:lnTo>
                    <a:pt x="1156980" y="14425"/>
                  </a:lnTo>
                  <a:lnTo>
                    <a:pt x="1105909" y="14570"/>
                  </a:lnTo>
                  <a:lnTo>
                    <a:pt x="1054905" y="14708"/>
                  </a:lnTo>
                  <a:lnTo>
                    <a:pt x="1003972" y="14839"/>
                  </a:lnTo>
                  <a:lnTo>
                    <a:pt x="953113" y="14962"/>
                  </a:lnTo>
                  <a:lnTo>
                    <a:pt x="902334" y="15078"/>
                  </a:lnTo>
                  <a:lnTo>
                    <a:pt x="851638" y="15187"/>
                  </a:lnTo>
                  <a:lnTo>
                    <a:pt x="801028" y="15288"/>
                  </a:lnTo>
                  <a:lnTo>
                    <a:pt x="750509" y="15381"/>
                  </a:lnTo>
                  <a:lnTo>
                    <a:pt x="700085" y="15467"/>
                  </a:lnTo>
                  <a:lnTo>
                    <a:pt x="649759" y="15544"/>
                  </a:lnTo>
                  <a:lnTo>
                    <a:pt x="599537" y="15613"/>
                  </a:lnTo>
                  <a:lnTo>
                    <a:pt x="549421" y="15674"/>
                  </a:lnTo>
                  <a:lnTo>
                    <a:pt x="499416" y="15726"/>
                  </a:lnTo>
                  <a:lnTo>
                    <a:pt x="449525" y="15769"/>
                  </a:lnTo>
                  <a:lnTo>
                    <a:pt x="399753" y="15804"/>
                  </a:lnTo>
                  <a:lnTo>
                    <a:pt x="350103" y="15830"/>
                  </a:lnTo>
                  <a:lnTo>
                    <a:pt x="300581" y="15846"/>
                  </a:lnTo>
                  <a:lnTo>
                    <a:pt x="251188" y="15854"/>
                  </a:lnTo>
                  <a:lnTo>
                    <a:pt x="201930" y="15852"/>
                  </a:lnTo>
                  <a:lnTo>
                    <a:pt x="152811" y="15840"/>
                  </a:lnTo>
                  <a:lnTo>
                    <a:pt x="103834" y="15819"/>
                  </a:lnTo>
                  <a:lnTo>
                    <a:pt x="55004" y="15788"/>
                  </a:lnTo>
                  <a:lnTo>
                    <a:pt x="6324" y="15748"/>
                  </a:lnTo>
                  <a:close/>
                </a:path>
              </a:pathLst>
            </a:custGeom>
            <a:ln w="12700">
              <a:solidFill>
                <a:srgbClr val="CB8F5F"/>
              </a:solidFill>
            </a:ln>
          </p:spPr>
          <p:txBody>
            <a:bodyPr wrap="square" lIns="0" tIns="0" rIns="0" bIns="0" rtlCol="0"/>
            <a:lstStyle/>
            <a:p>
              <a:pPr defTabSz="837753"/>
              <a:endParaRPr sz="1600">
                <a:solidFill>
                  <a:prstClr val="black"/>
                </a:solidFill>
              </a:endParaRPr>
            </a:p>
          </p:txBody>
        </p:sp>
      </p:grpSp>
      <p:sp>
        <p:nvSpPr>
          <p:cNvPr id="61" name="object 61"/>
          <p:cNvSpPr txBox="1"/>
          <p:nvPr/>
        </p:nvSpPr>
        <p:spPr>
          <a:xfrm>
            <a:off x="3019763" y="3875460"/>
            <a:ext cx="4809873" cy="427247"/>
          </a:xfrm>
          <a:prstGeom prst="rect">
            <a:avLst/>
          </a:prstGeom>
        </p:spPr>
        <p:txBody>
          <a:bodyPr vert="horz" wrap="square" lIns="0" tIns="11635" rIns="0" bIns="0" rtlCol="0">
            <a:spAutoFit/>
          </a:bodyPr>
          <a:lstStyle/>
          <a:p>
            <a:pPr marL="11635" marR="4655" indent="-582" algn="just" defTabSz="837753">
              <a:spcBef>
                <a:spcPts val="92"/>
              </a:spcBef>
            </a:pPr>
            <a:r>
              <a:rPr sz="900" spc="-9" dirty="0">
                <a:solidFill>
                  <a:srgbClr val="231F20"/>
                </a:solidFill>
                <a:latin typeface="Times New Roman"/>
                <a:cs typeface="Times New Roman"/>
              </a:rPr>
              <a:t>Gündelik </a:t>
            </a:r>
            <a:r>
              <a:rPr sz="900" spc="-23" dirty="0">
                <a:solidFill>
                  <a:srgbClr val="231F20"/>
                </a:solidFill>
                <a:latin typeface="Times New Roman"/>
                <a:cs typeface="Times New Roman"/>
              </a:rPr>
              <a:t>yaşantımızda </a:t>
            </a:r>
            <a:r>
              <a:rPr sz="900" spc="5" dirty="0">
                <a:solidFill>
                  <a:srgbClr val="231F20"/>
                </a:solidFill>
                <a:latin typeface="Times New Roman"/>
                <a:cs typeface="Times New Roman"/>
              </a:rPr>
              <a:t>bu tip </a:t>
            </a:r>
            <a:r>
              <a:rPr sz="900" spc="-27" dirty="0">
                <a:solidFill>
                  <a:srgbClr val="231F20"/>
                </a:solidFill>
                <a:latin typeface="Times New Roman"/>
                <a:cs typeface="Times New Roman"/>
              </a:rPr>
              <a:t>cihazlarla; </a:t>
            </a:r>
            <a:r>
              <a:rPr sz="900" spc="-23" dirty="0">
                <a:solidFill>
                  <a:srgbClr val="231F20"/>
                </a:solidFill>
                <a:latin typeface="Times New Roman"/>
                <a:cs typeface="Times New Roman"/>
              </a:rPr>
              <a:t>hastanelerde </a:t>
            </a:r>
            <a:r>
              <a:rPr sz="900" spc="-41" dirty="0">
                <a:solidFill>
                  <a:srgbClr val="231F20"/>
                </a:solidFill>
                <a:latin typeface="Times New Roman"/>
                <a:cs typeface="Times New Roman"/>
              </a:rPr>
              <a:t>alışveriş </a:t>
            </a:r>
            <a:r>
              <a:rPr sz="900" spc="-27" dirty="0">
                <a:solidFill>
                  <a:srgbClr val="231F20"/>
                </a:solidFill>
                <a:latin typeface="Times New Roman"/>
                <a:cs typeface="Times New Roman"/>
              </a:rPr>
              <a:t>merkezi</a:t>
            </a:r>
            <a:r>
              <a:rPr sz="900" spc="-110" dirty="0">
                <a:solidFill>
                  <a:srgbClr val="231F20"/>
                </a:solidFill>
                <a:latin typeface="Times New Roman"/>
                <a:cs typeface="Times New Roman"/>
              </a:rPr>
              <a:t> </a:t>
            </a:r>
            <a:r>
              <a:rPr sz="900" spc="-32" dirty="0">
                <a:solidFill>
                  <a:srgbClr val="231F20"/>
                </a:solidFill>
                <a:latin typeface="Times New Roman"/>
                <a:cs typeface="Times New Roman"/>
              </a:rPr>
              <a:t>girişle-  </a:t>
            </a:r>
            <a:r>
              <a:rPr sz="900" spc="-9" dirty="0">
                <a:solidFill>
                  <a:srgbClr val="231F20"/>
                </a:solidFill>
                <a:latin typeface="Times New Roman"/>
                <a:cs typeface="Times New Roman"/>
              </a:rPr>
              <a:t>rinde, </a:t>
            </a:r>
            <a:r>
              <a:rPr sz="900" spc="-27" dirty="0">
                <a:solidFill>
                  <a:srgbClr val="231F20"/>
                </a:solidFill>
                <a:latin typeface="Times New Roman"/>
                <a:cs typeface="Times New Roman"/>
              </a:rPr>
              <a:t>havaalanları </a:t>
            </a:r>
            <a:r>
              <a:rPr sz="900" spc="-9" dirty="0">
                <a:solidFill>
                  <a:srgbClr val="231F20"/>
                </a:solidFill>
                <a:latin typeface="Times New Roman"/>
                <a:cs typeface="Times New Roman"/>
              </a:rPr>
              <a:t>kontrollerinde, gümrük noktalarında, </a:t>
            </a:r>
            <a:r>
              <a:rPr sz="900" spc="-18" dirty="0">
                <a:solidFill>
                  <a:srgbClr val="231F20"/>
                </a:solidFill>
                <a:latin typeface="Times New Roman"/>
                <a:cs typeface="Times New Roman"/>
              </a:rPr>
              <a:t>emniyet </a:t>
            </a:r>
            <a:r>
              <a:rPr sz="900" spc="-27" dirty="0">
                <a:solidFill>
                  <a:srgbClr val="231F20"/>
                </a:solidFill>
                <a:latin typeface="Times New Roman"/>
                <a:cs typeface="Times New Roman"/>
              </a:rPr>
              <a:t>merkezleri  </a:t>
            </a:r>
            <a:r>
              <a:rPr sz="900" spc="-23" dirty="0">
                <a:solidFill>
                  <a:srgbClr val="231F20"/>
                </a:solidFill>
                <a:latin typeface="Times New Roman"/>
                <a:cs typeface="Times New Roman"/>
              </a:rPr>
              <a:t>girişlerindeki </a:t>
            </a:r>
            <a:r>
              <a:rPr sz="900" spc="-5" dirty="0">
                <a:solidFill>
                  <a:srgbClr val="231F20"/>
                </a:solidFill>
                <a:latin typeface="Times New Roman"/>
                <a:cs typeface="Times New Roman"/>
              </a:rPr>
              <a:t>kontrol </a:t>
            </a:r>
            <a:r>
              <a:rPr sz="900" spc="-9" dirty="0">
                <a:solidFill>
                  <a:srgbClr val="231F20"/>
                </a:solidFill>
                <a:latin typeface="Times New Roman"/>
                <a:cs typeface="Times New Roman"/>
              </a:rPr>
              <a:t>noktalarında, </a:t>
            </a:r>
            <a:r>
              <a:rPr sz="900" spc="-32" dirty="0">
                <a:solidFill>
                  <a:srgbClr val="231F20"/>
                </a:solidFill>
                <a:latin typeface="Times New Roman"/>
                <a:cs typeface="Times New Roman"/>
              </a:rPr>
              <a:t>askeri </a:t>
            </a:r>
            <a:r>
              <a:rPr sz="900" spc="-14" dirty="0">
                <a:solidFill>
                  <a:srgbClr val="231F20"/>
                </a:solidFill>
                <a:latin typeface="Times New Roman"/>
                <a:cs typeface="Times New Roman"/>
              </a:rPr>
              <a:t>birimlerin </a:t>
            </a:r>
            <a:r>
              <a:rPr sz="900" spc="-23" dirty="0">
                <a:solidFill>
                  <a:srgbClr val="231F20"/>
                </a:solidFill>
                <a:latin typeface="Times New Roman"/>
                <a:cs typeface="Times New Roman"/>
              </a:rPr>
              <a:t>girişlerinde,</a:t>
            </a:r>
            <a:r>
              <a:rPr sz="900" spc="37" dirty="0">
                <a:solidFill>
                  <a:srgbClr val="231F20"/>
                </a:solidFill>
                <a:latin typeface="Times New Roman"/>
                <a:cs typeface="Times New Roman"/>
              </a:rPr>
              <a:t> </a:t>
            </a:r>
            <a:r>
              <a:rPr sz="900" spc="-27" dirty="0">
                <a:solidFill>
                  <a:srgbClr val="231F20"/>
                </a:solidFill>
                <a:latin typeface="Times New Roman"/>
                <a:cs typeface="Times New Roman"/>
              </a:rPr>
              <a:t>kargo </a:t>
            </a:r>
            <a:r>
              <a:rPr sz="900" spc="-23" dirty="0">
                <a:solidFill>
                  <a:srgbClr val="231F20"/>
                </a:solidFill>
                <a:latin typeface="Times New Roman"/>
                <a:cs typeface="Times New Roman"/>
              </a:rPr>
              <a:t>taşı-</a:t>
            </a:r>
            <a:endParaRPr sz="900">
              <a:solidFill>
                <a:prstClr val="black"/>
              </a:solidFill>
              <a:latin typeface="Times New Roman"/>
              <a:cs typeface="Times New Roman"/>
            </a:endParaRPr>
          </a:p>
        </p:txBody>
      </p:sp>
      <p:sp>
        <p:nvSpPr>
          <p:cNvPr id="62" name="object 62"/>
          <p:cNvSpPr txBox="1"/>
          <p:nvPr/>
        </p:nvSpPr>
        <p:spPr>
          <a:xfrm>
            <a:off x="3019778" y="4181012"/>
            <a:ext cx="4048679" cy="150248"/>
          </a:xfrm>
          <a:prstGeom prst="rect">
            <a:avLst/>
          </a:prstGeom>
        </p:spPr>
        <p:txBody>
          <a:bodyPr vert="horz" wrap="square" lIns="0" tIns="11635" rIns="0" bIns="0" rtlCol="0">
            <a:spAutoFit/>
          </a:bodyPr>
          <a:lstStyle/>
          <a:p>
            <a:pPr marL="11635" defTabSz="837753">
              <a:spcBef>
                <a:spcPts val="92"/>
              </a:spcBef>
            </a:pPr>
            <a:r>
              <a:rPr sz="900" spc="-18" dirty="0">
                <a:solidFill>
                  <a:srgbClr val="231F20"/>
                </a:solidFill>
                <a:latin typeface="Times New Roman"/>
                <a:cs typeface="Times New Roman"/>
              </a:rPr>
              <a:t>ma </a:t>
            </a:r>
            <a:r>
              <a:rPr sz="900" spc="-23" dirty="0">
                <a:solidFill>
                  <a:srgbClr val="231F20"/>
                </a:solidFill>
                <a:latin typeface="Times New Roman"/>
                <a:cs typeface="Times New Roman"/>
              </a:rPr>
              <a:t>merkezlerinde </a:t>
            </a:r>
            <a:r>
              <a:rPr sz="900" spc="-60" dirty="0">
                <a:solidFill>
                  <a:srgbClr val="231F20"/>
                </a:solidFill>
                <a:latin typeface="Times New Roman"/>
                <a:cs typeface="Times New Roman"/>
              </a:rPr>
              <a:t>ve </a:t>
            </a:r>
            <a:r>
              <a:rPr sz="900" spc="-27" dirty="0">
                <a:solidFill>
                  <a:srgbClr val="231F20"/>
                </a:solidFill>
                <a:latin typeface="Times New Roman"/>
                <a:cs typeface="Times New Roman"/>
              </a:rPr>
              <a:t>gemi </a:t>
            </a:r>
            <a:r>
              <a:rPr sz="900" spc="-14" dirty="0">
                <a:solidFill>
                  <a:srgbClr val="231F20"/>
                </a:solidFill>
                <a:latin typeface="Times New Roman"/>
                <a:cs typeface="Times New Roman"/>
              </a:rPr>
              <a:t>limanlarında </a:t>
            </a:r>
            <a:r>
              <a:rPr sz="900" spc="-32" dirty="0">
                <a:solidFill>
                  <a:srgbClr val="231F20"/>
                </a:solidFill>
                <a:latin typeface="Times New Roman"/>
                <a:cs typeface="Times New Roman"/>
              </a:rPr>
              <a:t>sıklıkla</a:t>
            </a:r>
            <a:r>
              <a:rPr sz="900" spc="-9" dirty="0">
                <a:solidFill>
                  <a:srgbClr val="231F20"/>
                </a:solidFill>
                <a:latin typeface="Times New Roman"/>
                <a:cs typeface="Times New Roman"/>
              </a:rPr>
              <a:t> </a:t>
            </a:r>
            <a:r>
              <a:rPr sz="900" spc="-27" dirty="0">
                <a:solidFill>
                  <a:srgbClr val="231F20"/>
                </a:solidFill>
                <a:latin typeface="Times New Roman"/>
                <a:cs typeface="Times New Roman"/>
              </a:rPr>
              <a:t>karşılaşmaktayız.</a:t>
            </a:r>
            <a:endParaRPr sz="900">
              <a:solidFill>
                <a:prstClr val="black"/>
              </a:solidFill>
              <a:latin typeface="Times New Roman"/>
              <a:cs typeface="Times New Roman"/>
            </a:endParaRPr>
          </a:p>
        </p:txBody>
      </p:sp>
      <p:grpSp>
        <p:nvGrpSpPr>
          <p:cNvPr id="63" name="object 63"/>
          <p:cNvGrpSpPr/>
          <p:nvPr/>
        </p:nvGrpSpPr>
        <p:grpSpPr>
          <a:xfrm>
            <a:off x="1104467" y="4759605"/>
            <a:ext cx="1582057" cy="314466"/>
            <a:chOff x="869767" y="7121779"/>
            <a:chExt cx="1245870" cy="470534"/>
          </a:xfrm>
        </p:grpSpPr>
        <p:sp>
          <p:nvSpPr>
            <p:cNvPr id="64" name="object 64"/>
            <p:cNvSpPr/>
            <p:nvPr/>
          </p:nvSpPr>
          <p:spPr>
            <a:xfrm>
              <a:off x="891992" y="7351001"/>
              <a:ext cx="252729" cy="0"/>
            </a:xfrm>
            <a:custGeom>
              <a:avLst/>
              <a:gdLst/>
              <a:ahLst/>
              <a:cxnLst/>
              <a:rect l="l" t="t" r="r" b="b"/>
              <a:pathLst>
                <a:path w="252730">
                  <a:moveTo>
                    <a:pt x="252552" y="0"/>
                  </a:moveTo>
                  <a:lnTo>
                    <a:pt x="0" y="0"/>
                  </a:lnTo>
                </a:path>
              </a:pathLst>
            </a:custGeom>
            <a:ln w="44450">
              <a:solidFill>
                <a:srgbClr val="C49A6C"/>
              </a:solidFill>
            </a:ln>
          </p:spPr>
          <p:txBody>
            <a:bodyPr wrap="square" lIns="0" tIns="0" rIns="0" bIns="0" rtlCol="0"/>
            <a:lstStyle/>
            <a:p>
              <a:pPr defTabSz="837753"/>
              <a:endParaRPr sz="1600">
                <a:solidFill>
                  <a:prstClr val="black"/>
                </a:solidFill>
              </a:endParaRPr>
            </a:p>
          </p:txBody>
        </p:sp>
        <p:sp>
          <p:nvSpPr>
            <p:cNvPr id="65" name="object 65"/>
            <p:cNvSpPr/>
            <p:nvPr/>
          </p:nvSpPr>
          <p:spPr>
            <a:xfrm>
              <a:off x="1090764" y="7121779"/>
              <a:ext cx="1024890" cy="470534"/>
            </a:xfrm>
            <a:custGeom>
              <a:avLst/>
              <a:gdLst/>
              <a:ahLst/>
              <a:cxnLst/>
              <a:rect l="l" t="t" r="r" b="b"/>
              <a:pathLst>
                <a:path w="1024889" h="470534">
                  <a:moveTo>
                    <a:pt x="993203" y="0"/>
                  </a:moveTo>
                  <a:lnTo>
                    <a:pt x="31318" y="0"/>
                  </a:lnTo>
                  <a:lnTo>
                    <a:pt x="19154" y="4814"/>
                  </a:lnTo>
                  <a:lnTo>
                    <a:pt x="9196" y="17922"/>
                  </a:lnTo>
                  <a:lnTo>
                    <a:pt x="2469" y="37322"/>
                  </a:lnTo>
                  <a:lnTo>
                    <a:pt x="0" y="61010"/>
                  </a:lnTo>
                  <a:lnTo>
                    <a:pt x="0" y="409498"/>
                  </a:lnTo>
                  <a:lnTo>
                    <a:pt x="2469" y="433200"/>
                  </a:lnTo>
                  <a:lnTo>
                    <a:pt x="9196" y="452580"/>
                  </a:lnTo>
                  <a:lnTo>
                    <a:pt x="19154" y="465659"/>
                  </a:lnTo>
                  <a:lnTo>
                    <a:pt x="31318" y="470458"/>
                  </a:lnTo>
                  <a:lnTo>
                    <a:pt x="993203" y="470458"/>
                  </a:lnTo>
                  <a:lnTo>
                    <a:pt x="1005340" y="465659"/>
                  </a:lnTo>
                  <a:lnTo>
                    <a:pt x="1015287" y="452580"/>
                  </a:lnTo>
                  <a:lnTo>
                    <a:pt x="1022012" y="433200"/>
                  </a:lnTo>
                  <a:lnTo>
                    <a:pt x="1024483" y="409498"/>
                  </a:lnTo>
                  <a:lnTo>
                    <a:pt x="1024483" y="61010"/>
                  </a:lnTo>
                  <a:lnTo>
                    <a:pt x="1022012" y="37322"/>
                  </a:lnTo>
                  <a:lnTo>
                    <a:pt x="1015287" y="17922"/>
                  </a:lnTo>
                  <a:lnTo>
                    <a:pt x="1005340" y="4814"/>
                  </a:lnTo>
                  <a:lnTo>
                    <a:pt x="993203" y="0"/>
                  </a:lnTo>
                  <a:close/>
                </a:path>
              </a:pathLst>
            </a:custGeom>
            <a:solidFill>
              <a:srgbClr val="A62C3B"/>
            </a:solidFill>
          </p:spPr>
          <p:txBody>
            <a:bodyPr wrap="square" lIns="0" tIns="0" rIns="0" bIns="0" rtlCol="0"/>
            <a:lstStyle/>
            <a:p>
              <a:pPr defTabSz="837753"/>
              <a:endParaRPr sz="1600">
                <a:solidFill>
                  <a:prstClr val="black"/>
                </a:solidFill>
              </a:endParaRPr>
            </a:p>
          </p:txBody>
        </p:sp>
      </p:grpSp>
      <p:sp>
        <p:nvSpPr>
          <p:cNvPr id="66" name="object 66"/>
          <p:cNvSpPr txBox="1"/>
          <p:nvPr/>
        </p:nvSpPr>
        <p:spPr>
          <a:xfrm>
            <a:off x="1648919" y="4841740"/>
            <a:ext cx="762806" cy="188086"/>
          </a:xfrm>
          <a:prstGeom prst="rect">
            <a:avLst/>
          </a:prstGeom>
        </p:spPr>
        <p:txBody>
          <a:bodyPr vert="horz" wrap="square" lIns="0" tIns="11635" rIns="0" bIns="0" rtlCol="0">
            <a:spAutoFit/>
          </a:bodyPr>
          <a:lstStyle/>
          <a:p>
            <a:pPr marL="11635" defTabSz="837753">
              <a:spcBef>
                <a:spcPts val="92"/>
              </a:spcBef>
            </a:pPr>
            <a:r>
              <a:rPr sz="1100" spc="5" dirty="0">
                <a:solidFill>
                  <a:srgbClr val="FFFFFF"/>
                </a:solidFill>
                <a:latin typeface="Arial"/>
                <a:cs typeface="Arial"/>
              </a:rPr>
              <a:t>Araştır</a:t>
            </a:r>
            <a:r>
              <a:rPr sz="1100" spc="-87" dirty="0">
                <a:solidFill>
                  <a:srgbClr val="FFFFFF"/>
                </a:solidFill>
                <a:latin typeface="Arial"/>
                <a:cs typeface="Arial"/>
              </a:rPr>
              <a:t> </a:t>
            </a:r>
            <a:r>
              <a:rPr sz="1100" spc="-50" dirty="0">
                <a:solidFill>
                  <a:srgbClr val="FFFFFF"/>
                </a:solidFill>
                <a:latin typeface="Arial"/>
                <a:cs typeface="Arial"/>
              </a:rPr>
              <a:t>2</a:t>
            </a:r>
            <a:endParaRPr sz="1100">
              <a:solidFill>
                <a:prstClr val="black"/>
              </a:solidFill>
              <a:latin typeface="Arial"/>
              <a:cs typeface="Arial"/>
            </a:endParaRPr>
          </a:p>
        </p:txBody>
      </p:sp>
      <p:grpSp>
        <p:nvGrpSpPr>
          <p:cNvPr id="67" name="object 67"/>
          <p:cNvGrpSpPr/>
          <p:nvPr/>
        </p:nvGrpSpPr>
        <p:grpSpPr>
          <a:xfrm>
            <a:off x="875897" y="4415662"/>
            <a:ext cx="7222470" cy="1058407"/>
            <a:chOff x="689768" y="6607137"/>
            <a:chExt cx="5687695" cy="1583690"/>
          </a:xfrm>
        </p:grpSpPr>
        <p:sp>
          <p:nvSpPr>
            <p:cNvPr id="68" name="object 68"/>
            <p:cNvSpPr/>
            <p:nvPr/>
          </p:nvSpPr>
          <p:spPr>
            <a:xfrm>
              <a:off x="711993" y="7230999"/>
              <a:ext cx="251993" cy="252006"/>
            </a:xfrm>
            <a:prstGeom prst="rect">
              <a:avLst/>
            </a:prstGeom>
            <a:blipFill>
              <a:blip r:embed="rId3" cstate="print"/>
              <a:stretch>
                <a:fillRect/>
              </a:stretch>
            </a:blipFill>
          </p:spPr>
          <p:txBody>
            <a:bodyPr wrap="square" lIns="0" tIns="0" rIns="0" bIns="0" rtlCol="0"/>
            <a:lstStyle/>
            <a:p>
              <a:pPr defTabSz="837753"/>
              <a:endParaRPr sz="1600">
                <a:solidFill>
                  <a:prstClr val="black"/>
                </a:solidFill>
              </a:endParaRPr>
            </a:p>
          </p:txBody>
        </p:sp>
        <p:sp>
          <p:nvSpPr>
            <p:cNvPr id="69" name="object 69"/>
            <p:cNvSpPr/>
            <p:nvPr/>
          </p:nvSpPr>
          <p:spPr>
            <a:xfrm>
              <a:off x="711993" y="7230999"/>
              <a:ext cx="252095" cy="252095"/>
            </a:xfrm>
            <a:custGeom>
              <a:avLst/>
              <a:gdLst/>
              <a:ahLst/>
              <a:cxnLst/>
              <a:rect l="l" t="t" r="r" b="b"/>
              <a:pathLst>
                <a:path w="252094" h="252095">
                  <a:moveTo>
                    <a:pt x="125996" y="252006"/>
                  </a:moveTo>
                  <a:lnTo>
                    <a:pt x="175039" y="242104"/>
                  </a:lnTo>
                  <a:lnTo>
                    <a:pt x="215088" y="215101"/>
                  </a:lnTo>
                  <a:lnTo>
                    <a:pt x="242091" y="175051"/>
                  </a:lnTo>
                  <a:lnTo>
                    <a:pt x="251993" y="126009"/>
                  </a:lnTo>
                  <a:lnTo>
                    <a:pt x="242091" y="76959"/>
                  </a:lnTo>
                  <a:lnTo>
                    <a:pt x="215088" y="36906"/>
                  </a:lnTo>
                  <a:lnTo>
                    <a:pt x="175039" y="9902"/>
                  </a:lnTo>
                  <a:lnTo>
                    <a:pt x="125996" y="0"/>
                  </a:lnTo>
                  <a:lnTo>
                    <a:pt x="76954" y="9902"/>
                  </a:lnTo>
                  <a:lnTo>
                    <a:pt x="36904" y="36906"/>
                  </a:lnTo>
                  <a:lnTo>
                    <a:pt x="9901" y="76959"/>
                  </a:lnTo>
                  <a:lnTo>
                    <a:pt x="0" y="126009"/>
                  </a:lnTo>
                  <a:lnTo>
                    <a:pt x="9901" y="175051"/>
                  </a:lnTo>
                  <a:lnTo>
                    <a:pt x="36904" y="215101"/>
                  </a:lnTo>
                  <a:lnTo>
                    <a:pt x="76954" y="242104"/>
                  </a:lnTo>
                  <a:lnTo>
                    <a:pt x="125996" y="252006"/>
                  </a:lnTo>
                  <a:close/>
                </a:path>
              </a:pathLst>
            </a:custGeom>
            <a:ln w="44449">
              <a:solidFill>
                <a:srgbClr val="1C93B4"/>
              </a:solidFill>
            </a:ln>
          </p:spPr>
          <p:txBody>
            <a:bodyPr wrap="square" lIns="0" tIns="0" rIns="0" bIns="0" rtlCol="0"/>
            <a:lstStyle/>
            <a:p>
              <a:pPr defTabSz="837753"/>
              <a:endParaRPr sz="1600">
                <a:solidFill>
                  <a:prstClr val="black"/>
                </a:solidFill>
              </a:endParaRPr>
            </a:p>
          </p:txBody>
        </p:sp>
        <p:sp>
          <p:nvSpPr>
            <p:cNvPr id="70" name="object 70"/>
            <p:cNvSpPr/>
            <p:nvPr/>
          </p:nvSpPr>
          <p:spPr>
            <a:xfrm>
              <a:off x="2394867" y="6646265"/>
              <a:ext cx="3982085" cy="1544320"/>
            </a:xfrm>
            <a:custGeom>
              <a:avLst/>
              <a:gdLst/>
              <a:ahLst/>
              <a:cxnLst/>
              <a:rect l="l" t="t" r="r" b="b"/>
              <a:pathLst>
                <a:path w="3982085" h="1544320">
                  <a:moveTo>
                    <a:pt x="684" y="1543923"/>
                  </a:moveTo>
                  <a:lnTo>
                    <a:pt x="0" y="1543942"/>
                  </a:lnTo>
                  <a:lnTo>
                    <a:pt x="682" y="1543939"/>
                  </a:lnTo>
                  <a:close/>
                </a:path>
                <a:path w="3982085" h="1544320">
                  <a:moveTo>
                    <a:pt x="19783" y="15367"/>
                  </a:moveTo>
                  <a:lnTo>
                    <a:pt x="30183" y="552955"/>
                  </a:lnTo>
                  <a:lnTo>
                    <a:pt x="36071" y="843827"/>
                  </a:lnTo>
                  <a:lnTo>
                    <a:pt x="39625" y="988493"/>
                  </a:lnTo>
                  <a:lnTo>
                    <a:pt x="43024" y="1087462"/>
                  </a:lnTo>
                  <a:lnTo>
                    <a:pt x="38680" y="1220471"/>
                  </a:lnTo>
                  <a:lnTo>
                    <a:pt x="23872" y="1370531"/>
                  </a:lnTo>
                  <a:lnTo>
                    <a:pt x="8055" y="1493176"/>
                  </a:lnTo>
                  <a:lnTo>
                    <a:pt x="684" y="1543923"/>
                  </a:lnTo>
                  <a:lnTo>
                    <a:pt x="2450321" y="1517051"/>
                  </a:lnTo>
                  <a:lnTo>
                    <a:pt x="3980156" y="1516957"/>
                  </a:lnTo>
                  <a:lnTo>
                    <a:pt x="3968454" y="1472899"/>
                  </a:lnTo>
                  <a:lnTo>
                    <a:pt x="3954613" y="1422894"/>
                  </a:lnTo>
                  <a:lnTo>
                    <a:pt x="3940862" y="1373661"/>
                  </a:lnTo>
                  <a:lnTo>
                    <a:pt x="3927597" y="1325004"/>
                  </a:lnTo>
                  <a:lnTo>
                    <a:pt x="3915210" y="1276727"/>
                  </a:lnTo>
                  <a:lnTo>
                    <a:pt x="3904098" y="1228631"/>
                  </a:lnTo>
                  <a:lnTo>
                    <a:pt x="3894654" y="1180522"/>
                  </a:lnTo>
                  <a:lnTo>
                    <a:pt x="3887273" y="1132202"/>
                  </a:lnTo>
                  <a:lnTo>
                    <a:pt x="3882348" y="1083475"/>
                  </a:lnTo>
                  <a:lnTo>
                    <a:pt x="3883314" y="847884"/>
                  </a:lnTo>
                  <a:lnTo>
                    <a:pt x="3896731" y="482806"/>
                  </a:lnTo>
                  <a:lnTo>
                    <a:pt x="3912320" y="147193"/>
                  </a:lnTo>
                  <a:lnTo>
                    <a:pt x="3919014" y="15466"/>
                  </a:lnTo>
                  <a:lnTo>
                    <a:pt x="215615" y="15466"/>
                  </a:lnTo>
                  <a:lnTo>
                    <a:pt x="19783" y="15367"/>
                  </a:lnTo>
                  <a:close/>
                </a:path>
                <a:path w="3982085" h="1544320">
                  <a:moveTo>
                    <a:pt x="3980156" y="1516957"/>
                  </a:moveTo>
                  <a:lnTo>
                    <a:pt x="2599100" y="1516957"/>
                  </a:lnTo>
                  <a:lnTo>
                    <a:pt x="3981992" y="1523873"/>
                  </a:lnTo>
                  <a:lnTo>
                    <a:pt x="3980156" y="1516957"/>
                  </a:lnTo>
                  <a:close/>
                </a:path>
                <a:path w="3982085" h="1544320">
                  <a:moveTo>
                    <a:pt x="3919800" y="0"/>
                  </a:moveTo>
                  <a:lnTo>
                    <a:pt x="215615" y="15466"/>
                  </a:lnTo>
                  <a:lnTo>
                    <a:pt x="3919014" y="15466"/>
                  </a:lnTo>
                  <a:lnTo>
                    <a:pt x="3919800" y="0"/>
                  </a:lnTo>
                  <a:close/>
                </a:path>
              </a:pathLst>
            </a:custGeom>
            <a:solidFill>
              <a:srgbClr val="D1D3D4"/>
            </a:solidFill>
          </p:spPr>
          <p:txBody>
            <a:bodyPr wrap="square" lIns="0" tIns="0" rIns="0" bIns="0" rtlCol="0"/>
            <a:lstStyle/>
            <a:p>
              <a:pPr defTabSz="837753"/>
              <a:endParaRPr sz="1600">
                <a:solidFill>
                  <a:prstClr val="black"/>
                </a:solidFill>
              </a:endParaRPr>
            </a:p>
          </p:txBody>
        </p:sp>
        <p:sp>
          <p:nvSpPr>
            <p:cNvPr id="71" name="object 71"/>
            <p:cNvSpPr/>
            <p:nvPr/>
          </p:nvSpPr>
          <p:spPr>
            <a:xfrm>
              <a:off x="2280577" y="6613487"/>
              <a:ext cx="4015740" cy="1557655"/>
            </a:xfrm>
            <a:custGeom>
              <a:avLst/>
              <a:gdLst/>
              <a:ahLst/>
              <a:cxnLst/>
              <a:rect l="l" t="t" r="r" b="b"/>
              <a:pathLst>
                <a:path w="4015740" h="1557654">
                  <a:moveTo>
                    <a:pt x="3952633" y="0"/>
                  </a:moveTo>
                  <a:lnTo>
                    <a:pt x="1003972" y="14839"/>
                  </a:lnTo>
                  <a:lnTo>
                    <a:pt x="6324" y="15747"/>
                  </a:lnTo>
                  <a:lnTo>
                    <a:pt x="16836" y="557960"/>
                  </a:lnTo>
                  <a:lnTo>
                    <a:pt x="22794" y="851584"/>
                  </a:lnTo>
                  <a:lnTo>
                    <a:pt x="26407" y="998215"/>
                  </a:lnTo>
                  <a:lnTo>
                    <a:pt x="29883" y="1099451"/>
                  </a:lnTo>
                  <a:lnTo>
                    <a:pt x="27517" y="1233194"/>
                  </a:lnTo>
                  <a:lnTo>
                    <a:pt x="16989" y="1381278"/>
                  </a:lnTo>
                  <a:lnTo>
                    <a:pt x="5437" y="1501257"/>
                  </a:lnTo>
                  <a:lnTo>
                    <a:pt x="0" y="1550682"/>
                  </a:lnTo>
                  <a:lnTo>
                    <a:pt x="2019523" y="1557071"/>
                  </a:lnTo>
                  <a:lnTo>
                    <a:pt x="2846474" y="1556244"/>
                  </a:lnTo>
                  <a:lnTo>
                    <a:pt x="3440662" y="1553017"/>
                  </a:lnTo>
                  <a:lnTo>
                    <a:pt x="3903031" y="1548348"/>
                  </a:lnTo>
                  <a:lnTo>
                    <a:pt x="4015511" y="1546847"/>
                  </a:lnTo>
                  <a:lnTo>
                    <a:pt x="4003143" y="1494504"/>
                  </a:lnTo>
                  <a:lnTo>
                    <a:pt x="3992705" y="1443010"/>
                  </a:lnTo>
                  <a:lnTo>
                    <a:pt x="3983960" y="1392194"/>
                  </a:lnTo>
                  <a:lnTo>
                    <a:pt x="3976670" y="1341886"/>
                  </a:lnTo>
                  <a:lnTo>
                    <a:pt x="3970598" y="1291915"/>
                  </a:lnTo>
                  <a:lnTo>
                    <a:pt x="3965507" y="1242111"/>
                  </a:lnTo>
                  <a:lnTo>
                    <a:pt x="3961160" y="1192303"/>
                  </a:lnTo>
                  <a:lnTo>
                    <a:pt x="3957320" y="1142322"/>
                  </a:lnTo>
                  <a:lnTo>
                    <a:pt x="3953751" y="1091996"/>
                  </a:lnTo>
                  <a:lnTo>
                    <a:pt x="3948931" y="853890"/>
                  </a:lnTo>
                  <a:lnTo>
                    <a:pt x="3949063" y="486014"/>
                  </a:lnTo>
                  <a:lnTo>
                    <a:pt x="3951259" y="148130"/>
                  </a:lnTo>
                  <a:lnTo>
                    <a:pt x="3952633" y="0"/>
                  </a:lnTo>
                  <a:close/>
                </a:path>
              </a:pathLst>
            </a:custGeom>
            <a:solidFill>
              <a:srgbClr val="FFF1E7"/>
            </a:solidFill>
          </p:spPr>
          <p:txBody>
            <a:bodyPr wrap="square" lIns="0" tIns="0" rIns="0" bIns="0" rtlCol="0"/>
            <a:lstStyle/>
            <a:p>
              <a:pPr defTabSz="837753"/>
              <a:endParaRPr sz="1600">
                <a:solidFill>
                  <a:prstClr val="black"/>
                </a:solidFill>
              </a:endParaRPr>
            </a:p>
          </p:txBody>
        </p:sp>
        <p:sp>
          <p:nvSpPr>
            <p:cNvPr id="72" name="object 72"/>
            <p:cNvSpPr/>
            <p:nvPr/>
          </p:nvSpPr>
          <p:spPr>
            <a:xfrm>
              <a:off x="2280577" y="6613487"/>
              <a:ext cx="4015740" cy="1557655"/>
            </a:xfrm>
            <a:custGeom>
              <a:avLst/>
              <a:gdLst/>
              <a:ahLst/>
              <a:cxnLst/>
              <a:rect l="l" t="t" r="r" b="b"/>
              <a:pathLst>
                <a:path w="4015740" h="1557654">
                  <a:moveTo>
                    <a:pt x="6324" y="15747"/>
                  </a:moveTo>
                  <a:lnTo>
                    <a:pt x="16836" y="557960"/>
                  </a:lnTo>
                  <a:lnTo>
                    <a:pt x="22794" y="851584"/>
                  </a:lnTo>
                  <a:lnTo>
                    <a:pt x="26407" y="998215"/>
                  </a:lnTo>
                  <a:lnTo>
                    <a:pt x="29883" y="1099451"/>
                  </a:lnTo>
                  <a:lnTo>
                    <a:pt x="27517" y="1233194"/>
                  </a:lnTo>
                  <a:lnTo>
                    <a:pt x="16989" y="1381278"/>
                  </a:lnTo>
                  <a:lnTo>
                    <a:pt x="5437" y="1501257"/>
                  </a:lnTo>
                  <a:lnTo>
                    <a:pt x="0" y="1550682"/>
                  </a:lnTo>
                  <a:lnTo>
                    <a:pt x="25941" y="1550694"/>
                  </a:lnTo>
                  <a:lnTo>
                    <a:pt x="81232" y="1550763"/>
                  </a:lnTo>
                  <a:lnTo>
                    <a:pt x="140934" y="1550888"/>
                  </a:lnTo>
                  <a:lnTo>
                    <a:pt x="204892" y="1551064"/>
                  </a:lnTo>
                  <a:lnTo>
                    <a:pt x="272947" y="1551286"/>
                  </a:lnTo>
                  <a:lnTo>
                    <a:pt x="344943" y="1551548"/>
                  </a:lnTo>
                  <a:lnTo>
                    <a:pt x="420723" y="1551845"/>
                  </a:lnTo>
                  <a:lnTo>
                    <a:pt x="459982" y="1552005"/>
                  </a:lnTo>
                  <a:lnTo>
                    <a:pt x="500128" y="1552172"/>
                  </a:lnTo>
                  <a:lnTo>
                    <a:pt x="541142" y="1552345"/>
                  </a:lnTo>
                  <a:lnTo>
                    <a:pt x="583003" y="1552523"/>
                  </a:lnTo>
                  <a:lnTo>
                    <a:pt x="625693" y="1552706"/>
                  </a:lnTo>
                  <a:lnTo>
                    <a:pt x="669191" y="1552894"/>
                  </a:lnTo>
                  <a:lnTo>
                    <a:pt x="713477" y="1553085"/>
                  </a:lnTo>
                  <a:lnTo>
                    <a:pt x="758533" y="1553279"/>
                  </a:lnTo>
                  <a:lnTo>
                    <a:pt x="804338" y="1553475"/>
                  </a:lnTo>
                  <a:lnTo>
                    <a:pt x="850872" y="1553672"/>
                  </a:lnTo>
                  <a:lnTo>
                    <a:pt x="898117" y="1553871"/>
                  </a:lnTo>
                  <a:lnTo>
                    <a:pt x="946053" y="1554069"/>
                  </a:lnTo>
                  <a:lnTo>
                    <a:pt x="994659" y="1554267"/>
                  </a:lnTo>
                  <a:lnTo>
                    <a:pt x="1043917" y="1554464"/>
                  </a:lnTo>
                  <a:lnTo>
                    <a:pt x="1093806" y="1554660"/>
                  </a:lnTo>
                  <a:lnTo>
                    <a:pt x="1144307" y="1554853"/>
                  </a:lnTo>
                  <a:lnTo>
                    <a:pt x="1195401" y="1555042"/>
                  </a:lnTo>
                  <a:lnTo>
                    <a:pt x="1247067" y="1555228"/>
                  </a:lnTo>
                  <a:lnTo>
                    <a:pt x="1299286" y="1555410"/>
                  </a:lnTo>
                  <a:lnTo>
                    <a:pt x="1352038" y="1555587"/>
                  </a:lnTo>
                  <a:lnTo>
                    <a:pt x="1405305" y="1555757"/>
                  </a:lnTo>
                  <a:lnTo>
                    <a:pt x="1459065" y="1555922"/>
                  </a:lnTo>
                  <a:lnTo>
                    <a:pt x="1513300" y="1556079"/>
                  </a:lnTo>
                  <a:lnTo>
                    <a:pt x="1567990" y="1556229"/>
                  </a:lnTo>
                  <a:lnTo>
                    <a:pt x="1623114" y="1556370"/>
                  </a:lnTo>
                  <a:lnTo>
                    <a:pt x="1678655" y="1556503"/>
                  </a:lnTo>
                  <a:lnTo>
                    <a:pt x="1734591" y="1556626"/>
                  </a:lnTo>
                  <a:lnTo>
                    <a:pt x="1790904" y="1556738"/>
                  </a:lnTo>
                  <a:lnTo>
                    <a:pt x="1847573" y="1556839"/>
                  </a:lnTo>
                  <a:lnTo>
                    <a:pt x="1904579" y="1556929"/>
                  </a:lnTo>
                  <a:lnTo>
                    <a:pt x="1961902" y="1557007"/>
                  </a:lnTo>
                  <a:lnTo>
                    <a:pt x="2019523" y="1557071"/>
                  </a:lnTo>
                  <a:lnTo>
                    <a:pt x="2077422" y="1557122"/>
                  </a:lnTo>
                  <a:lnTo>
                    <a:pt x="2135580" y="1557158"/>
                  </a:lnTo>
                  <a:lnTo>
                    <a:pt x="2193976" y="1557180"/>
                  </a:lnTo>
                  <a:lnTo>
                    <a:pt x="2252591" y="1557186"/>
                  </a:lnTo>
                  <a:lnTo>
                    <a:pt x="2311406" y="1557176"/>
                  </a:lnTo>
                  <a:lnTo>
                    <a:pt x="2370401" y="1557149"/>
                  </a:lnTo>
                  <a:lnTo>
                    <a:pt x="2429556" y="1557104"/>
                  </a:lnTo>
                  <a:lnTo>
                    <a:pt x="2488851" y="1557041"/>
                  </a:lnTo>
                  <a:lnTo>
                    <a:pt x="2548267" y="1556959"/>
                  </a:lnTo>
                  <a:lnTo>
                    <a:pt x="2607785" y="1556858"/>
                  </a:lnTo>
                  <a:lnTo>
                    <a:pt x="2667384" y="1556736"/>
                  </a:lnTo>
                  <a:lnTo>
                    <a:pt x="2727045" y="1556594"/>
                  </a:lnTo>
                  <a:lnTo>
                    <a:pt x="2786748" y="1556430"/>
                  </a:lnTo>
                  <a:lnTo>
                    <a:pt x="2846474" y="1556244"/>
                  </a:lnTo>
                  <a:lnTo>
                    <a:pt x="2906204" y="1556035"/>
                  </a:lnTo>
                  <a:lnTo>
                    <a:pt x="2965916" y="1555802"/>
                  </a:lnTo>
                  <a:lnTo>
                    <a:pt x="3025592" y="1555545"/>
                  </a:lnTo>
                  <a:lnTo>
                    <a:pt x="3085213" y="1555264"/>
                  </a:lnTo>
                  <a:lnTo>
                    <a:pt x="3144758" y="1554957"/>
                  </a:lnTo>
                  <a:lnTo>
                    <a:pt x="3204207" y="1554624"/>
                  </a:lnTo>
                  <a:lnTo>
                    <a:pt x="3263542" y="1554264"/>
                  </a:lnTo>
                  <a:lnTo>
                    <a:pt x="3322743" y="1553877"/>
                  </a:lnTo>
                  <a:lnTo>
                    <a:pt x="3381789" y="1553461"/>
                  </a:lnTo>
                  <a:lnTo>
                    <a:pt x="3440662" y="1553017"/>
                  </a:lnTo>
                  <a:lnTo>
                    <a:pt x="3499341" y="1552543"/>
                  </a:lnTo>
                  <a:lnTo>
                    <a:pt x="3557807" y="1552039"/>
                  </a:lnTo>
                  <a:lnTo>
                    <a:pt x="3616041" y="1551505"/>
                  </a:lnTo>
                  <a:lnTo>
                    <a:pt x="3674022" y="1550939"/>
                  </a:lnTo>
                  <a:lnTo>
                    <a:pt x="3731731" y="1550341"/>
                  </a:lnTo>
                  <a:lnTo>
                    <a:pt x="3789149" y="1549710"/>
                  </a:lnTo>
                  <a:lnTo>
                    <a:pt x="3846255" y="1549046"/>
                  </a:lnTo>
                  <a:lnTo>
                    <a:pt x="3903031" y="1548348"/>
                  </a:lnTo>
                  <a:lnTo>
                    <a:pt x="3959456" y="1547615"/>
                  </a:lnTo>
                  <a:lnTo>
                    <a:pt x="4015511" y="1546847"/>
                  </a:lnTo>
                  <a:lnTo>
                    <a:pt x="4003143" y="1494504"/>
                  </a:lnTo>
                  <a:lnTo>
                    <a:pt x="3992705" y="1443010"/>
                  </a:lnTo>
                  <a:lnTo>
                    <a:pt x="3983960" y="1392194"/>
                  </a:lnTo>
                  <a:lnTo>
                    <a:pt x="3976670" y="1341886"/>
                  </a:lnTo>
                  <a:lnTo>
                    <a:pt x="3970598" y="1291915"/>
                  </a:lnTo>
                  <a:lnTo>
                    <a:pt x="3965507" y="1242111"/>
                  </a:lnTo>
                  <a:lnTo>
                    <a:pt x="3961160" y="1192303"/>
                  </a:lnTo>
                  <a:lnTo>
                    <a:pt x="3957320" y="1142322"/>
                  </a:lnTo>
                  <a:lnTo>
                    <a:pt x="3953751" y="1091996"/>
                  </a:lnTo>
                  <a:lnTo>
                    <a:pt x="3948931" y="853890"/>
                  </a:lnTo>
                  <a:lnTo>
                    <a:pt x="3949063" y="486014"/>
                  </a:lnTo>
                  <a:lnTo>
                    <a:pt x="3951259" y="148130"/>
                  </a:lnTo>
                  <a:lnTo>
                    <a:pt x="3952633" y="0"/>
                  </a:lnTo>
                  <a:lnTo>
                    <a:pt x="3904003" y="304"/>
                  </a:lnTo>
                  <a:lnTo>
                    <a:pt x="3855222" y="609"/>
                  </a:lnTo>
                  <a:lnTo>
                    <a:pt x="3806293" y="915"/>
                  </a:lnTo>
                  <a:lnTo>
                    <a:pt x="3757220" y="1222"/>
                  </a:lnTo>
                  <a:lnTo>
                    <a:pt x="3708007" y="1530"/>
                  </a:lnTo>
                  <a:lnTo>
                    <a:pt x="3658658" y="1838"/>
                  </a:lnTo>
                  <a:lnTo>
                    <a:pt x="3609178" y="2146"/>
                  </a:lnTo>
                  <a:lnTo>
                    <a:pt x="3559569" y="2454"/>
                  </a:lnTo>
                  <a:lnTo>
                    <a:pt x="3509837" y="2762"/>
                  </a:lnTo>
                  <a:lnTo>
                    <a:pt x="3459985" y="3070"/>
                  </a:lnTo>
                  <a:lnTo>
                    <a:pt x="3410016" y="3378"/>
                  </a:lnTo>
                  <a:lnTo>
                    <a:pt x="3359936" y="3685"/>
                  </a:lnTo>
                  <a:lnTo>
                    <a:pt x="3309748" y="3992"/>
                  </a:lnTo>
                  <a:lnTo>
                    <a:pt x="3259456" y="4298"/>
                  </a:lnTo>
                  <a:lnTo>
                    <a:pt x="3209064" y="4603"/>
                  </a:lnTo>
                  <a:lnTo>
                    <a:pt x="3158575" y="4907"/>
                  </a:lnTo>
                  <a:lnTo>
                    <a:pt x="3107995" y="5210"/>
                  </a:lnTo>
                  <a:lnTo>
                    <a:pt x="3057327" y="5511"/>
                  </a:lnTo>
                  <a:lnTo>
                    <a:pt x="3006574" y="5811"/>
                  </a:lnTo>
                  <a:lnTo>
                    <a:pt x="2955741" y="6110"/>
                  </a:lnTo>
                  <a:lnTo>
                    <a:pt x="2904832" y="6406"/>
                  </a:lnTo>
                  <a:lnTo>
                    <a:pt x="2853851" y="6701"/>
                  </a:lnTo>
                  <a:lnTo>
                    <a:pt x="2802802" y="6994"/>
                  </a:lnTo>
                  <a:lnTo>
                    <a:pt x="2751688" y="7284"/>
                  </a:lnTo>
                  <a:lnTo>
                    <a:pt x="2700514" y="7573"/>
                  </a:lnTo>
                  <a:lnTo>
                    <a:pt x="2649283" y="7858"/>
                  </a:lnTo>
                  <a:lnTo>
                    <a:pt x="2598001" y="8142"/>
                  </a:lnTo>
                  <a:lnTo>
                    <a:pt x="2546670" y="8422"/>
                  </a:lnTo>
                  <a:lnTo>
                    <a:pt x="2495294" y="8700"/>
                  </a:lnTo>
                  <a:lnTo>
                    <a:pt x="2443879" y="8974"/>
                  </a:lnTo>
                  <a:lnTo>
                    <a:pt x="2392426" y="9245"/>
                  </a:lnTo>
                  <a:lnTo>
                    <a:pt x="2340942" y="9513"/>
                  </a:lnTo>
                  <a:lnTo>
                    <a:pt x="2289428" y="9778"/>
                  </a:lnTo>
                  <a:lnTo>
                    <a:pt x="2237891" y="10039"/>
                  </a:lnTo>
                  <a:lnTo>
                    <a:pt x="2186333" y="10296"/>
                  </a:lnTo>
                  <a:lnTo>
                    <a:pt x="2134758" y="10549"/>
                  </a:lnTo>
                  <a:lnTo>
                    <a:pt x="2083170" y="10798"/>
                  </a:lnTo>
                  <a:lnTo>
                    <a:pt x="2031575" y="11043"/>
                  </a:lnTo>
                  <a:lnTo>
                    <a:pt x="1979974" y="11283"/>
                  </a:lnTo>
                  <a:lnTo>
                    <a:pt x="1928373" y="11520"/>
                  </a:lnTo>
                  <a:lnTo>
                    <a:pt x="1876775" y="11751"/>
                  </a:lnTo>
                  <a:lnTo>
                    <a:pt x="1825184" y="11978"/>
                  </a:lnTo>
                  <a:lnTo>
                    <a:pt x="1773605" y="12200"/>
                  </a:lnTo>
                  <a:lnTo>
                    <a:pt x="1722041" y="12416"/>
                  </a:lnTo>
                  <a:lnTo>
                    <a:pt x="1670496" y="12628"/>
                  </a:lnTo>
                  <a:lnTo>
                    <a:pt x="1618974" y="12834"/>
                  </a:lnTo>
                  <a:lnTo>
                    <a:pt x="1567480" y="13035"/>
                  </a:lnTo>
                  <a:lnTo>
                    <a:pt x="1516017" y="13230"/>
                  </a:lnTo>
                  <a:lnTo>
                    <a:pt x="1464588" y="13419"/>
                  </a:lnTo>
                  <a:lnTo>
                    <a:pt x="1413199" y="13602"/>
                  </a:lnTo>
                  <a:lnTo>
                    <a:pt x="1361853" y="13780"/>
                  </a:lnTo>
                  <a:lnTo>
                    <a:pt x="1310554" y="13951"/>
                  </a:lnTo>
                  <a:lnTo>
                    <a:pt x="1259306" y="14115"/>
                  </a:lnTo>
                  <a:lnTo>
                    <a:pt x="1208114" y="14274"/>
                  </a:lnTo>
                  <a:lnTo>
                    <a:pt x="1156980" y="14425"/>
                  </a:lnTo>
                  <a:lnTo>
                    <a:pt x="1105909" y="14570"/>
                  </a:lnTo>
                  <a:lnTo>
                    <a:pt x="1054905" y="14708"/>
                  </a:lnTo>
                  <a:lnTo>
                    <a:pt x="1003972" y="14839"/>
                  </a:lnTo>
                  <a:lnTo>
                    <a:pt x="953113" y="14962"/>
                  </a:lnTo>
                  <a:lnTo>
                    <a:pt x="902334" y="15078"/>
                  </a:lnTo>
                  <a:lnTo>
                    <a:pt x="851638" y="15187"/>
                  </a:lnTo>
                  <a:lnTo>
                    <a:pt x="801028" y="15288"/>
                  </a:lnTo>
                  <a:lnTo>
                    <a:pt x="750509" y="15381"/>
                  </a:lnTo>
                  <a:lnTo>
                    <a:pt x="700085" y="15467"/>
                  </a:lnTo>
                  <a:lnTo>
                    <a:pt x="649759" y="15544"/>
                  </a:lnTo>
                  <a:lnTo>
                    <a:pt x="599537" y="15613"/>
                  </a:lnTo>
                  <a:lnTo>
                    <a:pt x="549421" y="15674"/>
                  </a:lnTo>
                  <a:lnTo>
                    <a:pt x="499416" y="15726"/>
                  </a:lnTo>
                  <a:lnTo>
                    <a:pt x="449525" y="15769"/>
                  </a:lnTo>
                  <a:lnTo>
                    <a:pt x="399753" y="15804"/>
                  </a:lnTo>
                  <a:lnTo>
                    <a:pt x="350103" y="15830"/>
                  </a:lnTo>
                  <a:lnTo>
                    <a:pt x="300581" y="15846"/>
                  </a:lnTo>
                  <a:lnTo>
                    <a:pt x="251188" y="15854"/>
                  </a:lnTo>
                  <a:lnTo>
                    <a:pt x="201930" y="15852"/>
                  </a:lnTo>
                  <a:lnTo>
                    <a:pt x="152811" y="15840"/>
                  </a:lnTo>
                  <a:lnTo>
                    <a:pt x="103834" y="15819"/>
                  </a:lnTo>
                  <a:lnTo>
                    <a:pt x="55004" y="15788"/>
                  </a:lnTo>
                  <a:lnTo>
                    <a:pt x="6324" y="15747"/>
                  </a:lnTo>
                  <a:close/>
                </a:path>
              </a:pathLst>
            </a:custGeom>
            <a:ln w="12700">
              <a:solidFill>
                <a:srgbClr val="CB8F5F"/>
              </a:solidFill>
            </a:ln>
          </p:spPr>
          <p:txBody>
            <a:bodyPr wrap="square" lIns="0" tIns="0" rIns="0" bIns="0" rtlCol="0"/>
            <a:lstStyle/>
            <a:p>
              <a:pPr defTabSz="837753"/>
              <a:endParaRPr sz="1600">
                <a:solidFill>
                  <a:prstClr val="black"/>
                </a:solidFill>
              </a:endParaRPr>
            </a:p>
          </p:txBody>
        </p:sp>
      </p:grpSp>
      <p:sp>
        <p:nvSpPr>
          <p:cNvPr id="73" name="object 73"/>
          <p:cNvSpPr txBox="1"/>
          <p:nvPr/>
        </p:nvSpPr>
        <p:spPr>
          <a:xfrm>
            <a:off x="3019763" y="4476059"/>
            <a:ext cx="4809873" cy="981245"/>
          </a:xfrm>
          <a:prstGeom prst="rect">
            <a:avLst/>
          </a:prstGeom>
        </p:spPr>
        <p:txBody>
          <a:bodyPr vert="horz" wrap="square" lIns="0" tIns="11635" rIns="0" bIns="0" rtlCol="0">
            <a:spAutoFit/>
          </a:bodyPr>
          <a:lstStyle/>
          <a:p>
            <a:pPr marL="11635" marR="4655" algn="just" defTabSz="837753">
              <a:spcBef>
                <a:spcPts val="92"/>
              </a:spcBef>
            </a:pPr>
            <a:r>
              <a:rPr sz="900" spc="-46" dirty="0">
                <a:solidFill>
                  <a:srgbClr val="231F20"/>
                </a:solidFill>
                <a:latin typeface="Times New Roman"/>
                <a:cs typeface="Times New Roman"/>
              </a:rPr>
              <a:t>Alışveriş </a:t>
            </a:r>
            <a:r>
              <a:rPr sz="900" spc="-23" dirty="0">
                <a:solidFill>
                  <a:srgbClr val="231F20"/>
                </a:solidFill>
                <a:latin typeface="Times New Roman"/>
                <a:cs typeface="Times New Roman"/>
              </a:rPr>
              <a:t>merkezlerinde, </a:t>
            </a:r>
            <a:r>
              <a:rPr sz="900" spc="-37" dirty="0">
                <a:solidFill>
                  <a:srgbClr val="231F20"/>
                </a:solidFill>
                <a:latin typeface="Times New Roman"/>
                <a:cs typeface="Times New Roman"/>
              </a:rPr>
              <a:t>hava </a:t>
            </a:r>
            <a:r>
              <a:rPr sz="900" spc="-18" dirty="0">
                <a:solidFill>
                  <a:srgbClr val="231F20"/>
                </a:solidFill>
                <a:latin typeface="Times New Roman"/>
                <a:cs typeface="Times New Roman"/>
              </a:rPr>
              <a:t>alanlarında, </a:t>
            </a:r>
            <a:r>
              <a:rPr sz="900" spc="-23" dirty="0">
                <a:solidFill>
                  <a:srgbClr val="231F20"/>
                </a:solidFill>
                <a:latin typeface="Times New Roman"/>
                <a:cs typeface="Times New Roman"/>
              </a:rPr>
              <a:t>polis </a:t>
            </a:r>
            <a:r>
              <a:rPr sz="900" spc="-60" dirty="0">
                <a:solidFill>
                  <a:srgbClr val="231F20"/>
                </a:solidFill>
                <a:latin typeface="Times New Roman"/>
                <a:cs typeface="Times New Roman"/>
              </a:rPr>
              <a:t>ve </a:t>
            </a:r>
            <a:r>
              <a:rPr sz="900" dirty="0">
                <a:solidFill>
                  <a:srgbClr val="231F20"/>
                </a:solidFill>
                <a:latin typeface="Times New Roman"/>
                <a:cs typeface="Times New Roman"/>
              </a:rPr>
              <a:t>hükümet </a:t>
            </a:r>
            <a:r>
              <a:rPr sz="900" spc="-18" dirty="0">
                <a:solidFill>
                  <a:srgbClr val="231F20"/>
                </a:solidFill>
                <a:latin typeface="Times New Roman"/>
                <a:cs typeface="Times New Roman"/>
              </a:rPr>
              <a:t>binaları </a:t>
            </a:r>
            <a:r>
              <a:rPr sz="900" spc="-23" dirty="0">
                <a:solidFill>
                  <a:srgbClr val="231F20"/>
                </a:solidFill>
                <a:latin typeface="Times New Roman"/>
                <a:cs typeface="Times New Roman"/>
              </a:rPr>
              <a:t>gibi  </a:t>
            </a:r>
            <a:r>
              <a:rPr sz="900" spc="-14" dirty="0">
                <a:solidFill>
                  <a:srgbClr val="231F20"/>
                </a:solidFill>
                <a:latin typeface="Times New Roman"/>
                <a:cs typeface="Times New Roman"/>
              </a:rPr>
              <a:t>önemli </a:t>
            </a:r>
            <a:r>
              <a:rPr sz="900" spc="-37" dirty="0">
                <a:solidFill>
                  <a:srgbClr val="231F20"/>
                </a:solidFill>
                <a:latin typeface="Times New Roman"/>
                <a:cs typeface="Times New Roman"/>
              </a:rPr>
              <a:t>yerlere </a:t>
            </a:r>
            <a:r>
              <a:rPr sz="900" spc="-27" dirty="0">
                <a:solidFill>
                  <a:srgbClr val="231F20"/>
                </a:solidFill>
                <a:latin typeface="Times New Roman"/>
                <a:cs typeface="Times New Roman"/>
              </a:rPr>
              <a:t>girişte </a:t>
            </a:r>
            <a:r>
              <a:rPr sz="900" spc="-18" dirty="0">
                <a:solidFill>
                  <a:srgbClr val="231F20"/>
                </a:solidFill>
                <a:latin typeface="Times New Roman"/>
                <a:cs typeface="Times New Roman"/>
              </a:rPr>
              <a:t>metal dedektörleri kullanılmaktadır. </a:t>
            </a:r>
            <a:r>
              <a:rPr sz="900" spc="-32" dirty="0">
                <a:solidFill>
                  <a:srgbClr val="231F20"/>
                </a:solidFill>
                <a:latin typeface="Times New Roman"/>
                <a:cs typeface="Times New Roman"/>
              </a:rPr>
              <a:t>Bu </a:t>
            </a:r>
            <a:r>
              <a:rPr sz="900" spc="-14" dirty="0">
                <a:solidFill>
                  <a:srgbClr val="231F20"/>
                </a:solidFill>
                <a:latin typeface="Times New Roman"/>
                <a:cs typeface="Times New Roman"/>
              </a:rPr>
              <a:t>dedektörler  </a:t>
            </a:r>
            <a:r>
              <a:rPr sz="900" spc="-27" dirty="0">
                <a:solidFill>
                  <a:srgbClr val="231F20"/>
                </a:solidFill>
                <a:latin typeface="Times New Roman"/>
                <a:cs typeface="Times New Roman"/>
              </a:rPr>
              <a:t>X-Işını cihazı değil </a:t>
            </a:r>
            <a:r>
              <a:rPr sz="900" spc="-18" dirty="0">
                <a:solidFill>
                  <a:srgbClr val="231F20"/>
                </a:solidFill>
                <a:latin typeface="Times New Roman"/>
                <a:cs typeface="Times New Roman"/>
              </a:rPr>
              <a:t>metal </a:t>
            </a:r>
            <a:r>
              <a:rPr sz="900" spc="-9" dirty="0">
                <a:solidFill>
                  <a:srgbClr val="231F20"/>
                </a:solidFill>
                <a:latin typeface="Times New Roman"/>
                <a:cs typeface="Times New Roman"/>
              </a:rPr>
              <a:t>dedektörüdür. </a:t>
            </a:r>
            <a:r>
              <a:rPr sz="900" spc="-32" dirty="0">
                <a:solidFill>
                  <a:srgbClr val="231F20"/>
                </a:solidFill>
                <a:latin typeface="Times New Roman"/>
                <a:cs typeface="Times New Roman"/>
              </a:rPr>
              <a:t>Bu </a:t>
            </a:r>
            <a:r>
              <a:rPr sz="900" spc="-18" dirty="0">
                <a:solidFill>
                  <a:srgbClr val="231F20"/>
                </a:solidFill>
                <a:latin typeface="Times New Roman"/>
                <a:cs typeface="Times New Roman"/>
              </a:rPr>
              <a:t>nedenle </a:t>
            </a:r>
            <a:r>
              <a:rPr sz="900" spc="-27" dirty="0">
                <a:solidFill>
                  <a:srgbClr val="231F20"/>
                </a:solidFill>
                <a:latin typeface="Times New Roman"/>
                <a:cs typeface="Times New Roman"/>
              </a:rPr>
              <a:t>radyasyon riski </a:t>
            </a:r>
            <a:r>
              <a:rPr sz="900" spc="-18" dirty="0">
                <a:solidFill>
                  <a:srgbClr val="231F20"/>
                </a:solidFill>
                <a:latin typeface="Times New Roman"/>
                <a:cs typeface="Times New Roman"/>
              </a:rPr>
              <a:t>de</a:t>
            </a:r>
            <a:r>
              <a:rPr sz="900" spc="-73" dirty="0">
                <a:solidFill>
                  <a:srgbClr val="231F20"/>
                </a:solidFill>
                <a:latin typeface="Times New Roman"/>
                <a:cs typeface="Times New Roman"/>
              </a:rPr>
              <a:t> </a:t>
            </a:r>
            <a:r>
              <a:rPr sz="900" dirty="0">
                <a:solidFill>
                  <a:srgbClr val="231F20"/>
                </a:solidFill>
                <a:latin typeface="Times New Roman"/>
                <a:cs typeface="Times New Roman"/>
              </a:rPr>
              <a:t>bulun-  </a:t>
            </a:r>
            <a:r>
              <a:rPr sz="900" spc="-18" dirty="0">
                <a:solidFill>
                  <a:srgbClr val="231F20"/>
                </a:solidFill>
                <a:latin typeface="Times New Roman"/>
                <a:cs typeface="Times New Roman"/>
              </a:rPr>
              <a:t>mamaktadır. Metal </a:t>
            </a:r>
            <a:r>
              <a:rPr sz="900" spc="-14" dirty="0">
                <a:solidFill>
                  <a:srgbClr val="231F20"/>
                </a:solidFill>
                <a:latin typeface="Times New Roman"/>
                <a:cs typeface="Times New Roman"/>
              </a:rPr>
              <a:t>dedektörler düşük </a:t>
            </a:r>
            <a:r>
              <a:rPr sz="900" spc="-27" dirty="0">
                <a:solidFill>
                  <a:srgbClr val="231F20"/>
                </a:solidFill>
                <a:latin typeface="Times New Roman"/>
                <a:cs typeface="Times New Roman"/>
              </a:rPr>
              <a:t>derecede </a:t>
            </a:r>
            <a:r>
              <a:rPr sz="900" spc="-18" dirty="0">
                <a:solidFill>
                  <a:srgbClr val="231F20"/>
                </a:solidFill>
                <a:latin typeface="Times New Roman"/>
                <a:cs typeface="Times New Roman"/>
              </a:rPr>
              <a:t>elektromanyetik </a:t>
            </a:r>
            <a:r>
              <a:rPr sz="900" spc="-27" dirty="0">
                <a:solidFill>
                  <a:srgbClr val="231F20"/>
                </a:solidFill>
                <a:latin typeface="Times New Roman"/>
                <a:cs typeface="Times New Roman"/>
              </a:rPr>
              <a:t>radyasyon  </a:t>
            </a:r>
            <a:r>
              <a:rPr sz="900" spc="-37" dirty="0">
                <a:solidFill>
                  <a:srgbClr val="231F20"/>
                </a:solidFill>
                <a:latin typeface="Times New Roman"/>
                <a:cs typeface="Times New Roman"/>
              </a:rPr>
              <a:t>verir, </a:t>
            </a:r>
            <a:r>
              <a:rPr sz="900" spc="5" dirty="0">
                <a:solidFill>
                  <a:srgbClr val="231F20"/>
                </a:solidFill>
                <a:latin typeface="Times New Roman"/>
                <a:cs typeface="Times New Roman"/>
              </a:rPr>
              <a:t>bu </a:t>
            </a:r>
            <a:r>
              <a:rPr sz="900" spc="-23" dirty="0">
                <a:solidFill>
                  <a:srgbClr val="231F20"/>
                </a:solidFill>
                <a:latin typeface="Times New Roman"/>
                <a:cs typeface="Times New Roman"/>
              </a:rPr>
              <a:t>hamileler </a:t>
            </a:r>
            <a:r>
              <a:rPr sz="900" spc="-14" dirty="0">
                <a:solidFill>
                  <a:srgbClr val="231F20"/>
                </a:solidFill>
                <a:latin typeface="Times New Roman"/>
                <a:cs typeface="Times New Roman"/>
              </a:rPr>
              <a:t>dâhil </a:t>
            </a:r>
            <a:r>
              <a:rPr sz="900" spc="-27" dirty="0">
                <a:solidFill>
                  <a:srgbClr val="231F20"/>
                </a:solidFill>
                <a:latin typeface="Times New Roman"/>
                <a:cs typeface="Times New Roman"/>
              </a:rPr>
              <a:t>herkes </a:t>
            </a:r>
            <a:r>
              <a:rPr sz="900" spc="-14" dirty="0">
                <a:solidFill>
                  <a:srgbClr val="231F20"/>
                </a:solidFill>
                <a:latin typeface="Times New Roman"/>
                <a:cs typeface="Times New Roman"/>
              </a:rPr>
              <a:t>için </a:t>
            </a:r>
            <a:r>
              <a:rPr sz="900" spc="-23" dirty="0">
                <a:solidFill>
                  <a:srgbClr val="231F20"/>
                </a:solidFill>
                <a:latin typeface="Times New Roman"/>
                <a:cs typeface="Times New Roman"/>
              </a:rPr>
              <a:t>güvenlidir. </a:t>
            </a:r>
            <a:r>
              <a:rPr sz="900" spc="-41" dirty="0">
                <a:solidFill>
                  <a:srgbClr val="231F20"/>
                </a:solidFill>
                <a:latin typeface="Times New Roman"/>
                <a:cs typeface="Times New Roman"/>
              </a:rPr>
              <a:t>Ayrıca </a:t>
            </a:r>
            <a:r>
              <a:rPr sz="900" spc="-37" dirty="0">
                <a:solidFill>
                  <a:srgbClr val="231F20"/>
                </a:solidFill>
                <a:latin typeface="Times New Roman"/>
                <a:cs typeface="Times New Roman"/>
              </a:rPr>
              <a:t>bireysel </a:t>
            </a:r>
            <a:r>
              <a:rPr sz="900" spc="-18" dirty="0">
                <a:solidFill>
                  <a:srgbClr val="231F20"/>
                </a:solidFill>
                <a:latin typeface="Times New Roman"/>
                <a:cs typeface="Times New Roman"/>
              </a:rPr>
              <a:t>taramalarda  </a:t>
            </a:r>
            <a:r>
              <a:rPr sz="900" spc="-14" dirty="0">
                <a:solidFill>
                  <a:srgbClr val="231F20"/>
                </a:solidFill>
                <a:latin typeface="Times New Roman"/>
                <a:cs typeface="Times New Roman"/>
              </a:rPr>
              <a:t>kullanılan </a:t>
            </a:r>
            <a:r>
              <a:rPr sz="900" spc="-37" dirty="0">
                <a:solidFill>
                  <a:srgbClr val="231F20"/>
                </a:solidFill>
                <a:latin typeface="Times New Roman"/>
                <a:cs typeface="Times New Roman"/>
              </a:rPr>
              <a:t>el </a:t>
            </a:r>
            <a:r>
              <a:rPr sz="900" spc="-18" dirty="0">
                <a:solidFill>
                  <a:srgbClr val="231F20"/>
                </a:solidFill>
                <a:latin typeface="Times New Roman"/>
                <a:cs typeface="Times New Roman"/>
              </a:rPr>
              <a:t>dedektörleri </a:t>
            </a:r>
            <a:r>
              <a:rPr sz="900" spc="-23" dirty="0">
                <a:solidFill>
                  <a:srgbClr val="231F20"/>
                </a:solidFill>
                <a:latin typeface="Times New Roman"/>
                <a:cs typeface="Times New Roman"/>
              </a:rPr>
              <a:t>benzeri </a:t>
            </a:r>
            <a:r>
              <a:rPr sz="900" spc="-9" dirty="0">
                <a:solidFill>
                  <a:srgbClr val="231F20"/>
                </a:solidFill>
                <a:latin typeface="Times New Roman"/>
                <a:cs typeface="Times New Roman"/>
              </a:rPr>
              <a:t>bir </a:t>
            </a:r>
            <a:r>
              <a:rPr sz="900" spc="-27" dirty="0">
                <a:solidFill>
                  <a:srgbClr val="231F20"/>
                </a:solidFill>
                <a:latin typeface="Times New Roman"/>
                <a:cs typeface="Times New Roman"/>
              </a:rPr>
              <a:t>etkiye </a:t>
            </a:r>
            <a:r>
              <a:rPr sz="900" spc="-18" dirty="0">
                <a:solidFill>
                  <a:srgbClr val="231F20"/>
                </a:solidFill>
                <a:latin typeface="Times New Roman"/>
                <a:cs typeface="Times New Roman"/>
              </a:rPr>
              <a:t>sahiptir. </a:t>
            </a:r>
            <a:r>
              <a:rPr sz="900" spc="-60" dirty="0">
                <a:solidFill>
                  <a:srgbClr val="231F20"/>
                </a:solidFill>
                <a:latin typeface="Times New Roman"/>
                <a:cs typeface="Times New Roman"/>
              </a:rPr>
              <a:t>Yani </a:t>
            </a:r>
            <a:r>
              <a:rPr sz="900" spc="-23" dirty="0">
                <a:solidFill>
                  <a:srgbClr val="231F20"/>
                </a:solidFill>
                <a:latin typeface="Times New Roman"/>
                <a:cs typeface="Times New Roman"/>
              </a:rPr>
              <a:t>aslında </a:t>
            </a:r>
            <a:r>
              <a:rPr sz="900" spc="-14" dirty="0">
                <a:solidFill>
                  <a:srgbClr val="231F20"/>
                </a:solidFill>
                <a:latin typeface="Times New Roman"/>
                <a:cs typeface="Times New Roman"/>
              </a:rPr>
              <a:t>elektroman-  </a:t>
            </a:r>
            <a:r>
              <a:rPr sz="900" spc="-27" dirty="0">
                <a:solidFill>
                  <a:srgbClr val="231F20"/>
                </a:solidFill>
                <a:latin typeface="Times New Roman"/>
                <a:cs typeface="Times New Roman"/>
              </a:rPr>
              <a:t>yetik </a:t>
            </a:r>
            <a:r>
              <a:rPr sz="900" spc="-23" dirty="0">
                <a:solidFill>
                  <a:srgbClr val="231F20"/>
                </a:solidFill>
                <a:latin typeface="Times New Roman"/>
                <a:cs typeface="Times New Roman"/>
              </a:rPr>
              <a:t>radyasyondur </a:t>
            </a:r>
            <a:r>
              <a:rPr sz="900" spc="-60" dirty="0">
                <a:solidFill>
                  <a:srgbClr val="231F20"/>
                </a:solidFill>
                <a:latin typeface="Times New Roman"/>
                <a:cs typeface="Times New Roman"/>
              </a:rPr>
              <a:t>ve </a:t>
            </a:r>
            <a:r>
              <a:rPr sz="900" spc="-23" dirty="0">
                <a:solidFill>
                  <a:srgbClr val="231F20"/>
                </a:solidFill>
                <a:latin typeface="Times New Roman"/>
                <a:cs typeface="Times New Roman"/>
              </a:rPr>
              <a:t>elektrikle </a:t>
            </a:r>
            <a:r>
              <a:rPr sz="900" spc="-32" dirty="0">
                <a:solidFill>
                  <a:srgbClr val="231F20"/>
                </a:solidFill>
                <a:latin typeface="Times New Roman"/>
                <a:cs typeface="Times New Roman"/>
              </a:rPr>
              <a:t>çalışan </a:t>
            </a:r>
            <a:r>
              <a:rPr sz="900" spc="-14" dirty="0">
                <a:solidFill>
                  <a:srgbClr val="231F20"/>
                </a:solidFill>
                <a:latin typeface="Times New Roman"/>
                <a:cs typeface="Times New Roman"/>
              </a:rPr>
              <a:t>her </a:t>
            </a:r>
            <a:r>
              <a:rPr sz="900" spc="-55" dirty="0">
                <a:solidFill>
                  <a:srgbClr val="231F20"/>
                </a:solidFill>
                <a:latin typeface="Times New Roman"/>
                <a:cs typeface="Times New Roman"/>
              </a:rPr>
              <a:t>şey </a:t>
            </a:r>
            <a:r>
              <a:rPr sz="900" spc="-9" dirty="0">
                <a:solidFill>
                  <a:srgbClr val="231F20"/>
                </a:solidFill>
                <a:latin typeface="Times New Roman"/>
                <a:cs typeface="Times New Roman"/>
              </a:rPr>
              <a:t>tarafından </a:t>
            </a:r>
            <a:r>
              <a:rPr sz="900" spc="-32" dirty="0">
                <a:solidFill>
                  <a:srgbClr val="231F20"/>
                </a:solidFill>
                <a:latin typeface="Times New Roman"/>
                <a:cs typeface="Times New Roman"/>
              </a:rPr>
              <a:t>yayılan </a:t>
            </a:r>
            <a:r>
              <a:rPr sz="900" spc="-9" dirty="0">
                <a:solidFill>
                  <a:srgbClr val="231F20"/>
                </a:solidFill>
                <a:latin typeface="Times New Roman"/>
                <a:cs typeface="Times New Roman"/>
              </a:rPr>
              <a:t>bir </a:t>
            </a:r>
            <a:r>
              <a:rPr sz="900" spc="-32" dirty="0">
                <a:solidFill>
                  <a:srgbClr val="231F20"/>
                </a:solidFill>
                <a:latin typeface="Times New Roman"/>
                <a:cs typeface="Times New Roman"/>
              </a:rPr>
              <a:t>radyas-  </a:t>
            </a:r>
            <a:r>
              <a:rPr sz="900" spc="-23" dirty="0">
                <a:solidFill>
                  <a:srgbClr val="231F20"/>
                </a:solidFill>
                <a:latin typeface="Times New Roman"/>
                <a:cs typeface="Times New Roman"/>
              </a:rPr>
              <a:t>yon </a:t>
            </a:r>
            <a:r>
              <a:rPr sz="900" spc="-5" dirty="0">
                <a:solidFill>
                  <a:srgbClr val="231F20"/>
                </a:solidFill>
                <a:latin typeface="Times New Roman"/>
                <a:cs typeface="Times New Roman"/>
              </a:rPr>
              <a:t>tipidir </a:t>
            </a:r>
            <a:r>
              <a:rPr sz="900" spc="-60" dirty="0">
                <a:solidFill>
                  <a:srgbClr val="231F20"/>
                </a:solidFill>
                <a:latin typeface="Times New Roman"/>
                <a:cs typeface="Times New Roman"/>
              </a:rPr>
              <a:t>ve </a:t>
            </a:r>
            <a:r>
              <a:rPr sz="900" spc="-23" dirty="0">
                <a:solidFill>
                  <a:srgbClr val="231F20"/>
                </a:solidFill>
                <a:latin typeface="Times New Roman"/>
                <a:cs typeface="Times New Roman"/>
              </a:rPr>
              <a:t>radyoaktif </a:t>
            </a:r>
            <a:r>
              <a:rPr sz="900" spc="-18" dirty="0">
                <a:solidFill>
                  <a:srgbClr val="231F20"/>
                </a:solidFill>
                <a:latin typeface="Times New Roman"/>
                <a:cs typeface="Times New Roman"/>
              </a:rPr>
              <a:t>maddelerden </a:t>
            </a:r>
            <a:r>
              <a:rPr sz="900" spc="-32" dirty="0">
                <a:solidFill>
                  <a:srgbClr val="231F20"/>
                </a:solidFill>
                <a:latin typeface="Times New Roman"/>
                <a:cs typeface="Times New Roman"/>
              </a:rPr>
              <a:t>yayılan </a:t>
            </a:r>
            <a:r>
              <a:rPr sz="900" spc="-23" dirty="0">
                <a:solidFill>
                  <a:srgbClr val="231F20"/>
                </a:solidFill>
                <a:latin typeface="Times New Roman"/>
                <a:cs typeface="Times New Roman"/>
              </a:rPr>
              <a:t>radyasyondan farklıdır. </a:t>
            </a:r>
            <a:r>
              <a:rPr sz="900" spc="-41" dirty="0">
                <a:solidFill>
                  <a:srgbClr val="231F20"/>
                </a:solidFill>
                <a:latin typeface="Times New Roman"/>
                <a:cs typeface="Times New Roman"/>
              </a:rPr>
              <a:t>Pek </a:t>
            </a:r>
            <a:r>
              <a:rPr sz="900" spc="-23" dirty="0">
                <a:solidFill>
                  <a:srgbClr val="231F20"/>
                </a:solidFill>
                <a:latin typeface="Times New Roman"/>
                <a:cs typeface="Times New Roman"/>
              </a:rPr>
              <a:t>çok  </a:t>
            </a:r>
            <a:r>
              <a:rPr sz="900" spc="-18" dirty="0">
                <a:solidFill>
                  <a:srgbClr val="231F20"/>
                </a:solidFill>
                <a:latin typeface="Times New Roman"/>
                <a:cs typeface="Times New Roman"/>
              </a:rPr>
              <a:t>araştırmada oldukça </a:t>
            </a:r>
            <a:r>
              <a:rPr sz="900" spc="-37" dirty="0">
                <a:solidFill>
                  <a:srgbClr val="231F20"/>
                </a:solidFill>
                <a:latin typeface="Times New Roman"/>
                <a:cs typeface="Times New Roman"/>
              </a:rPr>
              <a:t>zararsız </a:t>
            </a:r>
            <a:r>
              <a:rPr sz="900" spc="-14" dirty="0">
                <a:solidFill>
                  <a:srgbClr val="231F20"/>
                </a:solidFill>
                <a:latin typeface="Times New Roman"/>
                <a:cs typeface="Times New Roman"/>
              </a:rPr>
              <a:t>olduğu</a:t>
            </a:r>
            <a:r>
              <a:rPr sz="900" spc="73" dirty="0">
                <a:solidFill>
                  <a:srgbClr val="231F20"/>
                </a:solidFill>
                <a:latin typeface="Times New Roman"/>
                <a:cs typeface="Times New Roman"/>
              </a:rPr>
              <a:t> </a:t>
            </a:r>
            <a:r>
              <a:rPr sz="900" spc="-18" dirty="0">
                <a:solidFill>
                  <a:srgbClr val="231F20"/>
                </a:solidFill>
                <a:latin typeface="Times New Roman"/>
                <a:cs typeface="Times New Roman"/>
              </a:rPr>
              <a:t>belirtilmektedir.</a:t>
            </a:r>
            <a:endParaRPr sz="900">
              <a:solidFill>
                <a:prstClr val="black"/>
              </a:solidFill>
              <a:latin typeface="Times New Roman"/>
              <a:cs typeface="Times New Roman"/>
            </a:endParaRPr>
          </a:p>
        </p:txBody>
      </p:sp>
      <p:grpSp>
        <p:nvGrpSpPr>
          <p:cNvPr id="74" name="object 74"/>
          <p:cNvGrpSpPr/>
          <p:nvPr/>
        </p:nvGrpSpPr>
        <p:grpSpPr>
          <a:xfrm>
            <a:off x="1104467" y="5601679"/>
            <a:ext cx="1582057" cy="314466"/>
            <a:chOff x="869767" y="8381771"/>
            <a:chExt cx="1245870" cy="470534"/>
          </a:xfrm>
        </p:grpSpPr>
        <p:sp>
          <p:nvSpPr>
            <p:cNvPr id="75" name="object 75"/>
            <p:cNvSpPr/>
            <p:nvPr/>
          </p:nvSpPr>
          <p:spPr>
            <a:xfrm>
              <a:off x="891992" y="8610993"/>
              <a:ext cx="252729" cy="0"/>
            </a:xfrm>
            <a:custGeom>
              <a:avLst/>
              <a:gdLst/>
              <a:ahLst/>
              <a:cxnLst/>
              <a:rect l="l" t="t" r="r" b="b"/>
              <a:pathLst>
                <a:path w="252730">
                  <a:moveTo>
                    <a:pt x="252552" y="0"/>
                  </a:moveTo>
                  <a:lnTo>
                    <a:pt x="0" y="0"/>
                  </a:lnTo>
                </a:path>
              </a:pathLst>
            </a:custGeom>
            <a:ln w="44450">
              <a:solidFill>
                <a:srgbClr val="C49A6C"/>
              </a:solidFill>
            </a:ln>
          </p:spPr>
          <p:txBody>
            <a:bodyPr wrap="square" lIns="0" tIns="0" rIns="0" bIns="0" rtlCol="0"/>
            <a:lstStyle/>
            <a:p>
              <a:pPr defTabSz="837753"/>
              <a:endParaRPr sz="1600">
                <a:solidFill>
                  <a:prstClr val="black"/>
                </a:solidFill>
              </a:endParaRPr>
            </a:p>
          </p:txBody>
        </p:sp>
        <p:sp>
          <p:nvSpPr>
            <p:cNvPr id="76" name="object 76"/>
            <p:cNvSpPr/>
            <p:nvPr/>
          </p:nvSpPr>
          <p:spPr>
            <a:xfrm>
              <a:off x="1090764" y="8381771"/>
              <a:ext cx="1024890" cy="470534"/>
            </a:xfrm>
            <a:custGeom>
              <a:avLst/>
              <a:gdLst/>
              <a:ahLst/>
              <a:cxnLst/>
              <a:rect l="l" t="t" r="r" b="b"/>
              <a:pathLst>
                <a:path w="1024889" h="470534">
                  <a:moveTo>
                    <a:pt x="993203" y="0"/>
                  </a:moveTo>
                  <a:lnTo>
                    <a:pt x="31318" y="0"/>
                  </a:lnTo>
                  <a:lnTo>
                    <a:pt x="19154" y="4814"/>
                  </a:lnTo>
                  <a:lnTo>
                    <a:pt x="9196" y="17922"/>
                  </a:lnTo>
                  <a:lnTo>
                    <a:pt x="2469" y="37322"/>
                  </a:lnTo>
                  <a:lnTo>
                    <a:pt x="0" y="61010"/>
                  </a:lnTo>
                  <a:lnTo>
                    <a:pt x="0" y="409498"/>
                  </a:lnTo>
                  <a:lnTo>
                    <a:pt x="2469" y="433200"/>
                  </a:lnTo>
                  <a:lnTo>
                    <a:pt x="9196" y="452580"/>
                  </a:lnTo>
                  <a:lnTo>
                    <a:pt x="19154" y="465659"/>
                  </a:lnTo>
                  <a:lnTo>
                    <a:pt x="31318" y="470458"/>
                  </a:lnTo>
                  <a:lnTo>
                    <a:pt x="993203" y="470458"/>
                  </a:lnTo>
                  <a:lnTo>
                    <a:pt x="1005340" y="465659"/>
                  </a:lnTo>
                  <a:lnTo>
                    <a:pt x="1015287" y="452580"/>
                  </a:lnTo>
                  <a:lnTo>
                    <a:pt x="1022012" y="433200"/>
                  </a:lnTo>
                  <a:lnTo>
                    <a:pt x="1024483" y="409498"/>
                  </a:lnTo>
                  <a:lnTo>
                    <a:pt x="1024483" y="61010"/>
                  </a:lnTo>
                  <a:lnTo>
                    <a:pt x="1022012" y="37322"/>
                  </a:lnTo>
                  <a:lnTo>
                    <a:pt x="1015287" y="17922"/>
                  </a:lnTo>
                  <a:lnTo>
                    <a:pt x="1005340" y="4814"/>
                  </a:lnTo>
                  <a:lnTo>
                    <a:pt x="993203" y="0"/>
                  </a:lnTo>
                  <a:close/>
                </a:path>
              </a:pathLst>
            </a:custGeom>
            <a:solidFill>
              <a:srgbClr val="A62C3B"/>
            </a:solidFill>
          </p:spPr>
          <p:txBody>
            <a:bodyPr wrap="square" lIns="0" tIns="0" rIns="0" bIns="0" rtlCol="0"/>
            <a:lstStyle/>
            <a:p>
              <a:pPr defTabSz="837753"/>
              <a:endParaRPr sz="1600">
                <a:solidFill>
                  <a:prstClr val="black"/>
                </a:solidFill>
              </a:endParaRPr>
            </a:p>
          </p:txBody>
        </p:sp>
      </p:grpSp>
      <p:sp>
        <p:nvSpPr>
          <p:cNvPr id="77" name="object 77"/>
          <p:cNvSpPr txBox="1"/>
          <p:nvPr/>
        </p:nvSpPr>
        <p:spPr>
          <a:xfrm>
            <a:off x="1653888" y="5683814"/>
            <a:ext cx="753130" cy="188086"/>
          </a:xfrm>
          <a:prstGeom prst="rect">
            <a:avLst/>
          </a:prstGeom>
        </p:spPr>
        <p:txBody>
          <a:bodyPr vert="horz" wrap="square" lIns="0" tIns="11635" rIns="0" bIns="0" rtlCol="0">
            <a:spAutoFit/>
          </a:bodyPr>
          <a:lstStyle/>
          <a:p>
            <a:pPr marL="11635" defTabSz="837753">
              <a:spcBef>
                <a:spcPts val="92"/>
              </a:spcBef>
            </a:pPr>
            <a:r>
              <a:rPr sz="1100" spc="5" dirty="0">
                <a:solidFill>
                  <a:srgbClr val="FFFFFF"/>
                </a:solidFill>
                <a:latin typeface="Arial"/>
                <a:cs typeface="Arial"/>
              </a:rPr>
              <a:t>Araştır</a:t>
            </a:r>
            <a:r>
              <a:rPr sz="1100" spc="-87" dirty="0">
                <a:solidFill>
                  <a:srgbClr val="FFFFFF"/>
                </a:solidFill>
                <a:latin typeface="Arial"/>
                <a:cs typeface="Arial"/>
              </a:rPr>
              <a:t> </a:t>
            </a:r>
            <a:r>
              <a:rPr sz="1100" spc="-104" dirty="0">
                <a:solidFill>
                  <a:srgbClr val="FFFFFF"/>
                </a:solidFill>
                <a:latin typeface="Arial"/>
                <a:cs typeface="Arial"/>
              </a:rPr>
              <a:t>3</a:t>
            </a:r>
            <a:endParaRPr sz="1100">
              <a:solidFill>
                <a:prstClr val="black"/>
              </a:solidFill>
              <a:latin typeface="Arial"/>
              <a:cs typeface="Arial"/>
            </a:endParaRPr>
          </a:p>
        </p:txBody>
      </p:sp>
      <p:grpSp>
        <p:nvGrpSpPr>
          <p:cNvPr id="78" name="object 78"/>
          <p:cNvGrpSpPr/>
          <p:nvPr/>
        </p:nvGrpSpPr>
        <p:grpSpPr>
          <a:xfrm>
            <a:off x="875897" y="5522387"/>
            <a:ext cx="7222470" cy="492707"/>
            <a:chOff x="689768" y="8263128"/>
            <a:chExt cx="5687695" cy="737235"/>
          </a:xfrm>
        </p:grpSpPr>
        <p:sp>
          <p:nvSpPr>
            <p:cNvPr id="79" name="object 79"/>
            <p:cNvSpPr/>
            <p:nvPr/>
          </p:nvSpPr>
          <p:spPr>
            <a:xfrm>
              <a:off x="711993" y="8490991"/>
              <a:ext cx="251993" cy="252006"/>
            </a:xfrm>
            <a:prstGeom prst="rect">
              <a:avLst/>
            </a:prstGeom>
            <a:blipFill>
              <a:blip r:embed="rId4" cstate="print"/>
              <a:stretch>
                <a:fillRect/>
              </a:stretch>
            </a:blipFill>
          </p:spPr>
          <p:txBody>
            <a:bodyPr wrap="square" lIns="0" tIns="0" rIns="0" bIns="0" rtlCol="0"/>
            <a:lstStyle/>
            <a:p>
              <a:pPr defTabSz="837753"/>
              <a:endParaRPr sz="1600">
                <a:solidFill>
                  <a:prstClr val="black"/>
                </a:solidFill>
              </a:endParaRPr>
            </a:p>
          </p:txBody>
        </p:sp>
        <p:sp>
          <p:nvSpPr>
            <p:cNvPr id="80" name="object 80"/>
            <p:cNvSpPr/>
            <p:nvPr/>
          </p:nvSpPr>
          <p:spPr>
            <a:xfrm>
              <a:off x="711993" y="8490991"/>
              <a:ext cx="252095" cy="252095"/>
            </a:xfrm>
            <a:custGeom>
              <a:avLst/>
              <a:gdLst/>
              <a:ahLst/>
              <a:cxnLst/>
              <a:rect l="l" t="t" r="r" b="b"/>
              <a:pathLst>
                <a:path w="252094" h="252095">
                  <a:moveTo>
                    <a:pt x="125996" y="252006"/>
                  </a:moveTo>
                  <a:lnTo>
                    <a:pt x="175039" y="242104"/>
                  </a:lnTo>
                  <a:lnTo>
                    <a:pt x="215088" y="215101"/>
                  </a:lnTo>
                  <a:lnTo>
                    <a:pt x="242091" y="175051"/>
                  </a:lnTo>
                  <a:lnTo>
                    <a:pt x="251993" y="126009"/>
                  </a:lnTo>
                  <a:lnTo>
                    <a:pt x="242091" y="76959"/>
                  </a:lnTo>
                  <a:lnTo>
                    <a:pt x="215088" y="36906"/>
                  </a:lnTo>
                  <a:lnTo>
                    <a:pt x="175039" y="9902"/>
                  </a:lnTo>
                  <a:lnTo>
                    <a:pt x="125996" y="0"/>
                  </a:lnTo>
                  <a:lnTo>
                    <a:pt x="76954" y="9902"/>
                  </a:lnTo>
                  <a:lnTo>
                    <a:pt x="36904" y="36906"/>
                  </a:lnTo>
                  <a:lnTo>
                    <a:pt x="9901" y="76959"/>
                  </a:lnTo>
                  <a:lnTo>
                    <a:pt x="0" y="126009"/>
                  </a:lnTo>
                  <a:lnTo>
                    <a:pt x="9901" y="175051"/>
                  </a:lnTo>
                  <a:lnTo>
                    <a:pt x="36904" y="215101"/>
                  </a:lnTo>
                  <a:lnTo>
                    <a:pt x="76954" y="242104"/>
                  </a:lnTo>
                  <a:lnTo>
                    <a:pt x="125996" y="252006"/>
                  </a:lnTo>
                  <a:close/>
                </a:path>
              </a:pathLst>
            </a:custGeom>
            <a:ln w="44449">
              <a:solidFill>
                <a:srgbClr val="1C93B4"/>
              </a:solidFill>
            </a:ln>
          </p:spPr>
          <p:txBody>
            <a:bodyPr wrap="square" lIns="0" tIns="0" rIns="0" bIns="0" rtlCol="0"/>
            <a:lstStyle/>
            <a:p>
              <a:pPr defTabSz="837753"/>
              <a:endParaRPr sz="1600">
                <a:solidFill>
                  <a:prstClr val="black"/>
                </a:solidFill>
              </a:endParaRPr>
            </a:p>
          </p:txBody>
        </p:sp>
        <p:sp>
          <p:nvSpPr>
            <p:cNvPr id="81" name="object 81"/>
            <p:cNvSpPr/>
            <p:nvPr/>
          </p:nvSpPr>
          <p:spPr>
            <a:xfrm>
              <a:off x="2394867" y="8302256"/>
              <a:ext cx="3982085" cy="698500"/>
            </a:xfrm>
            <a:custGeom>
              <a:avLst/>
              <a:gdLst/>
              <a:ahLst/>
              <a:cxnLst/>
              <a:rect l="l" t="t" r="r" b="b"/>
              <a:pathLst>
                <a:path w="3982085" h="698500">
                  <a:moveTo>
                    <a:pt x="684" y="697925"/>
                  </a:moveTo>
                  <a:lnTo>
                    <a:pt x="0" y="697945"/>
                  </a:lnTo>
                  <a:lnTo>
                    <a:pt x="682" y="697941"/>
                  </a:lnTo>
                  <a:close/>
                </a:path>
                <a:path w="3982085" h="698500">
                  <a:moveTo>
                    <a:pt x="19783" y="15367"/>
                  </a:moveTo>
                  <a:lnTo>
                    <a:pt x="30183" y="63862"/>
                  </a:lnTo>
                  <a:lnTo>
                    <a:pt x="36071" y="103579"/>
                  </a:lnTo>
                  <a:lnTo>
                    <a:pt x="39625" y="155714"/>
                  </a:lnTo>
                  <a:lnTo>
                    <a:pt x="43024" y="241465"/>
                  </a:lnTo>
                  <a:lnTo>
                    <a:pt x="38680" y="374468"/>
                  </a:lnTo>
                  <a:lnTo>
                    <a:pt x="23872" y="524529"/>
                  </a:lnTo>
                  <a:lnTo>
                    <a:pt x="8055" y="647176"/>
                  </a:lnTo>
                  <a:lnTo>
                    <a:pt x="684" y="697925"/>
                  </a:lnTo>
                  <a:lnTo>
                    <a:pt x="2450321" y="671053"/>
                  </a:lnTo>
                  <a:lnTo>
                    <a:pt x="3980156" y="670960"/>
                  </a:lnTo>
                  <a:lnTo>
                    <a:pt x="3968454" y="626901"/>
                  </a:lnTo>
                  <a:lnTo>
                    <a:pt x="3954613" y="576896"/>
                  </a:lnTo>
                  <a:lnTo>
                    <a:pt x="3940862" y="527663"/>
                  </a:lnTo>
                  <a:lnTo>
                    <a:pt x="3927597" y="479006"/>
                  </a:lnTo>
                  <a:lnTo>
                    <a:pt x="3915210" y="430729"/>
                  </a:lnTo>
                  <a:lnTo>
                    <a:pt x="3904098" y="382634"/>
                  </a:lnTo>
                  <a:lnTo>
                    <a:pt x="3894654" y="334524"/>
                  </a:lnTo>
                  <a:lnTo>
                    <a:pt x="3887273" y="286204"/>
                  </a:lnTo>
                  <a:lnTo>
                    <a:pt x="3882348" y="237477"/>
                  </a:lnTo>
                  <a:lnTo>
                    <a:pt x="3883314" y="134073"/>
                  </a:lnTo>
                  <a:lnTo>
                    <a:pt x="3896731" y="59807"/>
                  </a:lnTo>
                  <a:lnTo>
                    <a:pt x="3912160" y="15466"/>
                  </a:lnTo>
                  <a:lnTo>
                    <a:pt x="215615" y="15466"/>
                  </a:lnTo>
                  <a:lnTo>
                    <a:pt x="19783" y="15367"/>
                  </a:lnTo>
                  <a:close/>
                </a:path>
                <a:path w="3982085" h="698500">
                  <a:moveTo>
                    <a:pt x="3980156" y="670960"/>
                  </a:moveTo>
                  <a:lnTo>
                    <a:pt x="2599100" y="670960"/>
                  </a:lnTo>
                  <a:lnTo>
                    <a:pt x="3981992" y="677875"/>
                  </a:lnTo>
                  <a:lnTo>
                    <a:pt x="3980156" y="670960"/>
                  </a:lnTo>
                  <a:close/>
                </a:path>
                <a:path w="3982085" h="698500">
                  <a:moveTo>
                    <a:pt x="3919800" y="0"/>
                  </a:moveTo>
                  <a:lnTo>
                    <a:pt x="215615" y="15466"/>
                  </a:lnTo>
                  <a:lnTo>
                    <a:pt x="3912160" y="15466"/>
                  </a:lnTo>
                  <a:lnTo>
                    <a:pt x="3912320" y="15006"/>
                  </a:lnTo>
                  <a:lnTo>
                    <a:pt x="3919800" y="0"/>
                  </a:lnTo>
                  <a:close/>
                </a:path>
              </a:pathLst>
            </a:custGeom>
            <a:solidFill>
              <a:srgbClr val="D1D3D4"/>
            </a:solidFill>
          </p:spPr>
          <p:txBody>
            <a:bodyPr wrap="square" lIns="0" tIns="0" rIns="0" bIns="0" rtlCol="0"/>
            <a:lstStyle/>
            <a:p>
              <a:pPr defTabSz="837753"/>
              <a:endParaRPr sz="1600">
                <a:solidFill>
                  <a:prstClr val="black"/>
                </a:solidFill>
              </a:endParaRPr>
            </a:p>
          </p:txBody>
        </p:sp>
        <p:sp>
          <p:nvSpPr>
            <p:cNvPr id="82" name="object 82"/>
            <p:cNvSpPr/>
            <p:nvPr/>
          </p:nvSpPr>
          <p:spPr>
            <a:xfrm>
              <a:off x="2280577" y="8269478"/>
              <a:ext cx="4015740" cy="711200"/>
            </a:xfrm>
            <a:custGeom>
              <a:avLst/>
              <a:gdLst/>
              <a:ahLst/>
              <a:cxnLst/>
              <a:rect l="l" t="t" r="r" b="b"/>
              <a:pathLst>
                <a:path w="4015740" h="711200">
                  <a:moveTo>
                    <a:pt x="3952633" y="0"/>
                  </a:moveTo>
                  <a:lnTo>
                    <a:pt x="1003972" y="14839"/>
                  </a:lnTo>
                  <a:lnTo>
                    <a:pt x="6324" y="15748"/>
                  </a:lnTo>
                  <a:lnTo>
                    <a:pt x="16836" y="68868"/>
                  </a:lnTo>
                  <a:lnTo>
                    <a:pt x="22794" y="111336"/>
                  </a:lnTo>
                  <a:lnTo>
                    <a:pt x="26407" y="165436"/>
                  </a:lnTo>
                  <a:lnTo>
                    <a:pt x="29883" y="253453"/>
                  </a:lnTo>
                  <a:lnTo>
                    <a:pt x="27517" y="387197"/>
                  </a:lnTo>
                  <a:lnTo>
                    <a:pt x="16989" y="535281"/>
                  </a:lnTo>
                  <a:lnTo>
                    <a:pt x="5437" y="655259"/>
                  </a:lnTo>
                  <a:lnTo>
                    <a:pt x="0" y="704684"/>
                  </a:lnTo>
                  <a:lnTo>
                    <a:pt x="2019523" y="711068"/>
                  </a:lnTo>
                  <a:lnTo>
                    <a:pt x="2846474" y="710241"/>
                  </a:lnTo>
                  <a:lnTo>
                    <a:pt x="3440662" y="707015"/>
                  </a:lnTo>
                  <a:lnTo>
                    <a:pt x="3903031" y="702349"/>
                  </a:lnTo>
                  <a:lnTo>
                    <a:pt x="4015511" y="700849"/>
                  </a:lnTo>
                  <a:lnTo>
                    <a:pt x="4003143" y="648506"/>
                  </a:lnTo>
                  <a:lnTo>
                    <a:pt x="3992705" y="597011"/>
                  </a:lnTo>
                  <a:lnTo>
                    <a:pt x="3983960" y="546194"/>
                  </a:lnTo>
                  <a:lnTo>
                    <a:pt x="3976670" y="495884"/>
                  </a:lnTo>
                  <a:lnTo>
                    <a:pt x="3970598" y="445912"/>
                  </a:lnTo>
                  <a:lnTo>
                    <a:pt x="3965507" y="396107"/>
                  </a:lnTo>
                  <a:lnTo>
                    <a:pt x="3961160" y="346300"/>
                  </a:lnTo>
                  <a:lnTo>
                    <a:pt x="3957320" y="296321"/>
                  </a:lnTo>
                  <a:lnTo>
                    <a:pt x="3953751" y="245999"/>
                  </a:lnTo>
                  <a:lnTo>
                    <a:pt x="3948931" y="140080"/>
                  </a:lnTo>
                  <a:lnTo>
                    <a:pt x="3949063" y="63015"/>
                  </a:lnTo>
                  <a:lnTo>
                    <a:pt x="3951259" y="15943"/>
                  </a:lnTo>
                  <a:lnTo>
                    <a:pt x="3952633" y="0"/>
                  </a:lnTo>
                  <a:close/>
                </a:path>
              </a:pathLst>
            </a:custGeom>
            <a:solidFill>
              <a:srgbClr val="FFF1E7"/>
            </a:solidFill>
          </p:spPr>
          <p:txBody>
            <a:bodyPr wrap="square" lIns="0" tIns="0" rIns="0" bIns="0" rtlCol="0"/>
            <a:lstStyle/>
            <a:p>
              <a:pPr defTabSz="837753"/>
              <a:endParaRPr sz="1600">
                <a:solidFill>
                  <a:prstClr val="black"/>
                </a:solidFill>
              </a:endParaRPr>
            </a:p>
          </p:txBody>
        </p:sp>
        <p:sp>
          <p:nvSpPr>
            <p:cNvPr id="83" name="object 83"/>
            <p:cNvSpPr/>
            <p:nvPr/>
          </p:nvSpPr>
          <p:spPr>
            <a:xfrm>
              <a:off x="2280577" y="8269478"/>
              <a:ext cx="4015740" cy="711200"/>
            </a:xfrm>
            <a:custGeom>
              <a:avLst/>
              <a:gdLst/>
              <a:ahLst/>
              <a:cxnLst/>
              <a:rect l="l" t="t" r="r" b="b"/>
              <a:pathLst>
                <a:path w="4015740" h="711200">
                  <a:moveTo>
                    <a:pt x="6324" y="15748"/>
                  </a:moveTo>
                  <a:lnTo>
                    <a:pt x="16836" y="68868"/>
                  </a:lnTo>
                  <a:lnTo>
                    <a:pt x="22794" y="111336"/>
                  </a:lnTo>
                  <a:lnTo>
                    <a:pt x="26407" y="165436"/>
                  </a:lnTo>
                  <a:lnTo>
                    <a:pt x="29883" y="253453"/>
                  </a:lnTo>
                  <a:lnTo>
                    <a:pt x="27517" y="387197"/>
                  </a:lnTo>
                  <a:lnTo>
                    <a:pt x="16989" y="535281"/>
                  </a:lnTo>
                  <a:lnTo>
                    <a:pt x="5437" y="655259"/>
                  </a:lnTo>
                  <a:lnTo>
                    <a:pt x="0" y="704684"/>
                  </a:lnTo>
                  <a:lnTo>
                    <a:pt x="25941" y="704696"/>
                  </a:lnTo>
                  <a:lnTo>
                    <a:pt x="81232" y="704765"/>
                  </a:lnTo>
                  <a:lnTo>
                    <a:pt x="140934" y="704890"/>
                  </a:lnTo>
                  <a:lnTo>
                    <a:pt x="204892" y="705066"/>
                  </a:lnTo>
                  <a:lnTo>
                    <a:pt x="272947" y="705287"/>
                  </a:lnTo>
                  <a:lnTo>
                    <a:pt x="344943" y="705549"/>
                  </a:lnTo>
                  <a:lnTo>
                    <a:pt x="420723" y="705846"/>
                  </a:lnTo>
                  <a:lnTo>
                    <a:pt x="459982" y="706006"/>
                  </a:lnTo>
                  <a:lnTo>
                    <a:pt x="500128" y="706173"/>
                  </a:lnTo>
                  <a:lnTo>
                    <a:pt x="541142" y="706346"/>
                  </a:lnTo>
                  <a:lnTo>
                    <a:pt x="583003" y="706524"/>
                  </a:lnTo>
                  <a:lnTo>
                    <a:pt x="625693" y="706707"/>
                  </a:lnTo>
                  <a:lnTo>
                    <a:pt x="669191" y="706894"/>
                  </a:lnTo>
                  <a:lnTo>
                    <a:pt x="713477" y="707085"/>
                  </a:lnTo>
                  <a:lnTo>
                    <a:pt x="758533" y="707279"/>
                  </a:lnTo>
                  <a:lnTo>
                    <a:pt x="804338" y="707475"/>
                  </a:lnTo>
                  <a:lnTo>
                    <a:pt x="850872" y="707672"/>
                  </a:lnTo>
                  <a:lnTo>
                    <a:pt x="898117" y="707870"/>
                  </a:lnTo>
                  <a:lnTo>
                    <a:pt x="946053" y="708069"/>
                  </a:lnTo>
                  <a:lnTo>
                    <a:pt x="994659" y="708267"/>
                  </a:lnTo>
                  <a:lnTo>
                    <a:pt x="1043917" y="708464"/>
                  </a:lnTo>
                  <a:lnTo>
                    <a:pt x="1093806" y="708659"/>
                  </a:lnTo>
                  <a:lnTo>
                    <a:pt x="1144307" y="708852"/>
                  </a:lnTo>
                  <a:lnTo>
                    <a:pt x="1195401" y="709041"/>
                  </a:lnTo>
                  <a:lnTo>
                    <a:pt x="1247067" y="709227"/>
                  </a:lnTo>
                  <a:lnTo>
                    <a:pt x="1299286" y="709408"/>
                  </a:lnTo>
                  <a:lnTo>
                    <a:pt x="1352038" y="709585"/>
                  </a:lnTo>
                  <a:lnTo>
                    <a:pt x="1405305" y="709756"/>
                  </a:lnTo>
                  <a:lnTo>
                    <a:pt x="1459065" y="709920"/>
                  </a:lnTo>
                  <a:lnTo>
                    <a:pt x="1513300" y="710077"/>
                  </a:lnTo>
                  <a:lnTo>
                    <a:pt x="1567990" y="710227"/>
                  </a:lnTo>
                  <a:lnTo>
                    <a:pt x="1623114" y="710368"/>
                  </a:lnTo>
                  <a:lnTo>
                    <a:pt x="1678655" y="710500"/>
                  </a:lnTo>
                  <a:lnTo>
                    <a:pt x="1734591" y="710623"/>
                  </a:lnTo>
                  <a:lnTo>
                    <a:pt x="1790904" y="710735"/>
                  </a:lnTo>
                  <a:lnTo>
                    <a:pt x="1847573" y="710837"/>
                  </a:lnTo>
                  <a:lnTo>
                    <a:pt x="1904579" y="710926"/>
                  </a:lnTo>
                  <a:lnTo>
                    <a:pt x="1961902" y="711004"/>
                  </a:lnTo>
                  <a:lnTo>
                    <a:pt x="2019523" y="711068"/>
                  </a:lnTo>
                  <a:lnTo>
                    <a:pt x="2077422" y="711119"/>
                  </a:lnTo>
                  <a:lnTo>
                    <a:pt x="2135580" y="711155"/>
                  </a:lnTo>
                  <a:lnTo>
                    <a:pt x="2193976" y="711177"/>
                  </a:lnTo>
                  <a:lnTo>
                    <a:pt x="2252591" y="711183"/>
                  </a:lnTo>
                  <a:lnTo>
                    <a:pt x="2311406" y="711173"/>
                  </a:lnTo>
                  <a:lnTo>
                    <a:pt x="2370401" y="711145"/>
                  </a:lnTo>
                  <a:lnTo>
                    <a:pt x="2429556" y="711101"/>
                  </a:lnTo>
                  <a:lnTo>
                    <a:pt x="2488851" y="711038"/>
                  </a:lnTo>
                  <a:lnTo>
                    <a:pt x="2548267" y="710956"/>
                  </a:lnTo>
                  <a:lnTo>
                    <a:pt x="2607785" y="710855"/>
                  </a:lnTo>
                  <a:lnTo>
                    <a:pt x="2667384" y="710733"/>
                  </a:lnTo>
                  <a:lnTo>
                    <a:pt x="2727045" y="710591"/>
                  </a:lnTo>
                  <a:lnTo>
                    <a:pt x="2786748" y="710427"/>
                  </a:lnTo>
                  <a:lnTo>
                    <a:pt x="2846474" y="710241"/>
                  </a:lnTo>
                  <a:lnTo>
                    <a:pt x="2906204" y="710032"/>
                  </a:lnTo>
                  <a:lnTo>
                    <a:pt x="2965916" y="709799"/>
                  </a:lnTo>
                  <a:lnTo>
                    <a:pt x="3025592" y="709543"/>
                  </a:lnTo>
                  <a:lnTo>
                    <a:pt x="3085213" y="709261"/>
                  </a:lnTo>
                  <a:lnTo>
                    <a:pt x="3144758" y="708954"/>
                  </a:lnTo>
                  <a:lnTo>
                    <a:pt x="3204207" y="708621"/>
                  </a:lnTo>
                  <a:lnTo>
                    <a:pt x="3263542" y="708262"/>
                  </a:lnTo>
                  <a:lnTo>
                    <a:pt x="3322743" y="707875"/>
                  </a:lnTo>
                  <a:lnTo>
                    <a:pt x="3381789" y="707459"/>
                  </a:lnTo>
                  <a:lnTo>
                    <a:pt x="3440662" y="707015"/>
                  </a:lnTo>
                  <a:lnTo>
                    <a:pt x="3499341" y="706542"/>
                  </a:lnTo>
                  <a:lnTo>
                    <a:pt x="3557807" y="706038"/>
                  </a:lnTo>
                  <a:lnTo>
                    <a:pt x="3616041" y="705504"/>
                  </a:lnTo>
                  <a:lnTo>
                    <a:pt x="3674022" y="704939"/>
                  </a:lnTo>
                  <a:lnTo>
                    <a:pt x="3731731" y="704341"/>
                  </a:lnTo>
                  <a:lnTo>
                    <a:pt x="3789149" y="703711"/>
                  </a:lnTo>
                  <a:lnTo>
                    <a:pt x="3846255" y="703047"/>
                  </a:lnTo>
                  <a:lnTo>
                    <a:pt x="3903031" y="702349"/>
                  </a:lnTo>
                  <a:lnTo>
                    <a:pt x="3959456" y="701617"/>
                  </a:lnTo>
                  <a:lnTo>
                    <a:pt x="4015511" y="700849"/>
                  </a:lnTo>
                  <a:lnTo>
                    <a:pt x="4003143" y="648506"/>
                  </a:lnTo>
                  <a:lnTo>
                    <a:pt x="3992705" y="597011"/>
                  </a:lnTo>
                  <a:lnTo>
                    <a:pt x="3983960" y="546194"/>
                  </a:lnTo>
                  <a:lnTo>
                    <a:pt x="3976670" y="495884"/>
                  </a:lnTo>
                  <a:lnTo>
                    <a:pt x="3970598" y="445912"/>
                  </a:lnTo>
                  <a:lnTo>
                    <a:pt x="3965507" y="396107"/>
                  </a:lnTo>
                  <a:lnTo>
                    <a:pt x="3961160" y="346300"/>
                  </a:lnTo>
                  <a:lnTo>
                    <a:pt x="3957320" y="296321"/>
                  </a:lnTo>
                  <a:lnTo>
                    <a:pt x="3953751" y="245999"/>
                  </a:lnTo>
                  <a:lnTo>
                    <a:pt x="3948931" y="140080"/>
                  </a:lnTo>
                  <a:lnTo>
                    <a:pt x="3949063" y="63015"/>
                  </a:lnTo>
                  <a:lnTo>
                    <a:pt x="3951259" y="15943"/>
                  </a:lnTo>
                  <a:lnTo>
                    <a:pt x="3952633" y="0"/>
                  </a:lnTo>
                  <a:lnTo>
                    <a:pt x="3904003" y="304"/>
                  </a:lnTo>
                  <a:lnTo>
                    <a:pt x="3855222" y="609"/>
                  </a:lnTo>
                  <a:lnTo>
                    <a:pt x="3806293" y="915"/>
                  </a:lnTo>
                  <a:lnTo>
                    <a:pt x="3757220" y="1222"/>
                  </a:lnTo>
                  <a:lnTo>
                    <a:pt x="3708007" y="1530"/>
                  </a:lnTo>
                  <a:lnTo>
                    <a:pt x="3658658" y="1838"/>
                  </a:lnTo>
                  <a:lnTo>
                    <a:pt x="3609178" y="2146"/>
                  </a:lnTo>
                  <a:lnTo>
                    <a:pt x="3559569" y="2454"/>
                  </a:lnTo>
                  <a:lnTo>
                    <a:pt x="3509837" y="2762"/>
                  </a:lnTo>
                  <a:lnTo>
                    <a:pt x="3459985" y="3070"/>
                  </a:lnTo>
                  <a:lnTo>
                    <a:pt x="3410016" y="3378"/>
                  </a:lnTo>
                  <a:lnTo>
                    <a:pt x="3359936" y="3685"/>
                  </a:lnTo>
                  <a:lnTo>
                    <a:pt x="3309748" y="3992"/>
                  </a:lnTo>
                  <a:lnTo>
                    <a:pt x="3259456" y="4298"/>
                  </a:lnTo>
                  <a:lnTo>
                    <a:pt x="3209064" y="4603"/>
                  </a:lnTo>
                  <a:lnTo>
                    <a:pt x="3158575" y="4907"/>
                  </a:lnTo>
                  <a:lnTo>
                    <a:pt x="3107995" y="5210"/>
                  </a:lnTo>
                  <a:lnTo>
                    <a:pt x="3057327" y="5511"/>
                  </a:lnTo>
                  <a:lnTo>
                    <a:pt x="3006574" y="5811"/>
                  </a:lnTo>
                  <a:lnTo>
                    <a:pt x="2955741" y="6110"/>
                  </a:lnTo>
                  <a:lnTo>
                    <a:pt x="2904832" y="6406"/>
                  </a:lnTo>
                  <a:lnTo>
                    <a:pt x="2853851" y="6701"/>
                  </a:lnTo>
                  <a:lnTo>
                    <a:pt x="2802802" y="6994"/>
                  </a:lnTo>
                  <a:lnTo>
                    <a:pt x="2751688" y="7284"/>
                  </a:lnTo>
                  <a:lnTo>
                    <a:pt x="2700514" y="7573"/>
                  </a:lnTo>
                  <a:lnTo>
                    <a:pt x="2649283" y="7858"/>
                  </a:lnTo>
                  <a:lnTo>
                    <a:pt x="2598001" y="8142"/>
                  </a:lnTo>
                  <a:lnTo>
                    <a:pt x="2546670" y="8422"/>
                  </a:lnTo>
                  <a:lnTo>
                    <a:pt x="2495294" y="8700"/>
                  </a:lnTo>
                  <a:lnTo>
                    <a:pt x="2443879" y="8974"/>
                  </a:lnTo>
                  <a:lnTo>
                    <a:pt x="2392426" y="9245"/>
                  </a:lnTo>
                  <a:lnTo>
                    <a:pt x="2340942" y="9513"/>
                  </a:lnTo>
                  <a:lnTo>
                    <a:pt x="2289428" y="9778"/>
                  </a:lnTo>
                  <a:lnTo>
                    <a:pt x="2237891" y="10039"/>
                  </a:lnTo>
                  <a:lnTo>
                    <a:pt x="2186333" y="10296"/>
                  </a:lnTo>
                  <a:lnTo>
                    <a:pt x="2134758" y="10549"/>
                  </a:lnTo>
                  <a:lnTo>
                    <a:pt x="2083170" y="10798"/>
                  </a:lnTo>
                  <a:lnTo>
                    <a:pt x="2031575" y="11043"/>
                  </a:lnTo>
                  <a:lnTo>
                    <a:pt x="1979974" y="11283"/>
                  </a:lnTo>
                  <a:lnTo>
                    <a:pt x="1928373" y="11520"/>
                  </a:lnTo>
                  <a:lnTo>
                    <a:pt x="1876775" y="11751"/>
                  </a:lnTo>
                  <a:lnTo>
                    <a:pt x="1825184" y="11978"/>
                  </a:lnTo>
                  <a:lnTo>
                    <a:pt x="1773605" y="12200"/>
                  </a:lnTo>
                  <a:lnTo>
                    <a:pt x="1722041" y="12416"/>
                  </a:lnTo>
                  <a:lnTo>
                    <a:pt x="1670496" y="12628"/>
                  </a:lnTo>
                  <a:lnTo>
                    <a:pt x="1618974" y="12834"/>
                  </a:lnTo>
                  <a:lnTo>
                    <a:pt x="1567480" y="13035"/>
                  </a:lnTo>
                  <a:lnTo>
                    <a:pt x="1516017" y="13230"/>
                  </a:lnTo>
                  <a:lnTo>
                    <a:pt x="1464588" y="13419"/>
                  </a:lnTo>
                  <a:lnTo>
                    <a:pt x="1413199" y="13602"/>
                  </a:lnTo>
                  <a:lnTo>
                    <a:pt x="1361853" y="13780"/>
                  </a:lnTo>
                  <a:lnTo>
                    <a:pt x="1310554" y="13951"/>
                  </a:lnTo>
                  <a:lnTo>
                    <a:pt x="1259306" y="14115"/>
                  </a:lnTo>
                  <a:lnTo>
                    <a:pt x="1208114" y="14274"/>
                  </a:lnTo>
                  <a:lnTo>
                    <a:pt x="1156980" y="14425"/>
                  </a:lnTo>
                  <a:lnTo>
                    <a:pt x="1105909" y="14570"/>
                  </a:lnTo>
                  <a:lnTo>
                    <a:pt x="1054905" y="14708"/>
                  </a:lnTo>
                  <a:lnTo>
                    <a:pt x="1003972" y="14839"/>
                  </a:lnTo>
                  <a:lnTo>
                    <a:pt x="953113" y="14962"/>
                  </a:lnTo>
                  <a:lnTo>
                    <a:pt x="902334" y="15078"/>
                  </a:lnTo>
                  <a:lnTo>
                    <a:pt x="851638" y="15187"/>
                  </a:lnTo>
                  <a:lnTo>
                    <a:pt x="801028" y="15288"/>
                  </a:lnTo>
                  <a:lnTo>
                    <a:pt x="750509" y="15381"/>
                  </a:lnTo>
                  <a:lnTo>
                    <a:pt x="700085" y="15467"/>
                  </a:lnTo>
                  <a:lnTo>
                    <a:pt x="649759" y="15544"/>
                  </a:lnTo>
                  <a:lnTo>
                    <a:pt x="599537" y="15613"/>
                  </a:lnTo>
                  <a:lnTo>
                    <a:pt x="549421" y="15674"/>
                  </a:lnTo>
                  <a:lnTo>
                    <a:pt x="499416" y="15726"/>
                  </a:lnTo>
                  <a:lnTo>
                    <a:pt x="449525" y="15769"/>
                  </a:lnTo>
                  <a:lnTo>
                    <a:pt x="399753" y="15804"/>
                  </a:lnTo>
                  <a:lnTo>
                    <a:pt x="350103" y="15830"/>
                  </a:lnTo>
                  <a:lnTo>
                    <a:pt x="300581" y="15846"/>
                  </a:lnTo>
                  <a:lnTo>
                    <a:pt x="251188" y="15854"/>
                  </a:lnTo>
                  <a:lnTo>
                    <a:pt x="201930" y="15852"/>
                  </a:lnTo>
                  <a:lnTo>
                    <a:pt x="152811" y="15840"/>
                  </a:lnTo>
                  <a:lnTo>
                    <a:pt x="103834" y="15819"/>
                  </a:lnTo>
                  <a:lnTo>
                    <a:pt x="55004" y="15788"/>
                  </a:lnTo>
                  <a:lnTo>
                    <a:pt x="6324" y="15748"/>
                  </a:lnTo>
                  <a:close/>
                </a:path>
              </a:pathLst>
            </a:custGeom>
            <a:ln w="12700">
              <a:solidFill>
                <a:srgbClr val="CB8F5F"/>
              </a:solidFill>
            </a:ln>
          </p:spPr>
          <p:txBody>
            <a:bodyPr wrap="square" lIns="0" tIns="0" rIns="0" bIns="0" rtlCol="0"/>
            <a:lstStyle/>
            <a:p>
              <a:pPr defTabSz="837753"/>
              <a:endParaRPr sz="1600">
                <a:solidFill>
                  <a:prstClr val="black"/>
                </a:solidFill>
              </a:endParaRPr>
            </a:p>
          </p:txBody>
        </p:sp>
      </p:grpSp>
      <p:sp>
        <p:nvSpPr>
          <p:cNvPr id="84" name="object 84"/>
          <p:cNvSpPr txBox="1"/>
          <p:nvPr/>
        </p:nvSpPr>
        <p:spPr>
          <a:xfrm>
            <a:off x="3019763" y="5605652"/>
            <a:ext cx="4809873" cy="288748"/>
          </a:xfrm>
          <a:prstGeom prst="rect">
            <a:avLst/>
          </a:prstGeom>
        </p:spPr>
        <p:txBody>
          <a:bodyPr vert="horz" wrap="square" lIns="0" tIns="11635" rIns="0" bIns="0" rtlCol="0">
            <a:spAutoFit/>
          </a:bodyPr>
          <a:lstStyle/>
          <a:p>
            <a:pPr marL="11635" marR="4655" indent="-582" algn="just" defTabSz="837753">
              <a:spcBef>
                <a:spcPts val="92"/>
              </a:spcBef>
            </a:pPr>
            <a:r>
              <a:rPr sz="900" spc="-27" dirty="0">
                <a:solidFill>
                  <a:srgbClr val="231F20"/>
                </a:solidFill>
                <a:latin typeface="Times New Roman"/>
                <a:cs typeface="Times New Roman"/>
              </a:rPr>
              <a:t>X-Işını </a:t>
            </a:r>
            <a:r>
              <a:rPr sz="900" spc="-18" dirty="0">
                <a:solidFill>
                  <a:srgbClr val="231F20"/>
                </a:solidFill>
                <a:latin typeface="Times New Roman"/>
                <a:cs typeface="Times New Roman"/>
              </a:rPr>
              <a:t>cihazlarının kullanıldığı </a:t>
            </a:r>
            <a:r>
              <a:rPr sz="900" spc="-23" dirty="0">
                <a:solidFill>
                  <a:srgbClr val="231F20"/>
                </a:solidFill>
                <a:latin typeface="Times New Roman"/>
                <a:cs typeface="Times New Roman"/>
              </a:rPr>
              <a:t>hastanelerde </a:t>
            </a:r>
            <a:r>
              <a:rPr sz="900" spc="-14" dirty="0">
                <a:solidFill>
                  <a:srgbClr val="231F20"/>
                </a:solidFill>
                <a:latin typeface="Times New Roman"/>
                <a:cs typeface="Times New Roman"/>
              </a:rPr>
              <a:t>operatörlerin </a:t>
            </a:r>
            <a:r>
              <a:rPr sz="900" spc="-18" dirty="0">
                <a:solidFill>
                  <a:srgbClr val="231F20"/>
                </a:solidFill>
                <a:latin typeface="Times New Roman"/>
                <a:cs typeface="Times New Roman"/>
              </a:rPr>
              <a:t>çoğunlukla </a:t>
            </a:r>
            <a:r>
              <a:rPr sz="900" spc="-23" dirty="0">
                <a:solidFill>
                  <a:srgbClr val="231F20"/>
                </a:solidFill>
                <a:latin typeface="Times New Roman"/>
                <a:cs typeface="Times New Roman"/>
              </a:rPr>
              <a:t>dozi-  </a:t>
            </a:r>
            <a:r>
              <a:rPr sz="900" spc="-14" dirty="0">
                <a:solidFill>
                  <a:srgbClr val="231F20"/>
                </a:solidFill>
                <a:latin typeface="Times New Roman"/>
                <a:cs typeface="Times New Roman"/>
              </a:rPr>
              <a:t>metre kullanmadıklarını </a:t>
            </a:r>
            <a:r>
              <a:rPr sz="900" spc="-23" dirty="0">
                <a:solidFill>
                  <a:srgbClr val="231F20"/>
                </a:solidFill>
                <a:latin typeface="Times New Roman"/>
                <a:cs typeface="Times New Roman"/>
              </a:rPr>
              <a:t>görmekteyiz. </a:t>
            </a:r>
            <a:r>
              <a:rPr sz="900" spc="-32" dirty="0">
                <a:solidFill>
                  <a:srgbClr val="231F20"/>
                </a:solidFill>
                <a:latin typeface="Times New Roman"/>
                <a:cs typeface="Times New Roman"/>
              </a:rPr>
              <a:t>Bu </a:t>
            </a:r>
            <a:r>
              <a:rPr sz="900" spc="5" dirty="0">
                <a:solidFill>
                  <a:srgbClr val="231F20"/>
                </a:solidFill>
                <a:latin typeface="Times New Roman"/>
                <a:cs typeface="Times New Roman"/>
              </a:rPr>
              <a:t>durum </a:t>
            </a:r>
            <a:r>
              <a:rPr sz="900" spc="-32" dirty="0">
                <a:solidFill>
                  <a:srgbClr val="231F20"/>
                </a:solidFill>
                <a:latin typeface="Times New Roman"/>
                <a:cs typeface="Times New Roman"/>
              </a:rPr>
              <a:t>genellikle </a:t>
            </a:r>
            <a:r>
              <a:rPr sz="900" spc="-14" dirty="0">
                <a:solidFill>
                  <a:srgbClr val="231F20"/>
                </a:solidFill>
                <a:latin typeface="Times New Roman"/>
                <a:cs typeface="Times New Roman"/>
              </a:rPr>
              <a:t>ihmalkârlıktan  </a:t>
            </a:r>
            <a:r>
              <a:rPr sz="900" spc="-18" dirty="0">
                <a:solidFill>
                  <a:srgbClr val="231F20"/>
                </a:solidFill>
                <a:latin typeface="Times New Roman"/>
                <a:cs typeface="Times New Roman"/>
              </a:rPr>
              <a:t>kaynaklanmakta </a:t>
            </a:r>
            <a:r>
              <a:rPr sz="900" spc="-14" dirty="0">
                <a:solidFill>
                  <a:srgbClr val="231F20"/>
                </a:solidFill>
                <a:latin typeface="Times New Roman"/>
                <a:cs typeface="Times New Roman"/>
              </a:rPr>
              <a:t>olduğuna kanaat</a:t>
            </a:r>
            <a:r>
              <a:rPr sz="900" spc="27" dirty="0">
                <a:solidFill>
                  <a:srgbClr val="231F20"/>
                </a:solidFill>
                <a:latin typeface="Times New Roman"/>
                <a:cs typeface="Times New Roman"/>
              </a:rPr>
              <a:t> </a:t>
            </a:r>
            <a:r>
              <a:rPr sz="900" spc="-23" dirty="0">
                <a:solidFill>
                  <a:srgbClr val="231F20"/>
                </a:solidFill>
                <a:latin typeface="Times New Roman"/>
                <a:cs typeface="Times New Roman"/>
              </a:rPr>
              <a:t>getirmekteyiz.</a:t>
            </a:r>
            <a:endParaRPr sz="900">
              <a:solidFill>
                <a:prstClr val="black"/>
              </a:solidFill>
              <a:latin typeface="Times New Roman"/>
              <a:cs typeface="Times New Roman"/>
            </a:endParaRPr>
          </a:p>
        </p:txBody>
      </p:sp>
    </p:spTree>
    <p:extLst>
      <p:ext uri="{BB962C8B-B14F-4D97-AF65-F5344CB8AC3E}">
        <p14:creationId xmlns:p14="http://schemas.microsoft.com/office/powerpoint/2010/main" val="32700589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3312</Words>
  <Application>Microsoft Office PowerPoint</Application>
  <PresentationFormat>Ekran Gösterisi (4:3)</PresentationFormat>
  <Paragraphs>515</Paragraphs>
  <Slides>48</Slides>
  <Notes>18</Notes>
  <HiddenSlides>0</HiddenSlides>
  <MMClips>0</MMClips>
  <ScaleCrop>false</ScaleCrop>
  <HeadingPairs>
    <vt:vector size="4" baseType="variant">
      <vt:variant>
        <vt:lpstr>Tema</vt:lpstr>
      </vt:variant>
      <vt:variant>
        <vt:i4>1</vt:i4>
      </vt:variant>
      <vt:variant>
        <vt:lpstr>Slayt Başlıkları</vt:lpstr>
      </vt:variant>
      <vt:variant>
        <vt:i4>48</vt:i4>
      </vt:variant>
    </vt:vector>
  </HeadingPairs>
  <TitlesOfParts>
    <vt:vector size="49" baseType="lpstr">
      <vt:lpstr>Office Theme</vt:lpstr>
      <vt:lpstr>Bölüm 4</vt:lpstr>
      <vt:lpstr>Bölüm 4</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Bölüm 4</dc:title>
  <dc:creator>welcome</dc:creator>
  <cp:lastModifiedBy>kavas36@gmail.com</cp:lastModifiedBy>
  <cp:revision>1</cp:revision>
  <dcterms:created xsi:type="dcterms:W3CDTF">2020-09-10T08:30:18Z</dcterms:created>
  <dcterms:modified xsi:type="dcterms:W3CDTF">2020-09-10T08:30:52Z</dcterms:modified>
</cp:coreProperties>
</file>