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1B910-AC23-4F79-AE20-630AF598CB53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76B83-D903-4625-A214-3C59C3E2CE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908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Bu tedbirler, kişinin yaşamını sürekli tedirginlik ve şüphe içerisinde geçirmesine yol</a:t>
            </a:r>
          </a:p>
          <a:p>
            <a:r>
              <a:rPr lang="tr-TR" dirty="0" smtClean="0"/>
              <a:t>açacak boyutlarda olmamalıdır. Temel prensip, kişinin gerekli gördüğü durumlarda bu</a:t>
            </a:r>
          </a:p>
          <a:p>
            <a:r>
              <a:rPr lang="tr-TR" dirty="0" smtClean="0"/>
              <a:t>tedbirleri alarak yaşamını huzur ve güven ortamında idame ettirebilmesini sağlamaktır.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Teknolojik yenilikler ve bunlara yetecek bilgi ve</a:t>
            </a:r>
          </a:p>
          <a:p>
            <a:r>
              <a:rPr lang="tr-TR" dirty="0" smtClean="0"/>
              <a:t>deneyime sahip olmayan bir çalışan, iki yönden korku içindedir. Birincisi; makine veya</a:t>
            </a:r>
          </a:p>
          <a:p>
            <a:r>
              <a:rPr lang="tr-TR" dirty="0" smtClean="0"/>
              <a:t>donanımı bozarak zarar verme korkusu, ikincisi ise; yeni teknolojiye uyum gösteremediği</a:t>
            </a:r>
          </a:p>
          <a:p>
            <a:r>
              <a:rPr lang="tr-TR" dirty="0" smtClean="0"/>
              <a:t>için işini kaybetme korkusudur. Bu her iki durumda da birey baskı altındadır ve stresin</a:t>
            </a:r>
          </a:p>
          <a:p>
            <a:r>
              <a:rPr lang="tr-TR" dirty="0" smtClean="0"/>
              <a:t>yıkıcı etkisini hisseder.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392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331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29.09.2020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120" y="-34"/>
            <a:ext cx="9143194" cy="2087183"/>
            <a:chOff x="0" y="0"/>
            <a:chExt cx="7200265" cy="3123044"/>
          </a:xfrm>
        </p:grpSpPr>
        <p:sp>
          <p:nvSpPr>
            <p:cNvPr id="3" name="object 3"/>
            <p:cNvSpPr/>
            <p:nvPr/>
          </p:nvSpPr>
          <p:spPr>
            <a:xfrm>
              <a:off x="0" y="775449"/>
              <a:ext cx="7200265" cy="2347595"/>
            </a:xfrm>
            <a:custGeom>
              <a:avLst/>
              <a:gdLst/>
              <a:ahLst/>
              <a:cxnLst/>
              <a:rect l="l" t="t" r="r" b="b"/>
              <a:pathLst>
                <a:path w="7200265" h="2347595">
                  <a:moveTo>
                    <a:pt x="0" y="2347544"/>
                  </a:moveTo>
                  <a:lnTo>
                    <a:pt x="7199998" y="2347544"/>
                  </a:lnTo>
                  <a:lnTo>
                    <a:pt x="7199998" y="0"/>
                  </a:lnTo>
                  <a:lnTo>
                    <a:pt x="0" y="0"/>
                  </a:lnTo>
                  <a:lnTo>
                    <a:pt x="0" y="2347544"/>
                  </a:lnTo>
                  <a:close/>
                </a:path>
              </a:pathLst>
            </a:custGeom>
            <a:solidFill>
              <a:srgbClr val="44C8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7200265" cy="775970"/>
            </a:xfrm>
            <a:custGeom>
              <a:avLst/>
              <a:gdLst/>
              <a:ahLst/>
              <a:cxnLst/>
              <a:rect l="l" t="t" r="r" b="b"/>
              <a:pathLst>
                <a:path w="7200265" h="775970">
                  <a:moveTo>
                    <a:pt x="7199998" y="0"/>
                  </a:moveTo>
                  <a:lnTo>
                    <a:pt x="0" y="0"/>
                  </a:lnTo>
                  <a:lnTo>
                    <a:pt x="0" y="775449"/>
                  </a:lnTo>
                  <a:lnTo>
                    <a:pt x="7199998" y="775449"/>
                  </a:lnTo>
                  <a:lnTo>
                    <a:pt x="7199998" y="0"/>
                  </a:lnTo>
                  <a:close/>
                </a:path>
              </a:pathLst>
            </a:custGeom>
            <a:solidFill>
              <a:srgbClr val="00B9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1711" y="539710"/>
              <a:ext cx="1264920" cy="1703705"/>
            </a:xfrm>
            <a:custGeom>
              <a:avLst/>
              <a:gdLst/>
              <a:ahLst/>
              <a:cxnLst/>
              <a:rect l="l" t="t" r="r" b="b"/>
              <a:pathLst>
                <a:path w="1264920" h="1703705">
                  <a:moveTo>
                    <a:pt x="1084580" y="1587"/>
                  </a:moveTo>
                  <a:lnTo>
                    <a:pt x="1054298" y="198"/>
                  </a:lnTo>
                  <a:lnTo>
                    <a:pt x="1019492" y="0"/>
                  </a:lnTo>
                  <a:lnTo>
                    <a:pt x="978495" y="1230"/>
                  </a:lnTo>
                  <a:lnTo>
                    <a:pt x="929640" y="4127"/>
                  </a:lnTo>
                  <a:lnTo>
                    <a:pt x="874823" y="7898"/>
                  </a:lnTo>
                  <a:lnTo>
                    <a:pt x="821412" y="13769"/>
                  </a:lnTo>
                  <a:lnTo>
                    <a:pt x="769411" y="21739"/>
                  </a:lnTo>
                  <a:lnTo>
                    <a:pt x="718827" y="31808"/>
                  </a:lnTo>
                  <a:lnTo>
                    <a:pt x="669664" y="43976"/>
                  </a:lnTo>
                  <a:lnTo>
                    <a:pt x="621929" y="58245"/>
                  </a:lnTo>
                  <a:lnTo>
                    <a:pt x="575627" y="74612"/>
                  </a:lnTo>
                  <a:lnTo>
                    <a:pt x="530763" y="93079"/>
                  </a:lnTo>
                  <a:lnTo>
                    <a:pt x="487343" y="113645"/>
                  </a:lnTo>
                  <a:lnTo>
                    <a:pt x="445373" y="136311"/>
                  </a:lnTo>
                  <a:lnTo>
                    <a:pt x="404858" y="161076"/>
                  </a:lnTo>
                  <a:lnTo>
                    <a:pt x="365804" y="187940"/>
                  </a:lnTo>
                  <a:lnTo>
                    <a:pt x="328216" y="216904"/>
                  </a:lnTo>
                  <a:lnTo>
                    <a:pt x="292100" y="247967"/>
                  </a:lnTo>
                  <a:lnTo>
                    <a:pt x="259519" y="280014"/>
                  </a:lnTo>
                  <a:lnTo>
                    <a:pt x="228500" y="314200"/>
                  </a:lnTo>
                  <a:lnTo>
                    <a:pt x="199119" y="350463"/>
                  </a:lnTo>
                  <a:lnTo>
                    <a:pt x="171450" y="388739"/>
                  </a:lnTo>
                  <a:lnTo>
                    <a:pt x="145566" y="428964"/>
                  </a:lnTo>
                  <a:lnTo>
                    <a:pt x="121542" y="471075"/>
                  </a:lnTo>
                  <a:lnTo>
                    <a:pt x="99454" y="515010"/>
                  </a:lnTo>
                  <a:lnTo>
                    <a:pt x="79375" y="560704"/>
                  </a:lnTo>
                  <a:lnTo>
                    <a:pt x="61379" y="608096"/>
                  </a:lnTo>
                  <a:lnTo>
                    <a:pt x="45541" y="657120"/>
                  </a:lnTo>
                  <a:lnTo>
                    <a:pt x="31936" y="707715"/>
                  </a:lnTo>
                  <a:lnTo>
                    <a:pt x="20637" y="759817"/>
                  </a:lnTo>
                  <a:lnTo>
                    <a:pt x="11720" y="813362"/>
                  </a:lnTo>
                  <a:lnTo>
                    <a:pt x="5258" y="868288"/>
                  </a:lnTo>
                  <a:lnTo>
                    <a:pt x="1327" y="924530"/>
                  </a:lnTo>
                  <a:lnTo>
                    <a:pt x="0" y="982027"/>
                  </a:lnTo>
                  <a:lnTo>
                    <a:pt x="1125" y="1030877"/>
                  </a:lnTo>
                  <a:lnTo>
                    <a:pt x="4502" y="1078925"/>
                  </a:lnTo>
                  <a:lnTo>
                    <a:pt x="10135" y="1126058"/>
                  </a:lnTo>
                  <a:lnTo>
                    <a:pt x="18026" y="1172162"/>
                  </a:lnTo>
                  <a:lnTo>
                    <a:pt x="28180" y="1217125"/>
                  </a:lnTo>
                  <a:lnTo>
                    <a:pt x="40600" y="1260832"/>
                  </a:lnTo>
                  <a:lnTo>
                    <a:pt x="55288" y="1303169"/>
                  </a:lnTo>
                  <a:lnTo>
                    <a:pt x="72248" y="1344024"/>
                  </a:lnTo>
                  <a:lnTo>
                    <a:pt x="91484" y="1383283"/>
                  </a:lnTo>
                  <a:lnTo>
                    <a:pt x="112999" y="1420831"/>
                  </a:lnTo>
                  <a:lnTo>
                    <a:pt x="136795" y="1456556"/>
                  </a:lnTo>
                  <a:lnTo>
                    <a:pt x="162877" y="1490345"/>
                  </a:lnTo>
                  <a:lnTo>
                    <a:pt x="191247" y="1522082"/>
                  </a:lnTo>
                  <a:lnTo>
                    <a:pt x="221910" y="1551656"/>
                  </a:lnTo>
                  <a:lnTo>
                    <a:pt x="254868" y="1578952"/>
                  </a:lnTo>
                  <a:lnTo>
                    <a:pt x="290124" y="1603857"/>
                  </a:lnTo>
                  <a:lnTo>
                    <a:pt x="327682" y="1626257"/>
                  </a:lnTo>
                  <a:lnTo>
                    <a:pt x="367545" y="1646039"/>
                  </a:lnTo>
                  <a:lnTo>
                    <a:pt x="409717" y="1663089"/>
                  </a:lnTo>
                  <a:lnTo>
                    <a:pt x="454201" y="1677293"/>
                  </a:lnTo>
                  <a:lnTo>
                    <a:pt x="501000" y="1688539"/>
                  </a:lnTo>
                  <a:lnTo>
                    <a:pt x="550117" y="1696712"/>
                  </a:lnTo>
                  <a:lnTo>
                    <a:pt x="601556" y="1701699"/>
                  </a:lnTo>
                  <a:lnTo>
                    <a:pt x="655320" y="1703387"/>
                  </a:lnTo>
                  <a:lnTo>
                    <a:pt x="705741" y="1701578"/>
                  </a:lnTo>
                  <a:lnTo>
                    <a:pt x="754617" y="1696243"/>
                  </a:lnTo>
                  <a:lnTo>
                    <a:pt x="801855" y="1687518"/>
                  </a:lnTo>
                  <a:lnTo>
                    <a:pt x="847359" y="1675539"/>
                  </a:lnTo>
                  <a:lnTo>
                    <a:pt x="891037" y="1660443"/>
                  </a:lnTo>
                  <a:lnTo>
                    <a:pt x="932794" y="1642368"/>
                  </a:lnTo>
                  <a:lnTo>
                    <a:pt x="972537" y="1621448"/>
                  </a:lnTo>
                  <a:lnTo>
                    <a:pt x="1010172" y="1597822"/>
                  </a:lnTo>
                  <a:lnTo>
                    <a:pt x="1045606" y="1571625"/>
                  </a:lnTo>
                  <a:lnTo>
                    <a:pt x="1078743" y="1542995"/>
                  </a:lnTo>
                  <a:lnTo>
                    <a:pt x="1109492" y="1512067"/>
                  </a:lnTo>
                  <a:lnTo>
                    <a:pt x="1137757" y="1478978"/>
                  </a:lnTo>
                  <a:lnTo>
                    <a:pt x="1163445" y="1443866"/>
                  </a:lnTo>
                  <a:lnTo>
                    <a:pt x="1186462" y="1406866"/>
                  </a:lnTo>
                  <a:lnTo>
                    <a:pt x="1206714" y="1368114"/>
                  </a:lnTo>
                  <a:lnTo>
                    <a:pt x="1224108" y="1327749"/>
                  </a:lnTo>
                  <a:lnTo>
                    <a:pt x="1238550" y="1285906"/>
                  </a:lnTo>
                  <a:lnTo>
                    <a:pt x="1249946" y="1242721"/>
                  </a:lnTo>
                  <a:lnTo>
                    <a:pt x="1258202" y="1198332"/>
                  </a:lnTo>
                  <a:lnTo>
                    <a:pt x="1263225" y="1152875"/>
                  </a:lnTo>
                  <a:lnTo>
                    <a:pt x="1264920" y="1106487"/>
                  </a:lnTo>
                  <a:lnTo>
                    <a:pt x="1262788" y="1050709"/>
                  </a:lnTo>
                  <a:lnTo>
                    <a:pt x="1256526" y="997709"/>
                  </a:lnTo>
                  <a:lnTo>
                    <a:pt x="1246328" y="947537"/>
                  </a:lnTo>
                  <a:lnTo>
                    <a:pt x="1232391" y="900242"/>
                  </a:lnTo>
                  <a:lnTo>
                    <a:pt x="1214910" y="855873"/>
                  </a:lnTo>
                  <a:lnTo>
                    <a:pt x="1194082" y="814481"/>
                  </a:lnTo>
                  <a:lnTo>
                    <a:pt x="1170102" y="776115"/>
                  </a:lnTo>
                  <a:lnTo>
                    <a:pt x="1143167" y="740825"/>
                  </a:lnTo>
                  <a:lnTo>
                    <a:pt x="1113472" y="708659"/>
                  </a:lnTo>
                  <a:lnTo>
                    <a:pt x="1081214" y="679669"/>
                  </a:lnTo>
                  <a:lnTo>
                    <a:pt x="1046588" y="653904"/>
                  </a:lnTo>
                  <a:lnTo>
                    <a:pt x="1009791" y="631413"/>
                  </a:lnTo>
                  <a:lnTo>
                    <a:pt x="971018" y="612246"/>
                  </a:lnTo>
                  <a:lnTo>
                    <a:pt x="930465" y="596452"/>
                  </a:lnTo>
                  <a:lnTo>
                    <a:pt x="888329" y="584082"/>
                  </a:lnTo>
                  <a:lnTo>
                    <a:pt x="844806" y="575185"/>
                  </a:lnTo>
                  <a:lnTo>
                    <a:pt x="800090" y="569810"/>
                  </a:lnTo>
                  <a:lnTo>
                    <a:pt x="754380" y="568007"/>
                  </a:lnTo>
                  <a:lnTo>
                    <a:pt x="698167" y="570244"/>
                  </a:lnTo>
                  <a:lnTo>
                    <a:pt x="645675" y="576857"/>
                  </a:lnTo>
                  <a:lnTo>
                    <a:pt x="596815" y="587697"/>
                  </a:lnTo>
                  <a:lnTo>
                    <a:pt x="551497" y="602615"/>
                  </a:lnTo>
                  <a:lnTo>
                    <a:pt x="509632" y="621461"/>
                  </a:lnTo>
                  <a:lnTo>
                    <a:pt x="471130" y="644088"/>
                  </a:lnTo>
                  <a:lnTo>
                    <a:pt x="435902" y="670346"/>
                  </a:lnTo>
                  <a:lnTo>
                    <a:pt x="403860" y="700087"/>
                  </a:lnTo>
                  <a:lnTo>
                    <a:pt x="396240" y="700087"/>
                  </a:lnTo>
                  <a:lnTo>
                    <a:pt x="406356" y="661754"/>
                  </a:lnTo>
                  <a:lnTo>
                    <a:pt x="419529" y="624126"/>
                  </a:lnTo>
                  <a:lnTo>
                    <a:pt x="435904" y="587433"/>
                  </a:lnTo>
                  <a:lnTo>
                    <a:pt x="455625" y="551905"/>
                  </a:lnTo>
                  <a:lnTo>
                    <a:pt x="478837" y="517771"/>
                  </a:lnTo>
                  <a:lnTo>
                    <a:pt x="505683" y="485264"/>
                  </a:lnTo>
                  <a:lnTo>
                    <a:pt x="536309" y="454612"/>
                  </a:lnTo>
                  <a:lnTo>
                    <a:pt x="570859" y="426047"/>
                  </a:lnTo>
                  <a:lnTo>
                    <a:pt x="609478" y="399798"/>
                  </a:lnTo>
                  <a:lnTo>
                    <a:pt x="652309" y="376096"/>
                  </a:lnTo>
                  <a:lnTo>
                    <a:pt x="699498" y="355171"/>
                  </a:lnTo>
                  <a:lnTo>
                    <a:pt x="751189" y="337253"/>
                  </a:lnTo>
                  <a:lnTo>
                    <a:pt x="807527" y="322573"/>
                  </a:lnTo>
                  <a:lnTo>
                    <a:pt x="868655" y="311361"/>
                  </a:lnTo>
                  <a:lnTo>
                    <a:pt x="934720" y="303847"/>
                  </a:lnTo>
                  <a:lnTo>
                    <a:pt x="977780" y="300553"/>
                  </a:lnTo>
                  <a:lnTo>
                    <a:pt x="1016317" y="298449"/>
                  </a:lnTo>
                  <a:lnTo>
                    <a:pt x="1051520" y="297775"/>
                  </a:lnTo>
                  <a:lnTo>
                    <a:pt x="1084580" y="298767"/>
                  </a:lnTo>
                  <a:lnTo>
                    <a:pt x="1084580" y="1587"/>
                  </a:lnTo>
                  <a:close/>
                </a:path>
                <a:path w="1264920" h="1703705">
                  <a:moveTo>
                    <a:pt x="650240" y="1418907"/>
                  </a:moveTo>
                  <a:lnTo>
                    <a:pt x="600389" y="1414322"/>
                  </a:lnTo>
                  <a:lnTo>
                    <a:pt x="555934" y="1401127"/>
                  </a:lnTo>
                  <a:lnTo>
                    <a:pt x="516783" y="1380159"/>
                  </a:lnTo>
                  <a:lnTo>
                    <a:pt x="482843" y="1352257"/>
                  </a:lnTo>
                  <a:lnTo>
                    <a:pt x="454025" y="1318260"/>
                  </a:lnTo>
                  <a:lnTo>
                    <a:pt x="430235" y="1279004"/>
                  </a:lnTo>
                  <a:lnTo>
                    <a:pt x="411383" y="1235329"/>
                  </a:lnTo>
                  <a:lnTo>
                    <a:pt x="397377" y="1188072"/>
                  </a:lnTo>
                  <a:lnTo>
                    <a:pt x="388127" y="1138072"/>
                  </a:lnTo>
                  <a:lnTo>
                    <a:pt x="383540" y="1086167"/>
                  </a:lnTo>
                  <a:lnTo>
                    <a:pt x="384492" y="1054655"/>
                  </a:lnTo>
                  <a:lnTo>
                    <a:pt x="392112" y="1006871"/>
                  </a:lnTo>
                  <a:lnTo>
                    <a:pt x="421710" y="949630"/>
                  </a:lnTo>
                  <a:lnTo>
                    <a:pt x="451837" y="914200"/>
                  </a:lnTo>
                  <a:lnTo>
                    <a:pt x="488315" y="884555"/>
                  </a:lnTo>
                  <a:lnTo>
                    <a:pt x="530295" y="861894"/>
                  </a:lnTo>
                  <a:lnTo>
                    <a:pt x="576932" y="847419"/>
                  </a:lnTo>
                  <a:lnTo>
                    <a:pt x="627380" y="842327"/>
                  </a:lnTo>
                  <a:lnTo>
                    <a:pt x="679312" y="847066"/>
                  </a:lnTo>
                  <a:lnTo>
                    <a:pt x="725056" y="860668"/>
                  </a:lnTo>
                  <a:lnTo>
                    <a:pt x="764634" y="882214"/>
                  </a:lnTo>
                  <a:lnTo>
                    <a:pt x="798065" y="910785"/>
                  </a:lnTo>
                  <a:lnTo>
                    <a:pt x="825371" y="945460"/>
                  </a:lnTo>
                  <a:lnTo>
                    <a:pt x="846572" y="985320"/>
                  </a:lnTo>
                  <a:lnTo>
                    <a:pt x="861690" y="1029444"/>
                  </a:lnTo>
                  <a:lnTo>
                    <a:pt x="870746" y="1076913"/>
                  </a:lnTo>
                  <a:lnTo>
                    <a:pt x="873760" y="1126807"/>
                  </a:lnTo>
                  <a:lnTo>
                    <a:pt x="870610" y="1180976"/>
                  </a:lnTo>
                  <a:lnTo>
                    <a:pt x="861356" y="1231278"/>
                  </a:lnTo>
                  <a:lnTo>
                    <a:pt x="846290" y="1277043"/>
                  </a:lnTo>
                  <a:lnTo>
                    <a:pt x="825705" y="1317603"/>
                  </a:lnTo>
                  <a:lnTo>
                    <a:pt x="799894" y="1352289"/>
                  </a:lnTo>
                  <a:lnTo>
                    <a:pt x="769149" y="1380431"/>
                  </a:lnTo>
                  <a:lnTo>
                    <a:pt x="733763" y="1401360"/>
                  </a:lnTo>
                  <a:lnTo>
                    <a:pt x="694029" y="1414409"/>
                  </a:lnTo>
                  <a:lnTo>
                    <a:pt x="650240" y="1418907"/>
                  </a:lnTo>
                  <a:close/>
                </a:path>
              </a:pathLst>
            </a:custGeom>
            <a:ln w="1016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90603" y="777302"/>
            <a:ext cx="4843968" cy="458027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34911">
              <a:spcBef>
                <a:spcPts val="92"/>
              </a:spcBef>
            </a:pPr>
            <a:r>
              <a:rPr lang="tr-TR" sz="2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Kişisel Güvenlik</a:t>
            </a:r>
            <a:endParaRPr sz="2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" y="2087149"/>
            <a:ext cx="9143194" cy="151080"/>
          </a:xfrm>
          <a:custGeom>
            <a:avLst/>
            <a:gdLst/>
            <a:ahLst/>
            <a:cxnLst/>
            <a:rect l="l" t="t" r="r" b="b"/>
            <a:pathLst>
              <a:path w="7200265" h="226060">
                <a:moveTo>
                  <a:pt x="7199998" y="0"/>
                </a:moveTo>
                <a:lnTo>
                  <a:pt x="0" y="0"/>
                </a:lnTo>
                <a:lnTo>
                  <a:pt x="0" y="225729"/>
                </a:lnTo>
                <a:lnTo>
                  <a:pt x="7199998" y="225729"/>
                </a:lnTo>
                <a:lnTo>
                  <a:pt x="719999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Dikdörtgen 29"/>
          <p:cNvSpPr/>
          <p:nvPr/>
        </p:nvSpPr>
        <p:spPr>
          <a:xfrm>
            <a:off x="497941" y="2485572"/>
            <a:ext cx="8080218" cy="432268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üniteyi tamamladıktan sonra;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Kişisel güvenliğin nasıl sağlanacağını tanımlayabilecek,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Kişisel güvenliğin sağlanması için dikkat edilmesi gerekenleri açıklayabilecek,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Stresin tanımını ifade edebilecek,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Stresin sebeplerini açıklayabilecek,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Stresin belirtilerini tanımlayabilecek,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Stresle nasıl mücadele edileceğini açıklayabilecek,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Tükenmişlik sendromu ile nasıl mücadele edileceğini ifade edebilecek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bilgi ve becerilere sahip olabileceksiniz.</a:t>
            </a:r>
          </a:p>
        </p:txBody>
      </p:sp>
    </p:spTree>
    <p:extLst>
      <p:ext uri="{BB962C8B-B14F-4D97-AF65-F5344CB8AC3E}">
        <p14:creationId xmlns:p14="http://schemas.microsoft.com/office/powerpoint/2010/main" val="2972536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46300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4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5188 sayılı Özel Güvenlik Hizmetlerine Dair Kanunun 7’nci maddesine göre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güvenlik görevlileri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a) Korudukları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ve güvenliğini sağladıkları alanlara girmek isteyenleri duyarlı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kapıdan geçirme</a:t>
            </a:r>
            <a:r>
              <a:rPr lang="tr-TR" dirty="0">
                <a:latin typeface="Arial" pitchFamily="34" charset="0"/>
                <a:cs typeface="Arial" pitchFamily="34" charset="0"/>
              </a:rPr>
              <a:t>, bu kişilerin üstlerini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detektörle </a:t>
            </a:r>
            <a:r>
              <a:rPr lang="tr-TR" dirty="0">
                <a:latin typeface="Arial" pitchFamily="34" charset="0"/>
                <a:cs typeface="Arial" pitchFamily="34" charset="0"/>
              </a:rPr>
              <a:t>arama, eşyaları X-ray cihazından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veya benzeri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güvenlik sistemlerinden geçirme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b) Toplantı, konser, spor müsabakası, sahne gösterileri ve benzeri etkinlikler ile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cenaze ve </a:t>
            </a:r>
            <a:r>
              <a:rPr lang="tr-TR" dirty="0">
                <a:latin typeface="Arial" pitchFamily="34" charset="0"/>
                <a:cs typeface="Arial" pitchFamily="34" charset="0"/>
              </a:rPr>
              <a:t>düğün törenlerinde kimlik sorma, duyarlı kapıdan geçirme,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kişilerin üstlerini detektörle </a:t>
            </a:r>
            <a:r>
              <a:rPr lang="tr-TR" dirty="0">
                <a:latin typeface="Arial" pitchFamily="34" charset="0"/>
                <a:cs typeface="Arial" pitchFamily="34" charset="0"/>
              </a:rPr>
              <a:t>arama, eşyaları X-ray cihazından veya benzeri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sistemlerinden geçirme,</a:t>
            </a:r>
          </a:p>
          <a:p>
            <a:pPr algn="just">
              <a:lnSpc>
                <a:spcPct val="150000"/>
              </a:lnSpc>
            </a:pPr>
            <a:endParaRPr lang="tr-TR" sz="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c) Ceza Muhakemesi Kanununun 90’ıncı maddesine göre yakalama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d) Görev alanında, haklarında yakalama emri veya mahkûmiyet kararı bulunan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kişileri yakalama </a:t>
            </a:r>
            <a:r>
              <a:rPr lang="tr-TR" dirty="0">
                <a:latin typeface="Arial" pitchFamily="34" charset="0"/>
                <a:cs typeface="Arial" pitchFamily="34" charset="0"/>
              </a:rPr>
              <a:t>ve arama,.</a:t>
            </a:r>
          </a:p>
        </p:txBody>
      </p:sp>
    </p:spTree>
    <p:extLst>
      <p:ext uri="{BB962C8B-B14F-4D97-AF65-F5344CB8AC3E}">
        <p14:creationId xmlns:p14="http://schemas.microsoft.com/office/powerpoint/2010/main" val="24045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472433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4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5188 sayılı Özel Güvenlik Hizmetlerine Dair Kanunun 7’nci maddesine göre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güvenlik görevlileri;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e) Yangın, deprem gibi tabiî afet durumlarında ve imdat istenmesi hâlinde görev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alanındaki işyeri </a:t>
            </a:r>
            <a:r>
              <a:rPr lang="tr-TR" dirty="0">
                <a:latin typeface="Arial" pitchFamily="34" charset="0"/>
                <a:cs typeface="Arial" pitchFamily="34" charset="0"/>
              </a:rPr>
              <a:t>ve konutlara girme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f) Hava meydanı, liman, gar, istasyon ve terminal gibi toplu ulaşım tesislerinde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kimlik sorma</a:t>
            </a:r>
            <a:r>
              <a:rPr lang="tr-TR" dirty="0">
                <a:latin typeface="Arial" pitchFamily="34" charset="0"/>
                <a:cs typeface="Arial" pitchFamily="34" charset="0"/>
              </a:rPr>
              <a:t>, duyarlı kapıdan geçirme, bu kişilerin üstlerini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detektörle </a:t>
            </a:r>
            <a:r>
              <a:rPr lang="tr-TR" dirty="0">
                <a:latin typeface="Arial" pitchFamily="34" charset="0"/>
                <a:cs typeface="Arial" pitchFamily="34" charset="0"/>
              </a:rPr>
              <a:t>arama,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eşyaları X-ray </a:t>
            </a:r>
            <a:r>
              <a:rPr lang="tr-TR" dirty="0">
                <a:latin typeface="Arial" pitchFamily="34" charset="0"/>
                <a:cs typeface="Arial" pitchFamily="34" charset="0"/>
              </a:rPr>
              <a:t>cihazından veya benzeri güvenlik sistemlerinden geçirme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g) Genel kolluk kuvvetlerine derhal bildirmek şartıyla aramalar sırasında suç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teşkil eden </a:t>
            </a:r>
            <a:r>
              <a:rPr lang="tr-TR" dirty="0">
                <a:latin typeface="Arial" pitchFamily="34" charset="0"/>
                <a:cs typeface="Arial" pitchFamily="34" charset="0"/>
              </a:rPr>
              <a:t>veya delil olabilecek ya da suç teşkil etmemekle birlikte tehlike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doğurabilecek eşyayı </a:t>
            </a:r>
            <a:r>
              <a:rPr lang="tr-TR" dirty="0">
                <a:latin typeface="Arial" pitchFamily="34" charset="0"/>
                <a:cs typeface="Arial" pitchFamily="34" charset="0"/>
              </a:rPr>
              <a:t>emanete alma,</a:t>
            </a:r>
          </a:p>
        </p:txBody>
      </p:sp>
    </p:spTree>
    <p:extLst>
      <p:ext uri="{BB962C8B-B14F-4D97-AF65-F5344CB8AC3E}">
        <p14:creationId xmlns:p14="http://schemas.microsoft.com/office/powerpoint/2010/main" val="28124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483975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4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5188 sayılı Özel Güvenlik Hizmetlerine Dair Kanunun 7’nci maddesine göre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güvenlik görevlileri;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h) Terk edilmiş ve bulunmuş eşyayı emanete alma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ı) Kişinin vücudu veya sağlığı bakımından mevcut bir tehlikeden korunması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amacıyla yakalama,</a:t>
            </a:r>
          </a:p>
          <a:p>
            <a:pPr algn="just">
              <a:lnSpc>
                <a:spcPct val="15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j) Olay yerini ve delilleri koruma, bu amaçla Ceza Muhakemesi Kanununun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168’inci maddesine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 yakalama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k) Türk Medeni Kanununun 981’inci maddesine, Borçlar Kanununun 52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nci</a:t>
            </a:r>
            <a:r>
              <a:rPr lang="tr-TR" dirty="0">
                <a:latin typeface="Arial" pitchFamily="34" charset="0"/>
                <a:cs typeface="Arial" pitchFamily="34" charset="0"/>
              </a:rPr>
              <a:t> maddesine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Türk </a:t>
            </a:r>
            <a:r>
              <a:rPr lang="tr-TR" dirty="0">
                <a:latin typeface="Arial" pitchFamily="34" charset="0"/>
                <a:cs typeface="Arial" pitchFamily="34" charset="0"/>
              </a:rPr>
              <a:t>Ceza Kanununun 24 ve 25’inci maddelerine göre zor kullanma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yetkilerine sahiptirler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782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32450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4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5188 sayılı Özel Güvenlik Hizmetlerine Dair Kanunun 7’nci maddesine göre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güvenlik görevlileri;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Özel güvenlik görevlileri bu yetkilerini ancak görevli oldukları süre içerisinde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 yaptıkları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alan içinde kullanabilirler. (5188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S.K.M 9/1) Özel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güvenlik görevlilerinin bu yetkilerini kullanarak görevlerini yaparken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kişisel güvenliklerini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sağlamaya da özen göstermeleri gerekmektedir. </a:t>
            </a:r>
          </a:p>
          <a:p>
            <a:pPr algn="just">
              <a:lnSpc>
                <a:spcPct val="150000"/>
              </a:lnSpc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Nitekim </a:t>
            </a:r>
            <a:r>
              <a:rPr lang="tr-TR" dirty="0">
                <a:latin typeface="Arial" pitchFamily="34" charset="0"/>
                <a:cs typeface="Arial" pitchFamily="34" charset="0"/>
              </a:rPr>
              <a:t>özel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görevlileri görevlerini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ifa ederken her an suçla ve şüphelilerle mücadele hâlindedirler. Özel Güvenlik Hizmetlerine Dair Kanunun Uygulanmasına İlişkin Yönetmelikte, özel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görevlisi</a:t>
            </a:r>
            <a:r>
              <a:rPr lang="tr-TR" dirty="0">
                <a:latin typeface="Arial" pitchFamily="34" charset="0"/>
                <a:cs typeface="Arial" pitchFamily="34" charset="0"/>
              </a:rPr>
              <a:t>; “Kanun kapsamında özel koruma ve güvenlik hizmetini yerine getirmek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amacıyla istihdam </a:t>
            </a:r>
            <a:r>
              <a:rPr lang="tr-TR" dirty="0">
                <a:latin typeface="Arial" pitchFamily="34" charset="0"/>
                <a:cs typeface="Arial" pitchFamily="34" charset="0"/>
              </a:rPr>
              <a:t>edilen kişiler” olarak tanımlanmaktadır.</a:t>
            </a:r>
          </a:p>
        </p:txBody>
      </p:sp>
    </p:spTree>
    <p:extLst>
      <p:ext uri="{BB962C8B-B14F-4D97-AF65-F5344CB8AC3E}">
        <p14:creationId xmlns:p14="http://schemas.microsoft.com/office/powerpoint/2010/main" val="428122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5"/>
            <a:ext cx="8487624" cy="564766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4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5188 sayılı Özel Güvenlik Hizmetlerine Dair Kanunun 7’nci maddesine göre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güvenlik görevlileri;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Esasen yukarıda sayılan görevler içerik itibarıyla koruma ve güvenlik hizmetleridir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 </a:t>
            </a:r>
            <a:r>
              <a:rPr lang="tr-TR" dirty="0">
                <a:latin typeface="Arial" pitchFamily="34" charset="0"/>
                <a:cs typeface="Arial" pitchFamily="34" charset="0"/>
              </a:rPr>
              <a:t>koruma ve güvenlik hizmeti ise; kişilerin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korunması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ve binaların, tesislerin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korunması şeklinde </a:t>
            </a:r>
            <a:r>
              <a:rPr lang="tr-TR" dirty="0">
                <a:latin typeface="Arial" pitchFamily="34" charset="0"/>
                <a:cs typeface="Arial" pitchFamily="34" charset="0"/>
              </a:rPr>
              <a:t>iki ana gruba ayrılmaktadır.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Dolayısıyla </a:t>
            </a:r>
            <a:r>
              <a:rPr lang="tr-TR" dirty="0">
                <a:latin typeface="Arial" pitchFamily="34" charset="0"/>
                <a:cs typeface="Arial" pitchFamily="34" charset="0"/>
              </a:rPr>
              <a:t>özel güvenlik görevlileri hem can hem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 mal </a:t>
            </a:r>
            <a:r>
              <a:rPr lang="tr-TR" dirty="0">
                <a:latin typeface="Arial" pitchFamily="34" charset="0"/>
                <a:cs typeface="Arial" pitchFamily="34" charset="0"/>
              </a:rPr>
              <a:t>emniyetini sağlamaya yönelik olarak koruma ve güvenlik hizmeti vermektedir.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Kişisel emniyetini </a:t>
            </a:r>
            <a:r>
              <a:rPr lang="tr-TR" dirty="0">
                <a:latin typeface="Arial" pitchFamily="34" charset="0"/>
                <a:cs typeface="Arial" pitchFamily="34" charset="0"/>
              </a:rPr>
              <a:t>sağlayamayan özel güvenlik görevlisinin ise bu koruma ve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hizmetlerini tam manasıyla yerine getirmesinden söz </a:t>
            </a:r>
            <a:r>
              <a:rPr lang="tr-TR" dirty="0">
                <a:latin typeface="Arial" pitchFamily="34" charset="0"/>
                <a:cs typeface="Arial" pitchFamily="34" charset="0"/>
              </a:rPr>
              <a:t>edilemez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 </a:t>
            </a:r>
            <a:r>
              <a:rPr lang="tr-TR" dirty="0">
                <a:latin typeface="Arial" pitchFamily="34" charset="0"/>
                <a:cs typeface="Arial" pitchFamily="34" charset="0"/>
              </a:rPr>
              <a:t>sebeple özel güvenlik görevlilerinin kişisel emniyeti sağlaması mevzuatta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kendilerine verilen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aksatmadan </a:t>
            </a:r>
            <a:r>
              <a:rPr lang="tr-TR" dirty="0">
                <a:latin typeface="Arial" pitchFamily="34" charset="0"/>
                <a:cs typeface="Arial" pitchFamily="34" charset="0"/>
              </a:rPr>
              <a:t>yapmaları ve yetkilerini doğru şekilde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kullanmaları bakımından </a:t>
            </a:r>
            <a:r>
              <a:rPr lang="tr-TR" dirty="0">
                <a:latin typeface="Arial" pitchFamily="34" charset="0"/>
                <a:cs typeface="Arial" pitchFamily="34" charset="0"/>
              </a:rPr>
              <a:t>bir gerekliliktir.</a:t>
            </a:r>
          </a:p>
        </p:txBody>
      </p:sp>
    </p:spTree>
    <p:extLst>
      <p:ext uri="{BB962C8B-B14F-4D97-AF65-F5344CB8AC3E}">
        <p14:creationId xmlns:p14="http://schemas.microsoft.com/office/powerpoint/2010/main" val="58955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04750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Mevzuat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Bilgisi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Özel güvenlik görevlilerinin koruma ve güvenlik görevlerini kanuna ve diğer ilgili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mevzuata uygun </a:t>
            </a:r>
            <a:r>
              <a:rPr lang="tr-TR" dirty="0">
                <a:latin typeface="Arial" pitchFamily="34" charset="0"/>
                <a:cs typeface="Arial" pitchFamily="34" charset="0"/>
              </a:rPr>
              <a:t>olarak yerine getirmesi gerektiği muhakkaktır.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Öyleyse </a:t>
            </a:r>
            <a:r>
              <a:rPr lang="tr-TR" dirty="0">
                <a:latin typeface="Arial" pitchFamily="34" charset="0"/>
                <a:cs typeface="Arial" pitchFamily="34" charset="0"/>
              </a:rPr>
              <a:t>öncelikle başta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5188 sayılı </a:t>
            </a:r>
            <a:r>
              <a:rPr lang="tr-TR" dirty="0">
                <a:latin typeface="Arial" pitchFamily="34" charset="0"/>
                <a:cs typeface="Arial" pitchFamily="34" charset="0"/>
              </a:rPr>
              <a:t>Özel Güvenlik Hizmetlerine Dair Kanun ve bu Kanunun Uygulanmasına İlişkin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Yönetmelik hükümlerini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ve diğer özel kanunlarda kendilerine verilen hak, ödev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görevleri iyi </a:t>
            </a:r>
            <a:r>
              <a:rPr lang="tr-TR" dirty="0">
                <a:latin typeface="Arial" pitchFamily="34" charset="0"/>
                <a:cs typeface="Arial" pitchFamily="34" charset="0"/>
              </a:rPr>
              <a:t>öğrenerek mevzuat açısından yeterli bilgi sahibi olunmalıdır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Bunun için özel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eğitim </a:t>
            </a:r>
            <a:r>
              <a:rPr lang="tr-TR" dirty="0">
                <a:latin typeface="Arial" pitchFamily="34" charset="0"/>
                <a:cs typeface="Arial" pitchFamily="34" charset="0"/>
              </a:rPr>
              <a:t>kurumlarında hem ilk hem de yenileme eğitimlerinde bu husustaki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eğitimlerine özen </a:t>
            </a:r>
            <a:r>
              <a:rPr lang="tr-TR" dirty="0">
                <a:latin typeface="Arial" pitchFamily="34" charset="0"/>
                <a:cs typeface="Arial" pitchFamily="34" charset="0"/>
              </a:rPr>
              <a:t>gösterilmektedir.</a:t>
            </a:r>
          </a:p>
        </p:txBody>
      </p:sp>
    </p:spTree>
    <p:extLst>
      <p:ext uri="{BB962C8B-B14F-4D97-AF65-F5344CB8AC3E}">
        <p14:creationId xmlns:p14="http://schemas.microsoft.com/office/powerpoint/2010/main" val="37464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46300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Eğitim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5188 sayılı Özel Güvenlik Hizmetlerine Dair Kanunun 14’üncü maddesine göre;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özel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temel eğitimi teorik ve pratik eğitim ile silah eğitiminden oluşmaktadır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Yükseköğretim kurumlarının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güvenlikle ilgili fakülte ve meslek yüksekokullarından mezun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olanlar  silah </a:t>
            </a:r>
            <a:r>
              <a:rPr lang="tr-TR" dirty="0">
                <a:latin typeface="Arial" pitchFamily="34" charset="0"/>
                <a:cs typeface="Arial" pitchFamily="34" charset="0"/>
              </a:rPr>
              <a:t>eğitimi dışında özel güvenlik temel eğitimi şartı aranmamaktadır.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dirty="0">
                <a:latin typeface="Arial" pitchFamily="34" charset="0"/>
                <a:cs typeface="Arial" pitchFamily="34" charset="0"/>
              </a:rPr>
              <a:t>kolluk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kuvvetlerinden ve </a:t>
            </a:r>
            <a:r>
              <a:rPr lang="tr-TR" dirty="0">
                <a:latin typeface="Arial" pitchFamily="34" charset="0"/>
                <a:cs typeface="Arial" pitchFamily="34" charset="0"/>
              </a:rPr>
              <a:t>Milli İstihbarat Teşkilatından emekli olanlar ile en az beş yıl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görevlerde çalıştıktan </a:t>
            </a:r>
            <a:r>
              <a:rPr lang="tr-TR" dirty="0">
                <a:latin typeface="Arial" pitchFamily="34" charset="0"/>
                <a:cs typeface="Arial" pitchFamily="34" charset="0"/>
              </a:rPr>
              <a:t>sonra kendi istekleriyle görevlerinden ayrılmış olanlarda, özel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temel eğitimi </a:t>
            </a:r>
            <a:r>
              <a:rPr lang="tr-TR" dirty="0">
                <a:latin typeface="Arial" pitchFamily="34" charset="0"/>
                <a:cs typeface="Arial" pitchFamily="34" charset="0"/>
              </a:rPr>
              <a:t>şartı aranmamaktadır.</a:t>
            </a:r>
          </a:p>
        </p:txBody>
      </p:sp>
    </p:spTree>
    <p:extLst>
      <p:ext uri="{BB962C8B-B14F-4D97-AF65-F5344CB8AC3E}">
        <p14:creationId xmlns:p14="http://schemas.microsoft.com/office/powerpoint/2010/main" val="286787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61785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Bedensel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Hazırlık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Koruma ve güvenlik hizmetleri veren özel güvenlik görevlilerinin karşılaştıkları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olaylara müdahale </a:t>
            </a:r>
            <a:r>
              <a:rPr lang="tr-TR" dirty="0">
                <a:latin typeface="Arial" pitchFamily="34" charset="0"/>
                <a:cs typeface="Arial" pitchFamily="34" charset="0"/>
              </a:rPr>
              <a:t>ederken zor kullanma şartları oluştuğunda sırasıyla ve orantılı olarak; önce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bedeni kuvvet</a:t>
            </a:r>
            <a:r>
              <a:rPr lang="tr-TR" dirty="0">
                <a:latin typeface="Arial" pitchFamily="34" charset="0"/>
                <a:cs typeface="Arial" pitchFamily="34" charset="0"/>
              </a:rPr>
              <a:t>, sonra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jop</a:t>
            </a:r>
            <a:r>
              <a:rPr lang="tr-TR" dirty="0">
                <a:latin typeface="Arial" pitchFamily="34" charset="0"/>
                <a:cs typeface="Arial" pitchFamily="34" charset="0"/>
              </a:rPr>
              <a:t>, kelepçe gibi araçlarla maddi güç ve bunlar da yeterli değilse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kanuni şartları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oluştuğu takdirde silah kullanmaları gerekebilmektedir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Zinde, sağlıklı ve mümkün olduğunca güçlü bir bedene sahip olamayan bir özel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görevlisinin </a:t>
            </a:r>
            <a:r>
              <a:rPr lang="tr-TR" dirty="0">
                <a:latin typeface="Arial" pitchFamily="34" charset="0"/>
                <a:cs typeface="Arial" pitchFamily="34" charset="0"/>
              </a:rPr>
              <a:t>olaylara müdahalede, kanuni şartlar gerçekleştiğinde, özellikle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yakalama ve </a:t>
            </a:r>
            <a:r>
              <a:rPr lang="tr-TR" dirty="0">
                <a:latin typeface="Arial" pitchFamily="34" charset="0"/>
                <a:cs typeface="Arial" pitchFamily="34" charset="0"/>
              </a:rPr>
              <a:t>zor kullanma hâllerinde başarısının düşük olacağı açıkça görülmektedir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 </a:t>
            </a:r>
            <a:r>
              <a:rPr lang="tr-TR" dirty="0">
                <a:latin typeface="Arial" pitchFamily="34" charset="0"/>
                <a:cs typeface="Arial" pitchFamily="34" charset="0"/>
              </a:rPr>
              <a:t>sebeple özel güvenlik görevlilerinin olaylara müdahalenin hazırlık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aşamalarında periyodik </a:t>
            </a:r>
            <a:r>
              <a:rPr lang="tr-TR" dirty="0">
                <a:latin typeface="Arial" pitchFamily="34" charset="0"/>
                <a:cs typeface="Arial" pitchFamily="34" charset="0"/>
              </a:rPr>
              <a:t>olarak idman ve fiziksel egzersizler yapması gerekmekte, sağlıklı olmaya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her zaman </a:t>
            </a:r>
            <a:r>
              <a:rPr lang="tr-TR" dirty="0">
                <a:latin typeface="Arial" pitchFamily="34" charset="0"/>
                <a:cs typeface="Arial" pitchFamily="34" charset="0"/>
              </a:rPr>
              <a:t>özen göstermesi önem teşkil etmektedir.</a:t>
            </a:r>
          </a:p>
        </p:txBody>
      </p:sp>
    </p:spTree>
    <p:extLst>
      <p:ext uri="{BB962C8B-B14F-4D97-AF65-F5344CB8AC3E}">
        <p14:creationId xmlns:p14="http://schemas.microsoft.com/office/powerpoint/2010/main" val="284511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87849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Donanım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Teçhizat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Özel güvenlik görevlileri; silahlı ve silahsız olmak üzere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iki gruba </a:t>
            </a:r>
            <a:r>
              <a:rPr lang="tr-TR" dirty="0">
                <a:latin typeface="Arial" pitchFamily="34" charset="0"/>
                <a:cs typeface="Arial" pitchFamily="34" charset="0"/>
              </a:rPr>
              <a:t>ayrılmaktadır. Silahlı özel güvenlik görevlileri silah bulundurma ve taşıma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yetkilerini 5188 </a:t>
            </a:r>
            <a:r>
              <a:rPr lang="tr-TR" dirty="0">
                <a:latin typeface="Arial" pitchFamily="34" charset="0"/>
                <a:cs typeface="Arial" pitchFamily="34" charset="0"/>
              </a:rPr>
              <a:t>sayılı Kanunun 8’inci maddesinden almaktadır.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Ancak </a:t>
            </a:r>
            <a:r>
              <a:rPr lang="tr-TR" dirty="0">
                <a:latin typeface="Arial" pitchFamily="34" charset="0"/>
                <a:cs typeface="Arial" pitchFamily="34" charset="0"/>
              </a:rPr>
              <a:t>aynı Kanunun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9’uncu maddesinin </a:t>
            </a:r>
            <a:r>
              <a:rPr lang="tr-TR" dirty="0">
                <a:latin typeface="Arial" pitchFamily="34" charset="0"/>
                <a:cs typeface="Arial" pitchFamily="34" charset="0"/>
              </a:rPr>
              <a:t>ikinci fıkrasına göre; özel güvenlik görevlileri silahlarını görev alanı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dışına çıkaramazlar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İşlenmiş </a:t>
            </a:r>
            <a:r>
              <a:rPr lang="tr-TR" dirty="0">
                <a:latin typeface="Arial" pitchFamily="34" charset="0"/>
                <a:cs typeface="Arial" pitchFamily="34" charset="0"/>
              </a:rPr>
              <a:t>bir suçun sanığı veya suç işleyeceğinden kuvvetle şüphe edilen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kişinin takibi</a:t>
            </a:r>
            <a:r>
              <a:rPr lang="tr-TR" dirty="0">
                <a:latin typeface="Arial" pitchFamily="34" charset="0"/>
                <a:cs typeface="Arial" pitchFamily="34" charset="0"/>
              </a:rPr>
              <a:t>, dışarıdan yapılan saldırılara karşı tedbir alınması, para ve değerli eşya nakli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kişi </a:t>
            </a:r>
            <a:r>
              <a:rPr lang="tr-TR" dirty="0">
                <a:latin typeface="Arial" pitchFamily="34" charset="0"/>
                <a:cs typeface="Arial" pitchFamily="34" charset="0"/>
              </a:rPr>
              <a:t>koruma ve cenaze töreni gibi güzergâh ifade eden durumlarda güzergâh boyu,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 alanı </a:t>
            </a:r>
            <a:r>
              <a:rPr lang="tr-TR" dirty="0">
                <a:latin typeface="Arial" pitchFamily="34" charset="0"/>
                <a:cs typeface="Arial" pitchFamily="34" charset="0"/>
              </a:rPr>
              <a:t>sayılır. Görev alanı, zorunlu hâllerde Özel Güvenlik Komisyonu kararıyla genişletilebilir.</a:t>
            </a:r>
          </a:p>
        </p:txBody>
      </p:sp>
    </p:spTree>
    <p:extLst>
      <p:ext uri="{BB962C8B-B14F-4D97-AF65-F5344CB8AC3E}">
        <p14:creationId xmlns:p14="http://schemas.microsoft.com/office/powerpoint/2010/main" val="295978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55533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Donanım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Teçhizat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Yine 5188 sayılı Özel Güvenlik Hizmetlerine Dair Kanunun 4’üncü maddesine göre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 özel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güvenlik komisyonu, bu Kanunda belirtilen özel güvenlikle ilgili kararları almak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üzere valinin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görevlendireceği bir vali yardımcısının başkanlığında, il emniyet müdürlüğü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il </a:t>
            </a:r>
            <a:r>
              <a:rPr lang="tr-TR" dirty="0">
                <a:latin typeface="Arial" pitchFamily="34" charset="0"/>
                <a:cs typeface="Arial" pitchFamily="34" charset="0"/>
              </a:rPr>
              <a:t>jandarma komutanlığı, ticaret odası başkanlığı, sanayi odası başkanlığı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temsilcisinden oluşur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Sanayi </a:t>
            </a:r>
            <a:r>
              <a:rPr lang="tr-TR" dirty="0">
                <a:latin typeface="Arial" pitchFamily="34" charset="0"/>
                <a:cs typeface="Arial" pitchFamily="34" charset="0"/>
              </a:rPr>
              <a:t>odasının bulunmadığı illerde komisyona ticaret ve sanayi odası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başkanlığının temsilcisi </a:t>
            </a:r>
            <a:r>
              <a:rPr lang="tr-TR" dirty="0">
                <a:latin typeface="Arial" pitchFamily="34" charset="0"/>
                <a:cs typeface="Arial" pitchFamily="34" charset="0"/>
              </a:rPr>
              <a:t>katılır. Aynı Kanunu 8’inci maddesinin birinci fıkrasına göre; hangi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koruma ve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güvenlik hizmeti için ne miktar ve özellikte ateşli silah bulundurulabileceği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komisyon tarafından </a:t>
            </a:r>
            <a:r>
              <a:rPr lang="tr-TR" dirty="0">
                <a:latin typeface="Arial" pitchFamily="34" charset="0"/>
                <a:cs typeface="Arial" pitchFamily="34" charset="0"/>
              </a:rPr>
              <a:t>belirlenir.</a:t>
            </a:r>
          </a:p>
        </p:txBody>
      </p:sp>
    </p:spTree>
    <p:extLst>
      <p:ext uri="{BB962C8B-B14F-4D97-AF65-F5344CB8AC3E}">
        <p14:creationId xmlns:p14="http://schemas.microsoft.com/office/powerpoint/2010/main" val="370813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30141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Donanım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Teçhizat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Öte yandan, 6136 sayılı Ateşli Silahlar ve Bıçaklar ile Diğer Aletler Hakkında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Kanunun Ek </a:t>
            </a:r>
            <a:r>
              <a:rPr lang="tr-TR" dirty="0">
                <a:latin typeface="Arial" pitchFamily="34" charset="0"/>
                <a:cs typeface="Arial" pitchFamily="34" charset="0"/>
              </a:rPr>
              <a:t>1’inci maddesine göre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tr-TR" dirty="0">
                <a:latin typeface="Arial" pitchFamily="34" charset="0"/>
                <a:cs typeface="Arial" pitchFamily="34" charset="0"/>
              </a:rPr>
              <a:t>Öğrencilerin toplu olarak oturdukları yurtlarda, eğitim ve öğretim kurumlarında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siyasi </a:t>
            </a:r>
            <a:r>
              <a:rPr lang="tr-TR" dirty="0">
                <a:latin typeface="Arial" pitchFamily="34" charset="0"/>
                <a:cs typeface="Arial" pitchFamily="34" charset="0"/>
              </a:rPr>
              <a:t>partilerin açık hava ve kapalı yer toplantılarında, izinli veya izinsiz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yapılan toplantı </a:t>
            </a:r>
            <a:r>
              <a:rPr lang="tr-TR" dirty="0">
                <a:latin typeface="Arial" pitchFamily="34" charset="0"/>
                <a:cs typeface="Arial" pitchFamily="34" charset="0"/>
              </a:rPr>
              <a:t>ve gösteri yürüyüşlerinde, sendikalarda, derneklerde veya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bunlara yönetim </a:t>
            </a:r>
            <a:r>
              <a:rPr lang="tr-TR" dirty="0">
                <a:latin typeface="Arial" pitchFamily="34" charset="0"/>
                <a:cs typeface="Arial" pitchFamily="34" charset="0"/>
              </a:rPr>
              <a:t>ve yapı olarak doğrudan doğruya bağlantılı olan yerlerde veya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bunların toplantı </a:t>
            </a:r>
            <a:r>
              <a:rPr lang="tr-TR" dirty="0">
                <a:latin typeface="Arial" pitchFamily="34" charset="0"/>
                <a:cs typeface="Arial" pitchFamily="34" charset="0"/>
              </a:rPr>
              <a:t>ve kongrelerinde, her türlü spor karşılaşma veya yarışmalarının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yapıldığı yerlerde</a:t>
            </a:r>
            <a:r>
              <a:rPr lang="tr-TR" dirty="0">
                <a:latin typeface="Arial" pitchFamily="34" charset="0"/>
                <a:cs typeface="Arial" pitchFamily="34" charset="0"/>
              </a:rPr>
              <a:t>, kanuna uygun veya kanuna aykırı olarak grev ve lokavt yapılmakta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olan iş </a:t>
            </a:r>
            <a:r>
              <a:rPr lang="tr-TR" dirty="0">
                <a:latin typeface="Arial" pitchFamily="34" charset="0"/>
                <a:cs typeface="Arial" pitchFamily="34" charset="0"/>
              </a:rPr>
              <a:t>yerlerinde,</a:t>
            </a:r>
          </a:p>
        </p:txBody>
      </p:sp>
    </p:spTree>
    <p:extLst>
      <p:ext uri="{BB962C8B-B14F-4D97-AF65-F5344CB8AC3E}">
        <p14:creationId xmlns:p14="http://schemas.microsoft.com/office/powerpoint/2010/main" val="40056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488591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Donanım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Teçhizat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Öte yandan, 6136 sayılı Ateşli Silahlar ve Bıçaklar ile Diğer Aletler Hakkında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Kanunun Ek </a:t>
            </a:r>
            <a:r>
              <a:rPr lang="tr-TR" dirty="0">
                <a:latin typeface="Arial" pitchFamily="34" charset="0"/>
                <a:cs typeface="Arial" pitchFamily="34" charset="0"/>
              </a:rPr>
              <a:t>1’inci maddesine göre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b) </a:t>
            </a:r>
            <a:r>
              <a:rPr lang="tr-TR" dirty="0">
                <a:latin typeface="Arial" pitchFamily="34" charset="0"/>
                <a:cs typeface="Arial" pitchFamily="34" charset="0"/>
              </a:rPr>
              <a:t>Duruşmalarda, mahkeme salonlarında, hastanelerin psikiyatri bölümlerinde, akıl hastanelerinde, ceza ve tutukevleri ile her türlü ıslah ve infaz kurumlarında veya bunların eklentilerinde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c) Türkiye Büyük Millet Meclisi ana binaları ile Meclis Başkanlığınca belirlenen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yerlerde ateşli </a:t>
            </a:r>
            <a:r>
              <a:rPr lang="tr-TR" dirty="0">
                <a:latin typeface="Arial" pitchFamily="34" charset="0"/>
                <a:cs typeface="Arial" pitchFamily="34" charset="0"/>
              </a:rPr>
              <a:t>silahlar taşınamaz.</a:t>
            </a:r>
          </a:p>
        </p:txBody>
      </p:sp>
    </p:spTree>
    <p:extLst>
      <p:ext uri="{BB962C8B-B14F-4D97-AF65-F5344CB8AC3E}">
        <p14:creationId xmlns:p14="http://schemas.microsoft.com/office/powerpoint/2010/main" val="106590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97083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Donanım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Teçhizat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5188 sayılı Özel Güvenlik Hizmetlerine Dair Kanunun 8’inci maddesinin ikinci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fıkrasına göre</a:t>
            </a:r>
            <a:r>
              <a:rPr lang="tr-TR" dirty="0">
                <a:latin typeface="Arial" pitchFamily="34" charset="0"/>
                <a:cs typeface="Arial" pitchFamily="34" charset="0"/>
              </a:rPr>
              <a:t>;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eğitim ve öğretim kurumlarında, sağlık tesislerinde, talih oyunları işletmelerinde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, içkili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yerlerde </a:t>
            </a:r>
            <a:r>
              <a:rPr lang="tr-TR" dirty="0">
                <a:latin typeface="Arial" pitchFamily="34" charset="0"/>
                <a:cs typeface="Arial" pitchFamily="34" charset="0"/>
              </a:rPr>
              <a:t>silahlı özel güvenlik görevlisi çalıştırılmasına izin verilmez.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Özel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görevlileri,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özel toplantılarda, spor müsabakalarında, sahne gösterileri</a:t>
            </a:r>
            <a:r>
              <a:rPr lang="tr-TR" dirty="0">
                <a:latin typeface="Arial" pitchFamily="34" charset="0"/>
                <a:cs typeface="Arial" pitchFamily="34" charset="0"/>
              </a:rPr>
              <a:t>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benzeri etkinliklerde </a:t>
            </a:r>
            <a:r>
              <a:rPr lang="tr-TR" dirty="0">
                <a:latin typeface="Arial" pitchFamily="34" charset="0"/>
                <a:cs typeface="Arial" pitchFamily="34" charset="0"/>
              </a:rPr>
              <a:t>silahlı olarak görev yapamazlar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Dolayısıyla, yukarıda belirtilen bu yerlerde silahlı özel güvenlik görevlilerinin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çalışması mümkün </a:t>
            </a:r>
            <a:r>
              <a:rPr lang="tr-TR" dirty="0">
                <a:latin typeface="Arial" pitchFamily="34" charset="0"/>
                <a:cs typeface="Arial" pitchFamily="34" charset="0"/>
              </a:rPr>
              <a:t>değildir. Bu yerler dışında hangi koruma ve güvenlik hizmeti için ne miktar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özellikte </a:t>
            </a:r>
            <a:r>
              <a:rPr lang="tr-TR" dirty="0">
                <a:latin typeface="Arial" pitchFamily="34" charset="0"/>
                <a:cs typeface="Arial" pitchFamily="34" charset="0"/>
              </a:rPr>
              <a:t>ateşli silah bulundurulabileceğine özel güvenlik komisyonları karar vermektedir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3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1398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Donanım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Teçhizat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Eğer silahlı özel güvenlik görevi icra ediliyorsa bu silah özel güvenlik görevlisinin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 saatleri </a:t>
            </a:r>
            <a:r>
              <a:rPr lang="tr-TR" dirty="0">
                <a:latin typeface="Arial" pitchFamily="34" charset="0"/>
                <a:cs typeface="Arial" pitchFamily="34" charset="0"/>
              </a:rPr>
              <a:t>süresince ve görev yaptığı yer veya alan içerisinde en önemli teçhizatıdır.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Bunun dışında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ister silahlı isterse silahsız özel güvenlik görevlilerinin donanım olarak;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not defteri </a:t>
            </a:r>
            <a:r>
              <a:rPr lang="tr-TR" dirty="0">
                <a:latin typeface="Arial" pitchFamily="34" charset="0"/>
                <a:cs typeface="Arial" pitchFamily="34" charset="0"/>
              </a:rPr>
              <a:t>ve kalemi, telefonu ve varsa telsizi, düdük,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jop</a:t>
            </a:r>
            <a:r>
              <a:rPr lang="tr-TR" dirty="0">
                <a:latin typeface="Arial" pitchFamily="34" charset="0"/>
                <a:cs typeface="Arial" pitchFamily="34" charset="0"/>
              </a:rPr>
              <a:t>, kelepçe, görev saatleri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süresince ve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 yaptığı yer veya alan içerisinde giydikleri üniforma ve taktıkları özel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kimlik </a:t>
            </a:r>
            <a:r>
              <a:rPr lang="tr-TR" dirty="0">
                <a:latin typeface="Arial" pitchFamily="34" charset="0"/>
                <a:cs typeface="Arial" pitchFamily="34" charset="0"/>
              </a:rPr>
              <a:t>kartları gibi donanımlarının tam ve yeterli olması önem arz etmektedir.</a:t>
            </a:r>
          </a:p>
        </p:txBody>
      </p:sp>
    </p:spTree>
    <p:extLst>
      <p:ext uri="{BB962C8B-B14F-4D97-AF65-F5344CB8AC3E}">
        <p14:creationId xmlns:p14="http://schemas.microsoft.com/office/powerpoint/2010/main" val="13224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1006986"/>
            <a:ext cx="8487624" cy="51398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Yeterli Donanım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Teçhizat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Zira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üniforma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ve koruma hizmetinde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görünür </a:t>
            </a:r>
            <a:r>
              <a:rPr lang="tr-TR" dirty="0">
                <a:latin typeface="Arial" pitchFamily="34" charset="0"/>
                <a:cs typeface="Arial" pitchFamily="34" charset="0"/>
              </a:rPr>
              <a:t>olma prensibi doğrultusunda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caydırıcılığı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sağlayacak</a:t>
            </a:r>
            <a:r>
              <a:rPr lang="tr-TR" dirty="0">
                <a:latin typeface="Arial" pitchFamily="34" charset="0"/>
                <a:cs typeface="Arial" pitchFamily="34" charset="0"/>
              </a:rPr>
              <a:t>, düdük gerekli hâllerde ikaz etmeyi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kolaylaştıracak</a:t>
            </a:r>
            <a:r>
              <a:rPr lang="tr-TR" dirty="0">
                <a:latin typeface="Arial" pitchFamily="34" charset="0"/>
                <a:cs typeface="Arial" pitchFamily="34" charset="0"/>
              </a:rPr>
              <a:t>, olayla karşılaşıldığında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j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op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bedenî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kuvvetle </a:t>
            </a:r>
            <a:r>
              <a:rPr lang="tr-TR" dirty="0">
                <a:latin typeface="Arial" pitchFamily="34" charset="0"/>
                <a:cs typeface="Arial" pitchFamily="34" charset="0"/>
              </a:rPr>
              <a:t>giderilemeyen hâllerde zor kullanılma aracı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olacak</a:t>
            </a:r>
            <a:r>
              <a:rPr lang="tr-TR" dirty="0">
                <a:latin typeface="Arial" pitchFamily="34" charset="0"/>
                <a:cs typeface="Arial" pitchFamily="34" charset="0"/>
              </a:rPr>
              <a:t>, kelepçe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yakalanan  şüpheli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 gerekli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durumlarda </a:t>
            </a:r>
            <a:r>
              <a:rPr lang="tr-TR" dirty="0">
                <a:latin typeface="Arial" pitchFamily="34" charset="0"/>
                <a:cs typeface="Arial" pitchFamily="34" charset="0"/>
              </a:rPr>
              <a:t>kaçmasını önleyecek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 </a:t>
            </a:r>
            <a:r>
              <a:rPr lang="tr-TR" dirty="0">
                <a:latin typeface="Arial" pitchFamily="34" charset="0"/>
                <a:cs typeface="Arial" pitchFamily="34" charset="0"/>
              </a:rPr>
              <a:t>telefon ve telsiz iletişim için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not defteri </a:t>
            </a:r>
            <a:r>
              <a:rPr lang="tr-TR" dirty="0">
                <a:latin typeface="Arial" pitchFamily="34" charset="0"/>
                <a:cs typeface="Arial" pitchFamily="34" charset="0"/>
              </a:rPr>
              <a:t>ve kalemi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ise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olayın ayrıntılarının unutulmaması için kullanılacaktır.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015" y="1823146"/>
            <a:ext cx="3672897" cy="29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23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743857"/>
            <a:ext cx="8487624" cy="622474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Korunacak Kişi veya Bina, Tesisi Hakkında Yeterli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Bilgi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Özel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görevlileri görevleri gereği güvenliklerini sağladıkları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kişileri, bina ve tesisleri iyi tanımaları önemlidir. Örneğin;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kişiyi koruyorlarsa </a:t>
            </a:r>
            <a:r>
              <a:rPr lang="tr-TR" dirty="0">
                <a:latin typeface="Arial" pitchFamily="34" charset="0"/>
                <a:cs typeface="Arial" pitchFamily="34" charset="0"/>
              </a:rPr>
              <a:t>o kişiye ve hatta aile fertlerine karşı olası tehdit ve saldırıların hangi zamanlarda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ne </a:t>
            </a:r>
            <a:r>
              <a:rPr lang="tr-TR" dirty="0">
                <a:latin typeface="Arial" pitchFamily="34" charset="0"/>
                <a:cs typeface="Arial" pitchFamily="34" charset="0"/>
              </a:rPr>
              <a:t>şekilde, niçin, nasıl ve nereden, kim/kimler tarafından gelebileceği yönünde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hazırlıklı olunması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Aynı </a:t>
            </a:r>
            <a:r>
              <a:rPr lang="tr-TR" dirty="0">
                <a:latin typeface="Arial" pitchFamily="34" charset="0"/>
                <a:cs typeface="Arial" pitchFamily="34" charset="0"/>
              </a:rPr>
              <a:t>hazırlıklar bina ve tesis koruyan özel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görevlileri için </a:t>
            </a:r>
            <a:r>
              <a:rPr lang="tr-TR" dirty="0">
                <a:latin typeface="Arial" pitchFamily="34" charset="0"/>
                <a:cs typeface="Arial" pitchFamily="34" charset="0"/>
              </a:rPr>
              <a:t>de söz konusudur. Bunun için ayrıntılı koruma ve güvenlik planları yapılmalı,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yapılan planlar </a:t>
            </a:r>
            <a:r>
              <a:rPr lang="tr-TR" dirty="0">
                <a:latin typeface="Arial" pitchFamily="34" charset="0"/>
                <a:cs typeface="Arial" pitchFamily="34" charset="0"/>
              </a:rPr>
              <a:t>güncel tutulmalı ve yetkisiz kişilerce değiştirilmemelidir. Ayrıca koruma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planları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süratle uygulanabilir nitelikte, açık ve anlaşılabilir türde, tüm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alternatifleri içeren </a:t>
            </a:r>
            <a:r>
              <a:rPr lang="tr-TR" dirty="0">
                <a:latin typeface="Arial" pitchFamily="34" charset="0"/>
                <a:cs typeface="Arial" pitchFamily="34" charset="0"/>
              </a:rPr>
              <a:t>tarzda yapılmalıdır. Tabii ki bu planlar aynı yerde koruma ve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hizmetini veren </a:t>
            </a:r>
            <a:r>
              <a:rPr lang="tr-TR" dirty="0">
                <a:latin typeface="Arial" pitchFamily="34" charset="0"/>
                <a:cs typeface="Arial" pitchFamily="34" charset="0"/>
              </a:rPr>
              <a:t>tüm özel güvenlik görevlileri tarafından bilinmelidir.</a:t>
            </a:r>
          </a:p>
        </p:txBody>
      </p:sp>
    </p:spTree>
    <p:extLst>
      <p:ext uri="{BB962C8B-B14F-4D97-AF65-F5344CB8AC3E}">
        <p14:creationId xmlns:p14="http://schemas.microsoft.com/office/powerpoint/2010/main" val="210493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743857"/>
            <a:ext cx="8487624" cy="461664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SAĞLANMASINDA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HAZIRLIK AŞAMALARI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Olası Tehditlere Karşı Şüpheli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Yaklaşma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Koruma ve güvenlik hizmetlerinde çok aşırıya kaçmayan şüpheli yaklaşımlar olası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tehdit ve </a:t>
            </a:r>
            <a:r>
              <a:rPr lang="tr-TR" dirty="0">
                <a:latin typeface="Arial" pitchFamily="34" charset="0"/>
                <a:cs typeface="Arial" pitchFamily="34" charset="0"/>
              </a:rPr>
              <a:t>saldırılara karşı hazırlıklı olunmasını sağlayabilir.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Zira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 koruma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hizmetinin </a:t>
            </a:r>
            <a:r>
              <a:rPr lang="tr-TR" dirty="0">
                <a:latin typeface="Arial" pitchFamily="34" charset="0"/>
                <a:cs typeface="Arial" pitchFamily="34" charset="0"/>
              </a:rPr>
              <a:t>yerine getirilmesi sırasında, gerekse olaylara müdahale esnasında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muhtemel tehlike </a:t>
            </a:r>
            <a:r>
              <a:rPr lang="tr-TR" dirty="0">
                <a:latin typeface="Arial" pitchFamily="34" charset="0"/>
                <a:cs typeface="Arial" pitchFamily="34" charset="0"/>
              </a:rPr>
              <a:t>her zaman vardır. Örneğin; yazın otuz beş santigrat derecede korunan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binanın önünde </a:t>
            </a:r>
            <a:r>
              <a:rPr lang="tr-TR" dirty="0">
                <a:latin typeface="Arial" pitchFamily="34" charset="0"/>
                <a:cs typeface="Arial" pitchFamily="34" charset="0"/>
              </a:rPr>
              <a:t>kışlık kalın palto ile dolaşan bir şahsa şüphe ile bakılması yararlı olabilecektir.</a:t>
            </a:r>
          </a:p>
        </p:txBody>
      </p:sp>
    </p:spTree>
    <p:extLst>
      <p:ext uri="{BB962C8B-B14F-4D97-AF65-F5344CB8AC3E}">
        <p14:creationId xmlns:p14="http://schemas.microsoft.com/office/powerpoint/2010/main" val="42453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743858"/>
            <a:ext cx="8487624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SAĞLANMASI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Özel güvenlik hizmetlerinin yerine getirilmesi sırasında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her </a:t>
            </a:r>
            <a:r>
              <a:rPr lang="tr-TR" dirty="0">
                <a:latin typeface="Arial" pitchFamily="34" charset="0"/>
                <a:cs typeface="Arial" pitchFamily="34" charset="0"/>
              </a:rPr>
              <a:t>tehlike arz eden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 risk </a:t>
            </a:r>
            <a:r>
              <a:rPr lang="tr-TR" dirty="0">
                <a:latin typeface="Arial" pitchFamily="34" charset="0"/>
                <a:cs typeface="Arial" pitchFamily="34" charset="0"/>
              </a:rPr>
              <a:t>içerir. Bu risk can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güvenliği </a:t>
            </a:r>
            <a:r>
              <a:rPr lang="tr-TR" dirty="0">
                <a:latin typeface="Arial" pitchFamily="34" charset="0"/>
                <a:cs typeface="Arial" pitchFamily="34" charset="0"/>
              </a:rPr>
              <a:t>olabileceği gibi korunan binaya, yere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veya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mala yönelik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 olabilir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 Özel güvenlik görevlileri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öncelikle </a:t>
            </a:r>
            <a:r>
              <a:rPr lang="tr-TR" dirty="0">
                <a:latin typeface="Arial" pitchFamily="34" charset="0"/>
                <a:cs typeface="Arial" pitchFamily="34" charset="0"/>
              </a:rPr>
              <a:t>potansiyel risk oluşturan tehlikeli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durumlara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karşı </a:t>
            </a:r>
            <a:r>
              <a:rPr lang="tr-TR" dirty="0">
                <a:latin typeface="Arial" pitchFamily="34" charset="0"/>
                <a:cs typeface="Arial" pitchFamily="34" charset="0"/>
              </a:rPr>
              <a:t>önleyici ve koruyucu tedbirleri almak zorundadır.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Bunu </a:t>
            </a:r>
            <a:r>
              <a:rPr lang="tr-TR" dirty="0">
                <a:latin typeface="Arial" pitchFamily="34" charset="0"/>
                <a:cs typeface="Arial" pitchFamily="34" charset="0"/>
              </a:rPr>
              <a:t>sağlarken de kişisel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güvenliğin sağlanmış </a:t>
            </a:r>
            <a:r>
              <a:rPr lang="tr-TR" dirty="0">
                <a:latin typeface="Arial" pitchFamily="34" charset="0"/>
                <a:cs typeface="Arial" pitchFamily="34" charset="0"/>
              </a:rPr>
              <a:t>olması oldukça önemlidir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Her </a:t>
            </a:r>
            <a:r>
              <a:rPr lang="tr-TR" dirty="0">
                <a:latin typeface="Arial" pitchFamily="34" charset="0"/>
                <a:cs typeface="Arial" pitchFamily="34" charset="0"/>
              </a:rPr>
              <a:t>türlü şüpheli durum ve meydana gelen olay, vakit geçirilmeden genel kolluk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kuvvetine bildirilmelidir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911" y="1102720"/>
            <a:ext cx="3711921" cy="297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2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743857"/>
            <a:ext cx="8487624" cy="548608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SAĞLANMASI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Güvenlik görevlisi, güvenliğini tehdit edebilecek bir olay yaşamadan önce,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tehlikeye yol </a:t>
            </a:r>
            <a:r>
              <a:rPr lang="tr-TR" dirty="0">
                <a:latin typeface="Arial" pitchFamily="34" charset="0"/>
                <a:cs typeface="Arial" pitchFamily="34" charset="0"/>
              </a:rPr>
              <a:t>açabilecek durumlara karşı önleyici tedbirler almaya çalışmalı ve olay meydana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geldiğinde nasıl </a:t>
            </a:r>
            <a:r>
              <a:rPr lang="tr-TR" dirty="0">
                <a:latin typeface="Arial" pitchFamily="34" charset="0"/>
                <a:cs typeface="Arial" pitchFamily="34" charset="0"/>
              </a:rPr>
              <a:t>reaksiyon göstermesi gerektiğini planlamalıdır.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dirty="0">
                <a:latin typeface="Arial" pitchFamily="34" charset="0"/>
                <a:cs typeface="Arial" pitchFamily="34" charset="0"/>
              </a:rPr>
              <a:t>husus, ancak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bireysel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bilincinin geliştirilmesi ve kişinin kendi yakın yaşam alanlarındaki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yaşadığı çevredeki </a:t>
            </a:r>
            <a:r>
              <a:rPr lang="tr-TR" dirty="0">
                <a:latin typeface="Arial" pitchFamily="34" charset="0"/>
                <a:cs typeface="Arial" pitchFamily="34" charset="0"/>
              </a:rPr>
              <a:t>risklere karşı farkındalığa sahip olmasıyla sağlanabilir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Bireyler,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yaşamlarını sürdürdükleri </a:t>
            </a:r>
            <a:r>
              <a:rPr lang="tr-TR" dirty="0">
                <a:latin typeface="Arial" pitchFamily="34" charset="0"/>
                <a:cs typeface="Arial" pitchFamily="34" charset="0"/>
              </a:rPr>
              <a:t>her alanda; iş yerinde, sokakta yürürken, spor yaparken, seyahat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sırasında kişisel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güvenliklerini tehdit edebilecek olaylara karşı bazı temel tedbirleri bilmelidirler.</a:t>
            </a:r>
          </a:p>
        </p:txBody>
      </p:sp>
    </p:spTree>
    <p:extLst>
      <p:ext uri="{BB962C8B-B14F-4D97-AF65-F5344CB8AC3E}">
        <p14:creationId xmlns:p14="http://schemas.microsoft.com/office/powerpoint/2010/main" val="151672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4288" y="743858"/>
            <a:ext cx="8487624" cy="444733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 İLKELERİ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Riskli ortam güvenlik kuvvetlerinin bir parçasıdır. Eğer biz saldırganın işini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zorlaştırırsak o </a:t>
            </a:r>
            <a:r>
              <a:rPr lang="tr-TR" dirty="0">
                <a:latin typeface="Arial" pitchFamily="34" charset="0"/>
                <a:cs typeface="Arial" pitchFamily="34" charset="0"/>
              </a:rPr>
              <a:t>daha basit hedeflere yönelecektir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Gizliliğe Riayet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Etmek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En önemli faktör olup gizliliği ihlal etmemize neden olan ve göze batmamızı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sağlayan davranış </a:t>
            </a:r>
            <a:r>
              <a:rPr lang="tr-TR" dirty="0">
                <a:latin typeface="Arial" pitchFamily="34" charset="0"/>
                <a:cs typeface="Arial" pitchFamily="34" charset="0"/>
              </a:rPr>
              <a:t>ve biçimsel bozukluklardan kaçınmamız gerekir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Görev </a:t>
            </a:r>
            <a:r>
              <a:rPr lang="tr-TR" dirty="0">
                <a:latin typeface="Arial" pitchFamily="34" charset="0"/>
                <a:cs typeface="Arial" pitchFamily="34" charset="0"/>
              </a:rPr>
              <a:t>dışında iş ile ilgili sohbetlerin yapılmaması önemlidir. Bilmesi ve bilinmesi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gerekenler prensibine </a:t>
            </a:r>
            <a:r>
              <a:rPr lang="tr-TR" dirty="0">
                <a:latin typeface="Arial" pitchFamily="34" charset="0"/>
                <a:cs typeface="Arial" pitchFamily="34" charset="0"/>
              </a:rPr>
              <a:t>riayet edilmelidir.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100" y="4807857"/>
            <a:ext cx="4310923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40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590158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 İLKELERİ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Riskli ortam güvenlik kuvvetlerinin bir parçasıdır. Eğer biz saldırganın işini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zorlaştırırsak o </a:t>
            </a:r>
            <a:r>
              <a:rPr lang="tr-TR" dirty="0">
                <a:latin typeface="Arial" pitchFamily="34" charset="0"/>
                <a:cs typeface="Arial" pitchFamily="34" charset="0"/>
              </a:rPr>
              <a:t>daha basit hedeflere yönelecektir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Uyanık ve Şüpheci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Olmak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Daima çevremizde olan bitene karşı duyarlı bulunarak anormal olayların farkına varmalıyız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Kişiler</a:t>
            </a:r>
            <a:r>
              <a:rPr lang="tr-TR" dirty="0">
                <a:latin typeface="Arial" pitchFamily="34" charset="0"/>
                <a:cs typeface="Arial" pitchFamily="34" charset="0"/>
              </a:rPr>
              <a:t>, nesneler veya olaylar herhangi bir tehlikenin habercisi olabilirler.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Örneğin</a:t>
            </a:r>
            <a:r>
              <a:rPr lang="tr-TR" dirty="0">
                <a:latin typeface="Arial" pitchFamily="34" charset="0"/>
                <a:cs typeface="Arial" pitchFamily="34" charset="0"/>
              </a:rPr>
              <a:t>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işyerine tamirat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 çağırılan servis elemanlarının, şirketten adı, soyadı ve geliş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saatlerinin alınarak </a:t>
            </a:r>
            <a:r>
              <a:rPr lang="tr-TR" dirty="0">
                <a:latin typeface="Arial" pitchFamily="34" charset="0"/>
                <a:cs typeface="Arial" pitchFamily="34" charset="0"/>
              </a:rPr>
              <a:t>geldikleri zamanın teyit edilmesi veya personel ve ziyaretçilerin ayırt edilmesi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işyerinde </a:t>
            </a:r>
            <a:r>
              <a:rPr lang="tr-TR" dirty="0">
                <a:latin typeface="Arial" pitchFamily="34" charset="0"/>
                <a:cs typeface="Arial" pitchFamily="34" charset="0"/>
              </a:rPr>
              <a:t>tanıtım kartlarının yakalarda takılı olmasına dikkat edilmesi önemlidir.</a:t>
            </a:r>
          </a:p>
        </p:txBody>
      </p:sp>
    </p:spTree>
    <p:extLst>
      <p:ext uri="{BB962C8B-B14F-4D97-AF65-F5344CB8AC3E}">
        <p14:creationId xmlns:p14="http://schemas.microsoft.com/office/powerpoint/2010/main" val="38934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569383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 İLKELERİ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Riskli ortam güvenlik kuvvetlerinin bir parçasıdır. Eğer biz saldırganın işini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zorlaştırırsak o </a:t>
            </a:r>
            <a:r>
              <a:rPr lang="tr-TR" dirty="0">
                <a:latin typeface="Arial" pitchFamily="34" charset="0"/>
                <a:cs typeface="Arial" pitchFamily="34" charset="0"/>
              </a:rPr>
              <a:t>daha basit hedeflere yönelecektir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Rutin İşlerden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Kaçınmak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Saldırganlar başarılı olacağı hedefleri seçerler. İşe gidiş-geliş saatlerinin ve otobüse, servise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vb. binme yerlerinin rutine bağlanmadan ara sıra değiştirilmesi gereklidir.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Olayların  çoğunluğu </a:t>
            </a:r>
            <a:r>
              <a:rPr lang="tr-TR" dirty="0">
                <a:latin typeface="Arial" pitchFamily="34" charset="0"/>
                <a:cs typeface="Arial" pitchFamily="34" charset="0"/>
              </a:rPr>
              <a:t>işe gidiş ve geliş süreçlerinde gerçekleşir.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dirty="0">
                <a:latin typeface="Arial" pitchFamily="34" charset="0"/>
                <a:cs typeface="Arial" pitchFamily="34" charset="0"/>
              </a:rPr>
              <a:t>nedenle çalıştığınız yere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giderken ve </a:t>
            </a:r>
            <a:r>
              <a:rPr lang="tr-TR" dirty="0">
                <a:latin typeface="Arial" pitchFamily="34" charset="0"/>
                <a:cs typeface="Arial" pitchFamily="34" charset="0"/>
              </a:rPr>
              <a:t>dönerken alternatif güzergâhlar ve saatler kullanın. İşinize geç kalmadan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başlamayıp vaktinden </a:t>
            </a:r>
            <a:r>
              <a:rPr lang="tr-TR" dirty="0">
                <a:latin typeface="Arial" pitchFamily="34" charset="0"/>
                <a:cs typeface="Arial" pitchFamily="34" charset="0"/>
              </a:rPr>
              <a:t>önce görev alanınızdan ayrılmayın.</a:t>
            </a:r>
          </a:p>
        </p:txBody>
      </p:sp>
    </p:spTree>
    <p:extLst>
      <p:ext uri="{BB962C8B-B14F-4D97-AF65-F5344CB8AC3E}">
        <p14:creationId xmlns:p14="http://schemas.microsoft.com/office/powerpoint/2010/main" val="78075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549601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İLKELERİ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Sistemli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Olmak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Yaşamımızda bütün ayrıntılara dikkat ederek her şeyi kuralına göre yapmak, planlı olmak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yapılacak </a:t>
            </a:r>
            <a:r>
              <a:rPr lang="tr-TR" dirty="0">
                <a:latin typeface="Arial" pitchFamily="34" charset="0"/>
                <a:cs typeface="Arial" pitchFamily="34" charset="0"/>
              </a:rPr>
              <a:t>işlerin belli bir sürede düzene sokulması faydalıdır. En önemli hususlardan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birisi de </a:t>
            </a:r>
            <a:r>
              <a:rPr lang="tr-TR" dirty="0">
                <a:latin typeface="Arial" pitchFamily="34" charset="0"/>
                <a:cs typeface="Arial" pitchFamily="34" charset="0"/>
              </a:rPr>
              <a:t>gündemin takip edilerek güvenlik olgusu içerisinde koruma faaliyeti şekillendirilmesi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uygun </a:t>
            </a:r>
            <a:r>
              <a:rPr lang="tr-TR" dirty="0">
                <a:latin typeface="Arial" pitchFamily="34" charset="0"/>
                <a:cs typeface="Arial" pitchFamily="34" charset="0"/>
              </a:rPr>
              <a:t>görülecek tedbirlerin alınmasıdır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Haberleşme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Telefonlar kapıdan ve pencerelerden uzak yerlere yerleştirilmeli, mutlaka uyunan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veya istirahat </a:t>
            </a:r>
            <a:r>
              <a:rPr lang="tr-TR" dirty="0">
                <a:latin typeface="Arial" pitchFamily="34" charset="0"/>
                <a:cs typeface="Arial" pitchFamily="34" charset="0"/>
              </a:rPr>
              <a:t>edilen odaya paralel hat bulundurulmalı, önemli telefon numaraları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adresler telefonun </a:t>
            </a:r>
            <a:r>
              <a:rPr lang="tr-TR" dirty="0">
                <a:latin typeface="Arial" pitchFamily="34" charset="0"/>
                <a:cs typeface="Arial" pitchFamily="34" charset="0"/>
              </a:rPr>
              <a:t>yakınında bulundurulmamalıdır.</a:t>
            </a:r>
          </a:p>
        </p:txBody>
      </p:sp>
    </p:spTree>
    <p:extLst>
      <p:ext uri="{BB962C8B-B14F-4D97-AF65-F5344CB8AC3E}">
        <p14:creationId xmlns:p14="http://schemas.microsoft.com/office/powerpoint/2010/main" val="393545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590158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İLKELERİ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Girişim ve Sağduyu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Kişiler çevresiyle iyi ilişkiler kurabilmeli, öğrenmeye açık, ani gelişen olaylar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karşısında mantıklı </a:t>
            </a:r>
            <a:r>
              <a:rPr lang="tr-TR" dirty="0">
                <a:latin typeface="Arial" pitchFamily="34" charset="0"/>
                <a:cs typeface="Arial" pitchFamily="34" charset="0"/>
              </a:rPr>
              <a:t>hareket edebilmelidir. Güvenlik görevlisi, görev yaptığı alana gelen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insanlarla sağlıklı </a:t>
            </a:r>
            <a:r>
              <a:rPr lang="tr-TR" dirty="0">
                <a:latin typeface="Arial" pitchFamily="34" charset="0"/>
                <a:cs typeface="Arial" pitchFamily="34" charset="0"/>
              </a:rPr>
              <a:t>bir iletişim kurabilmek ve halkla ilişkileri güçlendirmek için; koruduğu yere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gelenlere ilgi </a:t>
            </a:r>
            <a:r>
              <a:rPr lang="tr-TR" dirty="0">
                <a:latin typeface="Arial" pitchFamily="34" charset="0"/>
                <a:cs typeface="Arial" pitchFamily="34" charset="0"/>
              </a:rPr>
              <a:t>ve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güleryüz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göstermeli, terbiyeli ve nazik bir dil kullanmalı, yargılamadan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dikkatlice </a:t>
            </a:r>
            <a:r>
              <a:rPr lang="tr-TR" dirty="0">
                <a:latin typeface="Arial" pitchFamily="34" charset="0"/>
                <a:cs typeface="Arial" pitchFamily="34" charset="0"/>
              </a:rPr>
              <a:t>dinleme yapmalı, işi çabuklaştırmalı ve bitirmeli, medeni olmalı ve ciddi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tavır takınmalıdır.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Diğer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Unsurlar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Güvenlik görevlisinin dış görünüşünün iyi olması, saçlar taranmış, erkeklerin yüz tıraşlı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üniformanın </a:t>
            </a:r>
            <a:r>
              <a:rPr lang="tr-TR" dirty="0">
                <a:latin typeface="Arial" pitchFamily="34" charset="0"/>
                <a:cs typeface="Arial" pitchFamily="34" charset="0"/>
              </a:rPr>
              <a:t>temiz ve ütülü, takılan aksesuarların tam ve temiz olması, zinde, güler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yüzlü ve </a:t>
            </a:r>
            <a:r>
              <a:rPr lang="tr-TR" dirty="0">
                <a:latin typeface="Arial" pitchFamily="34" charset="0"/>
                <a:cs typeface="Arial" pitchFamily="34" charset="0"/>
              </a:rPr>
              <a:t>halkla ilişkiye hazır bir görünüşte bulunulması gereklidir.</a:t>
            </a:r>
          </a:p>
        </p:txBody>
      </p:sp>
    </p:spTree>
    <p:extLst>
      <p:ext uri="{BB962C8B-B14F-4D97-AF65-F5344CB8AC3E}">
        <p14:creationId xmlns:p14="http://schemas.microsoft.com/office/powerpoint/2010/main" val="109424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624783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 İÇİN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YAPILMAMASI GEREKENLER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1. İzinli/izinsiz </a:t>
            </a:r>
            <a:r>
              <a:rPr lang="tr-TR" dirty="0">
                <a:latin typeface="Arial" pitchFamily="34" charset="0"/>
                <a:cs typeface="Arial" pitchFamily="34" charset="0"/>
              </a:rPr>
              <a:t>düzenlenen, kalabalık toplulukların bulunduğu, tehlikeye açık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miting vb</a:t>
            </a:r>
            <a:r>
              <a:rPr lang="tr-TR" dirty="0">
                <a:latin typeface="Arial" pitchFamily="34" charset="0"/>
                <a:cs typeface="Arial" pitchFamily="34" charset="0"/>
              </a:rPr>
              <a:t>. gösterilere katılmak ya da düzenlendiği mekânda bulunmak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2. Çevrenizde meydana gelen olağandışı olayları önemsememek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3. Para, anahtar ve diğer kıymetli eşyaları potansiyel hırsızların dikkatini çekecek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şekilde taşımak,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4. Sizi takip eden veya gözetleyen bir kişinin hareketlerinizi ya da yolunuzu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kolayca tahmin </a:t>
            </a:r>
            <a:r>
              <a:rPr lang="tr-TR" dirty="0">
                <a:latin typeface="Arial" pitchFamily="34" charset="0"/>
                <a:cs typeface="Arial" pitchFamily="34" charset="0"/>
              </a:rPr>
              <a:t>edebileceği güzergâhları kullanmak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5. Silah ve teçhizatları uygunsuz bir yerde bırakmak veya unutmak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6. Gizlilik gerektiren konularda, sorumluluk bilincinden uzaklaşmak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7. Kötü alışkanlıklar edinmemek (Uyuşturucu, kumar vb.) yasaklı ortamlarda bulunmak.</a:t>
            </a:r>
          </a:p>
        </p:txBody>
      </p:sp>
    </p:spTree>
    <p:extLst>
      <p:ext uri="{BB962C8B-B14F-4D97-AF65-F5344CB8AC3E}">
        <p14:creationId xmlns:p14="http://schemas.microsoft.com/office/powerpoint/2010/main" val="153943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61785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 İÇİN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YAPILMAMASI GEREKENLER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8. Meslek etik kurallarına uymamak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9. Kendisine sağlanan kurumsal menfaatleri, başkalarının yararına kullanmak/kullandırtmak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(İzinsiz giriş imkanı tanımak, tanıtma ya da giriş çıkış kartları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kullandırmak gibi)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10. Kurumsal bilgi, belge ve özel çalışma alanlarına ait fotoğraf, video ya 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seslerin sosyal </a:t>
            </a:r>
            <a:r>
              <a:rPr lang="tr-TR" dirty="0">
                <a:latin typeface="Arial" pitchFamily="34" charset="0"/>
                <a:cs typeface="Arial" pitchFamily="34" charset="0"/>
              </a:rPr>
              <a:t>paylaşım sitelerinde paylaşmak vb. özel güvenlik görevlilerin kaçınması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gereken hareketlerdir. 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Güvenliğimizi tehdit edecek bir hadise yaşamadan önce, tehlikeli gidişatı ortadan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kaldıracak önlemleri </a:t>
            </a:r>
            <a:r>
              <a:rPr lang="tr-TR" dirty="0">
                <a:latin typeface="Arial" pitchFamily="34" charset="0"/>
                <a:cs typeface="Arial" pitchFamily="34" charset="0"/>
              </a:rPr>
              <a:t>almaya çalışmalıyız. Bunu yaşam kalitemizin, güven ve huzur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içerisinde sürdürülebilmesi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 yaparız.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9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502441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GÜVENLİĞİN SAĞLANMASI İÇİN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YAPILMAMASI GEREKENLER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Unutulmaması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gereken, tehlikenin risk doğurduğudur. Tehlike; çalışma çevresinin fiziki kusurları ve insanların hatalı davranışları gibi nedenlerle çalışana, işyerine ve çevreye zarar veya hasar verme potansiyelidir.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Risk</a:t>
            </a:r>
            <a:r>
              <a:rPr lang="tr-TR" dirty="0">
                <a:latin typeface="Arial" pitchFamily="34" charset="0"/>
                <a:cs typeface="Arial" pitchFamily="34" charset="0"/>
              </a:rPr>
              <a:t>; tehlikelerden kaynaklanabilecek bir olayın meydana gelme olasılığı ile bu olayın sonuçlarının ortaya çıkardığı zarar, hasar veya yaralanmanın şiddetinin bileşkesidir.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Riski </a:t>
            </a:r>
            <a:r>
              <a:rPr lang="tr-TR" dirty="0">
                <a:latin typeface="Arial" pitchFamily="34" charset="0"/>
                <a:cs typeface="Arial" pitchFamily="34" charset="0"/>
              </a:rPr>
              <a:t>Algılaması; mevcut ya da muhtemel, insan ile doğa kaynaklı tehdit veya tehlikelerin sonuçları hakkında oluşan öznel (sübjektif) etkileşimidir.</a:t>
            </a:r>
          </a:p>
        </p:txBody>
      </p:sp>
    </p:spTree>
    <p:extLst>
      <p:ext uri="{BB962C8B-B14F-4D97-AF65-F5344CB8AC3E}">
        <p14:creationId xmlns:p14="http://schemas.microsoft.com/office/powerpoint/2010/main" val="313618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604008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GÜVENLİKTE DİKKAT EDİLECEK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HUSUSLAR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Risk algısına sahip olmakla birlikte, kişisel güvenlik ile korunma tedbirlerinin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yapılandırılmasında temel </a:t>
            </a:r>
            <a:r>
              <a:rPr lang="tr-TR" dirty="0">
                <a:latin typeface="Arial" pitchFamily="34" charset="0"/>
                <a:cs typeface="Arial" pitchFamily="34" charset="0"/>
              </a:rPr>
              <a:t>bazı hususları da hatırlamamız gerekmektedir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1. Öncelikle </a:t>
            </a:r>
            <a:r>
              <a:rPr lang="tr-TR" dirty="0">
                <a:latin typeface="Arial" pitchFamily="34" charset="0"/>
                <a:cs typeface="Arial" pitchFamily="34" charset="0"/>
              </a:rPr>
              <a:t>içgüdülerinizi dinleyin. Bulunduğunuz ortamdan veya çevreden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huzursuzluk duyuyorsanız </a:t>
            </a:r>
            <a:r>
              <a:rPr lang="tr-TR" dirty="0">
                <a:latin typeface="Arial" pitchFamily="34" charset="0"/>
                <a:cs typeface="Arial" pitchFamily="34" charset="0"/>
              </a:rPr>
              <a:t>oradan uzaklaşın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2. Çevrenizdeki detaylara dikkat edin. Kişiler, nesneler veya olaylar herhangi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tehlikenin habercisi </a:t>
            </a:r>
            <a:r>
              <a:rPr lang="tr-TR" dirty="0">
                <a:latin typeface="Arial" pitchFamily="34" charset="0"/>
                <a:cs typeface="Arial" pitchFamily="34" charset="0"/>
              </a:rPr>
              <a:t>olabilir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3. Yalnız seyahatte, hareket hâlindeyken çevrenizdeki insanlara karşı korku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panik duymayın</a:t>
            </a:r>
            <a:r>
              <a:rPr lang="tr-TR" dirty="0">
                <a:latin typeface="Arial" pitchFamily="34" charset="0"/>
                <a:cs typeface="Arial" pitchFamily="34" charset="0"/>
              </a:rPr>
              <a:t>, özgüvenli görünün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4. Yaşadığınız semt/mahalle/sokak hakkında bilgi sahibi olun. Yakın çevrede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ulaşabileceğiniz ve </a:t>
            </a:r>
            <a:r>
              <a:rPr lang="tr-TR" dirty="0">
                <a:latin typeface="Arial" pitchFamily="34" charset="0"/>
                <a:cs typeface="Arial" pitchFamily="34" charset="0"/>
              </a:rPr>
              <a:t>haberleşme imkânı verebilecek mekânları öğrenin. (Telefon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kulübesi vb</a:t>
            </a:r>
            <a:r>
              <a:rPr lang="tr-TR" dirty="0">
                <a:latin typeface="Arial" pitchFamily="34" charset="0"/>
                <a:cs typeface="Arial" pitchFamily="34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1425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546300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GÜVENLİKTE DİKKAT EDİLECEK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HUSUSLAR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5. Evinizin, işyerinizin ve ikisi arasındaki güzergâhın gözetlenmesine ilişkin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belirtilere karşı </a:t>
            </a:r>
            <a:r>
              <a:rPr lang="tr-TR" dirty="0">
                <a:latin typeface="Arial" pitchFamily="34" charset="0"/>
                <a:cs typeface="Arial" pitchFamily="34" charset="0"/>
              </a:rPr>
              <a:t>dikkatli olun. Genellikle güvenliği tehdit eden ciddi olaylar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mekânların gözetlenmesi </a:t>
            </a:r>
            <a:r>
              <a:rPr lang="tr-TR" dirty="0">
                <a:latin typeface="Arial" pitchFamily="34" charset="0"/>
                <a:cs typeface="Arial" pitchFamily="34" charset="0"/>
              </a:rPr>
              <a:t>safhasından sonra gerçekleşir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6. Düzenli yaptığınız spor ve sosyal aktiviteler gibi rutin programlarınızı belirleyin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Bazı </a:t>
            </a:r>
            <a:r>
              <a:rPr lang="tr-TR" dirty="0">
                <a:latin typeface="Arial" pitchFamily="34" charset="0"/>
                <a:cs typeface="Arial" pitchFamily="34" charset="0"/>
              </a:rPr>
              <a:t>periyotlarda bu aktivitelerin saatlerini değiştirin. Çocukların okuldan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alınması gibi </a:t>
            </a:r>
            <a:r>
              <a:rPr lang="tr-TR" dirty="0">
                <a:latin typeface="Arial" pitchFamily="34" charset="0"/>
                <a:cs typeface="Arial" pitchFamily="34" charset="0"/>
              </a:rPr>
              <a:t>kaçınılmaz rutin programlara karşı daha dikkatli olun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7. Tehlikede olduğunuzu hissettiğinizde, bağırarak veya araçtaysanız korna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çalarak dikkat </a:t>
            </a:r>
            <a:r>
              <a:rPr lang="tr-TR" dirty="0">
                <a:latin typeface="Arial" pitchFamily="34" charset="0"/>
                <a:cs typeface="Arial" pitchFamily="34" charset="0"/>
              </a:rPr>
              <a:t>çekmeye çalışın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8. Fiziksel olarak iyi bir kondisyonda olmaya çalışın. Yeteneklerinizi ve fiziksel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kapasitenizi tanıyın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385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530141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GÜVENLİKTE DİKKAT EDİLECEK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HUSUSLAR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9. İşyerinizde güvenlik tedbirlerinin alındığından emin olun; varsa telsiz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haberleşme sisteminin </a:t>
            </a:r>
            <a:r>
              <a:rPr lang="tr-TR" dirty="0">
                <a:latin typeface="Arial" pitchFamily="34" charset="0"/>
                <a:cs typeface="Arial" pitchFamily="34" charset="0"/>
              </a:rPr>
              <a:t>nasıl çalıştığını ya da acil durum talimatlarını öğrenin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10. Bireyin güvenliğini tehdit eden herhangi bir olaya maruz kalması hâlinde,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nasıl karşılık </a:t>
            </a:r>
            <a:r>
              <a:rPr lang="tr-TR" dirty="0">
                <a:latin typeface="Arial" pitchFamily="34" charset="0"/>
                <a:cs typeface="Arial" pitchFamily="34" charset="0"/>
              </a:rPr>
              <a:t>vermesi gerektiğine ilişkin doğru veya yanlış diye nitelendirilebilecek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uygulama </a:t>
            </a:r>
            <a:r>
              <a:rPr lang="tr-TR" dirty="0">
                <a:latin typeface="Arial" pitchFamily="34" charset="0"/>
                <a:cs typeface="Arial" pitchFamily="34" charset="0"/>
              </a:rPr>
              <a:t>yoktur. Çünkü her olay bir diğerinden farklılık gösterir. Bunu unutmayın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Ancak </a:t>
            </a:r>
            <a:r>
              <a:rPr lang="tr-TR" dirty="0">
                <a:latin typeface="Arial" pitchFamily="34" charset="0"/>
                <a:cs typeface="Arial" pitchFamily="34" charset="0"/>
              </a:rPr>
              <a:t>herhangi bir tehlike durumunda genel prensip olarak; uygun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davranışlar ya </a:t>
            </a:r>
            <a:r>
              <a:rPr lang="tr-TR" dirty="0">
                <a:latin typeface="Arial" pitchFamily="34" charset="0"/>
                <a:cs typeface="Arial" pitchFamily="34" charset="0"/>
              </a:rPr>
              <a:t>da sözlerle, içinde bulunduğunuz durumdan bir an önce çıkmaya çalışın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11. Herhangi bir tehlike ya da saldırı anında istenilenleri yapmak, yardım için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seslenmek veya </a:t>
            </a:r>
            <a:r>
              <a:rPr lang="tr-TR" dirty="0">
                <a:latin typeface="Arial" pitchFamily="34" charset="0"/>
                <a:cs typeface="Arial" pitchFamily="34" charset="0"/>
              </a:rPr>
              <a:t>kaçmak, karşı koymak gibi alternatifleriniz vardır. Ancak her 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karar alırsanız </a:t>
            </a:r>
            <a:r>
              <a:rPr lang="tr-TR" dirty="0">
                <a:latin typeface="Arial" pitchFamily="34" charset="0"/>
                <a:cs typeface="Arial" pitchFamily="34" charset="0"/>
              </a:rPr>
              <a:t>alın, birinci önceliğinizin can güvenliğiniz olduğunu unutmayın.</a:t>
            </a:r>
          </a:p>
        </p:txBody>
      </p:sp>
    </p:spTree>
    <p:extLst>
      <p:ext uri="{BB962C8B-B14F-4D97-AF65-F5344CB8AC3E}">
        <p14:creationId xmlns:p14="http://schemas.microsoft.com/office/powerpoint/2010/main" val="23282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592466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KİŞİSEL GÜVENLİK İÇİN ARAÇLARDA ALINACAK TEDBİRLER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Kişiler </a:t>
            </a:r>
            <a:r>
              <a:rPr lang="tr-TR" dirty="0">
                <a:latin typeface="Arial" pitchFamily="34" charset="0"/>
                <a:cs typeface="Arial" pitchFamily="34" charset="0"/>
              </a:rPr>
              <a:t>araç içerisindeyken 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güvenliklerini tehdit </a:t>
            </a:r>
            <a:r>
              <a:rPr lang="tr-TR" dirty="0">
                <a:latin typeface="Arial" pitchFamily="34" charset="0"/>
                <a:cs typeface="Arial" pitchFamily="34" charset="0"/>
              </a:rPr>
              <a:t>edebilecek olayların hedefi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konumunda olabilirler.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tr-TR" dirty="0">
                <a:latin typeface="Arial" pitchFamily="34" charset="0"/>
                <a:cs typeface="Arial" pitchFamily="34" charset="0"/>
              </a:rPr>
              <a:t>. Aracınızı mümkün olduğunca ana caddelerde veya iyi aydınlatılmış yollarda kullanın.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2. Araç pencerelerinizi, küçük bir havalandırma boşluğu dışında kapalı tutun.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Dururken ya </a:t>
            </a:r>
            <a:r>
              <a:rPr lang="tr-TR" dirty="0">
                <a:latin typeface="Arial" pitchFamily="34" charset="0"/>
                <a:cs typeface="Arial" pitchFamily="34" charset="0"/>
              </a:rPr>
              <a:t>da seyir hâlinde tüm kapıları kilitli tutun.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3. Dur işaretlerinde ve kırmızı ışıklarda dikkatli olun.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4. Araç sürüş hızınızı, trafik ışıklarında durmanızı sağlayacak biçimde ayarlayın.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5. Aracınızın içerisinde her zaman gerekli malzemelerin bulunduğundan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deponuzun yeteri </a:t>
            </a:r>
            <a:r>
              <a:rPr lang="tr-TR" dirty="0">
                <a:latin typeface="Arial" pitchFamily="34" charset="0"/>
                <a:cs typeface="Arial" pitchFamily="34" charset="0"/>
              </a:rPr>
              <a:t>kadar dolu olduğundan emin olun.</a:t>
            </a:r>
          </a:p>
        </p:txBody>
      </p:sp>
    </p:spTree>
    <p:extLst>
      <p:ext uri="{BB962C8B-B14F-4D97-AF65-F5344CB8AC3E}">
        <p14:creationId xmlns:p14="http://schemas.microsoft.com/office/powerpoint/2010/main" val="14424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714807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KİŞİSEL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GÜVENLİK İÇİN ARAÇLARDA ALINACAK TEDBİRLER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tr-TR" dirty="0">
                <a:latin typeface="Arial" pitchFamily="34" charset="0"/>
                <a:cs typeface="Arial" pitchFamily="34" charset="0"/>
              </a:rPr>
              <a:t>. Şişirilmiş yedek lastik, bir litre içme suyu, katlanılabilir bir kürek, ilk yardım seti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tamir </a:t>
            </a:r>
            <a:r>
              <a:rPr lang="tr-TR" dirty="0">
                <a:latin typeface="Arial" pitchFamily="34" charset="0"/>
                <a:cs typeface="Arial" pitchFamily="34" charset="0"/>
              </a:rPr>
              <a:t>takımı, kriko, işaret feneri ve aktarma kablosu vb. gibi ihtiyaçların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araçta bulunduğundan </a:t>
            </a:r>
            <a:r>
              <a:rPr lang="tr-TR" dirty="0">
                <a:latin typeface="Arial" pitchFamily="34" charset="0"/>
                <a:cs typeface="Arial" pitchFamily="34" charset="0"/>
              </a:rPr>
              <a:t>emin olun.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7. Tehlike anında, oradan uzaklaşmaya ya da aracınızın kornasını çalmaya hazır olun.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8. Nereye, nasıl gideceğinizi iyi öğrenin. Her zaman yanınızda harita taşıyın.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9. Aracınıza binmeden önce aracınızın çevresini ve içini kontrol edin.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10. Aracınızı akşamları park ederken geri döndüğünüzde aydınlatılmış olacak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alanları seçin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11. Aracınızı terk etmeden önce, etrafta şüpheli kişilerin olup olmadığını kontrol edin.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12. Aracınızı, koruması olan bir park yerine veya garaja park etme imkânınız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varken caddeleri </a:t>
            </a:r>
            <a:r>
              <a:rPr lang="tr-TR" dirty="0">
                <a:latin typeface="Arial" pitchFamily="34" charset="0"/>
                <a:cs typeface="Arial" pitchFamily="34" charset="0"/>
              </a:rPr>
              <a:t>tercih etmeyin.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13. Aracınızı terk etmeden önce kapıların kilitli olduğundan emin olun.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14. Yolda kalmış kişilere yardım etmeden önce, o kişilerin cinsiyetlerine aldırmaksızın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bu </a:t>
            </a:r>
            <a:r>
              <a:rPr lang="tr-TR" dirty="0">
                <a:latin typeface="Arial" pitchFamily="34" charset="0"/>
                <a:cs typeface="Arial" pitchFamily="34" charset="0"/>
              </a:rPr>
              <a:t>kararınızı ikinci kez düşünün.</a:t>
            </a:r>
          </a:p>
        </p:txBody>
      </p:sp>
    </p:spTree>
    <p:extLst>
      <p:ext uri="{BB962C8B-B14F-4D97-AF65-F5344CB8AC3E}">
        <p14:creationId xmlns:p14="http://schemas.microsoft.com/office/powerpoint/2010/main" val="317627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645557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KİŞİSEL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GÜVENLİK İÇİN ARAÇLARDA ALINACAK TEDBİRLER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Yapılmaması Gerekenler;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1. Takip edildiğinizden şüphelendiğiniz hâlde, yola devam etmek veya ıssız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bölgede park </a:t>
            </a:r>
            <a:r>
              <a:rPr lang="tr-TR" dirty="0">
                <a:latin typeface="Arial" pitchFamily="34" charset="0"/>
                <a:cs typeface="Arial" pitchFamily="34" charset="0"/>
              </a:rPr>
              <a:t>etmek (Bu durumda, kalabalık caddelerde dönüşler yapın. Eğer araba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takibe devam </a:t>
            </a:r>
            <a:r>
              <a:rPr lang="tr-TR" dirty="0">
                <a:latin typeface="Arial" pitchFamily="34" charset="0"/>
                <a:cs typeface="Arial" pitchFamily="34" charset="0"/>
              </a:rPr>
              <a:t>ediyorsa en yakın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Polis </a:t>
            </a:r>
            <a:r>
              <a:rPr lang="tr-TR" dirty="0">
                <a:latin typeface="Arial" pitchFamily="34" charset="0"/>
                <a:cs typeface="Arial" pitchFamily="34" charset="0"/>
              </a:rPr>
              <a:t>karakolu gibi yardım alabileceğinizi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bildiğiniz bir </a:t>
            </a:r>
            <a:r>
              <a:rPr lang="tr-TR" dirty="0">
                <a:latin typeface="Arial" pitchFamily="34" charset="0"/>
                <a:cs typeface="Arial" pitchFamily="34" charset="0"/>
              </a:rPr>
              <a:t>yere gidin.).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2. Akşamları tek başına araba sürmek.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3. Birisinin sizi yoldan çıkarma girişimi karşısında paniklemek. (Bu durumda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yapılacak en </a:t>
            </a:r>
            <a:r>
              <a:rPr lang="tr-TR" dirty="0">
                <a:latin typeface="Arial" pitchFamily="34" charset="0"/>
                <a:cs typeface="Arial" pitchFamily="34" charset="0"/>
              </a:rPr>
              <a:t>iyi şey, dikkatleri çekmek için sürekli olarak kornaya basmaktır.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Arabayı durdurduğunuz </a:t>
            </a:r>
            <a:r>
              <a:rPr lang="tr-TR" dirty="0">
                <a:latin typeface="Arial" pitchFamily="34" charset="0"/>
                <a:cs typeface="Arial" pitchFamily="34" charset="0"/>
              </a:rPr>
              <a:t>hâlde, yine de sıkıştırılıyorsanız, arabayı geri vitese takıp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oradan uzaklaşmaya </a:t>
            </a:r>
            <a:r>
              <a:rPr lang="tr-TR" dirty="0">
                <a:latin typeface="Arial" pitchFamily="34" charset="0"/>
                <a:cs typeface="Arial" pitchFamily="34" charset="0"/>
              </a:rPr>
              <a:t>çalışın)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4. Tanımadığınız birini aracınıza almak.</a:t>
            </a:r>
          </a:p>
        </p:txBody>
      </p:sp>
    </p:spTree>
    <p:extLst>
      <p:ext uri="{BB962C8B-B14F-4D97-AF65-F5344CB8AC3E}">
        <p14:creationId xmlns:p14="http://schemas.microsoft.com/office/powerpoint/2010/main" val="391056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523220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KİŞİSEL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GÜVENLİK İÇİN ARAÇLARDA ALINACAK TEDBİRLER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Araç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Sürerken Güvenlik;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1. Hırsızlar </a:t>
            </a:r>
            <a:r>
              <a:rPr lang="tr-TR" dirty="0">
                <a:latin typeface="Arial" pitchFamily="34" charset="0"/>
                <a:cs typeface="Arial" pitchFamily="34" charset="0"/>
              </a:rPr>
              <a:t>koltuk üzerinde bulunan çantaları camlarınız açık ise siz hareket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hâlinde iken </a:t>
            </a:r>
            <a:r>
              <a:rPr lang="tr-TR" dirty="0">
                <a:latin typeface="Arial" pitchFamily="34" charset="0"/>
                <a:cs typeface="Arial" pitchFamily="34" charset="0"/>
              </a:rPr>
              <a:t>bile alabilirler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2. Aracınızın kapılarını sürekli kapalı tutun, emniyet kemeri kullanın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3. Mümkün olduğunca geceleri seyahat etmeyin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4. Aracınızın yanında veya içinde iken dikkatinizi dağıtmaya çalışan sizi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rahatsız eden </a:t>
            </a:r>
            <a:r>
              <a:rPr lang="tr-TR" dirty="0">
                <a:latin typeface="Arial" pitchFamily="34" charset="0"/>
                <a:cs typeface="Arial" pitchFamily="34" charset="0"/>
              </a:rPr>
              <a:t>kişilerden mutlaka şüphelenin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5. Otostopçuları aracınıza almayın. Şüpheli bir durum veya kişilerle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karşılaştığınızda merak </a:t>
            </a:r>
            <a:r>
              <a:rPr lang="tr-TR" dirty="0">
                <a:latin typeface="Arial" pitchFamily="34" charset="0"/>
                <a:cs typeface="Arial" pitchFamily="34" charset="0"/>
              </a:rPr>
              <a:t>edip aracınıza almayın..</a:t>
            </a:r>
          </a:p>
        </p:txBody>
      </p:sp>
    </p:spTree>
    <p:extLst>
      <p:ext uri="{BB962C8B-B14F-4D97-AF65-F5344CB8AC3E}">
        <p14:creationId xmlns:p14="http://schemas.microsoft.com/office/powerpoint/2010/main" val="146567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714807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KİŞİSEL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GÜVENLİK İÇİN ARAÇLARDA ALINACAK TEDBİRLER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YAYALAR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İÇİN KİŞİSEL GÜVENLİK TEDBİRLERİ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Yaya olarak dışarıda bulunulan anlarda bilinmesi ve mutlaka uyulması gerekli genel kurallar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şunlardır;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1. Cüzdan içinde taşıdığınız kimlik belgelerinin önlü-arkalı fotokopisini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çekerek evde </a:t>
            </a:r>
            <a:r>
              <a:rPr lang="tr-TR" dirty="0">
                <a:latin typeface="Arial" pitchFamily="34" charset="0"/>
                <a:cs typeface="Arial" pitchFamily="34" charset="0"/>
              </a:rPr>
              <a:t>ya da işyerinizde bir örneğini saklayın.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2. Cüzdanınızda veya çantanızda günlük ihtiyaç dışında büyük miktarlarda para taşımayın.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3. Cep telefonunu çantanıza koymayın. Çantanızın çalınması hâlinde acil yardım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istemek için </a:t>
            </a:r>
            <a:r>
              <a:rPr lang="tr-TR" dirty="0">
                <a:latin typeface="Arial" pitchFamily="34" charset="0"/>
                <a:cs typeface="Arial" pitchFamily="34" charset="0"/>
              </a:rPr>
              <a:t>cep telefonuna ihtiyacınız olacaktır.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4. Kıymetli takılarınızı çantada taşımayın ve ilk bakışta dikkat çekecek kolye, bilezik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yüzük</a:t>
            </a:r>
            <a:r>
              <a:rPr lang="tr-TR" dirty="0">
                <a:latin typeface="Arial" pitchFamily="34" charset="0"/>
                <a:cs typeface="Arial" pitchFamily="34" charset="0"/>
              </a:rPr>
              <a:t>, küpe, broş gibi değerli takılar takmamaya çalışın.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5. Gösterişli ve değerli çantalar kullanmamaya özen gösterin. Daha çok kapaklı değil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fermuarlı </a:t>
            </a:r>
            <a:r>
              <a:rPr lang="tr-TR" dirty="0">
                <a:latin typeface="Arial" pitchFamily="34" charset="0"/>
                <a:cs typeface="Arial" pitchFamily="34" charset="0"/>
              </a:rPr>
              <a:t>çantaları tercih edin.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6. Rizikolu bölgelerde bulunan banka ATM’lerinden, özellikle tenha yerlerde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gece karanlığında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para çekmeyin veya para yatırmayın.</a:t>
            </a:r>
          </a:p>
        </p:txBody>
      </p:sp>
    </p:spTree>
    <p:extLst>
      <p:ext uri="{BB962C8B-B14F-4D97-AF65-F5344CB8AC3E}">
        <p14:creationId xmlns:p14="http://schemas.microsoft.com/office/powerpoint/2010/main" val="33972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606316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KİŞİSEL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GÜVENLİK İÇİN ARAÇLARDA ALINACAK TEDBİRLER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YAYALAR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İÇİN KİŞİSEL GÜVENLİK TEDBİRLERİ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tr-TR" dirty="0">
                <a:latin typeface="Arial" pitchFamily="34" charset="0"/>
                <a:cs typeface="Arial" pitchFamily="34" charset="0"/>
              </a:rPr>
              <a:t>. Tenha ve riskli yerlerde yalnız başınıza yürümeyin. Bu bölgeleri geçmek için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mümkünse taksi </a:t>
            </a:r>
            <a:r>
              <a:rPr lang="tr-TR" dirty="0">
                <a:latin typeface="Arial" pitchFamily="34" charset="0"/>
                <a:cs typeface="Arial" pitchFamily="34" charset="0"/>
              </a:rPr>
              <a:t>kullanın ya da guruplar hâlinde yürüyün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8. Çantayı araç yolunun aksi yönündeki omuzunuza asın. Çantanın kapak kısmı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vücudunuza bakacak </a:t>
            </a:r>
            <a:r>
              <a:rPr lang="tr-TR" dirty="0">
                <a:latin typeface="Arial" pitchFamily="34" charset="0"/>
                <a:cs typeface="Arial" pitchFamily="34" charset="0"/>
              </a:rPr>
              <a:t>şekilde taşıyın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9. Yol kenarında tretuvarın, duvar tarafına yakın yürüyün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10. Dalgın bir şekilde yürümeyin ve sürekli etrafınızı kontrol edin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11. Herhangi bir sebeple yabancı birinin; saat, adres, yön, tarifi vb. sorma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girişimini kuşku </a:t>
            </a:r>
            <a:r>
              <a:rPr lang="tr-TR" dirty="0">
                <a:latin typeface="Arial" pitchFamily="34" charset="0"/>
                <a:cs typeface="Arial" pitchFamily="34" charset="0"/>
              </a:rPr>
              <a:t>ile karşılayın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12. Karşınızdakinin veya etraftaki üçüncü kişilerin dikkatinizi dağıtmalarına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izin vermeyin</a:t>
            </a:r>
            <a:r>
              <a:rPr lang="tr-TR" dirty="0">
                <a:latin typeface="Arial" pitchFamily="34" charset="0"/>
                <a:cs typeface="Arial" pitchFamily="34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70203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486283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STRES NEDİR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Günümüzde stres hemen hemen herkesin dilinde sıkça söylenen bir kelimedir.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Birçok kişi </a:t>
            </a:r>
            <a:r>
              <a:rPr lang="tr-TR" dirty="0">
                <a:latin typeface="Arial" pitchFamily="34" charset="0"/>
                <a:cs typeface="Arial" pitchFamily="34" charset="0"/>
              </a:rPr>
              <a:t>stresi mide ağrısı, baş ağrısı, tansiyon yükselmesi gibi rahatsızlıklarla ifade ederler.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Kimileri ise </a:t>
            </a:r>
            <a:r>
              <a:rPr lang="tr-TR" dirty="0">
                <a:latin typeface="Arial" pitchFamily="34" charset="0"/>
                <a:cs typeface="Arial" pitchFamily="34" charset="0"/>
              </a:rPr>
              <a:t>iş yoğunluğu, işindeki veya konumundaki değişiklikler gibi durumlarda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stresli olduklarına </a:t>
            </a:r>
            <a:r>
              <a:rPr lang="tr-TR" dirty="0">
                <a:latin typeface="Arial" pitchFamily="34" charset="0"/>
                <a:cs typeface="Arial" pitchFamily="34" charset="0"/>
              </a:rPr>
              <a:t>dair yorumlarda bulunurlar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Kişiler toplumda hangi konumda olurlarsa olsunlar stres yaşadıkları süreçler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mutlaka vardır</a:t>
            </a:r>
            <a:r>
              <a:rPr lang="tr-TR" dirty="0">
                <a:latin typeface="Arial" pitchFamily="34" charset="0"/>
                <a:cs typeface="Arial" pitchFamily="34" charset="0"/>
              </a:rPr>
              <a:t>. Stres, hayatımız boyunca değişik zamanlarda ve değişik yerlerde yaşanabilmektedir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Bir </a:t>
            </a:r>
            <a:r>
              <a:rPr lang="tr-TR" dirty="0">
                <a:latin typeface="Arial" pitchFamily="34" charset="0"/>
                <a:cs typeface="Arial" pitchFamily="34" charset="0"/>
              </a:rPr>
              <a:t>başka deyişle stres birey için kaçınılmazdır. Çünkü birey çevresinden gelen, çoğu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zaman istemediği </a:t>
            </a:r>
            <a:r>
              <a:rPr lang="tr-TR" dirty="0">
                <a:latin typeface="Arial" pitchFamily="34" charset="0"/>
                <a:cs typeface="Arial" pitchFamily="34" charset="0"/>
              </a:rPr>
              <a:t>ve beklemediği birçok türden etkiye hem zihinsel hem de bedensel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tepki verebilmektedir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310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52783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STRES NEDİR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Evde, okulda, yolda, yolculukta, iş yerinde, hastanede, yani hemen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hemen her </a:t>
            </a:r>
            <a:r>
              <a:rPr lang="tr-TR" dirty="0">
                <a:latin typeface="Arial" pitchFamily="34" charset="0"/>
                <a:cs typeface="Arial" pitchFamily="34" charset="0"/>
              </a:rPr>
              <a:t>yerde yaşanabilen bu olgu yaşamımız boyunca değişik zamanlarda herkesi etkileyebilmektedir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Stres </a:t>
            </a:r>
            <a:r>
              <a:rPr lang="tr-TR" dirty="0">
                <a:latin typeface="Arial" pitchFamily="34" charset="0"/>
                <a:cs typeface="Arial" pitchFamily="34" charset="0"/>
              </a:rPr>
              <a:t>yaşandığında ise bu stresli sürecin nasıl atlatılacağı gündeme gelmekte,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insanlar bunun </a:t>
            </a:r>
            <a:r>
              <a:rPr lang="tr-TR" dirty="0">
                <a:latin typeface="Arial" pitchFamily="34" charset="0"/>
                <a:cs typeface="Arial" pitchFamily="34" charset="0"/>
              </a:rPr>
              <a:t>çarelerini birçok farklı yollar ve yöntemlerde aramaktadır. Peki, nedir stres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Stres sözcüğü ruhsal ve bedensel değişikliklere yol açan durumları tanımlamak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için kullanılmaktadır</a:t>
            </a:r>
            <a:r>
              <a:rPr lang="tr-TR" dirty="0">
                <a:latin typeface="Arial" pitchFamily="34" charset="0"/>
                <a:cs typeface="Arial" pitchFamily="34" charset="0"/>
              </a:rPr>
              <a:t>. Herkes kendi yaşadığı durumuna göre stresi farklı tanımlamaktadır.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İnsanlara stresin </a:t>
            </a:r>
            <a:r>
              <a:rPr lang="tr-TR" dirty="0">
                <a:latin typeface="Arial" pitchFamily="34" charset="0"/>
                <a:cs typeface="Arial" pitchFamily="34" charset="0"/>
              </a:rPr>
              <a:t>tanımı sorulduğunda yanıtları değişik olmaktadır. Çünkü herkes farklı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stres </a:t>
            </a:r>
            <a:r>
              <a:rPr lang="tr-TR" dirty="0">
                <a:latin typeface="Arial" pitchFamily="34" charset="0"/>
                <a:cs typeface="Arial" pitchFamily="34" charset="0"/>
              </a:rPr>
              <a:t>tetikleyicisine farklı şekilde tepki gösterebilmektedir</a:t>
            </a:r>
          </a:p>
        </p:txBody>
      </p:sp>
    </p:spTree>
    <p:extLst>
      <p:ext uri="{BB962C8B-B14F-4D97-AF65-F5344CB8AC3E}">
        <p14:creationId xmlns:p14="http://schemas.microsoft.com/office/powerpoint/2010/main" val="161978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7"/>
            <a:ext cx="8487624" cy="486283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STRES NEDİR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Çevresindekilere hiçbir </a:t>
            </a:r>
            <a:r>
              <a:rPr lang="tr-TR" dirty="0">
                <a:latin typeface="Arial" pitchFamily="34" charset="0"/>
                <a:cs typeface="Arial" pitchFamily="34" charset="0"/>
              </a:rPr>
              <a:t>tepki göstermeyenler sadece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ölülerdir. </a:t>
            </a:r>
            <a:r>
              <a:rPr lang="tr-TR" dirty="0">
                <a:latin typeface="Arial" pitchFamily="34" charset="0"/>
                <a:cs typeface="Arial" pitchFamily="34" charset="0"/>
              </a:rPr>
              <a:t>Bir öğrenciye göre stres,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gireceği sınav</a:t>
            </a:r>
            <a:r>
              <a:rPr lang="tr-TR" dirty="0">
                <a:latin typeface="Arial" pitchFamily="34" charset="0"/>
                <a:cs typeface="Arial" pitchFamily="34" charset="0"/>
              </a:rPr>
              <a:t>; anneye göre stres bebeğinin hastalanması; babaya göre stres, evinin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geçimini sağlama </a:t>
            </a:r>
            <a:r>
              <a:rPr lang="tr-TR" dirty="0">
                <a:latin typeface="Arial" pitchFamily="34" charset="0"/>
                <a:cs typeface="Arial" pitchFamily="34" charset="0"/>
              </a:rPr>
              <a:t>kaygısı; iş adamına göre stres, kazancının giderek azalması olabilir.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Strese dair yüzlerce </a:t>
            </a:r>
            <a:r>
              <a:rPr lang="tr-TR" dirty="0">
                <a:latin typeface="Arial" pitchFamily="34" charset="0"/>
                <a:cs typeface="Arial" pitchFamily="34" charset="0"/>
              </a:rPr>
              <a:t>ve hatta binlerce örnek verilebilir. Nadir de olsa bazı örneklerde çok aşırı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stresin ölüme </a:t>
            </a:r>
            <a:r>
              <a:rPr lang="tr-TR" dirty="0">
                <a:latin typeface="Arial" pitchFamily="34" charset="0"/>
                <a:cs typeface="Arial" pitchFamily="34" charset="0"/>
              </a:rPr>
              <a:t>bile götürebilen sonuçlar doğurduğu görülebilmektedir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Stresi</a:t>
            </a:r>
            <a:r>
              <a:rPr lang="tr-TR" dirty="0">
                <a:latin typeface="Arial" pitchFamily="34" charset="0"/>
                <a:cs typeface="Arial" pitchFamily="34" charset="0"/>
              </a:rPr>
              <a:t>; dış etkenlere karşı bireyin bedensel ve zihinsel olarak verdiği tepki olarak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tanımlamak mümkündür</a:t>
            </a:r>
            <a:r>
              <a:rPr lang="tr-TR" dirty="0">
                <a:latin typeface="Arial" pitchFamily="34" charset="0"/>
                <a:cs typeface="Arial" pitchFamily="34" charset="0"/>
              </a:rPr>
              <a:t>. Stres cinsiyete veya yapılan işe, mesleğe vb. unsurlara göre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farklılık gösterebilir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764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483648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İYİ YANLARI VAR MIDIR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Bazı insanlarda stres sözcüğünü duymak bile stres yaratabilmekte iken acaba iyi stres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var mıdır</a:t>
            </a:r>
            <a:r>
              <a:rPr lang="tr-TR" dirty="0">
                <a:latin typeface="Arial" pitchFamily="34" charset="0"/>
                <a:cs typeface="Arial" pitchFamily="34" charset="0"/>
              </a:rPr>
              <a:t>? Kötü stres insanda yetersizlik, çaresizlik, umutsuzluk, güvensizlik, hayal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kırıklığı ve </a:t>
            </a:r>
            <a:r>
              <a:rPr lang="tr-TR" dirty="0">
                <a:latin typeface="Arial" pitchFamily="34" charset="0"/>
                <a:cs typeface="Arial" pitchFamily="34" charset="0"/>
              </a:rPr>
              <a:t>mutsuzluk gibi durumlar meydana getirirken, bazı stresler de insanda oluşturacağı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sonuçlar itibarıyla </a:t>
            </a:r>
            <a:r>
              <a:rPr lang="tr-TR" dirty="0">
                <a:latin typeface="Arial" pitchFamily="34" charset="0"/>
                <a:cs typeface="Arial" pitchFamily="34" charset="0"/>
              </a:rPr>
              <a:t>doyum, sevinç gibi hâller oluşturabilir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Stresin kendimizi kötü hissetmemize neden olan birçok yönleri varken bazı iyi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yönlerinin olduğu </a:t>
            </a:r>
            <a:r>
              <a:rPr lang="tr-TR" dirty="0">
                <a:latin typeface="Arial" pitchFamily="34" charset="0"/>
                <a:cs typeface="Arial" pitchFamily="34" charset="0"/>
              </a:rPr>
              <a:t>da inkar edilemez. Örnek olarak; uzun yıllardır görmediğimiz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yakınımızı görme </a:t>
            </a:r>
            <a:r>
              <a:rPr lang="tr-TR" dirty="0">
                <a:latin typeface="Arial" pitchFamily="34" charset="0"/>
                <a:cs typeface="Arial" pitchFamily="34" charset="0"/>
              </a:rPr>
              <a:t>anından hemen önce yaşadığınız stresle onunla buluşmak kendimizi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iyi hissettirebilir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 Ya da patron denetlemeye gelmeden önce işini bitirmeye çalışan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işçinin stresi </a:t>
            </a:r>
            <a:r>
              <a:rPr lang="tr-TR" dirty="0">
                <a:latin typeface="Arial" pitchFamily="34" charset="0"/>
                <a:cs typeface="Arial" pitchFamily="34" charset="0"/>
              </a:rPr>
              <a:t>motivasyonunu bile artırabilir.</a:t>
            </a:r>
          </a:p>
        </p:txBody>
      </p:sp>
    </p:spTree>
    <p:extLst>
      <p:ext uri="{BB962C8B-B14F-4D97-AF65-F5344CB8AC3E}">
        <p14:creationId xmlns:p14="http://schemas.microsoft.com/office/powerpoint/2010/main" val="94231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63170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İYİ YANLARI VAR MIDIR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Hatta stres, yaşattığı heyecanla mücadele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gücümüzü bile </a:t>
            </a:r>
            <a:r>
              <a:rPr lang="tr-TR" dirty="0">
                <a:latin typeface="Arial" pitchFamily="34" charset="0"/>
                <a:cs typeface="Arial" pitchFamily="34" charset="0"/>
              </a:rPr>
              <a:t>artırabilir.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Deneyimler </a:t>
            </a:r>
            <a:r>
              <a:rPr lang="tr-TR" dirty="0">
                <a:latin typeface="Arial" pitchFamily="34" charset="0"/>
                <a:cs typeface="Arial" pitchFamily="34" charset="0"/>
              </a:rPr>
              <a:t>bize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aşırı stres </a:t>
            </a:r>
            <a:r>
              <a:rPr lang="tr-TR" dirty="0">
                <a:latin typeface="Arial" pitchFamily="34" charset="0"/>
                <a:cs typeface="Arial" pitchFamily="34" charset="0"/>
              </a:rPr>
              <a:t>geçirmiş kişilerin daha da güçlendiğini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göstermektedir. 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Örneğin;    </a:t>
            </a:r>
            <a:r>
              <a:rPr lang="tr-TR" dirty="0">
                <a:latin typeface="Arial" pitchFamily="34" charset="0"/>
                <a:cs typeface="Arial" pitchFamily="34" charset="0"/>
              </a:rPr>
              <a:t>Hindistan’ın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 bağımsızlığını   sağlayan   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Mahatma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Gandhi</a:t>
            </a:r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2300’den fazla günü   parmaklıklar arkasında    geçirmiş   </a:t>
            </a:r>
            <a:r>
              <a:rPr lang="tr-TR" dirty="0">
                <a:latin typeface="Arial" pitchFamily="34" charset="0"/>
                <a:cs typeface="Arial" pitchFamily="34" charset="0"/>
              </a:rPr>
              <a:t>ama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aşırı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stresli durum onun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yine </a:t>
            </a:r>
            <a:r>
              <a:rPr lang="tr-TR" dirty="0">
                <a:latin typeface="Arial" pitchFamily="34" charset="0"/>
                <a:cs typeface="Arial" pitchFamily="34" charset="0"/>
              </a:rPr>
              <a:t>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sağlıklı   ve    dinç </a:t>
            </a:r>
            <a:r>
              <a:rPr lang="tr-TR" dirty="0">
                <a:latin typeface="Arial" pitchFamily="34" charset="0"/>
                <a:cs typeface="Arial" pitchFamily="34" charset="0"/>
              </a:rPr>
              <a:t>birisi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olarak yirminci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yüzyılın etkili liderlerinden birisi olmasına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engel </a:t>
            </a:r>
            <a:r>
              <a:rPr lang="tr-TR" dirty="0">
                <a:latin typeface="Arial" pitchFamily="34" charset="0"/>
                <a:cs typeface="Arial" pitchFamily="34" charset="0"/>
              </a:rPr>
              <a:t>olmamıştır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Demek </a:t>
            </a:r>
            <a:r>
              <a:rPr lang="tr-TR" dirty="0">
                <a:latin typeface="Arial" pitchFamily="34" charset="0"/>
                <a:cs typeface="Arial" pitchFamily="34" charset="0"/>
              </a:rPr>
              <a:t>ki stres her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durumda kötü </a:t>
            </a:r>
            <a:r>
              <a:rPr lang="tr-TR" dirty="0">
                <a:latin typeface="Arial" pitchFamily="34" charset="0"/>
                <a:cs typeface="Arial" pitchFamily="34" charset="0"/>
              </a:rPr>
              <a:t>sonuçlar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doğurmayabilir.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Aslında stresi bir kemanın telleri gibi düşünmek yerinde olur. Teller gevşek veya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aşırı gergin </a:t>
            </a:r>
            <a:r>
              <a:rPr lang="tr-TR" dirty="0">
                <a:latin typeface="Arial" pitchFamily="34" charset="0"/>
                <a:cs typeface="Arial" pitchFamily="34" charset="0"/>
              </a:rPr>
              <a:t>olursa keman istenilen şekilde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çalınmaz</a:t>
            </a:r>
            <a:r>
              <a:rPr lang="tr-TR" dirty="0">
                <a:latin typeface="Arial" pitchFamily="34" charset="0"/>
                <a:cs typeface="Arial" pitchFamily="34" charset="0"/>
              </a:rPr>
              <a:t>. Keman tellerinin doğru gerginliği gibi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stresin de </a:t>
            </a:r>
            <a:r>
              <a:rPr lang="tr-TR" dirty="0">
                <a:latin typeface="Arial" pitchFamily="34" charset="0"/>
                <a:cs typeface="Arial" pitchFamily="34" charset="0"/>
              </a:rPr>
              <a:t>bir denge içinde yaşanması performans kazanmamızı sağlayabilir.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630" y="889000"/>
            <a:ext cx="2344176" cy="326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710191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Deprem, fırtına, savaş, kıtlık, doğal veya insandan kaynaklanan felaketler pek çok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sayıda insanı </a:t>
            </a:r>
            <a:r>
              <a:rPr lang="tr-TR" dirty="0">
                <a:latin typeface="Arial" pitchFamily="34" charset="0"/>
                <a:cs typeface="Arial" pitchFamily="34" charset="0"/>
              </a:rPr>
              <a:t>etkilemekte iken ev veya iş yerindeki stresli durumlar ya da gürültü gibi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çevresel faktörlerden </a:t>
            </a:r>
            <a:r>
              <a:rPr lang="tr-TR" dirty="0">
                <a:latin typeface="Arial" pitchFamily="34" charset="0"/>
                <a:cs typeface="Arial" pitchFamily="34" charset="0"/>
              </a:rPr>
              <a:t>kaynaklanan stresler daha az sayıdaki insanı etki altına almaktadır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Stresin </a:t>
            </a:r>
            <a:r>
              <a:rPr lang="tr-TR" dirty="0">
                <a:latin typeface="Arial" pitchFamily="34" charset="0"/>
                <a:cs typeface="Arial" pitchFamily="34" charset="0"/>
              </a:rPr>
              <a:t>sebepleri üç ana başlık altında incelenebilir. Birincisi, yapılan işten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kaynaklanan faktörler</a:t>
            </a:r>
            <a:r>
              <a:rPr lang="tr-TR" dirty="0">
                <a:latin typeface="Arial" pitchFamily="34" charset="0"/>
                <a:cs typeface="Arial" pitchFamily="34" charset="0"/>
              </a:rPr>
              <a:t>, ikincisi; bireysel faktörler, üçüncüsü; kurumsal faktörlerdir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İş Kaynaklı Faktörler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İş Ortamında Uyumsuzluk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İnsan, iş ortamında uyum arar. Uyumun olmaması bir stres kaynağıdır. İnsanı iş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görmekten alıkoyacak </a:t>
            </a:r>
            <a:r>
              <a:rPr lang="tr-TR" dirty="0">
                <a:latin typeface="Arial" pitchFamily="34" charset="0"/>
                <a:cs typeface="Arial" pitchFamily="34" charset="0"/>
              </a:rPr>
              <a:t>bir engelleme çıkartır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Çalışan </a:t>
            </a:r>
            <a:r>
              <a:rPr lang="tr-TR" dirty="0">
                <a:latin typeface="Arial" pitchFamily="34" charset="0"/>
                <a:cs typeface="Arial" pitchFamily="34" charset="0"/>
              </a:rPr>
              <a:t>bireyin diğerleri tarafından tanınması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</a:t>
            </a:r>
            <a:r>
              <a:rPr lang="tr-TR" dirty="0">
                <a:latin typeface="Arial" pitchFamily="34" charset="0"/>
                <a:cs typeface="Arial" pitchFamily="34" charset="0"/>
              </a:rPr>
              <a:t>kabul edilmesi; olumlu ilişkiler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olumlu </a:t>
            </a:r>
            <a:r>
              <a:rPr lang="tr-TR" dirty="0">
                <a:latin typeface="Arial" pitchFamily="34" charset="0"/>
                <a:cs typeface="Arial" pitchFamily="34" charset="0"/>
              </a:rPr>
              <a:t>ortamlar meydana getirecektir. İş yerinde olumlu ilişkilerin gerekliliğine karşın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bazı </a:t>
            </a:r>
            <a:r>
              <a:rPr lang="tr-TR" dirty="0">
                <a:latin typeface="Arial" pitchFamily="34" charset="0"/>
                <a:cs typeface="Arial" pitchFamily="34" charset="0"/>
              </a:rPr>
              <a:t>bireyler arasında tahammül edilemez ilişkilerin gelişmesine de rastlanmaktadır.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Stres oluşturan </a:t>
            </a:r>
            <a:r>
              <a:rPr lang="tr-TR" dirty="0">
                <a:latin typeface="Arial" pitchFamily="34" charset="0"/>
                <a:cs typeface="Arial" pitchFamily="34" charset="0"/>
              </a:rPr>
              <a:t>bu ortamlara genelde, işsizliğin yaygın olduğu ekonomik kriz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dönemlerinde daha </a:t>
            </a:r>
            <a:r>
              <a:rPr lang="tr-TR" dirty="0">
                <a:latin typeface="Arial" pitchFamily="34" charset="0"/>
                <a:cs typeface="Arial" pitchFamily="34" charset="0"/>
              </a:rPr>
              <a:t>sık rastlanılır.</a:t>
            </a:r>
          </a:p>
        </p:txBody>
      </p:sp>
    </p:spTree>
    <p:extLst>
      <p:ext uri="{BB962C8B-B14F-4D97-AF65-F5344CB8AC3E}">
        <p14:creationId xmlns:p14="http://schemas.microsoft.com/office/powerpoint/2010/main" val="14114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627091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Bireylerarası Aşırı Rekabet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Kurum veya kuruluşların para, terfi ve başka konularda sınırları vardır. Bu sınırlı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olanaklara ulaşabilmek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 bireyler birbirleriyle rekabet ederler. Bu rekabet önemli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stres kaynağıdır.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Bazı kurum ve kuruluşlar çalışanın kapasitesini maksimum düzeyde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harekete geçirmek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 rekabeti teşvik ederler. Bir yarışmada her zaman bir kazananın,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 kaybedenin </a:t>
            </a:r>
            <a:r>
              <a:rPr lang="tr-TR" dirty="0">
                <a:latin typeface="Arial" pitchFamily="34" charset="0"/>
                <a:cs typeface="Arial" pitchFamily="34" charset="0"/>
              </a:rPr>
              <a:t>olması normaldir. Zaferin bedeli çoğu zaman bireye oldukça pahalıya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mal olmaktadır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Rekabet</a:t>
            </a:r>
            <a:r>
              <a:rPr lang="tr-TR" dirty="0">
                <a:latin typeface="Arial" pitchFamily="34" charset="0"/>
                <a:cs typeface="Arial" pitchFamily="34" charset="0"/>
              </a:rPr>
              <a:t>, bireyi gelişmeye yöneltir. Fakat aşırı rekabet iş ortamını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yaşanmaz hâle </a:t>
            </a:r>
            <a:r>
              <a:rPr lang="tr-TR" dirty="0">
                <a:latin typeface="Arial" pitchFamily="34" charset="0"/>
                <a:cs typeface="Arial" pitchFamily="34" charset="0"/>
              </a:rPr>
              <a:t>getirebilir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Aşırı </a:t>
            </a:r>
            <a:r>
              <a:rPr lang="tr-TR" dirty="0">
                <a:latin typeface="Arial" pitchFamily="34" charset="0"/>
                <a:cs typeface="Arial" pitchFamily="34" charset="0"/>
              </a:rPr>
              <a:t>rekabetin yaşandığı bu ortamlarda yöneticilerin de, çalışanlarla aynı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durumda olabildiği</a:t>
            </a:r>
            <a:r>
              <a:rPr lang="tr-TR" dirty="0">
                <a:latin typeface="Arial" pitchFamily="34" charset="0"/>
                <a:cs typeface="Arial" pitchFamily="34" charset="0"/>
              </a:rPr>
              <a:t>, hatta çoğu zaman rekabeti daha dramatik yaşayabilecekleri unutulmamalıdır.</a:t>
            </a:r>
          </a:p>
        </p:txBody>
      </p:sp>
    </p:spTree>
    <p:extLst>
      <p:ext uri="{BB962C8B-B14F-4D97-AF65-F5344CB8AC3E}">
        <p14:creationId xmlns:p14="http://schemas.microsoft.com/office/powerpoint/2010/main" val="136522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26337" y="743856"/>
            <a:ext cx="8487624" cy="655124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Yerinin Fiziksel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Özellikleri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Birçok deneyim ortaya koymuştur ki rahatsız edici düzeydeki ısı, ışık, gürültü, titreşim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kirlilik </a:t>
            </a:r>
            <a:r>
              <a:rPr lang="tr-TR" dirty="0">
                <a:latin typeface="Arial" pitchFamily="34" charset="0"/>
                <a:cs typeface="Arial" pitchFamily="34" charset="0"/>
              </a:rPr>
              <a:t>vb. fiziksel koşullar, birey açısından kabul edilemez düzeydeyse stres sebebidir.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 olumsuz </a:t>
            </a:r>
            <a:r>
              <a:rPr lang="tr-TR" dirty="0">
                <a:latin typeface="Arial" pitchFamily="34" charset="0"/>
                <a:cs typeface="Arial" pitchFamily="34" charset="0"/>
              </a:rPr>
              <a:t>durumların uzun süre devam etmesinin insanda sadece fiziksel değil,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psikolojik rahatsızlıklara </a:t>
            </a:r>
            <a:r>
              <a:rPr lang="tr-TR" dirty="0">
                <a:latin typeface="Arial" pitchFamily="34" charset="0"/>
                <a:cs typeface="Arial" pitchFamily="34" charset="0"/>
              </a:rPr>
              <a:t>neden olduğu bilinmektedir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Karmaşıklığı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Görevin icrası esnasında karşılaşılan zorluklar; görevi yapmak için gereken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bilgilerin yeterlilik </a:t>
            </a:r>
            <a:r>
              <a:rPr lang="tr-TR" dirty="0">
                <a:latin typeface="Arial" pitchFamily="34" charset="0"/>
                <a:cs typeface="Arial" pitchFamily="34" charset="0"/>
              </a:rPr>
              <a:t>düzeyi ve bireyin kapasitesine bağlıdır. Çok karmaşık görevler ve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görevler karşısında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bireyin yetersiz kalması, bireyin üzerinde baskı oluşturur ve dengesini bozar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İnsanların </a:t>
            </a:r>
            <a:r>
              <a:rPr lang="tr-TR" dirty="0">
                <a:latin typeface="Arial" pitchFamily="34" charset="0"/>
                <a:cs typeface="Arial" pitchFamily="34" charset="0"/>
              </a:rPr>
              <a:t>beli durumlara uyum gösterme yetenekleri birbirinden farklıdır. Bazı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insanlar yeterliliklerini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aşan görevlerle karşılaştıklarında kendilerini tehlikede hissederler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bu </a:t>
            </a:r>
            <a:r>
              <a:rPr lang="tr-TR" dirty="0">
                <a:latin typeface="Arial" pitchFamily="34" charset="0"/>
                <a:cs typeface="Arial" pitchFamily="34" charset="0"/>
              </a:rPr>
              <a:t>durumda stresle yüz yüze gelirler.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0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7"/>
            <a:ext cx="8487624" cy="564766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Görevin Sağladığı Bağımsızlık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Ayrıntılı çalışma süreçlerinin kurulması, çalışan bireyin bağımsızlığını azaltabilir.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Beşeri kaynakları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yöneten kişiler, fiziksel kaynakları yönetenlere nazaran daha fazla stres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altında kalabilirler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Çalışanlar</a:t>
            </a:r>
            <a:r>
              <a:rPr lang="tr-TR" dirty="0">
                <a:latin typeface="Arial" pitchFamily="34" charset="0"/>
                <a:cs typeface="Arial" pitchFamily="34" charset="0"/>
              </a:rPr>
              <a:t>, yönetimin kendilerine yeterince güvenmediğini hissettiklerinde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olumsuz </a:t>
            </a:r>
            <a:r>
              <a:rPr lang="tr-TR" dirty="0">
                <a:latin typeface="Arial" pitchFamily="34" charset="0"/>
                <a:cs typeface="Arial" pitchFamily="34" charset="0"/>
              </a:rPr>
              <a:t>duygular taşırlar ve sorumluluklarını yerine getirmeye yetecek kadar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bağımsızlıklarının olmadığını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düşünürler.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Bunun </a:t>
            </a:r>
            <a:r>
              <a:rPr lang="tr-TR" dirty="0">
                <a:latin typeface="Arial" pitchFamily="34" charset="0"/>
                <a:cs typeface="Arial" pitchFamily="34" charset="0"/>
              </a:rPr>
              <a:t>tersine, çalışan bireye sınırsız bağımsızlık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sorumluluk </a:t>
            </a:r>
            <a:r>
              <a:rPr lang="tr-TR" dirty="0">
                <a:latin typeface="Arial" pitchFamily="34" charset="0"/>
                <a:cs typeface="Arial" pitchFamily="34" charset="0"/>
              </a:rPr>
              <a:t>vermek de stres oluşturmaktadır. Bu durumda fazla bağımsızlığın 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sınırlı bağımsızlık </a:t>
            </a:r>
            <a:r>
              <a:rPr lang="tr-TR" dirty="0">
                <a:latin typeface="Arial" pitchFamily="34" charset="0"/>
                <a:cs typeface="Arial" pitchFamily="34" charset="0"/>
              </a:rPr>
              <a:t>gibi bireyi strese sürüklediği söylenebilir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7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564766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Göreve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Bağlı Roller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Bireyin görevi gereği oynadığı roller de stres kaynağı olabilir. Bireyin rolden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kaynaklanan stresi </a:t>
            </a:r>
            <a:r>
              <a:rPr lang="tr-TR" dirty="0">
                <a:latin typeface="Arial" pitchFamily="34" charset="0"/>
                <a:cs typeface="Arial" pitchFamily="34" charset="0"/>
              </a:rPr>
              <a:t>şöyle açıklanabilir.</a:t>
            </a:r>
          </a:p>
          <a:p>
            <a:pPr marL="314199" indent="-314199" algn="just">
              <a:lnSpc>
                <a:spcPct val="150000"/>
              </a:lnSpc>
              <a:buAutoNum type="alphaLcPeriod"/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Rol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çatışması: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Göreve bağlı ve birbirleriyle çatışan ve rollerden birinin daha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üstün tutulması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gerektiği durumlarda bireyin kararsızlığa düşmesi (hangisini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üstün tutacağı </a:t>
            </a:r>
            <a:r>
              <a:rPr lang="tr-TR" dirty="0">
                <a:latin typeface="Arial" pitchFamily="34" charset="0"/>
                <a:cs typeface="Arial" pitchFamily="34" charset="0"/>
              </a:rPr>
              <a:t>sorunu) durumunda stres düzeyi artar. Örneğin; bir hemşirenin rolü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üç ayrı </a:t>
            </a:r>
            <a:r>
              <a:rPr lang="tr-TR" dirty="0">
                <a:latin typeface="Arial" pitchFamily="34" charset="0"/>
                <a:cs typeface="Arial" pitchFamily="34" charset="0"/>
              </a:rPr>
              <a:t>çatışma kaynağı çıkartır. Hastanın beklentilerini bilmek, en yakın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üstünün beklentilerini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bilmek, doktorun beklentilerini bilmek.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314199" indent="-314199" algn="just">
              <a:lnSpc>
                <a:spcPct val="150000"/>
              </a:lnSpc>
              <a:buAutoNum type="alphaLcPeriod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Çalışan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birey, yerine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getirmesi gereken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görevleri açık ve kabul edilebilir olarak algıladığı sürece rol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çatışması ortaya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çıkmaz. Tersine bir durumda ise stres belirtilerinden yakınmalar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gündeme gelebilir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4719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606316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Göreve Bağlı Roller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. Rol belirsizliği: </a:t>
            </a:r>
            <a:r>
              <a:rPr lang="tr-TR" dirty="0">
                <a:latin typeface="Arial" pitchFamily="34" charset="0"/>
                <a:cs typeface="Arial" pitchFamily="34" charset="0"/>
              </a:rPr>
              <a:t>Bireyden ne beklendiğinin açıkça belirtilmemesi ya 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bireyin karar </a:t>
            </a:r>
            <a:r>
              <a:rPr lang="tr-TR" dirty="0">
                <a:latin typeface="Arial" pitchFamily="34" charset="0"/>
                <a:cs typeface="Arial" pitchFamily="34" charset="0"/>
              </a:rPr>
              <a:t>almasına yetecek kadar bilginin bireye akmamasından kaynaklanır. İşi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zorlaştıran birçok </a:t>
            </a:r>
            <a:r>
              <a:rPr lang="tr-TR" dirty="0">
                <a:latin typeface="Arial" pitchFamily="34" charset="0"/>
                <a:cs typeface="Arial" pitchFamily="34" charset="0"/>
              </a:rPr>
              <a:t>olumsuzluğu, işin zorluğuna eklemek mümkündür. Bunlar;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bilgi aktarımı</a:t>
            </a:r>
            <a:r>
              <a:rPr lang="tr-TR" dirty="0">
                <a:latin typeface="Arial" pitchFamily="34" charset="0"/>
                <a:cs typeface="Arial" pitchFamily="34" charset="0"/>
              </a:rPr>
              <a:t>, eksik görev tanımı, değerlendirme kriterlerinin bulunmaması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şeklinde sıralanabilir </a:t>
            </a:r>
            <a:r>
              <a:rPr lang="tr-TR" dirty="0">
                <a:latin typeface="Arial" pitchFamily="34" charset="0"/>
                <a:cs typeface="Arial" pitchFamily="34" charset="0"/>
              </a:rPr>
              <a:t>ve hepsi birer stres nedenidir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 Rol belirsizliği bireyin tutum ve davranışlarında rehber edineceği kişilere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başvurmasını engeller</a:t>
            </a:r>
            <a:r>
              <a:rPr lang="tr-TR" dirty="0">
                <a:latin typeface="Arial" pitchFamily="34" charset="0"/>
                <a:cs typeface="Arial" pitchFamily="34" charset="0"/>
              </a:rPr>
              <a:t>. Bu belirsizlik, bireyin yavaş hareket etmesine ve işini geç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yapmasına neden </a:t>
            </a:r>
            <a:r>
              <a:rPr lang="tr-TR" dirty="0">
                <a:latin typeface="Arial" pitchFamily="34" charset="0"/>
                <a:cs typeface="Arial" pitchFamily="34" charset="0"/>
              </a:rPr>
              <a:t>olur. Rol belirsizliği, çalışanın işine olan güvenini kaybetmesine yol açar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güvensizlik başlı başına bir stres kaynağıdır ve ancak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çalışan bireylerin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hepsinin kendilerinden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ne beklendiğini gösteren görev tanımlarıyla ortadan kaldırılabilir.</a:t>
            </a:r>
          </a:p>
        </p:txBody>
      </p:sp>
    </p:spTree>
    <p:extLst>
      <p:ext uri="{BB962C8B-B14F-4D97-AF65-F5344CB8AC3E}">
        <p14:creationId xmlns:p14="http://schemas.microsoft.com/office/powerpoint/2010/main" val="24859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523216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Göreve Bağlı Roller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. Aşırı roller: </a:t>
            </a:r>
            <a:r>
              <a:rPr lang="tr-TR" dirty="0">
                <a:latin typeface="Arial" pitchFamily="34" charset="0"/>
                <a:cs typeface="Arial" pitchFamily="34" charset="0"/>
              </a:rPr>
              <a:t>Aşırı roller, bireyin işi karşısında niteliksel ve niceliksel olarak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zorlandığını hissetmesi </a:t>
            </a:r>
            <a:r>
              <a:rPr lang="tr-TR" dirty="0">
                <a:latin typeface="Arial" pitchFamily="34" charset="0"/>
                <a:cs typeface="Arial" pitchFamily="34" charset="0"/>
              </a:rPr>
              <a:t>hâlinde ortaya çıkar. Bu aşırılık, çalışanın çok hızlı çalışmasına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gücünü </a:t>
            </a:r>
            <a:r>
              <a:rPr lang="tr-TR" dirty="0">
                <a:latin typeface="Arial" pitchFamily="34" charset="0"/>
                <a:cs typeface="Arial" pitchFamily="34" charset="0"/>
              </a:rPr>
              <a:t>ve dikkatini son haddine kadar zorlamasına neden olur. Aşırı iş yükü,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insanların gerektiğinde </a:t>
            </a:r>
            <a:r>
              <a:rPr lang="tr-TR" dirty="0">
                <a:latin typeface="Arial" pitchFamily="34" charset="0"/>
                <a:cs typeface="Arial" pitchFamily="34" charset="0"/>
              </a:rPr>
              <a:t>“hayır” diyememesinden kaynaklanır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Hayır diyememenin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ise birçok </a:t>
            </a:r>
            <a:r>
              <a:rPr lang="tr-TR" dirty="0">
                <a:latin typeface="Arial" pitchFamily="34" charset="0"/>
                <a:cs typeface="Arial" pitchFamily="34" charset="0"/>
              </a:rPr>
              <a:t>nedeni vardır. Bu nedenlerin başında kariyerini tehlikeye atmamak,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olumsuz insan </a:t>
            </a:r>
            <a:r>
              <a:rPr lang="tr-TR" dirty="0">
                <a:latin typeface="Arial" pitchFamily="34" charset="0"/>
                <a:cs typeface="Arial" pitchFamily="34" charset="0"/>
              </a:rPr>
              <a:t>izlenimi çıkartmamak gibi endişeler yer alır. Oysa birey gerçekte, hayır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diyememenin bedelini</a:t>
            </a:r>
            <a:r>
              <a:rPr lang="tr-TR" dirty="0">
                <a:latin typeface="Arial" pitchFamily="34" charset="0"/>
                <a:cs typeface="Arial" pitchFamily="34" charset="0"/>
              </a:rPr>
              <a:t>, aşırı yüklenmesi nedeniyle karşılaşacağı başarısızlıklarla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da  ödeyebileceğini </a:t>
            </a:r>
            <a:r>
              <a:rPr lang="tr-TR" dirty="0">
                <a:latin typeface="Arial" pitchFamily="34" charset="0"/>
                <a:cs typeface="Arial" pitchFamily="34" charset="0"/>
              </a:rPr>
              <a:t>unutmamalıdır.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96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564766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Göreve Bağlı Roller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Öte yandan stres nedeniyle alkol bağımlılığı, çeşitli psikolojik sorunlar, işten alınan doyumun düşmesi riski de gündemde olacaktır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. Fazla hafif roller:</a:t>
            </a:r>
            <a:r>
              <a:rPr lang="tr-TR" dirty="0">
                <a:latin typeface="Arial" pitchFamily="34" charset="0"/>
                <a:cs typeface="Arial" pitchFamily="34" charset="0"/>
              </a:rPr>
              <a:t> Bu roller, kısa zamanda rutinlere oturtulabilen, açık, sade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can sıkıcı </a:t>
            </a:r>
            <a:r>
              <a:rPr lang="tr-TR" dirty="0">
                <a:latin typeface="Arial" pitchFamily="34" charset="0"/>
                <a:cs typeface="Arial" pitchFamily="34" charset="0"/>
              </a:rPr>
              <a:t>işlerle ilgilidir. Rolün yalınlığından kaynaklanan can sıkıntısı, bireyin yeteneklerinin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işinde </a:t>
            </a:r>
            <a:r>
              <a:rPr lang="tr-TR" dirty="0">
                <a:latin typeface="Arial" pitchFamily="34" charset="0"/>
                <a:cs typeface="Arial" pitchFamily="34" charset="0"/>
              </a:rPr>
              <a:t>yeterince değerlendirilmediği kuruntusuna yol açar.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Bireyden kapasitesi </a:t>
            </a:r>
            <a:r>
              <a:rPr lang="tr-TR" dirty="0">
                <a:latin typeface="Arial" pitchFamily="34" charset="0"/>
                <a:cs typeface="Arial" pitchFamily="34" charset="0"/>
              </a:rPr>
              <a:t>altında yararlanmak onu engeller. Bu engelleme de bir stres sebebidir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03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51398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Bireysel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Faktörler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Bireyin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Kişiliği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İnsanlar kişilikleriyle (bağımsızlık, esneklik, kaygı, katılık, heyecan vb. durumlarla)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bağlantılı davranışlar </a:t>
            </a:r>
            <a:r>
              <a:rPr lang="tr-TR" dirty="0">
                <a:latin typeface="Arial" pitchFamily="34" charset="0"/>
                <a:cs typeface="Arial" pitchFamily="34" charset="0"/>
              </a:rPr>
              <a:t>gösterirler.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Araştırmalara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 iki kişilik tipi saptanmıştır. Bunlar A tipi kişilik ve B tipi kişiliktir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 tipi kişiliğe sahip olanlar, B tipine göre strese daha yatkındırlar ve bunların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kalp damar hastalıklarına </a:t>
            </a:r>
            <a:r>
              <a:rPr lang="tr-TR" dirty="0">
                <a:latin typeface="Arial" pitchFamily="34" charset="0"/>
                <a:cs typeface="Arial" pitchFamily="34" charset="0"/>
              </a:rPr>
              <a:t>yakalanma riskleri daha yüksektir. Streste kişilik önemli bir faktördür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Bununla </a:t>
            </a:r>
            <a:r>
              <a:rPr lang="tr-TR" dirty="0">
                <a:latin typeface="Arial" pitchFamily="34" charset="0"/>
                <a:cs typeface="Arial" pitchFamily="34" charset="0"/>
              </a:rPr>
              <a:t>birlikte stresin meydana getireceği etkinin derecesi, kişilikle görevin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gerekleri arasındaki </a:t>
            </a:r>
            <a:r>
              <a:rPr lang="tr-TR" dirty="0">
                <a:latin typeface="Arial" pitchFamily="34" charset="0"/>
                <a:cs typeface="Arial" pitchFamily="34" charset="0"/>
              </a:rPr>
              <a:t>ilişkiden daha çok etkilenmektedir.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1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61785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Bireysel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Faktörler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Bireyin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Kişiliği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Bireyin özel hayatında stres oluşturan olaylar çalışanların enerjisini azalttığından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 yerinde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gereksinimleri olan bu enerjinin iş dışında harcanmış olmasından dolayı,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çalışan bireyin </a:t>
            </a:r>
            <a:r>
              <a:rPr lang="tr-TR" dirty="0">
                <a:latin typeface="Arial" pitchFamily="34" charset="0"/>
                <a:cs typeface="Arial" pitchFamily="34" charset="0"/>
              </a:rPr>
              <a:t>iş yaşantısında mücadele gücü azaltır. Acaba özel hayatla ilgili değişikliklerin çıkarttığı stresin etkileri ölçülebilir mi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? 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Yapılan araştırmalar da </a:t>
            </a:r>
            <a:r>
              <a:rPr lang="tr-TR" dirty="0">
                <a:latin typeface="Arial" pitchFamily="34" charset="0"/>
                <a:cs typeface="Arial" pitchFamily="34" charset="0"/>
              </a:rPr>
              <a:t>bireyin özel hayatına ait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olan 43 </a:t>
            </a:r>
            <a:r>
              <a:rPr lang="tr-TR" dirty="0">
                <a:latin typeface="Arial" pitchFamily="34" charset="0"/>
                <a:cs typeface="Arial" pitchFamily="34" charset="0"/>
              </a:rPr>
              <a:t>olayın birey üzerinde çıkarttığı stres ortaya çıkarılmaya çalışılmıştır. Birey üzerinde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 olayların </a:t>
            </a:r>
            <a:r>
              <a:rPr lang="tr-TR" dirty="0">
                <a:latin typeface="Arial" pitchFamily="34" charset="0"/>
                <a:cs typeface="Arial" pitchFamily="34" charset="0"/>
              </a:rPr>
              <a:t>etkisini ölçmek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için stres </a:t>
            </a:r>
            <a:r>
              <a:rPr lang="tr-TR" dirty="0">
                <a:latin typeface="Arial" pitchFamily="34" charset="0"/>
                <a:cs typeface="Arial" pitchFamily="34" charset="0"/>
              </a:rPr>
              <a:t>çıkartan olayları derecelendirerek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belli bir </a:t>
            </a:r>
            <a:r>
              <a:rPr lang="tr-TR" dirty="0">
                <a:latin typeface="Arial" pitchFamily="34" charset="0"/>
                <a:cs typeface="Arial" pitchFamily="34" charset="0"/>
              </a:rPr>
              <a:t>değer vermişlerdir. Örneğin; eşlerden birinin ölümüne 100, boşanmaya 73 ve diğer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43 olaya </a:t>
            </a:r>
            <a:r>
              <a:rPr lang="tr-TR" dirty="0">
                <a:latin typeface="Arial" pitchFamily="34" charset="0"/>
                <a:cs typeface="Arial" pitchFamily="34" charset="0"/>
              </a:rPr>
              <a:t>da buna benzer değerler verilmiştir. Burada, mutluluk veren olayların 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mutsuzluk verenlerle </a:t>
            </a:r>
            <a:r>
              <a:rPr lang="tr-TR" dirty="0">
                <a:latin typeface="Arial" pitchFamily="34" charset="0"/>
                <a:cs typeface="Arial" pitchFamily="34" charset="0"/>
              </a:rPr>
              <a:t>aynı şekilde bireyi etkilediğini söylemek gerekir.</a:t>
            </a:r>
          </a:p>
        </p:txBody>
      </p:sp>
    </p:spTree>
    <p:extLst>
      <p:ext uri="{BB962C8B-B14F-4D97-AF65-F5344CB8AC3E}">
        <p14:creationId xmlns:p14="http://schemas.microsoft.com/office/powerpoint/2010/main" val="170177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597083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Bireysel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Faktörler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Bireyin Fiziksel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Durumu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Bireyin   fiziksel   açıdan     </a:t>
            </a:r>
            <a:r>
              <a:rPr lang="tr-TR" dirty="0">
                <a:latin typeface="Arial" pitchFamily="34" charset="0"/>
                <a:cs typeface="Arial" pitchFamily="34" charset="0"/>
              </a:rPr>
              <a:t>iyi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durumda   olması    strese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direnç       göstermesini         kolaylaştıracaktır.       Yapılan 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Araştırmalara   göre;   fiziki   </a:t>
            </a:r>
            <a:r>
              <a:rPr lang="tr-TR" dirty="0">
                <a:latin typeface="Arial" pitchFamily="34" charset="0"/>
                <a:cs typeface="Arial" pitchFamily="34" charset="0"/>
              </a:rPr>
              <a:t>bakımdan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iyi   durumda </a:t>
            </a:r>
            <a:r>
              <a:rPr lang="tr-TR" dirty="0">
                <a:latin typeface="Arial" pitchFamily="34" charset="0"/>
                <a:cs typeface="Arial" pitchFamily="34" charset="0"/>
              </a:rPr>
              <a:t>olan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bireylerin </a:t>
            </a:r>
            <a:r>
              <a:rPr lang="tr-TR" dirty="0">
                <a:latin typeface="Arial" pitchFamily="34" charset="0"/>
                <a:cs typeface="Arial" pitchFamily="34" charset="0"/>
              </a:rPr>
              <a:t>günlük hayattan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kaynaklanan sayısız </a:t>
            </a:r>
            <a:r>
              <a:rPr lang="tr-TR" dirty="0">
                <a:latin typeface="Arial" pitchFamily="34" charset="0"/>
                <a:cs typeface="Arial" pitchFamily="34" charset="0"/>
              </a:rPr>
              <a:t>strese daha kolay karşı koyduğu belirlenmiştir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Özellikle </a:t>
            </a:r>
            <a:r>
              <a:rPr lang="tr-TR" dirty="0">
                <a:latin typeface="Arial" pitchFamily="34" charset="0"/>
                <a:cs typeface="Arial" pitchFamily="34" charset="0"/>
              </a:rPr>
              <a:t>üzüntülü durumlardaki stres birçok hastalığı da beraberinde getirmektedir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346" y="949685"/>
            <a:ext cx="3354099" cy="2685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24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795599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Kurumsal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Faktörler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Kurumun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Boyutu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Büyüklüğü nedeniyle bürokrasisi iyice artmış olan kurumlarda bireylerin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inisiyatifleri azalabilmektedir</a:t>
            </a:r>
            <a:r>
              <a:rPr lang="tr-TR" dirty="0">
                <a:latin typeface="Arial" pitchFamily="34" charset="0"/>
                <a:cs typeface="Arial" pitchFamily="34" charset="0"/>
              </a:rPr>
              <a:t>. Bireye inisiyatif bırakmayan katı ve merkezî bir yapıda gelişen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bürokratik kontrol</a:t>
            </a:r>
            <a:r>
              <a:rPr lang="tr-TR" dirty="0">
                <a:latin typeface="Arial" pitchFamily="34" charset="0"/>
                <a:cs typeface="Arial" pitchFamily="34" charset="0"/>
              </a:rPr>
              <a:t>, insanların kurumla yabancılaşmasına yol açabilir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Hiyerarşik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Yapı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Her durumda her yönüyle, tamamen ve hiçbir eksiği olmadan başarılı olabilecek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kurumsal yapının </a:t>
            </a:r>
            <a:r>
              <a:rPr lang="tr-TR" dirty="0">
                <a:latin typeface="Arial" pitchFamily="34" charset="0"/>
                <a:cs typeface="Arial" pitchFamily="34" charset="0"/>
              </a:rPr>
              <a:t>reçetesini vermek nasıl mümkün değilse aynı şeklide stresin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yıkıcı </a:t>
            </a:r>
            <a:r>
              <a:rPr lang="tr-TR" dirty="0">
                <a:latin typeface="Arial" pitchFamily="34" charset="0"/>
                <a:cs typeface="Arial" pitchFamily="34" charset="0"/>
              </a:rPr>
              <a:t>etkisini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hemen ortadan kaldıracak bir formül de bulunmamaktadır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Sadece bazı kurumsal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yapıların diğerlerine </a:t>
            </a:r>
            <a:r>
              <a:rPr lang="tr-TR" dirty="0">
                <a:latin typeface="Arial" pitchFamily="34" charset="0"/>
                <a:cs typeface="Arial" pitchFamily="34" charset="0"/>
              </a:rPr>
              <a:t>nazaran strese daha yatkın olup olmadığından söz edilebilir. Çalışanların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kurumsal </a:t>
            </a:r>
            <a:r>
              <a:rPr lang="tr-TR" dirty="0">
                <a:latin typeface="Arial" pitchFamily="34" charset="0"/>
                <a:cs typeface="Arial" pitchFamily="34" charset="0"/>
              </a:rPr>
              <a:t>hiyerarşik yapıda inisiyatifleri tamamen ellerinden alınması hâli davranış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özgürlüklerini kısıtlar</a:t>
            </a:r>
            <a:r>
              <a:rPr lang="tr-TR" dirty="0">
                <a:latin typeface="Arial" pitchFamily="34" charset="0"/>
                <a:cs typeface="Arial" pitchFamily="34" charset="0"/>
              </a:rPr>
              <a:t>. Bu durum ise çalışanları stres altında bırakır.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497825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SEBEPLERİ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Kurumsal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Faktörler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Kurumdaki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Ani Değişim ve Yeniliklerin Oluşturduğu Belirsizlik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Sürekli gelişen ve değişen dünyada insanlar daha fazla yenilikle karşılaşmaktadır.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Bireyin bilgi </a:t>
            </a:r>
            <a:r>
              <a:rPr lang="tr-TR" dirty="0">
                <a:latin typeface="Arial" pitchFamily="34" charset="0"/>
                <a:cs typeface="Arial" pitchFamily="34" charset="0"/>
              </a:rPr>
              <a:t>sahibi olmadığı ya da çok az bilgisinin bulunduğu bir yeniliğin kurumda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aniden uygulamaya </a:t>
            </a:r>
            <a:r>
              <a:rPr lang="tr-TR" dirty="0">
                <a:latin typeface="Arial" pitchFamily="34" charset="0"/>
                <a:cs typeface="Arial" pitchFamily="34" charset="0"/>
              </a:rPr>
              <a:t>konulması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durumunda </a:t>
            </a:r>
            <a:r>
              <a:rPr lang="tr-TR" dirty="0">
                <a:latin typeface="Arial" pitchFamily="34" charset="0"/>
                <a:cs typeface="Arial" pitchFamily="34" charset="0"/>
              </a:rPr>
              <a:t>ortaya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çıkan değişim </a:t>
            </a:r>
            <a:r>
              <a:rPr lang="tr-TR" dirty="0">
                <a:latin typeface="Arial" pitchFamily="34" charset="0"/>
                <a:cs typeface="Arial" pitchFamily="34" charset="0"/>
              </a:rPr>
              <a:t>karşısında, çalışan bireyler kendisini çaresiz hissedebilir.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dirty="0">
                <a:latin typeface="Arial" pitchFamily="34" charset="0"/>
                <a:cs typeface="Arial" pitchFamily="34" charset="0"/>
              </a:rPr>
              <a:t>durumda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çalışanlar yeniliğe </a:t>
            </a:r>
            <a:r>
              <a:rPr lang="tr-TR" dirty="0">
                <a:latin typeface="Arial" pitchFamily="34" charset="0"/>
                <a:cs typeface="Arial" pitchFamily="34" charset="0"/>
              </a:rPr>
              <a:t>direnç göstererek kendilerini savunmak isterler. Teknolojik, sosyal, ekonomik, vb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her </a:t>
            </a:r>
            <a:r>
              <a:rPr lang="tr-TR" dirty="0">
                <a:latin typeface="Arial" pitchFamily="34" charset="0"/>
                <a:cs typeface="Arial" pitchFamily="34" charset="0"/>
              </a:rPr>
              <a:t>türlü değişim insan dünyasında belirsizlik meydana getirebilir. Bu değişimin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sonunda belirsizlik </a:t>
            </a:r>
            <a:r>
              <a:rPr lang="tr-TR" dirty="0">
                <a:latin typeface="Arial" pitchFamily="34" charset="0"/>
                <a:cs typeface="Arial" pitchFamily="34" charset="0"/>
              </a:rPr>
              <a:t>varsa birey stresi yaşar.</a:t>
            </a:r>
          </a:p>
        </p:txBody>
      </p:sp>
    </p:spTree>
    <p:extLst>
      <p:ext uri="{BB962C8B-B14F-4D97-AF65-F5344CB8AC3E}">
        <p14:creationId xmlns:p14="http://schemas.microsoft.com/office/powerpoint/2010/main" val="4284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518600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BELİRTİLERİ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İnsanların strese karşı </a:t>
            </a:r>
            <a:r>
              <a:rPr lang="tr-TR" dirty="0">
                <a:latin typeface="Arial" pitchFamily="34" charset="0"/>
                <a:cs typeface="Arial" pitchFamily="34" charset="0"/>
              </a:rPr>
              <a:t>verecekleri tepkiler farklı olduğundan öncelikle bunun analiz edilmesi önem kazanır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Her </a:t>
            </a:r>
            <a:r>
              <a:rPr lang="tr-TR" dirty="0">
                <a:latin typeface="Arial" pitchFamily="34" charset="0"/>
                <a:cs typeface="Arial" pitchFamily="34" charset="0"/>
              </a:rPr>
              <a:t>insanın stresli duruma karşı zihinsel ve bedensel tepkileri birbirinden farklıdır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Stresin </a:t>
            </a:r>
            <a:r>
              <a:rPr lang="tr-TR" dirty="0">
                <a:latin typeface="Arial" pitchFamily="34" charset="0"/>
                <a:cs typeface="Arial" pitchFamily="34" charset="0"/>
              </a:rPr>
              <a:t>bedensel, psikolojik veya duygusal birçok belirtileri mevcuttur. Bunlardan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en çok </a:t>
            </a:r>
            <a:r>
              <a:rPr lang="tr-TR" dirty="0">
                <a:latin typeface="Arial" pitchFamily="34" charset="0"/>
                <a:cs typeface="Arial" pitchFamily="34" charset="0"/>
              </a:rPr>
              <a:t>görülen belirtileri şu şekilde sıralamak mümkündür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Bedensel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Belirtiler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Aşırı iştahsızlık veya aşırı iştah, kilo kaybı veya kilo alma, sürekli yorgunluk ve halsizlik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bitkinlik</a:t>
            </a:r>
            <a:r>
              <a:rPr lang="tr-TR" dirty="0">
                <a:latin typeface="Arial" pitchFamily="34" charset="0"/>
                <a:cs typeface="Arial" pitchFamily="34" charset="0"/>
              </a:rPr>
              <a:t>, uyuyamama, sık sık oluşan baş ağrısı, tansiyonun yükselmesi, nefes darlığı,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aşırı duygulanma </a:t>
            </a:r>
            <a:r>
              <a:rPr lang="tr-TR" dirty="0">
                <a:latin typeface="Arial" pitchFamily="34" charset="0"/>
                <a:cs typeface="Arial" pitchFamily="34" charset="0"/>
              </a:rPr>
              <a:t>nedeniyle gözlerden yaş gelmesi, aşırı sigara veya alkollü içecek içme,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normalden daha </a:t>
            </a:r>
            <a:r>
              <a:rPr lang="tr-TR" dirty="0">
                <a:latin typeface="Arial" pitchFamily="34" charset="0"/>
                <a:cs typeface="Arial" pitchFamily="34" charset="0"/>
              </a:rPr>
              <a:t>yavaş hareket etme vb.</a:t>
            </a:r>
          </a:p>
        </p:txBody>
      </p:sp>
    </p:spTree>
    <p:extLst>
      <p:ext uri="{BB962C8B-B14F-4D97-AF65-F5344CB8AC3E}">
        <p14:creationId xmlns:p14="http://schemas.microsoft.com/office/powerpoint/2010/main" val="224976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487624" cy="377792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STRESİN BELİRTİLERİ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Psikolojik veya Duygusal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Belirtiler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Aşırı tedirginlik, korku, endişe, panik, alınganlık, çabuk sinirlenme, hayattan zevk almama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hasta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olduğuna inanma, olayları hatırlayamama, aşırı unutkanlık, işe odaklanamama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depresyon</a:t>
            </a:r>
            <a:r>
              <a:rPr lang="tr-TR" dirty="0">
                <a:latin typeface="Arial" pitchFamily="34" charset="0"/>
                <a:cs typeface="Arial" pitchFamily="34" charset="0"/>
              </a:rPr>
              <a:t>, kararsızlık, kötümserlik, hayal kurma, emin olamama, gözden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kaçırdığını zannetme</a:t>
            </a:r>
            <a:r>
              <a:rPr lang="tr-TR" dirty="0">
                <a:latin typeface="Arial" pitchFamily="34" charset="0"/>
                <a:cs typeface="Arial" pitchFamily="34" charset="0"/>
              </a:rPr>
              <a:t>, bıkkınlık hissi, sürekli şikayet arzusu, suçluluk duygusu, ilgisizlik, sabırsızlık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bunalım </a:t>
            </a:r>
            <a:r>
              <a:rPr lang="tr-TR" dirty="0">
                <a:latin typeface="Arial" pitchFamily="34" charset="0"/>
                <a:cs typeface="Arial" pitchFamily="34" charset="0"/>
              </a:rPr>
              <a:t>hâli, her şeyden ve herkesten kaçma isteği vb.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91" y="3939906"/>
            <a:ext cx="4481465" cy="250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130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813860" cy="548608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STRESLE MÜCADELENİN YOLLARI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Stresle başa çıkmak için hem bedensel hem de psikolojik ve zihinsel olarak birçok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yöntem uygulanabilir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 Bu yöntemlerin aslında strese karşı yaşam kalitesini artırdığı unutulmamalıdır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Stresle </a:t>
            </a:r>
            <a:r>
              <a:rPr lang="tr-TR" dirty="0">
                <a:latin typeface="Arial" pitchFamily="34" charset="0"/>
                <a:cs typeface="Arial" pitchFamily="34" charset="0"/>
              </a:rPr>
              <a:t>mücadele etmenin en etkili bazı yöntemleri şunlardır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Kendinizde stres yaratan kaynakları tanıyın ve strese sebep olan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davranışlarınızı  değiştirin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Kişilerarası iyi ilişkiler kurun.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Bedeninizi kontrol edin.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Dengeli beslenin.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Bugünün işini yarına bırakmayın.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“Her işi yaparım” ya da “hiçbir şey yapamam” demeyin.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Zihinsel özelliklerinizi doğru değerlendirin.</a:t>
            </a:r>
          </a:p>
        </p:txBody>
      </p:sp>
    </p:spTree>
    <p:extLst>
      <p:ext uri="{BB962C8B-B14F-4D97-AF65-F5344CB8AC3E}">
        <p14:creationId xmlns:p14="http://schemas.microsoft.com/office/powerpoint/2010/main" val="115936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813860" cy="610933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STRESLE MÜCADELENİN YOLLARI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Yitirdiklerinizin nedenini arayın.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Zamanın tutsağı olmayın, zamanın en iyi ilaç olduğunu bilin.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Gerektiğinde usulüne göre “hayır” demeyi bilin.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Önce özeleştiri yapın ve herkes tarafından sevilmeyi beklemeyin.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Yapabileceklerinizle yetinmeyi bilin.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Kendinizi vazgeçilmez görmeyin.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Alkolik gibi işkolik olmayın.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İşinizi gerçek olanaklarınızla uyumlu kılın.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Dinlenmeyi bilin, düzenli uyuyun.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Spora zaman ayırın, fiziksel egzersiz yapın.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tr-TR" dirty="0">
                <a:latin typeface="Arial" pitchFamily="34" charset="0"/>
                <a:cs typeface="Arial" pitchFamily="34" charset="0"/>
              </a:rPr>
              <a:t>Solunumunuzu denetleyin ve doğru solunum yapma egzersizi yapın.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Savunma mekanizmalarından yararlanın.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Öfkenizi yenin.</a:t>
            </a:r>
          </a:p>
        </p:txBody>
      </p:sp>
    </p:spTree>
    <p:extLst>
      <p:ext uri="{BB962C8B-B14F-4D97-AF65-F5344CB8AC3E}">
        <p14:creationId xmlns:p14="http://schemas.microsoft.com/office/powerpoint/2010/main" val="14141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7"/>
            <a:ext cx="8813860" cy="610933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STRESLE MÜCADELENİN YOLLARI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Duygularınızı açığa vurun, stresle mücadele etmek için yakınlarınızla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arkadaşlarınızla konuşun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Bağımsızlığınıza değer verin, böylece kendinize olan güveninizi güçlendirin.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Yaşamınızdaki en önemli hedefleri belirleyerek bir yaşam planı hazırlayın.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Başarısız olduğunuz konularda gerçekçi ama iyimser açıklamalar bulmaya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özen gösterin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Eleştirildiğiniz zaman daralmak veya bunalmak yerine gevşemeye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rahatlamaya çalışın</a:t>
            </a:r>
            <a:r>
              <a:rPr lang="tr-TR" dirty="0">
                <a:latin typeface="Arial" pitchFamily="34" charset="0"/>
                <a:cs typeface="Arial" pitchFamily="34" charset="0"/>
              </a:rPr>
              <a:t>, bunun için eleştirinin şahsınıza değil yapılan işe ya da eyleme yönelik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olduğunu düşünün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Endişelerinizden zihninizde kısa sürede kurtulmaya çalışın, bilin ki zihninizi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siz yönlendiriyorsunuz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Streslendiğinizde müzik dinlemeye çalışın.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Stresinizi daha büyümeden yenmeye çalışın.</a:t>
            </a:r>
          </a:p>
        </p:txBody>
      </p:sp>
    </p:spTree>
    <p:extLst>
      <p:ext uri="{BB962C8B-B14F-4D97-AF65-F5344CB8AC3E}">
        <p14:creationId xmlns:p14="http://schemas.microsoft.com/office/powerpoint/2010/main" val="5670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813860" cy="52783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STRESLE MÜCADELENİN YOLLARI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Yaşayacağınız ve yaşamakta olduğunuz mesele hakkında olası en kötü sonuç 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olursa olsun</a:t>
            </a:r>
            <a:r>
              <a:rPr lang="tr-TR" dirty="0">
                <a:latin typeface="Arial" pitchFamily="34" charset="0"/>
                <a:cs typeface="Arial" pitchFamily="34" charset="0"/>
              </a:rPr>
              <a:t>, bu sonucu daha ilk başta kabullenin. Sonuç en kötü çıkarsa zaten daha önce kabullendiğinizden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ve bu kötü sonucu zaten beklediğinizden sizde aşırı stres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yapmayacaktır. Eğer </a:t>
            </a:r>
            <a:r>
              <a:rPr lang="tr-TR" dirty="0">
                <a:latin typeface="Arial" pitchFamily="34" charset="0"/>
                <a:cs typeface="Arial" pitchFamily="34" charset="0"/>
              </a:rPr>
              <a:t>sonuç kabullendiğinizden daha iyi bir derecede çıkarsa bu sizde stres oluşturmayacaktır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Örneğin</a:t>
            </a:r>
            <a:r>
              <a:rPr lang="tr-TR" dirty="0">
                <a:latin typeface="Arial" pitchFamily="34" charset="0"/>
                <a:cs typeface="Arial" pitchFamily="34" charset="0"/>
              </a:rPr>
              <a:t>; bir iş adamı “ya işlerim kötü giderse, ya iflas edersem” diye diye her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gün aşırı </a:t>
            </a:r>
            <a:r>
              <a:rPr lang="tr-TR" dirty="0">
                <a:latin typeface="Arial" pitchFamily="34" charset="0"/>
                <a:cs typeface="Arial" pitchFamily="34" charset="0"/>
              </a:rPr>
              <a:t>stresle yaşarsa bir gün gelecek bu stres onu bunalıma sürükleyecektir. Ama daha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işi yeni </a:t>
            </a:r>
            <a:r>
              <a:rPr lang="tr-TR" dirty="0">
                <a:latin typeface="Arial" pitchFamily="34" charset="0"/>
                <a:cs typeface="Arial" pitchFamily="34" charset="0"/>
              </a:rPr>
              <a:t>kurarken başlangıçta “bu işin sonunda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kazanmakta </a:t>
            </a:r>
            <a:r>
              <a:rPr lang="tr-TR" dirty="0">
                <a:latin typeface="Arial" pitchFamily="34" charset="0"/>
                <a:cs typeface="Arial" pitchFamily="34" charset="0"/>
              </a:rPr>
              <a:t>kaybetmek de var, ikisi 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hayatın birer </a:t>
            </a:r>
            <a:r>
              <a:rPr lang="tr-TR" dirty="0">
                <a:latin typeface="Arial" pitchFamily="34" charset="0"/>
                <a:cs typeface="Arial" pitchFamily="34" charset="0"/>
              </a:rPr>
              <a:t>gerçeği” diyerek kabullenme ile çalışmaya devam ederse daha az stresle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çoğu zaman </a:t>
            </a:r>
            <a:r>
              <a:rPr lang="tr-TR" dirty="0">
                <a:latin typeface="Arial" pitchFamily="34" charset="0"/>
                <a:cs typeface="Arial" pitchFamily="34" charset="0"/>
              </a:rPr>
              <a:t>stres olmadan işlerini yürütecektir.</a:t>
            </a:r>
          </a:p>
        </p:txBody>
      </p:sp>
    </p:spTree>
    <p:extLst>
      <p:ext uri="{BB962C8B-B14F-4D97-AF65-F5344CB8AC3E}">
        <p14:creationId xmlns:p14="http://schemas.microsoft.com/office/powerpoint/2010/main" val="30864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813860" cy="694032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STRESLE MÜCADELENİN YOLLARI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Sonuç olarak insanlar arasında sıkça anlatılan bir örneği hatırlatmak yararlı olacaktır: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öğretim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görevlisi öğrencilerine “stres” konusunda ders veriyormuş. Su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dolu bir </a:t>
            </a:r>
            <a:r>
              <a:rPr lang="tr-TR" dirty="0">
                <a:latin typeface="Arial" pitchFamily="34" charset="0"/>
                <a:cs typeface="Arial" pitchFamily="34" charset="0"/>
              </a:rPr>
              <a:t>bardağı kaldırıp öğrencilerine sormuş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: 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-Sizce bu su dolu bardağın ağırlığı ne kadardır?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Cevaplar 200 gr ile 400 gr arasında değişmiş. Bunun üzerine öğretim görevlisi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şöyle demiş</a:t>
            </a:r>
            <a:r>
              <a:rPr lang="tr-TR" dirty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-Gerçek ağırlık fark etmez. Fakat durum bardağı elinizde ne kadar süreyle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tuttuğunuza göre </a:t>
            </a:r>
            <a:r>
              <a:rPr lang="tr-TR" dirty="0">
                <a:latin typeface="Arial" pitchFamily="34" charset="0"/>
                <a:cs typeface="Arial" pitchFamily="34" charset="0"/>
              </a:rPr>
              <a:t>değişir. Eğer bir dakikalığına tutarsam problem yok. Eğer bir saatliğine tutarsam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kolumda </a:t>
            </a:r>
            <a:r>
              <a:rPr lang="tr-TR" dirty="0">
                <a:latin typeface="Arial" pitchFamily="34" charset="0"/>
                <a:cs typeface="Arial" pitchFamily="34" charset="0"/>
              </a:rPr>
              <a:t>bir ağrı oluşacak. Eğer bir gün boyunca tutarsam ambulans çağırmak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zorunda kalırsınız</a:t>
            </a:r>
            <a:r>
              <a:rPr lang="tr-TR" dirty="0">
                <a:latin typeface="Arial" pitchFamily="34" charset="0"/>
                <a:cs typeface="Arial" pitchFamily="34" charset="0"/>
              </a:rPr>
              <a:t>. Aslında ağırlık aynıdır, ama ne kadar uzun tutarsanız size o kadar ağır gelir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Eğer </a:t>
            </a:r>
            <a:r>
              <a:rPr lang="tr-TR" dirty="0">
                <a:latin typeface="Arial" pitchFamily="34" charset="0"/>
                <a:cs typeface="Arial" pitchFamily="34" charset="0"/>
              </a:rPr>
              <a:t>sıkıntılarımızı her zaman taşırsak er ya da geç taşıyamaz duruma geliriz. Yükler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gittikçe artarak </a:t>
            </a:r>
            <a:r>
              <a:rPr lang="tr-TR" dirty="0">
                <a:latin typeface="Arial" pitchFamily="34" charset="0"/>
                <a:cs typeface="Arial" pitchFamily="34" charset="0"/>
              </a:rPr>
              <a:t>daha ağır gelmeye başlar. Yapmanız gereken bardağı yere bırakıp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süre dinlenmek </a:t>
            </a:r>
            <a:r>
              <a:rPr lang="tr-TR" dirty="0">
                <a:latin typeface="Arial" pitchFamily="34" charset="0"/>
                <a:cs typeface="Arial" pitchFamily="34" charset="0"/>
              </a:rPr>
              <a:t>ve daha sonra tutup tekrar kaldırmaktır. Yükümüzü bırakmalı, dinlenip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tazelendikten sonra </a:t>
            </a:r>
            <a:r>
              <a:rPr lang="tr-TR" dirty="0">
                <a:latin typeface="Arial" pitchFamily="34" charset="0"/>
                <a:cs typeface="Arial" pitchFamily="34" charset="0"/>
              </a:rPr>
              <a:t>tekrar hayatımıza devam etmeliyiz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Unutmayınız </a:t>
            </a:r>
            <a:r>
              <a:rPr lang="tr-TR" dirty="0">
                <a:latin typeface="Arial" pitchFamily="34" charset="0"/>
                <a:cs typeface="Arial" pitchFamily="34" charset="0"/>
              </a:rPr>
              <a:t>ki stresten uzak kalmak; sağlık ve mutluluk getirir.</a:t>
            </a:r>
          </a:p>
        </p:txBody>
      </p:sp>
    </p:spTree>
    <p:extLst>
      <p:ext uri="{BB962C8B-B14F-4D97-AF65-F5344CB8AC3E}">
        <p14:creationId xmlns:p14="http://schemas.microsoft.com/office/powerpoint/2010/main" val="348336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7"/>
            <a:ext cx="8813860" cy="63170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TÜKENMİŞLİK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SENDROMU NEDİR VE STRESLE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BAĞLANTISI VAR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MIDIR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Tükenmişlik ilk olarak 1970’lerde Amerika’da müşteri hizmetlerinde çalışan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insanların mesleki </a:t>
            </a:r>
            <a:r>
              <a:rPr lang="tr-TR" dirty="0">
                <a:latin typeface="Arial" pitchFamily="34" charset="0"/>
                <a:cs typeface="Arial" pitchFamily="34" charset="0"/>
              </a:rPr>
              <a:t>bunalımını ifade etmek amacıyla kullanılmıştır. Tükenmişlik kavramının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tanımını ilk </a:t>
            </a:r>
            <a:r>
              <a:rPr lang="tr-TR" dirty="0">
                <a:latin typeface="Arial" pitchFamily="34" charset="0"/>
                <a:cs typeface="Arial" pitchFamily="34" charset="0"/>
              </a:rPr>
              <a:t>defa 1974 yılında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yapılmıştır</a:t>
            </a:r>
            <a:r>
              <a:rPr lang="tr-TR" dirty="0">
                <a:latin typeface="Arial" pitchFamily="34" charset="0"/>
                <a:cs typeface="Arial" pitchFamily="34" charset="0"/>
              </a:rPr>
              <a:t>. Bu tanıma göre tükenmişlik;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Başarısız olma</a:t>
            </a:r>
            <a:r>
              <a:rPr lang="tr-TR" dirty="0">
                <a:latin typeface="Arial" pitchFamily="34" charset="0"/>
                <a:cs typeface="Arial" pitchFamily="34" charset="0"/>
              </a:rPr>
              <a:t>, yıpranma, enerji ve güç kaybı veya karşılanamayan istekler sonucu bireyin iç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kaynaklarında tükenme durumudur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Tükenmişlik sendromunun; yorgunluk, bitkinlik hissi, mide ve bağırsak hastalıkları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yüksek </a:t>
            </a:r>
            <a:r>
              <a:rPr lang="tr-TR" dirty="0">
                <a:latin typeface="Arial" pitchFamily="34" charset="0"/>
                <a:cs typeface="Arial" pitchFamily="34" charset="0"/>
              </a:rPr>
              <a:t>kolesterol, yüksek tansiyon, alerji, uyku bozuklukları, kilo kaybı veya şişmanlık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genel </a:t>
            </a:r>
            <a:r>
              <a:rPr lang="tr-TR" dirty="0">
                <a:latin typeface="Arial" pitchFamily="34" charset="0"/>
                <a:cs typeface="Arial" pitchFamily="34" charset="0"/>
              </a:rPr>
              <a:t>ağrı ve sızılar, koroner kalp rahatsızlığı, geçmeyen soğuk algınlığı şikayetleri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gibi fizyolojik </a:t>
            </a:r>
            <a:r>
              <a:rPr lang="tr-TR" dirty="0">
                <a:latin typeface="Arial" pitchFamily="34" charset="0"/>
                <a:cs typeface="Arial" pitchFamily="34" charset="0"/>
              </a:rPr>
              <a:t>belirtileri,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engellenmişlik</a:t>
            </a:r>
            <a:r>
              <a:rPr lang="tr-TR" dirty="0">
                <a:latin typeface="Arial" pitchFamily="34" charset="0"/>
                <a:cs typeface="Arial" pitchFamily="34" charset="0"/>
              </a:rPr>
              <a:t> hissi ve sinirlilik, korku, kaygı, depresyon gibi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ruhsal belirtileri </a:t>
            </a:r>
            <a:r>
              <a:rPr lang="tr-TR" dirty="0">
                <a:latin typeface="Arial" pitchFamily="34" charset="0"/>
                <a:cs typeface="Arial" pitchFamily="34" charset="0"/>
              </a:rPr>
              <a:t>ve içe kapanma, yalnız kalma isteği, çabuk öfkelenme, işe gitmek istememe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veya geç </a:t>
            </a:r>
            <a:r>
              <a:rPr lang="tr-TR" dirty="0">
                <a:latin typeface="Arial" pitchFamily="34" charset="0"/>
                <a:cs typeface="Arial" pitchFamily="34" charset="0"/>
              </a:rPr>
              <a:t>gitme, yavaşlama alınganlık gibi davranışsal belirtileri vardır</a:t>
            </a:r>
          </a:p>
        </p:txBody>
      </p:sp>
    </p:spTree>
    <p:extLst>
      <p:ext uri="{BB962C8B-B14F-4D97-AF65-F5344CB8AC3E}">
        <p14:creationId xmlns:p14="http://schemas.microsoft.com/office/powerpoint/2010/main" val="90972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813860" cy="548608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TÜKENMİŞLİK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SENDROMU NEDİR VE STRESLE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BAĞLANTISI VAR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MIDIR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Koruma </a:t>
            </a:r>
            <a:r>
              <a:rPr lang="tr-TR" dirty="0">
                <a:latin typeface="Arial" pitchFamily="34" charset="0"/>
                <a:cs typeface="Arial" pitchFamily="34" charset="0"/>
              </a:rPr>
              <a:t>ve güvenlik hizmeti yapan özel güvenlik görevlilerinde stres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yapıcı koşullar </a:t>
            </a:r>
            <a:r>
              <a:rPr lang="tr-TR" dirty="0">
                <a:latin typeface="Arial" pitchFamily="34" charset="0"/>
                <a:cs typeface="Arial" pitchFamily="34" charset="0"/>
              </a:rPr>
              <a:t>altında enerjilerinin ve çalışma heveslerinin azalması sonucunda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tükenmişlik sendromu </a:t>
            </a:r>
            <a:r>
              <a:rPr lang="tr-TR" dirty="0">
                <a:latin typeface="Arial" pitchFamily="34" charset="0"/>
                <a:cs typeface="Arial" pitchFamily="34" charset="0"/>
              </a:rPr>
              <a:t>görülebilir. Hâlbuki olaylara anında müdahale etmesi gereken, emniyetten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taviz ve </a:t>
            </a:r>
            <a:r>
              <a:rPr lang="tr-TR" dirty="0">
                <a:latin typeface="Arial" pitchFamily="34" charset="0"/>
                <a:cs typeface="Arial" pitchFamily="34" charset="0"/>
              </a:rPr>
              <a:t>ödün vermemesi elzem olan, koruma ve güvenlik gibi hassas görevleri ifa eden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özel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görevlilerinin bu sendroma girmemesi, girmişse kurtulması oldukça önem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teşkil etmektedir.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Tükenmişlik sendromundan kurtulmak için bireyin öncelikle kendini tanıması,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yani kendisinde </a:t>
            </a:r>
            <a:r>
              <a:rPr lang="tr-TR" dirty="0">
                <a:latin typeface="Arial" pitchFamily="34" charset="0"/>
                <a:cs typeface="Arial" pitchFamily="34" charset="0"/>
              </a:rPr>
              <a:t>olan değişikliğin farkına varması gerekir. Birey bunun için zaman zaman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kendisiyle diyalog </a:t>
            </a:r>
            <a:r>
              <a:rPr lang="tr-TR" dirty="0">
                <a:latin typeface="Arial" pitchFamily="34" charset="0"/>
                <a:cs typeface="Arial" pitchFamily="34" charset="0"/>
              </a:rPr>
              <a:t>kurabilir. Örneğin; bir kavga ile karşılaştığında kendisine ‘sakin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soğukkanlı ol</a:t>
            </a:r>
            <a:r>
              <a:rPr lang="tr-TR" dirty="0">
                <a:latin typeface="Arial" pitchFamily="34" charset="0"/>
                <a:cs typeface="Arial" pitchFamily="34" charset="0"/>
              </a:rPr>
              <a:t>, öfkelenmeden görevini yap’ şeklinde telkin verebilir.</a:t>
            </a:r>
          </a:p>
        </p:txBody>
      </p:sp>
    </p:spTree>
    <p:extLst>
      <p:ext uri="{BB962C8B-B14F-4D97-AF65-F5344CB8AC3E}">
        <p14:creationId xmlns:p14="http://schemas.microsoft.com/office/powerpoint/2010/main" val="185180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813860" cy="510029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TÜKENMİŞLİK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SENDROMU NEDİR VE STRESLE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BAĞLANTISI VAR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MIDIR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Birey kendisini motive edecek hususlara yönelerek olumlu davranışlara devam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etme niyet </a:t>
            </a:r>
            <a:r>
              <a:rPr lang="tr-TR" dirty="0">
                <a:latin typeface="Arial" pitchFamily="34" charset="0"/>
                <a:cs typeface="Arial" pitchFamily="34" charset="0"/>
              </a:rPr>
              <a:t>ve hedefine devam etmelidir. Birey kendisine gerçekçi ve ulaşılabilir hedefler belirlemeli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hayal </a:t>
            </a:r>
            <a:r>
              <a:rPr lang="tr-TR" dirty="0">
                <a:latin typeface="Arial" pitchFamily="34" charset="0"/>
                <a:cs typeface="Arial" pitchFamily="34" charset="0"/>
              </a:rPr>
              <a:t>kırıklığına uğrama olasılığından uzaklaşmaya çalışmalıdır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Tükenmişlik sendromunu yoğun olarak yaşadığını hisseden bireyin izin hakkını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kullanarak bir </a:t>
            </a:r>
            <a:r>
              <a:rPr lang="tr-TR" dirty="0">
                <a:latin typeface="Arial" pitchFamily="34" charset="0"/>
                <a:cs typeface="Arial" pitchFamily="34" charset="0"/>
              </a:rPr>
              <a:t>müddet dinlenmesi ve monotonluktan kurtulmak amacıyla izninde farklı değil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öğlen </a:t>
            </a:r>
            <a:r>
              <a:rPr lang="tr-TR" dirty="0">
                <a:latin typeface="Arial" pitchFamily="34" charset="0"/>
                <a:cs typeface="Arial" pitchFamily="34" charset="0"/>
              </a:rPr>
              <a:t>arası gibi kısa çalışma molalarında veya iş saati bittiğinde de yapılabilir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Bireyler çalışırken iş hayatı ve çalışma ortamının hep sadece olumsuz yanlarını görmemeli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olumlu </a:t>
            </a:r>
            <a:r>
              <a:rPr lang="tr-TR" dirty="0">
                <a:latin typeface="Arial" pitchFamily="34" charset="0"/>
                <a:cs typeface="Arial" pitchFamily="34" charset="0"/>
              </a:rPr>
              <a:t>yanlarını da görmelidirler. Örneğin; ‘ya bu işim olmasaydı, burada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çalışmak güzel</a:t>
            </a:r>
            <a:r>
              <a:rPr lang="tr-TR" dirty="0">
                <a:latin typeface="Arial" pitchFamily="34" charset="0"/>
                <a:cs typeface="Arial" pitchFamily="34" charset="0"/>
              </a:rPr>
              <a:t>’ diye kendine telkinler vermek yararlı olacaktır.</a:t>
            </a:r>
          </a:p>
        </p:txBody>
      </p:sp>
    </p:spTree>
    <p:extLst>
      <p:ext uri="{BB962C8B-B14F-4D97-AF65-F5344CB8AC3E}">
        <p14:creationId xmlns:p14="http://schemas.microsoft.com/office/powerpoint/2010/main" val="15822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6336" y="235858"/>
            <a:ext cx="8759228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ctr">
              <a:spcBef>
                <a:spcPts val="92"/>
              </a:spcBef>
            </a:pPr>
            <a:r>
              <a:rPr lang="tr-TR"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Kişisel güvenlik 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704" y="686268"/>
            <a:ext cx="8813860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TÜKENMİŞLİK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SENDROMU NEDİR VE STRESLE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BAĞLANTISI VAR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MIDIR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Çalışılan yerde iş yapılan zamanı doğru ve verimli kullanmak gerekir. Bu yüzden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düzenli ve </a:t>
            </a:r>
            <a:r>
              <a:rPr lang="tr-TR" dirty="0">
                <a:latin typeface="Arial" pitchFamily="34" charset="0"/>
                <a:cs typeface="Arial" pitchFamily="34" charset="0"/>
              </a:rPr>
              <a:t>programlı çalışmak, bireydeki kaygıyı ve gerginliği azaltır. İş saatlerinde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hiçbir şey </a:t>
            </a:r>
            <a:r>
              <a:rPr lang="tr-TR" dirty="0">
                <a:latin typeface="Arial" pitchFamily="34" charset="0"/>
                <a:cs typeface="Arial" pitchFamily="34" charset="0"/>
              </a:rPr>
              <a:t>yapmamak, gereksiz şeylerle uğraşmak, ayrıntılarda boğulmak ve işin esas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konusuna geçememek </a:t>
            </a:r>
            <a:r>
              <a:rPr lang="tr-TR" dirty="0">
                <a:latin typeface="Arial" pitchFamily="34" charset="0"/>
                <a:cs typeface="Arial" pitchFamily="34" charset="0"/>
              </a:rPr>
              <a:t>gibi durumlar iş saati sona erdiğinde çalışan bireyde kaygıyı ve gerilimi artırır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strese </a:t>
            </a:r>
            <a:r>
              <a:rPr lang="tr-TR" dirty="0">
                <a:latin typeface="Arial" pitchFamily="34" charset="0"/>
                <a:cs typeface="Arial" pitchFamily="34" charset="0"/>
              </a:rPr>
              <a:t>girmesine sebep olur. Nitekim zaman geri getiremediğimiz bir olgu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olduğundan etkin </a:t>
            </a:r>
            <a:r>
              <a:rPr lang="tr-TR" dirty="0">
                <a:latin typeface="Arial" pitchFamily="34" charset="0"/>
                <a:cs typeface="Arial" pitchFamily="34" charset="0"/>
              </a:rPr>
              <a:t>ve verimli kullanılmalıdır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Öte yandan, solunum egzersizleri ve uygun zamanlarda bedensel aktiviteler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spor yapılması</a:t>
            </a:r>
            <a:r>
              <a:rPr lang="tr-TR" dirty="0">
                <a:latin typeface="Arial" pitchFamily="34" charset="0"/>
                <a:cs typeface="Arial" pitchFamily="34" charset="0"/>
              </a:rPr>
              <a:t>, dengeli ve zamanlı beslenmeye özen gösterilmesi, mizah duygusunun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gülmenin unutulmaması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da tükenmişlik sendromu ile mücadelede faydalı olacaktır.</a:t>
            </a:r>
          </a:p>
        </p:txBody>
      </p:sp>
    </p:spTree>
    <p:extLst>
      <p:ext uri="{BB962C8B-B14F-4D97-AF65-F5344CB8AC3E}">
        <p14:creationId xmlns:p14="http://schemas.microsoft.com/office/powerpoint/2010/main" val="230288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6922</Words>
  <Application>Microsoft Office PowerPoint</Application>
  <PresentationFormat>Ekran Gösterisi (4:3)</PresentationFormat>
  <Paragraphs>911</Paragraphs>
  <Slides>66</Slides>
  <Notes>65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66</vt:i4>
      </vt:variant>
    </vt:vector>
  </HeadingPairs>
  <TitlesOfParts>
    <vt:vector size="67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welcome</dc:creator>
  <cp:lastModifiedBy>kavas36@gmail.com</cp:lastModifiedBy>
  <cp:revision>1</cp:revision>
  <dcterms:created xsi:type="dcterms:W3CDTF">2020-09-29T14:15:21Z</dcterms:created>
  <dcterms:modified xsi:type="dcterms:W3CDTF">2020-09-29T14:15:53Z</dcterms:modified>
</cp:coreProperties>
</file>