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1E6361-F5AB-48C2-AD5E-84FBA57F2075}" type="datetimeFigureOut">
              <a:rPr lang="tr-TR" smtClean="0"/>
              <a:t>29.09.2020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213C2-1318-42B6-9136-647EA8A87202}" type="slidenum">
              <a:rPr lang="tr-TR" smtClean="0"/>
              <a:t>‹#›</a:t>
            </a:fld>
            <a:endParaRPr lang="tr-TR"/>
          </a:p>
        </p:txBody>
      </p:sp>
    </p:spTree>
    <p:extLst>
      <p:ext uri="{BB962C8B-B14F-4D97-AF65-F5344CB8AC3E}">
        <p14:creationId xmlns:p14="http://schemas.microsoft.com/office/powerpoint/2010/main" val="36575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60</a:t>
            </a:fld>
            <a:endParaRPr lang="tr-TR"/>
          </a:p>
        </p:txBody>
      </p:sp>
    </p:spTree>
    <p:extLst>
      <p:ext uri="{BB962C8B-B14F-4D97-AF65-F5344CB8AC3E}">
        <p14:creationId xmlns:p14="http://schemas.microsoft.com/office/powerpoint/2010/main" val="1304392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119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29.09.2020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20" y="-34"/>
            <a:ext cx="9143194" cy="2087183"/>
            <a:chOff x="0" y="0"/>
            <a:chExt cx="7200265" cy="3123044"/>
          </a:xfrm>
        </p:grpSpPr>
        <p:sp>
          <p:nvSpPr>
            <p:cNvPr id="3" name="object 3"/>
            <p:cNvSpPr/>
            <p:nvPr/>
          </p:nvSpPr>
          <p:spPr>
            <a:xfrm>
              <a:off x="0" y="775449"/>
              <a:ext cx="7200265" cy="2347595"/>
            </a:xfrm>
            <a:custGeom>
              <a:avLst/>
              <a:gdLst/>
              <a:ahLst/>
              <a:cxnLst/>
              <a:rect l="l" t="t" r="r" b="b"/>
              <a:pathLst>
                <a:path w="7200265" h="2347595">
                  <a:moveTo>
                    <a:pt x="0" y="2347544"/>
                  </a:moveTo>
                  <a:lnTo>
                    <a:pt x="7199998" y="2347544"/>
                  </a:lnTo>
                  <a:lnTo>
                    <a:pt x="7199998" y="0"/>
                  </a:lnTo>
                  <a:lnTo>
                    <a:pt x="0" y="0"/>
                  </a:lnTo>
                  <a:lnTo>
                    <a:pt x="0" y="2347544"/>
                  </a:lnTo>
                  <a:close/>
                </a:path>
              </a:pathLst>
            </a:custGeom>
            <a:solidFill>
              <a:srgbClr val="44C8F4"/>
            </a:solidFill>
          </p:spPr>
          <p:txBody>
            <a:bodyPr wrap="square" lIns="0" tIns="0" rIns="0" bIns="0" rtlCol="0"/>
            <a:lstStyle/>
            <a:p>
              <a:endParaRPr/>
            </a:p>
          </p:txBody>
        </p:sp>
        <p:sp>
          <p:nvSpPr>
            <p:cNvPr id="4" name="object 4"/>
            <p:cNvSpPr/>
            <p:nvPr/>
          </p:nvSpPr>
          <p:spPr>
            <a:xfrm>
              <a:off x="0" y="0"/>
              <a:ext cx="7200265" cy="775970"/>
            </a:xfrm>
            <a:custGeom>
              <a:avLst/>
              <a:gdLst/>
              <a:ahLst/>
              <a:cxnLst/>
              <a:rect l="l" t="t" r="r" b="b"/>
              <a:pathLst>
                <a:path w="7200265" h="775970">
                  <a:moveTo>
                    <a:pt x="7199998" y="0"/>
                  </a:moveTo>
                  <a:lnTo>
                    <a:pt x="0" y="0"/>
                  </a:lnTo>
                  <a:lnTo>
                    <a:pt x="0" y="775449"/>
                  </a:lnTo>
                  <a:lnTo>
                    <a:pt x="7199998" y="775449"/>
                  </a:lnTo>
                  <a:lnTo>
                    <a:pt x="7199998" y="0"/>
                  </a:lnTo>
                  <a:close/>
                </a:path>
              </a:pathLst>
            </a:custGeom>
            <a:solidFill>
              <a:srgbClr val="00B9F2"/>
            </a:solidFill>
          </p:spPr>
          <p:txBody>
            <a:bodyPr wrap="square" lIns="0" tIns="0" rIns="0" bIns="0" rtlCol="0"/>
            <a:lstStyle/>
            <a:p>
              <a:endParaRPr/>
            </a:p>
          </p:txBody>
        </p:sp>
      </p:grpSp>
      <p:sp>
        <p:nvSpPr>
          <p:cNvPr id="14" name="object 14"/>
          <p:cNvSpPr txBox="1"/>
          <p:nvPr/>
        </p:nvSpPr>
        <p:spPr>
          <a:xfrm>
            <a:off x="2590603" y="777303"/>
            <a:ext cx="5987556" cy="917127"/>
          </a:xfrm>
          <a:prstGeom prst="rect">
            <a:avLst/>
          </a:prstGeom>
        </p:spPr>
        <p:txBody>
          <a:bodyPr vert="horz" wrap="square" lIns="0" tIns="11637" rIns="0" bIns="0" rtlCol="0">
            <a:spAutoFit/>
          </a:bodyPr>
          <a:lstStyle/>
          <a:p>
            <a:pPr marL="34911">
              <a:spcBef>
                <a:spcPts val="92"/>
              </a:spcBef>
            </a:pPr>
            <a:r>
              <a:rPr lang="tr-TR" sz="2900" b="1" dirty="0">
                <a:solidFill>
                  <a:schemeClr val="bg1"/>
                </a:solidFill>
                <a:latin typeface="Arial" pitchFamily="34" charset="0"/>
                <a:cs typeface="Arial" pitchFamily="34" charset="0"/>
              </a:rPr>
              <a:t>Not Alma, Rapor ve</a:t>
            </a:r>
          </a:p>
          <a:p>
            <a:pPr marL="34911">
              <a:spcBef>
                <a:spcPts val="92"/>
              </a:spcBef>
            </a:pPr>
            <a:r>
              <a:rPr lang="tr-TR" sz="2900" b="1" dirty="0">
                <a:solidFill>
                  <a:schemeClr val="bg1"/>
                </a:solidFill>
                <a:latin typeface="Arial" pitchFamily="34" charset="0"/>
                <a:cs typeface="Arial" pitchFamily="34" charset="0"/>
              </a:rPr>
              <a:t>Tutanak Hazırlanması</a:t>
            </a:r>
            <a:endParaRPr sz="2900" b="1" dirty="0">
              <a:solidFill>
                <a:schemeClr val="bg1"/>
              </a:solidFill>
              <a:latin typeface="Arial" pitchFamily="34" charset="0"/>
              <a:cs typeface="Arial" pitchFamily="34" charset="0"/>
            </a:endParaRPr>
          </a:p>
        </p:txBody>
      </p:sp>
      <p:sp>
        <p:nvSpPr>
          <p:cNvPr id="26" name="object 26"/>
          <p:cNvSpPr/>
          <p:nvPr/>
        </p:nvSpPr>
        <p:spPr>
          <a:xfrm>
            <a:off x="1" y="2087149"/>
            <a:ext cx="9143194" cy="151080"/>
          </a:xfrm>
          <a:custGeom>
            <a:avLst/>
            <a:gdLst/>
            <a:ahLst/>
            <a:cxnLst/>
            <a:rect l="l" t="t" r="r" b="b"/>
            <a:pathLst>
              <a:path w="7200265" h="226060">
                <a:moveTo>
                  <a:pt x="7199998" y="0"/>
                </a:moveTo>
                <a:lnTo>
                  <a:pt x="0" y="0"/>
                </a:lnTo>
                <a:lnTo>
                  <a:pt x="0" y="225729"/>
                </a:lnTo>
                <a:lnTo>
                  <a:pt x="7199998" y="225729"/>
                </a:lnTo>
                <a:lnTo>
                  <a:pt x="7199998" y="0"/>
                </a:lnTo>
                <a:close/>
              </a:path>
            </a:pathLst>
          </a:custGeom>
          <a:solidFill>
            <a:srgbClr val="231F20"/>
          </a:solidFill>
        </p:spPr>
        <p:txBody>
          <a:bodyPr wrap="square" lIns="0" tIns="0" rIns="0" bIns="0" rtlCol="0"/>
          <a:lstStyle/>
          <a:p>
            <a:endParaRPr/>
          </a:p>
        </p:txBody>
      </p:sp>
      <p:sp>
        <p:nvSpPr>
          <p:cNvPr id="30" name="Dikdörtgen 29"/>
          <p:cNvSpPr/>
          <p:nvPr/>
        </p:nvSpPr>
        <p:spPr>
          <a:xfrm>
            <a:off x="497941" y="2485572"/>
            <a:ext cx="8080218" cy="3907189"/>
          </a:xfrm>
          <a:prstGeom prst="rect">
            <a:avLst/>
          </a:prstGeom>
        </p:spPr>
        <p:txBody>
          <a:bodyPr wrap="square" lIns="83786" tIns="41893" rIns="83786" bIns="41893">
            <a:spAutoFit/>
          </a:bodyPr>
          <a:lstStyle/>
          <a:p>
            <a:pPr algn="just">
              <a:lnSpc>
                <a:spcPct val="180000"/>
              </a:lnSpc>
            </a:pPr>
            <a:r>
              <a:rPr lang="tr-TR" b="1" dirty="0" smtClean="0">
                <a:latin typeface="Arial" pitchFamily="34" charset="0"/>
                <a:cs typeface="Arial" pitchFamily="34" charset="0"/>
              </a:rPr>
              <a:t>Bu </a:t>
            </a:r>
            <a:r>
              <a:rPr lang="tr-TR" b="1" dirty="0">
                <a:latin typeface="Arial" pitchFamily="34" charset="0"/>
                <a:cs typeface="Arial" pitchFamily="34" charset="0"/>
              </a:rPr>
              <a:t>üniteyi tamamladıktan sonra;</a:t>
            </a:r>
          </a:p>
          <a:p>
            <a:pPr marL="261833" indent="-261833" algn="just">
              <a:lnSpc>
                <a:spcPct val="200000"/>
              </a:lnSpc>
              <a:buFont typeface="Wingdings" pitchFamily="2" charset="2"/>
              <a:buChar char="Ø"/>
            </a:pPr>
            <a:r>
              <a:rPr lang="tr-TR" dirty="0">
                <a:latin typeface="Arial" pitchFamily="34" charset="0"/>
                <a:cs typeface="Arial" pitchFamily="34" charset="0"/>
              </a:rPr>
              <a:t>Not alma kavramını tanımlayarak, not almada önemli hususları sıralayabilecek,</a:t>
            </a:r>
          </a:p>
          <a:p>
            <a:pPr marL="261833" indent="-261833" algn="just">
              <a:lnSpc>
                <a:spcPct val="200000"/>
              </a:lnSpc>
              <a:buFont typeface="Wingdings" pitchFamily="2" charset="2"/>
              <a:buChar char="Ø"/>
            </a:pPr>
            <a:r>
              <a:rPr lang="tr-TR" dirty="0">
                <a:latin typeface="Arial" pitchFamily="34" charset="0"/>
                <a:cs typeface="Arial" pitchFamily="34" charset="0"/>
              </a:rPr>
              <a:t>Eşkâl tarifinde nelere önem verileceği ifade edilebilecek,</a:t>
            </a:r>
          </a:p>
          <a:p>
            <a:pPr marL="261833" indent="-261833" algn="just">
              <a:lnSpc>
                <a:spcPct val="200000"/>
              </a:lnSpc>
              <a:buFont typeface="Wingdings" pitchFamily="2" charset="2"/>
              <a:buChar char="Ø"/>
            </a:pPr>
            <a:r>
              <a:rPr lang="tr-TR" dirty="0">
                <a:latin typeface="Arial" pitchFamily="34" charset="0"/>
                <a:cs typeface="Arial" pitchFamily="34" charset="0"/>
              </a:rPr>
              <a:t>Rapor ve mesleki raporu tanımlayabilecek,</a:t>
            </a:r>
          </a:p>
          <a:p>
            <a:pPr marL="261833" indent="-261833" algn="just">
              <a:lnSpc>
                <a:spcPct val="200000"/>
              </a:lnSpc>
              <a:buFont typeface="Wingdings" pitchFamily="2" charset="2"/>
              <a:buChar char="Ø"/>
            </a:pPr>
            <a:r>
              <a:rPr lang="tr-TR" dirty="0">
                <a:latin typeface="Arial" pitchFamily="34" charset="0"/>
                <a:cs typeface="Arial" pitchFamily="34" charset="0"/>
              </a:rPr>
              <a:t>Tutanak kavramı ve türlerini açıklayabilecek</a:t>
            </a:r>
          </a:p>
          <a:p>
            <a:pPr algn="just">
              <a:lnSpc>
                <a:spcPct val="200000"/>
              </a:lnSpc>
            </a:pPr>
            <a:r>
              <a:rPr lang="tr-TR" dirty="0" smtClean="0">
                <a:latin typeface="Arial" pitchFamily="34" charset="0"/>
                <a:cs typeface="Arial" pitchFamily="34" charset="0"/>
              </a:rPr>
              <a:t>     bilgi </a:t>
            </a:r>
            <a:r>
              <a:rPr lang="tr-TR" dirty="0">
                <a:latin typeface="Arial" pitchFamily="34" charset="0"/>
                <a:cs typeface="Arial" pitchFamily="34" charset="0"/>
              </a:rPr>
              <a:t>ve becerilere sahip </a:t>
            </a:r>
            <a:r>
              <a:rPr lang="tr-TR" dirty="0" smtClean="0">
                <a:latin typeface="Arial" pitchFamily="34" charset="0"/>
                <a:cs typeface="Arial" pitchFamily="34" charset="0"/>
              </a:rPr>
              <a:t>olabileceksiniz.</a:t>
            </a:r>
            <a:endParaRPr lang="tr-TR" dirty="0">
              <a:latin typeface="Arial" pitchFamily="34" charset="0"/>
              <a:cs typeface="Arial" pitchFamily="34" charset="0"/>
            </a:endParaRPr>
          </a:p>
        </p:txBody>
      </p:sp>
      <p:sp>
        <p:nvSpPr>
          <p:cNvPr id="10" name="object 5"/>
          <p:cNvSpPr/>
          <p:nvPr/>
        </p:nvSpPr>
        <p:spPr>
          <a:xfrm>
            <a:off x="511210" y="598977"/>
            <a:ext cx="1583669" cy="1140737"/>
          </a:xfrm>
          <a:custGeom>
            <a:avLst/>
            <a:gdLst/>
            <a:ahLst/>
            <a:cxnLst/>
            <a:rect l="l" t="t" r="r" b="b"/>
            <a:pathLst>
              <a:path w="1247139" h="1706880">
                <a:moveTo>
                  <a:pt x="612139" y="1706879"/>
                </a:moveTo>
                <a:lnTo>
                  <a:pt x="668665" y="1705387"/>
                </a:lnTo>
                <a:lnTo>
                  <a:pt x="723120" y="1700961"/>
                </a:lnTo>
                <a:lnTo>
                  <a:pt x="775414" y="1693678"/>
                </a:lnTo>
                <a:lnTo>
                  <a:pt x="825459" y="1683613"/>
                </a:lnTo>
                <a:lnTo>
                  <a:pt x="873164" y="1670843"/>
                </a:lnTo>
                <a:lnTo>
                  <a:pt x="918441" y="1655444"/>
                </a:lnTo>
                <a:lnTo>
                  <a:pt x="961199" y="1637493"/>
                </a:lnTo>
                <a:lnTo>
                  <a:pt x="1001349" y="1617065"/>
                </a:lnTo>
                <a:lnTo>
                  <a:pt x="1038801" y="1594237"/>
                </a:lnTo>
                <a:lnTo>
                  <a:pt x="1073467" y="1569084"/>
                </a:lnTo>
                <a:lnTo>
                  <a:pt x="1105256" y="1541684"/>
                </a:lnTo>
                <a:lnTo>
                  <a:pt x="1134079" y="1512112"/>
                </a:lnTo>
                <a:lnTo>
                  <a:pt x="1159846" y="1480445"/>
                </a:lnTo>
                <a:lnTo>
                  <a:pt x="1182469" y="1446758"/>
                </a:lnTo>
                <a:lnTo>
                  <a:pt x="1201856" y="1411128"/>
                </a:lnTo>
                <a:lnTo>
                  <a:pt x="1217919" y="1373631"/>
                </a:lnTo>
                <a:lnTo>
                  <a:pt x="1230569" y="1334344"/>
                </a:lnTo>
                <a:lnTo>
                  <a:pt x="1239715" y="1293342"/>
                </a:lnTo>
                <a:lnTo>
                  <a:pt x="1245268" y="1250702"/>
                </a:lnTo>
                <a:lnTo>
                  <a:pt x="1247139" y="1206499"/>
                </a:lnTo>
                <a:lnTo>
                  <a:pt x="1243706" y="1150200"/>
                </a:lnTo>
                <a:lnTo>
                  <a:pt x="1233781" y="1097678"/>
                </a:lnTo>
                <a:lnTo>
                  <a:pt x="1217925" y="1048936"/>
                </a:lnTo>
                <a:lnTo>
                  <a:pt x="1196698" y="1003971"/>
                </a:lnTo>
                <a:lnTo>
                  <a:pt x="1170663" y="962785"/>
                </a:lnTo>
                <a:lnTo>
                  <a:pt x="1140379" y="925378"/>
                </a:lnTo>
                <a:lnTo>
                  <a:pt x="1106409" y="891749"/>
                </a:lnTo>
                <a:lnTo>
                  <a:pt x="1069313" y="861899"/>
                </a:lnTo>
                <a:lnTo>
                  <a:pt x="1029652" y="835827"/>
                </a:lnTo>
                <a:lnTo>
                  <a:pt x="987987" y="813534"/>
                </a:lnTo>
                <a:lnTo>
                  <a:pt x="944879" y="795019"/>
                </a:lnTo>
                <a:lnTo>
                  <a:pt x="944879" y="787399"/>
                </a:lnTo>
                <a:lnTo>
                  <a:pt x="991067" y="761319"/>
                </a:lnTo>
                <a:lnTo>
                  <a:pt x="1032134" y="732068"/>
                </a:lnTo>
                <a:lnTo>
                  <a:pt x="1068141" y="699983"/>
                </a:lnTo>
                <a:lnTo>
                  <a:pt x="1099149" y="665398"/>
                </a:lnTo>
                <a:lnTo>
                  <a:pt x="1125220" y="628649"/>
                </a:lnTo>
                <a:lnTo>
                  <a:pt x="1146413" y="590072"/>
                </a:lnTo>
                <a:lnTo>
                  <a:pt x="1162791" y="550001"/>
                </a:lnTo>
                <a:lnTo>
                  <a:pt x="1174414" y="508772"/>
                </a:lnTo>
                <a:lnTo>
                  <a:pt x="1181343" y="466719"/>
                </a:lnTo>
                <a:lnTo>
                  <a:pt x="1183639" y="424179"/>
                </a:lnTo>
                <a:lnTo>
                  <a:pt x="1181965" y="388582"/>
                </a:lnTo>
                <a:lnTo>
                  <a:pt x="1168327" y="317166"/>
                </a:lnTo>
                <a:lnTo>
                  <a:pt x="1140432" y="247463"/>
                </a:lnTo>
                <a:lnTo>
                  <a:pt x="1120936" y="214005"/>
                </a:lnTo>
                <a:lnTo>
                  <a:pt x="1097635" y="181879"/>
                </a:lnTo>
                <a:lnTo>
                  <a:pt x="1070446" y="151384"/>
                </a:lnTo>
                <a:lnTo>
                  <a:pt x="1039291" y="122821"/>
                </a:lnTo>
                <a:lnTo>
                  <a:pt x="1004087" y="96492"/>
                </a:lnTo>
                <a:lnTo>
                  <a:pt x="964754" y="72697"/>
                </a:lnTo>
                <a:lnTo>
                  <a:pt x="921212" y="51738"/>
                </a:lnTo>
                <a:lnTo>
                  <a:pt x="873381" y="33914"/>
                </a:lnTo>
                <a:lnTo>
                  <a:pt x="821178" y="19528"/>
                </a:lnTo>
                <a:lnTo>
                  <a:pt x="764524" y="8879"/>
                </a:lnTo>
                <a:lnTo>
                  <a:pt x="703338" y="2270"/>
                </a:lnTo>
                <a:lnTo>
                  <a:pt x="637539" y="0"/>
                </a:lnTo>
                <a:lnTo>
                  <a:pt x="583265" y="1701"/>
                </a:lnTo>
                <a:lnTo>
                  <a:pt x="530626" y="6741"/>
                </a:lnTo>
                <a:lnTo>
                  <a:pt x="479801" y="15028"/>
                </a:lnTo>
                <a:lnTo>
                  <a:pt x="430967" y="26466"/>
                </a:lnTo>
                <a:lnTo>
                  <a:pt x="384302" y="40961"/>
                </a:lnTo>
                <a:lnTo>
                  <a:pt x="339983" y="58419"/>
                </a:lnTo>
                <a:lnTo>
                  <a:pt x="298189" y="78747"/>
                </a:lnTo>
                <a:lnTo>
                  <a:pt x="259097" y="101850"/>
                </a:lnTo>
                <a:lnTo>
                  <a:pt x="222884" y="127634"/>
                </a:lnTo>
                <a:lnTo>
                  <a:pt x="189729" y="156006"/>
                </a:lnTo>
                <a:lnTo>
                  <a:pt x="159810" y="186870"/>
                </a:lnTo>
                <a:lnTo>
                  <a:pt x="133302" y="220133"/>
                </a:lnTo>
                <a:lnTo>
                  <a:pt x="110386" y="255701"/>
                </a:lnTo>
                <a:lnTo>
                  <a:pt x="91237" y="293479"/>
                </a:lnTo>
                <a:lnTo>
                  <a:pt x="76035" y="333374"/>
                </a:lnTo>
                <a:lnTo>
                  <a:pt x="64956" y="375292"/>
                </a:lnTo>
                <a:lnTo>
                  <a:pt x="58178" y="419139"/>
                </a:lnTo>
                <a:lnTo>
                  <a:pt x="55879" y="464819"/>
                </a:lnTo>
                <a:lnTo>
                  <a:pt x="58799" y="512644"/>
                </a:lnTo>
                <a:lnTo>
                  <a:pt x="67573" y="559360"/>
                </a:lnTo>
                <a:lnTo>
                  <a:pt x="82220" y="604614"/>
                </a:lnTo>
                <a:lnTo>
                  <a:pt x="102763" y="648048"/>
                </a:lnTo>
                <a:lnTo>
                  <a:pt x="129222" y="689308"/>
                </a:lnTo>
                <a:lnTo>
                  <a:pt x="161619" y="728039"/>
                </a:lnTo>
                <a:lnTo>
                  <a:pt x="199973" y="763884"/>
                </a:lnTo>
                <a:lnTo>
                  <a:pt x="244306" y="796490"/>
                </a:lnTo>
                <a:lnTo>
                  <a:pt x="294639" y="825499"/>
                </a:lnTo>
                <a:lnTo>
                  <a:pt x="294639" y="833119"/>
                </a:lnTo>
                <a:lnTo>
                  <a:pt x="247129" y="856044"/>
                </a:lnTo>
                <a:lnTo>
                  <a:pt x="203112" y="881878"/>
                </a:lnTo>
                <a:lnTo>
                  <a:pt x="162804" y="910631"/>
                </a:lnTo>
                <a:lnTo>
                  <a:pt x="126423" y="942315"/>
                </a:lnTo>
                <a:lnTo>
                  <a:pt x="94188" y="976942"/>
                </a:lnTo>
                <a:lnTo>
                  <a:pt x="66314" y="1014522"/>
                </a:lnTo>
                <a:lnTo>
                  <a:pt x="43021" y="1055069"/>
                </a:lnTo>
                <a:lnTo>
                  <a:pt x="24525" y="1098592"/>
                </a:lnTo>
                <a:lnTo>
                  <a:pt x="11045" y="1145104"/>
                </a:lnTo>
                <a:lnTo>
                  <a:pt x="2797" y="1194616"/>
                </a:lnTo>
                <a:lnTo>
                  <a:pt x="0" y="1247139"/>
                </a:lnTo>
                <a:lnTo>
                  <a:pt x="1609" y="1282501"/>
                </a:lnTo>
                <a:lnTo>
                  <a:pt x="14567" y="1352987"/>
                </a:lnTo>
                <a:lnTo>
                  <a:pt x="40707" y="1421705"/>
                </a:lnTo>
                <a:lnTo>
                  <a:pt x="80257" y="1486912"/>
                </a:lnTo>
                <a:lnTo>
                  <a:pt x="105134" y="1517654"/>
                </a:lnTo>
                <a:lnTo>
                  <a:pt x="133450" y="1546866"/>
                </a:lnTo>
                <a:lnTo>
                  <a:pt x="165235" y="1574329"/>
                </a:lnTo>
                <a:lnTo>
                  <a:pt x="200517" y="1599825"/>
                </a:lnTo>
                <a:lnTo>
                  <a:pt x="239325" y="1623138"/>
                </a:lnTo>
                <a:lnTo>
                  <a:pt x="281688" y="1644049"/>
                </a:lnTo>
                <a:lnTo>
                  <a:pt x="327635" y="1662340"/>
                </a:lnTo>
                <a:lnTo>
                  <a:pt x="377194" y="1677793"/>
                </a:lnTo>
                <a:lnTo>
                  <a:pt x="430396" y="1690192"/>
                </a:lnTo>
                <a:lnTo>
                  <a:pt x="487268" y="1699318"/>
                </a:lnTo>
                <a:lnTo>
                  <a:pt x="547840" y="1704953"/>
                </a:lnTo>
                <a:lnTo>
                  <a:pt x="612139" y="1706879"/>
                </a:lnTo>
                <a:close/>
              </a:path>
              <a:path w="1247139" h="1706880">
                <a:moveTo>
                  <a:pt x="627379" y="1440179"/>
                </a:moveTo>
                <a:lnTo>
                  <a:pt x="575667" y="1435144"/>
                </a:lnTo>
                <a:lnTo>
                  <a:pt x="529431" y="1420852"/>
                </a:lnTo>
                <a:lnTo>
                  <a:pt x="489148" y="1398523"/>
                </a:lnTo>
                <a:lnTo>
                  <a:pt x="455294" y="1369377"/>
                </a:lnTo>
                <a:lnTo>
                  <a:pt x="428347" y="1334636"/>
                </a:lnTo>
                <a:lnTo>
                  <a:pt x="408781" y="1295519"/>
                </a:lnTo>
                <a:lnTo>
                  <a:pt x="397073" y="1253246"/>
                </a:lnTo>
                <a:lnTo>
                  <a:pt x="393699" y="1209039"/>
                </a:lnTo>
                <a:lnTo>
                  <a:pt x="398150" y="1159669"/>
                </a:lnTo>
                <a:lnTo>
                  <a:pt x="411265" y="1114208"/>
                </a:lnTo>
                <a:lnTo>
                  <a:pt x="432688" y="1073146"/>
                </a:lnTo>
                <a:lnTo>
                  <a:pt x="462065" y="1036971"/>
                </a:lnTo>
                <a:lnTo>
                  <a:pt x="499039" y="1006173"/>
                </a:lnTo>
                <a:lnTo>
                  <a:pt x="543256" y="981239"/>
                </a:lnTo>
                <a:lnTo>
                  <a:pt x="594359" y="962659"/>
                </a:lnTo>
                <a:lnTo>
                  <a:pt x="643383" y="977917"/>
                </a:lnTo>
                <a:lnTo>
                  <a:pt x="688517" y="996666"/>
                </a:lnTo>
                <a:lnTo>
                  <a:pt x="729262" y="1019010"/>
                </a:lnTo>
                <a:lnTo>
                  <a:pt x="765114" y="1045054"/>
                </a:lnTo>
                <a:lnTo>
                  <a:pt x="795573" y="1074904"/>
                </a:lnTo>
                <a:lnTo>
                  <a:pt x="820137" y="1108662"/>
                </a:lnTo>
                <a:lnTo>
                  <a:pt x="838304" y="1146435"/>
                </a:lnTo>
                <a:lnTo>
                  <a:pt x="849572" y="1188326"/>
                </a:lnTo>
                <a:lnTo>
                  <a:pt x="853439" y="1234439"/>
                </a:lnTo>
                <a:lnTo>
                  <a:pt x="848115" y="1282625"/>
                </a:lnTo>
                <a:lnTo>
                  <a:pt x="832616" y="1326324"/>
                </a:lnTo>
                <a:lnTo>
                  <a:pt x="807653" y="1364468"/>
                </a:lnTo>
                <a:lnTo>
                  <a:pt x="773937" y="1395992"/>
                </a:lnTo>
                <a:lnTo>
                  <a:pt x="732179" y="1419830"/>
                </a:lnTo>
                <a:lnTo>
                  <a:pt x="683089" y="1434914"/>
                </a:lnTo>
                <a:lnTo>
                  <a:pt x="627379" y="1440179"/>
                </a:lnTo>
                <a:close/>
              </a:path>
              <a:path w="1247139" h="1706880">
                <a:moveTo>
                  <a:pt x="619759" y="261619"/>
                </a:moveTo>
                <a:lnTo>
                  <a:pt x="675662" y="267544"/>
                </a:lnTo>
                <a:lnTo>
                  <a:pt x="721745" y="284131"/>
                </a:lnTo>
                <a:lnTo>
                  <a:pt x="758452" y="309606"/>
                </a:lnTo>
                <a:lnTo>
                  <a:pt x="786229" y="342189"/>
                </a:lnTo>
                <a:lnTo>
                  <a:pt x="805520" y="380103"/>
                </a:lnTo>
                <a:lnTo>
                  <a:pt x="816769" y="421573"/>
                </a:lnTo>
                <a:lnTo>
                  <a:pt x="820419" y="464819"/>
                </a:lnTo>
                <a:lnTo>
                  <a:pt x="814175" y="514832"/>
                </a:lnTo>
                <a:lnTo>
                  <a:pt x="796713" y="560117"/>
                </a:lnTo>
                <a:lnTo>
                  <a:pt x="769937" y="599757"/>
                </a:lnTo>
                <a:lnTo>
                  <a:pt x="735753" y="632836"/>
                </a:lnTo>
                <a:lnTo>
                  <a:pt x="696065" y="658436"/>
                </a:lnTo>
                <a:lnTo>
                  <a:pt x="652779" y="675639"/>
                </a:lnTo>
                <a:lnTo>
                  <a:pt x="598247" y="656327"/>
                </a:lnTo>
                <a:lnTo>
                  <a:pt x="548691" y="633104"/>
                </a:lnTo>
                <a:lnTo>
                  <a:pt x="505356" y="605793"/>
                </a:lnTo>
                <a:lnTo>
                  <a:pt x="469485" y="574217"/>
                </a:lnTo>
                <a:lnTo>
                  <a:pt x="442322" y="538198"/>
                </a:lnTo>
                <a:lnTo>
                  <a:pt x="425113" y="497558"/>
                </a:lnTo>
                <a:lnTo>
                  <a:pt x="419099" y="452119"/>
                </a:lnTo>
                <a:lnTo>
                  <a:pt x="423283" y="408777"/>
                </a:lnTo>
                <a:lnTo>
                  <a:pt x="435776" y="368810"/>
                </a:lnTo>
                <a:lnTo>
                  <a:pt x="456489" y="333421"/>
                </a:lnTo>
                <a:lnTo>
                  <a:pt x="485332" y="303807"/>
                </a:lnTo>
                <a:lnTo>
                  <a:pt x="522218" y="281169"/>
                </a:lnTo>
                <a:lnTo>
                  <a:pt x="567056" y="266707"/>
                </a:lnTo>
                <a:lnTo>
                  <a:pt x="619759" y="261619"/>
                </a:lnTo>
                <a:close/>
              </a:path>
            </a:pathLst>
          </a:custGeom>
          <a:ln w="101600">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32537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317080"/>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Bilindiği </a:t>
            </a:r>
            <a:r>
              <a:rPr lang="tr-TR" dirty="0">
                <a:latin typeface="Arial" pitchFamily="34" charset="0"/>
                <a:cs typeface="Arial" pitchFamily="34" charset="0"/>
              </a:rPr>
              <a:t>üzere özel güvenlik görevlileri, görevlerini yerine getirirken yetki ve </a:t>
            </a:r>
            <a:r>
              <a:rPr lang="tr-TR" dirty="0" smtClean="0">
                <a:latin typeface="Arial" pitchFamily="34" charset="0"/>
                <a:cs typeface="Arial" pitchFamily="34" charset="0"/>
              </a:rPr>
              <a:t>sorumluluklarını 5188 </a:t>
            </a:r>
            <a:r>
              <a:rPr lang="tr-TR" dirty="0">
                <a:latin typeface="Arial" pitchFamily="34" charset="0"/>
                <a:cs typeface="Arial" pitchFamily="34" charset="0"/>
              </a:rPr>
              <a:t>sayılı Özel Güvenlik Hizmetlerine Dair Kanun ve Özel Güvenlik </a:t>
            </a:r>
            <a:r>
              <a:rPr lang="tr-TR" dirty="0" smtClean="0">
                <a:latin typeface="Arial" pitchFamily="34" charset="0"/>
                <a:cs typeface="Arial" pitchFamily="34" charset="0"/>
              </a:rPr>
              <a:t>Hizmetlerine Dair </a:t>
            </a:r>
            <a:r>
              <a:rPr lang="tr-TR" dirty="0">
                <a:latin typeface="Arial" pitchFamily="34" charset="0"/>
                <a:cs typeface="Arial" pitchFamily="34" charset="0"/>
              </a:rPr>
              <a:t>Kanunun Uygulanmasına İlişkin Yönetmelik ile CMK, TCK gibi </a:t>
            </a:r>
            <a:r>
              <a:rPr lang="tr-TR" dirty="0" smtClean="0">
                <a:latin typeface="Arial" pitchFamily="34" charset="0"/>
                <a:cs typeface="Arial" pitchFamily="34" charset="0"/>
              </a:rPr>
              <a:t>diğer kanunlardan </a:t>
            </a:r>
            <a:r>
              <a:rPr lang="tr-TR" dirty="0">
                <a:latin typeface="Arial" pitchFamily="34" charset="0"/>
                <a:cs typeface="Arial" pitchFamily="34" charset="0"/>
              </a:rPr>
              <a:t>almaktadırlar</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Bu yetki ve sorumlulukları arasında üst arama, yakalama</a:t>
            </a:r>
            <a:r>
              <a:rPr lang="tr-TR" dirty="0" smtClean="0">
                <a:latin typeface="Arial" pitchFamily="34" charset="0"/>
                <a:cs typeface="Arial" pitchFamily="34" charset="0"/>
              </a:rPr>
              <a:t>, arama</a:t>
            </a:r>
            <a:r>
              <a:rPr lang="tr-TR" dirty="0">
                <a:latin typeface="Arial" pitchFamily="34" charset="0"/>
                <a:cs typeface="Arial" pitchFamily="34" charset="0"/>
              </a:rPr>
              <a:t>, olay yerindeki delilleri koruma, zor kullanma, suça el koyma gibi genel </a:t>
            </a:r>
            <a:r>
              <a:rPr lang="tr-TR" dirty="0" smtClean="0">
                <a:latin typeface="Arial" pitchFamily="34" charset="0"/>
                <a:cs typeface="Arial" pitchFamily="34" charset="0"/>
              </a:rPr>
              <a:t>kolluk görevleri </a:t>
            </a:r>
            <a:r>
              <a:rPr lang="tr-TR" dirty="0">
                <a:latin typeface="Arial" pitchFamily="34" charset="0"/>
                <a:cs typeface="Arial" pitchFamily="34" charset="0"/>
              </a:rPr>
              <a:t>de yer almaktadır. Özel güvenlik görevlisi, bu türden görevlerden </a:t>
            </a:r>
            <a:r>
              <a:rPr lang="tr-TR" dirty="0" smtClean="0">
                <a:latin typeface="Arial" pitchFamily="34" charset="0"/>
                <a:cs typeface="Arial" pitchFamily="34" charset="0"/>
              </a:rPr>
              <a:t>birini ilgili </a:t>
            </a:r>
            <a:r>
              <a:rPr lang="tr-TR" dirty="0">
                <a:latin typeface="Arial" pitchFamily="34" charset="0"/>
                <a:cs typeface="Arial" pitchFamily="34" charset="0"/>
              </a:rPr>
              <a:t>mevzuat doğrultusunda ifa ettikten sonra ya çalıştığı birimdeki üstlerine ya </a:t>
            </a:r>
            <a:r>
              <a:rPr lang="tr-TR" dirty="0" smtClean="0">
                <a:latin typeface="Arial" pitchFamily="34" charset="0"/>
                <a:cs typeface="Arial" pitchFamily="34" charset="0"/>
              </a:rPr>
              <a:t>da her hâlükârda </a:t>
            </a:r>
            <a:r>
              <a:rPr lang="tr-TR" dirty="0">
                <a:latin typeface="Arial" pitchFamily="34" charset="0"/>
                <a:cs typeface="Arial" pitchFamily="34" charset="0"/>
              </a:rPr>
              <a:t>genel zabıtaya </a:t>
            </a:r>
            <a:r>
              <a:rPr lang="tr-TR" dirty="0" smtClean="0">
                <a:latin typeface="Arial" pitchFamily="34" charset="0"/>
                <a:cs typeface="Arial" pitchFamily="34" charset="0"/>
              </a:rPr>
              <a:t>müdahale </a:t>
            </a:r>
            <a:r>
              <a:rPr lang="tr-TR" dirty="0">
                <a:latin typeface="Arial" pitchFamily="34" charset="0"/>
                <a:cs typeface="Arial" pitchFamily="34" charset="0"/>
              </a:rPr>
              <a:t>ettikleri konuya ilişkin bilgiyi aktarırken </a:t>
            </a:r>
            <a:r>
              <a:rPr lang="tr-TR" dirty="0" smtClean="0">
                <a:latin typeface="Arial" pitchFamily="34" charset="0"/>
                <a:cs typeface="Arial" pitchFamily="34" charset="0"/>
              </a:rPr>
              <a:t>usulüne uygun </a:t>
            </a:r>
            <a:r>
              <a:rPr lang="tr-TR" dirty="0">
                <a:latin typeface="Arial" pitchFamily="34" charset="0"/>
                <a:cs typeface="Arial" pitchFamily="34" charset="0"/>
              </a:rPr>
              <a:t>rapor ya da tutanak düzenlemek durumundadır.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 </a:t>
            </a:r>
            <a:r>
              <a:rPr lang="tr-TR" dirty="0">
                <a:latin typeface="Arial" pitchFamily="34" charset="0"/>
                <a:cs typeface="Arial" pitchFamily="34" charset="0"/>
              </a:rPr>
              <a:t>bölümde, </a:t>
            </a:r>
            <a:r>
              <a:rPr lang="tr-TR" dirty="0" smtClean="0">
                <a:latin typeface="Arial" pitchFamily="34" charset="0"/>
                <a:cs typeface="Arial" pitchFamily="34" charset="0"/>
              </a:rPr>
              <a:t>Olaylara Müdahale </a:t>
            </a:r>
            <a:r>
              <a:rPr lang="tr-TR" dirty="0">
                <a:latin typeface="Arial" pitchFamily="34" charset="0"/>
                <a:cs typeface="Arial" pitchFamily="34" charset="0"/>
              </a:rPr>
              <a:t>Sonrası Yazışma Usulleri başlığı altında, görevini ifa eden bir özel </a:t>
            </a:r>
            <a:r>
              <a:rPr lang="tr-TR" dirty="0" smtClean="0">
                <a:latin typeface="Arial" pitchFamily="34" charset="0"/>
                <a:cs typeface="Arial" pitchFamily="34" charset="0"/>
              </a:rPr>
              <a:t>güvenlik görevlisinin </a:t>
            </a:r>
            <a:r>
              <a:rPr lang="tr-TR" dirty="0">
                <a:latin typeface="Arial" pitchFamily="34" charset="0"/>
                <a:cs typeface="Arial" pitchFamily="34" charset="0"/>
              </a:rPr>
              <a:t>görevine ilişkin yapacağı bildirimi nasıl yapacağına dair konular </a:t>
            </a:r>
            <a:r>
              <a:rPr lang="tr-TR" dirty="0" smtClean="0">
                <a:latin typeface="Arial" pitchFamily="34" charset="0"/>
                <a:cs typeface="Arial" pitchFamily="34" charset="0"/>
              </a:rPr>
              <a:t>ele alınacaktır</a:t>
            </a:r>
            <a:r>
              <a:rPr lang="tr-TR" dirty="0">
                <a:latin typeface="Arial" pitchFamily="34" charset="0"/>
                <a:cs typeface="Arial" pitchFamily="34" charset="0"/>
              </a:rPr>
              <a:t>.</a:t>
            </a:r>
          </a:p>
        </p:txBody>
      </p:sp>
    </p:spTree>
    <p:extLst>
      <p:ext uri="{BB962C8B-B14F-4D97-AF65-F5344CB8AC3E}">
        <p14:creationId xmlns:p14="http://schemas.microsoft.com/office/powerpoint/2010/main" val="1869956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452042"/>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İnsan hafızası, unutkanlık ile birlikte anılır. </a:t>
            </a:r>
            <a:r>
              <a:rPr lang="tr-TR" dirty="0" smtClean="0">
                <a:latin typeface="Arial" pitchFamily="34" charset="0"/>
                <a:cs typeface="Arial" pitchFamily="34" charset="0"/>
              </a:rPr>
              <a:t>İnsan zamanla </a:t>
            </a:r>
            <a:r>
              <a:rPr lang="tr-TR" dirty="0">
                <a:latin typeface="Arial" pitchFamily="34" charset="0"/>
                <a:cs typeface="Arial" pitchFamily="34" charset="0"/>
              </a:rPr>
              <a:t>gördüğü, karşılaştığı olayları bir yere not etmediği ya da ara ara tekrar </a:t>
            </a:r>
            <a:r>
              <a:rPr lang="tr-TR" dirty="0" smtClean="0">
                <a:latin typeface="Arial" pitchFamily="34" charset="0"/>
                <a:cs typeface="Arial" pitchFamily="34" charset="0"/>
              </a:rPr>
              <a:t>etmediği takdirde </a:t>
            </a:r>
            <a:r>
              <a:rPr lang="tr-TR" dirty="0">
                <a:latin typeface="Arial" pitchFamily="34" charset="0"/>
                <a:cs typeface="Arial" pitchFamily="34" charset="0"/>
              </a:rPr>
              <a:t>bilgiyi unutabilmektedir. Bununla birlikte; söz uçar, yazı kalır atasözü </a:t>
            </a:r>
            <a:r>
              <a:rPr lang="tr-TR" dirty="0" smtClean="0">
                <a:latin typeface="Arial" pitchFamily="34" charset="0"/>
                <a:cs typeface="Arial" pitchFamily="34" charset="0"/>
              </a:rPr>
              <a:t>ise salt </a:t>
            </a:r>
            <a:r>
              <a:rPr lang="tr-TR" dirty="0">
                <a:latin typeface="Arial" pitchFamily="34" charset="0"/>
                <a:cs typeface="Arial" pitchFamily="34" charset="0"/>
              </a:rPr>
              <a:t>hafızaya güvenilmemesi gerekliliğine işaret etmekte ve yazının önemini vurgulamaktadır</a:t>
            </a:r>
            <a:r>
              <a:rPr lang="tr-TR" dirty="0" smtClean="0">
                <a:latin typeface="Arial" pitchFamily="34" charset="0"/>
                <a:cs typeface="Arial" pitchFamily="34" charset="0"/>
              </a:rPr>
              <a:t>. </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Zira </a:t>
            </a:r>
            <a:r>
              <a:rPr lang="tr-TR" dirty="0">
                <a:latin typeface="Arial" pitchFamily="34" charset="0"/>
                <a:cs typeface="Arial" pitchFamily="34" charset="0"/>
              </a:rPr>
              <a:t>özel güvenlik </a:t>
            </a:r>
            <a:r>
              <a:rPr lang="tr-TR" dirty="0" smtClean="0">
                <a:latin typeface="Arial" pitchFamily="34" charset="0"/>
                <a:cs typeface="Arial" pitchFamily="34" charset="0"/>
              </a:rPr>
              <a:t>görevlileri </a:t>
            </a:r>
            <a:r>
              <a:rPr lang="tr-TR" dirty="0">
                <a:latin typeface="Arial" pitchFamily="34" charset="0"/>
                <a:cs typeface="Arial" pitchFamily="34" charset="0"/>
              </a:rPr>
              <a:t>de ilgili mevzuat doğrultusunda kamu </a:t>
            </a:r>
            <a:r>
              <a:rPr lang="tr-TR" dirty="0" smtClean="0">
                <a:latin typeface="Arial" pitchFamily="34" charset="0"/>
                <a:cs typeface="Arial" pitchFamily="34" charset="0"/>
              </a:rPr>
              <a:t>güvenliğinin sağlanması </a:t>
            </a:r>
            <a:r>
              <a:rPr lang="tr-TR" dirty="0">
                <a:latin typeface="Arial" pitchFamily="34" charset="0"/>
                <a:cs typeface="Arial" pitchFamily="34" charset="0"/>
              </a:rPr>
              <a:t>adına toplum içerisinde (özelde çalıştıkları yerlerde) ortaya </a:t>
            </a:r>
            <a:r>
              <a:rPr lang="tr-TR" dirty="0" smtClean="0">
                <a:latin typeface="Arial" pitchFamily="34" charset="0"/>
                <a:cs typeface="Arial" pitchFamily="34" charset="0"/>
              </a:rPr>
              <a:t>çıkacak birçok </a:t>
            </a:r>
            <a:r>
              <a:rPr lang="tr-TR" dirty="0">
                <a:latin typeface="Arial" pitchFamily="34" charset="0"/>
                <a:cs typeface="Arial" pitchFamily="34" charset="0"/>
              </a:rPr>
              <a:t>olaya müdahale etmek durumundadır.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 </a:t>
            </a:r>
            <a:r>
              <a:rPr lang="tr-TR" dirty="0">
                <a:latin typeface="Arial" pitchFamily="34" charset="0"/>
                <a:cs typeface="Arial" pitchFamily="34" charset="0"/>
              </a:rPr>
              <a:t>olaylar esnasında olayları </a:t>
            </a:r>
            <a:r>
              <a:rPr lang="tr-TR" dirty="0" smtClean="0">
                <a:latin typeface="Arial" pitchFamily="34" charset="0"/>
                <a:cs typeface="Arial" pitchFamily="34" charset="0"/>
              </a:rPr>
              <a:t>tanımlayacak </a:t>
            </a:r>
            <a:r>
              <a:rPr lang="tr-TR" dirty="0">
                <a:latin typeface="Arial" pitchFamily="34" charset="0"/>
                <a:cs typeface="Arial" pitchFamily="34" charset="0"/>
              </a:rPr>
              <a:t>şekilde notlar almalı ve bu notları yazıya dönüştürmelidir ki </a:t>
            </a:r>
            <a:r>
              <a:rPr lang="tr-TR" dirty="0" smtClean="0">
                <a:latin typeface="Arial" pitchFamily="34" charset="0"/>
                <a:cs typeface="Arial" pitchFamily="34" charset="0"/>
              </a:rPr>
              <a:t>alınan notlar </a:t>
            </a:r>
            <a:r>
              <a:rPr lang="tr-TR" dirty="0">
                <a:latin typeface="Arial" pitchFamily="34" charset="0"/>
                <a:cs typeface="Arial" pitchFamily="34" charset="0"/>
              </a:rPr>
              <a:t>hem özel güvenlik görevlisinin işini doğru yapmasına yardımcı olacaktır </a:t>
            </a:r>
            <a:r>
              <a:rPr lang="tr-TR" dirty="0" smtClean="0">
                <a:latin typeface="Arial" pitchFamily="34" charset="0"/>
                <a:cs typeface="Arial" pitchFamily="34" charset="0"/>
              </a:rPr>
              <a:t>hem de </a:t>
            </a:r>
            <a:r>
              <a:rPr lang="tr-TR" dirty="0">
                <a:latin typeface="Arial" pitchFamily="34" charset="0"/>
                <a:cs typeface="Arial" pitchFamily="34" charset="0"/>
              </a:rPr>
              <a:t>bu notlar ile oluşturulacak rapor, tutanak vb. yazıların ortaya konulmasında </a:t>
            </a:r>
            <a:r>
              <a:rPr lang="tr-TR" dirty="0" smtClean="0">
                <a:latin typeface="Arial" pitchFamily="34" charset="0"/>
                <a:cs typeface="Arial" pitchFamily="34" charset="0"/>
              </a:rPr>
              <a:t>doğru ve </a:t>
            </a:r>
            <a:r>
              <a:rPr lang="tr-TR" dirty="0">
                <a:latin typeface="Arial" pitchFamily="34" charset="0"/>
                <a:cs typeface="Arial" pitchFamily="34" charset="0"/>
              </a:rPr>
              <a:t>tam bilgi ile genel kolluğun işini </a:t>
            </a:r>
            <a:r>
              <a:rPr lang="tr-TR" dirty="0" smtClean="0">
                <a:latin typeface="Arial" pitchFamily="34" charset="0"/>
                <a:cs typeface="Arial" pitchFamily="34" charset="0"/>
              </a:rPr>
              <a:t>kolaylaştıracaktır</a:t>
            </a:r>
            <a:endParaRPr lang="tr-TR" dirty="0">
              <a:latin typeface="Arial" pitchFamily="34" charset="0"/>
              <a:cs typeface="Arial" pitchFamily="34" charset="0"/>
            </a:endParaRPr>
          </a:p>
        </p:txBody>
      </p:sp>
    </p:spTree>
    <p:extLst>
      <p:ext uri="{BB962C8B-B14F-4D97-AF65-F5344CB8AC3E}">
        <p14:creationId xmlns:p14="http://schemas.microsoft.com/office/powerpoint/2010/main" val="1252423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317080"/>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a:latin typeface="Arial" pitchFamily="34" charset="0"/>
                <a:cs typeface="Arial" pitchFamily="34" charset="0"/>
              </a:rPr>
              <a:t>NOT ALMANIN TANIMI VE AMACI</a:t>
            </a:r>
          </a:p>
          <a:p>
            <a:pPr algn="just">
              <a:lnSpc>
                <a:spcPct val="150000"/>
              </a:lnSpc>
            </a:pPr>
            <a:r>
              <a:rPr lang="tr-TR" b="1" dirty="0">
                <a:latin typeface="Arial" pitchFamily="34" charset="0"/>
                <a:cs typeface="Arial" pitchFamily="34" charset="0"/>
              </a:rPr>
              <a:t>Not Almanın </a:t>
            </a:r>
            <a:r>
              <a:rPr lang="tr-TR" b="1" dirty="0" smtClean="0">
                <a:latin typeface="Arial" pitchFamily="34" charset="0"/>
                <a:cs typeface="Arial" pitchFamily="34" charset="0"/>
              </a:rPr>
              <a:t>Tanımı</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Not alma, görme, koklama, dokunma, duyma ve tat alma organlarımızla hafızamızda </a:t>
            </a:r>
            <a:r>
              <a:rPr lang="tr-TR" dirty="0" smtClean="0">
                <a:latin typeface="Arial" pitchFamily="34" charset="0"/>
                <a:cs typeface="Arial" pitchFamily="34" charset="0"/>
              </a:rPr>
              <a:t>algılanan bilgilerin </a:t>
            </a:r>
            <a:r>
              <a:rPr lang="tr-TR" dirty="0">
                <a:latin typeface="Arial" pitchFamily="34" charset="0"/>
                <a:cs typeface="Arial" pitchFamily="34" charset="0"/>
              </a:rPr>
              <a:t>yazılı olarak kayıtlara geçirilmesine denir. Not, bir şeyi hatırlamak </a:t>
            </a:r>
            <a:r>
              <a:rPr lang="tr-TR" dirty="0" smtClean="0">
                <a:latin typeface="Arial" pitchFamily="34" charset="0"/>
                <a:cs typeface="Arial" pitchFamily="34" charset="0"/>
              </a:rPr>
              <a:t>için yazılan </a:t>
            </a:r>
            <a:r>
              <a:rPr lang="tr-TR" dirty="0">
                <a:latin typeface="Arial" pitchFamily="34" charset="0"/>
                <a:cs typeface="Arial" pitchFamily="34" charset="0"/>
              </a:rPr>
              <a:t>kısa yazı veya bir şeyin başlıca özelliklerini özetleyerek yazma olarak da </a:t>
            </a:r>
            <a:r>
              <a:rPr lang="tr-TR" dirty="0" smtClean="0">
                <a:latin typeface="Arial" pitchFamily="34" charset="0"/>
                <a:cs typeface="Arial" pitchFamily="34" charset="0"/>
              </a:rPr>
              <a:t>tanımlanır.</a:t>
            </a:r>
          </a:p>
          <a:p>
            <a:pPr algn="just">
              <a:lnSpc>
                <a:spcPct val="150000"/>
              </a:lnSpc>
            </a:pP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Not Almanın </a:t>
            </a:r>
            <a:r>
              <a:rPr lang="tr-TR" b="1" dirty="0" smtClean="0">
                <a:latin typeface="Arial" pitchFamily="34" charset="0"/>
                <a:cs typeface="Arial" pitchFamily="34" charset="0"/>
              </a:rPr>
              <a:t>Amacı</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Not almak, görevli ekibin gözlemlerinin eksiksiz ve tam olarak yazıya geçirilmesini sağlar</a:t>
            </a:r>
            <a:r>
              <a:rPr lang="tr-TR" dirty="0" smtClean="0">
                <a:latin typeface="Arial" pitchFamily="34" charset="0"/>
                <a:cs typeface="Arial" pitchFamily="34" charset="0"/>
              </a:rPr>
              <a:t>. Yerine </a:t>
            </a:r>
            <a:r>
              <a:rPr lang="tr-TR" dirty="0">
                <a:latin typeface="Arial" pitchFamily="34" charset="0"/>
                <a:cs typeface="Arial" pitchFamily="34" charset="0"/>
              </a:rPr>
              <a:t>getirilen görev ve yapılan işlerin zamanının sürekli olarak kaydedilmesini sağlar</a:t>
            </a:r>
            <a:r>
              <a:rPr lang="tr-TR" dirty="0" smtClean="0">
                <a:latin typeface="Arial" pitchFamily="34" charset="0"/>
                <a:cs typeface="Arial" pitchFamily="34" charset="0"/>
              </a:rPr>
              <a:t>. Alınan </a:t>
            </a:r>
            <a:r>
              <a:rPr lang="tr-TR" dirty="0">
                <a:latin typeface="Arial" pitchFamily="34" charset="0"/>
                <a:cs typeface="Arial" pitchFamily="34" charset="0"/>
              </a:rPr>
              <a:t>talimatlar, mesajlar ve olaylar, uygun ve etkili bir şekilde kaydedilebilir. </a:t>
            </a:r>
            <a:r>
              <a:rPr lang="tr-TR" dirty="0" smtClean="0">
                <a:latin typeface="Arial" pitchFamily="34" charset="0"/>
                <a:cs typeface="Arial" pitchFamily="34" charset="0"/>
              </a:rPr>
              <a:t>Hafızada saklanmayan </a:t>
            </a:r>
            <a:r>
              <a:rPr lang="tr-TR" dirty="0">
                <a:latin typeface="Arial" pitchFamily="34" charset="0"/>
                <a:cs typeface="Arial" pitchFamily="34" charset="0"/>
              </a:rPr>
              <a:t>bilgilerin </a:t>
            </a:r>
            <a:r>
              <a:rPr lang="tr-TR" dirty="0" smtClean="0">
                <a:latin typeface="Arial" pitchFamily="34" charset="0"/>
                <a:cs typeface="Arial" pitchFamily="34" charset="0"/>
              </a:rPr>
              <a:t>kaydedilmesini </a:t>
            </a:r>
            <a:r>
              <a:rPr lang="tr-TR" dirty="0">
                <a:latin typeface="Arial" pitchFamily="34" charset="0"/>
                <a:cs typeface="Arial" pitchFamily="34" charset="0"/>
              </a:rPr>
              <a:t>sağlar. En önemlisi de delil olarak </a:t>
            </a:r>
            <a:r>
              <a:rPr lang="tr-TR" dirty="0" smtClean="0">
                <a:latin typeface="Arial" pitchFamily="34" charset="0"/>
                <a:cs typeface="Arial" pitchFamily="34" charset="0"/>
              </a:rPr>
              <a:t>sunulabilir ve </a:t>
            </a:r>
            <a:r>
              <a:rPr lang="tr-TR" dirty="0">
                <a:latin typeface="Arial" pitchFamily="34" charset="0"/>
                <a:cs typeface="Arial" pitchFamily="34" charset="0"/>
              </a:rPr>
              <a:t>soruşturmaya kaynak teşkil edebilir</a:t>
            </a:r>
          </a:p>
        </p:txBody>
      </p:sp>
    </p:spTree>
    <p:extLst>
      <p:ext uri="{BB962C8B-B14F-4D97-AF65-F5344CB8AC3E}">
        <p14:creationId xmlns:p14="http://schemas.microsoft.com/office/powerpoint/2010/main" val="964805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901581"/>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Not Alma </a:t>
            </a:r>
            <a:r>
              <a:rPr lang="tr-TR" b="1" dirty="0" smtClean="0">
                <a:latin typeface="Arial" pitchFamily="34" charset="0"/>
                <a:cs typeface="Arial" pitchFamily="34" charset="0"/>
              </a:rPr>
              <a:t>Teknikleri</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Alınan notlar, olay veya işlerin oluş sırasına göre düzenlenmeli; detaylar atlanmamalıdır</a:t>
            </a:r>
            <a:r>
              <a:rPr lang="tr-TR" dirty="0" smtClean="0">
                <a:latin typeface="Arial" pitchFamily="34" charset="0"/>
                <a:cs typeface="Arial" pitchFamily="34" charset="0"/>
              </a:rPr>
              <a:t>. Olumsuzluklar </a:t>
            </a:r>
            <a:r>
              <a:rPr lang="tr-TR" dirty="0">
                <a:latin typeface="Arial" pitchFamily="34" charset="0"/>
                <a:cs typeface="Arial" pitchFamily="34" charset="0"/>
              </a:rPr>
              <a:t>ve alışılmadık durumlar mutlaka not alınmalı, konum ve yer belirten </a:t>
            </a:r>
            <a:r>
              <a:rPr lang="tr-TR" dirty="0" smtClean="0">
                <a:latin typeface="Arial" pitchFamily="34" charset="0"/>
                <a:cs typeface="Arial" pitchFamily="34" charset="0"/>
              </a:rPr>
              <a:t>ifadeler kullanılırken </a:t>
            </a:r>
            <a:r>
              <a:rPr lang="tr-TR" dirty="0">
                <a:latin typeface="Arial" pitchFamily="34" charset="0"/>
                <a:cs typeface="Arial" pitchFamily="34" charset="0"/>
              </a:rPr>
              <a:t>sabit bir eşya baz alınmalı, yön ve mesafe mutlaka belirtilmelidir. </a:t>
            </a:r>
            <a:r>
              <a:rPr lang="tr-TR" dirty="0" smtClean="0">
                <a:latin typeface="Arial" pitchFamily="34" charset="0"/>
                <a:cs typeface="Arial" pitchFamily="34" charset="0"/>
              </a:rPr>
              <a:t>Not alırken </a:t>
            </a:r>
            <a:r>
              <a:rPr lang="tr-TR" dirty="0">
                <a:latin typeface="Arial" pitchFamily="34" charset="0"/>
                <a:cs typeface="Arial" pitchFamily="34" charset="0"/>
              </a:rPr>
              <a:t>rapor veya tutanak tanziminde olduğu gibi kalemin değiştirilmemesine, silinti </a:t>
            </a:r>
            <a:r>
              <a:rPr lang="tr-TR" dirty="0" smtClean="0">
                <a:latin typeface="Arial" pitchFamily="34" charset="0"/>
                <a:cs typeface="Arial" pitchFamily="34" charset="0"/>
              </a:rPr>
              <a:t>ve kazıntı </a:t>
            </a:r>
            <a:r>
              <a:rPr lang="tr-TR" dirty="0">
                <a:latin typeface="Arial" pitchFamily="34" charset="0"/>
                <a:cs typeface="Arial" pitchFamily="34" charset="0"/>
              </a:rPr>
              <a:t>yapılmamasına dikkat edilmelidir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Not tutmada, güvenlik görevlilerinin gözlemleri eksiksiz olarak yazıya geçirilmelidir.</a:t>
            </a:r>
          </a:p>
          <a:p>
            <a:pPr algn="just">
              <a:lnSpc>
                <a:spcPct val="150000"/>
              </a:lnSpc>
            </a:pPr>
            <a:r>
              <a:rPr lang="tr-TR" dirty="0">
                <a:latin typeface="Arial" pitchFamily="34" charset="0"/>
                <a:cs typeface="Arial" pitchFamily="34" charset="0"/>
              </a:rPr>
              <a:t>2. Not alırken, not defterinin sayfaları numaralandırılmalı ve yırtılmamalı, o </a:t>
            </a:r>
            <a:r>
              <a:rPr lang="tr-TR" dirty="0" smtClean="0">
                <a:latin typeface="Arial" pitchFamily="34" charset="0"/>
                <a:cs typeface="Arial" pitchFamily="34" charset="0"/>
              </a:rPr>
              <a:t>günkü görevli </a:t>
            </a:r>
            <a:r>
              <a:rPr lang="tr-TR" dirty="0">
                <a:latin typeface="Arial" pitchFamily="34" charset="0"/>
                <a:cs typeface="Arial" pitchFamily="34" charset="0"/>
              </a:rPr>
              <a:t>ekipte çalışan personelin adları deftere yazılmalıdır.</a:t>
            </a:r>
          </a:p>
          <a:p>
            <a:pPr algn="just">
              <a:lnSpc>
                <a:spcPct val="150000"/>
              </a:lnSpc>
            </a:pPr>
            <a:r>
              <a:rPr lang="tr-TR" dirty="0">
                <a:latin typeface="Arial" pitchFamily="34" charset="0"/>
                <a:cs typeface="Arial" pitchFamily="34" charset="0"/>
              </a:rPr>
              <a:t>3. Not defterinin ilgili sayfasına düzenli olarak tarih atılmalı, defter günlük </a:t>
            </a:r>
            <a:r>
              <a:rPr lang="tr-TR" dirty="0" smtClean="0">
                <a:latin typeface="Arial" pitchFamily="34" charset="0"/>
                <a:cs typeface="Arial" pitchFamily="34" charset="0"/>
              </a:rPr>
              <a:t>olarak tutulmalı</a:t>
            </a:r>
            <a:r>
              <a:rPr lang="tr-TR" dirty="0">
                <a:latin typeface="Arial" pitchFamily="34" charset="0"/>
                <a:cs typeface="Arial" pitchFamily="34" charset="0"/>
              </a:rPr>
              <a:t>, vukuat olmamış olsa dahi defterin kullanılmadığına dair bilgi notu yazılmalıdır</a:t>
            </a:r>
          </a:p>
        </p:txBody>
      </p:sp>
    </p:spTree>
    <p:extLst>
      <p:ext uri="{BB962C8B-B14F-4D97-AF65-F5344CB8AC3E}">
        <p14:creationId xmlns:p14="http://schemas.microsoft.com/office/powerpoint/2010/main" val="1446528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347583"/>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Not Alma </a:t>
            </a:r>
            <a:r>
              <a:rPr lang="tr-TR" b="1" dirty="0" smtClean="0">
                <a:latin typeface="Arial" pitchFamily="34" charset="0"/>
                <a:cs typeface="Arial" pitchFamily="34" charset="0"/>
              </a:rPr>
              <a:t>Teknikleri</a:t>
            </a:r>
          </a:p>
          <a:p>
            <a:pPr algn="just">
              <a:lnSpc>
                <a:spcPct val="150000"/>
              </a:lnSpc>
            </a:pPr>
            <a:endParaRPr lang="tr-TR" sz="900"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4. Bütün yazılar tek tür kalemle yazılmalı ve hiç bir şey silinmemeli, not </a:t>
            </a:r>
            <a:r>
              <a:rPr lang="tr-TR" dirty="0" smtClean="0">
                <a:latin typeface="Arial" pitchFamily="34" charset="0"/>
                <a:cs typeface="Arial" pitchFamily="34" charset="0"/>
              </a:rPr>
              <a:t>düzeltilecekse bile </a:t>
            </a:r>
            <a:r>
              <a:rPr lang="tr-TR" dirty="0">
                <a:latin typeface="Arial" pitchFamily="34" charset="0"/>
                <a:cs typeface="Arial" pitchFamily="34" charset="0"/>
              </a:rPr>
              <a:t>üzeri çizilip doğrusu yazılmalı, yanına da paraf atarak “çizildi” yazılmalıdır.</a:t>
            </a:r>
          </a:p>
          <a:p>
            <a:pPr algn="just">
              <a:lnSpc>
                <a:spcPct val="200000"/>
              </a:lnSpc>
            </a:pPr>
            <a:r>
              <a:rPr lang="tr-TR" dirty="0">
                <a:latin typeface="Arial" pitchFamily="34" charset="0"/>
                <a:cs typeface="Arial" pitchFamily="34" charset="0"/>
              </a:rPr>
              <a:t>5. Notta değişiklik yapılması lazım geliyorsa üzeri tek çizgi ile çizilip (karalamaksızın</a:t>
            </a:r>
            <a:r>
              <a:rPr lang="tr-TR" dirty="0" smtClean="0">
                <a:latin typeface="Arial" pitchFamily="34" charset="0"/>
                <a:cs typeface="Arial" pitchFamily="34" charset="0"/>
              </a:rPr>
              <a:t>) doğrusu </a:t>
            </a:r>
            <a:r>
              <a:rPr lang="tr-TR" dirty="0">
                <a:latin typeface="Arial" pitchFamily="34" charset="0"/>
                <a:cs typeface="Arial" pitchFamily="34" charset="0"/>
              </a:rPr>
              <a:t>yazılmalı, imza atılıp çizildiği belirtilmelidir.</a:t>
            </a:r>
          </a:p>
          <a:p>
            <a:pPr algn="just">
              <a:lnSpc>
                <a:spcPct val="200000"/>
              </a:lnSpc>
            </a:pPr>
            <a:r>
              <a:rPr lang="tr-TR" dirty="0">
                <a:latin typeface="Arial" pitchFamily="34" charset="0"/>
                <a:cs typeface="Arial" pitchFamily="34" charset="0"/>
              </a:rPr>
              <a:t>6. Olay yerinde görülen bütün ayrıntılar eksiksiz bir şekilde yazılmalı, olayla </a:t>
            </a:r>
            <a:r>
              <a:rPr lang="tr-TR" dirty="0" smtClean="0">
                <a:latin typeface="Arial" pitchFamily="34" charset="0"/>
                <a:cs typeface="Arial" pitchFamily="34" charset="0"/>
              </a:rPr>
              <a:t>alakası ve </a:t>
            </a:r>
            <a:r>
              <a:rPr lang="tr-TR" dirty="0">
                <a:latin typeface="Arial" pitchFamily="34" charset="0"/>
                <a:cs typeface="Arial" pitchFamily="34" charset="0"/>
              </a:rPr>
              <a:t>bilgisi olan kişilerin isimleri not alınmalıdır.</a:t>
            </a:r>
          </a:p>
          <a:p>
            <a:pPr algn="just">
              <a:lnSpc>
                <a:spcPct val="200000"/>
              </a:lnSpc>
            </a:pPr>
            <a:r>
              <a:rPr lang="tr-TR" dirty="0">
                <a:latin typeface="Arial" pitchFamily="34" charset="0"/>
                <a:cs typeface="Arial" pitchFamily="34" charset="0"/>
              </a:rPr>
              <a:t>7. Not tutma işlemi sırasında olağan dışı tüm olaylar mutlaka not defterine </a:t>
            </a:r>
            <a:r>
              <a:rPr lang="tr-TR" dirty="0" smtClean="0">
                <a:latin typeface="Arial" pitchFamily="34" charset="0"/>
                <a:cs typeface="Arial" pitchFamily="34" charset="0"/>
              </a:rPr>
              <a:t>yukarıda anlatılan </a:t>
            </a:r>
            <a:r>
              <a:rPr lang="tr-TR" dirty="0">
                <a:latin typeface="Arial" pitchFamily="34" charset="0"/>
                <a:cs typeface="Arial" pitchFamily="34" charset="0"/>
              </a:rPr>
              <a:t>not alma tekniği usulünce eklenmelidir</a:t>
            </a:r>
          </a:p>
        </p:txBody>
      </p:sp>
    </p:spTree>
    <p:extLst>
      <p:ext uri="{BB962C8B-B14F-4D97-AF65-F5344CB8AC3E}">
        <p14:creationId xmlns:p14="http://schemas.microsoft.com/office/powerpoint/2010/main" val="4029090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7148076"/>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Not Alma </a:t>
            </a:r>
            <a:r>
              <a:rPr lang="tr-TR" b="1" dirty="0" smtClean="0">
                <a:latin typeface="Arial" pitchFamily="34" charset="0"/>
                <a:cs typeface="Arial" pitchFamily="34" charset="0"/>
              </a:rPr>
              <a:t>Teknikleri</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Bütün notlar el yazısıyla alınır. Not alma, inceleme yapılırken veya incelemeden </a:t>
            </a:r>
            <a:r>
              <a:rPr lang="tr-TR" dirty="0" smtClean="0">
                <a:latin typeface="Arial" pitchFamily="34" charset="0"/>
                <a:cs typeface="Arial" pitchFamily="34" charset="0"/>
              </a:rPr>
              <a:t>hemen sonra </a:t>
            </a:r>
            <a:r>
              <a:rPr lang="tr-TR" dirty="0">
                <a:latin typeface="Arial" pitchFamily="34" charset="0"/>
                <a:cs typeface="Arial" pitchFamily="34" charset="0"/>
              </a:rPr>
              <a:t>yapılır. Alınan notlar, her görev ve inceleme için aşağıdaki özellikleri içermelidir:</a:t>
            </a:r>
          </a:p>
          <a:p>
            <a:pPr algn="just">
              <a:lnSpc>
                <a:spcPct val="200000"/>
              </a:lnSpc>
            </a:pPr>
            <a:r>
              <a:rPr lang="tr-TR" dirty="0">
                <a:latin typeface="Arial" pitchFamily="34" charset="0"/>
                <a:cs typeface="Arial" pitchFamily="34" charset="0"/>
              </a:rPr>
              <a:t>a. Tarih,</a:t>
            </a:r>
          </a:p>
          <a:p>
            <a:pPr algn="just">
              <a:lnSpc>
                <a:spcPct val="200000"/>
              </a:lnSpc>
            </a:pPr>
            <a:r>
              <a:rPr lang="tr-TR" dirty="0">
                <a:latin typeface="Arial" pitchFamily="34" charset="0"/>
                <a:cs typeface="Arial" pitchFamily="34" charset="0"/>
              </a:rPr>
              <a:t>b. Göreve başlama zamanı,</a:t>
            </a:r>
          </a:p>
          <a:p>
            <a:pPr algn="just">
              <a:lnSpc>
                <a:spcPct val="200000"/>
              </a:lnSpc>
            </a:pPr>
            <a:r>
              <a:rPr lang="tr-TR" dirty="0">
                <a:latin typeface="Arial" pitchFamily="34" charset="0"/>
                <a:cs typeface="Arial" pitchFamily="34" charset="0"/>
              </a:rPr>
              <a:t>c. Önemli telsiz mesajları veya tebliğleri,</a:t>
            </a:r>
          </a:p>
          <a:p>
            <a:pPr algn="just">
              <a:lnSpc>
                <a:spcPct val="200000"/>
              </a:lnSpc>
            </a:pPr>
            <a:r>
              <a:rPr lang="tr-TR" dirty="0">
                <a:latin typeface="Arial" pitchFamily="34" charset="0"/>
                <a:cs typeface="Arial" pitchFamily="34" charset="0"/>
              </a:rPr>
              <a:t>d. Görev sırasında bağlantı kurulan şahısların isimleri,</a:t>
            </a:r>
          </a:p>
          <a:p>
            <a:pPr algn="just">
              <a:lnSpc>
                <a:spcPct val="200000"/>
              </a:lnSpc>
            </a:pPr>
            <a:r>
              <a:rPr lang="tr-TR" dirty="0">
                <a:latin typeface="Arial" pitchFamily="34" charset="0"/>
                <a:cs typeface="Arial" pitchFamily="34" charset="0"/>
              </a:rPr>
              <a:t>e. Gerektiğinde kroki çizimi,</a:t>
            </a:r>
          </a:p>
          <a:p>
            <a:pPr algn="just">
              <a:lnSpc>
                <a:spcPct val="200000"/>
              </a:lnSpc>
            </a:pPr>
            <a:r>
              <a:rPr lang="tr-TR" dirty="0">
                <a:latin typeface="Arial" pitchFamily="34" charset="0"/>
                <a:cs typeface="Arial" pitchFamily="34" charset="0"/>
              </a:rPr>
              <a:t>f. Hava durumu,</a:t>
            </a:r>
          </a:p>
          <a:p>
            <a:pPr algn="just">
              <a:lnSpc>
                <a:spcPct val="200000"/>
              </a:lnSpc>
            </a:pPr>
            <a:r>
              <a:rPr lang="tr-TR" dirty="0">
                <a:latin typeface="Arial" pitchFamily="34" charset="0"/>
                <a:cs typeface="Arial" pitchFamily="34" charset="0"/>
              </a:rPr>
              <a:t>g. Aydınlık ve ışıklandırma durumu,</a:t>
            </a:r>
          </a:p>
          <a:p>
            <a:pPr algn="just">
              <a:lnSpc>
                <a:spcPct val="200000"/>
              </a:lnSpc>
            </a:pPr>
            <a:r>
              <a:rPr lang="tr-TR" dirty="0">
                <a:latin typeface="Arial" pitchFamily="34" charset="0"/>
                <a:cs typeface="Arial" pitchFamily="34" charset="0"/>
              </a:rPr>
              <a:t>h. Görevin bitiş saati.</a:t>
            </a:r>
          </a:p>
          <a:p>
            <a:pPr algn="just">
              <a:lnSpc>
                <a:spcPct val="20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3618162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901581"/>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 NEDİR? NELERE DİKKAT EDİLİR?</a:t>
            </a:r>
          </a:p>
          <a:p>
            <a:pPr algn="just">
              <a:lnSpc>
                <a:spcPct val="150000"/>
              </a:lnSpc>
            </a:pPr>
            <a:r>
              <a:rPr lang="tr-TR" dirty="0">
                <a:latin typeface="Arial" pitchFamily="34" charset="0"/>
                <a:cs typeface="Arial" pitchFamily="34" charset="0"/>
              </a:rPr>
              <a:t>Ceza muhakemesinin amacının maddi gerçeği bulmak olduğu kabul edilir. Ceza muhakemesini</a:t>
            </a:r>
            <a:r>
              <a:rPr lang="tr-TR" dirty="0" smtClean="0">
                <a:latin typeface="Arial" pitchFamily="34" charset="0"/>
                <a:cs typeface="Arial" pitchFamily="34" charset="0"/>
              </a:rPr>
              <a:t>, diğer </a:t>
            </a:r>
            <a:r>
              <a:rPr lang="tr-TR" dirty="0">
                <a:latin typeface="Arial" pitchFamily="34" charset="0"/>
                <a:cs typeface="Arial" pitchFamily="34" charset="0"/>
              </a:rPr>
              <a:t>hukuk muhakemelerinden ayıran şey, bu amaçtır. Ancak, ceza </a:t>
            </a:r>
            <a:r>
              <a:rPr lang="tr-TR" dirty="0" smtClean="0">
                <a:latin typeface="Arial" pitchFamily="34" charset="0"/>
                <a:cs typeface="Arial" pitchFamily="34" charset="0"/>
              </a:rPr>
              <a:t>muhakemesinin tek </a:t>
            </a:r>
            <a:r>
              <a:rPr lang="tr-TR" dirty="0">
                <a:latin typeface="Arial" pitchFamily="34" charset="0"/>
                <a:cs typeface="Arial" pitchFamily="34" charset="0"/>
              </a:rPr>
              <a:t>amacının gerçeği bulmak olduğu söylenemez. Ceza muhakemesinin masumu korumak</a:t>
            </a:r>
            <a:r>
              <a:rPr lang="tr-TR" dirty="0" smtClean="0">
                <a:latin typeface="Arial" pitchFamily="34" charset="0"/>
                <a:cs typeface="Arial" pitchFamily="34" charset="0"/>
              </a:rPr>
              <a:t>, </a:t>
            </a:r>
            <a:r>
              <a:rPr lang="tr-TR" smtClean="0">
                <a:latin typeface="Arial" pitchFamily="34" charset="0"/>
                <a:cs typeface="Arial" pitchFamily="34" charset="0"/>
              </a:rPr>
              <a:t>ceza yaptırımını sağlayarak </a:t>
            </a:r>
            <a:r>
              <a:rPr lang="tr-TR" dirty="0">
                <a:latin typeface="Arial" pitchFamily="34" charset="0"/>
                <a:cs typeface="Arial" pitchFamily="34" charset="0"/>
              </a:rPr>
              <a:t>toplumu korumak, adaletin sağlanmasına </a:t>
            </a:r>
            <a:r>
              <a:rPr lang="tr-TR" dirty="0" smtClean="0">
                <a:latin typeface="Arial" pitchFamily="34" charset="0"/>
                <a:cs typeface="Arial" pitchFamily="34" charset="0"/>
              </a:rPr>
              <a:t>katkıda bulunmak</a:t>
            </a:r>
            <a:r>
              <a:rPr lang="tr-TR" dirty="0">
                <a:latin typeface="Arial" pitchFamily="34" charset="0"/>
                <a:cs typeface="Arial" pitchFamily="34" charset="0"/>
              </a:rPr>
              <a:t>, hukuksal barışı sağlamak gibi birçok amacı bulunmaktadır.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Fiziki kimlik tespitinin </a:t>
            </a:r>
            <a:r>
              <a:rPr lang="tr-TR" dirty="0">
                <a:latin typeface="Arial" pitchFamily="34" charset="0"/>
                <a:cs typeface="Arial" pitchFamily="34" charset="0"/>
              </a:rPr>
              <a:t>ilk amacı, maddi gerçeğin bulunmasını sağlamaktır. Şüpheli ve sanığın doğru </a:t>
            </a:r>
            <a:r>
              <a:rPr lang="tr-TR" dirty="0" smtClean="0">
                <a:latin typeface="Arial" pitchFamily="34" charset="0"/>
                <a:cs typeface="Arial" pitchFamily="34" charset="0"/>
              </a:rPr>
              <a:t>biçimde tespit </a:t>
            </a:r>
            <a:r>
              <a:rPr lang="tr-TR" dirty="0">
                <a:latin typeface="Arial" pitchFamily="34" charset="0"/>
                <a:cs typeface="Arial" pitchFamily="34" charset="0"/>
              </a:rPr>
              <a:t>edilmemesi hâlinde maddi gerçeğin ortaya çıkarılması mümkün değildir. </a:t>
            </a:r>
            <a:r>
              <a:rPr lang="tr-TR" dirty="0" smtClean="0">
                <a:latin typeface="Arial" pitchFamily="34" charset="0"/>
                <a:cs typeface="Arial" pitchFamily="34" charset="0"/>
              </a:rPr>
              <a:t>Şüphelinin hatalı </a:t>
            </a:r>
            <a:r>
              <a:rPr lang="tr-TR" dirty="0">
                <a:latin typeface="Arial" pitchFamily="34" charset="0"/>
                <a:cs typeface="Arial" pitchFamily="34" charset="0"/>
              </a:rPr>
              <a:t>tespiti, yanlış kişi hakkında dava açılmasına; sanığın doğru tespit edilememesi</a:t>
            </a:r>
            <a:r>
              <a:rPr lang="tr-TR" dirty="0" smtClean="0">
                <a:latin typeface="Arial" pitchFamily="34" charset="0"/>
                <a:cs typeface="Arial" pitchFamily="34" charset="0"/>
              </a:rPr>
              <a:t>, suç </a:t>
            </a:r>
            <a:r>
              <a:rPr lang="tr-TR" dirty="0">
                <a:latin typeface="Arial" pitchFamily="34" charset="0"/>
                <a:cs typeface="Arial" pitchFamily="34" charset="0"/>
              </a:rPr>
              <a:t>işlemeyen kişinin mahkûm olmasına neden olacaktır</a:t>
            </a:r>
          </a:p>
        </p:txBody>
      </p:sp>
    </p:spTree>
    <p:extLst>
      <p:ext uri="{BB962C8B-B14F-4D97-AF65-F5344CB8AC3E}">
        <p14:creationId xmlns:p14="http://schemas.microsoft.com/office/powerpoint/2010/main" val="2612530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524829"/>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 NEDİR? NELERE DİKKAT EDİLİR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Fiziki kimliğin tespitinin </a:t>
            </a:r>
            <a:r>
              <a:rPr lang="tr-TR" dirty="0" smtClean="0">
                <a:latin typeface="Arial" pitchFamily="34" charset="0"/>
                <a:cs typeface="Arial" pitchFamily="34" charset="0"/>
              </a:rPr>
              <a:t>bir amacı </a:t>
            </a:r>
            <a:r>
              <a:rPr lang="tr-TR" dirty="0">
                <a:latin typeface="Arial" pitchFamily="34" charset="0"/>
                <a:cs typeface="Arial" pitchFamily="34" charset="0"/>
              </a:rPr>
              <a:t>da masumun korunması ilkesini hayata geçirmektir. Masumların korunması ancak</a:t>
            </a:r>
            <a:r>
              <a:rPr lang="tr-TR" dirty="0" smtClean="0">
                <a:latin typeface="Arial" pitchFamily="34" charset="0"/>
                <a:cs typeface="Arial" pitchFamily="34" charset="0"/>
              </a:rPr>
              <a:t>, şüpheli </a:t>
            </a:r>
            <a:r>
              <a:rPr lang="tr-TR" dirty="0">
                <a:latin typeface="Arial" pitchFamily="34" charset="0"/>
                <a:cs typeface="Arial" pitchFamily="34" charset="0"/>
              </a:rPr>
              <a:t>ve sanığın kim olduğunun belirlenebilmesiyle mümkün olabilecektir. Bu </a:t>
            </a:r>
            <a:r>
              <a:rPr lang="tr-TR" dirty="0" smtClean="0">
                <a:latin typeface="Arial" pitchFamily="34" charset="0"/>
                <a:cs typeface="Arial" pitchFamily="34" charset="0"/>
              </a:rPr>
              <a:t>nedenle fiziki </a:t>
            </a:r>
            <a:r>
              <a:rPr lang="tr-TR" dirty="0">
                <a:latin typeface="Arial" pitchFamily="34" charset="0"/>
                <a:cs typeface="Arial" pitchFamily="34" charset="0"/>
              </a:rPr>
              <a:t>kimliğin tespiti, masumun korunması amacını </a:t>
            </a:r>
            <a:r>
              <a:rPr lang="tr-TR" dirty="0" smtClean="0">
                <a:latin typeface="Arial" pitchFamily="34" charset="0"/>
                <a:cs typeface="Arial" pitchFamily="34" charset="0"/>
              </a:rPr>
              <a:t>içermektedir. </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Bir kişiyi diğerlerinden ayıran en önemli özelliklerden olan fiziki kimlik </a:t>
            </a:r>
            <a:r>
              <a:rPr lang="tr-TR" dirty="0" smtClean="0">
                <a:latin typeface="Arial" pitchFamily="34" charset="0"/>
                <a:cs typeface="Arial" pitchFamily="34" charset="0"/>
              </a:rPr>
              <a:t>tespitinde beden </a:t>
            </a:r>
            <a:r>
              <a:rPr lang="tr-TR" dirty="0">
                <a:latin typeface="Arial" pitchFamily="34" charset="0"/>
                <a:cs typeface="Arial" pitchFamily="34" charset="0"/>
              </a:rPr>
              <a:t>ölçüleri, parmak izi, ayak izi vb.den dıştan en belirleyici olanlarının iyi bir </a:t>
            </a:r>
            <a:r>
              <a:rPr lang="tr-TR" dirty="0" smtClean="0">
                <a:latin typeface="Arial" pitchFamily="34" charset="0"/>
                <a:cs typeface="Arial" pitchFamily="34" charset="0"/>
              </a:rPr>
              <a:t>gözlemle elde </a:t>
            </a:r>
            <a:r>
              <a:rPr lang="tr-TR" dirty="0">
                <a:latin typeface="Arial" pitchFamily="34" charset="0"/>
                <a:cs typeface="Arial" pitchFamily="34" charset="0"/>
              </a:rPr>
              <a:t>edilmesi işlemi, eşkâl tarifidir. Eşkâl, sözlükte dıştan görünüş, biçim ve kılık </a:t>
            </a:r>
            <a:r>
              <a:rPr lang="tr-TR" dirty="0" smtClean="0">
                <a:latin typeface="Arial" pitchFamily="34" charset="0"/>
                <a:cs typeface="Arial" pitchFamily="34" charset="0"/>
              </a:rPr>
              <a:t>şeklinde tanımlanmaktadır. </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Eşkâl aynı zamanda görgü tanıklarının </a:t>
            </a:r>
            <a:r>
              <a:rPr lang="tr-TR" dirty="0" smtClean="0">
                <a:latin typeface="Arial" pitchFamily="34" charset="0"/>
                <a:cs typeface="Arial" pitchFamily="34" charset="0"/>
              </a:rPr>
              <a:t>tanımlamalarına uygun </a:t>
            </a:r>
            <a:r>
              <a:rPr lang="tr-TR" dirty="0">
                <a:latin typeface="Arial" pitchFamily="34" charset="0"/>
                <a:cs typeface="Arial" pitchFamily="34" charset="0"/>
              </a:rPr>
              <a:t>olarak olayla ilgili olası kişilerin kimliklerinin tespitinde ana ayırt edici </a:t>
            </a:r>
            <a:r>
              <a:rPr lang="tr-TR" dirty="0" smtClean="0">
                <a:latin typeface="Arial" pitchFamily="34" charset="0"/>
                <a:cs typeface="Arial" pitchFamily="34" charset="0"/>
              </a:rPr>
              <a:t>nitelikleri olan</a:t>
            </a:r>
            <a:r>
              <a:rPr lang="tr-TR" dirty="0">
                <a:latin typeface="Arial" pitchFamily="34" charset="0"/>
                <a:cs typeface="Arial" pitchFamily="34" charset="0"/>
              </a:rPr>
              <a:t>, alın, kaş, göz, burun, ağız, kulak, yanak, çene, yüz çizgileri, yüz şekli ve </a:t>
            </a:r>
            <a:r>
              <a:rPr lang="tr-TR" dirty="0" smtClean="0">
                <a:latin typeface="Arial" pitchFamily="34" charset="0"/>
                <a:cs typeface="Arial" pitchFamily="34" charset="0"/>
              </a:rPr>
              <a:t>bunların kombinasyonundan </a:t>
            </a:r>
            <a:r>
              <a:rPr lang="tr-TR" dirty="0">
                <a:latin typeface="Arial" pitchFamily="34" charset="0"/>
                <a:cs typeface="Arial" pitchFamily="34" charset="0"/>
              </a:rPr>
              <a:t>oluşan resim demektir</a:t>
            </a:r>
          </a:p>
        </p:txBody>
      </p:sp>
    </p:spTree>
    <p:extLst>
      <p:ext uri="{BB962C8B-B14F-4D97-AF65-F5344CB8AC3E}">
        <p14:creationId xmlns:p14="http://schemas.microsoft.com/office/powerpoint/2010/main" val="9113815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693832"/>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 NEDİR? NELERE DİKKAT EDİLİR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Eşkâl, sanığın belirgin özellikleridir. Bunlar cinsiyeti, yaşı, kilosu, yüz şekli, alın, çene</a:t>
            </a:r>
            <a:r>
              <a:rPr lang="tr-TR" dirty="0" smtClean="0">
                <a:latin typeface="Arial" pitchFamily="34" charset="0"/>
                <a:cs typeface="Arial" pitchFamily="34" charset="0"/>
              </a:rPr>
              <a:t>, burun</a:t>
            </a:r>
            <a:r>
              <a:rPr lang="tr-TR" dirty="0">
                <a:latin typeface="Arial" pitchFamily="34" charset="0"/>
                <a:cs typeface="Arial" pitchFamily="34" charset="0"/>
              </a:rPr>
              <a:t>, kulak yapısı, ten rengi, saç ve göz rengi, ırkı, sesi, şivesi, giyinişi ve boyu, el, kol</a:t>
            </a:r>
            <a:r>
              <a:rPr lang="tr-TR" dirty="0" smtClean="0">
                <a:latin typeface="Arial" pitchFamily="34" charset="0"/>
                <a:cs typeface="Arial" pitchFamily="34" charset="0"/>
              </a:rPr>
              <a:t>, bacak </a:t>
            </a:r>
            <a:r>
              <a:rPr lang="tr-TR" dirty="0">
                <a:latin typeface="Arial" pitchFamily="34" charset="0"/>
                <a:cs typeface="Arial" pitchFamily="34" charset="0"/>
              </a:rPr>
              <a:t>gibi insanı diğer insanlardan ayıran özellikler ve vücudunda değişmeyen bölgeleridir</a:t>
            </a:r>
            <a:r>
              <a:rPr lang="tr-TR" dirty="0" smtClean="0">
                <a:latin typeface="Arial" pitchFamily="34" charset="0"/>
                <a:cs typeface="Arial" pitchFamily="34" charset="0"/>
              </a:rPr>
              <a:t>. Kişiye </a:t>
            </a:r>
            <a:r>
              <a:rPr lang="tr-TR" dirty="0">
                <a:latin typeface="Arial" pitchFamily="34" charset="0"/>
                <a:cs typeface="Arial" pitchFamily="34" charset="0"/>
              </a:rPr>
              <a:t>has ayırt edici özellikleri olan kekeme, zayıf iradeli, vücutta yara izi, </a:t>
            </a:r>
            <a:r>
              <a:rPr lang="tr-TR" dirty="0" smtClean="0">
                <a:latin typeface="Arial" pitchFamily="34" charset="0"/>
                <a:cs typeface="Arial" pitchFamily="34" charset="0"/>
              </a:rPr>
              <a:t>alışılmışın dışında </a:t>
            </a:r>
            <a:r>
              <a:rPr lang="tr-TR" dirty="0">
                <a:latin typeface="Arial" pitchFamily="34" charset="0"/>
                <a:cs typeface="Arial" pitchFamily="34" charset="0"/>
              </a:rPr>
              <a:t>saç kesimi, leke, ben, çil gibi izler alışılmışın dışında giyim tarzı, burun, göz </a:t>
            </a:r>
            <a:r>
              <a:rPr lang="tr-TR" dirty="0" smtClean="0">
                <a:latin typeface="Arial" pitchFamily="34" charset="0"/>
                <a:cs typeface="Arial" pitchFamily="34" charset="0"/>
              </a:rPr>
              <a:t>tikleri kişinin </a:t>
            </a:r>
            <a:r>
              <a:rPr lang="tr-TR" dirty="0">
                <a:latin typeface="Arial" pitchFamily="34" charset="0"/>
                <a:cs typeface="Arial" pitchFamily="34" charset="0"/>
              </a:rPr>
              <a:t>tanınmasına ve yakalanmasına faydalı olan </a:t>
            </a:r>
            <a:r>
              <a:rPr lang="tr-TR" dirty="0" smtClean="0">
                <a:latin typeface="Arial" pitchFamily="34" charset="0"/>
                <a:cs typeface="Arial" pitchFamily="34" charset="0"/>
              </a:rPr>
              <a:t>bilgilerdir.</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Eşkâl, kişilerin gözle görülebilen belirgin özellikleridir. Gözlem gücü zayıf olan bir </a:t>
            </a:r>
            <a:r>
              <a:rPr lang="tr-TR" dirty="0" smtClean="0">
                <a:latin typeface="Arial" pitchFamily="34" charset="0"/>
                <a:cs typeface="Arial" pitchFamily="34" charset="0"/>
              </a:rPr>
              <a:t>kişinin sağlıklı </a:t>
            </a:r>
            <a:r>
              <a:rPr lang="tr-TR" dirty="0">
                <a:latin typeface="Arial" pitchFamily="34" charset="0"/>
                <a:cs typeface="Arial" pitchFamily="34" charset="0"/>
              </a:rPr>
              <a:t>eşkâl tarifi yapması pek mümkün değildir. Doğru, fakat eksik olan bir eşkâl tarifi</a:t>
            </a:r>
            <a:r>
              <a:rPr lang="tr-TR" dirty="0" smtClean="0">
                <a:latin typeface="Arial" pitchFamily="34" charset="0"/>
                <a:cs typeface="Arial" pitchFamily="34" charset="0"/>
              </a:rPr>
              <a:t>, tam </a:t>
            </a:r>
            <a:r>
              <a:rPr lang="tr-TR" dirty="0">
                <a:latin typeface="Arial" pitchFamily="34" charset="0"/>
                <a:cs typeface="Arial" pitchFamily="34" charset="0"/>
              </a:rPr>
              <a:t>fakat doğru olmayan eşkâl tarifinden çok daha önemli ve etkilidir. Kişilerin eşkâl </a:t>
            </a:r>
            <a:r>
              <a:rPr lang="tr-TR" dirty="0" smtClean="0">
                <a:latin typeface="Arial" pitchFamily="34" charset="0"/>
                <a:cs typeface="Arial" pitchFamily="34" charset="0"/>
              </a:rPr>
              <a:t>tarifleri yapılırken </a:t>
            </a:r>
            <a:r>
              <a:rPr lang="tr-TR" dirty="0">
                <a:latin typeface="Arial" pitchFamily="34" charset="0"/>
                <a:cs typeface="Arial" pitchFamily="34" charset="0"/>
              </a:rPr>
              <a:t>mümkün olduğunca doğru detay bilgi elde edilmelidir</a:t>
            </a:r>
          </a:p>
        </p:txBody>
      </p:sp>
    </p:spTree>
    <p:extLst>
      <p:ext uri="{BB962C8B-B14F-4D97-AF65-F5344CB8AC3E}">
        <p14:creationId xmlns:p14="http://schemas.microsoft.com/office/powerpoint/2010/main" val="6567614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693832"/>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EŞKÂL </a:t>
            </a:r>
            <a:r>
              <a:rPr lang="tr-TR" b="1" dirty="0">
                <a:latin typeface="Arial" pitchFamily="34" charset="0"/>
                <a:cs typeface="Arial" pitchFamily="34" charset="0"/>
              </a:rPr>
              <a:t>BİLİMİNİN TARİHSEL </a:t>
            </a:r>
            <a:r>
              <a:rPr lang="tr-TR" b="1" dirty="0" smtClean="0">
                <a:latin typeface="Arial" pitchFamily="34" charset="0"/>
                <a:cs typeface="Arial" pitchFamily="34" charset="0"/>
              </a:rPr>
              <a:t>GELİŞİMİ</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Selçuklu ve Osmanlı döneminde kentlerin asayiş ve </a:t>
            </a:r>
            <a:r>
              <a:rPr lang="tr-TR" dirty="0" smtClean="0">
                <a:latin typeface="Arial" pitchFamily="34" charset="0"/>
                <a:cs typeface="Arial" pitchFamily="34" charset="0"/>
              </a:rPr>
              <a:t>güvenliğinden sorumlu </a:t>
            </a:r>
            <a:r>
              <a:rPr lang="tr-TR" dirty="0">
                <a:latin typeface="Arial" pitchFamily="34" charset="0"/>
                <a:cs typeface="Arial" pitchFamily="34" charset="0"/>
              </a:rPr>
              <a:t>olan kadılar</a:t>
            </a:r>
            <a:r>
              <a:rPr lang="tr-TR" dirty="0" smtClean="0">
                <a:latin typeface="Arial" pitchFamily="34" charset="0"/>
                <a:cs typeface="Arial" pitchFamily="34" charset="0"/>
              </a:rPr>
              <a:t>, güvenliği </a:t>
            </a:r>
            <a:r>
              <a:rPr lang="tr-TR" dirty="0">
                <a:latin typeface="Arial" pitchFamily="34" charset="0"/>
                <a:cs typeface="Arial" pitchFamily="34" charset="0"/>
              </a:rPr>
              <a:t>temin etmek için ikamet yerinden ayrılan, başka yerlere gideceklere belge </a:t>
            </a:r>
            <a:r>
              <a:rPr lang="tr-TR" dirty="0" smtClean="0">
                <a:latin typeface="Arial" pitchFamily="34" charset="0"/>
                <a:cs typeface="Arial" pitchFamily="34" charset="0"/>
              </a:rPr>
              <a:t>vermekte ve </a:t>
            </a:r>
            <a:r>
              <a:rPr lang="tr-TR" dirty="0">
                <a:latin typeface="Arial" pitchFamily="34" charset="0"/>
                <a:cs typeface="Arial" pitchFamily="34" charset="0"/>
              </a:rPr>
              <a:t>bu belgeleri bir deftere kaydetmekte idiler. Şehirlerine gelen yabancılardan da </a:t>
            </a:r>
            <a:r>
              <a:rPr lang="tr-TR" dirty="0" smtClean="0">
                <a:latin typeface="Arial" pitchFamily="34" charset="0"/>
                <a:cs typeface="Arial" pitchFamily="34" charset="0"/>
              </a:rPr>
              <a:t>bu tür </a:t>
            </a:r>
            <a:r>
              <a:rPr lang="tr-TR" dirty="0">
                <a:latin typeface="Arial" pitchFamily="34" charset="0"/>
                <a:cs typeface="Arial" pitchFamily="34" charset="0"/>
              </a:rPr>
              <a:t>belge istenmekte, deftere kişinin belirgin özellikleri (kör, topal, esmer vs.) yazılmakta</a:t>
            </a:r>
            <a:r>
              <a:rPr lang="tr-TR" dirty="0" smtClean="0">
                <a:latin typeface="Arial" pitchFamily="34" charset="0"/>
                <a:cs typeface="Arial" pitchFamily="34" charset="0"/>
              </a:rPr>
              <a:t>, böylece </a:t>
            </a:r>
            <a:r>
              <a:rPr lang="tr-TR" dirty="0">
                <a:latin typeface="Arial" pitchFamily="34" charset="0"/>
                <a:cs typeface="Arial" pitchFamily="34" charset="0"/>
              </a:rPr>
              <a:t>kişinin eşkâli belirlenmekte idi</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err="1">
                <a:latin typeface="Arial" pitchFamily="34" charset="0"/>
                <a:cs typeface="Arial" pitchFamily="34" charset="0"/>
              </a:rPr>
              <a:t>Kriminalistik</a:t>
            </a:r>
            <a:r>
              <a:rPr lang="tr-TR" dirty="0">
                <a:latin typeface="Arial" pitchFamily="34" charset="0"/>
                <a:cs typeface="Arial" pitchFamily="34" charset="0"/>
              </a:rPr>
              <a:t> </a:t>
            </a:r>
            <a:r>
              <a:rPr lang="tr-TR" dirty="0" smtClean="0">
                <a:latin typeface="Arial" pitchFamily="34" charset="0"/>
                <a:cs typeface="Arial" pitchFamily="34" charset="0"/>
              </a:rPr>
              <a:t>uzmanları , </a:t>
            </a:r>
            <a:r>
              <a:rPr lang="tr-TR" dirty="0" err="1">
                <a:latin typeface="Arial" pitchFamily="34" charset="0"/>
                <a:cs typeface="Arial" pitchFamily="34" charset="0"/>
              </a:rPr>
              <a:t>Antropometri</a:t>
            </a:r>
            <a:r>
              <a:rPr lang="tr-TR" dirty="0">
                <a:latin typeface="Arial" pitchFamily="34" charset="0"/>
                <a:cs typeface="Arial" pitchFamily="34" charset="0"/>
              </a:rPr>
              <a:t> denilen basit </a:t>
            </a:r>
            <a:r>
              <a:rPr lang="tr-TR" dirty="0" smtClean="0">
                <a:latin typeface="Arial" pitchFamily="34" charset="0"/>
                <a:cs typeface="Arial" pitchFamily="34" charset="0"/>
              </a:rPr>
              <a:t>ancak kullanışlı </a:t>
            </a:r>
            <a:r>
              <a:rPr lang="tr-TR" dirty="0">
                <a:latin typeface="Arial" pitchFamily="34" charset="0"/>
                <a:cs typeface="Arial" pitchFamily="34" charset="0"/>
              </a:rPr>
              <a:t>bir ölçüm sistemi </a:t>
            </a:r>
            <a:r>
              <a:rPr lang="tr-TR" dirty="0" smtClean="0">
                <a:latin typeface="Arial" pitchFamily="34" charset="0"/>
                <a:cs typeface="Arial" pitchFamily="34" charset="0"/>
              </a:rPr>
              <a:t>kurmuştur. </a:t>
            </a:r>
            <a:r>
              <a:rPr lang="tr-TR" dirty="0" err="1" smtClean="0">
                <a:latin typeface="Arial" pitchFamily="34" charset="0"/>
                <a:cs typeface="Arial" pitchFamily="34" charset="0"/>
              </a:rPr>
              <a:t>Antropometri</a:t>
            </a:r>
            <a:r>
              <a:rPr lang="tr-TR" dirty="0" smtClean="0">
                <a:latin typeface="Arial" pitchFamily="34" charset="0"/>
                <a:cs typeface="Arial" pitchFamily="34" charset="0"/>
              </a:rPr>
              <a:t> </a:t>
            </a:r>
            <a:r>
              <a:rPr lang="tr-TR" dirty="0">
                <a:latin typeface="Arial" pitchFamily="34" charset="0"/>
                <a:cs typeface="Arial" pitchFamily="34" charset="0"/>
              </a:rPr>
              <a:t>ölçüm sistemi, </a:t>
            </a:r>
            <a:r>
              <a:rPr lang="tr-TR" dirty="0" smtClean="0">
                <a:latin typeface="Arial" pitchFamily="34" charset="0"/>
                <a:cs typeface="Arial" pitchFamily="34" charset="0"/>
              </a:rPr>
              <a:t>kişilerin fiziksel </a:t>
            </a:r>
            <a:r>
              <a:rPr lang="tr-TR" dirty="0">
                <a:latin typeface="Arial" pitchFamily="34" charset="0"/>
                <a:cs typeface="Arial" pitchFamily="34" charset="0"/>
              </a:rPr>
              <a:t>olgunluğa ulaştıktan sonra fiziksel ölçülerinin sabit kalacağı gerçeği </a:t>
            </a:r>
            <a:r>
              <a:rPr lang="tr-TR" dirty="0" smtClean="0">
                <a:latin typeface="Arial" pitchFamily="34" charset="0"/>
                <a:cs typeface="Arial" pitchFamily="34" charset="0"/>
              </a:rPr>
              <a:t>üzerine kuruludur</a:t>
            </a:r>
            <a:r>
              <a:rPr lang="tr-TR" dirty="0">
                <a:latin typeface="Arial" pitchFamily="34" charset="0"/>
                <a:cs typeface="Arial" pitchFamily="34" charset="0"/>
              </a:rPr>
              <a:t>. Özellikle antropoloji biliminin gelişmesi ile bu biliminin adli amaçlı olarak </a:t>
            </a:r>
            <a:r>
              <a:rPr lang="tr-TR" dirty="0" smtClean="0">
                <a:latin typeface="Arial" pitchFamily="34" charset="0"/>
                <a:cs typeface="Arial" pitchFamily="34" charset="0"/>
              </a:rPr>
              <a:t>da kullanılabileceği </a:t>
            </a:r>
            <a:r>
              <a:rPr lang="tr-TR" dirty="0">
                <a:latin typeface="Arial" pitchFamily="34" charset="0"/>
                <a:cs typeface="Arial" pitchFamily="34" charset="0"/>
              </a:rPr>
              <a:t>düşünülmüştür</a:t>
            </a:r>
          </a:p>
        </p:txBody>
      </p:sp>
    </p:spTree>
    <p:extLst>
      <p:ext uri="{BB962C8B-B14F-4D97-AF65-F5344CB8AC3E}">
        <p14:creationId xmlns:p14="http://schemas.microsoft.com/office/powerpoint/2010/main" val="3078774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109330"/>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EŞKÂL </a:t>
            </a:r>
            <a:r>
              <a:rPr lang="tr-TR" b="1" dirty="0">
                <a:latin typeface="Arial" pitchFamily="34" charset="0"/>
                <a:cs typeface="Arial" pitchFamily="34" charset="0"/>
              </a:rPr>
              <a:t>BİLİMİNİN TARİHSEL </a:t>
            </a:r>
            <a:r>
              <a:rPr lang="tr-TR" b="1" dirty="0" smtClean="0">
                <a:latin typeface="Arial" pitchFamily="34" charset="0"/>
                <a:cs typeface="Arial" pitchFamily="34" charset="0"/>
              </a:rPr>
              <a:t>GELİŞİMİ</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Antropoloji olarak vücut, özellikle yüz hatları tarif edilerek eşkâl çizimleri oluşturulmuştur</a:t>
            </a:r>
            <a:r>
              <a:rPr lang="tr-TR" dirty="0" smtClean="0">
                <a:latin typeface="Arial" pitchFamily="34" charset="0"/>
                <a:cs typeface="Arial" pitchFamily="34" charset="0"/>
              </a:rPr>
              <a:t>. Bundan </a:t>
            </a:r>
            <a:r>
              <a:rPr lang="tr-TR" dirty="0">
                <a:latin typeface="Arial" pitchFamily="34" charset="0"/>
                <a:cs typeface="Arial" pitchFamily="34" charset="0"/>
              </a:rPr>
              <a:t>önceki dönemlerde özellikle antropoloji biliminden yararlanarak </a:t>
            </a:r>
            <a:r>
              <a:rPr lang="tr-TR" dirty="0" err="1" smtClean="0">
                <a:latin typeface="Arial" pitchFamily="34" charset="0"/>
                <a:cs typeface="Arial" pitchFamily="34" charset="0"/>
              </a:rPr>
              <a:t>antropometri</a:t>
            </a:r>
            <a:r>
              <a:rPr lang="tr-TR" dirty="0" smtClean="0">
                <a:latin typeface="Arial" pitchFamily="34" charset="0"/>
                <a:cs typeface="Arial" pitchFamily="34" charset="0"/>
              </a:rPr>
              <a:t> yöntemi </a:t>
            </a:r>
            <a:r>
              <a:rPr lang="tr-TR" dirty="0">
                <a:latin typeface="Arial" pitchFamily="34" charset="0"/>
                <a:cs typeface="Arial" pitchFamily="34" charset="0"/>
              </a:rPr>
              <a:t>ile kişi karakterleri belirtilmeye çalışılmıştır. Bu yöntem kullanılarak</a:t>
            </a:r>
            <a:r>
              <a:rPr lang="tr-TR" dirty="0" smtClean="0">
                <a:latin typeface="Arial" pitchFamily="34" charset="0"/>
                <a:cs typeface="Arial" pitchFamily="34" charset="0"/>
              </a:rPr>
              <a:t>; tekniğin </a:t>
            </a:r>
            <a:r>
              <a:rPr lang="tr-TR" dirty="0">
                <a:latin typeface="Arial" pitchFamily="34" charset="0"/>
                <a:cs typeface="Arial" pitchFamily="34" charset="0"/>
              </a:rPr>
              <a:t>gelişmesi, fotoğrafın ve video görüntülerinin yaygınlaşması ile kişinin </a:t>
            </a:r>
            <a:r>
              <a:rPr lang="tr-TR" dirty="0" err="1" smtClean="0">
                <a:latin typeface="Arial" pitchFamily="34" charset="0"/>
                <a:cs typeface="Arial" pitchFamily="34" charset="0"/>
              </a:rPr>
              <a:t>kimliklendirilmesinde</a:t>
            </a:r>
            <a:r>
              <a:rPr lang="tr-TR" dirty="0" smtClean="0">
                <a:latin typeface="Arial" pitchFamily="34" charset="0"/>
                <a:cs typeface="Arial" pitchFamily="34" charset="0"/>
              </a:rPr>
              <a:t> büyük </a:t>
            </a:r>
            <a:r>
              <a:rPr lang="tr-TR" dirty="0">
                <a:latin typeface="Arial" pitchFamily="34" charset="0"/>
                <a:cs typeface="Arial" pitchFamily="34" charset="0"/>
              </a:rPr>
              <a:t>hız ve kolaylık sağlanmaktadır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Günümüz dünyasında suç işleme yöntemleri ve suçların işleniş şekilleri yönünden </a:t>
            </a:r>
            <a:r>
              <a:rPr lang="tr-TR" dirty="0" smtClean="0">
                <a:latin typeface="Arial" pitchFamily="34" charset="0"/>
                <a:cs typeface="Arial" pitchFamily="34" charset="0"/>
              </a:rPr>
              <a:t> bir </a:t>
            </a:r>
            <a:r>
              <a:rPr lang="tr-TR" dirty="0">
                <a:latin typeface="Arial" pitchFamily="34" charset="0"/>
                <a:cs typeface="Arial" pitchFamily="34" charset="0"/>
              </a:rPr>
              <a:t>artış ve çeşitlilik gözlemlenmektedir. Suç ve suçlular ile mücadele </a:t>
            </a:r>
            <a:r>
              <a:rPr lang="tr-TR" dirty="0" smtClean="0">
                <a:latin typeface="Arial" pitchFamily="34" charset="0"/>
                <a:cs typeface="Arial" pitchFamily="34" charset="0"/>
              </a:rPr>
              <a:t>kapsamında klasik </a:t>
            </a:r>
            <a:r>
              <a:rPr lang="tr-TR" dirty="0">
                <a:latin typeface="Arial" pitchFamily="34" charset="0"/>
                <a:cs typeface="Arial" pitchFamily="34" charset="0"/>
              </a:rPr>
              <a:t>polisiye teknik ve taktikler yeterli olmamakta, hukuki açıdan sonuca ulaşmada </a:t>
            </a:r>
            <a:r>
              <a:rPr lang="tr-TR" dirty="0" smtClean="0">
                <a:latin typeface="Arial" pitchFamily="34" charset="0"/>
                <a:cs typeface="Arial" pitchFamily="34" charset="0"/>
              </a:rPr>
              <a:t>teknoloji destekli </a:t>
            </a:r>
            <a:r>
              <a:rPr lang="tr-TR" dirty="0">
                <a:latin typeface="Arial" pitchFamily="34" charset="0"/>
                <a:cs typeface="Arial" pitchFamily="34" charset="0"/>
              </a:rPr>
              <a:t>çalışmalar zorunluluk </a:t>
            </a:r>
            <a:r>
              <a:rPr lang="tr-TR" dirty="0" err="1">
                <a:latin typeface="Arial" pitchFamily="34" charset="0"/>
                <a:cs typeface="Arial" pitchFamily="34" charset="0"/>
              </a:rPr>
              <a:t>arzetmektedir</a:t>
            </a:r>
            <a:r>
              <a:rPr lang="tr-TR" dirty="0">
                <a:latin typeface="Arial" pitchFamily="34" charset="0"/>
                <a:cs typeface="Arial" pitchFamily="34" charset="0"/>
              </a:rPr>
              <a:t>. Suç yöntemlerindeki farklılık ve </a:t>
            </a:r>
            <a:r>
              <a:rPr lang="tr-TR" dirty="0" smtClean="0">
                <a:latin typeface="Arial" pitchFamily="34" charset="0"/>
                <a:cs typeface="Arial" pitchFamily="34" charset="0"/>
              </a:rPr>
              <a:t>suçluların suç </a:t>
            </a:r>
            <a:r>
              <a:rPr lang="tr-TR" dirty="0">
                <a:latin typeface="Arial" pitchFamily="34" charset="0"/>
                <a:cs typeface="Arial" pitchFamily="34" charset="0"/>
              </a:rPr>
              <a:t>işleme konusundaki deneyimleri sonuca yönelik alternatif polisiye </a:t>
            </a:r>
            <a:r>
              <a:rPr lang="tr-TR" dirty="0" smtClean="0">
                <a:latin typeface="Arial" pitchFamily="34" charset="0"/>
                <a:cs typeface="Arial" pitchFamily="34" charset="0"/>
              </a:rPr>
              <a:t>çözümleri de </a:t>
            </a:r>
            <a:r>
              <a:rPr lang="tr-TR" dirty="0">
                <a:latin typeface="Arial" pitchFamily="34" charset="0"/>
                <a:cs typeface="Arial" pitchFamily="34" charset="0"/>
              </a:rPr>
              <a:t>zorunlu kılmaktadır.</a:t>
            </a:r>
          </a:p>
        </p:txBody>
      </p:sp>
    </p:spTree>
    <p:extLst>
      <p:ext uri="{BB962C8B-B14F-4D97-AF65-F5344CB8AC3E}">
        <p14:creationId xmlns:p14="http://schemas.microsoft.com/office/powerpoint/2010/main" val="3321741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278334"/>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EŞKÂL </a:t>
            </a:r>
            <a:r>
              <a:rPr lang="tr-TR" b="1" dirty="0">
                <a:latin typeface="Arial" pitchFamily="34" charset="0"/>
                <a:cs typeface="Arial" pitchFamily="34" charset="0"/>
              </a:rPr>
              <a:t>BİLİMİNİN TARİHSEL </a:t>
            </a:r>
            <a:r>
              <a:rPr lang="tr-TR" b="1" dirty="0" smtClean="0">
                <a:latin typeface="Arial" pitchFamily="34" charset="0"/>
                <a:cs typeface="Arial" pitchFamily="34" charset="0"/>
              </a:rPr>
              <a:t>GELİŞİMİ</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Suç ve suçlularla mücadelede </a:t>
            </a:r>
            <a:r>
              <a:rPr lang="tr-TR" dirty="0" smtClean="0">
                <a:latin typeface="Arial" pitchFamily="34" charset="0"/>
                <a:cs typeface="Arial" pitchFamily="34" charset="0"/>
              </a:rPr>
              <a:t>olayın çözümüne </a:t>
            </a:r>
            <a:r>
              <a:rPr lang="tr-TR" dirty="0">
                <a:latin typeface="Arial" pitchFamily="34" charset="0"/>
                <a:cs typeface="Arial" pitchFamily="34" charset="0"/>
              </a:rPr>
              <a:t>yönelik iz ve bulgular, kolluğun </a:t>
            </a:r>
            <a:r>
              <a:rPr lang="tr-TR" dirty="0" smtClean="0">
                <a:latin typeface="Arial" pitchFamily="34" charset="0"/>
                <a:cs typeface="Arial" pitchFamily="34" charset="0"/>
              </a:rPr>
              <a:t>suçu aydınlatması </a:t>
            </a:r>
            <a:r>
              <a:rPr lang="tr-TR" dirty="0">
                <a:latin typeface="Arial" pitchFamily="34" charset="0"/>
                <a:cs typeface="Arial" pitchFamily="34" charset="0"/>
              </a:rPr>
              <a:t>ve adaletin yerini bulması için birinci derecede öneme sahip </a:t>
            </a:r>
            <a:r>
              <a:rPr lang="tr-TR" dirty="0" smtClean="0">
                <a:latin typeface="Arial" pitchFamily="34" charset="0"/>
                <a:cs typeface="Arial" pitchFamily="34" charset="0"/>
              </a:rPr>
              <a:t>kriminolojik delillerdir</a:t>
            </a:r>
            <a:r>
              <a:rPr lang="tr-TR" dirty="0">
                <a:latin typeface="Arial" pitchFamily="34" charset="0"/>
                <a:cs typeface="Arial" pitchFamily="34" charset="0"/>
              </a:rPr>
              <a:t>. Son zamanlarda suçluların olay yerinde iz ve </a:t>
            </a:r>
            <a:r>
              <a:rPr lang="tr-TR" dirty="0" smtClean="0">
                <a:latin typeface="Arial" pitchFamily="34" charset="0"/>
                <a:cs typeface="Arial" pitchFamily="34" charset="0"/>
              </a:rPr>
              <a:t>delil </a:t>
            </a:r>
            <a:r>
              <a:rPr lang="tr-TR" dirty="0">
                <a:latin typeface="Arial" pitchFamily="34" charset="0"/>
                <a:cs typeface="Arial" pitchFamily="34" charset="0"/>
              </a:rPr>
              <a:t>bırakmama </a:t>
            </a:r>
            <a:r>
              <a:rPr lang="tr-TR" dirty="0" smtClean="0">
                <a:latin typeface="Arial" pitchFamily="34" charset="0"/>
                <a:cs typeface="Arial" pitchFamily="34" charset="0"/>
              </a:rPr>
              <a:t>hususundaki bilinçli </a:t>
            </a:r>
            <a:r>
              <a:rPr lang="tr-TR" dirty="0">
                <a:latin typeface="Arial" pitchFamily="34" charset="0"/>
                <a:cs typeface="Arial" pitchFamily="34" charset="0"/>
              </a:rPr>
              <a:t>hareketleri ile kapkaç, gasp, adam kaçırma gibi eşkâlin büyük önem kazandığı </a:t>
            </a:r>
            <a:r>
              <a:rPr lang="tr-TR" dirty="0" smtClean="0">
                <a:latin typeface="Arial" pitchFamily="34" charset="0"/>
                <a:cs typeface="Arial" pitchFamily="34" charset="0"/>
              </a:rPr>
              <a:t>suç çeşitlerindeki </a:t>
            </a:r>
            <a:r>
              <a:rPr lang="tr-TR" dirty="0">
                <a:latin typeface="Arial" pitchFamily="34" charset="0"/>
                <a:cs typeface="Arial" pitchFamily="34" charset="0"/>
              </a:rPr>
              <a:t>artış Eşkâl Tespit Sisteminin önemini ortaya koymuştur.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Bugün </a:t>
            </a:r>
            <a:r>
              <a:rPr lang="tr-TR" dirty="0">
                <a:latin typeface="Arial" pitchFamily="34" charset="0"/>
                <a:cs typeface="Arial" pitchFamily="34" charset="0"/>
              </a:rPr>
              <a:t>için </a:t>
            </a:r>
            <a:r>
              <a:rPr lang="tr-TR" dirty="0" smtClean="0">
                <a:latin typeface="Arial" pitchFamily="34" charset="0"/>
                <a:cs typeface="Arial" pitchFamily="34" charset="0"/>
              </a:rPr>
              <a:t>kriminoloji bilimi</a:t>
            </a:r>
            <a:r>
              <a:rPr lang="tr-TR" dirty="0">
                <a:latin typeface="Arial" pitchFamily="34" charset="0"/>
                <a:cs typeface="Arial" pitchFamily="34" charset="0"/>
              </a:rPr>
              <a:t>, biometri ve </a:t>
            </a:r>
            <a:r>
              <a:rPr lang="tr-TR" dirty="0" smtClean="0">
                <a:latin typeface="Arial" pitchFamily="34" charset="0"/>
                <a:cs typeface="Arial" pitchFamily="34" charset="0"/>
              </a:rPr>
              <a:t>bilgisayar</a:t>
            </a: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desteği de alarak eşkâl tespit programı ve robot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resmî çizme </a:t>
            </a:r>
            <a:r>
              <a:rPr lang="tr-TR" dirty="0">
                <a:latin typeface="Arial" pitchFamily="34" charset="0"/>
                <a:cs typeface="Arial" pitchFamily="34" charset="0"/>
              </a:rPr>
              <a:t>sayesinde oldukça önemli bir aşama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katetmiştir</a:t>
            </a:r>
            <a:endParaRPr lang="tr-TR" dirty="0">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1021" y="3646714"/>
            <a:ext cx="3854543" cy="230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6285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001335"/>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TARİFİNDE NELERE DİKKAT EDİLİR</a:t>
            </a:r>
            <a:r>
              <a:rPr lang="tr-TR" b="1" dirty="0" smtClean="0">
                <a:latin typeface="Arial" pitchFamily="34" charset="0"/>
                <a:cs typeface="Arial" pitchFamily="34" charset="0"/>
              </a:rPr>
              <a:t>?</a:t>
            </a:r>
          </a:p>
          <a:p>
            <a:pPr algn="just">
              <a:lnSpc>
                <a:spcPct val="150000"/>
              </a:lnSpc>
            </a:pPr>
            <a:endParaRPr lang="tr-TR" b="1" dirty="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Şüpheli eşkâl tarifinde, </a:t>
            </a:r>
            <a:r>
              <a:rPr lang="tr-TR" dirty="0">
                <a:latin typeface="Arial" pitchFamily="34" charset="0"/>
                <a:cs typeface="Arial" pitchFamily="34" charset="0"/>
              </a:rPr>
              <a:t>biliniyorsa isim, takma isim (lakap), cinsiyet, boy, kilo, göz rengi</a:t>
            </a:r>
            <a:r>
              <a:rPr lang="tr-TR" dirty="0" smtClean="0">
                <a:latin typeface="Arial" pitchFamily="34" charset="0"/>
                <a:cs typeface="Arial" pitchFamily="34" charset="0"/>
              </a:rPr>
              <a:t>, saç </a:t>
            </a:r>
            <a:r>
              <a:rPr lang="tr-TR" dirty="0">
                <a:latin typeface="Arial" pitchFamily="34" charset="0"/>
                <a:cs typeface="Arial" pitchFamily="34" charset="0"/>
              </a:rPr>
              <a:t>rengi, ten rengi, kekemelik, vücutta yara izi, alışılmışın dışında saç kesimi, leke, ben</a:t>
            </a:r>
            <a:r>
              <a:rPr lang="tr-TR" dirty="0" smtClean="0">
                <a:latin typeface="Arial" pitchFamily="34" charset="0"/>
                <a:cs typeface="Arial" pitchFamily="34" charset="0"/>
              </a:rPr>
              <a:t>, çil </a:t>
            </a:r>
            <a:r>
              <a:rPr lang="tr-TR" dirty="0">
                <a:latin typeface="Arial" pitchFamily="34" charset="0"/>
                <a:cs typeface="Arial" pitchFamily="34" charset="0"/>
              </a:rPr>
              <a:t>gibi izler, alışılmışın dışında giyim tarzı vb. kalabalık içinde şahsın bulunabilmesi </a:t>
            </a:r>
            <a:r>
              <a:rPr lang="tr-TR" dirty="0" smtClean="0">
                <a:latin typeface="Arial" pitchFamily="34" charset="0"/>
                <a:cs typeface="Arial" pitchFamily="34" charset="0"/>
              </a:rPr>
              <a:t>için şahsa </a:t>
            </a:r>
            <a:r>
              <a:rPr lang="tr-TR" dirty="0">
                <a:latin typeface="Arial" pitchFamily="34" charset="0"/>
                <a:cs typeface="Arial" pitchFamily="34" charset="0"/>
              </a:rPr>
              <a:t>has veya onu diğerlerinden ayıracak kolay görülebilir vücut yapısı, yüz yapısı, </a:t>
            </a:r>
            <a:r>
              <a:rPr lang="tr-TR" dirty="0" smtClean="0">
                <a:latin typeface="Arial" pitchFamily="34" charset="0"/>
                <a:cs typeface="Arial" pitchFamily="34" charset="0"/>
              </a:rPr>
              <a:t>kafa yapısı</a:t>
            </a:r>
            <a:r>
              <a:rPr lang="tr-TR" dirty="0">
                <a:latin typeface="Arial" pitchFamily="34" charset="0"/>
                <a:cs typeface="Arial" pitchFamily="34" charset="0"/>
              </a:rPr>
              <a:t>, alın, kaş, burun, ağız, çene, dudaklar, kulaklar, eller, ses ve davranış şekilleri </a:t>
            </a:r>
            <a:r>
              <a:rPr lang="tr-TR" dirty="0" smtClean="0">
                <a:latin typeface="Arial" pitchFamily="34" charset="0"/>
                <a:cs typeface="Arial" pitchFamily="34" charset="0"/>
              </a:rPr>
              <a:t>gibi bazı </a:t>
            </a:r>
            <a:r>
              <a:rPr lang="tr-TR" dirty="0">
                <a:latin typeface="Arial" pitchFamily="34" charset="0"/>
                <a:cs typeface="Arial" pitchFamily="34" charset="0"/>
              </a:rPr>
              <a:t>özelliklere dikkat etmek gerekir. Şüpheliyi size teşhis ettirecek özellik, örneğin </a:t>
            </a:r>
            <a:r>
              <a:rPr lang="tr-TR" dirty="0" smtClean="0">
                <a:latin typeface="Arial" pitchFamily="34" charset="0"/>
                <a:cs typeface="Arial" pitchFamily="34" charset="0"/>
              </a:rPr>
              <a:t>onun kekeme </a:t>
            </a:r>
            <a:r>
              <a:rPr lang="tr-TR" dirty="0">
                <a:latin typeface="Arial" pitchFamily="34" charset="0"/>
                <a:cs typeface="Arial" pitchFamily="34" charset="0"/>
              </a:rPr>
              <a:t>oluşudur, kekeme olmayışı değildir</a:t>
            </a:r>
          </a:p>
        </p:txBody>
      </p:sp>
    </p:spTree>
    <p:extLst>
      <p:ext uri="{BB962C8B-B14F-4D97-AF65-F5344CB8AC3E}">
        <p14:creationId xmlns:p14="http://schemas.microsoft.com/office/powerpoint/2010/main" val="13091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109330"/>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TARİFİNDE NELERE DİKKAT EDİLİR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Bu bilgiler çerçevesinde şüpheli eşkâl tarifi için izlenmesi gereken anahtar kelime </a:t>
            </a:r>
            <a:r>
              <a:rPr lang="tr-TR" dirty="0" smtClean="0">
                <a:latin typeface="Arial" pitchFamily="34" charset="0"/>
                <a:cs typeface="Arial" pitchFamily="34" charset="0"/>
              </a:rPr>
              <a:t>grafiği:</a:t>
            </a:r>
          </a:p>
          <a:p>
            <a:pPr algn="just">
              <a:lnSpc>
                <a:spcPct val="150000"/>
              </a:lnSpc>
            </a:pPr>
            <a:endParaRPr lang="tr-TR" sz="900"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Genel </a:t>
            </a:r>
            <a:r>
              <a:rPr lang="tr-TR" b="1" dirty="0" smtClean="0">
                <a:latin typeface="Arial" pitchFamily="34" charset="0"/>
                <a:cs typeface="Arial" pitchFamily="34" charset="0"/>
              </a:rPr>
              <a:t>Görünüş:</a:t>
            </a:r>
            <a:r>
              <a:rPr lang="tr-TR" dirty="0" smtClean="0">
                <a:latin typeface="Arial" pitchFamily="34" charset="0"/>
                <a:cs typeface="Arial" pitchFamily="34" charset="0"/>
              </a:rPr>
              <a:t> </a:t>
            </a:r>
            <a:r>
              <a:rPr lang="tr-TR" dirty="0">
                <a:latin typeface="Arial" pitchFamily="34" charset="0"/>
                <a:cs typeface="Arial" pitchFamily="34" charset="0"/>
              </a:rPr>
              <a:t>Şişman – Uzun – Bodur – Orta – Zayıf – Çok cılız olması</a:t>
            </a:r>
          </a:p>
          <a:p>
            <a:pPr algn="just">
              <a:lnSpc>
                <a:spcPct val="150000"/>
              </a:lnSpc>
            </a:pPr>
            <a:r>
              <a:rPr lang="tr-TR" b="1" dirty="0">
                <a:latin typeface="Arial" pitchFamily="34" charset="0"/>
                <a:cs typeface="Arial" pitchFamily="34" charset="0"/>
              </a:rPr>
              <a:t>Duruş:</a:t>
            </a:r>
            <a:r>
              <a:rPr lang="tr-TR" dirty="0">
                <a:latin typeface="Arial" pitchFamily="34" charset="0"/>
                <a:cs typeface="Arial" pitchFamily="34" charset="0"/>
              </a:rPr>
              <a:t> Askeri tavır – Kambur – Geniş omuzlu</a:t>
            </a:r>
          </a:p>
          <a:p>
            <a:pPr algn="just">
              <a:lnSpc>
                <a:spcPct val="150000"/>
              </a:lnSpc>
            </a:pPr>
            <a:r>
              <a:rPr lang="tr-TR" b="1" dirty="0">
                <a:latin typeface="Arial" pitchFamily="34" charset="0"/>
                <a:cs typeface="Arial" pitchFamily="34" charset="0"/>
              </a:rPr>
              <a:t>Ten </a:t>
            </a:r>
            <a:r>
              <a:rPr lang="tr-TR" b="1" dirty="0" err="1" smtClean="0">
                <a:latin typeface="Arial" pitchFamily="34" charset="0"/>
                <a:cs typeface="Arial" pitchFamily="34" charset="0"/>
              </a:rPr>
              <a:t>rengi:</a:t>
            </a:r>
            <a:r>
              <a:rPr lang="tr-TR" dirty="0" err="1" smtClean="0">
                <a:latin typeface="Arial" pitchFamily="34" charset="0"/>
                <a:cs typeface="Arial" pitchFamily="34" charset="0"/>
              </a:rPr>
              <a:t>Kırmızı</a:t>
            </a:r>
            <a:r>
              <a:rPr lang="tr-TR" dirty="0" smtClean="0">
                <a:latin typeface="Arial" pitchFamily="34" charset="0"/>
                <a:cs typeface="Arial" pitchFamily="34" charset="0"/>
              </a:rPr>
              <a:t> </a:t>
            </a:r>
            <a:r>
              <a:rPr lang="tr-TR" dirty="0">
                <a:latin typeface="Arial" pitchFamily="34" charset="0"/>
                <a:cs typeface="Arial" pitchFamily="34" charset="0"/>
              </a:rPr>
              <a:t>yüzlü – Kumral, sarışın – Soluk benizli – Esmer – Beyaz </a:t>
            </a:r>
            <a:r>
              <a:rPr lang="tr-TR" dirty="0" smtClean="0">
                <a:latin typeface="Arial" pitchFamily="34" charset="0"/>
                <a:cs typeface="Arial" pitchFamily="34" charset="0"/>
              </a:rPr>
              <a:t>tenli – Sivilceli </a:t>
            </a:r>
            <a:r>
              <a:rPr lang="tr-TR" dirty="0">
                <a:latin typeface="Arial" pitchFamily="34" charset="0"/>
                <a:cs typeface="Arial" pitchFamily="34" charset="0"/>
              </a:rPr>
              <a:t>– Çilli</a:t>
            </a:r>
          </a:p>
          <a:p>
            <a:pPr algn="just">
              <a:lnSpc>
                <a:spcPct val="150000"/>
              </a:lnSpc>
            </a:pPr>
            <a:r>
              <a:rPr lang="tr-TR" b="1" dirty="0">
                <a:latin typeface="Arial" pitchFamily="34" charset="0"/>
                <a:cs typeface="Arial" pitchFamily="34" charset="0"/>
              </a:rPr>
              <a:t>Saçı:</a:t>
            </a:r>
            <a:r>
              <a:rPr lang="tr-TR" dirty="0">
                <a:latin typeface="Arial" pitchFamily="34" charset="0"/>
                <a:cs typeface="Arial" pitchFamily="34" charset="0"/>
              </a:rPr>
              <a:t> Saç rengi – Sık veya seyrek – Kıvırcık – Dalgalı – Uzun – Kısa – Saç kesimi </a:t>
            </a:r>
            <a:r>
              <a:rPr lang="tr-TR" dirty="0" smtClean="0">
                <a:latin typeface="Arial" pitchFamily="34" charset="0"/>
                <a:cs typeface="Arial" pitchFamily="34" charset="0"/>
              </a:rPr>
              <a:t>ya da </a:t>
            </a:r>
            <a:r>
              <a:rPr lang="tr-TR" dirty="0">
                <a:latin typeface="Arial" pitchFamily="34" charset="0"/>
                <a:cs typeface="Arial" pitchFamily="34" charset="0"/>
              </a:rPr>
              <a:t>stili – Saçı sağa veya sola yatırma – Kellik (kısmen veya tamamen kel</a:t>
            </a:r>
            <a:r>
              <a:rPr lang="tr-TR" dirty="0" smtClean="0">
                <a:latin typeface="Arial" pitchFamily="34" charset="0"/>
                <a:cs typeface="Arial" pitchFamily="34" charset="0"/>
              </a:rPr>
              <a:t>) </a:t>
            </a: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Alın:</a:t>
            </a:r>
            <a:r>
              <a:rPr lang="tr-TR" dirty="0">
                <a:latin typeface="Arial" pitchFamily="34" charset="0"/>
                <a:cs typeface="Arial" pitchFamily="34" charset="0"/>
              </a:rPr>
              <a:t> Uzun ya da kısa alın, çıkıntılı ya da basık alın, geniş ya da dar alın, kırışık alın</a:t>
            </a:r>
            <a:r>
              <a:rPr lang="tr-TR" dirty="0" smtClean="0">
                <a:latin typeface="Arial" pitchFamily="34" charset="0"/>
                <a:cs typeface="Arial" pitchFamily="34" charset="0"/>
              </a:rPr>
              <a:t>, çizgili </a:t>
            </a:r>
            <a:r>
              <a:rPr lang="tr-TR" dirty="0">
                <a:latin typeface="Arial" pitchFamily="34" charset="0"/>
                <a:cs typeface="Arial" pitchFamily="34" charset="0"/>
              </a:rPr>
              <a:t>alın</a:t>
            </a:r>
          </a:p>
          <a:p>
            <a:pPr algn="just">
              <a:lnSpc>
                <a:spcPct val="150000"/>
              </a:lnSpc>
            </a:pPr>
            <a:r>
              <a:rPr lang="tr-TR" b="1" dirty="0">
                <a:latin typeface="Arial" pitchFamily="34" charset="0"/>
                <a:cs typeface="Arial" pitchFamily="34" charset="0"/>
              </a:rPr>
              <a:t>Gözler:</a:t>
            </a:r>
            <a:r>
              <a:rPr lang="tr-TR" dirty="0">
                <a:latin typeface="Arial" pitchFamily="34" charset="0"/>
                <a:cs typeface="Arial" pitchFamily="34" charset="0"/>
              </a:rPr>
              <a:t> Göz rengi, büyüklüğü, geniş gözlü, sulu gözlü, gözlüklü (yuvarlak, düz, </a:t>
            </a:r>
            <a:r>
              <a:rPr lang="tr-TR" dirty="0" smtClean="0">
                <a:latin typeface="Arial" pitchFamily="34" charset="0"/>
                <a:cs typeface="Arial" pitchFamily="34" charset="0"/>
              </a:rPr>
              <a:t>renkli </a:t>
            </a:r>
            <a:r>
              <a:rPr lang="tr-TR" dirty="0" err="1" smtClean="0">
                <a:latin typeface="Arial" pitchFamily="34" charset="0"/>
                <a:cs typeface="Arial" pitchFamily="34" charset="0"/>
              </a:rPr>
              <a:t>vs</a:t>
            </a:r>
            <a:r>
              <a:rPr lang="tr-TR" dirty="0">
                <a:latin typeface="Arial" pitchFamily="34" charset="0"/>
                <a:cs typeface="Arial" pitchFamily="34" charset="0"/>
              </a:rPr>
              <a:t>), lensli, takma göz</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76336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486083"/>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TARİFİNDE NELERE DİKKAT EDİLİR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Kaşlar</a:t>
            </a:r>
            <a:r>
              <a:rPr lang="tr-TR" dirty="0">
                <a:latin typeface="Arial" pitchFamily="34" charset="0"/>
                <a:cs typeface="Arial" pitchFamily="34" charset="0"/>
              </a:rPr>
              <a:t>: Kaş rengi, uzun, kısa, kalın, fırça gibi, aşağıya doğru, çatık kaş, kalem kaş, </a:t>
            </a:r>
            <a:endParaRPr lang="tr-TR"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Burun</a:t>
            </a:r>
            <a:r>
              <a:rPr lang="tr-TR" b="1" dirty="0">
                <a:latin typeface="Arial" pitchFamily="34" charset="0"/>
                <a:cs typeface="Arial" pitchFamily="34" charset="0"/>
              </a:rPr>
              <a:t>: </a:t>
            </a:r>
            <a:r>
              <a:rPr lang="tr-TR" dirty="0">
                <a:latin typeface="Arial" pitchFamily="34" charset="0"/>
                <a:cs typeface="Arial" pitchFamily="34" charset="0"/>
              </a:rPr>
              <a:t>Geniş, küçük, küt, uzun, sivri, kırık, sağa veya sola eğik, kalkık, aşağı doğru eğik, küçük ya da büyük burun delikli,</a:t>
            </a:r>
          </a:p>
          <a:p>
            <a:pPr algn="just">
              <a:lnSpc>
                <a:spcPct val="150000"/>
              </a:lnSpc>
            </a:pPr>
            <a:r>
              <a:rPr lang="tr-TR" b="1" dirty="0">
                <a:latin typeface="Arial" pitchFamily="34" charset="0"/>
                <a:cs typeface="Arial" pitchFamily="34" charset="0"/>
              </a:rPr>
              <a:t>Bıyık:</a:t>
            </a:r>
            <a:r>
              <a:rPr lang="tr-TR" dirty="0">
                <a:latin typeface="Arial" pitchFamily="34" charset="0"/>
                <a:cs typeface="Arial" pitchFamily="34" charset="0"/>
              </a:rPr>
              <a:t> Rengi, şekli, kısa, kalın, uzun, pos bıyık, kaytan bıyık, fırça bıyık,</a:t>
            </a:r>
          </a:p>
          <a:p>
            <a:pPr algn="just">
              <a:lnSpc>
                <a:spcPct val="150000"/>
              </a:lnSpc>
            </a:pPr>
            <a:r>
              <a:rPr lang="tr-TR" b="1" dirty="0">
                <a:latin typeface="Arial" pitchFamily="34" charset="0"/>
                <a:cs typeface="Arial" pitchFamily="34" charset="0"/>
              </a:rPr>
              <a:t>Sakal:</a:t>
            </a:r>
            <a:r>
              <a:rPr lang="tr-TR" dirty="0">
                <a:latin typeface="Arial" pitchFamily="34" charset="0"/>
                <a:cs typeface="Arial" pitchFamily="34" charset="0"/>
              </a:rPr>
              <a:t> Rengi, uzunluğu, şekli, top sakal, keçi sakal, favoriler ve favori uzunluğu,</a:t>
            </a:r>
          </a:p>
          <a:p>
            <a:pPr algn="just">
              <a:lnSpc>
                <a:spcPct val="150000"/>
              </a:lnSpc>
            </a:pPr>
            <a:r>
              <a:rPr lang="tr-TR" b="1" dirty="0">
                <a:latin typeface="Arial" pitchFamily="34" charset="0"/>
                <a:cs typeface="Arial" pitchFamily="34" charset="0"/>
              </a:rPr>
              <a:t>Ağız:</a:t>
            </a:r>
            <a:r>
              <a:rPr lang="tr-TR" dirty="0">
                <a:latin typeface="Arial" pitchFamily="34" charset="0"/>
                <a:cs typeface="Arial" pitchFamily="34" charset="0"/>
              </a:rPr>
              <a:t> Geniş, küçük, kalın, ince dudaklı, düz veya sağa sola eğik,</a:t>
            </a:r>
          </a:p>
          <a:p>
            <a:pPr algn="just">
              <a:lnSpc>
                <a:spcPct val="150000"/>
              </a:lnSpc>
            </a:pPr>
            <a:r>
              <a:rPr lang="tr-TR" b="1" dirty="0">
                <a:latin typeface="Arial" pitchFamily="34" charset="0"/>
                <a:cs typeface="Arial" pitchFamily="34" charset="0"/>
              </a:rPr>
              <a:t>Dişler:</a:t>
            </a:r>
            <a:r>
              <a:rPr lang="tr-TR" dirty="0">
                <a:latin typeface="Arial" pitchFamily="34" charset="0"/>
                <a:cs typeface="Arial" pitchFamily="34" charset="0"/>
              </a:rPr>
              <a:t> Geniş, küçük, diş rengi, yapma diş, takma, altın, </a:t>
            </a:r>
            <a:r>
              <a:rPr lang="tr-TR" dirty="0" smtClean="0">
                <a:latin typeface="Arial" pitchFamily="34" charset="0"/>
                <a:cs typeface="Arial" pitchFamily="34" charset="0"/>
              </a:rPr>
              <a:t>tek diş</a:t>
            </a:r>
            <a:r>
              <a:rPr lang="tr-TR" dirty="0">
                <a:latin typeface="Arial" pitchFamily="34" charset="0"/>
                <a:cs typeface="Arial" pitchFamily="34" charset="0"/>
              </a:rPr>
              <a:t>, çürük diş, kırık diş</a:t>
            </a:r>
            <a:r>
              <a:rPr lang="tr-TR" dirty="0" smtClean="0">
                <a:latin typeface="Arial" pitchFamily="34" charset="0"/>
                <a:cs typeface="Arial" pitchFamily="34" charset="0"/>
              </a:rPr>
              <a:t>,</a:t>
            </a:r>
          </a:p>
          <a:p>
            <a:pPr algn="just">
              <a:lnSpc>
                <a:spcPct val="150000"/>
              </a:lnSpc>
            </a:pPr>
            <a:r>
              <a:rPr lang="tr-TR" b="1" dirty="0">
                <a:latin typeface="Arial" pitchFamily="34" charset="0"/>
                <a:cs typeface="Arial" pitchFamily="34" charset="0"/>
              </a:rPr>
              <a:t>Kulaklar:</a:t>
            </a:r>
            <a:r>
              <a:rPr lang="tr-TR" dirty="0">
                <a:latin typeface="Arial" pitchFamily="34" charset="0"/>
                <a:cs typeface="Arial" pitchFamily="34" charset="0"/>
              </a:rPr>
              <a:t> Küçük, büyük, uzun kulak, saçtan görünmüyor, yapışık kulak ya da ayrı kulak</a:t>
            </a:r>
            <a:r>
              <a:rPr lang="tr-TR" dirty="0" smtClean="0">
                <a:latin typeface="Arial" pitchFamily="34" charset="0"/>
                <a:cs typeface="Arial" pitchFamily="34" charset="0"/>
              </a:rPr>
              <a:t>, işitme </a:t>
            </a:r>
            <a:r>
              <a:rPr lang="tr-TR" dirty="0">
                <a:latin typeface="Arial" pitchFamily="34" charset="0"/>
                <a:cs typeface="Arial" pitchFamily="34" charset="0"/>
              </a:rPr>
              <a:t>cihazı takılı kulak,</a:t>
            </a:r>
          </a:p>
          <a:p>
            <a:pPr algn="just">
              <a:lnSpc>
                <a:spcPct val="150000"/>
              </a:lnSpc>
            </a:pPr>
            <a:r>
              <a:rPr lang="tr-TR" b="1" dirty="0">
                <a:latin typeface="Arial" pitchFamily="34" charset="0"/>
                <a:cs typeface="Arial" pitchFamily="34" charset="0"/>
              </a:rPr>
              <a:t>Çene:</a:t>
            </a:r>
            <a:r>
              <a:rPr lang="tr-TR" dirty="0">
                <a:latin typeface="Arial" pitchFamily="34" charset="0"/>
                <a:cs typeface="Arial" pitchFamily="34" charset="0"/>
              </a:rPr>
              <a:t> Küçük, geniş, uzun çene, gamzeli,</a:t>
            </a:r>
          </a:p>
          <a:p>
            <a:pPr algn="just">
              <a:lnSpc>
                <a:spcPct val="150000"/>
              </a:lnSpc>
            </a:pPr>
            <a:r>
              <a:rPr lang="tr-TR" b="1" dirty="0">
                <a:latin typeface="Arial" pitchFamily="34" charset="0"/>
                <a:cs typeface="Arial" pitchFamily="34" charset="0"/>
              </a:rPr>
              <a:t>Yanak: </a:t>
            </a:r>
            <a:r>
              <a:rPr lang="tr-TR" dirty="0">
                <a:latin typeface="Arial" pitchFamily="34" charset="0"/>
                <a:cs typeface="Arial" pitchFamily="34" charset="0"/>
              </a:rPr>
              <a:t>Çıkık elmacık kemiği, düz yanaklı, elma yanaklı, limon suratlı,</a:t>
            </a:r>
          </a:p>
        </p:txBody>
      </p:sp>
    </p:spTree>
    <p:extLst>
      <p:ext uri="{BB962C8B-B14F-4D97-AF65-F5344CB8AC3E}">
        <p14:creationId xmlns:p14="http://schemas.microsoft.com/office/powerpoint/2010/main" val="2039764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940327"/>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TARİFİNDE NELERE DİKKAT EDİLİR</a:t>
            </a:r>
            <a:r>
              <a:rPr lang="tr-TR" b="1" dirty="0" smtClean="0">
                <a:latin typeface="Arial" pitchFamily="34" charset="0"/>
                <a:cs typeface="Arial" pitchFamily="34" charset="0"/>
              </a:rPr>
              <a:t>?</a:t>
            </a:r>
          </a:p>
          <a:p>
            <a:pPr algn="just">
              <a:lnSpc>
                <a:spcPct val="150000"/>
              </a:lnSpc>
            </a:pPr>
            <a:r>
              <a:rPr lang="tr-TR" b="1" dirty="0" smtClean="0">
                <a:latin typeface="Arial" pitchFamily="34" charset="0"/>
                <a:cs typeface="Arial" pitchFamily="34" charset="0"/>
              </a:rPr>
              <a:t>Eller:</a:t>
            </a:r>
            <a:r>
              <a:rPr lang="tr-TR" dirty="0" smtClean="0">
                <a:latin typeface="Arial" pitchFamily="34" charset="0"/>
                <a:cs typeface="Arial" pitchFamily="34" charset="0"/>
              </a:rPr>
              <a:t> </a:t>
            </a:r>
            <a:r>
              <a:rPr lang="tr-TR" dirty="0">
                <a:latin typeface="Arial" pitchFamily="34" charset="0"/>
                <a:cs typeface="Arial" pitchFamily="34" charset="0"/>
              </a:rPr>
              <a:t>Küçük – Büyük – Geniş – Yüzükler (Rengi, şekli, takıldığı parmak) – </a:t>
            </a:r>
            <a:r>
              <a:rPr lang="tr-TR" dirty="0" smtClean="0">
                <a:latin typeface="Arial" pitchFamily="34" charset="0"/>
                <a:cs typeface="Arial" pitchFamily="34" charset="0"/>
              </a:rPr>
              <a:t>Parmaklar (</a:t>
            </a:r>
            <a:r>
              <a:rPr lang="tr-TR" dirty="0">
                <a:latin typeface="Arial" pitchFamily="34" charset="0"/>
                <a:cs typeface="Arial" pitchFamily="34" charset="0"/>
              </a:rPr>
              <a:t>uzun, kısa, eksik, tırnaklar uzun)</a:t>
            </a:r>
          </a:p>
          <a:p>
            <a:pPr algn="just">
              <a:lnSpc>
                <a:spcPct val="150000"/>
              </a:lnSpc>
            </a:pPr>
            <a:r>
              <a:rPr lang="tr-TR" b="1" dirty="0">
                <a:latin typeface="Arial" pitchFamily="34" charset="0"/>
                <a:cs typeface="Arial" pitchFamily="34" charset="0"/>
              </a:rPr>
              <a:t>Kollar:</a:t>
            </a:r>
            <a:r>
              <a:rPr lang="tr-TR" dirty="0">
                <a:latin typeface="Arial" pitchFamily="34" charset="0"/>
                <a:cs typeface="Arial" pitchFamily="34" charset="0"/>
              </a:rPr>
              <a:t> Kıllı – Adaleli – Zayıf</a:t>
            </a:r>
          </a:p>
          <a:p>
            <a:pPr algn="just">
              <a:lnSpc>
                <a:spcPct val="150000"/>
              </a:lnSpc>
            </a:pPr>
            <a:r>
              <a:rPr lang="tr-TR" dirty="0">
                <a:latin typeface="Arial" pitchFamily="34" charset="0"/>
                <a:cs typeface="Arial" pitchFamily="34" charset="0"/>
              </a:rPr>
              <a:t>Görünebilir yaraları: Yara uzunluğu – Bulunduğu yer – Şekli, dairesel, kesik, düz vs.</a:t>
            </a:r>
          </a:p>
          <a:p>
            <a:pPr algn="just">
              <a:lnSpc>
                <a:spcPct val="150000"/>
              </a:lnSpc>
            </a:pPr>
            <a:r>
              <a:rPr lang="tr-TR" b="1" dirty="0">
                <a:latin typeface="Arial" pitchFamily="34" charset="0"/>
                <a:cs typeface="Arial" pitchFamily="34" charset="0"/>
              </a:rPr>
              <a:t>Yürüyüşü:</a:t>
            </a:r>
            <a:r>
              <a:rPr lang="tr-TR" dirty="0">
                <a:latin typeface="Arial" pitchFamily="34" charset="0"/>
                <a:cs typeface="Arial" pitchFamily="34" charset="0"/>
              </a:rPr>
              <a:t> Topal ya da normal – Sekerek yürümek veya robot yürüyüşü</a:t>
            </a:r>
          </a:p>
          <a:p>
            <a:pPr algn="just">
              <a:lnSpc>
                <a:spcPct val="150000"/>
              </a:lnSpc>
            </a:pPr>
            <a:r>
              <a:rPr lang="tr-TR" b="1" dirty="0">
                <a:latin typeface="Arial" pitchFamily="34" charset="0"/>
                <a:cs typeface="Arial" pitchFamily="34" charset="0"/>
              </a:rPr>
              <a:t>Giyinişi:</a:t>
            </a:r>
            <a:r>
              <a:rPr lang="tr-TR" dirty="0">
                <a:latin typeface="Arial" pitchFamily="34" charset="0"/>
                <a:cs typeface="Arial" pitchFamily="34" charset="0"/>
              </a:rPr>
              <a:t> Günlük elbise – İş elbisesi -Takım elbise – Şık – Ayakkabı ve botlar, şekli, </a:t>
            </a:r>
            <a:r>
              <a:rPr lang="tr-TR" dirty="0" smtClean="0">
                <a:latin typeface="Arial" pitchFamily="34" charset="0"/>
                <a:cs typeface="Arial" pitchFamily="34" charset="0"/>
              </a:rPr>
              <a:t>stili – </a:t>
            </a:r>
            <a:r>
              <a:rPr lang="tr-TR" dirty="0">
                <a:latin typeface="Arial" pitchFamily="34" charset="0"/>
                <a:cs typeface="Arial" pitchFamily="34" charset="0"/>
              </a:rPr>
              <a:t>Renkli elbise ya da sade kıyafet</a:t>
            </a:r>
          </a:p>
          <a:p>
            <a:pPr algn="just">
              <a:lnSpc>
                <a:spcPct val="150000"/>
              </a:lnSpc>
            </a:pPr>
            <a:r>
              <a:rPr lang="tr-TR" b="1" dirty="0">
                <a:latin typeface="Arial" pitchFamily="34" charset="0"/>
                <a:cs typeface="Arial" pitchFamily="34" charset="0"/>
              </a:rPr>
              <a:t>Takıları:</a:t>
            </a:r>
            <a:r>
              <a:rPr lang="tr-TR" dirty="0">
                <a:latin typeface="Arial" pitchFamily="34" charset="0"/>
                <a:cs typeface="Arial" pitchFamily="34" charset="0"/>
              </a:rPr>
              <a:t> Nereye takıldığı – Takı metalinin cinsi – Taşların cinsi – Ucuz veya pahalı.</a:t>
            </a:r>
          </a:p>
          <a:p>
            <a:pPr algn="just">
              <a:lnSpc>
                <a:spcPct val="150000"/>
              </a:lnSpc>
            </a:pPr>
            <a:r>
              <a:rPr lang="tr-TR" b="1" dirty="0">
                <a:latin typeface="Arial" pitchFamily="34" charset="0"/>
                <a:cs typeface="Arial" pitchFamily="34" charset="0"/>
              </a:rPr>
              <a:t>Konuşması:</a:t>
            </a:r>
            <a:r>
              <a:rPr lang="tr-TR" dirty="0">
                <a:latin typeface="Arial" pitchFamily="34" charset="0"/>
                <a:cs typeface="Arial" pitchFamily="34" charset="0"/>
              </a:rPr>
              <a:t> Yavaş veya hızlı konuşma – Akıcı veya anlaşılmaz – Kekeme – </a:t>
            </a:r>
            <a:r>
              <a:rPr lang="tr-TR" dirty="0" smtClean="0">
                <a:latin typeface="Arial" pitchFamily="34" charset="0"/>
                <a:cs typeface="Arial" pitchFamily="34" charset="0"/>
              </a:rPr>
              <a:t>Bağırarak veya </a:t>
            </a:r>
            <a:r>
              <a:rPr lang="tr-TR" dirty="0">
                <a:latin typeface="Arial" pitchFamily="34" charset="0"/>
                <a:cs typeface="Arial" pitchFamily="34" charset="0"/>
              </a:rPr>
              <a:t>kısık sesli – Baskılı ya da vurgulu aksan – Kalın veya ince ses - Peltek konuşma</a:t>
            </a:r>
          </a:p>
          <a:p>
            <a:pPr algn="just">
              <a:lnSpc>
                <a:spcPct val="150000"/>
              </a:lnSpc>
            </a:pPr>
            <a:r>
              <a:rPr lang="tr-TR" b="1" dirty="0">
                <a:latin typeface="Arial" pitchFamily="34" charset="0"/>
                <a:cs typeface="Arial" pitchFamily="34" charset="0"/>
              </a:rPr>
              <a:t>Özürleri:</a:t>
            </a:r>
            <a:r>
              <a:rPr lang="tr-TR" dirty="0">
                <a:latin typeface="Arial" pitchFamily="34" charset="0"/>
                <a:cs typeface="Arial" pitchFamily="34" charset="0"/>
              </a:rPr>
              <a:t> Parmak, tırnak, kol kopuk – Kırık çıkık vs. – Sağırlık, dilsizlik, ağır işitme </a:t>
            </a:r>
            <a:r>
              <a:rPr lang="tr-TR" dirty="0" smtClean="0">
                <a:latin typeface="Arial" pitchFamily="34" charset="0"/>
                <a:cs typeface="Arial" pitchFamily="34" charset="0"/>
              </a:rPr>
              <a:t>– Gözlük </a:t>
            </a:r>
            <a:r>
              <a:rPr lang="tr-TR" dirty="0">
                <a:latin typeface="Arial" pitchFamily="34" charset="0"/>
                <a:cs typeface="Arial" pitchFamily="34" charset="0"/>
              </a:rPr>
              <a:t>kullanma.</a:t>
            </a:r>
          </a:p>
          <a:p>
            <a:pPr algn="just">
              <a:lnSpc>
                <a:spcPct val="150000"/>
              </a:lnSpc>
            </a:pPr>
            <a:r>
              <a:rPr lang="tr-TR" b="1" dirty="0">
                <a:latin typeface="Arial" pitchFamily="34" charset="0"/>
                <a:cs typeface="Arial" pitchFamily="34" charset="0"/>
              </a:rPr>
              <a:t>Diğer ayırt edici özellikler:</a:t>
            </a:r>
            <a:r>
              <a:rPr lang="tr-TR" dirty="0">
                <a:latin typeface="Arial" pitchFamily="34" charset="0"/>
                <a:cs typeface="Arial" pitchFamily="34" charset="0"/>
              </a:rPr>
              <a:t> Burun, göz, kaş vs. tikleri – Konuşurken dişlerini </a:t>
            </a:r>
            <a:r>
              <a:rPr lang="tr-TR" dirty="0" smtClean="0">
                <a:latin typeface="Arial" pitchFamily="34" charset="0"/>
                <a:cs typeface="Arial" pitchFamily="34" charset="0"/>
              </a:rPr>
              <a:t>gıcırdatma – </a:t>
            </a:r>
            <a:r>
              <a:rPr lang="tr-TR" dirty="0">
                <a:latin typeface="Arial" pitchFamily="34" charset="0"/>
                <a:cs typeface="Arial" pitchFamily="34" charset="0"/>
              </a:rPr>
              <a:t>Konuşurken yaptığı el hareketleri – Mimikler.</a:t>
            </a:r>
          </a:p>
        </p:txBody>
      </p:sp>
    </p:spTree>
    <p:extLst>
      <p:ext uri="{BB962C8B-B14F-4D97-AF65-F5344CB8AC3E}">
        <p14:creationId xmlns:p14="http://schemas.microsoft.com/office/powerpoint/2010/main" val="38116668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109330"/>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EŞKÂL TARİFİNDE NELERE DİKKAT EDİLİR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Tüm </a:t>
            </a:r>
            <a:r>
              <a:rPr lang="tr-TR" dirty="0">
                <a:latin typeface="Arial" pitchFamily="34" charset="0"/>
                <a:cs typeface="Arial" pitchFamily="34" charset="0"/>
              </a:rPr>
              <a:t>bunlar eşkâl tarifi ve şüphelinin tespiti için püf noktalarını teşkil etmektedir</a:t>
            </a:r>
            <a:r>
              <a:rPr lang="tr-TR" dirty="0" smtClean="0">
                <a:latin typeface="Arial" pitchFamily="34" charset="0"/>
                <a:cs typeface="Arial" pitchFamily="34" charset="0"/>
              </a:rPr>
              <a:t>. Eşkâl </a:t>
            </a:r>
            <a:r>
              <a:rPr lang="tr-TR" dirty="0">
                <a:latin typeface="Arial" pitchFamily="34" charset="0"/>
                <a:cs typeface="Arial" pitchFamily="34" charset="0"/>
              </a:rPr>
              <a:t>tarifine benzer bir de eşya tarifi vardır. Eşya tarifi, bir kişinin kaybettiği veya </a:t>
            </a:r>
            <a:r>
              <a:rPr lang="tr-TR" dirty="0" smtClean="0">
                <a:latin typeface="Arial" pitchFamily="34" charset="0"/>
                <a:cs typeface="Arial" pitchFamily="34" charset="0"/>
              </a:rPr>
              <a:t>çaldırdığı eşyasının </a:t>
            </a:r>
            <a:r>
              <a:rPr lang="tr-TR" dirty="0">
                <a:latin typeface="Arial" pitchFamily="34" charset="0"/>
                <a:cs typeface="Arial" pitchFamily="34" charset="0"/>
              </a:rPr>
              <a:t>bulunmasında, eşyasını diğerlerinden ayırmasında ve bulmasında </a:t>
            </a:r>
            <a:r>
              <a:rPr lang="tr-TR" dirty="0" smtClean="0">
                <a:latin typeface="Arial" pitchFamily="34" charset="0"/>
                <a:cs typeface="Arial" pitchFamily="34" charset="0"/>
              </a:rPr>
              <a:t>yararlı olmaktadır</a:t>
            </a:r>
            <a:r>
              <a:rPr lang="tr-TR" dirty="0">
                <a:latin typeface="Arial" pitchFamily="34" charset="0"/>
                <a:cs typeface="Arial" pitchFamily="34" charset="0"/>
              </a:rPr>
              <a:t>.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Örnek</a:t>
            </a:r>
            <a:r>
              <a:rPr lang="tr-TR" dirty="0">
                <a:latin typeface="Arial" pitchFamily="34" charset="0"/>
                <a:cs typeface="Arial" pitchFamily="34" charset="0"/>
              </a:rPr>
              <a:t>: Erkek kol saati, </a:t>
            </a:r>
            <a:r>
              <a:rPr lang="tr-TR" dirty="0" err="1">
                <a:latin typeface="Arial" pitchFamily="34" charset="0"/>
                <a:cs typeface="Arial" pitchFamily="34" charset="0"/>
              </a:rPr>
              <a:t>roleks</a:t>
            </a:r>
            <a:r>
              <a:rPr lang="tr-TR" dirty="0">
                <a:latin typeface="Arial" pitchFamily="34" charset="0"/>
                <a:cs typeface="Arial" pitchFamily="34" charset="0"/>
              </a:rPr>
              <a:t>, altın kaplama şeklindeki bir tarif genellikle </a:t>
            </a:r>
            <a:r>
              <a:rPr lang="tr-TR" dirty="0" smtClean="0">
                <a:latin typeface="Arial" pitchFamily="34" charset="0"/>
                <a:cs typeface="Arial" pitchFamily="34" charset="0"/>
              </a:rPr>
              <a:t>eşyanın bulunmasında </a:t>
            </a:r>
            <a:r>
              <a:rPr lang="tr-TR" dirty="0">
                <a:latin typeface="Arial" pitchFamily="34" charset="0"/>
                <a:cs typeface="Arial" pitchFamily="34" charset="0"/>
              </a:rPr>
              <a:t>faydalı olmaz. Ama tarif; çeşidi, markayı, modeli, ağırlığı, metal şeklini</a:t>
            </a:r>
            <a:r>
              <a:rPr lang="tr-TR" dirty="0" smtClean="0">
                <a:latin typeface="Arial" pitchFamily="34" charset="0"/>
                <a:cs typeface="Arial" pitchFamily="34" charset="0"/>
              </a:rPr>
              <a:t>, kaplamasını </a:t>
            </a:r>
            <a:r>
              <a:rPr lang="tr-TR" dirty="0">
                <a:latin typeface="Arial" pitchFamily="34" charset="0"/>
                <a:cs typeface="Arial" pitchFamily="34" charset="0"/>
              </a:rPr>
              <a:t>ve ayrıca çizik, kırık, isim yazılı olma gibi diğerlerinden ayıran </a:t>
            </a:r>
            <a:r>
              <a:rPr lang="tr-TR" dirty="0" smtClean="0">
                <a:latin typeface="Arial" pitchFamily="34" charset="0"/>
                <a:cs typeface="Arial" pitchFamily="34" charset="0"/>
              </a:rPr>
              <a:t>özellikleri de </a:t>
            </a:r>
            <a:r>
              <a:rPr lang="tr-TR" dirty="0">
                <a:latin typeface="Arial" pitchFamily="34" charset="0"/>
                <a:cs typeface="Arial" pitchFamily="34" charset="0"/>
              </a:rPr>
              <a:t>ihtiva </a:t>
            </a:r>
            <a:r>
              <a:rPr lang="tr-TR" dirty="0" smtClean="0">
                <a:latin typeface="Arial" pitchFamily="34" charset="0"/>
                <a:cs typeface="Arial" pitchFamily="34" charset="0"/>
              </a:rPr>
              <a:t>etmelidir.</a:t>
            </a:r>
          </a:p>
          <a:p>
            <a:pPr algn="just">
              <a:lnSpc>
                <a:spcPct val="150000"/>
              </a:lnSpc>
            </a:pP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Suçta kullanılan veya konusu suç teşkil </a:t>
            </a:r>
            <a:r>
              <a:rPr lang="tr-TR" dirty="0" smtClean="0">
                <a:latin typeface="Arial" pitchFamily="34" charset="0"/>
                <a:cs typeface="Arial" pitchFamily="34" charset="0"/>
              </a:rPr>
              <a:t>eden eşya</a:t>
            </a:r>
            <a:r>
              <a:rPr lang="tr-TR" dirty="0">
                <a:latin typeface="Arial" pitchFamily="34" charset="0"/>
                <a:cs typeface="Arial" pitchFamily="34" charset="0"/>
              </a:rPr>
              <a:t>, malzeme, alet hakkında detaylı bilgiler alınmalıdır. Nesnenin cinsi, şekli, </a:t>
            </a:r>
            <a:r>
              <a:rPr lang="tr-TR" dirty="0" smtClean="0">
                <a:latin typeface="Arial" pitchFamily="34" charset="0"/>
                <a:cs typeface="Arial" pitchFamily="34" charset="0"/>
              </a:rPr>
              <a:t>markası varsa </a:t>
            </a:r>
            <a:r>
              <a:rPr lang="tr-TR" dirty="0">
                <a:latin typeface="Arial" pitchFamily="34" charset="0"/>
                <a:cs typeface="Arial" pitchFamily="34" charset="0"/>
              </a:rPr>
              <a:t>seri numarası, üzerinde herhangi bir iz varsa belirtilir</a:t>
            </a:r>
          </a:p>
        </p:txBody>
      </p:sp>
    </p:spTree>
    <p:extLst>
      <p:ext uri="{BB962C8B-B14F-4D97-AF65-F5344CB8AC3E}">
        <p14:creationId xmlns:p14="http://schemas.microsoft.com/office/powerpoint/2010/main" val="27504376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555333"/>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RAPOR, MESLEKİ RAPOR YAZMA </a:t>
            </a:r>
            <a:r>
              <a:rPr lang="tr-TR" b="1" dirty="0" smtClean="0">
                <a:latin typeface="Arial" pitchFamily="34" charset="0"/>
                <a:cs typeface="Arial" pitchFamily="34" charset="0"/>
              </a:rPr>
              <a:t>USULÜ</a:t>
            </a:r>
          </a:p>
          <a:p>
            <a:pPr algn="just">
              <a:lnSpc>
                <a:spcPct val="150000"/>
              </a:lnSpc>
            </a:pPr>
            <a:endParaRPr lang="tr-TR" b="1" dirty="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Müdahale </a:t>
            </a:r>
            <a:r>
              <a:rPr lang="tr-TR" dirty="0">
                <a:latin typeface="Arial" pitchFamily="34" charset="0"/>
                <a:cs typeface="Arial" pitchFamily="34" charset="0"/>
              </a:rPr>
              <a:t>edilen olayla ilgili olarak alınan notlardan </a:t>
            </a:r>
            <a:r>
              <a:rPr lang="tr-TR" dirty="0" smtClean="0">
                <a:latin typeface="Arial" pitchFamily="34" charset="0"/>
                <a:cs typeface="Arial" pitchFamily="34" charset="0"/>
              </a:rPr>
              <a:t>sonraki aşama</a:t>
            </a:r>
            <a:r>
              <a:rPr lang="tr-TR" dirty="0">
                <a:latin typeface="Arial" pitchFamily="34" charset="0"/>
                <a:cs typeface="Arial" pitchFamily="34" charset="0"/>
              </a:rPr>
              <a:t>, bu olayı raporlama ya da tutanak hazırlama sürecidir. Yazılan yazının </a:t>
            </a:r>
            <a:r>
              <a:rPr lang="tr-TR" dirty="0" smtClean="0">
                <a:latin typeface="Arial" pitchFamily="34" charset="0"/>
                <a:cs typeface="Arial" pitchFamily="34" charset="0"/>
              </a:rPr>
              <a:t>içeriği (</a:t>
            </a:r>
            <a:r>
              <a:rPr lang="tr-TR" dirty="0">
                <a:latin typeface="Arial" pitchFamily="34" charset="0"/>
                <a:cs typeface="Arial" pitchFamily="34" charset="0"/>
              </a:rPr>
              <a:t>rapor, tutanak vb.) ne olursa olsun önemli olan; olayın açık, net, anlaşılır </a:t>
            </a:r>
            <a:r>
              <a:rPr lang="tr-TR" dirty="0" smtClean="0">
                <a:latin typeface="Arial" pitchFamily="34" charset="0"/>
                <a:cs typeface="Arial" pitchFamily="34" charset="0"/>
              </a:rPr>
              <a:t>bir şekilde resmî </a:t>
            </a:r>
            <a:r>
              <a:rPr lang="tr-TR" dirty="0">
                <a:latin typeface="Arial" pitchFamily="34" charset="0"/>
                <a:cs typeface="Arial" pitchFamily="34" charset="0"/>
              </a:rPr>
              <a:t>yazıya dönüştürülmesidir</a:t>
            </a:r>
            <a:r>
              <a:rPr lang="tr-TR" dirty="0" smtClean="0">
                <a:latin typeface="Arial" pitchFamily="34" charset="0"/>
                <a:cs typeface="Arial" pitchFamily="34" charset="0"/>
              </a:rPr>
              <a:t>.</a:t>
            </a:r>
          </a:p>
          <a:p>
            <a:pPr algn="just">
              <a:lnSpc>
                <a:spcPct val="20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Yazıyı yazan kişi yazarken sıkıntı çekmez ise bu sıkıntıyı okuyanın çekeceği ve </a:t>
            </a:r>
            <a:r>
              <a:rPr lang="tr-TR" dirty="0" smtClean="0">
                <a:latin typeface="Arial" pitchFamily="34" charset="0"/>
                <a:cs typeface="Arial" pitchFamily="34" charset="0"/>
              </a:rPr>
              <a:t>uğraşılmadan yazılan </a:t>
            </a:r>
            <a:r>
              <a:rPr lang="tr-TR" dirty="0">
                <a:latin typeface="Arial" pitchFamily="34" charset="0"/>
                <a:cs typeface="Arial" pitchFamily="34" charset="0"/>
              </a:rPr>
              <a:t>yazıların güç anlaşılacağı hatırdan çıkarılmamalıdır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endParaRPr lang="tr-TR" dirty="0">
              <a:latin typeface="Arial" pitchFamily="34" charset="0"/>
              <a:cs typeface="Arial" pitchFamily="34" charset="0"/>
            </a:endParaRPr>
          </a:p>
        </p:txBody>
      </p:sp>
    </p:spTree>
    <p:extLst>
      <p:ext uri="{BB962C8B-B14F-4D97-AF65-F5344CB8AC3E}">
        <p14:creationId xmlns:p14="http://schemas.microsoft.com/office/powerpoint/2010/main" val="19463520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067595"/>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r>
              <a:rPr lang="tr-TR" dirty="0" smtClean="0">
                <a:latin typeface="Arial" pitchFamily="34" charset="0"/>
                <a:cs typeface="Arial" pitchFamily="34" charset="0"/>
              </a:rPr>
              <a:t>İyi </a:t>
            </a:r>
            <a:r>
              <a:rPr lang="tr-TR" dirty="0">
                <a:latin typeface="Arial" pitchFamily="34" charset="0"/>
                <a:cs typeface="Arial" pitchFamily="34" charset="0"/>
              </a:rPr>
              <a:t>bir yazı yazabilmek için şu on ilkeyi </a:t>
            </a:r>
            <a:r>
              <a:rPr lang="tr-TR" dirty="0" err="1">
                <a:latin typeface="Arial" pitchFamily="34" charset="0"/>
                <a:cs typeface="Arial" pitchFamily="34" charset="0"/>
              </a:rPr>
              <a:t>gözönünde</a:t>
            </a:r>
            <a:r>
              <a:rPr lang="tr-TR" dirty="0">
                <a:latin typeface="Arial" pitchFamily="34" charset="0"/>
                <a:cs typeface="Arial" pitchFamily="34" charset="0"/>
              </a:rPr>
              <a:t> bulundurmakta fayda </a:t>
            </a:r>
            <a:r>
              <a:rPr lang="tr-TR" dirty="0" smtClean="0">
                <a:latin typeface="Arial" pitchFamily="34" charset="0"/>
                <a:cs typeface="Arial" pitchFamily="34" charset="0"/>
              </a:rPr>
              <a:t>vardır;</a:t>
            </a:r>
          </a:p>
          <a:p>
            <a:pPr algn="just">
              <a:lnSpc>
                <a:spcPct val="200000"/>
              </a:lnSpc>
            </a:pPr>
            <a:r>
              <a:rPr lang="tr-TR" dirty="0" smtClean="0">
                <a:latin typeface="Arial" pitchFamily="34" charset="0"/>
                <a:cs typeface="Arial" pitchFamily="34" charset="0"/>
              </a:rPr>
              <a:t>1</a:t>
            </a:r>
            <a:r>
              <a:rPr lang="tr-TR" dirty="0">
                <a:latin typeface="Arial" pitchFamily="34" charset="0"/>
                <a:cs typeface="Arial" pitchFamily="34" charset="0"/>
              </a:rPr>
              <a:t>. Cümleleri kısa tutunuz. Uzun cümle de olabilir, fakat çoğunluk kısa olmalıdır.</a:t>
            </a:r>
          </a:p>
          <a:p>
            <a:pPr algn="just">
              <a:lnSpc>
                <a:spcPct val="200000"/>
              </a:lnSpc>
            </a:pPr>
            <a:r>
              <a:rPr lang="tr-TR" dirty="0">
                <a:latin typeface="Arial" pitchFamily="34" charset="0"/>
                <a:cs typeface="Arial" pitchFamily="34" charset="0"/>
              </a:rPr>
              <a:t>2. Sade yazmayı karmaşık yazmaya tercih ediniz. Karışık cümlelerden kaçınıp </a:t>
            </a:r>
            <a:r>
              <a:rPr lang="tr-TR" dirty="0" smtClean="0">
                <a:latin typeface="Arial" pitchFamily="34" charset="0"/>
                <a:cs typeface="Arial" pitchFamily="34" charset="0"/>
              </a:rPr>
              <a:t>mümkün oldukça </a:t>
            </a:r>
            <a:r>
              <a:rPr lang="tr-TR" dirty="0">
                <a:latin typeface="Arial" pitchFamily="34" charset="0"/>
                <a:cs typeface="Arial" pitchFamily="34" charset="0"/>
              </a:rPr>
              <a:t>sade ifade ve cümleler kullanınız.</a:t>
            </a:r>
          </a:p>
          <a:p>
            <a:pPr algn="just">
              <a:lnSpc>
                <a:spcPct val="200000"/>
              </a:lnSpc>
            </a:pPr>
            <a:r>
              <a:rPr lang="tr-TR" dirty="0">
                <a:latin typeface="Arial" pitchFamily="34" charset="0"/>
                <a:cs typeface="Arial" pitchFamily="34" charset="0"/>
              </a:rPr>
              <a:t>3. Gereksiz kelimeleri yazınızdan çıkartınız. Gereksiz kelimeler yazıyı zayıflatır </a:t>
            </a:r>
            <a:r>
              <a:rPr lang="tr-TR" dirty="0" smtClean="0">
                <a:latin typeface="Arial" pitchFamily="34" charset="0"/>
                <a:cs typeface="Arial" pitchFamily="34" charset="0"/>
              </a:rPr>
              <a:t>ve ona </a:t>
            </a:r>
            <a:r>
              <a:rPr lang="tr-TR" dirty="0" err="1">
                <a:latin typeface="Arial" pitchFamily="34" charset="0"/>
                <a:cs typeface="Arial" pitchFamily="34" charset="0"/>
              </a:rPr>
              <a:t>birşey</a:t>
            </a:r>
            <a:r>
              <a:rPr lang="tr-TR" dirty="0">
                <a:latin typeface="Arial" pitchFamily="34" charset="0"/>
                <a:cs typeface="Arial" pitchFamily="34" charset="0"/>
              </a:rPr>
              <a:t> katmaz. Yazınızı bu açıdan kendi kendinize kritik ediniz</a:t>
            </a:r>
            <a:r>
              <a:rPr lang="tr-TR" dirty="0" smtClean="0">
                <a:latin typeface="Arial" pitchFamily="34" charset="0"/>
                <a:cs typeface="Arial" pitchFamily="34" charset="0"/>
              </a:rPr>
              <a:t>. </a:t>
            </a:r>
          </a:p>
          <a:p>
            <a:pPr algn="just">
              <a:lnSpc>
                <a:spcPct val="200000"/>
              </a:lnSpc>
            </a:pPr>
            <a:r>
              <a:rPr lang="tr-TR" dirty="0" smtClean="0">
                <a:latin typeface="Arial" pitchFamily="34" charset="0"/>
                <a:cs typeface="Arial" pitchFamily="34" charset="0"/>
              </a:rPr>
              <a:t>4</a:t>
            </a:r>
            <a:r>
              <a:rPr lang="tr-TR" dirty="0">
                <a:latin typeface="Arial" pitchFamily="34" charset="0"/>
                <a:cs typeface="Arial" pitchFamily="34" charset="0"/>
              </a:rPr>
              <a:t>. Kelime haznenizi zenginleştiriniz.</a:t>
            </a:r>
          </a:p>
          <a:p>
            <a:pPr algn="just">
              <a:lnSpc>
                <a:spcPct val="200000"/>
              </a:lnSpc>
            </a:pPr>
            <a:r>
              <a:rPr lang="tr-TR" dirty="0">
                <a:latin typeface="Arial" pitchFamily="34" charset="0"/>
                <a:cs typeface="Arial" pitchFamily="34" charset="0"/>
              </a:rPr>
              <a:t>5. Aktif yapı ve kişisel olmayan ifade kullanınız. Fiilleriniz pasif değil, aktif </a:t>
            </a:r>
            <a:r>
              <a:rPr lang="tr-TR" dirty="0" smtClean="0">
                <a:latin typeface="Arial" pitchFamily="34" charset="0"/>
                <a:cs typeface="Arial" pitchFamily="34" charset="0"/>
              </a:rPr>
              <a:t>çatıda (</a:t>
            </a:r>
            <a:r>
              <a:rPr lang="tr-TR" dirty="0">
                <a:latin typeface="Arial" pitchFamily="34" charset="0"/>
                <a:cs typeface="Arial" pitchFamily="34" charset="0"/>
              </a:rPr>
              <a:t>yapıda) olmalıdır. Ayrıca ben, sen gibi kişisel İfade yerine genel ifade ve </a:t>
            </a:r>
            <a:r>
              <a:rPr lang="tr-TR" dirty="0" smtClean="0">
                <a:latin typeface="Arial" pitchFamily="34" charset="0"/>
                <a:cs typeface="Arial" pitchFamily="34" charset="0"/>
              </a:rPr>
              <a:t>üçüncü şahıs </a:t>
            </a:r>
            <a:r>
              <a:rPr lang="tr-TR" dirty="0">
                <a:latin typeface="Arial" pitchFamily="34" charset="0"/>
                <a:cs typeface="Arial" pitchFamily="34" charset="0"/>
              </a:rPr>
              <a:t>zamiri kullanınız. Birinci çoğul şahıs zamiri de kullanabilirsiniz. </a:t>
            </a:r>
          </a:p>
        </p:txBody>
      </p:sp>
    </p:spTree>
    <p:extLst>
      <p:ext uri="{BB962C8B-B14F-4D97-AF65-F5344CB8AC3E}">
        <p14:creationId xmlns:p14="http://schemas.microsoft.com/office/powerpoint/2010/main" val="27477871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663328"/>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r>
              <a:rPr lang="tr-TR" dirty="0" smtClean="0">
                <a:latin typeface="Arial" pitchFamily="34" charset="0"/>
                <a:cs typeface="Arial" pitchFamily="34" charset="0"/>
              </a:rPr>
              <a:t>İyi </a:t>
            </a:r>
            <a:r>
              <a:rPr lang="tr-TR" dirty="0">
                <a:latin typeface="Arial" pitchFamily="34" charset="0"/>
                <a:cs typeface="Arial" pitchFamily="34" charset="0"/>
              </a:rPr>
              <a:t>bir yazı yazabilmek için şu on ilkeyi </a:t>
            </a:r>
            <a:r>
              <a:rPr lang="tr-TR" dirty="0" err="1">
                <a:latin typeface="Arial" pitchFamily="34" charset="0"/>
                <a:cs typeface="Arial" pitchFamily="34" charset="0"/>
              </a:rPr>
              <a:t>gözönünde</a:t>
            </a:r>
            <a:r>
              <a:rPr lang="tr-TR" dirty="0">
                <a:latin typeface="Arial" pitchFamily="34" charset="0"/>
                <a:cs typeface="Arial" pitchFamily="34" charset="0"/>
              </a:rPr>
              <a:t> bulundurmakta fayda </a:t>
            </a:r>
            <a:r>
              <a:rPr lang="tr-TR" dirty="0" smtClean="0">
                <a:latin typeface="Arial" pitchFamily="34" charset="0"/>
                <a:cs typeface="Arial" pitchFamily="34" charset="0"/>
              </a:rPr>
              <a:t>vardır;</a:t>
            </a:r>
          </a:p>
          <a:p>
            <a:pPr algn="just">
              <a:lnSpc>
                <a:spcPct val="200000"/>
              </a:lnSpc>
            </a:pPr>
            <a:r>
              <a:rPr lang="tr-TR" dirty="0">
                <a:latin typeface="Arial" pitchFamily="34" charset="0"/>
                <a:cs typeface="Arial" pitchFamily="34" charset="0"/>
              </a:rPr>
              <a:t>6. Tasviri ifadeler kullanınız. Yazınız, olayları okuyanın gözü önüne bir film </a:t>
            </a:r>
            <a:r>
              <a:rPr lang="tr-TR" dirty="0" smtClean="0">
                <a:latin typeface="Arial" pitchFamily="34" charset="0"/>
                <a:cs typeface="Arial" pitchFamily="34" charset="0"/>
              </a:rPr>
              <a:t>gibi canlı </a:t>
            </a:r>
            <a:r>
              <a:rPr lang="tr-TR" dirty="0">
                <a:latin typeface="Arial" pitchFamily="34" charset="0"/>
                <a:cs typeface="Arial" pitchFamily="34" charset="0"/>
              </a:rPr>
              <a:t>olarak sermelidir. Bunun için soyut, donuk ve </a:t>
            </a:r>
            <a:r>
              <a:rPr lang="tr-TR" dirty="0" smtClean="0">
                <a:latin typeface="Arial" pitchFamily="34" charset="0"/>
                <a:cs typeface="Arial" pitchFamily="34" charset="0"/>
              </a:rPr>
              <a:t>şüpheli kelime </a:t>
            </a:r>
            <a:r>
              <a:rPr lang="tr-TR" dirty="0">
                <a:latin typeface="Arial" pitchFamily="34" charset="0"/>
                <a:cs typeface="Arial" pitchFamily="34" charset="0"/>
              </a:rPr>
              <a:t>ve </a:t>
            </a:r>
            <a:r>
              <a:rPr lang="tr-TR" dirty="0" smtClean="0">
                <a:latin typeface="Arial" pitchFamily="34" charset="0"/>
                <a:cs typeface="Arial" pitchFamily="34" charset="0"/>
              </a:rPr>
              <a:t>ifadeler kullanmayınız</a:t>
            </a:r>
            <a:r>
              <a:rPr lang="tr-TR" dirty="0">
                <a:latin typeface="Arial" pitchFamily="34" charset="0"/>
                <a:cs typeface="Arial" pitchFamily="34" charset="0"/>
              </a:rPr>
              <a:t>.</a:t>
            </a:r>
          </a:p>
          <a:p>
            <a:pPr algn="just">
              <a:lnSpc>
                <a:spcPct val="200000"/>
              </a:lnSpc>
            </a:pPr>
            <a:r>
              <a:rPr lang="tr-TR" dirty="0">
                <a:latin typeface="Arial" pitchFamily="34" charset="0"/>
                <a:cs typeface="Arial" pitchFamily="34" charset="0"/>
              </a:rPr>
              <a:t>7. Okuyucunun deneyim ve bilgileri ile bağlantı kurunuz. Okuyucu, </a:t>
            </a:r>
            <a:r>
              <a:rPr lang="tr-TR" dirty="0" smtClean="0">
                <a:latin typeface="Arial" pitchFamily="34" charset="0"/>
                <a:cs typeface="Arial" pitchFamily="34" charset="0"/>
              </a:rPr>
              <a:t>yazılarınızdaki olay </a:t>
            </a:r>
            <a:r>
              <a:rPr lang="tr-TR" dirty="0">
                <a:latin typeface="Arial" pitchFamily="34" charset="0"/>
                <a:cs typeface="Arial" pitchFamily="34" charset="0"/>
              </a:rPr>
              <a:t>ve fikirleri kendi bilgi ve deneyimleriyle birleştirebildiği anda ve oranda </a:t>
            </a:r>
            <a:r>
              <a:rPr lang="tr-TR" dirty="0" smtClean="0">
                <a:latin typeface="Arial" pitchFamily="34" charset="0"/>
                <a:cs typeface="Arial" pitchFamily="34" charset="0"/>
              </a:rPr>
              <a:t>haberleşme etkili </a:t>
            </a:r>
            <a:r>
              <a:rPr lang="tr-TR" dirty="0">
                <a:latin typeface="Arial" pitchFamily="34" charset="0"/>
                <a:cs typeface="Arial" pitchFamily="34" charset="0"/>
              </a:rPr>
              <a:t>olur.</a:t>
            </a:r>
          </a:p>
          <a:p>
            <a:pPr algn="just">
              <a:lnSpc>
                <a:spcPct val="200000"/>
              </a:lnSpc>
            </a:pPr>
            <a:r>
              <a:rPr lang="tr-TR" dirty="0">
                <a:latin typeface="Arial" pitchFamily="34" charset="0"/>
                <a:cs typeface="Arial" pitchFamily="34" charset="0"/>
              </a:rPr>
              <a:t>8. Konuştuğunuz gibi yazınız.</a:t>
            </a:r>
          </a:p>
          <a:p>
            <a:pPr algn="just">
              <a:lnSpc>
                <a:spcPct val="200000"/>
              </a:lnSpc>
            </a:pPr>
            <a:r>
              <a:rPr lang="tr-TR" dirty="0">
                <a:latin typeface="Arial" pitchFamily="34" charset="0"/>
                <a:cs typeface="Arial" pitchFamily="34" charset="0"/>
              </a:rPr>
              <a:t>9. Monoton yazmayınız. Çeşitli kelime ve ifade tarzı canlılık ve renk getirir. </a:t>
            </a:r>
            <a:r>
              <a:rPr lang="tr-TR" dirty="0" smtClean="0">
                <a:latin typeface="Arial" pitchFamily="34" charset="0"/>
                <a:cs typeface="Arial" pitchFamily="34" charset="0"/>
              </a:rPr>
              <a:t>Ancak anlamın </a:t>
            </a:r>
            <a:r>
              <a:rPr lang="tr-TR" dirty="0">
                <a:latin typeface="Arial" pitchFamily="34" charset="0"/>
                <a:cs typeface="Arial" pitchFamily="34" charset="0"/>
              </a:rPr>
              <a:t>değişmediğinden emin olunuz.</a:t>
            </a:r>
          </a:p>
          <a:p>
            <a:pPr algn="just">
              <a:lnSpc>
                <a:spcPct val="200000"/>
              </a:lnSpc>
            </a:pPr>
            <a:r>
              <a:rPr lang="tr-TR" dirty="0">
                <a:latin typeface="Arial" pitchFamily="34" charset="0"/>
                <a:cs typeface="Arial" pitchFamily="34" charset="0"/>
              </a:rPr>
              <a:t>10. Açık ve maksadı sağlamak için yazınız.</a:t>
            </a:r>
          </a:p>
        </p:txBody>
      </p:sp>
    </p:spTree>
    <p:extLst>
      <p:ext uri="{BB962C8B-B14F-4D97-AF65-F5344CB8AC3E}">
        <p14:creationId xmlns:p14="http://schemas.microsoft.com/office/powerpoint/2010/main" val="37896640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793586"/>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Yazı yazma süreci iki seçenek hâlinde ele alınarak karşılaştırılabilir, yazı kolay bir </a:t>
            </a:r>
            <a:r>
              <a:rPr lang="tr-TR" dirty="0" smtClean="0">
                <a:latin typeface="Arial" pitchFamily="34" charset="0"/>
                <a:cs typeface="Arial" pitchFamily="34" charset="0"/>
              </a:rPr>
              <a:t>şekilde hazırlanabilir :</a:t>
            </a:r>
          </a:p>
          <a:p>
            <a:pPr algn="just">
              <a:lnSpc>
                <a:spcPct val="150000"/>
              </a:lnSpc>
            </a:pPr>
            <a:endParaRPr lang="tr-TR" sz="900"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1. Seçenek</a:t>
            </a:r>
          </a:p>
          <a:p>
            <a:pPr algn="just">
              <a:lnSpc>
                <a:spcPct val="15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 Ön Hazırlık Aşaması (Müsveddeyi Hazırlama Süreci)</a:t>
            </a:r>
          </a:p>
          <a:p>
            <a:pPr algn="just">
              <a:lnSpc>
                <a:spcPct val="200000"/>
              </a:lnSpc>
            </a:pPr>
            <a:r>
              <a:rPr lang="tr-TR" dirty="0">
                <a:latin typeface="Arial" pitchFamily="34" charset="0"/>
                <a:cs typeface="Arial" pitchFamily="34" charset="0"/>
              </a:rPr>
              <a:t>• Müsveddeyi Temize Çekme Süreci</a:t>
            </a:r>
          </a:p>
          <a:p>
            <a:pPr algn="just">
              <a:lnSpc>
                <a:spcPct val="200000"/>
              </a:lnSpc>
            </a:pPr>
            <a:r>
              <a:rPr lang="tr-TR" dirty="0">
                <a:latin typeface="Arial" pitchFamily="34" charset="0"/>
                <a:cs typeface="Arial" pitchFamily="34" charset="0"/>
              </a:rPr>
              <a:t>• Kontrol Etme Temize Çekilen Yazıyı Düzeltme Süreci</a:t>
            </a:r>
          </a:p>
          <a:p>
            <a:pPr algn="just">
              <a:lnSpc>
                <a:spcPct val="200000"/>
              </a:lnSpc>
            </a:pPr>
            <a:r>
              <a:rPr lang="tr-TR" dirty="0">
                <a:latin typeface="Arial" pitchFamily="34" charset="0"/>
                <a:cs typeface="Arial" pitchFamily="34" charset="0"/>
              </a:rPr>
              <a:t>• Hazırlanmış Yazının Son Hâli</a:t>
            </a:r>
          </a:p>
        </p:txBody>
      </p:sp>
    </p:spTree>
    <p:extLst>
      <p:ext uri="{BB962C8B-B14F-4D97-AF65-F5344CB8AC3E}">
        <p14:creationId xmlns:p14="http://schemas.microsoft.com/office/powerpoint/2010/main" val="34882562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663328"/>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Eğer yazının </a:t>
            </a:r>
            <a:r>
              <a:rPr lang="tr-TR" dirty="0" smtClean="0">
                <a:latin typeface="Arial" pitchFamily="34" charset="0"/>
                <a:cs typeface="Arial" pitchFamily="34" charset="0"/>
              </a:rPr>
              <a:t>hazırlanması sürecinde </a:t>
            </a:r>
            <a:r>
              <a:rPr lang="tr-TR" dirty="0">
                <a:latin typeface="Arial" pitchFamily="34" charset="0"/>
                <a:cs typeface="Arial" pitchFamily="34" charset="0"/>
              </a:rPr>
              <a:t>ön hazırlık ve müsveddeyi temize çekme işlemi çok uzun </a:t>
            </a:r>
            <a:r>
              <a:rPr lang="tr-TR" dirty="0" smtClean="0">
                <a:latin typeface="Arial" pitchFamily="34" charset="0"/>
                <a:cs typeface="Arial" pitchFamily="34" charset="0"/>
              </a:rPr>
              <a:t>sürüyorsa kontrol </a:t>
            </a:r>
            <a:r>
              <a:rPr lang="tr-TR" dirty="0">
                <a:latin typeface="Arial" pitchFamily="34" charset="0"/>
                <a:cs typeface="Arial" pitchFamily="34" charset="0"/>
              </a:rPr>
              <a:t>ve düzeltme işi için yeterli süre ayrılamayacaktır. Bu nedenle, bu seçeneğin iyi</a:t>
            </a:r>
          </a:p>
          <a:p>
            <a:pPr algn="just">
              <a:lnSpc>
                <a:spcPct val="150000"/>
              </a:lnSpc>
            </a:pPr>
            <a:r>
              <a:rPr lang="tr-TR" dirty="0">
                <a:latin typeface="Arial" pitchFamily="34" charset="0"/>
                <a:cs typeface="Arial" pitchFamily="34" charset="0"/>
              </a:rPr>
              <a:t>plânlanmış bir süreç olduğu söylenemez; bu süreç uygulandığı takdirde zaman kaybına</a:t>
            </a:r>
            <a:r>
              <a:rPr lang="tr-TR" dirty="0" smtClean="0">
                <a:latin typeface="Arial" pitchFamily="34" charset="0"/>
                <a:cs typeface="Arial" pitchFamily="34" charset="0"/>
              </a:rPr>
              <a:t>, gereksiz </a:t>
            </a:r>
            <a:r>
              <a:rPr lang="tr-TR" dirty="0">
                <a:latin typeface="Arial" pitchFamily="34" charset="0"/>
                <a:cs typeface="Arial" pitchFamily="34" charset="0"/>
              </a:rPr>
              <a:t>yorulmalara, tekrar yazmalara ve iletişimde engellere ve gecikmelere </a:t>
            </a:r>
            <a:r>
              <a:rPr lang="tr-TR" dirty="0" smtClean="0">
                <a:latin typeface="Arial" pitchFamily="34" charset="0"/>
                <a:cs typeface="Arial" pitchFamily="34" charset="0"/>
              </a:rPr>
              <a:t>neden olacaktır. </a:t>
            </a:r>
          </a:p>
          <a:p>
            <a:pPr algn="just">
              <a:lnSpc>
                <a:spcPct val="150000"/>
              </a:lnSpc>
            </a:pP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2. </a:t>
            </a:r>
            <a:r>
              <a:rPr lang="tr-TR" b="1" dirty="0" smtClean="0">
                <a:latin typeface="Arial" pitchFamily="34" charset="0"/>
                <a:cs typeface="Arial" pitchFamily="34" charset="0"/>
              </a:rPr>
              <a:t>Seçenek</a:t>
            </a:r>
          </a:p>
          <a:p>
            <a:pPr algn="just">
              <a:lnSpc>
                <a:spcPct val="15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 Ön Hazırlık Aşaması</a:t>
            </a:r>
          </a:p>
          <a:p>
            <a:pPr algn="just">
              <a:lnSpc>
                <a:spcPct val="200000"/>
              </a:lnSpc>
            </a:pPr>
            <a:r>
              <a:rPr lang="tr-TR" dirty="0">
                <a:latin typeface="Arial" pitchFamily="34" charset="0"/>
                <a:cs typeface="Arial" pitchFamily="34" charset="0"/>
              </a:rPr>
              <a:t>• Müsveddeyi Yazma</a:t>
            </a:r>
          </a:p>
          <a:p>
            <a:pPr algn="just">
              <a:lnSpc>
                <a:spcPct val="200000"/>
              </a:lnSpc>
            </a:pPr>
            <a:r>
              <a:rPr lang="tr-TR" dirty="0">
                <a:latin typeface="Arial" pitchFamily="34" charset="0"/>
                <a:cs typeface="Arial" pitchFamily="34" charset="0"/>
              </a:rPr>
              <a:t>• Kontrol Etme</a:t>
            </a:r>
          </a:p>
          <a:p>
            <a:pPr algn="just">
              <a:lnSpc>
                <a:spcPct val="200000"/>
              </a:lnSpc>
            </a:pPr>
            <a:r>
              <a:rPr lang="tr-TR" dirty="0">
                <a:latin typeface="Arial" pitchFamily="34" charset="0"/>
                <a:cs typeface="Arial" pitchFamily="34" charset="0"/>
              </a:rPr>
              <a:t>• Yazının Son Hâli</a:t>
            </a:r>
          </a:p>
        </p:txBody>
      </p:sp>
    </p:spTree>
    <p:extLst>
      <p:ext uri="{BB962C8B-B14F-4D97-AF65-F5344CB8AC3E}">
        <p14:creationId xmlns:p14="http://schemas.microsoft.com/office/powerpoint/2010/main" val="23195121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793586"/>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Bu seçenekte, sürecin yarısı ön hazırlık ve müsvedde yazımına, diğer yarısı </a:t>
            </a:r>
            <a:r>
              <a:rPr lang="tr-TR" dirty="0" smtClean="0">
                <a:latin typeface="Arial" pitchFamily="34" charset="0"/>
                <a:cs typeface="Arial" pitchFamily="34" charset="0"/>
              </a:rPr>
              <a:t>ise kontrol </a:t>
            </a:r>
            <a:r>
              <a:rPr lang="tr-TR" dirty="0">
                <a:latin typeface="Arial" pitchFamily="34" charset="0"/>
                <a:cs typeface="Arial" pitchFamily="34" charset="0"/>
              </a:rPr>
              <a:t>işlemine ayrılmaktadır. Bu sayede daha verimli bir süreç takip edilmiş olmaktadır</a:t>
            </a:r>
            <a:r>
              <a:rPr lang="tr-TR" dirty="0" smtClean="0">
                <a:latin typeface="Arial" pitchFamily="34" charset="0"/>
                <a:cs typeface="Arial" pitchFamily="34" charset="0"/>
              </a:rPr>
              <a:t>.</a:t>
            </a:r>
          </a:p>
          <a:p>
            <a:pPr algn="just">
              <a:lnSpc>
                <a:spcPct val="200000"/>
              </a:lnSpc>
            </a:pP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 Ön </a:t>
            </a:r>
            <a:r>
              <a:rPr lang="tr-TR" dirty="0">
                <a:latin typeface="Arial" pitchFamily="34" charset="0"/>
                <a:cs typeface="Arial" pitchFamily="34" charset="0"/>
              </a:rPr>
              <a:t>hazırlığa fazla zaman ayırmayıp müsvedde yazımının kesintisiz </a:t>
            </a:r>
            <a:r>
              <a:rPr lang="tr-TR" dirty="0" smtClean="0">
                <a:latin typeface="Arial" pitchFamily="34" charset="0"/>
                <a:cs typeface="Arial" pitchFamily="34" charset="0"/>
              </a:rPr>
              <a:t>yapılabilmesini sağlamış </a:t>
            </a:r>
            <a:r>
              <a:rPr lang="tr-TR" dirty="0">
                <a:latin typeface="Arial" pitchFamily="34" charset="0"/>
                <a:cs typeface="Arial" pitchFamily="34" charset="0"/>
              </a:rPr>
              <a:t>oluruz; gerekli tüm düzeltmelerin yapılmış olduğu </a:t>
            </a:r>
            <a:r>
              <a:rPr lang="tr-TR" dirty="0" smtClean="0">
                <a:latin typeface="Arial" pitchFamily="34" charset="0"/>
                <a:cs typeface="Arial" pitchFamily="34" charset="0"/>
              </a:rPr>
              <a:t>müsveddemizden bakarak </a:t>
            </a:r>
            <a:r>
              <a:rPr lang="tr-TR" dirty="0">
                <a:latin typeface="Arial" pitchFamily="34" charset="0"/>
                <a:cs typeface="Arial" pitchFamily="34" charset="0"/>
              </a:rPr>
              <a:t>yazımızı seri ve hızlı bir şekilde gereksiz duraklamalar </a:t>
            </a:r>
            <a:r>
              <a:rPr lang="tr-TR" dirty="0" smtClean="0">
                <a:latin typeface="Arial" pitchFamily="34" charset="0"/>
                <a:cs typeface="Arial" pitchFamily="34" charset="0"/>
              </a:rPr>
              <a:t>yapmadan yazabiliriz</a:t>
            </a:r>
            <a:r>
              <a:rPr lang="tr-TR" dirty="0">
                <a:latin typeface="Arial" pitchFamily="34" charset="0"/>
                <a:cs typeface="Arial" pitchFamily="34" charset="0"/>
              </a:rPr>
              <a:t>.</a:t>
            </a:r>
          </a:p>
        </p:txBody>
      </p:sp>
    </p:spTree>
    <p:extLst>
      <p:ext uri="{BB962C8B-B14F-4D97-AF65-F5344CB8AC3E}">
        <p14:creationId xmlns:p14="http://schemas.microsoft.com/office/powerpoint/2010/main" val="983228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199499"/>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Yazı yazma sürecinde, yukarıda anlatılan iki süreçten birincisinde, çok zaman kaybına</a:t>
            </a:r>
            <a:r>
              <a:rPr lang="tr-TR" dirty="0" smtClean="0">
                <a:latin typeface="Arial" pitchFamily="34" charset="0"/>
                <a:cs typeface="Arial" pitchFamily="34" charset="0"/>
              </a:rPr>
              <a:t>, iletişimsizliğe </a:t>
            </a:r>
            <a:r>
              <a:rPr lang="tr-TR" dirty="0">
                <a:latin typeface="Arial" pitchFamily="34" charset="0"/>
                <a:cs typeface="Arial" pitchFamily="34" charset="0"/>
              </a:rPr>
              <a:t>ve verimsizliğe yol açarken ikinci seçenekte, etkin, verimli ve zaman </a:t>
            </a:r>
            <a:r>
              <a:rPr lang="tr-TR" dirty="0" smtClean="0">
                <a:latin typeface="Arial" pitchFamily="34" charset="0"/>
                <a:cs typeface="Arial" pitchFamily="34" charset="0"/>
              </a:rPr>
              <a:t>kaybının en </a:t>
            </a:r>
            <a:r>
              <a:rPr lang="tr-TR" dirty="0">
                <a:latin typeface="Arial" pitchFamily="34" charset="0"/>
                <a:cs typeface="Arial" pitchFamily="34" charset="0"/>
              </a:rPr>
              <a:t>az olduğu bir yöntem uygulanmaktadır</a:t>
            </a:r>
            <a:r>
              <a:rPr lang="tr-TR" dirty="0" smtClean="0">
                <a:latin typeface="Arial" pitchFamily="34" charset="0"/>
                <a:cs typeface="Arial" pitchFamily="34" charset="0"/>
              </a:rPr>
              <a:t>.</a:t>
            </a:r>
          </a:p>
          <a:p>
            <a:pPr algn="just">
              <a:lnSpc>
                <a:spcPct val="20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İyi bir yazının özellikleri şöyle özetlenebilir </a:t>
            </a:r>
            <a:r>
              <a:rPr lang="tr-TR" dirty="0" smtClean="0">
                <a:latin typeface="Arial" pitchFamily="34" charset="0"/>
                <a:cs typeface="Arial" pitchFamily="34" charset="0"/>
              </a:rPr>
              <a:t>:</a:t>
            </a: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a:t>
            </a:r>
            <a:r>
              <a:rPr lang="tr-TR" dirty="0" smtClean="0">
                <a:latin typeface="Arial" pitchFamily="34" charset="0"/>
                <a:cs typeface="Arial" pitchFamily="34" charset="0"/>
              </a:rPr>
              <a:t>Okunabilir </a:t>
            </a:r>
            <a:r>
              <a:rPr lang="tr-TR" dirty="0">
                <a:latin typeface="Arial" pitchFamily="34" charset="0"/>
                <a:cs typeface="Arial" pitchFamily="34" charset="0"/>
              </a:rPr>
              <a:t>bir yazı</a:t>
            </a:r>
          </a:p>
          <a:p>
            <a:pPr algn="just">
              <a:lnSpc>
                <a:spcPct val="200000"/>
              </a:lnSpc>
            </a:pPr>
            <a:r>
              <a:rPr lang="tr-TR" dirty="0">
                <a:latin typeface="Arial" pitchFamily="34" charset="0"/>
                <a:cs typeface="Arial" pitchFamily="34" charset="0"/>
              </a:rPr>
              <a:t>• Tamam,</a:t>
            </a:r>
          </a:p>
          <a:p>
            <a:pPr algn="just">
              <a:lnSpc>
                <a:spcPct val="200000"/>
              </a:lnSpc>
            </a:pPr>
            <a:r>
              <a:rPr lang="tr-TR" dirty="0">
                <a:latin typeface="Arial" pitchFamily="34" charset="0"/>
                <a:cs typeface="Arial" pitchFamily="34" charset="0"/>
              </a:rPr>
              <a:t>• Kısa,</a:t>
            </a:r>
          </a:p>
          <a:p>
            <a:pPr algn="just">
              <a:lnSpc>
                <a:spcPct val="200000"/>
              </a:lnSpc>
            </a:pPr>
            <a:r>
              <a:rPr lang="tr-TR" dirty="0">
                <a:latin typeface="Arial" pitchFamily="34" charset="0"/>
                <a:cs typeface="Arial" pitchFamily="34" charset="0"/>
              </a:rPr>
              <a:t>• Açık,</a:t>
            </a:r>
          </a:p>
          <a:p>
            <a:pPr algn="just">
              <a:lnSpc>
                <a:spcPct val="200000"/>
              </a:lnSpc>
            </a:pPr>
            <a:r>
              <a:rPr lang="tr-TR" dirty="0">
                <a:latin typeface="Arial" pitchFamily="34" charset="0"/>
                <a:cs typeface="Arial" pitchFamily="34" charset="0"/>
              </a:rPr>
              <a:t>• Doğru olmalı </a:t>
            </a:r>
            <a:r>
              <a:rPr lang="tr-TR" dirty="0" smtClean="0">
                <a:latin typeface="Arial" pitchFamily="34" charset="0"/>
                <a:cs typeface="Arial" pitchFamily="34" charset="0"/>
              </a:rPr>
              <a:t>ve Uygun </a:t>
            </a:r>
            <a:r>
              <a:rPr lang="tr-TR" dirty="0">
                <a:latin typeface="Arial" pitchFamily="34" charset="0"/>
                <a:cs typeface="Arial" pitchFamily="34" charset="0"/>
              </a:rPr>
              <a:t>bir </a:t>
            </a:r>
            <a:r>
              <a:rPr lang="tr-TR" dirty="0" smtClean="0">
                <a:latin typeface="Arial" pitchFamily="34" charset="0"/>
                <a:cs typeface="Arial" pitchFamily="34" charset="0"/>
              </a:rPr>
              <a:t>üslup </a:t>
            </a:r>
            <a:r>
              <a:rPr lang="tr-TR" dirty="0">
                <a:latin typeface="Arial" pitchFamily="34" charset="0"/>
                <a:cs typeface="Arial" pitchFamily="34" charset="0"/>
              </a:rPr>
              <a:t>ile yazılmalıdır.</a:t>
            </a:r>
          </a:p>
        </p:txBody>
      </p:sp>
    </p:spTree>
    <p:extLst>
      <p:ext uri="{BB962C8B-B14F-4D97-AF65-F5344CB8AC3E}">
        <p14:creationId xmlns:p14="http://schemas.microsoft.com/office/powerpoint/2010/main" val="3620277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901581"/>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MESLEKİ 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Resmî yazılar iletilmek istenen mesajın türüne göre genel olarak 12 grupta incelenebilirler</a:t>
            </a:r>
          </a:p>
          <a:p>
            <a:pPr algn="just">
              <a:lnSpc>
                <a:spcPct val="150000"/>
              </a:lnSpc>
            </a:pP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1</a:t>
            </a:r>
            <a:r>
              <a:rPr lang="tr-TR" dirty="0">
                <a:latin typeface="Arial" pitchFamily="34" charset="0"/>
                <a:cs typeface="Arial" pitchFamily="34" charset="0"/>
              </a:rPr>
              <a:t>. Dilekçe</a:t>
            </a:r>
          </a:p>
          <a:p>
            <a:pPr algn="just">
              <a:lnSpc>
                <a:spcPct val="150000"/>
              </a:lnSpc>
            </a:pPr>
            <a:r>
              <a:rPr lang="tr-TR" dirty="0">
                <a:latin typeface="Arial" pitchFamily="34" charset="0"/>
                <a:cs typeface="Arial" pitchFamily="34" charset="0"/>
              </a:rPr>
              <a:t>2. </a:t>
            </a:r>
            <a:r>
              <a:rPr lang="tr-TR" dirty="0" smtClean="0">
                <a:latin typeface="Arial" pitchFamily="34" charset="0"/>
                <a:cs typeface="Arial" pitchFamily="34" charset="0"/>
              </a:rPr>
              <a:t>Rapor</a:t>
            </a: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3. Tutanak (Zabıt)</a:t>
            </a:r>
          </a:p>
          <a:p>
            <a:pPr algn="just">
              <a:lnSpc>
                <a:spcPct val="150000"/>
              </a:lnSpc>
            </a:pPr>
            <a:r>
              <a:rPr lang="tr-TR" dirty="0" smtClean="0">
                <a:latin typeface="Arial" pitchFamily="34" charset="0"/>
                <a:cs typeface="Arial" pitchFamily="34" charset="0"/>
              </a:rPr>
              <a:t>4</a:t>
            </a:r>
            <a:r>
              <a:rPr lang="tr-TR" dirty="0">
                <a:latin typeface="Arial" pitchFamily="34" charset="0"/>
                <a:cs typeface="Arial" pitchFamily="34" charset="0"/>
              </a:rPr>
              <a:t>. Form Yazıları</a:t>
            </a:r>
          </a:p>
          <a:p>
            <a:pPr algn="just">
              <a:lnSpc>
                <a:spcPct val="150000"/>
              </a:lnSpc>
            </a:pPr>
            <a:r>
              <a:rPr lang="tr-TR" dirty="0">
                <a:latin typeface="Arial" pitchFamily="34" charset="0"/>
                <a:cs typeface="Arial" pitchFamily="34" charset="0"/>
              </a:rPr>
              <a:t>5. Sözleşme</a:t>
            </a:r>
          </a:p>
          <a:p>
            <a:pPr algn="just">
              <a:lnSpc>
                <a:spcPct val="150000"/>
              </a:lnSpc>
            </a:pPr>
            <a:r>
              <a:rPr lang="tr-TR" dirty="0">
                <a:latin typeface="Arial" pitchFamily="34" charset="0"/>
                <a:cs typeface="Arial" pitchFamily="34" charset="0"/>
              </a:rPr>
              <a:t>6. Şartname</a:t>
            </a:r>
          </a:p>
          <a:p>
            <a:pPr algn="just">
              <a:lnSpc>
                <a:spcPct val="150000"/>
              </a:lnSpc>
            </a:pP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Resmî </a:t>
            </a:r>
            <a:r>
              <a:rPr lang="tr-TR" dirty="0">
                <a:latin typeface="Arial" pitchFamily="34" charset="0"/>
                <a:cs typeface="Arial" pitchFamily="34" charset="0"/>
              </a:rPr>
              <a:t>yazı türlerinden özel güvenlik görevlilerinin sıklıkla kullanacağı rapor ve </a:t>
            </a:r>
            <a:r>
              <a:rPr lang="tr-TR" dirty="0" smtClean="0">
                <a:latin typeface="Arial" pitchFamily="34" charset="0"/>
                <a:cs typeface="Arial" pitchFamily="34" charset="0"/>
              </a:rPr>
              <a:t>tutanak sırasıyla </a:t>
            </a:r>
            <a:r>
              <a:rPr lang="tr-TR" dirty="0">
                <a:latin typeface="Arial" pitchFamily="34" charset="0"/>
                <a:cs typeface="Arial" pitchFamily="34" charset="0"/>
              </a:rPr>
              <a:t>ele </a:t>
            </a:r>
            <a:r>
              <a:rPr lang="tr-TR" dirty="0" smtClean="0">
                <a:latin typeface="Arial" pitchFamily="34" charset="0"/>
                <a:cs typeface="Arial" pitchFamily="34" charset="0"/>
              </a:rPr>
              <a:t>alacağız.</a:t>
            </a:r>
            <a:endParaRPr lang="tr-TR" dirty="0">
              <a:latin typeface="Arial" pitchFamily="34" charset="0"/>
              <a:cs typeface="Arial" pitchFamily="34" charset="0"/>
            </a:endParaRPr>
          </a:p>
        </p:txBody>
      </p:sp>
      <p:sp>
        <p:nvSpPr>
          <p:cNvPr id="3" name="Dikdörtgen 2"/>
          <p:cNvSpPr/>
          <p:nvPr/>
        </p:nvSpPr>
        <p:spPr>
          <a:xfrm>
            <a:off x="3349782" y="2200503"/>
            <a:ext cx="4572000" cy="2577594"/>
          </a:xfrm>
          <a:prstGeom prst="rect">
            <a:avLst/>
          </a:prstGeom>
        </p:spPr>
        <p:txBody>
          <a:bodyPr lIns="83786" tIns="41893" rIns="83786" bIns="41893">
            <a:spAutoFit/>
          </a:bodyPr>
          <a:lstStyle/>
          <a:p>
            <a:pPr>
              <a:lnSpc>
                <a:spcPct val="150000"/>
              </a:lnSpc>
            </a:pPr>
            <a:r>
              <a:rPr lang="tr-TR" dirty="0">
                <a:latin typeface="Arial" pitchFamily="34" charset="0"/>
                <a:cs typeface="Arial" pitchFamily="34" charset="0"/>
              </a:rPr>
              <a:t>7. Tezkere</a:t>
            </a:r>
          </a:p>
          <a:p>
            <a:pPr>
              <a:lnSpc>
                <a:spcPct val="150000"/>
              </a:lnSpc>
            </a:pPr>
            <a:r>
              <a:rPr lang="tr-TR" dirty="0">
                <a:latin typeface="Arial" pitchFamily="34" charset="0"/>
                <a:cs typeface="Arial" pitchFamily="34" charset="0"/>
              </a:rPr>
              <a:t>8. Müzekkere</a:t>
            </a:r>
          </a:p>
          <a:p>
            <a:pPr>
              <a:lnSpc>
                <a:spcPct val="150000"/>
              </a:lnSpc>
            </a:pPr>
            <a:r>
              <a:rPr lang="tr-TR" dirty="0">
                <a:latin typeface="Arial" pitchFamily="34" charset="0"/>
                <a:cs typeface="Arial" pitchFamily="34" charset="0"/>
              </a:rPr>
              <a:t>9. Mazbata</a:t>
            </a:r>
          </a:p>
          <a:p>
            <a:pPr>
              <a:lnSpc>
                <a:spcPct val="150000"/>
              </a:lnSpc>
            </a:pPr>
            <a:r>
              <a:rPr lang="tr-TR" dirty="0">
                <a:latin typeface="Arial" pitchFamily="34" charset="0"/>
                <a:cs typeface="Arial" pitchFamily="34" charset="0"/>
              </a:rPr>
              <a:t>10. Genelge</a:t>
            </a:r>
          </a:p>
          <a:p>
            <a:pPr>
              <a:lnSpc>
                <a:spcPct val="150000"/>
              </a:lnSpc>
            </a:pPr>
            <a:r>
              <a:rPr lang="tr-TR" dirty="0">
                <a:latin typeface="Arial" pitchFamily="34" charset="0"/>
                <a:cs typeface="Arial" pitchFamily="34" charset="0"/>
              </a:rPr>
              <a:t>11. Vekâletname</a:t>
            </a:r>
          </a:p>
          <a:p>
            <a:pPr>
              <a:lnSpc>
                <a:spcPct val="150000"/>
              </a:lnSpc>
            </a:pPr>
            <a:r>
              <a:rPr lang="tr-TR" dirty="0">
                <a:latin typeface="Arial" pitchFamily="34" charset="0"/>
                <a:cs typeface="Arial" pitchFamily="34" charset="0"/>
              </a:rPr>
              <a:t>12. Diğer Resmî Yazılar</a:t>
            </a:r>
          </a:p>
        </p:txBody>
      </p:sp>
    </p:spTree>
    <p:extLst>
      <p:ext uri="{BB962C8B-B14F-4D97-AF65-F5344CB8AC3E}">
        <p14:creationId xmlns:p14="http://schemas.microsoft.com/office/powerpoint/2010/main" val="1845941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655086"/>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RAPOR NEDİR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Herhangi bir konu, olay veya sorunla ilgili olarak yapılan araştırma ve incelemenin </a:t>
            </a:r>
            <a:r>
              <a:rPr lang="tr-TR" dirty="0" smtClean="0">
                <a:latin typeface="Arial" pitchFamily="34" charset="0"/>
                <a:cs typeface="Arial" pitchFamily="34" charset="0"/>
              </a:rPr>
              <a:t>sonuçlarını belirtmek</a:t>
            </a:r>
            <a:r>
              <a:rPr lang="tr-TR" dirty="0">
                <a:latin typeface="Arial" pitchFamily="34" charset="0"/>
                <a:cs typeface="Arial" pitchFamily="34" charset="0"/>
              </a:rPr>
              <a:t>, varılan sonuçlarla ilgili değerlendirmeyi bildirmek amacıyla </a:t>
            </a:r>
            <a:r>
              <a:rPr lang="tr-TR" dirty="0" smtClean="0">
                <a:latin typeface="Arial" pitchFamily="34" charset="0"/>
                <a:cs typeface="Arial" pitchFamily="34" charset="0"/>
              </a:rPr>
              <a:t>yazılan, </a:t>
            </a:r>
            <a:r>
              <a:rPr lang="tr-TR" dirty="0">
                <a:latin typeface="Arial" pitchFamily="34" charset="0"/>
                <a:cs typeface="Arial" pitchFamily="34" charset="0"/>
              </a:rPr>
              <a:t>yapılan bir görevin veya inceleme ve araştırma sonucunda </a:t>
            </a:r>
            <a:r>
              <a:rPr lang="tr-TR" dirty="0" smtClean="0">
                <a:latin typeface="Arial" pitchFamily="34" charset="0"/>
                <a:cs typeface="Arial" pitchFamily="34" charset="0"/>
              </a:rPr>
              <a:t>bir sistem </a:t>
            </a:r>
            <a:r>
              <a:rPr lang="tr-TR" dirty="0">
                <a:latin typeface="Arial" pitchFamily="34" charset="0"/>
                <a:cs typeface="Arial" pitchFamily="34" charset="0"/>
              </a:rPr>
              <a:t>içinde </a:t>
            </a:r>
            <a:r>
              <a:rPr lang="tr-TR" dirty="0" smtClean="0">
                <a:latin typeface="Arial" pitchFamily="34" charset="0"/>
                <a:cs typeface="Arial" pitchFamily="34" charset="0"/>
              </a:rPr>
              <a:t> </a:t>
            </a:r>
            <a:r>
              <a:rPr lang="tr-TR" dirty="0">
                <a:latin typeface="Arial" pitchFamily="34" charset="0"/>
                <a:cs typeface="Arial" pitchFamily="34" charset="0"/>
              </a:rPr>
              <a:t>ve üst makamlara sunmak üzere hazırlanan </a:t>
            </a:r>
            <a:r>
              <a:rPr lang="tr-TR" dirty="0" smtClean="0">
                <a:latin typeface="Arial" pitchFamily="34" charset="0"/>
                <a:cs typeface="Arial" pitchFamily="34" charset="0"/>
              </a:rPr>
              <a:t>yazılara </a:t>
            </a:r>
            <a:r>
              <a:rPr lang="tr-TR" dirty="0">
                <a:latin typeface="Arial" pitchFamily="34" charset="0"/>
                <a:cs typeface="Arial" pitchFamily="34" charset="0"/>
              </a:rPr>
              <a:t>rapor denir.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Raporlar</a:t>
            </a:r>
            <a:r>
              <a:rPr lang="tr-TR" dirty="0">
                <a:latin typeface="Arial" pitchFamily="34" charset="0"/>
                <a:cs typeface="Arial" pitchFamily="34" charset="0"/>
              </a:rPr>
              <a:t>, incelenen ve araştırılan herhangi bir </a:t>
            </a:r>
            <a:r>
              <a:rPr lang="tr-TR" dirty="0" smtClean="0">
                <a:latin typeface="Arial" pitchFamily="34" charset="0"/>
                <a:cs typeface="Arial" pitchFamily="34" charset="0"/>
              </a:rPr>
              <a:t>konuda çeşitli </a:t>
            </a:r>
            <a:r>
              <a:rPr lang="tr-TR" dirty="0">
                <a:latin typeface="Arial" pitchFamily="34" charset="0"/>
                <a:cs typeface="Arial" pitchFamily="34" charset="0"/>
              </a:rPr>
              <a:t>bilgileri, belli şekil şartlarına göre içeren ve bir değerlendirme ile ilgililere </a:t>
            </a:r>
            <a:r>
              <a:rPr lang="tr-TR" dirty="0" smtClean="0">
                <a:latin typeface="Arial" pitchFamily="34" charset="0"/>
                <a:cs typeface="Arial" pitchFamily="34" charset="0"/>
              </a:rPr>
              <a:t>sunan yazılardır</a:t>
            </a:r>
            <a:r>
              <a:rPr lang="tr-TR" dirty="0">
                <a:latin typeface="Arial" pitchFamily="34" charset="0"/>
                <a:cs typeface="Arial" pitchFamily="34" charset="0"/>
              </a:rPr>
              <a:t>. </a:t>
            </a:r>
            <a:r>
              <a:rPr lang="tr-TR" b="1" dirty="0">
                <a:latin typeface="Arial" pitchFamily="34" charset="0"/>
                <a:cs typeface="Arial" pitchFamily="34" charset="0"/>
              </a:rPr>
              <a:t>Kısaca rapor, belli bir iş veya görev hakkında, ayrıntılı bilgi içeren yazılardır</a:t>
            </a:r>
          </a:p>
          <a:p>
            <a:pPr algn="just">
              <a:lnSpc>
                <a:spcPct val="15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30905344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070585"/>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RAPOR YAZMA USULÜ</a:t>
            </a:r>
          </a:p>
          <a:p>
            <a:pPr algn="just">
              <a:lnSpc>
                <a:spcPct val="200000"/>
              </a:lnSpc>
            </a:pPr>
            <a:r>
              <a:rPr lang="tr-TR" dirty="0">
                <a:latin typeface="Arial" pitchFamily="34" charset="0"/>
                <a:cs typeface="Arial" pitchFamily="34" charset="0"/>
              </a:rPr>
              <a:t>Rapor yazma aşamalarını şu şekilde ele almak ve açıklamak </a:t>
            </a:r>
            <a:r>
              <a:rPr lang="tr-TR" dirty="0" smtClean="0">
                <a:latin typeface="Arial" pitchFamily="34" charset="0"/>
                <a:cs typeface="Arial" pitchFamily="34" charset="0"/>
              </a:rPr>
              <a:t>mümkündür.</a:t>
            </a:r>
          </a:p>
          <a:p>
            <a:pPr algn="just">
              <a:lnSpc>
                <a:spcPct val="20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a. Verilerin ve/veya fikirlerin toplanıp sentez edilmesi,</a:t>
            </a:r>
          </a:p>
          <a:p>
            <a:pPr algn="just">
              <a:lnSpc>
                <a:spcPct val="200000"/>
              </a:lnSpc>
            </a:pPr>
            <a:r>
              <a:rPr lang="tr-TR" dirty="0">
                <a:latin typeface="Arial" pitchFamily="34" charset="0"/>
                <a:cs typeface="Arial" pitchFamily="34" charset="0"/>
              </a:rPr>
              <a:t>b. Raporun ana hatlarının (planının) hazırlanması,</a:t>
            </a:r>
          </a:p>
          <a:p>
            <a:pPr algn="just">
              <a:lnSpc>
                <a:spcPct val="200000"/>
              </a:lnSpc>
            </a:pPr>
            <a:r>
              <a:rPr lang="tr-TR" dirty="0">
                <a:latin typeface="Arial" pitchFamily="34" charset="0"/>
                <a:cs typeface="Arial" pitchFamily="34" charset="0"/>
              </a:rPr>
              <a:t>c. Raporun taslak hâlinde yazılması,</a:t>
            </a:r>
          </a:p>
          <a:p>
            <a:pPr algn="just">
              <a:lnSpc>
                <a:spcPct val="200000"/>
              </a:lnSpc>
            </a:pPr>
            <a:r>
              <a:rPr lang="tr-TR" dirty="0">
                <a:latin typeface="Arial" pitchFamily="34" charset="0"/>
                <a:cs typeface="Arial" pitchFamily="34" charset="0"/>
              </a:rPr>
              <a:t>d. Rapor taslağının incelenmesi ve geliştirilmesi,</a:t>
            </a:r>
          </a:p>
          <a:p>
            <a:pPr algn="just">
              <a:lnSpc>
                <a:spcPct val="200000"/>
              </a:lnSpc>
            </a:pPr>
            <a:r>
              <a:rPr lang="tr-TR" dirty="0">
                <a:latin typeface="Arial" pitchFamily="34" charset="0"/>
                <a:cs typeface="Arial" pitchFamily="34" charset="0"/>
              </a:rPr>
              <a:t>e. Rapora son biçiminin verilerek yazılması</a:t>
            </a:r>
            <a:r>
              <a:rPr lang="tr-TR" dirty="0" smtClean="0">
                <a:latin typeface="Arial" pitchFamily="34" charset="0"/>
                <a:cs typeface="Arial" pitchFamily="34" charset="0"/>
              </a:rPr>
              <a:t>,</a:t>
            </a:r>
          </a:p>
          <a:p>
            <a:pPr algn="just">
              <a:lnSpc>
                <a:spcPct val="200000"/>
              </a:lnSpc>
            </a:pPr>
            <a:r>
              <a:rPr lang="tr-TR" dirty="0" smtClean="0">
                <a:latin typeface="Arial" pitchFamily="34" charset="0"/>
                <a:cs typeface="Arial" pitchFamily="34" charset="0"/>
              </a:rPr>
              <a:t> f</a:t>
            </a:r>
            <a:r>
              <a:rPr lang="tr-TR" dirty="0">
                <a:latin typeface="Arial" pitchFamily="34" charset="0"/>
                <a:cs typeface="Arial" pitchFamily="34" charset="0"/>
              </a:rPr>
              <a:t>. Raporun kontrolü.</a:t>
            </a:r>
          </a:p>
        </p:txBody>
      </p:sp>
    </p:spTree>
    <p:extLst>
      <p:ext uri="{BB962C8B-B14F-4D97-AF65-F5344CB8AC3E}">
        <p14:creationId xmlns:p14="http://schemas.microsoft.com/office/powerpoint/2010/main" val="15322875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409413"/>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RAPOR </a:t>
            </a:r>
            <a:r>
              <a:rPr lang="tr-TR" b="1" dirty="0">
                <a:latin typeface="Arial" pitchFamily="34" charset="0"/>
                <a:cs typeface="Arial" pitchFamily="34" charset="0"/>
              </a:rPr>
              <a:t>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Bütün raporların amacı, ya bilgi vermek ya etkilemek veya kayda geçirmektir. Bu amacı</a:t>
            </a:r>
            <a:r>
              <a:rPr lang="tr-TR" dirty="0" smtClean="0">
                <a:latin typeface="Arial" pitchFamily="34" charset="0"/>
                <a:cs typeface="Arial" pitchFamily="34" charset="0"/>
              </a:rPr>
              <a:t>, raporu </a:t>
            </a:r>
            <a:r>
              <a:rPr lang="tr-TR" dirty="0">
                <a:latin typeface="Arial" pitchFamily="34" charset="0"/>
                <a:cs typeface="Arial" pitchFamily="34" charset="0"/>
              </a:rPr>
              <a:t>yazacak olandan başka biri (örneğin yönetici) belirler. Raporun amacı </a:t>
            </a:r>
            <a:r>
              <a:rPr lang="tr-TR" dirty="0" smtClean="0">
                <a:latin typeface="Arial" pitchFamily="34" charset="0"/>
                <a:cs typeface="Arial" pitchFamily="34" charset="0"/>
              </a:rPr>
              <a:t>anlaşıldıktan sonra </a:t>
            </a:r>
            <a:r>
              <a:rPr lang="tr-TR" dirty="0">
                <a:latin typeface="Arial" pitchFamily="34" charset="0"/>
                <a:cs typeface="Arial" pitchFamily="34" charset="0"/>
              </a:rPr>
              <a:t>sıra, raporu yazanın amacını yani hangi mesajı vermek istediğini </a:t>
            </a:r>
            <a:r>
              <a:rPr lang="tr-TR" dirty="0" smtClean="0">
                <a:latin typeface="Arial" pitchFamily="34" charset="0"/>
                <a:cs typeface="Arial" pitchFamily="34" charset="0"/>
              </a:rPr>
              <a:t>belirlemeye gelir</a:t>
            </a:r>
            <a:r>
              <a:rPr lang="tr-TR" dirty="0">
                <a:latin typeface="Arial" pitchFamily="34" charset="0"/>
                <a:cs typeface="Arial" pitchFamily="34" charset="0"/>
              </a:rPr>
              <a:t>. </a:t>
            </a:r>
            <a:r>
              <a:rPr lang="tr-TR" dirty="0" smtClean="0">
                <a:latin typeface="Arial" pitchFamily="34" charset="0"/>
                <a:cs typeface="Arial" pitchFamily="34" charset="0"/>
              </a:rPr>
              <a:t>Bu </a:t>
            </a:r>
            <a:r>
              <a:rPr lang="tr-TR" dirty="0">
                <a:latin typeface="Arial" pitchFamily="34" charset="0"/>
                <a:cs typeface="Arial" pitchFamily="34" charset="0"/>
              </a:rPr>
              <a:t>konudaki birkaç genel amaç şöyle </a:t>
            </a:r>
            <a:r>
              <a:rPr lang="tr-TR" dirty="0" smtClean="0">
                <a:latin typeface="Arial" pitchFamily="34" charset="0"/>
                <a:cs typeface="Arial" pitchFamily="34" charset="0"/>
              </a:rPr>
              <a:t>sıralanabilir:</a:t>
            </a:r>
          </a:p>
          <a:p>
            <a:pPr algn="just">
              <a:lnSpc>
                <a:spcPct val="150000"/>
              </a:lnSpc>
            </a:pPr>
            <a:endParaRPr lang="tr-TR" sz="7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a. Açıklamak,</a:t>
            </a:r>
          </a:p>
          <a:p>
            <a:pPr algn="just">
              <a:lnSpc>
                <a:spcPct val="200000"/>
              </a:lnSpc>
            </a:pPr>
            <a:r>
              <a:rPr lang="tr-TR" dirty="0">
                <a:latin typeface="Arial" pitchFamily="34" charset="0"/>
                <a:cs typeface="Arial" pitchFamily="34" charset="0"/>
              </a:rPr>
              <a:t>b. Değerlendirmek,</a:t>
            </a:r>
          </a:p>
          <a:p>
            <a:pPr algn="just">
              <a:lnSpc>
                <a:spcPct val="200000"/>
              </a:lnSpc>
            </a:pPr>
            <a:r>
              <a:rPr lang="tr-TR" dirty="0">
                <a:latin typeface="Arial" pitchFamily="34" charset="0"/>
                <a:cs typeface="Arial" pitchFamily="34" charset="0"/>
              </a:rPr>
              <a:t>c. Betimlemek,</a:t>
            </a:r>
          </a:p>
          <a:p>
            <a:pPr algn="just">
              <a:lnSpc>
                <a:spcPct val="200000"/>
              </a:lnSpc>
            </a:pPr>
            <a:r>
              <a:rPr lang="tr-TR" dirty="0">
                <a:latin typeface="Arial" pitchFamily="34" charset="0"/>
                <a:cs typeface="Arial" pitchFamily="34" charset="0"/>
              </a:rPr>
              <a:t>d. Ön görmek,</a:t>
            </a:r>
          </a:p>
          <a:p>
            <a:pPr algn="just">
              <a:lnSpc>
                <a:spcPct val="200000"/>
              </a:lnSpc>
            </a:pPr>
            <a:r>
              <a:rPr lang="tr-TR" dirty="0">
                <a:latin typeface="Arial" pitchFamily="34" charset="0"/>
                <a:cs typeface="Arial" pitchFamily="34" charset="0"/>
              </a:rPr>
              <a:t>e. Gelişmeyi sergilemek,</a:t>
            </a:r>
          </a:p>
          <a:p>
            <a:pPr algn="just">
              <a:lnSpc>
                <a:spcPct val="200000"/>
              </a:lnSpc>
            </a:pPr>
            <a:r>
              <a:rPr lang="tr-TR" dirty="0">
                <a:latin typeface="Arial" pitchFamily="34" charset="0"/>
                <a:cs typeface="Arial" pitchFamily="34" charset="0"/>
              </a:rPr>
              <a:t>f. Bir konu hakkında ikna etmek,</a:t>
            </a:r>
          </a:p>
          <a:p>
            <a:pPr algn="just">
              <a:lnSpc>
                <a:spcPct val="200000"/>
              </a:lnSpc>
            </a:pPr>
            <a:r>
              <a:rPr lang="tr-TR" dirty="0">
                <a:latin typeface="Arial" pitchFamily="34" charset="0"/>
                <a:cs typeface="Arial" pitchFamily="34" charset="0"/>
              </a:rPr>
              <a:t>g. Bir faaliyette bulunmaya ikna etmek.</a:t>
            </a:r>
          </a:p>
        </p:txBody>
      </p:sp>
    </p:spTree>
    <p:extLst>
      <p:ext uri="{BB962C8B-B14F-4D97-AF65-F5344CB8AC3E}">
        <p14:creationId xmlns:p14="http://schemas.microsoft.com/office/powerpoint/2010/main" val="39740643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940327"/>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Raporların </a:t>
            </a:r>
            <a:r>
              <a:rPr lang="tr-TR" b="1" dirty="0">
                <a:latin typeface="Arial" pitchFamily="34" charset="0"/>
                <a:cs typeface="Arial" pitchFamily="34" charset="0"/>
              </a:rPr>
              <a:t>yazılmasında ortak kural ve </a:t>
            </a:r>
            <a:r>
              <a:rPr lang="tr-TR" b="1" dirty="0" smtClean="0">
                <a:latin typeface="Arial" pitchFamily="34" charset="0"/>
                <a:cs typeface="Arial" pitchFamily="34" charset="0"/>
              </a:rPr>
              <a:t>ilkeler:</a:t>
            </a: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Raporda sonucu etkilemeyecek gereksiz açıklamalara yer verilmeyecektir.</a:t>
            </a:r>
          </a:p>
          <a:p>
            <a:pPr algn="just">
              <a:lnSpc>
                <a:spcPct val="150000"/>
              </a:lnSpc>
            </a:pPr>
            <a:r>
              <a:rPr lang="tr-TR" dirty="0">
                <a:latin typeface="Arial" pitchFamily="34" charset="0"/>
                <a:cs typeface="Arial" pitchFamily="34" charset="0"/>
              </a:rPr>
              <a:t>2. Raporlar, açık bir anlatımla yazılabilecek kadar basit ve sade olarak kaleme alınmalıdır</a:t>
            </a:r>
            <a:r>
              <a:rPr lang="tr-TR" dirty="0" smtClean="0">
                <a:latin typeface="Arial" pitchFamily="34" charset="0"/>
                <a:cs typeface="Arial" pitchFamily="34" charset="0"/>
              </a:rPr>
              <a:t>. Anlaşılır </a:t>
            </a:r>
            <a:r>
              <a:rPr lang="tr-TR" dirty="0">
                <a:latin typeface="Arial" pitchFamily="34" charset="0"/>
                <a:cs typeface="Arial" pitchFamily="34" charset="0"/>
              </a:rPr>
              <a:t>cümleler genelde kısa cümlelerdir. Rapor okunaklı olmalıdır.</a:t>
            </a:r>
          </a:p>
          <a:p>
            <a:pPr algn="just">
              <a:lnSpc>
                <a:spcPct val="150000"/>
              </a:lnSpc>
            </a:pPr>
            <a:r>
              <a:rPr lang="tr-TR" dirty="0">
                <a:latin typeface="Arial" pitchFamily="34" charset="0"/>
                <a:cs typeface="Arial" pitchFamily="34" charset="0"/>
              </a:rPr>
              <a:t>3. Raporlar kişisel düşüncelere yer vermeden ön yargısız, objektif görüldüğü </a:t>
            </a:r>
            <a:r>
              <a:rPr lang="tr-TR" dirty="0" smtClean="0">
                <a:latin typeface="Arial" pitchFamily="34" charset="0"/>
                <a:cs typeface="Arial" pitchFamily="34" charset="0"/>
              </a:rPr>
              <a:t>biçimde yazılmalıdır</a:t>
            </a:r>
            <a:r>
              <a:rPr lang="tr-TR" dirty="0">
                <a:latin typeface="Arial" pitchFamily="34" charset="0"/>
                <a:cs typeface="Arial" pitchFamily="34" charset="0"/>
              </a:rPr>
              <a:t>.</a:t>
            </a:r>
          </a:p>
          <a:p>
            <a:pPr algn="just">
              <a:lnSpc>
                <a:spcPct val="150000"/>
              </a:lnSpc>
            </a:pPr>
            <a:r>
              <a:rPr lang="tr-TR" dirty="0">
                <a:latin typeface="Arial" pitchFamily="34" charset="0"/>
                <a:cs typeface="Arial" pitchFamily="34" charset="0"/>
              </a:rPr>
              <a:t>4. Hangi olay veya eylemle ilgili olduğu açık bir şekilde belirtilmelidir. Gerçek </a:t>
            </a:r>
            <a:r>
              <a:rPr lang="tr-TR" dirty="0" smtClean="0">
                <a:latin typeface="Arial" pitchFamily="34" charset="0"/>
                <a:cs typeface="Arial" pitchFamily="34" charset="0"/>
              </a:rPr>
              <a:t>dışında bilgilerin </a:t>
            </a:r>
            <a:r>
              <a:rPr lang="tr-TR" dirty="0">
                <a:latin typeface="Arial" pitchFamily="34" charset="0"/>
                <a:cs typeface="Arial" pitchFamily="34" charset="0"/>
              </a:rPr>
              <a:t>yazılması veya eklenmesi ileride giderilmesi mümkün olmayan </a:t>
            </a:r>
            <a:r>
              <a:rPr lang="tr-TR" dirty="0" smtClean="0">
                <a:latin typeface="Arial" pitchFamily="34" charset="0"/>
                <a:cs typeface="Arial" pitchFamily="34" charset="0"/>
              </a:rPr>
              <a:t>olumsuz sonuçlar </a:t>
            </a:r>
            <a:r>
              <a:rPr lang="tr-TR" dirty="0">
                <a:latin typeface="Arial" pitchFamily="34" charset="0"/>
                <a:cs typeface="Arial" pitchFamily="34" charset="0"/>
              </a:rPr>
              <a:t>doğurabilir.</a:t>
            </a:r>
          </a:p>
          <a:p>
            <a:pPr algn="just">
              <a:lnSpc>
                <a:spcPct val="150000"/>
              </a:lnSpc>
            </a:pPr>
            <a:r>
              <a:rPr lang="tr-TR" dirty="0">
                <a:latin typeface="Arial" pitchFamily="34" charset="0"/>
                <a:cs typeface="Arial" pitchFamily="34" charset="0"/>
              </a:rPr>
              <a:t>5. Raporlar uzun ve kapsamlı yazılacağı gibi özlü ve kısa da yazılır. Lüzumundan </a:t>
            </a:r>
            <a:r>
              <a:rPr lang="tr-TR" dirty="0" smtClean="0">
                <a:latin typeface="Arial" pitchFamily="34" charset="0"/>
                <a:cs typeface="Arial" pitchFamily="34" charset="0"/>
              </a:rPr>
              <a:t>fazla uzun </a:t>
            </a:r>
            <a:r>
              <a:rPr lang="tr-TR" dirty="0">
                <a:latin typeface="Arial" pitchFamily="34" charset="0"/>
                <a:cs typeface="Arial" pitchFamily="34" charset="0"/>
              </a:rPr>
              <a:t>veya kısa olmamalıdır.</a:t>
            </a:r>
          </a:p>
          <a:p>
            <a:pPr algn="just">
              <a:lnSpc>
                <a:spcPct val="150000"/>
              </a:lnSpc>
            </a:pPr>
            <a:r>
              <a:rPr lang="tr-TR" dirty="0">
                <a:latin typeface="Arial" pitchFamily="34" charset="0"/>
                <a:cs typeface="Arial" pitchFamily="34" charset="0"/>
              </a:rPr>
              <a:t>6. Raporlarda anlatılacak olaylar bir tarih ve zaman sırasına göre yazılır. Olayın </a:t>
            </a:r>
            <a:r>
              <a:rPr lang="tr-TR" dirty="0" smtClean="0">
                <a:latin typeface="Arial" pitchFamily="34" charset="0"/>
                <a:cs typeface="Arial" pitchFamily="34" charset="0"/>
              </a:rPr>
              <a:t>şartlarının yazılması </a:t>
            </a:r>
            <a:r>
              <a:rPr lang="tr-TR" dirty="0">
                <a:latin typeface="Arial" pitchFamily="34" charset="0"/>
                <a:cs typeface="Arial" pitchFamily="34" charset="0"/>
              </a:rPr>
              <a:t>önem arz eder.</a:t>
            </a:r>
          </a:p>
          <a:p>
            <a:pPr algn="just">
              <a:lnSpc>
                <a:spcPct val="150000"/>
              </a:lnSpc>
            </a:pPr>
            <a:r>
              <a:rPr lang="tr-TR" dirty="0">
                <a:latin typeface="Arial" pitchFamily="34" charset="0"/>
                <a:cs typeface="Arial" pitchFamily="34" charset="0"/>
              </a:rPr>
              <a:t>7. Raporun çeşidine göre kendi görüş ve önerileri yazılır. Bazı raporlarda kişisel </a:t>
            </a:r>
            <a:r>
              <a:rPr lang="tr-TR" dirty="0" smtClean="0">
                <a:latin typeface="Arial" pitchFamily="34" charset="0"/>
                <a:cs typeface="Arial" pitchFamily="34" charset="0"/>
              </a:rPr>
              <a:t>görüş yazılmaz</a:t>
            </a:r>
            <a:r>
              <a:rPr lang="tr-TR" dirty="0">
                <a:latin typeface="Arial" pitchFamily="34" charset="0"/>
                <a:cs typeface="Arial" pitchFamily="34" charset="0"/>
              </a:rPr>
              <a:t>. Kişisel görüş gerek olduğunda yazılır. Rapor içinde yazıldığında </a:t>
            </a:r>
            <a:r>
              <a:rPr lang="tr-TR" dirty="0" smtClean="0">
                <a:latin typeface="Arial" pitchFamily="34" charset="0"/>
                <a:cs typeface="Arial" pitchFamily="34" charset="0"/>
              </a:rPr>
              <a:t>kendi görüşümüz </a:t>
            </a:r>
            <a:r>
              <a:rPr lang="tr-TR" dirty="0">
                <a:latin typeface="Arial" pitchFamily="34" charset="0"/>
                <a:cs typeface="Arial" pitchFamily="34" charset="0"/>
              </a:rPr>
              <a:t>olduğu </a:t>
            </a:r>
            <a:r>
              <a:rPr lang="tr-TR" dirty="0" smtClean="0">
                <a:latin typeface="Arial" pitchFamily="34" charset="0"/>
                <a:cs typeface="Arial" pitchFamily="34" charset="0"/>
              </a:rPr>
              <a:t>belirtilir.</a:t>
            </a:r>
          </a:p>
          <a:p>
            <a:pPr algn="just">
              <a:lnSpc>
                <a:spcPct val="150000"/>
              </a:lnSpc>
            </a:pPr>
            <a:endParaRPr lang="tr-TR" sz="900" dirty="0">
              <a:latin typeface="Arial" pitchFamily="34" charset="0"/>
              <a:cs typeface="Arial" pitchFamily="34" charset="0"/>
            </a:endParaRPr>
          </a:p>
        </p:txBody>
      </p:sp>
    </p:spTree>
    <p:extLst>
      <p:ext uri="{BB962C8B-B14F-4D97-AF65-F5344CB8AC3E}">
        <p14:creationId xmlns:p14="http://schemas.microsoft.com/office/powerpoint/2010/main" val="22977901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84775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RAPOR </a:t>
            </a:r>
            <a:r>
              <a:rPr lang="tr-TR" b="1" dirty="0">
                <a:latin typeface="Arial" pitchFamily="34" charset="0"/>
                <a:cs typeface="Arial" pitchFamily="34" charset="0"/>
              </a:rPr>
              <a:t>TÜRLERİ</a:t>
            </a:r>
          </a:p>
          <a:p>
            <a:pPr algn="just">
              <a:lnSpc>
                <a:spcPct val="150000"/>
              </a:lnSpc>
            </a:pPr>
            <a:r>
              <a:rPr lang="tr-TR" dirty="0">
                <a:latin typeface="Arial" pitchFamily="34" charset="0"/>
                <a:cs typeface="Arial" pitchFamily="34" charset="0"/>
              </a:rPr>
              <a:t>Raporlar, yazılış amaçlarına, kullanım yerlerine göre çeşitlilik arz eder. Genel olarak </a:t>
            </a:r>
            <a:r>
              <a:rPr lang="tr-TR" dirty="0" smtClean="0">
                <a:latin typeface="Arial" pitchFamily="34" charset="0"/>
                <a:cs typeface="Arial" pitchFamily="34" charset="0"/>
              </a:rPr>
              <a:t>raporları şu </a:t>
            </a:r>
            <a:r>
              <a:rPr lang="tr-TR" dirty="0">
                <a:latin typeface="Arial" pitchFamily="34" charset="0"/>
                <a:cs typeface="Arial" pitchFamily="34" charset="0"/>
              </a:rPr>
              <a:t>şekilde </a:t>
            </a:r>
            <a:r>
              <a:rPr lang="tr-TR" dirty="0" smtClean="0">
                <a:latin typeface="Arial" pitchFamily="34" charset="0"/>
                <a:cs typeface="Arial" pitchFamily="34" charset="0"/>
              </a:rPr>
              <a:t>sınıflandırabiliriz:</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Gelişme (dönem) raporları,</a:t>
            </a:r>
          </a:p>
          <a:p>
            <a:pPr algn="just">
              <a:lnSpc>
                <a:spcPct val="150000"/>
              </a:lnSpc>
            </a:pPr>
            <a:r>
              <a:rPr lang="tr-TR" dirty="0">
                <a:latin typeface="Arial" pitchFamily="34" charset="0"/>
                <a:cs typeface="Arial" pitchFamily="34" charset="0"/>
              </a:rPr>
              <a:t>2. Veri toplama raporları,</a:t>
            </a:r>
          </a:p>
          <a:p>
            <a:pPr algn="just">
              <a:lnSpc>
                <a:spcPct val="150000"/>
              </a:lnSpc>
            </a:pPr>
            <a:r>
              <a:rPr lang="tr-TR" dirty="0">
                <a:latin typeface="Arial" pitchFamily="34" charset="0"/>
                <a:cs typeface="Arial" pitchFamily="34" charset="0"/>
              </a:rPr>
              <a:t>3. Teknik raporlar,</a:t>
            </a:r>
          </a:p>
          <a:p>
            <a:pPr algn="just">
              <a:lnSpc>
                <a:spcPct val="150000"/>
              </a:lnSpc>
            </a:pPr>
            <a:r>
              <a:rPr lang="tr-TR" dirty="0">
                <a:latin typeface="Arial" pitchFamily="34" charset="0"/>
                <a:cs typeface="Arial" pitchFamily="34" charset="0"/>
              </a:rPr>
              <a:t>4. Bilimsel raporlar,</a:t>
            </a:r>
          </a:p>
          <a:p>
            <a:pPr algn="just">
              <a:lnSpc>
                <a:spcPct val="150000"/>
              </a:lnSpc>
            </a:pPr>
            <a:r>
              <a:rPr lang="tr-TR" dirty="0">
                <a:latin typeface="Arial" pitchFamily="34" charset="0"/>
                <a:cs typeface="Arial" pitchFamily="34" charset="0"/>
              </a:rPr>
              <a:t>5. İş raporları,</a:t>
            </a:r>
          </a:p>
          <a:p>
            <a:pPr algn="just">
              <a:lnSpc>
                <a:spcPct val="150000"/>
              </a:lnSpc>
            </a:pPr>
            <a:r>
              <a:rPr lang="tr-TR" dirty="0">
                <a:latin typeface="Arial" pitchFamily="34" charset="0"/>
                <a:cs typeface="Arial" pitchFamily="34" charset="0"/>
              </a:rPr>
              <a:t>6. Değerlendirme raporları,</a:t>
            </a:r>
          </a:p>
          <a:p>
            <a:pPr algn="just">
              <a:lnSpc>
                <a:spcPct val="150000"/>
              </a:lnSpc>
            </a:pPr>
            <a:r>
              <a:rPr lang="tr-TR" dirty="0">
                <a:latin typeface="Arial" pitchFamily="34" charset="0"/>
                <a:cs typeface="Arial" pitchFamily="34" charset="0"/>
              </a:rPr>
              <a:t>7. Bilirkişi raporları,</a:t>
            </a:r>
          </a:p>
          <a:p>
            <a:pPr algn="just">
              <a:lnSpc>
                <a:spcPct val="150000"/>
              </a:lnSpc>
            </a:pPr>
            <a:r>
              <a:rPr lang="tr-TR" dirty="0">
                <a:latin typeface="Arial" pitchFamily="34" charset="0"/>
                <a:cs typeface="Arial" pitchFamily="34" charset="0"/>
              </a:rPr>
              <a:t>8. Mesleki raporlar,</a:t>
            </a:r>
          </a:p>
          <a:p>
            <a:pPr algn="just">
              <a:lnSpc>
                <a:spcPct val="150000"/>
              </a:lnSpc>
            </a:pPr>
            <a:r>
              <a:rPr lang="tr-TR" dirty="0">
                <a:latin typeface="Arial" pitchFamily="34" charset="0"/>
                <a:cs typeface="Arial" pitchFamily="34" charset="0"/>
              </a:rPr>
              <a:t>9. Araştırma (inceleme) raporları,</a:t>
            </a:r>
          </a:p>
          <a:p>
            <a:pPr algn="just">
              <a:lnSpc>
                <a:spcPct val="150000"/>
              </a:lnSpc>
            </a:pPr>
            <a:r>
              <a:rPr lang="tr-TR" dirty="0">
                <a:latin typeface="Arial" pitchFamily="34" charset="0"/>
                <a:cs typeface="Arial" pitchFamily="34" charset="0"/>
              </a:rPr>
              <a:t>10. Müfettiş raporları.</a:t>
            </a:r>
          </a:p>
          <a:p>
            <a:pPr algn="just">
              <a:lnSpc>
                <a:spcPct val="150000"/>
              </a:lnSpc>
            </a:pPr>
            <a:endParaRPr lang="tr-TR" sz="900" dirty="0">
              <a:latin typeface="Arial" pitchFamily="34" charset="0"/>
              <a:cs typeface="Arial" pitchFamily="34" charset="0"/>
            </a:endParaRPr>
          </a:p>
        </p:txBody>
      </p:sp>
    </p:spTree>
    <p:extLst>
      <p:ext uri="{BB962C8B-B14F-4D97-AF65-F5344CB8AC3E}">
        <p14:creationId xmlns:p14="http://schemas.microsoft.com/office/powerpoint/2010/main" val="37910742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109330"/>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RAPOR NEDİR?</a:t>
            </a:r>
          </a:p>
          <a:p>
            <a:pPr algn="just">
              <a:lnSpc>
                <a:spcPct val="150000"/>
              </a:lnSpc>
            </a:pPr>
            <a:r>
              <a:rPr lang="tr-TR" dirty="0" smtClean="0">
                <a:latin typeface="Arial" pitchFamily="34" charset="0"/>
                <a:cs typeface="Arial" pitchFamily="34" charset="0"/>
              </a:rPr>
              <a:t>Mesleki raporlar, kolluk tarafından kullanılan, en önemli resmî yazı türlerinden biridir. Kolluk görevlerini ifa sırasında; bir olay, bir konu veya şahıs hakkında, yetkili amir veya üst makamlara bilgi vermek için düzenlediği, raporun niteliğine göre, düzenleyen görevlinin görüş ve önerilerinin de yer aldığı, imzalı yazılı belgelere mesleki rapor denir.</a:t>
            </a:r>
          </a:p>
          <a:p>
            <a:pPr algn="just">
              <a:lnSpc>
                <a:spcPct val="150000"/>
              </a:lnSpc>
            </a:pPr>
            <a:endParaRPr lang="tr-TR"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 Mesleki raporlarda, ifa edilen görev sırasında;</a:t>
            </a:r>
          </a:p>
          <a:p>
            <a:pPr algn="just">
              <a:lnSpc>
                <a:spcPct val="150000"/>
              </a:lnSpc>
            </a:pPr>
            <a:r>
              <a:rPr lang="tr-TR" dirty="0">
                <a:latin typeface="Arial" pitchFamily="34" charset="0"/>
                <a:cs typeface="Arial" pitchFamily="34" charset="0"/>
              </a:rPr>
              <a:t>• Görevin ne şekilde yerine getirildiği,</a:t>
            </a:r>
          </a:p>
          <a:p>
            <a:pPr algn="just">
              <a:lnSpc>
                <a:spcPct val="150000"/>
              </a:lnSpc>
            </a:pPr>
            <a:r>
              <a:rPr lang="tr-TR" dirty="0">
                <a:latin typeface="Arial" pitchFamily="34" charset="0"/>
                <a:cs typeface="Arial" pitchFamily="34" charset="0"/>
              </a:rPr>
              <a:t>• Görev esnasında nelerle karşılaşıldığı,</a:t>
            </a:r>
          </a:p>
          <a:p>
            <a:pPr algn="just">
              <a:lnSpc>
                <a:spcPct val="150000"/>
              </a:lnSpc>
            </a:pPr>
            <a:r>
              <a:rPr lang="tr-TR" dirty="0">
                <a:latin typeface="Arial" pitchFamily="34" charset="0"/>
                <a:cs typeface="Arial" pitchFamily="34" charset="0"/>
              </a:rPr>
              <a:t>• Elde edilen bilgilerin neler olduğu,</a:t>
            </a:r>
          </a:p>
          <a:p>
            <a:pPr algn="just">
              <a:lnSpc>
                <a:spcPct val="150000"/>
              </a:lnSpc>
            </a:pPr>
            <a:r>
              <a:rPr lang="tr-TR" dirty="0">
                <a:latin typeface="Arial" pitchFamily="34" charset="0"/>
                <a:cs typeface="Arial" pitchFamily="34" charset="0"/>
              </a:rPr>
              <a:t>• Yapılan çalışmalarda ne gibi olumsuzlukların gözlemlendiği,</a:t>
            </a:r>
          </a:p>
          <a:p>
            <a:pPr algn="just">
              <a:lnSpc>
                <a:spcPct val="150000"/>
              </a:lnSpc>
            </a:pPr>
            <a:r>
              <a:rPr lang="tr-TR" dirty="0">
                <a:latin typeface="Arial" pitchFamily="34" charset="0"/>
                <a:cs typeface="Arial" pitchFamily="34" charset="0"/>
              </a:rPr>
              <a:t>• Başarılı bir görev için görüş ve önerilerin neler olduğu belirtilmelidir</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p:txBody>
      </p:sp>
    </p:spTree>
    <p:extLst>
      <p:ext uri="{BB962C8B-B14F-4D97-AF65-F5344CB8AC3E}">
        <p14:creationId xmlns:p14="http://schemas.microsoft.com/office/powerpoint/2010/main" val="5731122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070585"/>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RAPOR NEDİR?</a:t>
            </a:r>
          </a:p>
          <a:p>
            <a:pPr algn="just">
              <a:lnSpc>
                <a:spcPct val="150000"/>
              </a:lnSpc>
            </a:pPr>
            <a:r>
              <a:rPr lang="tr-TR" dirty="0">
                <a:latin typeface="Arial" pitchFamily="34" charset="0"/>
                <a:cs typeface="Arial" pitchFamily="34" charset="0"/>
              </a:rPr>
              <a:t>Raporlar, genelde resmî bir makamın isteği üzerine yazılır. Gerektiğinde her </a:t>
            </a:r>
            <a:r>
              <a:rPr lang="tr-TR" dirty="0" smtClean="0">
                <a:latin typeface="Arial" pitchFamily="34" charset="0"/>
                <a:cs typeface="Arial" pitchFamily="34" charset="0"/>
              </a:rPr>
              <a:t>memur yetkili </a:t>
            </a:r>
            <a:r>
              <a:rPr lang="tr-TR" dirty="0">
                <a:latin typeface="Arial" pitchFamily="34" charset="0"/>
                <a:cs typeface="Arial" pitchFamily="34" charset="0"/>
              </a:rPr>
              <a:t>amirine rapor yazabilir. Belirli zamanlarda veya belirli dönemlerde yazılan </a:t>
            </a:r>
            <a:r>
              <a:rPr lang="tr-TR" dirty="0" smtClean="0">
                <a:latin typeface="Arial" pitchFamily="34" charset="0"/>
                <a:cs typeface="Arial" pitchFamily="34" charset="0"/>
              </a:rPr>
              <a:t>raporlar vardır</a:t>
            </a:r>
            <a:r>
              <a:rPr lang="tr-TR" dirty="0">
                <a:latin typeface="Arial" pitchFamily="34" charset="0"/>
                <a:cs typeface="Arial" pitchFamily="34" charset="0"/>
              </a:rPr>
              <a:t>. Günlük, </a:t>
            </a:r>
            <a:r>
              <a:rPr lang="tr-TR" dirty="0" smtClean="0">
                <a:latin typeface="Arial" pitchFamily="34" charset="0"/>
                <a:cs typeface="Arial" pitchFamily="34" charset="0"/>
              </a:rPr>
              <a:t> </a:t>
            </a:r>
            <a:r>
              <a:rPr lang="tr-TR" dirty="0">
                <a:latin typeface="Arial" pitchFamily="34" charset="0"/>
                <a:cs typeface="Arial" pitchFamily="34" charset="0"/>
              </a:rPr>
              <a:t>sabah, akşam, nöbet değişimi, haftalık, aylık raporlarının zamanında hazırlanması önemlidir.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 </a:t>
            </a:r>
            <a:r>
              <a:rPr lang="tr-TR" dirty="0">
                <a:latin typeface="Arial" pitchFamily="34" charset="0"/>
                <a:cs typeface="Arial" pitchFamily="34" charset="0"/>
              </a:rPr>
              <a:t>raporları hazırlamakla görevli olanlar raporu hazırlar</a:t>
            </a:r>
            <a:r>
              <a:rPr lang="tr-TR" dirty="0" smtClean="0">
                <a:latin typeface="Arial" pitchFamily="34" charset="0"/>
                <a:cs typeface="Arial" pitchFamily="34" charset="0"/>
              </a:rPr>
              <a:t>. Yetkili </a:t>
            </a:r>
            <a:r>
              <a:rPr lang="tr-TR" dirty="0">
                <a:latin typeface="Arial" pitchFamily="34" charset="0"/>
                <a:cs typeface="Arial" pitchFamily="34" charset="0"/>
              </a:rPr>
              <a:t>makama </a:t>
            </a:r>
            <a:r>
              <a:rPr lang="tr-TR" dirty="0" smtClean="0">
                <a:latin typeface="Arial" pitchFamily="34" charset="0"/>
                <a:cs typeface="Arial" pitchFamily="34" charset="0"/>
              </a:rPr>
              <a:t>sunar Mesleki </a:t>
            </a:r>
            <a:r>
              <a:rPr lang="tr-TR" dirty="0">
                <a:latin typeface="Arial" pitchFamily="34" charset="0"/>
                <a:cs typeface="Arial" pitchFamily="34" charset="0"/>
              </a:rPr>
              <a:t>raporlar yetkili makama yazıldığı için aksi sabit oluncaya kadar geçerli belgelerdendir</a:t>
            </a:r>
            <a:r>
              <a:rPr lang="tr-TR" dirty="0" smtClean="0">
                <a:latin typeface="Arial" pitchFamily="34" charset="0"/>
                <a:cs typeface="Arial" pitchFamily="34" charset="0"/>
              </a:rPr>
              <a:t>. Hukuki </a:t>
            </a:r>
            <a:r>
              <a:rPr lang="tr-TR" dirty="0">
                <a:latin typeface="Arial" pitchFamily="34" charset="0"/>
                <a:cs typeface="Arial" pitchFamily="34" charset="0"/>
              </a:rPr>
              <a:t>sonuçlar doğurabilir. Görevli memurlar tarafından, görev alanları </a:t>
            </a:r>
            <a:r>
              <a:rPr lang="tr-TR" dirty="0" smtClean="0">
                <a:latin typeface="Arial" pitchFamily="34" charset="0"/>
                <a:cs typeface="Arial" pitchFamily="34" charset="0"/>
              </a:rPr>
              <a:t>ile ilgili </a:t>
            </a:r>
            <a:r>
              <a:rPr lang="tr-TR" dirty="0">
                <a:latin typeface="Arial" pitchFamily="34" charset="0"/>
                <a:cs typeface="Arial" pitchFamily="34" charset="0"/>
              </a:rPr>
              <a:t>olarak düzenlenen raporlar aksi ispat edilinceye kadar geçerli belge niteliğindedir</a:t>
            </a:r>
            <a:r>
              <a:rPr lang="tr-TR" dirty="0" smtClean="0">
                <a:latin typeface="Arial" pitchFamily="34" charset="0"/>
                <a:cs typeface="Arial" pitchFamily="34" charset="0"/>
              </a:rPr>
              <a:t>. </a:t>
            </a:r>
            <a:endParaRPr lang="tr-TR" sz="900" dirty="0">
              <a:latin typeface="Arial" pitchFamily="34" charset="0"/>
              <a:cs typeface="Arial" pitchFamily="34" charset="0"/>
            </a:endParaRPr>
          </a:p>
        </p:txBody>
      </p:sp>
    </p:spTree>
    <p:extLst>
      <p:ext uri="{BB962C8B-B14F-4D97-AF65-F5344CB8AC3E}">
        <p14:creationId xmlns:p14="http://schemas.microsoft.com/office/powerpoint/2010/main" val="23376122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031839"/>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RAPOR NEDİR?</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Görevli memurlar tarafından düzenlenen raporlarda bu hassasiyet göz önünde bulundurulmalıdır. Çünkü TCK’nın 204. maddesinin son fıkrasında “Resmî belgenin, kanun hükmü gereği sahteliği sabit oluncaya kadar geçerli olan belge niteliğinde olması hâlinde, verilecek ceza yarısı oranında artırılır” hükmü yer almaktadır.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Görünüşte </a:t>
            </a:r>
            <a:r>
              <a:rPr lang="tr-TR" dirty="0">
                <a:latin typeface="Arial" pitchFamily="34" charset="0"/>
                <a:cs typeface="Arial" pitchFamily="34" charset="0"/>
              </a:rPr>
              <a:t>önemsiz bile olsa her rapor yazana adli yükümlülükler getiren ve daha önceden hiç düşünülmeyen sonuçlar doğurabilir</a:t>
            </a:r>
          </a:p>
        </p:txBody>
      </p:sp>
    </p:spTree>
    <p:extLst>
      <p:ext uri="{BB962C8B-B14F-4D97-AF65-F5344CB8AC3E}">
        <p14:creationId xmlns:p14="http://schemas.microsoft.com/office/powerpoint/2010/main" val="2901345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7632824"/>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a:t>
            </a:r>
            <a:r>
              <a:rPr lang="tr-TR" b="1" dirty="0">
                <a:latin typeface="Arial" pitchFamily="34" charset="0"/>
                <a:cs typeface="Arial" pitchFamily="34" charset="0"/>
              </a:rPr>
              <a:t>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Her raporun bir yazılış amacı olmalıdır. Yazılması ve okunması zaman kaybı </a:t>
            </a:r>
            <a:r>
              <a:rPr lang="tr-TR" dirty="0" smtClean="0">
                <a:latin typeface="Arial" pitchFamily="34" charset="0"/>
                <a:cs typeface="Arial" pitchFamily="34" charset="0"/>
              </a:rPr>
              <a:t>olacağından hiçbir </a:t>
            </a:r>
            <a:r>
              <a:rPr lang="tr-TR" dirty="0">
                <a:latin typeface="Arial" pitchFamily="34" charset="0"/>
                <a:cs typeface="Arial" pitchFamily="34" charset="0"/>
              </a:rPr>
              <a:t>amaca hizmet etmeyen rapor yazılmamalıdır. Raporlar yazılım amacına uygun yazılmalıdır</a:t>
            </a:r>
            <a:r>
              <a:rPr lang="tr-TR" dirty="0" smtClean="0">
                <a:latin typeface="Arial" pitchFamily="34" charset="0"/>
                <a:cs typeface="Arial" pitchFamily="34" charset="0"/>
              </a:rPr>
              <a:t>. Amacı </a:t>
            </a:r>
            <a:r>
              <a:rPr lang="tr-TR" dirty="0">
                <a:latin typeface="Arial" pitchFamily="34" charset="0"/>
                <a:cs typeface="Arial" pitchFamily="34" charset="0"/>
              </a:rPr>
              <a:t>belirlemek için “Raporu yazan kendine ben ne yazmak istiyorum” </a:t>
            </a:r>
            <a:r>
              <a:rPr lang="tr-TR" dirty="0" smtClean="0">
                <a:latin typeface="Arial" pitchFamily="34" charset="0"/>
                <a:cs typeface="Arial" pitchFamily="34" charset="0"/>
              </a:rPr>
              <a:t>diye sormalıdır</a:t>
            </a:r>
            <a:r>
              <a:rPr lang="tr-TR" dirty="0">
                <a:latin typeface="Arial" pitchFamily="34" charset="0"/>
                <a:cs typeface="Arial" pitchFamily="34" charset="0"/>
              </a:rPr>
              <a:t>. Bu sorunun cevabı raporun amacını belirler </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Mesleki raporlar düzenlenmeden önce, düzenlenecek raporun konusu tespit edilmelidir.</a:t>
            </a:r>
          </a:p>
          <a:p>
            <a:pPr marL="261833" indent="-261833" algn="just">
              <a:lnSpc>
                <a:spcPct val="200000"/>
              </a:lnSpc>
              <a:buFont typeface="Arial" pitchFamily="34" charset="0"/>
              <a:buChar char="•"/>
            </a:pPr>
            <a:r>
              <a:rPr lang="tr-TR" dirty="0" smtClean="0">
                <a:latin typeface="Arial" pitchFamily="34" charset="0"/>
                <a:cs typeface="Arial" pitchFamily="34" charset="0"/>
              </a:rPr>
              <a:t>Raporların </a:t>
            </a:r>
            <a:r>
              <a:rPr lang="tr-TR" dirty="0">
                <a:latin typeface="Arial" pitchFamily="34" charset="0"/>
                <a:cs typeface="Arial" pitchFamily="34" charset="0"/>
              </a:rPr>
              <a:t>kime hitaben düzenleneceği tespit edilip bu doğrultuda rapor </a:t>
            </a:r>
            <a:r>
              <a:rPr lang="tr-TR" dirty="0" smtClean="0">
                <a:latin typeface="Arial" pitchFamily="34" charset="0"/>
                <a:cs typeface="Arial" pitchFamily="34" charset="0"/>
              </a:rPr>
              <a:t>düzenlenmelidir.</a:t>
            </a:r>
          </a:p>
          <a:p>
            <a:pPr marL="261833" indent="-261833" algn="just">
              <a:lnSpc>
                <a:spcPct val="200000"/>
              </a:lnSpc>
              <a:buFont typeface="Arial" pitchFamily="34" charset="0"/>
              <a:buChar char="•"/>
            </a:pPr>
            <a:r>
              <a:rPr lang="tr-TR" dirty="0" smtClean="0">
                <a:latin typeface="Arial" pitchFamily="34" charset="0"/>
                <a:cs typeface="Arial" pitchFamily="34" charset="0"/>
              </a:rPr>
              <a:t>Rapor </a:t>
            </a:r>
            <a:r>
              <a:rPr lang="tr-TR" dirty="0">
                <a:latin typeface="Arial" pitchFamily="34" charset="0"/>
                <a:cs typeface="Arial" pitchFamily="34" charset="0"/>
              </a:rPr>
              <a:t>düzenlenecek üst makam veya yetkili amirin kim olduğu </a:t>
            </a:r>
            <a:r>
              <a:rPr lang="tr-TR" dirty="0" smtClean="0">
                <a:latin typeface="Arial" pitchFamily="34" charset="0"/>
                <a:cs typeface="Arial" pitchFamily="34" charset="0"/>
              </a:rPr>
              <a:t>doğru tespit </a:t>
            </a:r>
            <a:r>
              <a:rPr lang="tr-TR" dirty="0">
                <a:latin typeface="Arial" pitchFamily="34" charset="0"/>
                <a:cs typeface="Arial" pitchFamily="34" charset="0"/>
              </a:rPr>
              <a:t>edilip raporlar bu tespitler doğrultusunda düzenlenmelidir.</a:t>
            </a:r>
          </a:p>
          <a:p>
            <a:pPr algn="just">
              <a:lnSpc>
                <a:spcPct val="200000"/>
              </a:lnSpc>
            </a:pPr>
            <a:r>
              <a:rPr lang="tr-TR" dirty="0">
                <a:latin typeface="Arial" pitchFamily="34" charset="0"/>
                <a:cs typeface="Arial" pitchFamily="34" charset="0"/>
              </a:rPr>
              <a:t>• Rapor yazılacak konu, olay veya şahısla ilgili olarak gerekli ve yeterli bilgi toplanmalıdır.</a:t>
            </a:r>
          </a:p>
        </p:txBody>
      </p:sp>
    </p:spTree>
    <p:extLst>
      <p:ext uri="{BB962C8B-B14F-4D97-AF65-F5344CB8AC3E}">
        <p14:creationId xmlns:p14="http://schemas.microsoft.com/office/powerpoint/2010/main" val="10072638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447337"/>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a:t>
            </a:r>
            <a:r>
              <a:rPr lang="tr-TR" b="1" dirty="0">
                <a:latin typeface="Arial" pitchFamily="34" charset="0"/>
                <a:cs typeface="Arial" pitchFamily="34" charset="0"/>
              </a:rPr>
              <a:t>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marL="261833" indent="-261833" algn="just">
              <a:lnSpc>
                <a:spcPct val="200000"/>
              </a:lnSpc>
              <a:buFont typeface="Arial" pitchFamily="34" charset="0"/>
              <a:buChar char="•"/>
            </a:pPr>
            <a:r>
              <a:rPr lang="tr-TR" dirty="0">
                <a:latin typeface="Arial" pitchFamily="34" charset="0"/>
                <a:cs typeface="Arial" pitchFamily="34" charset="0"/>
              </a:rPr>
              <a:t>Toplanan bilgilerin tam, doğru ve gerekli bilgiler olduğundan emin olunmalıdır</a:t>
            </a:r>
            <a:r>
              <a:rPr lang="tr-TR" dirty="0" smtClean="0">
                <a:latin typeface="Arial" pitchFamily="34" charset="0"/>
                <a:cs typeface="Arial" pitchFamily="34" charset="0"/>
              </a:rPr>
              <a:t>.</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Rapor, yazılmaya başlamadan önce raporun konusu, amacı ve eldeki mevcut </a:t>
            </a:r>
            <a:r>
              <a:rPr lang="tr-TR" dirty="0" smtClean="0">
                <a:latin typeface="Arial" pitchFamily="34" charset="0"/>
                <a:cs typeface="Arial" pitchFamily="34" charset="0"/>
              </a:rPr>
              <a:t>bilgiler doğrultusunda </a:t>
            </a:r>
            <a:r>
              <a:rPr lang="tr-TR" dirty="0">
                <a:latin typeface="Arial" pitchFamily="34" charset="0"/>
                <a:cs typeface="Arial" pitchFamily="34" charset="0"/>
              </a:rPr>
              <a:t>rapor taslağı hazırlanmalı ve belirlenen bu taslak </a:t>
            </a:r>
            <a:r>
              <a:rPr lang="tr-TR" dirty="0" smtClean="0">
                <a:latin typeface="Arial" pitchFamily="34" charset="0"/>
                <a:cs typeface="Arial" pitchFamily="34" charset="0"/>
              </a:rPr>
              <a:t>çerçevesinde raporun </a:t>
            </a:r>
            <a:r>
              <a:rPr lang="tr-TR" dirty="0">
                <a:latin typeface="Arial" pitchFamily="34" charset="0"/>
                <a:cs typeface="Arial" pitchFamily="34" charset="0"/>
              </a:rPr>
              <a:t>yazım işlemleri tamamlanmalıdır </a:t>
            </a:r>
            <a:r>
              <a:rPr lang="tr-TR" dirty="0" smtClean="0">
                <a:latin typeface="Arial" pitchFamily="34" charset="0"/>
                <a:cs typeface="Arial" pitchFamily="34" charset="0"/>
              </a:rPr>
              <a:t>.</a:t>
            </a:r>
            <a:endParaRPr lang="tr-TR" dirty="0">
              <a:latin typeface="Arial" pitchFamily="34" charset="0"/>
              <a:cs typeface="Arial" pitchFamily="34" charset="0"/>
            </a:endParaRPr>
          </a:p>
          <a:p>
            <a:pPr marL="261833" indent="-261833" algn="just">
              <a:lnSpc>
                <a:spcPct val="200000"/>
              </a:lnSpc>
              <a:buFont typeface="Arial" pitchFamily="34" charset="0"/>
              <a:buChar char="•"/>
            </a:pPr>
            <a:r>
              <a:rPr lang="tr-TR" dirty="0" smtClean="0">
                <a:latin typeface="Arial" pitchFamily="34" charset="0"/>
                <a:cs typeface="Arial" pitchFamily="34" charset="0"/>
              </a:rPr>
              <a:t>5N </a:t>
            </a:r>
            <a:r>
              <a:rPr lang="tr-TR" dirty="0">
                <a:latin typeface="Arial" pitchFamily="34" charset="0"/>
                <a:cs typeface="Arial" pitchFamily="34" charset="0"/>
              </a:rPr>
              <a:t>1K kuralı göz önünde bulundurulur</a:t>
            </a:r>
            <a:r>
              <a:rPr lang="tr-TR" dirty="0" smtClean="0">
                <a:latin typeface="Arial" pitchFamily="34" charset="0"/>
                <a:cs typeface="Arial" pitchFamily="34" charset="0"/>
              </a:rPr>
              <a:t>. (Ne, Niçin, Nasıl, Nerede, Ne zaman , Kim.)</a:t>
            </a:r>
          </a:p>
          <a:p>
            <a:pPr algn="just">
              <a:lnSpc>
                <a:spcPct val="200000"/>
              </a:lnSpc>
            </a:pPr>
            <a:r>
              <a:rPr lang="tr-TR" dirty="0" smtClean="0">
                <a:latin typeface="Arial" pitchFamily="34" charset="0"/>
                <a:cs typeface="Arial" pitchFamily="34" charset="0"/>
              </a:rPr>
              <a:t>Mesleki </a:t>
            </a:r>
            <a:r>
              <a:rPr lang="tr-TR" dirty="0">
                <a:latin typeface="Arial" pitchFamily="34" charset="0"/>
                <a:cs typeface="Arial" pitchFamily="34" charset="0"/>
              </a:rPr>
              <a:t>raporlarda birtakım şeklî kurallara uyulması </a:t>
            </a:r>
            <a:r>
              <a:rPr lang="tr-TR" dirty="0" smtClean="0">
                <a:latin typeface="Arial" pitchFamily="34" charset="0"/>
                <a:cs typeface="Arial" pitchFamily="34" charset="0"/>
              </a:rPr>
              <a:t>standardı sağlayacaktır.</a:t>
            </a:r>
            <a:endParaRPr lang="tr-TR" dirty="0">
              <a:latin typeface="Arial" pitchFamily="34" charset="0"/>
              <a:cs typeface="Arial" pitchFamily="34" charset="0"/>
            </a:endParaRPr>
          </a:p>
        </p:txBody>
      </p:sp>
    </p:spTree>
    <p:extLst>
      <p:ext uri="{BB962C8B-B14F-4D97-AF65-F5344CB8AC3E}">
        <p14:creationId xmlns:p14="http://schemas.microsoft.com/office/powerpoint/2010/main" val="24884236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447337"/>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a:t>
            </a:r>
            <a:r>
              <a:rPr lang="tr-TR" b="1" dirty="0">
                <a:latin typeface="Arial" pitchFamily="34" charset="0"/>
                <a:cs typeface="Arial" pitchFamily="34" charset="0"/>
              </a:rPr>
              <a:t>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marL="261833" indent="-261833" algn="just">
              <a:lnSpc>
                <a:spcPct val="200000"/>
              </a:lnSpc>
              <a:buFont typeface="Arial" pitchFamily="34" charset="0"/>
              <a:buChar char="•"/>
            </a:pPr>
            <a:r>
              <a:rPr lang="tr-TR" dirty="0">
                <a:latin typeface="Arial" pitchFamily="34" charset="0"/>
                <a:cs typeface="Arial" pitchFamily="34" charset="0"/>
              </a:rPr>
              <a:t>Toplanan bilgilerin tam, doğru ve gerekli bilgiler olduğundan emin olunmalıdır</a:t>
            </a:r>
            <a:r>
              <a:rPr lang="tr-TR" dirty="0" smtClean="0">
                <a:latin typeface="Arial" pitchFamily="34" charset="0"/>
                <a:cs typeface="Arial" pitchFamily="34" charset="0"/>
              </a:rPr>
              <a:t>.</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Rapor, yazılmaya başlamadan önce raporun konusu, amacı ve eldeki mevcut </a:t>
            </a:r>
            <a:r>
              <a:rPr lang="tr-TR" dirty="0" smtClean="0">
                <a:latin typeface="Arial" pitchFamily="34" charset="0"/>
                <a:cs typeface="Arial" pitchFamily="34" charset="0"/>
              </a:rPr>
              <a:t>bilgiler doğrultusunda </a:t>
            </a:r>
            <a:r>
              <a:rPr lang="tr-TR" dirty="0">
                <a:latin typeface="Arial" pitchFamily="34" charset="0"/>
                <a:cs typeface="Arial" pitchFamily="34" charset="0"/>
              </a:rPr>
              <a:t>rapor taslağı hazırlanmalı ve belirlenen bu taslak </a:t>
            </a:r>
            <a:r>
              <a:rPr lang="tr-TR" dirty="0" smtClean="0">
                <a:latin typeface="Arial" pitchFamily="34" charset="0"/>
                <a:cs typeface="Arial" pitchFamily="34" charset="0"/>
              </a:rPr>
              <a:t>çerçevesinde raporun </a:t>
            </a:r>
            <a:r>
              <a:rPr lang="tr-TR" dirty="0">
                <a:latin typeface="Arial" pitchFamily="34" charset="0"/>
                <a:cs typeface="Arial" pitchFamily="34" charset="0"/>
              </a:rPr>
              <a:t>yazım işlemleri tamamlanmalıdır </a:t>
            </a:r>
            <a:r>
              <a:rPr lang="tr-TR" dirty="0" smtClean="0">
                <a:latin typeface="Arial" pitchFamily="34" charset="0"/>
                <a:cs typeface="Arial" pitchFamily="34" charset="0"/>
              </a:rPr>
              <a:t>.</a:t>
            </a:r>
            <a:endParaRPr lang="tr-TR" dirty="0">
              <a:latin typeface="Arial" pitchFamily="34" charset="0"/>
              <a:cs typeface="Arial" pitchFamily="34" charset="0"/>
            </a:endParaRPr>
          </a:p>
          <a:p>
            <a:pPr marL="261833" indent="-261833" algn="just">
              <a:lnSpc>
                <a:spcPct val="200000"/>
              </a:lnSpc>
              <a:buFont typeface="Arial" pitchFamily="34" charset="0"/>
              <a:buChar char="•"/>
            </a:pPr>
            <a:r>
              <a:rPr lang="tr-TR" dirty="0" smtClean="0">
                <a:latin typeface="Arial" pitchFamily="34" charset="0"/>
                <a:cs typeface="Arial" pitchFamily="34" charset="0"/>
              </a:rPr>
              <a:t>5N </a:t>
            </a:r>
            <a:r>
              <a:rPr lang="tr-TR" dirty="0">
                <a:latin typeface="Arial" pitchFamily="34" charset="0"/>
                <a:cs typeface="Arial" pitchFamily="34" charset="0"/>
              </a:rPr>
              <a:t>1K kuralı göz önünde bulundurulur</a:t>
            </a:r>
            <a:r>
              <a:rPr lang="tr-TR" dirty="0" smtClean="0">
                <a:latin typeface="Arial" pitchFamily="34" charset="0"/>
                <a:cs typeface="Arial" pitchFamily="34" charset="0"/>
              </a:rPr>
              <a:t>. (Ne, Niçin, Nasıl, Nerede, Ne zaman , Kim.)</a:t>
            </a:r>
          </a:p>
          <a:p>
            <a:pPr algn="just">
              <a:lnSpc>
                <a:spcPct val="200000"/>
              </a:lnSpc>
            </a:pPr>
            <a:r>
              <a:rPr lang="tr-TR" dirty="0" smtClean="0">
                <a:latin typeface="Arial" pitchFamily="34" charset="0"/>
                <a:cs typeface="Arial" pitchFamily="34" charset="0"/>
              </a:rPr>
              <a:t>Mesleki </a:t>
            </a:r>
            <a:r>
              <a:rPr lang="tr-TR" dirty="0">
                <a:latin typeface="Arial" pitchFamily="34" charset="0"/>
                <a:cs typeface="Arial" pitchFamily="34" charset="0"/>
              </a:rPr>
              <a:t>raporlarda birtakım şeklî kurallara uyulması </a:t>
            </a:r>
            <a:r>
              <a:rPr lang="tr-TR" dirty="0" smtClean="0">
                <a:latin typeface="Arial" pitchFamily="34" charset="0"/>
                <a:cs typeface="Arial" pitchFamily="34" charset="0"/>
              </a:rPr>
              <a:t>standardı sağlayacaktır.</a:t>
            </a:r>
            <a:endParaRPr lang="tr-TR" dirty="0">
              <a:latin typeface="Arial" pitchFamily="34" charset="0"/>
              <a:cs typeface="Arial" pitchFamily="34" charset="0"/>
            </a:endParaRPr>
          </a:p>
        </p:txBody>
      </p:sp>
    </p:spTree>
    <p:extLst>
      <p:ext uri="{BB962C8B-B14F-4D97-AF65-F5344CB8AC3E}">
        <p14:creationId xmlns:p14="http://schemas.microsoft.com/office/powerpoint/2010/main" val="21500269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555333"/>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a:t>
            </a:r>
            <a:r>
              <a:rPr lang="tr-TR" b="1" dirty="0">
                <a:latin typeface="Arial" pitchFamily="34" charset="0"/>
                <a:cs typeface="Arial" pitchFamily="34" charset="0"/>
              </a:rPr>
              <a:t>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1. Raporlar A4 veya A5 tabir edilen belli boyuttaki çizgisiz kâğıtlara yazılır. </a:t>
            </a:r>
            <a:r>
              <a:rPr lang="tr-TR" dirty="0" smtClean="0">
                <a:latin typeface="Arial" pitchFamily="34" charset="0"/>
                <a:cs typeface="Arial" pitchFamily="34" charset="0"/>
              </a:rPr>
              <a:t>Bilgisayarda yazılabileceği </a:t>
            </a:r>
            <a:r>
              <a:rPr lang="tr-TR" dirty="0">
                <a:latin typeface="Arial" pitchFamily="34" charset="0"/>
                <a:cs typeface="Arial" pitchFamily="34" charset="0"/>
              </a:rPr>
              <a:t>gibi el yazısı ile de yazılabilir. El yazısı ile yazıldığında </a:t>
            </a:r>
            <a:r>
              <a:rPr lang="tr-TR" dirty="0" smtClean="0">
                <a:latin typeface="Arial" pitchFamily="34" charset="0"/>
                <a:cs typeface="Arial" pitchFamily="34" charset="0"/>
              </a:rPr>
              <a:t>mürekkepli kalem </a:t>
            </a:r>
            <a:r>
              <a:rPr lang="tr-TR" dirty="0">
                <a:latin typeface="Arial" pitchFamily="34" charset="0"/>
                <a:cs typeface="Arial" pitchFamily="34" charset="0"/>
              </a:rPr>
              <a:t>kullanır, kurşun kalem kullanılmaz.</a:t>
            </a:r>
          </a:p>
          <a:p>
            <a:pPr algn="just">
              <a:lnSpc>
                <a:spcPct val="200000"/>
              </a:lnSpc>
            </a:pPr>
            <a:r>
              <a:rPr lang="tr-TR" dirty="0">
                <a:latin typeface="Arial" pitchFamily="34" charset="0"/>
                <a:cs typeface="Arial" pitchFamily="34" charset="0"/>
              </a:rPr>
              <a:t>2. Raporlar kâğıdın bir yüzüne yazılmalıdır.</a:t>
            </a:r>
          </a:p>
          <a:p>
            <a:pPr algn="just">
              <a:lnSpc>
                <a:spcPct val="200000"/>
              </a:lnSpc>
            </a:pPr>
            <a:r>
              <a:rPr lang="tr-TR" dirty="0">
                <a:latin typeface="Arial" pitchFamily="34" charset="0"/>
                <a:cs typeface="Arial" pitchFamily="34" charset="0"/>
              </a:rPr>
              <a:t>3. Raporun yazıldığı makam kâğıdın üst orta kısmına büyük harflerle, kısaltma </a:t>
            </a:r>
            <a:r>
              <a:rPr lang="tr-TR" dirty="0" smtClean="0">
                <a:latin typeface="Arial" pitchFamily="34" charset="0"/>
                <a:cs typeface="Arial" pitchFamily="34" charset="0"/>
              </a:rPr>
              <a:t>yapmadan yazılmalıdır</a:t>
            </a:r>
            <a:r>
              <a:rPr lang="tr-TR" dirty="0">
                <a:latin typeface="Arial" pitchFamily="34" charset="0"/>
                <a:cs typeface="Arial" pitchFamily="34" charset="0"/>
              </a:rPr>
              <a:t>. Bu hitap bölümünün alt orta kısmına gelecek şekilde </a:t>
            </a:r>
            <a:r>
              <a:rPr lang="tr-TR" dirty="0" smtClean="0">
                <a:latin typeface="Arial" pitchFamily="34" charset="0"/>
                <a:cs typeface="Arial" pitchFamily="34" charset="0"/>
              </a:rPr>
              <a:t>parantez içerisinde </a:t>
            </a:r>
            <a:r>
              <a:rPr lang="tr-TR" dirty="0">
                <a:latin typeface="Arial" pitchFamily="34" charset="0"/>
                <a:cs typeface="Arial" pitchFamily="34" charset="0"/>
              </a:rPr>
              <a:t>büyük harflerle rapor yazılmalıdır.</a:t>
            </a:r>
          </a:p>
          <a:p>
            <a:pPr algn="just">
              <a:lnSpc>
                <a:spcPct val="200000"/>
              </a:lnSpc>
            </a:pP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6787538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447337"/>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a:t>
            </a:r>
            <a:r>
              <a:rPr lang="tr-TR" b="1" dirty="0">
                <a:latin typeface="Arial" pitchFamily="34" charset="0"/>
                <a:cs typeface="Arial" pitchFamily="34" charset="0"/>
              </a:rPr>
              <a:t>RAPOR YAZMA </a:t>
            </a:r>
            <a:r>
              <a:rPr lang="tr-TR" b="1" dirty="0" smtClean="0">
                <a:latin typeface="Arial" pitchFamily="34" charset="0"/>
                <a:cs typeface="Arial" pitchFamily="34" charset="0"/>
              </a:rPr>
              <a:t>USULÜ</a:t>
            </a:r>
          </a:p>
          <a:p>
            <a:pPr algn="just">
              <a:lnSpc>
                <a:spcPct val="150000"/>
              </a:lnSpc>
            </a:pPr>
            <a:endParaRPr lang="tr-TR" sz="900"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4. Satırlar düz ve düzgün olacaktır. Satır aralıkları da normal olmalı, satırlar ne bitişik ne de çok aralıklı olmalıdır.</a:t>
            </a:r>
          </a:p>
          <a:p>
            <a:pPr algn="just">
              <a:lnSpc>
                <a:spcPct val="200000"/>
              </a:lnSpc>
            </a:pPr>
            <a:r>
              <a:rPr lang="tr-TR" dirty="0">
                <a:latin typeface="Arial" pitchFamily="34" charset="0"/>
                <a:cs typeface="Arial" pitchFamily="34" charset="0"/>
              </a:rPr>
              <a:t>5. Raporlarda silinti, kazıntı ve sonradan ilave yapılmamalıdır.</a:t>
            </a:r>
          </a:p>
          <a:p>
            <a:pPr algn="just">
              <a:lnSpc>
                <a:spcPct val="200000"/>
              </a:lnSpc>
            </a:pPr>
            <a:r>
              <a:rPr lang="tr-TR" dirty="0">
                <a:latin typeface="Arial" pitchFamily="34" charset="0"/>
                <a:cs typeface="Arial" pitchFamily="34" charset="0"/>
              </a:rPr>
              <a:t>6. Kelimeler okunaklı ve doğru yazılmalıdır. El yazılarında yazı çirkin, silik, karalanmış yazılmaz. Rapor matbaa harfleriyle okunaklı yazılır.</a:t>
            </a:r>
          </a:p>
          <a:p>
            <a:pPr algn="just">
              <a:lnSpc>
                <a:spcPct val="200000"/>
              </a:lnSpc>
            </a:pPr>
            <a:r>
              <a:rPr lang="tr-TR" dirty="0">
                <a:latin typeface="Arial" pitchFamily="34" charset="0"/>
                <a:cs typeface="Arial" pitchFamily="34" charset="0"/>
              </a:rPr>
              <a:t>7. Raporun yazılıp verildiği tarih gün ve hatta saati mutlaka belirtilir</a:t>
            </a:r>
          </a:p>
        </p:txBody>
      </p:sp>
    </p:spTree>
    <p:extLst>
      <p:ext uri="{BB962C8B-B14F-4D97-AF65-F5344CB8AC3E}">
        <p14:creationId xmlns:p14="http://schemas.microsoft.com/office/powerpoint/2010/main" val="27793826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001335"/>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RAPOR YAZMA USULÜ</a:t>
            </a:r>
          </a:p>
          <a:p>
            <a:pPr algn="just">
              <a:lnSpc>
                <a:spcPct val="150000"/>
              </a:lnSpc>
            </a:pPr>
            <a:endParaRPr lang="tr-TR" sz="900" b="1" dirty="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8.Raporlarda yazılan rakamlar parantez içerisinde harfle de yazılmalıdır.</a:t>
            </a:r>
          </a:p>
          <a:p>
            <a:pPr algn="just">
              <a:lnSpc>
                <a:spcPct val="200000"/>
              </a:lnSpc>
            </a:pPr>
            <a:r>
              <a:rPr lang="tr-TR" dirty="0" smtClean="0">
                <a:latin typeface="Arial" pitchFamily="34" charset="0"/>
                <a:cs typeface="Arial" pitchFamily="34" charset="0"/>
              </a:rPr>
              <a:t>9. Bazı önemli ve zamanın ayrıntılarıyla belirtilen olaylarda raporun yazıldığı saatin yanında dakikası da yazılması önemlidir.</a:t>
            </a:r>
          </a:p>
          <a:p>
            <a:pPr algn="just">
              <a:lnSpc>
                <a:spcPct val="200000"/>
              </a:lnSpc>
            </a:pPr>
            <a:r>
              <a:rPr lang="tr-TR" dirty="0" smtClean="0">
                <a:latin typeface="Arial" pitchFamily="34" charset="0"/>
                <a:cs typeface="Arial" pitchFamily="34" charset="0"/>
              </a:rPr>
              <a:t>10</a:t>
            </a:r>
            <a:r>
              <a:rPr lang="tr-TR" dirty="0">
                <a:latin typeface="Arial" pitchFamily="34" charset="0"/>
                <a:cs typeface="Arial" pitchFamily="34" charset="0"/>
              </a:rPr>
              <a:t>. Raporların birden fazla sayfadan oluşması durumunda, sayfanın sağ alt </a:t>
            </a:r>
            <a:r>
              <a:rPr lang="tr-TR" dirty="0" smtClean="0">
                <a:latin typeface="Arial" pitchFamily="34" charset="0"/>
                <a:cs typeface="Arial" pitchFamily="34" charset="0"/>
              </a:rPr>
              <a:t>kısmında sayfa </a:t>
            </a:r>
            <a:r>
              <a:rPr lang="tr-TR" dirty="0">
                <a:latin typeface="Arial" pitchFamily="34" charset="0"/>
                <a:cs typeface="Arial" pitchFamily="34" charset="0"/>
              </a:rPr>
              <a:t>numarası belirtilmelidir.</a:t>
            </a:r>
          </a:p>
          <a:p>
            <a:pPr algn="just">
              <a:lnSpc>
                <a:spcPct val="200000"/>
              </a:lnSpc>
            </a:pPr>
            <a:r>
              <a:rPr lang="tr-TR" dirty="0">
                <a:latin typeface="Arial" pitchFamily="34" charset="0"/>
                <a:cs typeface="Arial" pitchFamily="34" charset="0"/>
              </a:rPr>
              <a:t>11. Raporların birden fazla sayfadan oluşması durumunda, raporu imzalayan görevliler</a:t>
            </a:r>
            <a:r>
              <a:rPr lang="tr-TR" dirty="0" smtClean="0">
                <a:latin typeface="Arial" pitchFamily="34" charset="0"/>
                <a:cs typeface="Arial" pitchFamily="34" charset="0"/>
              </a:rPr>
              <a:t>, diğer </a:t>
            </a:r>
            <a:r>
              <a:rPr lang="tr-TR" dirty="0">
                <a:latin typeface="Arial" pitchFamily="34" charset="0"/>
                <a:cs typeface="Arial" pitchFamily="34" charset="0"/>
              </a:rPr>
              <a:t>sayfaları da imzalamalı veya paraflamalıdırlar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0133245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447337"/>
          </a:xfrm>
          <a:prstGeom prst="rect">
            <a:avLst/>
          </a:prstGeom>
        </p:spPr>
        <p:txBody>
          <a:bodyPr wrap="square" lIns="83786" tIns="41893" rIns="83786" bIns="41893">
            <a:spAutoFit/>
          </a:bodyPr>
          <a:lstStyle/>
          <a:p>
            <a:pPr algn="just">
              <a:lnSpc>
                <a:spcPct val="150000"/>
              </a:lnSpc>
            </a:pPr>
            <a:endParaRPr lang="tr-TR" b="1"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MESLEKİ RAPOR YAZMA USULÜ</a:t>
            </a:r>
          </a:p>
          <a:p>
            <a:pPr algn="just">
              <a:lnSpc>
                <a:spcPct val="150000"/>
              </a:lnSpc>
            </a:pPr>
            <a:endParaRPr lang="tr-TR" sz="900"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12. Raporun sonuna metin bölümünün sağ altına imza bloğu açılır. Raporu yazan kişi adını, soyadını, rütbe unvanını ve görev unvanını yazıp imzalayacaktır.</a:t>
            </a:r>
          </a:p>
          <a:p>
            <a:pPr algn="just">
              <a:lnSpc>
                <a:spcPct val="200000"/>
              </a:lnSpc>
            </a:pPr>
            <a:r>
              <a:rPr lang="tr-TR" dirty="0">
                <a:latin typeface="Arial" pitchFamily="34" charset="0"/>
                <a:cs typeface="Arial" pitchFamily="34" charset="0"/>
              </a:rPr>
              <a:t>13. Rapor, birden fazla görev alan personel tarafından da düzenlenebilir. Böyle </a:t>
            </a:r>
            <a:r>
              <a:rPr lang="tr-TR" dirty="0" smtClean="0">
                <a:latin typeface="Arial" pitchFamily="34" charset="0"/>
                <a:cs typeface="Arial" pitchFamily="34" charset="0"/>
              </a:rPr>
              <a:t>durumlarda müşterek </a:t>
            </a:r>
            <a:r>
              <a:rPr lang="tr-TR" dirty="0">
                <a:latin typeface="Arial" pitchFamily="34" charset="0"/>
                <a:cs typeface="Arial" pitchFamily="34" charset="0"/>
              </a:rPr>
              <a:t>rapor olduğu belirtilir. Raporun imza bölümünde görev </a:t>
            </a:r>
            <a:r>
              <a:rPr lang="tr-TR" dirty="0" smtClean="0">
                <a:latin typeface="Arial" pitchFamily="34" charset="0"/>
                <a:cs typeface="Arial" pitchFamily="34" charset="0"/>
              </a:rPr>
              <a:t>alan her </a:t>
            </a:r>
            <a:r>
              <a:rPr lang="tr-TR" dirty="0">
                <a:latin typeface="Arial" pitchFamily="34" charset="0"/>
                <a:cs typeface="Arial" pitchFamily="34" charset="0"/>
              </a:rPr>
              <a:t>görevlinin adı soyadı, rütbe, görev unvanı ve imzaları ayrı ayrı bulunur.</a:t>
            </a:r>
          </a:p>
          <a:p>
            <a:pPr algn="just">
              <a:lnSpc>
                <a:spcPct val="200000"/>
              </a:lnSpc>
            </a:pPr>
            <a:r>
              <a:rPr lang="tr-TR" dirty="0">
                <a:latin typeface="Arial" pitchFamily="34" charset="0"/>
                <a:cs typeface="Arial" pitchFamily="34" charset="0"/>
              </a:rPr>
              <a:t>14. Raporun sonunda yetkili ve üst makamlara arz edilmelidir.</a:t>
            </a:r>
          </a:p>
        </p:txBody>
      </p:sp>
    </p:spTree>
    <p:extLst>
      <p:ext uri="{BB962C8B-B14F-4D97-AF65-F5344CB8AC3E}">
        <p14:creationId xmlns:p14="http://schemas.microsoft.com/office/powerpoint/2010/main" val="27099607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MESLEKİ </a:t>
            </a:r>
            <a:r>
              <a:rPr lang="tr-TR" b="1" dirty="0">
                <a:latin typeface="Arial" pitchFamily="34" charset="0"/>
                <a:cs typeface="Arial" pitchFamily="34" charset="0"/>
              </a:rPr>
              <a:t>RAPOR TÜRLERİ</a:t>
            </a:r>
          </a:p>
          <a:p>
            <a:pPr algn="just">
              <a:lnSpc>
                <a:spcPct val="200000"/>
              </a:lnSpc>
            </a:pPr>
            <a:r>
              <a:rPr lang="tr-TR" dirty="0">
                <a:latin typeface="Arial" pitchFamily="34" charset="0"/>
                <a:cs typeface="Arial" pitchFamily="34" charset="0"/>
              </a:rPr>
              <a:t>Mesleki raporlar yazılış amaçlarına göre çeşitli isimler alırlar. Bu raporlardan </a:t>
            </a:r>
            <a:r>
              <a:rPr lang="tr-TR" dirty="0" err="1">
                <a:latin typeface="Arial" pitchFamily="34" charset="0"/>
                <a:cs typeface="Arial" pitchFamily="34" charset="0"/>
              </a:rPr>
              <a:t>başlıcaları</a:t>
            </a:r>
            <a:endParaRPr lang="tr-TR" dirty="0">
              <a:latin typeface="Arial" pitchFamily="34" charset="0"/>
              <a:cs typeface="Arial" pitchFamily="34" charset="0"/>
            </a:endParaRPr>
          </a:p>
          <a:p>
            <a:pPr algn="just">
              <a:lnSpc>
                <a:spcPct val="200000"/>
              </a:lnSpc>
            </a:pP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1</a:t>
            </a:r>
            <a:r>
              <a:rPr lang="tr-TR" dirty="0">
                <a:latin typeface="Arial" pitchFamily="34" charset="0"/>
                <a:cs typeface="Arial" pitchFamily="34" charset="0"/>
              </a:rPr>
              <a:t>. İnceleme raporları</a:t>
            </a:r>
          </a:p>
          <a:p>
            <a:pPr algn="just">
              <a:lnSpc>
                <a:spcPct val="200000"/>
              </a:lnSpc>
            </a:pPr>
            <a:r>
              <a:rPr lang="tr-TR" dirty="0">
                <a:latin typeface="Arial" pitchFamily="34" charset="0"/>
                <a:cs typeface="Arial" pitchFamily="34" charset="0"/>
              </a:rPr>
              <a:t>2. Araştırma Raporları</a:t>
            </a:r>
          </a:p>
          <a:p>
            <a:pPr algn="just">
              <a:lnSpc>
                <a:spcPct val="200000"/>
              </a:lnSpc>
            </a:pPr>
            <a:r>
              <a:rPr lang="tr-TR" dirty="0">
                <a:latin typeface="Arial" pitchFamily="34" charset="0"/>
                <a:cs typeface="Arial" pitchFamily="34" charset="0"/>
              </a:rPr>
              <a:t>3. Olay Bildirim Raporları</a:t>
            </a:r>
          </a:p>
          <a:p>
            <a:pPr algn="just">
              <a:lnSpc>
                <a:spcPct val="200000"/>
              </a:lnSpc>
            </a:pPr>
            <a:r>
              <a:rPr lang="tr-TR" dirty="0">
                <a:latin typeface="Arial" pitchFamily="34" charset="0"/>
                <a:cs typeface="Arial" pitchFamily="34" charset="0"/>
              </a:rPr>
              <a:t>4. Değerlendirme Raporları</a:t>
            </a:r>
          </a:p>
          <a:p>
            <a:pPr algn="just">
              <a:lnSpc>
                <a:spcPct val="200000"/>
              </a:lnSpc>
            </a:pPr>
            <a:r>
              <a:rPr lang="tr-TR" dirty="0">
                <a:latin typeface="Arial" pitchFamily="34" charset="0"/>
                <a:cs typeface="Arial" pitchFamily="34" charset="0"/>
              </a:rPr>
              <a:t>5. </a:t>
            </a:r>
            <a:r>
              <a:rPr lang="tr-TR" dirty="0" smtClean="0">
                <a:latin typeface="Arial" pitchFamily="34" charset="0"/>
                <a:cs typeface="Arial" pitchFamily="34" charset="0"/>
              </a:rPr>
              <a:t>Takip-Tarassut( Gözetleme) Raporları</a:t>
            </a:r>
            <a:endParaRPr lang="tr-TR" dirty="0">
              <a:latin typeface="Arial" pitchFamily="34" charset="0"/>
              <a:cs typeface="Arial" pitchFamily="34" charset="0"/>
            </a:endParaRPr>
          </a:p>
        </p:txBody>
      </p:sp>
      <p:sp>
        <p:nvSpPr>
          <p:cNvPr id="3" name="Dikdörtgen 2"/>
          <p:cNvSpPr/>
          <p:nvPr/>
        </p:nvSpPr>
        <p:spPr>
          <a:xfrm>
            <a:off x="4277762" y="2226979"/>
            <a:ext cx="4572000" cy="2854593"/>
          </a:xfrm>
          <a:prstGeom prst="rect">
            <a:avLst/>
          </a:prstGeom>
        </p:spPr>
        <p:txBody>
          <a:bodyPr lIns="83786" tIns="41893" rIns="83786" bIns="41893">
            <a:spAutoFit/>
          </a:bodyPr>
          <a:lstStyle/>
          <a:p>
            <a:pPr algn="just">
              <a:lnSpc>
                <a:spcPct val="200000"/>
              </a:lnSpc>
            </a:pPr>
            <a:r>
              <a:rPr lang="tr-TR" dirty="0">
                <a:latin typeface="Arial" pitchFamily="34" charset="0"/>
                <a:cs typeface="Arial" pitchFamily="34" charset="0"/>
              </a:rPr>
              <a:t>6. Ekspertiz Raporları</a:t>
            </a:r>
          </a:p>
          <a:p>
            <a:pPr algn="just">
              <a:lnSpc>
                <a:spcPct val="200000"/>
              </a:lnSpc>
            </a:pPr>
            <a:r>
              <a:rPr lang="tr-TR" dirty="0">
                <a:latin typeface="Arial" pitchFamily="34" charset="0"/>
                <a:cs typeface="Arial" pitchFamily="34" charset="0"/>
              </a:rPr>
              <a:t>7. Vukuat Raporları</a:t>
            </a:r>
          </a:p>
          <a:p>
            <a:pPr algn="just">
              <a:lnSpc>
                <a:spcPct val="200000"/>
              </a:lnSpc>
            </a:pPr>
            <a:r>
              <a:rPr lang="tr-TR" dirty="0">
                <a:latin typeface="Arial" pitchFamily="34" charset="0"/>
                <a:cs typeface="Arial" pitchFamily="34" charset="0"/>
              </a:rPr>
              <a:t>8. Devir Teslim Raporları</a:t>
            </a:r>
          </a:p>
          <a:p>
            <a:pPr algn="just">
              <a:lnSpc>
                <a:spcPct val="200000"/>
              </a:lnSpc>
            </a:pPr>
            <a:r>
              <a:rPr lang="tr-TR" dirty="0">
                <a:latin typeface="Arial" pitchFamily="34" charset="0"/>
                <a:cs typeface="Arial" pitchFamily="34" charset="0"/>
              </a:rPr>
              <a:t>9. Özgeçmiş Raporları</a:t>
            </a:r>
          </a:p>
          <a:p>
            <a:pPr algn="just">
              <a:lnSpc>
                <a:spcPct val="200000"/>
              </a:lnSpc>
            </a:pPr>
            <a:r>
              <a:rPr lang="tr-TR" dirty="0">
                <a:latin typeface="Arial" pitchFamily="34" charset="0"/>
                <a:cs typeface="Arial" pitchFamily="34" charset="0"/>
              </a:rPr>
              <a:t>10. Ön inceleme ve soruşturma raporları</a:t>
            </a:r>
          </a:p>
        </p:txBody>
      </p:sp>
    </p:spTree>
    <p:extLst>
      <p:ext uri="{BB962C8B-B14F-4D97-AF65-F5344CB8AC3E}">
        <p14:creationId xmlns:p14="http://schemas.microsoft.com/office/powerpoint/2010/main" val="15661760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4239588"/>
          </a:xfrm>
          <a:prstGeom prst="rect">
            <a:avLst/>
          </a:prstGeom>
        </p:spPr>
        <p:txBody>
          <a:bodyPr wrap="square" lIns="83786" tIns="41893" rIns="83786" bIns="41893">
            <a:spAutoFit/>
          </a:bodyPr>
          <a:lstStyle/>
          <a:p>
            <a:pPr algn="ctr">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MESLEKİ RAPOR</a:t>
            </a:r>
          </a:p>
          <a:p>
            <a:pPr algn="ctr">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ÖZEL GÜVENLİK GENEL MÜDÜRLÜĞÜNE</a:t>
            </a:r>
          </a:p>
          <a:p>
            <a:pPr algn="ctr">
              <a:lnSpc>
                <a:spcPct val="200000"/>
              </a:lnSpc>
            </a:pPr>
            <a:r>
              <a:rPr lang="tr-TR" dirty="0">
                <a:latin typeface="Arial" pitchFamily="34" charset="0"/>
                <a:cs typeface="Arial" pitchFamily="34" charset="0"/>
              </a:rPr>
              <a:t>(RAPOR</a:t>
            </a:r>
            <a:r>
              <a:rPr lang="tr-TR" dirty="0" smtClean="0">
                <a:latin typeface="Arial" pitchFamily="34" charset="0"/>
                <a:cs typeface="Arial" pitchFamily="34" charset="0"/>
              </a:rPr>
              <a:t>)</a:t>
            </a:r>
          </a:p>
          <a:p>
            <a:pPr algn="ctr">
              <a:lnSpc>
                <a:spcPct val="20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Genel Müdürlüğümüz kadrosunda …… ili ilçesi …….. </a:t>
            </a:r>
            <a:r>
              <a:rPr lang="tr-TR" dirty="0" err="1">
                <a:latin typeface="Arial" pitchFamily="34" charset="0"/>
                <a:cs typeface="Arial" pitchFamily="34" charset="0"/>
              </a:rPr>
              <a:t>AVM’de</a:t>
            </a:r>
            <a:r>
              <a:rPr lang="tr-TR" dirty="0">
                <a:latin typeface="Arial" pitchFamily="34" charset="0"/>
                <a:cs typeface="Arial" pitchFamily="34" charset="0"/>
              </a:rPr>
              <a:t> 5. Grup </a:t>
            </a:r>
            <a:r>
              <a:rPr lang="tr-TR" dirty="0" smtClean="0">
                <a:latin typeface="Arial" pitchFamily="34" charset="0"/>
                <a:cs typeface="Arial" pitchFamily="34" charset="0"/>
              </a:rPr>
              <a:t>Amirliğinde görevli </a:t>
            </a:r>
            <a:r>
              <a:rPr lang="tr-TR" dirty="0">
                <a:latin typeface="Arial" pitchFamily="34" charset="0"/>
                <a:cs typeface="Arial" pitchFamily="34" charset="0"/>
              </a:rPr>
              <a:t>özel güvenlik personeli Ziya ALTIN 12 Ekim 2016 Çarşamba günü tarafımı </a:t>
            </a:r>
            <a:r>
              <a:rPr lang="tr-TR" dirty="0" smtClean="0">
                <a:latin typeface="Arial" pitchFamily="34" charset="0"/>
                <a:cs typeface="Arial" pitchFamily="34" charset="0"/>
              </a:rPr>
              <a:t>bilgilendirmeksizin    12:00-21:00 </a:t>
            </a:r>
            <a:r>
              <a:rPr lang="tr-TR" dirty="0">
                <a:latin typeface="Arial" pitchFamily="34" charset="0"/>
                <a:cs typeface="Arial" pitchFamily="34" charset="0"/>
              </a:rPr>
              <a:t>saatleri arasındaki görevine, 3 (üç) saat geç gelmiştir</a:t>
            </a:r>
            <a:r>
              <a:rPr lang="tr-TR" dirty="0" smtClean="0">
                <a:latin typeface="Arial" pitchFamily="34" charset="0"/>
                <a:cs typeface="Arial" pitchFamily="34" charset="0"/>
              </a:rPr>
              <a:t>. Arz </a:t>
            </a:r>
            <a:r>
              <a:rPr lang="tr-TR" dirty="0">
                <a:latin typeface="Arial" pitchFamily="34" charset="0"/>
                <a:cs typeface="Arial" pitchFamily="34" charset="0"/>
              </a:rPr>
              <a:t>ederim. 13 Ekim </a:t>
            </a:r>
            <a:r>
              <a:rPr lang="tr-TR" dirty="0" smtClean="0">
                <a:latin typeface="Arial" pitchFamily="34" charset="0"/>
                <a:cs typeface="Arial" pitchFamily="34" charset="0"/>
              </a:rPr>
              <a:t>2016</a:t>
            </a:r>
            <a:endParaRPr lang="tr-TR" dirty="0">
              <a:latin typeface="Arial" pitchFamily="34" charset="0"/>
              <a:cs typeface="Arial" pitchFamily="34" charset="0"/>
            </a:endParaRPr>
          </a:p>
        </p:txBody>
      </p:sp>
      <p:sp>
        <p:nvSpPr>
          <p:cNvPr id="6" name="Dikdörtgen 5"/>
          <p:cNvSpPr/>
          <p:nvPr/>
        </p:nvSpPr>
        <p:spPr>
          <a:xfrm>
            <a:off x="7016436" y="4436495"/>
            <a:ext cx="1629624" cy="1331099"/>
          </a:xfrm>
          <a:prstGeom prst="rect">
            <a:avLst/>
          </a:prstGeom>
        </p:spPr>
        <p:txBody>
          <a:bodyPr wrap="square" lIns="83786" tIns="41893" rIns="83786" bIns="41893">
            <a:spAutoFit/>
          </a:bodyPr>
          <a:lstStyle/>
          <a:p>
            <a:pPr algn="just">
              <a:lnSpc>
                <a:spcPct val="150000"/>
              </a:lnSpc>
            </a:pPr>
            <a:r>
              <a:rPr lang="tr-TR" dirty="0">
                <a:latin typeface="Arial" pitchFamily="34" charset="0"/>
                <a:cs typeface="Arial" pitchFamily="34" charset="0"/>
              </a:rPr>
              <a:t>Hayri SAYGILI</a:t>
            </a:r>
          </a:p>
          <a:p>
            <a:pPr algn="just">
              <a:lnSpc>
                <a:spcPct val="150000"/>
              </a:lnSpc>
            </a:pPr>
            <a:r>
              <a:rPr lang="tr-TR" dirty="0">
                <a:latin typeface="Arial" pitchFamily="34" charset="0"/>
                <a:cs typeface="Arial" pitchFamily="34" charset="0"/>
              </a:rPr>
              <a:t>5. Grup Amiri</a:t>
            </a:r>
          </a:p>
        </p:txBody>
      </p:sp>
      <p:sp>
        <p:nvSpPr>
          <p:cNvPr id="7" name="object 8"/>
          <p:cNvSpPr/>
          <p:nvPr/>
        </p:nvSpPr>
        <p:spPr>
          <a:xfrm>
            <a:off x="226336" y="814566"/>
            <a:ext cx="1482263" cy="580571"/>
          </a:xfrm>
          <a:prstGeom prst="rect">
            <a:avLst/>
          </a:prstGeom>
          <a:blipFill>
            <a:blip r:embed="rId3" cstate="print"/>
            <a:stretch>
              <a:fillRect/>
            </a:stretch>
          </a:blipFill>
        </p:spPr>
        <p:txBody>
          <a:bodyPr wrap="square" lIns="0" tIns="0" rIns="0" bIns="0" rtlCol="0"/>
          <a:lstStyle/>
          <a:p>
            <a:endParaRPr/>
          </a:p>
        </p:txBody>
      </p:sp>
      <p:sp>
        <p:nvSpPr>
          <p:cNvPr id="8" name="object 9"/>
          <p:cNvSpPr txBox="1"/>
          <p:nvPr/>
        </p:nvSpPr>
        <p:spPr>
          <a:xfrm>
            <a:off x="370632" y="937137"/>
            <a:ext cx="1193672" cy="288750"/>
          </a:xfrm>
          <a:prstGeom prst="rect">
            <a:avLst/>
          </a:prstGeom>
        </p:spPr>
        <p:txBody>
          <a:bodyPr vert="horz" wrap="square" lIns="0" tIns="11637" rIns="0" bIns="0" rtlCol="0">
            <a:spAutoFit/>
          </a:bodyPr>
          <a:lstStyle/>
          <a:p>
            <a:pPr>
              <a:spcBef>
                <a:spcPts val="92"/>
              </a:spcBef>
            </a:pPr>
            <a:r>
              <a:rPr b="1" spc="-92" dirty="0">
                <a:latin typeface="Arial"/>
                <a:cs typeface="Arial"/>
              </a:rPr>
              <a:t>ÖRNEK</a:t>
            </a:r>
            <a:r>
              <a:rPr b="1" spc="-87" dirty="0">
                <a:latin typeface="Arial"/>
                <a:cs typeface="Arial"/>
              </a:rPr>
              <a:t> </a:t>
            </a:r>
            <a:r>
              <a:rPr b="1" spc="-55" dirty="0">
                <a:latin typeface="Arial"/>
                <a:cs typeface="Arial"/>
              </a:rPr>
              <a:t>1</a:t>
            </a:r>
            <a:endParaRPr dirty="0">
              <a:latin typeface="Arial"/>
              <a:cs typeface="Arial"/>
            </a:endParaRPr>
          </a:p>
        </p:txBody>
      </p:sp>
    </p:spTree>
    <p:extLst>
      <p:ext uri="{BB962C8B-B14F-4D97-AF65-F5344CB8AC3E}">
        <p14:creationId xmlns:p14="http://schemas.microsoft.com/office/powerpoint/2010/main" val="42302599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486083"/>
          </a:xfrm>
          <a:prstGeom prst="rect">
            <a:avLst/>
          </a:prstGeom>
        </p:spPr>
        <p:txBody>
          <a:bodyPr wrap="square" lIns="83786" tIns="41893" rIns="83786" bIns="41893">
            <a:spAutoFit/>
          </a:bodyPr>
          <a:lstStyle/>
          <a:p>
            <a:pPr algn="just">
              <a:lnSpc>
                <a:spcPct val="200000"/>
              </a:lnSpc>
            </a:pPr>
            <a:r>
              <a:rPr lang="tr-TR" dirty="0">
                <a:latin typeface="Arial" pitchFamily="34" charset="0"/>
                <a:cs typeface="Arial" pitchFamily="34" charset="0"/>
              </a:rPr>
              <a:t> </a:t>
            </a:r>
            <a:r>
              <a:rPr lang="tr-TR" b="1" dirty="0">
                <a:latin typeface="Arial" pitchFamily="34" charset="0"/>
                <a:cs typeface="Arial" pitchFamily="34" charset="0"/>
              </a:rPr>
              <a:t>TUTANAK NEDİR? TUTANAK YAZMA </a:t>
            </a:r>
            <a:r>
              <a:rPr lang="tr-TR" b="1" dirty="0" smtClean="0">
                <a:latin typeface="Arial" pitchFamily="34" charset="0"/>
                <a:cs typeface="Arial" pitchFamily="34" charset="0"/>
              </a:rPr>
              <a:t>USULÜ</a:t>
            </a:r>
          </a:p>
          <a:p>
            <a:pPr algn="just">
              <a:lnSpc>
                <a:spcPct val="20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 kolluk </a:t>
            </a:r>
            <a:r>
              <a:rPr lang="tr-TR" dirty="0" smtClean="0">
                <a:latin typeface="Arial" pitchFamily="34" charset="0"/>
                <a:cs typeface="Arial" pitchFamily="34" charset="0"/>
              </a:rPr>
              <a:t>kuvvetlerinin görevlerini </a:t>
            </a:r>
            <a:r>
              <a:rPr lang="tr-TR" dirty="0">
                <a:latin typeface="Arial" pitchFamily="34" charset="0"/>
                <a:cs typeface="Arial" pitchFamily="34" charset="0"/>
              </a:rPr>
              <a:t>yürütürken icra ettiği görevini en iyi şekilde </a:t>
            </a:r>
            <a:r>
              <a:rPr lang="tr-TR" dirty="0" smtClean="0">
                <a:latin typeface="Arial" pitchFamily="34" charset="0"/>
                <a:cs typeface="Arial" pitchFamily="34" charset="0"/>
              </a:rPr>
              <a:t>yansıttığı resmî </a:t>
            </a:r>
            <a:r>
              <a:rPr lang="tr-TR" dirty="0">
                <a:latin typeface="Arial" pitchFamily="34" charset="0"/>
                <a:cs typeface="Arial" pitchFamily="34" charset="0"/>
              </a:rPr>
              <a:t>yazılardır. </a:t>
            </a:r>
            <a:r>
              <a:rPr lang="tr-TR" dirty="0" smtClean="0">
                <a:latin typeface="Arial" pitchFamily="34" charset="0"/>
                <a:cs typeface="Arial" pitchFamily="34" charset="0"/>
              </a:rPr>
              <a:t>Kolluk </a:t>
            </a:r>
            <a:r>
              <a:rPr lang="tr-TR" dirty="0">
                <a:latin typeface="Arial" pitchFamily="34" charset="0"/>
                <a:cs typeface="Arial" pitchFamily="34" charset="0"/>
              </a:rPr>
              <a:t>için tutanak bir ispat aracıdır. </a:t>
            </a:r>
            <a:r>
              <a:rPr lang="tr-TR" dirty="0" smtClean="0">
                <a:latin typeface="Arial" pitchFamily="34" charset="0"/>
                <a:cs typeface="Arial" pitchFamily="34" charset="0"/>
              </a:rPr>
              <a:t>Sözlükte Meclis</a:t>
            </a:r>
            <a:r>
              <a:rPr lang="tr-TR" dirty="0">
                <a:latin typeface="Arial" pitchFamily="34" charset="0"/>
                <a:cs typeface="Arial" pitchFamily="34" charset="0"/>
              </a:rPr>
              <a:t>, kurul, mahkeme vb. yerlerde söylenen sözlerin olduğu gibi yazıya geçirilmesi</a:t>
            </a:r>
            <a:r>
              <a:rPr lang="tr-TR" dirty="0" smtClean="0">
                <a:latin typeface="Arial" pitchFamily="34" charset="0"/>
                <a:cs typeface="Arial" pitchFamily="34" charset="0"/>
              </a:rPr>
              <a:t>, belgelenmesi </a:t>
            </a:r>
            <a:r>
              <a:rPr lang="tr-TR" dirty="0">
                <a:latin typeface="Arial" pitchFamily="34" charset="0"/>
                <a:cs typeface="Arial" pitchFamily="34" charset="0"/>
              </a:rPr>
              <a:t>gereken bir durumu tespit edenler tarafından imzalanan belge, zabıt varakası</a:t>
            </a:r>
            <a:r>
              <a:rPr lang="tr-TR" dirty="0" smtClean="0">
                <a:latin typeface="Arial" pitchFamily="34" charset="0"/>
                <a:cs typeface="Arial" pitchFamily="34" charset="0"/>
              </a:rPr>
              <a:t>, birçok </a:t>
            </a:r>
            <a:r>
              <a:rPr lang="tr-TR" dirty="0">
                <a:latin typeface="Arial" pitchFamily="34" charset="0"/>
                <a:cs typeface="Arial" pitchFamily="34" charset="0"/>
              </a:rPr>
              <a:t>kimsenin imzaladığı rapor, mazbata şeklinde </a:t>
            </a:r>
            <a:r>
              <a:rPr lang="tr-TR" dirty="0" smtClean="0">
                <a:latin typeface="Arial" pitchFamily="34" charset="0"/>
                <a:cs typeface="Arial" pitchFamily="34" charset="0"/>
              </a:rPr>
              <a:t>tanımlanmaktadır.</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Adli ve idari yazışmalarda kolluk tarafından çok fazla kullanılan bir yazı çeşidi </a:t>
            </a:r>
            <a:r>
              <a:rPr lang="tr-TR" dirty="0" smtClean="0">
                <a:latin typeface="Arial" pitchFamily="34" charset="0"/>
                <a:cs typeface="Arial" pitchFamily="34" charset="0"/>
              </a:rPr>
              <a:t>olmasına rağmen</a:t>
            </a:r>
            <a:r>
              <a:rPr lang="tr-TR" dirty="0">
                <a:latin typeface="Arial" pitchFamily="34" charset="0"/>
                <a:cs typeface="Arial" pitchFamily="34" charset="0"/>
              </a:rPr>
              <a:t>, tutanakların, kanun metinlerinde ve diğer yasal düzenlemelerde </a:t>
            </a:r>
            <a:r>
              <a:rPr lang="tr-TR" dirty="0" smtClean="0">
                <a:latin typeface="Arial" pitchFamily="34" charset="0"/>
                <a:cs typeface="Arial" pitchFamily="34" charset="0"/>
              </a:rPr>
              <a:t>standart bir </a:t>
            </a:r>
            <a:r>
              <a:rPr lang="tr-TR" dirty="0">
                <a:latin typeface="Arial" pitchFamily="34" charset="0"/>
                <a:cs typeface="Arial" pitchFamily="34" charset="0"/>
              </a:rPr>
              <a:t>tanımı bulunmamaktadır. Yasaların özel bir biçim aramadığı basit bir tutanakta, </a:t>
            </a:r>
            <a:r>
              <a:rPr lang="tr-TR" dirty="0" smtClean="0">
                <a:latin typeface="Arial" pitchFamily="34" charset="0"/>
                <a:cs typeface="Arial" pitchFamily="34" charset="0"/>
              </a:rPr>
              <a:t>konu açıkça </a:t>
            </a:r>
            <a:r>
              <a:rPr lang="tr-TR" dirty="0">
                <a:latin typeface="Arial" pitchFamily="34" charset="0"/>
                <a:cs typeface="Arial" pitchFamily="34" charset="0"/>
              </a:rPr>
              <a:t>belirtilir ve tutanağın altı ilgililer tarafından imzalanır; genellikle rastlandığı üzere</a:t>
            </a:r>
            <a:r>
              <a:rPr lang="tr-TR" dirty="0" smtClean="0">
                <a:latin typeface="Arial" pitchFamily="34" charset="0"/>
                <a:cs typeface="Arial" pitchFamily="34" charset="0"/>
              </a:rPr>
              <a:t>, bu </a:t>
            </a:r>
            <a:r>
              <a:rPr lang="tr-TR" dirty="0">
                <a:latin typeface="Arial" pitchFamily="34" charset="0"/>
                <a:cs typeface="Arial" pitchFamily="34" charset="0"/>
              </a:rPr>
              <a:t>tür yazının en üst kısmına TUTANAK ibaresi de konulabilir.</a:t>
            </a:r>
          </a:p>
        </p:txBody>
      </p:sp>
    </p:spTree>
    <p:extLst>
      <p:ext uri="{BB962C8B-B14F-4D97-AF65-F5344CB8AC3E}">
        <p14:creationId xmlns:p14="http://schemas.microsoft.com/office/powerpoint/2010/main" val="32152535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524829"/>
          </a:xfrm>
          <a:prstGeom prst="rect">
            <a:avLst/>
          </a:prstGeom>
        </p:spPr>
        <p:txBody>
          <a:bodyPr wrap="square" lIns="83786" tIns="41893" rIns="83786" bIns="41893">
            <a:spAutoFit/>
          </a:bodyPr>
          <a:lstStyle/>
          <a:p>
            <a:pPr algn="just">
              <a:lnSpc>
                <a:spcPct val="200000"/>
              </a:lnSpc>
            </a:pPr>
            <a:r>
              <a:rPr lang="tr-TR" dirty="0" smtClean="0">
                <a:latin typeface="Arial" pitchFamily="34" charset="0"/>
                <a:cs typeface="Arial" pitchFamily="34" charset="0"/>
              </a:rPr>
              <a:t> </a:t>
            </a:r>
            <a:r>
              <a:rPr lang="tr-TR" b="1" dirty="0" smtClean="0">
                <a:latin typeface="Arial" pitchFamily="34" charset="0"/>
                <a:cs typeface="Arial" pitchFamily="34" charset="0"/>
              </a:rPr>
              <a:t>TUTANAK NEDİR? TUTANAK YAZMA USULÜ</a:t>
            </a:r>
          </a:p>
          <a:p>
            <a:pPr algn="just">
              <a:lnSpc>
                <a:spcPct val="200000"/>
              </a:lnSpc>
            </a:pPr>
            <a:endParaRPr lang="tr-TR" sz="900" b="1"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Buna karşılık, yasalar bazen tutanakların neleri içereceğine ve düzenlenmesine ilişkin hükümler içermektedirler. Bu gibi durumlarda, yasanın aradığı hususların tutanakta yer alması gerekir.</a:t>
            </a:r>
          </a:p>
          <a:p>
            <a:pPr algn="just">
              <a:lnSpc>
                <a:spcPct val="150000"/>
              </a:lnSpc>
            </a:pPr>
            <a:endParaRPr lang="tr-TR"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 hukukta ön görülen şartlara uygun düzenlendiği takdirde hukuki </a:t>
            </a:r>
            <a:r>
              <a:rPr lang="tr-TR" dirty="0" smtClean="0">
                <a:latin typeface="Arial" pitchFamily="34" charset="0"/>
                <a:cs typeface="Arial" pitchFamily="34" charset="0"/>
              </a:rPr>
              <a:t>değer kazanmaktadır</a:t>
            </a:r>
            <a:r>
              <a:rPr lang="tr-TR" dirty="0">
                <a:latin typeface="Arial" pitchFamily="34" charset="0"/>
                <a:cs typeface="Arial" pitchFamily="34" charset="0"/>
              </a:rPr>
              <a:t>. Tutanaklar aksi sabit oluncaya kadar geçerli belgelerdir. Tutanaklar </a:t>
            </a:r>
            <a:r>
              <a:rPr lang="tr-TR" dirty="0" smtClean="0">
                <a:latin typeface="Arial" pitchFamily="34" charset="0"/>
                <a:cs typeface="Arial" pitchFamily="34" charset="0"/>
              </a:rPr>
              <a:t>bu özeliklerinden </a:t>
            </a:r>
            <a:r>
              <a:rPr lang="tr-TR" dirty="0">
                <a:latin typeface="Arial" pitchFamily="34" charset="0"/>
                <a:cs typeface="Arial" pitchFamily="34" charset="0"/>
              </a:rPr>
              <a:t>dolayı hukuki ve kanuni sonuçlar doğurur. Soruşturmada birinci </a:t>
            </a:r>
            <a:r>
              <a:rPr lang="tr-TR" dirty="0" smtClean="0">
                <a:latin typeface="Arial" pitchFamily="34" charset="0"/>
                <a:cs typeface="Arial" pitchFamily="34" charset="0"/>
              </a:rPr>
              <a:t>derecede geçerli </a:t>
            </a:r>
            <a:r>
              <a:rPr lang="tr-TR" dirty="0">
                <a:latin typeface="Arial" pitchFamily="34" charset="0"/>
                <a:cs typeface="Arial" pitchFamily="34" charset="0"/>
              </a:rPr>
              <a:t>delil niteliğinde olan yazılı </a:t>
            </a:r>
            <a:r>
              <a:rPr lang="tr-TR" dirty="0" smtClean="0">
                <a:latin typeface="Arial" pitchFamily="34" charset="0"/>
                <a:cs typeface="Arial" pitchFamily="34" charset="0"/>
              </a:rPr>
              <a:t>belgelerdir.</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Herhangi bir konuyla ilgili olarak söylenen sözleri, yaşanan olayları ve bunların </a:t>
            </a:r>
            <a:r>
              <a:rPr lang="tr-TR" dirty="0" smtClean="0">
                <a:latin typeface="Arial" pitchFamily="34" charset="0"/>
                <a:cs typeface="Arial" pitchFamily="34" charset="0"/>
              </a:rPr>
              <a:t>sonuçlarını içeren </a:t>
            </a:r>
            <a:r>
              <a:rPr lang="tr-TR" dirty="0">
                <a:latin typeface="Arial" pitchFamily="34" charset="0"/>
                <a:cs typeface="Arial" pitchFamily="34" charset="0"/>
              </a:rPr>
              <a:t>metinlere tutanak denir. Tutanaklarda söylenenlerin, yaşananların </a:t>
            </a:r>
            <a:r>
              <a:rPr lang="tr-TR" dirty="0" smtClean="0">
                <a:latin typeface="Arial" pitchFamily="34" charset="0"/>
                <a:cs typeface="Arial" pitchFamily="34" charset="0"/>
              </a:rPr>
              <a:t>ve bunların </a:t>
            </a:r>
            <a:r>
              <a:rPr lang="tr-TR" dirty="0">
                <a:latin typeface="Arial" pitchFamily="34" charset="0"/>
                <a:cs typeface="Arial" pitchFamily="34" charset="0"/>
              </a:rPr>
              <a:t>sonuçlarının hiç bir yorum ya da görüş içermemesi önemlidir</a:t>
            </a:r>
          </a:p>
          <a:p>
            <a:pPr algn="just">
              <a:lnSpc>
                <a:spcPct val="150000"/>
              </a:lnSpc>
            </a:pP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14247274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235858"/>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486083"/>
          </a:xfrm>
          <a:prstGeom prst="rect">
            <a:avLst/>
          </a:prstGeom>
        </p:spPr>
        <p:txBody>
          <a:bodyPr wrap="square" lIns="83786" tIns="41893" rIns="83786" bIns="41893">
            <a:spAutoFit/>
          </a:bodyPr>
          <a:lstStyle/>
          <a:p>
            <a:pPr algn="just">
              <a:lnSpc>
                <a:spcPct val="200000"/>
              </a:lnSpc>
            </a:pPr>
            <a:r>
              <a:rPr lang="tr-TR" dirty="0" smtClean="0">
                <a:latin typeface="Arial" pitchFamily="34" charset="0"/>
                <a:cs typeface="Arial" pitchFamily="34" charset="0"/>
              </a:rPr>
              <a:t> </a:t>
            </a:r>
            <a:r>
              <a:rPr lang="tr-TR" b="1" dirty="0" smtClean="0">
                <a:latin typeface="Arial" pitchFamily="34" charset="0"/>
                <a:cs typeface="Arial" pitchFamily="34" charset="0"/>
              </a:rPr>
              <a:t>TUTANAK NEDİR? TUTANAK YAZMA USULÜ</a:t>
            </a:r>
          </a:p>
          <a:p>
            <a:pPr algn="just">
              <a:lnSpc>
                <a:spcPct val="20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Resmî ve özel kurumların denetim görevlileri tarafından yasalara, </a:t>
            </a:r>
            <a:r>
              <a:rPr lang="tr-TR" dirty="0" smtClean="0">
                <a:latin typeface="Arial" pitchFamily="34" charset="0"/>
                <a:cs typeface="Arial" pitchFamily="34" charset="0"/>
              </a:rPr>
              <a:t>mevzuata aykırı </a:t>
            </a:r>
            <a:r>
              <a:rPr lang="tr-TR" dirty="0">
                <a:latin typeface="Arial" pitchFamily="34" charset="0"/>
                <a:cs typeface="Arial" pitchFamily="34" charset="0"/>
              </a:rPr>
              <a:t>görülen tutum, davranışların ve olayların tespiti hâlinde düzenlenir. Örneğin</a:t>
            </a:r>
            <a:r>
              <a:rPr lang="tr-TR" dirty="0" smtClean="0">
                <a:latin typeface="Arial" pitchFamily="34" charset="0"/>
                <a:cs typeface="Arial" pitchFamily="34" charset="0"/>
              </a:rPr>
              <a:t>, devlet </a:t>
            </a:r>
            <a:r>
              <a:rPr lang="tr-TR" dirty="0">
                <a:latin typeface="Arial" pitchFamily="34" charset="0"/>
                <a:cs typeface="Arial" pitchFamily="34" charset="0"/>
              </a:rPr>
              <a:t>dairelerinde suç sayılan bir olayın meydana gelmesi, yerel yönetimin denetim </a:t>
            </a:r>
            <a:r>
              <a:rPr lang="tr-TR" dirty="0" smtClean="0">
                <a:latin typeface="Arial" pitchFamily="34" charset="0"/>
                <a:cs typeface="Arial" pitchFamily="34" charset="0"/>
              </a:rPr>
              <a:t>elemanlarınca esnaf </a:t>
            </a:r>
            <a:r>
              <a:rPr lang="tr-TR" dirty="0">
                <a:latin typeface="Arial" pitchFamily="34" charset="0"/>
                <a:cs typeface="Arial" pitchFamily="34" charset="0"/>
              </a:rPr>
              <a:t>ve tüccar, sanayicilerin denetlenmesi sırasında yasa ve mevzuata </a:t>
            </a:r>
            <a:r>
              <a:rPr lang="tr-TR" dirty="0" smtClean="0">
                <a:latin typeface="Arial" pitchFamily="34" charset="0"/>
                <a:cs typeface="Arial" pitchFamily="34" charset="0"/>
              </a:rPr>
              <a:t>aykırı tutumların </a:t>
            </a:r>
            <a:r>
              <a:rPr lang="tr-TR" dirty="0">
                <a:latin typeface="Arial" pitchFamily="34" charset="0"/>
                <a:cs typeface="Arial" pitchFamily="34" charset="0"/>
              </a:rPr>
              <a:t>belirlenmesi anında hazırlanan bir </a:t>
            </a:r>
            <a:r>
              <a:rPr lang="tr-TR" dirty="0" smtClean="0">
                <a:latin typeface="Arial" pitchFamily="34" charset="0"/>
                <a:cs typeface="Arial" pitchFamily="34" charset="0"/>
              </a:rPr>
              <a:t>belgedir.</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 genellikle meydana gelen olaylarda, mevcut durumu görevli memur </a:t>
            </a:r>
            <a:r>
              <a:rPr lang="tr-TR" dirty="0" smtClean="0">
                <a:latin typeface="Arial" pitchFamily="34" charset="0"/>
                <a:cs typeface="Arial" pitchFamily="34" charset="0"/>
              </a:rPr>
              <a:t>ve ilgili </a:t>
            </a:r>
            <a:r>
              <a:rPr lang="tr-TR" dirty="0">
                <a:latin typeface="Arial" pitchFamily="34" charset="0"/>
                <a:cs typeface="Arial" pitchFamily="34" charset="0"/>
              </a:rPr>
              <a:t>kişilerin tanıklığı ile yer, tarih ve saat belirtmek suretiyle daha sonra </a:t>
            </a:r>
            <a:r>
              <a:rPr lang="tr-TR" dirty="0" smtClean="0">
                <a:latin typeface="Arial" pitchFamily="34" charset="0"/>
                <a:cs typeface="Arial" pitchFamily="34" charset="0"/>
              </a:rPr>
              <a:t>değiştirmeye ve </a:t>
            </a:r>
            <a:r>
              <a:rPr lang="tr-TR" dirty="0">
                <a:latin typeface="Arial" pitchFamily="34" charset="0"/>
                <a:cs typeface="Arial" pitchFamily="34" charset="0"/>
              </a:rPr>
              <a:t>inkâra meydan vermeyecek şekilde yazılı olarak tespit etmek ve belgelemek </a:t>
            </a:r>
            <a:r>
              <a:rPr lang="tr-TR" dirty="0" smtClean="0">
                <a:latin typeface="Arial" pitchFamily="34" charset="0"/>
                <a:cs typeface="Arial" pitchFamily="34" charset="0"/>
              </a:rPr>
              <a:t>amacıyla yazılan </a:t>
            </a:r>
            <a:r>
              <a:rPr lang="tr-TR" dirty="0">
                <a:latin typeface="Arial" pitchFamily="34" charset="0"/>
                <a:cs typeface="Arial" pitchFamily="34" charset="0"/>
              </a:rPr>
              <a:t>yazılardır</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29933877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604008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TUTANAKLARIN ÖZELLİKLERİ</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Tutanakları yazarken olayların anlatımı ve tutanakta eksiklik kalmaması adına </a:t>
            </a:r>
            <a:r>
              <a:rPr lang="tr-TR" dirty="0" smtClean="0">
                <a:latin typeface="Arial" pitchFamily="34" charset="0"/>
                <a:cs typeface="Arial" pitchFamily="34" charset="0"/>
              </a:rPr>
              <a:t>genellikle dikkat </a:t>
            </a:r>
            <a:r>
              <a:rPr lang="tr-TR" dirty="0">
                <a:latin typeface="Arial" pitchFamily="34" charset="0"/>
                <a:cs typeface="Arial" pitchFamily="34" charset="0"/>
              </a:rPr>
              <a:t>edilmesi gereken birtakım hususlar vardır. Bunları şu şekilde sıralamak </a:t>
            </a:r>
            <a:r>
              <a:rPr lang="tr-TR" dirty="0" smtClean="0">
                <a:latin typeface="Arial" pitchFamily="34" charset="0"/>
                <a:cs typeface="Arial" pitchFamily="34" charset="0"/>
              </a:rPr>
              <a:t>mümkündür:</a:t>
            </a:r>
          </a:p>
          <a:p>
            <a:pPr algn="just">
              <a:lnSpc>
                <a:spcPct val="150000"/>
              </a:lnSpc>
            </a:pPr>
            <a:endParaRPr lang="tr-TR" sz="900"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1</a:t>
            </a:r>
            <a:r>
              <a:rPr lang="tr-TR" dirty="0">
                <a:latin typeface="Arial" pitchFamily="34" charset="0"/>
                <a:cs typeface="Arial" pitchFamily="34" charset="0"/>
              </a:rPr>
              <a:t>. Yetkili memurlar tarafından düzenlenmiş olmalıdır.</a:t>
            </a:r>
          </a:p>
          <a:p>
            <a:pPr algn="just">
              <a:lnSpc>
                <a:spcPct val="200000"/>
              </a:lnSpc>
            </a:pPr>
            <a:r>
              <a:rPr lang="tr-TR" b="1" dirty="0">
                <a:latin typeface="Arial" pitchFamily="34" charset="0"/>
                <a:cs typeface="Arial" pitchFamily="34" charset="0"/>
              </a:rPr>
              <a:t>2</a:t>
            </a:r>
            <a:r>
              <a:rPr lang="tr-TR" dirty="0">
                <a:latin typeface="Arial" pitchFamily="34" charset="0"/>
                <a:cs typeface="Arial" pitchFamily="34" charset="0"/>
              </a:rPr>
              <a:t>. </a:t>
            </a:r>
            <a:r>
              <a:rPr lang="tr-TR" dirty="0" smtClean="0">
                <a:latin typeface="Arial" pitchFamily="34" charset="0"/>
                <a:cs typeface="Arial" pitchFamily="34" charset="0"/>
              </a:rPr>
              <a:t>Tutanağın </a:t>
            </a:r>
            <a:r>
              <a:rPr lang="tr-TR" dirty="0">
                <a:latin typeface="Arial" pitchFamily="34" charset="0"/>
                <a:cs typeface="Arial" pitchFamily="34" charset="0"/>
              </a:rPr>
              <a:t>nerede düzenlendiği, </a:t>
            </a:r>
            <a:r>
              <a:rPr lang="tr-TR" dirty="0" smtClean="0">
                <a:latin typeface="Arial" pitchFamily="34" charset="0"/>
                <a:cs typeface="Arial" pitchFamily="34" charset="0"/>
              </a:rPr>
              <a:t> </a:t>
            </a:r>
            <a:r>
              <a:rPr lang="tr-TR" dirty="0">
                <a:latin typeface="Arial" pitchFamily="34" charset="0"/>
                <a:cs typeface="Arial" pitchFamily="34" charset="0"/>
              </a:rPr>
              <a:t>belli olmalıdır.</a:t>
            </a:r>
          </a:p>
          <a:p>
            <a:pPr algn="just">
              <a:lnSpc>
                <a:spcPct val="200000"/>
              </a:lnSpc>
            </a:pPr>
            <a:r>
              <a:rPr lang="tr-TR" b="1" dirty="0">
                <a:latin typeface="Arial" pitchFamily="34" charset="0"/>
                <a:cs typeface="Arial" pitchFamily="34" charset="0"/>
              </a:rPr>
              <a:t>3</a:t>
            </a:r>
            <a:r>
              <a:rPr lang="tr-TR" dirty="0">
                <a:latin typeface="Arial" pitchFamily="34" charset="0"/>
                <a:cs typeface="Arial" pitchFamily="34" charset="0"/>
              </a:rPr>
              <a:t>. </a:t>
            </a:r>
            <a:r>
              <a:rPr lang="tr-TR" dirty="0" smtClean="0">
                <a:latin typeface="Arial" pitchFamily="34" charset="0"/>
                <a:cs typeface="Arial" pitchFamily="34" charset="0"/>
              </a:rPr>
              <a:t>Tutanağı </a:t>
            </a:r>
            <a:r>
              <a:rPr lang="tr-TR" dirty="0">
                <a:latin typeface="Arial" pitchFamily="34" charset="0"/>
                <a:cs typeface="Arial" pitchFamily="34" charset="0"/>
              </a:rPr>
              <a:t>düzenleyenler ve orada hazır bulunup da </a:t>
            </a:r>
            <a:r>
              <a:rPr lang="tr-TR" dirty="0" smtClean="0">
                <a:latin typeface="Arial" pitchFamily="34" charset="0"/>
                <a:cs typeface="Arial" pitchFamily="34" charset="0"/>
              </a:rPr>
              <a:t>tutanakta adı </a:t>
            </a:r>
            <a:r>
              <a:rPr lang="tr-TR" dirty="0">
                <a:latin typeface="Arial" pitchFamily="34" charset="0"/>
                <a:cs typeface="Arial" pitchFamily="34" charset="0"/>
              </a:rPr>
              <a:t>geçenler tarafından imza edilmelidir.</a:t>
            </a:r>
          </a:p>
          <a:p>
            <a:pPr algn="just">
              <a:lnSpc>
                <a:spcPct val="200000"/>
              </a:lnSpc>
            </a:pPr>
            <a:r>
              <a:rPr lang="tr-TR" b="1" dirty="0">
                <a:latin typeface="Arial" pitchFamily="34" charset="0"/>
                <a:cs typeface="Arial" pitchFamily="34" charset="0"/>
              </a:rPr>
              <a:t>4</a:t>
            </a:r>
            <a:r>
              <a:rPr lang="tr-TR" dirty="0">
                <a:latin typeface="Arial" pitchFamily="34" charset="0"/>
                <a:cs typeface="Arial" pitchFamily="34" charset="0"/>
              </a:rPr>
              <a:t>. </a:t>
            </a:r>
            <a:r>
              <a:rPr lang="tr-TR" dirty="0" smtClean="0">
                <a:latin typeface="Arial" pitchFamily="34" charset="0"/>
                <a:cs typeface="Arial" pitchFamily="34" charset="0"/>
              </a:rPr>
              <a:t>Tutanağın </a:t>
            </a:r>
            <a:r>
              <a:rPr lang="tr-TR" dirty="0">
                <a:latin typeface="Arial" pitchFamily="34" charset="0"/>
                <a:cs typeface="Arial" pitchFamily="34" charset="0"/>
              </a:rPr>
              <a:t>düzenlendiği tarih ve saati belli olmalıdır.</a:t>
            </a:r>
          </a:p>
          <a:p>
            <a:pPr algn="just">
              <a:lnSpc>
                <a:spcPct val="200000"/>
              </a:lnSpc>
            </a:pPr>
            <a:r>
              <a:rPr lang="tr-TR" b="1" dirty="0">
                <a:latin typeface="Arial" pitchFamily="34" charset="0"/>
                <a:cs typeface="Arial" pitchFamily="34" charset="0"/>
              </a:rPr>
              <a:t>5</a:t>
            </a:r>
            <a:r>
              <a:rPr lang="tr-TR" dirty="0">
                <a:latin typeface="Arial" pitchFamily="34" charset="0"/>
                <a:cs typeface="Arial" pitchFamily="34" charset="0"/>
              </a:rPr>
              <a:t>. </a:t>
            </a:r>
            <a:r>
              <a:rPr lang="tr-TR" dirty="0" smtClean="0">
                <a:latin typeface="Arial" pitchFamily="34" charset="0"/>
                <a:cs typeface="Arial" pitchFamily="34" charset="0"/>
              </a:rPr>
              <a:t>Tutanağın </a:t>
            </a:r>
            <a:r>
              <a:rPr lang="tr-TR" dirty="0">
                <a:latin typeface="Arial" pitchFamily="34" charset="0"/>
                <a:cs typeface="Arial" pitchFamily="34" charset="0"/>
              </a:rPr>
              <a:t>düzenlenmesine sebep olan olayın maddî yönlerinin nerede</a:t>
            </a:r>
            <a:r>
              <a:rPr lang="tr-TR" dirty="0" smtClean="0">
                <a:latin typeface="Arial" pitchFamily="34" charset="0"/>
                <a:cs typeface="Arial" pitchFamily="34" charset="0"/>
              </a:rPr>
              <a:t>, nasıl </a:t>
            </a:r>
            <a:r>
              <a:rPr lang="tr-TR" dirty="0">
                <a:latin typeface="Arial" pitchFamily="34" charset="0"/>
                <a:cs typeface="Arial" pitchFamily="34" charset="0"/>
              </a:rPr>
              <a:t>ve ne zaman meydana geldiğini belirtmek, yani ne için düzenlendiğini </a:t>
            </a:r>
            <a:r>
              <a:rPr lang="tr-TR" dirty="0" smtClean="0">
                <a:latin typeface="Arial" pitchFamily="34" charset="0"/>
                <a:cs typeface="Arial" pitchFamily="34" charset="0"/>
              </a:rPr>
              <a:t>yazmak gerekir</a:t>
            </a:r>
            <a:r>
              <a:rPr lang="tr-TR" dirty="0">
                <a:latin typeface="Arial" pitchFamily="34" charset="0"/>
                <a:cs typeface="Arial" pitchFamily="34" charset="0"/>
              </a:rPr>
              <a:t>.</a:t>
            </a:r>
          </a:p>
        </p:txBody>
      </p:sp>
    </p:spTree>
    <p:extLst>
      <p:ext uri="{BB962C8B-B14F-4D97-AF65-F5344CB8AC3E}">
        <p14:creationId xmlns:p14="http://schemas.microsoft.com/office/powerpoint/2010/main" val="42818306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90158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TUTANAKLARIN ÖZELLİKLERİ</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6</a:t>
            </a:r>
            <a:r>
              <a:rPr lang="tr-TR" dirty="0">
                <a:latin typeface="Arial" pitchFamily="34" charset="0"/>
                <a:cs typeface="Arial" pitchFamily="34" charset="0"/>
              </a:rPr>
              <a:t>. Sanık varsa kimliğini ve hatta kaçtığı takdirde kolaylıkla bulunur </a:t>
            </a:r>
            <a:r>
              <a:rPr lang="tr-TR" dirty="0" smtClean="0">
                <a:latin typeface="Arial" pitchFamily="34" charset="0"/>
                <a:cs typeface="Arial" pitchFamily="34" charset="0"/>
              </a:rPr>
              <a:t>düşüncesiyle sanığın </a:t>
            </a:r>
            <a:r>
              <a:rPr lang="tr-TR" dirty="0">
                <a:latin typeface="Arial" pitchFamily="34" charset="0"/>
                <a:cs typeface="Arial" pitchFamily="34" charset="0"/>
              </a:rPr>
              <a:t>eşkâlini, sanık belli değilse kimin olabilme ihtimali olduğunu </a:t>
            </a:r>
            <a:r>
              <a:rPr lang="tr-TR" dirty="0" smtClean="0">
                <a:latin typeface="Arial" pitchFamily="34" charset="0"/>
                <a:cs typeface="Arial" pitchFamily="34" charset="0"/>
              </a:rPr>
              <a:t>velhasıl tutanak </a:t>
            </a:r>
            <a:r>
              <a:rPr lang="tr-TR" dirty="0">
                <a:latin typeface="Arial" pitchFamily="34" charset="0"/>
                <a:cs typeface="Arial" pitchFamily="34" charset="0"/>
              </a:rPr>
              <a:t>kâğıdı düzenlenirken kimin için düzenlenmişse o kimsenin kimliğini </a:t>
            </a:r>
            <a:r>
              <a:rPr lang="tr-TR" dirty="0" smtClean="0">
                <a:latin typeface="Arial" pitchFamily="34" charset="0"/>
                <a:cs typeface="Arial" pitchFamily="34" charset="0"/>
              </a:rPr>
              <a:t>ve lâzımsa </a:t>
            </a:r>
            <a:r>
              <a:rPr lang="tr-TR" dirty="0">
                <a:latin typeface="Arial" pitchFamily="34" charset="0"/>
                <a:cs typeface="Arial" pitchFamily="34" charset="0"/>
              </a:rPr>
              <a:t>eşkâlini de mümkün oldukça belirtmek gerekir</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7</a:t>
            </a:r>
            <a:r>
              <a:rPr lang="tr-TR" dirty="0">
                <a:latin typeface="Arial" pitchFamily="34" charset="0"/>
                <a:cs typeface="Arial" pitchFamily="34" charset="0"/>
              </a:rPr>
              <a:t>. Bazen görev icrası esnasında arama, eşyanın zaptı veya sanığın yakalanması </a:t>
            </a:r>
            <a:r>
              <a:rPr lang="tr-TR" dirty="0" smtClean="0">
                <a:latin typeface="Arial" pitchFamily="34" charset="0"/>
                <a:cs typeface="Arial" pitchFamily="34" charset="0"/>
              </a:rPr>
              <a:t>gibi sebeplerle</a:t>
            </a:r>
            <a:r>
              <a:rPr lang="tr-TR" dirty="0">
                <a:latin typeface="Arial" pitchFamily="34" charset="0"/>
                <a:cs typeface="Arial" pitchFamily="34" charset="0"/>
              </a:rPr>
              <a:t>, suçun işlenmesi için hazırlanan, suçun işlenmesinde kullanılan, </a:t>
            </a:r>
            <a:r>
              <a:rPr lang="tr-TR" dirty="0" smtClean="0">
                <a:latin typeface="Arial" pitchFamily="34" charset="0"/>
                <a:cs typeface="Arial" pitchFamily="34" charset="0"/>
              </a:rPr>
              <a:t>suçun işlenmesinden </a:t>
            </a:r>
            <a:r>
              <a:rPr lang="tr-TR" dirty="0">
                <a:latin typeface="Arial" pitchFamily="34" charset="0"/>
                <a:cs typeface="Arial" pitchFamily="34" charset="0"/>
              </a:rPr>
              <a:t>doğan veya esasen kullanılması, yapılması, taşınması, </a:t>
            </a:r>
            <a:r>
              <a:rPr lang="tr-TR" dirty="0" smtClean="0">
                <a:latin typeface="Arial" pitchFamily="34" charset="0"/>
                <a:cs typeface="Arial" pitchFamily="34" charset="0"/>
              </a:rPr>
              <a:t>bulundurulması ve </a:t>
            </a:r>
            <a:r>
              <a:rPr lang="tr-TR" dirty="0">
                <a:latin typeface="Arial" pitchFamily="34" charset="0"/>
                <a:cs typeface="Arial" pitchFamily="34" charset="0"/>
              </a:rPr>
              <a:t>satılması suç teşkil eden eşya elde edilebilir. Gerek bu eşyanın ve </a:t>
            </a:r>
            <a:r>
              <a:rPr lang="tr-TR" dirty="0" smtClean="0">
                <a:latin typeface="Arial" pitchFamily="34" charset="0"/>
                <a:cs typeface="Arial" pitchFamily="34" charset="0"/>
              </a:rPr>
              <a:t>gerekse suç </a:t>
            </a:r>
            <a:r>
              <a:rPr lang="tr-TR" dirty="0">
                <a:latin typeface="Arial" pitchFamily="34" charset="0"/>
                <a:cs typeface="Arial" pitchFamily="34" charset="0"/>
              </a:rPr>
              <a:t>yerinde, suçun ispatına yarayacak ayak ve el izleri, kan lekesi gibi eserler </a:t>
            </a:r>
            <a:r>
              <a:rPr lang="tr-TR" dirty="0" smtClean="0">
                <a:latin typeface="Arial" pitchFamily="34" charset="0"/>
                <a:cs typeface="Arial" pitchFamily="34" charset="0"/>
              </a:rPr>
              <a:t>ve izler </a:t>
            </a:r>
            <a:r>
              <a:rPr lang="tr-TR" dirty="0">
                <a:latin typeface="Arial" pitchFamily="34" charset="0"/>
                <a:cs typeface="Arial" pitchFamily="34" charset="0"/>
              </a:rPr>
              <a:t>olabilir ki bunları da tutanak kâğıdında sayısını, cinsini durumunu, varsa numarasını</a:t>
            </a:r>
            <a:r>
              <a:rPr lang="tr-TR" dirty="0" smtClean="0">
                <a:latin typeface="Arial" pitchFamily="34" charset="0"/>
                <a:cs typeface="Arial" pitchFamily="34" charset="0"/>
              </a:rPr>
              <a:t>, markasını</a:t>
            </a:r>
            <a:r>
              <a:rPr lang="tr-TR" dirty="0">
                <a:latin typeface="Arial" pitchFamily="34" charset="0"/>
                <a:cs typeface="Arial" pitchFamily="34" charset="0"/>
              </a:rPr>
              <a:t>, ne hâlde olduğunu göstermek suretiyle belirtmek gerekir.</a:t>
            </a:r>
          </a:p>
        </p:txBody>
      </p:sp>
    </p:spTree>
    <p:extLst>
      <p:ext uri="{BB962C8B-B14F-4D97-AF65-F5344CB8AC3E}">
        <p14:creationId xmlns:p14="http://schemas.microsoft.com/office/powerpoint/2010/main" val="39792524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27833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TUTANAKLARIN ÖZELLİKLERİ</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8. </a:t>
            </a:r>
            <a:r>
              <a:rPr lang="tr-TR" dirty="0">
                <a:latin typeface="Arial" pitchFamily="34" charset="0"/>
                <a:cs typeface="Arial" pitchFamily="34" charset="0"/>
              </a:rPr>
              <a:t>Kanunun hükmünü yerine getirmek veya yetkili bir makamdan verilen emri </a:t>
            </a:r>
            <a:r>
              <a:rPr lang="tr-TR" dirty="0" smtClean="0">
                <a:latin typeface="Arial" pitchFamily="34" charset="0"/>
                <a:cs typeface="Arial" pitchFamily="34" charset="0"/>
              </a:rPr>
              <a:t>görev sebebiyle </a:t>
            </a:r>
            <a:r>
              <a:rPr lang="tr-TR" dirty="0">
                <a:latin typeface="Arial" pitchFamily="34" charset="0"/>
                <a:cs typeface="Arial" pitchFamily="34" charset="0"/>
              </a:rPr>
              <a:t>yerine getirmek için bir iş yapılmışsa düzenlenecek tutanak </a:t>
            </a:r>
            <a:r>
              <a:rPr lang="tr-TR" dirty="0" smtClean="0">
                <a:latin typeface="Arial" pitchFamily="34" charset="0"/>
                <a:cs typeface="Arial" pitchFamily="34" charset="0"/>
              </a:rPr>
              <a:t>kâğıdında verilen </a:t>
            </a:r>
            <a:r>
              <a:rPr lang="tr-TR" dirty="0">
                <a:latin typeface="Arial" pitchFamily="34" charset="0"/>
                <a:cs typeface="Arial" pitchFamily="34" charset="0"/>
              </a:rPr>
              <a:t>emrin hangi makamdan verildiğini tarih ve sayısını, neden ibaret </a:t>
            </a:r>
            <a:r>
              <a:rPr lang="tr-TR" dirty="0" smtClean="0">
                <a:latin typeface="Arial" pitchFamily="34" charset="0"/>
                <a:cs typeface="Arial" pitchFamily="34" charset="0"/>
              </a:rPr>
              <a:t>olduğunu ve </a:t>
            </a:r>
            <a:r>
              <a:rPr lang="tr-TR" dirty="0">
                <a:latin typeface="Arial" pitchFamily="34" charset="0"/>
                <a:cs typeface="Arial" pitchFamily="34" charset="0"/>
              </a:rPr>
              <a:t>kanunun hükümlerine uygun olarak hareket edilip edilmediğini de </a:t>
            </a:r>
            <a:r>
              <a:rPr lang="tr-TR" dirty="0" smtClean="0">
                <a:latin typeface="Arial" pitchFamily="34" charset="0"/>
                <a:cs typeface="Arial" pitchFamily="34" charset="0"/>
              </a:rPr>
              <a:t>açıklamak gerekir</a:t>
            </a:r>
            <a:r>
              <a:rPr lang="tr-TR" b="1" dirty="0" smtClean="0">
                <a:latin typeface="Arial" pitchFamily="34" charset="0"/>
                <a:cs typeface="Arial" pitchFamily="34" charset="0"/>
              </a:rPr>
              <a:t>.</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9. </a:t>
            </a:r>
            <a:r>
              <a:rPr lang="tr-TR" dirty="0" smtClean="0">
                <a:latin typeface="Arial" pitchFamily="34" charset="0"/>
                <a:cs typeface="Arial" pitchFamily="34" charset="0"/>
              </a:rPr>
              <a:t>Tutanağa </a:t>
            </a:r>
            <a:r>
              <a:rPr lang="tr-TR" dirty="0">
                <a:latin typeface="Arial" pitchFamily="34" charset="0"/>
                <a:cs typeface="Arial" pitchFamily="34" charset="0"/>
              </a:rPr>
              <a:t>daha başka hallerin ve şartların da yazılması gerekebilir. </a:t>
            </a:r>
            <a:r>
              <a:rPr lang="tr-TR" dirty="0" smtClean="0">
                <a:latin typeface="Arial" pitchFamily="34" charset="0"/>
                <a:cs typeface="Arial" pitchFamily="34" charset="0"/>
              </a:rPr>
              <a:t>Örneğin o </a:t>
            </a:r>
            <a:r>
              <a:rPr lang="tr-TR" dirty="0">
                <a:latin typeface="Arial" pitchFamily="34" charset="0"/>
                <a:cs typeface="Arial" pitchFamily="34" charset="0"/>
              </a:rPr>
              <a:t>günü havanın güneşli, yağmurlu, rüzgârlı, bulutlu, sıcak, soğuk, karlı, </a:t>
            </a:r>
            <a:r>
              <a:rPr lang="tr-TR" dirty="0" smtClean="0">
                <a:latin typeface="Arial" pitchFamily="34" charset="0"/>
                <a:cs typeface="Arial" pitchFamily="34" charset="0"/>
              </a:rPr>
              <a:t>yerlerin çamurlu</a:t>
            </a:r>
            <a:r>
              <a:rPr lang="tr-TR" dirty="0">
                <a:latin typeface="Arial" pitchFamily="34" charset="0"/>
                <a:cs typeface="Arial" pitchFamily="34" charset="0"/>
              </a:rPr>
              <a:t>, gecenin ay ışıklı olup olmadığını belirtmekte faydalı olabilir. </a:t>
            </a:r>
            <a:r>
              <a:rPr lang="tr-TR" dirty="0" smtClean="0">
                <a:latin typeface="Arial" pitchFamily="34" charset="0"/>
                <a:cs typeface="Arial" pitchFamily="34" charset="0"/>
              </a:rPr>
              <a:t>Gerekirse tutanakta </a:t>
            </a:r>
            <a:r>
              <a:rPr lang="tr-TR" dirty="0">
                <a:latin typeface="Arial" pitchFamily="34" charset="0"/>
                <a:cs typeface="Arial" pitchFamily="34" charset="0"/>
              </a:rPr>
              <a:t>bu hâllerden de bahsetmeli ve olay aydınlatılmalı. Bu </a:t>
            </a:r>
            <a:r>
              <a:rPr lang="tr-TR" dirty="0" smtClean="0">
                <a:latin typeface="Arial" pitchFamily="34" charset="0"/>
                <a:cs typeface="Arial" pitchFamily="34" charset="0"/>
              </a:rPr>
              <a:t>hallerin belli </a:t>
            </a:r>
            <a:r>
              <a:rPr lang="tr-TR" dirty="0">
                <a:latin typeface="Arial" pitchFamily="34" charset="0"/>
                <a:cs typeface="Arial" pitchFamily="34" charset="0"/>
              </a:rPr>
              <a:t>olması, işlendiği ileri sürülen suçun işlenip işlenmediğini, işlenmişse ne </a:t>
            </a:r>
            <a:r>
              <a:rPr lang="tr-TR" dirty="0" smtClean="0">
                <a:latin typeface="Arial" pitchFamily="34" charset="0"/>
                <a:cs typeface="Arial" pitchFamily="34" charset="0"/>
              </a:rPr>
              <a:t>gibi şartlar </a:t>
            </a:r>
            <a:r>
              <a:rPr lang="tr-TR" dirty="0">
                <a:latin typeface="Arial" pitchFamily="34" charset="0"/>
                <a:cs typeface="Arial" pitchFamily="34" charset="0"/>
              </a:rPr>
              <a:t>altında işlenmiş olduğunu aydınlatabilir</a:t>
            </a:r>
          </a:p>
        </p:txBody>
      </p:sp>
    </p:spTree>
    <p:extLst>
      <p:ext uri="{BB962C8B-B14F-4D97-AF65-F5344CB8AC3E}">
        <p14:creationId xmlns:p14="http://schemas.microsoft.com/office/powerpoint/2010/main" val="22712012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862835"/>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Tutanaklarda şekil ve bölümleri hukukta tespit edilmiş herhangi bir şarta bağlı </a:t>
            </a:r>
            <a:r>
              <a:rPr lang="tr-TR" dirty="0" smtClean="0">
                <a:latin typeface="Arial" pitchFamily="34" charset="0"/>
                <a:cs typeface="Arial" pitchFamily="34" charset="0"/>
              </a:rPr>
              <a:t>olmamakla birlikte</a:t>
            </a:r>
            <a:r>
              <a:rPr lang="tr-TR" dirty="0">
                <a:latin typeface="Arial" pitchFamily="34" charset="0"/>
                <a:cs typeface="Arial" pitchFamily="34" charset="0"/>
              </a:rPr>
              <a:t>, tutanakların daha düzenli ve anlaşılabilir olması ve görevli birimlerde </a:t>
            </a:r>
            <a:r>
              <a:rPr lang="tr-TR" dirty="0" smtClean="0">
                <a:latin typeface="Arial" pitchFamily="34" charset="0"/>
                <a:cs typeface="Arial" pitchFamily="34" charset="0"/>
              </a:rPr>
              <a:t>hizmetin gereği </a:t>
            </a:r>
            <a:r>
              <a:rPr lang="tr-TR" dirty="0">
                <a:latin typeface="Arial" pitchFamily="34" charset="0"/>
                <a:cs typeface="Arial" pitchFamily="34" charset="0"/>
              </a:rPr>
              <a:t>olarak düzenlenen tutanaklarda </a:t>
            </a:r>
            <a:r>
              <a:rPr lang="tr-TR" dirty="0" smtClean="0">
                <a:latin typeface="Arial" pitchFamily="34" charset="0"/>
                <a:cs typeface="Arial" pitchFamily="34" charset="0"/>
              </a:rPr>
              <a:t>standardın </a:t>
            </a:r>
            <a:r>
              <a:rPr lang="tr-TR" dirty="0">
                <a:latin typeface="Arial" pitchFamily="34" charset="0"/>
                <a:cs typeface="Arial" pitchFamily="34" charset="0"/>
              </a:rPr>
              <a:t>sağlanabilmesi için şu </a:t>
            </a:r>
            <a:r>
              <a:rPr lang="tr-TR" dirty="0" smtClean="0">
                <a:latin typeface="Arial" pitchFamily="34" charset="0"/>
                <a:cs typeface="Arial" pitchFamily="34" charset="0"/>
              </a:rPr>
              <a:t>bölümlerin yer </a:t>
            </a:r>
            <a:r>
              <a:rPr lang="tr-TR" dirty="0">
                <a:latin typeface="Arial" pitchFamily="34" charset="0"/>
                <a:cs typeface="Arial" pitchFamily="34" charset="0"/>
              </a:rPr>
              <a:t>alması uygun görülmektedir </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a. Başlık bölümü,</a:t>
            </a:r>
          </a:p>
          <a:p>
            <a:pPr algn="just">
              <a:lnSpc>
                <a:spcPct val="150000"/>
              </a:lnSpc>
            </a:pPr>
            <a:r>
              <a:rPr lang="tr-TR" dirty="0">
                <a:latin typeface="Arial" pitchFamily="34" charset="0"/>
                <a:cs typeface="Arial" pitchFamily="34" charset="0"/>
              </a:rPr>
              <a:t>b. Giriş bölümü,</a:t>
            </a:r>
          </a:p>
          <a:p>
            <a:pPr algn="just">
              <a:lnSpc>
                <a:spcPct val="150000"/>
              </a:lnSpc>
            </a:pPr>
            <a:r>
              <a:rPr lang="tr-TR" dirty="0">
                <a:latin typeface="Arial" pitchFamily="34" charset="0"/>
                <a:cs typeface="Arial" pitchFamily="34" charset="0"/>
              </a:rPr>
              <a:t>c. Metin bölümü,</a:t>
            </a:r>
          </a:p>
          <a:p>
            <a:pPr algn="just">
              <a:lnSpc>
                <a:spcPct val="150000"/>
              </a:lnSpc>
            </a:pPr>
            <a:r>
              <a:rPr lang="tr-TR" dirty="0">
                <a:latin typeface="Arial" pitchFamily="34" charset="0"/>
                <a:cs typeface="Arial" pitchFamily="34" charset="0"/>
              </a:rPr>
              <a:t>d. Sonuç ve tarih bölümü,</a:t>
            </a:r>
          </a:p>
          <a:p>
            <a:pPr algn="just">
              <a:lnSpc>
                <a:spcPct val="150000"/>
              </a:lnSpc>
            </a:pPr>
            <a:r>
              <a:rPr lang="tr-TR" dirty="0">
                <a:latin typeface="Arial" pitchFamily="34" charset="0"/>
                <a:cs typeface="Arial" pitchFamily="34" charset="0"/>
              </a:rPr>
              <a:t>e. İmza bölüm</a:t>
            </a:r>
          </a:p>
        </p:txBody>
      </p:sp>
    </p:spTree>
    <p:extLst>
      <p:ext uri="{BB962C8B-B14F-4D97-AF65-F5344CB8AC3E}">
        <p14:creationId xmlns:p14="http://schemas.microsoft.com/office/powerpoint/2010/main" val="28691647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05633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Başlık </a:t>
            </a:r>
            <a:r>
              <a:rPr lang="tr-TR" b="1" dirty="0" smtClean="0">
                <a:latin typeface="Arial" pitchFamily="34" charset="0"/>
                <a:cs typeface="Arial" pitchFamily="34" charset="0"/>
              </a:rPr>
              <a:t>Bölümü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Tutanağın düzenleniş amacına uygun verilen adın yazıldığı bölümdür. Bu bölümde </a:t>
            </a:r>
            <a:r>
              <a:rPr lang="tr-TR" dirty="0" smtClean="0">
                <a:latin typeface="Arial" pitchFamily="34" charset="0"/>
                <a:cs typeface="Arial" pitchFamily="34" charset="0"/>
              </a:rPr>
              <a:t>yazılan yazının </a:t>
            </a:r>
            <a:r>
              <a:rPr lang="tr-TR" dirty="0">
                <a:latin typeface="Arial" pitchFamily="34" charset="0"/>
                <a:cs typeface="Arial" pitchFamily="34" charset="0"/>
              </a:rPr>
              <a:t>ne tutanağı olduğu belirlenir. Tutanağın düzenleme amacını ve konusunu </a:t>
            </a:r>
            <a:r>
              <a:rPr lang="tr-TR" dirty="0" smtClean="0">
                <a:latin typeface="Arial" pitchFamily="34" charset="0"/>
                <a:cs typeface="Arial" pitchFamily="34" charset="0"/>
              </a:rPr>
              <a:t>belirten isim </a:t>
            </a:r>
            <a:r>
              <a:rPr lang="tr-TR" dirty="0">
                <a:latin typeface="Arial" pitchFamily="34" charset="0"/>
                <a:cs typeface="Arial" pitchFamily="34" charset="0"/>
              </a:rPr>
              <a:t>kâğıdın ortasına tamamı büyük harflerle yazılır. Altı çizilmez. Bu isim </a:t>
            </a:r>
            <a:r>
              <a:rPr lang="tr-TR" dirty="0" smtClean="0">
                <a:latin typeface="Arial" pitchFamily="34" charset="0"/>
                <a:cs typeface="Arial" pitchFamily="34" charset="0"/>
              </a:rPr>
              <a:t>yapılan işlemin </a:t>
            </a:r>
            <a:r>
              <a:rPr lang="tr-TR" dirty="0">
                <a:latin typeface="Arial" pitchFamily="34" charset="0"/>
                <a:cs typeface="Arial" pitchFamily="34" charset="0"/>
              </a:rPr>
              <a:t>niteliğine göre değişir.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Düzenleme </a:t>
            </a:r>
            <a:r>
              <a:rPr lang="tr-TR" dirty="0">
                <a:latin typeface="Arial" pitchFamily="34" charset="0"/>
                <a:cs typeface="Arial" pitchFamily="34" charset="0"/>
              </a:rPr>
              <a:t>amacı yakalama ise YAKALAMA TUTANAĞI</a:t>
            </a:r>
            <a:r>
              <a:rPr lang="tr-TR" dirty="0" smtClean="0">
                <a:latin typeface="Arial" pitchFamily="34" charset="0"/>
                <a:cs typeface="Arial" pitchFamily="34" charset="0"/>
              </a:rPr>
              <a:t>, arama </a:t>
            </a:r>
            <a:r>
              <a:rPr lang="tr-TR" dirty="0">
                <a:latin typeface="Arial" pitchFamily="34" charset="0"/>
                <a:cs typeface="Arial" pitchFamily="34" charset="0"/>
              </a:rPr>
              <a:t>ise ARAMA TUTANAĞI, el koyma ise ZAPT TUTANAĞI vb. Tutanağın </a:t>
            </a:r>
            <a:r>
              <a:rPr lang="tr-TR" dirty="0" smtClean="0">
                <a:latin typeface="Arial" pitchFamily="34" charset="0"/>
                <a:cs typeface="Arial" pitchFamily="34" charset="0"/>
              </a:rPr>
              <a:t>konusu ve </a:t>
            </a:r>
            <a:r>
              <a:rPr lang="tr-TR" dirty="0">
                <a:latin typeface="Arial" pitchFamily="34" charset="0"/>
                <a:cs typeface="Arial" pitchFamily="34" charset="0"/>
              </a:rPr>
              <a:t>yazılış amacı ne ise bu kısa başlık olarak yazılır</a:t>
            </a:r>
            <a:r>
              <a:rPr lang="tr-TR" dirty="0" smtClean="0">
                <a:latin typeface="Arial" pitchFamily="34" charset="0"/>
                <a:cs typeface="Arial" pitchFamily="34" charset="0"/>
              </a:rPr>
              <a:t>. Düzenlenme </a:t>
            </a:r>
            <a:r>
              <a:rPr lang="tr-TR" dirty="0">
                <a:latin typeface="Arial" pitchFamily="34" charset="0"/>
                <a:cs typeface="Arial" pitchFamily="34" charset="0"/>
              </a:rPr>
              <a:t>amacı kelime olarak </a:t>
            </a:r>
            <a:r>
              <a:rPr lang="tr-TR" dirty="0" smtClean="0">
                <a:latin typeface="Arial" pitchFamily="34" charset="0"/>
                <a:cs typeface="Arial" pitchFamily="34" charset="0"/>
              </a:rPr>
              <a:t>ifade </a:t>
            </a:r>
            <a:r>
              <a:rPr lang="tr-TR" dirty="0">
                <a:latin typeface="Arial" pitchFamily="34" charset="0"/>
                <a:cs typeface="Arial" pitchFamily="34" charset="0"/>
              </a:rPr>
              <a:t>edilmeyen veya çok uzun kelimelerle ifade </a:t>
            </a:r>
            <a:r>
              <a:rPr lang="tr-TR" dirty="0" smtClean="0">
                <a:latin typeface="Arial" pitchFamily="34" charset="0"/>
                <a:cs typeface="Arial" pitchFamily="34" charset="0"/>
              </a:rPr>
              <a:t>edilen durumlarda </a:t>
            </a:r>
            <a:r>
              <a:rPr lang="tr-TR" dirty="0">
                <a:latin typeface="Arial" pitchFamily="34" charset="0"/>
                <a:cs typeface="Arial" pitchFamily="34" charset="0"/>
              </a:rPr>
              <a:t>yalnız TUTANAK yazılır</a:t>
            </a:r>
          </a:p>
        </p:txBody>
      </p:sp>
    </p:spTree>
    <p:extLst>
      <p:ext uri="{BB962C8B-B14F-4D97-AF65-F5344CB8AC3E}">
        <p14:creationId xmlns:p14="http://schemas.microsoft.com/office/powerpoint/2010/main" val="10538208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20908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Giriş </a:t>
            </a:r>
            <a:r>
              <a:rPr lang="tr-TR" b="1" dirty="0" smtClean="0">
                <a:latin typeface="Arial" pitchFamily="34" charset="0"/>
                <a:cs typeface="Arial" pitchFamily="34" charset="0"/>
              </a:rPr>
              <a:t>Bölümü</a:t>
            </a:r>
          </a:p>
          <a:p>
            <a:pPr algn="just">
              <a:lnSpc>
                <a:spcPct val="150000"/>
              </a:lnSpc>
            </a:pP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Tutanakların düzenlenmesini gerektiren konu, olay veya şahıslarla ilgili bilgilerin </a:t>
            </a:r>
            <a:r>
              <a:rPr lang="tr-TR" dirty="0" smtClean="0">
                <a:latin typeface="Arial" pitchFamily="34" charset="0"/>
                <a:cs typeface="Arial" pitchFamily="34" charset="0"/>
              </a:rPr>
              <a:t>verildiği bölümdür</a:t>
            </a:r>
            <a:r>
              <a:rPr lang="tr-TR" dirty="0">
                <a:latin typeface="Arial" pitchFamily="34" charset="0"/>
                <a:cs typeface="Arial" pitchFamily="34" charset="0"/>
              </a:rPr>
              <a:t>. Meydana gelen olayın</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Ne olduğu, yeri, tarihi ve saati,</a:t>
            </a:r>
          </a:p>
          <a:p>
            <a:pPr algn="just">
              <a:lnSpc>
                <a:spcPct val="200000"/>
              </a:lnSpc>
            </a:pPr>
            <a:r>
              <a:rPr lang="tr-TR" dirty="0">
                <a:latin typeface="Arial" pitchFamily="34" charset="0"/>
                <a:cs typeface="Arial" pitchFamily="34" charset="0"/>
              </a:rPr>
              <a:t>• Olayın kimden, nerede, nasıl öğrenildiği,</a:t>
            </a:r>
          </a:p>
          <a:p>
            <a:pPr algn="just">
              <a:lnSpc>
                <a:spcPct val="200000"/>
              </a:lnSpc>
            </a:pPr>
            <a:r>
              <a:rPr lang="tr-TR" dirty="0">
                <a:latin typeface="Arial" pitchFamily="34" charset="0"/>
                <a:cs typeface="Arial" pitchFamily="34" charset="0"/>
              </a:rPr>
              <a:t>• Olay yerine ne ile kiminle ve ne zaman gidildiği,</a:t>
            </a:r>
          </a:p>
          <a:p>
            <a:pPr algn="just">
              <a:lnSpc>
                <a:spcPct val="200000"/>
              </a:lnSpc>
            </a:pPr>
            <a:r>
              <a:rPr lang="tr-TR" dirty="0">
                <a:latin typeface="Arial" pitchFamily="34" charset="0"/>
                <a:cs typeface="Arial" pitchFamily="34" charset="0"/>
              </a:rPr>
              <a:t>• Olay yerine ilk gelindiğinde karşılaşılan durumun tespit edilip yazıldığı bölümdür</a:t>
            </a:r>
          </a:p>
        </p:txBody>
      </p:sp>
    </p:spTree>
    <p:extLst>
      <p:ext uri="{BB962C8B-B14F-4D97-AF65-F5344CB8AC3E}">
        <p14:creationId xmlns:p14="http://schemas.microsoft.com/office/powerpoint/2010/main" val="31236370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4862835"/>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Metin Bölümü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 düzenlenmesine neden olan işlemlerin ayrıntılarıyla tümünün yazıldığı bölümdür</a:t>
            </a:r>
            <a:r>
              <a:rPr lang="tr-TR" dirty="0" smtClean="0">
                <a:latin typeface="Arial" pitchFamily="34" charset="0"/>
                <a:cs typeface="Arial" pitchFamily="34" charset="0"/>
              </a:rPr>
              <a:t>. Bu </a:t>
            </a:r>
            <a:r>
              <a:rPr lang="tr-TR" dirty="0">
                <a:latin typeface="Arial" pitchFamily="34" charset="0"/>
                <a:cs typeface="Arial" pitchFamily="34" charset="0"/>
              </a:rPr>
              <a:t>bölümde tutanağın yazılış amaçlarına uygun konu ayrıntılarıyla açıklanarak yazılır</a:t>
            </a:r>
            <a:r>
              <a:rPr lang="tr-TR" dirty="0" smtClean="0">
                <a:latin typeface="Arial" pitchFamily="34" charset="0"/>
                <a:cs typeface="Arial" pitchFamily="34" charset="0"/>
              </a:rPr>
              <a:t>. Bu </a:t>
            </a:r>
            <a:r>
              <a:rPr lang="tr-TR" dirty="0">
                <a:latin typeface="Arial" pitchFamily="34" charset="0"/>
                <a:cs typeface="Arial" pitchFamily="34" charset="0"/>
              </a:rPr>
              <a:t>bölümde tutanak düzenlenmesine konu olan işlem ve tespitler, olaylar, </a:t>
            </a:r>
            <a:r>
              <a:rPr lang="tr-TR" dirty="0" smtClean="0">
                <a:latin typeface="Arial" pitchFamily="34" charset="0"/>
                <a:cs typeface="Arial" pitchFamily="34" charset="0"/>
              </a:rPr>
              <a:t>başlangıç gelişme </a:t>
            </a:r>
            <a:r>
              <a:rPr lang="tr-TR" dirty="0">
                <a:latin typeface="Arial" pitchFamily="34" charset="0"/>
                <a:cs typeface="Arial" pitchFamily="34" charset="0"/>
              </a:rPr>
              <a:t>ve neticeleri ayrıntılı olarak yazılır.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Olayın </a:t>
            </a:r>
            <a:r>
              <a:rPr lang="tr-TR" dirty="0">
                <a:latin typeface="Arial" pitchFamily="34" charset="0"/>
                <a:cs typeface="Arial" pitchFamily="34" charset="0"/>
              </a:rPr>
              <a:t>nasıl başlayıp nasıl geliştiği, sebepleri</a:t>
            </a:r>
            <a:r>
              <a:rPr lang="tr-TR" dirty="0" smtClean="0">
                <a:latin typeface="Arial" pitchFamily="34" charset="0"/>
                <a:cs typeface="Arial" pitchFamily="34" charset="0"/>
              </a:rPr>
              <a:t>, sanıkların</a:t>
            </a:r>
            <a:r>
              <a:rPr lang="tr-TR" dirty="0">
                <a:latin typeface="Arial" pitchFamily="34" charset="0"/>
                <a:cs typeface="Arial" pitchFamily="34" charset="0"/>
              </a:rPr>
              <a:t>, tanıkların, müştekinin, mağdurun olaydaki rolü, faaliyetleri, olay </a:t>
            </a:r>
            <a:r>
              <a:rPr lang="tr-TR" dirty="0" smtClean="0">
                <a:latin typeface="Arial" pitchFamily="34" charset="0"/>
                <a:cs typeface="Arial" pitchFamily="34" charset="0"/>
              </a:rPr>
              <a:t>yerinin özellikleri</a:t>
            </a:r>
            <a:r>
              <a:rPr lang="tr-TR" dirty="0">
                <a:latin typeface="Arial" pitchFamily="34" charset="0"/>
                <a:cs typeface="Arial" pitchFamily="34" charset="0"/>
              </a:rPr>
              <a:t>, olayın </a:t>
            </a:r>
            <a:r>
              <a:rPr lang="tr-TR" dirty="0" smtClean="0">
                <a:latin typeface="Arial" pitchFamily="34" charset="0"/>
                <a:cs typeface="Arial" pitchFamily="34" charset="0"/>
              </a:rPr>
              <a:t>birbiriyle </a:t>
            </a:r>
            <a:r>
              <a:rPr lang="tr-TR" dirty="0">
                <a:latin typeface="Arial" pitchFamily="34" charset="0"/>
                <a:cs typeface="Arial" pitchFamily="34" charset="0"/>
              </a:rPr>
              <a:t>ilişkisi gibi bütün teferruatı ile açıklanarak eksik ve noksan </a:t>
            </a:r>
            <a:r>
              <a:rPr lang="tr-TR" dirty="0" smtClean="0">
                <a:latin typeface="Arial" pitchFamily="34" charset="0"/>
                <a:cs typeface="Arial" pitchFamily="34" charset="0"/>
              </a:rPr>
              <a:t>bir nokta </a:t>
            </a:r>
            <a:r>
              <a:rPr lang="tr-TR" dirty="0">
                <a:latin typeface="Arial" pitchFamily="34" charset="0"/>
                <a:cs typeface="Arial" pitchFamily="34" charset="0"/>
              </a:rPr>
              <a:t>kalmayacak şekilde yazılır.</a:t>
            </a:r>
          </a:p>
        </p:txBody>
      </p:sp>
    </p:spTree>
    <p:extLst>
      <p:ext uri="{BB962C8B-B14F-4D97-AF65-F5344CB8AC3E}">
        <p14:creationId xmlns:p14="http://schemas.microsoft.com/office/powerpoint/2010/main" val="37398671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610933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Metin Bölümü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Daha sonra tutanağa konu olan işlemin yapıldığı yerin tam adresi (semt, sokak, bina</a:t>
            </a:r>
            <a:r>
              <a:rPr lang="tr-TR" dirty="0" smtClean="0">
                <a:latin typeface="Arial" pitchFamily="34" charset="0"/>
                <a:cs typeface="Arial" pitchFamily="34" charset="0"/>
              </a:rPr>
              <a:t>, daire</a:t>
            </a:r>
            <a:r>
              <a:rPr lang="tr-TR" dirty="0">
                <a:latin typeface="Arial" pitchFamily="34" charset="0"/>
                <a:cs typeface="Arial" pitchFamily="34" charset="0"/>
              </a:rPr>
              <a:t>) yazılarak tespit edilir. Metin bölümünde olayın taraflarının (sanık, tanık, müşteki</a:t>
            </a:r>
            <a:r>
              <a:rPr lang="tr-TR" dirty="0" smtClean="0">
                <a:latin typeface="Arial" pitchFamily="34" charset="0"/>
                <a:cs typeface="Arial" pitchFamily="34" charset="0"/>
              </a:rPr>
              <a:t>) kimlikleri </a:t>
            </a:r>
            <a:r>
              <a:rPr lang="tr-TR" dirty="0">
                <a:latin typeface="Arial" pitchFamily="34" charset="0"/>
                <a:cs typeface="Arial" pitchFamily="34" charset="0"/>
              </a:rPr>
              <a:t>ve kolay anlaşılması bakımından isimlerin önüne suçtaki sıfatları yazılır. </a:t>
            </a:r>
            <a:r>
              <a:rPr lang="tr-TR" dirty="0" smtClean="0">
                <a:latin typeface="Arial" pitchFamily="34" charset="0"/>
                <a:cs typeface="Arial" pitchFamily="34" charset="0"/>
              </a:rPr>
              <a:t>Taraftarın iddia </a:t>
            </a:r>
            <a:r>
              <a:rPr lang="tr-TR" dirty="0">
                <a:latin typeface="Arial" pitchFamily="34" charset="0"/>
                <a:cs typeface="Arial" pitchFamily="34" charset="0"/>
              </a:rPr>
              <a:t>ve beyanlarına yer verilir</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Sanık yakalanmamış ise eşkâli tespit edilir. Eşkâl, suç işleyenin yaşı, kilosu, saç ve </a:t>
            </a:r>
            <a:r>
              <a:rPr lang="tr-TR" dirty="0" smtClean="0">
                <a:latin typeface="Arial" pitchFamily="34" charset="0"/>
                <a:cs typeface="Arial" pitchFamily="34" charset="0"/>
              </a:rPr>
              <a:t>göz rengi</a:t>
            </a:r>
            <a:r>
              <a:rPr lang="tr-TR" dirty="0">
                <a:latin typeface="Arial" pitchFamily="34" charset="0"/>
                <a:cs typeface="Arial" pitchFamily="34" charset="0"/>
              </a:rPr>
              <a:t>, ırkı, sesi, giyinişi, boyu gibi kişinin tanınmasını sağlayan ayrıntılar yazılır</a:t>
            </a:r>
            <a:r>
              <a:rPr lang="tr-TR" dirty="0" smtClean="0">
                <a:latin typeface="Arial" pitchFamily="34" charset="0"/>
                <a:cs typeface="Arial" pitchFamily="34" charset="0"/>
              </a:rPr>
              <a:t>. </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Metin </a:t>
            </a:r>
            <a:r>
              <a:rPr lang="tr-TR" dirty="0">
                <a:latin typeface="Arial" pitchFamily="34" charset="0"/>
                <a:cs typeface="Arial" pitchFamily="34" charset="0"/>
              </a:rPr>
              <a:t>bölümü özetle tutanağın düzenleme konusuna göre yapılan işlem, tespit </a:t>
            </a:r>
            <a:r>
              <a:rPr lang="tr-TR" dirty="0" smtClean="0">
                <a:latin typeface="Arial" pitchFamily="34" charset="0"/>
                <a:cs typeface="Arial" pitchFamily="34" charset="0"/>
              </a:rPr>
              <a:t>araştırmaların ayrıntılarının </a:t>
            </a:r>
            <a:r>
              <a:rPr lang="tr-TR" dirty="0">
                <a:latin typeface="Arial" pitchFamily="34" charset="0"/>
                <a:cs typeface="Arial" pitchFamily="34" charset="0"/>
              </a:rPr>
              <a:t>yazıldığı bölümdür. Metin bölümünde şikâyet, bilgi, işlem, tespit </a:t>
            </a:r>
            <a:r>
              <a:rPr lang="tr-TR" dirty="0" smtClean="0">
                <a:latin typeface="Arial" pitchFamily="34" charset="0"/>
                <a:cs typeface="Arial" pitchFamily="34" charset="0"/>
              </a:rPr>
              <a:t>ve savunmaya </a:t>
            </a:r>
            <a:r>
              <a:rPr lang="tr-TR" dirty="0">
                <a:latin typeface="Arial" pitchFamily="34" charset="0"/>
                <a:cs typeface="Arial" pitchFamily="34" charset="0"/>
              </a:rPr>
              <a:t>ait konular detayları ile yer alır</a:t>
            </a:r>
          </a:p>
          <a:p>
            <a:pPr algn="just">
              <a:lnSpc>
                <a:spcPct val="15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2452992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590158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Sonuç ve Tarih </a:t>
            </a:r>
            <a:r>
              <a:rPr lang="tr-TR" b="1" dirty="0" smtClean="0">
                <a:latin typeface="Arial" pitchFamily="34" charset="0"/>
                <a:cs typeface="Arial" pitchFamily="34" charset="0"/>
              </a:rPr>
              <a:t>Bölümü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Tutanakların metin bölümü tamamlandıktan sonra, son paragraf yapılarak sonuç ve </a:t>
            </a:r>
            <a:r>
              <a:rPr lang="tr-TR" dirty="0" smtClean="0">
                <a:latin typeface="Arial" pitchFamily="34" charset="0"/>
                <a:cs typeface="Arial" pitchFamily="34" charset="0"/>
              </a:rPr>
              <a:t>tarih bölümüne </a:t>
            </a:r>
            <a:r>
              <a:rPr lang="tr-TR" dirty="0">
                <a:latin typeface="Arial" pitchFamily="34" charset="0"/>
                <a:cs typeface="Arial" pitchFamily="34" charset="0"/>
              </a:rPr>
              <a:t>geçilir. Bu bölümde</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 Düzenlenen belgenin tutanak olduğu,</a:t>
            </a:r>
          </a:p>
          <a:p>
            <a:pPr algn="just">
              <a:lnSpc>
                <a:spcPct val="200000"/>
              </a:lnSpc>
            </a:pPr>
            <a:r>
              <a:rPr lang="tr-TR" dirty="0">
                <a:latin typeface="Arial" pitchFamily="34" charset="0"/>
                <a:cs typeface="Arial" pitchFamily="34" charset="0"/>
              </a:rPr>
              <a:t>• Düzenlendiği yer,</a:t>
            </a:r>
          </a:p>
          <a:p>
            <a:pPr algn="just">
              <a:lnSpc>
                <a:spcPct val="200000"/>
              </a:lnSpc>
            </a:pPr>
            <a:r>
              <a:rPr lang="tr-TR" dirty="0">
                <a:latin typeface="Arial" pitchFamily="34" charset="0"/>
                <a:cs typeface="Arial" pitchFamily="34" charset="0"/>
              </a:rPr>
              <a:t>• Taraflara okutulduğu, okuma bilmeyenlere okunduğu,</a:t>
            </a:r>
          </a:p>
          <a:p>
            <a:pPr algn="just">
              <a:lnSpc>
                <a:spcPct val="200000"/>
              </a:lnSpc>
            </a:pPr>
            <a:r>
              <a:rPr lang="tr-TR" dirty="0">
                <a:latin typeface="Arial" pitchFamily="34" charset="0"/>
                <a:cs typeface="Arial" pitchFamily="34" charset="0"/>
              </a:rPr>
              <a:t>• İmzadan çekinme varsa sebepleri,</a:t>
            </a:r>
          </a:p>
          <a:p>
            <a:pPr algn="just">
              <a:lnSpc>
                <a:spcPct val="200000"/>
              </a:lnSpc>
            </a:pPr>
            <a:r>
              <a:rPr lang="tr-TR" dirty="0">
                <a:latin typeface="Arial" pitchFamily="34" charset="0"/>
                <a:cs typeface="Arial" pitchFamily="34" charset="0"/>
              </a:rPr>
              <a:t>• Doğruluğunun anlaşılması üzerine birlikte imza altına alındığı,</a:t>
            </a:r>
          </a:p>
          <a:p>
            <a:pPr algn="just">
              <a:lnSpc>
                <a:spcPct val="200000"/>
              </a:lnSpc>
            </a:pPr>
            <a:r>
              <a:rPr lang="tr-TR" dirty="0">
                <a:latin typeface="Arial" pitchFamily="34" charset="0"/>
                <a:cs typeface="Arial" pitchFamily="34" charset="0"/>
              </a:rPr>
              <a:t>• Tutanağın düzenlendiği tarih ve saat yazılır</a:t>
            </a:r>
          </a:p>
        </p:txBody>
      </p:sp>
    </p:spTree>
    <p:extLst>
      <p:ext uri="{BB962C8B-B14F-4D97-AF65-F5344CB8AC3E}">
        <p14:creationId xmlns:p14="http://schemas.microsoft.com/office/powerpoint/2010/main" val="12616081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90158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İmza </a:t>
            </a:r>
            <a:r>
              <a:rPr lang="tr-TR" b="1" dirty="0">
                <a:latin typeface="Arial" pitchFamily="34" charset="0"/>
                <a:cs typeface="Arial" pitchFamily="34" charset="0"/>
              </a:rPr>
              <a:t>Bölümü</a:t>
            </a:r>
          </a:p>
          <a:p>
            <a:pPr algn="just">
              <a:lnSpc>
                <a:spcPct val="150000"/>
              </a:lnSpc>
            </a:pPr>
            <a:r>
              <a:rPr lang="tr-TR" dirty="0">
                <a:latin typeface="Arial" pitchFamily="34" charset="0"/>
                <a:cs typeface="Arial" pitchFamily="34" charset="0"/>
              </a:rPr>
              <a:t>Tutanağı düzenleyen görevli memurlar ile tutanağın düzenlenmesinde hazır bulunan </a:t>
            </a:r>
            <a:r>
              <a:rPr lang="tr-TR" dirty="0" smtClean="0">
                <a:latin typeface="Arial" pitchFamily="34" charset="0"/>
                <a:cs typeface="Arial" pitchFamily="34" charset="0"/>
              </a:rPr>
              <a:t>ilgili şahısların </a:t>
            </a:r>
            <a:r>
              <a:rPr lang="tr-TR" dirty="0">
                <a:latin typeface="Arial" pitchFamily="34" charset="0"/>
                <a:cs typeface="Arial" pitchFamily="34" charset="0"/>
              </a:rPr>
              <a:t>imzalarına ayrılan bölümdür. Tutanaklar düzenlendikten sonra görevli </a:t>
            </a:r>
            <a:r>
              <a:rPr lang="tr-TR" dirty="0" smtClean="0">
                <a:latin typeface="Arial" pitchFamily="34" charset="0"/>
                <a:cs typeface="Arial" pitchFamily="34" charset="0"/>
              </a:rPr>
              <a:t>memurlar ve </a:t>
            </a:r>
            <a:r>
              <a:rPr lang="tr-TR" dirty="0">
                <a:latin typeface="Arial" pitchFamily="34" charset="0"/>
                <a:cs typeface="Arial" pitchFamily="34" charset="0"/>
              </a:rPr>
              <a:t>ilgili şahıslar tarafından mutlaka imzalanmalıdır. İmzasız veya imzası eksik </a:t>
            </a:r>
            <a:r>
              <a:rPr lang="tr-TR" dirty="0" smtClean="0">
                <a:latin typeface="Arial" pitchFamily="34" charset="0"/>
                <a:cs typeface="Arial" pitchFamily="34" charset="0"/>
              </a:rPr>
              <a:t>tutanakların geçerli </a:t>
            </a:r>
            <a:r>
              <a:rPr lang="tr-TR" dirty="0">
                <a:latin typeface="Arial" pitchFamily="34" charset="0"/>
                <a:cs typeface="Arial" pitchFamily="34" charset="0"/>
              </a:rPr>
              <a:t>belge özelliği yoktur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Tutanaklar en az iki görevli tarafından imzalanmalıdır</a:t>
            </a:r>
            <a:r>
              <a:rPr lang="tr-TR" dirty="0">
                <a:latin typeface="Arial" pitchFamily="34" charset="0"/>
                <a:cs typeface="Arial" pitchFamily="34" charset="0"/>
              </a:rPr>
              <a:t>. İmza bölümünde ilk önce isim</a:t>
            </a:r>
            <a:r>
              <a:rPr lang="tr-TR" dirty="0" smtClean="0">
                <a:latin typeface="Arial" pitchFamily="34" charset="0"/>
                <a:cs typeface="Arial" pitchFamily="34" charset="0"/>
              </a:rPr>
              <a:t>, ismin </a:t>
            </a:r>
            <a:r>
              <a:rPr lang="tr-TR" dirty="0">
                <a:latin typeface="Arial" pitchFamily="34" charset="0"/>
                <a:cs typeface="Arial" pitchFamily="34" charset="0"/>
              </a:rPr>
              <a:t>baş harfi büyük diğer harfler küçük yazılmalı, soyadı ise büyük harflerle yazılmalıdır</a:t>
            </a:r>
            <a:r>
              <a:rPr lang="tr-TR" dirty="0" smtClean="0">
                <a:latin typeface="Arial" pitchFamily="34" charset="0"/>
                <a:cs typeface="Arial" pitchFamily="34" charset="0"/>
              </a:rPr>
              <a:t>. İkinci </a:t>
            </a:r>
            <a:r>
              <a:rPr lang="tr-TR" dirty="0">
                <a:latin typeface="Arial" pitchFamily="34" charset="0"/>
                <a:cs typeface="Arial" pitchFamily="34" charset="0"/>
              </a:rPr>
              <a:t>sıraya unvan, üçüncü sıraya ise varsa rütbe yazılmalıdır</a:t>
            </a:r>
            <a:r>
              <a:rPr lang="tr-TR" dirty="0" smtClean="0">
                <a:latin typeface="Arial" pitchFamily="34" charset="0"/>
                <a:cs typeface="Arial" pitchFamily="34" charset="0"/>
              </a:rPr>
              <a:t>. Görevli </a:t>
            </a:r>
            <a:r>
              <a:rPr lang="tr-TR" dirty="0">
                <a:latin typeface="Arial" pitchFamily="34" charset="0"/>
                <a:cs typeface="Arial" pitchFamily="34" charset="0"/>
              </a:rPr>
              <a:t>memurlardan sonra, ilgili şahıslar için imza yeri açılmalı, ad ve soyadları </a:t>
            </a:r>
            <a:r>
              <a:rPr lang="tr-TR" dirty="0" smtClean="0">
                <a:latin typeface="Arial" pitchFamily="34" charset="0"/>
                <a:cs typeface="Arial" pitchFamily="34" charset="0"/>
              </a:rPr>
              <a:t>yazıldıktan sonra </a:t>
            </a:r>
            <a:r>
              <a:rPr lang="tr-TR" dirty="0">
                <a:latin typeface="Arial" pitchFamily="34" charset="0"/>
                <a:cs typeface="Arial" pitchFamily="34" charset="0"/>
              </a:rPr>
              <a:t>tutanaklarda hangi sıfatla yer alıyorlarsa o sıfat isimlerinin altına </a:t>
            </a:r>
            <a:r>
              <a:rPr lang="tr-TR" dirty="0" smtClean="0">
                <a:latin typeface="Arial" pitchFamily="34" charset="0"/>
                <a:cs typeface="Arial" pitchFamily="34" charset="0"/>
              </a:rPr>
              <a:t>yazılmalıdır (</a:t>
            </a:r>
            <a:r>
              <a:rPr lang="tr-TR" dirty="0">
                <a:latin typeface="Arial" pitchFamily="34" charset="0"/>
                <a:cs typeface="Arial" pitchFamily="34" charset="0"/>
              </a:rPr>
              <a:t>Şüpheli, tanık gibi).</a:t>
            </a:r>
          </a:p>
        </p:txBody>
      </p:sp>
    </p:spTree>
    <p:extLst>
      <p:ext uri="{BB962C8B-B14F-4D97-AF65-F5344CB8AC3E}">
        <p14:creationId xmlns:p14="http://schemas.microsoft.com/office/powerpoint/2010/main" val="15906615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693832"/>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TUTANAK </a:t>
            </a:r>
            <a:r>
              <a:rPr lang="tr-TR" b="1" dirty="0">
                <a:latin typeface="Arial" pitchFamily="34" charset="0"/>
                <a:cs typeface="Arial" pitchFamily="34" charset="0"/>
              </a:rPr>
              <a:t>BÖLÜMLERİ NELERDİR</a:t>
            </a:r>
            <a:r>
              <a:rPr lang="tr-TR" b="1" dirty="0" smtClean="0">
                <a:latin typeface="Arial" pitchFamily="34" charset="0"/>
                <a:cs typeface="Arial" pitchFamily="34" charset="0"/>
              </a:rPr>
              <a:t>?</a:t>
            </a:r>
          </a:p>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İmza Bölümü</a:t>
            </a:r>
          </a:p>
          <a:p>
            <a:pPr algn="just">
              <a:lnSpc>
                <a:spcPct val="150000"/>
              </a:lnSpc>
            </a:pPr>
            <a:endParaRPr lang="tr-TR" sz="9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İmza atmasını bilmeyen şahıslar için sağ el işaret parmağı ile isminin üstüne parmak </a:t>
            </a:r>
            <a:r>
              <a:rPr lang="tr-TR" dirty="0" smtClean="0">
                <a:latin typeface="Arial" pitchFamily="34" charset="0"/>
                <a:cs typeface="Arial" pitchFamily="34" charset="0"/>
              </a:rPr>
              <a:t>bastırılır. Eğer </a:t>
            </a:r>
            <a:r>
              <a:rPr lang="tr-TR" dirty="0">
                <a:latin typeface="Arial" pitchFamily="34" charset="0"/>
                <a:cs typeface="Arial" pitchFamily="34" charset="0"/>
              </a:rPr>
              <a:t>şahıslar noter tasdikli mühür kullanıyorlarsa bu mühürle tutanak </a:t>
            </a:r>
            <a:r>
              <a:rPr lang="tr-TR" dirty="0" smtClean="0">
                <a:latin typeface="Arial" pitchFamily="34" charset="0"/>
                <a:cs typeface="Arial" pitchFamily="34" charset="0"/>
              </a:rPr>
              <a:t>mühürlenir. Tutanakların </a:t>
            </a:r>
            <a:r>
              <a:rPr lang="tr-TR" dirty="0">
                <a:latin typeface="Arial" pitchFamily="34" charset="0"/>
                <a:cs typeface="Arial" pitchFamily="34" charset="0"/>
              </a:rPr>
              <a:t>birden fazla sayfadan oluşması durumunda, imza bloku son </a:t>
            </a:r>
            <a:r>
              <a:rPr lang="tr-TR" dirty="0" smtClean="0">
                <a:latin typeface="Arial" pitchFamily="34" charset="0"/>
                <a:cs typeface="Arial" pitchFamily="34" charset="0"/>
              </a:rPr>
              <a:t>sayfada açılır</a:t>
            </a:r>
            <a:r>
              <a:rPr lang="tr-TR" dirty="0">
                <a:latin typeface="Arial" pitchFamily="34" charset="0"/>
                <a:cs typeface="Arial" pitchFamily="34" charset="0"/>
              </a:rPr>
              <a:t>. Diğer sayfaların alt kısımları tutanağı imzalayan kişiler tarafından imzalanır </a:t>
            </a:r>
            <a:r>
              <a:rPr lang="tr-TR" dirty="0" smtClean="0">
                <a:latin typeface="Arial" pitchFamily="34" charset="0"/>
                <a:cs typeface="Arial" pitchFamily="34" charset="0"/>
              </a:rPr>
              <a:t>veya paraflanır.</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Tutanağı tanzim eden görevliler ile düzenlenirken bulunması gerekli olay </a:t>
            </a:r>
            <a:r>
              <a:rPr lang="tr-TR" dirty="0" smtClean="0">
                <a:latin typeface="Arial" pitchFamily="34" charset="0"/>
                <a:cs typeface="Arial" pitchFamily="34" charset="0"/>
              </a:rPr>
              <a:t>taraflarının ve </a:t>
            </a:r>
            <a:r>
              <a:rPr lang="tr-TR" dirty="0">
                <a:latin typeface="Arial" pitchFamily="34" charset="0"/>
                <a:cs typeface="Arial" pitchFamily="34" charset="0"/>
              </a:rPr>
              <a:t>hazır olan diğer ilgili kişilerin imzaları bu bölümde yer alır. Soruşturmayı yürüten</a:t>
            </a:r>
            <a:r>
              <a:rPr lang="tr-TR" dirty="0" smtClean="0">
                <a:latin typeface="Arial" pitchFamily="34" charset="0"/>
                <a:cs typeface="Arial" pitchFamily="34" charset="0"/>
              </a:rPr>
              <a:t>, tutanağı </a:t>
            </a:r>
            <a:r>
              <a:rPr lang="tr-TR" dirty="0">
                <a:latin typeface="Arial" pitchFamily="34" charset="0"/>
                <a:cs typeface="Arial" pitchFamily="34" charset="0"/>
              </a:rPr>
              <a:t>yazan görevli ile mağdur, müşteki, tanık, zanlı, </a:t>
            </a:r>
            <a:r>
              <a:rPr lang="tr-TR" dirty="0" err="1" smtClean="0">
                <a:latin typeface="Arial" pitchFamily="34" charset="0"/>
                <a:cs typeface="Arial" pitchFamily="34" charset="0"/>
              </a:rPr>
              <a:t>hazirun</a:t>
            </a:r>
            <a:r>
              <a:rPr lang="tr-TR" dirty="0">
                <a:latin typeface="Arial" pitchFamily="34" charset="0"/>
                <a:cs typeface="Arial" pitchFamily="34" charset="0"/>
              </a:rPr>
              <a:t>, bilirkişi ve tercümana </a:t>
            </a:r>
            <a:r>
              <a:rPr lang="tr-TR" dirty="0" smtClean="0">
                <a:latin typeface="Arial" pitchFamily="34" charset="0"/>
                <a:cs typeface="Arial" pitchFamily="34" charset="0"/>
              </a:rPr>
              <a:t>da imza </a:t>
            </a:r>
            <a:r>
              <a:rPr lang="tr-TR" dirty="0">
                <a:latin typeface="Arial" pitchFamily="34" charset="0"/>
                <a:cs typeface="Arial" pitchFamily="34" charset="0"/>
              </a:rPr>
              <a:t>bloğu açılır.</a:t>
            </a:r>
          </a:p>
        </p:txBody>
      </p:sp>
    </p:spTree>
    <p:extLst>
      <p:ext uri="{BB962C8B-B14F-4D97-AF65-F5344CB8AC3E}">
        <p14:creationId xmlns:p14="http://schemas.microsoft.com/office/powerpoint/2010/main" val="26509163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4239588"/>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TÜRLERİ</a:t>
            </a:r>
          </a:p>
          <a:p>
            <a:pPr algn="just">
              <a:lnSpc>
                <a:spcPct val="150000"/>
              </a:lnSpc>
            </a:pP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Kolluk tarafından yürütülmekte olan adli ve idari işlemlerle ilgili olarak değişik adlar </a:t>
            </a:r>
            <a:r>
              <a:rPr lang="tr-TR" dirty="0" smtClean="0">
                <a:latin typeface="Arial" pitchFamily="34" charset="0"/>
                <a:cs typeface="Arial" pitchFamily="34" charset="0"/>
              </a:rPr>
              <a:t>altında tutanaklar </a:t>
            </a:r>
            <a:r>
              <a:rPr lang="tr-TR" dirty="0">
                <a:latin typeface="Arial" pitchFamily="34" charset="0"/>
                <a:cs typeface="Arial" pitchFamily="34" charset="0"/>
              </a:rPr>
              <a:t>düzenlenmektedir. Soruşturmanın seyrine göre soruşturmanın </a:t>
            </a:r>
            <a:r>
              <a:rPr lang="tr-TR" dirty="0" smtClean="0">
                <a:latin typeface="Arial" pitchFamily="34" charset="0"/>
                <a:cs typeface="Arial" pitchFamily="34" charset="0"/>
              </a:rPr>
              <a:t>başlangıcından sonuna </a:t>
            </a:r>
            <a:r>
              <a:rPr lang="tr-TR" dirty="0">
                <a:latin typeface="Arial" pitchFamily="34" charset="0"/>
                <a:cs typeface="Arial" pitchFamily="34" charset="0"/>
              </a:rPr>
              <a:t>kadar her aşamada yürütülen araştırma, inceleme ve diğer bütün </a:t>
            </a:r>
            <a:r>
              <a:rPr lang="tr-TR" dirty="0" smtClean="0">
                <a:latin typeface="Arial" pitchFamily="34" charset="0"/>
                <a:cs typeface="Arial" pitchFamily="34" charset="0"/>
              </a:rPr>
              <a:t>işlemler yazılı </a:t>
            </a:r>
            <a:r>
              <a:rPr lang="tr-TR" dirty="0">
                <a:latin typeface="Arial" pitchFamily="34" charset="0"/>
                <a:cs typeface="Arial" pitchFamily="34" charset="0"/>
              </a:rPr>
              <a:t>olarak tutanaklarla tespit </a:t>
            </a:r>
            <a:r>
              <a:rPr lang="tr-TR" dirty="0" smtClean="0">
                <a:latin typeface="Arial" pitchFamily="34" charset="0"/>
                <a:cs typeface="Arial" pitchFamily="34" charset="0"/>
              </a:rPr>
              <a:t>edilir.</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Tutanaklar soruşturmanın akışı içinde düzenleniş özelliklerine, konularına ve </a:t>
            </a:r>
            <a:r>
              <a:rPr lang="tr-TR" dirty="0" smtClean="0">
                <a:latin typeface="Arial" pitchFamily="34" charset="0"/>
                <a:cs typeface="Arial" pitchFamily="34" charset="0"/>
              </a:rPr>
              <a:t>yazılış amaçlarına </a:t>
            </a:r>
            <a:r>
              <a:rPr lang="tr-TR" dirty="0">
                <a:latin typeface="Arial" pitchFamily="34" charset="0"/>
                <a:cs typeface="Arial" pitchFamily="34" charset="0"/>
              </a:rPr>
              <a:t>göre çeşitlilik gösterirler. Düzenleniş amaçlarına göre isimler alırlar. </a:t>
            </a:r>
          </a:p>
        </p:txBody>
      </p:sp>
    </p:spTree>
    <p:extLst>
      <p:ext uri="{BB962C8B-B14F-4D97-AF65-F5344CB8AC3E}">
        <p14:creationId xmlns:p14="http://schemas.microsoft.com/office/powerpoint/2010/main" val="32198039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4"/>
            <a:ext cx="8813860" cy="5901581"/>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TUTANAK TÜRLERİ</a:t>
            </a:r>
          </a:p>
          <a:p>
            <a:pPr algn="just">
              <a:lnSpc>
                <a:spcPct val="150000"/>
              </a:lnSpc>
            </a:pPr>
            <a:endParaRPr lang="tr-TR" sz="900" b="1"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Bunlardan </a:t>
            </a:r>
            <a:r>
              <a:rPr lang="tr-TR" dirty="0">
                <a:latin typeface="Arial" pitchFamily="34" charset="0"/>
                <a:cs typeface="Arial" pitchFamily="34" charset="0"/>
              </a:rPr>
              <a:t>bazıları</a:t>
            </a:r>
            <a:r>
              <a:rPr lang="tr-TR" dirty="0" smtClean="0">
                <a:latin typeface="Arial" pitchFamily="34" charset="0"/>
                <a:cs typeface="Arial" pitchFamily="34" charset="0"/>
              </a:rPr>
              <a:t>:</a:t>
            </a:r>
          </a:p>
          <a:p>
            <a:pPr algn="just">
              <a:lnSpc>
                <a:spcPct val="150000"/>
              </a:lnSpc>
            </a:pPr>
            <a:r>
              <a:rPr lang="tr-TR" dirty="0">
                <a:latin typeface="Arial" pitchFamily="34" charset="0"/>
                <a:cs typeface="Arial" pitchFamily="34" charset="0"/>
              </a:rPr>
              <a:t>Şikâyet Tutanağı, İhbar Tutanağı, İfade Tutanağı, Yakalama Tutanağı, Şüpheli </a:t>
            </a:r>
            <a:r>
              <a:rPr lang="tr-TR" dirty="0" smtClean="0">
                <a:latin typeface="Arial" pitchFamily="34" charset="0"/>
                <a:cs typeface="Arial" pitchFamily="34" charset="0"/>
              </a:rPr>
              <a:t>İfade Tutanağı</a:t>
            </a:r>
            <a:r>
              <a:rPr lang="tr-TR" dirty="0">
                <a:latin typeface="Arial" pitchFamily="34" charset="0"/>
                <a:cs typeface="Arial" pitchFamily="34" charset="0"/>
              </a:rPr>
              <a:t>, Olay Yeri İnceleme ve Tespit Tutanağı, Görgü ve Tespit Tutanağı, Değer </a:t>
            </a:r>
            <a:r>
              <a:rPr lang="tr-TR" dirty="0" smtClean="0">
                <a:latin typeface="Arial" pitchFamily="34" charset="0"/>
                <a:cs typeface="Arial" pitchFamily="34" charset="0"/>
              </a:rPr>
              <a:t>Tespit Tutanağı</a:t>
            </a:r>
            <a:r>
              <a:rPr lang="tr-TR" dirty="0">
                <a:latin typeface="Arial" pitchFamily="34" charset="0"/>
                <a:cs typeface="Arial" pitchFamily="34" charset="0"/>
              </a:rPr>
              <a:t>, Miktar Tespiti (Vezin) Tutanağı, Olay Tutanağı, Arama Tutanağı, Zapt </a:t>
            </a:r>
            <a:r>
              <a:rPr lang="tr-TR" dirty="0" smtClean="0">
                <a:latin typeface="Arial" pitchFamily="34" charset="0"/>
                <a:cs typeface="Arial" pitchFamily="34" charset="0"/>
              </a:rPr>
              <a:t>Etme Tutanağı</a:t>
            </a:r>
            <a:r>
              <a:rPr lang="tr-TR" dirty="0">
                <a:latin typeface="Arial" pitchFamily="34" charset="0"/>
                <a:cs typeface="Arial" pitchFamily="34" charset="0"/>
              </a:rPr>
              <a:t>, Teslim Tutanağı, Yer Gösterme Tutanağı, Teşhis Tutanağı, Yüzleştirme Tutanağı</a:t>
            </a:r>
            <a:r>
              <a:rPr lang="tr-TR" dirty="0" smtClean="0">
                <a:latin typeface="Arial" pitchFamily="34" charset="0"/>
                <a:cs typeface="Arial" pitchFamily="34" charset="0"/>
              </a:rPr>
              <a:t>, Yangın </a:t>
            </a:r>
            <a:r>
              <a:rPr lang="tr-TR" dirty="0">
                <a:latin typeface="Arial" pitchFamily="34" charset="0"/>
                <a:cs typeface="Arial" pitchFamily="34" charset="0"/>
              </a:rPr>
              <a:t>Tutanağı, Feragat Tutanağı, Suçüstü Tutanağı, Kapatma Tutanağı, Açma </a:t>
            </a:r>
            <a:r>
              <a:rPr lang="tr-TR" dirty="0" smtClean="0">
                <a:latin typeface="Arial" pitchFamily="34" charset="0"/>
                <a:cs typeface="Arial" pitchFamily="34" charset="0"/>
              </a:rPr>
              <a:t>Tutanağı </a:t>
            </a:r>
          </a:p>
          <a:p>
            <a:pPr algn="just">
              <a:lnSpc>
                <a:spcPct val="150000"/>
              </a:lnSpc>
            </a:pPr>
            <a:endParaRPr lang="tr-TR"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Görev değişikliğinde üzerine zimmetli demirbaş ve birim teçhizatları, göreve yeni </a:t>
            </a:r>
            <a:r>
              <a:rPr lang="tr-TR" dirty="0" smtClean="0">
                <a:latin typeface="Arial" pitchFamily="34" charset="0"/>
                <a:cs typeface="Arial" pitchFamily="34" charset="0"/>
              </a:rPr>
              <a:t>başlayana DEVİR </a:t>
            </a:r>
            <a:r>
              <a:rPr lang="tr-TR" dirty="0">
                <a:latin typeface="Arial" pitchFamily="34" charset="0"/>
                <a:cs typeface="Arial" pitchFamily="34" charset="0"/>
              </a:rPr>
              <a:t>TESLİM TUTANAĞI düzenleyerek teslim edilir. Bazen tutanak </a:t>
            </a:r>
            <a:r>
              <a:rPr lang="tr-TR" dirty="0" smtClean="0">
                <a:latin typeface="Arial" pitchFamily="34" charset="0"/>
                <a:cs typeface="Arial" pitchFamily="34" charset="0"/>
              </a:rPr>
              <a:t>düzenleme amacı </a:t>
            </a:r>
            <a:r>
              <a:rPr lang="tr-TR" dirty="0">
                <a:latin typeface="Arial" pitchFamily="34" charset="0"/>
                <a:cs typeface="Arial" pitchFamily="34" charset="0"/>
              </a:rPr>
              <a:t>kelime ile ifade edilmez. </a:t>
            </a:r>
            <a:r>
              <a:rPr lang="tr-TR" dirty="0" smtClean="0">
                <a:latin typeface="Arial" pitchFamily="34" charset="0"/>
                <a:cs typeface="Arial" pitchFamily="34" charset="0"/>
              </a:rPr>
              <a:t>Bu durumlarda  yalnız </a:t>
            </a:r>
            <a:r>
              <a:rPr lang="tr-TR" dirty="0">
                <a:latin typeface="Arial" pitchFamily="34" charset="0"/>
                <a:cs typeface="Arial" pitchFamily="34" charset="0"/>
              </a:rPr>
              <a:t>“TUTANAK” başlığı kullanılır.</a:t>
            </a:r>
          </a:p>
        </p:txBody>
      </p:sp>
    </p:spTree>
    <p:extLst>
      <p:ext uri="{BB962C8B-B14F-4D97-AF65-F5344CB8AC3E}">
        <p14:creationId xmlns:p14="http://schemas.microsoft.com/office/powerpoint/2010/main" val="7451004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54428"/>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226336" y="90715"/>
            <a:ext cx="8759228" cy="288750"/>
          </a:xfrm>
          <a:prstGeom prst="rect">
            <a:avLst/>
          </a:prstGeom>
        </p:spPr>
        <p:txBody>
          <a:bodyPr vert="horz" wrap="square" lIns="0" tIns="11637" rIns="0" bIns="0" rtlCol="0">
            <a:spAutoFit/>
          </a:bodyPr>
          <a:lstStyle/>
          <a:p>
            <a:pPr marL="11637" algn="ctr">
              <a:spcBef>
                <a:spcPts val="92"/>
              </a:spcBef>
            </a:pPr>
            <a:r>
              <a:rPr lang="tr-TR" b="1" spc="-73" dirty="0">
                <a:solidFill>
                  <a:srgbClr val="231F20"/>
                </a:solidFill>
                <a:latin typeface="Arial" pitchFamily="34" charset="0"/>
                <a:cs typeface="Arial" pitchFamily="34" charset="0"/>
              </a:rPr>
              <a:t>Not Alma, Rapor ve Tutanak Hazırlanması</a:t>
            </a:r>
            <a:endParaRPr lang="tr-TR" b="1" dirty="0">
              <a:latin typeface="Arial" pitchFamily="34" charset="0"/>
              <a:cs typeface="Arial" pitchFamily="34" charset="0"/>
            </a:endParaRPr>
          </a:p>
        </p:txBody>
      </p:sp>
      <p:sp>
        <p:nvSpPr>
          <p:cNvPr id="2" name="Dikdörtgen 1"/>
          <p:cNvSpPr/>
          <p:nvPr/>
        </p:nvSpPr>
        <p:spPr>
          <a:xfrm>
            <a:off x="171704" y="598715"/>
            <a:ext cx="8813860" cy="7979073"/>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ctr">
              <a:lnSpc>
                <a:spcPct val="150000"/>
              </a:lnSpc>
            </a:pPr>
            <a:r>
              <a:rPr lang="tr-TR" b="1" dirty="0">
                <a:latin typeface="Arial" pitchFamily="34" charset="0"/>
                <a:cs typeface="Arial" pitchFamily="34" charset="0"/>
              </a:rPr>
              <a:t>YAKALAMA </a:t>
            </a:r>
            <a:r>
              <a:rPr lang="tr-TR" b="1" dirty="0" smtClean="0">
                <a:latin typeface="Arial" pitchFamily="34" charset="0"/>
                <a:cs typeface="Arial" pitchFamily="34" charset="0"/>
              </a:rPr>
              <a:t>TUTANAĞI</a:t>
            </a:r>
          </a:p>
          <a:p>
            <a:pPr algn="ctr">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11 Mart 2016 günü saat 16.30 sıralarında görevli </a:t>
            </a:r>
            <a:r>
              <a:rPr lang="tr-TR" dirty="0" smtClean="0">
                <a:latin typeface="Arial" pitchFamily="34" charset="0"/>
                <a:cs typeface="Arial" pitchFamily="34" charset="0"/>
              </a:rPr>
              <a:t>bulunduğumuz  </a:t>
            </a:r>
            <a:r>
              <a:rPr lang="tr-TR" dirty="0" err="1">
                <a:latin typeface="Arial" pitchFamily="34" charset="0"/>
                <a:cs typeface="Arial" pitchFamily="34" charset="0"/>
              </a:rPr>
              <a:t>AVM’nin</a:t>
            </a:r>
            <a:r>
              <a:rPr lang="tr-TR" dirty="0">
                <a:latin typeface="Arial" pitchFamily="34" charset="0"/>
                <a:cs typeface="Arial" pitchFamily="34" charset="0"/>
              </a:rPr>
              <a:t> ikinci </a:t>
            </a:r>
            <a:r>
              <a:rPr lang="tr-TR" dirty="0" smtClean="0">
                <a:latin typeface="Arial" pitchFamily="34" charset="0"/>
                <a:cs typeface="Arial" pitchFamily="34" charset="0"/>
              </a:rPr>
              <a:t>katında 216 </a:t>
            </a:r>
            <a:r>
              <a:rPr lang="tr-TR" dirty="0" err="1">
                <a:latin typeface="Arial" pitchFamily="34" charset="0"/>
                <a:cs typeface="Arial" pitchFamily="34" charset="0"/>
              </a:rPr>
              <a:t>nolu</a:t>
            </a:r>
            <a:r>
              <a:rPr lang="tr-TR" dirty="0">
                <a:latin typeface="Arial" pitchFamily="34" charset="0"/>
                <a:cs typeface="Arial" pitchFamily="34" charset="0"/>
              </a:rPr>
              <a:t> …….. mağazadan erkek elbisesini üstüne giyerek mağazadan sessizce </a:t>
            </a:r>
            <a:r>
              <a:rPr lang="tr-TR" dirty="0" smtClean="0">
                <a:latin typeface="Arial" pitchFamily="34" charset="0"/>
                <a:cs typeface="Arial" pitchFamily="34" charset="0"/>
              </a:rPr>
              <a:t>çıkıp gitmeye </a:t>
            </a:r>
            <a:r>
              <a:rPr lang="tr-TR" dirty="0">
                <a:latin typeface="Arial" pitchFamily="34" charset="0"/>
                <a:cs typeface="Arial" pitchFamily="34" charset="0"/>
              </a:rPr>
              <a:t>çalışırken mağaza çalışanı ……….. tarafından fark edilip arkasından </a:t>
            </a:r>
            <a:r>
              <a:rPr lang="tr-TR" dirty="0" smtClean="0">
                <a:latin typeface="Arial" pitchFamily="34" charset="0"/>
                <a:cs typeface="Arial" pitchFamily="34" charset="0"/>
              </a:rPr>
              <a:t>seslendiği fakat </a:t>
            </a:r>
            <a:r>
              <a:rPr lang="tr-TR" dirty="0">
                <a:latin typeface="Arial" pitchFamily="34" charset="0"/>
                <a:cs typeface="Arial" pitchFamily="34" charset="0"/>
              </a:rPr>
              <a:t>durmaksızın kaçmaya başlayan şüpheli ……… </a:t>
            </a:r>
            <a:r>
              <a:rPr lang="tr-TR" dirty="0" err="1">
                <a:latin typeface="Arial" pitchFamily="34" charset="0"/>
                <a:cs typeface="Arial" pitchFamily="34" charset="0"/>
              </a:rPr>
              <a:t>AVM’den</a:t>
            </a:r>
            <a:r>
              <a:rPr lang="tr-TR" dirty="0">
                <a:latin typeface="Arial" pitchFamily="34" charset="0"/>
                <a:cs typeface="Arial" pitchFamily="34" charset="0"/>
              </a:rPr>
              <a:t> çıkmak isterken </a:t>
            </a:r>
            <a:r>
              <a:rPr lang="tr-TR" dirty="0" smtClean="0">
                <a:latin typeface="Arial" pitchFamily="34" charset="0"/>
                <a:cs typeface="Arial" pitchFamily="34" charset="0"/>
              </a:rPr>
              <a:t>kovalamacayı fark </a:t>
            </a:r>
            <a:r>
              <a:rPr lang="tr-TR" dirty="0">
                <a:latin typeface="Arial" pitchFamily="34" charset="0"/>
                <a:cs typeface="Arial" pitchFamily="34" charset="0"/>
              </a:rPr>
              <a:t>etmem üzerine olaya müdahale ederek şüpheli şahsı yakaladım</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Bu yakalama tutanağı ….. </a:t>
            </a:r>
            <a:r>
              <a:rPr lang="tr-TR" dirty="0" err="1">
                <a:latin typeface="Arial" pitchFamily="34" charset="0"/>
                <a:cs typeface="Arial" pitchFamily="34" charset="0"/>
              </a:rPr>
              <a:t>AVM’de</a:t>
            </a:r>
            <a:r>
              <a:rPr lang="tr-TR" dirty="0">
                <a:latin typeface="Arial" pitchFamily="34" charset="0"/>
                <a:cs typeface="Arial" pitchFamily="34" charset="0"/>
              </a:rPr>
              <a:t> yer alan …….. Özel Güvenlik Noktasında </a:t>
            </a:r>
            <a:r>
              <a:rPr lang="tr-TR" dirty="0" smtClean="0">
                <a:latin typeface="Arial" pitchFamily="34" charset="0"/>
                <a:cs typeface="Arial" pitchFamily="34" charset="0"/>
              </a:rPr>
              <a:t>düzenlenmiş olup </a:t>
            </a:r>
            <a:r>
              <a:rPr lang="tr-TR" dirty="0">
                <a:latin typeface="Arial" pitchFamily="34" charset="0"/>
                <a:cs typeface="Arial" pitchFamily="34" charset="0"/>
              </a:rPr>
              <a:t>aşağıda isimleri bulunan kişiler tarafından okunup doğruluğu </a:t>
            </a:r>
            <a:r>
              <a:rPr lang="tr-TR" dirty="0" smtClean="0">
                <a:latin typeface="Arial" pitchFamily="34" charset="0"/>
                <a:cs typeface="Arial" pitchFamily="34" charset="0"/>
              </a:rPr>
              <a:t>anlaşıldıktan sonra </a:t>
            </a:r>
            <a:r>
              <a:rPr lang="tr-TR" dirty="0">
                <a:latin typeface="Arial" pitchFamily="34" charset="0"/>
                <a:cs typeface="Arial" pitchFamily="34" charset="0"/>
              </a:rPr>
              <a:t>birlikte imza altına alınmıştır. 11 Mart 2016 Saat: </a:t>
            </a:r>
            <a:r>
              <a:rPr lang="tr-TR" dirty="0" smtClean="0">
                <a:latin typeface="Arial" pitchFamily="34" charset="0"/>
                <a:cs typeface="Arial" pitchFamily="34" charset="0"/>
              </a:rPr>
              <a:t>16:45</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İmza			 </a:t>
            </a:r>
            <a:r>
              <a:rPr lang="tr-TR" dirty="0">
                <a:latin typeface="Arial" pitchFamily="34" charset="0"/>
                <a:cs typeface="Arial" pitchFamily="34" charset="0"/>
              </a:rPr>
              <a:t>İmza </a:t>
            </a:r>
            <a:r>
              <a:rPr lang="tr-TR" dirty="0" smtClean="0">
                <a:latin typeface="Arial" pitchFamily="34" charset="0"/>
                <a:cs typeface="Arial" pitchFamily="34" charset="0"/>
              </a:rPr>
              <a:t>			İmza 			İmza</a:t>
            </a: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 </a:t>
            </a:r>
            <a:r>
              <a:rPr lang="tr-TR" dirty="0" smtClean="0">
                <a:latin typeface="Arial" pitchFamily="34" charset="0"/>
                <a:cs typeface="Arial" pitchFamily="34" charset="0"/>
              </a:rPr>
              <a:t>			………… 		………. 			…………..</a:t>
            </a: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Özel </a:t>
            </a:r>
            <a:r>
              <a:rPr lang="tr-TR" dirty="0" err="1">
                <a:latin typeface="Arial" pitchFamily="34" charset="0"/>
                <a:cs typeface="Arial" pitchFamily="34" charset="0"/>
              </a:rPr>
              <a:t>Güv</a:t>
            </a:r>
            <a:r>
              <a:rPr lang="tr-TR" dirty="0">
                <a:latin typeface="Arial" pitchFamily="34" charset="0"/>
                <a:cs typeface="Arial" pitchFamily="34" charset="0"/>
              </a:rPr>
              <a:t>. Gör. </a:t>
            </a:r>
            <a:r>
              <a:rPr lang="tr-TR" dirty="0" smtClean="0">
                <a:latin typeface="Arial" pitchFamily="34" charset="0"/>
                <a:cs typeface="Arial" pitchFamily="34" charset="0"/>
              </a:rPr>
              <a:t>		Mağaza </a:t>
            </a:r>
            <a:r>
              <a:rPr lang="tr-TR" dirty="0">
                <a:latin typeface="Arial" pitchFamily="34" charset="0"/>
                <a:cs typeface="Arial" pitchFamily="34" charset="0"/>
              </a:rPr>
              <a:t>Gör</a:t>
            </a:r>
            <a:r>
              <a:rPr lang="tr-TR" dirty="0" smtClean="0">
                <a:latin typeface="Arial" pitchFamily="34" charset="0"/>
                <a:cs typeface="Arial" pitchFamily="34" charset="0"/>
              </a:rPr>
              <a:t>.		 </a:t>
            </a:r>
            <a:r>
              <a:rPr lang="tr-TR" dirty="0">
                <a:latin typeface="Arial" pitchFamily="34" charset="0"/>
                <a:cs typeface="Arial" pitchFamily="34" charset="0"/>
              </a:rPr>
              <a:t>İş Yeri Sahibi </a:t>
            </a:r>
            <a:r>
              <a:rPr lang="tr-TR" dirty="0" smtClean="0">
                <a:latin typeface="Arial" pitchFamily="34" charset="0"/>
                <a:cs typeface="Arial" pitchFamily="34" charset="0"/>
              </a:rPr>
              <a:t>		Şüpheli</a:t>
            </a:r>
            <a:endParaRPr lang="tr-TR" dirty="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3697801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6489</Words>
  <Application>Microsoft Office PowerPoint</Application>
  <PresentationFormat>Ekran Gösterisi (4:3)</PresentationFormat>
  <Paragraphs>800</Paragraphs>
  <Slides>60</Slides>
  <Notes>59</Notes>
  <HiddenSlides>0</HiddenSlides>
  <MMClips>0</MMClips>
  <ScaleCrop>false</ScaleCrop>
  <HeadingPairs>
    <vt:vector size="4" baseType="variant">
      <vt:variant>
        <vt:lpstr>Tema</vt:lpstr>
      </vt:variant>
      <vt:variant>
        <vt:i4>1</vt:i4>
      </vt:variant>
      <vt:variant>
        <vt:lpstr>Slayt Başlıkları</vt:lpstr>
      </vt:variant>
      <vt:variant>
        <vt:i4>60</vt:i4>
      </vt:variant>
    </vt:vector>
  </HeadingPairs>
  <TitlesOfParts>
    <vt:vector size="6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welcome</dc:creator>
  <cp:lastModifiedBy>kavas36@gmail.com</cp:lastModifiedBy>
  <cp:revision>1</cp:revision>
  <dcterms:created xsi:type="dcterms:W3CDTF">2020-09-29T14:18:05Z</dcterms:created>
  <dcterms:modified xsi:type="dcterms:W3CDTF">2020-09-29T14:18:29Z</dcterms:modified>
</cp:coreProperties>
</file>