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FE5A2A-5794-431F-B782-E4ED7CEA4FC7}" type="datetimeFigureOut">
              <a:rPr lang="tr-TR" smtClean="0"/>
              <a:t>10.09.2020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A756F3-A720-4B87-B244-0CDC704CBC1E}" type="slidenum">
              <a:rPr lang="tr-TR" smtClean="0"/>
              <a:t>‹#›</a:t>
            </a:fld>
            <a:endParaRPr lang="tr-TR"/>
          </a:p>
        </p:txBody>
      </p:sp>
    </p:spTree>
    <p:extLst>
      <p:ext uri="{BB962C8B-B14F-4D97-AF65-F5344CB8AC3E}">
        <p14:creationId xmlns:p14="http://schemas.microsoft.com/office/powerpoint/2010/main" val="4041495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6</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7</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8</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9</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Kanunları uygulama ve olaylara derhal müdahale etme ihtiyacı devriye görevlisinin</a:t>
            </a:r>
          </a:p>
          <a:p>
            <a:r>
              <a:rPr lang="tr-TR" dirty="0" smtClean="0"/>
              <a:t>ikinci büyük vazifesini genellikle gizlemektedir, kapatmaktadır. Bu görev ise polis ile karşılaşan</a:t>
            </a:r>
          </a:p>
          <a:p>
            <a:r>
              <a:rPr lang="tr-TR" dirty="0" smtClean="0"/>
              <a:t>vatandaşla, irtibat içinde bulunmaktır. (</a:t>
            </a:r>
            <a:r>
              <a:rPr lang="tr-TR" dirty="0" err="1" smtClean="0"/>
              <a:t>Weston</a:t>
            </a:r>
            <a:r>
              <a:rPr lang="tr-TR" dirty="0" smtClean="0"/>
              <a:t>, 1976)</a:t>
            </a:r>
          </a:p>
          <a:p>
            <a:r>
              <a:rPr lang="tr-TR" dirty="0" smtClean="0"/>
              <a:t>Sonuç olarak; devriye hizmetleri ile görevli özel güvenlik görevlileri dış görünüş yani</a:t>
            </a:r>
          </a:p>
          <a:p>
            <a:r>
              <a:rPr lang="tr-TR" dirty="0" smtClean="0"/>
              <a:t>eşkâl tarifi konusunda bilgili ve tecrübeli müphem (belirsiz) şahıslar ve şüpheli durumlar karşısında duyarlı, tehlikeleri önceden sezebilen, görev alanını devamlı kontrol altında</a:t>
            </a:r>
          </a:p>
          <a:p>
            <a:r>
              <a:rPr lang="tr-TR" dirty="0" smtClean="0"/>
              <a:t>tutan devriye özellikleri arz etmelidir (http://www.ispozelguvenlik.com.tr/devriye-hizmetleri,</a:t>
            </a:r>
          </a:p>
          <a:p>
            <a:r>
              <a:rPr lang="tr-TR" dirty="0" smtClean="0"/>
              <a:t>2011).</a:t>
            </a:r>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10</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11</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12</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13</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14</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15</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16</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17</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18</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19</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20</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Helikopter gibi hava taşıtlarının temin edilme maliyetleri yüksek olması nedeniyle ülkemizde özel güvenlik alanında kullanılmamakla beraber, Özel güvenlik teşkilatınca güvenliği sağlanacak, kritik önem arz eden tesislerin büyüklüğü ve yerleşkelerinin geniş coğrafi alanlara yayılması durumunda kullanma ihtiyacı kaçınılmaz olacaktır.</a:t>
            </a:r>
          </a:p>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21</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22</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23</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24</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25</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26</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27</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28</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29</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30</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31</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32</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33</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34</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35</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36</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37</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38</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39</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40</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41</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42</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43</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44</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45</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46</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47</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48</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49</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50</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51</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52</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53</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54</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55</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56</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57</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58</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59</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60</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61</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62</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63</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64</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65</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66</a:t>
            </a:fld>
            <a:endParaRPr lang="tr-TR"/>
          </a:p>
        </p:txBody>
      </p:sp>
    </p:spTree>
    <p:extLst>
      <p:ext uri="{BB962C8B-B14F-4D97-AF65-F5344CB8AC3E}">
        <p14:creationId xmlns:p14="http://schemas.microsoft.com/office/powerpoint/2010/main" val="13043927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6BEEEC9-1496-4E73-8A20-DF3F3A2AC630}" type="slidenum">
              <a:rPr lang="tr-TR" smtClean="0"/>
              <a:t>67</a:t>
            </a:fld>
            <a:endParaRPr lang="tr-TR"/>
          </a:p>
        </p:txBody>
      </p:sp>
    </p:spTree>
    <p:extLst>
      <p:ext uri="{BB962C8B-B14F-4D97-AF65-F5344CB8AC3E}">
        <p14:creationId xmlns:p14="http://schemas.microsoft.com/office/powerpoint/2010/main" val="1304392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10.09.2020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10.09.2020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10.09.2020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10.09.2020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10.09.2020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10.09.2020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10.09.2020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10.09.2020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10.09.2020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10.09.2020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10.09.2020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4635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10.09.2020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878852"/>
            <a:ext cx="8827129" cy="4655086"/>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GİRİŞ</a:t>
            </a:r>
            <a:endParaRPr lang="tr-TR"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İnsanların toplu yaşam alanı olan bölgeler, kentler huzurlu bir yaşam için güvenli olmalıdır</a:t>
            </a:r>
            <a:r>
              <a:rPr lang="tr-TR" dirty="0" smtClean="0">
                <a:latin typeface="Arial" pitchFamily="34" charset="0"/>
                <a:cs typeface="Arial" pitchFamily="34" charset="0"/>
              </a:rPr>
              <a:t>. Günümüzde </a:t>
            </a:r>
            <a:r>
              <a:rPr lang="tr-TR" dirty="0">
                <a:latin typeface="Arial" pitchFamily="34" charset="0"/>
                <a:cs typeface="Arial" pitchFamily="34" charset="0"/>
              </a:rPr>
              <a:t>çeşitli nedenlerle köyden kente göç etmek suretiyle </a:t>
            </a:r>
            <a:r>
              <a:rPr lang="tr-TR" dirty="0" smtClean="0">
                <a:latin typeface="Arial" pitchFamily="34" charset="0"/>
                <a:cs typeface="Arial" pitchFamily="34" charset="0"/>
              </a:rPr>
              <a:t>kalabalıklaşan kentlerde </a:t>
            </a:r>
            <a:r>
              <a:rPr lang="tr-TR" dirty="0">
                <a:latin typeface="Arial" pitchFamily="34" charset="0"/>
                <a:cs typeface="Arial" pitchFamily="34" charset="0"/>
              </a:rPr>
              <a:t>suç oranlarının artmasıyla toplu yaşam alanlarında birçok güvenlik </a:t>
            </a:r>
            <a:r>
              <a:rPr lang="tr-TR" dirty="0" smtClean="0">
                <a:latin typeface="Arial" pitchFamily="34" charset="0"/>
                <a:cs typeface="Arial" pitchFamily="34" charset="0"/>
              </a:rPr>
              <a:t>sorununun doğduğu </a:t>
            </a:r>
            <a:r>
              <a:rPr lang="tr-TR" dirty="0">
                <a:latin typeface="Arial" pitchFamily="34" charset="0"/>
                <a:cs typeface="Arial" pitchFamily="34" charset="0"/>
              </a:rPr>
              <a:t>görülmektedir</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 </a:t>
            </a:r>
            <a:r>
              <a:rPr lang="tr-TR" dirty="0">
                <a:latin typeface="Arial" pitchFamily="34" charset="0"/>
                <a:cs typeface="Arial" pitchFamily="34" charset="0"/>
              </a:rPr>
              <a:t>Genel ve özel kolluk kuvvetleri kentlerde insanların </a:t>
            </a:r>
            <a:r>
              <a:rPr lang="tr-TR" dirty="0" smtClean="0">
                <a:latin typeface="Arial" pitchFamily="34" charset="0"/>
                <a:cs typeface="Arial" pitchFamily="34" charset="0"/>
              </a:rPr>
              <a:t>huzuru için </a:t>
            </a:r>
            <a:r>
              <a:rPr lang="tr-TR" dirty="0">
                <a:latin typeface="Arial" pitchFamily="34" charset="0"/>
                <a:cs typeface="Arial" pitchFamily="34" charset="0"/>
              </a:rPr>
              <a:t>güvenlik hizmeti icra etmekte, bu görevleri kanunların kendilerine verdiği </a:t>
            </a:r>
            <a:r>
              <a:rPr lang="tr-TR" dirty="0" smtClean="0">
                <a:latin typeface="Arial" pitchFamily="34" charset="0"/>
                <a:cs typeface="Arial" pitchFamily="34" charset="0"/>
              </a:rPr>
              <a:t>yetkileri kullanarak </a:t>
            </a:r>
            <a:r>
              <a:rPr lang="tr-TR" dirty="0">
                <a:latin typeface="Arial" pitchFamily="34" charset="0"/>
                <a:cs typeface="Arial" pitchFamily="34" charset="0"/>
              </a:rPr>
              <a:t>yerine getirmektedir. Güvenlik hizmetlerindeki ilk ve en önemli amaç </a:t>
            </a:r>
            <a:r>
              <a:rPr lang="tr-TR" dirty="0" smtClean="0">
                <a:latin typeface="Arial" pitchFamily="34" charset="0"/>
                <a:cs typeface="Arial" pitchFamily="34" charset="0"/>
              </a:rPr>
              <a:t>suçun oluşmadan </a:t>
            </a:r>
            <a:r>
              <a:rPr lang="tr-TR" dirty="0">
                <a:latin typeface="Arial" pitchFamily="34" charset="0"/>
                <a:cs typeface="Arial" pitchFamily="34" charset="0"/>
              </a:rPr>
              <a:t>önlenmesidir. İşte bu amaç doğrultusunda güvenlik hizmetlerinin ilk icra </a:t>
            </a:r>
            <a:r>
              <a:rPr lang="tr-TR" dirty="0" smtClean="0">
                <a:latin typeface="Arial" pitchFamily="34" charset="0"/>
                <a:cs typeface="Arial" pitchFamily="34" charset="0"/>
              </a:rPr>
              <a:t>edildiği tarihten </a:t>
            </a:r>
            <a:r>
              <a:rPr lang="tr-TR" dirty="0">
                <a:latin typeface="Arial" pitchFamily="34" charset="0"/>
                <a:cs typeface="Arial" pitchFamily="34" charset="0"/>
              </a:rPr>
              <a:t>bu yana suçun önlenmesindeki birincil hizmet, devriye hizmetleridir.</a:t>
            </a:r>
          </a:p>
        </p:txBody>
      </p:sp>
    </p:spTree>
    <p:extLst>
      <p:ext uri="{BB962C8B-B14F-4D97-AF65-F5344CB8AC3E}">
        <p14:creationId xmlns:p14="http://schemas.microsoft.com/office/powerpoint/2010/main" val="1839542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878852"/>
            <a:ext cx="8827129" cy="2993093"/>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 </a:t>
            </a:r>
            <a:r>
              <a:rPr lang="tr-TR" b="1" dirty="0">
                <a:latin typeface="Arial" pitchFamily="34" charset="0"/>
                <a:cs typeface="Arial" pitchFamily="34" charset="0"/>
              </a:rPr>
              <a:t>NEDİR?</a:t>
            </a:r>
          </a:p>
          <a:p>
            <a:pPr algn="just">
              <a:lnSpc>
                <a:spcPct val="150000"/>
              </a:lnSpc>
            </a:pPr>
            <a:r>
              <a:rPr lang="tr-TR" dirty="0" smtClean="0">
                <a:latin typeface="Arial" pitchFamily="34" charset="0"/>
                <a:cs typeface="Arial" pitchFamily="34" charset="0"/>
              </a:rPr>
              <a:t>Devriye hizmetleri; görev alanı içinde genel güvenliği ve gerekli caydırıcılığı sağlamak, suç işlenmesini önlemek,  işlenen suç ve suçların faillerini takip etmek, işlenmiş suçlarda şüphelileri yakalamak, delilleri korumak ve emniyet teşkilatına teslim etmek, yardıma ihtiyacı olanlara yardım etmek üzere sorumluluk bölgesinde  belirlenen bir güzergâhta yaya ya da araçlı olarak gezerek icra edilen üniformalı ve tam teçhizatlı en az iki güvenlik görevlisi tarafından yapılan güvenlik hizmetleridir.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6694" y="3736777"/>
            <a:ext cx="4795507" cy="2843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1120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878852"/>
            <a:ext cx="8827129" cy="4655086"/>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 </a:t>
            </a:r>
            <a:r>
              <a:rPr lang="tr-TR" b="1" dirty="0">
                <a:latin typeface="Arial" pitchFamily="34" charset="0"/>
                <a:cs typeface="Arial" pitchFamily="34" charset="0"/>
              </a:rPr>
              <a:t>NEDİR?</a:t>
            </a:r>
          </a:p>
          <a:p>
            <a:pPr algn="just">
              <a:lnSpc>
                <a:spcPct val="150000"/>
              </a:lnSpc>
            </a:pPr>
            <a:r>
              <a:rPr lang="tr-TR" b="1" dirty="0">
                <a:latin typeface="Arial" pitchFamily="34" charset="0"/>
                <a:cs typeface="Arial" pitchFamily="34" charset="0"/>
              </a:rPr>
              <a:t>Devriye Bölgesi; </a:t>
            </a:r>
            <a:r>
              <a:rPr lang="tr-TR" dirty="0" smtClean="0">
                <a:latin typeface="Arial" pitchFamily="34" charset="0"/>
                <a:cs typeface="Arial" pitchFamily="34" charset="0"/>
              </a:rPr>
              <a:t>Devriye </a:t>
            </a:r>
            <a:r>
              <a:rPr lang="tr-TR" dirty="0">
                <a:latin typeface="Arial" pitchFamily="34" charset="0"/>
                <a:cs typeface="Arial" pitchFamily="34" charset="0"/>
              </a:rPr>
              <a:t>görevinin yapılacağı, devriyenin güvenliğinden sorumlu olduğu sınırları </a:t>
            </a:r>
            <a:r>
              <a:rPr lang="tr-TR" dirty="0" smtClean="0">
                <a:latin typeface="Arial" pitchFamily="34" charset="0"/>
                <a:cs typeface="Arial" pitchFamily="34" charset="0"/>
              </a:rPr>
              <a:t>belirlenmiş özel </a:t>
            </a:r>
            <a:r>
              <a:rPr lang="tr-TR" dirty="0">
                <a:latin typeface="Arial" pitchFamily="34" charset="0"/>
                <a:cs typeface="Arial" pitchFamily="34" charset="0"/>
              </a:rPr>
              <a:t>bölgeye </a:t>
            </a:r>
            <a:r>
              <a:rPr lang="tr-TR" dirty="0" smtClean="0">
                <a:latin typeface="Arial" pitchFamily="34" charset="0"/>
                <a:cs typeface="Arial" pitchFamily="34" charset="0"/>
              </a:rPr>
              <a:t> denir.</a:t>
            </a:r>
          </a:p>
          <a:p>
            <a:pPr algn="just">
              <a:lnSpc>
                <a:spcPct val="150000"/>
              </a:lnSpc>
            </a:pPr>
            <a:endParaRPr lang="tr-TR"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Güzergâhı; </a:t>
            </a:r>
            <a:r>
              <a:rPr lang="tr-TR" dirty="0">
                <a:latin typeface="Arial" pitchFamily="34" charset="0"/>
                <a:cs typeface="Arial" pitchFamily="34" charset="0"/>
              </a:rPr>
              <a:t>Devriye </a:t>
            </a:r>
            <a:r>
              <a:rPr lang="tr-TR" dirty="0" smtClean="0">
                <a:latin typeface="Arial" pitchFamily="34" charset="0"/>
                <a:cs typeface="Arial" pitchFamily="34" charset="0"/>
              </a:rPr>
              <a:t>bölgesi içerisinde kontrol edilmesi gereken noktalara intikal etmek amacıyla yetkili amir tarafından önceden yapılan plan çerçevesinde sınırları belirlenmiş yollardır.</a:t>
            </a:r>
          </a:p>
          <a:p>
            <a:pPr algn="just">
              <a:lnSpc>
                <a:spcPct val="150000"/>
              </a:lnSpc>
            </a:pPr>
            <a:endParaRPr lang="tr-TR" dirty="0" smtClean="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Devriye Görevi</a:t>
            </a:r>
            <a:r>
              <a:rPr lang="tr-TR" b="1" dirty="0">
                <a:latin typeface="Arial" pitchFamily="34" charset="0"/>
                <a:cs typeface="Arial" pitchFamily="34" charset="0"/>
              </a:rPr>
              <a:t>;</a:t>
            </a:r>
            <a:r>
              <a:rPr lang="tr-TR" b="1" dirty="0" smtClean="0">
                <a:latin typeface="Arial" pitchFamily="34" charset="0"/>
                <a:cs typeface="Arial" pitchFamily="34" charset="0"/>
              </a:rPr>
              <a:t>   </a:t>
            </a:r>
            <a:r>
              <a:rPr lang="tr-TR" dirty="0" smtClean="0">
                <a:latin typeface="Arial" pitchFamily="34" charset="0"/>
                <a:cs typeface="Arial" pitchFamily="34" charset="0"/>
              </a:rPr>
              <a:t>Sorumlu   olduğu  bölge   ve</a:t>
            </a:r>
          </a:p>
          <a:p>
            <a:pPr algn="just">
              <a:lnSpc>
                <a:spcPct val="150000"/>
              </a:lnSpc>
            </a:pPr>
            <a:r>
              <a:rPr lang="tr-TR" dirty="0" smtClean="0">
                <a:latin typeface="Arial" pitchFamily="34" charset="0"/>
                <a:cs typeface="Arial" pitchFamily="34" charset="0"/>
              </a:rPr>
              <a:t> güzergâhta   devriye     görevlileri    tarafından</a:t>
            </a:r>
          </a:p>
          <a:p>
            <a:pPr algn="just">
              <a:lnSpc>
                <a:spcPct val="150000"/>
              </a:lnSpc>
            </a:pPr>
            <a:r>
              <a:rPr lang="tr-TR" dirty="0" smtClean="0">
                <a:latin typeface="Arial" pitchFamily="34" charset="0"/>
                <a:cs typeface="Arial" pitchFamily="34" charset="0"/>
              </a:rPr>
              <a:t> yapılan faaliyetlere denir.</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4634" y="3558276"/>
            <a:ext cx="4300396" cy="3154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5013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878852"/>
            <a:ext cx="8827129" cy="6524829"/>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p>
          <a:p>
            <a:pPr algn="just">
              <a:lnSpc>
                <a:spcPct val="150000"/>
              </a:lnSpc>
            </a:pPr>
            <a:endParaRPr lang="tr-TR" sz="900" b="1"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	Devriye </a:t>
            </a:r>
            <a:r>
              <a:rPr lang="tr-TR" dirty="0">
                <a:latin typeface="Arial" pitchFamily="34" charset="0"/>
                <a:cs typeface="Arial" pitchFamily="34" charset="0"/>
              </a:rPr>
              <a:t>hizmetleri suçun önlenmesinde kullanılan en etkili yollardan biridir. Devriye </a:t>
            </a:r>
            <a:r>
              <a:rPr lang="tr-TR" dirty="0" smtClean="0">
                <a:latin typeface="Arial" pitchFamily="34" charset="0"/>
                <a:cs typeface="Arial" pitchFamily="34" charset="0"/>
              </a:rPr>
              <a:t>hizmeti ile </a:t>
            </a:r>
            <a:r>
              <a:rPr lang="tr-TR" dirty="0">
                <a:latin typeface="Arial" pitchFamily="34" charset="0"/>
                <a:cs typeface="Arial" pitchFamily="34" charset="0"/>
              </a:rPr>
              <a:t>suç için elverişli ortamlar azaltılır</a:t>
            </a:r>
            <a:r>
              <a:rPr lang="tr-TR" dirty="0" smtClean="0">
                <a:latin typeface="Arial" pitchFamily="34" charset="0"/>
                <a:cs typeface="Arial" pitchFamily="34" charset="0"/>
              </a:rPr>
              <a:t>. Vatandaşların </a:t>
            </a:r>
            <a:r>
              <a:rPr lang="tr-TR" dirty="0">
                <a:latin typeface="Arial" pitchFamily="34" charset="0"/>
                <a:cs typeface="Arial" pitchFamily="34" charset="0"/>
              </a:rPr>
              <a:t>kendilerini güvende </a:t>
            </a:r>
            <a:r>
              <a:rPr lang="tr-TR" dirty="0" smtClean="0">
                <a:latin typeface="Arial" pitchFamily="34" charset="0"/>
                <a:cs typeface="Arial" pitchFamily="34" charset="0"/>
              </a:rPr>
              <a:t>hissetmeleri sağlanır. Tutulan </a:t>
            </a:r>
            <a:r>
              <a:rPr lang="tr-TR" dirty="0">
                <a:latin typeface="Arial" pitchFamily="34" charset="0"/>
                <a:cs typeface="Arial" pitchFamily="34" charset="0"/>
              </a:rPr>
              <a:t>raporlar ile koruma altındaki vatandaşlar, iş yeri sahipleri, </a:t>
            </a:r>
            <a:r>
              <a:rPr lang="tr-TR" dirty="0" smtClean="0">
                <a:latin typeface="Arial" pitchFamily="34" charset="0"/>
                <a:cs typeface="Arial" pitchFamily="34" charset="0"/>
              </a:rPr>
              <a:t>yöneticiler güvenlik </a:t>
            </a:r>
            <a:r>
              <a:rPr lang="tr-TR" dirty="0">
                <a:latin typeface="Arial" pitchFamily="34" charset="0"/>
                <a:cs typeface="Arial" pitchFamily="34" charset="0"/>
              </a:rPr>
              <a:t>önlemleri konusunda bilgilendirilir. Devriye görevlisi suç işlenmesi hâlinde </a:t>
            </a:r>
            <a:r>
              <a:rPr lang="tr-TR" dirty="0" smtClean="0">
                <a:latin typeface="Arial" pitchFamily="34" charset="0"/>
                <a:cs typeface="Arial" pitchFamily="34" charset="0"/>
              </a:rPr>
              <a:t>suç delillerini </a:t>
            </a:r>
            <a:r>
              <a:rPr lang="tr-TR" dirty="0">
                <a:latin typeface="Arial" pitchFamily="34" charset="0"/>
                <a:cs typeface="Arial" pitchFamily="34" charset="0"/>
              </a:rPr>
              <a:t>ve suçluları muhafaza etmekle beraber olayların meydana gelmeden </a:t>
            </a:r>
            <a:r>
              <a:rPr lang="tr-TR" dirty="0" smtClean="0">
                <a:latin typeface="Arial" pitchFamily="34" charset="0"/>
                <a:cs typeface="Arial" pitchFamily="34" charset="0"/>
              </a:rPr>
              <a:t>önlenmesi içinde </a:t>
            </a:r>
            <a:r>
              <a:rPr lang="tr-TR" dirty="0">
                <a:latin typeface="Arial" pitchFamily="34" charset="0"/>
                <a:cs typeface="Arial" pitchFamily="34" charset="0"/>
              </a:rPr>
              <a:t>gerekli önlemleri alır. (Açık </a:t>
            </a:r>
            <a:r>
              <a:rPr lang="tr-TR" dirty="0" smtClean="0">
                <a:latin typeface="Arial" pitchFamily="34" charset="0"/>
                <a:cs typeface="Arial" pitchFamily="34" charset="0"/>
              </a:rPr>
              <a:t>pencere ve kapıları </a:t>
            </a:r>
            <a:r>
              <a:rPr lang="tr-TR" dirty="0">
                <a:latin typeface="Arial" pitchFamily="34" charset="0"/>
                <a:cs typeface="Arial" pitchFamily="34" charset="0"/>
              </a:rPr>
              <a:t>kapatmak </a:t>
            </a:r>
            <a:r>
              <a:rPr lang="tr-TR" dirty="0" smtClean="0">
                <a:latin typeface="Arial" pitchFamily="34" charset="0"/>
                <a:cs typeface="Arial" pitchFamily="34" charset="0"/>
              </a:rPr>
              <a:t>gibi)</a:t>
            </a:r>
          </a:p>
          <a:p>
            <a:pPr algn="just">
              <a:lnSpc>
                <a:spcPct val="150000"/>
              </a:lnSpc>
            </a:pP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	Kendinden </a:t>
            </a:r>
            <a:r>
              <a:rPr lang="tr-TR" dirty="0">
                <a:latin typeface="Arial" pitchFamily="34" charset="0"/>
                <a:cs typeface="Arial" pitchFamily="34" charset="0"/>
              </a:rPr>
              <a:t>emin, kararlı ve görev bölgesini tanıyan sıkça görülen ve hareket </a:t>
            </a:r>
            <a:r>
              <a:rPr lang="tr-TR" dirty="0" smtClean="0">
                <a:latin typeface="Arial" pitchFamily="34" charset="0"/>
                <a:cs typeface="Arial" pitchFamily="34" charset="0"/>
              </a:rPr>
              <a:t>kabiliyeti yüksek </a:t>
            </a:r>
            <a:r>
              <a:rPr lang="tr-TR" dirty="0">
                <a:latin typeface="Arial" pitchFamily="34" charset="0"/>
                <a:cs typeface="Arial" pitchFamily="34" charset="0"/>
              </a:rPr>
              <a:t>olan devriye personeli, suç işlemeye niyetlenenlerin suç işleme </a:t>
            </a:r>
            <a:r>
              <a:rPr lang="tr-TR" dirty="0" smtClean="0">
                <a:latin typeface="Arial" pitchFamily="34" charset="0"/>
                <a:cs typeface="Arial" pitchFamily="34" charset="0"/>
              </a:rPr>
              <a:t>cesaretinin kırılmasına </a:t>
            </a:r>
            <a:r>
              <a:rPr lang="tr-TR" dirty="0">
                <a:latin typeface="Arial" pitchFamily="34" charset="0"/>
                <a:cs typeface="Arial" pitchFamily="34" charset="0"/>
              </a:rPr>
              <a:t>ve yakalanma korkusuna kapılmasına neden olur. Bu da toplumda huzur </a:t>
            </a:r>
            <a:r>
              <a:rPr lang="tr-TR" dirty="0" smtClean="0">
                <a:latin typeface="Arial" pitchFamily="34" charset="0"/>
                <a:cs typeface="Arial" pitchFamily="34" charset="0"/>
              </a:rPr>
              <a:t>ortamının oluşması</a:t>
            </a:r>
            <a:r>
              <a:rPr lang="tr-TR" dirty="0">
                <a:latin typeface="Arial" pitchFamily="34" charset="0"/>
                <a:cs typeface="Arial" pitchFamily="34" charset="0"/>
              </a:rPr>
              <a:t>, sağlamlaşması ve vatandaş gözünde devriyeye olan güven </a:t>
            </a:r>
            <a:r>
              <a:rPr lang="tr-TR" dirty="0" smtClean="0">
                <a:latin typeface="Arial" pitchFamily="34" charset="0"/>
                <a:cs typeface="Arial" pitchFamily="34" charset="0"/>
              </a:rPr>
              <a:t>duygusunun yüksek </a:t>
            </a:r>
            <a:r>
              <a:rPr lang="tr-TR" dirty="0">
                <a:latin typeface="Arial" pitchFamily="34" charset="0"/>
                <a:cs typeface="Arial" pitchFamily="34" charset="0"/>
              </a:rPr>
              <a:t>bir seviyeye çıkmasında önemli bir rol oynar.</a:t>
            </a:r>
          </a:p>
          <a:p>
            <a:pPr algn="just">
              <a:lnSpc>
                <a:spcPct val="150000"/>
              </a:lnSpc>
            </a:pPr>
            <a:endParaRPr lang="tr-TR" dirty="0" smtClean="0">
              <a:latin typeface="Arial" pitchFamily="34" charset="0"/>
              <a:cs typeface="Arial" pitchFamily="34" charset="0"/>
            </a:endParaRPr>
          </a:p>
        </p:txBody>
      </p:sp>
    </p:spTree>
    <p:extLst>
      <p:ext uri="{BB962C8B-B14F-4D97-AF65-F5344CB8AC3E}">
        <p14:creationId xmlns:p14="http://schemas.microsoft.com/office/powerpoint/2010/main" val="225905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878851"/>
            <a:ext cx="8827129" cy="5601499"/>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p>
          <a:p>
            <a:pPr algn="just">
              <a:lnSpc>
                <a:spcPct val="150000"/>
              </a:lnSpc>
            </a:pPr>
            <a:endParaRPr lang="tr-TR" sz="5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Bu çerçevesinde özel </a:t>
            </a:r>
            <a:r>
              <a:rPr lang="tr-TR" b="1" dirty="0">
                <a:latin typeface="Arial" pitchFamily="34" charset="0"/>
                <a:cs typeface="Arial" pitchFamily="34" charset="0"/>
              </a:rPr>
              <a:t>güvenlik devriyesinin amaç ve hedefleri şunlardır:</a:t>
            </a:r>
          </a:p>
          <a:p>
            <a:pPr algn="just">
              <a:lnSpc>
                <a:spcPct val="150000"/>
              </a:lnSpc>
            </a:pPr>
            <a:r>
              <a:rPr lang="tr-TR" dirty="0">
                <a:latin typeface="Arial" pitchFamily="34" charset="0"/>
                <a:cs typeface="Arial" pitchFamily="34" charset="0"/>
              </a:rPr>
              <a:t>1. Suç işlenmesini önlemek</a:t>
            </a:r>
          </a:p>
          <a:p>
            <a:pPr algn="just">
              <a:lnSpc>
                <a:spcPct val="150000"/>
              </a:lnSpc>
            </a:pPr>
            <a:r>
              <a:rPr lang="tr-TR" dirty="0">
                <a:latin typeface="Arial" pitchFamily="34" charset="0"/>
                <a:cs typeface="Arial" pitchFamily="34" charset="0"/>
              </a:rPr>
              <a:t>2. </a:t>
            </a:r>
            <a:r>
              <a:rPr lang="tr-TR" dirty="0" smtClean="0">
                <a:latin typeface="Arial" pitchFamily="34" charset="0"/>
                <a:cs typeface="Arial" pitchFamily="34" charset="0"/>
              </a:rPr>
              <a:t>Görev bölgesinde insanların </a:t>
            </a:r>
            <a:r>
              <a:rPr lang="tr-TR" dirty="0">
                <a:latin typeface="Arial" pitchFamily="34" charset="0"/>
                <a:cs typeface="Arial" pitchFamily="34" charset="0"/>
              </a:rPr>
              <a:t>can ve mal güvenliğini korumak</a:t>
            </a:r>
          </a:p>
          <a:p>
            <a:pPr algn="just">
              <a:lnSpc>
                <a:spcPct val="150000"/>
              </a:lnSpc>
            </a:pPr>
            <a:r>
              <a:rPr lang="tr-TR" dirty="0">
                <a:latin typeface="Arial" pitchFamily="34" charset="0"/>
                <a:cs typeface="Arial" pitchFamily="34" charset="0"/>
              </a:rPr>
              <a:t>3. Genel emniyeti sağlamak</a:t>
            </a:r>
          </a:p>
          <a:p>
            <a:pPr algn="just">
              <a:lnSpc>
                <a:spcPct val="150000"/>
              </a:lnSpc>
            </a:pPr>
            <a:r>
              <a:rPr lang="tr-TR" dirty="0">
                <a:latin typeface="Arial" pitchFamily="34" charset="0"/>
                <a:cs typeface="Arial" pitchFamily="34" charset="0"/>
              </a:rPr>
              <a:t>4. Sorumlu olduğu bölge içinde istihbarat toplamak</a:t>
            </a:r>
          </a:p>
          <a:p>
            <a:pPr algn="just">
              <a:lnSpc>
                <a:spcPct val="150000"/>
              </a:lnSpc>
            </a:pPr>
            <a:r>
              <a:rPr lang="tr-TR" dirty="0">
                <a:latin typeface="Arial" pitchFamily="34" charset="0"/>
                <a:cs typeface="Arial" pitchFamily="34" charset="0"/>
              </a:rPr>
              <a:t>5. Suç için elverişli fırsatları azaltmak</a:t>
            </a:r>
          </a:p>
          <a:p>
            <a:pPr algn="just">
              <a:lnSpc>
                <a:spcPct val="150000"/>
              </a:lnSpc>
            </a:pPr>
            <a:r>
              <a:rPr lang="tr-TR" dirty="0">
                <a:latin typeface="Arial" pitchFamily="34" charset="0"/>
                <a:cs typeface="Arial" pitchFamily="34" charset="0"/>
              </a:rPr>
              <a:t>6. Suç işleme eğiliminde olanlara karşı caydırıcı olmak</a:t>
            </a:r>
          </a:p>
          <a:p>
            <a:pPr algn="just">
              <a:lnSpc>
                <a:spcPct val="150000"/>
              </a:lnSpc>
            </a:pPr>
            <a:r>
              <a:rPr lang="tr-TR" dirty="0" smtClean="0">
                <a:latin typeface="Arial" pitchFamily="34" charset="0"/>
                <a:cs typeface="Arial" pitchFamily="34" charset="0"/>
              </a:rPr>
              <a:t>7.Kanunlarca </a:t>
            </a:r>
            <a:r>
              <a:rPr lang="tr-TR" dirty="0">
                <a:latin typeface="Arial" pitchFamily="34" charset="0"/>
                <a:cs typeface="Arial" pitchFamily="34" charset="0"/>
              </a:rPr>
              <a:t>verilmiş olan yetkilerin ve insanların huzuru için konulmuş </a:t>
            </a:r>
            <a:r>
              <a:rPr lang="tr-TR" dirty="0" smtClean="0">
                <a:latin typeface="Arial" pitchFamily="34" charset="0"/>
                <a:cs typeface="Arial" pitchFamily="34" charset="0"/>
              </a:rPr>
              <a:t>kuralların uygulanmasını </a:t>
            </a:r>
            <a:r>
              <a:rPr lang="tr-TR" dirty="0">
                <a:latin typeface="Arial" pitchFamily="34" charset="0"/>
                <a:cs typeface="Arial" pitchFamily="34" charset="0"/>
              </a:rPr>
              <a:t>sağlamak</a:t>
            </a:r>
          </a:p>
          <a:p>
            <a:pPr algn="just">
              <a:lnSpc>
                <a:spcPct val="150000"/>
              </a:lnSpc>
            </a:pPr>
            <a:r>
              <a:rPr lang="tr-TR" dirty="0">
                <a:latin typeface="Arial" pitchFamily="34" charset="0"/>
                <a:cs typeface="Arial" pitchFamily="34" charset="0"/>
              </a:rPr>
              <a:t>8. Düzenlenen etkinlikler esnasında meydana gelebilecek suçları önlemek</a:t>
            </a:r>
          </a:p>
          <a:p>
            <a:pPr algn="just">
              <a:lnSpc>
                <a:spcPct val="150000"/>
              </a:lnSpc>
            </a:pPr>
            <a:r>
              <a:rPr lang="tr-TR" dirty="0">
                <a:latin typeface="Arial" pitchFamily="34" charset="0"/>
                <a:cs typeface="Arial" pitchFamily="34" charset="0"/>
              </a:rPr>
              <a:t>9. Olaylara müdahale etmek, suçlara el koymak, suçluları ve olay yerini </a:t>
            </a:r>
            <a:r>
              <a:rPr lang="tr-TR" dirty="0" smtClean="0">
                <a:latin typeface="Arial" pitchFamily="34" charset="0"/>
                <a:cs typeface="Arial" pitchFamily="34" charset="0"/>
              </a:rPr>
              <a:t>muhafaza etmek </a:t>
            </a:r>
            <a:r>
              <a:rPr lang="tr-TR" dirty="0">
                <a:latin typeface="Arial" pitchFamily="34" charset="0"/>
                <a:cs typeface="Arial" pitchFamily="34" charset="0"/>
              </a:rPr>
              <a:t>ve genel kolluğa bilgi </a:t>
            </a:r>
            <a:r>
              <a:rPr lang="tr-TR" dirty="0" smtClean="0">
                <a:latin typeface="Arial" pitchFamily="34" charset="0"/>
                <a:cs typeface="Arial" pitchFamily="34" charset="0"/>
              </a:rPr>
              <a:t>vermek</a:t>
            </a:r>
            <a:endParaRPr lang="tr-TR" dirty="0">
              <a:latin typeface="Arial" pitchFamily="34" charset="0"/>
              <a:cs typeface="Arial" pitchFamily="34" charset="0"/>
            </a:endParaRPr>
          </a:p>
        </p:txBody>
      </p:sp>
    </p:spTree>
    <p:extLst>
      <p:ext uri="{BB962C8B-B14F-4D97-AF65-F5344CB8AC3E}">
        <p14:creationId xmlns:p14="http://schemas.microsoft.com/office/powerpoint/2010/main" val="2657380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878852"/>
            <a:ext cx="8827129" cy="5186001"/>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p>
          <a:p>
            <a:pPr algn="just">
              <a:lnSpc>
                <a:spcPct val="150000"/>
              </a:lnSpc>
            </a:pPr>
            <a:endParaRPr lang="tr-TR" sz="5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Bu çerçevesinde özel </a:t>
            </a:r>
            <a:r>
              <a:rPr lang="tr-TR" b="1" dirty="0">
                <a:latin typeface="Arial" pitchFamily="34" charset="0"/>
                <a:cs typeface="Arial" pitchFamily="34" charset="0"/>
              </a:rPr>
              <a:t>güvenlik devriyesinin amaç ve hedefleri şunlardır</a:t>
            </a:r>
            <a:r>
              <a:rPr lang="tr-TR" b="1" dirty="0" smtClean="0">
                <a:latin typeface="Arial" pitchFamily="34" charset="0"/>
                <a:cs typeface="Arial" pitchFamily="34" charset="0"/>
              </a:rPr>
              <a:t>:</a:t>
            </a:r>
          </a:p>
          <a:p>
            <a:pPr algn="just">
              <a:lnSpc>
                <a:spcPct val="150000"/>
              </a:lnSpc>
            </a:pPr>
            <a:r>
              <a:rPr lang="tr-TR" dirty="0">
                <a:latin typeface="Arial" pitchFamily="34" charset="0"/>
                <a:cs typeface="Arial" pitchFamily="34" charset="0"/>
              </a:rPr>
              <a:t>10. Görev bölgesinde olayları ve şüpheli şahısları </a:t>
            </a:r>
            <a:r>
              <a:rPr lang="tr-TR" dirty="0" smtClean="0">
                <a:latin typeface="Arial" pitchFamily="34" charset="0"/>
                <a:cs typeface="Arial" pitchFamily="34" charset="0"/>
              </a:rPr>
              <a:t>gözetlemek</a:t>
            </a:r>
            <a:r>
              <a:rPr lang="tr-TR" dirty="0">
                <a:latin typeface="Arial" pitchFamily="34" charset="0"/>
                <a:cs typeface="Arial" pitchFamily="34" charset="0"/>
              </a:rPr>
              <a:t>, suçla ve suçlularla mücadele etmek</a:t>
            </a:r>
          </a:p>
          <a:p>
            <a:pPr algn="just">
              <a:lnSpc>
                <a:spcPct val="150000"/>
              </a:lnSpc>
            </a:pPr>
            <a:r>
              <a:rPr lang="tr-TR" dirty="0" smtClean="0">
                <a:latin typeface="Arial" pitchFamily="34" charset="0"/>
                <a:cs typeface="Arial" pitchFamily="34" charset="0"/>
              </a:rPr>
              <a:t>11</a:t>
            </a:r>
            <a:r>
              <a:rPr lang="tr-TR" dirty="0">
                <a:latin typeface="Arial" pitchFamily="34" charset="0"/>
                <a:cs typeface="Arial" pitchFamily="34" charset="0"/>
              </a:rPr>
              <a:t>. Yardım gereken hâllerde yardıma muhtaç kimselere yardım etmek, lüzumu </a:t>
            </a:r>
            <a:r>
              <a:rPr lang="tr-TR" dirty="0" smtClean="0">
                <a:latin typeface="Arial" pitchFamily="34" charset="0"/>
                <a:cs typeface="Arial" pitchFamily="34" charset="0"/>
              </a:rPr>
              <a:t>hâlinde ilgili </a:t>
            </a:r>
            <a:r>
              <a:rPr lang="tr-TR" dirty="0">
                <a:latin typeface="Arial" pitchFamily="34" charset="0"/>
                <a:cs typeface="Arial" pitchFamily="34" charset="0"/>
              </a:rPr>
              <a:t>kurumlara bilgi vermek(Sosyal yardım hizmeti sunmak)</a:t>
            </a:r>
          </a:p>
          <a:p>
            <a:pPr algn="just">
              <a:lnSpc>
                <a:spcPct val="150000"/>
              </a:lnSpc>
            </a:pPr>
            <a:r>
              <a:rPr lang="tr-TR" dirty="0">
                <a:latin typeface="Arial" pitchFamily="34" charset="0"/>
                <a:cs typeface="Arial" pitchFamily="34" charset="0"/>
              </a:rPr>
              <a:t>12. Halkın yardım çağrısına hızlı bir şekilde cevap vererek verimliliği arttırmak</a:t>
            </a:r>
          </a:p>
          <a:p>
            <a:pPr algn="just">
              <a:lnSpc>
                <a:spcPct val="150000"/>
              </a:lnSpc>
            </a:pPr>
            <a:r>
              <a:rPr lang="tr-TR" dirty="0">
                <a:latin typeface="Arial" pitchFamily="34" charset="0"/>
                <a:cs typeface="Arial" pitchFamily="34" charset="0"/>
              </a:rPr>
              <a:t>13. Özel güvenlik tedbirleri konusunda toplumsal duyarlılığın oluşmasını </a:t>
            </a:r>
            <a:r>
              <a:rPr lang="tr-TR" dirty="0" smtClean="0">
                <a:latin typeface="Arial" pitchFamily="34" charset="0"/>
                <a:cs typeface="Arial" pitchFamily="34" charset="0"/>
              </a:rPr>
              <a:t>sağlamak </a:t>
            </a:r>
          </a:p>
          <a:p>
            <a:pPr algn="just">
              <a:lnSpc>
                <a:spcPct val="150000"/>
              </a:lnSpc>
            </a:pPr>
            <a:r>
              <a:rPr lang="tr-TR" dirty="0" smtClean="0">
                <a:latin typeface="Arial" pitchFamily="34" charset="0"/>
                <a:cs typeface="Arial" pitchFamily="34" charset="0"/>
              </a:rPr>
              <a:t>14</a:t>
            </a:r>
            <a:r>
              <a:rPr lang="tr-TR" dirty="0">
                <a:latin typeface="Arial" pitchFamily="34" charset="0"/>
                <a:cs typeface="Arial" pitchFamily="34" charset="0"/>
              </a:rPr>
              <a:t>. Vatandaşlara güven vermek</a:t>
            </a:r>
          </a:p>
          <a:p>
            <a:pPr algn="just">
              <a:lnSpc>
                <a:spcPct val="150000"/>
              </a:lnSpc>
            </a:pPr>
            <a:r>
              <a:rPr lang="tr-TR" dirty="0">
                <a:latin typeface="Arial" pitchFamily="34" charset="0"/>
                <a:cs typeface="Arial" pitchFamily="34" charset="0"/>
              </a:rPr>
              <a:t>15. Genel kollukla işbirliği kurmak ve geliştirmek</a:t>
            </a:r>
          </a:p>
          <a:p>
            <a:pPr algn="just">
              <a:lnSpc>
                <a:spcPct val="150000"/>
              </a:lnSpc>
            </a:pPr>
            <a:r>
              <a:rPr lang="tr-TR" dirty="0">
                <a:latin typeface="Arial" pitchFamily="34" charset="0"/>
                <a:cs typeface="Arial" pitchFamily="34" charset="0"/>
              </a:rPr>
              <a:t>16. Kanunların kendisine verdiği diğer görevleri yerine getirmek</a:t>
            </a:r>
          </a:p>
          <a:p>
            <a:pPr algn="just">
              <a:lnSpc>
                <a:spcPct val="150000"/>
              </a:lnSpc>
            </a:pPr>
            <a:r>
              <a:rPr lang="tr-TR" dirty="0">
                <a:latin typeface="Arial" pitchFamily="34" charset="0"/>
                <a:cs typeface="Arial" pitchFamily="34" charset="0"/>
              </a:rPr>
              <a:t>17. Emniyet tedbirlerini ihlal eden çalışanları ihtar etmek, ilgililere bildirmek</a:t>
            </a:r>
            <a:endParaRPr lang="tr-TR" dirty="0" smtClean="0">
              <a:latin typeface="Arial" pitchFamily="34" charset="0"/>
              <a:cs typeface="Arial" pitchFamily="34" charset="0"/>
            </a:endParaRPr>
          </a:p>
        </p:txBody>
      </p:sp>
    </p:spTree>
    <p:extLst>
      <p:ext uri="{BB962C8B-B14F-4D97-AF65-F5344CB8AC3E}">
        <p14:creationId xmlns:p14="http://schemas.microsoft.com/office/powerpoint/2010/main" val="2367420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7678991"/>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p>
          <a:p>
            <a:pPr algn="just">
              <a:lnSpc>
                <a:spcPct val="150000"/>
              </a:lnSpc>
            </a:pPr>
            <a:endParaRPr lang="tr-TR" sz="5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GÖREVLERİ</a:t>
            </a:r>
          </a:p>
          <a:p>
            <a:pPr algn="just">
              <a:lnSpc>
                <a:spcPct val="150000"/>
              </a:lnSpc>
            </a:pPr>
            <a:r>
              <a:rPr lang="tr-TR" dirty="0">
                <a:latin typeface="Arial" pitchFamily="34" charset="0"/>
                <a:cs typeface="Arial" pitchFamily="34" charset="0"/>
              </a:rPr>
              <a:t>Devriyenin caydırıcılık etkisi nokta nöbetçilerine nazaran daha fazladır. Devriyeler </a:t>
            </a:r>
            <a:r>
              <a:rPr lang="tr-TR" dirty="0" smtClean="0">
                <a:latin typeface="Arial" pitchFamily="34" charset="0"/>
                <a:cs typeface="Arial" pitchFamily="34" charset="0"/>
              </a:rPr>
              <a:t>belirlenen güzergâhın </a:t>
            </a:r>
            <a:r>
              <a:rPr lang="tr-TR" dirty="0">
                <a:latin typeface="Arial" pitchFamily="34" charset="0"/>
                <a:cs typeface="Arial" pitchFamily="34" charset="0"/>
              </a:rPr>
              <a:t>dışına çıkamazlar. Korunan tesisin etrafında, içinde kendilerine </a:t>
            </a:r>
            <a:r>
              <a:rPr lang="tr-TR" dirty="0" smtClean="0">
                <a:latin typeface="Arial" pitchFamily="34" charset="0"/>
                <a:cs typeface="Arial" pitchFamily="34" charset="0"/>
              </a:rPr>
              <a:t>verilen talimat </a:t>
            </a:r>
            <a:r>
              <a:rPr lang="tr-TR" dirty="0">
                <a:latin typeface="Arial" pitchFamily="34" charset="0"/>
                <a:cs typeface="Arial" pitchFamily="34" charset="0"/>
              </a:rPr>
              <a:t>doğrultusunda görev yaparlar. </a:t>
            </a:r>
            <a:r>
              <a:rPr lang="tr-TR" dirty="0" smtClean="0">
                <a:latin typeface="Arial" pitchFamily="34" charset="0"/>
                <a:cs typeface="Arial" pitchFamily="34" charset="0"/>
              </a:rPr>
              <a:t> </a:t>
            </a:r>
            <a:r>
              <a:rPr lang="tr-TR" dirty="0">
                <a:latin typeface="Arial" pitchFamily="34" charset="0"/>
                <a:cs typeface="Arial" pitchFamily="34" charset="0"/>
              </a:rPr>
              <a:t>Devriyenin görevleri </a:t>
            </a:r>
            <a:r>
              <a:rPr lang="tr-TR" dirty="0" smtClean="0">
                <a:latin typeface="Arial" pitchFamily="34" charset="0"/>
                <a:cs typeface="Arial" pitchFamily="34" charset="0"/>
              </a:rPr>
              <a:t>dört </a:t>
            </a:r>
            <a:r>
              <a:rPr lang="tr-TR" dirty="0">
                <a:latin typeface="Arial" pitchFamily="34" charset="0"/>
                <a:cs typeface="Arial" pitchFamily="34" charset="0"/>
              </a:rPr>
              <a:t>başlık altında incelenebilir. Devriyeler, yetkileri dâhilinde bu </a:t>
            </a:r>
            <a:r>
              <a:rPr lang="tr-TR" dirty="0" smtClean="0">
                <a:latin typeface="Arial" pitchFamily="34" charset="0"/>
                <a:cs typeface="Arial" pitchFamily="34" charset="0"/>
              </a:rPr>
              <a:t>görevleri yerine </a:t>
            </a:r>
            <a:r>
              <a:rPr lang="tr-TR" dirty="0">
                <a:latin typeface="Arial" pitchFamily="34" charset="0"/>
                <a:cs typeface="Arial" pitchFamily="34" charset="0"/>
              </a:rPr>
              <a:t>getirirler. </a:t>
            </a:r>
            <a:endParaRPr lang="tr-TR" dirty="0" smtClean="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Önleyici </a:t>
            </a:r>
            <a:r>
              <a:rPr lang="tr-TR" b="1" dirty="0">
                <a:latin typeface="Arial" pitchFamily="34" charset="0"/>
                <a:cs typeface="Arial" pitchFamily="34" charset="0"/>
              </a:rPr>
              <a:t>Görevler</a:t>
            </a:r>
          </a:p>
          <a:p>
            <a:pPr algn="just">
              <a:lnSpc>
                <a:spcPct val="150000"/>
              </a:lnSpc>
            </a:pPr>
            <a:r>
              <a:rPr lang="tr-TR" dirty="0">
                <a:latin typeface="Arial" pitchFamily="34" charset="0"/>
                <a:cs typeface="Arial" pitchFamily="34" charset="0"/>
              </a:rPr>
              <a:t>1. Devriye gezmek</a:t>
            </a:r>
          </a:p>
          <a:p>
            <a:pPr algn="just">
              <a:lnSpc>
                <a:spcPct val="150000"/>
              </a:lnSpc>
            </a:pPr>
            <a:r>
              <a:rPr lang="tr-TR" dirty="0">
                <a:latin typeface="Arial" pitchFamily="34" charset="0"/>
                <a:cs typeface="Arial" pitchFamily="34" charset="0"/>
              </a:rPr>
              <a:t>2. Üniformalı görev yapmak</a:t>
            </a:r>
          </a:p>
          <a:p>
            <a:pPr algn="just">
              <a:lnSpc>
                <a:spcPct val="150000"/>
              </a:lnSpc>
            </a:pPr>
            <a:r>
              <a:rPr lang="tr-TR" dirty="0">
                <a:latin typeface="Arial" pitchFamily="34" charset="0"/>
                <a:cs typeface="Arial" pitchFamily="34" charset="0"/>
              </a:rPr>
              <a:t>3. Potansiyel suçluların plan yapmasını zorlaştırmak</a:t>
            </a:r>
          </a:p>
          <a:p>
            <a:pPr algn="just">
              <a:lnSpc>
                <a:spcPct val="150000"/>
              </a:lnSpc>
            </a:pPr>
            <a:r>
              <a:rPr lang="tr-TR" dirty="0">
                <a:latin typeface="Arial" pitchFamily="34" charset="0"/>
                <a:cs typeface="Arial" pitchFamily="34" charset="0"/>
              </a:rPr>
              <a:t>4. Devriye bölgesinin tamamını kontrol etmek</a:t>
            </a:r>
          </a:p>
          <a:p>
            <a:pPr algn="just">
              <a:lnSpc>
                <a:spcPct val="150000"/>
              </a:lnSpc>
            </a:pPr>
            <a:r>
              <a:rPr lang="tr-TR" dirty="0">
                <a:latin typeface="Arial" pitchFamily="34" charset="0"/>
                <a:cs typeface="Arial" pitchFamily="34" charset="0"/>
              </a:rPr>
              <a:t>5. Vatandaş ve iş yeri sahiplerini özel güvenlik tedbirleri konusunda bilgilendirmek</a:t>
            </a:r>
          </a:p>
          <a:p>
            <a:pPr algn="just">
              <a:lnSpc>
                <a:spcPct val="150000"/>
              </a:lnSpc>
            </a:pPr>
            <a:r>
              <a:rPr lang="tr-TR" dirty="0">
                <a:latin typeface="Arial" pitchFamily="34" charset="0"/>
                <a:cs typeface="Arial" pitchFamily="34" charset="0"/>
              </a:rPr>
              <a:t>6. 5188 sayılı Özel Güvenlik Hizmetleri Kanunun 7. maddesindeki yetkilerini kullanmak</a:t>
            </a:r>
          </a:p>
          <a:p>
            <a:pPr algn="just">
              <a:lnSpc>
                <a:spcPct val="150000"/>
              </a:lnSpc>
            </a:pPr>
            <a:r>
              <a:rPr lang="tr-TR" b="1" dirty="0" smtClean="0">
                <a:latin typeface="Arial" pitchFamily="34" charset="0"/>
                <a:cs typeface="Arial" pitchFamily="34" charset="0"/>
              </a:rPr>
              <a:t>Önleyici </a:t>
            </a:r>
            <a:r>
              <a:rPr lang="tr-TR" b="1" dirty="0">
                <a:latin typeface="Arial" pitchFamily="34" charset="0"/>
                <a:cs typeface="Arial" pitchFamily="34" charset="0"/>
              </a:rPr>
              <a:t>devriyeler şöyle tanımlanır ki arandığında gelen polisler değil de göze çarpan</a:t>
            </a:r>
          </a:p>
          <a:p>
            <a:pPr algn="just">
              <a:lnSpc>
                <a:spcPct val="150000"/>
              </a:lnSpc>
            </a:pPr>
            <a:r>
              <a:rPr lang="tr-TR" b="1" dirty="0">
                <a:latin typeface="Arial" pitchFamily="34" charset="0"/>
                <a:cs typeface="Arial" pitchFamily="34" charset="0"/>
              </a:rPr>
              <a:t>kısımlardır yani; apoletleri, kimlikleri belli, caydırıcı kişilerin halk arasında olmasıdır.</a:t>
            </a:r>
            <a:endParaRPr lang="tr-TR" b="1" dirty="0" smtClean="0">
              <a:latin typeface="Arial" pitchFamily="34" charset="0"/>
              <a:cs typeface="Arial" pitchFamily="34" charset="0"/>
            </a:endParaRPr>
          </a:p>
        </p:txBody>
      </p:sp>
    </p:spTree>
    <p:extLst>
      <p:ext uri="{BB962C8B-B14F-4D97-AF65-F5344CB8AC3E}">
        <p14:creationId xmlns:p14="http://schemas.microsoft.com/office/powerpoint/2010/main" val="3063434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6432496"/>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p>
          <a:p>
            <a:pPr algn="just">
              <a:lnSpc>
                <a:spcPct val="150000"/>
              </a:lnSpc>
            </a:pPr>
            <a:endParaRPr lang="tr-TR" sz="5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GÖREVLERİ</a:t>
            </a:r>
          </a:p>
          <a:p>
            <a:pPr algn="just">
              <a:lnSpc>
                <a:spcPct val="150000"/>
              </a:lnSpc>
            </a:pPr>
            <a:r>
              <a:rPr lang="tr-TR" b="1" dirty="0">
                <a:latin typeface="Arial" pitchFamily="34" charset="0"/>
                <a:cs typeface="Arial" pitchFamily="34" charset="0"/>
              </a:rPr>
              <a:t>Koruyucu Görevler</a:t>
            </a:r>
          </a:p>
          <a:p>
            <a:pPr algn="just">
              <a:lnSpc>
                <a:spcPct val="150000"/>
              </a:lnSpc>
            </a:pPr>
            <a:r>
              <a:rPr lang="tr-TR" dirty="0">
                <a:latin typeface="Arial" pitchFamily="34" charset="0"/>
                <a:cs typeface="Arial" pitchFamily="34" charset="0"/>
              </a:rPr>
              <a:t>1. Kalabalık kontrolünü sağlamak</a:t>
            </a:r>
          </a:p>
          <a:p>
            <a:pPr algn="just">
              <a:lnSpc>
                <a:spcPct val="150000"/>
              </a:lnSpc>
            </a:pPr>
            <a:r>
              <a:rPr lang="tr-TR" dirty="0">
                <a:latin typeface="Arial" pitchFamily="34" charset="0"/>
                <a:cs typeface="Arial" pitchFamily="34" charset="0"/>
              </a:rPr>
              <a:t>2. Toplumsal içerikli toplantı ve gösterilerde önleyici tedbir almak</a:t>
            </a:r>
          </a:p>
          <a:p>
            <a:pPr algn="just">
              <a:lnSpc>
                <a:spcPct val="150000"/>
              </a:lnSpc>
            </a:pPr>
            <a:r>
              <a:rPr lang="tr-TR" dirty="0">
                <a:latin typeface="Arial" pitchFamily="34" charset="0"/>
                <a:cs typeface="Arial" pitchFamily="34" charset="0"/>
              </a:rPr>
              <a:t>3. Kamu düzenini sağlamak</a:t>
            </a:r>
          </a:p>
          <a:p>
            <a:pPr algn="just">
              <a:lnSpc>
                <a:spcPct val="150000"/>
              </a:lnSpc>
            </a:pPr>
            <a:r>
              <a:rPr lang="tr-TR" dirty="0">
                <a:latin typeface="Arial" pitchFamily="34" charset="0"/>
                <a:cs typeface="Arial" pitchFamily="34" charset="0"/>
              </a:rPr>
              <a:t>4. Engellilere yardım etmek</a:t>
            </a:r>
          </a:p>
          <a:p>
            <a:pPr algn="just">
              <a:lnSpc>
                <a:spcPct val="150000"/>
              </a:lnSpc>
            </a:pPr>
            <a:r>
              <a:rPr lang="tr-TR" dirty="0">
                <a:latin typeface="Arial" pitchFamily="34" charset="0"/>
                <a:cs typeface="Arial" pitchFamily="34" charset="0"/>
              </a:rPr>
              <a:t>5. Kontrol ve </a:t>
            </a:r>
            <a:r>
              <a:rPr lang="tr-TR" dirty="0" smtClean="0">
                <a:latin typeface="Arial" pitchFamily="34" charset="0"/>
                <a:cs typeface="Arial" pitchFamily="34" charset="0"/>
              </a:rPr>
              <a:t>gözetleme </a:t>
            </a:r>
            <a:r>
              <a:rPr lang="tr-TR" dirty="0">
                <a:latin typeface="Arial" pitchFamily="34" charset="0"/>
                <a:cs typeface="Arial" pitchFamily="34" charset="0"/>
              </a:rPr>
              <a:t>fonksiyonlarını yerine getirmek</a:t>
            </a:r>
          </a:p>
          <a:p>
            <a:pPr algn="just">
              <a:lnSpc>
                <a:spcPct val="150000"/>
              </a:lnSpc>
            </a:pPr>
            <a:r>
              <a:rPr lang="tr-TR" dirty="0">
                <a:latin typeface="Arial" pitchFamily="34" charset="0"/>
                <a:cs typeface="Arial" pitchFamily="34" charset="0"/>
              </a:rPr>
              <a:t>6. Kolluk kuvvetlerine derhal bilgi vermek şartıyla suç teşkil eden eşyayı </a:t>
            </a:r>
            <a:r>
              <a:rPr lang="tr-TR" dirty="0" smtClean="0">
                <a:latin typeface="Arial" pitchFamily="34" charset="0"/>
                <a:cs typeface="Arial" pitchFamily="34" charset="0"/>
              </a:rPr>
              <a:t>emniyete almak</a:t>
            </a: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7. Olay yerini koruma altına almak</a:t>
            </a:r>
          </a:p>
          <a:p>
            <a:pPr algn="just">
              <a:lnSpc>
                <a:spcPct val="150000"/>
              </a:lnSpc>
            </a:pPr>
            <a:r>
              <a:rPr lang="tr-TR" dirty="0">
                <a:latin typeface="Arial" pitchFamily="34" charset="0"/>
                <a:cs typeface="Arial" pitchFamily="34" charset="0"/>
              </a:rPr>
              <a:t>8. Korumasını sağladığı yere, yasaklanmış ve tehlikeli olan her türlü silah, </a:t>
            </a:r>
            <a:r>
              <a:rPr lang="tr-TR" dirty="0" smtClean="0">
                <a:latin typeface="Arial" pitchFamily="34" charset="0"/>
                <a:cs typeface="Arial" pitchFamily="34" charset="0"/>
              </a:rPr>
              <a:t>patlayıcı madde </a:t>
            </a:r>
            <a:r>
              <a:rPr lang="tr-TR" dirty="0">
                <a:latin typeface="Arial" pitchFamily="34" charset="0"/>
                <a:cs typeface="Arial" pitchFamily="34" charset="0"/>
              </a:rPr>
              <a:t>ve eşyanın sokulmasına engel olmak</a:t>
            </a:r>
          </a:p>
          <a:p>
            <a:pPr algn="just">
              <a:lnSpc>
                <a:spcPct val="150000"/>
              </a:lnSpc>
            </a:pPr>
            <a:r>
              <a:rPr lang="tr-TR" dirty="0">
                <a:latin typeface="Arial" pitchFamily="34" charset="0"/>
                <a:cs typeface="Arial" pitchFamily="34" charset="0"/>
              </a:rPr>
              <a:t>9. Elektrik, su, doğalgaz vb. sızıntı ve kaçaklarını kontrol etmek</a:t>
            </a:r>
          </a:p>
          <a:p>
            <a:pPr algn="just">
              <a:lnSpc>
                <a:spcPct val="150000"/>
              </a:lnSpc>
            </a:pPr>
            <a:r>
              <a:rPr lang="tr-TR" dirty="0">
                <a:latin typeface="Arial" pitchFamily="34" charset="0"/>
                <a:cs typeface="Arial" pitchFamily="34" charset="0"/>
              </a:rPr>
              <a:t>10. Bina ve tesislerde önleyici koruyucu hizmetini sağlamak</a:t>
            </a:r>
            <a:endParaRPr lang="tr-TR" b="1" dirty="0" smtClean="0">
              <a:latin typeface="Arial" pitchFamily="34" charset="0"/>
              <a:cs typeface="Arial" pitchFamily="34" charset="0"/>
            </a:endParaRPr>
          </a:p>
        </p:txBody>
      </p:sp>
    </p:spTree>
    <p:extLst>
      <p:ext uri="{BB962C8B-B14F-4D97-AF65-F5344CB8AC3E}">
        <p14:creationId xmlns:p14="http://schemas.microsoft.com/office/powerpoint/2010/main" val="3008449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4770502"/>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p>
          <a:p>
            <a:pPr algn="just">
              <a:lnSpc>
                <a:spcPct val="150000"/>
              </a:lnSpc>
            </a:pPr>
            <a:endParaRPr lang="tr-TR" sz="5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GÖREVLERİ</a:t>
            </a:r>
          </a:p>
          <a:p>
            <a:pPr algn="just">
              <a:lnSpc>
                <a:spcPct val="150000"/>
              </a:lnSpc>
            </a:pP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Yardım Görevi</a:t>
            </a:r>
          </a:p>
          <a:p>
            <a:pPr algn="just">
              <a:lnSpc>
                <a:spcPct val="150000"/>
              </a:lnSpc>
            </a:pPr>
            <a:r>
              <a:rPr lang="tr-TR" dirty="0">
                <a:latin typeface="Arial" pitchFamily="34" charset="0"/>
                <a:cs typeface="Arial" pitchFamily="34" charset="0"/>
              </a:rPr>
              <a:t>1. İlk yardım hususunda bilgi sahibi olmak</a:t>
            </a:r>
          </a:p>
          <a:p>
            <a:pPr algn="just">
              <a:lnSpc>
                <a:spcPct val="150000"/>
              </a:lnSpc>
            </a:pPr>
            <a:r>
              <a:rPr lang="tr-TR" dirty="0">
                <a:latin typeface="Arial" pitchFamily="34" charset="0"/>
                <a:cs typeface="Arial" pitchFamily="34" charset="0"/>
              </a:rPr>
              <a:t>2. Kaza, yangın, doğal afet gibi olağan durumlarda insanlara ve görevlilere </a:t>
            </a:r>
            <a:r>
              <a:rPr lang="tr-TR" dirty="0" smtClean="0">
                <a:latin typeface="Arial" pitchFamily="34" charset="0"/>
                <a:cs typeface="Arial" pitchFamily="34" charset="0"/>
              </a:rPr>
              <a:t>yardım etmek</a:t>
            </a: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3. Yardım isteyenlere ve yardıma muhtaç olanlara yardım etmek, bunları ilgili </a:t>
            </a:r>
            <a:r>
              <a:rPr lang="tr-TR" dirty="0" smtClean="0">
                <a:latin typeface="Arial" pitchFamily="34" charset="0"/>
                <a:cs typeface="Arial" pitchFamily="34" charset="0"/>
              </a:rPr>
              <a:t>kurumlara  yönlendirmek</a:t>
            </a: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4. Kendini sevk ve idare edemeyeceklerle malul ve acizlere, kaybolmuş ya da </a:t>
            </a:r>
            <a:r>
              <a:rPr lang="tr-TR" dirty="0" smtClean="0">
                <a:latin typeface="Arial" pitchFamily="34" charset="0"/>
                <a:cs typeface="Arial" pitchFamily="34" charset="0"/>
              </a:rPr>
              <a:t>yardıma ihtiyaç </a:t>
            </a:r>
            <a:r>
              <a:rPr lang="tr-TR" dirty="0">
                <a:latin typeface="Arial" pitchFamily="34" charset="0"/>
                <a:cs typeface="Arial" pitchFamily="34" charset="0"/>
              </a:rPr>
              <a:t>duyan çocuklara yardım etmek</a:t>
            </a:r>
            <a:endParaRPr lang="tr-TR" b="1" dirty="0" smtClean="0">
              <a:latin typeface="Arial" pitchFamily="34" charset="0"/>
              <a:cs typeface="Arial" pitchFamily="34" charset="0"/>
            </a:endParaRPr>
          </a:p>
        </p:txBody>
      </p:sp>
    </p:spTree>
    <p:extLst>
      <p:ext uri="{BB962C8B-B14F-4D97-AF65-F5344CB8AC3E}">
        <p14:creationId xmlns:p14="http://schemas.microsoft.com/office/powerpoint/2010/main" val="1663132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186001"/>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p>
          <a:p>
            <a:pPr algn="just">
              <a:lnSpc>
                <a:spcPct val="150000"/>
              </a:lnSpc>
            </a:pPr>
            <a:endParaRPr lang="tr-TR" sz="5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GÖREVLERİ</a:t>
            </a:r>
          </a:p>
          <a:p>
            <a:pPr algn="just">
              <a:lnSpc>
                <a:spcPct val="150000"/>
              </a:lnSpc>
            </a:pP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Adli Görevler</a:t>
            </a:r>
          </a:p>
          <a:p>
            <a:pPr algn="just">
              <a:lnSpc>
                <a:spcPct val="150000"/>
              </a:lnSpc>
            </a:pPr>
            <a:r>
              <a:rPr lang="tr-TR" dirty="0">
                <a:latin typeface="Arial" pitchFamily="34" charset="0"/>
                <a:cs typeface="Arial" pitchFamily="34" charset="0"/>
              </a:rPr>
              <a:t>1. İşlenen suça el koymak, suçun devamını önlemek suçluları yakalayarak genel </a:t>
            </a:r>
            <a:r>
              <a:rPr lang="tr-TR" dirty="0" smtClean="0">
                <a:latin typeface="Arial" pitchFamily="34" charset="0"/>
                <a:cs typeface="Arial" pitchFamily="34" charset="0"/>
              </a:rPr>
              <a:t>kolluk birimlerine </a:t>
            </a:r>
            <a:r>
              <a:rPr lang="tr-TR" dirty="0">
                <a:latin typeface="Arial" pitchFamily="34" charset="0"/>
                <a:cs typeface="Arial" pitchFamily="34" charset="0"/>
              </a:rPr>
              <a:t>teslim etmek (CMK mad.90)</a:t>
            </a:r>
          </a:p>
          <a:p>
            <a:pPr algn="just">
              <a:lnSpc>
                <a:spcPct val="150000"/>
              </a:lnSpc>
            </a:pPr>
            <a:r>
              <a:rPr lang="tr-TR" dirty="0">
                <a:latin typeface="Arial" pitchFamily="34" charset="0"/>
                <a:cs typeface="Arial" pitchFamily="34" charset="0"/>
              </a:rPr>
              <a:t>2. Olay yerini muhafaza etmek. Delillerin kaybolmasını ve değişmesini </a:t>
            </a:r>
            <a:r>
              <a:rPr lang="tr-TR" dirty="0" smtClean="0">
                <a:latin typeface="Arial" pitchFamily="34" charset="0"/>
                <a:cs typeface="Arial" pitchFamily="34" charset="0"/>
              </a:rPr>
              <a:t>önlemek amacıyla </a:t>
            </a:r>
            <a:r>
              <a:rPr lang="tr-TR" dirty="0">
                <a:latin typeface="Arial" pitchFamily="34" charset="0"/>
                <a:cs typeface="Arial" pitchFamily="34" charset="0"/>
              </a:rPr>
              <a:t>gerekli güvenlik tedbirlerini almak (CMK mad.168)</a:t>
            </a:r>
          </a:p>
          <a:p>
            <a:pPr algn="just">
              <a:lnSpc>
                <a:spcPct val="150000"/>
              </a:lnSpc>
            </a:pPr>
            <a:r>
              <a:rPr lang="tr-TR" dirty="0">
                <a:latin typeface="Arial" pitchFamily="34" charset="0"/>
                <a:cs typeface="Arial" pitchFamily="34" charset="0"/>
              </a:rPr>
              <a:t>3. Görevli olduğu yerlerde; haklarında yakalama, tutuklama ve mahkûmiyet kararı </a:t>
            </a:r>
            <a:r>
              <a:rPr lang="tr-TR" dirty="0" smtClean="0">
                <a:latin typeface="Arial" pitchFamily="34" charset="0"/>
                <a:cs typeface="Arial" pitchFamily="34" charset="0"/>
              </a:rPr>
              <a:t>bulunan sanık </a:t>
            </a:r>
            <a:r>
              <a:rPr lang="tr-TR" dirty="0">
                <a:latin typeface="Arial" pitchFamily="34" charset="0"/>
                <a:cs typeface="Arial" pitchFamily="34" charset="0"/>
              </a:rPr>
              <a:t>ve hükümlüleri yakalamak ve bunları emniyet teşkilatına teslim etmek</a:t>
            </a:r>
          </a:p>
          <a:p>
            <a:pPr algn="just">
              <a:lnSpc>
                <a:spcPct val="150000"/>
              </a:lnSpc>
            </a:pPr>
            <a:r>
              <a:rPr lang="tr-TR" dirty="0">
                <a:latin typeface="Arial" pitchFamily="34" charset="0"/>
                <a:cs typeface="Arial" pitchFamily="34" charset="0"/>
              </a:rPr>
              <a:t>4. Suç eşyası olma ihtimali bulunan eşyaları koruma altına almak ve bunları </a:t>
            </a:r>
            <a:r>
              <a:rPr lang="tr-TR" dirty="0" smtClean="0">
                <a:latin typeface="Arial" pitchFamily="34" charset="0"/>
                <a:cs typeface="Arial" pitchFamily="34" charset="0"/>
              </a:rPr>
              <a:t>genel kolluk </a:t>
            </a:r>
            <a:r>
              <a:rPr lang="tr-TR" dirty="0">
                <a:latin typeface="Arial" pitchFamily="34" charset="0"/>
                <a:cs typeface="Arial" pitchFamily="34" charset="0"/>
              </a:rPr>
              <a:t>görevlilerine teslim etmek</a:t>
            </a:r>
            <a:endParaRPr lang="tr-TR" b="1" dirty="0" smtClean="0">
              <a:latin typeface="Arial" pitchFamily="34" charset="0"/>
              <a:cs typeface="Arial" pitchFamily="34" charset="0"/>
            </a:endParaRPr>
          </a:p>
        </p:txBody>
      </p:sp>
    </p:spTree>
    <p:extLst>
      <p:ext uri="{BB962C8B-B14F-4D97-AF65-F5344CB8AC3E}">
        <p14:creationId xmlns:p14="http://schemas.microsoft.com/office/powerpoint/2010/main" val="1780253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486083"/>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a:t>
            </a:r>
            <a:r>
              <a:rPr lang="tr-TR" b="1" dirty="0" smtClean="0">
                <a:latin typeface="Arial" pitchFamily="34" charset="0"/>
                <a:cs typeface="Arial" pitchFamily="34" charset="0"/>
              </a:rPr>
              <a:t>ÇEŞİTLERİ</a:t>
            </a:r>
          </a:p>
          <a:p>
            <a:pPr algn="just">
              <a:lnSpc>
                <a:spcPct val="150000"/>
              </a:lnSpc>
            </a:pPr>
            <a:r>
              <a:rPr lang="tr-TR" dirty="0" smtClean="0">
                <a:latin typeface="Arial" pitchFamily="34" charset="0"/>
                <a:cs typeface="Arial" pitchFamily="34" charset="0"/>
              </a:rPr>
              <a:t>Güvenlik </a:t>
            </a:r>
            <a:r>
              <a:rPr lang="tr-TR" dirty="0">
                <a:latin typeface="Arial" pitchFamily="34" charset="0"/>
                <a:cs typeface="Arial" pitchFamily="34" charset="0"/>
              </a:rPr>
              <a:t>hizmeti veren kurum </a:t>
            </a:r>
            <a:r>
              <a:rPr lang="tr-TR" dirty="0" smtClean="0">
                <a:latin typeface="Arial" pitchFamily="34" charset="0"/>
                <a:cs typeface="Arial" pitchFamily="34" charset="0"/>
              </a:rPr>
              <a:t>yöneticilerinin </a:t>
            </a:r>
            <a:r>
              <a:rPr lang="tr-TR" dirty="0">
                <a:latin typeface="Arial" pitchFamily="34" charset="0"/>
                <a:cs typeface="Arial" pitchFamily="34" charset="0"/>
              </a:rPr>
              <a:t>en öncelikli hedefi, suçun işlenmesini önleyici tedbirler çerçevesinde </a:t>
            </a:r>
            <a:r>
              <a:rPr lang="tr-TR" dirty="0" smtClean="0">
                <a:latin typeface="Arial" pitchFamily="34" charset="0"/>
                <a:cs typeface="Arial" pitchFamily="34" charset="0"/>
              </a:rPr>
              <a:t>engel olmaktır</a:t>
            </a:r>
            <a:r>
              <a:rPr lang="tr-TR" dirty="0">
                <a:latin typeface="Arial" pitchFamily="34" charset="0"/>
                <a:cs typeface="Arial" pitchFamily="34" charset="0"/>
              </a:rPr>
              <a:t>. Bu amaç doğrultusunda en etkili ve verimli uygulama devriye görevidir. </a:t>
            </a:r>
            <a:r>
              <a:rPr lang="tr-TR" dirty="0" smtClean="0">
                <a:latin typeface="Arial" pitchFamily="34" charset="0"/>
                <a:cs typeface="Arial" pitchFamily="34" charset="0"/>
              </a:rPr>
              <a:t>Çok farklı </a:t>
            </a:r>
            <a:r>
              <a:rPr lang="tr-TR" dirty="0">
                <a:latin typeface="Arial" pitchFamily="34" charset="0"/>
                <a:cs typeface="Arial" pitchFamily="34" charset="0"/>
              </a:rPr>
              <a:t>usul ve araçlarla devriye hizmeti, her zaman güvenliğin sağlanması noktasında </a:t>
            </a:r>
            <a:r>
              <a:rPr lang="tr-TR" dirty="0" smtClean="0">
                <a:latin typeface="Arial" pitchFamily="34" charset="0"/>
                <a:cs typeface="Arial" pitchFamily="34" charset="0"/>
              </a:rPr>
              <a:t>en önemli </a:t>
            </a:r>
            <a:r>
              <a:rPr lang="tr-TR" dirty="0">
                <a:latin typeface="Arial" pitchFamily="34" charset="0"/>
                <a:cs typeface="Arial" pitchFamily="34" charset="0"/>
              </a:rPr>
              <a:t>unsur olmuş ve olmaya da devam etmektedir. </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Devriye </a:t>
            </a:r>
            <a:r>
              <a:rPr lang="tr-TR" dirty="0">
                <a:latin typeface="Arial" pitchFamily="34" charset="0"/>
                <a:cs typeface="Arial" pitchFamily="34" charset="0"/>
              </a:rPr>
              <a:t>hizmetinin çeşidi, </a:t>
            </a:r>
            <a:r>
              <a:rPr lang="tr-TR" dirty="0" smtClean="0">
                <a:latin typeface="Arial" pitchFamily="34" charset="0"/>
                <a:cs typeface="Arial" pitchFamily="34" charset="0"/>
              </a:rPr>
              <a:t>bölgedeki iş </a:t>
            </a:r>
            <a:r>
              <a:rPr lang="tr-TR" dirty="0">
                <a:latin typeface="Arial" pitchFamily="34" charset="0"/>
                <a:cs typeface="Arial" pitchFamily="34" charset="0"/>
              </a:rPr>
              <a:t>yeri sayısı, bölgenin toplumsal yapısı, bölgede işlenen suç tipleri, nüfus yoğunluğu</a:t>
            </a:r>
            <a:r>
              <a:rPr lang="tr-TR" dirty="0" smtClean="0">
                <a:latin typeface="Arial" pitchFamily="34" charset="0"/>
                <a:cs typeface="Arial" pitchFamily="34" charset="0"/>
              </a:rPr>
              <a:t>, bölgenin </a:t>
            </a:r>
            <a:r>
              <a:rPr lang="tr-TR" dirty="0">
                <a:latin typeface="Arial" pitchFamily="34" charset="0"/>
                <a:cs typeface="Arial" pitchFamily="34" charset="0"/>
              </a:rPr>
              <a:t>coğrafi yapısı ve büyüklüğü, iş yerlerinin faaliyet konuları (kuyumcu, </a:t>
            </a:r>
            <a:r>
              <a:rPr lang="tr-TR" dirty="0" smtClean="0">
                <a:latin typeface="Arial" pitchFamily="34" charset="0"/>
                <a:cs typeface="Arial" pitchFamily="34" charset="0"/>
              </a:rPr>
              <a:t>döviz bürosu </a:t>
            </a:r>
            <a:r>
              <a:rPr lang="tr-TR" dirty="0">
                <a:latin typeface="Arial" pitchFamily="34" charset="0"/>
                <a:cs typeface="Arial" pitchFamily="34" charset="0"/>
              </a:rPr>
              <a:t>vb.) ve benzeri unsurlar dikkate alınmak suretiyle farklı devriye çeşidi uygulanır</a:t>
            </a:r>
            <a:r>
              <a:rPr lang="tr-TR" dirty="0" smtClean="0">
                <a:latin typeface="Arial" pitchFamily="34" charset="0"/>
                <a:cs typeface="Arial" pitchFamily="34" charset="0"/>
              </a:rPr>
              <a:t>. Yani </a:t>
            </a:r>
            <a:r>
              <a:rPr lang="tr-TR" dirty="0">
                <a:latin typeface="Arial" pitchFamily="34" charset="0"/>
                <a:cs typeface="Arial" pitchFamily="34" charset="0"/>
              </a:rPr>
              <a:t>uygulanacak devriye çeşidi devriye hizmeti yapılacak güzergah veya bölgenin </a:t>
            </a:r>
            <a:r>
              <a:rPr lang="tr-TR" dirty="0" smtClean="0">
                <a:latin typeface="Arial" pitchFamily="34" charset="0"/>
                <a:cs typeface="Arial" pitchFamily="34" charset="0"/>
              </a:rPr>
              <a:t>ihtiyacına göre </a:t>
            </a:r>
            <a:r>
              <a:rPr lang="tr-TR" dirty="0">
                <a:latin typeface="Arial" pitchFamily="34" charset="0"/>
                <a:cs typeface="Arial" pitchFamily="34" charset="0"/>
              </a:rPr>
              <a:t>değişiklik gösterir.</a:t>
            </a:r>
            <a:endParaRPr lang="tr-TR" b="1" dirty="0" smtClean="0">
              <a:latin typeface="Arial" pitchFamily="34" charset="0"/>
              <a:cs typeface="Arial" pitchFamily="34" charset="0"/>
            </a:endParaRPr>
          </a:p>
        </p:txBody>
      </p:sp>
    </p:spTree>
    <p:extLst>
      <p:ext uri="{BB962C8B-B14F-4D97-AF65-F5344CB8AC3E}">
        <p14:creationId xmlns:p14="http://schemas.microsoft.com/office/powerpoint/2010/main" val="2241761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070585"/>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a:t>
            </a:r>
            <a:r>
              <a:rPr lang="tr-TR" b="1" dirty="0" smtClean="0">
                <a:latin typeface="Arial" pitchFamily="34" charset="0"/>
                <a:cs typeface="Arial" pitchFamily="34" charset="0"/>
              </a:rPr>
              <a:t>ÇEŞİTLERİ</a:t>
            </a:r>
          </a:p>
          <a:p>
            <a:pPr algn="just">
              <a:lnSpc>
                <a:spcPct val="150000"/>
              </a:lnSpc>
            </a:pPr>
            <a:r>
              <a:rPr lang="tr-TR" dirty="0">
                <a:latin typeface="Arial" pitchFamily="34" charset="0"/>
                <a:cs typeface="Arial" pitchFamily="34" charset="0"/>
              </a:rPr>
              <a:t>Her biri kendi içerisinde farklılık gösteren devriye </a:t>
            </a:r>
            <a:r>
              <a:rPr lang="tr-TR" dirty="0" smtClean="0">
                <a:latin typeface="Arial" pitchFamily="34" charset="0"/>
                <a:cs typeface="Arial" pitchFamily="34" charset="0"/>
              </a:rPr>
              <a:t>çeşitlerinden en </a:t>
            </a:r>
            <a:r>
              <a:rPr lang="tr-TR" dirty="0">
                <a:latin typeface="Arial" pitchFamily="34" charset="0"/>
                <a:cs typeface="Arial" pitchFamily="34" charset="0"/>
              </a:rPr>
              <a:t>yaygın olan devriye çeşitleri şunlardır:</a:t>
            </a:r>
          </a:p>
          <a:p>
            <a:pPr algn="just">
              <a:lnSpc>
                <a:spcPct val="150000"/>
              </a:lnSpc>
            </a:pPr>
            <a:r>
              <a:rPr lang="tr-TR" dirty="0">
                <a:latin typeface="Arial" pitchFamily="34" charset="0"/>
                <a:cs typeface="Arial" pitchFamily="34" charset="0"/>
              </a:rPr>
              <a:t>1. Otomobil Devriyesi</a:t>
            </a:r>
          </a:p>
          <a:p>
            <a:pPr algn="just">
              <a:lnSpc>
                <a:spcPct val="150000"/>
              </a:lnSpc>
            </a:pPr>
            <a:r>
              <a:rPr lang="tr-TR" dirty="0">
                <a:latin typeface="Arial" pitchFamily="34" charset="0"/>
                <a:cs typeface="Arial" pitchFamily="34" charset="0"/>
              </a:rPr>
              <a:t>2. Yaya Devriyesi</a:t>
            </a:r>
          </a:p>
          <a:p>
            <a:pPr algn="just">
              <a:lnSpc>
                <a:spcPct val="150000"/>
              </a:lnSpc>
            </a:pPr>
            <a:r>
              <a:rPr lang="tr-TR" dirty="0">
                <a:latin typeface="Arial" pitchFamily="34" charset="0"/>
                <a:cs typeface="Arial" pitchFamily="34" charset="0"/>
              </a:rPr>
              <a:t>3. Kombine Devriye</a:t>
            </a:r>
          </a:p>
          <a:p>
            <a:pPr algn="just">
              <a:lnSpc>
                <a:spcPct val="150000"/>
              </a:lnSpc>
            </a:pPr>
            <a:r>
              <a:rPr lang="tr-TR" dirty="0">
                <a:latin typeface="Arial" pitchFamily="34" charset="0"/>
                <a:cs typeface="Arial" pitchFamily="34" charset="0"/>
              </a:rPr>
              <a:t>4. Motosikletli Devriye</a:t>
            </a:r>
          </a:p>
          <a:p>
            <a:pPr algn="just">
              <a:lnSpc>
                <a:spcPct val="150000"/>
              </a:lnSpc>
            </a:pPr>
            <a:r>
              <a:rPr lang="tr-TR" dirty="0">
                <a:latin typeface="Arial" pitchFamily="34" charset="0"/>
                <a:cs typeface="Arial" pitchFamily="34" charset="0"/>
              </a:rPr>
              <a:t>5. Atlı Devriye</a:t>
            </a:r>
          </a:p>
          <a:p>
            <a:pPr algn="just">
              <a:lnSpc>
                <a:spcPct val="150000"/>
              </a:lnSpc>
            </a:pPr>
            <a:r>
              <a:rPr lang="tr-TR" dirty="0">
                <a:latin typeface="Arial" pitchFamily="34" charset="0"/>
                <a:cs typeface="Arial" pitchFamily="34" charset="0"/>
              </a:rPr>
              <a:t>6. Bisikletli Devriye</a:t>
            </a:r>
          </a:p>
          <a:p>
            <a:pPr algn="just">
              <a:lnSpc>
                <a:spcPct val="150000"/>
              </a:lnSpc>
            </a:pPr>
            <a:r>
              <a:rPr lang="tr-TR" dirty="0">
                <a:latin typeface="Arial" pitchFamily="34" charset="0"/>
                <a:cs typeface="Arial" pitchFamily="34" charset="0"/>
              </a:rPr>
              <a:t>7. Köpekli Devriye</a:t>
            </a:r>
          </a:p>
          <a:p>
            <a:pPr algn="just">
              <a:lnSpc>
                <a:spcPct val="150000"/>
              </a:lnSpc>
            </a:pPr>
            <a:r>
              <a:rPr lang="tr-TR" dirty="0">
                <a:latin typeface="Arial" pitchFamily="34" charset="0"/>
                <a:cs typeface="Arial" pitchFamily="34" charset="0"/>
              </a:rPr>
              <a:t>8. Hava </a:t>
            </a:r>
            <a:r>
              <a:rPr lang="tr-TR" dirty="0" smtClean="0">
                <a:latin typeface="Arial" pitchFamily="34" charset="0"/>
                <a:cs typeface="Arial" pitchFamily="34" charset="0"/>
              </a:rPr>
              <a:t>Devriye</a:t>
            </a:r>
            <a:endParaRPr lang="tr-TR" dirty="0">
              <a:latin typeface="Arial" pitchFamily="34" charset="0"/>
              <a:cs typeface="Arial" pitchFamily="34" charset="0"/>
            </a:endParaRPr>
          </a:p>
        </p:txBody>
      </p:sp>
    </p:spTree>
    <p:extLst>
      <p:ext uri="{BB962C8B-B14F-4D97-AF65-F5344CB8AC3E}">
        <p14:creationId xmlns:p14="http://schemas.microsoft.com/office/powerpoint/2010/main" val="3298162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486083"/>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a:t>
            </a:r>
            <a:r>
              <a:rPr lang="tr-TR" b="1" dirty="0" smtClean="0">
                <a:latin typeface="Arial" pitchFamily="34" charset="0"/>
                <a:cs typeface="Arial" pitchFamily="34" charset="0"/>
              </a:rPr>
              <a:t>ÇEŞİTLERİ</a:t>
            </a:r>
          </a:p>
          <a:p>
            <a:pPr algn="just">
              <a:lnSpc>
                <a:spcPct val="150000"/>
              </a:lnSpc>
            </a:pPr>
            <a:endParaRPr lang="tr-TR" b="1" dirty="0" smtClean="0">
              <a:latin typeface="Arial" pitchFamily="34" charset="0"/>
              <a:cs typeface="Arial" pitchFamily="34" charset="0"/>
            </a:endParaRPr>
          </a:p>
          <a:p>
            <a:pPr algn="just">
              <a:lnSpc>
                <a:spcPct val="150000"/>
              </a:lnSpc>
            </a:pPr>
            <a:r>
              <a:rPr lang="tr-TR" b="1" dirty="0">
                <a:latin typeface="Arial" pitchFamily="34" charset="0"/>
                <a:cs typeface="Arial" pitchFamily="34" charset="0"/>
              </a:rPr>
              <a:t>Otomobil Devriyesi</a:t>
            </a:r>
          </a:p>
          <a:p>
            <a:pPr algn="just">
              <a:lnSpc>
                <a:spcPct val="150000"/>
              </a:lnSpc>
            </a:pPr>
            <a:r>
              <a:rPr lang="tr-TR" dirty="0">
                <a:latin typeface="Arial" pitchFamily="34" charset="0"/>
                <a:cs typeface="Arial" pitchFamily="34" charset="0"/>
              </a:rPr>
              <a:t>Devriye bölgesinin yaya devriye yöntemiyle hizmet verilemeyecek kadar geniş olduğu </a:t>
            </a:r>
            <a:r>
              <a:rPr lang="tr-TR" dirty="0" smtClean="0">
                <a:latin typeface="Arial" pitchFamily="34" charset="0"/>
                <a:cs typeface="Arial" pitchFamily="34" charset="0"/>
              </a:rPr>
              <a:t>ve devriye </a:t>
            </a:r>
            <a:r>
              <a:rPr lang="tr-TR" dirty="0">
                <a:latin typeface="Arial" pitchFamily="34" charset="0"/>
                <a:cs typeface="Arial" pitchFamily="34" charset="0"/>
              </a:rPr>
              <a:t>hizmetinin sık zaman aralıklarında yapılması gereken bölgelerde etkili, hızlı </a:t>
            </a:r>
            <a:r>
              <a:rPr lang="tr-TR" dirty="0" smtClean="0">
                <a:latin typeface="Arial" pitchFamily="34" charset="0"/>
                <a:cs typeface="Arial" pitchFamily="34" charset="0"/>
              </a:rPr>
              <a:t>ve pratik </a:t>
            </a:r>
            <a:r>
              <a:rPr lang="tr-TR" dirty="0">
                <a:latin typeface="Arial" pitchFamily="34" charset="0"/>
                <a:cs typeface="Arial" pitchFamily="34" charset="0"/>
              </a:rPr>
              <a:t>olması için otomobil devriyesi tercih edilir</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 </a:t>
            </a:r>
            <a:r>
              <a:rPr lang="tr-TR" dirty="0">
                <a:latin typeface="Arial" pitchFamily="34" charset="0"/>
                <a:cs typeface="Arial" pitchFamily="34" charset="0"/>
              </a:rPr>
              <a:t>Kolay yer değiştirebilme ve hızlı </a:t>
            </a:r>
            <a:r>
              <a:rPr lang="tr-TR" dirty="0" smtClean="0">
                <a:latin typeface="Arial" pitchFamily="34" charset="0"/>
                <a:cs typeface="Arial" pitchFamily="34" charset="0"/>
              </a:rPr>
              <a:t>hareket edebilme </a:t>
            </a:r>
            <a:r>
              <a:rPr lang="tr-TR" dirty="0">
                <a:latin typeface="Arial" pitchFamily="34" charset="0"/>
                <a:cs typeface="Arial" pitchFamily="34" charset="0"/>
              </a:rPr>
              <a:t>nedenleri ile devriye bölgesinin daha fazla kontrol edilmesini sağlar, </a:t>
            </a:r>
            <a:r>
              <a:rPr lang="tr-TR" dirty="0" smtClean="0">
                <a:latin typeface="Arial" pitchFamily="34" charset="0"/>
                <a:cs typeface="Arial" pitchFamily="34" charset="0"/>
              </a:rPr>
              <a:t>şikâyetlere daha </a:t>
            </a:r>
            <a:r>
              <a:rPr lang="tr-TR" dirty="0">
                <a:latin typeface="Arial" pitchFamily="34" charset="0"/>
                <a:cs typeface="Arial" pitchFamily="34" charset="0"/>
              </a:rPr>
              <a:t>hızlı bir şekilde cevap verilerek suçluların takip edilmesinde daha fazla etkili olunur</a:t>
            </a:r>
            <a:r>
              <a:rPr lang="tr-TR" dirty="0" smtClean="0">
                <a:latin typeface="Arial" pitchFamily="34" charset="0"/>
                <a:cs typeface="Arial" pitchFamily="34" charset="0"/>
              </a:rPr>
              <a:t>. Trafik </a:t>
            </a:r>
            <a:r>
              <a:rPr lang="tr-TR" dirty="0">
                <a:latin typeface="Arial" pitchFamily="34" charset="0"/>
                <a:cs typeface="Arial" pitchFamily="34" charset="0"/>
              </a:rPr>
              <a:t>takiplerinde çok etkilidir. Motorlu devriye, acil bir durum olmadığı sürece </a:t>
            </a:r>
            <a:r>
              <a:rPr lang="tr-TR" dirty="0" smtClean="0">
                <a:latin typeface="Arial" pitchFamily="34" charset="0"/>
                <a:cs typeface="Arial" pitchFamily="34" charset="0"/>
              </a:rPr>
              <a:t>trafik kurallarına </a:t>
            </a:r>
            <a:r>
              <a:rPr lang="tr-TR" dirty="0">
                <a:latin typeface="Arial" pitchFamily="34" charset="0"/>
                <a:cs typeface="Arial" pitchFamily="34" charset="0"/>
              </a:rPr>
              <a:t>uymalı, etrafı detaylı görebilecek hızda seyretmelidir</a:t>
            </a:r>
          </a:p>
        </p:txBody>
      </p:sp>
    </p:spTree>
    <p:extLst>
      <p:ext uri="{BB962C8B-B14F-4D97-AF65-F5344CB8AC3E}">
        <p14:creationId xmlns:p14="http://schemas.microsoft.com/office/powerpoint/2010/main" val="4086084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3824089"/>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a:t>
            </a:r>
            <a:r>
              <a:rPr lang="tr-TR" b="1" dirty="0" smtClean="0">
                <a:latin typeface="Arial" pitchFamily="34" charset="0"/>
                <a:cs typeface="Arial" pitchFamily="34" charset="0"/>
              </a:rPr>
              <a:t>ÇEŞİTLERİ</a:t>
            </a:r>
          </a:p>
          <a:p>
            <a:pPr algn="just">
              <a:lnSpc>
                <a:spcPct val="150000"/>
              </a:lnSpc>
            </a:pPr>
            <a:endParaRPr lang="tr-TR" b="1" dirty="0" smtClean="0">
              <a:latin typeface="Arial" pitchFamily="34" charset="0"/>
              <a:cs typeface="Arial" pitchFamily="34" charset="0"/>
            </a:endParaRPr>
          </a:p>
          <a:p>
            <a:pPr algn="just">
              <a:lnSpc>
                <a:spcPct val="150000"/>
              </a:lnSpc>
            </a:pPr>
            <a:r>
              <a:rPr lang="tr-TR" b="1" dirty="0">
                <a:latin typeface="Arial" pitchFamily="34" charset="0"/>
                <a:cs typeface="Arial" pitchFamily="34" charset="0"/>
              </a:rPr>
              <a:t>Otomobil Devriyesi</a:t>
            </a:r>
          </a:p>
          <a:p>
            <a:pPr algn="just">
              <a:lnSpc>
                <a:spcPct val="150000"/>
              </a:lnSpc>
            </a:pPr>
            <a:r>
              <a:rPr lang="tr-TR" dirty="0">
                <a:latin typeface="Arial" pitchFamily="34" charset="0"/>
                <a:cs typeface="Arial" pitchFamily="34" charset="0"/>
              </a:rPr>
              <a:t>Otomobil devriye personeli, devriye hizmetini araç içerisinde bulunmak suretiyle </a:t>
            </a:r>
            <a:r>
              <a:rPr lang="tr-TR" dirty="0" smtClean="0">
                <a:latin typeface="Arial" pitchFamily="34" charset="0"/>
                <a:cs typeface="Arial" pitchFamily="34" charset="0"/>
              </a:rPr>
              <a:t>yaptığından halkla </a:t>
            </a:r>
            <a:r>
              <a:rPr lang="tr-TR" dirty="0">
                <a:latin typeface="Arial" pitchFamily="34" charset="0"/>
                <a:cs typeface="Arial" pitchFamily="34" charset="0"/>
              </a:rPr>
              <a:t>iletişim kurması oldukça zordur. Bu durum vatandaştan gelecek olan </a:t>
            </a:r>
            <a:r>
              <a:rPr lang="tr-TR" dirty="0" smtClean="0">
                <a:latin typeface="Arial" pitchFamily="34" charset="0"/>
                <a:cs typeface="Arial" pitchFamily="34" charset="0"/>
              </a:rPr>
              <a:t>bilgi akışını </a:t>
            </a:r>
            <a:r>
              <a:rPr lang="tr-TR" dirty="0">
                <a:latin typeface="Arial" pitchFamily="34" charset="0"/>
                <a:cs typeface="Arial" pitchFamily="34" charset="0"/>
              </a:rPr>
              <a:t>engellemektedir. Bu durumu ortadan kaldırmak için zaman zaman halkın </a:t>
            </a:r>
            <a:r>
              <a:rPr lang="tr-TR" dirty="0" smtClean="0">
                <a:latin typeface="Arial" pitchFamily="34" charset="0"/>
                <a:cs typeface="Arial" pitchFamily="34" charset="0"/>
              </a:rPr>
              <a:t>yoğun olduğu </a:t>
            </a:r>
            <a:r>
              <a:rPr lang="tr-TR" dirty="0">
                <a:latin typeface="Arial" pitchFamily="34" charset="0"/>
                <a:cs typeface="Arial" pitchFamily="34" charset="0"/>
              </a:rPr>
              <a:t>noktalarda sabit bulunarak vatandaş ile yüz yüze temas kurmak suretiyle </a:t>
            </a:r>
            <a:r>
              <a:rPr lang="tr-TR" dirty="0" smtClean="0">
                <a:latin typeface="Arial" pitchFamily="34" charset="0"/>
                <a:cs typeface="Arial" pitchFamily="34" charset="0"/>
              </a:rPr>
              <a:t>iletişime geçme </a:t>
            </a:r>
            <a:r>
              <a:rPr lang="tr-TR" dirty="0">
                <a:latin typeface="Arial" pitchFamily="34" charset="0"/>
                <a:cs typeface="Arial" pitchFamily="34" charset="0"/>
              </a:rPr>
              <a:t>imkânı yaratılmalıdır.</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7188" y="4035618"/>
            <a:ext cx="5143500" cy="2613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1868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901581"/>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a:t>
            </a:r>
            <a:r>
              <a:rPr lang="tr-TR" b="1" dirty="0" smtClean="0">
                <a:latin typeface="Arial" pitchFamily="34" charset="0"/>
                <a:cs typeface="Arial" pitchFamily="34" charset="0"/>
              </a:rPr>
              <a:t>ÇEŞİTLERİ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Yaya Devriyesi</a:t>
            </a:r>
          </a:p>
          <a:p>
            <a:pPr algn="just">
              <a:lnSpc>
                <a:spcPct val="150000"/>
              </a:lnSpc>
            </a:pPr>
            <a:r>
              <a:rPr lang="tr-TR" dirty="0">
                <a:latin typeface="Arial" pitchFamily="34" charset="0"/>
                <a:cs typeface="Arial" pitchFamily="34" charset="0"/>
              </a:rPr>
              <a:t>Devriye bölgesinde yürüyerek yapılan güvenlik hizmetidir. Yaya devriye hizmeti, </a:t>
            </a:r>
            <a:r>
              <a:rPr lang="tr-TR" dirty="0" smtClean="0">
                <a:latin typeface="Arial" pitchFamily="34" charset="0"/>
                <a:cs typeface="Arial" pitchFamily="34" charset="0"/>
              </a:rPr>
              <a:t>kurumun veya </a:t>
            </a:r>
            <a:r>
              <a:rPr lang="tr-TR" dirty="0">
                <a:latin typeface="Arial" pitchFamily="34" charset="0"/>
                <a:cs typeface="Arial" pitchFamily="34" charset="0"/>
              </a:rPr>
              <a:t>işletmenin personel imkânlarına ve belirlenen bölgenin hassasiyetine göre </a:t>
            </a:r>
            <a:r>
              <a:rPr lang="tr-TR" dirty="0" smtClean="0">
                <a:latin typeface="Arial" pitchFamily="34" charset="0"/>
                <a:cs typeface="Arial" pitchFamily="34" charset="0"/>
              </a:rPr>
              <a:t>tek kişiden </a:t>
            </a:r>
            <a:r>
              <a:rPr lang="tr-TR" dirty="0">
                <a:latin typeface="Arial" pitchFamily="34" charset="0"/>
                <a:cs typeface="Arial" pitchFamily="34" charset="0"/>
              </a:rPr>
              <a:t>veya iki kişiden teşkil olacak şekilde uygulanabilir. Yaya devriyenin </a:t>
            </a:r>
            <a:r>
              <a:rPr lang="tr-TR" dirty="0" smtClean="0">
                <a:latin typeface="Arial" pitchFamily="34" charset="0"/>
                <a:cs typeface="Arial" pitchFamily="34" charset="0"/>
              </a:rPr>
              <a:t>üniformalı olması </a:t>
            </a:r>
            <a:r>
              <a:rPr lang="tr-TR" dirty="0">
                <a:latin typeface="Arial" pitchFamily="34" charset="0"/>
                <a:cs typeface="Arial" pitchFamily="34" charset="0"/>
              </a:rPr>
              <a:t>caydırıcılık yönünden faydalıdır. Yaya devriyeler kendisi için gerekli olan </a:t>
            </a:r>
            <a:r>
              <a:rPr lang="tr-TR" dirty="0" smtClean="0">
                <a:latin typeface="Arial" pitchFamily="34" charset="0"/>
                <a:cs typeface="Arial" pitchFamily="34" charset="0"/>
              </a:rPr>
              <a:t>halk desteğini </a:t>
            </a:r>
            <a:r>
              <a:rPr lang="tr-TR" dirty="0">
                <a:latin typeface="Arial" pitchFamily="34" charset="0"/>
                <a:cs typeface="Arial" pitchFamily="34" charset="0"/>
              </a:rPr>
              <a:t>halkla daha fazla münasebette bulunarak sağlayabilirler. Yaya devriyeler; </a:t>
            </a:r>
            <a:r>
              <a:rPr lang="tr-TR" dirty="0" smtClean="0">
                <a:latin typeface="Arial" pitchFamily="34" charset="0"/>
                <a:cs typeface="Arial" pitchFamily="34" charset="0"/>
              </a:rPr>
              <a:t>bölgelerinde sıkça </a:t>
            </a:r>
            <a:r>
              <a:rPr lang="tr-TR" dirty="0">
                <a:latin typeface="Arial" pitchFamily="34" charset="0"/>
                <a:cs typeface="Arial" pitchFamily="34" charset="0"/>
              </a:rPr>
              <a:t>ve düzenli olarak yaptıkları devriye hizmetiyle suçlular üzerinde </a:t>
            </a:r>
            <a:r>
              <a:rPr lang="tr-TR" dirty="0" smtClean="0">
                <a:latin typeface="Arial" pitchFamily="34" charset="0"/>
                <a:cs typeface="Arial" pitchFamily="34" charset="0"/>
              </a:rPr>
              <a:t>olumsuz etki </a:t>
            </a:r>
            <a:r>
              <a:rPr lang="tr-TR" dirty="0">
                <a:latin typeface="Arial" pitchFamily="34" charset="0"/>
                <a:cs typeface="Arial" pitchFamily="34" charset="0"/>
              </a:rPr>
              <a:t>yaratacak, saldırıya maruz kalabilecek gerçek kişiler veya iş yeri sahipleri için </a:t>
            </a:r>
            <a:r>
              <a:rPr lang="tr-TR" dirty="0" smtClean="0">
                <a:latin typeface="Arial" pitchFamily="34" charset="0"/>
                <a:cs typeface="Arial" pitchFamily="34" charset="0"/>
              </a:rPr>
              <a:t>güven duygusu </a:t>
            </a:r>
            <a:r>
              <a:rPr lang="tr-TR" dirty="0">
                <a:latin typeface="Arial" pitchFamily="34" charset="0"/>
                <a:cs typeface="Arial" pitchFamily="34" charset="0"/>
              </a:rPr>
              <a:t>oluşturacaklardır. Yaya devriyeler, devriye bölgesinin kendine has karakteri </a:t>
            </a:r>
            <a:r>
              <a:rPr lang="tr-TR" dirty="0" smtClean="0">
                <a:latin typeface="Arial" pitchFamily="34" charset="0"/>
                <a:cs typeface="Arial" pitchFamily="34" charset="0"/>
              </a:rPr>
              <a:t>ve problemleri </a:t>
            </a:r>
            <a:r>
              <a:rPr lang="tr-TR" dirty="0">
                <a:latin typeface="Arial" pitchFamily="34" charset="0"/>
                <a:cs typeface="Arial" pitchFamily="34" charset="0"/>
              </a:rPr>
              <a:t>hakkında derin bilgi edinme imkânına sahiptirler. Yaya devriyeler </a:t>
            </a:r>
            <a:r>
              <a:rPr lang="tr-TR" dirty="0" smtClean="0">
                <a:latin typeface="Arial" pitchFamily="34" charset="0"/>
                <a:cs typeface="Arial" pitchFamily="34" charset="0"/>
              </a:rPr>
              <a:t>otomobil devriyelerinin </a:t>
            </a:r>
            <a:r>
              <a:rPr lang="tr-TR" dirty="0">
                <a:latin typeface="Arial" pitchFamily="34" charset="0"/>
                <a:cs typeface="Arial" pitchFamily="34" charset="0"/>
              </a:rPr>
              <a:t>aksine kişilerle göz göze gelebildikleri için potansiyel suçlu tiplerini algılama</a:t>
            </a:r>
            <a:r>
              <a:rPr lang="tr-TR" dirty="0" smtClean="0">
                <a:latin typeface="Arial" pitchFamily="34" charset="0"/>
                <a:cs typeface="Arial" pitchFamily="34" charset="0"/>
              </a:rPr>
              <a:t>, tanıma </a:t>
            </a:r>
            <a:r>
              <a:rPr lang="tr-TR" dirty="0">
                <a:latin typeface="Arial" pitchFamily="34" charset="0"/>
                <a:cs typeface="Arial" pitchFamily="34" charset="0"/>
              </a:rPr>
              <a:t>kabiliyetine sahiptirler.</a:t>
            </a:r>
          </a:p>
        </p:txBody>
      </p:sp>
    </p:spTree>
    <p:extLst>
      <p:ext uri="{BB962C8B-B14F-4D97-AF65-F5344CB8AC3E}">
        <p14:creationId xmlns:p14="http://schemas.microsoft.com/office/powerpoint/2010/main" val="2381536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901581"/>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a:t>
            </a:r>
            <a:r>
              <a:rPr lang="tr-TR" b="1" dirty="0" smtClean="0">
                <a:latin typeface="Arial" pitchFamily="34" charset="0"/>
                <a:cs typeface="Arial" pitchFamily="34" charset="0"/>
              </a:rPr>
              <a:t>ÇEŞİTLERİ</a:t>
            </a:r>
          </a:p>
          <a:p>
            <a:pPr algn="just">
              <a:lnSpc>
                <a:spcPct val="150000"/>
              </a:lnSpc>
            </a:pP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Kombine Devriye</a:t>
            </a:r>
          </a:p>
          <a:p>
            <a:pPr algn="just">
              <a:lnSpc>
                <a:spcPct val="150000"/>
              </a:lnSpc>
            </a:pPr>
            <a:r>
              <a:rPr lang="tr-TR" dirty="0">
                <a:latin typeface="Arial" pitchFamily="34" charset="0"/>
                <a:cs typeface="Arial" pitchFamily="34" charset="0"/>
              </a:rPr>
              <a:t>Belirlenen bölge veya güzergâhta yaya ve otomobil devriyelerinin birlikteliğinden oluşur</a:t>
            </a:r>
            <a:r>
              <a:rPr lang="tr-TR" dirty="0" smtClean="0">
                <a:latin typeface="Arial" pitchFamily="34" charset="0"/>
                <a:cs typeface="Arial" pitchFamily="34" charset="0"/>
              </a:rPr>
              <a:t>. Yaptıkları </a:t>
            </a:r>
            <a:r>
              <a:rPr lang="tr-TR" dirty="0">
                <a:latin typeface="Arial" pitchFamily="34" charset="0"/>
                <a:cs typeface="Arial" pitchFamily="34" charset="0"/>
              </a:rPr>
              <a:t>görev itibari ile biri diğerini destekleyici niteliktedir</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Motosikletli Devriye</a:t>
            </a:r>
          </a:p>
          <a:p>
            <a:pPr algn="just">
              <a:lnSpc>
                <a:spcPct val="150000"/>
              </a:lnSpc>
            </a:pPr>
            <a:r>
              <a:rPr lang="tr-TR" dirty="0">
                <a:latin typeface="Arial" pitchFamily="34" charset="0"/>
                <a:cs typeface="Arial" pitchFamily="34" charset="0"/>
              </a:rPr>
              <a:t>Motosikletli devriye; şehir planlaması, trafik yoğunluğu, suç işlenme oranının fazlalığı</a:t>
            </a:r>
            <a:r>
              <a:rPr lang="tr-TR" dirty="0" smtClean="0">
                <a:latin typeface="Arial" pitchFamily="34" charset="0"/>
                <a:cs typeface="Arial" pitchFamily="34" charset="0"/>
              </a:rPr>
              <a:t>, turizm </a:t>
            </a:r>
            <a:r>
              <a:rPr lang="tr-TR" dirty="0">
                <a:latin typeface="Arial" pitchFamily="34" charset="0"/>
                <a:cs typeface="Arial" pitchFamily="34" charset="0"/>
              </a:rPr>
              <a:t>gibi nedenlerle genel asayişin ve güven ortamının sağlanması, önleyici </a:t>
            </a:r>
            <a:r>
              <a:rPr lang="tr-TR" dirty="0" smtClean="0">
                <a:latin typeface="Arial" pitchFamily="34" charset="0"/>
                <a:cs typeface="Arial" pitchFamily="34" charset="0"/>
              </a:rPr>
              <a:t>güvenlik hizmetlerinde </a:t>
            </a:r>
            <a:r>
              <a:rPr lang="tr-TR" dirty="0">
                <a:latin typeface="Arial" pitchFamily="34" charset="0"/>
                <a:cs typeface="Arial" pitchFamily="34" charset="0"/>
              </a:rPr>
              <a:t>güvenliğin arttırılması amacıyla başta polis olmak üzere jandarma </a:t>
            </a:r>
            <a:r>
              <a:rPr lang="tr-TR" dirty="0" smtClean="0">
                <a:latin typeface="Arial" pitchFamily="34" charset="0"/>
                <a:cs typeface="Arial" pitchFamily="34" charset="0"/>
              </a:rPr>
              <a:t>ve zabıta </a:t>
            </a:r>
            <a:r>
              <a:rPr lang="tr-TR" dirty="0">
                <a:latin typeface="Arial" pitchFamily="34" charset="0"/>
                <a:cs typeface="Arial" pitchFamily="34" charset="0"/>
              </a:rPr>
              <a:t>tarafından yaygın bir şekilde bu devriye çeşidini kullanmaktadır. Kendileri </a:t>
            </a:r>
            <a:r>
              <a:rPr lang="tr-TR" dirty="0" smtClean="0">
                <a:latin typeface="Arial" pitchFamily="34" charset="0"/>
                <a:cs typeface="Arial" pitchFamily="34" charset="0"/>
              </a:rPr>
              <a:t>için özel </a:t>
            </a:r>
            <a:r>
              <a:rPr lang="tr-TR" dirty="0">
                <a:latin typeface="Arial" pitchFamily="34" charset="0"/>
                <a:cs typeface="Arial" pitchFamily="34" charset="0"/>
              </a:rPr>
              <a:t>imal edilmiş kıyafet, yüksek konfor ve güven sağlayan motosiklet ve kask ile </a:t>
            </a:r>
            <a:r>
              <a:rPr lang="tr-TR" dirty="0" smtClean="0">
                <a:latin typeface="Arial" pitchFamily="34" charset="0"/>
                <a:cs typeface="Arial" pitchFamily="34" charset="0"/>
              </a:rPr>
              <a:t>diğer teçhizatı </a:t>
            </a:r>
            <a:r>
              <a:rPr lang="tr-TR" dirty="0">
                <a:latin typeface="Arial" pitchFamily="34" charset="0"/>
                <a:cs typeface="Arial" pitchFamily="34" charset="0"/>
              </a:rPr>
              <a:t>kullanmaktadırlar.</a:t>
            </a:r>
          </a:p>
        </p:txBody>
      </p:sp>
    </p:spTree>
    <p:extLst>
      <p:ext uri="{BB962C8B-B14F-4D97-AF65-F5344CB8AC3E}">
        <p14:creationId xmlns:p14="http://schemas.microsoft.com/office/powerpoint/2010/main" val="1288098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6224747"/>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a:t>
            </a:r>
            <a:r>
              <a:rPr lang="tr-TR" b="1" dirty="0" smtClean="0">
                <a:latin typeface="Arial" pitchFamily="34" charset="0"/>
                <a:cs typeface="Arial" pitchFamily="34" charset="0"/>
              </a:rPr>
              <a:t>ÇEŞİTLERİ</a:t>
            </a: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Kombine Devriye</a:t>
            </a:r>
          </a:p>
          <a:p>
            <a:pPr algn="just">
              <a:lnSpc>
                <a:spcPct val="150000"/>
              </a:lnSpc>
            </a:pPr>
            <a:r>
              <a:rPr lang="tr-TR" dirty="0">
                <a:latin typeface="Arial" pitchFamily="34" charset="0"/>
                <a:cs typeface="Arial" pitchFamily="34" charset="0"/>
              </a:rPr>
              <a:t>Belirlenen bölge veya güzergâhta yaya ve </a:t>
            </a: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otomobil </a:t>
            </a:r>
            <a:r>
              <a:rPr lang="tr-TR" dirty="0">
                <a:latin typeface="Arial" pitchFamily="34" charset="0"/>
                <a:cs typeface="Arial" pitchFamily="34" charset="0"/>
              </a:rPr>
              <a:t>devriyelerinin birlikteliğinden </a:t>
            </a:r>
            <a:r>
              <a:rPr lang="tr-TR" dirty="0" err="1" smtClean="0">
                <a:latin typeface="Arial" pitchFamily="34" charset="0"/>
                <a:cs typeface="Arial" pitchFamily="34" charset="0"/>
              </a:rPr>
              <a:t>oluşur.Yaptıkları</a:t>
            </a:r>
            <a:r>
              <a:rPr lang="tr-TR" dirty="0" smtClean="0">
                <a:latin typeface="Arial" pitchFamily="34" charset="0"/>
                <a:cs typeface="Arial" pitchFamily="34" charset="0"/>
              </a:rPr>
              <a:t> </a:t>
            </a:r>
            <a:r>
              <a:rPr lang="tr-TR" dirty="0">
                <a:latin typeface="Arial" pitchFamily="34" charset="0"/>
                <a:cs typeface="Arial" pitchFamily="34" charset="0"/>
              </a:rPr>
              <a:t>görev itibari ile biri diğerini destekleyici </a:t>
            </a: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niteliktedir.</a:t>
            </a:r>
          </a:p>
          <a:p>
            <a:pPr algn="just">
              <a:lnSpc>
                <a:spcPct val="150000"/>
              </a:lnSpc>
            </a:pPr>
            <a:endParaRPr lang="tr-TR" sz="700"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Motosikletli Devriye</a:t>
            </a:r>
          </a:p>
          <a:p>
            <a:pPr algn="just">
              <a:lnSpc>
                <a:spcPct val="150000"/>
              </a:lnSpc>
            </a:pPr>
            <a:r>
              <a:rPr lang="tr-TR" dirty="0">
                <a:latin typeface="Arial" pitchFamily="34" charset="0"/>
                <a:cs typeface="Arial" pitchFamily="34" charset="0"/>
              </a:rPr>
              <a:t>Motosikletli devriye; şehir planlaması, trafik yoğunluğu, suç işlenme oranının fazlalığı</a:t>
            </a:r>
            <a:r>
              <a:rPr lang="tr-TR" dirty="0" smtClean="0">
                <a:latin typeface="Arial" pitchFamily="34" charset="0"/>
                <a:cs typeface="Arial" pitchFamily="34" charset="0"/>
              </a:rPr>
              <a:t>, turizm </a:t>
            </a:r>
            <a:r>
              <a:rPr lang="tr-TR" dirty="0">
                <a:latin typeface="Arial" pitchFamily="34" charset="0"/>
                <a:cs typeface="Arial" pitchFamily="34" charset="0"/>
              </a:rPr>
              <a:t>gibi nedenlerle genel asayişin ve güven ortamının sağlanması, önleyici </a:t>
            </a:r>
            <a:r>
              <a:rPr lang="tr-TR" dirty="0" smtClean="0">
                <a:latin typeface="Arial" pitchFamily="34" charset="0"/>
                <a:cs typeface="Arial" pitchFamily="34" charset="0"/>
              </a:rPr>
              <a:t>güvenlik hizmetlerinde </a:t>
            </a:r>
            <a:r>
              <a:rPr lang="tr-TR" dirty="0">
                <a:latin typeface="Arial" pitchFamily="34" charset="0"/>
                <a:cs typeface="Arial" pitchFamily="34" charset="0"/>
              </a:rPr>
              <a:t>güvenliğin arttırılması amacıyla başta polis olmak üzere jandarma </a:t>
            </a:r>
            <a:r>
              <a:rPr lang="tr-TR" dirty="0" smtClean="0">
                <a:latin typeface="Arial" pitchFamily="34" charset="0"/>
                <a:cs typeface="Arial" pitchFamily="34" charset="0"/>
              </a:rPr>
              <a:t>ve zabıta </a:t>
            </a:r>
            <a:r>
              <a:rPr lang="tr-TR" dirty="0">
                <a:latin typeface="Arial" pitchFamily="34" charset="0"/>
                <a:cs typeface="Arial" pitchFamily="34" charset="0"/>
              </a:rPr>
              <a:t>tarafından yaygın bir şekilde bu devriye çeşidini kullanmaktadır. Kendileri </a:t>
            </a:r>
            <a:r>
              <a:rPr lang="tr-TR" dirty="0" smtClean="0">
                <a:latin typeface="Arial" pitchFamily="34" charset="0"/>
                <a:cs typeface="Arial" pitchFamily="34" charset="0"/>
              </a:rPr>
              <a:t>için özel </a:t>
            </a:r>
            <a:r>
              <a:rPr lang="tr-TR" dirty="0">
                <a:latin typeface="Arial" pitchFamily="34" charset="0"/>
                <a:cs typeface="Arial" pitchFamily="34" charset="0"/>
              </a:rPr>
              <a:t>imal edilmiş kıyafet, yüksek konfor ve güven sağlayan motosiklet ve kask ile </a:t>
            </a:r>
            <a:r>
              <a:rPr lang="tr-TR" dirty="0" smtClean="0">
                <a:latin typeface="Arial" pitchFamily="34" charset="0"/>
                <a:cs typeface="Arial" pitchFamily="34" charset="0"/>
              </a:rPr>
              <a:t>diğer teçhizatı </a:t>
            </a:r>
            <a:r>
              <a:rPr lang="tr-TR" dirty="0">
                <a:latin typeface="Arial" pitchFamily="34" charset="0"/>
                <a:cs typeface="Arial" pitchFamily="34" charset="0"/>
              </a:rPr>
              <a:t>kullanmaktadırlar.</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5826" y="1324429"/>
            <a:ext cx="4111323" cy="2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5562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4816669"/>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a:t>
            </a:r>
            <a:r>
              <a:rPr lang="tr-TR" b="1" dirty="0" smtClean="0">
                <a:latin typeface="Arial" pitchFamily="34" charset="0"/>
                <a:cs typeface="Arial" pitchFamily="34" charset="0"/>
              </a:rPr>
              <a:t>ÇEŞİTLERİ</a:t>
            </a: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Atlı Devriye</a:t>
            </a:r>
          </a:p>
          <a:p>
            <a:pPr algn="just">
              <a:lnSpc>
                <a:spcPct val="150000"/>
              </a:lnSpc>
            </a:pPr>
            <a:r>
              <a:rPr lang="tr-TR" dirty="0">
                <a:latin typeface="Arial" pitchFamily="34" charset="0"/>
                <a:cs typeface="Arial" pitchFamily="34" charset="0"/>
              </a:rPr>
              <a:t>Atlı devriyeler dünyanın birçok ülkesinde </a:t>
            </a:r>
            <a:r>
              <a:rPr lang="tr-TR" dirty="0" smtClean="0">
                <a:latin typeface="Arial" pitchFamily="34" charset="0"/>
                <a:cs typeface="Arial" pitchFamily="34" charset="0"/>
              </a:rPr>
              <a:t>polis ve</a:t>
            </a:r>
          </a:p>
          <a:p>
            <a:pPr algn="just">
              <a:lnSpc>
                <a:spcPct val="150000"/>
              </a:lnSpc>
            </a:pPr>
            <a:r>
              <a:rPr lang="tr-TR" dirty="0" smtClean="0">
                <a:latin typeface="Arial" pitchFamily="34" charset="0"/>
                <a:cs typeface="Arial" pitchFamily="34" charset="0"/>
              </a:rPr>
              <a:t> </a:t>
            </a:r>
            <a:r>
              <a:rPr lang="tr-TR" dirty="0">
                <a:latin typeface="Arial" pitchFamily="34" charset="0"/>
                <a:cs typeface="Arial" pitchFamily="34" charset="0"/>
              </a:rPr>
              <a:t>özel güvenlik teşkilatı tarafından </a:t>
            </a:r>
            <a:r>
              <a:rPr lang="tr-TR" dirty="0" smtClean="0">
                <a:latin typeface="Arial" pitchFamily="34" charset="0"/>
                <a:cs typeface="Arial" pitchFamily="34" charset="0"/>
              </a:rPr>
              <a:t>kullanılmaktadır.</a:t>
            </a:r>
          </a:p>
          <a:p>
            <a:pPr algn="just">
              <a:lnSpc>
                <a:spcPct val="150000"/>
              </a:lnSpc>
            </a:pPr>
            <a:r>
              <a:rPr lang="tr-TR" dirty="0" smtClean="0">
                <a:latin typeface="Arial" pitchFamily="34" charset="0"/>
                <a:cs typeface="Arial" pitchFamily="34" charset="0"/>
              </a:rPr>
              <a:t> Görev </a:t>
            </a:r>
            <a:r>
              <a:rPr lang="tr-TR" dirty="0">
                <a:latin typeface="Arial" pitchFamily="34" charset="0"/>
                <a:cs typeface="Arial" pitchFamily="34" charset="0"/>
              </a:rPr>
              <a:t>yapılacak </a:t>
            </a:r>
            <a:r>
              <a:rPr lang="tr-TR" dirty="0" smtClean="0">
                <a:latin typeface="Arial" pitchFamily="34" charset="0"/>
                <a:cs typeface="Arial" pitchFamily="34" charset="0"/>
              </a:rPr>
              <a:t>mıntıkanın arazi </a:t>
            </a:r>
            <a:r>
              <a:rPr lang="tr-TR" dirty="0">
                <a:latin typeface="Arial" pitchFamily="34" charset="0"/>
                <a:cs typeface="Arial" pitchFamily="34" charset="0"/>
              </a:rPr>
              <a:t>şartlarına, </a:t>
            </a:r>
            <a:r>
              <a:rPr lang="tr-TR" dirty="0" smtClean="0">
                <a:latin typeface="Arial" pitchFamily="34" charset="0"/>
                <a:cs typeface="Arial" pitchFamily="34" charset="0"/>
              </a:rPr>
              <a:t>ulaşım </a:t>
            </a:r>
          </a:p>
          <a:p>
            <a:pPr algn="just">
              <a:lnSpc>
                <a:spcPct val="150000"/>
              </a:lnSpc>
            </a:pPr>
            <a:r>
              <a:rPr lang="tr-TR" dirty="0" smtClean="0">
                <a:latin typeface="Arial" pitchFamily="34" charset="0"/>
                <a:cs typeface="Arial" pitchFamily="34" charset="0"/>
              </a:rPr>
              <a:t>olanaklarına</a:t>
            </a:r>
            <a:r>
              <a:rPr lang="tr-TR" dirty="0">
                <a:latin typeface="Arial" pitchFamily="34" charset="0"/>
                <a:cs typeface="Arial" pitchFamily="34" charset="0"/>
              </a:rPr>
              <a:t>, </a:t>
            </a:r>
            <a:r>
              <a:rPr lang="tr-TR" dirty="0" smtClean="0">
                <a:latin typeface="Arial" pitchFamily="34" charset="0"/>
                <a:cs typeface="Arial" pitchFamily="34" charset="0"/>
              </a:rPr>
              <a:t>görevin özelliğine </a:t>
            </a:r>
            <a:r>
              <a:rPr lang="tr-TR" dirty="0">
                <a:latin typeface="Arial" pitchFamily="34" charset="0"/>
                <a:cs typeface="Arial" pitchFamily="34" charset="0"/>
              </a:rPr>
              <a:t>ve caydırıcılığına </a:t>
            </a: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göre </a:t>
            </a:r>
            <a:r>
              <a:rPr lang="tr-TR" dirty="0">
                <a:latin typeface="Arial" pitchFamily="34" charset="0"/>
                <a:cs typeface="Arial" pitchFamily="34" charset="0"/>
              </a:rPr>
              <a:t>insanla birlikte eğitimli atla yapılan devriye </a:t>
            </a: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çeşididir. Kent </a:t>
            </a:r>
            <a:r>
              <a:rPr lang="tr-TR" dirty="0">
                <a:latin typeface="Arial" pitchFamily="34" charset="0"/>
                <a:cs typeface="Arial" pitchFamily="34" charset="0"/>
              </a:rPr>
              <a:t>orman alanları, parklar ve yeşil </a:t>
            </a: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alanlarda </a:t>
            </a:r>
            <a:r>
              <a:rPr lang="tr-TR" dirty="0">
                <a:latin typeface="Arial" pitchFamily="34" charset="0"/>
                <a:cs typeface="Arial" pitchFamily="34" charset="0"/>
              </a:rPr>
              <a:t>tercih edilmektedir. </a:t>
            </a:r>
          </a:p>
          <a:p>
            <a:pPr algn="just">
              <a:lnSpc>
                <a:spcPct val="150000"/>
              </a:lnSpc>
            </a:pPr>
            <a:endParaRPr lang="tr-TR" dirty="0">
              <a:latin typeface="Arial" pitchFamily="34" charset="0"/>
              <a:cs typeface="Arial"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1879" y="1542143"/>
            <a:ext cx="3488413" cy="3628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4879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4655086"/>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a:t>
            </a:r>
            <a:r>
              <a:rPr lang="tr-TR" b="1" dirty="0" smtClean="0">
                <a:latin typeface="Arial" pitchFamily="34" charset="0"/>
                <a:cs typeface="Arial" pitchFamily="34" charset="0"/>
              </a:rPr>
              <a:t>ÇEŞİTLERİ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Bisikletli Devriye</a:t>
            </a:r>
          </a:p>
          <a:p>
            <a:pPr algn="just">
              <a:lnSpc>
                <a:spcPct val="150000"/>
              </a:lnSpc>
            </a:pPr>
            <a:r>
              <a:rPr lang="tr-TR" dirty="0">
                <a:latin typeface="Arial" pitchFamily="34" charset="0"/>
                <a:cs typeface="Arial" pitchFamily="34" charset="0"/>
              </a:rPr>
              <a:t>Bisikletli devriye; düzenleyici güvenlik hizmetlerinin geliştirilmesi, suçla etkin ve </a:t>
            </a:r>
            <a:r>
              <a:rPr lang="tr-TR" dirty="0" smtClean="0">
                <a:latin typeface="Arial" pitchFamily="34" charset="0"/>
                <a:cs typeface="Arial" pitchFamily="34" charset="0"/>
              </a:rPr>
              <a:t>verimli bir </a:t>
            </a:r>
            <a:r>
              <a:rPr lang="tr-TR" dirty="0">
                <a:latin typeface="Arial" pitchFamily="34" charset="0"/>
                <a:cs typeface="Arial" pitchFamily="34" charset="0"/>
              </a:rPr>
              <a:t>şekilde mücadele edilmesi amacıyla motorize ekiplerin giremediği veya yeterince </a:t>
            </a:r>
            <a:r>
              <a:rPr lang="tr-TR" dirty="0" smtClean="0">
                <a:latin typeface="Arial" pitchFamily="34" charset="0"/>
                <a:cs typeface="Arial" pitchFamily="34" charset="0"/>
              </a:rPr>
              <a:t>hizmet veremediği </a:t>
            </a:r>
            <a:r>
              <a:rPr lang="tr-TR" dirty="0">
                <a:latin typeface="Arial" pitchFamily="34" charset="0"/>
                <a:cs typeface="Arial" pitchFamily="34" charset="0"/>
              </a:rPr>
              <a:t>yeşil alanlar, fuar alanları, sahil şeritleri, mesire alanları, üniversite </a:t>
            </a:r>
            <a:r>
              <a:rPr lang="tr-TR" dirty="0" smtClean="0">
                <a:latin typeface="Arial" pitchFamily="34" charset="0"/>
                <a:cs typeface="Arial" pitchFamily="34" charset="0"/>
              </a:rPr>
              <a:t>kampüsleri ile </a:t>
            </a:r>
            <a:r>
              <a:rPr lang="tr-TR" dirty="0">
                <a:latin typeface="Arial" pitchFamily="34" charset="0"/>
                <a:cs typeface="Arial" pitchFamily="34" charset="0"/>
              </a:rPr>
              <a:t>turizm bölgelerinde araç trafiğine kapalı yollar ile alışveriş merkezleri </a:t>
            </a:r>
            <a:r>
              <a:rPr lang="tr-TR" dirty="0" smtClean="0">
                <a:latin typeface="Arial" pitchFamily="34" charset="0"/>
                <a:cs typeface="Arial" pitchFamily="34" charset="0"/>
              </a:rPr>
              <a:t>civarında devriye </a:t>
            </a:r>
            <a:r>
              <a:rPr lang="tr-TR" dirty="0">
                <a:latin typeface="Arial" pitchFamily="34" charset="0"/>
                <a:cs typeface="Arial" pitchFamily="34" charset="0"/>
              </a:rPr>
              <a:t>hizmeti vermeye uygundur. Bisikletli devriye bölgesinde yaya devriyeye göre </a:t>
            </a:r>
            <a:r>
              <a:rPr lang="tr-TR" dirty="0" smtClean="0">
                <a:latin typeface="Arial" pitchFamily="34" charset="0"/>
                <a:cs typeface="Arial" pitchFamily="34" charset="0"/>
              </a:rPr>
              <a:t>daha hızlı </a:t>
            </a:r>
            <a:r>
              <a:rPr lang="tr-TR" dirty="0">
                <a:latin typeface="Arial" pitchFamily="34" charset="0"/>
                <a:cs typeface="Arial" pitchFamily="34" charset="0"/>
              </a:rPr>
              <a:t>motorize devriyeye göre daha sessiz ve ekonomik olması sebebiyle özel güvenlik </a:t>
            </a:r>
            <a:r>
              <a:rPr lang="tr-TR" dirty="0" smtClean="0">
                <a:latin typeface="Arial" pitchFamily="34" charset="0"/>
                <a:cs typeface="Arial" pitchFamily="34" charset="0"/>
              </a:rPr>
              <a:t>teşkilatları tarafından </a:t>
            </a:r>
            <a:r>
              <a:rPr lang="tr-TR" dirty="0">
                <a:latin typeface="Arial" pitchFamily="34" charset="0"/>
                <a:cs typeface="Arial" pitchFamily="34" charset="0"/>
              </a:rPr>
              <a:t>tercih edilmektedir.</a:t>
            </a:r>
          </a:p>
          <a:p>
            <a:pPr algn="just">
              <a:lnSpc>
                <a:spcPct val="150000"/>
              </a:lnSpc>
            </a:pPr>
            <a:r>
              <a:rPr lang="tr-TR" dirty="0" smtClean="0">
                <a:latin typeface="Arial" pitchFamily="34" charset="0"/>
                <a:cs typeface="Arial" pitchFamily="34" charset="0"/>
              </a:rPr>
              <a:t>.</a:t>
            </a:r>
            <a:endParaRPr lang="tr-TR" dirty="0">
              <a:latin typeface="Arial" pitchFamily="34" charset="0"/>
              <a:cs typeface="Arial" pitchFamily="34"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7307" y="4449512"/>
            <a:ext cx="3862925" cy="222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65831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070585"/>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a:t>
            </a:r>
            <a:r>
              <a:rPr lang="tr-TR" b="1" dirty="0" smtClean="0">
                <a:latin typeface="Arial" pitchFamily="34" charset="0"/>
                <a:cs typeface="Arial" pitchFamily="34" charset="0"/>
              </a:rPr>
              <a:t>ÇEŞİTLERİ</a:t>
            </a:r>
          </a:p>
          <a:p>
            <a:pPr algn="just">
              <a:lnSpc>
                <a:spcPct val="150000"/>
              </a:lnSpc>
            </a:pPr>
            <a:endParaRPr lang="tr-TR"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Köpekli </a:t>
            </a:r>
            <a:r>
              <a:rPr lang="tr-TR" b="1" dirty="0">
                <a:latin typeface="Arial" pitchFamily="34" charset="0"/>
                <a:cs typeface="Arial" pitchFamily="34" charset="0"/>
              </a:rPr>
              <a:t>Devriye</a:t>
            </a:r>
          </a:p>
          <a:p>
            <a:pPr algn="just">
              <a:lnSpc>
                <a:spcPct val="150000"/>
              </a:lnSpc>
            </a:pPr>
            <a:r>
              <a:rPr lang="tr-TR" dirty="0">
                <a:latin typeface="Arial" pitchFamily="34" charset="0"/>
                <a:cs typeface="Arial" pitchFamily="34" charset="0"/>
              </a:rPr>
              <a:t>Eğitilmiş köpekler tarafından özel güvenlik görevlisi </a:t>
            </a: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nezaretinde</a:t>
            </a:r>
            <a:r>
              <a:rPr lang="tr-TR" dirty="0">
                <a:latin typeface="Arial" pitchFamily="34" charset="0"/>
                <a:cs typeface="Arial" pitchFamily="34" charset="0"/>
              </a:rPr>
              <a:t>, spor müsabakaları, </a:t>
            </a:r>
            <a:r>
              <a:rPr lang="tr-TR" dirty="0" smtClean="0">
                <a:latin typeface="Arial" pitchFamily="34" charset="0"/>
                <a:cs typeface="Arial" pitchFamily="34" charset="0"/>
              </a:rPr>
              <a:t>konser ve festival</a:t>
            </a:r>
          </a:p>
          <a:p>
            <a:pPr algn="just">
              <a:lnSpc>
                <a:spcPct val="150000"/>
              </a:lnSpc>
            </a:pPr>
            <a:r>
              <a:rPr lang="tr-TR" dirty="0" smtClean="0">
                <a:latin typeface="Arial" pitchFamily="34" charset="0"/>
                <a:cs typeface="Arial" pitchFamily="34" charset="0"/>
              </a:rPr>
              <a:t> </a:t>
            </a:r>
            <a:r>
              <a:rPr lang="tr-TR" dirty="0">
                <a:latin typeface="Arial" pitchFamily="34" charset="0"/>
                <a:cs typeface="Arial" pitchFamily="34" charset="0"/>
              </a:rPr>
              <a:t>alanlarında suç işlemeye niyetli kişilerin ve meydana gelebilecek </a:t>
            </a:r>
            <a:r>
              <a:rPr lang="tr-TR" dirty="0" smtClean="0">
                <a:latin typeface="Arial" pitchFamily="34" charset="0"/>
                <a:cs typeface="Arial" pitchFamily="34" charset="0"/>
              </a:rPr>
              <a:t>toplumsal olayların </a:t>
            </a:r>
            <a:r>
              <a:rPr lang="tr-TR" dirty="0">
                <a:latin typeface="Arial" pitchFamily="34" charset="0"/>
                <a:cs typeface="Arial" pitchFamily="34" charset="0"/>
              </a:rPr>
              <a:t>önüne geçmek amacıyla köpekli devriye hizmeti verilmektedir. </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Narkotik madde ve </a:t>
            </a:r>
            <a:r>
              <a:rPr lang="tr-TR" dirty="0">
                <a:latin typeface="Arial" pitchFamily="34" charset="0"/>
                <a:cs typeface="Arial" pitchFamily="34" charset="0"/>
              </a:rPr>
              <a:t>patlayıcı madde konusunda eğitilmiş köpekler marifetiyle açık ve kapalı alanlarda </a:t>
            </a:r>
            <a:r>
              <a:rPr lang="tr-TR" dirty="0" smtClean="0">
                <a:latin typeface="Arial" pitchFamily="34" charset="0"/>
                <a:cs typeface="Arial" pitchFamily="34" charset="0"/>
              </a:rPr>
              <a:t>yapılacak toplantılarda</a:t>
            </a:r>
            <a:r>
              <a:rPr lang="tr-TR" dirty="0">
                <a:latin typeface="Arial" pitchFamily="34" charset="0"/>
                <a:cs typeface="Arial" pitchFamily="34" charset="0"/>
              </a:rPr>
              <a:t>, havalimanlarında, bina, tesis giriş ve çıkışlarında tespit amaçlı </a:t>
            </a:r>
            <a:r>
              <a:rPr lang="tr-TR" dirty="0" smtClean="0">
                <a:latin typeface="Arial" pitchFamily="34" charset="0"/>
                <a:cs typeface="Arial" pitchFamily="34" charset="0"/>
              </a:rPr>
              <a:t>devriye ve </a:t>
            </a:r>
            <a:r>
              <a:rPr lang="tr-TR" dirty="0">
                <a:latin typeface="Arial" pitchFamily="34" charset="0"/>
                <a:cs typeface="Arial" pitchFamily="34" charset="0"/>
              </a:rPr>
              <a:t>kontrol hizmetleri verilmektedir</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7294" y="943818"/>
            <a:ext cx="3734554" cy="2207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4175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070585"/>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a:t>
            </a:r>
            <a:r>
              <a:rPr lang="tr-TR" b="1" dirty="0" smtClean="0">
                <a:latin typeface="Arial" pitchFamily="34" charset="0"/>
                <a:cs typeface="Arial" pitchFamily="34" charset="0"/>
              </a:rPr>
              <a:t>ÇEŞİTLERİ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Hava Devriye</a:t>
            </a:r>
          </a:p>
          <a:p>
            <a:pPr algn="just">
              <a:lnSpc>
                <a:spcPct val="150000"/>
              </a:lnSpc>
            </a:pPr>
            <a:r>
              <a:rPr lang="tr-TR" dirty="0" smtClean="0">
                <a:latin typeface="Arial" pitchFamily="34" charset="0"/>
                <a:cs typeface="Arial" pitchFamily="34" charset="0"/>
              </a:rPr>
              <a:t>Büyük kent </a:t>
            </a:r>
            <a:r>
              <a:rPr lang="tr-TR" dirty="0">
                <a:latin typeface="Arial" pitchFamily="34" charset="0"/>
                <a:cs typeface="Arial" pitchFamily="34" charset="0"/>
              </a:rPr>
              <a:t>ve metropollerde suçların önlenmesi ve suç işlendikten sonra şüphelilerin </a:t>
            </a:r>
            <a:r>
              <a:rPr lang="tr-TR" dirty="0" smtClean="0">
                <a:latin typeface="Arial" pitchFamily="34" charset="0"/>
                <a:cs typeface="Arial" pitchFamily="34" charset="0"/>
              </a:rPr>
              <a:t>takibi amacıyla </a:t>
            </a:r>
            <a:r>
              <a:rPr lang="tr-TR" dirty="0">
                <a:latin typeface="Arial" pitchFamily="34" charset="0"/>
                <a:cs typeface="Arial" pitchFamily="34" charset="0"/>
              </a:rPr>
              <a:t>kullanılmaktadır. Ülkemizde geniş katılımlı açık hava toplantıları, mitingler, </a:t>
            </a:r>
            <a:r>
              <a:rPr lang="tr-TR" dirty="0" smtClean="0">
                <a:latin typeface="Arial" pitchFamily="34" charset="0"/>
                <a:cs typeface="Arial" pitchFamily="34" charset="0"/>
              </a:rPr>
              <a:t>açılış organizasyonları </a:t>
            </a:r>
            <a:r>
              <a:rPr lang="tr-TR" dirty="0">
                <a:latin typeface="Arial" pitchFamily="34" charset="0"/>
                <a:cs typeface="Arial" pitchFamily="34" charset="0"/>
              </a:rPr>
              <a:t>vb. gibi durumlarda etkinlik yapılan bölgenin havadan kontrolü </a:t>
            </a:r>
            <a:r>
              <a:rPr lang="tr-TR" dirty="0" smtClean="0">
                <a:latin typeface="Arial" pitchFamily="34" charset="0"/>
                <a:cs typeface="Arial" pitchFamily="34" charset="0"/>
              </a:rPr>
              <a:t>ve gözlenmesi </a:t>
            </a:r>
            <a:r>
              <a:rPr lang="tr-TR" dirty="0">
                <a:latin typeface="Arial" pitchFamily="34" charset="0"/>
                <a:cs typeface="Arial" pitchFamily="34" charset="0"/>
              </a:rPr>
              <a:t>ile yerdeki diğer birimlere yukarıdan yapılan tespitlerin aktarılarak </a:t>
            </a:r>
            <a:r>
              <a:rPr lang="tr-TR" dirty="0" smtClean="0">
                <a:latin typeface="Arial" pitchFamily="34" charset="0"/>
                <a:cs typeface="Arial" pitchFamily="34" charset="0"/>
              </a:rPr>
              <a:t>olayların büyümeden </a:t>
            </a:r>
            <a:r>
              <a:rPr lang="tr-TR" dirty="0">
                <a:latin typeface="Arial" pitchFamily="34" charset="0"/>
                <a:cs typeface="Arial" pitchFamily="34" charset="0"/>
              </a:rPr>
              <a:t>önlenmesini sağlayan bir devriye türüdür</a:t>
            </a:r>
            <a:r>
              <a:rPr lang="tr-TR" dirty="0" smtClean="0">
                <a:latin typeface="Arial" pitchFamily="34" charset="0"/>
                <a:cs typeface="Arial" pitchFamily="34" charset="0"/>
              </a:rPr>
              <a:t>. </a:t>
            </a: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Bunun </a:t>
            </a:r>
            <a:r>
              <a:rPr lang="tr-TR" dirty="0">
                <a:latin typeface="Arial" pitchFamily="34" charset="0"/>
                <a:cs typeface="Arial" pitchFamily="34" charset="0"/>
              </a:rPr>
              <a:t>yanı sıra ülke genelinde taşıt trafiği yoğun olan karayolları güzergâhlarını </a:t>
            </a:r>
            <a:r>
              <a:rPr lang="tr-TR" dirty="0" smtClean="0">
                <a:latin typeface="Arial" pitchFamily="34" charset="0"/>
                <a:cs typeface="Arial" pitchFamily="34" charset="0"/>
              </a:rPr>
              <a:t>polis helikopteri </a:t>
            </a:r>
            <a:r>
              <a:rPr lang="tr-TR" dirty="0">
                <a:latin typeface="Arial" pitchFamily="34" charset="0"/>
                <a:cs typeface="Arial" pitchFamily="34" charset="0"/>
              </a:rPr>
              <a:t>ile havadan kontrol etmek suretiyle trafik akışını düzenleyici ve </a:t>
            </a:r>
            <a:r>
              <a:rPr lang="tr-TR" dirty="0" smtClean="0">
                <a:latin typeface="Arial" pitchFamily="34" charset="0"/>
                <a:cs typeface="Arial" pitchFamily="34" charset="0"/>
              </a:rPr>
              <a:t>denetleyici nitelikte </a:t>
            </a:r>
            <a:r>
              <a:rPr lang="tr-TR" dirty="0">
                <a:latin typeface="Arial" pitchFamily="34" charset="0"/>
                <a:cs typeface="Arial" pitchFamily="34" charset="0"/>
              </a:rPr>
              <a:t>devriye hizmetinde hava araçlarından faydalanılmaktadır</a:t>
            </a:r>
            <a:r>
              <a:rPr lang="tr-TR" dirty="0" smtClean="0">
                <a:latin typeface="Arial" pitchFamily="34" charset="0"/>
                <a:cs typeface="Arial" pitchFamily="34" charset="0"/>
              </a:rPr>
              <a:t>. </a:t>
            </a:r>
            <a:endParaRPr lang="tr-TR" dirty="0">
              <a:latin typeface="Arial" pitchFamily="34" charset="0"/>
              <a:cs typeface="Arial" pitchFamily="34" charset="0"/>
            </a:endParaRPr>
          </a:p>
        </p:txBody>
      </p:sp>
    </p:spTree>
    <p:extLst>
      <p:ext uri="{BB962C8B-B14F-4D97-AF65-F5344CB8AC3E}">
        <p14:creationId xmlns:p14="http://schemas.microsoft.com/office/powerpoint/2010/main" val="8845075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6317080"/>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GÖREVİ YAPARKEN KONTROL EDİLECEK YERLER </a:t>
            </a:r>
            <a:r>
              <a:rPr lang="tr-TR" b="1" dirty="0" smtClean="0">
                <a:latin typeface="Arial" pitchFamily="34" charset="0"/>
                <a:cs typeface="Arial" pitchFamily="34" charset="0"/>
              </a:rPr>
              <a:t>VE ZAMANI</a:t>
            </a:r>
            <a:endParaRPr lang="tr-TR"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Özel güvenlik devriyesinin kontrol etmesi gereken yerler ve kontrol zamanı, verilen </a:t>
            </a:r>
            <a:r>
              <a:rPr lang="tr-TR" dirty="0" smtClean="0">
                <a:latin typeface="Arial" pitchFamily="34" charset="0"/>
                <a:cs typeface="Arial" pitchFamily="34" charset="0"/>
              </a:rPr>
              <a:t>talimatlarda belirlenir</a:t>
            </a:r>
            <a:r>
              <a:rPr lang="tr-TR" dirty="0">
                <a:latin typeface="Arial" pitchFamily="34" charset="0"/>
                <a:cs typeface="Arial" pitchFamily="34" charset="0"/>
              </a:rPr>
              <a:t>. Bu talimatların dışında kontrol edecekleri yerleri ve zamanları </a:t>
            </a:r>
            <a:r>
              <a:rPr lang="tr-TR" dirty="0" smtClean="0">
                <a:latin typeface="Arial" pitchFamily="34" charset="0"/>
                <a:cs typeface="Arial" pitchFamily="34" charset="0"/>
              </a:rPr>
              <a:t>değişen ve </a:t>
            </a:r>
            <a:r>
              <a:rPr lang="tr-TR" dirty="0">
                <a:latin typeface="Arial" pitchFamily="34" charset="0"/>
                <a:cs typeface="Arial" pitchFamily="34" charset="0"/>
              </a:rPr>
              <a:t>gelişen durumlara göre devriyeler kendileri de belirleyebilmelidirler</a:t>
            </a:r>
            <a:r>
              <a:rPr lang="tr-TR" dirty="0" smtClean="0">
                <a:latin typeface="Arial" pitchFamily="34" charset="0"/>
                <a:cs typeface="Arial" pitchFamily="34" charset="0"/>
              </a:rPr>
              <a:t>.</a:t>
            </a: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 </a:t>
            </a:r>
            <a:r>
              <a:rPr lang="tr-TR" b="1" dirty="0" smtClean="0">
                <a:latin typeface="Arial" pitchFamily="34" charset="0"/>
                <a:cs typeface="Arial" pitchFamily="34" charset="0"/>
              </a:rPr>
              <a:t>Yer </a:t>
            </a:r>
            <a:r>
              <a:rPr lang="tr-TR" b="1" dirty="0">
                <a:latin typeface="Arial" pitchFamily="34" charset="0"/>
                <a:cs typeface="Arial" pitchFamily="34" charset="0"/>
              </a:rPr>
              <a:t>yönü: </a:t>
            </a:r>
            <a:r>
              <a:rPr lang="tr-TR" dirty="0">
                <a:latin typeface="Arial" pitchFamily="34" charset="0"/>
                <a:cs typeface="Arial" pitchFamily="34" charset="0"/>
              </a:rPr>
              <a:t>Görev yerinin açık veya kapalı alan olmasına, alanın genişliğine ve uzunluğuna</a:t>
            </a:r>
            <a:r>
              <a:rPr lang="tr-TR" dirty="0" smtClean="0">
                <a:latin typeface="Arial" pitchFamily="34" charset="0"/>
                <a:cs typeface="Arial" pitchFamily="34" charset="0"/>
              </a:rPr>
              <a:t>, iş </a:t>
            </a:r>
            <a:r>
              <a:rPr lang="tr-TR" dirty="0">
                <a:latin typeface="Arial" pitchFamily="34" charset="0"/>
                <a:cs typeface="Arial" pitchFamily="34" charset="0"/>
              </a:rPr>
              <a:t>yerinin hassas noktalarına, iş yoğunluğuna ve insan sirkülâsyonuna göre </a:t>
            </a:r>
            <a:r>
              <a:rPr lang="tr-TR" dirty="0" smtClean="0">
                <a:latin typeface="Arial" pitchFamily="34" charset="0"/>
                <a:cs typeface="Arial" pitchFamily="34" charset="0"/>
              </a:rPr>
              <a:t>kontrol edilecek </a:t>
            </a:r>
            <a:r>
              <a:rPr lang="tr-TR" dirty="0">
                <a:latin typeface="Arial" pitchFamily="34" charset="0"/>
                <a:cs typeface="Arial" pitchFamily="34" charset="0"/>
              </a:rPr>
              <a:t>noktalar belirlenir. </a:t>
            </a:r>
            <a:endParaRPr lang="tr-TR" dirty="0" smtClean="0">
              <a:latin typeface="Arial" pitchFamily="34" charset="0"/>
              <a:cs typeface="Arial" pitchFamily="34" charset="0"/>
            </a:endParaRPr>
          </a:p>
          <a:p>
            <a:pPr algn="just">
              <a:lnSpc>
                <a:spcPct val="150000"/>
              </a:lnSpc>
            </a:pPr>
            <a:endParaRPr lang="tr-TR" sz="900"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Zaman </a:t>
            </a:r>
            <a:r>
              <a:rPr lang="tr-TR" b="1" dirty="0">
                <a:latin typeface="Arial" pitchFamily="34" charset="0"/>
                <a:cs typeface="Arial" pitchFamily="34" charset="0"/>
              </a:rPr>
              <a:t>yönü:</a:t>
            </a:r>
            <a:r>
              <a:rPr lang="tr-TR" dirty="0">
                <a:latin typeface="Arial" pitchFamily="34" charset="0"/>
                <a:cs typeface="Arial" pitchFamily="34" charset="0"/>
              </a:rPr>
              <a:t> Görev yapılan yerdeki iş yoğunluğunun arttığı veya azaldığı zamanlarda</a:t>
            </a:r>
            <a:r>
              <a:rPr lang="tr-TR" dirty="0" smtClean="0">
                <a:latin typeface="Arial" pitchFamily="34" charset="0"/>
                <a:cs typeface="Arial" pitchFamily="34" charset="0"/>
              </a:rPr>
              <a:t>, insan </a:t>
            </a:r>
            <a:r>
              <a:rPr lang="tr-TR" dirty="0">
                <a:latin typeface="Arial" pitchFamily="34" charset="0"/>
                <a:cs typeface="Arial" pitchFamily="34" charset="0"/>
              </a:rPr>
              <a:t>sirkülâsyonunun çoğaldığı zamanlarda, iş yerindeki önemli zaman </a:t>
            </a:r>
            <a:r>
              <a:rPr lang="tr-TR" dirty="0" smtClean="0">
                <a:latin typeface="Arial" pitchFamily="34" charset="0"/>
                <a:cs typeface="Arial" pitchFamily="34" charset="0"/>
              </a:rPr>
              <a:t>aralıklarında (</a:t>
            </a:r>
            <a:r>
              <a:rPr lang="tr-TR" dirty="0">
                <a:latin typeface="Arial" pitchFamily="34" charset="0"/>
                <a:cs typeface="Arial" pitchFamily="34" charset="0"/>
              </a:rPr>
              <a:t>iş giriş ve çıkış saatleri), mesai saati, tatil veya istirahat zamanlarında, belirli özel </a:t>
            </a:r>
            <a:r>
              <a:rPr lang="tr-TR" dirty="0" smtClean="0">
                <a:latin typeface="Arial" pitchFamily="34" charset="0"/>
                <a:cs typeface="Arial" pitchFamily="34" charset="0"/>
              </a:rPr>
              <a:t>günlerde (</a:t>
            </a:r>
            <a:r>
              <a:rPr lang="tr-TR" dirty="0">
                <a:latin typeface="Arial" pitchFamily="34" charset="0"/>
                <a:cs typeface="Arial" pitchFamily="34" charset="0"/>
              </a:rPr>
              <a:t>resmi ve dini bayramlar vb.) alınan olası tehdit durumlarında veya idarenin lüzum </a:t>
            </a:r>
            <a:r>
              <a:rPr lang="tr-TR" dirty="0" smtClean="0">
                <a:latin typeface="Arial" pitchFamily="34" charset="0"/>
                <a:cs typeface="Arial" pitchFamily="34" charset="0"/>
              </a:rPr>
              <a:t>gördüğü zamanlarda </a:t>
            </a:r>
            <a:r>
              <a:rPr lang="tr-TR" dirty="0">
                <a:latin typeface="Arial" pitchFamily="34" charset="0"/>
                <a:cs typeface="Arial" pitchFamily="34" charset="0"/>
              </a:rPr>
              <a:t>iş yoğunluğuna göre devriye görevleri tanzim edilir.</a:t>
            </a:r>
          </a:p>
        </p:txBody>
      </p:sp>
    </p:spTree>
    <p:extLst>
      <p:ext uri="{BB962C8B-B14F-4D97-AF65-F5344CB8AC3E}">
        <p14:creationId xmlns:p14="http://schemas.microsoft.com/office/powerpoint/2010/main" val="2974073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5278334"/>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GÖREVİ YAPARKEN KONTROL EDİLECEK YERLER </a:t>
            </a:r>
            <a:r>
              <a:rPr lang="tr-TR" b="1" dirty="0" smtClean="0">
                <a:latin typeface="Arial" pitchFamily="34" charset="0"/>
                <a:cs typeface="Arial" pitchFamily="34" charset="0"/>
              </a:rPr>
              <a:t>VE ZAMANI </a:t>
            </a: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Suç işleyebilecek kişilerin kontrolü: </a:t>
            </a:r>
            <a:r>
              <a:rPr lang="tr-TR" dirty="0">
                <a:latin typeface="Arial" pitchFamily="34" charset="0"/>
                <a:cs typeface="Arial" pitchFamily="34" charset="0"/>
              </a:rPr>
              <a:t>Serseri vb. kişilerin iş yerine gelerek </a:t>
            </a:r>
            <a:r>
              <a:rPr lang="tr-TR" dirty="0" smtClean="0">
                <a:latin typeface="Arial" pitchFamily="34" charset="0"/>
                <a:cs typeface="Arial" pitchFamily="34" charset="0"/>
              </a:rPr>
              <a:t>saldırgan davranışlar </a:t>
            </a:r>
            <a:r>
              <a:rPr lang="tr-TR" dirty="0">
                <a:latin typeface="Arial" pitchFamily="34" charset="0"/>
                <a:cs typeface="Arial" pitchFamily="34" charset="0"/>
              </a:rPr>
              <a:t>sergilemeleri</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Suç </a:t>
            </a:r>
            <a:r>
              <a:rPr lang="tr-TR" b="1" dirty="0">
                <a:latin typeface="Arial" pitchFamily="34" charset="0"/>
                <a:cs typeface="Arial" pitchFamily="34" charset="0"/>
              </a:rPr>
              <a:t>işlenebilecek yerlerin kontrolü: </a:t>
            </a:r>
            <a:r>
              <a:rPr lang="tr-TR" dirty="0">
                <a:latin typeface="Arial" pitchFamily="34" charset="0"/>
                <a:cs typeface="Arial" pitchFamily="34" charset="0"/>
              </a:rPr>
              <a:t>Issız yerler, kalabalık yerler, hırsızlığın vb. </a:t>
            </a:r>
            <a:r>
              <a:rPr lang="tr-TR" dirty="0" smtClean="0">
                <a:latin typeface="Arial" pitchFamily="34" charset="0"/>
                <a:cs typeface="Arial" pitchFamily="34" charset="0"/>
              </a:rPr>
              <a:t>suçların işlenebileceği </a:t>
            </a:r>
            <a:r>
              <a:rPr lang="tr-TR" dirty="0">
                <a:latin typeface="Arial" pitchFamily="34" charset="0"/>
                <a:cs typeface="Arial" pitchFamily="34" charset="0"/>
              </a:rPr>
              <a:t>yerler. Bu yerler zamana vb. sebeplere göre değişkenlik gösterebilir. </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Şüpheli </a:t>
            </a:r>
            <a:r>
              <a:rPr lang="tr-TR" b="1" dirty="0">
                <a:latin typeface="Arial" pitchFamily="34" charset="0"/>
                <a:cs typeface="Arial" pitchFamily="34" charset="0"/>
              </a:rPr>
              <a:t>araç ve kişilerin kontrolü: </a:t>
            </a:r>
            <a:r>
              <a:rPr lang="tr-TR" dirty="0">
                <a:latin typeface="Arial" pitchFamily="34" charset="0"/>
                <a:cs typeface="Arial" pitchFamily="34" charset="0"/>
              </a:rPr>
              <a:t>Bölgesinde bulunan, işyerine giriş ve çıkış </a:t>
            </a:r>
            <a:r>
              <a:rPr lang="tr-TR" dirty="0" smtClean="0">
                <a:latin typeface="Arial" pitchFamily="34" charset="0"/>
                <a:cs typeface="Arial" pitchFamily="34" charset="0"/>
              </a:rPr>
              <a:t>yapanlar kontrol </a:t>
            </a:r>
            <a:r>
              <a:rPr lang="tr-TR" dirty="0">
                <a:latin typeface="Arial" pitchFamily="34" charset="0"/>
                <a:cs typeface="Arial" pitchFamily="34" charset="0"/>
              </a:rPr>
              <a:t>edilir</a:t>
            </a:r>
            <a:r>
              <a:rPr lang="tr-TR" dirty="0" smtClean="0">
                <a:latin typeface="Arial" pitchFamily="34" charset="0"/>
                <a:cs typeface="Arial" pitchFamily="34" charset="0"/>
              </a:rPr>
              <a:t>. İş </a:t>
            </a:r>
            <a:r>
              <a:rPr lang="tr-TR" dirty="0">
                <a:latin typeface="Arial" pitchFamily="34" charset="0"/>
                <a:cs typeface="Arial" pitchFamily="34" charset="0"/>
              </a:rPr>
              <a:t>yerinin bölgelerinde sarkıntılık, taciz ve mallara zarar verilebilecek yerler </a:t>
            </a:r>
            <a:r>
              <a:rPr lang="tr-TR" dirty="0" smtClean="0">
                <a:latin typeface="Arial" pitchFamily="34" charset="0"/>
                <a:cs typeface="Arial" pitchFamily="34" charset="0"/>
              </a:rPr>
              <a:t>kontrol edilir</a:t>
            </a:r>
            <a:r>
              <a:rPr lang="tr-TR" dirty="0">
                <a:latin typeface="Arial" pitchFamily="34" charset="0"/>
                <a:cs typeface="Arial" pitchFamily="34" charset="0"/>
              </a:rPr>
              <a:t>. </a:t>
            </a:r>
          </a:p>
        </p:txBody>
      </p:sp>
    </p:spTree>
    <p:extLst>
      <p:ext uri="{BB962C8B-B14F-4D97-AF65-F5344CB8AC3E}">
        <p14:creationId xmlns:p14="http://schemas.microsoft.com/office/powerpoint/2010/main" val="3746467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6317080"/>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GÖREVİ YAPARKEN KONTROL EDİLECEK YERLER </a:t>
            </a:r>
            <a:r>
              <a:rPr lang="tr-TR" b="1" dirty="0" smtClean="0">
                <a:latin typeface="Arial" pitchFamily="34" charset="0"/>
                <a:cs typeface="Arial" pitchFamily="34" charset="0"/>
              </a:rPr>
              <a:t>VE ZAMANI </a:t>
            </a:r>
          </a:p>
          <a:p>
            <a:pPr algn="just">
              <a:lnSpc>
                <a:spcPct val="150000"/>
              </a:lnSpc>
            </a:pPr>
            <a:endParaRPr lang="tr-TR" sz="900" b="1"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Ayrıca</a:t>
            </a:r>
            <a:r>
              <a:rPr lang="tr-TR" dirty="0">
                <a:latin typeface="Arial" pitchFamily="34" charset="0"/>
                <a:cs typeface="Arial" pitchFamily="34" charset="0"/>
              </a:rPr>
              <a:t>; kalabalık yerler, otoparklar ve şüpheli araçlar, karanlık </a:t>
            </a:r>
            <a:r>
              <a:rPr lang="tr-TR" dirty="0" smtClean="0">
                <a:latin typeface="Arial" pitchFamily="34" charset="0"/>
                <a:cs typeface="Arial" pitchFamily="34" charset="0"/>
              </a:rPr>
              <a:t>yerler, başta </a:t>
            </a:r>
            <a:r>
              <a:rPr lang="tr-TR" dirty="0">
                <a:latin typeface="Arial" pitchFamily="34" charset="0"/>
                <a:cs typeface="Arial" pitchFamily="34" charset="0"/>
              </a:rPr>
              <a:t>olmak üzere aşağıda sırasıyla belirtilen yerler devriye tarafında kontrol edilmesi </a:t>
            </a:r>
            <a:r>
              <a:rPr lang="tr-TR" dirty="0" smtClean="0">
                <a:latin typeface="Arial" pitchFamily="34" charset="0"/>
                <a:cs typeface="Arial" pitchFamily="34" charset="0"/>
              </a:rPr>
              <a:t>gereken yerlerdendir.</a:t>
            </a:r>
          </a:p>
          <a:p>
            <a:pPr algn="just">
              <a:lnSpc>
                <a:spcPct val="150000"/>
              </a:lnSpc>
            </a:pPr>
            <a:endParaRPr lang="tr-TR" sz="9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1. Suç seviyesinin yüksek olduğu yerler</a:t>
            </a:r>
          </a:p>
          <a:p>
            <a:pPr algn="just">
              <a:lnSpc>
                <a:spcPct val="150000"/>
              </a:lnSpc>
            </a:pPr>
            <a:r>
              <a:rPr lang="tr-TR" dirty="0">
                <a:latin typeface="Arial" pitchFamily="34" charset="0"/>
                <a:cs typeface="Arial" pitchFamily="34" charset="0"/>
              </a:rPr>
              <a:t>2. Sorun oluşturulabilecek yerler</a:t>
            </a:r>
          </a:p>
          <a:p>
            <a:pPr algn="just">
              <a:lnSpc>
                <a:spcPct val="150000"/>
              </a:lnSpc>
            </a:pPr>
            <a:r>
              <a:rPr lang="tr-TR" dirty="0">
                <a:latin typeface="Arial" pitchFamily="34" charset="0"/>
                <a:cs typeface="Arial" pitchFamily="34" charset="0"/>
              </a:rPr>
              <a:t>3. Alkollü içeceklerin tüketildiği yerler</a:t>
            </a:r>
          </a:p>
          <a:p>
            <a:pPr algn="just">
              <a:lnSpc>
                <a:spcPct val="150000"/>
              </a:lnSpc>
            </a:pPr>
            <a:r>
              <a:rPr lang="tr-TR" dirty="0">
                <a:latin typeface="Arial" pitchFamily="34" charset="0"/>
                <a:cs typeface="Arial" pitchFamily="34" charset="0"/>
              </a:rPr>
              <a:t>4. Gençlerin bir arada bulunduğu yerler</a:t>
            </a:r>
          </a:p>
          <a:p>
            <a:pPr algn="just">
              <a:lnSpc>
                <a:spcPct val="150000"/>
              </a:lnSpc>
            </a:pPr>
            <a:r>
              <a:rPr lang="tr-TR" dirty="0">
                <a:latin typeface="Arial" pitchFamily="34" charset="0"/>
                <a:cs typeface="Arial" pitchFamily="34" charset="0"/>
              </a:rPr>
              <a:t>5. Değerli eşya ve nakit paranın bulunduğu yerler</a:t>
            </a:r>
          </a:p>
          <a:p>
            <a:pPr algn="just">
              <a:lnSpc>
                <a:spcPct val="150000"/>
              </a:lnSpc>
            </a:pPr>
            <a:r>
              <a:rPr lang="tr-TR" dirty="0">
                <a:latin typeface="Arial" pitchFamily="34" charset="0"/>
                <a:cs typeface="Arial" pitchFamily="34" charset="0"/>
              </a:rPr>
              <a:t>6. Girilmesi yasak olan yerler</a:t>
            </a:r>
          </a:p>
          <a:p>
            <a:pPr algn="just">
              <a:lnSpc>
                <a:spcPct val="150000"/>
              </a:lnSpc>
            </a:pPr>
            <a:r>
              <a:rPr lang="tr-TR" dirty="0">
                <a:latin typeface="Arial" pitchFamily="34" charset="0"/>
                <a:cs typeface="Arial" pitchFamily="34" charset="0"/>
              </a:rPr>
              <a:t>7. Potansiyel tehlike oluşturan yerler</a:t>
            </a:r>
          </a:p>
          <a:p>
            <a:pPr algn="just">
              <a:lnSpc>
                <a:spcPct val="150000"/>
              </a:lnSpc>
            </a:pPr>
            <a:r>
              <a:rPr lang="tr-TR" dirty="0">
                <a:latin typeface="Arial" pitchFamily="34" charset="0"/>
                <a:cs typeface="Arial" pitchFamily="34" charset="0"/>
              </a:rPr>
              <a:t>8. Bina ve tesislerin içi ve çevresi</a:t>
            </a:r>
          </a:p>
          <a:p>
            <a:pPr algn="just">
              <a:lnSpc>
                <a:spcPct val="150000"/>
              </a:lnSpc>
            </a:pPr>
            <a:r>
              <a:rPr lang="tr-TR" dirty="0">
                <a:latin typeface="Arial" pitchFamily="34" charset="0"/>
                <a:cs typeface="Arial" pitchFamily="34" charset="0"/>
              </a:rPr>
              <a:t>9. Elektrik, su, doğalgaz kullanılan yerler</a:t>
            </a:r>
          </a:p>
        </p:txBody>
      </p:sp>
    </p:spTree>
    <p:extLst>
      <p:ext uri="{BB962C8B-B14F-4D97-AF65-F5344CB8AC3E}">
        <p14:creationId xmlns:p14="http://schemas.microsoft.com/office/powerpoint/2010/main" val="741153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278334"/>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DEVRİYELERİN GENEL OLARAK DİKKAT EDECEĞİ HUSUSLAR</a:t>
            </a:r>
          </a:p>
          <a:p>
            <a:pPr algn="just">
              <a:lnSpc>
                <a:spcPct val="150000"/>
              </a:lnSpc>
            </a:pPr>
            <a:r>
              <a:rPr lang="tr-TR" dirty="0">
                <a:latin typeface="Arial" pitchFamily="34" charset="0"/>
                <a:cs typeface="Arial" pitchFamily="34" charset="0"/>
              </a:rPr>
              <a:t>Devriyeler görevin yerine ve zamanına göre değişebilen teçhizatlar ile donatılmalıdır</a:t>
            </a:r>
            <a:r>
              <a:rPr lang="tr-TR" dirty="0" smtClean="0">
                <a:latin typeface="Arial" pitchFamily="34" charset="0"/>
                <a:cs typeface="Arial" pitchFamily="34" charset="0"/>
              </a:rPr>
              <a:t>. Devriye </a:t>
            </a:r>
            <a:r>
              <a:rPr lang="tr-TR" dirty="0">
                <a:latin typeface="Arial" pitchFamily="34" charset="0"/>
                <a:cs typeface="Arial" pitchFamily="34" charset="0"/>
              </a:rPr>
              <a:t>hizmetinde beklenen amaca, mıntıkanın genişliğine hassasiyetine göre </a:t>
            </a:r>
            <a:r>
              <a:rPr lang="tr-TR" dirty="0" smtClean="0">
                <a:latin typeface="Arial" pitchFamily="34" charset="0"/>
                <a:cs typeface="Arial" pitchFamily="34" charset="0"/>
              </a:rPr>
              <a:t>devriye personeli </a:t>
            </a:r>
            <a:r>
              <a:rPr lang="tr-TR" dirty="0">
                <a:latin typeface="Arial" pitchFamily="34" charset="0"/>
                <a:cs typeface="Arial" pitchFamily="34" charset="0"/>
              </a:rPr>
              <a:t>ve sayısı belirlenmelidir. Devriyelerin göreve çıkartılmadan önce </a:t>
            </a:r>
            <a:r>
              <a:rPr lang="tr-TR" dirty="0" smtClean="0">
                <a:latin typeface="Arial" pitchFamily="34" charset="0"/>
                <a:cs typeface="Arial" pitchFamily="34" charset="0"/>
              </a:rPr>
              <a:t>zihinsel ve </a:t>
            </a:r>
            <a:r>
              <a:rPr lang="tr-TR" dirty="0">
                <a:latin typeface="Arial" pitchFamily="34" charset="0"/>
                <a:cs typeface="Arial" pitchFamily="34" charset="0"/>
              </a:rPr>
              <a:t>fiziksel olarak hazırlanması gerekmektedir. Görevler düzenli, tertipli, bakımlı </a:t>
            </a:r>
            <a:r>
              <a:rPr lang="tr-TR" dirty="0" smtClean="0">
                <a:latin typeface="Arial" pitchFamily="34" charset="0"/>
                <a:cs typeface="Arial" pitchFamily="34" charset="0"/>
              </a:rPr>
              <a:t>dış görünüş </a:t>
            </a:r>
            <a:r>
              <a:rPr lang="tr-TR" dirty="0">
                <a:latin typeface="Arial" pitchFamily="34" charset="0"/>
                <a:cs typeface="Arial" pitchFamily="34" charset="0"/>
              </a:rPr>
              <a:t>itibari ile de caydırıcı olmalıdırlar</a:t>
            </a:r>
            <a:r>
              <a:rPr lang="tr-TR" dirty="0" smtClean="0">
                <a:latin typeface="Arial" pitchFamily="34" charset="0"/>
                <a:cs typeface="Arial" pitchFamily="34" charset="0"/>
              </a:rPr>
              <a:t>.</a:t>
            </a:r>
          </a:p>
          <a:p>
            <a:pPr algn="just">
              <a:lnSpc>
                <a:spcPct val="150000"/>
              </a:lnSpc>
            </a:pPr>
            <a:endParaRPr lang="tr-TR" dirty="0" smtClean="0">
              <a:latin typeface="Arial" pitchFamily="34" charset="0"/>
              <a:cs typeface="Arial" pitchFamily="34" charset="0"/>
            </a:endParaRPr>
          </a:p>
          <a:p>
            <a:pPr algn="just">
              <a:lnSpc>
                <a:spcPct val="150000"/>
              </a:lnSpc>
            </a:pPr>
            <a:r>
              <a:rPr lang="tr-TR" dirty="0">
                <a:latin typeface="Arial" pitchFamily="34" charset="0"/>
                <a:cs typeface="Arial" pitchFamily="34" charset="0"/>
              </a:rPr>
              <a:t>1. Tabancalar ihtiyaç olmadığı sürece kılıflarında taşınır.</a:t>
            </a:r>
          </a:p>
          <a:p>
            <a:pPr algn="just">
              <a:lnSpc>
                <a:spcPct val="150000"/>
              </a:lnSpc>
            </a:pPr>
            <a:r>
              <a:rPr lang="tr-TR" dirty="0">
                <a:latin typeface="Arial" pitchFamily="34" charset="0"/>
                <a:cs typeface="Arial" pitchFamily="34" charset="0"/>
              </a:rPr>
              <a:t>2. Devriye güzergâhı net olarak belirlenmelidir.</a:t>
            </a:r>
          </a:p>
          <a:p>
            <a:pPr algn="just">
              <a:lnSpc>
                <a:spcPct val="150000"/>
              </a:lnSpc>
            </a:pPr>
            <a:r>
              <a:rPr lang="tr-TR" dirty="0">
                <a:latin typeface="Arial" pitchFamily="34" charset="0"/>
                <a:cs typeface="Arial" pitchFamily="34" charset="0"/>
              </a:rPr>
              <a:t>3. Devriye bölgesinin sınırları şüpheye mahal bırakmayacak, açık ve anlaşılır bir </a:t>
            </a:r>
            <a:r>
              <a:rPr lang="tr-TR" dirty="0" smtClean="0">
                <a:latin typeface="Arial" pitchFamily="34" charset="0"/>
                <a:cs typeface="Arial" pitchFamily="34" charset="0"/>
              </a:rPr>
              <a:t>şekilde belirlenmelidir</a:t>
            </a:r>
            <a:r>
              <a:rPr lang="tr-TR" dirty="0">
                <a:latin typeface="Arial" pitchFamily="34" charset="0"/>
                <a:cs typeface="Arial" pitchFamily="34" charset="0"/>
              </a:rPr>
              <a:t>.</a:t>
            </a:r>
          </a:p>
        </p:txBody>
      </p:sp>
    </p:spTree>
    <p:extLst>
      <p:ext uri="{BB962C8B-B14F-4D97-AF65-F5344CB8AC3E}">
        <p14:creationId xmlns:p14="http://schemas.microsoft.com/office/powerpoint/2010/main" val="447498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4862835"/>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DEVRİYELERİN GENEL OLARAK DİKKAT EDECEĞİ </a:t>
            </a:r>
            <a:r>
              <a:rPr lang="tr-TR" b="1" dirty="0" smtClean="0">
                <a:latin typeface="Arial" pitchFamily="34" charset="0"/>
                <a:cs typeface="Arial" pitchFamily="34" charset="0"/>
              </a:rPr>
              <a:t>HUSUSLAR</a:t>
            </a:r>
          </a:p>
          <a:p>
            <a:pPr algn="just">
              <a:lnSpc>
                <a:spcPct val="150000"/>
              </a:lnSpc>
            </a:pPr>
            <a:endParaRPr lang="tr-TR"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4. Yürüyüş ağır adımlarla yapılmalı, dönemeçlerde ve köşe başlarında durularak </a:t>
            </a:r>
            <a:r>
              <a:rPr lang="tr-TR" dirty="0" smtClean="0">
                <a:latin typeface="Arial" pitchFamily="34" charset="0"/>
                <a:cs typeface="Arial" pitchFamily="34" charset="0"/>
              </a:rPr>
              <a:t>etraf dikkatlice </a:t>
            </a:r>
            <a:r>
              <a:rPr lang="tr-TR" dirty="0">
                <a:latin typeface="Arial" pitchFamily="34" charset="0"/>
                <a:cs typeface="Arial" pitchFamily="34" charset="0"/>
              </a:rPr>
              <a:t>gözden geçirilerek farklılıklar tespit edilmeye çalışılmalıdır.</a:t>
            </a:r>
          </a:p>
          <a:p>
            <a:pPr algn="just">
              <a:lnSpc>
                <a:spcPct val="150000"/>
              </a:lnSpc>
            </a:pPr>
            <a:r>
              <a:rPr lang="tr-TR" dirty="0">
                <a:latin typeface="Arial" pitchFamily="34" charset="0"/>
                <a:cs typeface="Arial" pitchFamily="34" charset="0"/>
              </a:rPr>
              <a:t>5. Yürüyüşlerde ani dönüşler yaparak takip </a:t>
            </a:r>
            <a:r>
              <a:rPr lang="tr-TR" dirty="0" smtClean="0">
                <a:latin typeface="Arial" pitchFamily="34" charset="0"/>
                <a:cs typeface="Arial" pitchFamily="34" charset="0"/>
              </a:rPr>
              <a:t>edilip </a:t>
            </a:r>
            <a:r>
              <a:rPr lang="tr-TR" dirty="0">
                <a:latin typeface="Arial" pitchFamily="34" charset="0"/>
                <a:cs typeface="Arial" pitchFamily="34" charset="0"/>
              </a:rPr>
              <a:t>edilmediklerini </a:t>
            </a:r>
            <a:r>
              <a:rPr lang="tr-TR" dirty="0" smtClean="0">
                <a:latin typeface="Arial" pitchFamily="34" charset="0"/>
                <a:cs typeface="Arial" pitchFamily="34" charset="0"/>
              </a:rPr>
              <a:t>kontrol etmelidirler</a:t>
            </a:r>
            <a:r>
              <a:rPr lang="tr-TR" dirty="0">
                <a:latin typeface="Arial" pitchFamily="34" charset="0"/>
                <a:cs typeface="Arial" pitchFamily="34" charset="0"/>
              </a:rPr>
              <a:t>.</a:t>
            </a:r>
          </a:p>
          <a:p>
            <a:pPr algn="just">
              <a:lnSpc>
                <a:spcPct val="150000"/>
              </a:lnSpc>
            </a:pPr>
            <a:r>
              <a:rPr lang="tr-TR" dirty="0">
                <a:latin typeface="Arial" pitchFamily="34" charset="0"/>
                <a:cs typeface="Arial" pitchFamily="34" charset="0"/>
              </a:rPr>
              <a:t>6. Devriyeler; görevlerini yürütürken karşılaştıkları olaylarda telaş, heyecan ve </a:t>
            </a:r>
            <a:r>
              <a:rPr lang="tr-TR" dirty="0" smtClean="0">
                <a:latin typeface="Arial" pitchFamily="34" charset="0"/>
                <a:cs typeface="Arial" pitchFamily="34" charset="0"/>
              </a:rPr>
              <a:t>tereddüde düşmeden</a:t>
            </a:r>
            <a:r>
              <a:rPr lang="tr-TR" dirty="0">
                <a:latin typeface="Arial" pitchFamily="34" charset="0"/>
                <a:cs typeface="Arial" pitchFamily="34" charset="0"/>
              </a:rPr>
              <a:t>, çekinmeden hareket tarzlarını süratle belirlemeye ve </a:t>
            </a:r>
            <a:r>
              <a:rPr lang="tr-TR" dirty="0" smtClean="0">
                <a:latin typeface="Arial" pitchFamily="34" charset="0"/>
                <a:cs typeface="Arial" pitchFamily="34" charset="0"/>
              </a:rPr>
              <a:t>hemen tatbik </a:t>
            </a:r>
            <a:r>
              <a:rPr lang="tr-TR" dirty="0">
                <a:latin typeface="Arial" pitchFamily="34" charset="0"/>
                <a:cs typeface="Arial" pitchFamily="34" charset="0"/>
              </a:rPr>
              <a:t>etmeye alışık olmalıdırlar.</a:t>
            </a:r>
          </a:p>
          <a:p>
            <a:pPr algn="just">
              <a:lnSpc>
                <a:spcPct val="150000"/>
              </a:lnSpc>
            </a:pPr>
            <a:r>
              <a:rPr lang="tr-TR" dirty="0">
                <a:latin typeface="Arial" pitchFamily="34" charset="0"/>
                <a:cs typeface="Arial" pitchFamily="34" charset="0"/>
              </a:rPr>
              <a:t>7. Sürekli olarak görevin gerektirdiği ciddiyet, </a:t>
            </a:r>
            <a:r>
              <a:rPr lang="tr-TR" dirty="0" smtClean="0">
                <a:latin typeface="Arial" pitchFamily="34" charset="0"/>
                <a:cs typeface="Arial" pitchFamily="34" charset="0"/>
              </a:rPr>
              <a:t>disiplin </a:t>
            </a:r>
            <a:r>
              <a:rPr lang="tr-TR" dirty="0">
                <a:latin typeface="Arial" pitchFamily="34" charset="0"/>
                <a:cs typeface="Arial" pitchFamily="34" charset="0"/>
              </a:rPr>
              <a:t>içerisinde olmalı ve aynı </a:t>
            </a:r>
            <a:r>
              <a:rPr lang="tr-TR" dirty="0" smtClean="0">
                <a:latin typeface="Arial" pitchFamily="34" charset="0"/>
                <a:cs typeface="Arial" pitchFamily="34" charset="0"/>
              </a:rPr>
              <a:t>zamanda etik </a:t>
            </a:r>
            <a:r>
              <a:rPr lang="tr-TR" dirty="0">
                <a:latin typeface="Arial" pitchFamily="34" charset="0"/>
                <a:cs typeface="Arial" pitchFamily="34" charset="0"/>
              </a:rPr>
              <a:t>kuralları içerisinde ve cesur davranmalıdır.</a:t>
            </a:r>
          </a:p>
        </p:txBody>
      </p:sp>
    </p:spTree>
    <p:extLst>
      <p:ext uri="{BB962C8B-B14F-4D97-AF65-F5344CB8AC3E}">
        <p14:creationId xmlns:p14="http://schemas.microsoft.com/office/powerpoint/2010/main" val="4067659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5278334"/>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DEVRİYELERİN GENEL OLARAK DİKKAT EDECEĞİ </a:t>
            </a:r>
            <a:r>
              <a:rPr lang="tr-TR" b="1" dirty="0" smtClean="0">
                <a:latin typeface="Arial" pitchFamily="34" charset="0"/>
                <a:cs typeface="Arial" pitchFamily="34" charset="0"/>
              </a:rPr>
              <a:t>HUSUSLAR</a:t>
            </a:r>
          </a:p>
          <a:p>
            <a:pPr algn="just">
              <a:lnSpc>
                <a:spcPct val="150000"/>
              </a:lnSpc>
            </a:pPr>
            <a:endParaRPr lang="tr-TR"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8. Gerektiğinde polis, jandarma, sahil güvenlik, belediye zabıtası, itfaiye, sağlık kurumları</a:t>
            </a:r>
            <a:r>
              <a:rPr lang="tr-TR" dirty="0" smtClean="0">
                <a:latin typeface="Arial" pitchFamily="34" charset="0"/>
                <a:cs typeface="Arial" pitchFamily="34" charset="0"/>
              </a:rPr>
              <a:t>, belediyenin </a:t>
            </a:r>
            <a:r>
              <a:rPr lang="tr-TR" dirty="0">
                <a:latin typeface="Arial" pitchFamily="34" charset="0"/>
                <a:cs typeface="Arial" pitchFamily="34" charset="0"/>
              </a:rPr>
              <a:t>elektrik, su ve gaz gibi birimlerinden seri bir şekilde </a:t>
            </a:r>
            <a:r>
              <a:rPr lang="tr-TR" dirty="0" smtClean="0">
                <a:latin typeface="Arial" pitchFamily="34" charset="0"/>
                <a:cs typeface="Arial" pitchFamily="34" charset="0"/>
              </a:rPr>
              <a:t>yardım isteyebilmek </a:t>
            </a:r>
            <a:r>
              <a:rPr lang="tr-TR" dirty="0">
                <a:latin typeface="Arial" pitchFamily="34" charset="0"/>
                <a:cs typeface="Arial" pitchFamily="34" charset="0"/>
              </a:rPr>
              <a:t>için gerekli haberleşme sistemleri kurulmalıdır. </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9. Haberleşme</a:t>
            </a:r>
            <a:r>
              <a:rPr lang="tr-TR" dirty="0">
                <a:latin typeface="Arial" pitchFamily="34" charset="0"/>
                <a:cs typeface="Arial" pitchFamily="34" charset="0"/>
              </a:rPr>
              <a:t>; telsiz</a:t>
            </a:r>
            <a:r>
              <a:rPr lang="tr-TR" dirty="0" smtClean="0">
                <a:latin typeface="Arial" pitchFamily="34" charset="0"/>
                <a:cs typeface="Arial" pitchFamily="34" charset="0"/>
              </a:rPr>
              <a:t>, telefon</a:t>
            </a:r>
            <a:r>
              <a:rPr lang="tr-TR" dirty="0">
                <a:latin typeface="Arial" pitchFamily="34" charset="0"/>
                <a:cs typeface="Arial" pitchFamily="34" charset="0"/>
              </a:rPr>
              <a:t>, düdük, alarm ve diğer vasıtalarla yapılır mecbur kalındığı takdirde </a:t>
            </a:r>
            <a:r>
              <a:rPr lang="tr-TR" dirty="0" smtClean="0">
                <a:latin typeface="Arial" pitchFamily="34" charset="0"/>
                <a:cs typeface="Arial" pitchFamily="34" charset="0"/>
              </a:rPr>
              <a:t>havaya ateş </a:t>
            </a:r>
            <a:r>
              <a:rPr lang="tr-TR" dirty="0">
                <a:latin typeface="Arial" pitchFamily="34" charset="0"/>
                <a:cs typeface="Arial" pitchFamily="34" charset="0"/>
              </a:rPr>
              <a:t>etmek sureti ile de yardım istenebilir devriyelere öncelikle bağlı </a:t>
            </a:r>
            <a:r>
              <a:rPr lang="tr-TR" dirty="0" smtClean="0">
                <a:latin typeface="Arial" pitchFamily="34" charset="0"/>
                <a:cs typeface="Arial" pitchFamily="34" charset="0"/>
              </a:rPr>
              <a:t>bulundukları işletme </a:t>
            </a:r>
            <a:r>
              <a:rPr lang="tr-TR" dirty="0">
                <a:latin typeface="Arial" pitchFamily="34" charset="0"/>
                <a:cs typeface="Arial" pitchFamily="34" charset="0"/>
              </a:rPr>
              <a:t>– kurum birimleri yardım etmelidirler konunun hassasiyetine göre </a:t>
            </a:r>
            <a:r>
              <a:rPr lang="tr-TR" dirty="0" smtClean="0">
                <a:latin typeface="Arial" pitchFamily="34" charset="0"/>
                <a:cs typeface="Arial" pitchFamily="34" charset="0"/>
              </a:rPr>
              <a:t>mıntıka kaydı </a:t>
            </a:r>
            <a:r>
              <a:rPr lang="tr-TR" dirty="0">
                <a:latin typeface="Arial" pitchFamily="34" charset="0"/>
                <a:cs typeface="Arial" pitchFamily="34" charset="0"/>
              </a:rPr>
              <a:t>olmaksızın diğer kurum ve </a:t>
            </a:r>
            <a:r>
              <a:rPr lang="tr-TR" dirty="0" smtClean="0">
                <a:latin typeface="Arial" pitchFamily="34" charset="0"/>
                <a:cs typeface="Arial" pitchFamily="34" charset="0"/>
              </a:rPr>
              <a:t>kuruluşların </a:t>
            </a:r>
            <a:r>
              <a:rPr lang="tr-TR" dirty="0">
                <a:latin typeface="Arial" pitchFamily="34" charset="0"/>
                <a:cs typeface="Arial" pitchFamily="34" charset="0"/>
              </a:rPr>
              <a:t>görevlilerinin yardım etmesi gerekmektedir.</a:t>
            </a:r>
          </a:p>
        </p:txBody>
      </p:sp>
    </p:spTree>
    <p:extLst>
      <p:ext uri="{BB962C8B-B14F-4D97-AF65-F5344CB8AC3E}">
        <p14:creationId xmlns:p14="http://schemas.microsoft.com/office/powerpoint/2010/main" val="728262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6109330"/>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DEVRİYELERİN GENEL OLARAK DİKKAT EDECEĞİ </a:t>
            </a:r>
            <a:r>
              <a:rPr lang="tr-TR" b="1" dirty="0" smtClean="0">
                <a:latin typeface="Arial" pitchFamily="34" charset="0"/>
                <a:cs typeface="Arial" pitchFamily="34" charset="0"/>
              </a:rPr>
              <a:t>HUSUSLAR</a:t>
            </a:r>
          </a:p>
          <a:p>
            <a:pPr algn="just">
              <a:lnSpc>
                <a:spcPct val="150000"/>
              </a:lnSpc>
            </a:pPr>
            <a:endParaRPr lang="tr-TR" b="1"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10. </a:t>
            </a:r>
            <a:r>
              <a:rPr lang="tr-TR" dirty="0">
                <a:latin typeface="Arial" pitchFamily="34" charset="0"/>
                <a:cs typeface="Arial" pitchFamily="34" charset="0"/>
              </a:rPr>
              <a:t>Devriyeler haber vermeksizin bölgelerini terk edemezler. Görevleri </a:t>
            </a:r>
            <a:r>
              <a:rPr lang="tr-TR" dirty="0" smtClean="0">
                <a:latin typeface="Arial" pitchFamily="34" charset="0"/>
                <a:cs typeface="Arial" pitchFamily="34" charset="0"/>
              </a:rPr>
              <a:t>bitiminde istirahat yerlerine </a:t>
            </a:r>
            <a:r>
              <a:rPr lang="tr-TR" dirty="0">
                <a:latin typeface="Arial" pitchFamily="34" charset="0"/>
                <a:cs typeface="Arial" pitchFamily="34" charset="0"/>
              </a:rPr>
              <a:t>veya görev çıkış işlemleri için merkeze dönerler. Ancak </a:t>
            </a:r>
            <a:r>
              <a:rPr lang="tr-TR" dirty="0" smtClean="0">
                <a:latin typeface="Arial" pitchFamily="34" charset="0"/>
                <a:cs typeface="Arial" pitchFamily="34" charset="0"/>
              </a:rPr>
              <a:t> </a:t>
            </a:r>
            <a:r>
              <a:rPr lang="tr-TR" dirty="0">
                <a:latin typeface="Arial" pitchFamily="34" charset="0"/>
                <a:cs typeface="Arial" pitchFamily="34" charset="0"/>
              </a:rPr>
              <a:t>başlamış oldukları iş veya tahkikatı sonuçlandırmadan </a:t>
            </a:r>
            <a:r>
              <a:rPr lang="tr-TR" dirty="0" smtClean="0">
                <a:latin typeface="Arial" pitchFamily="34" charset="0"/>
                <a:cs typeface="Arial" pitchFamily="34" charset="0"/>
              </a:rPr>
              <a:t>veya diğer </a:t>
            </a:r>
            <a:r>
              <a:rPr lang="tr-TR" dirty="0">
                <a:latin typeface="Arial" pitchFamily="34" charset="0"/>
                <a:cs typeface="Arial" pitchFamily="34" charset="0"/>
              </a:rPr>
              <a:t>görevlilere devretmeden evvel ayrılamazlar</a:t>
            </a:r>
            <a:r>
              <a:rPr lang="tr-TR" dirty="0" smtClean="0">
                <a:latin typeface="Arial" pitchFamily="34" charset="0"/>
                <a:cs typeface="Arial" pitchFamily="34" charset="0"/>
              </a:rPr>
              <a:t>.</a:t>
            </a:r>
          </a:p>
          <a:p>
            <a:pPr algn="just">
              <a:lnSpc>
                <a:spcPct val="150000"/>
              </a:lnSpc>
            </a:pPr>
            <a:r>
              <a:rPr lang="tr-TR" dirty="0" smtClean="0">
                <a:latin typeface="Arial" pitchFamily="34" charset="0"/>
                <a:cs typeface="Arial" pitchFamily="34" charset="0"/>
              </a:rPr>
              <a:t>11. </a:t>
            </a:r>
            <a:r>
              <a:rPr lang="tr-TR" dirty="0">
                <a:latin typeface="Arial" pitchFamily="34" charset="0"/>
                <a:cs typeface="Arial" pitchFamily="34" charset="0"/>
              </a:rPr>
              <a:t>Devriye bölgelerinde oluşan ve gelişen bilgileri bağlı oldukları üstlerine bildirirler</a:t>
            </a:r>
            <a:r>
              <a:rPr lang="tr-TR" dirty="0" smtClean="0">
                <a:latin typeface="Arial" pitchFamily="34" charset="0"/>
                <a:cs typeface="Arial" pitchFamily="34" charset="0"/>
              </a:rPr>
              <a:t>. </a:t>
            </a:r>
          </a:p>
          <a:p>
            <a:pPr algn="just">
              <a:lnSpc>
                <a:spcPct val="150000"/>
              </a:lnSpc>
            </a:pPr>
            <a:r>
              <a:rPr lang="tr-TR" dirty="0" smtClean="0">
                <a:latin typeface="Arial" pitchFamily="34" charset="0"/>
                <a:cs typeface="Arial" pitchFamily="34" charset="0"/>
              </a:rPr>
              <a:t>12. </a:t>
            </a:r>
            <a:r>
              <a:rPr lang="tr-TR" dirty="0">
                <a:latin typeface="Arial" pitchFamily="34" charset="0"/>
                <a:cs typeface="Arial" pitchFamily="34" charset="0"/>
              </a:rPr>
              <a:t>Kar, tipi, fırtına gibi devriye hizmetlerini zorlaştıran hava şartları oluştuğunda </a:t>
            </a:r>
            <a:r>
              <a:rPr lang="tr-TR" dirty="0" smtClean="0">
                <a:latin typeface="Arial" pitchFamily="34" charset="0"/>
                <a:cs typeface="Arial" pitchFamily="34" charset="0"/>
              </a:rPr>
              <a:t>görevin nasıl </a:t>
            </a:r>
            <a:r>
              <a:rPr lang="tr-TR" dirty="0">
                <a:latin typeface="Arial" pitchFamily="34" charset="0"/>
                <a:cs typeface="Arial" pitchFamily="34" charset="0"/>
              </a:rPr>
              <a:t>yürütüleceğini sorumlu amir tayin eder.</a:t>
            </a:r>
          </a:p>
          <a:p>
            <a:pPr algn="just">
              <a:lnSpc>
                <a:spcPct val="150000"/>
              </a:lnSpc>
            </a:pPr>
            <a:r>
              <a:rPr lang="tr-TR" dirty="0" smtClean="0">
                <a:latin typeface="Arial" pitchFamily="34" charset="0"/>
                <a:cs typeface="Arial" pitchFamily="34" charset="0"/>
              </a:rPr>
              <a:t>13. Devriye görevi </a:t>
            </a:r>
            <a:r>
              <a:rPr lang="tr-TR" dirty="0">
                <a:latin typeface="Arial" pitchFamily="34" charset="0"/>
                <a:cs typeface="Arial" pitchFamily="34" charset="0"/>
              </a:rPr>
              <a:t>süresince herhangi bir sebep ve bahane ile hiçbir </a:t>
            </a:r>
            <a:r>
              <a:rPr lang="tr-TR" dirty="0" smtClean="0">
                <a:latin typeface="Arial" pitchFamily="34" charset="0"/>
                <a:cs typeface="Arial" pitchFamily="34" charset="0"/>
              </a:rPr>
              <a:t>yerde oturulmamalıdır.</a:t>
            </a: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14. Devriye </a:t>
            </a:r>
            <a:r>
              <a:rPr lang="tr-TR" dirty="0">
                <a:latin typeface="Arial" pitchFamily="34" charset="0"/>
                <a:cs typeface="Arial" pitchFamily="34" charset="0"/>
              </a:rPr>
              <a:t>süresince merkez ile </a:t>
            </a:r>
            <a:r>
              <a:rPr lang="tr-TR" dirty="0" smtClean="0">
                <a:latin typeface="Arial" pitchFamily="34" charset="0"/>
                <a:cs typeface="Arial" pitchFamily="34" charset="0"/>
              </a:rPr>
              <a:t>hangi </a:t>
            </a:r>
            <a:r>
              <a:rPr lang="tr-TR" dirty="0">
                <a:latin typeface="Arial" pitchFamily="34" charset="0"/>
                <a:cs typeface="Arial" pitchFamily="34" charset="0"/>
              </a:rPr>
              <a:t>şekilde temas ve irtibatlı olacaklarını </a:t>
            </a:r>
            <a:r>
              <a:rPr lang="tr-TR" dirty="0" smtClean="0">
                <a:latin typeface="Arial" pitchFamily="34" charset="0"/>
                <a:cs typeface="Arial" pitchFamily="34" charset="0"/>
              </a:rPr>
              <a:t>ve acil </a:t>
            </a:r>
            <a:r>
              <a:rPr lang="tr-TR" dirty="0">
                <a:latin typeface="Arial" pitchFamily="34" charset="0"/>
                <a:cs typeface="Arial" pitchFamily="34" charset="0"/>
              </a:rPr>
              <a:t>durumlardaki haberleşme yöntemlerini sorumlu amirler tespit eder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1690316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6686411"/>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DEVRİYELERİN GENEL OLARAK DİKKAT EDECEĞİ </a:t>
            </a:r>
            <a:r>
              <a:rPr lang="tr-TR" b="1" dirty="0" smtClean="0">
                <a:latin typeface="Arial" pitchFamily="34" charset="0"/>
                <a:cs typeface="Arial" pitchFamily="34" charset="0"/>
              </a:rPr>
              <a:t>HUSUSLAR</a:t>
            </a:r>
          </a:p>
          <a:p>
            <a:pPr algn="just">
              <a:lnSpc>
                <a:spcPct val="150000"/>
              </a:lnSpc>
            </a:pPr>
            <a:endParaRPr lang="tr-TR" sz="7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15. Bölgelerinde suç unsuru oluşturan şahısları yakalayarak gerekli işlem </a:t>
            </a:r>
            <a:r>
              <a:rPr lang="tr-TR" dirty="0" smtClean="0">
                <a:latin typeface="Arial" pitchFamily="34" charset="0"/>
                <a:cs typeface="Arial" pitchFamily="34" charset="0"/>
              </a:rPr>
              <a:t>yapılması için </a:t>
            </a:r>
            <a:r>
              <a:rPr lang="tr-TR" dirty="0">
                <a:latin typeface="Arial" pitchFamily="34" charset="0"/>
                <a:cs typeface="Arial" pitchFamily="34" charset="0"/>
              </a:rPr>
              <a:t>genel kolluğa teslim eder.</a:t>
            </a:r>
          </a:p>
          <a:p>
            <a:pPr algn="just">
              <a:lnSpc>
                <a:spcPct val="150000"/>
              </a:lnSpc>
            </a:pPr>
            <a:r>
              <a:rPr lang="tr-TR" dirty="0">
                <a:latin typeface="Arial" pitchFamily="34" charset="0"/>
                <a:cs typeface="Arial" pitchFamily="34" charset="0"/>
              </a:rPr>
              <a:t>16. Sorumluluk bölgesinde tehlike arz eden her türlü su, elektrik, gaz arızalarını </a:t>
            </a:r>
            <a:r>
              <a:rPr lang="tr-TR" dirty="0" smtClean="0">
                <a:latin typeface="Arial" pitchFamily="34" charset="0"/>
                <a:cs typeface="Arial" pitchFamily="34" charset="0"/>
              </a:rPr>
              <a:t>en kısa </a:t>
            </a:r>
            <a:r>
              <a:rPr lang="tr-TR" dirty="0">
                <a:latin typeface="Arial" pitchFamily="34" charset="0"/>
                <a:cs typeface="Arial" pitchFamily="34" charset="0"/>
              </a:rPr>
              <a:t>zamanda ilgili birimlere bildirerek can ve mal kaybının önlenmesi için </a:t>
            </a:r>
            <a:r>
              <a:rPr lang="tr-TR" dirty="0" smtClean="0">
                <a:latin typeface="Arial" pitchFamily="34" charset="0"/>
                <a:cs typeface="Arial" pitchFamily="34" charset="0"/>
              </a:rPr>
              <a:t>gerekli koruma </a:t>
            </a:r>
            <a:r>
              <a:rPr lang="tr-TR" dirty="0">
                <a:latin typeface="Arial" pitchFamily="34" charset="0"/>
                <a:cs typeface="Arial" pitchFamily="34" charset="0"/>
              </a:rPr>
              <a:t>önlemlerini alır.</a:t>
            </a:r>
          </a:p>
          <a:p>
            <a:pPr algn="just">
              <a:lnSpc>
                <a:spcPct val="150000"/>
              </a:lnSpc>
            </a:pPr>
            <a:r>
              <a:rPr lang="tr-TR" dirty="0">
                <a:latin typeface="Arial" pitchFamily="34" charset="0"/>
                <a:cs typeface="Arial" pitchFamily="34" charset="0"/>
              </a:rPr>
              <a:t>17. Görev bölgesindeki can ve mala zarar verebilecek şekilde sahipsiz hayvanların </a:t>
            </a:r>
            <a:r>
              <a:rPr lang="tr-TR" dirty="0" smtClean="0">
                <a:latin typeface="Arial" pitchFamily="34" charset="0"/>
                <a:cs typeface="Arial" pitchFamily="34" charset="0"/>
              </a:rPr>
              <a:t>dolaşmasına izin </a:t>
            </a:r>
            <a:r>
              <a:rPr lang="tr-TR" dirty="0">
                <a:latin typeface="Arial" pitchFamily="34" charset="0"/>
                <a:cs typeface="Arial" pitchFamily="34" charset="0"/>
              </a:rPr>
              <a:t>vermemeli, uzaklaştırılmaları için gerekli işlemleri yapmalıdırlar.</a:t>
            </a:r>
          </a:p>
          <a:p>
            <a:pPr algn="just">
              <a:lnSpc>
                <a:spcPct val="150000"/>
              </a:lnSpc>
            </a:pPr>
            <a:r>
              <a:rPr lang="tr-TR" dirty="0">
                <a:latin typeface="Arial" pitchFamily="34" charset="0"/>
                <a:cs typeface="Arial" pitchFamily="34" charset="0"/>
              </a:rPr>
              <a:t>18. Devriye bölgelerinde rastladıkları sahipsiz çanta, poşet, koli vb. malzemeler </a:t>
            </a:r>
            <a:r>
              <a:rPr lang="tr-TR" dirty="0" smtClean="0">
                <a:latin typeface="Arial" pitchFamily="34" charset="0"/>
                <a:cs typeface="Arial" pitchFamily="34" charset="0"/>
              </a:rPr>
              <a:t>güvenlik kontrolünden </a:t>
            </a:r>
            <a:r>
              <a:rPr lang="tr-TR" dirty="0">
                <a:latin typeface="Arial" pitchFamily="34" charset="0"/>
                <a:cs typeface="Arial" pitchFamily="34" charset="0"/>
              </a:rPr>
              <a:t>geçirdikten sonra gerekirse emanete alınır.</a:t>
            </a:r>
          </a:p>
          <a:p>
            <a:pPr algn="just">
              <a:lnSpc>
                <a:spcPct val="150000"/>
              </a:lnSpc>
            </a:pPr>
            <a:r>
              <a:rPr lang="tr-TR" dirty="0">
                <a:latin typeface="Arial" pitchFamily="34" charset="0"/>
                <a:cs typeface="Arial" pitchFamily="34" charset="0"/>
              </a:rPr>
              <a:t>19. Devriyeler yakaladıkları sanık veya şüphelileri ilgili birime sevk etmeden önce </a:t>
            </a:r>
            <a:r>
              <a:rPr lang="tr-TR" dirty="0" smtClean="0">
                <a:latin typeface="Arial" pitchFamily="34" charset="0"/>
                <a:cs typeface="Arial" pitchFamily="34" charset="0"/>
              </a:rPr>
              <a:t>gerekli üst </a:t>
            </a:r>
            <a:r>
              <a:rPr lang="tr-TR" dirty="0">
                <a:latin typeface="Arial" pitchFamily="34" charset="0"/>
                <a:cs typeface="Arial" pitchFamily="34" charset="0"/>
              </a:rPr>
              <a:t>araması usulüne göre yapılarak zararlı maddelerden arındırılmalıdır. </a:t>
            </a:r>
            <a:r>
              <a:rPr lang="tr-TR" dirty="0" smtClean="0">
                <a:latin typeface="Arial" pitchFamily="34" charset="0"/>
                <a:cs typeface="Arial" pitchFamily="34" charset="0"/>
              </a:rPr>
              <a:t>Bu şekilde </a:t>
            </a:r>
            <a:r>
              <a:rPr lang="tr-TR" dirty="0">
                <a:latin typeface="Arial" pitchFamily="34" charset="0"/>
                <a:cs typeface="Arial" pitchFamily="34" charset="0"/>
              </a:rPr>
              <a:t>yakalananların kendilerine, başkasına veya devriyelere zarar vermeleri önlenmelidir.</a:t>
            </a:r>
          </a:p>
        </p:txBody>
      </p:sp>
    </p:spTree>
    <p:extLst>
      <p:ext uri="{BB962C8B-B14F-4D97-AF65-F5344CB8AC3E}">
        <p14:creationId xmlns:p14="http://schemas.microsoft.com/office/powerpoint/2010/main" val="17792944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232167"/>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DEVRİYELERİN GENEL OLARAK DİKKAT EDECEĞİ </a:t>
            </a:r>
            <a:r>
              <a:rPr lang="tr-TR" b="1" dirty="0" smtClean="0">
                <a:latin typeface="Arial" pitchFamily="34" charset="0"/>
                <a:cs typeface="Arial" pitchFamily="34" charset="0"/>
              </a:rPr>
              <a:t>HUSUSLAR</a:t>
            </a:r>
          </a:p>
          <a:p>
            <a:pPr algn="just">
              <a:lnSpc>
                <a:spcPct val="150000"/>
              </a:lnSpc>
            </a:pPr>
            <a:endParaRPr lang="tr-TR" sz="7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20. Devriyeler, yakaladıkları şahısları sevk ederken firar, direnme ve görevlilere </a:t>
            </a:r>
            <a:r>
              <a:rPr lang="tr-TR" dirty="0" smtClean="0">
                <a:latin typeface="Arial" pitchFamily="34" charset="0"/>
                <a:cs typeface="Arial" pitchFamily="34" charset="0"/>
              </a:rPr>
              <a:t>veya yakalananlara </a:t>
            </a:r>
            <a:r>
              <a:rPr lang="tr-TR" dirty="0">
                <a:latin typeface="Arial" pitchFamily="34" charset="0"/>
                <a:cs typeface="Arial" pitchFamily="34" charset="0"/>
              </a:rPr>
              <a:t>karşı dışarıdan yapılabilecek muhtemel saldırılar için gerekli </a:t>
            </a:r>
            <a:r>
              <a:rPr lang="tr-TR" dirty="0" smtClean="0">
                <a:latin typeface="Arial" pitchFamily="34" charset="0"/>
                <a:cs typeface="Arial" pitchFamily="34" charset="0"/>
              </a:rPr>
              <a:t>koruma önlemlerini </a:t>
            </a:r>
            <a:r>
              <a:rPr lang="tr-TR" dirty="0">
                <a:latin typeface="Arial" pitchFamily="34" charset="0"/>
                <a:cs typeface="Arial" pitchFamily="34" charset="0"/>
              </a:rPr>
              <a:t>almalıdırlar.</a:t>
            </a:r>
          </a:p>
          <a:p>
            <a:pPr algn="just">
              <a:lnSpc>
                <a:spcPct val="150000"/>
              </a:lnSpc>
            </a:pPr>
            <a:r>
              <a:rPr lang="tr-TR" dirty="0">
                <a:latin typeface="Arial" pitchFamily="34" charset="0"/>
                <a:cs typeface="Arial" pitchFamily="34" charset="0"/>
              </a:rPr>
              <a:t>21. Devriyeler, olağanüstü durumlarda veya kamu düzenini tehlikeye düşüren </a:t>
            </a:r>
            <a:r>
              <a:rPr lang="tr-TR" dirty="0" smtClean="0">
                <a:latin typeface="Arial" pitchFamily="34" charset="0"/>
                <a:cs typeface="Arial" pitchFamily="34" charset="0"/>
              </a:rPr>
              <a:t>olaylarda halkın </a:t>
            </a:r>
            <a:r>
              <a:rPr lang="tr-TR" dirty="0">
                <a:latin typeface="Arial" pitchFamily="34" charset="0"/>
                <a:cs typeface="Arial" pitchFamily="34" charset="0"/>
              </a:rPr>
              <a:t>korku ve heyecanını yatıştırmaya çalışmalı, gerekiyorsa halka </a:t>
            </a:r>
            <a:r>
              <a:rPr lang="tr-TR" dirty="0" smtClean="0">
                <a:latin typeface="Arial" pitchFamily="34" charset="0"/>
                <a:cs typeface="Arial" pitchFamily="34" charset="0"/>
              </a:rPr>
              <a:t>yardım etmeli</a:t>
            </a:r>
            <a:r>
              <a:rPr lang="tr-TR" dirty="0">
                <a:latin typeface="Arial" pitchFamily="34" charset="0"/>
                <a:cs typeface="Arial" pitchFamily="34" charset="0"/>
              </a:rPr>
              <a:t>, nasıl hareket edecekleri konusunda yol göstermeli ve bu konuda uygun </a:t>
            </a:r>
            <a:r>
              <a:rPr lang="tr-TR" dirty="0" smtClean="0">
                <a:latin typeface="Arial" pitchFamily="34" charset="0"/>
                <a:cs typeface="Arial" pitchFamily="34" charset="0"/>
              </a:rPr>
              <a:t>talimatlarda bulunmalıdırlar.</a:t>
            </a:r>
          </a:p>
          <a:p>
            <a:pPr algn="just">
              <a:lnSpc>
                <a:spcPct val="150000"/>
              </a:lnSpc>
            </a:pPr>
            <a:endParaRPr lang="tr-TR" sz="9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22. Devriyeler, haklarında </a:t>
            </a:r>
            <a:r>
              <a:rPr lang="tr-TR" dirty="0" smtClean="0">
                <a:latin typeface="Arial" pitchFamily="34" charset="0"/>
                <a:cs typeface="Arial" pitchFamily="34" charset="0"/>
              </a:rPr>
              <a:t>yakalama kararı olduğu bildirilen şahısları yakalayarak genel kolluğa </a:t>
            </a:r>
            <a:r>
              <a:rPr lang="tr-TR" dirty="0">
                <a:latin typeface="Arial" pitchFamily="34" charset="0"/>
                <a:cs typeface="Arial" pitchFamily="34" charset="0"/>
              </a:rPr>
              <a:t>teslim etmelidirler.</a:t>
            </a:r>
          </a:p>
        </p:txBody>
      </p:sp>
    </p:spTree>
    <p:extLst>
      <p:ext uri="{BB962C8B-B14F-4D97-AF65-F5344CB8AC3E}">
        <p14:creationId xmlns:p14="http://schemas.microsoft.com/office/powerpoint/2010/main" val="1370329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924664"/>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DEVRİYELERİN GENEL OLARAK DİKKAT EDECEĞİ </a:t>
            </a:r>
            <a:r>
              <a:rPr lang="tr-TR" b="1" dirty="0" smtClean="0">
                <a:latin typeface="Arial" pitchFamily="34" charset="0"/>
                <a:cs typeface="Arial" pitchFamily="34" charset="0"/>
              </a:rPr>
              <a:t>HUSUSLAR</a:t>
            </a:r>
          </a:p>
          <a:p>
            <a:pPr algn="just">
              <a:lnSpc>
                <a:spcPct val="150000"/>
              </a:lnSpc>
            </a:pPr>
            <a:endParaRPr lang="tr-TR" sz="7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23. Devriyeler, bölgelerinde oluşabilecek her türlü suç ve olağandışı durum </a:t>
            </a:r>
            <a:r>
              <a:rPr lang="tr-TR" dirty="0" smtClean="0">
                <a:latin typeface="Arial" pitchFamily="34" charset="0"/>
                <a:cs typeface="Arial" pitchFamily="34" charset="0"/>
              </a:rPr>
              <a:t>olmadan önce </a:t>
            </a:r>
            <a:r>
              <a:rPr lang="tr-TR" dirty="0">
                <a:latin typeface="Arial" pitchFamily="34" charset="0"/>
                <a:cs typeface="Arial" pitchFamily="34" charset="0"/>
              </a:rPr>
              <a:t>veya olduktan sonrada zaman kaybetmeksizin haber alabileceği bir ağ kurmalı</a:t>
            </a:r>
            <a:r>
              <a:rPr lang="tr-TR" dirty="0" smtClean="0">
                <a:latin typeface="Arial" pitchFamily="34" charset="0"/>
                <a:cs typeface="Arial" pitchFamily="34" charset="0"/>
              </a:rPr>
              <a:t>, toplum </a:t>
            </a:r>
            <a:r>
              <a:rPr lang="tr-TR" dirty="0">
                <a:latin typeface="Arial" pitchFamily="34" charset="0"/>
                <a:cs typeface="Arial" pitchFamily="34" charset="0"/>
              </a:rPr>
              <a:t>desteğini alabilecek ilişkiler geliştirmelidir</a:t>
            </a:r>
            <a:r>
              <a:rPr lang="tr-TR" dirty="0" smtClean="0">
                <a:latin typeface="Arial" pitchFamily="34" charset="0"/>
                <a:cs typeface="Arial" pitchFamily="34" charset="0"/>
              </a:rPr>
              <a:t>.</a:t>
            </a:r>
          </a:p>
          <a:p>
            <a:pPr algn="just">
              <a:lnSpc>
                <a:spcPct val="150000"/>
              </a:lnSpc>
            </a:pPr>
            <a:endParaRPr lang="tr-TR" sz="7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24. Doğal afet vb. gibi tehlikeli durumlarda mal ve can kaybını en aza indirmek </a:t>
            </a:r>
            <a:r>
              <a:rPr lang="tr-TR" dirty="0" smtClean="0">
                <a:latin typeface="Arial" pitchFamily="34" charset="0"/>
                <a:cs typeface="Arial" pitchFamily="34" charset="0"/>
              </a:rPr>
              <a:t>için hareket </a:t>
            </a:r>
            <a:r>
              <a:rPr lang="tr-TR" dirty="0">
                <a:latin typeface="Arial" pitchFamily="34" charset="0"/>
                <a:cs typeface="Arial" pitchFamily="34" charset="0"/>
              </a:rPr>
              <a:t>planı hazırlanmalıdır</a:t>
            </a:r>
            <a:r>
              <a:rPr lang="tr-TR" dirty="0" smtClean="0">
                <a:latin typeface="Arial" pitchFamily="34" charset="0"/>
                <a:cs typeface="Arial" pitchFamily="34" charset="0"/>
              </a:rPr>
              <a:t>.</a:t>
            </a:r>
          </a:p>
          <a:p>
            <a:pPr algn="just">
              <a:lnSpc>
                <a:spcPct val="150000"/>
              </a:lnSpc>
            </a:pPr>
            <a:endParaRPr lang="tr-TR" sz="7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25. Devriyenin görüş alanı ve kontrol edecekleri yerler önceden tespit edilmeli ve </a:t>
            </a:r>
            <a:r>
              <a:rPr lang="tr-TR" dirty="0" smtClean="0">
                <a:latin typeface="Arial" pitchFamily="34" charset="0"/>
                <a:cs typeface="Arial" pitchFamily="34" charset="0"/>
              </a:rPr>
              <a:t>belirlenen bu </a:t>
            </a:r>
            <a:r>
              <a:rPr lang="tr-TR" dirty="0">
                <a:latin typeface="Arial" pitchFamily="34" charset="0"/>
                <a:cs typeface="Arial" pitchFamily="34" charset="0"/>
              </a:rPr>
              <a:t>noktalar belirli açılardan görülebilecek şekilde kontrol edilmelidir</a:t>
            </a:r>
            <a:r>
              <a:rPr lang="tr-TR" dirty="0" smtClean="0">
                <a:latin typeface="Arial" pitchFamily="34" charset="0"/>
                <a:cs typeface="Arial" pitchFamily="34" charset="0"/>
              </a:rPr>
              <a:t>.</a:t>
            </a:r>
          </a:p>
          <a:p>
            <a:pPr algn="just">
              <a:lnSpc>
                <a:spcPct val="150000"/>
              </a:lnSpc>
            </a:pPr>
            <a:endParaRPr lang="tr-TR" sz="7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26. Devriyeler not defteri bulundurmalı ve mıntıkasında dikkat çeken konuları ve </a:t>
            </a:r>
            <a:r>
              <a:rPr lang="tr-TR" dirty="0" smtClean="0">
                <a:latin typeface="Arial" pitchFamily="34" charset="0"/>
                <a:cs typeface="Arial" pitchFamily="34" charset="0"/>
              </a:rPr>
              <a:t>kişileri zaman </a:t>
            </a:r>
            <a:r>
              <a:rPr lang="tr-TR" dirty="0">
                <a:latin typeface="Arial" pitchFamily="34" charset="0"/>
                <a:cs typeface="Arial" pitchFamily="34" charset="0"/>
              </a:rPr>
              <a:t>kaybetmeden not almalıdır. Bu bilgiler gerektiğinde rapor hâline getirilmelidir.</a:t>
            </a:r>
          </a:p>
        </p:txBody>
      </p:sp>
    </p:spTree>
    <p:extLst>
      <p:ext uri="{BB962C8B-B14F-4D97-AF65-F5344CB8AC3E}">
        <p14:creationId xmlns:p14="http://schemas.microsoft.com/office/powerpoint/2010/main" val="1109740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5439916"/>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GÖREVİ ÖNCESİ </a:t>
            </a:r>
            <a:r>
              <a:rPr lang="tr-TR" b="1" dirty="0" smtClean="0">
                <a:latin typeface="Arial" pitchFamily="34" charset="0"/>
                <a:cs typeface="Arial" pitchFamily="34" charset="0"/>
              </a:rPr>
              <a:t>HAZIRLIK</a:t>
            </a:r>
          </a:p>
          <a:p>
            <a:pPr algn="just">
              <a:lnSpc>
                <a:spcPct val="150000"/>
              </a:lnSpc>
            </a:pPr>
            <a:endParaRPr lang="tr-TR"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Güvenlik hizmeti;  </a:t>
            </a:r>
            <a:r>
              <a:rPr lang="tr-TR" dirty="0" smtClean="0">
                <a:latin typeface="Arial" pitchFamily="34" charset="0"/>
                <a:cs typeface="Arial" pitchFamily="34" charset="0"/>
              </a:rPr>
              <a:t>ister </a:t>
            </a:r>
            <a:r>
              <a:rPr lang="tr-TR" dirty="0">
                <a:latin typeface="Arial" pitchFamily="34" charset="0"/>
                <a:cs typeface="Arial" pitchFamily="34" charset="0"/>
              </a:rPr>
              <a:t>genel kolluk </a:t>
            </a:r>
            <a:r>
              <a:rPr lang="tr-TR" dirty="0" smtClean="0">
                <a:latin typeface="Arial" pitchFamily="34" charset="0"/>
                <a:cs typeface="Arial" pitchFamily="34" charset="0"/>
              </a:rPr>
              <a:t>isterse de </a:t>
            </a:r>
            <a:r>
              <a:rPr lang="tr-TR" dirty="0">
                <a:latin typeface="Arial" pitchFamily="34" charset="0"/>
                <a:cs typeface="Arial" pitchFamily="34" charset="0"/>
              </a:rPr>
              <a:t>özel </a:t>
            </a:r>
            <a:r>
              <a:rPr lang="tr-TR" dirty="0" smtClean="0">
                <a:latin typeface="Arial" pitchFamily="34" charset="0"/>
                <a:cs typeface="Arial" pitchFamily="34" charset="0"/>
              </a:rPr>
              <a:t>güvenlik  tarafından yapılsın  </a:t>
            </a:r>
            <a:r>
              <a:rPr lang="tr-TR" dirty="0">
                <a:latin typeface="Arial" pitchFamily="34" charset="0"/>
                <a:cs typeface="Arial" pitchFamily="34" charset="0"/>
              </a:rPr>
              <a:t>plan ve hazırlık yapmaksızın devriye hizmetine </a:t>
            </a:r>
            <a:r>
              <a:rPr lang="tr-TR" dirty="0" smtClean="0">
                <a:latin typeface="Arial" pitchFamily="34" charset="0"/>
                <a:cs typeface="Arial" pitchFamily="34" charset="0"/>
              </a:rPr>
              <a:t>başlamak devriye </a:t>
            </a:r>
            <a:r>
              <a:rPr lang="tr-TR" dirty="0">
                <a:latin typeface="Arial" pitchFamily="34" charset="0"/>
                <a:cs typeface="Arial" pitchFamily="34" charset="0"/>
              </a:rPr>
              <a:t>görevlerinin başarısını olumsuz etkileyecektir. Bu nedenle özel güvenlik devriyeleri kendilerine verilen görevlere başlamak için görev öncesinde bazı </a:t>
            </a:r>
            <a:r>
              <a:rPr lang="tr-TR" dirty="0" smtClean="0">
                <a:latin typeface="Arial" pitchFamily="34" charset="0"/>
                <a:cs typeface="Arial" pitchFamily="34" charset="0"/>
              </a:rPr>
              <a:t>hazırlıklar yaptıklarından </a:t>
            </a:r>
            <a:r>
              <a:rPr lang="tr-TR" dirty="0">
                <a:latin typeface="Arial" pitchFamily="34" charset="0"/>
                <a:cs typeface="Arial" pitchFamily="34" charset="0"/>
              </a:rPr>
              <a:t>emin olmalıdır. </a:t>
            </a:r>
            <a:endParaRPr lang="tr-TR" dirty="0" smtClean="0">
              <a:latin typeface="Arial" pitchFamily="34" charset="0"/>
              <a:cs typeface="Arial" pitchFamily="34" charset="0"/>
            </a:endParaRPr>
          </a:p>
          <a:p>
            <a:pPr algn="just">
              <a:lnSpc>
                <a:spcPct val="150000"/>
              </a:lnSpc>
            </a:pPr>
            <a:endParaRPr lang="tr-TR" sz="900" dirty="0">
              <a:latin typeface="Arial" pitchFamily="34" charset="0"/>
              <a:cs typeface="Arial" pitchFamily="34" charset="0"/>
            </a:endParaRPr>
          </a:p>
          <a:p>
            <a:pPr algn="just">
              <a:lnSpc>
                <a:spcPct val="150000"/>
              </a:lnSpc>
            </a:pP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Devriye </a:t>
            </a:r>
            <a:r>
              <a:rPr lang="tr-TR" dirty="0">
                <a:latin typeface="Arial" pitchFamily="34" charset="0"/>
                <a:cs typeface="Arial" pitchFamily="34" charset="0"/>
              </a:rPr>
              <a:t>görevi, nerede, ne zaman ve hangi olayla </a:t>
            </a:r>
            <a:r>
              <a:rPr lang="tr-TR" dirty="0" smtClean="0">
                <a:latin typeface="Arial" pitchFamily="34" charset="0"/>
                <a:cs typeface="Arial" pitchFamily="34" charset="0"/>
              </a:rPr>
              <a:t>karşılaşılacağı bilinmeyen </a:t>
            </a:r>
            <a:r>
              <a:rPr lang="tr-TR" dirty="0">
                <a:latin typeface="Arial" pitchFamily="34" charset="0"/>
                <a:cs typeface="Arial" pitchFamily="34" charset="0"/>
              </a:rPr>
              <a:t>güvenlik hizmeti sınıfında olması nedeniyle hafife alınmayacak </a:t>
            </a:r>
            <a:r>
              <a:rPr lang="tr-TR" dirty="0" smtClean="0">
                <a:latin typeface="Arial" pitchFamily="34" charset="0"/>
                <a:cs typeface="Arial" pitchFamily="34" charset="0"/>
              </a:rPr>
              <a:t>kadar önem </a:t>
            </a:r>
            <a:r>
              <a:rPr lang="tr-TR" dirty="0">
                <a:latin typeface="Arial" pitchFamily="34" charset="0"/>
                <a:cs typeface="Arial" pitchFamily="34" charset="0"/>
              </a:rPr>
              <a:t>arz eden bir görevdir. </a:t>
            </a:r>
          </a:p>
        </p:txBody>
      </p:sp>
    </p:spTree>
    <p:extLst>
      <p:ext uri="{BB962C8B-B14F-4D97-AF65-F5344CB8AC3E}">
        <p14:creationId xmlns:p14="http://schemas.microsoft.com/office/powerpoint/2010/main" val="14573640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4816669"/>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GÖREVİ ÖNCESİ </a:t>
            </a:r>
            <a:r>
              <a:rPr lang="tr-TR" b="1" dirty="0" smtClean="0">
                <a:latin typeface="Arial" pitchFamily="34" charset="0"/>
                <a:cs typeface="Arial" pitchFamily="34" charset="0"/>
              </a:rPr>
              <a:t>HAZIRLIK</a:t>
            </a:r>
          </a:p>
          <a:p>
            <a:pPr algn="just">
              <a:lnSpc>
                <a:spcPct val="150000"/>
              </a:lnSpc>
            </a:pPr>
            <a:endParaRPr lang="tr-TR"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Devriye görevi öncesi gerek personel açısından gerekse görevin sağlıklı bir şekilde yapılabilmesi için genel kabul görmüş olan devriye görevi öncesi hazırlık konu başlıkları aşağıda belirtilmiştir</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1. Psikolojik Hazırlık</a:t>
            </a:r>
          </a:p>
          <a:p>
            <a:pPr algn="just">
              <a:lnSpc>
                <a:spcPct val="150000"/>
              </a:lnSpc>
            </a:pPr>
            <a:r>
              <a:rPr lang="tr-TR" dirty="0">
                <a:latin typeface="Arial" pitchFamily="34" charset="0"/>
                <a:cs typeface="Arial" pitchFamily="34" charset="0"/>
              </a:rPr>
              <a:t>2. Zihinsel Hazırlık</a:t>
            </a:r>
          </a:p>
          <a:p>
            <a:pPr algn="just">
              <a:lnSpc>
                <a:spcPct val="150000"/>
              </a:lnSpc>
            </a:pPr>
            <a:r>
              <a:rPr lang="tr-TR" dirty="0">
                <a:latin typeface="Arial" pitchFamily="34" charset="0"/>
                <a:cs typeface="Arial" pitchFamily="34" charset="0"/>
              </a:rPr>
              <a:t>3. Fiziksel Hazırlık</a:t>
            </a:r>
          </a:p>
          <a:p>
            <a:pPr algn="just">
              <a:lnSpc>
                <a:spcPct val="150000"/>
              </a:lnSpc>
            </a:pPr>
            <a:endParaRPr lang="tr-TR" dirty="0">
              <a:latin typeface="Arial" pitchFamily="34" charset="0"/>
              <a:cs typeface="Arial" pitchFamily="34" charset="0"/>
            </a:endParaRPr>
          </a:p>
        </p:txBody>
      </p:sp>
    </p:spTree>
    <p:extLst>
      <p:ext uri="{BB962C8B-B14F-4D97-AF65-F5344CB8AC3E}">
        <p14:creationId xmlns:p14="http://schemas.microsoft.com/office/powerpoint/2010/main" val="3448724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6023627"/>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GÖREVİ ÖNCESİ </a:t>
            </a:r>
            <a:r>
              <a:rPr lang="tr-TR" b="1" dirty="0" smtClean="0">
                <a:latin typeface="Arial" pitchFamily="34" charset="0"/>
                <a:cs typeface="Arial" pitchFamily="34" charset="0"/>
              </a:rPr>
              <a:t>HAZIRLIK</a:t>
            </a: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Psikolojik Hazırlık</a:t>
            </a:r>
          </a:p>
          <a:p>
            <a:pPr algn="just">
              <a:lnSpc>
                <a:spcPct val="150000"/>
              </a:lnSpc>
            </a:pPr>
            <a:r>
              <a:rPr lang="tr-TR" dirty="0">
                <a:latin typeface="Arial" pitchFamily="34" charset="0"/>
                <a:cs typeface="Arial" pitchFamily="34" charset="0"/>
              </a:rPr>
              <a:t>Psikolojik hazırlık; </a:t>
            </a:r>
            <a:r>
              <a:rPr lang="tr-TR" dirty="0" smtClean="0">
                <a:latin typeface="Arial" pitchFamily="34" charset="0"/>
                <a:cs typeface="Arial" pitchFamily="34" charset="0"/>
              </a:rPr>
              <a:t>güvenlik görevlisinin </a:t>
            </a:r>
            <a:r>
              <a:rPr lang="tr-TR" dirty="0">
                <a:latin typeface="Arial" pitchFamily="34" charset="0"/>
                <a:cs typeface="Arial" pitchFamily="34" charset="0"/>
              </a:rPr>
              <a:t>devriye öncesi yapılacak görev için hazır </a:t>
            </a:r>
            <a:r>
              <a:rPr lang="tr-TR" dirty="0" smtClean="0">
                <a:latin typeface="Arial" pitchFamily="34" charset="0"/>
                <a:cs typeface="Arial" pitchFamily="34" charset="0"/>
              </a:rPr>
              <a:t>olduğunu ifade </a:t>
            </a:r>
            <a:r>
              <a:rPr lang="tr-TR" dirty="0">
                <a:latin typeface="Arial" pitchFamily="34" charset="0"/>
                <a:cs typeface="Arial" pitchFamily="34" charset="0"/>
              </a:rPr>
              <a:t>eder. Yapılması gereken çalışmalarla ilgili olarak psikolojik açıdan fikren ve </a:t>
            </a:r>
            <a:r>
              <a:rPr lang="tr-TR" dirty="0" smtClean="0">
                <a:latin typeface="Arial" pitchFamily="34" charset="0"/>
                <a:cs typeface="Arial" pitchFamily="34" charset="0"/>
              </a:rPr>
              <a:t>ruhen yapacağı </a:t>
            </a:r>
            <a:r>
              <a:rPr lang="tr-TR" dirty="0">
                <a:latin typeface="Arial" pitchFamily="34" charset="0"/>
                <a:cs typeface="Arial" pitchFamily="34" charset="0"/>
              </a:rPr>
              <a:t>görevin özelliğine göre kendisini hazırlamalıdır. Bu hazırlık icra edeceği </a:t>
            </a:r>
            <a:r>
              <a:rPr lang="tr-TR" dirty="0" smtClean="0">
                <a:latin typeface="Arial" pitchFamily="34" charset="0"/>
                <a:cs typeface="Arial" pitchFamily="34" charset="0"/>
              </a:rPr>
              <a:t>görevin başarı </a:t>
            </a:r>
            <a:r>
              <a:rPr lang="tr-TR" dirty="0">
                <a:latin typeface="Arial" pitchFamily="34" charset="0"/>
                <a:cs typeface="Arial" pitchFamily="34" charset="0"/>
              </a:rPr>
              <a:t>oranını olumlu veya olumsuz etkileyecektir. Bu bağlamda aşağıda belirtilen </a:t>
            </a:r>
            <a:r>
              <a:rPr lang="tr-TR" dirty="0" smtClean="0">
                <a:latin typeface="Arial" pitchFamily="34" charset="0"/>
                <a:cs typeface="Arial" pitchFamily="34" charset="0"/>
              </a:rPr>
              <a:t>unsurlar devriye </a:t>
            </a:r>
            <a:r>
              <a:rPr lang="tr-TR" dirty="0">
                <a:latin typeface="Arial" pitchFamily="34" charset="0"/>
                <a:cs typeface="Arial" pitchFamily="34" charset="0"/>
              </a:rPr>
              <a:t>öncesi psikolojik hazırlığın içerisinde yer alır</a:t>
            </a:r>
            <a:r>
              <a:rPr lang="tr-TR" dirty="0" smtClean="0">
                <a:latin typeface="Arial" pitchFamily="34" charset="0"/>
                <a:cs typeface="Arial" pitchFamily="34" charset="0"/>
              </a:rPr>
              <a:t>.</a:t>
            </a:r>
          </a:p>
          <a:p>
            <a:pPr algn="just">
              <a:lnSpc>
                <a:spcPct val="150000"/>
              </a:lnSpc>
            </a:pPr>
            <a:endParaRPr lang="tr-TR" sz="9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1. Kurumsal politika ve yöntemlerdeki değişiklikleri takip etmek</a:t>
            </a:r>
          </a:p>
          <a:p>
            <a:pPr algn="just">
              <a:lnSpc>
                <a:spcPct val="150000"/>
              </a:lnSpc>
            </a:pPr>
            <a:r>
              <a:rPr lang="tr-TR" dirty="0">
                <a:latin typeface="Arial" pitchFamily="34" charset="0"/>
                <a:cs typeface="Arial" pitchFamily="34" charset="0"/>
              </a:rPr>
              <a:t>2. Eğitilmiş bir personel olduğundan kendine güvenir olmak</a:t>
            </a:r>
          </a:p>
          <a:p>
            <a:pPr algn="just">
              <a:lnSpc>
                <a:spcPct val="150000"/>
              </a:lnSpc>
            </a:pPr>
            <a:r>
              <a:rPr lang="tr-TR" dirty="0">
                <a:latin typeface="Arial" pitchFamily="34" charset="0"/>
                <a:cs typeface="Arial" pitchFamily="34" charset="0"/>
              </a:rPr>
              <a:t>3. Yetkileri ve sınırlarını bilmek</a:t>
            </a:r>
          </a:p>
          <a:p>
            <a:pPr algn="just">
              <a:lnSpc>
                <a:spcPct val="150000"/>
              </a:lnSpc>
            </a:pPr>
            <a:r>
              <a:rPr lang="tr-TR" dirty="0">
                <a:latin typeface="Arial" pitchFamily="34" charset="0"/>
                <a:cs typeface="Arial" pitchFamily="34" charset="0"/>
              </a:rPr>
              <a:t>4. Kendisini profesyonel statüde görmek</a:t>
            </a:r>
          </a:p>
          <a:p>
            <a:pPr algn="just">
              <a:lnSpc>
                <a:spcPct val="150000"/>
              </a:lnSpc>
            </a:pPr>
            <a:r>
              <a:rPr lang="tr-TR" dirty="0">
                <a:latin typeface="Arial" pitchFamily="34" charset="0"/>
                <a:cs typeface="Arial" pitchFamily="34" charset="0"/>
              </a:rPr>
              <a:t>5. İşini severek yapmak</a:t>
            </a:r>
          </a:p>
        </p:txBody>
      </p:sp>
    </p:spTree>
    <p:extLst>
      <p:ext uri="{BB962C8B-B14F-4D97-AF65-F5344CB8AC3E}">
        <p14:creationId xmlns:p14="http://schemas.microsoft.com/office/powerpoint/2010/main" val="2978666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6270913"/>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GÖREVİ ÖNCESİ </a:t>
            </a:r>
            <a:r>
              <a:rPr lang="tr-TR" b="1" dirty="0" smtClean="0">
                <a:latin typeface="Arial" pitchFamily="34" charset="0"/>
                <a:cs typeface="Arial" pitchFamily="34" charset="0"/>
              </a:rPr>
              <a:t>HAZIRLIK</a:t>
            </a:r>
          </a:p>
          <a:p>
            <a:pPr algn="just">
              <a:lnSpc>
                <a:spcPct val="150000"/>
              </a:lnSpc>
            </a:pP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Zihinsel Hazırlık</a:t>
            </a:r>
          </a:p>
          <a:p>
            <a:pPr algn="just">
              <a:lnSpc>
                <a:spcPct val="150000"/>
              </a:lnSpc>
            </a:pPr>
            <a:r>
              <a:rPr lang="tr-TR" dirty="0">
                <a:latin typeface="Arial" pitchFamily="34" charset="0"/>
                <a:cs typeface="Arial" pitchFamily="34" charset="0"/>
              </a:rPr>
              <a:t>Özel güvenlik görevlisi, görevine başlamadan önce kendini görevine adapte etmeli, </a:t>
            </a:r>
            <a:r>
              <a:rPr lang="tr-TR" dirty="0" smtClean="0">
                <a:latin typeface="Arial" pitchFamily="34" charset="0"/>
                <a:cs typeface="Arial" pitchFamily="34" charset="0"/>
              </a:rPr>
              <a:t>işine yoğunlaşmış </a:t>
            </a:r>
            <a:r>
              <a:rPr lang="tr-TR" dirty="0">
                <a:latin typeface="Arial" pitchFamily="34" charset="0"/>
                <a:cs typeface="Arial" pitchFamily="34" charset="0"/>
              </a:rPr>
              <a:t>olmalı, görev dışındaki zamanda yaşanmışlıklarını işine yansıtmamaya </a:t>
            </a:r>
            <a:r>
              <a:rPr lang="tr-TR" dirty="0" smtClean="0">
                <a:latin typeface="Arial" pitchFamily="34" charset="0"/>
                <a:cs typeface="Arial" pitchFamily="34" charset="0"/>
              </a:rPr>
              <a:t>itina göstermelidir</a:t>
            </a:r>
            <a:r>
              <a:rPr lang="tr-TR" dirty="0">
                <a:latin typeface="Arial" pitchFamily="34" charset="0"/>
                <a:cs typeface="Arial" pitchFamily="34" charset="0"/>
              </a:rPr>
              <a:t>. Bu bağlamda</a:t>
            </a:r>
            <a:r>
              <a:rPr lang="tr-TR" dirty="0" smtClean="0">
                <a:latin typeface="Arial" pitchFamily="34" charset="0"/>
                <a:cs typeface="Arial" pitchFamily="34" charset="0"/>
              </a:rPr>
              <a:t>;</a:t>
            </a:r>
          </a:p>
          <a:p>
            <a:pPr algn="just">
              <a:lnSpc>
                <a:spcPct val="150000"/>
              </a:lnSpc>
            </a:pPr>
            <a:endParaRPr lang="tr-TR" sz="9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1. Devriye görevlisi, izinli dönem ile görev sürecini birbirine karıştırmamalıdır.</a:t>
            </a:r>
          </a:p>
          <a:p>
            <a:pPr algn="just">
              <a:lnSpc>
                <a:spcPct val="150000"/>
              </a:lnSpc>
            </a:pPr>
            <a:r>
              <a:rPr lang="tr-TR" dirty="0">
                <a:latin typeface="Arial" pitchFamily="34" charset="0"/>
                <a:cs typeface="Arial" pitchFamily="34" charset="0"/>
              </a:rPr>
              <a:t>2. Kendinden önceki mesai diliminde meydana gelmiş olaylar hakkında tanzim </a:t>
            </a:r>
            <a:r>
              <a:rPr lang="tr-TR" dirty="0" smtClean="0">
                <a:latin typeface="Arial" pitchFamily="34" charset="0"/>
                <a:cs typeface="Arial" pitchFamily="34" charset="0"/>
              </a:rPr>
              <a:t>edilmiş </a:t>
            </a:r>
          </a:p>
          <a:p>
            <a:pPr algn="just">
              <a:lnSpc>
                <a:spcPct val="150000"/>
              </a:lnSpc>
            </a:pPr>
            <a:r>
              <a:rPr lang="tr-TR" dirty="0" smtClean="0">
                <a:latin typeface="Arial" pitchFamily="34" charset="0"/>
                <a:cs typeface="Arial" pitchFamily="34" charset="0"/>
              </a:rPr>
              <a:t>    tutanaklar </a:t>
            </a:r>
            <a:r>
              <a:rPr lang="tr-TR" dirty="0">
                <a:latin typeface="Arial" pitchFamily="34" charset="0"/>
                <a:cs typeface="Arial" pitchFamily="34" charset="0"/>
              </a:rPr>
              <a:t>ve bilgileri elde eder.</a:t>
            </a:r>
          </a:p>
          <a:p>
            <a:pPr algn="just">
              <a:lnSpc>
                <a:spcPct val="150000"/>
              </a:lnSpc>
            </a:pPr>
            <a:r>
              <a:rPr lang="tr-TR" dirty="0">
                <a:latin typeface="Arial" pitchFamily="34" charset="0"/>
                <a:cs typeface="Arial" pitchFamily="34" charset="0"/>
              </a:rPr>
              <a:t>3. Aranan kişiler hakkında kolluktan bilgi edinir.</a:t>
            </a:r>
          </a:p>
          <a:p>
            <a:pPr algn="just">
              <a:lnSpc>
                <a:spcPct val="150000"/>
              </a:lnSpc>
            </a:pPr>
            <a:r>
              <a:rPr lang="tr-TR" dirty="0">
                <a:latin typeface="Arial" pitchFamily="34" charset="0"/>
                <a:cs typeface="Arial" pitchFamily="34" charset="0"/>
              </a:rPr>
              <a:t>4. Çalıntı ve kayıp araçların bülteni veya listesini temin eder.</a:t>
            </a:r>
          </a:p>
          <a:p>
            <a:pPr algn="just">
              <a:lnSpc>
                <a:spcPct val="150000"/>
              </a:lnSpc>
            </a:pPr>
            <a:r>
              <a:rPr lang="tr-TR" dirty="0">
                <a:latin typeface="Arial" pitchFamily="34" charset="0"/>
                <a:cs typeface="Arial" pitchFamily="34" charset="0"/>
              </a:rPr>
              <a:t>5. Kendinden önceki devriyeden son durum hakkında bilgi edinir</a:t>
            </a:r>
          </a:p>
        </p:txBody>
      </p:sp>
    </p:spTree>
    <p:extLst>
      <p:ext uri="{BB962C8B-B14F-4D97-AF65-F5344CB8AC3E}">
        <p14:creationId xmlns:p14="http://schemas.microsoft.com/office/powerpoint/2010/main" val="20527652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4816669"/>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GÖREVİ ÖNCESİ </a:t>
            </a:r>
            <a:r>
              <a:rPr lang="tr-TR" b="1" dirty="0" smtClean="0">
                <a:latin typeface="Arial" pitchFamily="34" charset="0"/>
                <a:cs typeface="Arial" pitchFamily="34" charset="0"/>
              </a:rPr>
              <a:t>HAZIRLIK</a:t>
            </a:r>
          </a:p>
          <a:p>
            <a:pPr algn="just">
              <a:lnSpc>
                <a:spcPct val="150000"/>
              </a:lnSpc>
            </a:pP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Zihinsel Hazırlık</a:t>
            </a:r>
          </a:p>
          <a:p>
            <a:pPr algn="just">
              <a:lnSpc>
                <a:spcPct val="150000"/>
              </a:lnSpc>
            </a:pPr>
            <a:r>
              <a:rPr lang="tr-TR" dirty="0">
                <a:latin typeface="Arial" pitchFamily="34" charset="0"/>
                <a:cs typeface="Arial" pitchFamily="34" charset="0"/>
              </a:rPr>
              <a:t>6. Devriye </a:t>
            </a:r>
            <a:r>
              <a:rPr lang="tr-TR" dirty="0" smtClean="0">
                <a:latin typeface="Arial" pitchFamily="34" charset="0"/>
                <a:cs typeface="Arial" pitchFamily="34" charset="0"/>
              </a:rPr>
              <a:t>bölgesinde işlenen suçlarla ilgili bilgi </a:t>
            </a:r>
            <a:r>
              <a:rPr lang="tr-TR" dirty="0">
                <a:latin typeface="Arial" pitchFamily="34" charset="0"/>
                <a:cs typeface="Arial" pitchFamily="34" charset="0"/>
              </a:rPr>
              <a:t>edinir.</a:t>
            </a:r>
          </a:p>
          <a:p>
            <a:pPr algn="just">
              <a:lnSpc>
                <a:spcPct val="150000"/>
              </a:lnSpc>
            </a:pPr>
            <a:r>
              <a:rPr lang="tr-TR" dirty="0">
                <a:latin typeface="Arial" pitchFamily="34" charset="0"/>
                <a:cs typeface="Arial" pitchFamily="34" charset="0"/>
              </a:rPr>
              <a:t>7. Görevde kullanacağı teçhizat ve malzemelerin çalışır ve tam olmasına itina gösterir.</a:t>
            </a:r>
          </a:p>
          <a:p>
            <a:pPr algn="just">
              <a:lnSpc>
                <a:spcPct val="150000"/>
              </a:lnSpc>
            </a:pPr>
            <a:r>
              <a:rPr lang="tr-TR" dirty="0">
                <a:latin typeface="Arial" pitchFamily="34" charset="0"/>
                <a:cs typeface="Arial" pitchFamily="34" charset="0"/>
              </a:rPr>
              <a:t>8. Amirlerince yapılacak görev değişikliklerine hazır olur.</a:t>
            </a:r>
          </a:p>
          <a:p>
            <a:pPr algn="just">
              <a:lnSpc>
                <a:spcPct val="150000"/>
              </a:lnSpc>
            </a:pPr>
            <a:r>
              <a:rPr lang="tr-TR" dirty="0">
                <a:latin typeface="Arial" pitchFamily="34" charset="0"/>
                <a:cs typeface="Arial" pitchFamily="34" charset="0"/>
              </a:rPr>
              <a:t>9. Devriye esnasında olması muhtemel olaylara karşı içsel bir plan yaparak </a:t>
            </a:r>
            <a:r>
              <a:rPr lang="tr-TR" dirty="0" smtClean="0">
                <a:latin typeface="Arial" pitchFamily="34" charset="0"/>
                <a:cs typeface="Arial" pitchFamily="34" charset="0"/>
              </a:rPr>
              <a:t>hangi olayda </a:t>
            </a:r>
            <a:r>
              <a:rPr lang="tr-TR" dirty="0">
                <a:latin typeface="Arial" pitchFamily="34" charset="0"/>
                <a:cs typeface="Arial" pitchFamily="34" charset="0"/>
              </a:rPr>
              <a:t>ne şekilde davranacağının kararını verir. </a:t>
            </a:r>
            <a:r>
              <a:rPr lang="tr-TR" dirty="0" smtClean="0">
                <a:latin typeface="Arial" pitchFamily="34" charset="0"/>
                <a:cs typeface="Arial" pitchFamily="34" charset="0"/>
              </a:rPr>
              <a:t>Bunun </a:t>
            </a:r>
            <a:r>
              <a:rPr lang="tr-TR" dirty="0">
                <a:latin typeface="Arial" pitchFamily="34" charset="0"/>
                <a:cs typeface="Arial" pitchFamily="34" charset="0"/>
              </a:rPr>
              <a:t>yanı sıra devriye bölgesi </a:t>
            </a:r>
            <a:r>
              <a:rPr lang="tr-TR" dirty="0" smtClean="0">
                <a:latin typeface="Arial" pitchFamily="34" charset="0"/>
                <a:cs typeface="Arial" pitchFamily="34" charset="0"/>
              </a:rPr>
              <a:t>ve güzergâhında </a:t>
            </a:r>
            <a:r>
              <a:rPr lang="tr-TR" dirty="0">
                <a:latin typeface="Arial" pitchFamily="34" charset="0"/>
                <a:cs typeface="Arial" pitchFamily="34" charset="0"/>
              </a:rPr>
              <a:t>nereleri kontrol edeceğini zihninde planlar.</a:t>
            </a:r>
          </a:p>
        </p:txBody>
      </p:sp>
    </p:spTree>
    <p:extLst>
      <p:ext uri="{BB962C8B-B14F-4D97-AF65-F5344CB8AC3E}">
        <p14:creationId xmlns:p14="http://schemas.microsoft.com/office/powerpoint/2010/main" val="23648905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4816669"/>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GÖREVİ ÖNCESİ </a:t>
            </a:r>
            <a:r>
              <a:rPr lang="tr-TR" b="1" dirty="0" smtClean="0">
                <a:latin typeface="Arial" pitchFamily="34" charset="0"/>
                <a:cs typeface="Arial" pitchFamily="34" charset="0"/>
              </a:rPr>
              <a:t>HAZIRLIK</a:t>
            </a:r>
          </a:p>
          <a:p>
            <a:pPr algn="just">
              <a:lnSpc>
                <a:spcPct val="150000"/>
              </a:lnSpc>
            </a:pP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Fiziksel Hazırlık</a:t>
            </a:r>
          </a:p>
          <a:p>
            <a:pPr algn="just">
              <a:lnSpc>
                <a:spcPct val="150000"/>
              </a:lnSpc>
            </a:pPr>
            <a:r>
              <a:rPr lang="tr-TR" dirty="0">
                <a:latin typeface="Arial" pitchFamily="34" charset="0"/>
                <a:cs typeface="Arial" pitchFamily="34" charset="0"/>
              </a:rPr>
              <a:t>Özel güvenlik görevlisi halkla yakın bir ilişki içerisinde bulunacağından </a:t>
            </a:r>
            <a:r>
              <a:rPr lang="tr-TR" dirty="0" smtClean="0">
                <a:latin typeface="Arial" pitchFamily="34" charset="0"/>
                <a:cs typeface="Arial" pitchFamily="34" charset="0"/>
              </a:rPr>
              <a:t>çalışmalarının büyük </a:t>
            </a:r>
            <a:r>
              <a:rPr lang="tr-TR" dirty="0">
                <a:latin typeface="Arial" pitchFamily="34" charset="0"/>
                <a:cs typeface="Arial" pitchFamily="34" charset="0"/>
              </a:rPr>
              <a:t>bir titizlik ve dikkat içinde gerçekleştirilmesi gerektiğinden görev öncesi </a:t>
            </a:r>
            <a:r>
              <a:rPr lang="tr-TR" dirty="0" smtClean="0">
                <a:latin typeface="Arial" pitchFamily="34" charset="0"/>
                <a:cs typeface="Arial" pitchFamily="34" charset="0"/>
              </a:rPr>
              <a:t>yeteri kadar </a:t>
            </a:r>
            <a:r>
              <a:rPr lang="tr-TR" dirty="0">
                <a:latin typeface="Arial" pitchFamily="34" charset="0"/>
                <a:cs typeface="Arial" pitchFamily="34" charset="0"/>
              </a:rPr>
              <a:t>dinlenmiş olmalı, alkol veya uyuşukluk yaratacak herhangi bir ilaç </a:t>
            </a:r>
            <a:r>
              <a:rPr lang="tr-TR" dirty="0" smtClean="0">
                <a:latin typeface="Arial" pitchFamily="34" charset="0"/>
                <a:cs typeface="Arial" pitchFamily="34" charset="0"/>
              </a:rPr>
              <a:t>kullanmamış olması </a:t>
            </a:r>
            <a:r>
              <a:rPr lang="tr-TR" dirty="0">
                <a:latin typeface="Arial" pitchFamily="34" charset="0"/>
                <a:cs typeface="Arial" pitchFamily="34" charset="0"/>
              </a:rPr>
              <a:t>gerekmektedir. </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Görev </a:t>
            </a:r>
            <a:r>
              <a:rPr lang="tr-TR" dirty="0">
                <a:latin typeface="Arial" pitchFamily="34" charset="0"/>
                <a:cs typeface="Arial" pitchFamily="34" charset="0"/>
              </a:rPr>
              <a:t>sırasında karşılaşabileceği olaylara karşı hazırlıklı olmalı</a:t>
            </a:r>
            <a:r>
              <a:rPr lang="tr-TR" dirty="0" smtClean="0">
                <a:latin typeface="Arial" pitchFamily="34" charset="0"/>
                <a:cs typeface="Arial" pitchFamily="34" charset="0"/>
              </a:rPr>
              <a:t>, anında </a:t>
            </a:r>
            <a:r>
              <a:rPr lang="tr-TR" dirty="0">
                <a:latin typeface="Arial" pitchFamily="34" charset="0"/>
                <a:cs typeface="Arial" pitchFamily="34" charset="0"/>
              </a:rPr>
              <a:t>gerekli tepkiyi gösterme ve usulüne uygun müdahaleye hazır olmalıdır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1131990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4608920"/>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GÖREVİ ÖNCESİ </a:t>
            </a:r>
            <a:r>
              <a:rPr lang="tr-TR" b="1" dirty="0" smtClean="0">
                <a:latin typeface="Arial" pitchFamily="34" charset="0"/>
                <a:cs typeface="Arial" pitchFamily="34" charset="0"/>
              </a:rPr>
              <a:t>HAZIRLIK</a:t>
            </a: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Fiziksel Hazırlık</a:t>
            </a:r>
          </a:p>
          <a:p>
            <a:pPr algn="just">
              <a:lnSpc>
                <a:spcPct val="150000"/>
              </a:lnSpc>
            </a:pPr>
            <a:r>
              <a:rPr lang="tr-TR" dirty="0">
                <a:latin typeface="Arial" pitchFamily="34" charset="0"/>
                <a:cs typeface="Arial" pitchFamily="34" charset="0"/>
              </a:rPr>
              <a:t>Devriye öncesi fiziksel hazırlık iki konuyu içerir. Bunlar; devriye görevlisinin dış görünüşü, davranışı ve kullanacağı kişisel araç ve teçhizatlarıdır.</a:t>
            </a:r>
          </a:p>
          <a:p>
            <a:pPr algn="just">
              <a:lnSpc>
                <a:spcPct val="150000"/>
              </a:lnSpc>
            </a:pPr>
            <a:r>
              <a:rPr lang="tr-TR" dirty="0">
                <a:latin typeface="Arial" pitchFamily="34" charset="0"/>
                <a:cs typeface="Arial" pitchFamily="34" charset="0"/>
              </a:rPr>
              <a:t>Devriye görevlisinin dış görünüşü, davranışı</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marL="314199" indent="-314199" algn="just">
              <a:lnSpc>
                <a:spcPct val="150000"/>
              </a:lnSpc>
              <a:buAutoNum type="arabicPeriod"/>
            </a:pPr>
            <a:r>
              <a:rPr lang="tr-TR" dirty="0" smtClean="0">
                <a:latin typeface="Arial" pitchFamily="34" charset="0"/>
                <a:cs typeface="Arial" pitchFamily="34" charset="0"/>
              </a:rPr>
              <a:t>Saçları </a:t>
            </a:r>
            <a:r>
              <a:rPr lang="tr-TR" dirty="0">
                <a:latin typeface="Arial" pitchFamily="34" charset="0"/>
                <a:cs typeface="Arial" pitchFamily="34" charset="0"/>
              </a:rPr>
              <a:t>taranmış ve günlük sakal tıraşı olmuş </a:t>
            </a:r>
            <a:r>
              <a:rPr lang="tr-TR" dirty="0" smtClean="0">
                <a:latin typeface="Arial" pitchFamily="34" charset="0"/>
                <a:cs typeface="Arial" pitchFamily="34" charset="0"/>
              </a:rPr>
              <a:t>olmalı</a:t>
            </a:r>
          </a:p>
          <a:p>
            <a:pPr marL="314199" indent="-314199" algn="just">
              <a:lnSpc>
                <a:spcPct val="150000"/>
              </a:lnSpc>
              <a:buAutoNum type="arabicPeriod"/>
            </a:pPr>
            <a:r>
              <a:rPr lang="tr-TR" dirty="0" smtClean="0">
                <a:latin typeface="Arial" pitchFamily="34" charset="0"/>
                <a:cs typeface="Arial" pitchFamily="34" charset="0"/>
              </a:rPr>
              <a:t>Giyimi</a:t>
            </a:r>
            <a:r>
              <a:rPr lang="tr-TR" dirty="0">
                <a:latin typeface="Arial" pitchFamily="34" charset="0"/>
                <a:cs typeface="Arial" pitchFamily="34" charset="0"/>
              </a:rPr>
              <a:t>, teçhizatı bakımlı, temiz ve düzgün olmalı.</a:t>
            </a:r>
          </a:p>
          <a:p>
            <a:pPr marL="314199" indent="-314199" algn="just">
              <a:lnSpc>
                <a:spcPct val="150000"/>
              </a:lnSpc>
              <a:buAutoNum type="arabicPeriod"/>
            </a:pPr>
            <a:r>
              <a:rPr lang="tr-TR" dirty="0" smtClean="0">
                <a:latin typeface="Arial" pitchFamily="34" charset="0"/>
                <a:cs typeface="Arial" pitchFamily="34" charset="0"/>
              </a:rPr>
              <a:t>Laubali </a:t>
            </a:r>
            <a:r>
              <a:rPr lang="tr-TR" dirty="0">
                <a:latin typeface="Arial" pitchFamily="34" charset="0"/>
                <a:cs typeface="Arial" pitchFamily="34" charset="0"/>
              </a:rPr>
              <a:t>ve disiplinsiz davranışlar </a:t>
            </a:r>
            <a:r>
              <a:rPr lang="tr-TR" dirty="0" smtClean="0">
                <a:latin typeface="Arial" pitchFamily="34" charset="0"/>
                <a:cs typeface="Arial" pitchFamily="34" charset="0"/>
              </a:rPr>
              <a:t>sergilememelidir</a:t>
            </a:r>
            <a:endParaRPr lang="tr-TR" dirty="0">
              <a:latin typeface="Arial" pitchFamily="34" charset="0"/>
              <a:cs typeface="Arial" pitchFamily="34" charset="0"/>
            </a:endParaRPr>
          </a:p>
        </p:txBody>
      </p:sp>
    </p:spTree>
    <p:extLst>
      <p:ext uri="{BB962C8B-B14F-4D97-AF65-F5344CB8AC3E}">
        <p14:creationId xmlns:p14="http://schemas.microsoft.com/office/powerpoint/2010/main" val="3684526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5024418"/>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GÖREVİ ÖNCESİ </a:t>
            </a:r>
            <a:r>
              <a:rPr lang="tr-TR" b="1" dirty="0" smtClean="0">
                <a:latin typeface="Arial" pitchFamily="34" charset="0"/>
                <a:cs typeface="Arial" pitchFamily="34" charset="0"/>
              </a:rPr>
              <a:t>HAZIRLIK</a:t>
            </a:r>
          </a:p>
          <a:p>
            <a:pPr algn="just">
              <a:lnSpc>
                <a:spcPct val="150000"/>
              </a:lnSpc>
            </a:pPr>
            <a:endParaRPr lang="tr-TR" sz="9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Fiziksel Hazırlık</a:t>
            </a:r>
          </a:p>
          <a:p>
            <a:pPr algn="just">
              <a:lnSpc>
                <a:spcPct val="150000"/>
              </a:lnSpc>
            </a:pPr>
            <a:r>
              <a:rPr lang="tr-TR" dirty="0">
                <a:latin typeface="Arial" pitchFamily="34" charset="0"/>
                <a:cs typeface="Arial" pitchFamily="34" charset="0"/>
              </a:rPr>
              <a:t>.</a:t>
            </a:r>
          </a:p>
          <a:p>
            <a:pPr algn="just">
              <a:lnSpc>
                <a:spcPct val="150000"/>
              </a:lnSpc>
            </a:pPr>
            <a:r>
              <a:rPr lang="tr-TR" dirty="0" smtClean="0">
                <a:latin typeface="Arial" pitchFamily="34" charset="0"/>
                <a:cs typeface="Arial" pitchFamily="34" charset="0"/>
              </a:rPr>
              <a:t>4.  Sıralı </a:t>
            </a:r>
            <a:r>
              <a:rPr lang="tr-TR" dirty="0">
                <a:latin typeface="Arial" pitchFamily="34" charset="0"/>
                <a:cs typeface="Arial" pitchFamily="34" charset="0"/>
              </a:rPr>
              <a:t>amirlerine karşı saygılı, iş yeri çalışanlarına karşı sıcak yaklaşım sergilemelidir</a:t>
            </a:r>
            <a:r>
              <a:rPr lang="tr-TR" dirty="0" smtClean="0">
                <a:latin typeface="Arial" pitchFamily="34" charset="0"/>
                <a:cs typeface="Arial" pitchFamily="34" charset="0"/>
              </a:rPr>
              <a:t>.</a:t>
            </a: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5.   Kendisiyle </a:t>
            </a:r>
            <a:r>
              <a:rPr lang="tr-TR" dirty="0">
                <a:latin typeface="Arial" pitchFamily="34" charset="0"/>
                <a:cs typeface="Arial" pitchFamily="34" charset="0"/>
              </a:rPr>
              <a:t>muhatap olanlara karşı nazik olmalı, sabırlı olmalı, dinlemesini bilmeli,</a:t>
            </a:r>
          </a:p>
          <a:p>
            <a:pPr algn="just">
              <a:lnSpc>
                <a:spcPct val="150000"/>
              </a:lnSpc>
            </a:pPr>
            <a:r>
              <a:rPr lang="tr-TR" dirty="0" smtClean="0">
                <a:latin typeface="Arial" pitchFamily="34" charset="0"/>
                <a:cs typeface="Arial" pitchFamily="34" charset="0"/>
              </a:rPr>
              <a:t>6.   sinirlerine </a:t>
            </a:r>
            <a:r>
              <a:rPr lang="tr-TR" dirty="0">
                <a:latin typeface="Arial" pitchFamily="34" charset="0"/>
                <a:cs typeface="Arial" pitchFamily="34" charset="0"/>
              </a:rPr>
              <a:t>hâkim ve uzlaşmacı yaklaşım içinde bulunmalı.</a:t>
            </a:r>
          </a:p>
          <a:p>
            <a:pPr algn="just">
              <a:lnSpc>
                <a:spcPct val="150000"/>
              </a:lnSpc>
            </a:pPr>
            <a:r>
              <a:rPr lang="tr-TR" dirty="0" smtClean="0">
                <a:latin typeface="Arial" pitchFamily="34" charset="0"/>
                <a:cs typeface="Arial" pitchFamily="34" charset="0"/>
              </a:rPr>
              <a:t>7.    Detayları </a:t>
            </a:r>
            <a:r>
              <a:rPr lang="tr-TR" dirty="0">
                <a:latin typeface="Arial" pitchFamily="34" charset="0"/>
                <a:cs typeface="Arial" pitchFamily="34" charset="0"/>
              </a:rPr>
              <a:t>dikkatli izlemeli, çevresine karşı duyarlı olmalı</a:t>
            </a:r>
          </a:p>
          <a:p>
            <a:pPr algn="just">
              <a:lnSpc>
                <a:spcPct val="150000"/>
              </a:lnSpc>
            </a:pPr>
            <a:r>
              <a:rPr lang="tr-TR" dirty="0" smtClean="0">
                <a:latin typeface="Arial" pitchFamily="34" charset="0"/>
                <a:cs typeface="Arial" pitchFamily="34" charset="0"/>
              </a:rPr>
              <a:t>8. Devriye </a:t>
            </a:r>
            <a:r>
              <a:rPr lang="tr-TR" dirty="0">
                <a:latin typeface="Arial" pitchFamily="34" charset="0"/>
                <a:cs typeface="Arial" pitchFamily="34" charset="0"/>
              </a:rPr>
              <a:t>araçlarının içinde veya devriye bölgesinde uyumak veya uygunsuz bir </a:t>
            </a:r>
            <a:r>
              <a:rPr lang="tr-TR" dirty="0" smtClean="0">
                <a:latin typeface="Arial" pitchFamily="34" charset="0"/>
                <a:cs typeface="Arial" pitchFamily="34" charset="0"/>
              </a:rPr>
              <a:t>şekilde    bulunmaktan </a:t>
            </a:r>
            <a:r>
              <a:rPr lang="tr-TR" dirty="0">
                <a:latin typeface="Arial" pitchFamily="34" charset="0"/>
                <a:cs typeface="Arial" pitchFamily="34" charset="0"/>
              </a:rPr>
              <a:t>kaçınmalı.</a:t>
            </a:r>
          </a:p>
        </p:txBody>
      </p:sp>
    </p:spTree>
    <p:extLst>
      <p:ext uri="{BB962C8B-B14F-4D97-AF65-F5344CB8AC3E}">
        <p14:creationId xmlns:p14="http://schemas.microsoft.com/office/powerpoint/2010/main" val="3386932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647666"/>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GÖREVİ ÖNCESİ </a:t>
            </a:r>
            <a:r>
              <a:rPr lang="tr-TR" b="1" dirty="0" smtClean="0">
                <a:latin typeface="Arial" pitchFamily="34" charset="0"/>
                <a:cs typeface="Arial" pitchFamily="34" charset="0"/>
              </a:rPr>
              <a:t>HAZIRLIK</a:t>
            </a:r>
          </a:p>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Kullanılacak </a:t>
            </a:r>
            <a:r>
              <a:rPr lang="tr-TR" b="1" dirty="0">
                <a:latin typeface="Arial" pitchFamily="34" charset="0"/>
                <a:cs typeface="Arial" pitchFamily="34" charset="0"/>
              </a:rPr>
              <a:t>kişisel araç ve teçhizatlar;</a:t>
            </a:r>
          </a:p>
          <a:p>
            <a:pPr algn="just">
              <a:lnSpc>
                <a:spcPct val="150000"/>
              </a:lnSpc>
            </a:pPr>
            <a:r>
              <a:rPr lang="tr-TR" dirty="0">
                <a:latin typeface="Arial" pitchFamily="34" charset="0"/>
                <a:cs typeface="Arial" pitchFamily="34" charset="0"/>
              </a:rPr>
              <a:t>Devriye görevlisi, görev bölgesinde devriyeye çıkmadan önce kendisinin görevi </a:t>
            </a:r>
            <a:r>
              <a:rPr lang="tr-TR" dirty="0" smtClean="0">
                <a:latin typeface="Arial" pitchFamily="34" charset="0"/>
                <a:cs typeface="Arial" pitchFamily="34" charset="0"/>
              </a:rPr>
              <a:t>süresince ihtiyacı </a:t>
            </a:r>
            <a:r>
              <a:rPr lang="tr-TR" dirty="0">
                <a:latin typeface="Arial" pitchFamily="34" charset="0"/>
                <a:cs typeface="Arial" pitchFamily="34" charset="0"/>
              </a:rPr>
              <a:t>olabilecek yardımcı malzeme, donanım ve teçhizatları yanında bulundurmalıdır</a:t>
            </a:r>
            <a:r>
              <a:rPr lang="tr-TR" dirty="0" smtClean="0">
                <a:latin typeface="Arial" pitchFamily="34" charset="0"/>
                <a:cs typeface="Arial" pitchFamily="34" charset="0"/>
              </a:rPr>
              <a:t>. Devriye </a:t>
            </a:r>
            <a:r>
              <a:rPr lang="tr-TR" dirty="0">
                <a:latin typeface="Arial" pitchFamily="34" charset="0"/>
                <a:cs typeface="Arial" pitchFamily="34" charset="0"/>
              </a:rPr>
              <a:t>görevlilerinin çalıştıkları yerin özelliğine göre çok farklı teçhizat </a:t>
            </a:r>
            <a:r>
              <a:rPr lang="tr-TR" dirty="0" smtClean="0">
                <a:latin typeface="Arial" pitchFamily="34" charset="0"/>
                <a:cs typeface="Arial" pitchFamily="34" charset="0"/>
              </a:rPr>
              <a:t>kullanmaları gerekebilir. </a:t>
            </a:r>
          </a:p>
          <a:p>
            <a:pPr algn="just">
              <a:lnSpc>
                <a:spcPct val="150000"/>
              </a:lnSpc>
            </a:pPr>
            <a:r>
              <a:rPr lang="tr-TR" dirty="0" smtClean="0">
                <a:latin typeface="Arial" pitchFamily="34" charset="0"/>
                <a:cs typeface="Arial" pitchFamily="34" charset="0"/>
              </a:rPr>
              <a:t> </a:t>
            </a:r>
            <a:r>
              <a:rPr lang="tr-TR" dirty="0">
                <a:latin typeface="Arial" pitchFamily="34" charset="0"/>
                <a:cs typeface="Arial" pitchFamily="34" charset="0"/>
              </a:rPr>
              <a:t>Genel olarak bunlar</a:t>
            </a:r>
            <a:r>
              <a:rPr lang="tr-TR" dirty="0" smtClean="0">
                <a:latin typeface="Arial" pitchFamily="34" charset="0"/>
                <a:cs typeface="Arial" pitchFamily="34" charset="0"/>
              </a:rPr>
              <a:t>;</a:t>
            </a:r>
          </a:p>
          <a:p>
            <a:pPr algn="just">
              <a:lnSpc>
                <a:spcPct val="150000"/>
              </a:lnSpc>
            </a:pPr>
            <a:endParaRPr lang="tr-TR" sz="9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1. Mevsimine göre kıyafet</a:t>
            </a:r>
          </a:p>
          <a:p>
            <a:pPr algn="just">
              <a:lnSpc>
                <a:spcPct val="150000"/>
              </a:lnSpc>
            </a:pPr>
            <a:r>
              <a:rPr lang="tr-TR" dirty="0">
                <a:latin typeface="Arial" pitchFamily="34" charset="0"/>
                <a:cs typeface="Arial" pitchFamily="34" charset="0"/>
              </a:rPr>
              <a:t>2. Silah ve mühimmatı</a:t>
            </a:r>
          </a:p>
          <a:p>
            <a:pPr algn="just">
              <a:lnSpc>
                <a:spcPct val="150000"/>
              </a:lnSpc>
            </a:pPr>
            <a:r>
              <a:rPr lang="tr-TR" dirty="0">
                <a:latin typeface="Arial" pitchFamily="34" charset="0"/>
                <a:cs typeface="Arial" pitchFamily="34" charset="0"/>
              </a:rPr>
              <a:t>3. Kelepçe</a:t>
            </a:r>
          </a:p>
          <a:p>
            <a:pPr algn="just">
              <a:lnSpc>
                <a:spcPct val="150000"/>
              </a:lnSpc>
            </a:pPr>
            <a:r>
              <a:rPr lang="tr-TR" dirty="0">
                <a:latin typeface="Arial" pitchFamily="34" charset="0"/>
                <a:cs typeface="Arial" pitchFamily="34" charset="0"/>
              </a:rPr>
              <a:t>4. Düdük</a:t>
            </a:r>
          </a:p>
        </p:txBody>
      </p:sp>
    </p:spTree>
    <p:extLst>
      <p:ext uri="{BB962C8B-B14F-4D97-AF65-F5344CB8AC3E}">
        <p14:creationId xmlns:p14="http://schemas.microsoft.com/office/powerpoint/2010/main" val="21627369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6270913"/>
          </a:xfrm>
          <a:prstGeom prst="rect">
            <a:avLst/>
          </a:prstGeom>
        </p:spPr>
        <p:txBody>
          <a:bodyPr wrap="square" lIns="83786" tIns="41893" rIns="83786" bIns="41893">
            <a:spAutoFit/>
          </a:bodyPr>
          <a:lstStyle/>
          <a:p>
            <a:pPr algn="just">
              <a:lnSpc>
                <a:spcPct val="150000"/>
              </a:lnSpc>
            </a:pPr>
            <a:r>
              <a:rPr lang="tr-TR" b="1" dirty="0" smtClean="0">
                <a:latin typeface="Arial" pitchFamily="34" charset="0"/>
                <a:cs typeface="Arial" pitchFamily="34" charset="0"/>
              </a:rPr>
              <a:t>DEVRİYENİN </a:t>
            </a:r>
            <a:r>
              <a:rPr lang="tr-TR" b="1" dirty="0">
                <a:latin typeface="Arial" pitchFamily="34" charset="0"/>
                <a:cs typeface="Arial" pitchFamily="34" charset="0"/>
              </a:rPr>
              <a:t>AMACI, ÖNEMİ VE </a:t>
            </a:r>
            <a:r>
              <a:rPr lang="tr-TR" b="1" dirty="0" smtClean="0">
                <a:latin typeface="Arial" pitchFamily="34" charset="0"/>
                <a:cs typeface="Arial" pitchFamily="34" charset="0"/>
              </a:rPr>
              <a:t>HEDEFLERİ</a:t>
            </a:r>
            <a:endParaRPr lang="tr-TR" b="1" dirty="0">
              <a:latin typeface="Arial" pitchFamily="34" charset="0"/>
              <a:cs typeface="Arial" pitchFamily="34" charset="0"/>
            </a:endParaRP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DEVRİYE GÖREVİ ÖNCESİ </a:t>
            </a:r>
            <a:r>
              <a:rPr lang="tr-TR" b="1" dirty="0" smtClean="0">
                <a:latin typeface="Arial" pitchFamily="34" charset="0"/>
                <a:cs typeface="Arial" pitchFamily="34" charset="0"/>
              </a:rPr>
              <a:t>HAZIRLIK</a:t>
            </a:r>
          </a:p>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Kullanılacak </a:t>
            </a:r>
            <a:r>
              <a:rPr lang="tr-TR" b="1" dirty="0">
                <a:latin typeface="Arial" pitchFamily="34" charset="0"/>
                <a:cs typeface="Arial" pitchFamily="34" charset="0"/>
              </a:rPr>
              <a:t>kişisel araç ve teçhizatlar;</a:t>
            </a:r>
          </a:p>
          <a:p>
            <a:pPr algn="just">
              <a:lnSpc>
                <a:spcPct val="150000"/>
              </a:lnSpc>
            </a:pPr>
            <a:r>
              <a:rPr lang="tr-TR" dirty="0">
                <a:latin typeface="Arial" pitchFamily="34" charset="0"/>
                <a:cs typeface="Arial" pitchFamily="34" charset="0"/>
              </a:rPr>
              <a:t>5. El feneri</a:t>
            </a:r>
          </a:p>
          <a:p>
            <a:pPr algn="just">
              <a:lnSpc>
                <a:spcPct val="150000"/>
              </a:lnSpc>
            </a:pPr>
            <a:r>
              <a:rPr lang="tr-TR" dirty="0">
                <a:latin typeface="Arial" pitchFamily="34" charset="0"/>
                <a:cs typeface="Arial" pitchFamily="34" charset="0"/>
              </a:rPr>
              <a:t>6. Cop</a:t>
            </a:r>
          </a:p>
          <a:p>
            <a:pPr algn="just">
              <a:lnSpc>
                <a:spcPct val="150000"/>
              </a:lnSpc>
            </a:pPr>
            <a:r>
              <a:rPr lang="tr-TR" dirty="0">
                <a:latin typeface="Arial" pitchFamily="34" charset="0"/>
                <a:cs typeface="Arial" pitchFamily="34" charset="0"/>
              </a:rPr>
              <a:t>7. Not defteri ve kalem</a:t>
            </a:r>
          </a:p>
          <a:p>
            <a:pPr algn="just">
              <a:lnSpc>
                <a:spcPct val="150000"/>
              </a:lnSpc>
            </a:pPr>
            <a:r>
              <a:rPr lang="tr-TR" dirty="0">
                <a:latin typeface="Arial" pitchFamily="34" charset="0"/>
                <a:cs typeface="Arial" pitchFamily="34" charset="0"/>
              </a:rPr>
              <a:t>8. Araç projektörü, emniyet şeridi</a:t>
            </a:r>
          </a:p>
          <a:p>
            <a:pPr algn="just">
              <a:lnSpc>
                <a:spcPct val="150000"/>
              </a:lnSpc>
            </a:pPr>
            <a:r>
              <a:rPr lang="tr-TR" dirty="0">
                <a:latin typeface="Arial" pitchFamily="34" charset="0"/>
                <a:cs typeface="Arial" pitchFamily="34" charset="0"/>
              </a:rPr>
              <a:t>9. Önemli yerlerin telefon fihristi</a:t>
            </a:r>
          </a:p>
          <a:p>
            <a:pPr algn="just">
              <a:lnSpc>
                <a:spcPct val="150000"/>
              </a:lnSpc>
            </a:pPr>
            <a:r>
              <a:rPr lang="tr-TR" dirty="0">
                <a:latin typeface="Arial" pitchFamily="34" charset="0"/>
                <a:cs typeface="Arial" pitchFamily="34" charset="0"/>
              </a:rPr>
              <a:t>10. Çelik yelek</a:t>
            </a:r>
          </a:p>
          <a:p>
            <a:pPr algn="just">
              <a:lnSpc>
                <a:spcPct val="150000"/>
              </a:lnSpc>
            </a:pPr>
            <a:r>
              <a:rPr lang="tr-TR" dirty="0">
                <a:latin typeface="Arial" pitchFamily="34" charset="0"/>
                <a:cs typeface="Arial" pitchFamily="34" charset="0"/>
              </a:rPr>
              <a:t>11. Haberleşme cihazları</a:t>
            </a:r>
          </a:p>
          <a:p>
            <a:pPr algn="just">
              <a:lnSpc>
                <a:spcPct val="150000"/>
              </a:lnSpc>
            </a:pPr>
            <a:r>
              <a:rPr lang="tr-TR" dirty="0">
                <a:latin typeface="Arial" pitchFamily="34" charset="0"/>
                <a:cs typeface="Arial" pitchFamily="34" charset="0"/>
              </a:rPr>
              <a:t>Görevin yapılacağı bölge, zaman dilimi ve mevsime göre yukarıda sıralanan araç </a:t>
            </a:r>
            <a:r>
              <a:rPr lang="tr-TR" dirty="0" smtClean="0">
                <a:latin typeface="Arial" pitchFamily="34" charset="0"/>
                <a:cs typeface="Arial" pitchFamily="34" charset="0"/>
              </a:rPr>
              <a:t>gereçlere başkaca </a:t>
            </a:r>
            <a:r>
              <a:rPr lang="tr-TR" dirty="0">
                <a:latin typeface="Arial" pitchFamily="34" charset="0"/>
                <a:cs typeface="Arial" pitchFamily="34" charset="0"/>
              </a:rPr>
              <a:t>malzemeleri ekleme ihtiyacı doğabilir. Devriye görevlisi devriyeye </a:t>
            </a:r>
            <a:r>
              <a:rPr lang="tr-TR" dirty="0" smtClean="0">
                <a:latin typeface="Arial" pitchFamily="34" charset="0"/>
                <a:cs typeface="Arial" pitchFamily="34" charset="0"/>
              </a:rPr>
              <a:t>çıkmadan önce </a:t>
            </a:r>
            <a:r>
              <a:rPr lang="tr-TR" dirty="0">
                <a:latin typeface="Arial" pitchFamily="34" charset="0"/>
                <a:cs typeface="Arial" pitchFamily="34" charset="0"/>
              </a:rPr>
              <a:t>araç gereç ve teçhizatlarının </a:t>
            </a:r>
            <a:r>
              <a:rPr lang="tr-TR" dirty="0" smtClean="0">
                <a:latin typeface="Arial" pitchFamily="34" charset="0"/>
                <a:cs typeface="Arial" pitchFamily="34" charset="0"/>
              </a:rPr>
              <a:t>çalışır durumda olduğunu </a:t>
            </a:r>
            <a:r>
              <a:rPr lang="tr-TR" dirty="0">
                <a:latin typeface="Arial" pitchFamily="34" charset="0"/>
                <a:cs typeface="Arial" pitchFamily="34" charset="0"/>
              </a:rPr>
              <a:t>kontrol etmeli ve bakımlarına </a:t>
            </a:r>
            <a:r>
              <a:rPr lang="tr-TR" dirty="0" smtClean="0">
                <a:latin typeface="Arial" pitchFamily="34" charset="0"/>
                <a:cs typeface="Arial" pitchFamily="34" charset="0"/>
              </a:rPr>
              <a:t>itina göstermelidir</a:t>
            </a:r>
            <a:r>
              <a:rPr lang="tr-TR" dirty="0">
                <a:latin typeface="Arial" pitchFamily="34" charset="0"/>
                <a:cs typeface="Arial" pitchFamily="34" charset="0"/>
              </a:rPr>
              <a:t>.</a:t>
            </a:r>
          </a:p>
        </p:txBody>
      </p:sp>
    </p:spTree>
    <p:extLst>
      <p:ext uri="{BB962C8B-B14F-4D97-AF65-F5344CB8AC3E}">
        <p14:creationId xmlns:p14="http://schemas.microsoft.com/office/powerpoint/2010/main" val="6539381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6109330"/>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DEVRİYE </a:t>
            </a:r>
            <a:r>
              <a:rPr lang="tr-TR" b="1" dirty="0">
                <a:latin typeface="Arial" pitchFamily="34" charset="0"/>
                <a:cs typeface="Arial" pitchFamily="34" charset="0"/>
              </a:rPr>
              <a:t>YÖNTEMLERİ</a:t>
            </a:r>
          </a:p>
          <a:p>
            <a:pPr algn="just">
              <a:lnSpc>
                <a:spcPct val="150000"/>
              </a:lnSpc>
            </a:pPr>
            <a:r>
              <a:rPr lang="tr-TR" dirty="0">
                <a:latin typeface="Arial" pitchFamily="34" charset="0"/>
                <a:cs typeface="Arial" pitchFamily="34" charset="0"/>
              </a:rPr>
              <a:t>Devriye görevi </a:t>
            </a:r>
            <a:r>
              <a:rPr lang="tr-TR" dirty="0" smtClean="0">
                <a:latin typeface="Arial" pitchFamily="34" charset="0"/>
                <a:cs typeface="Arial" pitchFamily="34" charset="0"/>
              </a:rPr>
              <a:t>icra eden </a:t>
            </a:r>
            <a:r>
              <a:rPr lang="tr-TR" dirty="0">
                <a:latin typeface="Arial" pitchFamily="34" charset="0"/>
                <a:cs typeface="Arial" pitchFamily="34" charset="0"/>
              </a:rPr>
              <a:t>özel güvenlik görevlisi, sorumluluk alanına hâkim olmak için </a:t>
            </a:r>
            <a:r>
              <a:rPr lang="tr-TR" dirty="0" smtClean="0">
                <a:latin typeface="Arial" pitchFamily="34" charset="0"/>
                <a:cs typeface="Arial" pitchFamily="34" charset="0"/>
              </a:rPr>
              <a:t>birtakım devriye yöntemleri </a:t>
            </a:r>
            <a:r>
              <a:rPr lang="tr-TR" dirty="0">
                <a:latin typeface="Arial" pitchFamily="34" charset="0"/>
                <a:cs typeface="Arial" pitchFamily="34" charset="0"/>
              </a:rPr>
              <a:t>uygulama ihtiyacı duyar. Devriye görevlisi caydırıcı etki </a:t>
            </a:r>
            <a:r>
              <a:rPr lang="tr-TR" dirty="0" smtClean="0">
                <a:latin typeface="Arial" pitchFamily="34" charset="0"/>
                <a:cs typeface="Arial" pitchFamily="34" charset="0"/>
              </a:rPr>
              <a:t>yaratıp suçu engellemek amacıyla suçun </a:t>
            </a:r>
            <a:r>
              <a:rPr lang="tr-TR" dirty="0">
                <a:latin typeface="Arial" pitchFamily="34" charset="0"/>
                <a:cs typeface="Arial" pitchFamily="34" charset="0"/>
              </a:rPr>
              <a:t>oluşabileceği bölgelerde üniformalı yaya </a:t>
            </a:r>
            <a:r>
              <a:rPr lang="tr-TR" dirty="0" smtClean="0">
                <a:latin typeface="Arial" pitchFamily="34" charset="0"/>
                <a:cs typeface="Arial" pitchFamily="34" charset="0"/>
              </a:rPr>
              <a:t>devriye faaliyeti icra ederek hedeflenen </a:t>
            </a:r>
            <a:r>
              <a:rPr lang="tr-TR" dirty="0">
                <a:latin typeface="Arial" pitchFamily="34" charset="0"/>
                <a:cs typeface="Arial" pitchFamily="34" charset="0"/>
              </a:rPr>
              <a:t>amaca </a:t>
            </a:r>
            <a:r>
              <a:rPr lang="tr-TR" dirty="0" smtClean="0">
                <a:latin typeface="Arial" pitchFamily="34" charset="0"/>
                <a:cs typeface="Arial" pitchFamily="34" charset="0"/>
              </a:rPr>
              <a:t>ulaşabilir. </a:t>
            </a:r>
            <a:r>
              <a:rPr lang="tr-TR" dirty="0">
                <a:latin typeface="Arial" pitchFamily="34" charset="0"/>
                <a:cs typeface="Arial" pitchFamily="34" charset="0"/>
              </a:rPr>
              <a:t>Devriye hizmetinden beklenen amaca ulaşmak için </a:t>
            </a:r>
            <a:r>
              <a:rPr lang="tr-TR" dirty="0" smtClean="0">
                <a:latin typeface="Arial" pitchFamily="34" charset="0"/>
                <a:cs typeface="Arial" pitchFamily="34" charset="0"/>
              </a:rPr>
              <a:t>personel sayısı</a:t>
            </a:r>
            <a:r>
              <a:rPr lang="tr-TR" dirty="0">
                <a:latin typeface="Arial" pitchFamily="34" charset="0"/>
                <a:cs typeface="Arial" pitchFamily="34" charset="0"/>
              </a:rPr>
              <a:t>, coğrafi ve fiziksel şartlar dikkate alınarak yöneticiler tarafından hangi devriye </a:t>
            </a:r>
            <a:r>
              <a:rPr lang="tr-TR" dirty="0" smtClean="0">
                <a:latin typeface="Arial" pitchFamily="34" charset="0"/>
                <a:cs typeface="Arial" pitchFamily="34" charset="0"/>
              </a:rPr>
              <a:t>yönteminin uygulanacağı </a:t>
            </a:r>
            <a:r>
              <a:rPr lang="tr-TR" dirty="0">
                <a:latin typeface="Arial" pitchFamily="34" charset="0"/>
                <a:cs typeface="Arial" pitchFamily="34" charset="0"/>
              </a:rPr>
              <a:t>belirlenmelidir. Bu yöntemler Olağan, Dairesel, Geri dönüşlü </a:t>
            </a:r>
            <a:r>
              <a:rPr lang="tr-TR" dirty="0" smtClean="0">
                <a:latin typeface="Arial" pitchFamily="34" charset="0"/>
                <a:cs typeface="Arial" pitchFamily="34" charset="0"/>
              </a:rPr>
              <a:t>ve Planlı </a:t>
            </a:r>
            <a:r>
              <a:rPr lang="tr-TR" dirty="0">
                <a:latin typeface="Arial" pitchFamily="34" charset="0"/>
                <a:cs typeface="Arial" pitchFamily="34" charset="0"/>
              </a:rPr>
              <a:t>devriye olmak üzere dört şekilde sınıflandırılabilir</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1. Olağan Devriye</a:t>
            </a:r>
          </a:p>
          <a:p>
            <a:pPr algn="just">
              <a:lnSpc>
                <a:spcPct val="150000"/>
              </a:lnSpc>
            </a:pPr>
            <a:r>
              <a:rPr lang="tr-TR" dirty="0">
                <a:latin typeface="Arial" pitchFamily="34" charset="0"/>
                <a:cs typeface="Arial" pitchFamily="34" charset="0"/>
              </a:rPr>
              <a:t>2. Dairesel Devriye</a:t>
            </a:r>
          </a:p>
          <a:p>
            <a:pPr algn="just">
              <a:lnSpc>
                <a:spcPct val="150000"/>
              </a:lnSpc>
            </a:pPr>
            <a:r>
              <a:rPr lang="tr-TR" dirty="0">
                <a:latin typeface="Arial" pitchFamily="34" charset="0"/>
                <a:cs typeface="Arial" pitchFamily="34" charset="0"/>
              </a:rPr>
              <a:t>3. Geri Dönüşlü Devriye</a:t>
            </a:r>
          </a:p>
          <a:p>
            <a:pPr algn="just">
              <a:lnSpc>
                <a:spcPct val="150000"/>
              </a:lnSpc>
            </a:pPr>
            <a:r>
              <a:rPr lang="tr-TR" dirty="0">
                <a:latin typeface="Arial" pitchFamily="34" charset="0"/>
                <a:cs typeface="Arial" pitchFamily="34" charset="0"/>
              </a:rPr>
              <a:t>4. Planlı Devriye</a:t>
            </a:r>
          </a:p>
        </p:txBody>
      </p:sp>
    </p:spTree>
    <p:extLst>
      <p:ext uri="{BB962C8B-B14F-4D97-AF65-F5344CB8AC3E}">
        <p14:creationId xmlns:p14="http://schemas.microsoft.com/office/powerpoint/2010/main" val="39679228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4862835"/>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DEVRİYE </a:t>
            </a:r>
            <a:r>
              <a:rPr lang="tr-TR" b="1" dirty="0">
                <a:latin typeface="Arial" pitchFamily="34" charset="0"/>
                <a:cs typeface="Arial" pitchFamily="34" charset="0"/>
              </a:rPr>
              <a:t>YÖNTEMLERİ</a:t>
            </a:r>
          </a:p>
          <a:p>
            <a:pPr algn="just">
              <a:lnSpc>
                <a:spcPct val="150000"/>
              </a:lnSpc>
            </a:pPr>
            <a:r>
              <a:rPr lang="tr-TR" b="1" dirty="0">
                <a:latin typeface="Arial" pitchFamily="34" charset="0"/>
                <a:cs typeface="Arial" pitchFamily="34" charset="0"/>
              </a:rPr>
              <a:t>Olağan Devriye</a:t>
            </a:r>
          </a:p>
          <a:p>
            <a:pPr algn="just">
              <a:lnSpc>
                <a:spcPct val="150000"/>
              </a:lnSpc>
            </a:pPr>
            <a:r>
              <a:rPr lang="tr-TR" dirty="0">
                <a:latin typeface="Arial" pitchFamily="34" charset="0"/>
                <a:cs typeface="Arial" pitchFamily="34" charset="0"/>
              </a:rPr>
              <a:t>Olağan devriye herhangi bir plan ve program olmaksızın devriye bölgesinin gezilmesidir</a:t>
            </a:r>
            <a:r>
              <a:rPr lang="tr-TR" dirty="0" smtClean="0">
                <a:latin typeface="Arial" pitchFamily="34" charset="0"/>
                <a:cs typeface="Arial" pitchFamily="34" charset="0"/>
              </a:rPr>
              <a:t>. Bu </a:t>
            </a:r>
            <a:r>
              <a:rPr lang="tr-TR" dirty="0">
                <a:latin typeface="Arial" pitchFamily="34" charset="0"/>
                <a:cs typeface="Arial" pitchFamily="34" charset="0"/>
              </a:rPr>
              <a:t>yöntemde devriyenin nereleri, ne zaman, hangi sıklıkla ve nasıl kontrol edeceği </a:t>
            </a:r>
            <a:r>
              <a:rPr lang="tr-TR" dirty="0" smtClean="0">
                <a:latin typeface="Arial" pitchFamily="34" charset="0"/>
                <a:cs typeface="Arial" pitchFamily="34" charset="0"/>
              </a:rPr>
              <a:t>tamamen görevlinin </a:t>
            </a:r>
            <a:r>
              <a:rPr lang="tr-TR" dirty="0">
                <a:latin typeface="Arial" pitchFamily="34" charset="0"/>
                <a:cs typeface="Arial" pitchFamily="34" charset="0"/>
              </a:rPr>
              <a:t>inisiyatifine bırakılmıştır. Buradaki amaç, sorumluluk alanında </a:t>
            </a:r>
            <a:r>
              <a:rPr lang="tr-TR" dirty="0" smtClean="0">
                <a:latin typeface="Arial" pitchFamily="34" charset="0"/>
                <a:cs typeface="Arial" pitchFamily="34" charset="0"/>
              </a:rPr>
              <a:t>güvenliğin sağlanmasıdır.</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Olağan devriyeye diğer adıyla rastgele </a:t>
            </a:r>
            <a:r>
              <a:rPr lang="tr-TR" dirty="0" smtClean="0">
                <a:latin typeface="Arial" pitchFamily="34" charset="0"/>
                <a:cs typeface="Arial" pitchFamily="34" charset="0"/>
              </a:rPr>
              <a:t>devriye, yöntemi </a:t>
            </a:r>
            <a:r>
              <a:rPr lang="tr-TR" dirty="0">
                <a:latin typeface="Arial" pitchFamily="34" charset="0"/>
                <a:cs typeface="Arial" pitchFamily="34" charset="0"/>
              </a:rPr>
              <a:t>belli bir plana dayanmaksızın gerçekleştirildiğinden suçla karşılaşma ihtimali kuvvetlidir, bu nedenle bu devriye yöntemini uygulayan Özel güvenlik görevlisi suça </a:t>
            </a:r>
            <a:r>
              <a:rPr lang="tr-TR" dirty="0" smtClean="0">
                <a:latin typeface="Arial" pitchFamily="34" charset="0"/>
                <a:cs typeface="Arial" pitchFamily="34" charset="0"/>
              </a:rPr>
              <a:t>müdahale etmek </a:t>
            </a:r>
            <a:r>
              <a:rPr lang="tr-TR" dirty="0">
                <a:latin typeface="Arial" pitchFamily="34" charset="0"/>
                <a:cs typeface="Arial" pitchFamily="34" charset="0"/>
              </a:rPr>
              <a:t>üzere her an dikkatli, duyarlı ve hazır olmak durumundadır.</a:t>
            </a:r>
          </a:p>
        </p:txBody>
      </p:sp>
    </p:spTree>
    <p:extLst>
      <p:ext uri="{BB962C8B-B14F-4D97-AF65-F5344CB8AC3E}">
        <p14:creationId xmlns:p14="http://schemas.microsoft.com/office/powerpoint/2010/main" val="37613131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6016997"/>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DEVRİYE YÖNTEMLERİ</a:t>
            </a: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Dairesel </a:t>
            </a:r>
            <a:r>
              <a:rPr lang="tr-TR" b="1" dirty="0" smtClean="0">
                <a:latin typeface="Arial" pitchFamily="34" charset="0"/>
                <a:cs typeface="Arial" pitchFamily="34" charset="0"/>
              </a:rPr>
              <a:t>Devriye</a:t>
            </a:r>
          </a:p>
          <a:p>
            <a:pPr algn="just">
              <a:lnSpc>
                <a:spcPct val="150000"/>
              </a:lnSpc>
            </a:pPr>
            <a:endParaRPr lang="tr-TR" sz="7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Dairesel devriye yönteminde, devriye bölgesinin bir daire şeklinde değerlendirilerek </a:t>
            </a:r>
            <a:r>
              <a:rPr lang="tr-TR" dirty="0" smtClean="0">
                <a:latin typeface="Arial" pitchFamily="34" charset="0"/>
                <a:cs typeface="Arial" pitchFamily="34" charset="0"/>
              </a:rPr>
              <a:t>merkezden dışa </a:t>
            </a:r>
            <a:r>
              <a:rPr lang="tr-TR" dirty="0">
                <a:latin typeface="Arial" pitchFamily="34" charset="0"/>
                <a:cs typeface="Arial" pitchFamily="34" charset="0"/>
              </a:rPr>
              <a:t>doğru dairesel </a:t>
            </a:r>
            <a:r>
              <a:rPr lang="tr-TR" dirty="0" smtClean="0">
                <a:latin typeface="Arial" pitchFamily="34" charset="0"/>
                <a:cs typeface="Arial" pitchFamily="34" charset="0"/>
              </a:rPr>
              <a:t>açıyla </a:t>
            </a:r>
            <a:r>
              <a:rPr lang="tr-TR" dirty="0">
                <a:latin typeface="Arial" pitchFamily="34" charset="0"/>
                <a:cs typeface="Arial" pitchFamily="34" charset="0"/>
              </a:rPr>
              <a:t>gezinişlerle kontrol edilmesi olacağı gibi buna </a:t>
            </a:r>
            <a:r>
              <a:rPr lang="tr-TR" dirty="0" smtClean="0">
                <a:latin typeface="Arial" pitchFamily="34" charset="0"/>
                <a:cs typeface="Arial" pitchFamily="34" charset="0"/>
              </a:rPr>
              <a:t>karşın dışardan </a:t>
            </a:r>
            <a:r>
              <a:rPr lang="tr-TR" dirty="0">
                <a:latin typeface="Arial" pitchFamily="34" charset="0"/>
                <a:cs typeface="Arial" pitchFamily="34" charset="0"/>
              </a:rPr>
              <a:t>daire merkezi istikametine dairesel daralan gezinişlerle kontrol edilmesidir</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Geri Dönüşlü </a:t>
            </a:r>
            <a:r>
              <a:rPr lang="tr-TR" b="1" dirty="0" smtClean="0">
                <a:latin typeface="Arial" pitchFamily="34" charset="0"/>
                <a:cs typeface="Arial" pitchFamily="34" charset="0"/>
              </a:rPr>
              <a:t>Devriye</a:t>
            </a:r>
          </a:p>
          <a:p>
            <a:pPr algn="just">
              <a:lnSpc>
                <a:spcPct val="150000"/>
              </a:lnSpc>
            </a:pPr>
            <a:endParaRPr lang="tr-TR" sz="7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Geri dönüşlü devriye yöntemi, devriye görevlilerince kritik bölgelerin veya kontrol </a:t>
            </a:r>
            <a:r>
              <a:rPr lang="tr-TR" dirty="0" smtClean="0">
                <a:latin typeface="Arial" pitchFamily="34" charset="0"/>
                <a:cs typeface="Arial" pitchFamily="34" charset="0"/>
              </a:rPr>
              <a:t>ettiği noktaların </a:t>
            </a:r>
            <a:r>
              <a:rPr lang="tr-TR" dirty="0">
                <a:latin typeface="Arial" pitchFamily="34" charset="0"/>
                <a:cs typeface="Arial" pitchFamily="34" charset="0"/>
              </a:rPr>
              <a:t>kısa ve düzensiz zaman aralıklarında tekrar kontrol edilmesidir. Bu </a:t>
            </a:r>
            <a:r>
              <a:rPr lang="tr-TR" dirty="0" smtClean="0">
                <a:latin typeface="Arial" pitchFamily="34" charset="0"/>
                <a:cs typeface="Arial" pitchFamily="34" charset="0"/>
              </a:rPr>
              <a:t>yöntem  ile </a:t>
            </a:r>
            <a:r>
              <a:rPr lang="tr-TR" dirty="0">
                <a:latin typeface="Arial" pitchFamily="34" charset="0"/>
                <a:cs typeface="Arial" pitchFamily="34" charset="0"/>
              </a:rPr>
              <a:t>kontrol edilen yerlerde iki kontrol işleminin arasında geçen sürenin uzun </a:t>
            </a:r>
            <a:r>
              <a:rPr lang="tr-TR" dirty="0" smtClean="0">
                <a:latin typeface="Arial" pitchFamily="34" charset="0"/>
                <a:cs typeface="Arial" pitchFamily="34" charset="0"/>
              </a:rPr>
              <a:t>olmaması amaçlanarak </a:t>
            </a:r>
            <a:r>
              <a:rPr lang="tr-TR" dirty="0">
                <a:latin typeface="Arial" pitchFamily="34" charset="0"/>
                <a:cs typeface="Arial" pitchFamily="34" charset="0"/>
              </a:rPr>
              <a:t>güvenlik zafiyetinin önüne geçilmesi sağlanmakla beraber devriye </a:t>
            </a:r>
            <a:r>
              <a:rPr lang="tr-TR" dirty="0" smtClean="0">
                <a:latin typeface="Arial" pitchFamily="34" charset="0"/>
                <a:cs typeface="Arial" pitchFamily="34" charset="0"/>
              </a:rPr>
              <a:t>görevlilerinin de </a:t>
            </a:r>
            <a:r>
              <a:rPr lang="tr-TR" dirty="0">
                <a:latin typeface="Arial" pitchFamily="34" charset="0"/>
                <a:cs typeface="Arial" pitchFamily="34" charset="0"/>
              </a:rPr>
              <a:t>takip edilip edilmediğinin anlaşılmasına da yardımcı olacaktır.</a:t>
            </a:r>
          </a:p>
        </p:txBody>
      </p:sp>
    </p:spTree>
    <p:extLst>
      <p:ext uri="{BB962C8B-B14F-4D97-AF65-F5344CB8AC3E}">
        <p14:creationId xmlns:p14="http://schemas.microsoft.com/office/powerpoint/2010/main" val="42135670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5601499"/>
          </a:xfrm>
          <a:prstGeom prst="rect">
            <a:avLst/>
          </a:prstGeom>
        </p:spPr>
        <p:txBody>
          <a:bodyPr wrap="square" lIns="83786" tIns="41893" rIns="83786" bIns="41893">
            <a:spAutoFit/>
          </a:bodyPr>
          <a:lstStyle/>
          <a:p>
            <a:pPr algn="just">
              <a:lnSpc>
                <a:spcPct val="150000"/>
              </a:lnSpc>
            </a:pPr>
            <a:endParaRPr lang="tr-TR" sz="900" b="1"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DEVRİYE YÖNTEMLERİ</a:t>
            </a:r>
            <a:endParaRPr lang="tr-TR" b="1" dirty="0">
              <a:latin typeface="Arial" pitchFamily="34" charset="0"/>
              <a:cs typeface="Arial" pitchFamily="34" charset="0"/>
            </a:endParaRP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Planlı </a:t>
            </a:r>
            <a:r>
              <a:rPr lang="tr-TR" b="1" dirty="0" smtClean="0">
                <a:latin typeface="Arial" pitchFamily="34" charset="0"/>
                <a:cs typeface="Arial" pitchFamily="34" charset="0"/>
              </a:rPr>
              <a:t>Devriye</a:t>
            </a:r>
          </a:p>
          <a:p>
            <a:pPr algn="just">
              <a:lnSpc>
                <a:spcPct val="150000"/>
              </a:lnSpc>
            </a:pPr>
            <a:endParaRPr lang="tr-TR" sz="7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Planlı devriye, yetkili amir tarafından önceden güzergâhı belirlenmiş olan ve bunun </a:t>
            </a:r>
            <a:r>
              <a:rPr lang="tr-TR" dirty="0" smtClean="0">
                <a:latin typeface="Arial" pitchFamily="34" charset="0"/>
                <a:cs typeface="Arial" pitchFamily="34" charset="0"/>
              </a:rPr>
              <a:t>yanı sıra </a:t>
            </a:r>
            <a:r>
              <a:rPr lang="tr-TR" dirty="0">
                <a:latin typeface="Arial" pitchFamily="34" charset="0"/>
                <a:cs typeface="Arial" pitchFamily="34" charset="0"/>
              </a:rPr>
              <a:t>güvenlik görevlisinin hangi saatte nerede olması gerektiği dahi belli olacak </a:t>
            </a:r>
            <a:r>
              <a:rPr lang="tr-TR" dirty="0" smtClean="0">
                <a:latin typeface="Arial" pitchFamily="34" charset="0"/>
                <a:cs typeface="Arial" pitchFamily="34" charset="0"/>
              </a:rPr>
              <a:t>şekilde ayrıntıya </a:t>
            </a:r>
            <a:r>
              <a:rPr lang="tr-TR" dirty="0">
                <a:latin typeface="Arial" pitchFamily="34" charset="0"/>
                <a:cs typeface="Arial" pitchFamily="34" charset="0"/>
              </a:rPr>
              <a:t>yer verilen bir devriye yöntemidir</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 Bu </a:t>
            </a:r>
            <a:r>
              <a:rPr lang="tr-TR" dirty="0">
                <a:latin typeface="Arial" pitchFamily="34" charset="0"/>
                <a:cs typeface="Arial" pitchFamily="34" charset="0"/>
              </a:rPr>
              <a:t>yöntemde, yöneticiler tarafından devriye görevlisinin kontrol ve denetiminde </a:t>
            </a:r>
            <a:r>
              <a:rPr lang="tr-TR" dirty="0" smtClean="0">
                <a:latin typeface="Arial" pitchFamily="34" charset="0"/>
                <a:cs typeface="Arial" pitchFamily="34" charset="0"/>
              </a:rPr>
              <a:t>kolaylık sağlamış </a:t>
            </a:r>
            <a:r>
              <a:rPr lang="tr-TR" dirty="0">
                <a:latin typeface="Arial" pitchFamily="34" charset="0"/>
                <a:cs typeface="Arial" pitchFamily="34" charset="0"/>
              </a:rPr>
              <a:t>oluyor ise de; potansiyel suçluların, ufak bir gayret ve </a:t>
            </a:r>
            <a:r>
              <a:rPr lang="tr-TR" dirty="0" smtClean="0">
                <a:latin typeface="Arial" pitchFamily="34" charset="0"/>
                <a:cs typeface="Arial" pitchFamily="34" charset="0"/>
              </a:rPr>
              <a:t>gözlemlemeleriyle devriyenin </a:t>
            </a:r>
            <a:r>
              <a:rPr lang="tr-TR" dirty="0">
                <a:latin typeface="Arial" pitchFamily="34" charset="0"/>
                <a:cs typeface="Arial" pitchFamily="34" charset="0"/>
              </a:rPr>
              <a:t>hangi zamanda nerede oldukları ve bir noktadan diğer noktaya ne kadar </a:t>
            </a:r>
            <a:r>
              <a:rPr lang="tr-TR" dirty="0" smtClean="0">
                <a:latin typeface="Arial" pitchFamily="34" charset="0"/>
                <a:cs typeface="Arial" pitchFamily="34" charset="0"/>
              </a:rPr>
              <a:t>süre içinde </a:t>
            </a:r>
            <a:r>
              <a:rPr lang="tr-TR" dirty="0">
                <a:latin typeface="Arial" pitchFamily="34" charset="0"/>
                <a:cs typeface="Arial" pitchFamily="34" charset="0"/>
              </a:rPr>
              <a:t>intikal ettiklerini belirlemesi mümkün olabilecek ve suç işleme kararında cesaretlendirecektir</a:t>
            </a:r>
            <a:r>
              <a:rPr lang="tr-TR" dirty="0" smtClean="0">
                <a:latin typeface="Arial" pitchFamily="34" charset="0"/>
                <a:cs typeface="Arial" pitchFamily="34" charset="0"/>
              </a:rPr>
              <a:t>. Bu </a:t>
            </a:r>
            <a:r>
              <a:rPr lang="tr-TR" dirty="0">
                <a:latin typeface="Arial" pitchFamily="34" charset="0"/>
                <a:cs typeface="Arial" pitchFamily="34" charset="0"/>
              </a:rPr>
              <a:t>yöntemle ancak devriye fiilen bulunduğu noktada ve o an için </a:t>
            </a:r>
            <a:r>
              <a:rPr lang="tr-TR" dirty="0" smtClean="0">
                <a:latin typeface="Arial" pitchFamily="34" charset="0"/>
                <a:cs typeface="Arial" pitchFamily="34" charset="0"/>
              </a:rPr>
              <a:t>caydırıcı olabilecektir</a:t>
            </a:r>
            <a:r>
              <a:rPr lang="tr-TR" dirty="0">
                <a:latin typeface="Arial" pitchFamily="34" charset="0"/>
                <a:cs typeface="Arial" pitchFamily="34" charset="0"/>
              </a:rPr>
              <a:t>.</a:t>
            </a:r>
          </a:p>
        </p:txBody>
      </p:sp>
    </p:spTree>
    <p:extLst>
      <p:ext uri="{BB962C8B-B14F-4D97-AF65-F5344CB8AC3E}">
        <p14:creationId xmlns:p14="http://schemas.microsoft.com/office/powerpoint/2010/main" val="36389786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5393750"/>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sz="7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Gelişen toplumlarda güvenlik ihtiyacı da gelişmekte ve farklılık arz etmektedir. </a:t>
            </a:r>
            <a:r>
              <a:rPr lang="tr-TR" dirty="0" smtClean="0">
                <a:latin typeface="Arial" pitchFamily="34" charset="0"/>
                <a:cs typeface="Arial" pitchFamily="34" charset="0"/>
              </a:rPr>
              <a:t>Gelişen teknoloji</a:t>
            </a:r>
            <a:r>
              <a:rPr lang="tr-TR" dirty="0">
                <a:latin typeface="Arial" pitchFamily="34" charset="0"/>
                <a:cs typeface="Arial" pitchFamily="34" charset="0"/>
              </a:rPr>
              <a:t>, beraberinde güvenlik ihtiyacını da getirmektedir</a:t>
            </a:r>
            <a:r>
              <a:rPr lang="tr-TR" dirty="0" smtClean="0">
                <a:latin typeface="Arial" pitchFamily="34" charset="0"/>
                <a:cs typeface="Arial" pitchFamily="34" charset="0"/>
              </a:rPr>
              <a:t>.</a:t>
            </a:r>
          </a:p>
          <a:p>
            <a:pPr algn="just">
              <a:lnSpc>
                <a:spcPct val="150000"/>
              </a:lnSpc>
            </a:pPr>
            <a:endParaRPr lang="tr-TR"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 </a:t>
            </a:r>
            <a:r>
              <a:rPr lang="tr-TR" dirty="0">
                <a:latin typeface="Arial" pitchFamily="34" charset="0"/>
                <a:cs typeface="Arial" pitchFamily="34" charset="0"/>
              </a:rPr>
              <a:t>Fabrikalar, baraj, enerji santralleri</a:t>
            </a:r>
            <a:r>
              <a:rPr lang="tr-TR" dirty="0" smtClean="0">
                <a:latin typeface="Arial" pitchFamily="34" charset="0"/>
                <a:cs typeface="Arial" pitchFamily="34" charset="0"/>
              </a:rPr>
              <a:t>, rafineri</a:t>
            </a:r>
            <a:r>
              <a:rPr lang="tr-TR" dirty="0">
                <a:latin typeface="Arial" pitchFamily="34" charset="0"/>
                <a:cs typeface="Arial" pitchFamily="34" charset="0"/>
              </a:rPr>
              <a:t>, enerji nakil hatları, depolama ve yükleme tesisleri vb. yerlerle, </a:t>
            </a:r>
            <a:r>
              <a:rPr lang="tr-TR" dirty="0" smtClean="0">
                <a:latin typeface="Arial" pitchFamily="34" charset="0"/>
                <a:cs typeface="Arial" pitchFamily="34" charset="0"/>
              </a:rPr>
              <a:t>hava </a:t>
            </a:r>
            <a:r>
              <a:rPr lang="tr-TR" dirty="0">
                <a:latin typeface="Arial" pitchFamily="34" charset="0"/>
                <a:cs typeface="Arial" pitchFamily="34" charset="0"/>
              </a:rPr>
              <a:t>meydanları ve limanlar, tarihi eserler, ören yerleri, sit alanları</a:t>
            </a:r>
            <a:r>
              <a:rPr lang="tr-TR" dirty="0" smtClean="0">
                <a:latin typeface="Arial" pitchFamily="34" charset="0"/>
                <a:cs typeface="Arial" pitchFamily="34" charset="0"/>
              </a:rPr>
              <a:t>,  </a:t>
            </a:r>
            <a:r>
              <a:rPr lang="tr-TR" dirty="0">
                <a:latin typeface="Arial" pitchFamily="34" charset="0"/>
                <a:cs typeface="Arial" pitchFamily="34" charset="0"/>
              </a:rPr>
              <a:t>müzeler, sanayi, ticari ve turistik tesislerde güvenliğin sağlanması, </a:t>
            </a:r>
            <a:r>
              <a:rPr lang="tr-TR" dirty="0" smtClean="0">
                <a:latin typeface="Arial" pitchFamily="34" charset="0"/>
                <a:cs typeface="Arial" pitchFamily="34" charset="0"/>
              </a:rPr>
              <a:t>siyasi parti </a:t>
            </a:r>
            <a:r>
              <a:rPr lang="tr-TR" dirty="0">
                <a:latin typeface="Arial" pitchFamily="34" charset="0"/>
                <a:cs typeface="Arial" pitchFamily="34" charset="0"/>
              </a:rPr>
              <a:t>kapalı yer toplantıları, dernek toplantıları, sosyal yardım kurumları (vakıf, </a:t>
            </a:r>
            <a:r>
              <a:rPr lang="tr-TR" dirty="0" smtClean="0">
                <a:latin typeface="Arial" pitchFamily="34" charset="0"/>
                <a:cs typeface="Arial" pitchFamily="34" charset="0"/>
              </a:rPr>
              <a:t>dernek vb</a:t>
            </a:r>
            <a:r>
              <a:rPr lang="tr-TR" dirty="0">
                <a:latin typeface="Arial" pitchFamily="34" charset="0"/>
                <a:cs typeface="Arial" pitchFamily="34" charset="0"/>
              </a:rPr>
              <a:t>.) toplantılarındaki güvenlik ihtiyacının karşılanması; özellik isteyen bir </a:t>
            </a:r>
            <a:r>
              <a:rPr lang="tr-TR" dirty="0" smtClean="0">
                <a:latin typeface="Arial" pitchFamily="34" charset="0"/>
                <a:cs typeface="Arial" pitchFamily="34" charset="0"/>
              </a:rPr>
              <a:t>durumdur. </a:t>
            </a: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Bu gibi </a:t>
            </a:r>
            <a:r>
              <a:rPr lang="tr-TR" dirty="0">
                <a:latin typeface="Arial" pitchFamily="34" charset="0"/>
                <a:cs typeface="Arial" pitchFamily="34" charset="0"/>
              </a:rPr>
              <a:t>yerlere daha etkin güvenlik tedbirlerinin alınması amacıyla Özel Güvenlik </a:t>
            </a:r>
            <a:r>
              <a:rPr lang="tr-TR" dirty="0" smtClean="0">
                <a:latin typeface="Arial" pitchFamily="34" charset="0"/>
                <a:cs typeface="Arial" pitchFamily="34" charset="0"/>
              </a:rPr>
              <a:t>Teşkilatının kurulmasına </a:t>
            </a:r>
            <a:r>
              <a:rPr lang="tr-TR" dirty="0">
                <a:latin typeface="Arial" pitchFamily="34" charset="0"/>
                <a:cs typeface="Arial" pitchFamily="34" charset="0"/>
              </a:rPr>
              <a:t>ihtiyaç duyulmuştur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41800224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809248"/>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sz="7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Özel güvenlik görevlisi, görevlendirildiği yerde önleyici ve koruyucu kolluk </a:t>
            </a:r>
            <a:r>
              <a:rPr lang="tr-TR" dirty="0" smtClean="0">
                <a:latin typeface="Arial" pitchFamily="34" charset="0"/>
                <a:cs typeface="Arial" pitchFamily="34" charset="0"/>
              </a:rPr>
              <a:t>hizmetlerini yerine </a:t>
            </a:r>
            <a:r>
              <a:rPr lang="tr-TR" dirty="0">
                <a:latin typeface="Arial" pitchFamily="34" charset="0"/>
                <a:cs typeface="Arial" pitchFamily="34" charset="0"/>
              </a:rPr>
              <a:t>getirmesi yanı sıra adli olay meydana geldiğinde ise adli ve yardım görevi </a:t>
            </a:r>
            <a:r>
              <a:rPr lang="tr-TR" dirty="0" smtClean="0">
                <a:latin typeface="Arial" pitchFamily="34" charset="0"/>
                <a:cs typeface="Arial" pitchFamily="34" charset="0"/>
              </a:rPr>
              <a:t>icra etmek </a:t>
            </a:r>
            <a:r>
              <a:rPr lang="tr-TR" dirty="0">
                <a:latin typeface="Arial" pitchFamily="34" charset="0"/>
                <a:cs typeface="Arial" pitchFamily="34" charset="0"/>
              </a:rPr>
              <a:t>üzere birtakım görevleri aşağıda gösterilmiştir</a:t>
            </a:r>
            <a:r>
              <a:rPr lang="tr-TR" dirty="0" smtClean="0">
                <a:latin typeface="Arial" pitchFamily="34" charset="0"/>
                <a:cs typeface="Arial" pitchFamily="34" charset="0"/>
              </a:rPr>
              <a:t>. </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1. Suçları önlemek</a:t>
            </a:r>
          </a:p>
          <a:p>
            <a:pPr algn="just">
              <a:lnSpc>
                <a:spcPct val="150000"/>
              </a:lnSpc>
            </a:pPr>
            <a:r>
              <a:rPr lang="tr-TR" dirty="0">
                <a:latin typeface="Arial" pitchFamily="34" charset="0"/>
                <a:cs typeface="Arial" pitchFamily="34" charset="0"/>
              </a:rPr>
              <a:t>2. Kamu düzenini sağlamak</a:t>
            </a:r>
          </a:p>
          <a:p>
            <a:pPr algn="just">
              <a:lnSpc>
                <a:spcPct val="150000"/>
              </a:lnSpc>
            </a:pPr>
            <a:r>
              <a:rPr lang="tr-TR" dirty="0">
                <a:latin typeface="Arial" pitchFamily="34" charset="0"/>
                <a:cs typeface="Arial" pitchFamily="34" charset="0"/>
              </a:rPr>
              <a:t>3. Olaylara müdahale etmek</a:t>
            </a:r>
          </a:p>
          <a:p>
            <a:pPr algn="just">
              <a:lnSpc>
                <a:spcPct val="150000"/>
              </a:lnSpc>
            </a:pPr>
            <a:r>
              <a:rPr lang="tr-TR" dirty="0">
                <a:latin typeface="Arial" pitchFamily="34" charset="0"/>
                <a:cs typeface="Arial" pitchFamily="34" charset="0"/>
              </a:rPr>
              <a:t>4. Olay yerinin korunması</a:t>
            </a:r>
          </a:p>
          <a:p>
            <a:pPr algn="just">
              <a:lnSpc>
                <a:spcPct val="150000"/>
              </a:lnSpc>
            </a:pPr>
            <a:r>
              <a:rPr lang="tr-TR" dirty="0">
                <a:latin typeface="Arial" pitchFamily="34" charset="0"/>
                <a:cs typeface="Arial" pitchFamily="34" charset="0"/>
              </a:rPr>
              <a:t>5. Özel güvenlik ve halkla ilişkiler</a:t>
            </a:r>
          </a:p>
          <a:p>
            <a:pPr algn="just">
              <a:lnSpc>
                <a:spcPct val="150000"/>
              </a:lnSpc>
            </a:pPr>
            <a:r>
              <a:rPr lang="tr-TR" dirty="0">
                <a:latin typeface="Arial" pitchFamily="34" charset="0"/>
                <a:cs typeface="Arial" pitchFamily="34" charset="0"/>
              </a:rPr>
              <a:t>6. Vatandaşların kendilerini güvende hissetmelerini sağlamak</a:t>
            </a:r>
          </a:p>
          <a:p>
            <a:pPr algn="just">
              <a:lnSpc>
                <a:spcPct val="150000"/>
              </a:lnSpc>
            </a:pPr>
            <a:r>
              <a:rPr lang="tr-TR" dirty="0">
                <a:latin typeface="Arial" pitchFamily="34" charset="0"/>
                <a:cs typeface="Arial" pitchFamily="34" charset="0"/>
              </a:rPr>
              <a:t>7. Sorumluluk bölgesini denetimi altında bulundurmak</a:t>
            </a:r>
          </a:p>
          <a:p>
            <a:pPr algn="just">
              <a:lnSpc>
                <a:spcPct val="150000"/>
              </a:lnSpc>
            </a:pPr>
            <a:r>
              <a:rPr lang="tr-TR" dirty="0">
                <a:latin typeface="Arial" pitchFamily="34" charset="0"/>
                <a:cs typeface="Arial" pitchFamily="34" charset="0"/>
              </a:rPr>
              <a:t>8. Kişilere ve mağdurlara yardım etmek</a:t>
            </a:r>
          </a:p>
        </p:txBody>
      </p:sp>
    </p:spTree>
    <p:extLst>
      <p:ext uri="{BB962C8B-B14F-4D97-AF65-F5344CB8AC3E}">
        <p14:creationId xmlns:p14="http://schemas.microsoft.com/office/powerpoint/2010/main" val="13983748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809248"/>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sz="700" b="1" dirty="0">
              <a:latin typeface="Arial" pitchFamily="34" charset="0"/>
              <a:cs typeface="Arial" pitchFamily="34" charset="0"/>
            </a:endParaRPr>
          </a:p>
          <a:p>
            <a:pPr algn="just">
              <a:lnSpc>
                <a:spcPct val="150000"/>
              </a:lnSpc>
            </a:pPr>
            <a:r>
              <a:rPr lang="tr-TR" dirty="0">
                <a:latin typeface="Arial" pitchFamily="34" charset="0"/>
                <a:cs typeface="Arial" pitchFamily="34" charset="0"/>
              </a:rPr>
              <a:t>Özel güvenlik görevlisi, görevlendirildiği yerde önleyici ve koruyucu kolluk </a:t>
            </a:r>
            <a:r>
              <a:rPr lang="tr-TR" dirty="0" smtClean="0">
                <a:latin typeface="Arial" pitchFamily="34" charset="0"/>
                <a:cs typeface="Arial" pitchFamily="34" charset="0"/>
              </a:rPr>
              <a:t>hizmetlerini yerine </a:t>
            </a:r>
            <a:r>
              <a:rPr lang="tr-TR" dirty="0">
                <a:latin typeface="Arial" pitchFamily="34" charset="0"/>
                <a:cs typeface="Arial" pitchFamily="34" charset="0"/>
              </a:rPr>
              <a:t>getirmesi yanı sıra adli olay meydana geldiğinde ise adli ve yardım görevi </a:t>
            </a:r>
            <a:r>
              <a:rPr lang="tr-TR" dirty="0" smtClean="0">
                <a:latin typeface="Arial" pitchFamily="34" charset="0"/>
                <a:cs typeface="Arial" pitchFamily="34" charset="0"/>
              </a:rPr>
              <a:t>icra etmek </a:t>
            </a:r>
            <a:r>
              <a:rPr lang="tr-TR" dirty="0">
                <a:latin typeface="Arial" pitchFamily="34" charset="0"/>
                <a:cs typeface="Arial" pitchFamily="34" charset="0"/>
              </a:rPr>
              <a:t>üzere birtakım görevleri aşağıda gösterilmiştir</a:t>
            </a:r>
            <a:r>
              <a:rPr lang="tr-TR" dirty="0" smtClean="0">
                <a:latin typeface="Arial" pitchFamily="34" charset="0"/>
                <a:cs typeface="Arial" pitchFamily="34" charset="0"/>
              </a:rPr>
              <a:t>. </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1. Suçları önlemek</a:t>
            </a:r>
          </a:p>
          <a:p>
            <a:pPr algn="just">
              <a:lnSpc>
                <a:spcPct val="150000"/>
              </a:lnSpc>
            </a:pPr>
            <a:r>
              <a:rPr lang="tr-TR" dirty="0">
                <a:latin typeface="Arial" pitchFamily="34" charset="0"/>
                <a:cs typeface="Arial" pitchFamily="34" charset="0"/>
              </a:rPr>
              <a:t>2. Kamu düzenini sağlamak</a:t>
            </a:r>
          </a:p>
          <a:p>
            <a:pPr algn="just">
              <a:lnSpc>
                <a:spcPct val="150000"/>
              </a:lnSpc>
            </a:pPr>
            <a:r>
              <a:rPr lang="tr-TR" dirty="0">
                <a:latin typeface="Arial" pitchFamily="34" charset="0"/>
                <a:cs typeface="Arial" pitchFamily="34" charset="0"/>
              </a:rPr>
              <a:t>3. Olaylara müdahale etmek</a:t>
            </a:r>
          </a:p>
          <a:p>
            <a:pPr algn="just">
              <a:lnSpc>
                <a:spcPct val="150000"/>
              </a:lnSpc>
            </a:pPr>
            <a:r>
              <a:rPr lang="tr-TR" dirty="0">
                <a:latin typeface="Arial" pitchFamily="34" charset="0"/>
                <a:cs typeface="Arial" pitchFamily="34" charset="0"/>
              </a:rPr>
              <a:t>4. Olay yerinin korunması</a:t>
            </a:r>
          </a:p>
          <a:p>
            <a:pPr algn="just">
              <a:lnSpc>
                <a:spcPct val="150000"/>
              </a:lnSpc>
            </a:pPr>
            <a:r>
              <a:rPr lang="tr-TR" dirty="0">
                <a:latin typeface="Arial" pitchFamily="34" charset="0"/>
                <a:cs typeface="Arial" pitchFamily="34" charset="0"/>
              </a:rPr>
              <a:t>5. Özel güvenlik ve halkla ilişkiler</a:t>
            </a:r>
          </a:p>
          <a:p>
            <a:pPr algn="just">
              <a:lnSpc>
                <a:spcPct val="150000"/>
              </a:lnSpc>
            </a:pPr>
            <a:r>
              <a:rPr lang="tr-TR" dirty="0">
                <a:latin typeface="Arial" pitchFamily="34" charset="0"/>
                <a:cs typeface="Arial" pitchFamily="34" charset="0"/>
              </a:rPr>
              <a:t>6. Vatandaşların kendilerini güvende hissetmelerini sağlamak</a:t>
            </a:r>
          </a:p>
          <a:p>
            <a:pPr algn="just">
              <a:lnSpc>
                <a:spcPct val="150000"/>
              </a:lnSpc>
            </a:pPr>
            <a:r>
              <a:rPr lang="tr-TR" dirty="0">
                <a:latin typeface="Arial" pitchFamily="34" charset="0"/>
                <a:cs typeface="Arial" pitchFamily="34" charset="0"/>
              </a:rPr>
              <a:t>7. Sorumluluk bölgesini denetimi altında bulundurmak</a:t>
            </a:r>
          </a:p>
          <a:p>
            <a:pPr algn="just">
              <a:lnSpc>
                <a:spcPct val="150000"/>
              </a:lnSpc>
            </a:pPr>
            <a:r>
              <a:rPr lang="tr-TR" dirty="0">
                <a:latin typeface="Arial" pitchFamily="34" charset="0"/>
                <a:cs typeface="Arial" pitchFamily="34" charset="0"/>
              </a:rPr>
              <a:t>8. Kişilere ve mağdurlara yardım etmek</a:t>
            </a:r>
          </a:p>
        </p:txBody>
      </p:sp>
    </p:spTree>
    <p:extLst>
      <p:ext uri="{BB962C8B-B14F-4D97-AF65-F5344CB8AC3E}">
        <p14:creationId xmlns:p14="http://schemas.microsoft.com/office/powerpoint/2010/main" val="11251677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601499"/>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Suçları Önlemek</a:t>
            </a:r>
          </a:p>
          <a:p>
            <a:pPr algn="just">
              <a:lnSpc>
                <a:spcPct val="150000"/>
              </a:lnSpc>
            </a:pPr>
            <a:r>
              <a:rPr lang="tr-TR" dirty="0">
                <a:latin typeface="Arial" pitchFamily="34" charset="0"/>
                <a:cs typeface="Arial" pitchFamily="34" charset="0"/>
              </a:rPr>
              <a:t>G</a:t>
            </a:r>
            <a:r>
              <a:rPr lang="tr-TR" dirty="0" smtClean="0">
                <a:latin typeface="Arial" pitchFamily="34" charset="0"/>
                <a:cs typeface="Arial" pitchFamily="34" charset="0"/>
              </a:rPr>
              <a:t>üvenlik hizmetleri 7/24 devam eden bir görevdir. . </a:t>
            </a:r>
            <a:r>
              <a:rPr lang="tr-TR" dirty="0">
                <a:latin typeface="Arial" pitchFamily="34" charset="0"/>
                <a:cs typeface="Arial" pitchFamily="34" charset="0"/>
              </a:rPr>
              <a:t>Bu özellik güvenlik hizmetlerinin </a:t>
            </a:r>
            <a:r>
              <a:rPr lang="tr-TR" dirty="0" smtClean="0">
                <a:latin typeface="Arial" pitchFamily="34" charset="0"/>
                <a:cs typeface="Arial" pitchFamily="34" charset="0"/>
              </a:rPr>
              <a:t>devamlılığının ifadesidir</a:t>
            </a:r>
            <a:r>
              <a:rPr lang="tr-TR" dirty="0">
                <a:latin typeface="Arial" pitchFamily="34" charset="0"/>
                <a:cs typeface="Arial" pitchFamily="34" charset="0"/>
              </a:rPr>
              <a:t>. </a:t>
            </a:r>
            <a:endParaRPr lang="tr-TR" dirty="0" smtClean="0">
              <a:latin typeface="Arial" pitchFamily="34" charset="0"/>
              <a:cs typeface="Arial" pitchFamily="34" charset="0"/>
            </a:endParaRP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Güvenlik </a:t>
            </a:r>
            <a:r>
              <a:rPr lang="tr-TR" dirty="0">
                <a:latin typeface="Arial" pitchFamily="34" charset="0"/>
                <a:cs typeface="Arial" pitchFamily="34" charset="0"/>
              </a:rPr>
              <a:t>hizmetleri hem devlet otoritesini hem de </a:t>
            </a:r>
            <a:r>
              <a:rPr lang="tr-TR" dirty="0" smtClean="0">
                <a:latin typeface="Arial" pitchFamily="34" charset="0"/>
                <a:cs typeface="Arial" pitchFamily="34" charset="0"/>
              </a:rPr>
              <a:t>insanları suça </a:t>
            </a:r>
            <a:r>
              <a:rPr lang="tr-TR" dirty="0">
                <a:latin typeface="Arial" pitchFamily="34" charset="0"/>
                <a:cs typeface="Arial" pitchFamily="34" charset="0"/>
              </a:rPr>
              <a:t>karşı koruma konusunda kararlıdır. </a:t>
            </a:r>
            <a:endParaRPr lang="tr-TR" dirty="0" smtClean="0">
              <a:latin typeface="Arial" pitchFamily="34" charset="0"/>
              <a:cs typeface="Arial" pitchFamily="34" charset="0"/>
            </a:endParaRP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Güvenlik </a:t>
            </a:r>
            <a:r>
              <a:rPr lang="tr-TR" dirty="0">
                <a:latin typeface="Arial" pitchFamily="34" charset="0"/>
                <a:cs typeface="Arial" pitchFamily="34" charset="0"/>
              </a:rPr>
              <a:t>güçleri işlenen </a:t>
            </a:r>
            <a:r>
              <a:rPr lang="tr-TR" dirty="0" smtClean="0">
                <a:latin typeface="Arial" pitchFamily="34" charset="0"/>
                <a:cs typeface="Arial" pitchFamily="34" charset="0"/>
              </a:rPr>
              <a:t>suçlara karşı </a:t>
            </a:r>
            <a:r>
              <a:rPr lang="tr-TR" dirty="0">
                <a:latin typeface="Arial" pitchFamily="34" charset="0"/>
                <a:cs typeface="Arial" pitchFamily="34" charset="0"/>
              </a:rPr>
              <a:t>hiçbir şekilde müsamaha göstermeksizin suçların sanık ve delilleri ile birlikte </a:t>
            </a:r>
            <a:r>
              <a:rPr lang="tr-TR" dirty="0" smtClean="0">
                <a:latin typeface="Arial" pitchFamily="34" charset="0"/>
                <a:cs typeface="Arial" pitchFamily="34" charset="0"/>
              </a:rPr>
              <a:t>yargı organına </a:t>
            </a:r>
            <a:r>
              <a:rPr lang="tr-TR" dirty="0">
                <a:latin typeface="Arial" pitchFamily="34" charset="0"/>
                <a:cs typeface="Arial" pitchFamily="34" charset="0"/>
              </a:rPr>
              <a:t>en kısa zamanda teslim edilmesi konusunda kararlıdır. </a:t>
            </a:r>
            <a:endParaRPr lang="tr-TR" dirty="0" smtClean="0">
              <a:latin typeface="Arial" pitchFamily="34" charset="0"/>
              <a:cs typeface="Arial" pitchFamily="34" charset="0"/>
            </a:endParaRP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Genel </a:t>
            </a:r>
            <a:r>
              <a:rPr lang="tr-TR" dirty="0">
                <a:latin typeface="Arial" pitchFamily="34" charset="0"/>
                <a:cs typeface="Arial" pitchFamily="34" charset="0"/>
              </a:rPr>
              <a:t>güvenlik </a:t>
            </a:r>
            <a:r>
              <a:rPr lang="tr-TR" dirty="0" smtClean="0">
                <a:latin typeface="Arial" pitchFamily="34" charset="0"/>
                <a:cs typeface="Arial" pitchFamily="34" charset="0"/>
              </a:rPr>
              <a:t>hizmetleri ile </a:t>
            </a:r>
            <a:r>
              <a:rPr lang="tr-TR" dirty="0">
                <a:latin typeface="Arial" pitchFamily="34" charset="0"/>
                <a:cs typeface="Arial" pitchFamily="34" charset="0"/>
              </a:rPr>
              <a:t>ifade edilmek istenen hizmetler, önleyici ve izleyici güvenlik hizmetleridir</a:t>
            </a:r>
          </a:p>
        </p:txBody>
      </p:sp>
    </p:spTree>
    <p:extLst>
      <p:ext uri="{BB962C8B-B14F-4D97-AF65-F5344CB8AC3E}">
        <p14:creationId xmlns:p14="http://schemas.microsoft.com/office/powerpoint/2010/main" val="31239472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4562753"/>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Suçları Önlemek</a:t>
            </a:r>
          </a:p>
          <a:p>
            <a:pPr algn="just">
              <a:lnSpc>
                <a:spcPct val="150000"/>
              </a:lnSpc>
            </a:pPr>
            <a:r>
              <a:rPr lang="tr-TR" dirty="0" smtClean="0">
                <a:latin typeface="Arial" pitchFamily="34" charset="0"/>
                <a:cs typeface="Arial" pitchFamily="34" charset="0"/>
              </a:rPr>
              <a:t>Özel güvenlik </a:t>
            </a:r>
            <a:r>
              <a:rPr lang="tr-TR" dirty="0">
                <a:latin typeface="Arial" pitchFamily="34" charset="0"/>
                <a:cs typeface="Arial" pitchFamily="34" charset="0"/>
              </a:rPr>
              <a:t>hizmetleri ile de ifade edilmek istenen de Devletin genel </a:t>
            </a:r>
            <a:r>
              <a:rPr lang="tr-TR" dirty="0" smtClean="0">
                <a:latin typeface="Arial" pitchFamily="34" charset="0"/>
                <a:cs typeface="Arial" pitchFamily="34" charset="0"/>
              </a:rPr>
              <a:t>kolluk kuvvetleri ile  yeterli olamadığı alanlardaki güvenlik ihtiyacının </a:t>
            </a:r>
            <a:r>
              <a:rPr lang="tr-TR" dirty="0">
                <a:latin typeface="Arial" pitchFamily="34" charset="0"/>
                <a:cs typeface="Arial" pitchFamily="34" charset="0"/>
              </a:rPr>
              <a:t>Özel güvenlik yöntemleriyle sağlanmasıdır</a:t>
            </a:r>
            <a:r>
              <a:rPr lang="tr-TR" dirty="0" smtClean="0">
                <a:latin typeface="Arial" pitchFamily="34" charset="0"/>
                <a:cs typeface="Arial" pitchFamily="34" charset="0"/>
              </a:rPr>
              <a:t>.  Kamu güvenliğini tamamlayıcı mahiyette bir güvenlik hizmetidir.</a:t>
            </a: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 Güvenlik hizmeti</a:t>
            </a:r>
            <a:r>
              <a:rPr lang="tr-TR" dirty="0">
                <a:latin typeface="Arial" pitchFamily="34" charset="0"/>
                <a:cs typeface="Arial" pitchFamily="34" charset="0"/>
              </a:rPr>
              <a:t>, güvenlik hizmeti gören kuruluşların olaylara yaklaşım tarzı ile ilgili olduğu </a:t>
            </a:r>
            <a:r>
              <a:rPr lang="tr-TR" dirty="0" smtClean="0">
                <a:latin typeface="Arial" pitchFamily="34" charset="0"/>
                <a:cs typeface="Arial" pitchFamily="34" charset="0"/>
              </a:rPr>
              <a:t>kadar olayların </a:t>
            </a:r>
            <a:r>
              <a:rPr lang="tr-TR" dirty="0">
                <a:latin typeface="Arial" pitchFamily="34" charset="0"/>
                <a:cs typeface="Arial" pitchFamily="34" charset="0"/>
              </a:rPr>
              <a:t>özelliği ile de ilgilidir. Bu konuda birinci sırada önleyici güvenlik yani </a:t>
            </a:r>
            <a:r>
              <a:rPr lang="tr-TR" dirty="0" smtClean="0">
                <a:latin typeface="Arial" pitchFamily="34" charset="0"/>
                <a:cs typeface="Arial" pitchFamily="34" charset="0"/>
              </a:rPr>
              <a:t>suçları önleme gelmektedir.</a:t>
            </a:r>
            <a:endParaRPr lang="tr-TR" dirty="0">
              <a:latin typeface="Arial" pitchFamily="34" charset="0"/>
              <a:cs typeface="Arial" pitchFamily="34" charset="0"/>
            </a:endParaRPr>
          </a:p>
        </p:txBody>
      </p:sp>
    </p:spTree>
    <p:extLst>
      <p:ext uri="{BB962C8B-B14F-4D97-AF65-F5344CB8AC3E}">
        <p14:creationId xmlns:p14="http://schemas.microsoft.com/office/powerpoint/2010/main" val="23795180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803787"/>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Suçları Önlemek</a:t>
            </a:r>
          </a:p>
          <a:p>
            <a:pPr algn="just">
              <a:lnSpc>
                <a:spcPct val="150000"/>
              </a:lnSpc>
            </a:pPr>
            <a:r>
              <a:rPr lang="tr-TR" dirty="0" smtClean="0">
                <a:latin typeface="Arial" pitchFamily="34" charset="0"/>
                <a:cs typeface="Arial" pitchFamily="34" charset="0"/>
              </a:rPr>
              <a:t>Önleyici hizmet yaklaşımı,  </a:t>
            </a:r>
            <a:r>
              <a:rPr lang="tr-TR" dirty="0">
                <a:latin typeface="Arial" pitchFamily="34" charset="0"/>
                <a:cs typeface="Arial" pitchFamily="34" charset="0"/>
              </a:rPr>
              <a:t>önceden planlanan yasadışı aktivitelerde olduğu gibi aniden oluşan </a:t>
            </a:r>
            <a:r>
              <a:rPr lang="tr-TR" dirty="0" smtClean="0">
                <a:latin typeface="Arial" pitchFamily="34" charset="0"/>
                <a:cs typeface="Arial" pitchFamily="34" charset="0"/>
              </a:rPr>
              <a:t>ve gelişen </a:t>
            </a:r>
            <a:r>
              <a:rPr lang="tr-TR" dirty="0">
                <a:latin typeface="Arial" pitchFamily="34" charset="0"/>
                <a:cs typeface="Arial" pitchFamily="34" charset="0"/>
              </a:rPr>
              <a:t>kavga ve benzeri olayların </a:t>
            </a:r>
            <a:r>
              <a:rPr lang="tr-TR" dirty="0" smtClean="0">
                <a:latin typeface="Arial" pitchFamily="34" charset="0"/>
                <a:cs typeface="Arial" pitchFamily="34" charset="0"/>
              </a:rPr>
              <a:t>önlenmesinde de etkilidir.</a:t>
            </a: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Heyecan</a:t>
            </a:r>
            <a:r>
              <a:rPr lang="tr-TR" dirty="0">
                <a:latin typeface="Arial" pitchFamily="34" charset="0"/>
                <a:cs typeface="Arial" pitchFamily="34" charset="0"/>
              </a:rPr>
              <a:t>, öfke ve alkol gibi </a:t>
            </a:r>
            <a:r>
              <a:rPr lang="tr-TR" dirty="0" smtClean="0">
                <a:latin typeface="Arial" pitchFamily="34" charset="0"/>
                <a:cs typeface="Arial" pitchFamily="34" charset="0"/>
              </a:rPr>
              <a:t>nedenlerden dolayı </a:t>
            </a:r>
            <a:r>
              <a:rPr lang="tr-TR" dirty="0">
                <a:latin typeface="Arial" pitchFamily="34" charset="0"/>
                <a:cs typeface="Arial" pitchFamily="34" charset="0"/>
              </a:rPr>
              <a:t>meydana gelebilecek bir olay güvenlik görevlisinin çevrede olmasıyla </a:t>
            </a:r>
            <a:r>
              <a:rPr lang="tr-TR" dirty="0" smtClean="0">
                <a:latin typeface="Arial" pitchFamily="34" charset="0"/>
                <a:cs typeface="Arial" pitchFamily="34" charset="0"/>
              </a:rPr>
              <a:t>genelde önlenmiş </a:t>
            </a:r>
            <a:r>
              <a:rPr lang="tr-TR" dirty="0">
                <a:latin typeface="Arial" pitchFamily="34" charset="0"/>
                <a:cs typeface="Arial" pitchFamily="34" charset="0"/>
              </a:rPr>
              <a:t>olur. Aradan biraz zaman geçmesiyle birlikte öfke, sinir ve heyecan </a:t>
            </a:r>
            <a:r>
              <a:rPr lang="tr-TR" dirty="0" smtClean="0">
                <a:latin typeface="Arial" pitchFamily="34" charset="0"/>
                <a:cs typeface="Arial" pitchFamily="34" charset="0"/>
              </a:rPr>
              <a:t>genelde  yerini </a:t>
            </a:r>
            <a:r>
              <a:rPr lang="tr-TR" dirty="0">
                <a:latin typeface="Arial" pitchFamily="34" charset="0"/>
                <a:cs typeface="Arial" pitchFamily="34" charset="0"/>
              </a:rPr>
              <a:t>sağduyuya bırakır ve olay için elverişli ortam kendiliğinden sona erer. </a:t>
            </a:r>
            <a:endParaRPr lang="tr-TR" dirty="0" smtClean="0">
              <a:latin typeface="Arial" pitchFamily="34" charset="0"/>
              <a:cs typeface="Arial" pitchFamily="34" charset="0"/>
            </a:endParaRPr>
          </a:p>
          <a:p>
            <a:pPr algn="just">
              <a:lnSpc>
                <a:spcPct val="150000"/>
              </a:lnSpc>
            </a:pPr>
            <a:endParaRPr lang="tr-TR" sz="900"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Böylece; çıkma </a:t>
            </a:r>
            <a:r>
              <a:rPr lang="tr-TR" dirty="0">
                <a:latin typeface="Arial" pitchFamily="34" charset="0"/>
                <a:cs typeface="Arial" pitchFamily="34" charset="0"/>
              </a:rPr>
              <a:t>olasılığı bulunan, hatta meydana gelmek üzere olan bir suç, güvenlik </a:t>
            </a:r>
            <a:r>
              <a:rPr lang="tr-TR" dirty="0" smtClean="0">
                <a:latin typeface="Arial" pitchFamily="34" charset="0"/>
                <a:cs typeface="Arial" pitchFamily="34" charset="0"/>
              </a:rPr>
              <a:t>görevlisinin yakında </a:t>
            </a:r>
            <a:r>
              <a:rPr lang="tr-TR" dirty="0">
                <a:latin typeface="Arial" pitchFamily="34" charset="0"/>
                <a:cs typeface="Arial" pitchFamily="34" charset="0"/>
              </a:rPr>
              <a:t>bulunmasıyla önlenmiş olur ya da bir bölgede alınacak basit önlemlerle (</a:t>
            </a:r>
            <a:r>
              <a:rPr lang="tr-TR" dirty="0" smtClean="0">
                <a:latin typeface="Arial" pitchFamily="34" charset="0"/>
                <a:cs typeface="Arial" pitchFamily="34" charset="0"/>
              </a:rPr>
              <a:t>sokakların ışıklandırılması</a:t>
            </a:r>
            <a:r>
              <a:rPr lang="tr-TR" dirty="0">
                <a:latin typeface="Arial" pitchFamily="34" charset="0"/>
                <a:cs typeface="Arial" pitchFamily="34" charset="0"/>
              </a:rPr>
              <a:t>, alarm sistemi, devriye sayısının artırılması) yüksek yakalanma </a:t>
            </a:r>
            <a:r>
              <a:rPr lang="tr-TR" dirty="0" smtClean="0">
                <a:latin typeface="Arial" pitchFamily="34" charset="0"/>
                <a:cs typeface="Arial" pitchFamily="34" charset="0"/>
              </a:rPr>
              <a:t>olasılığı riskinden </a:t>
            </a:r>
            <a:r>
              <a:rPr lang="tr-TR" dirty="0">
                <a:latin typeface="Arial" pitchFamily="34" charset="0"/>
                <a:cs typeface="Arial" pitchFamily="34" charset="0"/>
              </a:rPr>
              <a:t>dolayı potansiyel suçlular engellenmiş </a:t>
            </a:r>
            <a:r>
              <a:rPr lang="tr-TR" dirty="0" smtClean="0">
                <a:latin typeface="Arial" pitchFamily="34" charset="0"/>
                <a:cs typeface="Arial" pitchFamily="34" charset="0"/>
              </a:rPr>
              <a:t>olur.</a:t>
            </a:r>
            <a:endParaRPr lang="tr-TR" dirty="0">
              <a:latin typeface="Arial" pitchFamily="34" charset="0"/>
              <a:cs typeface="Arial" pitchFamily="34" charset="0"/>
            </a:endParaRPr>
          </a:p>
        </p:txBody>
      </p:sp>
    </p:spTree>
    <p:extLst>
      <p:ext uri="{BB962C8B-B14F-4D97-AF65-F5344CB8AC3E}">
        <p14:creationId xmlns:p14="http://schemas.microsoft.com/office/powerpoint/2010/main" val="9386625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439916"/>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Kamu Düzenini </a:t>
            </a:r>
            <a:r>
              <a:rPr lang="tr-TR" b="1" dirty="0" smtClean="0">
                <a:latin typeface="Arial" pitchFamily="34" charset="0"/>
                <a:cs typeface="Arial" pitchFamily="34" charset="0"/>
              </a:rPr>
              <a:t>Sağlamak</a:t>
            </a:r>
          </a:p>
          <a:p>
            <a:pPr algn="just">
              <a:lnSpc>
                <a:spcPct val="150000"/>
              </a:lnSpc>
            </a:pPr>
            <a:endParaRPr lang="tr-TR" sz="9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Kamu düzeni; bireylerin can ve mallarının saldırılara karşı korunması, dirlik, rahat, </a:t>
            </a:r>
            <a:r>
              <a:rPr lang="tr-TR" dirty="0" smtClean="0">
                <a:latin typeface="Arial" pitchFamily="34" charset="0"/>
                <a:cs typeface="Arial" pitchFamily="34" charset="0"/>
              </a:rPr>
              <a:t>huzur ve </a:t>
            </a:r>
            <a:r>
              <a:rPr lang="tr-TR" dirty="0">
                <a:latin typeface="Arial" pitchFamily="34" charset="0"/>
                <a:cs typeface="Arial" pitchFamily="34" charset="0"/>
              </a:rPr>
              <a:t>sağlık içinde yaşanması, sahip oldukları temel hak ve hürriyetlerini kullanabilmeleri </a:t>
            </a:r>
            <a:r>
              <a:rPr lang="tr-TR" dirty="0" smtClean="0">
                <a:latin typeface="Arial" pitchFamily="34" charset="0"/>
                <a:cs typeface="Arial" pitchFamily="34" charset="0"/>
              </a:rPr>
              <a:t>ve bu </a:t>
            </a:r>
            <a:r>
              <a:rPr lang="tr-TR" dirty="0">
                <a:latin typeface="Arial" pitchFamily="34" charset="0"/>
                <a:cs typeface="Arial" pitchFamily="34" charset="0"/>
              </a:rPr>
              <a:t>halin devamlılığıdır</a:t>
            </a:r>
            <a:r>
              <a:rPr lang="tr-TR" dirty="0" smtClean="0">
                <a:latin typeface="Arial" pitchFamily="34" charset="0"/>
                <a:cs typeface="Arial" pitchFamily="34" charset="0"/>
              </a:rPr>
              <a:t>.</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Önleyici güvenlik hizmetlerinin temel amaç ve hedeflerinden bir diğeri kamu </a:t>
            </a:r>
            <a:r>
              <a:rPr lang="tr-TR" dirty="0" smtClean="0">
                <a:latin typeface="Arial" pitchFamily="34" charset="0"/>
                <a:cs typeface="Arial" pitchFamily="34" charset="0"/>
              </a:rPr>
              <a:t>düzenini sağlamak</a:t>
            </a:r>
            <a:r>
              <a:rPr lang="tr-TR" dirty="0">
                <a:latin typeface="Arial" pitchFamily="34" charset="0"/>
                <a:cs typeface="Arial" pitchFamily="34" charset="0"/>
              </a:rPr>
              <a:t>, korumak ve bozulduğunda eski hâline getirmektir. Başka bir deyişle, </a:t>
            </a:r>
            <a:r>
              <a:rPr lang="tr-TR" dirty="0" smtClean="0">
                <a:latin typeface="Arial" pitchFamily="34" charset="0"/>
                <a:cs typeface="Arial" pitchFamily="34" charset="0"/>
              </a:rPr>
              <a:t>toplum hayatının </a:t>
            </a:r>
            <a:r>
              <a:rPr lang="tr-TR" dirty="0">
                <a:latin typeface="Arial" pitchFamily="34" charset="0"/>
                <a:cs typeface="Arial" pitchFamily="34" charset="0"/>
              </a:rPr>
              <a:t>barış, düzen ve güvenlik içerisinde devamını sağlamaktır. Kamu düzeni, </a:t>
            </a:r>
            <a:r>
              <a:rPr lang="tr-TR" dirty="0" smtClean="0">
                <a:latin typeface="Arial" pitchFamily="34" charset="0"/>
                <a:cs typeface="Arial" pitchFamily="34" charset="0"/>
              </a:rPr>
              <a:t>bütün toplumun </a:t>
            </a:r>
            <a:r>
              <a:rPr lang="tr-TR" dirty="0">
                <a:latin typeface="Arial" pitchFamily="34" charset="0"/>
                <a:cs typeface="Arial" pitchFamily="34" charset="0"/>
              </a:rPr>
              <a:t>emniyet, huzur ve güven içerisinde olması, gelişmesi ve yaşamını </a:t>
            </a:r>
            <a:r>
              <a:rPr lang="tr-TR" dirty="0" smtClean="0">
                <a:latin typeface="Arial" pitchFamily="34" charset="0"/>
                <a:cs typeface="Arial" pitchFamily="34" charset="0"/>
              </a:rPr>
              <a:t>sürdürmesi için </a:t>
            </a:r>
            <a:r>
              <a:rPr lang="tr-TR" dirty="0">
                <a:latin typeface="Arial" pitchFamily="34" charset="0"/>
                <a:cs typeface="Arial" pitchFamily="34" charset="0"/>
              </a:rPr>
              <a:t>uygun bir ortamın oluşturulması anlamını taşımaktadır.</a:t>
            </a:r>
          </a:p>
        </p:txBody>
      </p:sp>
    </p:spTree>
    <p:extLst>
      <p:ext uri="{BB962C8B-B14F-4D97-AF65-F5344CB8AC3E}">
        <p14:creationId xmlns:p14="http://schemas.microsoft.com/office/powerpoint/2010/main" val="9518342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439916"/>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sz="900"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Olaylara Müdahale </a:t>
            </a:r>
            <a:r>
              <a:rPr lang="tr-TR" b="1" dirty="0" smtClean="0">
                <a:latin typeface="Arial" pitchFamily="34" charset="0"/>
                <a:cs typeface="Arial" pitchFamily="34" charset="0"/>
              </a:rPr>
              <a:t>Etmek</a:t>
            </a:r>
          </a:p>
          <a:p>
            <a:pPr algn="just">
              <a:lnSpc>
                <a:spcPct val="150000"/>
              </a:lnSpc>
            </a:pPr>
            <a:endParaRPr lang="tr-TR" dirty="0">
              <a:latin typeface="Arial" pitchFamily="34" charset="0"/>
              <a:cs typeface="Arial" pitchFamily="34" charset="0"/>
            </a:endParaRPr>
          </a:p>
          <a:p>
            <a:pPr algn="just">
              <a:lnSpc>
                <a:spcPct val="150000"/>
              </a:lnSpc>
            </a:pPr>
            <a:r>
              <a:rPr lang="tr-TR" dirty="0">
                <a:latin typeface="Arial" pitchFamily="34" charset="0"/>
                <a:cs typeface="Arial" pitchFamily="34" charset="0"/>
              </a:rPr>
              <a:t>Suçları önlemek adına alına tüm emniyet tedbirlerine karşın suçların meydana </a:t>
            </a:r>
            <a:r>
              <a:rPr lang="tr-TR" dirty="0" smtClean="0">
                <a:latin typeface="Arial" pitchFamily="34" charset="0"/>
                <a:cs typeface="Arial" pitchFamily="34" charset="0"/>
              </a:rPr>
              <a:t>gelmesi hâlinde </a:t>
            </a:r>
            <a:r>
              <a:rPr lang="tr-TR" dirty="0">
                <a:latin typeface="Arial" pitchFamily="34" charset="0"/>
                <a:cs typeface="Arial" pitchFamily="34" charset="0"/>
              </a:rPr>
              <a:t>olaylara en seri şekilde müdahale etmek, suçluları yakalamak veya </a:t>
            </a:r>
            <a:r>
              <a:rPr lang="tr-TR" dirty="0" smtClean="0">
                <a:latin typeface="Arial" pitchFamily="34" charset="0"/>
                <a:cs typeface="Arial" pitchFamily="34" charset="0"/>
              </a:rPr>
              <a:t>yakalanmalarına yardımcı </a:t>
            </a:r>
            <a:r>
              <a:rPr lang="tr-TR" dirty="0">
                <a:latin typeface="Arial" pitchFamily="34" charset="0"/>
                <a:cs typeface="Arial" pitchFamily="34" charset="0"/>
              </a:rPr>
              <a:t>olmaktır. </a:t>
            </a:r>
            <a:endParaRPr lang="tr-TR" dirty="0" smtClean="0">
              <a:latin typeface="Arial" pitchFamily="34" charset="0"/>
              <a:cs typeface="Arial" pitchFamily="34" charset="0"/>
            </a:endParaRPr>
          </a:p>
          <a:p>
            <a:pPr algn="just">
              <a:lnSpc>
                <a:spcPct val="150000"/>
              </a:lnSpc>
            </a:pPr>
            <a:endParaRPr lang="tr-TR" dirty="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Özel </a:t>
            </a:r>
            <a:r>
              <a:rPr lang="tr-TR" dirty="0">
                <a:latin typeface="Arial" pitchFamily="34" charset="0"/>
                <a:cs typeface="Arial" pitchFamily="34" charset="0"/>
              </a:rPr>
              <a:t>güvenlik görevlisi, güvenliğinden sorumlu olduğu açık ve </a:t>
            </a:r>
            <a:r>
              <a:rPr lang="tr-TR" dirty="0" smtClean="0">
                <a:latin typeface="Arial" pitchFamily="34" charset="0"/>
                <a:cs typeface="Arial" pitchFamily="34" charset="0"/>
              </a:rPr>
              <a:t>kapalı alanlarda </a:t>
            </a:r>
            <a:r>
              <a:rPr lang="tr-TR" dirty="0">
                <a:latin typeface="Arial" pitchFamily="34" charset="0"/>
                <a:cs typeface="Arial" pitchFamily="34" charset="0"/>
              </a:rPr>
              <a:t>üniformalı olarak devriye hizmeti sunması önleyicilik ve caydırıcılık </a:t>
            </a:r>
            <a:r>
              <a:rPr lang="tr-TR" dirty="0" smtClean="0">
                <a:latin typeface="Arial" pitchFamily="34" charset="0"/>
                <a:cs typeface="Arial" pitchFamily="34" charset="0"/>
              </a:rPr>
              <a:t>temelini esas </a:t>
            </a:r>
            <a:r>
              <a:rPr lang="tr-TR" dirty="0">
                <a:latin typeface="Arial" pitchFamily="34" charset="0"/>
                <a:cs typeface="Arial" pitchFamily="34" charset="0"/>
              </a:rPr>
              <a:t>almakla birlikte herhangi bir olayın meydana gelmesi hâlinde, en seri ve emniyetli şekilde olaya müdahale etmek, suç şüphelilerini olay yerinde veya yakınında yakalamak</a:t>
            </a:r>
            <a:r>
              <a:rPr lang="tr-TR" dirty="0" smtClean="0">
                <a:latin typeface="Arial" pitchFamily="34" charset="0"/>
                <a:cs typeface="Arial" pitchFamily="34" charset="0"/>
              </a:rPr>
              <a:t>, genel </a:t>
            </a:r>
            <a:r>
              <a:rPr lang="tr-TR" dirty="0">
                <a:latin typeface="Arial" pitchFamily="34" charset="0"/>
                <a:cs typeface="Arial" pitchFamily="34" charset="0"/>
              </a:rPr>
              <a:t>kolluk kuvvetlerine teslim etmek ve yardımcı olmaktır</a:t>
            </a:r>
            <a:r>
              <a:rPr lang="tr-TR" dirty="0" smtClean="0">
                <a:latin typeface="Arial" pitchFamily="34" charset="0"/>
                <a:cs typeface="Arial" pitchFamily="34" charset="0"/>
              </a:rPr>
              <a:t>. </a:t>
            </a:r>
          </a:p>
        </p:txBody>
      </p:sp>
    </p:spTree>
    <p:extLst>
      <p:ext uri="{BB962C8B-B14F-4D97-AF65-F5344CB8AC3E}">
        <p14:creationId xmlns:p14="http://schemas.microsoft.com/office/powerpoint/2010/main" val="28543389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5763082"/>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sz="900"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Olay Yerinin </a:t>
            </a:r>
            <a:r>
              <a:rPr lang="tr-TR" b="1" dirty="0" smtClean="0">
                <a:latin typeface="Arial" pitchFamily="34" charset="0"/>
                <a:cs typeface="Arial" pitchFamily="34" charset="0"/>
              </a:rPr>
              <a:t>Korunması</a:t>
            </a:r>
          </a:p>
          <a:p>
            <a:pPr algn="just">
              <a:lnSpc>
                <a:spcPct val="150000"/>
              </a:lnSpc>
            </a:pPr>
            <a:endParaRPr lang="tr-TR" sz="7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Özel güvenlik biriminin sorumluluk alanı içerisinde bir olay meydana geldiğinde; </a:t>
            </a:r>
            <a:r>
              <a:rPr lang="tr-TR" dirty="0" smtClean="0">
                <a:latin typeface="Arial" pitchFamily="34" charset="0"/>
                <a:cs typeface="Arial" pitchFamily="34" charset="0"/>
              </a:rPr>
              <a:t>görevliler olaya </a:t>
            </a:r>
            <a:r>
              <a:rPr lang="tr-TR" dirty="0">
                <a:latin typeface="Arial" pitchFamily="34" charset="0"/>
                <a:cs typeface="Arial" pitchFamily="34" charset="0"/>
              </a:rPr>
              <a:t>müdahale etmekle birlikte, güvenlik yetkilileri veya adli makamlar olay </a:t>
            </a:r>
            <a:r>
              <a:rPr lang="tr-TR" dirty="0" smtClean="0">
                <a:latin typeface="Arial" pitchFamily="34" charset="0"/>
                <a:cs typeface="Arial" pitchFamily="34" charset="0"/>
              </a:rPr>
              <a:t>yerinde inceleme </a:t>
            </a:r>
            <a:r>
              <a:rPr lang="tr-TR" dirty="0">
                <a:latin typeface="Arial" pitchFamily="34" charset="0"/>
                <a:cs typeface="Arial" pitchFamily="34" charset="0"/>
              </a:rPr>
              <a:t>yapıncaya kadar olay yerini de koruma altına almalıdırlar</a:t>
            </a:r>
            <a:r>
              <a:rPr lang="tr-TR" dirty="0" smtClean="0">
                <a:latin typeface="Arial" pitchFamily="34" charset="0"/>
                <a:cs typeface="Arial" pitchFamily="34" charset="0"/>
              </a:rPr>
              <a:t>. Aşağıda </a:t>
            </a:r>
            <a:r>
              <a:rPr lang="tr-TR" dirty="0">
                <a:latin typeface="Arial" pitchFamily="34" charset="0"/>
                <a:cs typeface="Arial" pitchFamily="34" charset="0"/>
              </a:rPr>
              <a:t>belirtilen işlemleri yapılmak suretiyle olay yeri koruma altına alınabilir</a:t>
            </a:r>
            <a:r>
              <a:rPr lang="tr-TR" dirty="0" smtClean="0">
                <a:latin typeface="Arial" pitchFamily="34" charset="0"/>
                <a:cs typeface="Arial" pitchFamily="34" charset="0"/>
              </a:rPr>
              <a:t>;</a:t>
            </a:r>
          </a:p>
          <a:p>
            <a:pPr algn="just">
              <a:lnSpc>
                <a:spcPct val="150000"/>
              </a:lnSpc>
            </a:pPr>
            <a:endParaRPr lang="tr-TR" sz="700"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1</a:t>
            </a:r>
            <a:r>
              <a:rPr lang="tr-TR" dirty="0">
                <a:latin typeface="Arial" pitchFamily="34" charset="0"/>
                <a:cs typeface="Arial" pitchFamily="34" charset="0"/>
              </a:rPr>
              <a:t>. Olayın cereyan ettiği yerin çevresine ‘OLAY YERİ – </a:t>
            </a:r>
            <a:r>
              <a:rPr lang="tr-TR" dirty="0" smtClean="0">
                <a:latin typeface="Arial" pitchFamily="34" charset="0"/>
                <a:cs typeface="Arial" pitchFamily="34" charset="0"/>
              </a:rPr>
              <a:t>GİRİLMEZ’ </a:t>
            </a:r>
            <a:r>
              <a:rPr lang="tr-TR" dirty="0">
                <a:latin typeface="Arial" pitchFamily="34" charset="0"/>
                <a:cs typeface="Arial" pitchFamily="34" charset="0"/>
              </a:rPr>
              <a:t>yazılı </a:t>
            </a:r>
            <a:r>
              <a:rPr lang="tr-TR" dirty="0" smtClean="0">
                <a:latin typeface="Arial" pitchFamily="34" charset="0"/>
                <a:cs typeface="Arial" pitchFamily="34" charset="0"/>
              </a:rPr>
              <a:t>şerit çekilir.</a:t>
            </a:r>
            <a:endParaRPr lang="tr-TR"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2</a:t>
            </a:r>
            <a:r>
              <a:rPr lang="tr-TR" dirty="0">
                <a:latin typeface="Arial" pitchFamily="34" charset="0"/>
                <a:cs typeface="Arial" pitchFamily="34" charset="0"/>
              </a:rPr>
              <a:t>. Makam ve mevkii ne olursa olsun yetkililerin haricinde olay </a:t>
            </a:r>
            <a:r>
              <a:rPr lang="tr-TR" dirty="0" smtClean="0">
                <a:latin typeface="Arial" pitchFamily="34" charset="0"/>
                <a:cs typeface="Arial" pitchFamily="34" charset="0"/>
              </a:rPr>
              <a:t>yerine girilmesine </a:t>
            </a:r>
            <a:r>
              <a:rPr lang="tr-TR" dirty="0">
                <a:latin typeface="Arial" pitchFamily="34" charset="0"/>
                <a:cs typeface="Arial" pitchFamily="34" charset="0"/>
              </a:rPr>
              <a:t>izin verilmez.</a:t>
            </a:r>
          </a:p>
          <a:p>
            <a:pPr algn="just">
              <a:lnSpc>
                <a:spcPct val="150000"/>
              </a:lnSpc>
            </a:pPr>
            <a:r>
              <a:rPr lang="tr-TR" b="1" dirty="0">
                <a:latin typeface="Arial" pitchFamily="34" charset="0"/>
                <a:cs typeface="Arial" pitchFamily="34" charset="0"/>
              </a:rPr>
              <a:t>3</a:t>
            </a:r>
            <a:r>
              <a:rPr lang="tr-TR" dirty="0">
                <a:latin typeface="Arial" pitchFamily="34" charset="0"/>
                <a:cs typeface="Arial" pitchFamily="34" charset="0"/>
              </a:rPr>
              <a:t>. Olay </a:t>
            </a:r>
            <a:r>
              <a:rPr lang="tr-TR" dirty="0" smtClean="0">
                <a:latin typeface="Arial" pitchFamily="34" charset="0"/>
                <a:cs typeface="Arial" pitchFamily="34" charset="0"/>
              </a:rPr>
              <a:t>yerindeki  seyirci kalabalık  </a:t>
            </a:r>
            <a:r>
              <a:rPr lang="tr-TR" dirty="0">
                <a:latin typeface="Arial" pitchFamily="34" charset="0"/>
                <a:cs typeface="Arial" pitchFamily="34" charset="0"/>
              </a:rPr>
              <a:t>olay yeri dışına çıkarılır</a:t>
            </a:r>
            <a:r>
              <a:rPr lang="tr-TR" dirty="0" smtClean="0">
                <a:latin typeface="Arial" pitchFamily="34" charset="0"/>
                <a:cs typeface="Arial" pitchFamily="34" charset="0"/>
              </a:rPr>
              <a:t>. </a:t>
            </a:r>
          </a:p>
          <a:p>
            <a:pPr algn="just">
              <a:lnSpc>
                <a:spcPct val="150000"/>
              </a:lnSpc>
            </a:pPr>
            <a:r>
              <a:rPr lang="tr-TR" b="1" dirty="0" smtClean="0">
                <a:latin typeface="Arial" pitchFamily="34" charset="0"/>
                <a:cs typeface="Arial" pitchFamily="34" charset="0"/>
              </a:rPr>
              <a:t>4</a:t>
            </a:r>
            <a:r>
              <a:rPr lang="tr-TR" dirty="0">
                <a:latin typeface="Arial" pitchFamily="34" charset="0"/>
                <a:cs typeface="Arial" pitchFamily="34" charset="0"/>
              </a:rPr>
              <a:t>. Delillerin bozulması, kaybolması veya değişmesi ihtimaline karşı tedbirler alınır.</a:t>
            </a:r>
          </a:p>
          <a:p>
            <a:pPr algn="just">
              <a:lnSpc>
                <a:spcPct val="150000"/>
              </a:lnSpc>
            </a:pPr>
            <a:r>
              <a:rPr lang="tr-TR" b="1" dirty="0">
                <a:latin typeface="Arial" pitchFamily="34" charset="0"/>
                <a:cs typeface="Arial" pitchFamily="34" charset="0"/>
              </a:rPr>
              <a:t>5</a:t>
            </a:r>
            <a:r>
              <a:rPr lang="tr-TR" dirty="0">
                <a:latin typeface="Arial" pitchFamily="34" charset="0"/>
                <a:cs typeface="Arial" pitchFamily="34" charset="0"/>
              </a:rPr>
              <a:t>. Olay yeri kapalı alan ise kapıları kapalı ve hatta kilitli bulundurulur.</a:t>
            </a:r>
            <a:endParaRPr lang="tr-TR" dirty="0" smtClean="0">
              <a:latin typeface="Arial" pitchFamily="34" charset="0"/>
              <a:cs typeface="Arial" pitchFamily="34" charset="0"/>
            </a:endParaRPr>
          </a:p>
        </p:txBody>
      </p:sp>
    </p:spTree>
    <p:extLst>
      <p:ext uri="{BB962C8B-B14F-4D97-AF65-F5344CB8AC3E}">
        <p14:creationId xmlns:p14="http://schemas.microsoft.com/office/powerpoint/2010/main" val="13755872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7101910"/>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sz="900"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ve Halkla </a:t>
            </a:r>
            <a:r>
              <a:rPr lang="tr-TR" b="1" dirty="0" smtClean="0">
                <a:latin typeface="Arial" pitchFamily="34" charset="0"/>
                <a:cs typeface="Arial" pitchFamily="34" charset="0"/>
              </a:rPr>
              <a:t>İlişkiler</a:t>
            </a:r>
          </a:p>
          <a:p>
            <a:pPr algn="just">
              <a:lnSpc>
                <a:spcPct val="150000"/>
              </a:lnSpc>
            </a:pPr>
            <a:endParaRPr lang="tr-TR" b="1" dirty="0" smtClean="0">
              <a:latin typeface="Arial" pitchFamily="34" charset="0"/>
              <a:cs typeface="Arial" pitchFamily="34" charset="0"/>
            </a:endParaRPr>
          </a:p>
          <a:p>
            <a:pPr algn="just">
              <a:lnSpc>
                <a:spcPct val="150000"/>
              </a:lnSpc>
            </a:pPr>
            <a:r>
              <a:rPr lang="tr-TR" dirty="0" smtClean="0">
                <a:latin typeface="Arial" pitchFamily="34" charset="0"/>
                <a:cs typeface="Arial" pitchFamily="34" charset="0"/>
              </a:rPr>
              <a:t>Özel güvenlik ; </a:t>
            </a:r>
            <a:r>
              <a:rPr lang="tr-TR" dirty="0">
                <a:latin typeface="Arial" pitchFamily="34" charset="0"/>
                <a:cs typeface="Arial" pitchFamily="34" charset="0"/>
              </a:rPr>
              <a:t>tüm sosyal paydaşlar ve kamuoyu ile birebir temasta olması </a:t>
            </a:r>
            <a:r>
              <a:rPr lang="tr-TR" dirty="0" smtClean="0">
                <a:latin typeface="Arial" pitchFamily="34" charset="0"/>
                <a:cs typeface="Arial" pitchFamily="34" charset="0"/>
              </a:rPr>
              <a:t>nedeniyle kuruluşun </a:t>
            </a:r>
            <a:r>
              <a:rPr lang="tr-TR" dirty="0">
                <a:latin typeface="Arial" pitchFamily="34" charset="0"/>
                <a:cs typeface="Arial" pitchFamily="34" charset="0"/>
              </a:rPr>
              <a:t>aynı zamanda halkla ilişkiler görevlisi gibi de çalışmak durumundadır. </a:t>
            </a:r>
            <a:r>
              <a:rPr lang="tr-TR" dirty="0" smtClean="0">
                <a:latin typeface="Arial" pitchFamily="34" charset="0"/>
                <a:cs typeface="Arial" pitchFamily="34" charset="0"/>
              </a:rPr>
              <a:t>Bağlı olduğu </a:t>
            </a:r>
            <a:r>
              <a:rPr lang="tr-TR" dirty="0">
                <a:latin typeface="Arial" pitchFamily="34" charset="0"/>
                <a:cs typeface="Arial" pitchFamily="34" charset="0"/>
              </a:rPr>
              <a:t>kuruluşa yarar sağlayacak şeyleri korumak ve gözetmek durumundadır. Özel </a:t>
            </a:r>
            <a:r>
              <a:rPr lang="tr-TR" dirty="0" smtClean="0">
                <a:latin typeface="Arial" pitchFamily="34" charset="0"/>
                <a:cs typeface="Arial" pitchFamily="34" charset="0"/>
              </a:rPr>
              <a:t>güvenlik görevlisi </a:t>
            </a:r>
            <a:r>
              <a:rPr lang="tr-TR" dirty="0">
                <a:latin typeface="Arial" pitchFamily="34" charset="0"/>
                <a:cs typeface="Arial" pitchFamily="34" charset="0"/>
              </a:rPr>
              <a:t>bağlı olduğu kuruluşun </a:t>
            </a:r>
            <a:r>
              <a:rPr lang="tr-TR" dirty="0" smtClean="0">
                <a:latin typeface="Arial" pitchFamily="34" charset="0"/>
                <a:cs typeface="Arial" pitchFamily="34" charset="0"/>
              </a:rPr>
              <a:t> saygınlık </a:t>
            </a:r>
            <a:r>
              <a:rPr lang="tr-TR" dirty="0">
                <a:latin typeface="Arial" pitchFamily="34" charset="0"/>
                <a:cs typeface="Arial" pitchFamily="34" charset="0"/>
              </a:rPr>
              <a:t>açısından vitrinini oluşturur. Bu </a:t>
            </a:r>
            <a:r>
              <a:rPr lang="tr-TR" dirty="0" smtClean="0">
                <a:latin typeface="Arial" pitchFamily="34" charset="0"/>
                <a:cs typeface="Arial" pitchFamily="34" charset="0"/>
              </a:rPr>
              <a:t>nedenle özel </a:t>
            </a:r>
            <a:r>
              <a:rPr lang="tr-TR" dirty="0">
                <a:latin typeface="Arial" pitchFamily="34" charset="0"/>
                <a:cs typeface="Arial" pitchFamily="34" charset="0"/>
              </a:rPr>
              <a:t>güvenlik </a:t>
            </a:r>
            <a:r>
              <a:rPr lang="tr-TR" dirty="0" smtClean="0">
                <a:latin typeface="Arial" pitchFamily="34" charset="0"/>
                <a:cs typeface="Arial" pitchFamily="34" charset="0"/>
              </a:rPr>
              <a:t>görevlisi </a:t>
            </a:r>
            <a:r>
              <a:rPr lang="tr-TR" dirty="0">
                <a:latin typeface="Arial" pitchFamily="34" charset="0"/>
                <a:cs typeface="Arial" pitchFamily="34" charset="0"/>
              </a:rPr>
              <a:t>halkla ilişkilerde son derece dikkatli ve olumlu davranmalıdır</a:t>
            </a:r>
            <a:r>
              <a:rPr lang="tr-TR" dirty="0" smtClean="0">
                <a:latin typeface="Arial" pitchFamily="34" charset="0"/>
                <a:cs typeface="Arial" pitchFamily="34" charset="0"/>
              </a:rPr>
              <a:t>.</a:t>
            </a:r>
          </a:p>
          <a:p>
            <a:pPr algn="just">
              <a:lnSpc>
                <a:spcPct val="150000"/>
              </a:lnSpc>
            </a:pPr>
            <a:endParaRPr lang="tr-TR" dirty="0" smtClean="0">
              <a:latin typeface="Arial" pitchFamily="34" charset="0"/>
              <a:cs typeface="Arial" pitchFamily="34" charset="0"/>
            </a:endParaRPr>
          </a:p>
          <a:p>
            <a:pPr algn="just">
              <a:lnSpc>
                <a:spcPct val="150000"/>
              </a:lnSpc>
            </a:pPr>
            <a:r>
              <a:rPr lang="tr-TR" dirty="0">
                <a:latin typeface="Arial" pitchFamily="34" charset="0"/>
                <a:cs typeface="Arial" pitchFamily="34" charset="0"/>
              </a:rPr>
              <a:t>Halkla ilişkilerin temel amacı; toplumu planlanan konularda etkilemek ve o </a:t>
            </a:r>
            <a:r>
              <a:rPr lang="tr-TR" dirty="0" smtClean="0">
                <a:latin typeface="Arial" pitchFamily="34" charset="0"/>
                <a:cs typeface="Arial" pitchFamily="34" charset="0"/>
              </a:rPr>
              <a:t>konularda güvenini </a:t>
            </a:r>
            <a:r>
              <a:rPr lang="tr-TR" dirty="0">
                <a:latin typeface="Arial" pitchFamily="34" charset="0"/>
                <a:cs typeface="Arial" pitchFamily="34" charset="0"/>
              </a:rPr>
              <a:t>kazanarak kamuoyunun kuruluşa karşı desteğini sağlayabilmektir. </a:t>
            </a:r>
            <a:r>
              <a:rPr lang="tr-TR" dirty="0" smtClean="0">
                <a:latin typeface="Arial" pitchFamily="34" charset="0"/>
                <a:cs typeface="Arial" pitchFamily="34" charset="0"/>
              </a:rPr>
              <a:t>Toplumun zorla </a:t>
            </a:r>
            <a:r>
              <a:rPr lang="tr-TR" dirty="0">
                <a:latin typeface="Arial" pitchFamily="34" charset="0"/>
                <a:cs typeface="Arial" pitchFamily="34" charset="0"/>
              </a:rPr>
              <a:t>etkilenmesi mümkün olamayacağına göre halkla ilişkiler;’’ inandırmak’’ </a:t>
            </a:r>
            <a:r>
              <a:rPr lang="tr-TR" dirty="0" smtClean="0">
                <a:latin typeface="Arial" pitchFamily="34" charset="0"/>
                <a:cs typeface="Arial" pitchFamily="34" charset="0"/>
              </a:rPr>
              <a:t>yöntemini kullanmak </a:t>
            </a:r>
            <a:r>
              <a:rPr lang="tr-TR" dirty="0">
                <a:latin typeface="Arial" pitchFamily="34" charset="0"/>
                <a:cs typeface="Arial" pitchFamily="34" charset="0"/>
              </a:rPr>
              <a:t>durumundadır.</a:t>
            </a:r>
          </a:p>
          <a:p>
            <a:pPr algn="just">
              <a:lnSpc>
                <a:spcPct val="150000"/>
              </a:lnSpc>
            </a:pPr>
            <a:endParaRPr lang="tr-TR" dirty="0">
              <a:latin typeface="Arial" pitchFamily="34" charset="0"/>
              <a:cs typeface="Arial" pitchFamily="34" charset="0"/>
            </a:endParaRPr>
          </a:p>
          <a:p>
            <a:pPr algn="just">
              <a:lnSpc>
                <a:spcPct val="150000"/>
              </a:lnSpc>
            </a:pPr>
            <a:endParaRPr lang="tr-TR" b="1" dirty="0" smtClean="0">
              <a:latin typeface="Arial" pitchFamily="34" charset="0"/>
              <a:cs typeface="Arial" pitchFamily="34" charset="0"/>
            </a:endParaRPr>
          </a:p>
        </p:txBody>
      </p:sp>
    </p:spTree>
    <p:extLst>
      <p:ext uri="{BB962C8B-B14F-4D97-AF65-F5344CB8AC3E}">
        <p14:creationId xmlns:p14="http://schemas.microsoft.com/office/powerpoint/2010/main" val="8253234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232202"/>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sz="900"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ve Halkla </a:t>
            </a:r>
            <a:r>
              <a:rPr lang="tr-TR" b="1" dirty="0" smtClean="0">
                <a:latin typeface="Arial" pitchFamily="34" charset="0"/>
                <a:cs typeface="Arial" pitchFamily="34" charset="0"/>
              </a:rPr>
              <a:t>İlişkiler</a:t>
            </a:r>
          </a:p>
          <a:p>
            <a:pPr algn="just">
              <a:lnSpc>
                <a:spcPct val="150000"/>
              </a:lnSpc>
            </a:pPr>
            <a:endParaRPr lang="tr-TR" b="1" dirty="0" smtClean="0">
              <a:latin typeface="Arial" pitchFamily="34" charset="0"/>
              <a:cs typeface="Arial" pitchFamily="34" charset="0"/>
            </a:endParaRPr>
          </a:p>
          <a:p>
            <a:pPr algn="just">
              <a:lnSpc>
                <a:spcPct val="150000"/>
              </a:lnSpc>
            </a:pPr>
            <a:r>
              <a:rPr lang="tr-TR" dirty="0">
                <a:latin typeface="Arial" pitchFamily="34" charset="0"/>
                <a:cs typeface="Arial" pitchFamily="34" charset="0"/>
              </a:rPr>
              <a:t>Özel güvenlik görevlisi, görev yaptığı bölgede bölgenin hassasiyetlerini ve </a:t>
            </a:r>
            <a:r>
              <a:rPr lang="tr-TR" dirty="0" smtClean="0">
                <a:latin typeface="Arial" pitchFamily="34" charset="0"/>
                <a:cs typeface="Arial" pitchFamily="34" charset="0"/>
              </a:rPr>
              <a:t>olması muhtemel </a:t>
            </a:r>
            <a:r>
              <a:rPr lang="tr-TR" dirty="0">
                <a:latin typeface="Arial" pitchFamily="34" charset="0"/>
                <a:cs typeface="Arial" pitchFamily="34" charset="0"/>
              </a:rPr>
              <a:t>suç tiplerini göz önünde bulundurarak risk analizi yapmalı ve bu </a:t>
            </a:r>
            <a:r>
              <a:rPr lang="tr-TR" dirty="0" smtClean="0">
                <a:latin typeface="Arial" pitchFamily="34" charset="0"/>
                <a:cs typeface="Arial" pitchFamily="34" charset="0"/>
              </a:rPr>
              <a:t>doğrultuda işyeri </a:t>
            </a:r>
            <a:r>
              <a:rPr lang="tr-TR" dirty="0">
                <a:latin typeface="Arial" pitchFamily="34" charset="0"/>
                <a:cs typeface="Arial" pitchFamily="34" charset="0"/>
              </a:rPr>
              <a:t>sahipleri yöneticileriyle kurduğu olumlu ilişki çerçevesinde muhataplarını bilgilendirmelidir</a:t>
            </a:r>
            <a:r>
              <a:rPr lang="tr-TR" dirty="0" smtClean="0">
                <a:latin typeface="Arial" pitchFamily="34" charset="0"/>
                <a:cs typeface="Arial" pitchFamily="34" charset="0"/>
              </a:rPr>
              <a:t>. Kendi </a:t>
            </a:r>
            <a:r>
              <a:rPr lang="tr-TR" dirty="0">
                <a:latin typeface="Arial" pitchFamily="34" charset="0"/>
                <a:cs typeface="Arial" pitchFamily="34" charset="0"/>
              </a:rPr>
              <a:t>alacağı tedbirlerin yanı sıra işyeri sahipleri ve yöneticilerinde </a:t>
            </a:r>
            <a:r>
              <a:rPr lang="tr-TR" dirty="0" smtClean="0">
                <a:latin typeface="Arial" pitchFamily="34" charset="0"/>
                <a:cs typeface="Arial" pitchFamily="34" charset="0"/>
              </a:rPr>
              <a:t>alması gereken </a:t>
            </a:r>
            <a:r>
              <a:rPr lang="tr-TR" dirty="0">
                <a:latin typeface="Arial" pitchFamily="34" charset="0"/>
                <a:cs typeface="Arial" pitchFamily="34" charset="0"/>
              </a:rPr>
              <a:t>tedbirler hakkında yönlendirme yapmalıdır.</a:t>
            </a:r>
          </a:p>
          <a:p>
            <a:pPr algn="just">
              <a:lnSpc>
                <a:spcPct val="150000"/>
              </a:lnSpc>
            </a:pPr>
            <a:r>
              <a:rPr lang="tr-TR" dirty="0">
                <a:latin typeface="Arial" pitchFamily="34" charset="0"/>
                <a:cs typeface="Arial" pitchFamily="34" charset="0"/>
              </a:rPr>
              <a:t>Örneğin</a:t>
            </a:r>
            <a:r>
              <a:rPr lang="tr-TR" dirty="0" smtClean="0">
                <a:latin typeface="Arial" pitchFamily="34" charset="0"/>
                <a:cs typeface="Arial" pitchFamily="34" charset="0"/>
              </a:rPr>
              <a:t>;</a:t>
            </a:r>
          </a:p>
          <a:p>
            <a:pPr algn="just">
              <a:lnSpc>
                <a:spcPct val="150000"/>
              </a:lnSpc>
            </a:pPr>
            <a:endParaRPr lang="tr-TR" sz="900" dirty="0">
              <a:latin typeface="Arial" pitchFamily="34" charset="0"/>
              <a:cs typeface="Arial" pitchFamily="34" charset="0"/>
            </a:endParaRPr>
          </a:p>
          <a:p>
            <a:pPr algn="just">
              <a:lnSpc>
                <a:spcPct val="150000"/>
              </a:lnSpc>
            </a:pPr>
            <a:r>
              <a:rPr lang="tr-TR" dirty="0">
                <a:latin typeface="Arial" pitchFamily="34" charset="0"/>
                <a:cs typeface="Arial" pitchFamily="34" charset="0"/>
              </a:rPr>
              <a:t>• Evde bulunulmayacak zamanların ilgisiz kişilere söylenmemesi,</a:t>
            </a:r>
          </a:p>
          <a:p>
            <a:pPr algn="just">
              <a:lnSpc>
                <a:spcPct val="150000"/>
              </a:lnSpc>
            </a:pPr>
            <a:r>
              <a:rPr lang="tr-TR" dirty="0">
                <a:latin typeface="Arial" pitchFamily="34" charset="0"/>
                <a:cs typeface="Arial" pitchFamily="34" charset="0"/>
              </a:rPr>
              <a:t>• Tanınmayan kişilerden hediye kabul edilmemesi,</a:t>
            </a:r>
            <a:endParaRPr lang="tr-TR" b="1" dirty="0" smtClean="0">
              <a:latin typeface="Arial" pitchFamily="34" charset="0"/>
              <a:cs typeface="Arial" pitchFamily="34" charset="0"/>
            </a:endParaRPr>
          </a:p>
        </p:txBody>
      </p:sp>
    </p:spTree>
    <p:extLst>
      <p:ext uri="{BB962C8B-B14F-4D97-AF65-F5344CB8AC3E}">
        <p14:creationId xmlns:p14="http://schemas.microsoft.com/office/powerpoint/2010/main" val="29706674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8112956"/>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sz="900" dirty="0">
              <a:latin typeface="Arial" pitchFamily="34" charset="0"/>
              <a:cs typeface="Arial" pitchFamily="34" charset="0"/>
            </a:endParaRPr>
          </a:p>
          <a:p>
            <a:pPr algn="just">
              <a:lnSpc>
                <a:spcPct val="150000"/>
              </a:lnSpc>
            </a:pPr>
            <a:r>
              <a:rPr lang="tr-TR" b="1" dirty="0" smtClean="0">
                <a:latin typeface="Arial" pitchFamily="34" charset="0"/>
                <a:cs typeface="Arial" pitchFamily="34" charset="0"/>
              </a:rPr>
              <a:t>Özel </a:t>
            </a:r>
            <a:r>
              <a:rPr lang="tr-TR" b="1" dirty="0">
                <a:latin typeface="Arial" pitchFamily="34" charset="0"/>
                <a:cs typeface="Arial" pitchFamily="34" charset="0"/>
              </a:rPr>
              <a:t>Güvenlik ve Halkla </a:t>
            </a:r>
            <a:r>
              <a:rPr lang="tr-TR" b="1" dirty="0" smtClean="0">
                <a:latin typeface="Arial" pitchFamily="34" charset="0"/>
                <a:cs typeface="Arial" pitchFamily="34" charset="0"/>
              </a:rPr>
              <a:t>İlişkiler</a:t>
            </a:r>
          </a:p>
          <a:p>
            <a:pPr algn="just">
              <a:lnSpc>
                <a:spcPct val="150000"/>
              </a:lnSpc>
            </a:pPr>
            <a:endParaRPr lang="tr-TR" sz="900" b="1" dirty="0">
              <a:latin typeface="Arial" pitchFamily="34" charset="0"/>
              <a:cs typeface="Arial" pitchFamily="34" charset="0"/>
            </a:endParaRPr>
          </a:p>
          <a:p>
            <a:pPr marL="261833" indent="-261833" algn="just">
              <a:lnSpc>
                <a:spcPct val="160000"/>
              </a:lnSpc>
              <a:buFont typeface="Arial" pitchFamily="34" charset="0"/>
              <a:buChar char="•"/>
            </a:pPr>
            <a:r>
              <a:rPr lang="tr-TR" dirty="0" smtClean="0">
                <a:latin typeface="Arial" pitchFamily="34" charset="0"/>
                <a:cs typeface="Arial" pitchFamily="34" charset="0"/>
              </a:rPr>
              <a:t>Konutları </a:t>
            </a:r>
            <a:r>
              <a:rPr lang="tr-TR" dirty="0">
                <a:latin typeface="Arial" pitchFamily="34" charset="0"/>
                <a:cs typeface="Arial" pitchFamily="34" charset="0"/>
              </a:rPr>
              <a:t>giriş katında olan dairelerin pencerelerinin demir parmaklık </a:t>
            </a:r>
            <a:r>
              <a:rPr lang="tr-TR" dirty="0" smtClean="0">
                <a:latin typeface="Arial" pitchFamily="34" charset="0"/>
                <a:cs typeface="Arial" pitchFamily="34" charset="0"/>
              </a:rPr>
              <a:t>yaptırılması gerektiği</a:t>
            </a:r>
            <a:r>
              <a:rPr lang="tr-TR" dirty="0">
                <a:latin typeface="Arial" pitchFamily="34" charset="0"/>
                <a:cs typeface="Arial" pitchFamily="34" charset="0"/>
              </a:rPr>
              <a:t>,</a:t>
            </a:r>
          </a:p>
          <a:p>
            <a:pPr algn="just">
              <a:lnSpc>
                <a:spcPct val="160000"/>
              </a:lnSpc>
            </a:pPr>
            <a:r>
              <a:rPr lang="tr-TR" dirty="0">
                <a:latin typeface="Arial" pitchFamily="34" charset="0"/>
                <a:cs typeface="Arial" pitchFamily="34" charset="0"/>
              </a:rPr>
              <a:t>• Binalarda insanların kolayca ulaşabileceği yerlere yeteri sayıda yangın </a:t>
            </a:r>
            <a:r>
              <a:rPr lang="tr-TR" dirty="0" smtClean="0">
                <a:latin typeface="Arial" pitchFamily="34" charset="0"/>
                <a:cs typeface="Arial" pitchFamily="34" charset="0"/>
              </a:rPr>
              <a:t>söndürme cihazlarının</a:t>
            </a:r>
          </a:p>
          <a:p>
            <a:pPr algn="just">
              <a:lnSpc>
                <a:spcPct val="160000"/>
              </a:lnSpc>
            </a:pPr>
            <a:r>
              <a:rPr lang="tr-TR" dirty="0">
                <a:latin typeface="Arial" pitchFamily="34" charset="0"/>
                <a:cs typeface="Arial" pitchFamily="34" charset="0"/>
              </a:rPr>
              <a:t> </a:t>
            </a:r>
            <a:r>
              <a:rPr lang="tr-TR" dirty="0" smtClean="0">
                <a:latin typeface="Arial" pitchFamily="34" charset="0"/>
                <a:cs typeface="Arial" pitchFamily="34" charset="0"/>
              </a:rPr>
              <a:t>  </a:t>
            </a:r>
            <a:r>
              <a:rPr lang="tr-TR" dirty="0">
                <a:latin typeface="Arial" pitchFamily="34" charset="0"/>
                <a:cs typeface="Arial" pitchFamily="34" charset="0"/>
              </a:rPr>
              <a:t>bulundurulması,</a:t>
            </a:r>
          </a:p>
          <a:p>
            <a:pPr algn="just">
              <a:lnSpc>
                <a:spcPct val="160000"/>
              </a:lnSpc>
            </a:pPr>
            <a:r>
              <a:rPr lang="tr-TR" dirty="0">
                <a:latin typeface="Arial" pitchFamily="34" charset="0"/>
                <a:cs typeface="Arial" pitchFamily="34" charset="0"/>
              </a:rPr>
              <a:t>• Kapı otomatlarında görüntülü dia fon sisteminin hayata geçirilmesi</a:t>
            </a:r>
            <a:r>
              <a:rPr lang="tr-TR" dirty="0" smtClean="0">
                <a:latin typeface="Arial" pitchFamily="34" charset="0"/>
                <a:cs typeface="Arial" pitchFamily="34" charset="0"/>
              </a:rPr>
              <a:t>, </a:t>
            </a:r>
          </a:p>
          <a:p>
            <a:pPr algn="just">
              <a:lnSpc>
                <a:spcPct val="160000"/>
              </a:lnSpc>
            </a:pPr>
            <a:r>
              <a:rPr lang="tr-TR" dirty="0" smtClean="0">
                <a:latin typeface="Arial" pitchFamily="34" charset="0"/>
                <a:cs typeface="Arial" pitchFamily="34" charset="0"/>
              </a:rPr>
              <a:t>• </a:t>
            </a:r>
            <a:r>
              <a:rPr lang="tr-TR" dirty="0">
                <a:latin typeface="Arial" pitchFamily="34" charset="0"/>
                <a:cs typeface="Arial" pitchFamily="34" charset="0"/>
              </a:rPr>
              <a:t>Otopark bölgesinin aydınlatılması,</a:t>
            </a:r>
          </a:p>
          <a:p>
            <a:pPr algn="just">
              <a:lnSpc>
                <a:spcPct val="160000"/>
              </a:lnSpc>
            </a:pPr>
            <a:r>
              <a:rPr lang="tr-TR" dirty="0">
                <a:latin typeface="Arial" pitchFamily="34" charset="0"/>
                <a:cs typeface="Arial" pitchFamily="34" charset="0"/>
              </a:rPr>
              <a:t>• Bölgenin, binanın ve işyerinin çevresini, giriş ve çıkış güzergâhlarını görecek </a:t>
            </a:r>
            <a:r>
              <a:rPr lang="tr-TR" dirty="0" smtClean="0">
                <a:latin typeface="Arial" pitchFamily="34" charset="0"/>
                <a:cs typeface="Arial" pitchFamily="34" charset="0"/>
              </a:rPr>
              <a:t>şekilde güvenlik</a:t>
            </a:r>
          </a:p>
          <a:p>
            <a:pPr algn="just">
              <a:lnSpc>
                <a:spcPct val="160000"/>
              </a:lnSpc>
            </a:pPr>
            <a:r>
              <a:rPr lang="tr-TR" dirty="0">
                <a:latin typeface="Arial" pitchFamily="34" charset="0"/>
                <a:cs typeface="Arial" pitchFamily="34" charset="0"/>
              </a:rPr>
              <a:t> </a:t>
            </a:r>
            <a:r>
              <a:rPr lang="tr-TR" dirty="0" smtClean="0">
                <a:latin typeface="Arial" pitchFamily="34" charset="0"/>
                <a:cs typeface="Arial" pitchFamily="34" charset="0"/>
              </a:rPr>
              <a:t>  </a:t>
            </a:r>
            <a:r>
              <a:rPr lang="tr-TR" dirty="0">
                <a:latin typeface="Arial" pitchFamily="34" charset="0"/>
                <a:cs typeface="Arial" pitchFamily="34" charset="0"/>
              </a:rPr>
              <a:t>kamera sisteminin kurulması</a:t>
            </a:r>
            <a:r>
              <a:rPr lang="tr-TR" dirty="0" smtClean="0">
                <a:latin typeface="Arial" pitchFamily="34" charset="0"/>
                <a:cs typeface="Arial" pitchFamily="34" charset="0"/>
              </a:rPr>
              <a:t>,</a:t>
            </a:r>
          </a:p>
          <a:p>
            <a:pPr algn="just">
              <a:lnSpc>
                <a:spcPct val="160000"/>
              </a:lnSpc>
            </a:pPr>
            <a:r>
              <a:rPr lang="tr-TR" b="1" dirty="0">
                <a:latin typeface="Arial" pitchFamily="34" charset="0"/>
                <a:cs typeface="Arial" pitchFamily="34" charset="0"/>
              </a:rPr>
              <a:t>• </a:t>
            </a:r>
            <a:r>
              <a:rPr lang="tr-TR" dirty="0">
                <a:latin typeface="Arial" pitchFamily="34" charset="0"/>
                <a:cs typeface="Arial" pitchFamily="34" charset="0"/>
              </a:rPr>
              <a:t>Alarm sisteminin kurulması,</a:t>
            </a:r>
          </a:p>
          <a:p>
            <a:pPr algn="just">
              <a:lnSpc>
                <a:spcPct val="160000"/>
              </a:lnSpc>
            </a:pPr>
            <a:r>
              <a:rPr lang="tr-TR" dirty="0">
                <a:latin typeface="Arial" pitchFamily="34" charset="0"/>
                <a:cs typeface="Arial" pitchFamily="34" charset="0"/>
              </a:rPr>
              <a:t>• İşyerlerinde, konutlarda ve otomobillerde kıymetli eşya, altın takı ve çok </a:t>
            </a:r>
            <a:r>
              <a:rPr lang="tr-TR" dirty="0" smtClean="0">
                <a:latin typeface="Arial" pitchFamily="34" charset="0"/>
                <a:cs typeface="Arial" pitchFamily="34" charset="0"/>
              </a:rPr>
              <a:t>miktarda para </a:t>
            </a:r>
          </a:p>
          <a:p>
            <a:pPr algn="just">
              <a:lnSpc>
                <a:spcPct val="160000"/>
              </a:lnSpc>
            </a:pPr>
            <a:r>
              <a:rPr lang="tr-TR" dirty="0">
                <a:latin typeface="Arial" pitchFamily="34" charset="0"/>
                <a:cs typeface="Arial" pitchFamily="34" charset="0"/>
              </a:rPr>
              <a:t> </a:t>
            </a:r>
            <a:r>
              <a:rPr lang="tr-TR" dirty="0" smtClean="0">
                <a:latin typeface="Arial" pitchFamily="34" charset="0"/>
                <a:cs typeface="Arial" pitchFamily="34" charset="0"/>
              </a:rPr>
              <a:t>  bulundurulmaması </a:t>
            </a:r>
            <a:r>
              <a:rPr lang="tr-TR" dirty="0">
                <a:latin typeface="Arial" pitchFamily="34" charset="0"/>
                <a:cs typeface="Arial" pitchFamily="34" charset="0"/>
              </a:rPr>
              <a:t>hakkında uyarılarda bulunmalıdır.</a:t>
            </a:r>
          </a:p>
          <a:p>
            <a:pPr algn="just">
              <a:lnSpc>
                <a:spcPct val="150000"/>
              </a:lnSpc>
            </a:pPr>
            <a:endParaRPr lang="tr-TR" b="1" dirty="0" smtClean="0">
              <a:latin typeface="Arial" pitchFamily="34" charset="0"/>
              <a:cs typeface="Arial" pitchFamily="34" charset="0"/>
            </a:endParaRPr>
          </a:p>
        </p:txBody>
      </p:sp>
    </p:spTree>
    <p:extLst>
      <p:ext uri="{BB962C8B-B14F-4D97-AF65-F5344CB8AC3E}">
        <p14:creationId xmlns:p14="http://schemas.microsoft.com/office/powerpoint/2010/main" val="27657910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5941592"/>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sz="900" b="1" dirty="0">
              <a:latin typeface="Arial" pitchFamily="34" charset="0"/>
              <a:cs typeface="Arial" pitchFamily="34" charset="0"/>
            </a:endParaRPr>
          </a:p>
          <a:p>
            <a:pPr algn="just">
              <a:lnSpc>
                <a:spcPct val="160000"/>
              </a:lnSpc>
            </a:pPr>
            <a:r>
              <a:rPr lang="tr-TR" b="1" dirty="0">
                <a:latin typeface="Arial" pitchFamily="34" charset="0"/>
                <a:cs typeface="Arial" pitchFamily="34" charset="0"/>
              </a:rPr>
              <a:t>Vatandaşların Kendilerini Güvende Hissetmelerini </a:t>
            </a:r>
            <a:r>
              <a:rPr lang="tr-TR" b="1" dirty="0" smtClean="0">
                <a:latin typeface="Arial" pitchFamily="34" charset="0"/>
                <a:cs typeface="Arial" pitchFamily="34" charset="0"/>
              </a:rPr>
              <a:t>Sağlamak</a:t>
            </a:r>
          </a:p>
          <a:p>
            <a:pPr algn="just">
              <a:lnSpc>
                <a:spcPct val="160000"/>
              </a:lnSpc>
            </a:pPr>
            <a:endParaRPr lang="tr-TR" sz="700" b="1" dirty="0">
              <a:latin typeface="Arial" pitchFamily="34" charset="0"/>
              <a:cs typeface="Arial" pitchFamily="34" charset="0"/>
            </a:endParaRPr>
          </a:p>
          <a:p>
            <a:pPr algn="just">
              <a:lnSpc>
                <a:spcPct val="160000"/>
              </a:lnSpc>
            </a:pPr>
            <a:r>
              <a:rPr lang="tr-TR" dirty="0">
                <a:latin typeface="Arial" pitchFamily="34" charset="0"/>
                <a:cs typeface="Arial" pitchFamily="34" charset="0"/>
              </a:rPr>
              <a:t>Güvenliğin kişiler açısından </a:t>
            </a:r>
            <a:r>
              <a:rPr lang="tr-TR" dirty="0" smtClean="0">
                <a:latin typeface="Arial" pitchFamily="34" charset="0"/>
                <a:cs typeface="Arial" pitchFamily="34" charset="0"/>
              </a:rPr>
              <a:t>önemi ,onların </a:t>
            </a:r>
            <a:r>
              <a:rPr lang="tr-TR" dirty="0">
                <a:latin typeface="Arial" pitchFamily="34" charset="0"/>
                <a:cs typeface="Arial" pitchFamily="34" charset="0"/>
              </a:rPr>
              <a:t>suça ve suçlulara karşı korunmasıdır</a:t>
            </a:r>
            <a:r>
              <a:rPr lang="tr-TR" dirty="0" smtClean="0">
                <a:latin typeface="Arial" pitchFamily="34" charset="0"/>
                <a:cs typeface="Arial" pitchFamily="34" charset="0"/>
              </a:rPr>
              <a:t>. Bu </a:t>
            </a:r>
            <a:r>
              <a:rPr lang="tr-TR" dirty="0">
                <a:latin typeface="Arial" pitchFamily="34" charset="0"/>
                <a:cs typeface="Arial" pitchFamily="34" charset="0"/>
              </a:rPr>
              <a:t>konu yeterli ölçüde gerçekleştiği takdirde kişiler bütün güçleriyle </a:t>
            </a:r>
            <a:r>
              <a:rPr lang="tr-TR" dirty="0" smtClean="0">
                <a:latin typeface="Arial" pitchFamily="34" charset="0"/>
                <a:cs typeface="Arial" pitchFamily="34" charset="0"/>
              </a:rPr>
              <a:t>ve imkânlarıyla </a:t>
            </a:r>
            <a:r>
              <a:rPr lang="tr-TR" dirty="0">
                <a:latin typeface="Arial" pitchFamily="34" charset="0"/>
                <a:cs typeface="Arial" pitchFamily="34" charset="0"/>
              </a:rPr>
              <a:t>kişisel ve toplumsal faaliyetlerini sürdürecektir. Bu da kişilerin, toplumun </a:t>
            </a:r>
            <a:r>
              <a:rPr lang="tr-TR" dirty="0" smtClean="0">
                <a:latin typeface="Arial" pitchFamily="34" charset="0"/>
                <a:cs typeface="Arial" pitchFamily="34" charset="0"/>
              </a:rPr>
              <a:t>ve ekonominin </a:t>
            </a:r>
            <a:r>
              <a:rPr lang="tr-TR" dirty="0">
                <a:latin typeface="Arial" pitchFamily="34" charset="0"/>
                <a:cs typeface="Arial" pitchFamily="34" charset="0"/>
              </a:rPr>
              <a:t>canlanması ve güçlenmesi demektir. </a:t>
            </a:r>
            <a:endParaRPr lang="tr-TR" dirty="0" smtClean="0">
              <a:latin typeface="Arial" pitchFamily="34" charset="0"/>
              <a:cs typeface="Arial" pitchFamily="34" charset="0"/>
            </a:endParaRPr>
          </a:p>
          <a:p>
            <a:pPr algn="just">
              <a:lnSpc>
                <a:spcPct val="160000"/>
              </a:lnSpc>
            </a:pPr>
            <a:endParaRPr lang="tr-TR" sz="100" dirty="0">
              <a:latin typeface="Arial" pitchFamily="34" charset="0"/>
              <a:cs typeface="Arial" pitchFamily="34" charset="0"/>
            </a:endParaRPr>
          </a:p>
          <a:p>
            <a:pPr algn="just">
              <a:lnSpc>
                <a:spcPct val="160000"/>
              </a:lnSpc>
            </a:pPr>
            <a:r>
              <a:rPr lang="tr-TR" dirty="0" smtClean="0">
                <a:latin typeface="Arial" pitchFamily="34" charset="0"/>
                <a:cs typeface="Arial" pitchFamily="34" charset="0"/>
              </a:rPr>
              <a:t>Kişiler</a:t>
            </a:r>
            <a:r>
              <a:rPr lang="tr-TR" dirty="0">
                <a:latin typeface="Arial" pitchFamily="34" charset="0"/>
                <a:cs typeface="Arial" pitchFamily="34" charset="0"/>
              </a:rPr>
              <a:t>, kendilerine karşı işlenme ihtimali olan suçlar kadar başka </a:t>
            </a:r>
            <a:r>
              <a:rPr lang="tr-TR" dirty="0" smtClean="0">
                <a:latin typeface="Arial" pitchFamily="34" charset="0"/>
                <a:cs typeface="Arial" pitchFamily="34" charset="0"/>
              </a:rPr>
              <a:t>kişilere karşı </a:t>
            </a:r>
            <a:r>
              <a:rPr lang="tr-TR" dirty="0">
                <a:latin typeface="Arial" pitchFamily="34" charset="0"/>
                <a:cs typeface="Arial" pitchFamily="34" charset="0"/>
              </a:rPr>
              <a:t>işlenebilecek suçlardan da kişisel ve sosyal sonuçlar doğuracak şekilde etkilenirler</a:t>
            </a:r>
            <a:r>
              <a:rPr lang="tr-TR" dirty="0" smtClean="0">
                <a:latin typeface="Arial" pitchFamily="34" charset="0"/>
                <a:cs typeface="Arial" pitchFamily="34" charset="0"/>
              </a:rPr>
              <a:t>. Bu </a:t>
            </a:r>
            <a:r>
              <a:rPr lang="tr-TR" dirty="0">
                <a:latin typeface="Arial" pitchFamily="34" charset="0"/>
                <a:cs typeface="Arial" pitchFamily="34" charset="0"/>
              </a:rPr>
              <a:t>nedenle kişiler sadece kendilerine karşı değil, kime karşı olursa olsun suç </a:t>
            </a:r>
            <a:r>
              <a:rPr lang="tr-TR" dirty="0" smtClean="0">
                <a:latin typeface="Arial" pitchFamily="34" charset="0"/>
                <a:cs typeface="Arial" pitchFamily="34" charset="0"/>
              </a:rPr>
              <a:t>işlenmesine izin </a:t>
            </a:r>
            <a:r>
              <a:rPr lang="tr-TR" dirty="0">
                <a:latin typeface="Arial" pitchFamily="34" charset="0"/>
                <a:cs typeface="Arial" pitchFamily="34" charset="0"/>
              </a:rPr>
              <a:t>verilmeyeceğini, işlenirse cezalandırılacağını bilmek ve görmek isterler. </a:t>
            </a:r>
            <a:r>
              <a:rPr lang="tr-TR" dirty="0" smtClean="0">
                <a:latin typeface="Arial" pitchFamily="34" charset="0"/>
                <a:cs typeface="Arial" pitchFamily="34" charset="0"/>
              </a:rPr>
              <a:t>Alınan </a:t>
            </a:r>
            <a:r>
              <a:rPr lang="tr-TR" dirty="0">
                <a:latin typeface="Arial" pitchFamily="34" charset="0"/>
                <a:cs typeface="Arial" pitchFamily="34" charset="0"/>
              </a:rPr>
              <a:t>tedbirler temelinde suça maruz kalma </a:t>
            </a:r>
            <a:r>
              <a:rPr lang="tr-TR" dirty="0" smtClean="0">
                <a:latin typeface="Arial" pitchFamily="34" charset="0"/>
                <a:cs typeface="Arial" pitchFamily="34" charset="0"/>
              </a:rPr>
              <a:t>korkusundan arındırılan </a:t>
            </a:r>
            <a:r>
              <a:rPr lang="tr-TR" dirty="0">
                <a:latin typeface="Arial" pitchFamily="34" charset="0"/>
                <a:cs typeface="Arial" pitchFamily="34" charset="0"/>
              </a:rPr>
              <a:t>vatandaşların kendilerini güven ortamında hissetmeleri sağlanacaktır.</a:t>
            </a:r>
            <a:endParaRPr lang="tr-TR" b="1" dirty="0" smtClean="0">
              <a:latin typeface="Arial" pitchFamily="34" charset="0"/>
              <a:cs typeface="Arial" pitchFamily="34" charset="0"/>
            </a:endParaRPr>
          </a:p>
        </p:txBody>
      </p:sp>
    </p:spTree>
    <p:extLst>
      <p:ext uri="{BB962C8B-B14F-4D97-AF65-F5344CB8AC3E}">
        <p14:creationId xmlns:p14="http://schemas.microsoft.com/office/powerpoint/2010/main" val="23229342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5719993"/>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50000"/>
              </a:lnSpc>
            </a:pPr>
            <a:endParaRPr lang="tr-TR" sz="900" b="1" dirty="0">
              <a:latin typeface="Arial" pitchFamily="34" charset="0"/>
              <a:cs typeface="Arial" pitchFamily="34" charset="0"/>
            </a:endParaRPr>
          </a:p>
          <a:p>
            <a:pPr algn="just">
              <a:lnSpc>
                <a:spcPct val="160000"/>
              </a:lnSpc>
            </a:pPr>
            <a:r>
              <a:rPr lang="tr-TR" b="1" dirty="0">
                <a:latin typeface="Arial" pitchFamily="34" charset="0"/>
                <a:cs typeface="Arial" pitchFamily="34" charset="0"/>
              </a:rPr>
              <a:t>Vatandaşların Kendilerini Güvende Hissetmelerini </a:t>
            </a:r>
            <a:r>
              <a:rPr lang="tr-TR" b="1" dirty="0" smtClean="0">
                <a:latin typeface="Arial" pitchFamily="34" charset="0"/>
                <a:cs typeface="Arial" pitchFamily="34" charset="0"/>
              </a:rPr>
              <a:t>Sağlamak</a:t>
            </a:r>
          </a:p>
          <a:p>
            <a:pPr algn="just">
              <a:lnSpc>
                <a:spcPct val="160000"/>
              </a:lnSpc>
            </a:pPr>
            <a:endParaRPr lang="tr-TR" sz="700" b="1" dirty="0">
              <a:latin typeface="Arial" pitchFamily="34" charset="0"/>
              <a:cs typeface="Arial" pitchFamily="34" charset="0"/>
            </a:endParaRPr>
          </a:p>
          <a:p>
            <a:pPr algn="just">
              <a:lnSpc>
                <a:spcPct val="160000"/>
              </a:lnSpc>
            </a:pPr>
            <a:r>
              <a:rPr lang="tr-TR" dirty="0">
                <a:latin typeface="Arial" pitchFamily="34" charset="0"/>
                <a:cs typeface="Arial" pitchFamily="34" charset="0"/>
              </a:rPr>
              <a:t>Güvenliğin kişiler açısından </a:t>
            </a:r>
            <a:r>
              <a:rPr lang="tr-TR" dirty="0" smtClean="0">
                <a:latin typeface="Arial" pitchFamily="34" charset="0"/>
                <a:cs typeface="Arial" pitchFamily="34" charset="0"/>
              </a:rPr>
              <a:t>önemi ,onların </a:t>
            </a:r>
            <a:r>
              <a:rPr lang="tr-TR" dirty="0">
                <a:latin typeface="Arial" pitchFamily="34" charset="0"/>
                <a:cs typeface="Arial" pitchFamily="34" charset="0"/>
              </a:rPr>
              <a:t>suça ve suçlulara karşı korunmasıdır</a:t>
            </a:r>
            <a:r>
              <a:rPr lang="tr-TR" dirty="0" smtClean="0">
                <a:latin typeface="Arial" pitchFamily="34" charset="0"/>
                <a:cs typeface="Arial" pitchFamily="34" charset="0"/>
              </a:rPr>
              <a:t>. Bu </a:t>
            </a:r>
            <a:r>
              <a:rPr lang="tr-TR" dirty="0">
                <a:latin typeface="Arial" pitchFamily="34" charset="0"/>
                <a:cs typeface="Arial" pitchFamily="34" charset="0"/>
              </a:rPr>
              <a:t>konu yeterli ölçüde gerçekleştiği takdirde kişiler bütün güçleriyle </a:t>
            </a:r>
            <a:r>
              <a:rPr lang="tr-TR" dirty="0" smtClean="0">
                <a:latin typeface="Arial" pitchFamily="34" charset="0"/>
                <a:cs typeface="Arial" pitchFamily="34" charset="0"/>
              </a:rPr>
              <a:t>ve imkânlarıyla </a:t>
            </a:r>
            <a:r>
              <a:rPr lang="tr-TR" dirty="0">
                <a:latin typeface="Arial" pitchFamily="34" charset="0"/>
                <a:cs typeface="Arial" pitchFamily="34" charset="0"/>
              </a:rPr>
              <a:t>kişisel ve toplumsal faaliyetlerini sürdürecektir. Bu da kişilerin, toplumun </a:t>
            </a:r>
            <a:r>
              <a:rPr lang="tr-TR" dirty="0" smtClean="0">
                <a:latin typeface="Arial" pitchFamily="34" charset="0"/>
                <a:cs typeface="Arial" pitchFamily="34" charset="0"/>
              </a:rPr>
              <a:t>ve ekonominin </a:t>
            </a:r>
            <a:r>
              <a:rPr lang="tr-TR" dirty="0">
                <a:latin typeface="Arial" pitchFamily="34" charset="0"/>
                <a:cs typeface="Arial" pitchFamily="34" charset="0"/>
              </a:rPr>
              <a:t>canlanması ve güçlenmesi demektir. </a:t>
            </a:r>
            <a:endParaRPr lang="tr-TR" dirty="0" smtClean="0">
              <a:latin typeface="Arial" pitchFamily="34" charset="0"/>
              <a:cs typeface="Arial" pitchFamily="34" charset="0"/>
            </a:endParaRPr>
          </a:p>
          <a:p>
            <a:pPr algn="just">
              <a:lnSpc>
                <a:spcPct val="160000"/>
              </a:lnSpc>
            </a:pPr>
            <a:endParaRPr lang="tr-TR" sz="900" dirty="0">
              <a:latin typeface="Arial" pitchFamily="34" charset="0"/>
              <a:cs typeface="Arial" pitchFamily="34" charset="0"/>
            </a:endParaRPr>
          </a:p>
          <a:p>
            <a:pPr algn="just">
              <a:lnSpc>
                <a:spcPct val="160000"/>
              </a:lnSpc>
            </a:pPr>
            <a:endParaRPr lang="tr-TR" sz="100" dirty="0">
              <a:latin typeface="Arial" pitchFamily="34" charset="0"/>
              <a:cs typeface="Arial" pitchFamily="34" charset="0"/>
            </a:endParaRPr>
          </a:p>
          <a:p>
            <a:pPr algn="just">
              <a:lnSpc>
                <a:spcPct val="160000"/>
              </a:lnSpc>
            </a:pPr>
            <a:r>
              <a:rPr lang="tr-TR" dirty="0" smtClean="0">
                <a:latin typeface="Arial" pitchFamily="34" charset="0"/>
                <a:cs typeface="Arial" pitchFamily="34" charset="0"/>
              </a:rPr>
              <a:t>Kişiler</a:t>
            </a:r>
            <a:r>
              <a:rPr lang="tr-TR" dirty="0">
                <a:latin typeface="Arial" pitchFamily="34" charset="0"/>
                <a:cs typeface="Arial" pitchFamily="34" charset="0"/>
              </a:rPr>
              <a:t>, kendilerine karşı işlenme ihtimali olan suçlar kadar başka </a:t>
            </a:r>
            <a:r>
              <a:rPr lang="tr-TR" dirty="0" smtClean="0">
                <a:latin typeface="Arial" pitchFamily="34" charset="0"/>
                <a:cs typeface="Arial" pitchFamily="34" charset="0"/>
              </a:rPr>
              <a:t>kişilere karşı </a:t>
            </a:r>
            <a:r>
              <a:rPr lang="tr-TR" dirty="0">
                <a:latin typeface="Arial" pitchFamily="34" charset="0"/>
                <a:cs typeface="Arial" pitchFamily="34" charset="0"/>
              </a:rPr>
              <a:t>işlenebilecek suçlardan da kişisel ve sosyal sonuçlar doğuracak şekilde etkilenirler</a:t>
            </a:r>
            <a:r>
              <a:rPr lang="tr-TR" dirty="0" smtClean="0">
                <a:latin typeface="Arial" pitchFamily="34" charset="0"/>
                <a:cs typeface="Arial" pitchFamily="34" charset="0"/>
              </a:rPr>
              <a:t>. Bu </a:t>
            </a:r>
            <a:r>
              <a:rPr lang="tr-TR" dirty="0">
                <a:latin typeface="Arial" pitchFamily="34" charset="0"/>
                <a:cs typeface="Arial" pitchFamily="34" charset="0"/>
              </a:rPr>
              <a:t>nedenle kişiler sadece kendilerine karşı değil, kime karşı olursa olsun suç </a:t>
            </a:r>
            <a:r>
              <a:rPr lang="tr-TR" dirty="0" smtClean="0">
                <a:latin typeface="Arial" pitchFamily="34" charset="0"/>
                <a:cs typeface="Arial" pitchFamily="34" charset="0"/>
              </a:rPr>
              <a:t>işlenmesine izin </a:t>
            </a:r>
            <a:r>
              <a:rPr lang="tr-TR" dirty="0">
                <a:latin typeface="Arial" pitchFamily="34" charset="0"/>
                <a:cs typeface="Arial" pitchFamily="34" charset="0"/>
              </a:rPr>
              <a:t>verilmeyeceğini, işlenirse cezalandırılacağını bilmek ve görmek isterler.</a:t>
            </a:r>
            <a:endParaRPr lang="tr-TR" b="1" dirty="0" smtClean="0">
              <a:latin typeface="Arial" pitchFamily="34" charset="0"/>
              <a:cs typeface="Arial" pitchFamily="34" charset="0"/>
            </a:endParaRPr>
          </a:p>
        </p:txBody>
      </p:sp>
    </p:spTree>
    <p:extLst>
      <p:ext uri="{BB962C8B-B14F-4D97-AF65-F5344CB8AC3E}">
        <p14:creationId xmlns:p14="http://schemas.microsoft.com/office/powerpoint/2010/main" val="13741622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6546373"/>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60000"/>
              </a:lnSpc>
            </a:pPr>
            <a:endParaRPr lang="tr-TR" sz="700" b="1" dirty="0">
              <a:latin typeface="Arial" pitchFamily="34" charset="0"/>
              <a:cs typeface="Arial" pitchFamily="34" charset="0"/>
            </a:endParaRPr>
          </a:p>
          <a:p>
            <a:pPr algn="just">
              <a:lnSpc>
                <a:spcPct val="160000"/>
              </a:lnSpc>
            </a:pPr>
            <a:r>
              <a:rPr lang="tr-TR" b="1" dirty="0">
                <a:latin typeface="Arial" pitchFamily="34" charset="0"/>
                <a:cs typeface="Arial" pitchFamily="34" charset="0"/>
              </a:rPr>
              <a:t>Sorumluluk Bölgesini Denetimi Altında </a:t>
            </a:r>
            <a:r>
              <a:rPr lang="tr-TR" b="1" dirty="0" smtClean="0">
                <a:latin typeface="Arial" pitchFamily="34" charset="0"/>
                <a:cs typeface="Arial" pitchFamily="34" charset="0"/>
              </a:rPr>
              <a:t>Bulundurmak</a:t>
            </a:r>
          </a:p>
          <a:p>
            <a:pPr algn="just">
              <a:lnSpc>
                <a:spcPct val="160000"/>
              </a:lnSpc>
            </a:pPr>
            <a:endParaRPr lang="tr-TR" sz="700" b="1" dirty="0">
              <a:latin typeface="Arial" pitchFamily="34" charset="0"/>
              <a:cs typeface="Arial" pitchFamily="34" charset="0"/>
            </a:endParaRPr>
          </a:p>
          <a:p>
            <a:pPr algn="just">
              <a:lnSpc>
                <a:spcPct val="160000"/>
              </a:lnSpc>
            </a:pPr>
            <a:r>
              <a:rPr lang="tr-TR" dirty="0">
                <a:latin typeface="Arial" pitchFamily="34" charset="0"/>
                <a:cs typeface="Arial" pitchFamily="34" charset="0"/>
              </a:rPr>
              <a:t>Özel güvenlik görevlileri; bina, tesis, güzergâh, kısaca sorumluluk bölgesinin </a:t>
            </a:r>
            <a:r>
              <a:rPr lang="tr-TR" dirty="0" smtClean="0">
                <a:latin typeface="Arial" pitchFamily="34" charset="0"/>
                <a:cs typeface="Arial" pitchFamily="34" charset="0"/>
              </a:rPr>
              <a:t>tamamının emniyet </a:t>
            </a:r>
            <a:r>
              <a:rPr lang="tr-TR" dirty="0">
                <a:latin typeface="Arial" pitchFamily="34" charset="0"/>
                <a:cs typeface="Arial" pitchFamily="34" charset="0"/>
              </a:rPr>
              <a:t>ve </a:t>
            </a:r>
            <a:r>
              <a:rPr lang="tr-TR" dirty="0" smtClean="0">
                <a:latin typeface="Arial" pitchFamily="34" charset="0"/>
                <a:cs typeface="Arial" pitchFamily="34" charset="0"/>
              </a:rPr>
              <a:t>asayişinden sorumludur</a:t>
            </a:r>
            <a:r>
              <a:rPr lang="tr-TR" dirty="0">
                <a:latin typeface="Arial" pitchFamily="34" charset="0"/>
                <a:cs typeface="Arial" pitchFamily="34" charset="0"/>
              </a:rPr>
              <a:t>. Bu nedenle görev yaptığı </a:t>
            </a:r>
            <a:r>
              <a:rPr lang="tr-TR" dirty="0" smtClean="0">
                <a:latin typeface="Arial" pitchFamily="34" charset="0"/>
                <a:cs typeface="Arial" pitchFamily="34" charset="0"/>
              </a:rPr>
              <a:t>bölgenin sosyal</a:t>
            </a:r>
            <a:r>
              <a:rPr lang="tr-TR" dirty="0">
                <a:latin typeface="Arial" pitchFamily="34" charset="0"/>
                <a:cs typeface="Arial" pitchFamily="34" charset="0"/>
              </a:rPr>
              <a:t>, ekonomik ve coğrafi yapısının özeliklerini göz önünde </a:t>
            </a:r>
            <a:r>
              <a:rPr lang="tr-TR" dirty="0" smtClean="0">
                <a:latin typeface="Arial" pitchFamily="34" charset="0"/>
                <a:cs typeface="Arial" pitchFamily="34" charset="0"/>
              </a:rPr>
              <a:t>bulundurarak gerekli </a:t>
            </a:r>
            <a:r>
              <a:rPr lang="tr-TR" dirty="0">
                <a:latin typeface="Arial" pitchFamily="34" charset="0"/>
                <a:cs typeface="Arial" pitchFamily="34" charset="0"/>
              </a:rPr>
              <a:t>emniyet tedbirlerini almak zorundadır</a:t>
            </a:r>
            <a:r>
              <a:rPr lang="tr-TR" dirty="0" smtClean="0">
                <a:latin typeface="Arial" pitchFamily="34" charset="0"/>
                <a:cs typeface="Arial" pitchFamily="34" charset="0"/>
              </a:rPr>
              <a:t>. </a:t>
            </a:r>
          </a:p>
          <a:p>
            <a:pPr algn="just">
              <a:lnSpc>
                <a:spcPct val="160000"/>
              </a:lnSpc>
            </a:pPr>
            <a:endParaRPr lang="tr-TR" sz="900" dirty="0">
              <a:latin typeface="Arial" pitchFamily="34" charset="0"/>
              <a:cs typeface="Arial" pitchFamily="34" charset="0"/>
            </a:endParaRPr>
          </a:p>
          <a:p>
            <a:pPr algn="just">
              <a:lnSpc>
                <a:spcPct val="160000"/>
              </a:lnSpc>
            </a:pPr>
            <a:r>
              <a:rPr lang="tr-TR" dirty="0">
                <a:latin typeface="Arial" pitchFamily="34" charset="0"/>
                <a:cs typeface="Arial" pitchFamily="34" charset="0"/>
              </a:rPr>
              <a:t>Göreve başlandığı andan itibaren ilk 10-15 dk. içerisinde görev yerindeki </a:t>
            </a:r>
            <a:r>
              <a:rPr lang="tr-TR" dirty="0" smtClean="0">
                <a:latin typeface="Arial" pitchFamily="34" charset="0"/>
                <a:cs typeface="Arial" pitchFamily="34" charset="0"/>
              </a:rPr>
              <a:t>sorumluluk sahasının </a:t>
            </a:r>
            <a:r>
              <a:rPr lang="tr-TR" dirty="0">
                <a:latin typeface="Arial" pitchFamily="34" charset="0"/>
                <a:cs typeface="Arial" pitchFamily="34" charset="0"/>
              </a:rPr>
              <a:t>kontrolünü yapmalı varsa sorunlu durumlar belirlenerek giderilmesi </a:t>
            </a:r>
            <a:r>
              <a:rPr lang="tr-TR" dirty="0" smtClean="0">
                <a:latin typeface="Arial" pitchFamily="34" charset="0"/>
                <a:cs typeface="Arial" pitchFamily="34" charset="0"/>
              </a:rPr>
              <a:t>için çareler </a:t>
            </a:r>
            <a:r>
              <a:rPr lang="tr-TR" dirty="0">
                <a:latin typeface="Arial" pitchFamily="34" charset="0"/>
                <a:cs typeface="Arial" pitchFamily="34" charset="0"/>
              </a:rPr>
              <a:t>aranmalıdır. </a:t>
            </a:r>
            <a:endParaRPr lang="tr-TR" dirty="0" smtClean="0">
              <a:latin typeface="Arial" pitchFamily="34" charset="0"/>
              <a:cs typeface="Arial" pitchFamily="34" charset="0"/>
            </a:endParaRPr>
          </a:p>
          <a:p>
            <a:pPr algn="just">
              <a:lnSpc>
                <a:spcPct val="160000"/>
              </a:lnSpc>
            </a:pPr>
            <a:endParaRPr lang="tr-TR" dirty="0" smtClean="0">
              <a:latin typeface="Arial" pitchFamily="34" charset="0"/>
              <a:cs typeface="Arial" pitchFamily="34" charset="0"/>
            </a:endParaRPr>
          </a:p>
          <a:p>
            <a:pPr algn="just">
              <a:lnSpc>
                <a:spcPct val="160000"/>
              </a:lnSpc>
            </a:pPr>
            <a:r>
              <a:rPr lang="tr-TR" dirty="0" smtClean="0">
                <a:latin typeface="Arial" pitchFamily="34" charset="0"/>
                <a:cs typeface="Arial" pitchFamily="34" charset="0"/>
              </a:rPr>
              <a:t> </a:t>
            </a:r>
            <a:r>
              <a:rPr lang="tr-TR" dirty="0">
                <a:latin typeface="Arial" pitchFamily="34" charset="0"/>
                <a:cs typeface="Arial" pitchFamily="34" charset="0"/>
              </a:rPr>
              <a:t>Sorumlu olduğu bölgeye </a:t>
            </a:r>
            <a:r>
              <a:rPr lang="tr-TR" dirty="0" smtClean="0">
                <a:latin typeface="Arial" pitchFamily="34" charset="0"/>
                <a:cs typeface="Arial" pitchFamily="34" charset="0"/>
              </a:rPr>
              <a:t>dışarıdan ve </a:t>
            </a:r>
            <a:r>
              <a:rPr lang="tr-TR" dirty="0">
                <a:latin typeface="Arial" pitchFamily="34" charset="0"/>
                <a:cs typeface="Arial" pitchFamily="34" charset="0"/>
              </a:rPr>
              <a:t>içeriden gelebilecek sabotaj, eylem, hırsızlık ihtimali gibi durumları </a:t>
            </a:r>
            <a:r>
              <a:rPr lang="tr-TR" dirty="0" smtClean="0">
                <a:latin typeface="Arial" pitchFamily="34" charset="0"/>
                <a:cs typeface="Arial" pitchFamily="34" charset="0"/>
              </a:rPr>
              <a:t>değerlendirerek alınabilecek </a:t>
            </a:r>
            <a:r>
              <a:rPr lang="tr-TR" dirty="0">
                <a:latin typeface="Arial" pitchFamily="34" charset="0"/>
                <a:cs typeface="Arial" pitchFamily="34" charset="0"/>
              </a:rPr>
              <a:t>karşı tedbirlerle ilgili senaryolar tasarlamalı ve gerektiğinde uygulamalıdır.</a:t>
            </a:r>
            <a:endParaRPr lang="tr-TR" b="1" dirty="0" smtClean="0">
              <a:latin typeface="Arial" pitchFamily="34" charset="0"/>
              <a:cs typeface="Arial" pitchFamily="34" charset="0"/>
            </a:endParaRPr>
          </a:p>
        </p:txBody>
      </p:sp>
    </p:spTree>
    <p:extLst>
      <p:ext uri="{BB962C8B-B14F-4D97-AF65-F5344CB8AC3E}">
        <p14:creationId xmlns:p14="http://schemas.microsoft.com/office/powerpoint/2010/main" val="31713904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7"/>
            <a:ext cx="8827129" cy="5438378"/>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60000"/>
              </a:lnSpc>
            </a:pPr>
            <a:endParaRPr lang="tr-TR" sz="700" b="1" dirty="0">
              <a:latin typeface="Arial" pitchFamily="34" charset="0"/>
              <a:cs typeface="Arial" pitchFamily="34" charset="0"/>
            </a:endParaRPr>
          </a:p>
          <a:p>
            <a:pPr algn="just">
              <a:lnSpc>
                <a:spcPct val="160000"/>
              </a:lnSpc>
            </a:pPr>
            <a:r>
              <a:rPr lang="tr-TR" b="1" dirty="0">
                <a:latin typeface="Arial" pitchFamily="34" charset="0"/>
                <a:cs typeface="Arial" pitchFamily="34" charset="0"/>
              </a:rPr>
              <a:t>Sorumluluk Bölgesini Denetimi Altında </a:t>
            </a:r>
            <a:r>
              <a:rPr lang="tr-TR" b="1" dirty="0" smtClean="0">
                <a:latin typeface="Arial" pitchFamily="34" charset="0"/>
                <a:cs typeface="Arial" pitchFamily="34" charset="0"/>
              </a:rPr>
              <a:t>Bulundurmak</a:t>
            </a:r>
          </a:p>
          <a:p>
            <a:pPr algn="just">
              <a:lnSpc>
                <a:spcPct val="160000"/>
              </a:lnSpc>
            </a:pPr>
            <a:endParaRPr lang="tr-TR" sz="700" b="1" dirty="0">
              <a:latin typeface="Arial" pitchFamily="34" charset="0"/>
              <a:cs typeface="Arial" pitchFamily="34" charset="0"/>
            </a:endParaRPr>
          </a:p>
          <a:p>
            <a:pPr algn="just">
              <a:lnSpc>
                <a:spcPct val="160000"/>
              </a:lnSpc>
            </a:pPr>
            <a:r>
              <a:rPr lang="tr-TR" dirty="0">
                <a:latin typeface="Arial" pitchFamily="34" charset="0"/>
                <a:cs typeface="Arial" pitchFamily="34" charset="0"/>
              </a:rPr>
              <a:t>Görev bölgesinde olmaması gereken insanlar, malzemeler veya şüpheli hususlar </a:t>
            </a:r>
            <a:r>
              <a:rPr lang="tr-TR" dirty="0" smtClean="0">
                <a:latin typeface="Arial" pitchFamily="34" charset="0"/>
                <a:cs typeface="Arial" pitchFamily="34" charset="0"/>
              </a:rPr>
              <a:t>varsa herhangi </a:t>
            </a:r>
            <a:r>
              <a:rPr lang="tr-TR" dirty="0">
                <a:latin typeface="Arial" pitchFamily="34" charset="0"/>
                <a:cs typeface="Arial" pitchFamily="34" charset="0"/>
              </a:rPr>
              <a:t>bir yorumlamaya gitmeden önce sıralı amirlere bilgi verilip amirlerin </a:t>
            </a:r>
            <a:r>
              <a:rPr lang="tr-TR" dirty="0" smtClean="0">
                <a:latin typeface="Arial" pitchFamily="34" charset="0"/>
                <a:cs typeface="Arial" pitchFamily="34" charset="0"/>
              </a:rPr>
              <a:t>sağlıklı kararlar </a:t>
            </a:r>
            <a:r>
              <a:rPr lang="tr-TR" dirty="0">
                <a:latin typeface="Arial" pitchFamily="34" charset="0"/>
                <a:cs typeface="Arial" pitchFamily="34" charset="0"/>
              </a:rPr>
              <a:t>almasına yardımcı olunmalı ve onların vereceği talimatlar doğrultusunda </a:t>
            </a:r>
            <a:r>
              <a:rPr lang="tr-TR" dirty="0" smtClean="0">
                <a:latin typeface="Arial" pitchFamily="34" charset="0"/>
                <a:cs typeface="Arial" pitchFamily="34" charset="0"/>
              </a:rPr>
              <a:t>hareket edilmelidir.</a:t>
            </a:r>
          </a:p>
          <a:p>
            <a:pPr algn="just">
              <a:lnSpc>
                <a:spcPct val="160000"/>
              </a:lnSpc>
            </a:pPr>
            <a:endParaRPr lang="tr-TR" b="1" dirty="0">
              <a:latin typeface="Arial" pitchFamily="34" charset="0"/>
              <a:cs typeface="Arial" pitchFamily="34" charset="0"/>
            </a:endParaRPr>
          </a:p>
          <a:p>
            <a:pPr algn="just">
              <a:lnSpc>
                <a:spcPct val="160000"/>
              </a:lnSpc>
            </a:pPr>
            <a:r>
              <a:rPr lang="tr-TR" dirty="0">
                <a:latin typeface="Arial" pitchFamily="34" charset="0"/>
                <a:cs typeface="Arial" pitchFamily="34" charset="0"/>
              </a:rPr>
              <a:t>Bunların yanı sıra Özel güvenlik kuruluşları bilişim ve güvenlik ekipmanları </a:t>
            </a:r>
            <a:r>
              <a:rPr lang="tr-TR" dirty="0" smtClean="0">
                <a:latin typeface="Arial" pitchFamily="34" charset="0"/>
                <a:cs typeface="Arial" pitchFamily="34" charset="0"/>
              </a:rPr>
              <a:t>açısından teknolojiyi </a:t>
            </a:r>
            <a:r>
              <a:rPr lang="tr-TR" dirty="0">
                <a:latin typeface="Arial" pitchFamily="34" charset="0"/>
                <a:cs typeface="Arial" pitchFamily="34" charset="0"/>
              </a:rPr>
              <a:t>yakından takip ederek (güvenlik kamera sistemleri, alarm sistemleri, </a:t>
            </a:r>
            <a:r>
              <a:rPr lang="tr-TR" dirty="0" err="1" smtClean="0">
                <a:latin typeface="Arial" pitchFamily="34" charset="0"/>
                <a:cs typeface="Arial" pitchFamily="34" charset="0"/>
              </a:rPr>
              <a:t>drone</a:t>
            </a:r>
            <a:r>
              <a:rPr lang="tr-TR" dirty="0" smtClean="0">
                <a:latin typeface="Arial" pitchFamily="34" charset="0"/>
                <a:cs typeface="Arial" pitchFamily="34" charset="0"/>
              </a:rPr>
              <a:t> vb</a:t>
            </a:r>
            <a:r>
              <a:rPr lang="tr-TR" dirty="0">
                <a:latin typeface="Arial" pitchFamily="34" charset="0"/>
                <a:cs typeface="Arial" pitchFamily="34" charset="0"/>
              </a:rPr>
              <a:t>.) görev bölgelerinin, güvenlik teknolojisinin yeni ürünlerinden faydalanarak kendi </a:t>
            </a:r>
            <a:r>
              <a:rPr lang="tr-TR" dirty="0" smtClean="0">
                <a:latin typeface="Arial" pitchFamily="34" charset="0"/>
                <a:cs typeface="Arial" pitchFamily="34" charset="0"/>
              </a:rPr>
              <a:t>denetim ve </a:t>
            </a:r>
            <a:r>
              <a:rPr lang="tr-TR" dirty="0">
                <a:latin typeface="Arial" pitchFamily="34" charset="0"/>
                <a:cs typeface="Arial" pitchFamily="34" charset="0"/>
              </a:rPr>
              <a:t>kontrolü altında bulundurulmasını sağlamalıdırlar.</a:t>
            </a:r>
            <a:endParaRPr lang="tr-TR" dirty="0" smtClean="0">
              <a:latin typeface="Arial" pitchFamily="34" charset="0"/>
              <a:cs typeface="Arial" pitchFamily="34" charset="0"/>
            </a:endParaRPr>
          </a:p>
        </p:txBody>
      </p:sp>
    </p:spTree>
    <p:extLst>
      <p:ext uri="{BB962C8B-B14F-4D97-AF65-F5344CB8AC3E}">
        <p14:creationId xmlns:p14="http://schemas.microsoft.com/office/powerpoint/2010/main" val="38397679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3" name="Dikdörtgen 2"/>
          <p:cNvSpPr/>
          <p:nvPr/>
        </p:nvSpPr>
        <p:spPr>
          <a:xfrm>
            <a:off x="158436" y="743858"/>
            <a:ext cx="8827129" cy="5216778"/>
          </a:xfrm>
          <a:prstGeom prst="rect">
            <a:avLst/>
          </a:prstGeom>
        </p:spPr>
        <p:txBody>
          <a:bodyPr wrap="square" lIns="83786" tIns="41893" rIns="83786" bIns="41893">
            <a:spAutoFit/>
          </a:bodyPr>
          <a:lstStyle/>
          <a:p>
            <a:pPr algn="just">
              <a:lnSpc>
                <a:spcPct val="150000"/>
              </a:lnSpc>
            </a:pPr>
            <a:endParaRPr lang="tr-TR" sz="700" b="1" dirty="0">
              <a:latin typeface="Arial" pitchFamily="34" charset="0"/>
              <a:cs typeface="Arial" pitchFamily="34" charset="0"/>
            </a:endParaRPr>
          </a:p>
          <a:p>
            <a:pPr algn="just">
              <a:lnSpc>
                <a:spcPct val="150000"/>
              </a:lnSpc>
            </a:pPr>
            <a:r>
              <a:rPr lang="tr-TR" b="1" dirty="0">
                <a:latin typeface="Arial" pitchFamily="34" charset="0"/>
                <a:cs typeface="Arial" pitchFamily="34" charset="0"/>
              </a:rPr>
              <a:t>ÖZEL GÜVENLİK GÖREVLİLERİNİN BAŞLICA </a:t>
            </a:r>
            <a:r>
              <a:rPr lang="tr-TR" b="1" dirty="0" smtClean="0">
                <a:latin typeface="Arial" pitchFamily="34" charset="0"/>
                <a:cs typeface="Arial" pitchFamily="34" charset="0"/>
              </a:rPr>
              <a:t>GÖREVLERİ</a:t>
            </a:r>
          </a:p>
          <a:p>
            <a:pPr algn="just">
              <a:lnSpc>
                <a:spcPct val="160000"/>
              </a:lnSpc>
            </a:pPr>
            <a:endParaRPr lang="tr-TR" sz="700" b="1" dirty="0">
              <a:latin typeface="Arial" pitchFamily="34" charset="0"/>
              <a:cs typeface="Arial" pitchFamily="34" charset="0"/>
            </a:endParaRPr>
          </a:p>
          <a:p>
            <a:pPr algn="just">
              <a:lnSpc>
                <a:spcPct val="160000"/>
              </a:lnSpc>
            </a:pPr>
            <a:r>
              <a:rPr lang="tr-TR" b="1" dirty="0">
                <a:latin typeface="Arial" pitchFamily="34" charset="0"/>
                <a:cs typeface="Arial" pitchFamily="34" charset="0"/>
              </a:rPr>
              <a:t>Kişilere ve Mağdurlara Yardım </a:t>
            </a:r>
            <a:r>
              <a:rPr lang="tr-TR" b="1" dirty="0" smtClean="0">
                <a:latin typeface="Arial" pitchFamily="34" charset="0"/>
                <a:cs typeface="Arial" pitchFamily="34" charset="0"/>
              </a:rPr>
              <a:t>Etmek</a:t>
            </a:r>
          </a:p>
          <a:p>
            <a:pPr algn="just">
              <a:lnSpc>
                <a:spcPct val="160000"/>
              </a:lnSpc>
            </a:pPr>
            <a:endParaRPr lang="tr-TR" sz="700" b="1" dirty="0">
              <a:latin typeface="Arial" pitchFamily="34" charset="0"/>
              <a:cs typeface="Arial" pitchFamily="34" charset="0"/>
            </a:endParaRPr>
          </a:p>
          <a:p>
            <a:pPr algn="just">
              <a:lnSpc>
                <a:spcPct val="160000"/>
              </a:lnSpc>
            </a:pPr>
            <a:r>
              <a:rPr lang="tr-TR" dirty="0" smtClean="0">
                <a:latin typeface="Arial" pitchFamily="34" charset="0"/>
                <a:cs typeface="Arial" pitchFamily="34" charset="0"/>
              </a:rPr>
              <a:t> </a:t>
            </a:r>
            <a:r>
              <a:rPr lang="tr-TR" dirty="0">
                <a:latin typeface="Arial" pitchFamily="34" charset="0"/>
                <a:cs typeface="Arial" pitchFamily="34" charset="0"/>
              </a:rPr>
              <a:t>Güvenlik güçleri; suçları önleme, meydana gelen suçlara müdahale etme</a:t>
            </a:r>
            <a:r>
              <a:rPr lang="tr-TR" dirty="0" smtClean="0">
                <a:latin typeface="Arial" pitchFamily="34" charset="0"/>
                <a:cs typeface="Arial" pitchFamily="34" charset="0"/>
              </a:rPr>
              <a:t>, suça </a:t>
            </a:r>
            <a:r>
              <a:rPr lang="tr-TR" dirty="0">
                <a:latin typeface="Arial" pitchFamily="34" charset="0"/>
                <a:cs typeface="Arial" pitchFamily="34" charset="0"/>
              </a:rPr>
              <a:t>karışanları yakalayarak adli mercilere teslim etmek ile halkın can ve malını </a:t>
            </a:r>
            <a:r>
              <a:rPr lang="tr-TR" dirty="0" smtClean="0">
                <a:latin typeface="Arial" pitchFamily="34" charset="0"/>
                <a:cs typeface="Arial" pitchFamily="34" charset="0"/>
              </a:rPr>
              <a:t>korumakla görevlidir.</a:t>
            </a:r>
          </a:p>
          <a:p>
            <a:pPr algn="just">
              <a:lnSpc>
                <a:spcPct val="160000"/>
              </a:lnSpc>
            </a:pPr>
            <a:endParaRPr lang="tr-TR" sz="900" dirty="0">
              <a:latin typeface="Arial" pitchFamily="34" charset="0"/>
              <a:cs typeface="Arial" pitchFamily="34" charset="0"/>
            </a:endParaRPr>
          </a:p>
          <a:p>
            <a:pPr algn="just">
              <a:lnSpc>
                <a:spcPct val="160000"/>
              </a:lnSpc>
            </a:pPr>
            <a:r>
              <a:rPr lang="tr-TR" dirty="0">
                <a:latin typeface="Arial" pitchFamily="34" charset="0"/>
                <a:cs typeface="Arial" pitchFamily="34" charset="0"/>
              </a:rPr>
              <a:t>Konu Özel Güvenlik görevlisi açısından incelendiğinde genel kolluktan çok farklı </a:t>
            </a:r>
            <a:r>
              <a:rPr lang="tr-TR" dirty="0" smtClean="0">
                <a:latin typeface="Arial" pitchFamily="34" charset="0"/>
                <a:cs typeface="Arial" pitchFamily="34" charset="0"/>
              </a:rPr>
              <a:t>olmadığı görülmektedir</a:t>
            </a:r>
            <a:r>
              <a:rPr lang="tr-TR" dirty="0">
                <a:latin typeface="Arial" pitchFamily="34" charset="0"/>
                <a:cs typeface="Arial" pitchFamily="34" charset="0"/>
              </a:rPr>
              <a:t>. Özel güvenlik görevlisinin genel kolluğa nazaran sorumluluk </a:t>
            </a:r>
            <a:r>
              <a:rPr lang="tr-TR" dirty="0" smtClean="0">
                <a:latin typeface="Arial" pitchFamily="34" charset="0"/>
                <a:cs typeface="Arial" pitchFamily="34" charset="0"/>
              </a:rPr>
              <a:t>bölgeleri daha </a:t>
            </a:r>
            <a:r>
              <a:rPr lang="tr-TR" dirty="0">
                <a:latin typeface="Arial" pitchFamily="34" charset="0"/>
                <a:cs typeface="Arial" pitchFamily="34" charset="0"/>
              </a:rPr>
              <a:t>lokaldir. Suçları önleme, gerektiğinde müdahale etme görevi öncelikli </a:t>
            </a:r>
            <a:r>
              <a:rPr lang="tr-TR" dirty="0" smtClean="0">
                <a:latin typeface="Arial" pitchFamily="34" charset="0"/>
                <a:cs typeface="Arial" pitchFamily="34" charset="0"/>
              </a:rPr>
              <a:t>olan Özel </a:t>
            </a:r>
            <a:r>
              <a:rPr lang="tr-TR" dirty="0">
                <a:latin typeface="Arial" pitchFamily="34" charset="0"/>
                <a:cs typeface="Arial" pitchFamily="34" charset="0"/>
              </a:rPr>
              <a:t>güvenlik görevlisinin, bunlardan farklı olarak, yardım isteyenlere, yardıma </a:t>
            </a:r>
            <a:r>
              <a:rPr lang="tr-TR" dirty="0" smtClean="0">
                <a:latin typeface="Arial" pitchFamily="34" charset="0"/>
                <a:cs typeface="Arial" pitchFamily="34" charset="0"/>
              </a:rPr>
              <a:t>muhtaç kişilere </a:t>
            </a:r>
            <a:r>
              <a:rPr lang="tr-TR" dirty="0">
                <a:latin typeface="Arial" pitchFamily="34" charset="0"/>
                <a:cs typeface="Arial" pitchFamily="34" charset="0"/>
              </a:rPr>
              <a:t>yardım etmek gibi sosyal içerikli hizmet görevleri de bulunmaktadır</a:t>
            </a:r>
            <a:r>
              <a:rPr lang="tr-TR" dirty="0" smtClean="0">
                <a:latin typeface="Arial" pitchFamily="34" charset="0"/>
                <a:cs typeface="Arial" pitchFamily="34" charset="0"/>
              </a:rPr>
              <a:t>. </a:t>
            </a:r>
          </a:p>
        </p:txBody>
      </p:sp>
    </p:spTree>
    <p:extLst>
      <p:ext uri="{BB962C8B-B14F-4D97-AF65-F5344CB8AC3E}">
        <p14:creationId xmlns:p14="http://schemas.microsoft.com/office/powerpoint/2010/main" val="38099539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2" name="Dikdörtgen 1"/>
          <p:cNvSpPr/>
          <p:nvPr/>
        </p:nvSpPr>
        <p:spPr>
          <a:xfrm>
            <a:off x="362138" y="889000"/>
            <a:ext cx="8487624" cy="5178306"/>
          </a:xfrm>
          <a:prstGeom prst="rect">
            <a:avLst/>
          </a:prstGeom>
        </p:spPr>
        <p:txBody>
          <a:bodyPr wrap="square" lIns="83786" tIns="41893" rIns="83786" bIns="41893">
            <a:spAutoFit/>
          </a:bodyPr>
          <a:lstStyle/>
          <a:p>
            <a:pPr algn="just"/>
            <a:r>
              <a:rPr lang="tr-TR" dirty="0"/>
              <a:t>Kendimizi </a:t>
            </a:r>
            <a:r>
              <a:rPr lang="tr-TR" dirty="0" smtClean="0"/>
              <a:t>Sınayalım</a:t>
            </a:r>
          </a:p>
          <a:p>
            <a:pPr algn="just"/>
            <a:endParaRPr lang="tr-TR" dirty="0"/>
          </a:p>
          <a:p>
            <a:pPr marL="314199" indent="-314199" algn="just">
              <a:buAutoNum type="arabicPeriod"/>
            </a:pPr>
            <a:r>
              <a:rPr lang="tr-TR" dirty="0" smtClean="0"/>
              <a:t>Aşağıdakilerden </a:t>
            </a:r>
            <a:r>
              <a:rPr lang="tr-TR" dirty="0"/>
              <a:t>hangisi özel güvenlik devriyesinin </a:t>
            </a:r>
            <a:r>
              <a:rPr lang="tr-TR" dirty="0" smtClean="0"/>
              <a:t>temel  amaç </a:t>
            </a:r>
            <a:r>
              <a:rPr lang="tr-TR" dirty="0"/>
              <a:t>ve hedeflerinden biri değildir</a:t>
            </a:r>
            <a:r>
              <a:rPr lang="tr-TR" dirty="0" smtClean="0"/>
              <a:t>?</a:t>
            </a:r>
          </a:p>
          <a:p>
            <a:pPr marL="314199" indent="-314199" algn="just">
              <a:buAutoNum type="arabicPeriod"/>
            </a:pPr>
            <a:endParaRPr lang="tr-TR" sz="700" dirty="0"/>
          </a:p>
          <a:p>
            <a:pPr algn="just"/>
            <a:r>
              <a:rPr lang="tr-TR" dirty="0"/>
              <a:t>a. Olay yerini muhafaza etmek</a:t>
            </a:r>
          </a:p>
          <a:p>
            <a:pPr algn="just"/>
            <a:r>
              <a:rPr lang="tr-TR" dirty="0"/>
              <a:t>b. Suç işlenmesini önlemek</a:t>
            </a:r>
          </a:p>
          <a:p>
            <a:pPr algn="just"/>
            <a:r>
              <a:rPr lang="tr-TR" dirty="0"/>
              <a:t>c. Genel kollukla iş birliği kurmak ve geliştirmek</a:t>
            </a:r>
          </a:p>
          <a:p>
            <a:pPr algn="just"/>
            <a:r>
              <a:rPr lang="tr-TR" dirty="0"/>
              <a:t>d. Suçlara(olaylara) müdahale etmek</a:t>
            </a:r>
          </a:p>
          <a:p>
            <a:pPr algn="just"/>
            <a:r>
              <a:rPr lang="tr-TR" dirty="0"/>
              <a:t>e. Cumhuriyet savcısına haber </a:t>
            </a:r>
            <a:r>
              <a:rPr lang="tr-TR" dirty="0" smtClean="0"/>
              <a:t>vermek</a:t>
            </a:r>
          </a:p>
          <a:p>
            <a:pPr algn="just"/>
            <a:endParaRPr lang="tr-TR" dirty="0"/>
          </a:p>
          <a:p>
            <a:pPr algn="just"/>
            <a:r>
              <a:rPr lang="tr-TR" dirty="0"/>
              <a:t>2. Önceden plan ve program yapılmaksızın </a:t>
            </a:r>
            <a:r>
              <a:rPr lang="tr-TR" dirty="0" smtClean="0"/>
              <a:t>gerçekleştirilen devriye </a:t>
            </a:r>
            <a:r>
              <a:rPr lang="tr-TR" dirty="0"/>
              <a:t>yöntemi aşağıdakilerden </a:t>
            </a:r>
            <a:r>
              <a:rPr lang="tr-TR" dirty="0" smtClean="0"/>
              <a:t>hangisidir?</a:t>
            </a:r>
          </a:p>
          <a:p>
            <a:pPr algn="just"/>
            <a:endParaRPr lang="tr-TR" dirty="0"/>
          </a:p>
          <a:p>
            <a:pPr algn="just"/>
            <a:r>
              <a:rPr lang="tr-TR" dirty="0"/>
              <a:t>a. Hedefli devriye</a:t>
            </a:r>
          </a:p>
          <a:p>
            <a:pPr algn="just"/>
            <a:r>
              <a:rPr lang="tr-TR" dirty="0"/>
              <a:t>b. Geriye dönüşlü devriye</a:t>
            </a:r>
          </a:p>
          <a:p>
            <a:pPr algn="just"/>
            <a:r>
              <a:rPr lang="tr-TR" dirty="0"/>
              <a:t>c. Olağan (rutin) devriye</a:t>
            </a:r>
          </a:p>
          <a:p>
            <a:pPr algn="just"/>
            <a:r>
              <a:rPr lang="tr-TR" dirty="0"/>
              <a:t>d. Dairesel devriye</a:t>
            </a:r>
          </a:p>
          <a:p>
            <a:pPr algn="just"/>
            <a:r>
              <a:rPr lang="tr-TR" dirty="0"/>
              <a:t>e. Yaya devriye</a:t>
            </a:r>
          </a:p>
        </p:txBody>
      </p:sp>
    </p:spTree>
    <p:extLst>
      <p:ext uri="{BB962C8B-B14F-4D97-AF65-F5344CB8AC3E}">
        <p14:creationId xmlns:p14="http://schemas.microsoft.com/office/powerpoint/2010/main" val="19769788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2" name="Dikdörtgen 1"/>
          <p:cNvSpPr/>
          <p:nvPr/>
        </p:nvSpPr>
        <p:spPr>
          <a:xfrm>
            <a:off x="362138" y="889000"/>
            <a:ext cx="8487624" cy="4516587"/>
          </a:xfrm>
          <a:prstGeom prst="rect">
            <a:avLst/>
          </a:prstGeom>
        </p:spPr>
        <p:txBody>
          <a:bodyPr wrap="square" lIns="83786" tIns="41893" rIns="83786" bIns="41893">
            <a:spAutoFit/>
          </a:bodyPr>
          <a:lstStyle/>
          <a:p>
            <a:pPr algn="just"/>
            <a:r>
              <a:rPr lang="tr-TR" dirty="0"/>
              <a:t>3. Aşağıdakilerin hangisi özel güvenlik tarafından </a:t>
            </a:r>
            <a:r>
              <a:rPr lang="tr-TR" dirty="0" smtClean="0"/>
              <a:t>kullanılan devriye </a:t>
            </a:r>
            <a:r>
              <a:rPr lang="tr-TR" dirty="0"/>
              <a:t>çeşitlerinden biri değildir</a:t>
            </a:r>
            <a:r>
              <a:rPr lang="tr-TR" dirty="0" smtClean="0"/>
              <a:t>?</a:t>
            </a:r>
          </a:p>
          <a:p>
            <a:pPr algn="just"/>
            <a:endParaRPr lang="tr-TR" dirty="0"/>
          </a:p>
          <a:p>
            <a:pPr algn="just"/>
            <a:r>
              <a:rPr lang="tr-TR" dirty="0"/>
              <a:t>a. Otomobil devriyesi</a:t>
            </a:r>
          </a:p>
          <a:p>
            <a:pPr algn="just"/>
            <a:r>
              <a:rPr lang="tr-TR" dirty="0"/>
              <a:t>b. Uçak ile devriye</a:t>
            </a:r>
          </a:p>
          <a:p>
            <a:pPr algn="just"/>
            <a:r>
              <a:rPr lang="tr-TR" dirty="0"/>
              <a:t>c. Köpekli devriye</a:t>
            </a:r>
          </a:p>
          <a:p>
            <a:pPr algn="just"/>
            <a:r>
              <a:rPr lang="tr-TR" dirty="0"/>
              <a:t>d. Atlı devriye</a:t>
            </a:r>
          </a:p>
          <a:p>
            <a:pPr algn="just"/>
            <a:r>
              <a:rPr lang="tr-TR" dirty="0"/>
              <a:t>e. Motosikletli </a:t>
            </a:r>
            <a:r>
              <a:rPr lang="tr-TR" dirty="0" smtClean="0"/>
              <a:t>devriye</a:t>
            </a:r>
          </a:p>
          <a:p>
            <a:pPr algn="just"/>
            <a:endParaRPr lang="tr-TR" dirty="0"/>
          </a:p>
          <a:p>
            <a:pPr algn="just"/>
            <a:r>
              <a:rPr lang="tr-TR" dirty="0"/>
              <a:t>4. Aşağıdakilerden hangisi devriye görevi öncesi </a:t>
            </a:r>
            <a:r>
              <a:rPr lang="tr-TR" dirty="0" smtClean="0"/>
              <a:t>hazırlık aşamalarından </a:t>
            </a:r>
            <a:r>
              <a:rPr lang="tr-TR" dirty="0"/>
              <a:t>biri değildir</a:t>
            </a:r>
            <a:r>
              <a:rPr lang="tr-TR" dirty="0" smtClean="0"/>
              <a:t>?</a:t>
            </a:r>
          </a:p>
          <a:p>
            <a:pPr algn="just"/>
            <a:endParaRPr lang="tr-TR" dirty="0"/>
          </a:p>
          <a:p>
            <a:pPr algn="just"/>
            <a:r>
              <a:rPr lang="tr-TR" dirty="0"/>
              <a:t>a. İşyeri sahiplerini ve yöneticileri bilgilendirmek</a:t>
            </a:r>
          </a:p>
          <a:p>
            <a:pPr algn="just"/>
            <a:r>
              <a:rPr lang="tr-TR" dirty="0"/>
              <a:t>b. Zihinsel hazırlık</a:t>
            </a:r>
          </a:p>
          <a:p>
            <a:pPr algn="just"/>
            <a:r>
              <a:rPr lang="tr-TR" dirty="0"/>
              <a:t>c. Fiziksel hazırlık</a:t>
            </a:r>
          </a:p>
          <a:p>
            <a:pPr algn="just"/>
            <a:r>
              <a:rPr lang="tr-TR" dirty="0"/>
              <a:t>d. Psikolojik hazırlık</a:t>
            </a:r>
          </a:p>
          <a:p>
            <a:pPr algn="just"/>
            <a:r>
              <a:rPr lang="tr-TR" dirty="0"/>
              <a:t>e. Kullanılacak araç ve </a:t>
            </a:r>
            <a:r>
              <a:rPr lang="tr-TR" dirty="0" err="1"/>
              <a:t>teçhizatların</a:t>
            </a:r>
            <a:r>
              <a:rPr lang="tr-TR" dirty="0"/>
              <a:t> kontrolü</a:t>
            </a:r>
          </a:p>
        </p:txBody>
      </p:sp>
    </p:spTree>
    <p:extLst>
      <p:ext uri="{BB962C8B-B14F-4D97-AF65-F5344CB8AC3E}">
        <p14:creationId xmlns:p14="http://schemas.microsoft.com/office/powerpoint/2010/main" val="1606252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2" name="Dikdörtgen 1"/>
          <p:cNvSpPr/>
          <p:nvPr/>
        </p:nvSpPr>
        <p:spPr>
          <a:xfrm>
            <a:off x="362138" y="889000"/>
            <a:ext cx="8487624" cy="4239588"/>
          </a:xfrm>
          <a:prstGeom prst="rect">
            <a:avLst/>
          </a:prstGeom>
        </p:spPr>
        <p:txBody>
          <a:bodyPr wrap="square" lIns="83786" tIns="41893" rIns="83786" bIns="41893">
            <a:spAutoFit/>
          </a:bodyPr>
          <a:lstStyle/>
          <a:p>
            <a:pPr algn="just"/>
            <a:r>
              <a:rPr lang="tr-TR" dirty="0"/>
              <a:t>5. Aşağıdakilerden hangisi özel güvenlik devriyelerinin </a:t>
            </a:r>
            <a:r>
              <a:rPr lang="tr-TR" dirty="0" smtClean="0"/>
              <a:t>görevlerinden  biri </a:t>
            </a:r>
            <a:r>
              <a:rPr lang="tr-TR" dirty="0"/>
              <a:t>değildir</a:t>
            </a:r>
            <a:r>
              <a:rPr lang="tr-TR" dirty="0" smtClean="0"/>
              <a:t>?</a:t>
            </a:r>
          </a:p>
          <a:p>
            <a:pPr algn="just"/>
            <a:endParaRPr lang="tr-TR" dirty="0"/>
          </a:p>
          <a:p>
            <a:pPr algn="just"/>
            <a:r>
              <a:rPr lang="tr-TR" dirty="0"/>
              <a:t>a. Koruyucu görev</a:t>
            </a:r>
          </a:p>
          <a:p>
            <a:pPr algn="just"/>
            <a:r>
              <a:rPr lang="tr-TR" dirty="0"/>
              <a:t>b. Önleyici görev</a:t>
            </a:r>
          </a:p>
          <a:p>
            <a:pPr algn="just"/>
            <a:r>
              <a:rPr lang="tr-TR" dirty="0"/>
              <a:t>c. Yardım görev</a:t>
            </a:r>
          </a:p>
          <a:p>
            <a:pPr algn="just"/>
            <a:r>
              <a:rPr lang="tr-TR" dirty="0"/>
              <a:t>d. Adli görev</a:t>
            </a:r>
          </a:p>
          <a:p>
            <a:pPr algn="just"/>
            <a:r>
              <a:rPr lang="tr-TR" dirty="0"/>
              <a:t>e. Suç soruşturmasını yürütme </a:t>
            </a:r>
            <a:r>
              <a:rPr lang="tr-TR" dirty="0" smtClean="0"/>
              <a:t>görevi</a:t>
            </a:r>
          </a:p>
          <a:p>
            <a:pPr algn="just"/>
            <a:endParaRPr lang="tr-TR" dirty="0"/>
          </a:p>
          <a:p>
            <a:pPr algn="just"/>
            <a:r>
              <a:rPr lang="tr-TR" dirty="0"/>
              <a:t>6. Özel güvenlik görevlisinin sorumlu olduğu bölgede </a:t>
            </a:r>
            <a:r>
              <a:rPr lang="tr-TR" dirty="0" smtClean="0"/>
              <a:t>yaptığı çalışmaya </a:t>
            </a:r>
            <a:r>
              <a:rPr lang="tr-TR" dirty="0"/>
              <a:t>ne ad verilir</a:t>
            </a:r>
            <a:r>
              <a:rPr lang="tr-TR" dirty="0" smtClean="0"/>
              <a:t>?</a:t>
            </a:r>
          </a:p>
          <a:p>
            <a:pPr algn="just"/>
            <a:endParaRPr lang="tr-TR" dirty="0"/>
          </a:p>
          <a:p>
            <a:pPr algn="just"/>
            <a:r>
              <a:rPr lang="tr-TR" dirty="0"/>
              <a:t>a. Devriye noktası</a:t>
            </a:r>
          </a:p>
          <a:p>
            <a:pPr algn="just"/>
            <a:r>
              <a:rPr lang="tr-TR" dirty="0"/>
              <a:t>b. Devriye bölgesi</a:t>
            </a:r>
          </a:p>
          <a:p>
            <a:pPr algn="just"/>
            <a:r>
              <a:rPr lang="tr-TR" dirty="0"/>
              <a:t>c. Devriye hizmeti</a:t>
            </a:r>
          </a:p>
          <a:p>
            <a:pPr algn="just"/>
            <a:r>
              <a:rPr lang="tr-TR" dirty="0"/>
              <a:t>d. Devriye güzergâhı</a:t>
            </a:r>
          </a:p>
          <a:p>
            <a:pPr algn="just"/>
            <a:r>
              <a:rPr lang="tr-TR" dirty="0"/>
              <a:t>e. Planlı devriye</a:t>
            </a:r>
          </a:p>
        </p:txBody>
      </p:sp>
    </p:spTree>
    <p:extLst>
      <p:ext uri="{BB962C8B-B14F-4D97-AF65-F5344CB8AC3E}">
        <p14:creationId xmlns:p14="http://schemas.microsoft.com/office/powerpoint/2010/main" val="404689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2" name="Dikdörtgen 1"/>
          <p:cNvSpPr/>
          <p:nvPr/>
        </p:nvSpPr>
        <p:spPr>
          <a:xfrm>
            <a:off x="362138" y="889000"/>
            <a:ext cx="8487624" cy="4793586"/>
          </a:xfrm>
          <a:prstGeom prst="rect">
            <a:avLst/>
          </a:prstGeom>
        </p:spPr>
        <p:txBody>
          <a:bodyPr wrap="square" lIns="83786" tIns="41893" rIns="83786" bIns="41893">
            <a:spAutoFit/>
          </a:bodyPr>
          <a:lstStyle/>
          <a:p>
            <a:pPr algn="just"/>
            <a:r>
              <a:rPr lang="tr-TR" dirty="0"/>
              <a:t>7. Belirli bir bölgede veya güzergâhta yaya ve </a:t>
            </a:r>
            <a:r>
              <a:rPr lang="tr-TR" dirty="0" smtClean="0"/>
              <a:t>otomobil devriyelerinin </a:t>
            </a:r>
            <a:r>
              <a:rPr lang="tr-TR" dirty="0"/>
              <a:t>birlikteliğinden oluşan devriye görevine </a:t>
            </a:r>
            <a:r>
              <a:rPr lang="tr-TR" dirty="0" smtClean="0"/>
              <a:t>ne ad </a:t>
            </a:r>
            <a:r>
              <a:rPr lang="tr-TR" dirty="0"/>
              <a:t>verilir</a:t>
            </a:r>
            <a:r>
              <a:rPr lang="tr-TR" dirty="0" smtClean="0"/>
              <a:t>?</a:t>
            </a:r>
          </a:p>
          <a:p>
            <a:pPr algn="just"/>
            <a:endParaRPr lang="tr-TR" dirty="0"/>
          </a:p>
          <a:p>
            <a:pPr algn="just"/>
            <a:r>
              <a:rPr lang="tr-TR" dirty="0"/>
              <a:t>a. Geri dönüşlü devriye</a:t>
            </a:r>
          </a:p>
          <a:p>
            <a:pPr algn="just"/>
            <a:r>
              <a:rPr lang="tr-TR" dirty="0"/>
              <a:t>b. Bisikletli devriye</a:t>
            </a:r>
          </a:p>
          <a:p>
            <a:pPr algn="just"/>
            <a:r>
              <a:rPr lang="tr-TR" dirty="0"/>
              <a:t>c. Hedefli devriye</a:t>
            </a:r>
          </a:p>
          <a:p>
            <a:pPr algn="just"/>
            <a:r>
              <a:rPr lang="tr-TR" dirty="0"/>
              <a:t>d. Kombine devriye</a:t>
            </a:r>
          </a:p>
          <a:p>
            <a:pPr algn="just"/>
            <a:r>
              <a:rPr lang="tr-TR" dirty="0"/>
              <a:t>e. Rutin </a:t>
            </a:r>
            <a:r>
              <a:rPr lang="tr-TR" dirty="0" smtClean="0"/>
              <a:t>devriye</a:t>
            </a:r>
          </a:p>
          <a:p>
            <a:pPr algn="just"/>
            <a:endParaRPr lang="tr-TR" dirty="0"/>
          </a:p>
          <a:p>
            <a:pPr algn="just"/>
            <a:r>
              <a:rPr lang="tr-TR" dirty="0"/>
              <a:t>8. Özel güvenlik görevlisinin giyimi, teçhizatı bakımlı, </a:t>
            </a:r>
            <a:r>
              <a:rPr lang="tr-TR" dirty="0" smtClean="0"/>
              <a:t>temiz ve </a:t>
            </a:r>
            <a:r>
              <a:rPr lang="tr-TR" dirty="0"/>
              <a:t>düzgün olma özelliği hangi devriye görevi öncesi </a:t>
            </a:r>
            <a:r>
              <a:rPr lang="tr-TR" dirty="0" smtClean="0"/>
              <a:t>hazırlıkların içinde </a:t>
            </a:r>
            <a:r>
              <a:rPr lang="tr-TR" dirty="0"/>
              <a:t>değerlendirilir</a:t>
            </a:r>
            <a:r>
              <a:rPr lang="tr-TR" dirty="0" smtClean="0"/>
              <a:t>?</a:t>
            </a:r>
          </a:p>
          <a:p>
            <a:pPr algn="just"/>
            <a:endParaRPr lang="tr-TR" dirty="0"/>
          </a:p>
          <a:p>
            <a:pPr algn="just"/>
            <a:r>
              <a:rPr lang="tr-TR" dirty="0"/>
              <a:t>a. Zihinsel hazırlık</a:t>
            </a:r>
          </a:p>
          <a:p>
            <a:pPr algn="just"/>
            <a:r>
              <a:rPr lang="tr-TR" dirty="0"/>
              <a:t>b. Psikolojik hazırlık</a:t>
            </a:r>
          </a:p>
          <a:p>
            <a:pPr algn="just"/>
            <a:r>
              <a:rPr lang="tr-TR" dirty="0"/>
              <a:t>c. Fiziksel hazırlık</a:t>
            </a:r>
          </a:p>
          <a:p>
            <a:pPr algn="just"/>
            <a:r>
              <a:rPr lang="tr-TR" dirty="0"/>
              <a:t>d. Suç önleme hazırlığı</a:t>
            </a:r>
          </a:p>
          <a:p>
            <a:pPr algn="just"/>
            <a:r>
              <a:rPr lang="tr-TR" dirty="0"/>
              <a:t>e. Olaylara müdahale hazırlığı</a:t>
            </a:r>
          </a:p>
        </p:txBody>
      </p:sp>
    </p:spTree>
    <p:extLst>
      <p:ext uri="{BB962C8B-B14F-4D97-AF65-F5344CB8AC3E}">
        <p14:creationId xmlns:p14="http://schemas.microsoft.com/office/powerpoint/2010/main" val="21115491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a:spLocks/>
          </p:cNvSpPr>
          <p:nvPr/>
        </p:nvSpPr>
        <p:spPr>
          <a:xfrm>
            <a:off x="67901" y="18143"/>
            <a:ext cx="9053465" cy="2215991"/>
          </a:xfrm>
          <a:prstGeom prst="rect">
            <a:avLst/>
          </a:prstGeom>
          <a:solidFill>
            <a:srgbClr val="44C8F4"/>
          </a:solidFill>
        </p:spPr>
        <p:txBody>
          <a:bodyPr vert="horz" wrap="square" lIns="0" tIns="0" rIns="0" bIns="0" rtlCol="0">
            <a:spAutoFit/>
          </a:bodyPr>
          <a:lstStyle>
            <a:lvl1pPr>
              <a:defRPr>
                <a:latin typeface="+mj-lt"/>
                <a:ea typeface="+mj-ea"/>
                <a:cs typeface="+mj-cs"/>
              </a:defRPr>
            </a:lvl1pPr>
          </a:lstStyle>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endParaRPr lang="tr-TR" sz="2900">
              <a:latin typeface="Times New Roman"/>
              <a:cs typeface="Times New Roman"/>
            </a:endParaRPr>
          </a:p>
          <a:p>
            <a:pPr>
              <a:spcBef>
                <a:spcPts val="27"/>
              </a:spcBef>
            </a:pPr>
            <a:endParaRPr lang="tr-TR" sz="2800" dirty="0">
              <a:latin typeface="Times New Roman"/>
              <a:cs typeface="Times New Roman"/>
            </a:endParaRPr>
          </a:p>
        </p:txBody>
      </p:sp>
      <p:sp>
        <p:nvSpPr>
          <p:cNvPr id="5" name="object 3"/>
          <p:cNvSpPr txBox="1"/>
          <p:nvPr/>
        </p:nvSpPr>
        <p:spPr>
          <a:xfrm>
            <a:off x="1923861" y="235858"/>
            <a:ext cx="4918846" cy="288750"/>
          </a:xfrm>
          <a:prstGeom prst="rect">
            <a:avLst/>
          </a:prstGeom>
        </p:spPr>
        <p:txBody>
          <a:bodyPr vert="horz" wrap="square" lIns="0" tIns="11637" rIns="0" bIns="0" rtlCol="0">
            <a:spAutoFit/>
          </a:bodyPr>
          <a:lstStyle/>
          <a:p>
            <a:pPr marL="11637" algn="ctr">
              <a:spcBef>
                <a:spcPts val="92"/>
              </a:spcBef>
            </a:pPr>
            <a:r>
              <a:rPr b="1" spc="-73" dirty="0">
                <a:solidFill>
                  <a:srgbClr val="231F20"/>
                </a:solidFill>
                <a:latin typeface="Arial" pitchFamily="34" charset="0"/>
                <a:cs typeface="Arial" pitchFamily="34" charset="0"/>
              </a:rPr>
              <a:t> </a:t>
            </a:r>
            <a:r>
              <a:rPr lang="tr-TR" b="1" spc="-101" dirty="0">
                <a:solidFill>
                  <a:srgbClr val="231F20"/>
                </a:solidFill>
                <a:latin typeface="Arial" pitchFamily="34" charset="0"/>
                <a:cs typeface="Arial" pitchFamily="34" charset="0"/>
              </a:rPr>
              <a:t>Devriye Görevi</a:t>
            </a:r>
            <a:endParaRPr b="1" dirty="0">
              <a:latin typeface="Arial" pitchFamily="34" charset="0"/>
              <a:cs typeface="Arial" pitchFamily="34" charset="0"/>
            </a:endParaRPr>
          </a:p>
        </p:txBody>
      </p:sp>
      <p:sp>
        <p:nvSpPr>
          <p:cNvPr id="2" name="Dikdörtgen 1"/>
          <p:cNvSpPr/>
          <p:nvPr/>
        </p:nvSpPr>
        <p:spPr>
          <a:xfrm>
            <a:off x="362138" y="889001"/>
            <a:ext cx="8487624" cy="4516587"/>
          </a:xfrm>
          <a:prstGeom prst="rect">
            <a:avLst/>
          </a:prstGeom>
        </p:spPr>
        <p:txBody>
          <a:bodyPr wrap="square" lIns="83786" tIns="41893" rIns="83786" bIns="41893">
            <a:spAutoFit/>
          </a:bodyPr>
          <a:lstStyle/>
          <a:p>
            <a:pPr algn="just"/>
            <a:r>
              <a:rPr lang="tr-TR" dirty="0"/>
              <a:t>9. Aşağıdakilerden hangisi özel güvenlik görevlisinin </a:t>
            </a:r>
            <a:r>
              <a:rPr lang="tr-TR" dirty="0" smtClean="0"/>
              <a:t>başlıca görevlerinden </a:t>
            </a:r>
            <a:r>
              <a:rPr lang="tr-TR" dirty="0"/>
              <a:t>biri değildir</a:t>
            </a:r>
            <a:r>
              <a:rPr lang="tr-TR" dirty="0" smtClean="0"/>
              <a:t>? </a:t>
            </a:r>
          </a:p>
          <a:p>
            <a:pPr algn="just"/>
            <a:endParaRPr lang="tr-TR" dirty="0"/>
          </a:p>
          <a:p>
            <a:pPr algn="just"/>
            <a:r>
              <a:rPr lang="tr-TR" dirty="0"/>
              <a:t>a. Suçları önlemek</a:t>
            </a:r>
          </a:p>
          <a:p>
            <a:pPr algn="just"/>
            <a:r>
              <a:rPr lang="tr-TR" dirty="0"/>
              <a:t>b. Olay yerini korumak</a:t>
            </a:r>
          </a:p>
          <a:p>
            <a:pPr algn="just"/>
            <a:r>
              <a:rPr lang="tr-TR" dirty="0"/>
              <a:t>c. Suç soruşturması yapmak</a:t>
            </a:r>
          </a:p>
          <a:p>
            <a:pPr algn="just"/>
            <a:r>
              <a:rPr lang="tr-TR" dirty="0"/>
              <a:t>d. Kişilere ve mağdurlara yardım etmek</a:t>
            </a:r>
          </a:p>
          <a:p>
            <a:pPr algn="just"/>
            <a:r>
              <a:rPr lang="tr-TR" dirty="0"/>
              <a:t>e. Sorumluluk bölgesini denetimi altında </a:t>
            </a:r>
            <a:r>
              <a:rPr lang="tr-TR" dirty="0" smtClean="0"/>
              <a:t>bulundurmak</a:t>
            </a:r>
          </a:p>
          <a:p>
            <a:pPr algn="just"/>
            <a:endParaRPr lang="tr-TR" dirty="0"/>
          </a:p>
          <a:p>
            <a:pPr algn="just"/>
            <a:r>
              <a:rPr lang="tr-TR" dirty="0"/>
              <a:t>10. Devriye görevi yaparken aşağıdaki yerlerden </a:t>
            </a:r>
            <a:r>
              <a:rPr lang="tr-TR" dirty="0" smtClean="0"/>
              <a:t>hangisinin özel </a:t>
            </a:r>
            <a:r>
              <a:rPr lang="tr-TR" dirty="0"/>
              <a:t>güvenlik görevlisi tarafından kontrol edilmesine </a:t>
            </a:r>
            <a:r>
              <a:rPr lang="tr-TR" dirty="0" smtClean="0"/>
              <a:t>gerek yoktur?</a:t>
            </a:r>
          </a:p>
          <a:p>
            <a:pPr algn="just"/>
            <a:endParaRPr lang="tr-TR" dirty="0"/>
          </a:p>
          <a:p>
            <a:pPr algn="just"/>
            <a:r>
              <a:rPr lang="tr-TR" dirty="0"/>
              <a:t>a. Issız yerler</a:t>
            </a:r>
          </a:p>
          <a:p>
            <a:pPr algn="just"/>
            <a:r>
              <a:rPr lang="tr-TR" dirty="0"/>
              <a:t>b. Otoparklar</a:t>
            </a:r>
          </a:p>
          <a:p>
            <a:pPr algn="just"/>
            <a:r>
              <a:rPr lang="tr-TR" dirty="0"/>
              <a:t>c. Değerli eşya ve nakit paranın bulunduğu yerler</a:t>
            </a:r>
          </a:p>
          <a:p>
            <a:pPr algn="just"/>
            <a:r>
              <a:rPr lang="tr-TR" dirty="0"/>
              <a:t>d. Polis merkezleri</a:t>
            </a:r>
          </a:p>
          <a:p>
            <a:pPr algn="just"/>
            <a:r>
              <a:rPr lang="tr-TR" dirty="0"/>
              <a:t>e. Girilmesi yasak olan yerler</a:t>
            </a:r>
          </a:p>
        </p:txBody>
      </p:sp>
    </p:spTree>
    <p:extLst>
      <p:ext uri="{BB962C8B-B14F-4D97-AF65-F5344CB8AC3E}">
        <p14:creationId xmlns:p14="http://schemas.microsoft.com/office/powerpoint/2010/main" val="19285028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78172" y="682481"/>
            <a:ext cx="7228920" cy="0"/>
          </a:xfrm>
          <a:custGeom>
            <a:avLst/>
            <a:gdLst/>
            <a:ahLst/>
            <a:cxnLst/>
            <a:rect l="l" t="t" r="r" b="b"/>
            <a:pathLst>
              <a:path w="5692775">
                <a:moveTo>
                  <a:pt x="0" y="0"/>
                </a:moveTo>
                <a:lnTo>
                  <a:pt x="5692317" y="0"/>
                </a:lnTo>
              </a:path>
            </a:pathLst>
          </a:custGeom>
          <a:ln w="12700">
            <a:solidFill>
              <a:srgbClr val="00AEEF"/>
            </a:solidFill>
          </a:ln>
        </p:spPr>
        <p:txBody>
          <a:bodyPr wrap="square" lIns="0" tIns="0" rIns="0" bIns="0" rtlCol="0"/>
          <a:lstStyle/>
          <a:p>
            <a:endParaRPr/>
          </a:p>
        </p:txBody>
      </p:sp>
      <p:sp>
        <p:nvSpPr>
          <p:cNvPr id="3" name="object 3"/>
          <p:cNvSpPr txBox="1"/>
          <p:nvPr/>
        </p:nvSpPr>
        <p:spPr>
          <a:xfrm>
            <a:off x="2361023" y="532896"/>
            <a:ext cx="1370794" cy="134861"/>
          </a:xfrm>
          <a:prstGeom prst="rect">
            <a:avLst/>
          </a:prstGeom>
        </p:spPr>
        <p:txBody>
          <a:bodyPr vert="horz" wrap="square" lIns="0" tIns="11637" rIns="0" bIns="0" rtlCol="0">
            <a:spAutoFit/>
          </a:bodyPr>
          <a:lstStyle/>
          <a:p>
            <a:pPr marL="11637">
              <a:spcBef>
                <a:spcPts val="92"/>
              </a:spcBef>
            </a:pPr>
            <a:r>
              <a:rPr sz="800" spc="-101" dirty="0">
                <a:solidFill>
                  <a:srgbClr val="231F20"/>
                </a:solidFill>
                <a:latin typeface="Trebuchet MS"/>
                <a:cs typeface="Trebuchet MS"/>
              </a:rPr>
              <a:t>Olaylara </a:t>
            </a:r>
            <a:r>
              <a:rPr sz="800" spc="-96" dirty="0">
                <a:solidFill>
                  <a:srgbClr val="231F20"/>
                </a:solidFill>
                <a:latin typeface="Trebuchet MS"/>
                <a:cs typeface="Trebuchet MS"/>
              </a:rPr>
              <a:t>Müdahale</a:t>
            </a:r>
            <a:r>
              <a:rPr sz="800" spc="-23" dirty="0">
                <a:solidFill>
                  <a:srgbClr val="231F20"/>
                </a:solidFill>
                <a:latin typeface="Trebuchet MS"/>
                <a:cs typeface="Trebuchet MS"/>
              </a:rPr>
              <a:t> </a:t>
            </a:r>
            <a:r>
              <a:rPr sz="800" spc="-82" dirty="0">
                <a:solidFill>
                  <a:srgbClr val="231F20"/>
                </a:solidFill>
                <a:latin typeface="Trebuchet MS"/>
                <a:cs typeface="Trebuchet MS"/>
              </a:rPr>
              <a:t>Esasları</a:t>
            </a:r>
            <a:endParaRPr sz="800">
              <a:latin typeface="Trebuchet MS"/>
              <a:cs typeface="Trebuchet MS"/>
            </a:endParaRPr>
          </a:p>
        </p:txBody>
      </p:sp>
      <p:sp>
        <p:nvSpPr>
          <p:cNvPr id="4" name="object 4"/>
          <p:cNvSpPr txBox="1"/>
          <p:nvPr/>
        </p:nvSpPr>
        <p:spPr>
          <a:xfrm>
            <a:off x="856101" y="522439"/>
            <a:ext cx="189492" cy="188086"/>
          </a:xfrm>
          <a:prstGeom prst="rect">
            <a:avLst/>
          </a:prstGeom>
        </p:spPr>
        <p:txBody>
          <a:bodyPr vert="horz" wrap="square" lIns="0" tIns="11637" rIns="0" bIns="0" rtlCol="0">
            <a:spAutoFit/>
          </a:bodyPr>
          <a:lstStyle/>
          <a:p>
            <a:pPr marL="11637">
              <a:spcBef>
                <a:spcPts val="92"/>
              </a:spcBef>
            </a:pPr>
            <a:r>
              <a:rPr sz="1100" spc="-137" dirty="0">
                <a:solidFill>
                  <a:srgbClr val="231F20"/>
                </a:solidFill>
                <a:latin typeface="Trebuchet MS"/>
                <a:cs typeface="Trebuchet MS"/>
              </a:rPr>
              <a:t>56</a:t>
            </a:r>
            <a:endParaRPr sz="1100">
              <a:latin typeface="Trebuchet MS"/>
              <a:cs typeface="Trebuchet MS"/>
            </a:endParaRPr>
          </a:p>
        </p:txBody>
      </p:sp>
      <p:sp>
        <p:nvSpPr>
          <p:cNvPr id="5" name="object 5"/>
          <p:cNvSpPr/>
          <p:nvPr/>
        </p:nvSpPr>
        <p:spPr>
          <a:xfrm>
            <a:off x="1325718" y="1401460"/>
            <a:ext cx="3109283" cy="204551"/>
          </a:xfrm>
          <a:custGeom>
            <a:avLst/>
            <a:gdLst/>
            <a:ahLst/>
            <a:cxnLst/>
            <a:rect l="l" t="t" r="r" b="b"/>
            <a:pathLst>
              <a:path w="2448560" h="306069">
                <a:moveTo>
                  <a:pt x="2448001" y="0"/>
                </a:moveTo>
                <a:lnTo>
                  <a:pt x="0" y="0"/>
                </a:lnTo>
                <a:lnTo>
                  <a:pt x="0" y="306006"/>
                </a:lnTo>
                <a:lnTo>
                  <a:pt x="2448001" y="306006"/>
                </a:lnTo>
                <a:lnTo>
                  <a:pt x="2448001" y="0"/>
                </a:lnTo>
                <a:close/>
              </a:path>
            </a:pathLst>
          </a:custGeom>
          <a:solidFill>
            <a:srgbClr val="C7EAFB"/>
          </a:solidFill>
        </p:spPr>
        <p:txBody>
          <a:bodyPr wrap="square" lIns="0" tIns="0" rIns="0" bIns="0" rtlCol="0"/>
          <a:lstStyle/>
          <a:p>
            <a:endParaRPr/>
          </a:p>
        </p:txBody>
      </p:sp>
      <p:sp>
        <p:nvSpPr>
          <p:cNvPr id="6" name="object 6"/>
          <p:cNvSpPr/>
          <p:nvPr/>
        </p:nvSpPr>
        <p:spPr>
          <a:xfrm>
            <a:off x="1325718" y="1846560"/>
            <a:ext cx="3109283" cy="204551"/>
          </a:xfrm>
          <a:custGeom>
            <a:avLst/>
            <a:gdLst/>
            <a:ahLst/>
            <a:cxnLst/>
            <a:rect l="l" t="t" r="r" b="b"/>
            <a:pathLst>
              <a:path w="2448560" h="306069">
                <a:moveTo>
                  <a:pt x="2448001" y="0"/>
                </a:moveTo>
                <a:lnTo>
                  <a:pt x="0" y="0"/>
                </a:lnTo>
                <a:lnTo>
                  <a:pt x="0" y="306006"/>
                </a:lnTo>
                <a:lnTo>
                  <a:pt x="2448001" y="306006"/>
                </a:lnTo>
                <a:lnTo>
                  <a:pt x="2448001" y="0"/>
                </a:lnTo>
                <a:close/>
              </a:path>
            </a:pathLst>
          </a:custGeom>
          <a:solidFill>
            <a:srgbClr val="C7EAFB"/>
          </a:solidFill>
        </p:spPr>
        <p:txBody>
          <a:bodyPr wrap="square" lIns="0" tIns="0" rIns="0" bIns="0" rtlCol="0"/>
          <a:lstStyle/>
          <a:p>
            <a:endParaRPr/>
          </a:p>
        </p:txBody>
      </p:sp>
      <p:sp>
        <p:nvSpPr>
          <p:cNvPr id="7" name="object 7"/>
          <p:cNvSpPr/>
          <p:nvPr/>
        </p:nvSpPr>
        <p:spPr>
          <a:xfrm>
            <a:off x="1325718" y="2285641"/>
            <a:ext cx="3109283" cy="204551"/>
          </a:xfrm>
          <a:custGeom>
            <a:avLst/>
            <a:gdLst/>
            <a:ahLst/>
            <a:cxnLst/>
            <a:rect l="l" t="t" r="r" b="b"/>
            <a:pathLst>
              <a:path w="2448560" h="306070">
                <a:moveTo>
                  <a:pt x="2448001" y="0"/>
                </a:moveTo>
                <a:lnTo>
                  <a:pt x="0" y="0"/>
                </a:lnTo>
                <a:lnTo>
                  <a:pt x="0" y="306006"/>
                </a:lnTo>
                <a:lnTo>
                  <a:pt x="2448001" y="306006"/>
                </a:lnTo>
                <a:lnTo>
                  <a:pt x="2448001" y="0"/>
                </a:lnTo>
                <a:close/>
              </a:path>
            </a:pathLst>
          </a:custGeom>
          <a:solidFill>
            <a:srgbClr val="C7EAFB"/>
          </a:solidFill>
        </p:spPr>
        <p:txBody>
          <a:bodyPr wrap="square" lIns="0" tIns="0" rIns="0" bIns="0" rtlCol="0"/>
          <a:lstStyle/>
          <a:p>
            <a:endParaRPr/>
          </a:p>
        </p:txBody>
      </p:sp>
      <p:sp>
        <p:nvSpPr>
          <p:cNvPr id="8" name="object 8"/>
          <p:cNvSpPr txBox="1"/>
          <p:nvPr/>
        </p:nvSpPr>
        <p:spPr>
          <a:xfrm>
            <a:off x="4582725" y="707121"/>
            <a:ext cx="2356958" cy="485481"/>
          </a:xfrm>
          <a:prstGeom prst="rect">
            <a:avLst/>
          </a:prstGeom>
        </p:spPr>
        <p:txBody>
          <a:bodyPr vert="horz" wrap="square" lIns="0" tIns="97169" rIns="0" bIns="0" rtlCol="0">
            <a:spAutoFit/>
          </a:bodyPr>
          <a:lstStyle/>
          <a:p>
            <a:pPr marL="11637">
              <a:spcBef>
                <a:spcPts val="765"/>
              </a:spcBef>
            </a:pPr>
            <a:r>
              <a:rPr sz="1200" b="1" spc="-147" dirty="0">
                <a:solidFill>
                  <a:srgbClr val="00AEEF"/>
                </a:solidFill>
                <a:latin typeface="Verdana"/>
                <a:cs typeface="Verdana"/>
              </a:rPr>
              <a:t>Sıra </a:t>
            </a:r>
            <a:r>
              <a:rPr sz="1200" b="1" spc="-142" dirty="0">
                <a:solidFill>
                  <a:srgbClr val="00AEEF"/>
                </a:solidFill>
                <a:latin typeface="Verdana"/>
                <a:cs typeface="Verdana"/>
              </a:rPr>
              <a:t>Sizde </a:t>
            </a:r>
            <a:r>
              <a:rPr sz="1200" b="1" spc="-151" dirty="0">
                <a:solidFill>
                  <a:srgbClr val="00AEEF"/>
                </a:solidFill>
                <a:latin typeface="Verdana"/>
                <a:cs typeface="Verdana"/>
              </a:rPr>
              <a:t>Yanıt</a:t>
            </a:r>
            <a:r>
              <a:rPr sz="1200" b="1" spc="-215" dirty="0">
                <a:solidFill>
                  <a:srgbClr val="00AEEF"/>
                </a:solidFill>
                <a:latin typeface="Verdana"/>
                <a:cs typeface="Verdana"/>
              </a:rPr>
              <a:t> </a:t>
            </a:r>
            <a:r>
              <a:rPr sz="1200" b="1" spc="-133" dirty="0">
                <a:solidFill>
                  <a:srgbClr val="00AEEF"/>
                </a:solidFill>
                <a:latin typeface="Verdana"/>
                <a:cs typeface="Verdana"/>
              </a:rPr>
              <a:t>Anahtarı</a:t>
            </a:r>
            <a:endParaRPr sz="1200">
              <a:latin typeface="Verdana"/>
              <a:cs typeface="Verdana"/>
            </a:endParaRPr>
          </a:p>
          <a:p>
            <a:pPr marL="15710">
              <a:spcBef>
                <a:spcPts val="463"/>
              </a:spcBef>
            </a:pPr>
            <a:r>
              <a:rPr sz="800" b="1" spc="-27" dirty="0">
                <a:solidFill>
                  <a:srgbClr val="231F20"/>
                </a:solidFill>
                <a:latin typeface="Times New Roman"/>
                <a:cs typeface="Times New Roman"/>
              </a:rPr>
              <a:t>Sıra </a:t>
            </a:r>
            <a:r>
              <a:rPr sz="800" b="1" spc="-9" dirty="0">
                <a:solidFill>
                  <a:srgbClr val="231F20"/>
                </a:solidFill>
                <a:latin typeface="Times New Roman"/>
                <a:cs typeface="Times New Roman"/>
              </a:rPr>
              <a:t>Sizde</a:t>
            </a:r>
            <a:r>
              <a:rPr sz="800" b="1" spc="-32" dirty="0">
                <a:solidFill>
                  <a:srgbClr val="231F20"/>
                </a:solidFill>
                <a:latin typeface="Times New Roman"/>
                <a:cs typeface="Times New Roman"/>
              </a:rPr>
              <a:t> </a:t>
            </a:r>
            <a:r>
              <a:rPr sz="800" b="1" dirty="0">
                <a:solidFill>
                  <a:srgbClr val="231F20"/>
                </a:solidFill>
                <a:latin typeface="Times New Roman"/>
                <a:cs typeface="Times New Roman"/>
              </a:rPr>
              <a:t>1</a:t>
            </a:r>
            <a:endParaRPr sz="800">
              <a:latin typeface="Times New Roman"/>
              <a:cs typeface="Times New Roman"/>
            </a:endParaRPr>
          </a:p>
        </p:txBody>
      </p:sp>
      <p:sp>
        <p:nvSpPr>
          <p:cNvPr id="9" name="object 9"/>
          <p:cNvSpPr txBox="1"/>
          <p:nvPr/>
        </p:nvSpPr>
        <p:spPr>
          <a:xfrm>
            <a:off x="852408" y="769438"/>
            <a:ext cx="3364089" cy="202742"/>
          </a:xfrm>
          <a:prstGeom prst="rect">
            <a:avLst/>
          </a:prstGeom>
        </p:spPr>
        <p:txBody>
          <a:bodyPr vert="horz" wrap="square" lIns="0" tIns="11637" rIns="0" bIns="0" rtlCol="0">
            <a:spAutoFit/>
          </a:bodyPr>
          <a:lstStyle/>
          <a:p>
            <a:pPr marL="11637">
              <a:spcBef>
                <a:spcPts val="92"/>
              </a:spcBef>
            </a:pPr>
            <a:r>
              <a:rPr sz="1200" b="1" spc="-137" dirty="0">
                <a:solidFill>
                  <a:srgbClr val="00AEEF"/>
                </a:solidFill>
                <a:latin typeface="Verdana"/>
                <a:cs typeface="Verdana"/>
              </a:rPr>
              <a:t>Kendimizi </a:t>
            </a:r>
            <a:r>
              <a:rPr sz="1200" b="1" spc="-142" dirty="0">
                <a:solidFill>
                  <a:srgbClr val="00AEEF"/>
                </a:solidFill>
                <a:latin typeface="Verdana"/>
                <a:cs typeface="Verdana"/>
              </a:rPr>
              <a:t>Sınayalım </a:t>
            </a:r>
            <a:r>
              <a:rPr sz="1200" b="1" spc="-151" dirty="0">
                <a:solidFill>
                  <a:srgbClr val="00AEEF"/>
                </a:solidFill>
                <a:latin typeface="Verdana"/>
                <a:cs typeface="Verdana"/>
              </a:rPr>
              <a:t>Yanıt</a:t>
            </a:r>
            <a:r>
              <a:rPr sz="1200" b="1" spc="-206" dirty="0">
                <a:solidFill>
                  <a:srgbClr val="00AEEF"/>
                </a:solidFill>
                <a:latin typeface="Verdana"/>
                <a:cs typeface="Verdana"/>
              </a:rPr>
              <a:t> </a:t>
            </a:r>
            <a:r>
              <a:rPr sz="1200" b="1" spc="-133" dirty="0">
                <a:solidFill>
                  <a:srgbClr val="00AEEF"/>
                </a:solidFill>
                <a:latin typeface="Verdana"/>
                <a:cs typeface="Verdana"/>
              </a:rPr>
              <a:t>Anahtarı</a:t>
            </a:r>
            <a:endParaRPr sz="1200">
              <a:latin typeface="Verdana"/>
              <a:cs typeface="Verdana"/>
            </a:endParaRPr>
          </a:p>
        </p:txBody>
      </p:sp>
      <p:sp>
        <p:nvSpPr>
          <p:cNvPr id="10" name="object 10"/>
          <p:cNvSpPr txBox="1"/>
          <p:nvPr/>
        </p:nvSpPr>
        <p:spPr>
          <a:xfrm>
            <a:off x="799996" y="962369"/>
            <a:ext cx="547511" cy="115416"/>
          </a:xfrm>
          <a:prstGeom prst="rect">
            <a:avLst/>
          </a:prstGeom>
          <a:solidFill>
            <a:srgbClr val="C7EAFB"/>
          </a:solidFill>
        </p:spPr>
        <p:txBody>
          <a:bodyPr vert="horz" wrap="square" lIns="0" tIns="0" rIns="0" bIns="0" rtlCol="0">
            <a:spAutoFit/>
          </a:bodyPr>
          <a:lstStyle/>
          <a:p>
            <a:pPr marL="66331">
              <a:lnSpc>
                <a:spcPts val="893"/>
              </a:lnSpc>
            </a:pPr>
            <a:r>
              <a:rPr sz="800" spc="-206" dirty="0">
                <a:solidFill>
                  <a:srgbClr val="231F20"/>
                </a:solidFill>
                <a:latin typeface="Times New Roman"/>
                <a:cs typeface="Times New Roman"/>
              </a:rPr>
              <a:t>1an.</a:t>
            </a:r>
            <a:r>
              <a:rPr sz="800" spc="-50" dirty="0">
                <a:solidFill>
                  <a:srgbClr val="231F20"/>
                </a:solidFill>
                <a:latin typeface="Times New Roman"/>
                <a:cs typeface="Times New Roman"/>
              </a:rPr>
              <a:t>eıtınız</a:t>
            </a:r>
            <a:endParaRPr sz="800">
              <a:latin typeface="Times New Roman"/>
              <a:cs typeface="Times New Roman"/>
            </a:endParaRPr>
          </a:p>
        </p:txBody>
      </p:sp>
      <p:sp>
        <p:nvSpPr>
          <p:cNvPr id="11" name="object 11"/>
          <p:cNvSpPr txBox="1"/>
          <p:nvPr/>
        </p:nvSpPr>
        <p:spPr>
          <a:xfrm>
            <a:off x="1325718" y="962368"/>
            <a:ext cx="3109283" cy="264175"/>
          </a:xfrm>
          <a:prstGeom prst="rect">
            <a:avLst/>
          </a:prstGeom>
          <a:solidFill>
            <a:srgbClr val="C7EAFB"/>
          </a:solidFill>
        </p:spPr>
        <p:txBody>
          <a:bodyPr vert="horz" wrap="square" lIns="0" tIns="0" rIns="0" bIns="0" rtlCol="0">
            <a:spAutoFit/>
          </a:bodyPr>
          <a:lstStyle/>
          <a:p>
            <a:pPr marL="28511">
              <a:lnSpc>
                <a:spcPts val="893"/>
              </a:lnSpc>
            </a:pPr>
            <a:r>
              <a:rPr sz="800" spc="-73" dirty="0">
                <a:solidFill>
                  <a:srgbClr val="231F20"/>
                </a:solidFill>
                <a:latin typeface="Times New Roman"/>
                <a:cs typeface="Times New Roman"/>
              </a:rPr>
              <a:t>Yyanlış </a:t>
            </a:r>
            <a:r>
              <a:rPr sz="800" spc="-18" dirty="0">
                <a:solidFill>
                  <a:srgbClr val="231F20"/>
                </a:solidFill>
                <a:latin typeface="Times New Roman"/>
                <a:cs typeface="Times New Roman"/>
              </a:rPr>
              <a:t>ise “‘Devriyenin </a:t>
            </a:r>
            <a:r>
              <a:rPr sz="800" spc="-9" dirty="0">
                <a:solidFill>
                  <a:srgbClr val="231F20"/>
                </a:solidFill>
                <a:latin typeface="Times New Roman"/>
                <a:cs typeface="Times New Roman"/>
              </a:rPr>
              <a:t>Amacı </a:t>
            </a:r>
            <a:r>
              <a:rPr sz="800" spc="9" dirty="0">
                <a:solidFill>
                  <a:srgbClr val="231F20"/>
                </a:solidFill>
                <a:latin typeface="Times New Roman"/>
                <a:cs typeface="Times New Roman"/>
              </a:rPr>
              <a:t>Önemi</a:t>
            </a:r>
            <a:r>
              <a:rPr sz="800" spc="-96" dirty="0">
                <a:solidFill>
                  <a:srgbClr val="231F20"/>
                </a:solidFill>
                <a:latin typeface="Times New Roman"/>
                <a:cs typeface="Times New Roman"/>
              </a:rPr>
              <a:t> </a:t>
            </a:r>
            <a:r>
              <a:rPr sz="800" spc="-32" dirty="0">
                <a:solidFill>
                  <a:srgbClr val="231F20"/>
                </a:solidFill>
                <a:latin typeface="Times New Roman"/>
                <a:cs typeface="Times New Roman"/>
              </a:rPr>
              <a:t>ve</a:t>
            </a:r>
            <a:endParaRPr sz="800">
              <a:latin typeface="Times New Roman"/>
              <a:cs typeface="Times New Roman"/>
            </a:endParaRPr>
          </a:p>
          <a:p>
            <a:pPr marL="28511">
              <a:spcBef>
                <a:spcPts val="202"/>
              </a:spcBef>
            </a:pPr>
            <a:r>
              <a:rPr sz="800" spc="-14" dirty="0">
                <a:solidFill>
                  <a:srgbClr val="231F20"/>
                </a:solidFill>
                <a:latin typeface="Times New Roman"/>
                <a:cs typeface="Times New Roman"/>
              </a:rPr>
              <a:t>Hedefleri” </a:t>
            </a:r>
            <a:r>
              <a:rPr sz="800" spc="5" dirty="0">
                <a:solidFill>
                  <a:srgbClr val="231F20"/>
                </a:solidFill>
                <a:latin typeface="Times New Roman"/>
                <a:cs typeface="Times New Roman"/>
              </a:rPr>
              <a:t>konusunu </a:t>
            </a:r>
            <a:r>
              <a:rPr sz="800" dirty="0">
                <a:solidFill>
                  <a:srgbClr val="231F20"/>
                </a:solidFill>
                <a:latin typeface="Times New Roman"/>
                <a:cs typeface="Times New Roman"/>
              </a:rPr>
              <a:t>yeniden </a:t>
            </a:r>
            <a:r>
              <a:rPr sz="800" spc="-5" dirty="0">
                <a:solidFill>
                  <a:srgbClr val="231F20"/>
                </a:solidFill>
                <a:latin typeface="Times New Roman"/>
                <a:cs typeface="Times New Roman"/>
              </a:rPr>
              <a:t>gözden</a:t>
            </a:r>
            <a:r>
              <a:rPr sz="800" spc="-73" dirty="0">
                <a:solidFill>
                  <a:srgbClr val="231F20"/>
                </a:solidFill>
                <a:latin typeface="Times New Roman"/>
                <a:cs typeface="Times New Roman"/>
              </a:rPr>
              <a:t> </a:t>
            </a:r>
            <a:r>
              <a:rPr sz="800" spc="-9" dirty="0">
                <a:solidFill>
                  <a:srgbClr val="231F20"/>
                </a:solidFill>
                <a:latin typeface="Times New Roman"/>
                <a:cs typeface="Times New Roman"/>
              </a:rPr>
              <a:t>geçiriniz.</a:t>
            </a:r>
            <a:endParaRPr sz="800">
              <a:latin typeface="Times New Roman"/>
              <a:cs typeface="Times New Roman"/>
            </a:endParaRPr>
          </a:p>
        </p:txBody>
      </p:sp>
      <p:sp>
        <p:nvSpPr>
          <p:cNvPr id="12" name="object 12"/>
          <p:cNvSpPr txBox="1"/>
          <p:nvPr/>
        </p:nvSpPr>
        <p:spPr>
          <a:xfrm>
            <a:off x="875986" y="1147069"/>
            <a:ext cx="2968978" cy="307216"/>
          </a:xfrm>
          <a:prstGeom prst="rect">
            <a:avLst/>
          </a:prstGeom>
        </p:spPr>
        <p:txBody>
          <a:bodyPr vert="horz" wrap="square" lIns="0" tIns="11637" rIns="0" bIns="0" rtlCol="0">
            <a:spAutoFit/>
          </a:bodyPr>
          <a:lstStyle/>
          <a:p>
            <a:pPr marL="352601" marR="4655" indent="-341546">
              <a:lnSpc>
                <a:spcPct val="120400"/>
              </a:lnSpc>
              <a:spcBef>
                <a:spcPts val="92"/>
              </a:spcBef>
            </a:pPr>
            <a:r>
              <a:rPr sz="800" spc="-206" dirty="0">
                <a:solidFill>
                  <a:srgbClr val="231F20"/>
                </a:solidFill>
                <a:latin typeface="Times New Roman"/>
                <a:cs typeface="Times New Roman"/>
              </a:rPr>
              <a:t>2an.</a:t>
            </a:r>
            <a:r>
              <a:rPr sz="800" spc="-50" dirty="0">
                <a:solidFill>
                  <a:srgbClr val="231F20"/>
                </a:solidFill>
                <a:latin typeface="Times New Roman"/>
                <a:cs typeface="Times New Roman"/>
              </a:rPr>
              <a:t>cıtınız </a:t>
            </a:r>
            <a:r>
              <a:rPr sz="800" spc="-87" dirty="0">
                <a:solidFill>
                  <a:srgbClr val="231F20"/>
                </a:solidFill>
                <a:latin typeface="Times New Roman"/>
                <a:cs typeface="Times New Roman"/>
              </a:rPr>
              <a:t>Yyanlış </a:t>
            </a:r>
            <a:r>
              <a:rPr sz="800" spc="-18" dirty="0">
                <a:solidFill>
                  <a:srgbClr val="231F20"/>
                </a:solidFill>
                <a:latin typeface="Times New Roman"/>
                <a:cs typeface="Times New Roman"/>
              </a:rPr>
              <a:t>ise “Devriye Yöntemleri” </a:t>
            </a:r>
            <a:r>
              <a:rPr sz="800" spc="5" dirty="0">
                <a:solidFill>
                  <a:srgbClr val="231F20"/>
                </a:solidFill>
                <a:latin typeface="Times New Roman"/>
                <a:cs typeface="Times New Roman"/>
              </a:rPr>
              <a:t>konusunu  </a:t>
            </a:r>
            <a:r>
              <a:rPr sz="800" dirty="0">
                <a:solidFill>
                  <a:srgbClr val="231F20"/>
                </a:solidFill>
                <a:latin typeface="Times New Roman"/>
                <a:cs typeface="Times New Roman"/>
              </a:rPr>
              <a:t>yeniden </a:t>
            </a:r>
            <a:r>
              <a:rPr sz="800" spc="-5" dirty="0">
                <a:solidFill>
                  <a:srgbClr val="231F20"/>
                </a:solidFill>
                <a:latin typeface="Times New Roman"/>
                <a:cs typeface="Times New Roman"/>
              </a:rPr>
              <a:t>gözden</a:t>
            </a:r>
            <a:r>
              <a:rPr sz="800" spc="-50" dirty="0">
                <a:solidFill>
                  <a:srgbClr val="231F20"/>
                </a:solidFill>
                <a:latin typeface="Times New Roman"/>
                <a:cs typeface="Times New Roman"/>
              </a:rPr>
              <a:t> </a:t>
            </a:r>
            <a:r>
              <a:rPr sz="800" spc="-9" dirty="0">
                <a:solidFill>
                  <a:srgbClr val="231F20"/>
                </a:solidFill>
                <a:latin typeface="Times New Roman"/>
                <a:cs typeface="Times New Roman"/>
              </a:rPr>
              <a:t>geçiriniz.</a:t>
            </a:r>
            <a:endParaRPr sz="800">
              <a:latin typeface="Times New Roman"/>
              <a:cs typeface="Times New Roman"/>
            </a:endParaRPr>
          </a:p>
        </p:txBody>
      </p:sp>
      <p:sp>
        <p:nvSpPr>
          <p:cNvPr id="13" name="object 13"/>
          <p:cNvSpPr txBox="1"/>
          <p:nvPr/>
        </p:nvSpPr>
        <p:spPr>
          <a:xfrm>
            <a:off x="799996" y="1401459"/>
            <a:ext cx="547511" cy="115416"/>
          </a:xfrm>
          <a:prstGeom prst="rect">
            <a:avLst/>
          </a:prstGeom>
          <a:solidFill>
            <a:srgbClr val="C7EAFB"/>
          </a:solidFill>
        </p:spPr>
        <p:txBody>
          <a:bodyPr vert="horz" wrap="square" lIns="0" tIns="0" rIns="0" bIns="0" rtlCol="0">
            <a:spAutoFit/>
          </a:bodyPr>
          <a:lstStyle/>
          <a:p>
            <a:pPr marL="66331">
              <a:lnSpc>
                <a:spcPts val="921"/>
              </a:lnSpc>
            </a:pPr>
            <a:r>
              <a:rPr sz="800" spc="-206" dirty="0">
                <a:solidFill>
                  <a:srgbClr val="231F20"/>
                </a:solidFill>
                <a:latin typeface="Times New Roman"/>
                <a:cs typeface="Times New Roman"/>
              </a:rPr>
              <a:t>3an.</a:t>
            </a:r>
            <a:r>
              <a:rPr sz="800" spc="-55" dirty="0">
                <a:solidFill>
                  <a:srgbClr val="231F20"/>
                </a:solidFill>
                <a:latin typeface="Times New Roman"/>
                <a:cs typeface="Times New Roman"/>
              </a:rPr>
              <a:t>bıtınız</a:t>
            </a:r>
            <a:endParaRPr sz="800">
              <a:latin typeface="Times New Roman"/>
              <a:cs typeface="Times New Roman"/>
            </a:endParaRPr>
          </a:p>
        </p:txBody>
      </p:sp>
      <p:sp>
        <p:nvSpPr>
          <p:cNvPr id="14" name="object 14"/>
          <p:cNvSpPr txBox="1"/>
          <p:nvPr/>
        </p:nvSpPr>
        <p:spPr>
          <a:xfrm>
            <a:off x="4325709" y="1386420"/>
            <a:ext cx="68540" cy="134861"/>
          </a:xfrm>
          <a:prstGeom prst="rect">
            <a:avLst/>
          </a:prstGeom>
        </p:spPr>
        <p:txBody>
          <a:bodyPr vert="horz" wrap="square" lIns="0" tIns="11637" rIns="0" bIns="0" rtlCol="0">
            <a:spAutoFit/>
          </a:bodyPr>
          <a:lstStyle/>
          <a:p>
            <a:pPr>
              <a:spcBef>
                <a:spcPts val="92"/>
              </a:spcBef>
            </a:pPr>
            <a:r>
              <a:rPr sz="800" spc="18" dirty="0">
                <a:solidFill>
                  <a:srgbClr val="231F20"/>
                </a:solidFill>
                <a:latin typeface="Times New Roman"/>
                <a:cs typeface="Times New Roman"/>
              </a:rPr>
              <a:t>-</a:t>
            </a:r>
            <a:endParaRPr sz="800">
              <a:latin typeface="Times New Roman"/>
              <a:cs typeface="Times New Roman"/>
            </a:endParaRPr>
          </a:p>
        </p:txBody>
      </p:sp>
      <p:sp>
        <p:nvSpPr>
          <p:cNvPr id="15" name="object 15"/>
          <p:cNvSpPr txBox="1"/>
          <p:nvPr/>
        </p:nvSpPr>
        <p:spPr>
          <a:xfrm>
            <a:off x="1365230" y="1367780"/>
            <a:ext cx="2427918" cy="307216"/>
          </a:xfrm>
          <a:prstGeom prst="rect">
            <a:avLst/>
          </a:prstGeom>
        </p:spPr>
        <p:txBody>
          <a:bodyPr vert="horz" wrap="square" lIns="0" tIns="11637" rIns="0" bIns="0" rtlCol="0">
            <a:spAutoFit/>
          </a:bodyPr>
          <a:lstStyle/>
          <a:p>
            <a:pPr marR="4655">
              <a:lnSpc>
                <a:spcPct val="120300"/>
              </a:lnSpc>
              <a:spcBef>
                <a:spcPts val="92"/>
              </a:spcBef>
            </a:pPr>
            <a:r>
              <a:rPr sz="800" spc="-96" dirty="0">
                <a:solidFill>
                  <a:srgbClr val="231F20"/>
                </a:solidFill>
                <a:latin typeface="Times New Roman"/>
                <a:cs typeface="Times New Roman"/>
              </a:rPr>
              <a:t>Yyanlış </a:t>
            </a:r>
            <a:r>
              <a:rPr sz="800" spc="-18" dirty="0">
                <a:solidFill>
                  <a:srgbClr val="231F20"/>
                </a:solidFill>
                <a:latin typeface="Times New Roman"/>
                <a:cs typeface="Times New Roman"/>
              </a:rPr>
              <a:t>ise “Devriye </a:t>
            </a:r>
            <a:r>
              <a:rPr sz="800" spc="-9" dirty="0">
                <a:solidFill>
                  <a:srgbClr val="231F20"/>
                </a:solidFill>
                <a:latin typeface="Times New Roman"/>
                <a:cs typeface="Times New Roman"/>
              </a:rPr>
              <a:t>Çeşitleri” </a:t>
            </a:r>
            <a:r>
              <a:rPr sz="800" spc="5" dirty="0">
                <a:solidFill>
                  <a:srgbClr val="231F20"/>
                </a:solidFill>
                <a:latin typeface="Times New Roman"/>
                <a:cs typeface="Times New Roman"/>
              </a:rPr>
              <a:t>konusunu </a:t>
            </a:r>
            <a:r>
              <a:rPr sz="800" spc="-32" dirty="0">
                <a:solidFill>
                  <a:srgbClr val="231F20"/>
                </a:solidFill>
                <a:latin typeface="Times New Roman"/>
                <a:cs typeface="Times New Roman"/>
              </a:rPr>
              <a:t>ye  </a:t>
            </a:r>
            <a:r>
              <a:rPr sz="800" spc="14" dirty="0">
                <a:solidFill>
                  <a:srgbClr val="231F20"/>
                </a:solidFill>
                <a:latin typeface="Times New Roman"/>
                <a:cs typeface="Times New Roman"/>
              </a:rPr>
              <a:t>niden </a:t>
            </a:r>
            <a:r>
              <a:rPr sz="800" spc="-5" dirty="0">
                <a:solidFill>
                  <a:srgbClr val="231F20"/>
                </a:solidFill>
                <a:latin typeface="Times New Roman"/>
                <a:cs typeface="Times New Roman"/>
              </a:rPr>
              <a:t>gözden</a:t>
            </a:r>
            <a:r>
              <a:rPr sz="800" spc="-64" dirty="0">
                <a:solidFill>
                  <a:srgbClr val="231F20"/>
                </a:solidFill>
                <a:latin typeface="Times New Roman"/>
                <a:cs typeface="Times New Roman"/>
              </a:rPr>
              <a:t> </a:t>
            </a:r>
            <a:r>
              <a:rPr sz="800" spc="-9" dirty="0">
                <a:solidFill>
                  <a:srgbClr val="231F20"/>
                </a:solidFill>
                <a:latin typeface="Times New Roman"/>
                <a:cs typeface="Times New Roman"/>
              </a:rPr>
              <a:t>geçiriniz.</a:t>
            </a:r>
            <a:endParaRPr sz="800">
              <a:latin typeface="Times New Roman"/>
              <a:cs typeface="Times New Roman"/>
            </a:endParaRPr>
          </a:p>
        </p:txBody>
      </p:sp>
      <p:sp>
        <p:nvSpPr>
          <p:cNvPr id="16" name="object 16"/>
          <p:cNvSpPr txBox="1"/>
          <p:nvPr/>
        </p:nvSpPr>
        <p:spPr>
          <a:xfrm>
            <a:off x="875986" y="1588425"/>
            <a:ext cx="2968978" cy="307216"/>
          </a:xfrm>
          <a:prstGeom prst="rect">
            <a:avLst/>
          </a:prstGeom>
        </p:spPr>
        <p:txBody>
          <a:bodyPr vert="horz" wrap="square" lIns="0" tIns="11637" rIns="0" bIns="0" rtlCol="0">
            <a:spAutoFit/>
          </a:bodyPr>
          <a:lstStyle/>
          <a:p>
            <a:pPr marL="352601" marR="4655" indent="-341546">
              <a:lnSpc>
                <a:spcPct val="120400"/>
              </a:lnSpc>
              <a:spcBef>
                <a:spcPts val="92"/>
              </a:spcBef>
            </a:pPr>
            <a:r>
              <a:rPr sz="800" spc="-206" dirty="0">
                <a:solidFill>
                  <a:srgbClr val="231F20"/>
                </a:solidFill>
                <a:latin typeface="Times New Roman"/>
                <a:cs typeface="Times New Roman"/>
              </a:rPr>
              <a:t>4an.</a:t>
            </a:r>
            <a:r>
              <a:rPr sz="800" spc="-50" dirty="0">
                <a:solidFill>
                  <a:srgbClr val="231F20"/>
                </a:solidFill>
                <a:latin typeface="Times New Roman"/>
                <a:cs typeface="Times New Roman"/>
              </a:rPr>
              <a:t>aıtınız </a:t>
            </a:r>
            <a:r>
              <a:rPr sz="800" spc="-96" dirty="0">
                <a:solidFill>
                  <a:srgbClr val="231F20"/>
                </a:solidFill>
                <a:latin typeface="Times New Roman"/>
                <a:cs typeface="Times New Roman"/>
              </a:rPr>
              <a:t>yYanlış </a:t>
            </a:r>
            <a:r>
              <a:rPr sz="800" spc="-18" dirty="0">
                <a:solidFill>
                  <a:srgbClr val="231F20"/>
                </a:solidFill>
                <a:latin typeface="Times New Roman"/>
                <a:cs typeface="Times New Roman"/>
              </a:rPr>
              <a:t>ise “Devriye </a:t>
            </a:r>
            <a:r>
              <a:rPr sz="800" spc="-9" dirty="0">
                <a:solidFill>
                  <a:srgbClr val="231F20"/>
                </a:solidFill>
                <a:latin typeface="Times New Roman"/>
                <a:cs typeface="Times New Roman"/>
              </a:rPr>
              <a:t>Görevi </a:t>
            </a:r>
            <a:r>
              <a:rPr sz="800" spc="-5" dirty="0">
                <a:solidFill>
                  <a:srgbClr val="231F20"/>
                </a:solidFill>
                <a:latin typeface="Times New Roman"/>
                <a:cs typeface="Times New Roman"/>
              </a:rPr>
              <a:t>Öncesi </a:t>
            </a:r>
            <a:r>
              <a:rPr sz="800" spc="-14" dirty="0">
                <a:solidFill>
                  <a:srgbClr val="231F20"/>
                </a:solidFill>
                <a:latin typeface="Times New Roman"/>
                <a:cs typeface="Times New Roman"/>
              </a:rPr>
              <a:t>Hazırlık”  </a:t>
            </a:r>
            <a:r>
              <a:rPr sz="800" spc="5" dirty="0">
                <a:solidFill>
                  <a:srgbClr val="231F20"/>
                </a:solidFill>
                <a:latin typeface="Times New Roman"/>
                <a:cs typeface="Times New Roman"/>
              </a:rPr>
              <a:t>konusunu </a:t>
            </a:r>
            <a:r>
              <a:rPr sz="800" dirty="0">
                <a:solidFill>
                  <a:srgbClr val="231F20"/>
                </a:solidFill>
                <a:latin typeface="Times New Roman"/>
                <a:cs typeface="Times New Roman"/>
              </a:rPr>
              <a:t>yeniden </a:t>
            </a:r>
            <a:r>
              <a:rPr sz="800" spc="-5" dirty="0">
                <a:solidFill>
                  <a:srgbClr val="231F20"/>
                </a:solidFill>
                <a:latin typeface="Times New Roman"/>
                <a:cs typeface="Times New Roman"/>
              </a:rPr>
              <a:t>gözden</a:t>
            </a:r>
            <a:r>
              <a:rPr sz="800" spc="-73" dirty="0">
                <a:solidFill>
                  <a:srgbClr val="231F20"/>
                </a:solidFill>
                <a:latin typeface="Times New Roman"/>
                <a:cs typeface="Times New Roman"/>
              </a:rPr>
              <a:t> </a:t>
            </a:r>
            <a:r>
              <a:rPr sz="800" spc="-9" dirty="0">
                <a:solidFill>
                  <a:srgbClr val="231F20"/>
                </a:solidFill>
                <a:latin typeface="Times New Roman"/>
                <a:cs typeface="Times New Roman"/>
              </a:rPr>
              <a:t>geçiriniz.</a:t>
            </a:r>
            <a:endParaRPr sz="800">
              <a:latin typeface="Times New Roman"/>
              <a:cs typeface="Times New Roman"/>
            </a:endParaRPr>
          </a:p>
        </p:txBody>
      </p:sp>
      <p:sp>
        <p:nvSpPr>
          <p:cNvPr id="17" name="object 17"/>
          <p:cNvSpPr txBox="1"/>
          <p:nvPr/>
        </p:nvSpPr>
        <p:spPr>
          <a:xfrm>
            <a:off x="799996" y="1846559"/>
            <a:ext cx="547511" cy="115416"/>
          </a:xfrm>
          <a:prstGeom prst="rect">
            <a:avLst/>
          </a:prstGeom>
          <a:solidFill>
            <a:srgbClr val="C7EAFB"/>
          </a:solidFill>
        </p:spPr>
        <p:txBody>
          <a:bodyPr vert="horz" wrap="square" lIns="0" tIns="0" rIns="0" bIns="0" rtlCol="0">
            <a:spAutoFit/>
          </a:bodyPr>
          <a:lstStyle/>
          <a:p>
            <a:pPr marL="66331">
              <a:lnSpc>
                <a:spcPts val="880"/>
              </a:lnSpc>
            </a:pPr>
            <a:r>
              <a:rPr sz="800" spc="-206" dirty="0">
                <a:solidFill>
                  <a:srgbClr val="231F20"/>
                </a:solidFill>
                <a:latin typeface="Times New Roman"/>
                <a:cs typeface="Times New Roman"/>
              </a:rPr>
              <a:t>5an.</a:t>
            </a:r>
            <a:r>
              <a:rPr sz="800" spc="-50" dirty="0">
                <a:solidFill>
                  <a:srgbClr val="231F20"/>
                </a:solidFill>
                <a:latin typeface="Times New Roman"/>
                <a:cs typeface="Times New Roman"/>
              </a:rPr>
              <a:t>eıtınız</a:t>
            </a:r>
            <a:endParaRPr sz="800">
              <a:latin typeface="Times New Roman"/>
              <a:cs typeface="Times New Roman"/>
            </a:endParaRPr>
          </a:p>
        </p:txBody>
      </p:sp>
      <p:sp>
        <p:nvSpPr>
          <p:cNvPr id="18" name="object 18"/>
          <p:cNvSpPr txBox="1"/>
          <p:nvPr/>
        </p:nvSpPr>
        <p:spPr>
          <a:xfrm>
            <a:off x="4325709" y="1827776"/>
            <a:ext cx="68540" cy="134861"/>
          </a:xfrm>
          <a:prstGeom prst="rect">
            <a:avLst/>
          </a:prstGeom>
        </p:spPr>
        <p:txBody>
          <a:bodyPr vert="horz" wrap="square" lIns="0" tIns="11637" rIns="0" bIns="0" rtlCol="0">
            <a:spAutoFit/>
          </a:bodyPr>
          <a:lstStyle/>
          <a:p>
            <a:pPr>
              <a:spcBef>
                <a:spcPts val="92"/>
              </a:spcBef>
            </a:pPr>
            <a:r>
              <a:rPr sz="800" spc="18" dirty="0">
                <a:solidFill>
                  <a:srgbClr val="231F20"/>
                </a:solidFill>
                <a:latin typeface="Times New Roman"/>
                <a:cs typeface="Times New Roman"/>
              </a:rPr>
              <a:t>-</a:t>
            </a:r>
            <a:endParaRPr sz="800">
              <a:latin typeface="Times New Roman"/>
              <a:cs typeface="Times New Roman"/>
            </a:endParaRPr>
          </a:p>
        </p:txBody>
      </p:sp>
      <p:sp>
        <p:nvSpPr>
          <p:cNvPr id="19" name="object 19"/>
          <p:cNvSpPr txBox="1"/>
          <p:nvPr/>
        </p:nvSpPr>
        <p:spPr>
          <a:xfrm>
            <a:off x="1365229" y="1809137"/>
            <a:ext cx="2428724" cy="307216"/>
          </a:xfrm>
          <a:prstGeom prst="rect">
            <a:avLst/>
          </a:prstGeom>
        </p:spPr>
        <p:txBody>
          <a:bodyPr vert="horz" wrap="square" lIns="0" tIns="11637" rIns="0" bIns="0" rtlCol="0">
            <a:spAutoFit/>
          </a:bodyPr>
          <a:lstStyle/>
          <a:p>
            <a:pPr marR="4655">
              <a:lnSpc>
                <a:spcPct val="120300"/>
              </a:lnSpc>
              <a:spcBef>
                <a:spcPts val="92"/>
              </a:spcBef>
            </a:pPr>
            <a:r>
              <a:rPr sz="800" spc="-87" dirty="0">
                <a:solidFill>
                  <a:srgbClr val="231F20"/>
                </a:solidFill>
                <a:latin typeface="Times New Roman"/>
                <a:cs typeface="Times New Roman"/>
              </a:rPr>
              <a:t>Yyanlış </a:t>
            </a:r>
            <a:r>
              <a:rPr sz="800" spc="-18" dirty="0">
                <a:solidFill>
                  <a:srgbClr val="231F20"/>
                </a:solidFill>
                <a:latin typeface="Times New Roman"/>
                <a:cs typeface="Times New Roman"/>
              </a:rPr>
              <a:t>ise </a:t>
            </a:r>
            <a:r>
              <a:rPr sz="800" spc="-5" dirty="0">
                <a:solidFill>
                  <a:srgbClr val="231F20"/>
                </a:solidFill>
                <a:latin typeface="Times New Roman"/>
                <a:cs typeface="Times New Roman"/>
              </a:rPr>
              <a:t>“Devriyenin </a:t>
            </a:r>
            <a:r>
              <a:rPr sz="800" spc="-14" dirty="0">
                <a:solidFill>
                  <a:srgbClr val="231F20"/>
                </a:solidFill>
                <a:latin typeface="Times New Roman"/>
                <a:cs typeface="Times New Roman"/>
              </a:rPr>
              <a:t>Görevleri” </a:t>
            </a:r>
            <a:r>
              <a:rPr sz="800" dirty="0">
                <a:solidFill>
                  <a:srgbClr val="231F20"/>
                </a:solidFill>
                <a:latin typeface="Times New Roman"/>
                <a:cs typeface="Times New Roman"/>
              </a:rPr>
              <a:t>konusu  </a:t>
            </a:r>
            <a:r>
              <a:rPr sz="800" spc="23" dirty="0">
                <a:solidFill>
                  <a:srgbClr val="231F20"/>
                </a:solidFill>
                <a:latin typeface="Times New Roman"/>
                <a:cs typeface="Times New Roman"/>
              </a:rPr>
              <a:t>nu </a:t>
            </a:r>
            <a:r>
              <a:rPr sz="800" dirty="0">
                <a:solidFill>
                  <a:srgbClr val="231F20"/>
                </a:solidFill>
                <a:latin typeface="Times New Roman"/>
                <a:cs typeface="Times New Roman"/>
              </a:rPr>
              <a:t>yeniden </a:t>
            </a:r>
            <a:r>
              <a:rPr sz="800" spc="-5" dirty="0">
                <a:solidFill>
                  <a:srgbClr val="231F20"/>
                </a:solidFill>
                <a:latin typeface="Times New Roman"/>
                <a:cs typeface="Times New Roman"/>
              </a:rPr>
              <a:t>gözden</a:t>
            </a:r>
            <a:r>
              <a:rPr sz="800" spc="-96" dirty="0">
                <a:solidFill>
                  <a:srgbClr val="231F20"/>
                </a:solidFill>
                <a:latin typeface="Times New Roman"/>
                <a:cs typeface="Times New Roman"/>
              </a:rPr>
              <a:t> </a:t>
            </a:r>
            <a:r>
              <a:rPr sz="800" spc="-9" dirty="0">
                <a:solidFill>
                  <a:srgbClr val="231F20"/>
                </a:solidFill>
                <a:latin typeface="Times New Roman"/>
                <a:cs typeface="Times New Roman"/>
              </a:rPr>
              <a:t>geçiriniz.</a:t>
            </a:r>
            <a:endParaRPr sz="800">
              <a:latin typeface="Times New Roman"/>
              <a:cs typeface="Times New Roman"/>
            </a:endParaRPr>
          </a:p>
        </p:txBody>
      </p:sp>
      <p:sp>
        <p:nvSpPr>
          <p:cNvPr id="20" name="object 20"/>
          <p:cNvSpPr txBox="1"/>
          <p:nvPr/>
        </p:nvSpPr>
        <p:spPr>
          <a:xfrm>
            <a:off x="4309582" y="2048454"/>
            <a:ext cx="84667" cy="134861"/>
          </a:xfrm>
          <a:prstGeom prst="rect">
            <a:avLst/>
          </a:prstGeom>
        </p:spPr>
        <p:txBody>
          <a:bodyPr vert="horz" wrap="square" lIns="0" tIns="11637" rIns="0" bIns="0" rtlCol="0">
            <a:spAutoFit/>
          </a:bodyPr>
          <a:lstStyle/>
          <a:p>
            <a:pPr marL="11637">
              <a:spcBef>
                <a:spcPts val="92"/>
              </a:spcBef>
            </a:pPr>
            <a:r>
              <a:rPr sz="800" spc="18" dirty="0">
                <a:solidFill>
                  <a:srgbClr val="231F20"/>
                </a:solidFill>
                <a:latin typeface="Times New Roman"/>
                <a:cs typeface="Times New Roman"/>
              </a:rPr>
              <a:t>-</a:t>
            </a:r>
            <a:endParaRPr sz="800">
              <a:latin typeface="Times New Roman"/>
              <a:cs typeface="Times New Roman"/>
            </a:endParaRPr>
          </a:p>
        </p:txBody>
      </p:sp>
      <p:sp>
        <p:nvSpPr>
          <p:cNvPr id="21" name="object 21"/>
          <p:cNvSpPr txBox="1"/>
          <p:nvPr/>
        </p:nvSpPr>
        <p:spPr>
          <a:xfrm>
            <a:off x="875987" y="2029815"/>
            <a:ext cx="2918178" cy="159483"/>
          </a:xfrm>
          <a:prstGeom prst="rect">
            <a:avLst/>
          </a:prstGeom>
        </p:spPr>
        <p:txBody>
          <a:bodyPr vert="horz" wrap="square" lIns="0" tIns="11637" rIns="0" bIns="0" rtlCol="0">
            <a:spAutoFit/>
          </a:bodyPr>
          <a:lstStyle/>
          <a:p>
            <a:pPr marL="352601" marR="4655" indent="-341546">
              <a:lnSpc>
                <a:spcPct val="120300"/>
              </a:lnSpc>
              <a:spcBef>
                <a:spcPts val="92"/>
              </a:spcBef>
            </a:pPr>
            <a:r>
              <a:rPr sz="800" spc="-206" dirty="0">
                <a:solidFill>
                  <a:srgbClr val="231F20"/>
                </a:solidFill>
                <a:latin typeface="Times New Roman"/>
                <a:cs typeface="Times New Roman"/>
              </a:rPr>
              <a:t>6an.</a:t>
            </a:r>
            <a:r>
              <a:rPr sz="800" spc="-50" dirty="0">
                <a:solidFill>
                  <a:srgbClr val="231F20"/>
                </a:solidFill>
                <a:latin typeface="Times New Roman"/>
                <a:cs typeface="Times New Roman"/>
              </a:rPr>
              <a:t>cıtınız </a:t>
            </a:r>
            <a:r>
              <a:rPr sz="800" spc="-96" dirty="0">
                <a:solidFill>
                  <a:srgbClr val="231F20"/>
                </a:solidFill>
                <a:latin typeface="Times New Roman"/>
                <a:cs typeface="Times New Roman"/>
              </a:rPr>
              <a:t>yYanlış </a:t>
            </a:r>
            <a:r>
              <a:rPr sz="800" spc="-18" dirty="0">
                <a:solidFill>
                  <a:srgbClr val="231F20"/>
                </a:solidFill>
                <a:latin typeface="Times New Roman"/>
                <a:cs typeface="Times New Roman"/>
              </a:rPr>
              <a:t>ise “Devriye </a:t>
            </a:r>
            <a:r>
              <a:rPr sz="800" spc="-9" dirty="0">
                <a:solidFill>
                  <a:srgbClr val="231F20"/>
                </a:solidFill>
                <a:latin typeface="Times New Roman"/>
                <a:cs typeface="Times New Roman"/>
              </a:rPr>
              <a:t>Nedir?” </a:t>
            </a:r>
            <a:r>
              <a:rPr sz="800" spc="5" dirty="0">
                <a:solidFill>
                  <a:srgbClr val="231F20"/>
                </a:solidFill>
                <a:latin typeface="Times New Roman"/>
                <a:cs typeface="Times New Roman"/>
              </a:rPr>
              <a:t>konusunu</a:t>
            </a:r>
            <a:r>
              <a:rPr sz="800" spc="-101" dirty="0">
                <a:solidFill>
                  <a:srgbClr val="231F20"/>
                </a:solidFill>
                <a:latin typeface="Times New Roman"/>
                <a:cs typeface="Times New Roman"/>
              </a:rPr>
              <a:t> </a:t>
            </a:r>
            <a:r>
              <a:rPr sz="800" spc="-9" dirty="0">
                <a:solidFill>
                  <a:srgbClr val="231F20"/>
                </a:solidFill>
                <a:latin typeface="Times New Roman"/>
                <a:cs typeface="Times New Roman"/>
              </a:rPr>
              <a:t>yeni  </a:t>
            </a:r>
            <a:r>
              <a:rPr sz="800" spc="14" dirty="0">
                <a:solidFill>
                  <a:srgbClr val="231F20"/>
                </a:solidFill>
                <a:latin typeface="Times New Roman"/>
                <a:cs typeface="Times New Roman"/>
              </a:rPr>
              <a:t>den </a:t>
            </a:r>
            <a:r>
              <a:rPr sz="800" spc="-5" dirty="0">
                <a:solidFill>
                  <a:srgbClr val="231F20"/>
                </a:solidFill>
                <a:latin typeface="Times New Roman"/>
                <a:cs typeface="Times New Roman"/>
              </a:rPr>
              <a:t>gözden</a:t>
            </a:r>
            <a:r>
              <a:rPr sz="800" spc="-64" dirty="0">
                <a:solidFill>
                  <a:srgbClr val="231F20"/>
                </a:solidFill>
                <a:latin typeface="Times New Roman"/>
                <a:cs typeface="Times New Roman"/>
              </a:rPr>
              <a:t> </a:t>
            </a:r>
            <a:r>
              <a:rPr sz="800" spc="-9" dirty="0">
                <a:solidFill>
                  <a:srgbClr val="231F20"/>
                </a:solidFill>
                <a:latin typeface="Times New Roman"/>
                <a:cs typeface="Times New Roman"/>
              </a:rPr>
              <a:t>geçiriniz.</a:t>
            </a:r>
            <a:endParaRPr sz="800">
              <a:latin typeface="Times New Roman"/>
              <a:cs typeface="Times New Roman"/>
            </a:endParaRPr>
          </a:p>
        </p:txBody>
      </p:sp>
      <p:sp>
        <p:nvSpPr>
          <p:cNvPr id="22" name="object 22"/>
          <p:cNvSpPr txBox="1"/>
          <p:nvPr/>
        </p:nvSpPr>
        <p:spPr>
          <a:xfrm>
            <a:off x="799996" y="2285640"/>
            <a:ext cx="547511" cy="115416"/>
          </a:xfrm>
          <a:prstGeom prst="rect">
            <a:avLst/>
          </a:prstGeom>
          <a:solidFill>
            <a:srgbClr val="C7EAFB"/>
          </a:solidFill>
        </p:spPr>
        <p:txBody>
          <a:bodyPr vert="horz" wrap="square" lIns="0" tIns="0" rIns="0" bIns="0" rtlCol="0">
            <a:spAutoFit/>
          </a:bodyPr>
          <a:lstStyle/>
          <a:p>
            <a:pPr marL="66331">
              <a:lnSpc>
                <a:spcPts val="903"/>
              </a:lnSpc>
            </a:pPr>
            <a:r>
              <a:rPr sz="800" spc="-206" dirty="0">
                <a:solidFill>
                  <a:srgbClr val="231F20"/>
                </a:solidFill>
                <a:latin typeface="Times New Roman"/>
                <a:cs typeface="Times New Roman"/>
              </a:rPr>
              <a:t>7an.</a:t>
            </a:r>
            <a:r>
              <a:rPr sz="800" spc="-55" dirty="0">
                <a:solidFill>
                  <a:srgbClr val="231F20"/>
                </a:solidFill>
                <a:latin typeface="Times New Roman"/>
                <a:cs typeface="Times New Roman"/>
              </a:rPr>
              <a:t>dıtınız</a:t>
            </a:r>
            <a:endParaRPr sz="800">
              <a:latin typeface="Times New Roman"/>
              <a:cs typeface="Times New Roman"/>
            </a:endParaRPr>
          </a:p>
        </p:txBody>
      </p:sp>
      <p:sp>
        <p:nvSpPr>
          <p:cNvPr id="23" name="object 23"/>
          <p:cNvSpPr txBox="1"/>
          <p:nvPr/>
        </p:nvSpPr>
        <p:spPr>
          <a:xfrm>
            <a:off x="4325709" y="2269133"/>
            <a:ext cx="68540" cy="134861"/>
          </a:xfrm>
          <a:prstGeom prst="rect">
            <a:avLst/>
          </a:prstGeom>
        </p:spPr>
        <p:txBody>
          <a:bodyPr vert="horz" wrap="square" lIns="0" tIns="11637" rIns="0" bIns="0" rtlCol="0">
            <a:spAutoFit/>
          </a:bodyPr>
          <a:lstStyle/>
          <a:p>
            <a:pPr>
              <a:spcBef>
                <a:spcPts val="92"/>
              </a:spcBef>
            </a:pPr>
            <a:r>
              <a:rPr sz="800" spc="18" dirty="0">
                <a:solidFill>
                  <a:srgbClr val="231F20"/>
                </a:solidFill>
                <a:latin typeface="Times New Roman"/>
                <a:cs typeface="Times New Roman"/>
              </a:rPr>
              <a:t>-</a:t>
            </a:r>
            <a:endParaRPr sz="800">
              <a:latin typeface="Times New Roman"/>
              <a:cs typeface="Times New Roman"/>
            </a:endParaRPr>
          </a:p>
        </p:txBody>
      </p:sp>
      <p:sp>
        <p:nvSpPr>
          <p:cNvPr id="24" name="object 24"/>
          <p:cNvSpPr txBox="1"/>
          <p:nvPr/>
        </p:nvSpPr>
        <p:spPr>
          <a:xfrm>
            <a:off x="1365230" y="2250493"/>
            <a:ext cx="2427918" cy="307216"/>
          </a:xfrm>
          <a:prstGeom prst="rect">
            <a:avLst/>
          </a:prstGeom>
        </p:spPr>
        <p:txBody>
          <a:bodyPr vert="horz" wrap="square" lIns="0" tIns="11637" rIns="0" bIns="0" rtlCol="0">
            <a:spAutoFit/>
          </a:bodyPr>
          <a:lstStyle/>
          <a:p>
            <a:pPr marR="4655">
              <a:lnSpc>
                <a:spcPct val="120300"/>
              </a:lnSpc>
              <a:spcBef>
                <a:spcPts val="92"/>
              </a:spcBef>
            </a:pPr>
            <a:r>
              <a:rPr sz="800" spc="-96" dirty="0">
                <a:solidFill>
                  <a:srgbClr val="231F20"/>
                </a:solidFill>
                <a:latin typeface="Times New Roman"/>
                <a:cs typeface="Times New Roman"/>
              </a:rPr>
              <a:t>Yyanlış </a:t>
            </a:r>
            <a:r>
              <a:rPr sz="800" spc="-18" dirty="0">
                <a:solidFill>
                  <a:srgbClr val="231F20"/>
                </a:solidFill>
                <a:latin typeface="Times New Roman"/>
                <a:cs typeface="Times New Roman"/>
              </a:rPr>
              <a:t>ise “Devriye </a:t>
            </a:r>
            <a:r>
              <a:rPr sz="800" spc="-9" dirty="0">
                <a:solidFill>
                  <a:srgbClr val="231F20"/>
                </a:solidFill>
                <a:latin typeface="Times New Roman"/>
                <a:cs typeface="Times New Roman"/>
              </a:rPr>
              <a:t>Çeşitleri” </a:t>
            </a:r>
            <a:r>
              <a:rPr sz="800" spc="5" dirty="0">
                <a:solidFill>
                  <a:srgbClr val="231F20"/>
                </a:solidFill>
                <a:latin typeface="Times New Roman"/>
                <a:cs typeface="Times New Roman"/>
              </a:rPr>
              <a:t>konusunu </a:t>
            </a:r>
            <a:r>
              <a:rPr sz="800" spc="-32" dirty="0">
                <a:solidFill>
                  <a:srgbClr val="231F20"/>
                </a:solidFill>
                <a:latin typeface="Times New Roman"/>
                <a:cs typeface="Times New Roman"/>
              </a:rPr>
              <a:t>ye  </a:t>
            </a:r>
            <a:r>
              <a:rPr sz="800" spc="14" dirty="0">
                <a:solidFill>
                  <a:srgbClr val="231F20"/>
                </a:solidFill>
                <a:latin typeface="Times New Roman"/>
                <a:cs typeface="Times New Roman"/>
              </a:rPr>
              <a:t>niden </a:t>
            </a:r>
            <a:r>
              <a:rPr sz="800" spc="-5" dirty="0">
                <a:solidFill>
                  <a:srgbClr val="231F20"/>
                </a:solidFill>
                <a:latin typeface="Times New Roman"/>
                <a:cs typeface="Times New Roman"/>
              </a:rPr>
              <a:t>gözden</a:t>
            </a:r>
            <a:r>
              <a:rPr sz="800" spc="-64" dirty="0">
                <a:solidFill>
                  <a:srgbClr val="231F20"/>
                </a:solidFill>
                <a:latin typeface="Times New Roman"/>
                <a:cs typeface="Times New Roman"/>
              </a:rPr>
              <a:t> </a:t>
            </a:r>
            <a:r>
              <a:rPr sz="800" spc="-9" dirty="0">
                <a:solidFill>
                  <a:srgbClr val="231F20"/>
                </a:solidFill>
                <a:latin typeface="Times New Roman"/>
                <a:cs typeface="Times New Roman"/>
              </a:rPr>
              <a:t>geçiriniz.</a:t>
            </a:r>
            <a:endParaRPr sz="800">
              <a:latin typeface="Times New Roman"/>
              <a:cs typeface="Times New Roman"/>
            </a:endParaRPr>
          </a:p>
        </p:txBody>
      </p:sp>
      <p:sp>
        <p:nvSpPr>
          <p:cNvPr id="25" name="object 25"/>
          <p:cNvSpPr txBox="1"/>
          <p:nvPr/>
        </p:nvSpPr>
        <p:spPr>
          <a:xfrm>
            <a:off x="875986" y="2471138"/>
            <a:ext cx="2968978" cy="307216"/>
          </a:xfrm>
          <a:prstGeom prst="rect">
            <a:avLst/>
          </a:prstGeom>
        </p:spPr>
        <p:txBody>
          <a:bodyPr vert="horz" wrap="square" lIns="0" tIns="11637" rIns="0" bIns="0" rtlCol="0">
            <a:spAutoFit/>
          </a:bodyPr>
          <a:lstStyle/>
          <a:p>
            <a:pPr marL="352601" marR="4655" indent="-341546">
              <a:lnSpc>
                <a:spcPct val="120400"/>
              </a:lnSpc>
              <a:spcBef>
                <a:spcPts val="92"/>
              </a:spcBef>
            </a:pPr>
            <a:r>
              <a:rPr sz="800" spc="-206" dirty="0">
                <a:solidFill>
                  <a:srgbClr val="231F20"/>
                </a:solidFill>
                <a:latin typeface="Times New Roman"/>
                <a:cs typeface="Times New Roman"/>
              </a:rPr>
              <a:t>8an.</a:t>
            </a:r>
            <a:r>
              <a:rPr sz="800" spc="-50" dirty="0">
                <a:solidFill>
                  <a:srgbClr val="231F20"/>
                </a:solidFill>
                <a:latin typeface="Times New Roman"/>
                <a:cs typeface="Times New Roman"/>
              </a:rPr>
              <a:t>cıtınız </a:t>
            </a:r>
            <a:r>
              <a:rPr sz="800" spc="-96" dirty="0">
                <a:solidFill>
                  <a:srgbClr val="231F20"/>
                </a:solidFill>
                <a:latin typeface="Times New Roman"/>
                <a:cs typeface="Times New Roman"/>
              </a:rPr>
              <a:t>yYanlış </a:t>
            </a:r>
            <a:r>
              <a:rPr sz="800" spc="-18" dirty="0">
                <a:solidFill>
                  <a:srgbClr val="231F20"/>
                </a:solidFill>
                <a:latin typeface="Times New Roman"/>
                <a:cs typeface="Times New Roman"/>
              </a:rPr>
              <a:t>ise “Devriye </a:t>
            </a:r>
            <a:r>
              <a:rPr sz="800" spc="-9" dirty="0">
                <a:solidFill>
                  <a:srgbClr val="231F20"/>
                </a:solidFill>
                <a:latin typeface="Times New Roman"/>
                <a:cs typeface="Times New Roman"/>
              </a:rPr>
              <a:t>Görevi </a:t>
            </a:r>
            <a:r>
              <a:rPr sz="800" spc="-5" dirty="0">
                <a:solidFill>
                  <a:srgbClr val="231F20"/>
                </a:solidFill>
                <a:latin typeface="Times New Roman"/>
                <a:cs typeface="Times New Roman"/>
              </a:rPr>
              <a:t>Öncesi </a:t>
            </a:r>
            <a:r>
              <a:rPr sz="800" spc="-14" dirty="0">
                <a:solidFill>
                  <a:srgbClr val="231F20"/>
                </a:solidFill>
                <a:latin typeface="Times New Roman"/>
                <a:cs typeface="Times New Roman"/>
              </a:rPr>
              <a:t>Hazırlık”  </a:t>
            </a:r>
            <a:r>
              <a:rPr sz="800" spc="5" dirty="0">
                <a:solidFill>
                  <a:srgbClr val="231F20"/>
                </a:solidFill>
                <a:latin typeface="Times New Roman"/>
                <a:cs typeface="Times New Roman"/>
              </a:rPr>
              <a:t>konusunu </a:t>
            </a:r>
            <a:r>
              <a:rPr sz="800" dirty="0">
                <a:solidFill>
                  <a:srgbClr val="231F20"/>
                </a:solidFill>
                <a:latin typeface="Times New Roman"/>
                <a:cs typeface="Times New Roman"/>
              </a:rPr>
              <a:t>yeniden </a:t>
            </a:r>
            <a:r>
              <a:rPr sz="800" spc="-5" dirty="0">
                <a:solidFill>
                  <a:srgbClr val="231F20"/>
                </a:solidFill>
                <a:latin typeface="Times New Roman"/>
                <a:cs typeface="Times New Roman"/>
              </a:rPr>
              <a:t>gözden</a:t>
            </a:r>
            <a:r>
              <a:rPr sz="800" spc="-73" dirty="0">
                <a:solidFill>
                  <a:srgbClr val="231F20"/>
                </a:solidFill>
                <a:latin typeface="Times New Roman"/>
                <a:cs typeface="Times New Roman"/>
              </a:rPr>
              <a:t> </a:t>
            </a:r>
            <a:r>
              <a:rPr sz="800" spc="-9" dirty="0">
                <a:solidFill>
                  <a:srgbClr val="231F20"/>
                </a:solidFill>
                <a:latin typeface="Times New Roman"/>
                <a:cs typeface="Times New Roman"/>
              </a:rPr>
              <a:t>geçiriniz.</a:t>
            </a:r>
            <a:endParaRPr sz="800">
              <a:latin typeface="Times New Roman"/>
              <a:cs typeface="Times New Roman"/>
            </a:endParaRPr>
          </a:p>
        </p:txBody>
      </p:sp>
      <p:sp>
        <p:nvSpPr>
          <p:cNvPr id="26" name="object 26"/>
          <p:cNvSpPr txBox="1"/>
          <p:nvPr/>
        </p:nvSpPr>
        <p:spPr>
          <a:xfrm>
            <a:off x="799996" y="2730740"/>
            <a:ext cx="515257" cy="115416"/>
          </a:xfrm>
          <a:prstGeom prst="rect">
            <a:avLst/>
          </a:prstGeom>
          <a:solidFill>
            <a:srgbClr val="C7EAFB"/>
          </a:solidFill>
        </p:spPr>
        <p:txBody>
          <a:bodyPr vert="horz" wrap="square" lIns="0" tIns="0" rIns="0" bIns="0" rtlCol="0">
            <a:spAutoFit/>
          </a:bodyPr>
          <a:lstStyle/>
          <a:p>
            <a:pPr marL="66331">
              <a:lnSpc>
                <a:spcPts val="861"/>
              </a:lnSpc>
            </a:pPr>
            <a:r>
              <a:rPr sz="800" spc="-206" dirty="0">
                <a:solidFill>
                  <a:srgbClr val="231F20"/>
                </a:solidFill>
                <a:latin typeface="Times New Roman"/>
                <a:cs typeface="Times New Roman"/>
              </a:rPr>
              <a:t>9an.</a:t>
            </a:r>
            <a:r>
              <a:rPr sz="800" spc="-69" dirty="0">
                <a:solidFill>
                  <a:srgbClr val="231F20"/>
                </a:solidFill>
                <a:latin typeface="Times New Roman"/>
                <a:cs typeface="Times New Roman"/>
              </a:rPr>
              <a:t>cıtınız</a:t>
            </a:r>
            <a:endParaRPr sz="800">
              <a:latin typeface="Times New Roman"/>
              <a:cs typeface="Times New Roman"/>
            </a:endParaRPr>
          </a:p>
        </p:txBody>
      </p:sp>
      <p:sp>
        <p:nvSpPr>
          <p:cNvPr id="27" name="object 27"/>
          <p:cNvSpPr txBox="1"/>
          <p:nvPr/>
        </p:nvSpPr>
        <p:spPr>
          <a:xfrm>
            <a:off x="1325718" y="2730740"/>
            <a:ext cx="3109283" cy="266251"/>
          </a:xfrm>
          <a:prstGeom prst="rect">
            <a:avLst/>
          </a:prstGeom>
          <a:solidFill>
            <a:srgbClr val="C7EAFB"/>
          </a:solidFill>
        </p:spPr>
        <p:txBody>
          <a:bodyPr vert="horz" wrap="square" lIns="0" tIns="0" rIns="0" bIns="0" rtlCol="0">
            <a:spAutoFit/>
          </a:bodyPr>
          <a:lstStyle/>
          <a:p>
            <a:pPr marL="13964">
              <a:lnSpc>
                <a:spcPts val="861"/>
              </a:lnSpc>
              <a:tabLst>
                <a:tab pos="2164484" algn="l"/>
              </a:tabLst>
            </a:pPr>
            <a:r>
              <a:rPr sz="800" spc="-110" dirty="0">
                <a:solidFill>
                  <a:srgbClr val="231F20"/>
                </a:solidFill>
                <a:latin typeface="Times New Roman"/>
                <a:cs typeface="Times New Roman"/>
              </a:rPr>
              <a:t>yYanlış  </a:t>
            </a:r>
            <a:r>
              <a:rPr sz="800" spc="-27" dirty="0">
                <a:solidFill>
                  <a:srgbClr val="231F20"/>
                </a:solidFill>
                <a:latin typeface="Times New Roman"/>
                <a:cs typeface="Times New Roman"/>
              </a:rPr>
              <a:t>ise </a:t>
            </a:r>
            <a:r>
              <a:rPr sz="800" spc="-41" dirty="0">
                <a:solidFill>
                  <a:srgbClr val="231F20"/>
                </a:solidFill>
                <a:latin typeface="Times New Roman"/>
                <a:cs typeface="Times New Roman"/>
              </a:rPr>
              <a:t>“Özel </a:t>
            </a:r>
            <a:r>
              <a:rPr sz="800" spc="-23" dirty="0">
                <a:solidFill>
                  <a:srgbClr val="231F20"/>
                </a:solidFill>
                <a:latin typeface="Times New Roman"/>
                <a:cs typeface="Times New Roman"/>
              </a:rPr>
              <a:t>Güvenlik</a:t>
            </a:r>
            <a:r>
              <a:rPr sz="800" spc="23" dirty="0">
                <a:solidFill>
                  <a:srgbClr val="231F20"/>
                </a:solidFill>
                <a:latin typeface="Times New Roman"/>
                <a:cs typeface="Times New Roman"/>
              </a:rPr>
              <a:t> </a:t>
            </a:r>
            <a:r>
              <a:rPr sz="800" spc="-18" dirty="0">
                <a:solidFill>
                  <a:srgbClr val="231F20"/>
                </a:solidFill>
                <a:latin typeface="Times New Roman"/>
                <a:cs typeface="Times New Roman"/>
              </a:rPr>
              <a:t>Görevlilerinin</a:t>
            </a:r>
            <a:r>
              <a:rPr sz="800" spc="-14" dirty="0">
                <a:solidFill>
                  <a:srgbClr val="231F20"/>
                </a:solidFill>
                <a:latin typeface="Times New Roman"/>
                <a:cs typeface="Times New Roman"/>
              </a:rPr>
              <a:t> </a:t>
            </a:r>
            <a:r>
              <a:rPr sz="800" spc="-41" dirty="0">
                <a:solidFill>
                  <a:srgbClr val="231F20"/>
                </a:solidFill>
                <a:latin typeface="Times New Roman"/>
                <a:cs typeface="Times New Roman"/>
              </a:rPr>
              <a:t>Baş	</a:t>
            </a:r>
            <a:r>
              <a:rPr sz="800" spc="18" dirty="0">
                <a:solidFill>
                  <a:srgbClr val="231F20"/>
                </a:solidFill>
                <a:latin typeface="Times New Roman"/>
                <a:cs typeface="Times New Roman"/>
              </a:rPr>
              <a:t>-</a:t>
            </a:r>
            <a:endParaRPr sz="800">
              <a:latin typeface="Times New Roman"/>
              <a:cs typeface="Times New Roman"/>
            </a:endParaRPr>
          </a:p>
          <a:p>
            <a:pPr marL="28511">
              <a:spcBef>
                <a:spcPts val="201"/>
              </a:spcBef>
            </a:pPr>
            <a:r>
              <a:rPr sz="800" spc="-27" dirty="0">
                <a:solidFill>
                  <a:srgbClr val="231F20"/>
                </a:solidFill>
                <a:latin typeface="Times New Roman"/>
                <a:cs typeface="Times New Roman"/>
              </a:rPr>
              <a:t>lıca</a:t>
            </a:r>
            <a:r>
              <a:rPr sz="800" spc="-55" dirty="0">
                <a:solidFill>
                  <a:srgbClr val="231F20"/>
                </a:solidFill>
                <a:latin typeface="Times New Roman"/>
                <a:cs typeface="Times New Roman"/>
              </a:rPr>
              <a:t> </a:t>
            </a:r>
            <a:r>
              <a:rPr sz="800" spc="-27" dirty="0">
                <a:solidFill>
                  <a:srgbClr val="231F20"/>
                </a:solidFill>
                <a:latin typeface="Times New Roman"/>
                <a:cs typeface="Times New Roman"/>
              </a:rPr>
              <a:t>Görevleri”</a:t>
            </a:r>
            <a:r>
              <a:rPr sz="800" spc="-55" dirty="0">
                <a:solidFill>
                  <a:srgbClr val="231F20"/>
                </a:solidFill>
                <a:latin typeface="Times New Roman"/>
                <a:cs typeface="Times New Roman"/>
              </a:rPr>
              <a:t> </a:t>
            </a:r>
            <a:r>
              <a:rPr sz="800" spc="-9" dirty="0">
                <a:solidFill>
                  <a:srgbClr val="231F20"/>
                </a:solidFill>
                <a:latin typeface="Times New Roman"/>
                <a:cs typeface="Times New Roman"/>
              </a:rPr>
              <a:t>konusunu</a:t>
            </a:r>
            <a:r>
              <a:rPr sz="800" spc="-55" dirty="0">
                <a:solidFill>
                  <a:srgbClr val="231F20"/>
                </a:solidFill>
                <a:latin typeface="Times New Roman"/>
                <a:cs typeface="Times New Roman"/>
              </a:rPr>
              <a:t> </a:t>
            </a:r>
            <a:r>
              <a:rPr sz="800" spc="-14" dirty="0">
                <a:solidFill>
                  <a:srgbClr val="231F20"/>
                </a:solidFill>
                <a:latin typeface="Times New Roman"/>
                <a:cs typeface="Times New Roman"/>
              </a:rPr>
              <a:t>yeniden</a:t>
            </a:r>
            <a:r>
              <a:rPr sz="800" spc="-50" dirty="0">
                <a:solidFill>
                  <a:srgbClr val="231F20"/>
                </a:solidFill>
                <a:latin typeface="Times New Roman"/>
                <a:cs typeface="Times New Roman"/>
              </a:rPr>
              <a:t> </a:t>
            </a:r>
            <a:r>
              <a:rPr sz="800" spc="-18" dirty="0">
                <a:solidFill>
                  <a:srgbClr val="231F20"/>
                </a:solidFill>
                <a:latin typeface="Times New Roman"/>
                <a:cs typeface="Times New Roman"/>
              </a:rPr>
              <a:t>gözden</a:t>
            </a:r>
            <a:r>
              <a:rPr sz="800" spc="-55" dirty="0">
                <a:solidFill>
                  <a:srgbClr val="231F20"/>
                </a:solidFill>
                <a:latin typeface="Times New Roman"/>
                <a:cs typeface="Times New Roman"/>
              </a:rPr>
              <a:t> </a:t>
            </a:r>
            <a:r>
              <a:rPr sz="800" spc="-27" dirty="0">
                <a:solidFill>
                  <a:srgbClr val="231F20"/>
                </a:solidFill>
                <a:latin typeface="Times New Roman"/>
                <a:cs typeface="Times New Roman"/>
              </a:rPr>
              <a:t>geçiriniz.</a:t>
            </a:r>
            <a:endParaRPr sz="800">
              <a:latin typeface="Times New Roman"/>
              <a:cs typeface="Times New Roman"/>
            </a:endParaRPr>
          </a:p>
        </p:txBody>
      </p:sp>
      <p:sp>
        <p:nvSpPr>
          <p:cNvPr id="28" name="object 28"/>
          <p:cNvSpPr txBox="1"/>
          <p:nvPr/>
        </p:nvSpPr>
        <p:spPr>
          <a:xfrm>
            <a:off x="875987" y="2931167"/>
            <a:ext cx="2917371" cy="134861"/>
          </a:xfrm>
          <a:prstGeom prst="rect">
            <a:avLst/>
          </a:prstGeom>
        </p:spPr>
        <p:txBody>
          <a:bodyPr vert="horz" wrap="square" lIns="0" tIns="11637" rIns="0" bIns="0" rtlCol="0">
            <a:spAutoFit/>
          </a:bodyPr>
          <a:lstStyle/>
          <a:p>
            <a:pPr marL="11637">
              <a:spcBef>
                <a:spcPts val="92"/>
              </a:spcBef>
            </a:pPr>
            <a:r>
              <a:rPr sz="800" spc="-119" dirty="0">
                <a:solidFill>
                  <a:srgbClr val="231F20"/>
                </a:solidFill>
                <a:latin typeface="Times New Roman"/>
                <a:cs typeface="Times New Roman"/>
              </a:rPr>
              <a:t>1an0.ıtdınız </a:t>
            </a:r>
            <a:r>
              <a:rPr sz="800" spc="-92" dirty="0">
                <a:solidFill>
                  <a:srgbClr val="231F20"/>
                </a:solidFill>
                <a:latin typeface="Times New Roman"/>
                <a:cs typeface="Times New Roman"/>
              </a:rPr>
              <a:t>Yyanlış </a:t>
            </a:r>
            <a:r>
              <a:rPr sz="800" spc="-18" dirty="0">
                <a:solidFill>
                  <a:srgbClr val="231F20"/>
                </a:solidFill>
                <a:latin typeface="Times New Roman"/>
                <a:cs typeface="Times New Roman"/>
              </a:rPr>
              <a:t>ise “Devriye </a:t>
            </a:r>
            <a:r>
              <a:rPr sz="800" spc="-9" dirty="0">
                <a:solidFill>
                  <a:srgbClr val="231F20"/>
                </a:solidFill>
                <a:latin typeface="Times New Roman"/>
                <a:cs typeface="Times New Roman"/>
              </a:rPr>
              <a:t>Görevi </a:t>
            </a:r>
            <a:r>
              <a:rPr sz="800" spc="-23" dirty="0">
                <a:solidFill>
                  <a:srgbClr val="231F20"/>
                </a:solidFill>
                <a:latin typeface="Times New Roman"/>
                <a:cs typeface="Times New Roman"/>
              </a:rPr>
              <a:t>Yaparken</a:t>
            </a:r>
            <a:r>
              <a:rPr sz="800" spc="5" dirty="0">
                <a:solidFill>
                  <a:srgbClr val="231F20"/>
                </a:solidFill>
                <a:latin typeface="Times New Roman"/>
                <a:cs typeface="Times New Roman"/>
              </a:rPr>
              <a:t> </a:t>
            </a:r>
            <a:r>
              <a:rPr sz="800" spc="-9" dirty="0">
                <a:solidFill>
                  <a:srgbClr val="231F20"/>
                </a:solidFill>
                <a:latin typeface="Times New Roman"/>
                <a:cs typeface="Times New Roman"/>
              </a:rPr>
              <a:t>Kont</a:t>
            </a:r>
            <a:endParaRPr sz="800">
              <a:latin typeface="Times New Roman"/>
              <a:cs typeface="Times New Roman"/>
            </a:endParaRPr>
          </a:p>
        </p:txBody>
      </p:sp>
      <p:sp>
        <p:nvSpPr>
          <p:cNvPr id="29" name="object 29"/>
          <p:cNvSpPr txBox="1"/>
          <p:nvPr/>
        </p:nvSpPr>
        <p:spPr>
          <a:xfrm>
            <a:off x="4309582" y="2931167"/>
            <a:ext cx="84667" cy="134861"/>
          </a:xfrm>
          <a:prstGeom prst="rect">
            <a:avLst/>
          </a:prstGeom>
        </p:spPr>
        <p:txBody>
          <a:bodyPr vert="horz" wrap="square" lIns="0" tIns="11637" rIns="0" bIns="0" rtlCol="0">
            <a:spAutoFit/>
          </a:bodyPr>
          <a:lstStyle/>
          <a:p>
            <a:pPr marL="11637">
              <a:spcBef>
                <a:spcPts val="92"/>
              </a:spcBef>
            </a:pPr>
            <a:r>
              <a:rPr sz="800" spc="18" dirty="0">
                <a:solidFill>
                  <a:srgbClr val="231F20"/>
                </a:solidFill>
                <a:latin typeface="Times New Roman"/>
                <a:cs typeface="Times New Roman"/>
              </a:rPr>
              <a:t>-</a:t>
            </a:r>
            <a:endParaRPr sz="800">
              <a:latin typeface="Times New Roman"/>
              <a:cs typeface="Times New Roman"/>
            </a:endParaRPr>
          </a:p>
        </p:txBody>
      </p:sp>
      <p:sp>
        <p:nvSpPr>
          <p:cNvPr id="30" name="object 30"/>
          <p:cNvSpPr txBox="1"/>
          <p:nvPr/>
        </p:nvSpPr>
        <p:spPr>
          <a:xfrm>
            <a:off x="1349102" y="3022834"/>
            <a:ext cx="3044775" cy="159483"/>
          </a:xfrm>
          <a:prstGeom prst="rect">
            <a:avLst/>
          </a:prstGeom>
        </p:spPr>
        <p:txBody>
          <a:bodyPr vert="horz" wrap="square" lIns="0" tIns="11637" rIns="0" bIns="0" rtlCol="0">
            <a:spAutoFit/>
          </a:bodyPr>
          <a:lstStyle/>
          <a:p>
            <a:pPr marL="11637" marR="4655">
              <a:lnSpc>
                <a:spcPct val="120300"/>
              </a:lnSpc>
              <a:spcBef>
                <a:spcPts val="92"/>
              </a:spcBef>
            </a:pPr>
            <a:r>
              <a:rPr sz="800" spc="-5" dirty="0">
                <a:solidFill>
                  <a:srgbClr val="231F20"/>
                </a:solidFill>
                <a:latin typeface="Times New Roman"/>
                <a:cs typeface="Times New Roman"/>
              </a:rPr>
              <a:t>rol </a:t>
            </a:r>
            <a:r>
              <a:rPr sz="800" spc="-14" dirty="0">
                <a:solidFill>
                  <a:srgbClr val="231F20"/>
                </a:solidFill>
                <a:latin typeface="Times New Roman"/>
                <a:cs typeface="Times New Roman"/>
              </a:rPr>
              <a:t>Edilecek </a:t>
            </a:r>
            <a:r>
              <a:rPr sz="800" spc="-32" dirty="0">
                <a:solidFill>
                  <a:srgbClr val="231F20"/>
                </a:solidFill>
                <a:latin typeface="Times New Roman"/>
                <a:cs typeface="Times New Roman"/>
              </a:rPr>
              <a:t>Yerler ve </a:t>
            </a:r>
            <a:r>
              <a:rPr sz="800" spc="-5" dirty="0">
                <a:solidFill>
                  <a:srgbClr val="231F20"/>
                </a:solidFill>
                <a:latin typeface="Times New Roman"/>
                <a:cs typeface="Times New Roman"/>
              </a:rPr>
              <a:t>Zamanı” </a:t>
            </a:r>
            <a:r>
              <a:rPr sz="800" spc="5" dirty="0">
                <a:solidFill>
                  <a:srgbClr val="231F20"/>
                </a:solidFill>
                <a:latin typeface="Times New Roman"/>
                <a:cs typeface="Times New Roman"/>
              </a:rPr>
              <a:t>konusunu </a:t>
            </a:r>
            <a:r>
              <a:rPr sz="800" dirty="0">
                <a:solidFill>
                  <a:srgbClr val="231F20"/>
                </a:solidFill>
                <a:latin typeface="Times New Roman"/>
                <a:cs typeface="Times New Roman"/>
              </a:rPr>
              <a:t>yeniden  </a:t>
            </a:r>
            <a:r>
              <a:rPr sz="800" spc="-5" dirty="0">
                <a:solidFill>
                  <a:srgbClr val="231F20"/>
                </a:solidFill>
                <a:latin typeface="Times New Roman"/>
                <a:cs typeface="Times New Roman"/>
              </a:rPr>
              <a:t>gözden</a:t>
            </a:r>
            <a:r>
              <a:rPr sz="800" spc="-27" dirty="0">
                <a:solidFill>
                  <a:srgbClr val="231F20"/>
                </a:solidFill>
                <a:latin typeface="Times New Roman"/>
                <a:cs typeface="Times New Roman"/>
              </a:rPr>
              <a:t> </a:t>
            </a:r>
            <a:r>
              <a:rPr sz="800" spc="-9" dirty="0">
                <a:solidFill>
                  <a:srgbClr val="231F20"/>
                </a:solidFill>
                <a:latin typeface="Times New Roman"/>
                <a:cs typeface="Times New Roman"/>
              </a:rPr>
              <a:t>geçiriniz.</a:t>
            </a:r>
            <a:endParaRPr sz="800">
              <a:latin typeface="Times New Roman"/>
              <a:cs typeface="Times New Roman"/>
            </a:endParaRPr>
          </a:p>
        </p:txBody>
      </p:sp>
      <p:sp>
        <p:nvSpPr>
          <p:cNvPr id="31" name="object 31"/>
          <p:cNvSpPr txBox="1"/>
          <p:nvPr/>
        </p:nvSpPr>
        <p:spPr>
          <a:xfrm>
            <a:off x="4914763" y="1036730"/>
            <a:ext cx="1384501" cy="606988"/>
          </a:xfrm>
          <a:prstGeom prst="rect">
            <a:avLst/>
          </a:prstGeom>
        </p:spPr>
        <p:txBody>
          <a:bodyPr vert="horz" wrap="square" lIns="0" tIns="37238" rIns="0" bIns="0" rtlCol="0">
            <a:spAutoFit/>
          </a:bodyPr>
          <a:lstStyle/>
          <a:p>
            <a:pPr marL="174555" indent="-162918">
              <a:spcBef>
                <a:spcPts val="293"/>
              </a:spcBef>
              <a:buChar char="•"/>
              <a:tabLst>
                <a:tab pos="173973" algn="l"/>
                <a:tab pos="174555" algn="l"/>
              </a:tabLst>
            </a:pPr>
            <a:r>
              <a:rPr sz="800" spc="-18" dirty="0">
                <a:solidFill>
                  <a:srgbClr val="231F20"/>
                </a:solidFill>
                <a:latin typeface="Arial"/>
                <a:cs typeface="Arial"/>
              </a:rPr>
              <a:t>Önleyici</a:t>
            </a:r>
            <a:r>
              <a:rPr sz="800" spc="-96" dirty="0">
                <a:solidFill>
                  <a:srgbClr val="231F20"/>
                </a:solidFill>
                <a:latin typeface="Arial"/>
                <a:cs typeface="Arial"/>
              </a:rPr>
              <a:t> </a:t>
            </a:r>
            <a:r>
              <a:rPr sz="800" spc="-37" dirty="0">
                <a:solidFill>
                  <a:srgbClr val="231F20"/>
                </a:solidFill>
                <a:latin typeface="Arial"/>
                <a:cs typeface="Arial"/>
              </a:rPr>
              <a:t>Görevler</a:t>
            </a:r>
            <a:endParaRPr sz="800">
              <a:latin typeface="Arial"/>
              <a:cs typeface="Arial"/>
            </a:endParaRPr>
          </a:p>
          <a:p>
            <a:pPr marL="174555" indent="-162918">
              <a:spcBef>
                <a:spcPts val="202"/>
              </a:spcBef>
              <a:buChar char="•"/>
              <a:tabLst>
                <a:tab pos="173973" algn="l"/>
                <a:tab pos="174555" algn="l"/>
              </a:tabLst>
            </a:pPr>
            <a:r>
              <a:rPr sz="800" spc="-27" dirty="0">
                <a:solidFill>
                  <a:srgbClr val="231F20"/>
                </a:solidFill>
                <a:latin typeface="Arial"/>
                <a:cs typeface="Arial"/>
              </a:rPr>
              <a:t>Koruyucu</a:t>
            </a:r>
            <a:r>
              <a:rPr sz="800" spc="-87" dirty="0">
                <a:solidFill>
                  <a:srgbClr val="231F20"/>
                </a:solidFill>
                <a:latin typeface="Arial"/>
                <a:cs typeface="Arial"/>
              </a:rPr>
              <a:t> </a:t>
            </a:r>
            <a:r>
              <a:rPr sz="800" spc="-37" dirty="0">
                <a:solidFill>
                  <a:srgbClr val="231F20"/>
                </a:solidFill>
                <a:latin typeface="Arial"/>
                <a:cs typeface="Arial"/>
              </a:rPr>
              <a:t>Görevler</a:t>
            </a:r>
            <a:endParaRPr sz="800">
              <a:latin typeface="Arial"/>
              <a:cs typeface="Arial"/>
            </a:endParaRPr>
          </a:p>
          <a:p>
            <a:pPr marL="174555" indent="-162918">
              <a:spcBef>
                <a:spcPts val="202"/>
              </a:spcBef>
              <a:buChar char="•"/>
              <a:tabLst>
                <a:tab pos="173973" algn="l"/>
                <a:tab pos="174555" algn="l"/>
              </a:tabLst>
            </a:pPr>
            <a:r>
              <a:rPr sz="800" spc="-46" dirty="0">
                <a:solidFill>
                  <a:srgbClr val="231F20"/>
                </a:solidFill>
                <a:latin typeface="Arial"/>
                <a:cs typeface="Arial"/>
              </a:rPr>
              <a:t>Yardım</a:t>
            </a:r>
            <a:r>
              <a:rPr sz="800" spc="-55" dirty="0">
                <a:solidFill>
                  <a:srgbClr val="231F20"/>
                </a:solidFill>
                <a:latin typeface="Arial"/>
                <a:cs typeface="Arial"/>
              </a:rPr>
              <a:t> </a:t>
            </a:r>
            <a:r>
              <a:rPr sz="800" spc="-27" dirty="0">
                <a:solidFill>
                  <a:srgbClr val="231F20"/>
                </a:solidFill>
                <a:latin typeface="Arial"/>
                <a:cs typeface="Arial"/>
              </a:rPr>
              <a:t>Görevleri</a:t>
            </a:r>
            <a:endParaRPr sz="800">
              <a:latin typeface="Arial"/>
              <a:cs typeface="Arial"/>
            </a:endParaRPr>
          </a:p>
          <a:p>
            <a:pPr marL="174555" indent="-162918">
              <a:spcBef>
                <a:spcPts val="202"/>
              </a:spcBef>
              <a:buChar char="•"/>
              <a:tabLst>
                <a:tab pos="173973" algn="l"/>
                <a:tab pos="174555" algn="l"/>
              </a:tabLst>
            </a:pPr>
            <a:r>
              <a:rPr sz="800" spc="9" dirty="0">
                <a:solidFill>
                  <a:srgbClr val="231F20"/>
                </a:solidFill>
                <a:latin typeface="Arial"/>
                <a:cs typeface="Arial"/>
              </a:rPr>
              <a:t>Adli</a:t>
            </a:r>
            <a:r>
              <a:rPr sz="800" spc="128" dirty="0">
                <a:solidFill>
                  <a:srgbClr val="231F20"/>
                </a:solidFill>
                <a:latin typeface="Arial"/>
                <a:cs typeface="Arial"/>
              </a:rPr>
              <a:t> </a:t>
            </a:r>
            <a:r>
              <a:rPr sz="800" spc="-37" dirty="0">
                <a:solidFill>
                  <a:srgbClr val="231F20"/>
                </a:solidFill>
                <a:latin typeface="Arial"/>
                <a:cs typeface="Arial"/>
              </a:rPr>
              <a:t>Görevler</a:t>
            </a:r>
            <a:endParaRPr sz="800">
              <a:latin typeface="Arial"/>
              <a:cs typeface="Arial"/>
            </a:endParaRPr>
          </a:p>
        </p:txBody>
      </p:sp>
      <p:sp>
        <p:nvSpPr>
          <p:cNvPr id="32" name="object 32"/>
          <p:cNvSpPr txBox="1"/>
          <p:nvPr/>
        </p:nvSpPr>
        <p:spPr>
          <a:xfrm>
            <a:off x="4588449" y="1607098"/>
            <a:ext cx="734584" cy="134861"/>
          </a:xfrm>
          <a:prstGeom prst="rect">
            <a:avLst/>
          </a:prstGeom>
        </p:spPr>
        <p:txBody>
          <a:bodyPr vert="horz" wrap="square" lIns="0" tIns="11637" rIns="0" bIns="0" rtlCol="0">
            <a:spAutoFit/>
          </a:bodyPr>
          <a:lstStyle/>
          <a:p>
            <a:pPr marL="11637">
              <a:spcBef>
                <a:spcPts val="92"/>
              </a:spcBef>
            </a:pPr>
            <a:r>
              <a:rPr sz="800" b="1" spc="-27" dirty="0">
                <a:solidFill>
                  <a:srgbClr val="231F20"/>
                </a:solidFill>
                <a:latin typeface="Times New Roman"/>
                <a:cs typeface="Times New Roman"/>
              </a:rPr>
              <a:t>Sıra </a:t>
            </a:r>
            <a:r>
              <a:rPr sz="800" b="1" spc="-9" dirty="0">
                <a:solidFill>
                  <a:srgbClr val="231F20"/>
                </a:solidFill>
                <a:latin typeface="Times New Roman"/>
                <a:cs typeface="Times New Roman"/>
              </a:rPr>
              <a:t>Sizde</a:t>
            </a:r>
            <a:r>
              <a:rPr sz="800" b="1" spc="-82" dirty="0">
                <a:solidFill>
                  <a:srgbClr val="231F20"/>
                </a:solidFill>
                <a:latin typeface="Times New Roman"/>
                <a:cs typeface="Times New Roman"/>
              </a:rPr>
              <a:t> </a:t>
            </a:r>
            <a:r>
              <a:rPr sz="800" b="1" dirty="0">
                <a:solidFill>
                  <a:srgbClr val="231F20"/>
                </a:solidFill>
                <a:latin typeface="Times New Roman"/>
                <a:cs typeface="Times New Roman"/>
              </a:rPr>
              <a:t>2</a:t>
            </a:r>
            <a:endParaRPr sz="800">
              <a:latin typeface="Times New Roman"/>
              <a:cs typeface="Times New Roman"/>
            </a:endParaRPr>
          </a:p>
        </p:txBody>
      </p:sp>
      <p:sp>
        <p:nvSpPr>
          <p:cNvPr id="33" name="object 33"/>
          <p:cNvSpPr txBox="1"/>
          <p:nvPr/>
        </p:nvSpPr>
        <p:spPr>
          <a:xfrm>
            <a:off x="4884638" y="1698764"/>
            <a:ext cx="1495778" cy="1202023"/>
          </a:xfrm>
          <a:prstGeom prst="rect">
            <a:avLst/>
          </a:prstGeom>
        </p:spPr>
        <p:txBody>
          <a:bodyPr vert="horz" wrap="square" lIns="0" tIns="37238" rIns="0" bIns="0" rtlCol="0">
            <a:spAutoFit/>
          </a:bodyPr>
          <a:lstStyle/>
          <a:p>
            <a:pPr marL="207721" indent="-196665">
              <a:spcBef>
                <a:spcPts val="293"/>
              </a:spcBef>
              <a:buChar char="•"/>
              <a:tabLst>
                <a:tab pos="207721" algn="l"/>
                <a:tab pos="208302" algn="l"/>
              </a:tabLst>
            </a:pPr>
            <a:r>
              <a:rPr sz="800" spc="-18" dirty="0">
                <a:solidFill>
                  <a:srgbClr val="231F20"/>
                </a:solidFill>
                <a:latin typeface="Arial"/>
                <a:cs typeface="Arial"/>
              </a:rPr>
              <a:t>Otomobil</a:t>
            </a:r>
            <a:r>
              <a:rPr sz="800" spc="-64" dirty="0">
                <a:solidFill>
                  <a:srgbClr val="231F20"/>
                </a:solidFill>
                <a:latin typeface="Arial"/>
                <a:cs typeface="Arial"/>
              </a:rPr>
              <a:t> </a:t>
            </a:r>
            <a:r>
              <a:rPr sz="800" spc="-32" dirty="0">
                <a:solidFill>
                  <a:srgbClr val="231F20"/>
                </a:solidFill>
                <a:latin typeface="Arial"/>
                <a:cs typeface="Arial"/>
              </a:rPr>
              <a:t>Devriyesi</a:t>
            </a:r>
            <a:endParaRPr sz="800">
              <a:latin typeface="Arial"/>
              <a:cs typeface="Arial"/>
            </a:endParaRPr>
          </a:p>
          <a:p>
            <a:pPr marL="207721" indent="-195502">
              <a:spcBef>
                <a:spcPts val="202"/>
              </a:spcBef>
              <a:buChar char="•"/>
              <a:tabLst>
                <a:tab pos="207721" algn="l"/>
                <a:tab pos="208302" algn="l"/>
              </a:tabLst>
            </a:pPr>
            <a:r>
              <a:rPr sz="800" spc="-96" dirty="0">
                <a:solidFill>
                  <a:srgbClr val="231F20"/>
                </a:solidFill>
                <a:latin typeface="Arial"/>
                <a:cs typeface="Arial"/>
              </a:rPr>
              <a:t>Yaya</a:t>
            </a:r>
            <a:r>
              <a:rPr sz="800" spc="-55" dirty="0">
                <a:solidFill>
                  <a:srgbClr val="231F20"/>
                </a:solidFill>
                <a:latin typeface="Arial"/>
                <a:cs typeface="Arial"/>
              </a:rPr>
              <a:t> </a:t>
            </a:r>
            <a:r>
              <a:rPr sz="800" spc="-32" dirty="0">
                <a:solidFill>
                  <a:srgbClr val="231F20"/>
                </a:solidFill>
                <a:latin typeface="Arial"/>
                <a:cs typeface="Arial"/>
              </a:rPr>
              <a:t>Devriyesi</a:t>
            </a:r>
            <a:endParaRPr sz="800">
              <a:latin typeface="Arial"/>
              <a:cs typeface="Arial"/>
            </a:endParaRPr>
          </a:p>
          <a:p>
            <a:pPr marL="207721" indent="-195502">
              <a:spcBef>
                <a:spcPts val="202"/>
              </a:spcBef>
              <a:buChar char="•"/>
              <a:tabLst>
                <a:tab pos="207721" algn="l"/>
                <a:tab pos="208302" algn="l"/>
              </a:tabLst>
            </a:pPr>
            <a:r>
              <a:rPr sz="800" spc="-37" dirty="0">
                <a:solidFill>
                  <a:srgbClr val="231F20"/>
                </a:solidFill>
                <a:latin typeface="Arial"/>
                <a:cs typeface="Arial"/>
              </a:rPr>
              <a:t>Kombine</a:t>
            </a:r>
            <a:r>
              <a:rPr sz="800" spc="-92" dirty="0">
                <a:solidFill>
                  <a:srgbClr val="231F20"/>
                </a:solidFill>
                <a:latin typeface="Arial"/>
                <a:cs typeface="Arial"/>
              </a:rPr>
              <a:t> </a:t>
            </a:r>
            <a:r>
              <a:rPr sz="800" spc="-32" dirty="0">
                <a:solidFill>
                  <a:srgbClr val="231F20"/>
                </a:solidFill>
                <a:latin typeface="Arial"/>
                <a:cs typeface="Arial"/>
              </a:rPr>
              <a:t>Devriye</a:t>
            </a:r>
            <a:endParaRPr sz="800">
              <a:latin typeface="Arial"/>
              <a:cs typeface="Arial"/>
            </a:endParaRPr>
          </a:p>
          <a:p>
            <a:pPr marL="207721" indent="-195502">
              <a:spcBef>
                <a:spcPts val="202"/>
              </a:spcBef>
              <a:buChar char="•"/>
              <a:tabLst>
                <a:tab pos="207721" algn="l"/>
                <a:tab pos="208302" algn="l"/>
              </a:tabLst>
            </a:pPr>
            <a:r>
              <a:rPr sz="800" spc="-9" dirty="0">
                <a:solidFill>
                  <a:srgbClr val="231F20"/>
                </a:solidFill>
                <a:latin typeface="Arial"/>
                <a:cs typeface="Arial"/>
              </a:rPr>
              <a:t>Motosikletli</a:t>
            </a:r>
            <a:r>
              <a:rPr sz="800" spc="-119" dirty="0">
                <a:solidFill>
                  <a:srgbClr val="231F20"/>
                </a:solidFill>
                <a:latin typeface="Arial"/>
                <a:cs typeface="Arial"/>
              </a:rPr>
              <a:t> </a:t>
            </a:r>
            <a:r>
              <a:rPr sz="800" spc="-32" dirty="0">
                <a:solidFill>
                  <a:srgbClr val="231F20"/>
                </a:solidFill>
                <a:latin typeface="Arial"/>
                <a:cs typeface="Arial"/>
              </a:rPr>
              <a:t>Devriye</a:t>
            </a:r>
            <a:endParaRPr sz="800">
              <a:latin typeface="Arial"/>
              <a:cs typeface="Arial"/>
            </a:endParaRPr>
          </a:p>
          <a:p>
            <a:pPr marL="207721" indent="-195502">
              <a:spcBef>
                <a:spcPts val="202"/>
              </a:spcBef>
              <a:buChar char="•"/>
              <a:tabLst>
                <a:tab pos="207721" algn="l"/>
                <a:tab pos="208302" algn="l"/>
              </a:tabLst>
            </a:pPr>
            <a:r>
              <a:rPr sz="800" spc="5" dirty="0">
                <a:solidFill>
                  <a:srgbClr val="231F20"/>
                </a:solidFill>
                <a:latin typeface="Arial"/>
                <a:cs typeface="Arial"/>
              </a:rPr>
              <a:t>Atlı</a:t>
            </a:r>
            <a:r>
              <a:rPr sz="800" spc="-50" dirty="0">
                <a:solidFill>
                  <a:srgbClr val="231F20"/>
                </a:solidFill>
                <a:latin typeface="Arial"/>
                <a:cs typeface="Arial"/>
              </a:rPr>
              <a:t> </a:t>
            </a:r>
            <a:r>
              <a:rPr sz="800" spc="-32" dirty="0">
                <a:solidFill>
                  <a:srgbClr val="231F20"/>
                </a:solidFill>
                <a:latin typeface="Arial"/>
                <a:cs typeface="Arial"/>
              </a:rPr>
              <a:t>Devriye</a:t>
            </a:r>
            <a:endParaRPr sz="800">
              <a:latin typeface="Arial"/>
              <a:cs typeface="Arial"/>
            </a:endParaRPr>
          </a:p>
          <a:p>
            <a:pPr marL="207721" indent="-195502">
              <a:spcBef>
                <a:spcPts val="202"/>
              </a:spcBef>
              <a:buChar char="•"/>
              <a:tabLst>
                <a:tab pos="207721" algn="l"/>
                <a:tab pos="208302" algn="l"/>
              </a:tabLst>
            </a:pPr>
            <a:r>
              <a:rPr sz="800" spc="-14" dirty="0">
                <a:solidFill>
                  <a:srgbClr val="231F20"/>
                </a:solidFill>
                <a:latin typeface="Arial"/>
                <a:cs typeface="Arial"/>
              </a:rPr>
              <a:t>Bisikletli</a:t>
            </a:r>
            <a:r>
              <a:rPr sz="800" spc="-87" dirty="0">
                <a:solidFill>
                  <a:srgbClr val="231F20"/>
                </a:solidFill>
                <a:latin typeface="Arial"/>
                <a:cs typeface="Arial"/>
              </a:rPr>
              <a:t> </a:t>
            </a:r>
            <a:r>
              <a:rPr sz="800" spc="-32" dirty="0">
                <a:solidFill>
                  <a:srgbClr val="231F20"/>
                </a:solidFill>
                <a:latin typeface="Arial"/>
                <a:cs typeface="Arial"/>
              </a:rPr>
              <a:t>Devriye</a:t>
            </a:r>
            <a:endParaRPr sz="800">
              <a:latin typeface="Arial"/>
              <a:cs typeface="Arial"/>
            </a:endParaRPr>
          </a:p>
          <a:p>
            <a:pPr marL="207721" indent="-195502">
              <a:spcBef>
                <a:spcPts val="202"/>
              </a:spcBef>
              <a:buChar char="•"/>
              <a:tabLst>
                <a:tab pos="207721" algn="l"/>
                <a:tab pos="208302" algn="l"/>
              </a:tabLst>
            </a:pPr>
            <a:r>
              <a:rPr sz="800" spc="-23" dirty="0">
                <a:solidFill>
                  <a:srgbClr val="231F20"/>
                </a:solidFill>
                <a:latin typeface="Arial"/>
                <a:cs typeface="Arial"/>
              </a:rPr>
              <a:t>Köpekli</a:t>
            </a:r>
            <a:r>
              <a:rPr sz="800" spc="-96" dirty="0">
                <a:solidFill>
                  <a:srgbClr val="231F20"/>
                </a:solidFill>
                <a:latin typeface="Arial"/>
                <a:cs typeface="Arial"/>
              </a:rPr>
              <a:t> </a:t>
            </a:r>
            <a:r>
              <a:rPr sz="800" spc="-32" dirty="0">
                <a:solidFill>
                  <a:srgbClr val="231F20"/>
                </a:solidFill>
                <a:latin typeface="Arial"/>
                <a:cs typeface="Arial"/>
              </a:rPr>
              <a:t>Devriye</a:t>
            </a:r>
            <a:endParaRPr sz="800">
              <a:latin typeface="Arial"/>
              <a:cs typeface="Arial"/>
            </a:endParaRPr>
          </a:p>
          <a:p>
            <a:pPr marL="207721" indent="-195502">
              <a:spcBef>
                <a:spcPts val="202"/>
              </a:spcBef>
              <a:buChar char="•"/>
              <a:tabLst>
                <a:tab pos="207721" algn="l"/>
                <a:tab pos="208302" algn="l"/>
              </a:tabLst>
            </a:pPr>
            <a:r>
              <a:rPr sz="800" spc="-60" dirty="0">
                <a:solidFill>
                  <a:srgbClr val="231F20"/>
                </a:solidFill>
                <a:latin typeface="Arial"/>
                <a:cs typeface="Arial"/>
              </a:rPr>
              <a:t>Hava</a:t>
            </a:r>
            <a:r>
              <a:rPr sz="800" spc="-50" dirty="0">
                <a:solidFill>
                  <a:srgbClr val="231F20"/>
                </a:solidFill>
                <a:latin typeface="Arial"/>
                <a:cs typeface="Arial"/>
              </a:rPr>
              <a:t> </a:t>
            </a:r>
            <a:r>
              <a:rPr sz="800" spc="-32" dirty="0">
                <a:solidFill>
                  <a:srgbClr val="231F20"/>
                </a:solidFill>
                <a:latin typeface="Arial"/>
                <a:cs typeface="Arial"/>
              </a:rPr>
              <a:t>Devriye</a:t>
            </a:r>
            <a:endParaRPr sz="800">
              <a:latin typeface="Arial"/>
              <a:cs typeface="Arial"/>
            </a:endParaRPr>
          </a:p>
        </p:txBody>
      </p:sp>
      <p:sp>
        <p:nvSpPr>
          <p:cNvPr id="34" name="object 34"/>
          <p:cNvSpPr txBox="1"/>
          <p:nvPr/>
        </p:nvSpPr>
        <p:spPr>
          <a:xfrm>
            <a:off x="4588449" y="2710489"/>
            <a:ext cx="734584" cy="134861"/>
          </a:xfrm>
          <a:prstGeom prst="rect">
            <a:avLst/>
          </a:prstGeom>
        </p:spPr>
        <p:txBody>
          <a:bodyPr vert="horz" wrap="square" lIns="0" tIns="11637" rIns="0" bIns="0" rtlCol="0">
            <a:spAutoFit/>
          </a:bodyPr>
          <a:lstStyle/>
          <a:p>
            <a:pPr marL="11637">
              <a:spcBef>
                <a:spcPts val="92"/>
              </a:spcBef>
            </a:pPr>
            <a:r>
              <a:rPr sz="800" b="1" spc="-27" dirty="0">
                <a:solidFill>
                  <a:srgbClr val="231F20"/>
                </a:solidFill>
                <a:latin typeface="Times New Roman"/>
                <a:cs typeface="Times New Roman"/>
              </a:rPr>
              <a:t>Sıra </a:t>
            </a:r>
            <a:r>
              <a:rPr sz="800" b="1" spc="-9" dirty="0">
                <a:solidFill>
                  <a:srgbClr val="231F20"/>
                </a:solidFill>
                <a:latin typeface="Times New Roman"/>
                <a:cs typeface="Times New Roman"/>
              </a:rPr>
              <a:t>Sizde</a:t>
            </a:r>
            <a:r>
              <a:rPr sz="800" b="1" spc="-82" dirty="0">
                <a:solidFill>
                  <a:srgbClr val="231F20"/>
                </a:solidFill>
                <a:latin typeface="Times New Roman"/>
                <a:cs typeface="Times New Roman"/>
              </a:rPr>
              <a:t> </a:t>
            </a:r>
            <a:r>
              <a:rPr sz="800" b="1" dirty="0">
                <a:solidFill>
                  <a:srgbClr val="231F20"/>
                </a:solidFill>
                <a:latin typeface="Times New Roman"/>
                <a:cs typeface="Times New Roman"/>
              </a:rPr>
              <a:t>3</a:t>
            </a:r>
            <a:endParaRPr sz="800">
              <a:latin typeface="Times New Roman"/>
              <a:cs typeface="Times New Roman"/>
            </a:endParaRPr>
          </a:p>
        </p:txBody>
      </p:sp>
      <p:sp>
        <p:nvSpPr>
          <p:cNvPr id="35" name="object 35"/>
          <p:cNvSpPr txBox="1"/>
          <p:nvPr/>
        </p:nvSpPr>
        <p:spPr>
          <a:xfrm>
            <a:off x="4914762" y="2802156"/>
            <a:ext cx="1556254" cy="606988"/>
          </a:xfrm>
          <a:prstGeom prst="rect">
            <a:avLst/>
          </a:prstGeom>
        </p:spPr>
        <p:txBody>
          <a:bodyPr vert="horz" wrap="square" lIns="0" tIns="37238" rIns="0" bIns="0" rtlCol="0">
            <a:spAutoFit/>
          </a:bodyPr>
          <a:lstStyle/>
          <a:p>
            <a:pPr marL="186192" indent="-174555">
              <a:spcBef>
                <a:spcPts val="293"/>
              </a:spcBef>
              <a:buChar char="•"/>
              <a:tabLst>
                <a:tab pos="185610" algn="l"/>
                <a:tab pos="186192" algn="l"/>
              </a:tabLst>
            </a:pPr>
            <a:r>
              <a:rPr sz="800" spc="-50" dirty="0">
                <a:solidFill>
                  <a:srgbClr val="231F20"/>
                </a:solidFill>
                <a:latin typeface="Arial"/>
                <a:cs typeface="Arial"/>
              </a:rPr>
              <a:t>Olağan</a:t>
            </a:r>
            <a:r>
              <a:rPr sz="800" spc="78" dirty="0">
                <a:solidFill>
                  <a:srgbClr val="231F20"/>
                </a:solidFill>
                <a:latin typeface="Arial"/>
                <a:cs typeface="Arial"/>
              </a:rPr>
              <a:t> </a:t>
            </a:r>
            <a:r>
              <a:rPr sz="800" spc="-32" dirty="0">
                <a:solidFill>
                  <a:srgbClr val="231F20"/>
                </a:solidFill>
                <a:latin typeface="Arial"/>
                <a:cs typeface="Arial"/>
              </a:rPr>
              <a:t>Devriye</a:t>
            </a:r>
            <a:endParaRPr sz="800">
              <a:latin typeface="Arial"/>
              <a:cs typeface="Arial"/>
            </a:endParaRPr>
          </a:p>
          <a:p>
            <a:pPr marL="186192" indent="-174555">
              <a:spcBef>
                <a:spcPts val="201"/>
              </a:spcBef>
              <a:buChar char="•"/>
              <a:tabLst>
                <a:tab pos="185610" algn="l"/>
                <a:tab pos="186192" algn="l"/>
              </a:tabLst>
            </a:pPr>
            <a:r>
              <a:rPr sz="800" spc="-46" dirty="0">
                <a:solidFill>
                  <a:srgbClr val="231F20"/>
                </a:solidFill>
                <a:latin typeface="Arial"/>
                <a:cs typeface="Arial"/>
              </a:rPr>
              <a:t>Dairesel</a:t>
            </a:r>
            <a:r>
              <a:rPr sz="800" spc="-92" dirty="0">
                <a:solidFill>
                  <a:srgbClr val="231F20"/>
                </a:solidFill>
                <a:latin typeface="Arial"/>
                <a:cs typeface="Arial"/>
              </a:rPr>
              <a:t> </a:t>
            </a:r>
            <a:r>
              <a:rPr sz="800" spc="-32" dirty="0">
                <a:solidFill>
                  <a:srgbClr val="231F20"/>
                </a:solidFill>
                <a:latin typeface="Arial"/>
                <a:cs typeface="Arial"/>
              </a:rPr>
              <a:t>Devriye</a:t>
            </a:r>
            <a:endParaRPr sz="800">
              <a:latin typeface="Arial"/>
              <a:cs typeface="Arial"/>
            </a:endParaRPr>
          </a:p>
          <a:p>
            <a:pPr marL="186192" indent="-174555">
              <a:spcBef>
                <a:spcPts val="201"/>
              </a:spcBef>
              <a:buChar char="•"/>
              <a:tabLst>
                <a:tab pos="185610" algn="l"/>
                <a:tab pos="186192" algn="l"/>
              </a:tabLst>
            </a:pPr>
            <a:r>
              <a:rPr sz="800" spc="-23" dirty="0">
                <a:solidFill>
                  <a:srgbClr val="231F20"/>
                </a:solidFill>
                <a:latin typeface="Arial"/>
                <a:cs typeface="Arial"/>
              </a:rPr>
              <a:t>Geri </a:t>
            </a:r>
            <a:r>
              <a:rPr sz="800" spc="-32" dirty="0">
                <a:solidFill>
                  <a:srgbClr val="231F20"/>
                </a:solidFill>
                <a:latin typeface="Arial"/>
                <a:cs typeface="Arial"/>
              </a:rPr>
              <a:t>Dönüşlü</a:t>
            </a:r>
            <a:r>
              <a:rPr sz="800" spc="-110" dirty="0">
                <a:solidFill>
                  <a:srgbClr val="231F20"/>
                </a:solidFill>
                <a:latin typeface="Arial"/>
                <a:cs typeface="Arial"/>
              </a:rPr>
              <a:t> </a:t>
            </a:r>
            <a:r>
              <a:rPr sz="800" spc="-32" dirty="0">
                <a:solidFill>
                  <a:srgbClr val="231F20"/>
                </a:solidFill>
                <a:latin typeface="Arial"/>
                <a:cs typeface="Arial"/>
              </a:rPr>
              <a:t>Devriye</a:t>
            </a:r>
            <a:endParaRPr sz="800">
              <a:latin typeface="Arial"/>
              <a:cs typeface="Arial"/>
            </a:endParaRPr>
          </a:p>
          <a:p>
            <a:pPr marL="186192" indent="-174555">
              <a:spcBef>
                <a:spcPts val="201"/>
              </a:spcBef>
              <a:buChar char="•"/>
              <a:tabLst>
                <a:tab pos="185610" algn="l"/>
                <a:tab pos="186192" algn="l"/>
              </a:tabLst>
            </a:pPr>
            <a:r>
              <a:rPr sz="800" spc="-27" dirty="0">
                <a:solidFill>
                  <a:srgbClr val="231F20"/>
                </a:solidFill>
                <a:latin typeface="Arial"/>
                <a:cs typeface="Arial"/>
              </a:rPr>
              <a:t>Planlı</a:t>
            </a:r>
            <a:r>
              <a:rPr sz="800" spc="-50" dirty="0">
                <a:solidFill>
                  <a:srgbClr val="231F20"/>
                </a:solidFill>
                <a:latin typeface="Arial"/>
                <a:cs typeface="Arial"/>
              </a:rPr>
              <a:t> </a:t>
            </a:r>
            <a:r>
              <a:rPr sz="800" spc="-32" dirty="0">
                <a:solidFill>
                  <a:srgbClr val="231F20"/>
                </a:solidFill>
                <a:latin typeface="Arial"/>
                <a:cs typeface="Arial"/>
              </a:rPr>
              <a:t>Devriye</a:t>
            </a:r>
            <a:endParaRPr sz="800">
              <a:latin typeface="Arial"/>
              <a:cs typeface="Arial"/>
            </a:endParaRPr>
          </a:p>
        </p:txBody>
      </p:sp>
    </p:spTree>
    <p:extLst>
      <p:ext uri="{BB962C8B-B14F-4D97-AF65-F5344CB8AC3E}">
        <p14:creationId xmlns:p14="http://schemas.microsoft.com/office/powerpoint/2010/main" val="2402744065"/>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6675</Words>
  <Application>Microsoft Office PowerPoint</Application>
  <PresentationFormat>Ekran Gösterisi (4:3)</PresentationFormat>
  <Paragraphs>1022</Paragraphs>
  <Slides>68</Slides>
  <Notes>64</Notes>
  <HiddenSlides>0</HiddenSlides>
  <MMClips>0</MMClips>
  <ScaleCrop>false</ScaleCrop>
  <HeadingPairs>
    <vt:vector size="4" baseType="variant">
      <vt:variant>
        <vt:lpstr>Tema</vt:lpstr>
      </vt:variant>
      <vt:variant>
        <vt:i4>1</vt:i4>
      </vt:variant>
      <vt:variant>
        <vt:lpstr>Slayt Başlıkları</vt:lpstr>
      </vt:variant>
      <vt:variant>
        <vt:i4>68</vt:i4>
      </vt:variant>
    </vt:vector>
  </HeadingPairs>
  <TitlesOfParts>
    <vt:vector size="69"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welcome</dc:creator>
  <cp:lastModifiedBy>kavas36@gmail.com</cp:lastModifiedBy>
  <cp:revision>1</cp:revision>
  <dcterms:created xsi:type="dcterms:W3CDTF">2020-09-10T11:39:27Z</dcterms:created>
  <dcterms:modified xsi:type="dcterms:W3CDTF">2020-09-10T11:40:09Z</dcterms:modified>
</cp:coreProperties>
</file>