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14CC9-2565-4A4C-B5A5-5BE07CD00207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B99B7-428D-4DB1-BB6F-3017D62409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141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Ayrıca emniyet ve asayişin sağlanmasında önleyici kolluk görevini yapmak, meydana</a:t>
            </a:r>
          </a:p>
          <a:p>
            <a:r>
              <a:rPr lang="tr-TR" dirty="0" smtClean="0"/>
              <a:t>gelen olaylara müdahale etmek amaçlı motosikletli asayiş timleri emniyetin ve asayişin</a:t>
            </a:r>
          </a:p>
          <a:p>
            <a:r>
              <a:rPr lang="tr-TR" dirty="0" smtClean="0"/>
              <a:t>sağlanmasında olaylara en kısa sürede müdahale edilmesi açısından önem taşır. Büyük</a:t>
            </a:r>
          </a:p>
          <a:p>
            <a:r>
              <a:rPr lang="tr-TR" dirty="0" smtClean="0"/>
              <a:t>polis araçlarının giremediği kalabalık yerler, dar sokaklar gibi alanlarda motosikletli ekipler</a:t>
            </a:r>
          </a:p>
          <a:p>
            <a:r>
              <a:rPr lang="tr-TR" dirty="0" smtClean="0"/>
              <a:t>olaylara müdahale etmede önemlidir. Bunlara Motorize Yunus Asayiş Ekipleri ve Motorize</a:t>
            </a:r>
          </a:p>
          <a:p>
            <a:r>
              <a:rPr lang="tr-TR" dirty="0" smtClean="0"/>
              <a:t>Trafik Şahin ekipleri gibi örnekler verebiliriz.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EEC9-1496-4E73-8A20-DF3F3A2AC630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844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528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10.09.2020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vzuat.gov.tr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83648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OLAYLARA MÜDAHALEDE GENEL VE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KOLLUK İLİŞKİSİ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Devletin en temel görevlerinden biri, insanların bir arada yaşamaları için gerekli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olan güvenli </a:t>
            </a:r>
            <a:r>
              <a:rPr lang="tr-TR" dirty="0">
                <a:latin typeface="Arial" pitchFamily="34" charset="0"/>
                <a:cs typeface="Arial" pitchFamily="34" charset="0"/>
              </a:rPr>
              <a:t>ortamını hazırlamaktır. Diğer kamu hizmetlerine ihtiyaç zamanla ortaya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çıktığı hâlde</a:t>
            </a:r>
            <a:r>
              <a:rPr lang="tr-TR" dirty="0">
                <a:latin typeface="Arial" pitchFamily="34" charset="0"/>
                <a:cs typeface="Arial" pitchFamily="34" charset="0"/>
              </a:rPr>
              <a:t>, devletin kamu düzenini ve güvenliğini sağlama görevi, “devlet” kadar eskidir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Devlet</a:t>
            </a:r>
            <a:r>
              <a:rPr lang="tr-TR" dirty="0">
                <a:latin typeface="Arial" pitchFamily="34" charset="0"/>
                <a:cs typeface="Arial" pitchFamily="34" charset="0"/>
              </a:rPr>
              <a:t>, kamu düzenini sağlamak için hukuka uygun çeşitli kurallar koyar,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kurallara uyulmasını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ister ve suçları önleyici tedbirleri alır. Kurallara uyulmaması veya suç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işlenilmesi hâlinde </a:t>
            </a:r>
            <a:r>
              <a:rPr lang="tr-TR" dirty="0">
                <a:latin typeface="Arial" pitchFamily="34" charset="0"/>
                <a:cs typeface="Arial" pitchFamily="34" charset="0"/>
              </a:rPr>
              <a:t>toplumun düzeni bozulur.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Genel Kolluk </a:t>
            </a:r>
            <a:r>
              <a:rPr lang="tr-TR" dirty="0">
                <a:latin typeface="Arial" pitchFamily="34" charset="0"/>
                <a:cs typeface="Arial" pitchFamily="34" charset="0"/>
              </a:rPr>
              <a:t>kuvvetleri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Polis, Jandarma ve Sahil Güvenlik  kamu düzenini </a:t>
            </a:r>
            <a:r>
              <a:rPr lang="tr-TR" dirty="0">
                <a:latin typeface="Arial" pitchFamily="34" charset="0"/>
                <a:cs typeface="Arial" pitchFamily="34" charset="0"/>
              </a:rPr>
              <a:t>ve güvenliğini kollama, koruma, suç ve suçluları bulmak ile görevli;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gerektiğinde zor </a:t>
            </a:r>
            <a:r>
              <a:rPr lang="tr-TR" dirty="0">
                <a:latin typeface="Arial" pitchFamily="34" charset="0"/>
                <a:cs typeface="Arial" pitchFamily="34" charset="0"/>
              </a:rPr>
              <a:t>kullanma yetkisine sahip olan ve kanunlarla verilen yetkiler çerçevesinde görev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yapan devlet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görevlileridir.</a:t>
            </a:r>
          </a:p>
        </p:txBody>
      </p:sp>
    </p:spTree>
    <p:extLst>
      <p:ext uri="{BB962C8B-B14F-4D97-AF65-F5344CB8AC3E}">
        <p14:creationId xmlns:p14="http://schemas.microsoft.com/office/powerpoint/2010/main" val="208504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403183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OLAYLARA MÜDAHALEDE GENEL VE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KOLLUK İLİŞKİSİ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Polis ve Jandarma, görevli bulunduğu il ve ilçenin mülki sınırları içerisinde,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öncelikle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suçu önlemek, bir suçla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karşılaştığında suça </a:t>
            </a:r>
            <a:r>
              <a:rPr lang="tr-TR" dirty="0">
                <a:latin typeface="Arial" pitchFamily="34" charset="0"/>
                <a:cs typeface="Arial" pitchFamily="34" charset="0"/>
              </a:rPr>
              <a:t>el koymak, delilleri muhafaza etmek, olayın faillerini tespit edip yakaladıktan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sonra adli </a:t>
            </a:r>
            <a:r>
              <a:rPr lang="tr-TR" dirty="0">
                <a:latin typeface="Arial" pitchFamily="34" charset="0"/>
                <a:cs typeface="Arial" pitchFamily="34" charset="0"/>
              </a:rPr>
              <a:t>makamlara sevk etmekle görevlidir.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Kolluk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görevlilerinin toplum içerisindeki görevi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öncelikle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toplumun emniyeti ve düzeni bakımından mevcut bulunan tehlikeler ile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mücadele etmektir</a:t>
            </a:r>
            <a:r>
              <a:rPr lang="tr-TR" dirty="0">
                <a:latin typeface="Arial" pitchFamily="34" charset="0"/>
                <a:cs typeface="Arial" pitchFamily="34" charset="0"/>
              </a:rPr>
              <a:t>. Kolluk görevlileri, kamu düzeninin korunmasına ilişkin bütün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durumlarda hemen </a:t>
            </a:r>
            <a:r>
              <a:rPr lang="tr-TR" dirty="0">
                <a:latin typeface="Arial" pitchFamily="34" charset="0"/>
                <a:cs typeface="Arial" pitchFamily="34" charset="0"/>
              </a:rPr>
              <a:t>harekete geçerek tedbir almalıdır.</a:t>
            </a:r>
          </a:p>
        </p:txBody>
      </p:sp>
    </p:spTree>
    <p:extLst>
      <p:ext uri="{BB962C8B-B14F-4D97-AF65-F5344CB8AC3E}">
        <p14:creationId xmlns:p14="http://schemas.microsoft.com/office/powerpoint/2010/main" val="117931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69383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OLAYLARA MÜDAHALEDE GENEL VE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KOLLUK İLİŞKİSİ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Olaya </a:t>
            </a:r>
            <a:r>
              <a:rPr lang="tr-TR" dirty="0">
                <a:latin typeface="Arial" pitchFamily="34" charset="0"/>
                <a:cs typeface="Arial" pitchFamily="34" charset="0"/>
              </a:rPr>
              <a:t>müdahale, genel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manada ihbarlar </a:t>
            </a:r>
            <a:r>
              <a:rPr lang="tr-TR" dirty="0">
                <a:latin typeface="Arial" pitchFamily="34" charset="0"/>
                <a:cs typeface="Arial" pitchFamily="34" charset="0"/>
              </a:rPr>
              <a:t>sonucu yapılır. İhbar, anayasal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haktır</a:t>
            </a:r>
            <a:r>
              <a:rPr lang="tr-TR" dirty="0">
                <a:latin typeface="Arial" pitchFamily="34" charset="0"/>
                <a:cs typeface="Arial" pitchFamily="34" charset="0"/>
              </a:rPr>
              <a:t>. Suçun duyurulması anlamına gelen ihbar, şikâyetten farklıdır. Şikâyet bir ceza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muhakemesi şartı </a:t>
            </a:r>
            <a:r>
              <a:rPr lang="tr-TR" dirty="0">
                <a:latin typeface="Arial" pitchFamily="34" charset="0"/>
                <a:cs typeface="Arial" pitchFamily="34" charset="0"/>
              </a:rPr>
              <a:t>iken ihbar, suçun duyulmasına yarar. Suçun kovuşturma makamlarına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duyurulması özel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kişiler, memurlar ve resmî merciler tarafından gerçekleştirilebilir.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İhbarlar halka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önceden duyurulmuş iletişim kanalları ile veya müracaatlarla olur.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İhbar</a:t>
            </a:r>
            <a:r>
              <a:rPr lang="tr-TR" dirty="0">
                <a:latin typeface="Arial" pitchFamily="34" charset="0"/>
                <a:cs typeface="Arial" pitchFamily="34" charset="0"/>
              </a:rPr>
              <a:t>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telefonla yapılmışsa </a:t>
            </a:r>
            <a:r>
              <a:rPr lang="tr-TR" dirty="0">
                <a:latin typeface="Arial" pitchFamily="34" charset="0"/>
                <a:cs typeface="Arial" pitchFamily="34" charset="0"/>
              </a:rPr>
              <a:t>ihbarı alan haber merkezi, telsiz yardımıyla ekiplere ihbarı bildirip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 yerine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en yakın ekip veya devriyenin intikal etmesini ve sonrasında müdahalesini sağlar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Ülkemizde </a:t>
            </a:r>
            <a:r>
              <a:rPr lang="tr-TR" dirty="0">
                <a:latin typeface="Arial" pitchFamily="34" charset="0"/>
                <a:cs typeface="Arial" pitchFamily="34" charset="0"/>
              </a:rPr>
              <a:t>polis imdat ihbar hattı 155, jandarma imdat ihbar hattı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156’dır. Tüm acil kodlu </a:t>
            </a:r>
            <a:r>
              <a:rPr lang="tr-TR" dirty="0">
                <a:latin typeface="Arial" pitchFamily="34" charset="0"/>
                <a:cs typeface="Arial" pitchFamily="34" charset="0"/>
              </a:rPr>
              <a:t>ihbar hatlarının 112 Acil Çağrı hattı altında tek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hat altında toplanmıştır.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06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610933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OLAYLARA MÜDAHALEDE GENEL VE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KOLLUK İLİŞKİSİ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Olaya </a:t>
            </a:r>
            <a:r>
              <a:rPr lang="tr-TR" dirty="0">
                <a:latin typeface="Arial" pitchFamily="34" charset="0"/>
                <a:cs typeface="Arial" pitchFamily="34" charset="0"/>
              </a:rPr>
              <a:t>müdahale, genel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manada ihbarlar </a:t>
            </a:r>
            <a:r>
              <a:rPr lang="tr-TR" dirty="0">
                <a:latin typeface="Arial" pitchFamily="34" charset="0"/>
                <a:cs typeface="Arial" pitchFamily="34" charset="0"/>
              </a:rPr>
              <a:t>sonucu yapılır. İhbar, anayasal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haktır</a:t>
            </a:r>
            <a:r>
              <a:rPr lang="tr-TR" dirty="0">
                <a:latin typeface="Arial" pitchFamily="34" charset="0"/>
                <a:cs typeface="Arial" pitchFamily="34" charset="0"/>
              </a:rPr>
              <a:t>. Suçun duyurulması anlamına gelen ihbar, şikâyetten farklıdır. Şikâyet bir ceza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muhakemesi şartı </a:t>
            </a:r>
            <a:r>
              <a:rPr lang="tr-TR" dirty="0">
                <a:latin typeface="Arial" pitchFamily="34" charset="0"/>
                <a:cs typeface="Arial" pitchFamily="34" charset="0"/>
              </a:rPr>
              <a:t>iken ihbar, suçun duyulmasına yarar. Suçun kovuşturma makamlarına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duyurulması özel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kişiler, memurlar ve resmî merciler tarafından gerçekleştirilebilir.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İhbarlar halka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önceden duyurulmuş iletişim kanalları ile veya müracaatlarla olur.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İhbar</a:t>
            </a:r>
            <a:r>
              <a:rPr lang="tr-TR" dirty="0">
                <a:latin typeface="Arial" pitchFamily="34" charset="0"/>
                <a:cs typeface="Arial" pitchFamily="34" charset="0"/>
              </a:rPr>
              <a:t>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telefonla yapılmışsa </a:t>
            </a:r>
            <a:r>
              <a:rPr lang="tr-TR" dirty="0">
                <a:latin typeface="Arial" pitchFamily="34" charset="0"/>
                <a:cs typeface="Arial" pitchFamily="34" charset="0"/>
              </a:rPr>
              <a:t>ihbarı alan haber merkezi, telsiz yardımıyla ekiplere ihbarı bildirip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 yerine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en yakın ekip veya devriyenin intikal etmesini ve sonrasında müdahalesini sağlar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Ülkemizde </a:t>
            </a:r>
            <a:r>
              <a:rPr lang="tr-TR" dirty="0">
                <a:latin typeface="Arial" pitchFamily="34" charset="0"/>
                <a:cs typeface="Arial" pitchFamily="34" charset="0"/>
              </a:rPr>
              <a:t>polis imdat ihbar hattı 155, jandarma imdat ihbar hattı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156’dır. Tüm acil kodlu </a:t>
            </a:r>
            <a:r>
              <a:rPr lang="tr-TR" dirty="0">
                <a:latin typeface="Arial" pitchFamily="34" charset="0"/>
                <a:cs typeface="Arial" pitchFamily="34" charset="0"/>
              </a:rPr>
              <a:t>ihbar hatlarının 112 Acil Çağrı hattı altında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GAMER (Güvenlik ve Acil Durumlar Koordinasyon Merkezi) adı altında tek bir  hat altında toplanmıştır.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65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03183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OLAYLARA MÜDAHALEDE GENEL VE ÖZEL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KOLLUK İLİŞKİSİ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Yapılan </a:t>
            </a:r>
            <a:r>
              <a:rPr lang="tr-TR" dirty="0">
                <a:latin typeface="Arial" pitchFamily="34" charset="0"/>
                <a:cs typeface="Arial" pitchFamily="34" charset="0"/>
              </a:rPr>
              <a:t>ihbardan sonra vatandaşlarımız genel ve özel güvenlik personelinin 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kısa sürede </a:t>
            </a:r>
            <a:r>
              <a:rPr lang="tr-TR" dirty="0">
                <a:latin typeface="Arial" pitchFamily="34" charset="0"/>
                <a:cs typeface="Arial" pitchFamily="34" charset="0"/>
              </a:rPr>
              <a:t>olay yerine ulaşmasını bekler. Olay yerine zamanında gidip olaya müdahale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etmek genel </a:t>
            </a:r>
            <a:r>
              <a:rPr lang="tr-TR" dirty="0">
                <a:latin typeface="Arial" pitchFamily="34" charset="0"/>
                <a:cs typeface="Arial" pitchFamily="34" charset="0"/>
              </a:rPr>
              <a:t>ve özel güvenliğin başarısıyla doğru orantılıdır. Yani geç kalan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personeli başarısız </a:t>
            </a:r>
            <a:r>
              <a:rPr lang="tr-TR" dirty="0">
                <a:latin typeface="Arial" pitchFamily="34" charset="0"/>
                <a:cs typeface="Arial" pitchFamily="34" charset="0"/>
              </a:rPr>
              <a:t>kabul edilir, güvende ciddi manada azalma olur.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Ayrıca </a:t>
            </a:r>
            <a:r>
              <a:rPr lang="tr-TR" dirty="0">
                <a:latin typeface="Arial" pitchFamily="34" charset="0"/>
                <a:cs typeface="Arial" pitchFamily="34" charset="0"/>
              </a:rPr>
              <a:t>olaya müdahaleye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geç kalan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güvenlik personeli şüphelinin olay yerinde yakalanma ihtimalini azaltır, hatta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 sonrasında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yakalanmasını sağlayacak iz, delil, tanık gibi bulguların tespitini de güçleştirir.</a:t>
            </a:r>
          </a:p>
        </p:txBody>
      </p:sp>
    </p:spTree>
    <p:extLst>
      <p:ext uri="{BB962C8B-B14F-4D97-AF65-F5344CB8AC3E}">
        <p14:creationId xmlns:p14="http://schemas.microsoft.com/office/powerpoint/2010/main" val="4556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569383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OLAYLARA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MÜDAHALE SÜRESİ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Olayın </a:t>
            </a:r>
            <a:r>
              <a:rPr lang="tr-TR" dirty="0">
                <a:latin typeface="Arial" pitchFamily="34" charset="0"/>
                <a:cs typeface="Arial" pitchFamily="34" charset="0"/>
              </a:rPr>
              <a:t>durumuna göre suçların işlenme süreleri değişebilir. Ancak çoğu suç kısa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süre içerisinde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işlenebilmektedir. Bu noktada suçun işlenmesi ve sonrasında olaya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müdahale çok </a:t>
            </a:r>
            <a:r>
              <a:rPr lang="tr-TR" dirty="0">
                <a:latin typeface="Arial" pitchFamily="34" charset="0"/>
                <a:cs typeface="Arial" pitchFamily="34" charset="0"/>
              </a:rPr>
              <a:t>önemlidir çünkü olayın iz ve delilleri yeni, varsa olayın tanıkları olay yerinde olabilir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Suçu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işleyen sanığın ne taraftan geldiği, nasıl geldiği, neyle geldiği, silahının nasıl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silah olduğu</a:t>
            </a:r>
            <a:r>
              <a:rPr lang="tr-TR" dirty="0">
                <a:latin typeface="Arial" pitchFamily="34" charset="0"/>
                <a:cs typeface="Arial" pitchFamily="34" charset="0"/>
              </a:rPr>
              <a:t>, suçu nasıl işlediği, suç işlendikten sonra ne tarafa nasıl kaçtığı, suç işlenen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alandaki görgü </a:t>
            </a:r>
            <a:r>
              <a:rPr lang="tr-TR" dirty="0">
                <a:latin typeface="Arial" pitchFamily="34" charset="0"/>
                <a:cs typeface="Arial" pitchFamily="34" charset="0"/>
              </a:rPr>
              <a:t>tanıkları tarafından bilinmektedir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Müdahale süresi arttıkça iz delil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tanıkların yok </a:t>
            </a:r>
            <a:r>
              <a:rPr lang="tr-TR" dirty="0">
                <a:latin typeface="Arial" pitchFamily="34" charset="0"/>
                <a:cs typeface="Arial" pitchFamily="34" charset="0"/>
              </a:rPr>
              <a:t>olma ihtimali de doğru orantılı olarak artar, olaya hâkimiyet zorlaşır.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Unutulmamalıdır ki </a:t>
            </a:r>
            <a:r>
              <a:rPr lang="tr-TR" dirty="0">
                <a:latin typeface="Arial" pitchFamily="34" charset="0"/>
                <a:cs typeface="Arial" pitchFamily="34" charset="0"/>
              </a:rPr>
              <a:t>olayları çözmenin, suçu önlemenin sırrı olaylara erken müdahaledir.</a:t>
            </a:r>
          </a:p>
        </p:txBody>
      </p:sp>
    </p:spTree>
    <p:extLst>
      <p:ext uri="{BB962C8B-B14F-4D97-AF65-F5344CB8AC3E}">
        <p14:creationId xmlns:p14="http://schemas.microsoft.com/office/powerpoint/2010/main" val="92956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569383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OLAYLARA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MÜDAHALE SÜRESİ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Olaylara müdahalenin hızlı bir şekilde yapılmasını sağlayan etkenler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Olayın oluşu ve ihbarın bildirilmesi,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En yakın ve en uygun ekibin sevk edilmesi,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Personel sayısı,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Yapılan ihbarın öncelik ve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aciliyet</a:t>
            </a:r>
            <a:r>
              <a:rPr lang="tr-TR" dirty="0">
                <a:latin typeface="Arial" pitchFamily="34" charset="0"/>
                <a:cs typeface="Arial" pitchFamily="34" charset="0"/>
              </a:rPr>
              <a:t> sırası,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Sorumluluk bölgesinin büyüklüğü,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Olay yerine gidilen yolun durumu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Olayları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çözmenin, suçu önlemenin sırrı erken müdahaledir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 </a:t>
            </a:r>
            <a:r>
              <a:rPr lang="tr-TR" dirty="0">
                <a:latin typeface="Arial" pitchFamily="34" charset="0"/>
                <a:cs typeface="Arial" pitchFamily="34" charset="0"/>
              </a:rPr>
              <a:t>da vatandaş memnuniyetinin en önemli etkenidir. Vatandaş en kısa sürede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görevlilerini</a:t>
            </a:r>
            <a:r>
              <a:rPr lang="tr-TR" dirty="0">
                <a:latin typeface="Arial" pitchFamily="34" charset="0"/>
                <a:cs typeface="Arial" pitchFamily="34" charset="0"/>
              </a:rPr>
              <a:t>, yani devleti yanında görmek ister.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099" y="2107834"/>
            <a:ext cx="3882111" cy="260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142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2783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OLAYLARA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MÜDAHALE SÜRESİ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Şartlar ne olursa olsun özel kolluk ve genel kolluk ekipleri imkân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kabiliyetlerini zorlayarak </a:t>
            </a:r>
            <a:r>
              <a:rPr lang="tr-TR" dirty="0">
                <a:latin typeface="Arial" pitchFamily="34" charset="0"/>
                <a:cs typeface="Arial" pitchFamily="34" charset="0"/>
              </a:rPr>
              <a:t>en kısa sürede olay yerinde olup duruma müdahale etmelidir. Özel kolluk,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suç işlendiğinde </a:t>
            </a:r>
            <a:r>
              <a:rPr lang="tr-TR" dirty="0">
                <a:latin typeface="Arial" pitchFamily="34" charset="0"/>
                <a:cs typeface="Arial" pitchFamily="34" charset="0"/>
              </a:rPr>
              <a:t>kendisine tanınan yetkiler çerçevesinde olaya müdahale eder ve süratle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genel kolluk </a:t>
            </a:r>
            <a:r>
              <a:rPr lang="tr-TR" dirty="0">
                <a:latin typeface="Arial" pitchFamily="34" charset="0"/>
                <a:cs typeface="Arial" pitchFamily="34" charset="0"/>
              </a:rPr>
              <a:t>kuvvetini suç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mahaline</a:t>
            </a:r>
            <a:r>
              <a:rPr lang="tr-TR" dirty="0">
                <a:latin typeface="Arial" pitchFamily="34" charset="0"/>
                <a:cs typeface="Arial" pitchFamily="34" charset="0"/>
              </a:rPr>
              <a:t> davet eder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Genel kolluk kuvvetini olay yerine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gelene kadar </a:t>
            </a:r>
            <a:r>
              <a:rPr lang="tr-TR" dirty="0">
                <a:latin typeface="Arial" pitchFamily="34" charset="0"/>
                <a:cs typeface="Arial" pitchFamily="34" charset="0"/>
              </a:rPr>
              <a:t>soruşturmanın uygun şekilde yürütülmesini sağlayacak, delil olabilecek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nitelikteki bilgi</a:t>
            </a:r>
            <a:r>
              <a:rPr lang="tr-TR" dirty="0">
                <a:latin typeface="Arial" pitchFamily="34" charset="0"/>
                <a:cs typeface="Arial" pitchFamily="34" charset="0"/>
              </a:rPr>
              <a:t>, belge, doküman ile tanıkları muhafaza eder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itibaren</a:t>
            </a:r>
            <a:r>
              <a:rPr lang="tr-TR" dirty="0">
                <a:latin typeface="Arial" pitchFamily="34" charset="0"/>
                <a:cs typeface="Arial" pitchFamily="34" charset="0"/>
              </a:rPr>
              <a:t>, genel kolluğun talebi hâlinde araştırma ve delil toplama faaliyetine yardımcı olur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63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23958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OLAYLARA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MÜDAHALE SÜRESİ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Özel güvenlik görevlileri, görevlerini yaparlarken genel kolluk kuvvetlerine tanınan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kısım </a:t>
            </a:r>
            <a:r>
              <a:rPr lang="tr-TR" dirty="0">
                <a:latin typeface="Arial" pitchFamily="34" charset="0"/>
                <a:cs typeface="Arial" pitchFamily="34" charset="0"/>
              </a:rPr>
              <a:t>yetkileri de kullandıklarından; kendilerine karşı mukavemet, hakaret, tehdit,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saldırı gibi </a:t>
            </a:r>
            <a:r>
              <a:rPr lang="tr-TR" dirty="0">
                <a:latin typeface="Arial" pitchFamily="34" charset="0"/>
                <a:cs typeface="Arial" pitchFamily="34" charset="0"/>
              </a:rPr>
              <a:t>suçlarla karşılaşmaları her zaman mümkündür.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       nedenle         </a:t>
            </a:r>
            <a:r>
              <a:rPr lang="tr-TR" dirty="0">
                <a:latin typeface="Arial" pitchFamily="34" charset="0"/>
                <a:cs typeface="Arial" pitchFamily="34" charset="0"/>
              </a:rPr>
              <a:t>özel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         güvenlik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görevlilerinin görevli </a:t>
            </a:r>
            <a:r>
              <a:rPr lang="tr-TR" dirty="0">
                <a:latin typeface="Arial" pitchFamily="34" charset="0"/>
                <a:cs typeface="Arial" pitchFamily="34" charset="0"/>
              </a:rPr>
              <a:t>oldukları sürelerde hukuken korunmaları maksadıyla kendilerine karşı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işlenilen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   suçlar    bakımından    </a:t>
            </a:r>
            <a:r>
              <a:rPr lang="tr-TR" dirty="0">
                <a:latin typeface="Arial" pitchFamily="34" charset="0"/>
                <a:cs typeface="Arial" pitchFamily="34" charset="0"/>
              </a:rPr>
              <a:t>memur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sayılmaları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kabul edilmiştir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79" y="2848429"/>
            <a:ext cx="4888871" cy="261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62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86283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OLAYLARA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MÜDAHALE SÜRESİNE ETKİ EDEN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TEMEL FAKTÖRLER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Olaylara müdahale genel manada özel ve genel kolluğa yapılan çağrı ve ihbarlarla gerçekleşir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Olaylara </a:t>
            </a:r>
            <a:r>
              <a:rPr lang="tr-TR" dirty="0">
                <a:latin typeface="Arial" pitchFamily="34" charset="0"/>
                <a:cs typeface="Arial" pitchFamily="34" charset="0"/>
              </a:rPr>
              <a:t>müdahalede iki temel esas vardır. Bunlardan ilki genel kolluğun sayısı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dağılımı</a:t>
            </a:r>
            <a:r>
              <a:rPr lang="tr-TR" dirty="0">
                <a:latin typeface="Arial" pitchFamily="34" charset="0"/>
                <a:cs typeface="Arial" pitchFamily="34" charset="0"/>
              </a:rPr>
              <a:t>, ikincisi ihbarcının genel kolluğa bilgi vermesinde geçen süredir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 ALANINDAKİ PERSONELİN SAYISI VE DURUMU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Büyük şehirlerde nüfus artışına paralel olarak suç oranlarında ve suç çeşitliliğinde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 büyük </a:t>
            </a:r>
            <a:r>
              <a:rPr lang="tr-TR" dirty="0">
                <a:latin typeface="Arial" pitchFamily="34" charset="0"/>
                <a:cs typeface="Arial" pitchFamily="34" charset="0"/>
              </a:rPr>
              <a:t>artış olmuştur.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Suç </a:t>
            </a:r>
            <a:r>
              <a:rPr lang="tr-TR" dirty="0">
                <a:latin typeface="Arial" pitchFamily="34" charset="0"/>
                <a:cs typeface="Arial" pitchFamily="34" charset="0"/>
              </a:rPr>
              <a:t>ve suçluyla mücadelede önleyici tedbirler,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önleyici tedbirlerin </a:t>
            </a:r>
            <a:r>
              <a:rPr lang="tr-TR" dirty="0">
                <a:latin typeface="Arial" pitchFamily="34" charset="0"/>
                <a:cs typeface="Arial" pitchFamily="34" charset="0"/>
              </a:rPr>
              <a:t>ifasındaki en büyük araç da devriye hizmetleridir. Bir suçun tarafları suçlu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polistir</a:t>
            </a:r>
            <a:r>
              <a:rPr lang="tr-TR" dirty="0">
                <a:latin typeface="Arial" pitchFamily="34" charset="0"/>
                <a:cs typeface="Arial" pitchFamily="34" charset="0"/>
              </a:rPr>
              <a:t>. Suçlular suçları işlemek ve polise yakalanmamak, polis ise suçları önlemeyi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suçluları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yakalamayı ister.</a:t>
            </a:r>
          </a:p>
        </p:txBody>
      </p:sp>
    </p:spTree>
    <p:extLst>
      <p:ext uri="{BB962C8B-B14F-4D97-AF65-F5344CB8AC3E}">
        <p14:creationId xmlns:p14="http://schemas.microsoft.com/office/powerpoint/2010/main" val="2631156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 ALANINDAKİ PERSONELİN SAYISI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DURUMU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Devriye hizmeti için gerekli sayıdaki uygun personel ve araç sayılarının planlaması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devriye </a:t>
            </a:r>
            <a:r>
              <a:rPr lang="tr-TR" dirty="0">
                <a:latin typeface="Arial" pitchFamily="34" charset="0"/>
                <a:cs typeface="Arial" pitchFamily="34" charset="0"/>
              </a:rPr>
              <a:t>hizmeti yürüteceğimiz bölgedeki suç analiz çalışmalarına göre yapılmalıdır.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Görev </a:t>
            </a:r>
            <a:r>
              <a:rPr lang="tr-TR" dirty="0">
                <a:latin typeface="Arial" pitchFamily="34" charset="0"/>
                <a:cs typeface="Arial" pitchFamily="34" charset="0"/>
              </a:rPr>
              <a:t>yapılan il, ilçe ya da herhangi bir bölgede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suçun işlenme </a:t>
            </a:r>
            <a:r>
              <a:rPr lang="tr-TR" dirty="0">
                <a:latin typeface="Arial" pitchFamily="34" charset="0"/>
                <a:cs typeface="Arial" pitchFamily="34" charset="0"/>
              </a:rPr>
              <a:t>ihtimalinin yüksek olduğu bölgelerin suç haritaları çıkarılabilir. Olaylara müdahalede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ekip </a:t>
            </a:r>
            <a:r>
              <a:rPr lang="tr-TR" dirty="0">
                <a:latin typeface="Arial" pitchFamily="34" charset="0"/>
                <a:cs typeface="Arial" pitchFamily="34" charset="0"/>
              </a:rPr>
              <a:t>ve devriye takviyesinde önemlidir.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Devriye </a:t>
            </a:r>
            <a:r>
              <a:rPr lang="tr-TR" dirty="0">
                <a:latin typeface="Arial" pitchFamily="34" charset="0"/>
                <a:cs typeface="Arial" pitchFamily="34" charset="0"/>
              </a:rPr>
              <a:t>personelinin görevlendirilmesi, görev yerlerinin belirlenmesinde bazı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faktörler bulunur</a:t>
            </a:r>
            <a:r>
              <a:rPr lang="tr-TR" dirty="0">
                <a:latin typeface="Arial" pitchFamily="34" charset="0"/>
                <a:cs typeface="Arial" pitchFamily="34" charset="0"/>
              </a:rPr>
              <a:t>. Bunları tespit etmek çok önemlidir. Bölgeler, yerleşim yerlerine göre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farklılık gösterebilir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 İnsanların yoğun olarak yaşadığı konut, iş yeri gibi bölgelerin yoğunluğu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ile suç </a:t>
            </a:r>
            <a:r>
              <a:rPr lang="tr-TR" dirty="0">
                <a:latin typeface="Arial" pitchFamily="34" charset="0"/>
                <a:cs typeface="Arial" pitchFamily="34" charset="0"/>
              </a:rPr>
              <a:t>yoğunluğu arasında doğru orantı vardır</a:t>
            </a:r>
          </a:p>
        </p:txBody>
      </p:sp>
    </p:spTree>
    <p:extLst>
      <p:ext uri="{BB962C8B-B14F-4D97-AF65-F5344CB8AC3E}">
        <p14:creationId xmlns:p14="http://schemas.microsoft.com/office/powerpoint/2010/main" val="287467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714807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GÖREV ALANINDAKİ PERSONELİN SAYISI VE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DURUMU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Konut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yoğunlu</a:t>
            </a:r>
            <a:r>
              <a:rPr lang="tr-TR" dirty="0">
                <a:latin typeface="Arial" pitchFamily="34" charset="0"/>
                <a:cs typeface="Arial" pitchFamily="34" charset="0"/>
              </a:rPr>
              <a:t> olan yerlerde konuttan hırsızlık, iş yerlerinin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yoğun olduğu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yerlerde iş yerinden hırsızlık, alışveriş merkezlerinin(AVM) etrafında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otodan hırsızlıklar </a:t>
            </a:r>
            <a:r>
              <a:rPr lang="tr-TR" dirty="0">
                <a:latin typeface="Arial" pitchFamily="34" charset="0"/>
                <a:cs typeface="Arial" pitchFamily="34" charset="0"/>
              </a:rPr>
              <a:t>yoğun olabilir.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Polise </a:t>
            </a:r>
            <a:r>
              <a:rPr lang="tr-TR" dirty="0">
                <a:latin typeface="Arial" pitchFamily="34" charset="0"/>
                <a:cs typeface="Arial" pitchFamily="34" charset="0"/>
              </a:rPr>
              <a:t>duyulan ihtiyaçlar, devriye görevi yapılması gereken bölgedeki tehlikelerin varlığından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otaya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çıkar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Kişiler (suç işlemesi öngörülen potansiyel suçlular, madde bağımlıları, akıl hastaları),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Yerler (gazino, bar, AVM, terminaller),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Mal ve eşyalar (Döviz büroları, benzin istasyonları, banka ve ATM’ler),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Durumlar (törenler, spor müsabakaları, konserler),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Stratejik öneme sahip olan bölgeler yaya ve motorize devriyeler ile kontrol altında tutulmalıdır.</a:t>
            </a:r>
          </a:p>
        </p:txBody>
      </p:sp>
    </p:spTree>
    <p:extLst>
      <p:ext uri="{BB962C8B-B14F-4D97-AF65-F5344CB8AC3E}">
        <p14:creationId xmlns:p14="http://schemas.microsoft.com/office/powerpoint/2010/main" val="3861227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2783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BİR OLAYIN KOLLUĞA İHBAR SÜRESİ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Olaylara </a:t>
            </a:r>
            <a:r>
              <a:rPr lang="tr-TR" dirty="0">
                <a:latin typeface="Arial" pitchFamily="34" charset="0"/>
                <a:cs typeface="Arial" pitchFamily="34" charset="0"/>
              </a:rPr>
              <a:t>müdahalede zaman çok önemlidir. Olay olduğunda genel kolluğa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zamanında bildirilmesi </a:t>
            </a:r>
            <a:r>
              <a:rPr lang="tr-TR" dirty="0">
                <a:latin typeface="Arial" pitchFamily="34" charset="0"/>
                <a:cs typeface="Arial" pitchFamily="34" charset="0"/>
              </a:rPr>
              <a:t>durumunda suç ve suçluyla mücadele daha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etkin </a:t>
            </a:r>
            <a:r>
              <a:rPr lang="tr-TR" dirty="0">
                <a:latin typeface="Arial" pitchFamily="34" charset="0"/>
                <a:cs typeface="Arial" pitchFamily="34" charset="0"/>
              </a:rPr>
              <a:t>olur. İhbarda bulunan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vatandaşın tereddüttü </a:t>
            </a:r>
            <a:r>
              <a:rPr lang="tr-TR" dirty="0">
                <a:latin typeface="Arial" pitchFamily="34" charset="0"/>
                <a:cs typeface="Arial" pitchFamily="34" charset="0"/>
              </a:rPr>
              <a:t>ve gecikmesi;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güçlerinin </a:t>
            </a:r>
            <a:r>
              <a:rPr lang="tr-TR" dirty="0">
                <a:latin typeface="Arial" pitchFamily="34" charset="0"/>
                <a:cs typeface="Arial" pitchFamily="34" charset="0"/>
              </a:rPr>
              <a:t>zamanında müdahale şansını azaltır, suç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işleyen şüphelinin </a:t>
            </a:r>
            <a:r>
              <a:rPr lang="tr-TR" dirty="0">
                <a:latin typeface="Arial" pitchFamily="34" charset="0"/>
                <a:cs typeface="Arial" pitchFamily="34" charset="0"/>
              </a:rPr>
              <a:t>olay yerini terk etmesine, olay yerinde yakalanmamasına iz ve delillerinin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yok olmasına </a:t>
            </a:r>
            <a:r>
              <a:rPr lang="tr-TR" dirty="0">
                <a:latin typeface="Arial" pitchFamily="34" charset="0"/>
                <a:cs typeface="Arial" pitchFamily="34" charset="0"/>
              </a:rPr>
              <a:t>yol açar.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güçlerini zamanında aramayan</a:t>
            </a:r>
            <a:r>
              <a:rPr lang="tr-TR" dirty="0">
                <a:latin typeface="Arial" pitchFamily="34" charset="0"/>
                <a:cs typeface="Arial" pitchFamily="34" charset="0"/>
              </a:rPr>
              <a:t>, ihbarda bulunmayan vatandaşın geçerli sebepleri olabilir.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Mağdurun içinde bulunduğu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travma,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aramayı erteletebilir. Bu durumda mağdurun duygusal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travmadan bir </a:t>
            </a:r>
            <a:r>
              <a:rPr lang="tr-TR" dirty="0">
                <a:latin typeface="Arial" pitchFamily="34" charset="0"/>
                <a:cs typeface="Arial" pitchFamily="34" charset="0"/>
              </a:rPr>
              <a:t>an önce çıkması ve polisi bilgilendirmesi gerekmektedir. Bazılarına göre ilk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etapta suç </a:t>
            </a:r>
            <a:r>
              <a:rPr lang="tr-TR" dirty="0">
                <a:latin typeface="Arial" pitchFamily="34" charset="0"/>
                <a:cs typeface="Arial" pitchFamily="34" charset="0"/>
              </a:rPr>
              <a:t>olmayan bir durum daha sonra suç olabilir. Bu gibi durumlar da ihbarı geciktirebilir.</a:t>
            </a:r>
          </a:p>
        </p:txBody>
      </p:sp>
    </p:spTree>
    <p:extLst>
      <p:ext uri="{BB962C8B-B14F-4D97-AF65-F5344CB8AC3E}">
        <p14:creationId xmlns:p14="http://schemas.microsoft.com/office/powerpoint/2010/main" val="3878931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2783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İHBARIN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GEÇ YAPILMASI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Vatandaşların kolluğu geç aramasının çeşitli sebepleri vardır. Bunlar; bazı insanlar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hayatlarında ilk </a:t>
            </a:r>
            <a:r>
              <a:rPr lang="tr-TR" dirty="0">
                <a:latin typeface="Arial" pitchFamily="34" charset="0"/>
                <a:cs typeface="Arial" pitchFamily="34" charset="0"/>
              </a:rPr>
              <a:t>kez bir suçla karşılaşmışlardır. Olayın üzerlerindeki baskısından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olumsuz etkilerinden </a:t>
            </a:r>
            <a:r>
              <a:rPr lang="tr-TR" dirty="0">
                <a:latin typeface="Arial" pitchFamily="34" charset="0"/>
                <a:cs typeface="Arial" pitchFamily="34" charset="0"/>
              </a:rPr>
              <a:t>kurtulmak istemektedirler. Bunun için ilk etapta mağdura yardım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etmeye çalışmak</a:t>
            </a:r>
            <a:r>
              <a:rPr lang="tr-TR" dirty="0">
                <a:latin typeface="Arial" pitchFamily="34" charset="0"/>
                <a:cs typeface="Arial" pitchFamily="34" charset="0"/>
              </a:rPr>
              <a:t>, yaralarını sarmak, içinde bulunduğu olayı yüz yüze birine anlatabilmek için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tanıdığı birilerini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aramak, suçu işleyeni takip edip yakalamaya çalışmak gibi.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Olayın suç içerip </a:t>
            </a:r>
            <a:r>
              <a:rPr lang="tr-TR" dirty="0">
                <a:latin typeface="Arial" pitchFamily="34" charset="0"/>
                <a:cs typeface="Arial" pitchFamily="34" charset="0"/>
              </a:rPr>
              <a:t>içermediğini anlayamaz, belirsizliği çözmeye çalışır. Bunun için olay yerini inceler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Karşılaşılan </a:t>
            </a:r>
            <a:r>
              <a:rPr lang="tr-TR" dirty="0">
                <a:latin typeface="Arial" pitchFamily="34" charset="0"/>
                <a:cs typeface="Arial" pitchFamily="34" charset="0"/>
              </a:rPr>
              <a:t>durumu ve olayı gözlemler. Olayı tanıdığı bildiği güvenebileceği birine anlatmak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onun </a:t>
            </a:r>
            <a:r>
              <a:rPr lang="tr-TR" dirty="0">
                <a:latin typeface="Arial" pitchFamily="34" charset="0"/>
                <a:cs typeface="Arial" pitchFamily="34" charset="0"/>
              </a:rPr>
              <a:t>görüş bilgi ve önerilerini almak, detayları anlatmak ister. </a:t>
            </a:r>
          </a:p>
        </p:txBody>
      </p:sp>
    </p:spTree>
    <p:extLst>
      <p:ext uri="{BB962C8B-B14F-4D97-AF65-F5344CB8AC3E}">
        <p14:creationId xmlns:p14="http://schemas.microsoft.com/office/powerpoint/2010/main" val="3452643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65508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OLAYLARIN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İHBARINDA GENEL KOLLUK İLE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VATANDAŞ ARASINDA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YAŞANAN İLETİŞİM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SORUNLARI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İhbarcı olayla karşılaştıktan sonra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kollukla </a:t>
            </a:r>
            <a:r>
              <a:rPr lang="tr-TR" dirty="0">
                <a:latin typeface="Arial" pitchFamily="34" charset="0"/>
                <a:cs typeface="Arial" pitchFamily="34" charset="0"/>
              </a:rPr>
              <a:t>iletişim kurmada, olayı anlatmada çeşitli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sorunlar yaşayabilir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 Bunlar;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kolluk kuvvetlerini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aramak için iletişim araçlarının olmaması, arayacağı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telefon numarasını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bilmemesi, olayı anlatmada adres, eşkâl ve plaka gibi görsel veriler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vermede problem </a:t>
            </a:r>
            <a:r>
              <a:rPr lang="tr-TR" dirty="0">
                <a:latin typeface="Arial" pitchFamily="34" charset="0"/>
                <a:cs typeface="Arial" pitchFamily="34" charset="0"/>
              </a:rPr>
              <a:t>yaşamasıdır.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Vatandaşla </a:t>
            </a:r>
            <a:r>
              <a:rPr lang="tr-TR" dirty="0">
                <a:latin typeface="Arial" pitchFamily="34" charset="0"/>
                <a:cs typeface="Arial" pitchFamily="34" charset="0"/>
              </a:rPr>
              <a:t>iletişime geçen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güçlerinin </a:t>
            </a:r>
            <a:r>
              <a:rPr lang="tr-TR" dirty="0">
                <a:latin typeface="Arial" pitchFamily="34" charset="0"/>
                <a:cs typeface="Arial" pitchFamily="34" charset="0"/>
              </a:rPr>
              <a:t>de olayın etkisinde kalan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mağduru sakinleştirici</a:t>
            </a:r>
            <a:r>
              <a:rPr lang="tr-TR" dirty="0">
                <a:latin typeface="Arial" pitchFamily="34" charset="0"/>
                <a:cs typeface="Arial" pitchFamily="34" charset="0"/>
              </a:rPr>
              <a:t>, yumuşak, basit bir dil kullanmaması, genel kollukla vatandaş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arasındaki iletişimsizliği </a:t>
            </a:r>
            <a:r>
              <a:rPr lang="tr-TR" dirty="0">
                <a:latin typeface="Arial" pitchFamily="34" charset="0"/>
                <a:cs typeface="Arial" pitchFamily="34" charset="0"/>
              </a:rPr>
              <a:t>arttıran en büyük etkenlerden birisidir.</a:t>
            </a:r>
          </a:p>
        </p:txBody>
      </p:sp>
    </p:spTree>
    <p:extLst>
      <p:ext uri="{BB962C8B-B14F-4D97-AF65-F5344CB8AC3E}">
        <p14:creationId xmlns:p14="http://schemas.microsoft.com/office/powerpoint/2010/main" val="3715926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627091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GENEL 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Kolluğun yapılan ihbarlara en kısa sürede cevap vermesi ve olay yerine gidip olaya müdahale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etmesi için kolluğa ve vatandaşlara yönelik çeşitli çalışmalar yapılabilir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KOLLUĞA YÖNELİK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ÇALIŞMALAR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Haber Merkezindeki Personelin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Eğitimi</a:t>
            </a:r>
          </a:p>
          <a:p>
            <a:pPr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Olaylara müdahale etmede, suçlunun yakalanmasında haber merkezindeki görevli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personele çok </a:t>
            </a:r>
            <a:r>
              <a:rPr lang="tr-TR" dirty="0">
                <a:latin typeface="Arial" pitchFamily="34" charset="0"/>
                <a:cs typeface="Arial" pitchFamily="34" charset="0"/>
              </a:rPr>
              <a:t>büyük işler düşmektedir. Haber merkezi, olaylara müdahalenin en önemli ayağıdır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Burada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 personelin eğitiminin önemi büyüktür. Eğitimle birlikte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iletişimsizlik ortadan </a:t>
            </a:r>
            <a:r>
              <a:rPr lang="tr-TR" dirty="0">
                <a:latin typeface="Arial" pitchFamily="34" charset="0"/>
                <a:cs typeface="Arial" pitchFamily="34" charset="0"/>
              </a:rPr>
              <a:t>kalkar. Bu sayede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ihbarlar ayrıştırılabilir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 Gelen ihbarları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konularına göre ayırmak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gerekir. Önem derecesi yüksek olan ihbarları ayarlamak müdahalenin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hızını arttırmaktadır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0118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90158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Ortak Acil Yardım Hattının Oluşturulması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Türkiye’de </a:t>
            </a:r>
            <a:r>
              <a:rPr lang="tr-TR" dirty="0">
                <a:latin typeface="Arial" pitchFamily="34" charset="0"/>
                <a:cs typeface="Arial" pitchFamily="34" charset="0"/>
              </a:rPr>
              <a:t>hâlen acil çağrılarda ambulans için 112, polis için 155, itfaiye için 110,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jandarma için </a:t>
            </a:r>
            <a:r>
              <a:rPr lang="tr-TR" dirty="0">
                <a:latin typeface="Arial" pitchFamily="34" charset="0"/>
                <a:cs typeface="Arial" pitchFamily="34" charset="0"/>
              </a:rPr>
              <a:t>156, sahil güvenlik için 158 ve orman için 177 gibi numaraların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kullanıldığını bilinmektedir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Söz </a:t>
            </a:r>
            <a:r>
              <a:rPr lang="tr-TR" dirty="0">
                <a:latin typeface="Arial" pitchFamily="34" charset="0"/>
                <a:cs typeface="Arial" pitchFamily="34" charset="0"/>
              </a:rPr>
              <a:t>konusu proje kapsamında bunların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hepsi </a:t>
            </a:r>
            <a:r>
              <a:rPr lang="tr-TR" dirty="0">
                <a:latin typeface="Arial" pitchFamily="34" charset="0"/>
                <a:cs typeface="Arial" pitchFamily="34" charset="0"/>
              </a:rPr>
              <a:t>112 numarası altında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tek bir </a:t>
            </a:r>
            <a:r>
              <a:rPr lang="tr-TR" dirty="0">
                <a:latin typeface="Arial" pitchFamily="34" charset="0"/>
                <a:cs typeface="Arial" pitchFamily="34" charset="0"/>
              </a:rPr>
              <a:t>merkezde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toplanmıştır.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Vatandaş </a:t>
            </a:r>
            <a:r>
              <a:rPr lang="tr-TR" dirty="0">
                <a:latin typeface="Arial" pitchFamily="34" charset="0"/>
                <a:cs typeface="Arial" pitchFamily="34" charset="0"/>
              </a:rPr>
              <a:t>112’yi aradığı zaman karşısına bir çağrı alıcı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çıkıyor, çağrı </a:t>
            </a:r>
            <a:r>
              <a:rPr lang="tr-TR" dirty="0">
                <a:latin typeface="Arial" pitchFamily="34" charset="0"/>
                <a:cs typeface="Arial" pitchFamily="34" charset="0"/>
              </a:rPr>
              <a:t>alıcı gerekli bilgileri aldıktan sonra olay hangi birimi ilgilendiriyorsa aynı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merkezde bulunan </a:t>
            </a:r>
            <a:r>
              <a:rPr lang="tr-TR" dirty="0">
                <a:latin typeface="Arial" pitchFamily="34" charset="0"/>
                <a:cs typeface="Arial" pitchFamily="34" charset="0"/>
              </a:rPr>
              <a:t>o birime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aktarıyor. </a:t>
            </a:r>
            <a:r>
              <a:rPr lang="tr-TR" dirty="0">
                <a:latin typeface="Arial" pitchFamily="34" charset="0"/>
                <a:cs typeface="Arial" pitchFamily="34" charset="0"/>
              </a:rPr>
              <a:t>Bütün bu işlemler 1 dakikayı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geçmiyor </a:t>
            </a:r>
            <a:r>
              <a:rPr lang="tr-TR" dirty="0">
                <a:latin typeface="Arial" pitchFamily="34" charset="0"/>
                <a:cs typeface="Arial" pitchFamily="34" charset="0"/>
              </a:rPr>
              <a:t>ve olay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neticelenene kadar </a:t>
            </a:r>
            <a:r>
              <a:rPr lang="tr-TR" dirty="0">
                <a:latin typeface="Arial" pitchFamily="34" charset="0"/>
                <a:cs typeface="Arial" pitchFamily="34" charset="0"/>
              </a:rPr>
              <a:t>takip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ediliyor. </a:t>
            </a:r>
            <a:r>
              <a:rPr lang="tr-TR" dirty="0">
                <a:latin typeface="Arial" pitchFamily="34" charset="0"/>
                <a:cs typeface="Arial" pitchFamily="34" charset="0"/>
              </a:rPr>
              <a:t>Türkçe bilmeyenler için merkezde yabancı dil bilen alıcılar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bulunuyor. 112 </a:t>
            </a:r>
            <a:r>
              <a:rPr lang="tr-TR" dirty="0">
                <a:latin typeface="Arial" pitchFamily="34" charset="0"/>
                <a:cs typeface="Arial" pitchFamily="34" charset="0"/>
              </a:rPr>
              <a:t>Acil Çağrı Merkezi arandığı zaman sabit hatlardan arandı ise kişinin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lokasyon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bilgisi </a:t>
            </a:r>
            <a:r>
              <a:rPr lang="tr-TR" dirty="0">
                <a:latin typeface="Arial" pitchFamily="34" charset="0"/>
                <a:cs typeface="Arial" pitchFamily="34" charset="0"/>
              </a:rPr>
              <a:t>anında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düşüyor, </a:t>
            </a:r>
            <a:r>
              <a:rPr lang="tr-TR" dirty="0">
                <a:latin typeface="Arial" pitchFamily="34" charset="0"/>
                <a:cs typeface="Arial" pitchFamily="34" charset="0"/>
              </a:rPr>
              <a:t>mobil hattan çağrı geldiyse ortalama olarak mevki tespit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ediliyor. Böylece </a:t>
            </a:r>
            <a:r>
              <a:rPr lang="tr-TR" dirty="0">
                <a:latin typeface="Arial" pitchFamily="34" charset="0"/>
                <a:cs typeface="Arial" pitchFamily="34" charset="0"/>
              </a:rPr>
              <a:t>yönlendiricilerin de işi kolaylaşmış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oluyor.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40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44733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	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Bilgisayar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Destekli Sistemlerin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Kullanılması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Güvenlik güçlerinin temel </a:t>
            </a:r>
            <a:r>
              <a:rPr lang="tr-TR" dirty="0">
                <a:latin typeface="Arial" pitchFamily="34" charset="0"/>
                <a:cs typeface="Arial" pitchFamily="34" charset="0"/>
              </a:rPr>
              <a:t>ilkelerinden olan “Müdahale süresi ne kadar kısa olursa, suçlunun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 yerinde </a:t>
            </a:r>
            <a:r>
              <a:rPr lang="tr-TR" dirty="0">
                <a:latin typeface="Arial" pitchFamily="34" charset="0"/>
                <a:cs typeface="Arial" pitchFamily="34" charset="0"/>
              </a:rPr>
              <a:t>ve yakınında yakalanma ihtimali o kadar artar “ ilkesi zamanın önemini bize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en güzel </a:t>
            </a:r>
            <a:r>
              <a:rPr lang="tr-TR" dirty="0">
                <a:latin typeface="Arial" pitchFamily="34" charset="0"/>
                <a:cs typeface="Arial" pitchFamily="34" charset="0"/>
              </a:rPr>
              <a:t>şekilde anlatır.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dirty="0">
                <a:latin typeface="Arial" pitchFamily="34" charset="0"/>
                <a:cs typeface="Arial" pitchFamily="34" charset="0"/>
              </a:rPr>
              <a:t>amaçla müdahale süresi en aza indirilmelidir. Müdahale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süresi ortalama </a:t>
            </a:r>
            <a:r>
              <a:rPr lang="tr-TR" dirty="0">
                <a:latin typeface="Arial" pitchFamily="34" charset="0"/>
                <a:cs typeface="Arial" pitchFamily="34" charset="0"/>
              </a:rPr>
              <a:t>üç dakika hedeflenmiştir. Bunun için birçok gelişmiş teknolojik sistemler ile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uygulanabilir yöntemler </a:t>
            </a:r>
            <a:r>
              <a:rPr lang="tr-TR" dirty="0">
                <a:latin typeface="Arial" pitchFamily="34" charset="0"/>
                <a:cs typeface="Arial" pitchFamily="34" charset="0"/>
              </a:rPr>
              <a:t>kullanılmalıdır .</a:t>
            </a:r>
          </a:p>
        </p:txBody>
      </p:sp>
    </p:spTree>
    <p:extLst>
      <p:ext uri="{BB962C8B-B14F-4D97-AF65-F5344CB8AC3E}">
        <p14:creationId xmlns:p14="http://schemas.microsoft.com/office/powerpoint/2010/main" val="2071316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Devriye Sevk ve Yönetim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Sistemi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Gelişen teknoloji sayesinde günümüzde devriye ekiplerinin olaylar hakkında hemen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detaylı </a:t>
            </a:r>
            <a:r>
              <a:rPr lang="tr-TR" dirty="0">
                <a:latin typeface="Arial" pitchFamily="34" charset="0"/>
                <a:cs typeface="Arial" pitchFamily="34" charset="0"/>
              </a:rPr>
              <a:t>bilgi sahibi olmasında, süreç içerisinde olayla ilgili gelişmeleri zamanında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hatasız öğrenebilmesinde</a:t>
            </a:r>
            <a:r>
              <a:rPr lang="tr-TR" dirty="0">
                <a:latin typeface="Arial" pitchFamily="34" charset="0"/>
                <a:cs typeface="Arial" pitchFamily="34" charset="0"/>
              </a:rPr>
              <a:t>, olay yerini en kısa sürede aramada ve bulmada gelişmiş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bilgisayar sistemine </a:t>
            </a:r>
            <a:r>
              <a:rPr lang="tr-TR" dirty="0">
                <a:latin typeface="Arial" pitchFamily="34" charset="0"/>
                <a:cs typeface="Arial" pitchFamily="34" charset="0"/>
              </a:rPr>
              <a:t>ihtiyaç vardır.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dirty="0">
                <a:latin typeface="Arial" pitchFamily="34" charset="0"/>
                <a:cs typeface="Arial" pitchFamily="34" charset="0"/>
              </a:rPr>
              <a:t>sistem devriyeleri sevk eder ve yönetir. Devriye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araçlarında bulunan </a:t>
            </a:r>
            <a:r>
              <a:rPr lang="tr-TR" dirty="0">
                <a:latin typeface="Arial" pitchFamily="34" charset="0"/>
                <a:cs typeface="Arial" pitchFamily="34" charset="0"/>
              </a:rPr>
              <a:t>GPS (Global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Positioning</a:t>
            </a:r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System</a:t>
            </a:r>
            <a:r>
              <a:rPr lang="tr-TR" dirty="0">
                <a:latin typeface="Arial" pitchFamily="34" charset="0"/>
                <a:cs typeface="Arial" pitchFamily="34" charset="0"/>
              </a:rPr>
              <a:t>, küresel yer belirleme sistemi ya da küresel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konumlandırma sistemi</a:t>
            </a:r>
            <a:r>
              <a:rPr lang="tr-TR" dirty="0">
                <a:latin typeface="Arial" pitchFamily="34" charset="0"/>
                <a:cs typeface="Arial" pitchFamily="34" charset="0"/>
              </a:rPr>
              <a:t>) sayesinde araçların şehirdeki dağılımları ve hareketleri olay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yerine uzaklıkları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kolayca tespit edilebilir ve en yakın ekip sevk edilir.</a:t>
            </a:r>
          </a:p>
        </p:txBody>
      </p:sp>
    </p:spTree>
    <p:extLst>
      <p:ext uri="{BB962C8B-B14F-4D97-AF65-F5344CB8AC3E}">
        <p14:creationId xmlns:p14="http://schemas.microsoft.com/office/powerpoint/2010/main" val="287140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585541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İhbar ve Çağrı Alma Sistemi (Acil Yardım Hattı)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Acil yardım hattından polisi ilgilendiren ihbar çağrı ve şikâyetler acil yardım hattınca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otomatik olarak </a:t>
            </a:r>
            <a:r>
              <a:rPr lang="tr-TR" dirty="0">
                <a:latin typeface="Arial" pitchFamily="34" charset="0"/>
                <a:cs typeface="Arial" pitchFamily="34" charset="0"/>
              </a:rPr>
              <a:t>ihbar değerlendirme ve bilgilendirme sistem bilgisayarına aktarılır.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Operatör ihbarları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gerekli ekiplere çağrısını yaparak yönlendirir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İhbar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Değerlendirme ve Yönlendirme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Sistemi</a:t>
            </a:r>
          </a:p>
          <a:p>
            <a:pPr algn="just">
              <a:lnSpc>
                <a:spcPct val="150000"/>
              </a:lnSpc>
            </a:pPr>
            <a:endParaRPr lang="tr-TR" sz="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Gelen ihbar ve çağrılar sistemde değerlendirilerek ilgili birimlerin ekiplerine bildirilir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sevkleri </a:t>
            </a:r>
            <a:r>
              <a:rPr lang="tr-TR" dirty="0">
                <a:latin typeface="Arial" pitchFamily="34" charset="0"/>
                <a:cs typeface="Arial" pitchFamily="34" charset="0"/>
              </a:rPr>
              <a:t>sağlanır.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Gps</a:t>
            </a:r>
            <a:r>
              <a:rPr lang="tr-TR" dirty="0">
                <a:latin typeface="Arial" pitchFamily="34" charset="0"/>
                <a:cs typeface="Arial" pitchFamily="34" charset="0"/>
              </a:rPr>
              <a:t> sistemi ile olay yerine en yakın ekip belirlenip yönlendirilir.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Haber merkezinde </a:t>
            </a:r>
            <a:r>
              <a:rPr lang="tr-TR" dirty="0">
                <a:latin typeface="Arial" pitchFamily="34" charset="0"/>
                <a:cs typeface="Arial" pitchFamily="34" charset="0"/>
              </a:rPr>
              <a:t>bulunan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fotorametrik</a:t>
            </a:r>
            <a:r>
              <a:rPr lang="tr-TR" dirty="0">
                <a:latin typeface="Arial" pitchFamily="34" charset="0"/>
                <a:cs typeface="Arial" pitchFamily="34" charset="0"/>
              </a:rPr>
              <a:t> (akıllı) harita üzerinde ekipler kontrol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edilebilir. Adres </a:t>
            </a:r>
            <a:r>
              <a:rPr lang="tr-TR" dirty="0">
                <a:latin typeface="Arial" pitchFamily="34" charset="0"/>
                <a:cs typeface="Arial" pitchFamily="34" charset="0"/>
              </a:rPr>
              <a:t>bulmada yaşanan problemler, zaman kayıplarının en aza indirilebilmesi için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resmî kuruluşların </a:t>
            </a:r>
            <a:r>
              <a:rPr lang="tr-TR" dirty="0">
                <a:latin typeface="Arial" pitchFamily="34" charset="0"/>
                <a:cs typeface="Arial" pitchFamily="34" charset="0"/>
              </a:rPr>
              <a:t>binaları, büyük alanlar, parklar birer sembol olarak kullanım kolaylığı sağlar.</a:t>
            </a:r>
          </a:p>
        </p:txBody>
      </p:sp>
    </p:spTree>
    <p:extLst>
      <p:ext uri="{BB962C8B-B14F-4D97-AF65-F5344CB8AC3E}">
        <p14:creationId xmlns:p14="http://schemas.microsoft.com/office/powerpoint/2010/main" val="2040787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673257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Ekip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ve Devriye Araçlarının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Modernize edilmesi: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Olaylara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müdahalede kullanılan </a:t>
            </a:r>
            <a:r>
              <a:rPr lang="tr-TR" dirty="0">
                <a:latin typeface="Arial" pitchFamily="34" charset="0"/>
                <a:cs typeface="Arial" pitchFamily="34" charset="0"/>
              </a:rPr>
              <a:t>devriye araçlarının, günümüz teknolojisine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uygun araçlar haline getiriliyor/getirilmiş olması, araçların elektronik </a:t>
            </a:r>
            <a:r>
              <a:rPr lang="tr-TR" dirty="0">
                <a:latin typeface="Arial" pitchFamily="34" charset="0"/>
                <a:cs typeface="Arial" pitchFamily="34" charset="0"/>
              </a:rPr>
              <a:t>sistemlerle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donatılmış mobil </a:t>
            </a:r>
            <a:r>
              <a:rPr lang="tr-TR" dirty="0">
                <a:latin typeface="Arial" pitchFamily="34" charset="0"/>
                <a:cs typeface="Arial" pitchFamily="34" charset="0"/>
              </a:rPr>
              <a:t>polis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merkezleri haline getiriliyor/getirilmiş olması , Emniyet ve asayiş hizmetlerinin etkinliğini önemli ölçüde arttırmaktadır.  </a:t>
            </a:r>
            <a:r>
              <a:rPr lang="tr-TR" dirty="0">
                <a:latin typeface="Arial" pitchFamily="34" charset="0"/>
                <a:cs typeface="Arial" pitchFamily="34" charset="0"/>
              </a:rPr>
              <a:t>Araçlarda bulunan ve bulunması gereken elektronik sistemler şunlardır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1. Araç bilgisayarı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2. Araç bilgisayar yazıcısı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3. Araç izleme ve konum belirleme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4. Araç içi ekranları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5. Plaka tanıma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6. Lazer (radar)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7. Mobil mesajlaşma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8. Kent güvenlik sistemi</a:t>
            </a:r>
          </a:p>
        </p:txBody>
      </p:sp>
    </p:spTree>
    <p:extLst>
      <p:ext uri="{BB962C8B-B14F-4D97-AF65-F5344CB8AC3E}">
        <p14:creationId xmlns:p14="http://schemas.microsoft.com/office/powerpoint/2010/main" val="296706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86283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Araç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Bilgisayarı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Bu bilgisayarlar devriye yönlendirme, görevlendirme, sevk ve idare için çalışmaktadır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Araç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içine yerleştirilen bilgisayar sistemleriyle ulusal ve yerel sorgulamalar, aranan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şahıs bilgileri </a:t>
            </a:r>
            <a:r>
              <a:rPr lang="tr-TR" dirty="0">
                <a:latin typeface="Arial" pitchFamily="34" charset="0"/>
                <a:cs typeface="Arial" pitchFamily="34" charset="0"/>
              </a:rPr>
              <a:t>kısacası GBT’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( Genel Bilgi Toplama)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lere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bakılabilmektedir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Araç Bilgisayar Yazıcısı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Devriye ekip araçlarında bulunan bilgisayarlara yazıcı takılmak suretiyle tutanak düzenleme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ifade </a:t>
            </a:r>
            <a:r>
              <a:rPr lang="tr-TR" dirty="0">
                <a:latin typeface="Arial" pitchFamily="34" charset="0"/>
                <a:cs typeface="Arial" pitchFamily="34" charset="0"/>
              </a:rPr>
              <a:t>alma gibi işlemler olay yerinde gerçekleştirilebilmektedir. Böylece iş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işlemlerde sürat </a:t>
            </a:r>
            <a:r>
              <a:rPr lang="tr-TR" dirty="0">
                <a:latin typeface="Arial" pitchFamily="34" charset="0"/>
                <a:cs typeface="Arial" pitchFamily="34" charset="0"/>
              </a:rPr>
              <a:t>ve verimlilik sağlanabilmektedir.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461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278334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Araç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İzleme ve Konum Belirleme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Olaylara müdahalede olay yerine zamanında ulaşmak çok büyük öneme sahiptir.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Özellikle metropollerde </a:t>
            </a:r>
            <a:r>
              <a:rPr lang="tr-TR" dirty="0">
                <a:latin typeface="Arial" pitchFamily="34" charset="0"/>
                <a:cs typeface="Arial" pitchFamily="34" charset="0"/>
              </a:rPr>
              <a:t>cadde, sokakların çokluğu ve isimlendirme yapılmasından dolayı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olay yerini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bulmada zorluklar çekilmektedir. GPS ile araçların şehirdeki dağılımı, konumu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uzaklığı </a:t>
            </a:r>
            <a:r>
              <a:rPr lang="tr-TR" dirty="0">
                <a:latin typeface="Arial" pitchFamily="34" charset="0"/>
                <a:cs typeface="Arial" pitchFamily="34" charset="0"/>
              </a:rPr>
              <a:t>ve en kısa yol bu sistemde ekip ve devriyelere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bildirilmektedir.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Araç İçi Ekranlar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Teknolojinin gelişmesiyle devriye ekip araç içleri bilgilere kolay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ulaşabilinen</a:t>
            </a:r>
            <a:r>
              <a:rPr lang="tr-TR" dirty="0">
                <a:latin typeface="Arial" pitchFamily="34" charset="0"/>
                <a:cs typeface="Arial" pitchFamily="34" charset="0"/>
              </a:rPr>
              <a:t> bir yer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hâline gelmektedir</a:t>
            </a:r>
            <a:r>
              <a:rPr lang="tr-TR" dirty="0">
                <a:latin typeface="Arial" pitchFamily="34" charset="0"/>
                <a:cs typeface="Arial" pitchFamily="34" charset="0"/>
              </a:rPr>
              <a:t>. Merkezden gelen bilgiler, komutlar, talimatlar araç içinde bulunan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ekrana gelir</a:t>
            </a:r>
            <a:r>
              <a:rPr lang="tr-TR" dirty="0">
                <a:latin typeface="Arial" pitchFamily="34" charset="0"/>
                <a:cs typeface="Arial" pitchFamily="34" charset="0"/>
              </a:rPr>
              <a:t>. Gelen bilgiler personel tarafından okunup değerlendirilebilir</a:t>
            </a:r>
          </a:p>
        </p:txBody>
      </p:sp>
    </p:spTree>
    <p:extLst>
      <p:ext uri="{BB962C8B-B14F-4D97-AF65-F5344CB8AC3E}">
        <p14:creationId xmlns:p14="http://schemas.microsoft.com/office/powerpoint/2010/main" val="3676562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65508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Plaka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Tanıma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Yerleşim yerlerinin giriş ve çıkışlarına, olayların ve insan yoğunluğunun fazla olduğu yerlere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 araçların </a:t>
            </a:r>
            <a:r>
              <a:rPr lang="tr-TR" dirty="0">
                <a:latin typeface="Arial" pitchFamily="34" charset="0"/>
                <a:cs typeface="Arial" pitchFamily="34" charset="0"/>
              </a:rPr>
              <a:t>plakalarını okuyabilen, merkezle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entegreli </a:t>
            </a:r>
            <a:r>
              <a:rPr lang="tr-TR" dirty="0">
                <a:latin typeface="Arial" pitchFamily="34" charset="0"/>
                <a:cs typeface="Arial" pitchFamily="34" charset="0"/>
              </a:rPr>
              <a:t>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bilgisayar   sistemiyle  çalıntı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araçları</a:t>
            </a:r>
            <a:r>
              <a:rPr lang="tr-TR" dirty="0">
                <a:latin typeface="Arial" pitchFamily="34" charset="0"/>
                <a:cs typeface="Arial" pitchFamily="34" charset="0"/>
              </a:rPr>
              <a:t>, olaya karışmış araçları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kişileri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bulmak kolaylaşacaktır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tr-TR" dirty="0">
                <a:latin typeface="Arial" pitchFamily="34" charset="0"/>
                <a:cs typeface="Arial" pitchFamily="34" charset="0"/>
              </a:rPr>
              <a:t>Haber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merkezine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giden çağrılar   sayesinde   </a:t>
            </a:r>
            <a:r>
              <a:rPr lang="tr-TR" dirty="0">
                <a:latin typeface="Arial" pitchFamily="34" charset="0"/>
                <a:cs typeface="Arial" pitchFamily="34" charset="0"/>
              </a:rPr>
              <a:t>güzergâhta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yakında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 bulunan   </a:t>
            </a:r>
            <a:r>
              <a:rPr lang="tr-TR" dirty="0">
                <a:latin typeface="Arial" pitchFamily="34" charset="0"/>
                <a:cs typeface="Arial" pitchFamily="34" charset="0"/>
              </a:rPr>
              <a:t>ekip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 ve     devriyeler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sayesinde    araçlara    kolaylıkla </a:t>
            </a:r>
            <a:r>
              <a:rPr lang="tr-TR" dirty="0">
                <a:latin typeface="Arial" pitchFamily="34" charset="0"/>
                <a:cs typeface="Arial" pitchFamily="34" charset="0"/>
              </a:rPr>
              <a:t>müdahale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edilebilmektedir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495" y="2485572"/>
            <a:ext cx="4345663" cy="374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297" y="2050144"/>
            <a:ext cx="2334097" cy="16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95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90158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Lazer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(Radar)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Bu sistemde hız limitlerinin kontrolünde ciddi bir öneme sahiptir. Trafik kazalarının önlenmesinde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hız faktörü önemlidir. Bu sistemde kazaların önüne geçilmesi hedeflenmektedir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Mobil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Mesajlaşma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Telsiz haberleşmeleri çabuk, hızlı ve kolay olur. Ancak polis dışındaki unsurlar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tarafından dinlenme </a:t>
            </a:r>
            <a:r>
              <a:rPr lang="tr-TR" dirty="0">
                <a:latin typeface="Arial" pitchFamily="34" charset="0"/>
                <a:cs typeface="Arial" pitchFamily="34" charset="0"/>
              </a:rPr>
              <a:t>riski vardır. Bu da suç ve suçluyla mücadelede zafiyet oluşturur. Araçların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içinde bulunan </a:t>
            </a:r>
            <a:r>
              <a:rPr lang="tr-TR" dirty="0">
                <a:latin typeface="Arial" pitchFamily="34" charset="0"/>
                <a:cs typeface="Arial" pitchFamily="34" charset="0"/>
              </a:rPr>
              <a:t>ekranlar haber merkezi tarafından vatandaşlardan gelen ihbar ve şikâyetleri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hızlı bir </a:t>
            </a:r>
            <a:r>
              <a:rPr lang="tr-TR" dirty="0">
                <a:latin typeface="Arial" pitchFamily="34" charset="0"/>
                <a:cs typeface="Arial" pitchFamily="34" charset="0"/>
              </a:rPr>
              <a:t>şekilde mesaj yolu ile iletir. Mobil mesajlaşma bilgisayar vasıtasıyla yapılır, olay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yerine gönderilen </a:t>
            </a:r>
            <a:r>
              <a:rPr lang="tr-TR" dirty="0">
                <a:latin typeface="Arial" pitchFamily="34" charset="0"/>
                <a:cs typeface="Arial" pitchFamily="34" charset="0"/>
              </a:rPr>
              <a:t>ekip ve devriyeler yine mesaj yoluyla olayla ilgili bilgileri verir.</a:t>
            </a:r>
          </a:p>
        </p:txBody>
      </p:sp>
    </p:spTree>
    <p:extLst>
      <p:ext uri="{BB962C8B-B14F-4D97-AF65-F5344CB8AC3E}">
        <p14:creationId xmlns:p14="http://schemas.microsoft.com/office/powerpoint/2010/main" val="2333546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569383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Kent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Güvenlik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Gelişen teknolojilerle birlikte; yerleşim yerlerinin izlenmesi,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korunmasında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kamera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sistemi yaygınlaşmıştır</a:t>
            </a:r>
            <a:r>
              <a:rPr lang="tr-TR" dirty="0">
                <a:latin typeface="Arial" pitchFamily="34" charset="0"/>
                <a:cs typeface="Arial" pitchFamily="34" charset="0"/>
              </a:rPr>
              <a:t>. İnsanların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toplu olarak bulunduğu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ana merkezler, alışveriş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merkezleri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suçun işlenebileceği </a:t>
            </a:r>
            <a:r>
              <a:rPr lang="tr-TR" dirty="0">
                <a:latin typeface="Arial" pitchFamily="34" charset="0"/>
                <a:cs typeface="Arial" pitchFamily="34" charset="0"/>
              </a:rPr>
              <a:t>yerlerdir. İnsanları mahremiyetlerine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girmeyecek şekilde </a:t>
            </a:r>
            <a:r>
              <a:rPr lang="tr-TR" dirty="0">
                <a:latin typeface="Arial" pitchFamily="34" charset="0"/>
                <a:cs typeface="Arial" pitchFamily="34" charset="0"/>
              </a:rPr>
              <a:t>izlemek gereklidir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Son </a:t>
            </a:r>
            <a:r>
              <a:rPr lang="tr-TR" dirty="0">
                <a:latin typeface="Arial" pitchFamily="34" charset="0"/>
                <a:cs typeface="Arial" pitchFamily="34" charset="0"/>
              </a:rPr>
              <a:t>dönemlerde kent güvenlik sistemi tüm Türkiye’de yaygınlaşmıştır.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Tüm şehirlerimizin girişlerinden </a:t>
            </a:r>
            <a:r>
              <a:rPr lang="tr-TR" dirty="0">
                <a:latin typeface="Arial" pitchFamily="34" charset="0"/>
                <a:cs typeface="Arial" pitchFamily="34" charset="0"/>
              </a:rPr>
              <a:t>başlamak kaydıyla şehir içinden çıkışlarına kadar bir aracı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yayayı </a:t>
            </a:r>
            <a:r>
              <a:rPr lang="tr-TR" dirty="0">
                <a:latin typeface="Arial" pitchFamily="34" charset="0"/>
                <a:cs typeface="Arial" pitchFamily="34" charset="0"/>
              </a:rPr>
              <a:t>takip etmek mümkündür. Genel kollukça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mobese</a:t>
            </a:r>
            <a:r>
              <a:rPr lang="tr-TR" dirty="0">
                <a:latin typeface="Arial" pitchFamily="34" charset="0"/>
                <a:cs typeface="Arial" pitchFamily="34" charset="0"/>
              </a:rPr>
              <a:t> adı verilen bu sistem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sayesinde birçok </a:t>
            </a:r>
            <a:r>
              <a:rPr lang="tr-TR" dirty="0">
                <a:latin typeface="Arial" pitchFamily="34" charset="0"/>
                <a:cs typeface="Arial" pitchFamily="34" charset="0"/>
              </a:rPr>
              <a:t>olay açığa kavuşmakta, olaylara müdahale zamanında yapılabilmektedir.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Ayrıca ekip </a:t>
            </a:r>
            <a:r>
              <a:rPr lang="tr-TR" dirty="0">
                <a:latin typeface="Arial" pitchFamily="34" charset="0"/>
                <a:cs typeface="Arial" pitchFamily="34" charset="0"/>
              </a:rPr>
              <a:t>araçları içlerine de kameralar takılarak devriye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hizmetleri daha etkin hale getirilebilir.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65" y="1296413"/>
            <a:ext cx="2995597" cy="209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628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569383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Kent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Güvenlik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Gelişen teknolojilerle birlikte; yerleşim yerlerinin izlenmesi,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korunmasında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kamera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sistemi yaygınlaşmıştır</a:t>
            </a:r>
            <a:r>
              <a:rPr lang="tr-TR" dirty="0">
                <a:latin typeface="Arial" pitchFamily="34" charset="0"/>
                <a:cs typeface="Arial" pitchFamily="34" charset="0"/>
              </a:rPr>
              <a:t>. İnsanların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toplu olarak bulunduğu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ana merkezler, alışveriş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merkezleri 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suçun işlenebileceği </a:t>
            </a:r>
            <a:r>
              <a:rPr lang="tr-TR" dirty="0">
                <a:latin typeface="Arial" pitchFamily="34" charset="0"/>
                <a:cs typeface="Arial" pitchFamily="34" charset="0"/>
              </a:rPr>
              <a:t>yerlerdir. İnsanları mahremiyetlerine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girmeyecek şekilde </a:t>
            </a:r>
            <a:r>
              <a:rPr lang="tr-TR" dirty="0">
                <a:latin typeface="Arial" pitchFamily="34" charset="0"/>
                <a:cs typeface="Arial" pitchFamily="34" charset="0"/>
              </a:rPr>
              <a:t>izlemek gereklidir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Son </a:t>
            </a:r>
            <a:r>
              <a:rPr lang="tr-TR" dirty="0">
                <a:latin typeface="Arial" pitchFamily="34" charset="0"/>
                <a:cs typeface="Arial" pitchFamily="34" charset="0"/>
              </a:rPr>
              <a:t>dönemlerde kent güvenlik sistemi tüm Türkiye’de yaygınlaşmıştır.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Tüm şehirlerimizin girişlerinden </a:t>
            </a:r>
            <a:r>
              <a:rPr lang="tr-TR" dirty="0">
                <a:latin typeface="Arial" pitchFamily="34" charset="0"/>
                <a:cs typeface="Arial" pitchFamily="34" charset="0"/>
              </a:rPr>
              <a:t>başlamak kaydıyla şehir içinden çıkışlarına kadar bir aracı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yayayı </a:t>
            </a:r>
            <a:r>
              <a:rPr lang="tr-TR" dirty="0">
                <a:latin typeface="Arial" pitchFamily="34" charset="0"/>
                <a:cs typeface="Arial" pitchFamily="34" charset="0"/>
              </a:rPr>
              <a:t>takip etmek mümkündür. Genel kollukça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mobese</a:t>
            </a:r>
            <a:r>
              <a:rPr lang="tr-TR" dirty="0">
                <a:latin typeface="Arial" pitchFamily="34" charset="0"/>
                <a:cs typeface="Arial" pitchFamily="34" charset="0"/>
              </a:rPr>
              <a:t> adı verilen bu sistem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sayesinde birçok </a:t>
            </a:r>
            <a:r>
              <a:rPr lang="tr-TR" dirty="0">
                <a:latin typeface="Arial" pitchFamily="34" charset="0"/>
                <a:cs typeface="Arial" pitchFamily="34" charset="0"/>
              </a:rPr>
              <a:t>olay açığa kavuşmakta, olaylara müdahale zamanında yapılabilmektedir.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Ayrıca ekip </a:t>
            </a:r>
            <a:r>
              <a:rPr lang="tr-TR" dirty="0">
                <a:latin typeface="Arial" pitchFamily="34" charset="0"/>
                <a:cs typeface="Arial" pitchFamily="34" charset="0"/>
              </a:rPr>
              <a:t>araçları içlerine de kameralar takılarak devriye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hizmetleri daha etkin hale getirilebilir.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65" y="1296413"/>
            <a:ext cx="2995597" cy="209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546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622474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VATANDAŞLARA YÖNELİK PROJELERİN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GELİŞTİRİLMESİ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Modern yaşamın neden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 toplumsal değişimler çerçevesinde gelişmiş dünya ülkelerinde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temel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yaklaşımı,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kolluk güçlerinin </a:t>
            </a:r>
            <a:r>
              <a:rPr lang="tr-TR" dirty="0">
                <a:latin typeface="Arial" pitchFamily="34" charset="0"/>
                <a:cs typeface="Arial" pitchFamily="34" charset="0"/>
              </a:rPr>
              <a:t>suç olmadan önce, kendiliğinden ve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pro</a:t>
            </a:r>
            <a:r>
              <a:rPr lang="tr-TR" dirty="0">
                <a:latin typeface="Arial" pitchFamily="34" charset="0"/>
                <a:cs typeface="Arial" pitchFamily="34" charset="0"/>
              </a:rPr>
              <a:t>-aktif bir anlayışla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harekete geçmesidir</a:t>
            </a:r>
            <a:r>
              <a:rPr lang="tr-TR" dirty="0">
                <a:latin typeface="Arial" pitchFamily="34" charset="0"/>
                <a:cs typeface="Arial" pitchFamily="34" charset="0"/>
              </a:rPr>
              <a:t>. Pro-aktif yaklaşım,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kolluk gücünün  </a:t>
            </a:r>
            <a:r>
              <a:rPr lang="tr-TR" dirty="0">
                <a:latin typeface="Arial" pitchFamily="34" charset="0"/>
                <a:cs typeface="Arial" pitchFamily="34" charset="0"/>
              </a:rPr>
              <a:t>duyarlılığının üst seviyelerde olduğu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toplumsal </a:t>
            </a:r>
            <a:r>
              <a:rPr lang="tr-TR" dirty="0">
                <a:latin typeface="Arial" pitchFamily="34" charset="0"/>
                <a:cs typeface="Arial" pitchFamily="34" charset="0"/>
              </a:rPr>
              <a:t>mekânlara nüfuz ettiği bir anlayışa karşılık gelmektedir.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Bu </a:t>
            </a:r>
            <a:r>
              <a:rPr lang="tr-TR" dirty="0">
                <a:latin typeface="Arial" pitchFamily="34" charset="0"/>
                <a:cs typeface="Arial" pitchFamily="34" charset="0"/>
              </a:rPr>
              <a:t>anlamda;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kolluk, yalnız </a:t>
            </a:r>
            <a:r>
              <a:rPr lang="tr-TR" dirty="0">
                <a:latin typeface="Arial" pitchFamily="34" charset="0"/>
                <a:cs typeface="Arial" pitchFamily="34" charset="0"/>
              </a:rPr>
              <a:t>suçun oluşmasını bekleyen, pasif bir gözetleyici olmayıp toplumda temel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önemli nitelikte </a:t>
            </a:r>
            <a:r>
              <a:rPr lang="tr-TR" dirty="0">
                <a:latin typeface="Arial" pitchFamily="34" charset="0"/>
                <a:cs typeface="Arial" pitchFamily="34" charset="0"/>
              </a:rPr>
              <a:t>koruyucu, düzenleyici ve caydırıcı görevleri yerine getiren bir icra gücüdür.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görevlerin </a:t>
            </a:r>
            <a:r>
              <a:rPr lang="tr-TR" dirty="0">
                <a:latin typeface="Arial" pitchFamily="34" charset="0"/>
                <a:cs typeface="Arial" pitchFamily="34" charset="0"/>
              </a:rPr>
              <a:t>temelini, insanî ve günlük ilişkileri düzenlemek ve toplumsal yaşamın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sağlıklı devamı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kamu düzenini sağlamak oluşturmaktadır.</a:t>
            </a:r>
          </a:p>
        </p:txBody>
      </p:sp>
    </p:spTree>
    <p:extLst>
      <p:ext uri="{BB962C8B-B14F-4D97-AF65-F5344CB8AC3E}">
        <p14:creationId xmlns:p14="http://schemas.microsoft.com/office/powerpoint/2010/main" val="3731315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86283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VATANDAŞLARA YÖNELİK PROJELERİN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GELİŞTİRİLMESİ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	Etkin bir güvenlik hizmeti yürütülmesinde kabul gören anlayış; suçla mücadeleye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politikalarının uygulanmasına toplumun katılım ve desteğinin sağlanmasına dayanmakta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 öncelikle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toplumsal beklentilerin ve taleplerin karşılanması bu anlayışın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odak noktasını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oluşturmaktadır. Buna kısaca “Toplum Destekli Polislik (TDP)” denilmektedir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Kolluğa ulaşmada vatandaşa kolaylık sağlanmalıdır. Reklamlar, ilanlar vasıtasıyla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acil yardım </a:t>
            </a:r>
            <a:r>
              <a:rPr lang="tr-TR" dirty="0">
                <a:latin typeface="Arial" pitchFamily="34" charset="0"/>
                <a:cs typeface="Arial" pitchFamily="34" charset="0"/>
              </a:rPr>
              <a:t>telefonlarının akılda kalması sağlanabilir.</a:t>
            </a:r>
          </a:p>
        </p:txBody>
      </p:sp>
    </p:spTree>
    <p:extLst>
      <p:ext uri="{BB962C8B-B14F-4D97-AF65-F5344CB8AC3E}">
        <p14:creationId xmlns:p14="http://schemas.microsoft.com/office/powerpoint/2010/main" val="440385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610933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GENEL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KOLLUĞUN OLAYLARA MÜDAHALE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HIZININ ARTTIRILMASI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VATANDAŞLARA YÖNELİK PROJELERİN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GELİŞTİRİLMESİ</a:t>
            </a:r>
          </a:p>
          <a:p>
            <a:pPr algn="just">
              <a:lnSpc>
                <a:spcPct val="150000"/>
              </a:lnSpc>
            </a:pPr>
            <a:endParaRPr lang="tr-TR" sz="9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hizmetlerinin ve polis-toplum ilişkilerinin geliştirilmesi yönüyle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aşağıdaki amaçlar </a:t>
            </a:r>
            <a:r>
              <a:rPr lang="tr-TR" dirty="0">
                <a:latin typeface="Arial" pitchFamily="34" charset="0"/>
                <a:cs typeface="Arial" pitchFamily="34" charset="0"/>
              </a:rPr>
              <a:t>öngörülmektedir: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Toplumun öncelikli güvenlik beklentileri ve önerilerinin tespitine yönelik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memnuniyet </a:t>
            </a:r>
            <a:r>
              <a:rPr lang="tr-TR" dirty="0">
                <a:latin typeface="Arial" pitchFamily="34" charset="0"/>
                <a:cs typeface="Arial" pitchFamily="34" charset="0"/>
              </a:rPr>
              <a:t>ölçümleri yapılarak, müşteri odaklı hizmet anlayışı geliştirmek,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Toplum temsilcileri ile periyodik güvenlik sorunlarını paylaşım toplantıları düzenlenerek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toplumun </a:t>
            </a:r>
            <a:r>
              <a:rPr lang="tr-TR" dirty="0">
                <a:latin typeface="Arial" pitchFamily="34" charset="0"/>
                <a:cs typeface="Arial" pitchFamily="34" charset="0"/>
              </a:rPr>
              <a:t>güvenli yaşama katılmasına katkı sağlamak,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Toplumda suçtan mağdur olmuş şahıslara psikolojik ve moral destek sağlamak,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Eğitim çağı çocuklarımızın ve gençlerin suçlara ve kötü alışkanlıklara karşı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korunmasına yönelik </a:t>
            </a:r>
            <a:r>
              <a:rPr lang="tr-TR" dirty="0">
                <a:latin typeface="Arial" pitchFamily="34" charset="0"/>
                <a:cs typeface="Arial" pitchFamily="34" charset="0"/>
              </a:rPr>
              <a:t>etkin çalışmalar yürütmek,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• Suçların oluşumuna etki eden olumsuz faktörlerin belirlenmesi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giderilmesine yönelik </a:t>
            </a:r>
            <a:r>
              <a:rPr lang="tr-TR" dirty="0">
                <a:latin typeface="Arial" pitchFamily="34" charset="0"/>
                <a:cs typeface="Arial" pitchFamily="34" charset="0"/>
              </a:rPr>
              <a:t>ilgili kişi, kurum ve kuruluşlarla işbirliği sağlanarak çalışmalar yürütmek,</a:t>
            </a:r>
          </a:p>
        </p:txBody>
      </p:sp>
    </p:spTree>
    <p:extLst>
      <p:ext uri="{BB962C8B-B14F-4D97-AF65-F5344CB8AC3E}">
        <p14:creationId xmlns:p14="http://schemas.microsoft.com/office/powerpoint/2010/main" val="3726829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423958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Kendimizi </a:t>
            </a:r>
            <a:r>
              <a:rPr lang="tr-TR" dirty="0">
                <a:latin typeface="Arial" pitchFamily="34" charset="0"/>
                <a:cs typeface="Arial" pitchFamily="34" charset="0"/>
              </a:rPr>
              <a:t>Sınayalım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1. Olaylara müdahale ile ilgili aşağıdaki ifadelerden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hangisi yanlıştır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Yapılan ihbardan sonra vatandaşlar özel ve genel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kolluk görevlilerinin </a:t>
            </a:r>
            <a:r>
              <a:rPr lang="tr-TR" dirty="0">
                <a:latin typeface="Arial" pitchFamily="34" charset="0"/>
                <a:cs typeface="Arial" pitchFamily="34" charset="0"/>
              </a:rPr>
              <a:t>en kısa sürede olay yerine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ulaşmasını bekler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Olay yerine zamanında gidip olaya müdahale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etmek genel </a:t>
            </a:r>
            <a:r>
              <a:rPr lang="tr-TR" dirty="0">
                <a:latin typeface="Arial" pitchFamily="34" charset="0"/>
                <a:cs typeface="Arial" pitchFamily="34" charset="0"/>
              </a:rPr>
              <a:t>ve özel güvenliğin başarısıyla doğru orantılıdır.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Olaya müdahaleye geç kalan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personelinin şüpheliyi </a:t>
            </a:r>
            <a:r>
              <a:rPr lang="tr-TR" dirty="0">
                <a:latin typeface="Arial" pitchFamily="34" charset="0"/>
                <a:cs typeface="Arial" pitchFamily="34" charset="0"/>
              </a:rPr>
              <a:t>olay yerinde yakalama ihtimali azalır.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Olay yerine geç gelen güvenlik görevlileri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sayesinde olay </a:t>
            </a:r>
            <a:r>
              <a:rPr lang="tr-TR" dirty="0">
                <a:latin typeface="Arial" pitchFamily="34" charset="0"/>
                <a:cs typeface="Arial" pitchFamily="34" charset="0"/>
              </a:rPr>
              <a:t>yatışır.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Olay yerine geç gidilirse iz, delil, tanık gibi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bulguların tespiti </a:t>
            </a:r>
            <a:r>
              <a:rPr lang="tr-TR" dirty="0">
                <a:latin typeface="Arial" pitchFamily="34" charset="0"/>
                <a:cs typeface="Arial" pitchFamily="34" charset="0"/>
              </a:rPr>
              <a:t>güçleşir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784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63170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 Olaylara müdahale ile ilgili aşağıdaki ifadelerden hangisi yanlıştır?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Olaylara müdahale etmek ilk önce olayı gören vatandaşın görevidir.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Kolluğun olaylara müdahalesinin büyük bir kısmı ihbarlar sayesinde olmaktadır.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Özel güvenlik görevlileri olaylarla karşılaştıklarında müdahale eder ve genel kolluğa bilgi verir.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Olaylara müdahale özel ve genel kolluğun görevidir.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Devriye gezen görevli polis suçüstü hâllerinde suça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el koyabilir.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3. Suçun işlenmesi ve sonrasında olaya müdahale ile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ilgili aşağıdaki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ifadelerden hangisi yanlıştır</a:t>
            </a:r>
            <a:r>
              <a:rPr lang="tr-TR" dirty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Olayın durumlarına göre suçların işlenme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süreleri değişebilir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Olayın iz ve delilleri yeni ve olay yerindedir.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Olayın tanıkları varsa olay yerindedir.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Müdahale süresi arttıkça iz, delil ve tanıkların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yok olma </a:t>
            </a:r>
            <a:r>
              <a:rPr lang="tr-TR" dirty="0">
                <a:latin typeface="Arial" pitchFamily="34" charset="0"/>
                <a:cs typeface="Arial" pitchFamily="34" charset="0"/>
              </a:rPr>
              <a:t>ihtimali artar.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İz ve deliller kalıcıdır, geç müdahale edilse 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kaybolma olasılığı </a:t>
            </a:r>
            <a:r>
              <a:rPr lang="tr-TR" dirty="0">
                <a:latin typeface="Arial" pitchFamily="34" charset="0"/>
                <a:cs typeface="Arial" pitchFamily="34" charset="0"/>
              </a:rPr>
              <a:t>yoktur</a:t>
            </a:r>
          </a:p>
        </p:txBody>
      </p:sp>
    </p:spTree>
    <p:extLst>
      <p:ext uri="{BB962C8B-B14F-4D97-AF65-F5344CB8AC3E}">
        <p14:creationId xmlns:p14="http://schemas.microsoft.com/office/powerpoint/2010/main" val="446187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714807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4. Aşağıdakilerden hangisi olaylara müdahalenin hızlı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bir şekilde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yapılmasını sağlayan etkenlerden biri değildir?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Olayın oluş ve ihbarının bildirilmesi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En yakın ve en uygun ekibin sevk edilmesi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Yapılan ihbarın öncelik ve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aciliyet</a:t>
            </a:r>
            <a:r>
              <a:rPr lang="tr-TR" dirty="0">
                <a:latin typeface="Arial" pitchFamily="34" charset="0"/>
                <a:cs typeface="Arial" pitchFamily="34" charset="0"/>
              </a:rPr>
              <a:t> sırası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Olay yerine sevk edilen ekibin istirahat hâlinde olması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Olay yerine gidilen yolun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durumu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5. Devriye hizmeti için gerekli sayıdaki uygun personel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ve araç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sayılarının planlanması ile ilgili aşağıdaki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ifadelerden hangisi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yanlıştır?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Suçları ortadan kaldırmanın etkin yolları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yapacağımız suç </a:t>
            </a:r>
            <a:r>
              <a:rPr lang="tr-TR" dirty="0">
                <a:latin typeface="Arial" pitchFamily="34" charset="0"/>
                <a:cs typeface="Arial" pitchFamily="34" charset="0"/>
              </a:rPr>
              <a:t>analizi çalışmasına göre yapılır.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Suçların sebepleri ve mücadelesi bilimsel veriler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ışığında olur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Görev bölgesinde suç haritaları çıkarmak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görevlilere yardımcı </a:t>
            </a:r>
            <a:r>
              <a:rPr lang="tr-TR" dirty="0">
                <a:latin typeface="Arial" pitchFamily="34" charset="0"/>
                <a:cs typeface="Arial" pitchFamily="34" charset="0"/>
              </a:rPr>
              <a:t>olur.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Personel ve araç planlaması için plan yapmaya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gerek yoktur</a:t>
            </a:r>
            <a:r>
              <a:rPr lang="tr-TR" dirty="0">
                <a:latin typeface="Arial" pitchFamily="34" charset="0"/>
                <a:cs typeface="Arial" pitchFamily="34" charset="0"/>
              </a:rPr>
              <a:t>. Gelişen duruma göre planlama yapılır.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Bilimsel verilere göre hareket etmek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profosyenelliğin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bir </a:t>
            </a:r>
            <a:r>
              <a:rPr lang="tr-TR" dirty="0">
                <a:latin typeface="Arial" pitchFamily="34" charset="0"/>
                <a:cs typeface="Arial" pitchFamily="34" charset="0"/>
              </a:rPr>
              <a:t>sonucudur.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038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1"/>
            <a:ext cx="8827129" cy="610933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7. Aşağıdakilerden hangisi vatandaşların güvenlik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görevlerini geç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arama sebeplerinden biri değildir?</a:t>
            </a:r>
          </a:p>
          <a:p>
            <a:pPr marL="314199" indent="-314199" algn="just">
              <a:lnSpc>
                <a:spcPct val="150000"/>
              </a:lnSpc>
              <a:buAutoNum type="alphaLcPeriod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Vatandaş </a:t>
            </a:r>
            <a:r>
              <a:rPr lang="tr-TR" dirty="0">
                <a:latin typeface="Arial" pitchFamily="34" charset="0"/>
                <a:cs typeface="Arial" pitchFamily="34" charset="0"/>
              </a:rPr>
              <a:t>hayatta ilk kez suçla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karşılaşması </a:t>
            </a:r>
          </a:p>
          <a:p>
            <a:pPr marL="314199" indent="-314199" algn="just">
              <a:lnSpc>
                <a:spcPct val="150000"/>
              </a:lnSpc>
              <a:buAutoNum type="alphaLcPeriod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Olayın </a:t>
            </a:r>
            <a:r>
              <a:rPr lang="tr-TR" dirty="0">
                <a:latin typeface="Arial" pitchFamily="34" charset="0"/>
                <a:cs typeface="Arial" pitchFamily="34" charset="0"/>
              </a:rPr>
              <a:t>üzerindeki baskıdan kurtulmak istemesi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Olayın suç olup olmadığını anlamaması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Güvenlik görevlilerini aramakta kararsız kalması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Güvenlik görevlilerinin arandığında olay yerine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gelmeyeceğini düşünmesi</a:t>
            </a:r>
          </a:p>
          <a:p>
            <a:pPr algn="just">
              <a:lnSpc>
                <a:spcPct val="15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8. Ortak acil yardım hattı ile ilgili aşağıdaki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ifadelerden hangisi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yanlıştır?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Ortak acil yardım hattı iş yükü getirecektir.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Polis, itfaiye, ambulans hizmetlerinin tek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yerden oluşturulmasıyla </a:t>
            </a:r>
            <a:r>
              <a:rPr lang="tr-TR" dirty="0">
                <a:latin typeface="Arial" pitchFamily="34" charset="0"/>
                <a:cs typeface="Arial" pitchFamily="34" charset="0"/>
              </a:rPr>
              <a:t>olaylara müdahalede ciddi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sorunların önüne </a:t>
            </a:r>
            <a:r>
              <a:rPr lang="tr-TR" dirty="0">
                <a:latin typeface="Arial" pitchFamily="34" charset="0"/>
                <a:cs typeface="Arial" pitchFamily="34" charset="0"/>
              </a:rPr>
              <a:t>geçer.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En kısa sürede olaylara müdahale birliği sağlanabilir.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Acil yardım hattının birleştirildiği illerimiz vardır.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Olaylara müdahale süresini kısaltır.</a:t>
            </a:r>
          </a:p>
        </p:txBody>
      </p:sp>
    </p:spTree>
    <p:extLst>
      <p:ext uri="{BB962C8B-B14F-4D97-AF65-F5344CB8AC3E}">
        <p14:creationId xmlns:p14="http://schemas.microsoft.com/office/powerpoint/2010/main" val="818213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299309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9. Aşağılardan hangisi teknolojik gelişmelere bağlı olarak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, devriye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araçlarında görülebilecek sistemlerden biri değildir?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Araç bilgisayarı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Araç bilgisayar yazıcısı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Lazer(radar)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Plaka tanıma sistemi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Araç içi faks sistemi</a:t>
            </a:r>
          </a:p>
        </p:txBody>
      </p:sp>
    </p:spTree>
    <p:extLst>
      <p:ext uri="{BB962C8B-B14F-4D97-AF65-F5344CB8AC3E}">
        <p14:creationId xmlns:p14="http://schemas.microsoft.com/office/powerpoint/2010/main" val="2935872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67901" y="18143"/>
            <a:ext cx="9053465" cy="2215991"/>
          </a:xfrm>
          <a:prstGeom prst="rect">
            <a:avLst/>
          </a:prstGeom>
          <a:solidFill>
            <a:srgbClr val="44C8F4"/>
          </a:solidFill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endParaRPr lang="tr-TR" sz="290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lang="tr-TR" sz="28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02872" y="205438"/>
            <a:ext cx="4677215" cy="28875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b="1" spc="-73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10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Olaylara </a:t>
            </a:r>
            <a:r>
              <a:rPr b="1" spc="-96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Müdahalede </a:t>
            </a:r>
            <a:r>
              <a:rPr b="1" spc="-10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b="1" spc="14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b="1" spc="-87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Hususlar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58436" y="878852"/>
            <a:ext cx="8827129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10. Güvenlik hizmetlerinin ve polis-toplum ilişkilerinin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geliştirilmesi yönüyle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aşağıdaki amaçlardan hangisi öngörülmemektedir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a. Toplumun öncelikli güvenlik beklentileri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önerilerinin tespitine </a:t>
            </a:r>
            <a:r>
              <a:rPr lang="tr-TR" dirty="0">
                <a:latin typeface="Arial" pitchFamily="34" charset="0"/>
                <a:cs typeface="Arial" pitchFamily="34" charset="0"/>
              </a:rPr>
              <a:t>yönelik güvenlik memnuniyet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ölçümleri yapılarak, müşteri odaklı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anlayışı geliştirmek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b. Toplum temsilcileri ile periyodik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sorunlarını paylaşım </a:t>
            </a:r>
            <a:r>
              <a:rPr lang="tr-TR" dirty="0">
                <a:latin typeface="Arial" pitchFamily="34" charset="0"/>
                <a:cs typeface="Arial" pitchFamily="34" charset="0"/>
              </a:rPr>
              <a:t>toplantıları düzenlenerek,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toplumun güvenli </a:t>
            </a:r>
            <a:r>
              <a:rPr lang="tr-TR" dirty="0">
                <a:latin typeface="Arial" pitchFamily="34" charset="0"/>
                <a:cs typeface="Arial" pitchFamily="34" charset="0"/>
              </a:rPr>
              <a:t>yaşama katılım ve katkı sağlamak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c. Toplumda suçtan mağdur olmuş şahıslara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maddi destek </a:t>
            </a:r>
            <a:r>
              <a:rPr lang="tr-TR" dirty="0">
                <a:latin typeface="Arial" pitchFamily="34" charset="0"/>
                <a:cs typeface="Arial" pitchFamily="34" charset="0"/>
              </a:rPr>
              <a:t>sağlamak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d. Eğitim çağı çocuklarımızın ve gençlerin suçlara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kötü </a:t>
            </a:r>
            <a:r>
              <a:rPr lang="tr-TR" dirty="0">
                <a:latin typeface="Arial" pitchFamily="34" charset="0"/>
                <a:cs typeface="Arial" pitchFamily="34" charset="0"/>
              </a:rPr>
              <a:t>alışkanlıklara karşı korunmasına yönelik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etkin çalışmalar </a:t>
            </a:r>
            <a:r>
              <a:rPr lang="tr-TR" dirty="0">
                <a:latin typeface="Arial" pitchFamily="34" charset="0"/>
                <a:cs typeface="Arial" pitchFamily="34" charset="0"/>
              </a:rPr>
              <a:t>yürütmek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e. Toplumu sosyal ve kültürel etkinliklerine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katılarak polis-halk </a:t>
            </a:r>
            <a:r>
              <a:rPr lang="tr-TR" dirty="0">
                <a:latin typeface="Arial" pitchFamily="34" charset="0"/>
                <a:cs typeface="Arial" pitchFamily="34" charset="0"/>
              </a:rPr>
              <a:t>ilişkisini geliştirmek</a:t>
            </a:r>
          </a:p>
        </p:txBody>
      </p:sp>
    </p:spTree>
    <p:extLst>
      <p:ext uri="{BB962C8B-B14F-4D97-AF65-F5344CB8AC3E}">
        <p14:creationId xmlns:p14="http://schemas.microsoft.com/office/powerpoint/2010/main" val="313533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5944" y="682481"/>
            <a:ext cx="7228920" cy="0"/>
          </a:xfrm>
          <a:custGeom>
            <a:avLst/>
            <a:gdLst/>
            <a:ahLst/>
            <a:cxnLst/>
            <a:rect l="l" t="t" r="r" b="b"/>
            <a:pathLst>
              <a:path w="5692775">
                <a:moveTo>
                  <a:pt x="0" y="0"/>
                </a:moveTo>
                <a:lnTo>
                  <a:pt x="5692317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91489" y="532896"/>
            <a:ext cx="2427111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-115" dirty="0">
                <a:solidFill>
                  <a:srgbClr val="231F20"/>
                </a:solidFill>
                <a:latin typeface="Trebuchet MS"/>
                <a:cs typeface="Trebuchet MS"/>
              </a:rPr>
              <a:t>2. </a:t>
            </a:r>
            <a:r>
              <a:rPr sz="800" spc="-104" dirty="0">
                <a:solidFill>
                  <a:srgbClr val="231F20"/>
                </a:solidFill>
                <a:latin typeface="Trebuchet MS"/>
                <a:cs typeface="Trebuchet MS"/>
              </a:rPr>
              <a:t>Ünite </a:t>
            </a:r>
            <a:r>
              <a:rPr sz="800" spc="-73" dirty="0">
                <a:solidFill>
                  <a:srgbClr val="231F20"/>
                </a:solidFill>
                <a:latin typeface="Trebuchet MS"/>
                <a:cs typeface="Trebuchet MS"/>
              </a:rPr>
              <a:t>- </a:t>
            </a:r>
            <a:r>
              <a:rPr sz="800" spc="-101" dirty="0">
                <a:solidFill>
                  <a:srgbClr val="231F20"/>
                </a:solidFill>
                <a:latin typeface="Trebuchet MS"/>
                <a:cs typeface="Trebuchet MS"/>
              </a:rPr>
              <a:t>Olaylara </a:t>
            </a:r>
            <a:r>
              <a:rPr sz="800" spc="-96" dirty="0">
                <a:solidFill>
                  <a:srgbClr val="231F20"/>
                </a:solidFill>
                <a:latin typeface="Trebuchet MS"/>
                <a:cs typeface="Trebuchet MS"/>
              </a:rPr>
              <a:t>Müdahalede </a:t>
            </a:r>
            <a:r>
              <a:rPr sz="800" spc="-104" dirty="0">
                <a:solidFill>
                  <a:srgbClr val="231F20"/>
                </a:solidFill>
                <a:latin typeface="Trebuchet MS"/>
                <a:cs typeface="Trebuchet MS"/>
              </a:rPr>
              <a:t>Önemli</a:t>
            </a:r>
            <a:r>
              <a:rPr sz="8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7" dirty="0">
                <a:solidFill>
                  <a:srgbClr val="231F20"/>
                </a:solidFill>
                <a:latin typeface="Trebuchet MS"/>
                <a:cs typeface="Trebuchet MS"/>
              </a:rPr>
              <a:t>Hususlar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9148" y="522439"/>
            <a:ext cx="181428" cy="18808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1100" spc="-156" dirty="0">
                <a:solidFill>
                  <a:srgbClr val="231F20"/>
                </a:solidFill>
                <a:latin typeface="Trebuchet MS"/>
                <a:cs typeface="Trebuchet MS"/>
              </a:rPr>
              <a:t>35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32222" y="954358"/>
            <a:ext cx="3109283" cy="204551"/>
          </a:xfrm>
          <a:custGeom>
            <a:avLst/>
            <a:gdLst/>
            <a:ahLst/>
            <a:cxnLst/>
            <a:rect l="l" t="t" r="r" b="b"/>
            <a:pathLst>
              <a:path w="2448559" h="306069">
                <a:moveTo>
                  <a:pt x="2448001" y="0"/>
                </a:moveTo>
                <a:lnTo>
                  <a:pt x="0" y="0"/>
                </a:lnTo>
                <a:lnTo>
                  <a:pt x="0" y="306006"/>
                </a:lnTo>
                <a:lnTo>
                  <a:pt x="2448001" y="306006"/>
                </a:lnTo>
                <a:lnTo>
                  <a:pt x="2448001" y="0"/>
                </a:lnTo>
                <a:close/>
              </a:path>
            </a:pathLst>
          </a:custGeom>
          <a:solidFill>
            <a:srgbClr val="C7E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6516" y="1947613"/>
            <a:ext cx="466876" cy="204551"/>
          </a:xfrm>
          <a:custGeom>
            <a:avLst/>
            <a:gdLst/>
            <a:ahLst/>
            <a:cxnLst/>
            <a:rect l="l" t="t" r="r" b="b"/>
            <a:pathLst>
              <a:path w="367664" h="306069">
                <a:moveTo>
                  <a:pt x="367195" y="0"/>
                </a:moveTo>
                <a:lnTo>
                  <a:pt x="0" y="0"/>
                </a:lnTo>
                <a:lnTo>
                  <a:pt x="0" y="306006"/>
                </a:lnTo>
                <a:lnTo>
                  <a:pt x="367195" y="306006"/>
                </a:lnTo>
                <a:lnTo>
                  <a:pt x="367195" y="0"/>
                </a:lnTo>
                <a:close/>
              </a:path>
            </a:pathLst>
          </a:custGeom>
          <a:solidFill>
            <a:srgbClr val="C7E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32222" y="1947613"/>
            <a:ext cx="3109283" cy="204551"/>
          </a:xfrm>
          <a:custGeom>
            <a:avLst/>
            <a:gdLst/>
            <a:ahLst/>
            <a:cxnLst/>
            <a:rect l="l" t="t" r="r" b="b"/>
            <a:pathLst>
              <a:path w="2448559" h="306069">
                <a:moveTo>
                  <a:pt x="2448001" y="0"/>
                </a:moveTo>
                <a:lnTo>
                  <a:pt x="0" y="0"/>
                </a:lnTo>
                <a:lnTo>
                  <a:pt x="0" y="306006"/>
                </a:lnTo>
                <a:lnTo>
                  <a:pt x="2448001" y="306006"/>
                </a:lnTo>
                <a:lnTo>
                  <a:pt x="2448001" y="0"/>
                </a:lnTo>
                <a:close/>
              </a:path>
            </a:pathLst>
          </a:custGeom>
          <a:solidFill>
            <a:srgbClr val="C7E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32222" y="2386695"/>
            <a:ext cx="3109283" cy="204551"/>
          </a:xfrm>
          <a:custGeom>
            <a:avLst/>
            <a:gdLst/>
            <a:ahLst/>
            <a:cxnLst/>
            <a:rect l="l" t="t" r="r" b="b"/>
            <a:pathLst>
              <a:path w="2448559" h="306070">
                <a:moveTo>
                  <a:pt x="2448001" y="0"/>
                </a:moveTo>
                <a:lnTo>
                  <a:pt x="0" y="0"/>
                </a:lnTo>
                <a:lnTo>
                  <a:pt x="0" y="306006"/>
                </a:lnTo>
                <a:lnTo>
                  <a:pt x="2448001" y="306006"/>
                </a:lnTo>
                <a:lnTo>
                  <a:pt x="2448001" y="0"/>
                </a:lnTo>
                <a:close/>
              </a:path>
            </a:pathLst>
          </a:custGeom>
          <a:solidFill>
            <a:srgbClr val="C7E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38156" y="769438"/>
            <a:ext cx="3364089" cy="202742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1200" b="1" spc="-137" dirty="0">
                <a:solidFill>
                  <a:srgbClr val="00AEEF"/>
                </a:solidFill>
                <a:latin typeface="Verdana"/>
                <a:cs typeface="Verdana"/>
              </a:rPr>
              <a:t>Kendimizi </a:t>
            </a:r>
            <a:r>
              <a:rPr sz="1200" b="1" spc="-142" dirty="0">
                <a:solidFill>
                  <a:srgbClr val="00AEEF"/>
                </a:solidFill>
                <a:latin typeface="Verdana"/>
                <a:cs typeface="Verdana"/>
              </a:rPr>
              <a:t>Sınayalım </a:t>
            </a:r>
            <a:r>
              <a:rPr sz="1200" b="1" spc="-151" dirty="0">
                <a:solidFill>
                  <a:srgbClr val="00AEEF"/>
                </a:solidFill>
                <a:latin typeface="Verdana"/>
                <a:cs typeface="Verdana"/>
              </a:rPr>
              <a:t>Yanıt</a:t>
            </a:r>
            <a:r>
              <a:rPr sz="1200" b="1" spc="-206" dirty="0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sz="1200" b="1" spc="-133" dirty="0">
                <a:solidFill>
                  <a:srgbClr val="00AEEF"/>
                </a:solidFill>
                <a:latin typeface="Verdana"/>
                <a:cs typeface="Verdana"/>
              </a:rPr>
              <a:t>Anahtarı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872" y="920127"/>
            <a:ext cx="3531809" cy="1059217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marR="4655" indent="3491">
              <a:lnSpc>
                <a:spcPct val="120400"/>
              </a:lnSpc>
              <a:spcBef>
                <a:spcPts val="92"/>
              </a:spcBef>
              <a:buClr>
                <a:srgbClr val="00AEEF"/>
              </a:buClr>
              <a:buSzPct val="88888"/>
              <a:buFont typeface="Verdana"/>
              <a:buAutoNum type="arabicPeriod" startAt="9"/>
              <a:tabLst>
                <a:tab pos="101241" algn="l"/>
              </a:tabLst>
            </a:pPr>
            <a:r>
              <a:rPr sz="800" spc="-60" dirty="0">
                <a:solidFill>
                  <a:srgbClr val="231F20"/>
                </a:solidFill>
                <a:latin typeface="Times New Roman"/>
                <a:cs typeface="Times New Roman"/>
              </a:rPr>
              <a:t>şaAğılardan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hangisi teknolojik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gelişmelere bağlı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olarak,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devriye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araçlarında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görülebilecek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sistemlerden biri</a:t>
            </a:r>
            <a:r>
              <a:rPr sz="800" spc="-9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b="1" spc="-14" dirty="0">
                <a:solidFill>
                  <a:srgbClr val="231F20"/>
                </a:solidFill>
                <a:latin typeface="Times New Roman"/>
                <a:cs typeface="Times New Roman"/>
              </a:rPr>
              <a:t>değildir?</a:t>
            </a:r>
            <a:endParaRPr sz="800">
              <a:latin typeface="Times New Roman"/>
              <a:cs typeface="Times New Roman"/>
            </a:endParaRPr>
          </a:p>
          <a:p>
            <a:pPr marL="169318">
              <a:spcBef>
                <a:spcPts val="201"/>
              </a:spcBef>
            </a:pPr>
            <a:r>
              <a:rPr sz="800" spc="-170" dirty="0">
                <a:solidFill>
                  <a:srgbClr val="231F20"/>
                </a:solidFill>
                <a:latin typeface="Times New Roman"/>
                <a:cs typeface="Times New Roman"/>
              </a:rPr>
              <a:t>raa.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ç </a:t>
            </a:r>
            <a:r>
              <a:rPr sz="800" spc="-64" dirty="0">
                <a:solidFill>
                  <a:srgbClr val="231F20"/>
                </a:solidFill>
                <a:latin typeface="Times New Roman"/>
                <a:cs typeface="Times New Roman"/>
              </a:rPr>
              <a:t>bAilgisayarı</a:t>
            </a:r>
            <a:endParaRPr sz="800">
              <a:latin typeface="Times New Roman"/>
              <a:cs typeface="Times New Roman"/>
            </a:endParaRPr>
          </a:p>
          <a:p>
            <a:pPr marL="169318" marR="1490701">
              <a:lnSpc>
                <a:spcPct val="120400"/>
              </a:lnSpc>
            </a:pPr>
            <a:r>
              <a:rPr sz="800" spc="-174" dirty="0">
                <a:solidFill>
                  <a:srgbClr val="231F20"/>
                </a:solidFill>
                <a:latin typeface="Times New Roman"/>
                <a:cs typeface="Times New Roman"/>
              </a:rPr>
              <a:t>rba.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ç 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bAilgisayar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yazıcısı  </a:t>
            </a:r>
            <a:r>
              <a:rPr sz="800" spc="-73" dirty="0">
                <a:solidFill>
                  <a:srgbClr val="231F20"/>
                </a:solidFill>
                <a:latin typeface="Times New Roman"/>
                <a:cs typeface="Times New Roman"/>
              </a:rPr>
              <a:t>ca.zerL(radar)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sistemi  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dla.kaPtanıma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sistemi  </a:t>
            </a:r>
            <a:r>
              <a:rPr sz="800" spc="-174" dirty="0">
                <a:solidFill>
                  <a:srgbClr val="231F20"/>
                </a:solidFill>
                <a:latin typeface="Times New Roman"/>
                <a:cs typeface="Times New Roman"/>
              </a:rPr>
              <a:t>era.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ç </a:t>
            </a:r>
            <a:r>
              <a:rPr sz="800" spc="-160" dirty="0">
                <a:solidFill>
                  <a:srgbClr val="231F20"/>
                </a:solidFill>
                <a:latin typeface="Times New Roman"/>
                <a:cs typeface="Times New Roman"/>
              </a:rPr>
              <a:t>iAçi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faks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sistemi</a:t>
            </a:r>
            <a:endParaRPr sz="800">
              <a:latin typeface="Times New Roman"/>
              <a:cs typeface="Times New Roman"/>
            </a:endParaRPr>
          </a:p>
          <a:p>
            <a:pPr>
              <a:spcBef>
                <a:spcPts val="18"/>
              </a:spcBef>
            </a:pPr>
            <a:endParaRPr sz="1200">
              <a:latin typeface="Times New Roman"/>
              <a:cs typeface="Times New Roman"/>
            </a:endParaRPr>
          </a:p>
          <a:p>
            <a:pPr marL="158845" indent="-144299">
              <a:spcBef>
                <a:spcPts val="5"/>
              </a:spcBef>
              <a:buClr>
                <a:srgbClr val="00AEEF"/>
              </a:buClr>
              <a:buSzPct val="88888"/>
              <a:buFont typeface="Verdana"/>
              <a:buAutoNum type="arabicPeriod" startAt="10"/>
              <a:tabLst>
                <a:tab pos="159427" algn="l"/>
              </a:tabLst>
            </a:pPr>
            <a:r>
              <a:rPr sz="800" spc="-82" dirty="0">
                <a:solidFill>
                  <a:srgbClr val="231F20"/>
                </a:solidFill>
                <a:latin typeface="Times New Roman"/>
                <a:cs typeface="Times New Roman"/>
              </a:rPr>
              <a:t>üGvenlik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hizmetlerinin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polis-toplum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ilişkilerinin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ge</a:t>
            </a:r>
            <a:r>
              <a:rPr sz="800" spc="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9901" y="1913178"/>
            <a:ext cx="3531809" cy="308242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marR="4655">
              <a:lnSpc>
                <a:spcPct val="120300"/>
              </a:lnSpc>
              <a:spcBef>
                <a:spcPts val="92"/>
              </a:spcBef>
            </a:pP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liştirilmesi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yönüyle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aşağıdaki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amaçlardan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hangisi </a:t>
            </a:r>
            <a:r>
              <a:rPr sz="800" b="1" dirty="0">
                <a:solidFill>
                  <a:srgbClr val="231F20"/>
                </a:solidFill>
                <a:latin typeface="Times New Roman"/>
                <a:cs typeface="Times New Roman"/>
              </a:rPr>
              <a:t>öngörül-  </a:t>
            </a:r>
            <a:r>
              <a:rPr sz="800" b="1" spc="-18" dirty="0">
                <a:solidFill>
                  <a:srgbClr val="231F20"/>
                </a:solidFill>
                <a:latin typeface="Times New Roman"/>
                <a:cs typeface="Times New Roman"/>
              </a:rPr>
              <a:t>memektedir?</a:t>
            </a:r>
            <a:endParaRPr sz="800">
              <a:latin typeface="Times New Roman"/>
              <a:cs typeface="Times New Roman"/>
            </a:endParaRPr>
          </a:p>
          <a:p>
            <a:pPr marL="169318">
              <a:spcBef>
                <a:spcPts val="202"/>
              </a:spcBef>
              <a:tabLst>
                <a:tab pos="2499048" algn="l"/>
              </a:tabLst>
            </a:pPr>
            <a:r>
              <a:rPr sz="800" spc="-371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-5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800" spc="-151" dirty="0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165" dirty="0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sz="800" spc="-312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r>
              <a:rPr sz="800" spc="37" dirty="0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sz="800" spc="32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ö</a:t>
            </a:r>
            <a:r>
              <a:rPr sz="800" spc="41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cel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ü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le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27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ile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 v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ö</a:t>
            </a:r>
            <a:r>
              <a:rPr sz="800" spc="41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89698" y="2262834"/>
            <a:ext cx="3083479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rilerinin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tespitine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yönelik güvenlik</a:t>
            </a:r>
            <a:r>
              <a:rPr sz="800" spc="8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memnuniyet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9698" y="2354501"/>
            <a:ext cx="3083479" cy="159483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marR="4655">
              <a:lnSpc>
                <a:spcPct val="120300"/>
              </a:lnSpc>
              <a:spcBef>
                <a:spcPts val="92"/>
              </a:spcBef>
            </a:pP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ölçümleri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yapılarak,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müşteri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odaklı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hizmet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anlayışı 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geliştirmek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8845" y="2593886"/>
            <a:ext cx="2955269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-137" dirty="0">
                <a:solidFill>
                  <a:srgbClr val="231F20"/>
                </a:solidFill>
                <a:latin typeface="Times New Roman"/>
                <a:cs typeface="Times New Roman"/>
              </a:rPr>
              <a:t>ob.pluTm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temsilcileri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ile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periyodik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güvenlik</a:t>
            </a:r>
            <a:r>
              <a:rPr sz="800" spc="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sorunla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9698" y="2685552"/>
            <a:ext cx="3081866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marR="4655">
              <a:lnSpc>
                <a:spcPct val="120300"/>
              </a:lnSpc>
              <a:spcBef>
                <a:spcPts val="92"/>
              </a:spcBef>
            </a:pP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rını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paylaşım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toplantıları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düzenlenerek,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toplumun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 yaşama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katılım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katkı</a:t>
            </a:r>
            <a:r>
              <a:rPr sz="800" spc="-6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sağlamak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8845" y="2906230"/>
            <a:ext cx="3006876" cy="159483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78046" marR="4655" indent="-166991">
              <a:lnSpc>
                <a:spcPct val="120400"/>
              </a:lnSpc>
              <a:spcBef>
                <a:spcPts val="92"/>
              </a:spcBef>
            </a:pPr>
            <a:r>
              <a:rPr sz="800" spc="-104" dirty="0">
                <a:solidFill>
                  <a:srgbClr val="231F20"/>
                </a:solidFill>
                <a:latin typeface="Times New Roman"/>
                <a:cs typeface="Times New Roman"/>
              </a:rPr>
              <a:t>co.pluTmda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suçtan mağdur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olmuş şahıslara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maddi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destek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sağlamak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8844" y="3126909"/>
            <a:ext cx="3313289" cy="602682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78046" marR="4655" indent="-166991" algn="just">
              <a:lnSpc>
                <a:spcPct val="120400"/>
              </a:lnSpc>
              <a:spcBef>
                <a:spcPts val="92"/>
              </a:spcBef>
            </a:pP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d.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Eğitim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çağı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çocuklarımızın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gençlerin suçlara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kötü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alışkanlıklara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karşı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korunmasına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yönelik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etkin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çalışmalar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yürütmek</a:t>
            </a:r>
            <a:endParaRPr sz="800">
              <a:latin typeface="Times New Roman"/>
              <a:cs typeface="Times New Roman"/>
            </a:endParaRPr>
          </a:p>
          <a:p>
            <a:pPr marL="178046" marR="225176" indent="-166991" algn="just">
              <a:lnSpc>
                <a:spcPct val="120400"/>
              </a:lnSpc>
            </a:pPr>
            <a:r>
              <a:rPr sz="800" spc="-119" dirty="0">
                <a:solidFill>
                  <a:srgbClr val="231F20"/>
                </a:solidFill>
                <a:latin typeface="Times New Roman"/>
                <a:cs typeface="Times New Roman"/>
              </a:rPr>
              <a:t>oe.pluTmu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sosyal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kültürel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etkinliklerine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katılarak  polis-halk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ilişkisini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geliştirmek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6516" y="954357"/>
            <a:ext cx="547511" cy="115416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61094">
              <a:lnSpc>
                <a:spcPts val="893"/>
              </a:lnSpc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1an.</a:t>
            </a:r>
            <a:r>
              <a:rPr sz="800" spc="-55" dirty="0">
                <a:solidFill>
                  <a:srgbClr val="231F20"/>
                </a:solidFill>
                <a:latin typeface="Times New Roman"/>
                <a:cs typeface="Times New Roman"/>
              </a:rPr>
              <a:t>dıtınız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4879" y="918403"/>
            <a:ext cx="3028648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R="4655">
              <a:lnSpc>
                <a:spcPct val="120300"/>
              </a:lnSpc>
              <a:spcBef>
                <a:spcPts val="92"/>
              </a:spcBef>
              <a:tabLst>
                <a:tab pos="2135973" algn="l"/>
              </a:tabLst>
            </a:pPr>
            <a:r>
              <a:rPr sz="800" spc="-513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37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ış</a:t>
            </a:r>
            <a:r>
              <a:rPr sz="800" spc="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is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73" dirty="0">
                <a:solidFill>
                  <a:srgbClr val="231F20"/>
                </a:solidFill>
                <a:latin typeface="Times New Roman"/>
                <a:cs typeface="Times New Roman"/>
              </a:rPr>
              <a:t>“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la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ra</a:t>
            </a:r>
            <a:r>
              <a:rPr sz="800" spc="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üd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le</a:t>
            </a:r>
            <a:r>
              <a:rPr sz="800" spc="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82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800" spc="32" dirty="0">
                <a:solidFill>
                  <a:srgbClr val="231F20"/>
                </a:solidFill>
                <a:latin typeface="Times New Roman"/>
                <a:cs typeface="Times New Roman"/>
              </a:rPr>
              <a:t>ü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es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i”</a:t>
            </a:r>
            <a:r>
              <a:rPr sz="800" spc="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-  nusunu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8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5651" y="1139048"/>
            <a:ext cx="3518102" cy="308445"/>
          </a:xfrm>
          <a:prstGeom prst="rect">
            <a:avLst/>
          </a:prstGeom>
        </p:spPr>
        <p:txBody>
          <a:bodyPr vert="horz" wrap="square" lIns="0" tIns="37238" rIns="0" bIns="0" rtlCol="0">
            <a:spAutoFit/>
          </a:bodyPr>
          <a:lstStyle/>
          <a:p>
            <a:pPr marL="11637">
              <a:spcBef>
                <a:spcPts val="293"/>
              </a:spcBef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2an.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aıtınız </a:t>
            </a:r>
            <a:r>
              <a:rPr sz="800" spc="-78" dirty="0">
                <a:solidFill>
                  <a:srgbClr val="231F20"/>
                </a:solidFill>
                <a:latin typeface="Times New Roman"/>
                <a:cs typeface="Times New Roman"/>
              </a:rPr>
              <a:t>Yyanlış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ise “Olaylara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Müdahalede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Genel</a:t>
            </a:r>
            <a:r>
              <a:rPr sz="800" spc="-13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ve</a:t>
            </a:r>
            <a:endParaRPr sz="800">
              <a:latin typeface="Times New Roman"/>
              <a:cs typeface="Times New Roman"/>
            </a:endParaRPr>
          </a:p>
          <a:p>
            <a:pPr marL="352601" marR="4655">
              <a:lnSpc>
                <a:spcPct val="120300"/>
              </a:lnSpc>
            </a:pP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Özel Kolluk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İlişkisi”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gözden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ge- 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06516" y="1497701"/>
            <a:ext cx="547511" cy="128240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61094">
              <a:lnSpc>
                <a:spcPts val="985"/>
              </a:lnSpc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3an.</a:t>
            </a:r>
            <a:r>
              <a:rPr sz="800" spc="-50" dirty="0">
                <a:solidFill>
                  <a:srgbClr val="231F20"/>
                </a:solidFill>
                <a:latin typeface="Times New Roman"/>
                <a:cs typeface="Times New Roman"/>
              </a:rPr>
              <a:t>eıtınız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32222" y="1497701"/>
            <a:ext cx="3109283" cy="276999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22692">
              <a:lnSpc>
                <a:spcPts val="985"/>
              </a:lnSpc>
            </a:pPr>
            <a:r>
              <a:rPr sz="800" spc="-96" dirty="0">
                <a:solidFill>
                  <a:srgbClr val="231F20"/>
                </a:solidFill>
                <a:latin typeface="Times New Roman"/>
                <a:cs typeface="Times New Roman"/>
              </a:rPr>
              <a:t>yYanlış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ise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“Bir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Olayın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Kolluğa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İhbar</a:t>
            </a:r>
            <a:r>
              <a:rPr sz="800" spc="-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Süresi”</a:t>
            </a:r>
            <a:endParaRPr sz="800">
              <a:latin typeface="Times New Roman"/>
              <a:cs typeface="Times New Roman"/>
            </a:endParaRPr>
          </a:p>
          <a:p>
            <a:pPr marL="23274">
              <a:spcBef>
                <a:spcPts val="202"/>
              </a:spcBef>
            </a:pP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73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75651" y="1690778"/>
            <a:ext cx="2918178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352601" marR="4655" indent="-341546">
              <a:lnSpc>
                <a:spcPct val="120300"/>
              </a:lnSpc>
              <a:spcBef>
                <a:spcPts val="92"/>
              </a:spcBef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4an.</a:t>
            </a:r>
            <a:r>
              <a:rPr sz="800" spc="-55" dirty="0">
                <a:solidFill>
                  <a:srgbClr val="231F20"/>
                </a:solidFill>
                <a:latin typeface="Times New Roman"/>
                <a:cs typeface="Times New Roman"/>
              </a:rPr>
              <a:t>dıtınız </a:t>
            </a:r>
            <a:r>
              <a:rPr sz="800" spc="-82" dirty="0">
                <a:solidFill>
                  <a:srgbClr val="231F20"/>
                </a:solidFill>
                <a:latin typeface="Times New Roman"/>
                <a:cs typeface="Times New Roman"/>
              </a:rPr>
              <a:t>Yyanlış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ise “Olaylara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Müdahale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Süresi”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ko 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nusunu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8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09231" y="1709416"/>
            <a:ext cx="84667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6516" y="1947613"/>
            <a:ext cx="531384" cy="115416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61094">
              <a:lnSpc>
                <a:spcPts val="893"/>
              </a:lnSpc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5an.</a:t>
            </a:r>
            <a:r>
              <a:rPr sz="800" spc="-64" dirty="0">
                <a:solidFill>
                  <a:srgbClr val="231F20"/>
                </a:solidFill>
                <a:latin typeface="Times New Roman"/>
                <a:cs typeface="Times New Roman"/>
              </a:rPr>
              <a:t>dıtınız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57251" y="1911456"/>
            <a:ext cx="3035905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5237" marR="4655" indent="-5819">
              <a:lnSpc>
                <a:spcPct val="120300"/>
              </a:lnSpc>
              <a:spcBef>
                <a:spcPts val="92"/>
              </a:spcBef>
              <a:tabLst>
                <a:tab pos="2141210" algn="l"/>
              </a:tabLst>
            </a:pPr>
            <a:r>
              <a:rPr sz="800" spc="-37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7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32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ı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ş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is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sz="800" spc="-82" dirty="0">
                <a:solidFill>
                  <a:srgbClr val="231F20"/>
                </a:solidFill>
                <a:latin typeface="Times New Roman"/>
                <a:cs typeface="Times New Roman"/>
              </a:rPr>
              <a:t>“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Gö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nın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li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- 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yısı 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Durumu”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yeniden gözden</a:t>
            </a:r>
            <a:r>
              <a:rPr sz="800" spc="-14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75651" y="2150772"/>
            <a:ext cx="2918984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6an.</a:t>
            </a:r>
            <a:r>
              <a:rPr sz="800" spc="-60" dirty="0">
                <a:solidFill>
                  <a:srgbClr val="231F20"/>
                </a:solidFill>
                <a:latin typeface="Times New Roman"/>
                <a:cs typeface="Times New Roman"/>
              </a:rPr>
              <a:t>aıtınız </a:t>
            </a:r>
            <a:r>
              <a:rPr sz="800" spc="-101" dirty="0">
                <a:solidFill>
                  <a:srgbClr val="231F20"/>
                </a:solidFill>
                <a:latin typeface="Times New Roman"/>
                <a:cs typeface="Times New Roman"/>
              </a:rPr>
              <a:t>yYanlış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ise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“Görev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Alanındaki Personelin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Sa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09231" y="2150772"/>
            <a:ext cx="84667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06516" y="2386694"/>
            <a:ext cx="547511" cy="115416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61094">
              <a:lnSpc>
                <a:spcPts val="916"/>
              </a:lnSpc>
            </a:pP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7an.</a:t>
            </a:r>
            <a:r>
              <a:rPr sz="800" spc="-50" dirty="0">
                <a:solidFill>
                  <a:srgbClr val="231F20"/>
                </a:solidFill>
                <a:latin typeface="Times New Roman"/>
                <a:cs typeface="Times New Roman"/>
              </a:rPr>
              <a:t>eıtınız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48752" y="2242370"/>
            <a:ext cx="3044775" cy="454949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marR="4655" algn="just">
              <a:lnSpc>
                <a:spcPct val="120400"/>
              </a:lnSpc>
              <a:spcBef>
                <a:spcPts val="92"/>
              </a:spcBef>
              <a:tabLst>
                <a:tab pos="2147610" algn="l"/>
              </a:tabLst>
            </a:pP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yısı 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Durumu”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yeniden gözden</a:t>
            </a:r>
            <a:r>
              <a:rPr sz="800" spc="-14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geçiriniz.  </a:t>
            </a:r>
            <a:r>
              <a:rPr sz="800" spc="-596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37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ış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is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imes New Roman"/>
                <a:cs typeface="Times New Roman"/>
              </a:rPr>
              <a:t>“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İ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32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ın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ç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7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ı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ı”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nu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-  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9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87623" y="2576970"/>
            <a:ext cx="3805968" cy="304780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560322" marR="4655" indent="-549267">
              <a:lnSpc>
                <a:spcPct val="118500"/>
              </a:lnSpc>
              <a:spcBef>
                <a:spcPts val="92"/>
              </a:spcBef>
              <a:tabLst>
                <a:tab pos="219358" algn="l"/>
              </a:tabLst>
            </a:pP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-	</a:t>
            </a:r>
            <a:r>
              <a:rPr sz="800" spc="-206" dirty="0">
                <a:solidFill>
                  <a:srgbClr val="231F20"/>
                </a:solidFill>
                <a:latin typeface="Times New Roman"/>
                <a:cs typeface="Times New Roman"/>
              </a:rPr>
              <a:t>8an.</a:t>
            </a:r>
            <a:r>
              <a:rPr sz="800" spc="-50" dirty="0">
                <a:solidFill>
                  <a:srgbClr val="231F20"/>
                </a:solidFill>
                <a:latin typeface="Times New Roman"/>
                <a:cs typeface="Times New Roman"/>
              </a:rPr>
              <a:t>aıtınız </a:t>
            </a:r>
            <a:r>
              <a:rPr sz="800" spc="-60" dirty="0">
                <a:solidFill>
                  <a:srgbClr val="231F20"/>
                </a:solidFill>
                <a:latin typeface="Times New Roman"/>
                <a:cs typeface="Times New Roman"/>
              </a:rPr>
              <a:t>Yyanlış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ise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“Ortak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Acil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Yardım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Hattının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Oluşturulması”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06516" y="2831786"/>
            <a:ext cx="466876" cy="115416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61094">
              <a:lnSpc>
                <a:spcPts val="875"/>
              </a:lnSpc>
            </a:pP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9.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32222" y="2831786"/>
            <a:ext cx="3109283" cy="264175"/>
          </a:xfrm>
          <a:prstGeom prst="rect">
            <a:avLst/>
          </a:prstGeom>
          <a:solidFill>
            <a:srgbClr val="C7EAFB"/>
          </a:solidFill>
        </p:spPr>
        <p:txBody>
          <a:bodyPr vert="horz" wrap="square" lIns="0" tIns="0" rIns="0" bIns="0" rtlCol="0">
            <a:spAutoFit/>
          </a:bodyPr>
          <a:lstStyle/>
          <a:p>
            <a:pPr marL="23274">
              <a:lnSpc>
                <a:spcPts val="875"/>
              </a:lnSpc>
            </a:pP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Yanıtınız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yanlış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ise “Ekip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Devriye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Araçlarının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imes New Roman"/>
                <a:cs typeface="Times New Roman"/>
              </a:rPr>
              <a:t>Ye-</a:t>
            </a:r>
            <a:endParaRPr sz="800">
              <a:latin typeface="Times New Roman"/>
              <a:cs typeface="Times New Roman"/>
            </a:endParaRPr>
          </a:p>
          <a:p>
            <a:pPr marL="23274">
              <a:spcBef>
                <a:spcPts val="201"/>
              </a:spcBef>
            </a:pP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nileştirilmesi”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75651" y="3014813"/>
            <a:ext cx="3468915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352601" marR="4655" indent="-341546">
              <a:lnSpc>
                <a:spcPct val="120400"/>
              </a:lnSpc>
              <a:spcBef>
                <a:spcPts val="92"/>
              </a:spcBef>
            </a:pPr>
            <a:r>
              <a:rPr sz="800" spc="-119" dirty="0">
                <a:solidFill>
                  <a:srgbClr val="231F20"/>
                </a:solidFill>
                <a:latin typeface="Times New Roman"/>
                <a:cs typeface="Times New Roman"/>
              </a:rPr>
              <a:t>1an0.ıtcınız </a:t>
            </a:r>
            <a:r>
              <a:rPr sz="800" spc="-92" dirty="0">
                <a:solidFill>
                  <a:srgbClr val="231F20"/>
                </a:solidFill>
                <a:latin typeface="Times New Roman"/>
                <a:cs typeface="Times New Roman"/>
              </a:rPr>
              <a:t>Yyanlış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ise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“Vatandaşlara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Yönelik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Projelerin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Geliştirilmesi”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konusunu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yeniden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gözden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geçiriniz.</a:t>
            </a:r>
            <a:endParaRPr sz="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7467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172" y="682481"/>
            <a:ext cx="7228920" cy="0"/>
          </a:xfrm>
          <a:custGeom>
            <a:avLst/>
            <a:gdLst/>
            <a:ahLst/>
            <a:cxnLst/>
            <a:rect l="l" t="t" r="r" b="b"/>
            <a:pathLst>
              <a:path w="5692775">
                <a:moveTo>
                  <a:pt x="0" y="0"/>
                </a:moveTo>
                <a:lnTo>
                  <a:pt x="5692317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61023" y="532896"/>
            <a:ext cx="1370794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800" spc="-101" dirty="0">
                <a:solidFill>
                  <a:srgbClr val="231F20"/>
                </a:solidFill>
                <a:latin typeface="Trebuchet MS"/>
                <a:cs typeface="Trebuchet MS"/>
              </a:rPr>
              <a:t>Olaylara </a:t>
            </a:r>
            <a:r>
              <a:rPr sz="800" spc="-96" dirty="0">
                <a:solidFill>
                  <a:srgbClr val="231F20"/>
                </a:solidFill>
                <a:latin typeface="Trebuchet MS"/>
                <a:cs typeface="Trebuchet MS"/>
              </a:rPr>
              <a:t>Müdahale</a:t>
            </a:r>
            <a:r>
              <a:rPr sz="8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2" dirty="0">
                <a:solidFill>
                  <a:srgbClr val="231F20"/>
                </a:solidFill>
                <a:latin typeface="Trebuchet MS"/>
                <a:cs typeface="Trebuchet MS"/>
              </a:rPr>
              <a:t>Esasları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6101" y="522439"/>
            <a:ext cx="189492" cy="18808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</a:pPr>
            <a:r>
              <a:rPr sz="1100" spc="-137" dirty="0">
                <a:solidFill>
                  <a:srgbClr val="231F20"/>
                </a:solidFill>
                <a:latin typeface="Trebuchet MS"/>
                <a:cs typeface="Trebuchet MS"/>
              </a:rPr>
              <a:t>36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6097" y="735520"/>
            <a:ext cx="3539066" cy="504480"/>
          </a:xfrm>
          <a:prstGeom prst="rect">
            <a:avLst/>
          </a:prstGeom>
        </p:spPr>
        <p:txBody>
          <a:bodyPr vert="horz" wrap="square" lIns="0" tIns="41893" rIns="0" bIns="0" rtlCol="0">
            <a:spAutoFit/>
          </a:bodyPr>
          <a:lstStyle/>
          <a:p>
            <a:pPr marL="11637" marR="301980">
              <a:lnSpc>
                <a:spcPts val="1191"/>
              </a:lnSpc>
              <a:spcBef>
                <a:spcPts val="330"/>
              </a:spcBef>
            </a:pPr>
            <a:r>
              <a:rPr sz="1200" b="1" spc="-142" dirty="0">
                <a:solidFill>
                  <a:srgbClr val="00AEEF"/>
                </a:solidFill>
                <a:latin typeface="Verdana"/>
                <a:cs typeface="Verdana"/>
              </a:rPr>
              <a:t>Yararlanılan </a:t>
            </a:r>
            <a:r>
              <a:rPr sz="1200" b="1" spc="-160" dirty="0">
                <a:solidFill>
                  <a:srgbClr val="00AEEF"/>
                </a:solidFill>
                <a:latin typeface="Verdana"/>
                <a:cs typeface="Verdana"/>
              </a:rPr>
              <a:t>ve </a:t>
            </a:r>
            <a:r>
              <a:rPr sz="1200" b="1" spc="-137" dirty="0">
                <a:solidFill>
                  <a:srgbClr val="00AEEF"/>
                </a:solidFill>
                <a:latin typeface="Verdana"/>
                <a:cs typeface="Verdana"/>
              </a:rPr>
              <a:t>Başvurulabilecek  </a:t>
            </a:r>
            <a:r>
              <a:rPr sz="1200" b="1" spc="-147" dirty="0">
                <a:solidFill>
                  <a:srgbClr val="00AEEF"/>
                </a:solidFill>
                <a:latin typeface="Verdana"/>
                <a:cs typeface="Verdana"/>
              </a:rPr>
              <a:t>Kaynaklar</a:t>
            </a:r>
            <a:endParaRPr sz="1200">
              <a:latin typeface="Verdana"/>
              <a:cs typeface="Verdana"/>
            </a:endParaRPr>
          </a:p>
          <a:p>
            <a:pPr marL="176301" marR="4655" indent="-165246" algn="just">
              <a:lnSpc>
                <a:spcPct val="120400"/>
              </a:lnSpc>
              <a:spcBef>
                <a:spcPts val="50"/>
              </a:spcBef>
              <a:tabLst>
                <a:tab pos="750005" algn="l"/>
              </a:tabLst>
            </a:pPr>
            <a:r>
              <a:rPr sz="800" spc="-215" dirty="0">
                <a:solidFill>
                  <a:srgbClr val="231F20"/>
                </a:solidFill>
                <a:latin typeface="Times New Roman"/>
                <a:cs typeface="Times New Roman"/>
              </a:rPr>
              <a:t>cCernime</a:t>
            </a:r>
            <a:r>
              <a:rPr sz="800" spc="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   </a:t>
            </a:r>
            <a:r>
              <a:rPr sz="800" spc="14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S	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and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Evidence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Collection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Handbook.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Washington,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D.C.: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Bureau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of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Alcohol,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Tobacco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and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Firearms,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1999.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446" y="769438"/>
            <a:ext cx="3542292" cy="900135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algn="just">
              <a:spcBef>
                <a:spcPts val="92"/>
              </a:spcBef>
            </a:pPr>
            <a:r>
              <a:rPr sz="1200" b="1" spc="-147" dirty="0">
                <a:solidFill>
                  <a:srgbClr val="00AEEF"/>
                </a:solidFill>
                <a:latin typeface="Verdana"/>
                <a:cs typeface="Verdana"/>
              </a:rPr>
              <a:t>Sıra </a:t>
            </a:r>
            <a:r>
              <a:rPr sz="1200" b="1" spc="-142" dirty="0">
                <a:solidFill>
                  <a:srgbClr val="00AEEF"/>
                </a:solidFill>
                <a:latin typeface="Verdana"/>
                <a:cs typeface="Verdana"/>
              </a:rPr>
              <a:t>Sizde </a:t>
            </a:r>
            <a:r>
              <a:rPr sz="1200" b="1" spc="-151" dirty="0">
                <a:solidFill>
                  <a:srgbClr val="00AEEF"/>
                </a:solidFill>
                <a:latin typeface="Verdana"/>
                <a:cs typeface="Verdana"/>
              </a:rPr>
              <a:t>Yanıt</a:t>
            </a:r>
            <a:r>
              <a:rPr sz="1200" b="1" spc="-202" dirty="0">
                <a:solidFill>
                  <a:srgbClr val="00AEEF"/>
                </a:solidFill>
                <a:latin typeface="Verdana"/>
                <a:cs typeface="Verdana"/>
              </a:rPr>
              <a:t> </a:t>
            </a:r>
            <a:r>
              <a:rPr sz="1200" b="1" spc="-133" dirty="0">
                <a:solidFill>
                  <a:srgbClr val="00AEEF"/>
                </a:solidFill>
                <a:latin typeface="Verdana"/>
                <a:cs typeface="Verdana"/>
              </a:rPr>
              <a:t>Anahtarı</a:t>
            </a:r>
            <a:endParaRPr sz="1200">
              <a:latin typeface="Verdana"/>
              <a:cs typeface="Verdana"/>
            </a:endParaRPr>
          </a:p>
          <a:p>
            <a:pPr marL="21528" algn="just">
              <a:spcBef>
                <a:spcPts val="1077"/>
              </a:spcBef>
            </a:pPr>
            <a:r>
              <a:rPr sz="800" b="1" spc="-27" dirty="0">
                <a:solidFill>
                  <a:srgbClr val="231F20"/>
                </a:solidFill>
                <a:latin typeface="Times New Roman"/>
                <a:cs typeface="Times New Roman"/>
              </a:rPr>
              <a:t>Sıra </a:t>
            </a:r>
            <a:r>
              <a:rPr sz="800" b="1" spc="-9" dirty="0">
                <a:solidFill>
                  <a:srgbClr val="231F20"/>
                </a:solidFill>
                <a:latin typeface="Times New Roman"/>
                <a:cs typeface="Times New Roman"/>
              </a:rPr>
              <a:t>Sizde</a:t>
            </a:r>
            <a:r>
              <a:rPr sz="800" b="1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  <a:p>
            <a:pPr marL="18037" marR="4655" indent="3491" algn="just">
              <a:lnSpc>
                <a:spcPct val="118500"/>
              </a:lnSpc>
            </a:pP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Olaylara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müdahale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genel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manada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özel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genel kolluğa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ya- 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pılan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çağrı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ihbarlarla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gerçekleşir.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Olaylara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müdahalede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iki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temel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esas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vardır.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Bunlardan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ilki genel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kolluğun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sayısı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dağılımı, ikincisi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ihbarcının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genel kolluğa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bilgi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vermesindeki 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geçen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süredir.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1910" y="1745226"/>
            <a:ext cx="3532616" cy="1916536"/>
          </a:xfrm>
          <a:prstGeom prst="rect">
            <a:avLst/>
          </a:prstGeom>
        </p:spPr>
        <p:txBody>
          <a:bodyPr vert="horz" wrap="square" lIns="0" tIns="34911" rIns="0" bIns="0" rtlCol="0">
            <a:spAutoFit/>
          </a:bodyPr>
          <a:lstStyle/>
          <a:p>
            <a:pPr marL="15128" algn="just">
              <a:spcBef>
                <a:spcPts val="275"/>
              </a:spcBef>
            </a:pPr>
            <a:r>
              <a:rPr sz="800" b="1" spc="-27" dirty="0">
                <a:solidFill>
                  <a:srgbClr val="231F20"/>
                </a:solidFill>
                <a:latin typeface="Times New Roman"/>
                <a:cs typeface="Times New Roman"/>
              </a:rPr>
              <a:t>Sıra </a:t>
            </a:r>
            <a:r>
              <a:rPr sz="800" b="1" spc="-9" dirty="0">
                <a:solidFill>
                  <a:srgbClr val="231F20"/>
                </a:solidFill>
                <a:latin typeface="Times New Roman"/>
                <a:cs typeface="Times New Roman"/>
              </a:rPr>
              <a:t>Sizde</a:t>
            </a:r>
            <a:r>
              <a:rPr sz="800" b="1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11637" marR="4655" indent="3491" algn="just">
              <a:lnSpc>
                <a:spcPct val="118500"/>
              </a:lnSpc>
            </a:pP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Vatandaşların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kolluğu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geç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aramasının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çeşitli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sebepleri</a:t>
            </a:r>
            <a:r>
              <a:rPr sz="800" spc="-133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vardır.  Bunlar; bazı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insanlar hayatlarında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ilk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kez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bir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suçla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karşılaş-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mışlardır.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Olayın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üzerlerindeki baskısından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olumsuz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et-  kilerinden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kurtulmak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istemektedirler.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Bunun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için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ilk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etapta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mağdura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yardım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etmeye çalışmak,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yaralarını sarmak, içinde 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bulunduğu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olayı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yüz yüze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birine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anlatabilmek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için tanıdığı  birilerini aramak, suçu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işleyeni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takip edip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yakalamaya çalış-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mak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gibi.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Olayın suç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içerip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içermediğini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anlayamaz,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belir- 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sizliği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çözmeye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çalışır.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Bunun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için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olay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yerini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inceler. Kar-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şılaşılan </a:t>
            </a:r>
            <a:r>
              <a:rPr sz="800" spc="23" dirty="0">
                <a:solidFill>
                  <a:srgbClr val="231F20"/>
                </a:solidFill>
                <a:latin typeface="Times New Roman"/>
                <a:cs typeface="Times New Roman"/>
              </a:rPr>
              <a:t>durumu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olayı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gözlemler.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Olayı;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tanıdığı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bildiği 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güvenebileceği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birine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anlatmak, </a:t>
            </a:r>
            <a:r>
              <a:rPr sz="800" spc="18" dirty="0">
                <a:solidFill>
                  <a:srgbClr val="231F20"/>
                </a:solidFill>
                <a:latin typeface="Times New Roman"/>
                <a:cs typeface="Times New Roman"/>
              </a:rPr>
              <a:t>onun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görüş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bilgi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önerile- 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rini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almak, detayları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anlatmak</a:t>
            </a:r>
            <a:r>
              <a:rPr sz="800" spc="-151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ister.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Vatandaşlar polisi arayıp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aramamakta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kararsızdırlar,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ani karar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vermekten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kaçınırlar.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Bunun</a:t>
            </a:r>
            <a:r>
              <a:rPr sz="800" spc="-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sonunda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erteleme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olayı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başka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biriyle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konuşma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ihti- 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yacı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hissedebilirler.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Suçlarla ilgili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kendine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mahsus tedbirleri- 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ni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aldıktan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sonra</a:t>
            </a:r>
            <a:r>
              <a:rPr sz="800" spc="-151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polisi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aramaya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karar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vermektedirler.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1910" y="3700545"/>
            <a:ext cx="3532616" cy="1933505"/>
          </a:xfrm>
          <a:prstGeom prst="rect">
            <a:avLst/>
          </a:prstGeom>
        </p:spPr>
        <p:txBody>
          <a:bodyPr vert="horz" wrap="square" lIns="0" tIns="37238" rIns="0" bIns="0" rtlCol="0">
            <a:spAutoFit/>
          </a:bodyPr>
          <a:lstStyle/>
          <a:p>
            <a:pPr marL="15128" algn="just">
              <a:spcBef>
                <a:spcPts val="293"/>
              </a:spcBef>
            </a:pPr>
            <a:r>
              <a:rPr sz="800" b="1" spc="-27" dirty="0">
                <a:solidFill>
                  <a:srgbClr val="231F20"/>
                </a:solidFill>
                <a:latin typeface="Times New Roman"/>
                <a:cs typeface="Times New Roman"/>
              </a:rPr>
              <a:t>Sıra </a:t>
            </a:r>
            <a:r>
              <a:rPr sz="800" b="1" spc="-9" dirty="0">
                <a:solidFill>
                  <a:srgbClr val="231F20"/>
                </a:solidFill>
                <a:latin typeface="Times New Roman"/>
                <a:cs typeface="Times New Roman"/>
              </a:rPr>
              <a:t>Sizde</a:t>
            </a:r>
            <a:r>
              <a:rPr sz="800" b="1" spc="-101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800">
              <a:latin typeface="Times New Roman"/>
              <a:cs typeface="Times New Roman"/>
            </a:endParaRPr>
          </a:p>
          <a:p>
            <a:pPr marL="11637" marR="4655" indent="3491" algn="just">
              <a:lnSpc>
                <a:spcPct val="120300"/>
              </a:lnSpc>
            </a:pP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Güvenlik,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toplumsal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yaşamın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huzur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içinde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devamında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kamu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düzeninin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sağlanmasında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başta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gelen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bir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kolluk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hiz-  metidir.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Toplum-devlet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ilişkileri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bakımından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güvenlik,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özel 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önemli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bir hizmet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alanıdır.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Güvenlik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hizmetlerinin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yürü-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tülmesinde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dünya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genelinde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olduğu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gibi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ülkemizde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de bir-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takım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değişmelerin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gelişmelerin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olduğu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görülmektedir. 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Vatandaş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Odaklı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Projelerle Polis-Halk ilişkileri geliştirilme- 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ye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çalışılmaktadır.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Bunlardan birkaçını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şöyle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sıralayabiliriz. 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Toplumun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öncelikli güvenlik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beklentileri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</a:t>
            </a:r>
            <a:r>
              <a:rPr sz="800" spc="14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önerilerinin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tespitine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yönelik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güvenlik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memnuniyet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ölçümleri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yapıla-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rak;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müşteri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odaklı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hizmet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anlayışı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geliştirmek,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Toplumda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suçtan mağdur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olmuş şahıslara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psikolojik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moral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destek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sağlamak, Önleyici güvenlik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hizmetleri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kapsamında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prog- 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ramlar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kampanyalar düzenlemek,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Güvenlik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konusundaki 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toplumsal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gereksinimlere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taleplere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cevap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verebilmek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için  hizmetlere uygun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nitelikte uygulama projeleri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modelleri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geliştirmek.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6080" y="1314122"/>
            <a:ext cx="3539066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76301" marR="4655" indent="-165246">
              <a:lnSpc>
                <a:spcPct val="120300"/>
              </a:lnSpc>
              <a:spcBef>
                <a:spcPts val="92"/>
              </a:spcBef>
            </a:pP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Geberth, </a:t>
            </a:r>
            <a:r>
              <a:rPr sz="800" spc="-78" dirty="0">
                <a:solidFill>
                  <a:srgbClr val="231F20"/>
                </a:solidFill>
                <a:latin typeface="Times New Roman"/>
                <a:cs typeface="Times New Roman"/>
              </a:rPr>
              <a:t>V.</a:t>
            </a:r>
            <a:r>
              <a:rPr sz="800" spc="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J.,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(1996),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Practical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Homicide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Investigation 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Checklist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and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Field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Guide.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New 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York: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CRC</a:t>
            </a:r>
            <a:r>
              <a:rPr sz="800" spc="-8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Press.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6078" y="1534734"/>
            <a:ext cx="3539873" cy="159483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76301" marR="4655" indent="-165246">
              <a:lnSpc>
                <a:spcPct val="120300"/>
              </a:lnSpc>
              <a:spcBef>
                <a:spcPts val="92"/>
              </a:spcBef>
            </a:pP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Hess,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Karen M. (2009), 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İntroduction to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Private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Security, 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Wadsworth,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5.Baskı,</a:t>
            </a:r>
            <a:r>
              <a:rPr sz="800" spc="-46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USA.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6097" y="1755547"/>
            <a:ext cx="3539066" cy="307216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76301" marR="4655" indent="-165246" algn="just">
              <a:lnSpc>
                <a:spcPct val="120300"/>
              </a:lnSpc>
              <a:spcBef>
                <a:spcPts val="92"/>
              </a:spcBef>
              <a:tabLst>
                <a:tab pos="864048" algn="l"/>
              </a:tabLst>
            </a:pPr>
            <a:r>
              <a:rPr sz="800" spc="-210" dirty="0">
                <a:solidFill>
                  <a:srgbClr val="231F20"/>
                </a:solidFill>
                <a:latin typeface="Times New Roman"/>
                <a:cs typeface="Times New Roman"/>
              </a:rPr>
              <a:t>OenrcliealyemYe</a:t>
            </a:r>
            <a:r>
              <a:rPr sz="800" spc="5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İ	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Teknikleri </a:t>
            </a: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Temel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Eğitim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Kitabı,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Krimi-  nal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Polis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Laboratuvarları Dairesi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Başkanlığı 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Yayını, 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Yayın 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No:10,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Ankara,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2006.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76097" y="2105202"/>
            <a:ext cx="3539066" cy="134861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>
              <a:spcBef>
                <a:spcPts val="92"/>
              </a:spcBef>
              <a:tabLst>
                <a:tab pos="843101" algn="l"/>
              </a:tabLst>
            </a:pPr>
            <a:r>
              <a:rPr sz="800" spc="-210" dirty="0">
                <a:solidFill>
                  <a:srgbClr val="231F20"/>
                </a:solidFill>
                <a:latin typeface="Times New Roman"/>
                <a:cs typeface="Times New Roman"/>
              </a:rPr>
              <a:t>OnercliealyemYe</a:t>
            </a:r>
            <a:r>
              <a:rPr sz="800" spc="412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imes New Roman"/>
                <a:cs typeface="Times New Roman"/>
              </a:rPr>
              <a:t>İ	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Kursiyer 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Kitabı,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Kriminal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Polis</a:t>
            </a:r>
            <a:r>
              <a:rPr sz="800" spc="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Labo-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4647" y="2196869"/>
            <a:ext cx="3310870" cy="159483"/>
          </a:xfrm>
          <a:prstGeom prst="rect">
            <a:avLst/>
          </a:prstGeom>
        </p:spPr>
        <p:txBody>
          <a:bodyPr vert="horz" wrap="square" lIns="0" tIns="11637" rIns="0" bIns="0" rtlCol="0">
            <a:spAutoFit/>
          </a:bodyPr>
          <a:lstStyle/>
          <a:p>
            <a:pPr marL="11637" marR="4655">
              <a:lnSpc>
                <a:spcPct val="120300"/>
              </a:lnSpc>
              <a:spcBef>
                <a:spcPts val="92"/>
              </a:spcBef>
            </a:pP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ratuvarları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Dairesi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Başkanlığı </a:t>
            </a:r>
            <a:r>
              <a:rPr sz="800" spc="-37" dirty="0">
                <a:solidFill>
                  <a:srgbClr val="231F20"/>
                </a:solidFill>
                <a:latin typeface="Times New Roman"/>
                <a:cs typeface="Times New Roman"/>
              </a:rPr>
              <a:t>Yayını,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Katalog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No:525,  </a:t>
            </a:r>
            <a:r>
              <a:rPr sz="800" dirty="0">
                <a:solidFill>
                  <a:srgbClr val="231F20"/>
                </a:solidFill>
                <a:latin typeface="Times New Roman"/>
                <a:cs typeface="Times New Roman"/>
              </a:rPr>
              <a:t>Ankara,</a:t>
            </a:r>
            <a:r>
              <a:rPr sz="800" spc="-27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2011.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6048" y="2417479"/>
            <a:ext cx="3539066" cy="456178"/>
          </a:xfrm>
          <a:prstGeom prst="rect">
            <a:avLst/>
          </a:prstGeom>
        </p:spPr>
        <p:txBody>
          <a:bodyPr vert="horz" wrap="square" lIns="0" tIns="37238" rIns="0" bIns="0" rtlCol="0">
            <a:spAutoFit/>
          </a:bodyPr>
          <a:lstStyle/>
          <a:p>
            <a:pPr marL="176301" indent="-165246">
              <a:spcBef>
                <a:spcPts val="293"/>
              </a:spcBef>
            </a:pP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Zedner,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41" dirty="0">
                <a:solidFill>
                  <a:srgbClr val="231F20"/>
                </a:solidFill>
                <a:latin typeface="Times New Roman"/>
                <a:cs typeface="Times New Roman"/>
              </a:rPr>
              <a:t>L.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(2009),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Security,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Routledge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(Güvenlik),</a:t>
            </a:r>
            <a:r>
              <a:rPr sz="800" spc="-69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(D.</a:t>
            </a:r>
            <a:r>
              <a:rPr sz="800" spc="-6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00" spc="14" dirty="0">
                <a:solidFill>
                  <a:srgbClr val="231F20"/>
                </a:solidFill>
                <a:latin typeface="Times New Roman"/>
                <a:cs typeface="Times New Roman"/>
              </a:rPr>
              <a:t>Orhun,</a:t>
            </a:r>
            <a:endParaRPr sz="800">
              <a:latin typeface="Times New Roman"/>
              <a:cs typeface="Times New Roman"/>
            </a:endParaRPr>
          </a:p>
          <a:p>
            <a:pPr marL="11637" marR="114625" indent="164664">
              <a:lnSpc>
                <a:spcPct val="120300"/>
              </a:lnSpc>
            </a:pPr>
            <a:r>
              <a:rPr sz="800" spc="-23" dirty="0">
                <a:solidFill>
                  <a:srgbClr val="231F20"/>
                </a:solidFill>
                <a:latin typeface="Times New Roman"/>
                <a:cs typeface="Times New Roman"/>
              </a:rPr>
              <a:t>Çev.), </a:t>
            </a:r>
            <a:r>
              <a:rPr sz="800" spc="-5" dirty="0">
                <a:solidFill>
                  <a:srgbClr val="231F20"/>
                </a:solidFill>
                <a:latin typeface="Times New Roman"/>
                <a:cs typeface="Times New Roman"/>
              </a:rPr>
              <a:t>İstanbul: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Acar Basım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ve </a:t>
            </a:r>
            <a:r>
              <a:rPr sz="800" spc="-9" dirty="0">
                <a:solidFill>
                  <a:srgbClr val="231F20"/>
                </a:solidFill>
                <a:latin typeface="Times New Roman"/>
                <a:cs typeface="Times New Roman"/>
              </a:rPr>
              <a:t>Cilt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San.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</a:rPr>
              <a:t>Tic. </a:t>
            </a:r>
            <a:r>
              <a:rPr sz="800" spc="-32" dirty="0">
                <a:solidFill>
                  <a:srgbClr val="231F20"/>
                </a:solidFill>
                <a:latin typeface="Times New Roman"/>
                <a:cs typeface="Times New Roman"/>
              </a:rPr>
              <a:t>A.Ş., </a:t>
            </a:r>
            <a:r>
              <a:rPr sz="800" spc="-18" dirty="0">
                <a:solidFill>
                  <a:srgbClr val="231F20"/>
                </a:solidFill>
                <a:latin typeface="Times New Roman"/>
                <a:cs typeface="Times New Roman"/>
              </a:rPr>
              <a:t>2015  </a:t>
            </a:r>
            <a:r>
              <a:rPr sz="800" spc="-14" dirty="0">
                <a:solidFill>
                  <a:srgbClr val="231F20"/>
                </a:solidFill>
                <a:latin typeface="Times New Roman"/>
                <a:cs typeface="Times New Roman"/>
                <a:hlinkClick r:id="rId2"/>
              </a:rPr>
              <a:t>http://www.mevzuat.gov.tr.</a:t>
            </a:r>
            <a:endParaRPr sz="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670945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3972</Words>
  <Application>Microsoft Office PowerPoint</Application>
  <PresentationFormat>Ekran Gösterisi (4:3)</PresentationFormat>
  <Paragraphs>490</Paragraphs>
  <Slides>38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39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welcome</dc:creator>
  <cp:lastModifiedBy>kavas36@gmail.com</cp:lastModifiedBy>
  <cp:revision>1</cp:revision>
  <dcterms:created xsi:type="dcterms:W3CDTF">2020-09-10T11:37:46Z</dcterms:created>
  <dcterms:modified xsi:type="dcterms:W3CDTF">2020-09-10T11:38:10Z</dcterms:modified>
</cp:coreProperties>
</file>