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5351C-9FFE-4E94-9DBA-5D3BB998F4F5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D7FF8-52C1-4A7F-BF85-6C4D5A7A8C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5129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tr-TR" b="1" smtClean="0"/>
              <a:t>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7F97D-B3EC-4159-B623-0D635217E07C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86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2E980-8B8A-4F28-AFF9-731E739B6F60}" type="datetime1">
              <a:rPr lang="en-US" smtClean="0"/>
              <a:t>5/23/2021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561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23.05.2021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6" y="-147653"/>
            <a:ext cx="9535985" cy="1022887"/>
            <a:chOff x="14514" y="-190629"/>
            <a:chExt cx="10247086" cy="1152685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98269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   SORUŞTURULMASI       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1720158" y="1812329"/>
            <a:ext cx="6722198" cy="216209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u="sng" dirty="0">
                <a:latin typeface="Arial" pitchFamily="34" charset="0"/>
                <a:cs typeface="Arial" pitchFamily="34" charset="0"/>
              </a:rPr>
              <a:t>KONU BAŞLIKLARI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•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ÖGG’nin Eylem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ve  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İşlemlerinden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Doğan Sorumluluk</a:t>
            </a: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• ÖGG’nin Disiplin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Soruşturması Usulü</a:t>
            </a:r>
            <a:endParaRPr lang="tr-TR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• 5188 Sayılı Kanun’daki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İdari Yaptırımlar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6" y="1010545"/>
            <a:ext cx="1451384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021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6" y="-115841"/>
            <a:ext cx="9535985" cy="955557"/>
            <a:chOff x="14514" y="-190629"/>
            <a:chExt cx="10247086" cy="1534725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40057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567984" y="1012044"/>
            <a:ext cx="8485482" cy="5486083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u="sng" dirty="0">
                <a:latin typeface="Arial" pitchFamily="34" charset="0"/>
                <a:cs typeface="Arial" pitchFamily="34" charset="0"/>
              </a:rPr>
              <a:t>HEDEFLER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• Bu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üniteyi çalıştıktan sonra;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• ÖGG'nin hizmet verirken eylem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ve işlemlerinden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kaynaklı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kişilere vermiş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olduğu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zararların sorumluluğuna ilişkin rejimi öğrenebilecek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• ÖGG'nin görevinde,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önceden belirlenmiş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davranış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kurallarına aykırı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fiilleri işlemesi sonucu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tabi olacağı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disiplin yaptırımı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rejimine ilişkin detaylı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bilgi sahibi olabilecek,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• 5188 sayılı Kanun kapsamında,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bir takım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yükümlülüklerin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yerine getirilmemesi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ya da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yasak eylemlerin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işlenmesi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karşısında kanunun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öngördüğü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idari yaptırımlara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ilişkin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fikir edinebileceksiniz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2298" y="880115"/>
            <a:ext cx="1213730" cy="1052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884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6" y="-115841"/>
            <a:ext cx="9607993" cy="1022887"/>
            <a:chOff x="14514" y="-190629"/>
            <a:chExt cx="10247086" cy="1152685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98269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SORUŞTURULMASI     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338619"/>
            <a:ext cx="8757086" cy="396258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EYLEM VE İŞLEMLERİNDEN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DOĞAN SORUMLULUK</a:t>
            </a:r>
            <a:endParaRPr lang="tr-TR" b="1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ÖGG’nin eylem ve işlemlerinden sorumluluğu konusunda da kamu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görevlisi ÖGG </a:t>
            </a:r>
            <a:r>
              <a:rPr lang="tr-TR" dirty="0">
                <a:latin typeface="Arial" pitchFamily="34" charset="0"/>
                <a:cs typeface="Arial" pitchFamily="34" charset="0"/>
              </a:rPr>
              <a:t>ve işçi statüsündeki ÖGG bakımından farklı hukuki sonuçlar doğmakta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olduğu söylenebilir.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Dolayısıyla bu konuyu, kamu görevlisi ÖGG ve işçi statüsündeki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ÖGG bakımından </a:t>
            </a:r>
            <a:r>
              <a:rPr lang="tr-TR" dirty="0">
                <a:latin typeface="Arial" pitchFamily="34" charset="0"/>
                <a:cs typeface="Arial" pitchFamily="34" charset="0"/>
              </a:rPr>
              <a:t>ayrı ayrı ele alıp çözümlemek uygun olacaktır.</a:t>
            </a:r>
            <a:endParaRPr lang="tr-TR" sz="1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63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6" y="-115842"/>
            <a:ext cx="9680001" cy="985092"/>
            <a:chOff x="14514" y="-190629"/>
            <a:chExt cx="10247086" cy="1168837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02548" cy="103469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 </a:t>
              </a:r>
            </a:p>
            <a:p>
              <a:pPr lvl="0" algn="just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SORUŞTURULMASI      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4"/>
            <a:ext cx="8757086" cy="396258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Kamu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Görevlisi ÖGG’nin Sorumluluğu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Kamu görevlisi ÖGG, bağlı olduğu organ dolayısıyla doğrudan “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idarenin personeli” </a:t>
            </a:r>
            <a:r>
              <a:rPr lang="tr-TR" dirty="0">
                <a:latin typeface="Arial" pitchFamily="34" charset="0"/>
                <a:cs typeface="Arial" pitchFamily="34" charset="0"/>
              </a:rPr>
              <a:t>olarak nitelendirilmektedir.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Kamu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görevlisi ÖGG’nin hizmetini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yürütürken yapmış </a:t>
            </a:r>
            <a:r>
              <a:rPr lang="tr-TR" dirty="0">
                <a:latin typeface="Arial" pitchFamily="34" charset="0"/>
                <a:cs typeface="Arial" pitchFamily="34" charset="0"/>
              </a:rPr>
              <a:t>olduğu eylemler ve tesis etmiş olduğu işlemlerden kaynaklı olarak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kişilere vermiş </a:t>
            </a:r>
            <a:r>
              <a:rPr lang="tr-TR" dirty="0">
                <a:latin typeface="Arial" pitchFamily="34" charset="0"/>
                <a:cs typeface="Arial" pitchFamily="34" charset="0"/>
              </a:rPr>
              <a:t>olduğu zararlar, şartların gerçekleşmesi hâlinde, idarenin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sorumluluğu ilkelerine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 tazmin edilecektir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  <a:endParaRPr lang="tr-TR" sz="1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54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-27468" y="-115841"/>
            <a:ext cx="9896026" cy="1127885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just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4"/>
            <a:ext cx="8757086" cy="608624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Hizmet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kusuru sebebiyle sorumluluk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Kamu personelinin  görevleri </a:t>
            </a:r>
            <a:r>
              <a:rPr lang="tr-TR" dirty="0">
                <a:latin typeface="Arial" pitchFamily="34" charset="0"/>
                <a:cs typeface="Arial" pitchFamily="34" charset="0"/>
              </a:rPr>
              <a:t>sırasında,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kendilerine verilmiş </a:t>
            </a:r>
            <a:r>
              <a:rPr lang="tr-TR" dirty="0">
                <a:latin typeface="Arial" pitchFamily="34" charset="0"/>
                <a:cs typeface="Arial" pitchFamily="34" charset="0"/>
              </a:rPr>
              <a:t>araç ve gereçleri kullanarak veya görevlerinin verdiği nüfuzu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yetkileri kullanarak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görevleriyle, doğrudan veya dolaylı ilgili olan hukuka aykırı işlem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eylemleriyle </a:t>
            </a:r>
            <a:r>
              <a:rPr lang="tr-TR" dirty="0">
                <a:latin typeface="Arial" pitchFamily="34" charset="0"/>
                <a:cs typeface="Arial" pitchFamily="34" charset="0"/>
              </a:rPr>
              <a:t>üçüncü kişilere verdiği hukuka aykırı zararlar, idarenin hizmet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kusuru olarak </a:t>
            </a:r>
            <a:r>
              <a:rPr lang="tr-TR" dirty="0">
                <a:latin typeface="Arial" pitchFamily="34" charset="0"/>
                <a:cs typeface="Arial" pitchFamily="34" charset="0"/>
              </a:rPr>
              <a:t>kabul edilmektedir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İdarenin hizmet kusurunun varlığı için Anayasa’nın 40. maddesi “kamu görevlilerinin haksız işlemlerinin” varlığını, 129. madde ise “kamu görevlilerinin kusurlarının” varlığını aramaktadır. 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sz="1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38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6" y="-171400"/>
            <a:ext cx="9607994" cy="1312593"/>
            <a:chOff x="14514" y="-190629"/>
            <a:chExt cx="10247086" cy="1152685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98269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4"/>
            <a:ext cx="8757086" cy="451658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Hizmet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kusuru sebebiyle sorumluluk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İdarenin </a:t>
            </a:r>
            <a:r>
              <a:rPr lang="tr-TR" dirty="0">
                <a:latin typeface="Arial" pitchFamily="34" charset="0"/>
                <a:cs typeface="Arial" pitchFamily="34" charset="0"/>
              </a:rPr>
              <a:t>hizmet kusurundan kaynaklanan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 tazmin </a:t>
            </a:r>
            <a:r>
              <a:rPr lang="tr-TR" dirty="0">
                <a:latin typeface="Arial" pitchFamily="34" charset="0"/>
                <a:cs typeface="Arial" pitchFamily="34" charset="0"/>
              </a:rPr>
              <a:t>sorumluluğundan bahsedebilmek için, idarenin hizmet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kusurunun bulunması</a:t>
            </a:r>
            <a:r>
              <a:rPr lang="tr-TR" dirty="0">
                <a:latin typeface="Arial" pitchFamily="34" charset="0"/>
                <a:cs typeface="Arial" pitchFamily="34" charset="0"/>
              </a:rPr>
              <a:t>, hizmet kusuru sonucu bir zararın doğmuş olması ve hizmet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kusuruyla zarar </a:t>
            </a:r>
            <a:r>
              <a:rPr lang="tr-TR" dirty="0">
                <a:latin typeface="Arial" pitchFamily="34" charset="0"/>
                <a:cs typeface="Arial" pitchFamily="34" charset="0"/>
              </a:rPr>
              <a:t>arasında nedensellik bağının bulunması yeterlidir.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Zararın </a:t>
            </a:r>
            <a:r>
              <a:rPr lang="tr-TR" dirty="0">
                <a:latin typeface="Arial" pitchFamily="34" charset="0"/>
                <a:cs typeface="Arial" pitchFamily="34" charset="0"/>
              </a:rPr>
              <a:t>tazmini için,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söz konusu </a:t>
            </a:r>
            <a:r>
              <a:rPr lang="tr-TR" dirty="0">
                <a:latin typeface="Arial" pitchFamily="34" charset="0"/>
                <a:cs typeface="Arial" pitchFamily="34" charset="0"/>
              </a:rPr>
              <a:t>haksızlığın veya kusurun belirli bir derecede olması aranmamıştır.</a:t>
            </a:r>
            <a:endParaRPr lang="tr-TR" sz="1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54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6" y="-115842"/>
            <a:ext cx="9607994" cy="1384601"/>
            <a:chOff x="14514" y="-190629"/>
            <a:chExt cx="10247086" cy="1152685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116987"/>
              <a:ext cx="9517063" cy="73831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4"/>
            <a:ext cx="8757086" cy="550147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Hizmet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kusuru sebebiyle sorumluluk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Hizmet kusuru, hem idarenin eylemlerinden hem de işlemlerinden doğabilir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İdare</a:t>
            </a:r>
            <a:r>
              <a:rPr lang="tr-TR" dirty="0">
                <a:latin typeface="Arial" pitchFamily="34" charset="0"/>
                <a:cs typeface="Arial" pitchFamily="34" charset="0"/>
              </a:rPr>
              <a:t>, kamu hizmetlerini imkânları ölçüsünde durumun gerektirdiği şekilde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ihtiyaçlara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 devamlı ve istikrarlı bir şekilde halka sunmak ve halkın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bu hizmetlerden </a:t>
            </a:r>
            <a:r>
              <a:rPr lang="tr-TR" dirty="0">
                <a:latin typeface="Arial" pitchFamily="34" charset="0"/>
                <a:cs typeface="Arial" pitchFamily="34" charset="0"/>
              </a:rPr>
              <a:t>eşit bir şekilde yararlanmasını sağlamak zorundadır.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sz="1400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İdarenin anayasa </a:t>
            </a:r>
            <a:r>
              <a:rPr lang="tr-TR" dirty="0">
                <a:latin typeface="Arial" pitchFamily="34" charset="0"/>
                <a:cs typeface="Arial" pitchFamily="34" charset="0"/>
              </a:rPr>
              <a:t>ve kanunlarca kendisine verilmiş bu görevi hiç yapmaması, kötü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yapması veya </a:t>
            </a:r>
            <a:r>
              <a:rPr lang="tr-TR" dirty="0">
                <a:latin typeface="Arial" pitchFamily="34" charset="0"/>
                <a:cs typeface="Arial" pitchFamily="34" charset="0"/>
              </a:rPr>
              <a:t>geç yapması durumunda idarenin kusurlu sorumluluğunun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doğacağı hususunda</a:t>
            </a:r>
            <a:r>
              <a:rPr lang="tr-TR" dirty="0">
                <a:latin typeface="Arial" pitchFamily="34" charset="0"/>
                <a:cs typeface="Arial" pitchFamily="34" charset="0"/>
              </a:rPr>
              <a:t>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yargı kararlarında bir görüş birliği mevcuttur. Bu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açılardan kusur </a:t>
            </a:r>
            <a:r>
              <a:rPr lang="tr-TR" dirty="0">
                <a:latin typeface="Arial" pitchFamily="34" charset="0"/>
                <a:cs typeface="Arial" pitchFamily="34" charset="0"/>
              </a:rPr>
              <a:t>sorumluluğunu inceleyecek olursak;</a:t>
            </a:r>
            <a:endParaRPr lang="tr-TR" sz="1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86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6" y="-115841"/>
            <a:ext cx="9607993" cy="1022887"/>
            <a:chOff x="14514" y="-190629"/>
            <a:chExt cx="10247086" cy="1152685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98269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USÜLÜ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4"/>
            <a:ext cx="8757086" cy="553224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Hizmetin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Kötü İşlemesi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İdare, yürüttüğü kamu hizmetini kendisinden beklenen objektif özen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dikkati </a:t>
            </a:r>
            <a:r>
              <a:rPr lang="tr-TR" dirty="0">
                <a:latin typeface="Arial" pitchFamily="34" charset="0"/>
                <a:cs typeface="Arial" pitchFamily="34" charset="0"/>
              </a:rPr>
              <a:t>göstererek yapmak ve olağan şartlarda sunması gereken kalitede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hizmet sunmak </a:t>
            </a:r>
            <a:r>
              <a:rPr lang="tr-TR" dirty="0">
                <a:latin typeface="Arial" pitchFamily="34" charset="0"/>
                <a:cs typeface="Arial" pitchFamily="34" charset="0"/>
              </a:rPr>
              <a:t>zorundadır. Söz konusu hizmetin gereği gibi yapılmadığı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durumlarda “</a:t>
            </a:r>
            <a:r>
              <a:rPr lang="tr-TR" dirty="0">
                <a:latin typeface="Arial" pitchFamily="34" charset="0"/>
                <a:cs typeface="Arial" pitchFamily="34" charset="0"/>
              </a:rPr>
              <a:t>hizmetin kötü işlemesi” söz konusu olacaktır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Danıştay, “gerekli tedbirlerin alınmamış olması ve personelin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psikolojik ve </a:t>
            </a:r>
            <a:r>
              <a:rPr lang="tr-TR" dirty="0">
                <a:latin typeface="Arial" pitchFamily="34" charset="0"/>
                <a:cs typeface="Arial" pitchFamily="34" charset="0"/>
              </a:rPr>
              <a:t>fizyolojik takibinin yapılmamış olmasının” bu bağlamda hizmet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kusuru oluşturduğunu </a:t>
            </a:r>
            <a:r>
              <a:rPr lang="tr-TR" dirty="0">
                <a:latin typeface="Arial" pitchFamily="34" charset="0"/>
                <a:cs typeface="Arial" pitchFamily="34" charset="0"/>
              </a:rPr>
              <a:t>belirtmiştir. Bu örnek, kamu personeli ÖGG’ye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uyarlanması mümkün </a:t>
            </a:r>
            <a:r>
              <a:rPr lang="tr-TR" dirty="0">
                <a:latin typeface="Arial" pitchFamily="34" charset="0"/>
                <a:cs typeface="Arial" pitchFamily="34" charset="0"/>
              </a:rPr>
              <a:t>olan oldukça somut bir hizmet kusuru örneğidir.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sz="1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3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0"/>
            <a:ext cx="9303768" cy="991075"/>
            <a:chOff x="14514" y="-190628"/>
            <a:chExt cx="10298669" cy="1116836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98269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    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2" y="-190628"/>
              <a:ext cx="796121" cy="819278"/>
              <a:chOff x="7874000" y="1847850"/>
              <a:chExt cx="959080" cy="884237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7894437" y="1955434"/>
                <a:ext cx="938643" cy="598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5"/>
            <a:ext cx="8757086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Hizmetin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Kötü İşlemesi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tr-TR" dirty="0">
                <a:latin typeface="Arial" pitchFamily="34" charset="0"/>
                <a:cs typeface="Arial" pitchFamily="34" charset="0"/>
              </a:rPr>
              <a:t>Devriye görevi sırasında davacılar murisinin, olay öncesinde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de psikolojik </a:t>
            </a:r>
            <a:r>
              <a:rPr lang="tr-TR" dirty="0">
                <a:latin typeface="Arial" pitchFamily="34" charset="0"/>
                <a:cs typeface="Arial" pitchFamily="34" charset="0"/>
              </a:rPr>
              <a:t>problemleri olduğu açık olan başka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polis memurunun </a:t>
            </a:r>
            <a:r>
              <a:rPr lang="tr-TR" dirty="0">
                <a:latin typeface="Arial" pitchFamily="34" charset="0"/>
                <a:cs typeface="Arial" pitchFamily="34" charset="0"/>
              </a:rPr>
              <a:t>arkadan ateş açması suretiyle öldürüldüğü,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kamu hizmetinin </a:t>
            </a:r>
            <a:r>
              <a:rPr lang="tr-TR" dirty="0">
                <a:latin typeface="Arial" pitchFamily="34" charset="0"/>
                <a:cs typeface="Arial" pitchFamily="34" charset="0"/>
              </a:rPr>
              <a:t>işlemesini sağlayacak idarenin hizmetin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yürütülmesi için </a:t>
            </a:r>
            <a:r>
              <a:rPr lang="tr-TR" dirty="0">
                <a:latin typeface="Arial" pitchFamily="34" charset="0"/>
                <a:cs typeface="Arial" pitchFamily="34" charset="0"/>
              </a:rPr>
              <a:t>seçtiği personelin fizyolojik ve psikolojik takibini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yaparak gerekli </a:t>
            </a:r>
            <a:r>
              <a:rPr lang="tr-TR" dirty="0">
                <a:latin typeface="Arial" pitchFamily="34" charset="0"/>
                <a:cs typeface="Arial" pitchFamily="34" charset="0"/>
              </a:rPr>
              <a:t>tedbirleri almakla ya da uygun personeli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seçmekle yükümlü </a:t>
            </a:r>
            <a:r>
              <a:rPr lang="tr-TR" dirty="0">
                <a:latin typeface="Arial" pitchFamily="34" charset="0"/>
                <a:cs typeface="Arial" pitchFamily="34" charset="0"/>
              </a:rPr>
              <a:t>olduğu, hizmetin gereği gibi yürütülmemesinin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hizmet kusurunu </a:t>
            </a:r>
            <a:r>
              <a:rPr lang="tr-TR" dirty="0">
                <a:latin typeface="Arial" pitchFamily="34" charset="0"/>
                <a:cs typeface="Arial" pitchFamily="34" charset="0"/>
              </a:rPr>
              <a:t>oluşturduğu ve idarenin meydana gelen zararı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tazminle sorumlu </a:t>
            </a:r>
            <a:r>
              <a:rPr lang="tr-TR" dirty="0">
                <a:latin typeface="Arial" pitchFamily="34" charset="0"/>
                <a:cs typeface="Arial" pitchFamily="34" charset="0"/>
              </a:rPr>
              <a:t>olduğuna karar verilmiştir.” (Danıştay 10. D., T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06.02.2003</a:t>
            </a:r>
            <a:r>
              <a:rPr lang="tr-TR" dirty="0">
                <a:latin typeface="Arial" pitchFamily="34" charset="0"/>
                <a:cs typeface="Arial" pitchFamily="34" charset="0"/>
              </a:rPr>
              <a:t>, E. 2001/5251, K. 2003/494)</a:t>
            </a:r>
            <a:endParaRPr lang="tr-TR" sz="1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36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4"/>
            <a:ext cx="8757086" cy="451658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Hizmetin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Geç İşlemesi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İdare, kamu hizmetlerini tam ve hukuka uygun olarak yürütmesinin yanı sıra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bu hizmetlerin </a:t>
            </a:r>
            <a:r>
              <a:rPr lang="tr-TR" dirty="0">
                <a:latin typeface="Arial" pitchFamily="34" charset="0"/>
                <a:cs typeface="Arial" pitchFamily="34" charset="0"/>
              </a:rPr>
              <a:t>zamanında ve gerekli hızda gerçekleştirilmesini sağlamakla da yükümlüdür.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“Hizmetin geç işlemesi” olgusu; “idarenin yürüttüğü hizmeti mevzuatın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gerektirdiği sürede </a:t>
            </a:r>
            <a:r>
              <a:rPr lang="tr-TR" dirty="0">
                <a:latin typeface="Arial" pitchFamily="34" charset="0"/>
                <a:cs typeface="Arial" pitchFamily="34" charset="0"/>
              </a:rPr>
              <a:t>veya hizmetin gereklerine uygun sürede başlamaması veya bitir(e)memesi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” şeklinde </a:t>
            </a:r>
            <a:r>
              <a:rPr lang="tr-TR" dirty="0">
                <a:latin typeface="Arial" pitchFamily="34" charset="0"/>
                <a:cs typeface="Arial" pitchFamily="34" charset="0"/>
              </a:rPr>
              <a:t>tanımlanabilir. Bu durum, idarenin hizmet kusuru olarak kabul edilmektedir.</a:t>
            </a:r>
            <a:endParaRPr lang="tr-TR" sz="1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43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4"/>
            <a:ext cx="8757086" cy="608624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Hizmetin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Geç İşlemesi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Danıştay, kolluk güçlerinin yetersizliği sebebiyle “müdahalede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oldukça gecikmesi</a:t>
            </a:r>
            <a:r>
              <a:rPr lang="tr-TR" dirty="0">
                <a:latin typeface="Arial" pitchFamily="34" charset="0"/>
                <a:cs typeface="Arial" pitchFamily="34" charset="0"/>
              </a:rPr>
              <a:t>” durumunu hizmet kusuru olarak nitelendirmiştir. Bu örnek,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kamu personeli </a:t>
            </a:r>
            <a:r>
              <a:rPr lang="tr-TR" dirty="0">
                <a:latin typeface="Arial" pitchFamily="34" charset="0"/>
                <a:cs typeface="Arial" pitchFamily="34" charset="0"/>
              </a:rPr>
              <a:t>ÖGG’ye uyarlanması mümkün olan oldukça somut bir hizmet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kusuru örneğidir.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Danıştay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, “davalı idarenin 4. Pir Sultan Abdal Kültür </a:t>
            </a:r>
            <a:r>
              <a:rPr lang="tr-TR" sz="1500" dirty="0" err="1">
                <a:latin typeface="Arial" pitchFamily="34" charset="0"/>
                <a:cs typeface="Arial" pitchFamily="34" charset="0"/>
              </a:rPr>
              <a:t>Etkinlikleri’in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 ikinci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gününde protesto eylemlerinin başlamasından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otelin yakılmasına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kadar geçen yedi saate yakın bir süre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kalabalığı dağıtmaya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, etkisiz hâle getirmeye yönelik girişimlerde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yetersiz kaldığı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, önleyici kolluk tedbirlerini almadığı, kalabalığı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dağıtmaya yarayacak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araç ve gereçlerini hazır bulundurmadığı”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sebebiyle hizmetin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geç ve kötü işlediğinden bahisle hizmet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kusurunun oluştuğu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ve idarenin meydana gelen zararı tazminle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sorumlu olduğuna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karar vermiştir. (Danıştay 10. D., T. 12.07.1995, E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. 1994/7359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, K. 1994/3559)</a:t>
            </a:r>
          </a:p>
        </p:txBody>
      </p:sp>
    </p:spTree>
    <p:extLst>
      <p:ext uri="{BB962C8B-B14F-4D97-AF65-F5344CB8AC3E}">
        <p14:creationId xmlns:p14="http://schemas.microsoft.com/office/powerpoint/2010/main" val="141404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4"/>
            <a:ext cx="8757086" cy="497825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Hizmetin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Hiç İşlememesi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İdarenin kanunla kendisine görev olarak verilen kamu hizmetini, hiç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yerine getirmeyerek </a:t>
            </a:r>
            <a:r>
              <a:rPr lang="tr-TR" dirty="0">
                <a:latin typeface="Arial" pitchFamily="34" charset="0"/>
                <a:cs typeface="Arial" pitchFamily="34" charset="0"/>
              </a:rPr>
              <a:t>hareketsiz kalması da (idarenin eylemsizliği) idarenin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sorumluluğunu doğuracak </a:t>
            </a:r>
            <a:r>
              <a:rPr lang="tr-TR" dirty="0">
                <a:latin typeface="Arial" pitchFamily="34" charset="0"/>
                <a:cs typeface="Arial" pitchFamily="34" charset="0"/>
              </a:rPr>
              <a:t>nitelikte bir hizmet kusuru olarak kabul edilmektedir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sz="1500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Hizmetin hiç işlememesinin hizmet kusuru olarak değerlendirilebilmesi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için öncelikle </a:t>
            </a:r>
            <a:r>
              <a:rPr lang="tr-TR" dirty="0">
                <a:latin typeface="Arial" pitchFamily="34" charset="0"/>
                <a:cs typeface="Arial" pitchFamily="34" charset="0"/>
              </a:rPr>
              <a:t>bağlı yetki kavramını açıklamak gerekir. Bağlı yetki, ”idarenin belirli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kamu hizmetlerini </a:t>
            </a:r>
            <a:r>
              <a:rPr lang="tr-TR" dirty="0">
                <a:latin typeface="Arial" pitchFamily="34" charset="0"/>
                <a:cs typeface="Arial" pitchFamily="34" charset="0"/>
              </a:rPr>
              <a:t>yerine getirmesinin idarenin takdiri söz konusu olmaksızın mutlak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 zorunluluk </a:t>
            </a:r>
            <a:r>
              <a:rPr lang="tr-TR" dirty="0">
                <a:latin typeface="Arial" pitchFamily="34" charset="0"/>
                <a:cs typeface="Arial" pitchFamily="34" charset="0"/>
              </a:rPr>
              <a:t>olarak mevzuatta düzenlenmiş” olduğu hâlleri ifade etmektedir.</a:t>
            </a:r>
          </a:p>
        </p:txBody>
      </p:sp>
    </p:spTree>
    <p:extLst>
      <p:ext uri="{BB962C8B-B14F-4D97-AF65-F5344CB8AC3E}">
        <p14:creationId xmlns:p14="http://schemas.microsoft.com/office/powerpoint/2010/main" val="331534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5"/>
            <a:ext cx="8757086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Hizmetin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Hiç İşlememesi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Uygulamada, “hizmetin hiç işlememesi” pratiği en sık olarak trafik 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da bayındırlık </a:t>
            </a:r>
            <a:r>
              <a:rPr lang="tr-TR" dirty="0">
                <a:latin typeface="Arial" pitchFamily="34" charset="0"/>
                <a:cs typeface="Arial" pitchFamily="34" charset="0"/>
              </a:rPr>
              <a:t>hizmetlerinin yerine getirilmesinde gerekli işaretlerin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konulmaması veya </a:t>
            </a:r>
            <a:r>
              <a:rPr lang="tr-TR" dirty="0">
                <a:latin typeface="Arial" pitchFamily="34" charset="0"/>
                <a:cs typeface="Arial" pitchFamily="34" charset="0"/>
              </a:rPr>
              <a:t>kolluk kuvvetlerinin eylemsiz kalması vakalarında karşımıza çıkmaktadır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Danıştay, “gerekli güvenlik önlemlerinin alınmamış olması” durumunu “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hizmetin hiç </a:t>
            </a:r>
            <a:r>
              <a:rPr lang="tr-TR" dirty="0">
                <a:latin typeface="Arial" pitchFamily="34" charset="0"/>
                <a:cs typeface="Arial" pitchFamily="34" charset="0"/>
              </a:rPr>
              <a:t>işlememesi” kaynaklı bir hizmet kusuru olarak nitelendirmiştir. Bu örnek,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kamu personeli </a:t>
            </a:r>
            <a:r>
              <a:rPr lang="tr-TR" dirty="0">
                <a:latin typeface="Arial" pitchFamily="34" charset="0"/>
                <a:cs typeface="Arial" pitchFamily="34" charset="0"/>
              </a:rPr>
              <a:t>ÖGG’ye uyarlanması mümkün olan oldukça somut bir hizmet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kusuru örneğidir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659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4"/>
            <a:ext cx="8757086" cy="617858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Hizmetin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Hiç İşlememesi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Danıştay, "Uğur Mumcu’nun araştırmacı, gazeteci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aydın olarak </a:t>
            </a:r>
            <a:r>
              <a:rPr lang="tr-TR" dirty="0">
                <a:latin typeface="Arial" pitchFamily="34" charset="0"/>
                <a:cs typeface="Arial" pitchFamily="34" charset="0"/>
              </a:rPr>
              <a:t>yaptığı araştırmalarla suçların ve suç örgütlerinin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ortaya çıkarılmasındaki </a:t>
            </a:r>
            <a:r>
              <a:rPr lang="tr-TR" dirty="0">
                <a:latin typeface="Arial" pitchFamily="34" charset="0"/>
                <a:cs typeface="Arial" pitchFamily="34" charset="0"/>
              </a:rPr>
              <a:t>katkıları ve düşünceleri nedeniyle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terör örgütlerinin </a:t>
            </a:r>
            <a:r>
              <a:rPr lang="tr-TR" dirty="0">
                <a:latin typeface="Arial" pitchFamily="34" charset="0"/>
                <a:cs typeface="Arial" pitchFamily="34" charset="0"/>
              </a:rPr>
              <a:t>açık hedefi hâline geldiği bilinmekteydi."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diyerek 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"Uğur Mumcu’nun terör örgütlerinin açık hedefi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hâline gelmesinin </a:t>
            </a:r>
            <a:r>
              <a:rPr lang="tr-TR" dirty="0">
                <a:latin typeface="Arial" pitchFamily="34" charset="0"/>
                <a:cs typeface="Arial" pitchFamily="34" charset="0"/>
              </a:rPr>
              <a:t>yanı sıra bu örgütlerce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3713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S.lı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TMK. 20. maddesi </a:t>
            </a:r>
            <a:r>
              <a:rPr lang="tr-TR" dirty="0">
                <a:latin typeface="Arial" pitchFamily="34" charset="0"/>
                <a:cs typeface="Arial" pitchFamily="34" charset="0"/>
              </a:rPr>
              <a:t>kapsamına girenlere yönelik eylemlerde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bulunulduğu da </a:t>
            </a:r>
            <a:r>
              <a:rPr lang="tr-TR" dirty="0">
                <a:latin typeface="Arial" pitchFamily="34" charset="0"/>
                <a:cs typeface="Arial" pitchFamily="34" charset="0"/>
              </a:rPr>
              <a:t>dikkate alındığında yasanın açık ve kesin hükmü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karşısında gerekli </a:t>
            </a:r>
            <a:r>
              <a:rPr lang="tr-TR" dirty="0">
                <a:latin typeface="Arial" pitchFamily="34" charset="0"/>
                <a:cs typeface="Arial" pitchFamily="34" charset="0"/>
              </a:rPr>
              <a:t>koruma tedbirlerinin alınmamasının" bir hizmet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kusuru olduğuna </a:t>
            </a:r>
            <a:r>
              <a:rPr lang="tr-TR" dirty="0">
                <a:latin typeface="Arial" pitchFamily="34" charset="0"/>
                <a:cs typeface="Arial" pitchFamily="34" charset="0"/>
              </a:rPr>
              <a:t>karar vermiştir (Danıştay 10. D., T. 18.03.1998, 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1996/10292</a:t>
            </a:r>
            <a:r>
              <a:rPr lang="tr-TR" dirty="0">
                <a:latin typeface="Arial" pitchFamily="34" charset="0"/>
                <a:cs typeface="Arial" pitchFamily="34" charset="0"/>
              </a:rPr>
              <a:t>, K. 1998/1190).</a:t>
            </a:r>
          </a:p>
        </p:txBody>
      </p:sp>
    </p:spTree>
    <p:extLst>
      <p:ext uri="{BB962C8B-B14F-4D97-AF65-F5344CB8AC3E}">
        <p14:creationId xmlns:p14="http://schemas.microsoft.com/office/powerpoint/2010/main" val="315395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5"/>
            <a:ext cx="8757086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ÖGG’nin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kişisel kusuru sebebiyle sorumluluk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Kamu görevlisinin görevi içinde fakat yaptığı görevden ayrılabilen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kusurlu davranışları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neticesinde meydana gelen zararlar, özel hukuk bağlamında haksız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fiil sorumluluğuna </a:t>
            </a:r>
            <a:r>
              <a:rPr lang="tr-TR" dirty="0">
                <a:latin typeface="Arial" pitchFamily="34" charset="0"/>
                <a:cs typeface="Arial" pitchFamily="34" charset="0"/>
              </a:rPr>
              <a:t>yol açmakta ve bu yönüyle idarenin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sorumluluğundan farklılaşmaktadır</a:t>
            </a:r>
            <a:r>
              <a:rPr lang="tr-TR" dirty="0">
                <a:latin typeface="Arial" pitchFamily="34" charset="0"/>
                <a:cs typeface="Arial" pitchFamily="34" charset="0"/>
              </a:rPr>
              <a:t>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Ancak </a:t>
            </a:r>
            <a:r>
              <a:rPr lang="tr-TR" dirty="0">
                <a:latin typeface="Arial" pitchFamily="34" charset="0"/>
                <a:cs typeface="Arial" pitchFamily="34" charset="0"/>
              </a:rPr>
              <a:t>günümüzde birçok durumda kamu görevlisinin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kişisel kusuru </a:t>
            </a:r>
            <a:r>
              <a:rPr lang="tr-TR" dirty="0">
                <a:latin typeface="Arial" pitchFamily="34" charset="0"/>
                <a:cs typeface="Arial" pitchFamily="34" charset="0"/>
              </a:rPr>
              <a:t>ile zarar gerçekleşse dahi idarenin sorumlu tutulduğunu, hem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mevzuat hükümlerinden </a:t>
            </a:r>
            <a:r>
              <a:rPr lang="tr-TR" dirty="0">
                <a:latin typeface="Arial" pitchFamily="34" charset="0"/>
                <a:cs typeface="Arial" pitchFamily="34" charset="0"/>
              </a:rPr>
              <a:t>hem de içtihatlardan anlamaktayız.</a:t>
            </a:r>
          </a:p>
        </p:txBody>
      </p:sp>
    </p:spTree>
    <p:extLst>
      <p:ext uri="{BB962C8B-B14F-4D97-AF65-F5344CB8AC3E}">
        <p14:creationId xmlns:p14="http://schemas.microsoft.com/office/powerpoint/2010/main" val="307586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4"/>
            <a:ext cx="8757086" cy="617858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ÖGG’nin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kişisel kusuru sebebiyle sorumluluk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Anayasa’nın 129/5 hükmü gereği, “Memurlar ve diğer kamu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görevlilerinin yetkilerini </a:t>
            </a:r>
            <a:r>
              <a:rPr lang="tr-TR" dirty="0">
                <a:latin typeface="Arial" pitchFamily="34" charset="0"/>
                <a:cs typeface="Arial" pitchFamily="34" charset="0"/>
              </a:rPr>
              <a:t>kullanırken işledikleri kusurlardan doğan tazminat davaları,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kendilerine rücu </a:t>
            </a:r>
            <a:r>
              <a:rPr lang="tr-TR" dirty="0">
                <a:latin typeface="Arial" pitchFamily="34" charset="0"/>
                <a:cs typeface="Arial" pitchFamily="34" charset="0"/>
              </a:rPr>
              <a:t>edilmek kaydıyla ve kanunun gösterdiği şekil ve şartlara uygun olarak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ancak idare </a:t>
            </a:r>
            <a:r>
              <a:rPr lang="tr-TR" dirty="0">
                <a:latin typeface="Arial" pitchFamily="34" charset="0"/>
                <a:cs typeface="Arial" pitchFamily="34" charset="0"/>
              </a:rPr>
              <a:t>aleyhine açılabilir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.”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Ayrıca 657 sayılı Devlet Memurları Kanunu’nun 13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maddesinde</a:t>
            </a:r>
            <a:r>
              <a:rPr lang="tr-TR" dirty="0">
                <a:latin typeface="Arial" pitchFamily="34" charset="0"/>
                <a:cs typeface="Arial" pitchFamily="34" charset="0"/>
              </a:rPr>
              <a:t>, “Kişilerin kamu hukukuna tabi görevlerle ilgili olarak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uğradıkları zararlardan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görevi ifa eden personel değil idare aleyhine dava açabilecekleri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” belirtilmiştir</a:t>
            </a:r>
            <a:r>
              <a:rPr lang="tr-TR" dirty="0">
                <a:latin typeface="Arial" pitchFamily="34" charset="0"/>
                <a:cs typeface="Arial" pitchFamily="34" charset="0"/>
              </a:rPr>
              <a:t>. Bu düzenlemelerde, “kişisel kusur” addedilen durumları “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hizmet kusuru</a:t>
            </a:r>
            <a:r>
              <a:rPr lang="tr-TR" dirty="0">
                <a:latin typeface="Arial" pitchFamily="34" charset="0"/>
                <a:cs typeface="Arial" pitchFamily="34" charset="0"/>
              </a:rPr>
              <a:t>” olarak genişletme yönünde bir eğilim göze çarpmaktadır.</a:t>
            </a:r>
          </a:p>
        </p:txBody>
      </p:sp>
    </p:spTree>
    <p:extLst>
      <p:ext uri="{BB962C8B-B14F-4D97-AF65-F5344CB8AC3E}">
        <p14:creationId xmlns:p14="http://schemas.microsoft.com/office/powerpoint/2010/main" val="387713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4"/>
            <a:ext cx="8757086" cy="660946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ÖGG’nin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kişisel kusuru sebebiyle sorumluluk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Buna karşın Yargıtay, Devlet Memurları Kanunu m.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13’ün varlığını </a:t>
            </a:r>
            <a:r>
              <a:rPr lang="tr-TR" dirty="0">
                <a:latin typeface="Arial" pitchFamily="34" charset="0"/>
                <a:cs typeface="Arial" pitchFamily="34" charset="0"/>
              </a:rPr>
              <a:t>kamu görevlisinin kişisel kusurundan zarar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görenlerin adli </a:t>
            </a:r>
            <a:r>
              <a:rPr lang="tr-TR" dirty="0">
                <a:latin typeface="Arial" pitchFamily="34" charset="0"/>
                <a:cs typeface="Arial" pitchFamily="34" charset="0"/>
              </a:rPr>
              <a:t>yargıda dava açmalarına engel olmayacağı görüşündedir.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(Yargıtay, İçtihadı Birleştirme Büyük Genel Kurulu,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24.09.1979 tarih </a:t>
            </a:r>
            <a:r>
              <a:rPr lang="tr-TR" dirty="0">
                <a:latin typeface="Arial" pitchFamily="34" charset="0"/>
                <a:cs typeface="Arial" pitchFamily="34" charset="0"/>
              </a:rPr>
              <a:t>ve E. 74/6548, K. 77/4928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sz="1400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Yargı kararlarının değerlendirilmesi neticesinde kişisel kusur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sayılan durumları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tespit etmemiz mümkündür. Buna göre, yargı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kararlarının uygulanmaması</a:t>
            </a:r>
            <a:r>
              <a:rPr lang="tr-TR" dirty="0">
                <a:latin typeface="Arial" pitchFamily="34" charset="0"/>
                <a:cs typeface="Arial" pitchFamily="34" charset="0"/>
              </a:rPr>
              <a:t>, kamu görevlisinin suç oluşturan davranışları, kamu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görevlilerinin kötü </a:t>
            </a:r>
            <a:r>
              <a:rPr lang="tr-TR" dirty="0">
                <a:latin typeface="Arial" pitchFamily="34" charset="0"/>
                <a:cs typeface="Arial" pitchFamily="34" charset="0"/>
              </a:rPr>
              <a:t>niyetli davranması ve ağır kusur olmak üzere dört durum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öngörmek mümkündür</a:t>
            </a:r>
            <a:r>
              <a:rPr lang="tr-TR" dirty="0">
                <a:latin typeface="Arial" pitchFamily="34" charset="0"/>
                <a:cs typeface="Arial" pitchFamily="34" charset="0"/>
              </a:rPr>
              <a:t>. Bunlara kısaca bakacak olursak:</a:t>
            </a:r>
          </a:p>
        </p:txBody>
      </p:sp>
    </p:spTree>
    <p:extLst>
      <p:ext uri="{BB962C8B-B14F-4D97-AF65-F5344CB8AC3E}">
        <p14:creationId xmlns:p14="http://schemas.microsoft.com/office/powerpoint/2010/main" val="182413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1012044"/>
            <a:ext cx="8757086" cy="562458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Yargı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Kararlarının Uygulanmaması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Anayasa’nın 138. maddesinin son fıkrasında, “Yasama ve yürütme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organları ile </a:t>
            </a:r>
            <a:r>
              <a:rPr lang="tr-TR" dirty="0">
                <a:latin typeface="Arial" pitchFamily="34" charset="0"/>
                <a:cs typeface="Arial" pitchFamily="34" charset="0"/>
              </a:rPr>
              <a:t>idare, mahkeme kararlarına uymak zorundadır; bu organlar ve idare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mahkeme kararlarını </a:t>
            </a:r>
            <a:r>
              <a:rPr lang="tr-TR" dirty="0">
                <a:latin typeface="Arial" pitchFamily="34" charset="0"/>
                <a:cs typeface="Arial" pitchFamily="34" charset="0"/>
              </a:rPr>
              <a:t>hiçbir suretle değiştiremez ve bunların yerine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getirilmesini geciktiremez</a:t>
            </a:r>
            <a:r>
              <a:rPr lang="tr-TR" dirty="0">
                <a:latin typeface="Arial" pitchFamily="34" charset="0"/>
                <a:cs typeface="Arial" pitchFamily="34" charset="0"/>
              </a:rPr>
              <a:t>” şeklinde yargı kararlarının idari organlarca yerine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getirilmesi teminat </a:t>
            </a:r>
            <a:r>
              <a:rPr lang="tr-TR" dirty="0">
                <a:latin typeface="Arial" pitchFamily="34" charset="0"/>
                <a:cs typeface="Arial" pitchFamily="34" charset="0"/>
              </a:rPr>
              <a:t>altına alınmıştır.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Mahkeme </a:t>
            </a:r>
            <a:r>
              <a:rPr lang="tr-TR" dirty="0">
                <a:latin typeface="Arial" pitchFamily="34" charset="0"/>
                <a:cs typeface="Arial" pitchFamily="34" charset="0"/>
              </a:rPr>
              <a:t>kararlarını yerine getirmeyen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kamu görevlilerine </a:t>
            </a:r>
            <a:r>
              <a:rPr lang="tr-TR" dirty="0">
                <a:latin typeface="Arial" pitchFamily="34" charset="0"/>
                <a:cs typeface="Arial" pitchFamily="34" charset="0"/>
              </a:rPr>
              <a:t>ilişkin başvurulacak yol,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Anayasa’nın </a:t>
            </a:r>
            <a:r>
              <a:rPr lang="tr-TR" dirty="0">
                <a:latin typeface="Arial" pitchFamily="34" charset="0"/>
                <a:cs typeface="Arial" pitchFamily="34" charset="0"/>
              </a:rPr>
              <a:t>129/5 ve 657 sayılı Kanun’un 13. maddeleri uyarınca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idare aleyhine </a:t>
            </a:r>
            <a:r>
              <a:rPr lang="tr-TR" dirty="0">
                <a:latin typeface="Arial" pitchFamily="34" charset="0"/>
                <a:cs typeface="Arial" pitchFamily="34" charset="0"/>
              </a:rPr>
              <a:t>dava açmaktır.</a:t>
            </a:r>
          </a:p>
        </p:txBody>
      </p:sp>
    </p:spTree>
    <p:extLst>
      <p:ext uri="{BB962C8B-B14F-4D97-AF65-F5344CB8AC3E}">
        <p14:creationId xmlns:p14="http://schemas.microsoft.com/office/powerpoint/2010/main" val="125942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889000"/>
            <a:ext cx="8757086" cy="396258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Kamu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Görevlisinin Suç Oluşturan Davranışları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Kamu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görevlisinin görevi ile ilgili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olarak gerçekleştirdiği </a:t>
            </a:r>
            <a:r>
              <a:rPr lang="tr-TR" dirty="0">
                <a:latin typeface="Arial" pitchFamily="34" charset="0"/>
                <a:cs typeface="Arial" pitchFamily="34" charset="0"/>
              </a:rPr>
              <a:t>eylem ve işlemlerin suç niteliğinde olması durumunda,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kişisel kusurlu </a:t>
            </a:r>
            <a:r>
              <a:rPr lang="tr-TR" dirty="0">
                <a:latin typeface="Arial" pitchFamily="34" charset="0"/>
                <a:cs typeface="Arial" pitchFamily="34" charset="0"/>
              </a:rPr>
              <a:t>kabul edilmesi ve kişilere verilen zarardan doğrudan sorumlu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tutulması gerektiği </a:t>
            </a:r>
            <a:r>
              <a:rPr lang="tr-TR" dirty="0">
                <a:latin typeface="Arial" pitchFamily="34" charset="0"/>
                <a:cs typeface="Arial" pitchFamily="34" charset="0"/>
              </a:rPr>
              <a:t>kabul edilmektedir.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Yargıtay </a:t>
            </a:r>
            <a:r>
              <a:rPr lang="tr-TR" dirty="0">
                <a:latin typeface="Arial" pitchFamily="34" charset="0"/>
                <a:cs typeface="Arial" pitchFamily="34" charset="0"/>
              </a:rPr>
              <a:t>da benzer görüşlerle, görevi başında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suç işleyen </a:t>
            </a:r>
            <a:r>
              <a:rPr lang="tr-TR" dirty="0">
                <a:latin typeface="Arial" pitchFamily="34" charset="0"/>
                <a:cs typeface="Arial" pitchFamily="34" charset="0"/>
              </a:rPr>
              <a:t>kamu görevlisine karşı doğrudan dava açılabileceği sonucuna varmaktadır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Bu </a:t>
            </a:r>
            <a:r>
              <a:rPr lang="tr-TR" dirty="0">
                <a:latin typeface="Arial" pitchFamily="34" charset="0"/>
                <a:cs typeface="Arial" pitchFamily="34" charset="0"/>
              </a:rPr>
              <a:t>noktada,</a:t>
            </a:r>
          </a:p>
        </p:txBody>
      </p:sp>
    </p:spTree>
    <p:extLst>
      <p:ext uri="{BB962C8B-B14F-4D97-AF65-F5344CB8AC3E}">
        <p14:creationId xmlns:p14="http://schemas.microsoft.com/office/powerpoint/2010/main" val="355383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889000"/>
            <a:ext cx="8757086" cy="617858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Kamu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Görevlisinin Suç Oluşturan Davranışları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D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evlet </a:t>
            </a:r>
            <a:r>
              <a:rPr lang="tr-TR" dirty="0">
                <a:latin typeface="Arial" pitchFamily="34" charset="0"/>
                <a:cs typeface="Arial" pitchFamily="34" charset="0"/>
              </a:rPr>
              <a:t>dairelerine tevdi veya bu dairelerce tahsil veya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muhafaza edilen </a:t>
            </a:r>
            <a:r>
              <a:rPr lang="tr-TR" dirty="0">
                <a:latin typeface="Arial" pitchFamily="34" charset="0"/>
                <a:cs typeface="Arial" pitchFamily="34" charset="0"/>
              </a:rPr>
              <a:t>para ve para hükmündeki değerli kâğıtların ilgili personel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tarafından zimmete </a:t>
            </a:r>
            <a:r>
              <a:rPr lang="tr-TR" dirty="0">
                <a:latin typeface="Arial" pitchFamily="34" charset="0"/>
                <a:cs typeface="Arial" pitchFamily="34" charset="0"/>
              </a:rPr>
              <a:t>geçirilmesi hâlinde, zimmete geçirilen miktar, cezai takibat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sonucu beklenmeden </a:t>
            </a:r>
            <a:r>
              <a:rPr lang="tr-TR" dirty="0">
                <a:latin typeface="Arial" pitchFamily="34" charset="0"/>
                <a:cs typeface="Arial" pitchFamily="34" charset="0"/>
              </a:rPr>
              <a:t>Hazine tarafından hak sahibine ödenir. Kurumun genel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hükümlere göre </a:t>
            </a:r>
            <a:r>
              <a:rPr lang="tr-TR" dirty="0">
                <a:latin typeface="Arial" pitchFamily="34" charset="0"/>
                <a:cs typeface="Arial" pitchFamily="34" charset="0"/>
              </a:rPr>
              <a:t>sorumlu personele rücu hakkı saklıdır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İşkence ya da zalimane, gayriinsani veya haysiyet kırıcı muamele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suçları nedeniyle </a:t>
            </a:r>
            <a:r>
              <a:rPr lang="tr-TR" dirty="0">
                <a:latin typeface="Arial" pitchFamily="34" charset="0"/>
                <a:cs typeface="Arial" pitchFamily="34" charset="0"/>
              </a:rPr>
              <a:t>Avrupa İnsan Hakları Mahkemesince verilen kararlar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sonucunda devletçe </a:t>
            </a:r>
            <a:r>
              <a:rPr lang="tr-TR" dirty="0">
                <a:latin typeface="Arial" pitchFamily="34" charset="0"/>
                <a:cs typeface="Arial" pitchFamily="34" charset="0"/>
              </a:rPr>
              <a:t>ödenen tazminatlardan dolayı sorumlu personele rücu edilmesi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hakkında da </a:t>
            </a:r>
            <a:r>
              <a:rPr lang="tr-TR" dirty="0">
                <a:latin typeface="Arial" pitchFamily="34" charset="0"/>
                <a:cs typeface="Arial" pitchFamily="34" charset="0"/>
              </a:rPr>
              <a:t>yukarıdaki fıkra hükmü uygulanır.”</a:t>
            </a:r>
          </a:p>
        </p:txBody>
      </p:sp>
    </p:spTree>
    <p:extLst>
      <p:ext uri="{BB962C8B-B14F-4D97-AF65-F5344CB8AC3E}">
        <p14:creationId xmlns:p14="http://schemas.microsoft.com/office/powerpoint/2010/main" val="349590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889001"/>
            <a:ext cx="8757086" cy="451658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Kamu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Görevlisinin Kötü Niyetli Davranması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Kişisel kusurun kabul edildiği bir diğer hâl, kamu görevlisinin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yetkisini kullanırken </a:t>
            </a:r>
            <a:r>
              <a:rPr lang="tr-TR" dirty="0">
                <a:latin typeface="Arial" pitchFamily="34" charset="0"/>
                <a:cs typeface="Arial" pitchFamily="34" charset="0"/>
              </a:rPr>
              <a:t>kişilere karşı siyasal, kişisel veya başka nedenlerle; kin,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nefret, husumet ve </a:t>
            </a:r>
            <a:r>
              <a:rPr lang="tr-TR" dirty="0">
                <a:latin typeface="Arial" pitchFamily="34" charset="0"/>
                <a:cs typeface="Arial" pitchFamily="34" charset="0"/>
              </a:rPr>
              <a:t>benzeri duyguların etkisi altında zarar verici bir şekilde davranmasıdır.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 durumlarda </a:t>
            </a:r>
            <a:r>
              <a:rPr lang="tr-TR" dirty="0">
                <a:latin typeface="Arial" pitchFamily="34" charset="0"/>
                <a:cs typeface="Arial" pitchFamily="34" charset="0"/>
              </a:rPr>
              <a:t>Yargıtay, kullanılan yetkinin ya da tesis edilen işlemin, kişisel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kusura dayandığı </a:t>
            </a:r>
            <a:r>
              <a:rPr lang="tr-TR" dirty="0">
                <a:latin typeface="Arial" pitchFamily="34" charset="0"/>
                <a:cs typeface="Arial" pitchFamily="34" charset="0"/>
              </a:rPr>
              <a:t>ölçüde doğrudan manevi tazminat talebine konu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olabilmesi uygulamasını </a:t>
            </a:r>
            <a:r>
              <a:rPr lang="tr-TR" dirty="0">
                <a:latin typeface="Arial" pitchFamily="34" charset="0"/>
                <a:cs typeface="Arial" pitchFamily="34" charset="0"/>
              </a:rPr>
              <a:t>benimsemiştir.</a:t>
            </a:r>
          </a:p>
        </p:txBody>
      </p:sp>
    </p:spTree>
    <p:extLst>
      <p:ext uri="{BB962C8B-B14F-4D97-AF65-F5344CB8AC3E}">
        <p14:creationId xmlns:p14="http://schemas.microsoft.com/office/powerpoint/2010/main" val="114491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889000"/>
            <a:ext cx="8757086" cy="562458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Ağır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Kusur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Kamu görevlisinin ağır kusuru da kişisel kusur kabul edilmektedir.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Kamu görevlisinin </a:t>
            </a:r>
            <a:r>
              <a:rPr lang="tr-TR" dirty="0">
                <a:latin typeface="Arial" pitchFamily="34" charset="0"/>
                <a:cs typeface="Arial" pitchFamily="34" charset="0"/>
              </a:rPr>
              <a:t>yetkisini kullanırken yaptığı bir hatanın kabulünün mümkün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olmadığı durumlarda </a:t>
            </a:r>
            <a:r>
              <a:rPr lang="tr-TR" dirty="0">
                <a:latin typeface="Arial" pitchFamily="34" charset="0"/>
                <a:cs typeface="Arial" pitchFamily="34" charset="0"/>
              </a:rPr>
              <a:t>kamu görevlisinin ağır kusurundan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bahsedilmektedir.</a:t>
            </a: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İşçi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statüsündeki ÖGG’nin sorumluluğu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İşçi statüsündeki ÖGG’nin işverene karşı sorumluluğu, 6098 sayılı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Türk Borçlar </a:t>
            </a:r>
            <a:r>
              <a:rPr lang="tr-TR" dirty="0">
                <a:latin typeface="Arial" pitchFamily="34" charset="0"/>
                <a:cs typeface="Arial" pitchFamily="34" charset="0"/>
              </a:rPr>
              <a:t>Kanunu’nun 400. maddesi hükümlerinde yasal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düzenlemeye kavuşturulmuştur</a:t>
            </a:r>
            <a:r>
              <a:rPr lang="tr-TR" dirty="0">
                <a:latin typeface="Arial" pitchFamily="34" charset="0"/>
                <a:cs typeface="Arial" pitchFamily="34" charset="0"/>
              </a:rPr>
              <a:t>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tr-TR" dirty="0">
                <a:latin typeface="Arial" pitchFamily="34" charset="0"/>
                <a:cs typeface="Arial" pitchFamily="34" charset="0"/>
              </a:rPr>
              <a:t>İşçi, işverene kusuruyla verdiği her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türlü zarardan </a:t>
            </a:r>
            <a:r>
              <a:rPr lang="tr-TR" dirty="0">
                <a:latin typeface="Arial" pitchFamily="34" charset="0"/>
                <a:cs typeface="Arial" pitchFamily="34" charset="0"/>
              </a:rPr>
              <a:t>sorumludur.” Bu noktada, işçinin üçüncü kişilere vermiş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olduğu zararlarda ise </a:t>
            </a:r>
            <a:r>
              <a:rPr lang="tr-TR" dirty="0">
                <a:latin typeface="Arial" pitchFamily="34" charset="0"/>
                <a:cs typeface="Arial" pitchFamily="34" charset="0"/>
              </a:rPr>
              <a:t>Türk Borçlar Kanunu’nun “haksız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fiile </a:t>
            </a:r>
            <a:r>
              <a:rPr lang="tr-TR" dirty="0">
                <a:latin typeface="Arial" pitchFamily="34" charset="0"/>
                <a:cs typeface="Arial" pitchFamily="34" charset="0"/>
              </a:rPr>
              <a:t>ilişkin 49.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maddesinin uygulama </a:t>
            </a:r>
            <a:r>
              <a:rPr lang="tr-TR" dirty="0">
                <a:latin typeface="Arial" pitchFamily="34" charset="0"/>
                <a:cs typeface="Arial" pitchFamily="34" charset="0"/>
              </a:rPr>
              <a:t>alanı bulacağını söyleyebiliriz.</a:t>
            </a:r>
          </a:p>
        </p:txBody>
      </p:sp>
    </p:spTree>
    <p:extLst>
      <p:ext uri="{BB962C8B-B14F-4D97-AF65-F5344CB8AC3E}">
        <p14:creationId xmlns:p14="http://schemas.microsoft.com/office/powerpoint/2010/main" val="35981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889000"/>
            <a:ext cx="8757086" cy="617858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İşçi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statüsündeki ÖGG’nin sorumluluğu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5188 sayılı Kanun özellikle, işçi statüsündeki ÖGG’nin hizmetin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yürütülmesi esnasında </a:t>
            </a:r>
            <a:r>
              <a:rPr lang="tr-TR" dirty="0">
                <a:latin typeface="Arial" pitchFamily="34" charset="0"/>
                <a:cs typeface="Arial" pitchFamily="34" charset="0"/>
              </a:rPr>
              <a:t>üçüncü kişilere vereceği zararları önceden öngörmek suretiyle,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bu zararların </a:t>
            </a:r>
            <a:r>
              <a:rPr lang="tr-TR" dirty="0">
                <a:latin typeface="Arial" pitchFamily="34" charset="0"/>
                <a:cs typeface="Arial" pitchFamily="34" charset="0"/>
              </a:rPr>
              <a:t>karşılanmasını teminat altına almak için “zorunlu mali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sorumluluk sigortası</a:t>
            </a:r>
            <a:r>
              <a:rPr lang="tr-TR" dirty="0">
                <a:latin typeface="Arial" pitchFamily="34" charset="0"/>
                <a:cs typeface="Arial" pitchFamily="34" charset="0"/>
              </a:rPr>
              <a:t>” öngörmüştür. 5188 sayılı Kanun’un 21. maddesinde bu husus, şu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şekilde düzenlenmiştir: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“Özel hukuk tüzel kişileri ve özel güvenlik şirketleri, istihdam ettikleri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özel güvenlik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görevlilerinin üçüncü kişilere verecekleri zararların tazmini amacıyla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özel güvenlik </a:t>
            </a:r>
            <a:r>
              <a:rPr lang="tr-TR" dirty="0">
                <a:latin typeface="Arial" pitchFamily="34" charset="0"/>
                <a:cs typeface="Arial" pitchFamily="34" charset="0"/>
              </a:rPr>
              <a:t>mali sorumluluk sigortası yaptırmak zorundadır. Özel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mali sorumluluk </a:t>
            </a:r>
            <a:r>
              <a:rPr lang="tr-TR" dirty="0">
                <a:latin typeface="Arial" pitchFamily="34" charset="0"/>
                <a:cs typeface="Arial" pitchFamily="34" charset="0"/>
              </a:rPr>
              <a:t>sigortasına ilişkin esas ve usuller Hazine Müsteşarlığınca belirlenir.”</a:t>
            </a:r>
          </a:p>
        </p:txBody>
      </p:sp>
    </p:spTree>
    <p:extLst>
      <p:ext uri="{BB962C8B-B14F-4D97-AF65-F5344CB8AC3E}">
        <p14:creationId xmlns:p14="http://schemas.microsoft.com/office/powerpoint/2010/main" val="327079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96379" y="614833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Dikdörtgen 2"/>
          <p:cNvSpPr/>
          <p:nvPr/>
        </p:nvSpPr>
        <p:spPr>
          <a:xfrm>
            <a:off x="296380" y="889000"/>
            <a:ext cx="8757086" cy="63860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İşçi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statüsündeki ÖGG’nin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sorumluluğu</a:t>
            </a:r>
            <a:endParaRPr lang="tr-T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41" y="1971419"/>
            <a:ext cx="8188505" cy="3852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ikdörtgen 7"/>
          <p:cNvSpPr/>
          <p:nvPr/>
        </p:nvSpPr>
        <p:spPr>
          <a:xfrm>
            <a:off x="299613" y="1511413"/>
            <a:ext cx="7672812" cy="361603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r>
              <a:rPr lang="tr-TR" dirty="0" smtClean="0"/>
              <a:t>Özel </a:t>
            </a:r>
            <a:r>
              <a:rPr lang="tr-TR" dirty="0"/>
              <a:t>Güvenlik Mali Sorumluluk Sigortası Tarifesi</a:t>
            </a:r>
          </a:p>
        </p:txBody>
      </p:sp>
    </p:spTree>
    <p:extLst>
      <p:ext uri="{BB962C8B-B14F-4D97-AF65-F5344CB8AC3E}">
        <p14:creationId xmlns:p14="http://schemas.microsoft.com/office/powerpoint/2010/main" val="26654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562458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ÖGG’nin gerek bağlı bulunduğu kurumda gerekse işyeri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niteliğindeki kuruluşunda</a:t>
            </a:r>
            <a:r>
              <a:rPr lang="tr-TR" dirty="0">
                <a:latin typeface="Arial" pitchFamily="34" charset="0"/>
                <a:cs typeface="Arial" pitchFamily="34" charset="0"/>
              </a:rPr>
              <a:t>, önceden belirlenmiş davranış kurallarına aykırılık sonucunu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doğuran fiillerde </a:t>
            </a:r>
            <a:r>
              <a:rPr lang="tr-TR" dirty="0">
                <a:latin typeface="Arial" pitchFamily="34" charset="0"/>
                <a:cs typeface="Arial" pitchFamily="34" charset="0"/>
              </a:rPr>
              <a:t>(sapma davranış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) ulunması </a:t>
            </a:r>
            <a:r>
              <a:rPr lang="tr-TR" dirty="0">
                <a:latin typeface="Arial" pitchFamily="34" charset="0"/>
                <a:cs typeface="Arial" pitchFamily="34" charset="0"/>
              </a:rPr>
              <a:t>neticesinde, ilgili ÖGG’nin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disiplin sorumluluğu </a:t>
            </a:r>
            <a:r>
              <a:rPr lang="tr-TR" dirty="0">
                <a:latin typeface="Arial" pitchFamily="34" charset="0"/>
                <a:cs typeface="Arial" pitchFamily="34" charset="0"/>
              </a:rPr>
              <a:t>doğmaktadır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ÖGG’nin disiplin sorumluluğu konusunda 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kamu görevlisi </a:t>
            </a:r>
            <a:r>
              <a:rPr lang="tr-TR" dirty="0">
                <a:latin typeface="Arial" pitchFamily="34" charset="0"/>
                <a:cs typeface="Arial" pitchFamily="34" charset="0"/>
              </a:rPr>
              <a:t>ÖGG ve işçi statüsündeki ÖGG bakımından farklı hukuki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sonuçlar doğmakta </a:t>
            </a:r>
            <a:r>
              <a:rPr lang="tr-TR" dirty="0">
                <a:latin typeface="Arial" pitchFamily="34" charset="0"/>
                <a:cs typeface="Arial" pitchFamily="34" charset="0"/>
              </a:rPr>
              <a:t>olduğundan, yine konuyu kamu görevlisi ÖGG ve işçi statüsündeki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ÖGG bakımından </a:t>
            </a:r>
            <a:r>
              <a:rPr lang="tr-TR" dirty="0">
                <a:latin typeface="Arial" pitchFamily="34" charset="0"/>
                <a:cs typeface="Arial" pitchFamily="34" charset="0"/>
              </a:rPr>
              <a:t>ayrı ayrı ele alıp çözümlemek gerekecektir.</a:t>
            </a:r>
          </a:p>
        </p:txBody>
      </p:sp>
    </p:spTree>
    <p:extLst>
      <p:ext uri="{BB962C8B-B14F-4D97-AF65-F5344CB8AC3E}">
        <p14:creationId xmlns:p14="http://schemas.microsoft.com/office/powerpoint/2010/main" val="246586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562458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Kamu Görevlisi ÖGG Bakımından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Disiplin soruşturması, kamu görevlisinin hizmet içinde ve hizmetle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ilişkili olarak</a:t>
            </a:r>
            <a:r>
              <a:rPr lang="tr-TR" dirty="0">
                <a:latin typeface="Arial" pitchFamily="34" charset="0"/>
                <a:cs typeface="Arial" pitchFamily="34" charset="0"/>
              </a:rPr>
              <a:t>, önceden belirlenmiş olan davranış kurallarını kusurlu olarak ihlal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ettiği gerekçesiyle </a:t>
            </a:r>
            <a:r>
              <a:rPr lang="tr-TR" dirty="0">
                <a:latin typeface="Arial" pitchFamily="34" charset="0"/>
                <a:cs typeface="Arial" pitchFamily="34" charset="0"/>
              </a:rPr>
              <a:t>soruşturulmasını ve neticesinde bir idari yaptırıma tabi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tutulmasını öngören işlemlerdir.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Kamu görevlisi ÖGG’nin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kurallara uygun olmayan davranışları </a:t>
            </a:r>
            <a:r>
              <a:rPr lang="tr-TR" dirty="0">
                <a:latin typeface="Arial" pitchFamily="34" charset="0"/>
                <a:cs typeface="Arial" pitchFamily="34" charset="0"/>
              </a:rPr>
              <a:t>bakımından, bağlı bulunduğu organ itibarıyla, kamu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görevlilerine ilişkin </a:t>
            </a:r>
            <a:r>
              <a:rPr lang="tr-TR" dirty="0">
                <a:latin typeface="Arial" pitchFamily="34" charset="0"/>
                <a:cs typeface="Arial" pitchFamily="34" charset="0"/>
              </a:rPr>
              <a:t>disiplin hükümlerine başvurmak mümkündür.</a:t>
            </a:r>
          </a:p>
        </p:txBody>
      </p:sp>
    </p:spTree>
    <p:extLst>
      <p:ext uri="{BB962C8B-B14F-4D97-AF65-F5344CB8AC3E}">
        <p14:creationId xmlns:p14="http://schemas.microsoft.com/office/powerpoint/2010/main" val="102943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1"/>
            <a:ext cx="8419723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Kamu Görevlisi ÖGG Bakımından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Kamu hizmetlerinin gereği gibi yürütülmesini sağlamak amacı ile kanunların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tüzüklerin </a:t>
            </a:r>
            <a:r>
              <a:rPr lang="tr-TR" dirty="0">
                <a:latin typeface="Arial" pitchFamily="34" charset="0"/>
                <a:cs typeface="Arial" pitchFamily="34" charset="0"/>
              </a:rPr>
              <a:t>ve yönetmeliklerin Devlet memuru olarak emrettiği ödevleri yurt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içinde veya </a:t>
            </a:r>
            <a:r>
              <a:rPr lang="tr-TR" dirty="0">
                <a:latin typeface="Arial" pitchFamily="34" charset="0"/>
                <a:cs typeface="Arial" pitchFamily="34" charset="0"/>
              </a:rPr>
              <a:t>dışında yerine getirmeyenlere, uyulmasını zorunlu kıldığı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hususları yapmayanlara</a:t>
            </a:r>
            <a:r>
              <a:rPr lang="tr-TR" dirty="0">
                <a:latin typeface="Arial" pitchFamily="34" charset="0"/>
                <a:cs typeface="Arial" pitchFamily="34" charset="0"/>
              </a:rPr>
              <a:t>, yasakladığı işleri yapanlara durumun niteliğine ve ağırlık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derecesine göre </a:t>
            </a:r>
            <a:r>
              <a:rPr lang="tr-TR" dirty="0">
                <a:latin typeface="Arial" pitchFamily="34" charset="0"/>
                <a:cs typeface="Arial" pitchFamily="34" charset="0"/>
              </a:rPr>
              <a:t>125 inci maddede sıralanan disiplin cezalarından birisi verilir. (657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sayılı Kanun</a:t>
            </a:r>
            <a:r>
              <a:rPr lang="tr-TR" dirty="0">
                <a:latin typeface="Arial" pitchFamily="34" charset="0"/>
                <a:cs typeface="Arial" pitchFamily="34" charset="0"/>
              </a:rPr>
              <a:t>, m. 124) Söz konusu düzenlemede, birçok fiil ve davranış tek tek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sayma yoluyla </a:t>
            </a:r>
            <a:r>
              <a:rPr lang="tr-TR" dirty="0">
                <a:latin typeface="Arial" pitchFamily="34" charset="0"/>
                <a:cs typeface="Arial" pitchFamily="34" charset="0"/>
              </a:rPr>
              <a:t>belirtilmiştir.</a:t>
            </a:r>
          </a:p>
        </p:txBody>
      </p:sp>
    </p:spTree>
    <p:extLst>
      <p:ext uri="{BB962C8B-B14F-4D97-AF65-F5344CB8AC3E}">
        <p14:creationId xmlns:p14="http://schemas.microsoft.com/office/powerpoint/2010/main" val="394097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3408591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Kamu Görevlisi ÖGG Bakımından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tr-TR" dirty="0">
                <a:latin typeface="Arial" pitchFamily="34" charset="0"/>
                <a:cs typeface="Arial" pitchFamily="34" charset="0"/>
              </a:rPr>
              <a:t>Amirine, maiyetindekilere, iş arkadaşları veya iş sahiplerine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hakarette bulunmak </a:t>
            </a:r>
            <a:r>
              <a:rPr lang="tr-TR" dirty="0">
                <a:latin typeface="Arial" pitchFamily="34" charset="0"/>
                <a:cs typeface="Arial" pitchFamily="34" charset="0"/>
              </a:rPr>
              <a:t>veya bunları tehdit etmek”, 657 sayılı Kanun’un,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125/D/l maddesi </a:t>
            </a:r>
            <a:r>
              <a:rPr lang="tr-TR" dirty="0">
                <a:latin typeface="Arial" pitchFamily="34" charset="0"/>
                <a:cs typeface="Arial" pitchFamily="34" charset="0"/>
              </a:rPr>
              <a:t>hükmü uyarınca, memurun bulunduğu kademede ilerlemesinin 1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-3 </a:t>
            </a:r>
            <a:r>
              <a:rPr lang="tr-TR" dirty="0">
                <a:latin typeface="Arial" pitchFamily="34" charset="0"/>
                <a:cs typeface="Arial" pitchFamily="34" charset="0"/>
              </a:rPr>
              <a:t>yıl durdurulması yaptırımını gerektiren bir fiil olarak tanımlanmıştır..</a:t>
            </a:r>
          </a:p>
        </p:txBody>
      </p:sp>
    </p:spTree>
    <p:extLst>
      <p:ext uri="{BB962C8B-B14F-4D97-AF65-F5344CB8AC3E}">
        <p14:creationId xmlns:p14="http://schemas.microsoft.com/office/powerpoint/2010/main" val="15482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1"/>
            <a:ext cx="8419723" cy="562458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Kamu Görevlisi ÖGG Bakımından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Kamu görevlisi  için </a:t>
            </a:r>
            <a:r>
              <a:rPr lang="tr-TR" dirty="0">
                <a:latin typeface="Arial" pitchFamily="34" charset="0"/>
                <a:cs typeface="Arial" pitchFamily="34" charset="0"/>
              </a:rPr>
              <a:t>125. maddede toplamda 5 çeşit yaptırım öngörülmüştür. Bunlara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kısaca değinecek </a:t>
            </a:r>
            <a:r>
              <a:rPr lang="tr-TR" dirty="0">
                <a:latin typeface="Arial" pitchFamily="34" charset="0"/>
                <a:cs typeface="Arial" pitchFamily="34" charset="0"/>
              </a:rPr>
              <a:t>olursak: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Uyarma: </a:t>
            </a:r>
            <a:r>
              <a:rPr lang="tr-TR" dirty="0">
                <a:latin typeface="Arial" pitchFamily="34" charset="0"/>
                <a:cs typeface="Arial" pitchFamily="34" charset="0"/>
              </a:rPr>
              <a:t>Memura, görevinde ve davranışlarında daha dikkatli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olması gerektiğinin </a:t>
            </a:r>
            <a:r>
              <a:rPr lang="tr-TR" dirty="0">
                <a:latin typeface="Arial" pitchFamily="34" charset="0"/>
                <a:cs typeface="Arial" pitchFamily="34" charset="0"/>
              </a:rPr>
              <a:t>yazı ile bildirilmesidir.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Kınama: </a:t>
            </a:r>
            <a:r>
              <a:rPr lang="tr-TR" dirty="0">
                <a:latin typeface="Arial" pitchFamily="34" charset="0"/>
                <a:cs typeface="Arial" pitchFamily="34" charset="0"/>
              </a:rPr>
              <a:t>Memura, görevinde ve davranışlarında kusurlu olduğunun yazı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ile bildirilmesidir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Aylıktan Kesme: </a:t>
            </a:r>
            <a:r>
              <a:rPr lang="tr-TR" dirty="0">
                <a:latin typeface="Arial" pitchFamily="34" charset="0"/>
                <a:cs typeface="Arial" pitchFamily="34" charset="0"/>
              </a:rPr>
              <a:t>Memurun brüt aylığından 1/30 - 1/8 arasında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kesinti yapılmasıdır.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84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562458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Kamu Görevlisi ÖGG Bakımından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Kademe İlerlemesinin Durdurulması: </a:t>
            </a:r>
            <a:r>
              <a:rPr lang="tr-TR" dirty="0">
                <a:latin typeface="Arial" pitchFamily="34" charset="0"/>
                <a:cs typeface="Arial" pitchFamily="34" charset="0"/>
              </a:rPr>
              <a:t>Fiilin ağırlık derecesine göre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memurun bulunduğu </a:t>
            </a:r>
            <a:r>
              <a:rPr lang="tr-TR" dirty="0">
                <a:latin typeface="Arial" pitchFamily="34" charset="0"/>
                <a:cs typeface="Arial" pitchFamily="34" charset="0"/>
              </a:rPr>
              <a:t>kademede ilerlemesinin 1 - 3 yıl durdurulmasıdır.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Devlet Memurluğundan Çıkarma: </a:t>
            </a:r>
            <a:r>
              <a:rPr lang="tr-TR" dirty="0">
                <a:latin typeface="Arial" pitchFamily="34" charset="0"/>
                <a:cs typeface="Arial" pitchFamily="34" charset="0"/>
              </a:rPr>
              <a:t>Bir daha devlet memurluğuna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atanmamak üzere </a:t>
            </a:r>
            <a:r>
              <a:rPr lang="tr-TR" dirty="0">
                <a:latin typeface="Arial" pitchFamily="34" charset="0"/>
                <a:cs typeface="Arial" pitchFamily="34" charset="0"/>
              </a:rPr>
              <a:t>memurluktan çıkarmaktır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Devlet memuru hakkında savunması alınmadan disiplin cezası verilemez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Soruşturmayı </a:t>
            </a:r>
            <a:r>
              <a:rPr lang="tr-TR" dirty="0">
                <a:latin typeface="Arial" pitchFamily="34" charset="0"/>
                <a:cs typeface="Arial" pitchFamily="34" charset="0"/>
              </a:rPr>
              <a:t>yapanın veya yetkili disiplin kurulunun 7 günden az olmamak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üzere verdiği süre içinde veya belirtilen bir tarihte savunmasını yapmayan memur, savunma </a:t>
            </a:r>
            <a:r>
              <a:rPr lang="tr-TR" dirty="0">
                <a:latin typeface="Arial" pitchFamily="34" charset="0"/>
                <a:cs typeface="Arial" pitchFamily="34" charset="0"/>
              </a:rPr>
              <a:t>hakkından vazgeçmiş sayılır (657 sayılı Kanun, m. 130).</a:t>
            </a:r>
          </a:p>
        </p:txBody>
      </p:sp>
    </p:spTree>
    <p:extLst>
      <p:ext uri="{BB962C8B-B14F-4D97-AF65-F5344CB8AC3E}">
        <p14:creationId xmlns:p14="http://schemas.microsoft.com/office/powerpoint/2010/main" val="85673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562458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Kamu Görevlisi ÖGG Bakımından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657 </a:t>
            </a:r>
            <a:r>
              <a:rPr lang="tr-TR" dirty="0">
                <a:latin typeface="Arial" pitchFamily="34" charset="0"/>
                <a:cs typeface="Arial" pitchFamily="34" charset="0"/>
              </a:rPr>
              <a:t>sayılı Kanun’un 126. maddesinde ,“disiplin cezası vermeye yetkili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amir ve </a:t>
            </a:r>
            <a:r>
              <a:rPr lang="tr-TR" dirty="0">
                <a:latin typeface="Arial" pitchFamily="34" charset="0"/>
                <a:cs typeface="Arial" pitchFamily="34" charset="0"/>
              </a:rPr>
              <a:t>kurullar” şu şekilde düzenlenmiştir: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“Uyarma, kınama ve aylıktan kesme cezaları disiplin amirleri tarafından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; kademe </a:t>
            </a:r>
            <a:r>
              <a:rPr lang="tr-TR" dirty="0">
                <a:latin typeface="Arial" pitchFamily="34" charset="0"/>
                <a:cs typeface="Arial" pitchFamily="34" charset="0"/>
              </a:rPr>
              <a:t>ilerlemesinin durdurulması cezası, memurun bağlı olduğu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kurumdaki disiplin </a:t>
            </a:r>
            <a:r>
              <a:rPr lang="tr-TR" dirty="0">
                <a:latin typeface="Arial" pitchFamily="34" charset="0"/>
                <a:cs typeface="Arial" pitchFamily="34" charset="0"/>
              </a:rPr>
              <a:t>kurulunun kararı alındıktan sonra, atamaya yetkili amirler il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disiplin kurullarının </a:t>
            </a:r>
            <a:r>
              <a:rPr lang="tr-TR" dirty="0">
                <a:latin typeface="Arial" pitchFamily="34" charset="0"/>
                <a:cs typeface="Arial" pitchFamily="34" charset="0"/>
              </a:rPr>
              <a:t>kararlarına dayanan hâllerde valiler tarafından verilir.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Devlet memurluğundan çıkarma cezası amirlerin bu yoldaki isteği üzerine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memurun </a:t>
            </a:r>
            <a:r>
              <a:rPr lang="tr-TR" dirty="0">
                <a:latin typeface="Arial" pitchFamily="34" charset="0"/>
                <a:cs typeface="Arial" pitchFamily="34" charset="0"/>
              </a:rPr>
              <a:t>bağlı bulunduğu kurumun yüksek disiplin kurulu kararı ile verilir.</a:t>
            </a:r>
          </a:p>
        </p:txBody>
      </p:sp>
    </p:spTree>
    <p:extLst>
      <p:ext uri="{BB962C8B-B14F-4D97-AF65-F5344CB8AC3E}">
        <p14:creationId xmlns:p14="http://schemas.microsoft.com/office/powerpoint/2010/main" val="420584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562458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Kamu Görevlisi ÖGG Bakımından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Kamu görevlilerine verilecek disiplin cezalarının tabi olduğu soruşturma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kovuşturma </a:t>
            </a:r>
            <a:r>
              <a:rPr lang="tr-TR" dirty="0">
                <a:latin typeface="Arial" pitchFamily="34" charset="0"/>
                <a:cs typeface="Arial" pitchFamily="34" charset="0"/>
              </a:rPr>
              <a:t>zaman aşımı süreleri mevcuttur. Buna göre;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657 sayılı Kanun’un 125’inci maddesinde sayılan fiil ve hâlleri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işleyenler hakkında</a:t>
            </a:r>
            <a:r>
              <a:rPr lang="tr-TR" dirty="0">
                <a:latin typeface="Arial" pitchFamily="34" charset="0"/>
                <a:cs typeface="Arial" pitchFamily="34" charset="0"/>
              </a:rPr>
              <a:t>, bu fiil ve hâllerin işlendiğinin öğrenildiği tarihten itibaren;</a:t>
            </a: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 Uyarma, kınama, aylıktan kesme ve kademe ilerlemesinin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durdurulması cezalarında </a:t>
            </a:r>
            <a:r>
              <a:rPr lang="tr-TR" dirty="0">
                <a:latin typeface="Arial" pitchFamily="34" charset="0"/>
                <a:cs typeface="Arial" pitchFamily="34" charset="0"/>
              </a:rPr>
              <a:t>bir ay içinde disiplin soruşturmasına,</a:t>
            </a: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 Memurluktan çıkarma cezasında altı ay içinde disiplin kovuşturmasına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başlanmadığı </a:t>
            </a:r>
            <a:r>
              <a:rPr lang="tr-TR" dirty="0">
                <a:latin typeface="Arial" pitchFamily="34" charset="0"/>
                <a:cs typeface="Arial" pitchFamily="34" charset="0"/>
              </a:rPr>
              <a:t>takdirde disiplin cezası verme yetkisi zaman aşımına uğrar.</a:t>
            </a:r>
          </a:p>
        </p:txBody>
      </p:sp>
    </p:spTree>
    <p:extLst>
      <p:ext uri="{BB962C8B-B14F-4D97-AF65-F5344CB8AC3E}">
        <p14:creationId xmlns:p14="http://schemas.microsoft.com/office/powerpoint/2010/main" val="292815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Kamu Görevlisi ÖGG Bakımından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Disiplin cezasını gerektiren fiil ve hâllerin işlendiği tarihten itibaren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nihayet iki </a:t>
            </a:r>
            <a:r>
              <a:rPr lang="tr-TR" dirty="0">
                <a:latin typeface="Arial" pitchFamily="34" charset="0"/>
                <a:cs typeface="Arial" pitchFamily="34" charset="0"/>
              </a:rPr>
              <a:t>yıl içinde disiplin cezası verilmediği takdirde ceza verme yetkisi zaman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aşımına uğrar</a:t>
            </a:r>
            <a:r>
              <a:rPr lang="tr-TR" dirty="0">
                <a:latin typeface="Arial" pitchFamily="34" charset="0"/>
                <a:cs typeface="Arial" pitchFamily="34" charset="0"/>
              </a:rPr>
              <a:t>.” (657 sayılı Kanun’, m. 129)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Disiplin cezası kararları aleyhine, genel idari yargıda dava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açmak mümkündür</a:t>
            </a:r>
            <a:r>
              <a:rPr lang="tr-TR" dirty="0">
                <a:latin typeface="Arial" pitchFamily="34" charset="0"/>
                <a:cs typeface="Arial" pitchFamily="34" charset="0"/>
              </a:rPr>
              <a:t>. Ancak kınama, uyarma gibi bazı disiplin cezalarının temyizi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için doğrudan </a:t>
            </a:r>
            <a:r>
              <a:rPr lang="tr-TR" dirty="0">
                <a:latin typeface="Arial" pitchFamily="34" charset="0"/>
                <a:cs typeface="Arial" pitchFamily="34" charset="0"/>
              </a:rPr>
              <a:t>Danıştay’a gitmek mümkün olmayıp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; 2577 </a:t>
            </a:r>
            <a:r>
              <a:rPr lang="tr-TR" dirty="0">
                <a:latin typeface="Arial" pitchFamily="34" charset="0"/>
                <a:cs typeface="Arial" pitchFamily="34" charset="0"/>
              </a:rPr>
              <a:t>sayılı İdari Yargılama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Usulü Kanunu'nun </a:t>
            </a:r>
            <a:r>
              <a:rPr lang="tr-TR" dirty="0">
                <a:latin typeface="Arial" pitchFamily="34" charset="0"/>
                <a:cs typeface="Arial" pitchFamily="34" charset="0"/>
              </a:rPr>
              <a:t>45/1 hükmü uyarınca istinaf yoluna başvurulabilecektir.</a:t>
            </a:r>
          </a:p>
        </p:txBody>
      </p:sp>
    </p:spTree>
    <p:extLst>
      <p:ext uri="{BB962C8B-B14F-4D97-AF65-F5344CB8AC3E}">
        <p14:creationId xmlns:p14="http://schemas.microsoft.com/office/powerpoint/2010/main" val="427871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562458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İşçi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statüsündeki ÖGG bakımından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İşçi statüsündeki ÖGG, iş yerindeki kusurlu davranışları nedeniyle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disiplin sorgulamasına </a:t>
            </a:r>
            <a:r>
              <a:rPr lang="tr-TR" dirty="0">
                <a:latin typeface="Arial" pitchFamily="34" charset="0"/>
                <a:cs typeface="Arial" pitchFamily="34" charset="0"/>
              </a:rPr>
              <a:t>tabi tutulabilir. Bu durumda ilgili iş yerinde toplu iş sözleşmesi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olup olmadığı </a:t>
            </a:r>
            <a:r>
              <a:rPr lang="tr-TR" dirty="0">
                <a:latin typeface="Arial" pitchFamily="34" charset="0"/>
                <a:cs typeface="Arial" pitchFamily="34" charset="0"/>
              </a:rPr>
              <a:t>hususuna göre disiplin prosedürü farklılık gösterecektir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İş hukukunda işverenlere belirli koşulların varlığı hâlinde disiplin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cezası verme </a:t>
            </a:r>
            <a:r>
              <a:rPr lang="tr-TR" dirty="0">
                <a:latin typeface="Arial" pitchFamily="34" charset="0"/>
                <a:cs typeface="Arial" pitchFamily="34" charset="0"/>
              </a:rPr>
              <a:t>yetkisi tanınmıştır. Ancak bu konuda ayrıntılı düzenlemeler bulunmayıp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İş Kanunu’nda </a:t>
            </a:r>
            <a:r>
              <a:rPr lang="tr-TR" dirty="0">
                <a:latin typeface="Arial" pitchFamily="34" charset="0"/>
                <a:cs typeface="Arial" pitchFamily="34" charset="0"/>
              </a:rPr>
              <a:t>konu ile ilgili bazı hükümler (İK. m.18/1,m.25/II,m.38) yer almaktadır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8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İşçi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statüsündeki ÖGG bakımından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Uyarı, kınama, ücret kesintisi, işin ve iş yerinin değiştirilmesi, geçici işten uzaklaştırma, işten çıkarma biçiminde ortaya çıkan disiplin cezalarının uygulanabilmesi için aşağıda belirtilen koşulların gerçekleşmesi gerekir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İşçilere bir disiplin cezasının verilebilmesi için her şeyden önce bunun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geçerli bir </a:t>
            </a:r>
            <a:r>
              <a:rPr lang="tr-TR" dirty="0">
                <a:latin typeface="Arial" pitchFamily="34" charset="0"/>
                <a:cs typeface="Arial" pitchFamily="34" charset="0"/>
              </a:rPr>
              <a:t>hukuki dayanağı bulunmalıdır. Mevzuatımızda öngörülen hükümlerle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disiplin cezasının </a:t>
            </a:r>
            <a:r>
              <a:rPr lang="tr-TR" dirty="0">
                <a:latin typeface="Arial" pitchFamily="34" charset="0"/>
                <a:cs typeface="Arial" pitchFamily="34" charset="0"/>
              </a:rPr>
              <a:t>uygulanabilmesi bir hukuki dayanağın varlığına dayandırılmıştır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79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396258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İşçi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statüsündeki ÖGG bakımından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İşverenin </a:t>
            </a:r>
            <a:r>
              <a:rPr lang="tr-TR" dirty="0">
                <a:latin typeface="Arial" pitchFamily="34" charset="0"/>
                <a:cs typeface="Arial" pitchFamily="34" charset="0"/>
              </a:rPr>
              <a:t>kusurlu işçiyi işten çıkarma nedenleri, İş Kanunu’nun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18./1 </a:t>
            </a:r>
            <a:r>
              <a:rPr lang="tr-TR" dirty="0">
                <a:latin typeface="Arial" pitchFamily="34" charset="0"/>
                <a:cs typeface="Arial" pitchFamily="34" charset="0"/>
              </a:rPr>
              <a:t>ile 25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./2 maddesinde belirtilmiştir</a:t>
            </a:r>
            <a:r>
              <a:rPr lang="tr-TR" dirty="0">
                <a:latin typeface="Arial" pitchFamily="34" charset="0"/>
                <a:cs typeface="Arial" pitchFamily="34" charset="0"/>
              </a:rPr>
              <a:t>. Anılan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hükümlerde öngörülmeyen </a:t>
            </a:r>
            <a:r>
              <a:rPr lang="tr-TR" dirty="0">
                <a:latin typeface="Arial" pitchFamily="34" charset="0"/>
                <a:cs typeface="Arial" pitchFamily="34" charset="0"/>
              </a:rPr>
              <a:t>bir nedene dayanarak işveren, işçiyi geçerli veya haklı nedenle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işten çıkaramaz</a:t>
            </a:r>
            <a:r>
              <a:rPr lang="tr-TR" dirty="0">
                <a:latin typeface="Arial" pitchFamily="34" charset="0"/>
                <a:cs typeface="Arial" pitchFamily="34" charset="0"/>
              </a:rPr>
              <a:t>. Yine işçiye bir disiplin cezasının uygulanabilmesi için işçinin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kusurlu bulunması </a:t>
            </a:r>
            <a:r>
              <a:rPr lang="tr-TR" dirty="0">
                <a:latin typeface="Arial" pitchFamily="34" charset="0"/>
                <a:cs typeface="Arial" pitchFamily="34" charset="0"/>
              </a:rPr>
              <a:t>da zorunludur.</a:t>
            </a:r>
          </a:p>
        </p:txBody>
      </p:sp>
    </p:spTree>
    <p:extLst>
      <p:ext uri="{BB962C8B-B14F-4D97-AF65-F5344CB8AC3E}">
        <p14:creationId xmlns:p14="http://schemas.microsoft.com/office/powerpoint/2010/main" val="66040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673257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İşçi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statüsündeki ÖGG bakımından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Toplu iş sözleşmesinin olduğu iş yerlerinde, toplu iş sözleşmeleri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iç yönetmeliklerde </a:t>
            </a:r>
            <a:r>
              <a:rPr lang="tr-TR" dirty="0">
                <a:latin typeface="Arial" pitchFamily="34" charset="0"/>
                <a:cs typeface="Arial" pitchFamily="34" charset="0"/>
              </a:rPr>
              <a:t>disiplin suçları ayrıntılı olarak sayılmakta ve bunlara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uygulanacak disiplin </a:t>
            </a:r>
            <a:r>
              <a:rPr lang="tr-TR" dirty="0">
                <a:latin typeface="Arial" pitchFamily="34" charset="0"/>
                <a:cs typeface="Arial" pitchFamily="34" charset="0"/>
              </a:rPr>
              <a:t>cezaları gösterilmektedir. Toplu iş sözleşmelerinde düzenlenen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disiplin cezaları</a:t>
            </a:r>
            <a:r>
              <a:rPr lang="tr-TR" dirty="0">
                <a:latin typeface="Arial" pitchFamily="34" charset="0"/>
                <a:cs typeface="Arial" pitchFamily="34" charset="0"/>
              </a:rPr>
              <a:t>, bu sözleşmelerde yer alan disiplin kurullarınca verilmektedir.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 </a:t>
            </a:r>
            <a:r>
              <a:rPr lang="tr-TR" dirty="0">
                <a:latin typeface="Arial" pitchFamily="34" charset="0"/>
                <a:cs typeface="Arial" pitchFamily="34" charset="0"/>
              </a:rPr>
              <a:t>noktada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ayrıca </a:t>
            </a:r>
            <a:r>
              <a:rPr lang="tr-TR" dirty="0">
                <a:latin typeface="Arial" pitchFamily="34" charset="0"/>
                <a:cs typeface="Arial" pitchFamily="34" charset="0"/>
              </a:rPr>
              <a:t>düzenlenen bir emredici hüküm bulunmaktadır. İş Kanunu’nun 38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maddesine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 “işveren, toplu iş sözleşmesi veya iş akitlerinde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gösterilmiş bulunan </a:t>
            </a:r>
            <a:r>
              <a:rPr lang="tr-TR" dirty="0">
                <a:latin typeface="Arial" pitchFamily="34" charset="0"/>
                <a:cs typeface="Arial" pitchFamily="34" charset="0"/>
              </a:rPr>
              <a:t>nedenler dışında” işçiye “ücret kesintisi” cezası veremeyecektir.</a:t>
            </a:r>
          </a:p>
        </p:txBody>
      </p:sp>
    </p:spTree>
    <p:extLst>
      <p:ext uri="{BB962C8B-B14F-4D97-AF65-F5344CB8AC3E}">
        <p14:creationId xmlns:p14="http://schemas.microsoft.com/office/powerpoint/2010/main" val="302411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645557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ÖGG’NİN DİSİPLİN SORUŞTURMASI USULÜ</a:t>
            </a: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İşçi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statüsündeki ÖGG bakımından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Disiplin cezasının uygulanmasından önce, kural olarak işçinin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savunmasının alınması </a:t>
            </a:r>
            <a:r>
              <a:rPr lang="tr-TR" dirty="0">
                <a:latin typeface="Arial" pitchFamily="34" charset="0"/>
                <a:cs typeface="Arial" pitchFamily="34" charset="0"/>
              </a:rPr>
              <a:t>zorunluluğundan söz edilemez. Ancak, toplu iş sözleşmesi, iş akdi veya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iç yönetmelikte </a:t>
            </a:r>
            <a:r>
              <a:rPr lang="tr-TR" dirty="0">
                <a:latin typeface="Arial" pitchFamily="34" charset="0"/>
                <a:cs typeface="Arial" pitchFamily="34" charset="0"/>
              </a:rPr>
              <a:t>disiplin cezası uygulanmadan önce işçiye savunma hakkı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tanınmışsa bunun </a:t>
            </a:r>
            <a:r>
              <a:rPr lang="tr-TR" dirty="0">
                <a:latin typeface="Arial" pitchFamily="34" charset="0"/>
                <a:cs typeface="Arial" pitchFamily="34" charset="0"/>
              </a:rPr>
              <a:t>uygulanması gerekir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Verilen disiplin cezaları,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yargı </a:t>
            </a:r>
            <a:r>
              <a:rPr lang="tr-TR" dirty="0">
                <a:latin typeface="Arial" pitchFamily="34" charset="0"/>
                <a:cs typeface="Arial" pitchFamily="34" charset="0"/>
              </a:rPr>
              <a:t>denetimine tabidir. Verilen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disiplin cezalarını </a:t>
            </a:r>
            <a:r>
              <a:rPr lang="tr-TR" dirty="0">
                <a:latin typeface="Arial" pitchFamily="34" charset="0"/>
                <a:cs typeface="Arial" pitchFamily="34" charset="0"/>
              </a:rPr>
              <a:t>kesin sayan, bunlar hakkında yargıya gidilemeyeceğini öngören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sözleşme hükümleri </a:t>
            </a:r>
            <a:r>
              <a:rPr lang="tr-TR" dirty="0">
                <a:latin typeface="Arial" pitchFamily="34" charset="0"/>
                <a:cs typeface="Arial" pitchFamily="34" charset="0"/>
              </a:rPr>
              <a:t>de geçersizdir. Ancak mahkemece, işverenin verdiği disiplin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cezasının iptali </a:t>
            </a:r>
            <a:r>
              <a:rPr lang="tr-TR" dirty="0">
                <a:latin typeface="Arial" pitchFamily="34" charset="0"/>
                <a:cs typeface="Arial" pitchFamily="34" charset="0"/>
              </a:rPr>
              <a:t>ve işvereni bir işlem yapmaya zorlayıcı nitelikte karar verilmesi 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mümkün değildir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937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1"/>
            <a:ext cx="8419723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5188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SAYILI KANUNDAKİ İDARİ YAPTIRIMLAR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5188 sayılı Kanun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kapsamındaki belli yükümlülüklerin </a:t>
            </a:r>
            <a:r>
              <a:rPr lang="tr-TR" dirty="0">
                <a:latin typeface="Arial" pitchFamily="34" charset="0"/>
                <a:cs typeface="Arial" pitchFamily="34" charset="0"/>
              </a:rPr>
              <a:t>yerine getirilmemesi ile ihmali veya icrai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davranışlarla gerçekleşen </a:t>
            </a:r>
            <a:r>
              <a:rPr lang="tr-TR" dirty="0">
                <a:latin typeface="Arial" pitchFamily="34" charset="0"/>
                <a:cs typeface="Arial" pitchFamily="34" charset="0"/>
              </a:rPr>
              <a:t>bir takım fiillerin idari yaptırımları, 20. madde altında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toplanmak suretiyle </a:t>
            </a:r>
            <a:r>
              <a:rPr lang="tr-TR" dirty="0">
                <a:latin typeface="Arial" pitchFamily="34" charset="0"/>
                <a:cs typeface="Arial" pitchFamily="34" charset="0"/>
              </a:rPr>
              <a:t>hükme bağlanmıştır. Buna göre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 17’nci maddede belirtilen grev yasağına uymayan, ateşli silahını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bu kanuna </a:t>
            </a:r>
            <a:r>
              <a:rPr lang="tr-TR" dirty="0">
                <a:latin typeface="Arial" pitchFamily="34" charset="0"/>
                <a:cs typeface="Arial" pitchFamily="34" charset="0"/>
              </a:rPr>
              <a:t>aykırı veya görev alanı dışında kullanan veya özel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kimlik kartını </a:t>
            </a:r>
            <a:r>
              <a:rPr lang="tr-TR" dirty="0">
                <a:latin typeface="Arial" pitchFamily="34" charset="0"/>
                <a:cs typeface="Arial" pitchFamily="34" charset="0"/>
              </a:rPr>
              <a:t>başkasına kullandıran özel güvenlik görevlisine bin Türk Lirası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idari para </a:t>
            </a:r>
            <a:r>
              <a:rPr lang="tr-TR" dirty="0">
                <a:latin typeface="Arial" pitchFamily="34" charset="0"/>
                <a:cs typeface="Arial" pitchFamily="34" charset="0"/>
              </a:rPr>
              <a:t>cezası verilir ve bu kişilerin çalışma izni valilikçe iptal edilir. Bu kişiler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bir </a:t>
            </a:r>
            <a:r>
              <a:rPr lang="tr-TR" dirty="0">
                <a:latin typeface="Arial" pitchFamily="34" charset="0"/>
                <a:cs typeface="Arial" pitchFamily="34" charset="0"/>
              </a:rPr>
              <a:t>daha özel güvenlik görevlisi olamazlar.</a:t>
            </a:r>
          </a:p>
        </p:txBody>
      </p:sp>
    </p:spTree>
    <p:extLst>
      <p:ext uri="{BB962C8B-B14F-4D97-AF65-F5344CB8AC3E}">
        <p14:creationId xmlns:p14="http://schemas.microsoft.com/office/powerpoint/2010/main" val="44707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1"/>
            <a:ext cx="8419723" cy="50705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5188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SAYILI KANUNDAKİ İDARİ YAPTIRIMLAR</a:t>
            </a: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 Diğer kişi, kurum ve kuruluşlara sağlanacak özel güvenlik hizmetini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5’inci maddede </a:t>
            </a:r>
            <a:r>
              <a:rPr lang="tr-TR" dirty="0">
                <a:latin typeface="Arial" pitchFamily="34" charset="0"/>
                <a:cs typeface="Arial" pitchFamily="34" charset="0"/>
              </a:rPr>
              <a:t>belirtilen süre içinde ilgili valiliğe bildirmeyen özel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güvenlik şirketlerine </a:t>
            </a:r>
            <a:r>
              <a:rPr lang="tr-TR" dirty="0">
                <a:latin typeface="Arial" pitchFamily="34" charset="0"/>
                <a:cs typeface="Arial" pitchFamily="34" charset="0"/>
              </a:rPr>
              <a:t>her bildirim için bin Türk Lirası (Özel güvenlik izni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bildirim yükümlülüğüne </a:t>
            </a:r>
            <a:r>
              <a:rPr lang="tr-TR" dirty="0">
                <a:latin typeface="Arial" pitchFamily="34" charset="0"/>
                <a:cs typeface="Arial" pitchFamily="34" charset="0"/>
              </a:rPr>
              <a:t>aykırılık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),</a:t>
            </a:r>
          </a:p>
          <a:p>
            <a:pPr algn="just">
              <a:lnSpc>
                <a:spcPct val="20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 6’ncı </a:t>
            </a:r>
            <a:r>
              <a:rPr lang="tr-TR" dirty="0">
                <a:latin typeface="Arial" pitchFamily="34" charset="0"/>
                <a:cs typeface="Arial" pitchFamily="34" charset="0"/>
              </a:rPr>
              <a:t>madde uyarınca mülki idare amirlerince istenen ilave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tedbirleri almayan </a:t>
            </a:r>
            <a:r>
              <a:rPr lang="tr-TR" dirty="0">
                <a:latin typeface="Arial" pitchFamily="34" charset="0"/>
                <a:cs typeface="Arial" pitchFamily="34" charset="0"/>
              </a:rPr>
              <a:t>kişi, kurum, kuruluş veya şirketlerin yöneticilerine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iki bin Türk Lirası </a:t>
            </a:r>
            <a:r>
              <a:rPr lang="tr-TR" dirty="0">
                <a:latin typeface="Arial" pitchFamily="34" charset="0"/>
                <a:cs typeface="Arial" pitchFamily="34" charset="0"/>
              </a:rPr>
              <a:t>(Mülki idari amirler tarafından alınacak tedbirlere aykırılık),</a:t>
            </a:r>
          </a:p>
        </p:txBody>
      </p:sp>
    </p:spTree>
    <p:extLst>
      <p:ext uri="{BB962C8B-B14F-4D97-AF65-F5344CB8AC3E}">
        <p14:creationId xmlns:p14="http://schemas.microsoft.com/office/powerpoint/2010/main" val="311401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368559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5188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SAYILI KANUNDAKİ İDARİ YAPTIRIMLAR</a:t>
            </a: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 22’nci </a:t>
            </a:r>
            <a:r>
              <a:rPr lang="tr-TR" dirty="0">
                <a:latin typeface="Arial" pitchFamily="34" charset="0"/>
                <a:cs typeface="Arial" pitchFamily="34" charset="0"/>
              </a:rPr>
              <a:t>madde gereğince tespit edilip giderilmesi istenen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eksiklikleri gidermeyen </a:t>
            </a:r>
            <a:r>
              <a:rPr lang="tr-TR" dirty="0">
                <a:latin typeface="Arial" pitchFamily="34" charset="0"/>
                <a:cs typeface="Arial" pitchFamily="34" charset="0"/>
              </a:rPr>
              <a:t>kişi, kurum, kuruluş veya şirketlerin yöneticilerine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iki bin Türk Lirası (</a:t>
            </a:r>
            <a:r>
              <a:rPr lang="tr-TR" dirty="0">
                <a:latin typeface="Arial" pitchFamily="34" charset="0"/>
                <a:cs typeface="Arial" pitchFamily="34" charset="0"/>
              </a:rPr>
              <a:t>Denetim ve sonucunda tespit edilen eksiklerin giderilmemesi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),</a:t>
            </a:r>
          </a:p>
          <a:p>
            <a:pPr algn="just">
              <a:lnSpc>
                <a:spcPct val="200000"/>
              </a:lnSpc>
            </a:pPr>
            <a:endParaRPr lang="tr-TR" sz="9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 Özel güvenlik görevlisini koruma ve güvenlik hizmetleri dışında başka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bir işte </a:t>
            </a:r>
            <a:r>
              <a:rPr lang="tr-TR" dirty="0">
                <a:latin typeface="Arial" pitchFamily="34" charset="0"/>
                <a:cs typeface="Arial" pitchFamily="34" charset="0"/>
              </a:rPr>
              <a:t>çalıştıran kişi, kurum ve kuruluşlara her eylemleri için bin Türk Lirası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03652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411647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5188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SAYILI KANUNDAKİ İDARİ YAPTIRIMLAR</a:t>
            </a:r>
          </a:p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>
                <a:latin typeface="Arial" pitchFamily="34" charset="0"/>
                <a:cs typeface="Arial" pitchFamily="34" charset="0"/>
              </a:rPr>
              <a:t> 11’inci maddenin ikinci fıkrası ile 12 </a:t>
            </a:r>
            <a:r>
              <a:rPr lang="tr-TR" dirty="0" err="1">
                <a:latin typeface="Arial" pitchFamily="34" charset="0"/>
                <a:cs typeface="Arial" pitchFamily="34" charset="0"/>
              </a:rPr>
              <a:t>nci</a:t>
            </a:r>
            <a:r>
              <a:rPr lang="tr-TR" dirty="0">
                <a:latin typeface="Arial" pitchFamily="34" charset="0"/>
                <a:cs typeface="Arial" pitchFamily="34" charset="0"/>
              </a:rPr>
              <a:t> maddenin üçüncü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fıkrasında belirtilen </a:t>
            </a:r>
            <a:r>
              <a:rPr lang="tr-TR" dirty="0">
                <a:latin typeface="Arial" pitchFamily="34" charset="0"/>
                <a:cs typeface="Arial" pitchFamily="34" charset="0"/>
              </a:rPr>
              <a:t>bildirimleri süresinde yerine getirmeyenlere bin Türk Lirası,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idari para </a:t>
            </a:r>
            <a:r>
              <a:rPr lang="tr-TR" dirty="0">
                <a:latin typeface="Arial" pitchFamily="34" charset="0"/>
                <a:cs typeface="Arial" pitchFamily="34" charset="0"/>
              </a:rPr>
              <a:t>cezası verilir (ÖGG’nin göreve başlaması ve sona ermesi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hususlarını bildirmeme).</a:t>
            </a:r>
          </a:p>
          <a:p>
            <a:pPr algn="just">
              <a:lnSpc>
                <a:spcPct val="200000"/>
              </a:lnSpc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Bu maddede öngörülen idari para cezaları mahallî mülkî amir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tarafından verilir</a:t>
            </a:r>
            <a:r>
              <a:rPr lang="tr-TR" dirty="0">
                <a:latin typeface="Arial" pitchFamily="34" charset="0"/>
                <a:cs typeface="Arial" pitchFamily="34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70188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89000"/>
            <a:ext cx="8419723" cy="633246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5188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SAYILI KANUNDAKİ İDARİ YAPTIRIMLAR</a:t>
            </a:r>
          </a:p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Sanığın </a:t>
            </a:r>
            <a:r>
              <a:rPr lang="tr-TR" dirty="0">
                <a:latin typeface="Arial" pitchFamily="34" charset="0"/>
                <a:cs typeface="Arial" pitchFamily="34" charset="0"/>
              </a:rPr>
              <a:t>müdahil bankanın 03.06.2004 tarihli yazısında belirtildiği gibi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şubede </a:t>
            </a:r>
            <a:r>
              <a:rPr lang="tr-TR" dirty="0">
                <a:latin typeface="Arial" pitchFamily="34" charset="0"/>
                <a:cs typeface="Arial" pitchFamily="34" charset="0"/>
              </a:rPr>
              <a:t>koruma görevlisi olarak çalıştığı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şifresinin </a:t>
            </a:r>
            <a:r>
              <a:rPr lang="tr-TR" dirty="0">
                <a:latin typeface="Arial" pitchFamily="34" charset="0"/>
                <a:cs typeface="Arial" pitchFamily="34" charset="0"/>
              </a:rPr>
              <a:t>bulunmadığı, para tahsil ve tediye yetkisinin olmadığı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ancak fatura </a:t>
            </a:r>
            <a:r>
              <a:rPr lang="tr-TR" dirty="0">
                <a:latin typeface="Arial" pitchFamily="34" charset="0"/>
                <a:cs typeface="Arial" pitchFamily="34" charset="0"/>
              </a:rPr>
              <a:t>ödemelerinden kaynaklanan iş yoğunluğunu asgari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düzeye indirmek </a:t>
            </a:r>
            <a:r>
              <a:rPr lang="tr-TR" dirty="0">
                <a:latin typeface="Arial" pitchFamily="34" charset="0"/>
                <a:cs typeface="Arial" pitchFamily="34" charset="0"/>
              </a:rPr>
              <a:t>için genel müdürlüğün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onayı olmaksızın </a:t>
            </a:r>
            <a:r>
              <a:rPr lang="tr-TR" dirty="0">
                <a:latin typeface="Arial" pitchFamily="34" charset="0"/>
                <a:cs typeface="Arial" pitchFamily="34" charset="0"/>
              </a:rPr>
              <a:t>şubece resen görevlendirildiği dosya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kapsamından anlaşılmakla</a:t>
            </a:r>
            <a:r>
              <a:rPr lang="tr-TR" dirty="0">
                <a:latin typeface="Arial" pitchFamily="34" charset="0"/>
                <a:cs typeface="Arial" pitchFamily="34" charset="0"/>
              </a:rPr>
              <a:t>, 5188 sayılı Özel Güvenlik Hizmetlerine Dair Kanun’un 16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maddesi </a:t>
            </a:r>
            <a:r>
              <a:rPr lang="tr-TR" dirty="0">
                <a:latin typeface="Arial" pitchFamily="34" charset="0"/>
                <a:cs typeface="Arial" pitchFamily="34" charset="0"/>
              </a:rPr>
              <a:t>uyarınca güvenlik görevlilerinin koruma ve güvenlik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hizmetleri dışında </a:t>
            </a:r>
            <a:r>
              <a:rPr lang="tr-TR" dirty="0">
                <a:latin typeface="Arial" pitchFamily="34" charset="0"/>
                <a:cs typeface="Arial" pitchFamily="34" charset="0"/>
              </a:rPr>
              <a:t>başka işte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çalıştırılamayacağı cihetle</a:t>
            </a:r>
            <a:r>
              <a:rPr lang="tr-TR" dirty="0">
                <a:latin typeface="Arial" pitchFamily="34" charset="0"/>
                <a:cs typeface="Arial" pitchFamily="34" charset="0"/>
              </a:rPr>
              <a:t>, sanığın üzerine atılı eylemin zimmet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suçunu oluşturmayacağı </a:t>
            </a:r>
            <a:r>
              <a:rPr lang="tr-TR" dirty="0">
                <a:latin typeface="Arial" pitchFamily="34" charset="0"/>
                <a:cs typeface="Arial" pitchFamily="34" charset="0"/>
              </a:rPr>
              <a:t>gözetilmeden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beraatı </a:t>
            </a:r>
            <a:r>
              <a:rPr lang="tr-TR" dirty="0">
                <a:latin typeface="Arial" pitchFamily="34" charset="0"/>
                <a:cs typeface="Arial" pitchFamily="34" charset="0"/>
              </a:rPr>
              <a:t>yerine yazılı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şekilde mahkumiyet </a:t>
            </a:r>
            <a:r>
              <a:rPr lang="tr-TR" dirty="0">
                <a:latin typeface="Arial" pitchFamily="34" charset="0"/>
                <a:cs typeface="Arial" pitchFamily="34" charset="0"/>
              </a:rPr>
              <a:t>hükmü kurulması, isabetsizdir." (Yargıtay 7. CD, T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20.10.2011</a:t>
            </a:r>
            <a:r>
              <a:rPr lang="tr-TR" dirty="0">
                <a:latin typeface="Arial" pitchFamily="34" charset="0"/>
                <a:cs typeface="Arial" pitchFamily="34" charset="0"/>
              </a:rPr>
              <a:t>, E. 2008/13230, K. 2011/19532)</a:t>
            </a:r>
          </a:p>
        </p:txBody>
      </p:sp>
    </p:spTree>
    <p:extLst>
      <p:ext uri="{BB962C8B-B14F-4D97-AF65-F5344CB8AC3E}">
        <p14:creationId xmlns:p14="http://schemas.microsoft.com/office/powerpoint/2010/main" val="76858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743858"/>
            <a:ext cx="8419723" cy="633246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ÖGG’NİN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EYLEM ve İŞLEMLERİNDEN DOĞAN SORUMLULUK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•ÖGG’nin eylem ve işlemlerinden sorumluluğu konusunda da kamu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görevlisi ÖGG </a:t>
            </a:r>
            <a:r>
              <a:rPr lang="tr-TR" dirty="0">
                <a:latin typeface="Arial" pitchFamily="34" charset="0"/>
                <a:cs typeface="Arial" pitchFamily="34" charset="0"/>
              </a:rPr>
              <a:t>ve işçi statüsündeki ÖGG bakımından farklı hukuki sonuçlar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doğmakta olduğu </a:t>
            </a:r>
            <a:r>
              <a:rPr lang="tr-TR" dirty="0">
                <a:latin typeface="Arial" pitchFamily="34" charset="0"/>
                <a:cs typeface="Arial" pitchFamily="34" charset="0"/>
              </a:rPr>
              <a:t>söylenebilir. Dolayısıyla bu konuyu, kamu görevlisi ÖGG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işçi statüsündeki </a:t>
            </a:r>
            <a:r>
              <a:rPr lang="tr-TR" dirty="0">
                <a:latin typeface="Arial" pitchFamily="34" charset="0"/>
                <a:cs typeface="Arial" pitchFamily="34" charset="0"/>
              </a:rPr>
              <a:t>ÖGG bakımından ayrı ayrı ele alıp çözümlemek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uygun olacaktır</a:t>
            </a:r>
            <a:r>
              <a:rPr lang="tr-TR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KAMU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GÖREVLİSİ ÖGG’NİN SORUMLULUĞU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Kamu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görevlisi ÖGG, bağlı olduğu organ dolayısıyla doğrudan “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idarenin ajanı</a:t>
            </a:r>
            <a:r>
              <a:rPr lang="tr-TR" dirty="0">
                <a:latin typeface="Arial" pitchFamily="34" charset="0"/>
                <a:cs typeface="Arial" pitchFamily="34" charset="0"/>
              </a:rPr>
              <a:t>” olarak nitelendirilmektedir. Kamu görevlisi ÖGG’nin,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hizmetini yürütürken </a:t>
            </a:r>
            <a:r>
              <a:rPr lang="tr-TR" dirty="0">
                <a:latin typeface="Arial" pitchFamily="34" charset="0"/>
                <a:cs typeface="Arial" pitchFamily="34" charset="0"/>
              </a:rPr>
              <a:t>yapmış olduğu eylemler ve tesis etmiş olduğu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işlemlerden kaynaklı </a:t>
            </a:r>
            <a:r>
              <a:rPr lang="tr-TR" dirty="0">
                <a:latin typeface="Arial" pitchFamily="34" charset="0"/>
                <a:cs typeface="Arial" pitchFamily="34" charset="0"/>
              </a:rPr>
              <a:t>olarak kişilere vermiş olduğu zararlar, şartların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gerçekleşmesi hâlinde</a:t>
            </a:r>
            <a:r>
              <a:rPr lang="tr-TR" dirty="0">
                <a:latin typeface="Arial" pitchFamily="34" charset="0"/>
                <a:cs typeface="Arial" pitchFamily="34" charset="0"/>
              </a:rPr>
              <a:t>, idarenin sorumluluğu ilkelerine göre tazmin edilecektir.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393" y="3199"/>
            <a:ext cx="1417433" cy="109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261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598714"/>
            <a:ext cx="8419723" cy="4116477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Hizmet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kusuru sebebiyle sorumluluk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İdarenin görevlilerinin, görevleri gereği, görevleri sırasında,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kendilerine verilmiş </a:t>
            </a:r>
            <a:r>
              <a:rPr lang="tr-TR" dirty="0">
                <a:latin typeface="Arial" pitchFamily="34" charset="0"/>
                <a:cs typeface="Arial" pitchFamily="34" charset="0"/>
              </a:rPr>
              <a:t>araç ve gereçleri kullanarak veya görevlerinin verdiği nüfuzu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 yetkileri </a:t>
            </a:r>
            <a:r>
              <a:rPr lang="tr-TR" dirty="0">
                <a:latin typeface="Arial" pitchFamily="34" charset="0"/>
                <a:cs typeface="Arial" pitchFamily="34" charset="0"/>
              </a:rPr>
              <a:t>kullanarak görevleriyle, doğrudan veya dolaylı ilgili olan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hukuka aykırı </a:t>
            </a:r>
            <a:r>
              <a:rPr lang="tr-TR" dirty="0">
                <a:latin typeface="Arial" pitchFamily="34" charset="0"/>
                <a:cs typeface="Arial" pitchFamily="34" charset="0"/>
              </a:rPr>
              <a:t>işlem ve eylemleriyle üçüncü kişilere verdiği hukuka aykırı zararlar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idarenin </a:t>
            </a:r>
            <a:r>
              <a:rPr lang="tr-TR" dirty="0">
                <a:latin typeface="Arial" pitchFamily="34" charset="0"/>
                <a:cs typeface="Arial" pitchFamily="34" charset="0"/>
              </a:rPr>
              <a:t>hizmet kusuru olarak kabul edilmektedir. Hizmetin kötü işlemesi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hizmetin </a:t>
            </a:r>
            <a:r>
              <a:rPr lang="tr-TR" dirty="0">
                <a:latin typeface="Arial" pitchFamily="34" charset="0"/>
                <a:cs typeface="Arial" pitchFamily="34" charset="0"/>
              </a:rPr>
              <a:t>geç işlemesi ve hizmetin hiç işlememesi şeklinde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boyutlara sahiptir</a:t>
            </a:r>
            <a:r>
              <a:rPr lang="tr-TR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393" y="3199"/>
            <a:ext cx="1417433" cy="109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4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598715"/>
            <a:ext cx="8419723" cy="633246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Hizmet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kusuru sebebiyle sorumluluk</a:t>
            </a: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ÖGG’nin kişisel kusuru sebebiyle sorumluluk: </a:t>
            </a:r>
            <a:r>
              <a:rPr lang="tr-TR" dirty="0">
                <a:latin typeface="Arial" pitchFamily="34" charset="0"/>
                <a:cs typeface="Arial" pitchFamily="34" charset="0"/>
              </a:rPr>
              <a:t>Kamu görevlisinin görevi içinde fakat yaptığı görevden ayrılabilen kusurlu davranışları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neticesinde </a:t>
            </a:r>
            <a:r>
              <a:rPr lang="tr-TR" dirty="0">
                <a:latin typeface="Arial" pitchFamily="34" charset="0"/>
                <a:cs typeface="Arial" pitchFamily="34" charset="0"/>
              </a:rPr>
              <a:t>meydana gelen zararlar, özel hukuk bağlamında haksız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fiil sorumluluğuna </a:t>
            </a:r>
            <a:r>
              <a:rPr lang="tr-TR" dirty="0">
                <a:latin typeface="Arial" pitchFamily="34" charset="0"/>
                <a:cs typeface="Arial" pitchFamily="34" charset="0"/>
              </a:rPr>
              <a:t>yol açmakta ve bu yönüyle idarenin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sorumluluğundan farklılaşmaktadır</a:t>
            </a:r>
            <a:r>
              <a:rPr lang="tr-TR" dirty="0">
                <a:latin typeface="Arial" pitchFamily="34" charset="0"/>
                <a:cs typeface="Arial" pitchFamily="34" charset="0"/>
              </a:rPr>
              <a:t>. Ancak günümüzde birçok durumda kamu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görevlisinin kişisel </a:t>
            </a:r>
            <a:r>
              <a:rPr lang="tr-TR" dirty="0">
                <a:latin typeface="Arial" pitchFamily="34" charset="0"/>
                <a:cs typeface="Arial" pitchFamily="34" charset="0"/>
              </a:rPr>
              <a:t>kusuru ile zarar gerçekleşse dahi idarenin sorumlu tutulduğunu,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hem mevzuat </a:t>
            </a:r>
            <a:r>
              <a:rPr lang="tr-TR" dirty="0">
                <a:latin typeface="Arial" pitchFamily="34" charset="0"/>
                <a:cs typeface="Arial" pitchFamily="34" charset="0"/>
              </a:rPr>
              <a:t>hükümlerinden hem de içtihatlardan anlamaktayız.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Yargı kararlarının </a:t>
            </a:r>
            <a:r>
              <a:rPr lang="tr-TR" dirty="0">
                <a:latin typeface="Arial" pitchFamily="34" charset="0"/>
                <a:cs typeface="Arial" pitchFamily="34" charset="0"/>
              </a:rPr>
              <a:t>uygulanması, kamu görevlisinin suç oluşturan davranışları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kamu </a:t>
            </a:r>
            <a:r>
              <a:rPr lang="tr-TR" dirty="0">
                <a:latin typeface="Arial" pitchFamily="34" charset="0"/>
                <a:cs typeface="Arial" pitchFamily="34" charset="0"/>
              </a:rPr>
              <a:t>görevlisinin kötü niyetli davranması ve ağır kusur şeklinde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boyutlarda görünüm </a:t>
            </a:r>
            <a:r>
              <a:rPr lang="tr-TR" dirty="0">
                <a:latin typeface="Arial" pitchFamily="34" charset="0"/>
                <a:cs typeface="Arial" pitchFamily="34" charset="0"/>
              </a:rPr>
              <a:t>arz etmektedir.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393" y="3199"/>
            <a:ext cx="1417433" cy="109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108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598715"/>
            <a:ext cx="8419723" cy="6886466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İŞÇİ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STATÜSÜNDEKİ ÖGG’NİN SORUMLULUĞU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İşçi </a:t>
            </a:r>
            <a:r>
              <a:rPr lang="tr-TR" dirty="0">
                <a:latin typeface="Arial" pitchFamily="34" charset="0"/>
                <a:cs typeface="Arial" pitchFamily="34" charset="0"/>
              </a:rPr>
              <a:t>statüsündeki ÖGG’nin işverene karşı sorumluluğu, 6098 sayılı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Türk Borçlar </a:t>
            </a:r>
            <a:r>
              <a:rPr lang="tr-TR" dirty="0">
                <a:latin typeface="Arial" pitchFamily="34" charset="0"/>
                <a:cs typeface="Arial" pitchFamily="34" charset="0"/>
              </a:rPr>
              <a:t>Kanunu’nun 400. maddesi hükümlerinde yasal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düzenlemeye kavuşturulmuştur</a:t>
            </a:r>
            <a:r>
              <a:rPr lang="tr-TR" dirty="0">
                <a:latin typeface="Arial" pitchFamily="34" charset="0"/>
                <a:cs typeface="Arial" pitchFamily="34" charset="0"/>
              </a:rPr>
              <a:t>. Genel ilke itibarıyla, “İşçi, işverene kusuruyla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verdiği her </a:t>
            </a:r>
            <a:r>
              <a:rPr lang="tr-TR" dirty="0">
                <a:latin typeface="Arial" pitchFamily="34" charset="0"/>
                <a:cs typeface="Arial" pitchFamily="34" charset="0"/>
              </a:rPr>
              <a:t>türlü zarardan sorumludur.” Bu noktada, işçinin üçüncü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kişilere vermiş </a:t>
            </a:r>
            <a:r>
              <a:rPr lang="tr-TR" dirty="0">
                <a:latin typeface="Arial" pitchFamily="34" charset="0"/>
                <a:cs typeface="Arial" pitchFamily="34" charset="0"/>
              </a:rPr>
              <a:t>olduğu zararlarda ise Türk Borçlar Kanunu’nun “haksız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fiile ilişkin 49</a:t>
            </a:r>
            <a:r>
              <a:rPr lang="tr-TR" dirty="0">
                <a:latin typeface="Arial" pitchFamily="34" charset="0"/>
                <a:cs typeface="Arial" pitchFamily="34" charset="0"/>
              </a:rPr>
              <a:t>. maddesinin uygulama alanı bulacağını söyleyebiliriz.</a:t>
            </a: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ÖGG’NİN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DİSİPLİN SORUŞTURMASI USULÜ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ÖGG’nin </a:t>
            </a:r>
            <a:r>
              <a:rPr lang="tr-TR" dirty="0">
                <a:latin typeface="Arial" pitchFamily="34" charset="0"/>
                <a:cs typeface="Arial" pitchFamily="34" charset="0"/>
              </a:rPr>
              <a:t>gerek bağlı bulunduğu kurumda, gerekse işyeri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niteliğindeki kuruluşunda</a:t>
            </a:r>
            <a:r>
              <a:rPr lang="tr-TR" dirty="0">
                <a:latin typeface="Arial" pitchFamily="34" charset="0"/>
                <a:cs typeface="Arial" pitchFamily="34" charset="0"/>
              </a:rPr>
              <a:t>, önceden belirlenmiş davranış kurallarına aykırılık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sonucunu doğuran </a:t>
            </a:r>
            <a:r>
              <a:rPr lang="tr-TR" dirty="0">
                <a:latin typeface="Arial" pitchFamily="34" charset="0"/>
                <a:cs typeface="Arial" pitchFamily="34" charset="0"/>
              </a:rPr>
              <a:t>fiillerde (sapma davranış) bulunması neticesinde, ilgili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ÖGG’nin disiplin sorumluluğu </a:t>
            </a:r>
            <a:r>
              <a:rPr lang="tr-TR" dirty="0">
                <a:latin typeface="Arial" pitchFamily="34" charset="0"/>
                <a:cs typeface="Arial" pitchFamily="34" charset="0"/>
              </a:rPr>
              <a:t>doğmaktadır.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393" y="3199"/>
            <a:ext cx="1417433" cy="109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635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526143"/>
            <a:ext cx="8419723" cy="619396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ÖGG’NİN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DİSİPLİN SORUŞTURMASI USULÜ</a:t>
            </a:r>
          </a:p>
          <a:p>
            <a:pPr marL="261833" indent="-26183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Arial" pitchFamily="34" charset="0"/>
                <a:cs typeface="Arial" pitchFamily="34" charset="0"/>
              </a:rPr>
              <a:t>ÖGG’nin disiplin sorumluluğu konusunda da kamu görevlisi ÖGG ve işçi statüsündeki ÖGG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bakımından farklı hukuki </a:t>
            </a:r>
            <a:r>
              <a:rPr lang="tr-TR" dirty="0">
                <a:latin typeface="Arial" pitchFamily="34" charset="0"/>
                <a:cs typeface="Arial" pitchFamily="34" charset="0"/>
              </a:rPr>
              <a:t>sonuçlar doğmakta olduğundan, yine konuyu kamu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görevlisi ÖGG </a:t>
            </a:r>
            <a:r>
              <a:rPr lang="tr-TR" dirty="0">
                <a:latin typeface="Arial" pitchFamily="34" charset="0"/>
                <a:cs typeface="Arial" pitchFamily="34" charset="0"/>
              </a:rPr>
              <a:t>ve işçi statüsündeki ÖGG bakımından ayrı ayrı ele alıp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çözümlemek gerekecektir.</a:t>
            </a:r>
          </a:p>
          <a:p>
            <a:pPr marL="261833" indent="-26183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KAMU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GÖREVLİSİ ÖGG BAKIMINDAN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Disiplin </a:t>
            </a:r>
            <a:r>
              <a:rPr lang="tr-TR" dirty="0">
                <a:latin typeface="Arial" pitchFamily="34" charset="0"/>
                <a:cs typeface="Arial" pitchFamily="34" charset="0"/>
              </a:rPr>
              <a:t>soruşturması, kamu görevlisinin hizmet içinde ve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hizmetle ilişkili </a:t>
            </a:r>
            <a:r>
              <a:rPr lang="tr-TR" dirty="0">
                <a:latin typeface="Arial" pitchFamily="34" charset="0"/>
                <a:cs typeface="Arial" pitchFamily="34" charset="0"/>
              </a:rPr>
              <a:t>olarak, önceden belirlenmiş olan davranış kurallarını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kusurlu olarak </a:t>
            </a:r>
            <a:r>
              <a:rPr lang="tr-TR" dirty="0">
                <a:latin typeface="Arial" pitchFamily="34" charset="0"/>
                <a:cs typeface="Arial" pitchFamily="34" charset="0"/>
              </a:rPr>
              <a:t>ihlal ettiği gerekçesiyle soruşturulmasını ve neticesinde bir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idari yaptırıma </a:t>
            </a:r>
            <a:r>
              <a:rPr lang="tr-TR" dirty="0">
                <a:latin typeface="Arial" pitchFamily="34" charset="0"/>
                <a:cs typeface="Arial" pitchFamily="34" charset="0"/>
              </a:rPr>
              <a:t>tabi tutulmasını öngören bir prosedür olarak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karşımıza çıkmaktadır</a:t>
            </a:r>
            <a:r>
              <a:rPr lang="tr-TR" dirty="0">
                <a:latin typeface="Arial" pitchFamily="34" charset="0"/>
                <a:cs typeface="Arial" pitchFamily="34" charset="0"/>
              </a:rPr>
              <a:t>. Kamu görevlisi ÖGG’nin sapma davranışları bakımından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bağlı </a:t>
            </a:r>
            <a:r>
              <a:rPr lang="tr-TR" dirty="0">
                <a:latin typeface="Arial" pitchFamily="34" charset="0"/>
                <a:cs typeface="Arial" pitchFamily="34" charset="0"/>
              </a:rPr>
              <a:t>bulunduğu organ itibariyle, kamu görevlilerine ilişkin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disiplin hükümlerine </a:t>
            </a:r>
            <a:r>
              <a:rPr lang="tr-TR" dirty="0">
                <a:latin typeface="Arial" pitchFamily="34" charset="0"/>
                <a:cs typeface="Arial" pitchFamily="34" charset="0"/>
              </a:rPr>
              <a:t>başvurmak mümkündür.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393" y="3199"/>
            <a:ext cx="1417433" cy="109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98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526143"/>
            <a:ext cx="8419723" cy="6193969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İŞÇİ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STATÜSÜNDEKİ ÖGG BAKIMINDAN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İşçi </a:t>
            </a:r>
            <a:r>
              <a:rPr lang="tr-TR" dirty="0">
                <a:latin typeface="Arial" pitchFamily="34" charset="0"/>
                <a:cs typeface="Arial" pitchFamily="34" charset="0"/>
              </a:rPr>
              <a:t>statüsündeki ÖGG, iş yerindeki kusurlu davranışları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nedeniyle disiplin </a:t>
            </a:r>
            <a:r>
              <a:rPr lang="tr-TR" dirty="0">
                <a:latin typeface="Arial" pitchFamily="34" charset="0"/>
                <a:cs typeface="Arial" pitchFamily="34" charset="0"/>
              </a:rPr>
              <a:t>sorgulamasına tabi tutulabilir. Bu durumda ilgili iş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yerinde toplu </a:t>
            </a:r>
            <a:r>
              <a:rPr lang="tr-TR" dirty="0">
                <a:latin typeface="Arial" pitchFamily="34" charset="0"/>
                <a:cs typeface="Arial" pitchFamily="34" charset="0"/>
              </a:rPr>
              <a:t>iş sözleşmesi olup olmadığı hususuna göre disiplin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prosedürü farklılık </a:t>
            </a:r>
            <a:r>
              <a:rPr lang="tr-TR" dirty="0">
                <a:latin typeface="Arial" pitchFamily="34" charset="0"/>
                <a:cs typeface="Arial" pitchFamily="34" charset="0"/>
              </a:rPr>
              <a:t>gösterecektir. İş hukukunda işverenlere belirli koşulların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varlığı hâlinde </a:t>
            </a:r>
            <a:r>
              <a:rPr lang="tr-TR" dirty="0">
                <a:latin typeface="Arial" pitchFamily="34" charset="0"/>
                <a:cs typeface="Arial" pitchFamily="34" charset="0"/>
              </a:rPr>
              <a:t>disiplin cezası verme yetkisi tanınmıştır. Ancak bu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konuda ayrıntılı </a:t>
            </a:r>
            <a:r>
              <a:rPr lang="tr-TR" dirty="0">
                <a:latin typeface="Arial" pitchFamily="34" charset="0"/>
                <a:cs typeface="Arial" pitchFamily="34" charset="0"/>
              </a:rPr>
              <a:t>düzenlemeler bulunmayıp, İş Kanununda konu ile ilgili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bazı hükümler </a:t>
            </a:r>
            <a:r>
              <a:rPr lang="tr-TR" dirty="0">
                <a:latin typeface="Arial" pitchFamily="34" charset="0"/>
                <a:cs typeface="Arial" pitchFamily="34" charset="0"/>
              </a:rPr>
              <a:t>(İK. m.18/1,m.25/II,m.38) yer almaktadır.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Uyarı</a:t>
            </a:r>
            <a:r>
              <a:rPr lang="tr-TR" dirty="0">
                <a:latin typeface="Arial" pitchFamily="34" charset="0"/>
                <a:cs typeface="Arial" pitchFamily="34" charset="0"/>
              </a:rPr>
              <a:t>, kınama, ücret kesintisi, işin ve işyerinin değiştirilmesi,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geçici işten </a:t>
            </a:r>
            <a:r>
              <a:rPr lang="tr-TR" dirty="0">
                <a:latin typeface="Arial" pitchFamily="34" charset="0"/>
                <a:cs typeface="Arial" pitchFamily="34" charset="0"/>
              </a:rPr>
              <a:t>uzaklaştırma, işten çıkarma biçiminde ortaya çıkan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disiplin cezalarının </a:t>
            </a:r>
            <a:r>
              <a:rPr lang="tr-TR" dirty="0">
                <a:latin typeface="Arial" pitchFamily="34" charset="0"/>
                <a:cs typeface="Arial" pitchFamily="34" charset="0"/>
              </a:rPr>
              <a:t>uygulanabilmesi için aşağıda belirtilen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koşulların gerçekleşmesi </a:t>
            </a:r>
            <a:r>
              <a:rPr lang="tr-TR" dirty="0">
                <a:latin typeface="Arial" pitchFamily="34" charset="0"/>
                <a:cs typeface="Arial" pitchFamily="34" charset="0"/>
              </a:rPr>
              <a:t>gerekir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393" y="3199"/>
            <a:ext cx="1417433" cy="109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91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866321"/>
            <a:ext cx="8419723" cy="3008482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 smtClean="0">
                <a:latin typeface="Arial" pitchFamily="34" charset="0"/>
                <a:cs typeface="Arial" pitchFamily="34" charset="0"/>
              </a:rPr>
              <a:t>5188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SAYILI KANUN'DAKİ İDARİ YAPTIRIMLAR</a:t>
            </a:r>
          </a:p>
          <a:p>
            <a:pPr marL="261833" indent="-261833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5188 </a:t>
            </a:r>
            <a:r>
              <a:rPr lang="tr-TR" dirty="0">
                <a:latin typeface="Arial" pitchFamily="34" charset="0"/>
                <a:cs typeface="Arial" pitchFamily="34" charset="0"/>
              </a:rPr>
              <a:t>sayılı Kanun sistematiğinde, bu kanun kapsamındaki belli yükümlülüklerin yerine getirilmemesi ile ihmali veya icrai davranışlarla gerçekleşen bir takım fiillerin idari yaptırımları, 20. madde altında toplanmak suretiyle hükme bağlanmıştır.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393" y="3199"/>
            <a:ext cx="1417433" cy="109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87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526143"/>
            <a:ext cx="8419723" cy="639002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DEĞERLENDİRME SORULARI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1. “İdare hukukunda idarenin sorumluluğu konusunda, … sorumluluğu ve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… sorumluluk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olmak üzere iki tür sorumluluk kaynağından bahsedebiliriz”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Yukarıdaki cümlede boş bırakılan yerlere gelmesi gereken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ifadeler aşağıdakilerden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hangisinde gösterilmiştir?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a) Hukuki – cezai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b) Kusur – objektif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c) Kusursuz – </a:t>
            </a:r>
            <a:r>
              <a:rPr lang="tr-TR" sz="1500" dirty="0" err="1">
                <a:latin typeface="Arial" pitchFamily="34" charset="0"/>
                <a:cs typeface="Arial" pitchFamily="34" charset="0"/>
              </a:rPr>
              <a:t>subjektif</a:t>
            </a:r>
            <a:endParaRPr lang="tr-TR" sz="1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d) İdari – cezai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e) Hukuki – mali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2. İdarenin görevini “geç yapması”, idarenin idari sorumluluğu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bağlamında aşağıdakilerden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hangisi ile ifade edilmektedir?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a) Kusurlu sorumluluk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b) Kusursuz sorumluluk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c) Geciken sorumluluk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d) Mali sorumluluk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e) Haksız fiilden doğan sorumluluk</a:t>
            </a:r>
          </a:p>
        </p:txBody>
      </p:sp>
    </p:spTree>
    <p:extLst>
      <p:ext uri="{BB962C8B-B14F-4D97-AF65-F5344CB8AC3E}">
        <p14:creationId xmlns:p14="http://schemas.microsoft.com/office/powerpoint/2010/main" val="103077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526143"/>
            <a:ext cx="8419723" cy="568653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DEĞERLENDİRME SORULARI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3. “Hiçbir güvenlik önlemlerinin alınmamış olması” nedeniyle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oluşan zarardan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idarenin sorumluluğu aşağıdaki durumlardan hangisi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ile gerekçelendirilebilir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a) Hizmetin kötü işlemesi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b) Hizmetin geç işlemesi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c) Hizmetin hiç işlememesi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d) Hizmetin aksaması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e) Hizmetin işlevsizliği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4. Aşağıdakilerden hangisi ÖGG kamu görevlisinin kişisel sorumluluğunun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da gündeme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gelebileceği durumlardan biri değildir?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a) Yargı kararlarını uygulamamak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b) Görevi başında suç işlemek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c) Kötü niyetli davranmak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d) Ağır kusur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e) Hafif kusur</a:t>
            </a:r>
          </a:p>
        </p:txBody>
      </p:sp>
    </p:spTree>
    <p:extLst>
      <p:ext uri="{BB962C8B-B14F-4D97-AF65-F5344CB8AC3E}">
        <p14:creationId xmlns:p14="http://schemas.microsoft.com/office/powerpoint/2010/main" val="162281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53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526143"/>
            <a:ext cx="8419723" cy="568653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DEĞERLENDİRME SORULARI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5. İşçi statüsündeki ÖGG’nin kendi işverenine verdiği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zararlardan kaynaklanan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sorumluluğuna ilişkin genel hükümler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aşağıdaki düzenlemelerden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hangisinde yer almaktadır?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a) İş Kanunu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b) Türk Borçlar Kanunu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c) 5188 sayılı Kanun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d) 5188 sayılı Kanun Yönetmeliği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e) Türk Vatandaşlık Kanunu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6. İşçi statüsündeki ÖGG’nin üçüncü kişilere verdiği zararlardan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kaynaklanan sorumluluğu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, Türk Borçlar Kanunu’ndaki aşağıdaki hangi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kavramla açıklanmaktadır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a) Suç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b) Cürüm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c) Haksız fiil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d) Kabahat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e) Ağır kusur</a:t>
            </a:r>
          </a:p>
        </p:txBody>
      </p:sp>
    </p:spTree>
    <p:extLst>
      <p:ext uri="{BB962C8B-B14F-4D97-AF65-F5344CB8AC3E}">
        <p14:creationId xmlns:p14="http://schemas.microsoft.com/office/powerpoint/2010/main" val="338078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54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526143"/>
            <a:ext cx="8419723" cy="5986220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DEĞERLENDİRME SORULARI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7. </a:t>
            </a:r>
            <a:r>
              <a:rPr lang="tr-TR" sz="1500" dirty="0" err="1">
                <a:latin typeface="Arial" pitchFamily="34" charset="0"/>
                <a:cs typeface="Arial" pitchFamily="34" charset="0"/>
              </a:rPr>
              <a:t>ÖGG’lerin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 üçüncü kişilere verecekleri zararı karşılamak için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yapılması zorunlu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olan özel güvenlik mali sorumluluk sigortasına ilişkin esas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ve usuller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aşağıdaki hangi merci tarafından belirlenmektedir?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a) Çalışma Bakanlığı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b) Aile ve Sosyal Politikalar Bakanlığı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c) Sosyal Güvenlik Kurumu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d) Sosyal Sigortalar Kurumu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e) Hazine Müsteşarlığı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8. Aşağıdakilerden hangisi kamu görevlisi </a:t>
            </a:r>
            <a:r>
              <a:rPr lang="tr-TR" sz="1500" dirty="0" err="1">
                <a:latin typeface="Arial" pitchFamily="34" charset="0"/>
                <a:cs typeface="Arial" pitchFamily="34" charset="0"/>
              </a:rPr>
              <a:t>ÖGG’lere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 uygulanabilecek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olan disiplin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yaptırımlarından değildir?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a) Uyarma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b) Kınama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c) Aylıktan kesme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d) Kademe ilerlemesinin durdurulması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e) Hürriyeti bağlayıcı ceza verme</a:t>
            </a:r>
          </a:p>
        </p:txBody>
      </p:sp>
    </p:spTree>
    <p:extLst>
      <p:ext uri="{BB962C8B-B14F-4D97-AF65-F5344CB8AC3E}">
        <p14:creationId xmlns:p14="http://schemas.microsoft.com/office/powerpoint/2010/main" val="340223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2AE12462-AA12-4A7F-8AB4-E63E4EBDC7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55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77262" y="631298"/>
            <a:ext cx="8725277" cy="800185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</a:pPr>
            <a:endParaRPr lang="tr-TR" sz="700" b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7" name="Grup 6"/>
          <p:cNvGrpSpPr/>
          <p:nvPr/>
        </p:nvGrpSpPr>
        <p:grpSpPr>
          <a:xfrm>
            <a:off x="4567" y="-115841"/>
            <a:ext cx="9257168" cy="1457869"/>
            <a:chOff x="14514" y="-190629"/>
            <a:chExt cx="10247086" cy="1642864"/>
          </a:xfrm>
        </p:grpSpPr>
        <p:sp>
          <p:nvSpPr>
            <p:cNvPr id="9" name="Metin kutusu 8"/>
            <p:cNvSpPr txBox="1"/>
            <p:nvPr/>
          </p:nvSpPr>
          <p:spPr>
            <a:xfrm>
              <a:off x="14514" y="-56482"/>
              <a:ext cx="9517063" cy="150871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ÖZEL GÜVENLİK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GÖREVLİLERİNİN İDARİ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SORUMLULUĞU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SORUŞTURULMASI  </a:t>
              </a:r>
            </a:p>
            <a:p>
              <a:pPr lvl="0" algn="ctr">
                <a:lnSpc>
                  <a:spcPct val="150000"/>
                </a:lnSpc>
              </a:pP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tr-T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USÜLÜ VE UYGULANAN </a:t>
              </a:r>
              <a:r>
                <a:rPr lang="tr-TR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YAPTIRIMLAR</a:t>
              </a: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9517063" y="-190629"/>
              <a:ext cx="744537" cy="1152685"/>
              <a:chOff x="7874000" y="1847850"/>
              <a:chExt cx="896937" cy="124407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000" y="1847850"/>
                <a:ext cx="896937" cy="884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8012053" y="2006368"/>
                <a:ext cx="668336" cy="108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600" dirty="0">
                    <a:solidFill>
                      <a:schemeClr val="bg1"/>
                    </a:solidFill>
                  </a:rPr>
                  <a:t>12</a:t>
                </a:r>
                <a:endParaRPr lang="tr-TR" sz="2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" name="Dikdörtgen 9"/>
          <p:cNvSpPr/>
          <p:nvPr/>
        </p:nvSpPr>
        <p:spPr>
          <a:xfrm>
            <a:off x="430039" y="526143"/>
            <a:ext cx="8419723" cy="6332468"/>
          </a:xfrm>
          <a:prstGeom prst="rect">
            <a:avLst/>
          </a:prstGeom>
        </p:spPr>
        <p:txBody>
          <a:bodyPr wrap="square" lIns="83786" tIns="41893" rIns="83786" bIns="41893">
            <a:spAutoFit/>
          </a:bodyPr>
          <a:lstStyle/>
          <a:p>
            <a:pPr algn="just">
              <a:lnSpc>
                <a:spcPct val="200000"/>
              </a:lnSpc>
            </a:pPr>
            <a:endParaRPr lang="tr-TR" sz="5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tr-TR" b="1" dirty="0">
                <a:latin typeface="Arial" pitchFamily="34" charset="0"/>
                <a:cs typeface="Arial" pitchFamily="34" charset="0"/>
              </a:rPr>
              <a:t>DEĞERLENDİRME SORULARI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9. Disiplin cezası vermeyi gerektiren fiil ve hâllerin işlendiği tarihten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itibaren mutlaka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disiplin cezası verilmesi gereken ve verilmediği takdirde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bu yetkinin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zaman aşımına uğradığı süre ne kadardır?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a) 3 ay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b) 6 ay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c) 1 yıl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d) 2 yıl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e) 3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yıl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10. 5188 sayılı Yasa’nın 20. maddesinde öngörülen idari para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cezalarını vermeye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aşağıdaki hangi merci yetkilidir?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a) Mahallî mülki amir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b) İçişleri Bakanlığı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c) İdare Mahkemesi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d) Vergi Mahkemesi</a:t>
            </a:r>
          </a:p>
          <a:p>
            <a:pPr algn="just">
              <a:lnSpc>
                <a:spcPct val="150000"/>
              </a:lnSpc>
            </a:pPr>
            <a:r>
              <a:rPr lang="tr-TR" sz="1500" dirty="0">
                <a:latin typeface="Arial" pitchFamily="34" charset="0"/>
                <a:cs typeface="Arial" pitchFamily="34" charset="0"/>
              </a:rPr>
              <a:t>e) Asliye Ceza 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Mahkemesi                                                  1.b</a:t>
            </a:r>
            <a:r>
              <a:rPr lang="tr-TR" sz="1500" dirty="0">
                <a:latin typeface="Arial" pitchFamily="34" charset="0"/>
                <a:cs typeface="Arial" pitchFamily="34" charset="0"/>
              </a:rPr>
              <a:t>, 2.a, 3.c, 4.e, 5.b, 6.c, 7.e, 8.e, 9.d, 10.a</a:t>
            </a:r>
          </a:p>
        </p:txBody>
      </p:sp>
    </p:spTree>
    <p:extLst>
      <p:ext uri="{BB962C8B-B14F-4D97-AF65-F5344CB8AC3E}">
        <p14:creationId xmlns:p14="http://schemas.microsoft.com/office/powerpoint/2010/main" val="309364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5206</Words>
  <Application>Microsoft Office PowerPoint</Application>
  <PresentationFormat>Ekran Gösterisi (4:3)</PresentationFormat>
  <Paragraphs>708</Paragraphs>
  <Slides>55</Slides>
  <Notes>55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55</vt:i4>
      </vt:variant>
    </vt:vector>
  </HeadingPairs>
  <TitlesOfParts>
    <vt:vector size="56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cp:lastModifiedBy>kavas36@gmail.com</cp:lastModifiedBy>
  <cp:revision>4</cp:revision>
  <dcterms:modified xsi:type="dcterms:W3CDTF">2021-05-23T13:23:45Z</dcterms:modified>
</cp:coreProperties>
</file>