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067D36-EE9F-480B-8243-6B96E69174CA}" type="datetimeFigureOut">
              <a:rPr lang="tr-TR" smtClean="0"/>
              <a:t>15.02.2021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38E9C9-F8CC-46D7-A8F3-423CE4DEC415}" type="slidenum">
              <a:rPr lang="tr-TR" smtClean="0"/>
              <a:t>‹#›</a:t>
            </a:fld>
            <a:endParaRPr lang="tr-TR"/>
          </a:p>
        </p:txBody>
      </p:sp>
    </p:spTree>
    <p:extLst>
      <p:ext uri="{BB962C8B-B14F-4D97-AF65-F5344CB8AC3E}">
        <p14:creationId xmlns:p14="http://schemas.microsoft.com/office/powerpoint/2010/main" val="1387367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smtClean="0"/>
              <a:t>Bir Fransız yazardan alıntı yapıldığı üzere, kamu hizmeti; “yasamanın tanımlama noktasında bir tasa edinmediği, yargının bir tanımlama gerçekleştirmekten kaçındığı, doktrinin ise tanımlamada başarılı olamadığı” bir kavramsallaştırma olarak karşımıza çıkmaktadır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a:t>
            </a:fld>
            <a:endParaRPr lang="tr-TR"/>
          </a:p>
        </p:txBody>
      </p:sp>
    </p:spTree>
    <p:extLst>
      <p:ext uri="{BB962C8B-B14F-4D97-AF65-F5344CB8AC3E}">
        <p14:creationId xmlns:p14="http://schemas.microsoft.com/office/powerpoint/2010/main" val="465742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171450" indent="-171450">
              <a:buFont typeface="Wingdings" pitchFamily="2" charset="2"/>
              <a:buChar char="Ø"/>
            </a:pPr>
            <a:r>
              <a:rPr lang="tr-TR" b="1" dirty="0" smtClean="0"/>
              <a:t>Kamu hizmetlerinin görülme yöntemleri arasında en yaygın olanı emanet usulü olup Türkiye'de kamu hizmetlerinin büyük çoğunluğu emanet usulü ile görülmektedir.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15</a:t>
            </a:fld>
            <a:endParaRPr lang="tr-TR"/>
          </a:p>
        </p:txBody>
      </p:sp>
    </p:spTree>
    <p:extLst>
      <p:ext uri="{BB962C8B-B14F-4D97-AF65-F5344CB8AC3E}">
        <p14:creationId xmlns:p14="http://schemas.microsoft.com/office/powerpoint/2010/main" val="156169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ÖRNEK: Son yıllarda emlak vergisi gelirine ilişkin yetkiler belediyelere terk edilmiştir. Bazı belediyeler de bu verginin tahakkukundan tahsiline kadar her türlü hizmetin yapılmasını özel kişilere devretmektedirler. Söz konusu devir için yapılan bu sözleşmeler, hukuki niteliği itibarıyla iltizam sözleşmesidir.</a:t>
            </a:r>
          </a:p>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18</a:t>
            </a:fld>
            <a:endParaRPr lang="tr-TR"/>
          </a:p>
        </p:txBody>
      </p:sp>
    </p:spTree>
    <p:extLst>
      <p:ext uri="{BB962C8B-B14F-4D97-AF65-F5344CB8AC3E}">
        <p14:creationId xmlns:p14="http://schemas.microsoft.com/office/powerpoint/2010/main" val="1590426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19</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smtClean="0"/>
              <a:t>• 3996 sayılı Kanun'a göre yap-işlet-devret sözleşmeleri; köprü, </a:t>
            </a:r>
            <a:r>
              <a:rPr lang="tr-TR" b="1" dirty="0" err="1" smtClean="0"/>
              <a:t>tünel,baraj</a:t>
            </a:r>
            <a:r>
              <a:rPr lang="tr-TR" b="1" dirty="0" smtClean="0"/>
              <a:t>, sulama, içme ve kullanma suyu, arıtma tesisi, kanalizasyon,</a:t>
            </a:r>
          </a:p>
          <a:p>
            <a:r>
              <a:rPr lang="tr-TR" b="1" dirty="0" smtClean="0"/>
              <a:t>haberleşme, enerji üretimi, iletimi, dağıtımı, maden ve işletmeleri, fabrika ve benzeri tesisler, çevre kirliliğini önleyici yatırımlar, otoyol,</a:t>
            </a:r>
          </a:p>
          <a:p>
            <a:r>
              <a:rPr lang="tr-TR" b="1" dirty="0" smtClean="0"/>
              <a:t>demir yolu, yer altı ve yer üstü otoparkı ve sivil kullanıma yönelik deniz ve hava limanları ve benzeri yatırım ve hizmetlerin yaptırılması,</a:t>
            </a:r>
          </a:p>
          <a:p>
            <a:r>
              <a:rPr lang="tr-TR" b="1" dirty="0" smtClean="0"/>
              <a:t>işletilmesi ve devredilmesi konularında idare ile sermaye şirketleri veya yabancı şirketler arasında yapılır.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20</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21</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22</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23</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24</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25</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26</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smtClean="0"/>
              <a:t>Tüm kamu görevlileri, görevlerini sorunsuzca yerine getirebilmek için öncelikle can ve mal güvenliklerinin sağlanmasını isterler. Aynı şekilde kamu hizmetlerinden yararlanma durumunda olan bireyler de öncelikle güvenliklerinin sağlanmasını arzu etmektedirler.</a:t>
            </a:r>
          </a:p>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27</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171450" indent="-171450">
              <a:buFont typeface="Wingdings" pitchFamily="2" charset="2"/>
              <a:buChar char="Ø"/>
            </a:pPr>
            <a:r>
              <a:rPr lang="tr-TR" b="1" dirty="0" smtClean="0"/>
              <a:t>Kısacası güvenlik hizmetleri, toplumda asayiş, huzur, sükûnet ve rahatlığın sağlanması amacına yönelik olarak, hem kamu hem de özel sektör açısından oldukça önemli bir toplumsal bir ihtiyaç ve faaliyet olarak karşımıza çıkmaktadır.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28</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29</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171450" indent="-171450" algn="just">
              <a:buFont typeface="Wingdings" pitchFamily="2" charset="2"/>
              <a:buChar char="Ø"/>
            </a:pPr>
            <a:r>
              <a:rPr lang="tr-TR" b="1" dirty="0" smtClean="0"/>
              <a:t>Kamu güvenliği, tüm toplumu kapsayan bir şemsiyeye benzetilebilir. Şemsiye altındaki her birey veya kuruluş bundan doğal olarak yararlanır. Ancak şemsiye altında yer alan kimileri, şemsiyenin sağladığı korumaya ek olarak yağmurluk giymek istiyorlarsa mali külfetine katlanmak koşuluyla giyebileceklerdir.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30</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31</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32</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33</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34</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35</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36</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37</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38</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39</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smtClean="0"/>
              <a:t>Sonuç olarak 19. yüzyılın sonları ve 20. yüzyılın başlarından itibaren ABD ve</a:t>
            </a:r>
          </a:p>
          <a:p>
            <a:r>
              <a:rPr lang="tr-TR" b="1" dirty="0" smtClean="0"/>
              <a:t>İngiltere başta olmak üzere dünyanın çeşitli ülkelerinde güvenlik hizmeti vermekte</a:t>
            </a:r>
          </a:p>
          <a:p>
            <a:r>
              <a:rPr lang="tr-TR" b="1" dirty="0" smtClean="0"/>
              <a:t>olan özel güvenlik hizmet sektörü ile bu sektörün oluşturduğu özel güvenlik</a:t>
            </a:r>
          </a:p>
          <a:p>
            <a:r>
              <a:rPr lang="tr-TR" b="1" dirty="0" smtClean="0"/>
              <a:t>endüstrisi, artık günümüzde gerek sistemin kendi içindeki zorlamalar gerekse</a:t>
            </a:r>
          </a:p>
          <a:p>
            <a:r>
              <a:rPr lang="tr-TR" b="1" dirty="0" smtClean="0"/>
              <a:t>sistem dışındaki zorlamalar sonucunda sürekli gelişen ve profesyonelleşen bir</a:t>
            </a:r>
          </a:p>
          <a:p>
            <a:r>
              <a:rPr lang="tr-TR" b="1" dirty="0" smtClean="0"/>
              <a:t>sektör hâline gelmiştir. Bu profesyonelleşme ve gelişme sürecinin her yönüyle ve</a:t>
            </a:r>
          </a:p>
          <a:p>
            <a:r>
              <a:rPr lang="tr-TR" b="1" smtClean="0"/>
              <a:t>sürekli olarak gelecekte de devam edeceği öngörülmektedir.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40</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41</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42</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43</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44</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45</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46</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47</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48</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171450" indent="-171450" algn="just">
              <a:buFont typeface="Wingdings" pitchFamily="2" charset="2"/>
              <a:buChar char="Ø"/>
            </a:pPr>
            <a:r>
              <a:rPr lang="tr-TR" b="1" dirty="0" smtClean="0"/>
              <a:t>5188 sayılı Kanun'la ayrıca özel güvenlik görevlilerinin ve şirketlerinin sorumluluk ve görev alanları belirlenmiş, eğitim konusu standart hale getirilmiş; ayrıca yabancı gerçek ve tüzel kişilerin özel güvenlik hizmeti verebilmeleri ve özel güvenlik şirketi kurabilmeleri mütekabiliyet (karşılıklılık) esasına dayandırılmıştır.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49</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smtClean="0"/>
              <a:t>Bu noktada personeli ve teşkilatlanması özel hukuka tabi ve devlete organik bağlılığı olmayan bir şekildedir.</a:t>
            </a:r>
          </a:p>
        </p:txBody>
      </p:sp>
      <p:sp>
        <p:nvSpPr>
          <p:cNvPr id="4" name="Slayt Numarası Yer Tutucusu 3"/>
          <p:cNvSpPr>
            <a:spLocks noGrp="1"/>
          </p:cNvSpPr>
          <p:nvPr>
            <p:ph type="sldNum" sz="quarter" idx="10"/>
          </p:nvPr>
        </p:nvSpPr>
        <p:spPr/>
        <p:txBody>
          <a:bodyPr/>
          <a:lstStyle/>
          <a:p>
            <a:fld id="{0B47F97D-B3EC-4159-B623-0D635217E07C}" type="slidenum">
              <a:rPr lang="tr-TR" smtClean="0"/>
              <a:t>50</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smtClean="0"/>
              <a:t>• 1982 Anayasası'nın 13. maddesinde; temel hak ve hürriyetler, özlerine dokunulmaksızın yalnızca Anayasa’nın ilgili maddelerinde</a:t>
            </a:r>
          </a:p>
          <a:p>
            <a:r>
              <a:rPr lang="tr-TR" b="1" dirty="0" smtClean="0"/>
              <a:t>belirtilen sebeplere bağlı olarak ve ancak kanunla sınırlanabilir. Bu sınırlamalar, Anayasa’nın sözüne ve ruhuna, demokratik toplum</a:t>
            </a:r>
          </a:p>
          <a:p>
            <a:r>
              <a:rPr lang="tr-TR" b="1" dirty="0" smtClean="0"/>
              <a:t>düzeninin ve laik cumhuriyetin gereklerine ve ölçülülük ilkesine aykırı olamaz ifadesi ile devlet organlarının temel hak ve hürriyetleri sınırlandırırken kanunilik ilkesine bağlı olması gerektiği vurgulanmıştır.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51</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smtClean="0"/>
              <a:t>•Polisin bir kimsenin hürriyetini sınırlamaya gerek kalmadan kimlik sorması mümkünse ölçülülük ilkesi gereği daha ağır bir sınırlama</a:t>
            </a:r>
          </a:p>
          <a:p>
            <a:r>
              <a:rPr lang="tr-TR" b="1" dirty="0" smtClean="0"/>
              <a:t>olarak göz altına alma işlemine başvurmaması gerekmektedir.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52</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smtClean="0"/>
              <a:t>•Özel güvenlik görevlilerinin zor kullanma yetkileri genel kolluk kuvvetlerinin yetkileri kadar geniş değildir. Özel güvenlik</a:t>
            </a:r>
          </a:p>
          <a:p>
            <a:r>
              <a:rPr lang="tr-TR" b="1" dirty="0" smtClean="0"/>
              <a:t>görevlilerinin zor kullanma yetkileri, sadece korumakla mükellef kılındığı kişi, kuruluş veya bölgeye karşı yapılan saldırılar ile sınırlıdır.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53</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54</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smtClean="0"/>
              <a:t>• Özel Güvenlik Hizmetlerine Dair Kanunun Uygulanmasına İlişkin Yönetmelik'in 13. maddesine göre, “Özel güvenlik kapsamında korunan ve güvenliği sağlanan yerlerde can ve mal güvenliğinin ciddi şekilde tehlikeye düştüğü veya düşeceği anlaşıldığında, mülki idare amirleri genel kolluğu görevlendirir” lafzı özel yetkili olmanın ifadesidir.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55</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56</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57</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58</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59</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60</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61</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62</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63</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64</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65</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66</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67</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68</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69</a:t>
            </a:fld>
            <a:endParaRPr lang="tr-TR"/>
          </a:p>
        </p:txBody>
      </p:sp>
    </p:spTree>
    <p:extLst>
      <p:ext uri="{BB962C8B-B14F-4D97-AF65-F5344CB8AC3E}">
        <p14:creationId xmlns:p14="http://schemas.microsoft.com/office/powerpoint/2010/main" val="12128862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70</a:t>
            </a:fld>
            <a:endParaRPr lang="tr-TR"/>
          </a:p>
        </p:txBody>
      </p:sp>
    </p:spTree>
    <p:extLst>
      <p:ext uri="{BB962C8B-B14F-4D97-AF65-F5344CB8AC3E}">
        <p14:creationId xmlns:p14="http://schemas.microsoft.com/office/powerpoint/2010/main" val="1212886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E3E2E980-8B8A-4F28-AFF9-731E739B6F60}" type="datetime1">
              <a:rPr lang="en-US" smtClean="0"/>
              <a:t>2/15/2021</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4047910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15.02.2021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2.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1</a:t>
            </a:fld>
            <a:endParaRPr lang="tr-TR"/>
          </a:p>
        </p:txBody>
      </p:sp>
      <p:sp>
        <p:nvSpPr>
          <p:cNvPr id="4" name="Dikdörtgen 3"/>
          <p:cNvSpPr/>
          <p:nvPr/>
        </p:nvSpPr>
        <p:spPr>
          <a:xfrm>
            <a:off x="192386" y="138057"/>
            <a:ext cx="7978366" cy="4655086"/>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tr-TR" b="1" dirty="0" smtClean="0">
              <a:solidFill>
                <a:srgbClr val="FF0000"/>
              </a:solidFill>
              <a:latin typeface="Calibri-Bold"/>
            </a:endParaRPr>
          </a:p>
          <a:p>
            <a:pPr algn="ctr">
              <a:lnSpc>
                <a:spcPct val="150000"/>
              </a:lnSpc>
            </a:pPr>
            <a:r>
              <a:rPr lang="tr-TR" b="1" dirty="0">
                <a:solidFill>
                  <a:srgbClr val="FF0000"/>
                </a:solidFill>
                <a:latin typeface="Calibri-Bold"/>
              </a:rPr>
              <a:t>KAMU HİZMETİ VE ÖZEL GÜVENLİK HİZMETİ KAVRAMLARI İLE ÖZEL GÜVENLİK HİZMETLERİNİN ÖZELLİKLERİ</a:t>
            </a:r>
          </a:p>
          <a:p>
            <a:pPr algn="just">
              <a:lnSpc>
                <a:spcPct val="200000"/>
              </a:lnSpc>
            </a:pPr>
            <a:r>
              <a:rPr lang="tr-TR" b="1" dirty="0">
                <a:solidFill>
                  <a:srgbClr val="FF0000"/>
                </a:solidFill>
                <a:latin typeface="Calibri-Bold"/>
              </a:rPr>
              <a:t> </a:t>
            </a:r>
          </a:p>
          <a:p>
            <a:pPr algn="just">
              <a:lnSpc>
                <a:spcPct val="200000"/>
              </a:lnSpc>
            </a:pPr>
            <a:endParaRPr lang="tr-TR" b="1" dirty="0" smtClean="0">
              <a:solidFill>
                <a:srgbClr val="FF0000"/>
              </a:solidFill>
              <a:latin typeface="Calibri-Bold"/>
            </a:endParaRPr>
          </a:p>
          <a:p>
            <a:pPr algn="just">
              <a:lnSpc>
                <a:spcPct val="200000"/>
              </a:lnSpc>
            </a:pPr>
            <a:r>
              <a:rPr lang="tr-TR" b="1" u="sng" dirty="0" smtClean="0">
                <a:solidFill>
                  <a:srgbClr val="FF0000"/>
                </a:solidFill>
                <a:latin typeface="Calibri-Bold"/>
              </a:rPr>
              <a:t>İÇİNDEKİLER</a:t>
            </a:r>
          </a:p>
          <a:p>
            <a:pPr marL="261833" indent="-261833" algn="just">
              <a:lnSpc>
                <a:spcPct val="200000"/>
              </a:lnSpc>
              <a:buFont typeface="Wingdings" pitchFamily="2" charset="2"/>
              <a:buChar char="ü"/>
            </a:pPr>
            <a:r>
              <a:rPr lang="tr-TR" b="1" dirty="0" smtClean="0"/>
              <a:t> </a:t>
            </a:r>
            <a:r>
              <a:rPr lang="tr-TR" b="1" dirty="0">
                <a:latin typeface="Arial" pitchFamily="34" charset="0"/>
                <a:cs typeface="Arial" pitchFamily="34" charset="0"/>
              </a:rPr>
              <a:t>Kamu Hizmeti Kavramı</a:t>
            </a:r>
          </a:p>
          <a:p>
            <a:pPr marL="261833" indent="-261833" algn="just">
              <a:lnSpc>
                <a:spcPct val="200000"/>
              </a:lnSpc>
              <a:buFont typeface="Wingdings" pitchFamily="2" charset="2"/>
              <a:buChar char="ü"/>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a:t>
            </a:r>
          </a:p>
          <a:p>
            <a:pPr marL="261833" indent="-261833" algn="just">
              <a:lnSpc>
                <a:spcPct val="200000"/>
              </a:lnSpc>
              <a:buFont typeface="Wingdings" pitchFamily="2" charset="2"/>
              <a:buChar char="ü"/>
            </a:pPr>
            <a:r>
              <a:rPr lang="tr-TR" b="1" dirty="0" smtClean="0">
                <a:latin typeface="Arial" pitchFamily="34" charset="0"/>
                <a:cs typeface="Arial" pitchFamily="34" charset="0"/>
              </a:rPr>
              <a:t>Özel </a:t>
            </a:r>
            <a:r>
              <a:rPr lang="tr-TR" b="1" dirty="0">
                <a:latin typeface="Arial" pitchFamily="34" charset="0"/>
                <a:cs typeface="Arial" pitchFamily="34" charset="0"/>
              </a:rPr>
              <a:t>Güvenlik </a:t>
            </a:r>
            <a:r>
              <a:rPr lang="tr-TR" b="1" dirty="0" smtClean="0">
                <a:latin typeface="Arial" pitchFamily="34" charset="0"/>
                <a:cs typeface="Arial" pitchFamily="34" charset="0"/>
              </a:rPr>
              <a:t>Hizmetlerinin Özellikleri</a:t>
            </a:r>
            <a:endParaRPr lang="tr-TR" b="1" dirty="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7089133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2</a:t>
            </a:fld>
            <a:endParaRPr lang="tr-TR"/>
          </a:p>
        </p:txBody>
      </p:sp>
      <p:sp>
        <p:nvSpPr>
          <p:cNvPr id="4" name="Dikdörtgen 3"/>
          <p:cNvSpPr/>
          <p:nvPr/>
        </p:nvSpPr>
        <p:spPr>
          <a:xfrm>
            <a:off x="192386" y="138056"/>
            <a:ext cx="8725277" cy="5824637"/>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tr-TR" sz="1300" b="1" u="sng" dirty="0">
                <a:latin typeface="Arial" pitchFamily="34" charset="0"/>
                <a:cs typeface="Arial" pitchFamily="34" charset="0"/>
              </a:rPr>
              <a:t>KAMU HİZMETİ ,ÖZEL GÜVENLİK HİZMETİ KAVRAMLARI ,ÖZEL GÜVENLİK HİZMETLERİNİN ÖZELLİKLERİ</a:t>
            </a:r>
          </a:p>
          <a:p>
            <a:pPr algn="just">
              <a:lnSpc>
                <a:spcPct val="150000"/>
              </a:lnSpc>
            </a:pPr>
            <a:r>
              <a:rPr lang="tr-TR" b="1" dirty="0" smtClean="0">
                <a:latin typeface="Arial" pitchFamily="34" charset="0"/>
                <a:cs typeface="Arial" pitchFamily="34" charset="0"/>
              </a:rPr>
              <a:t>GİRİŞ</a:t>
            </a:r>
          </a:p>
          <a:p>
            <a:pPr algn="just">
              <a:lnSpc>
                <a:spcPct val="150000"/>
              </a:lnSpc>
            </a:pPr>
            <a:endParaRPr lang="tr-TR" sz="1100" b="1"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Özel güvenlik hizmetleri niteliği itibarıyla bir kamu hizmeti </a:t>
            </a:r>
            <a:r>
              <a:rPr lang="tr-TR" dirty="0" smtClean="0">
                <a:latin typeface="Arial" pitchFamily="34" charset="0"/>
                <a:cs typeface="Arial" pitchFamily="34" charset="0"/>
              </a:rPr>
              <a:t>olarak karşımıza </a:t>
            </a:r>
            <a:r>
              <a:rPr lang="tr-TR" dirty="0">
                <a:latin typeface="Arial" pitchFamily="34" charset="0"/>
                <a:cs typeface="Arial" pitchFamily="34" charset="0"/>
              </a:rPr>
              <a:t>çıkmaktadır. Dolayısıyla bu hizmetin kapsamı ve niteliklerini </a:t>
            </a:r>
            <a:r>
              <a:rPr lang="tr-TR" dirty="0" smtClean="0">
                <a:latin typeface="Arial" pitchFamily="34" charset="0"/>
                <a:cs typeface="Arial" pitchFamily="34" charset="0"/>
              </a:rPr>
              <a:t>irdelemek  için </a:t>
            </a:r>
            <a:r>
              <a:rPr lang="tr-TR" dirty="0">
                <a:latin typeface="Arial" pitchFamily="34" charset="0"/>
                <a:cs typeface="Arial" pitchFamily="34" charset="0"/>
              </a:rPr>
              <a:t>öncelikle kamu hizmeti kavramı ve kamu hizmetinin gördürülme </a:t>
            </a:r>
            <a:r>
              <a:rPr lang="tr-TR" dirty="0" smtClean="0">
                <a:latin typeface="Arial" pitchFamily="34" charset="0"/>
                <a:cs typeface="Arial" pitchFamily="34" charset="0"/>
              </a:rPr>
              <a:t>biçimlerini incelemek </a:t>
            </a:r>
            <a:r>
              <a:rPr lang="tr-TR" dirty="0">
                <a:latin typeface="Arial" pitchFamily="34" charset="0"/>
                <a:cs typeface="Arial" pitchFamily="34" charset="0"/>
              </a:rPr>
              <a:t>uygun olacaktır.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Kamu </a:t>
            </a:r>
            <a:r>
              <a:rPr lang="tr-TR" dirty="0">
                <a:latin typeface="Arial" pitchFamily="34" charset="0"/>
                <a:cs typeface="Arial" pitchFamily="34" charset="0"/>
              </a:rPr>
              <a:t>hukukunun en temel kavramlarından biri </a:t>
            </a:r>
            <a:r>
              <a:rPr lang="tr-TR" dirty="0" smtClean="0">
                <a:latin typeface="Arial" pitchFamily="34" charset="0"/>
                <a:cs typeface="Arial" pitchFamily="34" charset="0"/>
              </a:rPr>
              <a:t>olan kamu </a:t>
            </a:r>
            <a:r>
              <a:rPr lang="tr-TR" dirty="0">
                <a:latin typeface="Arial" pitchFamily="34" charset="0"/>
                <a:cs typeface="Arial" pitchFamily="34" charset="0"/>
              </a:rPr>
              <a:t>hizmeti kavramının kapsamını belirlemek oldukça güçtür</a:t>
            </a:r>
            <a:r>
              <a:rPr lang="tr-TR" dirty="0" smtClean="0">
                <a:latin typeface="Arial" pitchFamily="34" charset="0"/>
                <a:cs typeface="Arial" pitchFamily="34" charset="0"/>
              </a:rPr>
              <a:t>. </a:t>
            </a:r>
            <a:r>
              <a:rPr lang="tr-TR" dirty="0">
                <a:latin typeface="Arial" pitchFamily="34" charset="0"/>
                <a:cs typeface="Arial" pitchFamily="34" charset="0"/>
              </a:rPr>
              <a:t>Önceden kamu hizmeti olarak yerine getirilen toplumsal </a:t>
            </a:r>
            <a:r>
              <a:rPr lang="tr-TR" dirty="0" smtClean="0">
                <a:latin typeface="Arial" pitchFamily="34" charset="0"/>
                <a:cs typeface="Arial" pitchFamily="34" charset="0"/>
              </a:rPr>
              <a:t>hizmetler özelleştirmeler </a:t>
            </a:r>
            <a:r>
              <a:rPr lang="tr-TR" dirty="0">
                <a:latin typeface="Arial" pitchFamily="34" charset="0"/>
                <a:cs typeface="Arial" pitchFamily="34" charset="0"/>
              </a:rPr>
              <a:t>yoluyla karlılığı esas alan özel hukuk kişilerince </a:t>
            </a:r>
            <a:r>
              <a:rPr lang="tr-TR" dirty="0" smtClean="0">
                <a:latin typeface="Arial" pitchFamily="34" charset="0"/>
                <a:cs typeface="Arial" pitchFamily="34" charset="0"/>
              </a:rPr>
              <a:t>yerine getirilmektedir</a:t>
            </a:r>
            <a:r>
              <a:rPr lang="tr-TR" dirty="0">
                <a:latin typeface="Arial" pitchFamily="34" charset="0"/>
                <a:cs typeface="Arial" pitchFamily="34" charset="0"/>
              </a:rPr>
              <a:t>.</a:t>
            </a:r>
          </a:p>
        </p:txBody>
      </p:sp>
      <p:grpSp>
        <p:nvGrpSpPr>
          <p:cNvPr id="6" name="Grup 5"/>
          <p:cNvGrpSpPr/>
          <p:nvPr/>
        </p:nvGrpSpPr>
        <p:grpSpPr>
          <a:xfrm>
            <a:off x="8338282" y="-108389"/>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301129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3</a:t>
            </a:fld>
            <a:endParaRPr lang="tr-TR"/>
          </a:p>
        </p:txBody>
      </p:sp>
      <p:sp>
        <p:nvSpPr>
          <p:cNvPr id="4" name="Dikdörtgen 3"/>
          <p:cNvSpPr/>
          <p:nvPr/>
        </p:nvSpPr>
        <p:spPr>
          <a:xfrm>
            <a:off x="192386" y="138056"/>
            <a:ext cx="8725277" cy="6201663"/>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150000"/>
              </a:lnSpc>
            </a:pPr>
            <a:endParaRPr lang="tr-TR" dirty="0" smtClean="0">
              <a:latin typeface="Arial" pitchFamily="34" charset="0"/>
              <a:cs typeface="Arial" pitchFamily="34" charset="0"/>
            </a:endParaRPr>
          </a:p>
          <a:p>
            <a:pPr algn="just">
              <a:lnSpc>
                <a:spcPct val="150000"/>
              </a:lnSpc>
            </a:pPr>
            <a:r>
              <a:rPr lang="tr-TR" b="1" dirty="0">
                <a:latin typeface="Arial" pitchFamily="34" charset="0"/>
                <a:cs typeface="Arial" pitchFamily="34" charset="0"/>
              </a:rPr>
              <a:t>GİRİŞ</a:t>
            </a:r>
          </a:p>
          <a:p>
            <a:pPr marL="261833" indent="-261833" algn="just">
              <a:lnSpc>
                <a:spcPct val="200000"/>
              </a:lnSpc>
              <a:buFont typeface="Wingdings" pitchFamily="2" charset="2"/>
              <a:buChar char="Ø"/>
            </a:pPr>
            <a:r>
              <a:rPr lang="tr-TR" dirty="0">
                <a:latin typeface="Arial" pitchFamily="34" charset="0"/>
                <a:cs typeface="Arial" pitchFamily="34" charset="0"/>
              </a:rPr>
              <a:t>Özelleştirme süreciyle birlikte özel güvenlik sektörünün </a:t>
            </a:r>
            <a:r>
              <a:rPr lang="tr-TR" dirty="0" smtClean="0">
                <a:latin typeface="Arial" pitchFamily="34" charset="0"/>
                <a:cs typeface="Arial" pitchFamily="34" charset="0"/>
              </a:rPr>
              <a:t>önemli ölçüde </a:t>
            </a:r>
            <a:r>
              <a:rPr lang="tr-TR" dirty="0">
                <a:latin typeface="Arial" pitchFamily="34" charset="0"/>
                <a:cs typeface="Arial" pitchFamily="34" charset="0"/>
              </a:rPr>
              <a:t>geliştiği ve küreselleştiği bir dönem yaşanmaktadır. Yaşanan bu gelişme</a:t>
            </a:r>
            <a:r>
              <a:rPr lang="tr-TR" dirty="0" smtClean="0">
                <a:latin typeface="Arial" pitchFamily="34" charset="0"/>
                <a:cs typeface="Arial" pitchFamily="34" charset="0"/>
              </a:rPr>
              <a:t>, yönetişimin </a:t>
            </a:r>
            <a:r>
              <a:rPr lang="tr-TR" dirty="0">
                <a:latin typeface="Arial" pitchFamily="34" charset="0"/>
                <a:cs typeface="Arial" pitchFamily="34" charset="0"/>
              </a:rPr>
              <a:t>güvenlik alanına yansıması olarak giderek artan bir şekilde </a:t>
            </a:r>
            <a:r>
              <a:rPr lang="tr-TR" dirty="0" smtClean="0">
                <a:latin typeface="Arial" pitchFamily="34" charset="0"/>
                <a:cs typeface="Arial" pitchFamily="34" charset="0"/>
              </a:rPr>
              <a:t>küresel ulusal yerel</a:t>
            </a:r>
            <a:r>
              <a:rPr lang="tr-TR" dirty="0">
                <a:latin typeface="Arial" pitchFamily="34" charset="0"/>
                <a:cs typeface="Arial" pitchFamily="34" charset="0"/>
              </a:rPr>
              <a:t>, özel-kamu-sivil toplum arasında güvenlik ağlarının ortaya </a:t>
            </a:r>
            <a:r>
              <a:rPr lang="tr-TR" dirty="0" smtClean="0">
                <a:latin typeface="Arial" pitchFamily="34" charset="0"/>
                <a:cs typeface="Arial" pitchFamily="34" charset="0"/>
              </a:rPr>
              <a:t>çıkışını yaratmıştır</a:t>
            </a:r>
            <a:r>
              <a:rPr lang="tr-TR" dirty="0">
                <a:latin typeface="Arial" pitchFamily="34" charset="0"/>
                <a:cs typeface="Arial" pitchFamily="34" charset="0"/>
              </a:rPr>
              <a:t>.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durum devletin güvenlik alanındaki rolünün </a:t>
            </a:r>
            <a:r>
              <a:rPr lang="tr-TR" dirty="0" smtClean="0">
                <a:latin typeface="Arial" pitchFamily="34" charset="0"/>
                <a:cs typeface="Arial" pitchFamily="34" charset="0"/>
              </a:rPr>
              <a:t>belirlenmesinde önemli </a:t>
            </a:r>
            <a:r>
              <a:rPr lang="tr-TR" dirty="0">
                <a:latin typeface="Arial" pitchFamily="34" charset="0"/>
                <a:cs typeface="Arial" pitchFamily="34" charset="0"/>
              </a:rPr>
              <a:t>bir süreç olarak görülmelidir. Güvenlik alanında topluma da kendi güvenliğinden kendi sorumlu </a:t>
            </a:r>
            <a:r>
              <a:rPr lang="tr-TR" dirty="0" smtClean="0">
                <a:latin typeface="Arial" pitchFamily="34" charset="0"/>
                <a:cs typeface="Arial" pitchFamily="34" charset="0"/>
              </a:rPr>
              <a:t>olması yönünde </a:t>
            </a:r>
            <a:r>
              <a:rPr lang="tr-TR" dirty="0">
                <a:latin typeface="Arial" pitchFamily="34" charset="0"/>
                <a:cs typeface="Arial" pitchFamily="34" charset="0"/>
              </a:rPr>
              <a:t>sorumlu kılma politikaları devlet tarafından uygulanmaktadır. </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6770233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4</a:t>
            </a:fld>
            <a:endParaRPr lang="tr-TR"/>
          </a:p>
        </p:txBody>
      </p:sp>
      <p:sp>
        <p:nvSpPr>
          <p:cNvPr id="4" name="Dikdörtgen 3"/>
          <p:cNvSpPr/>
          <p:nvPr/>
        </p:nvSpPr>
        <p:spPr>
          <a:xfrm>
            <a:off x="192386" y="138056"/>
            <a:ext cx="8725277" cy="5093668"/>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150000"/>
              </a:lnSpc>
            </a:pPr>
            <a:endParaRPr lang="tr-TR" dirty="0" smtClean="0">
              <a:latin typeface="Arial" pitchFamily="34" charset="0"/>
              <a:cs typeface="Arial" pitchFamily="34" charset="0"/>
            </a:endParaRPr>
          </a:p>
          <a:p>
            <a:pPr algn="just">
              <a:lnSpc>
                <a:spcPct val="150000"/>
              </a:lnSpc>
            </a:pPr>
            <a:r>
              <a:rPr lang="tr-TR" b="1" dirty="0">
                <a:latin typeface="Arial" pitchFamily="34" charset="0"/>
                <a:cs typeface="Arial" pitchFamily="34" charset="0"/>
              </a:rPr>
              <a:t>GİRİŞ</a:t>
            </a:r>
          </a:p>
          <a:p>
            <a:pPr marL="261833" indent="-261833" algn="just">
              <a:lnSpc>
                <a:spcPct val="200000"/>
              </a:lnSpc>
              <a:buFont typeface="Wingdings" pitchFamily="2" charset="2"/>
              <a:buChar char="Ø"/>
            </a:pPr>
            <a:r>
              <a:rPr lang="tr-TR" dirty="0">
                <a:latin typeface="Arial" pitchFamily="34" charset="0"/>
                <a:cs typeface="Arial" pitchFamily="34" charset="0"/>
              </a:rPr>
              <a:t>Özel güvenlik büyük bir istihdam alanı olmakla birlikte kamu-özel iş birliği öngörmesi sebebiyle devletin gözetim ve denetim gücünün zayıflaması aleyhine genişlemediği en azından niyetin bu olmadığı söylenebilir.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Kamu </a:t>
            </a:r>
            <a:r>
              <a:rPr lang="tr-TR" dirty="0">
                <a:latin typeface="Arial" pitchFamily="34" charset="0"/>
                <a:cs typeface="Arial" pitchFamily="34" charset="0"/>
              </a:rPr>
              <a:t>hukukunda en sık kullanılan temel kavramlardan biri olarak karşımıza çıkmakta olan, doktrininde ve yargı kararlarında çeşitli açılardan ele alınan kamu hizmeti kavramına şimdi daha yakından bakalım.</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0028408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5</a:t>
            </a:fld>
            <a:endParaRPr lang="tr-TR"/>
          </a:p>
        </p:txBody>
      </p:sp>
      <p:sp>
        <p:nvSpPr>
          <p:cNvPr id="4" name="Dikdörtgen 3"/>
          <p:cNvSpPr/>
          <p:nvPr/>
        </p:nvSpPr>
        <p:spPr>
          <a:xfrm>
            <a:off x="192386" y="138057"/>
            <a:ext cx="8725277" cy="7032660"/>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algn="just">
              <a:lnSpc>
                <a:spcPct val="200000"/>
              </a:lnSpc>
            </a:pPr>
            <a:r>
              <a:rPr lang="tr-TR" b="1" dirty="0">
                <a:latin typeface="Arial" pitchFamily="34" charset="0"/>
                <a:cs typeface="Arial" pitchFamily="34" charset="0"/>
              </a:rPr>
              <a:t>Kavramsal Çerçeve</a:t>
            </a:r>
          </a:p>
          <a:p>
            <a:pPr marL="261833" indent="-261833" algn="just">
              <a:lnSpc>
                <a:spcPct val="200000"/>
              </a:lnSpc>
              <a:buFont typeface="Wingdings" pitchFamily="2" charset="2"/>
              <a:buChar char="Ø"/>
            </a:pPr>
            <a:r>
              <a:rPr lang="tr-TR" dirty="0">
                <a:latin typeface="Arial" pitchFamily="34" charset="0"/>
                <a:cs typeface="Arial" pitchFamily="34" charset="0"/>
              </a:rPr>
              <a:t>Kamu hizmeti kavramı, </a:t>
            </a:r>
            <a:r>
              <a:rPr lang="tr-TR" dirty="0" smtClean="0">
                <a:latin typeface="Arial" pitchFamily="34" charset="0"/>
                <a:cs typeface="Arial" pitchFamily="34" charset="0"/>
              </a:rPr>
              <a:t> </a:t>
            </a:r>
            <a:r>
              <a:rPr lang="tr-TR" dirty="0">
                <a:latin typeface="Arial" pitchFamily="34" charset="0"/>
                <a:cs typeface="Arial" pitchFamily="34" charset="0"/>
              </a:rPr>
              <a:t>devlet ve </a:t>
            </a:r>
            <a:r>
              <a:rPr lang="tr-TR" dirty="0" smtClean="0">
                <a:latin typeface="Arial" pitchFamily="34" charset="0"/>
                <a:cs typeface="Arial" pitchFamily="34" charset="0"/>
              </a:rPr>
              <a:t>güvenlik kavramları </a:t>
            </a:r>
            <a:r>
              <a:rPr lang="tr-TR" dirty="0">
                <a:latin typeface="Arial" pitchFamily="34" charset="0"/>
                <a:cs typeface="Arial" pitchFamily="34" charset="0"/>
              </a:rPr>
              <a:t>gibi genel geçer bir tanıma ulaşmanın zor olduğu diğer bir </a:t>
            </a:r>
            <a:r>
              <a:rPr lang="tr-TR" dirty="0" smtClean="0">
                <a:latin typeface="Arial" pitchFamily="34" charset="0"/>
                <a:cs typeface="Arial" pitchFamily="34" charset="0"/>
              </a:rPr>
              <a:t>kamu hukuku </a:t>
            </a:r>
            <a:r>
              <a:rPr lang="tr-TR" dirty="0">
                <a:latin typeface="Arial" pitchFamily="34" charset="0"/>
                <a:cs typeface="Arial" pitchFamily="34" charset="0"/>
              </a:rPr>
              <a:t>kavramı olarak karşımıza çıkmaktadır.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Anayasa </a:t>
            </a:r>
            <a:r>
              <a:rPr lang="tr-TR" dirty="0">
                <a:latin typeface="Arial" pitchFamily="34" charset="0"/>
                <a:cs typeface="Arial" pitchFamily="34" charset="0"/>
              </a:rPr>
              <a:t>Mahkemesi kararında </a:t>
            </a:r>
            <a:r>
              <a:rPr lang="tr-TR" dirty="0" smtClean="0">
                <a:latin typeface="Arial" pitchFamily="34" charset="0"/>
                <a:cs typeface="Arial" pitchFamily="34" charset="0"/>
              </a:rPr>
              <a:t> Kamu hizmetini şu şekilde </a:t>
            </a:r>
            <a:r>
              <a:rPr lang="tr-TR" dirty="0">
                <a:latin typeface="Arial" pitchFamily="34" charset="0"/>
                <a:cs typeface="Arial" pitchFamily="34" charset="0"/>
              </a:rPr>
              <a:t>tanımlanmaya çalışılmıştır:</a:t>
            </a:r>
          </a:p>
          <a:p>
            <a:pPr algn="just">
              <a:lnSpc>
                <a:spcPct val="200000"/>
              </a:lnSpc>
            </a:pPr>
            <a:r>
              <a:rPr lang="tr-TR" dirty="0">
                <a:latin typeface="Arial" pitchFamily="34" charset="0"/>
                <a:cs typeface="Arial" pitchFamily="34" charset="0"/>
              </a:rPr>
              <a:t>Kamu hizmeti, devlet ya da diğer kamu tüzel kişileri tarafından ya </a:t>
            </a:r>
            <a:r>
              <a:rPr lang="tr-TR" dirty="0" smtClean="0">
                <a:latin typeface="Arial" pitchFamily="34" charset="0"/>
                <a:cs typeface="Arial" pitchFamily="34" charset="0"/>
              </a:rPr>
              <a:t>da bunların </a:t>
            </a:r>
            <a:r>
              <a:rPr lang="tr-TR" dirty="0">
                <a:latin typeface="Arial" pitchFamily="34" charset="0"/>
                <a:cs typeface="Arial" pitchFamily="34" charset="0"/>
              </a:rPr>
              <a:t>gözetim ve denetimleri altında genel ve ortak gereksinimleri </a:t>
            </a:r>
            <a:r>
              <a:rPr lang="tr-TR" dirty="0" smtClean="0">
                <a:latin typeface="Arial" pitchFamily="34" charset="0"/>
                <a:cs typeface="Arial" pitchFamily="34" charset="0"/>
              </a:rPr>
              <a:t>karşılamak kamu </a:t>
            </a:r>
            <a:r>
              <a:rPr lang="tr-TR" dirty="0">
                <a:latin typeface="Arial" pitchFamily="34" charset="0"/>
                <a:cs typeface="Arial" pitchFamily="34" charset="0"/>
              </a:rPr>
              <a:t>yararı ya da çıkarını sağlamak için yapılan ve topluma sunulmuş </a:t>
            </a:r>
            <a:r>
              <a:rPr lang="tr-TR" dirty="0" smtClean="0">
                <a:latin typeface="Arial" pitchFamily="34" charset="0"/>
                <a:cs typeface="Arial" pitchFamily="34" charset="0"/>
              </a:rPr>
              <a:t>bulunan sürekli </a:t>
            </a:r>
            <a:r>
              <a:rPr lang="tr-TR" dirty="0">
                <a:latin typeface="Arial" pitchFamily="34" charset="0"/>
                <a:cs typeface="Arial" pitchFamily="34" charset="0"/>
              </a:rPr>
              <a:t>ve düzenli etkinliklerdir.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228222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6</a:t>
            </a:fld>
            <a:endParaRPr lang="tr-TR"/>
          </a:p>
        </p:txBody>
      </p:sp>
      <p:sp>
        <p:nvSpPr>
          <p:cNvPr id="4" name="Dikdörtgen 3"/>
          <p:cNvSpPr/>
          <p:nvPr/>
        </p:nvSpPr>
        <p:spPr>
          <a:xfrm>
            <a:off x="192386" y="138056"/>
            <a:ext cx="8725277" cy="7155771"/>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algn="just">
              <a:lnSpc>
                <a:spcPct val="200000"/>
              </a:lnSpc>
            </a:pPr>
            <a:r>
              <a:rPr lang="tr-TR" b="1" dirty="0">
                <a:latin typeface="Arial" pitchFamily="34" charset="0"/>
                <a:cs typeface="Arial" pitchFamily="34" charset="0"/>
              </a:rPr>
              <a:t>Kavramsal Çerçeve</a:t>
            </a:r>
          </a:p>
          <a:p>
            <a:pPr marL="261833" indent="-261833" algn="just">
              <a:lnSpc>
                <a:spcPct val="200000"/>
              </a:lnSpc>
              <a:buFont typeface="Wingdings" pitchFamily="2" charset="2"/>
              <a:buChar char="Ø"/>
            </a:pPr>
            <a:r>
              <a:rPr lang="tr-TR" dirty="0">
                <a:latin typeface="Arial" pitchFamily="34" charset="0"/>
                <a:cs typeface="Arial" pitchFamily="34" charset="0"/>
              </a:rPr>
              <a:t>kamu hizmetinin organik ve fonksiyonel </a:t>
            </a:r>
            <a:r>
              <a:rPr lang="tr-TR" dirty="0" smtClean="0">
                <a:latin typeface="Arial" pitchFamily="34" charset="0"/>
                <a:cs typeface="Arial" pitchFamily="34" charset="0"/>
              </a:rPr>
              <a:t>olmak üzere </a:t>
            </a:r>
            <a:r>
              <a:rPr lang="tr-TR" dirty="0">
                <a:latin typeface="Arial" pitchFamily="34" charset="0"/>
                <a:cs typeface="Arial" pitchFamily="34" charset="0"/>
              </a:rPr>
              <a:t>iki farklı anlamda kullanıldığı söylenebilir.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Organik </a:t>
            </a:r>
            <a:r>
              <a:rPr lang="tr-TR" dirty="0">
                <a:latin typeface="Arial" pitchFamily="34" charset="0"/>
                <a:cs typeface="Arial" pitchFamily="34" charset="0"/>
              </a:rPr>
              <a:t>anlamda kamu hizmeti kavramının bir teşkilatı, organizasyonu ya da örgütü ifade ettiğini, bu bağlamda</a:t>
            </a:r>
            <a:r>
              <a:rPr lang="tr-TR" dirty="0" smtClean="0">
                <a:latin typeface="Arial" pitchFamily="34" charset="0"/>
                <a:cs typeface="Arial" pitchFamily="34" charset="0"/>
              </a:rPr>
              <a:t>, Anayasa’nın </a:t>
            </a:r>
            <a:r>
              <a:rPr lang="tr-TR" dirty="0">
                <a:latin typeface="Arial" pitchFamily="34" charset="0"/>
                <a:cs typeface="Arial" pitchFamily="34" charset="0"/>
              </a:rPr>
              <a:t>70. maddesinde kullanılan kamu hizmetleri kavramı ile </a:t>
            </a:r>
            <a:r>
              <a:rPr lang="tr-TR" dirty="0" smtClean="0">
                <a:latin typeface="Arial" pitchFamily="34" charset="0"/>
                <a:cs typeface="Arial" pitchFamily="34" charset="0"/>
              </a:rPr>
              <a:t>kastedilenin organik </a:t>
            </a:r>
            <a:r>
              <a:rPr lang="tr-TR" dirty="0">
                <a:latin typeface="Arial" pitchFamily="34" charset="0"/>
                <a:cs typeface="Arial" pitchFamily="34" charset="0"/>
              </a:rPr>
              <a:t>anlamda kamu hizmeti kavramı olduğunu söylemek mümkündür.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Maddi anlamda </a:t>
            </a:r>
            <a:r>
              <a:rPr lang="tr-TR" dirty="0">
                <a:latin typeface="Arial" pitchFamily="34" charset="0"/>
                <a:cs typeface="Arial" pitchFamily="34" charset="0"/>
              </a:rPr>
              <a:t>kamu hizmeti kavramının ise kamu yararına </a:t>
            </a:r>
            <a:r>
              <a:rPr lang="tr-TR" dirty="0" smtClean="0">
                <a:latin typeface="Arial" pitchFamily="34" charset="0"/>
                <a:cs typeface="Arial" pitchFamily="34" charset="0"/>
              </a:rPr>
              <a:t>yönelik herhangi </a:t>
            </a:r>
            <a:r>
              <a:rPr lang="tr-TR" dirty="0">
                <a:latin typeface="Arial" pitchFamily="34" charset="0"/>
                <a:cs typeface="Arial" pitchFamily="34" charset="0"/>
              </a:rPr>
              <a:t>bir faaliyeti işaret ettiğini, bu anlamda somutlaşmış </a:t>
            </a:r>
            <a:r>
              <a:rPr lang="tr-TR" dirty="0" smtClean="0">
                <a:latin typeface="Arial" pitchFamily="34" charset="0"/>
                <a:cs typeface="Arial" pitchFamily="34" charset="0"/>
              </a:rPr>
              <a:t>olan kamu </a:t>
            </a:r>
            <a:r>
              <a:rPr lang="tr-TR" dirty="0">
                <a:latin typeface="Arial" pitchFamily="34" charset="0"/>
                <a:cs typeface="Arial" pitchFamily="34" charset="0"/>
              </a:rPr>
              <a:t>hizmetinin de fonksiyonel anlamda kamu hizmeti </a:t>
            </a:r>
            <a:r>
              <a:rPr lang="tr-TR" dirty="0" smtClean="0">
                <a:latin typeface="Arial" pitchFamily="34" charset="0"/>
                <a:cs typeface="Arial" pitchFamily="34" charset="0"/>
              </a:rPr>
              <a:t>olduğunu belirtmek </a:t>
            </a:r>
            <a:r>
              <a:rPr lang="tr-TR" dirty="0">
                <a:latin typeface="Arial" pitchFamily="34" charset="0"/>
                <a:cs typeface="Arial" pitchFamily="34" charset="0"/>
              </a:rPr>
              <a:t>gerekir.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5075279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7</a:t>
            </a:fld>
            <a:endParaRPr lang="tr-TR"/>
          </a:p>
        </p:txBody>
      </p:sp>
      <p:sp>
        <p:nvSpPr>
          <p:cNvPr id="4" name="Dikdörtgen 3"/>
          <p:cNvSpPr/>
          <p:nvPr/>
        </p:nvSpPr>
        <p:spPr>
          <a:xfrm>
            <a:off x="192386" y="18143"/>
            <a:ext cx="8725277" cy="8694654"/>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algn="just">
              <a:lnSpc>
                <a:spcPct val="200000"/>
              </a:lnSpc>
            </a:pPr>
            <a:r>
              <a:rPr lang="tr-TR" b="1" dirty="0">
                <a:latin typeface="Arial" pitchFamily="34" charset="0"/>
                <a:cs typeface="Arial" pitchFamily="34" charset="0"/>
              </a:rPr>
              <a:t>Kavramsal Çerçeve</a:t>
            </a:r>
          </a:p>
          <a:p>
            <a:pPr marL="261833" indent="-261833" algn="just">
              <a:lnSpc>
                <a:spcPct val="200000"/>
              </a:lnSpc>
              <a:buFont typeface="Wingdings" pitchFamily="2" charset="2"/>
              <a:buChar char="Ø"/>
            </a:pPr>
            <a:r>
              <a:rPr lang="tr-TR" b="1" dirty="0" smtClean="0">
                <a:latin typeface="Arial" pitchFamily="34" charset="0"/>
                <a:cs typeface="Arial" pitchFamily="34" charset="0"/>
              </a:rPr>
              <a:t>Örnek:</a:t>
            </a:r>
            <a:r>
              <a:rPr lang="tr-TR" dirty="0" smtClean="0">
                <a:latin typeface="Arial" pitchFamily="34" charset="0"/>
                <a:cs typeface="Arial" pitchFamily="34" charset="0"/>
              </a:rPr>
              <a:t> Anayasa'nın </a:t>
            </a:r>
            <a:r>
              <a:rPr lang="tr-TR" dirty="0">
                <a:latin typeface="Arial" pitchFamily="34" charset="0"/>
                <a:cs typeface="Arial" pitchFamily="34" charset="0"/>
              </a:rPr>
              <a:t>47. maddesinde “kamu hizmeti niteliği </a:t>
            </a:r>
            <a:r>
              <a:rPr lang="tr-TR" dirty="0" smtClean="0">
                <a:latin typeface="Arial" pitchFamily="34" charset="0"/>
                <a:cs typeface="Arial" pitchFamily="34" charset="0"/>
              </a:rPr>
              <a:t>taşıyan özel </a:t>
            </a:r>
            <a:r>
              <a:rPr lang="tr-TR" dirty="0">
                <a:latin typeface="Arial" pitchFamily="34" charset="0"/>
                <a:cs typeface="Arial" pitchFamily="34" charset="0"/>
              </a:rPr>
              <a:t>teşebbüsler kamu yararının zorunlu kıldığı </a:t>
            </a:r>
            <a:r>
              <a:rPr lang="tr-TR" dirty="0" smtClean="0">
                <a:latin typeface="Arial" pitchFamily="34" charset="0"/>
                <a:cs typeface="Arial" pitchFamily="34" charset="0"/>
              </a:rPr>
              <a:t>hâllerde devletleştirilebilirler</a:t>
            </a:r>
            <a:r>
              <a:rPr lang="tr-TR" dirty="0">
                <a:latin typeface="Arial" pitchFamily="34" charset="0"/>
                <a:cs typeface="Arial" pitchFamily="34" charset="0"/>
              </a:rPr>
              <a:t>” cümlesinde geçen “kamu hizmeti</a:t>
            </a:r>
            <a:r>
              <a:rPr lang="tr-TR" dirty="0" smtClean="0">
                <a:latin typeface="Arial" pitchFamily="34" charset="0"/>
                <a:cs typeface="Arial" pitchFamily="34" charset="0"/>
              </a:rPr>
              <a:t>” ifadesinin </a:t>
            </a:r>
            <a:r>
              <a:rPr lang="tr-TR" dirty="0">
                <a:latin typeface="Arial" pitchFamily="34" charset="0"/>
                <a:cs typeface="Arial" pitchFamily="34" charset="0"/>
              </a:rPr>
              <a:t>maddi, yani fonksiyonel anlamda kullanıldığı açıktır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sz="900"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Bir hizmetin kamu hizmeti sayılıp sayılmaması yönünde öncelikle </a:t>
            </a:r>
            <a:r>
              <a:rPr lang="tr-TR" dirty="0" smtClean="0">
                <a:latin typeface="Arial" pitchFamily="34" charset="0"/>
                <a:cs typeface="Arial" pitchFamily="34" charset="0"/>
              </a:rPr>
              <a:t>siyasal karar </a:t>
            </a:r>
            <a:r>
              <a:rPr lang="tr-TR" dirty="0">
                <a:latin typeface="Arial" pitchFamily="34" charset="0"/>
                <a:cs typeface="Arial" pitchFamily="34" charset="0"/>
              </a:rPr>
              <a:t>organın (siyasi iradenin) bir saptamada bulunması zorunlu görülmektedir</a:t>
            </a:r>
            <a:r>
              <a:rPr lang="tr-TR" dirty="0" smtClean="0">
                <a:latin typeface="Arial" pitchFamily="34" charset="0"/>
                <a:cs typeface="Arial" pitchFamily="34" charset="0"/>
              </a:rPr>
              <a:t>. Zira </a:t>
            </a:r>
            <a:r>
              <a:rPr lang="tr-TR" dirty="0">
                <a:latin typeface="Arial" pitchFamily="34" charset="0"/>
                <a:cs typeface="Arial" pitchFamily="34" charset="0"/>
              </a:rPr>
              <a:t>bu tespit ve tayinin yapılması, bu alanda olası bir kargaşa ve </a:t>
            </a:r>
            <a:r>
              <a:rPr lang="tr-TR" dirty="0" smtClean="0">
                <a:latin typeface="Arial" pitchFamily="34" charset="0"/>
                <a:cs typeface="Arial" pitchFamily="34" charset="0"/>
              </a:rPr>
              <a:t>belirsizliğin doğmaması </a:t>
            </a:r>
            <a:r>
              <a:rPr lang="tr-TR" dirty="0">
                <a:latin typeface="Arial" pitchFamily="34" charset="0"/>
                <a:cs typeface="Arial" pitchFamily="34" charset="0"/>
              </a:rPr>
              <a:t>açısından önemlidir.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sz="9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Diğer </a:t>
            </a:r>
            <a:r>
              <a:rPr lang="tr-TR" dirty="0">
                <a:latin typeface="Arial" pitchFamily="34" charset="0"/>
                <a:cs typeface="Arial" pitchFamily="34" charset="0"/>
              </a:rPr>
              <a:t>yandan, kamu hizmetinin kamu </a:t>
            </a:r>
            <a:r>
              <a:rPr lang="tr-TR" dirty="0" smtClean="0">
                <a:latin typeface="Arial" pitchFamily="34" charset="0"/>
                <a:cs typeface="Arial" pitchFamily="34" charset="0"/>
              </a:rPr>
              <a:t>yararı amacına </a:t>
            </a:r>
            <a:r>
              <a:rPr lang="tr-TR" dirty="0">
                <a:latin typeface="Arial" pitchFamily="34" charset="0"/>
                <a:cs typeface="Arial" pitchFamily="34" charset="0"/>
              </a:rPr>
              <a:t>yönelik yapılması gerekir. Dolayısıyla bu hizmetlerin devlet ve diğer </a:t>
            </a:r>
            <a:r>
              <a:rPr lang="tr-TR" dirty="0" smtClean="0">
                <a:latin typeface="Arial" pitchFamily="34" charset="0"/>
                <a:cs typeface="Arial" pitchFamily="34" charset="0"/>
              </a:rPr>
              <a:t>kamu tüzel </a:t>
            </a:r>
            <a:r>
              <a:rPr lang="tr-TR" dirty="0">
                <a:latin typeface="Arial" pitchFamily="34" charset="0"/>
                <a:cs typeface="Arial" pitchFamily="34" charset="0"/>
              </a:rPr>
              <a:t>kişilerince, finansman sağlama ya da bütçe için kaynak oluşturma </a:t>
            </a:r>
            <a:r>
              <a:rPr lang="tr-TR" dirty="0" smtClean="0">
                <a:latin typeface="Arial" pitchFamily="34" charset="0"/>
                <a:cs typeface="Arial" pitchFamily="34" charset="0"/>
              </a:rPr>
              <a:t>yönünde birer </a:t>
            </a:r>
            <a:r>
              <a:rPr lang="tr-TR" dirty="0">
                <a:latin typeface="Arial" pitchFamily="34" charset="0"/>
                <a:cs typeface="Arial" pitchFamily="34" charset="0"/>
              </a:rPr>
              <a:t>araç olarak değerlendirilmemesi gerekir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864702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8</a:t>
            </a:fld>
            <a:endParaRPr lang="tr-TR"/>
          </a:p>
        </p:txBody>
      </p:sp>
      <p:sp>
        <p:nvSpPr>
          <p:cNvPr id="4" name="Dikdörtgen 3"/>
          <p:cNvSpPr/>
          <p:nvPr/>
        </p:nvSpPr>
        <p:spPr>
          <a:xfrm>
            <a:off x="192386" y="138057"/>
            <a:ext cx="8725277" cy="6478662"/>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algn="just">
              <a:lnSpc>
                <a:spcPct val="200000"/>
              </a:lnSpc>
            </a:pPr>
            <a:r>
              <a:rPr lang="tr-TR" b="1" dirty="0">
                <a:latin typeface="Arial" pitchFamily="34" charset="0"/>
                <a:cs typeface="Arial" pitchFamily="34" charset="0"/>
              </a:rPr>
              <a:t>Kavramsal Çerçeve</a:t>
            </a:r>
          </a:p>
          <a:p>
            <a:pPr marL="261833" indent="-261833" algn="just">
              <a:lnSpc>
                <a:spcPct val="200000"/>
              </a:lnSpc>
              <a:buFont typeface="Wingdings" pitchFamily="2" charset="2"/>
              <a:buChar char="Ø"/>
            </a:pPr>
            <a:r>
              <a:rPr lang="tr-TR" dirty="0" smtClean="0">
                <a:latin typeface="Arial" pitchFamily="34" charset="0"/>
                <a:cs typeface="Arial" pitchFamily="34" charset="0"/>
              </a:rPr>
              <a:t>Kamu </a:t>
            </a:r>
            <a:r>
              <a:rPr lang="tr-TR" dirty="0">
                <a:latin typeface="Arial" pitchFamily="34" charset="0"/>
                <a:cs typeface="Arial" pitchFamily="34" charset="0"/>
              </a:rPr>
              <a:t>hizmetlerinin bir kamu kuruluşu ya da onun gözetim ve </a:t>
            </a:r>
            <a:r>
              <a:rPr lang="tr-TR" dirty="0" smtClean="0">
                <a:latin typeface="Arial" pitchFamily="34" charset="0"/>
                <a:cs typeface="Arial" pitchFamily="34" charset="0"/>
              </a:rPr>
              <a:t>denetiminde yürütülmesinin </a:t>
            </a:r>
            <a:r>
              <a:rPr lang="tr-TR" dirty="0">
                <a:latin typeface="Arial" pitchFamily="34" charset="0"/>
                <a:cs typeface="Arial" pitchFamily="34" charset="0"/>
              </a:rPr>
              <a:t>gerektiği düşünüldüğünde, bu hizmetlerin örgütlenmesi, </a:t>
            </a:r>
            <a:r>
              <a:rPr lang="tr-TR" dirty="0" smtClean="0">
                <a:latin typeface="Arial" pitchFamily="34" charset="0"/>
                <a:cs typeface="Arial" pitchFamily="34" charset="0"/>
              </a:rPr>
              <a:t>faaliyet ve </a:t>
            </a:r>
            <a:r>
              <a:rPr lang="tr-TR" dirty="0">
                <a:latin typeface="Arial" pitchFamily="34" charset="0"/>
                <a:cs typeface="Arial" pitchFamily="34" charset="0"/>
              </a:rPr>
              <a:t>yetkilendirilmelerine ilişkin bir takım hukuki düzenlemelerin </a:t>
            </a:r>
            <a:r>
              <a:rPr lang="tr-TR" dirty="0" smtClean="0">
                <a:latin typeface="Arial" pitchFamily="34" charset="0"/>
                <a:cs typeface="Arial" pitchFamily="34" charset="0"/>
              </a:rPr>
              <a:t>yapılması zorunluluğu </a:t>
            </a:r>
            <a:r>
              <a:rPr lang="tr-TR" dirty="0">
                <a:latin typeface="Arial" pitchFamily="34" charset="0"/>
                <a:cs typeface="Arial" pitchFamily="34" charset="0"/>
              </a:rPr>
              <a:t>ortaya çıkmaktadır.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noktada kamunun düzenleyici ve </a:t>
            </a:r>
            <a:r>
              <a:rPr lang="tr-TR" dirty="0" smtClean="0">
                <a:latin typeface="Arial" pitchFamily="34" charset="0"/>
                <a:cs typeface="Arial" pitchFamily="34" charset="0"/>
              </a:rPr>
              <a:t>denetleyici konumunun </a:t>
            </a:r>
            <a:r>
              <a:rPr lang="tr-TR" dirty="0">
                <a:latin typeface="Arial" pitchFamily="34" charset="0"/>
                <a:cs typeface="Arial" pitchFamily="34" charset="0"/>
              </a:rPr>
              <a:t>yürütülen hizmetin kamu hizmeti olup olmadığında en </a:t>
            </a:r>
            <a:r>
              <a:rPr lang="tr-TR" dirty="0" smtClean="0">
                <a:latin typeface="Arial" pitchFamily="34" charset="0"/>
                <a:cs typeface="Arial" pitchFamily="34" charset="0"/>
              </a:rPr>
              <a:t>önemli belirleyici </a:t>
            </a:r>
            <a:r>
              <a:rPr lang="tr-TR" dirty="0">
                <a:latin typeface="Arial" pitchFamily="34" charset="0"/>
                <a:cs typeface="Arial" pitchFamily="34" charset="0"/>
              </a:rPr>
              <a:t>ölçüt olduğu söylenebilir. Bu aşamada kamu hizmetlerinin kurulması</a:t>
            </a:r>
            <a:r>
              <a:rPr lang="tr-TR" dirty="0" smtClean="0">
                <a:latin typeface="Arial" pitchFamily="34" charset="0"/>
                <a:cs typeface="Arial" pitchFamily="34" charset="0"/>
              </a:rPr>
              <a:t>, kaldırılması </a:t>
            </a:r>
            <a:r>
              <a:rPr lang="tr-TR" dirty="0">
                <a:latin typeface="Arial" pitchFamily="34" charset="0"/>
                <a:cs typeface="Arial" pitchFamily="34" charset="0"/>
              </a:rPr>
              <a:t>ve görülmesi usullerine değineceğiz.</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519856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9</a:t>
            </a:fld>
            <a:endParaRPr lang="tr-TR"/>
          </a:p>
        </p:txBody>
      </p:sp>
      <p:sp>
        <p:nvSpPr>
          <p:cNvPr id="4" name="Dikdörtgen 3"/>
          <p:cNvSpPr/>
          <p:nvPr/>
        </p:nvSpPr>
        <p:spPr>
          <a:xfrm>
            <a:off x="192386" y="138056"/>
            <a:ext cx="8725277" cy="7586658"/>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Hizmetlerinin Kurulması ve Kaldırılması</a:t>
            </a:r>
          </a:p>
          <a:p>
            <a:pPr marL="261833" indent="-261833" algn="just">
              <a:lnSpc>
                <a:spcPct val="200000"/>
              </a:lnSpc>
              <a:buFont typeface="Wingdings" pitchFamily="2" charset="2"/>
              <a:buChar char="Ø"/>
            </a:pPr>
            <a:r>
              <a:rPr lang="tr-TR" dirty="0">
                <a:latin typeface="Arial" pitchFamily="34" charset="0"/>
                <a:cs typeface="Arial" pitchFamily="34" charset="0"/>
              </a:rPr>
              <a:t>Kamu tüzel kişileri ile özel hukuk tüzel kişileri karşılaştırıldığında, </a:t>
            </a:r>
            <a:r>
              <a:rPr lang="tr-TR" dirty="0" smtClean="0">
                <a:latin typeface="Arial" pitchFamily="34" charset="0"/>
                <a:cs typeface="Arial" pitchFamily="34" charset="0"/>
              </a:rPr>
              <a:t>bunlar arasındaki </a:t>
            </a:r>
            <a:r>
              <a:rPr lang="tr-TR" dirty="0">
                <a:latin typeface="Arial" pitchFamily="34" charset="0"/>
                <a:cs typeface="Arial" pitchFamily="34" charset="0"/>
              </a:rPr>
              <a:t>en önemli farkın kuruluşları ve kaldırılmasındaki irade </a:t>
            </a:r>
            <a:r>
              <a:rPr lang="tr-TR" dirty="0" smtClean="0">
                <a:latin typeface="Arial" pitchFamily="34" charset="0"/>
                <a:cs typeface="Arial" pitchFamily="34" charset="0"/>
              </a:rPr>
              <a:t>olduğu gözlemlenecektir</a:t>
            </a:r>
            <a:r>
              <a:rPr lang="tr-TR" dirty="0">
                <a:latin typeface="Arial" pitchFamily="34" charset="0"/>
                <a:cs typeface="Arial" pitchFamily="34" charset="0"/>
              </a:rPr>
              <a:t>.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Özel </a:t>
            </a:r>
            <a:r>
              <a:rPr lang="tr-TR" dirty="0">
                <a:latin typeface="Arial" pitchFamily="34" charset="0"/>
                <a:cs typeface="Arial" pitchFamily="34" charset="0"/>
              </a:rPr>
              <a:t>hukuka hâkim olan irade serbestisi ilkesi uyarınca, </a:t>
            </a:r>
            <a:r>
              <a:rPr lang="tr-TR" dirty="0" smtClean="0">
                <a:latin typeface="Arial" pitchFamily="34" charset="0"/>
                <a:cs typeface="Arial" pitchFamily="34" charset="0"/>
              </a:rPr>
              <a:t>özel hukuk </a:t>
            </a:r>
            <a:r>
              <a:rPr lang="tr-TR" dirty="0">
                <a:latin typeface="Arial" pitchFamily="34" charset="0"/>
                <a:cs typeface="Arial" pitchFamily="34" charset="0"/>
              </a:rPr>
              <a:t>tüzel kişilerinin kendilerini oluşturan bireylerin serbest iradeleri </a:t>
            </a:r>
            <a:r>
              <a:rPr lang="tr-TR" dirty="0" smtClean="0">
                <a:latin typeface="Arial" pitchFamily="34" charset="0"/>
                <a:cs typeface="Arial" pitchFamily="34" charset="0"/>
              </a:rPr>
              <a:t>ile kurulduğu </a:t>
            </a:r>
            <a:r>
              <a:rPr lang="tr-TR" dirty="0">
                <a:latin typeface="Arial" pitchFamily="34" charset="0"/>
                <a:cs typeface="Arial" pitchFamily="34" charset="0"/>
              </a:rPr>
              <a:t>bilinmektedir.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Ancak </a:t>
            </a:r>
            <a:r>
              <a:rPr lang="tr-TR" dirty="0">
                <a:latin typeface="Arial" pitchFamily="34" charset="0"/>
                <a:cs typeface="Arial" pitchFamily="34" charset="0"/>
              </a:rPr>
              <a:t>kamu tüzel kişilerinin kuruluş ve işleyişinde </a:t>
            </a:r>
            <a:r>
              <a:rPr lang="tr-TR" dirty="0" smtClean="0">
                <a:latin typeface="Arial" pitchFamily="34" charset="0"/>
                <a:cs typeface="Arial" pitchFamily="34" charset="0"/>
              </a:rPr>
              <a:t>irade unsurunun</a:t>
            </a:r>
            <a:r>
              <a:rPr lang="tr-TR" dirty="0">
                <a:latin typeface="Arial" pitchFamily="34" charset="0"/>
                <a:cs typeface="Arial" pitchFamily="34" charset="0"/>
              </a:rPr>
              <a:t>, kamusal yarar ölçüsünde kanunla ya da kanunun verdiği açık </a:t>
            </a:r>
            <a:r>
              <a:rPr lang="tr-TR" dirty="0" smtClean="0">
                <a:latin typeface="Arial" pitchFamily="34" charset="0"/>
                <a:cs typeface="Arial" pitchFamily="34" charset="0"/>
              </a:rPr>
              <a:t>yetkiye dayanarak </a:t>
            </a:r>
            <a:r>
              <a:rPr lang="tr-TR" dirty="0">
                <a:latin typeface="Arial" pitchFamily="34" charset="0"/>
                <a:cs typeface="Arial" pitchFamily="34" charset="0"/>
              </a:rPr>
              <a:t>idari işlem şeklinde bir tasarruf ile gerçekleştiği gözlenmektedir.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257239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10</a:t>
            </a:fld>
            <a:endParaRPr lang="tr-TR"/>
          </a:p>
        </p:txBody>
      </p:sp>
      <p:sp>
        <p:nvSpPr>
          <p:cNvPr id="4" name="Dikdörtgen 3"/>
          <p:cNvSpPr/>
          <p:nvPr/>
        </p:nvSpPr>
        <p:spPr>
          <a:xfrm>
            <a:off x="192386" y="138056"/>
            <a:ext cx="8725277" cy="5924664"/>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Hizmetlerinin Kurulması ve Kaldırılması</a:t>
            </a:r>
          </a:p>
          <a:p>
            <a:pPr marL="261833" indent="-261833" algn="just">
              <a:lnSpc>
                <a:spcPct val="200000"/>
              </a:lnSpc>
              <a:buFont typeface="Wingdings" pitchFamily="2" charset="2"/>
              <a:buChar char="Ø"/>
            </a:pPr>
            <a:r>
              <a:rPr lang="tr-TR" dirty="0">
                <a:latin typeface="Arial" pitchFamily="34" charset="0"/>
                <a:cs typeface="Arial" pitchFamily="34" charset="0"/>
              </a:rPr>
              <a:t>21/1/2017 tarihli değişiklikle birlikte Anayasa’nın 123/son maddesi </a:t>
            </a:r>
            <a:r>
              <a:rPr lang="tr-TR" dirty="0" smtClean="0">
                <a:latin typeface="Arial" pitchFamily="34" charset="0"/>
                <a:cs typeface="Arial" pitchFamily="34" charset="0"/>
              </a:rPr>
              <a:t>hükmü açık </a:t>
            </a:r>
            <a:r>
              <a:rPr lang="tr-TR" dirty="0">
                <a:latin typeface="Arial" pitchFamily="34" charset="0"/>
                <a:cs typeface="Arial" pitchFamily="34" charset="0"/>
              </a:rPr>
              <a:t>bir şekilde, kamu tüzel kişiliklerinin kanunla veya </a:t>
            </a:r>
            <a:r>
              <a:rPr lang="tr-TR" b="1" dirty="0">
                <a:latin typeface="Arial" pitchFamily="34" charset="0"/>
                <a:cs typeface="Arial" pitchFamily="34" charset="0"/>
              </a:rPr>
              <a:t>C</a:t>
            </a:r>
            <a:r>
              <a:rPr lang="tr-TR" b="1" dirty="0" smtClean="0">
                <a:latin typeface="Arial" pitchFamily="34" charset="0"/>
                <a:cs typeface="Arial" pitchFamily="34" charset="0"/>
              </a:rPr>
              <a:t>umhurbaşkanlığı kararnamesiyle </a:t>
            </a:r>
            <a:r>
              <a:rPr lang="tr-TR" b="1" dirty="0">
                <a:latin typeface="Arial" pitchFamily="34" charset="0"/>
                <a:cs typeface="Arial" pitchFamily="34" charset="0"/>
              </a:rPr>
              <a:t>kurulacağını öngörmektedir. </a:t>
            </a:r>
            <a:endParaRPr lang="tr-TR" b="1"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Yine </a:t>
            </a:r>
            <a:r>
              <a:rPr lang="tr-TR" dirty="0">
                <a:latin typeface="Arial" pitchFamily="34" charset="0"/>
                <a:cs typeface="Arial" pitchFamily="34" charset="0"/>
              </a:rPr>
              <a:t>kamu tüzel kişilerinin </a:t>
            </a:r>
            <a:r>
              <a:rPr lang="tr-TR" dirty="0" smtClean="0">
                <a:latin typeface="Arial" pitchFamily="34" charset="0"/>
                <a:cs typeface="Arial" pitchFamily="34" charset="0"/>
              </a:rPr>
              <a:t>idare hukukunun </a:t>
            </a:r>
            <a:r>
              <a:rPr lang="tr-TR" dirty="0">
                <a:latin typeface="Arial" pitchFamily="34" charset="0"/>
                <a:cs typeface="Arial" pitchFamily="34" charset="0"/>
              </a:rPr>
              <a:t>önemli bir ilkesi olan yetkide ve usulde paralellik ilkesi uyarınca, varlıklarına son verilmesi yani kaldırılmalarının da </a:t>
            </a:r>
            <a:r>
              <a:rPr lang="tr-TR" dirty="0" smtClean="0">
                <a:latin typeface="Arial" pitchFamily="34" charset="0"/>
                <a:cs typeface="Arial" pitchFamily="34" charset="0"/>
              </a:rPr>
              <a:t>Kanunun </a:t>
            </a:r>
            <a:r>
              <a:rPr lang="tr-TR" dirty="0">
                <a:latin typeface="Arial" pitchFamily="34" charset="0"/>
                <a:cs typeface="Arial" pitchFamily="34" charset="0"/>
              </a:rPr>
              <a:t>ya </a:t>
            </a:r>
            <a:r>
              <a:rPr lang="tr-TR" dirty="0" smtClean="0">
                <a:latin typeface="Arial" pitchFamily="34" charset="0"/>
                <a:cs typeface="Arial" pitchFamily="34" charset="0"/>
              </a:rPr>
              <a:t>da Cumhurbaşkanlığı </a:t>
            </a:r>
            <a:r>
              <a:rPr lang="tr-TR" dirty="0">
                <a:latin typeface="Arial" pitchFamily="34" charset="0"/>
                <a:cs typeface="Arial" pitchFamily="34" charset="0"/>
              </a:rPr>
              <a:t>kararnamesinin açıkça verdiği yetkiye </a:t>
            </a:r>
            <a:r>
              <a:rPr lang="tr-TR" dirty="0" smtClean="0">
                <a:latin typeface="Arial" pitchFamily="34" charset="0"/>
                <a:cs typeface="Arial" pitchFamily="34" charset="0"/>
              </a:rPr>
              <a:t>dayanarak gerçekleştirilmesi </a:t>
            </a:r>
            <a:r>
              <a:rPr lang="tr-TR" dirty="0">
                <a:latin typeface="Arial" pitchFamily="34" charset="0"/>
                <a:cs typeface="Arial" pitchFamily="34" charset="0"/>
              </a:rPr>
              <a:t>gerekir. </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265970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11</a:t>
            </a:fld>
            <a:endParaRPr lang="tr-TR"/>
          </a:p>
        </p:txBody>
      </p:sp>
      <p:sp>
        <p:nvSpPr>
          <p:cNvPr id="4" name="Dikdörtgen 3"/>
          <p:cNvSpPr/>
          <p:nvPr/>
        </p:nvSpPr>
        <p:spPr>
          <a:xfrm>
            <a:off x="192386" y="138056"/>
            <a:ext cx="8725277" cy="7371214"/>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Hizmetlerinin Kurulması ve Kaldırılması</a:t>
            </a:r>
          </a:p>
          <a:p>
            <a:pPr marL="261833" indent="-261833" algn="just">
              <a:lnSpc>
                <a:spcPct val="200000"/>
              </a:lnSpc>
              <a:buFont typeface="Wingdings" pitchFamily="2" charset="2"/>
              <a:buChar char="Ø"/>
            </a:pPr>
            <a:r>
              <a:rPr lang="tr-TR" dirty="0">
                <a:latin typeface="Arial" pitchFamily="34" charset="0"/>
                <a:cs typeface="Arial" pitchFamily="34" charset="0"/>
              </a:rPr>
              <a:t>Dolayısıyla bir hizmetin kamu hizmeti olarak kamu kuruluşlarınca üstlenilmesi, bir faaliyetin özel kesim ya da tekel olarak kamu kuruluşu tarafından üstlenilebilmesi için yasal dayanağa ya da yasaların çizdiği sınırlara aykırı olmamak kaydıyla </a:t>
            </a:r>
            <a:r>
              <a:rPr lang="tr-TR" dirty="0" smtClean="0">
                <a:latin typeface="Arial" pitchFamily="34" charset="0"/>
                <a:cs typeface="Arial" pitchFamily="34" charset="0"/>
              </a:rPr>
              <a:t>Cumhurbaşkanlığı </a:t>
            </a:r>
            <a:r>
              <a:rPr lang="tr-TR" dirty="0">
                <a:latin typeface="Arial" pitchFamily="34" charset="0"/>
                <a:cs typeface="Arial" pitchFamily="34" charset="0"/>
              </a:rPr>
              <a:t>kararnamesine ihtiyaç vardır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a:p>
            <a:pPr marL="261833" indent="-261833" algn="just">
              <a:lnSpc>
                <a:spcPct val="200000"/>
              </a:lnSpc>
              <a:buFont typeface="Wingdings" pitchFamily="2" charset="2"/>
              <a:buChar char="Ø"/>
            </a:pPr>
            <a:r>
              <a:rPr lang="tr-TR" b="1" dirty="0" smtClean="0">
                <a:latin typeface="Arial" pitchFamily="34" charset="0"/>
                <a:cs typeface="Arial" pitchFamily="34" charset="0"/>
              </a:rPr>
              <a:t>Örnek: </a:t>
            </a:r>
            <a:r>
              <a:rPr lang="tr-TR" dirty="0" smtClean="0">
                <a:latin typeface="Arial" pitchFamily="34" charset="0"/>
                <a:cs typeface="Arial" pitchFamily="34" charset="0"/>
              </a:rPr>
              <a:t>Anayasa'nın </a:t>
            </a:r>
            <a:r>
              <a:rPr lang="tr-TR" dirty="0">
                <a:latin typeface="Arial" pitchFamily="34" charset="0"/>
                <a:cs typeface="Arial" pitchFamily="34" charset="0"/>
              </a:rPr>
              <a:t>her şeyden önce idare, kuruluş ve görevleriyle </a:t>
            </a:r>
            <a:r>
              <a:rPr lang="tr-TR" dirty="0" smtClean="0">
                <a:latin typeface="Arial" pitchFamily="34" charset="0"/>
                <a:cs typeface="Arial" pitchFamily="34" charset="0"/>
              </a:rPr>
              <a:t>bir bütündür </a:t>
            </a:r>
            <a:r>
              <a:rPr lang="tr-TR" dirty="0">
                <a:latin typeface="Arial" pitchFamily="34" charset="0"/>
                <a:cs typeface="Arial" pitchFamily="34" charset="0"/>
              </a:rPr>
              <a:t>ve yasa ile düzenlenir ile kamu tüzel kişiliği </a:t>
            </a:r>
            <a:r>
              <a:rPr lang="tr-TR" dirty="0" smtClean="0">
                <a:latin typeface="Arial" pitchFamily="34" charset="0"/>
                <a:cs typeface="Arial" pitchFamily="34" charset="0"/>
              </a:rPr>
              <a:t>ancak kanunla </a:t>
            </a:r>
            <a:r>
              <a:rPr lang="tr-TR" dirty="0">
                <a:latin typeface="Arial" pitchFamily="34" charset="0"/>
                <a:cs typeface="Arial" pitchFamily="34" charset="0"/>
              </a:rPr>
              <a:t>veya kanunun açıkça verdiği yetkiye dayanılarak </a:t>
            </a:r>
            <a:r>
              <a:rPr lang="tr-TR" dirty="0" smtClean="0">
                <a:latin typeface="Arial" pitchFamily="34" charset="0"/>
                <a:cs typeface="Arial" pitchFamily="34" charset="0"/>
              </a:rPr>
              <a:t>kurulur şeklindeki </a:t>
            </a:r>
            <a:r>
              <a:rPr lang="tr-TR" dirty="0">
                <a:latin typeface="Arial" pitchFamily="34" charset="0"/>
                <a:cs typeface="Arial" pitchFamily="34" charset="0"/>
              </a:rPr>
              <a:t>hükümleri, kamu hizmetlerinin kuruluş ve </a:t>
            </a:r>
            <a:r>
              <a:rPr lang="tr-TR" dirty="0" smtClean="0">
                <a:latin typeface="Arial" pitchFamily="34" charset="0"/>
                <a:cs typeface="Arial" pitchFamily="34" charset="0"/>
              </a:rPr>
              <a:t>kaldırılması noktasındaki </a:t>
            </a:r>
            <a:r>
              <a:rPr lang="tr-TR" dirty="0">
                <a:latin typeface="Arial" pitchFamily="34" charset="0"/>
                <a:cs typeface="Arial" pitchFamily="34" charset="0"/>
              </a:rPr>
              <a:t>takdirin de yasama organına verildiğini gösterir.</a:t>
            </a:r>
          </a:p>
          <a:p>
            <a:pPr marL="261833" indent="-261833" algn="just">
              <a:lnSpc>
                <a:spcPct val="200000"/>
              </a:lnSpc>
              <a:buFont typeface="Wingdings" pitchFamily="2" charset="2"/>
              <a:buChar char="Ø"/>
            </a:pPr>
            <a:endParaRPr lang="tr-TR" dirty="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565118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12</a:t>
            </a:fld>
            <a:endParaRPr lang="tr-TR"/>
          </a:p>
        </p:txBody>
      </p:sp>
      <p:sp>
        <p:nvSpPr>
          <p:cNvPr id="4" name="Dikdörtgen 3"/>
          <p:cNvSpPr/>
          <p:nvPr/>
        </p:nvSpPr>
        <p:spPr>
          <a:xfrm>
            <a:off x="192386" y="138056"/>
            <a:ext cx="8725277" cy="6478662"/>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Hizmetlerinin Kurulması ve Kaldırılması</a:t>
            </a:r>
          </a:p>
          <a:p>
            <a:pPr marL="261833" indent="-261833" algn="just">
              <a:lnSpc>
                <a:spcPct val="200000"/>
              </a:lnSpc>
              <a:buFont typeface="Wingdings" pitchFamily="2" charset="2"/>
              <a:buChar char="Ø"/>
            </a:pPr>
            <a:r>
              <a:rPr lang="tr-TR" dirty="0">
                <a:latin typeface="Arial" pitchFamily="34" charset="0"/>
                <a:cs typeface="Arial" pitchFamily="34" charset="0"/>
              </a:rPr>
              <a:t>Nitekim Anayasa Mahkemesi de bir kararında, kamusal ihtiyaçların </a:t>
            </a:r>
            <a:r>
              <a:rPr lang="tr-TR" dirty="0" smtClean="0">
                <a:latin typeface="Arial" pitchFamily="34" charset="0"/>
                <a:cs typeface="Arial" pitchFamily="34" charset="0"/>
              </a:rPr>
              <a:t>gerekli kıldığı </a:t>
            </a:r>
            <a:r>
              <a:rPr lang="tr-TR" dirty="0">
                <a:latin typeface="Arial" pitchFamily="34" charset="0"/>
                <a:cs typeface="Arial" pitchFamily="34" charset="0"/>
              </a:rPr>
              <a:t>hâllerde yasama organının herhangi bir alanı yasal statü içine alarak </a:t>
            </a:r>
            <a:r>
              <a:rPr lang="tr-TR" dirty="0" smtClean="0">
                <a:latin typeface="Arial" pitchFamily="34" charset="0"/>
                <a:cs typeface="Arial" pitchFamily="34" charset="0"/>
              </a:rPr>
              <a:t>bir kamu </a:t>
            </a:r>
            <a:r>
              <a:rPr lang="tr-TR" dirty="0">
                <a:latin typeface="Arial" pitchFamily="34" charset="0"/>
                <a:cs typeface="Arial" pitchFamily="34" charset="0"/>
              </a:rPr>
              <a:t>hizmeti tesis edebileceğini işaret ederek bu konuda yetkili organın </a:t>
            </a:r>
            <a:r>
              <a:rPr lang="tr-TR" dirty="0" smtClean="0">
                <a:latin typeface="Arial" pitchFamily="34" charset="0"/>
                <a:cs typeface="Arial" pitchFamily="34" charset="0"/>
              </a:rPr>
              <a:t>yasama organı </a:t>
            </a:r>
            <a:r>
              <a:rPr lang="tr-TR" dirty="0">
                <a:latin typeface="Arial" pitchFamily="34" charset="0"/>
                <a:cs typeface="Arial" pitchFamily="34" charset="0"/>
              </a:rPr>
              <a:t>olduğunu açıkça ortaya koymuştur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Kamu hizmetlerinin ilgili hizmetin kurulmasına yol açan </a:t>
            </a:r>
            <a:r>
              <a:rPr lang="tr-TR" dirty="0" smtClean="0">
                <a:latin typeface="Arial" pitchFamily="34" charset="0"/>
                <a:cs typeface="Arial" pitchFamily="34" charset="0"/>
              </a:rPr>
              <a:t>toplumsal gereksinimin </a:t>
            </a:r>
            <a:r>
              <a:rPr lang="tr-TR" dirty="0">
                <a:latin typeface="Arial" pitchFamily="34" charset="0"/>
                <a:cs typeface="Arial" pitchFamily="34" charset="0"/>
              </a:rPr>
              <a:t>ortadan kalkması, kamu yararı kavramının değişmesi veya </a:t>
            </a:r>
            <a:r>
              <a:rPr lang="tr-TR" dirty="0" smtClean="0">
                <a:latin typeface="Arial" pitchFamily="34" charset="0"/>
                <a:cs typeface="Arial" pitchFamily="34" charset="0"/>
              </a:rPr>
              <a:t>toplumun söz </a:t>
            </a:r>
            <a:r>
              <a:rPr lang="tr-TR" dirty="0">
                <a:latin typeface="Arial" pitchFamily="34" charset="0"/>
                <a:cs typeface="Arial" pitchFamily="34" charset="0"/>
              </a:rPr>
              <a:t>konusu kamu hizmetine ihtiyacının kalmaması nedenleriyle, yetkili </a:t>
            </a:r>
            <a:r>
              <a:rPr lang="tr-TR" dirty="0" smtClean="0">
                <a:latin typeface="Arial" pitchFamily="34" charset="0"/>
                <a:cs typeface="Arial" pitchFamily="34" charset="0"/>
              </a:rPr>
              <a:t>makamlar tarafından </a:t>
            </a:r>
            <a:r>
              <a:rPr lang="tr-TR" dirty="0">
                <a:latin typeface="Arial" pitchFamily="34" charset="0"/>
                <a:cs typeface="Arial" pitchFamily="34" charset="0"/>
              </a:rPr>
              <a:t>kuruluşundaki usul kuralları gözetilerek her zaman </a:t>
            </a:r>
            <a:r>
              <a:rPr lang="tr-TR" dirty="0" smtClean="0">
                <a:latin typeface="Arial" pitchFamily="34" charset="0"/>
                <a:cs typeface="Arial" pitchFamily="34" charset="0"/>
              </a:rPr>
              <a:t>kaldırılabilmesi mümkündür</a:t>
            </a:r>
            <a:r>
              <a:rPr lang="tr-TR" dirty="0">
                <a:latin typeface="Arial" pitchFamily="34" charset="0"/>
                <a:cs typeface="Arial" pitchFamily="34" charset="0"/>
              </a:rPr>
              <a:t>. </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102305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13</a:t>
            </a:fld>
            <a:endParaRPr lang="tr-TR"/>
          </a:p>
        </p:txBody>
      </p:sp>
      <p:sp>
        <p:nvSpPr>
          <p:cNvPr id="4" name="Dikdörtgen 3"/>
          <p:cNvSpPr/>
          <p:nvPr/>
        </p:nvSpPr>
        <p:spPr>
          <a:xfrm>
            <a:off x="192386" y="138057"/>
            <a:ext cx="8725277" cy="5370667"/>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Hizmetlerinin Kurulması ve Kaldırılması</a:t>
            </a:r>
          </a:p>
          <a:p>
            <a:pPr marL="261833" indent="-261833" algn="just">
              <a:lnSpc>
                <a:spcPct val="200000"/>
              </a:lnSpc>
              <a:buFont typeface="Wingdings" pitchFamily="2" charset="2"/>
              <a:buChar char="Ø"/>
            </a:pPr>
            <a:r>
              <a:rPr lang="tr-TR" dirty="0">
                <a:latin typeface="Arial" pitchFamily="34" charset="0"/>
                <a:cs typeface="Arial" pitchFamily="34" charset="0"/>
              </a:rPr>
              <a:t>Ancak kamu hizmetlerinin temel ilkelerinden olan değişkenlik ilkesi gereğince, günümüzde bir kamu hizmetinin kaldırılması yerine, genellikle yeni koşullara uyarlanmak suretiyle sürdürülmeye devam edildiğine tanık olmaktayız</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Kanunla ya da kanunun açıkça verdiği bir yetkiye dayanarak idari </a:t>
            </a:r>
            <a:r>
              <a:rPr lang="tr-TR" dirty="0" smtClean="0">
                <a:latin typeface="Arial" pitchFamily="34" charset="0"/>
                <a:cs typeface="Arial" pitchFamily="34" charset="0"/>
              </a:rPr>
              <a:t>bir işlemle </a:t>
            </a:r>
            <a:r>
              <a:rPr lang="tr-TR" dirty="0">
                <a:latin typeface="Arial" pitchFamily="34" charset="0"/>
                <a:cs typeface="Arial" pitchFamily="34" charset="0"/>
              </a:rPr>
              <a:t>kurulmakta olan kamu hizmetleri, yine bu esaslar çerçevesinde </a:t>
            </a:r>
            <a:r>
              <a:rPr lang="tr-TR" dirty="0" smtClean="0">
                <a:latin typeface="Arial" pitchFamily="34" charset="0"/>
                <a:cs typeface="Arial" pitchFamily="34" charset="0"/>
              </a:rPr>
              <a:t>kuruluş kanununun </a:t>
            </a:r>
            <a:r>
              <a:rPr lang="tr-TR" dirty="0">
                <a:latin typeface="Arial" pitchFamily="34" charset="0"/>
                <a:cs typeface="Arial" pitchFamily="34" charset="0"/>
              </a:rPr>
              <a:t>belirlediği usul kuralları doğrultusunda yürütülmektedir. Buna göre</a:t>
            </a:r>
            <a:r>
              <a:rPr lang="tr-TR" dirty="0" smtClean="0">
                <a:latin typeface="Arial" pitchFamily="34" charset="0"/>
                <a:cs typeface="Arial" pitchFamily="34" charset="0"/>
              </a:rPr>
              <a:t>:</a:t>
            </a:r>
            <a:endParaRPr lang="tr-TR" dirty="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4168635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14</a:t>
            </a:fld>
            <a:endParaRPr lang="tr-TR"/>
          </a:p>
        </p:txBody>
      </p:sp>
      <p:sp>
        <p:nvSpPr>
          <p:cNvPr id="4" name="Dikdörtgen 3"/>
          <p:cNvSpPr/>
          <p:nvPr/>
        </p:nvSpPr>
        <p:spPr>
          <a:xfrm>
            <a:off x="192386" y="138057"/>
            <a:ext cx="8725277" cy="6263219"/>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hizmetlerinin görülme usulleri</a:t>
            </a:r>
          </a:p>
          <a:p>
            <a:pPr marL="261833" indent="-261833" algn="just">
              <a:lnSpc>
                <a:spcPct val="200000"/>
              </a:lnSpc>
              <a:buFont typeface="Wingdings" pitchFamily="2" charset="2"/>
              <a:buChar char="Ø"/>
            </a:pPr>
            <a:r>
              <a:rPr lang="tr-TR" dirty="0">
                <a:latin typeface="Arial" pitchFamily="34" charset="0"/>
                <a:cs typeface="Arial" pitchFamily="34" charset="0"/>
              </a:rPr>
              <a:t>Günümüzde kamu hizmetlerinin idare tarafından görülmesi bir </a:t>
            </a:r>
            <a:r>
              <a:rPr lang="tr-TR" dirty="0" smtClean="0">
                <a:latin typeface="Arial" pitchFamily="34" charset="0"/>
                <a:cs typeface="Arial" pitchFamily="34" charset="0"/>
              </a:rPr>
              <a:t>zorunluluk olmaktan </a:t>
            </a:r>
            <a:r>
              <a:rPr lang="tr-TR" dirty="0">
                <a:latin typeface="Arial" pitchFamily="34" charset="0"/>
                <a:cs typeface="Arial" pitchFamily="34" charset="0"/>
              </a:rPr>
              <a:t>çıkmıştır. Bu bağlamda kamu hizmetleri, devlet ya da diğer kamu </a:t>
            </a:r>
            <a:r>
              <a:rPr lang="tr-TR" dirty="0" smtClean="0">
                <a:latin typeface="Arial" pitchFamily="34" charset="0"/>
                <a:cs typeface="Arial" pitchFamily="34" charset="0"/>
              </a:rPr>
              <a:t>tüzel kişileri </a:t>
            </a:r>
            <a:r>
              <a:rPr lang="tr-TR" dirty="0">
                <a:latin typeface="Arial" pitchFamily="34" charset="0"/>
                <a:cs typeface="Arial" pitchFamily="34" charset="0"/>
              </a:rPr>
              <a:t>tarafından görüldüğü gibi; özel hukuk gerçek ve tüzel kişileri tarafından </a:t>
            </a:r>
            <a:r>
              <a:rPr lang="tr-TR" dirty="0" smtClean="0">
                <a:latin typeface="Arial" pitchFamily="34" charset="0"/>
                <a:cs typeface="Arial" pitchFamily="34" charset="0"/>
              </a:rPr>
              <a:t>da görülebilmektedir. </a:t>
            </a: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Kamu hizmetlerinin görülüş biçimleri de bu ayrıma göre iki grup </a:t>
            </a:r>
            <a:r>
              <a:rPr lang="tr-TR" dirty="0" smtClean="0">
                <a:latin typeface="Arial" pitchFamily="34" charset="0"/>
                <a:cs typeface="Arial" pitchFamily="34" charset="0"/>
              </a:rPr>
              <a:t>altında toplanabilir</a:t>
            </a:r>
            <a:r>
              <a:rPr lang="tr-TR" dirty="0">
                <a:latin typeface="Arial" pitchFamily="34" charset="0"/>
                <a:cs typeface="Arial" pitchFamily="34" charset="0"/>
              </a:rPr>
              <a:t>. Bunlardan biri, kamu tüzel kişilerince, kamu hizmetlerinin </a:t>
            </a:r>
            <a:r>
              <a:rPr lang="tr-TR" dirty="0" smtClean="0">
                <a:latin typeface="Arial" pitchFamily="34" charset="0"/>
                <a:cs typeface="Arial" pitchFamily="34" charset="0"/>
              </a:rPr>
              <a:t>yürütülüş biçimleri</a:t>
            </a:r>
            <a:r>
              <a:rPr lang="tr-TR" dirty="0">
                <a:latin typeface="Arial" pitchFamily="34" charset="0"/>
                <a:cs typeface="Arial" pitchFamily="34" charset="0"/>
              </a:rPr>
              <a:t>; diğeri ise özel hukuk gerçek ve tüzel kişilerince kamu </a:t>
            </a:r>
            <a:r>
              <a:rPr lang="tr-TR" dirty="0" smtClean="0">
                <a:latin typeface="Arial" pitchFamily="34" charset="0"/>
                <a:cs typeface="Arial" pitchFamily="34" charset="0"/>
              </a:rPr>
              <a:t>hizmetlerinin yürütülüş </a:t>
            </a:r>
            <a:r>
              <a:rPr lang="tr-TR" dirty="0">
                <a:latin typeface="Arial" pitchFamily="34" charset="0"/>
                <a:cs typeface="Arial" pitchFamily="34" charset="0"/>
              </a:rPr>
              <a:t>biçimleridir. </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348019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15</a:t>
            </a:fld>
            <a:endParaRPr lang="tr-TR"/>
          </a:p>
        </p:txBody>
      </p:sp>
      <p:sp>
        <p:nvSpPr>
          <p:cNvPr id="4" name="Dikdörtgen 3"/>
          <p:cNvSpPr/>
          <p:nvPr/>
        </p:nvSpPr>
        <p:spPr>
          <a:xfrm>
            <a:off x="192386" y="138056"/>
            <a:ext cx="8725277" cy="6478662"/>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hizmetlerinin görülme usulleri</a:t>
            </a:r>
          </a:p>
          <a:p>
            <a:pPr marL="261833" indent="-261833" algn="just">
              <a:lnSpc>
                <a:spcPct val="200000"/>
              </a:lnSpc>
              <a:buFont typeface="Wingdings" pitchFamily="2" charset="2"/>
              <a:buChar char="Ø"/>
            </a:pPr>
            <a:r>
              <a:rPr lang="tr-TR" dirty="0">
                <a:latin typeface="Arial" pitchFamily="34" charset="0"/>
                <a:cs typeface="Arial" pitchFamily="34" charset="0"/>
              </a:rPr>
              <a:t>Kamu hizmetlerinin devlet ve diğer kamu tüzel kişileri tarafından görülmesi emanet usulü ile özel hukuk gerçek ve tüzel kişilerince görülmesi ise müşterek emanet, iltizam, imtiyaz, ruhsat ve yap-işlet-devret usulü ile gerçekleşmektedir. Bu usullere tek tek göz atacak olursak</a:t>
            </a:r>
            <a:r>
              <a:rPr lang="tr-TR" dirty="0" smtClean="0">
                <a:latin typeface="Arial" pitchFamily="34" charset="0"/>
                <a:cs typeface="Arial" pitchFamily="34" charset="0"/>
              </a:rPr>
              <a:t>:</a:t>
            </a:r>
          </a:p>
          <a:p>
            <a:pPr algn="just">
              <a:lnSpc>
                <a:spcPct val="200000"/>
              </a:lnSpc>
            </a:pPr>
            <a:r>
              <a:rPr lang="tr-TR" b="1" dirty="0">
                <a:latin typeface="Arial" pitchFamily="34" charset="0"/>
                <a:cs typeface="Arial" pitchFamily="34" charset="0"/>
              </a:rPr>
              <a:t>Emanet usulü</a:t>
            </a:r>
          </a:p>
          <a:p>
            <a:pPr marL="261833" indent="-261833" algn="just">
              <a:lnSpc>
                <a:spcPct val="200000"/>
              </a:lnSpc>
              <a:buFont typeface="Wingdings" pitchFamily="2" charset="2"/>
              <a:buChar char="Ø"/>
            </a:pPr>
            <a:r>
              <a:rPr lang="tr-TR" dirty="0">
                <a:latin typeface="Arial" pitchFamily="34" charset="0"/>
                <a:cs typeface="Arial" pitchFamily="34" charset="0"/>
              </a:rPr>
              <a:t>Günlük konuşma dilinde emanet bir şeyi kendinden başkasına </a:t>
            </a:r>
            <a:r>
              <a:rPr lang="tr-TR" dirty="0" smtClean="0">
                <a:latin typeface="Arial" pitchFamily="34" charset="0"/>
                <a:cs typeface="Arial" pitchFamily="34" charset="0"/>
              </a:rPr>
              <a:t>güvenerek verme </a:t>
            </a:r>
            <a:r>
              <a:rPr lang="tr-TR" dirty="0">
                <a:latin typeface="Arial" pitchFamily="34" charset="0"/>
                <a:cs typeface="Arial" pitchFamily="34" charset="0"/>
              </a:rPr>
              <a:t>anlamını taşımaktadır. Kamu hizmetinin görülme usulü ve </a:t>
            </a:r>
            <a:r>
              <a:rPr lang="tr-TR" dirty="0" smtClean="0">
                <a:latin typeface="Arial" pitchFamily="34" charset="0"/>
                <a:cs typeface="Arial" pitchFamily="34" charset="0"/>
              </a:rPr>
              <a:t>İdare hukukunda </a:t>
            </a:r>
            <a:r>
              <a:rPr lang="tr-TR" dirty="0">
                <a:latin typeface="Arial" pitchFamily="34" charset="0"/>
                <a:cs typeface="Arial" pitchFamily="34" charset="0"/>
              </a:rPr>
              <a:t>kullanılan teknik bir terim olarak emanet; bir faaliyetin bir kamu </a:t>
            </a:r>
            <a:r>
              <a:rPr lang="tr-TR" dirty="0" smtClean="0">
                <a:latin typeface="Arial" pitchFamily="34" charset="0"/>
                <a:cs typeface="Arial" pitchFamily="34" charset="0"/>
              </a:rPr>
              <a:t>tüzel kişisi </a:t>
            </a:r>
            <a:r>
              <a:rPr lang="tr-TR" dirty="0">
                <a:latin typeface="Arial" pitchFamily="34" charset="0"/>
                <a:cs typeface="Arial" pitchFamily="34" charset="0"/>
              </a:rPr>
              <a:t>tarafından kendi teşkilat, araç-gereç personel ve mal varlığı </a:t>
            </a:r>
            <a:r>
              <a:rPr lang="tr-TR" dirty="0" smtClean="0">
                <a:latin typeface="Arial" pitchFamily="34" charset="0"/>
                <a:cs typeface="Arial" pitchFamily="34" charset="0"/>
              </a:rPr>
              <a:t>ile yürütülmesidir</a:t>
            </a:r>
            <a:r>
              <a:rPr lang="tr-TR" dirty="0">
                <a:latin typeface="Arial" pitchFamily="34" charset="0"/>
                <a:cs typeface="Arial" pitchFamily="34" charset="0"/>
              </a:rPr>
              <a:t>.</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317619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16</a:t>
            </a:fld>
            <a:endParaRPr lang="tr-TR"/>
          </a:p>
        </p:txBody>
      </p:sp>
      <p:sp>
        <p:nvSpPr>
          <p:cNvPr id="4" name="Dikdörtgen 3"/>
          <p:cNvSpPr/>
          <p:nvPr/>
        </p:nvSpPr>
        <p:spPr>
          <a:xfrm>
            <a:off x="192386" y="138057"/>
            <a:ext cx="8725277" cy="4816669"/>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algn="just">
              <a:lnSpc>
                <a:spcPct val="200000"/>
              </a:lnSpc>
            </a:pPr>
            <a:r>
              <a:rPr lang="tr-TR" b="1" dirty="0" smtClean="0">
                <a:latin typeface="Arial" pitchFamily="34" charset="0"/>
                <a:cs typeface="Arial" pitchFamily="34" charset="0"/>
              </a:rPr>
              <a:t>Emanet </a:t>
            </a:r>
            <a:r>
              <a:rPr lang="tr-TR" b="1" dirty="0">
                <a:latin typeface="Arial" pitchFamily="34" charset="0"/>
                <a:cs typeface="Arial" pitchFamily="34" charset="0"/>
              </a:rPr>
              <a:t>usulü</a:t>
            </a:r>
          </a:p>
          <a:p>
            <a:pPr marL="261833" indent="-261833" algn="just">
              <a:lnSpc>
                <a:spcPct val="200000"/>
              </a:lnSpc>
              <a:buFont typeface="Wingdings" pitchFamily="2" charset="2"/>
              <a:buChar char="Ø"/>
            </a:pPr>
            <a:r>
              <a:rPr lang="tr-TR" dirty="0">
                <a:latin typeface="Arial" pitchFamily="34" charset="0"/>
                <a:cs typeface="Arial" pitchFamily="34" charset="0"/>
              </a:rPr>
              <a:t>Emanet usulü için belirleyici ve onu diğerlerinden ayıran nitelik bir </a:t>
            </a:r>
            <a:r>
              <a:rPr lang="tr-TR" dirty="0" smtClean="0">
                <a:latin typeface="Arial" pitchFamily="34" charset="0"/>
                <a:cs typeface="Arial" pitchFamily="34" charset="0"/>
              </a:rPr>
              <a:t>kamu hizmetinin </a:t>
            </a:r>
            <a:r>
              <a:rPr lang="tr-TR" dirty="0">
                <a:latin typeface="Arial" pitchFamily="34" charset="0"/>
                <a:cs typeface="Arial" pitchFamily="34" charset="0"/>
              </a:rPr>
              <a:t>doğrudan doğruya devlet veya diğer kamu tüzel </a:t>
            </a:r>
            <a:r>
              <a:rPr lang="tr-TR" dirty="0" smtClean="0">
                <a:latin typeface="Arial" pitchFamily="34" charset="0"/>
                <a:cs typeface="Arial" pitchFamily="34" charset="0"/>
              </a:rPr>
              <a:t>kişilerince görülmesidir</a:t>
            </a:r>
            <a:r>
              <a:rPr lang="tr-TR" dirty="0">
                <a:latin typeface="Arial" pitchFamily="34" charset="0"/>
                <a:cs typeface="Arial" pitchFamily="34" charset="0"/>
              </a:rPr>
              <a:t>.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Ancak </a:t>
            </a:r>
            <a:r>
              <a:rPr lang="tr-TR" dirty="0">
                <a:latin typeface="Arial" pitchFamily="34" charset="0"/>
                <a:cs typeface="Arial" pitchFamily="34" charset="0"/>
              </a:rPr>
              <a:t>bu durum hizmetin kamu hukuku kurallarına </a:t>
            </a:r>
            <a:r>
              <a:rPr lang="tr-TR" dirty="0" smtClean="0">
                <a:latin typeface="Arial" pitchFamily="34" charset="0"/>
                <a:cs typeface="Arial" pitchFamily="34" charset="0"/>
              </a:rPr>
              <a:t>göre yürütülmesini </a:t>
            </a:r>
            <a:r>
              <a:rPr lang="tr-TR" dirty="0">
                <a:latin typeface="Arial" pitchFamily="34" charset="0"/>
                <a:cs typeface="Arial" pitchFamily="34" charset="0"/>
              </a:rPr>
              <a:t>zorunlu kılmamakla beraber hizmet, özel hukuk kurallarına göre </a:t>
            </a:r>
            <a:r>
              <a:rPr lang="tr-TR" dirty="0" smtClean="0">
                <a:latin typeface="Arial" pitchFamily="34" charset="0"/>
                <a:cs typeface="Arial" pitchFamily="34" charset="0"/>
              </a:rPr>
              <a:t>de yürütülebilir</a:t>
            </a:r>
            <a:r>
              <a:rPr lang="tr-TR" dirty="0">
                <a:latin typeface="Arial" pitchFamily="34" charset="0"/>
                <a:cs typeface="Arial" pitchFamily="34" charset="0"/>
              </a:rPr>
              <a:t>.</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584273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17</a:t>
            </a:fld>
            <a:endParaRPr lang="tr-TR"/>
          </a:p>
        </p:txBody>
      </p:sp>
      <p:sp>
        <p:nvSpPr>
          <p:cNvPr id="4" name="Dikdörtgen 3"/>
          <p:cNvSpPr/>
          <p:nvPr/>
        </p:nvSpPr>
        <p:spPr>
          <a:xfrm>
            <a:off x="192386" y="138056"/>
            <a:ext cx="8725277" cy="5370667"/>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a:t>
            </a:r>
            <a:r>
              <a:rPr lang="tr-TR" b="1" dirty="0" smtClean="0">
                <a:latin typeface="Arial" pitchFamily="34" charset="0"/>
                <a:cs typeface="Arial" pitchFamily="34" charset="0"/>
              </a:rPr>
              <a:t>KAVRAM</a:t>
            </a:r>
          </a:p>
          <a:p>
            <a:pPr algn="just">
              <a:lnSpc>
                <a:spcPct val="200000"/>
              </a:lnSpc>
            </a:pPr>
            <a:r>
              <a:rPr lang="tr-TR" b="1" dirty="0" smtClean="0">
                <a:latin typeface="Arial" pitchFamily="34" charset="0"/>
                <a:cs typeface="Arial" pitchFamily="34" charset="0"/>
              </a:rPr>
              <a:t>Müşterek </a:t>
            </a:r>
            <a:r>
              <a:rPr lang="tr-TR" b="1" dirty="0">
                <a:latin typeface="Arial" pitchFamily="34" charset="0"/>
                <a:cs typeface="Arial" pitchFamily="34" charset="0"/>
              </a:rPr>
              <a:t>emanet usulü</a:t>
            </a:r>
          </a:p>
          <a:p>
            <a:pPr marL="261833" indent="-261833" algn="just">
              <a:lnSpc>
                <a:spcPct val="200000"/>
              </a:lnSpc>
              <a:buFont typeface="Wingdings" pitchFamily="2" charset="2"/>
              <a:buChar char="Ø"/>
            </a:pPr>
            <a:r>
              <a:rPr lang="tr-TR" dirty="0">
                <a:latin typeface="Arial" pitchFamily="34" charset="0"/>
                <a:cs typeface="Arial" pitchFamily="34" charset="0"/>
              </a:rPr>
              <a:t>Müşterek emanet usulü, bir kamu hizmetinin hasar ve zararı idareye </a:t>
            </a:r>
            <a:r>
              <a:rPr lang="tr-TR" dirty="0" smtClean="0">
                <a:latin typeface="Arial" pitchFamily="34" charset="0"/>
                <a:cs typeface="Arial" pitchFamily="34" charset="0"/>
              </a:rPr>
              <a:t>ait olmak </a:t>
            </a:r>
            <a:r>
              <a:rPr lang="tr-TR" dirty="0">
                <a:latin typeface="Arial" pitchFamily="34" charset="0"/>
                <a:cs typeface="Arial" pitchFamily="34" charset="0"/>
              </a:rPr>
              <a:t>üzere ve hizmeti yürütmekle görevli olan özel hukuk kişisine, </a:t>
            </a:r>
            <a:r>
              <a:rPr lang="tr-TR" dirty="0" smtClean="0">
                <a:latin typeface="Arial" pitchFamily="34" charset="0"/>
                <a:cs typeface="Arial" pitchFamily="34" charset="0"/>
              </a:rPr>
              <a:t>gelir üzerinden </a:t>
            </a:r>
            <a:r>
              <a:rPr lang="tr-TR" dirty="0">
                <a:latin typeface="Arial" pitchFamily="34" charset="0"/>
                <a:cs typeface="Arial" pitchFamily="34" charset="0"/>
              </a:rPr>
              <a:t>bir pay verilmek suretiyle kamu hizmetinin yürütülmesidir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b="1" dirty="0" smtClean="0">
                <a:latin typeface="Arial" pitchFamily="34" charset="0"/>
                <a:cs typeface="Arial" pitchFamily="34" charset="0"/>
              </a:rPr>
              <a:t>Örnek: </a:t>
            </a:r>
            <a:r>
              <a:rPr lang="tr-TR" dirty="0" smtClean="0">
                <a:latin typeface="Arial" pitchFamily="34" charset="0"/>
                <a:cs typeface="Arial" pitchFamily="34" charset="0"/>
              </a:rPr>
              <a:t>Müşterek </a:t>
            </a:r>
            <a:r>
              <a:rPr lang="tr-TR" dirty="0">
                <a:latin typeface="Arial" pitchFamily="34" charset="0"/>
                <a:cs typeface="Arial" pitchFamily="34" charset="0"/>
              </a:rPr>
              <a:t>emanet usulünün tek örneği sahil </a:t>
            </a:r>
            <a:r>
              <a:rPr lang="tr-TR" dirty="0" smtClean="0">
                <a:latin typeface="Arial" pitchFamily="34" charset="0"/>
                <a:cs typeface="Arial" pitchFamily="34" charset="0"/>
              </a:rPr>
              <a:t>fenerlerinin •</a:t>
            </a:r>
            <a:r>
              <a:rPr lang="tr-TR" dirty="0">
                <a:latin typeface="Arial" pitchFamily="34" charset="0"/>
                <a:cs typeface="Arial" pitchFamily="34" charset="0"/>
              </a:rPr>
              <a:t>kurulması ve işletilmesi ile ilgili sözleşmelerdir. Ancak bu </a:t>
            </a:r>
            <a:r>
              <a:rPr lang="tr-TR" dirty="0" smtClean="0">
                <a:latin typeface="Arial" pitchFamily="34" charset="0"/>
                <a:cs typeface="Arial" pitchFamily="34" charset="0"/>
              </a:rPr>
              <a:t>yöntem günümüzde </a:t>
            </a:r>
            <a:r>
              <a:rPr lang="tr-TR" dirty="0">
                <a:latin typeface="Arial" pitchFamily="34" charset="0"/>
                <a:cs typeface="Arial" pitchFamily="34" charset="0"/>
              </a:rPr>
              <a:t>tamamıyla terk edilmiştir.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788136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18</a:t>
            </a:fld>
            <a:endParaRPr lang="tr-TR"/>
          </a:p>
        </p:txBody>
      </p:sp>
      <p:sp>
        <p:nvSpPr>
          <p:cNvPr id="4" name="Dikdörtgen 3"/>
          <p:cNvSpPr/>
          <p:nvPr/>
        </p:nvSpPr>
        <p:spPr>
          <a:xfrm>
            <a:off x="192386" y="138057"/>
            <a:ext cx="8725277" cy="6478662"/>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a:t>
            </a:r>
            <a:r>
              <a:rPr lang="tr-TR" b="1" dirty="0" smtClean="0">
                <a:latin typeface="Arial" pitchFamily="34" charset="0"/>
                <a:cs typeface="Arial" pitchFamily="34" charset="0"/>
              </a:rPr>
              <a:t>KAVRAM</a:t>
            </a:r>
            <a:endParaRPr lang="tr-TR" b="1" dirty="0">
              <a:latin typeface="Arial" pitchFamily="34" charset="0"/>
              <a:cs typeface="Arial" pitchFamily="34" charset="0"/>
            </a:endParaRPr>
          </a:p>
          <a:p>
            <a:pPr algn="just">
              <a:lnSpc>
                <a:spcPct val="200000"/>
              </a:lnSpc>
            </a:pPr>
            <a:r>
              <a:rPr lang="tr-TR" b="1" dirty="0">
                <a:latin typeface="Arial" pitchFamily="34" charset="0"/>
                <a:cs typeface="Arial" pitchFamily="34" charset="0"/>
              </a:rPr>
              <a:t>İltizam usulü</a:t>
            </a:r>
          </a:p>
          <a:p>
            <a:pPr marL="261833" indent="-261833" algn="just">
              <a:lnSpc>
                <a:spcPct val="200000"/>
              </a:lnSpc>
              <a:buFont typeface="Wingdings" pitchFamily="2" charset="2"/>
              <a:buChar char="Ø"/>
            </a:pPr>
            <a:r>
              <a:rPr lang="tr-TR" dirty="0">
                <a:latin typeface="Arial" pitchFamily="34" charset="0"/>
                <a:cs typeface="Arial" pitchFamily="34" charset="0"/>
              </a:rPr>
              <a:t>İltizam, bir özel kişinin idare ile yaptığı bir sözleşme uyarınca, </a:t>
            </a:r>
            <a:r>
              <a:rPr lang="tr-TR" dirty="0" smtClean="0">
                <a:latin typeface="Arial" pitchFamily="34" charset="0"/>
                <a:cs typeface="Arial" pitchFamily="34" charset="0"/>
              </a:rPr>
              <a:t>idareye ödeyeceği </a:t>
            </a:r>
            <a:r>
              <a:rPr lang="tr-TR" dirty="0">
                <a:latin typeface="Arial" pitchFamily="34" charset="0"/>
                <a:cs typeface="Arial" pitchFamily="34" charset="0"/>
              </a:rPr>
              <a:t>belirli bir ücret karşılığında, bir kamu hizmetini kendi kâr ve </a:t>
            </a:r>
            <a:r>
              <a:rPr lang="tr-TR" dirty="0" smtClean="0">
                <a:latin typeface="Arial" pitchFamily="34" charset="0"/>
                <a:cs typeface="Arial" pitchFamily="34" charset="0"/>
              </a:rPr>
              <a:t>zararına işletmesi </a:t>
            </a:r>
            <a:r>
              <a:rPr lang="tr-TR" dirty="0">
                <a:latin typeface="Arial" pitchFamily="34" charset="0"/>
                <a:cs typeface="Arial" pitchFamily="34" charset="0"/>
              </a:rPr>
              <a:t>usulüdür.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Günümüzde iltizam usulünün göl ve nehirlerle </a:t>
            </a:r>
            <a:r>
              <a:rPr lang="tr-TR" dirty="0" smtClean="0">
                <a:latin typeface="Arial" pitchFamily="34" charset="0"/>
                <a:cs typeface="Arial" pitchFamily="34" charset="0"/>
              </a:rPr>
              <a:t>deniz kenarlarındaki </a:t>
            </a:r>
            <a:r>
              <a:rPr lang="tr-TR" dirty="0">
                <a:latin typeface="Arial" pitchFamily="34" charset="0"/>
                <a:cs typeface="Arial" pitchFamily="34" charset="0"/>
              </a:rPr>
              <a:t>dalyanların işletilmesi, askerî birlik ve okulların beslenme ve </a:t>
            </a:r>
            <a:r>
              <a:rPr lang="tr-TR" dirty="0" smtClean="0">
                <a:latin typeface="Arial" pitchFamily="34" charset="0"/>
                <a:cs typeface="Arial" pitchFamily="34" charset="0"/>
              </a:rPr>
              <a:t>giyimle ilgili </a:t>
            </a:r>
            <a:r>
              <a:rPr lang="tr-TR" dirty="0">
                <a:latin typeface="Arial" pitchFamily="34" charset="0"/>
                <a:cs typeface="Arial" pitchFamily="34" charset="0"/>
              </a:rPr>
              <a:t>ihtiyaçlarının belli bir süre içerisinde düzenli bir şekilde sağlanması ve </a:t>
            </a:r>
            <a:r>
              <a:rPr lang="tr-TR" dirty="0" smtClean="0">
                <a:latin typeface="Arial" pitchFamily="34" charset="0"/>
                <a:cs typeface="Arial" pitchFamily="34" charset="0"/>
              </a:rPr>
              <a:t>teslimi için </a:t>
            </a:r>
            <a:r>
              <a:rPr lang="tr-TR" dirty="0">
                <a:latin typeface="Arial" pitchFamily="34" charset="0"/>
                <a:cs typeface="Arial" pitchFamily="34" charset="0"/>
              </a:rPr>
              <a:t>kullanıldığı belirtilmektedir.</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519173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19</a:t>
            </a:fld>
            <a:endParaRPr lang="tr-TR"/>
          </a:p>
        </p:txBody>
      </p:sp>
      <p:sp>
        <p:nvSpPr>
          <p:cNvPr id="4" name="Dikdörtgen 3"/>
          <p:cNvSpPr/>
          <p:nvPr/>
        </p:nvSpPr>
        <p:spPr>
          <a:xfrm>
            <a:off x="192386" y="138057"/>
            <a:ext cx="8725277" cy="5370667"/>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a:t>
            </a:r>
            <a:r>
              <a:rPr lang="tr-TR" b="1" dirty="0" smtClean="0">
                <a:latin typeface="Arial" pitchFamily="34" charset="0"/>
                <a:cs typeface="Arial" pitchFamily="34" charset="0"/>
              </a:rPr>
              <a:t>KAVRAM</a:t>
            </a:r>
            <a:endParaRPr lang="tr-TR"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İmtiyaz </a:t>
            </a:r>
            <a:r>
              <a:rPr lang="tr-TR" b="1" dirty="0">
                <a:latin typeface="Arial" pitchFamily="34" charset="0"/>
                <a:cs typeface="Arial" pitchFamily="34" charset="0"/>
              </a:rPr>
              <a:t>usulü</a:t>
            </a:r>
          </a:p>
          <a:p>
            <a:pPr marL="261833" indent="-261833" algn="just">
              <a:lnSpc>
                <a:spcPct val="200000"/>
              </a:lnSpc>
              <a:buFont typeface="Wingdings" pitchFamily="2" charset="2"/>
              <a:buChar char="Ø"/>
            </a:pPr>
            <a:r>
              <a:rPr lang="tr-TR" dirty="0">
                <a:latin typeface="Arial" pitchFamily="34" charset="0"/>
                <a:cs typeface="Arial" pitchFamily="34" charset="0"/>
              </a:rPr>
              <a:t>İmtiyaz sözleşmesi; bir kamu hizmetinin sermayesi, her türlü gideri </a:t>
            </a:r>
            <a:r>
              <a:rPr lang="tr-TR" dirty="0" smtClean="0">
                <a:latin typeface="Arial" pitchFamily="34" charset="0"/>
                <a:cs typeface="Arial" pitchFamily="34" charset="0"/>
              </a:rPr>
              <a:t>ve kazancı</a:t>
            </a:r>
            <a:r>
              <a:rPr lang="tr-TR" dirty="0">
                <a:latin typeface="Arial" pitchFamily="34" charset="0"/>
                <a:cs typeface="Arial" pitchFamily="34" charset="0"/>
              </a:rPr>
              <a:t>, zararı ve ziyanı kendisine ait olmak üzere idarenin koyacağı şartlara göre ve sağlayacağı yetkiler ve menfaatler karşılığında özel hukuk kişileri </a:t>
            </a:r>
            <a:r>
              <a:rPr lang="tr-TR" dirty="0" smtClean="0">
                <a:latin typeface="Arial" pitchFamily="34" charset="0"/>
                <a:cs typeface="Arial" pitchFamily="34" charset="0"/>
              </a:rPr>
              <a:t>tarafından görülmesi </a:t>
            </a:r>
            <a:r>
              <a:rPr lang="tr-TR" dirty="0">
                <a:latin typeface="Arial" pitchFamily="34" charset="0"/>
                <a:cs typeface="Arial" pitchFamily="34" charset="0"/>
              </a:rPr>
              <a:t>veya yürütülmesi için yapılan sözleşmedir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Kamu </a:t>
            </a:r>
            <a:r>
              <a:rPr lang="tr-TR" dirty="0">
                <a:latin typeface="Arial" pitchFamily="34" charset="0"/>
                <a:cs typeface="Arial" pitchFamily="34" charset="0"/>
              </a:rPr>
              <a:t>imtiyazını alacak olan kurumların anonim </a:t>
            </a:r>
            <a:r>
              <a:rPr lang="tr-TR" dirty="0" smtClean="0">
                <a:latin typeface="Arial" pitchFamily="34" charset="0"/>
                <a:cs typeface="Arial" pitchFamily="34" charset="0"/>
              </a:rPr>
              <a:t>şirket statüsüne </a:t>
            </a:r>
            <a:r>
              <a:rPr lang="tr-TR" dirty="0">
                <a:latin typeface="Arial" pitchFamily="34" charset="0"/>
                <a:cs typeface="Arial" pitchFamily="34" charset="0"/>
              </a:rPr>
              <a:t>sahip tüzel kişiler olması gerekir. İmtiyaz sözleşmesi, genelde 30-40 </a:t>
            </a:r>
            <a:r>
              <a:rPr lang="tr-TR" dirty="0" smtClean="0">
                <a:latin typeface="Arial" pitchFamily="34" charset="0"/>
                <a:cs typeface="Arial" pitchFamily="34" charset="0"/>
              </a:rPr>
              <a:t>yıl gibi </a:t>
            </a:r>
            <a:r>
              <a:rPr lang="tr-TR" dirty="0">
                <a:latin typeface="Arial" pitchFamily="34" charset="0"/>
                <a:cs typeface="Arial" pitchFamily="34" charset="0"/>
              </a:rPr>
              <a:t>uzun bir süre için verilir.</a:t>
            </a:r>
            <a:endParaRPr lang="tr-TR" dirty="0" smtClean="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026048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20</a:t>
            </a:fld>
            <a:endParaRPr lang="tr-TR"/>
          </a:p>
        </p:txBody>
      </p:sp>
      <p:sp>
        <p:nvSpPr>
          <p:cNvPr id="4" name="Dikdörtgen 3"/>
          <p:cNvSpPr/>
          <p:nvPr/>
        </p:nvSpPr>
        <p:spPr>
          <a:xfrm>
            <a:off x="192386" y="138057"/>
            <a:ext cx="8725277" cy="4816669"/>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a:t>
            </a:r>
            <a:r>
              <a:rPr lang="tr-TR" b="1" dirty="0" smtClean="0">
                <a:latin typeface="Arial" pitchFamily="34" charset="0"/>
                <a:cs typeface="Arial" pitchFamily="34" charset="0"/>
              </a:rPr>
              <a:t>KAVRAM</a:t>
            </a:r>
            <a:endParaRPr lang="tr-TR"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Yap </a:t>
            </a:r>
            <a:r>
              <a:rPr lang="tr-TR" b="1" dirty="0">
                <a:latin typeface="Arial" pitchFamily="34" charset="0"/>
                <a:cs typeface="Arial" pitchFamily="34" charset="0"/>
              </a:rPr>
              <a:t>- işlet - devret usulü</a:t>
            </a:r>
          </a:p>
          <a:p>
            <a:pPr marL="261833" indent="-261833" algn="just">
              <a:lnSpc>
                <a:spcPct val="200000"/>
              </a:lnSpc>
              <a:buFont typeface="Wingdings" pitchFamily="2" charset="2"/>
              <a:buChar char="Ø"/>
            </a:pPr>
            <a:r>
              <a:rPr lang="tr-TR" dirty="0">
                <a:latin typeface="Arial" pitchFamily="34" charset="0"/>
                <a:cs typeface="Arial" pitchFamily="34" charset="0"/>
              </a:rPr>
              <a:t>Yap-işlet-devret usulü, kamunun görev alanına giren bir yatırım </a:t>
            </a:r>
            <a:r>
              <a:rPr lang="tr-TR" dirty="0" smtClean="0">
                <a:latin typeface="Arial" pitchFamily="34" charset="0"/>
                <a:cs typeface="Arial" pitchFamily="34" charset="0"/>
              </a:rPr>
              <a:t>veya hizmetin </a:t>
            </a:r>
            <a:r>
              <a:rPr lang="tr-TR" dirty="0">
                <a:latin typeface="Arial" pitchFamily="34" charset="0"/>
                <a:cs typeface="Arial" pitchFamily="34" charset="0"/>
              </a:rPr>
              <a:t>yatırım ve işletme döneminde yapılacak masrafları yüklenen </a:t>
            </a:r>
            <a:r>
              <a:rPr lang="tr-TR" dirty="0" smtClean="0">
                <a:latin typeface="Arial" pitchFamily="34" charset="0"/>
                <a:cs typeface="Arial" pitchFamily="34" charset="0"/>
              </a:rPr>
              <a:t>ve karşılığında </a:t>
            </a:r>
            <a:r>
              <a:rPr lang="tr-TR" dirty="0">
                <a:latin typeface="Arial" pitchFamily="34" charset="0"/>
                <a:cs typeface="Arial" pitchFamily="34" charset="0"/>
              </a:rPr>
              <a:t>yatırım sonucu ortaya çıkacak tesisi, önceden belirlenmiş olan bir </a:t>
            </a:r>
            <a:r>
              <a:rPr lang="tr-TR" dirty="0" smtClean="0">
                <a:latin typeface="Arial" pitchFamily="34" charset="0"/>
                <a:cs typeface="Arial" pitchFamily="34" charset="0"/>
              </a:rPr>
              <a:t>süre ve </a:t>
            </a:r>
            <a:r>
              <a:rPr lang="tr-TR" dirty="0">
                <a:latin typeface="Arial" pitchFamily="34" charset="0"/>
                <a:cs typeface="Arial" pitchFamily="34" charset="0"/>
              </a:rPr>
              <a:t>tarife üzerinden işletme hakkına sahip olan bir şirket eliyle </a:t>
            </a:r>
            <a:r>
              <a:rPr lang="tr-TR" dirty="0" smtClean="0">
                <a:latin typeface="Arial" pitchFamily="34" charset="0"/>
                <a:cs typeface="Arial" pitchFamily="34" charset="0"/>
              </a:rPr>
              <a:t>gerçekleştirilmesi şeklinde </a:t>
            </a:r>
            <a:r>
              <a:rPr lang="tr-TR" dirty="0">
                <a:latin typeface="Arial" pitchFamily="34" charset="0"/>
                <a:cs typeface="Arial" pitchFamily="34" charset="0"/>
              </a:rPr>
              <a:t>somutlaşmaktadır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9782" y="3699262"/>
            <a:ext cx="4867248" cy="292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22675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21</a:t>
            </a:fld>
            <a:endParaRPr lang="tr-TR"/>
          </a:p>
        </p:txBody>
      </p:sp>
      <p:sp>
        <p:nvSpPr>
          <p:cNvPr id="4" name="Dikdörtgen 3"/>
          <p:cNvSpPr/>
          <p:nvPr/>
        </p:nvSpPr>
        <p:spPr>
          <a:xfrm>
            <a:off x="192386" y="138056"/>
            <a:ext cx="8725277" cy="5370667"/>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a:t>
            </a:r>
            <a:r>
              <a:rPr lang="tr-TR" b="1" dirty="0" smtClean="0">
                <a:latin typeface="Arial" pitchFamily="34" charset="0"/>
                <a:cs typeface="Arial" pitchFamily="34" charset="0"/>
              </a:rPr>
              <a:t>KAVRAM</a:t>
            </a:r>
            <a:endParaRPr lang="tr-TR"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İzin </a:t>
            </a:r>
            <a:r>
              <a:rPr lang="tr-TR" b="1" dirty="0">
                <a:latin typeface="Arial" pitchFamily="34" charset="0"/>
                <a:cs typeface="Arial" pitchFamily="34" charset="0"/>
              </a:rPr>
              <a:t>(Ruhsat) usulü</a:t>
            </a:r>
          </a:p>
          <a:p>
            <a:pPr marL="261833" indent="-261833" algn="just">
              <a:lnSpc>
                <a:spcPct val="200000"/>
              </a:lnSpc>
              <a:buFont typeface="Wingdings" pitchFamily="2" charset="2"/>
              <a:buChar char="Ø"/>
            </a:pPr>
            <a:r>
              <a:rPr lang="tr-TR" dirty="0">
                <a:latin typeface="Arial" pitchFamily="34" charset="0"/>
                <a:cs typeface="Arial" pitchFamily="34" charset="0"/>
              </a:rPr>
              <a:t>İzin usulü, idarenin tekel niteliğinde olmayan bazı hizmetleri tek </a:t>
            </a:r>
            <a:r>
              <a:rPr lang="tr-TR" dirty="0" smtClean="0">
                <a:latin typeface="Arial" pitchFamily="34" charset="0"/>
                <a:cs typeface="Arial" pitchFamily="34" charset="0"/>
              </a:rPr>
              <a:t>taraflı olarak </a:t>
            </a:r>
            <a:r>
              <a:rPr lang="tr-TR" dirty="0">
                <a:latin typeface="Arial" pitchFamily="34" charset="0"/>
                <a:cs typeface="Arial" pitchFamily="34" charset="0"/>
              </a:rPr>
              <a:t>vereceği bir izinle özel kişilere gördürmesi şeklinde somutlaşmaktadır. </a:t>
            </a:r>
            <a:r>
              <a:rPr lang="tr-TR" dirty="0" smtClean="0">
                <a:latin typeface="Arial" pitchFamily="34" charset="0"/>
                <a:cs typeface="Arial" pitchFamily="34" charset="0"/>
              </a:rPr>
              <a:t>İzin usulünün </a:t>
            </a:r>
            <a:r>
              <a:rPr lang="tr-TR" dirty="0">
                <a:latin typeface="Arial" pitchFamily="34" charset="0"/>
                <a:cs typeface="Arial" pitchFamily="34" charset="0"/>
              </a:rPr>
              <a:t>konusu olan hizmetler, niteliği itibarıyla dönüşmeye müsait olan </a:t>
            </a:r>
            <a:r>
              <a:rPr lang="tr-TR" dirty="0" smtClean="0">
                <a:latin typeface="Arial" pitchFamily="34" charset="0"/>
                <a:cs typeface="Arial" pitchFamily="34" charset="0"/>
              </a:rPr>
              <a:t> kamu </a:t>
            </a:r>
            <a:r>
              <a:rPr lang="tr-TR" dirty="0">
                <a:latin typeface="Arial" pitchFamily="34" charset="0"/>
                <a:cs typeface="Arial" pitchFamily="34" charset="0"/>
              </a:rPr>
              <a:t>hizmetleridir.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En </a:t>
            </a:r>
            <a:r>
              <a:rPr lang="tr-TR" dirty="0">
                <a:latin typeface="Arial" pitchFamily="34" charset="0"/>
                <a:cs typeface="Arial" pitchFamily="34" charset="0"/>
              </a:rPr>
              <a:t>yaygın örnekleri, belediyenin şehir içi toplu </a:t>
            </a:r>
            <a:r>
              <a:rPr lang="tr-TR" dirty="0" smtClean="0">
                <a:latin typeface="Arial" pitchFamily="34" charset="0"/>
                <a:cs typeface="Arial" pitchFamily="34" charset="0"/>
              </a:rPr>
              <a:t>taşımacılık hizmetlerini</a:t>
            </a:r>
            <a:r>
              <a:rPr lang="tr-TR" dirty="0">
                <a:latin typeface="Arial" pitchFamily="34" charset="0"/>
                <a:cs typeface="Arial" pitchFamily="34" charset="0"/>
              </a:rPr>
              <a:t>, devletin eğitim ve sağlık gibi temel kamu hizmetlerini özel </a:t>
            </a:r>
            <a:r>
              <a:rPr lang="tr-TR" dirty="0" smtClean="0">
                <a:latin typeface="Arial" pitchFamily="34" charset="0"/>
                <a:cs typeface="Arial" pitchFamily="34" charset="0"/>
              </a:rPr>
              <a:t>kişilere gördürmesi </a:t>
            </a:r>
            <a:r>
              <a:rPr lang="tr-TR" dirty="0">
                <a:latin typeface="Arial" pitchFamily="34" charset="0"/>
                <a:cs typeface="Arial" pitchFamily="34" charset="0"/>
              </a:rPr>
              <a:t>şeklindedir.</a:t>
            </a:r>
            <a:endParaRPr lang="tr-TR" dirty="0" smtClean="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4094926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22</a:t>
            </a:fld>
            <a:endParaRPr lang="tr-TR"/>
          </a:p>
        </p:txBody>
      </p:sp>
      <p:sp>
        <p:nvSpPr>
          <p:cNvPr id="4" name="Dikdörtgen 3"/>
          <p:cNvSpPr/>
          <p:nvPr/>
        </p:nvSpPr>
        <p:spPr>
          <a:xfrm>
            <a:off x="192386" y="138057"/>
            <a:ext cx="8725277" cy="6355552"/>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a:t>
            </a:r>
            <a:r>
              <a:rPr lang="tr-TR" b="1" dirty="0" smtClean="0">
                <a:latin typeface="Arial" pitchFamily="34" charset="0"/>
                <a:cs typeface="Arial" pitchFamily="34" charset="0"/>
              </a:rPr>
              <a:t>KAVRAM</a:t>
            </a:r>
            <a:endParaRPr lang="tr-TR"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İzin </a:t>
            </a:r>
            <a:r>
              <a:rPr lang="tr-TR" b="1" dirty="0">
                <a:latin typeface="Arial" pitchFamily="34" charset="0"/>
                <a:cs typeface="Arial" pitchFamily="34" charset="0"/>
              </a:rPr>
              <a:t>(Ruhsat) usulü</a:t>
            </a:r>
          </a:p>
          <a:p>
            <a:pPr marL="261833" indent="-261833" algn="just">
              <a:lnSpc>
                <a:spcPct val="200000"/>
              </a:lnSpc>
              <a:buFont typeface="Wingdings" pitchFamily="2" charset="2"/>
              <a:buChar char="Ø"/>
            </a:pPr>
            <a:r>
              <a:rPr lang="tr-TR" dirty="0">
                <a:latin typeface="Arial" pitchFamily="34" charset="0"/>
                <a:cs typeface="Arial" pitchFamily="34" charset="0"/>
              </a:rPr>
              <a:t>Dünyada olduğu gibi Türkiye’de de kolluk hizmetlerinin </a:t>
            </a:r>
            <a:r>
              <a:rPr lang="tr-TR" dirty="0" smtClean="0">
                <a:latin typeface="Arial" pitchFamily="34" charset="0"/>
                <a:cs typeface="Arial" pitchFamily="34" charset="0"/>
              </a:rPr>
              <a:t>özel kişilerce </a:t>
            </a:r>
            <a:r>
              <a:rPr lang="tr-TR" dirty="0">
                <a:latin typeface="Arial" pitchFamily="34" charset="0"/>
                <a:cs typeface="Arial" pitchFamily="34" charset="0"/>
              </a:rPr>
              <a:t>yerine getirilmesinde, devletin gözetim ve denetimi altında </a:t>
            </a:r>
            <a:r>
              <a:rPr lang="tr-TR" dirty="0" smtClean="0">
                <a:latin typeface="Arial" pitchFamily="34" charset="0"/>
                <a:cs typeface="Arial" pitchFamily="34" charset="0"/>
              </a:rPr>
              <a:t>gördürülmesi yöntemlerinden </a:t>
            </a:r>
            <a:r>
              <a:rPr lang="tr-TR" dirty="0">
                <a:latin typeface="Arial" pitchFamily="34" charset="0"/>
                <a:cs typeface="Arial" pitchFamily="34" charset="0"/>
              </a:rPr>
              <a:t>izin diğer adıyla ruhsat yöntemi benimsenmiştir. Türkiye açısından </a:t>
            </a:r>
            <a:r>
              <a:rPr lang="tr-TR" dirty="0" smtClean="0">
                <a:latin typeface="Arial" pitchFamily="34" charset="0"/>
                <a:cs typeface="Arial" pitchFamily="34" charset="0"/>
              </a:rPr>
              <a:t>özel güvenlik </a:t>
            </a:r>
            <a:r>
              <a:rPr lang="tr-TR" dirty="0">
                <a:latin typeface="Arial" pitchFamily="34" charset="0"/>
                <a:cs typeface="Arial" pitchFamily="34" charset="0"/>
              </a:rPr>
              <a:t>hizmetleri de izin usulüne dayanmaktadır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sz="1400"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Nitekim 5188 sayılı Özel </a:t>
            </a:r>
            <a:r>
              <a:rPr lang="tr-TR" dirty="0" smtClean="0">
                <a:latin typeface="Arial" pitchFamily="34" charset="0"/>
                <a:cs typeface="Arial" pitchFamily="34" charset="0"/>
              </a:rPr>
              <a:t>Güvenlik Hizmetlerine </a:t>
            </a:r>
            <a:r>
              <a:rPr lang="tr-TR" dirty="0">
                <a:latin typeface="Arial" pitchFamily="34" charset="0"/>
                <a:cs typeface="Arial" pitchFamily="34" charset="0"/>
              </a:rPr>
              <a:t>Dair Kanun’un “Kapsam” başlıklı 2. maddesinde, bu kanun özel </a:t>
            </a:r>
            <a:r>
              <a:rPr lang="tr-TR" dirty="0" smtClean="0">
                <a:latin typeface="Arial" pitchFamily="34" charset="0"/>
                <a:cs typeface="Arial" pitchFamily="34" charset="0"/>
              </a:rPr>
              <a:t>güvenlik izninin </a:t>
            </a:r>
            <a:r>
              <a:rPr lang="tr-TR" dirty="0">
                <a:latin typeface="Arial" pitchFamily="34" charset="0"/>
                <a:cs typeface="Arial" pitchFamily="34" charset="0"/>
              </a:rPr>
              <a:t>verilmesine, bu hizmeti yerine getirecek kişi ve kuruluşların </a:t>
            </a:r>
            <a:r>
              <a:rPr lang="tr-TR" dirty="0" smtClean="0">
                <a:latin typeface="Arial" pitchFamily="34" charset="0"/>
                <a:cs typeface="Arial" pitchFamily="34" charset="0"/>
              </a:rPr>
              <a:t>ruhsatlandırılmasına ve </a:t>
            </a:r>
            <a:r>
              <a:rPr lang="tr-TR" dirty="0">
                <a:latin typeface="Arial" pitchFamily="34" charset="0"/>
                <a:cs typeface="Arial" pitchFamily="34" charset="0"/>
              </a:rPr>
              <a:t>denetlenmesine ilişkin hususları kapsar hükmüne yer verilmiştir.</a:t>
            </a:r>
            <a:endParaRPr lang="tr-TR" dirty="0" smtClean="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054028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23</a:t>
            </a:fld>
            <a:endParaRPr lang="tr-TR"/>
          </a:p>
        </p:txBody>
      </p:sp>
      <p:sp>
        <p:nvSpPr>
          <p:cNvPr id="4" name="Dikdörtgen 3"/>
          <p:cNvSpPr/>
          <p:nvPr/>
        </p:nvSpPr>
        <p:spPr>
          <a:xfrm>
            <a:off x="192386" y="138056"/>
            <a:ext cx="8725277" cy="5924664"/>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a:t>
            </a:r>
            <a:r>
              <a:rPr lang="tr-TR" b="1" dirty="0" smtClean="0">
                <a:latin typeface="Arial" pitchFamily="34" charset="0"/>
                <a:cs typeface="Arial" pitchFamily="34" charset="0"/>
              </a:rPr>
              <a:t>KAVRAM</a:t>
            </a:r>
            <a:endParaRPr lang="tr-TR" b="1" dirty="0">
              <a:latin typeface="Arial" pitchFamily="34" charset="0"/>
              <a:cs typeface="Arial" pitchFamily="34" charset="0"/>
            </a:endParaRPr>
          </a:p>
          <a:p>
            <a:pPr algn="just">
              <a:lnSpc>
                <a:spcPct val="200000"/>
              </a:lnSpc>
            </a:pPr>
            <a:r>
              <a:rPr lang="tr-TR" b="1" dirty="0">
                <a:latin typeface="Arial" pitchFamily="34" charset="0"/>
                <a:cs typeface="Arial" pitchFamily="34" charset="0"/>
              </a:rPr>
              <a:t>ÖZEL GÜVENLİK </a:t>
            </a:r>
            <a:r>
              <a:rPr lang="tr-TR" b="1" dirty="0" smtClean="0">
                <a:latin typeface="Arial" pitchFamily="34" charset="0"/>
                <a:cs typeface="Arial" pitchFamily="34" charset="0"/>
              </a:rPr>
              <a:t>HİZMETLERİ</a:t>
            </a:r>
          </a:p>
          <a:p>
            <a:pPr marL="261833" indent="-261833" algn="just">
              <a:lnSpc>
                <a:spcPct val="200000"/>
              </a:lnSpc>
              <a:buFont typeface="Wingdings" pitchFamily="2" charset="2"/>
              <a:buChar char="Ø"/>
            </a:pPr>
            <a:r>
              <a:rPr lang="tr-TR" dirty="0">
                <a:latin typeface="Arial" pitchFamily="34" charset="0"/>
                <a:cs typeface="Arial" pitchFamily="34" charset="0"/>
              </a:rPr>
              <a:t>Özel güvenlik kavramının tanımlanması konusunda pek çok </a:t>
            </a:r>
            <a:r>
              <a:rPr lang="tr-TR" dirty="0" smtClean="0">
                <a:latin typeface="Arial" pitchFamily="34" charset="0"/>
                <a:cs typeface="Arial" pitchFamily="34" charset="0"/>
              </a:rPr>
              <a:t>tartışma yaşanmaktadır. Özel güvenlik tanımlamasındaki </a:t>
            </a:r>
            <a:r>
              <a:rPr lang="tr-TR" dirty="0">
                <a:latin typeface="Arial" pitchFamily="34" charset="0"/>
                <a:cs typeface="Arial" pitchFamily="34" charset="0"/>
              </a:rPr>
              <a:t>özel</a:t>
            </a:r>
            <a:r>
              <a:rPr lang="tr-TR" dirty="0" smtClean="0">
                <a:latin typeface="Arial" pitchFamily="34" charset="0"/>
                <a:cs typeface="Arial" pitchFamily="34" charset="0"/>
              </a:rPr>
              <a:t>, genel nitelemesinin zıddı </a:t>
            </a:r>
            <a:r>
              <a:rPr lang="tr-TR" dirty="0">
                <a:latin typeface="Arial" pitchFamily="34" charset="0"/>
                <a:cs typeface="Arial" pitchFamily="34" charset="0"/>
              </a:rPr>
              <a:t>değil, kamuya </a:t>
            </a:r>
            <a:r>
              <a:rPr lang="tr-TR" dirty="0" smtClean="0">
                <a:latin typeface="Arial" pitchFamily="34" charset="0"/>
                <a:cs typeface="Arial" pitchFamily="34" charset="0"/>
              </a:rPr>
              <a:t>ait olmayan anlamına gelmektedir.</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5188 sayılı Özel Güvenlik Hizmetlerine Dair Kanun’da özel güvenliğin </a:t>
            </a:r>
            <a:r>
              <a:rPr lang="tr-TR" dirty="0" smtClean="0">
                <a:latin typeface="Arial" pitchFamily="34" charset="0"/>
                <a:cs typeface="Arial" pitchFamily="34" charset="0"/>
              </a:rPr>
              <a:t>tanımı yapılmamıştır</a:t>
            </a:r>
            <a:r>
              <a:rPr lang="tr-TR" dirty="0">
                <a:latin typeface="Arial" pitchFamily="34" charset="0"/>
                <a:cs typeface="Arial" pitchFamily="34" charset="0"/>
              </a:rPr>
              <a:t>. Ancak kanunun 1. maddesinde, “kamu güvenliğini </a:t>
            </a:r>
            <a:r>
              <a:rPr lang="tr-TR" dirty="0" smtClean="0">
                <a:latin typeface="Arial" pitchFamily="34" charset="0"/>
                <a:cs typeface="Arial" pitchFamily="34" charset="0"/>
              </a:rPr>
              <a:t>tamamlayıcı mahiyetteki </a:t>
            </a:r>
            <a:r>
              <a:rPr lang="tr-TR" dirty="0">
                <a:latin typeface="Arial" pitchFamily="34" charset="0"/>
                <a:cs typeface="Arial" pitchFamily="34" charset="0"/>
              </a:rPr>
              <a:t>özel güvenlik hizmetleri” şeklinde geçen ifade ile özel </a:t>
            </a:r>
            <a:r>
              <a:rPr lang="tr-TR" dirty="0" smtClean="0">
                <a:latin typeface="Arial" pitchFamily="34" charset="0"/>
                <a:cs typeface="Arial" pitchFamily="34" charset="0"/>
              </a:rPr>
              <a:t>güvenlik hizmetlerinin </a:t>
            </a:r>
            <a:r>
              <a:rPr lang="tr-TR" dirty="0">
                <a:latin typeface="Arial" pitchFamily="34" charset="0"/>
                <a:cs typeface="Arial" pitchFamily="34" charset="0"/>
              </a:rPr>
              <a:t>kamu güvenliğini tamamlayıcı nitelikte olduğu belirtilmiştir. </a:t>
            </a:r>
            <a:endParaRPr lang="tr-TR" dirty="0" smtClean="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3360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24</a:t>
            </a:fld>
            <a:endParaRPr lang="tr-TR"/>
          </a:p>
        </p:txBody>
      </p:sp>
      <p:sp>
        <p:nvSpPr>
          <p:cNvPr id="4" name="Dikdörtgen 3"/>
          <p:cNvSpPr/>
          <p:nvPr/>
        </p:nvSpPr>
        <p:spPr>
          <a:xfrm>
            <a:off x="192386" y="138057"/>
            <a:ext cx="8725277" cy="4262671"/>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a:t>
            </a:r>
            <a:r>
              <a:rPr lang="tr-TR" b="1" dirty="0" smtClean="0">
                <a:latin typeface="Arial" pitchFamily="34" charset="0"/>
                <a:cs typeface="Arial" pitchFamily="34" charset="0"/>
              </a:rPr>
              <a:t>KAVRAM</a:t>
            </a:r>
            <a:endParaRPr lang="tr-TR" b="1" dirty="0">
              <a:latin typeface="Arial" pitchFamily="34" charset="0"/>
              <a:cs typeface="Arial" pitchFamily="34" charset="0"/>
            </a:endParaRPr>
          </a:p>
          <a:p>
            <a:pPr algn="just">
              <a:lnSpc>
                <a:spcPct val="200000"/>
              </a:lnSpc>
            </a:pPr>
            <a:r>
              <a:rPr lang="tr-TR" b="1" dirty="0">
                <a:latin typeface="Arial" pitchFamily="34" charset="0"/>
                <a:cs typeface="Arial" pitchFamily="34" charset="0"/>
              </a:rPr>
              <a:t>ÖZEL GÜVENLİK </a:t>
            </a:r>
            <a:r>
              <a:rPr lang="tr-TR" b="1" dirty="0" smtClean="0">
                <a:latin typeface="Arial" pitchFamily="34" charset="0"/>
                <a:cs typeface="Arial" pitchFamily="34" charset="0"/>
              </a:rPr>
              <a:t>HİZMETLERİ</a:t>
            </a:r>
          </a:p>
          <a:p>
            <a:pPr marL="261833" indent="-261833" algn="just">
              <a:lnSpc>
                <a:spcPct val="200000"/>
              </a:lnSpc>
              <a:buFont typeface="Wingdings" pitchFamily="2" charset="2"/>
              <a:buChar char="Ø"/>
            </a:pPr>
            <a:r>
              <a:rPr lang="tr-TR" dirty="0">
                <a:latin typeface="Arial" pitchFamily="34" charset="0"/>
                <a:cs typeface="Arial" pitchFamily="34" charset="0"/>
              </a:rPr>
              <a:t>Bu noktadan yola çıkarak özel güvenliğin yerine getirdiği fonksiyon bakımından tanımını yapmak istersek özel güvenlik; kamu güvenliğini tamamlayıcı mahiyette olmak üzere, yasa ile korunmasına izin verilen hak ve hürriyetlerin güvenliğini sağlamak amacıyla, yasadaki koşullara uygun olarak alınan özel tedbirlere denilmektedir.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5026" y="3630888"/>
            <a:ext cx="3899659" cy="2773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2788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25</a:t>
            </a:fld>
            <a:endParaRPr lang="tr-TR"/>
          </a:p>
        </p:txBody>
      </p:sp>
      <p:sp>
        <p:nvSpPr>
          <p:cNvPr id="4" name="Dikdörtgen 3"/>
          <p:cNvSpPr/>
          <p:nvPr/>
        </p:nvSpPr>
        <p:spPr>
          <a:xfrm>
            <a:off x="192386" y="138056"/>
            <a:ext cx="8725277" cy="6478662"/>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a:t>
            </a:r>
            <a:r>
              <a:rPr lang="tr-TR" b="1" dirty="0" smtClean="0">
                <a:latin typeface="Arial" pitchFamily="34" charset="0"/>
                <a:cs typeface="Arial" pitchFamily="34" charset="0"/>
              </a:rPr>
              <a:t>KAVRAM</a:t>
            </a:r>
            <a:endParaRPr lang="tr-TR" b="1" dirty="0">
              <a:latin typeface="Arial" pitchFamily="34" charset="0"/>
              <a:cs typeface="Arial" pitchFamily="34" charset="0"/>
            </a:endParaRPr>
          </a:p>
          <a:p>
            <a:pPr algn="just">
              <a:lnSpc>
                <a:spcPct val="200000"/>
              </a:lnSpc>
            </a:pPr>
            <a:r>
              <a:rPr lang="tr-TR" b="1" dirty="0">
                <a:latin typeface="Arial" pitchFamily="34" charset="0"/>
                <a:cs typeface="Arial" pitchFamily="34" charset="0"/>
              </a:rPr>
              <a:t>ÖZEL GÜVENLİK </a:t>
            </a:r>
            <a:r>
              <a:rPr lang="tr-TR" b="1" dirty="0" smtClean="0">
                <a:latin typeface="Arial" pitchFamily="34" charset="0"/>
                <a:cs typeface="Arial" pitchFamily="34" charset="0"/>
              </a:rPr>
              <a:t>HİZMETLERİ</a:t>
            </a:r>
          </a:p>
          <a:p>
            <a:pPr marL="261833" indent="-261833" algn="just">
              <a:lnSpc>
                <a:spcPct val="200000"/>
              </a:lnSpc>
              <a:buFont typeface="Wingdings" pitchFamily="2" charset="2"/>
              <a:buChar char="Ø"/>
            </a:pPr>
            <a:r>
              <a:rPr lang="tr-TR" dirty="0">
                <a:latin typeface="Arial" pitchFamily="34" charset="0"/>
                <a:cs typeface="Arial" pitchFamily="34" charset="0"/>
              </a:rPr>
              <a:t>Organik olarak bir tanım yapma gerekirse özel güvenlik, belli bir kişi </a:t>
            </a:r>
            <a:r>
              <a:rPr lang="tr-TR" dirty="0" smtClean="0">
                <a:latin typeface="Arial" pitchFamily="34" charset="0"/>
                <a:cs typeface="Arial" pitchFamily="34" charset="0"/>
              </a:rPr>
              <a:t>veya kuruluşun </a:t>
            </a:r>
            <a:r>
              <a:rPr lang="tr-TR" dirty="0">
                <a:latin typeface="Arial" pitchFamily="34" charset="0"/>
                <a:cs typeface="Arial" pitchFamily="34" charset="0"/>
              </a:rPr>
              <a:t>özel mülkiyetlerini, şahıslarını tehlikelere karşı ücret karşılığı </a:t>
            </a:r>
            <a:r>
              <a:rPr lang="tr-TR" dirty="0" smtClean="0">
                <a:latin typeface="Arial" pitchFamily="34" charset="0"/>
                <a:cs typeface="Arial" pitchFamily="34" charset="0"/>
              </a:rPr>
              <a:t>koruyan kendi </a:t>
            </a:r>
            <a:r>
              <a:rPr lang="tr-TR" dirty="0">
                <a:latin typeface="Arial" pitchFamily="34" charset="0"/>
                <a:cs typeface="Arial" pitchFamily="34" charset="0"/>
              </a:rPr>
              <a:t>adına kâr amacıyla çalışan kişiler veya şirketler bütünüdür. Söz </a:t>
            </a:r>
            <a:r>
              <a:rPr lang="tr-TR" dirty="0" smtClean="0">
                <a:latin typeface="Arial" pitchFamily="34" charset="0"/>
                <a:cs typeface="Arial" pitchFamily="34" charset="0"/>
              </a:rPr>
              <a:t>konusu tanımlarda </a:t>
            </a:r>
            <a:r>
              <a:rPr lang="tr-TR" dirty="0">
                <a:latin typeface="Arial" pitchFamily="34" charset="0"/>
                <a:cs typeface="Arial" pitchFamily="34" charset="0"/>
              </a:rPr>
              <a:t>dikkati çeken birtakım unsurlar şunlardır:</a:t>
            </a:r>
          </a:p>
          <a:p>
            <a:pPr marL="261833" indent="-261833" algn="just">
              <a:lnSpc>
                <a:spcPct val="200000"/>
              </a:lnSpc>
              <a:buFont typeface="Wingdings" pitchFamily="2" charset="2"/>
              <a:buChar char="Ø"/>
            </a:pPr>
            <a:r>
              <a:rPr lang="tr-TR" dirty="0" smtClean="0">
                <a:latin typeface="Arial" pitchFamily="34" charset="0"/>
                <a:cs typeface="Arial" pitchFamily="34" charset="0"/>
              </a:rPr>
              <a:t>Özel </a:t>
            </a:r>
            <a:r>
              <a:rPr lang="tr-TR" dirty="0">
                <a:latin typeface="Arial" pitchFamily="34" charset="0"/>
                <a:cs typeface="Arial" pitchFamily="34" charset="0"/>
              </a:rPr>
              <a:t>güvenlik hizmetlerinden özel kişi ve kuruluşlar ile kamu kurum </a:t>
            </a:r>
            <a:r>
              <a:rPr lang="tr-TR" dirty="0" smtClean="0">
                <a:latin typeface="Arial" pitchFamily="34" charset="0"/>
                <a:cs typeface="Arial" pitchFamily="34" charset="0"/>
              </a:rPr>
              <a:t>ve kuruluşları </a:t>
            </a:r>
            <a:r>
              <a:rPr lang="tr-TR" dirty="0">
                <a:latin typeface="Arial" pitchFamily="34" charset="0"/>
                <a:cs typeface="Arial" pitchFamily="34" charset="0"/>
              </a:rPr>
              <a:t>yararlanmaktadır.</a:t>
            </a:r>
          </a:p>
          <a:p>
            <a:pPr marL="261833" indent="-261833" algn="just">
              <a:lnSpc>
                <a:spcPct val="200000"/>
              </a:lnSpc>
              <a:buFont typeface="Wingdings" pitchFamily="2" charset="2"/>
              <a:buChar char="Ø"/>
            </a:pPr>
            <a:r>
              <a:rPr lang="tr-TR" dirty="0" smtClean="0">
                <a:latin typeface="Arial" pitchFamily="34" charset="0"/>
                <a:cs typeface="Arial" pitchFamily="34" charset="0"/>
              </a:rPr>
              <a:t>Özel </a:t>
            </a:r>
            <a:r>
              <a:rPr lang="tr-TR" dirty="0">
                <a:latin typeface="Arial" pitchFamily="34" charset="0"/>
                <a:cs typeface="Arial" pitchFamily="34" charset="0"/>
              </a:rPr>
              <a:t>güvenlik hizmetleri talep üzerine yerine getirilmektedir.</a:t>
            </a:r>
          </a:p>
          <a:p>
            <a:pPr marL="261833" indent="-261833" algn="just">
              <a:lnSpc>
                <a:spcPct val="200000"/>
              </a:lnSpc>
              <a:buFont typeface="Wingdings" pitchFamily="2" charset="2"/>
              <a:buChar char="Ø"/>
            </a:pPr>
            <a:r>
              <a:rPr lang="tr-TR" dirty="0" smtClean="0">
                <a:latin typeface="Arial" pitchFamily="34" charset="0"/>
                <a:cs typeface="Arial" pitchFamily="34" charset="0"/>
              </a:rPr>
              <a:t>Özel </a:t>
            </a:r>
            <a:r>
              <a:rPr lang="tr-TR" dirty="0">
                <a:latin typeface="Arial" pitchFamily="34" charset="0"/>
                <a:cs typeface="Arial" pitchFamily="34" charset="0"/>
              </a:rPr>
              <a:t>güvenlik hizmetlerini sağlayan kişi ve kuruluşlar özeldir.</a:t>
            </a:r>
          </a:p>
          <a:p>
            <a:pPr marL="261833" indent="-261833" algn="just">
              <a:lnSpc>
                <a:spcPct val="200000"/>
              </a:lnSpc>
              <a:buFont typeface="Wingdings" pitchFamily="2" charset="2"/>
              <a:buChar char="Ø"/>
            </a:pPr>
            <a:r>
              <a:rPr lang="tr-TR" dirty="0" smtClean="0">
                <a:latin typeface="Arial" pitchFamily="34" charset="0"/>
                <a:cs typeface="Arial" pitchFamily="34" charset="0"/>
              </a:rPr>
              <a:t>Özel </a:t>
            </a:r>
            <a:r>
              <a:rPr lang="tr-TR" dirty="0">
                <a:latin typeface="Arial" pitchFamily="34" charset="0"/>
                <a:cs typeface="Arial" pitchFamily="34" charset="0"/>
              </a:rPr>
              <a:t>güvenlik hizmetleri kâr amacıyla üretilir, hizmetten yararlanan </a:t>
            </a:r>
            <a:r>
              <a:rPr lang="tr-TR" dirty="0" smtClean="0">
                <a:latin typeface="Arial" pitchFamily="34" charset="0"/>
                <a:cs typeface="Arial" pitchFamily="34" charset="0"/>
              </a:rPr>
              <a:t>ücreti öder</a:t>
            </a:r>
            <a:r>
              <a:rPr lang="tr-TR" dirty="0">
                <a:latin typeface="Arial" pitchFamily="34" charset="0"/>
                <a:cs typeface="Arial" pitchFamily="34" charset="0"/>
              </a:rPr>
              <a:t>.</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639974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26</a:t>
            </a:fld>
            <a:endParaRPr lang="tr-TR"/>
          </a:p>
        </p:txBody>
      </p:sp>
      <p:sp>
        <p:nvSpPr>
          <p:cNvPr id="4" name="Dikdörtgen 3"/>
          <p:cNvSpPr/>
          <p:nvPr/>
        </p:nvSpPr>
        <p:spPr>
          <a:xfrm>
            <a:off x="192386" y="138056"/>
            <a:ext cx="8725277" cy="6478662"/>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a:t>
            </a:r>
            <a:r>
              <a:rPr lang="tr-TR" b="1" dirty="0" smtClean="0">
                <a:latin typeface="Arial" pitchFamily="34" charset="0"/>
                <a:cs typeface="Arial" pitchFamily="34" charset="0"/>
              </a:rPr>
              <a:t>KAVRAM</a:t>
            </a:r>
            <a:endParaRPr lang="tr-TR" b="1" dirty="0">
              <a:latin typeface="Arial" pitchFamily="34" charset="0"/>
              <a:cs typeface="Arial" pitchFamily="34" charset="0"/>
            </a:endParaRPr>
          </a:p>
          <a:p>
            <a:pPr algn="just">
              <a:lnSpc>
                <a:spcPct val="200000"/>
              </a:lnSpc>
            </a:pPr>
            <a:r>
              <a:rPr lang="tr-TR" b="1" dirty="0">
                <a:latin typeface="Arial" pitchFamily="34" charset="0"/>
                <a:cs typeface="Arial" pitchFamily="34" charset="0"/>
              </a:rPr>
              <a:t>ÖZEL GÜVENLİK </a:t>
            </a:r>
            <a:r>
              <a:rPr lang="tr-TR" b="1" dirty="0" smtClean="0">
                <a:latin typeface="Arial" pitchFamily="34" charset="0"/>
                <a:cs typeface="Arial" pitchFamily="34" charset="0"/>
              </a:rPr>
              <a:t>HİZMETLERİ</a:t>
            </a:r>
          </a:p>
          <a:p>
            <a:pPr marL="261833" indent="-261833" algn="just">
              <a:lnSpc>
                <a:spcPct val="200000"/>
              </a:lnSpc>
              <a:buFont typeface="Wingdings" pitchFamily="2" charset="2"/>
              <a:buChar char="Ø"/>
            </a:pPr>
            <a:r>
              <a:rPr lang="tr-TR" dirty="0">
                <a:latin typeface="Arial" pitchFamily="34" charset="0"/>
                <a:cs typeface="Arial" pitchFamily="34" charset="0"/>
              </a:rPr>
              <a:t>Özel güvenlik, soyut olarak tanımı yapılmak suretiyle kolayca </a:t>
            </a:r>
            <a:r>
              <a:rPr lang="tr-TR" dirty="0" smtClean="0">
                <a:latin typeface="Arial" pitchFamily="34" charset="0"/>
                <a:cs typeface="Arial" pitchFamily="34" charset="0"/>
              </a:rPr>
              <a:t>anlaşılabilecek bir </a:t>
            </a:r>
            <a:r>
              <a:rPr lang="tr-TR" dirty="0">
                <a:latin typeface="Arial" pitchFamily="34" charset="0"/>
                <a:cs typeface="Arial" pitchFamily="34" charset="0"/>
              </a:rPr>
              <a:t>olgu olmadığından, onu daha iyi kavrayabilmek için güvenlik hizmetleri ve </a:t>
            </a:r>
            <a:r>
              <a:rPr lang="tr-TR" dirty="0" smtClean="0">
                <a:latin typeface="Arial" pitchFamily="34" charset="0"/>
                <a:cs typeface="Arial" pitchFamily="34" charset="0"/>
              </a:rPr>
              <a:t>özel güvenlik </a:t>
            </a:r>
            <a:r>
              <a:rPr lang="tr-TR" dirty="0">
                <a:latin typeface="Arial" pitchFamily="34" charset="0"/>
                <a:cs typeface="Arial" pitchFamily="34" charset="0"/>
              </a:rPr>
              <a:t>hizmetlerinin güvenlik hizmetleri içerisindeki konumu ile kısaca tarihsel evrimine değinmek isabetli olacaktır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algn="just">
              <a:lnSpc>
                <a:spcPct val="200000"/>
              </a:lnSpc>
            </a:pPr>
            <a:r>
              <a:rPr lang="tr-TR" b="1" dirty="0">
                <a:latin typeface="Arial" pitchFamily="34" charset="0"/>
                <a:cs typeface="Arial" pitchFamily="34" charset="0"/>
              </a:rPr>
              <a:t>Güvenlik Hizmetleri</a:t>
            </a:r>
          </a:p>
          <a:p>
            <a:pPr marL="261833" indent="-261833" algn="just">
              <a:lnSpc>
                <a:spcPct val="200000"/>
              </a:lnSpc>
              <a:buFont typeface="Wingdings" pitchFamily="2" charset="2"/>
              <a:buChar char="Ø"/>
            </a:pPr>
            <a:r>
              <a:rPr lang="tr-TR" dirty="0">
                <a:latin typeface="Arial" pitchFamily="34" charset="0"/>
                <a:cs typeface="Arial" pitchFamily="34" charset="0"/>
              </a:rPr>
              <a:t>Kamu yönetimi, toplumun genel ve kolektif ihtiyaçlarını karşılayabilmek </a:t>
            </a:r>
            <a:r>
              <a:rPr lang="tr-TR" dirty="0" smtClean="0">
                <a:latin typeface="Arial" pitchFamily="34" charset="0"/>
                <a:cs typeface="Arial" pitchFamily="34" charset="0"/>
              </a:rPr>
              <a:t>için birçok </a:t>
            </a:r>
            <a:r>
              <a:rPr lang="tr-TR" dirty="0">
                <a:latin typeface="Arial" pitchFamily="34" charset="0"/>
                <a:cs typeface="Arial" pitchFamily="34" charset="0"/>
              </a:rPr>
              <a:t>hizmet yürütür. Bu hizmetlerin büyük bir kısmı da kamu düzenini </a:t>
            </a:r>
            <a:r>
              <a:rPr lang="tr-TR" dirty="0" smtClean="0">
                <a:latin typeface="Arial" pitchFamily="34" charset="0"/>
                <a:cs typeface="Arial" pitchFamily="34" charset="0"/>
              </a:rPr>
              <a:t>sağlamak amacıyla </a:t>
            </a:r>
            <a:r>
              <a:rPr lang="tr-TR" dirty="0">
                <a:latin typeface="Arial" pitchFamily="34" charset="0"/>
                <a:cs typeface="Arial" pitchFamily="34" charset="0"/>
              </a:rPr>
              <a:t>yerine getirilir. </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936035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27</a:t>
            </a:fld>
            <a:endParaRPr lang="tr-TR"/>
          </a:p>
        </p:txBody>
      </p:sp>
      <p:sp>
        <p:nvSpPr>
          <p:cNvPr id="4" name="Dikdörtgen 3"/>
          <p:cNvSpPr/>
          <p:nvPr/>
        </p:nvSpPr>
        <p:spPr>
          <a:xfrm>
            <a:off x="192386" y="138056"/>
            <a:ext cx="8725277" cy="6355552"/>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a:t>
            </a:r>
            <a:r>
              <a:rPr lang="tr-TR" b="1" dirty="0" smtClean="0">
                <a:latin typeface="Arial" pitchFamily="34" charset="0"/>
                <a:cs typeface="Arial" pitchFamily="34" charset="0"/>
              </a:rPr>
              <a:t>KAVRAM</a:t>
            </a:r>
            <a:endParaRPr lang="tr-TR"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Güvenlik </a:t>
            </a:r>
            <a:r>
              <a:rPr lang="tr-TR" b="1" dirty="0">
                <a:latin typeface="Arial" pitchFamily="34" charset="0"/>
                <a:cs typeface="Arial" pitchFamily="34" charset="0"/>
              </a:rPr>
              <a:t>Hizmetleri</a:t>
            </a:r>
          </a:p>
          <a:p>
            <a:pPr marL="261833" indent="-261833" algn="just">
              <a:lnSpc>
                <a:spcPct val="200000"/>
              </a:lnSpc>
              <a:buFont typeface="Wingdings" pitchFamily="2" charset="2"/>
              <a:buChar char="Ø"/>
            </a:pPr>
            <a:r>
              <a:rPr lang="tr-TR" dirty="0">
                <a:latin typeface="Arial" pitchFamily="34" charset="0"/>
                <a:cs typeface="Arial" pitchFamily="34" charset="0"/>
              </a:rPr>
              <a:t>Kamu yönetimi, bu hizmetleri yürütürken kamu gücünü kullanmak suretiyle, tek yanlı iradesine dayanarak almış olduğu kararlarla bireylere bazı külfetler yükleyebilir. Kamu hizmetleri içerisinde idareye bu imkânı en fazla sağlayan ise güvenlik hizmetleridir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sz="1400"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Güvenlik gereksinimini karşılamak devletin başta gelen görevlerindendir. </a:t>
            </a:r>
            <a:r>
              <a:rPr lang="tr-TR" dirty="0" smtClean="0">
                <a:latin typeface="Arial" pitchFamily="34" charset="0"/>
                <a:cs typeface="Arial" pitchFamily="34" charset="0"/>
              </a:rPr>
              <a:t>Bu görev</a:t>
            </a:r>
            <a:r>
              <a:rPr lang="tr-TR" dirty="0">
                <a:latin typeface="Arial" pitchFamily="34" charset="0"/>
                <a:cs typeface="Arial" pitchFamily="34" charset="0"/>
              </a:rPr>
              <a:t>, devlet adına genel ve özel kolluk kuvvetleri tarafından yerine getirilir. </a:t>
            </a:r>
            <a:r>
              <a:rPr lang="tr-TR" dirty="0" smtClean="0">
                <a:latin typeface="Arial" pitchFamily="34" charset="0"/>
                <a:cs typeface="Arial" pitchFamily="34" charset="0"/>
              </a:rPr>
              <a:t>Bu temel </a:t>
            </a:r>
            <a:r>
              <a:rPr lang="tr-TR" dirty="0">
                <a:latin typeface="Arial" pitchFamily="34" charset="0"/>
                <a:cs typeface="Arial" pitchFamily="34" charset="0"/>
              </a:rPr>
              <a:t>görev yerine getirilmeden, devletin diğer görevleri (örneğin eğitim, </a:t>
            </a:r>
            <a:r>
              <a:rPr lang="tr-TR" dirty="0" smtClean="0">
                <a:latin typeface="Arial" pitchFamily="34" charset="0"/>
                <a:cs typeface="Arial" pitchFamily="34" charset="0"/>
              </a:rPr>
              <a:t>sağlık vb</a:t>
            </a:r>
            <a:r>
              <a:rPr lang="tr-TR" dirty="0">
                <a:latin typeface="Arial" pitchFamily="34" charset="0"/>
                <a:cs typeface="Arial" pitchFamily="34" charset="0"/>
              </a:rPr>
              <a:t>.) yapması kolay değildir. </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4801931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28</a:t>
            </a:fld>
            <a:endParaRPr lang="tr-TR" dirty="0"/>
          </a:p>
        </p:txBody>
      </p:sp>
      <p:sp>
        <p:nvSpPr>
          <p:cNvPr id="4" name="Dikdörtgen 3"/>
          <p:cNvSpPr/>
          <p:nvPr/>
        </p:nvSpPr>
        <p:spPr>
          <a:xfrm>
            <a:off x="192386" y="138057"/>
            <a:ext cx="8725277" cy="5370667"/>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a:t>
            </a:r>
            <a:r>
              <a:rPr lang="tr-TR" b="1" dirty="0" smtClean="0">
                <a:latin typeface="Arial" pitchFamily="34" charset="0"/>
                <a:cs typeface="Arial" pitchFamily="34" charset="0"/>
              </a:rPr>
              <a:t>KAVRAM</a:t>
            </a:r>
            <a:endParaRPr lang="tr-TR"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Güvenlik </a:t>
            </a:r>
            <a:r>
              <a:rPr lang="tr-TR" b="1" dirty="0">
                <a:latin typeface="Arial" pitchFamily="34" charset="0"/>
                <a:cs typeface="Arial" pitchFamily="34" charset="0"/>
              </a:rPr>
              <a:t>Hizmetleri</a:t>
            </a:r>
          </a:p>
          <a:p>
            <a:pPr marL="261833" indent="-261833" algn="just">
              <a:lnSpc>
                <a:spcPct val="200000"/>
              </a:lnSpc>
              <a:buFont typeface="Wingdings" pitchFamily="2" charset="2"/>
              <a:buChar char="Ø"/>
            </a:pPr>
            <a:r>
              <a:rPr lang="tr-TR" dirty="0">
                <a:latin typeface="Arial" pitchFamily="34" charset="0"/>
                <a:cs typeface="Arial" pitchFamily="34" charset="0"/>
              </a:rPr>
              <a:t>Abraham </a:t>
            </a:r>
            <a:r>
              <a:rPr lang="tr-TR" dirty="0" err="1">
                <a:latin typeface="Arial" pitchFamily="34" charset="0"/>
                <a:cs typeface="Arial" pitchFamily="34" charset="0"/>
              </a:rPr>
              <a:t>Maslow</a:t>
            </a:r>
            <a:r>
              <a:rPr lang="tr-TR" dirty="0">
                <a:latin typeface="Arial" pitchFamily="34" charset="0"/>
                <a:cs typeface="Arial" pitchFamily="34" charset="0"/>
              </a:rPr>
              <a:t>, güvenlik gereksiniminin insanın </a:t>
            </a:r>
            <a:r>
              <a:rPr lang="tr-TR" dirty="0" smtClean="0">
                <a:latin typeface="Arial" pitchFamily="34" charset="0"/>
                <a:cs typeface="Arial" pitchFamily="34" charset="0"/>
              </a:rPr>
              <a:t>bedeninin canlı </a:t>
            </a:r>
            <a:r>
              <a:rPr lang="tr-TR" dirty="0">
                <a:latin typeface="Arial" pitchFamily="34" charset="0"/>
                <a:cs typeface="Arial" pitchFamily="34" charset="0"/>
              </a:rPr>
              <a:t>kalması için gereken ihtiyaçlardan olan ve fizyolojik </a:t>
            </a:r>
            <a:r>
              <a:rPr lang="tr-TR" dirty="0" smtClean="0">
                <a:latin typeface="Arial" pitchFamily="34" charset="0"/>
                <a:cs typeface="Arial" pitchFamily="34" charset="0"/>
              </a:rPr>
              <a:t>olarak adlandırılan </a:t>
            </a:r>
            <a:r>
              <a:rPr lang="tr-TR" dirty="0">
                <a:latin typeface="Arial" pitchFamily="34" charset="0"/>
                <a:cs typeface="Arial" pitchFamily="34" charset="0"/>
              </a:rPr>
              <a:t>gereksinimlerden sonra ikinci sırada </a:t>
            </a:r>
            <a:r>
              <a:rPr lang="tr-TR" dirty="0" smtClean="0">
                <a:latin typeface="Arial" pitchFamily="34" charset="0"/>
                <a:cs typeface="Arial" pitchFamily="34" charset="0"/>
              </a:rPr>
              <a:t>geldiğini savunmaktadır</a:t>
            </a:r>
            <a:r>
              <a:rPr lang="tr-TR" dirty="0">
                <a:latin typeface="Arial" pitchFamily="34" charset="0"/>
                <a:cs typeface="Arial" pitchFamily="34" charset="0"/>
              </a:rPr>
              <a:t>.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err="1" smtClean="0">
                <a:latin typeface="Arial" pitchFamily="34" charset="0"/>
                <a:cs typeface="Arial" pitchFamily="34" charset="0"/>
              </a:rPr>
              <a:t>Maslow</a:t>
            </a:r>
            <a:r>
              <a:rPr lang="tr-TR" dirty="0">
                <a:latin typeface="Arial" pitchFamily="34" charset="0"/>
                <a:cs typeface="Arial" pitchFamily="34" charset="0"/>
              </a:rPr>
              <a:t>, ihtiyaçlar hiyerarşisini şöyle yapar:</a:t>
            </a:r>
          </a:p>
          <a:p>
            <a:pPr marL="261833" indent="-261833" algn="just">
              <a:lnSpc>
                <a:spcPct val="200000"/>
              </a:lnSpc>
              <a:buFont typeface="Wingdings" pitchFamily="2" charset="2"/>
              <a:buChar char="Ø"/>
            </a:pPr>
            <a:r>
              <a:rPr lang="tr-TR" dirty="0">
                <a:latin typeface="Arial" pitchFamily="34" charset="0"/>
                <a:cs typeface="Arial" pitchFamily="34" charset="0"/>
              </a:rPr>
              <a:t>• Fizyolojik gereksinimler, güvenlik gereksinimi, toplumsal, </a:t>
            </a:r>
            <a:r>
              <a:rPr lang="tr-TR" dirty="0" smtClean="0">
                <a:latin typeface="Arial" pitchFamily="34" charset="0"/>
                <a:cs typeface="Arial" pitchFamily="34" charset="0"/>
              </a:rPr>
              <a:t>sosyal gereksinimler</a:t>
            </a:r>
            <a:r>
              <a:rPr lang="tr-TR" dirty="0">
                <a:latin typeface="Arial" pitchFamily="34" charset="0"/>
                <a:cs typeface="Arial" pitchFamily="34" charset="0"/>
              </a:rPr>
              <a:t>, saygınlık gereksinimi ve bağımsızlık gereksinimi.</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353613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29</a:t>
            </a:fld>
            <a:endParaRPr lang="tr-TR" dirty="0"/>
          </a:p>
        </p:txBody>
      </p:sp>
      <p:sp>
        <p:nvSpPr>
          <p:cNvPr id="4" name="Dikdörtgen 3"/>
          <p:cNvSpPr/>
          <p:nvPr/>
        </p:nvSpPr>
        <p:spPr>
          <a:xfrm>
            <a:off x="192386" y="138057"/>
            <a:ext cx="8725277" cy="5370667"/>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b="1" dirty="0" smtClean="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Güvenlik </a:t>
            </a:r>
            <a:r>
              <a:rPr lang="tr-TR" b="1" dirty="0">
                <a:latin typeface="Arial" pitchFamily="34" charset="0"/>
                <a:cs typeface="Arial" pitchFamily="34" charset="0"/>
              </a:rPr>
              <a:t>Hizmetlerinin Özelleşmesi ve Felsefesi</a:t>
            </a:r>
          </a:p>
          <a:p>
            <a:pPr marL="261833" indent="-261833" algn="just">
              <a:lnSpc>
                <a:spcPct val="200000"/>
              </a:lnSpc>
              <a:buFont typeface="Wingdings" pitchFamily="2" charset="2"/>
              <a:buChar char="Ø"/>
            </a:pPr>
            <a:r>
              <a:rPr lang="tr-TR" dirty="0">
                <a:latin typeface="Arial" pitchFamily="34" charset="0"/>
                <a:cs typeface="Arial" pitchFamily="34" charset="0"/>
              </a:rPr>
              <a:t>Klasik devlet anlayışına bakıldığında, kamu düzeni ve güvenliğin </a:t>
            </a:r>
            <a:r>
              <a:rPr lang="tr-TR" dirty="0" smtClean="0">
                <a:latin typeface="Arial" pitchFamily="34" charset="0"/>
                <a:cs typeface="Arial" pitchFamily="34" charset="0"/>
              </a:rPr>
              <a:t>sağlanması bir </a:t>
            </a:r>
            <a:r>
              <a:rPr lang="tr-TR" dirty="0">
                <a:latin typeface="Arial" pitchFamily="34" charset="0"/>
                <a:cs typeface="Arial" pitchFamily="34" charset="0"/>
              </a:rPr>
              <a:t>devlet işlevi ve görevidir.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Her </a:t>
            </a:r>
            <a:r>
              <a:rPr lang="tr-TR" dirty="0">
                <a:latin typeface="Arial" pitchFamily="34" charset="0"/>
                <a:cs typeface="Arial" pitchFamily="34" charset="0"/>
              </a:rPr>
              <a:t>ne kadar eğitim, sağlık, ulaşım, iletişim vb</a:t>
            </a:r>
            <a:r>
              <a:rPr lang="tr-TR" dirty="0" smtClean="0">
                <a:latin typeface="Arial" pitchFamily="34" charset="0"/>
                <a:cs typeface="Arial" pitchFamily="34" charset="0"/>
              </a:rPr>
              <a:t>. alanlarda </a:t>
            </a:r>
            <a:r>
              <a:rPr lang="tr-TR" dirty="0">
                <a:latin typeface="Arial" pitchFamily="34" charset="0"/>
                <a:cs typeface="Arial" pitchFamily="34" charset="0"/>
              </a:rPr>
              <a:t>özel sektörün hizmet vermesi bir dereceye kadar kabul görse de </a:t>
            </a:r>
            <a:r>
              <a:rPr lang="tr-TR" dirty="0" smtClean="0">
                <a:latin typeface="Arial" pitchFamily="34" charset="0"/>
                <a:cs typeface="Arial" pitchFamily="34" charset="0"/>
              </a:rPr>
              <a:t>devletin olmazsa </a:t>
            </a:r>
            <a:r>
              <a:rPr lang="tr-TR" dirty="0">
                <a:latin typeface="Arial" pitchFamily="34" charset="0"/>
                <a:cs typeface="Arial" pitchFamily="34" charset="0"/>
              </a:rPr>
              <a:t>olmaz vazifesi olan kamunun güvenliğini sağlamada yetki devri ve </a:t>
            </a:r>
            <a:r>
              <a:rPr lang="tr-TR" dirty="0" smtClean="0">
                <a:latin typeface="Arial" pitchFamily="34" charset="0"/>
                <a:cs typeface="Arial" pitchFamily="34" charset="0"/>
              </a:rPr>
              <a:t>özel sektör </a:t>
            </a:r>
            <a:r>
              <a:rPr lang="tr-TR" dirty="0">
                <a:latin typeface="Arial" pitchFamily="34" charset="0"/>
                <a:cs typeface="Arial" pitchFamily="34" charset="0"/>
              </a:rPr>
              <a:t>tarafından hizmet verilmesi kamu nezdinde şiddetle reddedilmekteydi.</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856329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30</a:t>
            </a:fld>
            <a:endParaRPr lang="tr-TR" dirty="0"/>
          </a:p>
        </p:txBody>
      </p:sp>
      <p:sp>
        <p:nvSpPr>
          <p:cNvPr id="4" name="Dikdörtgen 3"/>
          <p:cNvSpPr/>
          <p:nvPr/>
        </p:nvSpPr>
        <p:spPr>
          <a:xfrm>
            <a:off x="192386" y="138057"/>
            <a:ext cx="8725277" cy="4816669"/>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b="1" dirty="0" smtClean="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Güvenlik </a:t>
            </a:r>
            <a:r>
              <a:rPr lang="tr-TR" b="1" dirty="0">
                <a:latin typeface="Arial" pitchFamily="34" charset="0"/>
                <a:cs typeface="Arial" pitchFamily="34" charset="0"/>
              </a:rPr>
              <a:t>Hizmetlerinin Özelleşmesi ve Felsefesi</a:t>
            </a:r>
          </a:p>
          <a:p>
            <a:pPr marL="261833" indent="-261833" algn="just">
              <a:lnSpc>
                <a:spcPct val="200000"/>
              </a:lnSpc>
              <a:buFont typeface="Wingdings" pitchFamily="2" charset="2"/>
              <a:buChar char="Ø"/>
            </a:pPr>
            <a:r>
              <a:rPr lang="tr-TR" dirty="0" err="1">
                <a:latin typeface="Arial" pitchFamily="34" charset="0"/>
                <a:cs typeface="Arial" pitchFamily="34" charset="0"/>
              </a:rPr>
              <a:t>Anglo-sakson</a:t>
            </a:r>
            <a:r>
              <a:rPr lang="tr-TR" dirty="0">
                <a:latin typeface="Arial" pitchFamily="34" charset="0"/>
                <a:cs typeface="Arial" pitchFamily="34" charset="0"/>
              </a:rPr>
              <a:t> (</a:t>
            </a:r>
            <a:r>
              <a:rPr lang="tr-TR" i="1" dirty="0">
                <a:latin typeface="Arial" pitchFamily="34" charset="0"/>
                <a:cs typeface="Arial" pitchFamily="34" charset="0"/>
              </a:rPr>
              <a:t>Anadili </a:t>
            </a:r>
            <a:r>
              <a:rPr lang="tr-TR" i="1" dirty="0" err="1">
                <a:latin typeface="Arial" pitchFamily="34" charset="0"/>
                <a:cs typeface="Arial" pitchFamily="34" charset="0"/>
              </a:rPr>
              <a:t>ingilizce</a:t>
            </a:r>
            <a:r>
              <a:rPr lang="tr-TR" i="1" dirty="0">
                <a:latin typeface="Arial" pitchFamily="34" charset="0"/>
                <a:cs typeface="Arial" pitchFamily="34" charset="0"/>
              </a:rPr>
              <a:t> olanlara ait devlet, ulus, felsefe, yapı, düşünce sistemi, hukuk sistemi, bilim vs</a:t>
            </a:r>
            <a:r>
              <a:rPr lang="tr-TR" dirty="0" smtClean="0">
                <a:latin typeface="Arial" pitchFamily="34" charset="0"/>
                <a:cs typeface="Arial" pitchFamily="34" charset="0"/>
              </a:rPr>
              <a:t>.) kültüründen </a:t>
            </a:r>
            <a:r>
              <a:rPr lang="tr-TR" dirty="0">
                <a:latin typeface="Arial" pitchFamily="34" charset="0"/>
                <a:cs typeface="Arial" pitchFamily="34" charset="0"/>
              </a:rPr>
              <a:t>etkilenmeler, güvenlik </a:t>
            </a:r>
            <a:r>
              <a:rPr lang="tr-TR" dirty="0" smtClean="0">
                <a:latin typeface="Arial" pitchFamily="34" charset="0"/>
                <a:cs typeface="Arial" pitchFamily="34" charset="0"/>
              </a:rPr>
              <a:t>alanındaki zafiyetler</a:t>
            </a:r>
            <a:r>
              <a:rPr lang="tr-TR" dirty="0">
                <a:latin typeface="Arial" pitchFamily="34" charset="0"/>
                <a:cs typeface="Arial" pitchFamily="34" charset="0"/>
              </a:rPr>
              <a:t>, artan terör olayları, nüfus artışı, çarpık kentleşme, </a:t>
            </a:r>
            <a:r>
              <a:rPr lang="tr-TR" dirty="0" smtClean="0">
                <a:latin typeface="Arial" pitchFamily="34" charset="0"/>
                <a:cs typeface="Arial" pitchFamily="34" charset="0"/>
              </a:rPr>
              <a:t>suç ve </a:t>
            </a:r>
            <a:r>
              <a:rPr lang="tr-TR" dirty="0">
                <a:latin typeface="Arial" pitchFamily="34" charset="0"/>
                <a:cs typeface="Arial" pitchFamily="34" charset="0"/>
              </a:rPr>
              <a:t>suçlu sayısındaki artış, genel kolluk güçlerinin suçları </a:t>
            </a:r>
            <a:r>
              <a:rPr lang="tr-TR" dirty="0" smtClean="0">
                <a:latin typeface="Arial" pitchFamily="34" charset="0"/>
                <a:cs typeface="Arial" pitchFamily="34" charset="0"/>
              </a:rPr>
              <a:t>önlemede ve </a:t>
            </a:r>
            <a:r>
              <a:rPr lang="tr-TR" dirty="0">
                <a:latin typeface="Arial" pitchFamily="34" charset="0"/>
                <a:cs typeface="Arial" pitchFamily="34" charset="0"/>
              </a:rPr>
              <a:t>suçluları yakalamada yaşadığı zorluklar ve benzeri </a:t>
            </a:r>
            <a:r>
              <a:rPr lang="tr-TR" dirty="0" smtClean="0">
                <a:latin typeface="Arial" pitchFamily="34" charset="0"/>
                <a:cs typeface="Arial" pitchFamily="34" charset="0"/>
              </a:rPr>
              <a:t>nedenler güvenlik </a:t>
            </a:r>
            <a:r>
              <a:rPr lang="tr-TR" dirty="0">
                <a:latin typeface="Arial" pitchFamily="34" charset="0"/>
                <a:cs typeface="Arial" pitchFamily="34" charset="0"/>
              </a:rPr>
              <a:t>hizmetlerinin özel kişilere gördürülmesi yönündeki </a:t>
            </a:r>
            <a:r>
              <a:rPr lang="tr-TR" dirty="0" smtClean="0">
                <a:latin typeface="Arial" pitchFamily="34" charset="0"/>
                <a:cs typeface="Arial" pitchFamily="34" charset="0"/>
              </a:rPr>
              <a:t>talebi güçlendirmiştir</a:t>
            </a:r>
            <a:r>
              <a:rPr lang="tr-TR" dirty="0">
                <a:latin typeface="Arial" pitchFamily="34" charset="0"/>
                <a:cs typeface="Arial" pitchFamily="34" charset="0"/>
              </a:rPr>
              <a:t>.</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147367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31</a:t>
            </a:fld>
            <a:endParaRPr lang="tr-TR" dirty="0"/>
          </a:p>
        </p:txBody>
      </p:sp>
      <p:sp>
        <p:nvSpPr>
          <p:cNvPr id="4" name="Dikdörtgen 3"/>
          <p:cNvSpPr/>
          <p:nvPr/>
        </p:nvSpPr>
        <p:spPr>
          <a:xfrm>
            <a:off x="192386" y="138056"/>
            <a:ext cx="8725277" cy="5924664"/>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b="1" dirty="0" smtClean="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Güvenlik </a:t>
            </a:r>
            <a:r>
              <a:rPr lang="tr-TR" b="1" dirty="0">
                <a:latin typeface="Arial" pitchFamily="34" charset="0"/>
                <a:cs typeface="Arial" pitchFamily="34" charset="0"/>
              </a:rPr>
              <a:t>Hizmetlerinin Özelleşmesi ve Felsefesi</a:t>
            </a:r>
          </a:p>
          <a:p>
            <a:pPr marL="261833" indent="-261833" algn="just">
              <a:lnSpc>
                <a:spcPct val="200000"/>
              </a:lnSpc>
              <a:buFont typeface="Wingdings" pitchFamily="2" charset="2"/>
              <a:buChar char="Ø"/>
            </a:pPr>
            <a:r>
              <a:rPr lang="tr-TR" dirty="0" smtClean="0">
                <a:latin typeface="Arial" pitchFamily="34" charset="0"/>
                <a:cs typeface="Arial" pitchFamily="34" charset="0"/>
              </a:rPr>
              <a:t>İnsanların </a:t>
            </a:r>
            <a:r>
              <a:rPr lang="tr-TR" dirty="0">
                <a:latin typeface="Arial" pitchFamily="34" charset="0"/>
                <a:cs typeface="Arial" pitchFamily="34" charset="0"/>
              </a:rPr>
              <a:t>doğal yollardan edinmiş </a:t>
            </a:r>
            <a:r>
              <a:rPr lang="tr-TR" dirty="0" smtClean="0">
                <a:latin typeface="Arial" pitchFamily="34" charset="0"/>
                <a:cs typeface="Arial" pitchFamily="34" charset="0"/>
              </a:rPr>
              <a:t>olduğu mülkiyet </a:t>
            </a:r>
            <a:r>
              <a:rPr lang="tr-TR" dirty="0">
                <a:latin typeface="Arial" pitchFamily="34" charset="0"/>
                <a:cs typeface="Arial" pitchFamily="34" charset="0"/>
              </a:rPr>
              <a:t>hakkının bir başkası tarafından tehdit edilmesi, tecavüze </a:t>
            </a:r>
            <a:r>
              <a:rPr lang="tr-TR" dirty="0" smtClean="0">
                <a:latin typeface="Arial" pitchFamily="34" charset="0"/>
                <a:cs typeface="Arial" pitchFamily="34" charset="0"/>
              </a:rPr>
              <a:t>uğramasını engelleme </a:t>
            </a:r>
            <a:r>
              <a:rPr lang="tr-TR" dirty="0">
                <a:latin typeface="Arial" pitchFamily="34" charset="0"/>
                <a:cs typeface="Arial" pitchFamily="34" charset="0"/>
              </a:rPr>
              <a:t>hakkı da vardır. Bunun için de kişinin gerekli imkân ve donanıma </a:t>
            </a:r>
            <a:r>
              <a:rPr lang="tr-TR" dirty="0" smtClean="0">
                <a:latin typeface="Arial" pitchFamily="34" charset="0"/>
                <a:cs typeface="Arial" pitchFamily="34" charset="0"/>
              </a:rPr>
              <a:t>sahip olması </a:t>
            </a:r>
            <a:r>
              <a:rPr lang="tr-TR" dirty="0">
                <a:latin typeface="Arial" pitchFamily="34" charset="0"/>
                <a:cs typeface="Arial" pitchFamily="34" charset="0"/>
              </a:rPr>
              <a:t>gerekir.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da en başta içerisinde yaşadığı devletle yapmış olduğu </a:t>
            </a:r>
            <a:r>
              <a:rPr lang="tr-TR" dirty="0" smtClean="0">
                <a:latin typeface="Arial" pitchFamily="34" charset="0"/>
                <a:cs typeface="Arial" pitchFamily="34" charset="0"/>
              </a:rPr>
              <a:t>toplum sözleşmesi </a:t>
            </a:r>
            <a:r>
              <a:rPr lang="tr-TR" dirty="0">
                <a:latin typeface="Arial" pitchFamily="34" charset="0"/>
                <a:cs typeface="Arial" pitchFamily="34" charset="0"/>
              </a:rPr>
              <a:t>esasınca koruma altına alınır. Ancak bunun yanında kişi, kurum ya </a:t>
            </a:r>
            <a:r>
              <a:rPr lang="tr-TR" dirty="0" smtClean="0">
                <a:latin typeface="Arial" pitchFamily="34" charset="0"/>
                <a:cs typeface="Arial" pitchFamily="34" charset="0"/>
              </a:rPr>
              <a:t>da kuruluşlar </a:t>
            </a:r>
            <a:r>
              <a:rPr lang="tr-TR" dirty="0">
                <a:latin typeface="Arial" pitchFamily="34" charset="0"/>
                <a:cs typeface="Arial" pitchFamily="34" charset="0"/>
              </a:rPr>
              <a:t>özel mülk edinmenin getirmiş olduğu risk ve sorumluluk </a:t>
            </a:r>
            <a:r>
              <a:rPr lang="tr-TR" dirty="0" smtClean="0">
                <a:latin typeface="Arial" pitchFamily="34" charset="0"/>
                <a:cs typeface="Arial" pitchFamily="34" charset="0"/>
              </a:rPr>
              <a:t>karşısında ekstra </a:t>
            </a:r>
            <a:r>
              <a:rPr lang="tr-TR" dirty="0">
                <a:latin typeface="Arial" pitchFamily="34" charset="0"/>
                <a:cs typeface="Arial" pitchFamily="34" charset="0"/>
              </a:rPr>
              <a:t>önlemlere başvurabilirler. Böylelikle özel güvenliğe ihtiyaç </a:t>
            </a:r>
            <a:r>
              <a:rPr lang="tr-TR" dirty="0" smtClean="0">
                <a:latin typeface="Arial" pitchFamily="34" charset="0"/>
                <a:cs typeface="Arial" pitchFamily="34" charset="0"/>
              </a:rPr>
              <a:t>duyulmuş olunur.</a:t>
            </a:r>
            <a:endParaRPr lang="tr-TR" dirty="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3009999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32</a:t>
            </a:fld>
            <a:endParaRPr lang="tr-TR" dirty="0"/>
          </a:p>
        </p:txBody>
      </p:sp>
      <p:sp>
        <p:nvSpPr>
          <p:cNvPr id="4" name="Dikdörtgen 3"/>
          <p:cNvSpPr/>
          <p:nvPr/>
        </p:nvSpPr>
        <p:spPr>
          <a:xfrm>
            <a:off x="192386" y="138057"/>
            <a:ext cx="8725277" cy="6201663"/>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güvenlik hizmetleri içerisindeki yeri</a:t>
            </a:r>
          </a:p>
          <a:p>
            <a:pPr marL="261833" indent="-261833" algn="just">
              <a:lnSpc>
                <a:spcPct val="200000"/>
              </a:lnSpc>
              <a:buFont typeface="Wingdings" pitchFamily="2" charset="2"/>
              <a:buChar char="Ø"/>
            </a:pPr>
            <a:r>
              <a:rPr lang="tr-TR" dirty="0">
                <a:latin typeface="Arial" pitchFamily="34" charset="0"/>
                <a:cs typeface="Arial" pitchFamily="34" charset="0"/>
              </a:rPr>
              <a:t>Toplumsal yaşam, günümüzde siyasal varlığını kamusal alan-özel alan </a:t>
            </a:r>
            <a:r>
              <a:rPr lang="tr-TR" dirty="0" smtClean="0">
                <a:latin typeface="Arial" pitchFamily="34" charset="0"/>
                <a:cs typeface="Arial" pitchFamily="34" charset="0"/>
              </a:rPr>
              <a:t>ayrımı üzerinden </a:t>
            </a:r>
            <a:r>
              <a:rPr lang="tr-TR" dirty="0">
                <a:latin typeface="Arial" pitchFamily="34" charset="0"/>
                <a:cs typeface="Arial" pitchFamily="34" charset="0"/>
              </a:rPr>
              <a:t>somutlaştırmaktadır. Bu politik bilincin yansıması olarak </a:t>
            </a:r>
            <a:r>
              <a:rPr lang="tr-TR" dirty="0" smtClean="0">
                <a:latin typeface="Arial" pitchFamily="34" charset="0"/>
                <a:cs typeface="Arial" pitchFamily="34" charset="0"/>
              </a:rPr>
              <a:t>polis faaliyetleri </a:t>
            </a:r>
            <a:r>
              <a:rPr lang="tr-TR" dirty="0">
                <a:latin typeface="Arial" pitchFamily="34" charset="0"/>
                <a:cs typeface="Arial" pitchFamily="34" charset="0"/>
              </a:rPr>
              <a:t>de hem kamusal hem de özel yüze sahip olmuştur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Endüstriyel gelişim ve değişim sonucunda sermayesi artan kişiler, canları </a:t>
            </a:r>
            <a:r>
              <a:rPr lang="tr-TR" dirty="0" smtClean="0">
                <a:latin typeface="Arial" pitchFamily="34" charset="0"/>
                <a:cs typeface="Arial" pitchFamily="34" charset="0"/>
              </a:rPr>
              <a:t>ile taşınır </a:t>
            </a:r>
            <a:r>
              <a:rPr lang="tr-TR" dirty="0">
                <a:latin typeface="Arial" pitchFamily="34" charset="0"/>
                <a:cs typeface="Arial" pitchFamily="34" charset="0"/>
              </a:rPr>
              <a:t>ve taşınmaz mülklerini; hırsızlık, </a:t>
            </a:r>
            <a:r>
              <a:rPr lang="tr-TR" dirty="0" err="1">
                <a:latin typeface="Arial" pitchFamily="34" charset="0"/>
                <a:cs typeface="Arial" pitchFamily="34" charset="0"/>
              </a:rPr>
              <a:t>vandalizm</a:t>
            </a:r>
            <a:r>
              <a:rPr lang="tr-TR" dirty="0">
                <a:latin typeface="Arial" pitchFamily="34" charset="0"/>
                <a:cs typeface="Arial" pitchFamily="34" charset="0"/>
              </a:rPr>
              <a:t> gibi tehdit ve tehlikelere </a:t>
            </a:r>
            <a:r>
              <a:rPr lang="tr-TR" dirty="0" smtClean="0">
                <a:latin typeface="Arial" pitchFamily="34" charset="0"/>
                <a:cs typeface="Arial" pitchFamily="34" charset="0"/>
              </a:rPr>
              <a:t>karşı korumak </a:t>
            </a:r>
            <a:r>
              <a:rPr lang="tr-TR" dirty="0">
                <a:latin typeface="Arial" pitchFamily="34" charset="0"/>
                <a:cs typeface="Arial" pitchFamily="34" charset="0"/>
              </a:rPr>
              <a:t>için polislik faaliyetlerine daha fazla ihtiyaç duyar olmuştur. Ancak </a:t>
            </a:r>
            <a:r>
              <a:rPr lang="tr-TR" dirty="0" smtClean="0">
                <a:latin typeface="Arial" pitchFamily="34" charset="0"/>
                <a:cs typeface="Arial" pitchFamily="34" charset="0"/>
              </a:rPr>
              <a:t>bu durum</a:t>
            </a:r>
            <a:r>
              <a:rPr lang="tr-TR" dirty="0">
                <a:latin typeface="Arial" pitchFamily="34" charset="0"/>
                <a:cs typeface="Arial" pitchFamily="34" charset="0"/>
              </a:rPr>
              <a:t>, kamu polisi tarafından sağlanan hizmet limitlerini aştığından özel </a:t>
            </a:r>
            <a:r>
              <a:rPr lang="tr-TR" dirty="0" smtClean="0">
                <a:latin typeface="Arial" pitchFamily="34" charset="0"/>
                <a:cs typeface="Arial" pitchFamily="34" charset="0"/>
              </a:rPr>
              <a:t>güvenlik sistemini </a:t>
            </a:r>
            <a:r>
              <a:rPr lang="tr-TR" dirty="0">
                <a:latin typeface="Arial" pitchFamily="34" charset="0"/>
                <a:cs typeface="Arial" pitchFamily="34" charset="0"/>
              </a:rPr>
              <a:t>gerekli hâle getirmiştir.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5612366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33</a:t>
            </a:fld>
            <a:endParaRPr lang="tr-TR" dirty="0"/>
          </a:p>
        </p:txBody>
      </p:sp>
      <p:sp>
        <p:nvSpPr>
          <p:cNvPr id="4" name="Dikdörtgen 3"/>
          <p:cNvSpPr/>
          <p:nvPr/>
        </p:nvSpPr>
        <p:spPr>
          <a:xfrm>
            <a:off x="192386" y="138056"/>
            <a:ext cx="8725277" cy="3985672"/>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güvenlik hizmetleri içerisindeki yeri</a:t>
            </a:r>
          </a:p>
          <a:p>
            <a:pPr marL="261833" indent="-261833" algn="just">
              <a:lnSpc>
                <a:spcPct val="200000"/>
              </a:lnSpc>
              <a:buFont typeface="Wingdings" pitchFamily="2" charset="2"/>
              <a:buChar char="Ø"/>
            </a:pPr>
            <a:r>
              <a:rPr lang="tr-TR" dirty="0">
                <a:latin typeface="Arial" pitchFamily="34" charset="0"/>
                <a:cs typeface="Arial" pitchFamily="34" charset="0"/>
              </a:rPr>
              <a:t>5188 sayılı Özel Güvenlik Hizmetlerine Dair Kanun’a bakıldığında </a:t>
            </a:r>
            <a:r>
              <a:rPr lang="tr-TR" dirty="0" smtClean="0">
                <a:latin typeface="Arial" pitchFamily="34" charset="0"/>
                <a:cs typeface="Arial" pitchFamily="34" charset="0"/>
              </a:rPr>
              <a:t>özel güvenliğin </a:t>
            </a:r>
            <a:r>
              <a:rPr lang="tr-TR" dirty="0">
                <a:latin typeface="Arial" pitchFamily="34" charset="0"/>
                <a:cs typeface="Arial" pitchFamily="34" charset="0"/>
              </a:rPr>
              <a:t>bir açıdan genel kolluğa yardımcı kolluk statüsünde olduğu; </a:t>
            </a:r>
            <a:r>
              <a:rPr lang="tr-TR" dirty="0" smtClean="0">
                <a:latin typeface="Arial" pitchFamily="34" charset="0"/>
                <a:cs typeface="Arial" pitchFamily="34" charset="0"/>
              </a:rPr>
              <a:t>diğer taraftan </a:t>
            </a:r>
            <a:r>
              <a:rPr lang="tr-TR" dirty="0">
                <a:latin typeface="Arial" pitchFamily="34" charset="0"/>
                <a:cs typeface="Arial" pitchFamily="34" charset="0"/>
              </a:rPr>
              <a:t>da kendi özgün yapısı içinde genel kolluğun görev yapması </a:t>
            </a:r>
            <a:r>
              <a:rPr lang="tr-TR" dirty="0" smtClean="0">
                <a:latin typeface="Arial" pitchFamily="34" charset="0"/>
                <a:cs typeface="Arial" pitchFamily="34" charset="0"/>
              </a:rPr>
              <a:t>gereken yerlerde </a:t>
            </a:r>
            <a:r>
              <a:rPr lang="tr-TR" dirty="0">
                <a:latin typeface="Arial" pitchFamily="34" charset="0"/>
                <a:cs typeface="Arial" pitchFamily="34" charset="0"/>
              </a:rPr>
              <a:t>bizzat kamu düzenini sağlamak üzere görev ifa eden asıl yetkili </a:t>
            </a:r>
            <a:r>
              <a:rPr lang="tr-TR" dirty="0" smtClean="0">
                <a:latin typeface="Arial" pitchFamily="34" charset="0"/>
                <a:cs typeface="Arial" pitchFamily="34" charset="0"/>
              </a:rPr>
              <a:t>kolluk niteliğini </a:t>
            </a:r>
            <a:r>
              <a:rPr lang="tr-TR" dirty="0">
                <a:latin typeface="Arial" pitchFamily="34" charset="0"/>
                <a:cs typeface="Arial" pitchFamily="34" charset="0"/>
              </a:rPr>
              <a:t>taşıdığı görülür</a:t>
            </a:r>
            <a:r>
              <a:rPr lang="tr-TR" dirty="0" smtClean="0">
                <a:latin typeface="Arial" pitchFamily="34" charset="0"/>
                <a:cs typeface="Arial" pitchFamily="34" charset="0"/>
              </a:rPr>
              <a:t>. </a:t>
            </a:r>
            <a:endParaRPr lang="tr-TR" dirty="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217090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34</a:t>
            </a:fld>
            <a:endParaRPr lang="tr-TR" dirty="0"/>
          </a:p>
        </p:txBody>
      </p:sp>
      <p:sp>
        <p:nvSpPr>
          <p:cNvPr id="4" name="Dikdörtgen 3"/>
          <p:cNvSpPr/>
          <p:nvPr/>
        </p:nvSpPr>
        <p:spPr>
          <a:xfrm>
            <a:off x="192386" y="138057"/>
            <a:ext cx="8725277" cy="6201663"/>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Önemi</a:t>
            </a:r>
          </a:p>
          <a:p>
            <a:pPr marL="261833" indent="-261833" algn="just">
              <a:lnSpc>
                <a:spcPct val="200000"/>
              </a:lnSpc>
              <a:buFont typeface="Wingdings" pitchFamily="2" charset="2"/>
              <a:buChar char="Ø"/>
            </a:pPr>
            <a:r>
              <a:rPr lang="tr-TR" dirty="0">
                <a:latin typeface="Arial" pitchFamily="34" charset="0"/>
                <a:cs typeface="Arial" pitchFamily="34" charset="0"/>
              </a:rPr>
              <a:t>Kamu düzeninin sağlanması toplum nezdinde güçlü devlet, güçlü </a:t>
            </a:r>
            <a:r>
              <a:rPr lang="tr-TR" dirty="0" smtClean="0">
                <a:latin typeface="Arial" pitchFamily="34" charset="0"/>
                <a:cs typeface="Arial" pitchFamily="34" charset="0"/>
              </a:rPr>
              <a:t>hükûmet anlamına </a:t>
            </a:r>
            <a:r>
              <a:rPr lang="tr-TR" dirty="0">
                <a:latin typeface="Arial" pitchFamily="34" charset="0"/>
                <a:cs typeface="Arial" pitchFamily="34" charset="0"/>
              </a:rPr>
              <a:t>gelmekte olup tersi olarak kamu düzeninin zayıflaması ise </a:t>
            </a:r>
            <a:r>
              <a:rPr lang="tr-TR" dirty="0" smtClean="0">
                <a:latin typeface="Arial" pitchFamily="34" charset="0"/>
                <a:cs typeface="Arial" pitchFamily="34" charset="0"/>
              </a:rPr>
              <a:t>devletin zayıflığı</a:t>
            </a:r>
            <a:r>
              <a:rPr lang="tr-TR" dirty="0">
                <a:latin typeface="Arial" pitchFamily="34" charset="0"/>
                <a:cs typeface="Arial" pitchFamily="34" charset="0"/>
              </a:rPr>
              <a:t>, hükûmetlerin de başarısızlığı şeklinde genel kabul görmektedir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Toplumların büyümesi, şehir hayatının karmaşıklaşması, iş alanlarında </a:t>
            </a:r>
            <a:r>
              <a:rPr lang="tr-TR" dirty="0" smtClean="0">
                <a:latin typeface="Arial" pitchFamily="34" charset="0"/>
                <a:cs typeface="Arial" pitchFamily="34" charset="0"/>
              </a:rPr>
              <a:t>meydana gelen </a:t>
            </a:r>
            <a:r>
              <a:rPr lang="tr-TR" dirty="0">
                <a:latin typeface="Arial" pitchFamily="34" charset="0"/>
                <a:cs typeface="Arial" pitchFamily="34" charset="0"/>
              </a:rPr>
              <a:t>değişimler, teknolojinin hızlı bir şekilde ilerlemesi başta mala karşı </a:t>
            </a:r>
            <a:r>
              <a:rPr lang="tr-TR" dirty="0" smtClean="0">
                <a:latin typeface="Arial" pitchFamily="34" charset="0"/>
                <a:cs typeface="Arial" pitchFamily="34" charset="0"/>
              </a:rPr>
              <a:t>işlenen  suçlar </a:t>
            </a:r>
            <a:r>
              <a:rPr lang="tr-TR" dirty="0">
                <a:latin typeface="Arial" pitchFamily="34" charset="0"/>
                <a:cs typeface="Arial" pitchFamily="34" charset="0"/>
              </a:rPr>
              <a:t>olmak üzere birçok suç çeşidinin ortaya çıkmasına ve toplumda </a:t>
            </a:r>
            <a:r>
              <a:rPr lang="tr-TR" dirty="0" smtClean="0">
                <a:latin typeface="Arial" pitchFamily="34" charset="0"/>
                <a:cs typeface="Arial" pitchFamily="34" charset="0"/>
              </a:rPr>
              <a:t>genel güvensizlik </a:t>
            </a:r>
            <a:r>
              <a:rPr lang="tr-TR" dirty="0">
                <a:latin typeface="Arial" pitchFamily="34" charset="0"/>
                <a:cs typeface="Arial" pitchFamily="34" charset="0"/>
              </a:rPr>
              <a:t>duygusunun artmasına neden olmuştur. Bu nedenle güvenlik, asayiş</a:t>
            </a:r>
            <a:r>
              <a:rPr lang="tr-TR" dirty="0" smtClean="0">
                <a:latin typeface="Arial" pitchFamily="34" charset="0"/>
                <a:cs typeface="Arial" pitchFamily="34" charset="0"/>
              </a:rPr>
              <a:t>, terör</a:t>
            </a:r>
            <a:r>
              <a:rPr lang="tr-TR" dirty="0">
                <a:latin typeface="Arial" pitchFamily="34" charset="0"/>
                <a:cs typeface="Arial" pitchFamily="34" charset="0"/>
              </a:rPr>
              <a:t>, suç kuramları ülkelerin gündemlerinde sürekli yer almaktadır.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3691032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35</a:t>
            </a:fld>
            <a:endParaRPr lang="tr-TR" dirty="0"/>
          </a:p>
        </p:txBody>
      </p:sp>
      <p:sp>
        <p:nvSpPr>
          <p:cNvPr id="4" name="Dikdörtgen 3"/>
          <p:cNvSpPr/>
          <p:nvPr/>
        </p:nvSpPr>
        <p:spPr>
          <a:xfrm>
            <a:off x="192386" y="138056"/>
            <a:ext cx="8725277" cy="5647666"/>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Önemi</a:t>
            </a:r>
          </a:p>
          <a:p>
            <a:pPr marL="261833" indent="-261833" algn="just">
              <a:lnSpc>
                <a:spcPct val="200000"/>
              </a:lnSpc>
              <a:buFont typeface="Wingdings" pitchFamily="2" charset="2"/>
              <a:buChar char="Ø"/>
            </a:pPr>
            <a:r>
              <a:rPr lang="tr-TR" dirty="0">
                <a:latin typeface="Arial" pitchFamily="34" charset="0"/>
                <a:cs typeface="Arial" pitchFamily="34" charset="0"/>
              </a:rPr>
              <a:t>Tüm bu dinamikler neticesinde, can ve mal güvenliğini tehdit </a:t>
            </a:r>
            <a:r>
              <a:rPr lang="tr-TR" dirty="0" smtClean="0">
                <a:latin typeface="Arial" pitchFamily="34" charset="0"/>
                <a:cs typeface="Arial" pitchFamily="34" charset="0"/>
              </a:rPr>
              <a:t>edici girişimlere </a:t>
            </a:r>
            <a:r>
              <a:rPr lang="tr-TR" dirty="0">
                <a:latin typeface="Arial" pitchFamily="34" charset="0"/>
                <a:cs typeface="Arial" pitchFamily="34" charset="0"/>
              </a:rPr>
              <a:t>müdahalede küçük bir gecikmenin bile telafisi çok zor ağır </a:t>
            </a:r>
            <a:r>
              <a:rPr lang="tr-TR" dirty="0" smtClean="0">
                <a:latin typeface="Arial" pitchFamily="34" charset="0"/>
                <a:cs typeface="Arial" pitchFamily="34" charset="0"/>
              </a:rPr>
              <a:t>zararlara neden </a:t>
            </a:r>
            <a:r>
              <a:rPr lang="tr-TR" dirty="0">
                <a:latin typeface="Arial" pitchFamily="34" charset="0"/>
                <a:cs typeface="Arial" pitchFamily="34" charset="0"/>
              </a:rPr>
              <a:t>olabileceği kuşkusuzdur.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sebeple </a:t>
            </a:r>
            <a:r>
              <a:rPr lang="tr-TR" dirty="0" smtClean="0">
                <a:latin typeface="Arial" pitchFamily="34" charset="0"/>
                <a:cs typeface="Arial" pitchFamily="34" charset="0"/>
              </a:rPr>
              <a:t>gelişmiş </a:t>
            </a:r>
            <a:r>
              <a:rPr lang="tr-TR" dirty="0">
                <a:latin typeface="Arial" pitchFamily="34" charset="0"/>
                <a:cs typeface="Arial" pitchFamily="34" charset="0"/>
              </a:rPr>
              <a:t>birçok ülkede hükûmetler</a:t>
            </a:r>
            <a:r>
              <a:rPr lang="tr-TR" dirty="0" smtClean="0">
                <a:latin typeface="Arial" pitchFamily="34" charset="0"/>
                <a:cs typeface="Arial" pitchFamily="34" charset="0"/>
              </a:rPr>
              <a:t>, kişi </a:t>
            </a:r>
            <a:r>
              <a:rPr lang="tr-TR" dirty="0">
                <a:latin typeface="Arial" pitchFamily="34" charset="0"/>
                <a:cs typeface="Arial" pitchFamily="34" charset="0"/>
              </a:rPr>
              <a:t>ve kurumların güvenlikleri ve yakın güvenlik için özel güvenlik </a:t>
            </a:r>
            <a:r>
              <a:rPr lang="tr-TR" dirty="0" smtClean="0">
                <a:latin typeface="Arial" pitchFamily="34" charset="0"/>
                <a:cs typeface="Arial" pitchFamily="34" charset="0"/>
              </a:rPr>
              <a:t>birimlerinin kurulmasına </a:t>
            </a:r>
            <a:r>
              <a:rPr lang="tr-TR" dirty="0">
                <a:latin typeface="Arial" pitchFamily="34" charset="0"/>
                <a:cs typeface="Arial" pitchFamily="34" charset="0"/>
              </a:rPr>
              <a:t>ya da bu amaçlarla faaliyet gösteren özel güvenlik </a:t>
            </a:r>
            <a:r>
              <a:rPr lang="tr-TR" dirty="0" smtClean="0">
                <a:latin typeface="Arial" pitchFamily="34" charset="0"/>
                <a:cs typeface="Arial" pitchFamily="34" charset="0"/>
              </a:rPr>
              <a:t>şirketlerinden hizmet </a:t>
            </a:r>
            <a:r>
              <a:rPr lang="tr-TR" dirty="0">
                <a:latin typeface="Arial" pitchFamily="34" charset="0"/>
                <a:cs typeface="Arial" pitchFamily="34" charset="0"/>
              </a:rPr>
              <a:t>alınmasına izin vermeye başlamışlardır.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8671926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36</a:t>
            </a:fld>
            <a:endParaRPr lang="tr-TR" dirty="0"/>
          </a:p>
        </p:txBody>
      </p:sp>
      <p:sp>
        <p:nvSpPr>
          <p:cNvPr id="4" name="Dikdörtgen 3"/>
          <p:cNvSpPr/>
          <p:nvPr/>
        </p:nvSpPr>
        <p:spPr>
          <a:xfrm>
            <a:off x="192386" y="138057"/>
            <a:ext cx="8725277" cy="7309659"/>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Önemi</a:t>
            </a:r>
          </a:p>
          <a:p>
            <a:pPr marL="261833" indent="-261833" algn="just">
              <a:lnSpc>
                <a:spcPct val="200000"/>
              </a:lnSpc>
              <a:buFont typeface="Wingdings" pitchFamily="2" charset="2"/>
              <a:buChar char="Ø"/>
            </a:pPr>
            <a:r>
              <a:rPr lang="tr-TR" dirty="0">
                <a:latin typeface="Arial" pitchFamily="34" charset="0"/>
                <a:cs typeface="Arial" pitchFamily="34" charset="0"/>
              </a:rPr>
              <a:t>Günümüzde özel güvenlik birimleri, daha önce hiç olmadığı ölçüde, </a:t>
            </a:r>
            <a:r>
              <a:rPr lang="tr-TR" dirty="0" smtClean="0">
                <a:latin typeface="Arial" pitchFamily="34" charset="0"/>
                <a:cs typeface="Arial" pitchFamily="34" charset="0"/>
              </a:rPr>
              <a:t>kolluk güçlerine </a:t>
            </a:r>
            <a:r>
              <a:rPr lang="tr-TR" dirty="0">
                <a:latin typeface="Arial" pitchFamily="34" charset="0"/>
                <a:cs typeface="Arial" pitchFamily="34" charset="0"/>
              </a:rPr>
              <a:t>emniyet ve güvenlik konularında yardımcı olmaktadır. Özel </a:t>
            </a:r>
            <a:r>
              <a:rPr lang="tr-TR" dirty="0" smtClean="0">
                <a:latin typeface="Arial" pitchFamily="34" charset="0"/>
                <a:cs typeface="Arial" pitchFamily="34" charset="0"/>
              </a:rPr>
              <a:t>güvenlik görevlilerinin </a:t>
            </a:r>
            <a:r>
              <a:rPr lang="tr-TR" dirty="0">
                <a:latin typeface="Arial" pitchFamily="34" charset="0"/>
                <a:cs typeface="Arial" pitchFamily="34" charset="0"/>
              </a:rPr>
              <a:t>iş dünyası, taşımacılık ve devlet alanındaki çalışmaları, </a:t>
            </a:r>
            <a:r>
              <a:rPr lang="tr-TR" dirty="0" smtClean="0">
                <a:latin typeface="Arial" pitchFamily="34" charset="0"/>
                <a:cs typeface="Arial" pitchFamily="34" charset="0"/>
              </a:rPr>
              <a:t>kamu düzeninin </a:t>
            </a:r>
            <a:r>
              <a:rPr lang="tr-TR" dirty="0">
                <a:latin typeface="Arial" pitchFamily="34" charset="0"/>
                <a:cs typeface="Arial" pitchFamily="34" charset="0"/>
              </a:rPr>
              <a:t>devamı için kolluk güçlerine yardımcı nitelikte olmakla birlikte </a:t>
            </a:r>
            <a:r>
              <a:rPr lang="tr-TR" dirty="0" smtClean="0">
                <a:latin typeface="Arial" pitchFamily="34" charset="0"/>
                <a:cs typeface="Arial" pitchFamily="34" charset="0"/>
              </a:rPr>
              <a:t>aslında yaşamsal </a:t>
            </a:r>
            <a:r>
              <a:rPr lang="tr-TR" dirty="0">
                <a:latin typeface="Arial" pitchFamily="34" charset="0"/>
                <a:cs typeface="Arial" pitchFamily="34" charset="0"/>
              </a:rPr>
              <a:t>bir misyona da sahiptir.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Genel </a:t>
            </a:r>
            <a:r>
              <a:rPr lang="tr-TR" dirty="0">
                <a:latin typeface="Arial" pitchFamily="34" charset="0"/>
                <a:cs typeface="Arial" pitchFamily="34" charset="0"/>
              </a:rPr>
              <a:t>güvenlik güçlerinin her an her yerde </a:t>
            </a:r>
            <a:r>
              <a:rPr lang="tr-TR" dirty="0" smtClean="0">
                <a:latin typeface="Arial" pitchFamily="34" charset="0"/>
                <a:cs typeface="Arial" pitchFamily="34" charset="0"/>
              </a:rPr>
              <a:t>hazır ve </a:t>
            </a:r>
            <a:r>
              <a:rPr lang="tr-TR" dirty="0">
                <a:latin typeface="Arial" pitchFamily="34" charset="0"/>
                <a:cs typeface="Arial" pitchFamily="34" charset="0"/>
              </a:rPr>
              <a:t>güvenliği tehdit eden olaylara müdahil olabilecek nicelikte olmaması </a:t>
            </a:r>
            <a:r>
              <a:rPr lang="tr-TR" dirty="0" smtClean="0">
                <a:latin typeface="Arial" pitchFamily="34" charset="0"/>
                <a:cs typeface="Arial" pitchFamily="34" charset="0"/>
              </a:rPr>
              <a:t>ve olayların </a:t>
            </a:r>
            <a:r>
              <a:rPr lang="tr-TR" dirty="0">
                <a:latin typeface="Arial" pitchFamily="34" charset="0"/>
                <a:cs typeface="Arial" pitchFamily="34" charset="0"/>
              </a:rPr>
              <a:t>önlenebilmesindeki başka birtakım eksiklikler can ve mal </a:t>
            </a:r>
            <a:r>
              <a:rPr lang="tr-TR" dirty="0" smtClean="0">
                <a:latin typeface="Arial" pitchFamily="34" charset="0"/>
                <a:cs typeface="Arial" pitchFamily="34" charset="0"/>
              </a:rPr>
              <a:t>kaybının artmasına</a:t>
            </a:r>
            <a:r>
              <a:rPr lang="tr-TR" dirty="0">
                <a:latin typeface="Arial" pitchFamily="34" charset="0"/>
                <a:cs typeface="Arial" pitchFamily="34" charset="0"/>
              </a:rPr>
              <a:t>, ayrıca içten ve dıştan gelebilecek tehditlere karşı birtakım zaaflara </a:t>
            </a:r>
            <a:r>
              <a:rPr lang="tr-TR" dirty="0" smtClean="0">
                <a:latin typeface="Arial" pitchFamily="34" charset="0"/>
                <a:cs typeface="Arial" pitchFamily="34" charset="0"/>
              </a:rPr>
              <a:t>yol açabilmektedir</a:t>
            </a:r>
            <a:r>
              <a:rPr lang="tr-TR" dirty="0">
                <a:latin typeface="Arial" pitchFamily="34" charset="0"/>
                <a:cs typeface="Arial" pitchFamily="34" charset="0"/>
              </a:rPr>
              <a:t>. Bu nedenle suç önlemede artık özel güvenliğin işlevi göz </a:t>
            </a:r>
            <a:r>
              <a:rPr lang="tr-TR" dirty="0" smtClean="0">
                <a:latin typeface="Arial" pitchFamily="34" charset="0"/>
                <a:cs typeface="Arial" pitchFamily="34" charset="0"/>
              </a:rPr>
              <a:t>ardı edilemez</a:t>
            </a:r>
            <a:r>
              <a:rPr lang="tr-TR" dirty="0">
                <a:latin typeface="Arial" pitchFamily="34" charset="0"/>
                <a:cs typeface="Arial" pitchFamily="34" charset="0"/>
              </a:rPr>
              <a:t>.</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4116281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37</a:t>
            </a:fld>
            <a:endParaRPr lang="tr-TR" dirty="0"/>
          </a:p>
        </p:txBody>
      </p:sp>
      <p:sp>
        <p:nvSpPr>
          <p:cNvPr id="4" name="Dikdörtgen 3"/>
          <p:cNvSpPr/>
          <p:nvPr/>
        </p:nvSpPr>
        <p:spPr>
          <a:xfrm>
            <a:off x="192386" y="138056"/>
            <a:ext cx="8725277" cy="5093668"/>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Önemi</a:t>
            </a:r>
          </a:p>
          <a:p>
            <a:pPr marL="261833" indent="-261833" algn="just">
              <a:lnSpc>
                <a:spcPct val="200000"/>
              </a:lnSpc>
              <a:buFont typeface="Wingdings" pitchFamily="2" charset="2"/>
              <a:buChar char="Ø"/>
            </a:pPr>
            <a:r>
              <a:rPr lang="tr-TR" dirty="0">
                <a:latin typeface="Arial" pitchFamily="34" charset="0"/>
                <a:cs typeface="Arial" pitchFamily="34" charset="0"/>
              </a:rPr>
              <a:t>Çağımızda özel güvenlik sistemi halkın bildiği kadarı ile sadece </a:t>
            </a:r>
            <a:r>
              <a:rPr lang="tr-TR" dirty="0" smtClean="0">
                <a:latin typeface="Arial" pitchFamily="34" charset="0"/>
                <a:cs typeface="Arial" pitchFamily="34" charset="0"/>
              </a:rPr>
              <a:t>bankalarda nakit </a:t>
            </a:r>
            <a:r>
              <a:rPr lang="tr-TR" dirty="0">
                <a:latin typeface="Arial" pitchFamily="34" charset="0"/>
                <a:cs typeface="Arial" pitchFamily="34" charset="0"/>
              </a:rPr>
              <a:t>taşıyan ve alışveriş merkezleri ile büyük mağazalarda görev yapan </a:t>
            </a:r>
            <a:r>
              <a:rPr lang="tr-TR" dirty="0" smtClean="0">
                <a:latin typeface="Arial" pitchFamily="34" charset="0"/>
                <a:cs typeface="Arial" pitchFamily="34" charset="0"/>
              </a:rPr>
              <a:t>güvenlik görevlilerinden </a:t>
            </a:r>
            <a:r>
              <a:rPr lang="tr-TR" dirty="0">
                <a:latin typeface="Arial" pitchFamily="34" charset="0"/>
                <a:cs typeface="Arial" pitchFamily="34" charset="0"/>
              </a:rPr>
              <a:t>ibaret değildir. Özel güvenlik, daha detaylı hizmetler sunmaktadır</a:t>
            </a:r>
            <a:r>
              <a:rPr lang="tr-TR" dirty="0" smtClean="0">
                <a:latin typeface="Arial" pitchFamily="34" charset="0"/>
                <a:cs typeface="Arial" pitchFamily="34" charset="0"/>
              </a:rPr>
              <a:t>. </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Özel güvenlik, endüstri ve ticaret merkezleri ile özel binaların devriye görevleri</a:t>
            </a:r>
            <a:r>
              <a:rPr lang="tr-TR" dirty="0" smtClean="0">
                <a:latin typeface="Arial" pitchFamily="34" charset="0"/>
                <a:cs typeface="Arial" pitchFamily="34" charset="0"/>
              </a:rPr>
              <a:t>, hırsızlık</a:t>
            </a:r>
            <a:r>
              <a:rPr lang="tr-TR" dirty="0">
                <a:latin typeface="Arial" pitchFamily="34" charset="0"/>
                <a:cs typeface="Arial" pitchFamily="34" charset="0"/>
              </a:rPr>
              <a:t>, dolandırıcılık, kundakçılık gibi olayların araştırılmasını da üstlenmektedir</a:t>
            </a:r>
            <a:r>
              <a:rPr lang="tr-TR" dirty="0" smtClean="0">
                <a:latin typeface="Arial" pitchFamily="34" charset="0"/>
                <a:cs typeface="Arial" pitchFamily="34" charset="0"/>
              </a:rPr>
              <a:t>. Kısaca </a:t>
            </a:r>
            <a:r>
              <a:rPr lang="tr-TR" dirty="0">
                <a:latin typeface="Arial" pitchFamily="34" charset="0"/>
                <a:cs typeface="Arial" pitchFamily="34" charset="0"/>
              </a:rPr>
              <a:t>bu sektör, artık yaygın ve profesyonel bir iş kolu hâline gelmiştir.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36841797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38</a:t>
            </a:fld>
            <a:endParaRPr lang="tr-TR" dirty="0"/>
          </a:p>
        </p:txBody>
      </p:sp>
      <p:sp>
        <p:nvSpPr>
          <p:cNvPr id="4" name="Dikdörtgen 3"/>
          <p:cNvSpPr/>
          <p:nvPr/>
        </p:nvSpPr>
        <p:spPr>
          <a:xfrm>
            <a:off x="192386" y="138056"/>
            <a:ext cx="8725277" cy="5647666"/>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Tarihsel Gelişimi</a:t>
            </a:r>
          </a:p>
          <a:p>
            <a:pPr marL="261833" indent="-261833" algn="just">
              <a:lnSpc>
                <a:spcPct val="200000"/>
              </a:lnSpc>
              <a:buFont typeface="Wingdings" pitchFamily="2" charset="2"/>
              <a:buChar char="Ø"/>
            </a:pPr>
            <a:r>
              <a:rPr lang="tr-TR" dirty="0">
                <a:latin typeface="Arial" pitchFamily="34" charset="0"/>
                <a:cs typeface="Arial" pitchFamily="34" charset="0"/>
              </a:rPr>
              <a:t>Özel güvenlik hizmetlerinin ortaya çıkış tarihi tam olarak </a:t>
            </a:r>
            <a:r>
              <a:rPr lang="tr-TR" dirty="0" smtClean="0">
                <a:latin typeface="Arial" pitchFamily="34" charset="0"/>
                <a:cs typeface="Arial" pitchFamily="34" charset="0"/>
              </a:rPr>
              <a:t>bilinmemekle birlikte</a:t>
            </a:r>
            <a:r>
              <a:rPr lang="tr-TR" dirty="0">
                <a:latin typeface="Arial" pitchFamily="34" charset="0"/>
                <a:cs typeface="Arial" pitchFamily="34" charset="0"/>
              </a:rPr>
              <a:t>, sürekli değişen ve gelişen problemlere karşı devletlerin kolluk </a:t>
            </a:r>
            <a:r>
              <a:rPr lang="tr-TR" dirty="0" smtClean="0">
                <a:latin typeface="Arial" pitchFamily="34" charset="0"/>
                <a:cs typeface="Arial" pitchFamily="34" charset="0"/>
              </a:rPr>
              <a:t>güçlerinin yetersiz </a:t>
            </a:r>
            <a:r>
              <a:rPr lang="tr-TR" dirty="0">
                <a:latin typeface="Arial" pitchFamily="34" charset="0"/>
                <a:cs typeface="Arial" pitchFamily="34" charset="0"/>
              </a:rPr>
              <a:t>kalmasının yanı sıra bireylerin ve çeşitli örgütlerin bazı özel nitelik </a:t>
            </a:r>
            <a:r>
              <a:rPr lang="tr-TR" dirty="0" smtClean="0">
                <a:latin typeface="Arial" pitchFamily="34" charset="0"/>
                <a:cs typeface="Arial" pitchFamily="34" charset="0"/>
              </a:rPr>
              <a:t>taşıyan güvenlik </a:t>
            </a:r>
            <a:r>
              <a:rPr lang="tr-TR" dirty="0">
                <a:latin typeface="Arial" pitchFamily="34" charset="0"/>
                <a:cs typeface="Arial" pitchFamily="34" charset="0"/>
              </a:rPr>
              <a:t>hizmeti taleplerinin artması sonucu özel güvenlik hizmetleri </a:t>
            </a:r>
            <a:r>
              <a:rPr lang="tr-TR" dirty="0" smtClean="0">
                <a:latin typeface="Arial" pitchFamily="34" charset="0"/>
                <a:cs typeface="Arial" pitchFamily="34" charset="0"/>
              </a:rPr>
              <a:t>ortaya çıkmıştır</a:t>
            </a:r>
            <a:r>
              <a:rPr lang="tr-TR" dirty="0">
                <a:latin typeface="Arial" pitchFamily="34" charset="0"/>
                <a:cs typeface="Arial" pitchFamily="34" charset="0"/>
              </a:rPr>
              <a:t>.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hizmetlerin günümüz koşullarına gelene dek dünyada ve </a:t>
            </a:r>
            <a:r>
              <a:rPr lang="tr-TR" dirty="0" smtClean="0">
                <a:latin typeface="Arial" pitchFamily="34" charset="0"/>
                <a:cs typeface="Arial" pitchFamily="34" charset="0"/>
              </a:rPr>
              <a:t>Türkiye’de geçirmiş </a:t>
            </a:r>
            <a:r>
              <a:rPr lang="tr-TR" dirty="0">
                <a:latin typeface="Arial" pitchFamily="34" charset="0"/>
                <a:cs typeface="Arial" pitchFamily="34" charset="0"/>
              </a:rPr>
              <a:t>olduğu evreleri kısaca inceleyelim.</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499643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39</a:t>
            </a:fld>
            <a:endParaRPr lang="tr-TR" dirty="0"/>
          </a:p>
        </p:txBody>
      </p:sp>
      <p:sp>
        <p:nvSpPr>
          <p:cNvPr id="4" name="Dikdörtgen 3"/>
          <p:cNvSpPr/>
          <p:nvPr/>
        </p:nvSpPr>
        <p:spPr>
          <a:xfrm>
            <a:off x="192386" y="138056"/>
            <a:ext cx="8725277" cy="6551244"/>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5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Tarihsel Gelişimi</a:t>
            </a:r>
          </a:p>
          <a:p>
            <a:pPr algn="just">
              <a:lnSpc>
                <a:spcPct val="200000"/>
              </a:lnSpc>
            </a:pPr>
            <a:r>
              <a:rPr lang="tr-TR" b="1" dirty="0">
                <a:latin typeface="Arial" pitchFamily="34" charset="0"/>
                <a:cs typeface="Arial" pitchFamily="34" charset="0"/>
              </a:rPr>
              <a:t>Dünya’da özel güvenlik </a:t>
            </a:r>
            <a:r>
              <a:rPr lang="tr-TR" b="1" dirty="0" smtClean="0">
                <a:latin typeface="Arial" pitchFamily="34" charset="0"/>
                <a:cs typeface="Arial" pitchFamily="34" charset="0"/>
              </a:rPr>
              <a:t>hizmetleri </a:t>
            </a:r>
          </a:p>
          <a:p>
            <a:pPr marL="261833" indent="-261833" algn="just">
              <a:lnSpc>
                <a:spcPct val="200000"/>
              </a:lnSpc>
              <a:buFont typeface="Wingdings" pitchFamily="2" charset="2"/>
              <a:buChar char="Ø"/>
            </a:pPr>
            <a:r>
              <a:rPr lang="tr-TR" dirty="0" smtClean="0">
                <a:latin typeface="Arial" pitchFamily="34" charset="0"/>
                <a:cs typeface="Arial" pitchFamily="34" charset="0"/>
              </a:rPr>
              <a:t>Özel </a:t>
            </a:r>
            <a:r>
              <a:rPr lang="tr-TR" dirty="0">
                <a:latin typeface="Arial" pitchFamily="34" charset="0"/>
                <a:cs typeface="Arial" pitchFamily="34" charset="0"/>
              </a:rPr>
              <a:t>güvenlik hizmetlerinin tarihi, 18. yüzyıla kadar uzanmakta olup </a:t>
            </a:r>
            <a:r>
              <a:rPr lang="tr-TR" dirty="0" smtClean="0">
                <a:latin typeface="Arial" pitchFamily="34" charset="0"/>
                <a:cs typeface="Arial" pitchFamily="34" charset="0"/>
              </a:rPr>
              <a:t>özel güvenlik </a:t>
            </a:r>
            <a:r>
              <a:rPr lang="tr-TR" dirty="0">
                <a:latin typeface="Arial" pitchFamily="34" charset="0"/>
                <a:cs typeface="Arial" pitchFamily="34" charset="0"/>
              </a:rPr>
              <a:t>piyasası önce ABD’de, sonra da İngiltere’de oluşmaya başlamıştır.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Çünkü bu </a:t>
            </a:r>
            <a:r>
              <a:rPr lang="tr-TR" dirty="0">
                <a:latin typeface="Arial" pitchFamily="34" charset="0"/>
                <a:cs typeface="Arial" pitchFamily="34" charset="0"/>
              </a:rPr>
              <a:t>ülkelerde büyüyen ekonomik yapı ve işletme kültürü kendi gelişimine </a:t>
            </a:r>
            <a:r>
              <a:rPr lang="tr-TR" dirty="0" smtClean="0">
                <a:latin typeface="Arial" pitchFamily="34" charset="0"/>
                <a:cs typeface="Arial" pitchFamily="34" charset="0"/>
              </a:rPr>
              <a:t>paralel olarak </a:t>
            </a:r>
            <a:r>
              <a:rPr lang="tr-TR" dirty="0">
                <a:latin typeface="Arial" pitchFamily="34" charset="0"/>
                <a:cs typeface="Arial" pitchFamily="34" charset="0"/>
              </a:rPr>
              <a:t>özel güvenlik piyasasının oluşması ve gelişmesini sağlamıştır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a:p>
            <a:pPr marL="261833" indent="-261833" algn="just">
              <a:lnSpc>
                <a:spcPct val="200000"/>
              </a:lnSpc>
              <a:buFont typeface="Wingdings" pitchFamily="2" charset="2"/>
              <a:buChar char="Ø"/>
            </a:pPr>
            <a:r>
              <a:rPr lang="tr-TR" dirty="0">
                <a:solidFill>
                  <a:prstClr val="black"/>
                </a:solidFill>
                <a:latin typeface="Arial" pitchFamily="34" charset="0"/>
                <a:cs typeface="Arial" pitchFamily="34" charset="0"/>
              </a:rPr>
              <a:t>Avrupa’da ise özel güvenlik hizmetlerinin profesyonel şirketler tarafından yürütülmeye başlanmasının tarihi nispeten yenidir. Mesela İngiltere’de en eski özel güvenlik teşkilatı olan </a:t>
            </a:r>
            <a:r>
              <a:rPr lang="tr-TR" dirty="0" err="1">
                <a:solidFill>
                  <a:prstClr val="black"/>
                </a:solidFill>
                <a:latin typeface="Arial" pitchFamily="34" charset="0"/>
                <a:cs typeface="Arial" pitchFamily="34" charset="0"/>
              </a:rPr>
              <a:t>Securicor</a:t>
            </a:r>
            <a:r>
              <a:rPr lang="tr-TR" dirty="0">
                <a:solidFill>
                  <a:prstClr val="black"/>
                </a:solidFill>
                <a:latin typeface="Arial" pitchFamily="34" charset="0"/>
                <a:cs typeface="Arial" pitchFamily="34" charset="0"/>
              </a:rPr>
              <a:t> adlı şirketin kuruluş tarihi 1935’tir. </a:t>
            </a: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7365041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40</a:t>
            </a:fld>
            <a:endParaRPr lang="tr-TR" dirty="0"/>
          </a:p>
        </p:txBody>
      </p:sp>
      <p:sp>
        <p:nvSpPr>
          <p:cNvPr id="4" name="Dikdörtgen 3"/>
          <p:cNvSpPr/>
          <p:nvPr/>
        </p:nvSpPr>
        <p:spPr>
          <a:xfrm>
            <a:off x="192386" y="138057"/>
            <a:ext cx="8725277" cy="5647666"/>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Tarihsel Gelişimi</a:t>
            </a:r>
          </a:p>
          <a:p>
            <a:pPr marL="261833" indent="-261833" algn="just">
              <a:lnSpc>
                <a:spcPct val="200000"/>
              </a:lnSpc>
              <a:buFont typeface="Wingdings" pitchFamily="2" charset="2"/>
              <a:buChar char="Ø"/>
            </a:pPr>
            <a:r>
              <a:rPr lang="tr-TR" dirty="0">
                <a:latin typeface="Arial" pitchFamily="34" charset="0"/>
                <a:cs typeface="Arial" pitchFamily="34" charset="0"/>
              </a:rPr>
              <a:t>1970 yılında özel güvenlik görevlilerinin İngiltere’deki </a:t>
            </a:r>
            <a:r>
              <a:rPr lang="tr-TR" dirty="0" smtClean="0">
                <a:latin typeface="Arial" pitchFamily="34" charset="0"/>
                <a:cs typeface="Arial" pitchFamily="34" charset="0"/>
              </a:rPr>
              <a:t>sayısı 105.000 </a:t>
            </a:r>
            <a:r>
              <a:rPr lang="tr-TR" dirty="0">
                <a:latin typeface="Arial" pitchFamily="34" charset="0"/>
                <a:cs typeface="Arial" pitchFamily="34" charset="0"/>
              </a:rPr>
              <a:t>olarak ifade edilmektedir. Aynı zaman dilimi </a:t>
            </a:r>
            <a:r>
              <a:rPr lang="tr-TR" dirty="0" smtClean="0">
                <a:latin typeface="Arial" pitchFamily="34" charset="0"/>
                <a:cs typeface="Arial" pitchFamily="34" charset="0"/>
              </a:rPr>
              <a:t>içindeki İngiliz </a:t>
            </a:r>
            <a:r>
              <a:rPr lang="tr-TR" dirty="0">
                <a:latin typeface="Arial" pitchFamily="34" charset="0"/>
                <a:cs typeface="Arial" pitchFamily="34" charset="0"/>
              </a:rPr>
              <a:t>Polis Teşkilatının sayısı ise 110.000 kişi civarındadır. </a:t>
            </a:r>
            <a:r>
              <a:rPr lang="tr-TR" dirty="0" smtClean="0">
                <a:latin typeface="Arial" pitchFamily="34" charset="0"/>
                <a:cs typeface="Arial" pitchFamily="34" charset="0"/>
              </a:rPr>
              <a:t>Seksenli yılların </a:t>
            </a:r>
            <a:r>
              <a:rPr lang="tr-TR" dirty="0">
                <a:latin typeface="Arial" pitchFamily="34" charset="0"/>
                <a:cs typeface="Arial" pitchFamily="34" charset="0"/>
              </a:rPr>
              <a:t>sonunda İngiltere’de özel güvenlik firmaları 250.000 </a:t>
            </a:r>
            <a:r>
              <a:rPr lang="tr-TR" dirty="0" smtClean="0">
                <a:latin typeface="Arial" pitchFamily="34" charset="0"/>
                <a:cs typeface="Arial" pitchFamily="34" charset="0"/>
              </a:rPr>
              <a:t>ile 300.000 </a:t>
            </a:r>
            <a:r>
              <a:rPr lang="tr-TR" dirty="0">
                <a:latin typeface="Arial" pitchFamily="34" charset="0"/>
                <a:cs typeface="Arial" pitchFamily="34" charset="0"/>
              </a:rPr>
              <a:t>kişi arasında özel güvenlik personeli çalıştırmıştır.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sayı İngiltere’de </a:t>
            </a:r>
            <a:r>
              <a:rPr lang="tr-TR" dirty="0">
                <a:latin typeface="Arial" pitchFamily="34" charset="0"/>
                <a:cs typeface="Arial" pitchFamily="34" charset="0"/>
              </a:rPr>
              <a:t>o dönemdeki polis sayısının neredeyse iki katıdır</a:t>
            </a:r>
            <a:r>
              <a:rPr lang="tr-TR" dirty="0" smtClean="0">
                <a:latin typeface="Arial" pitchFamily="34" charset="0"/>
                <a:cs typeface="Arial" pitchFamily="34" charset="0"/>
              </a:rPr>
              <a:t>. ABD’de </a:t>
            </a:r>
            <a:r>
              <a:rPr lang="tr-TR" dirty="0">
                <a:latin typeface="Arial" pitchFamily="34" charset="0"/>
                <a:cs typeface="Arial" pitchFamily="34" charset="0"/>
              </a:rPr>
              <a:t>ise özel güvenlik sektörü 1985’li yıllarda 700.000 </a:t>
            </a:r>
            <a:r>
              <a:rPr lang="tr-TR" dirty="0" smtClean="0">
                <a:latin typeface="Arial" pitchFamily="34" charset="0"/>
                <a:cs typeface="Arial" pitchFamily="34" charset="0"/>
              </a:rPr>
              <a:t>kişiyi istihdam eden ve 20 milyar dolarlık piyasa büyüklüğüne erişen ve gittikçe </a:t>
            </a:r>
            <a:r>
              <a:rPr lang="tr-TR" dirty="0">
                <a:latin typeface="Arial" pitchFamily="34" charset="0"/>
                <a:cs typeface="Arial" pitchFamily="34" charset="0"/>
              </a:rPr>
              <a:t>büyüyen bir uğraş alanı olmuştur..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007458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41</a:t>
            </a:fld>
            <a:endParaRPr lang="tr-TR" dirty="0"/>
          </a:p>
        </p:txBody>
      </p:sp>
      <p:sp>
        <p:nvSpPr>
          <p:cNvPr id="4" name="Dikdörtgen 3"/>
          <p:cNvSpPr/>
          <p:nvPr/>
        </p:nvSpPr>
        <p:spPr>
          <a:xfrm>
            <a:off x="192386" y="138057"/>
            <a:ext cx="8725277" cy="6201663"/>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Tarihsel Gelişimi</a:t>
            </a:r>
          </a:p>
          <a:p>
            <a:pPr marL="261833" indent="-261833" algn="just">
              <a:lnSpc>
                <a:spcPct val="200000"/>
              </a:lnSpc>
              <a:buFont typeface="Wingdings" pitchFamily="2" charset="2"/>
              <a:buChar char="Ø"/>
            </a:pPr>
            <a:r>
              <a:rPr lang="tr-TR" dirty="0">
                <a:latin typeface="Arial" pitchFamily="34" charset="0"/>
                <a:cs typeface="Arial" pitchFamily="34" charset="0"/>
              </a:rPr>
              <a:t>Sonuç olarak 19. yüzyılın sonları ve 20. yüzyılın başlarından itibaren ABD </a:t>
            </a:r>
            <a:r>
              <a:rPr lang="tr-TR" dirty="0" smtClean="0">
                <a:latin typeface="Arial" pitchFamily="34" charset="0"/>
                <a:cs typeface="Arial" pitchFamily="34" charset="0"/>
              </a:rPr>
              <a:t>ve İngiltere </a:t>
            </a:r>
            <a:r>
              <a:rPr lang="tr-TR" dirty="0">
                <a:latin typeface="Arial" pitchFamily="34" charset="0"/>
                <a:cs typeface="Arial" pitchFamily="34" charset="0"/>
              </a:rPr>
              <a:t>başta olmak üzere dünyanın çeşitli ülkelerinde güvenlik hizmeti </a:t>
            </a:r>
            <a:r>
              <a:rPr lang="tr-TR" dirty="0" smtClean="0">
                <a:latin typeface="Arial" pitchFamily="34" charset="0"/>
                <a:cs typeface="Arial" pitchFamily="34" charset="0"/>
              </a:rPr>
              <a:t>vermekte olan </a:t>
            </a:r>
            <a:r>
              <a:rPr lang="tr-TR" dirty="0">
                <a:latin typeface="Arial" pitchFamily="34" charset="0"/>
                <a:cs typeface="Arial" pitchFamily="34" charset="0"/>
              </a:rPr>
              <a:t>özel güvenlik hizmet sektörü ile bu sektörün oluşturduğu özel </a:t>
            </a:r>
            <a:r>
              <a:rPr lang="tr-TR" dirty="0" smtClean="0">
                <a:latin typeface="Arial" pitchFamily="34" charset="0"/>
                <a:cs typeface="Arial" pitchFamily="34" charset="0"/>
              </a:rPr>
              <a:t>güvenlik endüstrisi</a:t>
            </a:r>
            <a:r>
              <a:rPr lang="tr-TR" dirty="0">
                <a:latin typeface="Arial" pitchFamily="34" charset="0"/>
                <a:cs typeface="Arial" pitchFamily="34" charset="0"/>
              </a:rPr>
              <a:t>, artık günümüzde gerek sistemin kendi içindeki zorlamalar </a:t>
            </a:r>
            <a:r>
              <a:rPr lang="tr-TR" dirty="0" smtClean="0">
                <a:latin typeface="Arial" pitchFamily="34" charset="0"/>
                <a:cs typeface="Arial" pitchFamily="34" charset="0"/>
              </a:rPr>
              <a:t>gerekse sistem </a:t>
            </a:r>
            <a:r>
              <a:rPr lang="tr-TR" dirty="0">
                <a:latin typeface="Arial" pitchFamily="34" charset="0"/>
                <a:cs typeface="Arial" pitchFamily="34" charset="0"/>
              </a:rPr>
              <a:t>dışındaki zorlamalar sonucunda sürekli gelişen ve profesyonelleşen </a:t>
            </a:r>
            <a:r>
              <a:rPr lang="tr-TR" dirty="0" smtClean="0">
                <a:latin typeface="Arial" pitchFamily="34" charset="0"/>
                <a:cs typeface="Arial" pitchFamily="34" charset="0"/>
              </a:rPr>
              <a:t>bir sektör </a:t>
            </a:r>
            <a:r>
              <a:rPr lang="tr-TR" dirty="0">
                <a:latin typeface="Arial" pitchFamily="34" charset="0"/>
                <a:cs typeface="Arial" pitchFamily="34" charset="0"/>
              </a:rPr>
              <a:t>hâline gelmiştir.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profesyonelleşme ve gelişme sürecinin her yönüyle </a:t>
            </a:r>
            <a:r>
              <a:rPr lang="tr-TR" dirty="0" smtClean="0">
                <a:latin typeface="Arial" pitchFamily="34" charset="0"/>
                <a:cs typeface="Arial" pitchFamily="34" charset="0"/>
              </a:rPr>
              <a:t>ve sürekli </a:t>
            </a:r>
            <a:r>
              <a:rPr lang="tr-TR" dirty="0">
                <a:latin typeface="Arial" pitchFamily="34" charset="0"/>
                <a:cs typeface="Arial" pitchFamily="34" charset="0"/>
              </a:rPr>
              <a:t>olarak gelecekte de devam edeceği öngörülmektedir.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31902476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42</a:t>
            </a:fld>
            <a:endParaRPr lang="tr-TR" dirty="0"/>
          </a:p>
        </p:txBody>
      </p:sp>
      <p:sp>
        <p:nvSpPr>
          <p:cNvPr id="4" name="Dikdörtgen 3"/>
          <p:cNvSpPr/>
          <p:nvPr/>
        </p:nvSpPr>
        <p:spPr>
          <a:xfrm>
            <a:off x="192386" y="138057"/>
            <a:ext cx="8725277" cy="6201663"/>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Tarihsel </a:t>
            </a:r>
            <a:r>
              <a:rPr lang="tr-TR" b="1" dirty="0" smtClean="0">
                <a:latin typeface="Arial" pitchFamily="34" charset="0"/>
                <a:cs typeface="Arial" pitchFamily="34" charset="0"/>
              </a:rPr>
              <a:t>Gelişimi</a:t>
            </a:r>
          </a:p>
          <a:p>
            <a:pPr algn="just">
              <a:lnSpc>
                <a:spcPct val="200000"/>
              </a:lnSpc>
            </a:pPr>
            <a:r>
              <a:rPr lang="tr-TR" b="1" dirty="0" smtClean="0">
                <a:latin typeface="Arial" pitchFamily="34" charset="0"/>
                <a:cs typeface="Arial" pitchFamily="34" charset="0"/>
              </a:rPr>
              <a:t>Türkiye’de </a:t>
            </a:r>
            <a:r>
              <a:rPr lang="tr-TR" b="1" dirty="0">
                <a:latin typeface="Arial" pitchFamily="34" charset="0"/>
                <a:cs typeface="Arial" pitchFamily="34" charset="0"/>
              </a:rPr>
              <a:t>özel güvenlik hizmetleri</a:t>
            </a:r>
          </a:p>
          <a:p>
            <a:pPr marL="261833" indent="-261833" algn="just">
              <a:lnSpc>
                <a:spcPct val="200000"/>
              </a:lnSpc>
              <a:buFont typeface="Wingdings" pitchFamily="2" charset="2"/>
              <a:buChar char="Ø"/>
            </a:pPr>
            <a:r>
              <a:rPr lang="tr-TR" dirty="0">
                <a:latin typeface="Arial" pitchFamily="34" charset="0"/>
                <a:cs typeface="Arial" pitchFamily="34" charset="0"/>
              </a:rPr>
              <a:t>Özel güvenlik hizmetlerinin Türkiye’deki tarihi Osmanlı </a:t>
            </a:r>
            <a:r>
              <a:rPr lang="tr-TR" dirty="0" smtClean="0">
                <a:latin typeface="Arial" pitchFamily="34" charset="0"/>
                <a:cs typeface="Arial" pitchFamily="34" charset="0"/>
              </a:rPr>
              <a:t>İmparatorluğu dönemine </a:t>
            </a:r>
            <a:r>
              <a:rPr lang="tr-TR" dirty="0">
                <a:latin typeface="Arial" pitchFamily="34" charset="0"/>
                <a:cs typeface="Arial" pitchFamily="34" charset="0"/>
              </a:rPr>
              <a:t>dayanmaktadır. Osmanlı döneminde ücretleri dükkân </a:t>
            </a:r>
            <a:r>
              <a:rPr lang="tr-TR" dirty="0" smtClean="0">
                <a:latin typeface="Arial" pitchFamily="34" charset="0"/>
                <a:cs typeface="Arial" pitchFamily="34" charset="0"/>
              </a:rPr>
              <a:t>sahiplerince ödenen </a:t>
            </a:r>
            <a:r>
              <a:rPr lang="tr-TR" dirty="0">
                <a:latin typeface="Arial" pitchFamily="34" charset="0"/>
                <a:cs typeface="Arial" pitchFamily="34" charset="0"/>
              </a:rPr>
              <a:t>ve karşılığında geceleri mahalleyi, çarşı ve pazarı bekleyen Asesler; </a:t>
            </a:r>
            <a:r>
              <a:rPr lang="tr-TR" dirty="0" smtClean="0">
                <a:latin typeface="Arial" pitchFamily="34" charset="0"/>
                <a:cs typeface="Arial" pitchFamily="34" charset="0"/>
              </a:rPr>
              <a:t>yol güzergâhların </a:t>
            </a:r>
            <a:r>
              <a:rPr lang="tr-TR" dirty="0">
                <a:latin typeface="Arial" pitchFamily="34" charset="0"/>
                <a:cs typeface="Arial" pitchFamily="34" charset="0"/>
              </a:rPr>
              <a:t>ve geçitlerin güvenliklerinden sorumlu Derbentçiler; tüccar </a:t>
            </a:r>
            <a:r>
              <a:rPr lang="tr-TR" dirty="0" smtClean="0">
                <a:latin typeface="Arial" pitchFamily="34" charset="0"/>
                <a:cs typeface="Arial" pitchFamily="34" charset="0"/>
              </a:rPr>
              <a:t>ve kervanların </a:t>
            </a:r>
            <a:r>
              <a:rPr lang="tr-TR" dirty="0">
                <a:latin typeface="Arial" pitchFamily="34" charset="0"/>
                <a:cs typeface="Arial" pitchFamily="34" charset="0"/>
              </a:rPr>
              <a:t>emniyetinden sorumlu olan Kervansalar; karışıklıklarda </a:t>
            </a:r>
            <a:r>
              <a:rPr lang="tr-TR" dirty="0" smtClean="0">
                <a:latin typeface="Arial" pitchFamily="34" charset="0"/>
                <a:cs typeface="Arial" pitchFamily="34" charset="0"/>
              </a:rPr>
              <a:t>halkın kendisini </a:t>
            </a:r>
            <a:r>
              <a:rPr lang="tr-TR" dirty="0">
                <a:latin typeface="Arial" pitchFamily="34" charset="0"/>
                <a:cs typeface="Arial" pitchFamily="34" charset="0"/>
              </a:rPr>
              <a:t>koruması için oluşturduğu bir örgüt olan il erleri ile esnaf </a:t>
            </a:r>
            <a:r>
              <a:rPr lang="tr-TR" dirty="0" smtClean="0">
                <a:latin typeface="Arial" pitchFamily="34" charset="0"/>
                <a:cs typeface="Arial" pitchFamily="34" charset="0"/>
              </a:rPr>
              <a:t>loncalarının aldığı </a:t>
            </a:r>
            <a:r>
              <a:rPr lang="tr-TR" dirty="0">
                <a:latin typeface="Arial" pitchFamily="34" charset="0"/>
                <a:cs typeface="Arial" pitchFamily="34" charset="0"/>
              </a:rPr>
              <a:t>bir takım inzibati tedbirler, Türk tarihindeki özel güvenlik </a:t>
            </a:r>
            <a:r>
              <a:rPr lang="tr-TR" dirty="0" smtClean="0">
                <a:latin typeface="Arial" pitchFamily="34" charset="0"/>
                <a:cs typeface="Arial" pitchFamily="34" charset="0"/>
              </a:rPr>
              <a:t>sisteminin uygulamaları </a:t>
            </a:r>
            <a:r>
              <a:rPr lang="tr-TR" dirty="0">
                <a:latin typeface="Arial" pitchFamily="34" charset="0"/>
                <a:cs typeface="Arial" pitchFamily="34" charset="0"/>
              </a:rPr>
              <a:t>olarak aktarılabilir.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6379824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43</a:t>
            </a:fld>
            <a:endParaRPr lang="tr-TR" dirty="0"/>
          </a:p>
        </p:txBody>
      </p:sp>
      <p:sp>
        <p:nvSpPr>
          <p:cNvPr id="4" name="Dikdörtgen 3"/>
          <p:cNvSpPr/>
          <p:nvPr/>
        </p:nvSpPr>
        <p:spPr>
          <a:xfrm>
            <a:off x="192386" y="138057"/>
            <a:ext cx="8725277" cy="6201663"/>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Tarihsel </a:t>
            </a:r>
            <a:r>
              <a:rPr lang="tr-TR" b="1" dirty="0" smtClean="0">
                <a:latin typeface="Arial" pitchFamily="34" charset="0"/>
                <a:cs typeface="Arial" pitchFamily="34" charset="0"/>
              </a:rPr>
              <a:t>Gelişimi</a:t>
            </a:r>
          </a:p>
          <a:p>
            <a:pPr algn="just">
              <a:lnSpc>
                <a:spcPct val="200000"/>
              </a:lnSpc>
            </a:pPr>
            <a:r>
              <a:rPr lang="tr-TR" b="1" dirty="0" smtClean="0">
                <a:latin typeface="Arial" pitchFamily="34" charset="0"/>
                <a:cs typeface="Arial" pitchFamily="34" charset="0"/>
              </a:rPr>
              <a:t>Türkiye’de </a:t>
            </a:r>
            <a:r>
              <a:rPr lang="tr-TR" b="1" dirty="0">
                <a:latin typeface="Arial" pitchFamily="34" charset="0"/>
                <a:cs typeface="Arial" pitchFamily="34" charset="0"/>
              </a:rPr>
              <a:t>özel güvenlik hizmetleri</a:t>
            </a:r>
          </a:p>
          <a:p>
            <a:pPr marL="261833" indent="-261833" algn="just">
              <a:lnSpc>
                <a:spcPct val="200000"/>
              </a:lnSpc>
              <a:buFont typeface="Wingdings" pitchFamily="2" charset="2"/>
              <a:buChar char="Ø"/>
            </a:pPr>
            <a:r>
              <a:rPr lang="tr-TR" dirty="0">
                <a:latin typeface="Arial" pitchFamily="34" charset="0"/>
                <a:cs typeface="Arial" pitchFamily="34" charset="0"/>
              </a:rPr>
              <a:t>Özel güvenlik kavramı ise ilk kez 31 Ocak 1966 tarihinde, Milli </a:t>
            </a:r>
            <a:r>
              <a:rPr lang="tr-TR" dirty="0" smtClean="0">
                <a:latin typeface="Arial" pitchFamily="34" charset="0"/>
                <a:cs typeface="Arial" pitchFamily="34" charset="0"/>
              </a:rPr>
              <a:t>Güvenlik Kurulu’nda görüşülmüş</a:t>
            </a:r>
            <a:r>
              <a:rPr lang="tr-TR" dirty="0">
                <a:latin typeface="Arial" pitchFamily="34" charset="0"/>
                <a:cs typeface="Arial" pitchFamily="34" charset="0"/>
              </a:rPr>
              <a:t>, MGK’nin 97 sayılı kararı ile barajların güvenliği </a:t>
            </a:r>
            <a:r>
              <a:rPr lang="tr-TR" dirty="0" smtClean="0">
                <a:latin typeface="Arial" pitchFamily="34" charset="0"/>
                <a:cs typeface="Arial" pitchFamily="34" charset="0"/>
              </a:rPr>
              <a:t>bağlamında Türkiye </a:t>
            </a:r>
            <a:r>
              <a:rPr lang="tr-TR" dirty="0">
                <a:latin typeface="Arial" pitchFamily="34" charset="0"/>
                <a:cs typeface="Arial" pitchFamily="34" charset="0"/>
              </a:rPr>
              <a:t>gündemine girmiştir.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Dolayısıyla </a:t>
            </a:r>
            <a:r>
              <a:rPr lang="tr-TR" dirty="0">
                <a:latin typeface="Arial" pitchFamily="34" charset="0"/>
                <a:cs typeface="Arial" pitchFamily="34" charset="0"/>
              </a:rPr>
              <a:t>modern özel güvenliğin </a:t>
            </a:r>
            <a:r>
              <a:rPr lang="tr-TR" dirty="0" smtClean="0">
                <a:latin typeface="Arial" pitchFamily="34" charset="0"/>
                <a:cs typeface="Arial" pitchFamily="34" charset="0"/>
              </a:rPr>
              <a:t>Cumhuriyet </a:t>
            </a:r>
            <a:r>
              <a:rPr lang="tr-TR" dirty="0" err="1" smtClean="0">
                <a:latin typeface="Arial" pitchFamily="34" charset="0"/>
                <a:cs typeface="Arial" pitchFamily="34" charset="0"/>
              </a:rPr>
              <a:t>Türkiyesi’ndeki</a:t>
            </a:r>
            <a:r>
              <a:rPr lang="tr-TR" dirty="0" smtClean="0">
                <a:latin typeface="Arial" pitchFamily="34" charset="0"/>
                <a:cs typeface="Arial" pitchFamily="34" charset="0"/>
              </a:rPr>
              <a:t> </a:t>
            </a:r>
            <a:r>
              <a:rPr lang="tr-TR" dirty="0">
                <a:latin typeface="Arial" pitchFamily="34" charset="0"/>
                <a:cs typeface="Arial" pitchFamily="34" charset="0"/>
              </a:rPr>
              <a:t>başlangıcı barajların korunması olgusuna dayanmaktadır. </a:t>
            </a:r>
            <a:r>
              <a:rPr lang="tr-TR" dirty="0" smtClean="0">
                <a:latin typeface="Arial" pitchFamily="34" charset="0"/>
                <a:cs typeface="Arial" pitchFamily="34" charset="0"/>
              </a:rPr>
              <a:t>Ayrıca 1950’li </a:t>
            </a:r>
            <a:r>
              <a:rPr lang="tr-TR" dirty="0">
                <a:latin typeface="Arial" pitchFamily="34" charset="0"/>
                <a:cs typeface="Arial" pitchFamily="34" charset="0"/>
              </a:rPr>
              <a:t>yıllarda çıkarılan Sabotajlara Karşı Korunma Yönetmeliği söz </a:t>
            </a:r>
            <a:r>
              <a:rPr lang="tr-TR" dirty="0" smtClean="0">
                <a:latin typeface="Arial" pitchFamily="34" charset="0"/>
                <a:cs typeface="Arial" pitchFamily="34" charset="0"/>
              </a:rPr>
              <a:t>konusu olgunun </a:t>
            </a:r>
            <a:r>
              <a:rPr lang="tr-TR" dirty="0">
                <a:latin typeface="Arial" pitchFamily="34" charset="0"/>
                <a:cs typeface="Arial" pitchFamily="34" charset="0"/>
              </a:rPr>
              <a:t>yukarıda belirtilen MGK kararından da öncelere dayanmakta </a:t>
            </a:r>
            <a:r>
              <a:rPr lang="tr-TR" dirty="0" smtClean="0">
                <a:latin typeface="Arial" pitchFamily="34" charset="0"/>
                <a:cs typeface="Arial" pitchFamily="34" charset="0"/>
              </a:rPr>
              <a:t>olduğunu göstermektedir</a:t>
            </a:r>
            <a:r>
              <a:rPr lang="tr-TR" dirty="0">
                <a:latin typeface="Arial" pitchFamily="34" charset="0"/>
                <a:cs typeface="Arial" pitchFamily="34" charset="0"/>
              </a:rPr>
              <a:t>.</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4586944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44</a:t>
            </a:fld>
            <a:endParaRPr lang="tr-TR" dirty="0"/>
          </a:p>
        </p:txBody>
      </p:sp>
      <p:sp>
        <p:nvSpPr>
          <p:cNvPr id="4" name="Dikdörtgen 3"/>
          <p:cNvSpPr/>
          <p:nvPr/>
        </p:nvSpPr>
        <p:spPr>
          <a:xfrm>
            <a:off x="192386" y="138057"/>
            <a:ext cx="8725277" cy="6632551"/>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Tarihsel </a:t>
            </a:r>
            <a:r>
              <a:rPr lang="tr-TR" b="1" dirty="0" smtClean="0">
                <a:latin typeface="Arial" pitchFamily="34" charset="0"/>
                <a:cs typeface="Arial" pitchFamily="34" charset="0"/>
              </a:rPr>
              <a:t>Gelişimi</a:t>
            </a:r>
          </a:p>
          <a:p>
            <a:pPr algn="just">
              <a:lnSpc>
                <a:spcPct val="200000"/>
              </a:lnSpc>
            </a:pPr>
            <a:r>
              <a:rPr lang="tr-TR" b="1" dirty="0" smtClean="0">
                <a:latin typeface="Arial" pitchFamily="34" charset="0"/>
                <a:cs typeface="Arial" pitchFamily="34" charset="0"/>
              </a:rPr>
              <a:t>Türkiye’de </a:t>
            </a:r>
            <a:r>
              <a:rPr lang="tr-TR" b="1" dirty="0">
                <a:latin typeface="Arial" pitchFamily="34" charset="0"/>
                <a:cs typeface="Arial" pitchFamily="34" charset="0"/>
              </a:rPr>
              <a:t>özel güvenlik hizmetleri</a:t>
            </a:r>
          </a:p>
          <a:p>
            <a:pPr marL="261833" indent="-261833" algn="just">
              <a:lnSpc>
                <a:spcPct val="200000"/>
              </a:lnSpc>
              <a:buFont typeface="Wingdings" pitchFamily="2" charset="2"/>
              <a:buChar char="Ø"/>
            </a:pPr>
            <a:r>
              <a:rPr lang="tr-TR" dirty="0">
                <a:latin typeface="Arial" pitchFamily="34" charset="0"/>
                <a:cs typeface="Arial" pitchFamily="34" charset="0"/>
              </a:rPr>
              <a:t>12 Eylül 1980 öncesi koşullarında anarşi ve terör başta olmak üzere </a:t>
            </a:r>
            <a:r>
              <a:rPr lang="tr-TR" dirty="0" smtClean="0">
                <a:latin typeface="Arial" pitchFamily="34" charset="0"/>
                <a:cs typeface="Arial" pitchFamily="34" charset="0"/>
              </a:rPr>
              <a:t>çeşitli suçlardaki </a:t>
            </a:r>
            <a:r>
              <a:rPr lang="tr-TR" dirty="0">
                <a:latin typeface="Arial" pitchFamily="34" charset="0"/>
                <a:cs typeface="Arial" pitchFamily="34" charset="0"/>
              </a:rPr>
              <a:t>artışın yanısıra, bu suçlarla polis ve jandarmanın daha etkin bir </a:t>
            </a:r>
            <a:r>
              <a:rPr lang="tr-TR" dirty="0" smtClean="0">
                <a:latin typeface="Arial" pitchFamily="34" charset="0"/>
                <a:cs typeface="Arial" pitchFamily="34" charset="0"/>
              </a:rPr>
              <a:t>şekilde mücadele </a:t>
            </a:r>
            <a:r>
              <a:rPr lang="tr-TR" dirty="0">
                <a:latin typeface="Arial" pitchFamily="34" charset="0"/>
                <a:cs typeface="Arial" pitchFamily="34" charset="0"/>
              </a:rPr>
              <a:t>edebilmek için sayıca büyük bir kayba uğradığı gözlenmekteydi.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sz="14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Kamu ve </a:t>
            </a:r>
            <a:r>
              <a:rPr lang="tr-TR" dirty="0">
                <a:latin typeface="Arial" pitchFamily="34" charset="0"/>
                <a:cs typeface="Arial" pitchFamily="34" charset="0"/>
              </a:rPr>
              <a:t>özel sektöre ait kuruluşların korunması işinin artık özel güvenlik </a:t>
            </a:r>
            <a:r>
              <a:rPr lang="tr-TR" dirty="0" smtClean="0">
                <a:latin typeface="Arial" pitchFamily="34" charset="0"/>
                <a:cs typeface="Arial" pitchFamily="34" charset="0"/>
              </a:rPr>
              <a:t>görevlilerince yapılmasının </a:t>
            </a:r>
            <a:r>
              <a:rPr lang="tr-TR" dirty="0">
                <a:latin typeface="Arial" pitchFamily="34" charset="0"/>
                <a:cs typeface="Arial" pitchFamily="34" charset="0"/>
              </a:rPr>
              <a:t>daha etkin verimli ve ekonomik olacağı gerekçesine istinaden, </a:t>
            </a:r>
            <a:r>
              <a:rPr lang="tr-TR" dirty="0" smtClean="0">
                <a:latin typeface="Arial" pitchFamily="34" charset="0"/>
                <a:cs typeface="Arial" pitchFamily="34" charset="0"/>
              </a:rPr>
              <a:t>konu 12 </a:t>
            </a:r>
            <a:r>
              <a:rPr lang="tr-TR" dirty="0">
                <a:latin typeface="Arial" pitchFamily="34" charset="0"/>
                <a:cs typeface="Arial" pitchFamily="34" charset="0"/>
              </a:rPr>
              <a:t>Eylül sonrası tekrar ele alınmış ve 1981 yılında yürürlüğe giren 2495 sayılı </a:t>
            </a:r>
            <a:r>
              <a:rPr lang="tr-TR" dirty="0" smtClean="0">
                <a:latin typeface="Arial" pitchFamily="34" charset="0"/>
                <a:cs typeface="Arial" pitchFamily="34" charset="0"/>
              </a:rPr>
              <a:t>Bazı Kurum </a:t>
            </a:r>
            <a:r>
              <a:rPr lang="tr-TR" dirty="0">
                <a:latin typeface="Arial" pitchFamily="34" charset="0"/>
                <a:cs typeface="Arial" pitchFamily="34" charset="0"/>
              </a:rPr>
              <a:t>ve Kuruluşların Korunması ve Güvenliklerinin Sağlanması Hakkındaki </a:t>
            </a:r>
            <a:r>
              <a:rPr lang="tr-TR" dirty="0" smtClean="0">
                <a:latin typeface="Arial" pitchFamily="34" charset="0"/>
                <a:cs typeface="Arial" pitchFamily="34" charset="0"/>
              </a:rPr>
              <a:t>Kanun ile </a:t>
            </a:r>
            <a:r>
              <a:rPr lang="tr-TR" dirty="0">
                <a:latin typeface="Arial" pitchFamily="34" charset="0"/>
                <a:cs typeface="Arial" pitchFamily="34" charset="0"/>
              </a:rPr>
              <a:t>yasalaşmıştır.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7681150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45</a:t>
            </a:fld>
            <a:endParaRPr lang="tr-TR" dirty="0"/>
          </a:p>
        </p:txBody>
      </p:sp>
      <p:sp>
        <p:nvSpPr>
          <p:cNvPr id="4" name="Dikdörtgen 3"/>
          <p:cNvSpPr/>
          <p:nvPr/>
        </p:nvSpPr>
        <p:spPr>
          <a:xfrm>
            <a:off x="192386" y="138057"/>
            <a:ext cx="8725277" cy="6755661"/>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Tarihsel </a:t>
            </a:r>
            <a:r>
              <a:rPr lang="tr-TR" b="1" dirty="0" smtClean="0">
                <a:latin typeface="Arial" pitchFamily="34" charset="0"/>
                <a:cs typeface="Arial" pitchFamily="34" charset="0"/>
              </a:rPr>
              <a:t>Gelişimi</a:t>
            </a:r>
          </a:p>
          <a:p>
            <a:pPr algn="just">
              <a:lnSpc>
                <a:spcPct val="200000"/>
              </a:lnSpc>
            </a:pPr>
            <a:r>
              <a:rPr lang="tr-TR" b="1" dirty="0" smtClean="0">
                <a:latin typeface="Arial" pitchFamily="34" charset="0"/>
                <a:cs typeface="Arial" pitchFamily="34" charset="0"/>
              </a:rPr>
              <a:t>Türkiye’de </a:t>
            </a:r>
            <a:r>
              <a:rPr lang="tr-TR" b="1" dirty="0">
                <a:latin typeface="Arial" pitchFamily="34" charset="0"/>
                <a:cs typeface="Arial" pitchFamily="34" charset="0"/>
              </a:rPr>
              <a:t>özel güvenlik hizmetleri</a:t>
            </a:r>
          </a:p>
          <a:p>
            <a:pPr marL="261833" indent="-261833" algn="just">
              <a:lnSpc>
                <a:spcPct val="200000"/>
              </a:lnSpc>
              <a:buFont typeface="Wingdings" pitchFamily="2" charset="2"/>
              <a:buChar char="Ø"/>
            </a:pPr>
            <a:r>
              <a:rPr lang="tr-TR" dirty="0">
                <a:latin typeface="Arial" pitchFamily="34" charset="0"/>
                <a:cs typeface="Arial" pitchFamily="34" charset="0"/>
              </a:rPr>
              <a:t>Söz konusu kanun, ilk yapısı ile kamu kurumlarının </a:t>
            </a:r>
            <a:r>
              <a:rPr lang="tr-TR" dirty="0" smtClean="0">
                <a:latin typeface="Arial" pitchFamily="34" charset="0"/>
                <a:cs typeface="Arial" pitchFamily="34" charset="0"/>
              </a:rPr>
              <a:t>korunmasını amaçlamakta</a:t>
            </a:r>
            <a:r>
              <a:rPr lang="tr-TR" dirty="0">
                <a:latin typeface="Arial" pitchFamily="34" charset="0"/>
                <a:cs typeface="Arial" pitchFamily="34" charset="0"/>
              </a:rPr>
              <a:t>, günümüzde yaygın hale gelmiş olan kişi ya da şirket korumasını </a:t>
            </a:r>
            <a:r>
              <a:rPr lang="tr-TR" dirty="0" smtClean="0">
                <a:latin typeface="Arial" pitchFamily="34" charset="0"/>
                <a:cs typeface="Arial" pitchFamily="34" charset="0"/>
              </a:rPr>
              <a:t>ise içermemekteydi</a:t>
            </a:r>
            <a:r>
              <a:rPr lang="tr-TR" dirty="0">
                <a:latin typeface="Arial" pitchFamily="34" charset="0"/>
                <a:cs typeface="Arial" pitchFamily="34" charset="0"/>
              </a:rPr>
              <a:t>. Anılan kanunun özel güvenlik için getirdiği tanım aslında </a:t>
            </a:r>
            <a:r>
              <a:rPr lang="tr-TR" dirty="0" smtClean="0">
                <a:latin typeface="Arial" pitchFamily="34" charset="0"/>
                <a:cs typeface="Arial" pitchFamily="34" charset="0"/>
              </a:rPr>
              <a:t>bu konuya </a:t>
            </a:r>
            <a:r>
              <a:rPr lang="tr-TR" dirty="0">
                <a:latin typeface="Arial" pitchFamily="34" charset="0"/>
                <a:cs typeface="Arial" pitchFamily="34" charset="0"/>
              </a:rPr>
              <a:t>o dönemde henüz özel sektörü ilgilendirmeyen bir bakış açısı ile </a:t>
            </a:r>
            <a:r>
              <a:rPr lang="tr-TR" dirty="0" smtClean="0">
                <a:latin typeface="Arial" pitchFamily="34" charset="0"/>
                <a:cs typeface="Arial" pitchFamily="34" charset="0"/>
              </a:rPr>
              <a:t>bakıldığını göstermektedir.</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Yine 2495 sayılı Kanun döneminde çıkarılan 17.04.1995 tarihli </a:t>
            </a:r>
            <a:r>
              <a:rPr lang="tr-TR" dirty="0" smtClean="0">
                <a:latin typeface="Arial" pitchFamily="34" charset="0"/>
                <a:cs typeface="Arial" pitchFamily="34" charset="0"/>
              </a:rPr>
              <a:t>İçişleri Bakanlığı </a:t>
            </a:r>
            <a:r>
              <a:rPr lang="tr-TR" dirty="0">
                <a:latin typeface="Arial" pitchFamily="34" charset="0"/>
                <a:cs typeface="Arial" pitchFamily="34" charset="0"/>
              </a:rPr>
              <a:t>Genelgesi ile varlıkları bir anlamda tanınan özel güvenlik şirketleri </a:t>
            </a:r>
            <a:r>
              <a:rPr lang="tr-TR" dirty="0" smtClean="0">
                <a:latin typeface="Arial" pitchFamily="34" charset="0"/>
                <a:cs typeface="Arial" pitchFamily="34" charset="0"/>
              </a:rPr>
              <a:t>hızla çoğalmaya </a:t>
            </a:r>
            <a:r>
              <a:rPr lang="tr-TR" dirty="0">
                <a:latin typeface="Arial" pitchFamily="34" charset="0"/>
                <a:cs typeface="Arial" pitchFamily="34" charset="0"/>
              </a:rPr>
              <a:t>başlamıştır.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6819456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46</a:t>
            </a:fld>
            <a:endParaRPr lang="tr-TR" dirty="0"/>
          </a:p>
        </p:txBody>
      </p:sp>
      <p:sp>
        <p:nvSpPr>
          <p:cNvPr id="4" name="Dikdörtgen 3"/>
          <p:cNvSpPr/>
          <p:nvPr/>
        </p:nvSpPr>
        <p:spPr>
          <a:xfrm>
            <a:off x="192386" y="138057"/>
            <a:ext cx="8725277" cy="6492620"/>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Tarihsel </a:t>
            </a:r>
            <a:r>
              <a:rPr lang="tr-TR" b="1" dirty="0" smtClean="0">
                <a:latin typeface="Arial" pitchFamily="34" charset="0"/>
                <a:cs typeface="Arial" pitchFamily="34" charset="0"/>
              </a:rPr>
              <a:t>Gelişimi</a:t>
            </a:r>
          </a:p>
          <a:p>
            <a:pPr algn="just">
              <a:lnSpc>
                <a:spcPct val="200000"/>
              </a:lnSpc>
            </a:pPr>
            <a:r>
              <a:rPr lang="tr-TR" b="1" dirty="0" smtClean="0">
                <a:latin typeface="Arial" pitchFamily="34" charset="0"/>
                <a:cs typeface="Arial" pitchFamily="34" charset="0"/>
              </a:rPr>
              <a:t>Türkiye’de </a:t>
            </a:r>
            <a:r>
              <a:rPr lang="tr-TR" b="1" dirty="0">
                <a:latin typeface="Arial" pitchFamily="34" charset="0"/>
                <a:cs typeface="Arial" pitchFamily="34" charset="0"/>
              </a:rPr>
              <a:t>özel güvenlik hizmetleri</a:t>
            </a:r>
          </a:p>
          <a:p>
            <a:pPr marL="261833" indent="-261833" algn="just">
              <a:lnSpc>
                <a:spcPct val="200000"/>
              </a:lnSpc>
              <a:buFont typeface="Wingdings" pitchFamily="2" charset="2"/>
              <a:buChar char="Ø"/>
            </a:pPr>
            <a:r>
              <a:rPr lang="tr-TR" dirty="0">
                <a:latin typeface="Arial" pitchFamily="34" charset="0"/>
                <a:cs typeface="Arial" pitchFamily="34" charset="0"/>
              </a:rPr>
              <a:t>5188 sayılı Kanun’un yürürlüğe girmesi ve geçen </a:t>
            </a:r>
            <a:r>
              <a:rPr lang="tr-TR" dirty="0" smtClean="0">
                <a:latin typeface="Arial" pitchFamily="34" charset="0"/>
                <a:cs typeface="Arial" pitchFamily="34" charset="0"/>
              </a:rPr>
              <a:t>süre sonunda 2015 </a:t>
            </a:r>
            <a:r>
              <a:rPr lang="tr-TR" dirty="0">
                <a:latin typeface="Arial" pitchFamily="34" charset="0"/>
                <a:cs typeface="Arial" pitchFamily="34" charset="0"/>
              </a:rPr>
              <a:t>yılı </a:t>
            </a:r>
            <a:r>
              <a:rPr lang="tr-TR" dirty="0" smtClean="0">
                <a:latin typeface="Arial" pitchFamily="34" charset="0"/>
                <a:cs typeface="Arial" pitchFamily="34" charset="0"/>
              </a:rPr>
              <a:t>Nisan </a:t>
            </a:r>
            <a:r>
              <a:rPr lang="tr-TR" dirty="0">
                <a:latin typeface="Arial" pitchFamily="34" charset="0"/>
                <a:cs typeface="Arial" pitchFamily="34" charset="0"/>
              </a:rPr>
              <a:t>ayı itibarıyla Emniyet </a:t>
            </a:r>
            <a:r>
              <a:rPr lang="tr-TR" dirty="0" smtClean="0">
                <a:latin typeface="Arial" pitchFamily="34" charset="0"/>
                <a:cs typeface="Arial" pitchFamily="34" charset="0"/>
              </a:rPr>
              <a:t>Genel Müdürlüğü </a:t>
            </a:r>
            <a:r>
              <a:rPr lang="tr-TR" dirty="0">
                <a:latin typeface="Arial" pitchFamily="34" charset="0"/>
                <a:cs typeface="Arial" pitchFamily="34" charset="0"/>
              </a:rPr>
              <a:t>Özel Güvenlik Dairesi Başkanlığının verilerine </a:t>
            </a:r>
            <a:r>
              <a:rPr lang="tr-TR" dirty="0" smtClean="0">
                <a:latin typeface="Arial" pitchFamily="34" charset="0"/>
                <a:cs typeface="Arial" pitchFamily="34" charset="0"/>
              </a:rPr>
              <a:t>göre ülkemiz genelinde;</a:t>
            </a: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Özel güvenlik </a:t>
            </a:r>
            <a:r>
              <a:rPr lang="tr-TR" dirty="0">
                <a:latin typeface="Arial" pitchFamily="34" charset="0"/>
                <a:cs typeface="Arial" pitchFamily="34" charset="0"/>
              </a:rPr>
              <a:t>izni verilen yer sayısı </a:t>
            </a:r>
            <a:r>
              <a:rPr lang="tr-TR" dirty="0" smtClean="0">
                <a:latin typeface="Arial" pitchFamily="34" charset="0"/>
                <a:cs typeface="Arial" pitchFamily="34" charset="0"/>
              </a:rPr>
              <a:t>77.043, </a:t>
            </a:r>
          </a:p>
          <a:p>
            <a:pPr marL="261833" indent="-261833" algn="just">
              <a:lnSpc>
                <a:spcPct val="200000"/>
              </a:lnSpc>
              <a:buFont typeface="Wingdings" pitchFamily="2" charset="2"/>
              <a:buChar char="Ø"/>
            </a:pPr>
            <a:r>
              <a:rPr lang="tr-TR" dirty="0">
                <a:latin typeface="Arial" pitchFamily="34" charset="0"/>
                <a:cs typeface="Arial" pitchFamily="34" charset="0"/>
              </a:rPr>
              <a:t>F</a:t>
            </a:r>
            <a:r>
              <a:rPr lang="tr-TR" dirty="0" smtClean="0">
                <a:latin typeface="Arial" pitchFamily="34" charset="0"/>
                <a:cs typeface="Arial" pitchFamily="34" charset="0"/>
              </a:rPr>
              <a:t>iilen </a:t>
            </a:r>
            <a:r>
              <a:rPr lang="tr-TR" dirty="0">
                <a:latin typeface="Arial" pitchFamily="34" charset="0"/>
                <a:cs typeface="Arial" pitchFamily="34" charset="0"/>
              </a:rPr>
              <a:t>çalışan özel güvenlik görevlisi sayısı </a:t>
            </a:r>
            <a:r>
              <a:rPr lang="tr-TR" dirty="0" smtClean="0">
                <a:latin typeface="Arial" pitchFamily="34" charset="0"/>
                <a:cs typeface="Arial" pitchFamily="34" charset="0"/>
              </a:rPr>
              <a:t>286,227, </a:t>
            </a:r>
          </a:p>
          <a:p>
            <a:pPr marL="261833" indent="-261833" algn="just">
              <a:lnSpc>
                <a:spcPct val="200000"/>
              </a:lnSpc>
              <a:buFont typeface="Wingdings" pitchFamily="2" charset="2"/>
              <a:buChar char="Ø"/>
            </a:pPr>
            <a:r>
              <a:rPr lang="tr-TR" dirty="0">
                <a:latin typeface="Arial" pitchFamily="34" charset="0"/>
                <a:cs typeface="Arial" pitchFamily="34" charset="0"/>
              </a:rPr>
              <a:t>A</a:t>
            </a:r>
            <a:r>
              <a:rPr lang="tr-TR" dirty="0" smtClean="0">
                <a:latin typeface="Arial" pitchFamily="34" charset="0"/>
                <a:cs typeface="Arial" pitchFamily="34" charset="0"/>
              </a:rPr>
              <a:t>larm merkezi </a:t>
            </a:r>
            <a:r>
              <a:rPr lang="tr-TR" dirty="0">
                <a:latin typeface="Arial" pitchFamily="34" charset="0"/>
                <a:cs typeface="Arial" pitchFamily="34" charset="0"/>
              </a:rPr>
              <a:t>sayısı </a:t>
            </a:r>
            <a:r>
              <a:rPr lang="tr-TR" dirty="0" smtClean="0">
                <a:latin typeface="Arial" pitchFamily="34" charset="0"/>
                <a:cs typeface="Arial" pitchFamily="34" charset="0"/>
              </a:rPr>
              <a:t>322, </a:t>
            </a:r>
          </a:p>
          <a:p>
            <a:pPr marL="261833" indent="-261833" algn="just">
              <a:lnSpc>
                <a:spcPct val="200000"/>
              </a:lnSpc>
              <a:buFont typeface="Wingdings" pitchFamily="2" charset="2"/>
              <a:buChar char="Ø"/>
            </a:pPr>
            <a:r>
              <a:rPr lang="tr-TR" dirty="0">
                <a:latin typeface="Arial" pitchFamily="34" charset="0"/>
                <a:cs typeface="Arial" pitchFamily="34" charset="0"/>
              </a:rPr>
              <a:t>E</a:t>
            </a:r>
            <a:r>
              <a:rPr lang="tr-TR" dirty="0" smtClean="0">
                <a:latin typeface="Arial" pitchFamily="34" charset="0"/>
                <a:cs typeface="Arial" pitchFamily="34" charset="0"/>
              </a:rPr>
              <a:t>ğitim </a:t>
            </a:r>
            <a:r>
              <a:rPr lang="tr-TR" dirty="0">
                <a:latin typeface="Arial" pitchFamily="34" charset="0"/>
                <a:cs typeface="Arial" pitchFamily="34" charset="0"/>
              </a:rPr>
              <a:t>kurumu sayısı 624 ve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Ö</a:t>
            </a:r>
            <a:r>
              <a:rPr lang="tr-TR" dirty="0" smtClean="0">
                <a:latin typeface="Arial" pitchFamily="34" charset="0"/>
                <a:cs typeface="Arial" pitchFamily="34" charset="0"/>
              </a:rPr>
              <a:t>zel güvenlik şirketi </a:t>
            </a:r>
            <a:r>
              <a:rPr lang="tr-TR" dirty="0">
                <a:latin typeface="Arial" pitchFamily="34" charset="0"/>
                <a:cs typeface="Arial" pitchFamily="34" charset="0"/>
              </a:rPr>
              <a:t>sayısı </a:t>
            </a:r>
            <a:r>
              <a:rPr lang="tr-TR" dirty="0" smtClean="0">
                <a:latin typeface="Arial" pitchFamily="34" charset="0"/>
                <a:cs typeface="Arial" pitchFamily="34" charset="0"/>
              </a:rPr>
              <a:t>1.358’e </a:t>
            </a:r>
            <a:r>
              <a:rPr lang="tr-TR" dirty="0">
                <a:latin typeface="Arial" pitchFamily="34" charset="0"/>
                <a:cs typeface="Arial" pitchFamily="34" charset="0"/>
              </a:rPr>
              <a:t>ulaşmıştır.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30363953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47</a:t>
            </a:fld>
            <a:endParaRPr lang="tr-TR" dirty="0"/>
          </a:p>
        </p:txBody>
      </p:sp>
      <p:sp>
        <p:nvSpPr>
          <p:cNvPr id="4" name="Dikdörtgen 3"/>
          <p:cNvSpPr/>
          <p:nvPr/>
        </p:nvSpPr>
        <p:spPr>
          <a:xfrm>
            <a:off x="192386" y="138056"/>
            <a:ext cx="8725277" cy="5093668"/>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Tarihsel </a:t>
            </a:r>
            <a:r>
              <a:rPr lang="tr-TR" b="1" dirty="0" smtClean="0">
                <a:latin typeface="Arial" pitchFamily="34" charset="0"/>
                <a:cs typeface="Arial" pitchFamily="34" charset="0"/>
              </a:rPr>
              <a:t>Gelişimi</a:t>
            </a:r>
          </a:p>
          <a:p>
            <a:pPr algn="just">
              <a:lnSpc>
                <a:spcPct val="200000"/>
              </a:lnSpc>
            </a:pPr>
            <a:r>
              <a:rPr lang="tr-TR" b="1" dirty="0" smtClean="0">
                <a:latin typeface="Arial" pitchFamily="34" charset="0"/>
                <a:cs typeface="Arial" pitchFamily="34" charset="0"/>
              </a:rPr>
              <a:t>Türkiye’de </a:t>
            </a:r>
            <a:r>
              <a:rPr lang="tr-TR" b="1" dirty="0">
                <a:latin typeface="Arial" pitchFamily="34" charset="0"/>
                <a:cs typeface="Arial" pitchFamily="34" charset="0"/>
              </a:rPr>
              <a:t>özel güvenlik hizmetleri</a:t>
            </a:r>
          </a:p>
          <a:p>
            <a:pPr marL="261833" indent="-261833" algn="just">
              <a:lnSpc>
                <a:spcPct val="200000"/>
              </a:lnSpc>
              <a:buFont typeface="Wingdings" pitchFamily="2" charset="2"/>
              <a:buChar char="Ø"/>
            </a:pPr>
            <a:r>
              <a:rPr lang="tr-TR" dirty="0">
                <a:latin typeface="Arial" pitchFamily="34" charset="0"/>
                <a:cs typeface="Arial" pitchFamily="34" charset="0"/>
              </a:rPr>
              <a:t>1995 genelgesi ile kendilerine sadece gözetleme yetkisi verilen ve </a:t>
            </a:r>
            <a:r>
              <a:rPr lang="tr-TR" dirty="0" smtClean="0">
                <a:latin typeface="Arial" pitchFamily="34" charset="0"/>
                <a:cs typeface="Arial" pitchFamily="34" charset="0"/>
              </a:rPr>
              <a:t>meydana gelen </a:t>
            </a:r>
            <a:r>
              <a:rPr lang="tr-TR" dirty="0">
                <a:latin typeface="Arial" pitchFamily="34" charset="0"/>
                <a:cs typeface="Arial" pitchFamily="34" charset="0"/>
              </a:rPr>
              <a:t>olayı temelde genel kolluk görevlilerine bildirme yetkisi dışında </a:t>
            </a:r>
            <a:r>
              <a:rPr lang="tr-TR" dirty="0" smtClean="0">
                <a:latin typeface="Arial" pitchFamily="34" charset="0"/>
                <a:cs typeface="Arial" pitchFamily="34" charset="0"/>
              </a:rPr>
              <a:t>hiçbir yetkileri </a:t>
            </a:r>
            <a:r>
              <a:rPr lang="tr-TR" dirty="0">
                <a:latin typeface="Arial" pitchFamily="34" charset="0"/>
                <a:cs typeface="Arial" pitchFamily="34" charset="0"/>
              </a:rPr>
              <a:t>bulunmayan özel güvenlik görevlileri hakkında, tehlikenin </a:t>
            </a:r>
            <a:r>
              <a:rPr lang="tr-TR" dirty="0" smtClean="0">
                <a:latin typeface="Arial" pitchFamily="34" charset="0"/>
                <a:cs typeface="Arial" pitchFamily="34" charset="0"/>
              </a:rPr>
              <a:t>bertaraf edilmesi </a:t>
            </a:r>
            <a:r>
              <a:rPr lang="tr-TR" dirty="0">
                <a:latin typeface="Arial" pitchFamily="34" charset="0"/>
                <a:cs typeface="Arial" pitchFamily="34" charset="0"/>
              </a:rPr>
              <a:t>amacıyla meşru müdafaa kurallarını aşan ölçüde orantısız </a:t>
            </a:r>
            <a:r>
              <a:rPr lang="tr-TR" dirty="0" smtClean="0">
                <a:latin typeface="Arial" pitchFamily="34" charset="0"/>
                <a:cs typeface="Arial" pitchFamily="34" charset="0"/>
              </a:rPr>
              <a:t>güç kullandıkları </a:t>
            </a:r>
            <a:r>
              <a:rPr lang="tr-TR" dirty="0">
                <a:latin typeface="Arial" pitchFamily="34" charset="0"/>
                <a:cs typeface="Arial" pitchFamily="34" charset="0"/>
              </a:rPr>
              <a:t>yönünde şikâyetler gelmeye başlamıştır. Bu durum da </a:t>
            </a:r>
            <a:r>
              <a:rPr lang="tr-TR" dirty="0" smtClean="0">
                <a:latin typeface="Arial" pitchFamily="34" charset="0"/>
                <a:cs typeface="Arial" pitchFamily="34" charset="0"/>
              </a:rPr>
              <a:t>beraberinde bazı </a:t>
            </a:r>
            <a:r>
              <a:rPr lang="tr-TR" dirty="0">
                <a:latin typeface="Arial" pitchFamily="34" charset="0"/>
                <a:cs typeface="Arial" pitchFamily="34" charset="0"/>
              </a:rPr>
              <a:t>sorunlara yol açmıştır.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9552017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48</a:t>
            </a:fld>
            <a:endParaRPr lang="tr-TR" dirty="0"/>
          </a:p>
        </p:txBody>
      </p:sp>
      <p:sp>
        <p:nvSpPr>
          <p:cNvPr id="4" name="Dikdörtgen 3"/>
          <p:cNvSpPr/>
          <p:nvPr/>
        </p:nvSpPr>
        <p:spPr>
          <a:xfrm>
            <a:off x="192386" y="138057"/>
            <a:ext cx="8725277" cy="6078553"/>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Tarihsel </a:t>
            </a:r>
            <a:r>
              <a:rPr lang="tr-TR" b="1" dirty="0" smtClean="0">
                <a:latin typeface="Arial" pitchFamily="34" charset="0"/>
                <a:cs typeface="Arial" pitchFamily="34" charset="0"/>
              </a:rPr>
              <a:t>Gelişimi</a:t>
            </a:r>
          </a:p>
          <a:p>
            <a:pPr algn="just">
              <a:lnSpc>
                <a:spcPct val="200000"/>
              </a:lnSpc>
            </a:pPr>
            <a:r>
              <a:rPr lang="tr-TR" b="1" dirty="0" smtClean="0">
                <a:latin typeface="Arial" pitchFamily="34" charset="0"/>
                <a:cs typeface="Arial" pitchFamily="34" charset="0"/>
              </a:rPr>
              <a:t>Türkiye’de </a:t>
            </a:r>
            <a:r>
              <a:rPr lang="tr-TR" b="1" dirty="0">
                <a:latin typeface="Arial" pitchFamily="34" charset="0"/>
                <a:cs typeface="Arial" pitchFamily="34" charset="0"/>
              </a:rPr>
              <a:t>özel güvenlik hizmetleri</a:t>
            </a:r>
          </a:p>
          <a:p>
            <a:pPr marL="261833" indent="-261833" algn="just">
              <a:lnSpc>
                <a:spcPct val="200000"/>
              </a:lnSpc>
              <a:buFont typeface="Wingdings" pitchFamily="2" charset="2"/>
              <a:buChar char="Ø"/>
            </a:pPr>
            <a:r>
              <a:rPr lang="tr-TR" dirty="0">
                <a:latin typeface="Arial" pitchFamily="34" charset="0"/>
                <a:cs typeface="Arial" pitchFamily="34" charset="0"/>
              </a:rPr>
              <a:t>2495 sayılı Yasa, uygulamada karşılaşılan bu sorunlar ve yasaya </a:t>
            </a:r>
            <a:r>
              <a:rPr lang="tr-TR" dirty="0" smtClean="0">
                <a:latin typeface="Arial" pitchFamily="34" charset="0"/>
                <a:cs typeface="Arial" pitchFamily="34" charset="0"/>
              </a:rPr>
              <a:t>yöneltilen teorik </a:t>
            </a:r>
            <a:r>
              <a:rPr lang="tr-TR" dirty="0">
                <a:latin typeface="Arial" pitchFamily="34" charset="0"/>
                <a:cs typeface="Arial" pitchFamily="34" charset="0"/>
              </a:rPr>
              <a:t>eleştiriler ışığında, Anayasa Mahkemesi’nin iptal ettiği kimi hükümler </a:t>
            </a:r>
            <a:r>
              <a:rPr lang="tr-TR" dirty="0" smtClean="0">
                <a:latin typeface="Arial" pitchFamily="34" charset="0"/>
                <a:cs typeface="Arial" pitchFamily="34" charset="0"/>
              </a:rPr>
              <a:t>de dikkate </a:t>
            </a:r>
            <a:r>
              <a:rPr lang="tr-TR" dirty="0">
                <a:latin typeface="Arial" pitchFamily="34" charset="0"/>
                <a:cs typeface="Arial" pitchFamily="34" charset="0"/>
              </a:rPr>
              <a:t>alınarak 1992 ve 1995 yıllarında iki kez değiştirilmiştir.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sz="14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Yine </a:t>
            </a:r>
            <a:r>
              <a:rPr lang="tr-TR" dirty="0">
                <a:latin typeface="Arial" pitchFamily="34" charset="0"/>
                <a:cs typeface="Arial" pitchFamily="34" charset="0"/>
              </a:rPr>
              <a:t>de </a:t>
            </a:r>
            <a:r>
              <a:rPr lang="tr-TR" dirty="0" smtClean="0">
                <a:latin typeface="Arial" pitchFamily="34" charset="0"/>
                <a:cs typeface="Arial" pitchFamily="34" charset="0"/>
              </a:rPr>
              <a:t>yasa günümüz </a:t>
            </a:r>
            <a:r>
              <a:rPr lang="tr-TR" dirty="0">
                <a:latin typeface="Arial" pitchFamily="34" charset="0"/>
                <a:cs typeface="Arial" pitchFamily="34" charset="0"/>
              </a:rPr>
              <a:t>şartlarına istenildiği ölçüde cevap verememiş, bu sebeple </a:t>
            </a:r>
            <a:r>
              <a:rPr lang="tr-TR" dirty="0" smtClean="0">
                <a:latin typeface="Arial" pitchFamily="34" charset="0"/>
                <a:cs typeface="Arial" pitchFamily="34" charset="0"/>
              </a:rPr>
              <a:t>uygulamada ortaya </a:t>
            </a:r>
            <a:r>
              <a:rPr lang="tr-TR" dirty="0">
                <a:latin typeface="Arial" pitchFamily="34" charset="0"/>
                <a:cs typeface="Arial" pitchFamily="34" charset="0"/>
              </a:rPr>
              <a:t>çıkan bir takım aksaklıklar ve yasa kapsamına girmeyen özel </a:t>
            </a:r>
            <a:r>
              <a:rPr lang="tr-TR" dirty="0" smtClean="0">
                <a:latin typeface="Arial" pitchFamily="34" charset="0"/>
                <a:cs typeface="Arial" pitchFamily="34" charset="0"/>
              </a:rPr>
              <a:t>güvenlik şirketlerinin </a:t>
            </a:r>
            <a:r>
              <a:rPr lang="tr-TR" dirty="0">
                <a:latin typeface="Arial" pitchFamily="34" charset="0"/>
                <a:cs typeface="Arial" pitchFamily="34" charset="0"/>
              </a:rPr>
              <a:t>hukuki durumu, zaman zaman yukarıda da belirtildiği üzere </a:t>
            </a:r>
            <a:r>
              <a:rPr lang="tr-TR" dirty="0" smtClean="0">
                <a:latin typeface="Arial" pitchFamily="34" charset="0"/>
                <a:cs typeface="Arial" pitchFamily="34" charset="0"/>
              </a:rPr>
              <a:t>yürürlüğe konan </a:t>
            </a:r>
            <a:r>
              <a:rPr lang="tr-TR" dirty="0">
                <a:latin typeface="Arial" pitchFamily="34" charset="0"/>
                <a:cs typeface="Arial" pitchFamily="34" charset="0"/>
              </a:rPr>
              <a:t>genelgelerle giderilmeye çalışılmıştır.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24760083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49</a:t>
            </a:fld>
            <a:endParaRPr lang="tr-TR" dirty="0"/>
          </a:p>
        </p:txBody>
      </p:sp>
      <p:sp>
        <p:nvSpPr>
          <p:cNvPr id="4" name="Dikdörtgen 3"/>
          <p:cNvSpPr/>
          <p:nvPr/>
        </p:nvSpPr>
        <p:spPr>
          <a:xfrm>
            <a:off x="192386" y="138057"/>
            <a:ext cx="8725277" cy="6755661"/>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Tarihsel </a:t>
            </a:r>
            <a:r>
              <a:rPr lang="tr-TR" b="1" dirty="0" smtClean="0">
                <a:latin typeface="Arial" pitchFamily="34" charset="0"/>
                <a:cs typeface="Arial" pitchFamily="34" charset="0"/>
              </a:rPr>
              <a:t>Gelişimi</a:t>
            </a:r>
          </a:p>
          <a:p>
            <a:pPr algn="just">
              <a:lnSpc>
                <a:spcPct val="200000"/>
              </a:lnSpc>
            </a:pPr>
            <a:r>
              <a:rPr lang="tr-TR" b="1" dirty="0" smtClean="0">
                <a:latin typeface="Arial" pitchFamily="34" charset="0"/>
                <a:cs typeface="Arial" pitchFamily="34" charset="0"/>
              </a:rPr>
              <a:t>Türkiye’de </a:t>
            </a:r>
            <a:r>
              <a:rPr lang="tr-TR" b="1" dirty="0">
                <a:latin typeface="Arial" pitchFamily="34" charset="0"/>
                <a:cs typeface="Arial" pitchFamily="34" charset="0"/>
              </a:rPr>
              <a:t>özel güvenlik hizmetleri</a:t>
            </a:r>
          </a:p>
          <a:p>
            <a:pPr marL="261833" indent="-261833" algn="just">
              <a:lnSpc>
                <a:spcPct val="200000"/>
              </a:lnSpc>
              <a:buFont typeface="Wingdings" pitchFamily="2" charset="2"/>
              <a:buChar char="Ø"/>
            </a:pPr>
            <a:r>
              <a:rPr lang="tr-TR" dirty="0">
                <a:latin typeface="Arial" pitchFamily="34" charset="0"/>
                <a:cs typeface="Arial" pitchFamily="34" charset="0"/>
              </a:rPr>
              <a:t>Bu gelişmeler ve ihtiyaçlar doğrultusunda da 2495 sayılı Bazı Kurum </a:t>
            </a:r>
            <a:r>
              <a:rPr lang="tr-TR" dirty="0" smtClean="0">
                <a:latin typeface="Arial" pitchFamily="34" charset="0"/>
                <a:cs typeface="Arial" pitchFamily="34" charset="0"/>
              </a:rPr>
              <a:t>ve Kuruluşların </a:t>
            </a:r>
            <a:r>
              <a:rPr lang="tr-TR" dirty="0">
                <a:latin typeface="Arial" pitchFamily="34" charset="0"/>
                <a:cs typeface="Arial" pitchFamily="34" charset="0"/>
              </a:rPr>
              <a:t>Korunması ve Güvenliklerinin Sağlanması Hakkında Kanun</a:t>
            </a:r>
            <a:r>
              <a:rPr lang="tr-TR" dirty="0" smtClean="0">
                <a:latin typeface="Arial" pitchFamily="34" charset="0"/>
                <a:cs typeface="Arial" pitchFamily="34" charset="0"/>
              </a:rPr>
              <a:t>, 26.06.2004 </a:t>
            </a:r>
            <a:r>
              <a:rPr lang="tr-TR" dirty="0">
                <a:latin typeface="Arial" pitchFamily="34" charset="0"/>
                <a:cs typeface="Arial" pitchFamily="34" charset="0"/>
              </a:rPr>
              <a:t>tarih ve 25504 sayılı Resmî </a:t>
            </a:r>
            <a:r>
              <a:rPr lang="tr-TR" dirty="0" err="1">
                <a:latin typeface="Arial" pitchFamily="34" charset="0"/>
                <a:cs typeface="Arial" pitchFamily="34" charset="0"/>
              </a:rPr>
              <a:t>Gazete’de</a:t>
            </a:r>
            <a:r>
              <a:rPr lang="tr-TR" dirty="0">
                <a:latin typeface="Arial" pitchFamily="34" charset="0"/>
                <a:cs typeface="Arial" pitchFamily="34" charset="0"/>
              </a:rPr>
              <a:t> yayımlanarak yürürlüğe </a:t>
            </a:r>
            <a:r>
              <a:rPr lang="tr-TR" dirty="0" smtClean="0">
                <a:latin typeface="Arial" pitchFamily="34" charset="0"/>
                <a:cs typeface="Arial" pitchFamily="34" charset="0"/>
              </a:rPr>
              <a:t>giren 5188 </a:t>
            </a:r>
            <a:r>
              <a:rPr lang="tr-TR" dirty="0">
                <a:latin typeface="Arial" pitchFamily="34" charset="0"/>
                <a:cs typeface="Arial" pitchFamily="34" charset="0"/>
              </a:rPr>
              <a:t>sayılı Özel Güvenlik Hizmetlerine Dair Kanun ile yürürlükten kaldırılmıştır.</a:t>
            </a:r>
          </a:p>
          <a:p>
            <a:pPr marL="261833" indent="-261833" algn="just">
              <a:lnSpc>
                <a:spcPct val="200000"/>
              </a:lnSpc>
              <a:buFont typeface="Wingdings" pitchFamily="2" charset="2"/>
              <a:buChar char="Ø"/>
            </a:pPr>
            <a:r>
              <a:rPr lang="tr-TR" dirty="0">
                <a:latin typeface="Arial" pitchFamily="34" charset="0"/>
                <a:cs typeface="Arial" pitchFamily="34" charset="0"/>
              </a:rPr>
              <a:t>5188 sayılı Kanun'la ilk defa özel güvenlik hizmeti üreten özel </a:t>
            </a:r>
            <a:r>
              <a:rPr lang="tr-TR" dirty="0" smtClean="0">
                <a:latin typeface="Arial" pitchFamily="34" charset="0"/>
                <a:cs typeface="Arial" pitchFamily="34" charset="0"/>
              </a:rPr>
              <a:t>güvenlik şirketleri </a:t>
            </a:r>
            <a:r>
              <a:rPr lang="tr-TR" dirty="0">
                <a:latin typeface="Arial" pitchFamily="34" charset="0"/>
                <a:cs typeface="Arial" pitchFamily="34" charset="0"/>
              </a:rPr>
              <a:t>ve bunların çalıştırdığı özel güvenlik görevlileri yasal bir </a:t>
            </a:r>
            <a:r>
              <a:rPr lang="tr-TR" dirty="0" smtClean="0">
                <a:latin typeface="Arial" pitchFamily="34" charset="0"/>
                <a:cs typeface="Arial" pitchFamily="34" charset="0"/>
              </a:rPr>
              <a:t>zemine kavuşmuştur</a:t>
            </a:r>
            <a:r>
              <a:rPr lang="tr-TR" dirty="0">
                <a:latin typeface="Arial" pitchFamily="34" charset="0"/>
                <a:cs typeface="Arial" pitchFamily="34" charset="0"/>
              </a:rPr>
              <a:t>. Bu bağlamda ihtiyaç sahipleri tarafından ilgili </a:t>
            </a:r>
            <a:r>
              <a:rPr lang="tr-TR" dirty="0" smtClean="0">
                <a:latin typeface="Arial" pitchFamily="34" charset="0"/>
                <a:cs typeface="Arial" pitchFamily="34" charset="0"/>
              </a:rPr>
              <a:t>makamlardan gerekli </a:t>
            </a:r>
            <a:r>
              <a:rPr lang="tr-TR" dirty="0">
                <a:latin typeface="Arial" pitchFamily="34" charset="0"/>
                <a:cs typeface="Arial" pitchFamily="34" charset="0"/>
              </a:rPr>
              <a:t>izinlerin alınması sonucu, önleyici güvenlik hizmeti uygulamalarının </a:t>
            </a:r>
            <a:r>
              <a:rPr lang="tr-TR" dirty="0" smtClean="0">
                <a:latin typeface="Arial" pitchFamily="34" charset="0"/>
                <a:cs typeface="Arial" pitchFamily="34" charset="0"/>
              </a:rPr>
              <a:t>genel kolluk </a:t>
            </a:r>
            <a:r>
              <a:rPr lang="tr-TR" dirty="0">
                <a:latin typeface="Arial" pitchFamily="34" charset="0"/>
                <a:cs typeface="Arial" pitchFamily="34" charset="0"/>
              </a:rPr>
              <a:t>kuvvetlerinin haricinde de uygulanabilmesine imkân tanınmıştır.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9068489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50</a:t>
            </a:fld>
            <a:endParaRPr lang="tr-TR" dirty="0"/>
          </a:p>
        </p:txBody>
      </p:sp>
      <p:sp>
        <p:nvSpPr>
          <p:cNvPr id="4" name="Dikdörtgen 3"/>
          <p:cNvSpPr/>
          <p:nvPr/>
        </p:nvSpPr>
        <p:spPr>
          <a:xfrm>
            <a:off x="192386" y="138057"/>
            <a:ext cx="8725277" cy="6201663"/>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ÖZELLİKLERİ</a:t>
            </a:r>
          </a:p>
          <a:p>
            <a:pPr marL="261833" indent="-261833" algn="just">
              <a:lnSpc>
                <a:spcPct val="200000"/>
              </a:lnSpc>
              <a:buFont typeface="Wingdings" pitchFamily="2" charset="2"/>
              <a:buChar char="Ø"/>
            </a:pPr>
            <a:r>
              <a:rPr lang="tr-TR" dirty="0">
                <a:latin typeface="Arial" pitchFamily="34" charset="0"/>
                <a:cs typeface="Arial" pitchFamily="34" charset="0"/>
              </a:rPr>
              <a:t>Özel güvenlik hizmetleri kamu düzenini tamamlayıcı nitelikte bir </a:t>
            </a:r>
            <a:r>
              <a:rPr lang="tr-TR" dirty="0" smtClean="0">
                <a:latin typeface="Arial" pitchFamily="34" charset="0"/>
                <a:cs typeface="Arial" pitchFamily="34" charset="0"/>
              </a:rPr>
              <a:t>çeşit önleyici </a:t>
            </a:r>
            <a:r>
              <a:rPr lang="tr-TR" dirty="0">
                <a:latin typeface="Arial" pitchFamily="34" charset="0"/>
                <a:cs typeface="Arial" pitchFamily="34" charset="0"/>
              </a:rPr>
              <a:t>kolluk hizmetidir. Özel güvenlik hizmetleri ile ilgili yapılan tüm </a:t>
            </a:r>
            <a:r>
              <a:rPr lang="tr-TR" dirty="0" smtClean="0">
                <a:latin typeface="Arial" pitchFamily="34" charset="0"/>
                <a:cs typeface="Arial" pitchFamily="34" charset="0"/>
              </a:rPr>
              <a:t>tanımlarda kast </a:t>
            </a:r>
            <a:r>
              <a:rPr lang="tr-TR" dirty="0">
                <a:latin typeface="Arial" pitchFamily="34" charset="0"/>
                <a:cs typeface="Arial" pitchFamily="34" charset="0"/>
              </a:rPr>
              <a:t>edilen hususlar aşağı yukarı aynıdır. Bu açıklamalar ışığında özel </a:t>
            </a:r>
            <a:r>
              <a:rPr lang="tr-TR" dirty="0" smtClean="0">
                <a:latin typeface="Arial" pitchFamily="34" charset="0"/>
                <a:cs typeface="Arial" pitchFamily="34" charset="0"/>
              </a:rPr>
              <a:t>güvenlik hizmetlerinin </a:t>
            </a:r>
            <a:r>
              <a:rPr lang="tr-TR" dirty="0">
                <a:latin typeface="Arial" pitchFamily="34" charset="0"/>
                <a:cs typeface="Arial" pitchFamily="34" charset="0"/>
              </a:rPr>
              <a:t>özelliklerine değinecek olursak;</a:t>
            </a:r>
          </a:p>
          <a:p>
            <a:pPr algn="just">
              <a:lnSpc>
                <a:spcPct val="200000"/>
              </a:lnSpc>
            </a:pPr>
            <a:r>
              <a:rPr lang="tr-TR" b="1" dirty="0">
                <a:latin typeface="Arial" pitchFamily="34" charset="0"/>
                <a:cs typeface="Arial" pitchFamily="34" charset="0"/>
              </a:rPr>
              <a:t>Kamu hizmeti olma özelliği</a:t>
            </a:r>
          </a:p>
          <a:p>
            <a:pPr marL="261833" indent="-261833" algn="just">
              <a:lnSpc>
                <a:spcPct val="200000"/>
              </a:lnSpc>
              <a:buFont typeface="Wingdings" pitchFamily="2" charset="2"/>
              <a:buChar char="Ø"/>
            </a:pPr>
            <a:r>
              <a:rPr lang="tr-TR" dirty="0">
                <a:latin typeface="Arial" pitchFamily="34" charset="0"/>
                <a:cs typeface="Arial" pitchFamily="34" charset="0"/>
              </a:rPr>
              <a:t>Özel güvenlik hizmetleri kamu hizmeti niteliğinde hizmetlerdir. </a:t>
            </a:r>
            <a:r>
              <a:rPr lang="tr-TR" dirty="0" smtClean="0">
                <a:latin typeface="Arial" pitchFamily="34" charset="0"/>
                <a:cs typeface="Arial" pitchFamily="34" charset="0"/>
              </a:rPr>
              <a:t>Özel güvenlik </a:t>
            </a:r>
            <a:r>
              <a:rPr lang="tr-TR" dirty="0">
                <a:latin typeface="Arial" pitchFamily="34" charset="0"/>
                <a:cs typeface="Arial" pitchFamily="34" charset="0"/>
              </a:rPr>
              <a:t>hizmetleri, izin usulü ile kurulan ve yürütülen bir kamu hizmeti olup </a:t>
            </a:r>
            <a:r>
              <a:rPr lang="tr-TR" dirty="0" smtClean="0">
                <a:latin typeface="Arial" pitchFamily="34" charset="0"/>
                <a:cs typeface="Arial" pitchFamily="34" charset="0"/>
              </a:rPr>
              <a:t>bu özelliği </a:t>
            </a:r>
            <a:r>
              <a:rPr lang="tr-TR" dirty="0">
                <a:latin typeface="Arial" pitchFamily="34" charset="0"/>
                <a:cs typeface="Arial" pitchFamily="34" charset="0"/>
              </a:rPr>
              <a:t>itibarıyla, hizmetlerin yürütülmesinde devletin yetkili kıldığı </a:t>
            </a:r>
            <a:r>
              <a:rPr lang="tr-TR" dirty="0" smtClean="0">
                <a:latin typeface="Arial" pitchFamily="34" charset="0"/>
                <a:cs typeface="Arial" pitchFamily="34" charset="0"/>
              </a:rPr>
              <a:t>makamların denetim </a:t>
            </a:r>
            <a:r>
              <a:rPr lang="tr-TR" dirty="0">
                <a:latin typeface="Arial" pitchFamily="34" charset="0"/>
                <a:cs typeface="Arial" pitchFamily="34" charset="0"/>
              </a:rPr>
              <a:t>ve gözetimi eksik olmaz. </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38621557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51</a:t>
            </a:fld>
            <a:endParaRPr lang="tr-TR" dirty="0"/>
          </a:p>
        </p:txBody>
      </p:sp>
      <p:sp>
        <p:nvSpPr>
          <p:cNvPr id="4" name="Dikdörtgen 3"/>
          <p:cNvSpPr/>
          <p:nvPr/>
        </p:nvSpPr>
        <p:spPr>
          <a:xfrm>
            <a:off x="192386" y="138056"/>
            <a:ext cx="8725277" cy="5093668"/>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ÖZELLİKLERİ</a:t>
            </a:r>
          </a:p>
          <a:p>
            <a:pPr algn="just">
              <a:lnSpc>
                <a:spcPct val="200000"/>
              </a:lnSpc>
            </a:pPr>
            <a:r>
              <a:rPr lang="tr-TR" b="1" dirty="0">
                <a:latin typeface="Arial" pitchFamily="34" charset="0"/>
                <a:cs typeface="Arial" pitchFamily="34" charset="0"/>
              </a:rPr>
              <a:t>Kanunilik</a:t>
            </a:r>
          </a:p>
          <a:p>
            <a:pPr marL="261833" indent="-261833" algn="just">
              <a:lnSpc>
                <a:spcPct val="200000"/>
              </a:lnSpc>
              <a:buFont typeface="Wingdings" pitchFamily="2" charset="2"/>
              <a:buChar char="Ø"/>
            </a:pPr>
            <a:r>
              <a:rPr lang="tr-TR" dirty="0">
                <a:latin typeface="Arial" pitchFamily="34" charset="0"/>
                <a:cs typeface="Arial" pitchFamily="34" charset="0"/>
              </a:rPr>
              <a:t>Kolluk öncelikle insan haklarını korur. Özel güvenlik hizmetleri, </a:t>
            </a:r>
            <a:r>
              <a:rPr lang="tr-TR" dirty="0" smtClean="0">
                <a:latin typeface="Arial" pitchFamily="34" charset="0"/>
                <a:cs typeface="Arial" pitchFamily="34" charset="0"/>
              </a:rPr>
              <a:t>temel haklara </a:t>
            </a:r>
            <a:r>
              <a:rPr lang="tr-TR" dirty="0">
                <a:latin typeface="Arial" pitchFamily="34" charset="0"/>
                <a:cs typeface="Arial" pitchFamily="34" charset="0"/>
              </a:rPr>
              <a:t>müdahale niteliği taşıyan bir takım yetkiler kullanmayı gerektirmektedir</a:t>
            </a:r>
            <a:r>
              <a:rPr lang="tr-TR" dirty="0" smtClean="0">
                <a:latin typeface="Arial" pitchFamily="34" charset="0"/>
                <a:cs typeface="Arial" pitchFamily="34" charset="0"/>
              </a:rPr>
              <a:t>. </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noktada, yakalama, el koyma, arama, teknik cihazlarla kontrol gibi </a:t>
            </a:r>
            <a:r>
              <a:rPr lang="tr-TR" dirty="0" smtClean="0">
                <a:latin typeface="Arial" pitchFamily="34" charset="0"/>
                <a:cs typeface="Arial" pitchFamily="34" charset="0"/>
              </a:rPr>
              <a:t>yetkilerin 5188 </a:t>
            </a:r>
            <a:r>
              <a:rPr lang="tr-TR" dirty="0">
                <a:latin typeface="Arial" pitchFamily="34" charset="0"/>
                <a:cs typeface="Arial" pitchFamily="34" charset="0"/>
              </a:rPr>
              <a:t>sayılı Kanun’da açıkça zikredilmesi (m. 7), bu hizmetlerin </a:t>
            </a:r>
            <a:r>
              <a:rPr lang="tr-TR" dirty="0" smtClean="0">
                <a:latin typeface="Arial" pitchFamily="34" charset="0"/>
                <a:cs typeface="Arial" pitchFamily="34" charset="0"/>
              </a:rPr>
              <a:t>kanunilik özelliğinden </a:t>
            </a:r>
            <a:r>
              <a:rPr lang="tr-TR" dirty="0">
                <a:latin typeface="Arial" pitchFamily="34" charset="0"/>
                <a:cs typeface="Arial" pitchFamily="34" charset="0"/>
              </a:rPr>
              <a:t>kaynaklanmaktadır.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5347222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52</a:t>
            </a:fld>
            <a:endParaRPr lang="tr-TR" dirty="0"/>
          </a:p>
        </p:txBody>
      </p:sp>
      <p:sp>
        <p:nvSpPr>
          <p:cNvPr id="4" name="Dikdörtgen 3"/>
          <p:cNvSpPr/>
          <p:nvPr/>
        </p:nvSpPr>
        <p:spPr>
          <a:xfrm>
            <a:off x="192386" y="138057"/>
            <a:ext cx="8725277" cy="6201663"/>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ÖZELLİKLERİ</a:t>
            </a:r>
          </a:p>
          <a:p>
            <a:pPr algn="just">
              <a:lnSpc>
                <a:spcPct val="200000"/>
              </a:lnSpc>
            </a:pPr>
            <a:r>
              <a:rPr lang="tr-TR" b="1" dirty="0" smtClean="0">
                <a:latin typeface="Arial" pitchFamily="34" charset="0"/>
                <a:cs typeface="Arial" pitchFamily="34" charset="0"/>
              </a:rPr>
              <a:t>Ölçülülük</a:t>
            </a:r>
            <a:endParaRPr lang="tr-TR" b="1"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Anayasa ölçülülük ilkesinin niteliğini belirtmektedir. Ölçülülük </a:t>
            </a:r>
            <a:r>
              <a:rPr lang="tr-TR" dirty="0" smtClean="0">
                <a:latin typeface="Arial" pitchFamily="34" charset="0"/>
                <a:cs typeface="Arial" pitchFamily="34" charset="0"/>
              </a:rPr>
              <a:t>veya orantılılık</a:t>
            </a:r>
            <a:r>
              <a:rPr lang="tr-TR" dirty="0">
                <a:latin typeface="Arial" pitchFamily="34" charset="0"/>
                <a:cs typeface="Arial" pitchFamily="34" charset="0"/>
              </a:rPr>
              <a:t>, yetkinin gerektiği ölçüde kullanılmasını, daha hafif bir </a:t>
            </a:r>
            <a:r>
              <a:rPr lang="tr-TR" dirty="0" smtClean="0">
                <a:latin typeface="Arial" pitchFamily="34" charset="0"/>
                <a:cs typeface="Arial" pitchFamily="34" charset="0"/>
              </a:rPr>
              <a:t>tedbirle ulaşılabilecek </a:t>
            </a:r>
            <a:r>
              <a:rPr lang="tr-TR" dirty="0">
                <a:latin typeface="Arial" pitchFamily="34" charset="0"/>
                <a:cs typeface="Arial" pitchFamily="34" charset="0"/>
              </a:rPr>
              <a:t>sonuçlara ulaşmak için daha ağır tedbirler uygulanmamasını </a:t>
            </a:r>
            <a:r>
              <a:rPr lang="tr-TR" dirty="0" smtClean="0">
                <a:latin typeface="Arial" pitchFamily="34" charset="0"/>
                <a:cs typeface="Arial" pitchFamily="34" charset="0"/>
              </a:rPr>
              <a:t>ifade eder</a:t>
            </a:r>
            <a:r>
              <a:rPr lang="tr-TR" dirty="0">
                <a:latin typeface="Arial" pitchFamily="34" charset="0"/>
                <a:cs typeface="Arial" pitchFamily="34" charset="0"/>
              </a:rPr>
              <a:t>.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Ölçülülük</a:t>
            </a:r>
            <a:r>
              <a:rPr lang="tr-TR" dirty="0">
                <a:latin typeface="Arial" pitchFamily="34" charset="0"/>
                <a:cs typeface="Arial" pitchFamily="34" charset="0"/>
              </a:rPr>
              <a:t>, sınırlamada başvurulan aracın, sınırlama </a:t>
            </a:r>
            <a:r>
              <a:rPr lang="tr-TR" dirty="0" smtClean="0">
                <a:latin typeface="Arial" pitchFamily="34" charset="0"/>
                <a:cs typeface="Arial" pitchFamily="34" charset="0"/>
              </a:rPr>
              <a:t>amacını gerçekleştirmeye </a:t>
            </a:r>
            <a:r>
              <a:rPr lang="tr-TR" dirty="0">
                <a:latin typeface="Arial" pitchFamily="34" charset="0"/>
                <a:cs typeface="Arial" pitchFamily="34" charset="0"/>
              </a:rPr>
              <a:t>elverişli olmasını, araç ile amacın ölçüsüzlük ve oransızlık </a:t>
            </a:r>
            <a:r>
              <a:rPr lang="tr-TR" dirty="0" smtClean="0">
                <a:latin typeface="Arial" pitchFamily="34" charset="0"/>
                <a:cs typeface="Arial" pitchFamily="34" charset="0"/>
              </a:rPr>
              <a:t>içinde olmamasını </a:t>
            </a:r>
            <a:r>
              <a:rPr lang="tr-TR" dirty="0">
                <a:latin typeface="Arial" pitchFamily="34" charset="0"/>
                <a:cs typeface="Arial" pitchFamily="34" charset="0"/>
              </a:rPr>
              <a:t>ifade etmektedir. Bu durumda kollukça yapılan her türlü </a:t>
            </a:r>
            <a:r>
              <a:rPr lang="tr-TR" dirty="0" smtClean="0">
                <a:latin typeface="Arial" pitchFamily="34" charset="0"/>
                <a:cs typeface="Arial" pitchFamily="34" charset="0"/>
              </a:rPr>
              <a:t>sınırlama zorunlu </a:t>
            </a:r>
            <a:r>
              <a:rPr lang="tr-TR" dirty="0">
                <a:latin typeface="Arial" pitchFamily="34" charset="0"/>
                <a:cs typeface="Arial" pitchFamily="34" charset="0"/>
              </a:rPr>
              <a:t>olduğu ölçüde yapılacaktır.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9514290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53</a:t>
            </a:fld>
            <a:endParaRPr lang="tr-TR" dirty="0"/>
          </a:p>
        </p:txBody>
      </p:sp>
      <p:sp>
        <p:nvSpPr>
          <p:cNvPr id="4" name="Dikdörtgen 3"/>
          <p:cNvSpPr/>
          <p:nvPr/>
        </p:nvSpPr>
        <p:spPr>
          <a:xfrm>
            <a:off x="192386" y="138056"/>
            <a:ext cx="8725277" cy="5647666"/>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a:t>
            </a:r>
            <a:r>
              <a:rPr lang="tr-TR" b="1" dirty="0" smtClean="0">
                <a:latin typeface="Arial" pitchFamily="34" charset="0"/>
                <a:cs typeface="Arial" pitchFamily="34" charset="0"/>
              </a:rPr>
              <a:t>ÖZELLİKLERİ</a:t>
            </a:r>
          </a:p>
          <a:p>
            <a:pPr algn="just">
              <a:lnSpc>
                <a:spcPct val="200000"/>
              </a:lnSpc>
            </a:pPr>
            <a:r>
              <a:rPr lang="tr-TR" b="1" dirty="0" smtClean="0">
                <a:latin typeface="Arial" pitchFamily="34" charset="0"/>
                <a:cs typeface="Arial" pitchFamily="34" charset="0"/>
              </a:rPr>
              <a:t>Sınırlı </a:t>
            </a:r>
            <a:r>
              <a:rPr lang="tr-TR" b="1" dirty="0">
                <a:latin typeface="Arial" pitchFamily="34" charset="0"/>
                <a:cs typeface="Arial" pitchFamily="34" charset="0"/>
              </a:rPr>
              <a:t>ve geçici tedbirler içerme</a:t>
            </a:r>
          </a:p>
          <a:p>
            <a:pPr marL="261833" indent="-261833" algn="just">
              <a:lnSpc>
                <a:spcPct val="200000"/>
              </a:lnSpc>
              <a:buFont typeface="Wingdings" pitchFamily="2" charset="2"/>
              <a:buChar char="Ø"/>
            </a:pPr>
            <a:r>
              <a:rPr lang="tr-TR" dirty="0">
                <a:latin typeface="Arial" pitchFamily="34" charset="0"/>
                <a:cs typeface="Arial" pitchFamily="34" charset="0"/>
              </a:rPr>
              <a:t>Özel güvenlik hizmetlerinde görev alanı, korunan kişi veya yer ile sınırlıdır</a:t>
            </a:r>
            <a:r>
              <a:rPr lang="tr-TR" dirty="0" smtClean="0">
                <a:latin typeface="Arial" pitchFamily="34" charset="0"/>
                <a:cs typeface="Arial" pitchFamily="34" charset="0"/>
              </a:rPr>
              <a:t>. Özel </a:t>
            </a:r>
            <a:r>
              <a:rPr lang="tr-TR" dirty="0">
                <a:latin typeface="Arial" pitchFamily="34" charset="0"/>
                <a:cs typeface="Arial" pitchFamily="34" charset="0"/>
              </a:rPr>
              <a:t>güvenlik görevlilerinin görev alanı sadece korumakla mükellef kılındığı kişi</a:t>
            </a:r>
            <a:r>
              <a:rPr lang="tr-TR" dirty="0" smtClean="0">
                <a:latin typeface="Arial" pitchFamily="34" charset="0"/>
                <a:cs typeface="Arial" pitchFamily="34" charset="0"/>
              </a:rPr>
              <a:t>, kuruluş </a:t>
            </a:r>
            <a:r>
              <a:rPr lang="tr-TR" dirty="0">
                <a:latin typeface="Arial" pitchFamily="34" charset="0"/>
                <a:cs typeface="Arial" pitchFamily="34" charset="0"/>
              </a:rPr>
              <a:t>veya bölge ile sınırlıdır.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alanlar dışında, araştırma, devriye gibi </a:t>
            </a:r>
            <a:r>
              <a:rPr lang="tr-TR" dirty="0" smtClean="0">
                <a:latin typeface="Arial" pitchFamily="34" charset="0"/>
                <a:cs typeface="Arial" pitchFamily="34" charset="0"/>
              </a:rPr>
              <a:t>görevleri yerine </a:t>
            </a:r>
            <a:r>
              <a:rPr lang="tr-TR" dirty="0">
                <a:latin typeface="Arial" pitchFamily="34" charset="0"/>
                <a:cs typeface="Arial" pitchFamily="34" charset="0"/>
              </a:rPr>
              <a:t>getiremezler ve yasadan kaynaklanan diğer yetkilerini özel </a:t>
            </a:r>
            <a:r>
              <a:rPr lang="tr-TR" dirty="0" smtClean="0">
                <a:latin typeface="Arial" pitchFamily="34" charset="0"/>
                <a:cs typeface="Arial" pitchFamily="34" charset="0"/>
              </a:rPr>
              <a:t>güvenlik görevlisi </a:t>
            </a:r>
            <a:r>
              <a:rPr lang="tr-TR" dirty="0">
                <a:latin typeface="Arial" pitchFamily="34" charset="0"/>
                <a:cs typeface="Arial" pitchFamily="34" charset="0"/>
              </a:rPr>
              <a:t>sıfatı ile kullanamazlar.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374520005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54</a:t>
            </a:fld>
            <a:endParaRPr lang="tr-TR" dirty="0"/>
          </a:p>
        </p:txBody>
      </p:sp>
      <p:sp>
        <p:nvSpPr>
          <p:cNvPr id="4" name="Dikdörtgen 3"/>
          <p:cNvSpPr/>
          <p:nvPr/>
        </p:nvSpPr>
        <p:spPr>
          <a:xfrm>
            <a:off x="192386" y="138057"/>
            <a:ext cx="8725277" cy="6201663"/>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9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a:t>
            </a:r>
            <a:r>
              <a:rPr lang="tr-TR" b="1" dirty="0" smtClean="0">
                <a:latin typeface="Arial" pitchFamily="34" charset="0"/>
                <a:cs typeface="Arial" pitchFamily="34" charset="0"/>
              </a:rPr>
              <a:t>ÖZELLİKLERİ</a:t>
            </a:r>
            <a:endParaRPr lang="tr-TR" b="1" dirty="0">
              <a:latin typeface="Arial" pitchFamily="34" charset="0"/>
              <a:cs typeface="Arial" pitchFamily="34" charset="0"/>
            </a:endParaRPr>
          </a:p>
          <a:p>
            <a:pPr algn="just">
              <a:lnSpc>
                <a:spcPct val="200000"/>
              </a:lnSpc>
            </a:pPr>
            <a:r>
              <a:rPr lang="tr-TR" b="1" dirty="0">
                <a:latin typeface="Arial" pitchFamily="34" charset="0"/>
                <a:cs typeface="Arial" pitchFamily="34" charset="0"/>
              </a:rPr>
              <a:t>Görünüşte haklılık</a:t>
            </a:r>
          </a:p>
          <a:p>
            <a:pPr marL="261833" indent="-261833" algn="just">
              <a:lnSpc>
                <a:spcPct val="200000"/>
              </a:lnSpc>
              <a:buFont typeface="Wingdings" pitchFamily="2" charset="2"/>
              <a:buChar char="Ø"/>
            </a:pPr>
            <a:r>
              <a:rPr lang="tr-TR" dirty="0" smtClean="0">
                <a:latin typeface="Arial" pitchFamily="34" charset="0"/>
                <a:cs typeface="Arial" pitchFamily="34" charset="0"/>
              </a:rPr>
              <a:t>Polisiye tedbirler, </a:t>
            </a:r>
            <a:r>
              <a:rPr lang="tr-TR" dirty="0">
                <a:latin typeface="Arial" pitchFamily="34" charset="0"/>
                <a:cs typeface="Arial" pitchFamily="34" charset="0"/>
              </a:rPr>
              <a:t>bir koruma tedbiri olduğundan ve koruma tedbiri ise bir </a:t>
            </a:r>
            <a:r>
              <a:rPr lang="tr-TR" dirty="0" smtClean="0">
                <a:latin typeface="Arial" pitchFamily="34" charset="0"/>
                <a:cs typeface="Arial" pitchFamily="34" charset="0"/>
              </a:rPr>
              <a:t>üst kavram </a:t>
            </a:r>
            <a:r>
              <a:rPr lang="tr-TR" dirty="0">
                <a:latin typeface="Arial" pitchFamily="34" charset="0"/>
                <a:cs typeface="Arial" pitchFamily="34" charset="0"/>
              </a:rPr>
              <a:t>olarak tehlike tedbiri içinde bulunduğundan çoğu zaman, beklenebilen </a:t>
            </a:r>
            <a:r>
              <a:rPr lang="tr-TR" dirty="0" smtClean="0">
                <a:latin typeface="Arial" pitchFamily="34" charset="0"/>
                <a:cs typeface="Arial" pitchFamily="34" charset="0"/>
              </a:rPr>
              <a:t>ya da </a:t>
            </a:r>
            <a:r>
              <a:rPr lang="tr-TR" dirty="0">
                <a:latin typeface="Arial" pitchFamily="34" charset="0"/>
                <a:cs typeface="Arial" pitchFamily="34" charset="0"/>
              </a:rPr>
              <a:t>görünen yakın bir tehlikenin en kısa zamanda ve acilen giderilmesi için </a:t>
            </a:r>
            <a:r>
              <a:rPr lang="tr-TR" dirty="0" smtClean="0">
                <a:latin typeface="Arial" pitchFamily="34" charset="0"/>
                <a:cs typeface="Arial" pitchFamily="34" charset="0"/>
              </a:rPr>
              <a:t>haklılık olup </a:t>
            </a:r>
            <a:r>
              <a:rPr lang="tr-TR" dirty="0">
                <a:latin typeface="Arial" pitchFamily="34" charset="0"/>
                <a:cs typeface="Arial" pitchFamily="34" charset="0"/>
              </a:rPr>
              <a:t>olmadığını aramaya imkân bulunmaz.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bakımdan görünüşte </a:t>
            </a:r>
            <a:r>
              <a:rPr lang="tr-TR" dirty="0" smtClean="0">
                <a:latin typeface="Arial" pitchFamily="34" charset="0"/>
                <a:cs typeface="Arial" pitchFamily="34" charset="0"/>
              </a:rPr>
              <a:t>haklılığın varlığı </a:t>
            </a:r>
            <a:r>
              <a:rPr lang="tr-TR" dirty="0">
                <a:latin typeface="Arial" pitchFamily="34" charset="0"/>
                <a:cs typeface="Arial" pitchFamily="34" charset="0"/>
              </a:rPr>
              <a:t>yeterlidir. Buna paralel olarak özel güvenlik tedbirleri de </a:t>
            </a:r>
            <a:r>
              <a:rPr lang="tr-TR" dirty="0" smtClean="0">
                <a:latin typeface="Arial" pitchFamily="34" charset="0"/>
                <a:cs typeface="Arial" pitchFamily="34" charset="0"/>
              </a:rPr>
              <a:t>gecikmede tehlikenin </a:t>
            </a:r>
            <a:r>
              <a:rPr lang="tr-TR" dirty="0">
                <a:latin typeface="Arial" pitchFamily="34" charset="0"/>
                <a:cs typeface="Arial" pitchFamily="34" charset="0"/>
              </a:rPr>
              <a:t>olması ihtimalinin varlığı hâlinde, bu tehlikenin orantılı ve ivedi </a:t>
            </a:r>
            <a:r>
              <a:rPr lang="tr-TR" dirty="0" smtClean="0">
                <a:latin typeface="Arial" pitchFamily="34" charset="0"/>
                <a:cs typeface="Arial" pitchFamily="34" charset="0"/>
              </a:rPr>
              <a:t>bir şekilde </a:t>
            </a:r>
            <a:r>
              <a:rPr lang="tr-TR" dirty="0">
                <a:latin typeface="Arial" pitchFamily="34" charset="0"/>
                <a:cs typeface="Arial" pitchFamily="34" charset="0"/>
              </a:rPr>
              <a:t>giderilmesi için, içerisinde yanılgı riski barındırsa dahi, tedbirin </a:t>
            </a:r>
            <a:r>
              <a:rPr lang="tr-TR" dirty="0" smtClean="0">
                <a:latin typeface="Arial" pitchFamily="34" charset="0"/>
                <a:cs typeface="Arial" pitchFamily="34" charset="0"/>
              </a:rPr>
              <a:t>görünüşte haklılığı </a:t>
            </a:r>
            <a:r>
              <a:rPr lang="tr-TR" dirty="0">
                <a:latin typeface="Arial" pitchFamily="34" charset="0"/>
                <a:cs typeface="Arial" pitchFamily="34" charset="0"/>
              </a:rPr>
              <a:t>karinesine dayanarak uygulanır.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387629731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55</a:t>
            </a:fld>
            <a:endParaRPr lang="tr-TR" dirty="0"/>
          </a:p>
        </p:txBody>
      </p:sp>
      <p:sp>
        <p:nvSpPr>
          <p:cNvPr id="4" name="Dikdörtgen 3"/>
          <p:cNvSpPr/>
          <p:nvPr/>
        </p:nvSpPr>
        <p:spPr>
          <a:xfrm>
            <a:off x="192386" y="138057"/>
            <a:ext cx="8725277" cy="7186548"/>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5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a:t>
            </a:r>
            <a:r>
              <a:rPr lang="tr-TR" b="1" dirty="0" smtClean="0">
                <a:latin typeface="Arial" pitchFamily="34" charset="0"/>
                <a:cs typeface="Arial" pitchFamily="34" charset="0"/>
              </a:rPr>
              <a:t>ÖZELLİKLERİ</a:t>
            </a:r>
            <a:endParaRPr lang="tr-TR" b="1" dirty="0">
              <a:latin typeface="Arial" pitchFamily="34" charset="0"/>
              <a:cs typeface="Arial" pitchFamily="34" charset="0"/>
            </a:endParaRPr>
          </a:p>
          <a:p>
            <a:pPr algn="just">
              <a:lnSpc>
                <a:spcPct val="200000"/>
              </a:lnSpc>
            </a:pPr>
            <a:r>
              <a:rPr lang="tr-TR" b="1" dirty="0">
                <a:latin typeface="Arial" pitchFamily="34" charset="0"/>
                <a:cs typeface="Arial" pitchFamily="34" charset="0"/>
              </a:rPr>
              <a:t>Özel yetkili olma</a:t>
            </a:r>
          </a:p>
          <a:p>
            <a:pPr marL="261833" indent="-261833" algn="just">
              <a:lnSpc>
                <a:spcPct val="200000"/>
              </a:lnSpc>
              <a:buFont typeface="Wingdings" pitchFamily="2" charset="2"/>
              <a:buChar char="Ø"/>
            </a:pPr>
            <a:r>
              <a:rPr lang="tr-TR" dirty="0">
                <a:latin typeface="Arial" pitchFamily="34" charset="0"/>
                <a:cs typeface="Arial" pitchFamily="34" charset="0"/>
              </a:rPr>
              <a:t>Özel güvenlik hizmetleri, kolluk faaliyetleri olmakla birlikte genel idari </a:t>
            </a:r>
            <a:r>
              <a:rPr lang="tr-TR" dirty="0" smtClean="0">
                <a:latin typeface="Arial" pitchFamily="34" charset="0"/>
                <a:cs typeface="Arial" pitchFamily="34" charset="0"/>
              </a:rPr>
              <a:t>bir kolluk </a:t>
            </a:r>
            <a:r>
              <a:rPr lang="tr-TR" dirty="0">
                <a:latin typeface="Arial" pitchFamily="34" charset="0"/>
                <a:cs typeface="Arial" pitchFamily="34" charset="0"/>
              </a:rPr>
              <a:t>faaliyeti değildir. Özel güvenlik görevlileri, işveren adına koruma </a:t>
            </a:r>
            <a:r>
              <a:rPr lang="tr-TR" dirty="0" smtClean="0">
                <a:latin typeface="Arial" pitchFamily="34" charset="0"/>
                <a:cs typeface="Arial" pitchFamily="34" charset="0"/>
              </a:rPr>
              <a:t>hizmeti yapan </a:t>
            </a:r>
            <a:r>
              <a:rPr lang="tr-TR" dirty="0">
                <a:latin typeface="Arial" pitchFamily="34" charset="0"/>
                <a:cs typeface="Arial" pitchFamily="34" charset="0"/>
              </a:rPr>
              <a:t>ücretli işçilerdir. Kamu yarına hizmet yürütürler ama polisten ve </a:t>
            </a:r>
            <a:r>
              <a:rPr lang="tr-TR" dirty="0" smtClean="0">
                <a:latin typeface="Arial" pitchFamily="34" charset="0"/>
                <a:cs typeface="Arial" pitchFamily="34" charset="0"/>
              </a:rPr>
              <a:t>adalet sistemi </a:t>
            </a:r>
            <a:r>
              <a:rPr lang="tr-TR" dirty="0">
                <a:latin typeface="Arial" pitchFamily="34" charset="0"/>
                <a:cs typeface="Arial" pitchFamily="34" charset="0"/>
              </a:rPr>
              <a:t>görevlilerinden farklıdırlar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 </a:t>
            </a:r>
            <a:r>
              <a:rPr lang="tr-TR" dirty="0">
                <a:latin typeface="Arial" pitchFamily="34" charset="0"/>
                <a:cs typeface="Arial" pitchFamily="34" charset="0"/>
              </a:rPr>
              <a:t>Özel kolluğun tüm mali kaynakları </a:t>
            </a:r>
            <a:r>
              <a:rPr lang="tr-TR" dirty="0" smtClean="0">
                <a:latin typeface="Arial" pitchFamily="34" charset="0"/>
                <a:cs typeface="Arial" pitchFamily="34" charset="0"/>
              </a:rPr>
              <a:t>kendine aittir</a:t>
            </a:r>
            <a:r>
              <a:rPr lang="tr-TR" dirty="0">
                <a:latin typeface="Arial" pitchFamily="34" charset="0"/>
                <a:cs typeface="Arial" pitchFamily="34" charset="0"/>
              </a:rPr>
              <a:t>. Tamamen özel sermayeyle kurulurlar. Dolayısıyla özel </a:t>
            </a:r>
            <a:r>
              <a:rPr lang="tr-TR" dirty="0" smtClean="0">
                <a:latin typeface="Arial" pitchFamily="34" charset="0"/>
                <a:cs typeface="Arial" pitchFamily="34" charset="0"/>
              </a:rPr>
              <a:t>güvenlik hizmetlerinin </a:t>
            </a:r>
            <a:r>
              <a:rPr lang="tr-TR" dirty="0">
                <a:latin typeface="Arial" pitchFamily="34" charset="0"/>
                <a:cs typeface="Arial" pitchFamily="34" charset="0"/>
              </a:rPr>
              <a:t>kamu düzenini, kamu güvenliğini tamamlayıcı mahiyette olan özel </a:t>
            </a:r>
            <a:r>
              <a:rPr lang="tr-TR" dirty="0" smtClean="0">
                <a:latin typeface="Arial" pitchFamily="34" charset="0"/>
                <a:cs typeface="Arial" pitchFamily="34" charset="0"/>
              </a:rPr>
              <a:t>bir kolluk </a:t>
            </a:r>
            <a:r>
              <a:rPr lang="tr-TR" dirty="0">
                <a:latin typeface="Arial" pitchFamily="34" charset="0"/>
                <a:cs typeface="Arial" pitchFamily="34" charset="0"/>
              </a:rPr>
              <a:t>faaliyeti olduğu söylenebilir. Bu anlamda özel güvenlik hizmetleri genel </a:t>
            </a:r>
            <a:r>
              <a:rPr lang="tr-TR" dirty="0" smtClean="0">
                <a:latin typeface="Arial" pitchFamily="34" charset="0"/>
                <a:cs typeface="Arial" pitchFamily="34" charset="0"/>
              </a:rPr>
              <a:t>yetki değil</a:t>
            </a:r>
            <a:r>
              <a:rPr lang="tr-TR" dirty="0">
                <a:latin typeface="Arial" pitchFamily="34" charset="0"/>
                <a:cs typeface="Arial" pitchFamily="34" charset="0"/>
              </a:rPr>
              <a:t>, özel yetkiyi gerektiren hizmetlerdir.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0308509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56</a:t>
            </a:fld>
            <a:endParaRPr lang="tr-TR" dirty="0"/>
          </a:p>
        </p:txBody>
      </p:sp>
      <p:sp>
        <p:nvSpPr>
          <p:cNvPr id="4" name="Dikdörtgen 3"/>
          <p:cNvSpPr/>
          <p:nvPr/>
        </p:nvSpPr>
        <p:spPr>
          <a:xfrm>
            <a:off x="192386" y="138056"/>
            <a:ext cx="8725277" cy="5524555"/>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5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a:t>
            </a:r>
            <a:r>
              <a:rPr lang="tr-TR" b="1" dirty="0" smtClean="0">
                <a:latin typeface="Arial" pitchFamily="34" charset="0"/>
                <a:cs typeface="Arial" pitchFamily="34" charset="0"/>
              </a:rPr>
              <a:t>ÖZELLİKLERİ</a:t>
            </a:r>
            <a:endParaRPr lang="tr-TR" b="1" dirty="0">
              <a:latin typeface="Arial" pitchFamily="34" charset="0"/>
              <a:cs typeface="Arial" pitchFamily="34" charset="0"/>
            </a:endParaRPr>
          </a:p>
          <a:p>
            <a:pPr algn="just">
              <a:lnSpc>
                <a:spcPct val="200000"/>
              </a:lnSpc>
            </a:pPr>
            <a:r>
              <a:rPr lang="tr-TR" b="1" dirty="0">
                <a:latin typeface="Arial" pitchFamily="34" charset="0"/>
                <a:cs typeface="Arial" pitchFamily="34" charset="0"/>
              </a:rPr>
              <a:t>Özel yetkili olma</a:t>
            </a:r>
          </a:p>
          <a:p>
            <a:pPr marL="261833" indent="-261833" algn="just">
              <a:lnSpc>
                <a:spcPct val="200000"/>
              </a:lnSpc>
              <a:buFont typeface="Wingdings" pitchFamily="2" charset="2"/>
              <a:buChar char="Ø"/>
            </a:pPr>
            <a:r>
              <a:rPr lang="tr-TR" dirty="0" smtClean="0">
                <a:latin typeface="Arial" pitchFamily="34" charset="0"/>
                <a:cs typeface="Arial" pitchFamily="34" charset="0"/>
              </a:rPr>
              <a:t>Sonuç olarak; olarak kamu güvenliğinin </a:t>
            </a:r>
            <a:r>
              <a:rPr lang="tr-TR" dirty="0">
                <a:latin typeface="Arial" pitchFamily="34" charset="0"/>
                <a:cs typeface="Arial" pitchFamily="34" charset="0"/>
              </a:rPr>
              <a:t>önemli bir parçası olan </a:t>
            </a:r>
            <a:r>
              <a:rPr lang="tr-TR" dirty="0" smtClean="0">
                <a:latin typeface="Arial" pitchFamily="34" charset="0"/>
                <a:cs typeface="Arial" pitchFamily="34" charset="0"/>
              </a:rPr>
              <a:t>özel güvenlik </a:t>
            </a:r>
            <a:r>
              <a:rPr lang="tr-TR" dirty="0">
                <a:latin typeface="Arial" pitchFamily="34" charset="0"/>
                <a:cs typeface="Arial" pitchFamily="34" charset="0"/>
              </a:rPr>
              <a:t>hizmetleri</a:t>
            </a:r>
            <a:r>
              <a:rPr lang="tr-TR" dirty="0" smtClean="0">
                <a:latin typeface="Arial" pitchFamily="34" charset="0"/>
                <a:cs typeface="Arial" pitchFamily="34" charset="0"/>
              </a:rPr>
              <a:t>, kamu güvenliğini </a:t>
            </a:r>
            <a:r>
              <a:rPr lang="tr-TR" dirty="0">
                <a:latin typeface="Arial" pitchFamily="34" charset="0"/>
                <a:cs typeface="Arial" pitchFamily="34" charset="0"/>
              </a:rPr>
              <a:t>tamamlayıcı fonksiyonlarını sürdürmeye devam edecektir.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Gelişmiş ülkelerde </a:t>
            </a:r>
            <a:r>
              <a:rPr lang="tr-TR" dirty="0">
                <a:latin typeface="Arial" pitchFamily="34" charset="0"/>
                <a:cs typeface="Arial" pitchFamily="34" charset="0"/>
              </a:rPr>
              <a:t>yıllar öncesinden önemli bir sektör hâline gelen özel güvenlik hizmetleri</a:t>
            </a:r>
            <a:r>
              <a:rPr lang="tr-TR" dirty="0" smtClean="0">
                <a:latin typeface="Arial" pitchFamily="34" charset="0"/>
                <a:cs typeface="Arial" pitchFamily="34" charset="0"/>
              </a:rPr>
              <a:t>, Türkiye’de </a:t>
            </a:r>
            <a:r>
              <a:rPr lang="tr-TR" dirty="0">
                <a:latin typeface="Arial" pitchFamily="34" charset="0"/>
                <a:cs typeface="Arial" pitchFamily="34" charset="0"/>
              </a:rPr>
              <a:t>de gün geçtikçe daha fazla önem kazanmakta ve genel </a:t>
            </a:r>
            <a:r>
              <a:rPr lang="tr-TR" dirty="0" smtClean="0">
                <a:latin typeface="Arial" pitchFamily="34" charset="0"/>
                <a:cs typeface="Arial" pitchFamily="34" charset="0"/>
              </a:rPr>
              <a:t>güvenlik kuvvetlerinin </a:t>
            </a:r>
            <a:r>
              <a:rPr lang="tr-TR" dirty="0">
                <a:latin typeface="Arial" pitchFamily="34" charset="0"/>
                <a:cs typeface="Arial" pitchFamily="34" charset="0"/>
              </a:rPr>
              <a:t>yükünü hafifletmektedir.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spTree>
    <p:extLst>
      <p:ext uri="{BB962C8B-B14F-4D97-AF65-F5344CB8AC3E}">
        <p14:creationId xmlns:p14="http://schemas.microsoft.com/office/powerpoint/2010/main" val="180324433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57</a:t>
            </a:fld>
            <a:endParaRPr lang="tr-TR" dirty="0"/>
          </a:p>
        </p:txBody>
      </p:sp>
      <p:sp>
        <p:nvSpPr>
          <p:cNvPr id="4" name="Dikdörtgen 3"/>
          <p:cNvSpPr/>
          <p:nvPr/>
        </p:nvSpPr>
        <p:spPr>
          <a:xfrm>
            <a:off x="192386" y="138057"/>
            <a:ext cx="8725277" cy="7740546"/>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500" b="1"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bölümde, kamu hukukunun sık kullanılan kavramlarından biri </a:t>
            </a:r>
            <a:r>
              <a:rPr lang="tr-TR" dirty="0" smtClean="0">
                <a:latin typeface="Arial" pitchFamily="34" charset="0"/>
                <a:cs typeface="Arial" pitchFamily="34" charset="0"/>
              </a:rPr>
              <a:t>olan, </a:t>
            </a:r>
            <a:r>
              <a:rPr lang="tr-TR" dirty="0">
                <a:latin typeface="Arial" pitchFamily="34" charset="0"/>
                <a:cs typeface="Arial" pitchFamily="34" charset="0"/>
              </a:rPr>
              <a:t>kamu hizmeti kavramının yanı sıra kamu hizmetinin kurulması </a:t>
            </a:r>
            <a:r>
              <a:rPr lang="tr-TR" dirty="0" smtClean="0">
                <a:latin typeface="Arial" pitchFamily="34" charset="0"/>
                <a:cs typeface="Arial" pitchFamily="34" charset="0"/>
              </a:rPr>
              <a:t>ve kaldırılması </a:t>
            </a:r>
            <a:r>
              <a:rPr lang="tr-TR" dirty="0">
                <a:latin typeface="Arial" pitchFamily="34" charset="0"/>
                <a:cs typeface="Arial" pitchFamily="34" charset="0"/>
              </a:rPr>
              <a:t>konusu ile kamu hizmetinin görülme usulleri ayrıntılı </a:t>
            </a:r>
            <a:r>
              <a:rPr lang="tr-TR" dirty="0" smtClean="0">
                <a:latin typeface="Arial" pitchFamily="34" charset="0"/>
                <a:cs typeface="Arial" pitchFamily="34" charset="0"/>
              </a:rPr>
              <a:t>bir biçimde </a:t>
            </a:r>
            <a:r>
              <a:rPr lang="tr-TR" dirty="0">
                <a:latin typeface="Arial" pitchFamily="34" charset="0"/>
                <a:cs typeface="Arial" pitchFamily="34" charset="0"/>
              </a:rPr>
              <a:t>açıklanmıştır.</a:t>
            </a: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 KAVRAMI</a:t>
            </a:r>
          </a:p>
          <a:p>
            <a:pPr marL="261833" indent="-261833" algn="just">
              <a:lnSpc>
                <a:spcPct val="200000"/>
              </a:lnSpc>
              <a:buFont typeface="Wingdings" pitchFamily="2" charset="2"/>
              <a:buChar char="Ø"/>
            </a:pPr>
            <a:r>
              <a:rPr lang="tr-TR" dirty="0" smtClean="0">
                <a:latin typeface="Arial" pitchFamily="34" charset="0"/>
                <a:cs typeface="Arial" pitchFamily="34" charset="0"/>
              </a:rPr>
              <a:t>Günümüz </a:t>
            </a:r>
            <a:r>
              <a:rPr lang="tr-TR" dirty="0">
                <a:latin typeface="Arial" pitchFamily="34" charset="0"/>
                <a:cs typeface="Arial" pitchFamily="34" charset="0"/>
              </a:rPr>
              <a:t>dünyasında küreselleşme bağlamındaki gelişmeler; </a:t>
            </a:r>
            <a:r>
              <a:rPr lang="tr-TR" dirty="0" smtClean="0">
                <a:latin typeface="Arial" pitchFamily="34" charset="0"/>
                <a:cs typeface="Arial" pitchFamily="34" charset="0"/>
              </a:rPr>
              <a:t>serbest piyasa </a:t>
            </a:r>
            <a:r>
              <a:rPr lang="tr-TR" dirty="0">
                <a:latin typeface="Arial" pitchFamily="34" charset="0"/>
                <a:cs typeface="Arial" pitchFamily="34" charset="0"/>
              </a:rPr>
              <a:t>ekonomisi anlayışının yaygınlaşmasını, özelleştirme gibi bir </a:t>
            </a:r>
            <a:r>
              <a:rPr lang="tr-TR" dirty="0" smtClean="0">
                <a:latin typeface="Arial" pitchFamily="34" charset="0"/>
                <a:cs typeface="Arial" pitchFamily="34" charset="0"/>
              </a:rPr>
              <a:t>takım uygulamalar </a:t>
            </a:r>
            <a:r>
              <a:rPr lang="tr-TR" dirty="0">
                <a:latin typeface="Arial" pitchFamily="34" charset="0"/>
                <a:cs typeface="Arial" pitchFamily="34" charset="0"/>
              </a:rPr>
              <a:t>sonucu kamu hizmeti anlayışının sınırlandırılarak bu </a:t>
            </a:r>
            <a:r>
              <a:rPr lang="tr-TR" dirty="0" smtClean="0">
                <a:latin typeface="Arial" pitchFamily="34" charset="0"/>
                <a:cs typeface="Arial" pitchFamily="34" charset="0"/>
              </a:rPr>
              <a:t>alanın daraltılması </a:t>
            </a:r>
            <a:r>
              <a:rPr lang="tr-TR" dirty="0">
                <a:latin typeface="Arial" pitchFamily="34" charset="0"/>
                <a:cs typeface="Arial" pitchFamily="34" charset="0"/>
              </a:rPr>
              <a:t>neticesini doğurmuştur.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Kamu </a:t>
            </a:r>
            <a:r>
              <a:rPr lang="tr-TR" dirty="0">
                <a:latin typeface="Arial" pitchFamily="34" charset="0"/>
                <a:cs typeface="Arial" pitchFamily="34" charset="0"/>
              </a:rPr>
              <a:t>hizmeti niteliğini haiz </a:t>
            </a:r>
            <a:r>
              <a:rPr lang="tr-TR" dirty="0" smtClean="0">
                <a:latin typeface="Arial" pitchFamily="34" charset="0"/>
                <a:cs typeface="Arial" pitchFamily="34" charset="0"/>
              </a:rPr>
              <a:t>bazı hizmetlerin </a:t>
            </a:r>
            <a:r>
              <a:rPr lang="tr-TR" dirty="0">
                <a:latin typeface="Arial" pitchFamily="34" charset="0"/>
                <a:cs typeface="Arial" pitchFamily="34" charset="0"/>
              </a:rPr>
              <a:t>de farklı görülme usulleriyle özel kesim marifetiyle </a:t>
            </a:r>
            <a:r>
              <a:rPr lang="tr-TR" dirty="0" smtClean="0">
                <a:latin typeface="Arial" pitchFamily="34" charset="0"/>
                <a:cs typeface="Arial" pitchFamily="34" charset="0"/>
              </a:rPr>
              <a:t>yürütülmesi yönteminin </a:t>
            </a:r>
            <a:r>
              <a:rPr lang="tr-TR" dirty="0">
                <a:latin typeface="Arial" pitchFamily="34" charset="0"/>
                <a:cs typeface="Arial" pitchFamily="34" charset="0"/>
              </a:rPr>
              <a:t>sıklıkla tercih edildiği bilinmektedir.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sayede </a:t>
            </a:r>
            <a:r>
              <a:rPr lang="tr-TR" dirty="0" smtClean="0">
                <a:latin typeface="Arial" pitchFamily="34" charset="0"/>
                <a:cs typeface="Arial" pitchFamily="34" charset="0"/>
              </a:rPr>
              <a:t>kamu hizmetlerin </a:t>
            </a:r>
            <a:r>
              <a:rPr lang="tr-TR" dirty="0">
                <a:latin typeface="Arial" pitchFamily="34" charset="0"/>
                <a:cs typeface="Arial" pitchFamily="34" charset="0"/>
              </a:rPr>
              <a:t>maliyetleri düşmekte, kamu kaynaklarını başka </a:t>
            </a:r>
            <a:r>
              <a:rPr lang="tr-TR" dirty="0" smtClean="0">
                <a:latin typeface="Arial" pitchFamily="34" charset="0"/>
                <a:cs typeface="Arial" pitchFamily="34" charset="0"/>
              </a:rPr>
              <a:t>alanlara kaydırmak </a:t>
            </a:r>
            <a:r>
              <a:rPr lang="tr-TR" dirty="0">
                <a:latin typeface="Arial" pitchFamily="34" charset="0"/>
                <a:cs typeface="Arial" pitchFamily="34" charset="0"/>
              </a:rPr>
              <a:t>ya </a:t>
            </a:r>
            <a:r>
              <a:rPr lang="tr-TR" dirty="0" smtClean="0">
                <a:latin typeface="Arial" pitchFamily="34" charset="0"/>
                <a:cs typeface="Arial" pitchFamily="34" charset="0"/>
              </a:rPr>
              <a:t>da vergilerin </a:t>
            </a:r>
            <a:r>
              <a:rPr lang="tr-TR" dirty="0">
                <a:latin typeface="Arial" pitchFamily="34" charset="0"/>
                <a:cs typeface="Arial" pitchFamily="34" charset="0"/>
              </a:rPr>
              <a:t>oranlarını düşürmek mümkün hale gelebilmektedir.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371195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58</a:t>
            </a:fld>
            <a:endParaRPr lang="tr-TR" dirty="0"/>
          </a:p>
        </p:txBody>
      </p:sp>
      <p:sp>
        <p:nvSpPr>
          <p:cNvPr id="4" name="Dikdörtgen 3"/>
          <p:cNvSpPr/>
          <p:nvPr/>
        </p:nvSpPr>
        <p:spPr>
          <a:xfrm>
            <a:off x="192386" y="138056"/>
            <a:ext cx="8725277" cy="4970557"/>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5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HİZMETİNİN GÖRÜLME USULLERİ</a:t>
            </a:r>
          </a:p>
          <a:p>
            <a:pPr marL="261833" indent="-261833" algn="just">
              <a:lnSpc>
                <a:spcPct val="200000"/>
              </a:lnSpc>
              <a:buFont typeface="Wingdings" pitchFamily="2" charset="2"/>
              <a:buChar char="Ø"/>
            </a:pPr>
            <a:r>
              <a:rPr lang="tr-TR" dirty="0" smtClean="0">
                <a:latin typeface="Arial" pitchFamily="34" charset="0"/>
                <a:cs typeface="Arial" pitchFamily="34" charset="0"/>
              </a:rPr>
              <a:t>Kamu </a:t>
            </a:r>
            <a:r>
              <a:rPr lang="tr-TR" dirty="0">
                <a:latin typeface="Arial" pitchFamily="34" charset="0"/>
                <a:cs typeface="Arial" pitchFamily="34" charset="0"/>
              </a:rPr>
              <a:t>hizmetlerinin devlet ve diğer kamu tüzel kişileri </a:t>
            </a:r>
            <a:r>
              <a:rPr lang="tr-TR" dirty="0" smtClean="0">
                <a:latin typeface="Arial" pitchFamily="34" charset="0"/>
                <a:cs typeface="Arial" pitchFamily="34" charset="0"/>
              </a:rPr>
              <a:t>tarafından görülmesi </a:t>
            </a:r>
            <a:r>
              <a:rPr lang="tr-TR" dirty="0">
                <a:latin typeface="Arial" pitchFamily="34" charset="0"/>
                <a:cs typeface="Arial" pitchFamily="34" charset="0"/>
              </a:rPr>
              <a:t>emanet usulü ile özel hukuk gerçek ve tüzel </a:t>
            </a:r>
            <a:r>
              <a:rPr lang="tr-TR" dirty="0" smtClean="0">
                <a:latin typeface="Arial" pitchFamily="34" charset="0"/>
                <a:cs typeface="Arial" pitchFamily="34" charset="0"/>
              </a:rPr>
              <a:t>kişilerince görülmesi ise müşterek </a:t>
            </a:r>
            <a:r>
              <a:rPr lang="tr-TR" dirty="0">
                <a:latin typeface="Arial" pitchFamily="34" charset="0"/>
                <a:cs typeface="Arial" pitchFamily="34" charset="0"/>
              </a:rPr>
              <a:t>emanet, iltizam, imtiyaz, ruhsat ve </a:t>
            </a:r>
            <a:r>
              <a:rPr lang="tr-TR" dirty="0" smtClean="0">
                <a:latin typeface="Arial" pitchFamily="34" charset="0"/>
                <a:cs typeface="Arial" pitchFamily="34" charset="0"/>
              </a:rPr>
              <a:t>yap-işlet-devret usulleri </a:t>
            </a:r>
            <a:r>
              <a:rPr lang="tr-TR" dirty="0">
                <a:latin typeface="Arial" pitchFamily="34" charset="0"/>
                <a:cs typeface="Arial" pitchFamily="34" charset="0"/>
              </a:rPr>
              <a:t>ile gerçekleşmektedir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21/01/2017 </a:t>
            </a:r>
            <a:r>
              <a:rPr lang="tr-TR" dirty="0">
                <a:latin typeface="Arial" pitchFamily="34" charset="0"/>
                <a:cs typeface="Arial" pitchFamily="34" charset="0"/>
              </a:rPr>
              <a:t>tarihli değişiklikle birlikte Anayasa’nın 123/son </a:t>
            </a:r>
            <a:r>
              <a:rPr lang="tr-TR" dirty="0" smtClean="0">
                <a:latin typeface="Arial" pitchFamily="34" charset="0"/>
                <a:cs typeface="Arial" pitchFamily="34" charset="0"/>
              </a:rPr>
              <a:t>maddesi hükmü </a:t>
            </a:r>
            <a:r>
              <a:rPr lang="tr-TR" dirty="0">
                <a:latin typeface="Arial" pitchFamily="34" charset="0"/>
                <a:cs typeface="Arial" pitchFamily="34" charset="0"/>
              </a:rPr>
              <a:t>açık bir şekilde, kamu tüzel kişiliklerinin kanunla </a:t>
            </a:r>
            <a:r>
              <a:rPr lang="tr-TR" dirty="0" smtClean="0">
                <a:latin typeface="Arial" pitchFamily="34" charset="0"/>
                <a:cs typeface="Arial" pitchFamily="34" charset="0"/>
              </a:rPr>
              <a:t>veya cumhurbaşkanlığı </a:t>
            </a:r>
            <a:r>
              <a:rPr lang="tr-TR" dirty="0">
                <a:latin typeface="Arial" pitchFamily="34" charset="0"/>
                <a:cs typeface="Arial" pitchFamily="34" charset="0"/>
              </a:rPr>
              <a:t>kararnamesiyle kurulacağını öngörmektedir. </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30828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59</a:t>
            </a:fld>
            <a:endParaRPr lang="tr-TR" dirty="0"/>
          </a:p>
        </p:txBody>
      </p:sp>
      <p:sp>
        <p:nvSpPr>
          <p:cNvPr id="4" name="Dikdörtgen 3"/>
          <p:cNvSpPr/>
          <p:nvPr/>
        </p:nvSpPr>
        <p:spPr>
          <a:xfrm>
            <a:off x="192386" y="138057"/>
            <a:ext cx="8725277" cy="5524555"/>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5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KAMU </a:t>
            </a:r>
            <a:r>
              <a:rPr lang="tr-TR" b="1" dirty="0">
                <a:latin typeface="Arial" pitchFamily="34" charset="0"/>
                <a:cs typeface="Arial" pitchFamily="34" charset="0"/>
              </a:rPr>
              <a:t>HİZMETİNİN GÖRÜLME USULLERİ</a:t>
            </a:r>
          </a:p>
          <a:p>
            <a:pPr marL="261833" indent="-261833" algn="just">
              <a:lnSpc>
                <a:spcPct val="200000"/>
              </a:lnSpc>
              <a:buFont typeface="Wingdings" pitchFamily="2" charset="2"/>
              <a:buChar char="Ø"/>
            </a:pPr>
            <a:r>
              <a:rPr lang="tr-TR" dirty="0">
                <a:latin typeface="Arial" pitchFamily="34" charset="0"/>
                <a:cs typeface="Arial" pitchFamily="34" charset="0"/>
              </a:rPr>
              <a:t>Yine kamu tüzel kişilerinin, idare hukukunun önemli bir ilkesi olan yetkide ve usulde paralellik ilkesi uyarınca, varlıklarına son verilmesi yani kaldırılmalarının da kanunun ya da cumhurbaşkanlığı kararnamesinin açıkça verdiği yetkiye dayanarak gerçekleştirilmesi gerekir.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Dolayısıyla </a:t>
            </a:r>
            <a:r>
              <a:rPr lang="tr-TR" dirty="0">
                <a:latin typeface="Arial" pitchFamily="34" charset="0"/>
                <a:cs typeface="Arial" pitchFamily="34" charset="0"/>
              </a:rPr>
              <a:t>bir hizmetin kamu hizmeti olarak kamu kuruluşlarınca üstlenilmesi, bir faaliyetin özel kesim ya da tekel olarak kamu kuruluşu tarafından üstlenilebilmesi için yasal dayanağa ya da yasaların çizdiği sınırlara aykırı olmamak kaydıyla cumhurbaşkanlığı kararnamesine ihtiyaç vardır.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25130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60</a:t>
            </a:fld>
            <a:endParaRPr lang="tr-TR" dirty="0"/>
          </a:p>
        </p:txBody>
      </p:sp>
      <p:sp>
        <p:nvSpPr>
          <p:cNvPr id="4" name="Dikdörtgen 3"/>
          <p:cNvSpPr/>
          <p:nvPr/>
        </p:nvSpPr>
        <p:spPr>
          <a:xfrm>
            <a:off x="192386" y="138057"/>
            <a:ext cx="8725277" cy="6078553"/>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5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a:t>
            </a:r>
          </a:p>
          <a:p>
            <a:pPr marL="261833" indent="-261833" algn="just">
              <a:lnSpc>
                <a:spcPct val="200000"/>
              </a:lnSpc>
              <a:buFont typeface="Wingdings" pitchFamily="2" charset="2"/>
              <a:buChar char="Ø"/>
            </a:pPr>
            <a:r>
              <a:rPr lang="tr-TR" dirty="0" smtClean="0">
                <a:latin typeface="Arial" pitchFamily="34" charset="0"/>
                <a:cs typeface="Arial" pitchFamily="34" charset="0"/>
              </a:rPr>
              <a:t>5188 </a:t>
            </a:r>
            <a:r>
              <a:rPr lang="tr-TR" dirty="0">
                <a:latin typeface="Arial" pitchFamily="34" charset="0"/>
                <a:cs typeface="Arial" pitchFamily="34" charset="0"/>
              </a:rPr>
              <a:t>sayılı Kanun'la ilk defa özel güvenlik hizmeti üreten özel </a:t>
            </a:r>
            <a:r>
              <a:rPr lang="tr-TR" dirty="0" smtClean="0">
                <a:latin typeface="Arial" pitchFamily="34" charset="0"/>
                <a:cs typeface="Arial" pitchFamily="34" charset="0"/>
              </a:rPr>
              <a:t>güvenlik şirketleri </a:t>
            </a:r>
            <a:r>
              <a:rPr lang="tr-TR" dirty="0">
                <a:latin typeface="Arial" pitchFamily="34" charset="0"/>
                <a:cs typeface="Arial" pitchFamily="34" charset="0"/>
              </a:rPr>
              <a:t>ve bunların çalıştırdığı özel güvenlik görevlileri yasal bir </a:t>
            </a:r>
            <a:r>
              <a:rPr lang="tr-TR" dirty="0" smtClean="0">
                <a:latin typeface="Arial" pitchFamily="34" charset="0"/>
                <a:cs typeface="Arial" pitchFamily="34" charset="0"/>
              </a:rPr>
              <a:t>zemine kavuşmuştur</a:t>
            </a:r>
            <a:r>
              <a:rPr lang="tr-TR" dirty="0">
                <a:latin typeface="Arial" pitchFamily="34" charset="0"/>
                <a:cs typeface="Arial" pitchFamily="34" charset="0"/>
              </a:rPr>
              <a:t>. Dünyada olduğu gibi izin diğer adıyla ruhsat </a:t>
            </a:r>
            <a:r>
              <a:rPr lang="tr-TR" dirty="0" smtClean="0">
                <a:latin typeface="Arial" pitchFamily="34" charset="0"/>
                <a:cs typeface="Arial" pitchFamily="34" charset="0"/>
              </a:rPr>
              <a:t>yöntemi benimsenmiştir.</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Güvenlik Hizmetleri İçerisindeki Yeri: </a:t>
            </a:r>
            <a:endParaRPr lang="tr-TR" b="1"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Özel güvenlik </a:t>
            </a:r>
            <a:r>
              <a:rPr lang="tr-TR" dirty="0">
                <a:latin typeface="Arial" pitchFamily="34" charset="0"/>
                <a:cs typeface="Arial" pitchFamily="34" charset="0"/>
              </a:rPr>
              <a:t>hizmetlerinin kamu hizmetleri içindeki konumu ve </a:t>
            </a:r>
            <a:r>
              <a:rPr lang="tr-TR" dirty="0" smtClean="0">
                <a:latin typeface="Arial" pitchFamily="34" charset="0"/>
                <a:cs typeface="Arial" pitchFamily="34" charset="0"/>
              </a:rPr>
              <a:t>önemi sorgulanmıştır</a:t>
            </a:r>
            <a:r>
              <a:rPr lang="tr-TR" dirty="0">
                <a:latin typeface="Arial" pitchFamily="34" charset="0"/>
                <a:cs typeface="Arial" pitchFamily="34" charset="0"/>
              </a:rPr>
              <a:t>. Bu bağlamda, organik açıdan özel idari kolluk </a:t>
            </a:r>
            <a:r>
              <a:rPr lang="tr-TR" dirty="0" smtClean="0">
                <a:latin typeface="Arial" pitchFamily="34" charset="0"/>
                <a:cs typeface="Arial" pitchFamily="34" charset="0"/>
              </a:rPr>
              <a:t>hizmetleri başlığı </a:t>
            </a:r>
            <a:r>
              <a:rPr lang="tr-TR" dirty="0">
                <a:latin typeface="Arial" pitchFamily="34" charset="0"/>
                <a:cs typeface="Arial" pitchFamily="34" charset="0"/>
              </a:rPr>
              <a:t>altında ele alınsa da özel güvenliğin fonksiyonel anlamda </a:t>
            </a:r>
            <a:r>
              <a:rPr lang="tr-TR" dirty="0" smtClean="0">
                <a:latin typeface="Arial" pitchFamily="34" charset="0"/>
                <a:cs typeface="Arial" pitchFamily="34" charset="0"/>
              </a:rPr>
              <a:t>güvenlik hizmetleri </a:t>
            </a:r>
            <a:r>
              <a:rPr lang="tr-TR" dirty="0">
                <a:latin typeface="Arial" pitchFamily="34" charset="0"/>
                <a:cs typeface="Arial" pitchFamily="34" charset="0"/>
              </a:rPr>
              <a:t>içindeki yeri konusunda uygulamada bir netlik görülmemektedir</a:t>
            </a:r>
            <a:r>
              <a:rPr lang="tr-TR" dirty="0" smtClean="0">
                <a:latin typeface="Arial" pitchFamily="34" charset="0"/>
                <a:cs typeface="Arial" pitchFamily="34" charset="0"/>
              </a:rPr>
              <a:t>. </a:t>
            </a:r>
            <a:endParaRPr lang="tr-TR" dirty="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040318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61</a:t>
            </a:fld>
            <a:endParaRPr lang="tr-TR" dirty="0"/>
          </a:p>
        </p:txBody>
      </p:sp>
      <p:sp>
        <p:nvSpPr>
          <p:cNvPr id="4" name="Dikdörtgen 3"/>
          <p:cNvSpPr/>
          <p:nvPr/>
        </p:nvSpPr>
        <p:spPr>
          <a:xfrm>
            <a:off x="192386" y="138057"/>
            <a:ext cx="8725277" cy="6478662"/>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b="1" dirty="0" smtClean="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Güvenlik Hizmetleri İçerisindeki Yeri: </a:t>
            </a:r>
            <a:endParaRPr lang="tr-TR" b="1"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Dolayısıyla </a:t>
            </a:r>
            <a:r>
              <a:rPr lang="tr-TR" dirty="0">
                <a:latin typeface="Arial" pitchFamily="34" charset="0"/>
                <a:cs typeface="Arial" pitchFamily="34" charset="0"/>
              </a:rPr>
              <a:t>özel güvenlik hizmetlerinin fonksiyonel olarak güvenlik </a:t>
            </a:r>
            <a:r>
              <a:rPr lang="tr-TR" dirty="0" smtClean="0">
                <a:latin typeface="Arial" pitchFamily="34" charset="0"/>
                <a:cs typeface="Arial" pitchFamily="34" charset="0"/>
              </a:rPr>
              <a:t>hizmetleri </a:t>
            </a:r>
            <a:r>
              <a:rPr lang="tr-TR" dirty="0">
                <a:latin typeface="Arial" pitchFamily="34" charset="0"/>
                <a:cs typeface="Arial" pitchFamily="34" charset="0"/>
              </a:rPr>
              <a:t>içindeki konumunu, kendine özgü (özgün) bir kolluk olarak </a:t>
            </a:r>
            <a:r>
              <a:rPr lang="tr-TR" dirty="0" smtClean="0">
                <a:latin typeface="Arial" pitchFamily="34" charset="0"/>
                <a:cs typeface="Arial" pitchFamily="34" charset="0"/>
              </a:rPr>
              <a:t> değerlendirmek </a:t>
            </a:r>
            <a:r>
              <a:rPr lang="tr-TR" dirty="0">
                <a:latin typeface="Arial" pitchFamily="34" charset="0"/>
                <a:cs typeface="Arial" pitchFamily="34" charset="0"/>
              </a:rPr>
              <a:t>gerekmektedir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 Alışveriş </a:t>
            </a:r>
            <a:r>
              <a:rPr lang="tr-TR" dirty="0">
                <a:latin typeface="Arial" pitchFamily="34" charset="0"/>
                <a:cs typeface="Arial" pitchFamily="34" charset="0"/>
              </a:rPr>
              <a:t>ve iş merkezlerini, fabrikaları, şirket binalarını, özel eğitim kurumlarını, otelleri, özel hastaneleri, otobüs terminallerini, hava alanlarını, konserler, spor karşılaşmaları, özel toplantı gibi önemli yerleri korumakta görev alan özel güvenlik hizmet sektörü, insanların güvenli bir yaşam sürmelerini sağlamada önemli bir rol üstlenmektedir.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6272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62</a:t>
            </a:fld>
            <a:endParaRPr lang="tr-TR" dirty="0"/>
          </a:p>
        </p:txBody>
      </p:sp>
      <p:sp>
        <p:nvSpPr>
          <p:cNvPr id="4" name="Dikdörtgen 3"/>
          <p:cNvSpPr/>
          <p:nvPr/>
        </p:nvSpPr>
        <p:spPr>
          <a:xfrm>
            <a:off x="192386" y="138056"/>
            <a:ext cx="8725277" cy="6140108"/>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7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ÖZELLİKLERİ</a:t>
            </a:r>
          </a:p>
          <a:p>
            <a:pPr marL="261833" indent="-261833" algn="just">
              <a:lnSpc>
                <a:spcPct val="200000"/>
              </a:lnSpc>
              <a:buFont typeface="Wingdings" pitchFamily="2" charset="2"/>
              <a:buChar char="Ø"/>
            </a:pPr>
            <a:r>
              <a:rPr lang="tr-TR" dirty="0" smtClean="0">
                <a:latin typeface="Arial" pitchFamily="34" charset="0"/>
                <a:cs typeface="Arial" pitchFamily="34" charset="0"/>
              </a:rPr>
              <a:t>Özel </a:t>
            </a:r>
            <a:r>
              <a:rPr lang="tr-TR" dirty="0">
                <a:latin typeface="Arial" pitchFamily="34" charset="0"/>
                <a:cs typeface="Arial" pitchFamily="34" charset="0"/>
              </a:rPr>
              <a:t>güvenlik hizmetleri kamu düzenini tamamlayıcı nitelikte bir </a:t>
            </a:r>
            <a:r>
              <a:rPr lang="tr-TR" dirty="0" smtClean="0">
                <a:latin typeface="Arial" pitchFamily="34" charset="0"/>
                <a:cs typeface="Arial" pitchFamily="34" charset="0"/>
              </a:rPr>
              <a:t>çeşit önleyici </a:t>
            </a:r>
            <a:r>
              <a:rPr lang="tr-TR" dirty="0">
                <a:latin typeface="Arial" pitchFamily="34" charset="0"/>
                <a:cs typeface="Arial" pitchFamily="34" charset="0"/>
              </a:rPr>
              <a:t>kolluk hizmetidir.</a:t>
            </a:r>
          </a:p>
          <a:p>
            <a:pPr marL="261833" indent="-261833" algn="just">
              <a:lnSpc>
                <a:spcPct val="200000"/>
              </a:lnSpc>
              <a:buFont typeface="Wingdings" pitchFamily="2" charset="2"/>
              <a:buChar char="Ø"/>
            </a:pPr>
            <a:r>
              <a:rPr lang="tr-TR" b="1" dirty="0" smtClean="0">
                <a:latin typeface="Arial" pitchFamily="34" charset="0"/>
                <a:cs typeface="Arial" pitchFamily="34" charset="0"/>
              </a:rPr>
              <a:t>Kamu </a:t>
            </a:r>
            <a:r>
              <a:rPr lang="tr-TR" b="1" dirty="0">
                <a:latin typeface="Arial" pitchFamily="34" charset="0"/>
                <a:cs typeface="Arial" pitchFamily="34" charset="0"/>
              </a:rPr>
              <a:t>Hizmeti Olma Özelliği</a:t>
            </a:r>
            <a:r>
              <a:rPr lang="tr-TR" dirty="0">
                <a:latin typeface="Arial" pitchFamily="34" charset="0"/>
                <a:cs typeface="Arial" pitchFamily="34" charset="0"/>
              </a:rPr>
              <a:t>: Özel güvenlik hizmetleri kamu </a:t>
            </a:r>
            <a:r>
              <a:rPr lang="tr-TR" dirty="0" smtClean="0">
                <a:latin typeface="Arial" pitchFamily="34" charset="0"/>
                <a:cs typeface="Arial" pitchFamily="34" charset="0"/>
              </a:rPr>
              <a:t>hizmeti niteliğinde </a:t>
            </a:r>
            <a:r>
              <a:rPr lang="tr-TR" dirty="0">
                <a:latin typeface="Arial" pitchFamily="34" charset="0"/>
                <a:cs typeface="Arial" pitchFamily="34" charset="0"/>
              </a:rPr>
              <a:t>hizmetlerdir.</a:t>
            </a:r>
          </a:p>
          <a:p>
            <a:pPr marL="261833" indent="-261833" algn="just">
              <a:lnSpc>
                <a:spcPct val="200000"/>
              </a:lnSpc>
              <a:buFont typeface="Wingdings" pitchFamily="2" charset="2"/>
              <a:buChar char="Ø"/>
            </a:pPr>
            <a:r>
              <a:rPr lang="tr-TR" b="1" dirty="0" smtClean="0">
                <a:latin typeface="Arial" pitchFamily="34" charset="0"/>
                <a:cs typeface="Arial" pitchFamily="34" charset="0"/>
              </a:rPr>
              <a:t>Kanunilik</a:t>
            </a:r>
            <a:r>
              <a:rPr lang="tr-TR" b="1" dirty="0">
                <a:latin typeface="Arial" pitchFamily="34" charset="0"/>
                <a:cs typeface="Arial" pitchFamily="34" charset="0"/>
              </a:rPr>
              <a:t>: </a:t>
            </a:r>
            <a:r>
              <a:rPr lang="tr-TR" dirty="0">
                <a:latin typeface="Arial" pitchFamily="34" charset="0"/>
                <a:cs typeface="Arial" pitchFamily="34" charset="0"/>
              </a:rPr>
              <a:t>Özel güvenlik hizmetleri, temel haklara müdahale niteliği </a:t>
            </a:r>
            <a:r>
              <a:rPr lang="tr-TR" dirty="0" smtClean="0">
                <a:latin typeface="Arial" pitchFamily="34" charset="0"/>
                <a:cs typeface="Arial" pitchFamily="34" charset="0"/>
              </a:rPr>
              <a:t>taşıyan bir </a:t>
            </a:r>
            <a:r>
              <a:rPr lang="tr-TR" dirty="0">
                <a:latin typeface="Arial" pitchFamily="34" charset="0"/>
                <a:cs typeface="Arial" pitchFamily="34" charset="0"/>
              </a:rPr>
              <a:t>takım yetkiler kullanmayı gerektirmektedir.</a:t>
            </a:r>
          </a:p>
          <a:p>
            <a:pPr marL="261833" indent="-261833" algn="just">
              <a:lnSpc>
                <a:spcPct val="200000"/>
              </a:lnSpc>
              <a:buFont typeface="Wingdings" pitchFamily="2" charset="2"/>
              <a:buChar char="Ø"/>
            </a:pPr>
            <a:r>
              <a:rPr lang="tr-TR" b="1" dirty="0" smtClean="0">
                <a:latin typeface="Arial" pitchFamily="34" charset="0"/>
                <a:cs typeface="Arial" pitchFamily="34" charset="0"/>
              </a:rPr>
              <a:t>Ölçülülük</a:t>
            </a:r>
            <a:r>
              <a:rPr lang="tr-TR" b="1" dirty="0">
                <a:latin typeface="Arial" pitchFamily="34" charset="0"/>
                <a:cs typeface="Arial" pitchFamily="34" charset="0"/>
              </a:rPr>
              <a:t>: </a:t>
            </a:r>
            <a:r>
              <a:rPr lang="tr-TR" dirty="0">
                <a:latin typeface="Arial" pitchFamily="34" charset="0"/>
                <a:cs typeface="Arial" pitchFamily="34" charset="0"/>
              </a:rPr>
              <a:t>Ölçülülük veya orantılılık, yetkinin gerektiği </a:t>
            </a:r>
            <a:r>
              <a:rPr lang="tr-TR" dirty="0" smtClean="0">
                <a:latin typeface="Arial" pitchFamily="34" charset="0"/>
                <a:cs typeface="Arial" pitchFamily="34" charset="0"/>
              </a:rPr>
              <a:t>ölçüde kullanılmasını</a:t>
            </a:r>
            <a:r>
              <a:rPr lang="tr-TR" dirty="0">
                <a:latin typeface="Arial" pitchFamily="34" charset="0"/>
                <a:cs typeface="Arial" pitchFamily="34" charset="0"/>
              </a:rPr>
              <a:t>, daha hafif bir tedbirle ulaşılabilecek sonuçlara ulaşmak </a:t>
            </a:r>
            <a:r>
              <a:rPr lang="tr-TR" dirty="0" smtClean="0">
                <a:latin typeface="Arial" pitchFamily="34" charset="0"/>
                <a:cs typeface="Arial" pitchFamily="34" charset="0"/>
              </a:rPr>
              <a:t>için daha </a:t>
            </a:r>
            <a:r>
              <a:rPr lang="tr-TR" dirty="0">
                <a:latin typeface="Arial" pitchFamily="34" charset="0"/>
                <a:cs typeface="Arial" pitchFamily="34" charset="0"/>
              </a:rPr>
              <a:t>ağır tedbirler uygulanmamasını ifade eder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704112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63</a:t>
            </a:fld>
            <a:endParaRPr lang="tr-TR" dirty="0"/>
          </a:p>
        </p:txBody>
      </p:sp>
      <p:sp>
        <p:nvSpPr>
          <p:cNvPr id="4" name="Dikdörtgen 3"/>
          <p:cNvSpPr/>
          <p:nvPr/>
        </p:nvSpPr>
        <p:spPr>
          <a:xfrm>
            <a:off x="192386" y="138056"/>
            <a:ext cx="8725277" cy="6694106"/>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700" b="1" dirty="0">
              <a:latin typeface="Arial" pitchFamily="34" charset="0"/>
              <a:cs typeface="Arial" pitchFamily="34" charset="0"/>
            </a:endParaRPr>
          </a:p>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HİZMETLERİNİN ÖZELLİKLERİ</a:t>
            </a:r>
          </a:p>
          <a:p>
            <a:pPr marL="261833" indent="-261833" algn="just">
              <a:lnSpc>
                <a:spcPct val="200000"/>
              </a:lnSpc>
              <a:buFont typeface="Wingdings" pitchFamily="2" charset="2"/>
              <a:buChar char="Ø"/>
            </a:pPr>
            <a:r>
              <a:rPr lang="tr-TR" b="1" dirty="0" smtClean="0">
                <a:latin typeface="Arial" pitchFamily="34" charset="0"/>
                <a:cs typeface="Arial" pitchFamily="34" charset="0"/>
              </a:rPr>
              <a:t>Sınırlı </a:t>
            </a:r>
            <a:r>
              <a:rPr lang="tr-TR" b="1" dirty="0">
                <a:latin typeface="Arial" pitchFamily="34" charset="0"/>
                <a:cs typeface="Arial" pitchFamily="34" charset="0"/>
              </a:rPr>
              <a:t>ve Geçici Tedbirler İçerme</a:t>
            </a:r>
            <a:r>
              <a:rPr lang="tr-TR" dirty="0">
                <a:latin typeface="Arial" pitchFamily="34" charset="0"/>
                <a:cs typeface="Arial" pitchFamily="34" charset="0"/>
              </a:rPr>
              <a:t>: Özel güvenlik hizmetlerinde görev alanı, korunan kişi veya yer ile sınırlıdır. Özel güvenlik görevlilerinin görev alanı, sadece korumakla mükellef kılındığı kişi, kuruluş veya bölge ile sınırlıdır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r>
              <a:rPr lang="tr-TR" b="1" dirty="0" smtClean="0">
                <a:latin typeface="Arial" pitchFamily="34" charset="0"/>
                <a:cs typeface="Arial" pitchFamily="34" charset="0"/>
              </a:rPr>
              <a:t> Görünüşte </a:t>
            </a:r>
            <a:r>
              <a:rPr lang="tr-TR" b="1" dirty="0">
                <a:latin typeface="Arial" pitchFamily="34" charset="0"/>
                <a:cs typeface="Arial" pitchFamily="34" charset="0"/>
              </a:rPr>
              <a:t>Haklılık:</a:t>
            </a:r>
            <a:r>
              <a:rPr lang="tr-TR" dirty="0">
                <a:latin typeface="Arial" pitchFamily="34" charset="0"/>
                <a:cs typeface="Arial" pitchFamily="34" charset="0"/>
              </a:rPr>
              <a:t> Polis tedbirleri, bir koruma tedbiri olduğundan </a:t>
            </a:r>
            <a:r>
              <a:rPr lang="tr-TR" dirty="0" smtClean="0">
                <a:latin typeface="Arial" pitchFamily="34" charset="0"/>
                <a:cs typeface="Arial" pitchFamily="34" charset="0"/>
              </a:rPr>
              <a:t>ve koruma </a:t>
            </a:r>
            <a:r>
              <a:rPr lang="tr-TR" dirty="0">
                <a:latin typeface="Arial" pitchFamily="34" charset="0"/>
                <a:cs typeface="Arial" pitchFamily="34" charset="0"/>
              </a:rPr>
              <a:t>tedbiri ise bir üst kavram olarak tehlike tedbiri </a:t>
            </a:r>
            <a:r>
              <a:rPr lang="tr-TR" dirty="0" smtClean="0">
                <a:latin typeface="Arial" pitchFamily="34" charset="0"/>
                <a:cs typeface="Arial" pitchFamily="34" charset="0"/>
              </a:rPr>
              <a:t>içinde bulunduğundan </a:t>
            </a:r>
            <a:r>
              <a:rPr lang="tr-TR" dirty="0">
                <a:latin typeface="Arial" pitchFamily="34" charset="0"/>
                <a:cs typeface="Arial" pitchFamily="34" charset="0"/>
              </a:rPr>
              <a:t>çoğu zaman, beklenebilen ya da görünen yakın </a:t>
            </a:r>
            <a:r>
              <a:rPr lang="tr-TR" dirty="0" smtClean="0">
                <a:latin typeface="Arial" pitchFamily="34" charset="0"/>
                <a:cs typeface="Arial" pitchFamily="34" charset="0"/>
              </a:rPr>
              <a:t>bir tehlikenin </a:t>
            </a:r>
            <a:r>
              <a:rPr lang="tr-TR" dirty="0">
                <a:latin typeface="Arial" pitchFamily="34" charset="0"/>
                <a:cs typeface="Arial" pitchFamily="34" charset="0"/>
              </a:rPr>
              <a:t>en kısa zamanda ve acilen giderilmesi için haklılık olup </a:t>
            </a:r>
            <a:r>
              <a:rPr lang="tr-TR" dirty="0" smtClean="0">
                <a:latin typeface="Arial" pitchFamily="34" charset="0"/>
                <a:cs typeface="Arial" pitchFamily="34" charset="0"/>
              </a:rPr>
              <a:t>olmadığını aramaya </a:t>
            </a:r>
            <a:r>
              <a:rPr lang="tr-TR" dirty="0">
                <a:latin typeface="Arial" pitchFamily="34" charset="0"/>
                <a:cs typeface="Arial" pitchFamily="34" charset="0"/>
              </a:rPr>
              <a:t>imkân bulunmaz..</a:t>
            </a:r>
          </a:p>
          <a:p>
            <a:pPr marL="261833" indent="-261833" algn="just">
              <a:lnSpc>
                <a:spcPct val="200000"/>
              </a:lnSpc>
              <a:buFont typeface="Wingdings" pitchFamily="2" charset="2"/>
              <a:buChar char="Ø"/>
            </a:pPr>
            <a:r>
              <a:rPr lang="tr-TR" b="1" dirty="0" smtClean="0">
                <a:latin typeface="Arial" pitchFamily="34" charset="0"/>
                <a:cs typeface="Arial" pitchFamily="34" charset="0"/>
              </a:rPr>
              <a:t>Özel </a:t>
            </a:r>
            <a:r>
              <a:rPr lang="tr-TR" b="1" dirty="0">
                <a:latin typeface="Arial" pitchFamily="34" charset="0"/>
                <a:cs typeface="Arial" pitchFamily="34" charset="0"/>
              </a:rPr>
              <a:t>Yetkili Olma: </a:t>
            </a:r>
            <a:r>
              <a:rPr lang="tr-TR" dirty="0">
                <a:latin typeface="Arial" pitchFamily="34" charset="0"/>
                <a:cs typeface="Arial" pitchFamily="34" charset="0"/>
              </a:rPr>
              <a:t>Özel güvenlik hizmetleri kolluk faaliyetleri </a:t>
            </a:r>
            <a:r>
              <a:rPr lang="tr-TR" dirty="0" smtClean="0">
                <a:latin typeface="Arial" pitchFamily="34" charset="0"/>
                <a:cs typeface="Arial" pitchFamily="34" charset="0"/>
              </a:rPr>
              <a:t>olmakla birlikte </a:t>
            </a:r>
            <a:r>
              <a:rPr lang="tr-TR" dirty="0">
                <a:latin typeface="Arial" pitchFamily="34" charset="0"/>
                <a:cs typeface="Arial" pitchFamily="34" charset="0"/>
              </a:rPr>
              <a:t>genel idari bir kolluk faaliyeti değildir. Özel güvenlik </a:t>
            </a:r>
            <a:r>
              <a:rPr lang="tr-TR" dirty="0" smtClean="0">
                <a:latin typeface="Arial" pitchFamily="34" charset="0"/>
                <a:cs typeface="Arial" pitchFamily="34" charset="0"/>
              </a:rPr>
              <a:t>görevlileri işveren </a:t>
            </a:r>
            <a:r>
              <a:rPr lang="tr-TR" dirty="0">
                <a:latin typeface="Arial" pitchFamily="34" charset="0"/>
                <a:cs typeface="Arial" pitchFamily="34" charset="0"/>
              </a:rPr>
              <a:t>adına koruma hizmeti yapan ücretli işçilerdir.</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352814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64</a:t>
            </a:fld>
            <a:endParaRPr lang="tr-TR" dirty="0"/>
          </a:p>
        </p:txBody>
      </p:sp>
      <p:sp>
        <p:nvSpPr>
          <p:cNvPr id="4" name="Dikdörtgen 3"/>
          <p:cNvSpPr/>
          <p:nvPr/>
        </p:nvSpPr>
        <p:spPr>
          <a:xfrm>
            <a:off x="192386" y="138056"/>
            <a:ext cx="8725277" cy="4382152"/>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700" b="1" dirty="0">
              <a:latin typeface="Arial" pitchFamily="34" charset="0"/>
              <a:cs typeface="Arial" pitchFamily="34" charset="0"/>
            </a:endParaRPr>
          </a:p>
          <a:p>
            <a:pPr algn="just">
              <a:lnSpc>
                <a:spcPct val="200000"/>
              </a:lnSpc>
            </a:pPr>
            <a:r>
              <a:rPr lang="tr-TR" sz="1500" b="1" dirty="0">
                <a:latin typeface="Arial" pitchFamily="34" charset="0"/>
                <a:cs typeface="Arial" pitchFamily="34" charset="0"/>
              </a:rPr>
              <a:t>DEĞERLENDİRME SORULARI</a:t>
            </a:r>
          </a:p>
          <a:p>
            <a:pPr algn="just">
              <a:lnSpc>
                <a:spcPct val="200000"/>
              </a:lnSpc>
            </a:pPr>
            <a:r>
              <a:rPr lang="tr-TR" sz="1500" dirty="0">
                <a:latin typeface="Arial" pitchFamily="34" charset="0"/>
                <a:cs typeface="Arial" pitchFamily="34" charset="0"/>
              </a:rPr>
              <a:t>1. Bir faaliyetin bir kamu tüzel kişisi tarafından kendi teşkilat, araç-gereç personel ve mal varlığı ile yürütülmesi, aşağıdakilerden hangisi ile ifade edilir?</a:t>
            </a:r>
          </a:p>
          <a:p>
            <a:pPr algn="just">
              <a:lnSpc>
                <a:spcPct val="200000"/>
              </a:lnSpc>
            </a:pPr>
            <a:r>
              <a:rPr lang="tr-TR" sz="1500" dirty="0">
                <a:latin typeface="Arial" pitchFamily="34" charset="0"/>
                <a:cs typeface="Arial" pitchFamily="34" charset="0"/>
              </a:rPr>
              <a:t>a) Emanet usulü</a:t>
            </a:r>
          </a:p>
          <a:p>
            <a:pPr algn="just">
              <a:lnSpc>
                <a:spcPct val="200000"/>
              </a:lnSpc>
            </a:pPr>
            <a:r>
              <a:rPr lang="tr-TR" sz="1500" dirty="0">
                <a:latin typeface="Arial" pitchFamily="34" charset="0"/>
                <a:cs typeface="Arial" pitchFamily="34" charset="0"/>
              </a:rPr>
              <a:t>b) İmtiyaz usulü</a:t>
            </a:r>
          </a:p>
          <a:p>
            <a:pPr algn="just">
              <a:lnSpc>
                <a:spcPct val="200000"/>
              </a:lnSpc>
            </a:pPr>
            <a:r>
              <a:rPr lang="tr-TR" sz="1500" dirty="0">
                <a:latin typeface="Arial" pitchFamily="34" charset="0"/>
                <a:cs typeface="Arial" pitchFamily="34" charset="0"/>
              </a:rPr>
              <a:t>c) Ruhsat usulü</a:t>
            </a:r>
          </a:p>
          <a:p>
            <a:pPr algn="just">
              <a:lnSpc>
                <a:spcPct val="200000"/>
              </a:lnSpc>
            </a:pPr>
            <a:r>
              <a:rPr lang="tr-TR" sz="1500" dirty="0">
                <a:latin typeface="Arial" pitchFamily="34" charset="0"/>
                <a:cs typeface="Arial" pitchFamily="34" charset="0"/>
              </a:rPr>
              <a:t>d) Yap-işlet-devret</a:t>
            </a:r>
          </a:p>
          <a:p>
            <a:pPr algn="just">
              <a:lnSpc>
                <a:spcPct val="200000"/>
              </a:lnSpc>
            </a:pPr>
            <a:r>
              <a:rPr lang="tr-TR" sz="1500" dirty="0">
                <a:latin typeface="Arial" pitchFamily="34" charset="0"/>
                <a:cs typeface="Arial" pitchFamily="34" charset="0"/>
              </a:rPr>
              <a:t>e) İltizam usulü</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126752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65</a:t>
            </a:fld>
            <a:endParaRPr lang="tr-TR" dirty="0"/>
          </a:p>
        </p:txBody>
      </p:sp>
      <p:sp>
        <p:nvSpPr>
          <p:cNvPr id="4" name="Dikdörtgen 3"/>
          <p:cNvSpPr/>
          <p:nvPr/>
        </p:nvSpPr>
        <p:spPr>
          <a:xfrm>
            <a:off x="192386" y="138056"/>
            <a:ext cx="8725277" cy="5216778"/>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700" b="1" dirty="0">
              <a:latin typeface="Arial" pitchFamily="34" charset="0"/>
              <a:cs typeface="Arial" pitchFamily="34" charset="0"/>
            </a:endParaRPr>
          </a:p>
          <a:p>
            <a:pPr algn="just">
              <a:lnSpc>
                <a:spcPct val="200000"/>
              </a:lnSpc>
            </a:pPr>
            <a:r>
              <a:rPr lang="tr-TR" sz="1500" b="1" dirty="0">
                <a:latin typeface="Arial" pitchFamily="34" charset="0"/>
                <a:cs typeface="Arial" pitchFamily="34" charset="0"/>
              </a:rPr>
              <a:t>DEĞERLENDİRME SORULARI</a:t>
            </a:r>
          </a:p>
          <a:p>
            <a:pPr algn="just">
              <a:lnSpc>
                <a:spcPct val="200000"/>
              </a:lnSpc>
            </a:pPr>
            <a:r>
              <a:rPr lang="tr-TR" sz="1500" dirty="0">
                <a:latin typeface="Arial" pitchFamily="34" charset="0"/>
                <a:cs typeface="Arial" pitchFamily="34" charset="0"/>
              </a:rPr>
              <a:t>2. Son yıllarda emlak vergisi gelirine ilişkin yetkilerin belediyelere terk edildiği, bazı belediyelerin ise de bu verginin tahakkukundan tahsiline kadar her türlü hizmetin yapılmasını sözleşmeyle özel kişilere devrettikleri</a:t>
            </a:r>
          </a:p>
          <a:p>
            <a:pPr algn="just">
              <a:lnSpc>
                <a:spcPct val="200000"/>
              </a:lnSpc>
            </a:pPr>
            <a:r>
              <a:rPr lang="tr-TR" sz="1500" dirty="0">
                <a:latin typeface="Arial" pitchFamily="34" charset="0"/>
                <a:cs typeface="Arial" pitchFamily="34" charset="0"/>
              </a:rPr>
              <a:t>görülmektedir. Bu usul aşağıdakilerden hangisidir?</a:t>
            </a:r>
          </a:p>
          <a:p>
            <a:pPr algn="just">
              <a:lnSpc>
                <a:spcPct val="200000"/>
              </a:lnSpc>
            </a:pPr>
            <a:r>
              <a:rPr lang="tr-TR" sz="1500" dirty="0">
                <a:latin typeface="Arial" pitchFamily="34" charset="0"/>
                <a:cs typeface="Arial" pitchFamily="34" charset="0"/>
              </a:rPr>
              <a:t>a) Emanet usulü</a:t>
            </a:r>
          </a:p>
          <a:p>
            <a:pPr algn="just">
              <a:lnSpc>
                <a:spcPct val="200000"/>
              </a:lnSpc>
            </a:pPr>
            <a:r>
              <a:rPr lang="tr-TR" sz="1500" dirty="0">
                <a:latin typeface="Arial" pitchFamily="34" charset="0"/>
                <a:cs typeface="Arial" pitchFamily="34" charset="0"/>
              </a:rPr>
              <a:t>b) İmtiyaz usulü</a:t>
            </a:r>
          </a:p>
          <a:p>
            <a:pPr algn="just">
              <a:lnSpc>
                <a:spcPct val="200000"/>
              </a:lnSpc>
            </a:pPr>
            <a:r>
              <a:rPr lang="tr-TR" sz="1500" dirty="0">
                <a:latin typeface="Arial" pitchFamily="34" charset="0"/>
                <a:cs typeface="Arial" pitchFamily="34" charset="0"/>
              </a:rPr>
              <a:t>c) Ruhsat usulü</a:t>
            </a:r>
          </a:p>
          <a:p>
            <a:pPr algn="just">
              <a:lnSpc>
                <a:spcPct val="200000"/>
              </a:lnSpc>
            </a:pPr>
            <a:r>
              <a:rPr lang="tr-TR" sz="1500" dirty="0">
                <a:latin typeface="Arial" pitchFamily="34" charset="0"/>
                <a:cs typeface="Arial" pitchFamily="34" charset="0"/>
              </a:rPr>
              <a:t>d) Yap-işlet-devret</a:t>
            </a:r>
          </a:p>
          <a:p>
            <a:pPr algn="just">
              <a:lnSpc>
                <a:spcPct val="200000"/>
              </a:lnSpc>
            </a:pPr>
            <a:r>
              <a:rPr lang="tr-TR" sz="1500" dirty="0">
                <a:latin typeface="Arial" pitchFamily="34" charset="0"/>
                <a:cs typeface="Arial" pitchFamily="34" charset="0"/>
              </a:rPr>
              <a:t>e) İltizam usulü</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21614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66</a:t>
            </a:fld>
            <a:endParaRPr lang="tr-TR" dirty="0"/>
          </a:p>
        </p:txBody>
      </p:sp>
      <p:sp>
        <p:nvSpPr>
          <p:cNvPr id="4" name="Dikdörtgen 3"/>
          <p:cNvSpPr/>
          <p:nvPr/>
        </p:nvSpPr>
        <p:spPr>
          <a:xfrm>
            <a:off x="192386" y="138056"/>
            <a:ext cx="8725277" cy="6727116"/>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700" b="1" dirty="0">
              <a:latin typeface="Arial" pitchFamily="34" charset="0"/>
              <a:cs typeface="Arial" pitchFamily="34" charset="0"/>
            </a:endParaRPr>
          </a:p>
          <a:p>
            <a:pPr algn="just">
              <a:lnSpc>
                <a:spcPct val="200000"/>
              </a:lnSpc>
            </a:pPr>
            <a:r>
              <a:rPr lang="tr-TR" sz="1500" b="1" dirty="0">
                <a:latin typeface="Arial" pitchFamily="34" charset="0"/>
                <a:cs typeface="Arial" pitchFamily="34" charset="0"/>
              </a:rPr>
              <a:t>DEĞERLENDİRME SORULARI</a:t>
            </a:r>
          </a:p>
          <a:p>
            <a:pPr algn="just">
              <a:lnSpc>
                <a:spcPct val="200000"/>
              </a:lnSpc>
            </a:pPr>
            <a:r>
              <a:rPr lang="tr-TR" sz="1500" dirty="0">
                <a:latin typeface="Arial" pitchFamily="34" charset="0"/>
                <a:cs typeface="Arial" pitchFamily="34" charset="0"/>
              </a:rPr>
              <a:t>3. Yap-işlet-devret usulünde yapılacak sözleşmelerin süresi en çok kaç yıl olabilir?</a:t>
            </a:r>
          </a:p>
          <a:p>
            <a:pPr algn="just">
              <a:lnSpc>
                <a:spcPct val="200000"/>
              </a:lnSpc>
            </a:pPr>
            <a:r>
              <a:rPr lang="tr-TR" sz="1500" dirty="0">
                <a:latin typeface="Arial" pitchFamily="34" charset="0"/>
                <a:cs typeface="Arial" pitchFamily="34" charset="0"/>
              </a:rPr>
              <a:t>a) 29 yıl</a:t>
            </a:r>
          </a:p>
          <a:p>
            <a:pPr algn="just">
              <a:lnSpc>
                <a:spcPct val="200000"/>
              </a:lnSpc>
            </a:pPr>
            <a:r>
              <a:rPr lang="tr-TR" sz="1500" dirty="0">
                <a:latin typeface="Arial" pitchFamily="34" charset="0"/>
                <a:cs typeface="Arial" pitchFamily="34" charset="0"/>
              </a:rPr>
              <a:t>b) 49 yıl</a:t>
            </a:r>
          </a:p>
          <a:p>
            <a:pPr algn="just">
              <a:lnSpc>
                <a:spcPct val="200000"/>
              </a:lnSpc>
            </a:pPr>
            <a:r>
              <a:rPr lang="tr-TR" sz="1500" dirty="0">
                <a:latin typeface="Arial" pitchFamily="34" charset="0"/>
                <a:cs typeface="Arial" pitchFamily="34" charset="0"/>
              </a:rPr>
              <a:t>c) 69 yıl</a:t>
            </a:r>
          </a:p>
          <a:p>
            <a:pPr algn="just">
              <a:lnSpc>
                <a:spcPct val="200000"/>
              </a:lnSpc>
            </a:pPr>
            <a:r>
              <a:rPr lang="tr-TR" sz="1500" dirty="0">
                <a:latin typeface="Arial" pitchFamily="34" charset="0"/>
                <a:cs typeface="Arial" pitchFamily="34" charset="0"/>
              </a:rPr>
              <a:t>d) 99 yıl</a:t>
            </a:r>
          </a:p>
          <a:p>
            <a:pPr algn="just">
              <a:lnSpc>
                <a:spcPct val="200000"/>
              </a:lnSpc>
            </a:pPr>
            <a:r>
              <a:rPr lang="tr-TR" sz="1500" dirty="0">
                <a:latin typeface="Arial" pitchFamily="34" charset="0"/>
                <a:cs typeface="Arial" pitchFamily="34" charset="0"/>
              </a:rPr>
              <a:t>e) 100 yıl</a:t>
            </a:r>
          </a:p>
          <a:p>
            <a:pPr algn="just">
              <a:lnSpc>
                <a:spcPct val="200000"/>
              </a:lnSpc>
            </a:pPr>
            <a:r>
              <a:rPr lang="tr-TR" sz="1500" dirty="0">
                <a:latin typeface="Arial" pitchFamily="34" charset="0"/>
                <a:cs typeface="Arial" pitchFamily="34" charset="0"/>
              </a:rPr>
              <a:t>4. Aşağıdakilerden hangisi ruhsat usulünün diğer adıdır?</a:t>
            </a:r>
          </a:p>
          <a:p>
            <a:pPr algn="just">
              <a:lnSpc>
                <a:spcPct val="200000"/>
              </a:lnSpc>
            </a:pPr>
            <a:r>
              <a:rPr lang="tr-TR" sz="1500" dirty="0">
                <a:latin typeface="Arial" pitchFamily="34" charset="0"/>
                <a:cs typeface="Arial" pitchFamily="34" charset="0"/>
              </a:rPr>
              <a:t>a) İmtiyaz</a:t>
            </a:r>
          </a:p>
          <a:p>
            <a:pPr algn="just">
              <a:lnSpc>
                <a:spcPct val="200000"/>
              </a:lnSpc>
            </a:pPr>
            <a:r>
              <a:rPr lang="tr-TR" sz="1500" dirty="0">
                <a:latin typeface="Arial" pitchFamily="34" charset="0"/>
                <a:cs typeface="Arial" pitchFamily="34" charset="0"/>
              </a:rPr>
              <a:t>b) İltizam</a:t>
            </a:r>
          </a:p>
          <a:p>
            <a:pPr algn="just">
              <a:lnSpc>
                <a:spcPct val="200000"/>
              </a:lnSpc>
            </a:pPr>
            <a:r>
              <a:rPr lang="tr-TR" sz="1500" dirty="0">
                <a:latin typeface="Arial" pitchFamily="34" charset="0"/>
                <a:cs typeface="Arial" pitchFamily="34" charset="0"/>
              </a:rPr>
              <a:t>c) İzin</a:t>
            </a:r>
          </a:p>
          <a:p>
            <a:pPr algn="just">
              <a:lnSpc>
                <a:spcPct val="200000"/>
              </a:lnSpc>
            </a:pPr>
            <a:r>
              <a:rPr lang="tr-TR" sz="1500" dirty="0">
                <a:latin typeface="Arial" pitchFamily="34" charset="0"/>
                <a:cs typeface="Arial" pitchFamily="34" charset="0"/>
              </a:rPr>
              <a:t>d) Mültezim</a:t>
            </a:r>
          </a:p>
          <a:p>
            <a:pPr algn="just">
              <a:lnSpc>
                <a:spcPct val="200000"/>
              </a:lnSpc>
            </a:pPr>
            <a:r>
              <a:rPr lang="tr-TR" sz="1500" dirty="0">
                <a:latin typeface="Arial" pitchFamily="34" charset="0"/>
                <a:cs typeface="Arial" pitchFamily="34" charset="0"/>
              </a:rPr>
              <a:t>e) </a:t>
            </a:r>
            <a:r>
              <a:rPr lang="tr-TR" sz="1500" dirty="0" err="1">
                <a:latin typeface="Arial" pitchFamily="34" charset="0"/>
                <a:cs typeface="Arial" pitchFamily="34" charset="0"/>
              </a:rPr>
              <a:t>İmtiyazcı</a:t>
            </a:r>
            <a:endParaRPr lang="tr-TR" sz="1500" dirty="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125876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67</a:t>
            </a:fld>
            <a:endParaRPr lang="tr-TR" dirty="0"/>
          </a:p>
        </p:txBody>
      </p:sp>
      <p:sp>
        <p:nvSpPr>
          <p:cNvPr id="4" name="Dikdörtgen 3"/>
          <p:cNvSpPr/>
          <p:nvPr/>
        </p:nvSpPr>
        <p:spPr>
          <a:xfrm>
            <a:off x="192386" y="138056"/>
            <a:ext cx="8725277" cy="7063438"/>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700" b="1" dirty="0">
              <a:latin typeface="Arial" pitchFamily="34" charset="0"/>
              <a:cs typeface="Arial" pitchFamily="34" charset="0"/>
            </a:endParaRPr>
          </a:p>
          <a:p>
            <a:pPr algn="just">
              <a:lnSpc>
                <a:spcPct val="200000"/>
              </a:lnSpc>
            </a:pPr>
            <a:r>
              <a:rPr lang="tr-TR" sz="1500" b="1" dirty="0">
                <a:latin typeface="Arial" pitchFamily="34" charset="0"/>
                <a:cs typeface="Arial" pitchFamily="34" charset="0"/>
              </a:rPr>
              <a:t>DEĞERLENDİRME SORULARI</a:t>
            </a:r>
          </a:p>
          <a:p>
            <a:pPr algn="just">
              <a:lnSpc>
                <a:spcPct val="200000"/>
              </a:lnSpc>
            </a:pPr>
            <a:r>
              <a:rPr lang="tr-TR" sz="1500" dirty="0">
                <a:latin typeface="Arial" pitchFamily="34" charset="0"/>
                <a:cs typeface="Arial" pitchFamily="34" charset="0"/>
              </a:rPr>
              <a:t>5. Özel güvenlik hizmetleri Türkiye’de aşağıdaki usullerden hangisi ile yürütülmektedir?</a:t>
            </a:r>
          </a:p>
          <a:p>
            <a:pPr algn="just">
              <a:lnSpc>
                <a:spcPct val="200000"/>
              </a:lnSpc>
            </a:pPr>
            <a:r>
              <a:rPr lang="tr-TR" sz="1500" dirty="0">
                <a:latin typeface="Arial" pitchFamily="34" charset="0"/>
                <a:cs typeface="Arial" pitchFamily="34" charset="0"/>
              </a:rPr>
              <a:t>a) Emanet usulü</a:t>
            </a:r>
          </a:p>
          <a:p>
            <a:pPr algn="just">
              <a:lnSpc>
                <a:spcPct val="200000"/>
              </a:lnSpc>
            </a:pPr>
            <a:r>
              <a:rPr lang="tr-TR" sz="1500" dirty="0">
                <a:latin typeface="Arial" pitchFamily="34" charset="0"/>
                <a:cs typeface="Arial" pitchFamily="34" charset="0"/>
              </a:rPr>
              <a:t>b) İmtiyaz usulü</a:t>
            </a:r>
          </a:p>
          <a:p>
            <a:pPr algn="just">
              <a:lnSpc>
                <a:spcPct val="200000"/>
              </a:lnSpc>
            </a:pPr>
            <a:r>
              <a:rPr lang="tr-TR" sz="1500" dirty="0">
                <a:latin typeface="Arial" pitchFamily="34" charset="0"/>
                <a:cs typeface="Arial" pitchFamily="34" charset="0"/>
              </a:rPr>
              <a:t>c) Ruhsat usulü</a:t>
            </a:r>
          </a:p>
          <a:p>
            <a:pPr algn="just">
              <a:lnSpc>
                <a:spcPct val="200000"/>
              </a:lnSpc>
            </a:pPr>
            <a:r>
              <a:rPr lang="tr-TR" sz="1500" dirty="0">
                <a:latin typeface="Arial" pitchFamily="34" charset="0"/>
                <a:cs typeface="Arial" pitchFamily="34" charset="0"/>
              </a:rPr>
              <a:t>d) Yap-işlet-devret</a:t>
            </a:r>
          </a:p>
          <a:p>
            <a:pPr algn="just">
              <a:lnSpc>
                <a:spcPct val="200000"/>
              </a:lnSpc>
            </a:pPr>
            <a:r>
              <a:rPr lang="tr-TR" sz="1500" dirty="0">
                <a:latin typeface="Arial" pitchFamily="34" charset="0"/>
                <a:cs typeface="Arial" pitchFamily="34" charset="0"/>
              </a:rPr>
              <a:t>e) İltizam usulü</a:t>
            </a:r>
          </a:p>
          <a:p>
            <a:pPr algn="just">
              <a:lnSpc>
                <a:spcPct val="200000"/>
              </a:lnSpc>
            </a:pPr>
            <a:r>
              <a:rPr lang="tr-TR" sz="1500" dirty="0">
                <a:latin typeface="Arial" pitchFamily="34" charset="0"/>
                <a:cs typeface="Arial" pitchFamily="34" charset="0"/>
              </a:rPr>
              <a:t>6. Dünyada özel güvenlik hizmetlerinin tarihine bakıldığında öncü ülkeler aşağıdakilerden hangileridir?</a:t>
            </a:r>
          </a:p>
          <a:p>
            <a:pPr algn="just">
              <a:lnSpc>
                <a:spcPct val="200000"/>
              </a:lnSpc>
            </a:pPr>
            <a:r>
              <a:rPr lang="tr-TR" sz="1500" dirty="0">
                <a:latin typeface="Arial" pitchFamily="34" charset="0"/>
                <a:cs typeface="Arial" pitchFamily="34" charset="0"/>
              </a:rPr>
              <a:t>a) ABD ve Rusya</a:t>
            </a:r>
          </a:p>
          <a:p>
            <a:pPr algn="just">
              <a:lnSpc>
                <a:spcPct val="200000"/>
              </a:lnSpc>
            </a:pPr>
            <a:r>
              <a:rPr lang="tr-TR" sz="1500" dirty="0">
                <a:latin typeface="Arial" pitchFamily="34" charset="0"/>
                <a:cs typeface="Arial" pitchFamily="34" charset="0"/>
              </a:rPr>
              <a:t>b) ABD ve İngiltere</a:t>
            </a:r>
          </a:p>
          <a:p>
            <a:pPr algn="just">
              <a:lnSpc>
                <a:spcPct val="200000"/>
              </a:lnSpc>
            </a:pPr>
            <a:r>
              <a:rPr lang="tr-TR" sz="1500" dirty="0">
                <a:latin typeface="Arial" pitchFamily="34" charset="0"/>
                <a:cs typeface="Arial" pitchFamily="34" charset="0"/>
              </a:rPr>
              <a:t>c) Rusya ve İngiltere</a:t>
            </a:r>
          </a:p>
          <a:p>
            <a:pPr algn="just">
              <a:lnSpc>
                <a:spcPct val="200000"/>
              </a:lnSpc>
            </a:pPr>
            <a:r>
              <a:rPr lang="tr-TR" sz="1500" dirty="0">
                <a:latin typeface="Arial" pitchFamily="34" charset="0"/>
                <a:cs typeface="Arial" pitchFamily="34" charset="0"/>
              </a:rPr>
              <a:t>d) İsveç ve Rusya</a:t>
            </a:r>
          </a:p>
          <a:p>
            <a:pPr algn="just">
              <a:lnSpc>
                <a:spcPct val="200000"/>
              </a:lnSpc>
            </a:pPr>
            <a:r>
              <a:rPr lang="tr-TR" sz="1500" dirty="0">
                <a:latin typeface="Arial" pitchFamily="34" charset="0"/>
                <a:cs typeface="Arial" pitchFamily="34" charset="0"/>
              </a:rPr>
              <a:t>e) ABD ve Osmanlı Devleti</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079422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68</a:t>
            </a:fld>
            <a:endParaRPr lang="tr-TR" dirty="0"/>
          </a:p>
        </p:txBody>
      </p:sp>
      <p:sp>
        <p:nvSpPr>
          <p:cNvPr id="4" name="Dikdörtgen 3"/>
          <p:cNvSpPr/>
          <p:nvPr/>
        </p:nvSpPr>
        <p:spPr>
          <a:xfrm>
            <a:off x="192386" y="138056"/>
            <a:ext cx="8725277" cy="6258124"/>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700" b="1" dirty="0">
              <a:latin typeface="Arial" pitchFamily="34" charset="0"/>
              <a:cs typeface="Arial" pitchFamily="34" charset="0"/>
            </a:endParaRPr>
          </a:p>
          <a:p>
            <a:pPr algn="just">
              <a:lnSpc>
                <a:spcPct val="200000"/>
              </a:lnSpc>
            </a:pPr>
            <a:r>
              <a:rPr lang="tr-TR" sz="1500" b="1" dirty="0">
                <a:latin typeface="Arial" pitchFamily="34" charset="0"/>
                <a:cs typeface="Arial" pitchFamily="34" charset="0"/>
              </a:rPr>
              <a:t>DEĞERLENDİRME SORULARI</a:t>
            </a:r>
          </a:p>
          <a:p>
            <a:pPr algn="just">
              <a:lnSpc>
                <a:spcPct val="200000"/>
              </a:lnSpc>
            </a:pPr>
            <a:r>
              <a:rPr lang="tr-TR" sz="1500" dirty="0">
                <a:latin typeface="Arial" pitchFamily="34" charset="0"/>
                <a:cs typeface="Arial" pitchFamily="34" charset="0"/>
              </a:rPr>
              <a:t>7. Türkiye’de özel güvenlik kavramı ilk kez hangi mekânların korunması için gündeme gelmiştir?</a:t>
            </a:r>
          </a:p>
          <a:p>
            <a:pPr algn="just">
              <a:lnSpc>
                <a:spcPct val="200000"/>
              </a:lnSpc>
            </a:pPr>
            <a:r>
              <a:rPr lang="tr-TR" sz="1500" dirty="0">
                <a:latin typeface="Arial" pitchFamily="34" charset="0"/>
                <a:cs typeface="Arial" pitchFamily="34" charset="0"/>
              </a:rPr>
              <a:t>a) Stadyumların</a:t>
            </a:r>
          </a:p>
          <a:p>
            <a:pPr algn="just">
              <a:lnSpc>
                <a:spcPct val="200000"/>
              </a:lnSpc>
            </a:pPr>
            <a:r>
              <a:rPr lang="tr-TR" sz="1500" dirty="0">
                <a:latin typeface="Arial" pitchFamily="34" charset="0"/>
                <a:cs typeface="Arial" pitchFamily="34" charset="0"/>
              </a:rPr>
              <a:t>b) Barajların</a:t>
            </a:r>
          </a:p>
          <a:p>
            <a:pPr algn="just">
              <a:lnSpc>
                <a:spcPct val="200000"/>
              </a:lnSpc>
            </a:pPr>
            <a:r>
              <a:rPr lang="tr-TR" sz="1500" dirty="0">
                <a:latin typeface="Arial" pitchFamily="34" charset="0"/>
                <a:cs typeface="Arial" pitchFamily="34" charset="0"/>
              </a:rPr>
              <a:t>c) Üniversitelerin</a:t>
            </a:r>
          </a:p>
          <a:p>
            <a:pPr algn="just">
              <a:lnSpc>
                <a:spcPct val="200000"/>
              </a:lnSpc>
            </a:pPr>
            <a:r>
              <a:rPr lang="tr-TR" sz="1500" dirty="0">
                <a:latin typeface="Arial" pitchFamily="34" charset="0"/>
                <a:cs typeface="Arial" pitchFamily="34" charset="0"/>
              </a:rPr>
              <a:t>d) Resmî kurumların</a:t>
            </a:r>
          </a:p>
          <a:p>
            <a:pPr algn="just">
              <a:lnSpc>
                <a:spcPct val="200000"/>
              </a:lnSpc>
            </a:pPr>
            <a:r>
              <a:rPr lang="tr-TR" sz="1500" dirty="0">
                <a:latin typeface="Arial" pitchFamily="34" charset="0"/>
                <a:cs typeface="Arial" pitchFamily="34" charset="0"/>
              </a:rPr>
              <a:t>e) Yolların</a:t>
            </a:r>
          </a:p>
          <a:p>
            <a:pPr algn="just">
              <a:lnSpc>
                <a:spcPct val="200000"/>
              </a:lnSpc>
            </a:pPr>
            <a:r>
              <a:rPr lang="tr-TR" sz="1500" dirty="0">
                <a:latin typeface="Arial" pitchFamily="34" charset="0"/>
                <a:cs typeface="Arial" pitchFamily="34" charset="0"/>
              </a:rPr>
              <a:t>8. Kolluk güçlerince yapılan her türlü sınırlamanın ancak zorunlu olduğu ölçüde yapılabilmesi aşağıdaki ilkelerden hangisiyle doğrudan ilişkilidir?</a:t>
            </a:r>
          </a:p>
          <a:p>
            <a:pPr algn="just">
              <a:lnSpc>
                <a:spcPct val="200000"/>
              </a:lnSpc>
            </a:pPr>
            <a:r>
              <a:rPr lang="tr-TR" sz="1500" dirty="0">
                <a:latin typeface="Arial" pitchFamily="34" charset="0"/>
                <a:cs typeface="Arial" pitchFamily="34" charset="0"/>
              </a:rPr>
              <a:t>a) Zaruret hâli       b) Ölçülülük       c) Kanunilik     d) Anayasallık      e) Mütekabiliyet</a:t>
            </a:r>
          </a:p>
          <a:p>
            <a:pPr algn="just">
              <a:lnSpc>
                <a:spcPct val="200000"/>
              </a:lnSpc>
            </a:pPr>
            <a:endParaRPr lang="tr-TR" sz="1500" dirty="0">
              <a:latin typeface="Arial" pitchFamily="34" charset="0"/>
              <a:cs typeface="Arial" pitchFamily="34" charset="0"/>
            </a:endParaRPr>
          </a:p>
          <a:p>
            <a:pPr algn="just">
              <a:lnSpc>
                <a:spcPct val="200000"/>
              </a:lnSpc>
            </a:pPr>
            <a:endParaRPr lang="tr-TR" sz="1500" dirty="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331163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69</a:t>
            </a:fld>
            <a:endParaRPr lang="tr-TR" dirty="0"/>
          </a:p>
        </p:txBody>
      </p:sp>
      <p:sp>
        <p:nvSpPr>
          <p:cNvPr id="4" name="Dikdörtgen 3"/>
          <p:cNvSpPr/>
          <p:nvPr/>
        </p:nvSpPr>
        <p:spPr>
          <a:xfrm>
            <a:off x="192386" y="138056"/>
            <a:ext cx="8725277" cy="5216778"/>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700" b="1" dirty="0">
              <a:latin typeface="Arial" pitchFamily="34" charset="0"/>
              <a:cs typeface="Arial" pitchFamily="34" charset="0"/>
            </a:endParaRPr>
          </a:p>
          <a:p>
            <a:pPr algn="just">
              <a:lnSpc>
                <a:spcPct val="200000"/>
              </a:lnSpc>
            </a:pPr>
            <a:r>
              <a:rPr lang="tr-TR" sz="1500" b="1" dirty="0">
                <a:latin typeface="Arial" pitchFamily="34" charset="0"/>
                <a:cs typeface="Arial" pitchFamily="34" charset="0"/>
              </a:rPr>
              <a:t>DEĞERLENDİRME SORULARI</a:t>
            </a:r>
          </a:p>
          <a:p>
            <a:pPr algn="just">
              <a:lnSpc>
                <a:spcPct val="200000"/>
              </a:lnSpc>
            </a:pPr>
            <a:r>
              <a:rPr lang="tr-TR" sz="1500" dirty="0">
                <a:latin typeface="Arial" pitchFamily="34" charset="0"/>
                <a:cs typeface="Arial" pitchFamily="34" charset="0"/>
              </a:rPr>
              <a:t>9. Aniden gelişen olaylara müdahale edebilmek için hızlı hareket etmek gerekir; bazen yanılmak mümkün olsa bile eğer bu kabul edilmese idi özel güvenliğin olaylara müdahale edebilmesi adeta olanaksız hâle gelirdi. Paragrafta vurgulanan özel güvenlik hizmetlerinin özelliği aşağıdakilerden hangisidir?</a:t>
            </a:r>
          </a:p>
          <a:p>
            <a:pPr algn="just">
              <a:lnSpc>
                <a:spcPct val="200000"/>
              </a:lnSpc>
            </a:pPr>
            <a:r>
              <a:rPr lang="tr-TR" sz="1500" dirty="0">
                <a:latin typeface="Arial" pitchFamily="34" charset="0"/>
                <a:cs typeface="Arial" pitchFamily="34" charset="0"/>
              </a:rPr>
              <a:t>a) Kanunilik</a:t>
            </a:r>
          </a:p>
          <a:p>
            <a:pPr algn="just">
              <a:lnSpc>
                <a:spcPct val="200000"/>
              </a:lnSpc>
            </a:pPr>
            <a:r>
              <a:rPr lang="tr-TR" sz="1500" dirty="0">
                <a:latin typeface="Arial" pitchFamily="34" charset="0"/>
                <a:cs typeface="Arial" pitchFamily="34" charset="0"/>
              </a:rPr>
              <a:t>b) Ölçülülük</a:t>
            </a:r>
          </a:p>
          <a:p>
            <a:pPr algn="just">
              <a:lnSpc>
                <a:spcPct val="200000"/>
              </a:lnSpc>
            </a:pPr>
            <a:r>
              <a:rPr lang="tr-TR" sz="1500" dirty="0">
                <a:latin typeface="Arial" pitchFamily="34" charset="0"/>
                <a:cs typeface="Arial" pitchFamily="34" charset="0"/>
              </a:rPr>
              <a:t>c) Sınırlı ve geçici tedbirler içerme</a:t>
            </a:r>
          </a:p>
          <a:p>
            <a:pPr algn="just">
              <a:lnSpc>
                <a:spcPct val="200000"/>
              </a:lnSpc>
            </a:pPr>
            <a:r>
              <a:rPr lang="tr-TR" sz="1500" dirty="0">
                <a:latin typeface="Arial" pitchFamily="34" charset="0"/>
                <a:cs typeface="Arial" pitchFamily="34" charset="0"/>
              </a:rPr>
              <a:t>d) Görünüşte haklılık</a:t>
            </a:r>
          </a:p>
          <a:p>
            <a:pPr algn="just">
              <a:lnSpc>
                <a:spcPct val="200000"/>
              </a:lnSpc>
            </a:pPr>
            <a:r>
              <a:rPr lang="tr-TR" sz="1500" dirty="0">
                <a:latin typeface="Arial" pitchFamily="34" charset="0"/>
                <a:cs typeface="Arial" pitchFamily="34" charset="0"/>
              </a:rPr>
              <a:t>e) Özel yetkili olma</a:t>
            </a: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606286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xmlns="" id="{2AE12462-AA12-4A7F-8AB4-E63E4EBDC7C5}"/>
              </a:ext>
            </a:extLst>
          </p:cNvPr>
          <p:cNvSpPr>
            <a:spLocks noGrp="1"/>
          </p:cNvSpPr>
          <p:nvPr>
            <p:ph type="sldNum" sz="quarter" idx="7"/>
          </p:nvPr>
        </p:nvSpPr>
        <p:spPr/>
        <p:txBody>
          <a:bodyPr/>
          <a:lstStyle/>
          <a:p>
            <a:fld id="{B6F15528-21DE-4FAA-801E-634DDDAF4B2B}" type="slidenum">
              <a:rPr lang="tr-TR" smtClean="0"/>
              <a:t>70</a:t>
            </a:fld>
            <a:endParaRPr lang="tr-TR" dirty="0"/>
          </a:p>
        </p:txBody>
      </p:sp>
      <p:sp>
        <p:nvSpPr>
          <p:cNvPr id="4" name="Dikdörtgen 3"/>
          <p:cNvSpPr/>
          <p:nvPr/>
        </p:nvSpPr>
        <p:spPr>
          <a:xfrm>
            <a:off x="192386" y="138057"/>
            <a:ext cx="8725277" cy="6601773"/>
          </a:xfrm>
          <a:prstGeom prst="rect">
            <a:avLst/>
          </a:prstGeom>
        </p:spPr>
        <p:txBody>
          <a:bodyPr wrap="square" lIns="83786" tIns="41893" rIns="83786" bIns="41893">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tr-TR" sz="1300" b="1" u="sng" dirty="0">
                <a:solidFill>
                  <a:prstClr val="black"/>
                </a:solidFill>
                <a:latin typeface="Arial" pitchFamily="34" charset="0"/>
                <a:cs typeface="Arial" pitchFamily="34" charset="0"/>
              </a:rPr>
              <a:t>KAMU HİZMETİ ,ÖZEL GÜVENLİK HİZMETİ KAVRAMLARI ,ÖZEL GÜVENLİK HİZMETLERİNİN ÖZELLİKLERİ</a:t>
            </a:r>
          </a:p>
          <a:p>
            <a:pPr algn="just">
              <a:lnSpc>
                <a:spcPct val="200000"/>
              </a:lnSpc>
            </a:pPr>
            <a:endParaRPr lang="tr-TR" sz="700" b="1" dirty="0">
              <a:latin typeface="Arial" pitchFamily="34" charset="0"/>
              <a:cs typeface="Arial" pitchFamily="34" charset="0"/>
            </a:endParaRPr>
          </a:p>
          <a:p>
            <a:pPr algn="just">
              <a:lnSpc>
                <a:spcPct val="200000"/>
              </a:lnSpc>
            </a:pPr>
            <a:r>
              <a:rPr lang="tr-TR" sz="1500" b="1" dirty="0">
                <a:latin typeface="Arial" pitchFamily="34" charset="0"/>
                <a:cs typeface="Arial" pitchFamily="34" charset="0"/>
              </a:rPr>
              <a:t>DEĞERLENDİRME SORULARI</a:t>
            </a:r>
          </a:p>
          <a:p>
            <a:pPr algn="just">
              <a:lnSpc>
                <a:spcPct val="200000"/>
              </a:lnSpc>
            </a:pPr>
            <a:r>
              <a:rPr lang="tr-TR" sz="1500" dirty="0">
                <a:latin typeface="Arial" pitchFamily="34" charset="0"/>
                <a:cs typeface="Arial" pitchFamily="34" charset="0"/>
              </a:rPr>
              <a:t>10. Aşağıdakilerden hangisi özel güvenlik hizmetine duyulan ihtiyacı artırmaz?</a:t>
            </a:r>
          </a:p>
          <a:p>
            <a:pPr algn="just">
              <a:lnSpc>
                <a:spcPct val="200000"/>
              </a:lnSpc>
            </a:pPr>
            <a:r>
              <a:rPr lang="tr-TR" sz="1500" dirty="0">
                <a:latin typeface="Arial" pitchFamily="34" charset="0"/>
                <a:cs typeface="Arial" pitchFamily="34" charset="0"/>
              </a:rPr>
              <a:t>a) Nüfus artışı</a:t>
            </a:r>
          </a:p>
          <a:p>
            <a:pPr algn="just">
              <a:lnSpc>
                <a:spcPct val="200000"/>
              </a:lnSpc>
            </a:pPr>
            <a:r>
              <a:rPr lang="tr-TR" sz="1500" dirty="0">
                <a:latin typeface="Arial" pitchFamily="34" charset="0"/>
                <a:cs typeface="Arial" pitchFamily="34" charset="0"/>
              </a:rPr>
              <a:t>b) Suçlardaki artış</a:t>
            </a:r>
          </a:p>
          <a:p>
            <a:pPr algn="just">
              <a:lnSpc>
                <a:spcPct val="200000"/>
              </a:lnSpc>
            </a:pPr>
            <a:r>
              <a:rPr lang="tr-TR" sz="1500" dirty="0">
                <a:latin typeface="Arial" pitchFamily="34" charset="0"/>
                <a:cs typeface="Arial" pitchFamily="34" charset="0"/>
              </a:rPr>
              <a:t>c) Klasik kolluğun yetersiz kalmaya başlaması</a:t>
            </a:r>
          </a:p>
          <a:p>
            <a:pPr algn="just">
              <a:lnSpc>
                <a:spcPct val="200000"/>
              </a:lnSpc>
            </a:pPr>
            <a:r>
              <a:rPr lang="tr-TR" sz="1500" dirty="0">
                <a:latin typeface="Arial" pitchFamily="34" charset="0"/>
                <a:cs typeface="Arial" pitchFamily="34" charset="0"/>
              </a:rPr>
              <a:t>d) Toplumsal talep</a:t>
            </a:r>
          </a:p>
          <a:p>
            <a:pPr algn="just">
              <a:lnSpc>
                <a:spcPct val="200000"/>
              </a:lnSpc>
            </a:pPr>
            <a:r>
              <a:rPr lang="tr-TR" sz="1500" dirty="0">
                <a:latin typeface="Arial" pitchFamily="34" charset="0"/>
                <a:cs typeface="Arial" pitchFamily="34" charset="0"/>
              </a:rPr>
              <a:t>e) Klasik kolluğun tümüyle </a:t>
            </a:r>
            <a:r>
              <a:rPr lang="tr-TR" sz="1500">
                <a:latin typeface="Arial" pitchFamily="34" charset="0"/>
                <a:cs typeface="Arial" pitchFamily="34" charset="0"/>
              </a:rPr>
              <a:t>kaldırılmak </a:t>
            </a:r>
            <a:r>
              <a:rPr lang="tr-TR" sz="1500" smtClean="0">
                <a:latin typeface="Arial" pitchFamily="34" charset="0"/>
                <a:cs typeface="Arial" pitchFamily="34" charset="0"/>
              </a:rPr>
              <a:t>istenmesi</a:t>
            </a:r>
          </a:p>
          <a:p>
            <a:pPr algn="just">
              <a:lnSpc>
                <a:spcPct val="200000"/>
              </a:lnSpc>
            </a:pPr>
            <a:endParaRPr lang="tr-TR" sz="1500" dirty="0" smtClean="0">
              <a:latin typeface="Arial" pitchFamily="34" charset="0"/>
              <a:cs typeface="Arial" pitchFamily="34" charset="0"/>
            </a:endParaRPr>
          </a:p>
          <a:p>
            <a:pPr algn="just">
              <a:lnSpc>
                <a:spcPct val="200000"/>
              </a:lnSpc>
            </a:pPr>
            <a:r>
              <a:rPr lang="tr-TR" sz="1500" dirty="0">
                <a:latin typeface="Arial" pitchFamily="34" charset="0"/>
                <a:cs typeface="Arial" pitchFamily="34" charset="0"/>
              </a:rPr>
              <a:t>Cevap Anahtarı</a:t>
            </a:r>
          </a:p>
          <a:p>
            <a:pPr algn="just">
              <a:lnSpc>
                <a:spcPct val="200000"/>
              </a:lnSpc>
            </a:pPr>
            <a:r>
              <a:rPr lang="tr-TR" sz="1500" dirty="0">
                <a:latin typeface="Arial" pitchFamily="34" charset="0"/>
                <a:cs typeface="Arial" pitchFamily="34" charset="0"/>
              </a:rPr>
              <a:t>1.a, 2.e, 3.b, 4.c, 5. c, 6. b, 7.b, 8.b, 9.d, 10.e</a:t>
            </a:r>
          </a:p>
          <a:p>
            <a:pPr algn="just">
              <a:lnSpc>
                <a:spcPct val="200000"/>
              </a:lnSpc>
            </a:pPr>
            <a:endParaRPr lang="tr-TR" sz="1500" dirty="0">
              <a:latin typeface="Arial" pitchFamily="34" charset="0"/>
              <a:cs typeface="Arial" pitchFamily="34" charset="0"/>
            </a:endParaRPr>
          </a:p>
          <a:p>
            <a:pPr algn="just">
              <a:lnSpc>
                <a:spcPct val="200000"/>
              </a:lnSpc>
            </a:pPr>
            <a:endParaRPr lang="tr-TR" sz="1500" dirty="0">
              <a:latin typeface="Arial" pitchFamily="34" charset="0"/>
              <a:cs typeface="Arial" pitchFamily="34" charset="0"/>
            </a:endParaRPr>
          </a:p>
          <a:p>
            <a:pPr algn="just">
              <a:lnSpc>
                <a:spcPct val="200000"/>
              </a:lnSpc>
            </a:pPr>
            <a:endParaRPr lang="tr-TR" sz="1500" dirty="0">
              <a:latin typeface="Arial" pitchFamily="34" charset="0"/>
              <a:cs typeface="Arial" pitchFamily="34" charset="0"/>
            </a:endParaRPr>
          </a:p>
        </p:txBody>
      </p:sp>
      <p:grpSp>
        <p:nvGrpSpPr>
          <p:cNvPr id="6" name="Grup 5"/>
          <p:cNvGrpSpPr/>
          <p:nvPr/>
        </p:nvGrpSpPr>
        <p:grpSpPr>
          <a:xfrm>
            <a:off x="8344750" y="-127000"/>
            <a:ext cx="799251" cy="949085"/>
            <a:chOff x="7874000" y="1735548"/>
            <a:chExt cx="896937" cy="99653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1847850"/>
              <a:ext cx="8969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8026400" y="1735548"/>
              <a:ext cx="668337" cy="923330"/>
            </a:xfrm>
            <a:prstGeom prst="rect">
              <a:avLst/>
            </a:prstGeom>
            <a:noFill/>
          </p:spPr>
          <p:txBody>
            <a:bodyPr wrap="square" rtlCol="0">
              <a:spAutoFit/>
            </a:bodyPr>
            <a:lstStyle/>
            <a:p>
              <a:r>
                <a:rPr lang="tr-TR" sz="4900" dirty="0">
                  <a:solidFill>
                    <a:schemeClr val="bg1"/>
                  </a:solidFill>
                </a:rPr>
                <a:t>2</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413"/>
            <a:ext cx="754370" cy="7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85838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6840</Words>
  <Application>Microsoft Office PowerPoint</Application>
  <PresentationFormat>Ekran Gösterisi (4:3)</PresentationFormat>
  <Paragraphs>704</Paragraphs>
  <Slides>70</Slides>
  <Notes>55</Notes>
  <HiddenSlides>0</HiddenSlides>
  <MMClips>0</MMClips>
  <ScaleCrop>false</ScaleCrop>
  <HeadingPairs>
    <vt:vector size="4" baseType="variant">
      <vt:variant>
        <vt:lpstr>Tema</vt:lpstr>
      </vt:variant>
      <vt:variant>
        <vt:i4>1</vt:i4>
      </vt:variant>
      <vt:variant>
        <vt:lpstr>Slayt Başlıkları</vt:lpstr>
      </vt:variant>
      <vt:variant>
        <vt:i4>70</vt:i4>
      </vt:variant>
    </vt:vector>
  </HeadingPairs>
  <TitlesOfParts>
    <vt:vector size="71"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cp:lastModifiedBy>kavas36@gmail.com</cp:lastModifiedBy>
  <cp:revision>2</cp:revision>
  <dcterms:modified xsi:type="dcterms:W3CDTF">2021-02-15T08:04:04Z</dcterms:modified>
</cp:coreProperties>
</file>