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C2E836-1877-4D77-973D-907D87ACEDE6}" type="datetimeFigureOut">
              <a:rPr lang="tr-TR" smtClean="0"/>
              <a:t>16.05.2021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FC4417-3A7D-4421-9517-35ECD05F673B}" type="slidenum">
              <a:rPr lang="tr-TR" smtClean="0"/>
              <a:t>‹#›</a:t>
            </a:fld>
            <a:endParaRPr lang="tr-TR"/>
          </a:p>
        </p:txBody>
      </p:sp>
    </p:spTree>
    <p:extLst>
      <p:ext uri="{BB962C8B-B14F-4D97-AF65-F5344CB8AC3E}">
        <p14:creationId xmlns:p14="http://schemas.microsoft.com/office/powerpoint/2010/main" val="4108577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b="1"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2</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b="1"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3</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b="1"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4</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b="1"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5</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b="1"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6</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b="1"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7</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b="1"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8</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b="1"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9</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b="1"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10</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b="1"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11</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b="1"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12</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b="1"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13</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b="1"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14</a:t>
            </a:fld>
            <a:endParaRPr lang="tr-TR" dirty="0"/>
          </a:p>
        </p:txBody>
      </p:sp>
    </p:spTree>
    <p:extLst>
      <p:ext uri="{BB962C8B-B14F-4D97-AF65-F5344CB8AC3E}">
        <p14:creationId xmlns:p14="http://schemas.microsoft.com/office/powerpoint/2010/main" val="889669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b="1" dirty="0" smtClean="0"/>
          </a:p>
        </p:txBody>
      </p:sp>
      <p:sp>
        <p:nvSpPr>
          <p:cNvPr id="4" name="Slayt Numarası Yer Tutucusu 3"/>
          <p:cNvSpPr>
            <a:spLocks noGrp="1"/>
          </p:cNvSpPr>
          <p:nvPr>
            <p:ph type="sldNum" sz="quarter" idx="10"/>
          </p:nvPr>
        </p:nvSpPr>
        <p:spPr/>
        <p:txBody>
          <a:bodyPr/>
          <a:lstStyle/>
          <a:p>
            <a:fld id="{0B47F97D-B3EC-4159-B623-0D635217E07C}" type="slidenum">
              <a:rPr lang="tr-TR" smtClean="0"/>
              <a:t>15</a:t>
            </a:fld>
            <a:endParaRPr lang="tr-TR" dirty="0"/>
          </a:p>
        </p:txBody>
      </p:sp>
    </p:spTree>
    <p:extLst>
      <p:ext uri="{BB962C8B-B14F-4D97-AF65-F5344CB8AC3E}">
        <p14:creationId xmlns:p14="http://schemas.microsoft.com/office/powerpoint/2010/main" val="889669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16.05.2021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16.05.2021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16.05.2021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16.05.2021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16.05.2021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16.05.2021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16.05.2021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E3E2E980-8B8A-4F28-AFF9-731E739B6F60}" type="datetime1">
              <a:rPr lang="en-US" smtClean="0"/>
              <a:t>5/16/2021</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2600191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16.05.2021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7"/>
          </p:nvPr>
        </p:nvSpPr>
        <p:spPr/>
        <p:txBody>
          <a:bodyPr/>
          <a:lstStyle/>
          <a:p>
            <a:fld id="{B6F15528-21DE-4FAA-801E-634DDDAF4B2B}" type="slidenum">
              <a:rPr lang="tr-TR" smtClean="0"/>
              <a:t>1</a:t>
            </a:fld>
            <a:endParaRPr lang="tr-TR" dirty="0"/>
          </a:p>
        </p:txBody>
      </p:sp>
      <p:sp>
        <p:nvSpPr>
          <p:cNvPr id="3" name="Dikdörtgen 2"/>
          <p:cNvSpPr/>
          <p:nvPr/>
        </p:nvSpPr>
        <p:spPr>
          <a:xfrm>
            <a:off x="969532" y="1759857"/>
            <a:ext cx="7197505" cy="1608098"/>
          </a:xfrm>
          <a:prstGeom prst="rect">
            <a:avLst/>
          </a:prstGeom>
        </p:spPr>
        <p:txBody>
          <a:bodyPr wrap="square" lIns="83786" tIns="41893" rIns="83786" bIns="41893">
            <a:spAutoFit/>
          </a:bodyPr>
          <a:lstStyle/>
          <a:p>
            <a:pPr algn="ctr">
              <a:lnSpc>
                <a:spcPct val="150000"/>
              </a:lnSpc>
            </a:pPr>
            <a:r>
              <a:rPr lang="tr-TR" sz="3300" b="1" dirty="0"/>
              <a:t>TOPLUMSAL OLAYLARDA KULLANILAN TAKTİK MÜDAHALE DÜZENLERİ</a:t>
            </a:r>
          </a:p>
        </p:txBody>
      </p:sp>
    </p:spTree>
    <p:extLst>
      <p:ext uri="{BB962C8B-B14F-4D97-AF65-F5344CB8AC3E}">
        <p14:creationId xmlns:p14="http://schemas.microsoft.com/office/powerpoint/2010/main" val="2688137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7"/>
            <a:ext cx="9139968" cy="670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a:xfrm>
            <a:off x="8374456" y="5969001"/>
            <a:ext cx="312345" cy="309892"/>
          </a:xfrm>
        </p:spPr>
        <p:txBody>
          <a:bodyPr/>
          <a:lstStyle/>
          <a:p>
            <a:r>
              <a:rPr lang="tr-TR" dirty="0" smtClean="0"/>
              <a:t>   </a:t>
            </a:r>
            <a:fld id="{B6F15528-21DE-4FAA-801E-634DDDAF4B2B}" type="slidenum">
              <a:rPr lang="tr-TR" smtClean="0"/>
              <a:t>2</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lgn="ctr">
              <a:spcBef>
                <a:spcPts val="550"/>
              </a:spcBef>
              <a:spcAft>
                <a:spcPts val="550"/>
              </a:spcAft>
            </a:pPr>
            <a:r>
              <a:rPr lang="tr-TR" sz="1700" b="1" cap="all" spc="-32" dirty="0">
                <a:solidFill>
                  <a:schemeClr val="bg1"/>
                </a:solidFill>
                <a:latin typeface="Arial" pitchFamily="34" charset="0"/>
                <a:cs typeface="Arial" pitchFamily="34" charset="0"/>
              </a:rPr>
              <a:t>TOPLUMSAL OLAYLARDA KULLANILAN TAKTİK MÜDAHALE DÜZENLERİ</a:t>
            </a:r>
          </a:p>
        </p:txBody>
      </p:sp>
      <p:sp>
        <p:nvSpPr>
          <p:cNvPr id="3" name="Dikdörtgen 2"/>
          <p:cNvSpPr/>
          <p:nvPr/>
        </p:nvSpPr>
        <p:spPr>
          <a:xfrm>
            <a:off x="368684" y="671286"/>
            <a:ext cx="8553160" cy="4516587"/>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TOPLU DÜZENLER</a:t>
            </a:r>
          </a:p>
          <a:p>
            <a:pPr algn="just">
              <a:lnSpc>
                <a:spcPct val="150000"/>
              </a:lnSpc>
            </a:pPr>
            <a:r>
              <a:rPr lang="tr-TR" b="1" dirty="0" smtClean="0">
                <a:latin typeface="Arial" pitchFamily="34" charset="0"/>
                <a:cs typeface="Arial" pitchFamily="34" charset="0"/>
              </a:rPr>
              <a:t>A- </a:t>
            </a:r>
            <a:r>
              <a:rPr lang="tr-TR" b="1" dirty="0">
                <a:latin typeface="Arial" pitchFamily="34" charset="0"/>
                <a:cs typeface="Arial" pitchFamily="34" charset="0"/>
              </a:rPr>
              <a:t>Hat Düzeni</a:t>
            </a:r>
          </a:p>
          <a:p>
            <a:pPr algn="just">
              <a:lnSpc>
                <a:spcPct val="150000"/>
              </a:lnSpc>
            </a:pPr>
            <a:r>
              <a:rPr lang="tr-TR" b="1" dirty="0">
                <a:latin typeface="Arial" pitchFamily="34" charset="0"/>
                <a:cs typeface="Arial" pitchFamily="34" charset="0"/>
              </a:rPr>
              <a:t>a. Grubun Hat Düzeni</a:t>
            </a:r>
          </a:p>
          <a:p>
            <a:pPr algn="just">
              <a:lnSpc>
                <a:spcPct val="150000"/>
              </a:lnSpc>
            </a:pPr>
            <a:r>
              <a:rPr lang="tr-TR" b="1" dirty="0">
                <a:latin typeface="Arial" pitchFamily="34" charset="0"/>
                <a:cs typeface="Arial" pitchFamily="34" charset="0"/>
              </a:rPr>
              <a:t>Amaç</a:t>
            </a:r>
          </a:p>
          <a:p>
            <a:pPr algn="just">
              <a:lnSpc>
                <a:spcPct val="200000"/>
              </a:lnSpc>
            </a:pPr>
            <a:r>
              <a:rPr lang="tr-TR" b="1" dirty="0">
                <a:latin typeface="Arial" pitchFamily="34" charset="0"/>
                <a:cs typeface="Arial" pitchFamily="34" charset="0"/>
              </a:rPr>
              <a:t>1- </a:t>
            </a:r>
            <a:r>
              <a:rPr lang="tr-TR" dirty="0">
                <a:latin typeface="Arial" pitchFamily="34" charset="0"/>
                <a:cs typeface="Arial" pitchFamily="34" charset="0"/>
              </a:rPr>
              <a:t>Yol veya belirli bir alan kapaması yapmak</a:t>
            </a:r>
          </a:p>
          <a:p>
            <a:pPr algn="just">
              <a:lnSpc>
                <a:spcPct val="200000"/>
              </a:lnSpc>
            </a:pPr>
            <a:r>
              <a:rPr lang="tr-TR" b="1" dirty="0">
                <a:latin typeface="Arial" pitchFamily="34" charset="0"/>
                <a:cs typeface="Arial" pitchFamily="34" charset="0"/>
              </a:rPr>
              <a:t>2- </a:t>
            </a:r>
            <a:r>
              <a:rPr lang="tr-TR" dirty="0">
                <a:latin typeface="Arial" pitchFamily="34" charset="0"/>
                <a:cs typeface="Arial" pitchFamily="34" charset="0"/>
              </a:rPr>
              <a:t>Bir bina veya şahsı korumak</a:t>
            </a:r>
          </a:p>
          <a:p>
            <a:pPr algn="just">
              <a:lnSpc>
                <a:spcPct val="200000"/>
              </a:lnSpc>
            </a:pPr>
            <a:r>
              <a:rPr lang="tr-TR" b="1" dirty="0">
                <a:latin typeface="Arial" pitchFamily="34" charset="0"/>
                <a:cs typeface="Arial" pitchFamily="34" charset="0"/>
              </a:rPr>
              <a:t>3- </a:t>
            </a:r>
            <a:r>
              <a:rPr lang="tr-TR" dirty="0">
                <a:latin typeface="Arial" pitchFamily="34" charset="0"/>
                <a:cs typeface="Arial" pitchFamily="34" charset="0"/>
              </a:rPr>
              <a:t>Topluluk veya kalabalığı geriye itmek, belirli bir bölgeden çıkarmak</a:t>
            </a:r>
          </a:p>
          <a:p>
            <a:pPr algn="just">
              <a:lnSpc>
                <a:spcPct val="200000"/>
              </a:lnSpc>
            </a:pPr>
            <a:r>
              <a:rPr lang="tr-TR" b="1" dirty="0">
                <a:latin typeface="Arial" pitchFamily="34" charset="0"/>
                <a:cs typeface="Arial" pitchFamily="34" charset="0"/>
              </a:rPr>
              <a:t>4- </a:t>
            </a:r>
            <a:r>
              <a:rPr lang="tr-TR" dirty="0">
                <a:latin typeface="Arial" pitchFamily="34" charset="0"/>
                <a:cs typeface="Arial" pitchFamily="34" charset="0"/>
              </a:rPr>
              <a:t>İki grubu birbirinden ayırmak</a:t>
            </a:r>
          </a:p>
          <a:p>
            <a:pPr algn="just">
              <a:lnSpc>
                <a:spcPct val="200000"/>
              </a:lnSpc>
            </a:pPr>
            <a:r>
              <a:rPr lang="tr-TR" b="1" dirty="0">
                <a:latin typeface="Arial" pitchFamily="34" charset="0"/>
                <a:cs typeface="Arial" pitchFamily="34" charset="0"/>
              </a:rPr>
              <a:t>5- </a:t>
            </a:r>
            <a:r>
              <a:rPr lang="tr-TR" dirty="0">
                <a:latin typeface="Arial" pitchFamily="34" charset="0"/>
                <a:cs typeface="Arial" pitchFamily="34" charset="0"/>
              </a:rPr>
              <a:t>Her yönden gelebilecek tehditlere karşı tedbir </a:t>
            </a:r>
            <a:r>
              <a:rPr lang="tr-TR" dirty="0" smtClean="0">
                <a:latin typeface="Arial" pitchFamily="34" charset="0"/>
                <a:cs typeface="Arial" pitchFamily="34" charset="0"/>
              </a:rPr>
              <a:t>almak</a:t>
            </a:r>
            <a:endParaRPr lang="tr-TR" dirty="0">
              <a:latin typeface="Arial" pitchFamily="34" charset="0"/>
              <a:cs typeface="Arial" pitchFamily="34" charset="0"/>
            </a:endParaRP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80848"/>
          <a:stretch/>
        </p:blipFill>
        <p:spPr bwMode="auto">
          <a:xfrm>
            <a:off x="3417683" y="5251073"/>
            <a:ext cx="4921407" cy="988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5774" y="1034143"/>
            <a:ext cx="2877304" cy="2303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05918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7"/>
            <a:ext cx="9139968" cy="670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a:xfrm>
            <a:off x="8374456" y="5969001"/>
            <a:ext cx="312345" cy="309892"/>
          </a:xfrm>
        </p:spPr>
        <p:txBody>
          <a:bodyPr/>
          <a:lstStyle/>
          <a:p>
            <a:r>
              <a:rPr lang="tr-TR" dirty="0" smtClean="0"/>
              <a:t>   </a:t>
            </a:r>
            <a:fld id="{B6F15528-21DE-4FAA-801E-634DDDAF4B2B}" type="slidenum">
              <a:rPr lang="tr-TR" smtClean="0"/>
              <a:t>3</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lgn="ctr">
              <a:spcBef>
                <a:spcPts val="550"/>
              </a:spcBef>
              <a:spcAft>
                <a:spcPts val="550"/>
              </a:spcAft>
            </a:pPr>
            <a:r>
              <a:rPr lang="tr-TR" sz="1700" b="1" cap="all" spc="-32" dirty="0">
                <a:solidFill>
                  <a:schemeClr val="bg1"/>
                </a:solidFill>
                <a:latin typeface="Arial" pitchFamily="34" charset="0"/>
                <a:cs typeface="Arial" pitchFamily="34" charset="0"/>
              </a:rPr>
              <a:t>TOPLUMSAL OLAYLARDA KULLANILAN TAKTİK MÜDAHALE DÜZENLERİ</a:t>
            </a:r>
          </a:p>
        </p:txBody>
      </p:sp>
      <p:sp>
        <p:nvSpPr>
          <p:cNvPr id="3" name="Dikdörtgen 2"/>
          <p:cNvSpPr/>
          <p:nvPr/>
        </p:nvSpPr>
        <p:spPr>
          <a:xfrm>
            <a:off x="368684" y="671286"/>
            <a:ext cx="8553160" cy="1746598"/>
          </a:xfrm>
          <a:prstGeom prst="rect">
            <a:avLst/>
          </a:prstGeom>
        </p:spPr>
        <p:txBody>
          <a:bodyPr wrap="square" lIns="83786" tIns="41893" rIns="83786" bIns="41893">
            <a:spAutoFit/>
          </a:bodyPr>
          <a:lstStyle/>
          <a:p>
            <a:pPr algn="just">
              <a:lnSpc>
                <a:spcPct val="150000"/>
              </a:lnSpc>
            </a:pPr>
            <a:r>
              <a:rPr lang="tr-TR" b="1" u="sng" dirty="0">
                <a:latin typeface="Arial" pitchFamily="34" charset="0"/>
                <a:cs typeface="Arial" pitchFamily="34" charset="0"/>
              </a:rPr>
              <a:t>TOPLU DÜZENLER</a:t>
            </a:r>
          </a:p>
          <a:p>
            <a:pPr algn="just">
              <a:lnSpc>
                <a:spcPct val="150000"/>
              </a:lnSpc>
            </a:pPr>
            <a:r>
              <a:rPr lang="tr-TR" b="1" dirty="0" smtClean="0">
                <a:latin typeface="Arial" pitchFamily="34" charset="0"/>
                <a:cs typeface="Arial" pitchFamily="34" charset="0"/>
              </a:rPr>
              <a:t>A- </a:t>
            </a:r>
            <a:r>
              <a:rPr lang="tr-TR" b="1" dirty="0">
                <a:latin typeface="Arial" pitchFamily="34" charset="0"/>
                <a:cs typeface="Arial" pitchFamily="34" charset="0"/>
              </a:rPr>
              <a:t>Hat Düzeni</a:t>
            </a:r>
          </a:p>
          <a:p>
            <a:pPr algn="just">
              <a:lnSpc>
                <a:spcPct val="150000"/>
              </a:lnSpc>
            </a:pPr>
            <a:r>
              <a:rPr lang="tr-TR" b="1" dirty="0">
                <a:latin typeface="Arial" pitchFamily="34" charset="0"/>
                <a:cs typeface="Arial" pitchFamily="34" charset="0"/>
              </a:rPr>
              <a:t>a. Grubun Hat Düzeni</a:t>
            </a:r>
          </a:p>
          <a:p>
            <a:pPr algn="just">
              <a:lnSpc>
                <a:spcPct val="150000"/>
              </a:lnSpc>
            </a:pPr>
            <a:r>
              <a:rPr lang="tr-TR" b="1" u="sng" dirty="0" smtClean="0">
                <a:latin typeface="Arial" pitchFamily="34" charset="0"/>
                <a:cs typeface="Arial" pitchFamily="34" charset="0"/>
              </a:rPr>
              <a:t>Uygulama</a:t>
            </a:r>
            <a:endParaRPr lang="tr-TR" b="1" u="sng" dirty="0">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1393" y="886540"/>
            <a:ext cx="4924510" cy="5163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151882" y="2401095"/>
            <a:ext cx="3810358" cy="4239588"/>
          </a:xfrm>
          <a:prstGeom prst="rect">
            <a:avLst/>
          </a:prstGeom>
        </p:spPr>
        <p:txBody>
          <a:bodyPr wrap="square" lIns="83786" tIns="41893" rIns="83786" bIns="41893">
            <a:spAutoFit/>
          </a:bodyPr>
          <a:lstStyle/>
          <a:p>
            <a:pPr marL="261833" indent="-261833" algn="just">
              <a:lnSpc>
                <a:spcPct val="150000"/>
              </a:lnSpc>
              <a:buFont typeface="Wingdings" pitchFamily="2" charset="2"/>
              <a:buChar char="Ø"/>
            </a:pPr>
            <a:r>
              <a:rPr lang="tr-TR" dirty="0">
                <a:latin typeface="Arial" pitchFamily="34" charset="0"/>
                <a:cs typeface="Arial" pitchFamily="34" charset="0"/>
              </a:rPr>
              <a:t>2. ve 3. Ekiplerin 2 numaralı personeli komutta belirtilen cepheyi esas alacak şekilde birleşerek yerlerini alırlar. 2. Ekip sağa, 3. Ekip sola hat düzeni alırlar. 2. ve 3. Ekiplerin çıkışlarından  ortalama 1-2 saniye gecikmeli olarak 1. Ekip 2. Ekibi, 4. Ekip ise 3. Ekibi takip ederek hat düzenini oluştururlar. </a:t>
            </a:r>
          </a:p>
        </p:txBody>
      </p:sp>
    </p:spTree>
    <p:extLst>
      <p:ext uri="{BB962C8B-B14F-4D97-AF65-F5344CB8AC3E}">
        <p14:creationId xmlns:p14="http://schemas.microsoft.com/office/powerpoint/2010/main" val="24990022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7"/>
            <a:ext cx="9139968" cy="670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a:xfrm>
            <a:off x="8374456" y="5969001"/>
            <a:ext cx="312345" cy="309892"/>
          </a:xfrm>
        </p:spPr>
        <p:txBody>
          <a:bodyPr/>
          <a:lstStyle/>
          <a:p>
            <a:r>
              <a:rPr lang="tr-TR" dirty="0" smtClean="0"/>
              <a:t>   </a:t>
            </a:r>
            <a:fld id="{B6F15528-21DE-4FAA-801E-634DDDAF4B2B}" type="slidenum">
              <a:rPr lang="tr-TR" smtClean="0"/>
              <a:t>4</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lgn="ctr">
              <a:spcBef>
                <a:spcPts val="550"/>
              </a:spcBef>
              <a:spcAft>
                <a:spcPts val="550"/>
              </a:spcAft>
            </a:pPr>
            <a:r>
              <a:rPr lang="tr-TR" sz="1700" b="1" cap="all" spc="-32" dirty="0">
                <a:solidFill>
                  <a:schemeClr val="bg1"/>
                </a:solidFill>
                <a:latin typeface="Arial" pitchFamily="34" charset="0"/>
                <a:cs typeface="Arial" pitchFamily="34" charset="0"/>
              </a:rPr>
              <a:t>TOPLUMSAL OLAYLARDA KULLANILAN TAKTİK MÜDAHALE DÜZENLERİ</a:t>
            </a:r>
          </a:p>
        </p:txBody>
      </p:sp>
      <p:sp>
        <p:nvSpPr>
          <p:cNvPr id="3" name="Dikdörtgen 2"/>
          <p:cNvSpPr/>
          <p:nvPr/>
        </p:nvSpPr>
        <p:spPr>
          <a:xfrm>
            <a:off x="368684" y="671286"/>
            <a:ext cx="8553160" cy="4516587"/>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TOPLU DÜZENLER</a:t>
            </a:r>
          </a:p>
          <a:p>
            <a:pPr algn="just">
              <a:lnSpc>
                <a:spcPct val="150000"/>
              </a:lnSpc>
            </a:pPr>
            <a:r>
              <a:rPr lang="tr-TR" b="1" dirty="0" smtClean="0">
                <a:latin typeface="Arial" pitchFamily="34" charset="0"/>
                <a:cs typeface="Arial" pitchFamily="34" charset="0"/>
              </a:rPr>
              <a:t>A- </a:t>
            </a:r>
            <a:r>
              <a:rPr lang="tr-TR" b="1" dirty="0">
                <a:latin typeface="Arial" pitchFamily="34" charset="0"/>
                <a:cs typeface="Arial" pitchFamily="34" charset="0"/>
              </a:rPr>
              <a:t>Hat Düzeni</a:t>
            </a:r>
          </a:p>
          <a:p>
            <a:pPr algn="just">
              <a:lnSpc>
                <a:spcPct val="150000"/>
              </a:lnSpc>
            </a:pPr>
            <a:r>
              <a:rPr lang="tr-TR" b="1" dirty="0">
                <a:latin typeface="Arial" pitchFamily="34" charset="0"/>
                <a:cs typeface="Arial" pitchFamily="34" charset="0"/>
              </a:rPr>
              <a:t>a. Grubun Hat Düzeni</a:t>
            </a:r>
          </a:p>
          <a:p>
            <a:pPr algn="just">
              <a:lnSpc>
                <a:spcPct val="150000"/>
              </a:lnSpc>
            </a:pPr>
            <a:r>
              <a:rPr lang="tr-TR" b="1" dirty="0">
                <a:latin typeface="Arial" pitchFamily="34" charset="0"/>
                <a:cs typeface="Arial" pitchFamily="34" charset="0"/>
              </a:rPr>
              <a:t>Uygulama</a:t>
            </a:r>
          </a:p>
          <a:p>
            <a:pPr marL="261833" indent="-261833" algn="just">
              <a:lnSpc>
                <a:spcPct val="200000"/>
              </a:lnSpc>
              <a:buFont typeface="Wingdings" pitchFamily="2" charset="2"/>
              <a:buChar char="Ø"/>
            </a:pPr>
            <a:r>
              <a:rPr lang="tr-TR" dirty="0" smtClean="0">
                <a:latin typeface="Arial" pitchFamily="34" charset="0"/>
                <a:cs typeface="Arial" pitchFamily="34" charset="0"/>
              </a:rPr>
              <a:t>Ekip  Amirleri  ekiplerinin   orta  noktasında</a:t>
            </a:r>
            <a:r>
              <a:rPr lang="tr-TR" dirty="0">
                <a:latin typeface="Arial" pitchFamily="34" charset="0"/>
                <a:cs typeface="Arial" pitchFamily="34" charset="0"/>
              </a:rPr>
              <a:t>, bir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adım </a:t>
            </a:r>
            <a:r>
              <a:rPr lang="tr-TR" dirty="0">
                <a:latin typeface="Arial" pitchFamily="34" charset="0"/>
                <a:cs typeface="Arial" pitchFamily="34" charset="0"/>
              </a:rPr>
              <a:t>geride </a:t>
            </a:r>
            <a:r>
              <a:rPr lang="tr-TR" dirty="0" smtClean="0">
                <a:latin typeface="Arial" pitchFamily="34" charset="0"/>
                <a:cs typeface="Arial" pitchFamily="34" charset="0"/>
              </a:rPr>
              <a:t> yerlerini </a:t>
            </a:r>
            <a:r>
              <a:rPr lang="tr-TR" dirty="0">
                <a:latin typeface="Arial" pitchFamily="34" charset="0"/>
                <a:cs typeface="Arial" pitchFamily="34" charset="0"/>
              </a:rPr>
              <a:t>alırlar</a:t>
            </a:r>
            <a:r>
              <a:rPr lang="tr-TR" dirty="0" smtClean="0">
                <a:latin typeface="Arial" pitchFamily="34" charset="0"/>
                <a:cs typeface="Arial" pitchFamily="34" charset="0"/>
              </a:rPr>
              <a:t>.   </a:t>
            </a:r>
            <a:r>
              <a:rPr lang="tr-TR" dirty="0">
                <a:latin typeface="Arial" pitchFamily="34" charset="0"/>
                <a:cs typeface="Arial" pitchFamily="34" charset="0"/>
              </a:rPr>
              <a:t>Personel arasındaki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mesafe </a:t>
            </a:r>
            <a:r>
              <a:rPr lang="tr-TR" dirty="0">
                <a:latin typeface="Arial" pitchFamily="34" charset="0"/>
                <a:cs typeface="Arial" pitchFamily="34" charset="0"/>
              </a:rPr>
              <a:t>aksi bir talimat verilinceye kadar bir adımdır</a:t>
            </a:r>
            <a:r>
              <a:rPr lang="tr-TR" dirty="0" smtClean="0">
                <a:latin typeface="Arial" pitchFamily="34" charset="0"/>
                <a:cs typeface="Arial" pitchFamily="34" charset="0"/>
              </a:rPr>
              <a:t>.</a:t>
            </a:r>
          </a:p>
          <a:p>
            <a:pPr algn="just">
              <a:lnSpc>
                <a:spcPct val="200000"/>
              </a:lnSpc>
            </a:pPr>
            <a:r>
              <a:rPr lang="tr-TR" dirty="0" smtClean="0">
                <a:latin typeface="Arial" pitchFamily="34" charset="0"/>
                <a:cs typeface="Arial" pitchFamily="34" charset="0"/>
              </a:rPr>
              <a:t> </a:t>
            </a:r>
            <a:r>
              <a:rPr lang="tr-TR" dirty="0">
                <a:latin typeface="Arial" pitchFamily="34" charset="0"/>
                <a:cs typeface="Arial" pitchFamily="34" charset="0"/>
              </a:rPr>
              <a:t>Çözülme her ekipte de </a:t>
            </a:r>
            <a:r>
              <a:rPr lang="tr-TR" dirty="0" smtClean="0">
                <a:latin typeface="Arial" pitchFamily="34" charset="0"/>
                <a:cs typeface="Arial" pitchFamily="34" charset="0"/>
              </a:rPr>
              <a:t>son  </a:t>
            </a:r>
            <a:r>
              <a:rPr lang="tr-TR" dirty="0">
                <a:latin typeface="Arial" pitchFamily="34" charset="0"/>
                <a:cs typeface="Arial" pitchFamily="34" charset="0"/>
              </a:rPr>
              <a:t>personel üzerinden ve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aynı </a:t>
            </a:r>
            <a:r>
              <a:rPr lang="tr-TR" dirty="0">
                <a:latin typeface="Arial" pitchFamily="34" charset="0"/>
                <a:cs typeface="Arial" pitchFamily="34" charset="0"/>
              </a:rPr>
              <a:t>anda başlayarak gerçekleşir</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7069" y="961571"/>
            <a:ext cx="3939921" cy="4717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3427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7"/>
            <a:ext cx="9139968" cy="670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a:xfrm>
            <a:off x="8374456" y="5969001"/>
            <a:ext cx="312345" cy="309892"/>
          </a:xfrm>
        </p:spPr>
        <p:txBody>
          <a:bodyPr/>
          <a:lstStyle/>
          <a:p>
            <a:r>
              <a:rPr lang="tr-TR" dirty="0" smtClean="0"/>
              <a:t>   </a:t>
            </a:r>
            <a:fld id="{B6F15528-21DE-4FAA-801E-634DDDAF4B2B}" type="slidenum">
              <a:rPr lang="tr-TR" smtClean="0"/>
              <a:t>5</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lgn="ctr">
              <a:spcBef>
                <a:spcPts val="550"/>
              </a:spcBef>
              <a:spcAft>
                <a:spcPts val="550"/>
              </a:spcAft>
            </a:pPr>
            <a:r>
              <a:rPr lang="tr-TR" sz="1700" b="1" cap="all" spc="-32" dirty="0">
                <a:solidFill>
                  <a:schemeClr val="bg1"/>
                </a:solidFill>
                <a:latin typeface="Arial" pitchFamily="34" charset="0"/>
                <a:cs typeface="Arial" pitchFamily="34" charset="0"/>
              </a:rPr>
              <a:t>TOPLUMSAL OLAYLARDA KULLANILAN TAKTİK MÜDAHALE DÜZENLERİ</a:t>
            </a:r>
          </a:p>
        </p:txBody>
      </p:sp>
      <p:sp>
        <p:nvSpPr>
          <p:cNvPr id="3" name="Dikdörtgen 2"/>
          <p:cNvSpPr/>
          <p:nvPr/>
        </p:nvSpPr>
        <p:spPr>
          <a:xfrm>
            <a:off x="368684" y="671286"/>
            <a:ext cx="8553160" cy="3824089"/>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TOPLU DÜZENLER</a:t>
            </a:r>
          </a:p>
          <a:p>
            <a:pPr algn="just">
              <a:lnSpc>
                <a:spcPct val="150000"/>
              </a:lnSpc>
            </a:pPr>
            <a:r>
              <a:rPr lang="tr-TR" b="1" dirty="0" smtClean="0">
                <a:latin typeface="Arial" pitchFamily="34" charset="0"/>
                <a:cs typeface="Arial" pitchFamily="34" charset="0"/>
              </a:rPr>
              <a:t>A- </a:t>
            </a:r>
            <a:r>
              <a:rPr lang="tr-TR" b="1" dirty="0">
                <a:latin typeface="Arial" pitchFamily="34" charset="0"/>
                <a:cs typeface="Arial" pitchFamily="34" charset="0"/>
              </a:rPr>
              <a:t>Hat Düzeni</a:t>
            </a:r>
          </a:p>
          <a:p>
            <a:pPr algn="just">
              <a:lnSpc>
                <a:spcPct val="150000"/>
              </a:lnSpc>
            </a:pPr>
            <a:r>
              <a:rPr lang="tr-TR" b="1" dirty="0">
                <a:latin typeface="Arial" pitchFamily="34" charset="0"/>
                <a:cs typeface="Arial" pitchFamily="34" charset="0"/>
              </a:rPr>
              <a:t>a. Grubun Yakın Destekli Hat Düzeni</a:t>
            </a:r>
          </a:p>
          <a:p>
            <a:pPr algn="just">
              <a:lnSpc>
                <a:spcPct val="150000"/>
              </a:lnSpc>
            </a:pPr>
            <a:r>
              <a:rPr lang="tr-TR" b="1" dirty="0">
                <a:latin typeface="Arial" pitchFamily="34" charset="0"/>
                <a:cs typeface="Arial" pitchFamily="34" charset="0"/>
              </a:rPr>
              <a:t>Amaç</a:t>
            </a:r>
          </a:p>
          <a:p>
            <a:pPr algn="just">
              <a:lnSpc>
                <a:spcPct val="150000"/>
              </a:lnSpc>
            </a:pPr>
            <a:r>
              <a:rPr lang="tr-TR" b="1" dirty="0">
                <a:latin typeface="Arial" pitchFamily="34" charset="0"/>
                <a:cs typeface="Arial" pitchFamily="34" charset="0"/>
              </a:rPr>
              <a:t>1- </a:t>
            </a:r>
            <a:r>
              <a:rPr lang="tr-TR" dirty="0">
                <a:latin typeface="Arial" pitchFamily="34" charset="0"/>
                <a:cs typeface="Arial" pitchFamily="34" charset="0"/>
              </a:rPr>
              <a:t>Yol veya belirli bir alan kapaması yapmak </a:t>
            </a:r>
          </a:p>
          <a:p>
            <a:pPr algn="just">
              <a:lnSpc>
                <a:spcPct val="150000"/>
              </a:lnSpc>
            </a:pPr>
            <a:r>
              <a:rPr lang="tr-TR" b="1" dirty="0">
                <a:latin typeface="Arial" pitchFamily="34" charset="0"/>
                <a:cs typeface="Arial" pitchFamily="34" charset="0"/>
              </a:rPr>
              <a:t>2- </a:t>
            </a:r>
            <a:r>
              <a:rPr lang="tr-TR" dirty="0">
                <a:latin typeface="Arial" pitchFamily="34" charset="0"/>
                <a:cs typeface="Arial" pitchFamily="34" charset="0"/>
              </a:rPr>
              <a:t>Bir bina veya şahsı korumak</a:t>
            </a:r>
          </a:p>
          <a:p>
            <a:pPr algn="just">
              <a:lnSpc>
                <a:spcPct val="150000"/>
              </a:lnSpc>
            </a:pPr>
            <a:r>
              <a:rPr lang="tr-TR" b="1" dirty="0">
                <a:latin typeface="Arial" pitchFamily="34" charset="0"/>
                <a:cs typeface="Arial" pitchFamily="34" charset="0"/>
              </a:rPr>
              <a:t>3- </a:t>
            </a:r>
            <a:r>
              <a:rPr lang="tr-TR" dirty="0">
                <a:latin typeface="Arial" pitchFamily="34" charset="0"/>
                <a:cs typeface="Arial" pitchFamily="34" charset="0"/>
              </a:rPr>
              <a:t>Topluluk veya kalabalığı geriye itmek, belirli bir bölgeden çıkarmak</a:t>
            </a:r>
          </a:p>
          <a:p>
            <a:pPr algn="just">
              <a:lnSpc>
                <a:spcPct val="150000"/>
              </a:lnSpc>
            </a:pPr>
            <a:r>
              <a:rPr lang="tr-TR" b="1" dirty="0">
                <a:latin typeface="Arial" pitchFamily="34" charset="0"/>
                <a:cs typeface="Arial" pitchFamily="34" charset="0"/>
              </a:rPr>
              <a:t>4- </a:t>
            </a:r>
            <a:r>
              <a:rPr lang="tr-TR" dirty="0">
                <a:latin typeface="Arial" pitchFamily="34" charset="0"/>
                <a:cs typeface="Arial" pitchFamily="34" charset="0"/>
              </a:rPr>
              <a:t>İki grubu birbirinden ayırmak</a:t>
            </a:r>
          </a:p>
          <a:p>
            <a:pPr algn="just">
              <a:lnSpc>
                <a:spcPct val="150000"/>
              </a:lnSpc>
            </a:pPr>
            <a:r>
              <a:rPr lang="tr-TR" b="1" dirty="0">
                <a:latin typeface="Arial" pitchFamily="34" charset="0"/>
                <a:cs typeface="Arial" pitchFamily="34" charset="0"/>
              </a:rPr>
              <a:t>5- </a:t>
            </a:r>
            <a:r>
              <a:rPr lang="tr-TR" dirty="0">
                <a:latin typeface="Arial" pitchFamily="34" charset="0"/>
                <a:cs typeface="Arial" pitchFamily="34" charset="0"/>
              </a:rPr>
              <a:t>Her yönden gelebilecek tehditlere karşı tedbir almak</a:t>
            </a:r>
          </a:p>
        </p:txBody>
      </p:sp>
    </p:spTree>
    <p:extLst>
      <p:ext uri="{BB962C8B-B14F-4D97-AF65-F5344CB8AC3E}">
        <p14:creationId xmlns:p14="http://schemas.microsoft.com/office/powerpoint/2010/main" val="14475685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7"/>
            <a:ext cx="9139968" cy="670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a:xfrm>
            <a:off x="8374456" y="5969001"/>
            <a:ext cx="312345" cy="309892"/>
          </a:xfrm>
        </p:spPr>
        <p:txBody>
          <a:bodyPr/>
          <a:lstStyle/>
          <a:p>
            <a:r>
              <a:rPr lang="tr-TR" dirty="0" smtClean="0"/>
              <a:t>   </a:t>
            </a:r>
            <a:fld id="{B6F15528-21DE-4FAA-801E-634DDDAF4B2B}" type="slidenum">
              <a:rPr lang="tr-TR" smtClean="0"/>
              <a:t>6</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304885"/>
            <a:ext cx="8885501" cy="346214"/>
          </a:xfrm>
          <a:prstGeom prst="rect">
            <a:avLst/>
          </a:prstGeom>
          <a:noFill/>
        </p:spPr>
        <p:txBody>
          <a:bodyPr wrap="square" lIns="83786" tIns="41893" rIns="83786" bIns="41893">
            <a:spAutoFit/>
          </a:bodyPr>
          <a:lstStyle/>
          <a:p>
            <a:pPr marR="4655" algn="ctr">
              <a:spcBef>
                <a:spcPts val="550"/>
              </a:spcBef>
              <a:spcAft>
                <a:spcPts val="550"/>
              </a:spcAft>
            </a:pPr>
            <a:r>
              <a:rPr lang="tr-TR" sz="1700" b="1" cap="all" spc="-32" dirty="0">
                <a:solidFill>
                  <a:schemeClr val="bg1"/>
                </a:solidFill>
                <a:latin typeface="Arial" pitchFamily="34" charset="0"/>
                <a:cs typeface="Arial" pitchFamily="34" charset="0"/>
              </a:rPr>
              <a:t>TOPLUMSAL OLAYLARDA KULLANILAN TAKTİK MÜDAHALE DÜZENLERİ</a:t>
            </a:r>
          </a:p>
        </p:txBody>
      </p:sp>
      <p:sp>
        <p:nvSpPr>
          <p:cNvPr id="3" name="Dikdörtgen 2"/>
          <p:cNvSpPr/>
          <p:nvPr/>
        </p:nvSpPr>
        <p:spPr>
          <a:xfrm>
            <a:off x="368684" y="671286"/>
            <a:ext cx="8553160" cy="6178580"/>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TOPLU DÜZENLER</a:t>
            </a:r>
          </a:p>
          <a:p>
            <a:pPr algn="just">
              <a:lnSpc>
                <a:spcPct val="150000"/>
              </a:lnSpc>
            </a:pPr>
            <a:r>
              <a:rPr lang="tr-TR" b="1" dirty="0" smtClean="0">
                <a:latin typeface="Arial" pitchFamily="34" charset="0"/>
                <a:cs typeface="Arial" pitchFamily="34" charset="0"/>
              </a:rPr>
              <a:t>A- </a:t>
            </a:r>
            <a:r>
              <a:rPr lang="tr-TR" b="1" dirty="0">
                <a:latin typeface="Arial" pitchFamily="34" charset="0"/>
                <a:cs typeface="Arial" pitchFamily="34" charset="0"/>
              </a:rPr>
              <a:t>Hat Düzeni</a:t>
            </a:r>
          </a:p>
          <a:p>
            <a:pPr algn="just">
              <a:lnSpc>
                <a:spcPct val="150000"/>
              </a:lnSpc>
            </a:pPr>
            <a:r>
              <a:rPr lang="tr-TR" b="1" dirty="0">
                <a:latin typeface="Arial" pitchFamily="34" charset="0"/>
                <a:cs typeface="Arial" pitchFamily="34" charset="0"/>
              </a:rPr>
              <a:t>a. Grubun Yakın Destekli Hat Düzeni</a:t>
            </a:r>
          </a:p>
          <a:p>
            <a:pPr algn="just">
              <a:lnSpc>
                <a:spcPct val="150000"/>
              </a:lnSpc>
            </a:pPr>
            <a:r>
              <a:rPr lang="tr-TR" b="1" dirty="0">
                <a:latin typeface="Arial" pitchFamily="34" charset="0"/>
                <a:cs typeface="Arial" pitchFamily="34" charset="0"/>
              </a:rPr>
              <a:t>Uygulama</a:t>
            </a:r>
          </a:p>
          <a:p>
            <a:pPr marL="261833" indent="-261833" algn="just">
              <a:lnSpc>
                <a:spcPct val="200000"/>
              </a:lnSpc>
              <a:buFont typeface="Wingdings" pitchFamily="2" charset="2"/>
              <a:buChar char="Ø"/>
            </a:pPr>
            <a:r>
              <a:rPr lang="tr-TR" dirty="0">
                <a:latin typeface="Arial" pitchFamily="34" charset="0"/>
                <a:cs typeface="Arial" pitchFamily="34" charset="0"/>
              </a:rPr>
              <a:t>1. ve 4. Ekiplerin 2 numaralı personeli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komutta </a:t>
            </a:r>
            <a:r>
              <a:rPr lang="tr-TR" dirty="0">
                <a:latin typeface="Arial" pitchFamily="34" charset="0"/>
                <a:cs typeface="Arial" pitchFamily="34" charset="0"/>
              </a:rPr>
              <a:t>belirtilen cepheyi esas alacak </a:t>
            </a:r>
            <a:r>
              <a:rPr lang="tr-TR" dirty="0" smtClean="0">
                <a:latin typeface="Arial" pitchFamily="34" charset="0"/>
                <a:cs typeface="Arial" pitchFamily="34" charset="0"/>
              </a:rPr>
              <a:t>şekilde</a:t>
            </a:r>
          </a:p>
          <a:p>
            <a:pPr algn="just">
              <a:lnSpc>
                <a:spcPct val="200000"/>
              </a:lnSpc>
            </a:pPr>
            <a:r>
              <a:rPr lang="tr-TR" dirty="0" smtClean="0">
                <a:latin typeface="Arial" pitchFamily="34" charset="0"/>
                <a:cs typeface="Arial" pitchFamily="34" charset="0"/>
              </a:rPr>
              <a:t> </a:t>
            </a:r>
            <a:r>
              <a:rPr lang="tr-TR" dirty="0">
                <a:latin typeface="Arial" pitchFamily="34" charset="0"/>
                <a:cs typeface="Arial" pitchFamily="34" charset="0"/>
              </a:rPr>
              <a:t>birleşerek yerlerini alır ve 1. Ekip sağa,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4</a:t>
            </a:r>
            <a:r>
              <a:rPr lang="tr-TR" dirty="0">
                <a:latin typeface="Arial" pitchFamily="34" charset="0"/>
                <a:cs typeface="Arial" pitchFamily="34" charset="0"/>
              </a:rPr>
              <a:t>. Ekip sola hat düzeni oluştururlar</a:t>
            </a:r>
            <a:r>
              <a:rPr lang="tr-TR" dirty="0" smtClean="0">
                <a:latin typeface="Arial" pitchFamily="34" charset="0"/>
                <a:cs typeface="Arial" pitchFamily="34" charset="0"/>
              </a:rPr>
              <a:t>.</a:t>
            </a:r>
          </a:p>
          <a:p>
            <a:pPr algn="just">
              <a:lnSpc>
                <a:spcPct val="200000"/>
              </a:lnSpc>
            </a:pPr>
            <a:endParaRPr lang="tr-TR" dirty="0" smtClean="0">
              <a:latin typeface="Arial" pitchFamily="34" charset="0"/>
              <a:cs typeface="Arial" pitchFamily="34" charset="0"/>
            </a:endParaRPr>
          </a:p>
          <a:p>
            <a:pPr algn="just">
              <a:lnSpc>
                <a:spcPct val="200000"/>
              </a:lnSpc>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 </a:t>
            </a:r>
            <a:r>
              <a:rPr lang="tr-TR" dirty="0">
                <a:latin typeface="Arial" pitchFamily="34" charset="0"/>
                <a:cs typeface="Arial" pitchFamily="34" charset="0"/>
              </a:rPr>
              <a:t>2. ve 3. Ekipler </a:t>
            </a:r>
            <a:r>
              <a:rPr lang="tr-TR" dirty="0" smtClean="0">
                <a:latin typeface="Arial" pitchFamily="34" charset="0"/>
                <a:cs typeface="Arial" pitchFamily="34" charset="0"/>
              </a:rPr>
              <a:t>ortalama </a:t>
            </a:r>
            <a:r>
              <a:rPr lang="tr-TR" dirty="0">
                <a:latin typeface="Arial" pitchFamily="34" charset="0"/>
                <a:cs typeface="Arial" pitchFamily="34" charset="0"/>
              </a:rPr>
              <a:t>1-2 saniye gecikmeli olarak 1. ve 4. Ekiplerin arkasında ortada birleşerek ikinci bir hat düzeni </a:t>
            </a:r>
            <a:r>
              <a:rPr lang="tr-TR" dirty="0" smtClean="0">
                <a:latin typeface="Arial" pitchFamily="34" charset="0"/>
                <a:cs typeface="Arial" pitchFamily="34" charset="0"/>
              </a:rPr>
              <a:t>oluştururlar</a:t>
            </a:r>
            <a:endParaRPr lang="tr-TR" dirty="0">
              <a:latin typeface="Arial" pitchFamily="34" charset="0"/>
              <a:cs typeface="Arial" pitchFamily="34"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3644" y="637316"/>
            <a:ext cx="4615623" cy="4823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92256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7"/>
            <a:ext cx="9139968" cy="670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a:xfrm>
            <a:off x="8374456" y="5969001"/>
            <a:ext cx="312345" cy="309892"/>
          </a:xfrm>
        </p:spPr>
        <p:txBody>
          <a:bodyPr/>
          <a:lstStyle/>
          <a:p>
            <a:r>
              <a:rPr lang="tr-TR" dirty="0" smtClean="0"/>
              <a:t>   </a:t>
            </a:r>
            <a:fld id="{B6F15528-21DE-4FAA-801E-634DDDAF4B2B}" type="slidenum">
              <a:rPr lang="tr-TR" smtClean="0"/>
              <a:t>7</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lgn="ctr">
              <a:spcBef>
                <a:spcPts val="550"/>
              </a:spcBef>
              <a:spcAft>
                <a:spcPts val="550"/>
              </a:spcAft>
            </a:pPr>
            <a:r>
              <a:rPr lang="tr-TR" sz="1700" b="1" cap="all" spc="-32" dirty="0">
                <a:solidFill>
                  <a:schemeClr val="bg1"/>
                </a:solidFill>
                <a:latin typeface="Arial" pitchFamily="34" charset="0"/>
                <a:cs typeface="Arial" pitchFamily="34" charset="0"/>
              </a:rPr>
              <a:t>TOPLUMSAL OLAYLARDA KULLANILAN TAKTİK MÜDAHALE DÜZENLERİ</a:t>
            </a:r>
          </a:p>
        </p:txBody>
      </p:sp>
      <p:sp>
        <p:nvSpPr>
          <p:cNvPr id="3" name="Dikdörtgen 2"/>
          <p:cNvSpPr/>
          <p:nvPr/>
        </p:nvSpPr>
        <p:spPr>
          <a:xfrm>
            <a:off x="368684" y="671286"/>
            <a:ext cx="8553160" cy="6178580"/>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TOPLU DÜZENLER</a:t>
            </a:r>
          </a:p>
          <a:p>
            <a:pPr algn="just">
              <a:lnSpc>
                <a:spcPct val="150000"/>
              </a:lnSpc>
            </a:pPr>
            <a:r>
              <a:rPr lang="tr-TR" b="1" dirty="0" smtClean="0">
                <a:latin typeface="Arial" pitchFamily="34" charset="0"/>
                <a:cs typeface="Arial" pitchFamily="34" charset="0"/>
              </a:rPr>
              <a:t>A- </a:t>
            </a:r>
            <a:r>
              <a:rPr lang="tr-TR" b="1" dirty="0">
                <a:latin typeface="Arial" pitchFamily="34" charset="0"/>
                <a:cs typeface="Arial" pitchFamily="34" charset="0"/>
              </a:rPr>
              <a:t>Hat Düzeni</a:t>
            </a:r>
          </a:p>
          <a:p>
            <a:pPr algn="just">
              <a:lnSpc>
                <a:spcPct val="150000"/>
              </a:lnSpc>
            </a:pPr>
            <a:r>
              <a:rPr lang="tr-TR" b="1" dirty="0">
                <a:latin typeface="Arial" pitchFamily="34" charset="0"/>
                <a:cs typeface="Arial" pitchFamily="34" charset="0"/>
              </a:rPr>
              <a:t>a. Grubun Yakın Destekli Hat Düzeni</a:t>
            </a:r>
          </a:p>
          <a:p>
            <a:pPr algn="just">
              <a:lnSpc>
                <a:spcPct val="150000"/>
              </a:lnSpc>
            </a:pPr>
            <a:r>
              <a:rPr lang="tr-TR" b="1" dirty="0">
                <a:latin typeface="Arial" pitchFamily="34" charset="0"/>
                <a:cs typeface="Arial" pitchFamily="34" charset="0"/>
              </a:rPr>
              <a:t>Uygulama</a:t>
            </a:r>
          </a:p>
          <a:p>
            <a:pPr marL="261833" indent="-261833" algn="just">
              <a:lnSpc>
                <a:spcPct val="200000"/>
              </a:lnSpc>
              <a:buFont typeface="Wingdings" pitchFamily="2" charset="2"/>
              <a:buChar char="Ø"/>
            </a:pPr>
            <a:r>
              <a:rPr lang="tr-TR" dirty="0">
                <a:latin typeface="Arial" pitchFamily="34" charset="0"/>
                <a:cs typeface="Arial" pitchFamily="34" charset="0"/>
              </a:rPr>
              <a:t>1. ve 4. Ekiplerin Amirleri 9 numaralı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personelin</a:t>
            </a:r>
            <a:r>
              <a:rPr lang="tr-TR" dirty="0">
                <a:latin typeface="Arial" pitchFamily="34" charset="0"/>
                <a:cs typeface="Arial" pitchFamily="34" charset="0"/>
              </a:rPr>
              <a:t>, 2. ve 3. Ekiplerin Amirleri </a:t>
            </a:r>
            <a:r>
              <a:rPr lang="tr-TR" dirty="0" smtClean="0">
                <a:latin typeface="Arial" pitchFamily="34" charset="0"/>
                <a:cs typeface="Arial" pitchFamily="34" charset="0"/>
              </a:rPr>
              <a:t>ise</a:t>
            </a:r>
          </a:p>
          <a:p>
            <a:pPr algn="just">
              <a:lnSpc>
                <a:spcPct val="200000"/>
              </a:lnSpc>
            </a:pPr>
            <a:r>
              <a:rPr lang="tr-TR" dirty="0" smtClean="0">
                <a:latin typeface="Arial" pitchFamily="34" charset="0"/>
                <a:cs typeface="Arial" pitchFamily="34" charset="0"/>
              </a:rPr>
              <a:t>3 </a:t>
            </a:r>
            <a:r>
              <a:rPr lang="tr-TR" dirty="0">
                <a:latin typeface="Arial" pitchFamily="34" charset="0"/>
                <a:cs typeface="Arial" pitchFamily="34" charset="0"/>
              </a:rPr>
              <a:t>numaralı personelin hizasında en </a:t>
            </a:r>
            <a:r>
              <a:rPr lang="tr-TR" dirty="0" smtClean="0">
                <a:latin typeface="Arial" pitchFamily="34" charset="0"/>
                <a:cs typeface="Arial" pitchFamily="34" charset="0"/>
              </a:rPr>
              <a:t>arka</a:t>
            </a:r>
          </a:p>
          <a:p>
            <a:pPr algn="just">
              <a:lnSpc>
                <a:spcPct val="200000"/>
              </a:lnSpc>
            </a:pPr>
            <a:r>
              <a:rPr lang="tr-TR" dirty="0" smtClean="0">
                <a:latin typeface="Arial" pitchFamily="34" charset="0"/>
                <a:cs typeface="Arial" pitchFamily="34" charset="0"/>
              </a:rPr>
              <a:t> </a:t>
            </a:r>
            <a:r>
              <a:rPr lang="tr-TR" dirty="0">
                <a:latin typeface="Arial" pitchFamily="34" charset="0"/>
                <a:cs typeface="Arial" pitchFamily="34" charset="0"/>
              </a:rPr>
              <a:t>hatta yerlerini alırlar. Personel arasındaki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mesafe </a:t>
            </a:r>
            <a:r>
              <a:rPr lang="tr-TR" dirty="0">
                <a:latin typeface="Arial" pitchFamily="34" charset="0"/>
                <a:cs typeface="Arial" pitchFamily="34" charset="0"/>
              </a:rPr>
              <a:t>aksi bir talimat verilinceye kadar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bir </a:t>
            </a:r>
            <a:r>
              <a:rPr lang="tr-TR" dirty="0">
                <a:latin typeface="Arial" pitchFamily="34" charset="0"/>
                <a:cs typeface="Arial" pitchFamily="34" charset="0"/>
              </a:rPr>
              <a:t>adımdır. Bu düzende 1. ve 4. Ekipler “Zincir Düzeni” veya kalkanla “Barikat Düzeni” aldığında 2. ve 3. Ekiplerin  personeli önündeki personelin omzuna iki eliyle destek olur. Çözülme her ekibin son personelinden  aynı anda başlar.</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3605" y="944746"/>
            <a:ext cx="3666653" cy="3977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0099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7"/>
            <a:ext cx="9139968" cy="670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a:xfrm>
            <a:off x="8374456" y="5969001"/>
            <a:ext cx="312345" cy="309892"/>
          </a:xfrm>
        </p:spPr>
        <p:txBody>
          <a:bodyPr/>
          <a:lstStyle/>
          <a:p>
            <a:r>
              <a:rPr lang="tr-TR" dirty="0" smtClean="0"/>
              <a:t>   </a:t>
            </a:r>
            <a:fld id="{B6F15528-21DE-4FAA-801E-634DDDAF4B2B}" type="slidenum">
              <a:rPr lang="tr-TR" smtClean="0"/>
              <a:t>8</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lgn="ctr">
              <a:spcBef>
                <a:spcPts val="550"/>
              </a:spcBef>
              <a:spcAft>
                <a:spcPts val="550"/>
              </a:spcAft>
            </a:pPr>
            <a:r>
              <a:rPr lang="tr-TR" sz="1700" b="1" cap="all" spc="-32" dirty="0">
                <a:solidFill>
                  <a:schemeClr val="bg1"/>
                </a:solidFill>
                <a:latin typeface="Arial" pitchFamily="34" charset="0"/>
                <a:cs typeface="Arial" pitchFamily="34" charset="0"/>
              </a:rPr>
              <a:t>TOPLUMSAL OLAYLARDA KULLANILAN TAKTİK MÜDAHALE DÜZENLERİ</a:t>
            </a:r>
          </a:p>
        </p:txBody>
      </p:sp>
      <p:sp>
        <p:nvSpPr>
          <p:cNvPr id="3" name="Dikdörtgen 2"/>
          <p:cNvSpPr/>
          <p:nvPr/>
        </p:nvSpPr>
        <p:spPr>
          <a:xfrm>
            <a:off x="368684" y="671286"/>
            <a:ext cx="8553160" cy="3408591"/>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TOPLU DÜZENLER</a:t>
            </a:r>
          </a:p>
          <a:p>
            <a:pPr algn="just">
              <a:lnSpc>
                <a:spcPct val="150000"/>
              </a:lnSpc>
            </a:pPr>
            <a:r>
              <a:rPr lang="tr-TR" b="1" dirty="0" smtClean="0">
                <a:latin typeface="Arial" pitchFamily="34" charset="0"/>
                <a:cs typeface="Arial" pitchFamily="34" charset="0"/>
              </a:rPr>
              <a:t>B- </a:t>
            </a:r>
            <a:r>
              <a:rPr lang="tr-TR" b="1" dirty="0">
                <a:latin typeface="Arial" pitchFamily="34" charset="0"/>
                <a:cs typeface="Arial" pitchFamily="34" charset="0"/>
              </a:rPr>
              <a:t>Kama Düzeni</a:t>
            </a:r>
          </a:p>
          <a:p>
            <a:pPr algn="just">
              <a:lnSpc>
                <a:spcPct val="150000"/>
              </a:lnSpc>
            </a:pPr>
            <a:r>
              <a:rPr lang="tr-TR" b="1" dirty="0" err="1" smtClean="0">
                <a:latin typeface="Arial" pitchFamily="34" charset="0"/>
                <a:cs typeface="Arial" pitchFamily="34" charset="0"/>
              </a:rPr>
              <a:t>a.Grubun</a:t>
            </a:r>
            <a:r>
              <a:rPr lang="tr-TR" b="1" dirty="0" smtClean="0">
                <a:latin typeface="Arial" pitchFamily="34" charset="0"/>
                <a:cs typeface="Arial" pitchFamily="34" charset="0"/>
              </a:rPr>
              <a:t> </a:t>
            </a:r>
            <a:r>
              <a:rPr lang="tr-TR" b="1" dirty="0">
                <a:latin typeface="Arial" pitchFamily="34" charset="0"/>
                <a:cs typeface="Arial" pitchFamily="34" charset="0"/>
              </a:rPr>
              <a:t>Kama Düzeni</a:t>
            </a:r>
          </a:p>
          <a:p>
            <a:pPr algn="just">
              <a:lnSpc>
                <a:spcPct val="150000"/>
              </a:lnSpc>
            </a:pPr>
            <a:r>
              <a:rPr lang="tr-TR" b="1" dirty="0">
                <a:latin typeface="Arial" pitchFamily="34" charset="0"/>
                <a:cs typeface="Arial" pitchFamily="34" charset="0"/>
              </a:rPr>
              <a:t>Amaç</a:t>
            </a:r>
          </a:p>
          <a:p>
            <a:pPr algn="just">
              <a:lnSpc>
                <a:spcPct val="200000"/>
              </a:lnSpc>
            </a:pPr>
            <a:r>
              <a:rPr lang="tr-TR" b="1" dirty="0">
                <a:latin typeface="Arial" pitchFamily="34" charset="0"/>
                <a:cs typeface="Arial" pitchFamily="34" charset="0"/>
              </a:rPr>
              <a:t>1- </a:t>
            </a:r>
            <a:r>
              <a:rPr lang="tr-TR" dirty="0">
                <a:latin typeface="Arial" pitchFamily="34" charset="0"/>
                <a:cs typeface="Arial" pitchFamily="34" charset="0"/>
              </a:rPr>
              <a:t>Topluluk veya kalabalığı bölmek ve yanlara doğru dağıtmak </a:t>
            </a:r>
          </a:p>
          <a:p>
            <a:pPr algn="just">
              <a:lnSpc>
                <a:spcPct val="200000"/>
              </a:lnSpc>
            </a:pPr>
            <a:r>
              <a:rPr lang="tr-TR" b="1" dirty="0">
                <a:latin typeface="Arial" pitchFamily="34" charset="0"/>
                <a:cs typeface="Arial" pitchFamily="34" charset="0"/>
              </a:rPr>
              <a:t>2- </a:t>
            </a:r>
            <a:r>
              <a:rPr lang="tr-TR" dirty="0">
                <a:latin typeface="Arial" pitchFamily="34" charset="0"/>
                <a:cs typeface="Arial" pitchFamily="34" charset="0"/>
              </a:rPr>
              <a:t>Topluluk veya kalabalık içindeki lider suçluları yakalayıp tahliye etmek</a:t>
            </a:r>
          </a:p>
          <a:p>
            <a:pPr algn="just">
              <a:lnSpc>
                <a:spcPct val="200000"/>
              </a:lnSpc>
            </a:pPr>
            <a:r>
              <a:rPr lang="tr-TR" b="1" dirty="0">
                <a:latin typeface="Arial" pitchFamily="34" charset="0"/>
                <a:cs typeface="Arial" pitchFamily="34" charset="0"/>
              </a:rPr>
              <a:t>3- </a:t>
            </a:r>
            <a:r>
              <a:rPr lang="tr-TR" dirty="0">
                <a:latin typeface="Arial" pitchFamily="34" charset="0"/>
                <a:cs typeface="Arial" pitchFamily="34" charset="0"/>
              </a:rPr>
              <a:t>Topluluk veya kalabalık içerisinde  yolu açmak </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1010" y="3429000"/>
            <a:ext cx="3395050" cy="2981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65409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7"/>
            <a:ext cx="9139968" cy="670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a:xfrm>
            <a:off x="8374456" y="5969001"/>
            <a:ext cx="312345" cy="309892"/>
          </a:xfrm>
        </p:spPr>
        <p:txBody>
          <a:bodyPr/>
          <a:lstStyle/>
          <a:p>
            <a:r>
              <a:rPr lang="tr-TR" dirty="0" smtClean="0"/>
              <a:t>   </a:t>
            </a:r>
            <a:fld id="{B6F15528-21DE-4FAA-801E-634DDDAF4B2B}" type="slidenum">
              <a:rPr lang="tr-TR" smtClean="0"/>
              <a:t>9</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lgn="ctr">
              <a:spcBef>
                <a:spcPts val="550"/>
              </a:spcBef>
              <a:spcAft>
                <a:spcPts val="550"/>
              </a:spcAft>
            </a:pPr>
            <a:r>
              <a:rPr lang="tr-TR" sz="1700" b="1" cap="all" spc="-32" dirty="0">
                <a:solidFill>
                  <a:schemeClr val="bg1"/>
                </a:solidFill>
                <a:latin typeface="Arial" pitchFamily="34" charset="0"/>
                <a:cs typeface="Arial" pitchFamily="34" charset="0"/>
              </a:rPr>
              <a:t>TOPLUMSAL OLAYLARDA KULLANILAN TAKTİK MÜDAHALE DÜZENLERİ</a:t>
            </a:r>
          </a:p>
        </p:txBody>
      </p:sp>
      <p:sp>
        <p:nvSpPr>
          <p:cNvPr id="3" name="Dikdörtgen 2"/>
          <p:cNvSpPr/>
          <p:nvPr/>
        </p:nvSpPr>
        <p:spPr>
          <a:xfrm>
            <a:off x="368684" y="671286"/>
            <a:ext cx="8553160" cy="5486083"/>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TOPLU DÜZENLER</a:t>
            </a:r>
          </a:p>
          <a:p>
            <a:pPr algn="just">
              <a:lnSpc>
                <a:spcPct val="150000"/>
              </a:lnSpc>
            </a:pPr>
            <a:r>
              <a:rPr lang="tr-TR" b="1" dirty="0" smtClean="0">
                <a:latin typeface="Arial" pitchFamily="34" charset="0"/>
                <a:cs typeface="Arial" pitchFamily="34" charset="0"/>
              </a:rPr>
              <a:t>B- </a:t>
            </a:r>
            <a:r>
              <a:rPr lang="tr-TR" b="1" dirty="0">
                <a:latin typeface="Arial" pitchFamily="34" charset="0"/>
                <a:cs typeface="Arial" pitchFamily="34" charset="0"/>
              </a:rPr>
              <a:t>Kama Düzeni</a:t>
            </a:r>
          </a:p>
          <a:p>
            <a:pPr algn="just">
              <a:lnSpc>
                <a:spcPct val="150000"/>
              </a:lnSpc>
            </a:pPr>
            <a:r>
              <a:rPr lang="tr-TR" b="1" dirty="0" err="1" smtClean="0">
                <a:latin typeface="Arial" pitchFamily="34" charset="0"/>
                <a:cs typeface="Arial" pitchFamily="34" charset="0"/>
              </a:rPr>
              <a:t>a.Grubun</a:t>
            </a:r>
            <a:r>
              <a:rPr lang="tr-TR" b="1" dirty="0" smtClean="0">
                <a:latin typeface="Arial" pitchFamily="34" charset="0"/>
                <a:cs typeface="Arial" pitchFamily="34" charset="0"/>
              </a:rPr>
              <a:t> </a:t>
            </a:r>
            <a:r>
              <a:rPr lang="tr-TR" b="1" dirty="0">
                <a:latin typeface="Arial" pitchFamily="34" charset="0"/>
                <a:cs typeface="Arial" pitchFamily="34" charset="0"/>
              </a:rPr>
              <a:t>Kama Düzeni</a:t>
            </a:r>
          </a:p>
          <a:p>
            <a:pPr algn="just">
              <a:lnSpc>
                <a:spcPct val="150000"/>
              </a:lnSpc>
            </a:pPr>
            <a:r>
              <a:rPr lang="tr-TR" b="1" u="sng" dirty="0" smtClean="0">
                <a:latin typeface="Arial" pitchFamily="34" charset="0"/>
                <a:cs typeface="Arial" pitchFamily="34" charset="0"/>
              </a:rPr>
              <a:t>Uygulama</a:t>
            </a:r>
          </a:p>
          <a:p>
            <a:pPr algn="just">
              <a:lnSpc>
                <a:spcPct val="150000"/>
              </a:lnSpc>
            </a:pPr>
            <a:endParaRPr lang="tr-TR" b="1" dirty="0">
              <a:latin typeface="Arial" pitchFamily="34" charset="0"/>
              <a:cs typeface="Arial" pitchFamily="34" charset="0"/>
            </a:endParaRPr>
          </a:p>
          <a:p>
            <a:pPr marL="261833" indent="-261833" algn="just">
              <a:lnSpc>
                <a:spcPct val="200000"/>
              </a:lnSpc>
              <a:buFont typeface="Wingdings" pitchFamily="2" charset="2"/>
              <a:buChar char="Ø"/>
            </a:pPr>
            <a:r>
              <a:rPr lang="tr-TR" dirty="0">
                <a:latin typeface="Arial" pitchFamily="34" charset="0"/>
                <a:cs typeface="Arial" pitchFamily="34" charset="0"/>
              </a:rPr>
              <a:t>1. ve 4. Ekiplerin 2 numaralı personeli </a:t>
            </a:r>
            <a:r>
              <a:rPr lang="tr-TR" dirty="0" smtClean="0">
                <a:latin typeface="Arial" pitchFamily="34" charset="0"/>
                <a:cs typeface="Arial" pitchFamily="34" charset="0"/>
              </a:rPr>
              <a:t>komutta</a:t>
            </a:r>
          </a:p>
          <a:p>
            <a:pPr algn="just">
              <a:lnSpc>
                <a:spcPct val="200000"/>
              </a:lnSpc>
            </a:pPr>
            <a:r>
              <a:rPr lang="tr-TR" dirty="0" smtClean="0">
                <a:latin typeface="Arial" pitchFamily="34" charset="0"/>
                <a:cs typeface="Arial" pitchFamily="34" charset="0"/>
              </a:rPr>
              <a:t>belirtilen </a:t>
            </a:r>
            <a:r>
              <a:rPr lang="tr-TR" dirty="0">
                <a:latin typeface="Arial" pitchFamily="34" charset="0"/>
                <a:cs typeface="Arial" pitchFamily="34" charset="0"/>
              </a:rPr>
              <a:t>cepheyi esas alacak şekilde birleşerek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yerlerini </a:t>
            </a:r>
            <a:r>
              <a:rPr lang="tr-TR" dirty="0">
                <a:latin typeface="Arial" pitchFamily="34" charset="0"/>
                <a:cs typeface="Arial" pitchFamily="34" charset="0"/>
              </a:rPr>
              <a:t>alırlar. 1. Ekip sağa, 4. Ekip sola </a:t>
            </a:r>
            <a:r>
              <a:rPr lang="tr-TR" dirty="0" smtClean="0">
                <a:latin typeface="Arial" pitchFamily="34" charset="0"/>
                <a:cs typeface="Arial" pitchFamily="34" charset="0"/>
              </a:rPr>
              <a:t>kademeli</a:t>
            </a:r>
          </a:p>
          <a:p>
            <a:pPr algn="just">
              <a:lnSpc>
                <a:spcPct val="200000"/>
              </a:lnSpc>
            </a:pPr>
            <a:r>
              <a:rPr lang="tr-TR" dirty="0" smtClean="0">
                <a:latin typeface="Arial" pitchFamily="34" charset="0"/>
                <a:cs typeface="Arial" pitchFamily="34" charset="0"/>
              </a:rPr>
              <a:t>hat </a:t>
            </a:r>
            <a:r>
              <a:rPr lang="tr-TR" dirty="0">
                <a:latin typeface="Arial" pitchFamily="34" charset="0"/>
                <a:cs typeface="Arial" pitchFamily="34" charset="0"/>
              </a:rPr>
              <a:t>düzeni alarak kama düzenini oluştururlar. 2. ve 3. Ekiplerin 2 numaralı personeli oluşan kamanın içinde orta noktada birleşirler ve 2. Ekip sağa, 3. Ekip sola kademeli hat düzeni alarak ikinci kamayı oluştururlar. </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3109" y="671286"/>
            <a:ext cx="3960520" cy="347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94267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7"/>
            <a:ext cx="9139968" cy="670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a:xfrm>
            <a:off x="8374456" y="5969001"/>
            <a:ext cx="312345" cy="309892"/>
          </a:xfrm>
        </p:spPr>
        <p:txBody>
          <a:bodyPr/>
          <a:lstStyle/>
          <a:p>
            <a:r>
              <a:rPr lang="tr-TR" dirty="0" smtClean="0"/>
              <a:t>   </a:t>
            </a:r>
            <a:fld id="{B6F15528-21DE-4FAA-801E-634DDDAF4B2B}" type="slidenum">
              <a:rPr lang="tr-TR" smtClean="0"/>
              <a:t>10</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lgn="ctr">
              <a:spcBef>
                <a:spcPts val="550"/>
              </a:spcBef>
              <a:spcAft>
                <a:spcPts val="550"/>
              </a:spcAft>
            </a:pPr>
            <a:r>
              <a:rPr lang="tr-TR" sz="1700" b="1" cap="all" spc="-32" dirty="0">
                <a:solidFill>
                  <a:schemeClr val="bg1"/>
                </a:solidFill>
                <a:latin typeface="Arial" pitchFamily="34" charset="0"/>
                <a:cs typeface="Arial" pitchFamily="34" charset="0"/>
              </a:rPr>
              <a:t>TOPLUMSAL OLAYLARDA KULLANILAN TAKTİK MÜDAHALE DÜZENLERİ</a:t>
            </a:r>
          </a:p>
        </p:txBody>
      </p:sp>
      <p:sp>
        <p:nvSpPr>
          <p:cNvPr id="3" name="Dikdörtgen 2"/>
          <p:cNvSpPr/>
          <p:nvPr/>
        </p:nvSpPr>
        <p:spPr>
          <a:xfrm>
            <a:off x="368684" y="671286"/>
            <a:ext cx="8553160" cy="6178580"/>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TOPLU DÜZENLER</a:t>
            </a:r>
          </a:p>
          <a:p>
            <a:pPr algn="just">
              <a:lnSpc>
                <a:spcPct val="150000"/>
              </a:lnSpc>
            </a:pPr>
            <a:r>
              <a:rPr lang="tr-TR" b="1" dirty="0" smtClean="0">
                <a:latin typeface="Arial" pitchFamily="34" charset="0"/>
                <a:cs typeface="Arial" pitchFamily="34" charset="0"/>
              </a:rPr>
              <a:t>B- </a:t>
            </a:r>
            <a:r>
              <a:rPr lang="tr-TR" b="1" dirty="0">
                <a:latin typeface="Arial" pitchFamily="34" charset="0"/>
                <a:cs typeface="Arial" pitchFamily="34" charset="0"/>
              </a:rPr>
              <a:t>Kama Düzeni</a:t>
            </a:r>
          </a:p>
          <a:p>
            <a:pPr algn="just">
              <a:lnSpc>
                <a:spcPct val="150000"/>
              </a:lnSpc>
            </a:pPr>
            <a:r>
              <a:rPr lang="tr-TR" b="1" dirty="0" err="1" smtClean="0">
                <a:latin typeface="Arial" pitchFamily="34" charset="0"/>
                <a:cs typeface="Arial" pitchFamily="34" charset="0"/>
              </a:rPr>
              <a:t>a.Grubun</a:t>
            </a:r>
            <a:r>
              <a:rPr lang="tr-TR" b="1" dirty="0" smtClean="0">
                <a:latin typeface="Arial" pitchFamily="34" charset="0"/>
                <a:cs typeface="Arial" pitchFamily="34" charset="0"/>
              </a:rPr>
              <a:t> </a:t>
            </a:r>
            <a:r>
              <a:rPr lang="tr-TR" b="1" dirty="0">
                <a:latin typeface="Arial" pitchFamily="34" charset="0"/>
                <a:cs typeface="Arial" pitchFamily="34" charset="0"/>
              </a:rPr>
              <a:t>Kama Düzeni</a:t>
            </a:r>
          </a:p>
          <a:p>
            <a:pPr algn="just">
              <a:lnSpc>
                <a:spcPct val="150000"/>
              </a:lnSpc>
            </a:pPr>
            <a:r>
              <a:rPr lang="tr-TR" b="1" dirty="0">
                <a:latin typeface="Arial" pitchFamily="34" charset="0"/>
                <a:cs typeface="Arial" pitchFamily="34" charset="0"/>
              </a:rPr>
              <a:t>Uygulama</a:t>
            </a:r>
          </a:p>
          <a:p>
            <a:pPr marL="261833" indent="-261833" algn="just">
              <a:lnSpc>
                <a:spcPct val="200000"/>
              </a:lnSpc>
              <a:buFont typeface="Wingdings" pitchFamily="2" charset="2"/>
              <a:buChar char="Ø"/>
            </a:pPr>
            <a:r>
              <a:rPr lang="tr-TR" dirty="0">
                <a:latin typeface="Arial" pitchFamily="34" charset="0"/>
                <a:cs typeface="Arial" pitchFamily="34" charset="0"/>
              </a:rPr>
              <a:t>Ekip Amirleri </a:t>
            </a:r>
            <a:r>
              <a:rPr lang="tr-TR" dirty="0" smtClean="0">
                <a:latin typeface="Arial" pitchFamily="34" charset="0"/>
                <a:cs typeface="Arial" pitchFamily="34" charset="0"/>
              </a:rPr>
              <a:t>ekiplerinin </a:t>
            </a:r>
            <a:r>
              <a:rPr lang="tr-TR" dirty="0">
                <a:latin typeface="Arial" pitchFamily="34" charset="0"/>
                <a:cs typeface="Arial" pitchFamily="34" charset="0"/>
              </a:rPr>
              <a:t>ortasında ve kamanın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içerisinde    yerlerini </a:t>
            </a:r>
            <a:r>
              <a:rPr lang="tr-TR" dirty="0">
                <a:latin typeface="Arial" pitchFamily="34" charset="0"/>
                <a:cs typeface="Arial" pitchFamily="34" charset="0"/>
              </a:rPr>
              <a:t>alırlar. </a:t>
            </a:r>
            <a:r>
              <a:rPr lang="tr-TR" dirty="0" smtClean="0">
                <a:latin typeface="Arial" pitchFamily="34" charset="0"/>
                <a:cs typeface="Arial" pitchFamily="34" charset="0"/>
              </a:rPr>
              <a:t>    Kamayı </a:t>
            </a:r>
            <a:r>
              <a:rPr lang="tr-TR" dirty="0">
                <a:latin typeface="Arial" pitchFamily="34" charset="0"/>
                <a:cs typeface="Arial" pitchFamily="34" charset="0"/>
              </a:rPr>
              <a:t>ilerletmek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gerektiğinde      komutla </a:t>
            </a:r>
            <a:r>
              <a:rPr lang="tr-TR" dirty="0">
                <a:latin typeface="Arial" pitchFamily="34" charset="0"/>
                <a:cs typeface="Arial" pitchFamily="34" charset="0"/>
              </a:rPr>
              <a:t>birlikte ekipler kamanın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merkezine </a:t>
            </a:r>
            <a:r>
              <a:rPr lang="tr-TR" dirty="0">
                <a:latin typeface="Arial" pitchFamily="34" charset="0"/>
                <a:cs typeface="Arial" pitchFamily="34" charset="0"/>
              </a:rPr>
              <a:t>doğru sıklaşırken 1. ve 4. Ekipler zincir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düzeni</a:t>
            </a:r>
            <a:r>
              <a:rPr lang="tr-TR" dirty="0">
                <a:latin typeface="Arial" pitchFamily="34" charset="0"/>
                <a:cs typeface="Arial" pitchFamily="34" charset="0"/>
              </a:rPr>
              <a:t>, 2. ve 3. Ekipler ise yakın destek pozisyonu alırlar. 1. ve 2. Ekiplerin personelinin sol, 4. ve 3. Ekiplerin personelinin sağ ayağı önde bulunur ve ilerleme sürekli kademe yönünde yapılarak kama düzeninin bozulması engellenir. Çözülme her ekibin son personelinden  aynı anda başlar.</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9632" y="687262"/>
            <a:ext cx="3960891" cy="3472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11610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7"/>
            <a:ext cx="9139968" cy="670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a:xfrm>
            <a:off x="8374456" y="5969001"/>
            <a:ext cx="312345" cy="309892"/>
          </a:xfrm>
        </p:spPr>
        <p:txBody>
          <a:bodyPr/>
          <a:lstStyle/>
          <a:p>
            <a:r>
              <a:rPr lang="tr-TR" dirty="0" smtClean="0"/>
              <a:t>   </a:t>
            </a:r>
            <a:fld id="{B6F15528-21DE-4FAA-801E-634DDDAF4B2B}" type="slidenum">
              <a:rPr lang="tr-TR" smtClean="0"/>
              <a:t>11</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lgn="ctr">
              <a:spcBef>
                <a:spcPts val="550"/>
              </a:spcBef>
              <a:spcAft>
                <a:spcPts val="550"/>
              </a:spcAft>
            </a:pPr>
            <a:r>
              <a:rPr lang="tr-TR" sz="1700" b="1" cap="all" spc="-32" dirty="0">
                <a:solidFill>
                  <a:schemeClr val="bg1"/>
                </a:solidFill>
                <a:latin typeface="Arial" pitchFamily="34" charset="0"/>
                <a:cs typeface="Arial" pitchFamily="34" charset="0"/>
              </a:rPr>
              <a:t>TOPLUMSAL OLAYLARDA KULLANILAN TAKTİK MÜDAHALE DÜZENLERİ</a:t>
            </a:r>
          </a:p>
        </p:txBody>
      </p:sp>
      <p:sp>
        <p:nvSpPr>
          <p:cNvPr id="3" name="Dikdörtgen 2"/>
          <p:cNvSpPr/>
          <p:nvPr/>
        </p:nvSpPr>
        <p:spPr>
          <a:xfrm>
            <a:off x="368684" y="671286"/>
            <a:ext cx="8553160" cy="5347583"/>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TOPLU DÜZENLER</a:t>
            </a:r>
          </a:p>
          <a:p>
            <a:pPr algn="just">
              <a:lnSpc>
                <a:spcPct val="150000"/>
              </a:lnSpc>
            </a:pPr>
            <a:r>
              <a:rPr lang="tr-TR" b="1" dirty="0">
                <a:latin typeface="Arial" pitchFamily="34" charset="0"/>
                <a:cs typeface="Arial" pitchFamily="34" charset="0"/>
              </a:rPr>
              <a:t>C- Çember Düzeni</a:t>
            </a:r>
          </a:p>
          <a:p>
            <a:pPr algn="just">
              <a:lnSpc>
                <a:spcPct val="150000"/>
              </a:lnSpc>
            </a:pPr>
            <a:r>
              <a:rPr lang="tr-TR" b="1" dirty="0" err="1">
                <a:latin typeface="Arial" pitchFamily="34" charset="0"/>
                <a:cs typeface="Arial" pitchFamily="34" charset="0"/>
              </a:rPr>
              <a:t>a.Grubun</a:t>
            </a:r>
            <a:r>
              <a:rPr lang="tr-TR" b="1" dirty="0">
                <a:latin typeface="Arial" pitchFamily="34" charset="0"/>
                <a:cs typeface="Arial" pitchFamily="34" charset="0"/>
              </a:rPr>
              <a:t> Çember Düzeni</a:t>
            </a:r>
          </a:p>
          <a:p>
            <a:pPr algn="just">
              <a:lnSpc>
                <a:spcPct val="150000"/>
              </a:lnSpc>
            </a:pPr>
            <a:r>
              <a:rPr lang="tr-TR" b="1" u="sng" dirty="0">
                <a:latin typeface="Arial" pitchFamily="34" charset="0"/>
                <a:cs typeface="Arial" pitchFamily="34" charset="0"/>
              </a:rPr>
              <a:t>Amaç</a:t>
            </a:r>
          </a:p>
          <a:p>
            <a:pPr algn="just">
              <a:lnSpc>
                <a:spcPct val="150000"/>
              </a:lnSpc>
            </a:pPr>
            <a:r>
              <a:rPr lang="tr-TR" b="1" dirty="0" smtClean="0">
                <a:latin typeface="Arial" pitchFamily="34" charset="0"/>
                <a:cs typeface="Arial" pitchFamily="34" charset="0"/>
              </a:rPr>
              <a:t>1-</a:t>
            </a:r>
            <a:r>
              <a:rPr lang="tr-TR" dirty="0" smtClean="0">
                <a:latin typeface="Arial" pitchFamily="34" charset="0"/>
                <a:cs typeface="Arial" pitchFamily="34" charset="0"/>
              </a:rPr>
              <a:t>Gözaltına </a:t>
            </a:r>
            <a:r>
              <a:rPr lang="tr-TR" dirty="0">
                <a:latin typeface="Arial" pitchFamily="34" charset="0"/>
                <a:cs typeface="Arial" pitchFamily="34" charset="0"/>
              </a:rPr>
              <a:t>alınacak bir topluluğu çevirmek</a:t>
            </a:r>
          </a:p>
          <a:p>
            <a:pPr algn="just">
              <a:lnSpc>
                <a:spcPct val="150000"/>
              </a:lnSpc>
            </a:pPr>
            <a:r>
              <a:rPr lang="tr-TR" b="1" u="sng" dirty="0">
                <a:latin typeface="Arial" pitchFamily="34" charset="0"/>
                <a:cs typeface="Arial" pitchFamily="34" charset="0"/>
              </a:rPr>
              <a:t>Uygulama</a:t>
            </a:r>
          </a:p>
          <a:p>
            <a:pPr marL="261833" indent="-261833" algn="just">
              <a:lnSpc>
                <a:spcPct val="200000"/>
              </a:lnSpc>
              <a:buFont typeface="Wingdings" pitchFamily="2" charset="2"/>
              <a:buChar char="Ø"/>
            </a:pPr>
            <a:r>
              <a:rPr lang="tr-TR" dirty="0">
                <a:latin typeface="Arial" pitchFamily="34" charset="0"/>
                <a:cs typeface="Arial" pitchFamily="34" charset="0"/>
              </a:rPr>
              <a:t>1. ve 4. Ekiplerin 2 numaralı personeli komutta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belirtilen </a:t>
            </a:r>
            <a:r>
              <a:rPr lang="tr-TR" dirty="0">
                <a:latin typeface="Arial" pitchFamily="34" charset="0"/>
                <a:cs typeface="Arial" pitchFamily="34" charset="0"/>
              </a:rPr>
              <a:t>cepheyi esas alacak şekilde birleşerek yerlerini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alırlar</a:t>
            </a:r>
            <a:r>
              <a:rPr lang="tr-TR" dirty="0">
                <a:latin typeface="Arial" pitchFamily="34" charset="0"/>
                <a:cs typeface="Arial" pitchFamily="34" charset="0"/>
              </a:rPr>
              <a:t>. 1. Ekip sağa, 4. Ekip sola aşağıya doğru, </a:t>
            </a:r>
            <a:endParaRPr lang="tr-TR" dirty="0" smtClean="0">
              <a:latin typeface="Arial" pitchFamily="34" charset="0"/>
              <a:cs typeface="Arial" pitchFamily="34" charset="0"/>
            </a:endParaRPr>
          </a:p>
          <a:p>
            <a:pPr algn="just">
              <a:lnSpc>
                <a:spcPct val="200000"/>
              </a:lnSpc>
            </a:pPr>
            <a:r>
              <a:rPr lang="tr-TR" dirty="0" smtClean="0">
                <a:latin typeface="Arial" pitchFamily="34" charset="0"/>
                <a:cs typeface="Arial" pitchFamily="34" charset="0"/>
              </a:rPr>
              <a:t>personelin </a:t>
            </a:r>
            <a:r>
              <a:rPr lang="tr-TR" dirty="0">
                <a:latin typeface="Arial" pitchFamily="34" charset="0"/>
                <a:cs typeface="Arial" pitchFamily="34" charset="0"/>
              </a:rPr>
              <a:t>cephesi çemberin içerisi olacak şekilde birleşerek çemberin yarım dairesinin oluştururlar. </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0515" y="671286"/>
            <a:ext cx="3544330" cy="3991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10148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7"/>
            <a:ext cx="9139968" cy="670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a:xfrm>
            <a:off x="8374456" y="5969001"/>
            <a:ext cx="312345" cy="309892"/>
          </a:xfrm>
        </p:spPr>
        <p:txBody>
          <a:bodyPr/>
          <a:lstStyle/>
          <a:p>
            <a:r>
              <a:rPr lang="tr-TR" dirty="0" smtClean="0"/>
              <a:t>   </a:t>
            </a:r>
            <a:fld id="{B6F15528-21DE-4FAA-801E-634DDDAF4B2B}" type="slidenum">
              <a:rPr lang="tr-TR" smtClean="0"/>
              <a:t>12</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lgn="ctr">
              <a:spcBef>
                <a:spcPts val="550"/>
              </a:spcBef>
              <a:spcAft>
                <a:spcPts val="550"/>
              </a:spcAft>
            </a:pPr>
            <a:r>
              <a:rPr lang="tr-TR" sz="1700" b="1" cap="all" spc="-32" dirty="0">
                <a:solidFill>
                  <a:schemeClr val="bg1"/>
                </a:solidFill>
                <a:latin typeface="Arial" pitchFamily="34" charset="0"/>
                <a:cs typeface="Arial" pitchFamily="34" charset="0"/>
              </a:rPr>
              <a:t>TOPLUMSAL OLAYLARDA KULLANILAN TAKTİK MÜDAHALE DÜZENLERİ</a:t>
            </a:r>
          </a:p>
        </p:txBody>
      </p:sp>
      <p:sp>
        <p:nvSpPr>
          <p:cNvPr id="3" name="Dikdörtgen 2"/>
          <p:cNvSpPr/>
          <p:nvPr/>
        </p:nvSpPr>
        <p:spPr>
          <a:xfrm>
            <a:off x="368684" y="671286"/>
            <a:ext cx="8553160" cy="5347583"/>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TOPLU DÜZENLER</a:t>
            </a:r>
          </a:p>
          <a:p>
            <a:pPr algn="just">
              <a:lnSpc>
                <a:spcPct val="150000"/>
              </a:lnSpc>
            </a:pPr>
            <a:r>
              <a:rPr lang="tr-TR" b="1" dirty="0">
                <a:latin typeface="Arial" pitchFamily="34" charset="0"/>
                <a:cs typeface="Arial" pitchFamily="34" charset="0"/>
              </a:rPr>
              <a:t>C- Çember Düzeni</a:t>
            </a:r>
          </a:p>
          <a:p>
            <a:pPr algn="just">
              <a:lnSpc>
                <a:spcPct val="150000"/>
              </a:lnSpc>
            </a:pPr>
            <a:r>
              <a:rPr lang="tr-TR" b="1" dirty="0" err="1">
                <a:latin typeface="Arial" pitchFamily="34" charset="0"/>
                <a:cs typeface="Arial" pitchFamily="34" charset="0"/>
              </a:rPr>
              <a:t>a.Grubun</a:t>
            </a:r>
            <a:r>
              <a:rPr lang="tr-TR" b="1" dirty="0">
                <a:latin typeface="Arial" pitchFamily="34" charset="0"/>
                <a:cs typeface="Arial" pitchFamily="34" charset="0"/>
              </a:rPr>
              <a:t> Çember Düzeni</a:t>
            </a:r>
          </a:p>
          <a:p>
            <a:pPr algn="just">
              <a:lnSpc>
                <a:spcPct val="150000"/>
              </a:lnSpc>
            </a:pPr>
            <a:r>
              <a:rPr lang="tr-TR" b="1" u="sng" dirty="0">
                <a:latin typeface="Arial" pitchFamily="34" charset="0"/>
                <a:cs typeface="Arial" pitchFamily="34" charset="0"/>
              </a:rPr>
              <a:t>Amaç</a:t>
            </a:r>
          </a:p>
          <a:p>
            <a:pPr algn="just">
              <a:lnSpc>
                <a:spcPct val="150000"/>
              </a:lnSpc>
            </a:pPr>
            <a:r>
              <a:rPr lang="tr-TR" b="1" dirty="0" smtClean="0">
                <a:latin typeface="Arial" pitchFamily="34" charset="0"/>
                <a:cs typeface="Arial" pitchFamily="34" charset="0"/>
              </a:rPr>
              <a:t>1-</a:t>
            </a:r>
            <a:r>
              <a:rPr lang="tr-TR" dirty="0" smtClean="0">
                <a:latin typeface="Arial" pitchFamily="34" charset="0"/>
                <a:cs typeface="Arial" pitchFamily="34" charset="0"/>
              </a:rPr>
              <a:t>Gözaltına </a:t>
            </a:r>
            <a:r>
              <a:rPr lang="tr-TR" dirty="0">
                <a:latin typeface="Arial" pitchFamily="34" charset="0"/>
                <a:cs typeface="Arial" pitchFamily="34" charset="0"/>
              </a:rPr>
              <a:t>alınacak bir topluluğu çevirmek</a:t>
            </a:r>
          </a:p>
          <a:p>
            <a:pPr algn="just">
              <a:lnSpc>
                <a:spcPct val="150000"/>
              </a:lnSpc>
            </a:pPr>
            <a:r>
              <a:rPr lang="tr-TR" b="1" u="sng" dirty="0">
                <a:latin typeface="Arial" pitchFamily="34" charset="0"/>
                <a:cs typeface="Arial" pitchFamily="34" charset="0"/>
              </a:rPr>
              <a:t>Uygulama</a:t>
            </a:r>
          </a:p>
          <a:p>
            <a:pPr marL="261833" indent="-261833" algn="just">
              <a:lnSpc>
                <a:spcPct val="200000"/>
              </a:lnSpc>
              <a:buFont typeface="Wingdings" pitchFamily="2" charset="2"/>
              <a:buChar char="Ø"/>
            </a:pPr>
            <a:r>
              <a:rPr lang="tr-TR" dirty="0">
                <a:latin typeface="Arial" pitchFamily="34" charset="0"/>
                <a:cs typeface="Arial" pitchFamily="34" charset="0"/>
              </a:rPr>
              <a:t>2. Ekip 1. Ekibin, 3. Ekip de 4. Ekibin arkasından </a:t>
            </a:r>
            <a:r>
              <a:rPr lang="tr-TR" dirty="0" smtClean="0">
                <a:latin typeface="Arial" pitchFamily="34" charset="0"/>
                <a:cs typeface="Arial" pitchFamily="34" charset="0"/>
              </a:rPr>
              <a:t>devam</a:t>
            </a:r>
          </a:p>
          <a:p>
            <a:pPr algn="just">
              <a:lnSpc>
                <a:spcPct val="200000"/>
              </a:lnSpc>
            </a:pPr>
            <a:r>
              <a:rPr lang="tr-TR" dirty="0" smtClean="0">
                <a:latin typeface="Arial" pitchFamily="34" charset="0"/>
                <a:cs typeface="Arial" pitchFamily="34" charset="0"/>
              </a:rPr>
              <a:t>ederek    çemberin    diğer   yarısının   oluştururlar</a:t>
            </a:r>
            <a:r>
              <a:rPr lang="tr-TR" dirty="0">
                <a:latin typeface="Arial" pitchFamily="34" charset="0"/>
                <a:cs typeface="Arial" pitchFamily="34" charset="0"/>
              </a:rPr>
              <a:t>. </a:t>
            </a:r>
            <a:r>
              <a:rPr lang="tr-TR" dirty="0" smtClean="0">
                <a:latin typeface="Arial" pitchFamily="34" charset="0"/>
                <a:cs typeface="Arial" pitchFamily="34" charset="0"/>
              </a:rPr>
              <a:t>   Ekip </a:t>
            </a:r>
          </a:p>
          <a:p>
            <a:pPr algn="just">
              <a:lnSpc>
                <a:spcPct val="200000"/>
              </a:lnSpc>
            </a:pPr>
            <a:r>
              <a:rPr lang="tr-TR" dirty="0" smtClean="0">
                <a:latin typeface="Arial" pitchFamily="34" charset="0"/>
                <a:cs typeface="Arial" pitchFamily="34" charset="0"/>
              </a:rPr>
              <a:t>amirleri     ortada   bulunan   6. personelin         arkasında </a:t>
            </a:r>
          </a:p>
          <a:p>
            <a:pPr algn="just">
              <a:lnSpc>
                <a:spcPct val="200000"/>
              </a:lnSpc>
            </a:pPr>
            <a:r>
              <a:rPr lang="tr-TR" dirty="0" smtClean="0">
                <a:latin typeface="Arial" pitchFamily="34" charset="0"/>
                <a:cs typeface="Arial" pitchFamily="34" charset="0"/>
              </a:rPr>
              <a:t>yerlerini </a:t>
            </a:r>
            <a:r>
              <a:rPr lang="tr-TR" dirty="0">
                <a:latin typeface="Arial" pitchFamily="34" charset="0"/>
                <a:cs typeface="Arial" pitchFamily="34" charset="0"/>
              </a:rPr>
              <a:t>alırlar. Çözülme her ekibin son personelinden, önce 2. ve 3. ekipler, sonra 1. ve 4. ekipler olacak şekilde gerçekleşir.</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1463" y="739695"/>
            <a:ext cx="3399621" cy="3769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04548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7"/>
            <a:ext cx="9139968" cy="670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a:xfrm>
            <a:off x="8374456" y="5969001"/>
            <a:ext cx="312345" cy="309892"/>
          </a:xfrm>
        </p:spPr>
        <p:txBody>
          <a:bodyPr/>
          <a:lstStyle/>
          <a:p>
            <a:r>
              <a:rPr lang="tr-TR" dirty="0" smtClean="0"/>
              <a:t>   </a:t>
            </a:r>
            <a:fld id="{B6F15528-21DE-4FAA-801E-634DDDAF4B2B}" type="slidenum">
              <a:rPr lang="tr-TR" smtClean="0"/>
              <a:t>13</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lgn="ctr">
              <a:spcBef>
                <a:spcPts val="550"/>
              </a:spcBef>
              <a:spcAft>
                <a:spcPts val="550"/>
              </a:spcAft>
            </a:pPr>
            <a:r>
              <a:rPr lang="tr-TR" sz="1700" b="1" cap="all" spc="-32" dirty="0">
                <a:solidFill>
                  <a:schemeClr val="bg1"/>
                </a:solidFill>
                <a:latin typeface="Arial" pitchFamily="34" charset="0"/>
                <a:cs typeface="Arial" pitchFamily="34" charset="0"/>
              </a:rPr>
              <a:t>TOPLUMSAL OLAYLARDA KULLANILAN TAKTİK MÜDAHALE DÜZENLERİ</a:t>
            </a:r>
          </a:p>
        </p:txBody>
      </p:sp>
      <p:sp>
        <p:nvSpPr>
          <p:cNvPr id="3" name="Dikdörtgen 2"/>
          <p:cNvSpPr/>
          <p:nvPr/>
        </p:nvSpPr>
        <p:spPr>
          <a:xfrm>
            <a:off x="368684" y="671286"/>
            <a:ext cx="8553160" cy="4239588"/>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KORUMA DÜZENLERİ</a:t>
            </a:r>
          </a:p>
          <a:p>
            <a:pPr algn="just">
              <a:lnSpc>
                <a:spcPct val="150000"/>
              </a:lnSpc>
            </a:pPr>
            <a:r>
              <a:rPr lang="tr-TR" b="1" dirty="0">
                <a:latin typeface="Arial" pitchFamily="34" charset="0"/>
                <a:cs typeface="Arial" pitchFamily="34" charset="0"/>
              </a:rPr>
              <a:t>A- Hakem Koruma :</a:t>
            </a:r>
          </a:p>
          <a:p>
            <a:pPr marL="261833" indent="-261833" algn="just">
              <a:lnSpc>
                <a:spcPct val="200000"/>
              </a:lnSpc>
              <a:buFont typeface="Wingdings" pitchFamily="2" charset="2"/>
              <a:buChar char="Ø"/>
            </a:pPr>
            <a:r>
              <a:rPr lang="tr-TR" dirty="0" smtClean="0">
                <a:latin typeface="Arial" pitchFamily="34" charset="0"/>
                <a:cs typeface="Arial" pitchFamily="34" charset="0"/>
              </a:rPr>
              <a:t>Müsabakada </a:t>
            </a:r>
            <a:r>
              <a:rPr lang="tr-TR" dirty="0">
                <a:latin typeface="Arial" pitchFamily="34" charset="0"/>
                <a:cs typeface="Arial" pitchFamily="34" charset="0"/>
              </a:rPr>
              <a:t>görevli hakemin soyunma odalarından saha içine gidiş ve dönüşüne kadar gelebilecek muhtemel saldırılara karşı korunmasını ifade eder.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En </a:t>
            </a:r>
            <a:r>
              <a:rPr lang="tr-TR" dirty="0">
                <a:latin typeface="Arial" pitchFamily="34" charset="0"/>
                <a:cs typeface="Arial" pitchFamily="34" charset="0"/>
              </a:rPr>
              <a:t>az iki veya müsabakanın durumuna göre daha fazla sayıda görevlinin kalkanlarıyla birlikte hakemin saha içine veya hakem odasına girinceye kadar korunmasıdır</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Tree>
    <p:extLst>
      <p:ext uri="{BB962C8B-B14F-4D97-AF65-F5344CB8AC3E}">
        <p14:creationId xmlns:p14="http://schemas.microsoft.com/office/powerpoint/2010/main" val="39323534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7"/>
            <a:ext cx="9139968" cy="670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a:xfrm>
            <a:off x="8374456" y="5969001"/>
            <a:ext cx="312345" cy="309892"/>
          </a:xfrm>
        </p:spPr>
        <p:txBody>
          <a:bodyPr/>
          <a:lstStyle/>
          <a:p>
            <a:r>
              <a:rPr lang="tr-TR" dirty="0" smtClean="0"/>
              <a:t>   </a:t>
            </a:r>
            <a:fld id="{B6F15528-21DE-4FAA-801E-634DDDAF4B2B}" type="slidenum">
              <a:rPr lang="tr-TR" smtClean="0"/>
              <a:t>14</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lgn="ctr">
              <a:spcBef>
                <a:spcPts val="550"/>
              </a:spcBef>
              <a:spcAft>
                <a:spcPts val="550"/>
              </a:spcAft>
            </a:pPr>
            <a:r>
              <a:rPr lang="tr-TR" sz="1700" b="1" cap="all" spc="-32" dirty="0">
                <a:solidFill>
                  <a:schemeClr val="bg1"/>
                </a:solidFill>
                <a:latin typeface="Arial" pitchFamily="34" charset="0"/>
                <a:cs typeface="Arial" pitchFamily="34" charset="0"/>
              </a:rPr>
              <a:t>TOPLUMSAL OLAYLARDA KULLANILAN TAKTİK MÜDAHALE DÜZENLERİ</a:t>
            </a:r>
          </a:p>
        </p:txBody>
      </p:sp>
      <p:sp>
        <p:nvSpPr>
          <p:cNvPr id="3" name="Dikdörtgen 2"/>
          <p:cNvSpPr/>
          <p:nvPr/>
        </p:nvSpPr>
        <p:spPr>
          <a:xfrm>
            <a:off x="368684" y="684813"/>
            <a:ext cx="8553160" cy="5627914"/>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KORUMA DÜZENLERİ</a:t>
            </a:r>
          </a:p>
          <a:p>
            <a:pPr algn="just">
              <a:lnSpc>
                <a:spcPct val="150000"/>
              </a:lnSpc>
            </a:pPr>
            <a:r>
              <a:rPr lang="tr-TR" b="1" dirty="0" smtClean="0">
                <a:latin typeface="Arial" pitchFamily="34" charset="0"/>
                <a:cs typeface="Arial" pitchFamily="34" charset="0"/>
              </a:rPr>
              <a:t>B- </a:t>
            </a:r>
            <a:r>
              <a:rPr lang="tr-TR" b="1" dirty="0">
                <a:latin typeface="Arial" pitchFamily="34" charset="0"/>
                <a:cs typeface="Arial" pitchFamily="34" charset="0"/>
              </a:rPr>
              <a:t>Araç Koruma:</a:t>
            </a:r>
          </a:p>
          <a:p>
            <a:pPr marL="261833" indent="-261833" algn="just">
              <a:lnSpc>
                <a:spcPct val="200000"/>
              </a:lnSpc>
              <a:buFont typeface="Wingdings" pitchFamily="2" charset="2"/>
              <a:buChar char="Ø"/>
            </a:pPr>
            <a:r>
              <a:rPr lang="tr-TR" dirty="0">
                <a:latin typeface="Arial" pitchFamily="34" charset="0"/>
                <a:cs typeface="Arial" pitchFamily="34" charset="0"/>
              </a:rPr>
              <a:t>Güvenlik güçlerinin </a:t>
            </a:r>
            <a:r>
              <a:rPr lang="tr-TR" dirty="0" smtClean="0">
                <a:latin typeface="Arial" pitchFamily="34" charset="0"/>
                <a:cs typeface="Arial" pitchFamily="34" charset="0"/>
              </a:rPr>
              <a:t>görev araçlarına gelebilecek </a:t>
            </a:r>
            <a:r>
              <a:rPr lang="tr-TR" dirty="0">
                <a:latin typeface="Arial" pitchFamily="34" charset="0"/>
                <a:cs typeface="Arial" pitchFamily="34" charset="0"/>
              </a:rPr>
              <a:t>her türlü saldırı karşısında gerekli güvenlik tedbirlerinin alınarak korunmasını ifade eder.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sz="14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En </a:t>
            </a:r>
            <a:r>
              <a:rPr lang="tr-TR" dirty="0">
                <a:latin typeface="Arial" pitchFamily="34" charset="0"/>
                <a:cs typeface="Arial" pitchFamily="34" charset="0"/>
              </a:rPr>
              <a:t>az bir veya korunacak aracın büyüklüğüne göre birden fazla silahlı çevre koruma nöbetçisi tarafından aracın çevre emniyetinin alınmasıdır. </a:t>
            </a: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endParaRPr lang="tr-TR" sz="1400" dirty="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Gerekli </a:t>
            </a:r>
            <a:r>
              <a:rPr lang="tr-TR" dirty="0">
                <a:latin typeface="Arial" pitchFamily="34" charset="0"/>
                <a:cs typeface="Arial" pitchFamily="34" charset="0"/>
              </a:rPr>
              <a:t>hallerde bombalı saldırıların önlenebilmesi amacıyla araç çevresine emniyet şeridi çekilebilir ve şerit içerisine dışarıdan girişler engellenebilir.</a:t>
            </a:r>
          </a:p>
          <a:p>
            <a:pPr algn="just">
              <a:lnSpc>
                <a:spcPct val="200000"/>
              </a:lnSpc>
            </a:pPr>
            <a:endParaRPr lang="tr-TR" dirty="0">
              <a:latin typeface="Arial" pitchFamily="34" charset="0"/>
              <a:cs typeface="Arial" pitchFamily="34" charset="0"/>
            </a:endParaRPr>
          </a:p>
        </p:txBody>
      </p:sp>
    </p:spTree>
    <p:extLst>
      <p:ext uri="{BB962C8B-B14F-4D97-AF65-F5344CB8AC3E}">
        <p14:creationId xmlns:p14="http://schemas.microsoft.com/office/powerpoint/2010/main" val="21735527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3661" y="357"/>
            <a:ext cx="9139968" cy="670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3786" tIns="41893" rIns="83786" bIns="41893" rtlCol="0" anchor="ctr"/>
          <a:lstStyle/>
          <a:p>
            <a:pPr algn="ctr"/>
            <a:endParaRPr lang="tr-TR"/>
          </a:p>
        </p:txBody>
      </p:sp>
      <p:sp>
        <p:nvSpPr>
          <p:cNvPr id="4" name="object 4"/>
          <p:cNvSpPr/>
          <p:nvPr/>
        </p:nvSpPr>
        <p:spPr>
          <a:xfrm>
            <a:off x="3661" y="527792"/>
            <a:ext cx="9139968" cy="4244"/>
          </a:xfrm>
          <a:custGeom>
            <a:avLst/>
            <a:gdLst/>
            <a:ahLst/>
            <a:cxnLst/>
            <a:rect l="l" t="t" r="r" b="b"/>
            <a:pathLst>
              <a:path w="7197725" h="6350">
                <a:moveTo>
                  <a:pt x="0" y="6350"/>
                </a:moveTo>
                <a:lnTo>
                  <a:pt x="7197115" y="6350"/>
                </a:lnTo>
                <a:lnTo>
                  <a:pt x="7197115" y="0"/>
                </a:lnTo>
                <a:lnTo>
                  <a:pt x="0" y="0"/>
                </a:lnTo>
                <a:lnTo>
                  <a:pt x="0" y="6350"/>
                </a:lnTo>
                <a:close/>
              </a:path>
            </a:pathLst>
          </a:custGeom>
          <a:solidFill>
            <a:srgbClr val="1C93B4"/>
          </a:solidFill>
        </p:spPr>
        <p:txBody>
          <a:bodyPr wrap="square" lIns="0" tIns="0" rIns="0" bIns="0" rtlCol="0"/>
          <a:lstStyle/>
          <a:p>
            <a:endParaRPr dirty="0"/>
          </a:p>
        </p:txBody>
      </p:sp>
      <p:sp>
        <p:nvSpPr>
          <p:cNvPr id="7" name="object 7"/>
          <p:cNvSpPr txBox="1"/>
          <p:nvPr/>
        </p:nvSpPr>
        <p:spPr>
          <a:xfrm>
            <a:off x="1058159" y="338868"/>
            <a:ext cx="5279267" cy="845164"/>
          </a:xfrm>
          <a:prstGeom prst="rect">
            <a:avLst/>
          </a:prstGeom>
        </p:spPr>
        <p:txBody>
          <a:bodyPr vert="horz" wrap="square" lIns="0" tIns="11637" rIns="0" bIns="0" rtlCol="0">
            <a:spAutoFit/>
          </a:bodyPr>
          <a:lstStyle/>
          <a:p>
            <a:pPr marL="11637">
              <a:spcBef>
                <a:spcPts val="92"/>
              </a:spcBef>
            </a:pPr>
            <a:endParaRPr lang="tr-TR" sz="2600" b="1" spc="5" dirty="0">
              <a:solidFill>
                <a:srgbClr val="A62C3B"/>
              </a:solidFill>
              <a:latin typeface="Trebuchet MS"/>
              <a:cs typeface="Trebuchet MS"/>
            </a:endParaRPr>
          </a:p>
          <a:p>
            <a:pPr marL="11637">
              <a:spcBef>
                <a:spcPts val="92"/>
              </a:spcBef>
            </a:pPr>
            <a:endParaRPr sz="2600" dirty="0">
              <a:latin typeface="Trebuchet MS"/>
              <a:cs typeface="Trebuchet MS"/>
            </a:endParaRPr>
          </a:p>
        </p:txBody>
      </p:sp>
      <p:sp>
        <p:nvSpPr>
          <p:cNvPr id="21" name="object 21"/>
          <p:cNvSpPr/>
          <p:nvPr/>
        </p:nvSpPr>
        <p:spPr>
          <a:xfrm>
            <a:off x="0" y="1573784"/>
            <a:ext cx="0" cy="1478120"/>
          </a:xfrm>
          <a:custGeom>
            <a:avLst/>
            <a:gdLst/>
            <a:ahLst/>
            <a:cxnLst/>
            <a:rect l="l" t="t" r="r" b="b"/>
            <a:pathLst>
              <a:path h="2211704">
                <a:moveTo>
                  <a:pt x="0" y="0"/>
                </a:moveTo>
                <a:lnTo>
                  <a:pt x="0" y="2211438"/>
                </a:lnTo>
              </a:path>
            </a:pathLst>
          </a:custGeom>
          <a:solidFill>
            <a:srgbClr val="1C93B4"/>
          </a:solidFill>
        </p:spPr>
        <p:txBody>
          <a:bodyPr wrap="square" lIns="0" tIns="0" rIns="0" bIns="0" rtlCol="0"/>
          <a:lstStyle/>
          <a:p>
            <a:endParaRPr dirty="0"/>
          </a:p>
        </p:txBody>
      </p:sp>
      <p:sp>
        <p:nvSpPr>
          <p:cNvPr id="22" name="object 22"/>
          <p:cNvSpPr/>
          <p:nvPr/>
        </p:nvSpPr>
        <p:spPr>
          <a:xfrm>
            <a:off x="0" y="3645002"/>
            <a:ext cx="0" cy="3212141"/>
          </a:xfrm>
          <a:custGeom>
            <a:avLst/>
            <a:gdLst/>
            <a:ahLst/>
            <a:cxnLst/>
            <a:rect l="l" t="t" r="r" b="b"/>
            <a:pathLst>
              <a:path h="4806315">
                <a:moveTo>
                  <a:pt x="0" y="0"/>
                </a:moveTo>
                <a:lnTo>
                  <a:pt x="0" y="4805997"/>
                </a:lnTo>
                <a:lnTo>
                  <a:pt x="0" y="0"/>
                </a:lnTo>
                <a:close/>
              </a:path>
            </a:pathLst>
          </a:custGeom>
          <a:solidFill>
            <a:srgbClr val="EC008C"/>
          </a:solidFill>
        </p:spPr>
        <p:txBody>
          <a:bodyPr wrap="square" lIns="0" tIns="0" rIns="0" bIns="0" rtlCol="0"/>
          <a:lstStyle/>
          <a:p>
            <a:endParaRPr dirty="0"/>
          </a:p>
        </p:txBody>
      </p:sp>
      <p:sp>
        <p:nvSpPr>
          <p:cNvPr id="2" name="Slayt Numarası Yer Tutucusu 1"/>
          <p:cNvSpPr>
            <a:spLocks noGrp="1"/>
          </p:cNvSpPr>
          <p:nvPr>
            <p:ph type="sldNum" sz="quarter" idx="7"/>
          </p:nvPr>
        </p:nvSpPr>
        <p:spPr>
          <a:xfrm>
            <a:off x="8374456" y="5969001"/>
            <a:ext cx="312345" cy="309892"/>
          </a:xfrm>
        </p:spPr>
        <p:txBody>
          <a:bodyPr/>
          <a:lstStyle/>
          <a:p>
            <a:r>
              <a:rPr lang="tr-TR" dirty="0" smtClean="0"/>
              <a:t>   </a:t>
            </a:r>
            <a:fld id="{B6F15528-21DE-4FAA-801E-634DDDAF4B2B}" type="slidenum">
              <a:rPr lang="tr-TR" smtClean="0"/>
              <a:t>15</a:t>
            </a:fld>
            <a:endParaRPr lang="tr-TR" dirty="0"/>
          </a:p>
        </p:txBody>
      </p:sp>
      <p:sp>
        <p:nvSpPr>
          <p:cNvPr id="16" name="Metin kutusu 15">
            <a:extLst>
              <a:ext uri="{FF2B5EF4-FFF2-40B4-BE49-F238E27FC236}">
                <a16:creationId xmlns="" xmlns:a16="http://schemas.microsoft.com/office/drawing/2014/main" id="{F2FE195E-EA52-4E14-A77C-27D254AE541F}"/>
              </a:ext>
            </a:extLst>
          </p:cNvPr>
          <p:cNvSpPr txBox="1"/>
          <p:nvPr/>
        </p:nvSpPr>
        <p:spPr>
          <a:xfrm>
            <a:off x="281133" y="165636"/>
            <a:ext cx="8885501" cy="346214"/>
          </a:xfrm>
          <a:prstGeom prst="rect">
            <a:avLst/>
          </a:prstGeom>
          <a:noFill/>
        </p:spPr>
        <p:txBody>
          <a:bodyPr wrap="square" lIns="83786" tIns="41893" rIns="83786" bIns="41893">
            <a:spAutoFit/>
          </a:bodyPr>
          <a:lstStyle/>
          <a:p>
            <a:pPr marR="4655" algn="ctr">
              <a:spcBef>
                <a:spcPts val="550"/>
              </a:spcBef>
              <a:spcAft>
                <a:spcPts val="550"/>
              </a:spcAft>
            </a:pPr>
            <a:r>
              <a:rPr lang="tr-TR" sz="1700" b="1" cap="all" spc="-32" dirty="0">
                <a:solidFill>
                  <a:schemeClr val="bg1"/>
                </a:solidFill>
                <a:latin typeface="Arial" pitchFamily="34" charset="0"/>
                <a:cs typeface="Arial" pitchFamily="34" charset="0"/>
              </a:rPr>
              <a:t>TOPLUMSAL OLAYLARDA KULLANILAN TAKTİK MÜDAHALE DÜZENLERİ</a:t>
            </a:r>
          </a:p>
        </p:txBody>
      </p:sp>
      <p:sp>
        <p:nvSpPr>
          <p:cNvPr id="3" name="Dikdörtgen 2"/>
          <p:cNvSpPr/>
          <p:nvPr/>
        </p:nvSpPr>
        <p:spPr>
          <a:xfrm>
            <a:off x="368684" y="684814"/>
            <a:ext cx="8553160" cy="4793586"/>
          </a:xfrm>
          <a:prstGeom prst="rect">
            <a:avLst/>
          </a:prstGeom>
        </p:spPr>
        <p:txBody>
          <a:bodyPr wrap="square" lIns="83786" tIns="41893" rIns="83786" bIns="41893">
            <a:spAutoFit/>
          </a:bodyPr>
          <a:lstStyle/>
          <a:p>
            <a:pPr algn="just">
              <a:lnSpc>
                <a:spcPct val="150000"/>
              </a:lnSpc>
            </a:pPr>
            <a:r>
              <a:rPr lang="tr-TR" b="1" dirty="0">
                <a:latin typeface="Arial" pitchFamily="34" charset="0"/>
                <a:cs typeface="Arial" pitchFamily="34" charset="0"/>
              </a:rPr>
              <a:t>KORUMA DÜZENLERİ</a:t>
            </a:r>
          </a:p>
          <a:p>
            <a:pPr algn="just">
              <a:lnSpc>
                <a:spcPct val="150000"/>
              </a:lnSpc>
            </a:pPr>
            <a:r>
              <a:rPr lang="tr-TR" b="1" dirty="0">
                <a:latin typeface="Arial" pitchFamily="34" charset="0"/>
                <a:cs typeface="Arial" pitchFamily="34" charset="0"/>
              </a:rPr>
              <a:t>C- Sahne Koruma:</a:t>
            </a:r>
          </a:p>
          <a:p>
            <a:pPr marL="261833" indent="-261833" algn="just">
              <a:lnSpc>
                <a:spcPct val="200000"/>
              </a:lnSpc>
              <a:buFont typeface="Wingdings" pitchFamily="2" charset="2"/>
              <a:buChar char="Ø"/>
            </a:pPr>
            <a:r>
              <a:rPr lang="tr-TR" dirty="0" smtClean="0">
                <a:latin typeface="Arial" pitchFamily="34" charset="0"/>
                <a:cs typeface="Arial" pitchFamily="34" charset="0"/>
              </a:rPr>
              <a:t>Kültürel</a:t>
            </a:r>
            <a:r>
              <a:rPr lang="tr-TR" dirty="0">
                <a:latin typeface="Arial" pitchFamily="34" charset="0"/>
                <a:cs typeface="Arial" pitchFamily="34" charset="0"/>
              </a:rPr>
              <a:t>, sanatsal veya benzer amaçlarla düzenlenen sahne gösterilerinde, faaliyetin icra edildiği sahnenin izleyenlerin taşkınlık veya saldırılarına karşı korunmasını ifade eder</a:t>
            </a:r>
            <a:r>
              <a:rPr lang="tr-TR" dirty="0" smtClean="0">
                <a:latin typeface="Arial" pitchFamily="34" charset="0"/>
                <a:cs typeface="Arial" pitchFamily="34" charset="0"/>
              </a:rPr>
              <a:t>.</a:t>
            </a:r>
          </a:p>
          <a:p>
            <a:pPr marL="261833" indent="-261833" algn="just">
              <a:lnSpc>
                <a:spcPct val="200000"/>
              </a:lnSpc>
              <a:buFont typeface="Wingdings" pitchFamily="2" charset="2"/>
              <a:buChar char="Ø"/>
            </a:pPr>
            <a:endParaRPr lang="tr-TR" dirty="0" smtClean="0">
              <a:latin typeface="Arial" pitchFamily="34" charset="0"/>
              <a:cs typeface="Arial" pitchFamily="34" charset="0"/>
            </a:endParaRPr>
          </a:p>
          <a:p>
            <a:pPr marL="261833" indent="-261833" algn="just">
              <a:lnSpc>
                <a:spcPct val="200000"/>
              </a:lnSpc>
              <a:buFont typeface="Wingdings" pitchFamily="2" charset="2"/>
              <a:buChar char="Ø"/>
            </a:pPr>
            <a:r>
              <a:rPr lang="tr-TR" dirty="0" smtClean="0">
                <a:latin typeface="Arial" pitchFamily="34" charset="0"/>
                <a:cs typeface="Arial" pitchFamily="34" charset="0"/>
              </a:rPr>
              <a:t> </a:t>
            </a:r>
            <a:r>
              <a:rPr lang="tr-TR" dirty="0">
                <a:latin typeface="Arial" pitchFamily="34" charset="0"/>
                <a:cs typeface="Arial" pitchFamily="34" charset="0"/>
              </a:rPr>
              <a:t>Sahne ile izleyiciler arasında belirli bir mesafe bırakılmak koşulu ile bir tampon bölge oluşturulur. Bu bölgede yeteri sayıda ve belirli bir düzende kuvvet bulundurulur.</a:t>
            </a:r>
          </a:p>
        </p:txBody>
      </p:sp>
    </p:spTree>
    <p:extLst>
      <p:ext uri="{BB962C8B-B14F-4D97-AF65-F5344CB8AC3E}">
        <p14:creationId xmlns:p14="http://schemas.microsoft.com/office/powerpoint/2010/main" val="29759528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1023</Words>
  <Application>Microsoft Office PowerPoint</Application>
  <PresentationFormat>Ekran Gösterisi (4:3)</PresentationFormat>
  <Paragraphs>159</Paragraphs>
  <Slides>15</Slides>
  <Notes>14</Notes>
  <HiddenSlides>0</HiddenSlides>
  <MMClips>0</MMClips>
  <ScaleCrop>false</ScaleCrop>
  <HeadingPairs>
    <vt:vector size="4" baseType="variant">
      <vt:variant>
        <vt:lpstr>Tema</vt:lpstr>
      </vt:variant>
      <vt:variant>
        <vt:i4>1</vt:i4>
      </vt:variant>
      <vt:variant>
        <vt:lpstr>Slayt Başlıkları</vt:lpstr>
      </vt:variant>
      <vt:variant>
        <vt:i4>15</vt:i4>
      </vt:variant>
    </vt:vector>
  </HeadingPairs>
  <TitlesOfParts>
    <vt:vector size="16"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cp:lastModifiedBy>kavas36@gmail.com</cp:lastModifiedBy>
  <cp:revision>2</cp:revision>
  <dcterms:modified xsi:type="dcterms:W3CDTF">2021-05-16T14:56:30Z</dcterms:modified>
</cp:coreProperties>
</file>