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F6D3C4-DDC9-4822-8B05-E6AF1B0E8784}" type="datetimeFigureOut">
              <a:rPr lang="tr-TR" smtClean="0"/>
              <a:t>22.02.2021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53702D-11FF-421D-AC91-13068EA755DC}" type="slidenum">
              <a:rPr lang="tr-TR" smtClean="0"/>
              <a:t>‹#›</a:t>
            </a:fld>
            <a:endParaRPr lang="tr-TR"/>
          </a:p>
        </p:txBody>
      </p:sp>
    </p:spTree>
    <p:extLst>
      <p:ext uri="{BB962C8B-B14F-4D97-AF65-F5344CB8AC3E}">
        <p14:creationId xmlns:p14="http://schemas.microsoft.com/office/powerpoint/2010/main" val="955238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1</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1362388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buFont typeface="Wingdings" pitchFamily="2" charset="2"/>
              <a:buChar char="Ø"/>
            </a:pPr>
            <a:r>
              <a:rPr lang="tr-TR" b="1" dirty="0" smtClean="0"/>
              <a:t>İnsanların </a:t>
            </a:r>
            <a:r>
              <a:rPr lang="tr-TR" b="1" dirty="0" err="1" smtClean="0"/>
              <a:t>yanlızken</a:t>
            </a:r>
            <a:r>
              <a:rPr lang="tr-TR" b="1" dirty="0" smtClean="0"/>
              <a:t> sergileyeceği türeden akılcı ve sağduyulu hareketler, kitlelerden asla beklenmemelidir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dirty="0"/>
          </a:p>
        </p:txBody>
      </p:sp>
    </p:spTree>
    <p:extLst>
      <p:ext uri="{BB962C8B-B14F-4D97-AF65-F5344CB8AC3E}">
        <p14:creationId xmlns:p14="http://schemas.microsoft.com/office/powerpoint/2010/main" val="37354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lgn="just">
              <a:buFont typeface="Wingdings" pitchFamily="2" charset="2"/>
              <a:buChar char="Ø"/>
            </a:pPr>
            <a:r>
              <a:rPr lang="tr-TR" b="1" dirty="0" smtClean="0"/>
              <a:t>Kalabalığın içinde gizlenebileceği ve tanınmayacağı düşüncesi, kitlenin sahip olduğu güçle birleşince, kişi kendisini inanılmaz derecede güvencede hisseder.</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44</a:t>
            </a:fld>
            <a:endParaRPr lang="tr-TR" dirty="0"/>
          </a:p>
        </p:txBody>
      </p:sp>
    </p:spTree>
    <p:extLst>
      <p:ext uri="{BB962C8B-B14F-4D97-AF65-F5344CB8AC3E}">
        <p14:creationId xmlns:p14="http://schemas.microsoft.com/office/powerpoint/2010/main" val="353268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a:p>
            <a:pPr marL="171450" indent="-171450" algn="just">
              <a:buFont typeface="Wingdings" pitchFamily="2" charset="2"/>
              <a:buChar char="Ø"/>
            </a:pPr>
            <a:r>
              <a:rPr lang="tr-TR" b="1" dirty="0" smtClean="0"/>
              <a:t>Muhakeme gücü yitirildiği için, birkaç cümleyi aşan konuşmalar ne kadar ikna edici olursa olsun, anlamsız görülür ve kitlede etki meydana getirmez.</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49</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50</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51</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54</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55</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56</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57</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58</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59</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60</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61</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64</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65</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66</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67</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68</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69</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70</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71</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74</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75</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76</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77</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78</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79</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80</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81</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84</a:t>
            </a:fld>
            <a:endParaRPr lang="tr-TR" dirty="0"/>
          </a:p>
        </p:txBody>
      </p:sp>
    </p:spTree>
    <p:extLst>
      <p:ext uri="{BB962C8B-B14F-4D97-AF65-F5344CB8AC3E}">
        <p14:creationId xmlns:p14="http://schemas.microsoft.com/office/powerpoint/2010/main" val="889669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2/22/2021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4178435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22.02.2021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598257"/>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spcBef>
                <a:spcPts val="550"/>
              </a:spcBef>
              <a:spcAft>
                <a:spcPts val="550"/>
              </a:spcAft>
            </a:pPr>
            <a:r>
              <a:rPr lang="tr-TR" b="1" spc="-32" dirty="0">
                <a:solidFill>
                  <a:srgbClr val="231F20"/>
                </a:solidFill>
                <a:latin typeface="Arial" pitchFamily="34" charset="0"/>
                <a:cs typeface="Arial" pitchFamily="34" charset="0"/>
              </a:rPr>
              <a:t>a. Oluşumu:</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Çok </a:t>
            </a:r>
            <a:r>
              <a:rPr lang="tr-TR" spc="-32" dirty="0">
                <a:solidFill>
                  <a:srgbClr val="231F20"/>
                </a:solidFill>
                <a:latin typeface="Arial" pitchFamily="34" charset="0"/>
                <a:cs typeface="Arial" pitchFamily="34" charset="0"/>
              </a:rPr>
              <a:t>sayıda insanın bir araya gelmesiyle oluşan insan kümesidir. Ortaklaşa bir uyarı </a:t>
            </a:r>
            <a:r>
              <a:rPr lang="tr-TR" spc="-32" dirty="0">
                <a:solidFill>
                  <a:srgbClr val="231F20"/>
                </a:solidFill>
                <a:latin typeface="Arial" pitchFamily="34" charset="0"/>
                <a:cs typeface="Arial" pitchFamily="34" charset="0"/>
              </a:rPr>
              <a:t>sonucu belli </a:t>
            </a:r>
            <a:r>
              <a:rPr lang="tr-TR" spc="-32" dirty="0">
                <a:solidFill>
                  <a:srgbClr val="231F20"/>
                </a:solidFill>
                <a:latin typeface="Arial" pitchFamily="34" charset="0"/>
                <a:cs typeface="Arial" pitchFamily="34" charset="0"/>
              </a:rPr>
              <a:t>bir yerde toplanır ve dikkatlerini bu uyarının yol açtığı ortak duygusal ilgi üzerinde toplar</a:t>
            </a:r>
            <a:r>
              <a:rPr lang="tr-TR" spc="-32" dirty="0">
                <a:solidFill>
                  <a:srgbClr val="231F20"/>
                </a:solidFill>
                <a:latin typeface="Arial" pitchFamily="34" charset="0"/>
                <a:cs typeface="Arial" pitchFamily="34" charset="0"/>
              </a:rPr>
              <a:t>, herhangi </a:t>
            </a:r>
            <a:r>
              <a:rPr lang="tr-TR" spc="-32" dirty="0">
                <a:solidFill>
                  <a:srgbClr val="231F20"/>
                </a:solidFill>
                <a:latin typeface="Arial" pitchFamily="34" charset="0"/>
                <a:cs typeface="Arial" pitchFamily="34" charset="0"/>
              </a:rPr>
              <a:t>bir anda ortak eyleme geçebilir.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andan itibaren kalabalık olmaktan çıkar ve </a:t>
            </a:r>
            <a:r>
              <a:rPr lang="tr-TR" spc="-32" dirty="0">
                <a:solidFill>
                  <a:srgbClr val="231F20"/>
                </a:solidFill>
                <a:latin typeface="Arial" pitchFamily="34" charset="0"/>
                <a:cs typeface="Arial" pitchFamily="34" charset="0"/>
              </a:rPr>
              <a:t>gruba dönüşmeye </a:t>
            </a:r>
            <a:r>
              <a:rPr lang="tr-TR" spc="-32" dirty="0">
                <a:solidFill>
                  <a:srgbClr val="231F20"/>
                </a:solidFill>
                <a:latin typeface="Arial" pitchFamily="34" charset="0"/>
                <a:cs typeface="Arial" pitchFamily="34" charset="0"/>
              </a:rPr>
              <a:t>başlar. Karşılaştıkları bir olayı izleyen seyirci kalabalıkları ile herhangi bir </a:t>
            </a:r>
            <a:r>
              <a:rPr lang="tr-TR" spc="-32" dirty="0">
                <a:solidFill>
                  <a:srgbClr val="231F20"/>
                </a:solidFill>
                <a:latin typeface="Arial" pitchFamily="34" charset="0"/>
                <a:cs typeface="Arial" pitchFamily="34" charset="0"/>
              </a:rPr>
              <a:t>etkinliğe katılmak </a:t>
            </a:r>
            <a:r>
              <a:rPr lang="tr-TR" spc="-32" dirty="0">
                <a:solidFill>
                  <a:srgbClr val="231F20"/>
                </a:solidFill>
                <a:latin typeface="Arial" pitchFamily="34" charset="0"/>
                <a:cs typeface="Arial" pitchFamily="34" charset="0"/>
              </a:rPr>
              <a:t>için bir araya gelen insanlardan oluşan kalabalıklar arasında, bazı davranış ve </a:t>
            </a:r>
            <a:r>
              <a:rPr lang="tr-TR" spc="-32" dirty="0">
                <a:solidFill>
                  <a:srgbClr val="231F20"/>
                </a:solidFill>
                <a:latin typeface="Arial" pitchFamily="34" charset="0"/>
                <a:cs typeface="Arial" pitchFamily="34" charset="0"/>
              </a:rPr>
              <a:t>algılama farklılıklarının olması kaçınılmazdır.</a:t>
            </a: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17299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321258"/>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Kalabalık Davranışı: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Belirli bir amaç için bir araya gelmeyen ancak gelişen olaylar neticesinde amaçları ortak hale gelen insanlar vardır. Bunlar kalabalıklardır. Ortak mekanda toplanmış insanlardır. Aralarında meydana gelecek etkileşimle "grup" haline gelebilirler.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Kalabalık </a:t>
            </a:r>
            <a:r>
              <a:rPr lang="tr-TR" spc="-32" dirty="0">
                <a:solidFill>
                  <a:srgbClr val="231F20"/>
                </a:solidFill>
                <a:latin typeface="Arial" pitchFamily="34" charset="0"/>
                <a:cs typeface="Arial" pitchFamily="34" charset="0"/>
              </a:rPr>
              <a:t>ortam insanların duygularını uyandıran onların ifade edilmesini teşvik eden bir ortam haline gelir. Her zaman potansiyel bir hava vardır. Büyük kalabalıklarda duygusal bulaşmanın koşullarının en üst düzeyde oluştuğu görülür.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721794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321258"/>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Kalabalık Davranışı: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Başkalarının da varlığı bireye güvenlik ve onaylama hissi verir. Özellikle türdeş insanlarda bu had safhadadır. Böylece kalabalık ortaklık duygusunun insanlar arasında ortaya çıkışına neden olur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Bundan birkaç yıl önce bir televizyon programcısının yanlış anlaşılan bir cümlesi üzerine kalabalık halindeki türdeş bir özelliğe sahip vatandaşlarımız bir anda galeyana gelmişlerdir. Bu olay konumuz için tipik bir örnek teşkil edebilir.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741748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875256"/>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Kalabalık Davranışı: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rahatsızlık (gerilim, ırksal, dinsel, siyasal, ekonomik, etnik vs. olabilir.) zamanlarında cadde kalabalıkları çoğu kez eylemde bulunan kalabalıklara dönüşebilmektedir. Genel Mitinglerde her şey bellidir.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 </a:t>
            </a:r>
            <a:r>
              <a:rPr lang="tr-TR" spc="-32" dirty="0">
                <a:solidFill>
                  <a:srgbClr val="231F20"/>
                </a:solidFill>
                <a:latin typeface="Arial" pitchFamily="34" charset="0"/>
                <a:cs typeface="Arial" pitchFamily="34" charset="0"/>
              </a:rPr>
              <a:t>davet vardır, tarih bildirilmiştir. Genel kalabalıklarda önceden planlanan herhangi bir şey yoktur. Etkileyen bir grup veya yukarıdaki örnekte olduğu gibi bir etken ortaya çıkabilir. Çekirdek bir grubun kalabalığın dikkatini çekmesi ve etkilemesi sonucu tepkinin eyleme dönüşme olasılığı yüksektir.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684090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6583142"/>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Kalabalık Davranışı: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Trafik kazaları sonrası veya işlenen bir cinayet sonrası normal kalabalığın bir anda protestocu, eylemci yakıp yıkan bir kalabalığa dönüşmesi olayları buna örnek teşkil edebilir.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Bunlarda hiçbir yapılanma ve </a:t>
            </a:r>
            <a:r>
              <a:rPr lang="tr-TR" spc="-32" dirty="0">
                <a:solidFill>
                  <a:srgbClr val="231F20"/>
                </a:solidFill>
                <a:latin typeface="Arial" pitchFamily="34" charset="0"/>
                <a:cs typeface="Arial" pitchFamily="34" charset="0"/>
              </a:rPr>
              <a:t>kural yoktur</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Kalabalık kendiliğinden </a:t>
            </a:r>
            <a:r>
              <a:rPr lang="tr-TR" spc="-32" dirty="0">
                <a:solidFill>
                  <a:srgbClr val="231F20"/>
                </a:solidFill>
                <a:latin typeface="Arial" pitchFamily="34" charset="0"/>
                <a:cs typeface="Arial" pitchFamily="34" charset="0"/>
              </a:rPr>
              <a:t>oluşur. Ama diğer durumlarda grup zaten oluşmuştur, hareketler davranışlar </a:t>
            </a:r>
            <a:r>
              <a:rPr lang="tr-TR" spc="-32" dirty="0">
                <a:solidFill>
                  <a:srgbClr val="231F20"/>
                </a:solidFill>
                <a:latin typeface="Arial" pitchFamily="34" charset="0"/>
                <a:cs typeface="Arial" pitchFamily="34" charset="0"/>
              </a:rPr>
              <a:t>kendiliğinden </a:t>
            </a:r>
            <a:r>
              <a:rPr lang="tr-TR" spc="-32" dirty="0">
                <a:solidFill>
                  <a:srgbClr val="231F20"/>
                </a:solidFill>
                <a:latin typeface="Arial" pitchFamily="34" charset="0"/>
                <a:cs typeface="Arial" pitchFamily="34" charset="0"/>
              </a:rPr>
              <a:t>ortaya çıkar.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İlişki ve davranışlarda hiçbir kural yoktur. Gerilim yüksek; düşmanlık, kızgınlık, gücenme vb. duygular oluşmuşsa toplumsal olarak kontrolsüz etkileşim sonucunda kötü sonuçlar ortaya çıkar.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288013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875256"/>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Kalabalık Davranışı: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Yakın tarihte genel grev çağrılarının çoğu kez hükümete karşı devrimci hücum ve atakların başlangıcı haline geldiği görülmüştür. Hakkını arayan işçi hareketi bir anda yıkıcı bir eyleme dönüşebilmektedir.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Tüm </a:t>
            </a:r>
            <a:r>
              <a:rPr lang="tr-TR" spc="-32" dirty="0">
                <a:solidFill>
                  <a:srgbClr val="231F20"/>
                </a:solidFill>
                <a:latin typeface="Arial" pitchFamily="34" charset="0"/>
                <a:cs typeface="Arial" pitchFamily="34" charset="0"/>
              </a:rPr>
              <a:t>kalabalık davranışları </a:t>
            </a:r>
            <a:r>
              <a:rPr lang="tr-TR" spc="-32" dirty="0">
                <a:solidFill>
                  <a:srgbClr val="231F20"/>
                </a:solidFill>
                <a:latin typeface="Arial" pitchFamily="34" charset="0"/>
                <a:cs typeface="Arial" pitchFamily="34" charset="0"/>
              </a:rPr>
              <a:t>kendiliğinden </a:t>
            </a:r>
            <a:r>
              <a:rPr lang="tr-TR" spc="-32" dirty="0">
                <a:solidFill>
                  <a:srgbClr val="231F20"/>
                </a:solidFill>
                <a:latin typeface="Arial" pitchFamily="34" charset="0"/>
                <a:cs typeface="Arial" pitchFamily="34" charset="0"/>
              </a:rPr>
              <a:t>ve ani değildir. Başı boş değildir. Bir kısmı kontrollü bir kısmı </a:t>
            </a:r>
            <a:r>
              <a:rPr lang="tr-TR" spc="-32" dirty="0">
                <a:solidFill>
                  <a:srgbClr val="231F20"/>
                </a:solidFill>
                <a:latin typeface="Arial" pitchFamily="34" charset="0"/>
                <a:cs typeface="Arial" pitchFamily="34" charset="0"/>
              </a:rPr>
              <a:t>plansızdır. </a:t>
            </a:r>
            <a:r>
              <a:rPr lang="tr-TR" spc="-32" dirty="0">
                <a:solidFill>
                  <a:srgbClr val="231F20"/>
                </a:solidFill>
                <a:latin typeface="Arial" pitchFamily="34" charset="0"/>
                <a:cs typeface="Arial" pitchFamily="34" charset="0"/>
              </a:rPr>
              <a:t>Çoğu kez kontrolü duygusal buluşmalar özendirilebilir. Yararlı toplumsal işlevler yerine getirilebilir. Olumlu sonuçları da olabilir. İnsanlar sosyal etkinliği birlikte olma güven tazeleme amaçlı olabilir.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5923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6890918"/>
          </a:xfrm>
          <a:prstGeom prst="rect">
            <a:avLst/>
          </a:prstGeom>
        </p:spPr>
        <p:txBody>
          <a:bodyPr vert="horz" wrap="square" lIns="0" tIns="42475" rIns="0" bIns="0" rtlCol="0">
            <a:spAutoFit/>
          </a:bodyPr>
          <a:lstStyle/>
          <a:p>
            <a:pPr marR="4655" algn="just">
              <a:spcBef>
                <a:spcPts val="550"/>
              </a:spcBef>
              <a:spcAft>
                <a:spcPts val="550"/>
              </a:spcAft>
            </a:pPr>
            <a:endParaRPr lang="tr-TR"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Özellikleri:</a:t>
            </a:r>
          </a:p>
          <a:p>
            <a:pPr marL="314199" marR="4655" indent="-314199" algn="just">
              <a:lnSpc>
                <a:spcPct val="200000"/>
              </a:lnSpc>
              <a:spcBef>
                <a:spcPts val="550"/>
              </a:spcBef>
              <a:spcAft>
                <a:spcPts val="550"/>
              </a:spcAft>
              <a:buAutoNum type="arabicParenBoth"/>
            </a:pPr>
            <a:r>
              <a:rPr lang="tr-TR" spc="-32" dirty="0">
                <a:solidFill>
                  <a:srgbClr val="231F20"/>
                </a:solidFill>
                <a:latin typeface="Arial" pitchFamily="34" charset="0"/>
                <a:cs typeface="Arial" pitchFamily="34" charset="0"/>
              </a:rPr>
              <a:t>Birliktelikleri </a:t>
            </a:r>
            <a:r>
              <a:rPr lang="tr-TR" spc="-32" dirty="0">
                <a:solidFill>
                  <a:srgbClr val="231F20"/>
                </a:solidFill>
                <a:latin typeface="Arial" pitchFamily="34" charset="0"/>
                <a:cs typeface="Arial" pitchFamily="34" charset="0"/>
              </a:rPr>
              <a:t>geçici ve kısa sürelidir. Bu nedenle aralarında amaç ve </a:t>
            </a:r>
            <a:r>
              <a:rPr lang="tr-TR" spc="-32" dirty="0">
                <a:solidFill>
                  <a:srgbClr val="231F20"/>
                </a:solidFill>
                <a:latin typeface="Arial" pitchFamily="34" charset="0"/>
                <a:cs typeface="Arial" pitchFamily="34" charset="0"/>
              </a:rPr>
              <a:t>eylem birliği </a:t>
            </a:r>
            <a:r>
              <a:rPr lang="tr-TR" spc="-32" dirty="0">
                <a:solidFill>
                  <a:srgbClr val="231F20"/>
                </a:solidFill>
                <a:latin typeface="Arial" pitchFamily="34" charset="0"/>
                <a:cs typeface="Arial" pitchFamily="34" charset="0"/>
              </a:rPr>
              <a:t>yoktur</a:t>
            </a:r>
            <a:r>
              <a:rPr lang="tr-TR" spc="-32" dirty="0">
                <a:solidFill>
                  <a:srgbClr val="231F20"/>
                </a:solidFill>
                <a:latin typeface="Arial" pitchFamily="34" charset="0"/>
                <a:cs typeface="Arial" pitchFamily="34" charset="0"/>
              </a:rPr>
              <a:t>. </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2) Kalabalıklarda yer alan insanların kim oldukları belirsizdir ve </a:t>
            </a:r>
            <a:r>
              <a:rPr lang="tr-TR" spc="-32" dirty="0">
                <a:solidFill>
                  <a:srgbClr val="231F20"/>
                </a:solidFill>
                <a:latin typeface="Arial" pitchFamily="34" charset="0"/>
                <a:cs typeface="Arial" pitchFamily="34" charset="0"/>
              </a:rPr>
              <a:t>genellikle birbirlerini </a:t>
            </a:r>
            <a:r>
              <a:rPr lang="tr-TR" spc="-32" dirty="0">
                <a:solidFill>
                  <a:srgbClr val="231F20"/>
                </a:solidFill>
                <a:latin typeface="Arial" pitchFamily="34" charset="0"/>
                <a:cs typeface="Arial" pitchFamily="34" charset="0"/>
              </a:rPr>
              <a:t>tanımazlar. Birbirlerine karşı yabancı davranırlar. Bu nedenle kontrol altında </a:t>
            </a:r>
            <a:r>
              <a:rPr lang="tr-TR" spc="-32" dirty="0">
                <a:solidFill>
                  <a:srgbClr val="231F20"/>
                </a:solidFill>
                <a:latin typeface="Arial" pitchFamily="34" charset="0"/>
                <a:cs typeface="Arial" pitchFamily="34" charset="0"/>
              </a:rPr>
              <a:t>tutulmaları da </a:t>
            </a:r>
            <a:r>
              <a:rPr lang="tr-TR" spc="-32" dirty="0">
                <a:solidFill>
                  <a:srgbClr val="231F20"/>
                </a:solidFill>
                <a:latin typeface="Arial" pitchFamily="34" charset="0"/>
                <a:cs typeface="Arial" pitchFamily="34" charset="0"/>
              </a:rPr>
              <a:t>kolaydır.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Genelde yasalara ve kurallara saygılıdırlar.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(4) Kişiler birbirine karşı sorumluluk veya itaat zorunluluğu hissetmezler. Ender </a:t>
            </a:r>
            <a:r>
              <a:rPr lang="tr-TR" spc="-32" dirty="0">
                <a:solidFill>
                  <a:srgbClr val="231F20"/>
                </a:solidFill>
                <a:latin typeface="Arial" pitchFamily="34" charset="0"/>
                <a:cs typeface="Arial" pitchFamily="34" charset="0"/>
              </a:rPr>
              <a:t>de olsa </a:t>
            </a:r>
            <a:r>
              <a:rPr lang="tr-TR" spc="-32" dirty="0">
                <a:solidFill>
                  <a:srgbClr val="231F20"/>
                </a:solidFill>
                <a:latin typeface="Arial" pitchFamily="34" charset="0"/>
                <a:cs typeface="Arial" pitchFamily="34" charset="0"/>
              </a:rPr>
              <a:t>kanunsuz olaylara itilebilirler</a:t>
            </a:r>
            <a:r>
              <a:rPr lang="tr-TR" spc="-32" dirty="0">
                <a:solidFill>
                  <a:srgbClr val="231F20"/>
                </a:solidFill>
                <a:latin typeface="Arial" pitchFamily="34" charset="0"/>
                <a:cs typeface="Arial" pitchFamily="34" charset="0"/>
              </a:rPr>
              <a:t>..</a:t>
            </a: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64968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967589"/>
          </a:xfrm>
          <a:prstGeom prst="rect">
            <a:avLst/>
          </a:prstGeom>
        </p:spPr>
        <p:txBody>
          <a:bodyPr vert="horz" wrap="square" lIns="0" tIns="42475" rIns="0" bIns="0" rtlCol="0">
            <a:spAutoFit/>
          </a:bodyPr>
          <a:lstStyle/>
          <a:p>
            <a:pPr marR="4655" algn="just">
              <a:spcBef>
                <a:spcPts val="550"/>
              </a:spcBef>
              <a:spcAft>
                <a:spcPts val="550"/>
              </a:spcAft>
            </a:pPr>
            <a:endParaRPr lang="tr-TR"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(5) İnsanlar arasında mesafeler çok yakın olsa bile, sosyal ilişkiler sınırlıdır. Belli </a:t>
            </a:r>
            <a:r>
              <a:rPr lang="tr-TR" spc="-32" dirty="0">
                <a:solidFill>
                  <a:srgbClr val="231F20"/>
                </a:solidFill>
                <a:latin typeface="Arial" pitchFamily="34" charset="0"/>
                <a:cs typeface="Arial" pitchFamily="34" charset="0"/>
              </a:rPr>
              <a:t>bir liderleri </a:t>
            </a:r>
            <a:r>
              <a:rPr lang="tr-TR" spc="-32" dirty="0">
                <a:solidFill>
                  <a:srgbClr val="231F20"/>
                </a:solidFill>
                <a:latin typeface="Arial" pitchFamily="34" charset="0"/>
                <a:cs typeface="Arial" pitchFamily="34" charset="0"/>
              </a:rPr>
              <a:t>yoktur, olayların gelişmesi hususunda duyarlı ve hassastırlar.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(6) Özellikle insan yoğunluğunun fazla olduğu kalabalıklarda </a:t>
            </a:r>
            <a:r>
              <a:rPr lang="tr-TR" spc="-32" dirty="0">
                <a:solidFill>
                  <a:srgbClr val="231F20"/>
                </a:solidFill>
                <a:latin typeface="Arial" pitchFamily="34" charset="0"/>
                <a:cs typeface="Arial" pitchFamily="34" charset="0"/>
              </a:rPr>
              <a:t>yaşanabilecek panikler </a:t>
            </a:r>
            <a:r>
              <a:rPr lang="tr-TR" spc="-32" dirty="0">
                <a:solidFill>
                  <a:srgbClr val="231F20"/>
                </a:solidFill>
                <a:latin typeface="Arial" pitchFamily="34" charset="0"/>
                <a:cs typeface="Arial" pitchFamily="34" charset="0"/>
              </a:rPr>
              <a:t>ciddi tehlike oluşturabilir. Paniğe sebep olan durumdan kurtulmak isteyen insanlar</a:t>
            </a:r>
            <a:r>
              <a:rPr lang="tr-TR" spc="-32" dirty="0">
                <a:solidFill>
                  <a:srgbClr val="231F20"/>
                </a:solidFill>
                <a:latin typeface="Arial" pitchFamily="34" charset="0"/>
                <a:cs typeface="Arial" pitchFamily="34" charset="0"/>
              </a:rPr>
              <a:t>, paniğe </a:t>
            </a:r>
            <a:r>
              <a:rPr lang="tr-TR" spc="-32" dirty="0">
                <a:solidFill>
                  <a:srgbClr val="231F20"/>
                </a:solidFill>
                <a:latin typeface="Arial" pitchFamily="34" charset="0"/>
                <a:cs typeface="Arial" pitchFamily="34" charset="0"/>
              </a:rPr>
              <a:t>kapılan diğer insanların da etkisiyle şuursuz davranışlara girebilir, kendilerine </a:t>
            </a:r>
            <a:r>
              <a:rPr lang="tr-TR" spc="-32" dirty="0">
                <a:solidFill>
                  <a:srgbClr val="231F20"/>
                </a:solidFill>
                <a:latin typeface="Arial" pitchFamily="34" charset="0"/>
                <a:cs typeface="Arial" pitchFamily="34" charset="0"/>
              </a:rPr>
              <a:t>ve çevrelerine </a:t>
            </a:r>
            <a:r>
              <a:rPr lang="tr-TR" spc="-32" dirty="0">
                <a:solidFill>
                  <a:srgbClr val="231F20"/>
                </a:solidFill>
                <a:latin typeface="Arial" pitchFamily="34" charset="0"/>
                <a:cs typeface="Arial" pitchFamily="34" charset="0"/>
              </a:rPr>
              <a:t>zarar verebilirler.</a:t>
            </a:r>
          </a:p>
          <a:p>
            <a:pPr marR="4655" algn="just">
              <a:lnSpc>
                <a:spcPct val="200000"/>
              </a:lnSpc>
              <a:spcBef>
                <a:spcPts val="550"/>
              </a:spcBef>
              <a:spcAft>
                <a:spcPts val="550"/>
              </a:spcAft>
            </a:pP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93383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3659264"/>
          </a:xfrm>
          <a:prstGeom prst="rect">
            <a:avLst/>
          </a:prstGeom>
        </p:spPr>
        <p:txBody>
          <a:bodyPr vert="horz" wrap="square" lIns="0" tIns="42475" rIns="0" bIns="0" rtlCol="0">
            <a:spAutoFit/>
          </a:bodyPr>
          <a:lstStyle/>
          <a:p>
            <a:pPr marR="4655" algn="just">
              <a:spcBef>
                <a:spcPts val="550"/>
              </a:spcBef>
              <a:spcAft>
                <a:spcPts val="550"/>
              </a:spcAft>
            </a:pPr>
            <a:endParaRPr lang="tr-TR"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7) Kalabalıkta yer alan kimseler, aynı mekânda bulundukları için birbirlerine karşı az veya çok güven hissi duyarlar. Bu güven hissi onları, tepki verecekleri olaylar ve tehlikeler karşısında kitle psikolojisine itebilir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74276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951926"/>
          </a:xfrm>
          <a:prstGeom prst="rect">
            <a:avLst/>
          </a:prstGeom>
        </p:spPr>
        <p:txBody>
          <a:bodyPr vert="horz" wrap="square" lIns="0" tIns="42475" rIns="0" bIns="0" rtlCol="0">
            <a:spAutoFit/>
          </a:bodyPr>
          <a:lstStyle/>
          <a:p>
            <a:pPr marR="4655" algn="just">
              <a:spcBef>
                <a:spcPts val="550"/>
              </a:spcBef>
              <a:spcAft>
                <a:spcPts val="550"/>
              </a:spcAft>
            </a:pPr>
            <a:endParaRPr lang="tr-TR"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Kalabalığın Gruba Dönüşmesi: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Kalabalığı oluşturan insanların;</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 Birbirini tanıma ihtimalinin artması ve ortak noktalarının çoğalması,</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(2) Birbirlerine aşina olmaları ve birbirlerini az da olsa tanımaları,</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Ortak hassasiyet ve rahatsızlıkları kalabalığın gruba dönüşmesini kolaylaştırır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886183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52035"/>
          </a:xfrm>
          <a:prstGeom prst="rect">
            <a:avLst/>
          </a:prstGeom>
        </p:spPr>
        <p:txBody>
          <a:bodyPr vert="horz" wrap="square" lIns="0" tIns="42475" rIns="0" bIns="0" rtlCol="0">
            <a:spAutoFit/>
          </a:bodyPr>
          <a:lstStyle/>
          <a:p>
            <a:pPr marR="4655" algn="just">
              <a:spcBef>
                <a:spcPts val="550"/>
              </a:spcBef>
              <a:spcAft>
                <a:spcPts val="550"/>
              </a:spcAft>
            </a:pPr>
            <a:endParaRPr lang="tr-TR"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L="157100" marR="4655" indent="-157100" algn="just">
              <a:spcBef>
                <a:spcPts val="550"/>
              </a:spcBef>
              <a:spcAft>
                <a:spcPts val="550"/>
              </a:spcAft>
              <a:buFont typeface="Wingdings" pitchFamily="2" charset="2"/>
              <a:buChar char="ü"/>
            </a:pPr>
            <a:endParaRPr lang="tr-TR" sz="500" b="1" spc="-32" dirty="0">
              <a:solidFill>
                <a:srgbClr val="231F20"/>
              </a:solidFill>
              <a:latin typeface="Arial" pitchFamily="34" charset="0"/>
              <a:cs typeface="Arial" pitchFamily="34" charset="0"/>
            </a:endParaRPr>
          </a:p>
          <a:p>
            <a:pPr marR="4655" algn="just">
              <a:spcBef>
                <a:spcPts val="550"/>
              </a:spcBef>
              <a:spcAft>
                <a:spcPts val="550"/>
              </a:spcAft>
            </a:pPr>
            <a:r>
              <a:rPr lang="tr-TR" b="1" spc="-32" dirty="0">
                <a:solidFill>
                  <a:srgbClr val="231F20"/>
                </a:solidFill>
                <a:latin typeface="Arial" pitchFamily="34" charset="0"/>
                <a:cs typeface="Arial" pitchFamily="34" charset="0"/>
              </a:rPr>
              <a:t>1.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Kalabalık Çeşitleri;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(1) Tesadüfî Kalabalık: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Aralarında maddi ve manevi bir bağ bulunmayan tamamen tesadüfler sonucu, geçici </a:t>
            </a:r>
            <a:r>
              <a:rPr lang="tr-TR" spc="-32" dirty="0">
                <a:solidFill>
                  <a:srgbClr val="231F20"/>
                </a:solidFill>
                <a:latin typeface="Arial" pitchFamily="34" charset="0"/>
                <a:cs typeface="Arial" pitchFamily="34" charset="0"/>
              </a:rPr>
              <a:t>bir süre </a:t>
            </a:r>
            <a:r>
              <a:rPr lang="tr-TR" spc="-32" dirty="0">
                <a:solidFill>
                  <a:srgbClr val="231F20"/>
                </a:solidFill>
                <a:latin typeface="Arial" pitchFamily="34" charset="0"/>
                <a:cs typeface="Arial" pitchFamily="34" charset="0"/>
              </a:rPr>
              <a:t>için bir araya gelmiş, toplu bir davranış arz etmeyen, sadece yoğunluğu olan </a:t>
            </a:r>
            <a:r>
              <a:rPr lang="tr-TR" spc="-32" dirty="0">
                <a:solidFill>
                  <a:srgbClr val="231F20"/>
                </a:solidFill>
                <a:latin typeface="Arial" pitchFamily="34" charset="0"/>
                <a:cs typeface="Arial" pitchFamily="34" charset="0"/>
              </a:rPr>
              <a:t>insan yığınlarıdır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Örneğin; belediye otobüsüne binmeye çalışan bir kuyruk kalabalığı.)</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022850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55209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spcBef>
                <a:spcPts val="550"/>
              </a:spcBef>
              <a:spcAft>
                <a:spcPts val="550"/>
              </a:spcAft>
            </a:pPr>
            <a:r>
              <a:rPr lang="tr-TR" b="1" spc="-32" dirty="0">
                <a:solidFill>
                  <a:srgbClr val="231F20"/>
                </a:solidFill>
                <a:latin typeface="Arial" pitchFamily="34" charset="0"/>
                <a:cs typeface="Arial" pitchFamily="34" charset="0"/>
              </a:rPr>
              <a:t>1</a:t>
            </a:r>
            <a:r>
              <a:rPr lang="tr-TR" b="1" spc="-32" dirty="0">
                <a:solidFill>
                  <a:srgbClr val="231F20"/>
                </a:solidFill>
                <a:latin typeface="Arial" pitchFamily="34" charset="0"/>
                <a:cs typeface="Arial" pitchFamily="34" charset="0"/>
              </a:rPr>
              <a:t>.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Kalabalık Çeşitleri;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2) İlgiye Dayanan Kalabalık: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Enerjilerini ilgi duydukları alanlarda sarf etmek üzere bir araya gelmiş insanların </a:t>
            </a:r>
            <a:r>
              <a:rPr lang="tr-TR" spc="-32" dirty="0">
                <a:solidFill>
                  <a:srgbClr val="231F20"/>
                </a:solidFill>
                <a:latin typeface="Arial" pitchFamily="34" charset="0"/>
                <a:cs typeface="Arial" pitchFamily="34" charset="0"/>
              </a:rPr>
              <a:t>oluşturduğu kalabalıklardır</a:t>
            </a:r>
            <a:r>
              <a:rPr lang="tr-TR" spc="-32" dirty="0">
                <a:solidFill>
                  <a:srgbClr val="231F20"/>
                </a:solidFill>
                <a:latin typeface="Arial" pitchFamily="34" charset="0"/>
                <a:cs typeface="Arial" pitchFamily="34" charset="0"/>
              </a:rPr>
              <a:t>. (Örneğin; ünlü bir şarkıcının konserine katılan insanlar.)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 Seyirci Kalabalık: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Ortak bir ilgi alanı bulunan insanların bir araya gelerek oluşturdukları kalabalıklardır</a:t>
            </a:r>
            <a:r>
              <a:rPr lang="tr-TR" spc="-32" dirty="0">
                <a:solidFill>
                  <a:srgbClr val="231F20"/>
                </a:solidFill>
                <a:latin typeface="Arial" pitchFamily="34" charset="0"/>
                <a:cs typeface="Arial" pitchFamily="34" charset="0"/>
              </a:rPr>
              <a:t>. </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Örneğin; meydana gelen trafik kazasını ya da bir binanın yıkımını izleyen insanlar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053588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690316"/>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spcBef>
                <a:spcPts val="550"/>
              </a:spcBef>
              <a:spcAft>
                <a:spcPts val="550"/>
              </a:spcAft>
            </a:pPr>
            <a:r>
              <a:rPr lang="tr-TR" b="1" spc="-32" dirty="0">
                <a:solidFill>
                  <a:srgbClr val="231F20"/>
                </a:solidFill>
                <a:latin typeface="Arial" pitchFamily="34" charset="0"/>
                <a:cs typeface="Arial" pitchFamily="34" charset="0"/>
              </a:rPr>
              <a:t>1</a:t>
            </a:r>
            <a:r>
              <a:rPr lang="tr-TR" b="1" spc="-32" dirty="0">
                <a:solidFill>
                  <a:srgbClr val="231F20"/>
                </a:solidFill>
                <a:latin typeface="Arial" pitchFamily="34" charset="0"/>
                <a:cs typeface="Arial" pitchFamily="34" charset="0"/>
              </a:rPr>
              <a:t>. KALABALIKLARIN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Kalabalık Çeşitleri;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Saldırgan Kalabalık:</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Yasalara aykırı hareket etme arzusunda olan ancak aralarında örgüt, cesaret ve amaç </a:t>
            </a:r>
            <a:r>
              <a:rPr lang="tr-TR" spc="-32" dirty="0">
                <a:solidFill>
                  <a:srgbClr val="231F20"/>
                </a:solidFill>
                <a:latin typeface="Arial" pitchFamily="34" charset="0"/>
                <a:cs typeface="Arial" pitchFamily="34" charset="0"/>
              </a:rPr>
              <a:t>birliği bulunmayan </a:t>
            </a:r>
            <a:r>
              <a:rPr lang="tr-TR" spc="-32" dirty="0">
                <a:solidFill>
                  <a:srgbClr val="231F20"/>
                </a:solidFill>
                <a:latin typeface="Arial" pitchFamily="34" charset="0"/>
                <a:cs typeface="Arial" pitchFamily="34" charset="0"/>
              </a:rPr>
              <a:t>kimselerin meydana getirdiği kalabalıklardır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Böyle durumlarda </a:t>
            </a:r>
            <a:r>
              <a:rPr lang="tr-TR" spc="-32" dirty="0">
                <a:solidFill>
                  <a:srgbClr val="231F20"/>
                </a:solidFill>
                <a:latin typeface="Arial" pitchFamily="34" charset="0"/>
                <a:cs typeface="Arial" pitchFamily="34" charset="0"/>
              </a:rPr>
              <a:t>güvenlik güçleri duruma </a:t>
            </a:r>
            <a:r>
              <a:rPr lang="tr-TR" spc="-32" dirty="0">
                <a:solidFill>
                  <a:srgbClr val="231F20"/>
                </a:solidFill>
                <a:latin typeface="Arial" pitchFamily="34" charset="0"/>
                <a:cs typeface="Arial" pitchFamily="34" charset="0"/>
              </a:rPr>
              <a:t>hâkim olabilirse kalabalık, saldırgan grup </a:t>
            </a:r>
            <a:r>
              <a:rPr lang="tr-TR" spc="-32" dirty="0">
                <a:solidFill>
                  <a:srgbClr val="231F20"/>
                </a:solidFill>
                <a:latin typeface="Arial" pitchFamily="34" charset="0"/>
                <a:cs typeface="Arial" pitchFamily="34" charset="0"/>
              </a:rPr>
              <a:t>haline dönüşmeyip </a:t>
            </a:r>
            <a:r>
              <a:rPr lang="tr-TR" spc="-32" dirty="0">
                <a:solidFill>
                  <a:srgbClr val="231F20"/>
                </a:solidFill>
                <a:latin typeface="Arial" pitchFamily="34" charset="0"/>
                <a:cs typeface="Arial" pitchFamily="34" charset="0"/>
              </a:rPr>
              <a:t>kalabalık olarak kalacaktır.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53849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921422"/>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Grupların Oluşumu:</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Aynı fikir ve düşünceleri paylaşan, aynı amaca yönelik eylem birliği içinde olan, </a:t>
            </a:r>
            <a:r>
              <a:rPr lang="tr-TR" spc="-32" dirty="0">
                <a:solidFill>
                  <a:srgbClr val="231F20"/>
                </a:solidFill>
                <a:latin typeface="Arial" pitchFamily="34" charset="0"/>
                <a:cs typeface="Arial" pitchFamily="34" charset="0"/>
              </a:rPr>
              <a:t>birbirini tanıyan</a:t>
            </a:r>
            <a:r>
              <a:rPr lang="tr-TR" spc="-32" dirty="0">
                <a:solidFill>
                  <a:srgbClr val="231F20"/>
                </a:solidFill>
                <a:latin typeface="Arial" pitchFamily="34" charset="0"/>
                <a:cs typeface="Arial" pitchFamily="34" charset="0"/>
              </a:rPr>
              <a:t>, örgütlenmiş ve lideri olan insanların meydana getirdiği kümeye grup veya topluluk denir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Gruplar, birbirleriyle birtakım ortak özellikler taşıyan ve aralarında ilişkileri olan </a:t>
            </a:r>
            <a:r>
              <a:rPr lang="tr-TR" spc="-32" dirty="0">
                <a:solidFill>
                  <a:srgbClr val="231F20"/>
                </a:solidFill>
                <a:latin typeface="Arial" pitchFamily="34" charset="0"/>
                <a:cs typeface="Arial" pitchFamily="34" charset="0"/>
              </a:rPr>
              <a:t>insanlar tarafından </a:t>
            </a:r>
            <a:r>
              <a:rPr lang="tr-TR" spc="-32" dirty="0">
                <a:solidFill>
                  <a:srgbClr val="231F20"/>
                </a:solidFill>
                <a:latin typeface="Arial" pitchFamily="34" charset="0"/>
                <a:cs typeface="Arial" pitchFamily="34" charset="0"/>
              </a:rPr>
              <a:t>oluşturulmaktadır</a:t>
            </a:r>
            <a:r>
              <a:rPr lang="tr-TR" i="1" spc="-32" dirty="0">
                <a:solidFill>
                  <a:srgbClr val="231F20"/>
                </a:solidFill>
                <a:latin typeface="Arial" pitchFamily="34" charset="0"/>
                <a:cs typeface="Arial" pitchFamily="34" charset="0"/>
              </a:rPr>
              <a:t>. Aynı takımı desteklemek için stada gelen seyirciler, </a:t>
            </a:r>
            <a:r>
              <a:rPr lang="tr-TR" i="1" spc="-32" dirty="0">
                <a:solidFill>
                  <a:srgbClr val="231F20"/>
                </a:solidFill>
                <a:latin typeface="Arial" pitchFamily="34" charset="0"/>
                <a:cs typeface="Arial" pitchFamily="34" charset="0"/>
              </a:rPr>
              <a:t>ücretlerinin yükseltilmesi </a:t>
            </a:r>
            <a:r>
              <a:rPr lang="tr-TR" i="1" spc="-32" dirty="0">
                <a:solidFill>
                  <a:srgbClr val="231F20"/>
                </a:solidFill>
                <a:latin typeface="Arial" pitchFamily="34" charset="0"/>
                <a:cs typeface="Arial" pitchFamily="34" charset="0"/>
              </a:rPr>
              <a:t>için gösteri yürüyüşü yapan sendika üyeleri, bir düğün töreninde toplanan </a:t>
            </a:r>
            <a:r>
              <a:rPr lang="tr-TR" i="1" spc="-32" dirty="0">
                <a:solidFill>
                  <a:srgbClr val="231F20"/>
                </a:solidFill>
                <a:latin typeface="Arial" pitchFamily="34" charset="0"/>
                <a:cs typeface="Arial" pitchFamily="34" charset="0"/>
              </a:rPr>
              <a:t>akrabalar birer </a:t>
            </a:r>
            <a:r>
              <a:rPr lang="tr-TR" i="1" spc="-32" dirty="0">
                <a:solidFill>
                  <a:srgbClr val="231F20"/>
                </a:solidFill>
                <a:latin typeface="Arial" pitchFamily="34" charset="0"/>
                <a:cs typeface="Arial" pitchFamily="34" charset="0"/>
              </a:rPr>
              <a:t>grup oluştururlar.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898739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7183306"/>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L="314199" marR="4655" indent="-314199" algn="just">
              <a:lnSpc>
                <a:spcPct val="200000"/>
              </a:lnSpc>
              <a:spcBef>
                <a:spcPts val="550"/>
              </a:spcBef>
              <a:spcAft>
                <a:spcPts val="550"/>
              </a:spcAft>
              <a:buAutoNum type="arabicParenBoth"/>
            </a:pPr>
            <a:r>
              <a:rPr lang="tr-TR" spc="-32" dirty="0">
                <a:solidFill>
                  <a:srgbClr val="231F20"/>
                </a:solidFill>
                <a:latin typeface="Arial" pitchFamily="34" charset="0"/>
                <a:cs typeface="Arial" pitchFamily="34" charset="0"/>
              </a:rPr>
              <a:t>Grubun </a:t>
            </a:r>
            <a:r>
              <a:rPr lang="tr-TR" spc="-32" dirty="0">
                <a:solidFill>
                  <a:srgbClr val="231F20"/>
                </a:solidFill>
                <a:latin typeface="Arial" pitchFamily="34" charset="0"/>
                <a:cs typeface="Arial" pitchFamily="34" charset="0"/>
              </a:rPr>
              <a:t>niteliğine göre, grup üyeleri birbirlerini belli ölçüde tanırlar. Bu </a:t>
            </a:r>
            <a:r>
              <a:rPr lang="tr-TR" spc="-32" dirty="0">
                <a:solidFill>
                  <a:srgbClr val="231F20"/>
                </a:solidFill>
                <a:latin typeface="Arial" pitchFamily="34" charset="0"/>
                <a:cs typeface="Arial" pitchFamily="34" charset="0"/>
              </a:rPr>
              <a:t>ölçü gruplara </a:t>
            </a:r>
            <a:r>
              <a:rPr lang="tr-TR" spc="-32" dirty="0">
                <a:solidFill>
                  <a:srgbClr val="231F20"/>
                </a:solidFill>
                <a:latin typeface="Arial" pitchFamily="34" charset="0"/>
                <a:cs typeface="Arial" pitchFamily="34" charset="0"/>
              </a:rPr>
              <a:t>ve kişilere göre değişir: Akraba grubu içindeki bir kimse, diğerleri tarafından </a:t>
            </a:r>
            <a:r>
              <a:rPr lang="tr-TR" spc="-32" dirty="0">
                <a:solidFill>
                  <a:srgbClr val="231F20"/>
                </a:solidFill>
                <a:latin typeface="Arial" pitchFamily="34" charset="0"/>
                <a:cs typeface="Arial" pitchFamily="34" charset="0"/>
              </a:rPr>
              <a:t>detaylı olarak </a:t>
            </a:r>
            <a:r>
              <a:rPr lang="tr-TR" spc="-32" dirty="0">
                <a:solidFill>
                  <a:srgbClr val="231F20"/>
                </a:solidFill>
                <a:latin typeface="Arial" pitchFamily="34" charset="0"/>
                <a:cs typeface="Arial" pitchFamily="34" charset="0"/>
              </a:rPr>
              <a:t>çok iyi tanınır. </a:t>
            </a:r>
            <a:endParaRPr lang="tr-TR"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   Futbol </a:t>
            </a:r>
            <a:r>
              <a:rPr lang="tr-TR" spc="-32" dirty="0">
                <a:solidFill>
                  <a:srgbClr val="231F20"/>
                </a:solidFill>
                <a:latin typeface="Arial" pitchFamily="34" charset="0"/>
                <a:cs typeface="Arial" pitchFamily="34" charset="0"/>
              </a:rPr>
              <a:t>taraftarlarının oluşturduğu grupta yer alan bir taraftar ise, </a:t>
            </a:r>
            <a:r>
              <a:rPr lang="tr-TR" spc="-32" dirty="0">
                <a:solidFill>
                  <a:srgbClr val="231F20"/>
                </a:solidFill>
                <a:latin typeface="Arial" pitchFamily="34" charset="0"/>
                <a:cs typeface="Arial" pitchFamily="34" charset="0"/>
              </a:rPr>
              <a:t>sadece üzerinde </a:t>
            </a:r>
            <a:r>
              <a:rPr lang="tr-TR" spc="-32" dirty="0">
                <a:solidFill>
                  <a:srgbClr val="231F20"/>
                </a:solidFill>
                <a:latin typeface="Arial" pitchFamily="34" charset="0"/>
                <a:cs typeface="Arial" pitchFamily="34" charset="0"/>
              </a:rPr>
              <a:t>taşıdığı formanın veya elindeki flamanın renklerinden ayırt edilebilecek kadar </a:t>
            </a:r>
            <a:r>
              <a:rPr lang="tr-TR" spc="-32" dirty="0">
                <a:solidFill>
                  <a:srgbClr val="231F20"/>
                </a:solidFill>
                <a:latin typeface="Arial" pitchFamily="34" charset="0"/>
                <a:cs typeface="Arial" pitchFamily="34" charset="0"/>
              </a:rPr>
              <a:t>yüzeysel tanınır.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(2) Grubu oluşturan üyelerin, grup içinde kalabilmek için yapmaları </a:t>
            </a:r>
            <a:r>
              <a:rPr lang="tr-TR" spc="-32" dirty="0">
                <a:solidFill>
                  <a:srgbClr val="231F20"/>
                </a:solidFill>
                <a:latin typeface="Arial" pitchFamily="34" charset="0"/>
                <a:cs typeface="Arial" pitchFamily="34" charset="0"/>
              </a:rPr>
              <a:t>gereken bireysel </a:t>
            </a:r>
            <a:r>
              <a:rPr lang="tr-TR" spc="-32" dirty="0">
                <a:solidFill>
                  <a:srgbClr val="231F20"/>
                </a:solidFill>
                <a:latin typeface="Arial" pitchFamily="34" charset="0"/>
                <a:cs typeface="Arial" pitchFamily="34" charset="0"/>
              </a:rPr>
              <a:t>rolleri vardır. Sendika üyesinin gösteri yürüyüşüne katılması, futbol taraftarının </a:t>
            </a:r>
            <a:r>
              <a:rPr lang="tr-TR" spc="-32" dirty="0">
                <a:solidFill>
                  <a:srgbClr val="231F20"/>
                </a:solidFill>
                <a:latin typeface="Arial" pitchFamily="34" charset="0"/>
                <a:cs typeface="Arial" pitchFamily="34" charset="0"/>
              </a:rPr>
              <a:t>tezahürat yapması </a:t>
            </a:r>
            <a:r>
              <a:rPr lang="tr-TR" spc="-32" dirty="0">
                <a:solidFill>
                  <a:srgbClr val="231F20"/>
                </a:solidFill>
                <a:latin typeface="Arial" pitchFamily="34" charset="0"/>
                <a:cs typeface="Arial" pitchFamily="34" charset="0"/>
              </a:rPr>
              <a:t>beklenir.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662888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07531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Grup, ortak değerleri ve davranış kurallarını belirler. Bu çerçevede, </a:t>
            </a:r>
            <a:r>
              <a:rPr lang="tr-TR" spc="-32" dirty="0">
                <a:solidFill>
                  <a:srgbClr val="231F20"/>
                </a:solidFill>
                <a:latin typeface="Arial" pitchFamily="34" charset="0"/>
                <a:cs typeface="Arial" pitchFamily="34" charset="0"/>
              </a:rPr>
              <a:t>üyeler birbirleri </a:t>
            </a:r>
            <a:r>
              <a:rPr lang="tr-TR" spc="-32" dirty="0">
                <a:solidFill>
                  <a:srgbClr val="231F20"/>
                </a:solidFill>
                <a:latin typeface="Arial" pitchFamily="34" charset="0"/>
                <a:cs typeface="Arial" pitchFamily="34" charset="0"/>
              </a:rPr>
              <a:t>ile karşılıklı münasebetlerde bulunurlar. Grup üyeleri, grubun üyesi olabilmek, </a:t>
            </a:r>
            <a:r>
              <a:rPr lang="tr-TR" spc="-32" dirty="0">
                <a:solidFill>
                  <a:srgbClr val="231F20"/>
                </a:solidFill>
                <a:latin typeface="Arial" pitchFamily="34" charset="0"/>
                <a:cs typeface="Arial" pitchFamily="34" charset="0"/>
              </a:rPr>
              <a:t>grup tarafından </a:t>
            </a:r>
            <a:r>
              <a:rPr lang="tr-TR" spc="-32" dirty="0">
                <a:solidFill>
                  <a:srgbClr val="231F20"/>
                </a:solidFill>
                <a:latin typeface="Arial" pitchFamily="34" charset="0"/>
                <a:cs typeface="Arial" pitchFamily="34" charset="0"/>
              </a:rPr>
              <a:t>kabullenilmek ve bu statüyü koruyabilmek için, kendisini grubun belirlediği </a:t>
            </a:r>
            <a:r>
              <a:rPr lang="tr-TR" spc="-32" dirty="0">
                <a:solidFill>
                  <a:srgbClr val="231F20"/>
                </a:solidFill>
                <a:latin typeface="Arial" pitchFamily="34" charset="0"/>
                <a:cs typeface="Arial" pitchFamily="34" charset="0"/>
              </a:rPr>
              <a:t>kurallara uymak </a:t>
            </a:r>
            <a:r>
              <a:rPr lang="tr-TR" spc="-32" dirty="0">
                <a:solidFill>
                  <a:srgbClr val="231F20"/>
                </a:solidFill>
                <a:latin typeface="Arial" pitchFamily="34" charset="0"/>
                <a:cs typeface="Arial" pitchFamily="34" charset="0"/>
              </a:rPr>
              <a:t>ve bu kurallara bağlı olarak hareket etmek zorunda hisseder.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(4) Grupların, devamlılığı olan düzenli ilişkileri vardır.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(5) Üyelerin gruba mensubiyetlerini devam ettirmelerini sağlayacak </a:t>
            </a:r>
            <a:r>
              <a:rPr lang="tr-TR" spc="-32" dirty="0">
                <a:solidFill>
                  <a:srgbClr val="231F20"/>
                </a:solidFill>
                <a:latin typeface="Arial" pitchFamily="34" charset="0"/>
                <a:cs typeface="Arial" pitchFamily="34" charset="0"/>
              </a:rPr>
              <a:t>ortak menfaatleri </a:t>
            </a:r>
            <a:r>
              <a:rPr lang="tr-TR" spc="-32" dirty="0">
                <a:solidFill>
                  <a:srgbClr val="231F20"/>
                </a:solidFill>
                <a:latin typeface="Arial" pitchFamily="34" charset="0"/>
                <a:cs typeface="Arial" pitchFamily="34" charset="0"/>
              </a:rPr>
              <a:t>vardır.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61307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67424"/>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(6) Gruplar, üyelerin ortak menfaatlerine uygun faaliyetler düzenler. Bir </a:t>
            </a:r>
            <a:r>
              <a:rPr lang="tr-TR" spc="-32" dirty="0">
                <a:solidFill>
                  <a:srgbClr val="231F20"/>
                </a:solidFill>
                <a:latin typeface="Arial" pitchFamily="34" charset="0"/>
                <a:cs typeface="Arial" pitchFamily="34" charset="0"/>
              </a:rPr>
              <a:t>sendikanın üyeleri</a:t>
            </a:r>
            <a:r>
              <a:rPr lang="tr-TR" spc="-32" dirty="0">
                <a:solidFill>
                  <a:srgbClr val="231F20"/>
                </a:solidFill>
                <a:latin typeface="Arial" pitchFamily="34" charset="0"/>
                <a:cs typeface="Arial" pitchFamily="34" charset="0"/>
              </a:rPr>
              <a:t>, üyelerin sosyal güvence haklarının iyileştirilmesi için düzenlenen gösteri yürüyüşünde </a:t>
            </a:r>
            <a:r>
              <a:rPr lang="tr-TR" spc="-32" dirty="0">
                <a:solidFill>
                  <a:srgbClr val="231F20"/>
                </a:solidFill>
                <a:latin typeface="Arial" pitchFamily="34" charset="0"/>
                <a:cs typeface="Arial" pitchFamily="34" charset="0"/>
              </a:rPr>
              <a:t>bir araya </a:t>
            </a:r>
            <a:r>
              <a:rPr lang="tr-TR" spc="-32" dirty="0">
                <a:solidFill>
                  <a:srgbClr val="231F20"/>
                </a:solidFill>
                <a:latin typeface="Arial" pitchFamily="34" charset="0"/>
                <a:cs typeface="Arial" pitchFamily="34" charset="0"/>
              </a:rPr>
              <a:t>gelir.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(7) Grup üyeleri, gruptan dışlanmamak ve gruba mensubiyetlerini korumak için</a:t>
            </a:r>
            <a:r>
              <a:rPr lang="tr-TR" spc="-32" dirty="0">
                <a:solidFill>
                  <a:srgbClr val="231F20"/>
                </a:solidFill>
                <a:latin typeface="Arial" pitchFamily="34" charset="0"/>
                <a:cs typeface="Arial" pitchFamily="34" charset="0"/>
              </a:rPr>
              <a:t>, grubun </a:t>
            </a:r>
            <a:r>
              <a:rPr lang="tr-TR" spc="-32" dirty="0">
                <a:solidFill>
                  <a:srgbClr val="231F20"/>
                </a:solidFill>
                <a:latin typeface="Arial" pitchFamily="34" charset="0"/>
                <a:cs typeface="Arial" pitchFamily="34" charset="0"/>
              </a:rPr>
              <a:t>kurallarına ve değerlerine uymaya, üzerlerine düşen görevleri yerine getirmeye, </a:t>
            </a:r>
            <a:r>
              <a:rPr lang="tr-TR" spc="-32" dirty="0">
                <a:solidFill>
                  <a:srgbClr val="231F20"/>
                </a:solidFill>
                <a:latin typeface="Arial" pitchFamily="34" charset="0"/>
                <a:cs typeface="Arial" pitchFamily="34" charset="0"/>
              </a:rPr>
              <a:t>düzenli olarak </a:t>
            </a:r>
            <a:r>
              <a:rPr lang="tr-TR" spc="-32" dirty="0">
                <a:solidFill>
                  <a:srgbClr val="231F20"/>
                </a:solidFill>
                <a:latin typeface="Arial" pitchFamily="34" charset="0"/>
                <a:cs typeface="Arial" pitchFamily="34" charset="0"/>
              </a:rPr>
              <a:t>bir araya gelmeye ve grup faaliyetlerine iştirak etmeye çalışır.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8586518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07531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((8) Kalabalıklardan farklı olarak, anlamlı birlikteliği temsil eden gruplar, </a:t>
            </a:r>
            <a:r>
              <a:rPr lang="tr-TR" spc="-32" dirty="0">
                <a:solidFill>
                  <a:srgbClr val="231F20"/>
                </a:solidFill>
                <a:latin typeface="Arial" pitchFamily="34" charset="0"/>
                <a:cs typeface="Arial" pitchFamily="34" charset="0"/>
              </a:rPr>
              <a:t>kendilerine yönelen </a:t>
            </a:r>
            <a:r>
              <a:rPr lang="tr-TR" spc="-32" dirty="0">
                <a:solidFill>
                  <a:srgbClr val="231F20"/>
                </a:solidFill>
                <a:latin typeface="Arial" pitchFamily="34" charset="0"/>
                <a:cs typeface="Arial" pitchFamily="34" charset="0"/>
              </a:rPr>
              <a:t>tehditlere karşı daha kısa sürede bütünleşir, bireyselliği aşan tepkiler verir, </a:t>
            </a:r>
            <a:r>
              <a:rPr lang="tr-TR" spc="-32" dirty="0">
                <a:solidFill>
                  <a:srgbClr val="231F20"/>
                </a:solidFill>
                <a:latin typeface="Arial" pitchFamily="34" charset="0"/>
                <a:cs typeface="Arial" pitchFamily="34" charset="0"/>
              </a:rPr>
              <a:t>hatta saldırganlaşır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(9) Konser, sportif müsabaka ve kültürel etkinliklerin seyircileri gibi </a:t>
            </a:r>
            <a:r>
              <a:rPr lang="tr-TR" spc="-32" dirty="0">
                <a:solidFill>
                  <a:srgbClr val="231F20"/>
                </a:solidFill>
                <a:latin typeface="Arial" pitchFamily="34" charset="0"/>
                <a:cs typeface="Arial" pitchFamily="34" charset="0"/>
              </a:rPr>
              <a:t>insan toplulukları</a:t>
            </a:r>
            <a:r>
              <a:rPr lang="tr-TR" spc="-32" dirty="0">
                <a:solidFill>
                  <a:srgbClr val="231F20"/>
                </a:solidFill>
                <a:latin typeface="Arial" pitchFamily="34" charset="0"/>
                <a:cs typeface="Arial" pitchFamily="34" charset="0"/>
              </a:rPr>
              <a:t>, kimi zaman kalabalık gibi, kimi zaman da grup gibi davranabilir. Kimi zaman </a:t>
            </a:r>
            <a:r>
              <a:rPr lang="tr-TR" spc="-32" dirty="0">
                <a:solidFill>
                  <a:srgbClr val="231F20"/>
                </a:solidFill>
                <a:latin typeface="Arial" pitchFamily="34" charset="0"/>
                <a:cs typeface="Arial" pitchFamily="34" charset="0"/>
              </a:rPr>
              <a:t>kalabalık olma </a:t>
            </a:r>
            <a:r>
              <a:rPr lang="tr-TR" spc="-32" dirty="0">
                <a:solidFill>
                  <a:srgbClr val="231F20"/>
                </a:solidFill>
                <a:latin typeface="Arial" pitchFamily="34" charset="0"/>
                <a:cs typeface="Arial" pitchFamily="34" charset="0"/>
              </a:rPr>
              <a:t>özellikleri, kimi zaman grup olma özellikleri öne çıkabilir.</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302752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3551543"/>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10) Grupta “ben” duygusu yoktur, “biz” duygusu egemendir. Bu durum da; grup üyelerini bir arada tutan, gerçekleştirmeyi amaç edindikleri inanç ve ideallerinin kaynağı olan; birlikte düşünme ve birlikte eyleme geçme ruhu olan “kolektif şuuru” oluşturur.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19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4658904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67424"/>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(11) Grup üyeleri tek başlarına iken bazı duygularını frenleyip bilinçaltına </a:t>
            </a:r>
            <a:r>
              <a:rPr lang="tr-TR" spc="-32" dirty="0">
                <a:solidFill>
                  <a:srgbClr val="231F20"/>
                </a:solidFill>
                <a:latin typeface="Arial" pitchFamily="34" charset="0"/>
                <a:cs typeface="Arial" pitchFamily="34" charset="0"/>
              </a:rPr>
              <a:t>atabildikleri halde</a:t>
            </a:r>
            <a:r>
              <a:rPr lang="tr-TR" spc="-32" dirty="0">
                <a:solidFill>
                  <a:srgbClr val="231F20"/>
                </a:solidFill>
                <a:latin typeface="Arial" pitchFamily="34" charset="0"/>
                <a:cs typeface="Arial" pitchFamily="34" charset="0"/>
              </a:rPr>
              <a:t>, grup halinde iken bu duygular bilinç üstüne çıkar ve sorumluluk duyguları </a:t>
            </a:r>
            <a:r>
              <a:rPr lang="tr-TR" spc="-32" dirty="0">
                <a:solidFill>
                  <a:srgbClr val="231F20"/>
                </a:solidFill>
                <a:latin typeface="Arial" pitchFamily="34" charset="0"/>
                <a:cs typeface="Arial" pitchFamily="34" charset="0"/>
              </a:rPr>
              <a:t>genelde kaybolur</a:t>
            </a:r>
            <a:r>
              <a:rPr lang="tr-TR" spc="-32" dirty="0">
                <a:solidFill>
                  <a:srgbClr val="231F20"/>
                </a:solidFill>
                <a:latin typeface="Arial" pitchFamily="34" charset="0"/>
                <a:cs typeface="Arial" pitchFamily="34" charset="0"/>
              </a:rPr>
              <a:t>. Bu da istenmedik davranışlara sebebiyet verir.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(12) Grupta duygusallık hâkim olduğu için, bir hareket veya eylem yapılacağı </a:t>
            </a:r>
            <a:r>
              <a:rPr lang="tr-TR" spc="-32" dirty="0">
                <a:solidFill>
                  <a:srgbClr val="231F20"/>
                </a:solidFill>
                <a:latin typeface="Arial" pitchFamily="34" charset="0"/>
                <a:cs typeface="Arial" pitchFamily="34" charset="0"/>
              </a:rPr>
              <a:t>zaman bu </a:t>
            </a:r>
            <a:r>
              <a:rPr lang="tr-TR" spc="-32" dirty="0">
                <a:solidFill>
                  <a:srgbClr val="231F20"/>
                </a:solidFill>
                <a:latin typeface="Arial" pitchFamily="34" charset="0"/>
                <a:cs typeface="Arial" pitchFamily="34" charset="0"/>
              </a:rPr>
              <a:t>hareketin; neden, nasıl, kime/kimlere karşı yapılacağı veya yapıldığı tartışılmaz ve bilinmez</a:t>
            </a:r>
            <a:r>
              <a:rPr lang="tr-TR" spc="-32" dirty="0">
                <a:solidFill>
                  <a:srgbClr val="231F20"/>
                </a:solidFill>
                <a:latin typeface="Arial" pitchFamily="34" charset="0"/>
                <a:cs typeface="Arial" pitchFamily="34" charset="0"/>
              </a:rPr>
              <a:t>. Genellikle </a:t>
            </a:r>
            <a:r>
              <a:rPr lang="tr-TR" spc="-32" dirty="0">
                <a:solidFill>
                  <a:srgbClr val="231F20"/>
                </a:solidFill>
                <a:latin typeface="Arial" pitchFamily="34" charset="0"/>
                <a:cs typeface="Arial" pitchFamily="34" charset="0"/>
              </a:rPr>
              <a:t>bu durumu liderlerin direktifleri belirler.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023248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07531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(13</a:t>
            </a:r>
            <a:r>
              <a:rPr lang="tr-TR" spc="-32" dirty="0">
                <a:solidFill>
                  <a:srgbClr val="231F20"/>
                </a:solidFill>
                <a:latin typeface="Arial" pitchFamily="34" charset="0"/>
                <a:cs typeface="Arial" pitchFamily="34" charset="0"/>
              </a:rPr>
              <a:t>) Gruplar içerisinde liderler büyük etki ve öneme sahiptirler. Liderlerin </a:t>
            </a:r>
            <a:r>
              <a:rPr lang="tr-TR" spc="-32" dirty="0">
                <a:solidFill>
                  <a:srgbClr val="231F20"/>
                </a:solidFill>
                <a:latin typeface="Arial" pitchFamily="34" charset="0"/>
                <a:cs typeface="Arial" pitchFamily="34" charset="0"/>
              </a:rPr>
              <a:t>yaptıkları en </a:t>
            </a:r>
            <a:r>
              <a:rPr lang="tr-TR" spc="-32" dirty="0">
                <a:solidFill>
                  <a:srgbClr val="231F20"/>
                </a:solidFill>
                <a:latin typeface="Arial" pitchFamily="34" charset="0"/>
                <a:cs typeface="Arial" pitchFamily="34" charset="0"/>
              </a:rPr>
              <a:t>küçük konuşma bile grup içerisinde dalgalanma halinde büyük bir etkileşim yaratır. </a:t>
            </a:r>
            <a:r>
              <a:rPr lang="tr-TR" spc="-32" dirty="0">
                <a:solidFill>
                  <a:srgbClr val="231F20"/>
                </a:solidFill>
                <a:latin typeface="Arial" pitchFamily="34" charset="0"/>
                <a:cs typeface="Arial" pitchFamily="34" charset="0"/>
              </a:rPr>
              <a:t>Liderlerin grubu </a:t>
            </a:r>
            <a:r>
              <a:rPr lang="tr-TR" spc="-32" dirty="0">
                <a:solidFill>
                  <a:srgbClr val="231F20"/>
                </a:solidFill>
                <a:latin typeface="Arial" pitchFamily="34" charset="0"/>
                <a:cs typeface="Arial" pitchFamily="34" charset="0"/>
              </a:rPr>
              <a:t>etkilemesi ve yönlendirmesi bazı usullerle olur: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İnandırma (ikna etme):</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Grup liderlerinin;</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(I) Heyecanı yüksek düzeyde tutmak</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II) Çevreye güçlü görünmek</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III) Yapılacak şeyleri açıklamak</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IV) Eylemlerin haklı yönlerini göstermek ve üyeleri buna inandırmak </a:t>
            </a:r>
            <a:r>
              <a:rPr lang="tr-TR" spc="-32" dirty="0">
                <a:solidFill>
                  <a:srgbClr val="231F20"/>
                </a:solidFill>
                <a:latin typeface="Arial" pitchFamily="34" charset="0"/>
                <a:cs typeface="Arial" pitchFamily="34" charset="0"/>
              </a:rPr>
              <a:t>için konuşmalar </a:t>
            </a:r>
            <a:r>
              <a:rPr lang="tr-TR" spc="-32" dirty="0">
                <a:solidFill>
                  <a:srgbClr val="231F20"/>
                </a:solidFill>
                <a:latin typeface="Arial" pitchFamily="34" charset="0"/>
                <a:cs typeface="Arial" pitchFamily="34" charset="0"/>
              </a:rPr>
              <a:t>yapmasıdır.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379636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07531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b) Ödüllendirme: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Ödüllendirmenin çeşitli yolları vardır; lider, grup üyelerini çok iyi tanıdığından, her bir üye </a:t>
            </a:r>
            <a:r>
              <a:rPr lang="tr-TR" spc="-32" dirty="0">
                <a:solidFill>
                  <a:srgbClr val="231F20"/>
                </a:solidFill>
                <a:latin typeface="Arial" pitchFamily="34" charset="0"/>
                <a:cs typeface="Arial" pitchFamily="34" charset="0"/>
              </a:rPr>
              <a:t>için ayrı </a:t>
            </a:r>
            <a:r>
              <a:rPr lang="tr-TR" spc="-32" dirty="0">
                <a:solidFill>
                  <a:srgbClr val="231F20"/>
                </a:solidFill>
                <a:latin typeface="Arial" pitchFamily="34" charset="0"/>
                <a:cs typeface="Arial" pitchFamily="34" charset="0"/>
              </a:rPr>
              <a:t>ayrı ihtiyaçlarını karşılayarak ödüllendirmiş olur. Böylece üyelerin, lidere bağlılıkları artar </a:t>
            </a:r>
            <a:r>
              <a:rPr lang="tr-TR" spc="-32" dirty="0">
                <a:solidFill>
                  <a:srgbClr val="231F20"/>
                </a:solidFill>
                <a:latin typeface="Arial" pitchFamily="34" charset="0"/>
                <a:cs typeface="Arial" pitchFamily="34" charset="0"/>
              </a:rPr>
              <a:t>ve mutlak </a:t>
            </a:r>
            <a:r>
              <a:rPr lang="tr-TR" spc="-32" dirty="0">
                <a:solidFill>
                  <a:srgbClr val="231F20"/>
                </a:solidFill>
                <a:latin typeface="Arial" pitchFamily="34" charset="0"/>
                <a:cs typeface="Arial" pitchFamily="34" charset="0"/>
              </a:rPr>
              <a:t>itaat gösterirler.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 Zor Kullanma: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Grupta duygusallık ve heyecan hâkimdir. Dolayısıyla grupta kural ihlali olduğunda lider</a:t>
            </a:r>
            <a:r>
              <a:rPr lang="tr-TR" spc="-32" dirty="0">
                <a:solidFill>
                  <a:srgbClr val="231F20"/>
                </a:solidFill>
                <a:latin typeface="Arial" pitchFamily="34" charset="0"/>
                <a:cs typeface="Arial" pitchFamily="34" charset="0"/>
              </a:rPr>
              <a:t>, üyelere </a:t>
            </a:r>
            <a:r>
              <a:rPr lang="tr-TR" spc="-32" dirty="0">
                <a:solidFill>
                  <a:srgbClr val="231F20"/>
                </a:solidFill>
                <a:latin typeface="Arial" pitchFamily="34" charset="0"/>
                <a:cs typeface="Arial" pitchFamily="34" charset="0"/>
              </a:rPr>
              <a:t>çeşitli baskılarda bulunur. Bu baskılar; yalnız bırakma, tehdit, işkence ve hatta </a:t>
            </a:r>
            <a:r>
              <a:rPr lang="tr-TR" spc="-32" dirty="0">
                <a:solidFill>
                  <a:srgbClr val="231F20"/>
                </a:solidFill>
                <a:latin typeface="Arial" pitchFamily="34" charset="0"/>
                <a:cs typeface="Arial" pitchFamily="34" charset="0"/>
              </a:rPr>
              <a:t>diğer üyeleri </a:t>
            </a:r>
            <a:r>
              <a:rPr lang="tr-TR" spc="-32" dirty="0">
                <a:solidFill>
                  <a:srgbClr val="231F20"/>
                </a:solidFill>
                <a:latin typeface="Arial" pitchFamily="34" charset="0"/>
                <a:cs typeface="Arial" pitchFamily="34" charset="0"/>
              </a:rPr>
              <a:t>etkilememesi için öldürmeye kadar varabilir.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998349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536975"/>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 Yasal ve Yasadışı Gruplar: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Gruplar yasal kriterler açısından: Yasal gruplar (sivil toplum örgütleri, işçiler, öğrenciler</a:t>
            </a:r>
            <a:r>
              <a:rPr lang="tr-TR" spc="-32" dirty="0">
                <a:solidFill>
                  <a:srgbClr val="231F20"/>
                </a:solidFill>
                <a:latin typeface="Arial" pitchFamily="34" charset="0"/>
                <a:cs typeface="Arial" pitchFamily="34" charset="0"/>
              </a:rPr>
              <a:t>, memurlar </a:t>
            </a:r>
            <a:r>
              <a:rPr lang="tr-TR" spc="-32" dirty="0" err="1">
                <a:solidFill>
                  <a:srgbClr val="231F20"/>
                </a:solidFill>
                <a:latin typeface="Arial" pitchFamily="34" charset="0"/>
                <a:cs typeface="Arial" pitchFamily="34" charset="0"/>
              </a:rPr>
              <a:t>v.b</a:t>
            </a:r>
            <a:r>
              <a:rPr lang="tr-TR" spc="-32" dirty="0">
                <a:solidFill>
                  <a:srgbClr val="231F20"/>
                </a:solidFill>
                <a:latin typeface="Arial" pitchFamily="34" charset="0"/>
                <a:cs typeface="Arial" pitchFamily="34" charset="0"/>
              </a:rPr>
              <a:t>.) ve yasadışı gruplar (yasadışı örgüte müzahir gruplar) olmak üzere ikiye ayrılırlar.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(1) Yasal Grupların Özellikleri:</a:t>
            </a:r>
          </a:p>
          <a:p>
            <a:pPr marR="4655" algn="just">
              <a:lnSpc>
                <a:spcPct val="150000"/>
              </a:lnSpc>
              <a:spcBef>
                <a:spcPts val="550"/>
              </a:spcBef>
              <a:spcAft>
                <a:spcPts val="550"/>
              </a:spcAft>
            </a:pPr>
            <a:r>
              <a:rPr lang="tr-TR" spc="-32" dirty="0">
                <a:solidFill>
                  <a:srgbClr val="231F20"/>
                </a:solidFill>
                <a:latin typeface="Arial" pitchFamily="34" charset="0"/>
                <a:cs typeface="Arial" pitchFamily="34" charset="0"/>
              </a:rPr>
              <a:t>(a) Ağırlıklı olarak başlarındaki temsilcinin direktifleri doğrultusunda </a:t>
            </a:r>
            <a:r>
              <a:rPr lang="tr-TR" spc="-32" dirty="0">
                <a:solidFill>
                  <a:srgbClr val="231F20"/>
                </a:solidFill>
                <a:latin typeface="Arial" pitchFamily="34" charset="0"/>
                <a:cs typeface="Arial" pitchFamily="34" charset="0"/>
              </a:rPr>
              <a:t>hareket ederler</a:t>
            </a:r>
            <a:r>
              <a:rPr lang="tr-TR"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spc="-32" dirty="0">
                <a:solidFill>
                  <a:srgbClr val="231F20"/>
                </a:solidFill>
                <a:latin typeface="Arial" pitchFamily="34" charset="0"/>
                <a:cs typeface="Arial" pitchFamily="34" charset="0"/>
              </a:rPr>
              <a:t>(b) Uygun kanal bulunursa iletişime açıktırlar.</a:t>
            </a:r>
          </a:p>
          <a:p>
            <a:pPr marR="4655" algn="just">
              <a:lnSpc>
                <a:spcPct val="150000"/>
              </a:lnSpc>
              <a:spcBef>
                <a:spcPts val="550"/>
              </a:spcBef>
              <a:spcAft>
                <a:spcPts val="550"/>
              </a:spcAft>
            </a:pPr>
            <a:r>
              <a:rPr lang="tr-TR" spc="-32" dirty="0">
                <a:solidFill>
                  <a:srgbClr val="231F20"/>
                </a:solidFill>
                <a:latin typeface="Arial" pitchFamily="34" charset="0"/>
                <a:cs typeface="Arial" pitchFamily="34" charset="0"/>
              </a:rPr>
              <a:t>(c) Örgütsel sloganları, kendilerine özgü söylemleri vardır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R="4655" algn="just">
              <a:lnSpc>
                <a:spcPct val="150000"/>
              </a:lnSpc>
              <a:spcBef>
                <a:spcPts val="550"/>
              </a:spcBef>
              <a:spcAft>
                <a:spcPts val="550"/>
              </a:spcAft>
            </a:pPr>
            <a:r>
              <a:rPr lang="tr-TR" spc="-32" dirty="0">
                <a:solidFill>
                  <a:srgbClr val="231F20"/>
                </a:solidFill>
                <a:latin typeface="Arial" pitchFamily="34" charset="0"/>
                <a:cs typeface="Arial" pitchFamily="34" charset="0"/>
              </a:rPr>
              <a:t>(ç) Müzakerede daha ölçülü ve daha seviyeli bir üslup içerisindedirler.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433019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982977"/>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1) Yasal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d) Aralarına karışan kışkırtıcı gruplar kanalı ile kışkırtılabilirler.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(e) Grubun niteliğine göre grup üyeleri birbirlerini belli ölçüde tanırlar.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(f) Üyelerinin grupta kalabilmek için yapması gereken bireysel rolleri vardır.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(g) Ortak değerleri ve davranış kuralları belirlidir.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(ğ) Devamlılığı olan düzenli ilişkileri vardır.</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7049790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383087"/>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1) Yasal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(h) Üyelerinin mensubiyetlerinin devamını sağlayacak ortak menfaatleri vardır.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(ı) Üyelerinin ortak menfaatlerine uygun faaliyet düzenlenir.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(i) Gruba mensup şahıslar, dışlanmamak için grubun kurallarına uyarlar, üzerlerine düşen görevlerini yerine getirirler, düzenli olarak bir araya gelmeye ve grup faaliyetlerine iştirak etmeye çalışırlar.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(j) Psikolojik açılımına göre anlamlı gruplardandır.</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809082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675201"/>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a:t>
            </a:r>
            <a:r>
              <a:rPr lang="tr-TR" b="1" spc="-32" dirty="0">
                <a:solidFill>
                  <a:srgbClr val="231F20"/>
                </a:solidFill>
                <a:latin typeface="Arial" pitchFamily="34" charset="0"/>
                <a:cs typeface="Arial" pitchFamily="34" charset="0"/>
              </a:rPr>
              <a:t>) Yasadışı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 Toplumsal olaylarda müzakere edilen yasadışı gruplar ağırlıklı </a:t>
            </a:r>
            <a:r>
              <a:rPr lang="tr-TR" spc="-32" dirty="0">
                <a:solidFill>
                  <a:srgbClr val="231F20"/>
                </a:solidFill>
                <a:latin typeface="Arial" pitchFamily="34" charset="0"/>
                <a:cs typeface="Arial" pitchFamily="34" charset="0"/>
              </a:rPr>
              <a:t>olarak münferit </a:t>
            </a:r>
            <a:r>
              <a:rPr lang="tr-TR" spc="-32" dirty="0">
                <a:solidFill>
                  <a:srgbClr val="231F20"/>
                </a:solidFill>
                <a:latin typeface="Arial" pitchFamily="34" charset="0"/>
                <a:cs typeface="Arial" pitchFamily="34" charset="0"/>
              </a:rPr>
              <a:t>hareket etme eğilimi içerisindedirler.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(b) İletişim kurmak oldukça güçtür.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(c) Bir eylem takvimi içinde bağlı bulundukları örgütün ideolojisiyle </a:t>
            </a:r>
            <a:r>
              <a:rPr lang="tr-TR" spc="-32" dirty="0">
                <a:solidFill>
                  <a:srgbClr val="231F20"/>
                </a:solidFill>
                <a:latin typeface="Arial" pitchFamily="34" charset="0"/>
                <a:cs typeface="Arial" pitchFamily="34" charset="0"/>
              </a:rPr>
              <a:t>orantılı olarak </a:t>
            </a:r>
            <a:r>
              <a:rPr lang="tr-TR" spc="-32" dirty="0">
                <a:solidFill>
                  <a:srgbClr val="231F20"/>
                </a:solidFill>
                <a:latin typeface="Arial" pitchFamily="34" charset="0"/>
                <a:cs typeface="Arial" pitchFamily="34" charset="0"/>
              </a:rPr>
              <a:t>örgütün talimatlarıyla hareket ederler.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(ç) Güvenlik güçleriyle çatışma eğilimi içerisindedirler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00633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383087"/>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a:t>
            </a:r>
            <a:r>
              <a:rPr lang="tr-TR" b="1" spc="-32" dirty="0">
                <a:solidFill>
                  <a:srgbClr val="231F20"/>
                </a:solidFill>
                <a:latin typeface="Arial" pitchFamily="34" charset="0"/>
                <a:cs typeface="Arial" pitchFamily="34" charset="0"/>
              </a:rPr>
              <a:t>) Yasadışı Grupların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d) Örgütte yer edinmenin yolunu sokak hareketindeki aktiflikte ararlar.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(e) Örgütsel propaganda malzemesini çatışma kültüründen alırlar.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(f) Örgütsel sloganları, söylemleri, amblemleri, döviz ve pankartları vardır.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(g) Kendilerine yönelen tehditlere karşı daha kısa sürede bütünleşir</a:t>
            </a:r>
            <a:r>
              <a:rPr lang="tr-TR" spc="-32" dirty="0">
                <a:solidFill>
                  <a:srgbClr val="231F20"/>
                </a:solidFill>
                <a:latin typeface="Arial" pitchFamily="34" charset="0"/>
                <a:cs typeface="Arial" pitchFamily="34" charset="0"/>
              </a:rPr>
              <a:t>, bireyselliği </a:t>
            </a:r>
            <a:r>
              <a:rPr lang="tr-TR" spc="-32" dirty="0">
                <a:solidFill>
                  <a:srgbClr val="231F20"/>
                </a:solidFill>
                <a:latin typeface="Arial" pitchFamily="34" charset="0"/>
                <a:cs typeface="Arial" pitchFamily="34" charset="0"/>
              </a:rPr>
              <a:t>aşan tepkiler verir, hatta saldırganlaşırlar.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gruplar psikolojik açılımına göre hedefli, amaçlı ve saldırgan gruplara örnek verilebilir.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5047456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967315"/>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Psikolojik durumlarına göre gruplar: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(1) Saldırgan Grup:</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Plânlı, programlı ve bilinçli olarak eylem yapıp ayaklanma ve terör yaratarak, </a:t>
            </a:r>
            <a:r>
              <a:rPr lang="tr-TR" spc="-32" dirty="0">
                <a:solidFill>
                  <a:srgbClr val="231F20"/>
                </a:solidFill>
                <a:latin typeface="Arial" pitchFamily="34" charset="0"/>
                <a:cs typeface="Arial" pitchFamily="34" charset="0"/>
              </a:rPr>
              <a:t>devletin anayasal </a:t>
            </a:r>
            <a:r>
              <a:rPr lang="tr-TR" spc="-32" dirty="0">
                <a:solidFill>
                  <a:srgbClr val="231F20"/>
                </a:solidFill>
                <a:latin typeface="Arial" pitchFamily="34" charset="0"/>
                <a:cs typeface="Arial" pitchFamily="34" charset="0"/>
              </a:rPr>
              <a:t>düzenini bozmak amacında olan gruplardır.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Siyasal </a:t>
            </a:r>
            <a:r>
              <a:rPr lang="tr-TR" spc="-32" dirty="0">
                <a:solidFill>
                  <a:srgbClr val="231F20"/>
                </a:solidFill>
                <a:latin typeface="Arial" pitchFamily="34" charset="0"/>
                <a:cs typeface="Arial" pitchFamily="34" charset="0"/>
              </a:rPr>
              <a:t>ayaklanmalar, din ve </a:t>
            </a:r>
            <a:r>
              <a:rPr lang="tr-TR" spc="-32" dirty="0">
                <a:solidFill>
                  <a:srgbClr val="231F20"/>
                </a:solidFill>
                <a:latin typeface="Arial" pitchFamily="34" charset="0"/>
                <a:cs typeface="Arial" pitchFamily="34" charset="0"/>
              </a:rPr>
              <a:t>mezhep kavgaları</a:t>
            </a:r>
            <a:r>
              <a:rPr lang="tr-TR" spc="-32" dirty="0">
                <a:solidFill>
                  <a:srgbClr val="231F20"/>
                </a:solidFill>
                <a:latin typeface="Arial" pitchFamily="34" charset="0"/>
                <a:cs typeface="Arial" pitchFamily="34" charset="0"/>
              </a:rPr>
              <a:t>, ideolojik çatışmalar ve cezaevi isyanları gibi olaylar bu grupların yapmış olduğu </a:t>
            </a:r>
            <a:r>
              <a:rPr lang="tr-TR" spc="-32" dirty="0">
                <a:solidFill>
                  <a:srgbClr val="231F20"/>
                </a:solidFill>
                <a:latin typeface="Arial" pitchFamily="34" charset="0"/>
                <a:cs typeface="Arial" pitchFamily="34" charset="0"/>
              </a:rPr>
              <a:t>plânlı ve </a:t>
            </a:r>
            <a:r>
              <a:rPr lang="tr-TR" spc="-32" dirty="0">
                <a:solidFill>
                  <a:srgbClr val="231F20"/>
                </a:solidFill>
                <a:latin typeface="Arial" pitchFamily="34" charset="0"/>
                <a:cs typeface="Arial" pitchFamily="34" charset="0"/>
              </a:rPr>
              <a:t>programlı eylemlerdir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26337" y="235858"/>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96594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67315"/>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Psikolojik durumlarına göre gruplar: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2) Paniğe Kapılmış Grup:</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Panik, korku ve bilgisizliğin doğurduğu şuursuz bir harekettir. Emin bir yere ulaşabilmek </a:t>
            </a:r>
            <a:r>
              <a:rPr lang="tr-TR" spc="-32" dirty="0">
                <a:solidFill>
                  <a:srgbClr val="231F20"/>
                </a:solidFill>
                <a:latin typeface="Arial" pitchFamily="34" charset="0"/>
                <a:cs typeface="Arial" pitchFamily="34" charset="0"/>
              </a:rPr>
              <a:t>için dayanılmaz </a:t>
            </a:r>
            <a:r>
              <a:rPr lang="tr-TR" spc="-32" dirty="0">
                <a:solidFill>
                  <a:srgbClr val="231F20"/>
                </a:solidFill>
                <a:latin typeface="Arial" pitchFamily="34" charset="0"/>
                <a:cs typeface="Arial" pitchFamily="34" charset="0"/>
              </a:rPr>
              <a:t>bir korku ve heyecanının etkisi ile meydana çıkan kontrolsüz hareketlerdir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29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01969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521313"/>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Psikolojik durumlarına göre gruplar: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3) Hedefli, Amaçlı Grup:</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Ortak ve belirli bir amacı gerçekleştirmek için hareket, duygu, heyecan ve eylem </a:t>
            </a:r>
            <a:r>
              <a:rPr lang="tr-TR" spc="-32" dirty="0">
                <a:solidFill>
                  <a:srgbClr val="231F20"/>
                </a:solidFill>
                <a:latin typeface="Arial" pitchFamily="34" charset="0"/>
                <a:cs typeface="Arial" pitchFamily="34" charset="0"/>
              </a:rPr>
              <a:t>birliği içinde </a:t>
            </a:r>
            <a:r>
              <a:rPr lang="tr-TR" spc="-32" dirty="0">
                <a:solidFill>
                  <a:srgbClr val="231F20"/>
                </a:solidFill>
                <a:latin typeface="Arial" pitchFamily="34" charset="0"/>
                <a:cs typeface="Arial" pitchFamily="34" charset="0"/>
              </a:rPr>
              <a:t>olan gruplardır.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gruplar amaçlarına ulaşabilmek için yağma hareketleri, boykot, işgal</a:t>
            </a:r>
            <a:r>
              <a:rPr lang="tr-TR" spc="-32" dirty="0">
                <a:solidFill>
                  <a:srgbClr val="231F20"/>
                </a:solidFill>
                <a:latin typeface="Arial" pitchFamily="34" charset="0"/>
                <a:cs typeface="Arial" pitchFamily="34" charset="0"/>
              </a:rPr>
              <a:t>, gösteri </a:t>
            </a:r>
            <a:r>
              <a:rPr lang="tr-TR" spc="-32" dirty="0">
                <a:solidFill>
                  <a:srgbClr val="231F20"/>
                </a:solidFill>
                <a:latin typeface="Arial" pitchFamily="34" charset="0"/>
                <a:cs typeface="Arial" pitchFamily="34" charset="0"/>
              </a:rPr>
              <a:t>yürüyüşleri, protesto ve cenaze kaçırma gibi eylemlerde bulunurlar. Amaçları bu </a:t>
            </a:r>
            <a:r>
              <a:rPr lang="tr-TR" spc="-32" dirty="0">
                <a:solidFill>
                  <a:srgbClr val="231F20"/>
                </a:solidFill>
                <a:latin typeface="Arial" pitchFamily="34" charset="0"/>
                <a:cs typeface="Arial" pitchFamily="34" charset="0"/>
              </a:rPr>
              <a:t>tür eylemler </a:t>
            </a:r>
            <a:r>
              <a:rPr lang="tr-TR" spc="-32" dirty="0">
                <a:solidFill>
                  <a:srgbClr val="231F20"/>
                </a:solidFill>
                <a:latin typeface="Arial" pitchFamily="34" charset="0"/>
                <a:cs typeface="Arial" pitchFamily="34" charset="0"/>
              </a:rPr>
              <a:t>neticesinde isteklerine ulaşmaktır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0352847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075310"/>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231F20"/>
                </a:solidFill>
                <a:latin typeface="Arial" pitchFamily="34" charset="0"/>
                <a:cs typeface="Arial" pitchFamily="34" charset="0"/>
              </a:rPr>
              <a:t>KALABALIK </a:t>
            </a:r>
            <a:r>
              <a:rPr lang="tr-TR" b="1" spc="-32" dirty="0">
                <a:solidFill>
                  <a:srgbClr val="231F20"/>
                </a:solidFill>
                <a:latin typeface="Arial" pitchFamily="34" charset="0"/>
                <a:cs typeface="Arial" pitchFamily="34" charset="0"/>
              </a:rPr>
              <a:t>VE GRUPLARIN OLUŞUMU,</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2. </a:t>
            </a:r>
            <a:r>
              <a:rPr lang="tr-TR" b="1" spc="-32" dirty="0">
                <a:solidFill>
                  <a:srgbClr val="231F20"/>
                </a:solidFill>
                <a:latin typeface="Arial" pitchFamily="34" charset="0"/>
                <a:cs typeface="Arial" pitchFamily="34" charset="0"/>
              </a:rPr>
              <a:t>GRUPLARIN OLUŞUMU VE ÖZELLİKLERİ: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ç</a:t>
            </a:r>
            <a:r>
              <a:rPr lang="tr-TR" b="1" spc="-32" dirty="0">
                <a:solidFill>
                  <a:srgbClr val="231F20"/>
                </a:solidFill>
                <a:latin typeface="Arial" pitchFamily="34" charset="0"/>
                <a:cs typeface="Arial" pitchFamily="34" charset="0"/>
              </a:rPr>
              <a:t>. Psikolojik durumlarına göre gruplar: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Anlamlı Grup:</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Belirli ve ortak bir amaç için bir araya gelmiş, aralarında sürekli bir etkileşim ve iletişim bulunan, aynı duygu ve heyecanların hâkim olduğu bir topluluktur.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Aynı </a:t>
            </a:r>
            <a:r>
              <a:rPr lang="tr-TR" spc="-32" dirty="0">
                <a:solidFill>
                  <a:srgbClr val="231F20"/>
                </a:solidFill>
                <a:latin typeface="Arial" pitchFamily="34" charset="0"/>
                <a:cs typeface="Arial" pitchFamily="34" charset="0"/>
              </a:rPr>
              <a:t>dine mensup insanların dinsel bir töreni ifa etmek için bir araya gelmeleriyle oluşan gruplar, spor karşılaşmalarında takımlarını destekleyen taraftarlar, seçim kampanyalarında bir adayı desteklemek amacıyla bir araya gelenler anlamlı grupları oluştururlar.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KALABALIK VE GRUPLARIN OLUŞUMU,  KİŞİLİK TİPLERİ VE KATILIMCILARIN TİPLERİ  </a:t>
            </a:r>
            <a:endParaRPr lang="tr-TR" sz="1700" b="1"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0630441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olaylar, birdenbire ve kendiliğinden ortaya çıkmazlar. Olayı meydana </a:t>
            </a:r>
            <a:r>
              <a:rPr lang="tr-TR" spc="-32" dirty="0">
                <a:solidFill>
                  <a:srgbClr val="231F20"/>
                </a:solidFill>
                <a:latin typeface="Arial" pitchFamily="34" charset="0"/>
                <a:cs typeface="Arial" pitchFamily="34" charset="0"/>
              </a:rPr>
              <a:t>geldikten sonra </a:t>
            </a:r>
            <a:r>
              <a:rPr lang="tr-TR" spc="-32" dirty="0">
                <a:solidFill>
                  <a:srgbClr val="231F20"/>
                </a:solidFill>
                <a:latin typeface="Arial" pitchFamily="34" charset="0"/>
                <a:cs typeface="Arial" pitchFamily="34" charset="0"/>
              </a:rPr>
              <a:t>fark eden kimseler, toplumsal olayın ani olarak ve kendiliğinden geliştiğini zannedebilir.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a:t>
            </a:r>
            <a:r>
              <a:rPr lang="tr-TR" spc="-32" dirty="0">
                <a:solidFill>
                  <a:srgbClr val="231F20"/>
                </a:solidFill>
                <a:latin typeface="Arial" pitchFamily="34" charset="0"/>
                <a:cs typeface="Arial" pitchFamily="34" charset="0"/>
              </a:rPr>
              <a:t>üvenlik güçleri </a:t>
            </a:r>
            <a:r>
              <a:rPr lang="tr-TR" spc="-32" dirty="0">
                <a:solidFill>
                  <a:srgbClr val="231F20"/>
                </a:solidFill>
                <a:latin typeface="Arial" pitchFamily="34" charset="0"/>
                <a:cs typeface="Arial" pitchFamily="34" charset="0"/>
              </a:rPr>
              <a:t>açısından bakıldığında akıldan çıkarılmaması gereken en önemli husus, </a:t>
            </a:r>
            <a:r>
              <a:rPr lang="tr-TR" spc="-32" dirty="0">
                <a:solidFill>
                  <a:srgbClr val="231F20"/>
                </a:solidFill>
                <a:latin typeface="Arial" pitchFamily="34" charset="0"/>
                <a:cs typeface="Arial" pitchFamily="34" charset="0"/>
              </a:rPr>
              <a:t>hiçbir şeyin </a:t>
            </a:r>
            <a:r>
              <a:rPr lang="tr-TR" spc="-32" dirty="0">
                <a:solidFill>
                  <a:srgbClr val="231F20"/>
                </a:solidFill>
                <a:latin typeface="Arial" pitchFamily="34" charset="0"/>
                <a:cs typeface="Arial" pitchFamily="34" charset="0"/>
              </a:rPr>
              <a:t>aniden ortaya çıkmayacağı, her olay öncesinde mutlaka emarelerinin olacağıdır.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lgn="just">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2427981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Önemli olan; dikkat, gözlem, bilgi ve tecrübe ile bu emarelerin ortaya çıkarılabilmesidir. Emareler, benzer türde meydana gelen her olay için değişebileceği gibi, belli bir zaman diliminden sonra güncelliğini ve geçerliliğini de yitirebilir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Görev yapılan ortamdaki değişiklikleri fark ederek; karşı gücün niyetini ve </a:t>
            </a:r>
            <a:r>
              <a:rPr lang="tr-TR" spc="-32" dirty="0">
                <a:solidFill>
                  <a:srgbClr val="231F20"/>
                </a:solidFill>
                <a:latin typeface="Arial" pitchFamily="34" charset="0"/>
                <a:cs typeface="Arial" pitchFamily="34" charset="0"/>
              </a:rPr>
              <a:t>uygulayacağı hareket </a:t>
            </a:r>
            <a:r>
              <a:rPr lang="tr-TR" spc="-32" dirty="0">
                <a:solidFill>
                  <a:srgbClr val="231F20"/>
                </a:solidFill>
                <a:latin typeface="Arial" pitchFamily="34" charset="0"/>
                <a:cs typeface="Arial" pitchFamily="34" charset="0"/>
              </a:rPr>
              <a:t>tarzını, mümkün olan en süratli şekilde tespit ve analiz ederek, onu önlemek için </a:t>
            </a:r>
            <a:r>
              <a:rPr lang="tr-TR" spc="-32" dirty="0">
                <a:solidFill>
                  <a:srgbClr val="231F20"/>
                </a:solidFill>
                <a:latin typeface="Arial" pitchFamily="34" charset="0"/>
                <a:cs typeface="Arial" pitchFamily="34" charset="0"/>
              </a:rPr>
              <a:t>erken davranıp </a:t>
            </a:r>
            <a:r>
              <a:rPr lang="tr-TR" spc="-32" dirty="0">
                <a:solidFill>
                  <a:srgbClr val="231F20"/>
                </a:solidFill>
                <a:latin typeface="Arial" pitchFamily="34" charset="0"/>
                <a:cs typeface="Arial" pitchFamily="34" charset="0"/>
              </a:rPr>
              <a:t>tedbir alınmasını gerektirecek durumlar ortaya çıkarılabilir.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2386911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 güvenlik personeli </a:t>
            </a:r>
            <a:r>
              <a:rPr lang="tr-TR" spc="-32" dirty="0">
                <a:solidFill>
                  <a:srgbClr val="231F20"/>
                </a:solidFill>
                <a:latin typeface="Arial" pitchFamily="34" charset="0"/>
                <a:cs typeface="Arial" pitchFamily="34" charset="0"/>
              </a:rPr>
              <a:t>için durumsal farkındalık, emniyet ve asayişe tesir eden </a:t>
            </a:r>
            <a:r>
              <a:rPr lang="tr-TR" spc="-32" dirty="0">
                <a:solidFill>
                  <a:srgbClr val="231F20"/>
                </a:solidFill>
                <a:latin typeface="Arial" pitchFamily="34" charset="0"/>
                <a:cs typeface="Arial" pitchFamily="34" charset="0"/>
              </a:rPr>
              <a:t>değişikliklerin önceden </a:t>
            </a:r>
            <a:r>
              <a:rPr lang="tr-TR" spc="-32" dirty="0">
                <a:solidFill>
                  <a:srgbClr val="231F20"/>
                </a:solidFill>
                <a:latin typeface="Arial" pitchFamily="34" charset="0"/>
                <a:cs typeface="Arial" pitchFamily="34" charset="0"/>
              </a:rPr>
              <a:t>görülmesi, değerlendirilmesi, alınacak önleyici tedbir için karar verilmesi ve </a:t>
            </a:r>
            <a:r>
              <a:rPr lang="tr-TR" spc="-32" dirty="0">
                <a:solidFill>
                  <a:srgbClr val="231F20"/>
                </a:solidFill>
                <a:latin typeface="Arial" pitchFamily="34" charset="0"/>
                <a:cs typeface="Arial" pitchFamily="34" charset="0"/>
              </a:rPr>
              <a:t>tedbirin yasal </a:t>
            </a:r>
            <a:r>
              <a:rPr lang="tr-TR" spc="-32" dirty="0">
                <a:solidFill>
                  <a:srgbClr val="231F20"/>
                </a:solidFill>
                <a:latin typeface="Arial" pitchFamily="34" charset="0"/>
                <a:cs typeface="Arial" pitchFamily="34" charset="0"/>
              </a:rPr>
              <a:t>yetki çerçevesinde uygulanmasıdır.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Sorumluluk </a:t>
            </a:r>
            <a:r>
              <a:rPr lang="tr-TR" spc="-32" dirty="0">
                <a:solidFill>
                  <a:srgbClr val="231F20"/>
                </a:solidFill>
                <a:latin typeface="Arial" pitchFamily="34" charset="0"/>
                <a:cs typeface="Arial" pitchFamily="34" charset="0"/>
              </a:rPr>
              <a:t>sahasında meydana gelmesi muhtemel </a:t>
            </a:r>
            <a:r>
              <a:rPr lang="tr-TR" spc="-32" dirty="0">
                <a:solidFill>
                  <a:srgbClr val="231F20"/>
                </a:solidFill>
                <a:latin typeface="Arial" pitchFamily="34" charset="0"/>
                <a:cs typeface="Arial" pitchFamily="34" charset="0"/>
              </a:rPr>
              <a:t>bir toplumsal </a:t>
            </a:r>
            <a:r>
              <a:rPr lang="tr-TR" spc="-32" dirty="0">
                <a:solidFill>
                  <a:srgbClr val="231F20"/>
                </a:solidFill>
                <a:latin typeface="Arial" pitchFamily="34" charset="0"/>
                <a:cs typeface="Arial" pitchFamily="34" charset="0"/>
              </a:rPr>
              <a:t>olay için durumsal farkındalık ölçütlerine göre yapılan örnek matris Şekil </a:t>
            </a:r>
            <a:r>
              <a:rPr lang="tr-TR" spc="-32" dirty="0">
                <a:solidFill>
                  <a:srgbClr val="231F20"/>
                </a:solidFill>
                <a:latin typeface="Arial" pitchFamily="34" charset="0"/>
                <a:cs typeface="Arial" pitchFamily="34" charset="0"/>
              </a:rPr>
              <a:t>3-1’de gösterilmiştir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4084946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Öncesinde bireyler tarafından davranışsal veya sözel olarak ilk emarelerini </a:t>
            </a:r>
            <a:r>
              <a:rPr lang="tr-TR" spc="-32" dirty="0">
                <a:solidFill>
                  <a:srgbClr val="231F20"/>
                </a:solidFill>
                <a:latin typeface="Arial" pitchFamily="34" charset="0"/>
                <a:cs typeface="Arial" pitchFamily="34" charset="0"/>
              </a:rPr>
              <a:t>göstermeye başlayan </a:t>
            </a:r>
            <a:r>
              <a:rPr lang="tr-TR" spc="-32" dirty="0">
                <a:solidFill>
                  <a:srgbClr val="231F20"/>
                </a:solidFill>
                <a:latin typeface="Arial" pitchFamily="34" charset="0"/>
                <a:cs typeface="Arial" pitchFamily="34" charset="0"/>
              </a:rPr>
              <a:t>huzursuzluklar sonunda hazırlıkları olgunlaşan toplumsal olay, uygun bir zeminde</a:t>
            </a:r>
            <a:r>
              <a:rPr lang="tr-TR" spc="-32" dirty="0">
                <a:solidFill>
                  <a:srgbClr val="231F20"/>
                </a:solidFill>
                <a:latin typeface="Arial" pitchFamily="34" charset="0"/>
                <a:cs typeface="Arial" pitchFamily="34" charset="0"/>
              </a:rPr>
              <a:t>, çabuklaştırıcı </a:t>
            </a:r>
            <a:r>
              <a:rPr lang="tr-TR" spc="-32" dirty="0">
                <a:solidFill>
                  <a:srgbClr val="231F20"/>
                </a:solidFill>
                <a:latin typeface="Arial" pitchFamily="34" charset="0"/>
                <a:cs typeface="Arial" pitchFamily="34" charset="0"/>
              </a:rPr>
              <a:t>bir olayın, bir kıvılcımın etkisiyle aniden patlar.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Beklenmeyen </a:t>
            </a:r>
            <a:r>
              <a:rPr lang="tr-TR" spc="-32" dirty="0">
                <a:solidFill>
                  <a:srgbClr val="231F20"/>
                </a:solidFill>
                <a:latin typeface="Arial" pitchFamily="34" charset="0"/>
                <a:cs typeface="Arial" pitchFamily="34" charset="0"/>
              </a:rPr>
              <a:t>bir zaman </a:t>
            </a:r>
            <a:r>
              <a:rPr lang="tr-TR" spc="-32" dirty="0">
                <a:solidFill>
                  <a:srgbClr val="231F20"/>
                </a:solidFill>
                <a:latin typeface="Arial" pitchFamily="34" charset="0"/>
                <a:cs typeface="Arial" pitchFamily="34" charset="0"/>
              </a:rPr>
              <a:t>ve zeminde</a:t>
            </a:r>
            <a:r>
              <a:rPr lang="tr-TR" spc="-32" dirty="0">
                <a:solidFill>
                  <a:srgbClr val="231F20"/>
                </a:solidFill>
                <a:latin typeface="Arial" pitchFamily="34" charset="0"/>
                <a:cs typeface="Arial" pitchFamily="34" charset="0"/>
              </a:rPr>
              <a:t>, ilgisiz olarak görülebilecek bir davranış ve hareket, toplumsal olayı ateşler.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288655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olayın tetiklenmesinin ardından, kitlesel hareket kabiliyeti kazanmış </a:t>
            </a:r>
            <a:r>
              <a:rPr lang="tr-TR" spc="-32" dirty="0">
                <a:solidFill>
                  <a:srgbClr val="231F20"/>
                </a:solidFill>
                <a:latin typeface="Arial" pitchFamily="34" charset="0"/>
                <a:cs typeface="Arial" pitchFamily="34" charset="0"/>
              </a:rPr>
              <a:t>olan kalabalık </a:t>
            </a:r>
            <a:r>
              <a:rPr lang="tr-TR" spc="-32" dirty="0">
                <a:solidFill>
                  <a:srgbClr val="231F20"/>
                </a:solidFill>
                <a:latin typeface="Arial" pitchFamily="34" charset="0"/>
                <a:cs typeface="Arial" pitchFamily="34" charset="0"/>
              </a:rPr>
              <a:t>veya grup, kontrolden çıkar. Belli vasfı taşıdığına inandığı insanlara, araçlara, </a:t>
            </a:r>
            <a:r>
              <a:rPr lang="tr-TR" spc="-32" dirty="0">
                <a:solidFill>
                  <a:srgbClr val="231F20"/>
                </a:solidFill>
                <a:latin typeface="Arial" pitchFamily="34" charset="0"/>
                <a:cs typeface="Arial" pitchFamily="34" charset="0"/>
              </a:rPr>
              <a:t>binalara ve </a:t>
            </a:r>
            <a:r>
              <a:rPr lang="tr-TR" spc="-32" dirty="0">
                <a:solidFill>
                  <a:srgbClr val="231F20"/>
                </a:solidFill>
                <a:latin typeface="Arial" pitchFamily="34" charset="0"/>
                <a:cs typeface="Arial" pitchFamily="34" charset="0"/>
              </a:rPr>
              <a:t>çevreye saldırma ve tahrip etme gibi zorbalık hareketlerine girişir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Herhangi bir bölgede darp, cebir ve çevreye zarar verme hareketlerinin başlaması </a:t>
            </a:r>
            <a:r>
              <a:rPr lang="tr-TR" spc="-32" dirty="0">
                <a:solidFill>
                  <a:srgbClr val="231F20"/>
                </a:solidFill>
                <a:latin typeface="Arial" pitchFamily="34" charset="0"/>
                <a:cs typeface="Arial" pitchFamily="34" charset="0"/>
              </a:rPr>
              <a:t>ve haberin </a:t>
            </a:r>
            <a:r>
              <a:rPr lang="tr-TR" spc="-32" dirty="0">
                <a:solidFill>
                  <a:srgbClr val="231F20"/>
                </a:solidFill>
                <a:latin typeface="Arial" pitchFamily="34" charset="0"/>
                <a:cs typeface="Arial" pitchFamily="34" charset="0"/>
              </a:rPr>
              <a:t>yayılmasıyla birlikte, aynı riski taşıyan başka yerlerde de benzer toplumsal </a:t>
            </a:r>
            <a:r>
              <a:rPr lang="tr-TR" spc="-32" dirty="0">
                <a:solidFill>
                  <a:srgbClr val="231F20"/>
                </a:solidFill>
                <a:latin typeface="Arial" pitchFamily="34" charset="0"/>
                <a:cs typeface="Arial" pitchFamily="34" charset="0"/>
              </a:rPr>
              <a:t>olaylar tetiklenir</a:t>
            </a:r>
            <a:r>
              <a:rPr lang="tr-TR" spc="-32" dirty="0">
                <a:solidFill>
                  <a:srgbClr val="231F20"/>
                </a:solidFill>
                <a:latin typeface="Arial" pitchFamily="34" charset="0"/>
                <a:cs typeface="Arial" pitchFamily="34" charset="0"/>
              </a:rPr>
              <a:t>. Bu sebeple, toplumsal olayın başlamasından sonra kontrolü oldukça güç hale gelir.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7193796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Toplumsal Olayların Safhaları</a:t>
            </a:r>
            <a:r>
              <a:rPr lang="tr-TR" b="1" spc="-32" dirty="0">
                <a:solidFill>
                  <a:srgbClr val="231F20"/>
                </a:solidFill>
                <a:latin typeface="Arial" pitchFamily="34" charset="0"/>
                <a:cs typeface="Arial" pitchFamily="34" charset="0"/>
              </a:rPr>
              <a:t>: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Bütün bu süreç içerisinde, toplumsal olayların hazırlanması ve sonrasına liderlik </a:t>
            </a:r>
            <a:r>
              <a:rPr lang="tr-TR" spc="-32" dirty="0">
                <a:solidFill>
                  <a:srgbClr val="231F20"/>
                </a:solidFill>
                <a:latin typeface="Arial" pitchFamily="34" charset="0"/>
                <a:cs typeface="Arial" pitchFamily="34" charset="0"/>
              </a:rPr>
              <a:t>eden insanlar </a:t>
            </a:r>
            <a:r>
              <a:rPr lang="tr-TR" spc="-32" dirty="0">
                <a:solidFill>
                  <a:srgbClr val="231F20"/>
                </a:solidFill>
                <a:latin typeface="Arial" pitchFamily="34" charset="0"/>
                <a:cs typeface="Arial" pitchFamily="34" charset="0"/>
              </a:rPr>
              <a:t>bulunabilir. Toplumsal olaylara katılan kimseler, birilerini kendilerine lider kabul edebilir.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liderler, bizzat olayların cereyan ettiği yerlerde bulunabileceği gibi, farklı bir yerden </a:t>
            </a:r>
            <a:r>
              <a:rPr lang="tr-TR" spc="-32" dirty="0">
                <a:solidFill>
                  <a:srgbClr val="231F20"/>
                </a:solidFill>
                <a:latin typeface="Arial" pitchFamily="34" charset="0"/>
                <a:cs typeface="Arial" pitchFamily="34" charset="0"/>
              </a:rPr>
              <a:t>de etkileyici </a:t>
            </a:r>
            <a:r>
              <a:rPr lang="tr-TR" spc="-32" dirty="0">
                <a:solidFill>
                  <a:srgbClr val="231F20"/>
                </a:solidFill>
                <a:latin typeface="Arial" pitchFamily="34" charset="0"/>
                <a:cs typeface="Arial" pitchFamily="34" charset="0"/>
              </a:rPr>
              <a:t>konumda olabilir. Ancak, her toplumsal olayın lideri olacağına ilişkin bir şart yoktur.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2003366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Kışkırtma Zemininin Hazırlanması: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olay oluşum safhalarının meydana getirdiği süreç; olumsuz siyasi, sosyal</a:t>
            </a:r>
            <a:r>
              <a:rPr lang="tr-TR" spc="-32" dirty="0">
                <a:solidFill>
                  <a:srgbClr val="231F20"/>
                </a:solidFill>
                <a:latin typeface="Arial" pitchFamily="34" charset="0"/>
                <a:cs typeface="Arial" pitchFamily="34" charset="0"/>
              </a:rPr>
              <a:t>, ekonomik </a:t>
            </a:r>
            <a:r>
              <a:rPr lang="tr-TR" spc="-32" dirty="0">
                <a:solidFill>
                  <a:srgbClr val="231F20"/>
                </a:solidFill>
                <a:latin typeface="Arial" pitchFamily="34" charset="0"/>
                <a:cs typeface="Arial" pitchFamily="34" charset="0"/>
              </a:rPr>
              <a:t>ve kültürel şartların etkisiyle kendiliğinden oluşabilir.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a:t>
            </a:r>
            <a:r>
              <a:rPr lang="tr-TR" spc="-32" dirty="0">
                <a:solidFill>
                  <a:srgbClr val="231F20"/>
                </a:solidFill>
                <a:latin typeface="Arial" pitchFamily="34" charset="0"/>
                <a:cs typeface="Arial" pitchFamily="34" charset="0"/>
              </a:rPr>
              <a:t>yanı sıra, </a:t>
            </a:r>
            <a:r>
              <a:rPr lang="tr-TR" spc="-32" dirty="0">
                <a:solidFill>
                  <a:srgbClr val="231F20"/>
                </a:solidFill>
                <a:latin typeface="Arial" pitchFamily="34" charset="0"/>
                <a:cs typeface="Arial" pitchFamily="34" charset="0"/>
              </a:rPr>
              <a:t>profesyonel yöntemlerle </a:t>
            </a:r>
            <a:r>
              <a:rPr lang="tr-TR" spc="-32" dirty="0">
                <a:solidFill>
                  <a:srgbClr val="231F20"/>
                </a:solidFill>
                <a:latin typeface="Arial" pitchFamily="34" charset="0"/>
                <a:cs typeface="Arial" pitchFamily="34" charset="0"/>
              </a:rPr>
              <a:t>çalışan bazı iç ve dış güçler de mevcut olumsuz şartları bu yönde kullanabilir </a:t>
            </a:r>
            <a:r>
              <a:rPr lang="tr-TR" spc="-32" dirty="0">
                <a:solidFill>
                  <a:srgbClr val="231F20"/>
                </a:solidFill>
                <a:latin typeface="Arial" pitchFamily="34" charset="0"/>
                <a:cs typeface="Arial" pitchFamily="34" charset="0"/>
              </a:rPr>
              <a:t>veya olumsuz </a:t>
            </a:r>
            <a:r>
              <a:rPr lang="tr-TR" spc="-32" dirty="0">
                <a:solidFill>
                  <a:srgbClr val="231F20"/>
                </a:solidFill>
                <a:latin typeface="Arial" pitchFamily="34" charset="0"/>
                <a:cs typeface="Arial" pitchFamily="34" charset="0"/>
              </a:rPr>
              <a:t>şartların oluştuğuna dair kamuoyunda kanaat oluşturabilir.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4216520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Kışkırtma Zemininin Hazırlanması: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Kışkırtılmış eylemler, dar bir bölgede az sayıdaki kışkırtıcılarla hazırlanarak gerçekleştirileceği gibi, daha geniş zeminlerde çok sayıda eleman kullanarak ve değişik yöntemlerle vatandaşlar, medya organları ve sivil toplum kuruluşları istismar edilerek de hazırlanır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39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6041382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Kışkırtma Zemininin Hazırlanması: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Kışkırtılmış eylemler, belli bir grubun ya da yabancı devletin çıkarları doğrultusunda</a:t>
            </a:r>
            <a:r>
              <a:rPr lang="tr-TR" spc="-32" dirty="0">
                <a:solidFill>
                  <a:srgbClr val="231F20"/>
                </a:solidFill>
                <a:latin typeface="Arial" pitchFamily="34" charset="0"/>
                <a:cs typeface="Arial" pitchFamily="34" charset="0"/>
              </a:rPr>
              <a:t>, toplumun </a:t>
            </a:r>
            <a:r>
              <a:rPr lang="tr-TR" spc="-32" dirty="0">
                <a:solidFill>
                  <a:srgbClr val="231F20"/>
                </a:solidFill>
                <a:latin typeface="Arial" pitchFamily="34" charset="0"/>
                <a:cs typeface="Arial" pitchFamily="34" charset="0"/>
              </a:rPr>
              <a:t>yönlendirilmesi, istikrar ve güven ortamının sarsılması, ülke ekonomisinin bozulması</a:t>
            </a:r>
            <a:r>
              <a:rPr lang="tr-TR" spc="-32" dirty="0">
                <a:solidFill>
                  <a:srgbClr val="231F20"/>
                </a:solidFill>
                <a:latin typeface="Arial" pitchFamily="34" charset="0"/>
                <a:cs typeface="Arial" pitchFamily="34" charset="0"/>
              </a:rPr>
              <a:t>, insanların </a:t>
            </a:r>
            <a:r>
              <a:rPr lang="tr-TR" spc="-32" dirty="0">
                <a:solidFill>
                  <a:srgbClr val="231F20"/>
                </a:solidFill>
                <a:latin typeface="Arial" pitchFamily="34" charset="0"/>
                <a:cs typeface="Arial" pitchFamily="34" charset="0"/>
              </a:rPr>
              <a:t>birbirleri ve devletle olan ilişkilerinin zedelenmesi, yönetime sansasyonel </a:t>
            </a:r>
            <a:r>
              <a:rPr lang="tr-TR" spc="-32" dirty="0">
                <a:solidFill>
                  <a:srgbClr val="231F20"/>
                </a:solidFill>
                <a:latin typeface="Arial" pitchFamily="34" charset="0"/>
                <a:cs typeface="Arial" pitchFamily="34" charset="0"/>
              </a:rPr>
              <a:t>olaylarla müdahalede </a:t>
            </a:r>
            <a:r>
              <a:rPr lang="tr-TR" spc="-32" dirty="0">
                <a:solidFill>
                  <a:srgbClr val="231F20"/>
                </a:solidFill>
                <a:latin typeface="Arial" pitchFamily="34" charset="0"/>
                <a:cs typeface="Arial" pitchFamily="34" charset="0"/>
              </a:rPr>
              <a:t>bulunulması ve yönetimin hukuksuz olarak el değiştirmesi gibi sayılabilecek </a:t>
            </a:r>
            <a:r>
              <a:rPr lang="tr-TR" spc="-32" dirty="0">
                <a:solidFill>
                  <a:srgbClr val="231F20"/>
                </a:solidFill>
                <a:latin typeface="Arial" pitchFamily="34" charset="0"/>
                <a:cs typeface="Arial" pitchFamily="34" charset="0"/>
              </a:rPr>
              <a:t>çeşitli amaçlara </a:t>
            </a:r>
            <a:r>
              <a:rPr lang="tr-TR" spc="-32" dirty="0">
                <a:solidFill>
                  <a:srgbClr val="231F20"/>
                </a:solidFill>
                <a:latin typeface="Arial" pitchFamily="34" charset="0"/>
                <a:cs typeface="Arial" pitchFamily="34" charset="0"/>
              </a:rPr>
              <a:t>hizmet etmek için hazırlanır ve gerçekleştirilir.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4977631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Kışkırtma Zemininin Hazırlanması: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İyi planlanmış ve uygulamaya konulmuş kışkırtılmış eylem hazırlıklarının sezilmesi oldukça zordur.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Tohumları </a:t>
            </a:r>
            <a:r>
              <a:rPr lang="tr-TR" spc="-32" dirty="0">
                <a:solidFill>
                  <a:srgbClr val="231F20"/>
                </a:solidFill>
                <a:latin typeface="Arial" pitchFamily="34" charset="0"/>
                <a:cs typeface="Arial" pitchFamily="34" charset="0"/>
              </a:rPr>
              <a:t>farklı zaman ve zeminlerde ekilen toplumsal olaylarda, olaylar arasındaki bağlantılar ilk bakışta görülemez ve yönlendiren insanların ortak özellikleri kolaylıkla fark edilemez.</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1960138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213536"/>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Kitlenin bir araya gelmesiyle birlikte, katılan kimselerin psikolojik özelliklerinden çok </a:t>
            </a:r>
            <a:r>
              <a:rPr lang="tr-TR" spc="-32" dirty="0">
                <a:solidFill>
                  <a:srgbClr val="231F20"/>
                </a:solidFill>
                <a:latin typeface="Arial" pitchFamily="34" charset="0"/>
                <a:cs typeface="Arial" pitchFamily="34" charset="0"/>
              </a:rPr>
              <a:t>farklı hüviyette </a:t>
            </a:r>
            <a:r>
              <a:rPr lang="tr-TR" spc="-32" dirty="0">
                <a:solidFill>
                  <a:srgbClr val="231F20"/>
                </a:solidFill>
                <a:latin typeface="Arial" pitchFamily="34" charset="0"/>
                <a:cs typeface="Arial" pitchFamily="34" charset="0"/>
              </a:rPr>
              <a:t>yeni bir yapı ortaya çıkar. Birbirinden bağımsız olan bireyleri bir araya getirip </a:t>
            </a:r>
            <a:r>
              <a:rPr lang="tr-TR" spc="-32" dirty="0">
                <a:solidFill>
                  <a:srgbClr val="231F20"/>
                </a:solidFill>
                <a:latin typeface="Arial" pitchFamily="34" charset="0"/>
                <a:cs typeface="Arial" pitchFamily="34" charset="0"/>
              </a:rPr>
              <a:t>grup psikolojisi </a:t>
            </a:r>
            <a:r>
              <a:rPr lang="tr-TR" spc="-32" dirty="0">
                <a:solidFill>
                  <a:srgbClr val="231F20"/>
                </a:solidFill>
                <a:latin typeface="Arial" pitchFamily="34" charset="0"/>
                <a:cs typeface="Arial" pitchFamily="34" charset="0"/>
              </a:rPr>
              <a:t>ile kitleye dönüştüren etken; ortak amaçlar ve fikir birliğidir.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Bireyler </a:t>
            </a:r>
            <a:r>
              <a:rPr lang="tr-TR" spc="-32" dirty="0">
                <a:solidFill>
                  <a:srgbClr val="231F20"/>
                </a:solidFill>
                <a:latin typeface="Arial" pitchFamily="34" charset="0"/>
                <a:cs typeface="Arial" pitchFamily="34" charset="0"/>
              </a:rPr>
              <a:t>kendilerini </a:t>
            </a:r>
            <a:r>
              <a:rPr lang="tr-TR" spc="-32" dirty="0">
                <a:solidFill>
                  <a:srgbClr val="231F20"/>
                </a:solidFill>
                <a:latin typeface="Arial" pitchFamily="34" charset="0"/>
                <a:cs typeface="Arial" pitchFamily="34" charset="0"/>
              </a:rPr>
              <a:t>ait hissettikleri </a:t>
            </a:r>
            <a:r>
              <a:rPr lang="tr-TR" spc="-32" dirty="0">
                <a:solidFill>
                  <a:srgbClr val="231F20"/>
                </a:solidFill>
                <a:latin typeface="Arial" pitchFamily="34" charset="0"/>
                <a:cs typeface="Arial" pitchFamily="34" charset="0"/>
              </a:rPr>
              <a:t>değerlere yönelik (ideoloji, memleket, takım, meslek vb.) herhangi bir </a:t>
            </a:r>
            <a:r>
              <a:rPr lang="tr-TR" spc="-32" dirty="0">
                <a:solidFill>
                  <a:srgbClr val="231F20"/>
                </a:solidFill>
                <a:latin typeface="Arial" pitchFamily="34" charset="0"/>
                <a:cs typeface="Arial" pitchFamily="34" charset="0"/>
              </a:rPr>
              <a:t>tehditle karşılaştıkları </a:t>
            </a:r>
            <a:r>
              <a:rPr lang="tr-TR" spc="-32" dirty="0">
                <a:solidFill>
                  <a:srgbClr val="231F20"/>
                </a:solidFill>
                <a:latin typeface="Arial" pitchFamily="34" charset="0"/>
                <a:cs typeface="Arial" pitchFamily="34" charset="0"/>
              </a:rPr>
              <a:t>durumlarda ortak değerlerin birleştirici etkisiyle hızlı bir bütünlük göstermekte </a:t>
            </a:r>
            <a:r>
              <a:rPr lang="tr-TR" spc="-32" dirty="0">
                <a:solidFill>
                  <a:srgbClr val="231F20"/>
                </a:solidFill>
                <a:latin typeface="Arial" pitchFamily="34" charset="0"/>
                <a:cs typeface="Arial" pitchFamily="34" charset="0"/>
              </a:rPr>
              <a:t>ve birlikte </a:t>
            </a:r>
            <a:r>
              <a:rPr lang="tr-TR" spc="-32" dirty="0">
                <a:solidFill>
                  <a:srgbClr val="231F20"/>
                </a:solidFill>
                <a:latin typeface="Arial" pitchFamily="34" charset="0"/>
                <a:cs typeface="Arial" pitchFamily="34" charset="0"/>
              </a:rPr>
              <a:t>hareket etme kararı </a:t>
            </a:r>
            <a:r>
              <a:rPr lang="tr-TR" spc="-32" dirty="0">
                <a:solidFill>
                  <a:srgbClr val="231F20"/>
                </a:solidFill>
                <a:latin typeface="Arial" pitchFamily="34" charset="0"/>
                <a:cs typeface="Arial" pitchFamily="34" charset="0"/>
              </a:rPr>
              <a:t>alabilmektedirler.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42476418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659538"/>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İnsanların bir araya gelmesiyle birlikte ortaya çıkan ve bireyleri etkisi altına alan </a:t>
            </a:r>
            <a:r>
              <a:rPr lang="tr-TR" spc="-32" dirty="0">
                <a:solidFill>
                  <a:srgbClr val="231F20"/>
                </a:solidFill>
                <a:latin typeface="Arial" pitchFamily="34" charset="0"/>
                <a:cs typeface="Arial" pitchFamily="34" charset="0"/>
              </a:rPr>
              <a:t>kitle psikolojisinin </a:t>
            </a:r>
            <a:r>
              <a:rPr lang="tr-TR" spc="-32" dirty="0">
                <a:solidFill>
                  <a:srgbClr val="231F20"/>
                </a:solidFill>
                <a:latin typeface="Arial" pitchFamily="34" charset="0"/>
                <a:cs typeface="Arial" pitchFamily="34" charset="0"/>
              </a:rPr>
              <a:t>genel özellikleri şunlardır: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 Birbirini tanımayan insanların oluşturduğu kalabalıklar da, faziletli </a:t>
            </a:r>
            <a:r>
              <a:rPr lang="tr-TR" spc="-32" dirty="0">
                <a:solidFill>
                  <a:srgbClr val="231F20"/>
                </a:solidFill>
                <a:latin typeface="Arial" pitchFamily="34" charset="0"/>
                <a:cs typeface="Arial" pitchFamily="34" charset="0"/>
              </a:rPr>
              <a:t>duygulara sahip </a:t>
            </a:r>
            <a:r>
              <a:rPr lang="tr-TR" spc="-32" dirty="0">
                <a:solidFill>
                  <a:srgbClr val="231F20"/>
                </a:solidFill>
                <a:latin typeface="Arial" pitchFamily="34" charset="0"/>
                <a:cs typeface="Arial" pitchFamily="34" charset="0"/>
              </a:rPr>
              <a:t>ve nitelikli insanlardan oluşan topluluklar da, kitle olmanın verdiği psikolojik etkiyle </a:t>
            </a:r>
            <a:r>
              <a:rPr lang="tr-TR" spc="-32" dirty="0">
                <a:solidFill>
                  <a:srgbClr val="231F20"/>
                </a:solidFill>
                <a:latin typeface="Arial" pitchFamily="34" charset="0"/>
                <a:cs typeface="Arial" pitchFamily="34" charset="0"/>
              </a:rPr>
              <a:t>tahrik olmaya</a:t>
            </a:r>
            <a:r>
              <a:rPr lang="tr-TR" spc="-32" dirty="0">
                <a:solidFill>
                  <a:srgbClr val="231F20"/>
                </a:solidFill>
                <a:latin typeface="Arial" pitchFamily="34" charset="0"/>
                <a:cs typeface="Arial" pitchFamily="34" charset="0"/>
              </a:rPr>
              <a:t>, tahrip etmeye ve telkinlerden etkilenmeye açıktırlar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8711258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47542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(2) Kitleler bir araya geldiklerinde, benlik duygusunun yerini, "Biz" </a:t>
            </a:r>
            <a:r>
              <a:rPr lang="tr-TR" spc="-32" dirty="0">
                <a:solidFill>
                  <a:srgbClr val="231F20"/>
                </a:solidFill>
                <a:latin typeface="Arial" pitchFamily="34" charset="0"/>
                <a:cs typeface="Arial" pitchFamily="34" charset="0"/>
              </a:rPr>
              <a:t>duygusu almaya </a:t>
            </a:r>
            <a:r>
              <a:rPr lang="tr-TR" spc="-32" dirty="0">
                <a:solidFill>
                  <a:srgbClr val="231F20"/>
                </a:solidFill>
                <a:latin typeface="Arial" pitchFamily="34" charset="0"/>
                <a:cs typeface="Arial" pitchFamily="34" charset="0"/>
              </a:rPr>
              <a:t>başlar ve insanlar irade dışı bu hisse kapılırlar.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Bu yeni ruh hali ve toplumsal kimliğin etkisiyle, günlük hayatta sahip </a:t>
            </a:r>
            <a:r>
              <a:rPr lang="tr-TR" spc="-32" dirty="0">
                <a:solidFill>
                  <a:srgbClr val="231F20"/>
                </a:solidFill>
                <a:latin typeface="Arial" pitchFamily="34" charset="0"/>
                <a:cs typeface="Arial" pitchFamily="34" charset="0"/>
              </a:rPr>
              <a:t>oldukları kişisel </a:t>
            </a:r>
            <a:r>
              <a:rPr lang="tr-TR" spc="-32" dirty="0">
                <a:solidFill>
                  <a:srgbClr val="231F20"/>
                </a:solidFill>
                <a:latin typeface="Arial" pitchFamily="34" charset="0"/>
                <a:cs typeface="Arial" pitchFamily="34" charset="0"/>
              </a:rPr>
              <a:t>kimliklerini, görevlerini, statülerini, sorumluluklarını adeta unuturlar ve tek bir insanmış </a:t>
            </a:r>
            <a:r>
              <a:rPr lang="tr-TR" spc="-32" dirty="0">
                <a:solidFill>
                  <a:srgbClr val="231F20"/>
                </a:solidFill>
                <a:latin typeface="Arial" pitchFamily="34" charset="0"/>
                <a:cs typeface="Arial" pitchFamily="34" charset="0"/>
              </a:rPr>
              <a:t>gibi birbirleriyle </a:t>
            </a:r>
            <a:r>
              <a:rPr lang="tr-TR" spc="-32" dirty="0">
                <a:solidFill>
                  <a:srgbClr val="231F20"/>
                </a:solidFill>
                <a:latin typeface="Arial" pitchFamily="34" charset="0"/>
                <a:cs typeface="Arial" pitchFamily="34" charset="0"/>
              </a:rPr>
              <a:t>bütünleşirler.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(4) Kitle içinde bireysel kimliği silinen ve topluluğun kimliğine bürünen insan</a:t>
            </a:r>
            <a:r>
              <a:rPr lang="tr-TR" spc="-32" dirty="0">
                <a:solidFill>
                  <a:srgbClr val="231F20"/>
                </a:solidFill>
                <a:latin typeface="Arial" pitchFamily="34" charset="0"/>
                <a:cs typeface="Arial" pitchFamily="34" charset="0"/>
              </a:rPr>
              <a:t>, başkası </a:t>
            </a:r>
            <a:r>
              <a:rPr lang="tr-TR" spc="-32" dirty="0">
                <a:solidFill>
                  <a:srgbClr val="231F20"/>
                </a:solidFill>
                <a:latin typeface="Arial" pitchFamily="34" charset="0"/>
                <a:cs typeface="Arial" pitchFamily="34" charset="0"/>
              </a:rPr>
              <a:t>tarafından tanınamayacağını ve yaptıklarından dolayı kimsenin kendisini </a:t>
            </a:r>
            <a:r>
              <a:rPr lang="tr-TR" spc="-32" dirty="0">
                <a:solidFill>
                  <a:srgbClr val="231F20"/>
                </a:solidFill>
                <a:latin typeface="Arial" pitchFamily="34" charset="0"/>
                <a:cs typeface="Arial" pitchFamily="34" charset="0"/>
              </a:rPr>
              <a:t>sorumlu tutamayacağını </a:t>
            </a:r>
            <a:r>
              <a:rPr lang="tr-TR" spc="-32" dirty="0">
                <a:solidFill>
                  <a:srgbClr val="231F20"/>
                </a:solidFill>
                <a:latin typeface="Arial" pitchFamily="34" charset="0"/>
                <a:cs typeface="Arial" pitchFamily="34" charset="0"/>
              </a:rPr>
              <a:t>hisseder.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4020500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767534"/>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(5) Kitlenin seslendirdiği söylemin ve sloganların etkisiyle, kişinin zihin </a:t>
            </a:r>
            <a:r>
              <a:rPr lang="tr-TR" spc="-32" dirty="0">
                <a:solidFill>
                  <a:srgbClr val="231F20"/>
                </a:solidFill>
                <a:latin typeface="Arial" pitchFamily="34" charset="0"/>
                <a:cs typeface="Arial" pitchFamily="34" charset="0"/>
              </a:rPr>
              <a:t>melekeleri önemli </a:t>
            </a:r>
            <a:r>
              <a:rPr lang="tr-TR" spc="-32" dirty="0">
                <a:solidFill>
                  <a:srgbClr val="231F20"/>
                </a:solidFill>
                <a:latin typeface="Arial" pitchFamily="34" charset="0"/>
                <a:cs typeface="Arial" pitchFamily="34" charset="0"/>
              </a:rPr>
              <a:t>ölçüde devre dışı kalır. Kişi, kitlenin kendisine telkin ettiği söylemin </a:t>
            </a:r>
            <a:r>
              <a:rPr lang="tr-TR" spc="-32" dirty="0">
                <a:solidFill>
                  <a:srgbClr val="231F20"/>
                </a:solidFill>
                <a:latin typeface="Arial" pitchFamily="34" charset="0"/>
                <a:cs typeface="Arial" pitchFamily="34" charset="0"/>
              </a:rPr>
              <a:t>kendi düşünceleri </a:t>
            </a:r>
            <a:r>
              <a:rPr lang="tr-TR" spc="-32" dirty="0">
                <a:solidFill>
                  <a:srgbClr val="231F20"/>
                </a:solidFill>
                <a:latin typeface="Arial" pitchFamily="34" charset="0"/>
                <a:cs typeface="Arial" pitchFamily="34" charset="0"/>
              </a:rPr>
              <a:t>olduğuna inanmaya başlar ve mantıklı düşünme kabiliyetini kaybeder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(6)Kendisini </a:t>
            </a:r>
            <a:r>
              <a:rPr lang="tr-TR" spc="-32" dirty="0">
                <a:solidFill>
                  <a:srgbClr val="231F20"/>
                </a:solidFill>
                <a:latin typeface="Arial" pitchFamily="34" charset="0"/>
                <a:cs typeface="Arial" pitchFamily="34" charset="0"/>
              </a:rPr>
              <a:t>sorgulama zorunluluğunun kalktığını hissetmesi ve akli melekelerinin devre dışı </a:t>
            </a:r>
            <a:r>
              <a:rPr lang="tr-TR" spc="-32" dirty="0">
                <a:solidFill>
                  <a:srgbClr val="231F20"/>
                </a:solidFill>
                <a:latin typeface="Arial" pitchFamily="34" charset="0"/>
                <a:cs typeface="Arial" pitchFamily="34" charset="0"/>
              </a:rPr>
              <a:t>kalması  sonucunda </a:t>
            </a:r>
            <a:r>
              <a:rPr lang="tr-TR" spc="-32" dirty="0">
                <a:solidFill>
                  <a:srgbClr val="231F20"/>
                </a:solidFill>
                <a:latin typeface="Arial" pitchFamily="34" charset="0"/>
                <a:cs typeface="Arial" pitchFamily="34" charset="0"/>
              </a:rPr>
              <a:t>kişinin iradesi zayıflar. Yalnızken mantıkî muhakemede bulunabilen bireyler, </a:t>
            </a:r>
            <a:r>
              <a:rPr lang="tr-TR" spc="-32" dirty="0">
                <a:solidFill>
                  <a:srgbClr val="231F20"/>
                </a:solidFill>
                <a:latin typeface="Arial" pitchFamily="34" charset="0"/>
                <a:cs typeface="Arial" pitchFamily="34" charset="0"/>
              </a:rPr>
              <a:t>kitlenin üzerlerinde </a:t>
            </a:r>
            <a:r>
              <a:rPr lang="tr-TR" spc="-32" dirty="0">
                <a:solidFill>
                  <a:srgbClr val="231F20"/>
                </a:solidFill>
                <a:latin typeface="Arial" pitchFamily="34" charset="0"/>
                <a:cs typeface="Arial" pitchFamily="34" charset="0"/>
              </a:rPr>
              <a:t>yarattığı sosyal baskıdan ötürü hür iradelerini kaybeder ve sorgulama </a:t>
            </a:r>
            <a:r>
              <a:rPr lang="tr-TR" spc="-32" dirty="0">
                <a:solidFill>
                  <a:srgbClr val="231F20"/>
                </a:solidFill>
                <a:latin typeface="Arial" pitchFamily="34" charset="0"/>
                <a:cs typeface="Arial" pitchFamily="34" charset="0"/>
              </a:rPr>
              <a:t>yapmaksızın kitle </a:t>
            </a:r>
            <a:r>
              <a:rPr lang="tr-TR" spc="-32" dirty="0">
                <a:solidFill>
                  <a:srgbClr val="231F20"/>
                </a:solidFill>
                <a:latin typeface="Arial" pitchFamily="34" charset="0"/>
                <a:cs typeface="Arial" pitchFamily="34" charset="0"/>
              </a:rPr>
              <a:t>ile birlikte hareket eder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741128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50565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(7) </a:t>
            </a:r>
            <a:r>
              <a:rPr lang="tr-TR" spc="-32" dirty="0">
                <a:solidFill>
                  <a:srgbClr val="231F20"/>
                </a:solidFill>
                <a:latin typeface="Arial" pitchFamily="34" charset="0"/>
                <a:cs typeface="Arial" pitchFamily="34" charset="0"/>
              </a:rPr>
              <a:t>İradesi zayıflayan bir kimse, kitlenin yönlendirmesiyle günlük hayatta </a:t>
            </a:r>
            <a:r>
              <a:rPr lang="tr-TR" spc="-32" dirty="0">
                <a:solidFill>
                  <a:srgbClr val="231F20"/>
                </a:solidFill>
                <a:latin typeface="Arial" pitchFamily="34" charset="0"/>
                <a:cs typeface="Arial" pitchFamily="34" charset="0"/>
              </a:rPr>
              <a:t>asla yapmayacağı </a:t>
            </a:r>
            <a:r>
              <a:rPr lang="tr-TR" spc="-32" dirty="0">
                <a:solidFill>
                  <a:srgbClr val="231F20"/>
                </a:solidFill>
                <a:latin typeface="Arial" pitchFamily="34" charset="0"/>
                <a:cs typeface="Arial" pitchFamily="34" charset="0"/>
              </a:rPr>
              <a:t>davranışları sergiler. Çevresinde alçak ses tonu ile konuştuğu bilinen biri </a:t>
            </a:r>
            <a:r>
              <a:rPr lang="tr-TR" spc="-32" dirty="0">
                <a:solidFill>
                  <a:srgbClr val="231F20"/>
                </a:solidFill>
                <a:latin typeface="Arial" pitchFamily="34" charset="0"/>
                <a:cs typeface="Arial" pitchFamily="34" charset="0"/>
              </a:rPr>
              <a:t>slogan atmaya </a:t>
            </a:r>
            <a:r>
              <a:rPr lang="tr-TR" spc="-32" dirty="0">
                <a:solidFill>
                  <a:srgbClr val="231F20"/>
                </a:solidFill>
                <a:latin typeface="Arial" pitchFamily="34" charset="0"/>
                <a:cs typeface="Arial" pitchFamily="34" charset="0"/>
              </a:rPr>
              <a:t>başlar, karıncayı incitmeyeceği düşünülen biri kitlenin linç etme girişimine iştirak eder</a:t>
            </a:r>
            <a:r>
              <a:rPr lang="tr-TR" spc="-32" dirty="0">
                <a:solidFill>
                  <a:srgbClr val="231F20"/>
                </a:solidFill>
                <a:latin typeface="Arial" pitchFamily="34" charset="0"/>
                <a:cs typeface="Arial" pitchFamily="34" charset="0"/>
              </a:rPr>
              <a:t>, başkasının </a:t>
            </a:r>
            <a:r>
              <a:rPr lang="tr-TR" spc="-32" dirty="0">
                <a:solidFill>
                  <a:srgbClr val="231F20"/>
                </a:solidFill>
                <a:latin typeface="Arial" pitchFamily="34" charset="0"/>
                <a:cs typeface="Arial" pitchFamily="34" charset="0"/>
              </a:rPr>
              <a:t>hakları konusunda duyarlılığı olan biri çevredeki dükkânların vitrinlerini kırar.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5315817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213536"/>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(8) Kitlenin </a:t>
            </a:r>
            <a:r>
              <a:rPr lang="tr-TR" spc="-32" dirty="0">
                <a:solidFill>
                  <a:srgbClr val="231F20"/>
                </a:solidFill>
                <a:latin typeface="Arial" pitchFamily="34" charset="0"/>
                <a:cs typeface="Arial" pitchFamily="34" charset="0"/>
              </a:rPr>
              <a:t>telkin gücü konuşmalar, sloganlar, marşlar ve şarkıların </a:t>
            </a:r>
            <a:r>
              <a:rPr lang="tr-TR" spc="-32" dirty="0">
                <a:solidFill>
                  <a:srgbClr val="231F20"/>
                </a:solidFill>
                <a:latin typeface="Arial" pitchFamily="34" charset="0"/>
                <a:cs typeface="Arial" pitchFamily="34" charset="0"/>
              </a:rPr>
              <a:t>verdiği coşkunluk </a:t>
            </a:r>
            <a:r>
              <a:rPr lang="tr-TR" spc="-32" dirty="0">
                <a:solidFill>
                  <a:srgbClr val="231F20"/>
                </a:solidFill>
                <a:latin typeface="Arial" pitchFamily="34" charset="0"/>
                <a:cs typeface="Arial" pitchFamily="34" charset="0"/>
              </a:rPr>
              <a:t>hissiyle artar. Düşünce ve duyguların kitlede yayılması şaşırtıcı boyutlarda </a:t>
            </a:r>
            <a:r>
              <a:rPr lang="tr-TR" spc="-32" dirty="0">
                <a:solidFill>
                  <a:srgbClr val="231F20"/>
                </a:solidFill>
                <a:latin typeface="Arial" pitchFamily="34" charset="0"/>
                <a:cs typeface="Arial" pitchFamily="34" charset="0"/>
              </a:rPr>
              <a:t>hızlı gerçekleşir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9</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Fiziki olarak zarar görme veya tutuklanma endişesiyle paniğe kapılması halinde</a:t>
            </a:r>
            <a:r>
              <a:rPr lang="tr-TR" spc="-32" dirty="0">
                <a:solidFill>
                  <a:srgbClr val="231F20"/>
                </a:solidFill>
                <a:latin typeface="Arial" pitchFamily="34" charset="0"/>
                <a:cs typeface="Arial" pitchFamily="34" charset="0"/>
              </a:rPr>
              <a:t>, kitlenin </a:t>
            </a:r>
            <a:r>
              <a:rPr lang="tr-TR" spc="-32" dirty="0">
                <a:solidFill>
                  <a:srgbClr val="231F20"/>
                </a:solidFill>
                <a:latin typeface="Arial" pitchFamily="34" charset="0"/>
                <a:cs typeface="Arial" pitchFamily="34" charset="0"/>
              </a:rPr>
              <a:t>bilinçsiz davranışları artar. Şuursuzca çevreye yapılan tahripkâr saldırıların, </a:t>
            </a:r>
            <a:r>
              <a:rPr lang="tr-TR" spc="-32" dirty="0">
                <a:solidFill>
                  <a:srgbClr val="231F20"/>
                </a:solidFill>
                <a:latin typeface="Arial" pitchFamily="34" charset="0"/>
                <a:cs typeface="Arial" pitchFamily="34" charset="0"/>
              </a:rPr>
              <a:t>genellikle grubun </a:t>
            </a:r>
            <a:r>
              <a:rPr lang="tr-TR" spc="-32" dirty="0">
                <a:solidFill>
                  <a:srgbClr val="231F20"/>
                </a:solidFill>
                <a:latin typeface="Arial" pitchFamily="34" charset="0"/>
                <a:cs typeface="Arial" pitchFamily="34" charset="0"/>
              </a:rPr>
              <a:t>kaçışması sırasında başlaması dikkat çekicidir.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41497975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213536"/>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(8) Kitlenin </a:t>
            </a:r>
            <a:r>
              <a:rPr lang="tr-TR" spc="-32" dirty="0">
                <a:solidFill>
                  <a:srgbClr val="231F20"/>
                </a:solidFill>
                <a:latin typeface="Arial" pitchFamily="34" charset="0"/>
                <a:cs typeface="Arial" pitchFamily="34" charset="0"/>
              </a:rPr>
              <a:t>telkin gücü konuşmalar, sloganlar, marşlar ve şarkıların </a:t>
            </a:r>
            <a:r>
              <a:rPr lang="tr-TR" spc="-32" dirty="0">
                <a:solidFill>
                  <a:srgbClr val="231F20"/>
                </a:solidFill>
                <a:latin typeface="Arial" pitchFamily="34" charset="0"/>
                <a:cs typeface="Arial" pitchFamily="34" charset="0"/>
              </a:rPr>
              <a:t>verdiği coşkunluk </a:t>
            </a:r>
            <a:r>
              <a:rPr lang="tr-TR" spc="-32" dirty="0">
                <a:solidFill>
                  <a:srgbClr val="231F20"/>
                </a:solidFill>
                <a:latin typeface="Arial" pitchFamily="34" charset="0"/>
                <a:cs typeface="Arial" pitchFamily="34" charset="0"/>
              </a:rPr>
              <a:t>hissiyle artar. Düşünce ve duyguların kitlede yayılması şaşırtıcı boyutlarda </a:t>
            </a:r>
            <a:r>
              <a:rPr lang="tr-TR" spc="-32" dirty="0">
                <a:solidFill>
                  <a:srgbClr val="231F20"/>
                </a:solidFill>
                <a:latin typeface="Arial" pitchFamily="34" charset="0"/>
                <a:cs typeface="Arial" pitchFamily="34" charset="0"/>
              </a:rPr>
              <a:t>hızlı gerçekleşir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9</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Fiziki olarak zarar görme veya tutuklanma endişesiyle paniğe kapılması halinde</a:t>
            </a:r>
            <a:r>
              <a:rPr lang="tr-TR" spc="-32" dirty="0">
                <a:solidFill>
                  <a:srgbClr val="231F20"/>
                </a:solidFill>
                <a:latin typeface="Arial" pitchFamily="34" charset="0"/>
                <a:cs typeface="Arial" pitchFamily="34" charset="0"/>
              </a:rPr>
              <a:t>, kitlenin </a:t>
            </a:r>
            <a:r>
              <a:rPr lang="tr-TR" spc="-32" dirty="0">
                <a:solidFill>
                  <a:srgbClr val="231F20"/>
                </a:solidFill>
                <a:latin typeface="Arial" pitchFamily="34" charset="0"/>
                <a:cs typeface="Arial" pitchFamily="34" charset="0"/>
              </a:rPr>
              <a:t>bilinçsiz davranışları artar. Şuursuzca çevreye yapılan tahripkâr saldırıların, </a:t>
            </a:r>
            <a:r>
              <a:rPr lang="tr-TR" spc="-32" dirty="0">
                <a:solidFill>
                  <a:srgbClr val="231F20"/>
                </a:solidFill>
                <a:latin typeface="Arial" pitchFamily="34" charset="0"/>
                <a:cs typeface="Arial" pitchFamily="34" charset="0"/>
              </a:rPr>
              <a:t>genellikle grubun </a:t>
            </a:r>
            <a:r>
              <a:rPr lang="tr-TR" spc="-32" dirty="0">
                <a:solidFill>
                  <a:srgbClr val="231F20"/>
                </a:solidFill>
                <a:latin typeface="Arial" pitchFamily="34" charset="0"/>
                <a:cs typeface="Arial" pitchFamily="34" charset="0"/>
              </a:rPr>
              <a:t>kaçışması sırasında başlaması dikkat çekicidir.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9368825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875529"/>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3</a:t>
            </a:r>
            <a:r>
              <a:rPr lang="tr-TR" b="1" spc="-32" dirty="0">
                <a:solidFill>
                  <a:srgbClr val="231F20"/>
                </a:solidFill>
                <a:latin typeface="Arial" pitchFamily="34" charset="0"/>
                <a:cs typeface="Arial" pitchFamily="34" charset="0"/>
              </a:rPr>
              <a:t>. TOPLUMSAL OLAYLARIN SAFHALARI, KIŞKIRTMA ZEMİNİNİN HAZIRLANMASI </a:t>
            </a:r>
            <a:r>
              <a:rPr lang="tr-TR" b="1" spc="-32" dirty="0">
                <a:solidFill>
                  <a:srgbClr val="231F20"/>
                </a:solidFill>
                <a:latin typeface="Arial" pitchFamily="34" charset="0"/>
                <a:cs typeface="Arial" pitchFamily="34" charset="0"/>
              </a:rPr>
              <a:t>VE KİTLE </a:t>
            </a:r>
            <a:r>
              <a:rPr lang="tr-TR" b="1" spc="-32" dirty="0">
                <a:solidFill>
                  <a:srgbClr val="231F20"/>
                </a:solidFill>
                <a:latin typeface="Arial" pitchFamily="34" charset="0"/>
                <a:cs typeface="Arial" pitchFamily="34" charset="0"/>
              </a:rPr>
              <a:t>PSİKOLOJİSİ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(10) </a:t>
            </a:r>
            <a:r>
              <a:rPr lang="tr-TR" spc="-32" dirty="0">
                <a:solidFill>
                  <a:srgbClr val="231F20"/>
                </a:solidFill>
                <a:latin typeface="Arial" pitchFamily="34" charset="0"/>
                <a:cs typeface="Arial" pitchFamily="34" charset="0"/>
              </a:rPr>
              <a:t>Kitleye katılan insanların farklı düzeylerde eğitim görmüş ve kendini </a:t>
            </a:r>
            <a:r>
              <a:rPr lang="tr-TR" spc="-32" dirty="0">
                <a:solidFill>
                  <a:srgbClr val="231F20"/>
                </a:solidFill>
                <a:latin typeface="Arial" pitchFamily="34" charset="0"/>
                <a:cs typeface="Arial" pitchFamily="34" charset="0"/>
              </a:rPr>
              <a:t>yetiştirmiş  olmaları </a:t>
            </a:r>
            <a:r>
              <a:rPr lang="tr-TR" spc="-32" dirty="0">
                <a:solidFill>
                  <a:srgbClr val="231F20"/>
                </a:solidFill>
                <a:latin typeface="Arial" pitchFamily="34" charset="0"/>
                <a:cs typeface="Arial" pitchFamily="34" charset="0"/>
              </a:rPr>
              <a:t>sonucu pek değiştirmez. Zekâ düzeyi düşük birinin yanında zeki birisi de, </a:t>
            </a:r>
            <a:r>
              <a:rPr lang="tr-TR" spc="-32" dirty="0">
                <a:solidFill>
                  <a:srgbClr val="231F20"/>
                </a:solidFill>
                <a:latin typeface="Arial" pitchFamily="34" charset="0"/>
                <a:cs typeface="Arial" pitchFamily="34" charset="0"/>
              </a:rPr>
              <a:t>okuma yazma </a:t>
            </a:r>
            <a:r>
              <a:rPr lang="tr-TR" spc="-32" dirty="0">
                <a:solidFill>
                  <a:srgbClr val="231F20"/>
                </a:solidFill>
                <a:latin typeface="Arial" pitchFamily="34" charset="0"/>
                <a:cs typeface="Arial" pitchFamily="34" charset="0"/>
              </a:rPr>
              <a:t>bilmeyen birisinin yanında üniversite mezunu birisi de, kitleden benzer </a:t>
            </a:r>
            <a:r>
              <a:rPr lang="tr-TR" spc="-32" dirty="0">
                <a:solidFill>
                  <a:srgbClr val="231F20"/>
                </a:solidFill>
                <a:latin typeface="Arial" pitchFamily="34" charset="0"/>
                <a:cs typeface="Arial" pitchFamily="34" charset="0"/>
              </a:rPr>
              <a:t>şekilde  etkilenir </a:t>
            </a:r>
            <a:r>
              <a:rPr lang="tr-TR" spc="-32" dirty="0">
                <a:solidFill>
                  <a:srgbClr val="231F20"/>
                </a:solidFill>
                <a:latin typeface="Arial" pitchFamily="34" charset="0"/>
                <a:cs typeface="Arial" pitchFamily="34" charset="0"/>
              </a:rPr>
              <a:t>ve benzer şekilde davranır.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11) </a:t>
            </a:r>
            <a:r>
              <a:rPr lang="tr-TR" spc="-32" dirty="0">
                <a:solidFill>
                  <a:srgbClr val="231F20"/>
                </a:solidFill>
                <a:latin typeface="Arial" pitchFamily="34" charset="0"/>
                <a:cs typeface="Arial" pitchFamily="34" charset="0"/>
              </a:rPr>
              <a:t>Kitlede, mantığa dayalı düşünceler yerini duygulara bırakır. Kitlenin </a:t>
            </a:r>
            <a:r>
              <a:rPr lang="tr-TR" spc="-32" dirty="0">
                <a:solidFill>
                  <a:srgbClr val="231F20"/>
                </a:solidFill>
                <a:latin typeface="Arial" pitchFamily="34" charset="0"/>
                <a:cs typeface="Arial" pitchFamily="34" charset="0"/>
              </a:rPr>
              <a:t>gücünü hisseden </a:t>
            </a:r>
            <a:r>
              <a:rPr lang="tr-TR" spc="-32" dirty="0">
                <a:solidFill>
                  <a:srgbClr val="231F20"/>
                </a:solidFill>
                <a:latin typeface="Arial" pitchFamily="34" charset="0"/>
                <a:cs typeface="Arial" pitchFamily="34" charset="0"/>
              </a:rPr>
              <a:t>ve duygularına kapılan insanlar, duyguların boşalmasını engelleyeceği için, </a:t>
            </a:r>
            <a:r>
              <a:rPr lang="tr-TR" spc="-32" dirty="0">
                <a:solidFill>
                  <a:srgbClr val="231F20"/>
                </a:solidFill>
                <a:latin typeface="Arial" pitchFamily="34" charset="0"/>
                <a:cs typeface="Arial" pitchFamily="34" charset="0"/>
              </a:rPr>
              <a:t>kendilerini ikna </a:t>
            </a:r>
            <a:r>
              <a:rPr lang="tr-TR" spc="-32" dirty="0">
                <a:solidFill>
                  <a:srgbClr val="231F20"/>
                </a:solidFill>
                <a:latin typeface="Arial" pitchFamily="34" charset="0"/>
                <a:cs typeface="Arial" pitchFamily="34" charset="0"/>
              </a:rPr>
              <a:t>edecek konuşmalara pek sıcak bakmazlar. Kitleler, kendi fikirleri dışındaki </a:t>
            </a:r>
            <a:r>
              <a:rPr lang="tr-TR" spc="-32" dirty="0">
                <a:solidFill>
                  <a:srgbClr val="231F20"/>
                </a:solidFill>
                <a:latin typeface="Arial" pitchFamily="34" charset="0"/>
                <a:cs typeface="Arial" pitchFamily="34" charset="0"/>
              </a:rPr>
              <a:t>düşüncelere kapalı </a:t>
            </a:r>
            <a:r>
              <a:rPr lang="tr-TR" spc="-32" dirty="0">
                <a:solidFill>
                  <a:srgbClr val="231F20"/>
                </a:solidFill>
                <a:latin typeface="Arial" pitchFamily="34" charset="0"/>
                <a:cs typeface="Arial" pitchFamily="34" charset="0"/>
              </a:rPr>
              <a:t>bir özellik gösterir ve kendi fikirleri doğrultusunda desteklenmeyi bekler.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49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0779394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Kitle Psikolojisinin Özellikleri:</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(12</a:t>
            </a:r>
            <a:r>
              <a:rPr lang="tr-TR" spc="-32" dirty="0">
                <a:solidFill>
                  <a:srgbClr val="231F20"/>
                </a:solidFill>
                <a:latin typeface="Arial" pitchFamily="34" charset="0"/>
                <a:cs typeface="Arial" pitchFamily="34" charset="0"/>
              </a:rPr>
              <a:t>) Akılcı davranamadıkları için kitlelerin tamir edebilme gücü yoktur ve </a:t>
            </a:r>
            <a:r>
              <a:rPr lang="tr-TR" spc="-32" dirty="0">
                <a:solidFill>
                  <a:srgbClr val="231F20"/>
                </a:solidFill>
                <a:latin typeface="Arial" pitchFamily="34" charset="0"/>
                <a:cs typeface="Arial" pitchFamily="34" charset="0"/>
              </a:rPr>
              <a:t>sadece yıkıcı </a:t>
            </a:r>
            <a:r>
              <a:rPr lang="tr-TR" spc="-32" dirty="0">
                <a:solidFill>
                  <a:srgbClr val="231F20"/>
                </a:solidFill>
                <a:latin typeface="Arial" pitchFamily="34" charset="0"/>
                <a:cs typeface="Arial" pitchFamily="34" charset="0"/>
              </a:rPr>
              <a:t>davranışlar sergilemeye eğilimlidir.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(13) Kitle, kendisini etkileyebilecek ve engelleyebilecek büyüklükte bir </a:t>
            </a:r>
            <a:r>
              <a:rPr lang="tr-TR" spc="-32" dirty="0">
                <a:solidFill>
                  <a:srgbClr val="231F20"/>
                </a:solidFill>
                <a:latin typeface="Arial" pitchFamily="34" charset="0"/>
                <a:cs typeface="Arial" pitchFamily="34" charset="0"/>
              </a:rPr>
              <a:t>güçle karşı </a:t>
            </a:r>
            <a:r>
              <a:rPr lang="tr-TR" spc="-32" dirty="0">
                <a:solidFill>
                  <a:srgbClr val="231F20"/>
                </a:solidFill>
                <a:latin typeface="Arial" pitchFamily="34" charset="0"/>
                <a:cs typeface="Arial" pitchFamily="34" charset="0"/>
              </a:rPr>
              <a:t>karşıya gelmeyi istemez. Fiziki güce dayalı bir psikolojiye sahip olduğu için, </a:t>
            </a:r>
            <a:r>
              <a:rPr lang="tr-TR" spc="-32" dirty="0">
                <a:solidFill>
                  <a:srgbClr val="231F20"/>
                </a:solidFill>
                <a:latin typeface="Arial" pitchFamily="34" charset="0"/>
                <a:cs typeface="Arial" pitchFamily="34" charset="0"/>
              </a:rPr>
              <a:t>kendine denk </a:t>
            </a:r>
            <a:r>
              <a:rPr lang="tr-TR" spc="-32" dirty="0">
                <a:solidFill>
                  <a:srgbClr val="231F20"/>
                </a:solidFill>
                <a:latin typeface="Arial" pitchFamily="34" charset="0"/>
                <a:cs typeface="Arial" pitchFamily="34" charset="0"/>
              </a:rPr>
              <a:t>veya aşan bir fiziki gücün etkisinden çekinir.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(14) Kitlede yer alan kimseler, kimi zaman ahlâklı davranışlar da gösterebilirler</a:t>
            </a:r>
            <a:r>
              <a:rPr lang="tr-TR" spc="-32" dirty="0">
                <a:solidFill>
                  <a:srgbClr val="231F20"/>
                </a:solidFill>
                <a:latin typeface="Arial" pitchFamily="34" charset="0"/>
                <a:cs typeface="Arial" pitchFamily="34" charset="0"/>
              </a:rPr>
              <a:t>. Yalnızken </a:t>
            </a:r>
            <a:r>
              <a:rPr lang="tr-TR" spc="-32" dirty="0">
                <a:solidFill>
                  <a:srgbClr val="231F20"/>
                </a:solidFill>
                <a:latin typeface="Arial" pitchFamily="34" charset="0"/>
                <a:cs typeface="Arial" pitchFamily="34" charset="0"/>
              </a:rPr>
              <a:t>bir yangını sadece ilgiyle seyredecek olan bir kimse, yangından dolayı </a:t>
            </a:r>
            <a:r>
              <a:rPr lang="tr-TR" spc="-32" dirty="0">
                <a:solidFill>
                  <a:srgbClr val="231F20"/>
                </a:solidFill>
                <a:latin typeface="Arial" pitchFamily="34" charset="0"/>
                <a:cs typeface="Arial" pitchFamily="34" charset="0"/>
              </a:rPr>
              <a:t>toplanan insanların </a:t>
            </a:r>
            <a:r>
              <a:rPr lang="tr-TR" spc="-32" dirty="0">
                <a:solidFill>
                  <a:srgbClr val="231F20"/>
                </a:solidFill>
                <a:latin typeface="Arial" pitchFamily="34" charset="0"/>
                <a:cs typeface="Arial" pitchFamily="34" charset="0"/>
              </a:rPr>
              <a:t>oluşturduğu duygu selinin etkisiyle, birilerini kurtarmak için alevlerin arasına dalabilir.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1789266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367465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Kitleye katılan insanlar, bilinçaltında taşıdıkları özellikler, kitlenin içinde oluşan ilişkiler </a:t>
            </a:r>
            <a:r>
              <a:rPr lang="tr-TR" spc="-32" dirty="0">
                <a:solidFill>
                  <a:srgbClr val="231F20"/>
                </a:solidFill>
                <a:latin typeface="Arial" pitchFamily="34" charset="0"/>
                <a:cs typeface="Arial" pitchFamily="34" charset="0"/>
              </a:rPr>
              <a:t>ve kitleye </a:t>
            </a:r>
            <a:r>
              <a:rPr lang="tr-TR" spc="-32" dirty="0">
                <a:solidFill>
                  <a:srgbClr val="231F20"/>
                </a:solidFill>
                <a:latin typeface="Arial" pitchFamily="34" charset="0"/>
                <a:cs typeface="Arial" pitchFamily="34" charset="0"/>
              </a:rPr>
              <a:t>katılış amaçları gibi etkenlerle yeni kişilik tiplerine bürünür.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güçlerinin </a:t>
            </a:r>
            <a:r>
              <a:rPr lang="tr-TR" spc="-32" dirty="0">
                <a:solidFill>
                  <a:srgbClr val="231F20"/>
                </a:solidFill>
                <a:latin typeface="Arial" pitchFamily="34" charset="0"/>
                <a:cs typeface="Arial" pitchFamily="34" charset="0"/>
              </a:rPr>
              <a:t>kitleye </a:t>
            </a:r>
            <a:r>
              <a:rPr lang="tr-TR" spc="-32" dirty="0">
                <a:solidFill>
                  <a:srgbClr val="231F20"/>
                </a:solidFill>
                <a:latin typeface="Arial" pitchFamily="34" charset="0"/>
                <a:cs typeface="Arial" pitchFamily="34" charset="0"/>
              </a:rPr>
              <a:t>yönelik davranışlarında </a:t>
            </a:r>
            <a:r>
              <a:rPr lang="tr-TR" spc="-32" dirty="0">
                <a:solidFill>
                  <a:srgbClr val="231F20"/>
                </a:solidFill>
                <a:latin typeface="Arial" pitchFamily="34" charset="0"/>
                <a:cs typeface="Arial" pitchFamily="34" charset="0"/>
              </a:rPr>
              <a:t>dikkate alması ve kitle içinde seçebilmesi gereken bu kişilik tipleri, şu </a:t>
            </a:r>
            <a:r>
              <a:rPr lang="tr-TR" spc="-32" dirty="0">
                <a:solidFill>
                  <a:srgbClr val="231F20"/>
                </a:solidFill>
                <a:latin typeface="Arial" pitchFamily="34" charset="0"/>
                <a:cs typeface="Arial" pitchFamily="34" charset="0"/>
              </a:rPr>
              <a:t>şekilde sınıflandırılır; liderler, Kışkırtıcılar, Psikopatlar, Etkilenenler, seyirciler.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0950273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a:t>
            </a:r>
            <a:r>
              <a:rPr lang="tr-TR" b="1" spc="-32" dirty="0">
                <a:solidFill>
                  <a:srgbClr val="231F20"/>
                </a:solidFill>
                <a:latin typeface="Arial" pitchFamily="34" charset="0"/>
                <a:cs typeface="Arial" pitchFamily="34" charset="0"/>
              </a:rPr>
              <a:t>. Liderler: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olaylarda liderler genellikle fiziki güçleri, tanınan biri olmaları, cesaretli ve etkileyici konuşmaları gibi özellikleri ile kendilerini kabul ettirirler.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Kışkırtılmış </a:t>
            </a:r>
            <a:r>
              <a:rPr lang="tr-TR" spc="-32" dirty="0">
                <a:solidFill>
                  <a:srgbClr val="231F20"/>
                </a:solidFill>
                <a:latin typeface="Arial" pitchFamily="34" charset="0"/>
                <a:cs typeface="Arial" pitchFamily="34" charset="0"/>
              </a:rPr>
              <a:t>eylemlerde ise genelde liderler sadece yönettikleri kışkırtıcılar tarafından tanınır ve kendilerini ileri sürmezler. Dikkat çekmeyecek şekilde hareket ederek, kitlenin içinden ya da dışından yönlendirmeler yapar, görünen liderlik rolünü kışkırtıcılara bırakırlar.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42471557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81397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Kışkırtıcılar: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Kışkırtıcılar, liderin kendilerini görevlendirdiği şekilde kitleyi yönlendirmek için </a:t>
            </a:r>
            <a:r>
              <a:rPr lang="tr-TR" spc="-32" dirty="0">
                <a:solidFill>
                  <a:srgbClr val="231F20"/>
                </a:solidFill>
                <a:latin typeface="Arial" pitchFamily="34" charset="0"/>
                <a:cs typeface="Arial" pitchFamily="34" charset="0"/>
              </a:rPr>
              <a:t>kitlenin dikkatini </a:t>
            </a:r>
            <a:r>
              <a:rPr lang="tr-TR" spc="-32" dirty="0">
                <a:solidFill>
                  <a:srgbClr val="231F20"/>
                </a:solidFill>
                <a:latin typeface="Arial" pitchFamily="34" charset="0"/>
                <a:cs typeface="Arial" pitchFamily="34" charset="0"/>
              </a:rPr>
              <a:t>çekme ve güvenini kazanma ihtiyacı duyarlar. Bu sebeple;</a:t>
            </a:r>
          </a:p>
          <a:p>
            <a:pPr marL="314199" marR="4655" indent="-314199" algn="just">
              <a:lnSpc>
                <a:spcPct val="200000"/>
              </a:lnSpc>
              <a:spcBef>
                <a:spcPts val="550"/>
              </a:spcBef>
              <a:spcAft>
                <a:spcPts val="550"/>
              </a:spcAft>
              <a:buAutoNum type="arabicParenBoth"/>
            </a:pPr>
            <a:r>
              <a:rPr lang="tr-TR" spc="-32" dirty="0">
                <a:solidFill>
                  <a:srgbClr val="231F20"/>
                </a:solidFill>
                <a:latin typeface="Arial" pitchFamily="34" charset="0"/>
                <a:cs typeface="Arial" pitchFamily="34" charset="0"/>
              </a:rPr>
              <a:t>Dikkat </a:t>
            </a:r>
            <a:r>
              <a:rPr lang="tr-TR" spc="-32" dirty="0">
                <a:solidFill>
                  <a:srgbClr val="231F20"/>
                </a:solidFill>
                <a:latin typeface="Arial" pitchFamily="34" charset="0"/>
                <a:cs typeface="Arial" pitchFamily="34" charset="0"/>
              </a:rPr>
              <a:t>çekici tarzda giyinir ve dramatik üslupla konuşurlar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(2) Kitleyi yönlendirmek amacıyla rol yaptıkları için davranışları yapaydır,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Tecrübeli oldukları için kolay arkadaşlık kurarlar,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(4) Çabuk ve yersiz öfkelenirler,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(5) Kendisini ve çevresini heyecanlı davranmaya zorlar ve ısrarlı </a:t>
            </a:r>
            <a:r>
              <a:rPr lang="tr-TR" spc="-32" dirty="0">
                <a:solidFill>
                  <a:srgbClr val="231F20"/>
                </a:solidFill>
                <a:latin typeface="Arial" pitchFamily="34" charset="0"/>
                <a:cs typeface="Arial" pitchFamily="34" charset="0"/>
              </a:rPr>
              <a:t>davranışlar sergilerler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38740773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35230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Kışkırtıcılar: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(6) Yankesici edasıyla sürekli çevrelerini kontrol ettikleri için </a:t>
            </a:r>
            <a:r>
              <a:rPr lang="tr-TR" spc="-32" dirty="0">
                <a:solidFill>
                  <a:srgbClr val="231F20"/>
                </a:solidFill>
                <a:latin typeface="Arial" pitchFamily="34" charset="0"/>
                <a:cs typeface="Arial" pitchFamily="34" charset="0"/>
              </a:rPr>
              <a:t>güvenlik güçleriyle sıklıkla </a:t>
            </a:r>
            <a:r>
              <a:rPr lang="tr-TR" spc="-32" dirty="0">
                <a:solidFill>
                  <a:srgbClr val="231F20"/>
                </a:solidFill>
                <a:latin typeface="Arial" pitchFamily="34" charset="0"/>
                <a:cs typeface="Arial" pitchFamily="34" charset="0"/>
              </a:rPr>
              <a:t>göz göze gelirler. Bakıldıklarını ve incelendiklerini fark ederlerse, dikkati dağıtıcı </a:t>
            </a:r>
            <a:r>
              <a:rPr lang="tr-TR" spc="-32" dirty="0">
                <a:solidFill>
                  <a:srgbClr val="231F20"/>
                </a:solidFill>
                <a:latin typeface="Arial" pitchFamily="34" charset="0"/>
                <a:cs typeface="Arial" pitchFamily="34" charset="0"/>
              </a:rPr>
              <a:t>şekilde davranırlar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(7) Kitlenin lideri gibi gözükme isteği, onlar için ideolojinin gereklerinden </a:t>
            </a:r>
            <a:r>
              <a:rPr lang="tr-TR" spc="-32" dirty="0">
                <a:solidFill>
                  <a:srgbClr val="231F20"/>
                </a:solidFill>
                <a:latin typeface="Arial" pitchFamily="34" charset="0"/>
                <a:cs typeface="Arial" pitchFamily="34" charset="0"/>
              </a:rPr>
              <a:t>daha önemlidir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(8) Kitlenin içinde görevlerini yerine getirdikleri sırada, ikna çabalarına </a:t>
            </a:r>
            <a:r>
              <a:rPr lang="tr-TR" spc="-32" dirty="0">
                <a:solidFill>
                  <a:srgbClr val="231F20"/>
                </a:solidFill>
                <a:latin typeface="Arial" pitchFamily="34" charset="0"/>
                <a:cs typeface="Arial" pitchFamily="34" charset="0"/>
              </a:rPr>
              <a:t>kesinlikle olumlu </a:t>
            </a:r>
            <a:r>
              <a:rPr lang="tr-TR" spc="-32" dirty="0">
                <a:solidFill>
                  <a:srgbClr val="231F20"/>
                </a:solidFill>
                <a:latin typeface="Arial" pitchFamily="34" charset="0"/>
                <a:cs typeface="Arial" pitchFamily="34" charset="0"/>
              </a:rPr>
              <a:t>yanıt vermezler.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(9) Çekindikleri tek şey, </a:t>
            </a:r>
            <a:r>
              <a:rPr lang="tr-TR" spc="-32" dirty="0">
                <a:solidFill>
                  <a:srgbClr val="231F20"/>
                </a:solidFill>
                <a:latin typeface="Arial" pitchFamily="34" charset="0"/>
                <a:cs typeface="Arial" pitchFamily="34" charset="0"/>
              </a:rPr>
              <a:t>güvenlik güçlerinin </a:t>
            </a:r>
            <a:r>
              <a:rPr lang="tr-TR" spc="-32" dirty="0">
                <a:solidFill>
                  <a:srgbClr val="231F20"/>
                </a:solidFill>
                <a:latin typeface="Arial" pitchFamily="34" charset="0"/>
                <a:cs typeface="Arial" pitchFamily="34" charset="0"/>
              </a:rPr>
              <a:t>profesyonel davranışları, sezgileri </a:t>
            </a:r>
            <a:r>
              <a:rPr lang="tr-TR" spc="-32" dirty="0">
                <a:solidFill>
                  <a:srgbClr val="231F20"/>
                </a:solidFill>
                <a:latin typeface="Arial" pitchFamily="34" charset="0"/>
                <a:cs typeface="Arial" pitchFamily="34" charset="0"/>
              </a:rPr>
              <a:t>ve fiziki </a:t>
            </a:r>
            <a:r>
              <a:rPr lang="tr-TR" spc="-32" dirty="0">
                <a:solidFill>
                  <a:srgbClr val="231F20"/>
                </a:solidFill>
                <a:latin typeface="Arial" pitchFamily="34" charset="0"/>
                <a:cs typeface="Arial" pitchFamily="34" charset="0"/>
              </a:rPr>
              <a:t>gücüdür.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26359063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64442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Psikopatlar: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Psikopat tipler, toplumun kurallarına ve sağlıklı davranış kalıplarına uyum </a:t>
            </a:r>
            <a:r>
              <a:rPr lang="tr-TR" spc="-32" dirty="0">
                <a:solidFill>
                  <a:srgbClr val="231F20"/>
                </a:solidFill>
                <a:latin typeface="Arial" pitchFamily="34" charset="0"/>
                <a:cs typeface="Arial" pitchFamily="34" charset="0"/>
              </a:rPr>
              <a:t>sağlayamayan anti-sosyal </a:t>
            </a:r>
            <a:r>
              <a:rPr lang="tr-TR" spc="-32" dirty="0">
                <a:solidFill>
                  <a:srgbClr val="231F20"/>
                </a:solidFill>
                <a:latin typeface="Arial" pitchFamily="34" charset="0"/>
                <a:cs typeface="Arial" pitchFamily="34" charset="0"/>
              </a:rPr>
              <a:t>kişilerdir. Çoğunlukla ya aşırı baskının olduğu ya da denetimin olmadığı aile </a:t>
            </a:r>
            <a:r>
              <a:rPr lang="tr-TR" spc="-32" dirty="0">
                <a:solidFill>
                  <a:srgbClr val="231F20"/>
                </a:solidFill>
                <a:latin typeface="Arial" pitchFamily="34" charset="0"/>
                <a:cs typeface="Arial" pitchFamily="34" charset="0"/>
              </a:rPr>
              <a:t>ve çevrelerde </a:t>
            </a:r>
            <a:r>
              <a:rPr lang="tr-TR" spc="-32" dirty="0">
                <a:solidFill>
                  <a:srgbClr val="231F20"/>
                </a:solidFill>
                <a:latin typeface="Arial" pitchFamily="34" charset="0"/>
                <a:cs typeface="Arial" pitchFamily="34" charset="0"/>
              </a:rPr>
              <a:t>yetişirler. Genellikle;</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1)Genellikle yaşları </a:t>
            </a:r>
            <a:r>
              <a:rPr lang="tr-TR" spc="-32" dirty="0">
                <a:solidFill>
                  <a:srgbClr val="231F20"/>
                </a:solidFill>
                <a:latin typeface="Arial" pitchFamily="34" charset="0"/>
                <a:cs typeface="Arial" pitchFamily="34" charset="0"/>
              </a:rPr>
              <a:t>18–25 aralığındadır.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(2) Toplumun ahlâkî kurallarına pek uymazlar. Toplumun isteklerinin </a:t>
            </a:r>
            <a:r>
              <a:rPr lang="tr-TR" spc="-32" dirty="0">
                <a:solidFill>
                  <a:srgbClr val="231F20"/>
                </a:solidFill>
                <a:latin typeface="Arial" pitchFamily="34" charset="0"/>
                <a:cs typeface="Arial" pitchFamily="34" charset="0"/>
              </a:rPr>
              <a:t>aksine davranma </a:t>
            </a:r>
            <a:r>
              <a:rPr lang="tr-TR" spc="-32" dirty="0">
                <a:solidFill>
                  <a:srgbClr val="231F20"/>
                </a:solidFill>
                <a:latin typeface="Arial" pitchFamily="34" charset="0"/>
                <a:cs typeface="Arial" pitchFamily="34" charset="0"/>
              </a:rPr>
              <a:t>eğilimindedirler. Toplumsal değerler konusunda </a:t>
            </a:r>
            <a:r>
              <a:rPr lang="tr-TR" spc="-32" dirty="0">
                <a:solidFill>
                  <a:srgbClr val="231F20"/>
                </a:solidFill>
                <a:latin typeface="Arial" pitchFamily="34" charset="0"/>
                <a:cs typeface="Arial" pitchFamily="34" charset="0"/>
              </a:rPr>
              <a:t>fikir birliğine </a:t>
            </a:r>
            <a:r>
              <a:rPr lang="tr-TR" spc="-32" dirty="0">
                <a:solidFill>
                  <a:srgbClr val="231F20"/>
                </a:solidFill>
                <a:latin typeface="Arial" pitchFamily="34" charset="0"/>
                <a:cs typeface="Arial" pitchFamily="34" charset="0"/>
              </a:rPr>
              <a:t>katılmazlar. Her zaman</a:t>
            </a:r>
            <a:r>
              <a:rPr lang="tr-TR" spc="-32" dirty="0">
                <a:solidFill>
                  <a:srgbClr val="231F20"/>
                </a:solidFill>
                <a:latin typeface="Arial" pitchFamily="34" charset="0"/>
                <a:cs typeface="Arial" pitchFamily="34" charset="0"/>
              </a:rPr>
              <a:t>, topluma </a:t>
            </a:r>
            <a:r>
              <a:rPr lang="tr-TR" spc="-32" dirty="0">
                <a:solidFill>
                  <a:srgbClr val="231F20"/>
                </a:solidFill>
                <a:latin typeface="Arial" pitchFamily="34" charset="0"/>
                <a:cs typeface="Arial" pitchFamily="34" charset="0"/>
              </a:rPr>
              <a:t>aykırı davranmak için özel gayret sarf ederler.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711795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106088"/>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Psikopatlar: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Sorumluluk ve utanma duyguları oldukça zayıftır. Bütün davranışlarını makul </a:t>
            </a:r>
            <a:r>
              <a:rPr lang="tr-TR" spc="-32" dirty="0">
                <a:solidFill>
                  <a:srgbClr val="231F20"/>
                </a:solidFill>
                <a:latin typeface="Arial" pitchFamily="34" charset="0"/>
                <a:cs typeface="Arial" pitchFamily="34" charset="0"/>
              </a:rPr>
              <a:t>ve haklı </a:t>
            </a:r>
            <a:r>
              <a:rPr lang="tr-TR" spc="-32" dirty="0">
                <a:solidFill>
                  <a:srgbClr val="231F20"/>
                </a:solidFill>
                <a:latin typeface="Arial" pitchFamily="34" charset="0"/>
                <a:cs typeface="Arial" pitchFamily="34" charset="0"/>
              </a:rPr>
              <a:t>olarak görürler.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(4) Otoriteyi temsil edenlere karşı başkaldırma ve intikam alma eğilimi gösterirler.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(5) Çevresindekilere acımasız ve katı davranırlar. Periyodik olarak, ısrarla </a:t>
            </a:r>
            <a:r>
              <a:rPr lang="tr-TR" spc="-32" dirty="0">
                <a:solidFill>
                  <a:srgbClr val="231F20"/>
                </a:solidFill>
                <a:latin typeface="Arial" pitchFamily="34" charset="0"/>
                <a:cs typeface="Arial" pitchFamily="34" charset="0"/>
              </a:rPr>
              <a:t>suç işlerler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(6) Genelde işsiz ve sabıkalıdırlar.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(7) Tecrübelerden ve cezalandırmalardan kendilerine ders çıkarmazlar.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(8) Başkaları ile devamlılığı olan sağlıklı ilişkiler kuramaz ve samimi davranamazlar.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4525117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67424"/>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Psikopatlar: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(9</a:t>
            </a:r>
            <a:r>
              <a:rPr lang="tr-TR" spc="-32" dirty="0">
                <a:solidFill>
                  <a:srgbClr val="231F20"/>
                </a:solidFill>
                <a:latin typeface="Arial" pitchFamily="34" charset="0"/>
                <a:cs typeface="Arial" pitchFamily="34" charset="0"/>
              </a:rPr>
              <a:t>) Normal duygusal tepkiler verememe, kendisiyle övünme, bencillik</a:t>
            </a:r>
            <a:r>
              <a:rPr lang="tr-TR" spc="-32" dirty="0">
                <a:solidFill>
                  <a:srgbClr val="231F20"/>
                </a:solidFill>
                <a:latin typeface="Arial" pitchFamily="34" charset="0"/>
                <a:cs typeface="Arial" pitchFamily="34" charset="0"/>
              </a:rPr>
              <a:t>, inatçılık</a:t>
            </a:r>
            <a:r>
              <a:rPr lang="tr-TR" spc="-32" dirty="0">
                <a:solidFill>
                  <a:srgbClr val="231F20"/>
                </a:solidFill>
                <a:latin typeface="Arial" pitchFamily="34" charset="0"/>
                <a:cs typeface="Arial" pitchFamily="34" charset="0"/>
              </a:rPr>
              <a:t>, kavgacılık, tahripkârlık, asabilik ve yalancılık gibi özelliklerin pek </a:t>
            </a:r>
            <a:r>
              <a:rPr lang="tr-TR" spc="-32" dirty="0">
                <a:solidFill>
                  <a:srgbClr val="231F20"/>
                </a:solidFill>
                <a:latin typeface="Arial" pitchFamily="34" charset="0"/>
                <a:cs typeface="Arial" pitchFamily="34" charset="0"/>
              </a:rPr>
              <a:t>çoğuna sahiptirler</a:t>
            </a:r>
            <a:r>
              <a:rPr lang="tr-TR" spc="-32" dirty="0">
                <a:solidFill>
                  <a:srgbClr val="231F20"/>
                </a:solidFill>
                <a:latin typeface="Arial" pitchFamily="34" charset="0"/>
                <a:cs typeface="Arial" pitchFamily="34" charset="0"/>
              </a:rPr>
              <a:t>. Bu özellikleri ile uyuşmayacak ölçüde de zeki olabilirler.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(10) Kitlenin bir araya geliş amacı umurlarında değildir. Ancak, kitle psikolojisinin </a:t>
            </a:r>
            <a:r>
              <a:rPr lang="tr-TR" spc="-32" dirty="0">
                <a:solidFill>
                  <a:srgbClr val="231F20"/>
                </a:solidFill>
                <a:latin typeface="Arial" pitchFamily="34" charset="0"/>
                <a:cs typeface="Arial" pitchFamily="34" charset="0"/>
              </a:rPr>
              <a:t>de etkisiyle</a:t>
            </a:r>
            <a:r>
              <a:rPr lang="tr-TR" spc="-32" dirty="0">
                <a:solidFill>
                  <a:srgbClr val="231F20"/>
                </a:solidFill>
                <a:latin typeface="Arial" pitchFamily="34" charset="0"/>
                <a:cs typeface="Arial" pitchFamily="34" charset="0"/>
              </a:rPr>
              <a:t>, kendilerini tatmin edebilecekleri ve kişiliklerinin gereğini sergileyebilecekleri </a:t>
            </a:r>
            <a:r>
              <a:rPr lang="tr-TR" spc="-32" dirty="0">
                <a:solidFill>
                  <a:srgbClr val="231F20"/>
                </a:solidFill>
                <a:latin typeface="Arial" pitchFamily="34" charset="0"/>
                <a:cs typeface="Arial" pitchFamily="34" charset="0"/>
              </a:rPr>
              <a:t>mükemmel bir </a:t>
            </a:r>
            <a:r>
              <a:rPr lang="tr-TR" spc="-32" dirty="0">
                <a:solidFill>
                  <a:srgbClr val="231F20"/>
                </a:solidFill>
                <a:latin typeface="Arial" pitchFamily="34" charset="0"/>
                <a:cs typeface="Arial" pitchFamily="34" charset="0"/>
              </a:rPr>
              <a:t>fırsat yakalamış olurlar.</a:t>
            </a:r>
          </a:p>
          <a:p>
            <a:pPr marR="4655" algn="just">
              <a:lnSpc>
                <a:spcPct val="200000"/>
              </a:lnSpc>
              <a:spcBef>
                <a:spcPts val="550"/>
              </a:spcBef>
              <a:spcAft>
                <a:spcPts val="550"/>
              </a:spcAft>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1559702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921422"/>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p>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Psikopatlar: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(11) </a:t>
            </a:r>
            <a:r>
              <a:rPr lang="tr-TR" spc="-32" dirty="0">
                <a:solidFill>
                  <a:srgbClr val="231F20"/>
                </a:solidFill>
                <a:latin typeface="Arial" pitchFamily="34" charset="0"/>
                <a:cs typeface="Arial" pitchFamily="34" charset="0"/>
              </a:rPr>
              <a:t>Engelleyici tavırlardan nefret ettiklerinden, kendilerinin </a:t>
            </a:r>
            <a:r>
              <a:rPr lang="tr-TR" spc="-32" dirty="0">
                <a:solidFill>
                  <a:srgbClr val="231F20"/>
                </a:solidFill>
                <a:latin typeface="Arial" pitchFamily="34" charset="0"/>
                <a:cs typeface="Arial" pitchFamily="34" charset="0"/>
              </a:rPr>
              <a:t>kabullenildiğini hissettiren</a:t>
            </a:r>
            <a:r>
              <a:rPr lang="tr-TR" spc="-32" dirty="0">
                <a:solidFill>
                  <a:srgbClr val="231F20"/>
                </a:solidFill>
                <a:latin typeface="Arial" pitchFamily="34" charset="0"/>
                <a:cs typeface="Arial" pitchFamily="34" charset="0"/>
              </a:rPr>
              <a:t>, şefkatli ve sıcak davranışlarla kitleden uzaklaştırılmaları veya farklı bir </a:t>
            </a:r>
            <a:r>
              <a:rPr lang="tr-TR" spc="-32" dirty="0">
                <a:solidFill>
                  <a:srgbClr val="231F20"/>
                </a:solidFill>
                <a:latin typeface="Arial" pitchFamily="34" charset="0"/>
                <a:cs typeface="Arial" pitchFamily="34" charset="0"/>
              </a:rPr>
              <a:t>amaca yönlendirilmeleri </a:t>
            </a:r>
            <a:r>
              <a:rPr lang="tr-TR" spc="-32" dirty="0">
                <a:solidFill>
                  <a:srgbClr val="231F20"/>
                </a:solidFill>
                <a:latin typeface="Arial" pitchFamily="34" charset="0"/>
                <a:cs typeface="Arial" pitchFamily="34" charset="0"/>
              </a:rPr>
              <a:t>gerekir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(12) </a:t>
            </a:r>
            <a:r>
              <a:rPr lang="tr-TR" spc="-32" dirty="0">
                <a:solidFill>
                  <a:srgbClr val="231F20"/>
                </a:solidFill>
                <a:latin typeface="Arial" pitchFamily="34" charset="0"/>
                <a:cs typeface="Arial" pitchFamily="34" charset="0"/>
              </a:rPr>
              <a:t>Kitlenin önünde hareket ettikleri için, başkaları tarafından grubun lideri </a:t>
            </a:r>
            <a:r>
              <a:rPr lang="tr-TR" spc="-32" dirty="0">
                <a:solidFill>
                  <a:srgbClr val="231F20"/>
                </a:solidFill>
                <a:latin typeface="Arial" pitchFamily="34" charset="0"/>
                <a:cs typeface="Arial" pitchFamily="34" charset="0"/>
              </a:rPr>
              <a:t>gibi algılanabilirler</a:t>
            </a:r>
            <a:r>
              <a:rPr lang="tr-TR" spc="-32" dirty="0">
                <a:solidFill>
                  <a:srgbClr val="231F20"/>
                </a:solidFill>
                <a:latin typeface="Arial" pitchFamily="34" charset="0"/>
                <a:cs typeface="Arial" pitchFamily="34" charset="0"/>
              </a:rPr>
              <a:t>. Genellikle saldırıda ilk hamleleri yapar, ilk yumruğu savurur veya ilk </a:t>
            </a:r>
            <a:r>
              <a:rPr lang="tr-TR" spc="-32" dirty="0">
                <a:solidFill>
                  <a:srgbClr val="231F20"/>
                </a:solidFill>
                <a:latin typeface="Arial" pitchFamily="34" charset="0"/>
                <a:cs typeface="Arial" pitchFamily="34" charset="0"/>
              </a:rPr>
              <a:t>taşı atarlar.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(13) Kitlenin </a:t>
            </a:r>
            <a:r>
              <a:rPr lang="tr-TR" spc="-32" dirty="0">
                <a:solidFill>
                  <a:srgbClr val="231F20"/>
                </a:solidFill>
                <a:latin typeface="Arial" pitchFamily="34" charset="0"/>
                <a:cs typeface="Arial" pitchFamily="34" charset="0"/>
              </a:rPr>
              <a:t>içindeyken ikna edilmeleri mümkün olmadığı gibi, yalnızken </a:t>
            </a:r>
            <a:r>
              <a:rPr lang="tr-TR" spc="-32" dirty="0">
                <a:solidFill>
                  <a:srgbClr val="231F20"/>
                </a:solidFill>
                <a:latin typeface="Arial" pitchFamily="34" charset="0"/>
                <a:cs typeface="Arial" pitchFamily="34" charset="0"/>
              </a:rPr>
              <a:t>de ikna </a:t>
            </a:r>
            <a:r>
              <a:rPr lang="tr-TR" spc="-32" dirty="0">
                <a:solidFill>
                  <a:srgbClr val="231F20"/>
                </a:solidFill>
                <a:latin typeface="Arial" pitchFamily="34" charset="0"/>
                <a:cs typeface="Arial" pitchFamily="34" charset="0"/>
              </a:rPr>
              <a:t>edilmeleri pek mümkün değildir.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90387"/>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KİTLE PSİKOLOJİSİ </a:t>
            </a:r>
          </a:p>
        </p:txBody>
      </p:sp>
    </p:spTree>
    <p:extLst>
      <p:ext uri="{BB962C8B-B14F-4D97-AF65-F5344CB8AC3E}">
        <p14:creationId xmlns:p14="http://schemas.microsoft.com/office/powerpoint/2010/main" val="13747374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67424"/>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r>
              <a:rPr lang="tr-TR" b="1"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 </a:t>
            </a:r>
            <a:r>
              <a:rPr lang="tr-TR" b="1" spc="-32" dirty="0">
                <a:solidFill>
                  <a:srgbClr val="231F20"/>
                </a:solidFill>
                <a:latin typeface="Arial" pitchFamily="34" charset="0"/>
                <a:cs typeface="Arial" pitchFamily="34" charset="0"/>
              </a:rPr>
              <a:t>ç. Etkilenenler: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Kitlenin cazibesiyle toplanan insanlar, kitle psikolojisinin atmosferi içinde, kışkırtıcılar </a:t>
            </a:r>
            <a:r>
              <a:rPr lang="tr-TR" spc="-32" dirty="0">
                <a:solidFill>
                  <a:srgbClr val="231F20"/>
                </a:solidFill>
                <a:latin typeface="Arial" pitchFamily="34" charset="0"/>
                <a:cs typeface="Arial" pitchFamily="34" charset="0"/>
              </a:rPr>
              <a:t>ve psikopatların </a:t>
            </a:r>
            <a:r>
              <a:rPr lang="tr-TR" spc="-32" dirty="0">
                <a:solidFill>
                  <a:srgbClr val="231F20"/>
                </a:solidFill>
                <a:latin typeface="Arial" pitchFamily="34" charset="0"/>
                <a:cs typeface="Arial" pitchFamily="34" charset="0"/>
              </a:rPr>
              <a:t>tetikleyici davranışlarından etkilenerek, kendilerini kitle hareketinin içinde bulurlar</a:t>
            </a:r>
            <a:r>
              <a:rPr lang="tr-TR" spc="-32" dirty="0">
                <a:solidFill>
                  <a:srgbClr val="231F20"/>
                </a:solidFill>
                <a:latin typeface="Arial" pitchFamily="34" charset="0"/>
                <a:cs typeface="Arial" pitchFamily="34" charset="0"/>
              </a:rPr>
              <a:t>. Etkilenmenin </a:t>
            </a:r>
            <a:r>
              <a:rPr lang="tr-TR" spc="-32" dirty="0">
                <a:solidFill>
                  <a:srgbClr val="231F20"/>
                </a:solidFill>
                <a:latin typeface="Arial" pitchFamily="34" charset="0"/>
                <a:cs typeface="Arial" pitchFamily="34" charset="0"/>
              </a:rPr>
              <a:t>düzeyi, etkilenen kimsenin kişilik yapısına ve kitlenin etki gücüne göre değişir. </a:t>
            </a:r>
            <a:endParaRPr lang="tr-TR" spc="-32" dirty="0">
              <a:solidFill>
                <a:srgbClr val="231F20"/>
              </a:solidFill>
              <a:latin typeface="Arial" pitchFamily="34" charset="0"/>
              <a:cs typeface="Arial" pitchFamily="34" charset="0"/>
            </a:endParaRP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Bu kişiler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 (1) Başkalarına sürekli bağımlı yaşayan ve tek başına karar verme </a:t>
            </a:r>
            <a:r>
              <a:rPr lang="tr-TR" spc="-32" dirty="0">
                <a:solidFill>
                  <a:srgbClr val="231F20"/>
                </a:solidFill>
                <a:latin typeface="Arial" pitchFamily="34" charset="0"/>
                <a:cs typeface="Arial" pitchFamily="34" charset="0"/>
              </a:rPr>
              <a:t>yeteneği zayıf </a:t>
            </a:r>
            <a:r>
              <a:rPr lang="tr-TR" spc="-32" dirty="0">
                <a:solidFill>
                  <a:srgbClr val="231F20"/>
                </a:solidFill>
                <a:latin typeface="Arial" pitchFamily="34" charset="0"/>
                <a:cs typeface="Arial" pitchFamily="34" charset="0"/>
              </a:rPr>
              <a:t>olan insanlar, kitle psikolojisinden daha fazla etkilenirler.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59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19179662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10554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r>
              <a:rPr lang="tr-TR" b="1"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 </a:t>
            </a:r>
            <a:r>
              <a:rPr lang="tr-TR" b="1" spc="-32" dirty="0">
                <a:solidFill>
                  <a:srgbClr val="231F20"/>
                </a:solidFill>
                <a:latin typeface="Arial" pitchFamily="34" charset="0"/>
                <a:cs typeface="Arial" pitchFamily="34" charset="0"/>
              </a:rPr>
              <a:t>ç. Etkilenenler: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(2) Kişiliği olgunlaşmamış, çocuksu davranan, aile ve iş ortamında sorumluluk taşımayan kimseler telkinlere daha fazla açıktırlar.</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(3) Kitleden </a:t>
            </a:r>
            <a:r>
              <a:rPr lang="tr-TR" spc="-32" dirty="0">
                <a:solidFill>
                  <a:srgbClr val="231F20"/>
                </a:solidFill>
                <a:latin typeface="Arial" pitchFamily="34" charset="0"/>
                <a:cs typeface="Arial" pitchFamily="34" charset="0"/>
              </a:rPr>
              <a:t>etkilenen kimselerin, kimisi toplumsal olayın en sıcak </a:t>
            </a:r>
            <a:r>
              <a:rPr lang="tr-TR" spc="-32" dirty="0">
                <a:solidFill>
                  <a:srgbClr val="231F20"/>
                </a:solidFill>
                <a:latin typeface="Arial" pitchFamily="34" charset="0"/>
                <a:cs typeface="Arial" pitchFamily="34" charset="0"/>
              </a:rPr>
              <a:t>bölgelerinde yerlerini </a:t>
            </a:r>
            <a:r>
              <a:rPr lang="tr-TR" spc="-32" dirty="0">
                <a:solidFill>
                  <a:srgbClr val="231F20"/>
                </a:solidFill>
                <a:latin typeface="Arial" pitchFamily="34" charset="0"/>
                <a:cs typeface="Arial" pitchFamily="34" charset="0"/>
              </a:rPr>
              <a:t>alırken, kimisi de tedirginlik ve çekingenlik gibi kişilik özelliklerinden dolayı geri </a:t>
            </a:r>
            <a:r>
              <a:rPr lang="tr-TR" spc="-32" dirty="0">
                <a:solidFill>
                  <a:srgbClr val="231F20"/>
                </a:solidFill>
                <a:latin typeface="Arial" pitchFamily="34" charset="0"/>
                <a:cs typeface="Arial" pitchFamily="34" charset="0"/>
              </a:rPr>
              <a:t>planda yer </a:t>
            </a:r>
            <a:r>
              <a:rPr lang="tr-TR" spc="-32" dirty="0">
                <a:solidFill>
                  <a:srgbClr val="231F20"/>
                </a:solidFill>
                <a:latin typeface="Arial" pitchFamily="34" charset="0"/>
                <a:cs typeface="Arial" pitchFamily="34" charset="0"/>
              </a:rPr>
              <a:t>alır veya sadece desteklemekle yetinir.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25969415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259429"/>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4</a:t>
            </a:r>
            <a:r>
              <a:rPr lang="tr-TR" b="1" spc="-32" dirty="0">
                <a:solidFill>
                  <a:srgbClr val="231F20"/>
                </a:solidFill>
                <a:latin typeface="Arial" pitchFamily="34" charset="0"/>
                <a:cs typeface="Arial" pitchFamily="34" charset="0"/>
              </a:rPr>
              <a:t>. KİTLE İÇİNDEKİ KİŞİLİK TİPLERİ</a:t>
            </a:r>
            <a:r>
              <a:rPr lang="tr-TR" b="1"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d</a:t>
            </a:r>
            <a:r>
              <a:rPr lang="tr-TR" b="1" spc="-32" dirty="0">
                <a:solidFill>
                  <a:srgbClr val="231F20"/>
                </a:solidFill>
                <a:latin typeface="Arial" pitchFamily="34" charset="0"/>
                <a:cs typeface="Arial" pitchFamily="34" charset="0"/>
              </a:rPr>
              <a:t>. Seyirciler: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Önceleri olayın mahiyetini anlamak için toplanan insanlardan kimileri, kişiliğinin yatkınlığı ve kitlenin gücü ölçüsünde etkilenerek, toplumsal olayın içine girebilirler.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Seyirciler </a:t>
            </a:r>
            <a:r>
              <a:rPr lang="tr-TR" spc="-32" dirty="0">
                <a:solidFill>
                  <a:srgbClr val="231F20"/>
                </a:solidFill>
                <a:latin typeface="Arial" pitchFamily="34" charset="0"/>
                <a:cs typeface="Arial" pitchFamily="34" charset="0"/>
              </a:rPr>
              <a:t>olaya bulaşmasalar ve grubu desteklemeseler bile, kalabalık oluşturdukları için kendilerini gören kitlenin motivasyonunu artırırlar.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50811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459757"/>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L="261833" marR="4655" indent="-261833" algn="just">
              <a:lnSpc>
                <a:spcPct val="2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Toplumsal olayın ilk aşamalarında kışkırtıcılar, duygularını kontrol edemeyen kimseler veya etkilenenler tarafından; farklı bir grubu olayların içine çekmek, </a:t>
            </a:r>
            <a:r>
              <a:rPr lang="tr-TR" spc="-32" dirty="0">
                <a:solidFill>
                  <a:srgbClr val="231F20"/>
                </a:solidFill>
                <a:latin typeface="Arial" pitchFamily="34" charset="0"/>
                <a:cs typeface="Arial" pitchFamily="34" charset="0"/>
              </a:rPr>
              <a:t>güvenlik güçlerini </a:t>
            </a:r>
            <a:r>
              <a:rPr lang="tr-TR" spc="-32" dirty="0">
                <a:solidFill>
                  <a:srgbClr val="231F20"/>
                </a:solidFill>
                <a:latin typeface="Arial" pitchFamily="34" charset="0"/>
                <a:cs typeface="Arial" pitchFamily="34" charset="0"/>
              </a:rPr>
              <a:t>kuvvet kullanma durumunda bırakarak kendilerinin mağdur pozisyonunda olduklarını göstermek suretiyle, kamuoyu yaratmak veya </a:t>
            </a:r>
            <a:r>
              <a:rPr lang="tr-TR" spc="-32" dirty="0">
                <a:solidFill>
                  <a:srgbClr val="231F20"/>
                </a:solidFill>
                <a:latin typeface="Arial" pitchFamily="34" charset="0"/>
                <a:cs typeface="Arial" pitchFamily="34" charset="0"/>
              </a:rPr>
              <a:t>güvenlik güçlerini </a:t>
            </a:r>
            <a:r>
              <a:rPr lang="tr-TR" spc="-32" dirty="0">
                <a:solidFill>
                  <a:srgbClr val="231F20"/>
                </a:solidFill>
                <a:latin typeface="Arial" pitchFamily="34" charset="0"/>
                <a:cs typeface="Arial" pitchFamily="34" charset="0"/>
              </a:rPr>
              <a:t>kendi yanlarına çekerek tarafsızlıklarını kaybettirmek ve böylece müdahale etme yetkilerini kullanmalarını engellemek maksatlarıyla bazen profesyonelce bazen de bilinçsiz bir şekilde çeşitli taktikler uygulayabilir.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12512177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24404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Kışkırtma Taktikleri: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Kalabalıkların kışkırtılması normal görünebilir ama eğer </a:t>
            </a:r>
            <a:r>
              <a:rPr lang="tr-TR" spc="-32" dirty="0">
                <a:solidFill>
                  <a:srgbClr val="231F20"/>
                </a:solidFill>
                <a:latin typeface="Arial" pitchFamily="34" charset="0"/>
                <a:cs typeface="Arial" pitchFamily="34" charset="0"/>
              </a:rPr>
              <a:t>güvenlik güçleri de </a:t>
            </a:r>
            <a:r>
              <a:rPr lang="tr-TR" spc="-32" dirty="0">
                <a:solidFill>
                  <a:srgbClr val="231F20"/>
                </a:solidFill>
                <a:latin typeface="Arial" pitchFamily="34" charset="0"/>
                <a:cs typeface="Arial" pitchFamily="34" charset="0"/>
              </a:rPr>
              <a:t>tahriklerden etkileniyorsa bu, </a:t>
            </a:r>
            <a:r>
              <a:rPr lang="tr-TR" spc="-32" dirty="0">
                <a:solidFill>
                  <a:srgbClr val="231F20"/>
                </a:solidFill>
                <a:latin typeface="Arial" pitchFamily="34" charset="0"/>
                <a:cs typeface="Arial" pitchFamily="34" charset="0"/>
              </a:rPr>
              <a:t> onların yeterince </a:t>
            </a:r>
            <a:r>
              <a:rPr lang="tr-TR" spc="-32" dirty="0">
                <a:solidFill>
                  <a:srgbClr val="231F20"/>
                </a:solidFill>
                <a:latin typeface="Arial" pitchFamily="34" charset="0"/>
                <a:cs typeface="Arial" pitchFamily="34" charset="0"/>
              </a:rPr>
              <a:t>profesyonelleşmediğini gösterir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güçlerinin </a:t>
            </a:r>
            <a:r>
              <a:rPr lang="tr-TR" spc="-32" dirty="0">
                <a:solidFill>
                  <a:srgbClr val="231F20"/>
                </a:solidFill>
                <a:latin typeface="Arial" pitchFamily="34" charset="0"/>
                <a:cs typeface="Arial" pitchFamily="34" charset="0"/>
              </a:rPr>
              <a:t>tahrike kapılarak hata yapması, kitleyi devlet otoritesine karşı bütünleştirmek ve ayaklandırmak için gayret eden kışkırtıcıların en çok arzu ettikleri durumdur.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32171133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798038"/>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Kışkırtma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(1) Hakaret ve Küfür İçerikli Taktikler;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Farklı bir gruba </a:t>
            </a:r>
            <a:r>
              <a:rPr lang="tr-TR" spc="-32" dirty="0">
                <a:solidFill>
                  <a:srgbClr val="231F20"/>
                </a:solidFill>
                <a:latin typeface="Arial" pitchFamily="34" charset="0"/>
                <a:cs typeface="Arial" pitchFamily="34" charset="0"/>
              </a:rPr>
              <a:t>veya güvenlik güçlerine </a:t>
            </a:r>
            <a:r>
              <a:rPr lang="tr-TR" spc="-32" dirty="0">
                <a:solidFill>
                  <a:srgbClr val="231F20"/>
                </a:solidFill>
                <a:latin typeface="Arial" pitchFamily="34" charset="0"/>
                <a:cs typeface="Arial" pitchFamily="34" charset="0"/>
              </a:rPr>
              <a:t>hakaret edilebilir (</a:t>
            </a:r>
            <a:r>
              <a:rPr lang="tr-TR" i="1" spc="-32" dirty="0">
                <a:solidFill>
                  <a:srgbClr val="231F20"/>
                </a:solidFill>
                <a:latin typeface="Arial" pitchFamily="34" charset="0"/>
                <a:cs typeface="Arial" pitchFamily="34" charset="0"/>
              </a:rPr>
              <a:t>Örneğin; “faşist </a:t>
            </a:r>
            <a:r>
              <a:rPr lang="tr-TR" i="1" spc="-32" dirty="0">
                <a:solidFill>
                  <a:srgbClr val="231F20"/>
                </a:solidFill>
                <a:latin typeface="Arial" pitchFamily="34" charset="0"/>
                <a:cs typeface="Arial" pitchFamily="34" charset="0"/>
              </a:rPr>
              <a:t>Polis, </a:t>
            </a:r>
            <a:r>
              <a:rPr lang="tr-TR" i="1" spc="-32" dirty="0">
                <a:solidFill>
                  <a:srgbClr val="231F20"/>
                </a:solidFill>
                <a:latin typeface="Arial" pitchFamily="34" charset="0"/>
                <a:cs typeface="Arial" pitchFamily="34" charset="0"/>
              </a:rPr>
              <a:t>devletin memuru, üniversiteler öğrencilerindir defolun, silâh kullanmak cesaretin değil cehaletin göstergesidir, sen de emekçi ve ezilensin üç kuruş maaşa talim edenlerdensin, üzerindeki elbise benim paramla alınıyor” vb. </a:t>
            </a:r>
            <a:r>
              <a:rPr lang="tr-TR" spc="-32" dirty="0">
                <a:solidFill>
                  <a:srgbClr val="231F20"/>
                </a:solidFill>
                <a:latin typeface="Arial" pitchFamily="34" charset="0"/>
                <a:cs typeface="Arial" pitchFamily="34" charset="0"/>
              </a:rPr>
              <a:t>), tükürülebilir, küfür içerikli sözler söylenebilir veya benzer içerikte pankartlar taşınabilir,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5893237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659812"/>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Kışkırtma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2) Fiziksel Şiddet İçerikli Taktikler;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güçlerine veya kitlenin düşmanlığını kazanan hedeflere darp ve yaralama olayları gerçekleşebilir. Bu kapsamda grup tarafından</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(a) Taş, sopa ve </a:t>
            </a:r>
            <a:r>
              <a:rPr lang="tr-TR" spc="-32" dirty="0" err="1">
                <a:solidFill>
                  <a:srgbClr val="231F20"/>
                </a:solidFill>
                <a:latin typeface="Arial" pitchFamily="34" charset="0"/>
                <a:cs typeface="Arial" pitchFamily="34" charset="0"/>
              </a:rPr>
              <a:t>molotof</a:t>
            </a:r>
            <a:r>
              <a:rPr lang="tr-TR" spc="-32" dirty="0">
                <a:solidFill>
                  <a:srgbClr val="231F20"/>
                </a:solidFill>
                <a:latin typeface="Arial" pitchFamily="34" charset="0"/>
                <a:cs typeface="Arial" pitchFamily="34" charset="0"/>
              </a:rPr>
              <a:t> kokteyli atma,</a:t>
            </a:r>
          </a:p>
          <a:p>
            <a:pPr marR="4655" algn="just">
              <a:lnSpc>
                <a:spcPct val="200000"/>
              </a:lnSpc>
              <a:spcBef>
                <a:spcPts val="550"/>
              </a:spcBef>
              <a:spcAft>
                <a:spcPts val="550"/>
              </a:spcAft>
            </a:pPr>
            <a:r>
              <a:rPr lang="tr-TR" spc="-32" dirty="0">
                <a:solidFill>
                  <a:srgbClr val="231F20"/>
                </a:solidFill>
                <a:latin typeface="Arial" pitchFamily="34" charset="0"/>
                <a:cs typeface="Arial" pitchFamily="34" charset="0"/>
              </a:rPr>
              <a:t>(b) Kundaklama, lâstik ve araç yakma, çevreye zarar verme, (</a:t>
            </a:r>
            <a:r>
              <a:rPr lang="tr-TR" i="1" spc="-32" dirty="0">
                <a:solidFill>
                  <a:srgbClr val="231F20"/>
                </a:solidFill>
                <a:latin typeface="Arial" pitchFamily="34" charset="0"/>
                <a:cs typeface="Arial" pitchFamily="34" charset="0"/>
              </a:rPr>
              <a:t>Ticari merkezlerde gerçekleştirilen toplumsal olaylarda, çevreyi tahrip etme eylemlerini genellikle yağmalama hareketleri takip eder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11261267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105814"/>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Kışkırtma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2) Fiziksel Şiddet İçerikli Taktikler;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(c) Kitle üzerinde şok etkisi oluşturmak ve paniğe yol açmak için ateşli silâhlar ve </a:t>
            </a:r>
            <a:r>
              <a:rPr lang="tr-TR" spc="-32" dirty="0" err="1">
                <a:solidFill>
                  <a:srgbClr val="231F20"/>
                </a:solidFill>
                <a:latin typeface="Arial" pitchFamily="34" charset="0"/>
                <a:cs typeface="Arial" pitchFamily="34" charset="0"/>
              </a:rPr>
              <a:t>piroteknik</a:t>
            </a:r>
            <a:r>
              <a:rPr lang="tr-TR" spc="-32" dirty="0">
                <a:solidFill>
                  <a:srgbClr val="231F20"/>
                </a:solidFill>
                <a:latin typeface="Arial" pitchFamily="34" charset="0"/>
                <a:cs typeface="Arial" pitchFamily="34" charset="0"/>
              </a:rPr>
              <a:t> mamullerin (şenlik ve işaret fişekleri ile oyun ve eğlence aracı olan patlayıcı maddeler) kullanılması,</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(ç) Yol ve caddeleri kapatma,</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 Kendilerini bir nesneye veya birbirlerine bağlama tarzı eylemlerde bulunulabilir.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17259380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951926"/>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 Kışkırtma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a:t>
            </a:r>
            <a:r>
              <a:rPr lang="tr-TR" b="1" spc="-32" dirty="0">
                <a:solidFill>
                  <a:srgbClr val="231F20"/>
                </a:solidFill>
                <a:latin typeface="Arial" pitchFamily="34" charset="0"/>
                <a:cs typeface="Arial" pitchFamily="34" charset="0"/>
              </a:rPr>
              <a:t>3) Etkilenenleri Katılımcılara Dâhil Etme Maksatlı Taktikler: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Kitleyi harekete geçirmek maksadıyla, kitle için anlam ve önem taşıyan simge ve isimlere yönelik saldırı ve suikastlar gerçekleştirilebilir. Kendilerini daha güçlü hissedebilmek için katılımcıların sayısını artıracak tarzda sloganlar atılabilir.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Örneğin; </a:t>
            </a:r>
            <a:r>
              <a:rPr lang="tr-TR" i="1" spc="-32" dirty="0">
                <a:solidFill>
                  <a:srgbClr val="231F20"/>
                </a:solidFill>
                <a:latin typeface="Arial" pitchFamily="34" charset="0"/>
                <a:cs typeface="Arial" pitchFamily="34" charset="0"/>
              </a:rPr>
              <a:t>“susma sustukça sıra sana gelecek, haklıyız, güçlüyüz söke söke alırız, sizin sevinciniz başkasının üzüntüsü olmasın, bir elin nesi var iki elin sesi var” vb</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23728735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4244040"/>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a:solidFill>
                  <a:srgbClr val="231F20"/>
                </a:solidFill>
                <a:latin typeface="Arial" pitchFamily="34" charset="0"/>
                <a:cs typeface="Arial" pitchFamily="34" charset="0"/>
              </a:rPr>
              <a:t>b</a:t>
            </a:r>
            <a:r>
              <a:rPr lang="tr-TR" b="1" spc="-32" dirty="0">
                <a:solidFill>
                  <a:srgbClr val="231F20"/>
                </a:solidFill>
                <a:latin typeface="Arial" pitchFamily="34" charset="0"/>
                <a:cs typeface="Arial" pitchFamily="34" charset="0"/>
              </a:rPr>
              <a:t>. Aldatma Taktikleri: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Eylem gerçekleştirmeye uygun otorite boşluğunu oluşturabilmek için, farklı bir yerde dikkatleri üzerine çekecek ve </a:t>
            </a:r>
            <a:r>
              <a:rPr lang="tr-TR" spc="-32" dirty="0">
                <a:solidFill>
                  <a:srgbClr val="231F20"/>
                </a:solidFill>
                <a:latin typeface="Arial" pitchFamily="34" charset="0"/>
                <a:cs typeface="Arial" pitchFamily="34" charset="0"/>
              </a:rPr>
              <a:t>güvenlik güçlerini </a:t>
            </a:r>
            <a:r>
              <a:rPr lang="tr-TR" spc="-32" dirty="0">
                <a:solidFill>
                  <a:srgbClr val="231F20"/>
                </a:solidFill>
                <a:latin typeface="Arial" pitchFamily="34" charset="0"/>
                <a:cs typeface="Arial" pitchFamily="34" charset="0"/>
              </a:rPr>
              <a:t>ilgisiz yerlere yönlendirecek eylemler gerçekleştirilebilir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Toplumsal olayın gerçekleştirilmesinde başarısızlığa uğrayan kitle, dağılıyor gibi yaptıktan sonra, aynı yerde ya da farklı bir mekânda tekrar bir araya gelebilir.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7824007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6306143"/>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5</a:t>
            </a:r>
            <a:r>
              <a:rPr lang="tr-TR" b="1" spc="-32" dirty="0">
                <a:solidFill>
                  <a:srgbClr val="231F20"/>
                </a:solidFill>
                <a:latin typeface="Arial" pitchFamily="34" charset="0"/>
                <a:cs typeface="Arial" pitchFamily="34" charset="0"/>
              </a:rPr>
              <a:t>. TOPLUMSAL OLAYLARDA KATILIMCILARIN TAKTİKLERİ:</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c</a:t>
            </a:r>
            <a:r>
              <a:rPr lang="tr-TR" b="1" spc="-32" dirty="0">
                <a:solidFill>
                  <a:srgbClr val="231F20"/>
                </a:solidFill>
                <a:latin typeface="Arial" pitchFamily="34" charset="0"/>
                <a:cs typeface="Arial" pitchFamily="34" charset="0"/>
              </a:rPr>
              <a:t>. </a:t>
            </a:r>
            <a:r>
              <a:rPr lang="tr-TR" b="1" spc="-32" dirty="0">
                <a:solidFill>
                  <a:srgbClr val="231F20"/>
                </a:solidFill>
                <a:latin typeface="Arial" pitchFamily="34" charset="0"/>
                <a:cs typeface="Arial" pitchFamily="34" charset="0"/>
              </a:rPr>
              <a:t>Güvenlik güçlerini </a:t>
            </a:r>
            <a:r>
              <a:rPr lang="tr-TR" b="1" spc="-32" dirty="0">
                <a:solidFill>
                  <a:srgbClr val="231F20"/>
                </a:solidFill>
                <a:latin typeface="Arial" pitchFamily="34" charset="0"/>
                <a:cs typeface="Arial" pitchFamily="34" charset="0"/>
              </a:rPr>
              <a:t>Etkisizleştirme veya Tarafsızlığını Kaybettirme Maksatlı Taktikler: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güçlerini </a:t>
            </a:r>
            <a:r>
              <a:rPr lang="tr-TR" spc="-32" dirty="0">
                <a:solidFill>
                  <a:srgbClr val="231F20"/>
                </a:solidFill>
                <a:latin typeface="Arial" pitchFamily="34" charset="0"/>
                <a:cs typeface="Arial" pitchFamily="34" charset="0"/>
              </a:rPr>
              <a:t>kendi yanlarına çekerek tarafsızlıklarını kaybettirmek veya müdahale yetkilerini kullanmalarını engelleyerek etkisizleştirmek maksatlı davranışlarda bulunulabilir (</a:t>
            </a:r>
            <a:r>
              <a:rPr lang="tr-TR" i="1" spc="-32" dirty="0">
                <a:solidFill>
                  <a:srgbClr val="231F20"/>
                </a:solidFill>
                <a:latin typeface="Arial" pitchFamily="34" charset="0"/>
                <a:cs typeface="Arial" pitchFamily="34" charset="0"/>
              </a:rPr>
              <a:t>Örneğin; “Kadın, yaşlı ve çocukların, kitle ile </a:t>
            </a:r>
            <a:r>
              <a:rPr lang="tr-TR" i="1" spc="-32" dirty="0">
                <a:solidFill>
                  <a:srgbClr val="231F20"/>
                </a:solidFill>
                <a:latin typeface="Arial" pitchFamily="34" charset="0"/>
                <a:cs typeface="Arial" pitchFamily="34" charset="0"/>
              </a:rPr>
              <a:t> güvenlik güçleri arasındaki </a:t>
            </a:r>
            <a:r>
              <a:rPr lang="tr-TR" i="1" spc="-32" dirty="0">
                <a:solidFill>
                  <a:srgbClr val="231F20"/>
                </a:solidFill>
                <a:latin typeface="Arial" pitchFamily="34" charset="0"/>
                <a:cs typeface="Arial" pitchFamily="34" charset="0"/>
              </a:rPr>
              <a:t>sıcak bölgeye sokulması, askerlere sarılıp öpme, bayrak asarak altında toplanma ve istiklâl marşı, askerî marşlar veya mehter marşları söylenmesi, kutsal sayılan değerleri ve kişileri ön alana sürme” vb.) veya slogan atılabilir (Örneğin; “en büyük asker bizim asker, vatan bir bütündür, bölünmez, ne mutlu Türküm diyene” vb.).</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69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58498" y="122676"/>
            <a:ext cx="8885501" cy="607824"/>
          </a:xfrm>
          <a:prstGeom prst="rect">
            <a:avLst/>
          </a:prstGeom>
          <a:noFill/>
        </p:spPr>
        <p:txBody>
          <a:bodyPr wrap="square" lIns="83786" tIns="41893" rIns="83786" bIns="41893">
            <a:spAutoFit/>
          </a:bodyPr>
          <a:lstStyle/>
          <a:p>
            <a:pPr marR="4655">
              <a:spcBef>
                <a:spcPts val="550"/>
              </a:spcBef>
              <a:spcAft>
                <a:spcPts val="550"/>
              </a:spcAft>
            </a:pPr>
            <a:r>
              <a:rPr lang="tr-TR" sz="1700" b="1" spc="-32" dirty="0">
                <a:solidFill>
                  <a:schemeClr val="bg1"/>
                </a:solidFill>
                <a:latin typeface="Arial" pitchFamily="34" charset="0"/>
                <a:cs typeface="Arial" pitchFamily="34" charset="0"/>
              </a:rPr>
              <a:t>TOPLUMSAL OLAYLARIN SAFHALARI, KIŞKIRTMA ZEMİNİNİN HAZIRLANMASI VE   </a:t>
            </a:r>
            <a:r>
              <a:rPr lang="tr-TR" sz="1700" b="1" spc="-32" dirty="0">
                <a:solidFill>
                  <a:schemeClr val="bg1"/>
                </a:solidFill>
                <a:latin typeface="Arial" pitchFamily="34" charset="0"/>
                <a:cs typeface="Arial" pitchFamily="34" charset="0"/>
              </a:rPr>
              <a:t>             KİTLE </a:t>
            </a:r>
            <a:r>
              <a:rPr lang="tr-TR" sz="1700" b="1" spc="-32" dirty="0">
                <a:solidFill>
                  <a:schemeClr val="bg1"/>
                </a:solidFill>
                <a:latin typeface="Arial" pitchFamily="34" charset="0"/>
                <a:cs typeface="Arial" pitchFamily="34" charset="0"/>
              </a:rPr>
              <a:t>PSİKOLOJİSİ </a:t>
            </a:r>
          </a:p>
        </p:txBody>
      </p:sp>
    </p:spTree>
    <p:extLst>
      <p:ext uri="{BB962C8B-B14F-4D97-AF65-F5344CB8AC3E}">
        <p14:creationId xmlns:p14="http://schemas.microsoft.com/office/powerpoint/2010/main" val="400629837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5336647"/>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Aslında</a:t>
            </a:r>
            <a:r>
              <a:rPr lang="tr-TR" spc="-32" dirty="0">
                <a:solidFill>
                  <a:srgbClr val="231F20"/>
                </a:solidFill>
                <a:latin typeface="Arial" pitchFamily="34" charset="0"/>
                <a:cs typeface="Arial" pitchFamily="34" charset="0"/>
              </a:rPr>
              <a:t>, kanunsuz toplumsal olaylar aniden ortaya çıkmaz. Aniden ortaya çıkmış gibi gözüken her olayın bir hazırlık ve olgunlaşma safhası vardır. Bazen aylar, yıllar kadar uzun süren bu safhalar, kamuoyunun gözünden kaçabilir ve </a:t>
            </a:r>
            <a:r>
              <a:rPr lang="tr-TR" spc="-32" dirty="0">
                <a:solidFill>
                  <a:srgbClr val="231F20"/>
                </a:solidFill>
                <a:latin typeface="Arial" pitchFamily="34" charset="0"/>
                <a:cs typeface="Arial" pitchFamily="34" charset="0"/>
              </a:rPr>
              <a:t>gizlenebilir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Olaylar </a:t>
            </a:r>
            <a:r>
              <a:rPr lang="tr-TR" spc="-32" dirty="0">
                <a:solidFill>
                  <a:srgbClr val="231F20"/>
                </a:solidFill>
                <a:latin typeface="Arial" pitchFamily="34" charset="0"/>
                <a:cs typeface="Arial" pitchFamily="34" charset="0"/>
              </a:rPr>
              <a:t>bu safhadan sonra uygun bir ortam bulunca veya yaratılınca yine bir bahane ile aniden ortaya çıkar ve hızla gelişir.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Örnek olarak, özellikle 12 Eylül öncesi dönemde meydana gelen okul ve işyerlerinin işgali, boykotlar, kurtarılmış bölge ilanları, direnişler, katliamları gösterebiliriz. Bu tip olayların hiçbiri kendiliğinden meydana gelmemiştir. Planlı programlı sinsi bir çalışmanın sonucudur.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445488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228651"/>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Olayların hazırlık ve olgunlaşma safhasına tesir eden önemli faktörleri aşağıda inceleyeceğiz.</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a- Önderlik: </a:t>
            </a:r>
            <a:r>
              <a:rPr lang="tr-TR" spc="-32" dirty="0">
                <a:solidFill>
                  <a:srgbClr val="231F20"/>
                </a:solidFill>
                <a:latin typeface="Arial" pitchFamily="34" charset="0"/>
                <a:cs typeface="Arial" pitchFamily="34" charset="0"/>
              </a:rPr>
              <a:t>Toplum halinde yaşayan insanlarda yönetme ve yönetilme duyguları vardır. Yönetme duygusu ve becerisine sahip olanlar azınlıktadır. Bu yönetme duygusuna sahip olan insanların hepsinin önder olması da mümkün değildir.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Özellikle </a:t>
            </a:r>
            <a:r>
              <a:rPr lang="tr-TR" spc="-32" dirty="0">
                <a:solidFill>
                  <a:srgbClr val="231F20"/>
                </a:solidFill>
                <a:latin typeface="Arial" pitchFamily="34" charset="0"/>
                <a:cs typeface="Arial" pitchFamily="34" charset="0"/>
              </a:rPr>
              <a:t>cesareti, etkileyici konuşma yeteneği, katılığı, üstün fizik yapısı, bilgisi vb. özel yetenekleri taşıyan kişiler önder olabilirler</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623390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3520765"/>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Yasal olmayan bir toplumsal olayda önder dediğimiz kişiler, etkileyici konuşmasıyla cazibe ve heyecan uyandıran sloganları ve hareketleriyle huzursuzluğu artırıcı, sinirli ve gergin bir havanın oluşmasına çalışırlar</a:t>
            </a:r>
            <a:r>
              <a:rPr lang="tr-TR" spc="-32" dirty="0">
                <a:solidFill>
                  <a:srgbClr val="231F20"/>
                </a:solidFill>
                <a:latin typeface="Arial" pitchFamily="34" charset="0"/>
                <a:cs typeface="Arial" pitchFamily="34" charset="0"/>
              </a:rPr>
              <a:t>. Önderin </a:t>
            </a:r>
            <a:r>
              <a:rPr lang="tr-TR" spc="-32" dirty="0">
                <a:solidFill>
                  <a:srgbClr val="231F20"/>
                </a:solidFill>
                <a:latin typeface="Arial" pitchFamily="34" charset="0"/>
                <a:cs typeface="Arial" pitchFamily="34" charset="0"/>
              </a:rPr>
              <a:t>meşhur veya çok iyi tanınan biri olması şart değildir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Önderlerin önceden planlanıp organize edildikleri gibi bazen hemen topluluk </a:t>
            </a:r>
            <a:r>
              <a:rPr lang="tr-TR" spc="-32" dirty="0">
                <a:solidFill>
                  <a:srgbClr val="231F20"/>
                </a:solidFill>
                <a:latin typeface="Arial" pitchFamily="34" charset="0"/>
                <a:cs typeface="Arial" pitchFamily="34" charset="0"/>
              </a:rPr>
              <a:t>arasından </a:t>
            </a:r>
            <a:r>
              <a:rPr lang="tr-TR" spc="-32" dirty="0">
                <a:solidFill>
                  <a:srgbClr val="231F20"/>
                </a:solidFill>
                <a:latin typeface="Arial" pitchFamily="34" charset="0"/>
                <a:cs typeface="Arial" pitchFamily="34" charset="0"/>
              </a:rPr>
              <a:t>fırlayıveren tipleri de vardır.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406" y="3542220"/>
            <a:ext cx="3996627" cy="2484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7673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3520765"/>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b- Kabarma ve Horozlanma Devresi: </a:t>
            </a:r>
            <a:r>
              <a:rPr lang="tr-TR" spc="-32" dirty="0">
                <a:solidFill>
                  <a:srgbClr val="231F20"/>
                </a:solidFill>
                <a:latin typeface="Arial" pitchFamily="34" charset="0"/>
                <a:cs typeface="Arial" pitchFamily="34" charset="0"/>
              </a:rPr>
              <a:t>İnsanlar tek başlarına veya birkaç kişilik grup halinde iken daha mantıklı düşünür ve daha bilinçli kararlar verebilirler. Keza cesaret ve davranışları da normal bir insanın cesaret sınırları içindeki kadardır.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Fakat </a:t>
            </a:r>
            <a:r>
              <a:rPr lang="tr-TR" spc="-32" dirty="0">
                <a:solidFill>
                  <a:srgbClr val="231F20"/>
                </a:solidFill>
                <a:latin typeface="Arial" pitchFamily="34" charset="0"/>
                <a:cs typeface="Arial" pitchFamily="34" charset="0"/>
              </a:rPr>
              <a:t>insanlar kalabalıklaştıkça </a:t>
            </a:r>
            <a:r>
              <a:rPr lang="tr-TR" spc="-32" dirty="0">
                <a:solidFill>
                  <a:srgbClr val="231F20"/>
                </a:solidFill>
                <a:latin typeface="Arial" pitchFamily="34" charset="0"/>
                <a:cs typeface="Arial" pitchFamily="34" charset="0"/>
              </a:rPr>
              <a:t>sayısal  </a:t>
            </a:r>
            <a:r>
              <a:rPr lang="tr-TR" spc="-32" dirty="0">
                <a:solidFill>
                  <a:srgbClr val="231F20"/>
                </a:solidFill>
                <a:latin typeface="Arial" pitchFamily="34" charset="0"/>
                <a:cs typeface="Arial" pitchFamily="34" charset="0"/>
              </a:rPr>
              <a:t>olarak güçlenir, cesaretlenir ve davranışları da o ölçüde serbest bir hal alır. Ancak duygu, düşünce ve karar verme yetenekleri ise aynı ölçüde karmaşık ve belirsiz bir çizgiye yönelir.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49610888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9"/>
            <a:ext cx="8623425" cy="4228651"/>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b- Kabarma ve Horozlanma Devresi: </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İşte</a:t>
            </a:r>
            <a:r>
              <a:rPr lang="tr-TR" spc="-32" dirty="0">
                <a:solidFill>
                  <a:srgbClr val="231F20"/>
                </a:solidFill>
                <a:latin typeface="Arial" pitchFamily="34" charset="0"/>
                <a:cs typeface="Arial" pitchFamily="34" charset="0"/>
              </a:rPr>
              <a:t>, tek başına iken tepki gösteremeyen kişiler topluluk halindeyken </a:t>
            </a:r>
            <a:r>
              <a:rPr lang="tr-TR" spc="-32" dirty="0">
                <a:solidFill>
                  <a:srgbClr val="231F20"/>
                </a:solidFill>
                <a:latin typeface="Arial" pitchFamily="34" charset="0"/>
                <a:cs typeface="Arial" pitchFamily="34" charset="0"/>
              </a:rPr>
              <a:t>sayısal olarak  güçlenmenin  </a:t>
            </a:r>
            <a:r>
              <a:rPr lang="tr-TR" spc="-32" dirty="0">
                <a:solidFill>
                  <a:srgbClr val="231F20"/>
                </a:solidFill>
                <a:latin typeface="Arial" pitchFamily="34" charset="0"/>
                <a:cs typeface="Arial" pitchFamily="34" charset="0"/>
              </a:rPr>
              <a:t>de etkisiyle birbirlerinden güç alarak kendilerini daha kuvvetli görmeye başlarlar.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Tabiri caiz ise, horozlanmaya, kabarmaya, taşkınlığa kısaca kavgaya hazır hale gelirler</a:t>
            </a:r>
            <a:r>
              <a:rPr lang="tr-TR" spc="-32" dirty="0">
                <a:solidFill>
                  <a:srgbClr val="231F20"/>
                </a:solidFill>
                <a:latin typeface="Arial" pitchFamily="34" charset="0"/>
                <a:cs typeface="Arial" pitchFamily="34" charset="0"/>
              </a:rPr>
              <a:t>. Horozlanma </a:t>
            </a:r>
            <a:r>
              <a:rPr lang="tr-TR" spc="-32" dirty="0">
                <a:solidFill>
                  <a:srgbClr val="231F20"/>
                </a:solidFill>
                <a:latin typeface="Arial" pitchFamily="34" charset="0"/>
                <a:cs typeface="Arial" pitchFamily="34" charset="0"/>
              </a:rPr>
              <a:t>devresinin Güvenlik görevlisi açısından önemi; bu duruma gelmiş bir toplumun yasal olmayan hareketler için önemli bir kaynak olacağıdır.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0515" y="4200601"/>
            <a:ext cx="2868817" cy="1839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78397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5336647"/>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c- Topluluğun </a:t>
            </a:r>
            <a:r>
              <a:rPr lang="tr-TR" b="1" spc="-32" dirty="0">
                <a:solidFill>
                  <a:srgbClr val="231F20"/>
                </a:solidFill>
                <a:latin typeface="Arial" pitchFamily="34" charset="0"/>
                <a:cs typeface="Arial" pitchFamily="34" charset="0"/>
              </a:rPr>
              <a:t>Büyümesi: </a:t>
            </a:r>
            <a:r>
              <a:rPr lang="tr-TR" spc="-32" dirty="0">
                <a:solidFill>
                  <a:srgbClr val="231F20"/>
                </a:solidFill>
                <a:latin typeface="Arial" pitchFamily="34" charset="0"/>
                <a:cs typeface="Arial" pitchFamily="34" charset="0"/>
              </a:rPr>
              <a:t>Yasal olmayan bir toplumsal olayın amacına ulaşabilmesi için önceden planlanmış görevliler, kışkırtıcılar olayın başlayacağını, hatta başlamak üzere olduğunu yaymaya başlarlar.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konuda oradaki şahıslar arasında çeşitli söylentiler ve yorumlar konuşulmaya başlamıştır. Çoğunluk mantıksız ve heyecanlıdır. Bu durumu değerlendiren maksatlı görevliler taraftar toplamaya çalışırlar.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Zira </a:t>
            </a:r>
            <a:r>
              <a:rPr lang="tr-TR" spc="-32" dirty="0">
                <a:solidFill>
                  <a:srgbClr val="231F20"/>
                </a:solidFill>
                <a:latin typeface="Arial" pitchFamily="34" charset="0"/>
                <a:cs typeface="Arial" pitchFamily="34" charset="0"/>
              </a:rPr>
              <a:t>topluluğun tamamı aslında kötü maksatlı değildir. Buraya gelirken böyle bir isyankâr olaya katılmayı düşünmemiş sadece merak ettiği için veya tatmin olmak, vakit geçirmek için gelmiş olabilirler.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726213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895278"/>
            <a:ext cx="8623425" cy="3520765"/>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c- Topluluğun </a:t>
            </a:r>
            <a:r>
              <a:rPr lang="tr-TR" b="1" spc="-32" dirty="0">
                <a:solidFill>
                  <a:srgbClr val="231F20"/>
                </a:solidFill>
                <a:latin typeface="Arial" pitchFamily="34" charset="0"/>
                <a:cs typeface="Arial" pitchFamily="34" charset="0"/>
              </a:rPr>
              <a:t>Büyümesi: </a:t>
            </a:r>
            <a:r>
              <a:rPr lang="tr-TR" spc="-32" dirty="0">
                <a:solidFill>
                  <a:srgbClr val="231F20"/>
                </a:solidFill>
                <a:latin typeface="Arial" pitchFamily="34" charset="0"/>
                <a:cs typeface="Arial" pitchFamily="34" charset="0"/>
              </a:rPr>
              <a:t>Kışkırtıcılar bu tip insanları da heyecana getirerek olaya katmaya çalışırlar. Kalabalık giderek artar, kalabalığın sayısı arttıkça söylentiler gelişir, heyecan artar, artık topluluk şuursuzlaşmıştır. </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Böylece </a:t>
            </a:r>
            <a:r>
              <a:rPr lang="tr-TR" spc="-32" dirty="0">
                <a:solidFill>
                  <a:srgbClr val="231F20"/>
                </a:solidFill>
                <a:latin typeface="Arial" pitchFamily="34" charset="0"/>
                <a:cs typeface="Arial" pitchFamily="34" charset="0"/>
              </a:rPr>
              <a:t>cesareti de artan topluluğun tehlikesi, yasadışı hareketlere yönelme cüreti artar. Bu tür yavaş yavaş gelişen topluluklarda güvenlik görevlileri bu büyümeyi önlemeye çalışmalıdır.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417" y="3864428"/>
            <a:ext cx="3462950" cy="2479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5791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4074763"/>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d- </a:t>
            </a:r>
            <a:r>
              <a:rPr lang="tr-TR" b="1" spc="-32" dirty="0">
                <a:solidFill>
                  <a:srgbClr val="231F20"/>
                </a:solidFill>
                <a:latin typeface="Arial" pitchFamily="34" charset="0"/>
                <a:cs typeface="Arial" pitchFamily="34" charset="0"/>
              </a:rPr>
              <a:t>Fikri Hazırlık Devresi: </a:t>
            </a:r>
            <a:r>
              <a:rPr lang="tr-TR" spc="-32" dirty="0">
                <a:solidFill>
                  <a:srgbClr val="231F20"/>
                </a:solidFill>
                <a:latin typeface="Arial" pitchFamily="34" charset="0"/>
                <a:cs typeface="Arial" pitchFamily="34" charset="0"/>
              </a:rPr>
              <a:t>Bu safhaya gelinceye kadar topluluk, artık belli bir heyecan dalgasına kanalize olmuştur. Aslında kimin ne söylediği, ne söylemek istediği, pek belirli değildir. Çeşitli söylentiler dolaşır ve topluluk her türlü zorbalığa kolayca cüret edebilecek duruma yaklaşmıştır.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İşte bu fikri hazırlık devresinde asıl görevli kışkırtıcılar, söylentileri olabildiğince yayıp genelleştirerek tüm topluma mal etmeye çalışırlar. Böylece toplumda duygusallığı ve fikri arzuyu artırırlar.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7130273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3551543"/>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e- </a:t>
            </a:r>
            <a:r>
              <a:rPr lang="tr-TR" b="1" spc="-32" dirty="0">
                <a:solidFill>
                  <a:srgbClr val="231F20"/>
                </a:solidFill>
                <a:latin typeface="Arial" pitchFamily="34" charset="0"/>
                <a:cs typeface="Arial" pitchFamily="34" charset="0"/>
              </a:rPr>
              <a:t>Çabuklaştırıcı Olay:  </a:t>
            </a:r>
            <a:r>
              <a:rPr lang="tr-TR" spc="-32" dirty="0">
                <a:solidFill>
                  <a:srgbClr val="231F20"/>
                </a:solidFill>
                <a:latin typeface="Arial" pitchFamily="34" charset="0"/>
                <a:cs typeface="Arial" pitchFamily="34" charset="0"/>
              </a:rPr>
              <a:t>Olaya hazırlanmış bir toplum için artık çok küçük hatta çok önemsiz gibi görünen herhangi bir olayı çabuklaştırıcı neden olabilir.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a:t>
            </a:r>
            <a:r>
              <a:rPr lang="tr-TR" spc="-32" dirty="0">
                <a:solidFill>
                  <a:srgbClr val="231F20"/>
                </a:solidFill>
                <a:latin typeface="Arial" pitchFamily="34" charset="0"/>
                <a:cs typeface="Arial" pitchFamily="34" charset="0"/>
              </a:rPr>
              <a:t>neler olabileceğini önceden kestirmek çok güçtür. Olayların akışı içinde tesadüfen de ortaya çıkabilir ve bardağı taşıran son damla olabilir veya küçük bir kıvılcım misali olayı başlatıverir.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1948440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2812879"/>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f- </a:t>
            </a:r>
            <a:r>
              <a:rPr lang="tr-TR" b="1" spc="-32" dirty="0">
                <a:solidFill>
                  <a:srgbClr val="231F20"/>
                </a:solidFill>
                <a:latin typeface="Arial" pitchFamily="34" charset="0"/>
                <a:cs typeface="Arial" pitchFamily="34" charset="0"/>
              </a:rPr>
              <a:t>Kontrolden Çıkmış Zorbalık Safhası: </a:t>
            </a:r>
            <a:r>
              <a:rPr lang="tr-TR" spc="-32" dirty="0">
                <a:solidFill>
                  <a:srgbClr val="231F20"/>
                </a:solidFill>
                <a:latin typeface="Arial" pitchFamily="34" charset="0"/>
                <a:cs typeface="Arial" pitchFamily="34" charset="0"/>
              </a:rPr>
              <a:t>Bardağı </a:t>
            </a:r>
            <a:r>
              <a:rPr lang="tr-TR" spc="-32" dirty="0">
                <a:solidFill>
                  <a:srgbClr val="231F20"/>
                </a:solidFill>
                <a:latin typeface="Arial" pitchFamily="34" charset="0"/>
                <a:cs typeface="Arial" pitchFamily="34" charset="0"/>
              </a:rPr>
              <a:t>taşıran son damla olan bir sebeple başlayan toplumsal olaylarda topluluk gerek mantık, gerek duygusallık heyecan gerekse sayısal ve fiziki değer bakımlarından artık tam anlamıyla ve tek kelime ile şuursuz yani kontrolden çıkmış bir durumdadır. Bu safhada başlayan zorbalık hareketleri bir çığ misali kontrolden çıkmış vaziyettedir.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79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7792" y="3671238"/>
            <a:ext cx="4430523" cy="266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510033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2966767"/>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g- </a:t>
            </a:r>
            <a:r>
              <a:rPr lang="tr-TR" b="1" spc="-32" dirty="0">
                <a:solidFill>
                  <a:srgbClr val="231F20"/>
                </a:solidFill>
                <a:latin typeface="Arial" pitchFamily="34" charset="0"/>
                <a:cs typeface="Arial" pitchFamily="34" charset="0"/>
              </a:rPr>
              <a:t>Zorbalık Hareketlerinin Yayılması: </a:t>
            </a:r>
            <a:r>
              <a:rPr lang="tr-TR" spc="-32" dirty="0">
                <a:solidFill>
                  <a:srgbClr val="231F20"/>
                </a:solidFill>
                <a:latin typeface="Arial" pitchFamily="34" charset="0"/>
                <a:cs typeface="Arial" pitchFamily="34" charset="0"/>
              </a:rPr>
              <a:t>Toplu hareketin şiddeti artıp kontrol dışı kaldıkça zorbalık hareketlerinin hedefi bir olmaktan çıkarak, yaygınlaşır ve genelleşir.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Örneğin</a:t>
            </a:r>
            <a:r>
              <a:rPr lang="tr-TR" spc="-32" dirty="0">
                <a:solidFill>
                  <a:srgbClr val="231F20"/>
                </a:solidFill>
                <a:latin typeface="Arial" pitchFamily="34" charset="0"/>
                <a:cs typeface="Arial" pitchFamily="34" charset="0"/>
              </a:rPr>
              <a:t>; bir işçi mitinginde kendi konularıyla, hedefleriyle uzaktan, yakından ilgili olmayan özel veya resmi mülklere, dükkânlara yönelip, tahrip etmeleri zorbalık hareketlerinin hedef dışı yayılmasının canlı örnekleridir.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OlaylarIn HAzIrlIk SafhasI</a:t>
            </a:r>
            <a:endParaRPr lang="tr-TR" sz="1700" b="1" cap="all" spc="-32" dirty="0">
              <a:solidFill>
                <a:schemeClr val="bg1"/>
              </a:solidFill>
              <a:latin typeface="Arial" pitchFamily="34" charset="0"/>
              <a:cs typeface="Arial"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1505" y="3980696"/>
            <a:ext cx="3686608" cy="220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7980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Olayları </a:t>
            </a:r>
            <a:r>
              <a:rPr lang="tr-TR" b="1" spc="-32" dirty="0">
                <a:solidFill>
                  <a:srgbClr val="231F20"/>
                </a:solidFill>
                <a:latin typeface="Arial" pitchFamily="34" charset="0"/>
                <a:cs typeface="Arial" pitchFamily="34" charset="0"/>
              </a:rPr>
              <a:t>Başlatma Usulleri: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a- Yaygın Propaganda Yapmak: </a:t>
            </a:r>
            <a:r>
              <a:rPr lang="tr-TR" spc="-32" dirty="0">
                <a:solidFill>
                  <a:srgbClr val="231F20"/>
                </a:solidFill>
                <a:latin typeface="Arial" pitchFamily="34" charset="0"/>
                <a:cs typeface="Arial" pitchFamily="34" charset="0"/>
              </a:rPr>
              <a:t>Propagandayı belli bir konuyu, başkalarına aktarıp benimsetmek ve onların ilgilerini kazanmak biçiminde tanımlayabiliriz.</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Yasal olmayan bir olayın başlangıcında (veya daha önce) hedeflenen olay çerçevesinde yazılı veya sözlü olarak propaganda başlatılır. Bu propagandanın sürekli ve olabildiğince yaygın yani geniş alana hitap etmesine, etkileyici olmasına gayret edilir.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Olayları Başlatma Usulleri:</a:t>
            </a:r>
          </a:p>
        </p:txBody>
      </p:sp>
    </p:spTree>
    <p:extLst>
      <p:ext uri="{BB962C8B-B14F-4D97-AF65-F5344CB8AC3E}">
        <p14:creationId xmlns:p14="http://schemas.microsoft.com/office/powerpoint/2010/main" val="34703019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296676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Olayları </a:t>
            </a:r>
            <a:r>
              <a:rPr lang="tr-TR" b="1" spc="-32" dirty="0">
                <a:solidFill>
                  <a:srgbClr val="231F20"/>
                </a:solidFill>
                <a:latin typeface="Arial" pitchFamily="34" charset="0"/>
                <a:cs typeface="Arial" pitchFamily="34" charset="0"/>
              </a:rPr>
              <a:t>Başlatma Usulleri: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b- </a:t>
            </a:r>
            <a:r>
              <a:rPr lang="tr-TR" b="1" spc="-32" dirty="0">
                <a:solidFill>
                  <a:srgbClr val="231F20"/>
                </a:solidFill>
                <a:latin typeface="Arial" pitchFamily="34" charset="0"/>
                <a:cs typeface="Arial" pitchFamily="34" charset="0"/>
              </a:rPr>
              <a:t>Konuşma Yapmak:</a:t>
            </a:r>
            <a:r>
              <a:rPr lang="tr-TR" spc="-32" dirty="0">
                <a:solidFill>
                  <a:srgbClr val="231F20"/>
                </a:solidFill>
                <a:latin typeface="Arial" pitchFamily="34" charset="0"/>
                <a:cs typeface="Arial" pitchFamily="34" charset="0"/>
              </a:rPr>
              <a:t> Özellikle önder diye tanımladığımız kişiler veya diğer etkileyici hitap etme özelliğine sahip aynı amaçlı şahıslar, kışkırtmak istedikleri kişilere, grup ve topluluklara ateşli konuşmalar yaparak onları etkilemeye çalışırlar, konuşulan konular, genellikle toplumun özlem duyduğu veya beklentilerine uyan konulardır.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Olayları Başlatma Usulleri:</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010" y="3931781"/>
            <a:ext cx="3513876" cy="2076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95002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422865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Olayları </a:t>
            </a:r>
            <a:r>
              <a:rPr lang="tr-TR" b="1" spc="-32" dirty="0">
                <a:solidFill>
                  <a:srgbClr val="231F20"/>
                </a:solidFill>
                <a:latin typeface="Arial" pitchFamily="34" charset="0"/>
                <a:cs typeface="Arial" pitchFamily="34" charset="0"/>
              </a:rPr>
              <a:t>Başlatma Usulleri: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c- </a:t>
            </a:r>
            <a:r>
              <a:rPr lang="tr-TR" b="1" spc="-32" dirty="0">
                <a:solidFill>
                  <a:srgbClr val="231F20"/>
                </a:solidFill>
                <a:latin typeface="Arial" pitchFamily="34" charset="0"/>
                <a:cs typeface="Arial" pitchFamily="34" charset="0"/>
              </a:rPr>
              <a:t>Heyecanı Artırmak</a:t>
            </a:r>
            <a:r>
              <a:rPr lang="tr-TR" spc="-32" dirty="0">
                <a:solidFill>
                  <a:srgbClr val="231F20"/>
                </a:solidFill>
                <a:latin typeface="Arial" pitchFamily="34" charset="0"/>
                <a:cs typeface="Arial" pitchFamily="34" charset="0"/>
              </a:rPr>
              <a:t>: Sakin insanlar daha mantıklı, bilinçli düşünür ve daha tutarlı davranışlarda bulunurlar. Bunun aksine heyecanlı insanların davranışları ve düşünceleri daha az bilinçli ve daha az tutarlıdır.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Kısacası </a:t>
            </a:r>
            <a:r>
              <a:rPr lang="tr-TR" spc="-32" dirty="0">
                <a:solidFill>
                  <a:srgbClr val="231F20"/>
                </a:solidFill>
                <a:latin typeface="Arial" pitchFamily="34" charset="0"/>
                <a:cs typeface="Arial" pitchFamily="34" charset="0"/>
              </a:rPr>
              <a:t>gelgitler yaşarlar. Genelde böyle </a:t>
            </a:r>
            <a:r>
              <a:rPr lang="tr-TR" spc="-32" dirty="0">
                <a:solidFill>
                  <a:srgbClr val="231F20"/>
                </a:solidFill>
                <a:latin typeface="Arial" pitchFamily="34" charset="0"/>
                <a:cs typeface="Arial" pitchFamily="34" charset="0"/>
              </a:rPr>
              <a:t>durumlarda, </a:t>
            </a:r>
            <a:r>
              <a:rPr lang="tr-TR" spc="-32" dirty="0">
                <a:solidFill>
                  <a:srgbClr val="231F20"/>
                </a:solidFill>
                <a:latin typeface="Arial" pitchFamily="34" charset="0"/>
                <a:cs typeface="Arial" pitchFamily="34" charset="0"/>
              </a:rPr>
              <a:t>propaganda yoluyla şartlandırılmaya çalışılan amaçlı konuşmalarla belli bir olgunluğa eriştirilen toplum olayı yönetenlerin elinde heyecana sürüklenmek ve iyice şuursuzlaştırılmak istenir.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Olayları Başlatma Usulleri:</a:t>
            </a:r>
          </a:p>
        </p:txBody>
      </p:sp>
    </p:spTree>
    <p:extLst>
      <p:ext uri="{BB962C8B-B14F-4D97-AF65-F5344CB8AC3E}">
        <p14:creationId xmlns:p14="http://schemas.microsoft.com/office/powerpoint/2010/main" val="16351070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8"/>
            <a:ext cx="9139968" cy="894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11" name="object 11"/>
          <p:cNvSpPr txBox="1"/>
          <p:nvPr/>
        </p:nvSpPr>
        <p:spPr>
          <a:xfrm>
            <a:off x="362139" y="1233302"/>
            <a:ext cx="8623425"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Olayları </a:t>
            </a:r>
            <a:r>
              <a:rPr lang="tr-TR" b="1" spc="-32" dirty="0">
                <a:solidFill>
                  <a:srgbClr val="231F20"/>
                </a:solidFill>
                <a:latin typeface="Arial" pitchFamily="34" charset="0"/>
                <a:cs typeface="Arial" pitchFamily="34" charset="0"/>
              </a:rPr>
              <a:t>Başlatma Usulleri:</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c- </a:t>
            </a:r>
            <a:r>
              <a:rPr lang="tr-TR" b="1" spc="-32" dirty="0">
                <a:solidFill>
                  <a:srgbClr val="231F20"/>
                </a:solidFill>
                <a:latin typeface="Arial" pitchFamily="34" charset="0"/>
                <a:cs typeface="Arial" pitchFamily="34" charset="0"/>
              </a:rPr>
              <a:t>Heyecanı Artırmak</a:t>
            </a:r>
            <a:r>
              <a:rPr lang="tr-TR" spc="-32" dirty="0">
                <a:solidFill>
                  <a:srgbClr val="231F20"/>
                </a:solidFill>
                <a:latin typeface="Arial" pitchFamily="34" charset="0"/>
                <a:cs typeface="Arial" pitchFamily="34" charset="0"/>
              </a:rPr>
              <a:t>: Bunu sağlamak için balon, uydurma haberler, sloganlar atılabilir. Zira bu durumdaki bir toplum artık söylenilen her şeye kanabilecek bir duruma gelmiştir. Her şeye kanılınca mantık giderek azalır, heyecan ise giderek çoğalacaktır.</a:t>
            </a:r>
          </a:p>
          <a:p>
            <a:pPr marL="261833" marR="4655" indent="-261833" algn="just">
              <a:lnSpc>
                <a:spcPct val="200000"/>
              </a:lnSpc>
              <a:spcBef>
                <a:spcPts val="550"/>
              </a:spcBef>
              <a:spcAft>
                <a:spcPts val="550"/>
              </a:spcAft>
              <a:buFont typeface="Wingdings" pitchFamily="2" charset="2"/>
              <a:buChar char="Ø"/>
            </a:pPr>
            <a:r>
              <a:rPr lang="tr-TR" b="1" spc="-32" dirty="0">
                <a:solidFill>
                  <a:srgbClr val="231F20"/>
                </a:solidFill>
                <a:latin typeface="Arial" pitchFamily="34" charset="0"/>
                <a:cs typeface="Arial" pitchFamily="34" charset="0"/>
              </a:rPr>
              <a:t>d- Eyleme Geçiş</a:t>
            </a:r>
            <a:r>
              <a:rPr lang="tr-TR" spc="-32" dirty="0">
                <a:solidFill>
                  <a:srgbClr val="231F20"/>
                </a:solidFill>
                <a:latin typeface="Arial" pitchFamily="34" charset="0"/>
                <a:cs typeface="Arial" pitchFamily="34" charset="0"/>
              </a:rPr>
              <a:t>: Yukarıda özetlemeye çalışılan bölümlerden sonra eldeki toplumu eyleme geçirmek için sadece bir kıvılcımın yeterli olacağı açıkça görülebilmektedir. Olayı plânlayan kişilerden birisinin maksatlı bir başlangıç hareketi oradaki tüm toplum için bir başlangıç nedeni olur ve böylece eylem başlatılır.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r>
              <a:rPr lang="tr-TR" dirty="0" smtClean="0"/>
              <a:t>   </a:t>
            </a:r>
            <a:fld id="{B6F15528-21DE-4FAA-801E-634DDDAF4B2B}" type="slidenum">
              <a:rPr lang="tr-TR" smtClean="0"/>
              <a:t>84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spcBef>
                <a:spcPts val="550"/>
              </a:spcBef>
              <a:spcAft>
                <a:spcPts val="550"/>
              </a:spcAft>
            </a:pPr>
            <a:r>
              <a:rPr lang="tr-TR" sz="1700" b="1" cap="all" spc="-32" dirty="0">
                <a:solidFill>
                  <a:schemeClr val="bg1"/>
                </a:solidFill>
                <a:latin typeface="Arial" pitchFamily="34" charset="0"/>
                <a:cs typeface="Arial" pitchFamily="34" charset="0"/>
              </a:rPr>
              <a:t>Olayları Başlatma Usulleri:</a:t>
            </a:r>
          </a:p>
        </p:txBody>
      </p:sp>
    </p:spTree>
    <p:extLst>
      <p:ext uri="{BB962C8B-B14F-4D97-AF65-F5344CB8AC3E}">
        <p14:creationId xmlns:p14="http://schemas.microsoft.com/office/powerpoint/2010/main" val="42301979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7515</Words>
  <Application>Microsoft Office PowerPoint</Application>
  <PresentationFormat>Ekran Gösterisi (4:3)</PresentationFormat>
  <Paragraphs>618</Paragraphs>
  <Slides>84</Slides>
  <Notes>44</Notes>
  <HiddenSlides>0</HiddenSlides>
  <MMClips>0</MMClips>
  <ScaleCrop>false</ScaleCrop>
  <HeadingPairs>
    <vt:vector size="4" baseType="variant">
      <vt:variant>
        <vt:lpstr>Tema</vt:lpstr>
      </vt:variant>
      <vt:variant>
        <vt:i4>1</vt:i4>
      </vt:variant>
      <vt:variant>
        <vt:lpstr>Slayt Başlıkları</vt:lpstr>
      </vt:variant>
      <vt:variant>
        <vt:i4>84</vt:i4>
      </vt:variant>
    </vt:vector>
  </HeadingPairs>
  <TitlesOfParts>
    <vt:vector size="8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2021-02-22T09:22:21Z</dcterms:modified>
</cp:coreProperties>
</file>