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6BF408-93AE-4F34-9A11-BBF1A9D92C61}" type="datetimeFigureOut">
              <a:rPr lang="tr-TR" smtClean="0"/>
              <a:t>02.06.2021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6A1C27-C329-4AD2-8F55-3C07225A6FCD}" type="slidenum">
              <a:rPr lang="tr-TR" smtClean="0"/>
              <a:t>‹#›</a:t>
            </a:fld>
            <a:endParaRPr lang="tr-TR"/>
          </a:p>
        </p:txBody>
      </p:sp>
    </p:spTree>
    <p:extLst>
      <p:ext uri="{BB962C8B-B14F-4D97-AF65-F5344CB8AC3E}">
        <p14:creationId xmlns:p14="http://schemas.microsoft.com/office/powerpoint/2010/main" val="2715133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smtClean="0"/>
          </a:p>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88</a:t>
            </a:fld>
            <a:endParaRPr lang="tr-TR" dirty="0"/>
          </a:p>
        </p:txBody>
      </p:sp>
    </p:spTree>
    <p:extLst>
      <p:ext uri="{BB962C8B-B14F-4D97-AF65-F5344CB8AC3E}">
        <p14:creationId xmlns:p14="http://schemas.microsoft.com/office/powerpoint/2010/main" val="1134403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02.06.2021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02.06.2021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02.06.2021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02.06.2021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02.06.2021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02.06.2021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02.06.2021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02.06.2021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02.06.2021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02.06.2021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02.06.2021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E3E2E980-8B8A-4F28-AFF9-731E739B6F60}" type="datetime1">
              <a:rPr lang="en-US" smtClean="0"/>
              <a:t>6/2/2021</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819342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02.06.2021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312752" y="837633"/>
            <a:ext cx="6993802" cy="5087499"/>
          </a:xfrm>
          <a:prstGeom prst="rect">
            <a:avLst/>
          </a:prstGeom>
        </p:spPr>
        <p:txBody>
          <a:bodyPr vert="horz" wrap="square" lIns="0" tIns="11637" rIns="0" bIns="0" rtlCol="0">
            <a:spAutoFit/>
          </a:bodyPr>
          <a:lstStyle/>
          <a:p>
            <a:pPr marL="11637" algn="just">
              <a:lnSpc>
                <a:spcPct val="200000"/>
              </a:lnSpc>
              <a:spcBef>
                <a:spcPts val="92"/>
              </a:spcBef>
            </a:pPr>
            <a:r>
              <a:rPr lang="tr-TR" b="1" u="sng" spc="5" dirty="0">
                <a:latin typeface="Arial" pitchFamily="34" charset="0"/>
                <a:cs typeface="Arial" pitchFamily="34" charset="0"/>
              </a:rPr>
              <a:t>KONU BAŞLIKLARI</a:t>
            </a:r>
          </a:p>
          <a:p>
            <a:pPr marL="273470" indent="-261833" algn="just">
              <a:lnSpc>
                <a:spcPct val="200000"/>
              </a:lnSpc>
              <a:spcBef>
                <a:spcPts val="92"/>
              </a:spcBef>
              <a:buFont typeface="Wingdings" pitchFamily="2" charset="2"/>
              <a:buChar char="Ø"/>
            </a:pPr>
            <a:r>
              <a:rPr lang="tr-TR" b="1" spc="5" dirty="0">
                <a:latin typeface="Arial" pitchFamily="34" charset="0"/>
                <a:cs typeface="Arial" pitchFamily="34" charset="0"/>
              </a:rPr>
              <a:t>Havalimanlarında </a:t>
            </a:r>
            <a:r>
              <a:rPr lang="tr-TR" b="1" spc="5" dirty="0">
                <a:latin typeface="Arial" pitchFamily="34" charset="0"/>
                <a:cs typeface="Arial" pitchFamily="34" charset="0"/>
              </a:rPr>
              <a:t>Görev </a:t>
            </a:r>
            <a:r>
              <a:rPr lang="tr-TR" b="1" spc="5" dirty="0">
                <a:latin typeface="Arial" pitchFamily="34" charset="0"/>
                <a:cs typeface="Arial" pitchFamily="34" charset="0"/>
              </a:rPr>
              <a:t>Yapan Kurum </a:t>
            </a:r>
            <a:r>
              <a:rPr lang="tr-TR" b="1" spc="5" dirty="0">
                <a:latin typeface="Arial" pitchFamily="34" charset="0"/>
                <a:cs typeface="Arial" pitchFamily="34" charset="0"/>
              </a:rPr>
              <a:t>ve Kuruluşlar ve Görevleri</a:t>
            </a:r>
          </a:p>
          <a:p>
            <a:pPr marL="273470" indent="-261833" algn="just">
              <a:lnSpc>
                <a:spcPct val="200000"/>
              </a:lnSpc>
              <a:spcBef>
                <a:spcPts val="92"/>
              </a:spcBef>
              <a:buFont typeface="Wingdings" pitchFamily="2" charset="2"/>
              <a:buChar char="Ø"/>
            </a:pPr>
            <a:r>
              <a:rPr lang="tr-TR" b="1" spc="5" dirty="0">
                <a:latin typeface="Arial" pitchFamily="34" charset="0"/>
                <a:cs typeface="Arial" pitchFamily="34" charset="0"/>
              </a:rPr>
              <a:t>Havalimanında Güvenlik Önlemleri</a:t>
            </a:r>
            <a:endParaRPr lang="tr-TR" b="1" spc="5" dirty="0">
              <a:latin typeface="Arial" pitchFamily="34" charset="0"/>
              <a:cs typeface="Arial" pitchFamily="34" charset="0"/>
            </a:endParaRPr>
          </a:p>
          <a:p>
            <a:pPr marL="273470" indent="-261833" algn="just">
              <a:lnSpc>
                <a:spcPct val="200000"/>
              </a:lnSpc>
              <a:spcBef>
                <a:spcPts val="92"/>
              </a:spcBef>
              <a:buFont typeface="Wingdings" pitchFamily="2" charset="2"/>
              <a:buChar char="Ø"/>
            </a:pPr>
            <a:r>
              <a:rPr lang="tr-TR" b="1" spc="5" dirty="0">
                <a:latin typeface="Arial" pitchFamily="34" charset="0"/>
                <a:cs typeface="Arial" pitchFamily="34" charset="0"/>
              </a:rPr>
              <a:t>Kontrol Noktaları </a:t>
            </a:r>
            <a:endParaRPr lang="tr-TR" b="1" spc="5" dirty="0">
              <a:latin typeface="Arial" pitchFamily="34" charset="0"/>
              <a:cs typeface="Arial" pitchFamily="34" charset="0"/>
            </a:endParaRPr>
          </a:p>
          <a:p>
            <a:pPr marL="273470" indent="-261833" algn="just">
              <a:lnSpc>
                <a:spcPct val="200000"/>
              </a:lnSpc>
              <a:spcBef>
                <a:spcPts val="92"/>
              </a:spcBef>
              <a:buFont typeface="Wingdings" pitchFamily="2" charset="2"/>
              <a:buChar char="Ø"/>
            </a:pPr>
            <a:r>
              <a:rPr lang="tr-TR" b="1" spc="5" dirty="0">
                <a:latin typeface="Arial" pitchFamily="34" charset="0"/>
                <a:cs typeface="Arial" pitchFamily="34" charset="0"/>
              </a:rPr>
              <a:t>Kontrol </a:t>
            </a:r>
            <a:r>
              <a:rPr lang="tr-TR" b="1" spc="5" dirty="0">
                <a:latin typeface="Arial" pitchFamily="34" charset="0"/>
                <a:cs typeface="Arial" pitchFamily="34" charset="0"/>
              </a:rPr>
              <a:t>Noktasında Görev </a:t>
            </a:r>
            <a:r>
              <a:rPr lang="tr-TR" b="1" spc="5" dirty="0">
                <a:latin typeface="Arial" pitchFamily="34" charset="0"/>
                <a:cs typeface="Arial" pitchFamily="34" charset="0"/>
              </a:rPr>
              <a:t>Yapan Personelin </a:t>
            </a:r>
            <a:r>
              <a:rPr lang="tr-TR" b="1" spc="5" dirty="0">
                <a:latin typeface="Arial" pitchFamily="34" charset="0"/>
                <a:cs typeface="Arial" pitchFamily="34" charset="0"/>
              </a:rPr>
              <a:t>Görevleri</a:t>
            </a:r>
          </a:p>
          <a:p>
            <a:pPr marL="273470" indent="-261833" algn="just">
              <a:lnSpc>
                <a:spcPct val="200000"/>
              </a:lnSpc>
              <a:spcBef>
                <a:spcPts val="92"/>
              </a:spcBef>
              <a:buFont typeface="Wingdings" pitchFamily="2" charset="2"/>
              <a:buChar char="Ø"/>
            </a:pPr>
            <a:r>
              <a:rPr lang="tr-TR" b="1" spc="5" dirty="0">
                <a:latin typeface="Arial" pitchFamily="34" charset="0"/>
                <a:cs typeface="Arial" pitchFamily="34" charset="0"/>
              </a:rPr>
              <a:t>Kontrol Noktasındaki Donanımlar</a:t>
            </a:r>
            <a:endParaRPr lang="tr-TR" b="1" spc="5" dirty="0">
              <a:latin typeface="Arial" pitchFamily="34" charset="0"/>
              <a:cs typeface="Arial" pitchFamily="34" charset="0"/>
            </a:endParaRPr>
          </a:p>
          <a:p>
            <a:pPr marL="273470" indent="-261833" algn="just">
              <a:lnSpc>
                <a:spcPct val="200000"/>
              </a:lnSpc>
              <a:spcBef>
                <a:spcPts val="92"/>
              </a:spcBef>
              <a:buFont typeface="Wingdings" pitchFamily="2" charset="2"/>
              <a:buChar char="Ø"/>
            </a:pPr>
            <a:r>
              <a:rPr lang="tr-TR" b="1" spc="5" dirty="0">
                <a:latin typeface="Arial" pitchFamily="34" charset="0"/>
                <a:cs typeface="Arial" pitchFamily="34" charset="0"/>
              </a:rPr>
              <a:t>Giriş </a:t>
            </a:r>
            <a:r>
              <a:rPr lang="tr-TR" b="1" spc="5" dirty="0">
                <a:latin typeface="Arial" pitchFamily="34" charset="0"/>
                <a:cs typeface="Arial" pitchFamily="34" charset="0"/>
              </a:rPr>
              <a:t>Kontrol Noktaları</a:t>
            </a:r>
          </a:p>
          <a:p>
            <a:pPr marL="273470" indent="-261833" algn="just">
              <a:lnSpc>
                <a:spcPct val="200000"/>
              </a:lnSpc>
              <a:spcBef>
                <a:spcPts val="92"/>
              </a:spcBef>
              <a:buFont typeface="Wingdings" pitchFamily="2" charset="2"/>
              <a:buChar char="Ø"/>
            </a:pPr>
            <a:r>
              <a:rPr lang="tr-TR" b="1" spc="5" dirty="0">
                <a:latin typeface="Arial" pitchFamily="34" charset="0"/>
                <a:cs typeface="Arial" pitchFamily="34" charset="0"/>
              </a:rPr>
              <a:t>Havalimanları </a:t>
            </a:r>
            <a:r>
              <a:rPr lang="tr-TR" b="1" spc="5" dirty="0">
                <a:latin typeface="Arial" pitchFamily="34" charset="0"/>
                <a:cs typeface="Arial" pitchFamily="34" charset="0"/>
              </a:rPr>
              <a:t>Giriş Kartları</a:t>
            </a: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34" y="309123"/>
            <a:ext cx="1111879" cy="1170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620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701644" y="381000"/>
            <a:ext cx="8068901" cy="5615849"/>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HEDEFLER</a:t>
            </a:r>
          </a:p>
          <a:p>
            <a:pPr marL="273470" indent="-261833" algn="just">
              <a:lnSpc>
                <a:spcPct val="200000"/>
              </a:lnSpc>
              <a:spcBef>
                <a:spcPts val="92"/>
              </a:spcBef>
              <a:buFont typeface="Wingdings" pitchFamily="2" charset="2"/>
              <a:buChar char="Ø"/>
            </a:pPr>
            <a:r>
              <a:rPr lang="tr-TR" b="1" spc="5" dirty="0">
                <a:latin typeface="Arial" pitchFamily="34" charset="0"/>
                <a:cs typeface="Arial" pitchFamily="34" charset="0"/>
              </a:rPr>
              <a:t> </a:t>
            </a:r>
            <a:r>
              <a:rPr lang="tr-TR" b="1" spc="5" dirty="0">
                <a:latin typeface="Arial" pitchFamily="34" charset="0"/>
                <a:cs typeface="Arial" pitchFamily="34" charset="0"/>
              </a:rPr>
              <a:t>Bu üniteyi çalıştıktan sonra;</a:t>
            </a:r>
          </a:p>
          <a:p>
            <a:pPr marL="11637" algn="just">
              <a:lnSpc>
                <a:spcPct val="200000"/>
              </a:lnSpc>
              <a:spcBef>
                <a:spcPts val="92"/>
              </a:spcBef>
            </a:pPr>
            <a:r>
              <a:rPr lang="tr-TR" b="1" spc="5" dirty="0">
                <a:latin typeface="Arial" pitchFamily="34" charset="0"/>
                <a:cs typeface="Arial" pitchFamily="34" charset="0"/>
              </a:rPr>
              <a:t> Havalimanlarında görev </a:t>
            </a:r>
            <a:r>
              <a:rPr lang="tr-TR" b="1" spc="5" dirty="0">
                <a:latin typeface="Arial" pitchFamily="34" charset="0"/>
                <a:cs typeface="Arial" pitchFamily="34" charset="0"/>
              </a:rPr>
              <a:t>yapan kurum</a:t>
            </a:r>
            <a:r>
              <a:rPr lang="tr-TR" b="1" spc="5" dirty="0">
                <a:latin typeface="Arial" pitchFamily="34" charset="0"/>
                <a:cs typeface="Arial" pitchFamily="34" charset="0"/>
              </a:rPr>
              <a:t>, kuruluş ve güvenlik </a:t>
            </a:r>
            <a:r>
              <a:rPr lang="tr-TR" b="1" spc="5" dirty="0">
                <a:latin typeface="Arial" pitchFamily="34" charset="0"/>
                <a:cs typeface="Arial" pitchFamily="34" charset="0"/>
              </a:rPr>
              <a:t>görevlisi kişiler </a:t>
            </a:r>
            <a:r>
              <a:rPr lang="tr-TR" b="1" spc="5" dirty="0">
                <a:latin typeface="Arial" pitchFamily="34" charset="0"/>
                <a:cs typeface="Arial" pitchFamily="34" charset="0"/>
              </a:rPr>
              <a:t>hakkında bilgi edinebilecek,</a:t>
            </a:r>
          </a:p>
          <a:p>
            <a:pPr marL="11637" algn="just">
              <a:lnSpc>
                <a:spcPct val="200000"/>
              </a:lnSpc>
              <a:spcBef>
                <a:spcPts val="92"/>
              </a:spcBef>
            </a:pPr>
            <a:r>
              <a:rPr lang="tr-TR" b="1" spc="5" dirty="0">
                <a:latin typeface="Arial" pitchFamily="34" charset="0"/>
                <a:cs typeface="Arial" pitchFamily="34" charset="0"/>
              </a:rPr>
              <a:t> Havalimanlarındaki </a:t>
            </a:r>
            <a:r>
              <a:rPr lang="tr-TR" b="1" spc="5" dirty="0">
                <a:latin typeface="Arial" pitchFamily="34" charset="0"/>
                <a:cs typeface="Arial" pitchFamily="34" charset="0"/>
              </a:rPr>
              <a:t>kontrol noktalarını </a:t>
            </a:r>
            <a:r>
              <a:rPr lang="tr-TR" b="1" spc="5" dirty="0">
                <a:latin typeface="Arial" pitchFamily="34" charset="0"/>
                <a:cs typeface="Arial" pitchFamily="34" charset="0"/>
              </a:rPr>
              <a:t>açıklayabilecek,</a:t>
            </a:r>
          </a:p>
          <a:p>
            <a:pPr marL="11637" algn="just">
              <a:lnSpc>
                <a:spcPct val="200000"/>
              </a:lnSpc>
              <a:spcBef>
                <a:spcPts val="92"/>
              </a:spcBef>
            </a:pPr>
            <a:r>
              <a:rPr lang="tr-TR" b="1" spc="5" dirty="0">
                <a:latin typeface="Arial" pitchFamily="34" charset="0"/>
                <a:cs typeface="Arial" pitchFamily="34" charset="0"/>
              </a:rPr>
              <a:t> Kontrol noktalarında </a:t>
            </a:r>
            <a:r>
              <a:rPr lang="tr-TR" b="1" spc="5" dirty="0">
                <a:latin typeface="Arial" pitchFamily="34" charset="0"/>
                <a:cs typeface="Arial" pitchFamily="34" charset="0"/>
              </a:rPr>
              <a:t>bulunan personellerin </a:t>
            </a:r>
            <a:r>
              <a:rPr lang="tr-TR" b="1" spc="5" dirty="0">
                <a:latin typeface="Arial" pitchFamily="34" charset="0"/>
                <a:cs typeface="Arial" pitchFamily="34" charset="0"/>
              </a:rPr>
              <a:t>görevleri ile </a:t>
            </a:r>
            <a:r>
              <a:rPr lang="tr-TR" b="1" spc="5" dirty="0">
                <a:latin typeface="Arial" pitchFamily="34" charset="0"/>
                <a:cs typeface="Arial" pitchFamily="34" charset="0"/>
              </a:rPr>
              <a:t>ilgili açıklama </a:t>
            </a:r>
            <a:r>
              <a:rPr lang="tr-TR" b="1" spc="5" dirty="0">
                <a:latin typeface="Arial" pitchFamily="34" charset="0"/>
                <a:cs typeface="Arial" pitchFamily="34" charset="0"/>
              </a:rPr>
              <a:t>yapabilecek,</a:t>
            </a:r>
          </a:p>
          <a:p>
            <a:pPr marL="11637" algn="just">
              <a:lnSpc>
                <a:spcPct val="200000"/>
              </a:lnSpc>
              <a:spcBef>
                <a:spcPts val="92"/>
              </a:spcBef>
            </a:pPr>
            <a:r>
              <a:rPr lang="tr-TR" b="1" spc="5" dirty="0">
                <a:latin typeface="Arial" pitchFamily="34" charset="0"/>
                <a:cs typeface="Arial" pitchFamily="34" charset="0"/>
              </a:rPr>
              <a:t> Havalimanlarındaki </a:t>
            </a:r>
            <a:r>
              <a:rPr lang="tr-TR" b="1" spc="5" dirty="0">
                <a:latin typeface="Arial" pitchFamily="34" charset="0"/>
                <a:cs typeface="Arial" pitchFamily="34" charset="0"/>
              </a:rPr>
              <a:t>güvenlik donanımları </a:t>
            </a:r>
            <a:r>
              <a:rPr lang="tr-TR" b="1" spc="5" dirty="0">
                <a:latin typeface="Arial" pitchFamily="34" charset="0"/>
                <a:cs typeface="Arial" pitchFamily="34" charset="0"/>
              </a:rPr>
              <a:t>ve giriş </a:t>
            </a:r>
            <a:r>
              <a:rPr lang="tr-TR" b="1" spc="5" dirty="0">
                <a:latin typeface="Arial" pitchFamily="34" charset="0"/>
                <a:cs typeface="Arial" pitchFamily="34" charset="0"/>
              </a:rPr>
              <a:t>kontrol noktalarına </a:t>
            </a:r>
            <a:r>
              <a:rPr lang="tr-TR" b="1" spc="5" dirty="0">
                <a:latin typeface="Arial" pitchFamily="34" charset="0"/>
                <a:cs typeface="Arial" pitchFamily="34" charset="0"/>
              </a:rPr>
              <a:t>ilişkin teknik </a:t>
            </a:r>
            <a:r>
              <a:rPr lang="tr-TR" b="1" spc="5" dirty="0">
                <a:latin typeface="Arial" pitchFamily="34" charset="0"/>
                <a:cs typeface="Arial" pitchFamily="34" charset="0"/>
              </a:rPr>
              <a:t>bilgileri edinebilecek </a:t>
            </a:r>
            <a:r>
              <a:rPr lang="tr-TR" b="1" spc="5" dirty="0">
                <a:latin typeface="Arial" pitchFamily="34" charset="0"/>
                <a:cs typeface="Arial" pitchFamily="34" charset="0"/>
              </a:rPr>
              <a:t>ve giriş </a:t>
            </a:r>
            <a:r>
              <a:rPr lang="tr-TR" b="1" spc="5" dirty="0">
                <a:latin typeface="Arial" pitchFamily="34" charset="0"/>
                <a:cs typeface="Arial" pitchFamily="34" charset="0"/>
              </a:rPr>
              <a:t>kartlarını tanımlayabileceksiniz</a:t>
            </a:r>
            <a:r>
              <a:rPr lang="tr-TR" b="1" spc="5" dirty="0">
                <a:latin typeface="Arial" pitchFamily="34" charset="0"/>
                <a:cs typeface="Arial" pitchFamily="34" charset="0"/>
              </a:rPr>
              <a:t>.</a:t>
            </a: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12" y="335904"/>
            <a:ext cx="738423" cy="834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2469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5036203"/>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GİRİŞ</a:t>
            </a:r>
          </a:p>
          <a:p>
            <a:pPr marL="273470" indent="-261833" algn="just">
              <a:lnSpc>
                <a:spcPct val="200000"/>
              </a:lnSpc>
              <a:spcBef>
                <a:spcPts val="92"/>
              </a:spcBef>
              <a:buFont typeface="Wingdings" pitchFamily="2" charset="2"/>
              <a:buChar char="Ø"/>
            </a:pPr>
            <a:r>
              <a:rPr lang="tr-TR" spc="5" dirty="0">
                <a:latin typeface="Arial" pitchFamily="34" charset="0"/>
                <a:cs typeface="Arial" pitchFamily="34" charset="0"/>
              </a:rPr>
              <a:t>Günümüzde zamandan kazanarak en kısa sürede ulaşımı sağlayan ve </a:t>
            </a:r>
            <a:r>
              <a:rPr lang="tr-TR" spc="5" dirty="0">
                <a:latin typeface="Arial" pitchFamily="34" charset="0"/>
                <a:cs typeface="Arial" pitchFamily="34" charset="0"/>
              </a:rPr>
              <a:t>her türlü </a:t>
            </a:r>
            <a:r>
              <a:rPr lang="tr-TR" spc="5" dirty="0">
                <a:latin typeface="Arial" pitchFamily="34" charset="0"/>
                <a:cs typeface="Arial" pitchFamily="34" charset="0"/>
              </a:rPr>
              <a:t>mal ve hizmetin transferini her türlü coğrafi alana uygun </a:t>
            </a:r>
            <a:r>
              <a:rPr lang="tr-TR" spc="5" dirty="0">
                <a:latin typeface="Arial" pitchFamily="34" charset="0"/>
                <a:cs typeface="Arial" pitchFamily="34" charset="0"/>
              </a:rPr>
              <a:t>şartlarda gerçekleştirebilen </a:t>
            </a:r>
            <a:r>
              <a:rPr lang="tr-TR" spc="5" dirty="0">
                <a:latin typeface="Arial" pitchFamily="34" charset="0"/>
                <a:cs typeface="Arial" pitchFamily="34" charset="0"/>
              </a:rPr>
              <a:t>hava yoluna ait güvenlik konusu oldukça önem taşımaktadır</a:t>
            </a:r>
            <a:r>
              <a:rPr lang="tr-TR" spc="5" dirty="0">
                <a:latin typeface="Arial" pitchFamily="34" charset="0"/>
                <a:cs typeface="Arial" pitchFamily="34" charset="0"/>
              </a:rPr>
              <a:t>.</a:t>
            </a:r>
          </a:p>
          <a:p>
            <a:pPr marL="273470" indent="-261833" algn="just">
              <a:lnSpc>
                <a:spcPct val="200000"/>
              </a:lnSpc>
              <a:spcBef>
                <a:spcPts val="92"/>
              </a:spcBef>
              <a:buFont typeface="Wingdings" pitchFamily="2" charset="2"/>
              <a:buChar char="Ø"/>
            </a:pPr>
            <a:endParaRPr lang="tr-TR" spc="5" dirty="0">
              <a:latin typeface="Arial" pitchFamily="34" charset="0"/>
              <a:cs typeface="Arial" pitchFamily="34" charset="0"/>
            </a:endParaRPr>
          </a:p>
          <a:p>
            <a:pPr marL="273470" indent="-261833" algn="just">
              <a:lnSpc>
                <a:spcPct val="200000"/>
              </a:lnSpc>
              <a:spcBef>
                <a:spcPts val="92"/>
              </a:spcBef>
              <a:buFont typeface="Wingdings" pitchFamily="2" charset="2"/>
              <a:buChar char="Ø"/>
            </a:pPr>
            <a:r>
              <a:rPr lang="tr-TR" spc="5" dirty="0">
                <a:latin typeface="Arial" pitchFamily="34" charset="0"/>
                <a:cs typeface="Arial" pitchFamily="34" charset="0"/>
              </a:rPr>
              <a:t>Çünkü yasal olmasının yanı sıra yasa dışı mal taşıyan ve iş yapan kanuna </a:t>
            </a:r>
            <a:r>
              <a:rPr lang="tr-TR" spc="5" dirty="0">
                <a:latin typeface="Arial" pitchFamily="34" charset="0"/>
                <a:cs typeface="Arial" pitchFamily="34" charset="0"/>
              </a:rPr>
              <a:t>aykırı kişilerin </a:t>
            </a:r>
            <a:r>
              <a:rPr lang="tr-TR" spc="5" dirty="0">
                <a:latin typeface="Arial" pitchFamily="34" charset="0"/>
                <a:cs typeface="Arial" pitchFamily="34" charset="0"/>
              </a:rPr>
              <a:t>bu imkânı kullanmaması mümkün değildir. Bu nedenle </a:t>
            </a:r>
            <a:r>
              <a:rPr lang="tr-TR" spc="5" dirty="0">
                <a:latin typeface="Arial" pitchFamily="34" charset="0"/>
                <a:cs typeface="Arial" pitchFamily="34" charset="0"/>
              </a:rPr>
              <a:t>havalimanlarında görev </a:t>
            </a:r>
            <a:r>
              <a:rPr lang="tr-TR" spc="5" dirty="0">
                <a:latin typeface="Arial" pitchFamily="34" charset="0"/>
                <a:cs typeface="Arial" pitchFamily="34" charset="0"/>
              </a:rPr>
              <a:t>yapan yetkili kurum ve kuruluşlar ile kişilerin hangi yetkilere </a:t>
            </a:r>
            <a:r>
              <a:rPr lang="tr-TR" spc="5" dirty="0">
                <a:latin typeface="Arial" pitchFamily="34" charset="0"/>
                <a:cs typeface="Arial" pitchFamily="34" charset="0"/>
              </a:rPr>
              <a:t>sahip olduklarının </a:t>
            </a:r>
            <a:r>
              <a:rPr lang="tr-TR" spc="5" dirty="0">
                <a:latin typeface="Arial" pitchFamily="34" charset="0"/>
                <a:cs typeface="Arial" pitchFamily="34" charset="0"/>
              </a:rPr>
              <a:t>ve kullandıkları güvenlik cihazlarının bilinmesi önem arz etmektedir.</a:t>
            </a: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Tree>
    <p:extLst>
      <p:ext uri="{BB962C8B-B14F-4D97-AF65-F5344CB8AC3E}">
        <p14:creationId xmlns:p14="http://schemas.microsoft.com/office/powerpoint/2010/main" val="7329888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3915383"/>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GÖREVLERİ</a:t>
            </a:r>
          </a:p>
          <a:p>
            <a:pPr marL="273470" indent="-261833" algn="just">
              <a:lnSpc>
                <a:spcPct val="200000"/>
              </a:lnSpc>
              <a:spcBef>
                <a:spcPts val="92"/>
              </a:spcBef>
              <a:buFont typeface="Wingdings" pitchFamily="2" charset="2"/>
              <a:buChar char="Ø"/>
            </a:pPr>
            <a:r>
              <a:rPr lang="tr-TR" spc="5" dirty="0">
                <a:latin typeface="Arial" pitchFamily="34" charset="0"/>
                <a:cs typeface="Arial" pitchFamily="34" charset="0"/>
              </a:rPr>
              <a:t>Hangi kurum ve kuruluşların havalimanlarında görev yaptığının </a:t>
            </a:r>
            <a:r>
              <a:rPr lang="tr-TR" spc="5" dirty="0">
                <a:latin typeface="Arial" pitchFamily="34" charset="0"/>
                <a:cs typeface="Arial" pitchFamily="34" charset="0"/>
              </a:rPr>
              <a:t>bilinmesi güvenliğin </a:t>
            </a:r>
            <a:r>
              <a:rPr lang="tr-TR" spc="5" dirty="0">
                <a:latin typeface="Arial" pitchFamily="34" charset="0"/>
                <a:cs typeface="Arial" pitchFamily="34" charset="0"/>
              </a:rPr>
              <a:t>sağlanması amacıyla yapılacak olan müdahalelerin öncesinde </a:t>
            </a:r>
            <a:r>
              <a:rPr lang="tr-TR" spc="5" dirty="0">
                <a:latin typeface="Arial" pitchFamily="34" charset="0"/>
                <a:cs typeface="Arial" pitchFamily="34" charset="0"/>
              </a:rPr>
              <a:t>ve sonrasında </a:t>
            </a:r>
            <a:r>
              <a:rPr lang="tr-TR" spc="5" dirty="0">
                <a:latin typeface="Arial" pitchFamily="34" charset="0"/>
                <a:cs typeface="Arial" pitchFamily="34" charset="0"/>
              </a:rPr>
              <a:t>kolaylık sağlayacak ve düzenli hareket imkânı verecektir.</a:t>
            </a:r>
          </a:p>
          <a:p>
            <a:pPr marL="273470" indent="-261833" algn="just">
              <a:lnSpc>
                <a:spcPct val="200000"/>
              </a:lnSpc>
              <a:spcBef>
                <a:spcPts val="92"/>
              </a:spcBef>
              <a:buFont typeface="Wingdings" pitchFamily="2" charset="2"/>
              <a:buChar char="Ø"/>
            </a:pPr>
            <a:r>
              <a:rPr lang="tr-TR" spc="5" dirty="0">
                <a:latin typeface="Arial" pitchFamily="34" charset="0"/>
                <a:cs typeface="Arial" pitchFamily="34" charset="0"/>
              </a:rPr>
              <a:t>Genel </a:t>
            </a:r>
            <a:r>
              <a:rPr lang="tr-TR" spc="5" dirty="0">
                <a:latin typeface="Arial" pitchFamily="34" charset="0"/>
                <a:cs typeface="Arial" pitchFamily="34" charset="0"/>
              </a:rPr>
              <a:t>itibarıyla aşağıda yer alan kurum ve </a:t>
            </a:r>
            <a:r>
              <a:rPr lang="tr-TR" spc="5" dirty="0">
                <a:latin typeface="Arial" pitchFamily="34" charset="0"/>
                <a:cs typeface="Arial" pitchFamily="34" charset="0"/>
              </a:rPr>
              <a:t>kuruluşlar havalimanlarıyla </a:t>
            </a:r>
            <a:r>
              <a:rPr lang="tr-TR" spc="5" dirty="0">
                <a:latin typeface="Arial" pitchFamily="34" charset="0"/>
                <a:cs typeface="Arial" pitchFamily="34" charset="0"/>
              </a:rPr>
              <a:t>ilişki içerisindedir;</a:t>
            </a: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94238" y="3138714"/>
            <a:ext cx="8216020" cy="3962589"/>
          </a:xfrm>
          <a:prstGeom prst="rect">
            <a:avLst/>
          </a:prstGeom>
        </p:spPr>
        <p:txBody>
          <a:bodyPr wrap="square" lIns="83786" tIns="41893" rIns="83786" bIns="41893">
            <a:spAutoFit/>
          </a:bodyPr>
          <a:lstStyle/>
          <a:p>
            <a:pPr>
              <a:lnSpc>
                <a:spcPct val="200000"/>
              </a:lnSpc>
            </a:pPr>
            <a:r>
              <a:rPr lang="tr-TR" dirty="0"/>
              <a:t>• </a:t>
            </a:r>
            <a:r>
              <a:rPr lang="tr-TR" dirty="0">
                <a:latin typeface="Arial" pitchFamily="34" charset="0"/>
                <a:cs typeface="Arial" pitchFamily="34" charset="0"/>
              </a:rPr>
              <a:t>Mülki idare amirliği</a:t>
            </a:r>
          </a:p>
          <a:p>
            <a:pPr>
              <a:lnSpc>
                <a:spcPct val="200000"/>
              </a:lnSpc>
            </a:pPr>
            <a:r>
              <a:rPr lang="tr-TR" dirty="0">
                <a:latin typeface="Arial" pitchFamily="34" charset="0"/>
                <a:cs typeface="Arial" pitchFamily="34" charset="0"/>
              </a:rPr>
              <a:t>• DHMİ başmüdürlüğü ve diğer işletmeci kuruluşlar</a:t>
            </a:r>
          </a:p>
          <a:p>
            <a:pPr>
              <a:lnSpc>
                <a:spcPct val="200000"/>
              </a:lnSpc>
            </a:pPr>
            <a:r>
              <a:rPr lang="tr-TR" dirty="0">
                <a:latin typeface="Arial" pitchFamily="34" charset="0"/>
                <a:cs typeface="Arial" pitchFamily="34" charset="0"/>
              </a:rPr>
              <a:t>• Güvenlik birimleri;</a:t>
            </a:r>
          </a:p>
          <a:p>
            <a:pPr>
              <a:lnSpc>
                <a:spcPct val="200000"/>
              </a:lnSpc>
            </a:pPr>
            <a:r>
              <a:rPr lang="tr-TR" dirty="0">
                <a:latin typeface="Arial" pitchFamily="34" charset="0"/>
                <a:cs typeface="Arial" pitchFamily="34" charset="0"/>
              </a:rPr>
              <a:t>• Emniyet şube müdürlüğü</a:t>
            </a:r>
          </a:p>
          <a:p>
            <a:pPr>
              <a:lnSpc>
                <a:spcPct val="200000"/>
              </a:lnSpc>
            </a:pPr>
            <a:r>
              <a:rPr lang="tr-TR" dirty="0">
                <a:latin typeface="Arial" pitchFamily="34" charset="0"/>
                <a:cs typeface="Arial" pitchFamily="34" charset="0"/>
              </a:rPr>
              <a:t>• Jandarma koruma birlik komutanlığı</a:t>
            </a:r>
          </a:p>
          <a:p>
            <a:pPr>
              <a:lnSpc>
                <a:spcPct val="200000"/>
              </a:lnSpc>
            </a:pPr>
            <a:r>
              <a:rPr lang="tr-TR" dirty="0">
                <a:latin typeface="Arial" pitchFamily="34" charset="0"/>
                <a:cs typeface="Arial" pitchFamily="34" charset="0"/>
              </a:rPr>
              <a:t>• Özel güvenlik müdürlüğü</a:t>
            </a:r>
          </a:p>
          <a:p>
            <a:pPr>
              <a:lnSpc>
                <a:spcPct val="200000"/>
              </a:lnSpc>
            </a:pPr>
            <a:r>
              <a:rPr lang="tr-TR" dirty="0">
                <a:latin typeface="Arial" pitchFamily="34" charset="0"/>
                <a:cs typeface="Arial" pitchFamily="34" charset="0"/>
              </a:rPr>
              <a:t>• Gümrük muhafaza müdürlüğü</a:t>
            </a:r>
          </a:p>
        </p:txBody>
      </p:sp>
    </p:spTree>
    <p:extLst>
      <p:ext uri="{BB962C8B-B14F-4D97-AF65-F5344CB8AC3E}">
        <p14:creationId xmlns:p14="http://schemas.microsoft.com/office/powerpoint/2010/main" val="4288430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88579" y="961571"/>
            <a:ext cx="8481965" cy="5070585"/>
          </a:xfrm>
          <a:prstGeom prst="rect">
            <a:avLst/>
          </a:prstGeom>
        </p:spPr>
        <p:txBody>
          <a:bodyPr wrap="square" lIns="83786" tIns="41893" rIns="83786" bIns="41893">
            <a:spAutoFit/>
          </a:bodyPr>
          <a:lstStyle/>
          <a:p>
            <a:pPr>
              <a:lnSpc>
                <a:spcPct val="200000"/>
              </a:lnSpc>
            </a:pPr>
            <a:r>
              <a:rPr lang="tr-TR" dirty="0"/>
              <a:t>• </a:t>
            </a:r>
            <a:r>
              <a:rPr lang="tr-TR" dirty="0" smtClean="0">
                <a:latin typeface="Arial" pitchFamily="34" charset="0"/>
                <a:cs typeface="Arial" pitchFamily="34" charset="0"/>
              </a:rPr>
              <a:t>Gümrük </a:t>
            </a:r>
            <a:r>
              <a:rPr lang="tr-TR" dirty="0">
                <a:latin typeface="Arial" pitchFamily="34" charset="0"/>
                <a:cs typeface="Arial" pitchFamily="34" charset="0"/>
              </a:rPr>
              <a:t>müdürlüğü</a:t>
            </a:r>
          </a:p>
          <a:p>
            <a:pPr>
              <a:lnSpc>
                <a:spcPct val="200000"/>
              </a:lnSpc>
            </a:pPr>
            <a:r>
              <a:rPr lang="tr-TR" dirty="0">
                <a:latin typeface="Arial" pitchFamily="34" charset="0"/>
                <a:cs typeface="Arial" pitchFamily="34" charset="0"/>
              </a:rPr>
              <a:t>• Hava yolu kuruluşları</a:t>
            </a:r>
          </a:p>
          <a:p>
            <a:pPr>
              <a:lnSpc>
                <a:spcPct val="200000"/>
              </a:lnSpc>
            </a:pPr>
            <a:r>
              <a:rPr lang="tr-TR" dirty="0">
                <a:latin typeface="Arial" pitchFamily="34" charset="0"/>
                <a:cs typeface="Arial" pitchFamily="34" charset="0"/>
              </a:rPr>
              <a:t>• Yer hizmetleri kuruluşları</a:t>
            </a:r>
          </a:p>
          <a:p>
            <a:pPr>
              <a:lnSpc>
                <a:spcPct val="200000"/>
              </a:lnSpc>
            </a:pPr>
            <a:r>
              <a:rPr lang="tr-TR" dirty="0">
                <a:latin typeface="Arial" pitchFamily="34" charset="0"/>
                <a:cs typeface="Arial" pitchFamily="34" charset="0"/>
              </a:rPr>
              <a:t>• İkram kuruluşları</a:t>
            </a:r>
          </a:p>
          <a:p>
            <a:pPr>
              <a:lnSpc>
                <a:spcPct val="200000"/>
              </a:lnSpc>
            </a:pPr>
            <a:r>
              <a:rPr lang="tr-TR" dirty="0">
                <a:latin typeface="Arial" pitchFamily="34" charset="0"/>
                <a:cs typeface="Arial" pitchFamily="34" charset="0"/>
              </a:rPr>
              <a:t>• Sağlık birimleri</a:t>
            </a:r>
          </a:p>
          <a:p>
            <a:pPr>
              <a:lnSpc>
                <a:spcPct val="200000"/>
              </a:lnSpc>
            </a:pPr>
            <a:r>
              <a:rPr lang="tr-TR" dirty="0">
                <a:latin typeface="Arial" pitchFamily="34" charset="0"/>
                <a:cs typeface="Arial" pitchFamily="34" charset="0"/>
              </a:rPr>
              <a:t>• İkmal kuruluşları</a:t>
            </a:r>
          </a:p>
          <a:p>
            <a:pPr>
              <a:lnSpc>
                <a:spcPct val="200000"/>
              </a:lnSpc>
            </a:pPr>
            <a:r>
              <a:rPr lang="tr-TR" dirty="0">
                <a:latin typeface="Arial" pitchFamily="34" charset="0"/>
                <a:cs typeface="Arial" pitchFamily="34" charset="0"/>
              </a:rPr>
              <a:t>• Kargo kuruluşları</a:t>
            </a:r>
          </a:p>
          <a:p>
            <a:pPr>
              <a:lnSpc>
                <a:spcPct val="200000"/>
              </a:lnSpc>
            </a:pPr>
            <a:r>
              <a:rPr lang="tr-TR" dirty="0">
                <a:latin typeface="Arial" pitchFamily="34" charset="0"/>
                <a:cs typeface="Arial" pitchFamily="34" charset="0"/>
              </a:rPr>
              <a:t>• Meteoroloji</a:t>
            </a:r>
          </a:p>
          <a:p>
            <a:pPr>
              <a:lnSpc>
                <a:spcPct val="200000"/>
              </a:lnSpc>
            </a:pPr>
            <a:r>
              <a:rPr lang="tr-TR" dirty="0">
                <a:latin typeface="Arial" pitchFamily="34" charset="0"/>
                <a:cs typeface="Arial" pitchFamily="34" charset="0"/>
              </a:rPr>
              <a:t>• Diğerleri (Banka, maliye büroları, restoran gibi sıralayabiliriz.)</a:t>
            </a:r>
          </a:p>
        </p:txBody>
      </p:sp>
    </p:spTree>
    <p:extLst>
      <p:ext uri="{BB962C8B-B14F-4D97-AF65-F5344CB8AC3E}">
        <p14:creationId xmlns:p14="http://schemas.microsoft.com/office/powerpoint/2010/main" val="1783237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88579" y="961572"/>
            <a:ext cx="8481965" cy="3408591"/>
          </a:xfrm>
          <a:prstGeom prst="rect">
            <a:avLst/>
          </a:prstGeom>
        </p:spPr>
        <p:txBody>
          <a:bodyPr wrap="square" lIns="83786" tIns="41893" rIns="83786" bIns="41893">
            <a:spAutoFit/>
          </a:bodyPr>
          <a:lstStyle/>
          <a:p>
            <a:pPr>
              <a:lnSpc>
                <a:spcPct val="200000"/>
              </a:lnSpc>
            </a:pPr>
            <a:r>
              <a:rPr lang="tr-TR" dirty="0"/>
              <a:t>• </a:t>
            </a:r>
            <a:r>
              <a:rPr lang="tr-TR" dirty="0">
                <a:latin typeface="Arial" pitchFamily="34" charset="0"/>
                <a:cs typeface="Arial" pitchFamily="34" charset="0"/>
              </a:rPr>
              <a:t>Hava limanlarında bulunan hassas tesisler ise aşağıdaki gibi sıralanabilir;</a:t>
            </a:r>
          </a:p>
          <a:p>
            <a:pPr>
              <a:lnSpc>
                <a:spcPct val="200000"/>
              </a:lnSpc>
            </a:pPr>
            <a:r>
              <a:rPr lang="tr-TR" dirty="0">
                <a:latin typeface="Arial" pitchFamily="34" charset="0"/>
                <a:cs typeface="Arial" pitchFamily="34" charset="0"/>
              </a:rPr>
              <a:t>• Kule -Yakıt depoları,</a:t>
            </a:r>
          </a:p>
          <a:p>
            <a:pPr>
              <a:lnSpc>
                <a:spcPct val="200000"/>
              </a:lnSpc>
            </a:pPr>
            <a:r>
              <a:rPr lang="tr-TR" dirty="0">
                <a:latin typeface="Arial" pitchFamily="34" charset="0"/>
                <a:cs typeface="Arial" pitchFamily="34" charset="0"/>
              </a:rPr>
              <a:t>• Bakım üniteleri,</a:t>
            </a:r>
          </a:p>
          <a:p>
            <a:pPr>
              <a:lnSpc>
                <a:spcPct val="200000"/>
              </a:lnSpc>
            </a:pPr>
            <a:r>
              <a:rPr lang="tr-TR" dirty="0">
                <a:latin typeface="Arial" pitchFamily="34" charset="0"/>
                <a:cs typeface="Arial" pitchFamily="34" charset="0"/>
              </a:rPr>
              <a:t>• Hava trafik kontrol üniteleri,</a:t>
            </a:r>
          </a:p>
          <a:p>
            <a:pPr>
              <a:lnSpc>
                <a:spcPct val="200000"/>
              </a:lnSpc>
            </a:pPr>
            <a:r>
              <a:rPr lang="tr-TR" dirty="0">
                <a:latin typeface="Arial" pitchFamily="34" charset="0"/>
                <a:cs typeface="Arial" pitchFamily="34" charset="0"/>
              </a:rPr>
              <a:t>• Haberleşme santralleri,</a:t>
            </a:r>
          </a:p>
          <a:p>
            <a:pPr>
              <a:lnSpc>
                <a:spcPct val="200000"/>
              </a:lnSpc>
            </a:pPr>
            <a:r>
              <a:rPr lang="tr-TR" dirty="0">
                <a:latin typeface="Arial" pitchFamily="34" charset="0"/>
                <a:cs typeface="Arial" pitchFamily="34" charset="0"/>
              </a:rPr>
              <a:t>• Trafo ve diğerleri.</a:t>
            </a:r>
          </a:p>
        </p:txBody>
      </p:sp>
    </p:spTree>
    <p:extLst>
      <p:ext uri="{BB962C8B-B14F-4D97-AF65-F5344CB8AC3E}">
        <p14:creationId xmlns:p14="http://schemas.microsoft.com/office/powerpoint/2010/main" val="2502571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88579" y="961572"/>
            <a:ext cx="8481965" cy="5624582"/>
          </a:xfrm>
          <a:prstGeom prst="rect">
            <a:avLst/>
          </a:prstGeom>
        </p:spPr>
        <p:txBody>
          <a:bodyPr wrap="square" lIns="83786" tIns="41893" rIns="83786" bIns="41893">
            <a:spAutoFit/>
          </a:bodyPr>
          <a:lstStyle/>
          <a:p>
            <a:pPr>
              <a:lnSpc>
                <a:spcPct val="200000"/>
              </a:lnSpc>
            </a:pPr>
            <a:r>
              <a:rPr lang="tr-TR" dirty="0"/>
              <a:t>• </a:t>
            </a:r>
            <a:r>
              <a:rPr lang="tr-TR" dirty="0">
                <a:latin typeface="Arial" pitchFamily="34" charset="0"/>
                <a:cs typeface="Arial" pitchFamily="34" charset="0"/>
              </a:rPr>
              <a:t>Bunların yanı sıra hava limanı ana unsurları ise;</a:t>
            </a:r>
          </a:p>
          <a:p>
            <a:pPr>
              <a:lnSpc>
                <a:spcPct val="200000"/>
              </a:lnSpc>
            </a:pPr>
            <a:r>
              <a:rPr lang="tr-TR" dirty="0">
                <a:latin typeface="Arial" pitchFamily="34" charset="0"/>
                <a:cs typeface="Arial" pitchFamily="34" charset="0"/>
              </a:rPr>
              <a:t>• Pist sahaları ve buradaki tesisler,</a:t>
            </a:r>
          </a:p>
          <a:p>
            <a:pPr>
              <a:lnSpc>
                <a:spcPct val="200000"/>
              </a:lnSpc>
            </a:pPr>
            <a:r>
              <a:rPr lang="tr-TR" dirty="0">
                <a:latin typeface="Arial" pitchFamily="34" charset="0"/>
                <a:cs typeface="Arial" pitchFamily="34" charset="0"/>
              </a:rPr>
              <a:t>• Terminal binaları,</a:t>
            </a:r>
          </a:p>
          <a:p>
            <a:pPr>
              <a:lnSpc>
                <a:spcPct val="200000"/>
              </a:lnSpc>
            </a:pPr>
            <a:r>
              <a:rPr lang="tr-TR" dirty="0">
                <a:latin typeface="Arial" pitchFamily="34" charset="0"/>
                <a:cs typeface="Arial" pitchFamily="34" charset="0"/>
              </a:rPr>
              <a:t>• İç hat</a:t>
            </a:r>
          </a:p>
          <a:p>
            <a:pPr>
              <a:lnSpc>
                <a:spcPct val="200000"/>
              </a:lnSpc>
            </a:pPr>
            <a:r>
              <a:rPr lang="tr-TR" dirty="0">
                <a:latin typeface="Arial" pitchFamily="34" charset="0"/>
                <a:cs typeface="Arial" pitchFamily="34" charset="0"/>
              </a:rPr>
              <a:t>• Dış Hat</a:t>
            </a:r>
          </a:p>
          <a:p>
            <a:pPr>
              <a:lnSpc>
                <a:spcPct val="200000"/>
              </a:lnSpc>
            </a:pPr>
            <a:r>
              <a:rPr lang="tr-TR" dirty="0">
                <a:latin typeface="Arial" pitchFamily="34" charset="0"/>
                <a:cs typeface="Arial" pitchFamily="34" charset="0"/>
              </a:rPr>
              <a:t>• </a:t>
            </a:r>
            <a:r>
              <a:rPr lang="tr-TR" dirty="0" smtClean="0">
                <a:latin typeface="Arial" pitchFamily="34" charset="0"/>
                <a:cs typeface="Arial" pitchFamily="34" charset="0"/>
              </a:rPr>
              <a:t>Charter (Uçak Kiralama)</a:t>
            </a:r>
            <a:endParaRPr lang="tr-TR" dirty="0">
              <a:latin typeface="Arial" pitchFamily="34" charset="0"/>
              <a:cs typeface="Arial" pitchFamily="34" charset="0"/>
            </a:endParaRPr>
          </a:p>
          <a:p>
            <a:pPr>
              <a:lnSpc>
                <a:spcPct val="200000"/>
              </a:lnSpc>
            </a:pPr>
            <a:r>
              <a:rPr lang="tr-TR" dirty="0">
                <a:latin typeface="Arial" pitchFamily="34" charset="0"/>
                <a:cs typeface="Arial" pitchFamily="34" charset="0"/>
              </a:rPr>
              <a:t>• Kargo</a:t>
            </a:r>
          </a:p>
          <a:p>
            <a:pPr>
              <a:lnSpc>
                <a:spcPct val="200000"/>
              </a:lnSpc>
            </a:pPr>
            <a:r>
              <a:rPr lang="tr-TR" dirty="0">
                <a:latin typeface="Arial" pitchFamily="34" charset="0"/>
                <a:cs typeface="Arial" pitchFamily="34" charset="0"/>
              </a:rPr>
              <a:t>• Diğerleri (VIP-CIP)</a:t>
            </a:r>
          </a:p>
          <a:p>
            <a:pPr>
              <a:lnSpc>
                <a:spcPct val="200000"/>
              </a:lnSpc>
            </a:pPr>
            <a:r>
              <a:rPr lang="tr-TR" dirty="0">
                <a:latin typeface="Arial" pitchFamily="34" charset="0"/>
                <a:cs typeface="Arial" pitchFamily="34" charset="0"/>
              </a:rPr>
              <a:t>• Kara tarafındaki diğer alanları (Park Sahaları, hizmet binaları vb.) </a:t>
            </a:r>
            <a:r>
              <a:rPr lang="tr-TR" dirty="0" smtClean="0">
                <a:latin typeface="Arial" pitchFamily="34" charset="0"/>
                <a:cs typeface="Arial" pitchFamily="34" charset="0"/>
              </a:rPr>
              <a:t>olarak sayılabilir</a:t>
            </a:r>
            <a:r>
              <a:rPr lang="tr-TR" dirty="0">
                <a:latin typeface="Arial" pitchFamily="34" charset="0"/>
                <a:cs typeface="Arial" pitchFamily="34" charset="0"/>
              </a:rPr>
              <a:t>.</a:t>
            </a:r>
          </a:p>
        </p:txBody>
      </p:sp>
    </p:spTree>
    <p:extLst>
      <p:ext uri="{BB962C8B-B14F-4D97-AF65-F5344CB8AC3E}">
        <p14:creationId xmlns:p14="http://schemas.microsoft.com/office/powerpoint/2010/main" val="2955446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88579" y="961572"/>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 </a:t>
            </a:r>
            <a:r>
              <a:rPr lang="tr-TR" b="1" dirty="0">
                <a:latin typeface="Arial" pitchFamily="34" charset="0"/>
                <a:cs typeface="Arial" pitchFamily="34" charset="0"/>
              </a:rPr>
              <a:t>Emniyet Şube Müdürlüğünün Görevleri</a:t>
            </a:r>
          </a:p>
          <a:p>
            <a:pPr marL="261833" indent="-261833" algn="just">
              <a:lnSpc>
                <a:spcPct val="200000"/>
              </a:lnSpc>
              <a:buFont typeface="Wingdings" pitchFamily="2" charset="2"/>
              <a:buChar char="Ø"/>
            </a:pPr>
            <a:r>
              <a:rPr lang="tr-TR" dirty="0">
                <a:latin typeface="Arial" pitchFamily="34" charset="0"/>
                <a:cs typeface="Arial" pitchFamily="34" charset="0"/>
              </a:rPr>
              <a:t>Yürürlükteki mevcut mevzuatın emniyet teşkilatına verdiği görevlerin yanında;</a:t>
            </a:r>
          </a:p>
          <a:p>
            <a:pPr algn="just">
              <a:lnSpc>
                <a:spcPct val="200000"/>
              </a:lnSpc>
            </a:pPr>
            <a:r>
              <a:rPr lang="tr-TR" dirty="0">
                <a:latin typeface="Arial" pitchFamily="34" charset="0"/>
                <a:cs typeface="Arial" pitchFamily="34" charset="0"/>
              </a:rPr>
              <a:t>• Yolcu, bagaj, kargo, yük ve uçağa yüklenen diğer maddelerin arama </a:t>
            </a:r>
            <a:r>
              <a:rPr lang="tr-TR" dirty="0" smtClean="0">
                <a:latin typeface="Arial" pitchFamily="34" charset="0"/>
                <a:cs typeface="Arial" pitchFamily="34" charset="0"/>
              </a:rPr>
              <a:t>ve araştırmasını </a:t>
            </a:r>
            <a:r>
              <a:rPr lang="tr-TR" dirty="0">
                <a:latin typeface="Arial" pitchFamily="34" charset="0"/>
                <a:cs typeface="Arial" pitchFamily="34" charset="0"/>
              </a:rPr>
              <a:t>yapmak,</a:t>
            </a:r>
          </a:p>
          <a:p>
            <a:pPr algn="just">
              <a:lnSpc>
                <a:spcPct val="200000"/>
              </a:lnSpc>
            </a:pPr>
            <a:r>
              <a:rPr lang="tr-TR" dirty="0">
                <a:latin typeface="Arial" pitchFamily="34" charset="0"/>
                <a:cs typeface="Arial" pitchFamily="34" charset="0"/>
              </a:rPr>
              <a:t>• </a:t>
            </a:r>
            <a:r>
              <a:rPr lang="tr-TR" dirty="0" err="1">
                <a:latin typeface="Arial" pitchFamily="34" charset="0"/>
                <a:cs typeface="Arial" pitchFamily="34" charset="0"/>
              </a:rPr>
              <a:t>Aprona</a:t>
            </a:r>
            <a:r>
              <a:rPr lang="tr-TR" dirty="0">
                <a:latin typeface="Arial" pitchFamily="34" charset="0"/>
                <a:cs typeface="Arial" pitchFamily="34" charset="0"/>
              </a:rPr>
              <a:t> ve tahditli – sınırlandırılmış alanlara yetkisiz ve izinsiz </a:t>
            </a:r>
            <a:r>
              <a:rPr lang="tr-TR" dirty="0" smtClean="0">
                <a:latin typeface="Arial" pitchFamily="34" charset="0"/>
                <a:cs typeface="Arial" pitchFamily="34" charset="0"/>
              </a:rPr>
              <a:t>girişlere engel </a:t>
            </a:r>
            <a:r>
              <a:rPr lang="tr-TR" dirty="0">
                <a:latin typeface="Arial" pitchFamily="34" charset="0"/>
                <a:cs typeface="Arial" pitchFamily="34" charset="0"/>
              </a:rPr>
              <a:t>olmak,</a:t>
            </a:r>
          </a:p>
          <a:p>
            <a:pPr algn="just">
              <a:lnSpc>
                <a:spcPct val="200000"/>
              </a:lnSpc>
            </a:pPr>
            <a:r>
              <a:rPr lang="tr-TR" dirty="0">
                <a:latin typeface="Arial" pitchFamily="34" charset="0"/>
                <a:cs typeface="Arial" pitchFamily="34" charset="0"/>
              </a:rPr>
              <a:t>• Terminallerin, ünitelerin ve hassas noktaların güvenliğini sabit noktalar </a:t>
            </a:r>
            <a:r>
              <a:rPr lang="tr-TR" dirty="0" smtClean="0">
                <a:latin typeface="Arial" pitchFamily="34" charset="0"/>
                <a:cs typeface="Arial" pitchFamily="34" charset="0"/>
              </a:rPr>
              <a:t>ve devriyelerle </a:t>
            </a:r>
            <a:r>
              <a:rPr lang="tr-TR" dirty="0">
                <a:latin typeface="Arial" pitchFamily="34" charset="0"/>
                <a:cs typeface="Arial" pitchFamily="34" charset="0"/>
              </a:rPr>
              <a:t>korumak,</a:t>
            </a:r>
          </a:p>
        </p:txBody>
      </p:sp>
    </p:spTree>
    <p:extLst>
      <p:ext uri="{BB962C8B-B14F-4D97-AF65-F5344CB8AC3E}">
        <p14:creationId xmlns:p14="http://schemas.microsoft.com/office/powerpoint/2010/main" val="472658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88579" y="961571"/>
            <a:ext cx="8481965" cy="3408591"/>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 </a:t>
            </a:r>
            <a:r>
              <a:rPr lang="tr-TR" b="1" dirty="0">
                <a:latin typeface="Arial" pitchFamily="34" charset="0"/>
                <a:cs typeface="Arial" pitchFamily="34" charset="0"/>
              </a:rPr>
              <a:t>Emniyet Şube Müdürlüğünün Görevleri</a:t>
            </a:r>
          </a:p>
          <a:p>
            <a:pPr marL="261833" indent="-261833" algn="just">
              <a:lnSpc>
                <a:spcPct val="200000"/>
              </a:lnSpc>
              <a:buFont typeface="Wingdings" pitchFamily="2" charset="2"/>
              <a:buChar char="Ø"/>
            </a:pPr>
            <a:r>
              <a:rPr lang="tr-TR" dirty="0" smtClean="0">
                <a:latin typeface="Arial" pitchFamily="34" charset="0"/>
                <a:cs typeface="Arial" pitchFamily="34" charset="0"/>
              </a:rPr>
              <a:t>Terminallerin</a:t>
            </a:r>
            <a:r>
              <a:rPr lang="tr-TR" dirty="0">
                <a:latin typeface="Arial" pitchFamily="34" charset="0"/>
                <a:cs typeface="Arial" pitchFamily="34" charset="0"/>
              </a:rPr>
              <a:t>, ünitelerin ve hassas noktaların güvenliğini sabit noktalar </a:t>
            </a:r>
            <a:r>
              <a:rPr lang="tr-TR" dirty="0" smtClean="0">
                <a:latin typeface="Arial" pitchFamily="34" charset="0"/>
                <a:cs typeface="Arial" pitchFamily="34" charset="0"/>
              </a:rPr>
              <a:t>ve devriyelerle </a:t>
            </a:r>
            <a:r>
              <a:rPr lang="tr-TR" dirty="0">
                <a:latin typeface="Arial" pitchFamily="34" charset="0"/>
                <a:cs typeface="Arial" pitchFamily="34" charset="0"/>
              </a:rPr>
              <a:t>korumak,</a:t>
            </a:r>
          </a:p>
          <a:p>
            <a:pPr marL="261833" indent="-261833" algn="just">
              <a:lnSpc>
                <a:spcPct val="200000"/>
              </a:lnSpc>
              <a:buFont typeface="Wingdings" pitchFamily="2" charset="2"/>
              <a:buChar char="Ø"/>
            </a:pPr>
            <a:r>
              <a:rPr lang="tr-TR" dirty="0" smtClean="0">
                <a:latin typeface="Arial" pitchFamily="34" charset="0"/>
                <a:cs typeface="Arial" pitchFamily="34" charset="0"/>
              </a:rPr>
              <a:t>Havacılık </a:t>
            </a:r>
            <a:r>
              <a:rPr lang="tr-TR" dirty="0">
                <a:latin typeface="Arial" pitchFamily="34" charset="0"/>
                <a:cs typeface="Arial" pitchFamily="34" charset="0"/>
              </a:rPr>
              <a:t>güvenliği kapsamı içinde suçların engellenmesi, önlenmesi </a:t>
            </a:r>
            <a:r>
              <a:rPr lang="tr-TR" dirty="0" smtClean="0">
                <a:latin typeface="Arial" pitchFamily="34" charset="0"/>
                <a:cs typeface="Arial" pitchFamily="34" charset="0"/>
              </a:rPr>
              <a:t>ve tespit </a:t>
            </a:r>
            <a:r>
              <a:rPr lang="tr-TR" dirty="0">
                <a:latin typeface="Arial" pitchFamily="34" charset="0"/>
                <a:cs typeface="Arial" pitchFamily="34" charset="0"/>
              </a:rPr>
              <a:t>edilmesi, sivil havacılık yönünden tehdit olabilecek </a:t>
            </a:r>
            <a:r>
              <a:rPr lang="tr-TR" dirty="0" smtClean="0">
                <a:latin typeface="Arial" pitchFamily="34" charset="0"/>
                <a:cs typeface="Arial" pitchFamily="34" charset="0"/>
              </a:rPr>
              <a:t>kişilerin izlenmesi </a:t>
            </a:r>
            <a:r>
              <a:rPr lang="tr-TR" dirty="0">
                <a:latin typeface="Arial" pitchFamily="34" charset="0"/>
                <a:cs typeface="Arial" pitchFamily="34" charset="0"/>
              </a:rPr>
              <a:t>ve acil durumların kontrol altında </a:t>
            </a:r>
            <a:r>
              <a:rPr lang="tr-TR" dirty="0" smtClean="0">
                <a:latin typeface="Arial" pitchFamily="34" charset="0"/>
                <a:cs typeface="Arial" pitchFamily="34" charset="0"/>
              </a:rPr>
              <a:t>tutulmasını  </a:t>
            </a:r>
            <a:r>
              <a:rPr lang="tr-TR" dirty="0">
                <a:latin typeface="Arial" pitchFamily="34" charset="0"/>
                <a:cs typeface="Arial" pitchFamily="34" charset="0"/>
              </a:rPr>
              <a:t>sağlamak</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3287451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88579" y="961571"/>
            <a:ext cx="8481965" cy="3408591"/>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 </a:t>
            </a:r>
            <a:r>
              <a:rPr lang="tr-TR" b="1" dirty="0">
                <a:latin typeface="Arial" pitchFamily="34" charset="0"/>
                <a:cs typeface="Arial" pitchFamily="34" charset="0"/>
              </a:rPr>
              <a:t>Emniyet Şube Müdürlüğünün Görevleri</a:t>
            </a:r>
          </a:p>
          <a:p>
            <a:pPr marL="261833" indent="-261833" algn="just">
              <a:lnSpc>
                <a:spcPct val="200000"/>
              </a:lnSpc>
              <a:buFont typeface="Wingdings" pitchFamily="2" charset="2"/>
              <a:buChar char="Ø"/>
            </a:pPr>
            <a:r>
              <a:rPr lang="tr-TR" dirty="0" smtClean="0">
                <a:latin typeface="Arial" pitchFamily="34" charset="0"/>
                <a:cs typeface="Arial" pitchFamily="34" charset="0"/>
              </a:rPr>
              <a:t>Antiterör </a:t>
            </a:r>
            <a:r>
              <a:rPr lang="tr-TR" dirty="0">
                <a:latin typeface="Arial" pitchFamily="34" charset="0"/>
                <a:cs typeface="Arial" pitchFamily="34" charset="0"/>
              </a:rPr>
              <a:t>birimlerinin oluşturulması, silahlı müdahale, tutsaklar için görüşme ve patlayıcı maddelerin etkisiz hâle getirilmesi gibi uzmanlık düzeyinde mukabelede bulunmayı gerektiren tedbirleri almak, hava meydanında önemli olaylara karşı süratle karşılık verebilme kabiliyetinin artırılması için personeli eğitmektir.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1505" y="3937000"/>
            <a:ext cx="3326543" cy="2365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031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88579" y="961571"/>
            <a:ext cx="8481965" cy="2854593"/>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 </a:t>
            </a:r>
            <a:r>
              <a:rPr lang="tr-TR" b="1" dirty="0">
                <a:latin typeface="Arial" pitchFamily="34" charset="0"/>
                <a:cs typeface="Arial" pitchFamily="34" charset="0"/>
              </a:rPr>
              <a:t>Emniyet Şube Müdürlüğünün Görevleri</a:t>
            </a:r>
          </a:p>
          <a:p>
            <a:pPr marL="261833" indent="-261833" algn="just">
              <a:lnSpc>
                <a:spcPct val="200000"/>
              </a:lnSpc>
              <a:buFont typeface="Wingdings" pitchFamily="2" charset="2"/>
              <a:buChar char="Ø"/>
            </a:pPr>
            <a:r>
              <a:rPr lang="tr-TR" dirty="0">
                <a:latin typeface="Arial" pitchFamily="34" charset="0"/>
                <a:cs typeface="Arial" pitchFamily="34" charset="0"/>
              </a:rPr>
              <a:t>T.C. ve yabancı uyruklu yolcuların pasaport ve pasaport yerine </a:t>
            </a:r>
            <a:r>
              <a:rPr lang="tr-TR" dirty="0" smtClean="0">
                <a:latin typeface="Arial" pitchFamily="34" charset="0"/>
                <a:cs typeface="Arial" pitchFamily="34" charset="0"/>
              </a:rPr>
              <a:t>geçen vesikalarını </a:t>
            </a:r>
            <a:r>
              <a:rPr lang="tr-TR" dirty="0">
                <a:latin typeface="Arial" pitchFamily="34" charset="0"/>
                <a:cs typeface="Arial" pitchFamily="34" charset="0"/>
              </a:rPr>
              <a:t>kontrol ederek giriş ve çıkış damgalarını tatbik etmek, Yabancılar </a:t>
            </a:r>
            <a:r>
              <a:rPr lang="tr-TR" dirty="0" smtClean="0">
                <a:latin typeface="Arial" pitchFamily="34" charset="0"/>
                <a:cs typeface="Arial" pitchFamily="34" charset="0"/>
              </a:rPr>
              <a:t>ve Pasaport </a:t>
            </a:r>
            <a:r>
              <a:rPr lang="tr-TR" dirty="0">
                <a:latin typeface="Arial" pitchFamily="34" charset="0"/>
                <a:cs typeface="Arial" pitchFamily="34" charset="0"/>
              </a:rPr>
              <a:t>Kanunu'nun vermiş olduğu görev ve yetkileri kullanmak da </a:t>
            </a:r>
            <a:r>
              <a:rPr lang="tr-TR" dirty="0" smtClean="0">
                <a:latin typeface="Arial" pitchFamily="34" charset="0"/>
                <a:cs typeface="Arial" pitchFamily="34" charset="0"/>
              </a:rPr>
              <a:t>havalimanı emniyet </a:t>
            </a:r>
            <a:r>
              <a:rPr lang="tr-TR" dirty="0">
                <a:latin typeface="Arial" pitchFamily="34" charset="0"/>
                <a:cs typeface="Arial" pitchFamily="34" charset="0"/>
              </a:rPr>
              <a:t>şube müdürlüğünün görevleri arasındadır.</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7423" y="3670466"/>
            <a:ext cx="3914008" cy="2342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658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88579" y="961572"/>
            <a:ext cx="8481965"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 </a:t>
            </a:r>
            <a:r>
              <a:rPr lang="tr-TR" b="1" dirty="0">
                <a:latin typeface="Arial" pitchFamily="34" charset="0"/>
                <a:cs typeface="Arial" pitchFamily="34" charset="0"/>
              </a:rPr>
              <a:t>Başmüdürlüğünün Görevleri</a:t>
            </a:r>
          </a:p>
          <a:p>
            <a:pPr marL="261833" indent="-261833" algn="just">
              <a:lnSpc>
                <a:spcPct val="200000"/>
              </a:lnSpc>
              <a:buFont typeface="Wingdings" pitchFamily="2" charset="2"/>
              <a:buChar char="Ø"/>
            </a:pPr>
            <a:r>
              <a:rPr lang="tr-TR" dirty="0">
                <a:latin typeface="Arial" pitchFamily="34" charset="0"/>
                <a:cs typeface="Arial" pitchFamily="34" charset="0"/>
              </a:rPr>
              <a:t>Havalimanının işletilmesi, hava trafik kontrol hizmetlerinin ifası, </a:t>
            </a:r>
            <a:r>
              <a:rPr lang="tr-TR" dirty="0" smtClean="0">
                <a:latin typeface="Arial" pitchFamily="34" charset="0"/>
                <a:cs typeface="Arial" pitchFamily="34" charset="0"/>
              </a:rPr>
              <a:t>seyrüsefer sistemleri </a:t>
            </a:r>
            <a:r>
              <a:rPr lang="tr-TR" dirty="0">
                <a:latin typeface="Arial" pitchFamily="34" charset="0"/>
                <a:cs typeface="Arial" pitchFamily="34" charset="0"/>
              </a:rPr>
              <a:t>ve kolaylık tesislerinin işletilmesi gibi ana hizmetlerini yerine </a:t>
            </a:r>
            <a:r>
              <a:rPr lang="tr-TR" dirty="0" smtClean="0">
                <a:latin typeface="Arial" pitchFamily="34" charset="0"/>
                <a:cs typeface="Arial" pitchFamily="34" charset="0"/>
              </a:rPr>
              <a:t>getirmek havalimanı </a:t>
            </a:r>
            <a:r>
              <a:rPr lang="tr-TR" dirty="0">
                <a:latin typeface="Arial" pitchFamily="34" charset="0"/>
                <a:cs typeface="Arial" pitchFamily="34" charset="0"/>
              </a:rPr>
              <a:t>başmüdürlüğünün asli görevleri arasında bulunmaktadır.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Hava limanında </a:t>
            </a:r>
            <a:r>
              <a:rPr lang="tr-TR" dirty="0">
                <a:latin typeface="Arial" pitchFamily="34" charset="0"/>
                <a:cs typeface="Arial" pitchFamily="34" charset="0"/>
              </a:rPr>
              <a:t>yapılacak inşaat, elektrik donanımı ve diğer her türlü faaliyetle </a:t>
            </a:r>
            <a:r>
              <a:rPr lang="tr-TR" dirty="0" smtClean="0">
                <a:latin typeface="Arial" pitchFamily="34" charset="0"/>
                <a:cs typeface="Arial" pitchFamily="34" charset="0"/>
              </a:rPr>
              <a:t>ilgili olarak </a:t>
            </a:r>
            <a:r>
              <a:rPr lang="tr-TR" dirty="0">
                <a:latin typeface="Arial" pitchFamily="34" charset="0"/>
                <a:cs typeface="Arial" pitchFamily="34" charset="0"/>
              </a:rPr>
              <a:t>çalıştırılacak işçi, teknisyen, mühendislerin isim ve adres listelerinin </a:t>
            </a:r>
            <a:r>
              <a:rPr lang="tr-TR" dirty="0" smtClean="0">
                <a:latin typeface="Arial" pitchFamily="34" charset="0"/>
                <a:cs typeface="Arial" pitchFamily="34" charset="0"/>
              </a:rPr>
              <a:t>tanzim edilerek </a:t>
            </a:r>
            <a:r>
              <a:rPr lang="tr-TR" dirty="0">
                <a:latin typeface="Arial" pitchFamily="34" charset="0"/>
                <a:cs typeface="Arial" pitchFamily="34" charset="0"/>
              </a:rPr>
              <a:t>emniyet şube müdürlüğüne bildirilmesini ve arşiv </a:t>
            </a:r>
            <a:r>
              <a:rPr lang="tr-TR" dirty="0" smtClean="0">
                <a:latin typeface="Arial" pitchFamily="34" charset="0"/>
                <a:cs typeface="Arial" pitchFamily="34" charset="0"/>
              </a:rPr>
              <a:t>araştırmasının yapılmasını </a:t>
            </a:r>
            <a:r>
              <a:rPr lang="tr-TR" dirty="0">
                <a:latin typeface="Arial" pitchFamily="34" charset="0"/>
                <a:cs typeface="Arial" pitchFamily="34" charset="0"/>
              </a:rPr>
              <a:t>sağlamak havalimanı başmüdürlüğünün görevleri </a:t>
            </a:r>
            <a:r>
              <a:rPr lang="tr-TR" dirty="0" smtClean="0">
                <a:latin typeface="Arial" pitchFamily="34" charset="0"/>
                <a:cs typeface="Arial" pitchFamily="34" charset="0"/>
              </a:rPr>
              <a:t>arasında sayılmaktadır</a:t>
            </a:r>
            <a:r>
              <a:rPr lang="tr-TR" dirty="0">
                <a:latin typeface="Arial" pitchFamily="34" charset="0"/>
                <a:cs typeface="Arial" pitchFamily="34" charset="0"/>
              </a:rPr>
              <a:t>.</a:t>
            </a:r>
          </a:p>
        </p:txBody>
      </p:sp>
    </p:spTree>
    <p:extLst>
      <p:ext uri="{BB962C8B-B14F-4D97-AF65-F5344CB8AC3E}">
        <p14:creationId xmlns:p14="http://schemas.microsoft.com/office/powerpoint/2010/main" val="2667512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88579" y="961571"/>
            <a:ext cx="8481965" cy="3408591"/>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Gümrük </a:t>
            </a:r>
            <a:r>
              <a:rPr lang="tr-TR" b="1" dirty="0">
                <a:latin typeface="Arial" pitchFamily="34" charset="0"/>
                <a:cs typeface="Arial" pitchFamily="34" charset="0"/>
              </a:rPr>
              <a:t>Müdürlüğünün Görevleri</a:t>
            </a:r>
          </a:p>
          <a:p>
            <a:pPr marL="261833" indent="-261833" algn="just">
              <a:lnSpc>
                <a:spcPct val="200000"/>
              </a:lnSpc>
              <a:buFont typeface="Wingdings" pitchFamily="2" charset="2"/>
              <a:buChar char="Ø"/>
            </a:pPr>
            <a:r>
              <a:rPr lang="tr-TR" dirty="0">
                <a:latin typeface="Arial" pitchFamily="34" charset="0"/>
                <a:cs typeface="Arial" pitchFamily="34" charset="0"/>
              </a:rPr>
              <a:t>Ana görevi, kendi sorumluluk bölgelerinde amir hükümlere göre her </a:t>
            </a:r>
            <a:r>
              <a:rPr lang="tr-TR" dirty="0" smtClean="0">
                <a:latin typeface="Arial" pitchFamily="34" charset="0"/>
                <a:cs typeface="Arial" pitchFamily="34" charset="0"/>
              </a:rPr>
              <a:t>türlü güvenlik </a:t>
            </a:r>
            <a:r>
              <a:rPr lang="tr-TR" dirty="0">
                <a:latin typeface="Arial" pitchFamily="34" charset="0"/>
                <a:cs typeface="Arial" pitchFamily="34" charset="0"/>
              </a:rPr>
              <a:t>önlemini almaktır. Gerektiğinde asayiş ve emniyet konularında </a:t>
            </a:r>
            <a:r>
              <a:rPr lang="tr-TR" dirty="0" smtClean="0">
                <a:latin typeface="Arial" pitchFamily="34" charset="0"/>
                <a:cs typeface="Arial" pitchFamily="34" charset="0"/>
              </a:rPr>
              <a:t>güvenlik kuvvetlerine </a:t>
            </a:r>
            <a:r>
              <a:rPr lang="tr-TR" dirty="0">
                <a:latin typeface="Arial" pitchFamily="34" charset="0"/>
                <a:cs typeface="Arial" pitchFamily="34" charset="0"/>
              </a:rPr>
              <a:t>yardımcı olmak ve gümrüklü salonlar içerisinde kanun ve </a:t>
            </a:r>
            <a:r>
              <a:rPr lang="tr-TR" dirty="0" smtClean="0">
                <a:latin typeface="Arial" pitchFamily="34" charset="0"/>
                <a:cs typeface="Arial" pitchFamily="34" charset="0"/>
              </a:rPr>
              <a:t>mevzuata uygun </a:t>
            </a:r>
            <a:r>
              <a:rPr lang="tr-TR" dirty="0">
                <a:latin typeface="Arial" pitchFamily="34" charset="0"/>
                <a:cs typeface="Arial" pitchFamily="34" charset="0"/>
              </a:rPr>
              <a:t>gümrük kontrollerini yapmak ve gümrüğe gelen malların işlem </a:t>
            </a:r>
            <a:r>
              <a:rPr lang="tr-TR" dirty="0" smtClean="0">
                <a:latin typeface="Arial" pitchFamily="34" charset="0"/>
                <a:cs typeface="Arial" pitchFamily="34" charset="0"/>
              </a:rPr>
              <a:t>görmesini sağlamak </a:t>
            </a:r>
            <a:r>
              <a:rPr lang="tr-TR" dirty="0">
                <a:latin typeface="Arial" pitchFamily="34" charset="0"/>
                <a:cs typeface="Arial" pitchFamily="34" charset="0"/>
              </a:rPr>
              <a:t>gümrük müdürlüğünün görevleri arasında bulunmaktadır.</a:t>
            </a:r>
          </a:p>
        </p:txBody>
      </p:sp>
    </p:spTree>
    <p:extLst>
      <p:ext uri="{BB962C8B-B14F-4D97-AF65-F5344CB8AC3E}">
        <p14:creationId xmlns:p14="http://schemas.microsoft.com/office/powerpoint/2010/main" val="16196500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88579" y="961572"/>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Gümrük </a:t>
            </a:r>
            <a:r>
              <a:rPr lang="tr-TR" b="1" dirty="0">
                <a:latin typeface="Arial" pitchFamily="34" charset="0"/>
                <a:cs typeface="Arial" pitchFamily="34" charset="0"/>
              </a:rPr>
              <a:t>Muhafaza Kaçakçılık ve İstihbarat Bölge </a:t>
            </a:r>
            <a:r>
              <a:rPr lang="tr-TR" b="1" dirty="0" smtClean="0">
                <a:latin typeface="Arial" pitchFamily="34" charset="0"/>
                <a:cs typeface="Arial" pitchFamily="34" charset="0"/>
              </a:rPr>
              <a:t>Amirliğinin Görevleri</a:t>
            </a:r>
            <a:endParaRPr lang="tr-TR" b="1"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Gümrük muhafaza kaçakçılık ve istihbarat bölge amirliğinin görevleri </a:t>
            </a:r>
            <a:r>
              <a:rPr lang="tr-TR" dirty="0" smtClean="0">
                <a:latin typeface="Arial" pitchFamily="34" charset="0"/>
                <a:cs typeface="Arial" pitchFamily="34" charset="0"/>
              </a:rPr>
              <a:t>kendi sorumluluk </a:t>
            </a:r>
            <a:r>
              <a:rPr lang="tr-TR" dirty="0">
                <a:latin typeface="Arial" pitchFamily="34" charset="0"/>
                <a:cs typeface="Arial" pitchFamily="34" charset="0"/>
              </a:rPr>
              <a:t>bölgelerinde her türlü kaçakçılık faaliyetine yönelik önleme, izleme </a:t>
            </a:r>
            <a:r>
              <a:rPr lang="tr-TR" dirty="0" smtClean="0">
                <a:latin typeface="Arial" pitchFamily="34" charset="0"/>
                <a:cs typeface="Arial" pitchFamily="34" charset="0"/>
              </a:rPr>
              <a:t>ve araştırma </a:t>
            </a:r>
            <a:r>
              <a:rPr lang="tr-TR" dirty="0">
                <a:latin typeface="Arial" pitchFamily="34" charset="0"/>
                <a:cs typeface="Arial" pitchFamily="34" charset="0"/>
              </a:rPr>
              <a:t>yapmak ve gerekli tedbirleri almaktır.</a:t>
            </a:r>
          </a:p>
          <a:p>
            <a:pPr algn="just">
              <a:lnSpc>
                <a:spcPct val="200000"/>
              </a:lnSpc>
            </a:pPr>
            <a:r>
              <a:rPr lang="tr-TR" b="1" dirty="0">
                <a:latin typeface="Arial" pitchFamily="34" charset="0"/>
                <a:cs typeface="Arial" pitchFamily="34" charset="0"/>
              </a:rPr>
              <a:t>Jandarma Birlik Komutanlığının Görevleri</a:t>
            </a:r>
          </a:p>
          <a:p>
            <a:pPr marL="261833" indent="-261833" algn="just">
              <a:lnSpc>
                <a:spcPct val="200000"/>
              </a:lnSpc>
              <a:buFont typeface="Wingdings" pitchFamily="2" charset="2"/>
              <a:buChar char="Ø"/>
            </a:pPr>
            <a:r>
              <a:rPr lang="tr-TR" dirty="0">
                <a:latin typeface="Arial" pitchFamily="34" charset="0"/>
                <a:cs typeface="Arial" pitchFamily="34" charset="0"/>
              </a:rPr>
              <a:t>Jandarma birlik komutanlığının havalimanı sınırlarını teşkil eden </a:t>
            </a:r>
            <a:r>
              <a:rPr lang="tr-TR" dirty="0" smtClean="0">
                <a:latin typeface="Arial" pitchFamily="34" charset="0"/>
                <a:cs typeface="Arial" pitchFamily="34" charset="0"/>
              </a:rPr>
              <a:t>beton kaideli </a:t>
            </a:r>
            <a:r>
              <a:rPr lang="tr-TR" dirty="0">
                <a:latin typeface="Arial" pitchFamily="34" charset="0"/>
                <a:cs typeface="Arial" pitchFamily="34" charset="0"/>
              </a:rPr>
              <a:t>tel örgü çitiyle çevrili kısmın çevre güvenliğini sağlamak ve tel örgü </a:t>
            </a:r>
            <a:r>
              <a:rPr lang="tr-TR" dirty="0" smtClean="0">
                <a:latin typeface="Arial" pitchFamily="34" charset="0"/>
                <a:cs typeface="Arial" pitchFamily="34" charset="0"/>
              </a:rPr>
              <a:t>dışından havalimanının </a:t>
            </a:r>
            <a:r>
              <a:rPr lang="tr-TR" dirty="0">
                <a:latin typeface="Arial" pitchFamily="34" charset="0"/>
                <a:cs typeface="Arial" pitchFamily="34" charset="0"/>
              </a:rPr>
              <a:t>havaya dönük bölümüne karşı yapılacak saldırı ve </a:t>
            </a:r>
            <a:r>
              <a:rPr lang="tr-TR" dirty="0" smtClean="0">
                <a:latin typeface="Arial" pitchFamily="34" charset="0"/>
                <a:cs typeface="Arial" pitchFamily="34" charset="0"/>
              </a:rPr>
              <a:t>sabotajları önlemektir</a:t>
            </a:r>
            <a:r>
              <a:rPr lang="tr-TR" dirty="0">
                <a:latin typeface="Arial" pitchFamily="34" charset="0"/>
                <a:cs typeface="Arial" pitchFamily="34" charset="0"/>
              </a:rPr>
              <a:t>.</a:t>
            </a:r>
          </a:p>
        </p:txBody>
      </p:sp>
    </p:spTree>
    <p:extLst>
      <p:ext uri="{BB962C8B-B14F-4D97-AF65-F5344CB8AC3E}">
        <p14:creationId xmlns:p14="http://schemas.microsoft.com/office/powerpoint/2010/main" val="1844016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88579" y="961571"/>
            <a:ext cx="8481965" cy="3408591"/>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İşletmenin </a:t>
            </a:r>
            <a:r>
              <a:rPr lang="tr-TR" b="1" dirty="0">
                <a:latin typeface="Arial" pitchFamily="34" charset="0"/>
                <a:cs typeface="Arial" pitchFamily="34" charset="0"/>
              </a:rPr>
              <a:t>Görevleri</a:t>
            </a:r>
          </a:p>
          <a:p>
            <a:pPr marL="261833" indent="-261833" algn="just">
              <a:lnSpc>
                <a:spcPct val="200000"/>
              </a:lnSpc>
              <a:buFont typeface="Wingdings" pitchFamily="2" charset="2"/>
              <a:buChar char="Ø"/>
            </a:pPr>
            <a:r>
              <a:rPr lang="tr-TR" dirty="0">
                <a:latin typeface="Arial" pitchFamily="34" charset="0"/>
                <a:cs typeface="Arial" pitchFamily="34" charset="0"/>
              </a:rPr>
              <a:t>Terminal binasında yapılacak inşaat, elektrik donanımı ve diğer her </a:t>
            </a:r>
            <a:r>
              <a:rPr lang="tr-TR" dirty="0" smtClean="0">
                <a:latin typeface="Arial" pitchFamily="34" charset="0"/>
                <a:cs typeface="Arial" pitchFamily="34" charset="0"/>
              </a:rPr>
              <a:t>türlü faaliyetle </a:t>
            </a:r>
            <a:r>
              <a:rPr lang="tr-TR" dirty="0">
                <a:latin typeface="Arial" pitchFamily="34" charset="0"/>
                <a:cs typeface="Arial" pitchFamily="34" charset="0"/>
              </a:rPr>
              <a:t>ilgili olarak çalıştırılacak işçi, teknisyen, mühendislerin isim ve </a:t>
            </a:r>
            <a:r>
              <a:rPr lang="tr-TR" dirty="0" smtClean="0">
                <a:latin typeface="Arial" pitchFamily="34" charset="0"/>
                <a:cs typeface="Arial" pitchFamily="34" charset="0"/>
              </a:rPr>
              <a:t>adres listelerini </a:t>
            </a:r>
            <a:r>
              <a:rPr lang="tr-TR" dirty="0">
                <a:latin typeface="Arial" pitchFamily="34" charset="0"/>
                <a:cs typeface="Arial" pitchFamily="34" charset="0"/>
              </a:rPr>
              <a:t>tanzim ederek Emniyet Şube Müdürlüğüne bildirmek ve </a:t>
            </a:r>
            <a:r>
              <a:rPr lang="tr-TR" dirty="0" smtClean="0">
                <a:latin typeface="Arial" pitchFamily="34" charset="0"/>
                <a:cs typeface="Arial" pitchFamily="34" charset="0"/>
              </a:rPr>
              <a:t>güvenlik araştırmasının </a:t>
            </a:r>
            <a:r>
              <a:rPr lang="tr-TR" dirty="0">
                <a:latin typeface="Arial" pitchFamily="34" charset="0"/>
                <a:cs typeface="Arial" pitchFamily="34" charset="0"/>
              </a:rPr>
              <a:t>yapılmasını sağlamak işletmeye dair temel görevler </a:t>
            </a:r>
            <a:r>
              <a:rPr lang="tr-TR" dirty="0" smtClean="0">
                <a:latin typeface="Arial" pitchFamily="34" charset="0"/>
                <a:cs typeface="Arial" pitchFamily="34" charset="0"/>
              </a:rPr>
              <a:t>olarak sıralanmaktadır</a:t>
            </a:r>
            <a:r>
              <a:rPr lang="tr-TR" dirty="0">
                <a:latin typeface="Arial" pitchFamily="34" charset="0"/>
                <a:cs typeface="Arial" pitchFamily="34" charset="0"/>
              </a:rPr>
              <a:t>.</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6823" y="4082143"/>
            <a:ext cx="4136656" cy="1900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9636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288579" y="961572"/>
            <a:ext cx="8481965"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Teşkilatlarının Çalışma Şekli ve Görev Esasları</a:t>
            </a:r>
          </a:p>
          <a:p>
            <a:pPr marL="261833" indent="-261833" algn="just">
              <a:lnSpc>
                <a:spcPct val="200000"/>
              </a:lnSpc>
              <a:buFont typeface="Wingdings" pitchFamily="2" charset="2"/>
              <a:buChar char="Ø"/>
            </a:pPr>
            <a:r>
              <a:rPr lang="tr-TR" dirty="0">
                <a:latin typeface="Arial" pitchFamily="34" charset="0"/>
                <a:cs typeface="Arial" pitchFamily="34" charset="0"/>
              </a:rPr>
              <a:t>Özel güvenlik görevlilerinin sınırları, mevcut yasal düzenlemelerde </a:t>
            </a:r>
            <a:r>
              <a:rPr lang="tr-TR" dirty="0" smtClean="0">
                <a:latin typeface="Arial" pitchFamily="34" charset="0"/>
                <a:cs typeface="Arial" pitchFamily="34" charset="0"/>
              </a:rPr>
              <a:t>açıkça belirtilmemiş </a:t>
            </a:r>
            <a:r>
              <a:rPr lang="tr-TR" dirty="0">
                <a:latin typeface="Arial" pitchFamily="34" charset="0"/>
                <a:cs typeface="Arial" pitchFamily="34" charset="0"/>
              </a:rPr>
              <a:t>olsa dahi, mevzuatın tamamı dikkate alındığında şu </a:t>
            </a:r>
            <a:r>
              <a:rPr lang="tr-TR" dirty="0" smtClean="0">
                <a:latin typeface="Arial" pitchFamily="34" charset="0"/>
                <a:cs typeface="Arial" pitchFamily="34" charset="0"/>
              </a:rPr>
              <a:t>şekilde belirlenebilir;</a:t>
            </a:r>
          </a:p>
          <a:p>
            <a:pPr marL="261833" indent="-261833" algn="just">
              <a:lnSpc>
                <a:spcPct val="200000"/>
              </a:lnSpc>
              <a:buFont typeface="Wingdings" pitchFamily="2" charset="2"/>
              <a:buChar char="Ø"/>
            </a:pPr>
            <a:endParaRPr lang="tr-TR" sz="700"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Özel güvenlik görevlileri, </a:t>
            </a:r>
            <a:r>
              <a:rPr lang="tr-TR" dirty="0" smtClean="0">
                <a:latin typeface="Arial" pitchFamily="34" charset="0"/>
                <a:cs typeface="Arial" pitchFamily="34" charset="0"/>
              </a:rPr>
              <a:t>Özel </a:t>
            </a:r>
            <a:r>
              <a:rPr lang="tr-TR" dirty="0">
                <a:latin typeface="Arial" pitchFamily="34" charset="0"/>
                <a:cs typeface="Arial" pitchFamily="34" charset="0"/>
              </a:rPr>
              <a:t>Güvenlik İzin Bölgesi’nde </a:t>
            </a:r>
            <a:r>
              <a:rPr lang="tr-TR" dirty="0" smtClean="0">
                <a:latin typeface="Arial" pitchFamily="34" charset="0"/>
                <a:cs typeface="Arial" pitchFamily="34" charset="0"/>
              </a:rPr>
              <a:t>adres olarak </a:t>
            </a:r>
            <a:r>
              <a:rPr lang="tr-TR" dirty="0">
                <a:latin typeface="Arial" pitchFamily="34" charset="0"/>
                <a:cs typeface="Arial" pitchFamily="34" charset="0"/>
              </a:rPr>
              <a:t>belirtilen, görev alanı veya güzergâhı dâhilinde şirket varlıklarına </a:t>
            </a:r>
            <a:r>
              <a:rPr lang="tr-TR" dirty="0" smtClean="0">
                <a:latin typeface="Arial" pitchFamily="34" charset="0"/>
                <a:cs typeface="Arial" pitchFamily="34" charset="0"/>
              </a:rPr>
              <a:t>yönelik suç </a:t>
            </a:r>
            <a:r>
              <a:rPr lang="tr-TR" dirty="0">
                <a:latin typeface="Arial" pitchFamily="34" charset="0"/>
                <a:cs typeface="Arial" pitchFamily="34" charset="0"/>
              </a:rPr>
              <a:t>işlenmesini engelleyecek tedbirleri hukuka uygun usullerle alabilirler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 Suç işlendiğinde </a:t>
            </a:r>
            <a:r>
              <a:rPr lang="tr-TR" dirty="0">
                <a:latin typeface="Arial" pitchFamily="34" charset="0"/>
                <a:cs typeface="Arial" pitchFamily="34" charset="0"/>
              </a:rPr>
              <a:t>kendisine tanınan yetkiler çerçevesinde olaya müdahale eder </a:t>
            </a:r>
            <a:r>
              <a:rPr lang="tr-TR" dirty="0" smtClean="0">
                <a:latin typeface="Arial" pitchFamily="34" charset="0"/>
                <a:cs typeface="Arial" pitchFamily="34" charset="0"/>
              </a:rPr>
              <a:t>ve süratle </a:t>
            </a:r>
            <a:r>
              <a:rPr lang="tr-TR" dirty="0">
                <a:latin typeface="Arial" pitchFamily="34" charset="0"/>
                <a:cs typeface="Arial" pitchFamily="34" charset="0"/>
              </a:rPr>
              <a:t>genel kolluk kuvvetini suç mahalline davet eder</a:t>
            </a:r>
          </a:p>
        </p:txBody>
      </p:sp>
    </p:spTree>
    <p:extLst>
      <p:ext uri="{BB962C8B-B14F-4D97-AF65-F5344CB8AC3E}">
        <p14:creationId xmlns:p14="http://schemas.microsoft.com/office/powerpoint/2010/main" val="188269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961572"/>
            <a:ext cx="8481965" cy="5347583"/>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Teşkilatlarının Çalışma Şekli ve Görev Esasları</a:t>
            </a:r>
          </a:p>
          <a:p>
            <a:pPr marL="261833" indent="-261833" algn="just">
              <a:lnSpc>
                <a:spcPct val="200000"/>
              </a:lnSpc>
              <a:buFont typeface="Wingdings" pitchFamily="2" charset="2"/>
              <a:buChar char="Ø"/>
            </a:pPr>
            <a:r>
              <a:rPr lang="tr-TR" dirty="0">
                <a:latin typeface="Arial" pitchFamily="34" charset="0"/>
                <a:cs typeface="Arial" pitchFamily="34" charset="0"/>
              </a:rPr>
              <a:t>Genel kolluk kuvveti olay yerine gelene kadar, soruşturmanın uygun </a:t>
            </a:r>
            <a:r>
              <a:rPr lang="tr-TR" dirty="0" smtClean="0">
                <a:latin typeface="Arial" pitchFamily="34" charset="0"/>
                <a:cs typeface="Arial" pitchFamily="34" charset="0"/>
              </a:rPr>
              <a:t>şekilde yürütülmesini </a:t>
            </a:r>
            <a:r>
              <a:rPr lang="tr-TR" dirty="0">
                <a:latin typeface="Arial" pitchFamily="34" charset="0"/>
                <a:cs typeface="Arial" pitchFamily="34" charset="0"/>
              </a:rPr>
              <a:t>sağlayacak bilgi, belge, </a:t>
            </a:r>
            <a:r>
              <a:rPr lang="tr-TR" dirty="0" smtClean="0">
                <a:latin typeface="Arial" pitchFamily="34" charset="0"/>
                <a:cs typeface="Arial" pitchFamily="34" charset="0"/>
              </a:rPr>
              <a:t>ve </a:t>
            </a:r>
            <a:r>
              <a:rPr lang="tr-TR" dirty="0">
                <a:latin typeface="Arial" pitchFamily="34" charset="0"/>
                <a:cs typeface="Arial" pitchFamily="34" charset="0"/>
              </a:rPr>
              <a:t>tanıkları muhafaza eder, </a:t>
            </a:r>
            <a:r>
              <a:rPr lang="tr-TR" dirty="0" smtClean="0">
                <a:latin typeface="Arial" pitchFamily="34" charset="0"/>
                <a:cs typeface="Arial" pitchFamily="34" charset="0"/>
              </a:rPr>
              <a:t>genel kolluğun </a:t>
            </a:r>
            <a:r>
              <a:rPr lang="tr-TR" dirty="0">
                <a:latin typeface="Arial" pitchFamily="34" charset="0"/>
                <a:cs typeface="Arial" pitchFamily="34" charset="0"/>
              </a:rPr>
              <a:t>olaya el koymasından itibaren genel kolluğun talebi hâlinde araştırma </a:t>
            </a:r>
            <a:r>
              <a:rPr lang="tr-TR" dirty="0" smtClean="0">
                <a:latin typeface="Arial" pitchFamily="34" charset="0"/>
                <a:cs typeface="Arial" pitchFamily="34" charset="0"/>
              </a:rPr>
              <a:t>ve delil </a:t>
            </a:r>
            <a:r>
              <a:rPr lang="tr-TR" dirty="0">
                <a:latin typeface="Arial" pitchFamily="34" charset="0"/>
                <a:cs typeface="Arial" pitchFamily="34" charset="0"/>
              </a:rPr>
              <a:t>toplama faaliyetine yardımcı olur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sz="9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 </a:t>
            </a:r>
            <a:r>
              <a:rPr lang="tr-TR" dirty="0">
                <a:latin typeface="Arial" pitchFamily="34" charset="0"/>
                <a:cs typeface="Arial" pitchFamily="34" charset="0"/>
              </a:rPr>
              <a:t>Özel güvenlik görevlileri, </a:t>
            </a:r>
            <a:r>
              <a:rPr lang="tr-TR" dirty="0" smtClean="0">
                <a:latin typeface="Arial" pitchFamily="34" charset="0"/>
                <a:cs typeface="Arial" pitchFamily="34" charset="0"/>
              </a:rPr>
              <a:t>kendilerine verilen </a:t>
            </a:r>
            <a:r>
              <a:rPr lang="tr-TR" dirty="0">
                <a:latin typeface="Arial" pitchFamily="34" charset="0"/>
                <a:cs typeface="Arial" pitchFamily="34" charset="0"/>
              </a:rPr>
              <a:t>yetkileri; özel güvenlik görevlisi kimlik kartını herkes </a:t>
            </a:r>
            <a:r>
              <a:rPr lang="tr-TR" dirty="0" smtClean="0">
                <a:latin typeface="Arial" pitchFamily="34" charset="0"/>
                <a:cs typeface="Arial" pitchFamily="34" charset="0"/>
              </a:rPr>
              <a:t>tarafından görülebilecek </a:t>
            </a:r>
            <a:r>
              <a:rPr lang="tr-TR" dirty="0">
                <a:latin typeface="Arial" pitchFamily="34" charset="0"/>
                <a:cs typeface="Arial" pitchFamily="34" charset="0"/>
              </a:rPr>
              <a:t>şekilde taşımak şartıyla, üniformalı olarak, görevli oldukları </a:t>
            </a:r>
            <a:r>
              <a:rPr lang="tr-TR" dirty="0" smtClean="0">
                <a:latin typeface="Arial" pitchFamily="34" charset="0"/>
                <a:cs typeface="Arial" pitchFamily="34" charset="0"/>
              </a:rPr>
              <a:t>süre içerisinde </a:t>
            </a:r>
            <a:r>
              <a:rPr lang="tr-TR" dirty="0">
                <a:latin typeface="Arial" pitchFamily="34" charset="0"/>
                <a:cs typeface="Arial" pitchFamily="34" charset="0"/>
              </a:rPr>
              <a:t>ve görevli oldukları alanlarda kullanabilirler. </a:t>
            </a:r>
            <a:endParaRPr lang="tr-TR" dirty="0" smtClean="0">
              <a:latin typeface="Arial" pitchFamily="34" charset="0"/>
              <a:cs typeface="Arial" pitchFamily="34" charset="0"/>
            </a:endParaRPr>
          </a:p>
        </p:txBody>
      </p:sp>
    </p:spTree>
    <p:extLst>
      <p:ext uri="{BB962C8B-B14F-4D97-AF65-F5344CB8AC3E}">
        <p14:creationId xmlns:p14="http://schemas.microsoft.com/office/powerpoint/2010/main" val="778167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961572"/>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Teşkilatlarının Çalışma Şekli ve Görev Esasları</a:t>
            </a:r>
          </a:p>
          <a:p>
            <a:pPr marL="261833" indent="-261833" algn="just">
              <a:lnSpc>
                <a:spcPct val="200000"/>
              </a:lnSpc>
              <a:buFont typeface="Wingdings" pitchFamily="2" charset="2"/>
              <a:buChar char="Ø"/>
            </a:pPr>
            <a:r>
              <a:rPr lang="tr-TR" dirty="0" smtClean="0">
                <a:latin typeface="Arial" pitchFamily="34" charset="0"/>
                <a:cs typeface="Arial" pitchFamily="34" charset="0"/>
              </a:rPr>
              <a:t>Güvenlik </a:t>
            </a:r>
            <a:r>
              <a:rPr lang="tr-TR" dirty="0">
                <a:latin typeface="Arial" pitchFamily="34" charset="0"/>
                <a:cs typeface="Arial" pitchFamily="34" charset="0"/>
              </a:rPr>
              <a:t>görevlileri, Özel Güvenlik İzin Belgesi’nde belirtilen adres ve nakit taşıma güzergâhı dışında yetkili değildir.</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Özel </a:t>
            </a:r>
            <a:r>
              <a:rPr lang="tr-TR" dirty="0">
                <a:latin typeface="Arial" pitchFamily="34" charset="0"/>
                <a:cs typeface="Arial" pitchFamily="34" charset="0"/>
              </a:rPr>
              <a:t>güvenlik görevlileri kendilerine görev sırasında kullanılmak üzere </a:t>
            </a:r>
            <a:r>
              <a:rPr lang="tr-TR" dirty="0" smtClean="0">
                <a:latin typeface="Arial" pitchFamily="34" charset="0"/>
                <a:cs typeface="Arial" pitchFamily="34" charset="0"/>
              </a:rPr>
              <a:t>şirket tarafından </a:t>
            </a:r>
            <a:r>
              <a:rPr lang="tr-TR" dirty="0">
                <a:latin typeface="Arial" pitchFamily="34" charset="0"/>
                <a:cs typeface="Arial" pitchFamily="34" charset="0"/>
              </a:rPr>
              <a:t>verilen ve genel kolluk tarafından ruhsat düzenlenmiş olan silahlarını</a:t>
            </a:r>
            <a:r>
              <a:rPr lang="tr-TR" dirty="0" smtClean="0">
                <a:latin typeface="Arial" pitchFamily="34" charset="0"/>
                <a:cs typeface="Arial" pitchFamily="34" charset="0"/>
              </a:rPr>
              <a:t>, ancak </a:t>
            </a:r>
            <a:r>
              <a:rPr lang="tr-TR" dirty="0">
                <a:latin typeface="Arial" pitchFamily="34" charset="0"/>
                <a:cs typeface="Arial" pitchFamily="34" charset="0"/>
              </a:rPr>
              <a:t>görev alanı içerisinde taşırlar. Gerekli izinler alınmadan </a:t>
            </a:r>
            <a:r>
              <a:rPr lang="tr-TR" dirty="0" smtClean="0">
                <a:latin typeface="Arial" pitchFamily="34" charset="0"/>
                <a:cs typeface="Arial" pitchFamily="34" charset="0"/>
              </a:rPr>
              <a:t>şirket envanterindeki </a:t>
            </a:r>
            <a:r>
              <a:rPr lang="tr-TR" dirty="0">
                <a:latin typeface="Arial" pitchFamily="34" charset="0"/>
                <a:cs typeface="Arial" pitchFamily="34" charset="0"/>
              </a:rPr>
              <a:t>silahın görev alanı dışına çıkarılması durumunda 6136 sayılı </a:t>
            </a:r>
            <a:r>
              <a:rPr lang="tr-TR" dirty="0" smtClean="0">
                <a:latin typeface="Arial" pitchFamily="34" charset="0"/>
                <a:cs typeface="Arial" pitchFamily="34" charset="0"/>
              </a:rPr>
              <a:t>Kanun kapsamında </a:t>
            </a:r>
            <a:r>
              <a:rPr lang="tr-TR" dirty="0">
                <a:latin typeface="Arial" pitchFamily="34" charset="0"/>
                <a:cs typeface="Arial" pitchFamily="34" charset="0"/>
              </a:rPr>
              <a:t>kanuni takibata uğrarlar.</a:t>
            </a:r>
          </a:p>
        </p:txBody>
      </p:sp>
    </p:spTree>
    <p:extLst>
      <p:ext uri="{BB962C8B-B14F-4D97-AF65-F5344CB8AC3E}">
        <p14:creationId xmlns:p14="http://schemas.microsoft.com/office/powerpoint/2010/main" val="31986319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961571"/>
            <a:ext cx="8481965" cy="2854593"/>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Teşkilatlarının Çalışma Şekli ve Görev Esasları</a:t>
            </a:r>
          </a:p>
          <a:p>
            <a:pPr marL="261833" indent="-261833" algn="just">
              <a:lnSpc>
                <a:spcPct val="200000"/>
              </a:lnSpc>
              <a:buFont typeface="Wingdings" pitchFamily="2" charset="2"/>
              <a:buChar char="Ø"/>
            </a:pPr>
            <a:r>
              <a:rPr lang="tr-TR" dirty="0">
                <a:latin typeface="Arial" pitchFamily="34" charset="0"/>
                <a:cs typeface="Arial" pitchFamily="34" charset="0"/>
              </a:rPr>
              <a:t>5188 sayılı Özel Güvenlik Hizmetlerine </a:t>
            </a:r>
            <a:r>
              <a:rPr lang="tr-TR" dirty="0" smtClean="0">
                <a:latin typeface="Arial" pitchFamily="34" charset="0"/>
                <a:cs typeface="Arial" pitchFamily="34" charset="0"/>
              </a:rPr>
              <a:t>Dair Kanunu’nun </a:t>
            </a:r>
            <a:r>
              <a:rPr lang="tr-TR" dirty="0">
                <a:latin typeface="Arial" pitchFamily="34" charset="0"/>
                <a:cs typeface="Arial" pitchFamily="34" charset="0"/>
              </a:rPr>
              <a:t>23 üncü maddesine göre, “Özel güvenlik görevlileri Türk </a:t>
            </a:r>
            <a:r>
              <a:rPr lang="tr-TR" dirty="0" smtClean="0">
                <a:latin typeface="Arial" pitchFamily="34" charset="0"/>
                <a:cs typeface="Arial" pitchFamily="34" charset="0"/>
              </a:rPr>
              <a:t>Ceza Kanunu’nun </a:t>
            </a:r>
            <a:r>
              <a:rPr lang="tr-TR" dirty="0">
                <a:latin typeface="Arial" pitchFamily="34" charset="0"/>
                <a:cs typeface="Arial" pitchFamily="34" charset="0"/>
              </a:rPr>
              <a:t>uygulanmasında memur sayılır. Bunlara karşı görevleri sebebiyle </a:t>
            </a:r>
            <a:r>
              <a:rPr lang="tr-TR" dirty="0" smtClean="0">
                <a:latin typeface="Arial" pitchFamily="34" charset="0"/>
                <a:cs typeface="Arial" pitchFamily="34" charset="0"/>
              </a:rPr>
              <a:t>suç işleyenler </a:t>
            </a:r>
            <a:r>
              <a:rPr lang="tr-TR" dirty="0">
                <a:latin typeface="Arial" pitchFamily="34" charset="0"/>
                <a:cs typeface="Arial" pitchFamily="34" charset="0"/>
              </a:rPr>
              <a:t>devlet memurları aleyhine suç işlemiş gibi cezalandırılır” </a:t>
            </a:r>
            <a:r>
              <a:rPr lang="tr-TR" dirty="0" smtClean="0">
                <a:latin typeface="Arial" pitchFamily="34" charset="0"/>
                <a:cs typeface="Arial" pitchFamily="34" charset="0"/>
              </a:rPr>
              <a:t>hükmü bulunmaktadır</a:t>
            </a:r>
            <a:r>
              <a:rPr lang="tr-TR" dirty="0">
                <a:latin typeface="Arial" pitchFamily="34" charset="0"/>
                <a:cs typeface="Arial" pitchFamily="34" charset="0"/>
              </a:rPr>
              <a:t>.</a:t>
            </a:r>
          </a:p>
        </p:txBody>
      </p:sp>
    </p:spTree>
    <p:extLst>
      <p:ext uri="{BB962C8B-B14F-4D97-AF65-F5344CB8AC3E}">
        <p14:creationId xmlns:p14="http://schemas.microsoft.com/office/powerpoint/2010/main" val="3401163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961572"/>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Teşkilatlarının Çalışma Şekli ve Görev Esasları</a:t>
            </a:r>
          </a:p>
          <a:p>
            <a:pPr marL="261833" indent="-261833" algn="just">
              <a:lnSpc>
                <a:spcPct val="200000"/>
              </a:lnSpc>
              <a:buFont typeface="Wingdings" pitchFamily="2" charset="2"/>
              <a:buChar char="Ø"/>
            </a:pPr>
            <a:r>
              <a:rPr lang="tr-TR" dirty="0">
                <a:latin typeface="Arial" pitchFamily="34" charset="0"/>
                <a:cs typeface="Arial" pitchFamily="34" charset="0"/>
              </a:rPr>
              <a:t>Özel güvenlik görevlileri, görevlerini </a:t>
            </a:r>
            <a:r>
              <a:rPr lang="tr-TR" dirty="0" smtClean="0">
                <a:latin typeface="Arial" pitchFamily="34" charset="0"/>
                <a:cs typeface="Arial" pitchFamily="34" charset="0"/>
              </a:rPr>
              <a:t>icra ederken </a:t>
            </a:r>
            <a:r>
              <a:rPr lang="tr-TR" dirty="0">
                <a:latin typeface="Arial" pitchFamily="34" charset="0"/>
                <a:cs typeface="Arial" pitchFamily="34" charset="0"/>
              </a:rPr>
              <a:t>genel kolluk </a:t>
            </a:r>
            <a:r>
              <a:rPr lang="tr-TR" dirty="0" smtClean="0">
                <a:latin typeface="Arial" pitchFamily="34" charset="0"/>
                <a:cs typeface="Arial" pitchFamily="34" charset="0"/>
              </a:rPr>
              <a:t>kuvvetlerine tanınan </a:t>
            </a:r>
            <a:r>
              <a:rPr lang="tr-TR" dirty="0">
                <a:latin typeface="Arial" pitchFamily="34" charset="0"/>
                <a:cs typeface="Arial" pitchFamily="34" charset="0"/>
              </a:rPr>
              <a:t>bir kısım yetkileri de kullandıklarından, kendilerine karşı mukavemet</a:t>
            </a:r>
            <a:r>
              <a:rPr lang="tr-TR" dirty="0" smtClean="0">
                <a:latin typeface="Arial" pitchFamily="34" charset="0"/>
                <a:cs typeface="Arial" pitchFamily="34" charset="0"/>
              </a:rPr>
              <a:t>, hakaret</a:t>
            </a:r>
            <a:r>
              <a:rPr lang="tr-TR" dirty="0">
                <a:latin typeface="Arial" pitchFamily="34" charset="0"/>
                <a:cs typeface="Arial" pitchFamily="34" charset="0"/>
              </a:rPr>
              <a:t>, tehdit, saldırı gibi suçlarla karşılaşmaları her zaman mümkündür.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nedenle </a:t>
            </a:r>
            <a:r>
              <a:rPr lang="tr-TR" dirty="0">
                <a:latin typeface="Arial" pitchFamily="34" charset="0"/>
                <a:cs typeface="Arial" pitchFamily="34" charset="0"/>
              </a:rPr>
              <a:t>özel güvenlik görevlilerinin görevli oldukları sürelerde </a:t>
            </a:r>
            <a:r>
              <a:rPr lang="tr-TR" dirty="0" smtClean="0">
                <a:latin typeface="Arial" pitchFamily="34" charset="0"/>
                <a:cs typeface="Arial" pitchFamily="34" charset="0"/>
              </a:rPr>
              <a:t>hukuken korunmaları </a:t>
            </a:r>
            <a:r>
              <a:rPr lang="tr-TR" dirty="0">
                <a:latin typeface="Arial" pitchFamily="34" charset="0"/>
                <a:cs typeface="Arial" pitchFamily="34" charset="0"/>
              </a:rPr>
              <a:t>maksadıyla kendilerine karşı </a:t>
            </a:r>
            <a:r>
              <a:rPr lang="tr-TR" dirty="0" smtClean="0">
                <a:latin typeface="Arial" pitchFamily="34" charset="0"/>
                <a:cs typeface="Arial" pitchFamily="34" charset="0"/>
              </a:rPr>
              <a:t>işlenen </a:t>
            </a:r>
            <a:r>
              <a:rPr lang="tr-TR" dirty="0">
                <a:latin typeface="Arial" pitchFamily="34" charset="0"/>
                <a:cs typeface="Arial" pitchFamily="34" charset="0"/>
              </a:rPr>
              <a:t>suçlar bakımından </a:t>
            </a:r>
            <a:r>
              <a:rPr lang="tr-TR" dirty="0" smtClean="0">
                <a:latin typeface="Arial" pitchFamily="34" charset="0"/>
                <a:cs typeface="Arial" pitchFamily="34" charset="0"/>
              </a:rPr>
              <a:t>memur sayılmaları </a:t>
            </a:r>
            <a:r>
              <a:rPr lang="tr-TR" dirty="0">
                <a:latin typeface="Arial" pitchFamily="34" charset="0"/>
                <a:cs typeface="Arial" pitchFamily="34" charset="0"/>
              </a:rPr>
              <a:t>kabul edilmiştir.</a:t>
            </a:r>
          </a:p>
        </p:txBody>
      </p:sp>
    </p:spTree>
    <p:extLst>
      <p:ext uri="{BB962C8B-B14F-4D97-AF65-F5344CB8AC3E}">
        <p14:creationId xmlns:p14="http://schemas.microsoft.com/office/powerpoint/2010/main" val="3493716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961572"/>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Sağlık </a:t>
            </a:r>
            <a:r>
              <a:rPr lang="tr-TR" b="1" dirty="0">
                <a:latin typeface="Arial" pitchFamily="34" charset="0"/>
                <a:cs typeface="Arial" pitchFamily="34" charset="0"/>
              </a:rPr>
              <a:t>Denetleme Merkezi Baştabipliği</a:t>
            </a:r>
          </a:p>
          <a:p>
            <a:pPr marL="261833" indent="-261833" algn="just">
              <a:lnSpc>
                <a:spcPct val="200000"/>
              </a:lnSpc>
              <a:buFont typeface="Wingdings" pitchFamily="2" charset="2"/>
              <a:buChar char="Ø"/>
            </a:pPr>
            <a:r>
              <a:rPr lang="tr-TR" dirty="0">
                <a:latin typeface="Arial" pitchFamily="34" charset="0"/>
                <a:cs typeface="Arial" pitchFamily="34" charset="0"/>
              </a:rPr>
              <a:t>Sağlık Denetleme Merkezi Baştabipliği, </a:t>
            </a:r>
            <a:r>
              <a:rPr lang="tr-TR" dirty="0" smtClean="0">
                <a:latin typeface="Arial" pitchFamily="34" charset="0"/>
                <a:cs typeface="Arial" pitchFamily="34" charset="0"/>
              </a:rPr>
              <a:t>Uluslararası Sağlık Tüzüğü’nün </a:t>
            </a:r>
            <a:r>
              <a:rPr lang="tr-TR" dirty="0">
                <a:latin typeface="Arial" pitchFamily="34" charset="0"/>
                <a:cs typeface="Arial" pitchFamily="34" charset="0"/>
              </a:rPr>
              <a:t>uygulayıcısı olarak, tüzükte yer alan karantina hastalıklarını (Veba</a:t>
            </a:r>
            <a:r>
              <a:rPr lang="tr-TR" dirty="0" smtClean="0">
                <a:latin typeface="Arial" pitchFamily="34" charset="0"/>
                <a:cs typeface="Arial" pitchFamily="34" charset="0"/>
              </a:rPr>
              <a:t>, kolera</a:t>
            </a:r>
            <a:r>
              <a:rPr lang="tr-TR" dirty="0">
                <a:latin typeface="Arial" pitchFamily="34" charset="0"/>
                <a:cs typeface="Arial" pitchFamily="34" charset="0"/>
              </a:rPr>
              <a:t>, sarı humma vb.) Hava yoluyla Türkiye’ye girişlerini ve Türkiye’den </a:t>
            </a:r>
            <a:r>
              <a:rPr lang="tr-TR" dirty="0" smtClean="0">
                <a:latin typeface="Arial" pitchFamily="34" charset="0"/>
                <a:cs typeface="Arial" pitchFamily="34" charset="0"/>
              </a:rPr>
              <a:t>başka ülkelere </a:t>
            </a:r>
            <a:r>
              <a:rPr lang="tr-TR" dirty="0">
                <a:latin typeface="Arial" pitchFamily="34" charset="0"/>
                <a:cs typeface="Arial" pitchFamily="34" charset="0"/>
              </a:rPr>
              <a:t>yayılmasını önlemek temel görevidir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r>
              <a:rPr lang="tr-TR" dirty="0">
                <a:latin typeface="Arial" pitchFamily="34" charset="0"/>
                <a:cs typeface="Arial" pitchFamily="34" charset="0"/>
              </a:rPr>
              <a:t>Bu amaçla havalimanına </a:t>
            </a:r>
            <a:r>
              <a:rPr lang="tr-TR" dirty="0" smtClean="0">
                <a:latin typeface="Arial" pitchFamily="34" charset="0"/>
                <a:cs typeface="Arial" pitchFamily="34" charset="0"/>
              </a:rPr>
              <a:t>yurt dışından </a:t>
            </a:r>
            <a:r>
              <a:rPr lang="tr-TR" dirty="0">
                <a:latin typeface="Arial" pitchFamily="34" charset="0"/>
                <a:cs typeface="Arial" pitchFamily="34" charset="0"/>
              </a:rPr>
              <a:t>gelen her uçaktan Sağlık Genel Bildirimi almak ve bu </a:t>
            </a:r>
            <a:r>
              <a:rPr lang="tr-TR" dirty="0" smtClean="0">
                <a:latin typeface="Arial" pitchFamily="34" charset="0"/>
                <a:cs typeface="Arial" pitchFamily="34" charset="0"/>
              </a:rPr>
              <a:t>bildirimlerin değerlendirilmesini </a:t>
            </a:r>
            <a:r>
              <a:rPr lang="tr-TR" dirty="0">
                <a:latin typeface="Arial" pitchFamily="34" charset="0"/>
                <a:cs typeface="Arial" pitchFamily="34" charset="0"/>
              </a:rPr>
              <a:t>yaparak gerekirse ilgili tüzük çerçevesinde sağlık </a:t>
            </a:r>
            <a:r>
              <a:rPr lang="tr-TR" dirty="0" smtClean="0">
                <a:latin typeface="Arial" pitchFamily="34" charset="0"/>
                <a:cs typeface="Arial" pitchFamily="34" charset="0"/>
              </a:rPr>
              <a:t>tedbirlerini almak </a:t>
            </a:r>
            <a:r>
              <a:rPr lang="tr-TR" dirty="0">
                <a:latin typeface="Arial" pitchFamily="34" charset="0"/>
                <a:cs typeface="Arial" pitchFamily="34" charset="0"/>
              </a:rPr>
              <a:t>da temel görevlerinden biridir.</a:t>
            </a:r>
          </a:p>
          <a:p>
            <a:pPr marL="261833" indent="-261833" algn="just">
              <a:lnSpc>
                <a:spcPct val="200000"/>
              </a:lnSpc>
              <a:buFont typeface="Wingdings" pitchFamily="2" charset="2"/>
              <a:buChar char="Ø"/>
            </a:pPr>
            <a:endParaRPr lang="tr-TR" dirty="0">
              <a:latin typeface="Arial" pitchFamily="34" charset="0"/>
              <a:cs typeface="Arial" pitchFamily="34" charset="0"/>
            </a:endParaRPr>
          </a:p>
        </p:txBody>
      </p:sp>
    </p:spTree>
    <p:extLst>
      <p:ext uri="{BB962C8B-B14F-4D97-AF65-F5344CB8AC3E}">
        <p14:creationId xmlns:p14="http://schemas.microsoft.com/office/powerpoint/2010/main" val="3024179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961571"/>
            <a:ext cx="8481965" cy="4301143"/>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Bulunan Hava yolu Şirketlerinin Görevleri</a:t>
            </a:r>
          </a:p>
          <a:p>
            <a:pPr marL="261833" indent="-261833" algn="just">
              <a:lnSpc>
                <a:spcPct val="200000"/>
              </a:lnSpc>
              <a:buFont typeface="Wingdings" pitchFamily="2" charset="2"/>
              <a:buChar char="Ø"/>
            </a:pPr>
            <a:r>
              <a:rPr lang="tr-TR" dirty="0">
                <a:latin typeface="Arial" pitchFamily="34" charset="0"/>
                <a:cs typeface="Arial" pitchFamily="34" charset="0"/>
              </a:rPr>
              <a:t>Havalimanında bulunan hava yolu şirketlerinin görevleri ise </a:t>
            </a:r>
            <a:r>
              <a:rPr lang="tr-TR" dirty="0" smtClean="0">
                <a:latin typeface="Arial" pitchFamily="34" charset="0"/>
                <a:cs typeface="Arial" pitchFamily="34" charset="0"/>
              </a:rPr>
              <a:t>aşağıdaki gibidir;</a:t>
            </a: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a:p>
            <a:pPr marL="261833" indent="-261833" algn="just">
              <a:lnSpc>
                <a:spcPct val="200000"/>
              </a:lnSpc>
              <a:buFont typeface="Wingdings" pitchFamily="2" charset="2"/>
              <a:buChar char="Ø"/>
            </a:pPr>
            <a:r>
              <a:rPr lang="tr-TR" dirty="0" err="1" smtClean="0">
                <a:latin typeface="Arial" pitchFamily="34" charset="0"/>
                <a:cs typeface="Arial" pitchFamily="34" charset="0"/>
              </a:rPr>
              <a:t>Boarding</a:t>
            </a:r>
            <a:r>
              <a:rPr lang="tr-TR" dirty="0" smtClean="0">
                <a:latin typeface="Arial" pitchFamily="34" charset="0"/>
                <a:cs typeface="Arial" pitchFamily="34" charset="0"/>
              </a:rPr>
              <a:t> (son kontrol) esnasında </a:t>
            </a:r>
            <a:r>
              <a:rPr lang="tr-TR" dirty="0">
                <a:latin typeface="Arial" pitchFamily="34" charset="0"/>
                <a:cs typeface="Arial" pitchFamily="34" charset="0"/>
              </a:rPr>
              <a:t>şirket görevlisi tarafından yolcunun uçuş kuponu </a:t>
            </a:r>
            <a:r>
              <a:rPr lang="tr-TR" dirty="0" smtClean="0">
                <a:latin typeface="Arial" pitchFamily="34" charset="0"/>
                <a:cs typeface="Arial" pitchFamily="34" charset="0"/>
              </a:rPr>
              <a:t>ve resmi </a:t>
            </a:r>
            <a:r>
              <a:rPr lang="tr-TR" dirty="0">
                <a:latin typeface="Arial" pitchFamily="34" charset="0"/>
                <a:cs typeface="Arial" pitchFamily="34" charset="0"/>
              </a:rPr>
              <a:t>kimlik belgesi karşılaştırma işlemini yapmak</a:t>
            </a:r>
            <a:r>
              <a:rPr lang="tr-TR" dirty="0" smtClean="0">
                <a:latin typeface="Arial" pitchFamily="34" charset="0"/>
                <a:cs typeface="Arial" pitchFamily="34" charset="0"/>
              </a:rPr>
              <a:t>, </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Hava </a:t>
            </a:r>
            <a:r>
              <a:rPr lang="tr-TR" dirty="0">
                <a:latin typeface="Arial" pitchFamily="34" charset="0"/>
                <a:cs typeface="Arial" pitchFamily="34" charset="0"/>
              </a:rPr>
              <a:t>taşıtına giren ve çıkan yolcu, bagaj ve kargo malzemeleri </a:t>
            </a:r>
            <a:r>
              <a:rPr lang="tr-TR" dirty="0" smtClean="0">
                <a:latin typeface="Arial" pitchFamily="34" charset="0"/>
                <a:cs typeface="Arial" pitchFamily="34" charset="0"/>
              </a:rPr>
              <a:t>kontrol altında </a:t>
            </a:r>
            <a:r>
              <a:rPr lang="tr-TR" dirty="0">
                <a:latin typeface="Arial" pitchFamily="34" charset="0"/>
                <a:cs typeface="Arial" pitchFamily="34" charset="0"/>
              </a:rPr>
              <a:t>tutarak, birbirine karışması ve yetkisiz kişilerin bunlarla </a:t>
            </a:r>
            <a:r>
              <a:rPr lang="tr-TR" dirty="0" smtClean="0">
                <a:latin typeface="Arial" pitchFamily="34" charset="0"/>
                <a:cs typeface="Arial" pitchFamily="34" charset="0"/>
              </a:rPr>
              <a:t>temasını önlemek</a:t>
            </a:r>
            <a:r>
              <a:rPr lang="tr-TR" dirty="0">
                <a:latin typeface="Arial" pitchFamily="34" charset="0"/>
                <a:cs typeface="Arial" pitchFamily="34" charset="0"/>
              </a:rPr>
              <a:t>,</a:t>
            </a:r>
          </a:p>
        </p:txBody>
      </p:sp>
    </p:spTree>
    <p:extLst>
      <p:ext uri="{BB962C8B-B14F-4D97-AF65-F5344CB8AC3E}">
        <p14:creationId xmlns:p14="http://schemas.microsoft.com/office/powerpoint/2010/main" val="1840663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961571"/>
            <a:ext cx="8481965" cy="396258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Bulunan Hava yolu Şirketlerinin Görevleri</a:t>
            </a:r>
          </a:p>
          <a:p>
            <a:pPr marL="261833" indent="-261833" algn="just">
              <a:lnSpc>
                <a:spcPct val="200000"/>
              </a:lnSpc>
              <a:buFont typeface="Wingdings" pitchFamily="2" charset="2"/>
              <a:buChar char="Ø"/>
            </a:pPr>
            <a:r>
              <a:rPr lang="tr-TR" dirty="0" smtClean="0">
                <a:latin typeface="Arial" pitchFamily="34" charset="0"/>
                <a:cs typeface="Arial" pitchFamily="34" charset="0"/>
              </a:rPr>
              <a:t>Hava </a:t>
            </a:r>
            <a:r>
              <a:rPr lang="tr-TR" dirty="0">
                <a:latin typeface="Arial" pitchFamily="34" charset="0"/>
                <a:cs typeface="Arial" pitchFamily="34" charset="0"/>
              </a:rPr>
              <a:t>yolu işleticileri silahların, patlayıcı maddelerin ve diğer </a:t>
            </a:r>
            <a:r>
              <a:rPr lang="tr-TR" dirty="0" smtClean="0">
                <a:latin typeface="Arial" pitchFamily="34" charset="0"/>
                <a:cs typeface="Arial" pitchFamily="34" charset="0"/>
              </a:rPr>
              <a:t>tehlikeli araçların </a:t>
            </a:r>
            <a:r>
              <a:rPr lang="tr-TR" dirty="0">
                <a:latin typeface="Arial" pitchFamily="34" charset="0"/>
                <a:cs typeface="Arial" pitchFamily="34" charset="0"/>
              </a:rPr>
              <a:t>uluslararası yolcu uçaklarında taşınacak ikram malzemeleri </a:t>
            </a:r>
            <a:r>
              <a:rPr lang="tr-TR" dirty="0" smtClean="0">
                <a:latin typeface="Arial" pitchFamily="34" charset="0"/>
                <a:cs typeface="Arial" pitchFamily="34" charset="0"/>
              </a:rPr>
              <a:t>ve yükler </a:t>
            </a:r>
            <a:r>
              <a:rPr lang="tr-TR" dirty="0">
                <a:latin typeface="Arial" pitchFamily="34" charset="0"/>
                <a:cs typeface="Arial" pitchFamily="34" charset="0"/>
              </a:rPr>
              <a:t>vasıtasıyla uçağa sokulmalarını önlemek için kendilerine ait </a:t>
            </a:r>
            <a:r>
              <a:rPr lang="tr-TR" dirty="0" smtClean="0">
                <a:latin typeface="Arial" pitchFamily="34" charset="0"/>
                <a:cs typeface="Arial" pitchFamily="34" charset="0"/>
              </a:rPr>
              <a:t>güvenlik ve </a:t>
            </a:r>
            <a:r>
              <a:rPr lang="tr-TR" dirty="0">
                <a:latin typeface="Arial" pitchFamily="34" charset="0"/>
                <a:cs typeface="Arial" pitchFamily="34" charset="0"/>
              </a:rPr>
              <a:t>kontrol yöntemlerini, güvenlik programlarında belirleyerek </a:t>
            </a:r>
            <a:r>
              <a:rPr lang="tr-TR" dirty="0" smtClean="0">
                <a:latin typeface="Arial" pitchFamily="34" charset="0"/>
                <a:cs typeface="Arial" pitchFamily="34" charset="0"/>
              </a:rPr>
              <a:t>takip edeceklerdir ve  </a:t>
            </a:r>
            <a:r>
              <a:rPr lang="tr-TR" dirty="0">
                <a:latin typeface="Arial" pitchFamily="34" charset="0"/>
                <a:cs typeface="Arial" pitchFamily="34" charset="0"/>
              </a:rPr>
              <a:t>Kendisine gelen güvenlikle ilgili ihbarları vakit geçirmeksizin </a:t>
            </a:r>
            <a:r>
              <a:rPr lang="tr-TR" dirty="0" smtClean="0">
                <a:latin typeface="Arial" pitchFamily="34" charset="0"/>
                <a:cs typeface="Arial" pitchFamily="34" charset="0"/>
              </a:rPr>
              <a:t>güvenlik birimine </a:t>
            </a:r>
            <a:r>
              <a:rPr lang="tr-TR" dirty="0">
                <a:latin typeface="Arial" pitchFamily="34" charset="0"/>
                <a:cs typeface="Arial" pitchFamily="34" charset="0"/>
              </a:rPr>
              <a:t>haber vermektir.</a:t>
            </a:r>
          </a:p>
        </p:txBody>
      </p:sp>
    </p:spTree>
    <p:extLst>
      <p:ext uri="{BB962C8B-B14F-4D97-AF65-F5344CB8AC3E}">
        <p14:creationId xmlns:p14="http://schemas.microsoft.com/office/powerpoint/2010/main" val="1716037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442402"/>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961572"/>
            <a:ext cx="8481965"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Bulunan Yer Hizmet Kuruluşlarının Görevleri</a:t>
            </a:r>
          </a:p>
          <a:p>
            <a:pPr marL="261833" indent="-261833" algn="just">
              <a:lnSpc>
                <a:spcPct val="200000"/>
              </a:lnSpc>
              <a:buFont typeface="Wingdings" pitchFamily="2" charset="2"/>
              <a:buChar char="Ø"/>
            </a:pPr>
            <a:r>
              <a:rPr lang="tr-TR" dirty="0">
                <a:latin typeface="Arial" pitchFamily="34" charset="0"/>
                <a:cs typeface="Arial" pitchFamily="34" charset="0"/>
              </a:rPr>
              <a:t>Havalimanında bulunan yer hizmet kuruluşlarının görevleri de </a:t>
            </a:r>
            <a:r>
              <a:rPr lang="tr-TR" dirty="0" smtClean="0">
                <a:latin typeface="Arial" pitchFamily="34" charset="0"/>
                <a:cs typeface="Arial" pitchFamily="34" charset="0"/>
              </a:rPr>
              <a:t>güvenliğin sağlanması </a:t>
            </a:r>
            <a:r>
              <a:rPr lang="tr-TR" dirty="0">
                <a:latin typeface="Arial" pitchFamily="34" charset="0"/>
                <a:cs typeface="Arial" pitchFamily="34" charset="0"/>
              </a:rPr>
              <a:t>bakımından dikkate alınması gereken hususlar içermektedir. Buna </a:t>
            </a:r>
            <a:r>
              <a:rPr lang="tr-TR" dirty="0" smtClean="0">
                <a:latin typeface="Arial" pitchFamily="34" charset="0"/>
                <a:cs typeface="Arial" pitchFamily="34" charset="0"/>
              </a:rPr>
              <a:t>göre havalimanında </a:t>
            </a:r>
            <a:r>
              <a:rPr lang="tr-TR" dirty="0">
                <a:latin typeface="Arial" pitchFamily="34" charset="0"/>
                <a:cs typeface="Arial" pitchFamily="34" charset="0"/>
              </a:rPr>
              <a:t>bulunan yer hizmet kuruluşlarının görevleri aşağıdaki </a:t>
            </a:r>
            <a:r>
              <a:rPr lang="tr-TR" dirty="0" smtClean="0">
                <a:latin typeface="Arial" pitchFamily="34" charset="0"/>
                <a:cs typeface="Arial" pitchFamily="34" charset="0"/>
              </a:rPr>
              <a:t>gibi sıralanabilir</a:t>
            </a:r>
            <a:r>
              <a:rPr lang="tr-TR" dirty="0">
                <a:latin typeface="Arial" pitchFamily="34" charset="0"/>
                <a:cs typeface="Arial" pitchFamily="34" charset="0"/>
              </a:rPr>
              <a:t>;</a:t>
            </a:r>
          </a:p>
          <a:p>
            <a:pPr marL="261833" indent="-261833" algn="just">
              <a:lnSpc>
                <a:spcPct val="200000"/>
              </a:lnSpc>
              <a:buFont typeface="Wingdings" pitchFamily="2" charset="2"/>
              <a:buChar char="Ø"/>
            </a:pPr>
            <a:r>
              <a:rPr lang="tr-TR" dirty="0" smtClean="0">
                <a:latin typeface="Arial" pitchFamily="34" charset="0"/>
                <a:cs typeface="Arial" pitchFamily="34" charset="0"/>
              </a:rPr>
              <a:t>Güvenlik </a:t>
            </a:r>
            <a:r>
              <a:rPr lang="tr-TR" dirty="0">
                <a:latin typeface="Arial" pitchFamily="34" charset="0"/>
                <a:cs typeface="Arial" pitchFamily="34" charset="0"/>
              </a:rPr>
              <a:t>konusunda kendi personelini eğitmek,</a:t>
            </a:r>
          </a:p>
          <a:p>
            <a:pPr marL="261833" indent="-261833" algn="just">
              <a:lnSpc>
                <a:spcPct val="200000"/>
              </a:lnSpc>
              <a:buFont typeface="Wingdings" pitchFamily="2" charset="2"/>
              <a:buChar char="Ø"/>
            </a:pPr>
            <a:r>
              <a:rPr lang="tr-TR" dirty="0" smtClean="0">
                <a:latin typeface="Arial" pitchFamily="34" charset="0"/>
                <a:cs typeface="Arial" pitchFamily="34" charset="0"/>
              </a:rPr>
              <a:t>Kendi </a:t>
            </a:r>
            <a:r>
              <a:rPr lang="tr-TR" dirty="0">
                <a:latin typeface="Arial" pitchFamily="34" charset="0"/>
                <a:cs typeface="Arial" pitchFamily="34" charset="0"/>
              </a:rPr>
              <a:t>mevzuatları çerçevesinde gerekli işlemleri yapmak</a:t>
            </a:r>
          </a:p>
          <a:p>
            <a:pPr marL="261833" indent="-261833" algn="just">
              <a:lnSpc>
                <a:spcPct val="200000"/>
              </a:lnSpc>
              <a:buFont typeface="Wingdings" pitchFamily="2" charset="2"/>
              <a:buChar char="Ø"/>
            </a:pPr>
            <a:r>
              <a:rPr lang="tr-TR" dirty="0" smtClean="0">
                <a:latin typeface="Arial" pitchFamily="34" charset="0"/>
                <a:cs typeface="Arial" pitchFamily="34" charset="0"/>
              </a:rPr>
              <a:t>Uçuşa </a:t>
            </a:r>
            <a:r>
              <a:rPr lang="tr-TR" dirty="0">
                <a:latin typeface="Arial" pitchFamily="34" charset="0"/>
                <a:cs typeface="Arial" pitchFamily="34" charset="0"/>
              </a:rPr>
              <a:t>kabul edilmiş yük ve bagajların taşınmasını yapmak,</a:t>
            </a:r>
          </a:p>
          <a:p>
            <a:pPr marL="261833" indent="-261833" algn="just">
              <a:lnSpc>
                <a:spcPct val="200000"/>
              </a:lnSpc>
              <a:buFont typeface="Wingdings" pitchFamily="2" charset="2"/>
              <a:buChar char="Ø"/>
            </a:pPr>
            <a:r>
              <a:rPr lang="tr-TR" dirty="0" smtClean="0">
                <a:latin typeface="Arial" pitchFamily="34" charset="0"/>
                <a:cs typeface="Arial" pitchFamily="34" charset="0"/>
              </a:rPr>
              <a:t>Yolcuların </a:t>
            </a:r>
            <a:r>
              <a:rPr lang="tr-TR" dirty="0">
                <a:latin typeface="Arial" pitchFamily="34" charset="0"/>
                <a:cs typeface="Arial" pitchFamily="34" charset="0"/>
              </a:rPr>
              <a:t>uçağa götürülmesi ve getirilmesinde araç tahsis etmek ve</a:t>
            </a:r>
          </a:p>
          <a:p>
            <a:pPr marL="261833" indent="-261833" algn="just">
              <a:lnSpc>
                <a:spcPct val="200000"/>
              </a:lnSpc>
              <a:buFont typeface="Wingdings" pitchFamily="2" charset="2"/>
              <a:buChar char="Ø"/>
            </a:pPr>
            <a:r>
              <a:rPr lang="tr-TR" dirty="0" smtClean="0">
                <a:latin typeface="Arial" pitchFamily="34" charset="0"/>
                <a:cs typeface="Arial" pitchFamily="34" charset="0"/>
              </a:rPr>
              <a:t>Siber </a:t>
            </a:r>
            <a:r>
              <a:rPr lang="tr-TR" dirty="0">
                <a:latin typeface="Arial" pitchFamily="34" charset="0"/>
                <a:cs typeface="Arial" pitchFamily="34" charset="0"/>
              </a:rPr>
              <a:t>saldırılara karşı gerekli tedbirleri almaktır.</a:t>
            </a:r>
          </a:p>
        </p:txBody>
      </p:sp>
    </p:spTree>
    <p:extLst>
      <p:ext uri="{BB962C8B-B14F-4D97-AF65-F5344CB8AC3E}">
        <p14:creationId xmlns:p14="http://schemas.microsoft.com/office/powerpoint/2010/main" val="868823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308429"/>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816429"/>
            <a:ext cx="8481965"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HAVALİMANINDA </a:t>
            </a:r>
            <a:r>
              <a:rPr lang="tr-TR" b="1" dirty="0">
                <a:latin typeface="Arial" pitchFamily="34" charset="0"/>
                <a:cs typeface="Arial" pitchFamily="34" charset="0"/>
              </a:rPr>
              <a:t>GÜVENLİK ÖNLEMLERİ</a:t>
            </a:r>
          </a:p>
          <a:p>
            <a:pPr marL="261833" indent="-261833" algn="just">
              <a:lnSpc>
                <a:spcPct val="200000"/>
              </a:lnSpc>
              <a:buFont typeface="Wingdings" pitchFamily="2" charset="2"/>
              <a:buChar char="Ø"/>
            </a:pPr>
            <a:r>
              <a:rPr lang="tr-TR" dirty="0">
                <a:latin typeface="Arial" pitchFamily="34" charset="0"/>
                <a:cs typeface="Arial" pitchFamily="34" charset="0"/>
              </a:rPr>
              <a:t>Havalimanlarında güvenlik önlemlerini iki başlık altında </a:t>
            </a:r>
            <a:r>
              <a:rPr lang="tr-TR" dirty="0" smtClean="0">
                <a:latin typeface="Arial" pitchFamily="34" charset="0"/>
                <a:cs typeface="Arial" pitchFamily="34" charset="0"/>
              </a:rPr>
              <a:t>toplamak mümkündür</a:t>
            </a:r>
            <a:r>
              <a:rPr lang="tr-TR" dirty="0">
                <a:latin typeface="Arial" pitchFamily="34" charset="0"/>
                <a:cs typeface="Arial" pitchFamily="34" charset="0"/>
              </a:rPr>
              <a:t>, “fiziki” ve “koruyucu</a:t>
            </a:r>
            <a:r>
              <a:rPr lang="tr-TR" dirty="0" smtClean="0">
                <a:latin typeface="Arial" pitchFamily="34" charset="0"/>
                <a:cs typeface="Arial" pitchFamily="34" charset="0"/>
              </a:rPr>
              <a:t>”. </a:t>
            </a:r>
          </a:p>
          <a:p>
            <a:pPr algn="just">
              <a:lnSpc>
                <a:spcPct val="200000"/>
              </a:lnSpc>
            </a:pPr>
            <a:r>
              <a:rPr lang="tr-TR" b="1" dirty="0" smtClean="0">
                <a:latin typeface="Arial" pitchFamily="34" charset="0"/>
                <a:cs typeface="Arial" pitchFamily="34" charset="0"/>
              </a:rPr>
              <a:t>Fiziki </a:t>
            </a:r>
            <a:r>
              <a:rPr lang="tr-TR" b="1" dirty="0">
                <a:latin typeface="Arial" pitchFamily="34" charset="0"/>
                <a:cs typeface="Arial" pitchFamily="34" charset="0"/>
              </a:rPr>
              <a:t>güvenlik önlemleri aşağıdaki gibidir;</a:t>
            </a:r>
          </a:p>
          <a:p>
            <a:pPr algn="just">
              <a:lnSpc>
                <a:spcPct val="200000"/>
              </a:lnSpc>
            </a:pPr>
            <a:r>
              <a:rPr lang="tr-TR" dirty="0">
                <a:latin typeface="Arial" pitchFamily="34" charset="0"/>
                <a:cs typeface="Arial" pitchFamily="34" charset="0"/>
              </a:rPr>
              <a:t>• Duvarlar,</a:t>
            </a:r>
          </a:p>
          <a:p>
            <a:pPr algn="just">
              <a:lnSpc>
                <a:spcPct val="200000"/>
              </a:lnSpc>
            </a:pPr>
            <a:r>
              <a:rPr lang="tr-TR" dirty="0">
                <a:latin typeface="Arial" pitchFamily="34" charset="0"/>
                <a:cs typeface="Arial" pitchFamily="34" charset="0"/>
              </a:rPr>
              <a:t>• Tel örgüler,</a:t>
            </a:r>
          </a:p>
          <a:p>
            <a:pPr algn="just">
              <a:lnSpc>
                <a:spcPct val="200000"/>
              </a:lnSpc>
            </a:pPr>
            <a:r>
              <a:rPr lang="tr-TR" dirty="0">
                <a:latin typeface="Arial" pitchFamily="34" charset="0"/>
                <a:cs typeface="Arial" pitchFamily="34" charset="0"/>
              </a:rPr>
              <a:t>• Kapanlar</a:t>
            </a:r>
            <a:r>
              <a:rPr lang="tr-TR" dirty="0" smtClean="0">
                <a:latin typeface="Arial" pitchFamily="34" charset="0"/>
                <a:cs typeface="Arial" pitchFamily="34" charset="0"/>
              </a:rPr>
              <a:t>,</a:t>
            </a:r>
            <a:endParaRPr lang="tr-TR" dirty="0">
              <a:latin typeface="Arial" pitchFamily="34" charset="0"/>
              <a:cs typeface="Arial" pitchFamily="34" charset="0"/>
            </a:endParaRPr>
          </a:p>
          <a:p>
            <a:pPr algn="just">
              <a:lnSpc>
                <a:spcPct val="200000"/>
              </a:lnSpc>
            </a:pPr>
            <a:r>
              <a:rPr lang="tr-TR" dirty="0">
                <a:latin typeface="Arial" pitchFamily="34" charset="0"/>
                <a:cs typeface="Arial" pitchFamily="34" charset="0"/>
              </a:rPr>
              <a:t>• Kilitler,</a:t>
            </a:r>
          </a:p>
          <a:p>
            <a:pPr algn="just">
              <a:lnSpc>
                <a:spcPct val="200000"/>
              </a:lnSpc>
            </a:pPr>
            <a:r>
              <a:rPr lang="tr-TR" dirty="0">
                <a:latin typeface="Arial" pitchFamily="34" charset="0"/>
                <a:cs typeface="Arial" pitchFamily="34" charset="0"/>
              </a:rPr>
              <a:t>• Bariyerler,</a:t>
            </a:r>
          </a:p>
          <a:p>
            <a:pPr algn="just">
              <a:lnSpc>
                <a:spcPct val="200000"/>
              </a:lnSpc>
            </a:pPr>
            <a:endParaRPr lang="tr-TR" dirty="0">
              <a:latin typeface="Arial" pitchFamily="34" charset="0"/>
              <a:cs typeface="Arial" pitchFamily="34" charset="0"/>
            </a:endParaRPr>
          </a:p>
        </p:txBody>
      </p:sp>
      <p:sp>
        <p:nvSpPr>
          <p:cNvPr id="5" name="Dikdörtgen 4"/>
          <p:cNvSpPr/>
          <p:nvPr/>
        </p:nvSpPr>
        <p:spPr>
          <a:xfrm>
            <a:off x="2987644" y="2848429"/>
            <a:ext cx="4572000" cy="2854593"/>
          </a:xfrm>
          <a:prstGeom prst="rect">
            <a:avLst/>
          </a:prstGeom>
        </p:spPr>
        <p:txBody>
          <a:bodyPr lIns="83786" tIns="41893" rIns="83786" bIns="41893">
            <a:spAutoFit/>
          </a:bodyPr>
          <a:lstStyle/>
          <a:p>
            <a:pPr>
              <a:lnSpc>
                <a:spcPct val="200000"/>
              </a:lnSpc>
            </a:pPr>
            <a:r>
              <a:rPr lang="tr-TR" dirty="0" smtClean="0">
                <a:latin typeface="Arial" pitchFamily="34" charset="0"/>
                <a:cs typeface="Arial" pitchFamily="34" charset="0"/>
              </a:rPr>
              <a:t>• Erken </a:t>
            </a:r>
            <a:r>
              <a:rPr lang="tr-TR" dirty="0">
                <a:latin typeface="Arial" pitchFamily="34" charset="0"/>
                <a:cs typeface="Arial" pitchFamily="34" charset="0"/>
              </a:rPr>
              <a:t>algılama, uyarı ve alarm sistemleri,</a:t>
            </a:r>
          </a:p>
          <a:p>
            <a:pPr>
              <a:lnSpc>
                <a:spcPct val="200000"/>
              </a:lnSpc>
            </a:pPr>
            <a:r>
              <a:rPr lang="tr-TR" dirty="0">
                <a:latin typeface="Arial" pitchFamily="34" charset="0"/>
                <a:cs typeface="Arial" pitchFamily="34" charset="0"/>
              </a:rPr>
              <a:t>• Turnike geçiş sistemleri,</a:t>
            </a:r>
          </a:p>
          <a:p>
            <a:pPr>
              <a:lnSpc>
                <a:spcPct val="200000"/>
              </a:lnSpc>
            </a:pPr>
            <a:r>
              <a:rPr lang="tr-TR" dirty="0">
                <a:latin typeface="Arial" pitchFamily="34" charset="0"/>
                <a:cs typeface="Arial" pitchFamily="34" charset="0"/>
              </a:rPr>
              <a:t>• Aydınlatma,</a:t>
            </a:r>
          </a:p>
          <a:p>
            <a:pPr>
              <a:lnSpc>
                <a:spcPct val="200000"/>
              </a:lnSpc>
            </a:pPr>
            <a:r>
              <a:rPr lang="tr-TR" dirty="0">
                <a:latin typeface="Arial" pitchFamily="34" charset="0"/>
                <a:cs typeface="Arial" pitchFamily="34" charset="0"/>
              </a:rPr>
              <a:t>• Kartlı giriş-çıkış kontrol sistemleri,</a:t>
            </a:r>
          </a:p>
          <a:p>
            <a:pPr>
              <a:lnSpc>
                <a:spcPct val="200000"/>
              </a:lnSpc>
            </a:pPr>
            <a:r>
              <a:rPr lang="tr-TR" dirty="0">
                <a:latin typeface="Arial" pitchFamily="34" charset="0"/>
                <a:cs typeface="Arial" pitchFamily="34" charset="0"/>
              </a:rPr>
              <a:t>• İkaz levhalarıdır.</a:t>
            </a:r>
          </a:p>
        </p:txBody>
      </p:sp>
    </p:spTree>
    <p:extLst>
      <p:ext uri="{BB962C8B-B14F-4D97-AF65-F5344CB8AC3E}">
        <p14:creationId xmlns:p14="http://schemas.microsoft.com/office/powerpoint/2010/main" val="3558258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308429"/>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816429"/>
            <a:ext cx="8481965"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HAVALİMANINDA </a:t>
            </a:r>
            <a:r>
              <a:rPr lang="tr-TR" b="1" dirty="0">
                <a:latin typeface="Arial" pitchFamily="34" charset="0"/>
                <a:cs typeface="Arial" pitchFamily="34" charset="0"/>
              </a:rPr>
              <a:t>GÜVENLİK ÖNLEMLERİ</a:t>
            </a:r>
          </a:p>
          <a:p>
            <a:pPr algn="just">
              <a:lnSpc>
                <a:spcPct val="200000"/>
              </a:lnSpc>
            </a:pPr>
            <a:r>
              <a:rPr lang="tr-TR" b="1" dirty="0">
                <a:latin typeface="Arial" pitchFamily="34" charset="0"/>
                <a:cs typeface="Arial" pitchFamily="34" charset="0"/>
              </a:rPr>
              <a:t>Koruyucu güvenlik önlemleri ise şu şekilde sıralanabilir</a:t>
            </a:r>
            <a:r>
              <a:rPr lang="tr-TR" dirty="0">
                <a:latin typeface="Arial" pitchFamily="34" charset="0"/>
                <a:cs typeface="Arial" pitchFamily="34" charset="0"/>
              </a:rPr>
              <a:t>;</a:t>
            </a:r>
          </a:p>
          <a:p>
            <a:pPr algn="just">
              <a:lnSpc>
                <a:spcPct val="200000"/>
              </a:lnSpc>
            </a:pPr>
            <a:r>
              <a:rPr lang="tr-TR" dirty="0">
                <a:latin typeface="Arial" pitchFamily="34" charset="0"/>
                <a:cs typeface="Arial" pitchFamily="34" charset="0"/>
              </a:rPr>
              <a:t>• Nöbetçi kulübeleri,</a:t>
            </a:r>
          </a:p>
          <a:p>
            <a:pPr algn="just">
              <a:lnSpc>
                <a:spcPct val="200000"/>
              </a:lnSpc>
            </a:pPr>
            <a:r>
              <a:rPr lang="tr-TR" dirty="0">
                <a:latin typeface="Arial" pitchFamily="34" charset="0"/>
                <a:cs typeface="Arial" pitchFamily="34" charset="0"/>
              </a:rPr>
              <a:t>• Nöbetçi noktaları,</a:t>
            </a:r>
          </a:p>
          <a:p>
            <a:pPr algn="just">
              <a:lnSpc>
                <a:spcPct val="200000"/>
              </a:lnSpc>
            </a:pPr>
            <a:r>
              <a:rPr lang="tr-TR" dirty="0">
                <a:latin typeface="Arial" pitchFamily="34" charset="0"/>
                <a:cs typeface="Arial" pitchFamily="34" charset="0"/>
              </a:rPr>
              <a:t>• Giriş kontrol noktaları,</a:t>
            </a:r>
          </a:p>
          <a:p>
            <a:pPr algn="just">
              <a:lnSpc>
                <a:spcPct val="200000"/>
              </a:lnSpc>
            </a:pPr>
            <a:r>
              <a:rPr lang="tr-TR" dirty="0">
                <a:latin typeface="Arial" pitchFamily="34" charset="0"/>
                <a:cs typeface="Arial" pitchFamily="34" charset="0"/>
              </a:rPr>
              <a:t>• Devriyeler,</a:t>
            </a:r>
          </a:p>
          <a:p>
            <a:pPr algn="just">
              <a:lnSpc>
                <a:spcPct val="200000"/>
              </a:lnSpc>
            </a:pPr>
            <a:r>
              <a:rPr lang="tr-TR" dirty="0">
                <a:latin typeface="Arial" pitchFamily="34" charset="0"/>
                <a:cs typeface="Arial" pitchFamily="34" charset="0"/>
              </a:rPr>
              <a:t>• Kontrol denetim araştırma sistemleri,</a:t>
            </a:r>
          </a:p>
          <a:p>
            <a:pPr algn="just">
              <a:lnSpc>
                <a:spcPct val="200000"/>
              </a:lnSpc>
            </a:pPr>
            <a:r>
              <a:rPr lang="tr-TR" dirty="0">
                <a:latin typeface="Arial" pitchFamily="34" charset="0"/>
                <a:cs typeface="Arial" pitchFamily="34" charset="0"/>
              </a:rPr>
              <a:t>• Test sistemleri,</a:t>
            </a:r>
          </a:p>
          <a:p>
            <a:pPr algn="just">
              <a:lnSpc>
                <a:spcPct val="200000"/>
              </a:lnSpc>
            </a:pPr>
            <a:r>
              <a:rPr lang="tr-TR" dirty="0">
                <a:latin typeface="Arial" pitchFamily="34" charset="0"/>
                <a:cs typeface="Arial" pitchFamily="34" charset="0"/>
              </a:rPr>
              <a:t>• Ziyaretçi sistemleri</a:t>
            </a:r>
            <a:r>
              <a:rPr lang="tr-TR" dirty="0" smtClean="0">
                <a:latin typeface="Arial" pitchFamily="34" charset="0"/>
                <a:cs typeface="Arial" pitchFamily="34" charset="0"/>
              </a:rPr>
              <a:t>,</a:t>
            </a:r>
          </a:p>
          <a:p>
            <a:pPr algn="just">
              <a:lnSpc>
                <a:spcPct val="200000"/>
              </a:lnSpc>
            </a:pPr>
            <a:r>
              <a:rPr lang="tr-TR" dirty="0">
                <a:latin typeface="Arial" pitchFamily="34" charset="0"/>
                <a:cs typeface="Arial" pitchFamily="34" charset="0"/>
              </a:rPr>
              <a:t>• Güvenlik araştırması ve giriş kartı uygulaması,</a:t>
            </a:r>
          </a:p>
          <a:p>
            <a:pPr algn="just">
              <a:lnSpc>
                <a:spcPct val="200000"/>
              </a:lnSpc>
            </a:pPr>
            <a:r>
              <a:rPr lang="tr-TR" dirty="0">
                <a:latin typeface="Arial" pitchFamily="34" charset="0"/>
                <a:cs typeface="Arial" pitchFamily="34" charset="0"/>
              </a:rPr>
              <a:t>• Eğitim,</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8978" y="3051904"/>
            <a:ext cx="3663289" cy="2605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6723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308429"/>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816429"/>
            <a:ext cx="8481965" cy="2854593"/>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HAVALİMANINDA </a:t>
            </a:r>
            <a:r>
              <a:rPr lang="tr-TR" b="1" dirty="0">
                <a:latin typeface="Arial" pitchFamily="34" charset="0"/>
                <a:cs typeface="Arial" pitchFamily="34" charset="0"/>
              </a:rPr>
              <a:t>GÜVENLİK ÖNLEMLERİ</a:t>
            </a:r>
          </a:p>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NOKTALARI</a:t>
            </a:r>
          </a:p>
          <a:p>
            <a:pPr marL="261833" indent="-261833" algn="just">
              <a:lnSpc>
                <a:spcPct val="200000"/>
              </a:lnSpc>
              <a:buFont typeface="Wingdings" pitchFamily="2" charset="2"/>
              <a:buChar char="Ø"/>
            </a:pPr>
            <a:r>
              <a:rPr lang="tr-TR" dirty="0">
                <a:latin typeface="Arial" pitchFamily="34" charset="0"/>
                <a:cs typeface="Arial" pitchFamily="34" charset="0"/>
              </a:rPr>
              <a:t>Fiziksel olarak </a:t>
            </a:r>
            <a:r>
              <a:rPr lang="tr-TR" dirty="0" smtClean="0">
                <a:latin typeface="Arial" pitchFamily="34" charset="0"/>
                <a:cs typeface="Arial" pitchFamily="34" charset="0"/>
              </a:rPr>
              <a:t>sınırları belirlenmiş alan ve </a:t>
            </a:r>
            <a:r>
              <a:rPr lang="tr-TR" dirty="0">
                <a:latin typeface="Arial" pitchFamily="34" charset="0"/>
                <a:cs typeface="Arial" pitchFamily="34" charset="0"/>
              </a:rPr>
              <a:t>olan </a:t>
            </a:r>
            <a:r>
              <a:rPr lang="tr-TR" dirty="0" smtClean="0">
                <a:latin typeface="Arial" pitchFamily="34" charset="0"/>
                <a:cs typeface="Arial" pitchFamily="34" charset="0"/>
              </a:rPr>
              <a:t>mekânlara  girişlerde,  güvenlik </a:t>
            </a:r>
            <a:r>
              <a:rPr lang="tr-TR" dirty="0">
                <a:latin typeface="Arial" pitchFamily="34" charset="0"/>
                <a:cs typeface="Arial" pitchFamily="34" charset="0"/>
              </a:rPr>
              <a:t>görevlisi, güvenlik cihaz ve sistemleri ile </a:t>
            </a:r>
            <a:r>
              <a:rPr lang="tr-TR" dirty="0" smtClean="0">
                <a:latin typeface="Arial" pitchFamily="34" charset="0"/>
                <a:cs typeface="Arial" pitchFamily="34" charset="0"/>
              </a:rPr>
              <a:t>oluşturulan şahısların</a:t>
            </a:r>
            <a:r>
              <a:rPr lang="tr-TR" dirty="0">
                <a:latin typeface="Arial" pitchFamily="34" charset="0"/>
                <a:cs typeface="Arial" pitchFamily="34" charset="0"/>
              </a:rPr>
              <a:t>, taşıtların, eşyaların güvenlik amaçlı kontrollerinin yapıldığı </a:t>
            </a:r>
            <a:r>
              <a:rPr lang="tr-TR" dirty="0" smtClean="0">
                <a:latin typeface="Arial" pitchFamily="34" charset="0"/>
                <a:cs typeface="Arial" pitchFamily="34" charset="0"/>
              </a:rPr>
              <a:t>yerlere kontrol </a:t>
            </a:r>
            <a:r>
              <a:rPr lang="tr-TR" dirty="0">
                <a:latin typeface="Arial" pitchFamily="34" charset="0"/>
                <a:cs typeface="Arial" pitchFamily="34" charset="0"/>
              </a:rPr>
              <a:t>noktası denir.</a:t>
            </a: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6505" y="3645003"/>
            <a:ext cx="4393428" cy="26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1059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308429"/>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816429"/>
            <a:ext cx="8481965" cy="5347583"/>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Noktalarının Genel Özellikleri</a:t>
            </a:r>
          </a:p>
          <a:p>
            <a:pPr marL="261833" indent="-261833" algn="just">
              <a:lnSpc>
                <a:spcPct val="200000"/>
              </a:lnSpc>
              <a:buFont typeface="Wingdings" pitchFamily="2" charset="2"/>
              <a:buChar char="Ø"/>
            </a:pPr>
            <a:r>
              <a:rPr lang="tr-TR" dirty="0">
                <a:latin typeface="Arial" pitchFamily="34" charset="0"/>
                <a:cs typeface="Arial" pitchFamily="34" charset="0"/>
              </a:rPr>
              <a:t>Kontrol noktaları, yapılacak güvenlik taramasının türüne (şahısların</a:t>
            </a:r>
            <a:r>
              <a:rPr lang="tr-TR" dirty="0" smtClean="0">
                <a:latin typeface="Arial" pitchFamily="34" charset="0"/>
                <a:cs typeface="Arial" pitchFamily="34" charset="0"/>
              </a:rPr>
              <a:t>, eşyaların </a:t>
            </a:r>
            <a:r>
              <a:rPr lang="tr-TR" dirty="0">
                <a:latin typeface="Arial" pitchFamily="34" charset="0"/>
                <a:cs typeface="Arial" pitchFamily="34" charset="0"/>
              </a:rPr>
              <a:t>veya araçların) göre düzenlenir. Buna göre;</a:t>
            </a:r>
          </a:p>
          <a:p>
            <a:pPr algn="just">
              <a:lnSpc>
                <a:spcPct val="200000"/>
              </a:lnSpc>
            </a:pPr>
            <a:r>
              <a:rPr lang="tr-TR" dirty="0">
                <a:latin typeface="Arial" pitchFamily="34" charset="0"/>
                <a:cs typeface="Arial" pitchFamily="34" charset="0"/>
              </a:rPr>
              <a:t>• Tesislere giriş ve çıkışlarda </a:t>
            </a:r>
            <a:r>
              <a:rPr lang="tr-TR" dirty="0" smtClean="0">
                <a:latin typeface="Arial" pitchFamily="34" charset="0"/>
                <a:cs typeface="Arial" pitchFamily="34" charset="0"/>
              </a:rPr>
              <a:t>, </a:t>
            </a:r>
            <a:r>
              <a:rPr lang="tr-TR" dirty="0">
                <a:latin typeface="Arial" pitchFamily="34" charset="0"/>
                <a:cs typeface="Arial" pitchFamily="34" charset="0"/>
              </a:rPr>
              <a:t>ihtiyaca cevap veriyorsa tek </a:t>
            </a:r>
            <a:r>
              <a:rPr lang="tr-TR" dirty="0" smtClean="0">
                <a:latin typeface="Arial" pitchFamily="34" charset="0"/>
                <a:cs typeface="Arial" pitchFamily="34" charset="0"/>
              </a:rPr>
              <a:t>kapı kullanılmalıdır</a:t>
            </a:r>
            <a:r>
              <a:rPr lang="tr-TR" dirty="0">
                <a:latin typeface="Arial" pitchFamily="34" charset="0"/>
                <a:cs typeface="Arial" pitchFamily="34" charset="0"/>
              </a:rPr>
              <a:t>. Bina içerisinde yaya giriş kontrol noktaları, bunları </a:t>
            </a:r>
            <a:r>
              <a:rPr lang="tr-TR" dirty="0" smtClean="0">
                <a:latin typeface="Arial" pitchFamily="34" charset="0"/>
                <a:cs typeface="Arial" pitchFamily="34" charset="0"/>
              </a:rPr>
              <a:t>açmak üzere </a:t>
            </a:r>
            <a:r>
              <a:rPr lang="tr-TR" dirty="0">
                <a:latin typeface="Arial" pitchFamily="34" charset="0"/>
                <a:cs typeface="Arial" pitchFamily="34" charset="0"/>
              </a:rPr>
              <a:t>kırmaya teşebbüs edecekleri caydıracak şekilde sağlam </a:t>
            </a:r>
            <a:r>
              <a:rPr lang="tr-TR" dirty="0" smtClean="0">
                <a:latin typeface="Arial" pitchFamily="34" charset="0"/>
                <a:cs typeface="Arial" pitchFamily="34" charset="0"/>
              </a:rPr>
              <a:t>yapıda olmalıdır</a:t>
            </a:r>
            <a:r>
              <a:rPr lang="tr-TR" dirty="0">
                <a:latin typeface="Arial" pitchFamily="34" charset="0"/>
                <a:cs typeface="Arial" pitchFamily="34" charset="0"/>
              </a:rPr>
              <a:t>. </a:t>
            </a:r>
            <a:endParaRPr lang="tr-TR" dirty="0" smtClean="0">
              <a:latin typeface="Arial" pitchFamily="34" charset="0"/>
              <a:cs typeface="Arial" pitchFamily="34" charset="0"/>
            </a:endParaRPr>
          </a:p>
          <a:p>
            <a:pPr algn="just">
              <a:lnSpc>
                <a:spcPct val="200000"/>
              </a:lnSpc>
            </a:pPr>
            <a:endParaRPr lang="tr-TR" sz="900" dirty="0">
              <a:latin typeface="Arial" pitchFamily="34" charset="0"/>
              <a:cs typeface="Arial" pitchFamily="34" charset="0"/>
            </a:endParaRPr>
          </a:p>
          <a:p>
            <a:pPr marL="261833" indent="-261833" algn="just">
              <a:lnSpc>
                <a:spcPct val="200000"/>
              </a:lnSpc>
              <a:buFont typeface="Arial" pitchFamily="34" charset="0"/>
              <a:buChar char="•"/>
            </a:pPr>
            <a:r>
              <a:rPr lang="tr-TR" dirty="0" smtClean="0">
                <a:latin typeface="Arial" pitchFamily="34" charset="0"/>
                <a:cs typeface="Arial" pitchFamily="34" charset="0"/>
              </a:rPr>
              <a:t>Bu </a:t>
            </a:r>
            <a:r>
              <a:rPr lang="tr-TR" dirty="0">
                <a:latin typeface="Arial" pitchFamily="34" charset="0"/>
                <a:cs typeface="Arial" pitchFamily="34" charset="0"/>
              </a:rPr>
              <a:t>geçiş noktalarından </a:t>
            </a:r>
            <a:r>
              <a:rPr lang="tr-TR" dirty="0" smtClean="0">
                <a:latin typeface="Arial" pitchFamily="34" charset="0"/>
                <a:cs typeface="Arial" pitchFamily="34" charset="0"/>
              </a:rPr>
              <a:t>havaalanı </a:t>
            </a:r>
            <a:r>
              <a:rPr lang="tr-TR" dirty="0">
                <a:latin typeface="Arial" pitchFamily="34" charset="0"/>
                <a:cs typeface="Arial" pitchFamily="34" charset="0"/>
              </a:rPr>
              <a:t>tarafına yetkisiz </a:t>
            </a:r>
            <a:r>
              <a:rPr lang="tr-TR" dirty="0" smtClean="0">
                <a:latin typeface="Arial" pitchFamily="34" charset="0"/>
                <a:cs typeface="Arial" pitchFamily="34" charset="0"/>
              </a:rPr>
              <a:t>girişin engellenmesi </a:t>
            </a:r>
            <a:r>
              <a:rPr lang="tr-TR" dirty="0">
                <a:latin typeface="Arial" pitchFamily="34" charset="0"/>
                <a:cs typeface="Arial" pitchFamily="34" charset="0"/>
              </a:rPr>
              <a:t>için personelin gözetim altına tutulması ya da bir </a:t>
            </a:r>
            <a:r>
              <a:rPr lang="tr-TR" dirty="0" smtClean="0">
                <a:latin typeface="Arial" pitchFamily="34" charset="0"/>
                <a:cs typeface="Arial" pitchFamily="34" charset="0"/>
              </a:rPr>
              <a:t>giriş kontrol </a:t>
            </a:r>
            <a:r>
              <a:rPr lang="tr-TR" dirty="0">
                <a:latin typeface="Arial" pitchFamily="34" charset="0"/>
                <a:cs typeface="Arial" pitchFamily="34" charset="0"/>
              </a:rPr>
              <a:t>sistemiyle kontrol edilmeleri gerekir.</a:t>
            </a:r>
          </a:p>
        </p:txBody>
      </p:sp>
    </p:spTree>
    <p:extLst>
      <p:ext uri="{BB962C8B-B14F-4D97-AF65-F5344CB8AC3E}">
        <p14:creationId xmlns:p14="http://schemas.microsoft.com/office/powerpoint/2010/main" val="3675883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308429"/>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816429"/>
            <a:ext cx="8481965"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Noktalarının Genel Özellikleri</a:t>
            </a:r>
          </a:p>
          <a:p>
            <a:pPr marL="261833" indent="-261833" algn="just">
              <a:lnSpc>
                <a:spcPct val="200000"/>
              </a:lnSpc>
              <a:buFont typeface="Wingdings" pitchFamily="2" charset="2"/>
              <a:buChar char="Ø"/>
            </a:pPr>
            <a:r>
              <a:rPr lang="tr-TR" dirty="0" smtClean="0">
                <a:latin typeface="Arial" pitchFamily="34" charset="0"/>
                <a:cs typeface="Arial" pitchFamily="34" charset="0"/>
              </a:rPr>
              <a:t>Kapılar</a:t>
            </a:r>
            <a:r>
              <a:rPr lang="tr-TR" dirty="0">
                <a:latin typeface="Arial" pitchFamily="34" charset="0"/>
                <a:cs typeface="Arial" pitchFamily="34" charset="0"/>
              </a:rPr>
              <a:t>, personel istihdam </a:t>
            </a:r>
            <a:r>
              <a:rPr lang="tr-TR" dirty="0" smtClean="0">
                <a:latin typeface="Arial" pitchFamily="34" charset="0"/>
                <a:cs typeface="Arial" pitchFamily="34" charset="0"/>
              </a:rPr>
              <a:t>edilmediği ya </a:t>
            </a:r>
            <a:r>
              <a:rPr lang="tr-TR" dirty="0">
                <a:latin typeface="Arial" pitchFamily="34" charset="0"/>
                <a:cs typeface="Arial" pitchFamily="34" charset="0"/>
              </a:rPr>
              <a:t>da tehdidin yüksek olduğu dönemlerde kapalı tutmaya </a:t>
            </a:r>
            <a:r>
              <a:rPr lang="tr-TR" dirty="0" smtClean="0">
                <a:latin typeface="Arial" pitchFamily="34" charset="0"/>
                <a:cs typeface="Arial" pitchFamily="34" charset="0"/>
              </a:rPr>
              <a:t>elverişli olmalıdır</a:t>
            </a:r>
            <a:r>
              <a:rPr lang="tr-TR" dirty="0">
                <a:latin typeface="Arial" pitchFamily="34" charset="0"/>
                <a:cs typeface="Arial" pitchFamily="34" charset="0"/>
              </a:rPr>
              <a:t>. Zira bu özellikle tehdidin kitleler hâlinde protesto ya da </a:t>
            </a:r>
            <a:r>
              <a:rPr lang="tr-TR" dirty="0" smtClean="0">
                <a:latin typeface="Arial" pitchFamily="34" charset="0"/>
                <a:cs typeface="Arial" pitchFamily="34" charset="0"/>
              </a:rPr>
              <a:t>diğer kamusal </a:t>
            </a:r>
            <a:r>
              <a:rPr lang="tr-TR" dirty="0">
                <a:latin typeface="Arial" pitchFamily="34" charset="0"/>
                <a:cs typeface="Arial" pitchFamily="34" charset="0"/>
              </a:rPr>
              <a:t>düzensizlik durumlarını içeren durumlarda son derece önemlidir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Güvenlik </a:t>
            </a:r>
            <a:r>
              <a:rPr lang="tr-TR" dirty="0">
                <a:latin typeface="Arial" pitchFamily="34" charset="0"/>
                <a:cs typeface="Arial" pitchFamily="34" charset="0"/>
              </a:rPr>
              <a:t>görevlilerinin istihdam edilmesi için çeşitli unsurlara </a:t>
            </a:r>
            <a:r>
              <a:rPr lang="tr-TR" dirty="0" smtClean="0">
                <a:latin typeface="Arial" pitchFamily="34" charset="0"/>
                <a:cs typeface="Arial" pitchFamily="34" charset="0"/>
              </a:rPr>
              <a:t>karşı korunmalarını </a:t>
            </a:r>
            <a:r>
              <a:rPr lang="tr-TR" dirty="0">
                <a:latin typeface="Arial" pitchFamily="34" charset="0"/>
                <a:cs typeface="Arial" pitchFamily="34" charset="0"/>
              </a:rPr>
              <a:t>temin etmek üzere mekânlar ve düzenlemeler yapılmalıdır</a:t>
            </a:r>
            <a:r>
              <a:rPr lang="tr-TR" dirty="0" smtClean="0">
                <a:latin typeface="Arial" pitchFamily="34" charset="0"/>
                <a:cs typeface="Arial" pitchFamily="34" charset="0"/>
              </a:rPr>
              <a:t>. Bu </a:t>
            </a:r>
            <a:r>
              <a:rPr lang="tr-TR" dirty="0">
                <a:latin typeface="Arial" pitchFamily="34" charset="0"/>
                <a:cs typeface="Arial" pitchFamily="34" charset="0"/>
              </a:rPr>
              <a:t>tür mekânlar, ayrıca güvenlik personelinin görevini ifa </a:t>
            </a:r>
            <a:r>
              <a:rPr lang="tr-TR" dirty="0" smtClean="0">
                <a:latin typeface="Arial" pitchFamily="34" charset="0"/>
                <a:cs typeface="Arial" pitchFamily="34" charset="0"/>
              </a:rPr>
              <a:t>etmek maksadıyla </a:t>
            </a:r>
            <a:r>
              <a:rPr lang="tr-TR" dirty="0">
                <a:latin typeface="Arial" pitchFamily="34" charset="0"/>
                <a:cs typeface="Arial" pitchFamily="34" charset="0"/>
              </a:rPr>
              <a:t>her tarafa kolaylıkla erişimi ve kapı çevresi alanını </a:t>
            </a:r>
            <a:r>
              <a:rPr lang="tr-TR" dirty="0" smtClean="0">
                <a:latin typeface="Arial" pitchFamily="34" charset="0"/>
                <a:cs typeface="Arial" pitchFamily="34" charset="0"/>
              </a:rPr>
              <a:t>rahatça görebilme </a:t>
            </a:r>
            <a:r>
              <a:rPr lang="tr-TR" dirty="0">
                <a:latin typeface="Arial" pitchFamily="34" charset="0"/>
                <a:cs typeface="Arial" pitchFamily="34" charset="0"/>
              </a:rPr>
              <a:t>imkânı verebilecek şekilde tasarlanmalıdır.</a:t>
            </a:r>
          </a:p>
        </p:txBody>
      </p:sp>
    </p:spTree>
    <p:extLst>
      <p:ext uri="{BB962C8B-B14F-4D97-AF65-F5344CB8AC3E}">
        <p14:creationId xmlns:p14="http://schemas.microsoft.com/office/powerpoint/2010/main" val="266418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308429"/>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816429"/>
            <a:ext cx="8481965" cy="2854593"/>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Noktalarının Genel Özellikleri</a:t>
            </a:r>
          </a:p>
          <a:p>
            <a:pPr marL="261833" indent="-261833" algn="just">
              <a:lnSpc>
                <a:spcPct val="200000"/>
              </a:lnSpc>
              <a:buFont typeface="Wingdings" pitchFamily="2" charset="2"/>
              <a:buChar char="Ø"/>
            </a:pPr>
            <a:r>
              <a:rPr lang="tr-TR" dirty="0" smtClean="0">
                <a:latin typeface="Arial" pitchFamily="34" charset="0"/>
                <a:cs typeface="Arial" pitchFamily="34" charset="0"/>
              </a:rPr>
              <a:t>Giriş </a:t>
            </a:r>
            <a:r>
              <a:rPr lang="tr-TR" dirty="0">
                <a:latin typeface="Arial" pitchFamily="34" charset="0"/>
                <a:cs typeface="Arial" pitchFamily="34" charset="0"/>
              </a:rPr>
              <a:t>noktalarının gece kullanılması hâlinde, kapıyı çevreleyen </a:t>
            </a:r>
            <a:r>
              <a:rPr lang="tr-TR" dirty="0" smtClean="0">
                <a:latin typeface="Arial" pitchFamily="34" charset="0"/>
                <a:cs typeface="Arial" pitchFamily="34" charset="0"/>
              </a:rPr>
              <a:t>alan aydınlatılmalıdır</a:t>
            </a:r>
            <a:r>
              <a:rPr lang="tr-TR" dirty="0">
                <a:latin typeface="Arial" pitchFamily="34" charset="0"/>
                <a:cs typeface="Arial" pitchFamily="34" charset="0"/>
              </a:rPr>
              <a:t>. Tüm bu konumlar ile güvenlik çitleri çevresinde </a:t>
            </a:r>
            <a:r>
              <a:rPr lang="tr-TR" dirty="0" smtClean="0">
                <a:latin typeface="Arial" pitchFamily="34" charset="0"/>
                <a:cs typeface="Arial" pitchFamily="34" charset="0"/>
              </a:rPr>
              <a:t>güvenlik görevlilerini </a:t>
            </a:r>
            <a:r>
              <a:rPr lang="tr-TR" dirty="0">
                <a:latin typeface="Arial" pitchFamily="34" charset="0"/>
                <a:cs typeface="Arial" pitchFamily="34" charset="0"/>
              </a:rPr>
              <a:t>gölgeli ve karanlık alanlarda </a:t>
            </a:r>
            <a:r>
              <a:rPr lang="tr-TR" dirty="0" smtClean="0">
                <a:latin typeface="Arial" pitchFamily="34" charset="0"/>
                <a:cs typeface="Arial" pitchFamily="34" charset="0"/>
              </a:rPr>
              <a:t>güvenlikle </a:t>
            </a:r>
            <a:r>
              <a:rPr lang="tr-TR" dirty="0">
                <a:latin typeface="Arial" pitchFamily="34" charset="0"/>
                <a:cs typeface="Arial" pitchFamily="34" charset="0"/>
              </a:rPr>
              <a:t>ilgili </a:t>
            </a:r>
            <a:r>
              <a:rPr lang="tr-TR" dirty="0" smtClean="0">
                <a:latin typeface="Arial" pitchFamily="34" charset="0"/>
                <a:cs typeface="Arial" pitchFamily="34" charset="0"/>
              </a:rPr>
              <a:t>gereken gözlemlerin </a:t>
            </a:r>
            <a:r>
              <a:rPr lang="tr-TR" dirty="0">
                <a:latin typeface="Arial" pitchFamily="34" charset="0"/>
                <a:cs typeface="Arial" pitchFamily="34" charset="0"/>
              </a:rPr>
              <a:t>yapılmasına yardım edecek şekilde aydınlatma sağlanmalıdır.</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0397" y="3575088"/>
            <a:ext cx="4103767" cy="2433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0640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308429"/>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816428"/>
            <a:ext cx="8481965" cy="645557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Noktalarının Genel Özellikleri</a:t>
            </a:r>
          </a:p>
          <a:p>
            <a:pPr marL="261833" indent="-261833" algn="just">
              <a:lnSpc>
                <a:spcPct val="200000"/>
              </a:lnSpc>
              <a:buFont typeface="Wingdings" pitchFamily="2" charset="2"/>
              <a:buChar char="Ø"/>
            </a:pPr>
            <a:r>
              <a:rPr lang="tr-TR" dirty="0" smtClean="0">
                <a:latin typeface="Arial" pitchFamily="34" charset="0"/>
                <a:cs typeface="Arial" pitchFamily="34" charset="0"/>
              </a:rPr>
              <a:t>Güvenlik </a:t>
            </a:r>
            <a:r>
              <a:rPr lang="tr-TR" dirty="0">
                <a:latin typeface="Arial" pitchFamily="34" charset="0"/>
                <a:cs typeface="Arial" pitchFamily="34" charset="0"/>
              </a:rPr>
              <a:t>personelince kontrol edilen giriş noktalarında, personelin </a:t>
            </a:r>
            <a:r>
              <a:rPr lang="tr-TR" dirty="0" smtClean="0">
                <a:latin typeface="Arial" pitchFamily="34" charset="0"/>
                <a:cs typeface="Arial" pitchFamily="34" charset="0"/>
              </a:rPr>
              <a:t>hava meydanı </a:t>
            </a:r>
            <a:r>
              <a:rPr lang="tr-TR" dirty="0">
                <a:latin typeface="Arial" pitchFamily="34" charset="0"/>
                <a:cs typeface="Arial" pitchFamily="34" charset="0"/>
              </a:rPr>
              <a:t>güvenlik merkezi ve bölge zabıtası ile irtibatını </a:t>
            </a:r>
            <a:r>
              <a:rPr lang="tr-TR" dirty="0" smtClean="0">
                <a:latin typeface="Arial" pitchFamily="34" charset="0"/>
                <a:cs typeface="Arial" pitchFamily="34" charset="0"/>
              </a:rPr>
              <a:t>sağlayacak muhabere </a:t>
            </a:r>
            <a:r>
              <a:rPr lang="tr-TR" dirty="0">
                <a:latin typeface="Arial" pitchFamily="34" charset="0"/>
                <a:cs typeface="Arial" pitchFamily="34" charset="0"/>
              </a:rPr>
              <a:t>araçları bulundurulmalıdır. Buralar ayrıca güvenlik </a:t>
            </a:r>
            <a:r>
              <a:rPr lang="tr-TR" dirty="0" smtClean="0">
                <a:latin typeface="Arial" pitchFamily="34" charset="0"/>
                <a:cs typeface="Arial" pitchFamily="34" charset="0"/>
              </a:rPr>
              <a:t>personelinin gerektiği </a:t>
            </a:r>
            <a:r>
              <a:rPr lang="tr-TR" dirty="0">
                <a:latin typeface="Arial" pitchFamily="34" charset="0"/>
                <a:cs typeface="Arial" pitchFamily="34" charset="0"/>
              </a:rPr>
              <a:t>takdirde yardım talep etmek için kullanabileceği sesli ve </a:t>
            </a:r>
            <a:r>
              <a:rPr lang="tr-TR" dirty="0" smtClean="0">
                <a:latin typeface="Arial" pitchFamily="34" charset="0"/>
                <a:cs typeface="Arial" pitchFamily="34" charset="0"/>
              </a:rPr>
              <a:t>görsel alarmlarla </a:t>
            </a:r>
            <a:r>
              <a:rPr lang="tr-TR" dirty="0">
                <a:latin typeface="Arial" pitchFamily="34" charset="0"/>
                <a:cs typeface="Arial" pitchFamily="34" charset="0"/>
              </a:rPr>
              <a:t>teçhiz olunabilir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sz="9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Faaliyetlerin </a:t>
            </a:r>
            <a:r>
              <a:rPr lang="tr-TR" dirty="0">
                <a:latin typeface="Arial" pitchFamily="34" charset="0"/>
                <a:cs typeface="Arial" pitchFamily="34" charset="0"/>
              </a:rPr>
              <a:t>sadeliği ve güvenliği açısından her yönde trafik akışını kontrol eden bir kapı konulması tercih sebebidir. İki yönde akan trafik her </a:t>
            </a:r>
            <a:r>
              <a:rPr lang="tr-TR" dirty="0" smtClean="0">
                <a:latin typeface="Arial" pitchFamily="34" charset="0"/>
                <a:cs typeface="Arial" pitchFamily="34" charset="0"/>
              </a:rPr>
              <a:t>iki yönde </a:t>
            </a:r>
            <a:r>
              <a:rPr lang="tr-TR" dirty="0">
                <a:latin typeface="Arial" pitchFamily="34" charset="0"/>
                <a:cs typeface="Arial" pitchFamily="34" charset="0"/>
              </a:rPr>
              <a:t>personel istihdamı ile ikiz kapıyı ya da kaldırılıp indirilmek </a:t>
            </a:r>
            <a:r>
              <a:rPr lang="tr-TR" dirty="0" smtClean="0">
                <a:latin typeface="Arial" pitchFamily="34" charset="0"/>
                <a:cs typeface="Arial" pitchFamily="34" charset="0"/>
              </a:rPr>
              <a:t>suretiyle engeller </a:t>
            </a:r>
            <a:r>
              <a:rPr lang="tr-TR" dirty="0">
                <a:latin typeface="Arial" pitchFamily="34" charset="0"/>
                <a:cs typeface="Arial" pitchFamily="34" charset="0"/>
              </a:rPr>
              <a:t>konulmasını gerektirebilir. Bu tür giriş düzenlemeleri, </a:t>
            </a:r>
            <a:r>
              <a:rPr lang="tr-TR" dirty="0" smtClean="0">
                <a:latin typeface="Arial" pitchFamily="34" charset="0"/>
                <a:cs typeface="Arial" pitchFamily="34" charset="0"/>
              </a:rPr>
              <a:t>muhtemel tıkanıklıkları </a:t>
            </a:r>
            <a:r>
              <a:rPr lang="tr-TR" dirty="0">
                <a:latin typeface="Arial" pitchFamily="34" charset="0"/>
                <a:cs typeface="Arial" pitchFamily="34" charset="0"/>
              </a:rPr>
              <a:t>da giderecektir.</a:t>
            </a:r>
          </a:p>
        </p:txBody>
      </p:sp>
    </p:spTree>
    <p:extLst>
      <p:ext uri="{BB962C8B-B14F-4D97-AF65-F5344CB8AC3E}">
        <p14:creationId xmlns:p14="http://schemas.microsoft.com/office/powerpoint/2010/main" val="3738103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308429"/>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816429"/>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Noktalarının Genel Özellikleri</a:t>
            </a:r>
          </a:p>
          <a:p>
            <a:pPr marL="261833" indent="-261833" algn="just">
              <a:lnSpc>
                <a:spcPct val="200000"/>
              </a:lnSpc>
              <a:buFont typeface="Wingdings" pitchFamily="2" charset="2"/>
              <a:buChar char="Ø"/>
            </a:pPr>
            <a:r>
              <a:rPr lang="tr-TR" dirty="0" smtClean="0">
                <a:latin typeface="Arial" pitchFamily="34" charset="0"/>
                <a:cs typeface="Arial" pitchFamily="34" charset="0"/>
              </a:rPr>
              <a:t>Kara </a:t>
            </a:r>
            <a:r>
              <a:rPr lang="tr-TR" dirty="0">
                <a:latin typeface="Arial" pitchFamily="34" charset="0"/>
                <a:cs typeface="Arial" pitchFamily="34" charset="0"/>
              </a:rPr>
              <a:t>tarafının kamuya açık alanları ve yollarından hava tarafının </a:t>
            </a:r>
            <a:r>
              <a:rPr lang="tr-TR" dirty="0" smtClean="0">
                <a:latin typeface="Arial" pitchFamily="34" charset="0"/>
                <a:cs typeface="Arial" pitchFamily="34" charset="0"/>
              </a:rPr>
              <a:t>servis yollarına </a:t>
            </a:r>
            <a:r>
              <a:rPr lang="tr-TR" dirty="0">
                <a:latin typeface="Arial" pitchFamily="34" charset="0"/>
                <a:cs typeface="Arial" pitchFamily="34" charset="0"/>
              </a:rPr>
              <a:t>geçişi sağlayan giriş </a:t>
            </a:r>
            <a:r>
              <a:rPr lang="tr-TR" dirty="0" smtClean="0">
                <a:latin typeface="Arial" pitchFamily="34" charset="0"/>
                <a:cs typeface="Arial" pitchFamily="34" charset="0"/>
              </a:rPr>
              <a:t>noktaları </a:t>
            </a:r>
            <a:r>
              <a:rPr lang="tr-TR" dirty="0">
                <a:latin typeface="Arial" pitchFamily="34" charset="0"/>
                <a:cs typeface="Arial" pitchFamily="34" charset="0"/>
              </a:rPr>
              <a:t>en az </a:t>
            </a:r>
            <a:r>
              <a:rPr lang="tr-TR" dirty="0" err="1" smtClean="0">
                <a:latin typeface="Arial" pitchFamily="34" charset="0"/>
                <a:cs typeface="Arial" pitchFamily="34" charset="0"/>
              </a:rPr>
              <a:t>sayısıda</a:t>
            </a:r>
            <a:r>
              <a:rPr lang="tr-TR" dirty="0" smtClean="0">
                <a:latin typeface="Arial" pitchFamily="34" charset="0"/>
                <a:cs typeface="Arial" pitchFamily="34" charset="0"/>
              </a:rPr>
              <a:t> tutulmalı</a:t>
            </a:r>
            <a:r>
              <a:rPr lang="tr-TR" dirty="0">
                <a:latin typeface="Arial" pitchFamily="34" charset="0"/>
                <a:cs typeface="Arial" pitchFamily="34" charset="0"/>
              </a:rPr>
              <a:t>, </a:t>
            </a:r>
            <a:r>
              <a:rPr lang="tr-TR" dirty="0" smtClean="0">
                <a:latin typeface="Arial" pitchFamily="34" charset="0"/>
                <a:cs typeface="Arial" pitchFamily="34" charset="0"/>
              </a:rPr>
              <a:t>bunlar kullanılmadıkları </a:t>
            </a:r>
            <a:r>
              <a:rPr lang="tr-TR" dirty="0">
                <a:latin typeface="Arial" pitchFamily="34" charset="0"/>
                <a:cs typeface="Arial" pitchFamily="34" charset="0"/>
              </a:rPr>
              <a:t>veya yüksek tehdit durumlarında kilitli muhafaza </a:t>
            </a:r>
            <a:r>
              <a:rPr lang="tr-TR" dirty="0" smtClean="0">
                <a:latin typeface="Arial" pitchFamily="34" charset="0"/>
                <a:cs typeface="Arial" pitchFamily="34" charset="0"/>
              </a:rPr>
              <a:t>edilmeli ve </a:t>
            </a:r>
            <a:r>
              <a:rPr lang="tr-TR" dirty="0">
                <a:latin typeface="Arial" pitchFamily="34" charset="0"/>
                <a:cs typeface="Arial" pitchFamily="34" charset="0"/>
              </a:rPr>
              <a:t>güvenlik personeli tarafından </a:t>
            </a:r>
            <a:r>
              <a:rPr lang="tr-TR" dirty="0" smtClean="0">
                <a:latin typeface="Arial" pitchFamily="34" charset="0"/>
                <a:cs typeface="Arial" pitchFamily="34" charset="0"/>
              </a:rPr>
              <a:t>plansız </a:t>
            </a:r>
            <a:r>
              <a:rPr lang="tr-TR" dirty="0">
                <a:latin typeface="Arial" pitchFamily="34" charset="0"/>
                <a:cs typeface="Arial" pitchFamily="34" charset="0"/>
              </a:rPr>
              <a:t>aralıklarla denetlenmelidir.</a:t>
            </a:r>
          </a:p>
          <a:p>
            <a:pPr marL="261833" indent="-261833" algn="just">
              <a:lnSpc>
                <a:spcPct val="200000"/>
              </a:lnSpc>
              <a:buFont typeface="Wingdings" pitchFamily="2" charset="2"/>
              <a:buChar char="Ø"/>
            </a:pPr>
            <a:r>
              <a:rPr lang="tr-TR" dirty="0">
                <a:latin typeface="Arial" pitchFamily="34" charset="0"/>
                <a:cs typeface="Arial" pitchFamily="34" charset="0"/>
              </a:rPr>
              <a:t>Geçiş kontrolleri, çevre engelleri ve diğer güvenlik önlemleri özel </a:t>
            </a:r>
            <a:r>
              <a:rPr lang="tr-TR" dirty="0" smtClean="0">
                <a:latin typeface="Arial" pitchFamily="34" charset="0"/>
                <a:cs typeface="Arial" pitchFamily="34" charset="0"/>
              </a:rPr>
              <a:t>eğitimli personel </a:t>
            </a:r>
            <a:r>
              <a:rPr lang="tr-TR" dirty="0">
                <a:latin typeface="Arial" pitchFamily="34" charset="0"/>
                <a:cs typeface="Arial" pitchFamily="34" charset="0"/>
              </a:rPr>
              <a:t>tarafından test edilmeli ve denetlenmelidir. Engelleri </a:t>
            </a:r>
            <a:r>
              <a:rPr lang="tr-TR" dirty="0" smtClean="0">
                <a:latin typeface="Arial" pitchFamily="34" charset="0"/>
                <a:cs typeface="Arial" pitchFamily="34" charset="0"/>
              </a:rPr>
              <a:t>aşma konusunda </a:t>
            </a:r>
            <a:r>
              <a:rPr lang="tr-TR" dirty="0">
                <a:latin typeface="Arial" pitchFamily="34" charset="0"/>
                <a:cs typeface="Arial" pitchFamily="34" charset="0"/>
              </a:rPr>
              <a:t>yapılacak testler ve denetlemeler hiçbir zaman herhangi </a:t>
            </a:r>
            <a:r>
              <a:rPr lang="tr-TR" dirty="0" smtClean="0">
                <a:latin typeface="Arial" pitchFamily="34" charset="0"/>
                <a:cs typeface="Arial" pitchFamily="34" charset="0"/>
              </a:rPr>
              <a:t>bir şahsın </a:t>
            </a:r>
            <a:r>
              <a:rPr lang="tr-TR" dirty="0">
                <a:latin typeface="Arial" pitchFamily="34" charset="0"/>
                <a:cs typeface="Arial" pitchFamily="34" charset="0"/>
              </a:rPr>
              <a:t>yaşam güvenliğini tehlikeye atacak şekilde yürütülmemelidir</a:t>
            </a:r>
          </a:p>
        </p:txBody>
      </p:sp>
    </p:spTree>
    <p:extLst>
      <p:ext uri="{BB962C8B-B14F-4D97-AF65-F5344CB8AC3E}">
        <p14:creationId xmlns:p14="http://schemas.microsoft.com/office/powerpoint/2010/main" val="9025535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308429"/>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816429"/>
            <a:ext cx="8481965"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Noktasında Görev Yapan Personelin Görevleri</a:t>
            </a:r>
          </a:p>
          <a:p>
            <a:pPr algn="just">
              <a:lnSpc>
                <a:spcPct val="200000"/>
              </a:lnSpc>
            </a:pPr>
            <a:r>
              <a:rPr lang="tr-TR" b="1" dirty="0">
                <a:latin typeface="Arial" pitchFamily="34" charset="0"/>
                <a:cs typeface="Arial" pitchFamily="34" charset="0"/>
              </a:rPr>
              <a:t>X- Ray operatörü</a:t>
            </a:r>
          </a:p>
          <a:p>
            <a:pPr marL="261833" indent="-261833" algn="just">
              <a:lnSpc>
                <a:spcPct val="200000"/>
              </a:lnSpc>
              <a:buFont typeface="Wingdings" pitchFamily="2" charset="2"/>
              <a:buChar char="Ø"/>
            </a:pPr>
            <a:r>
              <a:rPr lang="tr-TR" dirty="0">
                <a:latin typeface="Arial" pitchFamily="34" charset="0"/>
                <a:cs typeface="Arial" pitchFamily="34" charset="0"/>
              </a:rPr>
              <a:t>Bagajların görüntülerini monitörde izleyerek X-ray kullanımı </a:t>
            </a:r>
            <a:r>
              <a:rPr lang="tr-TR" dirty="0" smtClean="0">
                <a:latin typeface="Arial" pitchFamily="34" charset="0"/>
                <a:cs typeface="Arial" pitchFamily="34" charset="0"/>
              </a:rPr>
              <a:t>talimatında belirtilen </a:t>
            </a:r>
            <a:r>
              <a:rPr lang="tr-TR" dirty="0">
                <a:latin typeface="Arial" pitchFamily="34" charset="0"/>
                <a:cs typeface="Arial" pitchFamily="34" charset="0"/>
              </a:rPr>
              <a:t>hususlar doğrultusunda yorumlar ve şüpheli görüntülerin tetkikini sağlar.</a:t>
            </a:r>
          </a:p>
          <a:p>
            <a:pPr marL="261833" indent="-261833" algn="just">
              <a:lnSpc>
                <a:spcPct val="200000"/>
              </a:lnSpc>
              <a:buFont typeface="Wingdings" pitchFamily="2" charset="2"/>
              <a:buChar char="Ø"/>
            </a:pPr>
            <a:r>
              <a:rPr lang="tr-TR" dirty="0">
                <a:latin typeface="Arial" pitchFamily="34" charset="0"/>
                <a:cs typeface="Arial" pitchFamily="34" charset="0"/>
              </a:rPr>
              <a:t>Çalışma sırasında tüm dikkatini izleme işine verir.</a:t>
            </a:r>
          </a:p>
          <a:p>
            <a:pPr algn="just">
              <a:lnSpc>
                <a:spcPct val="200000"/>
              </a:lnSpc>
            </a:pPr>
            <a:r>
              <a:rPr lang="tr-TR" b="1" dirty="0">
                <a:latin typeface="Arial" pitchFamily="34" charset="0"/>
                <a:cs typeface="Arial" pitchFamily="34" charset="0"/>
              </a:rPr>
              <a:t>Bagaj kontrol </a:t>
            </a:r>
            <a:r>
              <a:rPr lang="tr-TR" b="1" dirty="0" smtClean="0">
                <a:latin typeface="Arial" pitchFamily="34" charset="0"/>
                <a:cs typeface="Arial" pitchFamily="34" charset="0"/>
              </a:rPr>
              <a:t>görevlisi </a:t>
            </a:r>
            <a:endParaRPr lang="tr-TR" b="1"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X-ray görevlisinin ikaz ettiği bagajları monitördeki görüntü teyidini </a:t>
            </a:r>
            <a:r>
              <a:rPr lang="tr-TR" dirty="0" smtClean="0">
                <a:latin typeface="Arial" pitchFamily="34" charset="0"/>
                <a:cs typeface="Arial" pitchFamily="34" charset="0"/>
              </a:rPr>
              <a:t>alarak bagajın </a:t>
            </a:r>
            <a:r>
              <a:rPr lang="tr-TR" dirty="0">
                <a:latin typeface="Arial" pitchFamily="34" charset="0"/>
                <a:cs typeface="Arial" pitchFamily="34" charset="0"/>
              </a:rPr>
              <a:t>sahibini tespit eder, şahsın diğer bagaj ve eşyalarını almasını </a:t>
            </a:r>
            <a:r>
              <a:rPr lang="tr-TR" dirty="0" smtClean="0">
                <a:latin typeface="Arial" pitchFamily="34" charset="0"/>
                <a:cs typeface="Arial" pitchFamily="34" charset="0"/>
              </a:rPr>
              <a:t>sağladıktan sonra </a:t>
            </a:r>
            <a:r>
              <a:rPr lang="tr-TR" dirty="0">
                <a:latin typeface="Arial" pitchFamily="34" charset="0"/>
                <a:cs typeface="Arial" pitchFamily="34" charset="0"/>
              </a:rPr>
              <a:t>kendisine açtırarak bagajı kontrol eder.</a:t>
            </a:r>
          </a:p>
        </p:txBody>
      </p:sp>
    </p:spTree>
    <p:extLst>
      <p:ext uri="{BB962C8B-B14F-4D97-AF65-F5344CB8AC3E}">
        <p14:creationId xmlns:p14="http://schemas.microsoft.com/office/powerpoint/2010/main" val="3733826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308429"/>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816429"/>
            <a:ext cx="8481965" cy="396258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Noktasında Görev Yapan Personelin Görevleri</a:t>
            </a:r>
          </a:p>
          <a:p>
            <a:pPr algn="just">
              <a:lnSpc>
                <a:spcPct val="200000"/>
              </a:lnSpc>
            </a:pPr>
            <a:r>
              <a:rPr lang="tr-TR" b="1" dirty="0" smtClean="0">
                <a:latin typeface="Arial" pitchFamily="34" charset="0"/>
                <a:cs typeface="Arial" pitchFamily="34" charset="0"/>
              </a:rPr>
              <a:t>Yönlendirme </a:t>
            </a:r>
            <a:r>
              <a:rPr lang="tr-TR" b="1" dirty="0">
                <a:latin typeface="Arial" pitchFamily="34" charset="0"/>
                <a:cs typeface="Arial" pitchFamily="34" charset="0"/>
              </a:rPr>
              <a:t>görevlisi</a:t>
            </a:r>
          </a:p>
          <a:p>
            <a:pPr marL="261833" indent="-261833" algn="just">
              <a:lnSpc>
                <a:spcPct val="200000"/>
              </a:lnSpc>
              <a:buFont typeface="Wingdings" pitchFamily="2" charset="2"/>
              <a:buChar char="Ø"/>
            </a:pPr>
            <a:r>
              <a:rPr lang="tr-TR" dirty="0">
                <a:latin typeface="Arial" pitchFamily="34" charset="0"/>
                <a:cs typeface="Arial" pitchFamily="34" charset="0"/>
              </a:rPr>
              <a:t>Kontrol noktasına gelen tüm eşya ve bagajları ulusal ve uluslararası </a:t>
            </a:r>
            <a:r>
              <a:rPr lang="tr-TR" dirty="0" smtClean="0">
                <a:latin typeface="Arial" pitchFamily="34" charset="0"/>
                <a:cs typeface="Arial" pitchFamily="34" charset="0"/>
              </a:rPr>
              <a:t>ilgili mevzuat </a:t>
            </a:r>
            <a:r>
              <a:rPr lang="tr-TR" dirty="0">
                <a:latin typeface="Arial" pitchFamily="34" charset="0"/>
                <a:cs typeface="Arial" pitchFamily="34" charset="0"/>
              </a:rPr>
              <a:t>esaslarına uygun olarak X-ray cihazına, tüm şahısları da </a:t>
            </a:r>
            <a:r>
              <a:rPr lang="tr-TR" dirty="0" smtClean="0">
                <a:latin typeface="Arial" pitchFamily="34" charset="0"/>
                <a:cs typeface="Arial" pitchFamily="34" charset="0"/>
              </a:rPr>
              <a:t>üzerlerindeki metalleri </a:t>
            </a:r>
            <a:r>
              <a:rPr lang="tr-TR" dirty="0">
                <a:latin typeface="Arial" pitchFamily="34" charset="0"/>
                <a:cs typeface="Arial" pitchFamily="34" charset="0"/>
              </a:rPr>
              <a:t>de X-ray cihazına bıraktırarak kapı </a:t>
            </a:r>
            <a:r>
              <a:rPr lang="tr-TR" dirty="0" smtClean="0">
                <a:latin typeface="Arial" pitchFamily="34" charset="0"/>
                <a:cs typeface="Arial" pitchFamily="34" charset="0"/>
              </a:rPr>
              <a:t>Detektörüne </a:t>
            </a:r>
            <a:r>
              <a:rPr lang="tr-TR" dirty="0">
                <a:latin typeface="Arial" pitchFamily="34" charset="0"/>
                <a:cs typeface="Arial" pitchFamily="34" charset="0"/>
              </a:rPr>
              <a:t>yönlenmelerini sağlar.</a:t>
            </a:r>
          </a:p>
          <a:p>
            <a:pPr marL="261833" indent="-261833" algn="just">
              <a:lnSpc>
                <a:spcPct val="200000"/>
              </a:lnSpc>
              <a:buFont typeface="Wingdings" pitchFamily="2" charset="2"/>
              <a:buChar char="Ø"/>
            </a:pPr>
            <a:r>
              <a:rPr lang="tr-TR" dirty="0">
                <a:latin typeface="Arial" pitchFamily="34" charset="0"/>
                <a:cs typeface="Arial" pitchFamily="34" charset="0"/>
              </a:rPr>
              <a:t>Cihazdan geçirilecek bagajları üst üste koydurmaz ve iki bagaj arasında belirli </a:t>
            </a:r>
            <a:r>
              <a:rPr lang="tr-TR" dirty="0" smtClean="0">
                <a:latin typeface="Arial" pitchFamily="34" charset="0"/>
                <a:cs typeface="Arial" pitchFamily="34" charset="0"/>
              </a:rPr>
              <a:t>bir mesafe </a:t>
            </a:r>
            <a:r>
              <a:rPr lang="tr-TR" dirty="0">
                <a:latin typeface="Arial" pitchFamily="34" charset="0"/>
                <a:cs typeface="Arial" pitchFamily="34" charset="0"/>
              </a:rPr>
              <a:t>bıraktırır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886304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308429"/>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816429"/>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Noktasında Görev Yapan Personelin </a:t>
            </a:r>
            <a:r>
              <a:rPr lang="tr-TR" b="1" dirty="0" smtClean="0">
                <a:latin typeface="Arial" pitchFamily="34" charset="0"/>
                <a:cs typeface="Arial" pitchFamily="34" charset="0"/>
              </a:rPr>
              <a:t>Görevleri</a:t>
            </a:r>
            <a:endParaRPr lang="tr-TR" dirty="0">
              <a:latin typeface="Arial" pitchFamily="34" charset="0"/>
              <a:cs typeface="Arial" pitchFamily="34" charset="0"/>
            </a:endParaRPr>
          </a:p>
          <a:p>
            <a:pPr algn="just">
              <a:lnSpc>
                <a:spcPct val="200000"/>
              </a:lnSpc>
            </a:pPr>
            <a:r>
              <a:rPr lang="tr-TR" b="1" dirty="0">
                <a:latin typeface="Arial" pitchFamily="34" charset="0"/>
                <a:cs typeface="Arial" pitchFamily="34" charset="0"/>
              </a:rPr>
              <a:t>Üst arama görevlisi</a:t>
            </a:r>
          </a:p>
          <a:p>
            <a:pPr marL="261833" indent="-261833" algn="just">
              <a:lnSpc>
                <a:spcPct val="200000"/>
              </a:lnSpc>
              <a:buFont typeface="Wingdings" pitchFamily="2" charset="2"/>
              <a:buChar char="Ø"/>
            </a:pPr>
            <a:r>
              <a:rPr lang="tr-TR" dirty="0">
                <a:latin typeface="Arial" pitchFamily="34" charset="0"/>
                <a:cs typeface="Arial" pitchFamily="34" charset="0"/>
              </a:rPr>
              <a:t>Metal kapı </a:t>
            </a:r>
            <a:r>
              <a:rPr lang="tr-TR" dirty="0" smtClean="0">
                <a:latin typeface="Arial" pitchFamily="34" charset="0"/>
                <a:cs typeface="Arial" pitchFamily="34" charset="0"/>
              </a:rPr>
              <a:t>Detektörü </a:t>
            </a:r>
            <a:r>
              <a:rPr lang="tr-TR" dirty="0">
                <a:latin typeface="Arial" pitchFamily="34" charset="0"/>
                <a:cs typeface="Arial" pitchFamily="34" charset="0"/>
              </a:rPr>
              <a:t>ve el tipi metal </a:t>
            </a:r>
            <a:r>
              <a:rPr lang="tr-TR" dirty="0" smtClean="0">
                <a:latin typeface="Arial" pitchFamily="34" charset="0"/>
                <a:cs typeface="Arial" pitchFamily="34" charset="0"/>
              </a:rPr>
              <a:t>Detektörü </a:t>
            </a:r>
            <a:r>
              <a:rPr lang="tr-TR" dirty="0">
                <a:latin typeface="Arial" pitchFamily="34" charset="0"/>
                <a:cs typeface="Arial" pitchFamily="34" charset="0"/>
              </a:rPr>
              <a:t>cihazlarını, </a:t>
            </a:r>
            <a:r>
              <a:rPr lang="tr-TR" dirty="0" smtClean="0">
                <a:latin typeface="Arial" pitchFamily="34" charset="0"/>
                <a:cs typeface="Arial" pitchFamily="34" charset="0"/>
              </a:rPr>
              <a:t>kullanma talimatlarında </a:t>
            </a:r>
            <a:r>
              <a:rPr lang="tr-TR" dirty="0">
                <a:latin typeface="Arial" pitchFamily="34" charset="0"/>
                <a:cs typeface="Arial" pitchFamily="34" charset="0"/>
              </a:rPr>
              <a:t>belirtilen şekilde kullanır.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Şahısların </a:t>
            </a:r>
            <a:r>
              <a:rPr lang="tr-TR" dirty="0">
                <a:latin typeface="Arial" pitchFamily="34" charset="0"/>
                <a:cs typeface="Arial" pitchFamily="34" charset="0"/>
              </a:rPr>
              <a:t>metal kapı </a:t>
            </a:r>
            <a:r>
              <a:rPr lang="tr-TR" dirty="0" smtClean="0">
                <a:latin typeface="Arial" pitchFamily="34" charset="0"/>
                <a:cs typeface="Arial" pitchFamily="34" charset="0"/>
              </a:rPr>
              <a:t>Detektöründen geçişi </a:t>
            </a:r>
            <a:r>
              <a:rPr lang="tr-TR" dirty="0">
                <a:latin typeface="Arial" pitchFamily="34" charset="0"/>
                <a:cs typeface="Arial" pitchFamily="34" charset="0"/>
              </a:rPr>
              <a:t>esnasında ışıklı ve/veya sesli metal uyarısı alınırsa şahıslara uyarıya </a:t>
            </a:r>
            <a:r>
              <a:rPr lang="tr-TR" dirty="0" smtClean="0">
                <a:latin typeface="Arial" pitchFamily="34" charset="0"/>
                <a:cs typeface="Arial" pitchFamily="34" charset="0"/>
              </a:rPr>
              <a:t>sebep olan </a:t>
            </a:r>
            <a:r>
              <a:rPr lang="tr-TR" dirty="0">
                <a:latin typeface="Arial" pitchFamily="34" charset="0"/>
                <a:cs typeface="Arial" pitchFamily="34" charset="0"/>
              </a:rPr>
              <a:t>metal cisimleri çıkarttırarak X-ray cihazından geçirilmesini söyler ve </a:t>
            </a:r>
            <a:r>
              <a:rPr lang="tr-TR" dirty="0" smtClean="0">
                <a:latin typeface="Arial" pitchFamily="34" charset="0"/>
                <a:cs typeface="Arial" pitchFamily="34" charset="0"/>
              </a:rPr>
              <a:t>metal kapı Detektöründen </a:t>
            </a:r>
            <a:r>
              <a:rPr lang="tr-TR" dirty="0">
                <a:latin typeface="Arial" pitchFamily="34" charset="0"/>
                <a:cs typeface="Arial" pitchFamily="34" charset="0"/>
              </a:rPr>
              <a:t>tekrar geçmelerini sağlar.</a:t>
            </a:r>
          </a:p>
        </p:txBody>
      </p:sp>
    </p:spTree>
    <p:extLst>
      <p:ext uri="{BB962C8B-B14F-4D97-AF65-F5344CB8AC3E}">
        <p14:creationId xmlns:p14="http://schemas.microsoft.com/office/powerpoint/2010/main" val="2129134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84303" y="308429"/>
            <a:ext cx="8586241" cy="1119746"/>
          </a:xfrm>
          <a:prstGeom prst="rect">
            <a:avLst/>
          </a:prstGeom>
        </p:spPr>
        <p:txBody>
          <a:bodyPr vert="horz" wrap="square" lIns="0" tIns="11637" rIns="0" bIns="0" rtlCol="0">
            <a:spAutoFit/>
          </a:bodyPr>
          <a:lstStyle/>
          <a:p>
            <a:pPr marL="11637" algn="just">
              <a:lnSpc>
                <a:spcPct val="200000"/>
              </a:lnSpc>
              <a:spcBef>
                <a:spcPts val="92"/>
              </a:spcBef>
            </a:pPr>
            <a:r>
              <a:rPr lang="tr-TR" b="1" spc="5" dirty="0">
                <a:latin typeface="Arial" pitchFamily="34" charset="0"/>
                <a:cs typeface="Arial" pitchFamily="34" charset="0"/>
              </a:rPr>
              <a:t>HAVALİMANLARINDA </a:t>
            </a:r>
            <a:r>
              <a:rPr lang="tr-TR" b="1" spc="5" dirty="0">
                <a:latin typeface="Arial" pitchFamily="34" charset="0"/>
                <a:cs typeface="Arial" pitchFamily="34" charset="0"/>
              </a:rPr>
              <a:t>GÖREV YAPAN KURUM </a:t>
            </a:r>
            <a:r>
              <a:rPr lang="tr-TR" b="1" spc="5" dirty="0">
                <a:latin typeface="Arial" pitchFamily="34" charset="0"/>
                <a:cs typeface="Arial" pitchFamily="34" charset="0"/>
              </a:rPr>
              <a:t>VE KURULUŞLAR </a:t>
            </a:r>
            <a:r>
              <a:rPr lang="tr-TR" b="1" spc="5" dirty="0">
                <a:latin typeface="Arial" pitchFamily="34" charset="0"/>
                <a:cs typeface="Arial" pitchFamily="34" charset="0"/>
              </a:rPr>
              <a:t>VE </a:t>
            </a:r>
            <a:r>
              <a:rPr lang="tr-TR" b="1" spc="5" dirty="0">
                <a:latin typeface="Arial" pitchFamily="34" charset="0"/>
                <a:cs typeface="Arial" pitchFamily="34" charset="0"/>
              </a:rPr>
              <a:t>GÖREVLERİ</a:t>
            </a:r>
            <a:endParaRPr lang="tr-TR" b="1" spc="5" dirty="0">
              <a:latin typeface="Arial" pitchFamily="34" charset="0"/>
              <a:cs typeface="Arial" pitchFamily="34" charset="0"/>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816429"/>
            <a:ext cx="8481965" cy="6732578"/>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marL="261833" indent="-261833" algn="just">
              <a:lnSpc>
                <a:spcPct val="200000"/>
              </a:lnSpc>
              <a:buFont typeface="Wingdings" pitchFamily="2" charset="2"/>
              <a:buChar char="Ø"/>
            </a:pPr>
            <a:r>
              <a:rPr lang="tr-TR" dirty="0">
                <a:latin typeface="Arial" pitchFamily="34" charset="0"/>
                <a:cs typeface="Arial" pitchFamily="34" charset="0"/>
              </a:rPr>
              <a:t>Günümüzde dünya üzerinde bulunan hava meydanlarında çeşitli </a:t>
            </a:r>
            <a:r>
              <a:rPr lang="tr-TR" dirty="0" smtClean="0">
                <a:latin typeface="Arial" pitchFamily="34" charset="0"/>
                <a:cs typeface="Arial" pitchFamily="34" charset="0"/>
              </a:rPr>
              <a:t>gelişmiş tarama </a:t>
            </a:r>
            <a:r>
              <a:rPr lang="tr-TR" dirty="0">
                <a:latin typeface="Arial" pitchFamily="34" charset="0"/>
                <a:cs typeface="Arial" pitchFamily="34" charset="0"/>
              </a:rPr>
              <a:t>cihazları ve biyometrik sistemler kullanılmaktadır. </a:t>
            </a:r>
            <a:r>
              <a:rPr lang="tr-TR" dirty="0" smtClean="0">
                <a:latin typeface="Arial" pitchFamily="34" charset="0"/>
                <a:cs typeface="Arial" pitchFamily="34" charset="0"/>
              </a:rPr>
              <a:t>11 Eylül saldırılarından sonra, </a:t>
            </a:r>
            <a:r>
              <a:rPr lang="tr-TR" dirty="0">
                <a:latin typeface="Arial" pitchFamily="34" charset="0"/>
                <a:cs typeface="Arial" pitchFamily="34" charset="0"/>
              </a:rPr>
              <a:t>yolcuların üç boyutlu vücut </a:t>
            </a:r>
            <a:r>
              <a:rPr lang="tr-TR" dirty="0" smtClean="0">
                <a:latin typeface="Arial" pitchFamily="34" charset="0"/>
                <a:cs typeface="Arial" pitchFamily="34" charset="0"/>
              </a:rPr>
              <a:t>şeklini gösteren </a:t>
            </a:r>
            <a:r>
              <a:rPr lang="tr-TR" dirty="0">
                <a:latin typeface="Arial" pitchFamily="34" charset="0"/>
                <a:cs typeface="Arial" pitchFamily="34" charset="0"/>
              </a:rPr>
              <a:t>tarama cihazları kullanılmaya başlanmıştır. Ancak bu cihazlar insan hakları açısından büyük tepki çekmiştir.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Yolcuların </a:t>
            </a:r>
            <a:r>
              <a:rPr lang="tr-TR" dirty="0">
                <a:latin typeface="Arial" pitchFamily="34" charset="0"/>
                <a:cs typeface="Arial" pitchFamily="34" charset="0"/>
              </a:rPr>
              <a:t>yoğun </a:t>
            </a:r>
            <a:r>
              <a:rPr lang="tr-TR" dirty="0" smtClean="0">
                <a:latin typeface="Arial" pitchFamily="34" charset="0"/>
                <a:cs typeface="Arial" pitchFamily="34" charset="0"/>
              </a:rPr>
              <a:t>şikâyetleri sonucunda , </a:t>
            </a:r>
            <a:r>
              <a:rPr lang="tr-TR" dirty="0">
                <a:latin typeface="Arial" pitchFamily="34" charset="0"/>
                <a:cs typeface="Arial" pitchFamily="34" charset="0"/>
              </a:rPr>
              <a:t>havaalanı güvenlik görevlilerinin arama </a:t>
            </a:r>
            <a:r>
              <a:rPr lang="tr-TR" dirty="0" smtClean="0">
                <a:latin typeface="Arial" pitchFamily="34" charset="0"/>
                <a:cs typeface="Arial" pitchFamily="34" charset="0"/>
              </a:rPr>
              <a:t>ve taramalarda </a:t>
            </a:r>
            <a:r>
              <a:rPr lang="tr-TR" dirty="0">
                <a:latin typeface="Arial" pitchFamily="34" charset="0"/>
                <a:cs typeface="Arial" pitchFamily="34" charset="0"/>
              </a:rPr>
              <a:t>daha dikkatli davranmasını istemiştir. Kullanılan sistemler </a:t>
            </a:r>
            <a:r>
              <a:rPr lang="tr-TR" dirty="0" smtClean="0">
                <a:latin typeface="Arial" pitchFamily="34" charset="0"/>
                <a:cs typeface="Arial" pitchFamily="34" charset="0"/>
              </a:rPr>
              <a:t>radyasyon tehlikesi </a:t>
            </a:r>
            <a:r>
              <a:rPr lang="tr-TR" dirty="0">
                <a:latin typeface="Arial" pitchFamily="34" charset="0"/>
                <a:cs typeface="Arial" pitchFamily="34" charset="0"/>
              </a:rPr>
              <a:t>içermekte olduğu bu sisteme girmek istemeyen yolcuların </a:t>
            </a:r>
            <a:r>
              <a:rPr lang="tr-TR" dirty="0" smtClean="0">
                <a:latin typeface="Arial" pitchFamily="34" charset="0"/>
                <a:cs typeface="Arial" pitchFamily="34" charset="0"/>
              </a:rPr>
              <a:t>elle aramalarının </a:t>
            </a:r>
            <a:r>
              <a:rPr lang="tr-TR" dirty="0">
                <a:latin typeface="Arial" pitchFamily="34" charset="0"/>
                <a:cs typeface="Arial" pitchFamily="34" charset="0"/>
              </a:rPr>
              <a:t>yapılması gerektiği bu durumunda yolcular tarafından </a:t>
            </a:r>
            <a:r>
              <a:rPr lang="tr-TR" dirty="0" smtClean="0">
                <a:latin typeface="Arial" pitchFamily="34" charset="0"/>
                <a:cs typeface="Arial" pitchFamily="34" charset="0"/>
              </a:rPr>
              <a:t>kabul edilmediği </a:t>
            </a:r>
            <a:r>
              <a:rPr lang="tr-TR" dirty="0">
                <a:latin typeface="Arial" pitchFamily="34" charset="0"/>
                <a:cs typeface="Arial" pitchFamily="34" charset="0"/>
              </a:rPr>
              <a:t>belirtilmektedir.</a:t>
            </a:r>
          </a:p>
        </p:txBody>
      </p:sp>
    </p:spTree>
    <p:extLst>
      <p:ext uri="{BB962C8B-B14F-4D97-AF65-F5344CB8AC3E}">
        <p14:creationId xmlns:p14="http://schemas.microsoft.com/office/powerpoint/2010/main" val="16436638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8"/>
            <a:ext cx="8481965" cy="6732578"/>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marL="261833" indent="-261833" algn="just">
              <a:lnSpc>
                <a:spcPct val="200000"/>
              </a:lnSpc>
              <a:buFont typeface="Wingdings" pitchFamily="2" charset="2"/>
              <a:buChar char="Ø"/>
            </a:pPr>
            <a:r>
              <a:rPr lang="tr-TR" dirty="0">
                <a:latin typeface="Arial" pitchFamily="34" charset="0"/>
                <a:cs typeface="Arial" pitchFamily="34" charset="0"/>
              </a:rPr>
              <a:t>Biyometrik sistemler dünyadaki hava meydanlarında kullanılabilmektedir.</a:t>
            </a:r>
          </a:p>
          <a:p>
            <a:pPr marL="261833" indent="-261833" algn="just">
              <a:lnSpc>
                <a:spcPct val="200000"/>
              </a:lnSpc>
              <a:buFont typeface="Wingdings" pitchFamily="2" charset="2"/>
              <a:buChar char="Ø"/>
            </a:pPr>
            <a:r>
              <a:rPr lang="tr-TR" dirty="0">
                <a:latin typeface="Arial" pitchFamily="34" charset="0"/>
                <a:cs typeface="Arial" pitchFamily="34" charset="0"/>
              </a:rPr>
              <a:t>Günümüzde mevcut biyometrik </a:t>
            </a:r>
            <a:r>
              <a:rPr lang="tr-TR" dirty="0" smtClean="0">
                <a:latin typeface="Arial" pitchFamily="34" charset="0"/>
                <a:cs typeface="Arial" pitchFamily="34" charset="0"/>
              </a:rPr>
              <a:t>sistemler</a:t>
            </a:r>
            <a:endParaRPr lang="tr-TR" dirty="0">
              <a:latin typeface="Arial" pitchFamily="34" charset="0"/>
              <a:cs typeface="Arial" pitchFamily="34" charset="0"/>
            </a:endParaRPr>
          </a:p>
          <a:p>
            <a:pPr algn="just">
              <a:lnSpc>
                <a:spcPct val="200000"/>
              </a:lnSpc>
            </a:pPr>
            <a:r>
              <a:rPr lang="tr-TR" dirty="0">
                <a:latin typeface="Arial" pitchFamily="34" charset="0"/>
                <a:cs typeface="Arial" pitchFamily="34" charset="0"/>
              </a:rPr>
              <a:t>• Parmak izi</a:t>
            </a:r>
          </a:p>
          <a:p>
            <a:pPr algn="just">
              <a:lnSpc>
                <a:spcPct val="200000"/>
              </a:lnSpc>
            </a:pPr>
            <a:r>
              <a:rPr lang="tr-TR" dirty="0">
                <a:latin typeface="Arial" pitchFamily="34" charset="0"/>
                <a:cs typeface="Arial" pitchFamily="34" charset="0"/>
              </a:rPr>
              <a:t>• Retina</a:t>
            </a:r>
          </a:p>
          <a:p>
            <a:pPr algn="just">
              <a:lnSpc>
                <a:spcPct val="200000"/>
              </a:lnSpc>
            </a:pPr>
            <a:r>
              <a:rPr lang="tr-TR" dirty="0">
                <a:latin typeface="Arial" pitchFamily="34" charset="0"/>
                <a:cs typeface="Arial" pitchFamily="34" charset="0"/>
              </a:rPr>
              <a:t>• DNA</a:t>
            </a:r>
          </a:p>
          <a:p>
            <a:pPr algn="just">
              <a:lnSpc>
                <a:spcPct val="200000"/>
              </a:lnSpc>
            </a:pPr>
            <a:r>
              <a:rPr lang="tr-TR" dirty="0">
                <a:latin typeface="Arial" pitchFamily="34" charset="0"/>
                <a:cs typeface="Arial" pitchFamily="34" charset="0"/>
              </a:rPr>
              <a:t>• Damar</a:t>
            </a:r>
          </a:p>
          <a:p>
            <a:pPr algn="just">
              <a:lnSpc>
                <a:spcPct val="200000"/>
              </a:lnSpc>
            </a:pPr>
            <a:r>
              <a:rPr lang="tr-TR" dirty="0">
                <a:latin typeface="Arial" pitchFamily="34" charset="0"/>
                <a:cs typeface="Arial" pitchFamily="34" charset="0"/>
              </a:rPr>
              <a:t>• Yüz</a:t>
            </a:r>
          </a:p>
          <a:p>
            <a:pPr algn="just">
              <a:lnSpc>
                <a:spcPct val="200000"/>
              </a:lnSpc>
            </a:pPr>
            <a:r>
              <a:rPr lang="tr-TR" dirty="0">
                <a:latin typeface="Arial" pitchFamily="34" charset="0"/>
                <a:cs typeface="Arial" pitchFamily="34" charset="0"/>
              </a:rPr>
              <a:t>• El Geometrisi</a:t>
            </a:r>
          </a:p>
          <a:p>
            <a:pPr algn="just">
              <a:lnSpc>
                <a:spcPct val="200000"/>
              </a:lnSpc>
            </a:pPr>
            <a:r>
              <a:rPr lang="tr-TR" dirty="0">
                <a:latin typeface="Arial" pitchFamily="34" charset="0"/>
                <a:cs typeface="Arial" pitchFamily="34" charset="0"/>
              </a:rPr>
              <a:t>• Ses</a:t>
            </a:r>
          </a:p>
          <a:p>
            <a:pPr algn="just">
              <a:lnSpc>
                <a:spcPct val="200000"/>
              </a:lnSpc>
            </a:pPr>
            <a:r>
              <a:rPr lang="tr-TR" dirty="0">
                <a:latin typeface="Arial" pitchFamily="34" charset="0"/>
                <a:cs typeface="Arial" pitchFamily="34" charset="0"/>
              </a:rPr>
              <a:t>• Yüz Termogramı</a:t>
            </a:r>
          </a:p>
          <a:p>
            <a:pPr algn="just">
              <a:lnSpc>
                <a:spcPct val="200000"/>
              </a:lnSpc>
            </a:pPr>
            <a:r>
              <a:rPr lang="tr-TR" dirty="0">
                <a:latin typeface="Arial" pitchFamily="34" charset="0"/>
                <a:cs typeface="Arial" pitchFamily="34" charset="0"/>
              </a:rPr>
              <a:t>• İris.</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920" y="2312844"/>
            <a:ext cx="4051258" cy="2402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4398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8"/>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marL="261833" indent="-261833" algn="just">
              <a:lnSpc>
                <a:spcPct val="200000"/>
              </a:lnSpc>
              <a:buFont typeface="Wingdings" pitchFamily="2" charset="2"/>
              <a:buChar char="Ø"/>
            </a:pPr>
            <a:r>
              <a:rPr lang="tr-TR" dirty="0">
                <a:latin typeface="Arial" pitchFamily="34" charset="0"/>
                <a:cs typeface="Arial" pitchFamily="34" charset="0"/>
              </a:rPr>
              <a:t>Bu sistemlerden el geometrisi ABD’de havaalanlarında kullanılmaktadır. </a:t>
            </a:r>
            <a:r>
              <a:rPr lang="tr-TR" dirty="0" smtClean="0">
                <a:latin typeface="Arial" pitchFamily="34" charset="0"/>
                <a:cs typeface="Arial" pitchFamily="34" charset="0"/>
              </a:rPr>
              <a:t>İris tanıma </a:t>
            </a:r>
            <a:r>
              <a:rPr lang="tr-TR" dirty="0">
                <a:latin typeface="Arial" pitchFamily="34" charset="0"/>
                <a:cs typeface="Arial" pitchFamily="34" charset="0"/>
              </a:rPr>
              <a:t>sistemleri de dünyada hava meydanlarında kullanılabilen ve </a:t>
            </a:r>
            <a:r>
              <a:rPr lang="tr-TR" dirty="0" smtClean="0">
                <a:latin typeface="Arial" pitchFamily="34" charset="0"/>
                <a:cs typeface="Arial" pitchFamily="34" charset="0"/>
              </a:rPr>
              <a:t>kimlik tespitinde </a:t>
            </a:r>
            <a:r>
              <a:rPr lang="tr-TR" dirty="0">
                <a:latin typeface="Arial" pitchFamily="34" charset="0"/>
                <a:cs typeface="Arial" pitchFamily="34" charset="0"/>
              </a:rPr>
              <a:t>parmak izine göre daha sağlıklı sonuçlar veren bir sistemdir.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Biyometrik sistemler </a:t>
            </a:r>
            <a:r>
              <a:rPr lang="tr-TR" dirty="0">
                <a:latin typeface="Arial" pitchFamily="34" charset="0"/>
                <a:cs typeface="Arial" pitchFamily="34" charset="0"/>
              </a:rPr>
              <a:t>Türkiye’de hava meydanlarında terminal kapı kontrol </a:t>
            </a:r>
            <a:r>
              <a:rPr lang="tr-TR" dirty="0" smtClean="0">
                <a:latin typeface="Arial" pitchFamily="34" charset="0"/>
                <a:cs typeface="Arial" pitchFamily="34" charset="0"/>
              </a:rPr>
              <a:t>noktalarında uygulanmamaktadır</a:t>
            </a:r>
            <a:r>
              <a:rPr lang="tr-TR" dirty="0">
                <a:latin typeface="Arial" pitchFamily="34" charset="0"/>
                <a:cs typeface="Arial" pitchFamily="34" charset="0"/>
              </a:rPr>
              <a:t>. Ancak hızlılık ve kolaylık açısından bazı kapılarda kartlı </a:t>
            </a:r>
            <a:r>
              <a:rPr lang="tr-TR" dirty="0" smtClean="0">
                <a:latin typeface="Arial" pitchFamily="34" charset="0"/>
                <a:cs typeface="Arial" pitchFamily="34" charset="0"/>
              </a:rPr>
              <a:t>geçiş yapılabilmektedir.</a:t>
            </a:r>
            <a:endParaRPr lang="tr-TR" dirty="0">
              <a:latin typeface="Arial" pitchFamily="34" charset="0"/>
              <a:cs typeface="Arial" pitchFamily="34" charset="0"/>
            </a:endParaRPr>
          </a:p>
        </p:txBody>
      </p:sp>
    </p:spTree>
    <p:extLst>
      <p:ext uri="{BB962C8B-B14F-4D97-AF65-F5344CB8AC3E}">
        <p14:creationId xmlns:p14="http://schemas.microsoft.com/office/powerpoint/2010/main" val="4181572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8"/>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marL="261833" indent="-261833" algn="just">
              <a:lnSpc>
                <a:spcPct val="200000"/>
              </a:lnSpc>
              <a:buFont typeface="Wingdings" pitchFamily="2" charset="2"/>
              <a:buChar char="Ø"/>
            </a:pPr>
            <a:r>
              <a:rPr lang="tr-TR" dirty="0">
                <a:latin typeface="Arial" pitchFamily="34" charset="0"/>
                <a:cs typeface="Arial" pitchFamily="34" charset="0"/>
              </a:rPr>
              <a:t>Kartlı geçişler için hava meydanı çalışanlarına verilen </a:t>
            </a:r>
            <a:r>
              <a:rPr lang="tr-TR" dirty="0" smtClean="0">
                <a:latin typeface="Arial" pitchFamily="34" charset="0"/>
                <a:cs typeface="Arial" pitchFamily="34" charset="0"/>
              </a:rPr>
              <a:t>kartlar kullanılmaktadır</a:t>
            </a:r>
            <a:r>
              <a:rPr lang="tr-TR" dirty="0">
                <a:latin typeface="Arial" pitchFamily="34" charset="0"/>
                <a:cs typeface="Arial" pitchFamily="34" charset="0"/>
              </a:rPr>
              <a:t>. Bu kartlar kapı girişlerindeki cihazlara okutularak </a:t>
            </a:r>
            <a:r>
              <a:rPr lang="tr-TR" dirty="0" smtClean="0">
                <a:latin typeface="Arial" pitchFamily="34" charset="0"/>
                <a:cs typeface="Arial" pitchFamily="34" charset="0"/>
              </a:rPr>
              <a:t>kapının otomatik </a:t>
            </a:r>
            <a:r>
              <a:rPr lang="tr-TR" dirty="0">
                <a:latin typeface="Arial" pitchFamily="34" charset="0"/>
                <a:cs typeface="Arial" pitchFamily="34" charset="0"/>
              </a:rPr>
              <a:t>olarak açılmasını sağlayan bir çalışma düzenine sahiptir.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Kişiye özgü verilen </a:t>
            </a:r>
            <a:r>
              <a:rPr lang="tr-TR" dirty="0">
                <a:latin typeface="Arial" pitchFamily="34" charset="0"/>
                <a:cs typeface="Arial" pitchFamily="34" charset="0"/>
              </a:rPr>
              <a:t>bu kartlar özellikle terminal içindeki geçişlerde kullanılır. Bu kartlar </a:t>
            </a:r>
            <a:r>
              <a:rPr lang="tr-TR" dirty="0" smtClean="0">
                <a:latin typeface="Arial" pitchFamily="34" charset="0"/>
                <a:cs typeface="Arial" pitchFamily="34" charset="0"/>
              </a:rPr>
              <a:t>hava meydanı </a:t>
            </a:r>
            <a:r>
              <a:rPr lang="tr-TR" dirty="0">
                <a:latin typeface="Arial" pitchFamily="34" charset="0"/>
                <a:cs typeface="Arial" pitchFamily="34" charset="0"/>
              </a:rPr>
              <a:t>çalışanlarının veya görevlilerinin işleriyle ilgili kapıları açmasını sağlar </a:t>
            </a:r>
            <a:r>
              <a:rPr lang="tr-TR" dirty="0" smtClean="0">
                <a:latin typeface="Arial" pitchFamily="34" charset="0"/>
                <a:cs typeface="Arial" pitchFamily="34" charset="0"/>
              </a:rPr>
              <a:t>ve kartın </a:t>
            </a:r>
            <a:r>
              <a:rPr lang="tr-TR" dirty="0">
                <a:latin typeface="Arial" pitchFamily="34" charset="0"/>
                <a:cs typeface="Arial" pitchFamily="34" charset="0"/>
              </a:rPr>
              <a:t>kullanılmasıyla sistem merkezinde kart görünerek kullanım </a:t>
            </a:r>
            <a:r>
              <a:rPr lang="tr-TR" dirty="0" smtClean="0">
                <a:latin typeface="Arial" pitchFamily="34" charset="0"/>
                <a:cs typeface="Arial" pitchFamily="34" charset="0"/>
              </a:rPr>
              <a:t>zamanıyla kaydedilir. </a:t>
            </a:r>
            <a:endParaRPr lang="tr-TR" dirty="0">
              <a:latin typeface="Arial" pitchFamily="34" charset="0"/>
              <a:cs typeface="Arial" pitchFamily="34" charset="0"/>
            </a:endParaRPr>
          </a:p>
        </p:txBody>
      </p:sp>
    </p:spTree>
    <p:extLst>
      <p:ext uri="{BB962C8B-B14F-4D97-AF65-F5344CB8AC3E}">
        <p14:creationId xmlns:p14="http://schemas.microsoft.com/office/powerpoint/2010/main" val="917234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8"/>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marL="261833" indent="-261833" algn="just">
              <a:lnSpc>
                <a:spcPct val="200000"/>
              </a:lnSpc>
              <a:buFont typeface="Wingdings" pitchFamily="2" charset="2"/>
              <a:buChar char="Ø"/>
            </a:pPr>
            <a:r>
              <a:rPr lang="tr-TR" dirty="0">
                <a:latin typeface="Arial" pitchFamily="34" charset="0"/>
                <a:cs typeface="Arial" pitchFamily="34" charset="0"/>
              </a:rPr>
              <a:t>Kartlar üzerinde; kart sahibinin fotoğrafı, kartın türü, kişinin kurumu</a:t>
            </a:r>
            <a:r>
              <a:rPr lang="tr-TR" dirty="0" smtClean="0">
                <a:latin typeface="Arial" pitchFamily="34" charset="0"/>
                <a:cs typeface="Arial" pitchFamily="34" charset="0"/>
              </a:rPr>
              <a:t>, kişinin </a:t>
            </a:r>
            <a:r>
              <a:rPr lang="tr-TR" dirty="0">
                <a:latin typeface="Arial" pitchFamily="34" charset="0"/>
                <a:cs typeface="Arial" pitchFamily="34" charset="0"/>
              </a:rPr>
              <a:t>ismi ve soy ismi ve kartın açabileceği kapıların sayı ile </a:t>
            </a:r>
            <a:r>
              <a:rPr lang="tr-TR" dirty="0" smtClean="0">
                <a:latin typeface="Arial" pitchFamily="34" charset="0"/>
                <a:cs typeface="Arial" pitchFamily="34" charset="0"/>
              </a:rPr>
              <a:t>gösterilmesi mevcuttur</a:t>
            </a:r>
            <a:r>
              <a:rPr lang="tr-TR" dirty="0">
                <a:latin typeface="Arial" pitchFamily="34" charset="0"/>
                <a:cs typeface="Arial" pitchFamily="34" charset="0"/>
              </a:rPr>
              <a:t>. Bu kartlar yetkili mülki idare amirliği tarafından verilmektedir.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Kartlı geçiş </a:t>
            </a:r>
            <a:r>
              <a:rPr lang="tr-TR" dirty="0">
                <a:latin typeface="Arial" pitchFamily="34" charset="0"/>
                <a:cs typeface="Arial" pitchFamily="34" charset="0"/>
              </a:rPr>
              <a:t>basit ve pratik bir yöntem olsa da kart sahibinin kendisi ile bir </a:t>
            </a:r>
            <a:r>
              <a:rPr lang="tr-TR" dirty="0" smtClean="0">
                <a:latin typeface="Arial" pitchFamily="34" charset="0"/>
                <a:cs typeface="Arial" pitchFamily="34" charset="0"/>
              </a:rPr>
              <a:t>başkasını kapılardan </a:t>
            </a:r>
            <a:r>
              <a:rPr lang="tr-TR" dirty="0">
                <a:latin typeface="Arial" pitchFamily="34" charset="0"/>
                <a:cs typeface="Arial" pitchFamily="34" charset="0"/>
              </a:rPr>
              <a:t>geçirebilmesi olanaklıdır. Ayrıca kart sahibinden başka biri bu </a:t>
            </a:r>
            <a:r>
              <a:rPr lang="tr-TR" dirty="0" smtClean="0">
                <a:latin typeface="Arial" pitchFamily="34" charset="0"/>
                <a:cs typeface="Arial" pitchFamily="34" charset="0"/>
              </a:rPr>
              <a:t>kartları kolaylıkla </a:t>
            </a:r>
            <a:r>
              <a:rPr lang="tr-TR" dirty="0">
                <a:latin typeface="Arial" pitchFamily="34" charset="0"/>
                <a:cs typeface="Arial" pitchFamily="34" charset="0"/>
              </a:rPr>
              <a:t>kullanabilir.</a:t>
            </a:r>
          </a:p>
        </p:txBody>
      </p:sp>
    </p:spTree>
    <p:extLst>
      <p:ext uri="{BB962C8B-B14F-4D97-AF65-F5344CB8AC3E}">
        <p14:creationId xmlns:p14="http://schemas.microsoft.com/office/powerpoint/2010/main" val="456149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7"/>
            <a:ext cx="8481965" cy="3408591"/>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marL="261833" indent="-261833" algn="just">
              <a:lnSpc>
                <a:spcPct val="200000"/>
              </a:lnSpc>
              <a:buFont typeface="Wingdings" pitchFamily="2" charset="2"/>
              <a:buChar char="Ø"/>
            </a:pPr>
            <a:r>
              <a:rPr lang="tr-TR" dirty="0">
                <a:latin typeface="Arial" pitchFamily="34" charset="0"/>
                <a:cs typeface="Arial" pitchFamily="34" charset="0"/>
              </a:rPr>
              <a:t>Bu anlamda terminal giriş kontrol noktalarının her </a:t>
            </a:r>
            <a:r>
              <a:rPr lang="tr-TR" dirty="0" smtClean="0">
                <a:latin typeface="Arial" pitchFamily="34" charset="0"/>
                <a:cs typeface="Arial" pitchFamily="34" charset="0"/>
              </a:rPr>
              <a:t>personeli ve </a:t>
            </a:r>
            <a:r>
              <a:rPr lang="tr-TR" dirty="0">
                <a:latin typeface="Arial" pitchFamily="34" charset="0"/>
                <a:cs typeface="Arial" pitchFamily="34" charset="0"/>
              </a:rPr>
              <a:t>yolcuyu arama-tarama işleminden geçirerek kartlı geçişlerin belirtilen </a:t>
            </a:r>
            <a:r>
              <a:rPr lang="tr-TR" dirty="0" smtClean="0">
                <a:latin typeface="Arial" pitchFamily="34" charset="0"/>
                <a:cs typeface="Arial" pitchFamily="34" charset="0"/>
              </a:rPr>
              <a:t>güvenlik zaaflarını </a:t>
            </a:r>
            <a:r>
              <a:rPr lang="tr-TR" dirty="0">
                <a:latin typeface="Arial" pitchFamily="34" charset="0"/>
                <a:cs typeface="Arial" pitchFamily="34" charset="0"/>
              </a:rPr>
              <a:t>en aza indirdiği söylenebilir.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Türkiye’de </a:t>
            </a:r>
            <a:r>
              <a:rPr lang="tr-TR" dirty="0">
                <a:latin typeface="Arial" pitchFamily="34" charset="0"/>
                <a:cs typeface="Arial" pitchFamily="34" charset="0"/>
              </a:rPr>
              <a:t>hava meydanlarında </a:t>
            </a:r>
            <a:r>
              <a:rPr lang="tr-TR" dirty="0" smtClean="0">
                <a:latin typeface="Arial" pitchFamily="34" charset="0"/>
                <a:cs typeface="Arial" pitchFamily="34" charset="0"/>
              </a:rPr>
              <a:t>terminal binası </a:t>
            </a:r>
            <a:r>
              <a:rPr lang="tr-TR" dirty="0">
                <a:latin typeface="Arial" pitchFamily="34" charset="0"/>
                <a:cs typeface="Arial" pitchFamily="34" charset="0"/>
              </a:rPr>
              <a:t>giriş kapı kontrol noktasında kullanılan güvenlik cihazlarını sıralayarak </a:t>
            </a:r>
            <a:r>
              <a:rPr lang="tr-TR" dirty="0" smtClean="0">
                <a:latin typeface="Arial" pitchFamily="34" charset="0"/>
                <a:cs typeface="Arial" pitchFamily="34" charset="0"/>
              </a:rPr>
              <a:t>kısaca tanıtmak </a:t>
            </a:r>
            <a:r>
              <a:rPr lang="tr-TR" dirty="0">
                <a:latin typeface="Arial" pitchFamily="34" charset="0"/>
                <a:cs typeface="Arial" pitchFamily="34" charset="0"/>
              </a:rPr>
              <a:t>faydalı </a:t>
            </a:r>
            <a:r>
              <a:rPr lang="tr-TR" dirty="0" smtClean="0">
                <a:latin typeface="Arial" pitchFamily="34" charset="0"/>
                <a:cs typeface="Arial" pitchFamily="34" charset="0"/>
              </a:rPr>
              <a:t>olacaktır.</a:t>
            </a:r>
            <a:endParaRPr lang="tr-TR" dirty="0">
              <a:latin typeface="Arial" pitchFamily="34" charset="0"/>
              <a:cs typeface="Arial" pitchFamily="34" charset="0"/>
            </a:endParaRPr>
          </a:p>
        </p:txBody>
      </p:sp>
    </p:spTree>
    <p:extLst>
      <p:ext uri="{BB962C8B-B14F-4D97-AF65-F5344CB8AC3E}">
        <p14:creationId xmlns:p14="http://schemas.microsoft.com/office/powerpoint/2010/main" val="4156472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7"/>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a:latin typeface="Arial" pitchFamily="34" charset="0"/>
                <a:cs typeface="Arial" pitchFamily="34" charset="0"/>
              </a:rPr>
              <a:t>X- ray cihazı</a:t>
            </a:r>
          </a:p>
          <a:p>
            <a:pPr marL="261833" indent="-261833" algn="just">
              <a:lnSpc>
                <a:spcPct val="200000"/>
              </a:lnSpc>
              <a:buFont typeface="Wingdings" pitchFamily="2" charset="2"/>
              <a:buChar char="Ø"/>
            </a:pPr>
            <a:r>
              <a:rPr lang="tr-TR" dirty="0">
                <a:latin typeface="Arial" pitchFamily="34" charset="0"/>
                <a:cs typeface="Arial" pitchFamily="34" charset="0"/>
              </a:rPr>
              <a:t>X-ray cihazlarının temelini x-ray ışını oluşturur. X ışını bir </a:t>
            </a:r>
            <a:r>
              <a:rPr lang="tr-TR" dirty="0" smtClean="0">
                <a:latin typeface="Arial" pitchFamily="34" charset="0"/>
                <a:cs typeface="Arial" pitchFamily="34" charset="0"/>
              </a:rPr>
              <a:t>materyalden geçirildiğinde</a:t>
            </a:r>
            <a:r>
              <a:rPr lang="tr-TR" dirty="0">
                <a:latin typeface="Arial" pitchFamily="34" charset="0"/>
                <a:cs typeface="Arial" pitchFamily="34" charset="0"/>
              </a:rPr>
              <a:t>, materyal ekrana yansıtılarak, fotoğraf karesi ve siluet </a:t>
            </a:r>
            <a:r>
              <a:rPr lang="tr-TR" dirty="0" smtClean="0">
                <a:latin typeface="Arial" pitchFamily="34" charset="0"/>
                <a:cs typeface="Arial" pitchFamily="34" charset="0"/>
              </a:rPr>
              <a:t>şeklinde görülebilmektedir</a:t>
            </a:r>
            <a:r>
              <a:rPr lang="tr-TR" dirty="0">
                <a:latin typeface="Arial" pitchFamily="34" charset="0"/>
                <a:cs typeface="Arial" pitchFamily="34" charset="0"/>
              </a:rPr>
              <a:t>. Cihazda bir x-ray ışın kaynağı, bu kaynağın karşısında </a:t>
            </a:r>
            <a:r>
              <a:rPr lang="tr-TR" dirty="0" smtClean="0">
                <a:latin typeface="Arial" pitchFamily="34" charset="0"/>
                <a:cs typeface="Arial" pitchFamily="34" charset="0"/>
              </a:rPr>
              <a:t>ışınları algılayan </a:t>
            </a:r>
            <a:r>
              <a:rPr lang="tr-TR" dirty="0">
                <a:latin typeface="Arial" pitchFamily="34" charset="0"/>
                <a:cs typeface="Arial" pitchFamily="34" charset="0"/>
              </a:rPr>
              <a:t>bir </a:t>
            </a:r>
            <a:r>
              <a:rPr lang="tr-TR" dirty="0" smtClean="0">
                <a:latin typeface="Arial" pitchFamily="34" charset="0"/>
                <a:cs typeface="Arial" pitchFamily="34" charset="0"/>
              </a:rPr>
              <a:t>detektör </a:t>
            </a:r>
            <a:r>
              <a:rPr lang="tr-TR" dirty="0">
                <a:latin typeface="Arial" pitchFamily="34" charset="0"/>
                <a:cs typeface="Arial" pitchFamily="34" charset="0"/>
              </a:rPr>
              <a:t>bulunmakta, eşyalar ışınların yolu üzerine konulmakta ve </a:t>
            </a:r>
            <a:r>
              <a:rPr lang="tr-TR" dirty="0" smtClean="0">
                <a:latin typeface="Arial" pitchFamily="34" charset="0"/>
                <a:cs typeface="Arial" pitchFamily="34" charset="0"/>
              </a:rPr>
              <a:t>bu eşyalardan </a:t>
            </a:r>
            <a:r>
              <a:rPr lang="tr-TR" dirty="0">
                <a:latin typeface="Arial" pitchFamily="34" charset="0"/>
                <a:cs typeface="Arial" pitchFamily="34" charset="0"/>
              </a:rPr>
              <a:t>gelen ışınlar </a:t>
            </a:r>
            <a:r>
              <a:rPr lang="tr-TR" dirty="0" smtClean="0">
                <a:latin typeface="Arial" pitchFamily="34" charset="0"/>
                <a:cs typeface="Arial" pitchFamily="34" charset="0"/>
              </a:rPr>
              <a:t>detektörler </a:t>
            </a:r>
            <a:r>
              <a:rPr lang="tr-TR" dirty="0">
                <a:latin typeface="Arial" pitchFamily="34" charset="0"/>
                <a:cs typeface="Arial" pitchFamily="34" charset="0"/>
              </a:rPr>
              <a:t>tarafından algılanarak monitöre bir </a:t>
            </a:r>
            <a:r>
              <a:rPr lang="tr-TR" dirty="0" smtClean="0">
                <a:latin typeface="Arial" pitchFamily="34" charset="0"/>
                <a:cs typeface="Arial" pitchFamily="34" charset="0"/>
              </a:rPr>
              <a:t>siluet olarak </a:t>
            </a:r>
            <a:r>
              <a:rPr lang="tr-TR" dirty="0">
                <a:latin typeface="Arial" pitchFamily="34" charset="0"/>
                <a:cs typeface="Arial" pitchFamily="34" charset="0"/>
              </a:rPr>
              <a:t>yansıtılmaktadır.</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7960" y="4007609"/>
            <a:ext cx="2342584" cy="1660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925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8"/>
            <a:ext cx="8481965"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a:latin typeface="Arial" pitchFamily="34" charset="0"/>
                <a:cs typeface="Arial" pitchFamily="34" charset="0"/>
              </a:rPr>
              <a:t>X- ray cihazı</a:t>
            </a:r>
          </a:p>
          <a:p>
            <a:pPr marL="261833" indent="-261833" algn="just">
              <a:lnSpc>
                <a:spcPct val="200000"/>
              </a:lnSpc>
              <a:buFont typeface="Wingdings" pitchFamily="2" charset="2"/>
              <a:buChar char="Ø"/>
            </a:pPr>
            <a:r>
              <a:rPr lang="tr-TR" dirty="0">
                <a:latin typeface="Arial" pitchFamily="34" charset="0"/>
                <a:cs typeface="Arial" pitchFamily="34" charset="0"/>
              </a:rPr>
              <a:t>X-ray cihazlarının, havacılık güvenlik kontrolünde hızlılık ve </a:t>
            </a:r>
            <a:r>
              <a:rPr lang="tr-TR" dirty="0" smtClean="0">
                <a:latin typeface="Arial" pitchFamily="34" charset="0"/>
                <a:cs typeface="Arial" pitchFamily="34" charset="0"/>
              </a:rPr>
              <a:t>kolaylık sağlaması </a:t>
            </a:r>
            <a:r>
              <a:rPr lang="tr-TR" dirty="0">
                <a:latin typeface="Arial" pitchFamily="34" charset="0"/>
                <a:cs typeface="Arial" pitchFamily="34" charset="0"/>
              </a:rPr>
              <a:t>bu cihazların önemini artırmıştır. Ancak birçok çeşidi ve özelliği </a:t>
            </a:r>
            <a:r>
              <a:rPr lang="tr-TR" dirty="0" smtClean="0">
                <a:latin typeface="Arial" pitchFamily="34" charset="0"/>
                <a:cs typeface="Arial" pitchFamily="34" charset="0"/>
              </a:rPr>
              <a:t>bulunan x-ray </a:t>
            </a:r>
            <a:r>
              <a:rPr lang="tr-TR" dirty="0">
                <a:latin typeface="Arial" pitchFamily="34" charset="0"/>
                <a:cs typeface="Arial" pitchFamily="34" charset="0"/>
              </a:rPr>
              <a:t>cihazlarının etkinliği x-ray cihaz operatörüne bağlıdır. Çünkü cihaz </a:t>
            </a:r>
            <a:r>
              <a:rPr lang="tr-TR" dirty="0" smtClean="0">
                <a:latin typeface="Arial" pitchFamily="34" charset="0"/>
                <a:cs typeface="Arial" pitchFamily="34" charset="0"/>
              </a:rPr>
              <a:t>tehlikeli madde </a:t>
            </a:r>
            <a:r>
              <a:rPr lang="tr-TR" dirty="0">
                <a:latin typeface="Arial" pitchFamily="34" charset="0"/>
                <a:cs typeface="Arial" pitchFamily="34" charset="0"/>
              </a:rPr>
              <a:t>veya cismi gösterse de karar verecek olan monitörü izleyen personeldir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Havalimanı giriş kontrol noktalarında x-ray cihazı operatörlerini özel </a:t>
            </a:r>
            <a:r>
              <a:rPr lang="tr-TR" dirty="0" smtClean="0">
                <a:latin typeface="Arial" pitchFamily="34" charset="0"/>
                <a:cs typeface="Arial" pitchFamily="34" charset="0"/>
              </a:rPr>
              <a:t>güvenlik şirketinin </a:t>
            </a:r>
            <a:r>
              <a:rPr lang="tr-TR" dirty="0">
                <a:latin typeface="Arial" pitchFamily="34" charset="0"/>
                <a:cs typeface="Arial" pitchFamily="34" charset="0"/>
              </a:rPr>
              <a:t>güvenlik personeli yapmaktadır. Ayrıca x-ray cihaz operatörü 20 </a:t>
            </a:r>
            <a:r>
              <a:rPr lang="tr-TR" dirty="0" smtClean="0">
                <a:latin typeface="Arial" pitchFamily="34" charset="0"/>
                <a:cs typeface="Arial" pitchFamily="34" charset="0"/>
              </a:rPr>
              <a:t>dakika periyotlarla </a:t>
            </a:r>
            <a:r>
              <a:rPr lang="tr-TR" dirty="0">
                <a:latin typeface="Arial" pitchFamily="34" charset="0"/>
                <a:cs typeface="Arial" pitchFamily="34" charset="0"/>
              </a:rPr>
              <a:t>değişim yapmaktadır. Bu yöntem yönergeye uygun olmakla </a:t>
            </a:r>
            <a:r>
              <a:rPr lang="tr-TR" dirty="0" smtClean="0">
                <a:latin typeface="Arial" pitchFamily="34" charset="0"/>
                <a:cs typeface="Arial" pitchFamily="34" charset="0"/>
              </a:rPr>
              <a:t>beraber güvenliği </a:t>
            </a:r>
            <a:r>
              <a:rPr lang="tr-TR" dirty="0">
                <a:latin typeface="Arial" pitchFamily="34" charset="0"/>
                <a:cs typeface="Arial" pitchFamily="34" charset="0"/>
              </a:rPr>
              <a:t>de arttırıcı bir </a:t>
            </a:r>
            <a:r>
              <a:rPr lang="tr-TR" dirty="0" smtClean="0">
                <a:latin typeface="Arial" pitchFamily="34" charset="0"/>
                <a:cs typeface="Arial" pitchFamily="34" charset="0"/>
              </a:rPr>
              <a:t>yöntemdir.</a:t>
            </a:r>
            <a:endParaRPr lang="tr-TR" dirty="0">
              <a:latin typeface="Arial" pitchFamily="34" charset="0"/>
              <a:cs typeface="Arial" pitchFamily="34" charset="0"/>
            </a:endParaRPr>
          </a:p>
        </p:txBody>
      </p:sp>
    </p:spTree>
    <p:extLst>
      <p:ext uri="{BB962C8B-B14F-4D97-AF65-F5344CB8AC3E}">
        <p14:creationId xmlns:p14="http://schemas.microsoft.com/office/powerpoint/2010/main" val="3193870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8"/>
            <a:ext cx="8481965"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a:latin typeface="Arial" pitchFamily="34" charset="0"/>
                <a:cs typeface="Arial" pitchFamily="34" charset="0"/>
              </a:rPr>
              <a:t>X- ray cihazı</a:t>
            </a:r>
          </a:p>
          <a:p>
            <a:pPr marL="261833" indent="-261833" algn="just">
              <a:lnSpc>
                <a:spcPct val="200000"/>
              </a:lnSpc>
              <a:buFont typeface="Wingdings" pitchFamily="2" charset="2"/>
              <a:buChar char="Ø"/>
            </a:pPr>
            <a:r>
              <a:rPr lang="tr-TR" dirty="0">
                <a:latin typeface="Arial" pitchFamily="34" charset="0"/>
                <a:cs typeface="Arial" pitchFamily="34" charset="0"/>
              </a:rPr>
              <a:t>X-ray cihazları ile çalışan operatör özel güvenlik görevlilerinin dikkat </a:t>
            </a:r>
            <a:r>
              <a:rPr lang="tr-TR" dirty="0" smtClean="0">
                <a:latin typeface="Arial" pitchFamily="34" charset="0"/>
                <a:cs typeface="Arial" pitchFamily="34" charset="0"/>
              </a:rPr>
              <a:t>etmesi gereken </a:t>
            </a:r>
            <a:r>
              <a:rPr lang="tr-TR" dirty="0">
                <a:latin typeface="Arial" pitchFamily="34" charset="0"/>
                <a:cs typeface="Arial" pitchFamily="34" charset="0"/>
              </a:rPr>
              <a:t>hususlar ise şunlardır;</a:t>
            </a:r>
          </a:p>
          <a:p>
            <a:pPr algn="just">
              <a:lnSpc>
                <a:spcPct val="200000"/>
              </a:lnSpc>
            </a:pPr>
            <a:r>
              <a:rPr lang="tr-TR" dirty="0">
                <a:latin typeface="Arial" pitchFamily="34" charset="0"/>
                <a:cs typeface="Arial" pitchFamily="34" charset="0"/>
              </a:rPr>
              <a:t>• Kontrol edilecek paket ve bagajlar, taşıma bandına aralarında en az 50 </a:t>
            </a:r>
            <a:r>
              <a:rPr lang="tr-TR" dirty="0" smtClean="0">
                <a:latin typeface="Arial" pitchFamily="34" charset="0"/>
                <a:cs typeface="Arial" pitchFamily="34" charset="0"/>
              </a:rPr>
              <a:t>cm ve </a:t>
            </a:r>
            <a:r>
              <a:rPr lang="tr-TR" dirty="0">
                <a:latin typeface="Arial" pitchFamily="34" charset="0"/>
                <a:cs typeface="Arial" pitchFamily="34" charset="0"/>
              </a:rPr>
              <a:t>geniş yüzeyleri banda paralel olacak biçimde konulmalıdır.</a:t>
            </a:r>
          </a:p>
          <a:p>
            <a:pPr algn="just">
              <a:lnSpc>
                <a:spcPct val="200000"/>
              </a:lnSpc>
            </a:pPr>
            <a:r>
              <a:rPr lang="tr-TR" dirty="0">
                <a:latin typeface="Arial" pitchFamily="34" charset="0"/>
                <a:cs typeface="Arial" pitchFamily="34" charset="0"/>
              </a:rPr>
              <a:t>• Görüntüyü nitelendirmede zorluk çekilirse bagajın pozisyonu </a:t>
            </a:r>
            <a:r>
              <a:rPr lang="tr-TR" dirty="0" smtClean="0">
                <a:latin typeface="Arial" pitchFamily="34" charset="0"/>
                <a:cs typeface="Arial" pitchFamily="34" charset="0"/>
              </a:rPr>
              <a:t>değiştirilerek tekrar </a:t>
            </a:r>
            <a:r>
              <a:rPr lang="tr-TR" dirty="0">
                <a:latin typeface="Arial" pitchFamily="34" charset="0"/>
                <a:cs typeface="Arial" pitchFamily="34" charset="0"/>
              </a:rPr>
              <a:t>cihazdan geçirilmelidir.</a:t>
            </a:r>
          </a:p>
          <a:p>
            <a:pPr algn="just">
              <a:lnSpc>
                <a:spcPct val="200000"/>
              </a:lnSpc>
            </a:pPr>
            <a:r>
              <a:rPr lang="tr-TR" dirty="0">
                <a:latin typeface="Arial" pitchFamily="34" charset="0"/>
                <a:cs typeface="Arial" pitchFamily="34" charset="0"/>
              </a:rPr>
              <a:t>• İnceleme sırası; önce büyük, sonra küçük cisimler şeklinde olmalıdır.</a:t>
            </a:r>
          </a:p>
          <a:p>
            <a:pPr algn="just">
              <a:lnSpc>
                <a:spcPct val="200000"/>
              </a:lnSpc>
            </a:pPr>
            <a:r>
              <a:rPr lang="tr-TR" dirty="0">
                <a:latin typeface="Arial" pitchFamily="34" charset="0"/>
                <a:cs typeface="Arial" pitchFamily="34" charset="0"/>
              </a:rPr>
              <a:t>• Bagajın içerisinde kesin fikir edinilemeyen durumlarda bagaj, </a:t>
            </a:r>
            <a:r>
              <a:rPr lang="tr-TR" dirty="0" smtClean="0">
                <a:latin typeface="Arial" pitchFamily="34" charset="0"/>
                <a:cs typeface="Arial" pitchFamily="34" charset="0"/>
              </a:rPr>
              <a:t>sahibine açtırılarak </a:t>
            </a:r>
            <a:r>
              <a:rPr lang="tr-TR" dirty="0">
                <a:latin typeface="Arial" pitchFamily="34" charset="0"/>
                <a:cs typeface="Arial" pitchFamily="34" charset="0"/>
              </a:rPr>
              <a:t>kontrol edilmelidir.</a:t>
            </a:r>
          </a:p>
        </p:txBody>
      </p:sp>
    </p:spTree>
    <p:extLst>
      <p:ext uri="{BB962C8B-B14F-4D97-AF65-F5344CB8AC3E}">
        <p14:creationId xmlns:p14="http://schemas.microsoft.com/office/powerpoint/2010/main" val="2529120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8"/>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a:latin typeface="Arial" pitchFamily="34" charset="0"/>
                <a:cs typeface="Arial" pitchFamily="34" charset="0"/>
              </a:rPr>
              <a:t>X- ray cihazı</a:t>
            </a:r>
          </a:p>
          <a:p>
            <a:pPr algn="just">
              <a:lnSpc>
                <a:spcPct val="200000"/>
              </a:lnSpc>
            </a:pPr>
            <a:r>
              <a:rPr lang="tr-TR" dirty="0">
                <a:latin typeface="Arial" pitchFamily="34" charset="0"/>
                <a:cs typeface="Arial" pitchFamily="34" charset="0"/>
              </a:rPr>
              <a:t>• Aygıt çalışırken cihaz tüneline el sokulmamalı, taşıyıcı banda (konveyör</a:t>
            </a:r>
            <a:r>
              <a:rPr lang="tr-TR" dirty="0" smtClean="0">
                <a:latin typeface="Arial" pitchFamily="34" charset="0"/>
                <a:cs typeface="Arial" pitchFamily="34" charset="0"/>
              </a:rPr>
              <a:t>) oturulmamalı</a:t>
            </a:r>
            <a:r>
              <a:rPr lang="tr-TR" dirty="0">
                <a:latin typeface="Arial" pitchFamily="34" charset="0"/>
                <a:cs typeface="Arial" pitchFamily="34" charset="0"/>
              </a:rPr>
              <a:t>, tünelin önünde ve arkasında bulunulmamalı, </a:t>
            </a:r>
            <a:r>
              <a:rPr lang="tr-TR" dirty="0" smtClean="0">
                <a:latin typeface="Arial" pitchFamily="34" charset="0"/>
                <a:cs typeface="Arial" pitchFamily="34" charset="0"/>
              </a:rPr>
              <a:t>cihazın üzerine </a:t>
            </a:r>
            <a:r>
              <a:rPr lang="tr-TR" dirty="0">
                <a:latin typeface="Arial" pitchFamily="34" charset="0"/>
                <a:cs typeface="Arial" pitchFamily="34" charset="0"/>
              </a:rPr>
              <a:t>yiyecek-içecek bırakılmamalıdır.</a:t>
            </a:r>
          </a:p>
          <a:p>
            <a:pPr algn="just">
              <a:lnSpc>
                <a:spcPct val="200000"/>
              </a:lnSpc>
            </a:pPr>
            <a:r>
              <a:rPr lang="tr-TR" dirty="0">
                <a:latin typeface="Arial" pitchFamily="34" charset="0"/>
                <a:cs typeface="Arial" pitchFamily="34" charset="0"/>
              </a:rPr>
              <a:t>• Canlılar hiçbir surette x-ray cihazıyla kontrol edilmemelidir.</a:t>
            </a:r>
          </a:p>
          <a:p>
            <a:pPr algn="just">
              <a:lnSpc>
                <a:spcPct val="200000"/>
              </a:lnSpc>
            </a:pPr>
            <a:r>
              <a:rPr lang="tr-TR" dirty="0">
                <a:latin typeface="Arial" pitchFamily="34" charset="0"/>
                <a:cs typeface="Arial" pitchFamily="34" charset="0"/>
              </a:rPr>
              <a:t>• X-ray cihazı ile çalışan personelin maruz kalacağı radyasyonun </a:t>
            </a:r>
            <a:r>
              <a:rPr lang="tr-TR" dirty="0" smtClean="0">
                <a:latin typeface="Arial" pitchFamily="34" charset="0"/>
                <a:cs typeface="Arial" pitchFamily="34" charset="0"/>
              </a:rPr>
              <a:t>belirlenen sınırları </a:t>
            </a:r>
            <a:r>
              <a:rPr lang="tr-TR" dirty="0">
                <a:latin typeface="Arial" pitchFamily="34" charset="0"/>
                <a:cs typeface="Arial" pitchFamily="34" charset="0"/>
              </a:rPr>
              <a:t>aşmaması için kullanılan x-ray cihazına uygun </a:t>
            </a:r>
            <a:r>
              <a:rPr lang="tr-TR" dirty="0" err="1" smtClean="0">
                <a:latin typeface="Arial" pitchFamily="34" charset="0"/>
                <a:cs typeface="Arial" pitchFamily="34" charset="0"/>
              </a:rPr>
              <a:t>dozimetre</a:t>
            </a:r>
            <a:r>
              <a:rPr lang="tr-TR" dirty="0" smtClean="0">
                <a:latin typeface="Arial" pitchFamily="34" charset="0"/>
                <a:cs typeface="Arial" pitchFamily="34" charset="0"/>
              </a:rPr>
              <a:t> kullanımı sağlanmalıdır</a:t>
            </a:r>
            <a:r>
              <a:rPr lang="tr-TR" dirty="0">
                <a:latin typeface="Arial" pitchFamily="34" charset="0"/>
                <a:cs typeface="Arial" pitchFamily="34" charset="0"/>
              </a:rPr>
              <a:t>.</a:t>
            </a:r>
          </a:p>
        </p:txBody>
      </p:sp>
    </p:spTree>
    <p:extLst>
      <p:ext uri="{BB962C8B-B14F-4D97-AF65-F5344CB8AC3E}">
        <p14:creationId xmlns:p14="http://schemas.microsoft.com/office/powerpoint/2010/main" val="2897048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8"/>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a:latin typeface="Arial" pitchFamily="34" charset="0"/>
                <a:cs typeface="Arial" pitchFamily="34" charset="0"/>
              </a:rPr>
              <a:t>X- ray cihazı</a:t>
            </a:r>
          </a:p>
          <a:p>
            <a:pPr algn="just">
              <a:lnSpc>
                <a:spcPct val="200000"/>
              </a:lnSpc>
            </a:pPr>
            <a:r>
              <a:rPr lang="tr-TR" dirty="0">
                <a:latin typeface="Arial" pitchFamily="34" charset="0"/>
                <a:cs typeface="Arial" pitchFamily="34" charset="0"/>
              </a:rPr>
              <a:t>• </a:t>
            </a:r>
            <a:r>
              <a:rPr lang="tr-TR" dirty="0" smtClean="0">
                <a:latin typeface="Arial" pitchFamily="34" charset="0"/>
                <a:cs typeface="Arial" pitchFamily="34" charset="0"/>
              </a:rPr>
              <a:t> </a:t>
            </a:r>
            <a:r>
              <a:rPr lang="tr-TR" dirty="0" err="1" smtClean="0">
                <a:latin typeface="Arial" pitchFamily="34" charset="0"/>
                <a:cs typeface="Arial" pitchFamily="34" charset="0"/>
              </a:rPr>
              <a:t>Dozimetre</a:t>
            </a:r>
            <a:r>
              <a:rPr lang="tr-TR" dirty="0" smtClean="0">
                <a:latin typeface="Arial" pitchFamily="34" charset="0"/>
                <a:cs typeface="Arial" pitchFamily="34" charset="0"/>
              </a:rPr>
              <a:t> </a:t>
            </a:r>
            <a:r>
              <a:rPr lang="tr-TR" dirty="0">
                <a:latin typeface="Arial" pitchFamily="34" charset="0"/>
                <a:cs typeface="Arial" pitchFamily="34" charset="0"/>
              </a:rPr>
              <a:t>(Doz ölçer) : X-ray cihazı kullanan personelin maruz kaldığı </a:t>
            </a:r>
            <a:r>
              <a:rPr lang="tr-TR" dirty="0" smtClean="0">
                <a:latin typeface="Arial" pitchFamily="34" charset="0"/>
                <a:cs typeface="Arial" pitchFamily="34" charset="0"/>
              </a:rPr>
              <a:t>x ışını </a:t>
            </a:r>
            <a:r>
              <a:rPr lang="tr-TR" dirty="0">
                <a:latin typeface="Arial" pitchFamily="34" charset="0"/>
                <a:cs typeface="Arial" pitchFamily="34" charset="0"/>
              </a:rPr>
              <a:t>dozunu ölçmek için kullanılan filmli karta denir. </a:t>
            </a:r>
            <a:r>
              <a:rPr lang="tr-TR" dirty="0" err="1">
                <a:latin typeface="Arial" pitchFamily="34" charset="0"/>
                <a:cs typeface="Arial" pitchFamily="34" charset="0"/>
              </a:rPr>
              <a:t>Dozimetre</a:t>
            </a:r>
            <a:r>
              <a:rPr lang="tr-TR" dirty="0">
                <a:latin typeface="Arial" pitchFamily="34" charset="0"/>
                <a:cs typeface="Arial" pitchFamily="34" charset="0"/>
              </a:rPr>
              <a:t> </a:t>
            </a:r>
            <a:r>
              <a:rPr lang="tr-TR" dirty="0" smtClean="0">
                <a:latin typeface="Arial" pitchFamily="34" charset="0"/>
                <a:cs typeface="Arial" pitchFamily="34" charset="0"/>
              </a:rPr>
              <a:t>başka birine </a:t>
            </a:r>
            <a:r>
              <a:rPr lang="tr-TR" dirty="0">
                <a:latin typeface="Arial" pitchFamily="34" charset="0"/>
                <a:cs typeface="Arial" pitchFamily="34" charset="0"/>
              </a:rPr>
              <a:t>ödünç verilmez ve alınmaz</a:t>
            </a:r>
            <a:r>
              <a:rPr lang="tr-TR" dirty="0" smtClean="0">
                <a:latin typeface="Arial" pitchFamily="34" charset="0"/>
                <a:cs typeface="Arial" pitchFamily="34" charset="0"/>
              </a:rPr>
              <a:t>.</a:t>
            </a:r>
          </a:p>
          <a:p>
            <a:pPr algn="just">
              <a:lnSpc>
                <a:spcPct val="200000"/>
              </a:lnSpc>
            </a:pPr>
            <a:endParaRPr lang="tr-TR" dirty="0" smtClean="0">
              <a:latin typeface="Arial" pitchFamily="34" charset="0"/>
              <a:cs typeface="Arial" pitchFamily="34" charset="0"/>
            </a:endParaRPr>
          </a:p>
          <a:p>
            <a:pPr marL="261833" indent="-261833" algn="just">
              <a:lnSpc>
                <a:spcPct val="200000"/>
              </a:lnSpc>
              <a:buFont typeface="Arial" pitchFamily="34" charset="0"/>
              <a:buChar char="•"/>
            </a:pPr>
            <a:r>
              <a:rPr lang="tr-TR" dirty="0" smtClean="0">
                <a:latin typeface="Arial" pitchFamily="34" charset="0"/>
                <a:cs typeface="Arial" pitchFamily="34" charset="0"/>
              </a:rPr>
              <a:t> </a:t>
            </a:r>
            <a:r>
              <a:rPr lang="tr-TR" dirty="0">
                <a:latin typeface="Arial" pitchFamily="34" charset="0"/>
                <a:cs typeface="Arial" pitchFamily="34" charset="0"/>
              </a:rPr>
              <a:t>Toka ve giysilerin metal </a:t>
            </a:r>
            <a:r>
              <a:rPr lang="tr-TR" dirty="0" smtClean="0">
                <a:latin typeface="Arial" pitchFamily="34" charset="0"/>
                <a:cs typeface="Arial" pitchFamily="34" charset="0"/>
              </a:rPr>
              <a:t>parçalarının yanına </a:t>
            </a:r>
            <a:r>
              <a:rPr lang="tr-TR" dirty="0">
                <a:latin typeface="Arial" pitchFamily="34" charset="0"/>
                <a:cs typeface="Arial" pitchFamily="34" charset="0"/>
              </a:rPr>
              <a:t>konulmaz. X-ray cihazlarının ve </a:t>
            </a:r>
            <a:r>
              <a:rPr lang="tr-TR" dirty="0" err="1">
                <a:latin typeface="Arial" pitchFamily="34" charset="0"/>
                <a:cs typeface="Arial" pitchFamily="34" charset="0"/>
              </a:rPr>
              <a:t>dozimetrelerin</a:t>
            </a:r>
            <a:r>
              <a:rPr lang="tr-TR" dirty="0">
                <a:latin typeface="Arial" pitchFamily="34" charset="0"/>
                <a:cs typeface="Arial" pitchFamily="34" charset="0"/>
              </a:rPr>
              <a:t> ölçüm ve </a:t>
            </a:r>
            <a:r>
              <a:rPr lang="tr-TR" dirty="0" smtClean="0">
                <a:latin typeface="Arial" pitchFamily="34" charset="0"/>
                <a:cs typeface="Arial" pitchFamily="34" charset="0"/>
              </a:rPr>
              <a:t>kontrolleri Türkiye </a:t>
            </a:r>
            <a:r>
              <a:rPr lang="tr-TR" dirty="0">
                <a:latin typeface="Arial" pitchFamily="34" charset="0"/>
                <a:cs typeface="Arial" pitchFamily="34" charset="0"/>
              </a:rPr>
              <a:t>Atom Enerjisi Kurumu tarafından sertifikalandırılmaktadır.</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2119" y="4071827"/>
            <a:ext cx="2924593" cy="1991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3402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7"/>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a:latin typeface="Arial" pitchFamily="34" charset="0"/>
                <a:cs typeface="Arial" pitchFamily="34" charset="0"/>
              </a:rPr>
              <a:t>X- ray cihazı</a:t>
            </a:r>
          </a:p>
          <a:p>
            <a:pPr algn="just">
              <a:lnSpc>
                <a:spcPct val="200000"/>
              </a:lnSpc>
            </a:pPr>
            <a:r>
              <a:rPr lang="tr-TR" b="1" dirty="0">
                <a:latin typeface="Arial" pitchFamily="34" charset="0"/>
                <a:cs typeface="Arial" pitchFamily="34" charset="0"/>
              </a:rPr>
              <a:t>•  X-ray cihazından geçen metaller ekran üzerinde hangi renkte görünür?</a:t>
            </a:r>
          </a:p>
          <a:p>
            <a:pPr algn="just">
              <a:lnSpc>
                <a:spcPct val="200000"/>
              </a:lnSpc>
            </a:pPr>
            <a:r>
              <a:rPr lang="tr-TR" dirty="0">
                <a:latin typeface="Arial" pitchFamily="34" charset="0"/>
                <a:cs typeface="Arial" pitchFamily="34" charset="0"/>
              </a:rPr>
              <a:t>X-ray cihazları; organik ve organik olmayan maddeleri ekrana </a:t>
            </a:r>
            <a:r>
              <a:rPr lang="tr-TR" dirty="0" smtClean="0">
                <a:latin typeface="Arial" pitchFamily="34" charset="0"/>
                <a:cs typeface="Arial" pitchFamily="34" charset="0"/>
              </a:rPr>
              <a:t>farklı renklerde </a:t>
            </a:r>
            <a:r>
              <a:rPr lang="tr-TR" dirty="0">
                <a:latin typeface="Arial" pitchFamily="34" charset="0"/>
                <a:cs typeface="Arial" pitchFamily="34" charset="0"/>
              </a:rPr>
              <a:t>yansıtır.</a:t>
            </a:r>
          </a:p>
          <a:p>
            <a:pPr algn="just">
              <a:lnSpc>
                <a:spcPct val="200000"/>
              </a:lnSpc>
            </a:pPr>
            <a:r>
              <a:rPr lang="tr-TR" dirty="0">
                <a:latin typeface="Arial" pitchFamily="34" charset="0"/>
                <a:cs typeface="Arial" pitchFamily="34" charset="0"/>
              </a:rPr>
              <a:t>• Metal maddeler koyu </a:t>
            </a:r>
            <a:r>
              <a:rPr lang="tr-TR" b="1" dirty="0">
                <a:solidFill>
                  <a:schemeClr val="tx2">
                    <a:lumMod val="60000"/>
                    <a:lumOff val="40000"/>
                  </a:schemeClr>
                </a:solidFill>
                <a:latin typeface="Arial" pitchFamily="34" charset="0"/>
                <a:cs typeface="Arial" pitchFamily="34" charset="0"/>
              </a:rPr>
              <a:t>mavi,</a:t>
            </a:r>
          </a:p>
          <a:p>
            <a:pPr algn="just">
              <a:lnSpc>
                <a:spcPct val="200000"/>
              </a:lnSpc>
            </a:pPr>
            <a:r>
              <a:rPr lang="tr-TR" dirty="0">
                <a:latin typeface="Arial" pitchFamily="34" charset="0"/>
                <a:cs typeface="Arial" pitchFamily="34" charset="0"/>
              </a:rPr>
              <a:t>• Organik maddeler sütlü </a:t>
            </a:r>
            <a:r>
              <a:rPr lang="tr-TR" b="1" dirty="0">
                <a:solidFill>
                  <a:schemeClr val="bg2">
                    <a:lumMod val="50000"/>
                  </a:schemeClr>
                </a:solidFill>
                <a:latin typeface="Arial" pitchFamily="34" charset="0"/>
                <a:cs typeface="Arial" pitchFamily="34" charset="0"/>
              </a:rPr>
              <a:t>kahverengi</a:t>
            </a:r>
            <a:r>
              <a:rPr lang="tr-TR" dirty="0">
                <a:latin typeface="Arial" pitchFamily="34" charset="0"/>
                <a:cs typeface="Arial" pitchFamily="34" charset="0"/>
              </a:rPr>
              <a:t> ya da </a:t>
            </a:r>
            <a:r>
              <a:rPr lang="tr-TR" b="1" dirty="0">
                <a:solidFill>
                  <a:schemeClr val="accent6"/>
                </a:solidFill>
                <a:latin typeface="Arial" pitchFamily="34" charset="0"/>
                <a:cs typeface="Arial" pitchFamily="34" charset="0"/>
              </a:rPr>
              <a:t>turuncu,</a:t>
            </a:r>
          </a:p>
          <a:p>
            <a:pPr algn="just">
              <a:lnSpc>
                <a:spcPct val="200000"/>
              </a:lnSpc>
            </a:pPr>
            <a:r>
              <a:rPr lang="tr-TR" dirty="0">
                <a:latin typeface="Arial" pitchFamily="34" charset="0"/>
                <a:cs typeface="Arial" pitchFamily="34" charset="0"/>
              </a:rPr>
              <a:t>• Az yoğun maddeler ise </a:t>
            </a:r>
            <a:r>
              <a:rPr lang="tr-TR" b="1" dirty="0">
                <a:solidFill>
                  <a:srgbClr val="00B050"/>
                </a:solidFill>
                <a:latin typeface="Arial" pitchFamily="34" charset="0"/>
                <a:cs typeface="Arial" pitchFamily="34" charset="0"/>
              </a:rPr>
              <a:t>yeşil</a:t>
            </a:r>
            <a:r>
              <a:rPr lang="tr-TR" dirty="0">
                <a:latin typeface="Arial" pitchFamily="34" charset="0"/>
                <a:cs typeface="Arial" pitchFamily="34" charset="0"/>
              </a:rPr>
              <a:t> renkte ekrana yansırlar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9152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7"/>
            <a:ext cx="8481965"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dirty="0" smtClean="0">
                <a:latin typeface="Arial" pitchFamily="34" charset="0"/>
                <a:cs typeface="Arial" pitchFamily="34" charset="0"/>
              </a:rPr>
              <a:t>Me</a:t>
            </a:r>
            <a:r>
              <a:rPr lang="tr-TR" b="1" dirty="0" smtClean="0">
                <a:latin typeface="Arial" pitchFamily="34" charset="0"/>
                <a:cs typeface="Arial" pitchFamily="34" charset="0"/>
              </a:rPr>
              <a:t>tal </a:t>
            </a:r>
            <a:r>
              <a:rPr lang="tr-TR" b="1" dirty="0">
                <a:latin typeface="Arial" pitchFamily="34" charset="0"/>
                <a:cs typeface="Arial" pitchFamily="34" charset="0"/>
              </a:rPr>
              <a:t>Kapı </a:t>
            </a:r>
            <a:r>
              <a:rPr lang="tr-TR" b="1" dirty="0" err="1">
                <a:latin typeface="Arial" pitchFamily="34" charset="0"/>
                <a:cs typeface="Arial" pitchFamily="34" charset="0"/>
              </a:rPr>
              <a:t>Dedektörü</a:t>
            </a:r>
            <a:r>
              <a:rPr lang="tr-TR" b="1" dirty="0">
                <a:latin typeface="Arial" pitchFamily="34" charset="0"/>
                <a:cs typeface="Arial" pitchFamily="34" charset="0"/>
              </a:rPr>
              <a:t> (Kapı </a:t>
            </a:r>
            <a:r>
              <a:rPr lang="tr-TR" b="1" dirty="0" err="1">
                <a:latin typeface="Arial" pitchFamily="34" charset="0"/>
                <a:cs typeface="Arial" pitchFamily="34" charset="0"/>
              </a:rPr>
              <a:t>Dedektörü</a:t>
            </a:r>
            <a:r>
              <a:rPr lang="tr-TR" b="1" dirty="0">
                <a:latin typeface="Arial" pitchFamily="34" charset="0"/>
                <a:cs typeface="Arial" pitchFamily="34" charset="0"/>
              </a:rPr>
              <a:t>)</a:t>
            </a:r>
          </a:p>
          <a:p>
            <a:pPr marL="261833" indent="-261833" algn="just">
              <a:lnSpc>
                <a:spcPct val="200000"/>
              </a:lnSpc>
              <a:buFont typeface="Wingdings" pitchFamily="2" charset="2"/>
              <a:buChar char="Ø"/>
            </a:pPr>
            <a:r>
              <a:rPr lang="tr-TR" dirty="0">
                <a:latin typeface="Arial" pitchFamily="34" charset="0"/>
                <a:cs typeface="Arial" pitchFamily="34" charset="0"/>
              </a:rPr>
              <a:t>Yolcu kontrolünde en yaygın olarak kullanılan cihazlar metal </a:t>
            </a:r>
            <a:r>
              <a:rPr lang="tr-TR" dirty="0" err="1">
                <a:latin typeface="Arial" pitchFamily="34" charset="0"/>
                <a:cs typeface="Arial" pitchFamily="34" charset="0"/>
              </a:rPr>
              <a:t>dedektörleridir</a:t>
            </a:r>
            <a:r>
              <a:rPr lang="tr-TR" dirty="0" smtClean="0">
                <a:latin typeface="Arial" pitchFamily="34" charset="0"/>
                <a:cs typeface="Arial" pitchFamily="34" charset="0"/>
              </a:rPr>
              <a:t>. Bu </a:t>
            </a:r>
            <a:r>
              <a:rPr lang="tr-TR" dirty="0" err="1">
                <a:latin typeface="Arial" pitchFamily="34" charset="0"/>
                <a:cs typeface="Arial" pitchFamily="34" charset="0"/>
              </a:rPr>
              <a:t>dedektörler</a:t>
            </a:r>
            <a:r>
              <a:rPr lang="tr-TR" dirty="0">
                <a:latin typeface="Arial" pitchFamily="34" charset="0"/>
                <a:cs typeface="Arial" pitchFamily="34" charset="0"/>
              </a:rPr>
              <a:t> (kapı ve el tipi metal arama </a:t>
            </a:r>
            <a:r>
              <a:rPr lang="tr-TR" dirty="0" err="1">
                <a:latin typeface="Arial" pitchFamily="34" charset="0"/>
                <a:cs typeface="Arial" pitchFamily="34" charset="0"/>
              </a:rPr>
              <a:t>dedektörleri</a:t>
            </a:r>
            <a:r>
              <a:rPr lang="tr-TR" dirty="0">
                <a:latin typeface="Arial" pitchFamily="34" charset="0"/>
                <a:cs typeface="Arial" pitchFamily="34" charset="0"/>
              </a:rPr>
              <a:t>) metallere duyarlıdır</a:t>
            </a:r>
            <a:r>
              <a:rPr lang="tr-TR" dirty="0" smtClean="0">
                <a:latin typeface="Arial" pitchFamily="34" charset="0"/>
                <a:cs typeface="Arial" pitchFamily="34" charset="0"/>
              </a:rPr>
              <a:t>. Silahların </a:t>
            </a:r>
            <a:r>
              <a:rPr lang="tr-TR" dirty="0">
                <a:latin typeface="Arial" pitchFamily="34" charset="0"/>
                <a:cs typeface="Arial" pitchFamily="34" charset="0"/>
              </a:rPr>
              <a:t>ve bombaların metal kısımlarına karşı sinyal verir.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cihazların kullanılma </a:t>
            </a:r>
            <a:r>
              <a:rPr lang="tr-TR" dirty="0">
                <a:latin typeface="Arial" pitchFamily="34" charset="0"/>
                <a:cs typeface="Arial" pitchFamily="34" charset="0"/>
              </a:rPr>
              <a:t>ihtiyacı, insanların ve elbiselerinin, aranmasının uzun zaman </a:t>
            </a:r>
            <a:r>
              <a:rPr lang="tr-TR" dirty="0" smtClean="0">
                <a:latin typeface="Arial" pitchFamily="34" charset="0"/>
                <a:cs typeface="Arial" pitchFamily="34" charset="0"/>
              </a:rPr>
              <a:t>alması nedeniyle </a:t>
            </a:r>
            <a:r>
              <a:rPr lang="tr-TR" dirty="0">
                <a:latin typeface="Arial" pitchFamily="34" charset="0"/>
                <a:cs typeface="Arial" pitchFamily="34" charset="0"/>
              </a:rPr>
              <a:t>doğmuştur. Kapı </a:t>
            </a:r>
            <a:r>
              <a:rPr lang="tr-TR" dirty="0" err="1">
                <a:latin typeface="Arial" pitchFamily="34" charset="0"/>
                <a:cs typeface="Arial" pitchFamily="34" charset="0"/>
              </a:rPr>
              <a:t>dedektörü</a:t>
            </a:r>
            <a:r>
              <a:rPr lang="tr-TR" dirty="0">
                <a:latin typeface="Arial" pitchFamily="34" charset="0"/>
                <a:cs typeface="Arial" pitchFamily="34" charset="0"/>
              </a:rPr>
              <a:t>, insanların içinden geçebileceği </a:t>
            </a:r>
            <a:r>
              <a:rPr lang="tr-TR" dirty="0" smtClean="0">
                <a:latin typeface="Arial" pitchFamily="34" charset="0"/>
                <a:cs typeface="Arial" pitchFamily="34" charset="0"/>
              </a:rPr>
              <a:t>kapı şeklinde </a:t>
            </a:r>
            <a:r>
              <a:rPr lang="tr-TR" dirty="0">
                <a:latin typeface="Arial" pitchFamily="34" charset="0"/>
                <a:cs typeface="Arial" pitchFamily="34" charset="0"/>
              </a:rPr>
              <a:t>olup, yolcuların kapıdan geçerken üzerlerindeki metal nesnelerin </a:t>
            </a:r>
            <a:r>
              <a:rPr lang="tr-TR" dirty="0" smtClean="0">
                <a:latin typeface="Arial" pitchFamily="34" charset="0"/>
                <a:cs typeface="Arial" pitchFamily="34" charset="0"/>
              </a:rPr>
              <a:t>varlığını ses </a:t>
            </a:r>
            <a:r>
              <a:rPr lang="tr-TR" dirty="0">
                <a:latin typeface="Arial" pitchFamily="34" charset="0"/>
                <a:cs typeface="Arial" pitchFamily="34" charset="0"/>
              </a:rPr>
              <a:t>ve ışık yoluyla güvenlik görevlisine haber verme özelliğine sahiptir.</a:t>
            </a:r>
          </a:p>
        </p:txBody>
      </p:sp>
    </p:spTree>
    <p:extLst>
      <p:ext uri="{BB962C8B-B14F-4D97-AF65-F5344CB8AC3E}">
        <p14:creationId xmlns:p14="http://schemas.microsoft.com/office/powerpoint/2010/main" val="3921994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7"/>
            <a:ext cx="8481965" cy="3408591"/>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smtClean="0">
                <a:latin typeface="Arial" pitchFamily="34" charset="0"/>
                <a:cs typeface="Arial" pitchFamily="34" charset="0"/>
              </a:rPr>
              <a:t>El </a:t>
            </a:r>
            <a:r>
              <a:rPr lang="tr-TR" b="1" dirty="0">
                <a:latin typeface="Arial" pitchFamily="34" charset="0"/>
                <a:cs typeface="Arial" pitchFamily="34" charset="0"/>
              </a:rPr>
              <a:t>Tipi Metal Arama </a:t>
            </a:r>
            <a:r>
              <a:rPr lang="tr-TR" b="1" dirty="0" err="1">
                <a:latin typeface="Arial" pitchFamily="34" charset="0"/>
                <a:cs typeface="Arial" pitchFamily="34" charset="0"/>
              </a:rPr>
              <a:t>Dedektörü</a:t>
            </a:r>
            <a:r>
              <a:rPr lang="tr-TR" b="1" dirty="0">
                <a:latin typeface="Arial" pitchFamily="34" charset="0"/>
                <a:cs typeface="Arial" pitchFamily="34" charset="0"/>
              </a:rPr>
              <a:t> (El </a:t>
            </a:r>
            <a:r>
              <a:rPr lang="tr-TR" b="1" dirty="0" err="1">
                <a:latin typeface="Arial" pitchFamily="34" charset="0"/>
                <a:cs typeface="Arial" pitchFamily="34" charset="0"/>
              </a:rPr>
              <a:t>Dedektörü</a:t>
            </a:r>
            <a:r>
              <a:rPr lang="tr-TR" b="1" dirty="0">
                <a:latin typeface="Arial" pitchFamily="34" charset="0"/>
                <a:cs typeface="Arial" pitchFamily="34" charset="0"/>
              </a:rPr>
              <a:t>)</a:t>
            </a:r>
          </a:p>
          <a:p>
            <a:pPr marL="261833" indent="-261833" algn="just">
              <a:lnSpc>
                <a:spcPct val="200000"/>
              </a:lnSpc>
              <a:buFont typeface="Wingdings" pitchFamily="2" charset="2"/>
              <a:buChar char="Ø"/>
            </a:pPr>
            <a:r>
              <a:rPr lang="tr-TR" dirty="0">
                <a:latin typeface="Arial" pitchFamily="34" charset="0"/>
                <a:cs typeface="Arial" pitchFamily="34" charset="0"/>
              </a:rPr>
              <a:t>Güvenlik kontrol noktalarında veya gerekli görülen diğer yerlerde, yolcu </a:t>
            </a:r>
            <a:r>
              <a:rPr lang="tr-TR" dirty="0" smtClean="0">
                <a:latin typeface="Arial" pitchFamily="34" charset="0"/>
                <a:cs typeface="Arial" pitchFamily="34" charset="0"/>
              </a:rPr>
              <a:t>ve personelin </a:t>
            </a:r>
            <a:r>
              <a:rPr lang="tr-TR" dirty="0">
                <a:latin typeface="Arial" pitchFamily="34" charset="0"/>
                <a:cs typeface="Arial" pitchFamily="34" charset="0"/>
              </a:rPr>
              <a:t>geçişlerinde güvenlik taramasının bölgesel yapılabilmesi </a:t>
            </a:r>
            <a:r>
              <a:rPr lang="tr-TR" dirty="0" smtClean="0">
                <a:latin typeface="Arial" pitchFamily="34" charset="0"/>
                <a:cs typeface="Arial" pitchFamily="34" charset="0"/>
              </a:rPr>
              <a:t>amacıyla sadece </a:t>
            </a:r>
            <a:r>
              <a:rPr lang="tr-TR" dirty="0">
                <a:latin typeface="Arial" pitchFamily="34" charset="0"/>
                <a:cs typeface="Arial" pitchFamily="34" charset="0"/>
              </a:rPr>
              <a:t>metale duyarlı olan </a:t>
            </a:r>
            <a:r>
              <a:rPr lang="tr-TR" dirty="0" err="1">
                <a:latin typeface="Arial" pitchFamily="34" charset="0"/>
                <a:cs typeface="Arial" pitchFamily="34" charset="0"/>
              </a:rPr>
              <a:t>dedektör</a:t>
            </a:r>
            <a:r>
              <a:rPr lang="tr-TR" dirty="0">
                <a:latin typeface="Arial" pitchFamily="34" charset="0"/>
                <a:cs typeface="Arial" pitchFamily="34" charset="0"/>
              </a:rPr>
              <a:t> olarak tanımlanır. Yolcu kontrolünde </a:t>
            </a:r>
            <a:r>
              <a:rPr lang="tr-TR" dirty="0" smtClean="0">
                <a:latin typeface="Arial" pitchFamily="34" charset="0"/>
                <a:cs typeface="Arial" pitchFamily="34" charset="0"/>
              </a:rPr>
              <a:t>metal kapı </a:t>
            </a:r>
            <a:r>
              <a:rPr lang="tr-TR" dirty="0" err="1">
                <a:latin typeface="Arial" pitchFamily="34" charset="0"/>
                <a:cs typeface="Arial" pitchFamily="34" charset="0"/>
              </a:rPr>
              <a:t>dedektöründen</a:t>
            </a:r>
            <a:r>
              <a:rPr lang="tr-TR" dirty="0">
                <a:latin typeface="Arial" pitchFamily="34" charset="0"/>
                <a:cs typeface="Arial" pitchFamily="34" charset="0"/>
              </a:rPr>
              <a:t> geçerken sinyal veren yolcular el </a:t>
            </a:r>
            <a:r>
              <a:rPr lang="tr-TR" dirty="0" err="1">
                <a:latin typeface="Arial" pitchFamily="34" charset="0"/>
                <a:cs typeface="Arial" pitchFamily="34" charset="0"/>
              </a:rPr>
              <a:t>Dedektörü</a:t>
            </a:r>
            <a:r>
              <a:rPr lang="tr-TR" dirty="0">
                <a:latin typeface="Arial" pitchFamily="34" charset="0"/>
                <a:cs typeface="Arial" pitchFamily="34" charset="0"/>
              </a:rPr>
              <a:t> ile taranırlar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1206411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7"/>
            <a:ext cx="8481965" cy="396258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smtClean="0">
                <a:latin typeface="Arial" pitchFamily="34" charset="0"/>
                <a:cs typeface="Arial" pitchFamily="34" charset="0"/>
              </a:rPr>
              <a:t>El </a:t>
            </a:r>
            <a:r>
              <a:rPr lang="tr-TR" b="1" dirty="0">
                <a:latin typeface="Arial" pitchFamily="34" charset="0"/>
                <a:cs typeface="Arial" pitchFamily="34" charset="0"/>
              </a:rPr>
              <a:t>Tipi Metal Arama </a:t>
            </a:r>
            <a:r>
              <a:rPr lang="tr-TR" b="1" dirty="0" err="1">
                <a:latin typeface="Arial" pitchFamily="34" charset="0"/>
                <a:cs typeface="Arial" pitchFamily="34" charset="0"/>
              </a:rPr>
              <a:t>Dedektörü</a:t>
            </a:r>
            <a:r>
              <a:rPr lang="tr-TR" b="1" dirty="0">
                <a:latin typeface="Arial" pitchFamily="34" charset="0"/>
                <a:cs typeface="Arial" pitchFamily="34" charset="0"/>
              </a:rPr>
              <a:t> (El </a:t>
            </a:r>
            <a:r>
              <a:rPr lang="tr-TR" b="1" dirty="0" err="1">
                <a:latin typeface="Arial" pitchFamily="34" charset="0"/>
                <a:cs typeface="Arial" pitchFamily="34" charset="0"/>
              </a:rPr>
              <a:t>Dedektörü</a:t>
            </a:r>
            <a:r>
              <a:rPr lang="tr-TR" b="1" dirty="0">
                <a:latin typeface="Arial" pitchFamily="34" charset="0"/>
                <a:cs typeface="Arial" pitchFamily="34" charset="0"/>
              </a:rPr>
              <a:t>)</a:t>
            </a:r>
          </a:p>
          <a:p>
            <a:pPr marL="261833" indent="-261833" algn="just">
              <a:lnSpc>
                <a:spcPct val="200000"/>
              </a:lnSpc>
              <a:buFont typeface="Wingdings" pitchFamily="2" charset="2"/>
              <a:buChar char="Ø"/>
            </a:pPr>
            <a:r>
              <a:rPr lang="tr-TR" dirty="0" smtClean="0">
                <a:latin typeface="Arial" pitchFamily="34" charset="0"/>
                <a:cs typeface="Arial" pitchFamily="34" charset="0"/>
              </a:rPr>
              <a:t>Amaç </a:t>
            </a:r>
            <a:r>
              <a:rPr lang="tr-TR" dirty="0">
                <a:latin typeface="Arial" pitchFamily="34" charset="0"/>
                <a:cs typeface="Arial" pitchFamily="34" charset="0"/>
              </a:rPr>
              <a:t>metalin yerini tam olarak tespit edebilmektir. </a:t>
            </a:r>
            <a:r>
              <a:rPr lang="tr-TR" dirty="0" err="1">
                <a:latin typeface="Arial" pitchFamily="34" charset="0"/>
                <a:cs typeface="Arial" pitchFamily="34" charset="0"/>
              </a:rPr>
              <a:t>Dedektörün</a:t>
            </a:r>
            <a:r>
              <a:rPr lang="tr-TR" dirty="0">
                <a:latin typeface="Arial" pitchFamily="34" charset="0"/>
                <a:cs typeface="Arial" pitchFamily="34" charset="0"/>
              </a:rPr>
              <a:t> metali algılayan bir yüzeyi vardır ve yolcunun vücuduna yakın bir mesafede tutularak tarama yapılır. Vücuda paralel olarak gezdirilen cihaz metal nesneye yakınlaştığında sinyal vererek güvenlik görevlisini uyarır. Güvenlik görevlisi nesnenin ne olduğunu sorabilir veya görmek isteyebilir.</a:t>
            </a:r>
          </a:p>
        </p:txBody>
      </p:sp>
    </p:spTree>
    <p:extLst>
      <p:ext uri="{BB962C8B-B14F-4D97-AF65-F5344CB8AC3E}">
        <p14:creationId xmlns:p14="http://schemas.microsoft.com/office/powerpoint/2010/main" val="4165003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7"/>
            <a:ext cx="8481965" cy="396258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smtClean="0">
                <a:latin typeface="Arial" pitchFamily="34" charset="0"/>
                <a:cs typeface="Arial" pitchFamily="34" charset="0"/>
              </a:rPr>
              <a:t>El </a:t>
            </a:r>
            <a:r>
              <a:rPr lang="tr-TR" b="1" dirty="0">
                <a:latin typeface="Arial" pitchFamily="34" charset="0"/>
                <a:cs typeface="Arial" pitchFamily="34" charset="0"/>
              </a:rPr>
              <a:t>Tipi Metal Arama </a:t>
            </a:r>
            <a:r>
              <a:rPr lang="tr-TR" b="1" dirty="0" err="1">
                <a:latin typeface="Arial" pitchFamily="34" charset="0"/>
                <a:cs typeface="Arial" pitchFamily="34" charset="0"/>
              </a:rPr>
              <a:t>Dedektörü</a:t>
            </a:r>
            <a:r>
              <a:rPr lang="tr-TR" b="1" dirty="0">
                <a:latin typeface="Arial" pitchFamily="34" charset="0"/>
                <a:cs typeface="Arial" pitchFamily="34" charset="0"/>
              </a:rPr>
              <a:t> (El </a:t>
            </a:r>
            <a:r>
              <a:rPr lang="tr-TR" b="1" dirty="0" err="1">
                <a:latin typeface="Arial" pitchFamily="34" charset="0"/>
                <a:cs typeface="Arial" pitchFamily="34" charset="0"/>
              </a:rPr>
              <a:t>Dedektörü</a:t>
            </a:r>
            <a:r>
              <a:rPr lang="tr-TR" b="1" dirty="0">
                <a:latin typeface="Arial" pitchFamily="34" charset="0"/>
                <a:cs typeface="Arial" pitchFamily="34" charset="0"/>
              </a:rPr>
              <a:t>)</a:t>
            </a:r>
          </a:p>
          <a:p>
            <a:pPr marL="261833" indent="-261833" algn="just">
              <a:lnSpc>
                <a:spcPct val="200000"/>
              </a:lnSpc>
              <a:buFont typeface="Wingdings" pitchFamily="2" charset="2"/>
              <a:buChar char="Ø"/>
            </a:pPr>
            <a:r>
              <a:rPr lang="tr-TR" dirty="0" smtClean="0">
                <a:latin typeface="Arial" pitchFamily="34" charset="0"/>
                <a:cs typeface="Arial" pitchFamily="34" charset="0"/>
              </a:rPr>
              <a:t>Amaç </a:t>
            </a:r>
            <a:r>
              <a:rPr lang="tr-TR" dirty="0">
                <a:latin typeface="Arial" pitchFamily="34" charset="0"/>
                <a:cs typeface="Arial" pitchFamily="34" charset="0"/>
              </a:rPr>
              <a:t>metalin yerini tam olarak tespit edebilmektir. </a:t>
            </a:r>
            <a:r>
              <a:rPr lang="tr-TR" dirty="0" err="1">
                <a:latin typeface="Arial" pitchFamily="34" charset="0"/>
                <a:cs typeface="Arial" pitchFamily="34" charset="0"/>
              </a:rPr>
              <a:t>Dedektörün</a:t>
            </a:r>
            <a:r>
              <a:rPr lang="tr-TR" dirty="0">
                <a:latin typeface="Arial" pitchFamily="34" charset="0"/>
                <a:cs typeface="Arial" pitchFamily="34" charset="0"/>
              </a:rPr>
              <a:t> metali algılayan bir yüzeyi vardır ve yolcunun vücuduna yakın bir mesafede tutularak tarama yapılır. Vücuda paralel olarak gezdirilen cihaz metal nesneye yakınlaştığında sinyal vererek güvenlik görevlisini uyarır. Güvenlik görevlisi nesnenin ne olduğunu sorabilir veya görmek isteyebilir.</a:t>
            </a:r>
          </a:p>
        </p:txBody>
      </p:sp>
    </p:spTree>
    <p:extLst>
      <p:ext uri="{BB962C8B-B14F-4D97-AF65-F5344CB8AC3E}">
        <p14:creationId xmlns:p14="http://schemas.microsoft.com/office/powerpoint/2010/main" val="3674676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433361" y="235857"/>
            <a:ext cx="8481965" cy="6732578"/>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smtClean="0">
                <a:latin typeface="Arial" pitchFamily="34" charset="0"/>
                <a:cs typeface="Arial" pitchFamily="34" charset="0"/>
              </a:rPr>
              <a:t>El </a:t>
            </a:r>
            <a:r>
              <a:rPr lang="tr-TR" b="1" dirty="0">
                <a:latin typeface="Arial" pitchFamily="34" charset="0"/>
                <a:cs typeface="Arial" pitchFamily="34" charset="0"/>
              </a:rPr>
              <a:t>Tipi Metal Arama </a:t>
            </a:r>
            <a:r>
              <a:rPr lang="tr-TR" b="1" dirty="0" err="1">
                <a:latin typeface="Arial" pitchFamily="34" charset="0"/>
                <a:cs typeface="Arial" pitchFamily="34" charset="0"/>
              </a:rPr>
              <a:t>Dedektörü</a:t>
            </a:r>
            <a:r>
              <a:rPr lang="tr-TR" b="1" dirty="0">
                <a:latin typeface="Arial" pitchFamily="34" charset="0"/>
                <a:cs typeface="Arial" pitchFamily="34" charset="0"/>
              </a:rPr>
              <a:t> (El </a:t>
            </a:r>
            <a:r>
              <a:rPr lang="tr-TR" b="1" dirty="0" err="1">
                <a:latin typeface="Arial" pitchFamily="34" charset="0"/>
                <a:cs typeface="Arial" pitchFamily="34" charset="0"/>
              </a:rPr>
              <a:t>Dedektörü</a:t>
            </a:r>
            <a:r>
              <a:rPr lang="tr-TR" b="1" dirty="0">
                <a:latin typeface="Arial" pitchFamily="34" charset="0"/>
                <a:cs typeface="Arial" pitchFamily="34" charset="0"/>
              </a:rPr>
              <a:t>)</a:t>
            </a:r>
          </a:p>
          <a:p>
            <a:pPr marL="261833" indent="-261833" algn="just">
              <a:lnSpc>
                <a:spcPct val="200000"/>
              </a:lnSpc>
              <a:buFont typeface="Wingdings" pitchFamily="2" charset="2"/>
              <a:buChar char="Ø"/>
            </a:pPr>
            <a:r>
              <a:rPr lang="tr-TR" dirty="0">
                <a:latin typeface="Arial" pitchFamily="34" charset="0"/>
                <a:cs typeface="Arial" pitchFamily="34" charset="0"/>
              </a:rPr>
              <a:t>El </a:t>
            </a:r>
            <a:r>
              <a:rPr lang="tr-TR" dirty="0" err="1">
                <a:latin typeface="Arial" pitchFamily="34" charset="0"/>
                <a:cs typeface="Arial" pitchFamily="34" charset="0"/>
              </a:rPr>
              <a:t>dedektörlerinin</a:t>
            </a:r>
            <a:r>
              <a:rPr lang="tr-TR" dirty="0">
                <a:latin typeface="Arial" pitchFamily="34" charset="0"/>
                <a:cs typeface="Arial" pitchFamily="34" charset="0"/>
              </a:rPr>
              <a:t> de duyarlılıkları ve arızasının olup olmadığı </a:t>
            </a:r>
            <a:r>
              <a:rPr lang="tr-TR" dirty="0" smtClean="0">
                <a:latin typeface="Arial" pitchFamily="34" charset="0"/>
                <a:cs typeface="Arial" pitchFamily="34" charset="0"/>
              </a:rPr>
              <a:t>kontrol edilerek </a:t>
            </a:r>
            <a:r>
              <a:rPr lang="tr-TR" dirty="0">
                <a:latin typeface="Arial" pitchFamily="34" charset="0"/>
                <a:cs typeface="Arial" pitchFamily="34" charset="0"/>
              </a:rPr>
              <a:t>saptanabilir. Pilli olarak çalışan el </a:t>
            </a:r>
            <a:r>
              <a:rPr lang="tr-TR" dirty="0" err="1">
                <a:latin typeface="Arial" pitchFamily="34" charset="0"/>
                <a:cs typeface="Arial" pitchFamily="34" charset="0"/>
              </a:rPr>
              <a:t>dedektörleri</a:t>
            </a:r>
            <a:r>
              <a:rPr lang="tr-TR" dirty="0">
                <a:latin typeface="Arial" pitchFamily="34" charset="0"/>
                <a:cs typeface="Arial" pitchFamily="34" charset="0"/>
              </a:rPr>
              <a:t> güvenlik için önemli </a:t>
            </a:r>
            <a:r>
              <a:rPr lang="tr-TR" dirty="0" smtClean="0">
                <a:latin typeface="Arial" pitchFamily="34" charset="0"/>
                <a:cs typeface="Arial" pitchFamily="34" charset="0"/>
              </a:rPr>
              <a:t>bir cihazdır</a:t>
            </a:r>
            <a:r>
              <a:rPr lang="tr-TR" dirty="0">
                <a:latin typeface="Arial" pitchFamily="34" charset="0"/>
                <a:cs typeface="Arial" pitchFamily="34" charset="0"/>
              </a:rPr>
              <a:t>. Ancak bu cihazın verimliliği de etkin kullanılması da kullanıcı olan </a:t>
            </a:r>
            <a:r>
              <a:rPr lang="tr-TR" dirty="0" smtClean="0">
                <a:latin typeface="Arial" pitchFamily="34" charset="0"/>
                <a:cs typeface="Arial" pitchFamily="34" charset="0"/>
              </a:rPr>
              <a:t>güvenlik görevlisine </a:t>
            </a:r>
            <a:r>
              <a:rPr lang="tr-TR" dirty="0">
                <a:latin typeface="Arial" pitchFamily="34" charset="0"/>
                <a:cs typeface="Arial" pitchFamily="34" charset="0"/>
              </a:rPr>
              <a:t>bağlıdır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Örneğin bir tarama sırasında bir özel güvenlik görevlisi </a:t>
            </a:r>
            <a:r>
              <a:rPr lang="tr-TR" dirty="0" smtClean="0">
                <a:latin typeface="Arial" pitchFamily="34" charset="0"/>
                <a:cs typeface="Arial" pitchFamily="34" charset="0"/>
              </a:rPr>
              <a:t>insan vücudunun </a:t>
            </a:r>
            <a:r>
              <a:rPr lang="tr-TR" dirty="0">
                <a:latin typeface="Arial" pitchFamily="34" charset="0"/>
                <a:cs typeface="Arial" pitchFamily="34" charset="0"/>
              </a:rPr>
              <a:t>aramada en önemli bölümleri olan; ayak bilekleri, kasık bölgesi, </a:t>
            </a:r>
            <a:r>
              <a:rPr lang="tr-TR" dirty="0" smtClean="0">
                <a:latin typeface="Arial" pitchFamily="34" charset="0"/>
                <a:cs typeface="Arial" pitchFamily="34" charset="0"/>
              </a:rPr>
              <a:t>bel bölgesi</a:t>
            </a:r>
            <a:r>
              <a:rPr lang="tr-TR" dirty="0">
                <a:latin typeface="Arial" pitchFamily="34" charset="0"/>
                <a:cs typeface="Arial" pitchFamily="34" charset="0"/>
              </a:rPr>
              <a:t>, sırt kısmı, koltuk altları, boyun kısmı ve saç bölgesini tam olarak göz </a:t>
            </a:r>
            <a:r>
              <a:rPr lang="tr-TR" dirty="0" smtClean="0">
                <a:latin typeface="Arial" pitchFamily="34" charset="0"/>
                <a:cs typeface="Arial" pitchFamily="34" charset="0"/>
              </a:rPr>
              <a:t>ile incelemeli </a:t>
            </a:r>
            <a:r>
              <a:rPr lang="tr-TR" dirty="0">
                <a:latin typeface="Arial" pitchFamily="34" charset="0"/>
                <a:cs typeface="Arial" pitchFamily="34" charset="0"/>
              </a:rPr>
              <a:t>ve vücudun bu bölgelerini mümkün olduğunca el </a:t>
            </a:r>
            <a:r>
              <a:rPr lang="tr-TR" dirty="0" err="1">
                <a:latin typeface="Arial" pitchFamily="34" charset="0"/>
                <a:cs typeface="Arial" pitchFamily="34" charset="0"/>
              </a:rPr>
              <a:t>Dedektörü</a:t>
            </a:r>
            <a:r>
              <a:rPr lang="tr-TR" dirty="0">
                <a:latin typeface="Arial" pitchFamily="34" charset="0"/>
                <a:cs typeface="Arial" pitchFamily="34" charset="0"/>
              </a:rPr>
              <a:t> </a:t>
            </a:r>
            <a:r>
              <a:rPr lang="tr-TR" dirty="0" smtClean="0">
                <a:latin typeface="Arial" pitchFamily="34" charset="0"/>
                <a:cs typeface="Arial" pitchFamily="34" charset="0"/>
              </a:rPr>
              <a:t>ile taramaya </a:t>
            </a:r>
            <a:r>
              <a:rPr lang="tr-TR" dirty="0">
                <a:latin typeface="Arial" pitchFamily="34" charset="0"/>
                <a:cs typeface="Arial" pitchFamily="34" charset="0"/>
              </a:rPr>
              <a:t>çalışmalıdır</a:t>
            </a:r>
          </a:p>
        </p:txBody>
      </p:sp>
    </p:spTree>
    <p:extLst>
      <p:ext uri="{BB962C8B-B14F-4D97-AF65-F5344CB8AC3E}">
        <p14:creationId xmlns:p14="http://schemas.microsoft.com/office/powerpoint/2010/main" val="35628782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smtClean="0">
                <a:latin typeface="Arial" pitchFamily="34" charset="0"/>
                <a:cs typeface="Arial" pitchFamily="34" charset="0"/>
              </a:rPr>
              <a:t>Patlayıcı </a:t>
            </a:r>
            <a:r>
              <a:rPr lang="tr-TR" b="1" dirty="0" err="1">
                <a:latin typeface="Arial" pitchFamily="34" charset="0"/>
                <a:cs typeface="Arial" pitchFamily="34" charset="0"/>
              </a:rPr>
              <a:t>Dedektörü</a:t>
            </a:r>
            <a:endParaRPr lang="tr-TR" b="1"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Patlayıcı </a:t>
            </a:r>
            <a:r>
              <a:rPr lang="tr-TR" dirty="0" err="1">
                <a:latin typeface="Arial" pitchFamily="34" charset="0"/>
                <a:cs typeface="Arial" pitchFamily="34" charset="0"/>
              </a:rPr>
              <a:t>dedektörleri</a:t>
            </a:r>
            <a:r>
              <a:rPr lang="tr-TR" dirty="0">
                <a:latin typeface="Arial" pitchFamily="34" charset="0"/>
                <a:cs typeface="Arial" pitchFamily="34" charset="0"/>
              </a:rPr>
              <a:t> uçak kaçırma, terminale patlayıcı bırakma, </a:t>
            </a:r>
            <a:r>
              <a:rPr lang="tr-TR" dirty="0" smtClean="0">
                <a:latin typeface="Arial" pitchFamily="34" charset="0"/>
                <a:cs typeface="Arial" pitchFamily="34" charset="0"/>
              </a:rPr>
              <a:t>patlayıcı parçalarını </a:t>
            </a:r>
            <a:r>
              <a:rPr lang="tr-TR" dirty="0">
                <a:latin typeface="Arial" pitchFamily="34" charset="0"/>
                <a:cs typeface="Arial" pitchFamily="34" charset="0"/>
              </a:rPr>
              <a:t>birleştirerek bomba yapma, uçak havadayken parçaları birleştirip patlatma veya uçak indikten sonra patlayıcıyı patlatma gibi olaylar için </a:t>
            </a:r>
            <a:r>
              <a:rPr lang="tr-TR" dirty="0" smtClean="0">
                <a:latin typeface="Arial" pitchFamily="34" charset="0"/>
                <a:cs typeface="Arial" pitchFamily="34" charset="0"/>
              </a:rPr>
              <a:t>yolcu kontrollerinde </a:t>
            </a:r>
            <a:r>
              <a:rPr lang="tr-TR" dirty="0">
                <a:latin typeface="Arial" pitchFamily="34" charset="0"/>
                <a:cs typeface="Arial" pitchFamily="34" charset="0"/>
              </a:rPr>
              <a:t>tespit için kullanılan cihazlardır.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err="1">
                <a:latin typeface="Arial" pitchFamily="34" charset="0"/>
                <a:cs typeface="Arial" pitchFamily="34" charset="0"/>
              </a:rPr>
              <a:t>dedektörler</a:t>
            </a:r>
            <a:r>
              <a:rPr lang="tr-TR" dirty="0">
                <a:latin typeface="Arial" pitchFamily="34" charset="0"/>
                <a:cs typeface="Arial" pitchFamily="34" charset="0"/>
              </a:rPr>
              <a:t> patlayıcı </a:t>
            </a:r>
            <a:r>
              <a:rPr lang="tr-TR" dirty="0" smtClean="0">
                <a:latin typeface="Arial" pitchFamily="34" charset="0"/>
                <a:cs typeface="Arial" pitchFamily="34" charset="0"/>
              </a:rPr>
              <a:t>ve uyuşturucu </a:t>
            </a:r>
            <a:r>
              <a:rPr lang="tr-TR" dirty="0">
                <a:latin typeface="Arial" pitchFamily="34" charset="0"/>
                <a:cs typeface="Arial" pitchFamily="34" charset="0"/>
              </a:rPr>
              <a:t>maddeleri köpekler kadar iyi bir şekilde seçemeyebilirler ancak </a:t>
            </a:r>
            <a:r>
              <a:rPr lang="tr-TR" dirty="0" smtClean="0">
                <a:latin typeface="Arial" pitchFamily="34" charset="0"/>
                <a:cs typeface="Arial" pitchFamily="34" charset="0"/>
              </a:rPr>
              <a:t>cihaz düzgün </a:t>
            </a:r>
            <a:r>
              <a:rPr lang="tr-TR" dirty="0">
                <a:latin typeface="Arial" pitchFamily="34" charset="0"/>
                <a:cs typeface="Arial" pitchFamily="34" charset="0"/>
              </a:rPr>
              <a:t>çalıştırıldığı müddet içerisinde daha çok bagaj ve yolcuya </a:t>
            </a:r>
            <a:r>
              <a:rPr lang="tr-TR" dirty="0" smtClean="0">
                <a:latin typeface="Arial" pitchFamily="34" charset="0"/>
                <a:cs typeface="Arial" pitchFamily="34" charset="0"/>
              </a:rPr>
              <a:t>tarama yapabilmektedir</a:t>
            </a:r>
            <a:r>
              <a:rPr lang="tr-TR" dirty="0">
                <a:latin typeface="Arial" pitchFamily="34" charset="0"/>
                <a:cs typeface="Arial" pitchFamily="34" charset="0"/>
              </a:rPr>
              <a:t>.</a:t>
            </a:r>
          </a:p>
        </p:txBody>
      </p:sp>
    </p:spTree>
    <p:extLst>
      <p:ext uri="{BB962C8B-B14F-4D97-AF65-F5344CB8AC3E}">
        <p14:creationId xmlns:p14="http://schemas.microsoft.com/office/powerpoint/2010/main" val="1623225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3"/>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smtClean="0">
                <a:latin typeface="Arial" pitchFamily="34" charset="0"/>
                <a:cs typeface="Arial" pitchFamily="34" charset="0"/>
              </a:rPr>
              <a:t>Patlayıcı </a:t>
            </a:r>
            <a:r>
              <a:rPr lang="tr-TR" b="1" dirty="0" err="1">
                <a:latin typeface="Arial" pitchFamily="34" charset="0"/>
                <a:cs typeface="Arial" pitchFamily="34" charset="0"/>
              </a:rPr>
              <a:t>Dedektörü</a:t>
            </a:r>
            <a:endParaRPr lang="tr-TR" b="1"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Patlayıcıların belirlenmesi amacıyla havaalanlarında aşağıdaki </a:t>
            </a:r>
            <a:r>
              <a:rPr lang="tr-TR" dirty="0" smtClean="0">
                <a:latin typeface="Arial" pitchFamily="34" charset="0"/>
                <a:cs typeface="Arial" pitchFamily="34" charset="0"/>
              </a:rPr>
              <a:t>sistemler kullanılmaktadır:</a:t>
            </a:r>
            <a:endParaRPr lang="tr-TR" dirty="0">
              <a:latin typeface="Arial" pitchFamily="34" charset="0"/>
              <a:cs typeface="Arial" pitchFamily="34" charset="0"/>
            </a:endParaRPr>
          </a:p>
          <a:p>
            <a:pPr algn="just">
              <a:lnSpc>
                <a:spcPct val="200000"/>
              </a:lnSpc>
            </a:pPr>
            <a:r>
              <a:rPr lang="tr-TR" dirty="0">
                <a:latin typeface="Arial" pitchFamily="34" charset="0"/>
                <a:cs typeface="Arial" pitchFamily="34" charset="0"/>
              </a:rPr>
              <a:t>• Metal </a:t>
            </a:r>
            <a:r>
              <a:rPr lang="tr-TR" dirty="0" err="1">
                <a:latin typeface="Arial" pitchFamily="34" charset="0"/>
                <a:cs typeface="Arial" pitchFamily="34" charset="0"/>
              </a:rPr>
              <a:t>dedektörler</a:t>
            </a:r>
            <a:r>
              <a:rPr lang="tr-TR" dirty="0">
                <a:latin typeface="Arial" pitchFamily="34" charset="0"/>
                <a:cs typeface="Arial" pitchFamily="34" charset="0"/>
              </a:rPr>
              <a:t>,</a:t>
            </a:r>
          </a:p>
          <a:p>
            <a:pPr algn="just">
              <a:lnSpc>
                <a:spcPct val="200000"/>
              </a:lnSpc>
            </a:pPr>
            <a:r>
              <a:rPr lang="tr-TR" dirty="0">
                <a:latin typeface="Arial" pitchFamily="34" charset="0"/>
                <a:cs typeface="Arial" pitchFamily="34" charset="0"/>
              </a:rPr>
              <a:t>• Biyolojik yöntemler (Köpekler),</a:t>
            </a:r>
          </a:p>
          <a:p>
            <a:pPr algn="just">
              <a:lnSpc>
                <a:spcPct val="200000"/>
              </a:lnSpc>
            </a:pPr>
            <a:r>
              <a:rPr lang="tr-TR" dirty="0">
                <a:latin typeface="Arial" pitchFamily="34" charset="0"/>
                <a:cs typeface="Arial" pitchFamily="34" charset="0"/>
              </a:rPr>
              <a:t>• Buhar </a:t>
            </a:r>
            <a:r>
              <a:rPr lang="tr-TR" dirty="0" err="1">
                <a:latin typeface="Arial" pitchFamily="34" charset="0"/>
                <a:cs typeface="Arial" pitchFamily="34" charset="0"/>
              </a:rPr>
              <a:t>dedektörleri</a:t>
            </a:r>
            <a:r>
              <a:rPr lang="tr-TR" dirty="0">
                <a:latin typeface="Arial" pitchFamily="34" charset="0"/>
                <a:cs typeface="Arial" pitchFamily="34" charset="0"/>
              </a:rPr>
              <a:t>,</a:t>
            </a:r>
          </a:p>
          <a:p>
            <a:pPr algn="just">
              <a:lnSpc>
                <a:spcPct val="200000"/>
              </a:lnSpc>
            </a:pPr>
            <a:r>
              <a:rPr lang="tr-TR" dirty="0">
                <a:latin typeface="Arial" pitchFamily="34" charset="0"/>
                <a:cs typeface="Arial" pitchFamily="34" charset="0"/>
              </a:rPr>
              <a:t>• İz </a:t>
            </a:r>
            <a:r>
              <a:rPr lang="tr-TR" dirty="0" err="1">
                <a:latin typeface="Arial" pitchFamily="34" charset="0"/>
                <a:cs typeface="Arial" pitchFamily="34" charset="0"/>
              </a:rPr>
              <a:t>dedektörleri</a:t>
            </a:r>
            <a:r>
              <a:rPr lang="tr-TR" dirty="0">
                <a:latin typeface="Arial" pitchFamily="34" charset="0"/>
                <a:cs typeface="Arial" pitchFamily="34" charset="0"/>
              </a:rPr>
              <a:t>.</a:t>
            </a:r>
          </a:p>
        </p:txBody>
      </p:sp>
    </p:spTree>
    <p:extLst>
      <p:ext uri="{BB962C8B-B14F-4D97-AF65-F5344CB8AC3E}">
        <p14:creationId xmlns:p14="http://schemas.microsoft.com/office/powerpoint/2010/main" val="11240634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347583"/>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smtClean="0">
                <a:latin typeface="Arial" pitchFamily="34" charset="0"/>
                <a:cs typeface="Arial" pitchFamily="34" charset="0"/>
              </a:rPr>
              <a:t>Patlayıcı </a:t>
            </a:r>
            <a:r>
              <a:rPr lang="tr-TR" b="1" dirty="0" err="1">
                <a:latin typeface="Arial" pitchFamily="34" charset="0"/>
                <a:cs typeface="Arial" pitchFamily="34" charset="0"/>
              </a:rPr>
              <a:t>Dedektörü</a:t>
            </a:r>
            <a:endParaRPr lang="tr-TR" b="1"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İz </a:t>
            </a:r>
            <a:r>
              <a:rPr lang="tr-TR" dirty="0" err="1">
                <a:latin typeface="Arial" pitchFamily="34" charset="0"/>
                <a:cs typeface="Arial" pitchFamily="34" charset="0"/>
              </a:rPr>
              <a:t>dedektörleri</a:t>
            </a:r>
            <a:r>
              <a:rPr lang="tr-TR" dirty="0">
                <a:latin typeface="Arial" pitchFamily="34" charset="0"/>
                <a:cs typeface="Arial" pitchFamily="34" charset="0"/>
              </a:rPr>
              <a:t> günümüzde patlayıcı ve uyuşturucu maddelerin </a:t>
            </a:r>
            <a:r>
              <a:rPr lang="tr-TR" dirty="0" smtClean="0">
                <a:latin typeface="Arial" pitchFamily="34" charset="0"/>
                <a:cs typeface="Arial" pitchFamily="34" charset="0"/>
              </a:rPr>
              <a:t>tespit edilmesi </a:t>
            </a:r>
            <a:r>
              <a:rPr lang="tr-TR" dirty="0">
                <a:latin typeface="Arial" pitchFamily="34" charset="0"/>
                <a:cs typeface="Arial" pitchFamily="34" charset="0"/>
              </a:rPr>
              <a:t>amacıyla kullanılmaktadır. İz </a:t>
            </a:r>
            <a:r>
              <a:rPr lang="tr-TR" dirty="0" err="1">
                <a:latin typeface="Arial" pitchFamily="34" charset="0"/>
                <a:cs typeface="Arial" pitchFamily="34" charset="0"/>
              </a:rPr>
              <a:t>dedektörleri</a:t>
            </a:r>
            <a:r>
              <a:rPr lang="tr-TR" dirty="0">
                <a:latin typeface="Arial" pitchFamily="34" charset="0"/>
                <a:cs typeface="Arial" pitchFamily="34" charset="0"/>
              </a:rPr>
              <a:t> havada görünmeyen </a:t>
            </a:r>
            <a:r>
              <a:rPr lang="tr-TR" dirty="0" smtClean="0">
                <a:latin typeface="Arial" pitchFamily="34" charset="0"/>
                <a:cs typeface="Arial" pitchFamily="34" charset="0"/>
              </a:rPr>
              <a:t>tanecikleri emerek </a:t>
            </a:r>
            <a:r>
              <a:rPr lang="tr-TR" dirty="0">
                <a:latin typeface="Arial" pitchFamily="34" charset="0"/>
                <a:cs typeface="Arial" pitchFamily="34" charset="0"/>
              </a:rPr>
              <a:t>analiz yapmaktadır. Hatta yolcunun eline </a:t>
            </a:r>
            <a:r>
              <a:rPr lang="tr-TR" dirty="0" err="1">
                <a:latin typeface="Arial" pitchFamily="34" charset="0"/>
                <a:cs typeface="Arial" pitchFamily="34" charset="0"/>
              </a:rPr>
              <a:t>dedektör</a:t>
            </a:r>
            <a:r>
              <a:rPr lang="tr-TR" dirty="0">
                <a:latin typeface="Arial" pitchFamily="34" charset="0"/>
                <a:cs typeface="Arial" pitchFamily="34" charset="0"/>
              </a:rPr>
              <a:t> aparatı sürülerek</a:t>
            </a:r>
            <a:r>
              <a:rPr lang="tr-TR" dirty="0" smtClean="0">
                <a:latin typeface="Arial" pitchFamily="34" charset="0"/>
                <a:cs typeface="Arial" pitchFamily="34" charset="0"/>
              </a:rPr>
              <a:t>, kişinin </a:t>
            </a:r>
            <a:r>
              <a:rPr lang="tr-TR" dirty="0">
                <a:latin typeface="Arial" pitchFamily="34" charset="0"/>
                <a:cs typeface="Arial" pitchFamily="34" charset="0"/>
              </a:rPr>
              <a:t>varsa elinde kalmış olabilecek patlayıcı, uyuşturucu gibi maddeleri </a:t>
            </a:r>
            <a:r>
              <a:rPr lang="tr-TR" dirty="0" smtClean="0">
                <a:latin typeface="Arial" pitchFamily="34" charset="0"/>
                <a:cs typeface="Arial" pitchFamily="34" charset="0"/>
              </a:rPr>
              <a:t>tespit edebilmektedir.</a:t>
            </a:r>
          </a:p>
          <a:p>
            <a:pPr marL="261833" indent="-261833" algn="just">
              <a:lnSpc>
                <a:spcPct val="200000"/>
              </a:lnSpc>
              <a:buFont typeface="Wingdings" pitchFamily="2" charset="2"/>
              <a:buChar char="Ø"/>
            </a:pPr>
            <a:endParaRPr lang="tr-TR" sz="9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 </a:t>
            </a:r>
            <a:r>
              <a:rPr lang="tr-TR" dirty="0">
                <a:latin typeface="Arial" pitchFamily="34" charset="0"/>
                <a:cs typeface="Arial" pitchFamily="34" charset="0"/>
              </a:rPr>
              <a:t>Biyolojik yöntemlerden olan köpekler, terminal giriş </a:t>
            </a:r>
            <a:r>
              <a:rPr lang="tr-TR" dirty="0" smtClean="0">
                <a:latin typeface="Arial" pitchFamily="34" charset="0"/>
                <a:cs typeface="Arial" pitchFamily="34" charset="0"/>
              </a:rPr>
              <a:t>kontrol noktalarında </a:t>
            </a:r>
            <a:r>
              <a:rPr lang="tr-TR" dirty="0">
                <a:latin typeface="Arial" pitchFamily="34" charset="0"/>
                <a:cs typeface="Arial" pitchFamily="34" charset="0"/>
              </a:rPr>
              <a:t>kullanılmamakla birlikte gerektiği durumlarda kullanılabilmektedir.</a:t>
            </a:r>
          </a:p>
        </p:txBody>
      </p:sp>
    </p:spTree>
    <p:extLst>
      <p:ext uri="{BB962C8B-B14F-4D97-AF65-F5344CB8AC3E}">
        <p14:creationId xmlns:p14="http://schemas.microsoft.com/office/powerpoint/2010/main" val="792664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smtClean="0">
                <a:latin typeface="Arial" pitchFamily="34" charset="0"/>
                <a:cs typeface="Arial" pitchFamily="34" charset="0"/>
              </a:rPr>
              <a:t>Patlayıcı </a:t>
            </a:r>
            <a:r>
              <a:rPr lang="tr-TR" b="1" dirty="0" err="1">
                <a:latin typeface="Arial" pitchFamily="34" charset="0"/>
                <a:cs typeface="Arial" pitchFamily="34" charset="0"/>
              </a:rPr>
              <a:t>Dedektörü</a:t>
            </a:r>
            <a:endParaRPr lang="tr-TR" b="1"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Bir köpek hem hareketli hem de koku alma yönünden insan burnundan </a:t>
            </a:r>
            <a:r>
              <a:rPr lang="tr-TR" dirty="0" smtClean="0">
                <a:latin typeface="Arial" pitchFamily="34" charset="0"/>
                <a:cs typeface="Arial" pitchFamily="34" charset="0"/>
              </a:rPr>
              <a:t>100 kat</a:t>
            </a:r>
            <a:r>
              <a:rPr lang="tr-TR" dirty="0">
                <a:latin typeface="Arial" pitchFamily="34" charset="0"/>
                <a:cs typeface="Arial" pitchFamily="34" charset="0"/>
              </a:rPr>
              <a:t>, işitme duyusu ise 7 oktav daha fazladır. Köpeklerin terminal içerisinde </a:t>
            </a:r>
            <a:r>
              <a:rPr lang="tr-TR" dirty="0" smtClean="0">
                <a:latin typeface="Arial" pitchFamily="34" charset="0"/>
                <a:cs typeface="Arial" pitchFamily="34" charset="0"/>
              </a:rPr>
              <a:t>açık havaya </a:t>
            </a:r>
            <a:r>
              <a:rPr lang="tr-TR" dirty="0">
                <a:latin typeface="Arial" pitchFamily="34" charset="0"/>
                <a:cs typeface="Arial" pitchFamily="34" charset="0"/>
              </a:rPr>
              <a:t>göre patlayıcı bulma başarısı daha fazladır.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Ancak </a:t>
            </a:r>
            <a:r>
              <a:rPr lang="tr-TR" dirty="0">
                <a:latin typeface="Arial" pitchFamily="34" charset="0"/>
                <a:cs typeface="Arial" pitchFamily="34" charset="0"/>
              </a:rPr>
              <a:t>köpeğin dikkati </a:t>
            </a:r>
            <a:r>
              <a:rPr lang="tr-TR" dirty="0" smtClean="0">
                <a:latin typeface="Arial" pitchFamily="34" charset="0"/>
                <a:cs typeface="Arial" pitchFamily="34" charset="0"/>
              </a:rPr>
              <a:t>20-25 dakika </a:t>
            </a:r>
            <a:r>
              <a:rPr lang="tr-TR" dirty="0">
                <a:latin typeface="Arial" pitchFamily="34" charset="0"/>
                <a:cs typeface="Arial" pitchFamily="34" charset="0"/>
              </a:rPr>
              <a:t>sonra kaybolur. Buhar </a:t>
            </a:r>
            <a:r>
              <a:rPr lang="tr-TR" dirty="0" err="1">
                <a:latin typeface="Arial" pitchFamily="34" charset="0"/>
                <a:cs typeface="Arial" pitchFamily="34" charset="0"/>
              </a:rPr>
              <a:t>dedektörlerinin</a:t>
            </a:r>
            <a:r>
              <a:rPr lang="tr-TR" dirty="0">
                <a:latin typeface="Arial" pitchFamily="34" charset="0"/>
                <a:cs typeface="Arial" pitchFamily="34" charset="0"/>
              </a:rPr>
              <a:t> çalışma esası da patlayıcı </a:t>
            </a:r>
            <a:r>
              <a:rPr lang="tr-TR" dirty="0" smtClean="0">
                <a:latin typeface="Arial" pitchFamily="34" charset="0"/>
                <a:cs typeface="Arial" pitchFamily="34" charset="0"/>
              </a:rPr>
              <a:t>içerisinde buhar </a:t>
            </a:r>
            <a:r>
              <a:rPr lang="tr-TR" dirty="0">
                <a:latin typeface="Arial" pitchFamily="34" charset="0"/>
                <a:cs typeface="Arial" pitchFamily="34" charset="0"/>
              </a:rPr>
              <a:t>çıkaran maddelerin tespitine dayanır. Ancak günümüzde </a:t>
            </a:r>
            <a:r>
              <a:rPr lang="tr-TR" dirty="0" smtClean="0">
                <a:latin typeface="Arial" pitchFamily="34" charset="0"/>
                <a:cs typeface="Arial" pitchFamily="34" charset="0"/>
              </a:rPr>
              <a:t>havalimanlarında kullanılmamaktadır.</a:t>
            </a:r>
            <a:endParaRPr lang="tr-TR" dirty="0">
              <a:latin typeface="Arial" pitchFamily="34" charset="0"/>
              <a:cs typeface="Arial" pitchFamily="34" charset="0"/>
            </a:endParaRPr>
          </a:p>
        </p:txBody>
      </p:sp>
    </p:spTree>
    <p:extLst>
      <p:ext uri="{BB962C8B-B14F-4D97-AF65-F5344CB8AC3E}">
        <p14:creationId xmlns:p14="http://schemas.microsoft.com/office/powerpoint/2010/main" val="3308261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smtClean="0">
                <a:latin typeface="Arial" pitchFamily="34" charset="0"/>
                <a:cs typeface="Arial" pitchFamily="34" charset="0"/>
              </a:rPr>
              <a:t>Kapalı </a:t>
            </a:r>
            <a:r>
              <a:rPr lang="tr-TR" b="1" dirty="0">
                <a:latin typeface="Arial" pitchFamily="34" charset="0"/>
                <a:cs typeface="Arial" pitchFamily="34" charset="0"/>
              </a:rPr>
              <a:t>Devre Televizyon Sistemleri (CCTV)</a:t>
            </a:r>
          </a:p>
          <a:p>
            <a:pPr marL="261833" indent="-261833" algn="just">
              <a:lnSpc>
                <a:spcPct val="200000"/>
              </a:lnSpc>
              <a:buFont typeface="Wingdings" pitchFamily="2" charset="2"/>
              <a:buChar char="Ø"/>
            </a:pPr>
            <a:r>
              <a:rPr lang="tr-TR" dirty="0">
                <a:latin typeface="Arial" pitchFamily="34" charset="0"/>
                <a:cs typeface="Arial" pitchFamily="34" charset="0"/>
              </a:rPr>
              <a:t>Giriş ve çıkış kontrollerinde en etkili sistemlerden olduğu söylenebilir. </a:t>
            </a:r>
            <a:r>
              <a:rPr lang="tr-TR" dirty="0" smtClean="0">
                <a:latin typeface="Arial" pitchFamily="34" charset="0"/>
                <a:cs typeface="Arial" pitchFamily="34" charset="0"/>
              </a:rPr>
              <a:t>Bu sistemde </a:t>
            </a:r>
            <a:r>
              <a:rPr lang="tr-TR" dirty="0">
                <a:latin typeface="Arial" pitchFamily="34" charset="0"/>
                <a:cs typeface="Arial" pitchFamily="34" charset="0"/>
              </a:rPr>
              <a:t>havaalanına yerleştirilen tüm kameralar bir merkezden izlenebilmekte </a:t>
            </a:r>
            <a:r>
              <a:rPr lang="tr-TR" dirty="0" smtClean="0">
                <a:latin typeface="Arial" pitchFamily="34" charset="0"/>
                <a:cs typeface="Arial" pitchFamily="34" charset="0"/>
              </a:rPr>
              <a:t>ve kayıt </a:t>
            </a:r>
            <a:r>
              <a:rPr lang="tr-TR" dirty="0">
                <a:latin typeface="Arial" pitchFamily="34" charset="0"/>
                <a:cs typeface="Arial" pitchFamily="34" charset="0"/>
              </a:rPr>
              <a:t>yapabilmektedir.</a:t>
            </a:r>
          </a:p>
          <a:p>
            <a:pPr marL="261833" indent="-261833" algn="just">
              <a:lnSpc>
                <a:spcPct val="200000"/>
              </a:lnSpc>
              <a:buFont typeface="Wingdings" pitchFamily="2" charset="2"/>
              <a:buChar char="Ø"/>
            </a:pPr>
            <a:r>
              <a:rPr lang="tr-TR" dirty="0">
                <a:latin typeface="Arial" pitchFamily="34" charset="0"/>
                <a:cs typeface="Arial" pitchFamily="34" charset="0"/>
              </a:rPr>
              <a:t>Bu sistemler </a:t>
            </a:r>
            <a:r>
              <a:rPr lang="tr-TR" dirty="0" smtClean="0">
                <a:latin typeface="Arial" pitchFamily="34" charset="0"/>
                <a:cs typeface="Arial" pitchFamily="34" charset="0"/>
              </a:rPr>
              <a:t>güvenlik güçlerince </a:t>
            </a:r>
            <a:r>
              <a:rPr lang="tr-TR" dirty="0">
                <a:latin typeface="Arial" pitchFamily="34" charset="0"/>
                <a:cs typeface="Arial" pitchFamily="34" charset="0"/>
              </a:rPr>
              <a:t>izlenmekte ve kaydedilmektedir. Bu </a:t>
            </a:r>
            <a:r>
              <a:rPr lang="tr-TR" dirty="0" smtClean="0">
                <a:latin typeface="Arial" pitchFamily="34" charset="0"/>
                <a:cs typeface="Arial" pitchFamily="34" charset="0"/>
              </a:rPr>
              <a:t>sistem sayesinde </a:t>
            </a:r>
            <a:r>
              <a:rPr lang="tr-TR" dirty="0">
                <a:latin typeface="Arial" pitchFamily="34" charset="0"/>
                <a:cs typeface="Arial" pitchFamily="34" charset="0"/>
              </a:rPr>
              <a:t>gerek yolcular gerekse tüm çalışanlar özellikle de özel </a:t>
            </a:r>
            <a:r>
              <a:rPr lang="tr-TR" dirty="0" smtClean="0">
                <a:latin typeface="Arial" pitchFamily="34" charset="0"/>
                <a:cs typeface="Arial" pitchFamily="34" charset="0"/>
              </a:rPr>
              <a:t>güvenlik görevlileri </a:t>
            </a:r>
            <a:r>
              <a:rPr lang="tr-TR" dirty="0">
                <a:latin typeface="Arial" pitchFamily="34" charset="0"/>
                <a:cs typeface="Arial" pitchFamily="34" charset="0"/>
              </a:rPr>
              <a:t>izlenebilmektedir. Ancak sistem yolcuların izlenmesi amacını taşır. </a:t>
            </a:r>
          </a:p>
        </p:txBody>
      </p:sp>
    </p:spTree>
    <p:extLst>
      <p:ext uri="{BB962C8B-B14F-4D97-AF65-F5344CB8AC3E}">
        <p14:creationId xmlns:p14="http://schemas.microsoft.com/office/powerpoint/2010/main" val="540253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KONTROL </a:t>
            </a:r>
            <a:r>
              <a:rPr lang="tr-TR" b="1" dirty="0">
                <a:latin typeface="Arial" pitchFamily="34" charset="0"/>
                <a:cs typeface="Arial" pitchFamily="34" charset="0"/>
              </a:rPr>
              <a:t>NOKTASINDAKİ DONANIMLAR</a:t>
            </a:r>
          </a:p>
          <a:p>
            <a:pPr algn="just">
              <a:lnSpc>
                <a:spcPct val="200000"/>
              </a:lnSpc>
            </a:pPr>
            <a:r>
              <a:rPr lang="tr-TR" b="1" dirty="0" smtClean="0">
                <a:latin typeface="Arial" pitchFamily="34" charset="0"/>
                <a:cs typeface="Arial" pitchFamily="34" charset="0"/>
              </a:rPr>
              <a:t>Kapalı </a:t>
            </a:r>
            <a:r>
              <a:rPr lang="tr-TR" b="1" dirty="0">
                <a:latin typeface="Arial" pitchFamily="34" charset="0"/>
                <a:cs typeface="Arial" pitchFamily="34" charset="0"/>
              </a:rPr>
              <a:t>Devre Televizyon Sistemleri (CCTV)</a:t>
            </a:r>
          </a:p>
          <a:p>
            <a:pPr marL="261833" indent="-261833" algn="just">
              <a:lnSpc>
                <a:spcPct val="200000"/>
              </a:lnSpc>
              <a:buFont typeface="Wingdings" pitchFamily="2" charset="2"/>
              <a:buChar char="Ø"/>
            </a:pPr>
            <a:r>
              <a:rPr lang="tr-TR" dirty="0" smtClean="0">
                <a:latin typeface="Arial" pitchFamily="34" charset="0"/>
                <a:cs typeface="Arial" pitchFamily="34" charset="0"/>
              </a:rPr>
              <a:t>Bu izleme </a:t>
            </a:r>
            <a:r>
              <a:rPr lang="tr-TR" dirty="0">
                <a:latin typeface="Arial" pitchFamily="34" charset="0"/>
                <a:cs typeface="Arial" pitchFamily="34" charset="0"/>
              </a:rPr>
              <a:t>ve kayıt altına alma işlemi güvenliği artırıcı bir etken olmasına rağmen</a:t>
            </a:r>
            <a:r>
              <a:rPr lang="tr-TR" dirty="0" smtClean="0">
                <a:latin typeface="Arial" pitchFamily="34" charset="0"/>
                <a:cs typeface="Arial" pitchFamily="34" charset="0"/>
              </a:rPr>
              <a:t>, görevli </a:t>
            </a:r>
            <a:r>
              <a:rPr lang="tr-TR" dirty="0">
                <a:latin typeface="Arial" pitchFamily="34" charset="0"/>
                <a:cs typeface="Arial" pitchFamily="34" charset="0"/>
              </a:rPr>
              <a:t>güvenlik personelinin her zaman kamera ile izlenmesi personeller </a:t>
            </a:r>
            <a:r>
              <a:rPr lang="tr-TR" dirty="0" smtClean="0">
                <a:latin typeface="Arial" pitchFamily="34" charset="0"/>
                <a:cs typeface="Arial" pitchFamily="34" charset="0"/>
              </a:rPr>
              <a:t>üzerinde strese </a:t>
            </a:r>
            <a:r>
              <a:rPr lang="tr-TR" dirty="0">
                <a:latin typeface="Arial" pitchFamily="34" charset="0"/>
                <a:cs typeface="Arial" pitchFamily="34" charset="0"/>
              </a:rPr>
              <a:t>yol açtığı söylenebilir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Bu sisteme korunan yere göre sabit-hareketli, siyah-beyaz, renkli, gece </a:t>
            </a:r>
            <a:r>
              <a:rPr lang="tr-TR" dirty="0" smtClean="0">
                <a:latin typeface="Arial" pitchFamily="34" charset="0"/>
                <a:cs typeface="Arial" pitchFamily="34" charset="0"/>
              </a:rPr>
              <a:t>görüntü verebilen </a:t>
            </a:r>
            <a:r>
              <a:rPr lang="tr-TR" dirty="0">
                <a:latin typeface="Arial" pitchFamily="34" charset="0"/>
                <a:cs typeface="Arial" pitchFamily="34" charset="0"/>
              </a:rPr>
              <a:t>çok çeşitli kamera türleri eklenebilmektedir</a:t>
            </a:r>
          </a:p>
        </p:txBody>
      </p:sp>
    </p:spTree>
    <p:extLst>
      <p:ext uri="{BB962C8B-B14F-4D97-AF65-F5344CB8AC3E}">
        <p14:creationId xmlns:p14="http://schemas.microsoft.com/office/powerpoint/2010/main" val="2640259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GİRİŞ </a:t>
            </a:r>
            <a:r>
              <a:rPr lang="tr-TR" b="1" dirty="0">
                <a:latin typeface="Arial" pitchFamily="34" charset="0"/>
                <a:cs typeface="Arial" pitchFamily="34" charset="0"/>
              </a:rPr>
              <a:t>KONTROL NOKTALARI</a:t>
            </a:r>
          </a:p>
          <a:p>
            <a:pPr marL="261833" indent="-261833" algn="just">
              <a:lnSpc>
                <a:spcPct val="200000"/>
              </a:lnSpc>
              <a:buFont typeface="Wingdings" pitchFamily="2" charset="2"/>
              <a:buChar char="Ø"/>
            </a:pPr>
            <a:r>
              <a:rPr lang="tr-TR" dirty="0">
                <a:latin typeface="Arial" pitchFamily="34" charset="0"/>
                <a:cs typeface="Arial" pitchFamily="34" charset="0"/>
              </a:rPr>
              <a:t>Ana Giriş Yolu Kontrol </a:t>
            </a:r>
            <a:r>
              <a:rPr lang="tr-TR" dirty="0" smtClean="0">
                <a:latin typeface="Arial" pitchFamily="34" charset="0"/>
                <a:cs typeface="Arial" pitchFamily="34" charset="0"/>
              </a:rPr>
              <a:t>Noktası Hava </a:t>
            </a:r>
            <a:r>
              <a:rPr lang="tr-TR" dirty="0">
                <a:latin typeface="Arial" pitchFamily="34" charset="0"/>
                <a:cs typeface="Arial" pitchFamily="34" charset="0"/>
              </a:rPr>
              <a:t>meydanı girişlerinde oluşturulur. Hava meydanı güvenliği </a:t>
            </a:r>
            <a:r>
              <a:rPr lang="tr-TR" dirty="0" smtClean="0">
                <a:latin typeface="Arial" pitchFamily="34" charset="0"/>
                <a:cs typeface="Arial" pitchFamily="34" charset="0"/>
              </a:rPr>
              <a:t>açısından önemli </a:t>
            </a:r>
            <a:r>
              <a:rPr lang="tr-TR" dirty="0">
                <a:latin typeface="Arial" pitchFamily="34" charset="0"/>
                <a:cs typeface="Arial" pitchFamily="34" charset="0"/>
              </a:rPr>
              <a:t>bir noktadır. Bir hava meydanında bu kapılar en az seviyede olmalıdır.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Tercih </a:t>
            </a:r>
            <a:r>
              <a:rPr lang="tr-TR" dirty="0">
                <a:latin typeface="Arial" pitchFamily="34" charset="0"/>
                <a:cs typeface="Arial" pitchFamily="34" charset="0"/>
              </a:rPr>
              <a:t>edilen </a:t>
            </a:r>
            <a:r>
              <a:rPr lang="tr-TR" dirty="0" smtClean="0">
                <a:latin typeface="Arial" pitchFamily="34" charset="0"/>
                <a:cs typeface="Arial" pitchFamily="34" charset="0"/>
              </a:rPr>
              <a:t>tek girişin </a:t>
            </a:r>
            <a:r>
              <a:rPr lang="tr-TR" dirty="0">
                <a:latin typeface="Arial" pitchFamily="34" charset="0"/>
                <a:cs typeface="Arial" pitchFamily="34" charset="0"/>
              </a:rPr>
              <a:t>olmasıdır. Giriş ve çıkış birbirine yakın yerlerde bulunmalıdır. Araç </a:t>
            </a:r>
            <a:r>
              <a:rPr lang="tr-TR" dirty="0" smtClean="0">
                <a:latin typeface="Arial" pitchFamily="34" charset="0"/>
                <a:cs typeface="Arial" pitchFamily="34" charset="0"/>
              </a:rPr>
              <a:t>çıkışları kontrolsüz </a:t>
            </a:r>
            <a:r>
              <a:rPr lang="tr-TR" dirty="0">
                <a:latin typeface="Arial" pitchFamily="34" charset="0"/>
                <a:cs typeface="Arial" pitchFamily="34" charset="0"/>
              </a:rPr>
              <a:t>olmasına rağmen herhangi bir olayda giriş kontrol görevlileri </a:t>
            </a:r>
            <a:r>
              <a:rPr lang="tr-TR" dirty="0" smtClean="0">
                <a:latin typeface="Arial" pitchFamily="34" charset="0"/>
                <a:cs typeface="Arial" pitchFamily="34" charset="0"/>
              </a:rPr>
              <a:t>çıkış kontrolünü </a:t>
            </a:r>
            <a:r>
              <a:rPr lang="tr-TR" dirty="0">
                <a:latin typeface="Arial" pitchFamily="34" charset="0"/>
                <a:cs typeface="Arial" pitchFamily="34" charset="0"/>
              </a:rPr>
              <a:t>de yapabilecek konumda olmalıdırlar.</a:t>
            </a:r>
          </a:p>
        </p:txBody>
      </p:sp>
    </p:spTree>
    <p:extLst>
      <p:ext uri="{BB962C8B-B14F-4D97-AF65-F5344CB8AC3E}">
        <p14:creationId xmlns:p14="http://schemas.microsoft.com/office/powerpoint/2010/main" val="272869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GİRİŞ </a:t>
            </a:r>
            <a:r>
              <a:rPr lang="tr-TR" b="1" dirty="0">
                <a:latin typeface="Arial" pitchFamily="34" charset="0"/>
                <a:cs typeface="Arial" pitchFamily="34" charset="0"/>
              </a:rPr>
              <a:t>KONTROL NOKTALARI</a:t>
            </a:r>
          </a:p>
          <a:p>
            <a:pPr marL="261833" indent="-261833" algn="just">
              <a:lnSpc>
                <a:spcPct val="200000"/>
              </a:lnSpc>
              <a:buFont typeface="Wingdings" pitchFamily="2" charset="2"/>
              <a:buChar char="Ø"/>
            </a:pPr>
            <a:r>
              <a:rPr lang="tr-TR" dirty="0">
                <a:latin typeface="Arial" pitchFamily="34" charset="0"/>
                <a:cs typeface="Arial" pitchFamily="34" charset="0"/>
              </a:rPr>
              <a:t>Bu girişlerde araç ve </a:t>
            </a:r>
            <a:r>
              <a:rPr lang="tr-TR" dirty="0" smtClean="0">
                <a:latin typeface="Arial" pitchFamily="34" charset="0"/>
                <a:cs typeface="Arial" pitchFamily="34" charset="0"/>
              </a:rPr>
              <a:t>yolcu profilleri </a:t>
            </a:r>
            <a:r>
              <a:rPr lang="tr-TR" dirty="0">
                <a:latin typeface="Arial" pitchFamily="34" charset="0"/>
                <a:cs typeface="Arial" pitchFamily="34" charset="0"/>
              </a:rPr>
              <a:t>üzerinde risk analizi yapılarak, araç yoğunluğunu da dikkate </a:t>
            </a:r>
            <a:r>
              <a:rPr lang="tr-TR" dirty="0" smtClean="0">
                <a:latin typeface="Arial" pitchFamily="34" charset="0"/>
                <a:cs typeface="Arial" pitchFamily="34" charset="0"/>
              </a:rPr>
              <a:t>almak suretiyle </a:t>
            </a:r>
            <a:r>
              <a:rPr lang="tr-TR" dirty="0">
                <a:latin typeface="Arial" pitchFamily="34" charset="0"/>
                <a:cs typeface="Arial" pitchFamily="34" charset="0"/>
              </a:rPr>
              <a:t>on araçtan biri kontrole tabi tutulmalıdır. Suç </a:t>
            </a:r>
            <a:r>
              <a:rPr lang="tr-TR" dirty="0" smtClean="0">
                <a:latin typeface="Arial" pitchFamily="34" charset="0"/>
                <a:cs typeface="Arial" pitchFamily="34" charset="0"/>
              </a:rPr>
              <a:t>organizasyonlarının herhangi </a:t>
            </a:r>
            <a:r>
              <a:rPr lang="tr-TR" dirty="0">
                <a:latin typeface="Arial" pitchFamily="34" charset="0"/>
                <a:cs typeface="Arial" pitchFamily="34" charset="0"/>
              </a:rPr>
              <a:t>bir eylemden önce ilk düşündükleri şey kaçış yollarıdır.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Eylem sonunda kaçamazsa </a:t>
            </a:r>
            <a:r>
              <a:rPr lang="tr-TR" dirty="0">
                <a:latin typeface="Arial" pitchFamily="34" charset="0"/>
                <a:cs typeface="Arial" pitchFamily="34" charset="0"/>
              </a:rPr>
              <a:t>büyük oranda başarısız olacakları gibi organizasyonları da </a:t>
            </a:r>
            <a:r>
              <a:rPr lang="tr-TR" dirty="0" smtClean="0">
                <a:latin typeface="Arial" pitchFamily="34" charset="0"/>
                <a:cs typeface="Arial" pitchFamily="34" charset="0"/>
              </a:rPr>
              <a:t>deşifre olacaktır</a:t>
            </a:r>
            <a:r>
              <a:rPr lang="tr-TR" dirty="0">
                <a:latin typeface="Arial" pitchFamily="34" charset="0"/>
                <a:cs typeface="Arial" pitchFamily="34" charset="0"/>
              </a:rPr>
              <a:t>. Bu nokta kaçış güzergâhını da kapadığı için daha önemli bir </a:t>
            </a:r>
            <a:r>
              <a:rPr lang="tr-TR" dirty="0" smtClean="0">
                <a:latin typeface="Arial" pitchFamily="34" charset="0"/>
                <a:cs typeface="Arial" pitchFamily="34" charset="0"/>
              </a:rPr>
              <a:t>hâle gelmektedir</a:t>
            </a:r>
            <a:r>
              <a:rPr lang="tr-TR" dirty="0">
                <a:latin typeface="Arial" pitchFamily="34" charset="0"/>
                <a:cs typeface="Arial" pitchFamily="34" charset="0"/>
              </a:rPr>
              <a:t>.</a:t>
            </a:r>
          </a:p>
        </p:txBody>
      </p:sp>
    </p:spTree>
    <p:extLst>
      <p:ext uri="{BB962C8B-B14F-4D97-AF65-F5344CB8AC3E}">
        <p14:creationId xmlns:p14="http://schemas.microsoft.com/office/powerpoint/2010/main" val="1624857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483648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GİRİŞ </a:t>
            </a:r>
            <a:r>
              <a:rPr lang="tr-TR" b="1" dirty="0">
                <a:latin typeface="Arial" pitchFamily="34" charset="0"/>
                <a:cs typeface="Arial" pitchFamily="34" charset="0"/>
              </a:rPr>
              <a:t>KONTROL NOKTALARI</a:t>
            </a:r>
          </a:p>
          <a:p>
            <a:pPr marL="261833" indent="-261833" algn="just">
              <a:lnSpc>
                <a:spcPct val="200000"/>
              </a:lnSpc>
              <a:buFont typeface="Wingdings" pitchFamily="2" charset="2"/>
              <a:buChar char="Ø"/>
            </a:pPr>
            <a:r>
              <a:rPr lang="tr-TR" dirty="0">
                <a:latin typeface="Arial" pitchFamily="34" charset="0"/>
                <a:cs typeface="Arial" pitchFamily="34" charset="0"/>
              </a:rPr>
              <a:t>Bu noktada yapılan görev, öncelikle bomba yüklü araçlar ile </a:t>
            </a:r>
            <a:r>
              <a:rPr lang="tr-TR" dirty="0" smtClean="0">
                <a:latin typeface="Arial" pitchFamily="34" charset="0"/>
                <a:cs typeface="Arial" pitchFamily="34" charset="0"/>
              </a:rPr>
              <a:t>silahlı baskın </a:t>
            </a:r>
            <a:r>
              <a:rPr lang="tr-TR" dirty="0">
                <a:latin typeface="Arial" pitchFamily="34" charset="0"/>
                <a:cs typeface="Arial" pitchFamily="34" charset="0"/>
              </a:rPr>
              <a:t>eylemlerini gerçekleştirmek üzere gelenlere yönelik olmalıdır. </a:t>
            </a:r>
            <a:r>
              <a:rPr lang="tr-TR" dirty="0" smtClean="0">
                <a:latin typeface="Arial" pitchFamily="34" charset="0"/>
                <a:cs typeface="Arial" pitchFamily="34" charset="0"/>
              </a:rPr>
              <a:t>Teferruatlı araç </a:t>
            </a:r>
            <a:r>
              <a:rPr lang="tr-TR" dirty="0">
                <a:latin typeface="Arial" pitchFamily="34" charset="0"/>
                <a:cs typeface="Arial" pitchFamily="34" charset="0"/>
              </a:rPr>
              <a:t>ve şahıs araması ise tehdidin yüksek olduğu durumlarda, ihbarlarda </a:t>
            </a:r>
            <a:r>
              <a:rPr lang="tr-TR" dirty="0" smtClean="0">
                <a:latin typeface="Arial" pitchFamily="34" charset="0"/>
                <a:cs typeface="Arial" pitchFamily="34" charset="0"/>
              </a:rPr>
              <a:t>veya örnekleme </a:t>
            </a:r>
            <a:r>
              <a:rPr lang="tr-TR" dirty="0">
                <a:latin typeface="Arial" pitchFamily="34" charset="0"/>
                <a:cs typeface="Arial" pitchFamily="34" charset="0"/>
              </a:rPr>
              <a:t>yöntemiyle yolcu ve araç profili çıkarılarak yapılmalıdır.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noktada gösterilecek </a:t>
            </a:r>
            <a:r>
              <a:rPr lang="tr-TR" dirty="0">
                <a:latin typeface="Arial" pitchFamily="34" charset="0"/>
                <a:cs typeface="Arial" pitchFamily="34" charset="0"/>
              </a:rPr>
              <a:t>görev ciddiyeti ve hassasiyeti havaalanı güvenlik tedbirleriyle ilgili </a:t>
            </a:r>
            <a:r>
              <a:rPr lang="tr-TR" dirty="0" smtClean="0">
                <a:latin typeface="Arial" pitchFamily="34" charset="0"/>
                <a:cs typeface="Arial" pitchFamily="34" charset="0"/>
              </a:rPr>
              <a:t>ilk fikri </a:t>
            </a:r>
            <a:r>
              <a:rPr lang="tr-TR" dirty="0">
                <a:latin typeface="Arial" pitchFamily="34" charset="0"/>
                <a:cs typeface="Arial" pitchFamily="34" charset="0"/>
              </a:rPr>
              <a:t>verir. Caydırıcı olmasının yanında rastgele tarama yapıldığı için suç ve </a:t>
            </a:r>
            <a:r>
              <a:rPr lang="tr-TR" dirty="0" smtClean="0">
                <a:latin typeface="Arial" pitchFamily="34" charset="0"/>
                <a:cs typeface="Arial" pitchFamily="34" charset="0"/>
              </a:rPr>
              <a:t>suç organizasyonlarının </a:t>
            </a:r>
            <a:r>
              <a:rPr lang="tr-TR" dirty="0">
                <a:latin typeface="Arial" pitchFamily="34" charset="0"/>
                <a:cs typeface="Arial" pitchFamily="34" charset="0"/>
              </a:rPr>
              <a:t>tespit şansı yüksektir</a:t>
            </a:r>
          </a:p>
        </p:txBody>
      </p:sp>
    </p:spTree>
    <p:extLst>
      <p:ext uri="{BB962C8B-B14F-4D97-AF65-F5344CB8AC3E}">
        <p14:creationId xmlns:p14="http://schemas.microsoft.com/office/powerpoint/2010/main" val="201690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Terminal </a:t>
            </a:r>
            <a:r>
              <a:rPr lang="tr-TR" b="1" dirty="0">
                <a:latin typeface="Arial" pitchFamily="34" charset="0"/>
                <a:cs typeface="Arial" pitchFamily="34" charset="0"/>
              </a:rPr>
              <a:t>-Arındırılmış Salon Giriş Kontrol Noktası</a:t>
            </a:r>
          </a:p>
          <a:p>
            <a:pPr marL="261833" indent="-261833" algn="just">
              <a:lnSpc>
                <a:spcPct val="200000"/>
              </a:lnSpc>
              <a:buFont typeface="Wingdings" pitchFamily="2" charset="2"/>
              <a:buChar char="Ø"/>
            </a:pPr>
            <a:r>
              <a:rPr lang="tr-TR" dirty="0">
                <a:latin typeface="Arial" pitchFamily="34" charset="0"/>
                <a:cs typeface="Arial" pitchFamily="34" charset="0"/>
              </a:rPr>
              <a:t>Sivil havacılık güvenliğinde uluslararası kurallar gereği uçağa gidecek yolcu</a:t>
            </a:r>
            <a:r>
              <a:rPr lang="tr-TR" dirty="0" smtClean="0">
                <a:latin typeface="Arial" pitchFamily="34" charset="0"/>
                <a:cs typeface="Arial" pitchFamily="34" charset="0"/>
              </a:rPr>
              <a:t>, bagaj</a:t>
            </a:r>
            <a:r>
              <a:rPr lang="tr-TR" dirty="0">
                <a:latin typeface="Arial" pitchFamily="34" charset="0"/>
                <a:cs typeface="Arial" pitchFamily="34" charset="0"/>
              </a:rPr>
              <a:t>, mürettebat, </a:t>
            </a:r>
            <a:r>
              <a:rPr lang="tr-TR" dirty="0" smtClean="0">
                <a:latin typeface="Arial" pitchFamily="34" charset="0"/>
                <a:cs typeface="Arial" pitchFamily="34" charset="0"/>
              </a:rPr>
              <a:t>yiyecek, içecek </a:t>
            </a:r>
            <a:r>
              <a:rPr lang="tr-TR" dirty="0">
                <a:latin typeface="Arial" pitchFamily="34" charset="0"/>
                <a:cs typeface="Arial" pitchFamily="34" charset="0"/>
              </a:rPr>
              <a:t>malzemesi ve kargo malzemesinin </a:t>
            </a:r>
            <a:r>
              <a:rPr lang="tr-TR" dirty="0" smtClean="0">
                <a:latin typeface="Arial" pitchFamily="34" charset="0"/>
                <a:cs typeface="Arial" pitchFamily="34" charset="0"/>
              </a:rPr>
              <a:t>taramadan geçirilmesi</a:t>
            </a:r>
            <a:r>
              <a:rPr lang="tr-TR" dirty="0">
                <a:latin typeface="Arial" pitchFamily="34" charset="0"/>
                <a:cs typeface="Arial" pitchFamily="34" charset="0"/>
              </a:rPr>
              <a:t>, uçağın ise güvenli bir bölgede bekletilmesi esastır. Ülkemizin </a:t>
            </a:r>
            <a:r>
              <a:rPr lang="tr-TR" dirty="0" smtClean="0">
                <a:latin typeface="Arial" pitchFamily="34" charset="0"/>
                <a:cs typeface="Arial" pitchFamily="34" charset="0"/>
              </a:rPr>
              <a:t>taşıdığı terör </a:t>
            </a:r>
            <a:r>
              <a:rPr lang="tr-TR" dirty="0">
                <a:latin typeface="Arial" pitchFamily="34" charset="0"/>
                <a:cs typeface="Arial" pitchFamily="34" charset="0"/>
              </a:rPr>
              <a:t>riskinden dolayı terminal girişleri kontrollü hâle getirilmiştir.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Sistemimizde EDS </a:t>
            </a:r>
            <a:r>
              <a:rPr lang="tr-TR" dirty="0">
                <a:latin typeface="Arial" pitchFamily="34" charset="0"/>
                <a:cs typeface="Arial" pitchFamily="34" charset="0"/>
              </a:rPr>
              <a:t>(Patlayıcı Tespit Sistemi) bulunan </a:t>
            </a:r>
            <a:r>
              <a:rPr lang="tr-TR" dirty="0" smtClean="0">
                <a:latin typeface="Arial" pitchFamily="34" charset="0"/>
                <a:cs typeface="Arial" pitchFamily="34" charset="0"/>
              </a:rPr>
              <a:t>hava meydanları </a:t>
            </a:r>
            <a:r>
              <a:rPr lang="tr-TR" dirty="0">
                <a:latin typeface="Arial" pitchFamily="34" charset="0"/>
                <a:cs typeface="Arial" pitchFamily="34" charset="0"/>
              </a:rPr>
              <a:t>hariç bagajların </a:t>
            </a:r>
            <a:r>
              <a:rPr lang="tr-TR" dirty="0" smtClean="0">
                <a:latin typeface="Arial" pitchFamily="34" charset="0"/>
                <a:cs typeface="Arial" pitchFamily="34" charset="0"/>
              </a:rPr>
              <a:t>taramadan geçirildiği </a:t>
            </a:r>
            <a:r>
              <a:rPr lang="tr-TR" dirty="0">
                <a:latin typeface="Arial" pitchFamily="34" charset="0"/>
                <a:cs typeface="Arial" pitchFamily="34" charset="0"/>
              </a:rPr>
              <a:t>tek yer terminal giriş kontrol noktasıdır. Dolayısıyla da sivil havacılık</a:t>
            </a:r>
          </a:p>
          <a:p>
            <a:pPr marL="261833" indent="-261833" algn="just">
              <a:lnSpc>
                <a:spcPct val="200000"/>
              </a:lnSpc>
              <a:buFont typeface="Wingdings" pitchFamily="2" charset="2"/>
              <a:buChar char="Ø"/>
            </a:pPr>
            <a:r>
              <a:rPr lang="tr-TR" dirty="0">
                <a:latin typeface="Arial" pitchFamily="34" charset="0"/>
                <a:cs typeface="Arial" pitchFamily="34" charset="0"/>
              </a:rPr>
              <a:t>güvenliği yönünden önemli bir kontrol </a:t>
            </a:r>
            <a:r>
              <a:rPr lang="tr-TR" dirty="0" smtClean="0">
                <a:latin typeface="Arial" pitchFamily="34" charset="0"/>
                <a:cs typeface="Arial" pitchFamily="34" charset="0"/>
              </a:rPr>
              <a:t>noktasıdır.</a:t>
            </a:r>
            <a:endParaRPr lang="tr-TR" dirty="0">
              <a:latin typeface="Arial" pitchFamily="34" charset="0"/>
              <a:cs typeface="Arial" pitchFamily="34" charset="0"/>
            </a:endParaRPr>
          </a:p>
        </p:txBody>
      </p:sp>
    </p:spTree>
    <p:extLst>
      <p:ext uri="{BB962C8B-B14F-4D97-AF65-F5344CB8AC3E}">
        <p14:creationId xmlns:p14="http://schemas.microsoft.com/office/powerpoint/2010/main" val="4179746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Terminal </a:t>
            </a:r>
            <a:r>
              <a:rPr lang="tr-TR" b="1" dirty="0">
                <a:latin typeface="Arial" pitchFamily="34" charset="0"/>
                <a:cs typeface="Arial" pitchFamily="34" charset="0"/>
              </a:rPr>
              <a:t>-Arındırılmış Salon Giriş Kontrol Noktası</a:t>
            </a:r>
          </a:p>
          <a:p>
            <a:pPr marL="261833" indent="-261833" algn="just">
              <a:lnSpc>
                <a:spcPct val="200000"/>
              </a:lnSpc>
              <a:buFont typeface="Wingdings" pitchFamily="2" charset="2"/>
              <a:buChar char="Ø"/>
            </a:pPr>
            <a:r>
              <a:rPr lang="tr-TR" dirty="0">
                <a:latin typeface="Arial" pitchFamily="34" charset="0"/>
                <a:cs typeface="Arial" pitchFamily="34" charset="0"/>
              </a:rPr>
              <a:t>Arındırılmış salon giriş kontrol noktası sivil havacılık güvenliğinde çok </a:t>
            </a:r>
            <a:r>
              <a:rPr lang="tr-TR" dirty="0" smtClean="0">
                <a:latin typeface="Arial" pitchFamily="34" charset="0"/>
                <a:cs typeface="Arial" pitchFamily="34" charset="0"/>
              </a:rPr>
              <a:t>önemli bir </a:t>
            </a:r>
            <a:r>
              <a:rPr lang="tr-TR" dirty="0">
                <a:latin typeface="Arial" pitchFamily="34" charset="0"/>
                <a:cs typeface="Arial" pitchFamily="34" charset="0"/>
              </a:rPr>
              <a:t>kontrol noktasıdır. Uçak yolcu kabininde bulunması istenmeyen </a:t>
            </a:r>
            <a:r>
              <a:rPr lang="tr-TR" dirty="0" smtClean="0">
                <a:latin typeface="Arial" pitchFamily="34" charset="0"/>
                <a:cs typeface="Arial" pitchFamily="34" charset="0"/>
              </a:rPr>
              <a:t>hiçbir malzemenin </a:t>
            </a:r>
            <a:r>
              <a:rPr lang="tr-TR" dirty="0">
                <a:latin typeface="Arial" pitchFamily="34" charset="0"/>
                <a:cs typeface="Arial" pitchFamily="34" charset="0"/>
              </a:rPr>
              <a:t>geçişine izin verilmemesi gerektiği gibi, bu noktadan sonra yolcu</a:t>
            </a:r>
            <a:r>
              <a:rPr lang="tr-TR" dirty="0" smtClean="0">
                <a:latin typeface="Arial" pitchFamily="34" charset="0"/>
                <a:cs typeface="Arial" pitchFamily="34" charset="0"/>
              </a:rPr>
              <a:t>, mürettebat </a:t>
            </a:r>
            <a:r>
              <a:rPr lang="tr-TR" dirty="0">
                <a:latin typeface="Arial" pitchFamily="34" charset="0"/>
                <a:cs typeface="Arial" pitchFamily="34" charset="0"/>
              </a:rPr>
              <a:t>ve çalışanların arındırılmış salon dışında kalan insan ve </a:t>
            </a:r>
            <a:r>
              <a:rPr lang="tr-TR" dirty="0" smtClean="0">
                <a:latin typeface="Arial" pitchFamily="34" charset="0"/>
                <a:cs typeface="Arial" pitchFamily="34" charset="0"/>
              </a:rPr>
              <a:t>eşyalarla teması </a:t>
            </a:r>
            <a:r>
              <a:rPr lang="tr-TR" dirty="0">
                <a:latin typeface="Arial" pitchFamily="34" charset="0"/>
                <a:cs typeface="Arial" pitchFamily="34" charset="0"/>
              </a:rPr>
              <a:t>kesin olarak engellenmelidir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 </a:t>
            </a:r>
            <a:r>
              <a:rPr lang="tr-TR" dirty="0">
                <a:latin typeface="Arial" pitchFamily="34" charset="0"/>
                <a:cs typeface="Arial" pitchFamily="34" charset="0"/>
              </a:rPr>
              <a:t>Sivil havacılıkta bu noktadan sonraki </a:t>
            </a:r>
            <a:r>
              <a:rPr lang="tr-TR" dirty="0" smtClean="0">
                <a:latin typeface="Arial" pitchFamily="34" charset="0"/>
                <a:cs typeface="Arial" pitchFamily="34" charset="0"/>
              </a:rPr>
              <a:t>bölüm genel </a:t>
            </a:r>
            <a:r>
              <a:rPr lang="tr-TR" dirty="0">
                <a:latin typeface="Arial" pitchFamily="34" charset="0"/>
                <a:cs typeface="Arial" pitchFamily="34" charset="0"/>
              </a:rPr>
              <a:t>olarak “hava tarafı” olarak kabul edilir. Türkiye’de terminal ve </a:t>
            </a:r>
            <a:r>
              <a:rPr lang="tr-TR" dirty="0" smtClean="0">
                <a:latin typeface="Arial" pitchFamily="34" charset="0"/>
                <a:cs typeface="Arial" pitchFamily="34" charset="0"/>
              </a:rPr>
              <a:t>arındırılmış salon </a:t>
            </a:r>
            <a:r>
              <a:rPr lang="tr-TR" dirty="0">
                <a:latin typeface="Arial" pitchFamily="34" charset="0"/>
                <a:cs typeface="Arial" pitchFamily="34" charset="0"/>
              </a:rPr>
              <a:t>giriş kontrol noktalarının donanım ve çalışma şekli aynıdır</a:t>
            </a:r>
          </a:p>
        </p:txBody>
      </p:sp>
    </p:spTree>
    <p:extLst>
      <p:ext uri="{BB962C8B-B14F-4D97-AF65-F5344CB8AC3E}">
        <p14:creationId xmlns:p14="http://schemas.microsoft.com/office/powerpoint/2010/main" val="2463004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Terminal </a:t>
            </a:r>
            <a:r>
              <a:rPr lang="tr-TR" b="1" dirty="0">
                <a:latin typeface="Arial" pitchFamily="34" charset="0"/>
                <a:cs typeface="Arial" pitchFamily="34" charset="0"/>
              </a:rPr>
              <a:t>- Arınmış Salon Giriş Kontrol Noktasının İşletilmesi</a:t>
            </a:r>
          </a:p>
          <a:p>
            <a:pPr marL="261833" indent="-261833" algn="just">
              <a:lnSpc>
                <a:spcPct val="200000"/>
              </a:lnSpc>
              <a:buFont typeface="Wingdings" pitchFamily="2" charset="2"/>
              <a:buChar char="Ø"/>
            </a:pPr>
            <a:r>
              <a:rPr lang="tr-TR" b="1" dirty="0">
                <a:latin typeface="Arial" pitchFamily="34" charset="0"/>
                <a:cs typeface="Arial" pitchFamily="34" charset="0"/>
              </a:rPr>
              <a:t>Kontrol Noktasının Donanım ve Yerleşimi: </a:t>
            </a:r>
            <a:r>
              <a:rPr lang="tr-TR" dirty="0">
                <a:latin typeface="Arial" pitchFamily="34" charset="0"/>
                <a:cs typeface="Arial" pitchFamily="34" charset="0"/>
              </a:rPr>
              <a:t>Standart bir kontrol </a:t>
            </a:r>
            <a:r>
              <a:rPr lang="tr-TR" dirty="0" smtClean="0">
                <a:latin typeface="Arial" pitchFamily="34" charset="0"/>
                <a:cs typeface="Arial" pitchFamily="34" charset="0"/>
              </a:rPr>
              <a:t>noktasında bulunması </a:t>
            </a:r>
            <a:r>
              <a:rPr lang="tr-TR" dirty="0">
                <a:latin typeface="Arial" pitchFamily="34" charset="0"/>
                <a:cs typeface="Arial" pitchFamily="34" charset="0"/>
              </a:rPr>
              <a:t>gereken cihazlar (Kapı Tipi Metal Arama </a:t>
            </a:r>
            <a:r>
              <a:rPr lang="tr-TR" dirty="0" err="1">
                <a:latin typeface="Arial" pitchFamily="34" charset="0"/>
                <a:cs typeface="Arial" pitchFamily="34" charset="0"/>
              </a:rPr>
              <a:t>Dedektörü</a:t>
            </a:r>
            <a:r>
              <a:rPr lang="tr-TR" dirty="0">
                <a:latin typeface="Arial" pitchFamily="34" charset="0"/>
                <a:cs typeface="Arial" pitchFamily="34" charset="0"/>
              </a:rPr>
              <a:t>, El Tipi </a:t>
            </a:r>
            <a:r>
              <a:rPr lang="tr-TR" dirty="0" smtClean="0">
                <a:latin typeface="Arial" pitchFamily="34" charset="0"/>
                <a:cs typeface="Arial" pitchFamily="34" charset="0"/>
              </a:rPr>
              <a:t>Metal Arama </a:t>
            </a:r>
            <a:r>
              <a:rPr lang="tr-TR" dirty="0" err="1">
                <a:latin typeface="Arial" pitchFamily="34" charset="0"/>
                <a:cs typeface="Arial" pitchFamily="34" charset="0"/>
              </a:rPr>
              <a:t>Dedektörü</a:t>
            </a:r>
            <a:r>
              <a:rPr lang="tr-TR" dirty="0" smtClean="0">
                <a:latin typeface="Arial" pitchFamily="34" charset="0"/>
                <a:cs typeface="Arial" pitchFamily="34" charset="0"/>
              </a:rPr>
              <a:t>,      </a:t>
            </a:r>
            <a:r>
              <a:rPr lang="tr-TR" dirty="0">
                <a:latin typeface="Arial" pitchFamily="34" charset="0"/>
                <a:cs typeface="Arial" pitchFamily="34" charset="0"/>
              </a:rPr>
              <a:t>X-Ray Bagaj Tarama Cihazı, Küçük nesneleri koymak için </a:t>
            </a:r>
            <a:r>
              <a:rPr lang="tr-TR" dirty="0" smtClean="0">
                <a:latin typeface="Arial" pitchFamily="34" charset="0"/>
                <a:cs typeface="Arial" pitchFamily="34" charset="0"/>
              </a:rPr>
              <a:t>Plastik kap </a:t>
            </a:r>
            <a:r>
              <a:rPr lang="tr-TR" dirty="0">
                <a:latin typeface="Arial" pitchFamily="34" charset="0"/>
                <a:cs typeface="Arial" pitchFamily="34" charset="0"/>
              </a:rPr>
              <a:t>gibi.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Kontrol </a:t>
            </a:r>
            <a:r>
              <a:rPr lang="tr-TR" dirty="0">
                <a:latin typeface="Arial" pitchFamily="34" charset="0"/>
                <a:cs typeface="Arial" pitchFamily="34" charset="0"/>
              </a:rPr>
              <a:t>noktasında 4 personel bulunmalı ve bu personeller x-ray, </a:t>
            </a:r>
            <a:r>
              <a:rPr lang="tr-TR" dirty="0" smtClean="0">
                <a:latin typeface="Arial" pitchFamily="34" charset="0"/>
                <a:cs typeface="Arial" pitchFamily="34" charset="0"/>
              </a:rPr>
              <a:t>kapı </a:t>
            </a:r>
            <a:r>
              <a:rPr lang="tr-TR" dirty="0" err="1" smtClean="0">
                <a:latin typeface="Arial" pitchFamily="34" charset="0"/>
                <a:cs typeface="Arial" pitchFamily="34" charset="0"/>
              </a:rPr>
              <a:t>dedektörü</a:t>
            </a:r>
            <a:r>
              <a:rPr lang="tr-TR" dirty="0" smtClean="0">
                <a:latin typeface="Arial" pitchFamily="34" charset="0"/>
                <a:cs typeface="Arial" pitchFamily="34" charset="0"/>
              </a:rPr>
              <a:t> </a:t>
            </a:r>
            <a:r>
              <a:rPr lang="tr-TR" dirty="0">
                <a:latin typeface="Arial" pitchFamily="34" charset="0"/>
                <a:cs typeface="Arial" pitchFamily="34" charset="0"/>
              </a:rPr>
              <a:t>, el </a:t>
            </a:r>
            <a:r>
              <a:rPr lang="tr-TR" dirty="0" err="1">
                <a:latin typeface="Arial" pitchFamily="34" charset="0"/>
                <a:cs typeface="Arial" pitchFamily="34" charset="0"/>
              </a:rPr>
              <a:t>dedektörü</a:t>
            </a:r>
            <a:r>
              <a:rPr lang="tr-TR" dirty="0">
                <a:latin typeface="Arial" pitchFamily="34" charset="0"/>
                <a:cs typeface="Arial" pitchFamily="34" charset="0"/>
              </a:rPr>
              <a:t> kullanma prosedürlerini iyi bilmeli özellikle </a:t>
            </a:r>
            <a:r>
              <a:rPr lang="tr-TR" dirty="0" smtClean="0">
                <a:latin typeface="Arial" pitchFamily="34" charset="0"/>
                <a:cs typeface="Arial" pitchFamily="34" charset="0"/>
              </a:rPr>
              <a:t>x-</a:t>
            </a:r>
            <a:r>
              <a:rPr lang="tr-TR" dirty="0" err="1" smtClean="0">
                <a:latin typeface="Arial" pitchFamily="34" charset="0"/>
                <a:cs typeface="Arial" pitchFamily="34" charset="0"/>
              </a:rPr>
              <a:t>ray’den</a:t>
            </a:r>
            <a:r>
              <a:rPr lang="tr-TR" dirty="0" smtClean="0">
                <a:latin typeface="Arial" pitchFamily="34" charset="0"/>
                <a:cs typeface="Arial" pitchFamily="34" charset="0"/>
              </a:rPr>
              <a:t> taranarak </a:t>
            </a:r>
            <a:r>
              <a:rPr lang="tr-TR" dirty="0">
                <a:latin typeface="Arial" pitchFamily="34" charset="0"/>
                <a:cs typeface="Arial" pitchFamily="34" charset="0"/>
              </a:rPr>
              <a:t>geçen malzemeleri iyi </a:t>
            </a:r>
            <a:r>
              <a:rPr lang="tr-TR" dirty="0" smtClean="0">
                <a:latin typeface="Arial" pitchFamily="34" charset="0"/>
                <a:cs typeface="Arial" pitchFamily="34" charset="0"/>
              </a:rPr>
              <a:t>yorumlamalıdırlar.</a:t>
            </a:r>
            <a:endParaRPr lang="tr-TR" dirty="0">
              <a:latin typeface="Arial" pitchFamily="34" charset="0"/>
              <a:cs typeface="Arial" pitchFamily="34" charset="0"/>
            </a:endParaRPr>
          </a:p>
        </p:txBody>
      </p:sp>
    </p:spTree>
    <p:extLst>
      <p:ext uri="{BB962C8B-B14F-4D97-AF65-F5344CB8AC3E}">
        <p14:creationId xmlns:p14="http://schemas.microsoft.com/office/powerpoint/2010/main" val="1829956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364106"/>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Terminal </a:t>
            </a:r>
            <a:r>
              <a:rPr lang="tr-TR" b="1" dirty="0">
                <a:latin typeface="Arial" pitchFamily="34" charset="0"/>
                <a:cs typeface="Arial" pitchFamily="34" charset="0"/>
              </a:rPr>
              <a:t>- Arınmış Salon Giriş Kontrol Noktasının İşletilmesi</a:t>
            </a:r>
          </a:p>
          <a:p>
            <a:pPr algn="just">
              <a:lnSpc>
                <a:spcPct val="200000"/>
              </a:lnSpc>
            </a:pPr>
            <a:r>
              <a:rPr lang="tr-TR" b="1" dirty="0" smtClean="0">
                <a:latin typeface="Arial" pitchFamily="34" charset="0"/>
                <a:cs typeface="Arial" pitchFamily="34" charset="0"/>
              </a:rPr>
              <a:t>Personel </a:t>
            </a:r>
            <a:r>
              <a:rPr lang="tr-TR" b="1" dirty="0">
                <a:latin typeface="Arial" pitchFamily="34" charset="0"/>
                <a:cs typeface="Arial" pitchFamily="34" charset="0"/>
              </a:rPr>
              <a:t>Giriş Kontrol Noktası</a:t>
            </a:r>
          </a:p>
          <a:p>
            <a:pPr marL="261833" indent="-261833" algn="just">
              <a:lnSpc>
                <a:spcPct val="200000"/>
              </a:lnSpc>
              <a:buFont typeface="Wingdings" pitchFamily="2" charset="2"/>
              <a:buChar char="Ø"/>
            </a:pPr>
            <a:r>
              <a:rPr lang="tr-TR" dirty="0">
                <a:latin typeface="Arial" pitchFamily="34" charset="0"/>
                <a:cs typeface="Arial" pitchFamily="34" charset="0"/>
              </a:rPr>
              <a:t>Hava meydanlarında ihtiyaç hâlinde, personelin giriş çıkışı için ayrı </a:t>
            </a:r>
            <a:r>
              <a:rPr lang="tr-TR" dirty="0" smtClean="0">
                <a:latin typeface="Arial" pitchFamily="34" charset="0"/>
                <a:cs typeface="Arial" pitchFamily="34" charset="0"/>
              </a:rPr>
              <a:t>bir kontrol </a:t>
            </a:r>
            <a:r>
              <a:rPr lang="tr-TR" dirty="0">
                <a:latin typeface="Arial" pitchFamily="34" charset="0"/>
                <a:cs typeface="Arial" pitchFamily="34" charset="0"/>
              </a:rPr>
              <a:t>noktası oluşturulabileceği gibi, mevcut kontrol noktalarındaki bir </a:t>
            </a:r>
            <a:r>
              <a:rPr lang="tr-TR" dirty="0" smtClean="0">
                <a:latin typeface="Arial" pitchFamily="34" charset="0"/>
                <a:cs typeface="Arial" pitchFamily="34" charset="0"/>
              </a:rPr>
              <a:t>cihaz gurubu </a:t>
            </a:r>
            <a:r>
              <a:rPr lang="tr-TR" dirty="0">
                <a:latin typeface="Arial" pitchFamily="34" charset="0"/>
                <a:cs typeface="Arial" pitchFamily="34" charset="0"/>
              </a:rPr>
              <a:t>personelin geçişi için tahsis edilebilir.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sz="11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uygulama, güvenlik personeli</a:t>
            </a:r>
            <a:r>
              <a:rPr lang="tr-TR" dirty="0" smtClean="0">
                <a:latin typeface="Arial" pitchFamily="34" charset="0"/>
                <a:cs typeface="Arial" pitchFamily="34" charset="0"/>
              </a:rPr>
              <a:t>, yolcu </a:t>
            </a:r>
            <a:r>
              <a:rPr lang="tr-TR" dirty="0">
                <a:latin typeface="Arial" pitchFamily="34" charset="0"/>
                <a:cs typeface="Arial" pitchFamily="34" charset="0"/>
              </a:rPr>
              <a:t>ve diğer personel arasında meydana gelebilecek tartışmaları önlediği </a:t>
            </a:r>
            <a:r>
              <a:rPr lang="tr-TR" dirty="0" smtClean="0">
                <a:latin typeface="Arial" pitchFamily="34" charset="0"/>
                <a:cs typeface="Arial" pitchFamily="34" charset="0"/>
              </a:rPr>
              <a:t>gibi personelin </a:t>
            </a:r>
            <a:r>
              <a:rPr lang="tr-TR" dirty="0">
                <a:latin typeface="Arial" pitchFamily="34" charset="0"/>
                <a:cs typeface="Arial" pitchFamily="34" charset="0"/>
              </a:rPr>
              <a:t>daha kolay geçişini sağlar ve güvenlik personeline itirazları </a:t>
            </a:r>
            <a:r>
              <a:rPr lang="tr-TR" dirty="0" smtClean="0">
                <a:latin typeface="Arial" pitchFamily="34" charset="0"/>
                <a:cs typeface="Arial" pitchFamily="34" charset="0"/>
              </a:rPr>
              <a:t>önemli ölçüde </a:t>
            </a:r>
            <a:r>
              <a:rPr lang="tr-TR" dirty="0">
                <a:latin typeface="Arial" pitchFamily="34" charset="0"/>
                <a:cs typeface="Arial" pitchFamily="34" charset="0"/>
              </a:rPr>
              <a:t>azaltır. Bu kontrol noktasını kullanan tüm personel ve eşyaları yolcular </a:t>
            </a:r>
            <a:r>
              <a:rPr lang="tr-TR" dirty="0" smtClean="0">
                <a:latin typeface="Arial" pitchFamily="34" charset="0"/>
                <a:cs typeface="Arial" pitchFamily="34" charset="0"/>
              </a:rPr>
              <a:t>gibi standart </a:t>
            </a:r>
            <a:r>
              <a:rPr lang="tr-TR" dirty="0">
                <a:latin typeface="Arial" pitchFamily="34" charset="0"/>
                <a:cs typeface="Arial" pitchFamily="34" charset="0"/>
              </a:rPr>
              <a:t>taramaya tabi tutulur</a:t>
            </a:r>
          </a:p>
        </p:txBody>
      </p:sp>
    </p:spTree>
    <p:extLst>
      <p:ext uri="{BB962C8B-B14F-4D97-AF65-F5344CB8AC3E}">
        <p14:creationId xmlns:p14="http://schemas.microsoft.com/office/powerpoint/2010/main" val="24403580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624582"/>
          </a:xfrm>
          <a:prstGeom prst="rect">
            <a:avLst/>
          </a:prstGeom>
        </p:spPr>
        <p:txBody>
          <a:bodyPr wrap="square" lIns="83786" tIns="41893" rIns="83786" bIns="41893">
            <a:spAutoFit/>
          </a:bodyPr>
          <a:lstStyle/>
          <a:p>
            <a:pPr algn="just">
              <a:lnSpc>
                <a:spcPct val="200000"/>
              </a:lnSpc>
            </a:pPr>
            <a:r>
              <a:rPr lang="tr-TR" b="1" dirty="0" err="1" smtClean="0">
                <a:latin typeface="Arial" pitchFamily="34" charset="0"/>
                <a:cs typeface="Arial" pitchFamily="34" charset="0"/>
              </a:rPr>
              <a:t>Apron</a:t>
            </a:r>
            <a:r>
              <a:rPr lang="tr-TR" b="1" dirty="0" smtClean="0">
                <a:latin typeface="Arial" pitchFamily="34" charset="0"/>
                <a:cs typeface="Arial" pitchFamily="34" charset="0"/>
              </a:rPr>
              <a:t> </a:t>
            </a:r>
            <a:r>
              <a:rPr lang="tr-TR" b="1" dirty="0">
                <a:latin typeface="Arial" pitchFamily="34" charset="0"/>
                <a:cs typeface="Arial" pitchFamily="34" charset="0"/>
              </a:rPr>
              <a:t>Girişi Kontrol Noktası</a:t>
            </a:r>
          </a:p>
          <a:p>
            <a:pPr marL="261833" indent="-261833" algn="just">
              <a:lnSpc>
                <a:spcPct val="200000"/>
              </a:lnSpc>
              <a:buFont typeface="Wingdings" pitchFamily="2" charset="2"/>
              <a:buChar char="Ø"/>
            </a:pPr>
            <a:r>
              <a:rPr lang="tr-TR" dirty="0">
                <a:latin typeface="Arial" pitchFamily="34" charset="0"/>
                <a:cs typeface="Arial" pitchFamily="34" charset="0"/>
              </a:rPr>
              <a:t>Fonksiyonu gereği, polis, özel güvenlik ve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gümrük </a:t>
            </a:r>
            <a:r>
              <a:rPr lang="tr-TR" dirty="0">
                <a:latin typeface="Arial" pitchFamily="34" charset="0"/>
                <a:cs typeface="Arial" pitchFamily="34" charset="0"/>
              </a:rPr>
              <a:t>personelinin (</a:t>
            </a:r>
            <a:r>
              <a:rPr lang="tr-TR" dirty="0" smtClean="0">
                <a:latin typeface="Arial" pitchFamily="34" charset="0"/>
                <a:cs typeface="Arial" pitchFamily="34" charset="0"/>
              </a:rPr>
              <a:t>gümrük personeli hudut</a:t>
            </a:r>
          </a:p>
          <a:p>
            <a:pPr algn="just">
              <a:lnSpc>
                <a:spcPct val="200000"/>
              </a:lnSpc>
            </a:pPr>
            <a:r>
              <a:rPr lang="tr-TR" dirty="0" smtClean="0">
                <a:latin typeface="Arial" pitchFamily="34" charset="0"/>
                <a:cs typeface="Arial" pitchFamily="34" charset="0"/>
              </a:rPr>
              <a:t> </a:t>
            </a:r>
            <a:r>
              <a:rPr lang="tr-TR" dirty="0">
                <a:latin typeface="Arial" pitchFamily="34" charset="0"/>
                <a:cs typeface="Arial" pitchFamily="34" charset="0"/>
              </a:rPr>
              <a:t>kapısı olan hava meydanında) ortak görev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yaptığı </a:t>
            </a:r>
            <a:r>
              <a:rPr lang="tr-TR" dirty="0">
                <a:latin typeface="Arial" pitchFamily="34" charset="0"/>
                <a:cs typeface="Arial" pitchFamily="34" charset="0"/>
              </a:rPr>
              <a:t>bir noktadır</a:t>
            </a:r>
            <a:r>
              <a:rPr lang="tr-TR" dirty="0" smtClean="0">
                <a:latin typeface="Arial" pitchFamily="34" charset="0"/>
                <a:cs typeface="Arial" pitchFamily="34" charset="0"/>
              </a:rPr>
              <a:t>. </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Hava </a:t>
            </a:r>
            <a:r>
              <a:rPr lang="tr-TR" dirty="0">
                <a:latin typeface="Arial" pitchFamily="34" charset="0"/>
                <a:cs typeface="Arial" pitchFamily="34" charset="0"/>
              </a:rPr>
              <a:t>meydanının içerisinde uçakların zorunlu olarak kullandıkları bir alan olan </a:t>
            </a:r>
            <a:r>
              <a:rPr lang="tr-TR" dirty="0" smtClean="0">
                <a:latin typeface="Arial" pitchFamily="34" charset="0"/>
                <a:cs typeface="Arial" pitchFamily="34" charset="0"/>
              </a:rPr>
              <a:t>ve geniş </a:t>
            </a:r>
            <a:r>
              <a:rPr lang="tr-TR" dirty="0">
                <a:latin typeface="Arial" pitchFamily="34" charset="0"/>
                <a:cs typeface="Arial" pitchFamily="34" charset="0"/>
              </a:rPr>
              <a:t>bir alanı kapsayan </a:t>
            </a:r>
            <a:r>
              <a:rPr lang="tr-TR" dirty="0" err="1">
                <a:latin typeface="Arial" pitchFamily="34" charset="0"/>
                <a:cs typeface="Arial" pitchFamily="34" charset="0"/>
              </a:rPr>
              <a:t>apronda</a:t>
            </a:r>
            <a:r>
              <a:rPr lang="tr-TR" dirty="0">
                <a:latin typeface="Arial" pitchFamily="34" charset="0"/>
                <a:cs typeface="Arial" pitchFamily="34" charset="0"/>
              </a:rPr>
              <a:t> çevre güvenliği ve bu güvenlikli alan </a:t>
            </a:r>
            <a:r>
              <a:rPr lang="tr-TR" dirty="0" smtClean="0">
                <a:latin typeface="Arial" pitchFamily="34" charset="0"/>
                <a:cs typeface="Arial" pitchFamily="34" charset="0"/>
              </a:rPr>
              <a:t>içerisine girişlerin </a:t>
            </a:r>
            <a:r>
              <a:rPr lang="tr-TR" dirty="0">
                <a:latin typeface="Arial" pitchFamily="34" charset="0"/>
                <a:cs typeface="Arial" pitchFamily="34" charset="0"/>
              </a:rPr>
              <a:t>kontrolü sivil havacılık güvenliğinin vazgeçilmez unsurlarından biridir.</a:t>
            </a:r>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3604" y="404389"/>
            <a:ext cx="3621386" cy="290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1838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4516587"/>
          </a:xfrm>
          <a:prstGeom prst="rect">
            <a:avLst/>
          </a:prstGeom>
        </p:spPr>
        <p:txBody>
          <a:bodyPr wrap="square" lIns="83786" tIns="41893" rIns="83786" bIns="41893">
            <a:spAutoFit/>
          </a:bodyPr>
          <a:lstStyle/>
          <a:p>
            <a:pPr algn="just">
              <a:lnSpc>
                <a:spcPct val="200000"/>
              </a:lnSpc>
            </a:pPr>
            <a:r>
              <a:rPr lang="tr-TR" b="1" dirty="0" err="1" smtClean="0">
                <a:latin typeface="Arial" pitchFamily="34" charset="0"/>
                <a:cs typeface="Arial" pitchFamily="34" charset="0"/>
              </a:rPr>
              <a:t>Apron</a:t>
            </a:r>
            <a:r>
              <a:rPr lang="tr-TR" b="1" dirty="0" smtClean="0">
                <a:latin typeface="Arial" pitchFamily="34" charset="0"/>
                <a:cs typeface="Arial" pitchFamily="34" charset="0"/>
              </a:rPr>
              <a:t> </a:t>
            </a:r>
            <a:r>
              <a:rPr lang="tr-TR" b="1" dirty="0">
                <a:latin typeface="Arial" pitchFamily="34" charset="0"/>
                <a:cs typeface="Arial" pitchFamily="34" charset="0"/>
              </a:rPr>
              <a:t>Girişi Kontrol Noktası</a:t>
            </a:r>
          </a:p>
          <a:p>
            <a:pPr marL="261833" indent="-261833" algn="just">
              <a:lnSpc>
                <a:spcPct val="200000"/>
              </a:lnSpc>
              <a:buFont typeface="Wingdings" pitchFamily="2" charset="2"/>
              <a:buChar char="Ø"/>
            </a:pPr>
            <a:r>
              <a:rPr lang="tr-TR" dirty="0" err="1">
                <a:latin typeface="Arial" pitchFamily="34" charset="0"/>
                <a:cs typeface="Arial" pitchFamily="34" charset="0"/>
              </a:rPr>
              <a:t>Apron</a:t>
            </a:r>
            <a:r>
              <a:rPr lang="tr-TR" dirty="0">
                <a:latin typeface="Arial" pitchFamily="34" charset="0"/>
                <a:cs typeface="Arial" pitchFamily="34" charset="0"/>
              </a:rPr>
              <a:t> geçiş noktasının özellikleri ise aşağıdaki gibidir;</a:t>
            </a:r>
          </a:p>
          <a:p>
            <a:pPr algn="just">
              <a:lnSpc>
                <a:spcPct val="200000"/>
              </a:lnSpc>
            </a:pPr>
            <a:r>
              <a:rPr lang="tr-TR" dirty="0">
                <a:latin typeface="Arial" pitchFamily="34" charset="0"/>
                <a:cs typeface="Arial" pitchFamily="34" charset="0"/>
              </a:rPr>
              <a:t>• “Gerekli durumlarda tam olarak kapanmalı ve emniyet altına alınmalıdır.</a:t>
            </a:r>
          </a:p>
          <a:p>
            <a:pPr algn="just">
              <a:lnSpc>
                <a:spcPct val="200000"/>
              </a:lnSpc>
            </a:pPr>
            <a:r>
              <a:rPr lang="tr-TR" dirty="0">
                <a:latin typeface="Arial" pitchFamily="34" charset="0"/>
                <a:cs typeface="Arial" pitchFamily="34" charset="0"/>
              </a:rPr>
              <a:t>• Geçiş noktasını kapatan kapı veya mania, kullanılan çevre engeli ile </a:t>
            </a:r>
            <a:r>
              <a:rPr lang="tr-TR" dirty="0" smtClean="0">
                <a:latin typeface="Arial" pitchFamily="34" charset="0"/>
                <a:cs typeface="Arial" pitchFamily="34" charset="0"/>
              </a:rPr>
              <a:t>aynı özellikte</a:t>
            </a:r>
            <a:r>
              <a:rPr lang="tr-TR" dirty="0">
                <a:latin typeface="Arial" pitchFamily="34" charset="0"/>
                <a:cs typeface="Arial" pitchFamily="34" charset="0"/>
              </a:rPr>
              <a:t>, uyumlu ve yerinde sabit olmalıdır.</a:t>
            </a:r>
          </a:p>
          <a:p>
            <a:pPr algn="just">
              <a:lnSpc>
                <a:spcPct val="200000"/>
              </a:lnSpc>
            </a:pPr>
            <a:r>
              <a:rPr lang="tr-TR" dirty="0">
                <a:latin typeface="Arial" pitchFamily="34" charset="0"/>
                <a:cs typeface="Arial" pitchFamily="34" charset="0"/>
              </a:rPr>
              <a:t>• Kontrol noktasının gece kullanılması durumunda bu noktada </a:t>
            </a:r>
            <a:r>
              <a:rPr lang="tr-TR" dirty="0" smtClean="0">
                <a:latin typeface="Arial" pitchFamily="34" charset="0"/>
                <a:cs typeface="Arial" pitchFamily="34" charset="0"/>
              </a:rPr>
              <a:t>çevre aydınlatması </a:t>
            </a:r>
            <a:r>
              <a:rPr lang="tr-TR" dirty="0">
                <a:latin typeface="Arial" pitchFamily="34" charset="0"/>
                <a:cs typeface="Arial" pitchFamily="34" charset="0"/>
              </a:rPr>
              <a:t>bulunmalı ve bu çevre aydınlatması kontrol </a:t>
            </a:r>
            <a:r>
              <a:rPr lang="tr-TR" dirty="0" smtClean="0">
                <a:latin typeface="Arial" pitchFamily="34" charset="0"/>
                <a:cs typeface="Arial" pitchFamily="34" charset="0"/>
              </a:rPr>
              <a:t>noktasını aydınlatırken </a:t>
            </a:r>
            <a:r>
              <a:rPr lang="tr-TR" dirty="0">
                <a:latin typeface="Arial" pitchFamily="34" charset="0"/>
                <a:cs typeface="Arial" pitchFamily="34" charset="0"/>
              </a:rPr>
              <a:t>güvenlik personelinin açık bir şekilde </a:t>
            </a:r>
            <a:r>
              <a:rPr lang="tr-TR" dirty="0" smtClean="0">
                <a:latin typeface="Arial" pitchFamily="34" charset="0"/>
                <a:cs typeface="Arial" pitchFamily="34" charset="0"/>
              </a:rPr>
              <a:t>görünmesini engelleyecek </a:t>
            </a:r>
            <a:r>
              <a:rPr lang="tr-TR" dirty="0">
                <a:latin typeface="Arial" pitchFamily="34" charset="0"/>
                <a:cs typeface="Arial" pitchFamily="34" charset="0"/>
              </a:rPr>
              <a:t>tarzda olmalıdır.</a:t>
            </a:r>
          </a:p>
        </p:txBody>
      </p:sp>
    </p:spTree>
    <p:extLst>
      <p:ext uri="{BB962C8B-B14F-4D97-AF65-F5344CB8AC3E}">
        <p14:creationId xmlns:p14="http://schemas.microsoft.com/office/powerpoint/2010/main" val="2189561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HAVALİMANLARI </a:t>
            </a:r>
            <a:r>
              <a:rPr lang="tr-TR" b="1" dirty="0">
                <a:latin typeface="Arial" pitchFamily="34" charset="0"/>
                <a:cs typeface="Arial" pitchFamily="34" charset="0"/>
              </a:rPr>
              <a:t>GİRİŞ KARTLARI</a:t>
            </a:r>
          </a:p>
          <a:p>
            <a:pPr marL="261833" indent="-261833" algn="just">
              <a:lnSpc>
                <a:spcPct val="200000"/>
              </a:lnSpc>
              <a:buFont typeface="Wingdings" pitchFamily="2" charset="2"/>
              <a:buChar char="Ø"/>
            </a:pPr>
            <a:r>
              <a:rPr lang="tr-TR" dirty="0">
                <a:latin typeface="Arial" pitchFamily="34" charset="0"/>
                <a:cs typeface="Arial" pitchFamily="34" charset="0"/>
              </a:rPr>
              <a:t>Havalimanlarında, yolcuların, mürettebatın, yer personelinin ve </a:t>
            </a:r>
            <a:r>
              <a:rPr lang="tr-TR" dirty="0" smtClean="0">
                <a:latin typeface="Arial" pitchFamily="34" charset="0"/>
                <a:cs typeface="Arial" pitchFamily="34" charset="0"/>
              </a:rPr>
              <a:t>halkın güvenliğinin </a:t>
            </a:r>
            <a:r>
              <a:rPr lang="tr-TR" dirty="0">
                <a:latin typeface="Arial" pitchFamily="34" charset="0"/>
                <a:cs typeface="Arial" pitchFamily="34" charset="0"/>
              </a:rPr>
              <a:t>sağlanması, sivil havacılık hizmetlerinin muhtemel kanun dışı </a:t>
            </a:r>
            <a:r>
              <a:rPr lang="tr-TR" dirty="0" smtClean="0">
                <a:latin typeface="Arial" pitchFamily="34" charset="0"/>
                <a:cs typeface="Arial" pitchFamily="34" charset="0"/>
              </a:rPr>
              <a:t>eylemlere  karşı </a:t>
            </a:r>
            <a:r>
              <a:rPr lang="tr-TR" dirty="0">
                <a:latin typeface="Arial" pitchFamily="34" charset="0"/>
                <a:cs typeface="Arial" pitchFamily="34" charset="0"/>
              </a:rPr>
              <a:t>korunması için alınacak güvenlik tertip ve tedbirlerinin bir parçası olarak “</a:t>
            </a:r>
            <a:r>
              <a:rPr lang="tr-TR" dirty="0" smtClean="0">
                <a:latin typeface="Arial" pitchFamily="34" charset="0"/>
                <a:cs typeface="Arial" pitchFamily="34" charset="0"/>
              </a:rPr>
              <a:t>Giriş Kartları</a:t>
            </a:r>
            <a:r>
              <a:rPr lang="tr-TR" dirty="0">
                <a:latin typeface="Arial" pitchFamily="34" charset="0"/>
                <a:cs typeface="Arial" pitchFamily="34" charset="0"/>
              </a:rPr>
              <a:t>” sistemini </a:t>
            </a:r>
            <a:r>
              <a:rPr lang="tr-TR" dirty="0" smtClean="0">
                <a:latin typeface="Arial" pitchFamily="34" charset="0"/>
                <a:cs typeface="Arial" pitchFamily="34" charset="0"/>
              </a:rPr>
              <a:t>teşkil </a:t>
            </a:r>
            <a:r>
              <a:rPr lang="tr-TR" dirty="0">
                <a:latin typeface="Arial" pitchFamily="34" charset="0"/>
                <a:cs typeface="Arial" pitchFamily="34" charset="0"/>
              </a:rPr>
              <a:t>ederek, yetkisiz personel ve araçların sivil havacılığa hizmet eden havalimanının hava tarafına ve güvenliği açısından </a:t>
            </a:r>
            <a:r>
              <a:rPr lang="tr-TR" dirty="0" smtClean="0">
                <a:latin typeface="Arial" pitchFamily="34" charset="0"/>
                <a:cs typeface="Arial" pitchFamily="34" charset="0"/>
              </a:rPr>
              <a:t>önemli olan </a:t>
            </a:r>
            <a:r>
              <a:rPr lang="tr-TR" dirty="0">
                <a:latin typeface="Arial" pitchFamily="34" charset="0"/>
                <a:cs typeface="Arial" pitchFamily="34" charset="0"/>
              </a:rPr>
              <a:t>diğer bölümlere girişlerinin önlenmesi ile uçağa gidip gelen kişilerin </a:t>
            </a:r>
            <a:r>
              <a:rPr lang="tr-TR" dirty="0" smtClean="0">
                <a:latin typeface="Arial" pitchFamily="34" charset="0"/>
                <a:cs typeface="Arial" pitchFamily="34" charset="0"/>
              </a:rPr>
              <a:t>kontrolü için </a:t>
            </a:r>
            <a:r>
              <a:rPr lang="tr-TR" dirty="0">
                <a:latin typeface="Arial" pitchFamily="34" charset="0"/>
                <a:cs typeface="Arial" pitchFamily="34" charset="0"/>
              </a:rPr>
              <a:t>kimlik belirleme sistemi oluşturmak ve bununla ilgili esas ve </a:t>
            </a:r>
            <a:r>
              <a:rPr lang="tr-TR" dirty="0" smtClean="0">
                <a:latin typeface="Arial" pitchFamily="34" charset="0"/>
                <a:cs typeface="Arial" pitchFamily="34" charset="0"/>
              </a:rPr>
              <a:t>usulleri belirlemektir</a:t>
            </a:r>
            <a:r>
              <a:rPr lang="tr-TR" dirty="0">
                <a:latin typeface="Arial" pitchFamily="34" charset="0"/>
                <a:cs typeface="Arial" pitchFamily="34" charset="0"/>
              </a:rPr>
              <a:t>.</a:t>
            </a:r>
          </a:p>
        </p:txBody>
      </p:sp>
    </p:spTree>
    <p:extLst>
      <p:ext uri="{BB962C8B-B14F-4D97-AF65-F5344CB8AC3E}">
        <p14:creationId xmlns:p14="http://schemas.microsoft.com/office/powerpoint/2010/main" val="27693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HAVALİMANLARI </a:t>
            </a:r>
            <a:r>
              <a:rPr lang="tr-TR" b="1" dirty="0">
                <a:latin typeface="Arial" pitchFamily="34" charset="0"/>
                <a:cs typeface="Arial" pitchFamily="34" charset="0"/>
              </a:rPr>
              <a:t>GİRİŞ KARTLARI</a:t>
            </a:r>
          </a:p>
          <a:p>
            <a:pPr marL="261833" indent="-261833" algn="just">
              <a:lnSpc>
                <a:spcPct val="200000"/>
              </a:lnSpc>
              <a:buFont typeface="Wingdings" pitchFamily="2" charset="2"/>
              <a:buChar char="Ø"/>
            </a:pPr>
            <a:r>
              <a:rPr lang="tr-TR" dirty="0">
                <a:latin typeface="Arial" pitchFamily="34" charset="0"/>
                <a:cs typeface="Arial" pitchFamily="34" charset="0"/>
              </a:rPr>
              <a:t>Havalimanında görev yapan kamu ve özel kurum/kuruluşlar ile </a:t>
            </a:r>
            <a:r>
              <a:rPr lang="tr-TR" dirty="0" smtClean="0">
                <a:latin typeface="Arial" pitchFamily="34" charset="0"/>
                <a:cs typeface="Arial" pitchFamily="34" charset="0"/>
              </a:rPr>
              <a:t>bu kuruluşların </a:t>
            </a:r>
            <a:r>
              <a:rPr lang="tr-TR" dirty="0">
                <a:latin typeface="Arial" pitchFamily="34" charset="0"/>
                <a:cs typeface="Arial" pitchFamily="34" charset="0"/>
              </a:rPr>
              <a:t>personelini, geçici olarak görev yapan şahıslar ile </a:t>
            </a:r>
            <a:r>
              <a:rPr lang="tr-TR" dirty="0" smtClean="0">
                <a:latin typeface="Arial" pitchFamily="34" charset="0"/>
                <a:cs typeface="Arial" pitchFamily="34" charset="0"/>
              </a:rPr>
              <a:t>bunların Havalimanında </a:t>
            </a:r>
            <a:r>
              <a:rPr lang="tr-TR" dirty="0">
                <a:latin typeface="Arial" pitchFamily="34" charset="0"/>
                <a:cs typeface="Arial" pitchFamily="34" charset="0"/>
              </a:rPr>
              <a:t>kullanmalarına izin verilen araçlarını kapsar.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14 </a:t>
            </a:r>
            <a:r>
              <a:rPr lang="tr-TR" dirty="0">
                <a:latin typeface="Arial" pitchFamily="34" charset="0"/>
                <a:cs typeface="Arial" pitchFamily="34" charset="0"/>
              </a:rPr>
              <a:t>Ağustos </a:t>
            </a:r>
            <a:r>
              <a:rPr lang="tr-TR" dirty="0" smtClean="0">
                <a:latin typeface="Arial" pitchFamily="34" charset="0"/>
                <a:cs typeface="Arial" pitchFamily="34" charset="0"/>
              </a:rPr>
              <a:t>1997 tarihinde </a:t>
            </a:r>
            <a:r>
              <a:rPr lang="tr-TR" dirty="0">
                <a:latin typeface="Arial" pitchFamily="34" charset="0"/>
                <a:cs typeface="Arial" pitchFamily="34" charset="0"/>
              </a:rPr>
              <a:t>yayımlanan “Sivil Hava Meydanları, Limanlar ve Sınır </a:t>
            </a:r>
            <a:r>
              <a:rPr lang="tr-TR" dirty="0" smtClean="0">
                <a:latin typeface="Arial" pitchFamily="34" charset="0"/>
                <a:cs typeface="Arial" pitchFamily="34" charset="0"/>
              </a:rPr>
              <a:t>Kapılarında Güvenliğin </a:t>
            </a:r>
            <a:r>
              <a:rPr lang="tr-TR" dirty="0">
                <a:latin typeface="Arial" pitchFamily="34" charset="0"/>
                <a:cs typeface="Arial" pitchFamily="34" charset="0"/>
              </a:rPr>
              <a:t>Sağlanması, Görev ve Hizmetlerin Yürütülmesi Hakkında </a:t>
            </a:r>
            <a:r>
              <a:rPr lang="tr-TR" dirty="0" err="1" smtClean="0">
                <a:latin typeface="Arial" pitchFamily="34" charset="0"/>
                <a:cs typeface="Arial" pitchFamily="34" charset="0"/>
              </a:rPr>
              <a:t>Yönetmelik”in</a:t>
            </a:r>
            <a:r>
              <a:rPr lang="tr-TR" dirty="0" smtClean="0">
                <a:latin typeface="Arial" pitchFamily="34" charset="0"/>
                <a:cs typeface="Arial" pitchFamily="34" charset="0"/>
              </a:rPr>
              <a:t> 7</a:t>
            </a:r>
            <a:r>
              <a:rPr lang="tr-TR" dirty="0">
                <a:latin typeface="Arial" pitchFamily="34" charset="0"/>
                <a:cs typeface="Arial" pitchFamily="34" charset="0"/>
              </a:rPr>
              <a:t>. Maddesine dayanılarak hazırlanmıştır.</a:t>
            </a:r>
          </a:p>
        </p:txBody>
      </p:sp>
    </p:spTree>
    <p:extLst>
      <p:ext uri="{BB962C8B-B14F-4D97-AF65-F5344CB8AC3E}">
        <p14:creationId xmlns:p14="http://schemas.microsoft.com/office/powerpoint/2010/main" val="1551948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3"/>
            <a:ext cx="8481965" cy="396258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HAVALİMANLARI </a:t>
            </a:r>
            <a:r>
              <a:rPr lang="tr-TR" b="1" dirty="0">
                <a:latin typeface="Arial" pitchFamily="34" charset="0"/>
                <a:cs typeface="Arial" pitchFamily="34" charset="0"/>
              </a:rPr>
              <a:t>GİRİŞ KARTLARI</a:t>
            </a:r>
          </a:p>
          <a:p>
            <a:pPr algn="just">
              <a:lnSpc>
                <a:spcPct val="200000"/>
              </a:lnSpc>
            </a:pPr>
            <a:r>
              <a:rPr lang="tr-TR" dirty="0">
                <a:latin typeface="Arial" pitchFamily="34" charset="0"/>
                <a:cs typeface="Arial" pitchFamily="34" charset="0"/>
              </a:rPr>
              <a:t>• Giriş kartları, görevleri veya işleri nedeniyle havalimanına </a:t>
            </a:r>
            <a:r>
              <a:rPr lang="tr-TR" dirty="0" smtClean="0">
                <a:latin typeface="Arial" pitchFamily="34" charset="0"/>
                <a:cs typeface="Arial" pitchFamily="34" charset="0"/>
              </a:rPr>
              <a:t>girmesi gerekenlere </a:t>
            </a:r>
            <a:r>
              <a:rPr lang="tr-TR" dirty="0">
                <a:latin typeface="Arial" pitchFamily="34" charset="0"/>
                <a:cs typeface="Arial" pitchFamily="34" charset="0"/>
              </a:rPr>
              <a:t>verilen kartlardır.</a:t>
            </a:r>
          </a:p>
          <a:p>
            <a:pPr algn="just">
              <a:lnSpc>
                <a:spcPct val="200000"/>
              </a:lnSpc>
            </a:pPr>
            <a:r>
              <a:rPr lang="tr-TR" dirty="0">
                <a:latin typeface="Arial" pitchFamily="34" charset="0"/>
                <a:cs typeface="Arial" pitchFamily="34" charset="0"/>
              </a:rPr>
              <a:t>• Giriş kartlarında, kart sahibinin cepheden yeni çekilmiş, (</a:t>
            </a:r>
            <a:r>
              <a:rPr lang="tr-TR" dirty="0" smtClean="0">
                <a:latin typeface="Arial" pitchFamily="34" charset="0"/>
                <a:cs typeface="Arial" pitchFamily="34" charset="0"/>
              </a:rPr>
              <a:t>erkeklerde üniformalı</a:t>
            </a:r>
            <a:r>
              <a:rPr lang="tr-TR" dirty="0">
                <a:latin typeface="Arial" pitchFamily="34" charset="0"/>
                <a:cs typeface="Arial" pitchFamily="34" charset="0"/>
              </a:rPr>
              <a:t>, değilse; kravatlı, traşlı) vesikalık fotoğrafı, adı soyadı, görevi</a:t>
            </a:r>
            <a:r>
              <a:rPr lang="tr-TR" dirty="0" smtClean="0">
                <a:latin typeface="Arial" pitchFamily="34" charset="0"/>
                <a:cs typeface="Arial" pitchFamily="34" charset="0"/>
              </a:rPr>
              <a:t>, kartın </a:t>
            </a:r>
            <a:r>
              <a:rPr lang="tr-TR" dirty="0">
                <a:latin typeface="Arial" pitchFamily="34" charset="0"/>
                <a:cs typeface="Arial" pitchFamily="34" charset="0"/>
              </a:rPr>
              <a:t>geçerlilik süresi, kart seri numarası, kartın geçerli </a:t>
            </a:r>
            <a:r>
              <a:rPr lang="tr-TR" dirty="0" smtClean="0">
                <a:latin typeface="Arial" pitchFamily="34" charset="0"/>
                <a:cs typeface="Arial" pitchFamily="34" charset="0"/>
              </a:rPr>
              <a:t>olduğu havalimanının </a:t>
            </a:r>
            <a:r>
              <a:rPr lang="tr-TR" dirty="0">
                <a:latin typeface="Arial" pitchFamily="34" charset="0"/>
                <a:cs typeface="Arial" pitchFamily="34" charset="0"/>
              </a:rPr>
              <a:t>ismi, kartın geçerli olduğu sahalar ve kart sahibinin </a:t>
            </a:r>
            <a:r>
              <a:rPr lang="tr-TR" dirty="0" smtClean="0">
                <a:latin typeface="Arial" pitchFamily="34" charset="0"/>
                <a:cs typeface="Arial" pitchFamily="34" charset="0"/>
              </a:rPr>
              <a:t>çalıştığı iş </a:t>
            </a:r>
            <a:r>
              <a:rPr lang="tr-TR" dirty="0">
                <a:latin typeface="Arial" pitchFamily="34" charset="0"/>
                <a:cs typeface="Arial" pitchFamily="34" charset="0"/>
              </a:rPr>
              <a:t>yerinin adı bulunur.</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3228" y="3520651"/>
            <a:ext cx="2037030" cy="2106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489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HAVALİMANLARI </a:t>
            </a:r>
            <a:r>
              <a:rPr lang="tr-TR" b="1" dirty="0">
                <a:latin typeface="Arial" pitchFamily="34" charset="0"/>
                <a:cs typeface="Arial" pitchFamily="34" charset="0"/>
              </a:rPr>
              <a:t>GİRİŞ KARTLARI</a:t>
            </a:r>
          </a:p>
          <a:p>
            <a:pPr algn="just">
              <a:lnSpc>
                <a:spcPct val="200000"/>
              </a:lnSpc>
            </a:pPr>
            <a:r>
              <a:rPr lang="tr-TR" dirty="0">
                <a:latin typeface="Arial" pitchFamily="34" charset="0"/>
                <a:cs typeface="Arial" pitchFamily="34" charset="0"/>
              </a:rPr>
              <a:t>• Bir sonraki yıl kullanılacak kartların renk, şekil ve dizaynı </a:t>
            </a:r>
            <a:r>
              <a:rPr lang="tr-TR" dirty="0" smtClean="0">
                <a:latin typeface="Arial" pitchFamily="34" charset="0"/>
                <a:cs typeface="Arial" pitchFamily="34" charset="0"/>
              </a:rPr>
              <a:t>Güvenlik Komisyonu </a:t>
            </a:r>
            <a:r>
              <a:rPr lang="tr-TR" dirty="0">
                <a:latin typeface="Arial" pitchFamily="34" charset="0"/>
                <a:cs typeface="Arial" pitchFamily="34" charset="0"/>
              </a:rPr>
              <a:t>tarafından Temmuz ayı içerisinde tespit </a:t>
            </a:r>
            <a:r>
              <a:rPr lang="tr-TR" dirty="0" smtClean="0">
                <a:latin typeface="Arial" pitchFamily="34" charset="0"/>
                <a:cs typeface="Arial" pitchFamily="34" charset="0"/>
              </a:rPr>
              <a:t>edilerek Başmüdürlüğe </a:t>
            </a:r>
            <a:r>
              <a:rPr lang="tr-TR" dirty="0">
                <a:latin typeface="Arial" pitchFamily="34" charset="0"/>
                <a:cs typeface="Arial" pitchFamily="34" charset="0"/>
              </a:rPr>
              <a:t>bildirilir. DHMİ Genel Müdürlüğü her yıl 1 – 30 </a:t>
            </a:r>
            <a:r>
              <a:rPr lang="tr-TR" dirty="0" smtClean="0">
                <a:latin typeface="Arial" pitchFamily="34" charset="0"/>
                <a:cs typeface="Arial" pitchFamily="34" charset="0"/>
              </a:rPr>
              <a:t>Ağustos tarihleri </a:t>
            </a:r>
            <a:r>
              <a:rPr lang="tr-TR" dirty="0">
                <a:latin typeface="Arial" pitchFamily="34" charset="0"/>
                <a:cs typeface="Arial" pitchFamily="34" charset="0"/>
              </a:rPr>
              <a:t>arasında Başmüdürlüğe yapılan müracaatları değerlendirir. </a:t>
            </a:r>
            <a:endParaRPr lang="tr-TR" dirty="0" smtClean="0">
              <a:latin typeface="Arial" pitchFamily="34" charset="0"/>
              <a:cs typeface="Arial" pitchFamily="34" charset="0"/>
            </a:endParaRPr>
          </a:p>
          <a:p>
            <a:pPr algn="just">
              <a:lnSpc>
                <a:spcPct val="200000"/>
              </a:lnSpc>
            </a:pPr>
            <a:endParaRPr lang="tr-TR" dirty="0" smtClean="0">
              <a:latin typeface="Arial" pitchFamily="34" charset="0"/>
              <a:cs typeface="Arial" pitchFamily="34" charset="0"/>
            </a:endParaRPr>
          </a:p>
          <a:p>
            <a:pPr marL="261833" indent="-261833" algn="just">
              <a:lnSpc>
                <a:spcPct val="200000"/>
              </a:lnSpc>
              <a:buFont typeface="Arial" pitchFamily="34" charset="0"/>
              <a:buChar char="•"/>
            </a:pPr>
            <a:r>
              <a:rPr lang="tr-TR" dirty="0" smtClean="0">
                <a:latin typeface="Arial" pitchFamily="34" charset="0"/>
                <a:cs typeface="Arial" pitchFamily="34" charset="0"/>
              </a:rPr>
              <a:t>Renk ve </a:t>
            </a:r>
            <a:r>
              <a:rPr lang="tr-TR" dirty="0">
                <a:latin typeface="Arial" pitchFamily="34" charset="0"/>
                <a:cs typeface="Arial" pitchFamily="34" charset="0"/>
              </a:rPr>
              <a:t>şekil itibarıyla değişik havalimanlarının kart taleplerinde </a:t>
            </a:r>
            <a:r>
              <a:rPr lang="tr-TR" dirty="0" smtClean="0">
                <a:latin typeface="Arial" pitchFamily="34" charset="0"/>
                <a:cs typeface="Arial" pitchFamily="34" charset="0"/>
              </a:rPr>
              <a:t>benzerlik olmaması </a:t>
            </a:r>
            <a:r>
              <a:rPr lang="tr-TR" dirty="0">
                <a:latin typeface="Arial" pitchFamily="34" charset="0"/>
                <a:cs typeface="Arial" pitchFamily="34" charset="0"/>
              </a:rPr>
              <a:t>durumunda talebi yerine getirerek kartları bastırır. </a:t>
            </a:r>
            <a:r>
              <a:rPr lang="tr-TR" dirty="0" smtClean="0">
                <a:latin typeface="Arial" pitchFamily="34" charset="0"/>
                <a:cs typeface="Arial" pitchFamily="34" charset="0"/>
              </a:rPr>
              <a:t>Benzerlik varsa </a:t>
            </a:r>
            <a:r>
              <a:rPr lang="tr-TR" dirty="0">
                <a:latin typeface="Arial" pitchFamily="34" charset="0"/>
                <a:cs typeface="Arial" pitchFamily="34" charset="0"/>
              </a:rPr>
              <a:t>değişiklik yapılır. Yapılan değişiklikler ilgili mülki idare </a:t>
            </a:r>
            <a:r>
              <a:rPr lang="tr-TR" dirty="0" smtClean="0">
                <a:latin typeface="Arial" pitchFamily="34" charset="0"/>
                <a:cs typeface="Arial" pitchFamily="34" charset="0"/>
              </a:rPr>
              <a:t>amirine bildirilir</a:t>
            </a:r>
            <a:r>
              <a:rPr lang="tr-TR" dirty="0">
                <a:latin typeface="Arial" pitchFamily="34" charset="0"/>
                <a:cs typeface="Arial" pitchFamily="34" charset="0"/>
              </a:rPr>
              <a:t>.</a:t>
            </a:r>
          </a:p>
        </p:txBody>
      </p:sp>
    </p:spTree>
    <p:extLst>
      <p:ext uri="{BB962C8B-B14F-4D97-AF65-F5344CB8AC3E}">
        <p14:creationId xmlns:p14="http://schemas.microsoft.com/office/powerpoint/2010/main" val="2522280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Kullanılan Giriş Kartları</a:t>
            </a:r>
          </a:p>
          <a:p>
            <a:pPr algn="just">
              <a:lnSpc>
                <a:spcPct val="200000"/>
              </a:lnSpc>
            </a:pPr>
            <a:r>
              <a:rPr lang="tr-TR" b="1" dirty="0">
                <a:latin typeface="Arial" pitchFamily="34" charset="0"/>
                <a:cs typeface="Arial" pitchFamily="34" charset="0"/>
              </a:rPr>
              <a:t>Görevli giriş kartları</a:t>
            </a:r>
          </a:p>
          <a:p>
            <a:pPr marL="261833" indent="-261833" algn="just">
              <a:lnSpc>
                <a:spcPct val="200000"/>
              </a:lnSpc>
              <a:buFont typeface="Arial" pitchFamily="34" charset="0"/>
              <a:buChar char="•"/>
            </a:pPr>
            <a:r>
              <a:rPr lang="tr-TR" dirty="0">
                <a:latin typeface="Arial" pitchFamily="34" charset="0"/>
                <a:cs typeface="Arial" pitchFamily="34" charset="0"/>
              </a:rPr>
              <a:t>Havalimanında İçişleri, Dışişleri, Kültür, Turizm, Maliye, Millî Eğitim</a:t>
            </a:r>
            <a:r>
              <a:rPr lang="tr-TR" dirty="0" smtClean="0">
                <a:latin typeface="Arial" pitchFamily="34" charset="0"/>
                <a:cs typeface="Arial" pitchFamily="34" charset="0"/>
              </a:rPr>
              <a:t>, Ulaştırma </a:t>
            </a:r>
            <a:r>
              <a:rPr lang="tr-TR" dirty="0">
                <a:latin typeface="Arial" pitchFamily="34" charset="0"/>
                <a:cs typeface="Arial" pitchFamily="34" charset="0"/>
              </a:rPr>
              <a:t>Bakanlıkları, MİT, askerî birlikler, Anadolu Ajansı, TRT, </a:t>
            </a:r>
            <a:r>
              <a:rPr lang="tr-TR" dirty="0" smtClean="0">
                <a:latin typeface="Arial" pitchFamily="34" charset="0"/>
                <a:cs typeface="Arial" pitchFamily="34" charset="0"/>
              </a:rPr>
              <a:t>Gümrük Müsteşarlığı</a:t>
            </a:r>
            <a:r>
              <a:rPr lang="tr-TR" dirty="0">
                <a:latin typeface="Arial" pitchFamily="34" charset="0"/>
                <a:cs typeface="Arial" pitchFamily="34" charset="0"/>
              </a:rPr>
              <a:t>, Sağlık Bakanlığı kuruluşlarına bağlı hizmet birimlerinde sürekli </a:t>
            </a:r>
            <a:r>
              <a:rPr lang="tr-TR" dirty="0" smtClean="0">
                <a:latin typeface="Arial" pitchFamily="34" charset="0"/>
                <a:cs typeface="Arial" pitchFamily="34" charset="0"/>
              </a:rPr>
              <a:t>görev yapan </a:t>
            </a:r>
            <a:r>
              <a:rPr lang="tr-TR" dirty="0">
                <a:latin typeface="Arial" pitchFamily="34" charset="0"/>
                <a:cs typeface="Arial" pitchFamily="34" charset="0"/>
              </a:rPr>
              <a:t>kamu personeline verilen kartlardır.</a:t>
            </a:r>
          </a:p>
          <a:p>
            <a:pPr algn="just">
              <a:lnSpc>
                <a:spcPct val="200000"/>
              </a:lnSpc>
            </a:pPr>
            <a:r>
              <a:rPr lang="tr-TR" b="1" dirty="0">
                <a:latin typeface="Arial" pitchFamily="34" charset="0"/>
                <a:cs typeface="Arial" pitchFamily="34" charset="0"/>
              </a:rPr>
              <a:t>Daimi giriş kartı</a:t>
            </a:r>
          </a:p>
          <a:p>
            <a:pPr marL="261833" indent="-261833" algn="just">
              <a:lnSpc>
                <a:spcPct val="200000"/>
              </a:lnSpc>
              <a:buFont typeface="Arial" pitchFamily="34" charset="0"/>
              <a:buChar char="•"/>
            </a:pPr>
            <a:r>
              <a:rPr lang="tr-TR" dirty="0">
                <a:latin typeface="Arial" pitchFamily="34" charset="0"/>
                <a:cs typeface="Arial" pitchFamily="34" charset="0"/>
              </a:rPr>
              <a:t>Havalimanı içerisinde sürekli görev yapan ve görevi gereği </a:t>
            </a:r>
            <a:r>
              <a:rPr lang="tr-TR" dirty="0" smtClean="0">
                <a:latin typeface="Arial" pitchFamily="34" charset="0"/>
                <a:cs typeface="Arial" pitchFamily="34" charset="0"/>
              </a:rPr>
              <a:t>mesaisini havalimanında </a:t>
            </a:r>
            <a:r>
              <a:rPr lang="tr-TR" dirty="0">
                <a:latin typeface="Arial" pitchFamily="34" charset="0"/>
                <a:cs typeface="Arial" pitchFamily="34" charset="0"/>
              </a:rPr>
              <a:t>geçiren Kamu ve özel kurum/kuruluş personeline verilen kartlardır.</a:t>
            </a:r>
          </a:p>
        </p:txBody>
      </p:sp>
    </p:spTree>
    <p:extLst>
      <p:ext uri="{BB962C8B-B14F-4D97-AF65-F5344CB8AC3E}">
        <p14:creationId xmlns:p14="http://schemas.microsoft.com/office/powerpoint/2010/main" val="2504129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Kullanılan Giriş Kartları</a:t>
            </a:r>
          </a:p>
          <a:p>
            <a:pPr algn="just">
              <a:lnSpc>
                <a:spcPct val="200000"/>
              </a:lnSpc>
            </a:pPr>
            <a:r>
              <a:rPr lang="tr-TR" b="1" dirty="0" smtClean="0">
                <a:latin typeface="Arial" pitchFamily="34" charset="0"/>
                <a:cs typeface="Arial" pitchFamily="34" charset="0"/>
              </a:rPr>
              <a:t>Geçici </a:t>
            </a:r>
            <a:r>
              <a:rPr lang="tr-TR" b="1" dirty="0">
                <a:latin typeface="Arial" pitchFamily="34" charset="0"/>
                <a:cs typeface="Arial" pitchFamily="34" charset="0"/>
              </a:rPr>
              <a:t>giriş kartı</a:t>
            </a:r>
          </a:p>
          <a:p>
            <a:pPr marL="261833" indent="-261833" algn="just">
              <a:lnSpc>
                <a:spcPct val="200000"/>
              </a:lnSpc>
              <a:buFont typeface="Arial" pitchFamily="34" charset="0"/>
              <a:buChar char="•"/>
            </a:pPr>
            <a:r>
              <a:rPr lang="tr-TR" dirty="0">
                <a:latin typeface="Arial" pitchFamily="34" charset="0"/>
                <a:cs typeface="Arial" pitchFamily="34" charset="0"/>
              </a:rPr>
              <a:t>Havalimanı içerisinde 3 ayı geçmeyecek bir sürede görev yapacak olan </a:t>
            </a:r>
            <a:r>
              <a:rPr lang="tr-TR" dirty="0" smtClean="0">
                <a:latin typeface="Arial" pitchFamily="34" charset="0"/>
                <a:cs typeface="Arial" pitchFamily="34" charset="0"/>
              </a:rPr>
              <a:t>resmî ve </a:t>
            </a:r>
            <a:r>
              <a:rPr lang="tr-TR" dirty="0">
                <a:latin typeface="Arial" pitchFamily="34" charset="0"/>
                <a:cs typeface="Arial" pitchFamily="34" charset="0"/>
              </a:rPr>
              <a:t>özel kurum/ kuruluşların personellerine verilen kartlardır.</a:t>
            </a:r>
          </a:p>
          <a:p>
            <a:pPr algn="just">
              <a:lnSpc>
                <a:spcPct val="200000"/>
              </a:lnSpc>
            </a:pPr>
            <a:r>
              <a:rPr lang="tr-TR" b="1" dirty="0">
                <a:latin typeface="Arial" pitchFamily="34" charset="0"/>
                <a:cs typeface="Arial" pitchFamily="34" charset="0"/>
              </a:rPr>
              <a:t>Geçici Giriş Belgesi</a:t>
            </a:r>
          </a:p>
          <a:p>
            <a:pPr marL="261833" indent="-261833" algn="just">
              <a:lnSpc>
                <a:spcPct val="200000"/>
              </a:lnSpc>
              <a:buFont typeface="Arial" pitchFamily="34" charset="0"/>
              <a:buChar char="•"/>
            </a:pPr>
            <a:r>
              <a:rPr lang="tr-TR" dirty="0">
                <a:latin typeface="Arial" pitchFamily="34" charset="0"/>
                <a:cs typeface="Arial" pitchFamily="34" charset="0"/>
              </a:rPr>
              <a:t>Kısa süreli resmi ziyaret, inceleme, tamirat gibi acil durum </a:t>
            </a:r>
            <a:r>
              <a:rPr lang="tr-TR" dirty="0" smtClean="0">
                <a:latin typeface="Arial" pitchFamily="34" charset="0"/>
                <a:cs typeface="Arial" pitchFamily="34" charset="0"/>
              </a:rPr>
              <a:t>gerektiren hususların </a:t>
            </a:r>
            <a:r>
              <a:rPr lang="tr-TR" dirty="0">
                <a:latin typeface="Arial" pitchFamily="34" charset="0"/>
                <a:cs typeface="Arial" pitchFamily="34" charset="0"/>
              </a:rPr>
              <a:t>gerçekleştirilmesi için havalimanına giriş yapmak </a:t>
            </a:r>
            <a:r>
              <a:rPr lang="tr-TR" dirty="0" smtClean="0">
                <a:latin typeface="Arial" pitchFamily="34" charset="0"/>
                <a:cs typeface="Arial" pitchFamily="34" charset="0"/>
              </a:rPr>
              <a:t>isteyenlerin havalimanındaki </a:t>
            </a:r>
            <a:r>
              <a:rPr lang="tr-TR" dirty="0">
                <a:latin typeface="Arial" pitchFamily="34" charset="0"/>
                <a:cs typeface="Arial" pitchFamily="34" charset="0"/>
              </a:rPr>
              <a:t>ilgili kurum/kuruluşların müracaatı ve refakatinde olmak </a:t>
            </a:r>
            <a:r>
              <a:rPr lang="tr-TR" dirty="0" smtClean="0">
                <a:latin typeface="Arial" pitchFamily="34" charset="0"/>
                <a:cs typeface="Arial" pitchFamily="34" charset="0"/>
              </a:rPr>
              <a:t>üzere verilen </a:t>
            </a:r>
            <a:r>
              <a:rPr lang="tr-TR" dirty="0">
                <a:latin typeface="Arial" pitchFamily="34" charset="0"/>
                <a:cs typeface="Arial" pitchFamily="34" charset="0"/>
              </a:rPr>
              <a:t>izin belgesidir.</a:t>
            </a:r>
          </a:p>
        </p:txBody>
      </p:sp>
    </p:spTree>
    <p:extLst>
      <p:ext uri="{BB962C8B-B14F-4D97-AF65-F5344CB8AC3E}">
        <p14:creationId xmlns:p14="http://schemas.microsoft.com/office/powerpoint/2010/main" val="948600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Kullanılan Giriş Kartları</a:t>
            </a:r>
          </a:p>
          <a:p>
            <a:pPr algn="just">
              <a:lnSpc>
                <a:spcPct val="200000"/>
              </a:lnSpc>
            </a:pPr>
            <a:r>
              <a:rPr lang="tr-TR" b="1" dirty="0" smtClean="0">
                <a:latin typeface="Arial" pitchFamily="34" charset="0"/>
                <a:cs typeface="Arial" pitchFamily="34" charset="0"/>
              </a:rPr>
              <a:t>Tüm </a:t>
            </a:r>
            <a:r>
              <a:rPr lang="tr-TR" b="1" dirty="0">
                <a:latin typeface="Arial" pitchFamily="34" charset="0"/>
                <a:cs typeface="Arial" pitchFamily="34" charset="0"/>
              </a:rPr>
              <a:t>hava meydanları giriş kartı</a:t>
            </a:r>
          </a:p>
          <a:p>
            <a:pPr marL="261833" indent="-261833" algn="just">
              <a:lnSpc>
                <a:spcPct val="200000"/>
              </a:lnSpc>
              <a:buFont typeface="Arial" pitchFamily="34" charset="0"/>
              <a:buChar char="•"/>
            </a:pPr>
            <a:r>
              <a:rPr lang="tr-TR" dirty="0">
                <a:latin typeface="Arial" pitchFamily="34" charset="0"/>
                <a:cs typeface="Arial" pitchFamily="34" charset="0"/>
              </a:rPr>
              <a:t>Hizmet gereği tüm Havalimanlarında geçerli olmak üzere Milli Sivil </a:t>
            </a:r>
            <a:r>
              <a:rPr lang="tr-TR" dirty="0" smtClean="0">
                <a:latin typeface="Arial" pitchFamily="34" charset="0"/>
                <a:cs typeface="Arial" pitchFamily="34" charset="0"/>
              </a:rPr>
              <a:t>Havacılık Güvenlik </a:t>
            </a:r>
            <a:r>
              <a:rPr lang="tr-TR" dirty="0">
                <a:latin typeface="Arial" pitchFamily="34" charset="0"/>
                <a:cs typeface="Arial" pitchFamily="34" charset="0"/>
              </a:rPr>
              <a:t>Kurulunca çıkartılan yönergede belirtilen esaslar çerçevesinde </a:t>
            </a:r>
            <a:r>
              <a:rPr lang="tr-TR" dirty="0" smtClean="0">
                <a:latin typeface="Arial" pitchFamily="34" charset="0"/>
                <a:cs typeface="Arial" pitchFamily="34" charset="0"/>
              </a:rPr>
              <a:t>verilen kartlardır</a:t>
            </a:r>
            <a:r>
              <a:rPr lang="tr-TR" dirty="0">
                <a:latin typeface="Arial" pitchFamily="34" charset="0"/>
                <a:cs typeface="Arial" pitchFamily="34" charset="0"/>
              </a:rPr>
              <a:t>.</a:t>
            </a:r>
          </a:p>
          <a:p>
            <a:pPr algn="just">
              <a:lnSpc>
                <a:spcPct val="200000"/>
              </a:lnSpc>
            </a:pPr>
            <a:r>
              <a:rPr lang="tr-TR" b="1" dirty="0" err="1">
                <a:latin typeface="Arial" pitchFamily="34" charset="0"/>
                <a:cs typeface="Arial" pitchFamily="34" charset="0"/>
              </a:rPr>
              <a:t>Landing</a:t>
            </a:r>
            <a:r>
              <a:rPr lang="tr-TR" b="1" dirty="0">
                <a:latin typeface="Arial" pitchFamily="34" charset="0"/>
                <a:cs typeface="Arial" pitchFamily="34" charset="0"/>
              </a:rPr>
              <a:t> kartı</a:t>
            </a:r>
          </a:p>
          <a:p>
            <a:pPr marL="261833" indent="-261833" algn="just">
              <a:lnSpc>
                <a:spcPct val="200000"/>
              </a:lnSpc>
              <a:buFont typeface="Arial" pitchFamily="34" charset="0"/>
              <a:buChar char="•"/>
            </a:pPr>
            <a:r>
              <a:rPr lang="tr-TR" dirty="0" err="1">
                <a:latin typeface="Arial" pitchFamily="34" charset="0"/>
                <a:cs typeface="Arial" pitchFamily="34" charset="0"/>
              </a:rPr>
              <a:t>Landing</a:t>
            </a:r>
            <a:r>
              <a:rPr lang="tr-TR" dirty="0">
                <a:latin typeface="Arial" pitchFamily="34" charset="0"/>
                <a:cs typeface="Arial" pitchFamily="34" charset="0"/>
              </a:rPr>
              <a:t> kartı ( Uçak Mürettebatı Belgesi ) yerli/yabancı hava yolu </a:t>
            </a:r>
            <a:r>
              <a:rPr lang="tr-TR" dirty="0" smtClean="0">
                <a:latin typeface="Arial" pitchFamily="34" charset="0"/>
                <a:cs typeface="Arial" pitchFamily="34" charset="0"/>
              </a:rPr>
              <a:t>uçak mürettebatının</a:t>
            </a:r>
            <a:r>
              <a:rPr lang="tr-TR" dirty="0">
                <a:latin typeface="Arial" pitchFamily="34" charset="0"/>
                <a:cs typeface="Arial" pitchFamily="34" charset="0"/>
              </a:rPr>
              <a:t>, hava meydanına karşılıklılık esasına göre girip çıkması </a:t>
            </a:r>
            <a:r>
              <a:rPr lang="tr-TR" dirty="0" smtClean="0">
                <a:latin typeface="Arial" pitchFamily="34" charset="0"/>
                <a:cs typeface="Arial" pitchFamily="34" charset="0"/>
              </a:rPr>
              <a:t>için kullanılan </a:t>
            </a:r>
            <a:r>
              <a:rPr lang="tr-TR" dirty="0">
                <a:latin typeface="Arial" pitchFamily="34" charset="0"/>
                <a:cs typeface="Arial" pitchFamily="34" charset="0"/>
              </a:rPr>
              <a:t>ve yetkili makamlarca usulüne ve örneğine uygun olarak </a:t>
            </a:r>
            <a:r>
              <a:rPr lang="tr-TR" dirty="0" smtClean="0">
                <a:latin typeface="Arial" pitchFamily="34" charset="0"/>
                <a:cs typeface="Arial" pitchFamily="34" charset="0"/>
              </a:rPr>
              <a:t>düzenlenmiş olan </a:t>
            </a:r>
            <a:r>
              <a:rPr lang="tr-TR" dirty="0">
                <a:latin typeface="Arial" pitchFamily="34" charset="0"/>
                <a:cs typeface="Arial" pitchFamily="34" charset="0"/>
              </a:rPr>
              <a:t>kartlardır.</a:t>
            </a:r>
          </a:p>
        </p:txBody>
      </p:sp>
    </p:spTree>
    <p:extLst>
      <p:ext uri="{BB962C8B-B14F-4D97-AF65-F5344CB8AC3E}">
        <p14:creationId xmlns:p14="http://schemas.microsoft.com/office/powerpoint/2010/main" val="961406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Kullanılan Giriş Kartları</a:t>
            </a:r>
          </a:p>
          <a:p>
            <a:pPr algn="just">
              <a:lnSpc>
                <a:spcPct val="200000"/>
              </a:lnSpc>
            </a:pPr>
            <a:r>
              <a:rPr lang="tr-TR" b="1" dirty="0" smtClean="0">
                <a:latin typeface="Arial" pitchFamily="34" charset="0"/>
                <a:cs typeface="Arial" pitchFamily="34" charset="0"/>
              </a:rPr>
              <a:t>Yabancı </a:t>
            </a:r>
            <a:r>
              <a:rPr lang="tr-TR" b="1" dirty="0">
                <a:latin typeface="Arial" pitchFamily="34" charset="0"/>
                <a:cs typeface="Arial" pitchFamily="34" charset="0"/>
              </a:rPr>
              <a:t>resmî temsilcilik görevlisi giriş kartı</a:t>
            </a:r>
          </a:p>
          <a:p>
            <a:pPr marL="261833" indent="-261833" algn="just">
              <a:lnSpc>
                <a:spcPct val="200000"/>
              </a:lnSpc>
              <a:buFont typeface="Arial" pitchFamily="34" charset="0"/>
              <a:buChar char="•"/>
            </a:pPr>
            <a:r>
              <a:rPr lang="tr-TR" dirty="0">
                <a:latin typeface="Arial" pitchFamily="34" charset="0"/>
                <a:cs typeface="Arial" pitchFamily="34" charset="0"/>
              </a:rPr>
              <a:t>Dışişleri Bakanlığınca bildirilmek kaydı ile Türkiye’de diplomatik misyonlar</a:t>
            </a:r>
            <a:r>
              <a:rPr lang="tr-TR" dirty="0" smtClean="0">
                <a:latin typeface="Arial" pitchFamily="34" charset="0"/>
                <a:cs typeface="Arial" pitchFamily="34" charset="0"/>
              </a:rPr>
              <a:t>, konsolosluk </a:t>
            </a:r>
            <a:r>
              <a:rPr lang="tr-TR" dirty="0">
                <a:latin typeface="Arial" pitchFamily="34" charset="0"/>
                <a:cs typeface="Arial" pitchFamily="34" charset="0"/>
              </a:rPr>
              <a:t>ve temsilcilikler ve uluslararası kuruluş </a:t>
            </a:r>
            <a:r>
              <a:rPr lang="tr-TR" dirty="0" smtClean="0">
                <a:latin typeface="Arial" pitchFamily="34" charset="0"/>
                <a:cs typeface="Arial" pitchFamily="34" charset="0"/>
              </a:rPr>
              <a:t>mensuplarına havaalanlarımızın </a:t>
            </a:r>
            <a:r>
              <a:rPr lang="tr-TR" dirty="0">
                <a:latin typeface="Arial" pitchFamily="34" charset="0"/>
                <a:cs typeface="Arial" pitchFamily="34" charset="0"/>
              </a:rPr>
              <a:t>belli bölümlerinden yararlanabilmesi için “Karşılıklılık” </a:t>
            </a:r>
            <a:r>
              <a:rPr lang="tr-TR" dirty="0" smtClean="0">
                <a:latin typeface="Arial" pitchFamily="34" charset="0"/>
                <a:cs typeface="Arial" pitchFamily="34" charset="0"/>
              </a:rPr>
              <a:t>ilkesi çerçevesinde </a:t>
            </a:r>
            <a:r>
              <a:rPr lang="tr-TR" dirty="0">
                <a:latin typeface="Arial" pitchFamily="34" charset="0"/>
                <a:cs typeface="Arial" pitchFamily="34" charset="0"/>
              </a:rPr>
              <a:t>verilen havaalanı giriş kartlarıdır.</a:t>
            </a:r>
          </a:p>
          <a:p>
            <a:pPr algn="just">
              <a:lnSpc>
                <a:spcPct val="200000"/>
              </a:lnSpc>
            </a:pPr>
            <a:r>
              <a:rPr lang="tr-TR" b="1" dirty="0">
                <a:latin typeface="Arial" pitchFamily="34" charset="0"/>
                <a:cs typeface="Arial" pitchFamily="34" charset="0"/>
              </a:rPr>
              <a:t>Ziyaretçi giriş kartı</a:t>
            </a:r>
          </a:p>
          <a:p>
            <a:pPr marL="261833" indent="-261833" algn="just">
              <a:lnSpc>
                <a:spcPct val="200000"/>
              </a:lnSpc>
              <a:buFont typeface="Arial" pitchFamily="34" charset="0"/>
              <a:buChar char="•"/>
            </a:pPr>
            <a:r>
              <a:rPr lang="tr-TR" dirty="0">
                <a:latin typeface="Arial" pitchFamily="34" charset="0"/>
                <a:cs typeface="Arial" pitchFamily="34" charset="0"/>
              </a:rPr>
              <a:t>Havalimanlarına ziyaret amacıyla gelenlere havaalanlarının durumu ve </a:t>
            </a:r>
            <a:r>
              <a:rPr lang="tr-TR" dirty="0" smtClean="0">
                <a:latin typeface="Arial" pitchFamily="34" charset="0"/>
                <a:cs typeface="Arial" pitchFamily="34" charset="0"/>
              </a:rPr>
              <a:t>güvenlik mülahazaları </a:t>
            </a:r>
            <a:r>
              <a:rPr lang="tr-TR" dirty="0">
                <a:latin typeface="Arial" pitchFamily="34" charset="0"/>
                <a:cs typeface="Arial" pitchFamily="34" charset="0"/>
              </a:rPr>
              <a:t>dikkate alınarak mülki idare amiri ve başmüdürlük/meydan </a:t>
            </a:r>
            <a:r>
              <a:rPr lang="tr-TR" dirty="0" smtClean="0">
                <a:latin typeface="Arial" pitchFamily="34" charset="0"/>
                <a:cs typeface="Arial" pitchFamily="34" charset="0"/>
              </a:rPr>
              <a:t>müdürü koordinesinde </a:t>
            </a:r>
            <a:r>
              <a:rPr lang="tr-TR" dirty="0">
                <a:latin typeface="Arial" pitchFamily="34" charset="0"/>
                <a:cs typeface="Arial" pitchFamily="34" charset="0"/>
              </a:rPr>
              <a:t>ziyaretçi kartı verilir. Ziyaretçi giriş kartı verilmesi </a:t>
            </a:r>
            <a:r>
              <a:rPr lang="tr-TR" dirty="0" smtClean="0">
                <a:latin typeface="Arial" pitchFamily="34" charset="0"/>
                <a:cs typeface="Arial" pitchFamily="34" charset="0"/>
              </a:rPr>
              <a:t>her havalimanı/meydan </a:t>
            </a:r>
            <a:r>
              <a:rPr lang="tr-TR" dirty="0">
                <a:latin typeface="Arial" pitchFamily="34" charset="0"/>
                <a:cs typeface="Arial" pitchFamily="34" charset="0"/>
              </a:rPr>
              <a:t>özelliğine göre uygulanır.</a:t>
            </a:r>
          </a:p>
        </p:txBody>
      </p:sp>
    </p:spTree>
    <p:extLst>
      <p:ext uri="{BB962C8B-B14F-4D97-AF65-F5344CB8AC3E}">
        <p14:creationId xmlns:p14="http://schemas.microsoft.com/office/powerpoint/2010/main" val="3824834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Kullanılan Giriş Kartları</a:t>
            </a:r>
          </a:p>
          <a:p>
            <a:pPr algn="just">
              <a:lnSpc>
                <a:spcPct val="200000"/>
              </a:lnSpc>
            </a:pPr>
            <a:r>
              <a:rPr lang="tr-TR" b="1" dirty="0" smtClean="0">
                <a:latin typeface="Arial" pitchFamily="34" charset="0"/>
                <a:cs typeface="Arial" pitchFamily="34" charset="0"/>
              </a:rPr>
              <a:t>Giriş </a:t>
            </a:r>
            <a:r>
              <a:rPr lang="tr-TR" b="1" dirty="0">
                <a:latin typeface="Arial" pitchFamily="34" charset="0"/>
                <a:cs typeface="Arial" pitchFamily="34" charset="0"/>
              </a:rPr>
              <a:t>Kartlarıyla İlgili Genel Hükümler</a:t>
            </a:r>
          </a:p>
          <a:p>
            <a:pPr marL="261833" indent="-261833" algn="just">
              <a:lnSpc>
                <a:spcPct val="200000"/>
              </a:lnSpc>
              <a:buFont typeface="Arial" pitchFamily="34" charset="0"/>
              <a:buChar char="•"/>
            </a:pPr>
            <a:r>
              <a:rPr lang="tr-TR" dirty="0">
                <a:latin typeface="Arial" pitchFamily="34" charset="0"/>
                <a:cs typeface="Arial" pitchFamily="34" charset="0"/>
              </a:rPr>
              <a:t>Giriş kartlarına dair genel düzenlemeler yapılmıştır. Buna göre </a:t>
            </a:r>
            <a:r>
              <a:rPr lang="tr-TR" dirty="0" smtClean="0">
                <a:latin typeface="Arial" pitchFamily="34" charset="0"/>
                <a:cs typeface="Arial" pitchFamily="34" charset="0"/>
              </a:rPr>
              <a:t>hava meydanı </a:t>
            </a:r>
            <a:r>
              <a:rPr lang="tr-TR" dirty="0">
                <a:latin typeface="Arial" pitchFamily="34" charset="0"/>
                <a:cs typeface="Arial" pitchFamily="34" charset="0"/>
              </a:rPr>
              <a:t>giriş kartları aşağıdaki esaslara göre verilir:</a:t>
            </a:r>
          </a:p>
          <a:p>
            <a:pPr marL="261833" indent="-261833" algn="just">
              <a:lnSpc>
                <a:spcPct val="200000"/>
              </a:lnSpc>
              <a:buFont typeface="Arial" pitchFamily="34" charset="0"/>
              <a:buChar char="•"/>
            </a:pPr>
            <a:r>
              <a:rPr lang="tr-TR" dirty="0" smtClean="0">
                <a:latin typeface="Arial" pitchFamily="34" charset="0"/>
                <a:cs typeface="Arial" pitchFamily="34" charset="0"/>
              </a:rPr>
              <a:t>Kurum/kuruluşlar </a:t>
            </a:r>
            <a:r>
              <a:rPr lang="tr-TR" dirty="0">
                <a:latin typeface="Arial" pitchFamily="34" charset="0"/>
                <a:cs typeface="Arial" pitchFamily="34" charset="0"/>
              </a:rPr>
              <a:t>hava meydanlarında çalışan personeli için “</a:t>
            </a:r>
            <a:r>
              <a:rPr lang="tr-TR" dirty="0" smtClean="0">
                <a:latin typeface="Arial" pitchFamily="34" charset="0"/>
                <a:cs typeface="Arial" pitchFamily="34" charset="0"/>
              </a:rPr>
              <a:t>Hava Meydanı </a:t>
            </a:r>
            <a:r>
              <a:rPr lang="tr-TR" dirty="0">
                <a:latin typeface="Arial" pitchFamily="34" charset="0"/>
                <a:cs typeface="Arial" pitchFamily="34" charset="0"/>
              </a:rPr>
              <a:t>Giriş Kartı” almak zorundadır</a:t>
            </a:r>
            <a:r>
              <a:rPr lang="tr-TR" dirty="0" smtClean="0">
                <a:latin typeface="Arial" pitchFamily="34" charset="0"/>
                <a:cs typeface="Arial" pitchFamily="34" charset="0"/>
              </a:rPr>
              <a:t>.</a:t>
            </a:r>
          </a:p>
          <a:p>
            <a:pPr marL="261833" indent="-261833" algn="just">
              <a:lnSpc>
                <a:spcPct val="200000"/>
              </a:lnSpc>
              <a:buFont typeface="Arial" pitchFamily="34" charset="0"/>
              <a:buChar char="•"/>
            </a:pPr>
            <a:r>
              <a:rPr lang="tr-TR" dirty="0" smtClean="0">
                <a:latin typeface="Arial" pitchFamily="34" charset="0"/>
                <a:cs typeface="Arial" pitchFamily="34" charset="0"/>
              </a:rPr>
              <a:t>Giriş </a:t>
            </a:r>
            <a:r>
              <a:rPr lang="tr-TR" dirty="0">
                <a:latin typeface="Arial" pitchFamily="34" charset="0"/>
                <a:cs typeface="Arial" pitchFamily="34" charset="0"/>
              </a:rPr>
              <a:t>kartları DHMİ Başmüdürlüğü/Havalimanı Müdürlüğünce </a:t>
            </a:r>
            <a:r>
              <a:rPr lang="tr-TR" dirty="0" smtClean="0">
                <a:latin typeface="Arial" pitchFamily="34" charset="0"/>
                <a:cs typeface="Arial" pitchFamily="34" charset="0"/>
              </a:rPr>
              <a:t>tanzim edilir</a:t>
            </a:r>
            <a:r>
              <a:rPr lang="tr-TR" dirty="0">
                <a:latin typeface="Arial" pitchFamily="34" charset="0"/>
                <a:cs typeface="Arial" pitchFamily="34" charset="0"/>
              </a:rPr>
              <a:t>. Mülki idare amirine onaylatıldıktan sonra ilgili kurum/kuruluş </a:t>
            </a:r>
            <a:r>
              <a:rPr lang="tr-TR" dirty="0" smtClean="0">
                <a:latin typeface="Arial" pitchFamily="34" charset="0"/>
                <a:cs typeface="Arial" pitchFamily="34" charset="0"/>
              </a:rPr>
              <a:t>ve şahıslara </a:t>
            </a:r>
            <a:r>
              <a:rPr lang="tr-TR" dirty="0">
                <a:latin typeface="Arial" pitchFamily="34" charset="0"/>
                <a:cs typeface="Arial" pitchFamily="34" charset="0"/>
              </a:rPr>
              <a:t>teslim edilir.</a:t>
            </a:r>
          </a:p>
        </p:txBody>
      </p:sp>
    </p:spTree>
    <p:extLst>
      <p:ext uri="{BB962C8B-B14F-4D97-AF65-F5344CB8AC3E}">
        <p14:creationId xmlns:p14="http://schemas.microsoft.com/office/powerpoint/2010/main" val="2278767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Kullanılan Giriş Kartları</a:t>
            </a:r>
          </a:p>
          <a:p>
            <a:pPr algn="just">
              <a:lnSpc>
                <a:spcPct val="200000"/>
              </a:lnSpc>
            </a:pPr>
            <a:r>
              <a:rPr lang="tr-TR" b="1" dirty="0" smtClean="0">
                <a:latin typeface="Arial" pitchFamily="34" charset="0"/>
                <a:cs typeface="Arial" pitchFamily="34" charset="0"/>
              </a:rPr>
              <a:t>Giriş </a:t>
            </a:r>
            <a:r>
              <a:rPr lang="tr-TR" b="1" dirty="0">
                <a:latin typeface="Arial" pitchFamily="34" charset="0"/>
                <a:cs typeface="Arial" pitchFamily="34" charset="0"/>
              </a:rPr>
              <a:t>Kartlarıyla İlgili Genel Hükümler</a:t>
            </a:r>
          </a:p>
          <a:p>
            <a:pPr marL="261833" indent="-261833" algn="just">
              <a:lnSpc>
                <a:spcPct val="200000"/>
              </a:lnSpc>
              <a:buFont typeface="Arial" pitchFamily="34" charset="0"/>
              <a:buChar char="•"/>
            </a:pPr>
            <a:r>
              <a:rPr lang="tr-TR" dirty="0" smtClean="0">
                <a:latin typeface="Arial" pitchFamily="34" charset="0"/>
                <a:cs typeface="Arial" pitchFamily="34" charset="0"/>
              </a:rPr>
              <a:t>Giriş </a:t>
            </a:r>
            <a:r>
              <a:rPr lang="tr-TR" dirty="0">
                <a:latin typeface="Arial" pitchFamily="34" charset="0"/>
                <a:cs typeface="Arial" pitchFamily="34" charset="0"/>
              </a:rPr>
              <a:t>kartlarının geçerlilik süresi verildiği yılın 31 Aralık günü sona erer</a:t>
            </a:r>
            <a:r>
              <a:rPr lang="tr-TR" dirty="0" smtClean="0">
                <a:latin typeface="Arial" pitchFamily="34" charset="0"/>
                <a:cs typeface="Arial" pitchFamily="34" charset="0"/>
              </a:rPr>
              <a:t>. Kartların </a:t>
            </a:r>
            <a:r>
              <a:rPr lang="tr-TR" dirty="0">
                <a:latin typeface="Arial" pitchFamily="34" charset="0"/>
                <a:cs typeface="Arial" pitchFamily="34" charset="0"/>
              </a:rPr>
              <a:t>kullanım süreleri olağanüstü durum ve güvenlikte </a:t>
            </a:r>
            <a:r>
              <a:rPr lang="tr-TR" dirty="0" smtClean="0">
                <a:latin typeface="Arial" pitchFamily="34" charset="0"/>
                <a:cs typeface="Arial" pitchFamily="34" charset="0"/>
              </a:rPr>
              <a:t>zafiyet olmadığı </a:t>
            </a:r>
            <a:r>
              <a:rPr lang="tr-TR" dirty="0">
                <a:latin typeface="Arial" pitchFamily="34" charset="0"/>
                <a:cs typeface="Arial" pitchFamily="34" charset="0"/>
              </a:rPr>
              <a:t>sürece güvenlik komisyonu kararı ile uzatılır.</a:t>
            </a:r>
          </a:p>
          <a:p>
            <a:pPr marL="261833" indent="-261833" algn="just">
              <a:lnSpc>
                <a:spcPct val="200000"/>
              </a:lnSpc>
              <a:buFont typeface="Arial" pitchFamily="34" charset="0"/>
              <a:buChar char="•"/>
            </a:pPr>
            <a:r>
              <a:rPr lang="tr-TR" dirty="0" smtClean="0">
                <a:latin typeface="Arial" pitchFamily="34" charset="0"/>
                <a:cs typeface="Arial" pitchFamily="34" charset="0"/>
              </a:rPr>
              <a:t>Şahıslar </a:t>
            </a:r>
            <a:r>
              <a:rPr lang="tr-TR" dirty="0">
                <a:latin typeface="Arial" pitchFamily="34" charset="0"/>
                <a:cs typeface="Arial" pitchFamily="34" charset="0"/>
              </a:rPr>
              <a:t>kurumları haricinde (bireysel olarak) kart talebinde bulunamaz</a:t>
            </a:r>
            <a:r>
              <a:rPr lang="tr-TR" dirty="0" smtClean="0">
                <a:latin typeface="Arial" pitchFamily="34" charset="0"/>
                <a:cs typeface="Arial" pitchFamily="34" charset="0"/>
              </a:rPr>
              <a:t>. Giriş </a:t>
            </a:r>
            <a:r>
              <a:rPr lang="tr-TR" dirty="0">
                <a:latin typeface="Arial" pitchFamily="34" charset="0"/>
                <a:cs typeface="Arial" pitchFamily="34" charset="0"/>
              </a:rPr>
              <a:t>kartları ilgili kurum/kuruluşlarca alınır.</a:t>
            </a:r>
          </a:p>
          <a:p>
            <a:pPr marL="261833" indent="-261833" algn="just">
              <a:lnSpc>
                <a:spcPct val="200000"/>
              </a:lnSpc>
              <a:buFont typeface="Arial" pitchFamily="34" charset="0"/>
              <a:buChar char="•"/>
            </a:pPr>
            <a:r>
              <a:rPr lang="tr-TR" dirty="0" smtClean="0">
                <a:latin typeface="Arial" pitchFamily="34" charset="0"/>
                <a:cs typeface="Arial" pitchFamily="34" charset="0"/>
              </a:rPr>
              <a:t>Kurum/kuruluşların </a:t>
            </a:r>
            <a:r>
              <a:rPr lang="tr-TR" dirty="0">
                <a:latin typeface="Arial" pitchFamily="34" charset="0"/>
                <a:cs typeface="Arial" pitchFamily="34" charset="0"/>
              </a:rPr>
              <a:t>kendi personeline verdiği personel tanıtma kartı</a:t>
            </a:r>
            <a:r>
              <a:rPr lang="tr-TR" dirty="0" smtClean="0">
                <a:latin typeface="Arial" pitchFamily="34" charset="0"/>
                <a:cs typeface="Arial" pitchFamily="34" charset="0"/>
              </a:rPr>
              <a:t>, kimlik </a:t>
            </a:r>
            <a:r>
              <a:rPr lang="tr-TR" dirty="0">
                <a:latin typeface="Arial" pitchFamily="34" charset="0"/>
                <a:cs typeface="Arial" pitchFamily="34" charset="0"/>
              </a:rPr>
              <a:t>kartı veya resmî üniforma şahıslara hava meydanı sahalarına giriş </a:t>
            </a:r>
            <a:r>
              <a:rPr lang="tr-TR" dirty="0" smtClean="0">
                <a:latin typeface="Arial" pitchFamily="34" charset="0"/>
                <a:cs typeface="Arial" pitchFamily="34" charset="0"/>
              </a:rPr>
              <a:t>ve çıkış </a:t>
            </a:r>
            <a:r>
              <a:rPr lang="tr-TR" dirty="0">
                <a:latin typeface="Arial" pitchFamily="34" charset="0"/>
                <a:cs typeface="Arial" pitchFamily="34" charset="0"/>
              </a:rPr>
              <a:t>müsaadesi vermez. Yabancı havayolu uçak mürettebatına </a:t>
            </a:r>
            <a:r>
              <a:rPr lang="tr-TR" dirty="0" smtClean="0">
                <a:latin typeface="Arial" pitchFamily="34" charset="0"/>
                <a:cs typeface="Arial" pitchFamily="34" charset="0"/>
              </a:rPr>
              <a:t>verilen </a:t>
            </a:r>
            <a:r>
              <a:rPr lang="tr-TR" dirty="0" err="1" smtClean="0">
                <a:latin typeface="Arial" pitchFamily="34" charset="0"/>
                <a:cs typeface="Arial" pitchFamily="34" charset="0"/>
              </a:rPr>
              <a:t>landing</a:t>
            </a:r>
            <a:r>
              <a:rPr lang="tr-TR" dirty="0" smtClean="0">
                <a:latin typeface="Arial" pitchFamily="34" charset="0"/>
                <a:cs typeface="Arial" pitchFamily="34" charset="0"/>
              </a:rPr>
              <a:t> </a:t>
            </a:r>
            <a:r>
              <a:rPr lang="tr-TR" dirty="0">
                <a:latin typeface="Arial" pitchFamily="34" charset="0"/>
                <a:cs typeface="Arial" pitchFamily="34" charset="0"/>
              </a:rPr>
              <a:t>kartları karşılıklılık esasına göre bu uygulama dışında tutulur.</a:t>
            </a:r>
          </a:p>
        </p:txBody>
      </p:sp>
    </p:spTree>
    <p:extLst>
      <p:ext uri="{BB962C8B-B14F-4D97-AF65-F5344CB8AC3E}">
        <p14:creationId xmlns:p14="http://schemas.microsoft.com/office/powerpoint/2010/main" val="3124681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Kullanılan Giriş Kartları</a:t>
            </a:r>
          </a:p>
          <a:p>
            <a:pPr algn="just">
              <a:lnSpc>
                <a:spcPct val="200000"/>
              </a:lnSpc>
            </a:pPr>
            <a:r>
              <a:rPr lang="tr-TR" b="1" dirty="0" smtClean="0">
                <a:latin typeface="Arial" pitchFamily="34" charset="0"/>
                <a:cs typeface="Arial" pitchFamily="34" charset="0"/>
              </a:rPr>
              <a:t>Giriş </a:t>
            </a:r>
            <a:r>
              <a:rPr lang="tr-TR" b="1" dirty="0">
                <a:latin typeface="Arial" pitchFamily="34" charset="0"/>
                <a:cs typeface="Arial" pitchFamily="34" charset="0"/>
              </a:rPr>
              <a:t>Kartlarıyla İlgili Genel Hükümler</a:t>
            </a:r>
          </a:p>
          <a:p>
            <a:pPr marL="261833" indent="-261833" algn="just">
              <a:lnSpc>
                <a:spcPct val="200000"/>
              </a:lnSpc>
              <a:buFont typeface="Arial" pitchFamily="34" charset="0"/>
              <a:buChar char="•"/>
            </a:pPr>
            <a:r>
              <a:rPr lang="tr-TR" dirty="0">
                <a:latin typeface="Arial" pitchFamily="34" charset="0"/>
                <a:cs typeface="Arial" pitchFamily="34" charset="0"/>
              </a:rPr>
              <a:t>Kontrol noktalarında, hava meydanında geçerli olan kartların birer </a:t>
            </a:r>
            <a:r>
              <a:rPr lang="tr-TR" dirty="0" smtClean="0">
                <a:latin typeface="Arial" pitchFamily="34" charset="0"/>
                <a:cs typeface="Arial" pitchFamily="34" charset="0"/>
              </a:rPr>
              <a:t>örneği pano </a:t>
            </a:r>
            <a:r>
              <a:rPr lang="tr-TR" dirty="0">
                <a:latin typeface="Arial" pitchFamily="34" charset="0"/>
                <a:cs typeface="Arial" pitchFamily="34" charset="0"/>
              </a:rPr>
              <a:t>hâlinde bulundurulur.</a:t>
            </a:r>
          </a:p>
          <a:p>
            <a:pPr marL="261833" indent="-261833" algn="just">
              <a:lnSpc>
                <a:spcPct val="200000"/>
              </a:lnSpc>
              <a:buFont typeface="Arial" pitchFamily="34" charset="0"/>
              <a:buChar char="•"/>
            </a:pPr>
            <a:r>
              <a:rPr lang="tr-TR" dirty="0" smtClean="0">
                <a:latin typeface="Arial" pitchFamily="34" charset="0"/>
                <a:cs typeface="Arial" pitchFamily="34" charset="0"/>
              </a:rPr>
              <a:t>Mülki </a:t>
            </a:r>
            <a:r>
              <a:rPr lang="tr-TR" dirty="0">
                <a:latin typeface="Arial" pitchFamily="34" charset="0"/>
                <a:cs typeface="Arial" pitchFamily="34" charset="0"/>
              </a:rPr>
              <a:t>idare amirince kart kullanıcılarına kullanımla ilgili eğitim verilir.</a:t>
            </a:r>
          </a:p>
          <a:p>
            <a:pPr marL="261833" indent="-261833" algn="just">
              <a:lnSpc>
                <a:spcPct val="200000"/>
              </a:lnSpc>
              <a:buFont typeface="Arial" pitchFamily="34" charset="0"/>
              <a:buChar char="•"/>
            </a:pPr>
            <a:r>
              <a:rPr lang="tr-TR" dirty="0">
                <a:latin typeface="Arial" pitchFamily="34" charset="0"/>
                <a:cs typeface="Arial" pitchFamily="34" charset="0"/>
              </a:rPr>
              <a:t>Eğitim verilmesinin güç olduğu durumlarda uyulması gereken </a:t>
            </a:r>
            <a:r>
              <a:rPr lang="tr-TR" dirty="0" smtClean="0">
                <a:latin typeface="Arial" pitchFamily="34" charset="0"/>
                <a:cs typeface="Arial" pitchFamily="34" charset="0"/>
              </a:rPr>
              <a:t>kurallarla ilgili </a:t>
            </a:r>
            <a:r>
              <a:rPr lang="tr-TR" dirty="0">
                <a:latin typeface="Arial" pitchFamily="34" charset="0"/>
                <a:cs typeface="Arial" pitchFamily="34" charset="0"/>
              </a:rPr>
              <a:t>Kart Kullanım/Güvenlik Talimatı okutularak imza karşılığında verilir.</a:t>
            </a:r>
          </a:p>
          <a:p>
            <a:pPr marL="261833" indent="-261833" algn="just">
              <a:lnSpc>
                <a:spcPct val="200000"/>
              </a:lnSpc>
              <a:buFont typeface="Arial" pitchFamily="34" charset="0"/>
              <a:buChar char="•"/>
            </a:pPr>
            <a:r>
              <a:rPr lang="tr-TR" dirty="0">
                <a:latin typeface="Arial" pitchFamily="34" charset="0"/>
                <a:cs typeface="Arial" pitchFamily="34" charset="0"/>
              </a:rPr>
              <a:t>Tüm kart kullanıcıları SHT. 17.2. çerçevesinde iş bu Modül 1 </a:t>
            </a:r>
            <a:r>
              <a:rPr lang="tr-TR" dirty="0" smtClean="0">
                <a:latin typeface="Arial" pitchFamily="34" charset="0"/>
                <a:cs typeface="Arial" pitchFamily="34" charset="0"/>
              </a:rPr>
              <a:t>Güvenlik Bilinci </a:t>
            </a:r>
            <a:r>
              <a:rPr lang="tr-TR" dirty="0">
                <a:latin typeface="Arial" pitchFamily="34" charset="0"/>
                <a:cs typeface="Arial" pitchFamily="34" charset="0"/>
              </a:rPr>
              <a:t>eğitimini almak zorundadır.</a:t>
            </a:r>
          </a:p>
          <a:p>
            <a:pPr marL="261833" indent="-261833" algn="just">
              <a:lnSpc>
                <a:spcPct val="200000"/>
              </a:lnSpc>
              <a:buFont typeface="Arial" pitchFamily="34" charset="0"/>
              <a:buChar char="•"/>
            </a:pPr>
            <a:r>
              <a:rPr lang="tr-TR" dirty="0">
                <a:latin typeface="Arial" pitchFamily="34" charset="0"/>
                <a:cs typeface="Arial" pitchFamily="34" charset="0"/>
              </a:rPr>
              <a:t>• Giriş kartları sadece tanzim edildiği hava meydanında kullanılır. </a:t>
            </a:r>
            <a:r>
              <a:rPr lang="tr-TR" dirty="0" smtClean="0">
                <a:latin typeface="Arial" pitchFamily="34" charset="0"/>
                <a:cs typeface="Arial" pitchFamily="34" charset="0"/>
              </a:rPr>
              <a:t>Başka meydanlarda </a:t>
            </a:r>
            <a:r>
              <a:rPr lang="tr-TR" dirty="0">
                <a:latin typeface="Arial" pitchFamily="34" charset="0"/>
                <a:cs typeface="Arial" pitchFamily="34" charset="0"/>
              </a:rPr>
              <a:t>kullanılmaz.</a:t>
            </a:r>
          </a:p>
        </p:txBody>
      </p:sp>
    </p:spTree>
    <p:extLst>
      <p:ext uri="{BB962C8B-B14F-4D97-AF65-F5344CB8AC3E}">
        <p14:creationId xmlns:p14="http://schemas.microsoft.com/office/powerpoint/2010/main" val="186265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Kullanılan Giriş Kartları</a:t>
            </a:r>
          </a:p>
          <a:p>
            <a:pPr algn="just">
              <a:lnSpc>
                <a:spcPct val="200000"/>
              </a:lnSpc>
            </a:pPr>
            <a:r>
              <a:rPr lang="tr-TR" b="1" dirty="0" smtClean="0">
                <a:latin typeface="Arial" pitchFamily="34" charset="0"/>
                <a:cs typeface="Arial" pitchFamily="34" charset="0"/>
              </a:rPr>
              <a:t>Giriş </a:t>
            </a:r>
            <a:r>
              <a:rPr lang="tr-TR" b="1" dirty="0">
                <a:latin typeface="Arial" pitchFamily="34" charset="0"/>
                <a:cs typeface="Arial" pitchFamily="34" charset="0"/>
              </a:rPr>
              <a:t>Kartlarıyla İlgili Genel Hükümler</a:t>
            </a:r>
          </a:p>
          <a:p>
            <a:pPr marL="261833" indent="-261833" algn="just">
              <a:lnSpc>
                <a:spcPct val="200000"/>
              </a:lnSpc>
              <a:buFont typeface="Arial" pitchFamily="34" charset="0"/>
              <a:buChar char="•"/>
            </a:pPr>
            <a:r>
              <a:rPr lang="tr-TR" dirty="0">
                <a:latin typeface="Arial" pitchFamily="34" charset="0"/>
                <a:cs typeface="Arial" pitchFamily="34" charset="0"/>
              </a:rPr>
              <a:t>Adına giriş kartı tanzim edilen personelin yani giriş kartlarını </a:t>
            </a:r>
            <a:r>
              <a:rPr lang="tr-TR" dirty="0" smtClean="0">
                <a:latin typeface="Arial" pitchFamily="34" charset="0"/>
                <a:cs typeface="Arial" pitchFamily="34" charset="0"/>
              </a:rPr>
              <a:t>kullanacakların dikkat </a:t>
            </a:r>
            <a:r>
              <a:rPr lang="tr-TR" dirty="0">
                <a:latin typeface="Arial" pitchFamily="34" charset="0"/>
                <a:cs typeface="Arial" pitchFamily="34" charset="0"/>
              </a:rPr>
              <a:t>edeceği hususlar ise aşağıdaki gibidir;</a:t>
            </a:r>
          </a:p>
          <a:p>
            <a:pPr marL="261833" indent="-261833" algn="just">
              <a:lnSpc>
                <a:spcPct val="200000"/>
              </a:lnSpc>
              <a:buFont typeface="Arial" pitchFamily="34" charset="0"/>
              <a:buChar char="•"/>
            </a:pPr>
            <a:r>
              <a:rPr lang="tr-TR" dirty="0" smtClean="0">
                <a:latin typeface="Arial" pitchFamily="34" charset="0"/>
                <a:cs typeface="Arial" pitchFamily="34" charset="0"/>
              </a:rPr>
              <a:t>Havalimanında </a:t>
            </a:r>
            <a:r>
              <a:rPr lang="tr-TR" dirty="0">
                <a:latin typeface="Arial" pitchFamily="34" charset="0"/>
                <a:cs typeface="Arial" pitchFamily="34" charset="0"/>
              </a:rPr>
              <a:t>bulunduğu süre içerisinde kartları fotoğrafı </a:t>
            </a:r>
            <a:r>
              <a:rPr lang="tr-TR" dirty="0" smtClean="0">
                <a:latin typeface="Arial" pitchFamily="34" charset="0"/>
                <a:cs typeface="Arial" pitchFamily="34" charset="0"/>
              </a:rPr>
              <a:t>görülecek şekilde </a:t>
            </a:r>
            <a:r>
              <a:rPr lang="tr-TR" dirty="0">
                <a:latin typeface="Arial" pitchFamily="34" charset="0"/>
                <a:cs typeface="Arial" pitchFamily="34" charset="0"/>
              </a:rPr>
              <a:t>yakalarına takmak veya asmak zorundadır.</a:t>
            </a:r>
          </a:p>
          <a:p>
            <a:pPr marL="261833" indent="-261833" algn="just">
              <a:lnSpc>
                <a:spcPct val="200000"/>
              </a:lnSpc>
              <a:buFont typeface="Arial" pitchFamily="34" charset="0"/>
              <a:buChar char="•"/>
            </a:pPr>
            <a:r>
              <a:rPr lang="tr-TR" dirty="0" smtClean="0">
                <a:latin typeface="Arial" pitchFamily="34" charset="0"/>
                <a:cs typeface="Arial" pitchFamily="34" charset="0"/>
              </a:rPr>
              <a:t>Görevli </a:t>
            </a:r>
            <a:r>
              <a:rPr lang="tr-TR" dirty="0">
                <a:latin typeface="Arial" pitchFamily="34" charset="0"/>
                <a:cs typeface="Arial" pitchFamily="34" charset="0"/>
              </a:rPr>
              <a:t>bulunduğu sürece, kartların arka yüzünde bulunan talimata </a:t>
            </a:r>
            <a:r>
              <a:rPr lang="tr-TR" dirty="0" smtClean="0">
                <a:latin typeface="Arial" pitchFamily="34" charset="0"/>
                <a:cs typeface="Arial" pitchFamily="34" charset="0"/>
              </a:rPr>
              <a:t>uygun hareket </a:t>
            </a:r>
            <a:r>
              <a:rPr lang="tr-TR" dirty="0">
                <a:latin typeface="Arial" pitchFamily="34" charset="0"/>
                <a:cs typeface="Arial" pitchFamily="34" charset="0"/>
              </a:rPr>
              <a:t>etmek zorundadır.</a:t>
            </a:r>
          </a:p>
        </p:txBody>
      </p:sp>
    </p:spTree>
    <p:extLst>
      <p:ext uri="{BB962C8B-B14F-4D97-AF65-F5344CB8AC3E}">
        <p14:creationId xmlns:p14="http://schemas.microsoft.com/office/powerpoint/2010/main" val="4234956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Kullanılan Giriş Kartları</a:t>
            </a:r>
          </a:p>
          <a:p>
            <a:pPr algn="just">
              <a:lnSpc>
                <a:spcPct val="200000"/>
              </a:lnSpc>
            </a:pPr>
            <a:r>
              <a:rPr lang="tr-TR" b="1" dirty="0" smtClean="0">
                <a:latin typeface="Arial" pitchFamily="34" charset="0"/>
                <a:cs typeface="Arial" pitchFamily="34" charset="0"/>
              </a:rPr>
              <a:t>Giriş </a:t>
            </a:r>
            <a:r>
              <a:rPr lang="tr-TR" b="1" dirty="0">
                <a:latin typeface="Arial" pitchFamily="34" charset="0"/>
                <a:cs typeface="Arial" pitchFamily="34" charset="0"/>
              </a:rPr>
              <a:t>Kartlarıyla İlgili Genel Hükümler</a:t>
            </a:r>
          </a:p>
          <a:p>
            <a:pPr marL="261833" indent="-261833" algn="just">
              <a:lnSpc>
                <a:spcPct val="200000"/>
              </a:lnSpc>
              <a:buFont typeface="Arial" pitchFamily="34" charset="0"/>
              <a:buChar char="•"/>
            </a:pPr>
            <a:r>
              <a:rPr lang="tr-TR" dirty="0" smtClean="0">
                <a:latin typeface="Arial" pitchFamily="34" charset="0"/>
                <a:cs typeface="Arial" pitchFamily="34" charset="0"/>
              </a:rPr>
              <a:t>Havalimanı </a:t>
            </a:r>
            <a:r>
              <a:rPr lang="tr-TR" dirty="0">
                <a:latin typeface="Arial" pitchFamily="34" charset="0"/>
                <a:cs typeface="Arial" pitchFamily="34" charset="0"/>
              </a:rPr>
              <a:t>giriş kartına sahip personel; ulusal ve uluslararası </a:t>
            </a:r>
            <a:r>
              <a:rPr lang="tr-TR" dirty="0" smtClean="0">
                <a:latin typeface="Arial" pitchFamily="34" charset="0"/>
                <a:cs typeface="Arial" pitchFamily="34" charset="0"/>
              </a:rPr>
              <a:t>mevzuat hükümleri </a:t>
            </a:r>
            <a:r>
              <a:rPr lang="tr-TR" dirty="0">
                <a:latin typeface="Arial" pitchFamily="34" charset="0"/>
                <a:cs typeface="Arial" pitchFamily="34" charset="0"/>
              </a:rPr>
              <a:t>doğrultusunda yetkilendirilen Kurum/Kuruluşların personeli </a:t>
            </a:r>
            <a:r>
              <a:rPr lang="tr-TR" dirty="0" smtClean="0">
                <a:latin typeface="Arial" pitchFamily="34" charset="0"/>
                <a:cs typeface="Arial" pitchFamily="34" charset="0"/>
              </a:rPr>
              <a:t>ile güvenlik </a:t>
            </a:r>
            <a:r>
              <a:rPr lang="tr-TR" dirty="0">
                <a:latin typeface="Arial" pitchFamily="34" charset="0"/>
                <a:cs typeface="Arial" pitchFamily="34" charset="0"/>
              </a:rPr>
              <a:t>görevlilerine; Havalimanı Giriş </a:t>
            </a:r>
            <a:r>
              <a:rPr lang="tr-TR" dirty="0" err="1">
                <a:latin typeface="Arial" pitchFamily="34" charset="0"/>
                <a:cs typeface="Arial" pitchFamily="34" charset="0"/>
              </a:rPr>
              <a:t>Kartı’nın</a:t>
            </a:r>
            <a:r>
              <a:rPr lang="tr-TR" dirty="0">
                <a:latin typeface="Arial" pitchFamily="34" charset="0"/>
                <a:cs typeface="Arial" pitchFamily="34" charset="0"/>
              </a:rPr>
              <a:t> tetkik edilmesine</a:t>
            </a:r>
            <a:r>
              <a:rPr lang="tr-TR" dirty="0" smtClean="0">
                <a:latin typeface="Arial" pitchFamily="34" charset="0"/>
                <a:cs typeface="Arial" pitchFamily="34" charset="0"/>
              </a:rPr>
              <a:t>, fotoğrafı </a:t>
            </a:r>
            <a:r>
              <a:rPr lang="tr-TR" dirty="0">
                <a:latin typeface="Arial" pitchFamily="34" charset="0"/>
                <a:cs typeface="Arial" pitchFamily="34" charset="0"/>
              </a:rPr>
              <a:t>ile karşılaştırılmasına, bölümlerinin incelenmesine izin verecektir</a:t>
            </a:r>
            <a:r>
              <a:rPr lang="tr-TR" dirty="0" smtClean="0">
                <a:latin typeface="Arial" pitchFamily="34" charset="0"/>
                <a:cs typeface="Arial" pitchFamily="34" charset="0"/>
              </a:rPr>
              <a:t>.</a:t>
            </a:r>
          </a:p>
          <a:p>
            <a:pPr marL="261833" indent="-261833" algn="just">
              <a:lnSpc>
                <a:spcPct val="200000"/>
              </a:lnSpc>
              <a:buFont typeface="Arial" pitchFamily="34" charset="0"/>
              <a:buChar char="•"/>
            </a:pPr>
            <a:endParaRPr lang="tr-TR" dirty="0" smtClean="0">
              <a:latin typeface="Arial" pitchFamily="34" charset="0"/>
              <a:cs typeface="Arial" pitchFamily="34" charset="0"/>
            </a:endParaRPr>
          </a:p>
          <a:p>
            <a:pPr marL="261833" indent="-261833" algn="just">
              <a:lnSpc>
                <a:spcPct val="200000"/>
              </a:lnSpc>
              <a:buFont typeface="Arial" pitchFamily="34" charset="0"/>
              <a:buChar char="•"/>
            </a:pPr>
            <a:r>
              <a:rPr lang="tr-TR" dirty="0" smtClean="0">
                <a:latin typeface="Arial" pitchFamily="34" charset="0"/>
                <a:cs typeface="Arial" pitchFamily="34" charset="0"/>
              </a:rPr>
              <a:t>Ayrıca </a:t>
            </a:r>
            <a:r>
              <a:rPr lang="tr-TR" dirty="0">
                <a:latin typeface="Arial" pitchFamily="34" charset="0"/>
                <a:cs typeface="Arial" pitchFamily="34" charset="0"/>
              </a:rPr>
              <a:t>giriş kartının tetkiki esnasında, kimlik bilgilerinin </a:t>
            </a:r>
            <a:r>
              <a:rPr lang="tr-TR" dirty="0" smtClean="0">
                <a:latin typeface="Arial" pitchFamily="34" charset="0"/>
                <a:cs typeface="Arial" pitchFamily="34" charset="0"/>
              </a:rPr>
              <a:t>doğruluğu bakımından </a:t>
            </a:r>
            <a:r>
              <a:rPr lang="tr-TR" dirty="0">
                <a:latin typeface="Arial" pitchFamily="34" charset="0"/>
                <a:cs typeface="Arial" pitchFamily="34" charset="0"/>
              </a:rPr>
              <a:t>karşılaştırma yapılmak üzere geçerli bir kimlik kartı da </a:t>
            </a:r>
            <a:r>
              <a:rPr lang="tr-TR" dirty="0" smtClean="0">
                <a:latin typeface="Arial" pitchFamily="34" charset="0"/>
                <a:cs typeface="Arial" pitchFamily="34" charset="0"/>
              </a:rPr>
              <a:t>ibraz etmekle </a:t>
            </a:r>
            <a:r>
              <a:rPr lang="tr-TR" dirty="0">
                <a:latin typeface="Arial" pitchFamily="34" charset="0"/>
                <a:cs typeface="Arial" pitchFamily="34" charset="0"/>
              </a:rPr>
              <a:t>yükümlüdür.</a:t>
            </a:r>
          </a:p>
        </p:txBody>
      </p:sp>
    </p:spTree>
    <p:extLst>
      <p:ext uri="{BB962C8B-B14F-4D97-AF65-F5344CB8AC3E}">
        <p14:creationId xmlns:p14="http://schemas.microsoft.com/office/powerpoint/2010/main" val="9536240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3"/>
            <a:ext cx="8481965"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Kullanılan Giriş Kartları</a:t>
            </a:r>
          </a:p>
          <a:p>
            <a:pPr algn="just">
              <a:lnSpc>
                <a:spcPct val="200000"/>
              </a:lnSpc>
            </a:pPr>
            <a:r>
              <a:rPr lang="tr-TR" b="1" dirty="0" smtClean="0">
                <a:latin typeface="Arial" pitchFamily="34" charset="0"/>
                <a:cs typeface="Arial" pitchFamily="34" charset="0"/>
              </a:rPr>
              <a:t>Giriş </a:t>
            </a:r>
            <a:r>
              <a:rPr lang="tr-TR" b="1" dirty="0">
                <a:latin typeface="Arial" pitchFamily="34" charset="0"/>
                <a:cs typeface="Arial" pitchFamily="34" charset="0"/>
              </a:rPr>
              <a:t>Kartlarıyla İlgili Genel Hükümler</a:t>
            </a:r>
          </a:p>
          <a:p>
            <a:pPr marL="261833" indent="-261833" algn="just">
              <a:lnSpc>
                <a:spcPct val="200000"/>
              </a:lnSpc>
              <a:buFont typeface="Arial" pitchFamily="34" charset="0"/>
              <a:buChar char="•"/>
            </a:pPr>
            <a:r>
              <a:rPr lang="tr-TR" dirty="0" smtClean="0">
                <a:latin typeface="Arial" pitchFamily="34" charset="0"/>
                <a:cs typeface="Arial" pitchFamily="34" charset="0"/>
              </a:rPr>
              <a:t>Görevli </a:t>
            </a:r>
            <a:r>
              <a:rPr lang="tr-TR" dirty="0">
                <a:latin typeface="Arial" pitchFamily="34" charset="0"/>
                <a:cs typeface="Arial" pitchFamily="34" charset="0"/>
              </a:rPr>
              <a:t>bulunmadığı zamanlarda giriş kartlarındaki müsaade </a:t>
            </a:r>
            <a:r>
              <a:rPr lang="tr-TR" dirty="0" smtClean="0">
                <a:latin typeface="Arial" pitchFamily="34" charset="0"/>
                <a:cs typeface="Arial" pitchFamily="34" charset="0"/>
              </a:rPr>
              <a:t>edilen bölgeler </a:t>
            </a:r>
            <a:r>
              <a:rPr lang="tr-TR" dirty="0">
                <a:latin typeface="Arial" pitchFamily="34" charset="0"/>
                <a:cs typeface="Arial" pitchFamily="34" charset="0"/>
              </a:rPr>
              <a:t>içinde dolaşamaz.</a:t>
            </a:r>
          </a:p>
          <a:p>
            <a:pPr marL="261833" indent="-261833" algn="just">
              <a:lnSpc>
                <a:spcPct val="200000"/>
              </a:lnSpc>
              <a:buFont typeface="Arial" pitchFamily="34" charset="0"/>
              <a:buChar char="•"/>
            </a:pPr>
            <a:r>
              <a:rPr lang="tr-TR" dirty="0" smtClean="0">
                <a:latin typeface="Arial" pitchFamily="34" charset="0"/>
                <a:cs typeface="Arial" pitchFamily="34" charset="0"/>
              </a:rPr>
              <a:t>Giriş </a:t>
            </a:r>
            <a:r>
              <a:rPr lang="tr-TR" dirty="0">
                <a:latin typeface="Arial" pitchFamily="34" charset="0"/>
                <a:cs typeface="Arial" pitchFamily="34" charset="0"/>
              </a:rPr>
              <a:t>kartı müsaade edilen bölgelere geçiş yetkisi verir, yetkililerce </a:t>
            </a:r>
            <a:r>
              <a:rPr lang="tr-TR" dirty="0" smtClean="0">
                <a:latin typeface="Arial" pitchFamily="34" charset="0"/>
                <a:cs typeface="Arial" pitchFamily="34" charset="0"/>
              </a:rPr>
              <a:t>bu bölgelerde </a:t>
            </a:r>
            <a:r>
              <a:rPr lang="tr-TR" dirty="0">
                <a:latin typeface="Arial" pitchFamily="34" charset="0"/>
                <a:cs typeface="Arial" pitchFamily="34" charset="0"/>
              </a:rPr>
              <a:t>yapılan aramalardan muafiyet sağlamaz. Yüksek risk ve </a:t>
            </a:r>
            <a:r>
              <a:rPr lang="tr-TR" dirty="0" smtClean="0">
                <a:latin typeface="Arial" pitchFamily="34" charset="0"/>
                <a:cs typeface="Arial" pitchFamily="34" charset="0"/>
              </a:rPr>
              <a:t>tehdit durumlarında </a:t>
            </a:r>
            <a:r>
              <a:rPr lang="tr-TR" dirty="0">
                <a:latin typeface="Arial" pitchFamily="34" charset="0"/>
                <a:cs typeface="Arial" pitchFamily="34" charset="0"/>
              </a:rPr>
              <a:t>mülki idare amirince geçiş yetkisi süreli olarak </a:t>
            </a:r>
            <a:r>
              <a:rPr lang="tr-TR" dirty="0" smtClean="0">
                <a:latin typeface="Arial" pitchFamily="34" charset="0"/>
                <a:cs typeface="Arial" pitchFamily="34" charset="0"/>
              </a:rPr>
              <a:t>kaldırılabilir veya </a:t>
            </a:r>
            <a:r>
              <a:rPr lang="tr-TR" dirty="0">
                <a:latin typeface="Arial" pitchFamily="34" charset="0"/>
                <a:cs typeface="Arial" pitchFamily="34" charset="0"/>
              </a:rPr>
              <a:t>sınırlandırılabilir.</a:t>
            </a:r>
          </a:p>
        </p:txBody>
      </p:sp>
    </p:spTree>
    <p:extLst>
      <p:ext uri="{BB962C8B-B14F-4D97-AF65-F5344CB8AC3E}">
        <p14:creationId xmlns:p14="http://schemas.microsoft.com/office/powerpoint/2010/main" val="26112039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Kullanılan Giriş Kartları</a:t>
            </a:r>
          </a:p>
          <a:p>
            <a:pPr algn="just">
              <a:lnSpc>
                <a:spcPct val="200000"/>
              </a:lnSpc>
            </a:pPr>
            <a:r>
              <a:rPr lang="tr-TR" b="1" dirty="0" smtClean="0">
                <a:latin typeface="Arial" pitchFamily="34" charset="0"/>
                <a:cs typeface="Arial" pitchFamily="34" charset="0"/>
              </a:rPr>
              <a:t>Giriş </a:t>
            </a:r>
            <a:r>
              <a:rPr lang="tr-TR" b="1" dirty="0">
                <a:latin typeface="Arial" pitchFamily="34" charset="0"/>
                <a:cs typeface="Arial" pitchFamily="34" charset="0"/>
              </a:rPr>
              <a:t>Kartlarıyla İlgili Genel Hükümler</a:t>
            </a:r>
          </a:p>
          <a:p>
            <a:pPr marL="261833" indent="-261833" algn="just">
              <a:lnSpc>
                <a:spcPct val="200000"/>
              </a:lnSpc>
              <a:buFont typeface="Arial" pitchFamily="34" charset="0"/>
              <a:buChar char="•"/>
            </a:pPr>
            <a:r>
              <a:rPr lang="tr-TR" dirty="0" smtClean="0">
                <a:latin typeface="Arial" pitchFamily="34" charset="0"/>
                <a:cs typeface="Arial" pitchFamily="34" charset="0"/>
              </a:rPr>
              <a:t>Giriş </a:t>
            </a:r>
            <a:r>
              <a:rPr lang="tr-TR" dirty="0">
                <a:latin typeface="Arial" pitchFamily="34" charset="0"/>
                <a:cs typeface="Arial" pitchFamily="34" charset="0"/>
              </a:rPr>
              <a:t>kartını sahibinden başkası kullanamaz. Bunun aksine bir </a:t>
            </a:r>
            <a:r>
              <a:rPr lang="tr-TR" dirty="0" smtClean="0">
                <a:latin typeface="Arial" pitchFamily="34" charset="0"/>
                <a:cs typeface="Arial" pitchFamily="34" charset="0"/>
              </a:rPr>
              <a:t>davranış belirlendiğinde </a:t>
            </a:r>
            <a:r>
              <a:rPr lang="tr-TR" dirty="0">
                <a:latin typeface="Arial" pitchFamily="34" charset="0"/>
                <a:cs typeface="Arial" pitchFamily="34" charset="0"/>
              </a:rPr>
              <a:t>kart geri alınır ve adli mercilerce kovuşturma yapılır.</a:t>
            </a:r>
          </a:p>
          <a:p>
            <a:pPr marL="261833" indent="-261833" algn="just">
              <a:lnSpc>
                <a:spcPct val="200000"/>
              </a:lnSpc>
              <a:buFont typeface="Arial" pitchFamily="34" charset="0"/>
              <a:buChar char="•"/>
            </a:pPr>
            <a:r>
              <a:rPr lang="tr-TR" dirty="0">
                <a:latin typeface="Arial" pitchFamily="34" charset="0"/>
                <a:cs typeface="Arial" pitchFamily="34" charset="0"/>
              </a:rPr>
              <a:t>Kovuşturma sonuçlanıncaya kadar kart iade edilmez, tekrar kart </a:t>
            </a:r>
            <a:r>
              <a:rPr lang="tr-TR" dirty="0" smtClean="0">
                <a:latin typeface="Arial" pitchFamily="34" charset="0"/>
                <a:cs typeface="Arial" pitchFamily="34" charset="0"/>
              </a:rPr>
              <a:t>tanzimi de </a:t>
            </a:r>
            <a:r>
              <a:rPr lang="tr-TR" dirty="0">
                <a:latin typeface="Arial" pitchFamily="34" charset="0"/>
                <a:cs typeface="Arial" pitchFamily="34" charset="0"/>
              </a:rPr>
              <a:t>yapılmaz</a:t>
            </a:r>
            <a:r>
              <a:rPr lang="tr-TR" dirty="0" smtClean="0">
                <a:latin typeface="Arial" pitchFamily="34" charset="0"/>
                <a:cs typeface="Arial" pitchFamily="34" charset="0"/>
              </a:rPr>
              <a:t>.</a:t>
            </a:r>
          </a:p>
          <a:p>
            <a:pPr marL="261833" indent="-261833" algn="just">
              <a:lnSpc>
                <a:spcPct val="200000"/>
              </a:lnSpc>
              <a:buFont typeface="Arial" pitchFamily="34" charset="0"/>
              <a:buChar char="•"/>
            </a:pPr>
            <a:r>
              <a:rPr lang="tr-TR" dirty="0" smtClean="0">
                <a:latin typeface="Arial" pitchFamily="34" charset="0"/>
                <a:cs typeface="Arial" pitchFamily="34" charset="0"/>
              </a:rPr>
              <a:t>Kart </a:t>
            </a:r>
            <a:r>
              <a:rPr lang="tr-TR" dirty="0">
                <a:latin typeface="Arial" pitchFamily="34" charset="0"/>
                <a:cs typeface="Arial" pitchFamily="34" charset="0"/>
              </a:rPr>
              <a:t>sahibi, hava meydanındaki görevinin sona ermesi hâlinde </a:t>
            </a:r>
            <a:r>
              <a:rPr lang="tr-TR" dirty="0" smtClean="0">
                <a:latin typeface="Arial" pitchFamily="34" charset="0"/>
                <a:cs typeface="Arial" pitchFamily="34" charset="0"/>
              </a:rPr>
              <a:t>kartını kurum/kuruluşuna </a:t>
            </a:r>
            <a:r>
              <a:rPr lang="tr-TR" dirty="0">
                <a:latin typeface="Arial" pitchFamily="34" charset="0"/>
                <a:cs typeface="Arial" pitchFamily="34" charset="0"/>
              </a:rPr>
              <a:t>teslim eder. Teslim alınan kartın </a:t>
            </a:r>
            <a:r>
              <a:rPr lang="tr-TR" dirty="0" smtClean="0">
                <a:latin typeface="Arial" pitchFamily="34" charset="0"/>
                <a:cs typeface="Arial" pitchFamily="34" charset="0"/>
              </a:rPr>
              <a:t>Başmüdürlüğe tesliminden </a:t>
            </a:r>
            <a:r>
              <a:rPr lang="tr-TR" dirty="0">
                <a:latin typeface="Arial" pitchFamily="34" charset="0"/>
                <a:cs typeface="Arial" pitchFamily="34" charset="0"/>
              </a:rPr>
              <a:t>ilgili kurum/kuruluş sorumludur. Kurum/kuruluş teslim </a:t>
            </a:r>
            <a:r>
              <a:rPr lang="tr-TR" dirty="0" smtClean="0">
                <a:latin typeface="Arial" pitchFamily="34" charset="0"/>
                <a:cs typeface="Arial" pitchFamily="34" charset="0"/>
              </a:rPr>
              <a:t>aldığı kart </a:t>
            </a:r>
            <a:r>
              <a:rPr lang="tr-TR" dirty="0">
                <a:latin typeface="Arial" pitchFamily="34" charset="0"/>
                <a:cs typeface="Arial" pitchFamily="34" charset="0"/>
              </a:rPr>
              <a:t>için tutanak tanzim ederek ilgili personele verir.</a:t>
            </a:r>
          </a:p>
        </p:txBody>
      </p:sp>
    </p:spTree>
    <p:extLst>
      <p:ext uri="{BB962C8B-B14F-4D97-AF65-F5344CB8AC3E}">
        <p14:creationId xmlns:p14="http://schemas.microsoft.com/office/powerpoint/2010/main" val="2391487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28774"/>
            <a:ext cx="8481965"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Havalimanında </a:t>
            </a:r>
            <a:r>
              <a:rPr lang="tr-TR" b="1" dirty="0">
                <a:latin typeface="Arial" pitchFamily="34" charset="0"/>
                <a:cs typeface="Arial" pitchFamily="34" charset="0"/>
              </a:rPr>
              <a:t>Kullanılan Giriş Kartları</a:t>
            </a:r>
          </a:p>
          <a:p>
            <a:pPr algn="just">
              <a:lnSpc>
                <a:spcPct val="200000"/>
              </a:lnSpc>
            </a:pPr>
            <a:r>
              <a:rPr lang="tr-TR" b="1" dirty="0" smtClean="0">
                <a:latin typeface="Arial" pitchFamily="34" charset="0"/>
                <a:cs typeface="Arial" pitchFamily="34" charset="0"/>
              </a:rPr>
              <a:t>Giriş </a:t>
            </a:r>
            <a:r>
              <a:rPr lang="tr-TR" b="1" dirty="0">
                <a:latin typeface="Arial" pitchFamily="34" charset="0"/>
                <a:cs typeface="Arial" pitchFamily="34" charset="0"/>
              </a:rPr>
              <a:t>Kartlarıyla İlgili Genel Hükümler</a:t>
            </a:r>
          </a:p>
          <a:p>
            <a:pPr marL="261833" indent="-261833" algn="just">
              <a:lnSpc>
                <a:spcPct val="200000"/>
              </a:lnSpc>
              <a:buFont typeface="Arial" pitchFamily="34" charset="0"/>
              <a:buChar char="•"/>
            </a:pPr>
            <a:r>
              <a:rPr lang="tr-TR" dirty="0" smtClean="0">
                <a:latin typeface="Arial" pitchFamily="34" charset="0"/>
                <a:cs typeface="Arial" pitchFamily="34" charset="0"/>
              </a:rPr>
              <a:t>Tüm </a:t>
            </a:r>
            <a:r>
              <a:rPr lang="tr-TR" dirty="0">
                <a:latin typeface="Arial" pitchFamily="34" charset="0"/>
                <a:cs typeface="Arial" pitchFamily="34" charset="0"/>
              </a:rPr>
              <a:t>kurum/kuruluşlarda görev yapan personel, kendi </a:t>
            </a:r>
            <a:r>
              <a:rPr lang="tr-TR" dirty="0" smtClean="0">
                <a:latin typeface="Arial" pitchFamily="34" charset="0"/>
                <a:cs typeface="Arial" pitchFamily="34" charset="0"/>
              </a:rPr>
              <a:t>sorumluluk bölgesindeki </a:t>
            </a:r>
            <a:r>
              <a:rPr lang="tr-TR" dirty="0">
                <a:latin typeface="Arial" pitchFamily="34" charset="0"/>
                <a:cs typeface="Arial" pitchFamily="34" charset="0"/>
              </a:rPr>
              <a:t>kartsız kişileri yetkili mercilere bildirmek, gerekli </a:t>
            </a:r>
            <a:r>
              <a:rPr lang="tr-TR" dirty="0" smtClean="0">
                <a:latin typeface="Arial" pitchFamily="34" charset="0"/>
                <a:cs typeface="Arial" pitchFamily="34" charset="0"/>
              </a:rPr>
              <a:t>tedbirleri anında </a:t>
            </a:r>
            <a:r>
              <a:rPr lang="tr-TR" dirty="0">
                <a:latin typeface="Arial" pitchFamily="34" charset="0"/>
                <a:cs typeface="Arial" pitchFamily="34" charset="0"/>
              </a:rPr>
              <a:t>almak ve aldırmakla yükümlüdür.</a:t>
            </a:r>
          </a:p>
          <a:p>
            <a:pPr marL="261833" indent="-261833" algn="just">
              <a:lnSpc>
                <a:spcPct val="200000"/>
              </a:lnSpc>
              <a:buFont typeface="Arial" pitchFamily="34" charset="0"/>
              <a:buChar char="•"/>
            </a:pPr>
            <a:r>
              <a:rPr lang="tr-TR" dirty="0" smtClean="0">
                <a:latin typeface="Arial" pitchFamily="34" charset="0"/>
                <a:cs typeface="Arial" pitchFamily="34" charset="0"/>
              </a:rPr>
              <a:t>Kart </a:t>
            </a:r>
            <a:r>
              <a:rPr lang="tr-TR" dirty="0">
                <a:latin typeface="Arial" pitchFamily="34" charset="0"/>
                <a:cs typeface="Arial" pitchFamily="34" charset="0"/>
              </a:rPr>
              <a:t>alan her şahıs, bu yönergenin ve kendisine verilen eğitimin veya </a:t>
            </a:r>
            <a:r>
              <a:rPr lang="tr-TR" dirty="0" smtClean="0">
                <a:latin typeface="Arial" pitchFamily="34" charset="0"/>
                <a:cs typeface="Arial" pitchFamily="34" charset="0"/>
              </a:rPr>
              <a:t>Kart Kullanım/Güvenlik </a:t>
            </a:r>
            <a:r>
              <a:rPr lang="tr-TR" dirty="0" err="1">
                <a:latin typeface="Arial" pitchFamily="34" charset="0"/>
                <a:cs typeface="Arial" pitchFamily="34" charset="0"/>
              </a:rPr>
              <a:t>Talimatı’nın</a:t>
            </a:r>
            <a:r>
              <a:rPr lang="tr-TR" dirty="0">
                <a:latin typeface="Arial" pitchFamily="34" charset="0"/>
                <a:cs typeface="Arial" pitchFamily="34" charset="0"/>
              </a:rPr>
              <a:t> gereklerini yapmak zorundadır.</a:t>
            </a:r>
          </a:p>
          <a:p>
            <a:pPr marL="261833" indent="-261833" algn="just">
              <a:lnSpc>
                <a:spcPct val="200000"/>
              </a:lnSpc>
              <a:buFont typeface="Arial" pitchFamily="34" charset="0"/>
              <a:buChar char="•"/>
            </a:pPr>
            <a:r>
              <a:rPr lang="tr-TR" dirty="0" smtClean="0">
                <a:latin typeface="Arial" pitchFamily="34" charset="0"/>
                <a:cs typeface="Arial" pitchFamily="34" charset="0"/>
              </a:rPr>
              <a:t>Kartlı </a:t>
            </a:r>
            <a:r>
              <a:rPr lang="tr-TR" dirty="0">
                <a:latin typeface="Arial" pitchFamily="34" charset="0"/>
                <a:cs typeface="Arial" pitchFamily="34" charset="0"/>
              </a:rPr>
              <a:t>geçiş sistemine tanımlı kayar ve kanatlı kapılardan geçiş </a:t>
            </a:r>
            <a:r>
              <a:rPr lang="tr-TR" dirty="0" smtClean="0">
                <a:latin typeface="Arial" pitchFamily="34" charset="0"/>
                <a:cs typeface="Arial" pitchFamily="34" charset="0"/>
              </a:rPr>
              <a:t>yapmaya yetkili </a:t>
            </a:r>
            <a:r>
              <a:rPr lang="tr-TR" dirty="0">
                <a:latin typeface="Arial" pitchFamily="34" charset="0"/>
                <a:cs typeface="Arial" pitchFamily="34" charset="0"/>
              </a:rPr>
              <a:t>personel, kendisi ile birlikte kartsız veya yetkisiz kişilerin </a:t>
            </a:r>
            <a:r>
              <a:rPr lang="tr-TR" dirty="0" smtClean="0">
                <a:latin typeface="Arial" pitchFamily="34" charset="0"/>
                <a:cs typeface="Arial" pitchFamily="34" charset="0"/>
              </a:rPr>
              <a:t>açılan kapıdan </a:t>
            </a:r>
            <a:r>
              <a:rPr lang="tr-TR" dirty="0">
                <a:latin typeface="Arial" pitchFamily="34" charset="0"/>
                <a:cs typeface="Arial" pitchFamily="34" charset="0"/>
              </a:rPr>
              <a:t>giriş çıkış yapmasını engellemekle yükümlüdür.</a:t>
            </a:r>
          </a:p>
        </p:txBody>
      </p:sp>
    </p:spTree>
    <p:extLst>
      <p:ext uri="{BB962C8B-B14F-4D97-AF65-F5344CB8AC3E}">
        <p14:creationId xmlns:p14="http://schemas.microsoft.com/office/powerpoint/2010/main" val="1582168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90714"/>
            <a:ext cx="8481965" cy="5657227"/>
          </a:xfrm>
          <a:prstGeom prst="rect">
            <a:avLst/>
          </a:prstGeom>
        </p:spPr>
        <p:txBody>
          <a:bodyPr wrap="square" lIns="83786" tIns="41893" rIns="83786" bIns="41893">
            <a:spAutoFit/>
          </a:bodyPr>
          <a:lstStyle/>
          <a:p>
            <a:pPr algn="just">
              <a:lnSpc>
                <a:spcPct val="200000"/>
              </a:lnSpc>
            </a:pPr>
            <a:r>
              <a:rPr lang="tr-TR" dirty="0" smtClean="0">
                <a:latin typeface="Arial" pitchFamily="34" charset="0"/>
                <a:cs typeface="Arial" pitchFamily="34" charset="0"/>
              </a:rPr>
              <a:t>DEĞERLENDİRME </a:t>
            </a:r>
            <a:r>
              <a:rPr lang="tr-TR" dirty="0">
                <a:latin typeface="Arial" pitchFamily="34" charset="0"/>
                <a:cs typeface="Arial" pitchFamily="34" charset="0"/>
              </a:rPr>
              <a:t>SORULARI</a:t>
            </a:r>
          </a:p>
          <a:p>
            <a:pPr algn="just">
              <a:lnSpc>
                <a:spcPct val="200000"/>
              </a:lnSpc>
            </a:pPr>
            <a:r>
              <a:rPr lang="tr-TR" sz="1500" dirty="0">
                <a:latin typeface="Arial" pitchFamily="34" charset="0"/>
                <a:cs typeface="Arial" pitchFamily="34" charset="0"/>
              </a:rPr>
              <a:t>1. </a:t>
            </a:r>
            <a:r>
              <a:rPr lang="tr-TR" sz="1300" dirty="0">
                <a:latin typeface="Arial" pitchFamily="34" charset="0"/>
                <a:cs typeface="Arial" pitchFamily="34" charset="0"/>
              </a:rPr>
              <a:t>Aşağıdakilerden kurum veya kuruluşlardan hangisi havalimanlarıyla ilişki içerisinde değildir?</a:t>
            </a:r>
          </a:p>
          <a:p>
            <a:pPr algn="just">
              <a:lnSpc>
                <a:spcPct val="200000"/>
              </a:lnSpc>
            </a:pPr>
            <a:r>
              <a:rPr lang="tr-TR" sz="1300" dirty="0">
                <a:latin typeface="Arial" pitchFamily="34" charset="0"/>
                <a:cs typeface="Arial" pitchFamily="34" charset="0"/>
              </a:rPr>
              <a:t>a) Gümrük müdürlüğü</a:t>
            </a:r>
          </a:p>
          <a:p>
            <a:pPr algn="just">
              <a:lnSpc>
                <a:spcPct val="200000"/>
              </a:lnSpc>
            </a:pPr>
            <a:r>
              <a:rPr lang="tr-TR" sz="1300" dirty="0">
                <a:latin typeface="Arial" pitchFamily="34" charset="0"/>
                <a:cs typeface="Arial" pitchFamily="34" charset="0"/>
              </a:rPr>
              <a:t>b) Kargo kuruluşları</a:t>
            </a:r>
          </a:p>
          <a:p>
            <a:pPr algn="just">
              <a:lnSpc>
                <a:spcPct val="200000"/>
              </a:lnSpc>
            </a:pPr>
            <a:r>
              <a:rPr lang="tr-TR" sz="1300" dirty="0">
                <a:latin typeface="Arial" pitchFamily="34" charset="0"/>
                <a:cs typeface="Arial" pitchFamily="34" charset="0"/>
              </a:rPr>
              <a:t>c) Meteoroloji</a:t>
            </a:r>
          </a:p>
          <a:p>
            <a:pPr algn="just">
              <a:lnSpc>
                <a:spcPct val="200000"/>
              </a:lnSpc>
            </a:pPr>
            <a:r>
              <a:rPr lang="tr-TR" sz="1300" dirty="0">
                <a:latin typeface="Arial" pitchFamily="34" charset="0"/>
                <a:cs typeface="Arial" pitchFamily="34" charset="0"/>
              </a:rPr>
              <a:t>d) Mülki idare amirliği</a:t>
            </a:r>
          </a:p>
          <a:p>
            <a:pPr algn="just">
              <a:lnSpc>
                <a:spcPct val="200000"/>
              </a:lnSpc>
            </a:pPr>
            <a:r>
              <a:rPr lang="tr-TR" sz="1300" dirty="0">
                <a:latin typeface="Arial" pitchFamily="34" charset="0"/>
                <a:cs typeface="Arial" pitchFamily="34" charset="0"/>
              </a:rPr>
              <a:t>e) Çevre müdürlüğü</a:t>
            </a:r>
          </a:p>
          <a:p>
            <a:pPr algn="just">
              <a:lnSpc>
                <a:spcPct val="200000"/>
              </a:lnSpc>
            </a:pPr>
            <a:r>
              <a:rPr lang="tr-TR" sz="1300" dirty="0">
                <a:latin typeface="Arial" pitchFamily="34" charset="0"/>
                <a:cs typeface="Arial" pitchFamily="34" charset="0"/>
              </a:rPr>
              <a:t>2. Aşağıdakilerden hangisi hava limanlarında bulunan hassas tesisler arasında yer almaz?</a:t>
            </a:r>
          </a:p>
          <a:p>
            <a:pPr algn="just">
              <a:lnSpc>
                <a:spcPct val="200000"/>
              </a:lnSpc>
            </a:pPr>
            <a:r>
              <a:rPr lang="tr-TR" sz="1300" dirty="0">
                <a:latin typeface="Arial" pitchFamily="34" charset="0"/>
                <a:cs typeface="Arial" pitchFamily="34" charset="0"/>
              </a:rPr>
              <a:t>a) Kule -Yakıt depoları</a:t>
            </a:r>
          </a:p>
          <a:p>
            <a:pPr algn="just">
              <a:lnSpc>
                <a:spcPct val="200000"/>
              </a:lnSpc>
            </a:pPr>
            <a:r>
              <a:rPr lang="tr-TR" sz="1300" dirty="0">
                <a:latin typeface="Arial" pitchFamily="34" charset="0"/>
                <a:cs typeface="Arial" pitchFamily="34" charset="0"/>
              </a:rPr>
              <a:t>b) Su kanalları</a:t>
            </a:r>
          </a:p>
          <a:p>
            <a:pPr algn="just">
              <a:lnSpc>
                <a:spcPct val="200000"/>
              </a:lnSpc>
            </a:pPr>
            <a:r>
              <a:rPr lang="tr-TR" sz="1300" dirty="0">
                <a:latin typeface="Arial" pitchFamily="34" charset="0"/>
                <a:cs typeface="Arial" pitchFamily="34" charset="0"/>
              </a:rPr>
              <a:t>c) Bakım üniteleri</a:t>
            </a:r>
          </a:p>
          <a:p>
            <a:pPr algn="just">
              <a:lnSpc>
                <a:spcPct val="200000"/>
              </a:lnSpc>
            </a:pPr>
            <a:r>
              <a:rPr lang="tr-TR" sz="1300" dirty="0">
                <a:latin typeface="Arial" pitchFamily="34" charset="0"/>
                <a:cs typeface="Arial" pitchFamily="34" charset="0"/>
              </a:rPr>
              <a:t>d) Hava trafik kontrol üniteleri</a:t>
            </a:r>
          </a:p>
          <a:p>
            <a:pPr algn="just">
              <a:lnSpc>
                <a:spcPct val="200000"/>
              </a:lnSpc>
            </a:pPr>
            <a:r>
              <a:rPr lang="tr-TR" sz="1300" dirty="0">
                <a:latin typeface="Arial" pitchFamily="34" charset="0"/>
                <a:cs typeface="Arial" pitchFamily="34" charset="0"/>
              </a:rPr>
              <a:t>e) Haberleşme santralleri</a:t>
            </a:r>
          </a:p>
        </p:txBody>
      </p:sp>
    </p:spTree>
    <p:extLst>
      <p:ext uri="{BB962C8B-B14F-4D97-AF65-F5344CB8AC3E}">
        <p14:creationId xmlns:p14="http://schemas.microsoft.com/office/powerpoint/2010/main" val="10091241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90715"/>
            <a:ext cx="8481965" cy="6008971"/>
          </a:xfrm>
          <a:prstGeom prst="rect">
            <a:avLst/>
          </a:prstGeom>
        </p:spPr>
        <p:txBody>
          <a:bodyPr wrap="square" lIns="83786" tIns="41893" rIns="83786" bIns="41893">
            <a:spAutoFit/>
          </a:bodyPr>
          <a:lstStyle/>
          <a:p>
            <a:pPr algn="just">
              <a:lnSpc>
                <a:spcPct val="200000"/>
              </a:lnSpc>
            </a:pPr>
            <a:r>
              <a:rPr lang="tr-TR" dirty="0" smtClean="0">
                <a:latin typeface="Arial" pitchFamily="34" charset="0"/>
                <a:cs typeface="Arial" pitchFamily="34" charset="0"/>
              </a:rPr>
              <a:t>DEĞERLENDİRME </a:t>
            </a:r>
            <a:r>
              <a:rPr lang="tr-TR" dirty="0">
                <a:latin typeface="Arial" pitchFamily="34" charset="0"/>
                <a:cs typeface="Arial" pitchFamily="34" charset="0"/>
              </a:rPr>
              <a:t>SORULARI</a:t>
            </a:r>
          </a:p>
          <a:p>
            <a:pPr algn="just">
              <a:lnSpc>
                <a:spcPct val="200000"/>
              </a:lnSpc>
            </a:pPr>
            <a:r>
              <a:rPr lang="tr-TR" sz="1500" dirty="0">
                <a:latin typeface="Arial" pitchFamily="34" charset="0"/>
                <a:cs typeface="Arial" pitchFamily="34" charset="0"/>
              </a:rPr>
              <a:t>3. </a:t>
            </a:r>
            <a:r>
              <a:rPr lang="tr-TR" sz="1300" dirty="0">
                <a:latin typeface="Arial" pitchFamily="34" charset="0"/>
                <a:cs typeface="Arial" pitchFamily="34" charset="0"/>
              </a:rPr>
              <a:t>Aşağıdakilerden hangisi her uçaktan sağlık genel bildirimi almak ve bu bildirimlerin değerlendirilmesini yaparak gerekirse ilgili tüzük çerçevesinde sağlık tedbirlerini almakla yükümlü birimdir?</a:t>
            </a:r>
          </a:p>
          <a:p>
            <a:pPr algn="just">
              <a:lnSpc>
                <a:spcPct val="200000"/>
              </a:lnSpc>
            </a:pPr>
            <a:r>
              <a:rPr lang="tr-TR" sz="1300" dirty="0">
                <a:latin typeface="Arial" pitchFamily="34" charset="0"/>
                <a:cs typeface="Arial" pitchFamily="34" charset="0"/>
              </a:rPr>
              <a:t>a) Jandarma Komutanlığı</a:t>
            </a:r>
          </a:p>
          <a:p>
            <a:pPr algn="just">
              <a:lnSpc>
                <a:spcPct val="200000"/>
              </a:lnSpc>
            </a:pPr>
            <a:r>
              <a:rPr lang="tr-TR" sz="1300" dirty="0">
                <a:latin typeface="Arial" pitchFamily="34" charset="0"/>
                <a:cs typeface="Arial" pitchFamily="34" charset="0"/>
              </a:rPr>
              <a:t>b) Mülki idare</a:t>
            </a:r>
          </a:p>
          <a:p>
            <a:pPr algn="just">
              <a:lnSpc>
                <a:spcPct val="200000"/>
              </a:lnSpc>
            </a:pPr>
            <a:r>
              <a:rPr lang="tr-TR" sz="1300" dirty="0">
                <a:latin typeface="Arial" pitchFamily="34" charset="0"/>
                <a:cs typeface="Arial" pitchFamily="34" charset="0"/>
              </a:rPr>
              <a:t>c) Emniyet Müdürlüğü</a:t>
            </a:r>
          </a:p>
          <a:p>
            <a:pPr algn="just">
              <a:lnSpc>
                <a:spcPct val="200000"/>
              </a:lnSpc>
            </a:pPr>
            <a:r>
              <a:rPr lang="tr-TR" sz="1300" dirty="0">
                <a:latin typeface="Arial" pitchFamily="34" charset="0"/>
                <a:cs typeface="Arial" pitchFamily="34" charset="0"/>
              </a:rPr>
              <a:t>d) Sağlık Denetleme Merkezi</a:t>
            </a:r>
          </a:p>
          <a:p>
            <a:pPr algn="just">
              <a:lnSpc>
                <a:spcPct val="200000"/>
              </a:lnSpc>
            </a:pPr>
            <a:r>
              <a:rPr lang="tr-TR" sz="1300" dirty="0">
                <a:latin typeface="Arial" pitchFamily="34" charset="0"/>
                <a:cs typeface="Arial" pitchFamily="34" charset="0"/>
              </a:rPr>
              <a:t>e) Kontrol noktası görevlileri</a:t>
            </a:r>
          </a:p>
          <a:p>
            <a:pPr algn="just">
              <a:lnSpc>
                <a:spcPct val="200000"/>
              </a:lnSpc>
            </a:pPr>
            <a:r>
              <a:rPr lang="tr-TR" sz="1300" dirty="0">
                <a:latin typeface="Arial" pitchFamily="34" charset="0"/>
                <a:cs typeface="Arial" pitchFamily="34" charset="0"/>
              </a:rPr>
              <a:t>4. Aşağıdakilerden hangisi havalimanında bulunan yer hizmet kuruluşlarının görevleri arasında yer almaz?</a:t>
            </a:r>
          </a:p>
          <a:p>
            <a:pPr algn="just">
              <a:lnSpc>
                <a:spcPct val="200000"/>
              </a:lnSpc>
            </a:pPr>
            <a:r>
              <a:rPr lang="tr-TR" sz="1300" dirty="0">
                <a:latin typeface="Arial" pitchFamily="34" charset="0"/>
                <a:cs typeface="Arial" pitchFamily="34" charset="0"/>
              </a:rPr>
              <a:t>a) Sağlık konusunda kendi personelini eğitmek</a:t>
            </a:r>
          </a:p>
          <a:p>
            <a:pPr algn="just">
              <a:lnSpc>
                <a:spcPct val="200000"/>
              </a:lnSpc>
            </a:pPr>
            <a:r>
              <a:rPr lang="tr-TR" sz="1300" dirty="0">
                <a:latin typeface="Arial" pitchFamily="34" charset="0"/>
                <a:cs typeface="Arial" pitchFamily="34" charset="0"/>
              </a:rPr>
              <a:t>b) Kendi mevzuatları çerçevesinde gerekli işlemleri yapmak</a:t>
            </a:r>
          </a:p>
          <a:p>
            <a:pPr algn="just">
              <a:lnSpc>
                <a:spcPct val="200000"/>
              </a:lnSpc>
            </a:pPr>
            <a:r>
              <a:rPr lang="tr-TR" sz="1300" dirty="0">
                <a:latin typeface="Arial" pitchFamily="34" charset="0"/>
                <a:cs typeface="Arial" pitchFamily="34" charset="0"/>
              </a:rPr>
              <a:t>c) Uçuşa kabul edilmiş yük ve bagajların taşınmasını yapmak</a:t>
            </a:r>
          </a:p>
          <a:p>
            <a:pPr algn="just">
              <a:lnSpc>
                <a:spcPct val="200000"/>
              </a:lnSpc>
            </a:pPr>
            <a:r>
              <a:rPr lang="tr-TR" sz="1300" dirty="0">
                <a:latin typeface="Arial" pitchFamily="34" charset="0"/>
                <a:cs typeface="Arial" pitchFamily="34" charset="0"/>
              </a:rPr>
              <a:t>d) Yolcuların uçağa götürülmesi ve getirilmesinde araç tahsis etmek</a:t>
            </a:r>
          </a:p>
          <a:p>
            <a:pPr algn="just">
              <a:lnSpc>
                <a:spcPct val="200000"/>
              </a:lnSpc>
            </a:pPr>
            <a:r>
              <a:rPr lang="tr-TR" sz="1300" dirty="0">
                <a:latin typeface="Arial" pitchFamily="34" charset="0"/>
                <a:cs typeface="Arial" pitchFamily="34" charset="0"/>
              </a:rPr>
              <a:t>e) Siber saldırılara karşı gerekli tedbirleri almak</a:t>
            </a:r>
            <a:endParaRPr lang="tr-TR" sz="1100" dirty="0">
              <a:latin typeface="Arial" pitchFamily="34" charset="0"/>
              <a:cs typeface="Arial" pitchFamily="34" charset="0"/>
            </a:endParaRPr>
          </a:p>
        </p:txBody>
      </p:sp>
    </p:spTree>
    <p:extLst>
      <p:ext uri="{BB962C8B-B14F-4D97-AF65-F5344CB8AC3E}">
        <p14:creationId xmlns:p14="http://schemas.microsoft.com/office/powerpoint/2010/main" val="2969326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90715"/>
            <a:ext cx="8481965" cy="5539978"/>
          </a:xfrm>
          <a:prstGeom prst="rect">
            <a:avLst/>
          </a:prstGeom>
        </p:spPr>
        <p:txBody>
          <a:bodyPr wrap="square" lIns="83786" tIns="41893" rIns="83786" bIns="41893">
            <a:spAutoFit/>
          </a:bodyPr>
          <a:lstStyle/>
          <a:p>
            <a:pPr algn="just">
              <a:lnSpc>
                <a:spcPct val="200000"/>
              </a:lnSpc>
            </a:pPr>
            <a:r>
              <a:rPr lang="tr-TR" dirty="0" smtClean="0">
                <a:latin typeface="Arial" pitchFamily="34" charset="0"/>
                <a:cs typeface="Arial" pitchFamily="34" charset="0"/>
              </a:rPr>
              <a:t>DEĞERLENDİRME </a:t>
            </a:r>
            <a:r>
              <a:rPr lang="tr-TR" dirty="0">
                <a:latin typeface="Arial" pitchFamily="34" charset="0"/>
                <a:cs typeface="Arial" pitchFamily="34" charset="0"/>
              </a:rPr>
              <a:t>SORULARI</a:t>
            </a:r>
          </a:p>
          <a:p>
            <a:pPr algn="just">
              <a:lnSpc>
                <a:spcPct val="200000"/>
              </a:lnSpc>
            </a:pPr>
            <a:r>
              <a:rPr lang="tr-TR" sz="1300" dirty="0">
                <a:latin typeface="Arial" pitchFamily="34" charset="0"/>
                <a:cs typeface="Arial" pitchFamily="34" charset="0"/>
              </a:rPr>
              <a:t>5. Aşağıdakilerden hangisi havalimanlarındaki fiziki güvenlik önlemleri arasında yer almaz?</a:t>
            </a:r>
          </a:p>
          <a:p>
            <a:pPr algn="just">
              <a:lnSpc>
                <a:spcPct val="200000"/>
              </a:lnSpc>
            </a:pPr>
            <a:r>
              <a:rPr lang="tr-TR" sz="1300" dirty="0">
                <a:latin typeface="Arial" pitchFamily="34" charset="0"/>
                <a:cs typeface="Arial" pitchFamily="34" charset="0"/>
              </a:rPr>
              <a:t>a) Duvarlar</a:t>
            </a:r>
          </a:p>
          <a:p>
            <a:pPr algn="just">
              <a:lnSpc>
                <a:spcPct val="200000"/>
              </a:lnSpc>
            </a:pPr>
            <a:r>
              <a:rPr lang="tr-TR" sz="1300" dirty="0">
                <a:latin typeface="Arial" pitchFamily="34" charset="0"/>
                <a:cs typeface="Arial" pitchFamily="34" charset="0"/>
              </a:rPr>
              <a:t>b) Tel örgüler</a:t>
            </a:r>
          </a:p>
          <a:p>
            <a:pPr algn="just">
              <a:lnSpc>
                <a:spcPct val="200000"/>
              </a:lnSpc>
            </a:pPr>
            <a:r>
              <a:rPr lang="tr-TR" sz="1300" dirty="0">
                <a:latin typeface="Arial" pitchFamily="34" charset="0"/>
                <a:cs typeface="Arial" pitchFamily="34" charset="0"/>
              </a:rPr>
              <a:t>c) Test sistemleri</a:t>
            </a:r>
          </a:p>
          <a:p>
            <a:pPr algn="just">
              <a:lnSpc>
                <a:spcPct val="200000"/>
              </a:lnSpc>
            </a:pPr>
            <a:r>
              <a:rPr lang="tr-TR" sz="1300" dirty="0">
                <a:latin typeface="Arial" pitchFamily="34" charset="0"/>
                <a:cs typeface="Arial" pitchFamily="34" charset="0"/>
              </a:rPr>
              <a:t>d) Kapanlar</a:t>
            </a:r>
          </a:p>
          <a:p>
            <a:pPr algn="just">
              <a:lnSpc>
                <a:spcPct val="200000"/>
              </a:lnSpc>
            </a:pPr>
            <a:r>
              <a:rPr lang="tr-TR" sz="1300" dirty="0">
                <a:latin typeface="Arial" pitchFamily="34" charset="0"/>
                <a:cs typeface="Arial" pitchFamily="34" charset="0"/>
              </a:rPr>
              <a:t>e) Kilitler</a:t>
            </a:r>
          </a:p>
          <a:p>
            <a:pPr algn="just">
              <a:lnSpc>
                <a:spcPct val="200000"/>
              </a:lnSpc>
            </a:pPr>
            <a:r>
              <a:rPr lang="tr-TR" sz="1300" dirty="0">
                <a:latin typeface="Arial" pitchFamily="34" charset="0"/>
                <a:cs typeface="Arial" pitchFamily="34" charset="0"/>
              </a:rPr>
              <a:t>6. Aşağıdakilerden hangisi koruyucu güvenlik önlemleri arasında yer alır?</a:t>
            </a:r>
          </a:p>
          <a:p>
            <a:pPr algn="just">
              <a:lnSpc>
                <a:spcPct val="200000"/>
              </a:lnSpc>
            </a:pPr>
            <a:r>
              <a:rPr lang="tr-TR" sz="1300" dirty="0">
                <a:latin typeface="Arial" pitchFamily="34" charset="0"/>
                <a:cs typeface="Arial" pitchFamily="34" charset="0"/>
              </a:rPr>
              <a:t>a) Bariyerler</a:t>
            </a:r>
          </a:p>
          <a:p>
            <a:pPr algn="just">
              <a:lnSpc>
                <a:spcPct val="200000"/>
              </a:lnSpc>
            </a:pPr>
            <a:r>
              <a:rPr lang="tr-TR" sz="1300" dirty="0">
                <a:latin typeface="Arial" pitchFamily="34" charset="0"/>
                <a:cs typeface="Arial" pitchFamily="34" charset="0"/>
              </a:rPr>
              <a:t>b) Devriyeler</a:t>
            </a:r>
          </a:p>
          <a:p>
            <a:pPr algn="just">
              <a:lnSpc>
                <a:spcPct val="200000"/>
              </a:lnSpc>
            </a:pPr>
            <a:r>
              <a:rPr lang="tr-TR" sz="1300" dirty="0">
                <a:latin typeface="Arial" pitchFamily="34" charset="0"/>
                <a:cs typeface="Arial" pitchFamily="34" charset="0"/>
              </a:rPr>
              <a:t>c) Erken algılama, uyarı ve alarm sistemleri</a:t>
            </a:r>
          </a:p>
          <a:p>
            <a:pPr algn="just">
              <a:lnSpc>
                <a:spcPct val="200000"/>
              </a:lnSpc>
            </a:pPr>
            <a:r>
              <a:rPr lang="tr-TR" sz="1300" dirty="0">
                <a:latin typeface="Arial" pitchFamily="34" charset="0"/>
                <a:cs typeface="Arial" pitchFamily="34" charset="0"/>
              </a:rPr>
              <a:t>d) Turnike geçiş sistemleri</a:t>
            </a:r>
          </a:p>
          <a:p>
            <a:pPr algn="just">
              <a:lnSpc>
                <a:spcPct val="200000"/>
              </a:lnSpc>
            </a:pPr>
            <a:r>
              <a:rPr lang="tr-TR" sz="1300" dirty="0">
                <a:latin typeface="Arial" pitchFamily="34" charset="0"/>
                <a:cs typeface="Arial" pitchFamily="34" charset="0"/>
              </a:rPr>
              <a:t>e) Aydınlatma</a:t>
            </a:r>
          </a:p>
        </p:txBody>
      </p:sp>
    </p:spTree>
    <p:extLst>
      <p:ext uri="{BB962C8B-B14F-4D97-AF65-F5344CB8AC3E}">
        <p14:creationId xmlns:p14="http://schemas.microsoft.com/office/powerpoint/2010/main" val="1314843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70640"/>
            <a:ext cx="8481965" cy="5408074"/>
          </a:xfrm>
          <a:prstGeom prst="rect">
            <a:avLst/>
          </a:prstGeom>
        </p:spPr>
        <p:txBody>
          <a:bodyPr wrap="square" lIns="83786" tIns="41893" rIns="83786" bIns="41893">
            <a:spAutoFit/>
          </a:bodyPr>
          <a:lstStyle/>
          <a:p>
            <a:pPr algn="just">
              <a:lnSpc>
                <a:spcPct val="150000"/>
              </a:lnSpc>
            </a:pPr>
            <a:r>
              <a:rPr lang="tr-TR" dirty="0" smtClean="0">
                <a:latin typeface="Arial" pitchFamily="34" charset="0"/>
                <a:cs typeface="Arial" pitchFamily="34" charset="0"/>
              </a:rPr>
              <a:t>DEĞERLENDİRME </a:t>
            </a:r>
            <a:r>
              <a:rPr lang="tr-TR" dirty="0">
                <a:latin typeface="Arial" pitchFamily="34" charset="0"/>
                <a:cs typeface="Arial" pitchFamily="34" charset="0"/>
              </a:rPr>
              <a:t>SORULARI</a:t>
            </a:r>
          </a:p>
          <a:p>
            <a:pPr algn="just">
              <a:lnSpc>
                <a:spcPct val="150000"/>
              </a:lnSpc>
            </a:pPr>
            <a:r>
              <a:rPr lang="tr-TR" sz="1300" dirty="0">
                <a:latin typeface="Arial" pitchFamily="34" charset="0"/>
                <a:cs typeface="Arial" pitchFamily="34" charset="0"/>
              </a:rPr>
              <a:t>7. Aşağıdakilerden hangisi fiziksel olarak belirlenmiş alana girişi tahditli sınırlandırılmış  olan mekân ve alanların girişlerinde, güvenlik görevlisi, güvenlik cihaz ve sistemleri ile oluşturulan, şahısların, taşıtların, eşyaların güvenlik amaçlı kontrollerinin yapıldığı yerlerdir?</a:t>
            </a:r>
          </a:p>
          <a:p>
            <a:pPr algn="just">
              <a:lnSpc>
                <a:spcPct val="150000"/>
              </a:lnSpc>
            </a:pPr>
            <a:r>
              <a:rPr lang="tr-TR" sz="1300" dirty="0">
                <a:latin typeface="Arial" pitchFamily="34" charset="0"/>
                <a:cs typeface="Arial" pitchFamily="34" charset="0"/>
              </a:rPr>
              <a:t>a) Giriş noktası</a:t>
            </a:r>
          </a:p>
          <a:p>
            <a:pPr algn="just">
              <a:lnSpc>
                <a:spcPct val="150000"/>
              </a:lnSpc>
            </a:pPr>
            <a:r>
              <a:rPr lang="tr-TR" sz="1300" dirty="0">
                <a:latin typeface="Arial" pitchFamily="34" charset="0"/>
                <a:cs typeface="Arial" pitchFamily="34" charset="0"/>
              </a:rPr>
              <a:t>b) Uçuş noktası</a:t>
            </a:r>
          </a:p>
          <a:p>
            <a:pPr algn="just">
              <a:lnSpc>
                <a:spcPct val="150000"/>
              </a:lnSpc>
            </a:pPr>
            <a:r>
              <a:rPr lang="tr-TR" sz="1300" dirty="0">
                <a:latin typeface="Arial" pitchFamily="34" charset="0"/>
                <a:cs typeface="Arial" pitchFamily="34" charset="0"/>
              </a:rPr>
              <a:t>c) Varış noktası</a:t>
            </a:r>
          </a:p>
          <a:p>
            <a:pPr algn="just">
              <a:lnSpc>
                <a:spcPct val="150000"/>
              </a:lnSpc>
            </a:pPr>
            <a:r>
              <a:rPr lang="tr-TR" sz="1300" dirty="0">
                <a:latin typeface="Arial" pitchFamily="34" charset="0"/>
                <a:cs typeface="Arial" pitchFamily="34" charset="0"/>
              </a:rPr>
              <a:t>d) Kontrol noktası</a:t>
            </a:r>
          </a:p>
          <a:p>
            <a:pPr algn="just">
              <a:lnSpc>
                <a:spcPct val="150000"/>
              </a:lnSpc>
            </a:pPr>
            <a:r>
              <a:rPr lang="tr-TR" sz="1300" dirty="0">
                <a:latin typeface="Arial" pitchFamily="34" charset="0"/>
                <a:cs typeface="Arial" pitchFamily="34" charset="0"/>
              </a:rPr>
              <a:t>e) Turnikeler</a:t>
            </a:r>
          </a:p>
          <a:p>
            <a:pPr algn="just">
              <a:lnSpc>
                <a:spcPct val="150000"/>
              </a:lnSpc>
            </a:pPr>
            <a:r>
              <a:rPr lang="tr-TR" sz="1300" dirty="0">
                <a:latin typeface="Arial" pitchFamily="34" charset="0"/>
                <a:cs typeface="Arial" pitchFamily="34" charset="0"/>
              </a:rPr>
              <a:t>8. Aşağıdakilerden hangisi x-ray görevlisinin ikaz ettiği bagajları monitördeki görüntü teyidini alarak bagajın sahibini tespit eder, şahsın diğer bagaj ve eşyalarını almasını sağladıktan sonra kendisine açtırarak bagajı kontrol etmekle görevlidir?</a:t>
            </a:r>
          </a:p>
          <a:p>
            <a:pPr algn="just">
              <a:lnSpc>
                <a:spcPct val="150000"/>
              </a:lnSpc>
            </a:pPr>
            <a:r>
              <a:rPr lang="tr-TR" sz="1300" dirty="0">
                <a:latin typeface="Arial" pitchFamily="34" charset="0"/>
                <a:cs typeface="Arial" pitchFamily="34" charset="0"/>
              </a:rPr>
              <a:t>a) Bagaj kontrol görevlisi</a:t>
            </a:r>
          </a:p>
          <a:p>
            <a:pPr algn="just">
              <a:lnSpc>
                <a:spcPct val="150000"/>
              </a:lnSpc>
            </a:pPr>
            <a:r>
              <a:rPr lang="tr-TR" sz="1300" dirty="0">
                <a:latin typeface="Arial" pitchFamily="34" charset="0"/>
                <a:cs typeface="Arial" pitchFamily="34" charset="0"/>
              </a:rPr>
              <a:t>b) X-ray operatörü</a:t>
            </a:r>
          </a:p>
          <a:p>
            <a:pPr algn="just">
              <a:lnSpc>
                <a:spcPct val="150000"/>
              </a:lnSpc>
            </a:pPr>
            <a:r>
              <a:rPr lang="tr-TR" sz="1300" dirty="0">
                <a:latin typeface="Arial" pitchFamily="34" charset="0"/>
                <a:cs typeface="Arial" pitchFamily="34" charset="0"/>
              </a:rPr>
              <a:t>c) Yönlendirme görevlisi</a:t>
            </a:r>
          </a:p>
          <a:p>
            <a:pPr algn="just">
              <a:lnSpc>
                <a:spcPct val="150000"/>
              </a:lnSpc>
            </a:pPr>
            <a:r>
              <a:rPr lang="tr-TR" sz="1300" dirty="0">
                <a:latin typeface="Arial" pitchFamily="34" charset="0"/>
                <a:cs typeface="Arial" pitchFamily="34" charset="0"/>
              </a:rPr>
              <a:t>d) Üst arama görevlisi</a:t>
            </a:r>
          </a:p>
          <a:p>
            <a:pPr algn="just">
              <a:lnSpc>
                <a:spcPct val="150000"/>
              </a:lnSpc>
            </a:pPr>
            <a:r>
              <a:rPr lang="tr-TR" sz="1300" dirty="0">
                <a:latin typeface="Arial" pitchFamily="34" charset="0"/>
                <a:cs typeface="Arial" pitchFamily="34" charset="0"/>
              </a:rPr>
              <a:t>e) Turnike görevlisi</a:t>
            </a:r>
          </a:p>
        </p:txBody>
      </p:sp>
    </p:spTree>
    <p:extLst>
      <p:ext uri="{BB962C8B-B14F-4D97-AF65-F5344CB8AC3E}">
        <p14:creationId xmlns:p14="http://schemas.microsoft.com/office/powerpoint/2010/main" val="2393031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80759"/>
            <a:ext cx="8747911" cy="361603"/>
          </a:xfrm>
          <a:prstGeom prst="rect">
            <a:avLst/>
          </a:prstGeom>
          <a:solidFill>
            <a:schemeClr val="accent5"/>
          </a:solidFill>
        </p:spPr>
        <p:txBody>
          <a:bodyPr wrap="square" lIns="83786" tIns="41893" rIns="83786" bIns="41893">
            <a:spAutoFit/>
          </a:bodyPr>
          <a:lstStyle/>
          <a:p>
            <a:pPr marR="4655">
              <a:spcBef>
                <a:spcPts val="550"/>
              </a:spcBef>
              <a:spcAft>
                <a:spcPts val="550"/>
              </a:spcAft>
            </a:pPr>
            <a:r>
              <a:rPr lang="fi-FI" b="1" spc="-32" dirty="0">
                <a:solidFill>
                  <a:schemeClr val="bg1"/>
                </a:solidFill>
                <a:latin typeface="Arial" pitchFamily="34" charset="0"/>
                <a:cs typeface="Arial" pitchFamily="34" charset="0"/>
              </a:rPr>
              <a:t>HAVALİMANI GÜVENLİĞİ </a:t>
            </a:r>
            <a:r>
              <a:rPr lang="fi-FI" b="1" spc="-32" dirty="0">
                <a:solidFill>
                  <a:schemeClr val="bg1"/>
                </a:solidFill>
                <a:latin typeface="Arial" pitchFamily="34" charset="0"/>
                <a:cs typeface="Arial" pitchFamily="34" charset="0"/>
              </a:rPr>
              <a:t>III</a:t>
            </a:r>
            <a:r>
              <a:rPr lang="tr-TR" b="1" spc="-32" dirty="0">
                <a:solidFill>
                  <a:schemeClr val="bg1"/>
                </a:solidFill>
                <a:latin typeface="Arial" pitchFamily="34" charset="0"/>
                <a:cs typeface="Arial" pitchFamily="34" charset="0"/>
              </a:rPr>
              <a:t> </a:t>
            </a:r>
            <a:r>
              <a:rPr lang="fi-FI" b="1" spc="-32" dirty="0">
                <a:solidFill>
                  <a:schemeClr val="bg1"/>
                </a:solidFill>
                <a:latin typeface="Arial" pitchFamily="34" charset="0"/>
                <a:cs typeface="Arial" pitchFamily="34" charset="0"/>
              </a:rPr>
              <a:t>(</a:t>
            </a:r>
            <a:r>
              <a:rPr lang="fi-FI" b="1" spc="-32" dirty="0">
                <a:solidFill>
                  <a:schemeClr val="bg1"/>
                </a:solidFill>
                <a:latin typeface="Arial" pitchFamily="34" charset="0"/>
                <a:cs typeface="Arial" pitchFamily="34" charset="0"/>
              </a:rPr>
              <a:t>GÜVENLİK UYGULAMALARI)</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643178" y="-272142"/>
            <a:ext cx="613984" cy="1011858"/>
            <a:chOff x="10998200" y="171196"/>
            <a:chExt cx="755650" cy="914654"/>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00" dirty="0"/>
            </a:p>
          </p:txBody>
        </p:sp>
        <p:sp>
          <p:nvSpPr>
            <p:cNvPr id="12" name="Metin kutusu 11"/>
            <p:cNvSpPr txBox="1"/>
            <p:nvPr/>
          </p:nvSpPr>
          <p:spPr>
            <a:xfrm>
              <a:off x="11068049" y="171196"/>
              <a:ext cx="685801" cy="821382"/>
            </a:xfrm>
            <a:prstGeom prst="rect">
              <a:avLst/>
            </a:prstGeom>
            <a:noFill/>
          </p:spPr>
          <p:txBody>
            <a:bodyPr wrap="square" rtlCol="0">
              <a:spAutoFit/>
            </a:bodyPr>
            <a:lstStyle/>
            <a:p>
              <a:r>
                <a:rPr lang="tr-TR" sz="2600" b="1" dirty="0">
                  <a:solidFill>
                    <a:schemeClr val="bg1"/>
                  </a:solidFill>
                </a:rPr>
                <a:t>   14</a:t>
              </a:r>
              <a:endParaRPr lang="tr-TR" sz="3700" b="1" dirty="0">
                <a:solidFill>
                  <a:schemeClr val="bg1"/>
                </a:solidFill>
              </a:endParaRPr>
            </a:p>
          </p:txBody>
        </p:sp>
      </p:grpSp>
      <p:sp>
        <p:nvSpPr>
          <p:cNvPr id="3" name="Dikdörtgen 2"/>
          <p:cNvSpPr/>
          <p:nvPr/>
        </p:nvSpPr>
        <p:spPr>
          <a:xfrm>
            <a:off x="365373" y="270640"/>
            <a:ext cx="8481965" cy="5301417"/>
          </a:xfrm>
          <a:prstGeom prst="rect">
            <a:avLst/>
          </a:prstGeom>
        </p:spPr>
        <p:txBody>
          <a:bodyPr wrap="square" lIns="83786" tIns="41893" rIns="83786" bIns="41893">
            <a:spAutoFit/>
          </a:bodyPr>
          <a:lstStyle/>
          <a:p>
            <a:pPr algn="just">
              <a:lnSpc>
                <a:spcPct val="150000"/>
              </a:lnSpc>
            </a:pPr>
            <a:r>
              <a:rPr lang="tr-TR" dirty="0" smtClean="0">
                <a:latin typeface="Arial" pitchFamily="34" charset="0"/>
                <a:cs typeface="Arial" pitchFamily="34" charset="0"/>
              </a:rPr>
              <a:t>DEĞERLENDİRME </a:t>
            </a:r>
            <a:r>
              <a:rPr lang="tr-TR" dirty="0">
                <a:latin typeface="Arial" pitchFamily="34" charset="0"/>
                <a:cs typeface="Arial" pitchFamily="34" charset="0"/>
              </a:rPr>
              <a:t>SORULARI</a:t>
            </a:r>
          </a:p>
          <a:p>
            <a:pPr algn="just">
              <a:lnSpc>
                <a:spcPct val="150000"/>
              </a:lnSpc>
            </a:pPr>
            <a:r>
              <a:rPr lang="tr-TR" sz="1300" dirty="0">
                <a:latin typeface="Arial" pitchFamily="34" charset="0"/>
                <a:cs typeface="Arial" pitchFamily="34" charset="0"/>
              </a:rPr>
              <a:t>9. Aşağıdakilerden hangisi günümüzde kullanılan mevcut biyometrik sistemlerden biri değildir?</a:t>
            </a:r>
          </a:p>
          <a:p>
            <a:pPr algn="just">
              <a:lnSpc>
                <a:spcPct val="150000"/>
              </a:lnSpc>
            </a:pPr>
            <a:r>
              <a:rPr lang="tr-TR" sz="1300" dirty="0">
                <a:latin typeface="Arial" pitchFamily="34" charset="0"/>
                <a:cs typeface="Arial" pitchFamily="34" charset="0"/>
              </a:rPr>
              <a:t>a) Yüz </a:t>
            </a:r>
            <a:r>
              <a:rPr lang="tr-TR" sz="1300" dirty="0" err="1">
                <a:latin typeface="Arial" pitchFamily="34" charset="0"/>
                <a:cs typeface="Arial" pitchFamily="34" charset="0"/>
              </a:rPr>
              <a:t>termogramı</a:t>
            </a:r>
            <a:endParaRPr lang="tr-TR" sz="1300" dirty="0">
              <a:latin typeface="Arial" pitchFamily="34" charset="0"/>
              <a:cs typeface="Arial" pitchFamily="34" charset="0"/>
            </a:endParaRPr>
          </a:p>
          <a:p>
            <a:pPr algn="just">
              <a:lnSpc>
                <a:spcPct val="150000"/>
              </a:lnSpc>
            </a:pPr>
            <a:r>
              <a:rPr lang="tr-TR" sz="1300" dirty="0">
                <a:latin typeface="Arial" pitchFamily="34" charset="0"/>
                <a:cs typeface="Arial" pitchFamily="34" charset="0"/>
              </a:rPr>
              <a:t>b) El geometrisi</a:t>
            </a:r>
          </a:p>
          <a:p>
            <a:pPr algn="just">
              <a:lnSpc>
                <a:spcPct val="150000"/>
              </a:lnSpc>
            </a:pPr>
            <a:r>
              <a:rPr lang="tr-TR" sz="1300" dirty="0">
                <a:latin typeface="Arial" pitchFamily="34" charset="0"/>
                <a:cs typeface="Arial" pitchFamily="34" charset="0"/>
              </a:rPr>
              <a:t>c) DNA</a:t>
            </a:r>
          </a:p>
          <a:p>
            <a:pPr algn="just">
              <a:lnSpc>
                <a:spcPct val="150000"/>
              </a:lnSpc>
            </a:pPr>
            <a:r>
              <a:rPr lang="tr-TR" sz="1300" dirty="0">
                <a:latin typeface="Arial" pitchFamily="34" charset="0"/>
                <a:cs typeface="Arial" pitchFamily="34" charset="0"/>
              </a:rPr>
              <a:t>d) Retina</a:t>
            </a:r>
          </a:p>
          <a:p>
            <a:pPr algn="just">
              <a:lnSpc>
                <a:spcPct val="150000"/>
              </a:lnSpc>
            </a:pPr>
            <a:r>
              <a:rPr lang="tr-TR" sz="1300" dirty="0">
                <a:latin typeface="Arial" pitchFamily="34" charset="0"/>
                <a:cs typeface="Arial" pitchFamily="34" charset="0"/>
              </a:rPr>
              <a:t>e) Ayak izi</a:t>
            </a:r>
          </a:p>
          <a:p>
            <a:pPr algn="just">
              <a:lnSpc>
                <a:spcPct val="150000"/>
              </a:lnSpc>
            </a:pPr>
            <a:r>
              <a:rPr lang="tr-TR" sz="1300" dirty="0">
                <a:latin typeface="Arial" pitchFamily="34" charset="0"/>
                <a:cs typeface="Arial" pitchFamily="34" charset="0"/>
              </a:rPr>
              <a:t>10. Aşağıdakilerden hangisi güvenlik kontrol noktalarında veya gerekli görülen diğer yerlerde, yolcu ve personelin geçişlerinde güvenlik taramasının bölgesel yapılabilmesi amacıyla sadece metale duyarlı olan </a:t>
            </a:r>
            <a:r>
              <a:rPr lang="tr-TR" sz="1300" dirty="0" err="1">
                <a:latin typeface="Arial" pitchFamily="34" charset="0"/>
                <a:cs typeface="Arial" pitchFamily="34" charset="0"/>
              </a:rPr>
              <a:t>dedektör</a:t>
            </a:r>
            <a:r>
              <a:rPr lang="tr-TR" sz="1300" dirty="0">
                <a:latin typeface="Arial" pitchFamily="34" charset="0"/>
                <a:cs typeface="Arial" pitchFamily="34" charset="0"/>
              </a:rPr>
              <a:t> olarak tanımlanır?</a:t>
            </a:r>
          </a:p>
          <a:p>
            <a:pPr algn="just">
              <a:lnSpc>
                <a:spcPct val="150000"/>
              </a:lnSpc>
            </a:pPr>
            <a:r>
              <a:rPr lang="tr-TR" sz="1300" dirty="0">
                <a:latin typeface="Arial" pitchFamily="34" charset="0"/>
                <a:cs typeface="Arial" pitchFamily="34" charset="0"/>
              </a:rPr>
              <a:t>a) Metal kapı </a:t>
            </a:r>
            <a:r>
              <a:rPr lang="tr-TR" sz="1300" dirty="0" err="1">
                <a:latin typeface="Arial" pitchFamily="34" charset="0"/>
                <a:cs typeface="Arial" pitchFamily="34" charset="0"/>
              </a:rPr>
              <a:t>Dedektörü</a:t>
            </a:r>
            <a:endParaRPr lang="tr-TR" sz="1300" dirty="0">
              <a:latin typeface="Arial" pitchFamily="34" charset="0"/>
              <a:cs typeface="Arial" pitchFamily="34" charset="0"/>
            </a:endParaRPr>
          </a:p>
          <a:p>
            <a:pPr algn="just">
              <a:lnSpc>
                <a:spcPct val="150000"/>
              </a:lnSpc>
            </a:pPr>
            <a:r>
              <a:rPr lang="tr-TR" sz="1300" dirty="0">
                <a:latin typeface="Arial" pitchFamily="34" charset="0"/>
                <a:cs typeface="Arial" pitchFamily="34" charset="0"/>
              </a:rPr>
              <a:t>b) El tipi metal arama </a:t>
            </a:r>
            <a:r>
              <a:rPr lang="tr-TR" sz="1300" dirty="0" err="1">
                <a:latin typeface="Arial" pitchFamily="34" charset="0"/>
                <a:cs typeface="Arial" pitchFamily="34" charset="0"/>
              </a:rPr>
              <a:t>Dedektörü</a:t>
            </a:r>
            <a:endParaRPr lang="tr-TR" sz="1300" dirty="0">
              <a:latin typeface="Arial" pitchFamily="34" charset="0"/>
              <a:cs typeface="Arial" pitchFamily="34" charset="0"/>
            </a:endParaRPr>
          </a:p>
          <a:p>
            <a:pPr algn="just">
              <a:lnSpc>
                <a:spcPct val="150000"/>
              </a:lnSpc>
            </a:pPr>
            <a:r>
              <a:rPr lang="tr-TR" sz="1300" dirty="0">
                <a:latin typeface="Arial" pitchFamily="34" charset="0"/>
                <a:cs typeface="Arial" pitchFamily="34" charset="0"/>
              </a:rPr>
              <a:t>c) X-ray cihazı</a:t>
            </a:r>
          </a:p>
          <a:p>
            <a:pPr algn="just">
              <a:lnSpc>
                <a:spcPct val="150000"/>
              </a:lnSpc>
            </a:pPr>
            <a:r>
              <a:rPr lang="tr-TR" sz="1300" dirty="0">
                <a:latin typeface="Arial" pitchFamily="34" charset="0"/>
                <a:cs typeface="Arial" pitchFamily="34" charset="0"/>
              </a:rPr>
              <a:t>d) Patlayıcı </a:t>
            </a:r>
            <a:r>
              <a:rPr lang="tr-TR" sz="1300" dirty="0" err="1">
                <a:latin typeface="Arial" pitchFamily="34" charset="0"/>
                <a:cs typeface="Arial" pitchFamily="34" charset="0"/>
              </a:rPr>
              <a:t>Dedektörü</a:t>
            </a:r>
            <a:endParaRPr lang="tr-TR" sz="1300" dirty="0">
              <a:latin typeface="Arial" pitchFamily="34" charset="0"/>
              <a:cs typeface="Arial" pitchFamily="34" charset="0"/>
            </a:endParaRPr>
          </a:p>
          <a:p>
            <a:pPr algn="just">
              <a:lnSpc>
                <a:spcPct val="150000"/>
              </a:lnSpc>
            </a:pPr>
            <a:r>
              <a:rPr lang="tr-TR" sz="1300" dirty="0">
                <a:latin typeface="Arial" pitchFamily="34" charset="0"/>
                <a:cs typeface="Arial" pitchFamily="34" charset="0"/>
              </a:rPr>
              <a:t>e) Kapalı devre televizyon sistemleri</a:t>
            </a:r>
          </a:p>
          <a:p>
            <a:pPr algn="just">
              <a:lnSpc>
                <a:spcPct val="150000"/>
              </a:lnSpc>
            </a:pPr>
            <a:r>
              <a:rPr lang="tr-TR" sz="1300" dirty="0">
                <a:latin typeface="Arial" pitchFamily="34" charset="0"/>
                <a:cs typeface="Arial" pitchFamily="34" charset="0"/>
              </a:rPr>
              <a:t>                                                                                                                          1.e, 2b, 3.d, 4.a, 5.c, 6.b, 7.d, 8.a, 9.e, 10.</a:t>
            </a:r>
          </a:p>
        </p:txBody>
      </p:sp>
    </p:spTree>
    <p:extLst>
      <p:ext uri="{BB962C8B-B14F-4D97-AF65-F5344CB8AC3E}">
        <p14:creationId xmlns:p14="http://schemas.microsoft.com/office/powerpoint/2010/main" val="1093902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7119</Words>
  <Application>Microsoft Office PowerPoint</Application>
  <PresentationFormat>Ekran Gösterisi (4:3)</PresentationFormat>
  <Paragraphs>852</Paragraphs>
  <Slides>88</Slides>
  <Notes>88</Notes>
  <HiddenSlides>0</HiddenSlides>
  <MMClips>0</MMClips>
  <ScaleCrop>false</ScaleCrop>
  <HeadingPairs>
    <vt:vector size="4" baseType="variant">
      <vt:variant>
        <vt:lpstr>Tema</vt:lpstr>
      </vt:variant>
      <vt:variant>
        <vt:i4>1</vt:i4>
      </vt:variant>
      <vt:variant>
        <vt:lpstr>Slayt Başlıkları</vt:lpstr>
      </vt:variant>
      <vt:variant>
        <vt:i4>88</vt:i4>
      </vt:variant>
    </vt:vector>
  </HeadingPairs>
  <TitlesOfParts>
    <vt:vector size="89"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cp:lastModifiedBy>kavas36@gmail.com</cp:lastModifiedBy>
  <cp:revision>1</cp:revision>
  <dcterms:modified xsi:type="dcterms:W3CDTF">2021-06-02T14:10:32Z</dcterms:modified>
</cp:coreProperties>
</file>