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951820-562D-4EC1-991B-2A79B5EB7887}" type="datetimeFigureOut">
              <a:rPr lang="tr-TR" smtClean="0"/>
              <a:t>11.04.2021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CE0B6E-C313-4591-BFAB-230AB0985821}" type="slidenum">
              <a:rPr lang="tr-TR" smtClean="0"/>
              <a:t>‹#›</a:t>
            </a:fld>
            <a:endParaRPr lang="tr-TR"/>
          </a:p>
        </p:txBody>
      </p:sp>
    </p:spTree>
    <p:extLst>
      <p:ext uri="{BB962C8B-B14F-4D97-AF65-F5344CB8AC3E}">
        <p14:creationId xmlns:p14="http://schemas.microsoft.com/office/powerpoint/2010/main" val="4205432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buFont typeface="Wingdings" pitchFamily="2" charset="2"/>
              <a:buChar char="Ø"/>
            </a:pPr>
            <a:r>
              <a:rPr lang="tr-TR" b="1" dirty="0" smtClean="0"/>
              <a:t>Durdurma süresi, durdurma sebebine esas teşkil eden işlemin gerçekleştirilmesi için zorunlu olan süreden fazla olamaz.</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73</a:t>
            </a:fld>
            <a:endParaRPr lang="tr-TR" dirty="0"/>
          </a:p>
        </p:txBody>
      </p:sp>
    </p:spTree>
    <p:extLst>
      <p:ext uri="{BB962C8B-B14F-4D97-AF65-F5344CB8AC3E}">
        <p14:creationId xmlns:p14="http://schemas.microsoft.com/office/powerpoint/2010/main" val="1134403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4/11/2021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023137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11.04.2021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a:t>
            </a:r>
            <a:r>
              <a:rPr lang="tr-TR" b="1" spc="-32" dirty="0">
                <a:solidFill>
                  <a:schemeClr val="bg1"/>
                </a:solidFill>
                <a:latin typeface="Arial" pitchFamily="34" charset="0"/>
                <a:cs typeface="Arial" pitchFamily="34" charset="0"/>
              </a:rPr>
              <a:t>MÜDAHALE </a:t>
            </a:r>
            <a:endParaRPr lang="tr-TR" b="1" spc="-32" dirty="0">
              <a:solidFill>
                <a:schemeClr val="bg1"/>
              </a:solidFill>
              <a:latin typeface="Arial" pitchFamily="34" charset="0"/>
              <a:cs typeface="Arial" pitchFamily="34" charset="0"/>
            </a:endParaRP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1106714"/>
            <a:ext cx="8401003" cy="4239588"/>
          </a:xfrm>
          <a:prstGeom prst="rect">
            <a:avLst/>
          </a:prstGeom>
        </p:spPr>
        <p:txBody>
          <a:bodyPr wrap="square" lIns="83786" tIns="41893" rIns="83786" bIns="41893">
            <a:spAutoFit/>
          </a:bodyPr>
          <a:lstStyle/>
          <a:p>
            <a:pPr algn="just"/>
            <a:r>
              <a:rPr lang="tr-TR" b="1" u="sng" dirty="0" smtClean="0">
                <a:latin typeface="Arial" pitchFamily="34" charset="0"/>
                <a:cs typeface="Arial" pitchFamily="34" charset="0"/>
              </a:rPr>
              <a:t>KONU BAŞLIKLARI</a:t>
            </a:r>
            <a:endParaRPr lang="tr-TR" b="1" u="sng"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 Polis Vazife ve Salahiyet </a:t>
            </a:r>
            <a:r>
              <a:rPr lang="tr-TR" b="1" dirty="0">
                <a:latin typeface="Arial" pitchFamily="34" charset="0"/>
                <a:cs typeface="Arial" pitchFamily="34" charset="0"/>
              </a:rPr>
              <a:t>Kanunu (</a:t>
            </a:r>
            <a:r>
              <a:rPr lang="tr-TR" b="1" dirty="0" err="1">
                <a:latin typeface="Arial" pitchFamily="34" charset="0"/>
                <a:cs typeface="Arial" pitchFamily="34" charset="0"/>
              </a:rPr>
              <a:t>pvsk</a:t>
            </a:r>
            <a:r>
              <a:rPr lang="tr-TR" b="1" dirty="0">
                <a:latin typeface="Arial" pitchFamily="34" charset="0"/>
                <a:cs typeface="Arial" pitchFamily="34" charset="0"/>
              </a:rPr>
              <a:t>)</a:t>
            </a:r>
          </a:p>
          <a:p>
            <a:pPr algn="just">
              <a:lnSpc>
                <a:spcPct val="200000"/>
              </a:lnSpc>
            </a:pPr>
            <a:r>
              <a:rPr lang="tr-TR" b="1" dirty="0">
                <a:latin typeface="Arial" pitchFamily="34" charset="0"/>
                <a:cs typeface="Arial" pitchFamily="34" charset="0"/>
              </a:rPr>
              <a:t>• Adli ve Önleme </a:t>
            </a:r>
            <a:r>
              <a:rPr lang="tr-TR" b="1" dirty="0">
                <a:latin typeface="Arial" pitchFamily="34" charset="0"/>
                <a:cs typeface="Arial" pitchFamily="34" charset="0"/>
              </a:rPr>
              <a:t>Aramaları Yönetmeliği</a:t>
            </a:r>
            <a:endParaRPr lang="tr-TR" b="1" dirty="0">
              <a:latin typeface="Arial" pitchFamily="34" charset="0"/>
              <a:cs typeface="Arial" pitchFamily="34" charset="0"/>
            </a:endParaRPr>
          </a:p>
          <a:p>
            <a:pPr algn="just">
              <a:lnSpc>
                <a:spcPct val="200000"/>
              </a:lnSpc>
            </a:pPr>
            <a:r>
              <a:rPr lang="tr-TR" b="1" dirty="0">
                <a:latin typeface="Arial" pitchFamily="34" charset="0"/>
                <a:cs typeface="Arial" pitchFamily="34" charset="0"/>
              </a:rPr>
              <a:t>• Ceza Muhakemesi Kanunu (</a:t>
            </a:r>
            <a:r>
              <a:rPr lang="tr-TR" b="1" dirty="0" err="1">
                <a:latin typeface="Arial" pitchFamily="34" charset="0"/>
                <a:cs typeface="Arial" pitchFamily="34" charset="0"/>
              </a:rPr>
              <a:t>cmk</a:t>
            </a:r>
            <a:r>
              <a:rPr lang="tr-TR" b="1" dirty="0">
                <a:latin typeface="Arial" pitchFamily="34" charset="0"/>
                <a:cs typeface="Arial" pitchFamily="34" charset="0"/>
              </a:rPr>
              <a:t>)</a:t>
            </a:r>
          </a:p>
          <a:p>
            <a:pPr algn="just">
              <a:lnSpc>
                <a:spcPct val="200000"/>
              </a:lnSpc>
            </a:pPr>
            <a:r>
              <a:rPr lang="tr-TR" b="1" dirty="0">
                <a:latin typeface="Arial" pitchFamily="34" charset="0"/>
                <a:cs typeface="Arial" pitchFamily="34" charset="0"/>
              </a:rPr>
              <a:t>• Türk Ceza Kanunu (</a:t>
            </a:r>
            <a:r>
              <a:rPr lang="tr-TR" b="1" dirty="0" err="1">
                <a:latin typeface="Arial" pitchFamily="34" charset="0"/>
                <a:cs typeface="Arial" pitchFamily="34" charset="0"/>
              </a:rPr>
              <a:t>tck</a:t>
            </a:r>
            <a:r>
              <a:rPr lang="tr-TR" b="1" dirty="0">
                <a:latin typeface="Arial" pitchFamily="34" charset="0"/>
                <a:cs typeface="Arial" pitchFamily="34" charset="0"/>
              </a:rPr>
              <a:t>)</a:t>
            </a:r>
          </a:p>
          <a:p>
            <a:pPr algn="just">
              <a:lnSpc>
                <a:spcPct val="200000"/>
              </a:lnSpc>
            </a:pPr>
            <a:r>
              <a:rPr lang="tr-TR" b="1" dirty="0">
                <a:latin typeface="Arial" pitchFamily="34" charset="0"/>
                <a:cs typeface="Arial" pitchFamily="34" charset="0"/>
              </a:rPr>
              <a:t>• Hâkimler ve Savcılar </a:t>
            </a:r>
            <a:r>
              <a:rPr lang="tr-TR" b="1" dirty="0">
                <a:latin typeface="Arial" pitchFamily="34" charset="0"/>
                <a:cs typeface="Arial" pitchFamily="34" charset="0"/>
              </a:rPr>
              <a:t>Kanunu (</a:t>
            </a:r>
            <a:r>
              <a:rPr lang="tr-TR" b="1" dirty="0" err="1">
                <a:latin typeface="Arial" pitchFamily="34" charset="0"/>
                <a:cs typeface="Arial" pitchFamily="34" charset="0"/>
              </a:rPr>
              <a:t>hsyk</a:t>
            </a:r>
            <a:r>
              <a:rPr lang="tr-TR" b="1" dirty="0">
                <a:latin typeface="Arial" pitchFamily="34" charset="0"/>
                <a:cs typeface="Arial" pitchFamily="34" charset="0"/>
              </a:rPr>
              <a:t>)</a:t>
            </a:r>
          </a:p>
          <a:p>
            <a:pPr algn="just">
              <a:lnSpc>
                <a:spcPct val="200000"/>
              </a:lnSpc>
            </a:pPr>
            <a:r>
              <a:rPr lang="tr-TR" b="1" dirty="0">
                <a:latin typeface="Arial" pitchFamily="34" charset="0"/>
                <a:cs typeface="Arial" pitchFamily="34" charset="0"/>
              </a:rPr>
              <a:t>• Avukatlık Kanunu</a:t>
            </a:r>
          </a:p>
          <a:p>
            <a:pPr algn="just">
              <a:lnSpc>
                <a:spcPct val="200000"/>
              </a:lnSpc>
            </a:pPr>
            <a:r>
              <a:rPr lang="tr-TR" b="1" dirty="0">
                <a:latin typeface="Arial" pitchFamily="34" charset="0"/>
                <a:cs typeface="Arial" pitchFamily="34" charset="0"/>
              </a:rPr>
              <a:t>• Çocuk Koruma Kanunu</a:t>
            </a:r>
          </a:p>
        </p:txBody>
      </p:sp>
    </p:spTree>
    <p:extLst>
      <p:ext uri="{BB962C8B-B14F-4D97-AF65-F5344CB8AC3E}">
        <p14:creationId xmlns:p14="http://schemas.microsoft.com/office/powerpoint/2010/main" val="2096644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a:t>
            </a:r>
            <a:r>
              <a:rPr lang="tr-TR" b="1" spc="-32" dirty="0">
                <a:solidFill>
                  <a:schemeClr val="bg1"/>
                </a:solidFill>
                <a:latin typeface="Arial" pitchFamily="34" charset="0"/>
                <a:cs typeface="Arial" pitchFamily="34" charset="0"/>
              </a:rPr>
              <a:t>MÜDAHALE </a:t>
            </a:r>
            <a:endParaRPr lang="tr-TR" b="1" spc="-32" dirty="0">
              <a:solidFill>
                <a:schemeClr val="bg1"/>
              </a:solidFill>
              <a:latin typeface="Arial" pitchFamily="34" charset="0"/>
              <a:cs typeface="Arial" pitchFamily="34" charset="0"/>
            </a:endParaRP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1106715"/>
            <a:ext cx="8401003" cy="4793586"/>
          </a:xfrm>
          <a:prstGeom prst="rect">
            <a:avLst/>
          </a:prstGeom>
        </p:spPr>
        <p:txBody>
          <a:bodyPr wrap="square" lIns="83786" tIns="41893" rIns="83786" bIns="41893">
            <a:spAutoFit/>
          </a:bodyPr>
          <a:lstStyle/>
          <a:p>
            <a:pPr algn="just"/>
            <a:r>
              <a:rPr lang="tr-TR" b="1" u="sng" dirty="0" smtClean="0">
                <a:latin typeface="Arial" pitchFamily="34" charset="0"/>
                <a:cs typeface="Arial" pitchFamily="34" charset="0"/>
              </a:rPr>
              <a:t>HEDEFLER</a:t>
            </a:r>
            <a:endParaRPr lang="tr-TR" b="1" u="sng" dirty="0">
              <a:latin typeface="Arial" pitchFamily="34" charset="0"/>
              <a:cs typeface="Arial" pitchFamily="34" charset="0"/>
            </a:endParaRPr>
          </a:p>
          <a:p>
            <a:pPr algn="just">
              <a:lnSpc>
                <a:spcPct val="200000"/>
              </a:lnSpc>
            </a:pPr>
            <a:r>
              <a:rPr lang="tr-TR" dirty="0">
                <a:latin typeface="Arial" pitchFamily="34" charset="0"/>
                <a:cs typeface="Arial" pitchFamily="34" charset="0"/>
              </a:rPr>
              <a:t>• Bu üniteyi çalıştıktan sonra;</a:t>
            </a:r>
          </a:p>
          <a:p>
            <a:pPr algn="just">
              <a:lnSpc>
                <a:spcPct val="200000"/>
              </a:lnSpc>
            </a:pPr>
            <a:r>
              <a:rPr lang="tr-TR" dirty="0">
                <a:latin typeface="Arial" pitchFamily="34" charset="0"/>
                <a:cs typeface="Arial" pitchFamily="34" charset="0"/>
              </a:rPr>
              <a:t>• Genel olarak durdurma ve </a:t>
            </a:r>
            <a:r>
              <a:rPr lang="tr-TR" dirty="0" smtClean="0">
                <a:latin typeface="Arial" pitchFamily="34" charset="0"/>
                <a:cs typeface="Arial" pitchFamily="34" charset="0"/>
              </a:rPr>
              <a:t>kimlik sorma </a:t>
            </a:r>
            <a:r>
              <a:rPr lang="tr-TR" dirty="0">
                <a:latin typeface="Arial" pitchFamily="34" charset="0"/>
                <a:cs typeface="Arial" pitchFamily="34" charset="0"/>
              </a:rPr>
              <a:t>hakkında bilgi edinebilecek,</a:t>
            </a:r>
          </a:p>
          <a:p>
            <a:pPr algn="just">
              <a:lnSpc>
                <a:spcPct val="200000"/>
              </a:lnSpc>
            </a:pPr>
            <a:r>
              <a:rPr lang="tr-TR" dirty="0">
                <a:latin typeface="Arial" pitchFamily="34" charset="0"/>
                <a:cs typeface="Arial" pitchFamily="34" charset="0"/>
              </a:rPr>
              <a:t>• Zor ve silah kullanma </a:t>
            </a:r>
            <a:r>
              <a:rPr lang="tr-TR" dirty="0" smtClean="0">
                <a:latin typeface="Arial" pitchFamily="34" charset="0"/>
                <a:cs typeface="Arial" pitchFamily="34" charset="0"/>
              </a:rPr>
              <a:t>durumlarını öğrenebilecek</a:t>
            </a:r>
            <a:r>
              <a:rPr lang="tr-TR" dirty="0">
                <a:latin typeface="Arial" pitchFamily="34" charset="0"/>
                <a:cs typeface="Arial" pitchFamily="34" charset="0"/>
              </a:rPr>
              <a:t>,</a:t>
            </a:r>
          </a:p>
          <a:p>
            <a:pPr algn="just">
              <a:lnSpc>
                <a:spcPct val="200000"/>
              </a:lnSpc>
            </a:pPr>
            <a:r>
              <a:rPr lang="tr-TR" dirty="0">
                <a:latin typeface="Arial" pitchFamily="34" charset="0"/>
                <a:cs typeface="Arial" pitchFamily="34" charset="0"/>
              </a:rPr>
              <a:t>• Adli aramalarda karar ve emir </a:t>
            </a:r>
            <a:r>
              <a:rPr lang="tr-TR" dirty="0" smtClean="0">
                <a:latin typeface="Arial" pitchFamily="34" charset="0"/>
                <a:cs typeface="Arial" pitchFamily="34" charset="0"/>
              </a:rPr>
              <a:t>verme yetkisini </a:t>
            </a:r>
            <a:r>
              <a:rPr lang="tr-TR" dirty="0">
                <a:latin typeface="Arial" pitchFamily="34" charset="0"/>
                <a:cs typeface="Arial" pitchFamily="34" charset="0"/>
              </a:rPr>
              <a:t>anlayabilecek,</a:t>
            </a:r>
          </a:p>
          <a:p>
            <a:pPr algn="just">
              <a:lnSpc>
                <a:spcPct val="200000"/>
              </a:lnSpc>
            </a:pPr>
            <a:r>
              <a:rPr lang="tr-TR" dirty="0">
                <a:latin typeface="Arial" pitchFamily="34" charset="0"/>
                <a:cs typeface="Arial" pitchFamily="34" charset="0"/>
              </a:rPr>
              <a:t>• Yakalanan veya tutuklanan </a:t>
            </a:r>
            <a:r>
              <a:rPr lang="tr-TR" dirty="0" smtClean="0">
                <a:latin typeface="Arial" pitchFamily="34" charset="0"/>
                <a:cs typeface="Arial" pitchFamily="34" charset="0"/>
              </a:rPr>
              <a:t>kişilerin nakli </a:t>
            </a:r>
            <a:r>
              <a:rPr lang="tr-TR" dirty="0">
                <a:latin typeface="Arial" pitchFamily="34" charset="0"/>
                <a:cs typeface="Arial" pitchFamily="34" charset="0"/>
              </a:rPr>
              <a:t>ve Kelepçe </a:t>
            </a:r>
            <a:r>
              <a:rPr lang="tr-TR" dirty="0" smtClean="0">
                <a:latin typeface="Arial" pitchFamily="34" charset="0"/>
                <a:cs typeface="Arial" pitchFamily="34" charset="0"/>
              </a:rPr>
              <a:t>Kullanmayı açıklayabilecek</a:t>
            </a:r>
            <a:r>
              <a:rPr lang="tr-TR" dirty="0">
                <a:latin typeface="Arial" pitchFamily="34" charset="0"/>
                <a:cs typeface="Arial" pitchFamily="34" charset="0"/>
              </a:rPr>
              <a:t>,</a:t>
            </a:r>
          </a:p>
          <a:p>
            <a:pPr algn="just">
              <a:lnSpc>
                <a:spcPct val="200000"/>
              </a:lnSpc>
            </a:pPr>
            <a:r>
              <a:rPr lang="tr-TR" dirty="0">
                <a:latin typeface="Arial" pitchFamily="34" charset="0"/>
                <a:cs typeface="Arial" pitchFamily="34" charset="0"/>
              </a:rPr>
              <a:t>• Avukatlık Kanunu ile Türk </a:t>
            </a:r>
            <a:r>
              <a:rPr lang="tr-TR" dirty="0" smtClean="0">
                <a:latin typeface="Arial" pitchFamily="34" charset="0"/>
                <a:cs typeface="Arial" pitchFamily="34" charset="0"/>
              </a:rPr>
              <a:t>Ceza Kanunu</a:t>
            </a:r>
            <a:r>
              <a:rPr lang="tr-TR" dirty="0">
                <a:latin typeface="Arial" pitchFamily="34" charset="0"/>
                <a:cs typeface="Arial" pitchFamily="34" charset="0"/>
              </a:rPr>
              <a:t>, Hakim ve Savcılar Kanunu </a:t>
            </a:r>
            <a:r>
              <a:rPr lang="tr-TR" dirty="0" smtClean="0">
                <a:latin typeface="Arial" pitchFamily="34" charset="0"/>
                <a:cs typeface="Arial" pitchFamily="34" charset="0"/>
              </a:rPr>
              <a:t>ve Çocuk </a:t>
            </a:r>
            <a:r>
              <a:rPr lang="tr-TR" dirty="0">
                <a:latin typeface="Arial" pitchFamily="34" charset="0"/>
                <a:cs typeface="Arial" pitchFamily="34" charset="0"/>
              </a:rPr>
              <a:t>Kanunu kapsamında </a:t>
            </a:r>
            <a:r>
              <a:rPr lang="tr-TR" dirty="0" smtClean="0">
                <a:latin typeface="Arial" pitchFamily="34" charset="0"/>
                <a:cs typeface="Arial" pitchFamily="34" charset="0"/>
              </a:rPr>
              <a:t>konuya ilişkin </a:t>
            </a:r>
            <a:r>
              <a:rPr lang="tr-TR" dirty="0">
                <a:latin typeface="Arial" pitchFamily="34" charset="0"/>
                <a:cs typeface="Arial" pitchFamily="34" charset="0"/>
              </a:rPr>
              <a:t>mevzuata </a:t>
            </a:r>
            <a:r>
              <a:rPr lang="tr-TR" dirty="0" smtClean="0">
                <a:latin typeface="Arial" pitchFamily="34" charset="0"/>
                <a:cs typeface="Arial" pitchFamily="34" charset="0"/>
              </a:rPr>
              <a:t>hakim olabileceksiniz</a:t>
            </a:r>
            <a:r>
              <a:rPr lang="tr-TR" dirty="0">
                <a:latin typeface="Arial" pitchFamily="34" charset="0"/>
                <a:cs typeface="Arial" pitchFamily="34" charset="0"/>
              </a:rPr>
              <a:t>.</a:t>
            </a:r>
          </a:p>
        </p:txBody>
      </p:sp>
    </p:spTree>
    <p:extLst>
      <p:ext uri="{BB962C8B-B14F-4D97-AF65-F5344CB8AC3E}">
        <p14:creationId xmlns:p14="http://schemas.microsoft.com/office/powerpoint/2010/main" val="1625508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743857"/>
            <a:ext cx="8401003"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GİRİŞ</a:t>
            </a: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Her kamusal düzenlemede olduğu gibi şüpheli kişi, araç durdurma, </a:t>
            </a:r>
            <a:r>
              <a:rPr lang="tr-TR" dirty="0" smtClean="0">
                <a:latin typeface="Arial" pitchFamily="34" charset="0"/>
                <a:cs typeface="Arial" pitchFamily="34" charset="0"/>
              </a:rPr>
              <a:t>arama ve </a:t>
            </a:r>
            <a:r>
              <a:rPr lang="tr-TR" dirty="0">
                <a:latin typeface="Arial" pitchFamily="34" charset="0"/>
                <a:cs typeface="Arial" pitchFamily="34" charset="0"/>
              </a:rPr>
              <a:t>güvenli müdahale uygulamalarında da yasal bir zeminin varlığı şarttır. </a:t>
            </a:r>
            <a:r>
              <a:rPr lang="tr-TR" dirty="0" smtClean="0">
                <a:latin typeface="Arial" pitchFamily="34" charset="0"/>
                <a:cs typeface="Arial" pitchFamily="34" charset="0"/>
              </a:rPr>
              <a:t>Bu hususla </a:t>
            </a:r>
            <a:r>
              <a:rPr lang="tr-TR" dirty="0">
                <a:latin typeface="Arial" pitchFamily="34" charset="0"/>
                <a:cs typeface="Arial" pitchFamily="34" charset="0"/>
              </a:rPr>
              <a:t>ilgili tek bir kanuni düzenleme altında yapılanma bulunmamaktadır.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Buna ilişkin </a:t>
            </a:r>
            <a:r>
              <a:rPr lang="tr-TR" dirty="0">
                <a:latin typeface="Arial" pitchFamily="34" charset="0"/>
                <a:cs typeface="Arial" pitchFamily="34" charset="0"/>
              </a:rPr>
              <a:t>hukuksal düzenlemeler çeşitli kanunlarda dağınık şekillerde yer almaktadır</a:t>
            </a:r>
            <a:r>
              <a:rPr lang="tr-TR" dirty="0" smtClean="0">
                <a:latin typeface="Arial" pitchFamily="34" charset="0"/>
                <a:cs typeface="Arial" pitchFamily="34" charset="0"/>
              </a:rPr>
              <a:t>. Bu </a:t>
            </a:r>
            <a:r>
              <a:rPr lang="tr-TR" dirty="0">
                <a:latin typeface="Arial" pitchFamily="34" charset="0"/>
                <a:cs typeface="Arial" pitchFamily="34" charset="0"/>
              </a:rPr>
              <a:t>uygulamalarla ile ilgili temel yasal düzenlemelerin bazıları </a:t>
            </a:r>
            <a:r>
              <a:rPr lang="tr-TR" dirty="0" smtClean="0">
                <a:latin typeface="Arial" pitchFamily="34" charset="0"/>
                <a:cs typeface="Arial" pitchFamily="34" charset="0"/>
              </a:rPr>
              <a:t>aşağıdaki gibidir;</a:t>
            </a:r>
            <a:endParaRPr lang="tr-TR" dirty="0">
              <a:latin typeface="Arial" pitchFamily="34" charset="0"/>
              <a:cs typeface="Arial" pitchFamily="34" charset="0"/>
            </a:endParaRPr>
          </a:p>
        </p:txBody>
      </p:sp>
    </p:spTree>
    <p:extLst>
      <p:ext uri="{BB962C8B-B14F-4D97-AF65-F5344CB8AC3E}">
        <p14:creationId xmlns:p14="http://schemas.microsoft.com/office/powerpoint/2010/main" val="2619238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743858"/>
            <a:ext cx="8401003"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GİRİŞ</a:t>
            </a:r>
            <a:endParaRPr lang="tr-TR"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 2559 sayılı Polis Vazife ve Salahiyet Kanunu (PVSK)</a:t>
            </a:r>
          </a:p>
          <a:p>
            <a:pPr algn="just">
              <a:lnSpc>
                <a:spcPct val="200000"/>
              </a:lnSpc>
            </a:pPr>
            <a:r>
              <a:rPr lang="tr-TR" dirty="0">
                <a:latin typeface="Arial" pitchFamily="34" charset="0"/>
                <a:cs typeface="Arial" pitchFamily="34" charset="0"/>
              </a:rPr>
              <a:t> Adli ve Önleme Aramaları Yönetmeliği</a:t>
            </a:r>
          </a:p>
          <a:p>
            <a:pPr algn="just">
              <a:lnSpc>
                <a:spcPct val="200000"/>
              </a:lnSpc>
            </a:pPr>
            <a:r>
              <a:rPr lang="tr-TR" dirty="0">
                <a:latin typeface="Arial" pitchFamily="34" charset="0"/>
                <a:cs typeface="Arial" pitchFamily="34" charset="0"/>
              </a:rPr>
              <a:t> 5271 sayılı Ceza Muhakemesi Kanunu (CMK)</a:t>
            </a:r>
          </a:p>
          <a:p>
            <a:pPr algn="just">
              <a:lnSpc>
                <a:spcPct val="200000"/>
              </a:lnSpc>
            </a:pPr>
            <a:r>
              <a:rPr lang="tr-TR" dirty="0">
                <a:latin typeface="Arial" pitchFamily="34" charset="0"/>
                <a:cs typeface="Arial" pitchFamily="34" charset="0"/>
              </a:rPr>
              <a:t> 5237 sayılı Türk Ceza Kanunu (TCK)</a:t>
            </a:r>
          </a:p>
          <a:p>
            <a:pPr algn="just">
              <a:lnSpc>
                <a:spcPct val="200000"/>
              </a:lnSpc>
            </a:pPr>
            <a:r>
              <a:rPr lang="tr-TR" dirty="0">
                <a:latin typeface="Arial" pitchFamily="34" charset="0"/>
                <a:cs typeface="Arial" pitchFamily="34" charset="0"/>
              </a:rPr>
              <a:t> 2802 sayılı Hâkim ve Savcılar Kanunu</a:t>
            </a:r>
          </a:p>
          <a:p>
            <a:pPr algn="just">
              <a:lnSpc>
                <a:spcPct val="200000"/>
              </a:lnSpc>
            </a:pPr>
            <a:r>
              <a:rPr lang="tr-TR" dirty="0">
                <a:latin typeface="Arial" pitchFamily="34" charset="0"/>
                <a:cs typeface="Arial" pitchFamily="34" charset="0"/>
              </a:rPr>
              <a:t> 1136 sayılı Avukatlık Kanunu</a:t>
            </a:r>
          </a:p>
          <a:p>
            <a:pPr algn="just">
              <a:lnSpc>
                <a:spcPct val="200000"/>
              </a:lnSpc>
            </a:pPr>
            <a:r>
              <a:rPr lang="tr-TR" dirty="0">
                <a:latin typeface="Arial" pitchFamily="34" charset="0"/>
                <a:cs typeface="Arial" pitchFamily="34" charset="0"/>
              </a:rPr>
              <a:t> 5395 sayılı Çocuk Koruma Kanunu</a:t>
            </a:r>
          </a:p>
        </p:txBody>
      </p:sp>
    </p:spTree>
    <p:extLst>
      <p:ext uri="{BB962C8B-B14F-4D97-AF65-F5344CB8AC3E}">
        <p14:creationId xmlns:p14="http://schemas.microsoft.com/office/powerpoint/2010/main" val="1637664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GİRİŞ</a:t>
            </a:r>
            <a:endParaRPr lang="tr-TR" b="1" dirty="0">
              <a:latin typeface="Arial" pitchFamily="34" charset="0"/>
              <a:cs typeface="Arial" pitchFamily="34" charset="0"/>
            </a:endParaRPr>
          </a:p>
          <a:p>
            <a:pPr algn="just">
              <a:lnSpc>
                <a:spcPct val="200000"/>
              </a:lnSpc>
            </a:pPr>
            <a:r>
              <a:rPr lang="tr-TR" dirty="0">
                <a:latin typeface="Arial" pitchFamily="34" charset="0"/>
                <a:cs typeface="Arial" pitchFamily="34" charset="0"/>
              </a:rPr>
              <a:t> 2559 sayılı Polis Vazife ve Salahiyet Kanunu (PVSK)</a:t>
            </a:r>
          </a:p>
          <a:p>
            <a:pPr algn="just">
              <a:lnSpc>
                <a:spcPct val="200000"/>
              </a:lnSpc>
            </a:pPr>
            <a:r>
              <a:rPr lang="tr-TR" dirty="0">
                <a:latin typeface="Arial" pitchFamily="34" charset="0"/>
                <a:cs typeface="Arial" pitchFamily="34" charset="0"/>
              </a:rPr>
              <a:t> Adli ve Önleme Aramaları Yönetmeliği</a:t>
            </a:r>
          </a:p>
          <a:p>
            <a:pPr algn="just">
              <a:lnSpc>
                <a:spcPct val="200000"/>
              </a:lnSpc>
            </a:pPr>
            <a:r>
              <a:rPr lang="tr-TR" dirty="0">
                <a:latin typeface="Arial" pitchFamily="34" charset="0"/>
                <a:cs typeface="Arial" pitchFamily="34" charset="0"/>
              </a:rPr>
              <a:t> 5271 sayılı Ceza Muhakemesi Kanunu (CMK)</a:t>
            </a:r>
          </a:p>
          <a:p>
            <a:pPr algn="just">
              <a:lnSpc>
                <a:spcPct val="200000"/>
              </a:lnSpc>
            </a:pPr>
            <a:r>
              <a:rPr lang="tr-TR" dirty="0">
                <a:latin typeface="Arial" pitchFamily="34" charset="0"/>
                <a:cs typeface="Arial" pitchFamily="34" charset="0"/>
              </a:rPr>
              <a:t> 5237 sayılı Türk Ceza Kanunu (TCK)</a:t>
            </a:r>
          </a:p>
          <a:p>
            <a:pPr algn="just">
              <a:lnSpc>
                <a:spcPct val="200000"/>
              </a:lnSpc>
            </a:pPr>
            <a:r>
              <a:rPr lang="tr-TR" dirty="0">
                <a:latin typeface="Arial" pitchFamily="34" charset="0"/>
                <a:cs typeface="Arial" pitchFamily="34" charset="0"/>
              </a:rPr>
              <a:t> 2802 sayılı Hâkim ve Savcılar Kanunu</a:t>
            </a:r>
          </a:p>
          <a:p>
            <a:pPr algn="just">
              <a:lnSpc>
                <a:spcPct val="200000"/>
              </a:lnSpc>
            </a:pPr>
            <a:r>
              <a:rPr lang="tr-TR" dirty="0">
                <a:latin typeface="Arial" pitchFamily="34" charset="0"/>
                <a:cs typeface="Arial" pitchFamily="34" charset="0"/>
              </a:rPr>
              <a:t> 1136 sayılı Avukatlık Kanunu</a:t>
            </a:r>
          </a:p>
          <a:p>
            <a:pPr algn="just">
              <a:lnSpc>
                <a:spcPct val="200000"/>
              </a:lnSpc>
            </a:pPr>
            <a:r>
              <a:rPr lang="tr-TR" dirty="0">
                <a:latin typeface="Arial" pitchFamily="34" charset="0"/>
                <a:cs typeface="Arial" pitchFamily="34" charset="0"/>
              </a:rPr>
              <a:t> 5395 sayılı Çocuk Koruma </a:t>
            </a:r>
            <a:r>
              <a:rPr lang="tr-TR" dirty="0" smtClean="0">
                <a:latin typeface="Arial" pitchFamily="34" charset="0"/>
                <a:cs typeface="Arial" pitchFamily="34" charset="0"/>
              </a:rPr>
              <a:t>Kanunu</a:t>
            </a:r>
          </a:p>
          <a:p>
            <a:pPr marL="261833" indent="-261833" algn="just">
              <a:lnSpc>
                <a:spcPct val="200000"/>
              </a:lnSpc>
              <a:buFont typeface="Wingdings" pitchFamily="2" charset="2"/>
              <a:buChar char="Ø"/>
            </a:pPr>
            <a:r>
              <a:rPr lang="tr-TR" dirty="0">
                <a:latin typeface="Arial" pitchFamily="34" charset="0"/>
                <a:cs typeface="Arial" pitchFamily="34" charset="0"/>
              </a:rPr>
              <a:t>Görüldüğü üzere konu ile ilgili yasal düzenlemeler tek bir mevzuat </a:t>
            </a:r>
            <a:r>
              <a:rPr lang="tr-TR" dirty="0" smtClean="0">
                <a:latin typeface="Arial" pitchFamily="34" charset="0"/>
                <a:cs typeface="Arial" pitchFamily="34" charset="0"/>
              </a:rPr>
              <a:t>altında toplanmamış </a:t>
            </a:r>
            <a:r>
              <a:rPr lang="tr-TR" dirty="0">
                <a:latin typeface="Arial" pitchFamily="34" charset="0"/>
                <a:cs typeface="Arial" pitchFamily="34" charset="0"/>
              </a:rPr>
              <a:t>olup çeşitli kanun metinleri altında düzenlenmiştir.</a:t>
            </a:r>
          </a:p>
        </p:txBody>
      </p:sp>
    </p:spTree>
    <p:extLst>
      <p:ext uri="{BB962C8B-B14F-4D97-AF65-F5344CB8AC3E}">
        <p14:creationId xmlns:p14="http://schemas.microsoft.com/office/powerpoint/2010/main" val="2898030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(PVSK)</a:t>
            </a:r>
          </a:p>
          <a:p>
            <a:pPr marL="261833" indent="-261833" algn="just">
              <a:lnSpc>
                <a:spcPct val="200000"/>
              </a:lnSpc>
              <a:buFont typeface="Wingdings" pitchFamily="2" charset="2"/>
              <a:buChar char="Ø"/>
            </a:pPr>
            <a:r>
              <a:rPr lang="tr-TR" dirty="0">
                <a:latin typeface="Arial" pitchFamily="34" charset="0"/>
                <a:cs typeface="Arial" pitchFamily="34" charset="0"/>
              </a:rPr>
              <a:t>Polis Vazife ve Salahiyet Kanunu, emniyet teşkilatının yasal </a:t>
            </a:r>
            <a:r>
              <a:rPr lang="tr-TR" dirty="0" smtClean="0">
                <a:latin typeface="Arial" pitchFamily="34" charset="0"/>
                <a:cs typeface="Arial" pitchFamily="34" charset="0"/>
              </a:rPr>
              <a:t>açıdan mevzuatının </a:t>
            </a:r>
            <a:r>
              <a:rPr lang="tr-TR" dirty="0">
                <a:latin typeface="Arial" pitchFamily="34" charset="0"/>
                <a:cs typeface="Arial" pitchFamily="34" charset="0"/>
              </a:rPr>
              <a:t>temelini oluşturmaktadır.</a:t>
            </a:r>
          </a:p>
          <a:p>
            <a:pPr marL="261833" indent="-261833" algn="just">
              <a:lnSpc>
                <a:spcPct val="200000"/>
              </a:lnSpc>
              <a:buFont typeface="Wingdings" pitchFamily="2" charset="2"/>
              <a:buChar char="Ø"/>
            </a:pPr>
            <a:r>
              <a:rPr lang="tr-TR" dirty="0">
                <a:latin typeface="Arial" pitchFamily="34" charset="0"/>
                <a:cs typeface="Arial" pitchFamily="34" charset="0"/>
              </a:rPr>
              <a:t>Polisin genel emniyetle ilgili görevleri iki kısımdır.</a:t>
            </a:r>
          </a:p>
          <a:p>
            <a:pPr algn="just">
              <a:lnSpc>
                <a:spcPct val="200000"/>
              </a:lnSpc>
            </a:pPr>
            <a:r>
              <a:rPr lang="tr-TR" dirty="0">
                <a:latin typeface="Arial" pitchFamily="34" charset="0"/>
                <a:cs typeface="Arial" pitchFamily="34" charset="0"/>
              </a:rPr>
              <a:t> Kanunlara, tüzüklere, yönetmeliklere, hükûmet emirlerine ve </a:t>
            </a:r>
            <a:r>
              <a:rPr lang="tr-TR" dirty="0" smtClean="0">
                <a:latin typeface="Arial" pitchFamily="34" charset="0"/>
                <a:cs typeface="Arial" pitchFamily="34" charset="0"/>
              </a:rPr>
              <a:t>kamu düzenine </a:t>
            </a:r>
            <a:r>
              <a:rPr lang="tr-TR" dirty="0">
                <a:latin typeface="Arial" pitchFamily="34" charset="0"/>
                <a:cs typeface="Arial" pitchFamily="34" charset="0"/>
              </a:rPr>
              <a:t>uygun olmayan hareketlerin işlenmesinden önce bu </a:t>
            </a:r>
            <a:r>
              <a:rPr lang="tr-TR" dirty="0" smtClean="0">
                <a:latin typeface="Arial" pitchFamily="34" charset="0"/>
                <a:cs typeface="Arial" pitchFamily="34" charset="0"/>
              </a:rPr>
              <a:t>kanun hükümleri </a:t>
            </a:r>
            <a:r>
              <a:rPr lang="tr-TR" dirty="0">
                <a:latin typeface="Arial" pitchFamily="34" charset="0"/>
                <a:cs typeface="Arial" pitchFamily="34" charset="0"/>
              </a:rPr>
              <a:t>dairesinde önünü almak,</a:t>
            </a:r>
          </a:p>
          <a:p>
            <a:pPr algn="just">
              <a:lnSpc>
                <a:spcPct val="200000"/>
              </a:lnSpc>
            </a:pPr>
            <a:r>
              <a:rPr lang="tr-TR" dirty="0">
                <a:latin typeface="Arial" pitchFamily="34" charset="0"/>
                <a:cs typeface="Arial" pitchFamily="34" charset="0"/>
              </a:rPr>
              <a:t> İşlenmiş olan bir suç hakkında Ceza Muhakemeleri Usulü Kanunu ile </a:t>
            </a:r>
            <a:r>
              <a:rPr lang="tr-TR" dirty="0" smtClean="0">
                <a:latin typeface="Arial" pitchFamily="34" charset="0"/>
                <a:cs typeface="Arial" pitchFamily="34" charset="0"/>
              </a:rPr>
              <a:t>diğer kanunlarda </a:t>
            </a:r>
            <a:r>
              <a:rPr lang="tr-TR" dirty="0">
                <a:latin typeface="Arial" pitchFamily="34" charset="0"/>
                <a:cs typeface="Arial" pitchFamily="34" charset="0"/>
              </a:rPr>
              <a:t>yazılı görevleri yapmak.</a:t>
            </a:r>
          </a:p>
        </p:txBody>
      </p:sp>
    </p:spTree>
    <p:extLst>
      <p:ext uri="{BB962C8B-B14F-4D97-AF65-F5344CB8AC3E}">
        <p14:creationId xmlns:p14="http://schemas.microsoft.com/office/powerpoint/2010/main" val="3232583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(PVSK)</a:t>
            </a:r>
          </a:p>
          <a:p>
            <a:pPr marL="261833" indent="-261833" algn="just">
              <a:lnSpc>
                <a:spcPct val="200000"/>
              </a:lnSpc>
              <a:buFont typeface="Wingdings" pitchFamily="2" charset="2"/>
              <a:buChar char="Ø"/>
            </a:pPr>
            <a:r>
              <a:rPr lang="tr-TR" dirty="0">
                <a:latin typeface="Arial" pitchFamily="34" charset="0"/>
                <a:cs typeface="Arial" pitchFamily="34" charset="0"/>
              </a:rPr>
              <a:t>Kamu düzeni ve kamu güvenliğinin sağlanmasından sorumlu olan polis</a:t>
            </a:r>
            <a:r>
              <a:rPr lang="tr-TR" dirty="0" smtClean="0">
                <a:latin typeface="Arial" pitchFamily="34" charset="0"/>
                <a:cs typeface="Arial" pitchFamily="34" charset="0"/>
              </a:rPr>
              <a:t>; amirinden </a:t>
            </a:r>
            <a:r>
              <a:rPr lang="tr-TR" dirty="0">
                <a:latin typeface="Arial" pitchFamily="34" charset="0"/>
                <a:cs typeface="Arial" pitchFamily="34" charset="0"/>
              </a:rPr>
              <a:t>aldığı emri, kanun, tüzük ve yönetmelik hükümlerine aykırı </a:t>
            </a:r>
            <a:r>
              <a:rPr lang="tr-TR" dirty="0" smtClean="0">
                <a:latin typeface="Arial" pitchFamily="34" charset="0"/>
                <a:cs typeface="Arial" pitchFamily="34" charset="0"/>
              </a:rPr>
              <a:t>görürse yerine </a:t>
            </a:r>
            <a:r>
              <a:rPr lang="tr-TR" dirty="0">
                <a:latin typeface="Arial" pitchFamily="34" charset="0"/>
                <a:cs typeface="Arial" pitchFamily="34" charset="0"/>
              </a:rPr>
              <a:t>getirmez ve bu aykırılığı emri verene bildirir. Ancak amir emrinde ısrar </a:t>
            </a:r>
            <a:r>
              <a:rPr lang="tr-TR" dirty="0" smtClean="0">
                <a:latin typeface="Arial" pitchFamily="34" charset="0"/>
                <a:cs typeface="Arial" pitchFamily="34" charset="0"/>
              </a:rPr>
              <a:t>eder ve </a:t>
            </a:r>
            <a:r>
              <a:rPr lang="tr-TR" dirty="0">
                <a:latin typeface="Arial" pitchFamily="34" charset="0"/>
                <a:cs typeface="Arial" pitchFamily="34" charset="0"/>
              </a:rPr>
              <a:t>bu emrini yazılı olarak yenilerse emir yerine getirilir. Bu hâlde, emri </a:t>
            </a:r>
            <a:r>
              <a:rPr lang="tr-TR" dirty="0" smtClean="0">
                <a:latin typeface="Arial" pitchFamily="34" charset="0"/>
                <a:cs typeface="Arial" pitchFamily="34" charset="0"/>
              </a:rPr>
              <a:t>yerine getiren </a:t>
            </a:r>
            <a:r>
              <a:rPr lang="tr-TR" dirty="0">
                <a:latin typeface="Arial" pitchFamily="34" charset="0"/>
                <a:cs typeface="Arial" pitchFamily="34" charset="0"/>
              </a:rPr>
              <a:t>sorumlu olmaz</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Konusu suç teşkil eden emir hiçbir suretle </a:t>
            </a:r>
            <a:r>
              <a:rPr lang="tr-TR" dirty="0" smtClean="0">
                <a:latin typeface="Arial" pitchFamily="34" charset="0"/>
                <a:cs typeface="Arial" pitchFamily="34" charset="0"/>
              </a:rPr>
              <a:t>yerine getirilmez</a:t>
            </a:r>
            <a:r>
              <a:rPr lang="tr-TR" dirty="0">
                <a:latin typeface="Arial" pitchFamily="34" charset="0"/>
                <a:cs typeface="Arial" pitchFamily="34" charset="0"/>
              </a:rPr>
              <a:t>. Yerine getirenler sorumluluktan kurtulamaz.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noktada </a:t>
            </a:r>
            <a:r>
              <a:rPr lang="tr-TR" dirty="0" smtClean="0">
                <a:latin typeface="Arial" pitchFamily="34" charset="0"/>
                <a:cs typeface="Arial" pitchFamily="34" charset="0"/>
              </a:rPr>
              <a:t>bilinmesi gerekir </a:t>
            </a:r>
            <a:r>
              <a:rPr lang="tr-TR" dirty="0">
                <a:latin typeface="Arial" pitchFamily="34" charset="0"/>
                <a:cs typeface="Arial" pitchFamily="34" charset="0"/>
              </a:rPr>
              <a:t>ki her ne olursa olsun suç işlendiği zaman hiçbir gerekçe kabul </a:t>
            </a:r>
            <a:r>
              <a:rPr lang="tr-TR" dirty="0" smtClean="0">
                <a:latin typeface="Arial" pitchFamily="34" charset="0"/>
                <a:cs typeface="Arial" pitchFamily="34" charset="0"/>
              </a:rPr>
              <a:t>edilemez</a:t>
            </a:r>
            <a:r>
              <a:rPr lang="tr-TR" dirty="0">
                <a:latin typeface="Arial" pitchFamily="34" charset="0"/>
                <a:cs typeface="Arial" pitchFamily="34" charset="0"/>
              </a:rPr>
              <a:t>.</a:t>
            </a:r>
          </a:p>
        </p:txBody>
      </p:sp>
    </p:spTree>
    <p:extLst>
      <p:ext uri="{BB962C8B-B14F-4D97-AF65-F5344CB8AC3E}">
        <p14:creationId xmlns:p14="http://schemas.microsoft.com/office/powerpoint/2010/main" val="3542003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6732578"/>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Durdurma </a:t>
            </a:r>
            <a:r>
              <a:rPr lang="tr-TR" b="1" dirty="0">
                <a:latin typeface="Arial" pitchFamily="34" charset="0"/>
                <a:cs typeface="Arial" pitchFamily="34" charset="0"/>
              </a:rPr>
              <a:t>ve Kimlik Sorma</a:t>
            </a:r>
          </a:p>
          <a:p>
            <a:pPr marL="261833" indent="-261833" algn="just">
              <a:lnSpc>
                <a:spcPct val="200000"/>
              </a:lnSpc>
              <a:buFont typeface="Wingdings" pitchFamily="2" charset="2"/>
              <a:buChar char="Ø"/>
            </a:pPr>
            <a:r>
              <a:rPr lang="tr-TR" dirty="0">
                <a:latin typeface="Arial" pitchFamily="34" charset="0"/>
                <a:cs typeface="Arial" pitchFamily="34" charset="0"/>
              </a:rPr>
              <a:t>Polis Vazife ve Salahiyet Kanununun 4/A maddesinde “durdurma ve </a:t>
            </a:r>
            <a:r>
              <a:rPr lang="tr-TR" dirty="0" smtClean="0">
                <a:latin typeface="Arial" pitchFamily="34" charset="0"/>
                <a:cs typeface="Arial" pitchFamily="34" charset="0"/>
              </a:rPr>
              <a:t>kimlik sorma</a:t>
            </a:r>
            <a:r>
              <a:rPr lang="tr-TR" dirty="0">
                <a:latin typeface="Arial" pitchFamily="34" charset="0"/>
                <a:cs typeface="Arial" pitchFamily="34" charset="0"/>
              </a:rPr>
              <a:t>” ile ilgili yasal düzenlemelere yer verilmiştir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Bu madde hükümlerine göre polis, kişileri ve araçları;</a:t>
            </a:r>
          </a:p>
          <a:p>
            <a:pPr algn="just">
              <a:lnSpc>
                <a:spcPct val="200000"/>
              </a:lnSpc>
            </a:pPr>
            <a:r>
              <a:rPr lang="tr-TR" dirty="0">
                <a:latin typeface="Arial" pitchFamily="34" charset="0"/>
                <a:cs typeface="Arial" pitchFamily="34" charset="0"/>
              </a:rPr>
              <a:t> Bir suç veya kabahatin işlenmesini önlemek,</a:t>
            </a:r>
          </a:p>
          <a:p>
            <a:pPr algn="just">
              <a:lnSpc>
                <a:spcPct val="200000"/>
              </a:lnSpc>
            </a:pPr>
            <a:r>
              <a:rPr lang="tr-TR" dirty="0">
                <a:latin typeface="Arial" pitchFamily="34" charset="0"/>
                <a:cs typeface="Arial" pitchFamily="34" charset="0"/>
              </a:rPr>
              <a:t> Suç işlendikten sonra kaçan faillerin yakalanmasını sağlamak, işlenen </a:t>
            </a:r>
            <a:r>
              <a:rPr lang="tr-TR" dirty="0" smtClean="0">
                <a:latin typeface="Arial" pitchFamily="34" charset="0"/>
                <a:cs typeface="Arial" pitchFamily="34" charset="0"/>
              </a:rPr>
              <a:t>suç veya </a:t>
            </a:r>
            <a:r>
              <a:rPr lang="tr-TR" dirty="0">
                <a:latin typeface="Arial" pitchFamily="34" charset="0"/>
                <a:cs typeface="Arial" pitchFamily="34" charset="0"/>
              </a:rPr>
              <a:t>kabahatlerin faillerinin kimliklerini tespit etmek,</a:t>
            </a:r>
          </a:p>
          <a:p>
            <a:pPr algn="just">
              <a:lnSpc>
                <a:spcPct val="200000"/>
              </a:lnSpc>
            </a:pPr>
            <a:r>
              <a:rPr lang="tr-TR" dirty="0">
                <a:latin typeface="Arial" pitchFamily="34" charset="0"/>
                <a:cs typeface="Arial" pitchFamily="34" charset="0"/>
              </a:rPr>
              <a:t> Hakkında yakalama emri ya da zorla getirme kararı verilmiş olan </a:t>
            </a:r>
            <a:r>
              <a:rPr lang="tr-TR" dirty="0" smtClean="0">
                <a:latin typeface="Arial" pitchFamily="34" charset="0"/>
                <a:cs typeface="Arial" pitchFamily="34" charset="0"/>
              </a:rPr>
              <a:t>kişileri tespit </a:t>
            </a:r>
            <a:r>
              <a:rPr lang="tr-TR" dirty="0">
                <a:latin typeface="Arial" pitchFamily="34" charset="0"/>
                <a:cs typeface="Arial" pitchFamily="34" charset="0"/>
              </a:rPr>
              <a:t>etmek,</a:t>
            </a:r>
          </a:p>
          <a:p>
            <a:pPr algn="just">
              <a:lnSpc>
                <a:spcPct val="200000"/>
              </a:lnSpc>
            </a:pPr>
            <a:r>
              <a:rPr lang="tr-TR" dirty="0">
                <a:latin typeface="Arial" pitchFamily="34" charset="0"/>
                <a:cs typeface="Arial" pitchFamily="34" charset="0"/>
              </a:rPr>
              <a:t> Kişilerin hayatı, vücut bütünlüğü veya malvarlığı bakımından ya </a:t>
            </a:r>
            <a:r>
              <a:rPr lang="tr-TR" dirty="0" smtClean="0">
                <a:latin typeface="Arial" pitchFamily="34" charset="0"/>
                <a:cs typeface="Arial" pitchFamily="34" charset="0"/>
              </a:rPr>
              <a:t>da topluma </a:t>
            </a:r>
            <a:r>
              <a:rPr lang="tr-TR" dirty="0">
                <a:latin typeface="Arial" pitchFamily="34" charset="0"/>
                <a:cs typeface="Arial" pitchFamily="34" charset="0"/>
              </a:rPr>
              <a:t>yönelik mevcut veya muhtemel bir tehlikeyi önlemek </a:t>
            </a:r>
            <a:r>
              <a:rPr lang="tr-TR" dirty="0" smtClean="0">
                <a:latin typeface="Arial" pitchFamily="34" charset="0"/>
                <a:cs typeface="Arial" pitchFamily="34" charset="0"/>
              </a:rPr>
              <a:t>amacıyla durdurabilir</a:t>
            </a:r>
            <a:r>
              <a:rPr lang="tr-TR" dirty="0">
                <a:latin typeface="Arial" pitchFamily="34" charset="0"/>
                <a:cs typeface="Arial" pitchFamily="34" charset="0"/>
              </a:rPr>
              <a:t>.</a:t>
            </a:r>
          </a:p>
        </p:txBody>
      </p:sp>
    </p:spTree>
    <p:extLst>
      <p:ext uri="{BB962C8B-B14F-4D97-AF65-F5344CB8AC3E}">
        <p14:creationId xmlns:p14="http://schemas.microsoft.com/office/powerpoint/2010/main" val="2169295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Durdurma </a:t>
            </a:r>
            <a:r>
              <a:rPr lang="tr-TR" b="1" dirty="0">
                <a:latin typeface="Arial" pitchFamily="34" charset="0"/>
                <a:cs typeface="Arial" pitchFamily="34" charset="0"/>
              </a:rPr>
              <a:t>ve Kimlik Sorma</a:t>
            </a:r>
          </a:p>
          <a:p>
            <a:pPr marL="261833" indent="-261833" algn="just">
              <a:lnSpc>
                <a:spcPct val="200000"/>
              </a:lnSpc>
              <a:buFont typeface="Wingdings" pitchFamily="2" charset="2"/>
              <a:buChar char="Ø"/>
            </a:pPr>
            <a:r>
              <a:rPr lang="tr-TR" dirty="0">
                <a:latin typeface="Arial" pitchFamily="34" charset="0"/>
                <a:cs typeface="Arial" pitchFamily="34" charset="0"/>
              </a:rPr>
              <a:t>Burada önemli olan başlıca husus, durdurma yetkisinin kullanılabilmesi </a:t>
            </a:r>
            <a:r>
              <a:rPr lang="tr-TR" dirty="0" smtClean="0">
                <a:latin typeface="Arial" pitchFamily="34" charset="0"/>
                <a:cs typeface="Arial" pitchFamily="34" charset="0"/>
              </a:rPr>
              <a:t>için polisin </a:t>
            </a:r>
            <a:r>
              <a:rPr lang="tr-TR" dirty="0">
                <a:latin typeface="Arial" pitchFamily="34" charset="0"/>
                <a:cs typeface="Arial" pitchFamily="34" charset="0"/>
              </a:rPr>
              <a:t>tecrübesine ve içinde bulunulan durumdan edindiği izlenime </a:t>
            </a:r>
            <a:r>
              <a:rPr lang="tr-TR" dirty="0" smtClean="0">
                <a:latin typeface="Arial" pitchFamily="34" charset="0"/>
                <a:cs typeface="Arial" pitchFamily="34" charset="0"/>
              </a:rPr>
              <a:t>dayanan makul </a:t>
            </a:r>
            <a:r>
              <a:rPr lang="tr-TR" dirty="0">
                <a:latin typeface="Arial" pitchFamily="34" charset="0"/>
                <a:cs typeface="Arial" pitchFamily="34" charset="0"/>
              </a:rPr>
              <a:t>bir sebebin bulunmasıdır.</a:t>
            </a:r>
          </a:p>
          <a:p>
            <a:pPr marL="261833" indent="-261833" algn="just">
              <a:lnSpc>
                <a:spcPct val="200000"/>
              </a:lnSpc>
              <a:buFont typeface="Wingdings" pitchFamily="2" charset="2"/>
              <a:buChar char="Ø"/>
            </a:pPr>
            <a:r>
              <a:rPr lang="tr-TR" dirty="0">
                <a:latin typeface="Arial" pitchFamily="34" charset="0"/>
                <a:cs typeface="Arial" pitchFamily="34" charset="0"/>
              </a:rPr>
              <a:t>Yani süreklilik arz edecek, fiilî durum ve keyfilik oluşturacak </a:t>
            </a:r>
            <a:r>
              <a:rPr lang="tr-TR" dirty="0" smtClean="0">
                <a:latin typeface="Arial" pitchFamily="34" charset="0"/>
                <a:cs typeface="Arial" pitchFamily="34" charset="0"/>
              </a:rPr>
              <a:t>şekilde durdurma </a:t>
            </a:r>
            <a:r>
              <a:rPr lang="tr-TR" dirty="0">
                <a:latin typeface="Arial" pitchFamily="34" charset="0"/>
                <a:cs typeface="Arial" pitchFamily="34" charset="0"/>
              </a:rPr>
              <a:t>işlemi yapılamaz</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Bu durumun uygulamasına bakıldığında durdurulan kişiye durdurma </a:t>
            </a:r>
            <a:r>
              <a:rPr lang="tr-TR" dirty="0" smtClean="0">
                <a:latin typeface="Arial" pitchFamily="34" charset="0"/>
                <a:cs typeface="Arial" pitchFamily="34" charset="0"/>
              </a:rPr>
              <a:t>sebebi bildirilir </a:t>
            </a:r>
            <a:r>
              <a:rPr lang="tr-TR" dirty="0">
                <a:latin typeface="Arial" pitchFamily="34" charset="0"/>
                <a:cs typeface="Arial" pitchFamily="34" charset="0"/>
              </a:rPr>
              <a:t>ve durdurma sebebine ilişkin sorular sorabilir; kimliğini </a:t>
            </a:r>
            <a:r>
              <a:rPr lang="tr-TR" dirty="0" smtClean="0">
                <a:latin typeface="Arial" pitchFamily="34" charset="0"/>
                <a:cs typeface="Arial" pitchFamily="34" charset="0"/>
              </a:rPr>
              <a:t>veya bulundurulması </a:t>
            </a:r>
            <a:r>
              <a:rPr lang="tr-TR" dirty="0">
                <a:latin typeface="Arial" pitchFamily="34" charset="0"/>
                <a:cs typeface="Arial" pitchFamily="34" charset="0"/>
              </a:rPr>
              <a:t>gerekli diğer belgelerin ibraz edilmesini isteyebilir.</a:t>
            </a:r>
          </a:p>
        </p:txBody>
      </p:sp>
    </p:spTree>
    <p:extLst>
      <p:ext uri="{BB962C8B-B14F-4D97-AF65-F5344CB8AC3E}">
        <p14:creationId xmlns:p14="http://schemas.microsoft.com/office/powerpoint/2010/main" val="842860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Durdurma </a:t>
            </a:r>
            <a:r>
              <a:rPr lang="tr-TR" b="1" dirty="0">
                <a:latin typeface="Arial" pitchFamily="34" charset="0"/>
                <a:cs typeface="Arial" pitchFamily="34" charset="0"/>
              </a:rPr>
              <a:t>ve Kimlik Sorma</a:t>
            </a:r>
          </a:p>
          <a:p>
            <a:pPr marL="261833" indent="-261833" algn="just">
              <a:lnSpc>
                <a:spcPct val="200000"/>
              </a:lnSpc>
              <a:buFont typeface="Wingdings" pitchFamily="2" charset="2"/>
              <a:buChar char="Ø"/>
            </a:pPr>
            <a:r>
              <a:rPr lang="tr-TR" dirty="0">
                <a:latin typeface="Arial" pitchFamily="34" charset="0"/>
                <a:cs typeface="Arial" pitchFamily="34" charset="0"/>
              </a:rPr>
              <a:t>Durdurma sebebinin ortadan kalkması hâlinde kişilerin ve </a:t>
            </a:r>
            <a:r>
              <a:rPr lang="tr-TR" dirty="0" smtClean="0">
                <a:latin typeface="Arial" pitchFamily="34" charset="0"/>
                <a:cs typeface="Arial" pitchFamily="34" charset="0"/>
              </a:rPr>
              <a:t>araçların ayrılmalarına </a:t>
            </a:r>
            <a:r>
              <a:rPr lang="tr-TR" dirty="0">
                <a:latin typeface="Arial" pitchFamily="34" charset="0"/>
                <a:cs typeface="Arial" pitchFamily="34" charset="0"/>
              </a:rPr>
              <a:t>izin verilir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Polis, durdurduğu kişi üzerinde veya aracında silah ya da tehlike </a:t>
            </a:r>
            <a:r>
              <a:rPr lang="tr-TR" dirty="0" smtClean="0">
                <a:latin typeface="Arial" pitchFamily="34" charset="0"/>
                <a:cs typeface="Arial" pitchFamily="34" charset="0"/>
              </a:rPr>
              <a:t>oluşturan diğer </a:t>
            </a:r>
            <a:r>
              <a:rPr lang="tr-TR" dirty="0">
                <a:latin typeface="Arial" pitchFamily="34" charset="0"/>
                <a:cs typeface="Arial" pitchFamily="34" charset="0"/>
              </a:rPr>
              <a:t>bir eşyanın bulunduğu hususunda yeterli şüphenin varlığı hâlinde, </a:t>
            </a:r>
            <a:r>
              <a:rPr lang="tr-TR" dirty="0" smtClean="0">
                <a:latin typeface="Arial" pitchFamily="34" charset="0"/>
                <a:cs typeface="Arial" pitchFamily="34" charset="0"/>
              </a:rPr>
              <a:t>kendisine veya </a:t>
            </a:r>
            <a:r>
              <a:rPr lang="tr-TR" dirty="0">
                <a:latin typeface="Arial" pitchFamily="34" charset="0"/>
                <a:cs typeface="Arial" pitchFamily="34" charset="0"/>
              </a:rPr>
              <a:t>başkalarına zarar verilmesini önlemek amacına yönelik gerekli </a:t>
            </a:r>
            <a:r>
              <a:rPr lang="tr-TR" dirty="0" smtClean="0">
                <a:latin typeface="Arial" pitchFamily="34" charset="0"/>
                <a:cs typeface="Arial" pitchFamily="34" charset="0"/>
              </a:rPr>
              <a:t>tedbirleri alabilir</a:t>
            </a:r>
            <a:r>
              <a:rPr lang="tr-TR" dirty="0">
                <a:latin typeface="Arial" pitchFamily="34" charset="0"/>
                <a:cs typeface="Arial" pitchFamily="34" charset="0"/>
              </a:rPr>
              <a:t>.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amaçla kişinin üzerindeki elbisenin çıkarılması veya aracın, </a:t>
            </a:r>
            <a:r>
              <a:rPr lang="tr-TR" dirty="0" smtClean="0">
                <a:latin typeface="Arial" pitchFamily="34" charset="0"/>
                <a:cs typeface="Arial" pitchFamily="34" charset="0"/>
              </a:rPr>
              <a:t>dışarıdan bakıldığında </a:t>
            </a:r>
            <a:r>
              <a:rPr lang="tr-TR" dirty="0">
                <a:latin typeface="Arial" pitchFamily="34" charset="0"/>
                <a:cs typeface="Arial" pitchFamily="34" charset="0"/>
              </a:rPr>
              <a:t>içerisi görünmeyen bölümlerinin açılması istenemez.</a:t>
            </a:r>
          </a:p>
        </p:txBody>
      </p:sp>
    </p:spTree>
    <p:extLst>
      <p:ext uri="{BB962C8B-B14F-4D97-AF65-F5344CB8AC3E}">
        <p14:creationId xmlns:p14="http://schemas.microsoft.com/office/powerpoint/2010/main" val="1873729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Durdurma </a:t>
            </a:r>
            <a:r>
              <a:rPr lang="tr-TR" b="1" dirty="0">
                <a:latin typeface="Arial" pitchFamily="34" charset="0"/>
                <a:cs typeface="Arial" pitchFamily="34" charset="0"/>
              </a:rPr>
              <a:t>ve Kimlik Sorma</a:t>
            </a:r>
          </a:p>
          <a:p>
            <a:pPr marL="261833" indent="-261833" algn="just">
              <a:lnSpc>
                <a:spcPct val="200000"/>
              </a:lnSpc>
              <a:buFont typeface="Wingdings" pitchFamily="2" charset="2"/>
              <a:buChar char="Ø"/>
            </a:pPr>
            <a:r>
              <a:rPr lang="tr-TR" dirty="0">
                <a:latin typeface="Arial" pitchFamily="34" charset="0"/>
                <a:cs typeface="Arial" pitchFamily="34" charset="0"/>
              </a:rPr>
              <a:t>Ancak el ile dıştan kontrol hariç, kişinin üstü ve eşyası ile aracının </a:t>
            </a:r>
            <a:r>
              <a:rPr lang="tr-TR" dirty="0" smtClean="0">
                <a:latin typeface="Arial" pitchFamily="34" charset="0"/>
                <a:cs typeface="Arial" pitchFamily="34" charset="0"/>
              </a:rPr>
              <a:t>dışarıdan bakıldığında </a:t>
            </a:r>
            <a:r>
              <a:rPr lang="tr-TR" dirty="0">
                <a:latin typeface="Arial" pitchFamily="34" charset="0"/>
                <a:cs typeface="Arial" pitchFamily="34" charset="0"/>
              </a:rPr>
              <a:t>içerisi görünmeyen bölümlerinin aranması İçişleri Bakanlığı </a:t>
            </a:r>
            <a:r>
              <a:rPr lang="tr-TR" dirty="0" smtClean="0">
                <a:latin typeface="Arial" pitchFamily="34" charset="0"/>
                <a:cs typeface="Arial" pitchFamily="34" charset="0"/>
              </a:rPr>
              <a:t>tarafından belirlenecek </a:t>
            </a:r>
            <a:r>
              <a:rPr lang="tr-TR" dirty="0">
                <a:latin typeface="Arial" pitchFamily="34" charset="0"/>
                <a:cs typeface="Arial" pitchFamily="34" charset="0"/>
              </a:rPr>
              <a:t>esaslar dâhilinde mülki amirin görevlendireceği kolluk amirinin </a:t>
            </a:r>
            <a:r>
              <a:rPr lang="tr-TR" dirty="0" smtClean="0">
                <a:latin typeface="Arial" pitchFamily="34" charset="0"/>
                <a:cs typeface="Arial" pitchFamily="34" charset="0"/>
              </a:rPr>
              <a:t>yazılı, acele </a:t>
            </a:r>
            <a:r>
              <a:rPr lang="tr-TR" dirty="0">
                <a:latin typeface="Arial" pitchFamily="34" charset="0"/>
                <a:cs typeface="Arial" pitchFamily="34" charset="0"/>
              </a:rPr>
              <a:t>hâllerde sonradan yazıyla teyit edilmek üzere sözlü emriyle yapılabilir.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Kolluk amirinin </a:t>
            </a:r>
            <a:r>
              <a:rPr lang="tr-TR" dirty="0">
                <a:latin typeface="Arial" pitchFamily="34" charset="0"/>
                <a:cs typeface="Arial" pitchFamily="34" charset="0"/>
              </a:rPr>
              <a:t>kararı yirmi dört saat içinde görevli hâkimin onayına sunulur. Bu </a:t>
            </a:r>
            <a:r>
              <a:rPr lang="tr-TR" dirty="0" smtClean="0">
                <a:latin typeface="Arial" pitchFamily="34" charset="0"/>
                <a:cs typeface="Arial" pitchFamily="34" charset="0"/>
              </a:rPr>
              <a:t>fıkra kapsamında </a:t>
            </a:r>
            <a:r>
              <a:rPr lang="tr-TR" dirty="0">
                <a:latin typeface="Arial" pitchFamily="34" charset="0"/>
                <a:cs typeface="Arial" pitchFamily="34" charset="0"/>
              </a:rPr>
              <a:t>yapılan araç aramalarına ilişkin olarak kişiye, arama gerekçesini </a:t>
            </a:r>
            <a:r>
              <a:rPr lang="tr-TR" dirty="0" smtClean="0">
                <a:latin typeface="Arial" pitchFamily="34" charset="0"/>
                <a:cs typeface="Arial" pitchFamily="34" charset="0"/>
              </a:rPr>
              <a:t>de içeren </a:t>
            </a:r>
            <a:r>
              <a:rPr lang="tr-TR" dirty="0">
                <a:latin typeface="Arial" pitchFamily="34" charset="0"/>
                <a:cs typeface="Arial" pitchFamily="34" charset="0"/>
              </a:rPr>
              <a:t>bir belge verilir.</a:t>
            </a:r>
          </a:p>
        </p:txBody>
      </p:sp>
    </p:spTree>
    <p:extLst>
      <p:ext uri="{BB962C8B-B14F-4D97-AF65-F5344CB8AC3E}">
        <p14:creationId xmlns:p14="http://schemas.microsoft.com/office/powerpoint/2010/main" val="33590238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Durdurma </a:t>
            </a:r>
            <a:r>
              <a:rPr lang="tr-TR" b="1" dirty="0">
                <a:latin typeface="Arial" pitchFamily="34" charset="0"/>
                <a:cs typeface="Arial" pitchFamily="34" charset="0"/>
              </a:rPr>
              <a:t>ve Kimlik Sorma</a:t>
            </a:r>
          </a:p>
          <a:p>
            <a:pPr marL="261833" indent="-261833" algn="just">
              <a:lnSpc>
                <a:spcPct val="200000"/>
              </a:lnSpc>
              <a:buFont typeface="Wingdings" pitchFamily="2" charset="2"/>
              <a:buChar char="Ø"/>
            </a:pPr>
            <a:r>
              <a:rPr lang="tr-TR" dirty="0">
                <a:latin typeface="Arial" pitchFamily="34" charset="0"/>
                <a:cs typeface="Arial" pitchFamily="34" charset="0"/>
              </a:rPr>
              <a:t>Polis, görevini yerine getirirken kendisinin polis olduğunu belirleyen </a:t>
            </a:r>
            <a:r>
              <a:rPr lang="tr-TR" dirty="0" smtClean="0">
                <a:latin typeface="Arial" pitchFamily="34" charset="0"/>
                <a:cs typeface="Arial" pitchFamily="34" charset="0"/>
              </a:rPr>
              <a:t>belgeyi gösterdikten </a:t>
            </a:r>
            <a:r>
              <a:rPr lang="tr-TR" dirty="0">
                <a:latin typeface="Arial" pitchFamily="34" charset="0"/>
                <a:cs typeface="Arial" pitchFamily="34" charset="0"/>
              </a:rPr>
              <a:t>sonra kişilere kimliğini sorabilir. Bu kişilere kimliğini </a:t>
            </a:r>
            <a:r>
              <a:rPr lang="tr-TR" dirty="0" smtClean="0">
                <a:latin typeface="Arial" pitchFamily="34" charset="0"/>
                <a:cs typeface="Arial" pitchFamily="34" charset="0"/>
              </a:rPr>
              <a:t>ispatlamaları hususunda </a:t>
            </a:r>
            <a:r>
              <a:rPr lang="tr-TR" dirty="0">
                <a:latin typeface="Arial" pitchFamily="34" charset="0"/>
                <a:cs typeface="Arial" pitchFamily="34" charset="0"/>
              </a:rPr>
              <a:t>gerekli kolaylık gösterilir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Belgesinin bulunmaması, açıklamada bulunmaktan kaçınması veya </a:t>
            </a:r>
            <a:r>
              <a:rPr lang="tr-TR" dirty="0" smtClean="0">
                <a:latin typeface="Arial" pitchFamily="34" charset="0"/>
                <a:cs typeface="Arial" pitchFamily="34" charset="0"/>
              </a:rPr>
              <a:t>gerçeğe aykırı </a:t>
            </a:r>
            <a:r>
              <a:rPr lang="tr-TR" dirty="0">
                <a:latin typeface="Arial" pitchFamily="34" charset="0"/>
                <a:cs typeface="Arial" pitchFamily="34" charset="0"/>
              </a:rPr>
              <a:t>beyanda bulunması dolayısıyla ya da </a:t>
            </a:r>
            <a:r>
              <a:rPr lang="tr-TR" dirty="0" smtClean="0">
                <a:latin typeface="Arial" pitchFamily="34" charset="0"/>
                <a:cs typeface="Arial" pitchFamily="34" charset="0"/>
              </a:rPr>
              <a:t>vb. sebeplerle </a:t>
            </a:r>
            <a:r>
              <a:rPr lang="tr-TR" dirty="0">
                <a:latin typeface="Arial" pitchFamily="34" charset="0"/>
                <a:cs typeface="Arial" pitchFamily="34" charset="0"/>
              </a:rPr>
              <a:t>kimliği belirlenemeyen </a:t>
            </a:r>
            <a:r>
              <a:rPr lang="tr-TR" dirty="0" smtClean="0">
                <a:latin typeface="Arial" pitchFamily="34" charset="0"/>
                <a:cs typeface="Arial" pitchFamily="34" charset="0"/>
              </a:rPr>
              <a:t>kişi tutularak </a:t>
            </a:r>
            <a:r>
              <a:rPr lang="tr-TR" dirty="0">
                <a:latin typeface="Arial" pitchFamily="34" charset="0"/>
                <a:cs typeface="Arial" pitchFamily="34" charset="0"/>
              </a:rPr>
              <a:t>durumdan derhâl Cumhuriyet savcısı haberdar edilir.</a:t>
            </a:r>
          </a:p>
        </p:txBody>
      </p:sp>
    </p:spTree>
    <p:extLst>
      <p:ext uri="{BB962C8B-B14F-4D97-AF65-F5344CB8AC3E}">
        <p14:creationId xmlns:p14="http://schemas.microsoft.com/office/powerpoint/2010/main" val="4081273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Durdurma </a:t>
            </a:r>
            <a:r>
              <a:rPr lang="tr-TR" b="1" dirty="0">
                <a:latin typeface="Arial" pitchFamily="34" charset="0"/>
                <a:cs typeface="Arial" pitchFamily="34" charset="0"/>
              </a:rPr>
              <a:t>ve Kimlik Sorma</a:t>
            </a:r>
          </a:p>
          <a:p>
            <a:pPr marL="261833" indent="-261833" algn="just">
              <a:lnSpc>
                <a:spcPct val="200000"/>
              </a:lnSpc>
              <a:buFont typeface="Wingdings" pitchFamily="2" charset="2"/>
              <a:buChar char="Ø"/>
            </a:pPr>
            <a:r>
              <a:rPr lang="tr-TR" dirty="0">
                <a:latin typeface="Arial" pitchFamily="34" charset="0"/>
                <a:cs typeface="Arial" pitchFamily="34" charset="0"/>
              </a:rPr>
              <a:t>Bu kişi, kimliği açık bir şekilde anlaşılıncaya kadar gözaltına alınır </a:t>
            </a:r>
            <a:r>
              <a:rPr lang="tr-TR" dirty="0" smtClean="0">
                <a:latin typeface="Arial" pitchFamily="34" charset="0"/>
                <a:cs typeface="Arial" pitchFamily="34" charset="0"/>
              </a:rPr>
              <a:t>ve gerekirse </a:t>
            </a:r>
            <a:r>
              <a:rPr lang="tr-TR" dirty="0">
                <a:latin typeface="Arial" pitchFamily="34" charset="0"/>
                <a:cs typeface="Arial" pitchFamily="34" charset="0"/>
              </a:rPr>
              <a:t>tutuklanır. Gözaltına ve tutuklamaya karar verme yetkisi ve </a:t>
            </a:r>
            <a:r>
              <a:rPr lang="tr-TR" dirty="0" smtClean="0">
                <a:latin typeface="Arial" pitchFamily="34" charset="0"/>
                <a:cs typeface="Arial" pitchFamily="34" charset="0"/>
              </a:rPr>
              <a:t>usulü bakımından </a:t>
            </a:r>
            <a:r>
              <a:rPr lang="tr-TR" dirty="0">
                <a:latin typeface="Arial" pitchFamily="34" charset="0"/>
                <a:cs typeface="Arial" pitchFamily="34" charset="0"/>
              </a:rPr>
              <a:t>5271 sayılı Ceza Muhakemesi Kanunu hükümleri uygulanır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Kimliğinin tespiti amacıyla tutulan kişiye, kimliği tespit edildikten sonra </a:t>
            </a:r>
            <a:r>
              <a:rPr lang="tr-TR" dirty="0" smtClean="0">
                <a:latin typeface="Arial" pitchFamily="34" charset="0"/>
                <a:cs typeface="Arial" pitchFamily="34" charset="0"/>
              </a:rPr>
              <a:t>ve talepte </a:t>
            </a:r>
            <a:r>
              <a:rPr lang="tr-TR" dirty="0">
                <a:latin typeface="Arial" pitchFamily="34" charset="0"/>
                <a:cs typeface="Arial" pitchFamily="34" charset="0"/>
              </a:rPr>
              <a:t>bulunması hâlinde, bu amaçla tutulduğuna ve tutulma süresine dair </a:t>
            </a:r>
            <a:r>
              <a:rPr lang="tr-TR" dirty="0" smtClean="0">
                <a:latin typeface="Arial" pitchFamily="34" charset="0"/>
                <a:cs typeface="Arial" pitchFamily="34" charset="0"/>
              </a:rPr>
              <a:t>bir belge </a:t>
            </a:r>
            <a:r>
              <a:rPr lang="tr-TR" dirty="0">
                <a:latin typeface="Arial" pitchFamily="34" charset="0"/>
                <a:cs typeface="Arial" pitchFamily="34" charset="0"/>
              </a:rPr>
              <a:t>verilir. Kişinin kimliğinin belirlenmesi durumunda, bu nedenle </a:t>
            </a:r>
            <a:r>
              <a:rPr lang="tr-TR" dirty="0" smtClean="0">
                <a:latin typeface="Arial" pitchFamily="34" charset="0"/>
                <a:cs typeface="Arial" pitchFamily="34" charset="0"/>
              </a:rPr>
              <a:t>gözaltına alınma </a:t>
            </a:r>
            <a:r>
              <a:rPr lang="tr-TR" dirty="0">
                <a:latin typeface="Arial" pitchFamily="34" charset="0"/>
                <a:cs typeface="Arial" pitchFamily="34" charset="0"/>
              </a:rPr>
              <a:t>veya tutuklanma hâline derhâl son verilir.</a:t>
            </a:r>
          </a:p>
        </p:txBody>
      </p:sp>
    </p:spTree>
    <p:extLst>
      <p:ext uri="{BB962C8B-B14F-4D97-AF65-F5344CB8AC3E}">
        <p14:creationId xmlns:p14="http://schemas.microsoft.com/office/powerpoint/2010/main" val="871391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Durdurma </a:t>
            </a:r>
            <a:r>
              <a:rPr lang="tr-TR" b="1" dirty="0">
                <a:latin typeface="Arial" pitchFamily="34" charset="0"/>
                <a:cs typeface="Arial" pitchFamily="34" charset="0"/>
              </a:rPr>
              <a:t>ve Kimlik Sorma</a:t>
            </a:r>
          </a:p>
          <a:p>
            <a:pPr marL="261833" indent="-261833" algn="just">
              <a:lnSpc>
                <a:spcPct val="200000"/>
              </a:lnSpc>
              <a:buFont typeface="Wingdings" pitchFamily="2" charset="2"/>
              <a:buChar char="Ø"/>
            </a:pPr>
            <a:r>
              <a:rPr lang="tr-TR" dirty="0">
                <a:latin typeface="Arial" pitchFamily="34" charset="0"/>
                <a:cs typeface="Arial" pitchFamily="34" charset="0"/>
              </a:rPr>
              <a:t>Nüfusa kayıtlı olmadığı için kimliği tespit edilemeyen kişilerin </a:t>
            </a:r>
            <a:r>
              <a:rPr lang="tr-TR" dirty="0" smtClean="0">
                <a:latin typeface="Arial" pitchFamily="34" charset="0"/>
                <a:cs typeface="Arial" pitchFamily="34" charset="0"/>
              </a:rPr>
              <a:t>nüfusa kayıtlarının </a:t>
            </a:r>
            <a:r>
              <a:rPr lang="tr-TR" dirty="0">
                <a:latin typeface="Arial" pitchFamily="34" charset="0"/>
                <a:cs typeface="Arial" pitchFamily="34" charset="0"/>
              </a:rPr>
              <a:t>temini için gerekli işlemler yapıldıktan sonra, 5’inci maddeye </a:t>
            </a:r>
            <a:r>
              <a:rPr lang="tr-TR" dirty="0" smtClean="0">
                <a:latin typeface="Arial" pitchFamily="34" charset="0"/>
                <a:cs typeface="Arial" pitchFamily="34" charset="0"/>
              </a:rPr>
              <a:t>göre fotoğraf </a:t>
            </a:r>
            <a:r>
              <a:rPr lang="tr-TR" dirty="0">
                <a:latin typeface="Arial" pitchFamily="34" charset="0"/>
                <a:cs typeface="Arial" pitchFamily="34" charset="0"/>
              </a:rPr>
              <a:t>ve parmak izi tespit edilerek kayda alınır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Kimliği tespit edilemeyen kişinin yabancı olduğunun anlaşılması hâlinde</a:t>
            </a:r>
            <a:r>
              <a:rPr lang="tr-TR" dirty="0" smtClean="0">
                <a:latin typeface="Arial" pitchFamily="34" charset="0"/>
                <a:cs typeface="Arial" pitchFamily="34" charset="0"/>
              </a:rPr>
              <a:t>, 5682 </a:t>
            </a:r>
            <a:r>
              <a:rPr lang="tr-TR" dirty="0">
                <a:latin typeface="Arial" pitchFamily="34" charset="0"/>
                <a:cs typeface="Arial" pitchFamily="34" charset="0"/>
              </a:rPr>
              <a:t>sayılı Pasaport Kanunu ve 5683 sayılı Yabancıların Türkiye’de İkamet </a:t>
            </a:r>
            <a:r>
              <a:rPr lang="tr-TR" dirty="0" smtClean="0">
                <a:latin typeface="Arial" pitchFamily="34" charset="0"/>
                <a:cs typeface="Arial" pitchFamily="34" charset="0"/>
              </a:rPr>
              <a:t>ve Seyahatleri </a:t>
            </a:r>
            <a:r>
              <a:rPr lang="tr-TR" dirty="0">
                <a:latin typeface="Arial" pitchFamily="34" charset="0"/>
                <a:cs typeface="Arial" pitchFamily="34" charset="0"/>
              </a:rPr>
              <a:t>Hakkında Kanun hükümlerine göre işlem yapılır.</a:t>
            </a:r>
          </a:p>
        </p:txBody>
      </p:sp>
    </p:spTree>
    <p:extLst>
      <p:ext uri="{BB962C8B-B14F-4D97-AF65-F5344CB8AC3E}">
        <p14:creationId xmlns:p14="http://schemas.microsoft.com/office/powerpoint/2010/main" val="38773538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Önleme </a:t>
            </a:r>
            <a:r>
              <a:rPr lang="tr-TR" b="1" dirty="0">
                <a:latin typeface="Arial" pitchFamily="34" charset="0"/>
                <a:cs typeface="Arial" pitchFamily="34" charset="0"/>
              </a:rPr>
              <a:t>Araması</a:t>
            </a:r>
          </a:p>
          <a:p>
            <a:pPr marL="261833" indent="-261833" algn="just">
              <a:lnSpc>
                <a:spcPct val="200000"/>
              </a:lnSpc>
              <a:buFont typeface="Wingdings" pitchFamily="2" charset="2"/>
              <a:buChar char="Ø"/>
            </a:pPr>
            <a:r>
              <a:rPr lang="tr-TR" dirty="0">
                <a:latin typeface="Arial" pitchFamily="34" charset="0"/>
                <a:cs typeface="Arial" pitchFamily="34" charset="0"/>
              </a:rPr>
              <a:t>Önleme araması Polis Vazife ve Salahiyet Kanunu’nun 9’uncu </a:t>
            </a:r>
            <a:r>
              <a:rPr lang="tr-TR" dirty="0" smtClean="0">
                <a:latin typeface="Arial" pitchFamily="34" charset="0"/>
                <a:cs typeface="Arial" pitchFamily="34" charset="0"/>
              </a:rPr>
              <a:t>maddesinde düzenlenmiştir. Buna </a:t>
            </a:r>
            <a:r>
              <a:rPr lang="tr-TR" dirty="0">
                <a:latin typeface="Arial" pitchFamily="34" charset="0"/>
                <a:cs typeface="Arial" pitchFamily="34" charset="0"/>
              </a:rPr>
              <a:t>göre polis, tehlikenin veya suç işlenmesinin önlenmesi </a:t>
            </a:r>
            <a:r>
              <a:rPr lang="tr-TR" dirty="0" smtClean="0">
                <a:latin typeface="Arial" pitchFamily="34" charset="0"/>
                <a:cs typeface="Arial" pitchFamily="34" charset="0"/>
              </a:rPr>
              <a:t>amacıyla usulüne </a:t>
            </a:r>
            <a:r>
              <a:rPr lang="tr-TR" dirty="0">
                <a:latin typeface="Arial" pitchFamily="34" charset="0"/>
                <a:cs typeface="Arial" pitchFamily="34" charset="0"/>
              </a:rPr>
              <a:t>göre verilmiş sulh ceza hâkiminin kararı veya bu sebeplere bağlı </a:t>
            </a:r>
            <a:r>
              <a:rPr lang="tr-TR" dirty="0" smtClean="0">
                <a:latin typeface="Arial" pitchFamily="34" charset="0"/>
                <a:cs typeface="Arial" pitchFamily="34" charset="0"/>
              </a:rPr>
              <a:t>olarak gecikmesinde </a:t>
            </a:r>
            <a:r>
              <a:rPr lang="tr-TR" dirty="0">
                <a:latin typeface="Arial" pitchFamily="34" charset="0"/>
                <a:cs typeface="Arial" pitchFamily="34" charset="0"/>
              </a:rPr>
              <a:t>sakınca bulunan hâllerde mülki amirin vereceği yazılı emirle;</a:t>
            </a:r>
          </a:p>
          <a:p>
            <a:pPr algn="just">
              <a:lnSpc>
                <a:spcPct val="200000"/>
              </a:lnSpc>
            </a:pPr>
            <a:r>
              <a:rPr lang="tr-TR" dirty="0">
                <a:latin typeface="Arial" pitchFamily="34" charset="0"/>
                <a:cs typeface="Arial" pitchFamily="34" charset="0"/>
              </a:rPr>
              <a:t> Kişilerin üstlerini,</a:t>
            </a:r>
          </a:p>
          <a:p>
            <a:pPr algn="just">
              <a:lnSpc>
                <a:spcPct val="200000"/>
              </a:lnSpc>
            </a:pPr>
            <a:r>
              <a:rPr lang="tr-TR" dirty="0">
                <a:latin typeface="Arial" pitchFamily="34" charset="0"/>
                <a:cs typeface="Arial" pitchFamily="34" charset="0"/>
              </a:rPr>
              <a:t> Araçlarını,</a:t>
            </a:r>
          </a:p>
          <a:p>
            <a:pPr algn="just">
              <a:lnSpc>
                <a:spcPct val="200000"/>
              </a:lnSpc>
            </a:pPr>
            <a:r>
              <a:rPr lang="tr-TR" dirty="0">
                <a:latin typeface="Arial" pitchFamily="34" charset="0"/>
                <a:cs typeface="Arial" pitchFamily="34" charset="0"/>
              </a:rPr>
              <a:t> Özel kâğıtlarını ve</a:t>
            </a:r>
          </a:p>
          <a:p>
            <a:pPr algn="just">
              <a:lnSpc>
                <a:spcPct val="200000"/>
              </a:lnSpc>
            </a:pPr>
            <a:r>
              <a:rPr lang="tr-TR" dirty="0">
                <a:latin typeface="Arial" pitchFamily="34" charset="0"/>
                <a:cs typeface="Arial" pitchFamily="34" charset="0"/>
              </a:rPr>
              <a:t> Eşyasını arar.</a:t>
            </a:r>
          </a:p>
        </p:txBody>
      </p:sp>
    </p:spTree>
    <p:extLst>
      <p:ext uri="{BB962C8B-B14F-4D97-AF65-F5344CB8AC3E}">
        <p14:creationId xmlns:p14="http://schemas.microsoft.com/office/powerpoint/2010/main" val="6841441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Önleme </a:t>
            </a:r>
            <a:r>
              <a:rPr lang="tr-TR" b="1" dirty="0">
                <a:latin typeface="Arial" pitchFamily="34" charset="0"/>
                <a:cs typeface="Arial" pitchFamily="34" charset="0"/>
              </a:rPr>
              <a:t>Araması</a:t>
            </a:r>
          </a:p>
          <a:p>
            <a:pPr marL="261833" indent="-261833" algn="just">
              <a:lnSpc>
                <a:spcPct val="200000"/>
              </a:lnSpc>
              <a:buFont typeface="Wingdings" pitchFamily="2" charset="2"/>
              <a:buChar char="Ø"/>
            </a:pPr>
            <a:r>
              <a:rPr lang="tr-TR" dirty="0">
                <a:latin typeface="Arial" pitchFamily="34" charset="0"/>
                <a:cs typeface="Arial" pitchFamily="34" charset="0"/>
              </a:rPr>
              <a:t>Bunun yanı sıra</a:t>
            </a:r>
            <a:r>
              <a:rPr lang="tr-TR" dirty="0" smtClean="0">
                <a:latin typeface="Arial" pitchFamily="34" charset="0"/>
                <a:cs typeface="Arial" pitchFamily="34" charset="0"/>
              </a:rPr>
              <a:t>; </a:t>
            </a:r>
          </a:p>
          <a:p>
            <a:pPr algn="just">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Alınması gereken tedbirleri alır ve</a:t>
            </a:r>
          </a:p>
          <a:p>
            <a:pPr algn="just">
              <a:lnSpc>
                <a:spcPct val="200000"/>
              </a:lnSpc>
            </a:pPr>
            <a:r>
              <a:rPr lang="tr-TR" dirty="0">
                <a:latin typeface="Arial" pitchFamily="34" charset="0"/>
                <a:cs typeface="Arial" pitchFamily="34" charset="0"/>
              </a:rPr>
              <a:t> Suç delillerini koruma altına alarak 5271 sayılı Ceza Muhakemesi </a:t>
            </a:r>
            <a:r>
              <a:rPr lang="tr-TR" dirty="0" smtClean="0">
                <a:latin typeface="Arial" pitchFamily="34" charset="0"/>
                <a:cs typeface="Arial" pitchFamily="34" charset="0"/>
              </a:rPr>
              <a:t>Kanunu hükümlerine </a:t>
            </a:r>
            <a:r>
              <a:rPr lang="tr-TR" dirty="0">
                <a:latin typeface="Arial" pitchFamily="34" charset="0"/>
                <a:cs typeface="Arial" pitchFamily="34" charset="0"/>
              </a:rPr>
              <a:t>göre gerekli işlemleri yapar.</a:t>
            </a:r>
          </a:p>
          <a:p>
            <a:pPr marL="261833" indent="-261833" algn="just">
              <a:lnSpc>
                <a:spcPct val="200000"/>
              </a:lnSpc>
              <a:buFont typeface="Wingdings" pitchFamily="2" charset="2"/>
              <a:buChar char="Ø"/>
            </a:pPr>
            <a:r>
              <a:rPr lang="tr-TR" dirty="0">
                <a:latin typeface="Arial" pitchFamily="34" charset="0"/>
                <a:cs typeface="Arial" pitchFamily="34" charset="0"/>
              </a:rPr>
              <a:t>Arama talep yazısında, arama için makul sebeplerin </a:t>
            </a:r>
            <a:r>
              <a:rPr lang="tr-TR" dirty="0" smtClean="0">
                <a:latin typeface="Arial" pitchFamily="34" charset="0"/>
                <a:cs typeface="Arial" pitchFamily="34" charset="0"/>
              </a:rPr>
              <a:t>oluştuğunun gerekçeleriyle </a:t>
            </a:r>
            <a:r>
              <a:rPr lang="tr-TR" dirty="0">
                <a:latin typeface="Arial" pitchFamily="34" charset="0"/>
                <a:cs typeface="Arial" pitchFamily="34" charset="0"/>
              </a:rPr>
              <a:t>birlikte gösterilmesi gerekir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17333633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Önleme </a:t>
            </a:r>
            <a:r>
              <a:rPr lang="tr-TR" b="1" dirty="0">
                <a:latin typeface="Arial" pitchFamily="34" charset="0"/>
                <a:cs typeface="Arial" pitchFamily="34" charset="0"/>
              </a:rPr>
              <a:t>Araması</a:t>
            </a:r>
          </a:p>
          <a:p>
            <a:pPr marL="261833" indent="-261833" algn="just">
              <a:lnSpc>
                <a:spcPct val="200000"/>
              </a:lnSpc>
              <a:buFont typeface="Wingdings" pitchFamily="2" charset="2"/>
              <a:buChar char="Ø"/>
            </a:pPr>
            <a:r>
              <a:rPr lang="tr-TR" dirty="0">
                <a:latin typeface="Arial" pitchFamily="34" charset="0"/>
                <a:cs typeface="Arial" pitchFamily="34" charset="0"/>
              </a:rPr>
              <a:t>Önleme araması aşağıdaki yerlerde yapılabilir:</a:t>
            </a:r>
          </a:p>
          <a:p>
            <a:pPr algn="just">
              <a:lnSpc>
                <a:spcPct val="200000"/>
              </a:lnSpc>
            </a:pPr>
            <a:r>
              <a:rPr lang="tr-TR" dirty="0">
                <a:latin typeface="Arial" pitchFamily="34" charset="0"/>
                <a:cs typeface="Arial" pitchFamily="34" charset="0"/>
              </a:rPr>
              <a:t>a) 2911 sayılı Toplantı ve Gösteri Yürüyüşleri Kanunu kapsamına </a:t>
            </a:r>
            <a:r>
              <a:rPr lang="tr-TR" dirty="0" smtClean="0">
                <a:latin typeface="Arial" pitchFamily="34" charset="0"/>
                <a:cs typeface="Arial" pitchFamily="34" charset="0"/>
              </a:rPr>
              <a:t>giren toplantı </a:t>
            </a:r>
            <a:r>
              <a:rPr lang="tr-TR" dirty="0">
                <a:latin typeface="Arial" pitchFamily="34" charset="0"/>
                <a:cs typeface="Arial" pitchFamily="34" charset="0"/>
              </a:rPr>
              <a:t>ve gösteri yürüyüşlerinin yapıldığı yerde veya yakın çevresinde</a:t>
            </a:r>
          </a:p>
          <a:p>
            <a:pPr algn="just">
              <a:lnSpc>
                <a:spcPct val="200000"/>
              </a:lnSpc>
            </a:pPr>
            <a:r>
              <a:rPr lang="tr-TR" dirty="0">
                <a:latin typeface="Arial" pitchFamily="34" charset="0"/>
                <a:cs typeface="Arial" pitchFamily="34" charset="0"/>
              </a:rPr>
              <a:t>b) Özel hukuk tüzel kişileri ile kamu kurumu niteliğindeki meslek </a:t>
            </a:r>
            <a:r>
              <a:rPr lang="tr-TR" dirty="0" smtClean="0">
                <a:latin typeface="Arial" pitchFamily="34" charset="0"/>
                <a:cs typeface="Arial" pitchFamily="34" charset="0"/>
              </a:rPr>
              <a:t>kuruluşları veya </a:t>
            </a:r>
            <a:r>
              <a:rPr lang="tr-TR" dirty="0">
                <a:latin typeface="Arial" pitchFamily="34" charset="0"/>
                <a:cs typeface="Arial" pitchFamily="34" charset="0"/>
              </a:rPr>
              <a:t>sendikaların genel kurul toplantılarının yapıldığı yerin </a:t>
            </a:r>
            <a:r>
              <a:rPr lang="tr-TR" dirty="0" smtClean="0">
                <a:latin typeface="Arial" pitchFamily="34" charset="0"/>
                <a:cs typeface="Arial" pitchFamily="34" charset="0"/>
              </a:rPr>
              <a:t>yakın çevresinde</a:t>
            </a: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c) Halkın topluca bulunduğu veya toplanabileceği yerlerde</a:t>
            </a:r>
          </a:p>
        </p:txBody>
      </p:sp>
    </p:spTree>
    <p:extLst>
      <p:ext uri="{BB962C8B-B14F-4D97-AF65-F5344CB8AC3E}">
        <p14:creationId xmlns:p14="http://schemas.microsoft.com/office/powerpoint/2010/main" val="3662483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Önleme </a:t>
            </a:r>
            <a:r>
              <a:rPr lang="tr-TR" b="1" dirty="0">
                <a:latin typeface="Arial" pitchFamily="34" charset="0"/>
                <a:cs typeface="Arial" pitchFamily="34" charset="0"/>
              </a:rPr>
              <a:t>Araması</a:t>
            </a:r>
          </a:p>
          <a:p>
            <a:pPr algn="just">
              <a:lnSpc>
                <a:spcPct val="200000"/>
              </a:lnSpc>
            </a:pPr>
            <a:r>
              <a:rPr lang="tr-TR" dirty="0">
                <a:latin typeface="Arial" pitchFamily="34" charset="0"/>
                <a:cs typeface="Arial" pitchFamily="34" charset="0"/>
              </a:rPr>
              <a:t>ç) Eğitim ve öğretim özgürlüğünün sağlanması için her derecede eğitim </a:t>
            </a:r>
            <a:r>
              <a:rPr lang="tr-TR" dirty="0" smtClean="0">
                <a:latin typeface="Arial" pitchFamily="34" charset="0"/>
                <a:cs typeface="Arial" pitchFamily="34" charset="0"/>
              </a:rPr>
              <a:t>ve öğretim </a:t>
            </a:r>
            <a:r>
              <a:rPr lang="tr-TR" dirty="0">
                <a:latin typeface="Arial" pitchFamily="34" charset="0"/>
                <a:cs typeface="Arial" pitchFamily="34" charset="0"/>
              </a:rPr>
              <a:t>kurumlarının idarecilerinin talebiyle ve 20’nci maddenin </a:t>
            </a:r>
            <a:r>
              <a:rPr lang="tr-TR" dirty="0" smtClean="0">
                <a:latin typeface="Arial" pitchFamily="34" charset="0"/>
                <a:cs typeface="Arial" pitchFamily="34" charset="0"/>
              </a:rPr>
              <a:t>ikinci fıkrasının </a:t>
            </a:r>
            <a:r>
              <a:rPr lang="tr-TR" dirty="0">
                <a:latin typeface="Arial" pitchFamily="34" charset="0"/>
                <a:cs typeface="Arial" pitchFamily="34" charset="0"/>
              </a:rPr>
              <a:t>(A) bendindeki koşula uygun olarak girilecek yüksek </a:t>
            </a:r>
            <a:r>
              <a:rPr lang="tr-TR" dirty="0" smtClean="0">
                <a:latin typeface="Arial" pitchFamily="34" charset="0"/>
                <a:cs typeface="Arial" pitchFamily="34" charset="0"/>
              </a:rPr>
              <a:t>öğretim kurumlarının </a:t>
            </a:r>
            <a:r>
              <a:rPr lang="tr-TR" dirty="0">
                <a:latin typeface="Arial" pitchFamily="34" charset="0"/>
                <a:cs typeface="Arial" pitchFamily="34" charset="0"/>
              </a:rPr>
              <a:t>içinde, bunların yakın çevreleri ile giriş ve çıkışlarında</a:t>
            </a:r>
          </a:p>
          <a:p>
            <a:pPr algn="just">
              <a:lnSpc>
                <a:spcPct val="200000"/>
              </a:lnSpc>
            </a:pPr>
            <a:r>
              <a:rPr lang="tr-TR" dirty="0">
                <a:latin typeface="Arial" pitchFamily="34" charset="0"/>
                <a:cs typeface="Arial" pitchFamily="34" charset="0"/>
              </a:rPr>
              <a:t>d) Umumi veya umuma açık </a:t>
            </a:r>
            <a:r>
              <a:rPr lang="tr-TR" dirty="0" smtClean="0">
                <a:latin typeface="Arial" pitchFamily="34" charset="0"/>
                <a:cs typeface="Arial" pitchFamily="34" charset="0"/>
              </a:rPr>
              <a:t>yerlerde</a:t>
            </a:r>
          </a:p>
          <a:p>
            <a:pPr algn="just">
              <a:lnSpc>
                <a:spcPct val="200000"/>
              </a:lnSpc>
            </a:pPr>
            <a:r>
              <a:rPr lang="tr-TR" dirty="0" smtClean="0">
                <a:latin typeface="Arial" pitchFamily="34" charset="0"/>
                <a:cs typeface="Arial" pitchFamily="34" charset="0"/>
              </a:rPr>
              <a:t>e</a:t>
            </a:r>
            <a:r>
              <a:rPr lang="tr-TR" dirty="0">
                <a:latin typeface="Arial" pitchFamily="34" charset="0"/>
                <a:cs typeface="Arial" pitchFamily="34" charset="0"/>
              </a:rPr>
              <a:t>) Her türlü toplu taşıma araçlarında, seyreden </a:t>
            </a:r>
            <a:r>
              <a:rPr lang="tr-TR" dirty="0" smtClean="0">
                <a:latin typeface="Arial" pitchFamily="34" charset="0"/>
                <a:cs typeface="Arial" pitchFamily="34" charset="0"/>
              </a:rPr>
              <a:t>taşıtlarda </a:t>
            </a:r>
          </a:p>
          <a:p>
            <a:pPr marL="261833" indent="-261833" algn="just">
              <a:lnSpc>
                <a:spcPct val="200000"/>
              </a:lnSpc>
              <a:buFont typeface="Wingdings" pitchFamily="2" charset="2"/>
              <a:buChar char="Ø"/>
            </a:pPr>
            <a:r>
              <a:rPr lang="tr-TR" dirty="0" smtClean="0">
                <a:latin typeface="Arial" pitchFamily="34" charset="0"/>
                <a:cs typeface="Arial" pitchFamily="34" charset="0"/>
              </a:rPr>
              <a:t>Konutta</a:t>
            </a:r>
            <a:r>
              <a:rPr lang="tr-TR" dirty="0">
                <a:latin typeface="Arial" pitchFamily="34" charset="0"/>
                <a:cs typeface="Arial" pitchFamily="34" charset="0"/>
              </a:rPr>
              <a:t>, yerleşim yerinde ve kamuya açık olmayan iş </a:t>
            </a:r>
            <a:r>
              <a:rPr lang="tr-TR" dirty="0" smtClean="0">
                <a:latin typeface="Arial" pitchFamily="34" charset="0"/>
                <a:cs typeface="Arial" pitchFamily="34" charset="0"/>
              </a:rPr>
              <a:t>yerlerinde ve </a:t>
            </a:r>
            <a:r>
              <a:rPr lang="tr-TR" dirty="0">
                <a:latin typeface="Arial" pitchFamily="34" charset="0"/>
                <a:cs typeface="Arial" pitchFamily="34" charset="0"/>
              </a:rPr>
              <a:t>eklentilerinde önleme araması yapılamaz.</a:t>
            </a:r>
          </a:p>
        </p:txBody>
      </p:sp>
    </p:spTree>
    <p:extLst>
      <p:ext uri="{BB962C8B-B14F-4D97-AF65-F5344CB8AC3E}">
        <p14:creationId xmlns:p14="http://schemas.microsoft.com/office/powerpoint/2010/main" val="25338492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Önleme </a:t>
            </a:r>
            <a:r>
              <a:rPr lang="tr-TR" b="1" dirty="0">
                <a:latin typeface="Arial" pitchFamily="34" charset="0"/>
                <a:cs typeface="Arial" pitchFamily="34" charset="0"/>
              </a:rPr>
              <a:t>Araması</a:t>
            </a:r>
          </a:p>
          <a:p>
            <a:pPr marL="261833" indent="-261833" algn="just">
              <a:lnSpc>
                <a:spcPct val="200000"/>
              </a:lnSpc>
              <a:buFont typeface="Wingdings" pitchFamily="2" charset="2"/>
              <a:buChar char="Ø"/>
            </a:pPr>
            <a:r>
              <a:rPr lang="tr-TR" dirty="0">
                <a:latin typeface="Arial" pitchFamily="34" charset="0"/>
                <a:cs typeface="Arial" pitchFamily="34" charset="0"/>
              </a:rPr>
              <a:t>Spor karşılaşması, miting, konser, festival, toplantı ve gösteri </a:t>
            </a:r>
            <a:r>
              <a:rPr lang="tr-TR" dirty="0" smtClean="0">
                <a:latin typeface="Arial" pitchFamily="34" charset="0"/>
                <a:cs typeface="Arial" pitchFamily="34" charset="0"/>
              </a:rPr>
              <a:t>yürüyüşünün düzenlendiği </a:t>
            </a:r>
            <a:r>
              <a:rPr lang="tr-TR" dirty="0">
                <a:latin typeface="Arial" pitchFamily="34" charset="0"/>
                <a:cs typeface="Arial" pitchFamily="34" charset="0"/>
              </a:rPr>
              <a:t>veya aniden toplulukların oluştuğu hâllerde gecikmesinde </a:t>
            </a:r>
            <a:r>
              <a:rPr lang="tr-TR" dirty="0" smtClean="0">
                <a:latin typeface="Arial" pitchFamily="34" charset="0"/>
                <a:cs typeface="Arial" pitchFamily="34" charset="0"/>
              </a:rPr>
              <a:t>sakınca bulunan </a:t>
            </a:r>
            <a:r>
              <a:rPr lang="tr-TR" dirty="0">
                <a:latin typeface="Arial" pitchFamily="34" charset="0"/>
                <a:cs typeface="Arial" pitchFamily="34" charset="0"/>
              </a:rPr>
              <a:t>hâl varsayılır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Polis, tehlikenin önlenmesi veya bertaraf edilmesi amacıyla </a:t>
            </a:r>
            <a:r>
              <a:rPr lang="tr-TR" dirty="0" smtClean="0">
                <a:latin typeface="Arial" pitchFamily="34" charset="0"/>
                <a:cs typeface="Arial" pitchFamily="34" charset="0"/>
              </a:rPr>
              <a:t>güvenliğini sağladığı </a:t>
            </a:r>
            <a:r>
              <a:rPr lang="tr-TR" dirty="0">
                <a:latin typeface="Arial" pitchFamily="34" charset="0"/>
                <a:cs typeface="Arial" pitchFamily="34" charset="0"/>
              </a:rPr>
              <a:t>bina ve tesislere gelenlerin; herhangi bir emir veya karar </a:t>
            </a:r>
            <a:r>
              <a:rPr lang="tr-TR" dirty="0" smtClean="0">
                <a:latin typeface="Arial" pitchFamily="34" charset="0"/>
                <a:cs typeface="Arial" pitchFamily="34" charset="0"/>
              </a:rPr>
              <a:t>olmasına bakılmaksızın </a:t>
            </a:r>
            <a:r>
              <a:rPr lang="tr-TR" dirty="0">
                <a:latin typeface="Arial" pitchFamily="34" charset="0"/>
                <a:cs typeface="Arial" pitchFamily="34" charset="0"/>
              </a:rPr>
              <a:t>üstünü, aracını ve eşyasını teknik cihazlarla, gerektiğinde el </a:t>
            </a:r>
            <a:r>
              <a:rPr lang="tr-TR" dirty="0" smtClean="0">
                <a:latin typeface="Arial" pitchFamily="34" charset="0"/>
                <a:cs typeface="Arial" pitchFamily="34" charset="0"/>
              </a:rPr>
              <a:t>ile kontrol </a:t>
            </a:r>
            <a:r>
              <a:rPr lang="tr-TR" dirty="0">
                <a:latin typeface="Arial" pitchFamily="34" charset="0"/>
                <a:cs typeface="Arial" pitchFamily="34" charset="0"/>
              </a:rPr>
              <a:t>etmeye ve aramaya yetkilidir</a:t>
            </a:r>
            <a:r>
              <a:rPr lang="tr-TR" dirty="0" smtClean="0">
                <a:latin typeface="Arial" pitchFamily="34" charset="0"/>
                <a:cs typeface="Arial" pitchFamily="34" charset="0"/>
              </a:rPr>
              <a:t>.</a:t>
            </a:r>
          </a:p>
        </p:txBody>
      </p:sp>
    </p:spTree>
    <p:extLst>
      <p:ext uri="{BB962C8B-B14F-4D97-AF65-F5344CB8AC3E}">
        <p14:creationId xmlns:p14="http://schemas.microsoft.com/office/powerpoint/2010/main" val="506910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6732578"/>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Önleme </a:t>
            </a:r>
            <a:r>
              <a:rPr lang="tr-TR" b="1" dirty="0">
                <a:latin typeface="Arial" pitchFamily="34" charset="0"/>
                <a:cs typeface="Arial" pitchFamily="34" charset="0"/>
              </a:rPr>
              <a:t>Araması</a:t>
            </a:r>
          </a:p>
          <a:p>
            <a:pPr marL="261833" indent="-261833" algn="just">
              <a:lnSpc>
                <a:spcPct val="200000"/>
              </a:lnSpc>
              <a:buFont typeface="Wingdings" pitchFamily="2" charset="2"/>
              <a:buChar char="Ø"/>
            </a:pPr>
            <a:r>
              <a:rPr lang="tr-TR" dirty="0">
                <a:latin typeface="Arial" pitchFamily="34" charset="0"/>
                <a:cs typeface="Arial" pitchFamily="34" charset="0"/>
              </a:rPr>
              <a:t> Bu yerlere girmek isteyenler kimliklerini sorulmaksızın ibraz etmek zorundadırlar.</a:t>
            </a:r>
          </a:p>
          <a:p>
            <a:pPr marL="261833" indent="-261833" algn="just">
              <a:lnSpc>
                <a:spcPct val="200000"/>
              </a:lnSpc>
              <a:buFont typeface="Wingdings" pitchFamily="2" charset="2"/>
              <a:buChar char="Ø"/>
            </a:pPr>
            <a:r>
              <a:rPr lang="tr-TR" dirty="0">
                <a:latin typeface="Arial" pitchFamily="34" charset="0"/>
                <a:cs typeface="Arial" pitchFamily="34" charset="0"/>
              </a:rPr>
              <a:t> Milletler arası anlaşmalar hükümleri saklıdır. Önleme aramasının sonucu, arama kararı veya emri veren merci veya makama bir tutanakla bildirilir</a:t>
            </a:r>
            <a:r>
              <a:rPr lang="tr-TR" dirty="0" smtClean="0">
                <a:latin typeface="Arial" pitchFamily="34" charset="0"/>
                <a:cs typeface="Arial" pitchFamily="34" charset="0"/>
              </a:rPr>
              <a:t>.</a:t>
            </a:r>
          </a:p>
          <a:p>
            <a:pPr algn="just">
              <a:lnSpc>
                <a:spcPct val="200000"/>
              </a:lnSpc>
            </a:pPr>
            <a:r>
              <a:rPr lang="tr-TR" b="1" dirty="0">
                <a:latin typeface="Arial" pitchFamily="34" charset="0"/>
                <a:cs typeface="Arial" pitchFamily="34" charset="0"/>
              </a:rPr>
              <a:t>Zor ve Silah Kullanma</a:t>
            </a:r>
          </a:p>
          <a:p>
            <a:pPr marL="261833" indent="-261833" algn="just">
              <a:lnSpc>
                <a:spcPct val="200000"/>
              </a:lnSpc>
              <a:buFont typeface="Wingdings" pitchFamily="2" charset="2"/>
              <a:buChar char="Ø"/>
            </a:pPr>
            <a:r>
              <a:rPr lang="tr-TR" dirty="0">
                <a:latin typeface="Arial" pitchFamily="34" charset="0"/>
                <a:cs typeface="Arial" pitchFamily="34" charset="0"/>
              </a:rPr>
              <a:t>Polis Vazife ve Salahiyet Kanunu’nun 16’ncı maddesinde zor ve </a:t>
            </a:r>
            <a:r>
              <a:rPr lang="tr-TR" dirty="0" smtClean="0">
                <a:latin typeface="Arial" pitchFamily="34" charset="0"/>
                <a:cs typeface="Arial" pitchFamily="34" charset="0"/>
              </a:rPr>
              <a:t>silah kullanmaya </a:t>
            </a:r>
            <a:r>
              <a:rPr lang="tr-TR" dirty="0">
                <a:latin typeface="Arial" pitchFamily="34" charset="0"/>
                <a:cs typeface="Arial" pitchFamily="34" charset="0"/>
              </a:rPr>
              <a:t>dair düzenlemeler bulunmaktadır.</a:t>
            </a:r>
          </a:p>
          <a:p>
            <a:pPr marL="261833" indent="-261833" algn="just">
              <a:lnSpc>
                <a:spcPct val="200000"/>
              </a:lnSpc>
              <a:buFont typeface="Wingdings" pitchFamily="2" charset="2"/>
              <a:buChar char="Ø"/>
            </a:pPr>
            <a:r>
              <a:rPr lang="tr-TR" dirty="0">
                <a:latin typeface="Arial" pitchFamily="34" charset="0"/>
                <a:cs typeface="Arial" pitchFamily="34" charset="0"/>
              </a:rPr>
              <a:t>Bu madde hükmüne göre polis, görevini yaparken direnişle </a:t>
            </a:r>
            <a:r>
              <a:rPr lang="tr-TR" dirty="0" smtClean="0">
                <a:latin typeface="Arial" pitchFamily="34" charset="0"/>
                <a:cs typeface="Arial" pitchFamily="34" charset="0"/>
              </a:rPr>
              <a:t>karşılaşması hâlinde</a:t>
            </a:r>
            <a:r>
              <a:rPr lang="tr-TR" dirty="0">
                <a:latin typeface="Arial" pitchFamily="34" charset="0"/>
                <a:cs typeface="Arial" pitchFamily="34" charset="0"/>
              </a:rPr>
              <a:t>, bu direnişi kırmak amacıyla ve kıracak ölçüde zor kullanmaya yetkilidir.</a:t>
            </a:r>
          </a:p>
        </p:txBody>
      </p:sp>
    </p:spTree>
    <p:extLst>
      <p:ext uri="{BB962C8B-B14F-4D97-AF65-F5344CB8AC3E}">
        <p14:creationId xmlns:p14="http://schemas.microsoft.com/office/powerpoint/2010/main" val="19293932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Zor </a:t>
            </a:r>
            <a:r>
              <a:rPr lang="tr-TR" b="1" dirty="0">
                <a:latin typeface="Arial" pitchFamily="34" charset="0"/>
                <a:cs typeface="Arial" pitchFamily="34" charset="0"/>
              </a:rPr>
              <a:t>ve Silah Kullanma</a:t>
            </a:r>
          </a:p>
          <a:p>
            <a:pPr marL="261833" indent="-261833" algn="just">
              <a:lnSpc>
                <a:spcPct val="200000"/>
              </a:lnSpc>
              <a:buFont typeface="Wingdings" pitchFamily="2" charset="2"/>
              <a:buChar char="Ø"/>
            </a:pPr>
            <a:r>
              <a:rPr lang="tr-TR" dirty="0">
                <a:latin typeface="Arial" pitchFamily="34" charset="0"/>
                <a:cs typeface="Arial" pitchFamily="34" charset="0"/>
              </a:rPr>
              <a:t>Zor kullanma yetkisi kapsamında, direnmenin mahiyetine ve </a:t>
            </a:r>
            <a:r>
              <a:rPr lang="tr-TR" dirty="0" smtClean="0">
                <a:latin typeface="Arial" pitchFamily="34" charset="0"/>
                <a:cs typeface="Arial" pitchFamily="34" charset="0"/>
              </a:rPr>
              <a:t>derecesine göre </a:t>
            </a:r>
            <a:r>
              <a:rPr lang="tr-TR" dirty="0">
                <a:latin typeface="Arial" pitchFamily="34" charset="0"/>
                <a:cs typeface="Arial" pitchFamily="34" charset="0"/>
              </a:rPr>
              <a:t>ve direnenleri etkisiz hâle getirecek şekilde kademeli olarak artan </a:t>
            </a:r>
            <a:r>
              <a:rPr lang="tr-TR" dirty="0" smtClean="0">
                <a:latin typeface="Arial" pitchFamily="34" charset="0"/>
                <a:cs typeface="Arial" pitchFamily="34" charset="0"/>
              </a:rPr>
              <a:t>nispette bedenî </a:t>
            </a:r>
            <a:r>
              <a:rPr lang="tr-TR" dirty="0">
                <a:latin typeface="Arial" pitchFamily="34" charset="0"/>
                <a:cs typeface="Arial" pitchFamily="34" charset="0"/>
              </a:rPr>
              <a:t>kuvvet, maddi güç ve kanuni şartlar gerçekleştiğinde silah kullanılabilir</a:t>
            </a:r>
            <a:r>
              <a:rPr lang="tr-TR" dirty="0" smtClean="0">
                <a:latin typeface="Arial" pitchFamily="34" charset="0"/>
                <a:cs typeface="Arial" pitchFamily="34" charset="0"/>
              </a:rPr>
              <a:t>. </a:t>
            </a:r>
          </a:p>
          <a:p>
            <a:pPr algn="just">
              <a:lnSpc>
                <a:spcPct val="200000"/>
              </a:lnSpc>
            </a:pPr>
            <a:r>
              <a:rPr lang="tr-TR" b="1" dirty="0" smtClean="0">
                <a:latin typeface="Arial" pitchFamily="34" charset="0"/>
                <a:cs typeface="Arial" pitchFamily="34" charset="0"/>
              </a:rPr>
              <a:t>a</a:t>
            </a:r>
            <a:r>
              <a:rPr lang="tr-TR" b="1" dirty="0">
                <a:latin typeface="Arial" pitchFamily="34" charset="0"/>
                <a:cs typeface="Arial" pitchFamily="34" charset="0"/>
              </a:rPr>
              <a:t>) Bedenî kuvvet</a:t>
            </a:r>
            <a:r>
              <a:rPr lang="tr-TR" dirty="0">
                <a:latin typeface="Arial" pitchFamily="34" charset="0"/>
                <a:cs typeface="Arial" pitchFamily="34" charset="0"/>
              </a:rPr>
              <a:t>; polisin direnen kişilere karşı veya eşya üzerinde </a:t>
            </a:r>
            <a:r>
              <a:rPr lang="tr-TR" dirty="0" smtClean="0">
                <a:latin typeface="Arial" pitchFamily="34" charset="0"/>
                <a:cs typeface="Arial" pitchFamily="34" charset="0"/>
              </a:rPr>
              <a:t>doğrudan doğruya </a:t>
            </a:r>
            <a:r>
              <a:rPr lang="tr-TR" dirty="0">
                <a:latin typeface="Arial" pitchFamily="34" charset="0"/>
                <a:cs typeface="Arial" pitchFamily="34" charset="0"/>
              </a:rPr>
              <a:t>kullandığı bedenî gücü,</a:t>
            </a:r>
          </a:p>
          <a:p>
            <a:pPr algn="just">
              <a:lnSpc>
                <a:spcPct val="200000"/>
              </a:lnSpc>
            </a:pPr>
            <a:r>
              <a:rPr lang="tr-TR" b="1" dirty="0">
                <a:latin typeface="Arial" pitchFamily="34" charset="0"/>
                <a:cs typeface="Arial" pitchFamily="34" charset="0"/>
              </a:rPr>
              <a:t>b) Maddî güç; </a:t>
            </a:r>
            <a:r>
              <a:rPr lang="tr-TR" dirty="0">
                <a:latin typeface="Arial" pitchFamily="34" charset="0"/>
                <a:cs typeface="Arial" pitchFamily="34" charset="0"/>
              </a:rPr>
              <a:t>polisin direnen kişilere karşı veya eşya üzerinde </a:t>
            </a:r>
            <a:r>
              <a:rPr lang="tr-TR" dirty="0" smtClean="0">
                <a:latin typeface="Arial" pitchFamily="34" charset="0"/>
                <a:cs typeface="Arial" pitchFamily="34" charset="0"/>
              </a:rPr>
              <a:t>bedenî kuvvetin </a:t>
            </a:r>
            <a:r>
              <a:rPr lang="tr-TR" dirty="0">
                <a:latin typeface="Arial" pitchFamily="34" charset="0"/>
                <a:cs typeface="Arial" pitchFamily="34" charset="0"/>
              </a:rPr>
              <a:t>dışında kullandığı kelepçe, cop, basınçlı ve/veya boyalı su, </a:t>
            </a:r>
            <a:r>
              <a:rPr lang="tr-TR" dirty="0" smtClean="0">
                <a:latin typeface="Arial" pitchFamily="34" charset="0"/>
                <a:cs typeface="Arial" pitchFamily="34" charset="0"/>
              </a:rPr>
              <a:t>göz yaşartıcı </a:t>
            </a:r>
            <a:r>
              <a:rPr lang="tr-TR" dirty="0">
                <a:latin typeface="Arial" pitchFamily="34" charset="0"/>
                <a:cs typeface="Arial" pitchFamily="34" charset="0"/>
              </a:rPr>
              <a:t>gazlar veya tozlar, fiziki engeller, polis köpekleri ve atları ile </a:t>
            </a:r>
            <a:r>
              <a:rPr lang="tr-TR" dirty="0" smtClean="0">
                <a:latin typeface="Arial" pitchFamily="34" charset="0"/>
                <a:cs typeface="Arial" pitchFamily="34" charset="0"/>
              </a:rPr>
              <a:t>sair hizmet </a:t>
            </a:r>
            <a:r>
              <a:rPr lang="tr-TR" dirty="0">
                <a:latin typeface="Arial" pitchFamily="34" charset="0"/>
                <a:cs typeface="Arial" pitchFamily="34" charset="0"/>
              </a:rPr>
              <a:t>araçlarını ifade eder.</a:t>
            </a:r>
          </a:p>
        </p:txBody>
      </p:sp>
    </p:spTree>
    <p:extLst>
      <p:ext uri="{BB962C8B-B14F-4D97-AF65-F5344CB8AC3E}">
        <p14:creationId xmlns:p14="http://schemas.microsoft.com/office/powerpoint/2010/main" val="17514098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Zor </a:t>
            </a:r>
            <a:r>
              <a:rPr lang="tr-TR" b="1" dirty="0">
                <a:latin typeface="Arial" pitchFamily="34" charset="0"/>
                <a:cs typeface="Arial" pitchFamily="34" charset="0"/>
              </a:rPr>
              <a:t>ve Silah Kullanma</a:t>
            </a:r>
          </a:p>
          <a:p>
            <a:pPr marL="261833" indent="-261833" algn="just">
              <a:lnSpc>
                <a:spcPct val="200000"/>
              </a:lnSpc>
              <a:buFont typeface="Wingdings" pitchFamily="2" charset="2"/>
              <a:buChar char="Ø"/>
            </a:pPr>
            <a:r>
              <a:rPr lang="tr-TR" dirty="0">
                <a:latin typeface="Arial" pitchFamily="34" charset="0"/>
                <a:cs typeface="Arial" pitchFamily="34" charset="0"/>
              </a:rPr>
              <a:t>Zor kullanmadan önce, ilgililere direnmeye devam etmeleri </a:t>
            </a:r>
            <a:r>
              <a:rPr lang="tr-TR" dirty="0" smtClean="0">
                <a:latin typeface="Arial" pitchFamily="34" charset="0"/>
                <a:cs typeface="Arial" pitchFamily="34" charset="0"/>
              </a:rPr>
              <a:t>hâlinde doğrudan </a:t>
            </a:r>
            <a:r>
              <a:rPr lang="tr-TR" dirty="0">
                <a:latin typeface="Arial" pitchFamily="34" charset="0"/>
                <a:cs typeface="Arial" pitchFamily="34" charset="0"/>
              </a:rPr>
              <a:t>doğruya zor kullanılacağı ihtarı yapılır. Ancak direnmenin mahiyeti </a:t>
            </a:r>
            <a:r>
              <a:rPr lang="tr-TR" dirty="0" smtClean="0">
                <a:latin typeface="Arial" pitchFamily="34" charset="0"/>
                <a:cs typeface="Arial" pitchFamily="34" charset="0"/>
              </a:rPr>
              <a:t>ve derecesi </a:t>
            </a:r>
            <a:r>
              <a:rPr lang="tr-TR" dirty="0">
                <a:latin typeface="Arial" pitchFamily="34" charset="0"/>
                <a:cs typeface="Arial" pitchFamily="34" charset="0"/>
              </a:rPr>
              <a:t>göz önünde bulundurularak ihtar yapılmadan da zor kullanılabilir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Polis, zor kullanma yetkisi kapsamında direnmeyi etkisiz kılmak </a:t>
            </a:r>
            <a:r>
              <a:rPr lang="tr-TR" dirty="0" smtClean="0">
                <a:latin typeface="Arial" pitchFamily="34" charset="0"/>
                <a:cs typeface="Arial" pitchFamily="34" charset="0"/>
              </a:rPr>
              <a:t>amacıyla kullanacağı </a:t>
            </a:r>
            <a:r>
              <a:rPr lang="tr-TR" dirty="0">
                <a:latin typeface="Arial" pitchFamily="34" charset="0"/>
                <a:cs typeface="Arial" pitchFamily="34" charset="0"/>
              </a:rPr>
              <a:t>araç ve gereç ile kullanacağı zorun derecesini kendisi takdir ve </a:t>
            </a:r>
            <a:r>
              <a:rPr lang="tr-TR" dirty="0" smtClean="0">
                <a:latin typeface="Arial" pitchFamily="34" charset="0"/>
                <a:cs typeface="Arial" pitchFamily="34" charset="0"/>
              </a:rPr>
              <a:t>tayin eder</a:t>
            </a:r>
            <a:r>
              <a:rPr lang="tr-TR" dirty="0">
                <a:latin typeface="Arial" pitchFamily="34" charset="0"/>
                <a:cs typeface="Arial" pitchFamily="34" charset="0"/>
              </a:rPr>
              <a:t>. Ancak toplu kuvvet olarak müdahale edilen durumlarda, zor kullanmanın derecesi ile kullanılacak araç ve gereçler müdahale eden kuvvetin amiri </a:t>
            </a:r>
            <a:r>
              <a:rPr lang="tr-TR" dirty="0" smtClean="0">
                <a:latin typeface="Arial" pitchFamily="34" charset="0"/>
                <a:cs typeface="Arial" pitchFamily="34" charset="0"/>
              </a:rPr>
              <a:t>tarafından tayin </a:t>
            </a:r>
            <a:r>
              <a:rPr lang="tr-TR" dirty="0">
                <a:latin typeface="Arial" pitchFamily="34" charset="0"/>
                <a:cs typeface="Arial" pitchFamily="34" charset="0"/>
              </a:rPr>
              <a:t>ve tespit edilir.</a:t>
            </a:r>
          </a:p>
        </p:txBody>
      </p:sp>
    </p:spTree>
    <p:extLst>
      <p:ext uri="{BB962C8B-B14F-4D97-AF65-F5344CB8AC3E}">
        <p14:creationId xmlns:p14="http://schemas.microsoft.com/office/powerpoint/2010/main" val="41513149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4793586"/>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150000"/>
              </a:lnSpc>
            </a:pPr>
            <a:r>
              <a:rPr lang="tr-TR" b="1" dirty="0" smtClean="0">
                <a:latin typeface="Arial" pitchFamily="34" charset="0"/>
                <a:cs typeface="Arial" pitchFamily="34" charset="0"/>
              </a:rPr>
              <a:t>Zor </a:t>
            </a:r>
            <a:r>
              <a:rPr lang="tr-TR" b="1" dirty="0">
                <a:latin typeface="Arial" pitchFamily="34" charset="0"/>
                <a:cs typeface="Arial" pitchFamily="34" charset="0"/>
              </a:rPr>
              <a:t>ve Silah Kullanma</a:t>
            </a:r>
          </a:p>
          <a:p>
            <a:pPr marL="261833" indent="-261833" algn="just">
              <a:lnSpc>
                <a:spcPct val="200000"/>
              </a:lnSpc>
              <a:buFont typeface="Wingdings" pitchFamily="2" charset="2"/>
              <a:buChar char="Ø"/>
            </a:pPr>
            <a:r>
              <a:rPr lang="tr-TR" dirty="0">
                <a:latin typeface="Arial" pitchFamily="34" charset="0"/>
                <a:cs typeface="Arial" pitchFamily="34" charset="0"/>
              </a:rPr>
              <a:t>Polis, kendisine veya başkasına yönelik bir saldırı karşısında, zor </a:t>
            </a:r>
            <a:r>
              <a:rPr lang="tr-TR" dirty="0" smtClean="0">
                <a:latin typeface="Arial" pitchFamily="34" charset="0"/>
                <a:cs typeface="Arial" pitchFamily="34" charset="0"/>
              </a:rPr>
              <a:t>kullanmaya ilişkin </a:t>
            </a:r>
            <a:r>
              <a:rPr lang="tr-TR" dirty="0">
                <a:latin typeface="Arial" pitchFamily="34" charset="0"/>
                <a:cs typeface="Arial" pitchFamily="34" charset="0"/>
              </a:rPr>
              <a:t>koşullara bağlı kalmaksızın, 5237 sayılı Türk Ceza Kanunu’nun </a:t>
            </a:r>
            <a:r>
              <a:rPr lang="tr-TR" dirty="0" smtClean="0">
                <a:latin typeface="Arial" pitchFamily="34" charset="0"/>
                <a:cs typeface="Arial" pitchFamily="34" charset="0"/>
              </a:rPr>
              <a:t>meşru savunmaya </a:t>
            </a:r>
            <a:r>
              <a:rPr lang="tr-TR" dirty="0">
                <a:latin typeface="Arial" pitchFamily="34" charset="0"/>
                <a:cs typeface="Arial" pitchFamily="34" charset="0"/>
              </a:rPr>
              <a:t>ilişkin hükümleri çerçevesinde savunmada bulunur.</a:t>
            </a:r>
          </a:p>
          <a:p>
            <a:pPr marL="261833" indent="-261833" algn="just">
              <a:lnSpc>
                <a:spcPct val="200000"/>
              </a:lnSpc>
              <a:buFont typeface="Wingdings" pitchFamily="2" charset="2"/>
              <a:buChar char="Ø"/>
            </a:pPr>
            <a:r>
              <a:rPr lang="tr-TR" dirty="0">
                <a:latin typeface="Arial" pitchFamily="34" charset="0"/>
                <a:cs typeface="Arial" pitchFamily="34" charset="0"/>
              </a:rPr>
              <a:t>Polis;</a:t>
            </a:r>
          </a:p>
          <a:p>
            <a:pPr algn="just">
              <a:lnSpc>
                <a:spcPct val="200000"/>
              </a:lnSpc>
            </a:pPr>
            <a:r>
              <a:rPr lang="tr-TR" dirty="0">
                <a:latin typeface="Arial" pitchFamily="34" charset="0"/>
                <a:cs typeface="Arial" pitchFamily="34" charset="0"/>
              </a:rPr>
              <a:t> Meşru savunma hakkının kullanılması kapsamında,</a:t>
            </a:r>
          </a:p>
          <a:p>
            <a:pPr algn="just">
              <a:lnSpc>
                <a:spcPct val="200000"/>
              </a:lnSpc>
            </a:pPr>
            <a:r>
              <a:rPr lang="tr-TR" dirty="0">
                <a:latin typeface="Arial" pitchFamily="34" charset="0"/>
                <a:cs typeface="Arial" pitchFamily="34" charset="0"/>
              </a:rPr>
              <a:t> Bedenî kuvvet ve maddi güç kullanarak etkisiz hâle getiremediği </a:t>
            </a:r>
            <a:r>
              <a:rPr lang="tr-TR" dirty="0" smtClean="0">
                <a:latin typeface="Arial" pitchFamily="34" charset="0"/>
                <a:cs typeface="Arial" pitchFamily="34" charset="0"/>
              </a:rPr>
              <a:t>direniş karşısında</a:t>
            </a:r>
            <a:r>
              <a:rPr lang="tr-TR" dirty="0">
                <a:latin typeface="Arial" pitchFamily="34" charset="0"/>
                <a:cs typeface="Arial" pitchFamily="34" charset="0"/>
              </a:rPr>
              <a:t>, bu direnişi kırmak amacıyla ve kıracak ölçüde</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957475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POLİS </a:t>
            </a:r>
            <a:r>
              <a:rPr lang="tr-TR" b="1" dirty="0">
                <a:latin typeface="Arial" pitchFamily="34" charset="0"/>
                <a:cs typeface="Arial" pitchFamily="34" charset="0"/>
              </a:rPr>
              <a:t>VAZİFE VE SALAHİYET KANUNU (</a:t>
            </a:r>
            <a:r>
              <a:rPr lang="tr-TR" b="1" dirty="0" smtClean="0">
                <a:latin typeface="Arial" pitchFamily="34" charset="0"/>
                <a:cs typeface="Arial" pitchFamily="34" charset="0"/>
              </a:rPr>
              <a:t>PVSK)</a:t>
            </a:r>
          </a:p>
          <a:p>
            <a:pPr algn="just">
              <a:lnSpc>
                <a:spcPct val="200000"/>
              </a:lnSpc>
            </a:pPr>
            <a:r>
              <a:rPr lang="tr-TR" b="1" dirty="0" smtClean="0">
                <a:latin typeface="Arial" pitchFamily="34" charset="0"/>
                <a:cs typeface="Arial" pitchFamily="34" charset="0"/>
              </a:rPr>
              <a:t>Zor </a:t>
            </a:r>
            <a:r>
              <a:rPr lang="tr-TR" b="1" dirty="0">
                <a:latin typeface="Arial" pitchFamily="34" charset="0"/>
                <a:cs typeface="Arial" pitchFamily="34" charset="0"/>
              </a:rPr>
              <a:t>ve Silah Kullanma</a:t>
            </a: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Hakkında tutuklama, gözaltına alma, zorla getirme kararı veya yakalama emri verilmiş olan kişilerin ya da suçüstü hâlinde şüphelinin yakalanmasını sağlamak amacıyla ve sağlayacak ölçüde</a:t>
            </a:r>
            <a:r>
              <a:rPr lang="tr-TR" dirty="0" smtClean="0">
                <a:latin typeface="Arial" pitchFamily="34" charset="0"/>
                <a:cs typeface="Arial" pitchFamily="34" charset="0"/>
              </a:rPr>
              <a:t>,</a:t>
            </a:r>
          </a:p>
          <a:p>
            <a:pPr algn="just">
              <a:lnSpc>
                <a:spcPct val="200000"/>
              </a:lnSpc>
            </a:pPr>
            <a:r>
              <a:rPr lang="tr-TR" dirty="0">
                <a:latin typeface="Arial" pitchFamily="34" charset="0"/>
                <a:cs typeface="Arial" pitchFamily="34" charset="0"/>
              </a:rPr>
              <a:t> Kendisine veya başkalarına, iş yerlerine, konutlara, kamu binalarına</a:t>
            </a:r>
            <a:r>
              <a:rPr lang="tr-TR" dirty="0" smtClean="0">
                <a:latin typeface="Arial" pitchFamily="34" charset="0"/>
                <a:cs typeface="Arial" pitchFamily="34" charset="0"/>
              </a:rPr>
              <a:t>,  okullara</a:t>
            </a:r>
            <a:r>
              <a:rPr lang="tr-TR" dirty="0">
                <a:latin typeface="Arial" pitchFamily="34" charset="0"/>
                <a:cs typeface="Arial" pitchFamily="34" charset="0"/>
              </a:rPr>
              <a:t>, yurtlara, ibadethanelere, araçlara ve kişilerin tek tek veya </a:t>
            </a:r>
            <a:r>
              <a:rPr lang="tr-TR" dirty="0" smtClean="0">
                <a:latin typeface="Arial" pitchFamily="34" charset="0"/>
                <a:cs typeface="Arial" pitchFamily="34" charset="0"/>
              </a:rPr>
              <a:t>toplu halde </a:t>
            </a:r>
            <a:r>
              <a:rPr lang="tr-TR" dirty="0">
                <a:latin typeface="Arial" pitchFamily="34" charset="0"/>
                <a:cs typeface="Arial" pitchFamily="34" charset="0"/>
              </a:rPr>
              <a:t>bulunduğu açık veya kapalı alanlara </a:t>
            </a:r>
            <a:r>
              <a:rPr lang="tr-TR" dirty="0" smtClean="0">
                <a:latin typeface="Arial" pitchFamily="34" charset="0"/>
                <a:cs typeface="Arial" pitchFamily="34" charset="0"/>
              </a:rPr>
              <a:t>Molotof, </a:t>
            </a:r>
            <a:r>
              <a:rPr lang="tr-TR" dirty="0">
                <a:latin typeface="Arial" pitchFamily="34" charset="0"/>
                <a:cs typeface="Arial" pitchFamily="34" charset="0"/>
              </a:rPr>
              <a:t>patlayıcı, yanıcı, yakıcı</a:t>
            </a:r>
            <a:r>
              <a:rPr lang="tr-TR" dirty="0" smtClean="0">
                <a:latin typeface="Arial" pitchFamily="34" charset="0"/>
                <a:cs typeface="Arial" pitchFamily="34" charset="0"/>
              </a:rPr>
              <a:t>, boğucu</a:t>
            </a:r>
            <a:r>
              <a:rPr lang="tr-TR" dirty="0">
                <a:latin typeface="Arial" pitchFamily="34" charset="0"/>
                <a:cs typeface="Arial" pitchFamily="34" charset="0"/>
              </a:rPr>
              <a:t>, yaralayıcı ve benzeri silahlarla saldıran veya saldırıya </a:t>
            </a:r>
            <a:r>
              <a:rPr lang="tr-TR" dirty="0" smtClean="0">
                <a:latin typeface="Arial" pitchFamily="34" charset="0"/>
                <a:cs typeface="Arial" pitchFamily="34" charset="0"/>
              </a:rPr>
              <a:t>teşebbüs edenlere </a:t>
            </a:r>
            <a:r>
              <a:rPr lang="tr-TR" dirty="0">
                <a:latin typeface="Arial" pitchFamily="34" charset="0"/>
                <a:cs typeface="Arial" pitchFamily="34" charset="0"/>
              </a:rPr>
              <a:t>karşı, saldırıyı etkisiz kılmak amacıyla ve etkisiz kılacak </a:t>
            </a:r>
            <a:r>
              <a:rPr lang="tr-TR" dirty="0" smtClean="0">
                <a:latin typeface="Arial" pitchFamily="34" charset="0"/>
                <a:cs typeface="Arial" pitchFamily="34" charset="0"/>
              </a:rPr>
              <a:t>ölçüde silah </a:t>
            </a:r>
            <a:r>
              <a:rPr lang="tr-TR" dirty="0">
                <a:latin typeface="Arial" pitchFamily="34" charset="0"/>
                <a:cs typeface="Arial" pitchFamily="34" charset="0"/>
              </a:rPr>
              <a:t>kullanmaya yetkilidir.</a:t>
            </a:r>
          </a:p>
        </p:txBody>
      </p:sp>
    </p:spTree>
    <p:extLst>
      <p:ext uri="{BB962C8B-B14F-4D97-AF65-F5344CB8AC3E}">
        <p14:creationId xmlns:p14="http://schemas.microsoft.com/office/powerpoint/2010/main" val="3453441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671286"/>
            <a:ext cx="8401003"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marL="261833" indent="-261833" algn="just">
              <a:lnSpc>
                <a:spcPct val="200000"/>
              </a:lnSpc>
              <a:buFont typeface="Wingdings" pitchFamily="2" charset="2"/>
              <a:buChar char="Ø"/>
            </a:pPr>
            <a:r>
              <a:rPr lang="tr-TR" dirty="0">
                <a:latin typeface="Arial" pitchFamily="34" charset="0"/>
                <a:cs typeface="Arial" pitchFamily="34" charset="0"/>
              </a:rPr>
              <a:t>Bu yönetmenliğin amacı kanunlarla düzenlenen adli ve önleme </a:t>
            </a:r>
            <a:r>
              <a:rPr lang="tr-TR" dirty="0" smtClean="0">
                <a:latin typeface="Arial" pitchFamily="34" charset="0"/>
                <a:cs typeface="Arial" pitchFamily="34" charset="0"/>
              </a:rPr>
              <a:t>aramasına karar </a:t>
            </a:r>
            <a:r>
              <a:rPr lang="tr-TR" dirty="0">
                <a:latin typeface="Arial" pitchFamily="34" charset="0"/>
                <a:cs typeface="Arial" pitchFamily="34" charset="0"/>
              </a:rPr>
              <a:t>verme yetkisi ile aramaların uygulanmasında takip edilecek esas ve </a:t>
            </a:r>
            <a:r>
              <a:rPr lang="tr-TR" dirty="0" smtClean="0">
                <a:latin typeface="Arial" pitchFamily="34" charset="0"/>
                <a:cs typeface="Arial" pitchFamily="34" charset="0"/>
              </a:rPr>
              <a:t>usulleri göstermektir</a:t>
            </a:r>
            <a:r>
              <a:rPr lang="tr-TR" dirty="0">
                <a:latin typeface="Arial" pitchFamily="34" charset="0"/>
                <a:cs typeface="Arial" pitchFamily="34" charset="0"/>
              </a:rPr>
              <a:t>. Buna göre, yönetmelikte yer alan ilgili hükümler </a:t>
            </a:r>
            <a:r>
              <a:rPr lang="tr-TR" dirty="0" smtClean="0">
                <a:latin typeface="Arial" pitchFamily="34" charset="0"/>
                <a:cs typeface="Arial" pitchFamily="34" charset="0"/>
              </a:rPr>
              <a:t>aşağıda belirtilmiştir.</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Bu Yönetmelik kolluk tarafından kişilerin üstlerinin, eşyasının, araçlarının</a:t>
            </a:r>
            <a:r>
              <a:rPr lang="tr-TR" dirty="0" smtClean="0">
                <a:latin typeface="Arial" pitchFamily="34" charset="0"/>
                <a:cs typeface="Arial" pitchFamily="34" charset="0"/>
              </a:rPr>
              <a:t>, özel </a:t>
            </a:r>
            <a:r>
              <a:rPr lang="tr-TR" dirty="0">
                <a:latin typeface="Arial" pitchFamily="34" charset="0"/>
                <a:cs typeface="Arial" pitchFamily="34" charset="0"/>
              </a:rPr>
              <a:t>kâğıtlarının, konut, iş yeri ve eklentilerinin aranmasında uyulacak esas </a:t>
            </a:r>
            <a:r>
              <a:rPr lang="tr-TR" dirty="0" smtClean="0">
                <a:latin typeface="Arial" pitchFamily="34" charset="0"/>
                <a:cs typeface="Arial" pitchFamily="34" charset="0"/>
              </a:rPr>
              <a:t>ve usulleri </a:t>
            </a:r>
            <a:r>
              <a:rPr lang="tr-TR" dirty="0">
                <a:latin typeface="Arial" pitchFamily="34" charset="0"/>
                <a:cs typeface="Arial" pitchFamily="34" charset="0"/>
              </a:rPr>
              <a:t>kapsamaktadır.</a:t>
            </a:r>
          </a:p>
        </p:txBody>
      </p:sp>
    </p:spTree>
    <p:extLst>
      <p:ext uri="{BB962C8B-B14F-4D97-AF65-F5344CB8AC3E}">
        <p14:creationId xmlns:p14="http://schemas.microsoft.com/office/powerpoint/2010/main" val="6504883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08888"/>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marL="261833" indent="-261833" algn="just">
              <a:lnSpc>
                <a:spcPct val="200000"/>
              </a:lnSpc>
              <a:buFont typeface="Wingdings" pitchFamily="2" charset="2"/>
              <a:buChar char="Ø"/>
            </a:pPr>
            <a:r>
              <a:rPr lang="tr-TR" b="1" dirty="0">
                <a:latin typeface="Arial" pitchFamily="34" charset="0"/>
                <a:cs typeface="Arial" pitchFamily="34" charset="0"/>
              </a:rPr>
              <a:t>Adli arama</a:t>
            </a:r>
            <a:r>
              <a:rPr lang="tr-TR" dirty="0">
                <a:latin typeface="Arial" pitchFamily="34" charset="0"/>
                <a:cs typeface="Arial" pitchFamily="34" charset="0"/>
              </a:rPr>
              <a:t>, bir suç işlemek veya buna iştirak veyahut yataklık etmek </a:t>
            </a:r>
            <a:r>
              <a:rPr lang="tr-TR" dirty="0" smtClean="0">
                <a:latin typeface="Arial" pitchFamily="34" charset="0"/>
                <a:cs typeface="Arial" pitchFamily="34" charset="0"/>
              </a:rPr>
              <a:t>makul şüphesi </a:t>
            </a:r>
            <a:r>
              <a:rPr lang="tr-TR" dirty="0">
                <a:latin typeface="Arial" pitchFamily="34" charset="0"/>
                <a:cs typeface="Arial" pitchFamily="34" charset="0"/>
              </a:rPr>
              <a:t>altında bulunan kimsenin, saklananın, şüphelinin, sanığın </a:t>
            </a:r>
            <a:r>
              <a:rPr lang="tr-TR" dirty="0" smtClean="0">
                <a:latin typeface="Arial" pitchFamily="34" charset="0"/>
                <a:cs typeface="Arial" pitchFamily="34" charset="0"/>
              </a:rPr>
              <a:t>veya hükümlünün </a:t>
            </a:r>
            <a:r>
              <a:rPr lang="tr-TR" dirty="0">
                <a:latin typeface="Arial" pitchFamily="34" charset="0"/>
                <a:cs typeface="Arial" pitchFamily="34" charset="0"/>
              </a:rPr>
              <a:t>yakalanması ve suçun iz, eser, emare veya delillerinin elde </a:t>
            </a:r>
            <a:r>
              <a:rPr lang="tr-TR" dirty="0" smtClean="0">
                <a:latin typeface="Arial" pitchFamily="34" charset="0"/>
                <a:cs typeface="Arial" pitchFamily="34" charset="0"/>
              </a:rPr>
              <a:t>edilmesi için;</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Bir </a:t>
            </a:r>
            <a:r>
              <a:rPr lang="tr-TR" dirty="0">
                <a:latin typeface="Arial" pitchFamily="34" charset="0"/>
                <a:cs typeface="Arial" pitchFamily="34" charset="0"/>
              </a:rPr>
              <a:t>kimsenin özel hayatının ve aile hayatının gizliliğinin </a:t>
            </a:r>
            <a:r>
              <a:rPr lang="tr-TR" dirty="0" smtClean="0">
                <a:latin typeface="Arial" pitchFamily="34" charset="0"/>
                <a:cs typeface="Arial" pitchFamily="34" charset="0"/>
              </a:rPr>
              <a:t>sınırlandırılarak konutunda</a:t>
            </a:r>
            <a:r>
              <a:rPr lang="tr-TR" dirty="0">
                <a:latin typeface="Arial" pitchFamily="34" charset="0"/>
                <a:cs typeface="Arial" pitchFamily="34" charset="0"/>
              </a:rPr>
              <a:t>, iş yerinde, kendisine ait diğer yerlerde, üzerinde, özel kâğıtlarında</a:t>
            </a:r>
            <a:r>
              <a:rPr lang="tr-TR" dirty="0" smtClean="0">
                <a:latin typeface="Arial" pitchFamily="34" charset="0"/>
                <a:cs typeface="Arial" pitchFamily="34" charset="0"/>
              </a:rPr>
              <a:t>, eşyasında</a:t>
            </a:r>
            <a:r>
              <a:rPr lang="tr-TR" dirty="0">
                <a:latin typeface="Arial" pitchFamily="34" charset="0"/>
                <a:cs typeface="Arial" pitchFamily="34" charset="0"/>
              </a:rPr>
              <a:t>, aracında 5271 sayılı Ceza Muhakemesi Kanunu ile diğer kanunlara </a:t>
            </a:r>
            <a:r>
              <a:rPr lang="tr-TR" dirty="0" smtClean="0">
                <a:latin typeface="Arial" pitchFamily="34" charset="0"/>
                <a:cs typeface="Arial" pitchFamily="34" charset="0"/>
              </a:rPr>
              <a:t>göre yapılan </a:t>
            </a:r>
            <a:r>
              <a:rPr lang="tr-TR" dirty="0">
                <a:latin typeface="Arial" pitchFamily="34" charset="0"/>
                <a:cs typeface="Arial" pitchFamily="34" charset="0"/>
              </a:rPr>
              <a:t>araştırma işlemidir.</a:t>
            </a:r>
          </a:p>
        </p:txBody>
      </p:sp>
    </p:spTree>
    <p:extLst>
      <p:ext uri="{BB962C8B-B14F-4D97-AF65-F5344CB8AC3E}">
        <p14:creationId xmlns:p14="http://schemas.microsoft.com/office/powerpoint/2010/main" val="35912688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08888"/>
            <a:ext cx="8401003"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Aramalarda Karar ve Emir Verme Yetkisi</a:t>
            </a:r>
          </a:p>
          <a:p>
            <a:pPr marL="261833" indent="-261833" algn="just">
              <a:lnSpc>
                <a:spcPct val="200000"/>
              </a:lnSpc>
              <a:buFont typeface="Wingdings" pitchFamily="2" charset="2"/>
              <a:buChar char="Ø"/>
            </a:pPr>
            <a:r>
              <a:rPr lang="tr-TR" dirty="0">
                <a:latin typeface="Arial" pitchFamily="34" charset="0"/>
                <a:cs typeface="Arial" pitchFamily="34" charset="0"/>
              </a:rPr>
              <a:t>Adli aramaya karar vermek yetkisi hâkimindir. Kolluk, arama </a:t>
            </a:r>
            <a:r>
              <a:rPr lang="tr-TR" dirty="0" smtClean="0">
                <a:latin typeface="Arial" pitchFamily="34" charset="0"/>
                <a:cs typeface="Arial" pitchFamily="34" charset="0"/>
              </a:rPr>
              <a:t>kararı alınmasını </a:t>
            </a:r>
            <a:r>
              <a:rPr lang="tr-TR" dirty="0">
                <a:latin typeface="Arial" pitchFamily="34" charset="0"/>
                <a:cs typeface="Arial" pitchFamily="34" charset="0"/>
              </a:rPr>
              <a:t>talep ettiği durumlarda, makul şüphe sebeplerini belirten ayrıntılı </a:t>
            </a:r>
            <a:r>
              <a:rPr lang="tr-TR" dirty="0" smtClean="0">
                <a:latin typeface="Arial" pitchFamily="34" charset="0"/>
                <a:cs typeface="Arial" pitchFamily="34" charset="0"/>
              </a:rPr>
              <a:t>ve gerekçeli </a:t>
            </a:r>
            <a:r>
              <a:rPr lang="tr-TR" dirty="0">
                <a:latin typeface="Arial" pitchFamily="34" charset="0"/>
                <a:cs typeface="Arial" pitchFamily="34" charset="0"/>
              </a:rPr>
              <a:t>bir rapor hazırlar ve Cumhuriyet savcısına başvurur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Hâkim kararı veya gecikmesinde sakınca bulunan hâllerde </a:t>
            </a:r>
            <a:r>
              <a:rPr lang="tr-TR" dirty="0" smtClean="0">
                <a:latin typeface="Arial" pitchFamily="34" charset="0"/>
                <a:cs typeface="Arial" pitchFamily="34" charset="0"/>
              </a:rPr>
              <a:t>Cumhuriyet savcısının</a:t>
            </a:r>
            <a:r>
              <a:rPr lang="tr-TR" dirty="0">
                <a:latin typeface="Arial" pitchFamily="34" charset="0"/>
                <a:cs typeface="Arial" pitchFamily="34" charset="0"/>
              </a:rPr>
              <a:t>, Cumhuriyet savcısına ulaşılamadığı hâllerde ise kolluk amirinin </a:t>
            </a:r>
            <a:r>
              <a:rPr lang="tr-TR" dirty="0" smtClean="0">
                <a:latin typeface="Arial" pitchFamily="34" charset="0"/>
                <a:cs typeface="Arial" pitchFamily="34" charset="0"/>
              </a:rPr>
              <a:t>yazılı emriyle </a:t>
            </a:r>
            <a:r>
              <a:rPr lang="tr-TR" dirty="0">
                <a:latin typeface="Arial" pitchFamily="34" charset="0"/>
                <a:cs typeface="Arial" pitchFamily="34" charset="0"/>
              </a:rPr>
              <a:t>arama yapılabilir.</a:t>
            </a:r>
          </a:p>
        </p:txBody>
      </p:sp>
    </p:spTree>
    <p:extLst>
      <p:ext uri="{BB962C8B-B14F-4D97-AF65-F5344CB8AC3E}">
        <p14:creationId xmlns:p14="http://schemas.microsoft.com/office/powerpoint/2010/main" val="39257530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08888"/>
            <a:ext cx="8401003" cy="6394024"/>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Aramalarda Karar ve Emir Verme Yetkisi</a:t>
            </a:r>
          </a:p>
          <a:p>
            <a:pPr marL="261833" indent="-261833" algn="just">
              <a:lnSpc>
                <a:spcPct val="200000"/>
              </a:lnSpc>
              <a:buFont typeface="Wingdings" pitchFamily="2" charset="2"/>
              <a:buChar char="Ø"/>
            </a:pPr>
            <a:r>
              <a:rPr lang="tr-TR" dirty="0">
                <a:latin typeface="Arial" pitchFamily="34" charset="0"/>
                <a:cs typeface="Arial" pitchFamily="34" charset="0"/>
              </a:rPr>
              <a:t>Cumhuriyet savcısına ulaşılamayan hâllerde kolluk amirinin yazılı </a:t>
            </a:r>
            <a:r>
              <a:rPr lang="tr-TR" dirty="0" smtClean="0">
                <a:latin typeface="Arial" pitchFamily="34" charset="0"/>
                <a:cs typeface="Arial" pitchFamily="34" charset="0"/>
              </a:rPr>
              <a:t>emriyle gerçekleştirilen </a:t>
            </a:r>
            <a:r>
              <a:rPr lang="tr-TR" dirty="0">
                <a:latin typeface="Arial" pitchFamily="34" charset="0"/>
                <a:cs typeface="Arial" pitchFamily="34" charset="0"/>
              </a:rPr>
              <a:t>arama ve </a:t>
            </a:r>
            <a:r>
              <a:rPr lang="tr-TR" dirty="0" smtClean="0">
                <a:latin typeface="Arial" pitchFamily="34" charset="0"/>
                <a:cs typeface="Arial" pitchFamily="34" charset="0"/>
              </a:rPr>
              <a:t>el koyma </a:t>
            </a:r>
            <a:r>
              <a:rPr lang="tr-TR" dirty="0">
                <a:latin typeface="Arial" pitchFamily="34" charset="0"/>
                <a:cs typeface="Arial" pitchFamily="34" charset="0"/>
              </a:rPr>
              <a:t>işlemi üzerine ilgili kolluk görevlilerince </a:t>
            </a:r>
            <a:r>
              <a:rPr lang="tr-TR" dirty="0" smtClean="0">
                <a:latin typeface="Arial" pitchFamily="34" charset="0"/>
                <a:cs typeface="Arial" pitchFamily="34" charset="0"/>
              </a:rPr>
              <a:t>neden Cumhuriyet </a:t>
            </a:r>
            <a:r>
              <a:rPr lang="tr-TR" dirty="0">
                <a:latin typeface="Arial" pitchFamily="34" charset="0"/>
                <a:cs typeface="Arial" pitchFamily="34" charset="0"/>
              </a:rPr>
              <a:t>savcısına ulaşılamadığı, Cumhuriyet savcısının hangi </a:t>
            </a:r>
            <a:r>
              <a:rPr lang="tr-TR" dirty="0" smtClean="0">
                <a:latin typeface="Arial" pitchFamily="34" charset="0"/>
                <a:cs typeface="Arial" pitchFamily="34" charset="0"/>
              </a:rPr>
              <a:t>vasıtalarla arandığını </a:t>
            </a:r>
            <a:r>
              <a:rPr lang="tr-TR" dirty="0">
                <a:latin typeface="Arial" pitchFamily="34" charset="0"/>
                <a:cs typeface="Arial" pitchFamily="34" charset="0"/>
              </a:rPr>
              <a:t>belirten ayrıntılı tutanak düzenlenerek ilgili soruşturma </a:t>
            </a:r>
            <a:r>
              <a:rPr lang="tr-TR" dirty="0" smtClean="0">
                <a:latin typeface="Arial" pitchFamily="34" charset="0"/>
                <a:cs typeface="Arial" pitchFamily="34" charset="0"/>
              </a:rPr>
              <a:t>evrakına eklenir.</a:t>
            </a:r>
          </a:p>
          <a:p>
            <a:pPr marL="261833" indent="-261833" algn="just">
              <a:lnSpc>
                <a:spcPct val="200000"/>
              </a:lnSpc>
              <a:buFont typeface="Wingdings" pitchFamily="2" charset="2"/>
              <a:buChar char="Ø"/>
            </a:pPr>
            <a:endParaRPr lang="tr-TR" sz="7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Kolluk âmirlerince konutta, iş yerinde ve kamuya açık olmayan </a:t>
            </a:r>
            <a:r>
              <a:rPr lang="tr-TR" dirty="0" smtClean="0">
                <a:latin typeface="Arial" pitchFamily="34" charset="0"/>
                <a:cs typeface="Arial" pitchFamily="34" charset="0"/>
              </a:rPr>
              <a:t>kapalı alanlarda </a:t>
            </a:r>
            <a:r>
              <a:rPr lang="tr-TR" dirty="0">
                <a:latin typeface="Arial" pitchFamily="34" charset="0"/>
                <a:cs typeface="Arial" pitchFamily="34" charset="0"/>
              </a:rPr>
              <a:t>arama kararı verilemez. Sayılan bu yerlerde arama ancak hâkim </a:t>
            </a:r>
            <a:r>
              <a:rPr lang="tr-TR" dirty="0" smtClean="0">
                <a:latin typeface="Arial" pitchFamily="34" charset="0"/>
                <a:cs typeface="Arial" pitchFamily="34" charset="0"/>
              </a:rPr>
              <a:t>kararı veya </a:t>
            </a:r>
            <a:r>
              <a:rPr lang="tr-TR" dirty="0">
                <a:latin typeface="Arial" pitchFamily="34" charset="0"/>
                <a:cs typeface="Arial" pitchFamily="34" charset="0"/>
              </a:rPr>
              <a:t>gecikmesinde sakınca bulunan hâllerde Cumhuriyet savcısının yazılı </a:t>
            </a:r>
            <a:r>
              <a:rPr lang="tr-TR" dirty="0" smtClean="0">
                <a:latin typeface="Arial" pitchFamily="34" charset="0"/>
                <a:cs typeface="Arial" pitchFamily="34" charset="0"/>
              </a:rPr>
              <a:t>emriyle yapılabilir</a:t>
            </a:r>
            <a:r>
              <a:rPr lang="tr-TR" dirty="0">
                <a:latin typeface="Arial" pitchFamily="34" charset="0"/>
                <a:cs typeface="Arial" pitchFamily="34" charset="0"/>
              </a:rPr>
              <a:t>.</a:t>
            </a:r>
          </a:p>
        </p:txBody>
      </p:sp>
    </p:spTree>
    <p:extLst>
      <p:ext uri="{BB962C8B-B14F-4D97-AF65-F5344CB8AC3E}">
        <p14:creationId xmlns:p14="http://schemas.microsoft.com/office/powerpoint/2010/main" val="4192493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74599"/>
            <a:ext cx="8401003"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Aramalarda Karar ve Emir Verme Yetkisi</a:t>
            </a:r>
          </a:p>
          <a:p>
            <a:pPr marL="261833" indent="-261833" algn="just">
              <a:lnSpc>
                <a:spcPct val="200000"/>
              </a:lnSpc>
              <a:buFont typeface="Wingdings" pitchFamily="2" charset="2"/>
              <a:buChar char="Ø"/>
            </a:pPr>
            <a:r>
              <a:rPr lang="tr-TR" dirty="0">
                <a:latin typeface="Arial" pitchFamily="34" charset="0"/>
                <a:cs typeface="Arial" pitchFamily="34" charset="0"/>
              </a:rPr>
              <a:t>Kolluk amirinin yazılı emriyle yapılan arama ve sonuçları </a:t>
            </a:r>
            <a:r>
              <a:rPr lang="tr-TR" dirty="0" smtClean="0">
                <a:latin typeface="Arial" pitchFamily="34" charset="0"/>
                <a:cs typeface="Arial" pitchFamily="34" charset="0"/>
              </a:rPr>
              <a:t>Cumhuriyet başsavcılığına </a:t>
            </a:r>
            <a:r>
              <a:rPr lang="tr-TR" dirty="0">
                <a:latin typeface="Arial" pitchFamily="34" charset="0"/>
                <a:cs typeface="Arial" pitchFamily="34" charset="0"/>
              </a:rPr>
              <a:t>derhâl bildirilir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Cumhuriyet savcısına ulaşılamayan hâllerde ise kolluk amirinin yazılı </a:t>
            </a:r>
            <a:r>
              <a:rPr lang="tr-TR" dirty="0" smtClean="0">
                <a:latin typeface="Arial" pitchFamily="34" charset="0"/>
                <a:cs typeface="Arial" pitchFamily="34" charset="0"/>
              </a:rPr>
              <a:t>emriyle konut</a:t>
            </a:r>
            <a:r>
              <a:rPr lang="tr-TR" dirty="0">
                <a:latin typeface="Arial" pitchFamily="34" charset="0"/>
                <a:cs typeface="Arial" pitchFamily="34" charset="0"/>
              </a:rPr>
              <a:t>, iş yeri ve kamuya açık olmayan kapalı alanlar dışında arama yapılabilir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0805750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74599"/>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Aramalarda Karar ve Emir Verme Yetkisi</a:t>
            </a:r>
          </a:p>
          <a:p>
            <a:pPr marL="261833" indent="-261833" algn="just">
              <a:lnSpc>
                <a:spcPct val="200000"/>
              </a:lnSpc>
              <a:buFont typeface="Wingdings" pitchFamily="2" charset="2"/>
              <a:buChar char="Ø"/>
            </a:pPr>
            <a:r>
              <a:rPr lang="tr-TR" dirty="0">
                <a:latin typeface="Arial" pitchFamily="34" charset="0"/>
                <a:cs typeface="Arial" pitchFamily="34" charset="0"/>
              </a:rPr>
              <a:t>Arama talep, karar veya emrinde;</a:t>
            </a:r>
          </a:p>
          <a:p>
            <a:pPr algn="just">
              <a:lnSpc>
                <a:spcPct val="200000"/>
              </a:lnSpc>
            </a:pPr>
            <a:r>
              <a:rPr lang="tr-TR" dirty="0">
                <a:latin typeface="Arial" pitchFamily="34" charset="0"/>
                <a:cs typeface="Arial" pitchFamily="34" charset="0"/>
              </a:rPr>
              <a:t>a) Aramanın nedenini oluşturan fiil,</a:t>
            </a:r>
          </a:p>
          <a:p>
            <a:pPr algn="just">
              <a:lnSpc>
                <a:spcPct val="200000"/>
              </a:lnSpc>
            </a:pPr>
            <a:r>
              <a:rPr lang="tr-TR" dirty="0">
                <a:latin typeface="Arial" pitchFamily="34" charset="0"/>
                <a:cs typeface="Arial" pitchFamily="34" charset="0"/>
              </a:rPr>
              <a:t>b) Aranılacak kişi, aramanın yapılacağı konut veya diğer yerin adresi ya da eşya,</a:t>
            </a:r>
          </a:p>
          <a:p>
            <a:pPr algn="just">
              <a:lnSpc>
                <a:spcPct val="200000"/>
              </a:lnSpc>
            </a:pPr>
            <a:r>
              <a:rPr lang="tr-TR" dirty="0">
                <a:latin typeface="Arial" pitchFamily="34" charset="0"/>
                <a:cs typeface="Arial" pitchFamily="34" charset="0"/>
              </a:rPr>
              <a:t>c) Karar veya emrin geçerli olacağı zaman süresi,</a:t>
            </a:r>
          </a:p>
          <a:p>
            <a:pPr algn="just">
              <a:lnSpc>
                <a:spcPct val="200000"/>
              </a:lnSpc>
            </a:pPr>
            <a:r>
              <a:rPr lang="tr-TR" dirty="0">
                <a:latin typeface="Arial" pitchFamily="34" charset="0"/>
                <a:cs typeface="Arial" pitchFamily="34" charset="0"/>
              </a:rPr>
              <a:t>d) Aranılacak eşyanın elde edilmesi hâlinde el konulup konulmayacağı, açıkça gösterilir.</a:t>
            </a:r>
          </a:p>
          <a:p>
            <a:pPr marL="261833" indent="-261833" algn="just">
              <a:lnSpc>
                <a:spcPct val="200000"/>
              </a:lnSpc>
              <a:buFont typeface="Wingdings" pitchFamily="2" charset="2"/>
              <a:buChar char="Ø"/>
            </a:pPr>
            <a:r>
              <a:rPr lang="tr-TR" dirty="0">
                <a:latin typeface="Arial" pitchFamily="34" charset="0"/>
                <a:cs typeface="Arial" pitchFamily="34" charset="0"/>
              </a:rPr>
              <a:t>Cumhuriyet başsavcılıklarınca, arama ile ilgili kararları vermek üzere, yirmi dört saat süreyle nöbetçi Cumhuriyet savcısı görevlendirilir.</a:t>
            </a:r>
          </a:p>
        </p:txBody>
      </p:sp>
    </p:spTree>
    <p:extLst>
      <p:ext uri="{BB962C8B-B14F-4D97-AF65-F5344CB8AC3E}">
        <p14:creationId xmlns:p14="http://schemas.microsoft.com/office/powerpoint/2010/main" val="3273138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743857"/>
            <a:ext cx="8401003" cy="4793586"/>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Ø"/>
            </a:pPr>
            <a:r>
              <a:rPr lang="tr-TR" dirty="0">
                <a:latin typeface="Arial" pitchFamily="34" charset="0"/>
                <a:cs typeface="Arial" pitchFamily="34" charset="0"/>
              </a:rPr>
              <a:t>Yönetmeliğin 8. Maddesinde karar alınmadan yapılacak aramaları </a:t>
            </a:r>
            <a:r>
              <a:rPr lang="tr-TR" dirty="0" smtClean="0">
                <a:latin typeface="Arial" pitchFamily="34" charset="0"/>
                <a:cs typeface="Arial" pitchFamily="34" charset="0"/>
              </a:rPr>
              <a:t>izah etmektedir</a:t>
            </a:r>
            <a:r>
              <a:rPr lang="tr-TR" dirty="0">
                <a:latin typeface="Arial" pitchFamily="34" charset="0"/>
                <a:cs typeface="Arial" pitchFamily="34" charset="0"/>
              </a:rPr>
              <a:t>. Aşağıdaki hâllerde ayrıca bir arama emri ya da kararı aranmaz</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sz="9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a) Hakkında tutuklama kararı veya yakalama emri veya zorla getirme </a:t>
            </a:r>
            <a:r>
              <a:rPr lang="tr-TR" dirty="0" smtClean="0">
                <a:latin typeface="Arial" pitchFamily="34" charset="0"/>
                <a:cs typeface="Arial" pitchFamily="34" charset="0"/>
              </a:rPr>
              <a:t>kararı bulunan </a:t>
            </a:r>
            <a:r>
              <a:rPr lang="tr-TR" dirty="0">
                <a:latin typeface="Arial" pitchFamily="34" charset="0"/>
                <a:cs typeface="Arial" pitchFamily="34" charset="0"/>
              </a:rPr>
              <a:t>kişi ile hakkında gıyabi tutuklama kararı verilen </a:t>
            </a:r>
            <a:r>
              <a:rPr lang="tr-TR" dirty="0" smtClean="0">
                <a:latin typeface="Arial" pitchFamily="34" charset="0"/>
                <a:cs typeface="Arial" pitchFamily="34" charset="0"/>
              </a:rPr>
              <a:t>kaçak yakalandığında </a:t>
            </a:r>
            <a:r>
              <a:rPr lang="tr-TR" dirty="0">
                <a:latin typeface="Arial" pitchFamily="34" charset="0"/>
                <a:cs typeface="Arial" pitchFamily="34" charset="0"/>
              </a:rPr>
              <a:t>üstünde, yakalanması amacıyla konutunda, iş yerinde</a:t>
            </a:r>
            <a:r>
              <a:rPr lang="tr-TR" dirty="0" smtClean="0">
                <a:latin typeface="Arial" pitchFamily="34" charset="0"/>
                <a:cs typeface="Arial" pitchFamily="34" charset="0"/>
              </a:rPr>
              <a:t>, yerleşim </a:t>
            </a:r>
            <a:r>
              <a:rPr lang="tr-TR" dirty="0">
                <a:latin typeface="Arial" pitchFamily="34" charset="0"/>
                <a:cs typeface="Arial" pitchFamily="34" charset="0"/>
              </a:rPr>
              <a:t>yerinde, bunların eklentilerinde ve aracında yapılacak aramada</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27434606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743857"/>
            <a:ext cx="8401003"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b) Hâkim kararı veya Cumhuriyet savcısının yazılı emri ile veya kolluk tarafından doğrudan yakalanan kişinin, kendisine, başkalarına veya yakalama işlemini yapan kolluk görevlilerine zarar vermesini </a:t>
            </a:r>
            <a:r>
              <a:rPr lang="tr-TR" dirty="0" smtClean="0">
                <a:latin typeface="Arial" pitchFamily="34" charset="0"/>
                <a:cs typeface="Arial" pitchFamily="34" charset="0"/>
              </a:rPr>
              <a:t>önlemek amacıyla </a:t>
            </a:r>
            <a:r>
              <a:rPr lang="tr-TR" dirty="0">
                <a:latin typeface="Arial" pitchFamily="34" charset="0"/>
                <a:cs typeface="Arial" pitchFamily="34" charset="0"/>
              </a:rPr>
              <a:t>yapılacak kaba üst aramasında</a:t>
            </a:r>
            <a:r>
              <a:rPr lang="tr-TR" dirty="0" smtClean="0">
                <a:latin typeface="Arial" pitchFamily="34" charset="0"/>
                <a:cs typeface="Arial" pitchFamily="34" charset="0"/>
              </a:rPr>
              <a:t>,</a:t>
            </a:r>
          </a:p>
          <a:p>
            <a:pPr algn="just">
              <a:lnSpc>
                <a:spcPct val="200000"/>
              </a:lnSpc>
            </a:pPr>
            <a:r>
              <a:rPr lang="tr-TR" dirty="0" smtClean="0">
                <a:latin typeface="Arial" pitchFamily="34" charset="0"/>
                <a:cs typeface="Arial" pitchFamily="34" charset="0"/>
              </a:rPr>
              <a:t>c</a:t>
            </a:r>
            <a:r>
              <a:rPr lang="tr-TR" dirty="0">
                <a:latin typeface="Arial" pitchFamily="34" charset="0"/>
                <a:cs typeface="Arial" pitchFamily="34" charset="0"/>
              </a:rPr>
              <a:t>) Gözaltına alınan kişinin, nezarethaneye konmadan önce yapılan </a:t>
            </a:r>
            <a:r>
              <a:rPr lang="tr-TR" dirty="0" smtClean="0">
                <a:latin typeface="Arial" pitchFamily="34" charset="0"/>
                <a:cs typeface="Arial" pitchFamily="34" charset="0"/>
              </a:rPr>
              <a:t>üst aramasında</a:t>
            </a:r>
            <a:r>
              <a:rPr lang="tr-TR" dirty="0">
                <a:latin typeface="Arial" pitchFamily="34" charset="0"/>
                <a:cs typeface="Arial" pitchFamily="34" charset="0"/>
              </a:rPr>
              <a: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3109" y="4055825"/>
            <a:ext cx="3560275" cy="2130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54958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28505"/>
            <a:ext cx="8401003"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d) Herhangi bir sebeple hukuka uygun şekilde yakalandıktan sonra </a:t>
            </a:r>
            <a:r>
              <a:rPr lang="tr-TR" dirty="0" smtClean="0">
                <a:latin typeface="Arial" pitchFamily="34" charset="0"/>
                <a:cs typeface="Arial" pitchFamily="34" charset="0"/>
              </a:rPr>
              <a:t>kolluk güçlerinin </a:t>
            </a:r>
            <a:r>
              <a:rPr lang="tr-TR" dirty="0">
                <a:latin typeface="Arial" pitchFamily="34" charset="0"/>
                <a:cs typeface="Arial" pitchFamily="34" charset="0"/>
              </a:rPr>
              <a:t>elinden kaçmakta olan kişilerin veya işlenmekte olan </a:t>
            </a:r>
            <a:r>
              <a:rPr lang="tr-TR" dirty="0" smtClean="0">
                <a:latin typeface="Arial" pitchFamily="34" charset="0"/>
                <a:cs typeface="Arial" pitchFamily="34" charset="0"/>
              </a:rPr>
              <a:t>veya henüz </a:t>
            </a:r>
            <a:r>
              <a:rPr lang="tr-TR" dirty="0">
                <a:latin typeface="Arial" pitchFamily="34" charset="0"/>
                <a:cs typeface="Arial" pitchFamily="34" charset="0"/>
              </a:rPr>
              <a:t>işlenmiş olan veya pek az önce işlendiğini gösteren </a:t>
            </a:r>
            <a:r>
              <a:rPr lang="tr-TR" dirty="0" smtClean="0">
                <a:latin typeface="Arial" pitchFamily="34" charset="0"/>
                <a:cs typeface="Arial" pitchFamily="34" charset="0"/>
              </a:rPr>
              <a:t>belirtilerin olduğu </a:t>
            </a:r>
            <a:r>
              <a:rPr lang="tr-TR" dirty="0">
                <a:latin typeface="Arial" pitchFamily="34" charset="0"/>
                <a:cs typeface="Arial" pitchFamily="34" charset="0"/>
              </a:rPr>
              <a:t>suçun failinin yakalanması amacıyla takibi sırasında girdikleri araç</a:t>
            </a:r>
            <a:r>
              <a:rPr lang="tr-TR" dirty="0" smtClean="0">
                <a:latin typeface="Arial" pitchFamily="34" charset="0"/>
                <a:cs typeface="Arial" pitchFamily="34" charset="0"/>
              </a:rPr>
              <a:t>, bina </a:t>
            </a:r>
            <a:r>
              <a:rPr lang="tr-TR" dirty="0">
                <a:latin typeface="Arial" pitchFamily="34" charset="0"/>
                <a:cs typeface="Arial" pitchFamily="34" charset="0"/>
              </a:rPr>
              <a:t>ve eklentilerinde yakalanması amacıyla yapılacak aramalarda,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5208" y="4300782"/>
            <a:ext cx="3676934" cy="1940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0623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28505"/>
            <a:ext cx="8401003"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e) 1) 5607 sayılı Kaçakçılıkla Mücadele Kanunu’nun 9’uncu maddesinin </a:t>
            </a:r>
            <a:r>
              <a:rPr lang="tr-TR" dirty="0" smtClean="0">
                <a:latin typeface="Arial" pitchFamily="34" charset="0"/>
                <a:cs typeface="Arial" pitchFamily="34" charset="0"/>
              </a:rPr>
              <a:t>ikinci fıkrası </a:t>
            </a:r>
            <a:r>
              <a:rPr lang="tr-TR" dirty="0">
                <a:latin typeface="Arial" pitchFamily="34" charset="0"/>
                <a:cs typeface="Arial" pitchFamily="34" charset="0"/>
              </a:rPr>
              <a:t>kapsamında gümrük salonları ve gümrük kapılarında kaçak </a:t>
            </a:r>
            <a:r>
              <a:rPr lang="tr-TR" dirty="0" smtClean="0">
                <a:latin typeface="Arial" pitchFamily="34" charset="0"/>
                <a:cs typeface="Arial" pitchFamily="34" charset="0"/>
              </a:rPr>
              <a:t>eşya sakladığından </a:t>
            </a:r>
            <a:r>
              <a:rPr lang="tr-TR" dirty="0">
                <a:latin typeface="Arial" pitchFamily="34" charset="0"/>
                <a:cs typeface="Arial" pitchFamily="34" charset="0"/>
              </a:rPr>
              <a:t>kuşkulanılan kişilerin üzeri, eşyası, yükleri ve </a:t>
            </a:r>
            <a:r>
              <a:rPr lang="tr-TR" dirty="0" smtClean="0">
                <a:latin typeface="Arial" pitchFamily="34" charset="0"/>
                <a:cs typeface="Arial" pitchFamily="34" charset="0"/>
              </a:rPr>
              <a:t>araçlarının gümrük </a:t>
            </a:r>
            <a:r>
              <a:rPr lang="tr-TR" dirty="0">
                <a:latin typeface="Arial" pitchFamily="34" charset="0"/>
                <a:cs typeface="Arial" pitchFamily="34" charset="0"/>
              </a:rPr>
              <a:t>kontrolü amacıyla gümrük görevlilerince aranmasında,</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7307" y="3680409"/>
            <a:ext cx="3700604" cy="2542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17703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28505"/>
            <a:ext cx="8401003" cy="4516587"/>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2) 5607 sayılı Kaçakçılıkla Mücadele Kanunu’nun 9’uncu maddesinin </a:t>
            </a:r>
            <a:r>
              <a:rPr lang="tr-TR" dirty="0" smtClean="0">
                <a:latin typeface="Arial" pitchFamily="34" charset="0"/>
                <a:cs typeface="Arial" pitchFamily="34" charset="0"/>
              </a:rPr>
              <a:t>üçüncü fıkrası </a:t>
            </a:r>
            <a:r>
              <a:rPr lang="tr-TR" dirty="0">
                <a:latin typeface="Arial" pitchFamily="34" charset="0"/>
                <a:cs typeface="Arial" pitchFamily="34" charset="0"/>
              </a:rPr>
              <a:t>kapsamında Gümrük Kanunu gereğince belirlenen kapı ve yollardan </a:t>
            </a:r>
            <a:r>
              <a:rPr lang="tr-TR" dirty="0" smtClean="0">
                <a:latin typeface="Arial" pitchFamily="34" charset="0"/>
                <a:cs typeface="Arial" pitchFamily="34" charset="0"/>
              </a:rPr>
              <a:t>başka yerlerden </a:t>
            </a:r>
            <a:r>
              <a:rPr lang="tr-TR" dirty="0">
                <a:latin typeface="Arial" pitchFamily="34" charset="0"/>
                <a:cs typeface="Arial" pitchFamily="34" charset="0"/>
              </a:rPr>
              <a:t>girilmesi, çıkılması ve geçilmesi yasak olan gümrük </a:t>
            </a:r>
            <a:r>
              <a:rPr lang="tr-TR" dirty="0" smtClean="0">
                <a:latin typeface="Arial" pitchFamily="34" charset="0"/>
                <a:cs typeface="Arial" pitchFamily="34" charset="0"/>
              </a:rPr>
              <a:t>bölgesinde rastlanacak </a:t>
            </a:r>
            <a:r>
              <a:rPr lang="tr-TR" dirty="0">
                <a:latin typeface="Arial" pitchFamily="34" charset="0"/>
                <a:cs typeface="Arial" pitchFamily="34" charset="0"/>
              </a:rPr>
              <a:t>kişi ve her nevi taşıma araçlarının yetkili memurlar </a:t>
            </a:r>
            <a:r>
              <a:rPr lang="tr-TR" dirty="0" smtClean="0">
                <a:latin typeface="Arial" pitchFamily="34" charset="0"/>
                <a:cs typeface="Arial" pitchFamily="34" charset="0"/>
              </a:rPr>
              <a:t>tarafından durdurularak </a:t>
            </a:r>
            <a:r>
              <a:rPr lang="tr-TR" dirty="0">
                <a:latin typeface="Arial" pitchFamily="34" charset="0"/>
                <a:cs typeface="Arial" pitchFamily="34" charset="0"/>
              </a:rPr>
              <a:t>bu kişilerin eşya, yük ve üzerleri ile varsa taşıma </a:t>
            </a:r>
            <a:r>
              <a:rPr lang="tr-TR" dirty="0" smtClean="0">
                <a:latin typeface="Arial" pitchFamily="34" charset="0"/>
                <a:cs typeface="Arial" pitchFamily="34" charset="0"/>
              </a:rPr>
              <a:t>araçlarının aranmasında</a:t>
            </a:r>
            <a:r>
              <a:rPr lang="tr-TR" dirty="0">
                <a:latin typeface="Arial" pitchFamily="34" charset="0"/>
                <a:cs typeface="Arial" pitchFamily="34" charset="0"/>
              </a:rPr>
              <a:t>,</a:t>
            </a:r>
          </a:p>
        </p:txBody>
      </p:sp>
    </p:spTree>
    <p:extLst>
      <p:ext uri="{BB962C8B-B14F-4D97-AF65-F5344CB8AC3E}">
        <p14:creationId xmlns:p14="http://schemas.microsoft.com/office/powerpoint/2010/main" val="26969072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28505"/>
            <a:ext cx="8401003"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f) 5237 sayılı Türk Ceza Kanunu’nun 24’üncü maddesindeki kanunun </a:t>
            </a:r>
            <a:r>
              <a:rPr lang="tr-TR" dirty="0" smtClean="0">
                <a:latin typeface="Arial" pitchFamily="34" charset="0"/>
                <a:cs typeface="Arial" pitchFamily="34" charset="0"/>
              </a:rPr>
              <a:t>hükmü ve </a:t>
            </a:r>
            <a:r>
              <a:rPr lang="tr-TR" dirty="0">
                <a:latin typeface="Arial" pitchFamily="34" charset="0"/>
                <a:cs typeface="Arial" pitchFamily="34" charset="0"/>
              </a:rPr>
              <a:t>âmirin emrini yerine getirme, 25’inci maddesindeki meşru savunma </a:t>
            </a:r>
            <a:r>
              <a:rPr lang="tr-TR" dirty="0" smtClean="0">
                <a:latin typeface="Arial" pitchFamily="34" charset="0"/>
                <a:cs typeface="Arial" pitchFamily="34" charset="0"/>
              </a:rPr>
              <a:t>ve zorunluluk </a:t>
            </a:r>
            <a:r>
              <a:rPr lang="tr-TR" dirty="0">
                <a:latin typeface="Arial" pitchFamily="34" charset="0"/>
                <a:cs typeface="Arial" pitchFamily="34" charset="0"/>
              </a:rPr>
              <a:t>hâli ve 26’ncı maddesindeki hakkın kullanılması ve </a:t>
            </a:r>
            <a:r>
              <a:rPr lang="tr-TR" dirty="0" smtClean="0">
                <a:latin typeface="Arial" pitchFamily="34" charset="0"/>
                <a:cs typeface="Arial" pitchFamily="34" charset="0"/>
              </a:rPr>
              <a:t>ilgilinin rızası </a:t>
            </a:r>
            <a:r>
              <a:rPr lang="tr-TR" dirty="0">
                <a:latin typeface="Arial" pitchFamily="34" charset="0"/>
                <a:cs typeface="Arial" pitchFamily="34" charset="0"/>
              </a:rPr>
              <a:t>ile diğer kanunların öngördüğü hukuka uygunluk sebepleri </a:t>
            </a:r>
            <a:r>
              <a:rPr lang="tr-TR" dirty="0" smtClean="0">
                <a:latin typeface="Arial" pitchFamily="34" charset="0"/>
                <a:cs typeface="Arial" pitchFamily="34" charset="0"/>
              </a:rPr>
              <a:t>ve suçüstü </a:t>
            </a:r>
            <a:r>
              <a:rPr lang="tr-TR" dirty="0">
                <a:latin typeface="Arial" pitchFamily="34" charset="0"/>
                <a:cs typeface="Arial" pitchFamily="34" charset="0"/>
              </a:rPr>
              <a:t>hâlinde yapılan aramalarda, toplum için veya kişiler </a:t>
            </a:r>
            <a:r>
              <a:rPr lang="tr-TR" dirty="0" smtClean="0">
                <a:latin typeface="Arial" pitchFamily="34" charset="0"/>
                <a:cs typeface="Arial" pitchFamily="34" charset="0"/>
              </a:rPr>
              <a:t>bakımından hayati </a:t>
            </a:r>
            <a:r>
              <a:rPr lang="tr-TR" dirty="0">
                <a:latin typeface="Arial" pitchFamily="34" charset="0"/>
                <a:cs typeface="Arial" pitchFamily="34" charset="0"/>
              </a:rPr>
              <a:t>tehlikeyi ortadan kaldırmak amacıyla veya kapalı yerlerden </a:t>
            </a:r>
            <a:r>
              <a:rPr lang="tr-TR" dirty="0" smtClean="0">
                <a:latin typeface="Arial" pitchFamily="34" charset="0"/>
                <a:cs typeface="Arial" pitchFamily="34" charset="0"/>
              </a:rPr>
              <a:t>gelen yardım </a:t>
            </a:r>
            <a:r>
              <a:rPr lang="tr-TR" dirty="0">
                <a:latin typeface="Arial" pitchFamily="34" charset="0"/>
                <a:cs typeface="Arial" pitchFamily="34" charset="0"/>
              </a:rPr>
              <a:t>çağrıları üzerine, konut, iş yeri ve yerleşim yeri ile </a:t>
            </a:r>
            <a:r>
              <a:rPr lang="tr-TR" dirty="0" smtClean="0">
                <a:latin typeface="Arial" pitchFamily="34" charset="0"/>
                <a:cs typeface="Arial" pitchFamily="34" charset="0"/>
              </a:rPr>
              <a:t>eklentilerine girmek </a:t>
            </a:r>
            <a:r>
              <a:rPr lang="tr-TR" dirty="0">
                <a:latin typeface="Arial" pitchFamily="34" charset="0"/>
                <a:cs typeface="Arial" pitchFamily="34" charset="0"/>
              </a:rPr>
              <a:t>için.</a:t>
            </a:r>
          </a:p>
        </p:txBody>
      </p:sp>
    </p:spTree>
    <p:extLst>
      <p:ext uri="{BB962C8B-B14F-4D97-AF65-F5344CB8AC3E}">
        <p14:creationId xmlns:p14="http://schemas.microsoft.com/office/powerpoint/2010/main" val="32070513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28505"/>
            <a:ext cx="8401003"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Ø"/>
            </a:pPr>
            <a:r>
              <a:rPr lang="tr-TR" dirty="0">
                <a:latin typeface="Arial" pitchFamily="34" charset="0"/>
                <a:cs typeface="Arial" pitchFamily="34" charset="0"/>
              </a:rPr>
              <a:t>Bir kişiyi geçici olarak durdurmak yakalama </a:t>
            </a:r>
            <a:r>
              <a:rPr lang="tr-TR" dirty="0" smtClean="0">
                <a:latin typeface="Arial" pitchFamily="34" charset="0"/>
                <a:cs typeface="Arial" pitchFamily="34" charset="0"/>
              </a:rPr>
              <a:t>sayılmaz, </a:t>
            </a:r>
            <a:r>
              <a:rPr lang="tr-TR" dirty="0">
                <a:latin typeface="Arial" pitchFamily="34" charset="0"/>
                <a:cs typeface="Arial" pitchFamily="34" charset="0"/>
              </a:rPr>
              <a:t>yakalama sayılması </a:t>
            </a:r>
            <a:r>
              <a:rPr lang="tr-TR" dirty="0" smtClean="0">
                <a:latin typeface="Arial" pitchFamily="34" charset="0"/>
                <a:cs typeface="Arial" pitchFamily="34" charset="0"/>
              </a:rPr>
              <a:t>için kişinin </a:t>
            </a:r>
            <a:r>
              <a:rPr lang="tr-TR" dirty="0">
                <a:latin typeface="Arial" pitchFamily="34" charset="0"/>
                <a:cs typeface="Arial" pitchFamily="34" charset="0"/>
              </a:rPr>
              <a:t>fiilen denetim altına alınması gerekir. Denetim için araçların </a:t>
            </a:r>
            <a:r>
              <a:rPr lang="tr-TR" dirty="0" smtClean="0">
                <a:latin typeface="Arial" pitchFamily="34" charset="0"/>
                <a:cs typeface="Arial" pitchFamily="34" charset="0"/>
              </a:rPr>
              <a:t>durdurulması da </a:t>
            </a:r>
            <a:r>
              <a:rPr lang="tr-TR" dirty="0">
                <a:latin typeface="Arial" pitchFamily="34" charset="0"/>
                <a:cs typeface="Arial" pitchFamily="34" charset="0"/>
              </a:rPr>
              <a:t>mümkündür.</a:t>
            </a:r>
          </a:p>
          <a:p>
            <a:pPr marL="261833" indent="-261833" algn="just">
              <a:lnSpc>
                <a:spcPct val="200000"/>
              </a:lnSpc>
              <a:buFont typeface="Wingdings" pitchFamily="2" charset="2"/>
              <a:buChar char="Ø"/>
            </a:pPr>
            <a:r>
              <a:rPr lang="tr-TR" dirty="0">
                <a:latin typeface="Arial" pitchFamily="34" charset="0"/>
                <a:cs typeface="Arial" pitchFamily="34" charset="0"/>
              </a:rPr>
              <a:t>Yönetmeliğin 27’nci maddesinde durdurma, durdurma sonrası kontrol </a:t>
            </a:r>
            <a:r>
              <a:rPr lang="tr-TR" dirty="0" smtClean="0">
                <a:latin typeface="Arial" pitchFamily="34" charset="0"/>
                <a:cs typeface="Arial" pitchFamily="34" charset="0"/>
              </a:rPr>
              <a:t>ve arama </a:t>
            </a:r>
            <a:r>
              <a:rPr lang="tr-TR" dirty="0">
                <a:latin typeface="Arial" pitchFamily="34" charset="0"/>
                <a:cs typeface="Arial" pitchFamily="34" charset="0"/>
              </a:rPr>
              <a:t>işlemlerine dair hükümlerden bahsedilmektedir.</a:t>
            </a:r>
          </a:p>
        </p:txBody>
      </p:sp>
    </p:spTree>
    <p:extLst>
      <p:ext uri="{BB962C8B-B14F-4D97-AF65-F5344CB8AC3E}">
        <p14:creationId xmlns:p14="http://schemas.microsoft.com/office/powerpoint/2010/main" val="17344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28505"/>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Kolluk, kişileri ve araçları;</a:t>
            </a:r>
          </a:p>
          <a:p>
            <a:pPr algn="just">
              <a:lnSpc>
                <a:spcPct val="200000"/>
              </a:lnSpc>
            </a:pPr>
            <a:r>
              <a:rPr lang="tr-TR" dirty="0">
                <a:latin typeface="Arial" pitchFamily="34" charset="0"/>
                <a:cs typeface="Arial" pitchFamily="34" charset="0"/>
              </a:rPr>
              <a:t>a) Bir suç veya kabahatin işlenmesini önlemek,</a:t>
            </a:r>
          </a:p>
          <a:p>
            <a:pPr algn="just">
              <a:lnSpc>
                <a:spcPct val="200000"/>
              </a:lnSpc>
            </a:pPr>
            <a:r>
              <a:rPr lang="tr-TR" dirty="0">
                <a:latin typeface="Arial" pitchFamily="34" charset="0"/>
                <a:cs typeface="Arial" pitchFamily="34" charset="0"/>
              </a:rPr>
              <a:t>b) Suç işlendikten sonra kaçan faillerin yakalanmasını sağlamak, işlenen </a:t>
            </a:r>
            <a:r>
              <a:rPr lang="tr-TR" dirty="0" smtClean="0">
                <a:latin typeface="Arial" pitchFamily="34" charset="0"/>
                <a:cs typeface="Arial" pitchFamily="34" charset="0"/>
              </a:rPr>
              <a:t>suç veya </a:t>
            </a:r>
            <a:r>
              <a:rPr lang="tr-TR" dirty="0">
                <a:latin typeface="Arial" pitchFamily="34" charset="0"/>
                <a:cs typeface="Arial" pitchFamily="34" charset="0"/>
              </a:rPr>
              <a:t>kabahatlerin faillerinin kimliklerini tespit etmek,</a:t>
            </a:r>
          </a:p>
          <a:p>
            <a:pPr algn="just">
              <a:lnSpc>
                <a:spcPct val="200000"/>
              </a:lnSpc>
            </a:pPr>
            <a:r>
              <a:rPr lang="tr-TR" dirty="0">
                <a:latin typeface="Arial" pitchFamily="34" charset="0"/>
                <a:cs typeface="Arial" pitchFamily="34" charset="0"/>
              </a:rPr>
              <a:t>c) Hakkında yakalama emri ya da zorla getirme kararı verilmiş olan </a:t>
            </a:r>
            <a:r>
              <a:rPr lang="tr-TR" dirty="0" smtClean="0">
                <a:latin typeface="Arial" pitchFamily="34" charset="0"/>
                <a:cs typeface="Arial" pitchFamily="34" charset="0"/>
              </a:rPr>
              <a:t>kişileri tespit </a:t>
            </a:r>
            <a:r>
              <a:rPr lang="tr-TR" dirty="0">
                <a:latin typeface="Arial" pitchFamily="34" charset="0"/>
                <a:cs typeface="Arial" pitchFamily="34" charset="0"/>
              </a:rPr>
              <a:t>etmek,</a:t>
            </a:r>
          </a:p>
          <a:p>
            <a:pPr algn="just">
              <a:lnSpc>
                <a:spcPct val="200000"/>
              </a:lnSpc>
            </a:pPr>
            <a:r>
              <a:rPr lang="tr-TR" dirty="0">
                <a:latin typeface="Arial" pitchFamily="34" charset="0"/>
                <a:cs typeface="Arial" pitchFamily="34" charset="0"/>
              </a:rPr>
              <a:t>ç) Kişilerin hayatı, vücut bütünlüğü veya malvarlığı bakımından ya da </a:t>
            </a:r>
            <a:r>
              <a:rPr lang="tr-TR" dirty="0" smtClean="0">
                <a:latin typeface="Arial" pitchFamily="34" charset="0"/>
                <a:cs typeface="Arial" pitchFamily="34" charset="0"/>
              </a:rPr>
              <a:t>topluma yönelik </a:t>
            </a:r>
            <a:r>
              <a:rPr lang="tr-TR" dirty="0">
                <a:latin typeface="Arial" pitchFamily="34" charset="0"/>
                <a:cs typeface="Arial" pitchFamily="34" charset="0"/>
              </a:rPr>
              <a:t>mevcut veya muhtemel bir tehlikeyi önlemek, </a:t>
            </a:r>
            <a:r>
              <a:rPr lang="tr-TR" dirty="0" smtClean="0">
                <a:latin typeface="Arial" pitchFamily="34" charset="0"/>
                <a:cs typeface="Arial" pitchFamily="34" charset="0"/>
              </a:rPr>
              <a:t>amacıyla durdurabilir</a:t>
            </a:r>
            <a:r>
              <a:rPr lang="tr-TR" dirty="0">
                <a:latin typeface="Arial" pitchFamily="34" charset="0"/>
                <a:cs typeface="Arial" pitchFamily="34" charset="0"/>
              </a:rPr>
              <a:t>.</a:t>
            </a:r>
          </a:p>
        </p:txBody>
      </p:sp>
    </p:spTree>
    <p:extLst>
      <p:ext uri="{BB962C8B-B14F-4D97-AF65-F5344CB8AC3E}">
        <p14:creationId xmlns:p14="http://schemas.microsoft.com/office/powerpoint/2010/main" val="22827260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369542" y="828505"/>
            <a:ext cx="8401003"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Ø"/>
            </a:pPr>
            <a:r>
              <a:rPr lang="tr-TR" dirty="0">
                <a:latin typeface="Arial" pitchFamily="34" charset="0"/>
                <a:cs typeface="Arial" pitchFamily="34" charset="0"/>
              </a:rPr>
              <a:t>Durdurma yetkisinin kullanılabilmesi için “umma” derecesinde makul </a:t>
            </a:r>
            <a:r>
              <a:rPr lang="tr-TR" dirty="0" smtClean="0">
                <a:latin typeface="Arial" pitchFamily="34" charset="0"/>
                <a:cs typeface="Arial" pitchFamily="34" charset="0"/>
              </a:rPr>
              <a:t>şüphe bulunmalıdır</a:t>
            </a:r>
            <a:r>
              <a:rPr lang="tr-TR" dirty="0">
                <a:latin typeface="Arial" pitchFamily="34" charset="0"/>
                <a:cs typeface="Arial" pitchFamily="34" charset="0"/>
              </a:rPr>
              <a:t>. Somut emarelerle desteklenen şüphe bulunmadan, süreklilik </a:t>
            </a:r>
            <a:r>
              <a:rPr lang="tr-TR" dirty="0" smtClean="0">
                <a:latin typeface="Arial" pitchFamily="34" charset="0"/>
                <a:cs typeface="Arial" pitchFamily="34" charset="0"/>
              </a:rPr>
              <a:t>arz edecek</a:t>
            </a:r>
            <a:r>
              <a:rPr lang="tr-TR" dirty="0">
                <a:latin typeface="Arial" pitchFamily="34" charset="0"/>
                <a:cs typeface="Arial" pitchFamily="34" charset="0"/>
              </a:rPr>
              <a:t>, fiilî durum ve keyfilik oluşturacak şekilde durdurma işlemi yapılamaz</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Kolluğun durdurma yetkisini kullanabilmesi için tecrübesine ve </a:t>
            </a:r>
            <a:r>
              <a:rPr lang="tr-TR" dirty="0" smtClean="0">
                <a:latin typeface="Arial" pitchFamily="34" charset="0"/>
                <a:cs typeface="Arial" pitchFamily="34" charset="0"/>
              </a:rPr>
              <a:t>içinde bulunulan </a:t>
            </a:r>
            <a:r>
              <a:rPr lang="tr-TR" dirty="0">
                <a:latin typeface="Arial" pitchFamily="34" charset="0"/>
                <a:cs typeface="Arial" pitchFamily="34" charset="0"/>
              </a:rPr>
              <a:t>durumdan edindiği izlenime dayanarak, kişinin bir suç işleyeceği </a:t>
            </a:r>
            <a:r>
              <a:rPr lang="tr-TR" dirty="0" smtClean="0">
                <a:latin typeface="Arial" pitchFamily="34" charset="0"/>
                <a:cs typeface="Arial" pitchFamily="34" charset="0"/>
              </a:rPr>
              <a:t>veya işlediği </a:t>
            </a:r>
            <a:r>
              <a:rPr lang="tr-TR" dirty="0">
                <a:latin typeface="Arial" pitchFamily="34" charset="0"/>
                <a:cs typeface="Arial" pitchFamily="34" charset="0"/>
              </a:rPr>
              <a:t>hususunda veya kişinin </a:t>
            </a:r>
            <a:r>
              <a:rPr lang="tr-TR" dirty="0" smtClean="0">
                <a:latin typeface="Arial" pitchFamily="34" charset="0"/>
                <a:cs typeface="Arial" pitchFamily="34" charset="0"/>
              </a:rPr>
              <a:t>silahlı </a:t>
            </a:r>
            <a:r>
              <a:rPr lang="tr-TR" dirty="0">
                <a:latin typeface="Arial" pitchFamily="34" charset="0"/>
                <a:cs typeface="Arial" pitchFamily="34" charset="0"/>
              </a:rPr>
              <a:t>olduğu ve hâlen tehlike yarattığı </a:t>
            </a:r>
            <a:r>
              <a:rPr lang="tr-TR" dirty="0" smtClean="0">
                <a:latin typeface="Arial" pitchFamily="34" charset="0"/>
                <a:cs typeface="Arial" pitchFamily="34" charset="0"/>
              </a:rPr>
              <a:t>konusunda makul </a:t>
            </a:r>
            <a:r>
              <a:rPr lang="tr-TR" dirty="0">
                <a:latin typeface="Arial" pitchFamily="34" charset="0"/>
                <a:cs typeface="Arial" pitchFamily="34" charset="0"/>
              </a:rPr>
              <a:t>bir sebebin bulunması gerekir.</a:t>
            </a:r>
          </a:p>
        </p:txBody>
      </p:sp>
    </p:spTree>
    <p:extLst>
      <p:ext uri="{BB962C8B-B14F-4D97-AF65-F5344CB8AC3E}">
        <p14:creationId xmlns:p14="http://schemas.microsoft.com/office/powerpoint/2010/main" val="25538764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Ø"/>
            </a:pPr>
            <a:r>
              <a:rPr lang="tr-TR" dirty="0">
                <a:latin typeface="Arial" pitchFamily="34" charset="0"/>
                <a:cs typeface="Arial" pitchFamily="34" charset="0"/>
              </a:rPr>
              <a:t>Kolluk, görevini yerine getirirken kendisinin kolluk görevlisi </a:t>
            </a:r>
            <a:r>
              <a:rPr lang="tr-TR" dirty="0" smtClean="0">
                <a:latin typeface="Arial" pitchFamily="34" charset="0"/>
                <a:cs typeface="Arial" pitchFamily="34" charset="0"/>
              </a:rPr>
              <a:t>olduğunu belirleyen </a:t>
            </a:r>
            <a:r>
              <a:rPr lang="tr-TR" dirty="0">
                <a:latin typeface="Arial" pitchFamily="34" charset="0"/>
                <a:cs typeface="Arial" pitchFamily="34" charset="0"/>
              </a:rPr>
              <a:t>belgeyi gösterdikten sonra durdurduğu kişiye durdurma sebebini </a:t>
            </a:r>
            <a:r>
              <a:rPr lang="tr-TR" dirty="0" smtClean="0">
                <a:latin typeface="Arial" pitchFamily="34" charset="0"/>
                <a:cs typeface="Arial" pitchFamily="34" charset="0"/>
              </a:rPr>
              <a:t>bildirir şüpheye </a:t>
            </a:r>
            <a:r>
              <a:rPr lang="tr-TR" dirty="0">
                <a:latin typeface="Arial" pitchFamily="34" charset="0"/>
                <a:cs typeface="Arial" pitchFamily="34" charset="0"/>
              </a:rPr>
              <a:t>yol açan davranışları ve durdurma sebebine ilişkin sorular </a:t>
            </a:r>
            <a:r>
              <a:rPr lang="tr-TR" dirty="0" smtClean="0">
                <a:latin typeface="Arial" pitchFamily="34" charset="0"/>
                <a:cs typeface="Arial" pitchFamily="34" charset="0"/>
              </a:rPr>
              <a:t>sorabilir kimliğini </a:t>
            </a:r>
            <a:r>
              <a:rPr lang="tr-TR" dirty="0">
                <a:latin typeface="Arial" pitchFamily="34" charset="0"/>
                <a:cs typeface="Arial" pitchFamily="34" charset="0"/>
              </a:rPr>
              <a:t>veya bulundurulması gerekli diğer belgelerin ibraz edilmesini isteyebilir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Kişi, kimliğine ilişkin olanlar hariç, sorulan sorulara cevap vermekle </a:t>
            </a:r>
            <a:r>
              <a:rPr lang="tr-TR" dirty="0" smtClean="0">
                <a:latin typeface="Arial" pitchFamily="34" charset="0"/>
                <a:cs typeface="Arial" pitchFamily="34" charset="0"/>
              </a:rPr>
              <a:t>yükümlü değildir</a:t>
            </a:r>
            <a:r>
              <a:rPr lang="tr-TR" dirty="0">
                <a:latin typeface="Arial" pitchFamily="34" charset="0"/>
                <a:cs typeface="Arial" pitchFamily="34" charset="0"/>
              </a:rPr>
              <a:t>. Durdurma yetkisinin kullanılmasına neden olan şüphe, </a:t>
            </a:r>
            <a:r>
              <a:rPr lang="tr-TR" dirty="0" smtClean="0">
                <a:latin typeface="Arial" pitchFamily="34" charset="0"/>
                <a:cs typeface="Arial" pitchFamily="34" charset="0"/>
              </a:rPr>
              <a:t>yapılan açıklamayla </a:t>
            </a:r>
            <a:r>
              <a:rPr lang="tr-TR" dirty="0">
                <a:latin typeface="Arial" pitchFamily="34" charset="0"/>
                <a:cs typeface="Arial" pitchFamily="34" charset="0"/>
              </a:rPr>
              <a:t>veya herhangi bir şekilde ortadan kalkarsa kişilerin gitmelerine </a:t>
            </a:r>
            <a:r>
              <a:rPr lang="tr-TR" dirty="0" smtClean="0">
                <a:latin typeface="Arial" pitchFamily="34" charset="0"/>
                <a:cs typeface="Arial" pitchFamily="34" charset="0"/>
              </a:rPr>
              <a:t>ve araçların </a:t>
            </a:r>
            <a:r>
              <a:rPr lang="tr-TR" dirty="0">
                <a:latin typeface="Arial" pitchFamily="34" charset="0"/>
                <a:cs typeface="Arial" pitchFamily="34" charset="0"/>
              </a:rPr>
              <a:t>ayrılmasına izin verilir.</a:t>
            </a:r>
          </a:p>
        </p:txBody>
      </p:sp>
    </p:spTree>
    <p:extLst>
      <p:ext uri="{BB962C8B-B14F-4D97-AF65-F5344CB8AC3E}">
        <p14:creationId xmlns:p14="http://schemas.microsoft.com/office/powerpoint/2010/main" val="7737282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818075"/>
            <a:ext cx="8657376" cy="537836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Ø"/>
            </a:pPr>
            <a:r>
              <a:rPr lang="tr-TR" dirty="0">
                <a:latin typeface="Arial" pitchFamily="34" charset="0"/>
                <a:cs typeface="Arial" pitchFamily="34" charset="0"/>
              </a:rPr>
              <a:t>Durdurma üzerine aşağıdaki işlemler yapılır:</a:t>
            </a:r>
          </a:p>
          <a:p>
            <a:pPr algn="just">
              <a:lnSpc>
                <a:spcPct val="200000"/>
              </a:lnSpc>
            </a:pPr>
            <a:r>
              <a:rPr lang="tr-TR" dirty="0">
                <a:latin typeface="Arial" pitchFamily="34" charset="0"/>
                <a:cs typeface="Arial" pitchFamily="34" charset="0"/>
              </a:rPr>
              <a:t> Durdurulan kişi üzerinde giysilerinden herhangi biri </a:t>
            </a:r>
            <a:r>
              <a:rPr lang="tr-TR" dirty="0" smtClean="0">
                <a:latin typeface="Arial" pitchFamily="34" charset="0"/>
                <a:cs typeface="Arial" pitchFamily="34" charset="0"/>
              </a:rPr>
              <a:t>çıkarılmaksızın yoklama </a:t>
            </a:r>
            <a:r>
              <a:rPr lang="tr-TR" dirty="0">
                <a:latin typeface="Arial" pitchFamily="34" charset="0"/>
                <a:cs typeface="Arial" pitchFamily="34" charset="0"/>
              </a:rPr>
              <a:t>biçiminde bir kontrol yapılır. Bu işlem sonucunda, kişide </a:t>
            </a:r>
            <a:r>
              <a:rPr lang="tr-TR" dirty="0" smtClean="0">
                <a:latin typeface="Arial" pitchFamily="34" charset="0"/>
                <a:cs typeface="Arial" pitchFamily="34" charset="0"/>
              </a:rPr>
              <a:t>silâh bulunduğu </a:t>
            </a:r>
            <a:r>
              <a:rPr lang="tr-TR" dirty="0">
                <a:latin typeface="Arial" pitchFamily="34" charset="0"/>
                <a:cs typeface="Arial" pitchFamily="34" charset="0"/>
              </a:rPr>
              <a:t>sonucunu çıkarmaya yeterli şüphe meydana gelirse </a:t>
            </a:r>
            <a:r>
              <a:rPr lang="tr-TR" dirty="0" smtClean="0">
                <a:latin typeface="Arial" pitchFamily="34" charset="0"/>
                <a:cs typeface="Arial" pitchFamily="34" charset="0"/>
              </a:rPr>
              <a:t>memur kendiliğinden </a:t>
            </a:r>
            <a:r>
              <a:rPr lang="tr-TR" dirty="0">
                <a:latin typeface="Arial" pitchFamily="34" charset="0"/>
                <a:cs typeface="Arial" pitchFamily="34" charset="0"/>
              </a:rPr>
              <a:t>silah ve diğer suç eşyası araması yapabilir</a:t>
            </a:r>
            <a:r>
              <a:rPr lang="tr-TR" dirty="0" smtClean="0">
                <a:latin typeface="Arial" pitchFamily="34" charset="0"/>
                <a:cs typeface="Arial" pitchFamily="34" charset="0"/>
              </a:rPr>
              <a:t>.</a:t>
            </a:r>
          </a:p>
          <a:p>
            <a:pPr algn="just">
              <a:lnSpc>
                <a:spcPct val="200000"/>
              </a:lnSpc>
            </a:pPr>
            <a:endParaRPr lang="tr-TR" sz="5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 Yoklama suretiyle kontrol, kişinin cinsiyetinde bulunan görevli </a:t>
            </a:r>
            <a:r>
              <a:rPr lang="tr-TR" dirty="0" smtClean="0">
                <a:latin typeface="Arial" pitchFamily="34" charset="0"/>
                <a:cs typeface="Arial" pitchFamily="34" charset="0"/>
              </a:rPr>
              <a:t>tarafından yapılır. </a:t>
            </a:r>
          </a:p>
          <a:p>
            <a:pPr algn="just">
              <a:lnSpc>
                <a:spcPct val="200000"/>
              </a:lnSpc>
            </a:pPr>
            <a:endParaRPr lang="tr-TR" sz="500" dirty="0">
              <a:latin typeface="Arial" pitchFamily="34" charset="0"/>
              <a:cs typeface="Arial" pitchFamily="34" charset="0"/>
            </a:endParaRPr>
          </a:p>
          <a:p>
            <a:pPr algn="just">
              <a:lnSpc>
                <a:spcPct val="200000"/>
              </a:lnSpc>
            </a:pPr>
            <a:r>
              <a:rPr lang="tr-TR" dirty="0">
                <a:latin typeface="Arial" pitchFamily="34" charset="0"/>
                <a:cs typeface="Arial" pitchFamily="34" charset="0"/>
              </a:rPr>
              <a:t> Yapılan kontrolün konusu ve sebepleri ilgiliye açıklanır.</a:t>
            </a:r>
          </a:p>
        </p:txBody>
      </p:sp>
    </p:spTree>
    <p:extLst>
      <p:ext uri="{BB962C8B-B14F-4D97-AF65-F5344CB8AC3E}">
        <p14:creationId xmlns:p14="http://schemas.microsoft.com/office/powerpoint/2010/main" val="479198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818075"/>
            <a:ext cx="8657376"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 Bir kişinin veya aracın durdurulma süresinin, şartlara göre makul olması </a:t>
            </a:r>
            <a:r>
              <a:rPr lang="tr-TR" dirty="0" smtClean="0">
                <a:latin typeface="Arial" pitchFamily="34" charset="0"/>
                <a:cs typeface="Arial" pitchFamily="34" charset="0"/>
              </a:rPr>
              <a:t>ve kontrol </a:t>
            </a:r>
            <a:r>
              <a:rPr lang="tr-TR" dirty="0">
                <a:latin typeface="Arial" pitchFamily="34" charset="0"/>
                <a:cs typeface="Arial" pitchFamily="34" charset="0"/>
              </a:rPr>
              <a:t>için ayrılan süreyi aşmaması gerekir.</a:t>
            </a:r>
          </a:p>
          <a:p>
            <a:pPr algn="just">
              <a:lnSpc>
                <a:spcPct val="200000"/>
              </a:lnSpc>
            </a:pPr>
            <a:r>
              <a:rPr lang="tr-TR" dirty="0">
                <a:latin typeface="Arial" pitchFamily="34" charset="0"/>
                <a:cs typeface="Arial" pitchFamily="34" charset="0"/>
              </a:rPr>
              <a:t> Yoklama suretiyle kontrol, kişiye en az sıkıntı verici şekilde yapılır.</a:t>
            </a:r>
          </a:p>
          <a:p>
            <a:pPr algn="just">
              <a:lnSpc>
                <a:spcPct val="200000"/>
              </a:lnSpc>
            </a:pPr>
            <a:r>
              <a:rPr lang="tr-TR" dirty="0">
                <a:latin typeface="Arial" pitchFamily="34" charset="0"/>
                <a:cs typeface="Arial" pitchFamily="34" charset="0"/>
              </a:rPr>
              <a:t> Yapılan kontrolün neticesinde suça ilişkin iz, eser, emare ve delil </a:t>
            </a:r>
            <a:r>
              <a:rPr lang="tr-TR" dirty="0" smtClean="0">
                <a:latin typeface="Arial" pitchFamily="34" charset="0"/>
                <a:cs typeface="Arial" pitchFamily="34" charset="0"/>
              </a:rPr>
              <a:t>elde edilirse </a:t>
            </a:r>
            <a:r>
              <a:rPr lang="tr-TR" dirty="0">
                <a:latin typeface="Arial" pitchFamily="34" charset="0"/>
                <a:cs typeface="Arial" pitchFamily="34" charset="0"/>
              </a:rPr>
              <a:t>kişi yakalanır.</a:t>
            </a:r>
          </a:p>
          <a:p>
            <a:pPr algn="just">
              <a:lnSpc>
                <a:spcPct val="200000"/>
              </a:lnSpc>
            </a:pPr>
            <a:r>
              <a:rPr lang="tr-TR" dirty="0">
                <a:latin typeface="Arial" pitchFamily="34" charset="0"/>
                <a:cs typeface="Arial" pitchFamily="34" charset="0"/>
              </a:rPr>
              <a:t> Uyuşturucu gibi belirli bir şeyin, kişinin herhangi bir yerinde </a:t>
            </a:r>
            <a:r>
              <a:rPr lang="tr-TR" dirty="0" smtClean="0">
                <a:latin typeface="Arial" pitchFamily="34" charset="0"/>
                <a:cs typeface="Arial" pitchFamily="34" charset="0"/>
              </a:rPr>
              <a:t>gizlendiği düşünülüyorsa </a:t>
            </a:r>
            <a:r>
              <a:rPr lang="tr-TR" dirty="0">
                <a:latin typeface="Arial" pitchFamily="34" charset="0"/>
                <a:cs typeface="Arial" pitchFamily="34" charset="0"/>
              </a:rPr>
              <a:t>daha geniş çaplı kontrol yapılabilir.</a:t>
            </a:r>
          </a:p>
        </p:txBody>
      </p:sp>
    </p:spTree>
    <p:extLst>
      <p:ext uri="{BB962C8B-B14F-4D97-AF65-F5344CB8AC3E}">
        <p14:creationId xmlns:p14="http://schemas.microsoft.com/office/powerpoint/2010/main" val="24822422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818075"/>
            <a:ext cx="8657376"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a:latin typeface="Arial" pitchFamily="34" charset="0"/>
                <a:cs typeface="Arial" pitchFamily="34" charset="0"/>
              </a:rPr>
              <a:t> Yoklama suretiyle kontrol, kişinin veya aracın ilk durdurulduğu yerde </a:t>
            </a:r>
            <a:r>
              <a:rPr lang="tr-TR" dirty="0" smtClean="0">
                <a:latin typeface="Arial" pitchFamily="34" charset="0"/>
                <a:cs typeface="Arial" pitchFamily="34" charset="0"/>
              </a:rPr>
              <a:t>veya o </a:t>
            </a:r>
            <a:r>
              <a:rPr lang="tr-TR" dirty="0">
                <a:latin typeface="Arial" pitchFamily="34" charset="0"/>
                <a:cs typeface="Arial" pitchFamily="34" charset="0"/>
              </a:rPr>
              <a:t>yerin yakınında, mümkün olduğu kadar başkalarının </a:t>
            </a:r>
            <a:r>
              <a:rPr lang="tr-TR" dirty="0" smtClean="0">
                <a:latin typeface="Arial" pitchFamily="34" charset="0"/>
                <a:cs typeface="Arial" pitchFamily="34" charset="0"/>
              </a:rPr>
              <a:t>göremeyeceği tarzda </a:t>
            </a:r>
            <a:r>
              <a:rPr lang="tr-TR" dirty="0">
                <a:latin typeface="Arial" pitchFamily="34" charset="0"/>
                <a:cs typeface="Arial" pitchFamily="34" charset="0"/>
              </a:rPr>
              <a:t>yapılır. Başka yere götürülerek kontrol yapılamaz</a:t>
            </a:r>
            <a:r>
              <a:rPr lang="tr-TR" dirty="0" smtClean="0">
                <a:latin typeface="Arial" pitchFamily="34" charset="0"/>
                <a:cs typeface="Arial" pitchFamily="34" charset="0"/>
              </a:rPr>
              <a:t>.</a:t>
            </a:r>
          </a:p>
          <a:p>
            <a:pPr algn="just">
              <a:lnSpc>
                <a:spcPct val="200000"/>
              </a:lnSpc>
            </a:pPr>
            <a:endParaRPr lang="tr-TR" dirty="0">
              <a:latin typeface="Arial" pitchFamily="34" charset="0"/>
              <a:cs typeface="Arial" pitchFamily="34" charset="0"/>
            </a:endParaRPr>
          </a:p>
          <a:p>
            <a:pPr algn="just">
              <a:lnSpc>
                <a:spcPct val="200000"/>
              </a:lnSpc>
            </a:pPr>
            <a:r>
              <a:rPr lang="tr-TR" dirty="0">
                <a:latin typeface="Arial" pitchFamily="34" charset="0"/>
                <a:cs typeface="Arial" pitchFamily="34" charset="0"/>
              </a:rPr>
              <a:t> Makul sebebi oluştuğu takdirde, daha geniş kapsamlı kontrol </a:t>
            </a:r>
            <a:r>
              <a:rPr lang="tr-TR" dirty="0" smtClean="0">
                <a:latin typeface="Arial" pitchFamily="34" charset="0"/>
                <a:cs typeface="Arial" pitchFamily="34" charset="0"/>
              </a:rPr>
              <a:t>yapılması için </a:t>
            </a:r>
            <a:r>
              <a:rPr lang="tr-TR" dirty="0">
                <a:latin typeface="Arial" pitchFamily="34" charset="0"/>
                <a:cs typeface="Arial" pitchFamily="34" charset="0"/>
              </a:rPr>
              <a:t>kolluk aracından veya yakındaki kapalı bir yerden yararlanılabilir.</a:t>
            </a:r>
          </a:p>
          <a:p>
            <a:pPr algn="just">
              <a:lnSpc>
                <a:spcPct val="20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16647443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818074"/>
            <a:ext cx="8657376"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algn="just">
              <a:lnSpc>
                <a:spcPct val="200000"/>
              </a:lnSpc>
            </a:pPr>
            <a:r>
              <a:rPr lang="tr-TR" dirty="0" smtClean="0">
                <a:latin typeface="Arial" pitchFamily="34" charset="0"/>
                <a:cs typeface="Arial" pitchFamily="34" charset="0"/>
              </a:rPr>
              <a:t> Kontrolden </a:t>
            </a:r>
            <a:r>
              <a:rPr lang="tr-TR" dirty="0">
                <a:latin typeface="Arial" pitchFamily="34" charset="0"/>
                <a:cs typeface="Arial" pitchFamily="34" charset="0"/>
              </a:rPr>
              <a:t>sonra talep üzerine olay yerinde derhâl bir tutanak düzenlenir. Kolluk, durdurduğu kişi üzerinde veya aracında silâh veya tehlike oluşturan diğer bir eşyanın bulunduğu hususunda yeterli şüphenin varlığı hâlinde, kendisine veya başkalarına zarar verilmesini önlemek amacına yönelik gerekli tedbirleri alabilir. </a:t>
            </a:r>
          </a:p>
        </p:txBody>
      </p:sp>
    </p:spTree>
    <p:extLst>
      <p:ext uri="{BB962C8B-B14F-4D97-AF65-F5344CB8AC3E}">
        <p14:creationId xmlns:p14="http://schemas.microsoft.com/office/powerpoint/2010/main" val="14636382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818075"/>
            <a:ext cx="8657376"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ü"/>
            </a:pPr>
            <a:r>
              <a:rPr lang="tr-TR" dirty="0" smtClean="0">
                <a:latin typeface="Arial" pitchFamily="34" charset="0"/>
                <a:cs typeface="Arial" pitchFamily="34" charset="0"/>
              </a:rPr>
              <a:t>Bu </a:t>
            </a:r>
            <a:r>
              <a:rPr lang="tr-TR" dirty="0">
                <a:latin typeface="Arial" pitchFamily="34" charset="0"/>
                <a:cs typeface="Arial" pitchFamily="34" charset="0"/>
              </a:rPr>
              <a:t>amaçla kişinin üzerindeki elbisenin çıkarılması veya aracın, </a:t>
            </a:r>
            <a:r>
              <a:rPr lang="tr-TR" dirty="0" smtClean="0">
                <a:latin typeface="Arial" pitchFamily="34" charset="0"/>
                <a:cs typeface="Arial" pitchFamily="34" charset="0"/>
              </a:rPr>
              <a:t>dışarıdan bakıldığında </a:t>
            </a:r>
            <a:r>
              <a:rPr lang="tr-TR" dirty="0">
                <a:latin typeface="Arial" pitchFamily="34" charset="0"/>
                <a:cs typeface="Arial" pitchFamily="34" charset="0"/>
              </a:rPr>
              <a:t>içerisi görünmeyen bölümlerinin açılması istenemez. </a:t>
            </a:r>
            <a:endParaRPr lang="tr-TR" dirty="0" smtClean="0">
              <a:latin typeface="Arial" pitchFamily="34" charset="0"/>
              <a:cs typeface="Arial" pitchFamily="34" charset="0"/>
            </a:endParaRPr>
          </a:p>
          <a:p>
            <a:pPr algn="just">
              <a:lnSpc>
                <a:spcPct val="200000"/>
              </a:lnSpc>
            </a:pPr>
            <a:endParaRPr lang="tr-TR" dirty="0" smtClean="0">
              <a:latin typeface="Arial" pitchFamily="34" charset="0"/>
              <a:cs typeface="Arial" pitchFamily="34" charset="0"/>
            </a:endParaRPr>
          </a:p>
          <a:p>
            <a:pPr marL="261833" indent="-261833" algn="just">
              <a:lnSpc>
                <a:spcPct val="200000"/>
              </a:lnSpc>
              <a:buFont typeface="Wingdings" pitchFamily="2" charset="2"/>
              <a:buChar char="ü"/>
            </a:pPr>
            <a:r>
              <a:rPr lang="tr-TR" dirty="0" smtClean="0">
                <a:latin typeface="Arial" pitchFamily="34" charset="0"/>
                <a:cs typeface="Arial" pitchFamily="34" charset="0"/>
              </a:rPr>
              <a:t>Ancak </a:t>
            </a:r>
            <a:r>
              <a:rPr lang="tr-TR" dirty="0">
                <a:latin typeface="Arial" pitchFamily="34" charset="0"/>
                <a:cs typeface="Arial" pitchFamily="34" charset="0"/>
              </a:rPr>
              <a:t>el </a:t>
            </a:r>
            <a:r>
              <a:rPr lang="tr-TR" dirty="0" smtClean="0">
                <a:latin typeface="Arial" pitchFamily="34" charset="0"/>
                <a:cs typeface="Arial" pitchFamily="34" charset="0"/>
              </a:rPr>
              <a:t>ile dıştan </a:t>
            </a:r>
            <a:r>
              <a:rPr lang="tr-TR" dirty="0">
                <a:latin typeface="Arial" pitchFamily="34" charset="0"/>
                <a:cs typeface="Arial" pitchFamily="34" charset="0"/>
              </a:rPr>
              <a:t>kontrol hariç, kişinin üstü ve eşyası ile aracının dışarıdan bakıldığında </a:t>
            </a:r>
            <a:r>
              <a:rPr lang="tr-TR" dirty="0" smtClean="0">
                <a:latin typeface="Arial" pitchFamily="34" charset="0"/>
                <a:cs typeface="Arial" pitchFamily="34" charset="0"/>
              </a:rPr>
              <a:t>içerisi görünmeyen </a:t>
            </a:r>
            <a:r>
              <a:rPr lang="tr-TR" dirty="0">
                <a:latin typeface="Arial" pitchFamily="34" charset="0"/>
                <a:cs typeface="Arial" pitchFamily="34" charset="0"/>
              </a:rPr>
              <a:t>bölümlerinin aranması; İçişleri Bakanlığı tarafından </a:t>
            </a:r>
            <a:r>
              <a:rPr lang="tr-TR" dirty="0" smtClean="0">
                <a:latin typeface="Arial" pitchFamily="34" charset="0"/>
                <a:cs typeface="Arial" pitchFamily="34" charset="0"/>
              </a:rPr>
              <a:t>belirlenecek esaslar </a:t>
            </a:r>
            <a:r>
              <a:rPr lang="tr-TR" dirty="0">
                <a:latin typeface="Arial" pitchFamily="34" charset="0"/>
                <a:cs typeface="Arial" pitchFamily="34" charset="0"/>
              </a:rPr>
              <a:t>dâhilinde mülki amirin görevlendireceği kolluk amirinin yazılı, </a:t>
            </a:r>
            <a:r>
              <a:rPr lang="tr-TR" dirty="0" smtClean="0">
                <a:latin typeface="Arial" pitchFamily="34" charset="0"/>
                <a:cs typeface="Arial" pitchFamily="34" charset="0"/>
              </a:rPr>
              <a:t>acele hâllerde </a:t>
            </a:r>
            <a:r>
              <a:rPr lang="tr-TR" dirty="0">
                <a:latin typeface="Arial" pitchFamily="34" charset="0"/>
                <a:cs typeface="Arial" pitchFamily="34" charset="0"/>
              </a:rPr>
              <a:t>sonradan yazıyla teyit edilmek üzere sözlü emriyle yapılabilir.</a:t>
            </a:r>
          </a:p>
        </p:txBody>
      </p:sp>
    </p:spTree>
    <p:extLst>
      <p:ext uri="{BB962C8B-B14F-4D97-AF65-F5344CB8AC3E}">
        <p14:creationId xmlns:p14="http://schemas.microsoft.com/office/powerpoint/2010/main" val="660990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818074"/>
            <a:ext cx="8657376"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ü"/>
            </a:pPr>
            <a:r>
              <a:rPr lang="tr-TR" dirty="0">
                <a:latin typeface="Arial" pitchFamily="34" charset="0"/>
                <a:cs typeface="Arial" pitchFamily="34" charset="0"/>
              </a:rPr>
              <a:t>Arama emrinde aşağıdaki hususlara açıkça yer verilir:</a:t>
            </a:r>
          </a:p>
          <a:p>
            <a:pPr algn="just">
              <a:lnSpc>
                <a:spcPct val="200000"/>
              </a:lnSpc>
            </a:pPr>
            <a:r>
              <a:rPr lang="tr-TR" dirty="0">
                <a:latin typeface="Arial" pitchFamily="34" charset="0"/>
                <a:cs typeface="Arial" pitchFamily="34" charset="0"/>
              </a:rPr>
              <a:t>a) Aramanın sebebi,</a:t>
            </a:r>
          </a:p>
          <a:p>
            <a:pPr algn="just">
              <a:lnSpc>
                <a:spcPct val="200000"/>
              </a:lnSpc>
            </a:pPr>
            <a:r>
              <a:rPr lang="tr-TR" dirty="0">
                <a:latin typeface="Arial" pitchFamily="34" charset="0"/>
                <a:cs typeface="Arial" pitchFamily="34" charset="0"/>
              </a:rPr>
              <a:t>b) Aramanın konusu ve kapsamı,</a:t>
            </a:r>
          </a:p>
          <a:p>
            <a:pPr algn="just">
              <a:lnSpc>
                <a:spcPct val="200000"/>
              </a:lnSpc>
            </a:pPr>
            <a:r>
              <a:rPr lang="tr-TR" dirty="0">
                <a:latin typeface="Arial" pitchFamily="34" charset="0"/>
                <a:cs typeface="Arial" pitchFamily="34" charset="0"/>
              </a:rPr>
              <a:t>c) Aramanın yapılacağı yer, tarih ve emrin geçerli olacağı süre,</a:t>
            </a:r>
          </a:p>
          <a:p>
            <a:pPr algn="just">
              <a:lnSpc>
                <a:spcPct val="200000"/>
              </a:lnSpc>
            </a:pPr>
            <a:r>
              <a:rPr lang="tr-TR" dirty="0">
                <a:latin typeface="Arial" pitchFamily="34" charset="0"/>
                <a:cs typeface="Arial" pitchFamily="34" charset="0"/>
              </a:rPr>
              <a:t>ç) Aramanın yapılacağı kişinin açık kimliği ile aracın plaka, marka ve modeli</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25382421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818075"/>
            <a:ext cx="8657376"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Aramaların </a:t>
            </a:r>
            <a:r>
              <a:rPr lang="tr-TR" b="1" dirty="0">
                <a:latin typeface="Arial" pitchFamily="34" charset="0"/>
                <a:cs typeface="Arial" pitchFamily="34" charset="0"/>
              </a:rPr>
              <a:t>Yapılma Şekli Durdurma ve kontrol işlemleri</a:t>
            </a:r>
          </a:p>
          <a:p>
            <a:pPr marL="261833" indent="-261833" algn="just">
              <a:lnSpc>
                <a:spcPct val="200000"/>
              </a:lnSpc>
              <a:buFont typeface="Wingdings" pitchFamily="2" charset="2"/>
              <a:buChar char="ü"/>
            </a:pPr>
            <a:r>
              <a:rPr lang="tr-TR" dirty="0">
                <a:latin typeface="Arial" pitchFamily="34" charset="0"/>
                <a:cs typeface="Arial" pitchFamily="34" charset="0"/>
              </a:rPr>
              <a:t>Kişinin üstü ve eşyası ile aracının aranmasında 28 ve 29’uncu maddelerde belirtilen usuller uygulanır.</a:t>
            </a:r>
          </a:p>
          <a:p>
            <a:pPr marL="261833" indent="-261833" algn="just">
              <a:lnSpc>
                <a:spcPct val="200000"/>
              </a:lnSpc>
              <a:buFont typeface="Wingdings" pitchFamily="2" charset="2"/>
              <a:buChar char="ü"/>
            </a:pPr>
            <a:r>
              <a:rPr lang="tr-TR" dirty="0">
                <a:latin typeface="Arial" pitchFamily="34" charset="0"/>
                <a:cs typeface="Arial" pitchFamily="34" charset="0"/>
              </a:rPr>
              <a:t>Arama sırasında elde edilen ve adli soruşturma ve kovuşturmalarda kullanılabilecek bilgi, bulgu ve şüpheliler hakkında bu Yönetmelik’teki ilgili hükümler uygulanır</a:t>
            </a:r>
            <a:r>
              <a:rPr lang="tr-TR" dirty="0" smtClean="0">
                <a:latin typeface="Arial" pitchFamily="34" charset="0"/>
                <a:cs typeface="Arial" pitchFamily="34" charset="0"/>
              </a:rPr>
              <a:t>.</a:t>
            </a:r>
          </a:p>
          <a:p>
            <a:pPr marL="261833" indent="-261833" algn="just">
              <a:lnSpc>
                <a:spcPct val="200000"/>
              </a:lnSpc>
              <a:buFont typeface="Wingdings" pitchFamily="2" charset="2"/>
              <a:buChar char="ü"/>
            </a:pPr>
            <a:r>
              <a:rPr lang="tr-TR" dirty="0">
                <a:latin typeface="Arial" pitchFamily="34" charset="0"/>
                <a:cs typeface="Arial" pitchFamily="34" charset="0"/>
              </a:rPr>
              <a:t>Kolluk amirinin kararı yirmi dört saat içinde görevli hâkimin onayına sunulur.</a:t>
            </a:r>
          </a:p>
          <a:p>
            <a:pPr marL="261833" indent="-261833" algn="just">
              <a:lnSpc>
                <a:spcPct val="200000"/>
              </a:lnSpc>
              <a:buFont typeface="Wingdings" pitchFamily="2" charset="2"/>
              <a:buChar char="ü"/>
            </a:pPr>
            <a:r>
              <a:rPr lang="tr-TR" dirty="0">
                <a:latin typeface="Arial" pitchFamily="34" charset="0"/>
                <a:cs typeface="Arial" pitchFamily="34" charset="0"/>
              </a:rPr>
              <a:t>Yapılan araç aramalarına ilişkin olarak kişiye, arama gerekçesini de içeren bir </a:t>
            </a:r>
            <a:r>
              <a:rPr lang="tr-TR" dirty="0" smtClean="0">
                <a:latin typeface="Arial" pitchFamily="34" charset="0"/>
                <a:cs typeface="Arial" pitchFamily="34" charset="0"/>
              </a:rPr>
              <a:t>belge verilir</a:t>
            </a:r>
            <a:r>
              <a:rPr lang="tr-TR" dirty="0">
                <a:latin typeface="Arial" pitchFamily="34" charset="0"/>
                <a:cs typeface="Arial" pitchFamily="34" charset="0"/>
              </a:rPr>
              <a:t>.</a:t>
            </a:r>
          </a:p>
          <a:p>
            <a:pPr marL="261833" indent="-261833" algn="just">
              <a:lnSpc>
                <a:spcPct val="200000"/>
              </a:lnSpc>
              <a:buFont typeface="Wingdings" pitchFamily="2" charset="2"/>
              <a:buChar char="ü"/>
            </a:pPr>
            <a:r>
              <a:rPr lang="tr-TR" dirty="0">
                <a:latin typeface="Arial" pitchFamily="34" charset="0"/>
                <a:cs typeface="Arial" pitchFamily="34" charset="0"/>
              </a:rPr>
              <a:t>Bu maddede yazılı işlemler gece de yapılabilir.</a:t>
            </a:r>
          </a:p>
        </p:txBody>
      </p:sp>
    </p:spTree>
    <p:extLst>
      <p:ext uri="{BB962C8B-B14F-4D97-AF65-F5344CB8AC3E}">
        <p14:creationId xmlns:p14="http://schemas.microsoft.com/office/powerpoint/2010/main" val="33860862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marL="261833" indent="-261833" algn="just">
              <a:lnSpc>
                <a:spcPct val="200000"/>
              </a:lnSpc>
              <a:buFont typeface="Wingdings" pitchFamily="2" charset="2"/>
              <a:buChar char="ü"/>
            </a:pPr>
            <a:r>
              <a:rPr lang="tr-TR" dirty="0">
                <a:latin typeface="Arial" pitchFamily="34" charset="0"/>
                <a:cs typeface="Arial" pitchFamily="34" charset="0"/>
              </a:rPr>
              <a:t>Yönetmeliğin 28’nci maddesinde karar veya yazılı emir üzerine üst ve </a:t>
            </a:r>
            <a:r>
              <a:rPr lang="tr-TR" dirty="0" smtClean="0">
                <a:latin typeface="Arial" pitchFamily="34" charset="0"/>
                <a:cs typeface="Arial" pitchFamily="34" charset="0"/>
              </a:rPr>
              <a:t>eşya aramasının </a:t>
            </a:r>
            <a:r>
              <a:rPr lang="tr-TR" dirty="0">
                <a:latin typeface="Arial" pitchFamily="34" charset="0"/>
                <a:cs typeface="Arial" pitchFamily="34" charset="0"/>
              </a:rPr>
              <a:t>icrasına dair hükümler bulunmaktadır.</a:t>
            </a:r>
          </a:p>
          <a:p>
            <a:pPr marL="261833" indent="-261833" algn="just">
              <a:lnSpc>
                <a:spcPct val="200000"/>
              </a:lnSpc>
              <a:buFont typeface="Wingdings" pitchFamily="2" charset="2"/>
              <a:buChar char="ü"/>
            </a:pPr>
            <a:r>
              <a:rPr lang="tr-TR" dirty="0">
                <a:latin typeface="Arial" pitchFamily="34" charset="0"/>
                <a:cs typeface="Arial" pitchFamily="34" charset="0"/>
              </a:rPr>
              <a:t>Aramanın gerçekleştirileceği yerde, öncelikle kişilerin kaçmasını </a:t>
            </a:r>
            <a:r>
              <a:rPr lang="tr-TR" dirty="0" smtClean="0">
                <a:latin typeface="Arial" pitchFamily="34" charset="0"/>
                <a:cs typeface="Arial" pitchFamily="34" charset="0"/>
              </a:rPr>
              <a:t>ve saldırmasını </a:t>
            </a:r>
            <a:r>
              <a:rPr lang="tr-TR" dirty="0">
                <a:latin typeface="Arial" pitchFamily="34" charset="0"/>
                <a:cs typeface="Arial" pitchFamily="34" charset="0"/>
              </a:rPr>
              <a:t>engelleyecek şekilde gerekli güvenlik tedbirleri alınır.</a:t>
            </a:r>
          </a:p>
          <a:p>
            <a:pPr marL="261833" indent="-261833" algn="just">
              <a:lnSpc>
                <a:spcPct val="200000"/>
              </a:lnSpc>
              <a:buFont typeface="Wingdings" pitchFamily="2" charset="2"/>
              <a:buChar char="ü"/>
            </a:pPr>
            <a:r>
              <a:rPr lang="tr-TR" dirty="0">
                <a:latin typeface="Arial" pitchFamily="34" charset="0"/>
                <a:cs typeface="Arial" pitchFamily="34" charset="0"/>
              </a:rPr>
              <a:t>Kolluk görevlileri, kolluk görevlisi olduğunu ispatlayan kimliğini gösterir. </a:t>
            </a:r>
            <a:r>
              <a:rPr lang="tr-TR" dirty="0" smtClean="0">
                <a:latin typeface="Arial" pitchFamily="34" charset="0"/>
                <a:cs typeface="Arial" pitchFamily="34" charset="0"/>
              </a:rPr>
              <a:t>Üst araması</a:t>
            </a:r>
            <a:r>
              <a:rPr lang="tr-TR" dirty="0">
                <a:latin typeface="Arial" pitchFamily="34" charset="0"/>
                <a:cs typeface="Arial" pitchFamily="34" charset="0"/>
              </a:rPr>
              <a:t>, kişinin cinsiyetinde bulunan görevli tarafından yapılır.</a:t>
            </a:r>
          </a:p>
          <a:p>
            <a:pPr marL="261833" indent="-261833" algn="just">
              <a:lnSpc>
                <a:spcPct val="200000"/>
              </a:lnSpc>
              <a:buFont typeface="Wingdings" pitchFamily="2" charset="2"/>
              <a:buChar char="ü"/>
            </a:pPr>
            <a:r>
              <a:rPr lang="tr-TR" dirty="0">
                <a:latin typeface="Arial" pitchFamily="34" charset="0"/>
                <a:cs typeface="Arial" pitchFamily="34" charset="0"/>
              </a:rPr>
              <a:t>Üst ve eşya araması sırasında, yapılan aramanın konusu olan eşyanın </a:t>
            </a:r>
            <a:r>
              <a:rPr lang="tr-TR" dirty="0" smtClean="0">
                <a:latin typeface="Arial" pitchFamily="34" charset="0"/>
                <a:cs typeface="Arial" pitchFamily="34" charset="0"/>
              </a:rPr>
              <a:t>ne olduğu </a:t>
            </a:r>
            <a:r>
              <a:rPr lang="tr-TR" dirty="0">
                <a:latin typeface="Arial" pitchFamily="34" charset="0"/>
                <a:cs typeface="Arial" pitchFamily="34" charset="0"/>
              </a:rPr>
              <a:t>veya aramanın yapılmasına temel teşkil eden sebepler ilgiliye açıklanır.</a:t>
            </a:r>
          </a:p>
        </p:txBody>
      </p:sp>
    </p:spTree>
    <p:extLst>
      <p:ext uri="{BB962C8B-B14F-4D97-AF65-F5344CB8AC3E}">
        <p14:creationId xmlns:p14="http://schemas.microsoft.com/office/powerpoint/2010/main" val="17298496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marL="261833" indent="-261833" algn="just">
              <a:lnSpc>
                <a:spcPct val="200000"/>
              </a:lnSpc>
              <a:buFont typeface="Wingdings" pitchFamily="2" charset="2"/>
              <a:buChar char="ü"/>
            </a:pPr>
            <a:r>
              <a:rPr lang="tr-TR" dirty="0">
                <a:latin typeface="Arial" pitchFamily="34" charset="0"/>
                <a:cs typeface="Arial" pitchFamily="34" charset="0"/>
              </a:rPr>
              <a:t>Üst araması sırasında, kişinin beraberinde olan eşya da </a:t>
            </a:r>
            <a:r>
              <a:rPr lang="tr-TR" dirty="0" smtClean="0">
                <a:latin typeface="Arial" pitchFamily="34" charset="0"/>
                <a:cs typeface="Arial" pitchFamily="34" charset="0"/>
              </a:rPr>
              <a:t>mümkünse elektromanyetik </a:t>
            </a:r>
            <a:r>
              <a:rPr lang="tr-TR" dirty="0">
                <a:latin typeface="Arial" pitchFamily="34" charset="0"/>
                <a:cs typeface="Arial" pitchFamily="34" charset="0"/>
              </a:rPr>
              <a:t>cihazlarla, değilse beş duyu organı aracılığıyla aranır. </a:t>
            </a:r>
            <a:r>
              <a:rPr lang="tr-TR" dirty="0" smtClean="0">
                <a:latin typeface="Arial" pitchFamily="34" charset="0"/>
                <a:cs typeface="Arial" pitchFamily="34" charset="0"/>
              </a:rPr>
              <a:t>Sahipsiz eşya </a:t>
            </a:r>
            <a:r>
              <a:rPr lang="tr-TR" dirty="0">
                <a:latin typeface="Arial" pitchFamily="34" charset="0"/>
                <a:cs typeface="Arial" pitchFamily="34" charset="0"/>
              </a:rPr>
              <a:t>hakkında da aynı hüküm uygulanır.</a:t>
            </a:r>
          </a:p>
          <a:p>
            <a:pPr marL="261833" indent="-261833" algn="just">
              <a:lnSpc>
                <a:spcPct val="200000"/>
              </a:lnSpc>
              <a:buFont typeface="Wingdings" pitchFamily="2" charset="2"/>
              <a:buChar char="ü"/>
            </a:pPr>
            <a:r>
              <a:rPr lang="tr-TR" dirty="0">
                <a:latin typeface="Arial" pitchFamily="34" charset="0"/>
                <a:cs typeface="Arial" pitchFamily="34" charset="0"/>
              </a:rPr>
              <a:t>Kişi direndiği takdirde üst ve eşya araması orantılı güç </a:t>
            </a:r>
            <a:r>
              <a:rPr lang="tr-TR" dirty="0" smtClean="0">
                <a:latin typeface="Arial" pitchFamily="34" charset="0"/>
                <a:cs typeface="Arial" pitchFamily="34" charset="0"/>
              </a:rPr>
              <a:t>kullanılarak gerçekleştirilir</a:t>
            </a:r>
            <a:r>
              <a:rPr lang="tr-TR" dirty="0">
                <a:latin typeface="Arial" pitchFamily="34" charset="0"/>
                <a:cs typeface="Arial" pitchFamily="34" charset="0"/>
              </a:rPr>
              <a:t>.</a:t>
            </a:r>
          </a:p>
          <a:p>
            <a:pPr marL="261833" indent="-261833" algn="just">
              <a:lnSpc>
                <a:spcPct val="200000"/>
              </a:lnSpc>
              <a:buFont typeface="Wingdings" pitchFamily="2" charset="2"/>
              <a:buChar char="ü"/>
            </a:pPr>
            <a:r>
              <a:rPr lang="tr-TR" dirty="0">
                <a:latin typeface="Arial" pitchFamily="34" charset="0"/>
                <a:cs typeface="Arial" pitchFamily="34" charset="0"/>
              </a:rPr>
              <a:t>Üst ve eşya araması, kişinin veya aracın ilk durdurulduğu yerde veya o </a:t>
            </a:r>
            <a:r>
              <a:rPr lang="tr-TR" dirty="0" smtClean="0">
                <a:latin typeface="Arial" pitchFamily="34" charset="0"/>
                <a:cs typeface="Arial" pitchFamily="34" charset="0"/>
              </a:rPr>
              <a:t>yerin yakınında</a:t>
            </a:r>
            <a:r>
              <a:rPr lang="tr-TR" dirty="0">
                <a:latin typeface="Arial" pitchFamily="34" charset="0"/>
                <a:cs typeface="Arial" pitchFamily="34" charset="0"/>
              </a:rPr>
              <a:t>, mümkün olduğu kadar başkalarının göremeyeceği tarzda yapılır.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ü"/>
            </a:pPr>
            <a:r>
              <a:rPr lang="tr-TR" dirty="0" smtClean="0">
                <a:latin typeface="Arial" pitchFamily="34" charset="0"/>
                <a:cs typeface="Arial" pitchFamily="34" charset="0"/>
              </a:rPr>
              <a:t>Başka yere </a:t>
            </a:r>
            <a:r>
              <a:rPr lang="tr-TR" dirty="0">
                <a:latin typeface="Arial" pitchFamily="34" charset="0"/>
                <a:cs typeface="Arial" pitchFamily="34" charset="0"/>
              </a:rPr>
              <a:t>götürülerek arama yapılamaz. Gerektiğinde kolluk aracından veya </a:t>
            </a:r>
            <a:r>
              <a:rPr lang="tr-TR" dirty="0" smtClean="0">
                <a:latin typeface="Arial" pitchFamily="34" charset="0"/>
                <a:cs typeface="Arial" pitchFamily="34" charset="0"/>
              </a:rPr>
              <a:t>yakındaki kapalı </a:t>
            </a:r>
            <a:r>
              <a:rPr lang="tr-TR" dirty="0">
                <a:latin typeface="Arial" pitchFamily="34" charset="0"/>
                <a:cs typeface="Arial" pitchFamily="34" charset="0"/>
              </a:rPr>
              <a:t>bir yerden yararlanılabilir.</a:t>
            </a:r>
          </a:p>
        </p:txBody>
      </p:sp>
    </p:spTree>
    <p:extLst>
      <p:ext uri="{BB962C8B-B14F-4D97-AF65-F5344CB8AC3E}">
        <p14:creationId xmlns:p14="http://schemas.microsoft.com/office/powerpoint/2010/main" val="39417411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4793586"/>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marL="261833" indent="-261833" algn="just">
              <a:lnSpc>
                <a:spcPct val="200000"/>
              </a:lnSpc>
              <a:buFont typeface="Wingdings" pitchFamily="2" charset="2"/>
              <a:buChar char="ü"/>
            </a:pPr>
            <a:r>
              <a:rPr lang="tr-TR" dirty="0">
                <a:latin typeface="Arial" pitchFamily="34" charset="0"/>
                <a:cs typeface="Arial" pitchFamily="34" charset="0"/>
              </a:rPr>
              <a:t>Üst araması sırasında, kişinin üstünde veya eşyasında rastlanan özel kâğıt </a:t>
            </a:r>
            <a:r>
              <a:rPr lang="tr-TR" dirty="0" smtClean="0">
                <a:latin typeface="Arial" pitchFamily="34" charset="0"/>
                <a:cs typeface="Arial" pitchFamily="34" charset="0"/>
              </a:rPr>
              <a:t>ve zarflar</a:t>
            </a:r>
            <a:r>
              <a:rPr lang="tr-TR" dirty="0">
                <a:latin typeface="Arial" pitchFamily="34" charset="0"/>
                <a:cs typeface="Arial" pitchFamily="34" charset="0"/>
              </a:rPr>
              <a:t>, içinde müsadereye tabi bir eşya bulunması ihtimali dışında açılmaz; </a:t>
            </a:r>
            <a:r>
              <a:rPr lang="tr-TR" dirty="0" smtClean="0">
                <a:latin typeface="Arial" pitchFamily="34" charset="0"/>
                <a:cs typeface="Arial" pitchFamily="34" charset="0"/>
              </a:rPr>
              <a:t>açıksa dahi </a:t>
            </a:r>
            <a:r>
              <a:rPr lang="tr-TR" dirty="0">
                <a:latin typeface="Arial" pitchFamily="34" charset="0"/>
                <a:cs typeface="Arial" pitchFamily="34" charset="0"/>
              </a:rPr>
              <a:t>yazılı bilgiler okunamaz</a:t>
            </a:r>
            <a:r>
              <a:rPr lang="tr-TR" dirty="0" smtClean="0">
                <a:latin typeface="Arial" pitchFamily="34" charset="0"/>
                <a:cs typeface="Arial" pitchFamily="34" charset="0"/>
              </a:rPr>
              <a:t>.</a:t>
            </a:r>
          </a:p>
          <a:p>
            <a:pPr marL="261833" indent="-261833" algn="just">
              <a:lnSpc>
                <a:spcPct val="200000"/>
              </a:lnSpc>
              <a:buFont typeface="Wingdings" pitchFamily="2" charset="2"/>
              <a:buChar char="ü"/>
            </a:pPr>
            <a:endParaRPr lang="tr-TR" sz="900" dirty="0">
              <a:latin typeface="Arial" pitchFamily="34" charset="0"/>
              <a:cs typeface="Arial" pitchFamily="34" charset="0"/>
            </a:endParaRPr>
          </a:p>
          <a:p>
            <a:pPr marL="261833" indent="-261833" algn="just">
              <a:lnSpc>
                <a:spcPct val="200000"/>
              </a:lnSpc>
              <a:buFont typeface="Wingdings" pitchFamily="2" charset="2"/>
              <a:buChar char="ü"/>
            </a:pPr>
            <a:r>
              <a:rPr lang="tr-TR" dirty="0">
                <a:latin typeface="Arial" pitchFamily="34" charset="0"/>
                <a:cs typeface="Arial" pitchFamily="34" charset="0"/>
              </a:rPr>
              <a:t>Kişinin kanunlara göre izin verilmeyecek bir şeyi taşıdığına ilişkin </a:t>
            </a:r>
            <a:r>
              <a:rPr lang="tr-TR" dirty="0" smtClean="0">
                <a:latin typeface="Arial" pitchFamily="34" charset="0"/>
                <a:cs typeface="Arial" pitchFamily="34" charset="0"/>
              </a:rPr>
              <a:t>makul şüphenin </a:t>
            </a:r>
            <a:r>
              <a:rPr lang="tr-TR" dirty="0">
                <a:latin typeface="Arial" pitchFamily="34" charset="0"/>
                <a:cs typeface="Arial" pitchFamily="34" charset="0"/>
              </a:rPr>
              <a:t>bulunması ve aramanın amacına başka türlü ulaşılamaması hâlinde, </a:t>
            </a:r>
            <a:r>
              <a:rPr lang="tr-TR" dirty="0" smtClean="0">
                <a:latin typeface="Arial" pitchFamily="34" charset="0"/>
                <a:cs typeface="Arial" pitchFamily="34" charset="0"/>
              </a:rPr>
              <a:t>üst araması </a:t>
            </a:r>
            <a:r>
              <a:rPr lang="tr-TR" dirty="0">
                <a:latin typeface="Arial" pitchFamily="34" charset="0"/>
                <a:cs typeface="Arial" pitchFamily="34" charset="0"/>
              </a:rPr>
              <a:t>aşağıda belirtilen şekilde giysiler çıkartılmak suretiyle yapılabilir:</a:t>
            </a:r>
          </a:p>
        </p:txBody>
      </p:sp>
    </p:spTree>
    <p:extLst>
      <p:ext uri="{BB962C8B-B14F-4D97-AF65-F5344CB8AC3E}">
        <p14:creationId xmlns:p14="http://schemas.microsoft.com/office/powerpoint/2010/main" val="42395735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marL="261833" indent="-261833" algn="just">
              <a:lnSpc>
                <a:spcPct val="200000"/>
              </a:lnSpc>
              <a:buFont typeface="Wingdings" pitchFamily="2" charset="2"/>
              <a:buChar char="ü"/>
            </a:pPr>
            <a:r>
              <a:rPr lang="tr-TR" dirty="0" smtClean="0">
                <a:latin typeface="Arial" pitchFamily="34" charset="0"/>
                <a:cs typeface="Arial" pitchFamily="34" charset="0"/>
              </a:rPr>
              <a:t>Arama </a:t>
            </a:r>
            <a:r>
              <a:rPr lang="tr-TR" dirty="0">
                <a:latin typeface="Arial" pitchFamily="34" charset="0"/>
                <a:cs typeface="Arial" pitchFamily="34" charset="0"/>
              </a:rPr>
              <a:t>yapılmadan önce, bu aramayı yapmanın neden gerekli </a:t>
            </a:r>
            <a:r>
              <a:rPr lang="tr-TR" dirty="0" smtClean="0">
                <a:latin typeface="Arial" pitchFamily="34" charset="0"/>
                <a:cs typeface="Arial" pitchFamily="34" charset="0"/>
              </a:rPr>
              <a:t>görüldüğü ve </a:t>
            </a:r>
            <a:r>
              <a:rPr lang="tr-TR" dirty="0">
                <a:latin typeface="Arial" pitchFamily="34" charset="0"/>
                <a:cs typeface="Arial" pitchFamily="34" charset="0"/>
              </a:rPr>
              <a:t>nasıl yapılacağı, o birimde görevli en üst kolluk amiri tarafından </a:t>
            </a:r>
            <a:r>
              <a:rPr lang="tr-TR" dirty="0" smtClean="0">
                <a:latin typeface="Arial" pitchFamily="34" charset="0"/>
                <a:cs typeface="Arial" pitchFamily="34" charset="0"/>
              </a:rPr>
              <a:t>ilgiliye bildirilir</a:t>
            </a:r>
            <a:r>
              <a:rPr lang="tr-TR" dirty="0">
                <a:latin typeface="Arial" pitchFamily="34" charset="0"/>
                <a:cs typeface="Arial" pitchFamily="34" charset="0"/>
              </a:rPr>
              <a:t>.</a:t>
            </a:r>
          </a:p>
          <a:p>
            <a:pPr marL="261833" indent="-261833" algn="just">
              <a:lnSpc>
                <a:spcPct val="200000"/>
              </a:lnSpc>
              <a:buFont typeface="Wingdings" pitchFamily="2" charset="2"/>
              <a:buChar char="ü"/>
            </a:pPr>
            <a:r>
              <a:rPr lang="tr-TR" dirty="0" smtClean="0">
                <a:latin typeface="Arial" pitchFamily="34" charset="0"/>
                <a:cs typeface="Arial" pitchFamily="34" charset="0"/>
              </a:rPr>
              <a:t>Arama</a:t>
            </a:r>
            <a:r>
              <a:rPr lang="tr-TR" dirty="0">
                <a:latin typeface="Arial" pitchFamily="34" charset="0"/>
                <a:cs typeface="Arial" pitchFamily="34" charset="0"/>
              </a:rPr>
              <a:t>, aynı cinsiyetten görevliler tarafından yapılır; arama </a:t>
            </a:r>
            <a:r>
              <a:rPr lang="tr-TR" dirty="0" smtClean="0">
                <a:latin typeface="Arial" pitchFamily="34" charset="0"/>
                <a:cs typeface="Arial" pitchFamily="34" charset="0"/>
              </a:rPr>
              <a:t>işlemi kimsenin </a:t>
            </a:r>
            <a:r>
              <a:rPr lang="tr-TR" dirty="0">
                <a:latin typeface="Arial" pitchFamily="34" charset="0"/>
                <a:cs typeface="Arial" pitchFamily="34" charset="0"/>
              </a:rPr>
              <a:t>görmemesini sağlayacak tedbirler alınarak gerçekleştirilir.</a:t>
            </a:r>
          </a:p>
          <a:p>
            <a:pPr marL="261833" indent="-261833" algn="just">
              <a:lnSpc>
                <a:spcPct val="200000"/>
              </a:lnSpc>
              <a:buFont typeface="Wingdings" pitchFamily="2" charset="2"/>
              <a:buChar char="ü"/>
            </a:pPr>
            <a:r>
              <a:rPr lang="tr-TR" dirty="0" smtClean="0">
                <a:latin typeface="Arial" pitchFamily="34" charset="0"/>
                <a:cs typeface="Arial" pitchFamily="34" charset="0"/>
              </a:rPr>
              <a:t>Arama</a:t>
            </a:r>
            <a:r>
              <a:rPr lang="tr-TR" dirty="0">
                <a:latin typeface="Arial" pitchFamily="34" charset="0"/>
                <a:cs typeface="Arial" pitchFamily="34" charset="0"/>
              </a:rPr>
              <a:t>, kişinin utanma duygusunu en az ihlal edecek bir şekilde yapılır</a:t>
            </a:r>
            <a:r>
              <a:rPr lang="tr-TR" dirty="0" smtClean="0">
                <a:latin typeface="Arial" pitchFamily="34" charset="0"/>
                <a:cs typeface="Arial" pitchFamily="34" charset="0"/>
              </a:rPr>
              <a:t>; önce </a:t>
            </a:r>
            <a:r>
              <a:rPr lang="tr-TR" dirty="0">
                <a:latin typeface="Arial" pitchFamily="34" charset="0"/>
                <a:cs typeface="Arial" pitchFamily="34" charset="0"/>
              </a:rPr>
              <a:t>bedenin üst kısmındaki giysiler çıkarttırılır; bedenin alt </a:t>
            </a:r>
            <a:r>
              <a:rPr lang="tr-TR" dirty="0" smtClean="0">
                <a:latin typeface="Arial" pitchFamily="34" charset="0"/>
                <a:cs typeface="Arial" pitchFamily="34" charset="0"/>
              </a:rPr>
              <a:t>kısmındaki giysiler</a:t>
            </a:r>
            <a:r>
              <a:rPr lang="tr-TR" dirty="0">
                <a:latin typeface="Arial" pitchFamily="34" charset="0"/>
                <a:cs typeface="Arial" pitchFamily="34" charset="0"/>
              </a:rPr>
              <a:t>, üst kısmındaki giysiler giyildikten sonra çıkarttırılır. Bu giysiler mutlaka aranır.</a:t>
            </a:r>
          </a:p>
          <a:p>
            <a:pPr marL="261833" indent="-261833" algn="just">
              <a:lnSpc>
                <a:spcPct val="200000"/>
              </a:lnSpc>
              <a:buFont typeface="Wingdings" pitchFamily="2" charset="2"/>
              <a:buChar char="ü"/>
            </a:pPr>
            <a:endParaRPr lang="tr-TR" dirty="0">
              <a:latin typeface="Arial" pitchFamily="34" charset="0"/>
              <a:cs typeface="Arial" pitchFamily="34" charset="0"/>
            </a:endParaRPr>
          </a:p>
        </p:txBody>
      </p:sp>
    </p:spTree>
    <p:extLst>
      <p:ext uri="{BB962C8B-B14F-4D97-AF65-F5344CB8AC3E}">
        <p14:creationId xmlns:p14="http://schemas.microsoft.com/office/powerpoint/2010/main" val="41535980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20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marL="261833" indent="-261833" algn="just">
              <a:lnSpc>
                <a:spcPct val="200000"/>
              </a:lnSpc>
              <a:buFont typeface="Wingdings" pitchFamily="2" charset="2"/>
              <a:buChar char="ü"/>
            </a:pPr>
            <a:r>
              <a:rPr lang="tr-TR" dirty="0" smtClean="0">
                <a:latin typeface="Arial" pitchFamily="34" charset="0"/>
                <a:cs typeface="Arial" pitchFamily="34" charset="0"/>
              </a:rPr>
              <a:t>Arama </a:t>
            </a:r>
            <a:r>
              <a:rPr lang="tr-TR" dirty="0">
                <a:latin typeface="Arial" pitchFamily="34" charset="0"/>
                <a:cs typeface="Arial" pitchFamily="34" charset="0"/>
              </a:rPr>
              <a:t>sırasında bedene dokunulmaması için gerekli özen gösterilir.</a:t>
            </a:r>
          </a:p>
          <a:p>
            <a:pPr marL="261833" indent="-261833" algn="just">
              <a:lnSpc>
                <a:spcPct val="200000"/>
              </a:lnSpc>
              <a:buFont typeface="Wingdings" pitchFamily="2" charset="2"/>
              <a:buChar char="ü"/>
            </a:pPr>
            <a:r>
              <a:rPr lang="tr-TR" dirty="0" smtClean="0">
                <a:latin typeface="Arial" pitchFamily="34" charset="0"/>
                <a:cs typeface="Arial" pitchFamily="34" charset="0"/>
              </a:rPr>
              <a:t>Arama</a:t>
            </a:r>
            <a:r>
              <a:rPr lang="tr-TR" dirty="0">
                <a:latin typeface="Arial" pitchFamily="34" charset="0"/>
                <a:cs typeface="Arial" pitchFamily="34" charset="0"/>
              </a:rPr>
              <a:t>, mümkün olduğunca kısa bir süre içinde bitirilir.</a:t>
            </a:r>
          </a:p>
          <a:p>
            <a:pPr marL="261833" indent="-261833" algn="just">
              <a:lnSpc>
                <a:spcPct val="200000"/>
              </a:lnSpc>
              <a:buFont typeface="Wingdings" pitchFamily="2" charset="2"/>
              <a:buChar char="ü"/>
            </a:pPr>
            <a:r>
              <a:rPr lang="tr-TR" dirty="0" smtClean="0">
                <a:latin typeface="Arial" pitchFamily="34" charset="0"/>
                <a:cs typeface="Arial" pitchFamily="34" charset="0"/>
              </a:rPr>
              <a:t>Yapılan </a:t>
            </a:r>
            <a:r>
              <a:rPr lang="tr-TR" dirty="0">
                <a:latin typeface="Arial" pitchFamily="34" charset="0"/>
                <a:cs typeface="Arial" pitchFamily="34" charset="0"/>
              </a:rPr>
              <a:t>aramanın neticesinde bir suça ilişkin iz, eser, emare ve delil </a:t>
            </a:r>
            <a:r>
              <a:rPr lang="tr-TR" dirty="0" smtClean="0">
                <a:latin typeface="Arial" pitchFamily="34" charset="0"/>
                <a:cs typeface="Arial" pitchFamily="34" charset="0"/>
              </a:rPr>
              <a:t>elde edilirse </a:t>
            </a:r>
            <a:r>
              <a:rPr lang="tr-TR" dirty="0">
                <a:latin typeface="Arial" pitchFamily="34" charset="0"/>
                <a:cs typeface="Arial" pitchFamily="34" charset="0"/>
              </a:rPr>
              <a:t>kişi yakalanır.</a:t>
            </a:r>
          </a:p>
          <a:p>
            <a:pPr marL="261833" indent="-261833" algn="just">
              <a:lnSpc>
                <a:spcPct val="200000"/>
              </a:lnSpc>
              <a:buFont typeface="Wingdings" pitchFamily="2" charset="2"/>
              <a:buChar char="ü"/>
            </a:pPr>
            <a:r>
              <a:rPr lang="tr-TR" dirty="0">
                <a:latin typeface="Arial" pitchFamily="34" charset="0"/>
                <a:cs typeface="Arial" pitchFamily="34" charset="0"/>
              </a:rPr>
              <a:t>Bu maddede yazılı işlemler gece de yapılabilir.</a:t>
            </a:r>
          </a:p>
        </p:txBody>
      </p:sp>
    </p:spTree>
    <p:extLst>
      <p:ext uri="{BB962C8B-B14F-4D97-AF65-F5344CB8AC3E}">
        <p14:creationId xmlns:p14="http://schemas.microsoft.com/office/powerpoint/2010/main" val="9265794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8"/>
            <a:ext cx="8657376" cy="6317080"/>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15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algn="just">
              <a:lnSpc>
                <a:spcPct val="150000"/>
              </a:lnSpc>
            </a:pPr>
            <a:r>
              <a:rPr lang="tr-TR" b="1" dirty="0">
                <a:latin typeface="Arial" pitchFamily="34" charset="0"/>
                <a:cs typeface="Arial" pitchFamily="34" charset="0"/>
              </a:rPr>
              <a:t>Araçlarda Arama</a:t>
            </a:r>
          </a:p>
          <a:p>
            <a:pPr marL="261833" indent="-261833" algn="just">
              <a:lnSpc>
                <a:spcPct val="200000"/>
              </a:lnSpc>
              <a:buFont typeface="Wingdings" pitchFamily="2" charset="2"/>
              <a:buChar char="ü"/>
            </a:pPr>
            <a:r>
              <a:rPr lang="tr-TR" dirty="0">
                <a:latin typeface="Arial" pitchFamily="34" charset="0"/>
                <a:cs typeface="Arial" pitchFamily="34" charset="0"/>
              </a:rPr>
              <a:t>Araçlarda aramanın gerçekleştirileceği yerde, öncelikle kişilerin kaçmasını </a:t>
            </a:r>
            <a:r>
              <a:rPr lang="tr-TR" dirty="0" smtClean="0">
                <a:latin typeface="Arial" pitchFamily="34" charset="0"/>
                <a:cs typeface="Arial" pitchFamily="34" charset="0"/>
              </a:rPr>
              <a:t>ve saldırmasını </a:t>
            </a:r>
            <a:r>
              <a:rPr lang="tr-TR" dirty="0">
                <a:latin typeface="Arial" pitchFamily="34" charset="0"/>
                <a:cs typeface="Arial" pitchFamily="34" charset="0"/>
              </a:rPr>
              <a:t>engelleyecek şekilde gerekli güvenlik tedbirleri alınır.</a:t>
            </a:r>
          </a:p>
          <a:p>
            <a:pPr marL="261833" indent="-261833" algn="just">
              <a:lnSpc>
                <a:spcPct val="200000"/>
              </a:lnSpc>
              <a:buFont typeface="Wingdings" pitchFamily="2" charset="2"/>
              <a:buChar char="ü"/>
            </a:pPr>
            <a:r>
              <a:rPr lang="tr-TR" dirty="0">
                <a:latin typeface="Arial" pitchFamily="34" charset="0"/>
                <a:cs typeface="Arial" pitchFamily="34" charset="0"/>
              </a:rPr>
              <a:t>Araç araması sırasında, yapılan aramanın konusu olan eşyanın ne </a:t>
            </a:r>
            <a:r>
              <a:rPr lang="tr-TR" dirty="0" smtClean="0">
                <a:latin typeface="Arial" pitchFamily="34" charset="0"/>
                <a:cs typeface="Arial" pitchFamily="34" charset="0"/>
              </a:rPr>
              <a:t>olduğu veya </a:t>
            </a:r>
            <a:r>
              <a:rPr lang="tr-TR" dirty="0">
                <a:latin typeface="Arial" pitchFamily="34" charset="0"/>
                <a:cs typeface="Arial" pitchFamily="34" charset="0"/>
              </a:rPr>
              <a:t>aramanın yapılmasına temel teşkil eden sebepler ilgiliye açıklanır.</a:t>
            </a:r>
          </a:p>
          <a:p>
            <a:pPr marL="261833" indent="-261833" algn="just">
              <a:lnSpc>
                <a:spcPct val="200000"/>
              </a:lnSpc>
              <a:buFont typeface="Wingdings" pitchFamily="2" charset="2"/>
              <a:buChar char="ü"/>
            </a:pPr>
            <a:r>
              <a:rPr lang="tr-TR" dirty="0">
                <a:latin typeface="Arial" pitchFamily="34" charset="0"/>
                <a:cs typeface="Arial" pitchFamily="34" charset="0"/>
              </a:rPr>
              <a:t>Araç araması, kişiye en az sıkıntı verici şekilde ve makul olan en kısa </a:t>
            </a:r>
            <a:r>
              <a:rPr lang="tr-TR" dirty="0" smtClean="0">
                <a:latin typeface="Arial" pitchFamily="34" charset="0"/>
                <a:cs typeface="Arial" pitchFamily="34" charset="0"/>
              </a:rPr>
              <a:t>sürede yapılır</a:t>
            </a:r>
            <a:r>
              <a:rPr lang="tr-TR" dirty="0">
                <a:latin typeface="Arial" pitchFamily="34" charset="0"/>
                <a:cs typeface="Arial" pitchFamily="34" charset="0"/>
              </a:rPr>
              <a:t>.</a:t>
            </a:r>
          </a:p>
          <a:p>
            <a:pPr marL="261833" indent="-261833" algn="just">
              <a:lnSpc>
                <a:spcPct val="200000"/>
              </a:lnSpc>
              <a:buFont typeface="Wingdings" pitchFamily="2" charset="2"/>
              <a:buChar char="ü"/>
            </a:pPr>
            <a:r>
              <a:rPr lang="tr-TR" dirty="0">
                <a:latin typeface="Arial" pitchFamily="34" charset="0"/>
                <a:cs typeface="Arial" pitchFamily="34" charset="0"/>
              </a:rPr>
              <a:t>Araç araması, aracın ilk durdurulduğu yerde veya o yerin yakınında</a:t>
            </a:r>
            <a:r>
              <a:rPr lang="tr-TR" dirty="0" smtClean="0">
                <a:latin typeface="Arial" pitchFamily="34" charset="0"/>
                <a:cs typeface="Arial" pitchFamily="34" charset="0"/>
              </a:rPr>
              <a:t>, mümkün </a:t>
            </a:r>
            <a:r>
              <a:rPr lang="tr-TR" dirty="0">
                <a:latin typeface="Arial" pitchFamily="34" charset="0"/>
                <a:cs typeface="Arial" pitchFamily="34" charset="0"/>
              </a:rPr>
              <a:t>olduğu kadar başkalarının göremeyeceği tarzda yapılır. Detaylı </a:t>
            </a:r>
            <a:r>
              <a:rPr lang="tr-TR" dirty="0" smtClean="0">
                <a:latin typeface="Arial" pitchFamily="34" charset="0"/>
                <a:cs typeface="Arial" pitchFamily="34" charset="0"/>
              </a:rPr>
              <a:t>inceleme yapılması </a:t>
            </a:r>
            <a:r>
              <a:rPr lang="tr-TR" dirty="0">
                <a:latin typeface="Arial" pitchFamily="34" charset="0"/>
                <a:cs typeface="Arial" pitchFamily="34" charset="0"/>
              </a:rPr>
              <a:t>gereken hâllerde, başka yere götürülerek arama yapılabilir.</a:t>
            </a:r>
          </a:p>
        </p:txBody>
      </p:sp>
    </p:spTree>
    <p:extLst>
      <p:ext uri="{BB962C8B-B14F-4D97-AF65-F5344CB8AC3E}">
        <p14:creationId xmlns:p14="http://schemas.microsoft.com/office/powerpoint/2010/main" val="5421682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8"/>
            <a:ext cx="8657376" cy="4101088"/>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15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algn="just">
              <a:lnSpc>
                <a:spcPct val="150000"/>
              </a:lnSpc>
            </a:pPr>
            <a:r>
              <a:rPr lang="tr-TR" b="1" dirty="0">
                <a:latin typeface="Arial" pitchFamily="34" charset="0"/>
                <a:cs typeface="Arial" pitchFamily="34" charset="0"/>
              </a:rPr>
              <a:t>Araçlarda Arama</a:t>
            </a:r>
          </a:p>
          <a:p>
            <a:pPr marL="261833" indent="-261833" algn="just">
              <a:lnSpc>
                <a:spcPct val="200000"/>
              </a:lnSpc>
              <a:buFont typeface="Wingdings" pitchFamily="2" charset="2"/>
              <a:buChar char="ü"/>
            </a:pPr>
            <a:r>
              <a:rPr lang="tr-TR" dirty="0">
                <a:latin typeface="Arial" pitchFamily="34" charset="0"/>
                <a:cs typeface="Arial" pitchFamily="34" charset="0"/>
              </a:rPr>
              <a:t>Deniz şartları sebebiyle aramanın denizde mümkün olmaması veya </a:t>
            </a:r>
            <a:r>
              <a:rPr lang="tr-TR" dirty="0" smtClean="0">
                <a:latin typeface="Arial" pitchFamily="34" charset="0"/>
                <a:cs typeface="Arial" pitchFamily="34" charset="0"/>
              </a:rPr>
              <a:t>deniz aracının </a:t>
            </a:r>
            <a:r>
              <a:rPr lang="tr-TR" dirty="0">
                <a:latin typeface="Arial" pitchFamily="34" charset="0"/>
                <a:cs typeface="Arial" pitchFamily="34" charset="0"/>
              </a:rPr>
              <a:t>ayrıntılı aranmasının gerektiği hâllerde şüpheli deniz aracı en yakın </a:t>
            </a:r>
            <a:r>
              <a:rPr lang="tr-TR" dirty="0" smtClean="0">
                <a:latin typeface="Arial" pitchFamily="34" charset="0"/>
                <a:cs typeface="Arial" pitchFamily="34" charset="0"/>
              </a:rPr>
              <a:t>ve uygun </a:t>
            </a:r>
            <a:r>
              <a:rPr lang="tr-TR" dirty="0">
                <a:latin typeface="Arial" pitchFamily="34" charset="0"/>
                <a:cs typeface="Arial" pitchFamily="34" charset="0"/>
              </a:rPr>
              <a:t>limana çekilerek arama limanda yapılabilir.</a:t>
            </a:r>
          </a:p>
          <a:p>
            <a:pPr marL="261833" indent="-261833" algn="just">
              <a:lnSpc>
                <a:spcPct val="200000"/>
              </a:lnSpc>
              <a:buFont typeface="Wingdings" pitchFamily="2" charset="2"/>
              <a:buChar char="ü"/>
            </a:pPr>
            <a:r>
              <a:rPr lang="tr-TR" dirty="0">
                <a:latin typeface="Arial" pitchFamily="34" charset="0"/>
                <a:cs typeface="Arial" pitchFamily="34" charset="0"/>
              </a:rPr>
              <a:t>Araç araması sırasında rastlanan özel kâğıt ve zarflar, içinde </a:t>
            </a:r>
            <a:r>
              <a:rPr lang="tr-TR" dirty="0" smtClean="0">
                <a:latin typeface="Arial" pitchFamily="34" charset="0"/>
                <a:cs typeface="Arial" pitchFamily="34" charset="0"/>
              </a:rPr>
              <a:t>müsadereye tabi </a:t>
            </a:r>
            <a:r>
              <a:rPr lang="tr-TR" dirty="0">
                <a:latin typeface="Arial" pitchFamily="34" charset="0"/>
                <a:cs typeface="Arial" pitchFamily="34" charset="0"/>
              </a:rPr>
              <a:t>bir eşya bulunması ihtimali dışında açılmaz; açılsa dahi yazılı </a:t>
            </a:r>
            <a:r>
              <a:rPr lang="tr-TR" dirty="0" smtClean="0">
                <a:latin typeface="Arial" pitchFamily="34" charset="0"/>
                <a:cs typeface="Arial" pitchFamily="34" charset="0"/>
              </a:rPr>
              <a:t>bilgiler okunamaz.</a:t>
            </a:r>
            <a:endParaRPr lang="tr-TR" dirty="0">
              <a:latin typeface="Arial" pitchFamily="34" charset="0"/>
              <a:cs typeface="Arial" pitchFamily="34" charset="0"/>
            </a:endParaRPr>
          </a:p>
        </p:txBody>
      </p:sp>
    </p:spTree>
    <p:extLst>
      <p:ext uri="{BB962C8B-B14F-4D97-AF65-F5344CB8AC3E}">
        <p14:creationId xmlns:p14="http://schemas.microsoft.com/office/powerpoint/2010/main" val="4347129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8"/>
            <a:ext cx="8657376" cy="4101088"/>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ADLİ </a:t>
            </a:r>
            <a:r>
              <a:rPr lang="tr-TR" b="1" dirty="0">
                <a:latin typeface="Arial" pitchFamily="34" charset="0"/>
                <a:cs typeface="Arial" pitchFamily="34" charset="0"/>
              </a:rPr>
              <a:t>VE ÖNLEME ARAMALARI YÖNETMELİĞİ</a:t>
            </a:r>
          </a:p>
          <a:p>
            <a:pPr algn="just">
              <a:lnSpc>
                <a:spcPct val="150000"/>
              </a:lnSpc>
            </a:pPr>
            <a:r>
              <a:rPr lang="tr-TR" b="1" dirty="0" smtClean="0">
                <a:latin typeface="Arial" pitchFamily="34" charset="0"/>
                <a:cs typeface="Arial" pitchFamily="34" charset="0"/>
              </a:rPr>
              <a:t>Karar </a:t>
            </a:r>
            <a:r>
              <a:rPr lang="tr-TR" b="1" dirty="0">
                <a:latin typeface="Arial" pitchFamily="34" charset="0"/>
                <a:cs typeface="Arial" pitchFamily="34" charset="0"/>
              </a:rPr>
              <a:t>veya Yazılı Emir Üzerine Üst ve Eşya Aramasının İcrası</a:t>
            </a:r>
          </a:p>
          <a:p>
            <a:pPr algn="just">
              <a:lnSpc>
                <a:spcPct val="150000"/>
              </a:lnSpc>
            </a:pPr>
            <a:r>
              <a:rPr lang="tr-TR" b="1" dirty="0">
                <a:latin typeface="Arial" pitchFamily="34" charset="0"/>
                <a:cs typeface="Arial" pitchFamily="34" charset="0"/>
              </a:rPr>
              <a:t>Araçlarda Arama</a:t>
            </a:r>
          </a:p>
          <a:p>
            <a:pPr marL="261833" indent="-261833" algn="just">
              <a:lnSpc>
                <a:spcPct val="200000"/>
              </a:lnSpc>
              <a:buFont typeface="Wingdings" pitchFamily="2" charset="2"/>
              <a:buChar char="ü"/>
            </a:pPr>
            <a:r>
              <a:rPr lang="tr-TR" dirty="0">
                <a:latin typeface="Arial" pitchFamily="34" charset="0"/>
                <a:cs typeface="Arial" pitchFamily="34" charset="0"/>
              </a:rPr>
              <a:t>Yapılan aramanın neticesinde bir suça ilişkin iz, eser, emare ve delil elde edilirse kişi yakalanır.</a:t>
            </a:r>
          </a:p>
          <a:p>
            <a:pPr marL="261833" indent="-261833" algn="just">
              <a:lnSpc>
                <a:spcPct val="200000"/>
              </a:lnSpc>
              <a:buFont typeface="Wingdings" pitchFamily="2" charset="2"/>
              <a:buChar char="ü"/>
            </a:pPr>
            <a:r>
              <a:rPr lang="tr-TR" dirty="0">
                <a:latin typeface="Arial" pitchFamily="34" charset="0"/>
                <a:cs typeface="Arial" pitchFamily="34" charset="0"/>
              </a:rPr>
              <a:t>Boş araçların aranmasında, arama yapıldığını belirten bir not bırakılır. Bu notta, arama tutanağının bir kopyasının alınabileceği yer belirtilir. Bu maddede yazılı işlemler gece de yapılabilir.</a:t>
            </a:r>
          </a:p>
        </p:txBody>
      </p:sp>
    </p:spTree>
    <p:extLst>
      <p:ext uri="{BB962C8B-B14F-4D97-AF65-F5344CB8AC3E}">
        <p14:creationId xmlns:p14="http://schemas.microsoft.com/office/powerpoint/2010/main" val="3705909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CEZA </a:t>
            </a:r>
            <a:r>
              <a:rPr lang="tr-TR" b="1" dirty="0">
                <a:latin typeface="Arial" pitchFamily="34" charset="0"/>
                <a:cs typeface="Arial" pitchFamily="34" charset="0"/>
              </a:rPr>
              <a:t>MUHAKEMESİ KANUNU (CMK)</a:t>
            </a:r>
          </a:p>
          <a:p>
            <a:pPr marL="261833" indent="-261833" algn="just">
              <a:lnSpc>
                <a:spcPct val="200000"/>
              </a:lnSpc>
              <a:buFont typeface="Wingdings" pitchFamily="2" charset="2"/>
              <a:buChar char="ü"/>
            </a:pPr>
            <a:r>
              <a:rPr lang="tr-TR" dirty="0">
                <a:latin typeface="Arial" pitchFamily="34" charset="0"/>
                <a:cs typeface="Arial" pitchFamily="34" charset="0"/>
              </a:rPr>
              <a:t>Ceza muhakemesinin nasıl yapılacağı hususundaki kurallar ile bu </a:t>
            </a:r>
            <a:r>
              <a:rPr lang="tr-TR" dirty="0" smtClean="0">
                <a:latin typeface="Arial" pitchFamily="34" charset="0"/>
                <a:cs typeface="Arial" pitchFamily="34" charset="0"/>
              </a:rPr>
              <a:t>sürece katılan </a:t>
            </a:r>
            <a:r>
              <a:rPr lang="tr-TR" dirty="0">
                <a:latin typeface="Arial" pitchFamily="34" charset="0"/>
                <a:cs typeface="Arial" pitchFamily="34" charset="0"/>
              </a:rPr>
              <a:t>kişilerin hak, yetki ve yükümlülüklerini düzenleyen 5271 sayılı </a:t>
            </a:r>
            <a:r>
              <a:rPr lang="tr-TR" dirty="0" smtClean="0">
                <a:latin typeface="Arial" pitchFamily="34" charset="0"/>
                <a:cs typeface="Arial" pitchFamily="34" charset="0"/>
              </a:rPr>
              <a:t>Ceza Muhakemesi </a:t>
            </a:r>
            <a:r>
              <a:rPr lang="tr-TR" dirty="0">
                <a:latin typeface="Arial" pitchFamily="34" charset="0"/>
                <a:cs typeface="Arial" pitchFamily="34" charset="0"/>
              </a:rPr>
              <a:t>Kanunu’nda yer alan ilgili yasal hükümler aşağıda </a:t>
            </a:r>
            <a:r>
              <a:rPr lang="tr-TR" dirty="0" smtClean="0">
                <a:latin typeface="Arial" pitchFamily="34" charset="0"/>
                <a:cs typeface="Arial" pitchFamily="34" charset="0"/>
              </a:rPr>
              <a:t>sırasıyla verilmektedir</a:t>
            </a:r>
            <a:r>
              <a:rPr lang="tr-TR" dirty="0">
                <a:latin typeface="Arial" pitchFamily="34" charset="0"/>
                <a:cs typeface="Arial" pitchFamily="34" charset="0"/>
              </a:rPr>
              <a:t>.</a:t>
            </a:r>
          </a:p>
          <a:p>
            <a:pPr algn="just">
              <a:lnSpc>
                <a:spcPct val="200000"/>
              </a:lnSpc>
            </a:pPr>
            <a:r>
              <a:rPr lang="tr-TR" b="1" dirty="0">
                <a:latin typeface="Arial" pitchFamily="34" charset="0"/>
                <a:cs typeface="Arial" pitchFamily="34" charset="0"/>
              </a:rPr>
              <a:t>Yakalanan veya Tutuklanan Kişilerin Nakli ve Kelepçe </a:t>
            </a:r>
            <a:r>
              <a:rPr lang="tr-TR" b="1" dirty="0" smtClean="0">
                <a:latin typeface="Arial" pitchFamily="34" charset="0"/>
                <a:cs typeface="Arial" pitchFamily="34" charset="0"/>
              </a:rPr>
              <a:t>Kullanma Yetkisi</a:t>
            </a:r>
            <a:endParaRPr lang="tr-TR" b="1" dirty="0">
              <a:latin typeface="Arial" pitchFamily="34" charset="0"/>
              <a:cs typeface="Arial" pitchFamily="34" charset="0"/>
            </a:endParaRPr>
          </a:p>
          <a:p>
            <a:pPr marL="261833" indent="-261833" algn="just">
              <a:lnSpc>
                <a:spcPct val="200000"/>
              </a:lnSpc>
              <a:buFont typeface="Wingdings" pitchFamily="2" charset="2"/>
              <a:buChar char="ü"/>
            </a:pPr>
            <a:r>
              <a:rPr lang="tr-TR" dirty="0">
                <a:latin typeface="Arial" pitchFamily="34" charset="0"/>
                <a:cs typeface="Arial" pitchFamily="34" charset="0"/>
              </a:rPr>
              <a:t>Bu kanunun 93’üncü </a:t>
            </a:r>
            <a:r>
              <a:rPr lang="tr-TR" dirty="0" smtClean="0">
                <a:latin typeface="Arial" pitchFamily="34" charset="0"/>
                <a:cs typeface="Arial" pitchFamily="34" charset="0"/>
              </a:rPr>
              <a:t>maddesine göre </a:t>
            </a:r>
            <a:r>
              <a:rPr lang="tr-TR" dirty="0">
                <a:latin typeface="Arial" pitchFamily="34" charset="0"/>
                <a:cs typeface="Arial" pitchFamily="34" charset="0"/>
              </a:rPr>
              <a:t>yakalanan </a:t>
            </a:r>
            <a:r>
              <a:rPr lang="tr-TR" dirty="0" smtClean="0">
                <a:latin typeface="Arial" pitchFamily="34" charset="0"/>
                <a:cs typeface="Arial" pitchFamily="34" charset="0"/>
              </a:rPr>
              <a:t>veya tutuklanarak </a:t>
            </a:r>
            <a:r>
              <a:rPr lang="tr-TR" dirty="0">
                <a:latin typeface="Arial" pitchFamily="34" charset="0"/>
                <a:cs typeface="Arial" pitchFamily="34" charset="0"/>
              </a:rPr>
              <a:t>bir yerden diğer bir yere nakledilen kişilere, kaçacaklarına ya </a:t>
            </a:r>
            <a:r>
              <a:rPr lang="tr-TR" dirty="0" smtClean="0">
                <a:latin typeface="Arial" pitchFamily="34" charset="0"/>
                <a:cs typeface="Arial" pitchFamily="34" charset="0"/>
              </a:rPr>
              <a:t>da kendisi </a:t>
            </a:r>
            <a:r>
              <a:rPr lang="tr-TR" dirty="0">
                <a:latin typeface="Arial" pitchFamily="34" charset="0"/>
                <a:cs typeface="Arial" pitchFamily="34" charset="0"/>
              </a:rPr>
              <a:t>veya başkalarının hayat ve beden bütünlükleri bakımından tehlike </a:t>
            </a:r>
            <a:r>
              <a:rPr lang="tr-TR" dirty="0" smtClean="0">
                <a:latin typeface="Arial" pitchFamily="34" charset="0"/>
                <a:cs typeface="Arial" pitchFamily="34" charset="0"/>
              </a:rPr>
              <a:t>arz ettiğine ilişkin belirtilerin varlığı hâllerinde kelepçe takılabilir.</a:t>
            </a:r>
            <a:endParaRPr lang="tr-TR" dirty="0">
              <a:latin typeface="Arial" pitchFamily="34" charset="0"/>
              <a:cs typeface="Arial" pitchFamily="34" charset="0"/>
            </a:endParaRPr>
          </a:p>
        </p:txBody>
      </p:sp>
    </p:spTree>
    <p:extLst>
      <p:ext uri="{BB962C8B-B14F-4D97-AF65-F5344CB8AC3E}">
        <p14:creationId xmlns:p14="http://schemas.microsoft.com/office/powerpoint/2010/main" val="37583377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CEZA </a:t>
            </a:r>
            <a:r>
              <a:rPr lang="tr-TR" b="1" dirty="0">
                <a:latin typeface="Arial" pitchFamily="34" charset="0"/>
                <a:cs typeface="Arial" pitchFamily="34" charset="0"/>
              </a:rPr>
              <a:t>MUHAKEMESİ KANUNU (CMK)</a:t>
            </a:r>
          </a:p>
          <a:p>
            <a:pPr algn="just">
              <a:lnSpc>
                <a:spcPct val="200000"/>
              </a:lnSpc>
            </a:pPr>
            <a:r>
              <a:rPr lang="tr-TR" b="1" dirty="0">
                <a:latin typeface="Arial" pitchFamily="34" charset="0"/>
                <a:cs typeface="Arial" pitchFamily="34" charset="0"/>
              </a:rPr>
              <a:t>Şüpheli veya sanıkla ilgili arama</a:t>
            </a:r>
          </a:p>
          <a:p>
            <a:pPr marL="261833" indent="-261833" algn="just">
              <a:lnSpc>
                <a:spcPct val="200000"/>
              </a:lnSpc>
              <a:buFont typeface="Wingdings" pitchFamily="2" charset="2"/>
              <a:buChar char="ü"/>
            </a:pPr>
            <a:r>
              <a:rPr lang="tr-TR" dirty="0">
                <a:latin typeface="Arial" pitchFamily="34" charset="0"/>
                <a:cs typeface="Arial" pitchFamily="34" charset="0"/>
              </a:rPr>
              <a:t>CMK Madde 116’de yer alan amir hükme göre yakalanabileceği veya </a:t>
            </a:r>
            <a:r>
              <a:rPr lang="tr-TR" dirty="0" smtClean="0">
                <a:latin typeface="Arial" pitchFamily="34" charset="0"/>
                <a:cs typeface="Arial" pitchFamily="34" charset="0"/>
              </a:rPr>
              <a:t>suç delillerinin </a:t>
            </a:r>
            <a:r>
              <a:rPr lang="tr-TR" dirty="0">
                <a:latin typeface="Arial" pitchFamily="34" charset="0"/>
                <a:cs typeface="Arial" pitchFamily="34" charset="0"/>
              </a:rPr>
              <a:t>elde edilebileceği hususunda makul şüphe varsa şüphelinin </a:t>
            </a:r>
            <a:r>
              <a:rPr lang="tr-TR" dirty="0" smtClean="0">
                <a:latin typeface="Arial" pitchFamily="34" charset="0"/>
                <a:cs typeface="Arial" pitchFamily="34" charset="0"/>
              </a:rPr>
              <a:t>veya sanığın </a:t>
            </a:r>
            <a:r>
              <a:rPr lang="tr-TR" dirty="0">
                <a:latin typeface="Arial" pitchFamily="34" charset="0"/>
                <a:cs typeface="Arial" pitchFamily="34" charset="0"/>
              </a:rPr>
              <a:t>üstü, eşyası, konutu, iş yeri veya ona ait diğer yerler aranabilir.</a:t>
            </a:r>
          </a:p>
          <a:p>
            <a:pPr algn="just">
              <a:lnSpc>
                <a:spcPct val="200000"/>
              </a:lnSpc>
            </a:pPr>
            <a:r>
              <a:rPr lang="tr-TR" b="1" dirty="0">
                <a:latin typeface="Arial" pitchFamily="34" charset="0"/>
                <a:cs typeface="Arial" pitchFamily="34" charset="0"/>
              </a:rPr>
              <a:t>Diğer Kişilerle İlgili Arama</a:t>
            </a:r>
          </a:p>
          <a:p>
            <a:pPr marL="261833" indent="-261833" algn="just">
              <a:lnSpc>
                <a:spcPct val="200000"/>
              </a:lnSpc>
              <a:buFont typeface="Wingdings" pitchFamily="2" charset="2"/>
              <a:buChar char="ü"/>
            </a:pPr>
            <a:r>
              <a:rPr lang="tr-TR" dirty="0">
                <a:latin typeface="Arial" pitchFamily="34" charset="0"/>
                <a:cs typeface="Arial" pitchFamily="34" charset="0"/>
              </a:rPr>
              <a:t>Kanunun 117’nci maddesinde diğer kişilerle ilgili aramaya dair </a:t>
            </a:r>
            <a:r>
              <a:rPr lang="tr-TR" dirty="0" smtClean="0">
                <a:latin typeface="Arial" pitchFamily="34" charset="0"/>
                <a:cs typeface="Arial" pitchFamily="34" charset="0"/>
              </a:rPr>
              <a:t>amir hükümler </a:t>
            </a:r>
            <a:r>
              <a:rPr lang="tr-TR" dirty="0">
                <a:latin typeface="Arial" pitchFamily="34" charset="0"/>
                <a:cs typeface="Arial" pitchFamily="34" charset="0"/>
              </a:rPr>
              <a:t>bulunmaktadır.</a:t>
            </a:r>
          </a:p>
          <a:p>
            <a:pPr marL="261833" indent="-261833" algn="just">
              <a:lnSpc>
                <a:spcPct val="200000"/>
              </a:lnSpc>
              <a:buFont typeface="Wingdings" pitchFamily="2" charset="2"/>
              <a:buChar char="ü"/>
            </a:pPr>
            <a:r>
              <a:rPr lang="tr-TR" dirty="0">
                <a:latin typeface="Arial" pitchFamily="34" charset="0"/>
                <a:cs typeface="Arial" pitchFamily="34" charset="0"/>
              </a:rPr>
              <a:t>Şüphelinin veya sanığın yakalanabilmesi veya suç delillerinin </a:t>
            </a:r>
            <a:r>
              <a:rPr lang="tr-TR" dirty="0" smtClean="0">
                <a:latin typeface="Arial" pitchFamily="34" charset="0"/>
                <a:cs typeface="Arial" pitchFamily="34" charset="0"/>
              </a:rPr>
              <a:t>elde edilebilmesi </a:t>
            </a:r>
            <a:r>
              <a:rPr lang="tr-TR" dirty="0">
                <a:latin typeface="Arial" pitchFamily="34" charset="0"/>
                <a:cs typeface="Arial" pitchFamily="34" charset="0"/>
              </a:rPr>
              <a:t>amacıyla diğer bir kişinin de üstü, eşyası, konutu, iş yeri veya ona </a:t>
            </a:r>
            <a:r>
              <a:rPr lang="tr-TR" dirty="0" smtClean="0">
                <a:latin typeface="Arial" pitchFamily="34" charset="0"/>
                <a:cs typeface="Arial" pitchFamily="34" charset="0"/>
              </a:rPr>
              <a:t>ait diğer </a:t>
            </a:r>
            <a:r>
              <a:rPr lang="tr-TR" dirty="0">
                <a:latin typeface="Arial" pitchFamily="34" charset="0"/>
                <a:cs typeface="Arial" pitchFamily="34" charset="0"/>
              </a:rPr>
              <a:t>yerler aranabilir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4057142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7"/>
            <a:ext cx="8657376" cy="6732578"/>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CEZA </a:t>
            </a:r>
            <a:r>
              <a:rPr lang="tr-TR" b="1" dirty="0">
                <a:latin typeface="Arial" pitchFamily="34" charset="0"/>
                <a:cs typeface="Arial" pitchFamily="34" charset="0"/>
              </a:rPr>
              <a:t>MUHAKEMESİ KANUNU (CMK)</a:t>
            </a:r>
          </a:p>
          <a:p>
            <a:pPr algn="just">
              <a:lnSpc>
                <a:spcPct val="200000"/>
              </a:lnSpc>
            </a:pPr>
            <a:r>
              <a:rPr lang="tr-TR" b="1" dirty="0" smtClean="0">
                <a:latin typeface="Arial" pitchFamily="34" charset="0"/>
                <a:cs typeface="Arial" pitchFamily="34" charset="0"/>
              </a:rPr>
              <a:t>Belge </a:t>
            </a:r>
            <a:r>
              <a:rPr lang="tr-TR" b="1" dirty="0">
                <a:latin typeface="Arial" pitchFamily="34" charset="0"/>
                <a:cs typeface="Arial" pitchFamily="34" charset="0"/>
              </a:rPr>
              <a:t>veya Kâğıtları İnceleme Yetkisi</a:t>
            </a:r>
          </a:p>
          <a:p>
            <a:pPr marL="261833" indent="-261833" algn="just">
              <a:lnSpc>
                <a:spcPct val="200000"/>
              </a:lnSpc>
              <a:buFont typeface="Wingdings" pitchFamily="2" charset="2"/>
              <a:buChar char="ü"/>
            </a:pPr>
            <a:r>
              <a:rPr lang="tr-TR" dirty="0">
                <a:latin typeface="Arial" pitchFamily="34" charset="0"/>
                <a:cs typeface="Arial" pitchFamily="34" charset="0"/>
              </a:rPr>
              <a:t>Ceza Muhakemesi Kanunu’nun 122’nci </a:t>
            </a:r>
            <a:r>
              <a:rPr lang="tr-TR" dirty="0" smtClean="0">
                <a:latin typeface="Arial" pitchFamily="34" charset="0"/>
                <a:cs typeface="Arial" pitchFamily="34" charset="0"/>
              </a:rPr>
              <a:t>maddesine göre hakkında </a:t>
            </a:r>
            <a:r>
              <a:rPr lang="tr-TR" dirty="0">
                <a:latin typeface="Arial" pitchFamily="34" charset="0"/>
                <a:cs typeface="Arial" pitchFamily="34" charset="0"/>
              </a:rPr>
              <a:t>arama işlemi uygulanan kimsenin belge veya kâğıtlarını </a:t>
            </a:r>
            <a:r>
              <a:rPr lang="tr-TR" dirty="0" smtClean="0">
                <a:latin typeface="Arial" pitchFamily="34" charset="0"/>
                <a:cs typeface="Arial" pitchFamily="34" charset="0"/>
              </a:rPr>
              <a:t>inceleme yetkisi</a:t>
            </a:r>
            <a:r>
              <a:rPr lang="tr-TR" dirty="0">
                <a:latin typeface="Arial" pitchFamily="34" charset="0"/>
                <a:cs typeface="Arial" pitchFamily="34" charset="0"/>
              </a:rPr>
              <a:t>, Cumhuriyet savcısı ve hâkime aittir.</a:t>
            </a:r>
          </a:p>
          <a:p>
            <a:pPr marL="261833" indent="-261833" algn="just">
              <a:lnSpc>
                <a:spcPct val="200000"/>
              </a:lnSpc>
              <a:buFont typeface="Wingdings" pitchFamily="2" charset="2"/>
              <a:buChar char="ü"/>
            </a:pPr>
            <a:r>
              <a:rPr lang="tr-TR" dirty="0">
                <a:latin typeface="Arial" pitchFamily="34" charset="0"/>
                <a:cs typeface="Arial" pitchFamily="34" charset="0"/>
              </a:rPr>
              <a:t>Belge ve kâğıtların zilyedi veya temsilcisi kendi mührünü de koyabilir </a:t>
            </a:r>
            <a:r>
              <a:rPr lang="tr-TR" dirty="0" smtClean="0">
                <a:latin typeface="Arial" pitchFamily="34" charset="0"/>
                <a:cs typeface="Arial" pitchFamily="34" charset="0"/>
              </a:rPr>
              <a:t>veya imzasını </a:t>
            </a:r>
            <a:r>
              <a:rPr lang="tr-TR" dirty="0">
                <a:latin typeface="Arial" pitchFamily="34" charset="0"/>
                <a:cs typeface="Arial" pitchFamily="34" charset="0"/>
              </a:rPr>
              <a:t>atabilir. İleride mührün kaldırılmasına ve kâğıtların incelenmesine </a:t>
            </a:r>
            <a:r>
              <a:rPr lang="tr-TR" dirty="0" smtClean="0">
                <a:latin typeface="Arial" pitchFamily="34" charset="0"/>
                <a:cs typeface="Arial" pitchFamily="34" charset="0"/>
              </a:rPr>
              <a:t>karar verildiğinde </a:t>
            </a:r>
            <a:r>
              <a:rPr lang="tr-TR" dirty="0">
                <a:latin typeface="Arial" pitchFamily="34" charset="0"/>
                <a:cs typeface="Arial" pitchFamily="34" charset="0"/>
              </a:rPr>
              <a:t>bu işlemin yapılmasında hazır bulunmak üzere, zilyedi veya </a:t>
            </a:r>
            <a:r>
              <a:rPr lang="tr-TR" dirty="0" smtClean="0">
                <a:latin typeface="Arial" pitchFamily="34" charset="0"/>
                <a:cs typeface="Arial" pitchFamily="34" charset="0"/>
              </a:rPr>
              <a:t>temsilcisi ya </a:t>
            </a:r>
            <a:r>
              <a:rPr lang="tr-TR" dirty="0">
                <a:latin typeface="Arial" pitchFamily="34" charset="0"/>
                <a:cs typeface="Arial" pitchFamily="34" charset="0"/>
              </a:rPr>
              <a:t>da </a:t>
            </a:r>
            <a:r>
              <a:rPr lang="tr-TR" dirty="0" smtClean="0">
                <a:latin typeface="Arial" pitchFamily="34" charset="0"/>
                <a:cs typeface="Arial" pitchFamily="34" charset="0"/>
              </a:rPr>
              <a:t>müdafi </a:t>
            </a:r>
            <a:r>
              <a:rPr lang="tr-TR" dirty="0">
                <a:latin typeface="Arial" pitchFamily="34" charset="0"/>
                <a:cs typeface="Arial" pitchFamily="34" charset="0"/>
              </a:rPr>
              <a:t>veya vekili çağrılır; çağrıya uyulmadığında gerekli işlem yapılır.</a:t>
            </a:r>
          </a:p>
          <a:p>
            <a:pPr marL="261833" indent="-261833" algn="just">
              <a:lnSpc>
                <a:spcPct val="200000"/>
              </a:lnSpc>
              <a:buFont typeface="Wingdings" pitchFamily="2" charset="2"/>
              <a:buChar char="ü"/>
            </a:pPr>
            <a:r>
              <a:rPr lang="tr-TR" dirty="0">
                <a:latin typeface="Arial" pitchFamily="34" charset="0"/>
                <a:cs typeface="Arial" pitchFamily="34" charset="0"/>
              </a:rPr>
              <a:t>İnceleme sonucu soruşturma veya kovuşturma konusu suça ilişkin </a:t>
            </a:r>
            <a:r>
              <a:rPr lang="tr-TR" dirty="0" smtClean="0">
                <a:latin typeface="Arial" pitchFamily="34" charset="0"/>
                <a:cs typeface="Arial" pitchFamily="34" charset="0"/>
              </a:rPr>
              <a:t>olmadığı anlaşılan </a:t>
            </a:r>
            <a:r>
              <a:rPr lang="tr-TR" dirty="0">
                <a:latin typeface="Arial" pitchFamily="34" charset="0"/>
                <a:cs typeface="Arial" pitchFamily="34" charset="0"/>
              </a:rPr>
              <a:t>belge veya kâğıtlar ilgilisine geri verilir.</a:t>
            </a:r>
          </a:p>
        </p:txBody>
      </p:sp>
    </p:spTree>
    <p:extLst>
      <p:ext uri="{BB962C8B-B14F-4D97-AF65-F5344CB8AC3E}">
        <p14:creationId xmlns:p14="http://schemas.microsoft.com/office/powerpoint/2010/main" val="35141910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26337" y="743858"/>
            <a:ext cx="8657376"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TÜRK </a:t>
            </a:r>
            <a:r>
              <a:rPr lang="tr-TR" b="1" dirty="0">
                <a:latin typeface="Arial" pitchFamily="34" charset="0"/>
                <a:cs typeface="Arial" pitchFamily="34" charset="0"/>
              </a:rPr>
              <a:t>CEZA KANUNU (TCK)</a:t>
            </a:r>
          </a:p>
          <a:p>
            <a:pPr marL="261833" indent="-261833" algn="just">
              <a:lnSpc>
                <a:spcPct val="200000"/>
              </a:lnSpc>
              <a:buFont typeface="Wingdings" pitchFamily="2" charset="2"/>
              <a:buChar char="ü"/>
            </a:pPr>
            <a:r>
              <a:rPr lang="tr-TR" dirty="0">
                <a:latin typeface="Arial" pitchFamily="34" charset="0"/>
                <a:cs typeface="Arial" pitchFamily="34" charset="0"/>
              </a:rPr>
              <a:t>Türk Ceza Kanunu’nun amacı; kişi hak ve özgürlüklerini, kamu düzen </a:t>
            </a:r>
            <a:r>
              <a:rPr lang="tr-TR" dirty="0" smtClean="0">
                <a:latin typeface="Arial" pitchFamily="34" charset="0"/>
                <a:cs typeface="Arial" pitchFamily="34" charset="0"/>
              </a:rPr>
              <a:t>ve güvenliğini</a:t>
            </a:r>
            <a:r>
              <a:rPr lang="tr-TR" dirty="0">
                <a:latin typeface="Arial" pitchFamily="34" charset="0"/>
                <a:cs typeface="Arial" pitchFamily="34" charset="0"/>
              </a:rPr>
              <a:t>, hukuk devletini, kamu sağlığını ve çevreyi, toplum barışını korumak</a:t>
            </a:r>
            <a:r>
              <a:rPr lang="tr-TR" dirty="0" smtClean="0">
                <a:latin typeface="Arial" pitchFamily="34" charset="0"/>
                <a:cs typeface="Arial" pitchFamily="34" charset="0"/>
              </a:rPr>
              <a:t>, suç </a:t>
            </a:r>
            <a:r>
              <a:rPr lang="tr-TR" dirty="0">
                <a:latin typeface="Arial" pitchFamily="34" charset="0"/>
                <a:cs typeface="Arial" pitchFamily="34" charset="0"/>
              </a:rPr>
              <a:t>işlenmesini önlemektir</a:t>
            </a:r>
            <a:r>
              <a:rPr lang="tr-TR" dirty="0" smtClean="0">
                <a:latin typeface="Arial" pitchFamily="34" charset="0"/>
                <a:cs typeface="Arial" pitchFamily="34" charset="0"/>
              </a:rPr>
              <a:t>.</a:t>
            </a:r>
          </a:p>
          <a:p>
            <a:pPr marL="261833" indent="-261833" algn="just">
              <a:lnSpc>
                <a:spcPct val="200000"/>
              </a:lnSpc>
              <a:buFont typeface="Wingdings" pitchFamily="2" charset="2"/>
              <a:buChar char="ü"/>
            </a:pPr>
            <a:endParaRPr lang="tr-TR" sz="900" dirty="0">
              <a:latin typeface="Arial" pitchFamily="34" charset="0"/>
              <a:cs typeface="Arial" pitchFamily="34" charset="0"/>
            </a:endParaRPr>
          </a:p>
          <a:p>
            <a:pPr marL="261833" indent="-261833" algn="just">
              <a:lnSpc>
                <a:spcPct val="200000"/>
              </a:lnSpc>
              <a:buFont typeface="Wingdings" pitchFamily="2" charset="2"/>
              <a:buChar char="ü"/>
            </a:pPr>
            <a:r>
              <a:rPr lang="tr-TR" dirty="0">
                <a:latin typeface="Arial" pitchFamily="34" charset="0"/>
                <a:cs typeface="Arial" pitchFamily="34" charset="0"/>
              </a:rPr>
              <a:t>Kanun’da, bu amacın gerçekleştirilmesi için ceza sorumluluğunun </a:t>
            </a:r>
            <a:r>
              <a:rPr lang="tr-TR" dirty="0" smtClean="0">
                <a:latin typeface="Arial" pitchFamily="34" charset="0"/>
                <a:cs typeface="Arial" pitchFamily="34" charset="0"/>
              </a:rPr>
              <a:t>temel esasları </a:t>
            </a:r>
            <a:r>
              <a:rPr lang="tr-TR" dirty="0">
                <a:latin typeface="Arial" pitchFamily="34" charset="0"/>
                <a:cs typeface="Arial" pitchFamily="34" charset="0"/>
              </a:rPr>
              <a:t>ile suçlar, ceza ve güvenlik tedbirlerinin türleri düzenlenmiştir.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ü"/>
            </a:pPr>
            <a:endParaRPr lang="tr-TR" sz="900" dirty="0">
              <a:latin typeface="Arial" pitchFamily="34" charset="0"/>
              <a:cs typeface="Arial" pitchFamily="34" charset="0"/>
            </a:endParaRPr>
          </a:p>
          <a:p>
            <a:pPr marL="261833" indent="-261833" algn="just">
              <a:lnSpc>
                <a:spcPct val="200000"/>
              </a:lnSpc>
              <a:buFont typeface="Wingdings" pitchFamily="2" charset="2"/>
              <a:buChar char="ü"/>
            </a:pPr>
            <a:r>
              <a:rPr lang="tr-TR" dirty="0" smtClean="0">
                <a:latin typeface="Arial" pitchFamily="34" charset="0"/>
                <a:cs typeface="Arial" pitchFamily="34" charset="0"/>
              </a:rPr>
              <a:t>2005 yılında </a:t>
            </a:r>
            <a:r>
              <a:rPr lang="tr-TR" dirty="0">
                <a:latin typeface="Arial" pitchFamily="34" charset="0"/>
                <a:cs typeface="Arial" pitchFamily="34" charset="0"/>
              </a:rPr>
              <a:t>yürürlüğe giren 5237 sayılı Türk Ceza Kanunu’nun arama ile ilgi </a:t>
            </a:r>
            <a:r>
              <a:rPr lang="tr-TR" dirty="0" smtClean="0">
                <a:latin typeface="Arial" pitchFamily="34" charset="0"/>
                <a:cs typeface="Arial" pitchFamily="34" charset="0"/>
              </a:rPr>
              <a:t>maddesi aşağıdaki </a:t>
            </a:r>
            <a:r>
              <a:rPr lang="tr-TR" dirty="0">
                <a:latin typeface="Arial" pitchFamily="34" charset="0"/>
                <a:cs typeface="Arial" pitchFamily="34" charset="0"/>
              </a:rPr>
              <a:t>gibi hüküm altına alınmıştır.</a:t>
            </a:r>
          </a:p>
        </p:txBody>
      </p:sp>
    </p:spTree>
    <p:extLst>
      <p:ext uri="{BB962C8B-B14F-4D97-AF65-F5344CB8AC3E}">
        <p14:creationId xmlns:p14="http://schemas.microsoft.com/office/powerpoint/2010/main" val="6890020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0612"/>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7"/>
            <a:ext cx="8657376" cy="3408591"/>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TÜRK </a:t>
            </a:r>
            <a:r>
              <a:rPr lang="tr-TR" b="1" dirty="0">
                <a:latin typeface="Arial" pitchFamily="34" charset="0"/>
                <a:cs typeface="Arial" pitchFamily="34" charset="0"/>
              </a:rPr>
              <a:t>CEZA KANUNU (TCK)</a:t>
            </a:r>
          </a:p>
          <a:p>
            <a:pPr algn="just">
              <a:lnSpc>
                <a:spcPct val="200000"/>
              </a:lnSpc>
            </a:pPr>
            <a:r>
              <a:rPr lang="tr-TR" b="1" dirty="0">
                <a:latin typeface="Arial" pitchFamily="34" charset="0"/>
                <a:cs typeface="Arial" pitchFamily="34" charset="0"/>
              </a:rPr>
              <a:t>Haksız Arama</a:t>
            </a:r>
          </a:p>
          <a:p>
            <a:pPr marL="261833" indent="-261833" algn="just">
              <a:lnSpc>
                <a:spcPct val="200000"/>
              </a:lnSpc>
              <a:buFont typeface="Wingdings" pitchFamily="2" charset="2"/>
              <a:buChar char="ü"/>
            </a:pPr>
            <a:r>
              <a:rPr lang="tr-TR" dirty="0">
                <a:latin typeface="Arial" pitchFamily="34" charset="0"/>
                <a:cs typeface="Arial" pitchFamily="34" charset="0"/>
              </a:rPr>
              <a:t>Türk Ceza Kanunu’nun 120’nci maddesinde “haksız aramaya” </a:t>
            </a:r>
            <a:r>
              <a:rPr lang="tr-TR" dirty="0" smtClean="0">
                <a:latin typeface="Arial" pitchFamily="34" charset="0"/>
                <a:cs typeface="Arial" pitchFamily="34" charset="0"/>
              </a:rPr>
              <a:t>yönelik düzenleme </a:t>
            </a:r>
            <a:r>
              <a:rPr lang="tr-TR" dirty="0">
                <a:latin typeface="Arial" pitchFamily="34" charset="0"/>
                <a:cs typeface="Arial" pitchFamily="34" charset="0"/>
              </a:rPr>
              <a:t>yapılmıştır.</a:t>
            </a:r>
          </a:p>
          <a:p>
            <a:pPr marL="261833" indent="-261833" algn="just">
              <a:lnSpc>
                <a:spcPct val="200000"/>
              </a:lnSpc>
              <a:buFont typeface="Wingdings" pitchFamily="2" charset="2"/>
              <a:buChar char="ü"/>
            </a:pPr>
            <a:r>
              <a:rPr lang="tr-TR" dirty="0">
                <a:latin typeface="Arial" pitchFamily="34" charset="0"/>
                <a:cs typeface="Arial" pitchFamily="34" charset="0"/>
              </a:rPr>
              <a:t>Buna göre hukuka aykırı olarak bir kimsenin üstünü veya eşyasını </a:t>
            </a:r>
            <a:r>
              <a:rPr lang="tr-TR" dirty="0" smtClean="0">
                <a:latin typeface="Arial" pitchFamily="34" charset="0"/>
                <a:cs typeface="Arial" pitchFamily="34" charset="0"/>
              </a:rPr>
              <a:t>arayan kamu </a:t>
            </a:r>
            <a:r>
              <a:rPr lang="tr-TR" dirty="0">
                <a:latin typeface="Arial" pitchFamily="34" charset="0"/>
                <a:cs typeface="Arial" pitchFamily="34" charset="0"/>
              </a:rPr>
              <a:t>görevlisine üç aydan bir yıla kadar hapis cezası verilir</a:t>
            </a:r>
            <a:r>
              <a:rPr lang="tr-TR" dirty="0" smtClean="0">
                <a:latin typeface="Arial" pitchFamily="34" charset="0"/>
                <a:cs typeface="Arial" pitchFamily="34" charset="0"/>
              </a:rPr>
              <a:t>. </a:t>
            </a:r>
            <a:endParaRPr lang="tr-TR" dirty="0">
              <a:latin typeface="Arial" pitchFamily="34" charset="0"/>
              <a:cs typeface="Arial" pitchFamily="34" charset="0"/>
            </a:endParaRPr>
          </a:p>
        </p:txBody>
      </p:sp>
    </p:spTree>
    <p:extLst>
      <p:ext uri="{BB962C8B-B14F-4D97-AF65-F5344CB8AC3E}">
        <p14:creationId xmlns:p14="http://schemas.microsoft.com/office/powerpoint/2010/main" val="327322997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7"/>
            <a:ext cx="8657376"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HÂKİMLER </a:t>
            </a:r>
            <a:r>
              <a:rPr lang="tr-TR" b="1" dirty="0">
                <a:latin typeface="Arial" pitchFamily="34" charset="0"/>
                <a:cs typeface="Arial" pitchFamily="34" charset="0"/>
              </a:rPr>
              <a:t>VE SAVCILAR KANUNU (HSYK</a:t>
            </a:r>
            <a:r>
              <a:rPr lang="tr-TR" b="1" dirty="0" smtClean="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2802 sayılı bu Kanun’un amacı; adli ve idari yargı hâkim ve </a:t>
            </a:r>
            <a:r>
              <a:rPr lang="tr-TR" dirty="0" smtClean="0">
                <a:latin typeface="Arial" pitchFamily="34" charset="0"/>
                <a:cs typeface="Arial" pitchFamily="34" charset="0"/>
              </a:rPr>
              <a:t>savcılarının niteliklerini</a:t>
            </a:r>
            <a:r>
              <a:rPr lang="tr-TR" dirty="0">
                <a:latin typeface="Arial" pitchFamily="34" charset="0"/>
                <a:cs typeface="Arial" pitchFamily="34" charset="0"/>
              </a:rPr>
              <a:t>, atanmalarını, hak ve ödevlerini, aylık ve ödeneklerini, </a:t>
            </a:r>
            <a:r>
              <a:rPr lang="tr-TR" dirty="0" smtClean="0">
                <a:latin typeface="Arial" pitchFamily="34" charset="0"/>
                <a:cs typeface="Arial" pitchFamily="34" charset="0"/>
              </a:rPr>
              <a:t>meslekte ilerlemelerini</a:t>
            </a:r>
            <a:r>
              <a:rPr lang="tr-TR" dirty="0">
                <a:latin typeface="Arial" pitchFamily="34" charset="0"/>
                <a:cs typeface="Arial" pitchFamily="34" charset="0"/>
              </a:rPr>
              <a:t>, görevlerinin ve görev yerlerinin geçici veya sürekli </a:t>
            </a:r>
            <a:r>
              <a:rPr lang="tr-TR" dirty="0" smtClean="0">
                <a:latin typeface="Arial" pitchFamily="34" charset="0"/>
                <a:cs typeface="Arial" pitchFamily="34" charset="0"/>
              </a:rPr>
              <a:t>olarak değiştirilmesini</a:t>
            </a:r>
            <a:r>
              <a:rPr lang="tr-TR" dirty="0">
                <a:latin typeface="Arial" pitchFamily="34" charset="0"/>
                <a:cs typeface="Arial" pitchFamily="34" charset="0"/>
              </a:rPr>
              <a:t>, haklarında disiplin kovuşturması açılmasını ve disiplin </a:t>
            </a:r>
            <a:r>
              <a:rPr lang="tr-TR" dirty="0" smtClean="0">
                <a:latin typeface="Arial" pitchFamily="34" charset="0"/>
                <a:cs typeface="Arial" pitchFamily="34" charset="0"/>
              </a:rPr>
              <a:t>cezası verilmesini</a:t>
            </a:r>
            <a:r>
              <a:rPr lang="tr-TR" dirty="0">
                <a:latin typeface="Arial" pitchFamily="34" charset="0"/>
                <a:cs typeface="Arial" pitchFamily="34" charset="0"/>
              </a:rPr>
              <a:t>, görevleriyle ilgili veya görevleri sırasında işledikleri veya </a:t>
            </a:r>
            <a:r>
              <a:rPr lang="tr-TR" dirty="0" smtClean="0">
                <a:latin typeface="Arial" pitchFamily="34" charset="0"/>
                <a:cs typeface="Arial" pitchFamily="34" charset="0"/>
              </a:rPr>
              <a:t>kişisel suçlarından </a:t>
            </a:r>
            <a:r>
              <a:rPr lang="tr-TR" dirty="0">
                <a:latin typeface="Arial" pitchFamily="34" charset="0"/>
                <a:cs typeface="Arial" pitchFamily="34" charset="0"/>
              </a:rPr>
              <a:t>dolayı soruşturma yapılmasını ve yargılamalarına karar verilmesini</a:t>
            </a:r>
            <a:r>
              <a:rPr lang="tr-TR" dirty="0" smtClean="0">
                <a:latin typeface="Arial" pitchFamily="34" charset="0"/>
                <a:cs typeface="Arial" pitchFamily="34" charset="0"/>
              </a:rPr>
              <a:t>, meslekten </a:t>
            </a:r>
            <a:r>
              <a:rPr lang="tr-TR" dirty="0">
                <a:latin typeface="Arial" pitchFamily="34" charset="0"/>
                <a:cs typeface="Arial" pitchFamily="34" charset="0"/>
              </a:rPr>
              <a:t>çıkarılmayı gerektiren suçluluk veya yetersizlik hâllerini, meslek </a:t>
            </a:r>
            <a:r>
              <a:rPr lang="tr-TR" dirty="0" smtClean="0">
                <a:latin typeface="Arial" pitchFamily="34" charset="0"/>
                <a:cs typeface="Arial" pitchFamily="34" charset="0"/>
              </a:rPr>
              <a:t>içi eğitimlerini </a:t>
            </a:r>
            <a:r>
              <a:rPr lang="tr-TR" dirty="0">
                <a:latin typeface="Arial" pitchFamily="34" charset="0"/>
                <a:cs typeface="Arial" pitchFamily="34" charset="0"/>
              </a:rPr>
              <a:t>ve diğer özlük işlerini, Yargıtay ve Danıştay Başkan ve üyelerinin </a:t>
            </a:r>
            <a:r>
              <a:rPr lang="tr-TR" dirty="0" smtClean="0">
                <a:latin typeface="Arial" pitchFamily="34" charset="0"/>
                <a:cs typeface="Arial" pitchFamily="34" charset="0"/>
              </a:rPr>
              <a:t>aylık ve </a:t>
            </a:r>
            <a:r>
              <a:rPr lang="tr-TR" dirty="0">
                <a:latin typeface="Arial" pitchFamily="34" charset="0"/>
                <a:cs typeface="Arial" pitchFamily="34" charset="0"/>
              </a:rPr>
              <a:t>ödenekleri ile diğer mali, sosyal hak ve yardımlarını düzenlemektir.</a:t>
            </a:r>
          </a:p>
          <a:p>
            <a:pPr algn="just">
              <a:lnSpc>
                <a:spcPct val="200000"/>
              </a:lnSpc>
            </a:pPr>
            <a:endParaRPr lang="tr-TR" b="1" dirty="0">
              <a:latin typeface="Arial" pitchFamily="34" charset="0"/>
              <a:cs typeface="Arial" pitchFamily="34" charset="0"/>
            </a:endParaRPr>
          </a:p>
        </p:txBody>
      </p:sp>
    </p:spTree>
    <p:extLst>
      <p:ext uri="{BB962C8B-B14F-4D97-AF65-F5344CB8AC3E}">
        <p14:creationId xmlns:p14="http://schemas.microsoft.com/office/powerpoint/2010/main" val="246438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8"/>
            <a:ext cx="8657376"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HÂKİMLER </a:t>
            </a:r>
            <a:r>
              <a:rPr lang="tr-TR" b="1" dirty="0">
                <a:latin typeface="Arial" pitchFamily="34" charset="0"/>
                <a:cs typeface="Arial" pitchFamily="34" charset="0"/>
              </a:rPr>
              <a:t>VE SAVCILAR KANUNU (HSYK</a:t>
            </a:r>
            <a:r>
              <a:rPr lang="tr-TR" b="1" dirty="0" smtClean="0">
                <a:latin typeface="Arial" pitchFamily="34" charset="0"/>
                <a:cs typeface="Arial" pitchFamily="34" charset="0"/>
              </a:rPr>
              <a:t>)</a:t>
            </a:r>
          </a:p>
          <a:p>
            <a:pPr marL="261833" indent="-261833" algn="just">
              <a:lnSpc>
                <a:spcPct val="200000"/>
              </a:lnSpc>
              <a:buFont typeface="Wingdings" pitchFamily="2" charset="2"/>
              <a:buChar char="Ø"/>
            </a:pPr>
            <a:r>
              <a:rPr lang="tr-TR" dirty="0">
                <a:latin typeface="Arial" pitchFamily="34" charset="0"/>
                <a:cs typeface="Arial" pitchFamily="34" charset="0"/>
              </a:rPr>
              <a:t>Bu </a:t>
            </a:r>
            <a:r>
              <a:rPr lang="tr-TR" dirty="0" err="1">
                <a:latin typeface="Arial" pitchFamily="34" charset="0"/>
                <a:cs typeface="Arial" pitchFamily="34" charset="0"/>
              </a:rPr>
              <a:t>kanun’un</a:t>
            </a:r>
            <a:r>
              <a:rPr lang="tr-TR" dirty="0">
                <a:latin typeface="Arial" pitchFamily="34" charset="0"/>
                <a:cs typeface="Arial" pitchFamily="34" charset="0"/>
              </a:rPr>
              <a:t> 88’nci maddesine göre ağır ceza mahkemesinin görevine </a:t>
            </a:r>
            <a:r>
              <a:rPr lang="tr-TR" dirty="0" smtClean="0">
                <a:latin typeface="Arial" pitchFamily="34" charset="0"/>
                <a:cs typeface="Arial" pitchFamily="34" charset="0"/>
              </a:rPr>
              <a:t>giren suçüstü </a:t>
            </a:r>
            <a:r>
              <a:rPr lang="tr-TR" dirty="0">
                <a:latin typeface="Arial" pitchFamily="34" charset="0"/>
                <a:cs typeface="Arial" pitchFamily="34" charset="0"/>
              </a:rPr>
              <a:t>hâlleri dışında suç işlediği ileri sürülen hâkim ve savcılar yakalanamaz</a:t>
            </a:r>
            <a:r>
              <a:rPr lang="tr-TR" dirty="0" smtClean="0">
                <a:latin typeface="Arial" pitchFamily="34" charset="0"/>
                <a:cs typeface="Arial" pitchFamily="34" charset="0"/>
              </a:rPr>
              <a:t>, üzerleri </a:t>
            </a:r>
            <a:r>
              <a:rPr lang="tr-TR" dirty="0">
                <a:latin typeface="Arial" pitchFamily="34" charset="0"/>
                <a:cs typeface="Arial" pitchFamily="34" charset="0"/>
              </a:rPr>
              <a:t>ve konutları aranamaz, sorguya çekilemez. Ancak durum </a:t>
            </a:r>
            <a:r>
              <a:rPr lang="tr-TR" dirty="0" smtClean="0">
                <a:latin typeface="Arial" pitchFamily="34" charset="0"/>
                <a:cs typeface="Arial" pitchFamily="34" charset="0"/>
              </a:rPr>
              <a:t>Adalet Bakanlığına </a:t>
            </a:r>
            <a:r>
              <a:rPr lang="tr-TR" dirty="0">
                <a:latin typeface="Arial" pitchFamily="34" charset="0"/>
                <a:cs typeface="Arial" pitchFamily="34" charset="0"/>
              </a:rPr>
              <a:t>derhâl bildirilir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Birinci fıkra hükümlerine aykırı hareket eden kolluk kuvvetleri amir </a:t>
            </a:r>
            <a:r>
              <a:rPr lang="tr-TR" dirty="0" smtClean="0">
                <a:latin typeface="Arial" pitchFamily="34" charset="0"/>
                <a:cs typeface="Arial" pitchFamily="34" charset="0"/>
              </a:rPr>
              <a:t>ve memurları </a:t>
            </a:r>
            <a:r>
              <a:rPr lang="tr-TR" dirty="0">
                <a:latin typeface="Arial" pitchFamily="34" charset="0"/>
                <a:cs typeface="Arial" pitchFamily="34" charset="0"/>
              </a:rPr>
              <a:t>hakkında yetkili Cumhuriyet savcılığı tarafından genel hükümlere </a:t>
            </a:r>
            <a:r>
              <a:rPr lang="tr-TR" dirty="0" smtClean="0">
                <a:latin typeface="Arial" pitchFamily="34" charset="0"/>
                <a:cs typeface="Arial" pitchFamily="34" charset="0"/>
              </a:rPr>
              <a:t>göre doğrudan </a:t>
            </a:r>
            <a:r>
              <a:rPr lang="tr-TR" dirty="0">
                <a:latin typeface="Arial" pitchFamily="34" charset="0"/>
                <a:cs typeface="Arial" pitchFamily="34" charset="0"/>
              </a:rPr>
              <a:t>doğruya soruşturma ve kovuşturma yapılır.</a:t>
            </a:r>
            <a:endParaRPr lang="tr-TR" b="1" dirty="0">
              <a:latin typeface="Arial" pitchFamily="34" charset="0"/>
              <a:cs typeface="Arial" pitchFamily="34" charset="0"/>
            </a:endParaRPr>
          </a:p>
        </p:txBody>
      </p:sp>
    </p:spTree>
    <p:extLst>
      <p:ext uri="{BB962C8B-B14F-4D97-AF65-F5344CB8AC3E}">
        <p14:creationId xmlns:p14="http://schemas.microsoft.com/office/powerpoint/2010/main" val="17174072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7"/>
            <a:ext cx="8657376" cy="6178580"/>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AVUKATLIK </a:t>
            </a:r>
            <a:r>
              <a:rPr lang="tr-TR" b="1" dirty="0">
                <a:latin typeface="Arial" pitchFamily="34" charset="0"/>
                <a:cs typeface="Arial" pitchFamily="34" charset="0"/>
              </a:rPr>
              <a:t>KANUNU</a:t>
            </a:r>
          </a:p>
          <a:p>
            <a:pPr marL="261833" indent="-261833" algn="just">
              <a:lnSpc>
                <a:spcPct val="200000"/>
              </a:lnSpc>
              <a:buFont typeface="Wingdings" pitchFamily="2" charset="2"/>
              <a:buChar char="Ø"/>
            </a:pPr>
            <a:r>
              <a:rPr lang="tr-TR" dirty="0">
                <a:latin typeface="Arial" pitchFamily="34" charset="0"/>
                <a:cs typeface="Arial" pitchFamily="34" charset="0"/>
              </a:rPr>
              <a:t>Avukatlık, kamu hizmeti ve serbest bir meslektir. Avukat, yargının </a:t>
            </a:r>
            <a:r>
              <a:rPr lang="tr-TR" dirty="0" smtClean="0">
                <a:latin typeface="Arial" pitchFamily="34" charset="0"/>
                <a:cs typeface="Arial" pitchFamily="34" charset="0"/>
              </a:rPr>
              <a:t>kurucu unsurlarından </a:t>
            </a:r>
            <a:r>
              <a:rPr lang="tr-TR" dirty="0">
                <a:latin typeface="Arial" pitchFamily="34" charset="0"/>
                <a:cs typeface="Arial" pitchFamily="34" charset="0"/>
              </a:rPr>
              <a:t>olan bağımsız savunmayı serbestçe temsil eder</a:t>
            </a:r>
            <a:r>
              <a:rPr lang="tr-TR" dirty="0" smtClean="0">
                <a:latin typeface="Arial" pitchFamily="34" charset="0"/>
                <a:cs typeface="Arial" pitchFamily="34" charset="0"/>
              </a:rPr>
              <a:t>. Avukatlığın </a:t>
            </a:r>
            <a:r>
              <a:rPr lang="tr-TR" dirty="0">
                <a:latin typeface="Arial" pitchFamily="34" charset="0"/>
                <a:cs typeface="Arial" pitchFamily="34" charset="0"/>
              </a:rPr>
              <a:t>amacı; hukuki münasebetlerin düzenlenmesini, her türlü </a:t>
            </a:r>
            <a:r>
              <a:rPr lang="tr-TR" dirty="0" smtClean="0">
                <a:latin typeface="Arial" pitchFamily="34" charset="0"/>
                <a:cs typeface="Arial" pitchFamily="34" charset="0"/>
              </a:rPr>
              <a:t>hukuki mesele </a:t>
            </a:r>
            <a:r>
              <a:rPr lang="tr-TR" dirty="0">
                <a:latin typeface="Arial" pitchFamily="34" charset="0"/>
                <a:cs typeface="Arial" pitchFamily="34" charset="0"/>
              </a:rPr>
              <a:t>ve anlaşmazlıkların adalet ve hakkaniyete uygun olarak çözümlenmesini </a:t>
            </a:r>
            <a:r>
              <a:rPr lang="tr-TR" dirty="0" smtClean="0">
                <a:latin typeface="Arial" pitchFamily="34" charset="0"/>
                <a:cs typeface="Arial" pitchFamily="34" charset="0"/>
              </a:rPr>
              <a:t>ve hukuk </a:t>
            </a:r>
            <a:r>
              <a:rPr lang="tr-TR" dirty="0">
                <a:latin typeface="Arial" pitchFamily="34" charset="0"/>
                <a:cs typeface="Arial" pitchFamily="34" charset="0"/>
              </a:rPr>
              <a:t>kurallarının tam olarak uygulanmasını her derecede yargı organları</a:t>
            </a:r>
            <a:r>
              <a:rPr lang="tr-TR" dirty="0" smtClean="0">
                <a:latin typeface="Arial" pitchFamily="34" charset="0"/>
                <a:cs typeface="Arial" pitchFamily="34" charset="0"/>
              </a:rPr>
              <a:t>, hakemler</a:t>
            </a:r>
            <a:r>
              <a:rPr lang="tr-TR" dirty="0">
                <a:latin typeface="Arial" pitchFamily="34" charset="0"/>
                <a:cs typeface="Arial" pitchFamily="34" charset="0"/>
              </a:rPr>
              <a:t>, resmî ve özel kişi, kurul ve kurumlar nezdinde sağlamaktır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Avukat bu amaçla hukuki bilgi ve tecrübelerini adalet hizmetine ve kişilerin yararlanmasına</a:t>
            </a:r>
          </a:p>
          <a:p>
            <a:pPr marL="261833" indent="-261833" algn="just">
              <a:lnSpc>
                <a:spcPct val="200000"/>
              </a:lnSpc>
              <a:buFont typeface="Wingdings" pitchFamily="2" charset="2"/>
              <a:buChar char="Ø"/>
            </a:pPr>
            <a:r>
              <a:rPr lang="tr-TR" dirty="0">
                <a:latin typeface="Arial" pitchFamily="34" charset="0"/>
                <a:cs typeface="Arial" pitchFamily="34" charset="0"/>
              </a:rPr>
              <a:t>tahsis eder.</a:t>
            </a:r>
            <a:endParaRPr lang="tr-TR" b="1" dirty="0">
              <a:latin typeface="Arial" pitchFamily="34" charset="0"/>
              <a:cs typeface="Arial" pitchFamily="34" charset="0"/>
            </a:endParaRPr>
          </a:p>
        </p:txBody>
      </p:sp>
    </p:spTree>
    <p:extLst>
      <p:ext uri="{BB962C8B-B14F-4D97-AF65-F5344CB8AC3E}">
        <p14:creationId xmlns:p14="http://schemas.microsoft.com/office/powerpoint/2010/main" val="25793102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8"/>
            <a:ext cx="8657376"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AVUKATLIK </a:t>
            </a:r>
            <a:r>
              <a:rPr lang="tr-TR" b="1" dirty="0">
                <a:latin typeface="Arial" pitchFamily="34" charset="0"/>
                <a:cs typeface="Arial" pitchFamily="34" charset="0"/>
              </a:rPr>
              <a:t>KANUNU</a:t>
            </a:r>
          </a:p>
          <a:p>
            <a:pPr marL="261833" indent="-261833" algn="just">
              <a:lnSpc>
                <a:spcPct val="200000"/>
              </a:lnSpc>
              <a:buFont typeface="Wingdings" pitchFamily="2" charset="2"/>
              <a:buChar char="Ø"/>
            </a:pPr>
            <a:r>
              <a:rPr lang="tr-TR" dirty="0">
                <a:latin typeface="Arial" pitchFamily="34" charset="0"/>
                <a:cs typeface="Arial" pitchFamily="34" charset="0"/>
              </a:rPr>
              <a:t>Yargı organları, emniyet makamları, diğer kamu kurum ve kuruluşları </a:t>
            </a:r>
            <a:r>
              <a:rPr lang="tr-TR" dirty="0" smtClean="0">
                <a:latin typeface="Arial" pitchFamily="34" charset="0"/>
                <a:cs typeface="Arial" pitchFamily="34" charset="0"/>
              </a:rPr>
              <a:t>ile kamu </a:t>
            </a:r>
            <a:r>
              <a:rPr lang="tr-TR" dirty="0">
                <a:latin typeface="Arial" pitchFamily="34" charset="0"/>
                <a:cs typeface="Arial" pitchFamily="34" charset="0"/>
              </a:rPr>
              <a:t>iktisadi teşebbüsleri, özel ve kamuya ait bankalar, noterler, sigorta </a:t>
            </a:r>
            <a:r>
              <a:rPr lang="tr-TR" dirty="0" smtClean="0">
                <a:latin typeface="Arial" pitchFamily="34" charset="0"/>
                <a:cs typeface="Arial" pitchFamily="34" charset="0"/>
              </a:rPr>
              <a:t>şirketleri ve </a:t>
            </a:r>
            <a:r>
              <a:rPr lang="tr-TR" dirty="0">
                <a:latin typeface="Arial" pitchFamily="34" charset="0"/>
                <a:cs typeface="Arial" pitchFamily="34" charset="0"/>
              </a:rPr>
              <a:t>vakıflar avukatlara görevlerinin yerine getirilmesinde yardımcı </a:t>
            </a:r>
            <a:r>
              <a:rPr lang="tr-TR" dirty="0" smtClean="0">
                <a:latin typeface="Arial" pitchFamily="34" charset="0"/>
                <a:cs typeface="Arial" pitchFamily="34" charset="0"/>
              </a:rPr>
              <a:t>olmak zorundadır.</a:t>
            </a:r>
          </a:p>
          <a:p>
            <a:pPr marL="261833" indent="-261833" algn="just">
              <a:lnSpc>
                <a:spcPct val="200000"/>
              </a:lnSpc>
              <a:buFont typeface="Wingdings" pitchFamily="2" charset="2"/>
              <a:buChar char="Ø"/>
            </a:pPr>
            <a:endParaRPr lang="tr-TR" sz="9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Kanunlarındaki özel hükümler saklı kalmak kaydıyla bu kurumlar </a:t>
            </a:r>
            <a:r>
              <a:rPr lang="tr-TR" dirty="0" smtClean="0">
                <a:latin typeface="Arial" pitchFamily="34" charset="0"/>
                <a:cs typeface="Arial" pitchFamily="34" charset="0"/>
              </a:rPr>
              <a:t>avukatın gerek </a:t>
            </a:r>
            <a:r>
              <a:rPr lang="tr-TR" dirty="0">
                <a:latin typeface="Arial" pitchFamily="34" charset="0"/>
                <a:cs typeface="Arial" pitchFamily="34" charset="0"/>
              </a:rPr>
              <a:t>duyduğu bilgi ve belgeleri incelemesine sunmakla yükümlüdür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r>
              <a:rPr lang="tr-TR" sz="900" dirty="0">
                <a:latin typeface="Arial" pitchFamily="34" charset="0"/>
                <a:cs typeface="Arial" pitchFamily="34" charset="0"/>
              </a:rPr>
              <a:t>s</a:t>
            </a:r>
            <a:endParaRPr lang="tr-TR" sz="900"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Avukatlığı kamu hizmeti sayan ve serbest bir meslek olarak hüküm </a:t>
            </a:r>
            <a:r>
              <a:rPr lang="tr-TR" dirty="0" smtClean="0">
                <a:latin typeface="Arial" pitchFamily="34" charset="0"/>
                <a:cs typeface="Arial" pitchFamily="34" charset="0"/>
              </a:rPr>
              <a:t>altına alan </a:t>
            </a:r>
            <a:r>
              <a:rPr lang="tr-TR" dirty="0">
                <a:latin typeface="Arial" pitchFamily="34" charset="0"/>
                <a:cs typeface="Arial" pitchFamily="34" charset="0"/>
              </a:rPr>
              <a:t>1136 sayılı Avukatlık Kanunu’nda da ilgili yasal hüküm bulunmaktadır.</a:t>
            </a:r>
            <a:endParaRPr lang="tr-TR" b="1" dirty="0">
              <a:latin typeface="Arial" pitchFamily="34" charset="0"/>
              <a:cs typeface="Arial" pitchFamily="34" charset="0"/>
            </a:endParaRPr>
          </a:p>
        </p:txBody>
      </p:sp>
    </p:spTree>
    <p:extLst>
      <p:ext uri="{BB962C8B-B14F-4D97-AF65-F5344CB8AC3E}">
        <p14:creationId xmlns:p14="http://schemas.microsoft.com/office/powerpoint/2010/main" val="397628757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7"/>
            <a:ext cx="8657376" cy="5624582"/>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AVUKATLIK </a:t>
            </a:r>
            <a:r>
              <a:rPr lang="tr-TR" b="1" dirty="0">
                <a:latin typeface="Arial" pitchFamily="34" charset="0"/>
                <a:cs typeface="Arial" pitchFamily="34" charset="0"/>
              </a:rPr>
              <a:t>KANUNU</a:t>
            </a:r>
          </a:p>
          <a:p>
            <a:pPr marL="261833" indent="-261833" algn="just">
              <a:lnSpc>
                <a:spcPct val="200000"/>
              </a:lnSpc>
              <a:buFont typeface="Wingdings" pitchFamily="2" charset="2"/>
              <a:buChar char="Ø"/>
            </a:pPr>
            <a:r>
              <a:rPr lang="tr-TR" dirty="0">
                <a:latin typeface="Arial" pitchFamily="34" charset="0"/>
                <a:cs typeface="Arial" pitchFamily="34" charset="0"/>
              </a:rPr>
              <a:t>Bu kanunun 58’nci maddesine göre avukatların avukatlık veya </a:t>
            </a:r>
            <a:r>
              <a:rPr lang="tr-TR" dirty="0" smtClean="0">
                <a:latin typeface="Arial" pitchFamily="34" charset="0"/>
                <a:cs typeface="Arial" pitchFamily="34" charset="0"/>
              </a:rPr>
              <a:t>Türkiye Barolar </a:t>
            </a:r>
            <a:r>
              <a:rPr lang="tr-TR" dirty="0">
                <a:latin typeface="Arial" pitchFamily="34" charset="0"/>
                <a:cs typeface="Arial" pitchFamily="34" charset="0"/>
              </a:rPr>
              <a:t>Birliği ya da baroların organlarındaki görevlerinden doğan veya </a:t>
            </a:r>
            <a:r>
              <a:rPr lang="tr-TR" dirty="0" smtClean="0">
                <a:latin typeface="Arial" pitchFamily="34" charset="0"/>
                <a:cs typeface="Arial" pitchFamily="34" charset="0"/>
              </a:rPr>
              <a:t>görev sırasında </a:t>
            </a:r>
            <a:r>
              <a:rPr lang="tr-TR" dirty="0">
                <a:latin typeface="Arial" pitchFamily="34" charset="0"/>
                <a:cs typeface="Arial" pitchFamily="34" charset="0"/>
              </a:rPr>
              <a:t>işledikleri suçlardan dolayı haklarında soruşturma, Adalet </a:t>
            </a:r>
            <a:r>
              <a:rPr lang="tr-TR" dirty="0" smtClean="0">
                <a:latin typeface="Arial" pitchFamily="34" charset="0"/>
                <a:cs typeface="Arial" pitchFamily="34" charset="0"/>
              </a:rPr>
              <a:t>Bakanlığının vereceği </a:t>
            </a:r>
            <a:r>
              <a:rPr lang="tr-TR" dirty="0">
                <a:latin typeface="Arial" pitchFamily="34" charset="0"/>
                <a:cs typeface="Arial" pitchFamily="34" charset="0"/>
              </a:rPr>
              <a:t>izin üzerine, suçun işlendiği yer Cumhuriyet savcısı tarafından yapılır.</a:t>
            </a:r>
          </a:p>
          <a:p>
            <a:pPr marL="261833" indent="-261833" algn="just">
              <a:lnSpc>
                <a:spcPct val="200000"/>
              </a:lnSpc>
              <a:buFont typeface="Wingdings" pitchFamily="2" charset="2"/>
              <a:buChar char="Ø"/>
            </a:pPr>
            <a:r>
              <a:rPr lang="tr-TR" dirty="0">
                <a:latin typeface="Arial" pitchFamily="34" charset="0"/>
                <a:cs typeface="Arial" pitchFamily="34" charset="0"/>
              </a:rPr>
              <a:t>Avukat yazıhaneleri ve konutları ancak mahkeme kararı ile ve </a:t>
            </a:r>
            <a:r>
              <a:rPr lang="tr-TR" dirty="0" smtClean="0">
                <a:latin typeface="Arial" pitchFamily="34" charset="0"/>
                <a:cs typeface="Arial" pitchFamily="34" charset="0"/>
              </a:rPr>
              <a:t>kararda belirtilen </a:t>
            </a:r>
            <a:r>
              <a:rPr lang="tr-TR" dirty="0">
                <a:latin typeface="Arial" pitchFamily="34" charset="0"/>
                <a:cs typeface="Arial" pitchFamily="34" charset="0"/>
              </a:rPr>
              <a:t>olayla ilgili olarak Cumhuriyet savcısı denetiminde ve baro </a:t>
            </a:r>
            <a:r>
              <a:rPr lang="tr-TR" dirty="0" smtClean="0">
                <a:latin typeface="Arial" pitchFamily="34" charset="0"/>
                <a:cs typeface="Arial" pitchFamily="34" charset="0"/>
              </a:rPr>
              <a:t>temsilcisinin katılımı </a:t>
            </a:r>
            <a:r>
              <a:rPr lang="tr-TR" dirty="0">
                <a:latin typeface="Arial" pitchFamily="34" charset="0"/>
                <a:cs typeface="Arial" pitchFamily="34" charset="0"/>
              </a:rPr>
              <a:t>ile aranabilir.</a:t>
            </a:r>
          </a:p>
          <a:p>
            <a:pPr marL="261833" indent="-261833" algn="just">
              <a:lnSpc>
                <a:spcPct val="200000"/>
              </a:lnSpc>
              <a:buFont typeface="Wingdings" pitchFamily="2" charset="2"/>
              <a:buChar char="Ø"/>
            </a:pPr>
            <a:r>
              <a:rPr lang="tr-TR" dirty="0">
                <a:latin typeface="Arial" pitchFamily="34" charset="0"/>
                <a:cs typeface="Arial" pitchFamily="34" charset="0"/>
              </a:rPr>
              <a:t>Ağır ceza mahkemesinin görev alanına giren bir suçtan dolayı suçüstü </a:t>
            </a:r>
            <a:r>
              <a:rPr lang="tr-TR" dirty="0" smtClean="0">
                <a:latin typeface="Arial" pitchFamily="34" charset="0"/>
                <a:cs typeface="Arial" pitchFamily="34" charset="0"/>
              </a:rPr>
              <a:t>hâli dışında </a:t>
            </a:r>
            <a:r>
              <a:rPr lang="tr-TR" dirty="0">
                <a:latin typeface="Arial" pitchFamily="34" charset="0"/>
                <a:cs typeface="Arial" pitchFamily="34" charset="0"/>
              </a:rPr>
              <a:t>avukatın üzeri aranamaz.</a:t>
            </a:r>
            <a:endParaRPr lang="tr-TR" b="1" dirty="0">
              <a:latin typeface="Arial" pitchFamily="34" charset="0"/>
              <a:cs typeface="Arial" pitchFamily="34" charset="0"/>
            </a:endParaRPr>
          </a:p>
        </p:txBody>
      </p:sp>
    </p:spTree>
    <p:extLst>
      <p:ext uri="{BB962C8B-B14F-4D97-AF65-F5344CB8AC3E}">
        <p14:creationId xmlns:p14="http://schemas.microsoft.com/office/powerpoint/2010/main" val="19755633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8"/>
            <a:ext cx="8657376" cy="5070585"/>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ÇOCUK </a:t>
            </a:r>
            <a:r>
              <a:rPr lang="tr-TR" b="1" dirty="0">
                <a:latin typeface="Arial" pitchFamily="34" charset="0"/>
                <a:cs typeface="Arial" pitchFamily="34" charset="0"/>
              </a:rPr>
              <a:t>KORUMA KANUNU</a:t>
            </a:r>
          </a:p>
          <a:p>
            <a:pPr marL="261833" indent="-261833" algn="just">
              <a:lnSpc>
                <a:spcPct val="200000"/>
              </a:lnSpc>
              <a:buFont typeface="Wingdings" pitchFamily="2" charset="2"/>
              <a:buChar char="Ø"/>
            </a:pPr>
            <a:r>
              <a:rPr lang="tr-TR" dirty="0">
                <a:latin typeface="Arial" pitchFamily="34" charset="0"/>
                <a:cs typeface="Arial" pitchFamily="34" charset="0"/>
              </a:rPr>
              <a:t>5369 sayılı ve 2005 tarihli Çocuk Koruma Kanunu’nun amacı koruma </a:t>
            </a:r>
            <a:r>
              <a:rPr lang="tr-TR" dirty="0" smtClean="0">
                <a:latin typeface="Arial" pitchFamily="34" charset="0"/>
                <a:cs typeface="Arial" pitchFamily="34" charset="0"/>
              </a:rPr>
              <a:t>ihtiyacı olan </a:t>
            </a:r>
            <a:r>
              <a:rPr lang="tr-TR" dirty="0">
                <a:latin typeface="Arial" pitchFamily="34" charset="0"/>
                <a:cs typeface="Arial" pitchFamily="34" charset="0"/>
              </a:rPr>
              <a:t>veya suça sürüklenen çocukların korunmasına, haklarının ve </a:t>
            </a:r>
            <a:r>
              <a:rPr lang="tr-TR" dirty="0" smtClean="0">
                <a:latin typeface="Arial" pitchFamily="34" charset="0"/>
                <a:cs typeface="Arial" pitchFamily="34" charset="0"/>
              </a:rPr>
              <a:t>esenliklerinin güvence </a:t>
            </a:r>
            <a:r>
              <a:rPr lang="tr-TR" dirty="0">
                <a:latin typeface="Arial" pitchFamily="34" charset="0"/>
                <a:cs typeface="Arial" pitchFamily="34" charset="0"/>
              </a:rPr>
              <a:t>altına alınmasına ilişkin usul ve esasları düzenlemektir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Bu Kanun, korunma ihtiyacı olan çocuklar hakkında alınacak tedbirler </a:t>
            </a:r>
            <a:r>
              <a:rPr lang="tr-TR" dirty="0" smtClean="0">
                <a:latin typeface="Arial" pitchFamily="34" charset="0"/>
                <a:cs typeface="Arial" pitchFamily="34" charset="0"/>
              </a:rPr>
              <a:t>ile suça </a:t>
            </a:r>
            <a:r>
              <a:rPr lang="tr-TR" dirty="0">
                <a:latin typeface="Arial" pitchFamily="34" charset="0"/>
                <a:cs typeface="Arial" pitchFamily="34" charset="0"/>
              </a:rPr>
              <a:t>sürüklenen çocuklar hakkında uygulanacak güvenlik tedbirlerinin usul </a:t>
            </a:r>
            <a:r>
              <a:rPr lang="tr-TR" dirty="0" smtClean="0">
                <a:latin typeface="Arial" pitchFamily="34" charset="0"/>
                <a:cs typeface="Arial" pitchFamily="34" charset="0"/>
              </a:rPr>
              <a:t>ve esaslarına</a:t>
            </a:r>
            <a:r>
              <a:rPr lang="tr-TR" dirty="0">
                <a:latin typeface="Arial" pitchFamily="34" charset="0"/>
                <a:cs typeface="Arial" pitchFamily="34" charset="0"/>
              </a:rPr>
              <a:t>, çocuk mahkemelerinin kuruluş, görev ve yetkilerine ilişkin </a:t>
            </a:r>
            <a:r>
              <a:rPr lang="tr-TR" dirty="0" smtClean="0">
                <a:latin typeface="Arial" pitchFamily="34" charset="0"/>
                <a:cs typeface="Arial" pitchFamily="34" charset="0"/>
              </a:rPr>
              <a:t>hükümleri kapsar</a:t>
            </a:r>
            <a:r>
              <a:rPr lang="tr-TR" dirty="0">
                <a:latin typeface="Arial" pitchFamily="34" charset="0"/>
                <a:cs typeface="Arial" pitchFamily="34" charset="0"/>
              </a:rPr>
              <a:t>.</a:t>
            </a:r>
            <a:endParaRPr lang="tr-TR" b="1" dirty="0">
              <a:latin typeface="Arial" pitchFamily="34" charset="0"/>
              <a:cs typeface="Arial" pitchFamily="34" charset="0"/>
            </a:endParaRPr>
          </a:p>
        </p:txBody>
      </p:sp>
    </p:spTree>
    <p:extLst>
      <p:ext uri="{BB962C8B-B14F-4D97-AF65-F5344CB8AC3E}">
        <p14:creationId xmlns:p14="http://schemas.microsoft.com/office/powerpoint/2010/main" val="6057929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7"/>
            <a:ext cx="8657376" cy="3962589"/>
          </a:xfrm>
          <a:prstGeom prst="rect">
            <a:avLst/>
          </a:prstGeom>
        </p:spPr>
        <p:txBody>
          <a:bodyPr wrap="square" lIns="83786" tIns="41893" rIns="83786" bIns="41893">
            <a:spAutoFit/>
          </a:bodyPr>
          <a:lstStyle/>
          <a:p>
            <a:pPr algn="just">
              <a:lnSpc>
                <a:spcPct val="200000"/>
              </a:lnSpc>
            </a:pPr>
            <a:r>
              <a:rPr lang="tr-TR" b="1" dirty="0" smtClean="0">
                <a:latin typeface="Arial" pitchFamily="34" charset="0"/>
                <a:cs typeface="Arial" pitchFamily="34" charset="0"/>
              </a:rPr>
              <a:t>ÇOCUK </a:t>
            </a:r>
            <a:r>
              <a:rPr lang="tr-TR" b="1" dirty="0">
                <a:latin typeface="Arial" pitchFamily="34" charset="0"/>
                <a:cs typeface="Arial" pitchFamily="34" charset="0"/>
              </a:rPr>
              <a:t>KORUMA KANUNU</a:t>
            </a:r>
          </a:p>
          <a:p>
            <a:pPr algn="just">
              <a:lnSpc>
                <a:spcPct val="200000"/>
              </a:lnSpc>
            </a:pPr>
            <a:r>
              <a:rPr lang="tr-TR" b="1" dirty="0">
                <a:latin typeface="Arial" pitchFamily="34" charset="0"/>
                <a:cs typeface="Arial" pitchFamily="34" charset="0"/>
              </a:rPr>
              <a:t>Çocuğun Nakli</a:t>
            </a:r>
          </a:p>
          <a:p>
            <a:pPr marL="261833" indent="-261833" algn="just">
              <a:lnSpc>
                <a:spcPct val="200000"/>
              </a:lnSpc>
              <a:buFont typeface="Wingdings" pitchFamily="2" charset="2"/>
              <a:buChar char="Ø"/>
            </a:pPr>
            <a:r>
              <a:rPr lang="tr-TR" dirty="0">
                <a:latin typeface="Arial" pitchFamily="34" charset="0"/>
                <a:cs typeface="Arial" pitchFamily="34" charset="0"/>
              </a:rPr>
              <a:t>Çocuk Koruma Kanunu’nun 18’nci maddesine göre çocuklara zincir, </a:t>
            </a:r>
            <a:r>
              <a:rPr lang="tr-TR" dirty="0" smtClean="0">
                <a:latin typeface="Arial" pitchFamily="34" charset="0"/>
                <a:cs typeface="Arial" pitchFamily="34" charset="0"/>
              </a:rPr>
              <a:t>kelepçe ve </a:t>
            </a:r>
            <a:r>
              <a:rPr lang="tr-TR" dirty="0">
                <a:latin typeface="Arial" pitchFamily="34" charset="0"/>
                <a:cs typeface="Arial" pitchFamily="34" charset="0"/>
              </a:rPr>
              <a:t>benzeri aletler takılamaz.</a:t>
            </a:r>
          </a:p>
          <a:p>
            <a:pPr marL="261833" indent="-261833" algn="just">
              <a:lnSpc>
                <a:spcPct val="200000"/>
              </a:lnSpc>
              <a:buFont typeface="Wingdings" pitchFamily="2" charset="2"/>
              <a:buChar char="Ø"/>
            </a:pPr>
            <a:r>
              <a:rPr lang="tr-TR" dirty="0">
                <a:latin typeface="Arial" pitchFamily="34" charset="0"/>
                <a:cs typeface="Arial" pitchFamily="34" charset="0"/>
              </a:rPr>
              <a:t>Ancak zorunlu hâllerde çocuğun kaçmasını, kendisinin veya </a:t>
            </a:r>
            <a:r>
              <a:rPr lang="tr-TR" dirty="0" smtClean="0">
                <a:latin typeface="Arial" pitchFamily="34" charset="0"/>
                <a:cs typeface="Arial" pitchFamily="34" charset="0"/>
              </a:rPr>
              <a:t>başkalarının hayat </a:t>
            </a:r>
            <a:r>
              <a:rPr lang="tr-TR" dirty="0">
                <a:latin typeface="Arial" pitchFamily="34" charset="0"/>
                <a:cs typeface="Arial" pitchFamily="34" charset="0"/>
              </a:rPr>
              <a:t>veya beden bütünlükleri bakımından doğabilecek tehlikeleri önlemek </a:t>
            </a:r>
            <a:r>
              <a:rPr lang="tr-TR" dirty="0" smtClean="0">
                <a:latin typeface="Arial" pitchFamily="34" charset="0"/>
                <a:cs typeface="Arial" pitchFamily="34" charset="0"/>
              </a:rPr>
              <a:t>için kolluk </a:t>
            </a:r>
            <a:r>
              <a:rPr lang="tr-TR" dirty="0">
                <a:latin typeface="Arial" pitchFamily="34" charset="0"/>
                <a:cs typeface="Arial" pitchFamily="34" charset="0"/>
              </a:rPr>
              <a:t>tarafından gerekli önlem alınabilir.</a:t>
            </a:r>
            <a:endParaRPr lang="tr-TR" b="1" dirty="0">
              <a:latin typeface="Arial" pitchFamily="34" charset="0"/>
              <a:cs typeface="Arial" pitchFamily="34" charset="0"/>
            </a:endParaRPr>
          </a:p>
        </p:txBody>
      </p:sp>
    </p:spTree>
    <p:extLst>
      <p:ext uri="{BB962C8B-B14F-4D97-AF65-F5344CB8AC3E}">
        <p14:creationId xmlns:p14="http://schemas.microsoft.com/office/powerpoint/2010/main" val="4785373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863377"/>
            <a:ext cx="8657376" cy="6732578"/>
          </a:xfrm>
          <a:prstGeom prst="rect">
            <a:avLst/>
          </a:prstGeom>
        </p:spPr>
        <p:txBody>
          <a:bodyPr wrap="square" lIns="83786" tIns="41893" rIns="83786" bIns="41893">
            <a:spAutoFit/>
          </a:bodyPr>
          <a:lstStyle/>
          <a:p>
            <a:pPr marL="261833" indent="-261833" algn="just">
              <a:lnSpc>
                <a:spcPct val="200000"/>
              </a:lnSpc>
              <a:buFont typeface="Wingdings" pitchFamily="2" charset="2"/>
              <a:buChar char="Ø"/>
            </a:pPr>
            <a:r>
              <a:rPr lang="tr-TR" dirty="0" smtClean="0">
                <a:latin typeface="Arial" pitchFamily="34" charset="0"/>
                <a:cs typeface="Arial" pitchFamily="34" charset="0"/>
              </a:rPr>
              <a:t>Toplumun </a:t>
            </a:r>
            <a:r>
              <a:rPr lang="tr-TR" dirty="0">
                <a:latin typeface="Arial" pitchFamily="34" charset="0"/>
                <a:cs typeface="Arial" pitchFamily="34" charset="0"/>
              </a:rPr>
              <a:t>ve devletin düzeni için yapılan tüm </a:t>
            </a:r>
            <a:r>
              <a:rPr lang="tr-TR" dirty="0" smtClean="0">
                <a:latin typeface="Arial" pitchFamily="34" charset="0"/>
                <a:cs typeface="Arial" pitchFamily="34" charset="0"/>
              </a:rPr>
              <a:t>hukuki düzenlemelerde </a:t>
            </a:r>
            <a:r>
              <a:rPr lang="tr-TR" dirty="0">
                <a:latin typeface="Arial" pitchFamily="34" charset="0"/>
                <a:cs typeface="Arial" pitchFamily="34" charset="0"/>
              </a:rPr>
              <a:t>olduğu gibi şüpheli kişi, araç durdurma, </a:t>
            </a:r>
            <a:r>
              <a:rPr lang="tr-TR" dirty="0" smtClean="0">
                <a:latin typeface="Arial" pitchFamily="34" charset="0"/>
                <a:cs typeface="Arial" pitchFamily="34" charset="0"/>
              </a:rPr>
              <a:t>arama ve </a:t>
            </a:r>
            <a:r>
              <a:rPr lang="tr-TR" dirty="0">
                <a:latin typeface="Arial" pitchFamily="34" charset="0"/>
                <a:cs typeface="Arial" pitchFamily="34" charset="0"/>
              </a:rPr>
              <a:t>güvenli müdahale uygulamalarında da kanunen </a:t>
            </a:r>
            <a:r>
              <a:rPr lang="tr-TR" dirty="0" smtClean="0">
                <a:latin typeface="Arial" pitchFamily="34" charset="0"/>
                <a:cs typeface="Arial" pitchFamily="34" charset="0"/>
              </a:rPr>
              <a:t>mevzuat oluşumu </a:t>
            </a:r>
            <a:r>
              <a:rPr lang="tr-TR" dirty="0">
                <a:latin typeface="Arial" pitchFamily="34" charset="0"/>
                <a:cs typeface="Arial" pitchFamily="34" charset="0"/>
              </a:rPr>
              <a:t>muhakkaktır.</a:t>
            </a:r>
          </a:p>
          <a:p>
            <a:pPr marL="261833" indent="-261833" algn="just">
              <a:lnSpc>
                <a:spcPct val="200000"/>
              </a:lnSpc>
              <a:buFont typeface="Wingdings" pitchFamily="2" charset="2"/>
              <a:buChar char="Ø"/>
            </a:pPr>
            <a:r>
              <a:rPr lang="tr-TR" dirty="0" smtClean="0">
                <a:latin typeface="Arial" pitchFamily="34" charset="0"/>
                <a:cs typeface="Arial" pitchFamily="34" charset="0"/>
              </a:rPr>
              <a:t>Bu </a:t>
            </a:r>
            <a:r>
              <a:rPr lang="tr-TR" dirty="0">
                <a:latin typeface="Arial" pitchFamily="34" charset="0"/>
                <a:cs typeface="Arial" pitchFamily="34" charset="0"/>
              </a:rPr>
              <a:t>doğrultuda </a:t>
            </a:r>
            <a:r>
              <a:rPr lang="tr-TR" dirty="0" smtClean="0">
                <a:latin typeface="Arial" pitchFamily="34" charset="0"/>
                <a:cs typeface="Arial" pitchFamily="34" charset="0"/>
              </a:rPr>
              <a:t>konu </a:t>
            </a:r>
            <a:r>
              <a:rPr lang="tr-TR" dirty="0">
                <a:latin typeface="Arial" pitchFamily="34" charset="0"/>
                <a:cs typeface="Arial" pitchFamily="34" charset="0"/>
              </a:rPr>
              <a:t>ile ilgili temel mevzuat </a:t>
            </a:r>
            <a:r>
              <a:rPr lang="tr-TR" dirty="0" smtClean="0">
                <a:latin typeface="Arial" pitchFamily="34" charset="0"/>
                <a:cs typeface="Arial" pitchFamily="34" charset="0"/>
              </a:rPr>
              <a:t>şu şekildedir</a:t>
            </a:r>
            <a:r>
              <a:rPr lang="tr-TR" dirty="0">
                <a:latin typeface="Arial" pitchFamily="34" charset="0"/>
                <a:cs typeface="Arial" pitchFamily="34" charset="0"/>
              </a:rPr>
              <a:t>; 2559 sayılı Polis Vazife ve Salahiyet Kanunu (PVSK</a:t>
            </a:r>
            <a:r>
              <a:rPr lang="tr-TR" dirty="0" smtClean="0">
                <a:latin typeface="Arial" pitchFamily="34" charset="0"/>
                <a:cs typeface="Arial" pitchFamily="34" charset="0"/>
              </a:rPr>
              <a:t>), Adli </a:t>
            </a:r>
            <a:r>
              <a:rPr lang="tr-TR" dirty="0">
                <a:latin typeface="Arial" pitchFamily="34" charset="0"/>
                <a:cs typeface="Arial" pitchFamily="34" charset="0"/>
              </a:rPr>
              <a:t>ve Önleme Aramaları Yönetmeliği, 5271 sayılı </a:t>
            </a:r>
            <a:r>
              <a:rPr lang="tr-TR" dirty="0" smtClean="0">
                <a:latin typeface="Arial" pitchFamily="34" charset="0"/>
                <a:cs typeface="Arial" pitchFamily="34" charset="0"/>
              </a:rPr>
              <a:t>Ceza Muhakemesi </a:t>
            </a:r>
            <a:r>
              <a:rPr lang="tr-TR" dirty="0">
                <a:latin typeface="Arial" pitchFamily="34" charset="0"/>
                <a:cs typeface="Arial" pitchFamily="34" charset="0"/>
              </a:rPr>
              <a:t>Kanunu (CMK), 5237 sayılı Türk Ceza Kanunu (TCK</a:t>
            </a:r>
            <a:r>
              <a:rPr lang="tr-TR" dirty="0" smtClean="0">
                <a:latin typeface="Arial" pitchFamily="34" charset="0"/>
                <a:cs typeface="Arial" pitchFamily="34" charset="0"/>
              </a:rPr>
              <a:t>), 2802 </a:t>
            </a:r>
            <a:r>
              <a:rPr lang="tr-TR" dirty="0">
                <a:latin typeface="Arial" pitchFamily="34" charset="0"/>
                <a:cs typeface="Arial" pitchFamily="34" charset="0"/>
              </a:rPr>
              <a:t>sayılı Hâkim ve Savcılar Kanunu, 1136 sayılı </a:t>
            </a:r>
            <a:r>
              <a:rPr lang="tr-TR" dirty="0" smtClean="0">
                <a:latin typeface="Arial" pitchFamily="34" charset="0"/>
                <a:cs typeface="Arial" pitchFamily="34" charset="0"/>
              </a:rPr>
              <a:t>Avukatlık Kanunu</a:t>
            </a:r>
            <a:r>
              <a:rPr lang="tr-TR" dirty="0">
                <a:latin typeface="Arial" pitchFamily="34" charset="0"/>
                <a:cs typeface="Arial" pitchFamily="34" charset="0"/>
              </a:rPr>
              <a:t>, 5395 sayılı Çocuk Koruma Kanunu.</a:t>
            </a:r>
          </a:p>
          <a:p>
            <a:pPr marL="261833" indent="-261833" algn="just">
              <a:lnSpc>
                <a:spcPct val="200000"/>
              </a:lnSpc>
              <a:buFont typeface="Wingdings" pitchFamily="2" charset="2"/>
              <a:buChar char="Ø"/>
            </a:pPr>
            <a:r>
              <a:rPr lang="tr-TR" dirty="0" smtClean="0">
                <a:latin typeface="Arial" pitchFamily="34" charset="0"/>
                <a:cs typeface="Arial" pitchFamily="34" charset="0"/>
              </a:rPr>
              <a:t>Konu ile </a:t>
            </a:r>
            <a:r>
              <a:rPr lang="tr-TR" dirty="0">
                <a:latin typeface="Arial" pitchFamily="34" charset="0"/>
                <a:cs typeface="Arial" pitchFamily="34" charset="0"/>
              </a:rPr>
              <a:t>ilgili yasal düzenlemeler tek bir </a:t>
            </a:r>
            <a:r>
              <a:rPr lang="tr-TR" dirty="0" smtClean="0">
                <a:latin typeface="Arial" pitchFamily="34" charset="0"/>
                <a:cs typeface="Arial" pitchFamily="34" charset="0"/>
              </a:rPr>
              <a:t>mevzuat altında </a:t>
            </a:r>
            <a:r>
              <a:rPr lang="tr-TR" dirty="0">
                <a:latin typeface="Arial" pitchFamily="34" charset="0"/>
                <a:cs typeface="Arial" pitchFamily="34" charset="0"/>
              </a:rPr>
              <a:t>toplanmamış olup, çeşitli kanun metinleri </a:t>
            </a:r>
            <a:r>
              <a:rPr lang="tr-TR" dirty="0" smtClean="0">
                <a:latin typeface="Arial" pitchFamily="34" charset="0"/>
                <a:cs typeface="Arial" pitchFamily="34" charset="0"/>
              </a:rPr>
              <a:t>altında düzenlenmiştir. Bu </a:t>
            </a:r>
            <a:r>
              <a:rPr lang="tr-TR" dirty="0">
                <a:latin typeface="Arial" pitchFamily="34" charset="0"/>
                <a:cs typeface="Arial" pitchFamily="34" charset="0"/>
              </a:rPr>
              <a:t>durum şüpheli kişi, araç durdurma, arama ve </a:t>
            </a:r>
            <a:r>
              <a:rPr lang="tr-TR" dirty="0" smtClean="0">
                <a:latin typeface="Arial" pitchFamily="34" charset="0"/>
                <a:cs typeface="Arial" pitchFamily="34" charset="0"/>
              </a:rPr>
              <a:t>güvenli müdahale </a:t>
            </a:r>
            <a:r>
              <a:rPr lang="tr-TR" dirty="0">
                <a:latin typeface="Arial" pitchFamily="34" charset="0"/>
                <a:cs typeface="Arial" pitchFamily="34" charset="0"/>
              </a:rPr>
              <a:t>uygulamalarında çeşitli mevzuata hâkim </a:t>
            </a:r>
            <a:r>
              <a:rPr lang="tr-TR" dirty="0" smtClean="0">
                <a:latin typeface="Arial" pitchFamily="34" charset="0"/>
                <a:cs typeface="Arial" pitchFamily="34" charset="0"/>
              </a:rPr>
              <a:t>olmayı gerektirmektedir</a:t>
            </a:r>
            <a:r>
              <a:rPr lang="tr-TR" dirty="0">
                <a:latin typeface="Arial" pitchFamily="34" charset="0"/>
                <a:cs typeface="Arial" pitchFamily="34" charset="0"/>
              </a:rPr>
              <a:t>.</a:t>
            </a:r>
            <a:endParaRPr lang="tr-TR" b="1" dirty="0">
              <a:latin typeface="Arial" pitchFamily="34" charset="0"/>
              <a:cs typeface="Arial" pitchFamily="34" charset="0"/>
            </a:endParaRPr>
          </a:p>
        </p:txBody>
      </p:sp>
    </p:spTree>
    <p:extLst>
      <p:ext uri="{BB962C8B-B14F-4D97-AF65-F5344CB8AC3E}">
        <p14:creationId xmlns:p14="http://schemas.microsoft.com/office/powerpoint/2010/main" val="31661476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671286"/>
            <a:ext cx="8657376" cy="6317080"/>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DEĞERLENDİRME SORULARI</a:t>
            </a:r>
          </a:p>
          <a:p>
            <a:pPr marL="261833" indent="-261833" algn="just">
              <a:lnSpc>
                <a:spcPct val="150000"/>
              </a:lnSpc>
              <a:buFont typeface="Wingdings" pitchFamily="2" charset="2"/>
              <a:buChar char="Ø"/>
            </a:pPr>
            <a:r>
              <a:rPr lang="tr-TR" dirty="0">
                <a:latin typeface="Arial" pitchFamily="34" charset="0"/>
                <a:cs typeface="Arial" pitchFamily="34" charset="0"/>
              </a:rPr>
              <a:t>1. Aşağıdakilerden hangisinde şüpheli kişi, araç durdurma, arama ve </a:t>
            </a:r>
            <a:r>
              <a:rPr lang="tr-TR" dirty="0" smtClean="0">
                <a:latin typeface="Arial" pitchFamily="34" charset="0"/>
                <a:cs typeface="Arial" pitchFamily="34" charset="0"/>
              </a:rPr>
              <a:t>güvenli müdahaleye </a:t>
            </a:r>
            <a:r>
              <a:rPr lang="tr-TR" dirty="0">
                <a:latin typeface="Arial" pitchFamily="34" charset="0"/>
                <a:cs typeface="Arial" pitchFamily="34" charset="0"/>
              </a:rPr>
              <a:t>ilişkin yasal mevzuat </a:t>
            </a:r>
            <a:r>
              <a:rPr lang="tr-TR" dirty="0" smtClean="0">
                <a:latin typeface="Arial" pitchFamily="34" charset="0"/>
                <a:cs typeface="Arial" pitchFamily="34" charset="0"/>
              </a:rPr>
              <a:t>bulunmamaktadır </a:t>
            </a:r>
            <a:r>
              <a:rPr lang="tr-TR" dirty="0">
                <a:latin typeface="Arial" pitchFamily="34" charset="0"/>
                <a:cs typeface="Arial" pitchFamily="34" charset="0"/>
              </a:rPr>
              <a:t>?</a:t>
            </a:r>
          </a:p>
          <a:p>
            <a:pPr algn="just">
              <a:lnSpc>
                <a:spcPct val="150000"/>
              </a:lnSpc>
            </a:pPr>
            <a:r>
              <a:rPr lang="tr-TR" dirty="0">
                <a:latin typeface="Arial" pitchFamily="34" charset="0"/>
                <a:cs typeface="Arial" pitchFamily="34" charset="0"/>
              </a:rPr>
              <a:t>a) Ceza Muhakemesi Kanunu</a:t>
            </a:r>
          </a:p>
          <a:p>
            <a:pPr algn="just">
              <a:lnSpc>
                <a:spcPct val="150000"/>
              </a:lnSpc>
            </a:pPr>
            <a:r>
              <a:rPr lang="tr-TR" dirty="0">
                <a:latin typeface="Arial" pitchFamily="34" charset="0"/>
                <a:cs typeface="Arial" pitchFamily="34" charset="0"/>
              </a:rPr>
              <a:t>b) Türk Ceza Kanunu</a:t>
            </a:r>
          </a:p>
          <a:p>
            <a:pPr algn="just">
              <a:lnSpc>
                <a:spcPct val="150000"/>
              </a:lnSpc>
            </a:pPr>
            <a:r>
              <a:rPr lang="tr-TR" dirty="0">
                <a:latin typeface="Arial" pitchFamily="34" charset="0"/>
                <a:cs typeface="Arial" pitchFamily="34" charset="0"/>
              </a:rPr>
              <a:t>c) Hâkim ve Savcılar Kanunu</a:t>
            </a:r>
          </a:p>
          <a:p>
            <a:pPr algn="just">
              <a:lnSpc>
                <a:spcPct val="150000"/>
              </a:lnSpc>
            </a:pPr>
            <a:r>
              <a:rPr lang="tr-TR" dirty="0">
                <a:latin typeface="Arial" pitchFamily="34" charset="0"/>
                <a:cs typeface="Arial" pitchFamily="34" charset="0"/>
              </a:rPr>
              <a:t>d) Avukatlık Kanunu</a:t>
            </a:r>
          </a:p>
          <a:p>
            <a:pPr algn="just">
              <a:lnSpc>
                <a:spcPct val="150000"/>
              </a:lnSpc>
            </a:pPr>
            <a:r>
              <a:rPr lang="tr-TR" dirty="0">
                <a:latin typeface="Arial" pitchFamily="34" charset="0"/>
                <a:cs typeface="Arial" pitchFamily="34" charset="0"/>
              </a:rPr>
              <a:t>e) Gümrük Kanunu</a:t>
            </a:r>
          </a:p>
          <a:p>
            <a:pPr algn="just">
              <a:lnSpc>
                <a:spcPct val="150000"/>
              </a:lnSpc>
            </a:pPr>
            <a:r>
              <a:rPr lang="tr-TR" dirty="0">
                <a:latin typeface="Arial" pitchFamily="34" charset="0"/>
                <a:cs typeface="Arial" pitchFamily="34" charset="0"/>
              </a:rPr>
              <a:t>2. Aşağıdakilerden hangisi emniyet teşkilatının yasal açıdan mevzuatının </a:t>
            </a:r>
            <a:r>
              <a:rPr lang="tr-TR" dirty="0" smtClean="0">
                <a:latin typeface="Arial" pitchFamily="34" charset="0"/>
                <a:cs typeface="Arial" pitchFamily="34" charset="0"/>
              </a:rPr>
              <a:t>temelini oluşturmaktadır</a:t>
            </a:r>
            <a:r>
              <a:rPr lang="tr-TR" dirty="0">
                <a:latin typeface="Arial" pitchFamily="34" charset="0"/>
                <a:cs typeface="Arial" pitchFamily="34" charset="0"/>
              </a:rPr>
              <a:t>?</a:t>
            </a:r>
          </a:p>
          <a:p>
            <a:pPr algn="just">
              <a:lnSpc>
                <a:spcPct val="150000"/>
              </a:lnSpc>
            </a:pPr>
            <a:r>
              <a:rPr lang="tr-TR" dirty="0">
                <a:latin typeface="Arial" pitchFamily="34" charset="0"/>
                <a:cs typeface="Arial" pitchFamily="34" charset="0"/>
              </a:rPr>
              <a:t>a) Türk Ceza Kanunu</a:t>
            </a:r>
          </a:p>
          <a:p>
            <a:pPr algn="just">
              <a:lnSpc>
                <a:spcPct val="150000"/>
              </a:lnSpc>
            </a:pPr>
            <a:r>
              <a:rPr lang="tr-TR" dirty="0">
                <a:latin typeface="Arial" pitchFamily="34" charset="0"/>
                <a:cs typeface="Arial" pitchFamily="34" charset="0"/>
              </a:rPr>
              <a:t>b) Polis Vazife ve Salahiyet Kanunu</a:t>
            </a:r>
          </a:p>
          <a:p>
            <a:pPr algn="just">
              <a:lnSpc>
                <a:spcPct val="150000"/>
              </a:lnSpc>
            </a:pPr>
            <a:r>
              <a:rPr lang="tr-TR" dirty="0">
                <a:latin typeface="Arial" pitchFamily="34" charset="0"/>
                <a:cs typeface="Arial" pitchFamily="34" charset="0"/>
              </a:rPr>
              <a:t>c) Hâkim ve Savcılar Kanunu</a:t>
            </a:r>
          </a:p>
          <a:p>
            <a:pPr algn="just">
              <a:lnSpc>
                <a:spcPct val="150000"/>
              </a:lnSpc>
            </a:pPr>
            <a:r>
              <a:rPr lang="tr-TR" dirty="0">
                <a:latin typeface="Arial" pitchFamily="34" charset="0"/>
                <a:cs typeface="Arial" pitchFamily="34" charset="0"/>
              </a:rPr>
              <a:t>d) Avukatlık Kanunu</a:t>
            </a:r>
          </a:p>
          <a:p>
            <a:pPr algn="just">
              <a:lnSpc>
                <a:spcPct val="150000"/>
              </a:lnSpc>
            </a:pPr>
            <a:r>
              <a:rPr lang="tr-TR" dirty="0">
                <a:latin typeface="Arial" pitchFamily="34" charset="0"/>
                <a:cs typeface="Arial" pitchFamily="34" charset="0"/>
              </a:rPr>
              <a:t>e) Gümrük Kanunu</a:t>
            </a:r>
            <a:endParaRPr lang="tr-TR" b="1" dirty="0">
              <a:latin typeface="Arial" pitchFamily="34" charset="0"/>
              <a:cs typeface="Arial" pitchFamily="34" charset="0"/>
            </a:endParaRPr>
          </a:p>
        </p:txBody>
      </p:sp>
    </p:spTree>
    <p:extLst>
      <p:ext uri="{BB962C8B-B14F-4D97-AF65-F5344CB8AC3E}">
        <p14:creationId xmlns:p14="http://schemas.microsoft.com/office/powerpoint/2010/main" val="222998789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671286"/>
            <a:ext cx="8657376" cy="6317080"/>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DEĞERLENDİRME SORULARI</a:t>
            </a:r>
          </a:p>
          <a:p>
            <a:pPr algn="just">
              <a:lnSpc>
                <a:spcPct val="150000"/>
              </a:lnSpc>
            </a:pPr>
            <a:r>
              <a:rPr lang="tr-TR" dirty="0">
                <a:latin typeface="Arial" pitchFamily="34" charset="0"/>
                <a:cs typeface="Arial" pitchFamily="34" charset="0"/>
              </a:rPr>
              <a:t>3. Aşağıdakilerden hangisi durdurulan kişiye yapılacak uygulamalardan </a:t>
            </a:r>
            <a:r>
              <a:rPr lang="tr-TR" dirty="0" smtClean="0">
                <a:latin typeface="Arial" pitchFamily="34" charset="0"/>
                <a:cs typeface="Arial" pitchFamily="34" charset="0"/>
              </a:rPr>
              <a:t>biri değildir </a:t>
            </a:r>
            <a:r>
              <a:rPr lang="tr-TR" dirty="0">
                <a:latin typeface="Arial" pitchFamily="34" charset="0"/>
                <a:cs typeface="Arial" pitchFamily="34" charset="0"/>
              </a:rPr>
              <a:t>?</a:t>
            </a:r>
          </a:p>
          <a:p>
            <a:pPr algn="just">
              <a:lnSpc>
                <a:spcPct val="150000"/>
              </a:lnSpc>
            </a:pPr>
            <a:r>
              <a:rPr lang="tr-TR" dirty="0">
                <a:latin typeface="Arial" pitchFamily="34" charset="0"/>
                <a:cs typeface="Arial" pitchFamily="34" charset="0"/>
              </a:rPr>
              <a:t>a) Durdurma sebebi bildirilir.</a:t>
            </a:r>
          </a:p>
          <a:p>
            <a:pPr algn="just">
              <a:lnSpc>
                <a:spcPct val="150000"/>
              </a:lnSpc>
            </a:pPr>
            <a:r>
              <a:rPr lang="tr-TR" dirty="0">
                <a:latin typeface="Arial" pitchFamily="34" charset="0"/>
                <a:cs typeface="Arial" pitchFamily="34" charset="0"/>
              </a:rPr>
              <a:t>b) Durdurma sebebine ilişkin sorular sorabilir.</a:t>
            </a:r>
          </a:p>
          <a:p>
            <a:pPr algn="just">
              <a:lnSpc>
                <a:spcPct val="150000"/>
              </a:lnSpc>
            </a:pPr>
            <a:r>
              <a:rPr lang="tr-TR" dirty="0">
                <a:latin typeface="Arial" pitchFamily="34" charset="0"/>
                <a:cs typeface="Arial" pitchFamily="34" charset="0"/>
              </a:rPr>
              <a:t>c) Parmak izi alınabilir.</a:t>
            </a:r>
          </a:p>
          <a:p>
            <a:pPr algn="just">
              <a:lnSpc>
                <a:spcPct val="150000"/>
              </a:lnSpc>
            </a:pPr>
            <a:r>
              <a:rPr lang="tr-TR" dirty="0">
                <a:latin typeface="Arial" pitchFamily="34" charset="0"/>
                <a:cs typeface="Arial" pitchFamily="34" charset="0"/>
              </a:rPr>
              <a:t>d) Kimliğinin ibrazı istenebilir.</a:t>
            </a:r>
          </a:p>
          <a:p>
            <a:pPr algn="just">
              <a:lnSpc>
                <a:spcPct val="150000"/>
              </a:lnSpc>
            </a:pPr>
            <a:r>
              <a:rPr lang="tr-TR" dirty="0">
                <a:latin typeface="Arial" pitchFamily="34" charset="0"/>
                <a:cs typeface="Arial" pitchFamily="34" charset="0"/>
              </a:rPr>
              <a:t>e) Bulundurulması gerekli diğer belgelerin ibrazı istenebilir.</a:t>
            </a:r>
          </a:p>
          <a:p>
            <a:pPr algn="just">
              <a:lnSpc>
                <a:spcPct val="150000"/>
              </a:lnSpc>
            </a:pPr>
            <a:r>
              <a:rPr lang="tr-TR" dirty="0">
                <a:latin typeface="Arial" pitchFamily="34" charset="0"/>
                <a:cs typeface="Arial" pitchFamily="34" charset="0"/>
              </a:rPr>
              <a:t>4. Durdurma ve kimlik sormada kolluk amirinin kararı ne kadar süre içinde </a:t>
            </a:r>
            <a:r>
              <a:rPr lang="tr-TR" dirty="0" smtClean="0">
                <a:latin typeface="Arial" pitchFamily="34" charset="0"/>
                <a:cs typeface="Arial" pitchFamily="34" charset="0"/>
              </a:rPr>
              <a:t>görevli hâkimin </a:t>
            </a:r>
            <a:r>
              <a:rPr lang="tr-TR" dirty="0">
                <a:latin typeface="Arial" pitchFamily="34" charset="0"/>
                <a:cs typeface="Arial" pitchFamily="34" charset="0"/>
              </a:rPr>
              <a:t>onayına sunulur?</a:t>
            </a:r>
          </a:p>
          <a:p>
            <a:pPr algn="just">
              <a:lnSpc>
                <a:spcPct val="150000"/>
              </a:lnSpc>
            </a:pPr>
            <a:r>
              <a:rPr lang="tr-TR" dirty="0">
                <a:latin typeface="Arial" pitchFamily="34" charset="0"/>
                <a:cs typeface="Arial" pitchFamily="34" charset="0"/>
              </a:rPr>
              <a:t>a) 12 saat</a:t>
            </a:r>
          </a:p>
          <a:p>
            <a:pPr algn="just">
              <a:lnSpc>
                <a:spcPct val="150000"/>
              </a:lnSpc>
            </a:pPr>
            <a:r>
              <a:rPr lang="tr-TR" dirty="0">
                <a:latin typeface="Arial" pitchFamily="34" charset="0"/>
                <a:cs typeface="Arial" pitchFamily="34" charset="0"/>
              </a:rPr>
              <a:t>b) 24 saat</a:t>
            </a:r>
          </a:p>
          <a:p>
            <a:pPr algn="just">
              <a:lnSpc>
                <a:spcPct val="150000"/>
              </a:lnSpc>
            </a:pPr>
            <a:r>
              <a:rPr lang="tr-TR" dirty="0">
                <a:latin typeface="Arial" pitchFamily="34" charset="0"/>
                <a:cs typeface="Arial" pitchFamily="34" charset="0"/>
              </a:rPr>
              <a:t>c) 48 saat</a:t>
            </a:r>
          </a:p>
          <a:p>
            <a:pPr algn="just">
              <a:lnSpc>
                <a:spcPct val="150000"/>
              </a:lnSpc>
            </a:pPr>
            <a:r>
              <a:rPr lang="tr-TR" dirty="0">
                <a:latin typeface="Arial" pitchFamily="34" charset="0"/>
                <a:cs typeface="Arial" pitchFamily="34" charset="0"/>
              </a:rPr>
              <a:t>d) İki gün</a:t>
            </a:r>
          </a:p>
          <a:p>
            <a:pPr algn="just">
              <a:lnSpc>
                <a:spcPct val="150000"/>
              </a:lnSpc>
            </a:pPr>
            <a:r>
              <a:rPr lang="tr-TR" dirty="0">
                <a:latin typeface="Arial" pitchFamily="34" charset="0"/>
                <a:cs typeface="Arial" pitchFamily="34" charset="0"/>
              </a:rPr>
              <a:t>e) Bir hafta</a:t>
            </a:r>
            <a:endParaRPr lang="tr-TR" b="1" dirty="0">
              <a:latin typeface="Arial" pitchFamily="34" charset="0"/>
              <a:cs typeface="Arial" pitchFamily="34" charset="0"/>
            </a:endParaRPr>
          </a:p>
        </p:txBody>
      </p:sp>
    </p:spTree>
    <p:extLst>
      <p:ext uri="{BB962C8B-B14F-4D97-AF65-F5344CB8AC3E}">
        <p14:creationId xmlns:p14="http://schemas.microsoft.com/office/powerpoint/2010/main" val="2720722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671286"/>
            <a:ext cx="8657376" cy="6317080"/>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DEĞERLENDİRME SORULARI</a:t>
            </a:r>
          </a:p>
          <a:p>
            <a:pPr algn="just">
              <a:lnSpc>
                <a:spcPct val="150000"/>
              </a:lnSpc>
            </a:pPr>
            <a:r>
              <a:rPr lang="tr-TR" dirty="0">
                <a:latin typeface="Arial" pitchFamily="34" charset="0"/>
                <a:cs typeface="Arial" pitchFamily="34" charset="0"/>
              </a:rPr>
              <a:t>5. Gözaltına ve tutuklamaya karar verme yetkisi ve usulü bakımından hangi </a:t>
            </a:r>
            <a:r>
              <a:rPr lang="tr-TR" dirty="0" smtClean="0">
                <a:latin typeface="Arial" pitchFamily="34" charset="0"/>
                <a:cs typeface="Arial" pitchFamily="34" charset="0"/>
              </a:rPr>
              <a:t>kanun hükümleri </a:t>
            </a:r>
            <a:r>
              <a:rPr lang="tr-TR" dirty="0">
                <a:latin typeface="Arial" pitchFamily="34" charset="0"/>
                <a:cs typeface="Arial" pitchFamily="34" charset="0"/>
              </a:rPr>
              <a:t>uygulanır?</a:t>
            </a:r>
          </a:p>
          <a:p>
            <a:pPr algn="just">
              <a:lnSpc>
                <a:spcPct val="150000"/>
              </a:lnSpc>
            </a:pPr>
            <a:r>
              <a:rPr lang="tr-TR" dirty="0">
                <a:latin typeface="Arial" pitchFamily="34" charset="0"/>
                <a:cs typeface="Arial" pitchFamily="34" charset="0"/>
              </a:rPr>
              <a:t>a) Ceza Muhakemesi Kanunu</a:t>
            </a:r>
          </a:p>
          <a:p>
            <a:pPr algn="just">
              <a:lnSpc>
                <a:spcPct val="150000"/>
              </a:lnSpc>
            </a:pPr>
            <a:r>
              <a:rPr lang="tr-TR" dirty="0">
                <a:latin typeface="Arial" pitchFamily="34" charset="0"/>
                <a:cs typeface="Arial" pitchFamily="34" charset="0"/>
              </a:rPr>
              <a:t>b) Türk Ceza Kanunu</a:t>
            </a:r>
          </a:p>
          <a:p>
            <a:pPr algn="just">
              <a:lnSpc>
                <a:spcPct val="150000"/>
              </a:lnSpc>
            </a:pPr>
            <a:r>
              <a:rPr lang="tr-TR" dirty="0">
                <a:latin typeface="Arial" pitchFamily="34" charset="0"/>
                <a:cs typeface="Arial" pitchFamily="34" charset="0"/>
              </a:rPr>
              <a:t>c) Hâkim ve Savcılar Kanunu</a:t>
            </a:r>
          </a:p>
          <a:p>
            <a:pPr algn="just">
              <a:lnSpc>
                <a:spcPct val="150000"/>
              </a:lnSpc>
            </a:pPr>
            <a:r>
              <a:rPr lang="tr-TR" dirty="0">
                <a:latin typeface="Arial" pitchFamily="34" charset="0"/>
                <a:cs typeface="Arial" pitchFamily="34" charset="0"/>
              </a:rPr>
              <a:t>d) Avukatlık Kanunu</a:t>
            </a:r>
          </a:p>
          <a:p>
            <a:pPr algn="just">
              <a:lnSpc>
                <a:spcPct val="150000"/>
              </a:lnSpc>
            </a:pPr>
            <a:r>
              <a:rPr lang="tr-TR" dirty="0">
                <a:latin typeface="Arial" pitchFamily="34" charset="0"/>
                <a:cs typeface="Arial" pitchFamily="34" charset="0"/>
              </a:rPr>
              <a:t>e) Polis Vazife ve Salahiyet </a:t>
            </a:r>
            <a:r>
              <a:rPr lang="tr-TR" dirty="0" smtClean="0">
                <a:latin typeface="Arial" pitchFamily="34" charset="0"/>
                <a:cs typeface="Arial" pitchFamily="34" charset="0"/>
              </a:rPr>
              <a:t>Kanunu</a:t>
            </a:r>
          </a:p>
          <a:p>
            <a:pPr algn="just">
              <a:lnSpc>
                <a:spcPct val="150000"/>
              </a:lnSpc>
            </a:pPr>
            <a:r>
              <a:rPr lang="tr-TR" dirty="0">
                <a:latin typeface="Arial" pitchFamily="34" charset="0"/>
                <a:cs typeface="Arial" pitchFamily="34" charset="0"/>
              </a:rPr>
              <a:t>6. Aşağıdakilerden hangisinde önleme aramasına ilişkin yasal </a:t>
            </a:r>
            <a:r>
              <a:rPr lang="tr-TR" dirty="0" smtClean="0">
                <a:latin typeface="Arial" pitchFamily="34" charset="0"/>
                <a:cs typeface="Arial" pitchFamily="34" charset="0"/>
              </a:rPr>
              <a:t>düzenleme yapılmıştır</a:t>
            </a:r>
            <a:r>
              <a:rPr lang="tr-TR" dirty="0">
                <a:latin typeface="Arial" pitchFamily="34" charset="0"/>
                <a:cs typeface="Arial" pitchFamily="34" charset="0"/>
              </a:rPr>
              <a:t>?</a:t>
            </a:r>
          </a:p>
          <a:p>
            <a:pPr algn="just">
              <a:lnSpc>
                <a:spcPct val="150000"/>
              </a:lnSpc>
            </a:pPr>
            <a:r>
              <a:rPr lang="tr-TR" dirty="0">
                <a:latin typeface="Arial" pitchFamily="34" charset="0"/>
                <a:cs typeface="Arial" pitchFamily="34" charset="0"/>
              </a:rPr>
              <a:t>a) Polis Vazife ve Salahiyet Kanunu</a:t>
            </a:r>
          </a:p>
          <a:p>
            <a:pPr algn="just">
              <a:lnSpc>
                <a:spcPct val="150000"/>
              </a:lnSpc>
            </a:pPr>
            <a:r>
              <a:rPr lang="tr-TR" dirty="0">
                <a:latin typeface="Arial" pitchFamily="34" charset="0"/>
                <a:cs typeface="Arial" pitchFamily="34" charset="0"/>
              </a:rPr>
              <a:t>b) Ceza Muhakemesi Kanunu</a:t>
            </a:r>
          </a:p>
          <a:p>
            <a:pPr algn="just">
              <a:lnSpc>
                <a:spcPct val="150000"/>
              </a:lnSpc>
            </a:pPr>
            <a:r>
              <a:rPr lang="tr-TR" dirty="0">
                <a:latin typeface="Arial" pitchFamily="34" charset="0"/>
                <a:cs typeface="Arial" pitchFamily="34" charset="0"/>
              </a:rPr>
              <a:t>c) Avukatlık Kanunu</a:t>
            </a:r>
          </a:p>
          <a:p>
            <a:pPr algn="just">
              <a:lnSpc>
                <a:spcPct val="150000"/>
              </a:lnSpc>
            </a:pPr>
            <a:r>
              <a:rPr lang="tr-TR" dirty="0">
                <a:latin typeface="Arial" pitchFamily="34" charset="0"/>
                <a:cs typeface="Arial" pitchFamily="34" charset="0"/>
              </a:rPr>
              <a:t>d) Hâkim ve Savcılar Kanunu</a:t>
            </a:r>
          </a:p>
          <a:p>
            <a:pPr algn="just">
              <a:lnSpc>
                <a:spcPct val="150000"/>
              </a:lnSpc>
            </a:pPr>
            <a:r>
              <a:rPr lang="tr-TR" dirty="0">
                <a:latin typeface="Arial" pitchFamily="34" charset="0"/>
                <a:cs typeface="Arial" pitchFamily="34" charset="0"/>
              </a:rPr>
              <a:t>e) Türk Ceza Kanunu</a:t>
            </a:r>
          </a:p>
        </p:txBody>
      </p:sp>
    </p:spTree>
    <p:extLst>
      <p:ext uri="{BB962C8B-B14F-4D97-AF65-F5344CB8AC3E}">
        <p14:creationId xmlns:p14="http://schemas.microsoft.com/office/powerpoint/2010/main" val="292039502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671286"/>
            <a:ext cx="8657376" cy="5901581"/>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DEĞERLENDİRME SORULARI</a:t>
            </a:r>
          </a:p>
          <a:p>
            <a:pPr algn="just">
              <a:lnSpc>
                <a:spcPct val="150000"/>
              </a:lnSpc>
            </a:pPr>
            <a:r>
              <a:rPr lang="tr-TR" dirty="0">
                <a:latin typeface="Arial" pitchFamily="34" charset="0"/>
                <a:cs typeface="Arial" pitchFamily="34" charset="0"/>
              </a:rPr>
              <a:t>7. Aşağıdakilerden hangisinde önleme araması yapılabilir?</a:t>
            </a:r>
          </a:p>
          <a:p>
            <a:pPr algn="just">
              <a:lnSpc>
                <a:spcPct val="150000"/>
              </a:lnSpc>
            </a:pPr>
            <a:r>
              <a:rPr lang="tr-TR" dirty="0">
                <a:latin typeface="Arial" pitchFamily="34" charset="0"/>
                <a:cs typeface="Arial" pitchFamily="34" charset="0"/>
              </a:rPr>
              <a:t>a) Konutta</a:t>
            </a:r>
          </a:p>
          <a:p>
            <a:pPr algn="just">
              <a:lnSpc>
                <a:spcPct val="150000"/>
              </a:lnSpc>
            </a:pPr>
            <a:r>
              <a:rPr lang="tr-TR" dirty="0">
                <a:latin typeface="Arial" pitchFamily="34" charset="0"/>
                <a:cs typeface="Arial" pitchFamily="34" charset="0"/>
              </a:rPr>
              <a:t>b) Yerleşim yerinde</a:t>
            </a:r>
          </a:p>
          <a:p>
            <a:pPr algn="just">
              <a:lnSpc>
                <a:spcPct val="150000"/>
              </a:lnSpc>
            </a:pPr>
            <a:r>
              <a:rPr lang="tr-TR" dirty="0">
                <a:latin typeface="Arial" pitchFamily="34" charset="0"/>
                <a:cs typeface="Arial" pitchFamily="34" charset="0"/>
              </a:rPr>
              <a:t>c) Her türlü toplu taşıma araçlarında</a:t>
            </a:r>
          </a:p>
          <a:p>
            <a:pPr algn="just">
              <a:lnSpc>
                <a:spcPct val="150000"/>
              </a:lnSpc>
            </a:pPr>
            <a:r>
              <a:rPr lang="tr-TR" dirty="0">
                <a:latin typeface="Arial" pitchFamily="34" charset="0"/>
                <a:cs typeface="Arial" pitchFamily="34" charset="0"/>
              </a:rPr>
              <a:t>d) Kamuya açık olmayan iş yerlerinde</a:t>
            </a:r>
          </a:p>
          <a:p>
            <a:pPr algn="just">
              <a:lnSpc>
                <a:spcPct val="150000"/>
              </a:lnSpc>
            </a:pPr>
            <a:r>
              <a:rPr lang="tr-TR" dirty="0">
                <a:latin typeface="Arial" pitchFamily="34" charset="0"/>
                <a:cs typeface="Arial" pitchFamily="34" charset="0"/>
              </a:rPr>
              <a:t>e) Kamuya açık olmayan iş yeri eklentilerinde</a:t>
            </a:r>
          </a:p>
          <a:p>
            <a:pPr algn="just">
              <a:lnSpc>
                <a:spcPct val="150000"/>
              </a:lnSpc>
            </a:pPr>
            <a:r>
              <a:rPr lang="tr-TR" dirty="0">
                <a:latin typeface="Arial" pitchFamily="34" charset="0"/>
                <a:cs typeface="Arial" pitchFamily="34" charset="0"/>
              </a:rPr>
              <a:t>8. Aşağıdaki hâllerin hangisinde aniden toplulukların oluştuğu </a:t>
            </a:r>
            <a:r>
              <a:rPr lang="tr-TR" dirty="0" smtClean="0">
                <a:latin typeface="Arial" pitchFamily="34" charset="0"/>
                <a:cs typeface="Arial" pitchFamily="34" charset="0"/>
              </a:rPr>
              <a:t>gecikmesinde sakınca </a:t>
            </a:r>
            <a:r>
              <a:rPr lang="tr-TR" dirty="0">
                <a:latin typeface="Arial" pitchFamily="34" charset="0"/>
                <a:cs typeface="Arial" pitchFamily="34" charset="0"/>
              </a:rPr>
              <a:t>bulunan hâl var sayılır?</a:t>
            </a:r>
          </a:p>
          <a:p>
            <a:pPr algn="just">
              <a:lnSpc>
                <a:spcPct val="150000"/>
              </a:lnSpc>
            </a:pPr>
            <a:r>
              <a:rPr lang="tr-TR" dirty="0">
                <a:latin typeface="Arial" pitchFamily="34" charset="0"/>
                <a:cs typeface="Arial" pitchFamily="34" charset="0"/>
              </a:rPr>
              <a:t>a) Spor karşılaşması</a:t>
            </a:r>
          </a:p>
          <a:p>
            <a:pPr algn="just">
              <a:lnSpc>
                <a:spcPct val="150000"/>
              </a:lnSpc>
            </a:pPr>
            <a:r>
              <a:rPr lang="tr-TR" dirty="0">
                <a:latin typeface="Arial" pitchFamily="34" charset="0"/>
                <a:cs typeface="Arial" pitchFamily="34" charset="0"/>
              </a:rPr>
              <a:t>b) Miting</a:t>
            </a:r>
          </a:p>
          <a:p>
            <a:pPr algn="just">
              <a:lnSpc>
                <a:spcPct val="150000"/>
              </a:lnSpc>
            </a:pPr>
            <a:r>
              <a:rPr lang="tr-TR" dirty="0">
                <a:latin typeface="Arial" pitchFamily="34" charset="0"/>
                <a:cs typeface="Arial" pitchFamily="34" charset="0"/>
              </a:rPr>
              <a:t>c) Konser</a:t>
            </a:r>
          </a:p>
          <a:p>
            <a:pPr algn="just">
              <a:lnSpc>
                <a:spcPct val="150000"/>
              </a:lnSpc>
            </a:pPr>
            <a:r>
              <a:rPr lang="tr-TR" dirty="0">
                <a:latin typeface="Arial" pitchFamily="34" charset="0"/>
                <a:cs typeface="Arial" pitchFamily="34" charset="0"/>
              </a:rPr>
              <a:t>d) Festival</a:t>
            </a:r>
          </a:p>
          <a:p>
            <a:pPr algn="just">
              <a:lnSpc>
                <a:spcPct val="150000"/>
              </a:lnSpc>
            </a:pPr>
            <a:r>
              <a:rPr lang="tr-TR" dirty="0">
                <a:latin typeface="Arial" pitchFamily="34" charset="0"/>
                <a:cs typeface="Arial" pitchFamily="34" charset="0"/>
              </a:rPr>
              <a:t>e) Hepsi</a:t>
            </a:r>
          </a:p>
        </p:txBody>
      </p:sp>
    </p:spTree>
    <p:extLst>
      <p:ext uri="{BB962C8B-B14F-4D97-AF65-F5344CB8AC3E}">
        <p14:creationId xmlns:p14="http://schemas.microsoft.com/office/powerpoint/2010/main" val="279973796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362139" y="728739"/>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54428"/>
            <a:ext cx="8747911" cy="792490"/>
          </a:xfrm>
          <a:prstGeom prst="rect">
            <a:avLst/>
          </a:prstGeom>
          <a:solidFill>
            <a:schemeClr val="accent5"/>
          </a:solidFill>
        </p:spPr>
        <p:txBody>
          <a:bodyPr wrap="square" lIns="83786" tIns="41893" rIns="83786" bIns="41893">
            <a:spAutoFit/>
          </a:bodyPr>
          <a:lstStyle/>
          <a:p>
            <a:pPr marR="4655" algn="just">
              <a:spcBef>
                <a:spcPts val="550"/>
              </a:spcBef>
              <a:spcAft>
                <a:spcPts val="550"/>
              </a:spcAft>
            </a:pPr>
            <a:r>
              <a:rPr lang="tr-TR" b="1" spc="-32" dirty="0">
                <a:solidFill>
                  <a:schemeClr val="bg1"/>
                </a:solidFill>
                <a:latin typeface="Arial" pitchFamily="34" charset="0"/>
                <a:cs typeface="Arial" pitchFamily="34" charset="0"/>
              </a:rPr>
              <a:t>ŞÜPHELİ KİŞİ, </a:t>
            </a:r>
            <a:r>
              <a:rPr lang="tr-TR" b="1" spc="-32" dirty="0">
                <a:solidFill>
                  <a:schemeClr val="bg1"/>
                </a:solidFill>
                <a:latin typeface="Arial" pitchFamily="34" charset="0"/>
                <a:cs typeface="Arial" pitchFamily="34" charset="0"/>
              </a:rPr>
              <a:t>ARAÇ DURDURMA</a:t>
            </a:r>
            <a:r>
              <a:rPr lang="tr-TR" b="1" spc="-32" dirty="0">
                <a:solidFill>
                  <a:schemeClr val="bg1"/>
                </a:solidFill>
                <a:latin typeface="Arial" pitchFamily="34" charset="0"/>
                <a:cs typeface="Arial" pitchFamily="34" charset="0"/>
              </a:rPr>
              <a:t>, ARAMA </a:t>
            </a:r>
            <a:r>
              <a:rPr lang="tr-TR" b="1" spc="-32" dirty="0">
                <a:solidFill>
                  <a:schemeClr val="bg1"/>
                </a:solidFill>
                <a:latin typeface="Arial" pitchFamily="34" charset="0"/>
                <a:cs typeface="Arial" pitchFamily="34" charset="0"/>
              </a:rPr>
              <a:t>VE GÜVENLİ MÜDAHALE- I </a:t>
            </a:r>
          </a:p>
          <a:p>
            <a:pPr marR="4655" algn="just">
              <a:spcBef>
                <a:spcPts val="550"/>
              </a:spcBef>
              <a:spcAft>
                <a:spcPts val="550"/>
              </a:spcAft>
            </a:pPr>
            <a:r>
              <a:rPr lang="tr-TR" b="1" spc="-32" dirty="0">
                <a:solidFill>
                  <a:schemeClr val="bg1"/>
                </a:solidFill>
                <a:latin typeface="Arial" pitchFamily="34" charset="0"/>
                <a:cs typeface="Arial" pitchFamily="34" charset="0"/>
              </a:rPr>
              <a:t>(</a:t>
            </a:r>
            <a:r>
              <a:rPr lang="tr-TR" b="1" spc="-32" dirty="0">
                <a:solidFill>
                  <a:schemeClr val="bg1"/>
                </a:solidFill>
                <a:latin typeface="Arial" pitchFamily="34" charset="0"/>
                <a:cs typeface="Arial" pitchFamily="34" charset="0"/>
              </a:rPr>
              <a:t>İLGİLİ YASAL DÜZENLEMELER)</a:t>
            </a:r>
          </a:p>
        </p:txBody>
      </p:sp>
      <p:grpSp>
        <p:nvGrpSpPr>
          <p:cNvPr id="13" name="Grup 12"/>
          <p:cNvGrpSpPr/>
          <p:nvPr/>
        </p:nvGrpSpPr>
        <p:grpSpPr>
          <a:xfrm>
            <a:off x="8442356" y="-54429"/>
            <a:ext cx="814812" cy="807623"/>
            <a:chOff x="10845800" y="355812"/>
            <a:chExt cx="8382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486867"/>
            </a:xfrm>
            <a:prstGeom prst="rect">
              <a:avLst/>
            </a:prstGeom>
            <a:noFill/>
          </p:spPr>
          <p:txBody>
            <a:bodyPr wrap="square" rtlCol="0">
              <a:spAutoFit/>
            </a:bodyPr>
            <a:lstStyle/>
            <a:p>
              <a:r>
                <a:rPr lang="tr-TR" sz="2900" b="1" dirty="0">
                  <a:solidFill>
                    <a:schemeClr val="bg1"/>
                  </a:solidFill>
                </a:rPr>
                <a:t>   8</a:t>
              </a:r>
              <a:endParaRPr lang="tr-TR" sz="4000" b="1" dirty="0">
                <a:solidFill>
                  <a:schemeClr val="bg1"/>
                </a:solidFill>
              </a:endParaRPr>
            </a:p>
          </p:txBody>
        </p:sp>
      </p:grpSp>
      <p:sp>
        <p:nvSpPr>
          <p:cNvPr id="3" name="Dikdörtgen 2"/>
          <p:cNvSpPr/>
          <p:nvPr/>
        </p:nvSpPr>
        <p:spPr>
          <a:xfrm>
            <a:off x="260287" y="671286"/>
            <a:ext cx="8657376" cy="5901581"/>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DEĞERLENDİRME SORULARI</a:t>
            </a:r>
          </a:p>
          <a:p>
            <a:pPr algn="just">
              <a:lnSpc>
                <a:spcPct val="150000"/>
              </a:lnSpc>
            </a:pPr>
            <a:r>
              <a:rPr lang="tr-TR" dirty="0">
                <a:latin typeface="Arial" pitchFamily="34" charset="0"/>
                <a:cs typeface="Arial" pitchFamily="34" charset="0"/>
              </a:rPr>
              <a:t>9. Adli aramaya karar verme yetkisi kime aittir?</a:t>
            </a:r>
          </a:p>
          <a:p>
            <a:pPr algn="just">
              <a:lnSpc>
                <a:spcPct val="150000"/>
              </a:lnSpc>
            </a:pPr>
            <a:r>
              <a:rPr lang="tr-TR" dirty="0">
                <a:latin typeface="Arial" pitchFamily="34" charset="0"/>
                <a:cs typeface="Arial" pitchFamily="34" charset="0"/>
              </a:rPr>
              <a:t>a) Vali</a:t>
            </a:r>
          </a:p>
          <a:p>
            <a:pPr algn="just">
              <a:lnSpc>
                <a:spcPct val="150000"/>
              </a:lnSpc>
            </a:pPr>
            <a:r>
              <a:rPr lang="tr-TR" dirty="0">
                <a:latin typeface="Arial" pitchFamily="34" charset="0"/>
                <a:cs typeface="Arial" pitchFamily="34" charset="0"/>
              </a:rPr>
              <a:t>b) Savcı</a:t>
            </a:r>
          </a:p>
          <a:p>
            <a:pPr algn="just">
              <a:lnSpc>
                <a:spcPct val="150000"/>
              </a:lnSpc>
            </a:pPr>
            <a:r>
              <a:rPr lang="tr-TR" dirty="0">
                <a:latin typeface="Arial" pitchFamily="34" charset="0"/>
                <a:cs typeface="Arial" pitchFamily="34" charset="0"/>
              </a:rPr>
              <a:t>c) Asker</a:t>
            </a:r>
          </a:p>
          <a:p>
            <a:pPr algn="just">
              <a:lnSpc>
                <a:spcPct val="150000"/>
              </a:lnSpc>
            </a:pPr>
            <a:r>
              <a:rPr lang="tr-TR" dirty="0">
                <a:latin typeface="Arial" pitchFamily="34" charset="0"/>
                <a:cs typeface="Arial" pitchFamily="34" charset="0"/>
              </a:rPr>
              <a:t>d) Hâkim</a:t>
            </a:r>
          </a:p>
          <a:p>
            <a:pPr algn="just">
              <a:lnSpc>
                <a:spcPct val="150000"/>
              </a:lnSpc>
            </a:pPr>
            <a:r>
              <a:rPr lang="tr-TR" dirty="0">
                <a:latin typeface="Arial" pitchFamily="34" charset="0"/>
                <a:cs typeface="Arial" pitchFamily="34" charset="0"/>
              </a:rPr>
              <a:t>e) Emniyet müdürü</a:t>
            </a:r>
          </a:p>
          <a:p>
            <a:pPr algn="just">
              <a:lnSpc>
                <a:spcPct val="150000"/>
              </a:lnSpc>
            </a:pPr>
            <a:r>
              <a:rPr lang="tr-TR" dirty="0">
                <a:latin typeface="Arial" pitchFamily="34" charset="0"/>
                <a:cs typeface="Arial" pitchFamily="34" charset="0"/>
              </a:rPr>
              <a:t>10. Aşağıdakilerden hangisinde yakalanabileceği veya suç delillerinin </a:t>
            </a:r>
            <a:r>
              <a:rPr lang="tr-TR" dirty="0" smtClean="0">
                <a:latin typeface="Arial" pitchFamily="34" charset="0"/>
                <a:cs typeface="Arial" pitchFamily="34" charset="0"/>
              </a:rPr>
              <a:t>elde edilebileceği </a:t>
            </a:r>
            <a:r>
              <a:rPr lang="tr-TR" dirty="0">
                <a:latin typeface="Arial" pitchFamily="34" charset="0"/>
                <a:cs typeface="Arial" pitchFamily="34" charset="0"/>
              </a:rPr>
              <a:t>hususunda makul şüphe varsa arama yapılamaz?</a:t>
            </a:r>
          </a:p>
          <a:p>
            <a:pPr algn="just">
              <a:lnSpc>
                <a:spcPct val="150000"/>
              </a:lnSpc>
            </a:pPr>
            <a:r>
              <a:rPr lang="tr-TR" dirty="0">
                <a:latin typeface="Arial" pitchFamily="34" charset="0"/>
                <a:cs typeface="Arial" pitchFamily="34" charset="0"/>
              </a:rPr>
              <a:t>a) Şüphelinin veya sanığın üstü</a:t>
            </a:r>
          </a:p>
          <a:p>
            <a:pPr algn="just">
              <a:lnSpc>
                <a:spcPct val="150000"/>
              </a:lnSpc>
            </a:pPr>
            <a:r>
              <a:rPr lang="tr-TR" dirty="0">
                <a:latin typeface="Arial" pitchFamily="34" charset="0"/>
                <a:cs typeface="Arial" pitchFamily="34" charset="0"/>
              </a:rPr>
              <a:t>b) Şüphelinin veya sanığın eşyası</a:t>
            </a:r>
          </a:p>
          <a:p>
            <a:pPr algn="just">
              <a:lnSpc>
                <a:spcPct val="150000"/>
              </a:lnSpc>
            </a:pPr>
            <a:r>
              <a:rPr lang="tr-TR" dirty="0">
                <a:latin typeface="Arial" pitchFamily="34" charset="0"/>
                <a:cs typeface="Arial" pitchFamily="34" charset="0"/>
              </a:rPr>
              <a:t>c) Şüphelinin veya sanığın konutu</a:t>
            </a:r>
          </a:p>
          <a:p>
            <a:pPr algn="just">
              <a:lnSpc>
                <a:spcPct val="150000"/>
              </a:lnSpc>
            </a:pPr>
            <a:r>
              <a:rPr lang="tr-TR" dirty="0">
                <a:latin typeface="Arial" pitchFamily="34" charset="0"/>
                <a:cs typeface="Arial" pitchFamily="34" charset="0"/>
              </a:rPr>
              <a:t>d) Şüphelinin veya sanığın iş yeri</a:t>
            </a:r>
          </a:p>
          <a:p>
            <a:pPr algn="just">
              <a:lnSpc>
                <a:spcPct val="150000"/>
              </a:lnSpc>
            </a:pPr>
            <a:r>
              <a:rPr lang="tr-TR" dirty="0">
                <a:latin typeface="Arial" pitchFamily="34" charset="0"/>
                <a:cs typeface="Arial" pitchFamily="34" charset="0"/>
              </a:rPr>
              <a:t>e) Şüphelinin veya sanığın üye olduğu kurum</a:t>
            </a:r>
          </a:p>
        </p:txBody>
      </p:sp>
    </p:spTree>
    <p:extLst>
      <p:ext uri="{BB962C8B-B14F-4D97-AF65-F5344CB8AC3E}">
        <p14:creationId xmlns:p14="http://schemas.microsoft.com/office/powerpoint/2010/main" val="32337478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7032</Words>
  <Application>Microsoft Office PowerPoint</Application>
  <PresentationFormat>Ekran Gösterisi (4:3)</PresentationFormat>
  <Paragraphs>787</Paragraphs>
  <Slides>73</Slides>
  <Notes>73</Notes>
  <HiddenSlides>0</HiddenSlides>
  <MMClips>0</MMClips>
  <ScaleCrop>false</ScaleCrop>
  <HeadingPairs>
    <vt:vector size="4" baseType="variant">
      <vt:variant>
        <vt:lpstr>Tema</vt:lpstr>
      </vt:variant>
      <vt:variant>
        <vt:i4>1</vt:i4>
      </vt:variant>
      <vt:variant>
        <vt:lpstr>Slayt Başlıkları</vt:lpstr>
      </vt:variant>
      <vt:variant>
        <vt:i4>73</vt:i4>
      </vt:variant>
    </vt:vector>
  </HeadingPairs>
  <TitlesOfParts>
    <vt:vector size="74"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1</cp:revision>
  <dcterms:modified xsi:type="dcterms:W3CDTF">2021-04-11T15:03:18Z</dcterms:modified>
</cp:coreProperties>
</file>