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2D0D07-D75A-41EF-B38B-37E4A812A699}" type="datetimeFigureOut">
              <a:rPr lang="tr-TR" smtClean="0"/>
              <a:t>15.02.2021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DE8409-DAA0-4FDA-A3AF-C619A11DAD36}" type="slidenum">
              <a:rPr lang="tr-TR" smtClean="0"/>
              <a:t>‹#›</a:t>
            </a:fld>
            <a:endParaRPr lang="tr-TR"/>
          </a:p>
        </p:txBody>
      </p:sp>
    </p:spTree>
    <p:extLst>
      <p:ext uri="{BB962C8B-B14F-4D97-AF65-F5344CB8AC3E}">
        <p14:creationId xmlns:p14="http://schemas.microsoft.com/office/powerpoint/2010/main" val="3840038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171450" indent="-171450">
              <a:buFont typeface="Wingdings" pitchFamily="2" charset="2"/>
              <a:buChar char="Ø"/>
            </a:pPr>
            <a:r>
              <a:rPr lang="tr-TR" b="1" dirty="0" err="1" smtClean="0"/>
              <a:t>Grafitilerin</a:t>
            </a:r>
            <a:r>
              <a:rPr lang="tr-TR" b="1" dirty="0" smtClean="0"/>
              <a:t> anında yok edilerek çetelerin iletişiminde kullanılmasının engellenmesi</a:t>
            </a: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32</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33</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34</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35</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36</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37</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38</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39</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40</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41</a:t>
            </a:fld>
            <a:endParaRPr lang="tr-TR" dirty="0"/>
          </a:p>
        </p:txBody>
      </p:sp>
    </p:spTree>
    <p:extLst>
      <p:ext uri="{BB962C8B-B14F-4D97-AF65-F5344CB8AC3E}">
        <p14:creationId xmlns:p14="http://schemas.microsoft.com/office/powerpoint/2010/main" val="113440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Wingdings" pitchFamily="2" charset="2"/>
              <a:buNone/>
            </a:pPr>
            <a:endParaRPr lang="tr-TR" b="1" dirty="0"/>
          </a:p>
        </p:txBody>
      </p:sp>
      <p:sp>
        <p:nvSpPr>
          <p:cNvPr id="4" name="Slayt Numarası Yer Tutucusu 3"/>
          <p:cNvSpPr>
            <a:spLocks noGrp="1"/>
          </p:cNvSpPr>
          <p:nvPr>
            <p:ph type="sldNum" sz="quarter" idx="10"/>
          </p:nvPr>
        </p:nvSpPr>
        <p:spPr/>
        <p:txBody>
          <a:bodyPr/>
          <a:lstStyle/>
          <a:p>
            <a:fld id="{0B47F97D-B3EC-4159-B623-0D635217E07C}" type="slidenum">
              <a:rPr lang="tr-TR" smtClean="0"/>
              <a:t>42</a:t>
            </a:fld>
            <a:endParaRPr lang="tr-TR" dirty="0"/>
          </a:p>
        </p:txBody>
      </p:sp>
    </p:spTree>
    <p:extLst>
      <p:ext uri="{BB962C8B-B14F-4D97-AF65-F5344CB8AC3E}">
        <p14:creationId xmlns:p14="http://schemas.microsoft.com/office/powerpoint/2010/main" val="1134403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15.02.2021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2/15/2021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820481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15.02.2021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623425" cy="6013755"/>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FF0000"/>
                </a:solidFill>
                <a:latin typeface="Arial" pitchFamily="34" charset="0"/>
                <a:cs typeface="Arial" pitchFamily="34" charset="0"/>
              </a:rPr>
              <a:t>İÇİNDEKİLER</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Genel </a:t>
            </a:r>
            <a:r>
              <a:rPr lang="tr-TR" spc="-32" dirty="0">
                <a:solidFill>
                  <a:srgbClr val="231F20"/>
                </a:solidFill>
                <a:latin typeface="Arial" pitchFamily="34" charset="0"/>
                <a:cs typeface="Arial" pitchFamily="34" charset="0"/>
              </a:rPr>
              <a:t>Olarak Güvenlik </a:t>
            </a:r>
            <a:r>
              <a:rPr lang="tr-TR" spc="-32" dirty="0">
                <a:solidFill>
                  <a:srgbClr val="231F20"/>
                </a:solidFill>
                <a:latin typeface="Arial" pitchFamily="34" charset="0"/>
                <a:cs typeface="Arial" pitchFamily="34" charset="0"/>
              </a:rPr>
              <a:t>Kavramının Tanımı</a:t>
            </a:r>
            <a:endParaRPr lang="tr-TR" spc="-32" dirty="0">
              <a:solidFill>
                <a:srgbClr val="231F2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ve Suç Önleme Teknikleri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Önlemede Teorik Yaklaşımlar</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Geleneksel </a:t>
            </a:r>
            <a:r>
              <a:rPr lang="tr-TR" spc="-32" dirty="0">
                <a:solidFill>
                  <a:srgbClr val="231F20"/>
                </a:solidFill>
                <a:latin typeface="Arial" pitchFamily="34" charset="0"/>
                <a:cs typeface="Arial" pitchFamily="34" charset="0"/>
              </a:rPr>
              <a:t>Yaklaşım</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Liberal </a:t>
            </a:r>
            <a:r>
              <a:rPr lang="tr-TR" spc="-32" dirty="0">
                <a:solidFill>
                  <a:srgbClr val="231F20"/>
                </a:solidFill>
                <a:latin typeface="Arial" pitchFamily="34" charset="0"/>
                <a:cs typeface="Arial" pitchFamily="34" charset="0"/>
              </a:rPr>
              <a:t>Yaklaşım</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Radikal </a:t>
            </a:r>
            <a:r>
              <a:rPr lang="tr-TR" spc="-32" dirty="0">
                <a:solidFill>
                  <a:srgbClr val="231F20"/>
                </a:solidFill>
                <a:latin typeface="Arial" pitchFamily="34" charset="0"/>
                <a:cs typeface="Arial" pitchFamily="34" charset="0"/>
              </a:rPr>
              <a:t>Yaklaşım</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Suçla </a:t>
            </a:r>
            <a:r>
              <a:rPr lang="tr-TR" spc="-32" dirty="0">
                <a:solidFill>
                  <a:srgbClr val="231F20"/>
                </a:solidFill>
                <a:latin typeface="Arial" pitchFamily="34" charset="0"/>
                <a:cs typeface="Arial" pitchFamily="34" charset="0"/>
              </a:rPr>
              <a:t>Mücadelede </a:t>
            </a:r>
            <a:r>
              <a:rPr lang="tr-TR" spc="-32" dirty="0">
                <a:solidFill>
                  <a:srgbClr val="231F20"/>
                </a:solidFill>
                <a:latin typeface="Arial" pitchFamily="34" charset="0"/>
                <a:cs typeface="Arial" pitchFamily="34" charset="0"/>
              </a:rPr>
              <a:t>Önleyici Polislik </a:t>
            </a:r>
            <a:r>
              <a:rPr lang="tr-TR" spc="-32" dirty="0">
                <a:solidFill>
                  <a:srgbClr val="231F20"/>
                </a:solidFill>
                <a:latin typeface="Arial" pitchFamily="34" charset="0"/>
                <a:cs typeface="Arial" pitchFamily="34" charset="0"/>
              </a:rPr>
              <a:t>ve Suç Önleme Modelleri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Önleme </a:t>
            </a:r>
            <a:r>
              <a:rPr lang="tr-TR" spc="-32" dirty="0">
                <a:solidFill>
                  <a:srgbClr val="231F20"/>
                </a:solidFill>
                <a:latin typeface="Arial" pitchFamily="34" charset="0"/>
                <a:cs typeface="Arial" pitchFamily="34" charset="0"/>
              </a:rPr>
              <a:t>Programlarının Uygulama </a:t>
            </a:r>
            <a:r>
              <a:rPr lang="tr-TR" spc="-32" dirty="0">
                <a:solidFill>
                  <a:srgbClr val="231F20"/>
                </a:solidFill>
                <a:latin typeface="Arial" pitchFamily="34" charset="0"/>
                <a:cs typeface="Arial" pitchFamily="34" charset="0"/>
              </a:rPr>
              <a:t>Aşamaları</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Türkiye’de </a:t>
            </a:r>
            <a:r>
              <a:rPr lang="tr-TR" spc="-32" dirty="0">
                <a:solidFill>
                  <a:srgbClr val="231F20"/>
                </a:solidFill>
                <a:latin typeface="Arial" pitchFamily="34" charset="0"/>
                <a:cs typeface="Arial" pitchFamily="34" charset="0"/>
              </a:rPr>
              <a:t>Suç Önleme Teknikleri</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Karşılaştırmalı </a:t>
            </a:r>
            <a:r>
              <a:rPr lang="tr-TR" spc="-32" dirty="0">
                <a:solidFill>
                  <a:srgbClr val="231F20"/>
                </a:solidFill>
                <a:latin typeface="Arial" pitchFamily="34" charset="0"/>
                <a:cs typeface="Arial" pitchFamily="34" charset="0"/>
              </a:rPr>
              <a:t>Bakış Açısı ile </a:t>
            </a:r>
            <a:r>
              <a:rPr lang="tr-TR" spc="-32" dirty="0">
                <a:solidFill>
                  <a:srgbClr val="231F20"/>
                </a:solidFill>
                <a:latin typeface="Arial" pitchFamily="34" charset="0"/>
                <a:cs typeface="Arial" pitchFamily="34" charset="0"/>
              </a:rPr>
              <a:t>Suçu Önleme</a:t>
            </a:r>
            <a:endParaRPr lang="tr-TR" sz="11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387084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2517364"/>
            <a:ext cx="8623425" cy="2653351"/>
          </a:xfrm>
          <a:prstGeom prst="rect">
            <a:avLst/>
          </a:prstGeom>
        </p:spPr>
        <p:txBody>
          <a:bodyPr vert="horz" wrap="square" lIns="0" tIns="42475" rIns="0" bIns="0" rtlCol="0">
            <a:spAutoFit/>
          </a:bodyPr>
          <a:lstStyle/>
          <a:p>
            <a:pPr marR="4655" algn="just">
              <a:spcBef>
                <a:spcPts val="550"/>
              </a:spcBef>
              <a:spcAft>
                <a:spcPts val="550"/>
              </a:spcAft>
            </a:pPr>
            <a:r>
              <a:rPr lang="tr-TR" b="1" spc="-32" dirty="0">
                <a:solidFill>
                  <a:srgbClr val="FF0000"/>
                </a:solidFill>
                <a:latin typeface="Arial" pitchFamily="34" charset="0"/>
                <a:cs typeface="Arial" pitchFamily="34" charset="0"/>
              </a:rPr>
              <a:t>HEDEFLER</a:t>
            </a:r>
            <a:endParaRPr lang="tr-TR" b="1" spc="-32" dirty="0">
              <a:solidFill>
                <a:srgbClr val="FF0000"/>
              </a:solidFill>
              <a:latin typeface="Arial" pitchFamily="34" charset="0"/>
              <a:cs typeface="Arial" pitchFamily="34" charset="0"/>
            </a:endParaRP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Genel olarak güvenlik </a:t>
            </a:r>
            <a:r>
              <a:rPr lang="tr-TR" spc="-32" dirty="0">
                <a:solidFill>
                  <a:srgbClr val="231F20"/>
                </a:solidFill>
                <a:latin typeface="Arial" pitchFamily="34" charset="0"/>
                <a:cs typeface="Arial" pitchFamily="34" charset="0"/>
              </a:rPr>
              <a:t>kavramını öğrenebilecek</a:t>
            </a:r>
            <a:r>
              <a:rPr lang="tr-TR" spc="-32" dirty="0">
                <a:solidFill>
                  <a:srgbClr val="231F20"/>
                </a:solidFill>
                <a:latin typeface="Arial" pitchFamily="34" charset="0"/>
                <a:cs typeface="Arial" pitchFamily="34" charset="0"/>
              </a:rPr>
              <a:t>,</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önlemenin teorik </a:t>
            </a:r>
            <a:r>
              <a:rPr lang="tr-TR" spc="-32" dirty="0">
                <a:solidFill>
                  <a:srgbClr val="231F20"/>
                </a:solidFill>
                <a:latin typeface="Arial" pitchFamily="34" charset="0"/>
                <a:cs typeface="Arial" pitchFamily="34" charset="0"/>
              </a:rPr>
              <a:t>yaklaşımları izah </a:t>
            </a:r>
            <a:r>
              <a:rPr lang="tr-TR" spc="-32" dirty="0">
                <a:solidFill>
                  <a:srgbClr val="231F20"/>
                </a:solidFill>
                <a:latin typeface="Arial" pitchFamily="34" charset="0"/>
                <a:cs typeface="Arial" pitchFamily="34" charset="0"/>
              </a:rPr>
              <a:t>edebilecek,</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önleme modelleri hakkında </a:t>
            </a:r>
            <a:r>
              <a:rPr lang="tr-TR" spc="-32" dirty="0">
                <a:solidFill>
                  <a:srgbClr val="231F20"/>
                </a:solidFill>
                <a:latin typeface="Arial" pitchFamily="34" charset="0"/>
                <a:cs typeface="Arial" pitchFamily="34" charset="0"/>
              </a:rPr>
              <a:t>bilgi edinebilecek</a:t>
            </a:r>
            <a:r>
              <a:rPr lang="tr-TR" spc="-32" dirty="0">
                <a:solidFill>
                  <a:srgbClr val="231F20"/>
                </a:solidFill>
                <a:latin typeface="Arial" pitchFamily="34" charset="0"/>
                <a:cs typeface="Arial" pitchFamily="34" charset="0"/>
              </a:rPr>
              <a:t>,</a:t>
            </a:r>
          </a:p>
          <a:p>
            <a:pPr marL="261833" marR="4655" indent="-261833" algn="just">
              <a:lnSpc>
                <a:spcPct val="15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Karşılaştırmalı </a:t>
            </a:r>
            <a:r>
              <a:rPr lang="tr-TR" spc="-32" dirty="0">
                <a:solidFill>
                  <a:srgbClr val="231F20"/>
                </a:solidFill>
                <a:latin typeface="Arial" pitchFamily="34" charset="0"/>
                <a:cs typeface="Arial" pitchFamily="34" charset="0"/>
              </a:rPr>
              <a:t>bakış açısı ile </a:t>
            </a:r>
            <a:r>
              <a:rPr lang="tr-TR" spc="-32" dirty="0">
                <a:solidFill>
                  <a:srgbClr val="231F20"/>
                </a:solidFill>
                <a:latin typeface="Arial" pitchFamily="34" charset="0"/>
                <a:cs typeface="Arial" pitchFamily="34" charset="0"/>
              </a:rPr>
              <a:t>suçu önleme kavramını değerlendirebileceksiniz</a:t>
            </a:r>
            <a:r>
              <a:rPr lang="tr-TR" spc="-32" dirty="0">
                <a:solidFill>
                  <a:srgbClr val="231F20"/>
                </a:solidFill>
                <a:latin typeface="Arial" pitchFamily="34" charset="0"/>
                <a:cs typeface="Arial" pitchFamily="34" charset="0"/>
              </a:rPr>
              <a:t>.</a:t>
            </a:r>
            <a:endParaRPr lang="tr-TR" sz="13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12" y="509826"/>
            <a:ext cx="2069787" cy="1656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0636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228925"/>
          </a:xfrm>
          <a:prstGeom prst="rect">
            <a:avLst/>
          </a:prstGeom>
        </p:spPr>
        <p:txBody>
          <a:bodyPr vert="horz" wrap="square" lIns="0" tIns="42475" rIns="0" bIns="0" rtlCol="0">
            <a:spAutoFit/>
          </a:bodyPr>
          <a:lstStyle/>
          <a:p>
            <a:pPr marR="4655" algn="just">
              <a:lnSpc>
                <a:spcPct val="150000"/>
              </a:lnSpc>
              <a:spcBef>
                <a:spcPts val="550"/>
              </a:spcBef>
              <a:spcAft>
                <a:spcPts val="550"/>
              </a:spcAft>
            </a:pPr>
            <a:r>
              <a:rPr lang="tr-TR" b="1" spc="-32" dirty="0">
                <a:solidFill>
                  <a:srgbClr val="231F20"/>
                </a:solidFill>
                <a:latin typeface="Arial" pitchFamily="34" charset="0"/>
                <a:cs typeface="Arial" pitchFamily="34" charset="0"/>
              </a:rPr>
              <a:t>GİRİŞ</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olgusu kavramsal olarak kendisine ait sınırlamaları </a:t>
            </a:r>
            <a:r>
              <a:rPr lang="tr-TR" spc="-32" dirty="0">
                <a:solidFill>
                  <a:srgbClr val="231F20"/>
                </a:solidFill>
                <a:latin typeface="Arial" pitchFamily="34" charset="0"/>
                <a:cs typeface="Arial" pitchFamily="34" charset="0"/>
              </a:rPr>
              <a:t>daima genişletme </a:t>
            </a:r>
            <a:r>
              <a:rPr lang="tr-TR" spc="-32" dirty="0">
                <a:solidFill>
                  <a:srgbClr val="231F20"/>
                </a:solidFill>
                <a:latin typeface="Arial" pitchFamily="34" charset="0"/>
                <a:cs typeface="Arial" pitchFamily="34" charset="0"/>
              </a:rPr>
              <a:t>eğilimindedir. Yaşanan olaylar ortaya çıkan yeni durum ve ihtiyaçlar </a:t>
            </a:r>
            <a:r>
              <a:rPr lang="tr-TR" spc="-32" dirty="0">
                <a:solidFill>
                  <a:srgbClr val="231F20"/>
                </a:solidFill>
                <a:latin typeface="Arial" pitchFamily="34" charset="0"/>
                <a:cs typeface="Arial" pitchFamily="34" charset="0"/>
              </a:rPr>
              <a:t>bu alanda </a:t>
            </a:r>
            <a:r>
              <a:rPr lang="tr-TR" spc="-32" dirty="0">
                <a:solidFill>
                  <a:srgbClr val="231F20"/>
                </a:solidFill>
                <a:latin typeface="Arial" pitchFamily="34" charset="0"/>
                <a:cs typeface="Arial" pitchFamily="34" charset="0"/>
              </a:rPr>
              <a:t>değişikliği çoğu kez zorunlu hâle getirmektedir.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z="14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Günümüzde </a:t>
            </a: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ve suçlulukla </a:t>
            </a:r>
            <a:r>
              <a:rPr lang="tr-TR" spc="-32" dirty="0">
                <a:solidFill>
                  <a:srgbClr val="231F20"/>
                </a:solidFill>
                <a:latin typeface="Arial" pitchFamily="34" charset="0"/>
                <a:cs typeface="Arial" pitchFamily="34" charset="0"/>
              </a:rPr>
              <a:t>mücadelede suçun ortaya çıkmasından itibaren aydınlatma yakalama</a:t>
            </a:r>
            <a:r>
              <a:rPr lang="tr-TR" spc="-32" dirty="0">
                <a:solidFill>
                  <a:srgbClr val="231F20"/>
                </a:solidFill>
                <a:latin typeface="Arial" pitchFamily="34" charset="0"/>
                <a:cs typeface="Arial" pitchFamily="34" charset="0"/>
              </a:rPr>
              <a:t>, gözaltı</a:t>
            </a:r>
            <a:r>
              <a:rPr lang="tr-TR" spc="-32" dirty="0">
                <a:solidFill>
                  <a:srgbClr val="231F20"/>
                </a:solidFill>
                <a:latin typeface="Arial" pitchFamily="34" charset="0"/>
                <a:cs typeface="Arial" pitchFamily="34" charset="0"/>
              </a:rPr>
              <a:t>, adli süreç ve cezaevi ekseninde bir yol izlenmektedir. Fakat </a:t>
            </a:r>
            <a:r>
              <a:rPr lang="tr-TR" spc="-32" dirty="0">
                <a:solidFill>
                  <a:srgbClr val="231F20"/>
                </a:solidFill>
                <a:latin typeface="Arial" pitchFamily="34" charset="0"/>
                <a:cs typeface="Arial" pitchFamily="34" charset="0"/>
              </a:rPr>
              <a:t>geçmişte bunun </a:t>
            </a:r>
            <a:r>
              <a:rPr lang="tr-TR" spc="-32" dirty="0">
                <a:solidFill>
                  <a:srgbClr val="231F20"/>
                </a:solidFill>
                <a:latin typeface="Arial" pitchFamily="34" charset="0"/>
                <a:cs typeface="Arial" pitchFamily="34" charset="0"/>
              </a:rPr>
              <a:t>toplumsal maliyeti ve toplumda zedelediği güven duygusu göz </a:t>
            </a:r>
            <a:r>
              <a:rPr lang="tr-TR" spc="-32" dirty="0">
                <a:solidFill>
                  <a:srgbClr val="231F20"/>
                </a:solidFill>
                <a:latin typeface="Arial" pitchFamily="34" charset="0"/>
                <a:cs typeface="Arial" pitchFamily="34" charset="0"/>
              </a:rPr>
              <a:t>ardı edilmiştir</a:t>
            </a:r>
            <a:r>
              <a:rPr lang="tr-TR" spc="-32" dirty="0">
                <a:solidFill>
                  <a:srgbClr val="231F20"/>
                </a:solidFill>
                <a:latin typeface="Arial" pitchFamily="34" charset="0"/>
                <a:cs typeface="Arial" pitchFamily="34" charset="0"/>
              </a:rPr>
              <a:t>.</a:t>
            </a:r>
            <a:endParaRPr lang="tr-TR" sz="11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759996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89064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OLARAK GÜVENLİK KAVRAMININ TANIMI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Güvenlik denince ilk olarak akla gelen devlet ve onun temel </a:t>
            </a:r>
            <a:r>
              <a:rPr lang="tr-TR" spc="-32" dirty="0">
                <a:solidFill>
                  <a:srgbClr val="231F20"/>
                </a:solidFill>
                <a:latin typeface="Arial" pitchFamily="34" charset="0"/>
                <a:cs typeface="Arial" pitchFamily="34" charset="0"/>
              </a:rPr>
              <a:t>unsurlarının korunmasıdır</a:t>
            </a:r>
            <a:r>
              <a:rPr lang="tr-TR" spc="-32" dirty="0">
                <a:solidFill>
                  <a:srgbClr val="231F20"/>
                </a:solidFill>
                <a:latin typeface="Arial" pitchFamily="34" charset="0"/>
                <a:cs typeface="Arial" pitchFamily="34" charset="0"/>
              </a:rPr>
              <a:t>. Ardından silahlı ve genel kollukla sağlanan suç ve suçluluğa </a:t>
            </a:r>
            <a:r>
              <a:rPr lang="tr-TR" spc="-32" dirty="0">
                <a:solidFill>
                  <a:srgbClr val="231F20"/>
                </a:solidFill>
                <a:latin typeface="Arial" pitchFamily="34" charset="0"/>
                <a:cs typeface="Arial" pitchFamily="34" charset="0"/>
              </a:rPr>
              <a:t>karşı önleyici </a:t>
            </a:r>
            <a:r>
              <a:rPr lang="tr-TR" spc="-32" dirty="0">
                <a:solidFill>
                  <a:srgbClr val="231F20"/>
                </a:solidFill>
                <a:latin typeface="Arial" pitchFamily="34" charset="0"/>
                <a:cs typeface="Arial" pitchFamily="34" charset="0"/>
              </a:rPr>
              <a:t>ve adlî süreci içine alan bir yaklaşım akla gelmektedir.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Oysa günümüz toplumunda </a:t>
            </a:r>
            <a:r>
              <a:rPr lang="tr-TR" spc="-32" dirty="0">
                <a:solidFill>
                  <a:srgbClr val="231F20"/>
                </a:solidFill>
                <a:latin typeface="Arial" pitchFamily="34" charset="0"/>
                <a:cs typeface="Arial" pitchFamily="34" charset="0"/>
              </a:rPr>
              <a:t>bireysel alana inen ekonomik ve sosyal boyutu içine alan bir </a:t>
            </a:r>
            <a:r>
              <a:rPr lang="tr-TR" spc="-32" dirty="0">
                <a:solidFill>
                  <a:srgbClr val="231F20"/>
                </a:solidFill>
                <a:latin typeface="Arial" pitchFamily="34" charset="0"/>
                <a:cs typeface="Arial" pitchFamily="34" charset="0"/>
              </a:rPr>
              <a:t>güvenlik konsepti </a:t>
            </a:r>
            <a:r>
              <a:rPr lang="tr-TR" spc="-32" dirty="0">
                <a:solidFill>
                  <a:srgbClr val="231F20"/>
                </a:solidFill>
                <a:latin typeface="Arial" pitchFamily="34" charset="0"/>
                <a:cs typeface="Arial" pitchFamily="34" charset="0"/>
              </a:rPr>
              <a:t>hakim olmuştur. Güvenlik sadece eve giren bir hırsıza ya da </a:t>
            </a:r>
            <a:r>
              <a:rPr lang="tr-TR" spc="-32" dirty="0">
                <a:solidFill>
                  <a:srgbClr val="231F20"/>
                </a:solidFill>
                <a:latin typeface="Arial" pitchFamily="34" charset="0"/>
                <a:cs typeface="Arial" pitchFamily="34" charset="0"/>
              </a:rPr>
              <a:t>sokakta insanlara </a:t>
            </a:r>
            <a:r>
              <a:rPr lang="tr-TR" spc="-32" dirty="0">
                <a:solidFill>
                  <a:srgbClr val="231F20"/>
                </a:solidFill>
                <a:latin typeface="Arial" pitchFamily="34" charset="0"/>
                <a:cs typeface="Arial" pitchFamily="34" charset="0"/>
              </a:rPr>
              <a:t>rahatsızlık veren bir dilenciye karşı olmaktan öteye, genel yaşam </a:t>
            </a:r>
            <a:r>
              <a:rPr lang="tr-TR" spc="-32" dirty="0">
                <a:solidFill>
                  <a:srgbClr val="231F20"/>
                </a:solidFill>
                <a:latin typeface="Arial" pitchFamily="34" charset="0"/>
                <a:cs typeface="Arial" pitchFamily="34" charset="0"/>
              </a:rPr>
              <a:t>alanını ilgilendiren</a:t>
            </a:r>
            <a:r>
              <a:rPr lang="tr-TR" spc="-32" dirty="0">
                <a:solidFill>
                  <a:srgbClr val="231F20"/>
                </a:solidFill>
                <a:latin typeface="Arial" pitchFamily="34" charset="0"/>
                <a:cs typeface="Arial" pitchFamily="34" charset="0"/>
              </a:rPr>
              <a:t>, çevre sağlığı, imar ve konut politikaları, gürültü, doğal afetler, </a:t>
            </a:r>
            <a:r>
              <a:rPr lang="tr-TR" spc="-32" dirty="0">
                <a:solidFill>
                  <a:srgbClr val="231F20"/>
                </a:solidFill>
                <a:latin typeface="Arial" pitchFamily="34" charset="0"/>
                <a:cs typeface="Arial" pitchFamily="34" charset="0"/>
              </a:rPr>
              <a:t>terörün yarattığı </a:t>
            </a:r>
            <a:r>
              <a:rPr lang="tr-TR" spc="-32" dirty="0">
                <a:solidFill>
                  <a:srgbClr val="231F20"/>
                </a:solidFill>
                <a:latin typeface="Arial" pitchFamily="34" charset="0"/>
                <a:cs typeface="Arial" pitchFamily="34" charset="0"/>
              </a:rPr>
              <a:t>korku ve endişeye, gezegen güvenliği, kimyasal ve biyolojik </a:t>
            </a:r>
            <a:r>
              <a:rPr lang="tr-TR" spc="-32" dirty="0">
                <a:solidFill>
                  <a:srgbClr val="231F20"/>
                </a:solidFill>
                <a:latin typeface="Arial" pitchFamily="34" charset="0"/>
                <a:cs typeface="Arial" pitchFamily="34" charset="0"/>
              </a:rPr>
              <a:t>tehditlere kadar </a:t>
            </a:r>
            <a:r>
              <a:rPr lang="tr-TR" spc="-32" dirty="0">
                <a:solidFill>
                  <a:srgbClr val="231F20"/>
                </a:solidFill>
                <a:latin typeface="Arial" pitchFamily="34" charset="0"/>
                <a:cs typeface="Arial" pitchFamily="34" charset="0"/>
              </a:rPr>
              <a:t>uzanan geniş bir yelpazeye yayılmaktadır.</a:t>
            </a:r>
            <a:endParaRPr lang="tr-TR" sz="1100"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639405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89064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OLARAK GÜVENLİK KAVRAMININ TANIMI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Temelde toplumların düzeni, ahengi ve gelişimi için ortaya çıkan </a:t>
            </a:r>
            <a:r>
              <a:rPr lang="tr-TR" spc="-32" dirty="0">
                <a:solidFill>
                  <a:srgbClr val="231F20"/>
                </a:solidFill>
                <a:latin typeface="Arial" pitchFamily="34" charset="0"/>
                <a:cs typeface="Arial" pitchFamily="34" charset="0"/>
              </a:rPr>
              <a:t>kurallar aynı </a:t>
            </a:r>
            <a:r>
              <a:rPr lang="tr-TR" spc="-32" dirty="0">
                <a:solidFill>
                  <a:srgbClr val="231F20"/>
                </a:solidFill>
                <a:latin typeface="Arial" pitchFamily="34" charset="0"/>
                <a:cs typeface="Arial" pitchFamily="34" charset="0"/>
              </a:rPr>
              <a:t>zamanda güvenli yaşamın da teminatıdır. Genel manada güvenlik içte ve </a:t>
            </a:r>
            <a:r>
              <a:rPr lang="tr-TR" spc="-32" dirty="0">
                <a:solidFill>
                  <a:srgbClr val="231F20"/>
                </a:solidFill>
                <a:latin typeface="Arial" pitchFamily="34" charset="0"/>
                <a:cs typeface="Arial" pitchFamily="34" charset="0"/>
              </a:rPr>
              <a:t>dışta güvenliğin </a:t>
            </a:r>
            <a:r>
              <a:rPr lang="tr-TR" spc="-32" dirty="0">
                <a:solidFill>
                  <a:srgbClr val="231F20"/>
                </a:solidFill>
                <a:latin typeface="Arial" pitchFamily="34" charset="0"/>
                <a:cs typeface="Arial" pitchFamily="34" charset="0"/>
              </a:rPr>
              <a:t>yanında sosyal, ekonomik, kültürel ve çevresel alan da olmak </a:t>
            </a:r>
            <a:r>
              <a:rPr lang="tr-TR" spc="-32" dirty="0">
                <a:solidFill>
                  <a:srgbClr val="231F20"/>
                </a:solidFill>
                <a:latin typeface="Arial" pitchFamily="34" charset="0"/>
                <a:cs typeface="Arial" pitchFamily="34" charset="0"/>
              </a:rPr>
              <a:t>üzere detaylandırılabilir.</a:t>
            </a:r>
          </a:p>
          <a:p>
            <a:pPr marL="261833" marR="4655" indent="-261833" algn="just">
              <a:lnSpc>
                <a:spcPct val="200000"/>
              </a:lnSpc>
              <a:spcBef>
                <a:spcPts val="550"/>
              </a:spcBef>
              <a:spcAft>
                <a:spcPts val="550"/>
              </a:spcAft>
              <a:buFont typeface="Wingdings" pitchFamily="2" charset="2"/>
              <a:buChar char="Ø"/>
            </a:pPr>
            <a:r>
              <a:rPr lang="tr-TR" spc="-32" dirty="0" err="1">
                <a:solidFill>
                  <a:srgbClr val="231F20"/>
                </a:solidFill>
                <a:latin typeface="Arial" pitchFamily="34" charset="0"/>
                <a:cs typeface="Arial" pitchFamily="34" charset="0"/>
              </a:rPr>
              <a:t>Maslow’un</a:t>
            </a:r>
            <a:r>
              <a:rPr lang="tr-TR" spc="-32" dirty="0">
                <a:solidFill>
                  <a:srgbClr val="231F20"/>
                </a:solidFill>
                <a:latin typeface="Arial" pitchFamily="34" charset="0"/>
                <a:cs typeface="Arial" pitchFamily="34" charset="0"/>
              </a:rPr>
              <a:t> İhtiyaçlar Hiyerarşisi bilindiği üzere; fizyolojik, güvenlik, ait olma</a:t>
            </a:r>
            <a:r>
              <a:rPr lang="tr-TR" spc="-32" dirty="0">
                <a:solidFill>
                  <a:srgbClr val="231F20"/>
                </a:solidFill>
                <a:latin typeface="Arial" pitchFamily="34" charset="0"/>
                <a:cs typeface="Arial" pitchFamily="34" charset="0"/>
              </a:rPr>
              <a:t>, saygınlık</a:t>
            </a:r>
            <a:r>
              <a:rPr lang="tr-TR" spc="-32" dirty="0">
                <a:solidFill>
                  <a:srgbClr val="231F20"/>
                </a:solidFill>
                <a:latin typeface="Arial" pitchFamily="34" charset="0"/>
                <a:cs typeface="Arial" pitchFamily="34" charset="0"/>
              </a:rPr>
              <a:t>, kendini gerçekleştirme şeklinde sıralanmıştır. Konumuz olan </a:t>
            </a:r>
            <a:r>
              <a:rPr lang="tr-TR" spc="-32" dirty="0">
                <a:solidFill>
                  <a:srgbClr val="231F20"/>
                </a:solidFill>
                <a:latin typeface="Arial" pitchFamily="34" charset="0"/>
                <a:cs typeface="Arial" pitchFamily="34" charset="0"/>
              </a:rPr>
              <a:t>güvenlik ihtiyacı </a:t>
            </a:r>
            <a:r>
              <a:rPr lang="tr-TR" spc="-32" dirty="0">
                <a:solidFill>
                  <a:srgbClr val="231F20"/>
                </a:solidFill>
                <a:latin typeface="Arial" pitchFamily="34" charset="0"/>
                <a:cs typeface="Arial" pitchFamily="34" charset="0"/>
              </a:rPr>
              <a:t>her koşulda “Korunma isteğiyle ortaya çıkan ve korunma dürtüsü </a:t>
            </a:r>
            <a:r>
              <a:rPr lang="tr-TR" spc="-32" dirty="0">
                <a:solidFill>
                  <a:srgbClr val="231F20"/>
                </a:solidFill>
                <a:latin typeface="Arial" pitchFamily="34" charset="0"/>
                <a:cs typeface="Arial" pitchFamily="34" charset="0"/>
              </a:rPr>
              <a:t>ile kurumsallaşma </a:t>
            </a:r>
            <a:r>
              <a:rPr lang="tr-TR" spc="-32" dirty="0">
                <a:solidFill>
                  <a:srgbClr val="231F20"/>
                </a:solidFill>
                <a:latin typeface="Arial" pitchFamily="34" charset="0"/>
                <a:cs typeface="Arial" pitchFamily="34" charset="0"/>
              </a:rPr>
              <a:t>eğilimine giren güvenlik kavramı, yatay bir toplumsal ilişki </a:t>
            </a:r>
            <a:r>
              <a:rPr lang="tr-TR" spc="-32" dirty="0">
                <a:solidFill>
                  <a:srgbClr val="231F20"/>
                </a:solidFill>
                <a:latin typeface="Arial" pitchFamily="34" charset="0"/>
                <a:cs typeface="Arial" pitchFamily="34" charset="0"/>
              </a:rPr>
              <a:t>noktası yakalamakta </a:t>
            </a:r>
            <a:r>
              <a:rPr lang="tr-TR" spc="-32" dirty="0">
                <a:solidFill>
                  <a:srgbClr val="231F20"/>
                </a:solidFill>
                <a:latin typeface="Arial" pitchFamily="34" charset="0"/>
                <a:cs typeface="Arial" pitchFamily="34" charset="0"/>
              </a:rPr>
              <a:t>zorlanmıştır.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499455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OLARAK GÜVENLİK KAVRAMININ TANIMI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temelinde kamu güvenliği yaklaşımında görülen dikey tedbirler alma isteminin etkin olması yatmaktadır”.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Devlet </a:t>
            </a:r>
            <a:r>
              <a:rPr lang="tr-TR" spc="-32" dirty="0">
                <a:solidFill>
                  <a:srgbClr val="231F20"/>
                </a:solidFill>
                <a:latin typeface="Arial" pitchFamily="34" charset="0"/>
                <a:cs typeface="Arial" pitchFamily="34" charset="0"/>
              </a:rPr>
              <a:t>açısından güvenlik üç genel başlık altında toplanmaktadır. Bunlar; anayasanın güvenliğini ve millî çıkarların devamını temin etmeyi amaçlayan millî güvenlik, bireylerin ve kamu düzeninin korunmasını ve kollanmasını hedefleyen yaşam güvenliği noktasındaki kamu güvenliği ve bireylerin günlük yaşamlarını sürdürdükleri alan ve zaman dilimleri içerisindeki emniyeti sağlayan yaşam alanı güvenliği yani genel asayiş güvenliği olarak sıralanabilir.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0526710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6444642"/>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GENEL </a:t>
            </a:r>
            <a:r>
              <a:rPr lang="tr-TR" b="1" spc="-32" dirty="0">
                <a:solidFill>
                  <a:srgbClr val="231F20"/>
                </a:solidFill>
                <a:latin typeface="Arial" pitchFamily="34" charset="0"/>
                <a:cs typeface="Arial" pitchFamily="34" charset="0"/>
              </a:rPr>
              <a:t>OLARAK GÜVENLİK KAVRAMININ TANIMI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Yaşam alanı güvenliği ya da diğer bir ifade ile genel asayiş hizmetleri</a:t>
            </a:r>
            <a:r>
              <a:rPr lang="tr-TR" spc="-32" dirty="0">
                <a:solidFill>
                  <a:srgbClr val="231F20"/>
                </a:solidFill>
                <a:latin typeface="Arial" pitchFamily="34" charset="0"/>
                <a:cs typeface="Arial" pitchFamily="34" charset="0"/>
              </a:rPr>
              <a:t>, bireylerin </a:t>
            </a:r>
            <a:r>
              <a:rPr lang="tr-TR" spc="-32" dirty="0">
                <a:solidFill>
                  <a:srgbClr val="231F20"/>
                </a:solidFill>
                <a:latin typeface="Arial" pitchFamily="34" charset="0"/>
                <a:cs typeface="Arial" pitchFamily="34" charset="0"/>
              </a:rPr>
              <a:t>günlük yaşamlarını sürdürürken evlerinde, iş yerlerinde, </a:t>
            </a:r>
            <a:r>
              <a:rPr lang="tr-TR" spc="-32" dirty="0">
                <a:solidFill>
                  <a:srgbClr val="231F20"/>
                </a:solidFill>
                <a:latin typeface="Arial" pitchFamily="34" charset="0"/>
                <a:cs typeface="Arial" pitchFamily="34" charset="0"/>
              </a:rPr>
              <a:t>ulaşım araçlarında </a:t>
            </a:r>
            <a:r>
              <a:rPr lang="tr-TR" spc="-32" dirty="0">
                <a:solidFill>
                  <a:srgbClr val="231F20"/>
                </a:solidFill>
                <a:latin typeface="Arial" pitchFamily="34" charset="0"/>
                <a:cs typeface="Arial" pitchFamily="34" charset="0"/>
              </a:rPr>
              <a:t>ya da günlük hayatın her evresinde çok daha üst özelliklere sahip</a:t>
            </a:r>
            <a:r>
              <a:rPr lang="tr-TR" spc="-32" dirty="0">
                <a:solidFill>
                  <a:srgbClr val="231F20"/>
                </a:solidFill>
                <a:latin typeface="Arial" pitchFamily="34" charset="0"/>
                <a:cs typeface="Arial" pitchFamily="34" charset="0"/>
              </a:rPr>
              <a:t>, devletin </a:t>
            </a:r>
            <a:r>
              <a:rPr lang="tr-TR" spc="-32" dirty="0">
                <a:solidFill>
                  <a:srgbClr val="231F20"/>
                </a:solidFill>
                <a:latin typeface="Arial" pitchFamily="34" charset="0"/>
                <a:cs typeface="Arial" pitchFamily="34" charset="0"/>
              </a:rPr>
              <a:t>güvenliği veya kamu düzeninin güvenliği gibi kavramların dışında </a:t>
            </a:r>
            <a:r>
              <a:rPr lang="tr-TR" spc="-32" dirty="0">
                <a:solidFill>
                  <a:srgbClr val="231F20"/>
                </a:solidFill>
                <a:latin typeface="Arial" pitchFamily="34" charset="0"/>
                <a:cs typeface="Arial" pitchFamily="34" charset="0"/>
              </a:rPr>
              <a:t>kalan ama </a:t>
            </a:r>
            <a:r>
              <a:rPr lang="tr-TR" spc="-32" dirty="0">
                <a:solidFill>
                  <a:srgbClr val="231F20"/>
                </a:solidFill>
                <a:latin typeface="Arial" pitchFamily="34" charset="0"/>
                <a:cs typeface="Arial" pitchFamily="34" charset="0"/>
              </a:rPr>
              <a:t>bireylerin bireylerle ve bireylerin temel kamu hizmetlerini veren </a:t>
            </a:r>
            <a:r>
              <a:rPr lang="tr-TR" spc="-32" dirty="0">
                <a:solidFill>
                  <a:srgbClr val="231F20"/>
                </a:solidFill>
                <a:latin typeface="Arial" pitchFamily="34" charset="0"/>
                <a:cs typeface="Arial" pitchFamily="34" charset="0"/>
              </a:rPr>
              <a:t>yapılarla olan </a:t>
            </a:r>
            <a:r>
              <a:rPr lang="tr-TR" spc="-32" dirty="0">
                <a:solidFill>
                  <a:srgbClr val="231F20"/>
                </a:solidFill>
                <a:latin typeface="Arial" pitchFamily="34" charset="0"/>
                <a:cs typeface="Arial" pitchFamily="34" charset="0"/>
              </a:rPr>
              <a:t>ilişkilerini şekillendiren, esaslarını belirleyen bir niteliği tarif eder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Kentleşme, teknolojideki gelişmeler, iletişim araçlarındaki gelişmeler</a:t>
            </a:r>
            <a:r>
              <a:rPr lang="tr-TR" spc="-32" dirty="0">
                <a:solidFill>
                  <a:srgbClr val="231F20"/>
                </a:solidFill>
                <a:latin typeface="Arial" pitchFamily="34" charset="0"/>
                <a:cs typeface="Arial" pitchFamily="34" charset="0"/>
              </a:rPr>
              <a:t>, küreselleşme </a:t>
            </a:r>
            <a:r>
              <a:rPr lang="tr-TR" spc="-32" dirty="0">
                <a:solidFill>
                  <a:srgbClr val="231F20"/>
                </a:solidFill>
                <a:latin typeface="Arial" pitchFamily="34" charset="0"/>
                <a:cs typeface="Arial" pitchFamily="34" charset="0"/>
              </a:rPr>
              <a:t>ve sanayileşme ile birlikte iş bölümünün doğması insanların </a:t>
            </a:r>
            <a:r>
              <a:rPr lang="tr-TR" spc="-32" dirty="0">
                <a:solidFill>
                  <a:srgbClr val="231F20"/>
                </a:solidFill>
                <a:latin typeface="Arial" pitchFamily="34" charset="0"/>
                <a:cs typeface="Arial" pitchFamily="34" charset="0"/>
              </a:rPr>
              <a:t>birbirine olan </a:t>
            </a:r>
            <a:r>
              <a:rPr lang="tr-TR" spc="-32" dirty="0">
                <a:solidFill>
                  <a:srgbClr val="231F20"/>
                </a:solidFill>
                <a:latin typeface="Arial" pitchFamily="34" charset="0"/>
                <a:cs typeface="Arial" pitchFamily="34" charset="0"/>
              </a:rPr>
              <a:t>bağımlılıklarını artırmıştır. İnsanın insanla olan ilişkisi yerini </a:t>
            </a:r>
            <a:r>
              <a:rPr lang="tr-TR" spc="-32" dirty="0">
                <a:solidFill>
                  <a:srgbClr val="231F20"/>
                </a:solidFill>
                <a:latin typeface="Arial" pitchFamily="34" charset="0"/>
                <a:cs typeface="Arial" pitchFamily="34" charset="0"/>
              </a:rPr>
              <a:t>sanayi toplumunda </a:t>
            </a:r>
            <a:r>
              <a:rPr lang="tr-TR" spc="-32" dirty="0">
                <a:solidFill>
                  <a:srgbClr val="231F20"/>
                </a:solidFill>
                <a:latin typeface="Arial" pitchFamily="34" charset="0"/>
                <a:cs typeface="Arial" pitchFamily="34" charset="0"/>
              </a:rPr>
              <a:t>toplumların toplumla olan ilişkisine bırakmıştır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51469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4"/>
            <a:ext cx="8487624"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VE SUÇ ÖNLEME TEKNİKLERİ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Dolaylı ve dolaysız olarak suç olgusu toplumu bir bütün olarak </a:t>
            </a:r>
            <a:r>
              <a:rPr lang="tr-TR" spc="-32" dirty="0">
                <a:solidFill>
                  <a:srgbClr val="231F20"/>
                </a:solidFill>
                <a:latin typeface="Arial" pitchFamily="34" charset="0"/>
                <a:cs typeface="Arial" pitchFamily="34" charset="0"/>
              </a:rPr>
              <a:t>etkilemekte ve </a:t>
            </a:r>
            <a:r>
              <a:rPr lang="tr-TR" spc="-32" dirty="0">
                <a:solidFill>
                  <a:srgbClr val="231F20"/>
                </a:solidFill>
                <a:latin typeface="Arial" pitchFamily="34" charset="0"/>
                <a:cs typeface="Arial" pitchFamily="34" charset="0"/>
              </a:rPr>
              <a:t>ilgilendirmektedir. Ülkemizde </a:t>
            </a:r>
            <a:r>
              <a:rPr lang="tr-TR" spc="-32" dirty="0">
                <a:solidFill>
                  <a:srgbClr val="231F20"/>
                </a:solidFill>
                <a:latin typeface="Arial" pitchFamily="34" charset="0"/>
                <a:cs typeface="Arial" pitchFamily="34" charset="0"/>
              </a:rPr>
              <a:t>ortalama olarak, </a:t>
            </a:r>
            <a:r>
              <a:rPr lang="tr-TR" spc="-32" dirty="0">
                <a:solidFill>
                  <a:srgbClr val="231F20"/>
                </a:solidFill>
                <a:latin typeface="Arial" pitchFamily="34" charset="0"/>
                <a:cs typeface="Arial" pitchFamily="34" charset="0"/>
              </a:rPr>
              <a:t>nüfusun %</a:t>
            </a:r>
            <a:r>
              <a:rPr lang="tr-TR" spc="-32" dirty="0">
                <a:solidFill>
                  <a:srgbClr val="231F20"/>
                </a:solidFill>
                <a:latin typeface="Arial" pitchFamily="34" charset="0"/>
                <a:cs typeface="Arial" pitchFamily="34" charset="0"/>
              </a:rPr>
              <a:t>77.2’si kentlerde</a:t>
            </a:r>
            <a:r>
              <a:rPr lang="tr-TR" spc="-32" dirty="0">
                <a:solidFill>
                  <a:srgbClr val="231F20"/>
                </a:solidFill>
                <a:latin typeface="Arial" pitchFamily="34" charset="0"/>
                <a:cs typeface="Arial" pitchFamily="34" charset="0"/>
              </a:rPr>
              <a:t>, % 22.7’si kırda yaşamaktadır. Nüfus artışı ve iç göçler yoluyla </a:t>
            </a:r>
            <a:r>
              <a:rPr lang="tr-TR" spc="-32" dirty="0">
                <a:solidFill>
                  <a:srgbClr val="231F20"/>
                </a:solidFill>
                <a:latin typeface="Arial" pitchFamily="34" charset="0"/>
                <a:cs typeface="Arial" pitchFamily="34" charset="0"/>
              </a:rPr>
              <a:t>özellikle büyük </a:t>
            </a:r>
            <a:r>
              <a:rPr lang="tr-TR" spc="-32" dirty="0">
                <a:solidFill>
                  <a:srgbClr val="231F20"/>
                </a:solidFill>
                <a:latin typeface="Arial" pitchFamily="34" charset="0"/>
                <a:cs typeface="Arial" pitchFamily="34" charset="0"/>
              </a:rPr>
              <a:t>kentlerimizde kümelenen nüfus yoğunluğu beraberinde suç </a:t>
            </a:r>
            <a:r>
              <a:rPr lang="tr-TR" spc="-32" dirty="0">
                <a:solidFill>
                  <a:srgbClr val="231F20"/>
                </a:solidFill>
                <a:latin typeface="Arial" pitchFamily="34" charset="0"/>
                <a:cs typeface="Arial" pitchFamily="34" charset="0"/>
              </a:rPr>
              <a:t>oranlarında artışı </a:t>
            </a:r>
            <a:r>
              <a:rPr lang="tr-TR" spc="-32" dirty="0">
                <a:solidFill>
                  <a:srgbClr val="231F20"/>
                </a:solidFill>
                <a:latin typeface="Arial" pitchFamily="34" charset="0"/>
                <a:cs typeface="Arial" pitchFamily="34" charset="0"/>
              </a:rPr>
              <a:t>ve güvenlik algısında negatif bir farklılaşmayı getirmiştir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algısı yönetiminde aydınlatma, yakalama, adli mahkûmiyet, ceza </a:t>
            </a:r>
            <a:r>
              <a:rPr lang="tr-TR" spc="-32" dirty="0">
                <a:solidFill>
                  <a:srgbClr val="231F20"/>
                </a:solidFill>
                <a:latin typeface="Arial" pitchFamily="34" charset="0"/>
                <a:cs typeface="Arial" pitchFamily="34" charset="0"/>
              </a:rPr>
              <a:t>ve tutukevleri</a:t>
            </a:r>
            <a:r>
              <a:rPr lang="tr-TR" spc="-32" dirty="0">
                <a:solidFill>
                  <a:srgbClr val="231F20"/>
                </a:solidFill>
                <a:latin typeface="Arial" pitchFamily="34" charset="0"/>
                <a:cs typeface="Arial" pitchFamily="34" charset="0"/>
              </a:rPr>
              <a:t>, adalet gibi kavramlar doksanlarla esas olarak direk suçlu yerine </a:t>
            </a:r>
            <a:r>
              <a:rPr lang="tr-TR" spc="-32" dirty="0">
                <a:solidFill>
                  <a:srgbClr val="231F20"/>
                </a:solidFill>
                <a:latin typeface="Arial" pitchFamily="34" charset="0"/>
                <a:cs typeface="Arial" pitchFamily="34" charset="0"/>
              </a:rPr>
              <a:t>suç sorununa </a:t>
            </a:r>
            <a:r>
              <a:rPr lang="tr-TR" spc="-32" dirty="0">
                <a:solidFill>
                  <a:srgbClr val="231F20"/>
                </a:solidFill>
                <a:latin typeface="Arial" pitchFamily="34" charset="0"/>
                <a:cs typeface="Arial" pitchFamily="34" charset="0"/>
              </a:rPr>
              <a:t>çözüm odaklı önleyici politikaların geliştirilmesine doğru kaymıştır.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119385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64442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VE SUÇ ÖNLEME TEKNİKLERİ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Artık güvenlik sorunu asıl işi güvenlik olan resmî kolluğun yanında yerel yönetimler, sivil toplum kuruluşları, üniversiteler ve en önemlisi vatandaşları da içine alan sektörler arası iş birliği içerisinde çözüm aranan bir sorun hâline gelmiştir. Bu doğrultuda</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Arial" pitchFamily="34" charset="0"/>
              <a:buChar char="•"/>
            </a:pPr>
            <a:r>
              <a:rPr lang="tr-TR" spc="-32" dirty="0">
                <a:solidFill>
                  <a:srgbClr val="231F20"/>
                </a:solidFill>
                <a:latin typeface="Arial" pitchFamily="34" charset="0"/>
                <a:cs typeface="Arial" pitchFamily="34" charset="0"/>
              </a:rPr>
              <a:t>Suçların </a:t>
            </a:r>
            <a:r>
              <a:rPr lang="tr-TR" spc="-32" dirty="0">
                <a:solidFill>
                  <a:srgbClr val="231F20"/>
                </a:solidFill>
                <a:latin typeface="Arial" pitchFamily="34" charset="0"/>
                <a:cs typeface="Arial" pitchFamily="34" charset="0"/>
              </a:rPr>
              <a:t>işlenmesine neden olan unsurların tespit edilmesi ve </a:t>
            </a:r>
            <a:r>
              <a:rPr lang="tr-TR" spc="-32" dirty="0">
                <a:solidFill>
                  <a:srgbClr val="231F20"/>
                </a:solidFill>
                <a:latin typeface="Arial" pitchFamily="34" charset="0"/>
                <a:cs typeface="Arial" pitchFamily="34" charset="0"/>
              </a:rPr>
              <a:t>ortadan kaldırılması</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Arial" pitchFamily="34" charset="0"/>
              <a:buChar char="•"/>
            </a:pPr>
            <a:r>
              <a:rPr lang="tr-TR" spc="-32" dirty="0">
                <a:solidFill>
                  <a:srgbClr val="231F20"/>
                </a:solidFill>
                <a:latin typeface="Arial" pitchFamily="34" charset="0"/>
                <a:cs typeface="Arial" pitchFamily="34" charset="0"/>
              </a:rPr>
              <a:t>Suçların </a:t>
            </a:r>
            <a:r>
              <a:rPr lang="tr-TR" spc="-32" dirty="0">
                <a:solidFill>
                  <a:srgbClr val="231F20"/>
                </a:solidFill>
                <a:latin typeface="Arial" pitchFamily="34" charset="0"/>
                <a:cs typeface="Arial" pitchFamily="34" charset="0"/>
              </a:rPr>
              <a:t>işlenmesini zorlaştırmak ve potansiyel suçluları </a:t>
            </a:r>
            <a:r>
              <a:rPr lang="tr-TR" spc="-32" dirty="0">
                <a:solidFill>
                  <a:srgbClr val="231F20"/>
                </a:solidFill>
                <a:latin typeface="Arial" pitchFamily="34" charset="0"/>
                <a:cs typeface="Arial" pitchFamily="34" charset="0"/>
              </a:rPr>
              <a:t>caydırmak amacıyla </a:t>
            </a:r>
            <a:r>
              <a:rPr lang="tr-TR" spc="-32" dirty="0">
                <a:solidFill>
                  <a:srgbClr val="231F20"/>
                </a:solidFill>
                <a:latin typeface="Arial" pitchFamily="34" charset="0"/>
                <a:cs typeface="Arial" pitchFamily="34" charset="0"/>
              </a:rPr>
              <a:t>imar planları ve fiziki düzenlemelere ilişkin </a:t>
            </a:r>
            <a:r>
              <a:rPr lang="tr-TR" spc="-32" dirty="0">
                <a:solidFill>
                  <a:srgbClr val="231F20"/>
                </a:solidFill>
                <a:latin typeface="Arial" pitchFamily="34" charset="0"/>
                <a:cs typeface="Arial" pitchFamily="34" charset="0"/>
              </a:rPr>
              <a:t>çalışmaların yapılması,</a:t>
            </a:r>
          </a:p>
          <a:p>
            <a:pPr marL="261833" marR="4655" indent="-261833" algn="just">
              <a:lnSpc>
                <a:spcPct val="200000"/>
              </a:lnSpc>
              <a:spcBef>
                <a:spcPts val="550"/>
              </a:spcBef>
              <a:spcAft>
                <a:spcPts val="550"/>
              </a:spcAft>
              <a:buFont typeface="Arial" pitchFamily="34" charset="0"/>
              <a:buChar char="•"/>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korkusunun giderilmesine yönelik çalışmaların yapılması,</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960440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09042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VE SUÇ ÖNLEME TEKNİKLERİ</a:t>
            </a:r>
          </a:p>
          <a:p>
            <a:pPr marL="261833" marR="4655" indent="-261833" algn="just">
              <a:lnSpc>
                <a:spcPct val="200000"/>
              </a:lnSpc>
              <a:spcBef>
                <a:spcPts val="550"/>
              </a:spcBef>
              <a:spcAft>
                <a:spcPts val="550"/>
              </a:spcAft>
              <a:buFont typeface="Arial" pitchFamily="34" charset="0"/>
              <a:buChar char="•"/>
            </a:pPr>
            <a:r>
              <a:rPr lang="tr-TR" spc="-32" dirty="0">
                <a:solidFill>
                  <a:srgbClr val="231F20"/>
                </a:solidFill>
                <a:latin typeface="Arial" pitchFamily="34" charset="0"/>
                <a:cs typeface="Arial" pitchFamily="34" charset="0"/>
              </a:rPr>
              <a:t>Vatandaşların </a:t>
            </a:r>
            <a:r>
              <a:rPr lang="tr-TR" spc="-32" dirty="0">
                <a:solidFill>
                  <a:srgbClr val="231F20"/>
                </a:solidFill>
                <a:latin typeface="Arial" pitchFamily="34" charset="0"/>
                <a:cs typeface="Arial" pitchFamily="34" charset="0"/>
              </a:rPr>
              <a:t>suç önleme konusunda bilinçlendirilmesi </a:t>
            </a:r>
            <a:r>
              <a:rPr lang="tr-TR" spc="-32" dirty="0">
                <a:solidFill>
                  <a:srgbClr val="231F20"/>
                </a:solidFill>
                <a:latin typeface="Arial" pitchFamily="34" charset="0"/>
                <a:cs typeface="Arial" pitchFamily="34" charset="0"/>
              </a:rPr>
              <a:t>ve bilgilendirilmesi</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Arial" pitchFamily="34" charset="0"/>
              <a:buChar char="•"/>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mağdurlarına yardım ve destek hizmetlerinin sunulması,</a:t>
            </a:r>
          </a:p>
          <a:p>
            <a:pPr marL="261833" marR="4655" indent="-261833" algn="just">
              <a:lnSpc>
                <a:spcPct val="200000"/>
              </a:lnSpc>
              <a:spcBef>
                <a:spcPts val="550"/>
              </a:spcBef>
              <a:spcAft>
                <a:spcPts val="550"/>
              </a:spcAft>
              <a:buFont typeface="Arial" pitchFamily="34" charset="0"/>
              <a:buChar char="•"/>
            </a:pPr>
            <a:r>
              <a:rPr lang="tr-TR" spc="-32" dirty="0">
                <a:solidFill>
                  <a:srgbClr val="231F20"/>
                </a:solidFill>
                <a:latin typeface="Arial" pitchFamily="34" charset="0"/>
                <a:cs typeface="Arial" pitchFamily="34" charset="0"/>
              </a:rPr>
              <a:t>Eski </a:t>
            </a:r>
            <a:r>
              <a:rPr lang="tr-TR" spc="-32" dirty="0">
                <a:solidFill>
                  <a:srgbClr val="231F20"/>
                </a:solidFill>
                <a:latin typeface="Arial" pitchFamily="34" charset="0"/>
                <a:cs typeface="Arial" pitchFamily="34" charset="0"/>
              </a:rPr>
              <a:t>hükümlülere yönelik çalışmaların yapılması hayati bir öneme sahiptir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Bireyler ve toplumsal açıdan güvenlik, sunulan hizmetlerin </a:t>
            </a:r>
            <a:r>
              <a:rPr lang="tr-TR" spc="-32" dirty="0">
                <a:solidFill>
                  <a:srgbClr val="231F20"/>
                </a:solidFill>
                <a:latin typeface="Arial" pitchFamily="34" charset="0"/>
                <a:cs typeface="Arial" pitchFamily="34" charset="0"/>
              </a:rPr>
              <a:t>görünürlüğü açısından </a:t>
            </a:r>
            <a:r>
              <a:rPr lang="tr-TR" spc="-32" dirty="0">
                <a:solidFill>
                  <a:srgbClr val="231F20"/>
                </a:solidFill>
                <a:latin typeface="Arial" pitchFamily="34" charset="0"/>
                <a:cs typeface="Arial" pitchFamily="34" charset="0"/>
              </a:rPr>
              <a:t>önemlidir. Önleyici tedbirler arasında yaya ve motorize </a:t>
            </a:r>
            <a:r>
              <a:rPr lang="tr-TR" spc="-32" dirty="0">
                <a:solidFill>
                  <a:srgbClr val="231F20"/>
                </a:solidFill>
                <a:latin typeface="Arial" pitchFamily="34" charset="0"/>
                <a:cs typeface="Arial" pitchFamily="34" charset="0"/>
              </a:rPr>
              <a:t>devriyelerin bulunması </a:t>
            </a:r>
            <a:r>
              <a:rPr lang="tr-TR" spc="-32" dirty="0">
                <a:solidFill>
                  <a:srgbClr val="231F20"/>
                </a:solidFill>
                <a:latin typeface="Arial" pitchFamily="34" charset="0"/>
                <a:cs typeface="Arial" pitchFamily="34" charset="0"/>
              </a:rPr>
              <a:t>hem devlet otoritesinin varlığı hem de bireylerin kendilerini </a:t>
            </a:r>
            <a:r>
              <a:rPr lang="tr-TR" spc="-32" dirty="0">
                <a:solidFill>
                  <a:srgbClr val="231F20"/>
                </a:solidFill>
                <a:latin typeface="Arial" pitchFamily="34" charset="0"/>
                <a:cs typeface="Arial" pitchFamily="34" charset="0"/>
              </a:rPr>
              <a:t>güvende hissetmeleri </a:t>
            </a:r>
            <a:r>
              <a:rPr lang="tr-TR" spc="-32" dirty="0">
                <a:solidFill>
                  <a:srgbClr val="231F20"/>
                </a:solidFill>
                <a:latin typeface="Arial" pitchFamily="34" charset="0"/>
                <a:cs typeface="Arial" pitchFamily="34" charset="0"/>
              </a:rPr>
              <a:t>açısından hayati değere sahiptir.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029628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VE SUÇ ÖNLEME TEKNİKLERİ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Devriye hizmetlerinin belirli bir rutine bağlanmadan, bir sistem dâhilinde devamlı olması belirli bir yer ve zamanda etkili sonuçlar verebilir.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tedbirlerin geniş bir bölgede toplumun farklı kesimlerini içine alacak şekilde yürütülmesi, potansiyel suçlular üzerinde caydırıcılık yaratmasının, suçu önlemenin yanında suçluların yakalanması konusunda da özel bir öneme sahip olduğu bilinmektedir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290745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4"/>
            <a:ext cx="8487624" cy="604453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ÖNLEMEDE TEORİK YAKLAŞIMLAR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önleme yaklaşımları geleneksel, liberal ve radikal olmak üzere üç </a:t>
            </a:r>
            <a:r>
              <a:rPr lang="tr-TR" spc="-32" dirty="0">
                <a:solidFill>
                  <a:srgbClr val="231F20"/>
                </a:solidFill>
                <a:latin typeface="Arial" pitchFamily="34" charset="0"/>
                <a:cs typeface="Arial" pitchFamily="34" charset="0"/>
              </a:rPr>
              <a:t>temel kategoriye </a:t>
            </a:r>
            <a:r>
              <a:rPr lang="tr-TR" spc="-32" dirty="0">
                <a:solidFill>
                  <a:srgbClr val="231F20"/>
                </a:solidFill>
                <a:latin typeface="Arial" pitchFamily="34" charset="0"/>
                <a:cs typeface="Arial" pitchFamily="34" charset="0"/>
              </a:rPr>
              <a:t>ayrılmaktadır. Suç önleme aşamalarında ve diğer yaklaşımlarda </a:t>
            </a:r>
            <a:r>
              <a:rPr lang="tr-TR" spc="-32" dirty="0">
                <a:solidFill>
                  <a:srgbClr val="231F20"/>
                </a:solidFill>
                <a:latin typeface="Arial" pitchFamily="34" charset="0"/>
                <a:cs typeface="Arial" pitchFamily="34" charset="0"/>
              </a:rPr>
              <a:t>olduğu gibi </a:t>
            </a:r>
            <a:r>
              <a:rPr lang="tr-TR" spc="-32" dirty="0">
                <a:solidFill>
                  <a:srgbClr val="231F20"/>
                </a:solidFill>
                <a:latin typeface="Arial" pitchFamily="34" charset="0"/>
                <a:cs typeface="Arial" pitchFamily="34" charset="0"/>
              </a:rPr>
              <a:t>her bir modelin kendine ait anlayış ve uygulamaları bulunmaktadır</a:t>
            </a:r>
            <a:r>
              <a:rPr lang="tr-TR" spc="-32" dirty="0">
                <a:solidFill>
                  <a:srgbClr val="231F20"/>
                </a:solidFill>
                <a:latin typeface="Arial" pitchFamily="34" charset="0"/>
                <a:cs typeface="Arial" pitchFamily="34" charset="0"/>
              </a:rPr>
              <a:t>.</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Geleneksel Yaklaşım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“Geleneksel model yasaları, devletin ve kamunun otoritesini ön </a:t>
            </a:r>
            <a:r>
              <a:rPr lang="tr-TR" spc="-32" dirty="0">
                <a:solidFill>
                  <a:srgbClr val="231F20"/>
                </a:solidFill>
                <a:latin typeface="Arial" pitchFamily="34" charset="0"/>
                <a:cs typeface="Arial" pitchFamily="34" charset="0"/>
              </a:rPr>
              <a:t>plana çıkaran </a:t>
            </a:r>
            <a:r>
              <a:rPr lang="tr-TR" spc="-32" dirty="0">
                <a:solidFill>
                  <a:srgbClr val="231F20"/>
                </a:solidFill>
                <a:latin typeface="Arial" pitchFamily="34" charset="0"/>
                <a:cs typeface="Arial" pitchFamily="34" charset="0"/>
              </a:rPr>
              <a:t>bir modeldir” </a:t>
            </a:r>
            <a:r>
              <a:rPr lang="tr-TR" spc="-32" dirty="0">
                <a:solidFill>
                  <a:srgbClr val="231F20"/>
                </a:solidFill>
                <a:latin typeface="Arial" pitchFamily="34" charset="0"/>
                <a:cs typeface="Arial" pitchFamily="34" charset="0"/>
              </a:rPr>
              <a:t>Özellikle </a:t>
            </a:r>
            <a:r>
              <a:rPr lang="tr-TR" spc="-32" dirty="0">
                <a:solidFill>
                  <a:srgbClr val="231F20"/>
                </a:solidFill>
                <a:latin typeface="Arial" pitchFamily="34" charset="0"/>
                <a:cs typeface="Arial" pitchFamily="34" charset="0"/>
              </a:rPr>
              <a:t>genel kolluk </a:t>
            </a:r>
            <a:r>
              <a:rPr lang="tr-TR" spc="-32" dirty="0">
                <a:solidFill>
                  <a:srgbClr val="231F20"/>
                </a:solidFill>
                <a:latin typeface="Arial" pitchFamily="34" charset="0"/>
                <a:cs typeface="Arial" pitchFamily="34" charset="0"/>
              </a:rPr>
              <a:t>kavramında “</a:t>
            </a:r>
            <a:r>
              <a:rPr lang="tr-TR" spc="-32" dirty="0">
                <a:solidFill>
                  <a:srgbClr val="231F20"/>
                </a:solidFill>
                <a:latin typeface="Arial" pitchFamily="34" charset="0"/>
                <a:cs typeface="Arial" pitchFamily="34" charset="0"/>
              </a:rPr>
              <a:t>kuvvet yerine hizmet” anlayışının ortaya çıkışı bu yaklaşımı da sorgulanır kılmış </a:t>
            </a:r>
            <a:r>
              <a:rPr lang="tr-TR" spc="-32" dirty="0">
                <a:solidFill>
                  <a:srgbClr val="231F20"/>
                </a:solidFill>
                <a:latin typeface="Arial" pitchFamily="34" charset="0"/>
                <a:cs typeface="Arial" pitchFamily="34" charset="0"/>
              </a:rPr>
              <a:t>ve beraberinde </a:t>
            </a:r>
            <a:r>
              <a:rPr lang="tr-TR" spc="-32" dirty="0">
                <a:solidFill>
                  <a:srgbClr val="231F20"/>
                </a:solidFill>
                <a:latin typeface="Arial" pitchFamily="34" charset="0"/>
                <a:cs typeface="Arial" pitchFamily="34" charset="0"/>
              </a:rPr>
              <a:t>özel sektörde kullanılan bazı yaklaşımlarla beraber bu </a:t>
            </a:r>
            <a:r>
              <a:rPr lang="tr-TR" spc="-32" dirty="0">
                <a:solidFill>
                  <a:srgbClr val="231F20"/>
                </a:solidFill>
                <a:latin typeface="Arial" pitchFamily="34" charset="0"/>
                <a:cs typeface="Arial" pitchFamily="34" charset="0"/>
              </a:rPr>
              <a:t>yaklaşımda 1990’lı </a:t>
            </a:r>
            <a:r>
              <a:rPr lang="tr-TR" spc="-32" dirty="0">
                <a:solidFill>
                  <a:srgbClr val="231F20"/>
                </a:solidFill>
                <a:latin typeface="Arial" pitchFamily="34" charset="0"/>
                <a:cs typeface="Arial" pitchFamily="34" charset="0"/>
              </a:rPr>
              <a:t>yıllarla hızlı bir dönüşümün önü açılmıştır.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307977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485175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ÖNLEMEDE TEORİK YAKLAŞIMLAR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Liberal Yaklaşım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“Liberaller yoksulluk, yoksun bırakılma, işsizlik gibi suçun “</a:t>
            </a:r>
            <a:r>
              <a:rPr lang="tr-TR" spc="-32" dirty="0">
                <a:solidFill>
                  <a:srgbClr val="231F20"/>
                </a:solidFill>
                <a:latin typeface="Arial" pitchFamily="34" charset="0"/>
                <a:cs typeface="Arial" pitchFamily="34" charset="0"/>
              </a:rPr>
              <a:t>temel nedenlerini</a:t>
            </a:r>
            <a:r>
              <a:rPr lang="tr-TR" spc="-32" dirty="0">
                <a:solidFill>
                  <a:srgbClr val="231F20"/>
                </a:solidFill>
                <a:latin typeface="Arial" pitchFamily="34" charset="0"/>
                <a:cs typeface="Arial" pitchFamily="34" charset="0"/>
              </a:rPr>
              <a:t>” ele alarak suçu farklı açılardan ele </a:t>
            </a:r>
            <a:r>
              <a:rPr lang="tr-TR" spc="-32" dirty="0">
                <a:solidFill>
                  <a:srgbClr val="231F20"/>
                </a:solidFill>
                <a:latin typeface="Arial" pitchFamily="34" charset="0"/>
                <a:cs typeface="Arial" pitchFamily="34" charset="0"/>
              </a:rPr>
              <a:t>almışlardır. </a:t>
            </a:r>
            <a:r>
              <a:rPr lang="tr-TR" spc="-32" dirty="0">
                <a:solidFill>
                  <a:srgbClr val="231F20"/>
                </a:solidFill>
                <a:latin typeface="Arial" pitchFamily="34" charset="0"/>
                <a:cs typeface="Arial" pitchFamily="34" charset="0"/>
              </a:rPr>
              <a:t>Liberal model suçun kendisinden çok, </a:t>
            </a:r>
            <a:r>
              <a:rPr lang="tr-TR" spc="-32" dirty="0">
                <a:solidFill>
                  <a:srgbClr val="231F20"/>
                </a:solidFill>
                <a:latin typeface="Arial" pitchFamily="34" charset="0"/>
                <a:cs typeface="Arial" pitchFamily="34" charset="0"/>
              </a:rPr>
              <a:t>suç işlemeye </a:t>
            </a:r>
            <a:r>
              <a:rPr lang="tr-TR" spc="-32" dirty="0">
                <a:solidFill>
                  <a:srgbClr val="231F20"/>
                </a:solidFill>
                <a:latin typeface="Arial" pitchFamily="34" charset="0"/>
                <a:cs typeface="Arial" pitchFamily="34" charset="0"/>
              </a:rPr>
              <a:t>meyilli potansiyel suçlu gruplar üzerinde </a:t>
            </a:r>
            <a:r>
              <a:rPr lang="tr-TR" spc="-32" dirty="0">
                <a:solidFill>
                  <a:srgbClr val="231F20"/>
                </a:solidFill>
                <a:latin typeface="Arial" pitchFamily="34" charset="0"/>
                <a:cs typeface="Arial" pitchFamily="34" charset="0"/>
              </a:rPr>
              <a:t>odaklanmaktadır. </a:t>
            </a:r>
          </a:p>
          <a:p>
            <a:pPr marL="261833" marR="4655" indent="-261833" algn="just">
              <a:lnSpc>
                <a:spcPct val="200000"/>
              </a:lnSpc>
              <a:spcBef>
                <a:spcPts val="550"/>
              </a:spcBef>
              <a:spcAft>
                <a:spcPts val="550"/>
              </a:spcAft>
              <a:buFont typeface="Wingdings" pitchFamily="2" charset="2"/>
              <a:buChar char="Ø"/>
            </a:pPr>
            <a:endParaRPr lang="tr-TR" sz="11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Birey </a:t>
            </a:r>
            <a:r>
              <a:rPr lang="tr-TR" spc="-32" dirty="0">
                <a:solidFill>
                  <a:srgbClr val="231F20"/>
                </a:solidFill>
                <a:latin typeface="Arial" pitchFamily="34" charset="0"/>
                <a:cs typeface="Arial" pitchFamily="34" charset="0"/>
              </a:rPr>
              <a:t>ve içerisinde bulunulan toplum arasındaki ilişki, olumlu </a:t>
            </a:r>
            <a:r>
              <a:rPr lang="tr-TR" spc="-32" dirty="0">
                <a:solidFill>
                  <a:srgbClr val="231F20"/>
                </a:solidFill>
                <a:latin typeface="Arial" pitchFamily="34" charset="0"/>
                <a:cs typeface="Arial" pitchFamily="34" charset="0"/>
              </a:rPr>
              <a:t>ya da </a:t>
            </a:r>
            <a:r>
              <a:rPr lang="tr-TR" spc="-32" dirty="0">
                <a:solidFill>
                  <a:srgbClr val="231F20"/>
                </a:solidFill>
                <a:latin typeface="Arial" pitchFamily="34" charset="0"/>
                <a:cs typeface="Arial" pitchFamily="34" charset="0"/>
              </a:rPr>
              <a:t>olumsuz etkileşime yol açmaktadır.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6452206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367465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ÖNLEMEDE TEORİK YAKLAŞIMLAR</a:t>
            </a:r>
          </a:p>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Radikal </a:t>
            </a:r>
            <a:r>
              <a:rPr lang="tr-TR" b="1" spc="-32" dirty="0">
                <a:solidFill>
                  <a:srgbClr val="231F20"/>
                </a:solidFill>
                <a:latin typeface="Arial" pitchFamily="34" charset="0"/>
                <a:cs typeface="Arial" pitchFamily="34" charset="0"/>
              </a:rPr>
              <a:t>Yaklaşım</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“Suça, suçluluğa, ceza adalet sisteminin ve devletin işleyişine dair güç </a:t>
            </a:r>
            <a:r>
              <a:rPr lang="tr-TR" spc="-32" dirty="0">
                <a:solidFill>
                  <a:srgbClr val="231F20"/>
                </a:solidFill>
                <a:latin typeface="Arial" pitchFamily="34" charset="0"/>
                <a:cs typeface="Arial" pitchFamily="34" charset="0"/>
              </a:rPr>
              <a:t>ve çatışma </a:t>
            </a:r>
            <a:r>
              <a:rPr lang="tr-TR" spc="-32" dirty="0">
                <a:solidFill>
                  <a:srgbClr val="231F20"/>
                </a:solidFill>
                <a:latin typeface="Arial" pitchFamily="34" charset="0"/>
                <a:cs typeface="Arial" pitchFamily="34" charset="0"/>
              </a:rPr>
              <a:t>eksenli bir bakış açısı getirmiş” </a:t>
            </a:r>
            <a:r>
              <a:rPr lang="tr-TR" spc="-32" dirty="0">
                <a:solidFill>
                  <a:srgbClr val="231F20"/>
                </a:solidFill>
                <a:latin typeface="Arial" pitchFamily="34" charset="0"/>
                <a:cs typeface="Arial" pitchFamily="34" charset="0"/>
              </a:rPr>
              <a:t>ve </a:t>
            </a:r>
            <a:r>
              <a:rPr lang="tr-TR" spc="-32" dirty="0">
                <a:solidFill>
                  <a:srgbClr val="231F20"/>
                </a:solidFill>
                <a:latin typeface="Arial" pitchFamily="34" charset="0"/>
                <a:cs typeface="Arial" pitchFamily="34" charset="0"/>
              </a:rPr>
              <a:t>“</a:t>
            </a:r>
            <a:r>
              <a:rPr lang="tr-TR" spc="-32" dirty="0">
                <a:solidFill>
                  <a:srgbClr val="231F20"/>
                </a:solidFill>
                <a:latin typeface="Arial" pitchFamily="34" charset="0"/>
                <a:cs typeface="Arial" pitchFamily="34" charset="0"/>
              </a:rPr>
              <a:t>toplumdaki eşitsizliklerin </a:t>
            </a:r>
            <a:r>
              <a:rPr lang="tr-TR" spc="-32" dirty="0">
                <a:solidFill>
                  <a:srgbClr val="231F20"/>
                </a:solidFill>
                <a:latin typeface="Arial" pitchFamily="34" charset="0"/>
                <a:cs typeface="Arial" pitchFamily="34" charset="0"/>
              </a:rPr>
              <a:t>suçların oluşmasındaki en önemli unsur olduğunu ileri </a:t>
            </a:r>
            <a:r>
              <a:rPr lang="tr-TR" spc="-32" dirty="0">
                <a:solidFill>
                  <a:srgbClr val="231F20"/>
                </a:solidFill>
                <a:latin typeface="Arial" pitchFamily="34" charset="0"/>
                <a:cs typeface="Arial" pitchFamily="34" charset="0"/>
              </a:rPr>
              <a:t>sürmektedir. </a:t>
            </a:r>
            <a:r>
              <a:rPr lang="tr-TR" spc="-32" dirty="0">
                <a:solidFill>
                  <a:srgbClr val="231F20"/>
                </a:solidFill>
                <a:latin typeface="Arial" pitchFamily="34" charset="0"/>
                <a:cs typeface="Arial" pitchFamily="34" charset="0"/>
              </a:rPr>
              <a:t>Bu yaklaşımda sosyal devlet ile birlikte bazı </a:t>
            </a:r>
            <a:r>
              <a:rPr lang="tr-TR" spc="-32" dirty="0">
                <a:solidFill>
                  <a:srgbClr val="231F20"/>
                </a:solidFill>
                <a:latin typeface="Arial" pitchFamily="34" charset="0"/>
                <a:cs typeface="Arial" pitchFamily="34" charset="0"/>
              </a:rPr>
              <a:t>sorunların çözüme </a:t>
            </a:r>
            <a:r>
              <a:rPr lang="tr-TR" spc="-32" dirty="0">
                <a:solidFill>
                  <a:srgbClr val="231F20"/>
                </a:solidFill>
                <a:latin typeface="Arial" pitchFamily="34" charset="0"/>
                <a:cs typeface="Arial" pitchFamily="34" charset="0"/>
              </a:rPr>
              <a:t>kavuşması öngörülebilir.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4282619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352076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SUÇLA </a:t>
            </a:r>
            <a:r>
              <a:rPr lang="tr-TR" b="1" spc="-32" dirty="0">
                <a:solidFill>
                  <a:srgbClr val="231F20"/>
                </a:solidFill>
                <a:latin typeface="Arial" pitchFamily="34" charset="0"/>
                <a:cs typeface="Arial" pitchFamily="34" charset="0"/>
              </a:rPr>
              <a:t>MÜCADELEDE ÖNLEYİCİ POLİSLİK VE </a:t>
            </a:r>
            <a:r>
              <a:rPr lang="tr-TR" b="1" spc="-32" dirty="0">
                <a:solidFill>
                  <a:srgbClr val="231F20"/>
                </a:solidFill>
                <a:latin typeface="Arial" pitchFamily="34" charset="0"/>
                <a:cs typeface="Arial" pitchFamily="34" charset="0"/>
              </a:rPr>
              <a:t>SUÇ ÖNLEME </a:t>
            </a:r>
            <a:r>
              <a:rPr lang="tr-TR" b="1" spc="-32" dirty="0">
                <a:solidFill>
                  <a:srgbClr val="231F20"/>
                </a:solidFill>
                <a:latin typeface="Arial" pitchFamily="34" charset="0"/>
                <a:cs typeface="Arial" pitchFamily="34" charset="0"/>
              </a:rPr>
              <a:t>MODELLERİ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Suçla mücadele konusunda somut olarak New York </a:t>
            </a:r>
            <a:r>
              <a:rPr lang="tr-TR" spc="-32" dirty="0">
                <a:solidFill>
                  <a:srgbClr val="231F20"/>
                </a:solidFill>
                <a:latin typeface="Arial" pitchFamily="34" charset="0"/>
                <a:cs typeface="Arial" pitchFamily="34" charset="0"/>
              </a:rPr>
              <a:t>modellemesinde özellikle </a:t>
            </a:r>
            <a:r>
              <a:rPr lang="tr-TR" spc="-32" dirty="0">
                <a:solidFill>
                  <a:srgbClr val="231F20"/>
                </a:solidFill>
                <a:latin typeface="Arial" pitchFamily="34" charset="0"/>
                <a:cs typeface="Arial" pitchFamily="34" charset="0"/>
              </a:rPr>
              <a:t>bu şehirde 1970’li, 1980’li yıllarda suç ve suçluluk konusunda bir </a:t>
            </a:r>
            <a:r>
              <a:rPr lang="tr-TR" spc="-32" dirty="0">
                <a:solidFill>
                  <a:srgbClr val="231F20"/>
                </a:solidFill>
                <a:latin typeface="Arial" pitchFamily="34" charset="0"/>
                <a:cs typeface="Arial" pitchFamily="34" charset="0"/>
              </a:rPr>
              <a:t>patlama yaşanması </a:t>
            </a:r>
            <a:r>
              <a:rPr lang="tr-TR" spc="-32" dirty="0">
                <a:solidFill>
                  <a:srgbClr val="231F20"/>
                </a:solidFill>
                <a:latin typeface="Arial" pitchFamily="34" charset="0"/>
                <a:cs typeface="Arial" pitchFamily="34" charset="0"/>
              </a:rPr>
              <a:t>sonucunda polislik hizmetleri günümüzde detaylı istihbarat, istatistik</a:t>
            </a:r>
            <a:r>
              <a:rPr lang="tr-TR" spc="-32" dirty="0">
                <a:solidFill>
                  <a:srgbClr val="231F20"/>
                </a:solidFill>
                <a:latin typeface="Arial" pitchFamily="34" charset="0"/>
                <a:cs typeface="Arial" pitchFamily="34" charset="0"/>
              </a:rPr>
              <a:t>, teknolojik </a:t>
            </a:r>
            <a:r>
              <a:rPr lang="tr-TR" spc="-32" dirty="0">
                <a:solidFill>
                  <a:srgbClr val="231F20"/>
                </a:solidFill>
                <a:latin typeface="Arial" pitchFamily="34" charset="0"/>
                <a:cs typeface="Arial" pitchFamily="34" charset="0"/>
              </a:rPr>
              <a:t>imkânlar ve toplum destekli polislik üzerinde odaklanmış olup </a:t>
            </a:r>
            <a:r>
              <a:rPr lang="tr-TR" spc="-32" dirty="0">
                <a:solidFill>
                  <a:srgbClr val="231F20"/>
                </a:solidFill>
                <a:latin typeface="Arial" pitchFamily="34" charset="0"/>
                <a:cs typeface="Arial" pitchFamily="34" charset="0"/>
              </a:rPr>
              <a:t>1990’lı yıllarla </a:t>
            </a:r>
            <a:r>
              <a:rPr lang="tr-TR" spc="-32" dirty="0">
                <a:solidFill>
                  <a:srgbClr val="231F20"/>
                </a:solidFill>
                <a:latin typeface="Arial" pitchFamily="34" charset="0"/>
                <a:cs typeface="Arial" pitchFamily="34" charset="0"/>
              </a:rPr>
              <a:t>birlikte önemli başarılar elde edilmiştir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025605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407476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SUÇLA </a:t>
            </a:r>
            <a:r>
              <a:rPr lang="tr-TR" b="1" spc="-32" dirty="0">
                <a:solidFill>
                  <a:srgbClr val="231F20"/>
                </a:solidFill>
                <a:latin typeface="Arial" pitchFamily="34" charset="0"/>
                <a:cs typeface="Arial" pitchFamily="34" charset="0"/>
              </a:rPr>
              <a:t>MÜCADELEDE ÖNLEYİCİ POLİSLİK VE </a:t>
            </a:r>
            <a:r>
              <a:rPr lang="tr-TR" b="1" spc="-32" dirty="0">
                <a:solidFill>
                  <a:srgbClr val="231F20"/>
                </a:solidFill>
                <a:latin typeface="Arial" pitchFamily="34" charset="0"/>
                <a:cs typeface="Arial" pitchFamily="34" charset="0"/>
              </a:rPr>
              <a:t>SUÇ ÖNLEME </a:t>
            </a:r>
            <a:r>
              <a:rPr lang="tr-TR" b="1" spc="-32" dirty="0">
                <a:solidFill>
                  <a:srgbClr val="231F20"/>
                </a:solidFill>
                <a:latin typeface="Arial" pitchFamily="34" charset="0"/>
                <a:cs typeface="Arial" pitchFamily="34" charset="0"/>
              </a:rPr>
              <a:t>MODELLERİ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Polislik hizmetleri ve </a:t>
            </a:r>
            <a:r>
              <a:rPr lang="tr-TR" spc="-32" dirty="0">
                <a:solidFill>
                  <a:srgbClr val="231F20"/>
                </a:solidFill>
                <a:latin typeface="Arial" pitchFamily="34" charset="0"/>
                <a:cs typeface="Arial" pitchFamily="34" charset="0"/>
              </a:rPr>
              <a:t>güvenlik politikalarında </a:t>
            </a:r>
            <a:r>
              <a:rPr lang="tr-TR" spc="-32" dirty="0">
                <a:solidFill>
                  <a:srgbClr val="231F20"/>
                </a:solidFill>
                <a:latin typeface="Arial" pitchFamily="34" charset="0"/>
                <a:cs typeface="Arial" pitchFamily="34" charset="0"/>
              </a:rPr>
              <a:t>Kırık Camlar “</a:t>
            </a:r>
            <a:r>
              <a:rPr lang="tr-TR" spc="-32" dirty="0" err="1">
                <a:solidFill>
                  <a:srgbClr val="231F20"/>
                </a:solidFill>
                <a:latin typeface="Arial" pitchFamily="34" charset="0"/>
                <a:cs typeface="Arial" pitchFamily="34" charset="0"/>
              </a:rPr>
              <a:t>Broken</a:t>
            </a:r>
            <a:r>
              <a:rPr lang="tr-TR" spc="-32" dirty="0">
                <a:solidFill>
                  <a:srgbClr val="231F20"/>
                </a:solidFill>
                <a:latin typeface="Arial" pitchFamily="34" charset="0"/>
                <a:cs typeface="Arial" pitchFamily="34" charset="0"/>
              </a:rPr>
              <a:t> Windows” (En küçük ayrıntıların bile </a:t>
            </a:r>
            <a:r>
              <a:rPr lang="tr-TR" spc="-32" dirty="0" err="1">
                <a:solidFill>
                  <a:srgbClr val="231F20"/>
                </a:solidFill>
                <a:latin typeface="Arial" pitchFamily="34" charset="0"/>
                <a:cs typeface="Arial" pitchFamily="34" charset="0"/>
              </a:rPr>
              <a:t>gözardı</a:t>
            </a:r>
            <a:r>
              <a:rPr lang="tr-TR" spc="-32" dirty="0">
                <a:solidFill>
                  <a:srgbClr val="231F20"/>
                </a:solidFill>
                <a:latin typeface="Arial" pitchFamily="34" charset="0"/>
                <a:cs typeface="Arial" pitchFamily="34" charset="0"/>
              </a:rPr>
              <a:t> edilmeden </a:t>
            </a:r>
            <a:r>
              <a:rPr lang="tr-TR" spc="-32" dirty="0">
                <a:solidFill>
                  <a:srgbClr val="231F20"/>
                </a:solidFill>
                <a:latin typeface="Arial" pitchFamily="34" charset="0"/>
                <a:cs typeface="Arial" pitchFamily="34" charset="0"/>
              </a:rPr>
              <a:t>her türlü suçlulukla ilgilenilmesi), Suça Karşı Sıfır Tolerans “</a:t>
            </a:r>
            <a:r>
              <a:rPr lang="tr-TR" spc="-32" dirty="0">
                <a:solidFill>
                  <a:srgbClr val="231F20"/>
                </a:solidFill>
                <a:latin typeface="Arial" pitchFamily="34" charset="0"/>
                <a:cs typeface="Arial" pitchFamily="34" charset="0"/>
              </a:rPr>
              <a:t>Zero </a:t>
            </a:r>
            <a:r>
              <a:rPr lang="tr-TR" spc="-32" dirty="0" err="1">
                <a:solidFill>
                  <a:srgbClr val="231F20"/>
                </a:solidFill>
                <a:latin typeface="Arial" pitchFamily="34" charset="0"/>
                <a:cs typeface="Arial" pitchFamily="34" charset="0"/>
              </a:rPr>
              <a:t>Tolerance</a:t>
            </a:r>
            <a:r>
              <a:rPr lang="tr-TR" spc="-32" dirty="0">
                <a:solidFill>
                  <a:srgbClr val="231F20"/>
                </a:solidFill>
                <a:latin typeface="Arial" pitchFamily="34" charset="0"/>
                <a:cs typeface="Arial" pitchFamily="34" charset="0"/>
              </a:rPr>
              <a:t>”, İstihbarat Temelli Polislik “</a:t>
            </a:r>
            <a:r>
              <a:rPr lang="tr-TR" spc="-32" dirty="0" err="1">
                <a:solidFill>
                  <a:srgbClr val="231F20"/>
                </a:solidFill>
                <a:latin typeface="Arial" pitchFamily="34" charset="0"/>
                <a:cs typeface="Arial" pitchFamily="34" charset="0"/>
              </a:rPr>
              <a:t>Intelligance-Led</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 Toplum </a:t>
            </a:r>
            <a:r>
              <a:rPr lang="tr-TR" spc="-32" dirty="0">
                <a:solidFill>
                  <a:srgbClr val="231F20"/>
                </a:solidFill>
                <a:latin typeface="Arial" pitchFamily="34" charset="0"/>
                <a:cs typeface="Arial" pitchFamily="34" charset="0"/>
              </a:rPr>
              <a:t>Destekli Polislik </a:t>
            </a:r>
            <a:r>
              <a:rPr lang="tr-TR" spc="-32" dirty="0">
                <a:solidFill>
                  <a:srgbClr val="231F20"/>
                </a:solidFill>
                <a:latin typeface="Arial" pitchFamily="34" charset="0"/>
                <a:cs typeface="Arial" pitchFamily="34" charset="0"/>
              </a:rPr>
              <a:t>“</a:t>
            </a:r>
            <a:r>
              <a:rPr lang="tr-TR" spc="-32" dirty="0" err="1">
                <a:solidFill>
                  <a:srgbClr val="231F20"/>
                </a:solidFill>
                <a:latin typeface="Arial" pitchFamily="34" charset="0"/>
                <a:cs typeface="Arial" pitchFamily="34" charset="0"/>
              </a:rPr>
              <a:t>Community</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 Sorun Merkezli Polislik “Problem-</a:t>
            </a:r>
            <a:r>
              <a:rPr lang="tr-TR" spc="-32" dirty="0" err="1">
                <a:solidFill>
                  <a:srgbClr val="231F20"/>
                </a:solidFill>
                <a:latin typeface="Arial" pitchFamily="34" charset="0"/>
                <a:cs typeface="Arial" pitchFamily="34" charset="0"/>
              </a:rPr>
              <a:t>Oriented</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 ), </a:t>
            </a:r>
            <a:r>
              <a:rPr lang="tr-TR" spc="-32" dirty="0">
                <a:solidFill>
                  <a:srgbClr val="231F20"/>
                </a:solidFill>
                <a:latin typeface="Arial" pitchFamily="34" charset="0"/>
                <a:cs typeface="Arial" pitchFamily="34" charset="0"/>
              </a:rPr>
              <a:t>Polis ve Komşuluk Güvenliği, Toplum Destekli </a:t>
            </a:r>
            <a:r>
              <a:rPr lang="tr-TR" spc="-32" dirty="0">
                <a:solidFill>
                  <a:srgbClr val="231F20"/>
                </a:solidFill>
                <a:latin typeface="Arial" pitchFamily="34" charset="0"/>
                <a:cs typeface="Arial" pitchFamily="34" charset="0"/>
              </a:rPr>
              <a:t>Polislik gibi </a:t>
            </a:r>
            <a:r>
              <a:rPr lang="tr-TR" spc="-32" dirty="0">
                <a:solidFill>
                  <a:srgbClr val="231F20"/>
                </a:solidFill>
                <a:latin typeface="Arial" pitchFamily="34" charset="0"/>
                <a:cs typeface="Arial" pitchFamily="34" charset="0"/>
              </a:rPr>
              <a:t>yeni ve farklı mücadele </a:t>
            </a:r>
            <a:r>
              <a:rPr lang="tr-TR" spc="-32" dirty="0">
                <a:solidFill>
                  <a:srgbClr val="231F20"/>
                </a:solidFill>
                <a:latin typeface="Arial" pitchFamily="34" charset="0"/>
                <a:cs typeface="Arial" pitchFamily="34" charset="0"/>
              </a:rPr>
              <a:t>yöntemleri uygulanmıştır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270243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SUÇLA </a:t>
            </a:r>
            <a:r>
              <a:rPr lang="tr-TR" b="1" spc="-32" dirty="0">
                <a:solidFill>
                  <a:srgbClr val="231F20"/>
                </a:solidFill>
                <a:latin typeface="Arial" pitchFamily="34" charset="0"/>
                <a:cs typeface="Arial" pitchFamily="34" charset="0"/>
              </a:rPr>
              <a:t>MÜCADELEDE ÖNLEYİCİ POLİSLİK VE </a:t>
            </a:r>
            <a:r>
              <a:rPr lang="tr-TR" b="1" spc="-32" dirty="0">
                <a:solidFill>
                  <a:srgbClr val="231F20"/>
                </a:solidFill>
                <a:latin typeface="Arial" pitchFamily="34" charset="0"/>
                <a:cs typeface="Arial" pitchFamily="34" charset="0"/>
              </a:rPr>
              <a:t>SUÇ ÖNLEME </a:t>
            </a:r>
            <a:r>
              <a:rPr lang="tr-TR" b="1" spc="-32" dirty="0">
                <a:solidFill>
                  <a:srgbClr val="231F20"/>
                </a:solidFill>
                <a:latin typeface="Arial" pitchFamily="34" charset="0"/>
                <a:cs typeface="Arial" pitchFamily="34" charset="0"/>
              </a:rPr>
              <a:t>MODELLERİ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Yaşama hakkı, insanın en temel haklarının başında gelir. Ancak </a:t>
            </a:r>
            <a:r>
              <a:rPr lang="tr-TR" spc="-32" dirty="0">
                <a:solidFill>
                  <a:srgbClr val="231F20"/>
                </a:solidFill>
                <a:latin typeface="Arial" pitchFamily="34" charset="0"/>
                <a:cs typeface="Arial" pitchFamily="34" charset="0"/>
              </a:rPr>
              <a:t>güvenliğin olduğu </a:t>
            </a:r>
            <a:r>
              <a:rPr lang="tr-TR" spc="-32" dirty="0">
                <a:solidFill>
                  <a:srgbClr val="231F20"/>
                </a:solidFill>
                <a:latin typeface="Arial" pitchFamily="34" charset="0"/>
                <a:cs typeface="Arial" pitchFamily="34" charset="0"/>
              </a:rPr>
              <a:t>yerde yaşama hakkından söz edilir. Bu yönüyle emniyet ve güvenlik </a:t>
            </a:r>
            <a:r>
              <a:rPr lang="tr-TR" spc="-32" dirty="0">
                <a:solidFill>
                  <a:srgbClr val="231F20"/>
                </a:solidFill>
                <a:latin typeface="Arial" pitchFamily="34" charset="0"/>
                <a:cs typeface="Arial" pitchFamily="34" charset="0"/>
              </a:rPr>
              <a:t>konusu insanoğlunun </a:t>
            </a:r>
            <a:r>
              <a:rPr lang="tr-TR" spc="-32" dirty="0">
                <a:solidFill>
                  <a:srgbClr val="231F20"/>
                </a:solidFill>
                <a:latin typeface="Arial" pitchFamily="34" charset="0"/>
                <a:cs typeface="Arial" pitchFamily="34" charset="0"/>
              </a:rPr>
              <a:t>var oluşundan bu yana her zaman öncelikli konulardan </a:t>
            </a:r>
            <a:r>
              <a:rPr lang="tr-TR" spc="-32" dirty="0">
                <a:solidFill>
                  <a:srgbClr val="231F20"/>
                </a:solidFill>
                <a:latin typeface="Arial" pitchFamily="34" charset="0"/>
                <a:cs typeface="Arial" pitchFamily="34" charset="0"/>
              </a:rPr>
              <a:t>biri olmuştur</a:t>
            </a:r>
            <a:r>
              <a:rPr lang="tr-TR" spc="-32" dirty="0">
                <a:solidFill>
                  <a:srgbClr val="231F20"/>
                </a:solidFill>
                <a:latin typeface="Arial" pitchFamily="34" charset="0"/>
                <a:cs typeface="Arial" pitchFamily="34" charset="0"/>
              </a:rPr>
              <a:t>. Suç önleme de suç sorununun var oluşuyla birlikte literatürde </a:t>
            </a:r>
            <a:r>
              <a:rPr lang="tr-TR" spc="-32" dirty="0">
                <a:solidFill>
                  <a:srgbClr val="231F20"/>
                </a:solidFill>
                <a:latin typeface="Arial" pitchFamily="34" charset="0"/>
                <a:cs typeface="Arial" pitchFamily="34" charset="0"/>
              </a:rPr>
              <a:t>yerini almıştır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gün yeni olan şey, suç önleme anlayış ve çabalarının içeriği, boyutu </a:t>
            </a:r>
            <a:r>
              <a:rPr lang="tr-TR" spc="-32" dirty="0">
                <a:solidFill>
                  <a:srgbClr val="231F20"/>
                </a:solidFill>
                <a:latin typeface="Arial" pitchFamily="34" charset="0"/>
                <a:cs typeface="Arial" pitchFamily="34" charset="0"/>
              </a:rPr>
              <a:t>ve ciddiyetidir . </a:t>
            </a:r>
            <a:r>
              <a:rPr lang="tr-TR" spc="-32" dirty="0">
                <a:solidFill>
                  <a:srgbClr val="231F20"/>
                </a:solidFill>
                <a:latin typeface="Arial" pitchFamily="34" charset="0"/>
                <a:cs typeface="Arial" pitchFamily="34" charset="0"/>
              </a:rPr>
              <a:t>Suç önleme modellerinden </a:t>
            </a:r>
            <a:r>
              <a:rPr lang="tr-TR" spc="-32" dirty="0">
                <a:solidFill>
                  <a:srgbClr val="231F20"/>
                </a:solidFill>
                <a:latin typeface="Arial" pitchFamily="34" charset="0"/>
                <a:cs typeface="Arial" pitchFamily="34" charset="0"/>
              </a:rPr>
              <a:t>bahsedecek olursak </a:t>
            </a:r>
            <a:r>
              <a:rPr lang="tr-TR" spc="-32" dirty="0">
                <a:solidFill>
                  <a:srgbClr val="231F20"/>
                </a:solidFill>
                <a:latin typeface="Arial" pitchFamily="34" charset="0"/>
                <a:cs typeface="Arial" pitchFamily="34" charset="0"/>
              </a:rPr>
              <a:t>karşımıza “</a:t>
            </a:r>
            <a:r>
              <a:rPr lang="tr-TR" spc="-32" dirty="0" err="1">
                <a:solidFill>
                  <a:srgbClr val="231F20"/>
                </a:solidFill>
                <a:latin typeface="Arial" pitchFamily="34" charset="0"/>
                <a:cs typeface="Arial" pitchFamily="34" charset="0"/>
              </a:rPr>
              <a:t>Proaktif</a:t>
            </a:r>
            <a:r>
              <a:rPr lang="tr-TR" spc="-32" dirty="0">
                <a:solidFill>
                  <a:srgbClr val="231F20"/>
                </a:solidFill>
                <a:latin typeface="Arial" pitchFamily="34" charset="0"/>
                <a:cs typeface="Arial" pitchFamily="34" charset="0"/>
              </a:rPr>
              <a:t> Model, Suç Önleyici Model, Adli/Tepkisel Model</a:t>
            </a:r>
            <a:r>
              <a:rPr lang="tr-TR" spc="-32" dirty="0">
                <a:solidFill>
                  <a:srgbClr val="231F20"/>
                </a:solidFill>
                <a:latin typeface="Arial" pitchFamily="34" charset="0"/>
                <a:cs typeface="Arial" pitchFamily="34" charset="0"/>
              </a:rPr>
              <a:t>, Onarıcı </a:t>
            </a:r>
            <a:r>
              <a:rPr lang="tr-TR" spc="-32" dirty="0">
                <a:solidFill>
                  <a:srgbClr val="231F20"/>
                </a:solidFill>
                <a:latin typeface="Arial" pitchFamily="34" charset="0"/>
                <a:cs typeface="Arial" pitchFamily="34" charset="0"/>
              </a:rPr>
              <a:t>(Cezalandırıcı/Islah Edici) Model” gibi örnekler çıkmaktadır </a:t>
            </a:r>
            <a:r>
              <a:rPr lang="tr-TR" spc="-32" dirty="0">
                <a:solidFill>
                  <a:srgbClr val="231F20"/>
                </a:solidFill>
                <a:latin typeface="Arial" pitchFamily="34" charset="0"/>
                <a:cs typeface="Arial" pitchFamily="34" charset="0"/>
              </a:rPr>
              <a:t>.</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438944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462876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ÖNLEME PROGRAMLARININ </a:t>
            </a:r>
            <a:r>
              <a:rPr lang="tr-TR" b="1" spc="-32" dirty="0">
                <a:solidFill>
                  <a:srgbClr val="231F20"/>
                </a:solidFill>
                <a:latin typeface="Arial" pitchFamily="34" charset="0"/>
                <a:cs typeface="Arial" pitchFamily="34" charset="0"/>
              </a:rPr>
              <a:t>UYGULAMA AŞAMALARI</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Caydırıcılık yoluyla suç önleme, suç önleyici yaklaşımların merkez noktasıdır</a:t>
            </a:r>
            <a:r>
              <a:rPr lang="tr-TR" spc="-32" dirty="0">
                <a:solidFill>
                  <a:srgbClr val="231F20"/>
                </a:solidFill>
                <a:latin typeface="Arial" pitchFamily="34" charset="0"/>
                <a:cs typeface="Arial" pitchFamily="34" charset="0"/>
              </a:rPr>
              <a:t>. Bu </a:t>
            </a:r>
            <a:r>
              <a:rPr lang="tr-TR" spc="-32" dirty="0">
                <a:solidFill>
                  <a:srgbClr val="231F20"/>
                </a:solidFill>
                <a:latin typeface="Arial" pitchFamily="34" charset="0"/>
                <a:cs typeface="Arial" pitchFamily="34" charset="0"/>
              </a:rPr>
              <a:t>kapsamda izlenen süreç, ele alınması düşünülen sorunun ciddiyeti </a:t>
            </a:r>
            <a:r>
              <a:rPr lang="tr-TR" spc="-32" dirty="0">
                <a:solidFill>
                  <a:srgbClr val="231F20"/>
                </a:solidFill>
                <a:latin typeface="Arial" pitchFamily="34" charset="0"/>
                <a:cs typeface="Arial" pitchFamily="34" charset="0"/>
              </a:rPr>
              <a:t>ve boyutlarının </a:t>
            </a:r>
            <a:r>
              <a:rPr lang="tr-TR" spc="-32" dirty="0">
                <a:solidFill>
                  <a:srgbClr val="231F20"/>
                </a:solidFill>
                <a:latin typeface="Arial" pitchFamily="34" charset="0"/>
                <a:cs typeface="Arial" pitchFamily="34" charset="0"/>
              </a:rPr>
              <a:t>değerlendirilmesi ile mücadelede kullanılacak vasıta ve </a:t>
            </a:r>
            <a:r>
              <a:rPr lang="tr-TR" spc="-32" dirty="0">
                <a:solidFill>
                  <a:srgbClr val="231F20"/>
                </a:solidFill>
                <a:latin typeface="Arial" pitchFamily="34" charset="0"/>
                <a:cs typeface="Arial" pitchFamily="34" charset="0"/>
              </a:rPr>
              <a:t>yöntemlerin tespit </a:t>
            </a:r>
            <a:r>
              <a:rPr lang="tr-TR" spc="-32" dirty="0">
                <a:solidFill>
                  <a:srgbClr val="231F20"/>
                </a:solidFill>
                <a:latin typeface="Arial" pitchFamily="34" charset="0"/>
                <a:cs typeface="Arial" pitchFamily="34" charset="0"/>
              </a:rPr>
              <a:t>edilmesi konusunda bazı çalışmaları gerekli kılar. Suçla mücadelede </a:t>
            </a:r>
            <a:r>
              <a:rPr lang="tr-TR" spc="-32" dirty="0">
                <a:solidFill>
                  <a:srgbClr val="231F20"/>
                </a:solidFill>
                <a:latin typeface="Arial" pitchFamily="34" charset="0"/>
                <a:cs typeface="Arial" pitchFamily="34" charset="0"/>
              </a:rPr>
              <a:t>ortaya konulan </a:t>
            </a:r>
            <a:r>
              <a:rPr lang="tr-TR" spc="-32" dirty="0">
                <a:solidFill>
                  <a:srgbClr val="231F20"/>
                </a:solidFill>
                <a:latin typeface="Arial" pitchFamily="34" charset="0"/>
                <a:cs typeface="Arial" pitchFamily="34" charset="0"/>
              </a:rPr>
              <a:t>ve içinde bulunulması gereken bu süreç, aslında herhangi bir </a:t>
            </a:r>
            <a:r>
              <a:rPr lang="tr-TR" spc="-32" dirty="0">
                <a:solidFill>
                  <a:srgbClr val="231F20"/>
                </a:solidFill>
                <a:latin typeface="Arial" pitchFamily="34" charset="0"/>
                <a:cs typeface="Arial" pitchFamily="34" charset="0"/>
              </a:rPr>
              <a:t>sorunla karşılaşılması </a:t>
            </a:r>
            <a:r>
              <a:rPr lang="tr-TR" spc="-32" dirty="0">
                <a:solidFill>
                  <a:srgbClr val="231F20"/>
                </a:solidFill>
                <a:latin typeface="Arial" pitchFamily="34" charset="0"/>
                <a:cs typeface="Arial" pitchFamily="34" charset="0"/>
              </a:rPr>
              <a:t>hâlinde hemen herkesin yapması gereken olağan, bilimsel </a:t>
            </a:r>
            <a:r>
              <a:rPr lang="tr-TR" spc="-32" dirty="0">
                <a:solidFill>
                  <a:srgbClr val="231F20"/>
                </a:solidFill>
                <a:latin typeface="Arial" pitchFamily="34" charset="0"/>
                <a:cs typeface="Arial" pitchFamily="34" charset="0"/>
              </a:rPr>
              <a:t>yöntem ve </a:t>
            </a:r>
            <a:r>
              <a:rPr lang="tr-TR" spc="-32" dirty="0">
                <a:solidFill>
                  <a:srgbClr val="231F20"/>
                </a:solidFill>
                <a:latin typeface="Arial" pitchFamily="34" charset="0"/>
                <a:cs typeface="Arial" pitchFamily="34" charset="0"/>
              </a:rPr>
              <a:t>yaklaşımları içermektedir.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3237632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4"/>
            <a:ext cx="8487624" cy="533664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SUÇ </a:t>
            </a:r>
            <a:r>
              <a:rPr lang="tr-TR" b="1" spc="-32" dirty="0">
                <a:solidFill>
                  <a:srgbClr val="231F20"/>
                </a:solidFill>
                <a:latin typeface="Arial" pitchFamily="34" charset="0"/>
                <a:cs typeface="Arial" pitchFamily="34" charset="0"/>
              </a:rPr>
              <a:t>ÖNLEME PROGRAMLARININ </a:t>
            </a:r>
            <a:r>
              <a:rPr lang="tr-TR" b="1" spc="-32" dirty="0">
                <a:solidFill>
                  <a:srgbClr val="231F20"/>
                </a:solidFill>
                <a:latin typeface="Arial" pitchFamily="34" charset="0"/>
                <a:cs typeface="Arial" pitchFamily="34" charset="0"/>
              </a:rPr>
              <a:t>UYGULAMA AŞAMALARI</a:t>
            </a:r>
            <a:endParaRPr lang="tr-TR"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Hedef oluşturan belirli suç türleriyle etkin bir </a:t>
            </a:r>
            <a:r>
              <a:rPr lang="tr-TR" spc="-32" dirty="0">
                <a:solidFill>
                  <a:srgbClr val="231F20"/>
                </a:solidFill>
                <a:latin typeface="Arial" pitchFamily="34" charset="0"/>
                <a:cs typeface="Arial" pitchFamily="34" charset="0"/>
              </a:rPr>
              <a:t>şekilde mücadele </a:t>
            </a:r>
            <a:r>
              <a:rPr lang="tr-TR" spc="-32" dirty="0">
                <a:solidFill>
                  <a:srgbClr val="231F20"/>
                </a:solidFill>
                <a:latin typeface="Arial" pitchFamily="34" charset="0"/>
                <a:cs typeface="Arial" pitchFamily="34" charset="0"/>
              </a:rPr>
              <a:t>etmek, bunların tekrar meydana gelmesini engellemek </a:t>
            </a:r>
            <a:r>
              <a:rPr lang="tr-TR" spc="-32" dirty="0">
                <a:solidFill>
                  <a:srgbClr val="231F20"/>
                </a:solidFill>
                <a:latin typeface="Arial" pitchFamily="34" charset="0"/>
                <a:cs typeface="Arial" pitchFamily="34" charset="0"/>
              </a:rPr>
              <a:t>amacıyla alınması </a:t>
            </a:r>
            <a:r>
              <a:rPr lang="tr-TR" spc="-32" dirty="0">
                <a:solidFill>
                  <a:srgbClr val="231F20"/>
                </a:solidFill>
                <a:latin typeface="Arial" pitchFamily="34" charset="0"/>
                <a:cs typeface="Arial" pitchFamily="34" charset="0"/>
              </a:rPr>
              <a:t>gerekli en uygun tedbirler ile izlenmesi gerekli en uygun yol ve yöntemler</a:t>
            </a:r>
            <a:r>
              <a:rPr lang="tr-TR" spc="-32" dirty="0">
                <a:solidFill>
                  <a:srgbClr val="231F20"/>
                </a:solidFill>
                <a:latin typeface="Arial" pitchFamily="34" charset="0"/>
                <a:cs typeface="Arial" pitchFamily="34" charset="0"/>
              </a:rPr>
              <a:t>, bu </a:t>
            </a:r>
            <a:r>
              <a:rPr lang="tr-TR" spc="-32" dirty="0">
                <a:solidFill>
                  <a:srgbClr val="231F20"/>
                </a:solidFill>
                <a:latin typeface="Arial" pitchFamily="34" charset="0"/>
                <a:cs typeface="Arial" pitchFamily="34" charset="0"/>
              </a:rPr>
              <a:t>süreç içerisinde belirlenir.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çerçevede önleyici süreç, </a:t>
            </a:r>
            <a:r>
              <a:rPr lang="tr-TR" spc="-32" dirty="0" err="1">
                <a:solidFill>
                  <a:srgbClr val="231F20"/>
                </a:solidFill>
                <a:latin typeface="Arial" pitchFamily="34" charset="0"/>
                <a:cs typeface="Arial" pitchFamily="34" charset="0"/>
              </a:rPr>
              <a:t>Lewin’in</a:t>
            </a:r>
            <a:r>
              <a:rPr lang="tr-TR" spc="-32" dirty="0">
                <a:solidFill>
                  <a:srgbClr val="231F20"/>
                </a:solidFill>
                <a:latin typeface="Arial" pitchFamily="34" charset="0"/>
                <a:cs typeface="Arial" pitchFamily="34" charset="0"/>
              </a:rPr>
              <a:t> 1940’lı </a:t>
            </a:r>
            <a:r>
              <a:rPr lang="tr-TR" spc="-32" dirty="0">
                <a:solidFill>
                  <a:srgbClr val="231F20"/>
                </a:solidFill>
                <a:latin typeface="Arial" pitchFamily="34" charset="0"/>
                <a:cs typeface="Arial" pitchFamily="34" charset="0"/>
              </a:rPr>
              <a:t>yıllarda bulduğu </a:t>
            </a:r>
            <a:r>
              <a:rPr lang="tr-TR" spc="-32" dirty="0">
                <a:solidFill>
                  <a:srgbClr val="231F20"/>
                </a:solidFill>
                <a:latin typeface="Arial" pitchFamily="34" charset="0"/>
                <a:cs typeface="Arial" pitchFamily="34" charset="0"/>
              </a:rPr>
              <a:t>beş aşamalı sosyal araştırma sürecinin pratik </a:t>
            </a:r>
            <a:r>
              <a:rPr lang="tr-TR" spc="-32" dirty="0">
                <a:solidFill>
                  <a:srgbClr val="231F20"/>
                </a:solidFill>
                <a:latin typeface="Arial" pitchFamily="34" charset="0"/>
                <a:cs typeface="Arial" pitchFamily="34" charset="0"/>
              </a:rPr>
              <a:t>uygulamasından oluşmaktadır. Bunlar şunlardır: </a:t>
            </a:r>
            <a:r>
              <a:rPr lang="tr-TR" spc="-32" dirty="0">
                <a:solidFill>
                  <a:srgbClr val="231F20"/>
                </a:solidFill>
                <a:latin typeface="Arial" pitchFamily="34" charset="0"/>
                <a:cs typeface="Arial" pitchFamily="34" charset="0"/>
              </a:rPr>
              <a:t>Verilerin toplanması ve </a:t>
            </a:r>
            <a:r>
              <a:rPr lang="tr-TR" spc="-32" dirty="0">
                <a:solidFill>
                  <a:srgbClr val="231F20"/>
                </a:solidFill>
                <a:latin typeface="Arial" pitchFamily="34" charset="0"/>
                <a:cs typeface="Arial" pitchFamily="34" charset="0"/>
              </a:rPr>
              <a:t>sorunun tespit </a:t>
            </a:r>
            <a:r>
              <a:rPr lang="tr-TR" spc="-32" dirty="0">
                <a:solidFill>
                  <a:srgbClr val="231F20"/>
                </a:solidFill>
                <a:latin typeface="Arial" pitchFamily="34" charset="0"/>
                <a:cs typeface="Arial" pitchFamily="34" charset="0"/>
              </a:rPr>
              <a:t>edilmesi, verilerin analiz edilmesi, önleyici güvenlik tedbirlerinin </a:t>
            </a:r>
            <a:r>
              <a:rPr lang="tr-TR" spc="-32" dirty="0">
                <a:solidFill>
                  <a:srgbClr val="231F20"/>
                </a:solidFill>
                <a:latin typeface="Arial" pitchFamily="34" charset="0"/>
                <a:cs typeface="Arial" pitchFamily="34" charset="0"/>
              </a:rPr>
              <a:t>gözden geçirilmesi </a:t>
            </a:r>
            <a:r>
              <a:rPr lang="tr-TR" spc="-32" dirty="0">
                <a:solidFill>
                  <a:srgbClr val="231F20"/>
                </a:solidFill>
                <a:latin typeface="Arial" pitchFamily="34" charset="0"/>
                <a:cs typeface="Arial" pitchFamily="34" charset="0"/>
              </a:rPr>
              <a:t>ve planlanması, En uygun planın seçilmesi ve uygulanması, </a:t>
            </a:r>
            <a:r>
              <a:rPr lang="tr-TR" spc="-32" dirty="0">
                <a:solidFill>
                  <a:srgbClr val="231F20"/>
                </a:solidFill>
                <a:latin typeface="Arial" pitchFamily="34" charset="0"/>
                <a:cs typeface="Arial" pitchFamily="34" charset="0"/>
              </a:rPr>
              <a:t>sonuçların takip </a:t>
            </a:r>
            <a:r>
              <a:rPr lang="tr-TR" spc="-32" dirty="0">
                <a:solidFill>
                  <a:srgbClr val="231F20"/>
                </a:solidFill>
                <a:latin typeface="Arial" pitchFamily="34" charset="0"/>
                <a:cs typeface="Arial" pitchFamily="34" charset="0"/>
              </a:rPr>
              <a:t>edilmesi ve değerlendirmenin yapılması.</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19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4209308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699864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TÜRKİYE’DE </a:t>
            </a:r>
            <a:r>
              <a:rPr lang="tr-TR" b="1" spc="-32" dirty="0">
                <a:solidFill>
                  <a:srgbClr val="231F20"/>
                </a:solidFill>
                <a:latin typeface="Arial" pitchFamily="34" charset="0"/>
                <a:cs typeface="Arial" pitchFamily="34" charset="0"/>
              </a:rPr>
              <a:t>SUÇ ÖNLEME TEKNİKLERİ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Öncelikle suça sebep olan hususların belirlenmesi ve bunların </a:t>
            </a:r>
            <a:r>
              <a:rPr lang="tr-TR" spc="-32" dirty="0">
                <a:solidFill>
                  <a:srgbClr val="231F20"/>
                </a:solidFill>
                <a:latin typeface="Arial" pitchFamily="34" charset="0"/>
                <a:cs typeface="Arial" pitchFamily="34" charset="0"/>
              </a:rPr>
              <a:t>ortadan kaldırılmasına </a:t>
            </a:r>
            <a:r>
              <a:rPr lang="tr-TR" spc="-32" dirty="0">
                <a:solidFill>
                  <a:srgbClr val="231F20"/>
                </a:solidFill>
                <a:latin typeface="Arial" pitchFamily="34" charset="0"/>
                <a:cs typeface="Arial" pitchFamily="34" charset="0"/>
              </a:rPr>
              <a:t>yönelik çalışmalar yapılması gerekmektedir. Toplumu canlı </a:t>
            </a:r>
            <a:r>
              <a:rPr lang="tr-TR" spc="-32" dirty="0">
                <a:solidFill>
                  <a:srgbClr val="231F20"/>
                </a:solidFill>
                <a:latin typeface="Arial" pitchFamily="34" charset="0"/>
                <a:cs typeface="Arial" pitchFamily="34" charset="0"/>
              </a:rPr>
              <a:t>bir organizma </a:t>
            </a:r>
            <a:r>
              <a:rPr lang="tr-TR" spc="-32" dirty="0">
                <a:solidFill>
                  <a:srgbClr val="231F20"/>
                </a:solidFill>
                <a:latin typeface="Arial" pitchFamily="34" charset="0"/>
                <a:cs typeface="Arial" pitchFamily="34" charset="0"/>
              </a:rPr>
              <a:t>olarak ele alırsak, ülke içerisinde farklı bölgelerde farklı yapılar </a:t>
            </a:r>
            <a:r>
              <a:rPr lang="tr-TR" spc="-32" dirty="0">
                <a:solidFill>
                  <a:srgbClr val="231F20"/>
                </a:solidFill>
                <a:latin typeface="Arial" pitchFamily="34" charset="0"/>
                <a:cs typeface="Arial" pitchFamily="34" charset="0"/>
              </a:rPr>
              <a:t>hatta aynı </a:t>
            </a:r>
            <a:r>
              <a:rPr lang="tr-TR" spc="-32" dirty="0">
                <a:solidFill>
                  <a:srgbClr val="231F20"/>
                </a:solidFill>
                <a:latin typeface="Arial" pitchFamily="34" charset="0"/>
                <a:cs typeface="Arial" pitchFamily="34" charset="0"/>
              </a:rPr>
              <a:t>il içerisinde bile birlik sağlanamayacağından toplumsal yapıya uygun </a:t>
            </a:r>
            <a:r>
              <a:rPr lang="tr-TR" spc="-32" dirty="0">
                <a:solidFill>
                  <a:srgbClr val="231F20"/>
                </a:solidFill>
                <a:latin typeface="Arial" pitchFamily="34" charset="0"/>
                <a:cs typeface="Arial" pitchFamily="34" charset="0"/>
              </a:rPr>
              <a:t>modeller geliştirilmelidir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a:t>
            </a:r>
            <a:r>
              <a:rPr lang="tr-TR" spc="-32" dirty="0">
                <a:solidFill>
                  <a:srgbClr val="231F20"/>
                </a:solidFill>
                <a:latin typeface="Arial" pitchFamily="34" charset="0"/>
                <a:cs typeface="Arial" pitchFamily="34" charset="0"/>
              </a:rPr>
              <a:t>yapılırken de eğitim ve sosyal yardım kurumları, sivil </a:t>
            </a:r>
            <a:r>
              <a:rPr lang="tr-TR" spc="-32" dirty="0">
                <a:solidFill>
                  <a:srgbClr val="231F20"/>
                </a:solidFill>
                <a:latin typeface="Arial" pitchFamily="34" charset="0"/>
                <a:cs typeface="Arial" pitchFamily="34" charset="0"/>
              </a:rPr>
              <a:t>toplum kuruluşları</a:t>
            </a:r>
            <a:r>
              <a:rPr lang="tr-TR" spc="-32" dirty="0">
                <a:solidFill>
                  <a:srgbClr val="231F20"/>
                </a:solidFill>
                <a:latin typeface="Arial" pitchFamily="34" charset="0"/>
                <a:cs typeface="Arial" pitchFamily="34" charset="0"/>
              </a:rPr>
              <a:t>, yerel yönetimler, kısacası tüm paydaşlar ile iş birliği ve </a:t>
            </a:r>
            <a:r>
              <a:rPr lang="tr-TR" spc="-32" dirty="0">
                <a:solidFill>
                  <a:srgbClr val="231F20"/>
                </a:solidFill>
                <a:latin typeface="Arial" pitchFamily="34" charset="0"/>
                <a:cs typeface="Arial" pitchFamily="34" charset="0"/>
              </a:rPr>
              <a:t>koordinasyona gidilmelidir . </a:t>
            </a:r>
            <a:r>
              <a:rPr lang="tr-TR" spc="-32" dirty="0">
                <a:solidFill>
                  <a:srgbClr val="231F20"/>
                </a:solidFill>
                <a:latin typeface="Arial" pitchFamily="34" charset="0"/>
                <a:cs typeface="Arial" pitchFamily="34" charset="0"/>
              </a:rPr>
              <a:t>Ülkemizde fiziki düzenlemeler yoluyla </a:t>
            </a:r>
            <a:r>
              <a:rPr lang="tr-TR" spc="-32" dirty="0">
                <a:solidFill>
                  <a:srgbClr val="231F20"/>
                </a:solidFill>
                <a:latin typeface="Arial" pitchFamily="34" charset="0"/>
                <a:cs typeface="Arial" pitchFamily="34" charset="0"/>
              </a:rPr>
              <a:t>suçun işlenişini </a:t>
            </a:r>
            <a:r>
              <a:rPr lang="tr-TR" spc="-32" dirty="0">
                <a:solidFill>
                  <a:srgbClr val="231F20"/>
                </a:solidFill>
                <a:latin typeface="Arial" pitchFamily="34" charset="0"/>
                <a:cs typeface="Arial" pitchFamily="34" charset="0"/>
              </a:rPr>
              <a:t>zorlaştırmak ve caydırmak, Vatandaşın bilinçlendirilmesi, suç </a:t>
            </a:r>
            <a:r>
              <a:rPr lang="tr-TR" spc="-32" dirty="0">
                <a:solidFill>
                  <a:srgbClr val="231F20"/>
                </a:solidFill>
                <a:latin typeface="Arial" pitchFamily="34" charset="0"/>
                <a:cs typeface="Arial" pitchFamily="34" charset="0"/>
              </a:rPr>
              <a:t>mağdurları ve </a:t>
            </a:r>
            <a:r>
              <a:rPr lang="tr-TR" spc="-32" dirty="0">
                <a:solidFill>
                  <a:srgbClr val="231F20"/>
                </a:solidFill>
                <a:latin typeface="Arial" pitchFamily="34" charset="0"/>
                <a:cs typeface="Arial" pitchFamily="34" charset="0"/>
              </a:rPr>
              <a:t>yakınlarına yardım – destek, sabıkalı vatandaşların topluma </a:t>
            </a:r>
            <a:r>
              <a:rPr lang="tr-TR" spc="-32" dirty="0">
                <a:solidFill>
                  <a:srgbClr val="231F20"/>
                </a:solidFill>
                <a:latin typeface="Arial" pitchFamily="34" charset="0"/>
                <a:cs typeface="Arial" pitchFamily="34" charset="0"/>
              </a:rPr>
              <a:t>kazandırılması çalışmaları </a:t>
            </a:r>
            <a:r>
              <a:rPr lang="tr-TR" spc="-32" dirty="0">
                <a:solidFill>
                  <a:srgbClr val="231F20"/>
                </a:solidFill>
                <a:latin typeface="Arial" pitchFamily="34" charset="0"/>
                <a:cs typeface="Arial" pitchFamily="34" charset="0"/>
              </a:rPr>
              <a:t>bu kapsamda değerlendirilebilir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897391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296676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Ülkemizdeki suç önlemeyle ilgili yapılan çalışmalar ve ulaşılan </a:t>
            </a:r>
            <a:r>
              <a:rPr lang="tr-TR" spc="-32" dirty="0">
                <a:solidFill>
                  <a:srgbClr val="231F20"/>
                </a:solidFill>
                <a:latin typeface="Arial" pitchFamily="34" charset="0"/>
                <a:cs typeface="Arial" pitchFamily="34" charset="0"/>
              </a:rPr>
              <a:t>modelleri inceledikten </a:t>
            </a:r>
            <a:r>
              <a:rPr lang="tr-TR" spc="-32" dirty="0">
                <a:solidFill>
                  <a:srgbClr val="231F20"/>
                </a:solidFill>
                <a:latin typeface="Arial" pitchFamily="34" charset="0"/>
                <a:cs typeface="Arial" pitchFamily="34" charset="0"/>
              </a:rPr>
              <a:t>sonra dünyadaki uygulamaları da incelemek bütüncül olarak </a:t>
            </a:r>
            <a:r>
              <a:rPr lang="tr-TR" spc="-32" dirty="0">
                <a:solidFill>
                  <a:srgbClr val="231F20"/>
                </a:solidFill>
                <a:latin typeface="Arial" pitchFamily="34" charset="0"/>
                <a:cs typeface="Arial" pitchFamily="34" charset="0"/>
              </a:rPr>
              <a:t>bizlere karşılaştırmalı </a:t>
            </a:r>
            <a:r>
              <a:rPr lang="tr-TR" spc="-32" dirty="0">
                <a:solidFill>
                  <a:srgbClr val="231F20"/>
                </a:solidFill>
                <a:latin typeface="Arial" pitchFamily="34" charset="0"/>
                <a:cs typeface="Arial" pitchFamily="34" charset="0"/>
              </a:rPr>
              <a:t>bir bakış açısı kazandıracaktır. Özellikle Amerika Birleşik </a:t>
            </a:r>
            <a:r>
              <a:rPr lang="tr-TR" spc="-32" dirty="0">
                <a:solidFill>
                  <a:srgbClr val="231F20"/>
                </a:solidFill>
                <a:latin typeface="Arial" pitchFamily="34" charset="0"/>
                <a:cs typeface="Arial" pitchFamily="34" charset="0"/>
              </a:rPr>
              <a:t>Devletleri ve </a:t>
            </a:r>
            <a:r>
              <a:rPr lang="tr-TR" spc="-32" dirty="0">
                <a:solidFill>
                  <a:srgbClr val="231F20"/>
                </a:solidFill>
                <a:latin typeface="Arial" pitchFamily="34" charset="0"/>
                <a:cs typeface="Arial" pitchFamily="34" charset="0"/>
              </a:rPr>
              <a:t>İngiltere örneği önemli detaylar hakkında bizlere yeni ufuklara açacaktır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0753931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5736756"/>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Dünyada farklı modeller ile suçla mücadele yürütülmektedir. </a:t>
            </a:r>
            <a:r>
              <a:rPr lang="tr-TR" spc="-32" dirty="0">
                <a:solidFill>
                  <a:srgbClr val="231F20"/>
                </a:solidFill>
                <a:latin typeface="Arial" pitchFamily="34" charset="0"/>
                <a:cs typeface="Arial" pitchFamily="34" charset="0"/>
              </a:rPr>
              <a:t>Mesela Devriye </a:t>
            </a:r>
            <a:r>
              <a:rPr lang="tr-TR" spc="-32" dirty="0">
                <a:solidFill>
                  <a:srgbClr val="231F20"/>
                </a:solidFill>
                <a:latin typeface="Arial" pitchFamily="34" charset="0"/>
                <a:cs typeface="Arial" pitchFamily="34" charset="0"/>
              </a:rPr>
              <a:t>(Motorize, yaya, atlı), Okul Polisliği, Belli Mıntıka, Sokak ve Suç </a:t>
            </a:r>
            <a:r>
              <a:rPr lang="tr-TR" spc="-32" dirty="0">
                <a:solidFill>
                  <a:srgbClr val="231F20"/>
                </a:solidFill>
                <a:latin typeface="Arial" pitchFamily="34" charset="0"/>
                <a:cs typeface="Arial" pitchFamily="34" charset="0"/>
              </a:rPr>
              <a:t>Mahallerin Teknik </a:t>
            </a:r>
            <a:r>
              <a:rPr lang="tr-TR" spc="-32" dirty="0">
                <a:solidFill>
                  <a:srgbClr val="231F20"/>
                </a:solidFill>
                <a:latin typeface="Arial" pitchFamily="34" charset="0"/>
                <a:cs typeface="Arial" pitchFamily="34" charset="0"/>
              </a:rPr>
              <a:t>ve Fiziki Takibi, Güven Timleri, Huzur Toplantıları, Kırık Camlar “</a:t>
            </a:r>
            <a:r>
              <a:rPr lang="tr-TR" spc="-32" dirty="0" err="1">
                <a:solidFill>
                  <a:srgbClr val="231F20"/>
                </a:solidFill>
                <a:latin typeface="Arial" pitchFamily="34" charset="0"/>
                <a:cs typeface="Arial" pitchFamily="34" charset="0"/>
              </a:rPr>
              <a:t>Broken</a:t>
            </a:r>
            <a:r>
              <a:rPr lang="tr-TR" spc="-32" dirty="0">
                <a:solidFill>
                  <a:srgbClr val="231F20"/>
                </a:solidFill>
                <a:latin typeface="Arial" pitchFamily="34" charset="0"/>
                <a:cs typeface="Arial" pitchFamily="34" charset="0"/>
              </a:rPr>
              <a:t> Windows</a:t>
            </a:r>
            <a:r>
              <a:rPr lang="tr-TR" spc="-32" dirty="0">
                <a:solidFill>
                  <a:srgbClr val="231F20"/>
                </a:solidFill>
                <a:latin typeface="Arial" pitchFamily="34" charset="0"/>
                <a:cs typeface="Arial" pitchFamily="34" charset="0"/>
              </a:rPr>
              <a:t>” (En küçük Ayrıntıların bile göz ardı edilmeden her türlü </a:t>
            </a:r>
            <a:r>
              <a:rPr lang="tr-TR" spc="-32" dirty="0">
                <a:solidFill>
                  <a:srgbClr val="231F20"/>
                </a:solidFill>
                <a:latin typeface="Arial" pitchFamily="34" charset="0"/>
                <a:cs typeface="Arial" pitchFamily="34" charset="0"/>
              </a:rPr>
              <a:t>suçlulukla ilgilenilmesi</a:t>
            </a:r>
            <a:r>
              <a:rPr lang="tr-TR" spc="-32" dirty="0">
                <a:solidFill>
                  <a:srgbClr val="231F20"/>
                </a:solidFill>
                <a:latin typeface="Arial" pitchFamily="34" charset="0"/>
                <a:cs typeface="Arial" pitchFamily="34" charset="0"/>
              </a:rPr>
              <a:t>), Suça Karşı Sıfır Tolerans “Zero </a:t>
            </a:r>
            <a:r>
              <a:rPr lang="tr-TR" spc="-32" dirty="0" err="1">
                <a:solidFill>
                  <a:srgbClr val="231F20"/>
                </a:solidFill>
                <a:latin typeface="Arial" pitchFamily="34" charset="0"/>
                <a:cs typeface="Arial" pitchFamily="34" charset="0"/>
              </a:rPr>
              <a:t>Tolerance</a:t>
            </a:r>
            <a:r>
              <a:rPr lang="tr-TR" spc="-32" dirty="0">
                <a:solidFill>
                  <a:srgbClr val="231F20"/>
                </a:solidFill>
                <a:latin typeface="Arial" pitchFamily="34" charset="0"/>
                <a:cs typeface="Arial" pitchFamily="34" charset="0"/>
              </a:rPr>
              <a:t>”, İstihbarat Temelli </a:t>
            </a:r>
            <a:r>
              <a:rPr lang="tr-TR" spc="-32" dirty="0">
                <a:solidFill>
                  <a:srgbClr val="231F20"/>
                </a:solidFill>
                <a:latin typeface="Arial" pitchFamily="34" charset="0"/>
                <a:cs typeface="Arial" pitchFamily="34" charset="0"/>
              </a:rPr>
              <a:t>Polislik “</a:t>
            </a:r>
            <a:r>
              <a:rPr lang="tr-TR" spc="-32" dirty="0" err="1">
                <a:solidFill>
                  <a:srgbClr val="231F20"/>
                </a:solidFill>
                <a:latin typeface="Arial" pitchFamily="34" charset="0"/>
                <a:cs typeface="Arial" pitchFamily="34" charset="0"/>
              </a:rPr>
              <a:t>Intelligance-Led</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”,Toplum Destekli Polislik “</a:t>
            </a:r>
            <a:r>
              <a:rPr lang="tr-TR" spc="-32" dirty="0" err="1">
                <a:solidFill>
                  <a:srgbClr val="231F20"/>
                </a:solidFill>
                <a:latin typeface="Arial" pitchFamily="34" charset="0"/>
                <a:cs typeface="Arial" pitchFamily="34" charset="0"/>
              </a:rPr>
              <a:t>Community</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Sorun Merkezli </a:t>
            </a:r>
            <a:r>
              <a:rPr lang="tr-TR" spc="-32" dirty="0">
                <a:solidFill>
                  <a:srgbClr val="231F20"/>
                </a:solidFill>
                <a:latin typeface="Arial" pitchFamily="34" charset="0"/>
                <a:cs typeface="Arial" pitchFamily="34" charset="0"/>
              </a:rPr>
              <a:t>Polislik “Problem-</a:t>
            </a:r>
            <a:r>
              <a:rPr lang="tr-TR" spc="-32" dirty="0" err="1">
                <a:solidFill>
                  <a:srgbClr val="231F20"/>
                </a:solidFill>
                <a:latin typeface="Arial" pitchFamily="34" charset="0"/>
                <a:cs typeface="Arial" pitchFamily="34" charset="0"/>
              </a:rPr>
              <a:t>Oriented</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 Polis ve Komşuluk Güvenliği</a:t>
            </a:r>
            <a:r>
              <a:rPr lang="tr-TR" spc="-32" dirty="0">
                <a:solidFill>
                  <a:srgbClr val="231F20"/>
                </a:solidFill>
                <a:latin typeface="Arial" pitchFamily="34" charset="0"/>
                <a:cs typeface="Arial" pitchFamily="34" charset="0"/>
              </a:rPr>
              <a:t>, Suçluların </a:t>
            </a:r>
            <a:r>
              <a:rPr lang="tr-TR" spc="-32" dirty="0">
                <a:solidFill>
                  <a:srgbClr val="231F20"/>
                </a:solidFill>
                <a:latin typeface="Arial" pitchFamily="34" charset="0"/>
                <a:cs typeface="Arial" pitchFamily="34" charset="0"/>
              </a:rPr>
              <a:t>Rehabilitasyonu ve Topluma Kazandırılması, Suçun Salgın </a:t>
            </a:r>
            <a:r>
              <a:rPr lang="tr-TR" spc="-32" dirty="0">
                <a:solidFill>
                  <a:srgbClr val="231F20"/>
                </a:solidFill>
                <a:latin typeface="Arial" pitchFamily="34" charset="0"/>
                <a:cs typeface="Arial" pitchFamily="34" charset="0"/>
              </a:rPr>
              <a:t>Hastalığa Benzetilmesi </a:t>
            </a:r>
            <a:r>
              <a:rPr lang="tr-TR" spc="-32" dirty="0">
                <a:solidFill>
                  <a:srgbClr val="231F20"/>
                </a:solidFill>
                <a:latin typeface="Arial" pitchFamily="34" charset="0"/>
                <a:cs typeface="Arial" pitchFamily="34" charset="0"/>
              </a:rPr>
              <a:t>“</a:t>
            </a:r>
            <a:r>
              <a:rPr lang="tr-TR" spc="-32" dirty="0" err="1">
                <a:solidFill>
                  <a:srgbClr val="231F20"/>
                </a:solidFill>
                <a:latin typeface="Arial" pitchFamily="34" charset="0"/>
                <a:cs typeface="Arial" pitchFamily="34" charset="0"/>
              </a:rPr>
              <a:t>Tipping</a:t>
            </a:r>
            <a:r>
              <a:rPr lang="tr-TR" spc="-32" dirty="0">
                <a:solidFill>
                  <a:srgbClr val="231F20"/>
                </a:solidFill>
                <a:latin typeface="Arial" pitchFamily="34" charset="0"/>
                <a:cs typeface="Arial" pitchFamily="34" charset="0"/>
              </a:rPr>
              <a:t> Point”, Suçun Mali Boyutu ve Analizi şeklinde sıralanabilir.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42221324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3"/>
            <a:ext cx="8487624" cy="493653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Amerika Birleşik Devletleri’yle mukayese edecek olursak ABD’de </a:t>
            </a:r>
            <a:r>
              <a:rPr lang="tr-TR" spc="-32" dirty="0">
                <a:solidFill>
                  <a:srgbClr val="231F20"/>
                </a:solidFill>
                <a:latin typeface="Arial" pitchFamily="34" charset="0"/>
                <a:cs typeface="Arial" pitchFamily="34" charset="0"/>
              </a:rPr>
              <a:t>polis teşkilat </a:t>
            </a:r>
            <a:r>
              <a:rPr lang="tr-TR" spc="-32" dirty="0">
                <a:solidFill>
                  <a:srgbClr val="231F20"/>
                </a:solidFill>
                <a:latin typeface="Arial" pitchFamily="34" charset="0"/>
                <a:cs typeface="Arial" pitchFamily="34" charset="0"/>
              </a:rPr>
              <a:t>yapısı çeşitliliği ve bölünmesi ile kendine has bir özellik kazanmıştır. </a:t>
            </a:r>
            <a:r>
              <a:rPr lang="tr-TR" spc="-32" dirty="0">
                <a:solidFill>
                  <a:srgbClr val="231F20"/>
                </a:solidFill>
                <a:latin typeface="Arial" pitchFamily="34" charset="0"/>
                <a:cs typeface="Arial" pitchFamily="34" charset="0"/>
              </a:rPr>
              <a:t>Polis teşkilatının</a:t>
            </a:r>
            <a:r>
              <a:rPr lang="tr-TR" spc="-32" dirty="0">
                <a:solidFill>
                  <a:srgbClr val="231F20"/>
                </a:solidFill>
                <a:latin typeface="Arial" pitchFamily="34" charset="0"/>
                <a:cs typeface="Arial" pitchFamily="34" charset="0"/>
              </a:rPr>
              <a:t>, tabana dayanan yerel idarenin bir simgesi olduğu </a:t>
            </a:r>
            <a:r>
              <a:rPr lang="tr-TR" spc="-32" dirty="0">
                <a:solidFill>
                  <a:srgbClr val="231F20"/>
                </a:solidFill>
                <a:latin typeface="Arial" pitchFamily="34" charset="0"/>
                <a:cs typeface="Arial" pitchFamily="34" charset="0"/>
              </a:rPr>
              <a:t>düşünülmektedir  </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Federe </a:t>
            </a:r>
            <a:r>
              <a:rPr lang="tr-TR" spc="-32" dirty="0">
                <a:solidFill>
                  <a:srgbClr val="231F20"/>
                </a:solidFill>
                <a:latin typeface="Arial" pitchFamily="34" charset="0"/>
                <a:cs typeface="Arial" pitchFamily="34" charset="0"/>
              </a:rPr>
              <a:t>devletlerin, devlet </a:t>
            </a:r>
            <a:r>
              <a:rPr lang="tr-TR" spc="-32" dirty="0">
                <a:solidFill>
                  <a:srgbClr val="231F20"/>
                </a:solidFill>
                <a:latin typeface="Arial" pitchFamily="34" charset="0"/>
                <a:cs typeface="Arial" pitchFamily="34" charset="0"/>
              </a:rPr>
              <a:t>düzeyinde ayrı </a:t>
            </a:r>
            <a:r>
              <a:rPr lang="tr-TR" spc="-32" dirty="0">
                <a:solidFill>
                  <a:srgbClr val="231F20"/>
                </a:solidFill>
                <a:latin typeface="Arial" pitchFamily="34" charset="0"/>
                <a:cs typeface="Arial" pitchFamily="34" charset="0"/>
              </a:rPr>
              <a:t>polis güçleri vardır. ABD‘de yaklaşık 450 bin civarında iken </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sadece New York şehrinde bu rakam 48.950 </a:t>
            </a:r>
            <a:r>
              <a:rPr lang="tr-TR" spc="-32" dirty="0">
                <a:solidFill>
                  <a:srgbClr val="231F20"/>
                </a:solidFill>
                <a:latin typeface="Arial" pitchFamily="34" charset="0"/>
                <a:cs typeface="Arial" pitchFamily="34" charset="0"/>
              </a:rPr>
              <a:t>civarında idi . </a:t>
            </a:r>
            <a:r>
              <a:rPr lang="tr-TR" spc="-32" dirty="0">
                <a:solidFill>
                  <a:srgbClr val="231F20"/>
                </a:solidFill>
                <a:latin typeface="Arial" pitchFamily="34" charset="0"/>
                <a:cs typeface="Arial" pitchFamily="34" charset="0"/>
              </a:rPr>
              <a:t>2005 yılında New York </a:t>
            </a:r>
            <a:r>
              <a:rPr lang="tr-TR" spc="-32" dirty="0">
                <a:solidFill>
                  <a:srgbClr val="231F20"/>
                </a:solidFill>
                <a:latin typeface="Arial" pitchFamily="34" charset="0"/>
                <a:cs typeface="Arial" pitchFamily="34" charset="0"/>
              </a:rPr>
              <a:t>Polis Departmanı’ndaki </a:t>
            </a:r>
            <a:r>
              <a:rPr lang="tr-TR" spc="-32" dirty="0">
                <a:solidFill>
                  <a:srgbClr val="231F20"/>
                </a:solidFill>
                <a:latin typeface="Arial" pitchFamily="34" charset="0"/>
                <a:cs typeface="Arial" pitchFamily="34" charset="0"/>
              </a:rPr>
              <a:t>polis sayısı ise </a:t>
            </a:r>
            <a:r>
              <a:rPr lang="tr-TR" spc="-32" dirty="0">
                <a:solidFill>
                  <a:srgbClr val="231F20"/>
                </a:solidFill>
                <a:latin typeface="Arial" pitchFamily="34" charset="0"/>
                <a:cs typeface="Arial" pitchFamily="34" charset="0"/>
              </a:rPr>
              <a:t>39.110’dur</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23051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4"/>
            <a:ext cx="8487624" cy="6598531"/>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ABD’de mahallî düzeyde temel polis fonksiyonları ekip (devriye), </a:t>
            </a:r>
            <a:r>
              <a:rPr lang="tr-TR" spc="-32" dirty="0">
                <a:solidFill>
                  <a:srgbClr val="231F20"/>
                </a:solidFill>
                <a:latin typeface="Arial" pitchFamily="34" charset="0"/>
                <a:cs typeface="Arial" pitchFamily="34" charset="0"/>
              </a:rPr>
              <a:t>suç araştırması</a:t>
            </a:r>
            <a:r>
              <a:rPr lang="tr-TR" spc="-32" dirty="0">
                <a:solidFill>
                  <a:srgbClr val="231F20"/>
                </a:solidFill>
                <a:latin typeface="Arial" pitchFamily="34" charset="0"/>
                <a:cs typeface="Arial" pitchFamily="34" charset="0"/>
              </a:rPr>
              <a:t>, trafik kontrolü, ahlaka aykırı fiilleri ve zararlı alışkanlıkları önlemek</a:t>
            </a:r>
            <a:r>
              <a:rPr lang="tr-TR" spc="-32" dirty="0">
                <a:solidFill>
                  <a:srgbClr val="231F20"/>
                </a:solidFill>
                <a:latin typeface="Arial" pitchFamily="34" charset="0"/>
                <a:cs typeface="Arial" pitchFamily="34" charset="0"/>
              </a:rPr>
              <a:t>, çocuk </a:t>
            </a:r>
            <a:r>
              <a:rPr lang="tr-TR" spc="-32" dirty="0">
                <a:solidFill>
                  <a:srgbClr val="231F20"/>
                </a:solidFill>
                <a:latin typeface="Arial" pitchFamily="34" charset="0"/>
                <a:cs typeface="Arial" pitchFamily="34" charset="0"/>
              </a:rPr>
              <a:t>suçluluğunu kontrol etmek gibi yerine getirilmesi gereken bu görevlere </a:t>
            </a:r>
            <a:r>
              <a:rPr lang="tr-TR" spc="-32" dirty="0">
                <a:solidFill>
                  <a:srgbClr val="231F20"/>
                </a:solidFill>
                <a:latin typeface="Arial" pitchFamily="34" charset="0"/>
                <a:cs typeface="Arial" pitchFamily="34" charset="0"/>
              </a:rPr>
              <a:t>göre hat </a:t>
            </a:r>
            <a:r>
              <a:rPr lang="tr-TR" spc="-32" dirty="0">
                <a:solidFill>
                  <a:srgbClr val="231F20"/>
                </a:solidFill>
                <a:latin typeface="Arial" pitchFamily="34" charset="0"/>
                <a:cs typeface="Arial" pitchFamily="34" charset="0"/>
              </a:rPr>
              <a:t>birimleri kurulmuştur</a:t>
            </a:r>
            <a:r>
              <a:rPr lang="tr-TR" spc="-32" dirty="0">
                <a:solidFill>
                  <a:srgbClr val="231F20"/>
                </a:solidFill>
                <a:latin typeface="Arial" pitchFamily="34" charset="0"/>
                <a:cs typeface="Arial" pitchFamily="34" charset="0"/>
              </a:rPr>
              <a:t>.</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Eyalet düzeyinde polis örgütlenmelerinde ise </a:t>
            </a:r>
            <a:r>
              <a:rPr lang="tr-TR" spc="-32" dirty="0">
                <a:solidFill>
                  <a:srgbClr val="231F20"/>
                </a:solidFill>
                <a:latin typeface="Arial" pitchFamily="34" charset="0"/>
                <a:cs typeface="Arial" pitchFamily="34" charset="0"/>
              </a:rPr>
              <a:t>bu fonksiyonlar </a:t>
            </a:r>
            <a:r>
              <a:rPr lang="tr-TR" spc="-32" dirty="0">
                <a:solidFill>
                  <a:srgbClr val="231F20"/>
                </a:solidFill>
                <a:latin typeface="Arial" pitchFamily="34" charset="0"/>
                <a:cs typeface="Arial" pitchFamily="34" charset="0"/>
              </a:rPr>
              <a:t>için ayrı ayrı birimler oluşturulmaktadır. Bu </a:t>
            </a:r>
            <a:r>
              <a:rPr lang="tr-TR" spc="-32" dirty="0">
                <a:solidFill>
                  <a:srgbClr val="231F20"/>
                </a:solidFill>
                <a:latin typeface="Arial" pitchFamily="34" charset="0"/>
                <a:cs typeface="Arial" pitchFamily="34" charset="0"/>
              </a:rPr>
              <a:t>görevlerin yürütülmesinde </a:t>
            </a:r>
            <a:r>
              <a:rPr lang="tr-TR" spc="-32" dirty="0">
                <a:solidFill>
                  <a:srgbClr val="231F20"/>
                </a:solidFill>
                <a:latin typeface="Arial" pitchFamily="34" charset="0"/>
                <a:cs typeface="Arial" pitchFamily="34" charset="0"/>
              </a:rPr>
              <a:t>etkinlik sağlamak üzere bölge karakolları (</a:t>
            </a:r>
            <a:r>
              <a:rPr lang="tr-TR" spc="-32" dirty="0" err="1">
                <a:solidFill>
                  <a:srgbClr val="231F20"/>
                </a:solidFill>
                <a:latin typeface="Arial" pitchFamily="34" charset="0"/>
                <a:cs typeface="Arial" pitchFamily="34" charset="0"/>
              </a:rPr>
              <a:t>district</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station</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ile sorumluluğun </a:t>
            </a:r>
            <a:r>
              <a:rPr lang="tr-TR" spc="-32" dirty="0">
                <a:solidFill>
                  <a:srgbClr val="231F20"/>
                </a:solidFill>
                <a:latin typeface="Arial" pitchFamily="34" charset="0"/>
                <a:cs typeface="Arial" pitchFamily="34" charset="0"/>
              </a:rPr>
              <a:t>dağıtılmasına gidilmektedir.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Devriye </a:t>
            </a:r>
            <a:r>
              <a:rPr lang="tr-TR" spc="-32" dirty="0">
                <a:solidFill>
                  <a:srgbClr val="231F20"/>
                </a:solidFill>
                <a:latin typeface="Arial" pitchFamily="34" charset="0"/>
                <a:cs typeface="Arial" pitchFamily="34" charset="0"/>
              </a:rPr>
              <a:t>(</a:t>
            </a:r>
            <a:r>
              <a:rPr lang="tr-TR" spc="-32" dirty="0" err="1">
                <a:solidFill>
                  <a:srgbClr val="231F20"/>
                </a:solidFill>
                <a:latin typeface="Arial" pitchFamily="34" charset="0"/>
                <a:cs typeface="Arial" pitchFamily="34" charset="0"/>
              </a:rPr>
              <a:t>patrol</a:t>
            </a:r>
            <a:r>
              <a:rPr lang="tr-TR" spc="-32" dirty="0">
                <a:solidFill>
                  <a:srgbClr val="231F20"/>
                </a:solidFill>
                <a:latin typeface="Arial" pitchFamily="34" charset="0"/>
                <a:cs typeface="Arial" pitchFamily="34" charset="0"/>
              </a:rPr>
              <a:t>), güvenlik </a:t>
            </a:r>
            <a:r>
              <a:rPr lang="tr-TR" spc="-32" dirty="0">
                <a:solidFill>
                  <a:srgbClr val="231F20"/>
                </a:solidFill>
                <a:latin typeface="Arial" pitchFamily="34" charset="0"/>
                <a:cs typeface="Arial" pitchFamily="34" charset="0"/>
              </a:rPr>
              <a:t>hizmetlerinin yerine </a:t>
            </a:r>
            <a:r>
              <a:rPr lang="tr-TR" spc="-32" dirty="0">
                <a:solidFill>
                  <a:srgbClr val="231F20"/>
                </a:solidFill>
                <a:latin typeface="Arial" pitchFamily="34" charset="0"/>
                <a:cs typeface="Arial" pitchFamily="34" charset="0"/>
              </a:rPr>
              <a:t>getirilmesinde vazgeçilmez bir yoldur. Bilindiği üzere devriye hizmetleri</a:t>
            </a:r>
            <a:r>
              <a:rPr lang="tr-TR" spc="-32" dirty="0">
                <a:solidFill>
                  <a:srgbClr val="231F20"/>
                </a:solidFill>
                <a:latin typeface="Arial" pitchFamily="34" charset="0"/>
                <a:cs typeface="Arial" pitchFamily="34" charset="0"/>
              </a:rPr>
              <a:t>, hizmete </a:t>
            </a:r>
            <a:r>
              <a:rPr lang="tr-TR" spc="-32" dirty="0">
                <a:solidFill>
                  <a:srgbClr val="231F20"/>
                </a:solidFill>
                <a:latin typeface="Arial" pitchFamily="34" charset="0"/>
                <a:cs typeface="Arial" pitchFamily="34" charset="0"/>
              </a:rPr>
              <a:t>hazır, önleyici fonksiyonları ile oldukça faydalı hizmetlerdir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3528616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4"/>
            <a:ext cx="8487624" cy="647542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1924 yılında 440 memuru olan FBI, günümüzde yaklaşık 21 bin </a:t>
            </a:r>
            <a:r>
              <a:rPr lang="tr-TR" spc="-32" dirty="0">
                <a:solidFill>
                  <a:srgbClr val="231F20"/>
                </a:solidFill>
                <a:latin typeface="Arial" pitchFamily="34" charset="0"/>
                <a:cs typeface="Arial" pitchFamily="34" charset="0"/>
              </a:rPr>
              <a:t>memurdan oluşmaktadır</a:t>
            </a:r>
            <a:r>
              <a:rPr lang="tr-TR" spc="-32" dirty="0">
                <a:solidFill>
                  <a:srgbClr val="231F20"/>
                </a:solidFill>
                <a:latin typeface="Arial" pitchFamily="34" charset="0"/>
                <a:cs typeface="Arial" pitchFamily="34" charset="0"/>
              </a:rPr>
              <a:t>. İkinci Dünya Savaşı’ndan günümüze kadar, federal kanunlara </a:t>
            </a:r>
            <a:r>
              <a:rPr lang="tr-TR" spc="-32" dirty="0">
                <a:solidFill>
                  <a:srgbClr val="231F20"/>
                </a:solidFill>
                <a:latin typeface="Arial" pitchFamily="34" charset="0"/>
                <a:cs typeface="Arial" pitchFamily="34" charset="0"/>
              </a:rPr>
              <a:t>aykırı olarak </a:t>
            </a:r>
            <a:r>
              <a:rPr lang="tr-TR" spc="-32" dirty="0">
                <a:solidFill>
                  <a:srgbClr val="231F20"/>
                </a:solidFill>
                <a:latin typeface="Arial" pitchFamily="34" charset="0"/>
                <a:cs typeface="Arial" pitchFamily="34" charset="0"/>
              </a:rPr>
              <a:t>işlenen veya çocuk kaçırma, uyuşturucu kaçakçılığı, iç bozgunculuk ve </a:t>
            </a:r>
            <a:r>
              <a:rPr lang="tr-TR" spc="-32" dirty="0">
                <a:solidFill>
                  <a:srgbClr val="231F20"/>
                </a:solidFill>
                <a:latin typeface="Arial" pitchFamily="34" charset="0"/>
                <a:cs typeface="Arial" pitchFamily="34" charset="0"/>
              </a:rPr>
              <a:t>karşı casuslukla mücadele </a:t>
            </a:r>
            <a:r>
              <a:rPr lang="tr-TR" spc="-32" dirty="0">
                <a:solidFill>
                  <a:srgbClr val="231F20"/>
                </a:solidFill>
                <a:latin typeface="Arial" pitchFamily="34" charset="0"/>
                <a:cs typeface="Arial" pitchFamily="34" charset="0"/>
              </a:rPr>
              <a:t>gibi devletler arası nitelik arz eden suçlar </a:t>
            </a:r>
            <a:r>
              <a:rPr lang="tr-TR" spc="-32" dirty="0">
                <a:solidFill>
                  <a:srgbClr val="231F20"/>
                </a:solidFill>
                <a:latin typeface="Arial" pitchFamily="34" charset="0"/>
                <a:cs typeface="Arial" pitchFamily="34" charset="0"/>
              </a:rPr>
              <a:t>üzerinde çalışmalarını </a:t>
            </a:r>
            <a:r>
              <a:rPr lang="tr-TR" spc="-32" dirty="0">
                <a:solidFill>
                  <a:srgbClr val="231F20"/>
                </a:solidFill>
                <a:latin typeface="Arial" pitchFamily="34" charset="0"/>
                <a:cs typeface="Arial" pitchFamily="34" charset="0"/>
              </a:rPr>
              <a:t>sürdürmektedir.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z="14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Mevcut </a:t>
            </a:r>
            <a:r>
              <a:rPr lang="tr-TR" spc="-32" dirty="0">
                <a:solidFill>
                  <a:srgbClr val="231F20"/>
                </a:solidFill>
                <a:latin typeface="Arial" pitchFamily="34" charset="0"/>
                <a:cs typeface="Arial" pitchFamily="34" charset="0"/>
              </a:rPr>
              <a:t>yapısı içerisinde laboratuvarları, </a:t>
            </a:r>
            <a:r>
              <a:rPr lang="tr-TR" spc="-32" dirty="0">
                <a:solidFill>
                  <a:srgbClr val="231F20"/>
                </a:solidFill>
                <a:latin typeface="Arial" pitchFamily="34" charset="0"/>
                <a:cs typeface="Arial" pitchFamily="34" charset="0"/>
              </a:rPr>
              <a:t>kimlik tespit </a:t>
            </a:r>
            <a:r>
              <a:rPr lang="tr-TR" spc="-32" dirty="0">
                <a:solidFill>
                  <a:srgbClr val="231F20"/>
                </a:solidFill>
                <a:latin typeface="Arial" pitchFamily="34" charset="0"/>
                <a:cs typeface="Arial" pitchFamily="34" charset="0"/>
              </a:rPr>
              <a:t>birimleri, bilgisayar veri merkezleri sayesinde, yerel güçlere </a:t>
            </a:r>
            <a:r>
              <a:rPr lang="tr-TR" spc="-32" dirty="0">
                <a:solidFill>
                  <a:srgbClr val="231F20"/>
                </a:solidFill>
                <a:latin typeface="Arial" pitchFamily="34" charset="0"/>
                <a:cs typeface="Arial" pitchFamily="34" charset="0"/>
              </a:rPr>
              <a:t>katkılar sağlamaktadır</a:t>
            </a:r>
            <a:r>
              <a:rPr lang="tr-TR" spc="-32" dirty="0">
                <a:solidFill>
                  <a:srgbClr val="231F20"/>
                </a:solidFill>
                <a:latin typeface="Arial" pitchFamily="34" charset="0"/>
                <a:cs typeface="Arial" pitchFamily="34" charset="0"/>
              </a:rPr>
              <a:t>. 1989’dan beri ise, FBI görevlileri bulundukları federe </a:t>
            </a:r>
            <a:r>
              <a:rPr lang="tr-TR" spc="-32" dirty="0">
                <a:solidFill>
                  <a:srgbClr val="231F20"/>
                </a:solidFill>
                <a:latin typeface="Arial" pitchFamily="34" charset="0"/>
                <a:cs typeface="Arial" pitchFamily="34" charset="0"/>
              </a:rPr>
              <a:t>devletin muvafakatini </a:t>
            </a:r>
            <a:r>
              <a:rPr lang="tr-TR" spc="-32" dirty="0">
                <a:solidFill>
                  <a:srgbClr val="231F20"/>
                </a:solidFill>
                <a:latin typeface="Arial" pitchFamily="34" charset="0"/>
                <a:cs typeface="Arial" pitchFamily="34" charset="0"/>
              </a:rPr>
              <a:t>bile almadan suçluları tutuklayabilmektedirler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6957862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526144"/>
            <a:ext cx="8487624" cy="536742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New York Polis Teşkilatı 19. yüzyılda Londra Metropoliten Polis </a:t>
            </a:r>
            <a:r>
              <a:rPr lang="tr-TR" spc="-32" dirty="0">
                <a:solidFill>
                  <a:srgbClr val="231F20"/>
                </a:solidFill>
                <a:latin typeface="Arial" pitchFamily="34" charset="0"/>
                <a:cs typeface="Arial" pitchFamily="34" charset="0"/>
              </a:rPr>
              <a:t>Teşkilatı’nı model </a:t>
            </a:r>
            <a:r>
              <a:rPr lang="tr-TR" spc="-32" dirty="0">
                <a:solidFill>
                  <a:srgbClr val="231F20"/>
                </a:solidFill>
                <a:latin typeface="Arial" pitchFamily="34" charset="0"/>
                <a:cs typeface="Arial" pitchFamily="34" charset="0"/>
              </a:rPr>
              <a:t>alarak kurulmuş olup Amerika Birleşik Devletleri’nin en büyük ve en geniş metropoliten polis teşkilatıdır.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z="14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New </a:t>
            </a:r>
            <a:r>
              <a:rPr lang="tr-TR" spc="-32" dirty="0">
                <a:solidFill>
                  <a:srgbClr val="231F20"/>
                </a:solidFill>
                <a:latin typeface="Arial" pitchFamily="34" charset="0"/>
                <a:cs typeface="Arial" pitchFamily="34" charset="0"/>
              </a:rPr>
              <a:t>York Polis Teşkilatı, New York şehrinin </a:t>
            </a:r>
            <a:r>
              <a:rPr lang="tr-TR" spc="-32" dirty="0">
                <a:solidFill>
                  <a:srgbClr val="231F20"/>
                </a:solidFill>
                <a:latin typeface="Arial" pitchFamily="34" charset="0"/>
                <a:cs typeface="Arial" pitchFamily="34" charset="0"/>
              </a:rPr>
              <a:t>beş merkezî </a:t>
            </a:r>
            <a:r>
              <a:rPr lang="tr-TR" spc="-32" dirty="0">
                <a:solidFill>
                  <a:srgbClr val="231F20"/>
                </a:solidFill>
                <a:latin typeface="Arial" pitchFamily="34" charset="0"/>
                <a:cs typeface="Arial" pitchFamily="34" charset="0"/>
              </a:rPr>
              <a:t>ilçesinde (</a:t>
            </a:r>
            <a:r>
              <a:rPr lang="tr-TR" spc="-32" dirty="0" err="1">
                <a:solidFill>
                  <a:srgbClr val="231F20"/>
                </a:solidFill>
                <a:latin typeface="Arial" pitchFamily="34" charset="0"/>
                <a:cs typeface="Arial" pitchFamily="34" charset="0"/>
              </a:rPr>
              <a:t>boroughs</a:t>
            </a:r>
            <a:r>
              <a:rPr lang="tr-TR" spc="-32" dirty="0">
                <a:solidFill>
                  <a:srgbClr val="231F20"/>
                </a:solidFill>
                <a:latin typeface="Arial" pitchFamily="34" charset="0"/>
                <a:cs typeface="Arial" pitchFamily="34" charset="0"/>
              </a:rPr>
              <a:t>) kanun hakimiyeti ve soruşturma </a:t>
            </a:r>
            <a:r>
              <a:rPr lang="tr-TR" spc="-32" dirty="0">
                <a:solidFill>
                  <a:srgbClr val="231F20"/>
                </a:solidFill>
                <a:latin typeface="Arial" pitchFamily="34" charset="0"/>
                <a:cs typeface="Arial" pitchFamily="34" charset="0"/>
              </a:rPr>
              <a:t>hizmetlerini yürütmektedir</a:t>
            </a:r>
            <a:r>
              <a:rPr lang="tr-TR" spc="-32" dirty="0">
                <a:solidFill>
                  <a:srgbClr val="231F20"/>
                </a:solidFill>
                <a:latin typeface="Arial" pitchFamily="34" charset="0"/>
                <a:cs typeface="Arial" pitchFamily="34" charset="0"/>
              </a:rPr>
              <a:t>. Teşkilatın kendi tanımına göre görevi, “hukuku uygulamak, </a:t>
            </a:r>
            <a:r>
              <a:rPr lang="tr-TR" spc="-32" dirty="0">
                <a:solidFill>
                  <a:srgbClr val="231F20"/>
                </a:solidFill>
                <a:latin typeface="Arial" pitchFamily="34" charset="0"/>
                <a:cs typeface="Arial" pitchFamily="34" charset="0"/>
              </a:rPr>
              <a:t>huzuru korumak</a:t>
            </a:r>
            <a:r>
              <a:rPr lang="tr-TR" spc="-32" dirty="0">
                <a:solidFill>
                  <a:srgbClr val="231F20"/>
                </a:solidFill>
                <a:latin typeface="Arial" pitchFamily="34" charset="0"/>
                <a:cs typeface="Arial" pitchFamily="34" charset="0"/>
              </a:rPr>
              <a:t>, korkuyu azaltmak, güvenli bir çevre yaratmak, suçu önlemek ve </a:t>
            </a:r>
            <a:r>
              <a:rPr lang="tr-TR" spc="-32" dirty="0">
                <a:solidFill>
                  <a:srgbClr val="231F20"/>
                </a:solidFill>
                <a:latin typeface="Arial" pitchFamily="34" charset="0"/>
                <a:cs typeface="Arial" pitchFamily="34" charset="0"/>
              </a:rPr>
              <a:t>takip </a:t>
            </a:r>
            <a:r>
              <a:rPr lang="tr-TR" spc="-32" dirty="0" err="1">
                <a:solidFill>
                  <a:srgbClr val="231F20"/>
                </a:solidFill>
                <a:latin typeface="Arial" pitchFamily="34" charset="0"/>
                <a:cs typeface="Arial" pitchFamily="34" charset="0"/>
              </a:rPr>
              <a:t>etmek”tir</a:t>
            </a:r>
            <a:r>
              <a:rPr lang="tr-TR" spc="-32" dirty="0">
                <a:solidFill>
                  <a:srgbClr val="231F20"/>
                </a:solidFill>
                <a:latin typeface="Arial" pitchFamily="34" charset="0"/>
                <a:cs typeface="Arial" pitchFamily="34" charset="0"/>
              </a:rPr>
              <a:t>.</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2508678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362139" y="453572"/>
            <a:ext cx="8487624" cy="5490535"/>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New York Metropoliten Polis Teşkilatı içerisinde ayrı bir bölüm olarak </a:t>
            </a:r>
            <a:r>
              <a:rPr lang="tr-TR" spc="-32" dirty="0">
                <a:solidFill>
                  <a:srgbClr val="231F20"/>
                </a:solidFill>
                <a:latin typeface="Arial" pitchFamily="34" charset="0"/>
                <a:cs typeface="Arial" pitchFamily="34" charset="0"/>
              </a:rPr>
              <a:t>görev yapan </a:t>
            </a:r>
            <a:r>
              <a:rPr lang="tr-TR" spc="-32" dirty="0">
                <a:solidFill>
                  <a:srgbClr val="231F20"/>
                </a:solidFill>
                <a:latin typeface="Arial" pitchFamily="34" charset="0"/>
                <a:cs typeface="Arial" pitchFamily="34" charset="0"/>
              </a:rPr>
              <a:t>New York Transit Polisi, acil durumlarda New York şehrinin ulaşım </a:t>
            </a:r>
            <a:r>
              <a:rPr lang="tr-TR" spc="-32" dirty="0">
                <a:solidFill>
                  <a:srgbClr val="231F20"/>
                </a:solidFill>
                <a:latin typeface="Arial" pitchFamily="34" charset="0"/>
                <a:cs typeface="Arial" pitchFamily="34" charset="0"/>
              </a:rPr>
              <a:t>ağının korunması </a:t>
            </a:r>
            <a:r>
              <a:rPr lang="tr-TR" spc="-32" dirty="0">
                <a:solidFill>
                  <a:srgbClr val="231F20"/>
                </a:solidFill>
                <a:latin typeface="Arial" pitchFamily="34" charset="0"/>
                <a:cs typeface="Arial" pitchFamily="34" charset="0"/>
              </a:rPr>
              <a:t>ve buralarda meydana gelen olayların soruşturulmasından;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Kamu İskan Polisi </a:t>
            </a:r>
            <a:r>
              <a:rPr lang="tr-TR" spc="-32" dirty="0">
                <a:solidFill>
                  <a:srgbClr val="231F20"/>
                </a:solidFill>
                <a:latin typeface="Arial" pitchFamily="34" charset="0"/>
                <a:cs typeface="Arial" pitchFamily="34" charset="0"/>
              </a:rPr>
              <a:t>(</a:t>
            </a:r>
            <a:r>
              <a:rPr lang="tr-TR" spc="-32" dirty="0" err="1">
                <a:solidFill>
                  <a:srgbClr val="231F20"/>
                </a:solidFill>
                <a:latin typeface="Arial" pitchFamily="34" charset="0"/>
                <a:cs typeface="Arial" pitchFamily="34" charset="0"/>
              </a:rPr>
              <a:t>Housing</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Police</a:t>
            </a:r>
            <a:r>
              <a:rPr lang="tr-TR" spc="-32" dirty="0">
                <a:solidFill>
                  <a:srgbClr val="231F20"/>
                </a:solidFill>
                <a:latin typeface="Arial" pitchFamily="34" charset="0"/>
                <a:cs typeface="Arial" pitchFamily="34" charset="0"/>
              </a:rPr>
              <a:t>) ise, sadece Federal Hükûmet ya da eyalet </a:t>
            </a:r>
            <a:r>
              <a:rPr lang="tr-TR" spc="-32" dirty="0">
                <a:solidFill>
                  <a:srgbClr val="231F20"/>
                </a:solidFill>
                <a:latin typeface="Arial" pitchFamily="34" charset="0"/>
                <a:cs typeface="Arial" pitchFamily="34" charset="0"/>
              </a:rPr>
              <a:t>yönetimleri tarafından </a:t>
            </a:r>
            <a:r>
              <a:rPr lang="tr-TR" spc="-32" dirty="0">
                <a:solidFill>
                  <a:srgbClr val="231F20"/>
                </a:solidFill>
                <a:latin typeface="Arial" pitchFamily="34" charset="0"/>
                <a:cs typeface="Arial" pitchFamily="34" charset="0"/>
              </a:rPr>
              <a:t>alınan kararlarla şehrin belirli alanlarında inşa edilen binalar </a:t>
            </a:r>
            <a:r>
              <a:rPr lang="tr-TR" spc="-32" dirty="0">
                <a:solidFill>
                  <a:srgbClr val="231F20"/>
                </a:solidFill>
                <a:latin typeface="Arial" pitchFamily="34" charset="0"/>
                <a:cs typeface="Arial" pitchFamily="34" charset="0"/>
              </a:rPr>
              <a:t>ve semtlerde </a:t>
            </a:r>
            <a:r>
              <a:rPr lang="tr-TR" spc="-32" dirty="0">
                <a:solidFill>
                  <a:srgbClr val="231F20"/>
                </a:solidFill>
                <a:latin typeface="Arial" pitchFamily="34" charset="0"/>
                <a:cs typeface="Arial" pitchFamily="34" charset="0"/>
              </a:rPr>
              <a:t>kamu huzurunun temini, suçun önlenmesi, suçluların tespiti </a:t>
            </a:r>
            <a:r>
              <a:rPr lang="tr-TR" spc="-32" dirty="0">
                <a:solidFill>
                  <a:srgbClr val="231F20"/>
                </a:solidFill>
                <a:latin typeface="Arial" pitchFamily="34" charset="0"/>
                <a:cs typeface="Arial" pitchFamily="34" charset="0"/>
              </a:rPr>
              <a:t>ve yakalanması</a:t>
            </a:r>
            <a:r>
              <a:rPr lang="tr-TR" spc="-32" dirty="0">
                <a:solidFill>
                  <a:srgbClr val="231F20"/>
                </a:solidFill>
                <a:latin typeface="Arial" pitchFamily="34" charset="0"/>
                <a:cs typeface="Arial" pitchFamily="34" charset="0"/>
              </a:rPr>
              <a:t>, toplumsal şiddet olaylarını önleme, kişilerin haklarını koruma, </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604794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453572"/>
            <a:ext cx="8487624" cy="647542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Can </a:t>
            </a:r>
            <a:r>
              <a:rPr lang="tr-TR" spc="-32" dirty="0">
                <a:solidFill>
                  <a:srgbClr val="231F20"/>
                </a:solidFill>
                <a:latin typeface="Arial" pitchFamily="34" charset="0"/>
                <a:cs typeface="Arial" pitchFamily="34" charset="0"/>
              </a:rPr>
              <a:t>ve mal emniyetini sağlama, kamu sağlığını koruma, hukuk kurallarının çiğnenmesini ve şiddet olaylarını önleme, hukuk kurallarını ihlal edenleri tutuklama ve bu yakalanan kişilerin parmak izleri ve fotoğraflarının alınması gibi kayıt işlemlerini yaparak öncelikli polis hizmetlerini sunmak şeklinde düzenlenmiştir</a:t>
            </a:r>
          </a:p>
          <a:p>
            <a:pPr marR="4655" algn="just">
              <a:lnSpc>
                <a:spcPct val="200000"/>
              </a:lnSpc>
              <a:spcBef>
                <a:spcPts val="550"/>
              </a:spcBef>
              <a:spcAft>
                <a:spcPts val="550"/>
              </a:spcAft>
            </a:pPr>
            <a:endParaRPr lang="tr-TR" sz="1400" b="1"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New York kentini </a:t>
            </a: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bireylerin kendilerini güvende hissetmeleri </a:t>
            </a:r>
            <a:r>
              <a:rPr lang="tr-TR" spc="-32" dirty="0">
                <a:solidFill>
                  <a:srgbClr val="231F20"/>
                </a:solidFill>
                <a:latin typeface="Arial" pitchFamily="34" charset="0"/>
                <a:cs typeface="Arial" pitchFamily="34" charset="0"/>
              </a:rPr>
              <a:t>ve suçla </a:t>
            </a:r>
            <a:r>
              <a:rPr lang="tr-TR" spc="-32" dirty="0">
                <a:solidFill>
                  <a:srgbClr val="231F20"/>
                </a:solidFill>
                <a:latin typeface="Arial" pitchFamily="34" charset="0"/>
                <a:cs typeface="Arial" pitchFamily="34" charset="0"/>
              </a:rPr>
              <a:t>mücadele açısından ele aldığımızda özellikle 1990’lı yıllara kadar bir artış </a:t>
            </a:r>
            <a:r>
              <a:rPr lang="tr-TR" spc="-32" dirty="0">
                <a:solidFill>
                  <a:srgbClr val="231F20"/>
                </a:solidFill>
                <a:latin typeface="Arial" pitchFamily="34" charset="0"/>
                <a:cs typeface="Arial" pitchFamily="34" charset="0"/>
              </a:rPr>
              <a:t>ve bireyler </a:t>
            </a:r>
            <a:r>
              <a:rPr lang="tr-TR" spc="-32" dirty="0">
                <a:solidFill>
                  <a:srgbClr val="231F20"/>
                </a:solidFill>
                <a:latin typeface="Arial" pitchFamily="34" charset="0"/>
                <a:cs typeface="Arial" pitchFamily="34" charset="0"/>
              </a:rPr>
              <a:t>üzerinde yavaş yavaş bir suça maruz kalma kaygısının arttığı, </a:t>
            </a:r>
            <a:r>
              <a:rPr lang="tr-TR" spc="-32" dirty="0">
                <a:solidFill>
                  <a:srgbClr val="231F20"/>
                </a:solidFill>
                <a:latin typeface="Arial" pitchFamily="34" charset="0"/>
                <a:cs typeface="Arial" pitchFamily="34" charset="0"/>
              </a:rPr>
              <a:t>1990’larla birlikte </a:t>
            </a:r>
            <a:r>
              <a:rPr lang="tr-TR" spc="-32" dirty="0">
                <a:solidFill>
                  <a:srgbClr val="231F20"/>
                </a:solidFill>
                <a:latin typeface="Arial" pitchFamily="34" charset="0"/>
                <a:cs typeface="Arial" pitchFamily="34" charset="0"/>
              </a:rPr>
              <a:t>yeni </a:t>
            </a:r>
            <a:r>
              <a:rPr lang="tr-TR" spc="-32" dirty="0">
                <a:solidFill>
                  <a:srgbClr val="231F20"/>
                </a:solidFill>
                <a:latin typeface="Arial" pitchFamily="34" charset="0"/>
                <a:cs typeface="Arial" pitchFamily="34" charset="0"/>
              </a:rPr>
              <a:t>güvenlik </a:t>
            </a:r>
            <a:r>
              <a:rPr lang="tr-TR" spc="-32" dirty="0">
                <a:solidFill>
                  <a:srgbClr val="231F20"/>
                </a:solidFill>
                <a:latin typeface="Arial" pitchFamily="34" charset="0"/>
                <a:cs typeface="Arial" pitchFamily="34" charset="0"/>
              </a:rPr>
              <a:t>sağlama ve suçla mücadele anlayışının gelişiyle suç </a:t>
            </a:r>
            <a:r>
              <a:rPr lang="tr-TR" spc="-32" dirty="0">
                <a:solidFill>
                  <a:srgbClr val="231F20"/>
                </a:solidFill>
                <a:latin typeface="Arial" pitchFamily="34" charset="0"/>
                <a:cs typeface="Arial" pitchFamily="34" charset="0"/>
              </a:rPr>
              <a:t>ve suçluluk </a:t>
            </a:r>
            <a:r>
              <a:rPr lang="tr-TR" spc="-32" dirty="0">
                <a:solidFill>
                  <a:srgbClr val="231F20"/>
                </a:solidFill>
                <a:latin typeface="Arial" pitchFamily="34" charset="0"/>
                <a:cs typeface="Arial" pitchFamily="34" charset="0"/>
              </a:rPr>
              <a:t>üzerinde ciddi kazanımlar elde edildiği gözlenmektedir.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902193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2"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453571"/>
            <a:ext cx="8487624" cy="699864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başarının altında yatan temel ilkeler; “mümkün olduğunca </a:t>
            </a:r>
            <a:r>
              <a:rPr lang="tr-TR" spc="-32" dirty="0">
                <a:solidFill>
                  <a:srgbClr val="231F20"/>
                </a:solidFill>
                <a:latin typeface="Arial" pitchFamily="34" charset="0"/>
                <a:cs typeface="Arial" pitchFamily="34" charset="0"/>
              </a:rPr>
              <a:t>olay yerine </a:t>
            </a:r>
            <a:r>
              <a:rPr lang="tr-TR" spc="-32" dirty="0">
                <a:solidFill>
                  <a:srgbClr val="231F20"/>
                </a:solidFill>
                <a:latin typeface="Arial" pitchFamily="34" charset="0"/>
                <a:cs typeface="Arial" pitchFamily="34" charset="0"/>
              </a:rPr>
              <a:t>yakın olmak, aktif bilgi toplama ve sorgulama çalışmaları, kullanılışlı </a:t>
            </a:r>
            <a:r>
              <a:rPr lang="tr-TR" spc="-32" dirty="0">
                <a:solidFill>
                  <a:srgbClr val="231F20"/>
                </a:solidFill>
                <a:latin typeface="Arial" pitchFamily="34" charset="0"/>
                <a:cs typeface="Arial" pitchFamily="34" charset="0"/>
              </a:rPr>
              <a:t>ve suçluluğa </a:t>
            </a:r>
            <a:r>
              <a:rPr lang="tr-TR" spc="-32" dirty="0">
                <a:solidFill>
                  <a:srgbClr val="231F20"/>
                </a:solidFill>
                <a:latin typeface="Arial" pitchFamily="34" charset="0"/>
                <a:cs typeface="Arial" pitchFamily="34" charset="0"/>
              </a:rPr>
              <a:t>uygun sürekli denetlenen taktikler, hızlı polis reaksiyonları ve ilerici </a:t>
            </a:r>
            <a:r>
              <a:rPr lang="tr-TR" spc="-32" dirty="0">
                <a:solidFill>
                  <a:srgbClr val="231F20"/>
                </a:solidFill>
                <a:latin typeface="Arial" pitchFamily="34" charset="0"/>
                <a:cs typeface="Arial" pitchFamily="34" charset="0"/>
              </a:rPr>
              <a:t>polis önlemleri</a:t>
            </a:r>
            <a:r>
              <a:rPr lang="tr-TR" spc="-32" dirty="0">
                <a:solidFill>
                  <a:srgbClr val="231F20"/>
                </a:solidFill>
                <a:latin typeface="Arial" pitchFamily="34" charset="0"/>
                <a:cs typeface="Arial" pitchFamily="34" charset="0"/>
              </a:rPr>
              <a:t>, ‘küçük suçlular ve düzeni rahatsız edenlere’ karşı sıkı ve baskı </a:t>
            </a:r>
            <a:r>
              <a:rPr lang="tr-TR" spc="-32" dirty="0">
                <a:solidFill>
                  <a:srgbClr val="231F20"/>
                </a:solidFill>
                <a:latin typeface="Arial" pitchFamily="34" charset="0"/>
                <a:cs typeface="Arial" pitchFamily="34" charset="0"/>
              </a:rPr>
              <a:t>uygulayıcı yaklaşımlar (Sıfır tolerans-</a:t>
            </a:r>
            <a:r>
              <a:rPr lang="tr-TR" spc="-32" dirty="0" err="1">
                <a:solidFill>
                  <a:srgbClr val="231F20"/>
                </a:solidFill>
                <a:latin typeface="Arial" pitchFamily="34" charset="0"/>
                <a:cs typeface="Arial" pitchFamily="34" charset="0"/>
              </a:rPr>
              <a:t>zero</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tolerance</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Örneğin </a:t>
            </a:r>
            <a:r>
              <a:rPr lang="tr-TR" spc="-32" dirty="0">
                <a:solidFill>
                  <a:srgbClr val="231F20"/>
                </a:solidFill>
                <a:latin typeface="Arial" pitchFamily="34" charset="0"/>
                <a:cs typeface="Arial" pitchFamily="34" charset="0"/>
              </a:rPr>
              <a:t>sokaklardaki silah kullanımı ve </a:t>
            </a:r>
            <a:r>
              <a:rPr lang="tr-TR" spc="-32" dirty="0">
                <a:solidFill>
                  <a:srgbClr val="231F20"/>
                </a:solidFill>
                <a:latin typeface="Arial" pitchFamily="34" charset="0"/>
                <a:cs typeface="Arial" pitchFamily="34" charset="0"/>
              </a:rPr>
              <a:t>taşınmasının durdurulması</a:t>
            </a:r>
            <a:r>
              <a:rPr lang="tr-TR" spc="-32" dirty="0">
                <a:solidFill>
                  <a:srgbClr val="231F20"/>
                </a:solidFill>
                <a:latin typeface="Arial" pitchFamily="34" charset="0"/>
                <a:cs typeface="Arial" pitchFamily="34" charset="0"/>
              </a:rPr>
              <a:t>, okul ve yollardaki gençlik şiddetinin bastırılması, </a:t>
            </a:r>
            <a:r>
              <a:rPr lang="tr-TR" spc="-32" dirty="0">
                <a:solidFill>
                  <a:srgbClr val="231F20"/>
                </a:solidFill>
                <a:latin typeface="Arial" pitchFamily="34" charset="0"/>
                <a:cs typeface="Arial" pitchFamily="34" charset="0"/>
              </a:rPr>
              <a:t>uyuşturucu suçlarıyla </a:t>
            </a:r>
            <a:r>
              <a:rPr lang="tr-TR" spc="-32" dirty="0">
                <a:solidFill>
                  <a:srgbClr val="231F20"/>
                </a:solidFill>
                <a:latin typeface="Arial" pitchFamily="34" charset="0"/>
                <a:cs typeface="Arial" pitchFamily="34" charset="0"/>
              </a:rPr>
              <a:t>mücadele, uyuşturucu kullanımına karşı özel ekipler, halka açık bina </a:t>
            </a:r>
            <a:r>
              <a:rPr lang="tr-TR" spc="-32" dirty="0">
                <a:solidFill>
                  <a:srgbClr val="231F20"/>
                </a:solidFill>
                <a:latin typeface="Arial" pitchFamily="34" charset="0"/>
                <a:cs typeface="Arial" pitchFamily="34" charset="0"/>
              </a:rPr>
              <a:t>ve alanların </a:t>
            </a:r>
            <a:r>
              <a:rPr lang="tr-TR" spc="-32" dirty="0">
                <a:solidFill>
                  <a:srgbClr val="231F20"/>
                </a:solidFill>
                <a:latin typeface="Arial" pitchFamily="34" charset="0"/>
                <a:cs typeface="Arial" pitchFamily="34" charset="0"/>
              </a:rPr>
              <a:t>denetimi, küçük satıcıların parasının alınıp araçlarına el konulması</a:t>
            </a:r>
            <a:r>
              <a:rPr lang="tr-TR" spc="-32" dirty="0">
                <a:solidFill>
                  <a:srgbClr val="231F20"/>
                </a:solidFill>
                <a:latin typeface="Arial" pitchFamily="34" charset="0"/>
                <a:cs typeface="Arial" pitchFamily="34" charset="0"/>
              </a:rPr>
              <a:t>, bunların </a:t>
            </a:r>
            <a:r>
              <a:rPr lang="tr-TR" spc="-32" dirty="0">
                <a:solidFill>
                  <a:srgbClr val="231F20"/>
                </a:solidFill>
                <a:latin typeface="Arial" pitchFamily="34" charset="0"/>
                <a:cs typeface="Arial" pitchFamily="34" charset="0"/>
              </a:rPr>
              <a:t>bu alanlara girişinin yasaklanması önlemlerdir. Bütün bu </a:t>
            </a:r>
            <a:r>
              <a:rPr lang="tr-TR" spc="-32" dirty="0">
                <a:solidFill>
                  <a:srgbClr val="231F20"/>
                </a:solidFill>
                <a:latin typeface="Arial" pitchFamily="34" charset="0"/>
                <a:cs typeface="Arial" pitchFamily="34" charset="0"/>
              </a:rPr>
              <a:t>çalışmalarda adliye </a:t>
            </a:r>
            <a:r>
              <a:rPr lang="tr-TR" spc="-32" dirty="0">
                <a:solidFill>
                  <a:srgbClr val="231F20"/>
                </a:solidFill>
                <a:latin typeface="Arial" pitchFamily="34" charset="0"/>
                <a:cs typeface="Arial" pitchFamily="34" charset="0"/>
              </a:rPr>
              <a:t>ile iş birliği ve olayları aydınlatma sonrasında hızlı yargılama önemli bir </a:t>
            </a:r>
            <a:r>
              <a:rPr lang="tr-TR" spc="-32" dirty="0">
                <a:solidFill>
                  <a:srgbClr val="231F20"/>
                </a:solidFill>
                <a:latin typeface="Arial" pitchFamily="34" charset="0"/>
                <a:cs typeface="Arial" pitchFamily="34" charset="0"/>
              </a:rPr>
              <a:t>yer tutmaktaydı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29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3773379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8"/>
            <a:ext cx="8487624" cy="6444642"/>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New York’ta “sıfır tolerans” politikası doğrultusunda; suçluları korkutma </a:t>
            </a:r>
            <a:r>
              <a:rPr lang="tr-TR" spc="-32" dirty="0">
                <a:solidFill>
                  <a:srgbClr val="231F20"/>
                </a:solidFill>
                <a:latin typeface="Arial" pitchFamily="34" charset="0"/>
                <a:cs typeface="Arial" pitchFamily="34" charset="0"/>
              </a:rPr>
              <a:t>ve caydırma </a:t>
            </a:r>
            <a:r>
              <a:rPr lang="tr-TR" spc="-32" dirty="0">
                <a:solidFill>
                  <a:srgbClr val="231F20"/>
                </a:solidFill>
                <a:latin typeface="Arial" pitchFamily="34" charset="0"/>
                <a:cs typeface="Arial" pitchFamily="34" charset="0"/>
              </a:rPr>
              <a:t>stratejisi işe yaramıştır. Eskiden sokaklarda halka açık toplu </a:t>
            </a:r>
            <a:r>
              <a:rPr lang="tr-TR" spc="-32" dirty="0">
                <a:solidFill>
                  <a:srgbClr val="231F20"/>
                </a:solidFill>
                <a:latin typeface="Arial" pitchFamily="34" charset="0"/>
                <a:cs typeface="Arial" pitchFamily="34" charset="0"/>
              </a:rPr>
              <a:t>taşıma araçlarında </a:t>
            </a:r>
            <a:r>
              <a:rPr lang="tr-TR" spc="-32" dirty="0">
                <a:solidFill>
                  <a:srgbClr val="231F20"/>
                </a:solidFill>
                <a:latin typeface="Arial" pitchFamily="34" charset="0"/>
                <a:cs typeface="Arial" pitchFamily="34" charset="0"/>
              </a:rPr>
              <a:t>dilenmek, yolcuların rahatsız edilmesi, kadın ticareti, açıkta </a:t>
            </a:r>
            <a:r>
              <a:rPr lang="tr-TR" spc="-32" dirty="0">
                <a:solidFill>
                  <a:srgbClr val="231F20"/>
                </a:solidFill>
                <a:latin typeface="Arial" pitchFamily="34" charset="0"/>
                <a:cs typeface="Arial" pitchFamily="34" charset="0"/>
              </a:rPr>
              <a:t>küçük tuvaletini </a:t>
            </a:r>
            <a:r>
              <a:rPr lang="tr-TR" spc="-32" dirty="0">
                <a:solidFill>
                  <a:srgbClr val="231F20"/>
                </a:solidFill>
                <a:latin typeface="Arial" pitchFamily="34" charset="0"/>
                <a:cs typeface="Arial" pitchFamily="34" charset="0"/>
              </a:rPr>
              <a:t>yapmak, her gün karşılaşılan ve halkın yaşamak zorunda </a:t>
            </a:r>
            <a:r>
              <a:rPr lang="tr-TR" spc="-32" dirty="0">
                <a:solidFill>
                  <a:srgbClr val="231F20"/>
                </a:solidFill>
                <a:latin typeface="Arial" pitchFamily="34" charset="0"/>
                <a:cs typeface="Arial" pitchFamily="34" charset="0"/>
              </a:rPr>
              <a:t>olduğu şeylerdi.</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Alınan sıkı önlemlerle birlikte</a:t>
            </a:r>
            <a:r>
              <a:rPr lang="tr-TR" spc="-32" dirty="0">
                <a:solidFill>
                  <a:srgbClr val="231F20"/>
                </a:solidFill>
                <a:latin typeface="Arial" pitchFamily="34" charset="0"/>
                <a:cs typeface="Arial" pitchFamily="34" charset="0"/>
              </a:rPr>
              <a:t>, 1990’lardan </a:t>
            </a:r>
            <a:r>
              <a:rPr lang="tr-TR" spc="-32" dirty="0">
                <a:solidFill>
                  <a:srgbClr val="231F20"/>
                </a:solidFill>
                <a:latin typeface="Arial" pitchFamily="34" charset="0"/>
                <a:cs typeface="Arial" pitchFamily="34" charset="0"/>
              </a:rPr>
              <a:t>itibaren kamu </a:t>
            </a:r>
            <a:r>
              <a:rPr lang="tr-TR" spc="-32" dirty="0">
                <a:solidFill>
                  <a:srgbClr val="231F20"/>
                </a:solidFill>
                <a:latin typeface="Arial" pitchFamily="34" charset="0"/>
                <a:cs typeface="Arial" pitchFamily="34" charset="0"/>
              </a:rPr>
              <a:t>düzenini ve huzurunu rahatsız edenlerin, birkaç günlüğüne hapsedilmesi</a:t>
            </a:r>
            <a:r>
              <a:rPr lang="tr-TR" spc="-32" dirty="0">
                <a:solidFill>
                  <a:srgbClr val="231F20"/>
                </a:solidFill>
                <a:latin typeface="Arial" pitchFamily="34" charset="0"/>
                <a:cs typeface="Arial" pitchFamily="34" charset="0"/>
              </a:rPr>
              <a:t>, uyuşturucu </a:t>
            </a:r>
            <a:r>
              <a:rPr lang="tr-TR" spc="-32" dirty="0">
                <a:solidFill>
                  <a:srgbClr val="231F20"/>
                </a:solidFill>
                <a:latin typeface="Arial" pitchFamily="34" charset="0"/>
                <a:cs typeface="Arial" pitchFamily="34" charset="0"/>
              </a:rPr>
              <a:t>satıcıları polis takibinin baskısıyla sokaklardan atılması, </a:t>
            </a:r>
            <a:r>
              <a:rPr lang="tr-TR" spc="-32" dirty="0">
                <a:solidFill>
                  <a:srgbClr val="231F20"/>
                </a:solidFill>
                <a:latin typeface="Arial" pitchFamily="34" charset="0"/>
                <a:cs typeface="Arial" pitchFamily="34" charset="0"/>
              </a:rPr>
              <a:t>yakalanma korkusuyla </a:t>
            </a:r>
            <a:r>
              <a:rPr lang="tr-TR" spc="-32" dirty="0">
                <a:solidFill>
                  <a:srgbClr val="231F20"/>
                </a:solidFill>
                <a:latin typeface="Arial" pitchFamily="34" charset="0"/>
                <a:cs typeface="Arial" pitchFamily="34" charset="0"/>
              </a:rPr>
              <a:t>ağır sonuçlar doğurabilecek silahların taşınamaması ya da </a:t>
            </a:r>
            <a:r>
              <a:rPr lang="tr-TR" spc="-32" dirty="0">
                <a:solidFill>
                  <a:srgbClr val="231F20"/>
                </a:solidFill>
                <a:latin typeface="Arial" pitchFamily="34" charset="0"/>
                <a:cs typeface="Arial" pitchFamily="34" charset="0"/>
              </a:rPr>
              <a:t>evlerde bırakılması </a:t>
            </a:r>
            <a:r>
              <a:rPr lang="tr-TR" spc="-32" dirty="0">
                <a:solidFill>
                  <a:srgbClr val="231F20"/>
                </a:solidFill>
                <a:latin typeface="Arial" pitchFamily="34" charset="0"/>
                <a:cs typeface="Arial" pitchFamily="34" charset="0"/>
              </a:rPr>
              <a:t>aşırı gürültü çıkaran araçların trafikten men edilmesi, inşaat, trafik</a:t>
            </a:r>
            <a:r>
              <a:rPr lang="tr-TR" spc="-32" dirty="0">
                <a:solidFill>
                  <a:srgbClr val="231F20"/>
                </a:solidFill>
                <a:latin typeface="Arial" pitchFamily="34" charset="0"/>
                <a:cs typeface="Arial" pitchFamily="34" charset="0"/>
              </a:rPr>
              <a:t>, gençlik </a:t>
            </a:r>
            <a:r>
              <a:rPr lang="tr-TR" spc="-32" dirty="0">
                <a:solidFill>
                  <a:srgbClr val="231F20"/>
                </a:solidFill>
                <a:latin typeface="Arial" pitchFamily="34" charset="0"/>
                <a:cs typeface="Arial" pitchFamily="34" charset="0"/>
              </a:rPr>
              <a:t>ve sağlık gibi konularda diğer kurumlarla sıkı iş birliğine gidilmesi </a:t>
            </a:r>
            <a:r>
              <a:rPr lang="tr-TR" spc="-32" dirty="0">
                <a:solidFill>
                  <a:srgbClr val="231F20"/>
                </a:solidFill>
                <a:latin typeface="Arial" pitchFamily="34" charset="0"/>
                <a:cs typeface="Arial" pitchFamily="34" charset="0"/>
              </a:rPr>
              <a:t>önemli </a:t>
            </a:r>
            <a:r>
              <a:rPr lang="tr-TR" spc="-32" dirty="0">
                <a:solidFill>
                  <a:srgbClr val="231F20"/>
                </a:solidFill>
                <a:latin typeface="Arial" pitchFamily="34" charset="0"/>
                <a:cs typeface="Arial" pitchFamily="34" charset="0"/>
              </a:rPr>
              <a:t>sonuçlar doğurmuştur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2786546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4074763"/>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İngiltere’de “yaya devriyeler (</a:t>
            </a:r>
            <a:r>
              <a:rPr lang="tr-TR" spc="-32" dirty="0" err="1">
                <a:solidFill>
                  <a:srgbClr val="231F20"/>
                </a:solidFill>
                <a:latin typeface="Arial" pitchFamily="34" charset="0"/>
                <a:cs typeface="Arial" pitchFamily="34" charset="0"/>
              </a:rPr>
              <a:t>foot</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patrols</a:t>
            </a:r>
            <a:r>
              <a:rPr lang="tr-TR" spc="-32" dirty="0">
                <a:solidFill>
                  <a:srgbClr val="231F20"/>
                </a:solidFill>
                <a:latin typeface="Arial" pitchFamily="34" charset="0"/>
                <a:cs typeface="Arial" pitchFamily="34" charset="0"/>
              </a:rPr>
              <a:t>), komşu gözetleme </a:t>
            </a:r>
            <a:r>
              <a:rPr lang="tr-TR" spc="-32" dirty="0">
                <a:solidFill>
                  <a:srgbClr val="231F20"/>
                </a:solidFill>
                <a:latin typeface="Arial" pitchFamily="34" charset="0"/>
                <a:cs typeface="Arial" pitchFamily="34" charset="0"/>
              </a:rPr>
              <a:t>planları (</a:t>
            </a:r>
            <a:r>
              <a:rPr lang="tr-TR" spc="-32" dirty="0" err="1">
                <a:solidFill>
                  <a:srgbClr val="231F20"/>
                </a:solidFill>
                <a:latin typeface="Arial" pitchFamily="34" charset="0"/>
                <a:cs typeface="Arial" pitchFamily="34" charset="0"/>
              </a:rPr>
              <a:t>community</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watch</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schemes</a:t>
            </a:r>
            <a:r>
              <a:rPr lang="tr-TR" spc="-32" dirty="0">
                <a:solidFill>
                  <a:srgbClr val="231F20"/>
                </a:solidFill>
                <a:latin typeface="Arial" pitchFamily="34" charset="0"/>
                <a:cs typeface="Arial" pitchFamily="34" charset="0"/>
              </a:rPr>
              <a:t>), danışma kurulları (</a:t>
            </a:r>
            <a:r>
              <a:rPr lang="tr-TR" spc="-32" dirty="0" err="1">
                <a:solidFill>
                  <a:srgbClr val="231F20"/>
                </a:solidFill>
                <a:latin typeface="Arial" pitchFamily="34" charset="0"/>
                <a:cs typeface="Arial" pitchFamily="34" charset="0"/>
              </a:rPr>
              <a:t>consulative</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commitees</a:t>
            </a:r>
            <a:r>
              <a:rPr lang="tr-TR" spc="-32" dirty="0">
                <a:solidFill>
                  <a:srgbClr val="231F20"/>
                </a:solidFill>
                <a:latin typeface="Arial" pitchFamily="34" charset="0"/>
                <a:cs typeface="Arial" pitchFamily="34" charset="0"/>
              </a:rPr>
              <a:t>) ve </a:t>
            </a:r>
            <a:r>
              <a:rPr lang="tr-TR" spc="-32" dirty="0">
                <a:solidFill>
                  <a:srgbClr val="231F20"/>
                </a:solidFill>
                <a:latin typeface="Arial" pitchFamily="34" charset="0"/>
                <a:cs typeface="Arial" pitchFamily="34" charset="0"/>
              </a:rPr>
              <a:t>kamu düzeninin </a:t>
            </a:r>
            <a:r>
              <a:rPr lang="tr-TR" spc="-32" dirty="0">
                <a:solidFill>
                  <a:srgbClr val="231F20"/>
                </a:solidFill>
                <a:latin typeface="Arial" pitchFamily="34" charset="0"/>
                <a:cs typeface="Arial" pitchFamily="34" charset="0"/>
              </a:rPr>
              <a:t>sağlanması için topluma dayalı bir polislik yaklaşımını sağlayan </a:t>
            </a:r>
            <a:r>
              <a:rPr lang="tr-TR" spc="-32" dirty="0">
                <a:solidFill>
                  <a:srgbClr val="231F20"/>
                </a:solidFill>
                <a:latin typeface="Arial" pitchFamily="34" charset="0"/>
                <a:cs typeface="Arial" pitchFamily="34" charset="0"/>
              </a:rPr>
              <a:t>toplum destekli polislik </a:t>
            </a:r>
            <a:r>
              <a:rPr lang="tr-TR" spc="-32" dirty="0">
                <a:solidFill>
                  <a:srgbClr val="231F20"/>
                </a:solidFill>
                <a:latin typeface="Arial" pitchFamily="34" charset="0"/>
                <a:cs typeface="Arial" pitchFamily="34" charset="0"/>
              </a:rPr>
              <a:t>(</a:t>
            </a:r>
            <a:r>
              <a:rPr lang="tr-TR" spc="-32" dirty="0" err="1">
                <a:solidFill>
                  <a:srgbClr val="231F20"/>
                </a:solidFill>
                <a:latin typeface="Arial" pitchFamily="34" charset="0"/>
                <a:cs typeface="Arial" pitchFamily="34" charset="0"/>
              </a:rPr>
              <a:t>community</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policing</a:t>
            </a:r>
            <a:r>
              <a:rPr lang="tr-TR" spc="-32" dirty="0">
                <a:solidFill>
                  <a:srgbClr val="231F20"/>
                </a:solidFill>
                <a:latin typeface="Arial" pitchFamily="34" charset="0"/>
                <a:cs typeface="Arial" pitchFamily="34" charset="0"/>
              </a:rPr>
              <a:t>)” gibi çalışmalarla, polisin zor </a:t>
            </a:r>
            <a:r>
              <a:rPr lang="tr-TR" spc="-32" dirty="0">
                <a:solidFill>
                  <a:srgbClr val="231F20"/>
                </a:solidFill>
                <a:latin typeface="Arial" pitchFamily="34" charset="0"/>
                <a:cs typeface="Arial" pitchFamily="34" charset="0"/>
              </a:rPr>
              <a:t>kullanmaya dayalı </a:t>
            </a:r>
            <a:r>
              <a:rPr lang="tr-TR" spc="-32" dirty="0">
                <a:solidFill>
                  <a:srgbClr val="231F20"/>
                </a:solidFill>
                <a:latin typeface="Arial" pitchFamily="34" charset="0"/>
                <a:cs typeface="Arial" pitchFamily="34" charset="0"/>
              </a:rPr>
              <a:t>bir yapıdan ziyade uzlaşmacı polislik imajıyla hareket etmesi, </a:t>
            </a:r>
            <a:r>
              <a:rPr lang="tr-TR" spc="-32" dirty="0">
                <a:solidFill>
                  <a:srgbClr val="231F20"/>
                </a:solidFill>
                <a:latin typeface="Arial" pitchFamily="34" charset="0"/>
                <a:cs typeface="Arial" pitchFamily="34" charset="0"/>
              </a:rPr>
              <a:t>vatandaşların katılımı </a:t>
            </a:r>
            <a:r>
              <a:rPr lang="tr-TR" spc="-32" dirty="0">
                <a:solidFill>
                  <a:srgbClr val="231F20"/>
                </a:solidFill>
                <a:latin typeface="Arial" pitchFamily="34" charset="0"/>
                <a:cs typeface="Arial" pitchFamily="34" charset="0"/>
              </a:rPr>
              <a:t>üzerinde çok önemli etkiler yaratmaktadır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7705385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647542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İngiltere, ABD ve Hollanda’da Blue-</a:t>
            </a:r>
            <a:r>
              <a:rPr lang="tr-TR" spc="-32" dirty="0" err="1">
                <a:solidFill>
                  <a:srgbClr val="231F20"/>
                </a:solidFill>
                <a:latin typeface="Arial" pitchFamily="34" charset="0"/>
                <a:cs typeface="Arial" pitchFamily="34" charset="0"/>
              </a:rPr>
              <a:t>point</a:t>
            </a:r>
            <a:r>
              <a:rPr lang="tr-TR" spc="-32" dirty="0">
                <a:solidFill>
                  <a:srgbClr val="231F20"/>
                </a:solidFill>
                <a:latin typeface="Arial" pitchFamily="34" charset="0"/>
                <a:cs typeface="Arial" pitchFamily="34" charset="0"/>
              </a:rPr>
              <a:t> Programı ile kabahatlerde etkili </a:t>
            </a:r>
            <a:r>
              <a:rPr lang="tr-TR" spc="-32" dirty="0">
                <a:solidFill>
                  <a:srgbClr val="231F20"/>
                </a:solidFill>
                <a:latin typeface="Arial" pitchFamily="34" charset="0"/>
                <a:cs typeface="Arial" pitchFamily="34" charset="0"/>
              </a:rPr>
              <a:t>bir azalma </a:t>
            </a:r>
            <a:r>
              <a:rPr lang="tr-TR" spc="-32" dirty="0">
                <a:solidFill>
                  <a:srgbClr val="231F20"/>
                </a:solidFill>
                <a:latin typeface="Arial" pitchFamily="34" charset="0"/>
                <a:cs typeface="Arial" pitchFamily="34" charset="0"/>
              </a:rPr>
              <a:t>sağlanmıştır. Bu programın özünde okul öncesi ve okul sonrası </a:t>
            </a:r>
            <a:r>
              <a:rPr lang="tr-TR" spc="-32" dirty="0">
                <a:solidFill>
                  <a:srgbClr val="231F20"/>
                </a:solidFill>
                <a:latin typeface="Arial" pitchFamily="34" charset="0"/>
                <a:cs typeface="Arial" pitchFamily="34" charset="0"/>
              </a:rPr>
              <a:t>sosyalleşme çalışmaları</a:t>
            </a:r>
            <a:r>
              <a:rPr lang="tr-TR" spc="-32" dirty="0">
                <a:solidFill>
                  <a:srgbClr val="231F20"/>
                </a:solidFill>
                <a:latin typeface="Arial" pitchFamily="34" charset="0"/>
                <a:cs typeface="Arial" pitchFamily="34" charset="0"/>
              </a:rPr>
              <a:t>, riskli ailelerin ziyaret edilerek aile reislerinin eğitilmesi, </a:t>
            </a:r>
            <a:r>
              <a:rPr lang="tr-TR" spc="-32" dirty="0">
                <a:solidFill>
                  <a:srgbClr val="231F20"/>
                </a:solidFill>
                <a:latin typeface="Arial" pitchFamily="34" charset="0"/>
                <a:cs typeface="Arial" pitchFamily="34" charset="0"/>
              </a:rPr>
              <a:t>eğitimde durumu </a:t>
            </a:r>
            <a:r>
              <a:rPr lang="tr-TR" spc="-32" dirty="0">
                <a:solidFill>
                  <a:srgbClr val="231F20"/>
                </a:solidFill>
                <a:latin typeface="Arial" pitchFamily="34" charset="0"/>
                <a:cs typeface="Arial" pitchFamily="34" charset="0"/>
              </a:rPr>
              <a:t>iyi olmayan ailelere kaynak sağlanması, eğitim amaçlı işler </a:t>
            </a:r>
            <a:r>
              <a:rPr lang="tr-TR" spc="-32" dirty="0">
                <a:solidFill>
                  <a:srgbClr val="231F20"/>
                </a:solidFill>
                <a:latin typeface="Arial" pitchFamily="34" charset="0"/>
                <a:cs typeface="Arial" pitchFamily="34" charset="0"/>
              </a:rPr>
              <a:t>bulunması hedeflenmiştir .</a:t>
            </a:r>
          </a:p>
          <a:p>
            <a:pPr marL="261833" marR="4655" indent="-261833" algn="just">
              <a:lnSpc>
                <a:spcPct val="200000"/>
              </a:lnSpc>
              <a:spcBef>
                <a:spcPts val="550"/>
              </a:spcBef>
              <a:spcAft>
                <a:spcPts val="550"/>
              </a:spcAft>
              <a:buFont typeface="Wingdings" pitchFamily="2" charset="2"/>
              <a:buChar char="Ø"/>
            </a:pPr>
            <a:endParaRPr lang="tr-TR" sz="1400"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Ev ve araba hırsızlıklarına yönelik </a:t>
            </a:r>
            <a:r>
              <a:rPr lang="tr-TR" spc="-32" dirty="0">
                <a:solidFill>
                  <a:srgbClr val="231F20"/>
                </a:solidFill>
                <a:latin typeface="Arial" pitchFamily="34" charset="0"/>
                <a:cs typeface="Arial" pitchFamily="34" charset="0"/>
              </a:rPr>
              <a:t>olarak “</a:t>
            </a:r>
            <a:r>
              <a:rPr lang="tr-TR" spc="-32" dirty="0">
                <a:solidFill>
                  <a:srgbClr val="231F20"/>
                </a:solidFill>
                <a:latin typeface="Arial" pitchFamily="34" charset="0"/>
                <a:cs typeface="Arial" pitchFamily="34" charset="0"/>
              </a:rPr>
              <a:t>Koza Komşu Gözetleme Programı” </a:t>
            </a:r>
            <a:r>
              <a:rPr lang="tr-TR" spc="-32" dirty="0">
                <a:solidFill>
                  <a:srgbClr val="231F20"/>
                </a:solidFill>
                <a:latin typeface="Arial" pitchFamily="34" charset="0"/>
                <a:cs typeface="Arial" pitchFamily="34" charset="0"/>
              </a:rPr>
              <a:t>geliştirilmiştir. (Zero- </a:t>
            </a:r>
            <a:r>
              <a:rPr lang="tr-TR" spc="-32" dirty="0" err="1">
                <a:solidFill>
                  <a:srgbClr val="231F20"/>
                </a:solidFill>
                <a:latin typeface="Arial" pitchFamily="34" charset="0"/>
                <a:cs typeface="Arial" pitchFamily="34" charset="0"/>
              </a:rPr>
              <a:t>Tolerance</a:t>
            </a:r>
            <a:r>
              <a:rPr lang="tr-TR" spc="-32" dirty="0">
                <a:solidFill>
                  <a:srgbClr val="231F20"/>
                </a:solidFill>
                <a:latin typeface="Arial" pitchFamily="34" charset="0"/>
                <a:cs typeface="Arial" pitchFamily="34" charset="0"/>
              </a:rPr>
              <a:t>-Sıfır Hoşgörü)  </a:t>
            </a:r>
            <a:r>
              <a:rPr lang="tr-TR" spc="-32" dirty="0">
                <a:solidFill>
                  <a:srgbClr val="231F20"/>
                </a:solidFill>
                <a:latin typeface="Arial" pitchFamily="34" charset="0"/>
                <a:cs typeface="Arial" pitchFamily="34" charset="0"/>
              </a:rPr>
              <a:t>yaklaşımı </a:t>
            </a:r>
            <a:r>
              <a:rPr lang="tr-TR" spc="-32" dirty="0">
                <a:solidFill>
                  <a:srgbClr val="231F20"/>
                </a:solidFill>
                <a:latin typeface="Arial" pitchFamily="34" charset="0"/>
                <a:cs typeface="Arial" pitchFamily="34" charset="0"/>
              </a:rPr>
              <a:t>ile küçük </a:t>
            </a:r>
            <a:r>
              <a:rPr lang="tr-TR" spc="-32" dirty="0">
                <a:solidFill>
                  <a:srgbClr val="231F20"/>
                </a:solidFill>
                <a:latin typeface="Arial" pitchFamily="34" charset="0"/>
                <a:cs typeface="Arial" pitchFamily="34" charset="0"/>
              </a:rPr>
              <a:t>suçlulukların geçidine izin vermeyerek daha büyük </a:t>
            </a:r>
            <a:r>
              <a:rPr lang="tr-TR" spc="-32" dirty="0">
                <a:solidFill>
                  <a:srgbClr val="231F20"/>
                </a:solidFill>
                <a:latin typeface="Arial" pitchFamily="34" charset="0"/>
                <a:cs typeface="Arial" pitchFamily="34" charset="0"/>
              </a:rPr>
              <a:t>olayların engellenmesinde </a:t>
            </a:r>
            <a:r>
              <a:rPr lang="tr-TR" spc="-32" dirty="0">
                <a:solidFill>
                  <a:srgbClr val="231F20"/>
                </a:solidFill>
                <a:latin typeface="Arial" pitchFamily="34" charset="0"/>
                <a:cs typeface="Arial" pitchFamily="34" charset="0"/>
              </a:rPr>
              <a:t>başarı elde edilmiştir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4062215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4782649"/>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ABD’de kriminoloji doktrininde suçluluğun </a:t>
            </a:r>
            <a:r>
              <a:rPr lang="tr-TR" spc="-32" dirty="0" err="1">
                <a:solidFill>
                  <a:srgbClr val="231F20"/>
                </a:solidFill>
                <a:latin typeface="Arial" pitchFamily="34" charset="0"/>
                <a:cs typeface="Arial" pitchFamily="34" charset="0"/>
              </a:rPr>
              <a:t>sebebleri</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root</a:t>
            </a:r>
            <a:r>
              <a:rPr lang="tr-TR" spc="-32" dirty="0">
                <a:solidFill>
                  <a:srgbClr val="231F20"/>
                </a:solidFill>
                <a:latin typeface="Arial" pitchFamily="34" charset="0"/>
                <a:cs typeface="Arial" pitchFamily="34" charset="0"/>
              </a:rPr>
              <a:t> </a:t>
            </a:r>
            <a:r>
              <a:rPr lang="tr-TR" spc="-32" dirty="0" err="1">
                <a:solidFill>
                  <a:srgbClr val="231F20"/>
                </a:solidFill>
                <a:latin typeface="Arial" pitchFamily="34" charset="0"/>
                <a:cs typeface="Arial" pitchFamily="34" charset="0"/>
              </a:rPr>
              <a:t>causes</a:t>
            </a:r>
            <a:r>
              <a:rPr lang="tr-TR" spc="-32" dirty="0">
                <a:solidFill>
                  <a:srgbClr val="231F20"/>
                </a:solidFill>
                <a:latin typeface="Arial" pitchFamily="34" charset="0"/>
                <a:cs typeface="Arial" pitchFamily="34" charset="0"/>
              </a:rPr>
              <a:t>” fakirlik</a:t>
            </a:r>
            <a:r>
              <a:rPr lang="tr-TR" spc="-32" dirty="0">
                <a:solidFill>
                  <a:srgbClr val="231F20"/>
                </a:solidFill>
                <a:latin typeface="Arial" pitchFamily="34" charset="0"/>
                <a:cs typeface="Arial" pitchFamily="34" charset="0"/>
              </a:rPr>
              <a:t>, işsizlik</a:t>
            </a:r>
            <a:r>
              <a:rPr lang="tr-TR" spc="-32" dirty="0">
                <a:solidFill>
                  <a:srgbClr val="231F20"/>
                </a:solidFill>
                <a:latin typeface="Arial" pitchFamily="34" charset="0"/>
                <a:cs typeface="Arial" pitchFamily="34" charset="0"/>
              </a:rPr>
              <a:t>, sosyal eşitsizlik, farklı muamele, ailelerin ve grupların </a:t>
            </a:r>
            <a:r>
              <a:rPr lang="tr-TR" spc="-32" dirty="0">
                <a:solidFill>
                  <a:srgbClr val="231F20"/>
                </a:solidFill>
                <a:latin typeface="Arial" pitchFamily="34" charset="0"/>
                <a:cs typeface="Arial" pitchFamily="34" charset="0"/>
              </a:rPr>
              <a:t>organize olamamalarından </a:t>
            </a:r>
            <a:r>
              <a:rPr lang="tr-TR" spc="-32" dirty="0">
                <a:solidFill>
                  <a:srgbClr val="231F20"/>
                </a:solidFill>
                <a:latin typeface="Arial" pitchFamily="34" charset="0"/>
                <a:cs typeface="Arial" pitchFamily="34" charset="0"/>
              </a:rPr>
              <a:t>kaynaklanan eksikliği gibi sosyal noksanlıklarda bulunmuştur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yanında ABD’de “</a:t>
            </a:r>
            <a:r>
              <a:rPr lang="tr-TR" spc="-32" dirty="0" err="1">
                <a:solidFill>
                  <a:srgbClr val="231F20"/>
                </a:solidFill>
                <a:latin typeface="Arial" pitchFamily="34" charset="0"/>
                <a:cs typeface="Arial" pitchFamily="34" charset="0"/>
              </a:rPr>
              <a:t>Tipping</a:t>
            </a:r>
            <a:r>
              <a:rPr lang="tr-TR" spc="-32" dirty="0">
                <a:solidFill>
                  <a:srgbClr val="231F20"/>
                </a:solidFill>
                <a:latin typeface="Arial" pitchFamily="34" charset="0"/>
                <a:cs typeface="Arial" pitchFamily="34" charset="0"/>
              </a:rPr>
              <a:t> Point” teorisi ile suçluluk bir </a:t>
            </a:r>
            <a:r>
              <a:rPr lang="tr-TR" spc="-32" dirty="0">
                <a:solidFill>
                  <a:srgbClr val="231F20"/>
                </a:solidFill>
                <a:latin typeface="Arial" pitchFamily="34" charset="0"/>
                <a:cs typeface="Arial" pitchFamily="34" charset="0"/>
              </a:rPr>
              <a:t>salgına benzetilmekte </a:t>
            </a:r>
            <a:r>
              <a:rPr lang="tr-TR" spc="-32" dirty="0">
                <a:solidFill>
                  <a:srgbClr val="231F20"/>
                </a:solidFill>
                <a:latin typeface="Arial" pitchFamily="34" charset="0"/>
                <a:cs typeface="Arial" pitchFamily="34" charset="0"/>
              </a:rPr>
              <a:t>ve suç dalgası kolayca sele dönüşebileceğinden </a:t>
            </a:r>
            <a:r>
              <a:rPr lang="tr-TR" spc="-32" dirty="0">
                <a:solidFill>
                  <a:srgbClr val="231F20"/>
                </a:solidFill>
                <a:latin typeface="Arial" pitchFamily="34" charset="0"/>
                <a:cs typeface="Arial" pitchFamily="34" charset="0"/>
              </a:rPr>
              <a:t>hemen durdurulması </a:t>
            </a:r>
            <a:r>
              <a:rPr lang="tr-TR" spc="-32" dirty="0">
                <a:solidFill>
                  <a:srgbClr val="231F20"/>
                </a:solidFill>
                <a:latin typeface="Arial" pitchFamily="34" charset="0"/>
                <a:cs typeface="Arial" pitchFamily="34" charset="0"/>
              </a:rPr>
              <a:t>gerektiği düşünülmektedir. Bu teoride amaç suçun belirli </a:t>
            </a:r>
            <a:r>
              <a:rPr lang="tr-TR" spc="-32" dirty="0">
                <a:solidFill>
                  <a:srgbClr val="231F20"/>
                </a:solidFill>
                <a:latin typeface="Arial" pitchFamily="34" charset="0"/>
                <a:cs typeface="Arial" pitchFamily="34" charset="0"/>
              </a:rPr>
              <a:t>bir seviyeye </a:t>
            </a:r>
            <a:r>
              <a:rPr lang="tr-TR" spc="-32" dirty="0">
                <a:solidFill>
                  <a:srgbClr val="231F20"/>
                </a:solidFill>
                <a:latin typeface="Arial" pitchFamily="34" charset="0"/>
                <a:cs typeface="Arial" pitchFamily="34" charset="0"/>
              </a:rPr>
              <a:t>ulaşmadan bastırılmasıdır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33</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42460378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8"/>
            <a:ext cx="8487624" cy="6444642"/>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Amerika’daki suç önleme programlarının ekonomik açıdan </a:t>
            </a:r>
            <a:r>
              <a:rPr lang="tr-TR" spc="-32" dirty="0">
                <a:solidFill>
                  <a:srgbClr val="231F20"/>
                </a:solidFill>
                <a:latin typeface="Arial" pitchFamily="34" charset="0"/>
                <a:cs typeface="Arial" pitchFamily="34" charset="0"/>
              </a:rPr>
              <a:t>bir değerlendirilmesini </a:t>
            </a:r>
            <a:r>
              <a:rPr lang="tr-TR" spc="-32" dirty="0">
                <a:solidFill>
                  <a:srgbClr val="231F20"/>
                </a:solidFill>
                <a:latin typeface="Arial" pitchFamily="34" charset="0"/>
                <a:cs typeface="Arial" pitchFamily="34" charset="0"/>
              </a:rPr>
              <a:t>yapacak olursak 1999 yılı rakamlarına göre, daha fazla </a:t>
            </a:r>
            <a:r>
              <a:rPr lang="tr-TR" spc="-32" dirty="0">
                <a:solidFill>
                  <a:srgbClr val="231F20"/>
                </a:solidFill>
                <a:latin typeface="Arial" pitchFamily="34" charset="0"/>
                <a:cs typeface="Arial" pitchFamily="34" charset="0"/>
              </a:rPr>
              <a:t>kişiye istihdam </a:t>
            </a:r>
            <a:r>
              <a:rPr lang="tr-TR" spc="-32" dirty="0">
                <a:solidFill>
                  <a:srgbClr val="231F20"/>
                </a:solidFill>
                <a:latin typeface="Arial" pitchFamily="34" charset="0"/>
                <a:cs typeface="Arial" pitchFamily="34" charset="0"/>
              </a:rPr>
              <a:t>verildiğinde vergi gelirinde artış sağlanması, düzenli bir hayat </a:t>
            </a:r>
            <a:r>
              <a:rPr lang="tr-TR" spc="-32" dirty="0">
                <a:solidFill>
                  <a:srgbClr val="231F20"/>
                </a:solidFill>
                <a:latin typeface="Arial" pitchFamily="34" charset="0"/>
                <a:cs typeface="Arial" pitchFamily="34" charset="0"/>
              </a:rPr>
              <a:t>ortaya çıktığından </a:t>
            </a:r>
            <a:r>
              <a:rPr lang="tr-TR" spc="-32" dirty="0">
                <a:solidFill>
                  <a:srgbClr val="231F20"/>
                </a:solidFill>
                <a:latin typeface="Arial" pitchFamily="34" charset="0"/>
                <a:cs typeface="Arial" pitchFamily="34" charset="0"/>
              </a:rPr>
              <a:t>ev kiralarında artışın meydana gelmesi, yakalama, tutuklama</a:t>
            </a:r>
            <a:r>
              <a:rPr lang="tr-TR" spc="-32" dirty="0">
                <a:solidFill>
                  <a:srgbClr val="231F20"/>
                </a:solidFill>
                <a:latin typeface="Arial" pitchFamily="34" charset="0"/>
                <a:cs typeface="Arial" pitchFamily="34" charset="0"/>
              </a:rPr>
              <a:t>, hapsetme</a:t>
            </a:r>
            <a:r>
              <a:rPr lang="tr-TR" spc="-32" dirty="0">
                <a:solidFill>
                  <a:srgbClr val="231F20"/>
                </a:solidFill>
                <a:latin typeface="Arial" pitchFamily="34" charset="0"/>
                <a:cs typeface="Arial" pitchFamily="34" charset="0"/>
              </a:rPr>
              <a:t>, yargılama aşamalarındaki harcamaların azalması ortaya çıkmaktadır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Dolayısıyla harcanan her bir doların getirisi 1.06-7.16 dolar </a:t>
            </a:r>
            <a:r>
              <a:rPr lang="tr-TR" spc="-32" dirty="0">
                <a:solidFill>
                  <a:srgbClr val="231F20"/>
                </a:solidFill>
                <a:latin typeface="Arial" pitchFamily="34" charset="0"/>
                <a:cs typeface="Arial" pitchFamily="34" charset="0"/>
              </a:rPr>
              <a:t>arasında değişmektedir</a:t>
            </a:r>
            <a:r>
              <a:rPr lang="tr-TR" spc="-32" dirty="0">
                <a:solidFill>
                  <a:srgbClr val="231F20"/>
                </a:solidFill>
                <a:latin typeface="Arial" pitchFamily="34" charset="0"/>
                <a:cs typeface="Arial" pitchFamily="34" charset="0"/>
              </a:rPr>
              <a:t>. Ayrıca suça yönelim alanlarının azaltılarak her bir doların </a:t>
            </a:r>
            <a:r>
              <a:rPr lang="tr-TR" spc="-32" dirty="0">
                <a:solidFill>
                  <a:srgbClr val="231F20"/>
                </a:solidFill>
                <a:latin typeface="Arial" pitchFamily="34" charset="0"/>
                <a:cs typeface="Arial" pitchFamily="34" charset="0"/>
              </a:rPr>
              <a:t>1.83-7.14 dolar </a:t>
            </a:r>
            <a:r>
              <a:rPr lang="tr-TR" spc="-32" dirty="0">
                <a:solidFill>
                  <a:srgbClr val="231F20"/>
                </a:solidFill>
                <a:latin typeface="Arial" pitchFamily="34" charset="0"/>
                <a:cs typeface="Arial" pitchFamily="34" charset="0"/>
              </a:rPr>
              <a:t>arasında bir geri dönüşü söz konusu olmaktadır. Gelişmiş Batı </a:t>
            </a:r>
            <a:r>
              <a:rPr lang="tr-TR" spc="-32" dirty="0">
                <a:solidFill>
                  <a:srgbClr val="231F20"/>
                </a:solidFill>
                <a:latin typeface="Arial" pitchFamily="34" charset="0"/>
                <a:cs typeface="Arial" pitchFamily="34" charset="0"/>
              </a:rPr>
              <a:t>Avrupa ülkeleri </a:t>
            </a:r>
            <a:r>
              <a:rPr lang="tr-TR" spc="-32" dirty="0">
                <a:solidFill>
                  <a:srgbClr val="231F20"/>
                </a:solidFill>
                <a:latin typeface="Arial" pitchFamily="34" charset="0"/>
                <a:cs typeface="Arial" pitchFamily="34" charset="0"/>
              </a:rPr>
              <a:t>ve ABD’de son yıllarda eğitim ve sağlık üzerine yapılan harcamaların </a:t>
            </a:r>
            <a:r>
              <a:rPr lang="tr-TR" spc="-32" dirty="0">
                <a:solidFill>
                  <a:srgbClr val="231F20"/>
                </a:solidFill>
                <a:latin typeface="Arial" pitchFamily="34" charset="0"/>
                <a:cs typeface="Arial" pitchFamily="34" charset="0"/>
              </a:rPr>
              <a:t>adalet ve </a:t>
            </a:r>
            <a:r>
              <a:rPr lang="tr-TR" spc="-32" dirty="0">
                <a:solidFill>
                  <a:srgbClr val="231F20"/>
                </a:solidFill>
                <a:latin typeface="Arial" pitchFamily="34" charset="0"/>
                <a:cs typeface="Arial" pitchFamily="34" charset="0"/>
              </a:rPr>
              <a:t>suçluluk harcamaları üzerine çıkması bu yaklaşımın getirdiği bir sonuçtur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34</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3586906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8"/>
            <a:ext cx="8487624" cy="6998640"/>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 karşılaştırmalı uygulamalardan yola çıkarak ülkemizde, hedeflerin </a:t>
            </a:r>
            <a:r>
              <a:rPr lang="tr-TR" spc="-32" dirty="0">
                <a:solidFill>
                  <a:srgbClr val="231F20"/>
                </a:solidFill>
                <a:latin typeface="Arial" pitchFamily="34" charset="0"/>
                <a:cs typeface="Arial" pitchFamily="34" charset="0"/>
              </a:rPr>
              <a:t>açıkça belirlendiği </a:t>
            </a:r>
            <a:r>
              <a:rPr lang="tr-TR" spc="-32" dirty="0">
                <a:solidFill>
                  <a:srgbClr val="231F20"/>
                </a:solidFill>
                <a:latin typeface="Arial" pitchFamily="34" charset="0"/>
                <a:cs typeface="Arial" pitchFamily="34" charset="0"/>
              </a:rPr>
              <a:t>titiz eylem planları hazırlamak suretiyle, tabii burada toplum </a:t>
            </a:r>
            <a:r>
              <a:rPr lang="tr-TR" spc="-32" dirty="0">
                <a:solidFill>
                  <a:srgbClr val="231F20"/>
                </a:solidFill>
                <a:latin typeface="Arial" pitchFamily="34" charset="0"/>
                <a:cs typeface="Arial" pitchFamily="34" charset="0"/>
              </a:rPr>
              <a:t>desteği ve </a:t>
            </a:r>
            <a:r>
              <a:rPr lang="tr-TR" spc="-32" dirty="0">
                <a:solidFill>
                  <a:srgbClr val="231F20"/>
                </a:solidFill>
                <a:latin typeface="Arial" pitchFamily="34" charset="0"/>
                <a:cs typeface="Arial" pitchFamily="34" charset="0"/>
              </a:rPr>
              <a:t>ortaklığının devamlılığı sağlanarak çeşitli sektörlerin de bu plana </a:t>
            </a:r>
            <a:r>
              <a:rPr lang="tr-TR" spc="-32" dirty="0">
                <a:solidFill>
                  <a:srgbClr val="231F20"/>
                </a:solidFill>
                <a:latin typeface="Arial" pitchFamily="34" charset="0"/>
                <a:cs typeface="Arial" pitchFamily="34" charset="0"/>
              </a:rPr>
              <a:t>yapacağı katkılar </a:t>
            </a:r>
            <a:r>
              <a:rPr lang="tr-TR" spc="-32" dirty="0">
                <a:solidFill>
                  <a:srgbClr val="231F20"/>
                </a:solidFill>
                <a:latin typeface="Arial" pitchFamily="34" charset="0"/>
                <a:cs typeface="Arial" pitchFamily="34" charset="0"/>
              </a:rPr>
              <a:t>oranında görev almaları sağlanmalıdır.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ABD’de </a:t>
            </a:r>
            <a:r>
              <a:rPr lang="tr-TR" spc="-32" dirty="0">
                <a:solidFill>
                  <a:srgbClr val="231F20"/>
                </a:solidFill>
                <a:latin typeface="Arial" pitchFamily="34" charset="0"/>
                <a:cs typeface="Arial" pitchFamily="34" charset="0"/>
              </a:rPr>
              <a:t>olduğu gibi suçluluğa </a:t>
            </a:r>
            <a:r>
              <a:rPr lang="tr-TR" spc="-32" dirty="0">
                <a:solidFill>
                  <a:srgbClr val="231F20"/>
                </a:solidFill>
                <a:latin typeface="Arial" pitchFamily="34" charset="0"/>
                <a:cs typeface="Arial" pitchFamily="34" charset="0"/>
              </a:rPr>
              <a:t>karşı mücadele </a:t>
            </a:r>
            <a:r>
              <a:rPr lang="tr-TR" spc="-32" dirty="0">
                <a:solidFill>
                  <a:srgbClr val="231F20"/>
                </a:solidFill>
                <a:latin typeface="Arial" pitchFamily="34" charset="0"/>
                <a:cs typeface="Arial" pitchFamily="34" charset="0"/>
              </a:rPr>
              <a:t>sürecinde kanuni düzenlemeler ve yargı yoluyla çözüm anlayışı </a:t>
            </a:r>
            <a:r>
              <a:rPr lang="tr-TR" spc="-32" dirty="0">
                <a:solidFill>
                  <a:srgbClr val="231F20"/>
                </a:solidFill>
                <a:latin typeface="Arial" pitchFamily="34" charset="0"/>
                <a:cs typeface="Arial" pitchFamily="34" charset="0"/>
              </a:rPr>
              <a:t>yerine okullara</a:t>
            </a:r>
            <a:r>
              <a:rPr lang="tr-TR" spc="-32" dirty="0">
                <a:solidFill>
                  <a:srgbClr val="231F20"/>
                </a:solidFill>
                <a:latin typeface="Arial" pitchFamily="34" charset="0"/>
                <a:cs typeface="Arial" pitchFamily="34" charset="0"/>
              </a:rPr>
              <a:t>, sosyal servislere, sosyal faaliyetlere, sağlık hizmetlerine ve iş </a:t>
            </a:r>
            <a:r>
              <a:rPr lang="tr-TR" spc="-32" dirty="0">
                <a:solidFill>
                  <a:srgbClr val="231F20"/>
                </a:solidFill>
                <a:latin typeface="Arial" pitchFamily="34" charset="0"/>
                <a:cs typeface="Arial" pitchFamily="34" charset="0"/>
              </a:rPr>
              <a:t>alanlarında suç </a:t>
            </a:r>
            <a:r>
              <a:rPr lang="tr-TR" spc="-32" dirty="0">
                <a:solidFill>
                  <a:srgbClr val="231F20"/>
                </a:solidFill>
                <a:latin typeface="Arial" pitchFamily="34" charset="0"/>
                <a:cs typeface="Arial" pitchFamily="34" charset="0"/>
              </a:rPr>
              <a:t>önleme ile ilgili çalışmalara ağırlık vermek suretiyle, önleyici </a:t>
            </a:r>
            <a:r>
              <a:rPr lang="tr-TR" spc="-32" dirty="0">
                <a:solidFill>
                  <a:srgbClr val="231F20"/>
                </a:solidFill>
                <a:latin typeface="Arial" pitchFamily="34" charset="0"/>
                <a:cs typeface="Arial" pitchFamily="34" charset="0"/>
              </a:rPr>
              <a:t>güvenlik hizmetlerinin </a:t>
            </a:r>
            <a:r>
              <a:rPr lang="tr-TR" spc="-32" dirty="0">
                <a:solidFill>
                  <a:srgbClr val="231F20"/>
                </a:solidFill>
                <a:latin typeface="Arial" pitchFamily="34" charset="0"/>
                <a:cs typeface="Arial" pitchFamily="34" charset="0"/>
              </a:rPr>
              <a:t>daha faydalı ve ekonomik olacağı, bu nedenle de suçla </a:t>
            </a:r>
            <a:r>
              <a:rPr lang="tr-TR" spc="-32" dirty="0">
                <a:solidFill>
                  <a:srgbClr val="231F20"/>
                </a:solidFill>
                <a:latin typeface="Arial" pitchFamily="34" charset="0"/>
                <a:cs typeface="Arial" pitchFamily="34" charset="0"/>
              </a:rPr>
              <a:t>mücadele alanında </a:t>
            </a:r>
            <a:r>
              <a:rPr lang="tr-TR" spc="-32" dirty="0">
                <a:solidFill>
                  <a:srgbClr val="231F20"/>
                </a:solidFill>
                <a:latin typeface="Arial" pitchFamily="34" charset="0"/>
                <a:cs typeface="Arial" pitchFamily="34" charset="0"/>
              </a:rPr>
              <a:t>resmî ya da hükûmet dışı olsun tüm toplumsal birimlerin </a:t>
            </a:r>
            <a:r>
              <a:rPr lang="tr-TR" spc="-32" dirty="0">
                <a:solidFill>
                  <a:srgbClr val="231F20"/>
                </a:solidFill>
                <a:latin typeface="Arial" pitchFamily="34" charset="0"/>
                <a:cs typeface="Arial" pitchFamily="34" charset="0"/>
              </a:rPr>
              <a:t>sorumluluk taşıması </a:t>
            </a:r>
            <a:r>
              <a:rPr lang="tr-TR" spc="-32" dirty="0">
                <a:solidFill>
                  <a:srgbClr val="231F20"/>
                </a:solidFill>
                <a:latin typeface="Arial" pitchFamily="34" charset="0"/>
                <a:cs typeface="Arial" pitchFamily="34" charset="0"/>
              </a:rPr>
              <a:t>ve bu alanda üzerlerine düşeni yapmaları gerekmektedir</a:t>
            </a:r>
            <a:r>
              <a:rPr lang="tr-TR" spc="-32" dirty="0">
                <a:solidFill>
                  <a:srgbClr val="231F20"/>
                </a:solidFill>
                <a:latin typeface="Arial" pitchFamily="34" charset="0"/>
                <a:cs typeface="Arial" pitchFamily="34" charset="0"/>
              </a:rPr>
              <a:t>. </a:t>
            </a: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35</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4532307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730641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KARŞILAŞTIRMALI </a:t>
            </a:r>
            <a:r>
              <a:rPr lang="tr-TR" b="1" spc="-32" dirty="0">
                <a:solidFill>
                  <a:srgbClr val="231F20"/>
                </a:solidFill>
                <a:latin typeface="Arial" pitchFamily="34" charset="0"/>
                <a:cs typeface="Arial" pitchFamily="34" charset="0"/>
              </a:rPr>
              <a:t>BAKIŞ AÇISI İLE SUÇU </a:t>
            </a:r>
            <a:r>
              <a:rPr lang="tr-TR" b="1" spc="-32" dirty="0">
                <a:solidFill>
                  <a:srgbClr val="231F20"/>
                </a:solidFill>
                <a:latin typeface="Arial" pitchFamily="34" charset="0"/>
                <a:cs typeface="Arial" pitchFamily="34" charset="0"/>
              </a:rPr>
              <a:t>ÖNLEME</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Özellikle ABD ve bazı Avrupa ülkelerinde vatandaşlar kendilerini ve </a:t>
            </a:r>
            <a:r>
              <a:rPr lang="tr-TR" spc="-32" dirty="0">
                <a:solidFill>
                  <a:srgbClr val="231F20"/>
                </a:solidFill>
                <a:latin typeface="Arial" pitchFamily="34" charset="0"/>
                <a:cs typeface="Arial" pitchFamily="34" charset="0"/>
              </a:rPr>
              <a:t>sahip oldukları </a:t>
            </a:r>
            <a:r>
              <a:rPr lang="tr-TR" spc="-32" dirty="0">
                <a:solidFill>
                  <a:srgbClr val="231F20"/>
                </a:solidFill>
                <a:latin typeface="Arial" pitchFamily="34" charset="0"/>
                <a:cs typeface="Arial" pitchFamily="34" charset="0"/>
              </a:rPr>
              <a:t>eşya ve araçları güvende hissetmek için alarm sistemi, konut koruması</a:t>
            </a:r>
            <a:r>
              <a:rPr lang="tr-TR" spc="-32" dirty="0">
                <a:solidFill>
                  <a:srgbClr val="231F20"/>
                </a:solidFill>
                <a:latin typeface="Arial" pitchFamily="34" charset="0"/>
                <a:cs typeface="Arial" pitchFamily="34" charset="0"/>
              </a:rPr>
              <a:t>, sigorta </a:t>
            </a:r>
            <a:r>
              <a:rPr lang="tr-TR" spc="-32" dirty="0">
                <a:solidFill>
                  <a:srgbClr val="231F20"/>
                </a:solidFill>
                <a:latin typeface="Arial" pitchFamily="34" charset="0"/>
                <a:cs typeface="Arial" pitchFamily="34" charset="0"/>
              </a:rPr>
              <a:t>gibi hizmetlere büyük miktarda paralar harcamaktadır.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Bunun dışında özellikle </a:t>
            </a:r>
            <a:r>
              <a:rPr lang="tr-TR" spc="-32" dirty="0">
                <a:solidFill>
                  <a:srgbClr val="231F20"/>
                </a:solidFill>
                <a:latin typeface="Arial" pitchFamily="34" charset="0"/>
                <a:cs typeface="Arial" pitchFamily="34" charset="0"/>
              </a:rPr>
              <a:t>ABD, İngiltere, Hollanda, Fransa ve Yeni Zelanda gibi ülkeler de </a:t>
            </a:r>
            <a:r>
              <a:rPr lang="tr-TR" spc="-32" dirty="0">
                <a:solidFill>
                  <a:srgbClr val="231F20"/>
                </a:solidFill>
                <a:latin typeface="Arial" pitchFamily="34" charset="0"/>
                <a:cs typeface="Arial" pitchFamily="34" charset="0"/>
              </a:rPr>
              <a:t>güvenlik yatırımları </a:t>
            </a:r>
            <a:r>
              <a:rPr lang="tr-TR" spc="-32" dirty="0">
                <a:solidFill>
                  <a:srgbClr val="231F20"/>
                </a:solidFill>
                <a:latin typeface="Arial" pitchFamily="34" charset="0"/>
                <a:cs typeface="Arial" pitchFamily="34" charset="0"/>
              </a:rPr>
              <a:t>için daha fazla bedel ödemekten ziyade, bunun yerine çocuklara </a:t>
            </a:r>
            <a:r>
              <a:rPr lang="tr-TR" spc="-32" dirty="0">
                <a:solidFill>
                  <a:srgbClr val="231F20"/>
                </a:solidFill>
                <a:latin typeface="Arial" pitchFamily="34" charset="0"/>
                <a:cs typeface="Arial" pitchFamily="34" charset="0"/>
              </a:rPr>
              <a:t>yönelik okul </a:t>
            </a:r>
            <a:r>
              <a:rPr lang="tr-TR" spc="-32" dirty="0">
                <a:solidFill>
                  <a:srgbClr val="231F20"/>
                </a:solidFill>
                <a:latin typeface="Arial" pitchFamily="34" charset="0"/>
                <a:cs typeface="Arial" pitchFamily="34" charset="0"/>
              </a:rPr>
              <a:t>öncesi, okul dönemi ve okul sonrası gelişim programlarına yatırım </a:t>
            </a:r>
            <a:r>
              <a:rPr lang="tr-TR" spc="-32" dirty="0">
                <a:solidFill>
                  <a:srgbClr val="231F20"/>
                </a:solidFill>
                <a:latin typeface="Arial" pitchFamily="34" charset="0"/>
                <a:cs typeface="Arial" pitchFamily="34" charset="0"/>
              </a:rPr>
              <a:t>yapmayı daha </a:t>
            </a:r>
            <a:r>
              <a:rPr lang="tr-TR" spc="-32" dirty="0">
                <a:solidFill>
                  <a:srgbClr val="231F20"/>
                </a:solidFill>
                <a:latin typeface="Arial" pitchFamily="34" charset="0"/>
                <a:cs typeface="Arial" pitchFamily="34" charset="0"/>
              </a:rPr>
              <a:t>uygun bulmaktadırlar. </a:t>
            </a: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 </a:t>
            </a:r>
            <a:r>
              <a:rPr lang="tr-TR" spc="-32" dirty="0">
                <a:solidFill>
                  <a:srgbClr val="231F20"/>
                </a:solidFill>
                <a:latin typeface="Arial" pitchFamily="34" charset="0"/>
                <a:cs typeface="Arial" pitchFamily="34" charset="0"/>
              </a:rPr>
              <a:t>Bu tip sosyal içerikli </a:t>
            </a:r>
            <a:r>
              <a:rPr lang="tr-TR" spc="-32" dirty="0">
                <a:solidFill>
                  <a:srgbClr val="231F20"/>
                </a:solidFill>
                <a:latin typeface="Arial" pitchFamily="34" charset="0"/>
                <a:cs typeface="Arial" pitchFamily="34" charset="0"/>
              </a:rPr>
              <a:t>programlar sayesinde </a:t>
            </a:r>
            <a:r>
              <a:rPr lang="tr-TR" spc="-32" dirty="0">
                <a:solidFill>
                  <a:srgbClr val="231F20"/>
                </a:solidFill>
                <a:latin typeface="Arial" pitchFamily="34" charset="0"/>
                <a:cs typeface="Arial" pitchFamily="34" charset="0"/>
              </a:rPr>
              <a:t>Batı Avrupa ülkeleri, Avustralya, Kanada ve ABD 1990’larda, 1960 </a:t>
            </a:r>
            <a:r>
              <a:rPr lang="tr-TR" spc="-32" dirty="0">
                <a:solidFill>
                  <a:srgbClr val="231F20"/>
                </a:solidFill>
                <a:latin typeface="Arial" pitchFamily="34" charset="0"/>
                <a:cs typeface="Arial" pitchFamily="34" charset="0"/>
              </a:rPr>
              <a:t>ve 70’lere </a:t>
            </a:r>
            <a:r>
              <a:rPr lang="tr-TR" spc="-32" dirty="0">
                <a:solidFill>
                  <a:srgbClr val="231F20"/>
                </a:solidFill>
                <a:latin typeface="Arial" pitchFamily="34" charset="0"/>
                <a:cs typeface="Arial" pitchFamily="34" charset="0"/>
              </a:rPr>
              <a:t>nazaran suç oranında kademeli bir düşüş yakalamışlardır.</a:t>
            </a:r>
          </a:p>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36</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6596374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8"/>
            <a:ext cx="8487624" cy="7552638"/>
          </a:xfrm>
          <a:prstGeom prst="rect">
            <a:avLst/>
          </a:prstGeom>
        </p:spPr>
        <p:txBody>
          <a:bodyPr vert="horz" wrap="square" lIns="0" tIns="42475" rIns="0" bIns="0" rtlCol="0">
            <a:spAutoFit/>
          </a:bodyPr>
          <a:lstStyle/>
          <a:p>
            <a:pPr marL="261833" marR="4655" indent="-261833" algn="just">
              <a:lnSpc>
                <a:spcPct val="200000"/>
              </a:lnSpc>
              <a:spcBef>
                <a:spcPts val="550"/>
              </a:spcBef>
              <a:spcAft>
                <a:spcPts val="550"/>
              </a:spcAft>
              <a:buFont typeface="Wingdings" pitchFamily="2" charset="2"/>
              <a:buChar char="Ø"/>
            </a:pPr>
            <a:endParaRPr lang="tr-TR" spc="-32" dirty="0">
              <a:solidFill>
                <a:srgbClr val="231F20"/>
              </a:solidFill>
              <a:latin typeface="Arial" pitchFamily="34" charset="0"/>
              <a:cs typeface="Arial" pitchFamily="34" charset="0"/>
            </a:endParaRP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Suç </a:t>
            </a:r>
            <a:r>
              <a:rPr lang="tr-TR" spc="-32" dirty="0">
                <a:solidFill>
                  <a:srgbClr val="231F20"/>
                </a:solidFill>
                <a:latin typeface="Arial" pitchFamily="34" charset="0"/>
                <a:cs typeface="Arial" pitchFamily="34" charset="0"/>
              </a:rPr>
              <a:t>önleme sadece adli ve resmî görevlilere bırakılacak kadar </a:t>
            </a:r>
            <a:r>
              <a:rPr lang="tr-TR" spc="-32" dirty="0">
                <a:solidFill>
                  <a:srgbClr val="231F20"/>
                </a:solidFill>
                <a:latin typeface="Arial" pitchFamily="34" charset="0"/>
                <a:cs typeface="Arial" pitchFamily="34" charset="0"/>
              </a:rPr>
              <a:t>basit bir </a:t>
            </a:r>
            <a:r>
              <a:rPr lang="tr-TR" spc="-32" dirty="0">
                <a:solidFill>
                  <a:srgbClr val="231F20"/>
                </a:solidFill>
                <a:latin typeface="Arial" pitchFamily="34" charset="0"/>
                <a:cs typeface="Arial" pitchFamily="34" charset="0"/>
              </a:rPr>
              <a:t>konu değildir. Vatandaş ve tüm paydaşlar sürece dâhil </a:t>
            </a:r>
            <a:r>
              <a:rPr lang="tr-TR" spc="-32" dirty="0">
                <a:solidFill>
                  <a:srgbClr val="231F20"/>
                </a:solidFill>
                <a:latin typeface="Arial" pitchFamily="34" charset="0"/>
                <a:cs typeface="Arial" pitchFamily="34" charset="0"/>
              </a:rPr>
              <a:t>olmadığı takdirde</a:t>
            </a:r>
            <a:r>
              <a:rPr lang="tr-TR" spc="-32" dirty="0">
                <a:solidFill>
                  <a:srgbClr val="231F20"/>
                </a:solidFill>
                <a:latin typeface="Arial" pitchFamily="34" charset="0"/>
                <a:cs typeface="Arial" pitchFamily="34" charset="0"/>
              </a:rPr>
              <a:t>, suç önleme konusunda herhangi bir başarı ve </a:t>
            </a:r>
            <a:r>
              <a:rPr lang="tr-TR" spc="-32" dirty="0">
                <a:solidFill>
                  <a:srgbClr val="231F20"/>
                </a:solidFill>
                <a:latin typeface="Arial" pitchFamily="34" charset="0"/>
                <a:cs typeface="Arial" pitchFamily="34" charset="0"/>
              </a:rPr>
              <a:t>mesafe kaydedilmesi </a:t>
            </a:r>
            <a:r>
              <a:rPr lang="tr-TR" spc="-32" dirty="0">
                <a:solidFill>
                  <a:srgbClr val="231F20"/>
                </a:solidFill>
                <a:latin typeface="Arial" pitchFamily="34" charset="0"/>
                <a:cs typeface="Arial" pitchFamily="34" charset="0"/>
              </a:rPr>
              <a:t>mümkün değildir. Bir model geliştirmeden önce </a:t>
            </a:r>
            <a:r>
              <a:rPr lang="tr-TR" spc="-32" dirty="0">
                <a:solidFill>
                  <a:srgbClr val="231F20"/>
                </a:solidFill>
                <a:latin typeface="Arial" pitchFamily="34" charset="0"/>
                <a:cs typeface="Arial" pitchFamily="34" charset="0"/>
              </a:rPr>
              <a:t>doğru bir </a:t>
            </a:r>
            <a:r>
              <a:rPr lang="tr-TR" spc="-32" dirty="0">
                <a:solidFill>
                  <a:srgbClr val="231F20"/>
                </a:solidFill>
                <a:latin typeface="Arial" pitchFamily="34" charset="0"/>
                <a:cs typeface="Arial" pitchFamily="34" charset="0"/>
              </a:rPr>
              <a:t>toplumsal analiz yapılması zorunludur. Dünyanın </a:t>
            </a:r>
            <a:r>
              <a:rPr lang="tr-TR" spc="-32" dirty="0">
                <a:solidFill>
                  <a:srgbClr val="231F20"/>
                </a:solidFill>
                <a:latin typeface="Arial" pitchFamily="34" charset="0"/>
                <a:cs typeface="Arial" pitchFamily="34" charset="0"/>
              </a:rPr>
              <a:t>çeşitli ülkelerinde </a:t>
            </a:r>
            <a:r>
              <a:rPr lang="tr-TR" spc="-32" dirty="0">
                <a:solidFill>
                  <a:srgbClr val="231F20"/>
                </a:solidFill>
                <a:latin typeface="Arial" pitchFamily="34" charset="0"/>
                <a:cs typeface="Arial" pitchFamily="34" charset="0"/>
              </a:rPr>
              <a:t>başarı ile uygulanmış modeller her zaman ve her </a:t>
            </a:r>
            <a:r>
              <a:rPr lang="tr-TR" spc="-32" dirty="0">
                <a:solidFill>
                  <a:srgbClr val="231F20"/>
                </a:solidFill>
                <a:latin typeface="Arial" pitchFamily="34" charset="0"/>
                <a:cs typeface="Arial" pitchFamily="34" charset="0"/>
              </a:rPr>
              <a:t>yerde başarılı </a:t>
            </a:r>
            <a:r>
              <a:rPr lang="tr-TR" spc="-32" dirty="0">
                <a:solidFill>
                  <a:srgbClr val="231F20"/>
                </a:solidFill>
                <a:latin typeface="Arial" pitchFamily="34" charset="0"/>
                <a:cs typeface="Arial" pitchFamily="34" charset="0"/>
              </a:rPr>
              <a:t>olacaktır diye bir şart yoktur.</a:t>
            </a:r>
          </a:p>
          <a:p>
            <a:pPr marL="261833" marR="4655" indent="-261833" algn="just">
              <a:lnSpc>
                <a:spcPct val="200000"/>
              </a:lnSpc>
              <a:spcBef>
                <a:spcPts val="550"/>
              </a:spcBef>
              <a:spcAft>
                <a:spcPts val="550"/>
              </a:spcAft>
              <a:buFont typeface="Wingdings" pitchFamily="2" charset="2"/>
              <a:buChar char="Ø"/>
            </a:pPr>
            <a:r>
              <a:rPr lang="tr-TR" spc="-32" dirty="0">
                <a:solidFill>
                  <a:srgbClr val="231F20"/>
                </a:solidFill>
                <a:latin typeface="Arial" pitchFamily="34" charset="0"/>
                <a:cs typeface="Arial" pitchFamily="34" charset="0"/>
              </a:rPr>
              <a:t>Günümüz </a:t>
            </a:r>
            <a:r>
              <a:rPr lang="tr-TR" spc="-32" dirty="0">
                <a:solidFill>
                  <a:srgbClr val="231F20"/>
                </a:solidFill>
                <a:latin typeface="Arial" pitchFamily="34" charset="0"/>
                <a:cs typeface="Arial" pitchFamily="34" charset="0"/>
              </a:rPr>
              <a:t>toplumlarında suç ortaya çıkmadan, önlenmesi </a:t>
            </a:r>
            <a:r>
              <a:rPr lang="tr-TR" spc="-32" dirty="0">
                <a:solidFill>
                  <a:srgbClr val="231F20"/>
                </a:solidFill>
                <a:latin typeface="Arial" pitchFamily="34" charset="0"/>
                <a:cs typeface="Arial" pitchFamily="34" charset="0"/>
              </a:rPr>
              <a:t>ve toplumsal </a:t>
            </a:r>
            <a:r>
              <a:rPr lang="tr-TR" spc="-32" dirty="0">
                <a:solidFill>
                  <a:srgbClr val="231F20"/>
                </a:solidFill>
                <a:latin typeface="Arial" pitchFamily="34" charset="0"/>
                <a:cs typeface="Arial" pitchFamily="34" charset="0"/>
              </a:rPr>
              <a:t>maliyet ve güven hissinin korunması ön plana çıkmış </a:t>
            </a:r>
            <a:r>
              <a:rPr lang="tr-TR" spc="-32" dirty="0">
                <a:solidFill>
                  <a:srgbClr val="231F20"/>
                </a:solidFill>
                <a:latin typeface="Arial" pitchFamily="34" charset="0"/>
                <a:cs typeface="Arial" pitchFamily="34" charset="0"/>
              </a:rPr>
              <a:t>ve önleyici </a:t>
            </a:r>
            <a:r>
              <a:rPr lang="tr-TR" spc="-32" dirty="0">
                <a:solidFill>
                  <a:srgbClr val="231F20"/>
                </a:solidFill>
                <a:latin typeface="Arial" pitchFamily="34" charset="0"/>
                <a:cs typeface="Arial" pitchFamily="34" charset="0"/>
              </a:rPr>
              <a:t>güvenlik hizmetleri giderek artan bir ivmeyle </a:t>
            </a:r>
            <a:r>
              <a:rPr lang="tr-TR" spc="-32" dirty="0">
                <a:solidFill>
                  <a:srgbClr val="231F20"/>
                </a:solidFill>
                <a:latin typeface="Arial" pitchFamily="34" charset="0"/>
                <a:cs typeface="Arial" pitchFamily="34" charset="0"/>
              </a:rPr>
              <a:t>önem kazanmıştır</a:t>
            </a:r>
            <a:r>
              <a:rPr lang="tr-TR" spc="-32" dirty="0">
                <a:solidFill>
                  <a:srgbClr val="231F20"/>
                </a:solidFill>
                <a:latin typeface="Arial" pitchFamily="34" charset="0"/>
                <a:cs typeface="Arial" pitchFamily="34" charset="0"/>
              </a:rPr>
              <a:t>. Bu arada suç ve suçlulukla mücadele </a:t>
            </a:r>
            <a:r>
              <a:rPr lang="tr-TR" spc="-32" dirty="0">
                <a:solidFill>
                  <a:srgbClr val="231F20"/>
                </a:solidFill>
                <a:latin typeface="Arial" pitchFamily="34" charset="0"/>
                <a:cs typeface="Arial" pitchFamily="34" charset="0"/>
              </a:rPr>
              <a:t>konusunda toplumsal </a:t>
            </a:r>
            <a:r>
              <a:rPr lang="tr-TR" spc="-32" dirty="0">
                <a:solidFill>
                  <a:srgbClr val="231F20"/>
                </a:solidFill>
                <a:latin typeface="Arial" pitchFamily="34" charset="0"/>
                <a:cs typeface="Arial" pitchFamily="34" charset="0"/>
              </a:rPr>
              <a:t>bilinç artmış ve bu mücadele sadece </a:t>
            </a:r>
            <a:r>
              <a:rPr lang="tr-TR" spc="-32" dirty="0">
                <a:solidFill>
                  <a:srgbClr val="231F20"/>
                </a:solidFill>
                <a:latin typeface="Arial" pitchFamily="34" charset="0"/>
                <a:cs typeface="Arial" pitchFamily="34" charset="0"/>
              </a:rPr>
              <a:t>güvenlik kuvvetleriyle </a:t>
            </a:r>
            <a:r>
              <a:rPr lang="tr-TR" spc="-32" dirty="0">
                <a:solidFill>
                  <a:srgbClr val="231F20"/>
                </a:solidFill>
                <a:latin typeface="Arial" pitchFamily="34" charset="0"/>
                <a:cs typeface="Arial" pitchFamily="34" charset="0"/>
              </a:rPr>
              <a:t>değil, toplumdaki diğer paydaşların da katkısıyla </a:t>
            </a:r>
            <a:r>
              <a:rPr lang="tr-TR" spc="-32" dirty="0">
                <a:solidFill>
                  <a:srgbClr val="231F20"/>
                </a:solidFill>
                <a:latin typeface="Arial" pitchFamily="34" charset="0"/>
                <a:cs typeface="Arial" pitchFamily="34" charset="0"/>
              </a:rPr>
              <a:t>daha sistematik </a:t>
            </a:r>
            <a:r>
              <a:rPr lang="tr-TR" spc="-32" dirty="0">
                <a:solidFill>
                  <a:srgbClr val="231F20"/>
                </a:solidFill>
                <a:latin typeface="Arial" pitchFamily="34" charset="0"/>
                <a:cs typeface="Arial" pitchFamily="34" charset="0"/>
              </a:rPr>
              <a:t>bir mücadeleye dönüşmüştür.</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37</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34" y="18143"/>
            <a:ext cx="1145872" cy="806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26257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8"/>
            <a:ext cx="8487624" cy="6068206"/>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DEĞERLENDİRME </a:t>
            </a:r>
            <a:r>
              <a:rPr lang="tr-TR" b="1" spc="-32" dirty="0">
                <a:solidFill>
                  <a:srgbClr val="231F20"/>
                </a:solidFill>
                <a:latin typeface="Arial" pitchFamily="34" charset="0"/>
                <a:cs typeface="Arial" pitchFamily="34" charset="0"/>
              </a:rPr>
              <a:t>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1 .Aşağıdakilerden </a:t>
            </a:r>
            <a:r>
              <a:rPr lang="tr-TR" sz="1300" spc="-32" dirty="0">
                <a:solidFill>
                  <a:srgbClr val="231F20"/>
                </a:solidFill>
                <a:latin typeface="Arial" pitchFamily="34" charset="0"/>
                <a:cs typeface="Arial" pitchFamily="34" charset="0"/>
              </a:rPr>
              <a:t>hangisi Türkiye’deki suç önleme tekniklerinden biri değildir?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Fiziki düzenlemeler yoluyla suçun işlenişini zorlaştırmak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Vatandaşın bilinçlendirilmesi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Suç mağdurları ve yakınlarına yardım</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Sabıkalı vatandaşların topluma kazandırılması çalışmaları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Hapishanelerin sayısının </a:t>
            </a:r>
            <a:r>
              <a:rPr lang="tr-TR" sz="1300" spc="-32" dirty="0">
                <a:solidFill>
                  <a:srgbClr val="231F20"/>
                </a:solidFill>
                <a:latin typeface="Arial" pitchFamily="34" charset="0"/>
                <a:cs typeface="Arial" pitchFamily="34" charset="0"/>
              </a:rPr>
              <a:t>artırılması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2. Aşağıdakilerden hangisi önleyici polislik alanında farklı model </a:t>
            </a:r>
            <a:r>
              <a:rPr lang="tr-TR" sz="1300" spc="-32" dirty="0">
                <a:solidFill>
                  <a:srgbClr val="231F20"/>
                </a:solidFill>
                <a:latin typeface="Arial" pitchFamily="34" charset="0"/>
                <a:cs typeface="Arial" pitchFamily="34" charset="0"/>
              </a:rPr>
              <a:t>ve uygulamalardan </a:t>
            </a:r>
            <a:r>
              <a:rPr lang="tr-TR" sz="1300" spc="-32" dirty="0">
                <a:solidFill>
                  <a:srgbClr val="231F20"/>
                </a:solidFill>
                <a:latin typeface="Arial" pitchFamily="34" charset="0"/>
                <a:cs typeface="Arial" pitchFamily="34" charset="0"/>
              </a:rPr>
              <a:t>biri değildir ?</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Güven timleri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Suç mahallerin teknik ve fiziki takibi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Suça karşı sıfır tolerans</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Suçluyu ifşa etme</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Devriye</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38</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7729008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6024238"/>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DEĞERLENDİRME </a:t>
            </a:r>
            <a:r>
              <a:rPr lang="tr-TR" b="1" spc="-32" dirty="0">
                <a:solidFill>
                  <a:srgbClr val="231F20"/>
                </a:solidFill>
                <a:latin typeface="Arial" pitchFamily="34" charset="0"/>
                <a:cs typeface="Arial" pitchFamily="34" charset="0"/>
              </a:rPr>
              <a:t>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3. Aşağıdakilerden hangisi New York Polis Teşkilatı’nın kendi tanımlamasına </a:t>
            </a:r>
            <a:r>
              <a:rPr lang="tr-TR" sz="1300" spc="-32" dirty="0">
                <a:solidFill>
                  <a:srgbClr val="231F20"/>
                </a:solidFill>
                <a:latin typeface="Arial" pitchFamily="34" charset="0"/>
                <a:cs typeface="Arial" pitchFamily="34" charset="0"/>
              </a:rPr>
              <a:t>göre görevlerinden </a:t>
            </a:r>
            <a:r>
              <a:rPr lang="tr-TR" sz="1300" spc="-32" dirty="0">
                <a:solidFill>
                  <a:srgbClr val="231F20"/>
                </a:solidFill>
                <a:latin typeface="Arial" pitchFamily="34" charset="0"/>
                <a:cs typeface="Arial" pitchFamily="34" charset="0"/>
              </a:rPr>
              <a:t>biri değildir ?</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Hukuku uygulamak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Güvenli bir çevre yaratmak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Acil durumlarda ulaşım ağını korumak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Korkuyu azaltmak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Huzuru </a:t>
            </a:r>
            <a:r>
              <a:rPr lang="tr-TR" sz="1300" spc="-32" dirty="0">
                <a:solidFill>
                  <a:srgbClr val="231F20"/>
                </a:solidFill>
                <a:latin typeface="Arial" pitchFamily="34" charset="0"/>
                <a:cs typeface="Arial" pitchFamily="34" charset="0"/>
              </a:rPr>
              <a:t>korumak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4</a:t>
            </a:r>
            <a:r>
              <a:rPr lang="tr-TR" sz="1300" spc="-32" dirty="0">
                <a:solidFill>
                  <a:srgbClr val="231F20"/>
                </a:solidFill>
                <a:latin typeface="Arial" pitchFamily="34" charset="0"/>
                <a:cs typeface="Arial" pitchFamily="34" charset="0"/>
              </a:rPr>
              <a:t>. Aşağıdakilerden hangisinde teorik olarak suç önleme yaklaşımları </a:t>
            </a:r>
            <a:r>
              <a:rPr lang="tr-TR" sz="1300" spc="-32" dirty="0">
                <a:solidFill>
                  <a:srgbClr val="231F20"/>
                </a:solidFill>
                <a:latin typeface="Arial" pitchFamily="34" charset="0"/>
                <a:cs typeface="Arial" pitchFamily="34" charset="0"/>
              </a:rPr>
              <a:t>doğru sıralanmıştır</a:t>
            </a:r>
            <a:r>
              <a:rPr lang="tr-TR" sz="1300" spc="-32" dirty="0">
                <a:solidFill>
                  <a:srgbClr val="231F20"/>
                </a:solidFill>
                <a:latin typeface="Arial" pitchFamily="34" charset="0"/>
                <a:cs typeface="Arial" pitchFamily="34" charset="0"/>
              </a:rPr>
              <a:t>?</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Geleneksel - Liberal - Radikal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Geleneksel - Liberal - Adli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Liberal - Radikal - İdari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Liberal - Radikal - Adli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Geleneksel - Adli - Radikal</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39</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07752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633201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DEĞERLENDİRME </a:t>
            </a:r>
            <a:r>
              <a:rPr lang="tr-TR" b="1" spc="-32" dirty="0">
                <a:solidFill>
                  <a:srgbClr val="231F20"/>
                </a:solidFill>
                <a:latin typeface="Arial" pitchFamily="34" charset="0"/>
                <a:cs typeface="Arial" pitchFamily="34" charset="0"/>
              </a:rPr>
              <a:t>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5. Aşağıdakilerden hangisi suç önleme modellerden biri değildir ?</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Suç Önleyici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Liberal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Adli/Tepkisel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Onarıcı (Cezalandırıcı/Islah Edici)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a:t>
            </a:r>
            <a:r>
              <a:rPr lang="tr-TR" sz="1300" spc="-32" dirty="0" err="1">
                <a:solidFill>
                  <a:srgbClr val="231F20"/>
                </a:solidFill>
                <a:latin typeface="Arial" pitchFamily="34" charset="0"/>
                <a:cs typeface="Arial" pitchFamily="34" charset="0"/>
              </a:rPr>
              <a:t>Proaktif</a:t>
            </a:r>
            <a:r>
              <a:rPr lang="tr-TR" sz="1300" spc="-32" dirty="0">
                <a:solidFill>
                  <a:srgbClr val="231F20"/>
                </a:solidFill>
                <a:latin typeface="Arial" pitchFamily="34" charset="0"/>
                <a:cs typeface="Arial" pitchFamily="34" charset="0"/>
              </a:rPr>
              <a:t> </a:t>
            </a:r>
            <a:r>
              <a:rPr lang="tr-TR" sz="1300" spc="-32" dirty="0">
                <a:solidFill>
                  <a:srgbClr val="231F20"/>
                </a:solidFill>
                <a:latin typeface="Arial" pitchFamily="34" charset="0"/>
                <a:cs typeface="Arial" pitchFamily="34" charset="0"/>
              </a:rPr>
              <a:t>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6</a:t>
            </a:r>
            <a:r>
              <a:rPr lang="tr-TR" sz="1300" spc="-32" dirty="0">
                <a:solidFill>
                  <a:srgbClr val="231F20"/>
                </a:solidFill>
                <a:latin typeface="Arial" pitchFamily="34" charset="0"/>
                <a:cs typeface="Arial" pitchFamily="34" charset="0"/>
              </a:rPr>
              <a:t>. Aşağıdakilerden hangisi suç önleyici programlarını oluşmasında temel </a:t>
            </a:r>
            <a:r>
              <a:rPr lang="tr-TR" sz="1300" spc="-32" dirty="0">
                <a:solidFill>
                  <a:srgbClr val="231F20"/>
                </a:solidFill>
                <a:latin typeface="Arial" pitchFamily="34" charset="0"/>
                <a:cs typeface="Arial" pitchFamily="34" charset="0"/>
              </a:rPr>
              <a:t>olan </a:t>
            </a:r>
            <a:r>
              <a:rPr lang="tr-TR" sz="1300" spc="-32" dirty="0" err="1">
                <a:solidFill>
                  <a:srgbClr val="231F20"/>
                </a:solidFill>
                <a:latin typeface="Arial" pitchFamily="34" charset="0"/>
                <a:cs typeface="Arial" pitchFamily="34" charset="0"/>
              </a:rPr>
              <a:t>Lewin’in</a:t>
            </a:r>
            <a:r>
              <a:rPr lang="tr-TR" sz="1300" spc="-32" dirty="0">
                <a:solidFill>
                  <a:srgbClr val="231F20"/>
                </a:solidFill>
                <a:latin typeface="Arial" pitchFamily="34" charset="0"/>
                <a:cs typeface="Arial" pitchFamily="34" charset="0"/>
              </a:rPr>
              <a:t> </a:t>
            </a:r>
            <a:r>
              <a:rPr lang="tr-TR" sz="1300" spc="-32" dirty="0">
                <a:solidFill>
                  <a:srgbClr val="231F20"/>
                </a:solidFill>
                <a:latin typeface="Arial" pitchFamily="34" charset="0"/>
                <a:cs typeface="Arial" pitchFamily="34" charset="0"/>
              </a:rPr>
              <a:t>1940’lı yıllarda bulduğu beş aşamalı sosyal araştırma sürecinin </a:t>
            </a:r>
            <a:r>
              <a:rPr lang="tr-TR" sz="1300" spc="-32" dirty="0">
                <a:solidFill>
                  <a:srgbClr val="231F20"/>
                </a:solidFill>
                <a:latin typeface="Arial" pitchFamily="34" charset="0"/>
                <a:cs typeface="Arial" pitchFamily="34" charset="0"/>
              </a:rPr>
              <a:t>pratik uygulamalarından </a:t>
            </a:r>
            <a:r>
              <a:rPr lang="tr-TR" sz="1300" spc="-32" dirty="0">
                <a:solidFill>
                  <a:srgbClr val="231F20"/>
                </a:solidFill>
                <a:latin typeface="Arial" pitchFamily="34" charset="0"/>
                <a:cs typeface="Arial" pitchFamily="34" charset="0"/>
              </a:rPr>
              <a:t>biri değildir?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Verilerin toplanması ve sorunun tespit edilmesi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Verilerin analiz edilmesi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Önleyici güvenlik tedbirlerinin gözden geçirilmesi ve planlanması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En uygun planın seçilmesi ve uygulanması</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Sonuçların adli birimlere bildirilmesi</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40</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30393354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6478574"/>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DEĞERLENDİRME </a:t>
            </a:r>
            <a:r>
              <a:rPr lang="tr-TR" b="1" spc="-32" dirty="0">
                <a:solidFill>
                  <a:srgbClr val="231F20"/>
                </a:solidFill>
                <a:latin typeface="Arial" pitchFamily="34" charset="0"/>
                <a:cs typeface="Arial" pitchFamily="34" charset="0"/>
              </a:rPr>
              <a:t>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7. Aşağıdakilerden hangisi devlet açısından güvenliği ifade etmemektedir?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Anayasa güvenliği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Yaşam güvenliği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Genel asayiş güvenliği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Eğitim güvenliği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Kamu </a:t>
            </a:r>
            <a:r>
              <a:rPr lang="tr-TR" sz="1300" spc="-32" dirty="0">
                <a:solidFill>
                  <a:srgbClr val="231F20"/>
                </a:solidFill>
                <a:latin typeface="Arial" pitchFamily="34" charset="0"/>
                <a:cs typeface="Arial" pitchFamily="34" charset="0"/>
              </a:rPr>
              <a:t>güvenliği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8. Aşağıdaki teorik yaklaşımlardan hangisi “toplumdaki eşitsizliklerin </a:t>
            </a:r>
            <a:r>
              <a:rPr lang="tr-TR" sz="1300" spc="-32" dirty="0">
                <a:solidFill>
                  <a:srgbClr val="231F20"/>
                </a:solidFill>
                <a:latin typeface="Arial" pitchFamily="34" charset="0"/>
                <a:cs typeface="Arial" pitchFamily="34" charset="0"/>
              </a:rPr>
              <a:t>suçların oluşmasındaki </a:t>
            </a:r>
            <a:r>
              <a:rPr lang="tr-TR" sz="1300" spc="-32" dirty="0">
                <a:solidFill>
                  <a:srgbClr val="231F20"/>
                </a:solidFill>
                <a:latin typeface="Arial" pitchFamily="34" charset="0"/>
                <a:cs typeface="Arial" pitchFamily="34" charset="0"/>
              </a:rPr>
              <a:t>en önemli unsur” olduğunu ileri sürmektedir?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Liberal Yaklaşım</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Geleneksel Yaklaşım</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Radikal Yaklaşım</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Önleyici Yaklaşım</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Yargılayıcı Yaklaşım</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41</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26749013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661" y="0"/>
            <a:ext cx="9139968" cy="840274"/>
            <a:chOff x="2882" y="0"/>
            <a:chExt cx="7197725" cy="1257300"/>
          </a:xfrm>
        </p:grpSpPr>
        <p:sp>
          <p:nvSpPr>
            <p:cNvPr id="4" name="object 4"/>
            <p:cNvSpPr/>
            <p:nvPr/>
          </p:nvSpPr>
          <p:spPr>
            <a:xfrm>
              <a:off x="2882" y="716826"/>
              <a:ext cx="7197725" cy="6350"/>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5" name="object 5"/>
            <p:cNvSpPr/>
            <p:nvPr/>
          </p:nvSpPr>
          <p:spPr>
            <a:xfrm>
              <a:off x="6570002" y="0"/>
              <a:ext cx="630555" cy="1257300"/>
            </a:xfrm>
            <a:custGeom>
              <a:avLst/>
              <a:gdLst/>
              <a:ahLst/>
              <a:cxnLst/>
              <a:rect l="l" t="t" r="r" b="b"/>
              <a:pathLst>
                <a:path w="630554" h="1257300">
                  <a:moveTo>
                    <a:pt x="0" y="1256830"/>
                  </a:moveTo>
                  <a:lnTo>
                    <a:pt x="629996" y="1256830"/>
                  </a:lnTo>
                  <a:lnTo>
                    <a:pt x="629996" y="0"/>
                  </a:lnTo>
                  <a:lnTo>
                    <a:pt x="0" y="0"/>
                  </a:lnTo>
                  <a:lnTo>
                    <a:pt x="0" y="1256830"/>
                  </a:lnTo>
                  <a:close/>
                </a:path>
              </a:pathLst>
            </a:custGeom>
            <a:solidFill>
              <a:srgbClr val="1C93B4"/>
            </a:solidFill>
          </p:spPr>
          <p:txBody>
            <a:bodyPr wrap="square" lIns="0" tIns="0" rIns="0" bIns="0" rtlCol="0"/>
            <a:lstStyle/>
            <a:p>
              <a:endParaRPr dirty="0"/>
            </a:p>
          </p:txBody>
        </p:sp>
      </p:gr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grpSp>
        <p:nvGrpSpPr>
          <p:cNvPr id="8" name="object 8"/>
          <p:cNvGrpSpPr/>
          <p:nvPr/>
        </p:nvGrpSpPr>
        <p:grpSpPr>
          <a:xfrm>
            <a:off x="1" y="0"/>
            <a:ext cx="8719860" cy="1059255"/>
            <a:chOff x="0" y="0"/>
            <a:chExt cx="6866890" cy="1584960"/>
          </a:xfrm>
        </p:grpSpPr>
        <p:sp>
          <p:nvSpPr>
            <p:cNvPr id="9" name="object 9"/>
            <p:cNvSpPr/>
            <p:nvPr/>
          </p:nvSpPr>
          <p:spPr>
            <a:xfrm>
              <a:off x="6800367" y="626402"/>
              <a:ext cx="66459" cy="230035"/>
            </a:xfrm>
            <a:prstGeom prst="rect">
              <a:avLst/>
            </a:prstGeom>
            <a:blipFill>
              <a:blip r:embed="rId3" cstate="print"/>
              <a:stretch>
                <a:fillRect/>
              </a:stretch>
            </a:blipFill>
          </p:spPr>
          <p:txBody>
            <a:bodyPr wrap="square" lIns="0" tIns="0" rIns="0" bIns="0" rtlCol="0"/>
            <a:lstStyle/>
            <a:p>
              <a:endParaRPr dirty="0"/>
            </a:p>
          </p:txBody>
        </p:sp>
        <p:sp>
          <p:nvSpPr>
            <p:cNvPr id="10" name="object 10"/>
            <p:cNvSpPr/>
            <p:nvPr/>
          </p:nvSpPr>
          <p:spPr>
            <a:xfrm>
              <a:off x="0" y="0"/>
              <a:ext cx="0" cy="1584960"/>
            </a:xfrm>
            <a:custGeom>
              <a:avLst/>
              <a:gdLst/>
              <a:ahLst/>
              <a:cxnLst/>
              <a:rect l="l" t="t" r="r" b="b"/>
              <a:pathLst>
                <a:path h="1584960">
                  <a:moveTo>
                    <a:pt x="0" y="0"/>
                  </a:moveTo>
                  <a:lnTo>
                    <a:pt x="0" y="1584439"/>
                  </a:lnTo>
                </a:path>
              </a:pathLst>
            </a:custGeom>
            <a:solidFill>
              <a:srgbClr val="1C93B4"/>
            </a:solidFill>
          </p:spPr>
          <p:txBody>
            <a:bodyPr wrap="square" lIns="0" tIns="0" rIns="0" bIns="0" rtlCol="0"/>
            <a:lstStyle/>
            <a:p>
              <a:endParaRPr dirty="0"/>
            </a:p>
          </p:txBody>
        </p:sp>
      </p:grpSp>
      <p:sp>
        <p:nvSpPr>
          <p:cNvPr id="11" name="object 11"/>
          <p:cNvSpPr txBox="1"/>
          <p:nvPr/>
        </p:nvSpPr>
        <p:spPr>
          <a:xfrm>
            <a:off x="294238" y="308429"/>
            <a:ext cx="8487624" cy="6644697"/>
          </a:xfrm>
          <a:prstGeom prst="rect">
            <a:avLst/>
          </a:prstGeom>
        </p:spPr>
        <p:txBody>
          <a:bodyPr vert="horz" wrap="square" lIns="0" tIns="42475" rIns="0" bIns="0" rtlCol="0">
            <a:spAutoFit/>
          </a:bodyPr>
          <a:lstStyle/>
          <a:p>
            <a:pPr marR="4655" algn="just">
              <a:lnSpc>
                <a:spcPct val="200000"/>
              </a:lnSpc>
              <a:spcBef>
                <a:spcPts val="550"/>
              </a:spcBef>
              <a:spcAft>
                <a:spcPts val="550"/>
              </a:spcAft>
            </a:pPr>
            <a:r>
              <a:rPr lang="tr-TR" b="1" spc="-32" dirty="0">
                <a:solidFill>
                  <a:srgbClr val="231F20"/>
                </a:solidFill>
                <a:latin typeface="Arial" pitchFamily="34" charset="0"/>
                <a:cs typeface="Arial" pitchFamily="34" charset="0"/>
              </a:rPr>
              <a:t>DEĞERLENDİRME </a:t>
            </a:r>
            <a:r>
              <a:rPr lang="tr-TR" b="1" spc="-32" dirty="0">
                <a:solidFill>
                  <a:srgbClr val="231F20"/>
                </a:solidFill>
                <a:latin typeface="Arial" pitchFamily="34" charset="0"/>
                <a:cs typeface="Arial" pitchFamily="34" charset="0"/>
              </a:rPr>
              <a:t>SORULARI</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9. Suçla mücadelede önleyici polislik anlamında 1990’lı yıllarda New York’ta </a:t>
            </a:r>
            <a:r>
              <a:rPr lang="tr-TR" sz="1300" spc="-32" dirty="0">
                <a:solidFill>
                  <a:srgbClr val="231F20"/>
                </a:solidFill>
                <a:latin typeface="Arial" pitchFamily="34" charset="0"/>
                <a:cs typeface="Arial" pitchFamily="34" charset="0"/>
              </a:rPr>
              <a:t>hangi mücadele </a:t>
            </a:r>
            <a:r>
              <a:rPr lang="tr-TR" sz="1300" spc="-32" dirty="0">
                <a:solidFill>
                  <a:srgbClr val="231F20"/>
                </a:solidFill>
                <a:latin typeface="Arial" pitchFamily="34" charset="0"/>
                <a:cs typeface="Arial" pitchFamily="34" charset="0"/>
              </a:rPr>
              <a:t>yöntemi uy </a:t>
            </a:r>
            <a:r>
              <a:rPr lang="tr-TR" sz="1300" spc="-32" dirty="0" err="1">
                <a:solidFill>
                  <a:srgbClr val="231F20"/>
                </a:solidFill>
                <a:latin typeface="Arial" pitchFamily="34" charset="0"/>
                <a:cs typeface="Arial" pitchFamily="34" charset="0"/>
              </a:rPr>
              <a:t>gulanm</a:t>
            </a:r>
            <a:r>
              <a:rPr lang="tr-TR" sz="1300" spc="-32" dirty="0">
                <a:solidFill>
                  <a:srgbClr val="231F20"/>
                </a:solidFill>
                <a:latin typeface="Arial" pitchFamily="34" charset="0"/>
                <a:cs typeface="Arial" pitchFamily="34" charset="0"/>
              </a:rPr>
              <a:t> am ıştır?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Kırık Camlar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Suça Karşı Sıfır Tolerans</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İstihbarat Temelli Polislik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Toplum Destekli Polislik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Operasyonel </a:t>
            </a:r>
            <a:r>
              <a:rPr lang="tr-TR" sz="1300" spc="-32" dirty="0">
                <a:solidFill>
                  <a:srgbClr val="231F20"/>
                </a:solidFill>
                <a:latin typeface="Arial" pitchFamily="34" charset="0"/>
                <a:cs typeface="Arial" pitchFamily="34" charset="0"/>
              </a:rPr>
              <a:t>Polislik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10. Aşağıdaki yaklaşımlardan hangisinde suç işlemiş olanların cezalandırılma </a:t>
            </a:r>
            <a:r>
              <a:rPr lang="tr-TR" sz="1300" spc="-32" dirty="0">
                <a:solidFill>
                  <a:srgbClr val="231F20"/>
                </a:solidFill>
                <a:latin typeface="Arial" pitchFamily="34" charset="0"/>
                <a:cs typeface="Arial" pitchFamily="34" charset="0"/>
              </a:rPr>
              <a:t>ve ıslah </a:t>
            </a:r>
            <a:r>
              <a:rPr lang="tr-TR" sz="1300" spc="-32" dirty="0">
                <a:solidFill>
                  <a:srgbClr val="231F20"/>
                </a:solidFill>
                <a:latin typeface="Arial" pitchFamily="34" charset="0"/>
                <a:cs typeface="Arial" pitchFamily="34" charset="0"/>
              </a:rPr>
              <a:t>yoluyla bir daha suç işlemelerinin önüne geçilmesi önemsenmektedir?</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a) Onarıcı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b) Toplum destekli polislik</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c) </a:t>
            </a:r>
            <a:r>
              <a:rPr lang="tr-TR" sz="1300" spc="-32" dirty="0" err="1">
                <a:solidFill>
                  <a:srgbClr val="231F20"/>
                </a:solidFill>
                <a:latin typeface="Arial" pitchFamily="34" charset="0"/>
                <a:cs typeface="Arial" pitchFamily="34" charset="0"/>
              </a:rPr>
              <a:t>Proaktif</a:t>
            </a:r>
            <a:r>
              <a:rPr lang="tr-TR" sz="1300" spc="-32" dirty="0">
                <a:solidFill>
                  <a:srgbClr val="231F20"/>
                </a:solidFill>
                <a:latin typeface="Arial" pitchFamily="34" charset="0"/>
                <a:cs typeface="Arial" pitchFamily="34" charset="0"/>
              </a:rPr>
              <a:t>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d) Tepkisel Model</a:t>
            </a:r>
          </a:p>
          <a:p>
            <a:pPr marR="4655" algn="just">
              <a:lnSpc>
                <a:spcPct val="150000"/>
              </a:lnSpc>
              <a:spcBef>
                <a:spcPts val="550"/>
              </a:spcBef>
              <a:spcAft>
                <a:spcPts val="550"/>
              </a:spcAft>
            </a:pPr>
            <a:r>
              <a:rPr lang="tr-TR" sz="1300" spc="-32" dirty="0">
                <a:solidFill>
                  <a:srgbClr val="231F20"/>
                </a:solidFill>
                <a:latin typeface="Arial" pitchFamily="34" charset="0"/>
                <a:cs typeface="Arial" pitchFamily="34" charset="0"/>
              </a:rPr>
              <a:t>e) Karşılaştırmalı Model </a:t>
            </a:r>
            <a:r>
              <a:rPr lang="tr-TR" sz="1300" spc="-32" dirty="0">
                <a:solidFill>
                  <a:srgbClr val="231F20"/>
                </a:solidFill>
                <a:latin typeface="Arial" pitchFamily="34" charset="0"/>
                <a:cs typeface="Arial" pitchFamily="34" charset="0"/>
              </a:rPr>
              <a:t>                                                                                             1.e</a:t>
            </a:r>
            <a:r>
              <a:rPr lang="tr-TR" sz="1300" spc="-32" dirty="0">
                <a:solidFill>
                  <a:srgbClr val="231F20"/>
                </a:solidFill>
                <a:latin typeface="Arial" pitchFamily="34" charset="0"/>
                <a:cs typeface="Arial" pitchFamily="34" charset="0"/>
              </a:rPr>
              <a:t>, 2d, 3.c, 4.a, 5.b, 6.e, 7.d, 8.c, 9.e, 10.a</a:t>
            </a: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p:txBody>
          <a:bodyPr/>
          <a:lstStyle/>
          <a:p>
            <a:fld id="{B6F15528-21DE-4FAA-801E-634DDDAF4B2B}" type="slidenum">
              <a:rPr lang="tr-TR" smtClean="0"/>
              <a:t>42</a:t>
            </a:fld>
            <a:endParaRPr lang="tr-TR" dirty="0"/>
          </a:p>
        </p:txBody>
      </p:sp>
      <p:sp>
        <p:nvSpPr>
          <p:cNvPr id="16" name="Metin kutusu 15">
            <a:extLst>
              <a:ext uri="{FF2B5EF4-FFF2-40B4-BE49-F238E27FC236}">
                <a16:creationId xmlns:a16="http://schemas.microsoft.com/office/drawing/2014/main" xmlns="" id="{F2FE195E-EA52-4E14-A77C-27D254AE541F}"/>
              </a:ext>
            </a:extLst>
          </p:cNvPr>
          <p:cNvSpPr txBox="1"/>
          <p:nvPr/>
        </p:nvSpPr>
        <p:spPr>
          <a:xfrm>
            <a:off x="951484" y="101827"/>
            <a:ext cx="7151368" cy="361603"/>
          </a:xfrm>
          <a:prstGeom prst="rect">
            <a:avLst/>
          </a:prstGeom>
          <a:noFill/>
        </p:spPr>
        <p:txBody>
          <a:bodyPr wrap="square" lIns="83786" tIns="41893" rIns="83786" bIns="41893">
            <a:spAutoFit/>
          </a:bodyPr>
          <a:lstStyle/>
          <a:p>
            <a:pPr marR="4655" algn="ctr">
              <a:spcBef>
                <a:spcPts val="550"/>
              </a:spcBef>
              <a:spcAft>
                <a:spcPts val="550"/>
              </a:spcAft>
            </a:pPr>
            <a:r>
              <a:rPr lang="tr-TR" b="1" spc="-32" dirty="0">
                <a:solidFill>
                  <a:srgbClr val="FF0000"/>
                </a:solidFill>
                <a:latin typeface="Arial" pitchFamily="34" charset="0"/>
                <a:cs typeface="Arial" pitchFamily="34" charset="0"/>
              </a:rPr>
              <a:t>GÜVENLİK KAVRAMI </a:t>
            </a:r>
            <a:r>
              <a:rPr lang="tr-TR" b="1" spc="-32" dirty="0">
                <a:solidFill>
                  <a:srgbClr val="FF0000"/>
                </a:solidFill>
                <a:latin typeface="Arial" pitchFamily="34" charset="0"/>
                <a:cs typeface="Arial" pitchFamily="34" charset="0"/>
              </a:rPr>
              <a:t>VE SUÇ </a:t>
            </a:r>
            <a:r>
              <a:rPr lang="tr-TR" b="1" spc="-32" dirty="0">
                <a:solidFill>
                  <a:srgbClr val="FF0000"/>
                </a:solidFill>
                <a:latin typeface="Arial" pitchFamily="34" charset="0"/>
                <a:cs typeface="Arial" pitchFamily="34" charset="0"/>
              </a:rPr>
              <a:t>ÖNLEME TEKNİKLERİ</a:t>
            </a:r>
          </a:p>
        </p:txBody>
      </p:sp>
    </p:spTree>
    <p:extLst>
      <p:ext uri="{BB962C8B-B14F-4D97-AF65-F5344CB8AC3E}">
        <p14:creationId xmlns:p14="http://schemas.microsoft.com/office/powerpoint/2010/main" val="1548239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3909</Words>
  <Application>Microsoft Office PowerPoint</Application>
  <PresentationFormat>Ekran Gösterisi (4:3)</PresentationFormat>
  <Paragraphs>296</Paragraphs>
  <Slides>42</Slides>
  <Notes>13</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1</cp:revision>
  <dcterms:modified xsi:type="dcterms:W3CDTF">2021-02-15T08:33:58Z</dcterms:modified>
</cp:coreProperties>
</file>