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435E1D-D42F-4A73-A86D-7CD57F6B1EC2}" type="datetimeFigureOut">
              <a:rPr lang="tr-TR" smtClean="0"/>
              <a:t>15.02.2021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237338-A760-431C-B0D2-8C624AC03B09}" type="slidenum">
              <a:rPr lang="tr-TR" smtClean="0"/>
              <a:t>‹#›</a:t>
            </a:fld>
            <a:endParaRPr lang="tr-TR"/>
          </a:p>
        </p:txBody>
      </p:sp>
    </p:spTree>
    <p:extLst>
      <p:ext uri="{BB962C8B-B14F-4D97-AF65-F5344CB8AC3E}">
        <p14:creationId xmlns:p14="http://schemas.microsoft.com/office/powerpoint/2010/main" val="1087711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36</a:t>
            </a:fld>
            <a:endParaRPr lang="tr-TR" dirty="0"/>
          </a:p>
        </p:txBody>
      </p:sp>
    </p:spTree>
    <p:extLst>
      <p:ext uri="{BB962C8B-B14F-4D97-AF65-F5344CB8AC3E}">
        <p14:creationId xmlns:p14="http://schemas.microsoft.com/office/powerpoint/2010/main" val="1134403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3E2E980-8B8A-4F28-AFF9-731E739B6F60}" type="datetime1">
              <a:rPr lang="en-US" smtClean="0"/>
              <a:t>2/15/2021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862589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15.02.2021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720823"/>
            <a:ext cx="8419723" cy="5582868"/>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İÇİNDEKİLER</a:t>
            </a:r>
            <a:endParaRPr lang="tr-TR" b="1"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 </a:t>
            </a:r>
            <a:r>
              <a:rPr lang="tr-TR" spc="-32" dirty="0">
                <a:solidFill>
                  <a:srgbClr val="231F20"/>
                </a:solidFill>
                <a:latin typeface="Arial" pitchFamily="34" charset="0"/>
                <a:cs typeface="Arial" pitchFamily="34" charset="0"/>
              </a:rPr>
              <a:t>Kavramının Tanımı </a:t>
            </a:r>
            <a:r>
              <a:rPr lang="tr-TR" spc="-32" dirty="0">
                <a:solidFill>
                  <a:srgbClr val="231F20"/>
                </a:solidFill>
                <a:latin typeface="Arial" pitchFamily="34" charset="0"/>
                <a:cs typeface="Arial" pitchFamily="34" charset="0"/>
              </a:rPr>
              <a:t>ve Kapsamı</a:t>
            </a:r>
            <a:endParaRPr lang="tr-TR"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a:t>
            </a:r>
            <a:r>
              <a:rPr lang="tr-TR" spc="-32" dirty="0">
                <a:solidFill>
                  <a:srgbClr val="231F20"/>
                </a:solidFill>
                <a:latin typeface="Arial" pitchFamily="34" charset="0"/>
                <a:cs typeface="Arial" pitchFamily="34" charset="0"/>
              </a:rPr>
              <a:t>ve Askeri Bir </a:t>
            </a:r>
            <a:r>
              <a:rPr lang="tr-TR" spc="-32" dirty="0">
                <a:solidFill>
                  <a:srgbClr val="231F20"/>
                </a:solidFill>
                <a:latin typeface="Arial" pitchFamily="34" charset="0"/>
                <a:cs typeface="Arial" pitchFamily="34" charset="0"/>
              </a:rPr>
              <a:t>Kavram Olarak </a:t>
            </a:r>
            <a:r>
              <a:rPr lang="tr-TR" spc="-32" dirty="0">
                <a:solidFill>
                  <a:srgbClr val="231F20"/>
                </a:solidFill>
                <a:latin typeface="Arial" pitchFamily="34" charset="0"/>
                <a:cs typeface="Arial" pitchFamily="34" charset="0"/>
              </a:rPr>
              <a:t>Strateji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a:t>
            </a:r>
            <a:endParaRPr lang="tr-TR"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Stratejik </a:t>
            </a:r>
            <a:r>
              <a:rPr lang="tr-TR" spc="-32" dirty="0">
                <a:solidFill>
                  <a:srgbClr val="231F20"/>
                </a:solidFill>
                <a:latin typeface="Arial" pitchFamily="34" charset="0"/>
                <a:cs typeface="Arial" pitchFamily="34" charset="0"/>
              </a:rPr>
              <a:t>Yönetim</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Stratejik </a:t>
            </a:r>
            <a:r>
              <a:rPr lang="tr-TR" spc="-32" dirty="0">
                <a:solidFill>
                  <a:srgbClr val="231F20"/>
                </a:solidFill>
                <a:latin typeface="Arial" pitchFamily="34" charset="0"/>
                <a:cs typeface="Arial" pitchFamily="34" charset="0"/>
              </a:rPr>
              <a:t>Yönetimin Özellikleri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Stratejik </a:t>
            </a:r>
            <a:r>
              <a:rPr lang="tr-TR" spc="-32" dirty="0">
                <a:solidFill>
                  <a:srgbClr val="231F20"/>
                </a:solidFill>
                <a:latin typeface="Arial" pitchFamily="34" charset="0"/>
                <a:cs typeface="Arial" pitchFamily="34" charset="0"/>
              </a:rPr>
              <a:t>Yönetimin Yararları</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Politikalarında Yönetişim</a:t>
            </a:r>
            <a:endParaRPr lang="tr-TR"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Yönetişimin </a:t>
            </a:r>
            <a:r>
              <a:rPr lang="tr-TR" spc="-32" dirty="0">
                <a:solidFill>
                  <a:srgbClr val="231F20"/>
                </a:solidFill>
                <a:latin typeface="Arial" pitchFamily="34" charset="0"/>
                <a:cs typeface="Arial" pitchFamily="34" charset="0"/>
              </a:rPr>
              <a:t>Temel İlkeleri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Yönetişimin Güvenlik Politikalarında </a:t>
            </a:r>
            <a:r>
              <a:rPr lang="tr-TR" spc="-32" dirty="0">
                <a:solidFill>
                  <a:srgbClr val="231F20"/>
                </a:solidFill>
                <a:latin typeface="Arial" pitchFamily="34" charset="0"/>
                <a:cs typeface="Arial" pitchFamily="34" charset="0"/>
              </a:rPr>
              <a:t>Ele Alınması</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578155" y="-387424"/>
            <a:ext cx="674361" cy="1028268"/>
            <a:chOff x="10998200" y="6168"/>
            <a:chExt cx="756783" cy="1079682"/>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1069183" y="6168"/>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19723823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720823"/>
            <a:ext cx="8419723" cy="3720820"/>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HEDEFLER</a:t>
            </a:r>
            <a:endParaRPr lang="tr-TR" b="1"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üniteyi çalıştıktan sonra;</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Genel </a:t>
            </a:r>
            <a:r>
              <a:rPr lang="tr-TR" spc="-32" dirty="0">
                <a:solidFill>
                  <a:srgbClr val="231F20"/>
                </a:solidFill>
                <a:latin typeface="Arial" pitchFamily="34" charset="0"/>
                <a:cs typeface="Arial" pitchFamily="34" charset="0"/>
              </a:rPr>
              <a:t>olarak strateji </a:t>
            </a:r>
            <a:r>
              <a:rPr lang="tr-TR" spc="-32" dirty="0">
                <a:solidFill>
                  <a:srgbClr val="231F20"/>
                </a:solidFill>
                <a:latin typeface="Arial" pitchFamily="34" charset="0"/>
                <a:cs typeface="Arial" pitchFamily="34" charset="0"/>
              </a:rPr>
              <a:t>kavramı hakkında </a:t>
            </a:r>
            <a:r>
              <a:rPr lang="tr-TR" spc="-32" dirty="0">
                <a:solidFill>
                  <a:srgbClr val="231F20"/>
                </a:solidFill>
                <a:latin typeface="Arial" pitchFamily="34" charset="0"/>
                <a:cs typeface="Arial" pitchFamily="34" charset="0"/>
              </a:rPr>
              <a:t>bilgi edinebilecek,</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Stratejik </a:t>
            </a:r>
            <a:r>
              <a:rPr lang="tr-TR" spc="-32" dirty="0">
                <a:solidFill>
                  <a:srgbClr val="231F20"/>
                </a:solidFill>
                <a:latin typeface="Arial" pitchFamily="34" charset="0"/>
                <a:cs typeface="Arial" pitchFamily="34" charset="0"/>
              </a:rPr>
              <a:t>yönetimi izah edebilecek,</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a:t>
            </a:r>
            <a:r>
              <a:rPr lang="tr-TR" spc="-32" dirty="0">
                <a:solidFill>
                  <a:srgbClr val="231F20"/>
                </a:solidFill>
                <a:latin typeface="Arial" pitchFamily="34" charset="0"/>
                <a:cs typeface="Arial" pitchFamily="34" charset="0"/>
              </a:rPr>
              <a:t>politikalarında </a:t>
            </a:r>
            <a:r>
              <a:rPr lang="tr-TR" spc="-32" dirty="0">
                <a:solidFill>
                  <a:srgbClr val="231F20"/>
                </a:solidFill>
                <a:latin typeface="Arial" pitchFamily="34" charset="0"/>
                <a:cs typeface="Arial" pitchFamily="34" charset="0"/>
              </a:rPr>
              <a:t>yönetişim ile </a:t>
            </a:r>
            <a:r>
              <a:rPr lang="tr-TR" spc="-32" dirty="0">
                <a:solidFill>
                  <a:srgbClr val="231F20"/>
                </a:solidFill>
                <a:latin typeface="Arial" pitchFamily="34" charset="0"/>
                <a:cs typeface="Arial" pitchFamily="34" charset="0"/>
              </a:rPr>
              <a:t>ilgili açıklama yapabilecek,</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Karşılaştırmalı </a:t>
            </a:r>
            <a:r>
              <a:rPr lang="tr-TR" spc="-32" dirty="0">
                <a:solidFill>
                  <a:srgbClr val="231F20"/>
                </a:solidFill>
                <a:latin typeface="Arial" pitchFamily="34" charset="0"/>
                <a:cs typeface="Arial" pitchFamily="34" charset="0"/>
              </a:rPr>
              <a:t>yaklaşım ile </a:t>
            </a:r>
            <a:r>
              <a:rPr lang="tr-TR" spc="-32" dirty="0">
                <a:solidFill>
                  <a:srgbClr val="231F20"/>
                </a:solidFill>
                <a:latin typeface="Arial" pitchFamily="34" charset="0"/>
                <a:cs typeface="Arial" pitchFamily="34" charset="0"/>
              </a:rPr>
              <a:t>stratejik yönetim </a:t>
            </a:r>
            <a:r>
              <a:rPr lang="tr-TR" spc="-32" dirty="0">
                <a:solidFill>
                  <a:srgbClr val="231F20"/>
                </a:solidFill>
                <a:latin typeface="Arial" pitchFamily="34" charset="0"/>
                <a:cs typeface="Arial" pitchFamily="34" charset="0"/>
              </a:rPr>
              <a:t>ve güvenlik </a:t>
            </a:r>
            <a:r>
              <a:rPr lang="tr-TR" spc="-32" dirty="0">
                <a:solidFill>
                  <a:srgbClr val="231F20"/>
                </a:solidFill>
                <a:latin typeface="Arial" pitchFamily="34" charset="0"/>
                <a:cs typeface="Arial" pitchFamily="34" charset="0"/>
              </a:rPr>
              <a:t>yönetişimi birlikte </a:t>
            </a:r>
            <a:r>
              <a:rPr lang="tr-TR" spc="-32" dirty="0">
                <a:solidFill>
                  <a:srgbClr val="231F20"/>
                </a:solidFill>
                <a:latin typeface="Arial" pitchFamily="34" charset="0"/>
                <a:cs typeface="Arial" pitchFamily="34" charset="0"/>
              </a:rPr>
              <a:t>değerlendirebileceksiniz</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3415006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1001"/>
            <a:ext cx="8419723" cy="4644149"/>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GİRİŞ</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 ve yönetim kelimeleri birbirini </a:t>
            </a:r>
            <a:r>
              <a:rPr lang="tr-TR" spc="-32" dirty="0">
                <a:solidFill>
                  <a:srgbClr val="231F20"/>
                </a:solidFill>
                <a:latin typeface="Arial" pitchFamily="34" charset="0"/>
                <a:cs typeface="Arial" pitchFamily="34" charset="0"/>
              </a:rPr>
              <a:t>tamamlayan </a:t>
            </a:r>
            <a:r>
              <a:rPr lang="tr-TR" spc="-32" dirty="0">
                <a:solidFill>
                  <a:srgbClr val="231F20"/>
                </a:solidFill>
                <a:latin typeface="Arial" pitchFamily="34" charset="0"/>
                <a:cs typeface="Arial" pitchFamily="34" charset="0"/>
              </a:rPr>
              <a:t>iki kavramdır</a:t>
            </a:r>
            <a:r>
              <a:rPr lang="tr-TR" spc="-32" dirty="0">
                <a:solidFill>
                  <a:srgbClr val="231F20"/>
                </a:solidFill>
                <a:latin typeface="Arial" pitchFamily="34" charset="0"/>
                <a:cs typeface="Arial" pitchFamily="34" charset="0"/>
              </a:rPr>
              <a:t>. Her </a:t>
            </a:r>
            <a:r>
              <a:rPr lang="tr-TR" spc="-32" dirty="0">
                <a:solidFill>
                  <a:srgbClr val="231F20"/>
                </a:solidFill>
                <a:latin typeface="Arial" pitchFamily="34" charset="0"/>
                <a:cs typeface="Arial" pitchFamily="34" charset="0"/>
              </a:rPr>
              <a:t>yerde ve ortamda yönetimin varlığından bahsetmek mümkünken stratejik </a:t>
            </a:r>
            <a:r>
              <a:rPr lang="tr-TR" spc="-32" dirty="0">
                <a:solidFill>
                  <a:srgbClr val="231F20"/>
                </a:solidFill>
                <a:latin typeface="Arial" pitchFamily="34" charset="0"/>
                <a:cs typeface="Arial" pitchFamily="34" charset="0"/>
              </a:rPr>
              <a:t>bir yönetimin farkı, </a:t>
            </a:r>
            <a:r>
              <a:rPr lang="tr-TR" spc="-32" dirty="0">
                <a:solidFill>
                  <a:srgbClr val="231F20"/>
                </a:solidFill>
                <a:latin typeface="Arial" pitchFamily="34" charset="0"/>
                <a:cs typeface="Arial" pitchFamily="34" charset="0"/>
              </a:rPr>
              <a:t>özellikle güvenlik açısından daha belirgin bir hâl almaktadır. </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Bir ulusun </a:t>
            </a:r>
            <a:r>
              <a:rPr lang="tr-TR" spc="-32" dirty="0">
                <a:solidFill>
                  <a:srgbClr val="231F20"/>
                </a:solidFill>
                <a:latin typeface="Arial" pitchFamily="34" charset="0"/>
                <a:cs typeface="Arial" pitchFamily="34" charset="0"/>
              </a:rPr>
              <a:t>veya uluslar topluluğunun, barış ve savaşta benimsenen politikalara </a:t>
            </a:r>
            <a:r>
              <a:rPr lang="tr-TR" spc="-32" dirty="0">
                <a:solidFill>
                  <a:srgbClr val="231F20"/>
                </a:solidFill>
                <a:latin typeface="Arial" pitchFamily="34" charset="0"/>
                <a:cs typeface="Arial" pitchFamily="34" charset="0"/>
              </a:rPr>
              <a:t>destek vermek </a:t>
            </a:r>
            <a:r>
              <a:rPr lang="tr-TR" spc="-32" dirty="0">
                <a:solidFill>
                  <a:srgbClr val="231F20"/>
                </a:solidFill>
                <a:latin typeface="Arial" pitchFamily="34" charset="0"/>
                <a:cs typeface="Arial" pitchFamily="34" charset="0"/>
              </a:rPr>
              <a:t>amacıyla politik, ekonomik, psikolojik ve askerî güçleri bir arada </a:t>
            </a:r>
            <a:r>
              <a:rPr lang="tr-TR" spc="-32" dirty="0">
                <a:solidFill>
                  <a:srgbClr val="231F20"/>
                </a:solidFill>
                <a:latin typeface="Arial" pitchFamily="34" charset="0"/>
                <a:cs typeface="Arial" pitchFamily="34" charset="0"/>
              </a:rPr>
              <a:t>kullanma bilimi </a:t>
            </a:r>
            <a:r>
              <a:rPr lang="tr-TR" spc="-32" dirty="0">
                <a:solidFill>
                  <a:srgbClr val="231F20"/>
                </a:solidFill>
                <a:latin typeface="Arial" pitchFamily="34" charset="0"/>
                <a:cs typeface="Arial" pitchFamily="34" charset="0"/>
              </a:rPr>
              <a:t>ve </a:t>
            </a:r>
            <a:r>
              <a:rPr lang="tr-TR" spc="-32" dirty="0">
                <a:solidFill>
                  <a:srgbClr val="231F20"/>
                </a:solidFill>
                <a:latin typeface="Arial" pitchFamily="34" charset="0"/>
                <a:cs typeface="Arial" pitchFamily="34" charset="0"/>
              </a:rPr>
              <a:t>sanatı” </a:t>
            </a:r>
            <a:r>
              <a:rPr lang="tr-TR" spc="-32" dirty="0">
                <a:solidFill>
                  <a:srgbClr val="231F20"/>
                </a:solidFill>
                <a:latin typeface="Arial" pitchFamily="34" charset="0"/>
                <a:cs typeface="Arial" pitchFamily="34" charset="0"/>
              </a:rPr>
              <a:t>olan strateji, yönetişim kavramıyla farklı ve güçlü </a:t>
            </a:r>
            <a:r>
              <a:rPr lang="tr-TR" spc="-32" dirty="0">
                <a:solidFill>
                  <a:srgbClr val="231F20"/>
                </a:solidFill>
                <a:latin typeface="Arial" pitchFamily="34" charset="0"/>
                <a:cs typeface="Arial" pitchFamily="34" charset="0"/>
              </a:rPr>
              <a:t>bir tamlamaya </a:t>
            </a:r>
            <a:r>
              <a:rPr lang="tr-TR" spc="-32" dirty="0">
                <a:solidFill>
                  <a:srgbClr val="231F20"/>
                </a:solidFill>
                <a:latin typeface="Arial" pitchFamily="34" charset="0"/>
                <a:cs typeface="Arial" pitchFamily="34" charset="0"/>
              </a:rPr>
              <a:t>dönüşmektedir. </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383290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1000"/>
            <a:ext cx="8419723" cy="6475420"/>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GİRİŞ</a:t>
            </a:r>
          </a:p>
          <a:p>
            <a:pPr marR="4655" algn="just">
              <a:lnSpc>
                <a:spcPct val="150000"/>
              </a:lnSpc>
              <a:spcBef>
                <a:spcPts val="550"/>
              </a:spcBef>
              <a:spcAft>
                <a:spcPts val="550"/>
              </a:spcAft>
            </a:pPr>
            <a:endParaRPr lang="tr-TR" b="1"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Şöyle ki “resmî ve özel kuruluşlarda idari, ekonomik, politik otoritenin ortak kullanımı” olarak tanımlanan yönetişim güvenlik yaklaşımı ile çok yönlü bir açılıma sahip olmaktadır.</a:t>
            </a:r>
          </a:p>
          <a:p>
            <a:pPr marR="4655" algn="just">
              <a:lnSpc>
                <a:spcPct val="150000"/>
              </a:lnSpc>
              <a:spcBef>
                <a:spcPts val="550"/>
              </a:spcBef>
              <a:spcAft>
                <a:spcPts val="550"/>
              </a:spcAft>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Yöneten ile yönetilen arasındaki uçurumun kalkmaya başladığı bir ortamda</a:t>
            </a:r>
            <a:r>
              <a:rPr lang="tr-TR" spc="-32" dirty="0">
                <a:solidFill>
                  <a:srgbClr val="231F20"/>
                </a:solidFill>
                <a:latin typeface="Arial" pitchFamily="34" charset="0"/>
                <a:cs typeface="Arial" pitchFamily="34" charset="0"/>
              </a:rPr>
              <a:t>, çoklu </a:t>
            </a:r>
            <a:r>
              <a:rPr lang="tr-TR" spc="-32" dirty="0">
                <a:solidFill>
                  <a:srgbClr val="231F20"/>
                </a:solidFill>
                <a:latin typeface="Arial" pitchFamily="34" charset="0"/>
                <a:cs typeface="Arial" pitchFamily="34" charset="0"/>
              </a:rPr>
              <a:t>aktör yapısında, halkın mümkün olan her alanda ve biçimde karar </a:t>
            </a:r>
            <a:r>
              <a:rPr lang="tr-TR" spc="-32" dirty="0">
                <a:solidFill>
                  <a:srgbClr val="231F20"/>
                </a:solidFill>
                <a:latin typeface="Arial" pitchFamily="34" charset="0"/>
                <a:cs typeface="Arial" pitchFamily="34" charset="0"/>
              </a:rPr>
              <a:t>alma süreçlerine </a:t>
            </a:r>
            <a:r>
              <a:rPr lang="tr-TR" spc="-32" dirty="0">
                <a:solidFill>
                  <a:srgbClr val="231F20"/>
                </a:solidFill>
                <a:latin typeface="Arial" pitchFamily="34" charset="0"/>
                <a:cs typeface="Arial" pitchFamily="34" charset="0"/>
              </a:rPr>
              <a:t>katılımını ve kamusal hizmetlerin etkin, verimli ve şeffaf bir </a:t>
            </a:r>
            <a:r>
              <a:rPr lang="tr-TR" spc="-32" dirty="0">
                <a:solidFill>
                  <a:srgbClr val="231F20"/>
                </a:solidFill>
                <a:latin typeface="Arial" pitchFamily="34" charset="0"/>
                <a:cs typeface="Arial" pitchFamily="34" charset="0"/>
              </a:rPr>
              <a:t>şekilde sunumunu </a:t>
            </a:r>
            <a:r>
              <a:rPr lang="tr-TR" spc="-32" dirty="0">
                <a:solidFill>
                  <a:srgbClr val="231F20"/>
                </a:solidFill>
                <a:latin typeface="Arial" pitchFamily="34" charset="0"/>
                <a:cs typeface="Arial" pitchFamily="34" charset="0"/>
              </a:rPr>
              <a:t>öngören yönetişim kavramı, toplumun, ülkenin ve </a:t>
            </a:r>
            <a:r>
              <a:rPr lang="tr-TR" spc="-32" dirty="0">
                <a:solidFill>
                  <a:srgbClr val="231F20"/>
                </a:solidFill>
                <a:latin typeface="Arial" pitchFamily="34" charset="0"/>
                <a:cs typeface="Arial" pitchFamily="34" charset="0"/>
              </a:rPr>
              <a:t>uluslararası kaynakların </a:t>
            </a:r>
            <a:r>
              <a:rPr lang="tr-TR" spc="-32" dirty="0">
                <a:solidFill>
                  <a:srgbClr val="231F20"/>
                </a:solidFill>
                <a:latin typeface="Arial" pitchFamily="34" charset="0"/>
                <a:cs typeface="Arial" pitchFamily="34" charset="0"/>
              </a:rPr>
              <a:t>yönetiminde ve güvenliğinin sağlanmasında yeni bir sürece ve </a:t>
            </a:r>
            <a:r>
              <a:rPr lang="tr-TR" spc="-32" dirty="0">
                <a:solidFill>
                  <a:srgbClr val="231F20"/>
                </a:solidFill>
                <a:latin typeface="Arial" pitchFamily="34" charset="0"/>
                <a:cs typeface="Arial" pitchFamily="34" charset="0"/>
              </a:rPr>
              <a:t>metoda işaret </a:t>
            </a:r>
            <a:r>
              <a:rPr lang="tr-TR" spc="-32" dirty="0">
                <a:solidFill>
                  <a:srgbClr val="231F20"/>
                </a:solidFill>
                <a:latin typeface="Arial" pitchFamily="34" charset="0"/>
                <a:cs typeface="Arial" pitchFamily="34" charset="0"/>
              </a:rPr>
              <a:t>etmektedir.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23585671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1001"/>
            <a:ext cx="8419723" cy="4090152"/>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STRATEJİ </a:t>
            </a:r>
            <a:r>
              <a:rPr lang="tr-TR" b="1" spc="-32" dirty="0">
                <a:solidFill>
                  <a:srgbClr val="231F20"/>
                </a:solidFill>
                <a:latin typeface="Arial" pitchFamily="34" charset="0"/>
                <a:cs typeface="Arial" pitchFamily="34" charset="0"/>
              </a:rPr>
              <a:t>KAVRAMININ TANIMI VE KAPSAMI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 sözcüğü “generallik sanatı” anlamına gelen Yunanca </a:t>
            </a:r>
            <a:r>
              <a:rPr lang="tr-TR" spc="-32" dirty="0">
                <a:solidFill>
                  <a:srgbClr val="231F20"/>
                </a:solidFill>
                <a:latin typeface="Arial" pitchFamily="34" charset="0"/>
                <a:cs typeface="Arial" pitchFamily="34" charset="0"/>
              </a:rPr>
              <a:t>kökenli </a:t>
            </a:r>
            <a:r>
              <a:rPr lang="tr-TR" spc="-32" dirty="0" err="1">
                <a:solidFill>
                  <a:srgbClr val="231F20"/>
                </a:solidFill>
                <a:latin typeface="Arial" pitchFamily="34" charset="0"/>
                <a:cs typeface="Arial" pitchFamily="34" charset="0"/>
              </a:rPr>
              <a:t>strategos</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sözcüğüne dayanmaktadır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 kavramı, kelime anlamı </a:t>
            </a:r>
            <a:r>
              <a:rPr lang="tr-TR" spc="-32" dirty="0" err="1">
                <a:solidFill>
                  <a:srgbClr val="231F20"/>
                </a:solidFill>
                <a:latin typeface="Arial" pitchFamily="34" charset="0"/>
                <a:cs typeface="Arial" pitchFamily="34" charset="0"/>
              </a:rPr>
              <a:t>itibarıyle</a:t>
            </a:r>
            <a:r>
              <a:rPr lang="tr-TR" spc="-32" dirty="0">
                <a:solidFill>
                  <a:srgbClr val="231F20"/>
                </a:solidFill>
                <a:latin typeface="Arial" pitchFamily="34" charset="0"/>
                <a:cs typeface="Arial" pitchFamily="34" charset="0"/>
              </a:rPr>
              <a:t> “sevk etme, yöneltme, gönderme</a:t>
            </a:r>
            <a:r>
              <a:rPr lang="tr-TR" spc="-32" dirty="0">
                <a:solidFill>
                  <a:srgbClr val="231F20"/>
                </a:solidFill>
                <a:latin typeface="Arial" pitchFamily="34" charset="0"/>
                <a:cs typeface="Arial" pitchFamily="34" charset="0"/>
              </a:rPr>
              <a:t>, götürme </a:t>
            </a:r>
            <a:r>
              <a:rPr lang="tr-TR" spc="-32" dirty="0">
                <a:solidFill>
                  <a:srgbClr val="231F20"/>
                </a:solidFill>
                <a:latin typeface="Arial" pitchFamily="34" charset="0"/>
                <a:cs typeface="Arial" pitchFamily="34" charset="0"/>
              </a:rPr>
              <a:t>ve gütme” demektir. Bazı kaynaklarda ise stratejinin Latince yol, </a:t>
            </a:r>
            <a:r>
              <a:rPr lang="tr-TR" spc="-32" dirty="0">
                <a:solidFill>
                  <a:srgbClr val="231F20"/>
                </a:solidFill>
                <a:latin typeface="Arial" pitchFamily="34" charset="0"/>
                <a:cs typeface="Arial" pitchFamily="34" charset="0"/>
              </a:rPr>
              <a:t>çizgi veya </a:t>
            </a:r>
            <a:r>
              <a:rPr lang="tr-TR" spc="-32" dirty="0">
                <a:solidFill>
                  <a:srgbClr val="231F20"/>
                </a:solidFill>
                <a:latin typeface="Arial" pitchFamily="34" charset="0"/>
                <a:cs typeface="Arial" pitchFamily="34" charset="0"/>
              </a:rPr>
              <a:t>nehir yatağı anlamındaki “</a:t>
            </a:r>
            <a:r>
              <a:rPr lang="tr-TR" spc="-32" dirty="0" err="1">
                <a:solidFill>
                  <a:srgbClr val="231F20"/>
                </a:solidFill>
                <a:latin typeface="Arial" pitchFamily="34" charset="0"/>
                <a:cs typeface="Arial" pitchFamily="34" charset="0"/>
              </a:rPr>
              <a:t>Stratum</a:t>
            </a:r>
            <a:r>
              <a:rPr lang="tr-TR" spc="-32" dirty="0">
                <a:solidFill>
                  <a:srgbClr val="231F20"/>
                </a:solidFill>
                <a:latin typeface="Arial" pitchFamily="34" charset="0"/>
                <a:cs typeface="Arial" pitchFamily="34" charset="0"/>
              </a:rPr>
              <a:t>” dan geldiği </a:t>
            </a:r>
            <a:r>
              <a:rPr lang="tr-TR" spc="-32" dirty="0">
                <a:solidFill>
                  <a:srgbClr val="231F20"/>
                </a:solidFill>
                <a:latin typeface="Arial" pitchFamily="34" charset="0"/>
                <a:cs typeface="Arial" pitchFamily="34" charset="0"/>
              </a:rPr>
              <a:t>belirtilmektedir. Bununla </a:t>
            </a:r>
            <a:r>
              <a:rPr lang="tr-TR" spc="-32" dirty="0">
                <a:solidFill>
                  <a:srgbClr val="231F20"/>
                </a:solidFill>
                <a:latin typeface="Arial" pitchFamily="34" charset="0"/>
                <a:cs typeface="Arial" pitchFamily="34" charset="0"/>
              </a:rPr>
              <a:t>birlikte strateji geniş bir “girişkenlik” anlamı da taşımaktadır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33731367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1000"/>
            <a:ext cx="8419723" cy="6460031"/>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STRATEJİ </a:t>
            </a:r>
            <a:r>
              <a:rPr lang="tr-TR" b="1" spc="-32" dirty="0">
                <a:solidFill>
                  <a:srgbClr val="231F20"/>
                </a:solidFill>
                <a:latin typeface="Arial" pitchFamily="34" charset="0"/>
                <a:cs typeface="Arial" pitchFamily="34" charset="0"/>
              </a:rPr>
              <a:t>KAVRAMININ TANIMI VE KAPSAMI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 kavramı günlük hayatta da çok sık kullanılan bir hâl almıştır</a:t>
            </a:r>
            <a:r>
              <a:rPr lang="tr-TR" spc="-32" dirty="0">
                <a:solidFill>
                  <a:srgbClr val="231F20"/>
                </a:solidFill>
                <a:latin typeface="Arial" pitchFamily="34" charset="0"/>
                <a:cs typeface="Arial" pitchFamily="34" charset="0"/>
              </a:rPr>
              <a:t>. Örneğin</a:t>
            </a:r>
            <a:r>
              <a:rPr lang="tr-TR" spc="-32" dirty="0">
                <a:solidFill>
                  <a:srgbClr val="231F20"/>
                </a:solidFill>
                <a:latin typeface="Arial" pitchFamily="34" charset="0"/>
                <a:cs typeface="Arial" pitchFamily="34" charset="0"/>
              </a:rPr>
              <a:t>, maaşınızın ailenizi nasıl geçindireceğini düşünmek ve planlamak </a:t>
            </a:r>
            <a:r>
              <a:rPr lang="tr-TR" spc="-32" dirty="0">
                <a:solidFill>
                  <a:srgbClr val="231F20"/>
                </a:solidFill>
                <a:latin typeface="Arial" pitchFamily="34" charset="0"/>
                <a:cs typeface="Arial" pitchFamily="34" charset="0"/>
              </a:rPr>
              <a:t>stratejik bir </a:t>
            </a:r>
            <a:r>
              <a:rPr lang="tr-TR" spc="-32" dirty="0">
                <a:solidFill>
                  <a:srgbClr val="231F20"/>
                </a:solidFill>
                <a:latin typeface="Arial" pitchFamily="34" charset="0"/>
                <a:cs typeface="Arial" pitchFamily="34" charset="0"/>
              </a:rPr>
              <a:t>davranıştır. Sözü edilen düşünme “teoriyi”, eldeki imkânlara göre </a:t>
            </a:r>
            <a:r>
              <a:rPr lang="tr-TR" spc="-32" dirty="0">
                <a:solidFill>
                  <a:srgbClr val="231F20"/>
                </a:solidFill>
                <a:latin typeface="Arial" pitchFamily="34" charset="0"/>
                <a:cs typeface="Arial" pitchFamily="34" charset="0"/>
              </a:rPr>
              <a:t>kullanma “</a:t>
            </a:r>
            <a:r>
              <a:rPr lang="tr-TR" spc="-32" dirty="0">
                <a:solidFill>
                  <a:srgbClr val="231F20"/>
                </a:solidFill>
                <a:latin typeface="Arial" pitchFamily="34" charset="0"/>
                <a:cs typeface="Arial" pitchFamily="34" charset="0"/>
              </a:rPr>
              <a:t>uygulamayı” oluşturur. Yönetim bilimleri ise buna “sevk ve idare” </a:t>
            </a:r>
            <a:r>
              <a:rPr lang="tr-TR" spc="-32" dirty="0">
                <a:solidFill>
                  <a:srgbClr val="231F20"/>
                </a:solidFill>
                <a:latin typeface="Arial" pitchFamily="34" charset="0"/>
                <a:cs typeface="Arial" pitchFamily="34" charset="0"/>
              </a:rPr>
              <a:t>adını vermektedir.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Bunun yanı sıra strateji bilimi sayesinde </a:t>
            </a:r>
            <a:r>
              <a:rPr lang="tr-TR" spc="-32" dirty="0">
                <a:solidFill>
                  <a:srgbClr val="231F20"/>
                </a:solidFill>
                <a:latin typeface="Arial" pitchFamily="34" charset="0"/>
                <a:cs typeface="Arial" pitchFamily="34" charset="0"/>
              </a:rPr>
              <a:t>devletler, </a:t>
            </a:r>
            <a:r>
              <a:rPr lang="tr-TR" spc="-32" dirty="0">
                <a:solidFill>
                  <a:srgbClr val="231F20"/>
                </a:solidFill>
                <a:latin typeface="Arial" pitchFamily="34" charset="0"/>
                <a:cs typeface="Arial" pitchFamily="34" charset="0"/>
              </a:rPr>
              <a:t>yaklaşan tehlikelerin </a:t>
            </a:r>
            <a:r>
              <a:rPr lang="tr-TR" spc="-32" dirty="0">
                <a:solidFill>
                  <a:srgbClr val="231F20"/>
                </a:solidFill>
                <a:latin typeface="Arial" pitchFamily="34" charset="0"/>
                <a:cs typeface="Arial" pitchFamily="34" charset="0"/>
              </a:rPr>
              <a:t>şiddet ve </a:t>
            </a:r>
            <a:r>
              <a:rPr lang="tr-TR" spc="-32" dirty="0">
                <a:solidFill>
                  <a:srgbClr val="231F20"/>
                </a:solidFill>
                <a:latin typeface="Arial" pitchFamily="34" charset="0"/>
                <a:cs typeface="Arial" pitchFamily="34" charset="0"/>
              </a:rPr>
              <a:t>yönlerini, olası etki alanlarını, yaratacağı tahribatı zamanında görme </a:t>
            </a:r>
            <a:r>
              <a:rPr lang="tr-TR" spc="-32" dirty="0">
                <a:solidFill>
                  <a:srgbClr val="231F20"/>
                </a:solidFill>
                <a:latin typeface="Arial" pitchFamily="34" charset="0"/>
                <a:cs typeface="Arial" pitchFamily="34" charset="0"/>
              </a:rPr>
              <a:t>ve saptama </a:t>
            </a:r>
            <a:r>
              <a:rPr lang="tr-TR" spc="-32" dirty="0">
                <a:solidFill>
                  <a:srgbClr val="231F20"/>
                </a:solidFill>
                <a:latin typeface="Arial" pitchFamily="34" charset="0"/>
                <a:cs typeface="Arial" pitchFamily="34" charset="0"/>
              </a:rPr>
              <a:t>imkânına sahip olabilir. Bu ihtimalleri öngörebilince de karşı önlemler </a:t>
            </a:r>
            <a:r>
              <a:rPr lang="tr-TR" spc="-32" dirty="0">
                <a:solidFill>
                  <a:srgbClr val="231F20"/>
                </a:solidFill>
                <a:latin typeface="Arial" pitchFamily="34" charset="0"/>
                <a:cs typeface="Arial" pitchFamily="34" charset="0"/>
              </a:rPr>
              <a:t>için imkân </a:t>
            </a:r>
            <a:r>
              <a:rPr lang="tr-TR" spc="-32" dirty="0">
                <a:solidFill>
                  <a:srgbClr val="231F20"/>
                </a:solidFill>
                <a:latin typeface="Arial" pitchFamily="34" charset="0"/>
                <a:cs typeface="Arial" pitchFamily="34" charset="0"/>
              </a:rPr>
              <a:t>ve zamana sahip olur.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a:t>
            </a:r>
            <a:r>
              <a:rPr lang="tr-TR" spc="-32" dirty="0">
                <a:solidFill>
                  <a:srgbClr val="231F20"/>
                </a:solidFill>
                <a:latin typeface="Arial" pitchFamily="34" charset="0"/>
                <a:cs typeface="Arial" pitchFamily="34" charset="0"/>
              </a:rPr>
              <a:t>, yarınla - vizyonla başlar ve geriye </a:t>
            </a:r>
            <a:r>
              <a:rPr lang="tr-TR" spc="-32" dirty="0">
                <a:solidFill>
                  <a:srgbClr val="231F20"/>
                </a:solidFill>
                <a:latin typeface="Arial" pitchFamily="34" charset="0"/>
                <a:cs typeface="Arial" pitchFamily="34" charset="0"/>
              </a:rPr>
              <a:t>bakıp geleceğe </a:t>
            </a:r>
            <a:r>
              <a:rPr lang="tr-TR" spc="-32" dirty="0">
                <a:solidFill>
                  <a:srgbClr val="231F20"/>
                </a:solidFill>
                <a:latin typeface="Arial" pitchFamily="34" charset="0"/>
                <a:cs typeface="Arial" pitchFamily="34" charset="0"/>
              </a:rPr>
              <a:t>götüren kritik yolları belirleme sürecinden oluşur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42404617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1000"/>
            <a:ext cx="8419723" cy="5198147"/>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STRATEJİ </a:t>
            </a:r>
            <a:r>
              <a:rPr lang="tr-TR" b="1" spc="-32" dirty="0">
                <a:solidFill>
                  <a:srgbClr val="231F20"/>
                </a:solidFill>
                <a:latin typeface="Arial" pitchFamily="34" charset="0"/>
                <a:cs typeface="Arial" pitchFamily="34" charset="0"/>
              </a:rPr>
              <a:t>KAVRAMININ TANIMI VE KAPSAMI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ve Askerî </a:t>
            </a:r>
            <a:r>
              <a:rPr lang="tr-TR" spc="-32" dirty="0">
                <a:solidFill>
                  <a:srgbClr val="231F20"/>
                </a:solidFill>
                <a:latin typeface="Arial" pitchFamily="34" charset="0"/>
                <a:cs typeface="Arial" pitchFamily="34" charset="0"/>
              </a:rPr>
              <a:t>bir </a:t>
            </a:r>
            <a:r>
              <a:rPr lang="tr-TR" spc="-32" dirty="0">
                <a:solidFill>
                  <a:srgbClr val="231F20"/>
                </a:solidFill>
                <a:latin typeface="Arial" pitchFamily="34" charset="0"/>
                <a:cs typeface="Arial" pitchFamily="34" charset="0"/>
              </a:rPr>
              <a:t>Kavram Olarak </a:t>
            </a:r>
            <a:r>
              <a:rPr lang="tr-TR" spc="-32" dirty="0">
                <a:solidFill>
                  <a:srgbClr val="231F20"/>
                </a:solidFill>
                <a:latin typeface="Arial" pitchFamily="34" charset="0"/>
                <a:cs typeface="Arial" pitchFamily="34" charset="0"/>
              </a:rPr>
              <a:t>Strateji Askerî </a:t>
            </a:r>
            <a:r>
              <a:rPr lang="tr-TR" spc="-32" dirty="0">
                <a:solidFill>
                  <a:srgbClr val="231F20"/>
                </a:solidFill>
                <a:latin typeface="Arial" pitchFamily="34" charset="0"/>
                <a:cs typeface="Arial" pitchFamily="34" charset="0"/>
              </a:rPr>
              <a:t>anlamda strateji, bir savaşta orduların girişecekleri harekatların </a:t>
            </a:r>
            <a:r>
              <a:rPr lang="tr-TR" spc="-32" dirty="0">
                <a:solidFill>
                  <a:srgbClr val="231F20"/>
                </a:solidFill>
                <a:latin typeface="Arial" pitchFamily="34" charset="0"/>
                <a:cs typeface="Arial" pitchFamily="34" charset="0"/>
              </a:rPr>
              <a:t>ve operasyonların </a:t>
            </a:r>
            <a:r>
              <a:rPr lang="tr-TR" spc="-32" dirty="0">
                <a:solidFill>
                  <a:srgbClr val="231F20"/>
                </a:solidFill>
                <a:latin typeface="Arial" pitchFamily="34" charset="0"/>
                <a:cs typeface="Arial" pitchFamily="34" charset="0"/>
              </a:rPr>
              <a:t>tasarlanması ve yönetilmesi sanatıdır. Bu bağlamda strateji </a:t>
            </a:r>
            <a:r>
              <a:rPr lang="tr-TR" spc="-32" dirty="0">
                <a:solidFill>
                  <a:srgbClr val="231F20"/>
                </a:solidFill>
                <a:latin typeface="Arial" pitchFamily="34" charset="0"/>
                <a:cs typeface="Arial" pitchFamily="34" charset="0"/>
              </a:rPr>
              <a:t>genel bir </a:t>
            </a:r>
            <a:r>
              <a:rPr lang="tr-TR" spc="-32" dirty="0">
                <a:solidFill>
                  <a:srgbClr val="231F20"/>
                </a:solidFill>
                <a:latin typeface="Arial" pitchFamily="34" charset="0"/>
                <a:cs typeface="Arial" pitchFamily="34" charset="0"/>
              </a:rPr>
              <a:t>harp planıdır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Askerî stratejide amaç, genellikle zaferdir. Zafere ulaşmak için ise </a:t>
            </a:r>
            <a:r>
              <a:rPr lang="tr-TR" spc="-32" dirty="0">
                <a:solidFill>
                  <a:srgbClr val="231F20"/>
                </a:solidFill>
                <a:latin typeface="Arial" pitchFamily="34" charset="0"/>
                <a:cs typeface="Arial" pitchFamily="34" charset="0"/>
              </a:rPr>
              <a:t>önce ordunun </a:t>
            </a:r>
            <a:r>
              <a:rPr lang="tr-TR" spc="-32" dirty="0">
                <a:solidFill>
                  <a:srgbClr val="231F20"/>
                </a:solidFill>
                <a:latin typeface="Arial" pitchFamily="34" charset="0"/>
                <a:cs typeface="Arial" pitchFamily="34" charset="0"/>
              </a:rPr>
              <a:t>kendi </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kuvvetli </a:t>
            </a:r>
            <a:r>
              <a:rPr lang="tr-TR" spc="-32" dirty="0">
                <a:solidFill>
                  <a:srgbClr val="231F20"/>
                </a:solidFill>
                <a:latin typeface="Arial" pitchFamily="34" charset="0"/>
                <a:cs typeface="Arial" pitchFamily="34" charset="0"/>
              </a:rPr>
              <a:t>ve zayıf </a:t>
            </a:r>
            <a:r>
              <a:rPr lang="tr-TR" spc="-32" dirty="0">
                <a:solidFill>
                  <a:srgbClr val="231F20"/>
                </a:solidFill>
                <a:latin typeface="Arial" pitchFamily="34" charset="0"/>
                <a:cs typeface="Arial" pitchFamily="34" charset="0"/>
              </a:rPr>
              <a:t>yönlerinin belirlenmesi, sonra da düşman kuvvetlerinin durumunu, </a:t>
            </a:r>
            <a:r>
              <a:rPr lang="tr-TR" spc="-32" dirty="0">
                <a:solidFill>
                  <a:srgbClr val="231F20"/>
                </a:solidFill>
                <a:latin typeface="Arial" pitchFamily="34" charset="0"/>
                <a:cs typeface="Arial" pitchFamily="34" charset="0"/>
              </a:rPr>
              <a:t>istihbarat bilgileri </a:t>
            </a:r>
            <a:r>
              <a:rPr lang="tr-TR" spc="-32" dirty="0">
                <a:solidFill>
                  <a:srgbClr val="231F20"/>
                </a:solidFill>
                <a:latin typeface="Arial" pitchFamily="34" charset="0"/>
                <a:cs typeface="Arial" pitchFamily="34" charset="0"/>
              </a:rPr>
              <a:t>ışığında analiz etmek gerekir. Ayrıca; eldeki silahların miktarı ve </a:t>
            </a:r>
            <a:r>
              <a:rPr lang="tr-TR" spc="-32" dirty="0">
                <a:solidFill>
                  <a:srgbClr val="231F20"/>
                </a:solidFill>
                <a:latin typeface="Arial" pitchFamily="34" charset="0"/>
                <a:cs typeface="Arial" pitchFamily="34" charset="0"/>
              </a:rPr>
              <a:t>kabiliyetleri ile savaş </a:t>
            </a:r>
            <a:r>
              <a:rPr lang="tr-TR" spc="-32" dirty="0">
                <a:solidFill>
                  <a:srgbClr val="231F20"/>
                </a:solidFill>
                <a:latin typeface="Arial" pitchFamily="34" charset="0"/>
                <a:cs typeface="Arial" pitchFamily="34" charset="0"/>
              </a:rPr>
              <a:t>alanı hakkındaki her türlü (ısı, hava durumu, arazinin yapısı vb.) </a:t>
            </a:r>
            <a:r>
              <a:rPr lang="tr-TR" spc="-32" dirty="0">
                <a:solidFill>
                  <a:srgbClr val="231F20"/>
                </a:solidFill>
                <a:latin typeface="Arial" pitchFamily="34" charset="0"/>
                <a:cs typeface="Arial" pitchFamily="34" charset="0"/>
              </a:rPr>
              <a:t>bilgi derecesi </a:t>
            </a:r>
            <a:r>
              <a:rPr lang="tr-TR" spc="-32" dirty="0">
                <a:solidFill>
                  <a:srgbClr val="231F20"/>
                </a:solidFill>
                <a:latin typeface="Arial" pitchFamily="34" charset="0"/>
                <a:cs typeface="Arial" pitchFamily="34" charset="0"/>
              </a:rPr>
              <a:t>de önemli rol oynamaktadır.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7403070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1000"/>
            <a:ext cx="8419723" cy="4798038"/>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STRATEJİ </a:t>
            </a:r>
            <a:r>
              <a:rPr lang="tr-TR" b="1" spc="-32" dirty="0">
                <a:solidFill>
                  <a:srgbClr val="231F20"/>
                </a:solidFill>
                <a:latin typeface="Arial" pitchFamily="34" charset="0"/>
                <a:cs typeface="Arial" pitchFamily="34" charset="0"/>
              </a:rPr>
              <a:t>KAVRAMININ TANIMI VE KAPSAMI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Bütün bu iç ve dış faktörlerin analizi sonucu, savaş kuvvetlerini düşman karşısında üstün bir duruma geçirmek için gerekli araç ve gereç dağılımı yapılarak kuvvetleri önemli noktalara yerleştirmeli ve mümkünse düşmanın zayıf olarak bilinen yönlerinde gerekli eylemler yürütülmelidir.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Bu bağlamda </a:t>
            </a:r>
            <a:r>
              <a:rPr lang="tr-TR" b="1" spc="-32" dirty="0">
                <a:solidFill>
                  <a:srgbClr val="231F20"/>
                </a:solidFill>
                <a:latin typeface="Arial" pitchFamily="34" charset="0"/>
                <a:cs typeface="Arial" pitchFamily="34" charset="0"/>
              </a:rPr>
              <a:t>strateji, zafere ulaşmak amacıyla tasarlanan ve yürütülen bir </a:t>
            </a:r>
            <a:r>
              <a:rPr lang="tr-TR" b="1" spc="-32" dirty="0">
                <a:solidFill>
                  <a:srgbClr val="231F20"/>
                </a:solidFill>
                <a:latin typeface="Arial" pitchFamily="34" charset="0"/>
                <a:cs typeface="Arial" pitchFamily="34" charset="0"/>
              </a:rPr>
              <a:t>eylem planıdır.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30684760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7229473"/>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STRATEJİ </a:t>
            </a:r>
            <a:r>
              <a:rPr lang="tr-TR" b="1" spc="-32" dirty="0">
                <a:solidFill>
                  <a:srgbClr val="231F20"/>
                </a:solidFill>
                <a:latin typeface="Arial" pitchFamily="34" charset="0"/>
                <a:cs typeface="Arial" pitchFamily="34" charset="0"/>
              </a:rPr>
              <a:t>KAVRAMININ TANIMI VE KAPSAMI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Buna göre genel kabul görmüş askerî-güvenlik strateji ilkelerini aşağıdaki şekilde sıralayabiliriz;</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Güçlü olma,</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Güçleri, kuvvetli olunan nokta etrafında birleştirerek düşmanı zayıf olduğu noktadan çökertmek,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Amaç-araç </a:t>
            </a:r>
            <a:r>
              <a:rPr lang="tr-TR" spc="-32" dirty="0">
                <a:solidFill>
                  <a:srgbClr val="231F20"/>
                </a:solidFill>
                <a:latin typeface="Arial" pitchFamily="34" charset="0"/>
                <a:cs typeface="Arial" pitchFamily="34" charset="0"/>
              </a:rPr>
              <a:t>uygunluğu,</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Esneklik</a:t>
            </a:r>
            <a:r>
              <a:rPr lang="tr-TR" spc="-32" dirty="0">
                <a:solidFill>
                  <a:srgbClr val="231F20"/>
                </a:solidFill>
                <a:latin typeface="Arial" pitchFamily="34" charset="0"/>
                <a:cs typeface="Arial" pitchFamily="34" charset="0"/>
              </a:rPr>
              <a:t>, uysallık ve ihtiyat,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Güçlerin </a:t>
            </a:r>
            <a:r>
              <a:rPr lang="tr-TR" spc="-32" dirty="0">
                <a:solidFill>
                  <a:srgbClr val="231F20"/>
                </a:solidFill>
                <a:latin typeface="Arial" pitchFamily="34" charset="0"/>
                <a:cs typeface="Arial" pitchFamily="34" charset="0"/>
              </a:rPr>
              <a:t>ekonomisi ya da etkin bir şekilde kullanılması,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Ateş </a:t>
            </a:r>
            <a:r>
              <a:rPr lang="tr-TR" spc="-32" dirty="0">
                <a:solidFill>
                  <a:srgbClr val="231F20"/>
                </a:solidFill>
                <a:latin typeface="Arial" pitchFamily="34" charset="0"/>
                <a:cs typeface="Arial" pitchFamily="34" charset="0"/>
              </a:rPr>
              <a:t>ile hareketi birleştirme,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Kayıp </a:t>
            </a:r>
            <a:r>
              <a:rPr lang="tr-TR" spc="-32" dirty="0">
                <a:solidFill>
                  <a:srgbClr val="231F20"/>
                </a:solidFill>
                <a:latin typeface="Arial" pitchFamily="34" charset="0"/>
                <a:cs typeface="Arial" pitchFamily="34" charset="0"/>
              </a:rPr>
              <a:t>vermeksizin geri çekilmeyi bilme.</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11128439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8"/>
            <a:ext cx="8589475" cy="6444642"/>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Dünya genelinde yaşanan toplumsal, siyasal ve teknolojik gelişmeler, </a:t>
            </a:r>
            <a:r>
              <a:rPr lang="tr-TR" spc="-32" dirty="0">
                <a:solidFill>
                  <a:srgbClr val="231F20"/>
                </a:solidFill>
                <a:latin typeface="Arial" pitchFamily="34" charset="0"/>
                <a:cs typeface="Arial" pitchFamily="34" charset="0"/>
              </a:rPr>
              <a:t>bütün alanları </a:t>
            </a:r>
            <a:r>
              <a:rPr lang="tr-TR" spc="-32" dirty="0">
                <a:solidFill>
                  <a:srgbClr val="231F20"/>
                </a:solidFill>
                <a:latin typeface="Arial" pitchFamily="34" charset="0"/>
                <a:cs typeface="Arial" pitchFamily="34" charset="0"/>
              </a:rPr>
              <a:t>etkilediği gibi yönetim alanını da etkilemiştir. Bu etkileşim, </a:t>
            </a:r>
            <a:r>
              <a:rPr lang="tr-TR" spc="-32" dirty="0">
                <a:solidFill>
                  <a:srgbClr val="231F20"/>
                </a:solidFill>
                <a:latin typeface="Arial" pitchFamily="34" charset="0"/>
                <a:cs typeface="Arial" pitchFamily="34" charset="0"/>
              </a:rPr>
              <a:t>yönetim alanında </a:t>
            </a:r>
            <a:r>
              <a:rPr lang="tr-TR" spc="-32" dirty="0">
                <a:solidFill>
                  <a:srgbClr val="231F20"/>
                </a:solidFill>
                <a:latin typeface="Arial" pitchFamily="34" charset="0"/>
                <a:cs typeface="Arial" pitchFamily="34" charset="0"/>
              </a:rPr>
              <a:t>yeni kavramların, anlayışların ve kurumların ortaya çıkmasına ve </a:t>
            </a:r>
            <a:r>
              <a:rPr lang="tr-TR" spc="-32" dirty="0">
                <a:solidFill>
                  <a:srgbClr val="231F20"/>
                </a:solidFill>
                <a:latin typeface="Arial" pitchFamily="34" charset="0"/>
                <a:cs typeface="Arial" pitchFamily="34" charset="0"/>
              </a:rPr>
              <a:t>mevcut kavram</a:t>
            </a:r>
            <a:r>
              <a:rPr lang="tr-TR" spc="-32" dirty="0">
                <a:solidFill>
                  <a:srgbClr val="231F20"/>
                </a:solidFill>
                <a:latin typeface="Arial" pitchFamily="34" charset="0"/>
                <a:cs typeface="Arial" pitchFamily="34" charset="0"/>
              </a:rPr>
              <a:t>, anlayış ve kurumların değişim ve dönüşüme uğramasına sebep olmuştur.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 bu değişim ve düşünceler sonucunda ortaya çıkan kavramlardan biridir. Yönetişim, genel olarak resmî yönetim kurumları ile ya da onlar </a:t>
            </a:r>
            <a:r>
              <a:rPr lang="tr-TR" spc="-32" dirty="0">
                <a:solidFill>
                  <a:srgbClr val="231F20"/>
                </a:solidFill>
                <a:latin typeface="Arial" pitchFamily="34" charset="0"/>
                <a:cs typeface="Arial" pitchFamily="34" charset="0"/>
              </a:rPr>
              <a:t>olmaksızın yetki </a:t>
            </a:r>
            <a:r>
              <a:rPr lang="tr-TR" spc="-32" dirty="0">
                <a:solidFill>
                  <a:srgbClr val="231F20"/>
                </a:solidFill>
                <a:latin typeface="Arial" pitchFamily="34" charset="0"/>
                <a:cs typeface="Arial" pitchFamily="34" charset="0"/>
              </a:rPr>
              <a:t>uygulamasını tanımlamaktadır. Son yıllarda terim, resmî yönetimden </a:t>
            </a:r>
            <a:r>
              <a:rPr lang="tr-TR" spc="-32" dirty="0">
                <a:solidFill>
                  <a:srgbClr val="231F20"/>
                </a:solidFill>
                <a:latin typeface="Arial" pitchFamily="34" charset="0"/>
                <a:cs typeface="Arial" pitchFamily="34" charset="0"/>
              </a:rPr>
              <a:t>yetki çekilmesini </a:t>
            </a:r>
            <a:r>
              <a:rPr lang="tr-TR" spc="-32" dirty="0">
                <a:solidFill>
                  <a:srgbClr val="231F20"/>
                </a:solidFill>
                <a:latin typeface="Arial" pitchFamily="34" charset="0"/>
                <a:cs typeface="Arial" pitchFamily="34" charset="0"/>
              </a:rPr>
              <a:t>ifade etmek için kullanılmaktadır. Bu bağlamda yönetişim </a:t>
            </a:r>
            <a:r>
              <a:rPr lang="tr-TR" spc="-32" dirty="0">
                <a:solidFill>
                  <a:srgbClr val="231F20"/>
                </a:solidFill>
                <a:latin typeface="Arial" pitchFamily="34" charset="0"/>
                <a:cs typeface="Arial" pitchFamily="34" charset="0"/>
              </a:rPr>
              <a:t>terimini yönetim </a:t>
            </a:r>
            <a:r>
              <a:rPr lang="tr-TR" spc="-32" dirty="0">
                <a:solidFill>
                  <a:srgbClr val="231F20"/>
                </a:solidFill>
                <a:latin typeface="Arial" pitchFamily="34" charset="0"/>
                <a:cs typeface="Arial" pitchFamily="34" charset="0"/>
              </a:rPr>
              <a:t>teriminden ayrıştırmak gerekmektedir. Yönetim merkezîleşmeyi </a:t>
            </a:r>
            <a:r>
              <a:rPr lang="tr-TR" spc="-32" dirty="0">
                <a:solidFill>
                  <a:srgbClr val="231F20"/>
                </a:solidFill>
                <a:latin typeface="Arial" pitchFamily="34" charset="0"/>
                <a:cs typeface="Arial" pitchFamily="34" charset="0"/>
              </a:rPr>
              <a:t>ve bütünleşmeyi</a:t>
            </a:r>
            <a:r>
              <a:rPr lang="tr-TR" spc="-32" dirty="0">
                <a:solidFill>
                  <a:srgbClr val="231F20"/>
                </a:solidFill>
                <a:latin typeface="Arial" pitchFamily="34" charset="0"/>
                <a:cs typeface="Arial" pitchFamily="34" charset="0"/>
              </a:rPr>
              <a:t>, yönetişim ise parçalanma ve farklılaşmayı betimlemektedir.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791599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549053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Parçalanma 3 biçimde olabilir: Aşağıya-yerel varlıklara doğru, </a:t>
            </a:r>
            <a:r>
              <a:rPr lang="tr-TR" spc="-32" dirty="0">
                <a:solidFill>
                  <a:srgbClr val="231F20"/>
                </a:solidFill>
                <a:latin typeface="Arial" pitchFamily="34" charset="0"/>
                <a:cs typeface="Arial" pitchFamily="34" charset="0"/>
              </a:rPr>
              <a:t>yukarıya-küresel düzeye </a:t>
            </a:r>
            <a:r>
              <a:rPr lang="tr-TR" spc="-32" dirty="0">
                <a:solidFill>
                  <a:srgbClr val="231F20"/>
                </a:solidFill>
                <a:latin typeface="Arial" pitchFamily="34" charset="0"/>
                <a:cs typeface="Arial" pitchFamily="34" charset="0"/>
              </a:rPr>
              <a:t>doğru ve yana-müstakil ve gönüllü aktörlere </a:t>
            </a:r>
            <a:r>
              <a:rPr lang="tr-TR" spc="-32" dirty="0">
                <a:solidFill>
                  <a:srgbClr val="231F20"/>
                </a:solidFill>
                <a:latin typeface="Arial" pitchFamily="34" charset="0"/>
                <a:cs typeface="Arial" pitchFamily="34" charset="0"/>
              </a:rPr>
              <a:t>doğru Farklılaştırma </a:t>
            </a:r>
            <a:r>
              <a:rPr lang="tr-TR" spc="-32" dirty="0">
                <a:solidFill>
                  <a:srgbClr val="231F20"/>
                </a:solidFill>
                <a:latin typeface="Arial" pitchFamily="34" charset="0"/>
                <a:cs typeface="Arial" pitchFamily="34" charset="0"/>
              </a:rPr>
              <a:t>ise heterojenlik ve çıkarların çatışmacı doğasını kabul etmeyi </a:t>
            </a:r>
            <a:r>
              <a:rPr lang="tr-TR" spc="-32" dirty="0">
                <a:solidFill>
                  <a:srgbClr val="231F20"/>
                </a:solidFill>
                <a:latin typeface="Arial" pitchFamily="34" charset="0"/>
                <a:cs typeface="Arial" pitchFamily="34" charset="0"/>
              </a:rPr>
              <a:t>ifade etmektedir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a:t>
            </a:r>
            <a:r>
              <a:rPr lang="tr-TR" spc="-32" dirty="0">
                <a:solidFill>
                  <a:srgbClr val="231F20"/>
                </a:solidFill>
                <a:latin typeface="Arial" pitchFamily="34" charset="0"/>
                <a:cs typeface="Arial" pitchFamily="34" charset="0"/>
              </a:rPr>
              <a:t>, ülkesel alanda merkezî yönetim işlevlerinin özel </a:t>
            </a:r>
            <a:r>
              <a:rPr lang="tr-TR" spc="-32" dirty="0">
                <a:solidFill>
                  <a:srgbClr val="231F20"/>
                </a:solidFill>
                <a:latin typeface="Arial" pitchFamily="34" charset="0"/>
                <a:cs typeface="Arial" pitchFamily="34" charset="0"/>
              </a:rPr>
              <a:t>sektöre aktarılmasını </a:t>
            </a:r>
            <a:r>
              <a:rPr lang="tr-TR" spc="-32" dirty="0">
                <a:solidFill>
                  <a:srgbClr val="231F20"/>
                </a:solidFill>
                <a:latin typeface="Arial" pitchFamily="34" charset="0"/>
                <a:cs typeface="Arial" pitchFamily="34" charset="0"/>
              </a:rPr>
              <a:t>nitelendirmektedir. Bir başka deyişle, yerel ya da sektörel </a:t>
            </a:r>
            <a:r>
              <a:rPr lang="tr-TR" spc="-32" dirty="0">
                <a:solidFill>
                  <a:srgbClr val="231F20"/>
                </a:solidFill>
                <a:latin typeface="Arial" pitchFamily="34" charset="0"/>
                <a:cs typeface="Arial" pitchFamily="34" charset="0"/>
              </a:rPr>
              <a:t>düzeyde pazar </a:t>
            </a:r>
            <a:r>
              <a:rPr lang="tr-TR" spc="-32" dirty="0">
                <a:solidFill>
                  <a:srgbClr val="231F20"/>
                </a:solidFill>
                <a:latin typeface="Arial" pitchFamily="34" charset="0"/>
                <a:cs typeface="Arial" pitchFamily="34" charset="0"/>
              </a:rPr>
              <a:t>mekanizmalarının ve kendini yönetme ilkesinin </a:t>
            </a:r>
            <a:r>
              <a:rPr lang="tr-TR" spc="-32" dirty="0">
                <a:solidFill>
                  <a:srgbClr val="231F20"/>
                </a:solidFill>
                <a:latin typeface="Arial" pitchFamily="34" charset="0"/>
                <a:cs typeface="Arial" pitchFamily="34" charset="0"/>
              </a:rPr>
              <a:t>benimsenmesini simgelendirmektedir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Küresel </a:t>
            </a:r>
            <a:r>
              <a:rPr lang="tr-TR" spc="-32" dirty="0">
                <a:solidFill>
                  <a:srgbClr val="231F20"/>
                </a:solidFill>
                <a:latin typeface="Arial" pitchFamily="34" charset="0"/>
                <a:cs typeface="Arial" pitchFamily="34" charset="0"/>
              </a:rPr>
              <a:t>alanda ise yönetişim, ülke yönetimlerinin </a:t>
            </a:r>
            <a:r>
              <a:rPr lang="tr-TR" spc="-32" dirty="0">
                <a:solidFill>
                  <a:srgbClr val="231F20"/>
                </a:solidFill>
                <a:latin typeface="Arial" pitchFamily="34" charset="0"/>
                <a:cs typeface="Arial" pitchFamily="34" charset="0"/>
              </a:rPr>
              <a:t>ortak hedeflerini </a:t>
            </a:r>
            <a:r>
              <a:rPr lang="tr-TR" spc="-32" dirty="0">
                <a:solidFill>
                  <a:srgbClr val="231F20"/>
                </a:solidFill>
                <a:latin typeface="Arial" pitchFamily="34" charset="0"/>
                <a:cs typeface="Arial" pitchFamily="34" charset="0"/>
              </a:rPr>
              <a:t>gerçekleştirmek amacıyla çok taraflı iş birliği içine girme </a:t>
            </a:r>
            <a:r>
              <a:rPr lang="tr-TR" spc="-32" dirty="0">
                <a:solidFill>
                  <a:srgbClr val="231F20"/>
                </a:solidFill>
                <a:latin typeface="Arial" pitchFamily="34" charset="0"/>
                <a:cs typeface="Arial" pitchFamily="34" charset="0"/>
              </a:rPr>
              <a:t>isteklerini belirtmektedir.</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22429904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549053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yönetişimi, ilgili devletlerin çoğunun onamasına </a:t>
            </a:r>
            <a:r>
              <a:rPr lang="tr-TR" spc="-32" dirty="0">
                <a:solidFill>
                  <a:srgbClr val="231F20"/>
                </a:solidFill>
                <a:latin typeface="Arial" pitchFamily="34" charset="0"/>
                <a:cs typeface="Arial" pitchFamily="34" charset="0"/>
              </a:rPr>
              <a:t>dayanan uluslararası </a:t>
            </a:r>
            <a:r>
              <a:rPr lang="tr-TR" spc="-32" dirty="0">
                <a:solidFill>
                  <a:srgbClr val="231F20"/>
                </a:solidFill>
                <a:latin typeface="Arial" pitchFamily="34" charset="0"/>
                <a:cs typeface="Arial" pitchFamily="34" charset="0"/>
              </a:rPr>
              <a:t>bir irade sistemi olarak tanımlanabilir. Söz konusu idare sistemi </a:t>
            </a:r>
            <a:r>
              <a:rPr lang="tr-TR" spc="-32" dirty="0">
                <a:solidFill>
                  <a:srgbClr val="231F20"/>
                </a:solidFill>
                <a:latin typeface="Arial" pitchFamily="34" charset="0"/>
                <a:cs typeface="Arial" pitchFamily="34" charset="0"/>
              </a:rPr>
              <a:t>resmî ya </a:t>
            </a:r>
            <a:r>
              <a:rPr lang="tr-TR" spc="-32" dirty="0">
                <a:solidFill>
                  <a:srgbClr val="231F20"/>
                </a:solidFill>
                <a:latin typeface="Arial" pitchFamily="34" charset="0"/>
                <a:cs typeface="Arial" pitchFamily="34" charset="0"/>
              </a:rPr>
              <a:t>da </a:t>
            </a:r>
            <a:r>
              <a:rPr lang="tr-TR" spc="-32" dirty="0" err="1">
                <a:solidFill>
                  <a:srgbClr val="231F20"/>
                </a:solidFill>
                <a:latin typeface="Arial" pitchFamily="34" charset="0"/>
                <a:cs typeface="Arial" pitchFamily="34" charset="0"/>
              </a:rPr>
              <a:t>gayriresmî</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düzenleyici mekanizmalar aracılığıyla güvenlik ve güvenliğe </a:t>
            </a:r>
            <a:r>
              <a:rPr lang="tr-TR" spc="-32" dirty="0">
                <a:solidFill>
                  <a:srgbClr val="231F20"/>
                </a:solidFill>
                <a:latin typeface="Arial" pitchFamily="34" charset="0"/>
                <a:cs typeface="Arial" pitchFamily="34" charset="0"/>
              </a:rPr>
              <a:t>ilişkin alanlardaki </a:t>
            </a:r>
            <a:r>
              <a:rPr lang="tr-TR" spc="-32" dirty="0">
                <a:solidFill>
                  <a:srgbClr val="231F20"/>
                </a:solidFill>
                <a:latin typeface="Arial" pitchFamily="34" charset="0"/>
                <a:cs typeface="Arial" pitchFamily="34" charset="0"/>
              </a:rPr>
              <a:t>bir dizi faaliyetleri yönetir. Bu tanıma ortak anlayış duygusunun </a:t>
            </a:r>
            <a:r>
              <a:rPr lang="tr-TR" spc="-32" dirty="0">
                <a:solidFill>
                  <a:srgbClr val="231F20"/>
                </a:solidFill>
                <a:latin typeface="Arial" pitchFamily="34" charset="0"/>
                <a:cs typeface="Arial" pitchFamily="34" charset="0"/>
              </a:rPr>
              <a:t>varlığı eklenmektedir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a:t>
            </a:r>
            <a:r>
              <a:rPr lang="tr-TR" spc="-32" dirty="0">
                <a:solidFill>
                  <a:srgbClr val="231F20"/>
                </a:solidFill>
                <a:latin typeface="Arial" pitchFamily="34" charset="0"/>
                <a:cs typeface="Arial" pitchFamily="34" charset="0"/>
              </a:rPr>
              <a:t>yönetişimi hem düşünsel hem de kurumsal </a:t>
            </a:r>
            <a:r>
              <a:rPr lang="tr-TR" spc="-32" dirty="0">
                <a:solidFill>
                  <a:srgbClr val="231F20"/>
                </a:solidFill>
                <a:latin typeface="Arial" pitchFamily="34" charset="0"/>
                <a:cs typeface="Arial" pitchFamily="34" charset="0"/>
              </a:rPr>
              <a:t>temellere gereksinim </a:t>
            </a:r>
            <a:r>
              <a:rPr lang="tr-TR" spc="-32" dirty="0">
                <a:solidFill>
                  <a:srgbClr val="231F20"/>
                </a:solidFill>
                <a:latin typeface="Arial" pitchFamily="34" charset="0"/>
                <a:cs typeface="Arial" pitchFamily="34" charset="0"/>
              </a:rPr>
              <a:t>duyar. Bir başka deyişle güvenlik yönetişimi, maddi bileşenler </a:t>
            </a:r>
            <a:r>
              <a:rPr lang="tr-TR" spc="-32" dirty="0">
                <a:solidFill>
                  <a:srgbClr val="231F20"/>
                </a:solidFill>
                <a:latin typeface="Arial" pitchFamily="34" charset="0"/>
                <a:cs typeface="Arial" pitchFamily="34" charset="0"/>
              </a:rPr>
              <a:t>üzerinde bir </a:t>
            </a:r>
            <a:r>
              <a:rPr lang="tr-TR" spc="-32" dirty="0">
                <a:solidFill>
                  <a:srgbClr val="231F20"/>
                </a:solidFill>
                <a:latin typeface="Arial" pitchFamily="34" charset="0"/>
                <a:cs typeface="Arial" pitchFamily="34" charset="0"/>
              </a:rPr>
              <a:t>anlaşmaya olduğu kadar, değerler ile kimlik hususunda bir yakınsamaya </a:t>
            </a:r>
            <a:r>
              <a:rPr lang="tr-TR" spc="-32" dirty="0">
                <a:solidFill>
                  <a:srgbClr val="231F20"/>
                </a:solidFill>
                <a:latin typeface="Arial" pitchFamily="34" charset="0"/>
                <a:cs typeface="Arial" pitchFamily="34" charset="0"/>
              </a:rPr>
              <a:t>da dayanır</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3252003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422865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STRATEJİK </a:t>
            </a:r>
            <a:r>
              <a:rPr lang="tr-TR" b="1" spc="-32" dirty="0">
                <a:solidFill>
                  <a:srgbClr val="231F20"/>
                </a:solidFill>
                <a:latin typeface="Arial" pitchFamily="34" charset="0"/>
                <a:cs typeface="Arial" pitchFamily="34" charset="0"/>
              </a:rPr>
              <a:t>YÖNETİM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Stratejik yönetim kavramı 1980 yılından bu yana literatüre girmiş ve </a:t>
            </a:r>
            <a:r>
              <a:rPr lang="tr-TR" spc="-32" dirty="0">
                <a:solidFill>
                  <a:srgbClr val="231F20"/>
                </a:solidFill>
                <a:latin typeface="Arial" pitchFamily="34" charset="0"/>
                <a:cs typeface="Arial" pitchFamily="34" charset="0"/>
              </a:rPr>
              <a:t>hâlen yoğun </a:t>
            </a:r>
            <a:r>
              <a:rPr lang="tr-TR" spc="-32" dirty="0">
                <a:solidFill>
                  <a:srgbClr val="231F20"/>
                </a:solidFill>
                <a:latin typeface="Arial" pitchFamily="34" charset="0"/>
                <a:cs typeface="Arial" pitchFamily="34" charset="0"/>
              </a:rPr>
              <a:t>bir şekilde kullanılan bir yaklaşım olmuştur. Bu kavram, strateji ve </a:t>
            </a:r>
            <a:r>
              <a:rPr lang="tr-TR" spc="-32" dirty="0">
                <a:solidFill>
                  <a:srgbClr val="231F20"/>
                </a:solidFill>
                <a:latin typeface="Arial" pitchFamily="34" charset="0"/>
                <a:cs typeface="Arial" pitchFamily="34" charset="0"/>
              </a:rPr>
              <a:t>yönetim kelimelerinin </a:t>
            </a:r>
            <a:r>
              <a:rPr lang="tr-TR" spc="-32" dirty="0">
                <a:solidFill>
                  <a:srgbClr val="231F20"/>
                </a:solidFill>
                <a:latin typeface="Arial" pitchFamily="34" charset="0"/>
                <a:cs typeface="Arial" pitchFamily="34" charset="0"/>
              </a:rPr>
              <a:t>bileşiminden türemiştir.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Stratejik </a:t>
            </a:r>
            <a:r>
              <a:rPr lang="tr-TR" spc="-32" dirty="0">
                <a:solidFill>
                  <a:srgbClr val="231F20"/>
                </a:solidFill>
                <a:latin typeface="Arial" pitchFamily="34" charset="0"/>
                <a:cs typeface="Arial" pitchFamily="34" charset="0"/>
              </a:rPr>
              <a:t>yönetim ile stratejinin </a:t>
            </a:r>
            <a:r>
              <a:rPr lang="tr-TR" spc="-32" dirty="0">
                <a:solidFill>
                  <a:srgbClr val="231F20"/>
                </a:solidFill>
                <a:latin typeface="Arial" pitchFamily="34" charset="0"/>
                <a:cs typeface="Arial" pitchFamily="34" charset="0"/>
              </a:rPr>
              <a:t>sadece planlama </a:t>
            </a:r>
            <a:r>
              <a:rPr lang="tr-TR" spc="-32" dirty="0">
                <a:solidFill>
                  <a:srgbClr val="231F20"/>
                </a:solidFill>
                <a:latin typeface="Arial" pitchFamily="34" charset="0"/>
                <a:cs typeface="Arial" pitchFamily="34" charset="0"/>
              </a:rPr>
              <a:t>yönünün eksik kalacağını hâlbuki stratejilerin uygulamaları ve </a:t>
            </a:r>
            <a:r>
              <a:rPr lang="tr-TR" spc="-32" dirty="0">
                <a:solidFill>
                  <a:srgbClr val="231F20"/>
                </a:solidFill>
                <a:latin typeface="Arial" pitchFamily="34" charset="0"/>
                <a:cs typeface="Arial" pitchFamily="34" charset="0"/>
              </a:rPr>
              <a:t>ulaşılan sonuçların </a:t>
            </a:r>
            <a:r>
              <a:rPr lang="tr-TR" spc="-32" dirty="0">
                <a:solidFill>
                  <a:srgbClr val="231F20"/>
                </a:solidFill>
                <a:latin typeface="Arial" pitchFamily="34" charset="0"/>
                <a:cs typeface="Arial" pitchFamily="34" charset="0"/>
              </a:rPr>
              <a:t>kontrol edilmesi konulan ile de ilgili olduğunu belirtmek </a:t>
            </a:r>
            <a:r>
              <a:rPr lang="tr-TR" spc="-32" dirty="0">
                <a:solidFill>
                  <a:srgbClr val="231F20"/>
                </a:solidFill>
                <a:latin typeface="Arial" pitchFamily="34" charset="0"/>
                <a:cs typeface="Arial" pitchFamily="34" charset="0"/>
              </a:rPr>
              <a:t>amacıyla geliştirilmiştir</a:t>
            </a:r>
            <a:r>
              <a:rPr lang="tr-TR" spc="-32" dirty="0">
                <a:solidFill>
                  <a:srgbClr val="231F20"/>
                </a:solidFill>
                <a:latin typeface="Arial" pitchFamily="34" charset="0"/>
                <a:cs typeface="Arial" pitchFamily="34" charset="0"/>
              </a:rPr>
              <a:t>.</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32205342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5890644"/>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STRATEJİK </a:t>
            </a:r>
            <a:r>
              <a:rPr lang="tr-TR" b="1" spc="-32" dirty="0">
                <a:solidFill>
                  <a:srgbClr val="231F20"/>
                </a:solidFill>
                <a:latin typeface="Arial" pitchFamily="34" charset="0"/>
                <a:cs typeface="Arial" pitchFamily="34" charset="0"/>
              </a:rPr>
              <a:t>YÖNETİM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Bir tanım vermek gerekirse stratejik yönetim, “idarenin çevresi ile </a:t>
            </a:r>
            <a:r>
              <a:rPr lang="tr-TR" spc="-32" dirty="0">
                <a:solidFill>
                  <a:srgbClr val="231F20"/>
                </a:solidFill>
                <a:latin typeface="Arial" pitchFamily="34" charset="0"/>
                <a:cs typeface="Arial" pitchFamily="34" charset="0"/>
              </a:rPr>
              <a:t>ilişkilerin ötesinde </a:t>
            </a:r>
            <a:r>
              <a:rPr lang="tr-TR" spc="-32" dirty="0">
                <a:solidFill>
                  <a:srgbClr val="231F20"/>
                </a:solidFill>
                <a:latin typeface="Arial" pitchFamily="34" charset="0"/>
                <a:cs typeface="Arial" pitchFamily="34" charset="0"/>
              </a:rPr>
              <a:t>geleceği yaratmak için idarenin tüm işlevlerinin ve unsurlarının </a:t>
            </a:r>
            <a:r>
              <a:rPr lang="tr-TR" spc="-32" dirty="0">
                <a:solidFill>
                  <a:srgbClr val="231F20"/>
                </a:solidFill>
                <a:latin typeface="Arial" pitchFamily="34" charset="0"/>
                <a:cs typeface="Arial" pitchFamily="34" charset="0"/>
              </a:rPr>
              <a:t>bütüncül bir </a:t>
            </a:r>
            <a:r>
              <a:rPr lang="tr-TR" spc="-32" dirty="0">
                <a:solidFill>
                  <a:srgbClr val="231F20"/>
                </a:solidFill>
                <a:latin typeface="Arial" pitchFamily="34" charset="0"/>
                <a:cs typeface="Arial" pitchFamily="34" charset="0"/>
              </a:rPr>
              <a:t>yaklaşımla uzun dönemde </a:t>
            </a:r>
            <a:r>
              <a:rPr lang="tr-TR" spc="-32" dirty="0">
                <a:solidFill>
                  <a:srgbClr val="231F20"/>
                </a:solidFill>
                <a:latin typeface="Arial" pitchFamily="34" charset="0"/>
                <a:cs typeface="Arial" pitchFamily="34" charset="0"/>
              </a:rPr>
              <a:t>yönetimidir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Stratejik yönetimin birinci aşaması stratejik planlamadır. Burada </a:t>
            </a:r>
            <a:r>
              <a:rPr lang="tr-TR" spc="-32" dirty="0">
                <a:solidFill>
                  <a:srgbClr val="231F20"/>
                </a:solidFill>
                <a:latin typeface="Arial" pitchFamily="34" charset="0"/>
                <a:cs typeface="Arial" pitchFamily="34" charset="0"/>
              </a:rPr>
              <a:t>idarenin planlama </a:t>
            </a:r>
            <a:r>
              <a:rPr lang="tr-TR" spc="-32" dirty="0">
                <a:solidFill>
                  <a:srgbClr val="231F20"/>
                </a:solidFill>
                <a:latin typeface="Arial" pitchFamily="34" charset="0"/>
                <a:cs typeface="Arial" pitchFamily="34" charset="0"/>
              </a:rPr>
              <a:t>yöneticisi ve planlama kurmayları ile idarenin diğer </a:t>
            </a:r>
            <a:r>
              <a:rPr lang="tr-TR" spc="-32" dirty="0">
                <a:solidFill>
                  <a:srgbClr val="231F20"/>
                </a:solidFill>
                <a:latin typeface="Arial" pitchFamily="34" charset="0"/>
                <a:cs typeface="Arial" pitchFamily="34" charset="0"/>
              </a:rPr>
              <a:t>danışmanlarından oluşan </a:t>
            </a:r>
            <a:r>
              <a:rPr lang="tr-TR" spc="-32" dirty="0">
                <a:solidFill>
                  <a:srgbClr val="231F20"/>
                </a:solidFill>
                <a:latin typeface="Arial" pitchFamily="34" charset="0"/>
                <a:cs typeface="Arial" pitchFamily="34" charset="0"/>
              </a:rPr>
              <a:t>ve adına stratejistler dediğimiz bir grup üst düzey beyin takımı, </a:t>
            </a:r>
            <a:r>
              <a:rPr lang="tr-TR" spc="-32" dirty="0">
                <a:solidFill>
                  <a:srgbClr val="231F20"/>
                </a:solidFill>
                <a:latin typeface="Arial" pitchFamily="34" charset="0"/>
                <a:cs typeface="Arial" pitchFamily="34" charset="0"/>
              </a:rPr>
              <a:t>işletmenin verilmiş </a:t>
            </a:r>
            <a:r>
              <a:rPr lang="tr-TR" spc="-32" dirty="0">
                <a:solidFill>
                  <a:srgbClr val="231F20"/>
                </a:solidFill>
                <a:latin typeface="Arial" pitchFamily="34" charset="0"/>
                <a:cs typeface="Arial" pitchFamily="34" charset="0"/>
              </a:rPr>
              <a:t>amaçları doğrultusunda çevre analizi, işletme değerlemesi, </a:t>
            </a:r>
            <a:r>
              <a:rPr lang="tr-TR" spc="-32" dirty="0">
                <a:solidFill>
                  <a:srgbClr val="231F20"/>
                </a:solidFill>
                <a:latin typeface="Arial" pitchFamily="34" charset="0"/>
                <a:cs typeface="Arial" pitchFamily="34" charset="0"/>
              </a:rPr>
              <a:t>alternatif stratejilerinin </a:t>
            </a:r>
            <a:r>
              <a:rPr lang="tr-TR" spc="-32" dirty="0">
                <a:solidFill>
                  <a:srgbClr val="231F20"/>
                </a:solidFill>
                <a:latin typeface="Arial" pitchFamily="34" charset="0"/>
                <a:cs typeface="Arial" pitchFamily="34" charset="0"/>
              </a:rPr>
              <a:t>incelenmesi ve uygun stratejinin seçimi üzerinde çalışmaktadırlar. </a:t>
            </a:r>
            <a:r>
              <a:rPr lang="tr-TR" spc="-32" dirty="0">
                <a:solidFill>
                  <a:srgbClr val="231F20"/>
                </a:solidFill>
                <a:latin typeface="Arial" pitchFamily="34" charset="0"/>
                <a:cs typeface="Arial" pitchFamily="34" charset="0"/>
              </a:rPr>
              <a:t>Bu çalışmalar </a:t>
            </a:r>
            <a:r>
              <a:rPr lang="tr-TR" spc="-32" dirty="0">
                <a:solidFill>
                  <a:srgbClr val="231F20"/>
                </a:solidFill>
                <a:latin typeface="Arial" pitchFamily="34" charset="0"/>
                <a:cs typeface="Arial" pitchFamily="34" charset="0"/>
              </a:rPr>
              <a:t>ve seçim sonucu, izlenecek strateji veya stratejiler belirlenmektedir.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9354058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STRATEJİK </a:t>
            </a:r>
            <a:r>
              <a:rPr lang="tr-TR" b="1" spc="-32" dirty="0">
                <a:solidFill>
                  <a:srgbClr val="231F20"/>
                </a:solidFill>
                <a:latin typeface="Arial" pitchFamily="34" charset="0"/>
                <a:cs typeface="Arial" pitchFamily="34" charset="0"/>
              </a:rPr>
              <a:t>YÖNETİM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Stratejik yönetimin ikinci safhası, politika oluşturma ve uygun yapı </a:t>
            </a:r>
            <a:r>
              <a:rPr lang="tr-TR" spc="-32" dirty="0">
                <a:solidFill>
                  <a:srgbClr val="231F20"/>
                </a:solidFill>
                <a:latin typeface="Arial" pitchFamily="34" charset="0"/>
                <a:cs typeface="Arial" pitchFamily="34" charset="0"/>
              </a:rPr>
              <a:t>araştırma çabalarıdır</a:t>
            </a:r>
            <a:r>
              <a:rPr lang="tr-TR" spc="-32" dirty="0">
                <a:solidFill>
                  <a:srgbClr val="231F20"/>
                </a:solidFill>
                <a:latin typeface="Arial" pitchFamily="34" charset="0"/>
                <a:cs typeface="Arial" pitchFamily="34" charset="0"/>
              </a:rPr>
              <a:t>. Burada planlanan stratejinin orta ve alt yönetim </a:t>
            </a:r>
            <a:r>
              <a:rPr lang="tr-TR" spc="-32" dirty="0">
                <a:solidFill>
                  <a:srgbClr val="231F20"/>
                </a:solidFill>
                <a:latin typeface="Arial" pitchFamily="34" charset="0"/>
                <a:cs typeface="Arial" pitchFamily="34" charset="0"/>
              </a:rPr>
              <a:t>kademelerine benimsetilmesi</a:t>
            </a:r>
            <a:r>
              <a:rPr lang="tr-TR" spc="-32" dirty="0">
                <a:solidFill>
                  <a:srgbClr val="231F20"/>
                </a:solidFill>
                <a:latin typeface="Arial" pitchFamily="34" charset="0"/>
                <a:cs typeface="Arial" pitchFamily="34" charset="0"/>
              </a:rPr>
              <a:t>, bu kademeler tarafından uygulamada izlenecek </a:t>
            </a:r>
            <a:r>
              <a:rPr lang="tr-TR" spc="-32" dirty="0">
                <a:solidFill>
                  <a:srgbClr val="231F20"/>
                </a:solidFill>
                <a:latin typeface="Arial" pitchFamily="34" charset="0"/>
                <a:cs typeface="Arial" pitchFamily="34" charset="0"/>
              </a:rPr>
              <a:t>politikaların oluşturulması </a:t>
            </a:r>
            <a:r>
              <a:rPr lang="tr-TR" spc="-32" dirty="0">
                <a:solidFill>
                  <a:srgbClr val="231F20"/>
                </a:solidFill>
                <a:latin typeface="Arial" pitchFamily="34" charset="0"/>
                <a:cs typeface="Arial" pitchFamily="34" charset="0"/>
              </a:rPr>
              <a:t>ve en uygun organizasyon yapısının kurulması ile ilgili </a:t>
            </a:r>
            <a:r>
              <a:rPr lang="tr-TR" spc="-32" dirty="0">
                <a:solidFill>
                  <a:srgbClr val="231F20"/>
                </a:solidFill>
                <a:latin typeface="Arial" pitchFamily="34" charset="0"/>
                <a:cs typeface="Arial" pitchFamily="34" charset="0"/>
              </a:rPr>
              <a:t>çalışmalar yapılmaktadır.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Stratejik yönetimin üçüncü ve sonuncu aşaması ise karşılaştırma </a:t>
            </a:r>
            <a:r>
              <a:rPr lang="tr-TR" spc="-32" dirty="0">
                <a:solidFill>
                  <a:srgbClr val="231F20"/>
                </a:solidFill>
                <a:latin typeface="Arial" pitchFamily="34" charset="0"/>
                <a:cs typeface="Arial" pitchFamily="34" charset="0"/>
              </a:rPr>
              <a:t>ve kontroldür</a:t>
            </a:r>
            <a:r>
              <a:rPr lang="tr-TR" spc="-32" dirty="0">
                <a:solidFill>
                  <a:srgbClr val="231F20"/>
                </a:solidFill>
                <a:latin typeface="Arial" pitchFamily="34" charset="0"/>
                <a:cs typeface="Arial" pitchFamily="34" charset="0"/>
              </a:rPr>
              <a:t>. Burada seçilen stratejinin oluşturulan politikaları ve </a:t>
            </a:r>
            <a:r>
              <a:rPr lang="tr-TR" spc="-32" dirty="0">
                <a:solidFill>
                  <a:srgbClr val="231F20"/>
                </a:solidFill>
                <a:latin typeface="Arial" pitchFamily="34" charset="0"/>
                <a:cs typeface="Arial" pitchFamily="34" charset="0"/>
              </a:rPr>
              <a:t>kurulacak organizasyon </a:t>
            </a:r>
            <a:r>
              <a:rPr lang="tr-TR" spc="-32" dirty="0">
                <a:solidFill>
                  <a:srgbClr val="231F20"/>
                </a:solidFill>
                <a:latin typeface="Arial" pitchFamily="34" charset="0"/>
                <a:cs typeface="Arial" pitchFamily="34" charset="0"/>
              </a:rPr>
              <a:t>yapısının, idarenin amaçları ile uygunluğunun </a:t>
            </a:r>
            <a:r>
              <a:rPr lang="tr-TR" spc="-32" dirty="0">
                <a:solidFill>
                  <a:srgbClr val="231F20"/>
                </a:solidFill>
                <a:latin typeface="Arial" pitchFamily="34" charset="0"/>
                <a:cs typeface="Arial" pitchFamily="34" charset="0"/>
              </a:rPr>
              <a:t>karşılaştırılarak kontrolü </a:t>
            </a:r>
            <a:r>
              <a:rPr lang="tr-TR" spc="-32" dirty="0">
                <a:solidFill>
                  <a:srgbClr val="231F20"/>
                </a:solidFill>
                <a:latin typeface="Arial" pitchFamily="34" charset="0"/>
                <a:cs typeface="Arial" pitchFamily="34" charset="0"/>
              </a:rPr>
              <a:t>yapılır.</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29085974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5952200"/>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Stratejik </a:t>
            </a:r>
            <a:r>
              <a:rPr lang="tr-TR" b="1" spc="-32" dirty="0">
                <a:solidFill>
                  <a:srgbClr val="231F20"/>
                </a:solidFill>
                <a:latin typeface="Arial" pitchFamily="34" charset="0"/>
                <a:cs typeface="Arial" pitchFamily="34" charset="0"/>
              </a:rPr>
              <a:t>Yönetimin Özellikleri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Stratejik yönetim, her şeyden önce genel yönetimin sahip olduğu </a:t>
            </a:r>
            <a:r>
              <a:rPr lang="tr-TR" spc="-32" dirty="0">
                <a:solidFill>
                  <a:srgbClr val="231F20"/>
                </a:solidFill>
                <a:latin typeface="Arial" pitchFamily="34" charset="0"/>
                <a:cs typeface="Arial" pitchFamily="34" charset="0"/>
              </a:rPr>
              <a:t>özellikleri de </a:t>
            </a:r>
            <a:r>
              <a:rPr lang="tr-TR" spc="-32" dirty="0">
                <a:solidFill>
                  <a:srgbClr val="231F20"/>
                </a:solidFill>
                <a:latin typeface="Arial" pitchFamily="34" charset="0"/>
                <a:cs typeface="Arial" pitchFamily="34" charset="0"/>
              </a:rPr>
              <a:t>kapsamaktadır. Ancak bu özelliklerden farklı olarak stratejik yönetimin </a:t>
            </a:r>
            <a:r>
              <a:rPr lang="tr-TR" spc="-32" dirty="0">
                <a:solidFill>
                  <a:srgbClr val="231F20"/>
                </a:solidFill>
                <a:latin typeface="Arial" pitchFamily="34" charset="0"/>
                <a:cs typeface="Arial" pitchFamily="34" charset="0"/>
              </a:rPr>
              <a:t>kendine has </a:t>
            </a:r>
            <a:r>
              <a:rPr lang="tr-TR" spc="-32" dirty="0">
                <a:solidFill>
                  <a:srgbClr val="231F20"/>
                </a:solidFill>
                <a:latin typeface="Arial" pitchFamily="34" charset="0"/>
                <a:cs typeface="Arial" pitchFamily="34" charset="0"/>
              </a:rPr>
              <a:t>birtakım özelliklerinden bahsetmek mümkündür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Her şeyden önce, tepe yönetiminin bir fonksiyonudur.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Gelecek </a:t>
            </a:r>
            <a:r>
              <a:rPr lang="tr-TR" spc="-32" dirty="0">
                <a:solidFill>
                  <a:srgbClr val="231F20"/>
                </a:solidFill>
                <a:latin typeface="Arial" pitchFamily="34" charset="0"/>
                <a:cs typeface="Arial" pitchFamily="34" charset="0"/>
              </a:rPr>
              <a:t>yönelimlidir ve idarenin uzun vadedeki amaçları ile ilgilidir.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İdareyi </a:t>
            </a:r>
            <a:r>
              <a:rPr lang="tr-TR" spc="-32" dirty="0">
                <a:solidFill>
                  <a:srgbClr val="231F20"/>
                </a:solidFill>
                <a:latin typeface="Arial" pitchFamily="34" charset="0"/>
                <a:cs typeface="Arial" pitchFamily="34" charset="0"/>
              </a:rPr>
              <a:t>bir sistem olarak görür.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İdareyi </a:t>
            </a:r>
            <a:r>
              <a:rPr lang="tr-TR" spc="-32" dirty="0">
                <a:solidFill>
                  <a:srgbClr val="231F20"/>
                </a:solidFill>
                <a:latin typeface="Arial" pitchFamily="34" charset="0"/>
                <a:cs typeface="Arial" pitchFamily="34" charset="0"/>
              </a:rPr>
              <a:t>açık sistem olarak tanımlar.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İdarenin </a:t>
            </a:r>
            <a:r>
              <a:rPr lang="tr-TR" spc="-32" dirty="0">
                <a:solidFill>
                  <a:srgbClr val="231F20"/>
                </a:solidFill>
                <a:latin typeface="Arial" pitchFamily="34" charset="0"/>
                <a:cs typeface="Arial" pitchFamily="34" charset="0"/>
              </a:rPr>
              <a:t>amaçlarıyla toplumun menfaatlerini bir bütünlük içerisinde </a:t>
            </a:r>
            <a:r>
              <a:rPr lang="tr-TR" spc="-32" dirty="0">
                <a:solidFill>
                  <a:srgbClr val="231F20"/>
                </a:solidFill>
                <a:latin typeface="Arial" pitchFamily="34" charset="0"/>
                <a:cs typeface="Arial" pitchFamily="34" charset="0"/>
              </a:rPr>
              <a:t>ele alır</a:t>
            </a:r>
            <a:r>
              <a:rPr lang="tr-TR" spc="-32" dirty="0">
                <a:solidFill>
                  <a:srgbClr val="231F20"/>
                </a:solidFill>
                <a:latin typeface="Arial" pitchFamily="34" charset="0"/>
                <a:cs typeface="Arial" pitchFamily="34" charset="0"/>
              </a:rPr>
              <a:t>.</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41830453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6506198"/>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Stratejik </a:t>
            </a:r>
            <a:r>
              <a:rPr lang="tr-TR" b="1" spc="-32" dirty="0">
                <a:solidFill>
                  <a:srgbClr val="231F20"/>
                </a:solidFill>
                <a:latin typeface="Arial" pitchFamily="34" charset="0"/>
                <a:cs typeface="Arial" pitchFamily="34" charset="0"/>
              </a:rPr>
              <a:t>Yönetimin Özellikleri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Alt kademe yöneticilerine rehberlik </a:t>
            </a:r>
            <a:r>
              <a:rPr lang="tr-TR" spc="-32" dirty="0">
                <a:solidFill>
                  <a:srgbClr val="231F20"/>
                </a:solidFill>
                <a:latin typeface="Arial" pitchFamily="34" charset="0"/>
                <a:cs typeface="Arial" pitchFamily="34" charset="0"/>
              </a:rPr>
              <a:t>eder.</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İdarenin </a:t>
            </a:r>
            <a:r>
              <a:rPr lang="tr-TR" spc="-32" dirty="0">
                <a:solidFill>
                  <a:srgbClr val="231F20"/>
                </a:solidFill>
                <a:latin typeface="Arial" pitchFamily="34" charset="0"/>
                <a:cs typeface="Arial" pitchFamily="34" charset="0"/>
              </a:rPr>
              <a:t>kaynaklarının en etkili bir şekilde dağıtımıyla ilgilidir.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Karar </a:t>
            </a:r>
            <a:r>
              <a:rPr lang="tr-TR" spc="-32" dirty="0">
                <a:solidFill>
                  <a:srgbClr val="231F20"/>
                </a:solidFill>
                <a:latin typeface="Arial" pitchFamily="34" charset="0"/>
                <a:cs typeface="Arial" pitchFamily="34" charset="0"/>
              </a:rPr>
              <a:t>vermede kullandığı bilgilerin kaynak ve verileri farklıdır.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Ekip </a:t>
            </a:r>
            <a:r>
              <a:rPr lang="tr-TR" spc="-32" dirty="0">
                <a:solidFill>
                  <a:srgbClr val="231F20"/>
                </a:solidFill>
                <a:latin typeface="Arial" pitchFamily="34" charset="0"/>
                <a:cs typeface="Arial" pitchFamily="34" charset="0"/>
              </a:rPr>
              <a:t>çalışmasına dayalı olarak organizasyonun hedeflere </a:t>
            </a:r>
            <a:r>
              <a:rPr lang="tr-TR" spc="-32" dirty="0">
                <a:solidFill>
                  <a:srgbClr val="231F20"/>
                </a:solidFill>
                <a:latin typeface="Arial" pitchFamily="34" charset="0"/>
                <a:cs typeface="Arial" pitchFamily="34" charset="0"/>
              </a:rPr>
              <a:t>ulaşabileceğinin önemi </a:t>
            </a:r>
            <a:r>
              <a:rPr lang="tr-TR" spc="-32" dirty="0">
                <a:solidFill>
                  <a:srgbClr val="231F20"/>
                </a:solidFill>
                <a:latin typeface="Arial" pitchFamily="34" charset="0"/>
                <a:cs typeface="Arial" pitchFamily="34" charset="0"/>
              </a:rPr>
              <a:t>üzerinde durur.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Organizasyondaki </a:t>
            </a:r>
            <a:r>
              <a:rPr lang="tr-TR" spc="-32" dirty="0">
                <a:solidFill>
                  <a:srgbClr val="231F20"/>
                </a:solidFill>
                <a:latin typeface="Arial" pitchFamily="34" charset="0"/>
                <a:cs typeface="Arial" pitchFamily="34" charset="0"/>
              </a:rPr>
              <a:t>problemlerin en etkin bir şekilde belirlenmesine </a:t>
            </a:r>
            <a:r>
              <a:rPr lang="tr-TR" spc="-32" dirty="0">
                <a:solidFill>
                  <a:srgbClr val="231F20"/>
                </a:solidFill>
                <a:latin typeface="Arial" pitchFamily="34" charset="0"/>
                <a:cs typeface="Arial" pitchFamily="34" charset="0"/>
              </a:rPr>
              <a:t>ve çözümüne </a:t>
            </a:r>
            <a:r>
              <a:rPr lang="tr-TR" spc="-32" dirty="0">
                <a:solidFill>
                  <a:srgbClr val="231F20"/>
                </a:solidFill>
                <a:latin typeface="Arial" pitchFamily="34" charset="0"/>
                <a:cs typeface="Arial" pitchFamily="34" charset="0"/>
              </a:rPr>
              <a:t>yardımcı olur.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Organizasyonun </a:t>
            </a:r>
            <a:r>
              <a:rPr lang="tr-TR" spc="-32" dirty="0">
                <a:solidFill>
                  <a:srgbClr val="231F20"/>
                </a:solidFill>
                <a:latin typeface="Arial" pitchFamily="34" charset="0"/>
                <a:cs typeface="Arial" pitchFamily="34" charset="0"/>
              </a:rPr>
              <a:t>gelecekle ilgili faaliyetlerinin planlanması, örgütlenmesi</a:t>
            </a:r>
            <a:r>
              <a:rPr lang="tr-TR" spc="-32" dirty="0">
                <a:solidFill>
                  <a:srgbClr val="231F20"/>
                </a:solidFill>
                <a:latin typeface="Arial" pitchFamily="34" charset="0"/>
                <a:cs typeface="Arial" pitchFamily="34" charset="0"/>
              </a:rPr>
              <a:t>, koordinasyonu</a:t>
            </a:r>
            <a:r>
              <a:rPr lang="tr-TR" spc="-32" dirty="0">
                <a:solidFill>
                  <a:srgbClr val="231F20"/>
                </a:solidFill>
                <a:latin typeface="Arial" pitchFamily="34" charset="0"/>
                <a:cs typeface="Arial" pitchFamily="34" charset="0"/>
              </a:rPr>
              <a:t>, uygulanması ve kontrol edilmesine imkân sağlar.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29413417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6506198"/>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Stratejik </a:t>
            </a:r>
            <a:r>
              <a:rPr lang="tr-TR" b="1" spc="-32" dirty="0">
                <a:solidFill>
                  <a:srgbClr val="231F20"/>
                </a:solidFill>
                <a:latin typeface="Arial" pitchFamily="34" charset="0"/>
                <a:cs typeface="Arial" pitchFamily="34" charset="0"/>
              </a:rPr>
              <a:t>Yönetimin Yararları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İdareye </a:t>
            </a:r>
            <a:r>
              <a:rPr lang="tr-TR" spc="-32" dirty="0">
                <a:solidFill>
                  <a:srgbClr val="231F20"/>
                </a:solidFill>
                <a:latin typeface="Arial" pitchFamily="34" charset="0"/>
                <a:cs typeface="Arial" pitchFamily="34" charset="0"/>
              </a:rPr>
              <a:t>çevreyi değerlendirme ve geleceği tahmin etme imkânı verir.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İdareye </a:t>
            </a:r>
            <a:r>
              <a:rPr lang="tr-TR" spc="-32" dirty="0">
                <a:solidFill>
                  <a:srgbClr val="231F20"/>
                </a:solidFill>
                <a:latin typeface="Arial" pitchFamily="34" charset="0"/>
                <a:cs typeface="Arial" pitchFamily="34" charset="0"/>
              </a:rPr>
              <a:t>kendi kendini değerlendirme imkânı verir.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İdare içinde ortak amaca yönelme ve tutarlılık sağlar.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Bütün </a:t>
            </a:r>
            <a:r>
              <a:rPr lang="tr-TR" spc="-32" dirty="0">
                <a:solidFill>
                  <a:srgbClr val="231F20"/>
                </a:solidFill>
                <a:latin typeface="Arial" pitchFamily="34" charset="0"/>
                <a:cs typeface="Arial" pitchFamily="34" charset="0"/>
              </a:rPr>
              <a:t>planlar için genel bir çerçeve ve kural oluşturur.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Kararların </a:t>
            </a:r>
            <a:r>
              <a:rPr lang="tr-TR" spc="-32" dirty="0">
                <a:solidFill>
                  <a:srgbClr val="231F20"/>
                </a:solidFill>
                <a:latin typeface="Arial" pitchFamily="34" charset="0"/>
                <a:cs typeface="Arial" pitchFamily="34" charset="0"/>
              </a:rPr>
              <a:t>ve projelerin kalitesini yükseltir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Strateji kavramının benimsenmediği ve bu anlamda stratejik </a:t>
            </a:r>
            <a:r>
              <a:rPr lang="tr-TR" spc="-32" dirty="0">
                <a:solidFill>
                  <a:srgbClr val="231F20"/>
                </a:solidFill>
                <a:latin typeface="Arial" pitchFamily="34" charset="0"/>
                <a:cs typeface="Arial" pitchFamily="34" charset="0"/>
              </a:rPr>
              <a:t>planlamanın yapılmadığı </a:t>
            </a:r>
            <a:r>
              <a:rPr lang="tr-TR" spc="-32" dirty="0">
                <a:solidFill>
                  <a:srgbClr val="231F20"/>
                </a:solidFill>
                <a:latin typeface="Arial" pitchFamily="34" charset="0"/>
                <a:cs typeface="Arial" pitchFamily="34" charset="0"/>
              </a:rPr>
              <a:t>idarelerde kaynaklar etkin ve verimli kullanılamaz. Çünkü mali </a:t>
            </a:r>
            <a:r>
              <a:rPr lang="tr-TR" spc="-32" dirty="0">
                <a:solidFill>
                  <a:srgbClr val="231F20"/>
                </a:solidFill>
                <a:latin typeface="Arial" pitchFamily="34" charset="0"/>
                <a:cs typeface="Arial" pitchFamily="34" charset="0"/>
              </a:rPr>
              <a:t>ve sosyal </a:t>
            </a:r>
            <a:r>
              <a:rPr lang="tr-TR" spc="-32" dirty="0">
                <a:solidFill>
                  <a:srgbClr val="231F20"/>
                </a:solidFill>
                <a:latin typeface="Arial" pitchFamily="34" charset="0"/>
                <a:cs typeface="Arial" pitchFamily="34" charset="0"/>
              </a:rPr>
              <a:t>güçleri veya kaynakları ekonomik biçimde kullanacak derinlikte bir </a:t>
            </a:r>
            <a:r>
              <a:rPr lang="tr-TR" spc="-32" dirty="0">
                <a:solidFill>
                  <a:srgbClr val="231F20"/>
                </a:solidFill>
                <a:latin typeface="Arial" pitchFamily="34" charset="0"/>
                <a:cs typeface="Arial" pitchFamily="34" charset="0"/>
              </a:rPr>
              <a:t>stratejik analiz </a:t>
            </a:r>
            <a:r>
              <a:rPr lang="tr-TR" spc="-32" dirty="0">
                <a:solidFill>
                  <a:srgbClr val="231F20"/>
                </a:solidFill>
                <a:latin typeface="Arial" pitchFamily="34" charset="0"/>
                <a:cs typeface="Arial" pitchFamily="34" charset="0"/>
              </a:rPr>
              <a:t>yapılamamaktadır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9551425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659853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GÜVENLİK </a:t>
            </a:r>
            <a:r>
              <a:rPr lang="tr-TR" b="1" spc="-32" dirty="0">
                <a:solidFill>
                  <a:srgbClr val="231F20"/>
                </a:solidFill>
                <a:latin typeface="Arial" pitchFamily="34" charset="0"/>
                <a:cs typeface="Arial" pitchFamily="34" charset="0"/>
              </a:rPr>
              <a:t>POLİTİKALARINDA YÖNETİŞİM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 kavramı üzerinde herkesin uzlaşmış olduğu genel geçer bir </a:t>
            </a:r>
            <a:r>
              <a:rPr lang="tr-TR" spc="-32" dirty="0">
                <a:solidFill>
                  <a:srgbClr val="231F20"/>
                </a:solidFill>
                <a:latin typeface="Arial" pitchFamily="34" charset="0"/>
                <a:cs typeface="Arial" pitchFamily="34" charset="0"/>
              </a:rPr>
              <a:t>tanım söz </a:t>
            </a:r>
            <a:r>
              <a:rPr lang="tr-TR" spc="-32" dirty="0">
                <a:solidFill>
                  <a:srgbClr val="231F20"/>
                </a:solidFill>
                <a:latin typeface="Arial" pitchFamily="34" charset="0"/>
                <a:cs typeface="Arial" pitchFamily="34" charset="0"/>
              </a:rPr>
              <a:t>konusu değildir. Bunun sebebi ise yönetişim kavramının birçok disiplinle </a:t>
            </a:r>
            <a:r>
              <a:rPr lang="tr-TR" spc="-32" dirty="0">
                <a:solidFill>
                  <a:srgbClr val="231F20"/>
                </a:solidFill>
                <a:latin typeface="Arial" pitchFamily="34" charset="0"/>
                <a:cs typeface="Arial" pitchFamily="34" charset="0"/>
              </a:rPr>
              <a:t>ilgili olması </a:t>
            </a:r>
            <a:r>
              <a:rPr lang="tr-TR" spc="-32" dirty="0">
                <a:solidFill>
                  <a:srgbClr val="231F20"/>
                </a:solidFill>
                <a:latin typeface="Arial" pitchFamily="34" charset="0"/>
                <a:cs typeface="Arial" pitchFamily="34" charset="0"/>
              </a:rPr>
              <a:t>ve farklı ölçeklerde uygulama bulmasıdır.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Yönetişim</a:t>
            </a:r>
            <a:r>
              <a:rPr lang="tr-TR" b="1" spc="-32" dirty="0">
                <a:solidFill>
                  <a:srgbClr val="231F20"/>
                </a:solidFill>
                <a:latin typeface="Arial" pitchFamily="34" charset="0"/>
                <a:cs typeface="Arial" pitchFamily="34" charset="0"/>
              </a:rPr>
              <a:t>, bir </a:t>
            </a:r>
            <a:r>
              <a:rPr lang="tr-TR" b="1" spc="-32" dirty="0">
                <a:solidFill>
                  <a:srgbClr val="231F20"/>
                </a:solidFill>
                <a:latin typeface="Arial" pitchFamily="34" charset="0"/>
                <a:cs typeface="Arial" pitchFamily="34" charset="0"/>
              </a:rPr>
              <a:t>toplumsal-politik sistemdeki </a:t>
            </a:r>
            <a:r>
              <a:rPr lang="tr-TR" b="1" spc="-32" dirty="0">
                <a:solidFill>
                  <a:srgbClr val="231F20"/>
                </a:solidFill>
                <a:latin typeface="Arial" pitchFamily="34" charset="0"/>
                <a:cs typeface="Arial" pitchFamily="34" charset="0"/>
              </a:rPr>
              <a:t>ilgili bütün aktörlerin ortak çabalarıyla elde edilen </a:t>
            </a:r>
            <a:r>
              <a:rPr lang="tr-TR" b="1" spc="-32" dirty="0">
                <a:solidFill>
                  <a:srgbClr val="231F20"/>
                </a:solidFill>
                <a:latin typeface="Arial" pitchFamily="34" charset="0"/>
                <a:cs typeface="Arial" pitchFamily="34" charset="0"/>
              </a:rPr>
              <a:t>sonuçların oluşturduğu </a:t>
            </a:r>
            <a:r>
              <a:rPr lang="tr-TR" b="1" spc="-32" dirty="0">
                <a:solidFill>
                  <a:srgbClr val="231F20"/>
                </a:solidFill>
                <a:latin typeface="Arial" pitchFamily="34" charset="0"/>
                <a:cs typeface="Arial" pitchFamily="34" charset="0"/>
              </a:rPr>
              <a:t>yapı ya da </a:t>
            </a:r>
            <a:r>
              <a:rPr lang="tr-TR" b="1" spc="-32" dirty="0">
                <a:solidFill>
                  <a:srgbClr val="231F20"/>
                </a:solidFill>
                <a:latin typeface="Arial" pitchFamily="34" charset="0"/>
                <a:cs typeface="Arial" pitchFamily="34" charset="0"/>
              </a:rPr>
              <a:t>düzen </a:t>
            </a:r>
            <a:r>
              <a:rPr lang="tr-TR" b="1" spc="-32" dirty="0">
                <a:solidFill>
                  <a:srgbClr val="231F20"/>
                </a:solidFill>
                <a:latin typeface="Arial" pitchFamily="34" charset="0"/>
                <a:cs typeface="Arial" pitchFamily="34" charset="0"/>
              </a:rPr>
              <a:t>olarak tanımlanmaktadır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 terim olarak ilk kez Kuzey Avrupa’da, ardından da bütün </a:t>
            </a:r>
            <a:r>
              <a:rPr lang="tr-TR" spc="-32" dirty="0">
                <a:solidFill>
                  <a:srgbClr val="231F20"/>
                </a:solidFill>
                <a:latin typeface="Arial" pitchFamily="34" charset="0"/>
                <a:cs typeface="Arial" pitchFamily="34" charset="0"/>
              </a:rPr>
              <a:t>dünyada kullanılmaya </a:t>
            </a:r>
            <a:r>
              <a:rPr lang="tr-TR" spc="-32" dirty="0">
                <a:solidFill>
                  <a:srgbClr val="231F20"/>
                </a:solidFill>
                <a:latin typeface="Arial" pitchFamily="34" charset="0"/>
                <a:cs typeface="Arial" pitchFamily="34" charset="0"/>
              </a:rPr>
              <a:t>başlanmıştır. Terimin kökeni 16. yüzyıla kadar götürülebilmektedir</a:t>
            </a:r>
            <a:r>
              <a:rPr lang="tr-TR" spc="-32" dirty="0">
                <a:solidFill>
                  <a:srgbClr val="231F20"/>
                </a:solidFill>
                <a:latin typeface="Arial" pitchFamily="34" charset="0"/>
                <a:cs typeface="Arial" pitchFamily="34" charset="0"/>
              </a:rPr>
              <a:t>. Özellikle </a:t>
            </a:r>
            <a:r>
              <a:rPr lang="tr-TR" spc="-32" dirty="0">
                <a:solidFill>
                  <a:srgbClr val="231F20"/>
                </a:solidFill>
                <a:latin typeface="Arial" pitchFamily="34" charset="0"/>
                <a:cs typeface="Arial" pitchFamily="34" charset="0"/>
              </a:rPr>
              <a:t>17. yüzyılda Fransa’da hükümeti sivil toplumla uzlaştırmaya ya </a:t>
            </a:r>
            <a:r>
              <a:rPr lang="tr-TR" spc="-32" dirty="0">
                <a:solidFill>
                  <a:srgbClr val="231F20"/>
                </a:solidFill>
                <a:latin typeface="Arial" pitchFamily="34" charset="0"/>
                <a:cs typeface="Arial" pitchFamily="34" charset="0"/>
              </a:rPr>
              <a:t>da kombine </a:t>
            </a:r>
            <a:r>
              <a:rPr lang="tr-TR" spc="-32" dirty="0">
                <a:solidFill>
                  <a:srgbClr val="231F20"/>
                </a:solidFill>
                <a:latin typeface="Arial" pitchFamily="34" charset="0"/>
                <a:cs typeface="Arial" pitchFamily="34" charset="0"/>
              </a:rPr>
              <a:t>etmeye çalışan bir yaklaşımdan esinlendiği belirtilme</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27104815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4382539"/>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GÜVENLİK </a:t>
            </a:r>
            <a:r>
              <a:rPr lang="tr-TR" b="1" spc="-32" dirty="0">
                <a:solidFill>
                  <a:srgbClr val="231F20"/>
                </a:solidFill>
                <a:latin typeface="Arial" pitchFamily="34" charset="0"/>
                <a:cs typeface="Arial" pitchFamily="34" charset="0"/>
              </a:rPr>
              <a:t>POLİTİKALARINDA YÖNETİŞİM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 </a:t>
            </a:r>
            <a:r>
              <a:rPr lang="tr-TR" spc="-32" dirty="0">
                <a:solidFill>
                  <a:srgbClr val="231F20"/>
                </a:solidFill>
                <a:latin typeface="Arial" pitchFamily="34" charset="0"/>
                <a:cs typeface="Arial" pitchFamily="34" charset="0"/>
              </a:rPr>
              <a:t>kamu yönetimi</a:t>
            </a:r>
            <a:r>
              <a:rPr lang="tr-TR" spc="-32" dirty="0">
                <a:solidFill>
                  <a:srgbClr val="231F20"/>
                </a:solidFill>
                <a:latin typeface="Arial" pitchFamily="34" charset="0"/>
                <a:cs typeface="Arial" pitchFamily="34" charset="0"/>
              </a:rPr>
              <a:t>, özel sektör ve sivil toplum kuruluşlarını barındıran ve bunlar </a:t>
            </a:r>
            <a:r>
              <a:rPr lang="tr-TR" spc="-32" dirty="0">
                <a:solidFill>
                  <a:srgbClr val="231F20"/>
                </a:solidFill>
                <a:latin typeface="Arial" pitchFamily="34" charset="0"/>
                <a:cs typeface="Arial" pitchFamily="34" charset="0"/>
              </a:rPr>
              <a:t>arasındaki ilişkileri </a:t>
            </a:r>
            <a:r>
              <a:rPr lang="tr-TR" spc="-32" dirty="0">
                <a:solidFill>
                  <a:srgbClr val="231F20"/>
                </a:solidFill>
                <a:latin typeface="Arial" pitchFamily="34" charset="0"/>
                <a:cs typeface="Arial" pitchFamily="34" charset="0"/>
              </a:rPr>
              <a:t>ifade etmeye çalışan bir kavramdır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Devletin yönetime dâhil olduğu, merkezî yönetim ve yerel </a:t>
            </a:r>
            <a:r>
              <a:rPr lang="tr-TR" spc="-32" dirty="0">
                <a:solidFill>
                  <a:srgbClr val="231F20"/>
                </a:solidFill>
                <a:latin typeface="Arial" pitchFamily="34" charset="0"/>
                <a:cs typeface="Arial" pitchFamily="34" charset="0"/>
              </a:rPr>
              <a:t>yönetim kuruluşları </a:t>
            </a:r>
            <a:r>
              <a:rPr lang="tr-TR" spc="-32" dirty="0">
                <a:solidFill>
                  <a:srgbClr val="231F20"/>
                </a:solidFill>
                <a:latin typeface="Arial" pitchFamily="34" charset="0"/>
                <a:cs typeface="Arial" pitchFamily="34" charset="0"/>
              </a:rPr>
              <a:t>yanı sıra, sivil toplum kuruluşlarının, özel girişimcilerin ve kâr </a:t>
            </a:r>
            <a:r>
              <a:rPr lang="tr-TR" spc="-32" dirty="0">
                <a:solidFill>
                  <a:srgbClr val="231F20"/>
                </a:solidFill>
                <a:latin typeface="Arial" pitchFamily="34" charset="0"/>
                <a:cs typeface="Arial" pitchFamily="34" charset="0"/>
              </a:rPr>
              <a:t>amacı gütmeyen </a:t>
            </a:r>
            <a:r>
              <a:rPr lang="tr-TR" spc="-32" dirty="0">
                <a:solidFill>
                  <a:srgbClr val="231F20"/>
                </a:solidFill>
                <a:latin typeface="Arial" pitchFamily="34" charset="0"/>
                <a:cs typeface="Arial" pitchFamily="34" charset="0"/>
              </a:rPr>
              <a:t>kuruluşların yönetim mekanizmasına dâhil edilmesi, yönetişim </a:t>
            </a:r>
            <a:r>
              <a:rPr lang="tr-TR" spc="-32" dirty="0">
                <a:solidFill>
                  <a:srgbClr val="231F20"/>
                </a:solidFill>
                <a:latin typeface="Arial" pitchFamily="34" charset="0"/>
                <a:cs typeface="Arial" pitchFamily="34" charset="0"/>
              </a:rPr>
              <a:t>kavramı altında </a:t>
            </a:r>
            <a:r>
              <a:rPr lang="tr-TR" spc="-32" dirty="0">
                <a:solidFill>
                  <a:srgbClr val="231F20"/>
                </a:solidFill>
                <a:latin typeface="Arial" pitchFamily="34" charset="0"/>
                <a:cs typeface="Arial" pitchFamily="34" charset="0"/>
              </a:rPr>
              <a:t>ele alınmaktadır.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5383724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4782649"/>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GÜVENLİK </a:t>
            </a:r>
            <a:r>
              <a:rPr lang="tr-TR" b="1" spc="-32" dirty="0">
                <a:solidFill>
                  <a:srgbClr val="231F20"/>
                </a:solidFill>
                <a:latin typeface="Arial" pitchFamily="34" charset="0"/>
                <a:cs typeface="Arial" pitchFamily="34" charset="0"/>
              </a:rPr>
              <a:t>POLİTİKALARINDA YÖNETİŞİM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 iktidar gücünün sınırlarına ve hükûmet dışı örgütlerin </a:t>
            </a:r>
            <a:r>
              <a:rPr lang="tr-TR" spc="-32" dirty="0">
                <a:solidFill>
                  <a:srgbClr val="231F20"/>
                </a:solidFill>
                <a:latin typeface="Arial" pitchFamily="34" charset="0"/>
                <a:cs typeface="Arial" pitchFamily="34" charset="0"/>
              </a:rPr>
              <a:t>rolüne ilişkin </a:t>
            </a:r>
            <a:r>
              <a:rPr lang="tr-TR" spc="-32" dirty="0">
                <a:solidFill>
                  <a:srgbClr val="231F20"/>
                </a:solidFill>
                <a:latin typeface="Arial" pitchFamily="34" charset="0"/>
                <a:cs typeface="Arial" pitchFamily="34" charset="0"/>
              </a:rPr>
              <a:t>yeni bir bakış açısına yönelik talebi yansıtmaktadır.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Dünya </a:t>
            </a:r>
            <a:r>
              <a:rPr lang="tr-TR" spc="-32" dirty="0">
                <a:solidFill>
                  <a:srgbClr val="231F20"/>
                </a:solidFill>
                <a:latin typeface="Arial" pitchFamily="34" charset="0"/>
                <a:cs typeface="Arial" pitchFamily="34" charset="0"/>
              </a:rPr>
              <a:t>ekonomisinde </a:t>
            </a:r>
            <a:r>
              <a:rPr lang="tr-TR" spc="-32" dirty="0">
                <a:solidFill>
                  <a:srgbClr val="231F20"/>
                </a:solidFill>
                <a:latin typeface="Arial" pitchFamily="34" charset="0"/>
                <a:cs typeface="Arial" pitchFamily="34" charset="0"/>
              </a:rPr>
              <a:t>çok uluslu </a:t>
            </a:r>
            <a:r>
              <a:rPr lang="tr-TR" spc="-32" dirty="0">
                <a:solidFill>
                  <a:srgbClr val="231F20"/>
                </a:solidFill>
                <a:latin typeface="Arial" pitchFamily="34" charset="0"/>
                <a:cs typeface="Arial" pitchFamily="34" charset="0"/>
              </a:rPr>
              <a:t>şirketlerin artan etkisi, üretim metotlarındaki değişim, uluslararası </a:t>
            </a:r>
            <a:r>
              <a:rPr lang="tr-TR" spc="-32" dirty="0">
                <a:solidFill>
                  <a:srgbClr val="231F20"/>
                </a:solidFill>
                <a:latin typeface="Arial" pitchFamily="34" charset="0"/>
                <a:cs typeface="Arial" pitchFamily="34" charset="0"/>
              </a:rPr>
              <a:t>ticaretin giderek </a:t>
            </a:r>
            <a:r>
              <a:rPr lang="tr-TR" spc="-32" dirty="0">
                <a:solidFill>
                  <a:srgbClr val="231F20"/>
                </a:solidFill>
                <a:latin typeface="Arial" pitchFamily="34" charset="0"/>
                <a:cs typeface="Arial" pitchFamily="34" charset="0"/>
              </a:rPr>
              <a:t>genişlemesi, bilgi ve iletişim sistemlerindeki ilerleme, sermaye ve </a:t>
            </a:r>
            <a:r>
              <a:rPr lang="tr-TR" spc="-32" dirty="0">
                <a:solidFill>
                  <a:srgbClr val="231F20"/>
                </a:solidFill>
                <a:latin typeface="Arial" pitchFamily="34" charset="0"/>
                <a:cs typeface="Arial" pitchFamily="34" charset="0"/>
              </a:rPr>
              <a:t>finans pazarlarının </a:t>
            </a:r>
            <a:r>
              <a:rPr lang="tr-TR" spc="-32" dirty="0">
                <a:solidFill>
                  <a:srgbClr val="231F20"/>
                </a:solidFill>
                <a:latin typeface="Arial" pitchFamily="34" charset="0"/>
                <a:cs typeface="Arial" pitchFamily="34" charset="0"/>
              </a:rPr>
              <a:t>yeniden düzenlenmesi gibi faktörlerin, söz konusu kavramın </a:t>
            </a:r>
            <a:r>
              <a:rPr lang="tr-TR" spc="-32" dirty="0">
                <a:solidFill>
                  <a:srgbClr val="231F20"/>
                </a:solidFill>
                <a:latin typeface="Arial" pitchFamily="34" charset="0"/>
                <a:cs typeface="Arial" pitchFamily="34" charset="0"/>
              </a:rPr>
              <a:t>ortaya çıkıp </a:t>
            </a:r>
            <a:r>
              <a:rPr lang="tr-TR" spc="-32" dirty="0">
                <a:solidFill>
                  <a:srgbClr val="231F20"/>
                </a:solidFill>
                <a:latin typeface="Arial" pitchFamily="34" charset="0"/>
                <a:cs typeface="Arial" pitchFamily="34" charset="0"/>
              </a:rPr>
              <a:t>yaygınlaşmasında belirleyici bir etkide bulunduğu belirtilmektedir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2869525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4382539"/>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Yönetişimin </a:t>
            </a:r>
            <a:r>
              <a:rPr lang="tr-TR" b="1" spc="-32" dirty="0">
                <a:solidFill>
                  <a:srgbClr val="231F20"/>
                </a:solidFill>
                <a:latin typeface="Arial" pitchFamily="34" charset="0"/>
                <a:cs typeface="Arial" pitchFamily="34" charset="0"/>
              </a:rPr>
              <a:t>Temel İlkeleri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Çağdaş yönetim şekli olan yönetişim, toplumsal aktörleri </a:t>
            </a:r>
            <a:r>
              <a:rPr lang="tr-TR" spc="-32" dirty="0">
                <a:solidFill>
                  <a:srgbClr val="231F20"/>
                </a:solidFill>
                <a:latin typeface="Arial" pitchFamily="34" charset="0"/>
                <a:cs typeface="Arial" pitchFamily="34" charset="0"/>
              </a:rPr>
              <a:t>harekete geçirmek</a:t>
            </a:r>
            <a:r>
              <a:rPr lang="tr-TR" spc="-32" dirty="0">
                <a:solidFill>
                  <a:srgbClr val="231F20"/>
                </a:solidFill>
                <a:latin typeface="Arial" pitchFamily="34" charset="0"/>
                <a:cs typeface="Arial" pitchFamily="34" charset="0"/>
              </a:rPr>
              <a:t>, toplumsal çıkarları dengelemek, çatışmacı değil dayanışmacı bir </a:t>
            </a:r>
            <a:r>
              <a:rPr lang="tr-TR" spc="-32" dirty="0">
                <a:solidFill>
                  <a:srgbClr val="231F20"/>
                </a:solidFill>
                <a:latin typeface="Arial" pitchFamily="34" charset="0"/>
                <a:cs typeface="Arial" pitchFamily="34" charset="0"/>
              </a:rPr>
              <a:t>toplum yaratmak </a:t>
            </a:r>
            <a:r>
              <a:rPr lang="tr-TR" spc="-32" dirty="0">
                <a:solidFill>
                  <a:srgbClr val="231F20"/>
                </a:solidFill>
                <a:latin typeface="Arial" pitchFamily="34" charset="0"/>
                <a:cs typeface="Arial" pitchFamily="34" charset="0"/>
              </a:rPr>
              <a:t>amacında olan, farklı mekanizmaları bir araya getiren bir kavramdır.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bağlamda </a:t>
            </a:r>
            <a:r>
              <a:rPr lang="tr-TR" spc="-32" dirty="0">
                <a:solidFill>
                  <a:srgbClr val="231F20"/>
                </a:solidFill>
                <a:latin typeface="Arial" pitchFamily="34" charset="0"/>
                <a:cs typeface="Arial" pitchFamily="34" charset="0"/>
              </a:rPr>
              <a:t>yönetişimin temel ilkeleri şu şekilde belirtilmektedir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Adillik İlkesi: </a:t>
            </a:r>
            <a:r>
              <a:rPr lang="tr-TR" spc="-32" dirty="0">
                <a:solidFill>
                  <a:srgbClr val="231F20"/>
                </a:solidFill>
                <a:latin typeface="Arial" pitchFamily="34" charset="0"/>
                <a:cs typeface="Arial" pitchFamily="34" charset="0"/>
              </a:rPr>
              <a:t>Bütün katılımcılara karşı eşit davranılmasın ifade eder</a:t>
            </a:r>
            <a:r>
              <a:rPr lang="tr-TR" spc="-32" dirty="0">
                <a:solidFill>
                  <a:srgbClr val="231F20"/>
                </a:solidFill>
                <a:latin typeface="Arial" pitchFamily="34" charset="0"/>
                <a:cs typeface="Arial" pitchFamily="34" charset="0"/>
              </a:rPr>
              <a:t>. Katılımcıların </a:t>
            </a:r>
            <a:r>
              <a:rPr lang="tr-TR" spc="-32" dirty="0">
                <a:solidFill>
                  <a:srgbClr val="231F20"/>
                </a:solidFill>
                <a:latin typeface="Arial" pitchFamily="34" charset="0"/>
                <a:cs typeface="Arial" pitchFamily="34" charset="0"/>
              </a:rPr>
              <a:t>oluşuma güven duyabilmeleri için adillik ilkesi önemlidir.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5802163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659853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Yönetişimin </a:t>
            </a:r>
            <a:r>
              <a:rPr lang="tr-TR" b="1" spc="-32" dirty="0">
                <a:solidFill>
                  <a:srgbClr val="231F20"/>
                </a:solidFill>
                <a:latin typeface="Arial" pitchFamily="34" charset="0"/>
                <a:cs typeface="Arial" pitchFamily="34" charset="0"/>
              </a:rPr>
              <a:t>Temel İlkeleri</a:t>
            </a: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Şeffaflık İlkesi: </a:t>
            </a:r>
            <a:r>
              <a:rPr lang="tr-TR" spc="-32" dirty="0">
                <a:solidFill>
                  <a:srgbClr val="231F20"/>
                </a:solidFill>
                <a:latin typeface="Arial" pitchFamily="34" charset="0"/>
                <a:cs typeface="Arial" pitchFamily="34" charset="0"/>
              </a:rPr>
              <a:t>Oluşumun faaliyetleri öncesinde, gerçekleşmesi </a:t>
            </a:r>
            <a:r>
              <a:rPr lang="tr-TR" spc="-32" dirty="0">
                <a:solidFill>
                  <a:srgbClr val="231F20"/>
                </a:solidFill>
                <a:latin typeface="Arial" pitchFamily="34" charset="0"/>
                <a:cs typeface="Arial" pitchFamily="34" charset="0"/>
              </a:rPr>
              <a:t>sırasında ve </a:t>
            </a:r>
            <a:r>
              <a:rPr lang="tr-TR" spc="-32" dirty="0">
                <a:solidFill>
                  <a:srgbClr val="231F20"/>
                </a:solidFill>
                <a:latin typeface="Arial" pitchFamily="34" charset="0"/>
                <a:cs typeface="Arial" pitchFamily="34" charset="0"/>
              </a:rPr>
              <a:t>sonrasında katılımcılara doğru, açık ve karşılaştırılabilir </a:t>
            </a:r>
            <a:r>
              <a:rPr lang="tr-TR" spc="-32" dirty="0">
                <a:solidFill>
                  <a:srgbClr val="231F20"/>
                </a:solidFill>
                <a:latin typeface="Arial" pitchFamily="34" charset="0"/>
                <a:cs typeface="Arial" pitchFamily="34" charset="0"/>
              </a:rPr>
              <a:t>bilgi paylaşımında </a:t>
            </a:r>
            <a:r>
              <a:rPr lang="tr-TR" spc="-32" dirty="0">
                <a:solidFill>
                  <a:srgbClr val="231F20"/>
                </a:solidFill>
                <a:latin typeface="Arial" pitchFamily="34" charset="0"/>
                <a:cs typeface="Arial" pitchFamily="34" charset="0"/>
              </a:rPr>
              <a:t>bulunulması anlamına gelmektedir. Adillik ilkesinde </a:t>
            </a:r>
            <a:r>
              <a:rPr lang="tr-TR" spc="-32" dirty="0">
                <a:solidFill>
                  <a:srgbClr val="231F20"/>
                </a:solidFill>
                <a:latin typeface="Arial" pitchFamily="34" charset="0"/>
                <a:cs typeface="Arial" pitchFamily="34" charset="0"/>
              </a:rPr>
              <a:t>olduğu gibi </a:t>
            </a:r>
            <a:r>
              <a:rPr lang="tr-TR" spc="-32" dirty="0">
                <a:solidFill>
                  <a:srgbClr val="231F20"/>
                </a:solidFill>
                <a:latin typeface="Arial" pitchFamily="34" charset="0"/>
                <a:cs typeface="Arial" pitchFamily="34" charset="0"/>
              </a:rPr>
              <a:t>katılımcıların oluşuma daha fazla güven duymasını sağlamakla </a:t>
            </a:r>
            <a:r>
              <a:rPr lang="tr-TR" spc="-32" dirty="0">
                <a:solidFill>
                  <a:srgbClr val="231F20"/>
                </a:solidFill>
                <a:latin typeface="Arial" pitchFamily="34" charset="0"/>
                <a:cs typeface="Arial" pitchFamily="34" charset="0"/>
              </a:rPr>
              <a:t>beraber oluşumun </a:t>
            </a:r>
            <a:r>
              <a:rPr lang="tr-TR" spc="-32" dirty="0">
                <a:solidFill>
                  <a:srgbClr val="231F20"/>
                </a:solidFill>
                <a:latin typeface="Arial" pitchFamily="34" charset="0"/>
                <a:cs typeface="Arial" pitchFamily="34" charset="0"/>
              </a:rPr>
              <a:t>faaliyetlerine ilişkin bilginin yayılımı sağlandığı için </a:t>
            </a:r>
            <a:r>
              <a:rPr lang="tr-TR" spc="-32" dirty="0">
                <a:solidFill>
                  <a:srgbClr val="231F20"/>
                </a:solidFill>
                <a:latin typeface="Arial" pitchFamily="34" charset="0"/>
                <a:cs typeface="Arial" pitchFamily="34" charset="0"/>
              </a:rPr>
              <a:t>katılımcıların oluşumla </a:t>
            </a:r>
            <a:r>
              <a:rPr lang="tr-TR" spc="-32" dirty="0">
                <a:solidFill>
                  <a:srgbClr val="231F20"/>
                </a:solidFill>
                <a:latin typeface="Arial" pitchFamily="34" charset="0"/>
                <a:cs typeface="Arial" pitchFamily="34" charset="0"/>
              </a:rPr>
              <a:t>ilgili fikir ve öneri geliştirebilmeleri sağlanır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Hesap </a:t>
            </a:r>
            <a:r>
              <a:rPr lang="tr-TR" b="1" spc="-32" dirty="0">
                <a:solidFill>
                  <a:srgbClr val="231F20"/>
                </a:solidFill>
                <a:latin typeface="Arial" pitchFamily="34" charset="0"/>
                <a:cs typeface="Arial" pitchFamily="34" charset="0"/>
              </a:rPr>
              <a:t>Verebilirlik: </a:t>
            </a:r>
            <a:r>
              <a:rPr lang="tr-TR" spc="-32" dirty="0">
                <a:solidFill>
                  <a:srgbClr val="231F20"/>
                </a:solidFill>
                <a:latin typeface="Arial" pitchFamily="34" charset="0"/>
                <a:cs typeface="Arial" pitchFamily="34" charset="0"/>
              </a:rPr>
              <a:t>Oluşumun kaynaklarını </a:t>
            </a:r>
            <a:r>
              <a:rPr lang="tr-TR" spc="-32" dirty="0">
                <a:solidFill>
                  <a:srgbClr val="231F20"/>
                </a:solidFill>
                <a:latin typeface="Arial" pitchFamily="34" charset="0"/>
                <a:cs typeface="Arial" pitchFamily="34" charset="0"/>
              </a:rPr>
              <a:t>yerinde ve </a:t>
            </a:r>
            <a:r>
              <a:rPr lang="tr-TR" spc="-32" dirty="0">
                <a:solidFill>
                  <a:srgbClr val="231F20"/>
                </a:solidFill>
                <a:latin typeface="Arial" pitchFamily="34" charset="0"/>
                <a:cs typeface="Arial" pitchFamily="34" charset="0"/>
              </a:rPr>
              <a:t>doğru </a:t>
            </a:r>
            <a:r>
              <a:rPr lang="tr-TR" spc="-32" dirty="0">
                <a:solidFill>
                  <a:srgbClr val="231F20"/>
                </a:solidFill>
                <a:latin typeface="Arial" pitchFamily="34" charset="0"/>
                <a:cs typeface="Arial" pitchFamily="34" charset="0"/>
              </a:rPr>
              <a:t>yolda kullandığını</a:t>
            </a:r>
            <a:r>
              <a:rPr lang="tr-TR" spc="-32" dirty="0">
                <a:solidFill>
                  <a:srgbClr val="231F20"/>
                </a:solidFill>
                <a:latin typeface="Arial" pitchFamily="34" charset="0"/>
                <a:cs typeface="Arial" pitchFamily="34" charset="0"/>
              </a:rPr>
              <a:t>, oluşum misyonuna uygun ve kuruluş yapısına ters </a:t>
            </a:r>
            <a:r>
              <a:rPr lang="tr-TR" spc="-32" dirty="0">
                <a:solidFill>
                  <a:srgbClr val="231F20"/>
                </a:solidFill>
                <a:latin typeface="Arial" pitchFamily="34" charset="0"/>
                <a:cs typeface="Arial" pitchFamily="34" charset="0"/>
              </a:rPr>
              <a:t>düşecek faaliyetlerde </a:t>
            </a:r>
            <a:r>
              <a:rPr lang="tr-TR" spc="-32" dirty="0">
                <a:solidFill>
                  <a:srgbClr val="231F20"/>
                </a:solidFill>
                <a:latin typeface="Arial" pitchFamily="34" charset="0"/>
                <a:cs typeface="Arial" pitchFamily="34" charset="0"/>
              </a:rPr>
              <a:t>bulunmadığını ifade eder.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20919251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549053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Yönetişimin </a:t>
            </a:r>
            <a:r>
              <a:rPr lang="tr-TR" b="1" spc="-32" dirty="0">
                <a:solidFill>
                  <a:srgbClr val="231F20"/>
                </a:solidFill>
                <a:latin typeface="Arial" pitchFamily="34" charset="0"/>
                <a:cs typeface="Arial" pitchFamily="34" charset="0"/>
              </a:rPr>
              <a:t>Temel İlkeleri</a:t>
            </a: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Etkililik </a:t>
            </a:r>
            <a:r>
              <a:rPr lang="tr-TR" b="1" spc="-32" dirty="0">
                <a:solidFill>
                  <a:srgbClr val="231F20"/>
                </a:solidFill>
                <a:latin typeface="Arial" pitchFamily="34" charset="0"/>
                <a:cs typeface="Arial" pitchFamily="34" charset="0"/>
              </a:rPr>
              <a:t>İlkesi: </a:t>
            </a:r>
            <a:r>
              <a:rPr lang="tr-TR" spc="-32" dirty="0">
                <a:solidFill>
                  <a:srgbClr val="231F20"/>
                </a:solidFill>
                <a:latin typeface="Arial" pitchFamily="34" charset="0"/>
                <a:cs typeface="Arial" pitchFamily="34" charset="0"/>
              </a:rPr>
              <a:t>Oluşumun kaynaklarını amaca uygun kullanılmasını </a:t>
            </a:r>
            <a:r>
              <a:rPr lang="tr-TR" spc="-32" dirty="0">
                <a:solidFill>
                  <a:srgbClr val="231F20"/>
                </a:solidFill>
                <a:latin typeface="Arial" pitchFamily="34" charset="0"/>
                <a:cs typeface="Arial" pitchFamily="34" charset="0"/>
              </a:rPr>
              <a:t>ve faaliyetlerinde </a:t>
            </a:r>
            <a:r>
              <a:rPr lang="tr-TR" spc="-32" dirty="0">
                <a:solidFill>
                  <a:srgbClr val="231F20"/>
                </a:solidFill>
                <a:latin typeface="Arial" pitchFamily="34" charset="0"/>
                <a:cs typeface="Arial" pitchFamily="34" charset="0"/>
              </a:rPr>
              <a:t>ana hedeflere, doğru hedef kitleye, doğru </a:t>
            </a:r>
            <a:r>
              <a:rPr lang="tr-TR" spc="-32" dirty="0">
                <a:solidFill>
                  <a:srgbClr val="231F20"/>
                </a:solidFill>
                <a:latin typeface="Arial" pitchFamily="34" charset="0"/>
                <a:cs typeface="Arial" pitchFamily="34" charset="0"/>
              </a:rPr>
              <a:t>yöntemlerle yaklaşımın </a:t>
            </a:r>
            <a:r>
              <a:rPr lang="tr-TR" spc="-32" dirty="0">
                <a:solidFill>
                  <a:srgbClr val="231F20"/>
                </a:solidFill>
                <a:latin typeface="Arial" pitchFamily="34" charset="0"/>
                <a:cs typeface="Arial" pitchFamily="34" charset="0"/>
              </a:rPr>
              <a:t>belirlenmesini anlatır. Oluşumun amaçları </a:t>
            </a:r>
            <a:r>
              <a:rPr lang="tr-TR" spc="-32" dirty="0">
                <a:solidFill>
                  <a:srgbClr val="231F20"/>
                </a:solidFill>
                <a:latin typeface="Arial" pitchFamily="34" charset="0"/>
                <a:cs typeface="Arial" pitchFamily="34" charset="0"/>
              </a:rPr>
              <a:t>doğrultusunda hareket </a:t>
            </a:r>
            <a:r>
              <a:rPr lang="tr-TR" spc="-32" dirty="0">
                <a:solidFill>
                  <a:srgbClr val="231F20"/>
                </a:solidFill>
                <a:latin typeface="Arial" pitchFamily="34" charset="0"/>
                <a:cs typeface="Arial" pitchFamily="34" charset="0"/>
              </a:rPr>
              <a:t>etmesi ve kaynakların en uygun şekilde kullanılması sağlanır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Tutarlılık </a:t>
            </a:r>
            <a:r>
              <a:rPr lang="tr-TR" b="1" spc="-32" dirty="0">
                <a:solidFill>
                  <a:srgbClr val="231F20"/>
                </a:solidFill>
                <a:latin typeface="Arial" pitchFamily="34" charset="0"/>
                <a:cs typeface="Arial" pitchFamily="34" charset="0"/>
              </a:rPr>
              <a:t>İlkesi: </a:t>
            </a:r>
            <a:r>
              <a:rPr lang="tr-TR" spc="-32" dirty="0">
                <a:solidFill>
                  <a:srgbClr val="231F20"/>
                </a:solidFill>
                <a:latin typeface="Arial" pitchFamily="34" charset="0"/>
                <a:cs typeface="Arial" pitchFamily="34" charset="0"/>
              </a:rPr>
              <a:t>Misyon ve vizyon doğrultusunda hareket etmenin, </a:t>
            </a:r>
            <a:r>
              <a:rPr lang="tr-TR" spc="-32" dirty="0">
                <a:solidFill>
                  <a:srgbClr val="231F20"/>
                </a:solidFill>
                <a:latin typeface="Arial" pitchFamily="34" charset="0"/>
                <a:cs typeface="Arial" pitchFamily="34" charset="0"/>
              </a:rPr>
              <a:t>karar almada </a:t>
            </a:r>
            <a:r>
              <a:rPr lang="tr-TR" spc="-32" dirty="0">
                <a:solidFill>
                  <a:srgbClr val="231F20"/>
                </a:solidFill>
                <a:latin typeface="Arial" pitchFamily="34" charset="0"/>
                <a:cs typeface="Arial" pitchFamily="34" charset="0"/>
              </a:rPr>
              <a:t>temel prensipleri korumanın gerekliliğini vurgular. </a:t>
            </a:r>
            <a:r>
              <a:rPr lang="tr-TR" spc="-32" dirty="0">
                <a:solidFill>
                  <a:srgbClr val="231F20"/>
                </a:solidFill>
                <a:latin typeface="Arial" pitchFamily="34" charset="0"/>
                <a:cs typeface="Arial" pitchFamily="34" charset="0"/>
              </a:rPr>
              <a:t>Oluşumun aldığı </a:t>
            </a:r>
            <a:r>
              <a:rPr lang="tr-TR" spc="-32" dirty="0">
                <a:solidFill>
                  <a:srgbClr val="231F20"/>
                </a:solidFill>
                <a:latin typeface="Arial" pitchFamily="34" charset="0"/>
                <a:cs typeface="Arial" pitchFamily="34" charset="0"/>
              </a:rPr>
              <a:t>kararların temelde bir düşünceye dayalı olarak birbiriyle </a:t>
            </a:r>
            <a:r>
              <a:rPr lang="tr-TR" spc="-32" dirty="0">
                <a:solidFill>
                  <a:srgbClr val="231F20"/>
                </a:solidFill>
                <a:latin typeface="Arial" pitchFamily="34" charset="0"/>
                <a:cs typeface="Arial" pitchFamily="34" charset="0"/>
              </a:rPr>
              <a:t>tutarlı olmasını </a:t>
            </a:r>
            <a:r>
              <a:rPr lang="tr-TR" spc="-32" dirty="0">
                <a:solidFill>
                  <a:srgbClr val="231F20"/>
                </a:solidFill>
                <a:latin typeface="Arial" pitchFamily="34" charset="0"/>
                <a:cs typeface="Arial" pitchFamily="34" charset="0"/>
              </a:rPr>
              <a:t>sağlar.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10824995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659853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Yönetişimin </a:t>
            </a:r>
            <a:r>
              <a:rPr lang="tr-TR" b="1" spc="-32" dirty="0">
                <a:solidFill>
                  <a:srgbClr val="231F20"/>
                </a:solidFill>
                <a:latin typeface="Arial" pitchFamily="34" charset="0"/>
                <a:cs typeface="Arial" pitchFamily="34" charset="0"/>
              </a:rPr>
              <a:t>Temel İlkeleri</a:t>
            </a: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Katılımcılık </a:t>
            </a:r>
            <a:r>
              <a:rPr lang="tr-TR" b="1" spc="-32" dirty="0">
                <a:solidFill>
                  <a:srgbClr val="231F20"/>
                </a:solidFill>
                <a:latin typeface="Arial" pitchFamily="34" charset="0"/>
                <a:cs typeface="Arial" pitchFamily="34" charset="0"/>
              </a:rPr>
              <a:t>İlkesi: </a:t>
            </a:r>
            <a:r>
              <a:rPr lang="tr-TR" spc="-32" dirty="0">
                <a:solidFill>
                  <a:srgbClr val="231F20"/>
                </a:solidFill>
                <a:latin typeface="Arial" pitchFamily="34" charset="0"/>
                <a:cs typeface="Arial" pitchFamily="34" charset="0"/>
              </a:rPr>
              <a:t>Bilginin ve faaliyetlerin oluşturulması </a:t>
            </a:r>
            <a:r>
              <a:rPr lang="tr-TR" spc="-32" dirty="0">
                <a:solidFill>
                  <a:srgbClr val="231F20"/>
                </a:solidFill>
                <a:latin typeface="Arial" pitchFamily="34" charset="0"/>
                <a:cs typeface="Arial" pitchFamily="34" charset="0"/>
              </a:rPr>
              <a:t>ve gerçekleştirilmesinde </a:t>
            </a:r>
            <a:r>
              <a:rPr lang="tr-TR" spc="-32" dirty="0">
                <a:solidFill>
                  <a:srgbClr val="231F20"/>
                </a:solidFill>
                <a:latin typeface="Arial" pitchFamily="34" charset="0"/>
                <a:cs typeface="Arial" pitchFamily="34" charset="0"/>
              </a:rPr>
              <a:t>katılımcıların desteğini sağlamak ve buna yönelik </a:t>
            </a:r>
            <a:r>
              <a:rPr lang="tr-TR" spc="-32" dirty="0">
                <a:solidFill>
                  <a:srgbClr val="231F20"/>
                </a:solidFill>
                <a:latin typeface="Arial" pitchFamily="34" charset="0"/>
                <a:cs typeface="Arial" pitchFamily="34" charset="0"/>
              </a:rPr>
              <a:t>bir ortam </a:t>
            </a:r>
            <a:r>
              <a:rPr lang="tr-TR" spc="-32" dirty="0">
                <a:solidFill>
                  <a:srgbClr val="231F20"/>
                </a:solidFill>
                <a:latin typeface="Arial" pitchFamily="34" charset="0"/>
                <a:cs typeface="Arial" pitchFamily="34" charset="0"/>
              </a:rPr>
              <a:t>geliştirmek şeklinde tanımlanabilir. Oluşumun sadece </a:t>
            </a:r>
            <a:r>
              <a:rPr lang="tr-TR" spc="-32" dirty="0">
                <a:solidFill>
                  <a:srgbClr val="231F20"/>
                </a:solidFill>
                <a:latin typeface="Arial" pitchFamily="34" charset="0"/>
                <a:cs typeface="Arial" pitchFamily="34" charset="0"/>
              </a:rPr>
              <a:t>yönetim kanadı </a:t>
            </a:r>
            <a:r>
              <a:rPr lang="tr-TR" spc="-32" dirty="0">
                <a:solidFill>
                  <a:srgbClr val="231F20"/>
                </a:solidFill>
                <a:latin typeface="Arial" pitchFamily="34" charset="0"/>
                <a:cs typeface="Arial" pitchFamily="34" charset="0"/>
              </a:rPr>
              <a:t>değil tüm katılımcılar ile hareket etmesini sağlar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Sorumluluk </a:t>
            </a:r>
            <a:r>
              <a:rPr lang="tr-TR" b="1" spc="-32" dirty="0">
                <a:solidFill>
                  <a:srgbClr val="231F20"/>
                </a:solidFill>
                <a:latin typeface="Arial" pitchFamily="34" charset="0"/>
                <a:cs typeface="Arial" pitchFamily="34" charset="0"/>
              </a:rPr>
              <a:t>İlkesi: </a:t>
            </a:r>
            <a:r>
              <a:rPr lang="tr-TR" spc="-32" dirty="0">
                <a:solidFill>
                  <a:srgbClr val="231F20"/>
                </a:solidFill>
                <a:latin typeface="Arial" pitchFamily="34" charset="0"/>
                <a:cs typeface="Arial" pitchFamily="34" charset="0"/>
              </a:rPr>
              <a:t>Oluşumun çeşitli yönetmelik ve düzenlemelere </a:t>
            </a:r>
            <a:r>
              <a:rPr lang="tr-TR" spc="-32" dirty="0">
                <a:solidFill>
                  <a:srgbClr val="231F20"/>
                </a:solidFill>
                <a:latin typeface="Arial" pitchFamily="34" charset="0"/>
                <a:cs typeface="Arial" pitchFamily="34" charset="0"/>
              </a:rPr>
              <a:t>uyum gösterecek </a:t>
            </a:r>
            <a:r>
              <a:rPr lang="tr-TR" spc="-32" dirty="0">
                <a:solidFill>
                  <a:srgbClr val="231F20"/>
                </a:solidFill>
                <a:latin typeface="Arial" pitchFamily="34" charset="0"/>
                <a:cs typeface="Arial" pitchFamily="34" charset="0"/>
              </a:rPr>
              <a:t>şekilde faaliyet göstermesini ifade etmektedir. </a:t>
            </a:r>
            <a:r>
              <a:rPr lang="tr-TR" spc="-32" dirty="0">
                <a:solidFill>
                  <a:srgbClr val="231F20"/>
                </a:solidFill>
                <a:latin typeface="Arial" pitchFamily="34" charset="0"/>
                <a:cs typeface="Arial" pitchFamily="34" charset="0"/>
              </a:rPr>
              <a:t>Oluşumun içinde </a:t>
            </a:r>
            <a:r>
              <a:rPr lang="tr-TR" spc="-32" dirty="0">
                <a:solidFill>
                  <a:srgbClr val="231F20"/>
                </a:solidFill>
                <a:latin typeface="Arial" pitchFamily="34" charset="0"/>
                <a:cs typeface="Arial" pitchFamily="34" charset="0"/>
              </a:rPr>
              <a:t>bulunduğu ortamın ihtiyaçlarını anlayarak ortamla uyumlu </a:t>
            </a:r>
            <a:r>
              <a:rPr lang="tr-TR" spc="-32" dirty="0">
                <a:solidFill>
                  <a:srgbClr val="231F20"/>
                </a:solidFill>
                <a:latin typeface="Arial" pitchFamily="34" charset="0"/>
                <a:cs typeface="Arial" pitchFamily="34" charset="0"/>
              </a:rPr>
              <a:t>hareket etmesini </a:t>
            </a:r>
            <a:r>
              <a:rPr lang="tr-TR" spc="-32" dirty="0">
                <a:solidFill>
                  <a:srgbClr val="231F20"/>
                </a:solidFill>
                <a:latin typeface="Arial" pitchFamily="34" charset="0"/>
                <a:cs typeface="Arial" pitchFamily="34" charset="0"/>
              </a:rPr>
              <a:t>ve oluşumun içinde de düzenlemeler sayesinde </a:t>
            </a:r>
            <a:r>
              <a:rPr lang="tr-TR" spc="-32" dirty="0">
                <a:solidFill>
                  <a:srgbClr val="231F20"/>
                </a:solidFill>
                <a:latin typeface="Arial" pitchFamily="34" charset="0"/>
                <a:cs typeface="Arial" pitchFamily="34" charset="0"/>
              </a:rPr>
              <a:t>sorumlulukların net </a:t>
            </a:r>
            <a:r>
              <a:rPr lang="tr-TR" spc="-32" dirty="0">
                <a:solidFill>
                  <a:srgbClr val="231F20"/>
                </a:solidFill>
                <a:latin typeface="Arial" pitchFamily="34" charset="0"/>
                <a:cs typeface="Arial" pitchFamily="34" charset="0"/>
              </a:rPr>
              <a:t>belirlenerek karmaşanın azalmasını sağlar.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20100162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533664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Yönetişimin </a:t>
            </a:r>
            <a:r>
              <a:rPr lang="tr-TR" b="1" spc="-32" dirty="0">
                <a:solidFill>
                  <a:srgbClr val="231F20"/>
                </a:solidFill>
                <a:latin typeface="Arial" pitchFamily="34" charset="0"/>
                <a:cs typeface="Arial" pitchFamily="34" charset="0"/>
              </a:rPr>
              <a:t>Güvenlik Politikalarında Ele Alınması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toplum yaşamında yasal düzenin aksamadan yürüdüğü ve </a:t>
            </a:r>
            <a:r>
              <a:rPr lang="tr-TR" spc="-32" dirty="0">
                <a:solidFill>
                  <a:srgbClr val="231F20"/>
                </a:solidFill>
                <a:latin typeface="Arial" pitchFamily="34" charset="0"/>
                <a:cs typeface="Arial" pitchFamily="34" charset="0"/>
              </a:rPr>
              <a:t>kişilerin korkusuzca </a:t>
            </a:r>
            <a:r>
              <a:rPr lang="tr-TR" spc="-32" dirty="0">
                <a:solidFill>
                  <a:srgbClr val="231F20"/>
                </a:solidFill>
                <a:latin typeface="Arial" pitchFamily="34" charset="0"/>
                <a:cs typeface="Arial" pitchFamily="34" charset="0"/>
              </a:rPr>
              <a:t>yaşayabilmesi durumunu belirten bir kavramdır. Uluslararası </a:t>
            </a:r>
            <a:r>
              <a:rPr lang="tr-TR" spc="-32" dirty="0">
                <a:solidFill>
                  <a:srgbClr val="231F20"/>
                </a:solidFill>
                <a:latin typeface="Arial" pitchFamily="34" charset="0"/>
                <a:cs typeface="Arial" pitchFamily="34" charset="0"/>
              </a:rPr>
              <a:t>İlişkiler disiplini </a:t>
            </a:r>
            <a:r>
              <a:rPr lang="tr-TR" spc="-32" dirty="0">
                <a:solidFill>
                  <a:srgbClr val="231F20"/>
                </a:solidFill>
                <a:latin typeface="Arial" pitchFamily="34" charset="0"/>
                <a:cs typeface="Arial" pitchFamily="34" charset="0"/>
              </a:rPr>
              <a:t>çerçevesinde “güvenlik”, genellikle bir devletin saldırıdan korunma ya </a:t>
            </a:r>
            <a:r>
              <a:rPr lang="tr-TR" spc="-32" dirty="0">
                <a:solidFill>
                  <a:srgbClr val="231F20"/>
                </a:solidFill>
                <a:latin typeface="Arial" pitchFamily="34" charset="0"/>
                <a:cs typeface="Arial" pitchFamily="34" charset="0"/>
              </a:rPr>
              <a:t>da tehditlerden </a:t>
            </a:r>
            <a:r>
              <a:rPr lang="tr-TR" spc="-32" dirty="0">
                <a:solidFill>
                  <a:srgbClr val="231F20"/>
                </a:solidFill>
                <a:latin typeface="Arial" pitchFamily="34" charset="0"/>
                <a:cs typeface="Arial" pitchFamily="34" charset="0"/>
              </a:rPr>
              <a:t>uzak olma durumu olarak ele alınmaktadır.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Ancak </a:t>
            </a:r>
            <a:r>
              <a:rPr lang="tr-TR" spc="-32" dirty="0">
                <a:solidFill>
                  <a:srgbClr val="231F20"/>
                </a:solidFill>
                <a:latin typeface="Arial" pitchFamily="34" charset="0"/>
                <a:cs typeface="Arial" pitchFamily="34" charset="0"/>
              </a:rPr>
              <a:t>güvenliğin </a:t>
            </a:r>
            <a:r>
              <a:rPr lang="tr-TR" spc="-32" dirty="0">
                <a:solidFill>
                  <a:srgbClr val="231F20"/>
                </a:solidFill>
                <a:latin typeface="Arial" pitchFamily="34" charset="0"/>
                <a:cs typeface="Arial" pitchFamily="34" charset="0"/>
              </a:rPr>
              <a:t>tanımı hususunda </a:t>
            </a:r>
            <a:r>
              <a:rPr lang="tr-TR" spc="-32" dirty="0">
                <a:solidFill>
                  <a:srgbClr val="231F20"/>
                </a:solidFill>
                <a:latin typeface="Arial" pitchFamily="34" charset="0"/>
                <a:cs typeface="Arial" pitchFamily="34" charset="0"/>
              </a:rPr>
              <a:t>bir uzlaşmadan söz edilemez. Güvenlik, dünyayı algılayış biçimimize</a:t>
            </a:r>
            <a:r>
              <a:rPr lang="tr-TR" spc="-32" dirty="0">
                <a:solidFill>
                  <a:srgbClr val="231F20"/>
                </a:solidFill>
                <a:latin typeface="Arial" pitchFamily="34" charset="0"/>
                <a:cs typeface="Arial" pitchFamily="34" charset="0"/>
              </a:rPr>
              <a:t>, kültürlere </a:t>
            </a:r>
            <a:r>
              <a:rPr lang="tr-TR" spc="-32" dirty="0">
                <a:solidFill>
                  <a:srgbClr val="231F20"/>
                </a:solidFill>
                <a:latin typeface="Arial" pitchFamily="34" charset="0"/>
                <a:cs typeface="Arial" pitchFamily="34" charset="0"/>
              </a:rPr>
              <a:t>ve zamana göre içerik yönünden devamlı değişim geçiren bir kavramdır</a:t>
            </a:r>
            <a:r>
              <a:rPr lang="tr-TR" spc="-32" dirty="0">
                <a:solidFill>
                  <a:srgbClr val="231F20"/>
                </a:solidFill>
                <a:latin typeface="Arial" pitchFamily="34" charset="0"/>
                <a:cs typeface="Arial" pitchFamily="34" charset="0"/>
              </a:rPr>
              <a:t>. Dolayısıyla </a:t>
            </a:r>
            <a:r>
              <a:rPr lang="tr-TR" spc="-32" dirty="0">
                <a:solidFill>
                  <a:srgbClr val="231F20"/>
                </a:solidFill>
                <a:latin typeface="Arial" pitchFamily="34" charset="0"/>
                <a:cs typeface="Arial" pitchFamily="34" charset="0"/>
              </a:rPr>
              <a:t>güvenlik sorunsalını ortaya çıkaran tehditler bu unsurlara göre </a:t>
            </a:r>
            <a:r>
              <a:rPr lang="tr-TR" spc="-32" dirty="0">
                <a:solidFill>
                  <a:srgbClr val="231F20"/>
                </a:solidFill>
                <a:latin typeface="Arial" pitchFamily="34" charset="0"/>
                <a:cs typeface="Arial" pitchFamily="34" charset="0"/>
              </a:rPr>
              <a:t>çeşitlilik göstermektedir</a:t>
            </a:r>
            <a:r>
              <a:rPr lang="tr-TR" spc="-32" dirty="0">
                <a:solidFill>
                  <a:srgbClr val="231F20"/>
                </a:solidFill>
                <a:latin typeface="Arial" pitchFamily="34" charset="0"/>
                <a:cs typeface="Arial" pitchFamily="34" charset="0"/>
              </a:rPr>
              <a:t>.</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42832057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Yönetişimin </a:t>
            </a:r>
            <a:r>
              <a:rPr lang="tr-TR" b="1" spc="-32" dirty="0">
                <a:solidFill>
                  <a:srgbClr val="231F20"/>
                </a:solidFill>
                <a:latin typeface="Arial" pitchFamily="34" charset="0"/>
                <a:cs typeface="Arial" pitchFamily="34" charset="0"/>
              </a:rPr>
              <a:t>Güvenlik Politikalarında Ele Alınması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Küreselleşme sonucunda sınırları </a:t>
            </a:r>
            <a:r>
              <a:rPr lang="tr-TR" spc="-32" dirty="0">
                <a:solidFill>
                  <a:srgbClr val="231F20"/>
                </a:solidFill>
                <a:latin typeface="Arial" pitchFamily="34" charset="0"/>
                <a:cs typeface="Arial" pitchFamily="34" charset="0"/>
              </a:rPr>
              <a:t>aşan suçlar, uluslararası terörizm, </a:t>
            </a:r>
            <a:r>
              <a:rPr lang="tr-TR" spc="-32" dirty="0">
                <a:solidFill>
                  <a:srgbClr val="231F20"/>
                </a:solidFill>
                <a:latin typeface="Arial" pitchFamily="34" charset="0"/>
                <a:cs typeface="Arial" pitchFamily="34" charset="0"/>
              </a:rPr>
              <a:t>nükleer silahların </a:t>
            </a:r>
            <a:r>
              <a:rPr lang="tr-TR" spc="-32" dirty="0">
                <a:solidFill>
                  <a:srgbClr val="231F20"/>
                </a:solidFill>
                <a:latin typeface="Arial" pitchFamily="34" charset="0"/>
                <a:cs typeface="Arial" pitchFamily="34" charset="0"/>
              </a:rPr>
              <a:t>yayılması, bulaşıcı hastalıklar gibi yeni tehditlerin </a:t>
            </a:r>
            <a:r>
              <a:rPr lang="tr-TR" spc="-32" dirty="0">
                <a:solidFill>
                  <a:srgbClr val="231F20"/>
                </a:solidFill>
                <a:latin typeface="Arial" pitchFamily="34" charset="0"/>
                <a:cs typeface="Arial" pitchFamily="34" charset="0"/>
              </a:rPr>
              <a:t>yaygınlaşması sonucunda </a:t>
            </a:r>
            <a:r>
              <a:rPr lang="tr-TR" spc="-32" dirty="0">
                <a:solidFill>
                  <a:srgbClr val="231F20"/>
                </a:solidFill>
                <a:latin typeface="Arial" pitchFamily="34" charset="0"/>
                <a:cs typeface="Arial" pitchFamily="34" charset="0"/>
              </a:rPr>
              <a:t>bir kavram olarak güvenlik yeniden inşa edilmeye başlamıştır.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kavramının </a:t>
            </a:r>
            <a:r>
              <a:rPr lang="tr-TR" spc="-32" dirty="0">
                <a:solidFill>
                  <a:srgbClr val="231F20"/>
                </a:solidFill>
                <a:latin typeface="Arial" pitchFamily="34" charset="0"/>
                <a:cs typeface="Arial" pitchFamily="34" charset="0"/>
              </a:rPr>
              <a:t>devletin güvenliğinin ya da askerî güvenlikten </a:t>
            </a:r>
            <a:r>
              <a:rPr lang="tr-TR" spc="-32" dirty="0">
                <a:solidFill>
                  <a:srgbClr val="231F20"/>
                </a:solidFill>
                <a:latin typeface="Arial" pitchFamily="34" charset="0"/>
                <a:cs typeface="Arial" pitchFamily="34" charset="0"/>
              </a:rPr>
              <a:t>sıyrılarak genişletilmesini </a:t>
            </a:r>
            <a:r>
              <a:rPr lang="tr-TR" spc="-32" dirty="0">
                <a:solidFill>
                  <a:srgbClr val="231F20"/>
                </a:solidFill>
                <a:latin typeface="Arial" pitchFamily="34" charset="0"/>
                <a:cs typeface="Arial" pitchFamily="34" charset="0"/>
              </a:rPr>
              <a:t>önerenler olduğu gibi, tersine böyle bir çabanın kavramın </a:t>
            </a:r>
            <a:r>
              <a:rPr lang="tr-TR" spc="-32" dirty="0">
                <a:solidFill>
                  <a:srgbClr val="231F20"/>
                </a:solidFill>
                <a:latin typeface="Arial" pitchFamily="34" charset="0"/>
                <a:cs typeface="Arial" pitchFamily="34" charset="0"/>
              </a:rPr>
              <a:t>işe yararlığını </a:t>
            </a:r>
            <a:r>
              <a:rPr lang="tr-TR" spc="-32" dirty="0">
                <a:solidFill>
                  <a:srgbClr val="231F20"/>
                </a:solidFill>
                <a:latin typeface="Arial" pitchFamily="34" charset="0"/>
                <a:cs typeface="Arial" pitchFamily="34" charset="0"/>
              </a:rPr>
              <a:t>ortadan kaldıracağını öne sürenler olmuştur.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7003843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422865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Yönetişimin </a:t>
            </a:r>
            <a:r>
              <a:rPr lang="tr-TR" b="1" spc="-32" dirty="0">
                <a:solidFill>
                  <a:srgbClr val="231F20"/>
                </a:solidFill>
                <a:latin typeface="Arial" pitchFamily="34" charset="0"/>
                <a:cs typeface="Arial" pitchFamily="34" charset="0"/>
              </a:rPr>
              <a:t>Güvenlik Politikalarında Ele Alınması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yönetişimi” kavramı, devlet ve güvenliği tedarik eden devlet </a:t>
            </a:r>
            <a:r>
              <a:rPr lang="tr-TR" spc="-32" dirty="0">
                <a:solidFill>
                  <a:srgbClr val="231F20"/>
                </a:solidFill>
                <a:latin typeface="Arial" pitchFamily="34" charset="0"/>
                <a:cs typeface="Arial" pitchFamily="34" charset="0"/>
              </a:rPr>
              <a:t>dışı aktörler </a:t>
            </a:r>
            <a:r>
              <a:rPr lang="tr-TR" spc="-32" dirty="0">
                <a:solidFill>
                  <a:srgbClr val="231F20"/>
                </a:solidFill>
                <a:latin typeface="Arial" pitchFamily="34" charset="0"/>
                <a:cs typeface="Arial" pitchFamily="34" charset="0"/>
              </a:rPr>
              <a:t>arasında birlikte çalışmayı yapılandıran ağı betimlemektedir. </a:t>
            </a:r>
            <a:r>
              <a:rPr lang="tr-TR" spc="-32" dirty="0">
                <a:solidFill>
                  <a:srgbClr val="231F20"/>
                </a:solidFill>
                <a:latin typeface="Arial" pitchFamily="34" charset="0"/>
                <a:cs typeface="Arial" pitchFamily="34" charset="0"/>
              </a:rPr>
              <a:t>1990’lı yıllarda </a:t>
            </a:r>
            <a:r>
              <a:rPr lang="tr-TR" spc="-32" dirty="0">
                <a:solidFill>
                  <a:srgbClr val="231F20"/>
                </a:solidFill>
                <a:latin typeface="Arial" pitchFamily="34" charset="0"/>
                <a:cs typeface="Arial" pitchFamily="34" charset="0"/>
              </a:rPr>
              <a:t>AB’nin faaliyetlerini inceleyen literatür giderek genişlemiştir.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Karşılaştırmalı politika ve kamu analizlerine dayanan bu çalışmalar, AB’yi </a:t>
            </a:r>
            <a:r>
              <a:rPr lang="tr-TR" spc="-32" dirty="0">
                <a:solidFill>
                  <a:srgbClr val="231F20"/>
                </a:solidFill>
                <a:latin typeface="Arial" pitchFamily="34" charset="0"/>
                <a:cs typeface="Arial" pitchFamily="34" charset="0"/>
              </a:rPr>
              <a:t>bir yönetişim </a:t>
            </a:r>
            <a:r>
              <a:rPr lang="tr-TR" spc="-32" dirty="0">
                <a:solidFill>
                  <a:srgbClr val="231F20"/>
                </a:solidFill>
                <a:latin typeface="Arial" pitchFamily="34" charset="0"/>
                <a:cs typeface="Arial" pitchFamily="34" charset="0"/>
              </a:rPr>
              <a:t>sistemi olarak görmüşlerdir. Yönetişim yaklaşımı esasen bir devlet </a:t>
            </a:r>
            <a:r>
              <a:rPr lang="tr-TR" spc="-32" dirty="0">
                <a:solidFill>
                  <a:srgbClr val="231F20"/>
                </a:solidFill>
                <a:latin typeface="Arial" pitchFamily="34" charset="0"/>
                <a:cs typeface="Arial" pitchFamily="34" charset="0"/>
              </a:rPr>
              <a:t>şekli gibi </a:t>
            </a:r>
            <a:r>
              <a:rPr lang="tr-TR" spc="-32" dirty="0">
                <a:solidFill>
                  <a:srgbClr val="231F20"/>
                </a:solidFill>
                <a:latin typeface="Arial" pitchFamily="34" charset="0"/>
                <a:cs typeface="Arial" pitchFamily="34" charset="0"/>
              </a:rPr>
              <a:t>algılanan AB’nin günlük işlevlerine odaklanmıştır </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4307692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422865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Yönetişimin </a:t>
            </a:r>
            <a:r>
              <a:rPr lang="tr-TR" b="1" spc="-32" dirty="0">
                <a:solidFill>
                  <a:srgbClr val="231F20"/>
                </a:solidFill>
                <a:latin typeface="Arial" pitchFamily="34" charset="0"/>
                <a:cs typeface="Arial" pitchFamily="34" charset="0"/>
              </a:rPr>
              <a:t>Güvenlik Politikalarında Ele Alınması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Dernekler, vakıflar, insan hakları kuruluşları gibi hükümet-dışı aktörler, güvenlik alanlarında politika yapımında, politikaların yürütülmesinde ve bu politikaların izlenmesinde önemli roller edinmişlerdir.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Dahası</a:t>
            </a:r>
            <a:r>
              <a:rPr lang="tr-TR" spc="-32" dirty="0">
                <a:solidFill>
                  <a:srgbClr val="231F20"/>
                </a:solidFill>
                <a:latin typeface="Arial" pitchFamily="34" charset="0"/>
                <a:cs typeface="Arial" pitchFamily="34" charset="0"/>
              </a:rPr>
              <a:t>, hükümetler, uluslar arası örgütler uluslararası operasyonlar için özel güvenlik şirketlerini kiralama yolunu </a:t>
            </a:r>
            <a:r>
              <a:rPr lang="tr-TR" spc="-32" dirty="0">
                <a:solidFill>
                  <a:srgbClr val="231F20"/>
                </a:solidFill>
                <a:latin typeface="Arial" pitchFamily="34" charset="0"/>
                <a:cs typeface="Arial" pitchFamily="34" charset="0"/>
              </a:rPr>
              <a:t>benimsemektedirler. (</a:t>
            </a:r>
            <a:r>
              <a:rPr lang="tr-TR" spc="-32" dirty="0" err="1">
                <a:solidFill>
                  <a:srgbClr val="231F20"/>
                </a:solidFill>
                <a:latin typeface="Arial" pitchFamily="34" charset="0"/>
                <a:cs typeface="Arial" pitchFamily="34" charset="0"/>
              </a:rPr>
              <a:t>Rus,wagner</a:t>
            </a:r>
            <a:r>
              <a:rPr lang="tr-TR" spc="-32" dirty="0">
                <a:solidFill>
                  <a:srgbClr val="231F20"/>
                </a:solidFill>
                <a:latin typeface="Arial" pitchFamily="34" charset="0"/>
                <a:cs typeface="Arial" pitchFamily="34" charset="0"/>
              </a:rPr>
              <a:t> ve </a:t>
            </a:r>
            <a:r>
              <a:rPr lang="tr-TR" spc="-32" dirty="0" err="1">
                <a:solidFill>
                  <a:srgbClr val="231F20"/>
                </a:solidFill>
                <a:latin typeface="Arial" pitchFamily="34" charset="0"/>
                <a:cs typeface="Arial" pitchFamily="34" charset="0"/>
              </a:rPr>
              <a:t>Abd</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BlackWater</a:t>
            </a:r>
            <a:r>
              <a:rPr lang="tr-TR" spc="-32" dirty="0">
                <a:solidFill>
                  <a:srgbClr val="231F20"/>
                </a:solidFill>
                <a:latin typeface="Arial" pitchFamily="34" charset="0"/>
                <a:cs typeface="Arial" pitchFamily="34" charset="0"/>
              </a:rPr>
              <a:t> Vb.)</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spTree>
    <p:extLst>
      <p:ext uri="{BB962C8B-B14F-4D97-AF65-F5344CB8AC3E}">
        <p14:creationId xmlns:p14="http://schemas.microsoft.com/office/powerpoint/2010/main" val="14978503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5552090"/>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endParaRPr lang="tr-TR" sz="200"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 </a:t>
            </a:r>
            <a:r>
              <a:rPr lang="tr-TR" spc="-32" dirty="0">
                <a:solidFill>
                  <a:srgbClr val="231F20"/>
                </a:solidFill>
                <a:latin typeface="Arial" pitchFamily="34" charset="0"/>
                <a:cs typeface="Arial" pitchFamily="34" charset="0"/>
              </a:rPr>
              <a:t>kavramı ve modeli 1990’lı yıllarda başlayıp 2000’li </a:t>
            </a:r>
            <a:r>
              <a:rPr lang="tr-TR" spc="-32" dirty="0">
                <a:solidFill>
                  <a:srgbClr val="231F20"/>
                </a:solidFill>
                <a:latin typeface="Arial" pitchFamily="34" charset="0"/>
                <a:cs typeface="Arial" pitchFamily="34" charset="0"/>
              </a:rPr>
              <a:t>yıllarla birlikte hızlanan </a:t>
            </a:r>
            <a:r>
              <a:rPr lang="tr-TR" spc="-32" dirty="0">
                <a:solidFill>
                  <a:srgbClr val="231F20"/>
                </a:solidFill>
                <a:latin typeface="Arial" pitchFamily="34" charset="0"/>
                <a:cs typeface="Arial" pitchFamily="34" charset="0"/>
              </a:rPr>
              <a:t>değişim sürecinde devletin </a:t>
            </a:r>
            <a:r>
              <a:rPr lang="tr-TR" spc="-32" dirty="0">
                <a:solidFill>
                  <a:srgbClr val="231F20"/>
                </a:solidFill>
                <a:latin typeface="Arial" pitchFamily="34" charset="0"/>
                <a:cs typeface="Arial" pitchFamily="34" charset="0"/>
              </a:rPr>
              <a:t>işlevlerinin yeniden </a:t>
            </a:r>
            <a:r>
              <a:rPr lang="tr-TR" spc="-32" dirty="0">
                <a:solidFill>
                  <a:srgbClr val="231F20"/>
                </a:solidFill>
                <a:latin typeface="Arial" pitchFamily="34" charset="0"/>
                <a:cs typeface="Arial" pitchFamily="34" charset="0"/>
              </a:rPr>
              <a:t>tanımlandığı sürece damgasını vuran en temel </a:t>
            </a:r>
            <a:r>
              <a:rPr lang="tr-TR" spc="-32" dirty="0">
                <a:solidFill>
                  <a:srgbClr val="231F20"/>
                </a:solidFill>
                <a:latin typeface="Arial" pitchFamily="34" charset="0"/>
                <a:cs typeface="Arial" pitchFamily="34" charset="0"/>
              </a:rPr>
              <a:t>kuramsal yeniliklerden </a:t>
            </a:r>
            <a:r>
              <a:rPr lang="tr-TR" spc="-32" dirty="0">
                <a:solidFill>
                  <a:srgbClr val="231F20"/>
                </a:solidFill>
                <a:latin typeface="Arial" pitchFamily="34" charset="0"/>
                <a:cs typeface="Arial" pitchFamily="34" charset="0"/>
              </a:rPr>
              <a:t>birini oluşturmaktadır.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Yönetişimle </a:t>
            </a:r>
            <a:r>
              <a:rPr lang="tr-TR" spc="-32" dirty="0">
                <a:solidFill>
                  <a:srgbClr val="231F20"/>
                </a:solidFill>
                <a:latin typeface="Arial" pitchFamily="34" charset="0"/>
                <a:cs typeface="Arial" pitchFamily="34" charset="0"/>
              </a:rPr>
              <a:t>birlikte küreselleşme ve ulus devletin </a:t>
            </a:r>
            <a:r>
              <a:rPr lang="tr-TR" spc="-32" dirty="0">
                <a:solidFill>
                  <a:srgbClr val="231F20"/>
                </a:solidFill>
                <a:latin typeface="Arial" pitchFamily="34" charset="0"/>
                <a:cs typeface="Arial" pitchFamily="34" charset="0"/>
              </a:rPr>
              <a:t>yeniden yapılandırılması </a:t>
            </a:r>
            <a:r>
              <a:rPr lang="tr-TR" spc="-32" dirty="0">
                <a:solidFill>
                  <a:srgbClr val="231F20"/>
                </a:solidFill>
                <a:latin typeface="Arial" pitchFamily="34" charset="0"/>
                <a:cs typeface="Arial" pitchFamily="34" charset="0"/>
              </a:rPr>
              <a:t>popülerlik kazanmıştır. Yönetme eyleminin </a:t>
            </a:r>
            <a:r>
              <a:rPr lang="tr-TR" spc="-32" dirty="0">
                <a:solidFill>
                  <a:srgbClr val="231F20"/>
                </a:solidFill>
                <a:latin typeface="Arial" pitchFamily="34" charset="0"/>
                <a:cs typeface="Arial" pitchFamily="34" charset="0"/>
              </a:rPr>
              <a:t>artık sadece </a:t>
            </a:r>
            <a:r>
              <a:rPr lang="tr-TR" spc="-32" dirty="0">
                <a:solidFill>
                  <a:srgbClr val="231F20"/>
                </a:solidFill>
                <a:latin typeface="Arial" pitchFamily="34" charset="0"/>
                <a:cs typeface="Arial" pitchFamily="34" charset="0"/>
              </a:rPr>
              <a:t>ulus devletlerle sınırlı kalmayacağı, ulustan </a:t>
            </a:r>
            <a:r>
              <a:rPr lang="tr-TR" spc="-32" dirty="0">
                <a:solidFill>
                  <a:srgbClr val="231F20"/>
                </a:solidFill>
                <a:latin typeface="Arial" pitchFamily="34" charset="0"/>
                <a:cs typeface="Arial" pitchFamily="34" charset="0"/>
              </a:rPr>
              <a:t>yerele, ulusaldan </a:t>
            </a:r>
            <a:r>
              <a:rPr lang="tr-TR" spc="-32" dirty="0">
                <a:solidFill>
                  <a:srgbClr val="231F20"/>
                </a:solidFill>
                <a:latin typeface="Arial" pitchFamily="34" charset="0"/>
                <a:cs typeface="Arial" pitchFamily="34" charset="0"/>
              </a:rPr>
              <a:t>uluslararası kuruluşlara, kamu ve özel sektörden </a:t>
            </a:r>
            <a:r>
              <a:rPr lang="tr-TR" spc="-32" dirty="0">
                <a:solidFill>
                  <a:srgbClr val="231F20"/>
                </a:solidFill>
                <a:latin typeface="Arial" pitchFamily="34" charset="0"/>
                <a:cs typeface="Arial" pitchFamily="34" charset="0"/>
              </a:rPr>
              <a:t>sivil toplum </a:t>
            </a:r>
            <a:r>
              <a:rPr lang="tr-TR" spc="-32" dirty="0">
                <a:solidFill>
                  <a:srgbClr val="231F20"/>
                </a:solidFill>
                <a:latin typeface="Arial" pitchFamily="34" charset="0"/>
                <a:cs typeface="Arial" pitchFamily="34" charset="0"/>
              </a:rPr>
              <a:t>kuruluşlarına kadar uzanan geniş bir yelpazede </a:t>
            </a:r>
            <a:r>
              <a:rPr lang="tr-TR" spc="-32" dirty="0">
                <a:solidFill>
                  <a:srgbClr val="231F20"/>
                </a:solidFill>
                <a:latin typeface="Arial" pitchFamily="34" charset="0"/>
                <a:cs typeface="Arial" pitchFamily="34" charset="0"/>
              </a:rPr>
              <a:t>olan yönetim </a:t>
            </a:r>
            <a:r>
              <a:rPr lang="tr-TR" spc="-32" dirty="0">
                <a:solidFill>
                  <a:srgbClr val="231F20"/>
                </a:solidFill>
                <a:latin typeface="Arial" pitchFamily="34" charset="0"/>
                <a:cs typeface="Arial" pitchFamily="34" charset="0"/>
              </a:rPr>
              <a:t>anlayışı doğmuştur.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665" y="-54429"/>
            <a:ext cx="611110" cy="55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61297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08429"/>
            <a:ext cx="8589475" cy="5552090"/>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endParaRPr lang="tr-TR" sz="200"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yaklaşım ekonomik gelişme modeliyle sınırlı kalmayıp devletin fonksiyonlarını yerine getirmek üzere oluşturulacak yeni kurumları, demokrasi anlayışını, sosyal programları ve girişimcilik kültürünü de etkilemektedir.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anlayış, ekonomik, güvenlik ve toplumsal </a:t>
            </a:r>
            <a:r>
              <a:rPr lang="tr-TR" spc="-32" dirty="0">
                <a:solidFill>
                  <a:srgbClr val="231F20"/>
                </a:solidFill>
                <a:latin typeface="Arial" pitchFamily="34" charset="0"/>
                <a:cs typeface="Arial" pitchFamily="34" charset="0"/>
              </a:rPr>
              <a:t>ilişkilerin yönetiminde </a:t>
            </a:r>
            <a:r>
              <a:rPr lang="tr-TR" spc="-32" dirty="0">
                <a:solidFill>
                  <a:srgbClr val="231F20"/>
                </a:solidFill>
                <a:latin typeface="Arial" pitchFamily="34" charset="0"/>
                <a:cs typeface="Arial" pitchFamily="34" charset="0"/>
              </a:rPr>
              <a:t>ulus-merkezi devlet olgusunun önceliğini kabul </a:t>
            </a:r>
            <a:r>
              <a:rPr lang="tr-TR" spc="-32" dirty="0">
                <a:solidFill>
                  <a:srgbClr val="231F20"/>
                </a:solidFill>
                <a:latin typeface="Arial" pitchFamily="34" charset="0"/>
                <a:cs typeface="Arial" pitchFamily="34" charset="0"/>
              </a:rPr>
              <a:t>eden bir </a:t>
            </a:r>
            <a:r>
              <a:rPr lang="tr-TR" spc="-32" dirty="0">
                <a:solidFill>
                  <a:srgbClr val="231F20"/>
                </a:solidFill>
                <a:latin typeface="Arial" pitchFamily="34" charset="0"/>
                <a:cs typeface="Arial" pitchFamily="34" charset="0"/>
              </a:rPr>
              <a:t>yönetim anlayışı yerine, kamusal, yarı kamusal ve sivil </a:t>
            </a:r>
            <a:r>
              <a:rPr lang="tr-TR" spc="-32" dirty="0">
                <a:solidFill>
                  <a:srgbClr val="231F20"/>
                </a:solidFill>
                <a:latin typeface="Arial" pitchFamily="34" charset="0"/>
                <a:cs typeface="Arial" pitchFamily="34" charset="0"/>
              </a:rPr>
              <a:t>toplum kuruluşları </a:t>
            </a:r>
            <a:r>
              <a:rPr lang="tr-TR" spc="-32" dirty="0">
                <a:solidFill>
                  <a:srgbClr val="231F20"/>
                </a:solidFill>
                <a:latin typeface="Arial" pitchFamily="34" charset="0"/>
                <a:cs typeface="Arial" pitchFamily="34" charset="0"/>
              </a:rPr>
              <a:t>arasında ortaklık kurulması gerekliliği anlayışını </a:t>
            </a:r>
            <a:r>
              <a:rPr lang="tr-TR" spc="-32" dirty="0">
                <a:solidFill>
                  <a:srgbClr val="231F20"/>
                </a:solidFill>
                <a:latin typeface="Arial" pitchFamily="34" charset="0"/>
                <a:cs typeface="Arial" pitchFamily="34" charset="0"/>
              </a:rPr>
              <a:t>öne çıkarmıştır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Dolayısıyla </a:t>
            </a:r>
            <a:r>
              <a:rPr lang="tr-TR" spc="-32" dirty="0">
                <a:solidFill>
                  <a:srgbClr val="231F20"/>
                </a:solidFill>
                <a:latin typeface="Arial" pitchFamily="34" charset="0"/>
                <a:cs typeface="Arial" pitchFamily="34" charset="0"/>
              </a:rPr>
              <a:t>ulusal devletin varlık nedeni, uluslararası </a:t>
            </a:r>
            <a:r>
              <a:rPr lang="tr-TR" spc="-32" dirty="0">
                <a:solidFill>
                  <a:srgbClr val="231F20"/>
                </a:solidFill>
                <a:latin typeface="Arial" pitchFamily="34" charset="0"/>
                <a:cs typeface="Arial" pitchFamily="34" charset="0"/>
              </a:rPr>
              <a:t>ve ulusal </a:t>
            </a:r>
            <a:r>
              <a:rPr lang="tr-TR" spc="-32" dirty="0">
                <a:solidFill>
                  <a:srgbClr val="231F20"/>
                </a:solidFill>
                <a:latin typeface="Arial" pitchFamily="34" charset="0"/>
                <a:cs typeface="Arial" pitchFamily="34" charset="0"/>
              </a:rPr>
              <a:t>düzeyde çeşitli ağlar içinde alınan kararların </a:t>
            </a:r>
            <a:r>
              <a:rPr lang="tr-TR" spc="-32" dirty="0">
                <a:solidFill>
                  <a:srgbClr val="231F20"/>
                </a:solidFill>
                <a:latin typeface="Arial" pitchFamily="34" charset="0"/>
                <a:cs typeface="Arial" pitchFamily="34" charset="0"/>
              </a:rPr>
              <a:t>koordinasyonu ve </a:t>
            </a:r>
            <a:r>
              <a:rPr lang="tr-TR" spc="-32" dirty="0">
                <a:solidFill>
                  <a:srgbClr val="231F20"/>
                </a:solidFill>
                <a:latin typeface="Arial" pitchFamily="34" charset="0"/>
                <a:cs typeface="Arial" pitchFamily="34" charset="0"/>
              </a:rPr>
              <a:t>güvencesi olmakla sınırlandırılmaktadır.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665" y="-54429"/>
            <a:ext cx="611110" cy="55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27783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7"/>
            <a:ext cx="8589475" cy="6639790"/>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spcBef>
                <a:spcPts val="550"/>
              </a:spcBef>
              <a:spcAft>
                <a:spcPts val="550"/>
              </a:spcAft>
            </a:pPr>
            <a:r>
              <a:rPr lang="tr-TR" spc="-32" dirty="0">
                <a:solidFill>
                  <a:srgbClr val="231F20"/>
                </a:solidFill>
                <a:latin typeface="Arial" pitchFamily="34" charset="0"/>
                <a:cs typeface="Arial" pitchFamily="34" charset="0"/>
              </a:rPr>
              <a:t>1</a:t>
            </a:r>
            <a:r>
              <a:rPr lang="tr-TR" sz="1300" spc="-32" dirty="0">
                <a:solidFill>
                  <a:srgbClr val="231F20"/>
                </a:solidFill>
                <a:latin typeface="Arial" pitchFamily="34" charset="0"/>
                <a:cs typeface="Arial" pitchFamily="34" charset="0"/>
              </a:rPr>
              <a:t>. Aşağıdakilerden hangisi stratejiyi tanımlamada kullanılamaz ?</a:t>
            </a:r>
          </a:p>
          <a:p>
            <a:pPr marR="4655" algn="just">
              <a:lnSpc>
                <a:spcPct val="200000"/>
              </a:lnSpc>
              <a:spcBef>
                <a:spcPts val="550"/>
              </a:spcBef>
              <a:spcAft>
                <a:spcPts val="550"/>
              </a:spcAft>
            </a:pPr>
            <a:r>
              <a:rPr lang="tr-TR" sz="1300" spc="-32" dirty="0">
                <a:solidFill>
                  <a:srgbClr val="231F20"/>
                </a:solidFill>
                <a:latin typeface="Arial" pitchFamily="34" charset="0"/>
                <a:cs typeface="Arial" pitchFamily="34" charset="0"/>
              </a:rPr>
              <a:t>a) Sevk etme</a:t>
            </a:r>
          </a:p>
          <a:p>
            <a:pPr marR="4655" algn="just">
              <a:lnSpc>
                <a:spcPct val="200000"/>
              </a:lnSpc>
              <a:spcBef>
                <a:spcPts val="550"/>
              </a:spcBef>
              <a:spcAft>
                <a:spcPts val="550"/>
              </a:spcAft>
            </a:pPr>
            <a:r>
              <a:rPr lang="tr-TR" sz="1300" spc="-32" dirty="0">
                <a:solidFill>
                  <a:srgbClr val="231F20"/>
                </a:solidFill>
                <a:latin typeface="Arial" pitchFamily="34" charset="0"/>
                <a:cs typeface="Arial" pitchFamily="34" charset="0"/>
              </a:rPr>
              <a:t>b) Yöneltme</a:t>
            </a:r>
          </a:p>
          <a:p>
            <a:pPr marR="4655" algn="just">
              <a:lnSpc>
                <a:spcPct val="200000"/>
              </a:lnSpc>
              <a:spcBef>
                <a:spcPts val="550"/>
              </a:spcBef>
              <a:spcAft>
                <a:spcPts val="550"/>
              </a:spcAft>
            </a:pPr>
            <a:r>
              <a:rPr lang="tr-TR" sz="1300" spc="-32" dirty="0">
                <a:solidFill>
                  <a:srgbClr val="231F20"/>
                </a:solidFill>
                <a:latin typeface="Arial" pitchFamily="34" charset="0"/>
                <a:cs typeface="Arial" pitchFamily="34" charset="0"/>
              </a:rPr>
              <a:t>c) İlerleme</a:t>
            </a:r>
          </a:p>
          <a:p>
            <a:pPr marR="4655" algn="just">
              <a:lnSpc>
                <a:spcPct val="200000"/>
              </a:lnSpc>
              <a:spcBef>
                <a:spcPts val="550"/>
              </a:spcBef>
              <a:spcAft>
                <a:spcPts val="550"/>
              </a:spcAft>
            </a:pPr>
            <a:r>
              <a:rPr lang="tr-TR" sz="1300" spc="-32" dirty="0">
                <a:solidFill>
                  <a:srgbClr val="231F20"/>
                </a:solidFill>
                <a:latin typeface="Arial" pitchFamily="34" charset="0"/>
                <a:cs typeface="Arial" pitchFamily="34" charset="0"/>
              </a:rPr>
              <a:t>d) Götürme</a:t>
            </a:r>
          </a:p>
          <a:p>
            <a:pPr marR="4655" algn="just">
              <a:lnSpc>
                <a:spcPct val="200000"/>
              </a:lnSpc>
              <a:spcBef>
                <a:spcPts val="550"/>
              </a:spcBef>
              <a:spcAft>
                <a:spcPts val="550"/>
              </a:spcAft>
            </a:pPr>
            <a:r>
              <a:rPr lang="tr-TR" sz="1300" spc="-32" dirty="0">
                <a:solidFill>
                  <a:srgbClr val="231F20"/>
                </a:solidFill>
                <a:latin typeface="Arial" pitchFamily="34" charset="0"/>
                <a:cs typeface="Arial" pitchFamily="34" charset="0"/>
              </a:rPr>
              <a:t>e) Gütme</a:t>
            </a:r>
          </a:p>
          <a:p>
            <a:pPr marR="4655" algn="just">
              <a:spcBef>
                <a:spcPts val="550"/>
              </a:spcBef>
              <a:spcAft>
                <a:spcPts val="550"/>
              </a:spcAft>
            </a:pPr>
            <a:r>
              <a:rPr lang="tr-TR" sz="1300" spc="-32" dirty="0">
                <a:solidFill>
                  <a:srgbClr val="231F20"/>
                </a:solidFill>
                <a:latin typeface="Arial" pitchFamily="34" charset="0"/>
                <a:cs typeface="Arial" pitchFamily="34" charset="0"/>
              </a:rPr>
              <a:t>2. Aşağıdakilerden hangisi strateji bilimi sayesinde güvenlik açısından </a:t>
            </a:r>
            <a:r>
              <a:rPr lang="tr-TR" sz="1300" spc="-32" dirty="0">
                <a:solidFill>
                  <a:srgbClr val="231F20"/>
                </a:solidFill>
                <a:latin typeface="Arial" pitchFamily="34" charset="0"/>
                <a:cs typeface="Arial" pitchFamily="34" charset="0"/>
              </a:rPr>
              <a:t>devlete yaklaşan </a:t>
            </a:r>
            <a:r>
              <a:rPr lang="tr-TR" sz="1300" spc="-32" dirty="0">
                <a:solidFill>
                  <a:srgbClr val="231F20"/>
                </a:solidFill>
                <a:latin typeface="Arial" pitchFamily="34" charset="0"/>
                <a:cs typeface="Arial" pitchFamily="34" charset="0"/>
              </a:rPr>
              <a:t>tehlikeleri saptarken avantaj sağlamaktadır?</a:t>
            </a:r>
          </a:p>
          <a:p>
            <a:pPr marR="4655" algn="just">
              <a:spcBef>
                <a:spcPts val="550"/>
              </a:spcBef>
              <a:spcAft>
                <a:spcPts val="550"/>
              </a:spcAft>
            </a:pPr>
            <a:r>
              <a:rPr lang="tr-TR" sz="1300" spc="-32" dirty="0">
                <a:solidFill>
                  <a:srgbClr val="231F20"/>
                </a:solidFill>
                <a:latin typeface="Arial" pitchFamily="34" charset="0"/>
                <a:cs typeface="Arial" pitchFamily="34" charset="0"/>
              </a:rPr>
              <a:t>a) Tehlikelerin şiddetini tespit etmek</a:t>
            </a:r>
          </a:p>
          <a:p>
            <a:pPr marR="4655" algn="just">
              <a:lnSpc>
                <a:spcPct val="200000"/>
              </a:lnSpc>
              <a:spcBef>
                <a:spcPts val="550"/>
              </a:spcBef>
              <a:spcAft>
                <a:spcPts val="550"/>
              </a:spcAft>
            </a:pPr>
            <a:r>
              <a:rPr lang="tr-TR" sz="1300" spc="-32" dirty="0">
                <a:solidFill>
                  <a:srgbClr val="231F20"/>
                </a:solidFill>
                <a:latin typeface="Arial" pitchFamily="34" charset="0"/>
                <a:cs typeface="Arial" pitchFamily="34" charset="0"/>
              </a:rPr>
              <a:t>b) Tehlikelerin olası etki alanını belirlemek</a:t>
            </a:r>
          </a:p>
          <a:p>
            <a:pPr marR="4655" algn="just">
              <a:lnSpc>
                <a:spcPct val="200000"/>
              </a:lnSpc>
              <a:spcBef>
                <a:spcPts val="550"/>
              </a:spcBef>
              <a:spcAft>
                <a:spcPts val="550"/>
              </a:spcAft>
            </a:pPr>
            <a:r>
              <a:rPr lang="tr-TR" sz="1300" spc="-32" dirty="0">
                <a:solidFill>
                  <a:srgbClr val="231F20"/>
                </a:solidFill>
                <a:latin typeface="Arial" pitchFamily="34" charset="0"/>
                <a:cs typeface="Arial" pitchFamily="34" charset="0"/>
              </a:rPr>
              <a:t>c) Meydana gelecek tahribatı belirlemek</a:t>
            </a:r>
          </a:p>
          <a:p>
            <a:pPr marR="4655" algn="just">
              <a:lnSpc>
                <a:spcPct val="200000"/>
              </a:lnSpc>
              <a:spcBef>
                <a:spcPts val="550"/>
              </a:spcBef>
              <a:spcAft>
                <a:spcPts val="550"/>
              </a:spcAft>
            </a:pPr>
            <a:r>
              <a:rPr lang="tr-TR" sz="1300" spc="-32" dirty="0">
                <a:solidFill>
                  <a:srgbClr val="231F20"/>
                </a:solidFill>
                <a:latin typeface="Arial" pitchFamily="34" charset="0"/>
                <a:cs typeface="Arial" pitchFamily="34" charset="0"/>
              </a:rPr>
              <a:t>d) Tehlikelerin yönlerini saptamak</a:t>
            </a:r>
          </a:p>
          <a:p>
            <a:pPr marR="4655" algn="just">
              <a:lnSpc>
                <a:spcPct val="200000"/>
              </a:lnSpc>
              <a:spcBef>
                <a:spcPts val="550"/>
              </a:spcBef>
              <a:spcAft>
                <a:spcPts val="550"/>
              </a:spcAft>
            </a:pPr>
            <a:r>
              <a:rPr lang="tr-TR" sz="1300" spc="-32" dirty="0">
                <a:solidFill>
                  <a:srgbClr val="231F20"/>
                </a:solidFill>
                <a:latin typeface="Arial" pitchFamily="34" charset="0"/>
                <a:cs typeface="Arial" pitchFamily="34" charset="0"/>
              </a:rPr>
              <a:t>e) Oluşabilecek faydaları belirleme</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665" y="-54429"/>
            <a:ext cx="611110" cy="55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08384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8"/>
            <a:ext cx="8589475" cy="5086252"/>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spcBef>
                <a:spcPts val="550"/>
              </a:spcBef>
              <a:spcAft>
                <a:spcPts val="550"/>
              </a:spcAft>
            </a:pPr>
            <a:r>
              <a:rPr lang="tr-TR" sz="1300" spc="-32" dirty="0">
                <a:solidFill>
                  <a:srgbClr val="231F20"/>
                </a:solidFill>
                <a:latin typeface="Arial" pitchFamily="34" charset="0"/>
                <a:cs typeface="Arial" pitchFamily="34" charset="0"/>
              </a:rPr>
              <a:t>3</a:t>
            </a:r>
            <a:r>
              <a:rPr lang="tr-TR" sz="1300" spc="-32" dirty="0">
                <a:solidFill>
                  <a:srgbClr val="231F20"/>
                </a:solidFill>
                <a:latin typeface="Arial" pitchFamily="34" charset="0"/>
                <a:cs typeface="Arial" pitchFamily="34" charset="0"/>
              </a:rPr>
              <a:t>. Aşağıdakilerden hangisi askerî-güvenlik strateji ilkelerinden biri değildir ?</a:t>
            </a:r>
          </a:p>
          <a:p>
            <a:pPr marR="4655" algn="just">
              <a:spcBef>
                <a:spcPts val="550"/>
              </a:spcBef>
              <a:spcAft>
                <a:spcPts val="550"/>
              </a:spcAft>
            </a:pPr>
            <a:r>
              <a:rPr lang="tr-TR" sz="1300" spc="-32" dirty="0">
                <a:solidFill>
                  <a:srgbClr val="231F20"/>
                </a:solidFill>
                <a:latin typeface="Arial" pitchFamily="34" charset="0"/>
                <a:cs typeface="Arial" pitchFamily="34" charset="0"/>
              </a:rPr>
              <a:t>a) Amaç-araç uygunluğu</a:t>
            </a:r>
          </a:p>
          <a:p>
            <a:pPr marR="4655" algn="just">
              <a:spcBef>
                <a:spcPts val="550"/>
              </a:spcBef>
              <a:spcAft>
                <a:spcPts val="550"/>
              </a:spcAft>
            </a:pPr>
            <a:r>
              <a:rPr lang="tr-TR" sz="1300" spc="-32" dirty="0">
                <a:solidFill>
                  <a:srgbClr val="231F20"/>
                </a:solidFill>
                <a:latin typeface="Arial" pitchFamily="34" charset="0"/>
                <a:cs typeface="Arial" pitchFamily="34" charset="0"/>
              </a:rPr>
              <a:t>b) Esneklik, uysallık ve ihtiyat</a:t>
            </a:r>
          </a:p>
          <a:p>
            <a:pPr marR="4655" algn="just">
              <a:spcBef>
                <a:spcPts val="550"/>
              </a:spcBef>
              <a:spcAft>
                <a:spcPts val="550"/>
              </a:spcAft>
            </a:pPr>
            <a:r>
              <a:rPr lang="tr-TR" sz="1300" spc="-32" dirty="0">
                <a:solidFill>
                  <a:srgbClr val="231F20"/>
                </a:solidFill>
                <a:latin typeface="Arial" pitchFamily="34" charset="0"/>
                <a:cs typeface="Arial" pitchFamily="34" charset="0"/>
              </a:rPr>
              <a:t>c) Zayıf ekonomilerin belirlenmesi</a:t>
            </a:r>
          </a:p>
          <a:p>
            <a:pPr marR="4655" algn="just">
              <a:spcBef>
                <a:spcPts val="550"/>
              </a:spcBef>
              <a:spcAft>
                <a:spcPts val="550"/>
              </a:spcAft>
            </a:pPr>
            <a:r>
              <a:rPr lang="tr-TR" sz="1300" spc="-32" dirty="0">
                <a:solidFill>
                  <a:srgbClr val="231F20"/>
                </a:solidFill>
                <a:latin typeface="Arial" pitchFamily="34" charset="0"/>
                <a:cs typeface="Arial" pitchFamily="34" charset="0"/>
              </a:rPr>
              <a:t>d) Ateş ile hareketi birleştirme</a:t>
            </a:r>
          </a:p>
          <a:p>
            <a:pPr marR="4655" algn="just">
              <a:spcBef>
                <a:spcPts val="550"/>
              </a:spcBef>
              <a:spcAft>
                <a:spcPts val="550"/>
              </a:spcAft>
            </a:pPr>
            <a:r>
              <a:rPr lang="tr-TR" sz="1300" spc="-32" dirty="0">
                <a:solidFill>
                  <a:srgbClr val="231F20"/>
                </a:solidFill>
                <a:latin typeface="Arial" pitchFamily="34" charset="0"/>
                <a:cs typeface="Arial" pitchFamily="34" charset="0"/>
              </a:rPr>
              <a:t>e) Kayıp vermeksizin geri çekilmeyi </a:t>
            </a:r>
            <a:r>
              <a:rPr lang="tr-TR" sz="1300" spc="-32" dirty="0">
                <a:solidFill>
                  <a:srgbClr val="231F20"/>
                </a:solidFill>
                <a:latin typeface="Arial" pitchFamily="34" charset="0"/>
                <a:cs typeface="Arial" pitchFamily="34" charset="0"/>
              </a:rPr>
              <a:t>bilme</a:t>
            </a:r>
          </a:p>
          <a:p>
            <a:pPr marR="4655" algn="just">
              <a:spcBef>
                <a:spcPts val="550"/>
              </a:spcBef>
              <a:spcAft>
                <a:spcPts val="550"/>
              </a:spcAft>
            </a:pPr>
            <a:endParaRPr lang="tr-TR" sz="1300" spc="-32" dirty="0">
              <a:solidFill>
                <a:srgbClr val="231F20"/>
              </a:solidFill>
              <a:latin typeface="Arial" pitchFamily="34" charset="0"/>
              <a:cs typeface="Arial" pitchFamily="34" charset="0"/>
            </a:endParaRPr>
          </a:p>
          <a:p>
            <a:pPr marR="4655" algn="just">
              <a:spcBef>
                <a:spcPts val="550"/>
              </a:spcBef>
              <a:spcAft>
                <a:spcPts val="550"/>
              </a:spcAft>
            </a:pPr>
            <a:r>
              <a:rPr lang="tr-TR" sz="1300" spc="-32" dirty="0">
                <a:solidFill>
                  <a:srgbClr val="231F20"/>
                </a:solidFill>
                <a:latin typeface="Arial" pitchFamily="34" charset="0"/>
                <a:cs typeface="Arial" pitchFamily="34" charset="0"/>
              </a:rPr>
              <a:t>4. Aşağıdakilerden hangisinde güçleri, kuvvetli olunan nokta etrafında </a:t>
            </a:r>
            <a:r>
              <a:rPr lang="tr-TR" sz="1300" spc="-32" dirty="0">
                <a:solidFill>
                  <a:srgbClr val="231F20"/>
                </a:solidFill>
                <a:latin typeface="Arial" pitchFamily="34" charset="0"/>
                <a:cs typeface="Arial" pitchFamily="34" charset="0"/>
              </a:rPr>
              <a:t>birleştirerek düşmanı </a:t>
            </a:r>
            <a:r>
              <a:rPr lang="tr-TR" sz="1300" spc="-32" dirty="0">
                <a:solidFill>
                  <a:srgbClr val="231F20"/>
                </a:solidFill>
                <a:latin typeface="Arial" pitchFamily="34" charset="0"/>
                <a:cs typeface="Arial" pitchFamily="34" charset="0"/>
              </a:rPr>
              <a:t>zayıf olduğu noktadan çökertmek ilkesi yer alır?</a:t>
            </a:r>
          </a:p>
          <a:p>
            <a:pPr marR="4655" algn="just">
              <a:spcBef>
                <a:spcPts val="550"/>
              </a:spcBef>
              <a:spcAft>
                <a:spcPts val="550"/>
              </a:spcAft>
            </a:pPr>
            <a:r>
              <a:rPr lang="tr-TR" sz="1300" spc="-32" dirty="0">
                <a:solidFill>
                  <a:srgbClr val="231F20"/>
                </a:solidFill>
                <a:latin typeface="Arial" pitchFamily="34" charset="0"/>
                <a:cs typeface="Arial" pitchFamily="34" charset="0"/>
              </a:rPr>
              <a:t>a) Şirket stratejisi</a:t>
            </a:r>
          </a:p>
          <a:p>
            <a:pPr marR="4655" algn="just">
              <a:spcBef>
                <a:spcPts val="550"/>
              </a:spcBef>
              <a:spcAft>
                <a:spcPts val="550"/>
              </a:spcAft>
            </a:pPr>
            <a:r>
              <a:rPr lang="tr-TR" sz="1300" spc="-32" dirty="0">
                <a:solidFill>
                  <a:srgbClr val="231F20"/>
                </a:solidFill>
                <a:latin typeface="Arial" pitchFamily="34" charset="0"/>
                <a:cs typeface="Arial" pitchFamily="34" charset="0"/>
              </a:rPr>
              <a:t>b) Askerî strateji</a:t>
            </a:r>
          </a:p>
          <a:p>
            <a:pPr marR="4655" algn="just">
              <a:spcBef>
                <a:spcPts val="550"/>
              </a:spcBef>
              <a:spcAft>
                <a:spcPts val="550"/>
              </a:spcAft>
            </a:pPr>
            <a:r>
              <a:rPr lang="tr-TR" sz="1300" spc="-32" dirty="0">
                <a:solidFill>
                  <a:srgbClr val="231F20"/>
                </a:solidFill>
                <a:latin typeface="Arial" pitchFamily="34" charset="0"/>
                <a:cs typeface="Arial" pitchFamily="34" charset="0"/>
              </a:rPr>
              <a:t>c) İç güvenlik stratejisi</a:t>
            </a:r>
          </a:p>
          <a:p>
            <a:pPr marR="4655" algn="just">
              <a:spcBef>
                <a:spcPts val="550"/>
              </a:spcBef>
              <a:spcAft>
                <a:spcPts val="550"/>
              </a:spcAft>
            </a:pPr>
            <a:r>
              <a:rPr lang="tr-TR" sz="1300" spc="-32" dirty="0">
                <a:solidFill>
                  <a:srgbClr val="231F20"/>
                </a:solidFill>
                <a:latin typeface="Arial" pitchFamily="34" charset="0"/>
                <a:cs typeface="Arial" pitchFamily="34" charset="0"/>
              </a:rPr>
              <a:t>d) İktisadi strateji</a:t>
            </a:r>
          </a:p>
          <a:p>
            <a:pPr marR="4655" algn="just">
              <a:spcBef>
                <a:spcPts val="550"/>
              </a:spcBef>
              <a:spcAft>
                <a:spcPts val="550"/>
              </a:spcAft>
            </a:pPr>
            <a:r>
              <a:rPr lang="tr-TR" sz="1300" spc="-32" dirty="0">
                <a:solidFill>
                  <a:srgbClr val="231F20"/>
                </a:solidFill>
                <a:latin typeface="Arial" pitchFamily="34" charset="0"/>
                <a:cs typeface="Arial" pitchFamily="34" charset="0"/>
              </a:rPr>
              <a:t>e) Uluslararası strateji</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665" y="-54429"/>
            <a:ext cx="611110" cy="55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5983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7"/>
            <a:ext cx="8589475" cy="4881068"/>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spcBef>
                <a:spcPts val="550"/>
              </a:spcBef>
              <a:spcAft>
                <a:spcPts val="550"/>
              </a:spcAft>
            </a:pPr>
            <a:r>
              <a:rPr lang="tr-TR" sz="1300" spc="-32" dirty="0">
                <a:solidFill>
                  <a:srgbClr val="231F20"/>
                </a:solidFill>
                <a:latin typeface="Arial" pitchFamily="34" charset="0"/>
                <a:cs typeface="Arial" pitchFamily="34" charset="0"/>
              </a:rPr>
              <a:t>5. Aşağıdakilerden hangisi stratejik yönetimin özelliklerinden biri değildir ?</a:t>
            </a:r>
          </a:p>
          <a:p>
            <a:pPr marR="4655" algn="just">
              <a:spcBef>
                <a:spcPts val="550"/>
              </a:spcBef>
              <a:spcAft>
                <a:spcPts val="550"/>
              </a:spcAft>
            </a:pPr>
            <a:r>
              <a:rPr lang="tr-TR" sz="1300" spc="-32" dirty="0">
                <a:solidFill>
                  <a:srgbClr val="231F20"/>
                </a:solidFill>
                <a:latin typeface="Arial" pitchFamily="34" charset="0"/>
                <a:cs typeface="Arial" pitchFamily="34" charset="0"/>
              </a:rPr>
              <a:t>a) Tepe yönetiminin bir fonksiyonudur.</a:t>
            </a:r>
          </a:p>
          <a:p>
            <a:pPr marR="4655" algn="just">
              <a:spcBef>
                <a:spcPts val="550"/>
              </a:spcBef>
              <a:spcAft>
                <a:spcPts val="550"/>
              </a:spcAft>
            </a:pPr>
            <a:r>
              <a:rPr lang="tr-TR" sz="1300" spc="-32" dirty="0">
                <a:solidFill>
                  <a:srgbClr val="231F20"/>
                </a:solidFill>
                <a:latin typeface="Arial" pitchFamily="34" charset="0"/>
                <a:cs typeface="Arial" pitchFamily="34" charset="0"/>
              </a:rPr>
              <a:t>b) İdarenin uzun vadedeki amaçları ile ilgilidir.</a:t>
            </a:r>
          </a:p>
          <a:p>
            <a:pPr marR="4655" algn="just">
              <a:spcBef>
                <a:spcPts val="550"/>
              </a:spcBef>
              <a:spcAft>
                <a:spcPts val="550"/>
              </a:spcAft>
            </a:pPr>
            <a:r>
              <a:rPr lang="tr-TR" sz="1300" spc="-32" dirty="0">
                <a:solidFill>
                  <a:srgbClr val="231F20"/>
                </a:solidFill>
                <a:latin typeface="Arial" pitchFamily="34" charset="0"/>
                <a:cs typeface="Arial" pitchFamily="34" charset="0"/>
              </a:rPr>
              <a:t>c) Alt kademe yöneticilerine rehberlik eder.</a:t>
            </a:r>
          </a:p>
          <a:p>
            <a:pPr marR="4655" algn="just">
              <a:spcBef>
                <a:spcPts val="550"/>
              </a:spcBef>
              <a:spcAft>
                <a:spcPts val="550"/>
              </a:spcAft>
            </a:pPr>
            <a:r>
              <a:rPr lang="tr-TR" sz="1300" spc="-32" dirty="0">
                <a:solidFill>
                  <a:srgbClr val="231F20"/>
                </a:solidFill>
                <a:latin typeface="Arial" pitchFamily="34" charset="0"/>
                <a:cs typeface="Arial" pitchFamily="34" charset="0"/>
              </a:rPr>
              <a:t>d) İdareyi açık bir sistem olarak tanımlar.</a:t>
            </a:r>
          </a:p>
          <a:p>
            <a:pPr marR="4655" algn="just">
              <a:spcBef>
                <a:spcPts val="550"/>
              </a:spcBef>
              <a:spcAft>
                <a:spcPts val="550"/>
              </a:spcAft>
            </a:pPr>
            <a:r>
              <a:rPr lang="tr-TR" sz="1300" spc="-32" dirty="0">
                <a:solidFill>
                  <a:srgbClr val="231F20"/>
                </a:solidFill>
                <a:latin typeface="Arial" pitchFamily="34" charset="0"/>
                <a:cs typeface="Arial" pitchFamily="34" charset="0"/>
              </a:rPr>
              <a:t>e) Kısa vadede başarıyı hedefler</a:t>
            </a:r>
            <a:r>
              <a:rPr lang="tr-TR" sz="1300" spc="-32" dirty="0">
                <a:solidFill>
                  <a:srgbClr val="231F20"/>
                </a:solidFill>
                <a:latin typeface="Arial" pitchFamily="34" charset="0"/>
                <a:cs typeface="Arial" pitchFamily="34" charset="0"/>
              </a:rPr>
              <a:t>.</a:t>
            </a:r>
          </a:p>
          <a:p>
            <a:pPr marR="4655" algn="just">
              <a:spcBef>
                <a:spcPts val="550"/>
              </a:spcBef>
              <a:spcAft>
                <a:spcPts val="550"/>
              </a:spcAft>
            </a:pPr>
            <a:endParaRPr lang="tr-TR" sz="1300" spc="-32" dirty="0">
              <a:solidFill>
                <a:srgbClr val="231F20"/>
              </a:solidFill>
              <a:latin typeface="Arial" pitchFamily="34" charset="0"/>
              <a:cs typeface="Arial" pitchFamily="34" charset="0"/>
            </a:endParaRPr>
          </a:p>
          <a:p>
            <a:pPr marR="4655" algn="just">
              <a:spcBef>
                <a:spcPts val="550"/>
              </a:spcBef>
              <a:spcAft>
                <a:spcPts val="550"/>
              </a:spcAft>
            </a:pPr>
            <a:r>
              <a:rPr lang="tr-TR" sz="1300" spc="-32" dirty="0">
                <a:solidFill>
                  <a:srgbClr val="231F20"/>
                </a:solidFill>
                <a:latin typeface="Arial" pitchFamily="34" charset="0"/>
                <a:cs typeface="Arial" pitchFamily="34" charset="0"/>
              </a:rPr>
              <a:t>6. Aşağıdakilerden hangisi stratejik yönetimin özelliklerinden biridir?</a:t>
            </a:r>
          </a:p>
          <a:p>
            <a:pPr marR="4655" algn="just">
              <a:spcBef>
                <a:spcPts val="550"/>
              </a:spcBef>
              <a:spcAft>
                <a:spcPts val="550"/>
              </a:spcAft>
            </a:pPr>
            <a:r>
              <a:rPr lang="tr-TR" sz="1300" spc="-32" dirty="0">
                <a:solidFill>
                  <a:srgbClr val="231F20"/>
                </a:solidFill>
                <a:latin typeface="Arial" pitchFamily="34" charset="0"/>
                <a:cs typeface="Arial" pitchFamily="34" charset="0"/>
              </a:rPr>
              <a:t>a) Alt kademe yöneticilerine rehberlik etmez.</a:t>
            </a:r>
          </a:p>
          <a:p>
            <a:pPr marR="4655" algn="just">
              <a:spcBef>
                <a:spcPts val="550"/>
              </a:spcBef>
              <a:spcAft>
                <a:spcPts val="550"/>
              </a:spcAft>
            </a:pPr>
            <a:r>
              <a:rPr lang="tr-TR" sz="1300" spc="-32" dirty="0">
                <a:solidFill>
                  <a:srgbClr val="231F20"/>
                </a:solidFill>
                <a:latin typeface="Arial" pitchFamily="34" charset="0"/>
                <a:cs typeface="Arial" pitchFamily="34" charset="0"/>
              </a:rPr>
              <a:t>b) İdarenin maliyetlerinin dağılımıyla ilgilidir.</a:t>
            </a:r>
          </a:p>
          <a:p>
            <a:pPr marR="4655" algn="just">
              <a:spcBef>
                <a:spcPts val="550"/>
              </a:spcBef>
              <a:spcAft>
                <a:spcPts val="550"/>
              </a:spcAft>
            </a:pPr>
            <a:r>
              <a:rPr lang="tr-TR" sz="1300" spc="-32" dirty="0">
                <a:solidFill>
                  <a:srgbClr val="231F20"/>
                </a:solidFill>
                <a:latin typeface="Arial" pitchFamily="34" charset="0"/>
                <a:cs typeface="Arial" pitchFamily="34" charset="0"/>
              </a:rPr>
              <a:t>c) Karar vermede kullandığı bilgilerin kaynak ve verileri farklıdır.</a:t>
            </a:r>
          </a:p>
          <a:p>
            <a:pPr marR="4655" algn="just">
              <a:spcBef>
                <a:spcPts val="550"/>
              </a:spcBef>
              <a:spcAft>
                <a:spcPts val="550"/>
              </a:spcAft>
            </a:pPr>
            <a:r>
              <a:rPr lang="tr-TR" sz="1300" spc="-32" dirty="0">
                <a:solidFill>
                  <a:srgbClr val="231F20"/>
                </a:solidFill>
                <a:latin typeface="Arial" pitchFamily="34" charset="0"/>
                <a:cs typeface="Arial" pitchFamily="34" charset="0"/>
              </a:rPr>
              <a:t>d) Bireysel çalışmaya dayalı olarak organizasyon yapar.</a:t>
            </a:r>
          </a:p>
          <a:p>
            <a:pPr marR="4655" algn="just">
              <a:spcBef>
                <a:spcPts val="550"/>
              </a:spcBef>
              <a:spcAft>
                <a:spcPts val="550"/>
              </a:spcAft>
            </a:pPr>
            <a:r>
              <a:rPr lang="tr-TR" sz="1300" spc="-32" dirty="0">
                <a:solidFill>
                  <a:srgbClr val="231F20"/>
                </a:solidFill>
                <a:latin typeface="Arial" pitchFamily="34" charset="0"/>
                <a:cs typeface="Arial" pitchFamily="34" charset="0"/>
              </a:rPr>
              <a:t>e) Organizasyondaki problemlerin çeşitlenmesine çalışır.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665" y="-54429"/>
            <a:ext cx="611110" cy="55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7054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8"/>
            <a:ext cx="8589475" cy="5086252"/>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spcBef>
                <a:spcPts val="550"/>
              </a:spcBef>
              <a:spcAft>
                <a:spcPts val="550"/>
              </a:spcAft>
            </a:pPr>
            <a:r>
              <a:rPr lang="tr-TR" sz="1300" spc="-32" dirty="0">
                <a:solidFill>
                  <a:srgbClr val="231F20"/>
                </a:solidFill>
                <a:latin typeface="Arial" pitchFamily="34" charset="0"/>
                <a:cs typeface="Arial" pitchFamily="34" charset="0"/>
              </a:rPr>
              <a:t>7. Bir toplumsal-politik sistemdeki ilgili bütün aktörlerin ortak çabalarıyla </a:t>
            </a:r>
            <a:r>
              <a:rPr lang="tr-TR" sz="1300" spc="-32" dirty="0">
                <a:solidFill>
                  <a:srgbClr val="231F20"/>
                </a:solidFill>
                <a:latin typeface="Arial" pitchFamily="34" charset="0"/>
                <a:cs typeface="Arial" pitchFamily="34" charset="0"/>
              </a:rPr>
              <a:t>elde edilen </a:t>
            </a:r>
            <a:r>
              <a:rPr lang="tr-TR" sz="1300" spc="-32" dirty="0">
                <a:solidFill>
                  <a:srgbClr val="231F20"/>
                </a:solidFill>
                <a:latin typeface="Arial" pitchFamily="34" charset="0"/>
                <a:cs typeface="Arial" pitchFamily="34" charset="0"/>
              </a:rPr>
              <a:t>sonuçların oluşturduğu yapı ya da düzene ne ad verilir?</a:t>
            </a:r>
          </a:p>
          <a:p>
            <a:pPr marR="4655" algn="just">
              <a:spcBef>
                <a:spcPts val="550"/>
              </a:spcBef>
              <a:spcAft>
                <a:spcPts val="550"/>
              </a:spcAft>
            </a:pPr>
            <a:r>
              <a:rPr lang="tr-TR" sz="1300" spc="-32" dirty="0">
                <a:solidFill>
                  <a:srgbClr val="231F20"/>
                </a:solidFill>
                <a:latin typeface="Arial" pitchFamily="34" charset="0"/>
                <a:cs typeface="Arial" pitchFamily="34" charset="0"/>
              </a:rPr>
              <a:t>a) Strateji</a:t>
            </a:r>
          </a:p>
          <a:p>
            <a:pPr marR="4655" algn="just">
              <a:spcBef>
                <a:spcPts val="550"/>
              </a:spcBef>
              <a:spcAft>
                <a:spcPts val="550"/>
              </a:spcAft>
            </a:pPr>
            <a:r>
              <a:rPr lang="tr-TR" sz="1300" spc="-32" dirty="0">
                <a:solidFill>
                  <a:srgbClr val="231F20"/>
                </a:solidFill>
                <a:latin typeface="Arial" pitchFamily="34" charset="0"/>
                <a:cs typeface="Arial" pitchFamily="34" charset="0"/>
              </a:rPr>
              <a:t>b) Planlama</a:t>
            </a:r>
          </a:p>
          <a:p>
            <a:pPr marR="4655" algn="just">
              <a:spcBef>
                <a:spcPts val="550"/>
              </a:spcBef>
              <a:spcAft>
                <a:spcPts val="550"/>
              </a:spcAft>
            </a:pPr>
            <a:r>
              <a:rPr lang="tr-TR" sz="1300" spc="-32" dirty="0">
                <a:solidFill>
                  <a:srgbClr val="231F20"/>
                </a:solidFill>
                <a:latin typeface="Arial" pitchFamily="34" charset="0"/>
                <a:cs typeface="Arial" pitchFamily="34" charset="0"/>
              </a:rPr>
              <a:t>c) Organizasyon</a:t>
            </a:r>
          </a:p>
          <a:p>
            <a:pPr marR="4655" algn="just">
              <a:spcBef>
                <a:spcPts val="550"/>
              </a:spcBef>
              <a:spcAft>
                <a:spcPts val="550"/>
              </a:spcAft>
            </a:pPr>
            <a:r>
              <a:rPr lang="tr-TR" sz="1300" spc="-32" dirty="0">
                <a:solidFill>
                  <a:srgbClr val="231F20"/>
                </a:solidFill>
                <a:latin typeface="Arial" pitchFamily="34" charset="0"/>
                <a:cs typeface="Arial" pitchFamily="34" charset="0"/>
              </a:rPr>
              <a:t>d) Yönetişim</a:t>
            </a:r>
          </a:p>
          <a:p>
            <a:pPr marR="4655" algn="just">
              <a:spcBef>
                <a:spcPts val="550"/>
              </a:spcBef>
              <a:spcAft>
                <a:spcPts val="550"/>
              </a:spcAft>
            </a:pPr>
            <a:r>
              <a:rPr lang="tr-TR" sz="1300" spc="-32" dirty="0">
                <a:solidFill>
                  <a:srgbClr val="231F20"/>
                </a:solidFill>
                <a:latin typeface="Arial" pitchFamily="34" charset="0"/>
                <a:cs typeface="Arial" pitchFamily="34" charset="0"/>
              </a:rPr>
              <a:t>e) </a:t>
            </a:r>
            <a:r>
              <a:rPr lang="tr-TR" sz="1300" spc="-32" dirty="0">
                <a:solidFill>
                  <a:srgbClr val="231F20"/>
                </a:solidFill>
                <a:latin typeface="Arial" pitchFamily="34" charset="0"/>
                <a:cs typeface="Arial" pitchFamily="34" charset="0"/>
              </a:rPr>
              <a:t>Bilişim</a:t>
            </a:r>
          </a:p>
          <a:p>
            <a:pPr marR="4655" algn="just">
              <a:spcBef>
                <a:spcPts val="550"/>
              </a:spcBef>
              <a:spcAft>
                <a:spcPts val="550"/>
              </a:spcAft>
            </a:pPr>
            <a:endParaRPr lang="tr-TR" sz="1300" spc="-32" dirty="0">
              <a:solidFill>
                <a:srgbClr val="231F20"/>
              </a:solidFill>
              <a:latin typeface="Arial" pitchFamily="34" charset="0"/>
              <a:cs typeface="Arial" pitchFamily="34" charset="0"/>
            </a:endParaRPr>
          </a:p>
          <a:p>
            <a:pPr marR="4655" algn="just">
              <a:spcBef>
                <a:spcPts val="550"/>
              </a:spcBef>
              <a:spcAft>
                <a:spcPts val="550"/>
              </a:spcAft>
            </a:pPr>
            <a:r>
              <a:rPr lang="tr-TR" sz="1300" spc="-32" dirty="0">
                <a:solidFill>
                  <a:srgbClr val="231F20"/>
                </a:solidFill>
                <a:latin typeface="Arial" pitchFamily="34" charset="0"/>
                <a:cs typeface="Arial" pitchFamily="34" charset="0"/>
              </a:rPr>
              <a:t>8. Aşağıdakilerden hangisi “</a:t>
            </a:r>
            <a:r>
              <a:rPr lang="tr-TR" sz="1300" spc="-32" dirty="0" err="1">
                <a:solidFill>
                  <a:srgbClr val="231F20"/>
                </a:solidFill>
                <a:latin typeface="Arial" pitchFamily="34" charset="0"/>
                <a:cs typeface="Arial" pitchFamily="34" charset="0"/>
              </a:rPr>
              <a:t>yönetişim”in</a:t>
            </a:r>
            <a:r>
              <a:rPr lang="tr-TR" sz="1300" spc="-32" dirty="0">
                <a:solidFill>
                  <a:srgbClr val="231F20"/>
                </a:solidFill>
                <a:latin typeface="Arial" pitchFamily="34" charset="0"/>
                <a:cs typeface="Arial" pitchFamily="34" charset="0"/>
              </a:rPr>
              <a:t> temel ilkelerinden biri değildir?</a:t>
            </a:r>
          </a:p>
          <a:p>
            <a:pPr marR="4655" algn="just">
              <a:spcBef>
                <a:spcPts val="550"/>
              </a:spcBef>
              <a:spcAft>
                <a:spcPts val="550"/>
              </a:spcAft>
            </a:pPr>
            <a:r>
              <a:rPr lang="tr-TR" sz="1300" spc="-32" dirty="0">
                <a:solidFill>
                  <a:srgbClr val="231F20"/>
                </a:solidFill>
                <a:latin typeface="Arial" pitchFamily="34" charset="0"/>
                <a:cs typeface="Arial" pitchFamily="34" charset="0"/>
              </a:rPr>
              <a:t>a) Adillik</a:t>
            </a:r>
          </a:p>
          <a:p>
            <a:pPr marR="4655" algn="just">
              <a:spcBef>
                <a:spcPts val="550"/>
              </a:spcBef>
              <a:spcAft>
                <a:spcPts val="550"/>
              </a:spcAft>
            </a:pPr>
            <a:r>
              <a:rPr lang="tr-TR" sz="1300" spc="-32" dirty="0">
                <a:solidFill>
                  <a:srgbClr val="231F20"/>
                </a:solidFill>
                <a:latin typeface="Arial" pitchFamily="34" charset="0"/>
                <a:cs typeface="Arial" pitchFamily="34" charset="0"/>
              </a:rPr>
              <a:t>b) Hesap verilebilirlik</a:t>
            </a:r>
          </a:p>
          <a:p>
            <a:pPr marR="4655" algn="just">
              <a:spcBef>
                <a:spcPts val="550"/>
              </a:spcBef>
              <a:spcAft>
                <a:spcPts val="550"/>
              </a:spcAft>
            </a:pPr>
            <a:r>
              <a:rPr lang="tr-TR" sz="1300" spc="-32" dirty="0">
                <a:solidFill>
                  <a:srgbClr val="231F20"/>
                </a:solidFill>
                <a:latin typeface="Arial" pitchFamily="34" charset="0"/>
                <a:cs typeface="Arial" pitchFamily="34" charset="0"/>
              </a:rPr>
              <a:t>c) Etkililik</a:t>
            </a:r>
          </a:p>
          <a:p>
            <a:pPr marR="4655" algn="just">
              <a:spcBef>
                <a:spcPts val="550"/>
              </a:spcBef>
              <a:spcAft>
                <a:spcPts val="550"/>
              </a:spcAft>
            </a:pPr>
            <a:r>
              <a:rPr lang="tr-TR" sz="1300" spc="-32" dirty="0">
                <a:solidFill>
                  <a:srgbClr val="231F20"/>
                </a:solidFill>
                <a:latin typeface="Arial" pitchFamily="34" charset="0"/>
                <a:cs typeface="Arial" pitchFamily="34" charset="0"/>
              </a:rPr>
              <a:t>d) Yaratıcılık</a:t>
            </a:r>
          </a:p>
          <a:p>
            <a:pPr marR="4655" algn="just">
              <a:spcBef>
                <a:spcPts val="550"/>
              </a:spcBef>
              <a:spcAft>
                <a:spcPts val="550"/>
              </a:spcAft>
            </a:pPr>
            <a:r>
              <a:rPr lang="tr-TR" sz="1300" spc="-32" dirty="0">
                <a:solidFill>
                  <a:srgbClr val="231F20"/>
                </a:solidFill>
                <a:latin typeface="Arial" pitchFamily="34" charset="0"/>
                <a:cs typeface="Arial" pitchFamily="34" charset="0"/>
              </a:rPr>
              <a:t>e) Katılımcılık</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665" y="-54429"/>
            <a:ext cx="611110" cy="55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25409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7"/>
            <a:ext cx="8589475" cy="5875256"/>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spcBef>
                <a:spcPts val="550"/>
              </a:spcBef>
              <a:spcAft>
                <a:spcPts val="550"/>
              </a:spcAft>
            </a:pPr>
            <a:r>
              <a:rPr lang="tr-TR" sz="1300" spc="-32" dirty="0">
                <a:solidFill>
                  <a:srgbClr val="231F20"/>
                </a:solidFill>
                <a:latin typeface="Arial" pitchFamily="34" charset="0"/>
                <a:cs typeface="Arial" pitchFamily="34" charset="0"/>
              </a:rPr>
              <a:t>9. Bilginin ve faaliyetlerin oluşturulması ve gerçekleştirilmesinde </a:t>
            </a:r>
            <a:r>
              <a:rPr lang="tr-TR" sz="1300" spc="-32" dirty="0">
                <a:solidFill>
                  <a:srgbClr val="231F20"/>
                </a:solidFill>
                <a:latin typeface="Arial" pitchFamily="34" charset="0"/>
                <a:cs typeface="Arial" pitchFamily="34" charset="0"/>
              </a:rPr>
              <a:t>katılımcıların desteğini </a:t>
            </a:r>
            <a:r>
              <a:rPr lang="tr-TR" sz="1300" spc="-32" dirty="0">
                <a:solidFill>
                  <a:srgbClr val="231F20"/>
                </a:solidFill>
                <a:latin typeface="Arial" pitchFamily="34" charset="0"/>
                <a:cs typeface="Arial" pitchFamily="34" charset="0"/>
              </a:rPr>
              <a:t>sağlamayı ve buna yönelik bir ortam geliştirmeyi ifade </a:t>
            </a:r>
            <a:r>
              <a:rPr lang="tr-TR" sz="1300" spc="-32" dirty="0">
                <a:solidFill>
                  <a:srgbClr val="231F20"/>
                </a:solidFill>
                <a:latin typeface="Arial" pitchFamily="34" charset="0"/>
                <a:cs typeface="Arial" pitchFamily="34" charset="0"/>
              </a:rPr>
              <a:t>eden yönetişim </a:t>
            </a:r>
            <a:r>
              <a:rPr lang="tr-TR" sz="1300" spc="-32" dirty="0">
                <a:solidFill>
                  <a:srgbClr val="231F20"/>
                </a:solidFill>
                <a:latin typeface="Arial" pitchFamily="34" charset="0"/>
                <a:cs typeface="Arial" pitchFamily="34" charset="0"/>
              </a:rPr>
              <a:t>ilkesi aşağıdakilerden hangisidir?</a:t>
            </a:r>
          </a:p>
          <a:p>
            <a:pPr marR="4655" algn="just">
              <a:spcBef>
                <a:spcPts val="550"/>
              </a:spcBef>
              <a:spcAft>
                <a:spcPts val="550"/>
              </a:spcAft>
            </a:pPr>
            <a:r>
              <a:rPr lang="tr-TR" sz="1300" spc="-32" dirty="0">
                <a:solidFill>
                  <a:srgbClr val="231F20"/>
                </a:solidFill>
                <a:latin typeface="Arial" pitchFamily="34" charset="0"/>
                <a:cs typeface="Arial" pitchFamily="34" charset="0"/>
              </a:rPr>
              <a:t>a) Katılımcılık</a:t>
            </a:r>
          </a:p>
          <a:p>
            <a:pPr marR="4655" algn="just">
              <a:spcBef>
                <a:spcPts val="550"/>
              </a:spcBef>
              <a:spcAft>
                <a:spcPts val="550"/>
              </a:spcAft>
            </a:pPr>
            <a:r>
              <a:rPr lang="tr-TR" sz="1300" spc="-32" dirty="0">
                <a:solidFill>
                  <a:srgbClr val="231F20"/>
                </a:solidFill>
                <a:latin typeface="Arial" pitchFamily="34" charset="0"/>
                <a:cs typeface="Arial" pitchFamily="34" charset="0"/>
              </a:rPr>
              <a:t>b) Hesap verilebilirlik</a:t>
            </a:r>
          </a:p>
          <a:p>
            <a:pPr marR="4655" algn="just">
              <a:spcBef>
                <a:spcPts val="550"/>
              </a:spcBef>
              <a:spcAft>
                <a:spcPts val="550"/>
              </a:spcAft>
            </a:pPr>
            <a:r>
              <a:rPr lang="tr-TR" sz="1300" spc="-32" dirty="0">
                <a:solidFill>
                  <a:srgbClr val="231F20"/>
                </a:solidFill>
                <a:latin typeface="Arial" pitchFamily="34" charset="0"/>
                <a:cs typeface="Arial" pitchFamily="34" charset="0"/>
              </a:rPr>
              <a:t>c) Yaratıcılık</a:t>
            </a:r>
          </a:p>
          <a:p>
            <a:pPr marR="4655" algn="just">
              <a:spcBef>
                <a:spcPts val="550"/>
              </a:spcBef>
              <a:spcAft>
                <a:spcPts val="550"/>
              </a:spcAft>
            </a:pPr>
            <a:r>
              <a:rPr lang="tr-TR" sz="1300" spc="-32" dirty="0">
                <a:solidFill>
                  <a:srgbClr val="231F20"/>
                </a:solidFill>
                <a:latin typeface="Arial" pitchFamily="34" charset="0"/>
                <a:cs typeface="Arial" pitchFamily="34" charset="0"/>
              </a:rPr>
              <a:t>d) Adillik</a:t>
            </a:r>
          </a:p>
          <a:p>
            <a:pPr marR="4655" algn="just">
              <a:spcBef>
                <a:spcPts val="550"/>
              </a:spcBef>
              <a:spcAft>
                <a:spcPts val="550"/>
              </a:spcAft>
            </a:pPr>
            <a:r>
              <a:rPr lang="tr-TR" sz="1300" spc="-32" dirty="0">
                <a:solidFill>
                  <a:srgbClr val="231F20"/>
                </a:solidFill>
                <a:latin typeface="Arial" pitchFamily="34" charset="0"/>
                <a:cs typeface="Arial" pitchFamily="34" charset="0"/>
              </a:rPr>
              <a:t>e) </a:t>
            </a:r>
            <a:r>
              <a:rPr lang="tr-TR" sz="1300" spc="-32" dirty="0">
                <a:solidFill>
                  <a:srgbClr val="231F20"/>
                </a:solidFill>
                <a:latin typeface="Arial" pitchFamily="34" charset="0"/>
                <a:cs typeface="Arial" pitchFamily="34" charset="0"/>
              </a:rPr>
              <a:t>Etkililik</a:t>
            </a:r>
          </a:p>
          <a:p>
            <a:pPr marR="4655" algn="just">
              <a:spcBef>
                <a:spcPts val="550"/>
              </a:spcBef>
              <a:spcAft>
                <a:spcPts val="550"/>
              </a:spcAft>
            </a:pPr>
            <a:endParaRPr lang="tr-TR" sz="1300" spc="-32" dirty="0">
              <a:solidFill>
                <a:srgbClr val="231F20"/>
              </a:solidFill>
              <a:latin typeface="Arial" pitchFamily="34" charset="0"/>
              <a:cs typeface="Arial" pitchFamily="34" charset="0"/>
            </a:endParaRPr>
          </a:p>
          <a:p>
            <a:pPr marR="4655" algn="just">
              <a:spcBef>
                <a:spcPts val="550"/>
              </a:spcBef>
              <a:spcAft>
                <a:spcPts val="550"/>
              </a:spcAft>
            </a:pPr>
            <a:r>
              <a:rPr lang="tr-TR" sz="1300" spc="-32" dirty="0">
                <a:solidFill>
                  <a:srgbClr val="231F20"/>
                </a:solidFill>
                <a:latin typeface="Arial" pitchFamily="34" charset="0"/>
                <a:cs typeface="Arial" pitchFamily="34" charset="0"/>
              </a:rPr>
              <a:t>10. Aşağıdakilerden hangisi idarenin çevresi ile ilişkilerin ötesinde </a:t>
            </a:r>
            <a:r>
              <a:rPr lang="tr-TR" sz="1300" spc="-32" dirty="0">
                <a:solidFill>
                  <a:srgbClr val="231F20"/>
                </a:solidFill>
                <a:latin typeface="Arial" pitchFamily="34" charset="0"/>
                <a:cs typeface="Arial" pitchFamily="34" charset="0"/>
              </a:rPr>
              <a:t>geleceği yaratmak </a:t>
            </a:r>
            <a:r>
              <a:rPr lang="tr-TR" sz="1300" spc="-32" dirty="0">
                <a:solidFill>
                  <a:srgbClr val="231F20"/>
                </a:solidFill>
                <a:latin typeface="Arial" pitchFamily="34" charset="0"/>
                <a:cs typeface="Arial" pitchFamily="34" charset="0"/>
              </a:rPr>
              <a:t>için idarenin tüm işlevlerinin ve unsurlarının bütüncül bir </a:t>
            </a:r>
            <a:r>
              <a:rPr lang="tr-TR" sz="1300" spc="-32" dirty="0">
                <a:solidFill>
                  <a:srgbClr val="231F20"/>
                </a:solidFill>
                <a:latin typeface="Arial" pitchFamily="34" charset="0"/>
                <a:cs typeface="Arial" pitchFamily="34" charset="0"/>
              </a:rPr>
              <a:t>yaklaşımla uzun </a:t>
            </a:r>
            <a:r>
              <a:rPr lang="tr-TR" sz="1300" spc="-32" dirty="0">
                <a:solidFill>
                  <a:srgbClr val="231F20"/>
                </a:solidFill>
                <a:latin typeface="Arial" pitchFamily="34" charset="0"/>
                <a:cs typeface="Arial" pitchFamily="34" charset="0"/>
              </a:rPr>
              <a:t>dönemde yönetimini ifade etmektedir?</a:t>
            </a:r>
          </a:p>
          <a:p>
            <a:pPr marR="4655" algn="just">
              <a:spcBef>
                <a:spcPts val="550"/>
              </a:spcBef>
              <a:spcAft>
                <a:spcPts val="550"/>
              </a:spcAft>
            </a:pPr>
            <a:r>
              <a:rPr lang="tr-TR" sz="1300" spc="-32" dirty="0">
                <a:solidFill>
                  <a:srgbClr val="231F20"/>
                </a:solidFill>
                <a:latin typeface="Arial" pitchFamily="34" charset="0"/>
                <a:cs typeface="Arial" pitchFamily="34" charset="0"/>
              </a:rPr>
              <a:t>a) Stratejik yönetim</a:t>
            </a:r>
          </a:p>
          <a:p>
            <a:pPr marR="4655" algn="just">
              <a:spcBef>
                <a:spcPts val="550"/>
              </a:spcBef>
              <a:spcAft>
                <a:spcPts val="550"/>
              </a:spcAft>
            </a:pPr>
            <a:r>
              <a:rPr lang="tr-TR" sz="1300" spc="-32" dirty="0">
                <a:solidFill>
                  <a:srgbClr val="231F20"/>
                </a:solidFill>
                <a:latin typeface="Arial" pitchFamily="34" charset="0"/>
                <a:cs typeface="Arial" pitchFamily="34" charset="0"/>
              </a:rPr>
              <a:t>b) Yönetişim</a:t>
            </a:r>
          </a:p>
          <a:p>
            <a:pPr marR="4655" algn="just">
              <a:spcBef>
                <a:spcPts val="550"/>
              </a:spcBef>
              <a:spcAft>
                <a:spcPts val="550"/>
              </a:spcAft>
            </a:pPr>
            <a:r>
              <a:rPr lang="tr-TR" sz="1300" spc="-32" dirty="0">
                <a:solidFill>
                  <a:srgbClr val="231F20"/>
                </a:solidFill>
                <a:latin typeface="Arial" pitchFamily="34" charset="0"/>
                <a:cs typeface="Arial" pitchFamily="34" charset="0"/>
              </a:rPr>
              <a:t>c) Planlama</a:t>
            </a:r>
          </a:p>
          <a:p>
            <a:pPr marR="4655" algn="just">
              <a:spcBef>
                <a:spcPts val="550"/>
              </a:spcBef>
              <a:spcAft>
                <a:spcPts val="550"/>
              </a:spcAft>
            </a:pPr>
            <a:r>
              <a:rPr lang="tr-TR" sz="1300" spc="-32" dirty="0">
                <a:solidFill>
                  <a:srgbClr val="231F20"/>
                </a:solidFill>
                <a:latin typeface="Arial" pitchFamily="34" charset="0"/>
                <a:cs typeface="Arial" pitchFamily="34" charset="0"/>
              </a:rPr>
              <a:t>d) Organizasyon</a:t>
            </a:r>
          </a:p>
          <a:p>
            <a:pPr marR="4655" algn="just">
              <a:spcBef>
                <a:spcPts val="550"/>
              </a:spcBef>
              <a:spcAft>
                <a:spcPts val="550"/>
              </a:spcAft>
            </a:pPr>
            <a:r>
              <a:rPr lang="tr-TR" sz="1300" spc="-32" dirty="0">
                <a:solidFill>
                  <a:srgbClr val="231F20"/>
                </a:solidFill>
                <a:latin typeface="Arial" pitchFamily="34" charset="0"/>
                <a:cs typeface="Arial" pitchFamily="34" charset="0"/>
              </a:rPr>
              <a:t>e) Güvenlik </a:t>
            </a:r>
            <a:r>
              <a:rPr lang="tr-TR" sz="1300" spc="-32" dirty="0">
                <a:solidFill>
                  <a:srgbClr val="231F20"/>
                </a:solidFill>
                <a:latin typeface="Arial" pitchFamily="34" charset="0"/>
                <a:cs typeface="Arial" pitchFamily="34" charset="0"/>
              </a:rPr>
              <a:t>stratejisi</a:t>
            </a:r>
          </a:p>
          <a:p>
            <a:pPr marR="4655" algn="just">
              <a:spcBef>
                <a:spcPts val="550"/>
              </a:spcBef>
              <a:spcAft>
                <a:spcPts val="550"/>
              </a:spcAft>
            </a:pPr>
            <a:r>
              <a:rPr lang="tr-TR" sz="1300" spc="-32" dirty="0">
                <a:solidFill>
                  <a:srgbClr val="231F20"/>
                </a:solidFill>
                <a:latin typeface="Arial" pitchFamily="34" charset="0"/>
                <a:cs typeface="Arial" pitchFamily="34" charset="0"/>
              </a:rPr>
              <a:t>                                                                                                                                              1.c</a:t>
            </a:r>
            <a:r>
              <a:rPr lang="tr-TR" sz="1300" spc="-32" dirty="0">
                <a:solidFill>
                  <a:srgbClr val="231F20"/>
                </a:solidFill>
                <a:latin typeface="Arial" pitchFamily="34" charset="0"/>
                <a:cs typeface="Arial" pitchFamily="34" charset="0"/>
              </a:rPr>
              <a:t>, 2.e, 3.c, 4.b, 5.e, 6.c, 7.d, 8.d, 9.a, 10.a</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1"/>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GÜVENLİK </a:t>
            </a:r>
            <a:r>
              <a:rPr lang="tr-TR" b="1" spc="-32" dirty="0">
                <a:solidFill>
                  <a:schemeClr val="bg1"/>
                </a:solidFill>
                <a:latin typeface="Arial" pitchFamily="34" charset="0"/>
                <a:cs typeface="Arial" pitchFamily="34" charset="0"/>
              </a:rPr>
              <a:t>POLİTİKALARINDA STRATEJİK </a:t>
            </a:r>
            <a:r>
              <a:rPr lang="tr-TR" b="1" spc="-32" dirty="0">
                <a:solidFill>
                  <a:schemeClr val="bg1"/>
                </a:solidFill>
                <a:latin typeface="Arial" pitchFamily="34" charset="0"/>
                <a:cs typeface="Arial" pitchFamily="34" charset="0"/>
              </a:rPr>
              <a:t>YÖNETİM </a:t>
            </a:r>
            <a:r>
              <a:rPr lang="tr-TR" b="1" spc="-32" dirty="0">
                <a:solidFill>
                  <a:schemeClr val="bg1"/>
                </a:solidFill>
                <a:latin typeface="Arial" pitchFamily="34" charset="0"/>
                <a:cs typeface="Arial" pitchFamily="34" charset="0"/>
              </a:rPr>
              <a:t>VE YÖNETİŞİM</a:t>
            </a:r>
            <a:endParaRPr lang="tr-TR" b="1" spc="-32" dirty="0">
              <a:solidFill>
                <a:schemeClr val="bg1"/>
              </a:solidFill>
              <a:latin typeface="Arial" pitchFamily="34" charset="0"/>
              <a:cs typeface="Arial" pitchFamily="34" charset="0"/>
            </a:endParaRPr>
          </a:p>
        </p:txBody>
      </p:sp>
      <p:grpSp>
        <p:nvGrpSpPr>
          <p:cNvPr id="13" name="Grup 12"/>
          <p:cNvGrpSpPr/>
          <p:nvPr/>
        </p:nvGrpSpPr>
        <p:grpSpPr>
          <a:xfrm>
            <a:off x="8442356" y="-54428"/>
            <a:ext cx="746911" cy="1026410"/>
            <a:chOff x="10845800" y="355812"/>
            <a:chExt cx="838200" cy="1077731"/>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845800" y="399413"/>
              <a:ext cx="685800" cy="1034130"/>
            </a:xfrm>
            <a:prstGeom prst="rect">
              <a:avLst/>
            </a:prstGeom>
            <a:noFill/>
          </p:spPr>
          <p:txBody>
            <a:bodyPr wrap="square" rtlCol="0">
              <a:spAutoFit/>
            </a:bodyPr>
            <a:lstStyle/>
            <a:p>
              <a:r>
                <a:rPr lang="tr-TR" sz="2900" b="1" dirty="0">
                  <a:solidFill>
                    <a:schemeClr val="bg1"/>
                  </a:solidFill>
                </a:rPr>
                <a:t>   4</a:t>
              </a:r>
              <a:endParaRPr lang="tr-TR" sz="4000" b="1" dirty="0">
                <a:solidFill>
                  <a:schemeClr val="bg1"/>
                </a:solidFill>
              </a:endParaRPr>
            </a:p>
          </p:txBody>
        </p:sp>
      </p:gr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665" y="-54429"/>
            <a:ext cx="611110" cy="55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38159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3055</Words>
  <Application>Microsoft Office PowerPoint</Application>
  <PresentationFormat>Ekran Gösterisi (4:3)</PresentationFormat>
  <Paragraphs>350</Paragraphs>
  <Slides>36</Slides>
  <Notes>36</Notes>
  <HiddenSlides>0</HiddenSlides>
  <MMClips>0</MMClips>
  <ScaleCrop>false</ScaleCrop>
  <HeadingPairs>
    <vt:vector size="4" baseType="variant">
      <vt:variant>
        <vt:lpstr>Tema</vt:lpstr>
      </vt:variant>
      <vt:variant>
        <vt:i4>1</vt:i4>
      </vt:variant>
      <vt:variant>
        <vt:lpstr>Slayt Başlıkları</vt:lpstr>
      </vt:variant>
      <vt:variant>
        <vt:i4>36</vt:i4>
      </vt:variant>
    </vt:vector>
  </HeadingPairs>
  <TitlesOfParts>
    <vt:vector size="37"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cp:lastModifiedBy>kavas36@gmail.com</cp:lastModifiedBy>
  <cp:revision>1</cp:revision>
  <dcterms:modified xsi:type="dcterms:W3CDTF">2021-02-15T08:48:12Z</dcterms:modified>
</cp:coreProperties>
</file>