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FF6636-4B6E-4AA6-A5DE-82C3234C6843}" type="datetimeFigureOut">
              <a:rPr lang="tr-TR" smtClean="0"/>
              <a:t>15.02.2021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BC5353-E773-4CC2-A12B-C3F3BCA1A247}" type="slidenum">
              <a:rPr lang="tr-TR" smtClean="0"/>
              <a:t>‹#›</a:t>
            </a:fld>
            <a:endParaRPr lang="tr-TR"/>
          </a:p>
        </p:txBody>
      </p:sp>
    </p:spTree>
    <p:extLst>
      <p:ext uri="{BB962C8B-B14F-4D97-AF65-F5344CB8AC3E}">
        <p14:creationId xmlns:p14="http://schemas.microsoft.com/office/powerpoint/2010/main" val="197703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50</a:t>
            </a:fld>
            <a:endParaRPr lang="tr-TR" dirty="0"/>
          </a:p>
        </p:txBody>
      </p:sp>
    </p:spTree>
    <p:extLst>
      <p:ext uri="{BB962C8B-B14F-4D97-AF65-F5344CB8AC3E}">
        <p14:creationId xmlns:p14="http://schemas.microsoft.com/office/powerpoint/2010/main" val="1134403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2/15/2021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52273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1"/>
            <a:ext cx="8419723" cy="6444642"/>
          </a:xfrm>
          <a:prstGeom prst="rect">
            <a:avLst/>
          </a:prstGeom>
        </p:spPr>
        <p:txBody>
          <a:bodyPr vert="horz" wrap="square" lIns="0" tIns="42475" rIns="0" bIns="0" rtlCol="0">
            <a:spAutoFit/>
          </a:bodyPr>
          <a:lstStyle/>
          <a:p>
            <a:pPr marR="4655" algn="ctr">
              <a:spcBef>
                <a:spcPts val="550"/>
              </a:spcBef>
              <a:spcAft>
                <a:spcPts val="550"/>
              </a:spcAft>
            </a:pPr>
            <a:endParaRPr lang="tr-TR" b="1" spc="-32" dirty="0">
              <a:solidFill>
                <a:srgbClr val="231F20"/>
              </a:solidFill>
              <a:latin typeface="Arial" pitchFamily="34" charset="0"/>
              <a:cs typeface="Arial" pitchFamily="34" charset="0"/>
            </a:endParaRPr>
          </a:p>
          <a:p>
            <a:pPr marR="4655" algn="ctr">
              <a:spcBef>
                <a:spcPts val="550"/>
              </a:spcBef>
              <a:spcAft>
                <a:spcPts val="550"/>
              </a:spcAft>
            </a:pPr>
            <a:r>
              <a:rPr lang="tr-TR" b="1" u="sng" spc="-32" dirty="0">
                <a:solidFill>
                  <a:srgbClr val="231F20"/>
                </a:solidFill>
                <a:latin typeface="Arial" pitchFamily="34" charset="0"/>
                <a:cs typeface="Arial" pitchFamily="34" charset="0"/>
              </a:rPr>
              <a:t>KONU BAŞLIKLARI</a:t>
            </a:r>
            <a:endParaRPr lang="tr-TR" b="1" u="sng"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Arial" pitchFamily="34" charset="0"/>
              <a:buChar char="•"/>
            </a:pP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Yönetimlerin Görevi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 Türleri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Belediyeler</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İl </a:t>
            </a:r>
            <a:r>
              <a:rPr lang="tr-TR" spc="-32" dirty="0">
                <a:solidFill>
                  <a:srgbClr val="231F20"/>
                </a:solidFill>
                <a:latin typeface="Arial" pitchFamily="34" charset="0"/>
                <a:cs typeface="Arial" pitchFamily="34" charset="0"/>
              </a:rPr>
              <a:t>Özel İdareler</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 ve Güvenlik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 </a:t>
            </a:r>
            <a:r>
              <a:rPr lang="tr-TR" spc="-32" dirty="0">
                <a:solidFill>
                  <a:srgbClr val="231F20"/>
                </a:solidFill>
                <a:latin typeface="Arial" pitchFamily="34" charset="0"/>
                <a:cs typeface="Arial" pitchFamily="34" charset="0"/>
              </a:rPr>
              <a:t>Destekli Güvenlik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Yönetimlerin Güvenliğe </a:t>
            </a:r>
            <a:r>
              <a:rPr lang="tr-TR" spc="-32" dirty="0">
                <a:solidFill>
                  <a:srgbClr val="231F20"/>
                </a:solidFill>
                <a:latin typeface="Arial" pitchFamily="34" charset="0"/>
                <a:cs typeface="Arial" pitchFamily="34" charset="0"/>
              </a:rPr>
              <a:t>Etkisi</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
        <p:nvSpPr>
          <p:cNvPr id="3" name="Dikdörtgen 2"/>
          <p:cNvSpPr/>
          <p:nvPr/>
        </p:nvSpPr>
        <p:spPr>
          <a:xfrm>
            <a:off x="4209861" y="1759857"/>
            <a:ext cx="4572000" cy="4485809"/>
          </a:xfrm>
          <a:prstGeom prst="rect">
            <a:avLst/>
          </a:prstGeom>
        </p:spPr>
        <p:txBody>
          <a:bodyPr lIns="83786" tIns="41893" rIns="83786" bIns="41893">
            <a:spAutoFit/>
          </a:bodyPr>
          <a:lstStyle/>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Yönetimlerin Suçu Önlemesi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Şehrin </a:t>
            </a:r>
            <a:r>
              <a:rPr lang="tr-TR" spc="-32" dirty="0">
                <a:solidFill>
                  <a:srgbClr val="231F20"/>
                </a:solidFill>
                <a:latin typeface="Arial" pitchFamily="34" charset="0"/>
                <a:cs typeface="Arial" pitchFamily="34" charset="0"/>
              </a:rPr>
              <a:t>İmar Yapısının Düzenlenmesi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Ekonomik Faaliyetlerin Düzenlenmesi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Sosyokültürel ve Eğitim Faaliyetleri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Güvenlik Hizmeti Sunan Birimler</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Zabıta</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 Güvenlik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 Korucuları</a:t>
            </a:r>
          </a:p>
        </p:txBody>
      </p:sp>
    </p:spTree>
    <p:extLst>
      <p:ext uri="{BB962C8B-B14F-4D97-AF65-F5344CB8AC3E}">
        <p14:creationId xmlns:p14="http://schemas.microsoft.com/office/powerpoint/2010/main" val="792396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1"/>
            <a:ext cx="8419723" cy="5398202"/>
          </a:xfrm>
          <a:prstGeom prst="rect">
            <a:avLst/>
          </a:prstGeom>
        </p:spPr>
        <p:txBody>
          <a:bodyPr vert="horz" wrap="square" lIns="0" tIns="42475" rIns="0" bIns="0" rtlCol="0">
            <a:spAutoFit/>
          </a:bodyPr>
          <a:lstStyle/>
          <a:p>
            <a:pPr marR="4655" algn="ctr">
              <a:spcBef>
                <a:spcPts val="550"/>
              </a:spcBef>
              <a:spcAft>
                <a:spcPts val="550"/>
              </a:spcAft>
            </a:pPr>
            <a:endParaRPr lang="tr-TR" b="1" spc="-32" dirty="0">
              <a:solidFill>
                <a:srgbClr val="231F20"/>
              </a:solidFill>
              <a:latin typeface="Arial" pitchFamily="34" charset="0"/>
              <a:cs typeface="Arial" pitchFamily="34" charset="0"/>
            </a:endParaRPr>
          </a:p>
          <a:p>
            <a:pPr marR="4655" algn="ctr">
              <a:spcBef>
                <a:spcPts val="550"/>
              </a:spcBef>
              <a:spcAft>
                <a:spcPts val="550"/>
              </a:spcAft>
            </a:pPr>
            <a:r>
              <a:rPr lang="tr-TR" b="1" u="sng" spc="-32" dirty="0">
                <a:solidFill>
                  <a:srgbClr val="231F20"/>
                </a:solidFill>
                <a:latin typeface="Arial" pitchFamily="34" charset="0"/>
                <a:cs typeface="Arial" pitchFamily="34" charset="0"/>
              </a:rPr>
              <a:t>HEDEFLER</a:t>
            </a:r>
            <a:endParaRPr lang="tr-TR" b="1" u="sng"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üniteyi çalıştıktan sonra;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yönetimlerde güvenlik </a:t>
            </a:r>
            <a:r>
              <a:rPr lang="tr-TR" spc="-32" dirty="0">
                <a:solidFill>
                  <a:srgbClr val="231F20"/>
                </a:solidFill>
                <a:latin typeface="Arial" pitchFamily="34" charset="0"/>
                <a:cs typeface="Arial" pitchFamily="34" charset="0"/>
              </a:rPr>
              <a:t>kavramını tanımlayabilecek</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yönetimlerde özel </a:t>
            </a:r>
            <a:r>
              <a:rPr lang="tr-TR" spc="-32" dirty="0">
                <a:solidFill>
                  <a:srgbClr val="231F20"/>
                </a:solidFill>
                <a:latin typeface="Arial" pitchFamily="34" charset="0"/>
                <a:cs typeface="Arial" pitchFamily="34" charset="0"/>
              </a:rPr>
              <a:t>güvenlik hizmetleri </a:t>
            </a:r>
            <a:r>
              <a:rPr lang="tr-TR" spc="-32" dirty="0">
                <a:solidFill>
                  <a:srgbClr val="231F20"/>
                </a:solidFill>
                <a:latin typeface="Arial" pitchFamily="34" charset="0"/>
                <a:cs typeface="Arial" pitchFamily="34" charset="0"/>
              </a:rPr>
              <a:t>hakkında bilgi </a:t>
            </a:r>
            <a:r>
              <a:rPr lang="tr-TR" spc="-32" dirty="0">
                <a:solidFill>
                  <a:srgbClr val="231F20"/>
                </a:solidFill>
                <a:latin typeface="Arial" pitchFamily="34" charset="0"/>
                <a:cs typeface="Arial" pitchFamily="34" charset="0"/>
              </a:rPr>
              <a:t>sahibi olabilecek</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Genel </a:t>
            </a:r>
            <a:r>
              <a:rPr lang="tr-TR" spc="-32" dirty="0">
                <a:solidFill>
                  <a:srgbClr val="231F20"/>
                </a:solidFill>
                <a:latin typeface="Arial" pitchFamily="34" charset="0"/>
                <a:cs typeface="Arial" pitchFamily="34" charset="0"/>
              </a:rPr>
              <a:t>ve özel kolluk hizmetlerinin </a:t>
            </a:r>
            <a:r>
              <a:rPr lang="tr-TR" spc="-32" dirty="0">
                <a:solidFill>
                  <a:srgbClr val="231F20"/>
                </a:solidFill>
                <a:latin typeface="Arial" pitchFamily="34" charset="0"/>
                <a:cs typeface="Arial" pitchFamily="34" charset="0"/>
              </a:rPr>
              <a:t>yerel yönetimler </a:t>
            </a:r>
            <a:r>
              <a:rPr lang="tr-TR" spc="-32" dirty="0">
                <a:solidFill>
                  <a:srgbClr val="231F20"/>
                </a:solidFill>
                <a:latin typeface="Arial" pitchFamily="34" charset="0"/>
                <a:cs typeface="Arial" pitchFamily="34" charset="0"/>
              </a:rPr>
              <a:t>açısından </a:t>
            </a:r>
            <a:r>
              <a:rPr lang="tr-TR" spc="-32" dirty="0">
                <a:solidFill>
                  <a:srgbClr val="231F20"/>
                </a:solidFill>
                <a:latin typeface="Arial" pitchFamily="34" charset="0"/>
                <a:cs typeface="Arial" pitchFamily="34" charset="0"/>
              </a:rPr>
              <a:t>önemini kavrayabilecek</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Zabıta</a:t>
            </a:r>
            <a:r>
              <a:rPr lang="tr-TR" spc="-32" dirty="0">
                <a:solidFill>
                  <a:srgbClr val="231F20"/>
                </a:solidFill>
                <a:latin typeface="Arial" pitchFamily="34" charset="0"/>
                <a:cs typeface="Arial" pitchFamily="34" charset="0"/>
              </a:rPr>
              <a:t>, özel güvenlik hizmetleri ve </a:t>
            </a:r>
            <a:r>
              <a:rPr lang="tr-TR" spc="-32" dirty="0">
                <a:solidFill>
                  <a:srgbClr val="231F20"/>
                </a:solidFill>
                <a:latin typeface="Arial" pitchFamily="34" charset="0"/>
                <a:cs typeface="Arial" pitchFamily="34" charset="0"/>
              </a:rPr>
              <a:t>köy korucularına </a:t>
            </a:r>
            <a:r>
              <a:rPr lang="tr-TR" spc="-32" dirty="0">
                <a:solidFill>
                  <a:srgbClr val="231F20"/>
                </a:solidFill>
                <a:latin typeface="Arial" pitchFamily="34" charset="0"/>
                <a:cs typeface="Arial" pitchFamily="34" charset="0"/>
              </a:rPr>
              <a:t>ilişkin </a:t>
            </a:r>
            <a:r>
              <a:rPr lang="tr-TR" spc="-32" dirty="0">
                <a:solidFill>
                  <a:srgbClr val="231F20"/>
                </a:solidFill>
                <a:latin typeface="Arial" pitchFamily="34" charset="0"/>
                <a:cs typeface="Arial" pitchFamily="34" charset="0"/>
              </a:rPr>
              <a:t>kavramların güvenlik </a:t>
            </a:r>
            <a:r>
              <a:rPr lang="tr-TR" spc="-32" dirty="0">
                <a:solidFill>
                  <a:srgbClr val="231F20"/>
                </a:solidFill>
                <a:latin typeface="Arial" pitchFamily="34" charset="0"/>
                <a:cs typeface="Arial" pitchFamily="34" charset="0"/>
              </a:rPr>
              <a:t>sistemindeki yerlerine </a:t>
            </a:r>
            <a:r>
              <a:rPr lang="tr-TR" spc="-32" dirty="0">
                <a:solidFill>
                  <a:srgbClr val="231F20"/>
                </a:solidFill>
                <a:latin typeface="Arial" pitchFamily="34" charset="0"/>
                <a:cs typeface="Arial" pitchFamily="34" charset="0"/>
              </a:rPr>
              <a:t>dair değerlendirme </a:t>
            </a:r>
            <a:r>
              <a:rPr lang="tr-TR" spc="-32" dirty="0">
                <a:solidFill>
                  <a:srgbClr val="231F20"/>
                </a:solidFill>
                <a:latin typeface="Arial" pitchFamily="34" charset="0"/>
                <a:cs typeface="Arial" pitchFamily="34" charset="0"/>
              </a:rPr>
              <a:t>yapılabileceksiniz</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720229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GİRİŞ</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hizmetler sosyal refah bakımından önemli olduğu kadar </a:t>
            </a:r>
            <a:r>
              <a:rPr lang="tr-TR" spc="-32" dirty="0">
                <a:solidFill>
                  <a:srgbClr val="231F20"/>
                </a:solidFill>
                <a:latin typeface="Arial" pitchFamily="34" charset="0"/>
                <a:cs typeface="Arial" pitchFamily="34" charset="0"/>
              </a:rPr>
              <a:t>güvenlik açısından </a:t>
            </a:r>
            <a:r>
              <a:rPr lang="tr-TR" spc="-32" dirty="0">
                <a:solidFill>
                  <a:srgbClr val="231F20"/>
                </a:solidFill>
                <a:latin typeface="Arial" pitchFamily="34" charset="0"/>
                <a:cs typeface="Arial" pitchFamily="34" charset="0"/>
              </a:rPr>
              <a:t>da önemlidir. Sunulan hizmetlerin yanı sıra bunların ve </a:t>
            </a:r>
            <a:r>
              <a:rPr lang="tr-TR" spc="-32" dirty="0">
                <a:solidFill>
                  <a:srgbClr val="231F20"/>
                </a:solidFill>
                <a:latin typeface="Arial" pitchFamily="34" charset="0"/>
                <a:cs typeface="Arial" pitchFamily="34" charset="0"/>
              </a:rPr>
              <a:t>insanların güvenliğinin </a:t>
            </a:r>
            <a:r>
              <a:rPr lang="tr-TR" spc="-32" dirty="0">
                <a:solidFill>
                  <a:srgbClr val="231F20"/>
                </a:solidFill>
                <a:latin typeface="Arial" pitchFamily="34" charset="0"/>
                <a:cs typeface="Arial" pitchFamily="34" charset="0"/>
              </a:rPr>
              <a:t>sağlanması sürdürülebilir, toplumsal yaşantı için kaçınılmazdır. </a:t>
            </a:r>
            <a:r>
              <a:rPr lang="tr-TR" spc="-32" dirty="0">
                <a:solidFill>
                  <a:srgbClr val="231F20"/>
                </a:solidFill>
                <a:latin typeface="Arial" pitchFamily="34" charset="0"/>
                <a:cs typeface="Arial" pitchFamily="34" charset="0"/>
              </a:rPr>
              <a:t>Bu nedenle </a:t>
            </a:r>
            <a:r>
              <a:rPr lang="tr-TR" spc="-32" dirty="0">
                <a:solidFill>
                  <a:srgbClr val="231F20"/>
                </a:solidFill>
                <a:latin typeface="Arial" pitchFamily="34" charset="0"/>
                <a:cs typeface="Arial" pitchFamily="34" charset="0"/>
              </a:rPr>
              <a:t>yerel yönetim ve güvenlik kavramı aynı amaç doğrultusunda iç </a:t>
            </a:r>
            <a:r>
              <a:rPr lang="tr-TR" spc="-32" dirty="0">
                <a:solidFill>
                  <a:srgbClr val="231F20"/>
                </a:solidFill>
                <a:latin typeface="Arial" pitchFamily="34" charset="0"/>
                <a:cs typeface="Arial" pitchFamily="34" charset="0"/>
              </a:rPr>
              <a:t>içe geçmiştir.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yönetimlerin </a:t>
            </a:r>
            <a:r>
              <a:rPr lang="tr-TR" spc="-32" dirty="0">
                <a:solidFill>
                  <a:srgbClr val="231F20"/>
                </a:solidFill>
                <a:latin typeface="Arial" pitchFamily="34" charset="0"/>
                <a:cs typeface="Arial" pitchFamily="34" charset="0"/>
              </a:rPr>
              <a:t>güvenlik üzerindeki etkisi modern </a:t>
            </a:r>
            <a:r>
              <a:rPr lang="tr-TR" spc="-32" dirty="0">
                <a:solidFill>
                  <a:srgbClr val="231F20"/>
                </a:solidFill>
                <a:latin typeface="Arial" pitchFamily="34" charset="0"/>
                <a:cs typeface="Arial" pitchFamily="34" charset="0"/>
              </a:rPr>
              <a:t>devlet anlayışı </a:t>
            </a:r>
            <a:r>
              <a:rPr lang="tr-TR" spc="-32" dirty="0">
                <a:solidFill>
                  <a:srgbClr val="231F20"/>
                </a:solidFill>
                <a:latin typeface="Arial" pitchFamily="34" charset="0"/>
                <a:cs typeface="Arial" pitchFamily="34" charset="0"/>
              </a:rPr>
              <a:t>ile birlikte güvenlik anlayışının vazgeçilmez bir parçası hâline gelmektedir</a:t>
            </a:r>
            <a:r>
              <a:rPr lang="tr-TR" spc="-32" dirty="0">
                <a:solidFill>
                  <a:srgbClr val="231F20"/>
                </a:solidFill>
                <a:latin typeface="Arial" pitchFamily="34" charset="0"/>
                <a:cs typeface="Arial" pitchFamily="34" charset="0"/>
              </a:rPr>
              <a:t>. Şehirlerin </a:t>
            </a:r>
            <a:r>
              <a:rPr lang="tr-TR" spc="-32" dirty="0">
                <a:solidFill>
                  <a:srgbClr val="231F20"/>
                </a:solidFill>
                <a:latin typeface="Arial" pitchFamily="34" charset="0"/>
                <a:cs typeface="Arial" pitchFamily="34" charset="0"/>
              </a:rPr>
              <a:t>imarından, çevre, sağlık, kültürel faaliyetlerine kadar birçok </a:t>
            </a:r>
            <a:r>
              <a:rPr lang="tr-TR" spc="-32" dirty="0">
                <a:solidFill>
                  <a:srgbClr val="231F20"/>
                </a:solidFill>
                <a:latin typeface="Arial" pitchFamily="34" charset="0"/>
                <a:cs typeface="Arial" pitchFamily="34" charset="0"/>
              </a:rPr>
              <a:t>yerel yönetim </a:t>
            </a:r>
            <a:r>
              <a:rPr lang="tr-TR" spc="-32" dirty="0">
                <a:solidFill>
                  <a:srgbClr val="231F20"/>
                </a:solidFill>
                <a:latin typeface="Arial" pitchFamily="34" charset="0"/>
                <a:cs typeface="Arial" pitchFamily="34" charset="0"/>
              </a:rPr>
              <a:t>hizmeti asli veya tali bir şekilde güvenlikle ilişkilidir.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698778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589064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GİRİŞ</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Son yüzyılda birçok alanda yaşanan gelişmelerle birlikte suç ve suçlu </a:t>
            </a:r>
            <a:r>
              <a:rPr lang="tr-TR" spc="-32" dirty="0">
                <a:solidFill>
                  <a:srgbClr val="231F20"/>
                </a:solidFill>
                <a:latin typeface="Arial" pitchFamily="34" charset="0"/>
                <a:cs typeface="Arial" pitchFamily="34" charset="0"/>
              </a:rPr>
              <a:t>oranı da </a:t>
            </a:r>
            <a:r>
              <a:rPr lang="tr-TR" spc="-32" dirty="0">
                <a:solidFill>
                  <a:srgbClr val="231F20"/>
                </a:solidFill>
                <a:latin typeface="Arial" pitchFamily="34" charset="0"/>
                <a:cs typeface="Arial" pitchFamily="34" charset="0"/>
              </a:rPr>
              <a:t>ciddi şekilde artmaktadır. Yeni suç unsurları ve suç tipleri (siber saldırılar gibi</a:t>
            </a:r>
            <a:r>
              <a:rPr lang="tr-TR" spc="-32" dirty="0">
                <a:solidFill>
                  <a:srgbClr val="231F20"/>
                </a:solidFill>
                <a:latin typeface="Arial" pitchFamily="34" charset="0"/>
                <a:cs typeface="Arial" pitchFamily="34" charset="0"/>
              </a:rPr>
              <a:t>) ortaya </a:t>
            </a:r>
            <a:r>
              <a:rPr lang="tr-TR" spc="-32" dirty="0">
                <a:solidFill>
                  <a:srgbClr val="231F20"/>
                </a:solidFill>
                <a:latin typeface="Arial" pitchFamily="34" charset="0"/>
                <a:cs typeface="Arial" pitchFamily="34" charset="0"/>
              </a:rPr>
              <a:t>çıkmaktadır. Bazı suçlar ise sadece bireyi değil toplumu ve şehirleri </a:t>
            </a:r>
            <a:r>
              <a:rPr lang="tr-TR" spc="-32" dirty="0">
                <a:solidFill>
                  <a:srgbClr val="231F20"/>
                </a:solidFill>
                <a:latin typeface="Arial" pitchFamily="34" charset="0"/>
                <a:cs typeface="Arial" pitchFamily="34" charset="0"/>
              </a:rPr>
              <a:t>de hedef </a:t>
            </a:r>
            <a:r>
              <a:rPr lang="tr-TR" spc="-32" dirty="0">
                <a:solidFill>
                  <a:srgbClr val="231F20"/>
                </a:solidFill>
                <a:latin typeface="Arial" pitchFamily="34" charset="0"/>
                <a:cs typeface="Arial" pitchFamily="34" charset="0"/>
              </a:rPr>
              <a:t>almaktadır. Bu tarz suçlarla mücadele etmek sadece adalet ve </a:t>
            </a:r>
            <a:r>
              <a:rPr lang="tr-TR" spc="-32" dirty="0">
                <a:solidFill>
                  <a:srgbClr val="231F20"/>
                </a:solidFill>
                <a:latin typeface="Arial" pitchFamily="34" charset="0"/>
                <a:cs typeface="Arial" pitchFamily="34" charset="0"/>
              </a:rPr>
              <a:t>kolluk kuvvetlerinin </a:t>
            </a:r>
            <a:r>
              <a:rPr lang="tr-TR" spc="-32" dirty="0">
                <a:solidFill>
                  <a:srgbClr val="231F20"/>
                </a:solidFill>
                <a:latin typeface="Arial" pitchFamily="34" charset="0"/>
                <a:cs typeface="Arial" pitchFamily="34" charset="0"/>
              </a:rPr>
              <a:t>değil yerel yönetimlerin ve toplumun da görevidir</a:t>
            </a:r>
            <a:r>
              <a:rPr lang="tr-TR" spc="-32" dirty="0">
                <a:solidFill>
                  <a:srgbClr val="231F20"/>
                </a:solidFill>
                <a:latin typeface="Arial" pitchFamily="34" charset="0"/>
                <a:cs typeface="Arial" pitchFamily="34" charset="0"/>
              </a:rPr>
              <a:t>.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yönetimlerin güvenlik güçleriyle koordineli çalışması modern </a:t>
            </a:r>
            <a:r>
              <a:rPr lang="tr-TR" spc="-32" dirty="0">
                <a:solidFill>
                  <a:srgbClr val="231F20"/>
                </a:solidFill>
                <a:latin typeface="Arial" pitchFamily="34" charset="0"/>
                <a:cs typeface="Arial" pitchFamily="34" charset="0"/>
              </a:rPr>
              <a:t>devlet anlayışındaki </a:t>
            </a:r>
            <a:r>
              <a:rPr lang="tr-TR" spc="-32" dirty="0">
                <a:solidFill>
                  <a:srgbClr val="231F20"/>
                </a:solidFill>
                <a:latin typeface="Arial" pitchFamily="34" charset="0"/>
                <a:cs typeface="Arial" pitchFamily="34" charset="0"/>
              </a:rPr>
              <a:t>güvenliği sadece kolluk kuvvetlerine bırakma anlayışından </a:t>
            </a:r>
            <a:r>
              <a:rPr lang="tr-TR" spc="-32" dirty="0">
                <a:solidFill>
                  <a:srgbClr val="231F20"/>
                </a:solidFill>
                <a:latin typeface="Arial" pitchFamily="34" charset="0"/>
                <a:cs typeface="Arial" pitchFamily="34" charset="0"/>
              </a:rPr>
              <a:t>çok uzaktır</a:t>
            </a:r>
            <a:r>
              <a:rPr lang="tr-TR" spc="-32" dirty="0">
                <a:solidFill>
                  <a:srgbClr val="231F20"/>
                </a:solidFill>
                <a:latin typeface="Arial" pitchFamily="34" charset="0"/>
                <a:cs typeface="Arial" pitchFamily="34" charset="0"/>
              </a:rPr>
              <a:t>. Bununla birlikte koordineli çalışma özellikle güvenliğin bir ayağı olan </a:t>
            </a:r>
            <a:r>
              <a:rPr lang="tr-TR" spc="-32" dirty="0">
                <a:solidFill>
                  <a:srgbClr val="231F20"/>
                </a:solidFill>
                <a:latin typeface="Arial" pitchFamily="34" charset="0"/>
                <a:cs typeface="Arial" pitchFamily="34" charset="0"/>
              </a:rPr>
              <a:t>suçu önleme</a:t>
            </a:r>
            <a:r>
              <a:rPr lang="tr-TR" spc="-32" dirty="0">
                <a:solidFill>
                  <a:srgbClr val="231F20"/>
                </a:solidFill>
                <a:latin typeface="Arial" pitchFamily="34" charset="0"/>
                <a:cs typeface="Arial" pitchFamily="34" charset="0"/>
              </a:rPr>
              <a:t>, potansiyel suç risklerini bertaraf etme adına çok önemlidir.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7267868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bölgesel unsur olarak ortaya çıkan, tarihin </a:t>
            </a:r>
            <a:r>
              <a:rPr lang="tr-TR" spc="-32" dirty="0">
                <a:solidFill>
                  <a:srgbClr val="231F20"/>
                </a:solidFill>
                <a:latin typeface="Arial" pitchFamily="34" charset="0"/>
                <a:cs typeface="Arial" pitchFamily="34" charset="0"/>
              </a:rPr>
              <a:t>eski devirlerinden </a:t>
            </a:r>
            <a:r>
              <a:rPr lang="tr-TR" spc="-32" dirty="0">
                <a:solidFill>
                  <a:srgbClr val="231F20"/>
                </a:solidFill>
                <a:latin typeface="Arial" pitchFamily="34" charset="0"/>
                <a:cs typeface="Arial" pitchFamily="34" charset="0"/>
              </a:rPr>
              <a:t>beri </a:t>
            </a:r>
            <a:r>
              <a:rPr lang="tr-TR" spc="-32" dirty="0" err="1">
                <a:solidFill>
                  <a:srgbClr val="231F20"/>
                </a:solidFill>
                <a:latin typeface="Arial" pitchFamily="34" charset="0"/>
                <a:cs typeface="Arial" pitchFamily="34" charset="0"/>
              </a:rPr>
              <a:t>sûregelen</a:t>
            </a:r>
            <a:r>
              <a:rPr lang="tr-TR" spc="-32" dirty="0">
                <a:solidFill>
                  <a:srgbClr val="231F20"/>
                </a:solidFill>
                <a:latin typeface="Arial" pitchFamily="34" charset="0"/>
                <a:cs typeface="Arial" pitchFamily="34" charset="0"/>
              </a:rPr>
              <a:t> yapısı itibarıyla farklı bir örgütlenme </a:t>
            </a:r>
            <a:r>
              <a:rPr lang="tr-TR" spc="-32" dirty="0">
                <a:solidFill>
                  <a:srgbClr val="231F20"/>
                </a:solidFill>
                <a:latin typeface="Arial" pitchFamily="34" charset="0"/>
                <a:cs typeface="Arial" pitchFamily="34" charset="0"/>
              </a:rPr>
              <a:t>biçimine sahiptir</a:t>
            </a:r>
            <a:r>
              <a:rPr lang="tr-TR" spc="-32" dirty="0">
                <a:solidFill>
                  <a:srgbClr val="231F20"/>
                </a:solidFill>
                <a:latin typeface="Arial" pitchFamily="34" charset="0"/>
                <a:cs typeface="Arial" pitchFamily="34" charset="0"/>
              </a:rPr>
              <a:t>. Toplumsal yaşantının en önemli dinamiği olan beraber </a:t>
            </a:r>
            <a:r>
              <a:rPr lang="tr-TR" spc="-32" dirty="0">
                <a:solidFill>
                  <a:srgbClr val="231F20"/>
                </a:solidFill>
                <a:latin typeface="Arial" pitchFamily="34" charset="0"/>
                <a:cs typeface="Arial" pitchFamily="34" charset="0"/>
              </a:rPr>
              <a:t>yaşamayı kolaylaştırma </a:t>
            </a:r>
            <a:r>
              <a:rPr lang="tr-TR" spc="-32" dirty="0">
                <a:solidFill>
                  <a:srgbClr val="231F20"/>
                </a:solidFill>
                <a:latin typeface="Arial" pitchFamily="34" charset="0"/>
                <a:cs typeface="Arial" pitchFamily="34" charset="0"/>
              </a:rPr>
              <a:t>amacıyla ortaya çıkmıştır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Türkiye Cumhuriyeti Anayasası'na göre, Mahallî idareler; il, belediye </a:t>
            </a:r>
            <a:r>
              <a:rPr lang="tr-TR" spc="-32" dirty="0">
                <a:solidFill>
                  <a:srgbClr val="231F20"/>
                </a:solidFill>
                <a:latin typeface="Arial" pitchFamily="34" charset="0"/>
                <a:cs typeface="Arial" pitchFamily="34" charset="0"/>
              </a:rPr>
              <a:t>veya köy </a:t>
            </a:r>
            <a:r>
              <a:rPr lang="tr-TR" spc="-32" dirty="0">
                <a:solidFill>
                  <a:srgbClr val="231F20"/>
                </a:solidFill>
                <a:latin typeface="Arial" pitchFamily="34" charset="0"/>
                <a:cs typeface="Arial" pitchFamily="34" charset="0"/>
              </a:rPr>
              <a:t>halkının mahallî müşterek ihtiyaçlarını karşılamak üzere kuruluş </a:t>
            </a:r>
            <a:r>
              <a:rPr lang="tr-TR" spc="-32" dirty="0">
                <a:solidFill>
                  <a:srgbClr val="231F20"/>
                </a:solidFill>
                <a:latin typeface="Arial" pitchFamily="34" charset="0"/>
                <a:cs typeface="Arial" pitchFamily="34" charset="0"/>
              </a:rPr>
              <a:t>esasları kanunla </a:t>
            </a:r>
            <a:r>
              <a:rPr lang="tr-TR" spc="-32" dirty="0">
                <a:solidFill>
                  <a:srgbClr val="231F20"/>
                </a:solidFill>
                <a:latin typeface="Arial" pitchFamily="34" charset="0"/>
                <a:cs typeface="Arial" pitchFamily="34" charset="0"/>
              </a:rPr>
              <a:t>belirtilen ve karar organları, gene kanunda gösterilen, </a:t>
            </a:r>
            <a:r>
              <a:rPr lang="tr-TR" spc="-32" dirty="0">
                <a:solidFill>
                  <a:srgbClr val="231F20"/>
                </a:solidFill>
                <a:latin typeface="Arial" pitchFamily="34" charset="0"/>
                <a:cs typeface="Arial" pitchFamily="34" charset="0"/>
              </a:rPr>
              <a:t>seçmenler tarafından </a:t>
            </a:r>
            <a:r>
              <a:rPr lang="tr-TR" spc="-32" dirty="0">
                <a:solidFill>
                  <a:srgbClr val="231F20"/>
                </a:solidFill>
                <a:latin typeface="Arial" pitchFamily="34" charset="0"/>
                <a:cs typeface="Arial" pitchFamily="34" charset="0"/>
              </a:rPr>
              <a:t>seçilerek oluşturulan kamu tüzel kişileridir (Anayasa Md. 127).</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134086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belirli sınırlamalar içinde kalmış bir coğrafi bölgeye ait il</a:t>
            </a:r>
            <a:r>
              <a:rPr lang="tr-TR" spc="-32" dirty="0">
                <a:solidFill>
                  <a:srgbClr val="231F20"/>
                </a:solidFill>
                <a:latin typeface="Arial" pitchFamily="34" charset="0"/>
                <a:cs typeface="Arial" pitchFamily="34" charset="0"/>
              </a:rPr>
              <a:t>, ilçe</a:t>
            </a:r>
            <a:r>
              <a:rPr lang="tr-TR" spc="-32" dirty="0">
                <a:solidFill>
                  <a:srgbClr val="231F20"/>
                </a:solidFill>
                <a:latin typeface="Arial" pitchFamily="34" charset="0"/>
                <a:cs typeface="Arial" pitchFamily="34" charset="0"/>
              </a:rPr>
              <a:t>, köy gibi toplu yerleşim yerlerinde yaşayan halkın seçtiği bir idari organdır</a:t>
            </a:r>
            <a:r>
              <a:rPr lang="tr-TR" spc="-32" dirty="0">
                <a:solidFill>
                  <a:srgbClr val="231F20"/>
                </a:solidFill>
                <a:latin typeface="Arial" pitchFamily="34" charset="0"/>
                <a:cs typeface="Arial" pitchFamily="34" charset="0"/>
              </a:rPr>
              <a:t>. Özerk </a:t>
            </a:r>
            <a:r>
              <a:rPr lang="tr-TR" spc="-32" dirty="0">
                <a:solidFill>
                  <a:srgbClr val="231F20"/>
                </a:solidFill>
                <a:latin typeface="Arial" pitchFamily="34" charset="0"/>
                <a:cs typeface="Arial" pitchFamily="34" charset="0"/>
              </a:rPr>
              <a:t>bir kamu tüzel kişiliğinin belli yasalar çerçevesinde özerkliği bulunur ve </a:t>
            </a:r>
            <a:r>
              <a:rPr lang="tr-TR" spc="-32" dirty="0">
                <a:solidFill>
                  <a:srgbClr val="231F20"/>
                </a:solidFill>
                <a:latin typeface="Arial" pitchFamily="34" charset="0"/>
                <a:cs typeface="Arial" pitchFamily="34" charset="0"/>
              </a:rPr>
              <a:t>bu şartlar </a:t>
            </a:r>
            <a:r>
              <a:rPr lang="tr-TR" spc="-32" dirty="0">
                <a:solidFill>
                  <a:srgbClr val="231F20"/>
                </a:solidFill>
                <a:latin typeface="Arial" pitchFamily="34" charset="0"/>
                <a:cs typeface="Arial" pitchFamily="34" charset="0"/>
              </a:rPr>
              <a:t>altında hizmet </a:t>
            </a:r>
            <a:r>
              <a:rPr lang="tr-TR" spc="-32" dirty="0">
                <a:solidFill>
                  <a:srgbClr val="231F20"/>
                </a:solidFill>
                <a:latin typeface="Arial" pitchFamily="34" charset="0"/>
                <a:cs typeface="Arial" pitchFamily="34" charset="0"/>
              </a:rPr>
              <a:t>verir. </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Diğer </a:t>
            </a:r>
            <a:r>
              <a:rPr lang="tr-TR" spc="-32" dirty="0">
                <a:solidFill>
                  <a:srgbClr val="231F20"/>
                </a:solidFill>
                <a:latin typeface="Arial" pitchFamily="34" charset="0"/>
                <a:cs typeface="Arial" pitchFamily="34" charset="0"/>
              </a:rPr>
              <a:t>bir tanıma göre ise yerel yönetimler</a:t>
            </a:r>
            <a:r>
              <a:rPr lang="tr-TR" spc="-32" dirty="0">
                <a:solidFill>
                  <a:srgbClr val="231F20"/>
                </a:solidFill>
                <a:latin typeface="Arial" pitchFamily="34" charset="0"/>
                <a:cs typeface="Arial" pitchFamily="34" charset="0"/>
              </a:rPr>
              <a:t>, merkezi </a:t>
            </a:r>
            <a:r>
              <a:rPr lang="tr-TR" spc="-32" dirty="0">
                <a:solidFill>
                  <a:srgbClr val="231F20"/>
                </a:solidFill>
                <a:latin typeface="Arial" pitchFamily="34" charset="0"/>
                <a:cs typeface="Arial" pitchFamily="34" charset="0"/>
              </a:rPr>
              <a:t>yönetimin dışında yerel bir topluluğun ortak bir </a:t>
            </a:r>
            <a:r>
              <a:rPr lang="tr-TR" spc="-32" dirty="0">
                <a:solidFill>
                  <a:srgbClr val="231F20"/>
                </a:solidFill>
                <a:latin typeface="Arial" pitchFamily="34" charset="0"/>
                <a:cs typeface="Arial" pitchFamily="34" charset="0"/>
              </a:rPr>
              <a:t>gereksinmesini karşılamak </a:t>
            </a:r>
            <a:r>
              <a:rPr lang="tr-TR" spc="-32" dirty="0">
                <a:solidFill>
                  <a:srgbClr val="231F20"/>
                </a:solidFill>
                <a:latin typeface="Arial" pitchFamily="34" charset="0"/>
                <a:cs typeface="Arial" pitchFamily="34" charset="0"/>
              </a:rPr>
              <a:t>amacı ile halkın doğrudan oluşturulacak karar mekanizmalarının, </a:t>
            </a:r>
            <a:r>
              <a:rPr lang="tr-TR" spc="-32" dirty="0">
                <a:solidFill>
                  <a:srgbClr val="231F20"/>
                </a:solidFill>
                <a:latin typeface="Arial" pitchFamily="34" charset="0"/>
                <a:cs typeface="Arial" pitchFamily="34" charset="0"/>
              </a:rPr>
              <a:t>özerk bir </a:t>
            </a:r>
            <a:r>
              <a:rPr lang="tr-TR" spc="-32" dirty="0">
                <a:solidFill>
                  <a:srgbClr val="231F20"/>
                </a:solidFill>
                <a:latin typeface="Arial" pitchFamily="34" charset="0"/>
                <a:cs typeface="Arial" pitchFamily="34" charset="0"/>
              </a:rPr>
              <a:t>yönetim hiyerarşisi olan kamusal bir </a:t>
            </a:r>
            <a:r>
              <a:rPr lang="tr-TR" spc="-32" dirty="0">
                <a:solidFill>
                  <a:srgbClr val="231F20"/>
                </a:solidFill>
                <a:latin typeface="Arial" pitchFamily="34" charset="0"/>
                <a:cs typeface="Arial" pitchFamily="34" charset="0"/>
              </a:rPr>
              <a:t>örgütlenmedir.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934991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hizmetlerin sunumunda bölge halkının sorunlarını </a:t>
            </a:r>
            <a:r>
              <a:rPr lang="tr-TR" spc="-32" dirty="0">
                <a:solidFill>
                  <a:srgbClr val="231F20"/>
                </a:solidFill>
                <a:latin typeface="Arial" pitchFamily="34" charset="0"/>
                <a:cs typeface="Arial" pitchFamily="34" charset="0"/>
              </a:rPr>
              <a:t>merkeze alarak </a:t>
            </a:r>
            <a:r>
              <a:rPr lang="tr-TR" spc="-32" dirty="0">
                <a:solidFill>
                  <a:srgbClr val="231F20"/>
                </a:solidFill>
                <a:latin typeface="Arial" pitchFamily="34" charset="0"/>
                <a:cs typeface="Arial" pitchFamily="34" charset="0"/>
              </a:rPr>
              <a:t>çalışır. Bu amaçla üretilen politikalar neticesinde kendine has çözüm </a:t>
            </a:r>
            <a:r>
              <a:rPr lang="tr-TR" spc="-32" dirty="0">
                <a:solidFill>
                  <a:srgbClr val="231F20"/>
                </a:solidFill>
                <a:latin typeface="Arial" pitchFamily="34" charset="0"/>
                <a:cs typeface="Arial" pitchFamily="34" charset="0"/>
              </a:rPr>
              <a:t>ve amaçları </a:t>
            </a:r>
            <a:r>
              <a:rPr lang="tr-TR" spc="-32" dirty="0">
                <a:solidFill>
                  <a:srgbClr val="231F20"/>
                </a:solidFill>
                <a:latin typeface="Arial" pitchFamily="34" charset="0"/>
                <a:cs typeface="Arial" pitchFamily="34" charset="0"/>
              </a:rPr>
              <a:t>bulunmaktadır.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şekliyle diğer kamu hizmeti veren tüzel </a:t>
            </a:r>
            <a:r>
              <a:rPr lang="tr-TR" spc="-32" dirty="0">
                <a:solidFill>
                  <a:srgbClr val="231F20"/>
                </a:solidFill>
                <a:latin typeface="Arial" pitchFamily="34" charset="0"/>
                <a:cs typeface="Arial" pitchFamily="34" charset="0"/>
              </a:rPr>
              <a:t>kişilerden farklı </a:t>
            </a:r>
            <a:r>
              <a:rPr lang="tr-TR" spc="-32" dirty="0">
                <a:solidFill>
                  <a:srgbClr val="231F20"/>
                </a:solidFill>
                <a:latin typeface="Arial" pitchFamily="34" charset="0"/>
                <a:cs typeface="Arial" pitchFamily="34" charset="0"/>
              </a:rPr>
              <a:t>konumdadır. Bölgesel unsur olarak ortaya çıkan tarihin eski </a:t>
            </a:r>
            <a:r>
              <a:rPr lang="tr-TR" spc="-32" dirty="0">
                <a:solidFill>
                  <a:srgbClr val="231F20"/>
                </a:solidFill>
                <a:latin typeface="Arial" pitchFamily="34" charset="0"/>
                <a:cs typeface="Arial" pitchFamily="34" charset="0"/>
              </a:rPr>
              <a:t>devirlerinden beri </a:t>
            </a:r>
            <a:r>
              <a:rPr lang="tr-TR" spc="-32" dirty="0">
                <a:solidFill>
                  <a:srgbClr val="231F20"/>
                </a:solidFill>
                <a:latin typeface="Arial" pitchFamily="34" charset="0"/>
                <a:cs typeface="Arial" pitchFamily="34" charset="0"/>
              </a:rPr>
              <a:t>süre gelen yapısı itibariyle farklı bir örgütlenme biçimine sahiptir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halkın istekleri doğrultusunda oluşan, belli </a:t>
            </a:r>
            <a:r>
              <a:rPr lang="tr-TR" spc="-32" dirty="0">
                <a:solidFill>
                  <a:srgbClr val="231F20"/>
                </a:solidFill>
                <a:latin typeface="Arial" pitchFamily="34" charset="0"/>
                <a:cs typeface="Arial" pitchFamily="34" charset="0"/>
              </a:rPr>
              <a:t>yasalar çerçevesinde </a:t>
            </a:r>
            <a:r>
              <a:rPr lang="tr-TR" spc="-32" dirty="0">
                <a:solidFill>
                  <a:srgbClr val="231F20"/>
                </a:solidFill>
                <a:latin typeface="Arial" pitchFamily="34" charset="0"/>
                <a:cs typeface="Arial" pitchFamily="34" charset="0"/>
              </a:rPr>
              <a:t>biçimlenmiş bir organizasyon biçimidir. Yerel yönetim birimi </a:t>
            </a:r>
            <a:r>
              <a:rPr lang="tr-TR" spc="-32" dirty="0">
                <a:solidFill>
                  <a:srgbClr val="231F20"/>
                </a:solidFill>
                <a:latin typeface="Arial" pitchFamily="34" charset="0"/>
                <a:cs typeface="Arial" pitchFamily="34" charset="0"/>
              </a:rPr>
              <a:t>merkezi yönetimin </a:t>
            </a:r>
            <a:r>
              <a:rPr lang="tr-TR" spc="-32" dirty="0">
                <a:solidFill>
                  <a:srgbClr val="231F20"/>
                </a:solidFill>
                <a:latin typeface="Arial" pitchFamily="34" charset="0"/>
                <a:cs typeface="Arial" pitchFamily="34" charset="0"/>
              </a:rPr>
              <a:t>koyduğu yasalar çerçevesinde karar alan yerel meclisler </a:t>
            </a:r>
            <a:r>
              <a:rPr lang="tr-TR" spc="-32" dirty="0">
                <a:solidFill>
                  <a:srgbClr val="231F20"/>
                </a:solidFill>
                <a:latin typeface="Arial" pitchFamily="34" charset="0"/>
                <a:cs typeface="Arial" pitchFamily="34" charset="0"/>
              </a:rPr>
              <a:t>tarafından denetlenir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147703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509042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Görevi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yönetimlerin hem halka hem de yasalara karşı sorumlulukları vardır</a:t>
            </a:r>
            <a:r>
              <a:rPr lang="tr-TR" spc="-32" dirty="0">
                <a:solidFill>
                  <a:srgbClr val="231F20"/>
                </a:solidFill>
                <a:latin typeface="Arial" pitchFamily="34" charset="0"/>
                <a:cs typeface="Arial" pitchFamily="34" charset="0"/>
              </a:rPr>
              <a:t>. Yerel </a:t>
            </a:r>
            <a:r>
              <a:rPr lang="tr-TR" spc="-32" dirty="0">
                <a:solidFill>
                  <a:srgbClr val="231F20"/>
                </a:solidFill>
                <a:latin typeface="Arial" pitchFamily="34" charset="0"/>
                <a:cs typeface="Arial" pitchFamily="34" charset="0"/>
              </a:rPr>
              <a:t>yönetimler merkezi yönetimin çizdiği sınırlar dâhilinde görevlerini </a:t>
            </a:r>
            <a:r>
              <a:rPr lang="tr-TR" spc="-32" dirty="0">
                <a:solidFill>
                  <a:srgbClr val="231F20"/>
                </a:solidFill>
                <a:latin typeface="Arial" pitchFamily="34" charset="0"/>
                <a:cs typeface="Arial" pitchFamily="34" charset="0"/>
              </a:rPr>
              <a:t>yerine getirir</a:t>
            </a:r>
            <a:r>
              <a:rPr lang="tr-TR" spc="-32" dirty="0">
                <a:solidFill>
                  <a:srgbClr val="231F20"/>
                </a:solidFill>
                <a:latin typeface="Arial" pitchFamily="34" charset="0"/>
                <a:cs typeface="Arial" pitchFamily="34" charset="0"/>
              </a:rPr>
              <a:t>. Bunlardan bazıları;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 düzeyinde halkın ferdî ve toplumsal olarak </a:t>
            </a:r>
            <a:r>
              <a:rPr lang="tr-TR" spc="-32" dirty="0">
                <a:solidFill>
                  <a:srgbClr val="231F20"/>
                </a:solidFill>
                <a:latin typeface="Arial" pitchFamily="34" charset="0"/>
                <a:cs typeface="Arial" pitchFamily="34" charset="0"/>
              </a:rPr>
              <a:t>yönetime katılması </a:t>
            </a:r>
            <a:r>
              <a:rPr lang="tr-TR" spc="-32" dirty="0">
                <a:solidFill>
                  <a:srgbClr val="231F20"/>
                </a:solidFill>
                <a:latin typeface="Arial" pitchFamily="34" charset="0"/>
                <a:cs typeface="Arial" pitchFamily="34" charset="0"/>
              </a:rPr>
              <a:t>ve yönetimi denetlenmesi için, yerel yönetimler iyi bir </a:t>
            </a:r>
            <a:r>
              <a:rPr lang="tr-TR" spc="-32" dirty="0">
                <a:solidFill>
                  <a:srgbClr val="231F20"/>
                </a:solidFill>
                <a:latin typeface="Arial" pitchFamily="34" charset="0"/>
                <a:cs typeface="Arial" pitchFamily="34" charset="0"/>
              </a:rPr>
              <a:t>okul görevi </a:t>
            </a:r>
            <a:r>
              <a:rPr lang="tr-TR" spc="-32" dirty="0">
                <a:solidFill>
                  <a:srgbClr val="231F20"/>
                </a:solidFill>
                <a:latin typeface="Arial" pitchFamily="34" charset="0"/>
                <a:cs typeface="Arial" pitchFamily="34" charset="0"/>
              </a:rPr>
              <a:t>yaparlar,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Belde </a:t>
            </a:r>
            <a:r>
              <a:rPr lang="tr-TR" spc="-32" dirty="0">
                <a:solidFill>
                  <a:srgbClr val="231F20"/>
                </a:solidFill>
                <a:latin typeface="Arial" pitchFamily="34" charset="0"/>
                <a:cs typeface="Arial" pitchFamily="34" charset="0"/>
              </a:rPr>
              <a:t>halkının yerel-müşterek ihtiyaçlarını karşılayan mal ve </a:t>
            </a:r>
            <a:r>
              <a:rPr lang="tr-TR" spc="-32" dirty="0">
                <a:solidFill>
                  <a:srgbClr val="231F20"/>
                </a:solidFill>
                <a:latin typeface="Arial" pitchFamily="34" charset="0"/>
                <a:cs typeface="Arial" pitchFamily="34" charset="0"/>
              </a:rPr>
              <a:t>hizmetleri üretirler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Hizmetlerin </a:t>
            </a:r>
            <a:r>
              <a:rPr lang="tr-TR" spc="-32" dirty="0">
                <a:solidFill>
                  <a:srgbClr val="231F20"/>
                </a:solidFill>
                <a:latin typeface="Arial" pitchFamily="34" charset="0"/>
                <a:cs typeface="Arial" pitchFamily="34" charset="0"/>
              </a:rPr>
              <a:t>üretiminde sürat, koordinasyon ve tasarruf sağlarlar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67081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438253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Görevi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Belde halkının sağlık ve huzurunu sağlayıcı düzenlemeler yaparak genel sağlığın ve kamu düzeninin bozulmasını önlerler.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halkın hak ve çıkarlarının savunulmasında </a:t>
            </a:r>
            <a:r>
              <a:rPr lang="tr-TR" spc="-32" dirty="0">
                <a:solidFill>
                  <a:srgbClr val="231F20"/>
                </a:solidFill>
                <a:latin typeface="Arial" pitchFamily="34" charset="0"/>
                <a:cs typeface="Arial" pitchFamily="34" charset="0"/>
              </a:rPr>
              <a:t>ve gerçekleştirilmesinde </a:t>
            </a:r>
            <a:r>
              <a:rPr lang="tr-TR" spc="-32" dirty="0">
                <a:solidFill>
                  <a:srgbClr val="231F20"/>
                </a:solidFill>
                <a:latin typeface="Arial" pitchFamily="34" charset="0"/>
                <a:cs typeface="Arial" pitchFamily="34" charset="0"/>
              </a:rPr>
              <a:t>en uygun ölçek kabul edilirler.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Halkın </a:t>
            </a:r>
            <a:r>
              <a:rPr lang="tr-TR" spc="-32" dirty="0">
                <a:solidFill>
                  <a:srgbClr val="231F20"/>
                </a:solidFill>
                <a:latin typeface="Arial" pitchFamily="34" charset="0"/>
                <a:cs typeface="Arial" pitchFamily="34" charset="0"/>
              </a:rPr>
              <a:t>yönetime katılmasını sağlayarak ulusal birlik ve </a:t>
            </a:r>
            <a:r>
              <a:rPr lang="tr-TR" spc="-32" dirty="0">
                <a:solidFill>
                  <a:srgbClr val="231F20"/>
                </a:solidFill>
                <a:latin typeface="Arial" pitchFamily="34" charset="0"/>
                <a:cs typeface="Arial" pitchFamily="34" charset="0"/>
              </a:rPr>
              <a:t>dayanışmaya önemli </a:t>
            </a:r>
            <a:r>
              <a:rPr lang="tr-TR" spc="-32" dirty="0">
                <a:solidFill>
                  <a:srgbClr val="231F20"/>
                </a:solidFill>
                <a:latin typeface="Arial" pitchFamily="34" charset="0"/>
                <a:cs typeface="Arial" pitchFamily="34" charset="0"/>
              </a:rPr>
              <a:t>katkıda bulunurlar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12539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635230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 Türleri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Anayasa’nın yerel yönetimleri düzenleyen 127. maddesinde şu ilkeler </a:t>
            </a:r>
            <a:r>
              <a:rPr lang="tr-TR" spc="-32" dirty="0">
                <a:solidFill>
                  <a:srgbClr val="231F20"/>
                </a:solidFill>
                <a:latin typeface="Arial" pitchFamily="34" charset="0"/>
                <a:cs typeface="Arial" pitchFamily="34" charset="0"/>
              </a:rPr>
              <a:t>yer almaktadır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İl </a:t>
            </a:r>
            <a:r>
              <a:rPr lang="tr-TR" spc="-32" dirty="0">
                <a:solidFill>
                  <a:srgbClr val="231F20"/>
                </a:solidFill>
                <a:latin typeface="Arial" pitchFamily="34" charset="0"/>
                <a:cs typeface="Arial" pitchFamily="34" charset="0"/>
              </a:rPr>
              <a:t>özel idareleri, belediye ve köylerden oluşur.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Kamu tüzel kişiliğine </a:t>
            </a:r>
            <a:r>
              <a:rPr lang="tr-TR" spc="-32" dirty="0">
                <a:solidFill>
                  <a:srgbClr val="231F20"/>
                </a:solidFill>
                <a:latin typeface="Arial" pitchFamily="34" charset="0"/>
                <a:cs typeface="Arial" pitchFamily="34" charset="0"/>
              </a:rPr>
              <a:t>sahiptirler.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Kuruluş</a:t>
            </a:r>
            <a:r>
              <a:rPr lang="tr-TR" spc="-32" dirty="0">
                <a:solidFill>
                  <a:srgbClr val="231F20"/>
                </a:solidFill>
                <a:latin typeface="Arial" pitchFamily="34" charset="0"/>
                <a:cs typeface="Arial" pitchFamily="34" charset="0"/>
              </a:rPr>
              <a:t>, görev ve yetkileri yerinden yönetim ilkesine uygun olarak </a:t>
            </a:r>
            <a:r>
              <a:rPr lang="tr-TR" spc="-32" dirty="0">
                <a:solidFill>
                  <a:srgbClr val="231F20"/>
                </a:solidFill>
                <a:latin typeface="Arial" pitchFamily="34" charset="0"/>
                <a:cs typeface="Arial" pitchFamily="34" charset="0"/>
              </a:rPr>
              <a:t>kanunla düzenlenir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Seçimleri 5 (beş) </a:t>
            </a:r>
            <a:r>
              <a:rPr lang="tr-TR" spc="-32" dirty="0">
                <a:solidFill>
                  <a:srgbClr val="231F20"/>
                </a:solidFill>
                <a:latin typeface="Arial" pitchFamily="34" charset="0"/>
                <a:cs typeface="Arial" pitchFamily="34" charset="0"/>
              </a:rPr>
              <a:t>yılda bir yapılır. Ancak milletvekili genel veya ara </a:t>
            </a:r>
            <a:r>
              <a:rPr lang="tr-TR" spc="-32" dirty="0">
                <a:solidFill>
                  <a:srgbClr val="231F20"/>
                </a:solidFill>
                <a:latin typeface="Arial" pitchFamily="34" charset="0"/>
                <a:cs typeface="Arial" pitchFamily="34" charset="0"/>
              </a:rPr>
              <a:t>seçiminden önceki </a:t>
            </a:r>
            <a:r>
              <a:rPr lang="tr-TR" spc="-32" dirty="0">
                <a:solidFill>
                  <a:srgbClr val="231F20"/>
                </a:solidFill>
                <a:latin typeface="Arial" pitchFamily="34" charset="0"/>
                <a:cs typeface="Arial" pitchFamily="34" charset="0"/>
              </a:rPr>
              <a:t>veya sonraki bir yıl içinde yapılması gereken yerel </a:t>
            </a:r>
            <a:r>
              <a:rPr lang="tr-TR" spc="-32" dirty="0">
                <a:solidFill>
                  <a:srgbClr val="231F20"/>
                </a:solidFill>
                <a:latin typeface="Arial" pitchFamily="34" charset="0"/>
                <a:cs typeface="Arial" pitchFamily="34" charset="0"/>
              </a:rPr>
              <a:t>yönetim seçimleri</a:t>
            </a:r>
            <a:r>
              <a:rPr lang="tr-TR" spc="-32" dirty="0">
                <a:solidFill>
                  <a:srgbClr val="231F20"/>
                </a:solidFill>
                <a:latin typeface="Arial" pitchFamily="34" charset="0"/>
                <a:cs typeface="Arial" pitchFamily="34" charset="0"/>
              </a:rPr>
              <a:t>, bu milletvekili genel veya ara seçimleriyle birlikte yapılır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4266708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 Türleri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a:t>
            </a:r>
            <a:r>
              <a:rPr lang="tr-TR" spc="-32" dirty="0">
                <a:solidFill>
                  <a:srgbClr val="231F20"/>
                </a:solidFill>
                <a:latin typeface="Arial" pitchFamily="34" charset="0"/>
                <a:cs typeface="Arial" pitchFamily="34" charset="0"/>
              </a:rPr>
              <a:t>yönetimlerin seçilmiş organlarının organlık sıfatını </a:t>
            </a:r>
            <a:r>
              <a:rPr lang="tr-TR" spc="-32" dirty="0">
                <a:solidFill>
                  <a:srgbClr val="231F20"/>
                </a:solidFill>
                <a:latin typeface="Arial" pitchFamily="34" charset="0"/>
                <a:cs typeface="Arial" pitchFamily="34" charset="0"/>
              </a:rPr>
              <a:t>kazanmalarına ilişkin </a:t>
            </a:r>
            <a:r>
              <a:rPr lang="tr-TR" spc="-32" dirty="0">
                <a:solidFill>
                  <a:srgbClr val="231F20"/>
                </a:solidFill>
                <a:latin typeface="Arial" pitchFamily="34" charset="0"/>
                <a:cs typeface="Arial" pitchFamily="34" charset="0"/>
              </a:rPr>
              <a:t>itirazların çözümü YSK ve organlık sıfatlarını kaybetmelerinin </a:t>
            </a:r>
            <a:r>
              <a:rPr lang="tr-TR" spc="-32" dirty="0">
                <a:solidFill>
                  <a:srgbClr val="231F20"/>
                </a:solidFill>
                <a:latin typeface="Arial" pitchFamily="34" charset="0"/>
                <a:cs typeface="Arial" pitchFamily="34" charset="0"/>
              </a:rPr>
              <a:t>idari yargı </a:t>
            </a:r>
            <a:r>
              <a:rPr lang="tr-TR" spc="-32" dirty="0">
                <a:solidFill>
                  <a:srgbClr val="231F20"/>
                </a:solidFill>
                <a:latin typeface="Arial" pitchFamily="34" charset="0"/>
                <a:cs typeface="Arial" pitchFamily="34" charset="0"/>
              </a:rPr>
              <a:t>denetimi yolu ile olur.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Ancak </a:t>
            </a:r>
            <a:r>
              <a:rPr lang="tr-TR" spc="-32" dirty="0">
                <a:solidFill>
                  <a:srgbClr val="231F20"/>
                </a:solidFill>
                <a:latin typeface="Arial" pitchFamily="34" charset="0"/>
                <a:cs typeface="Arial" pitchFamily="34" charset="0"/>
              </a:rPr>
              <a:t>görevleri ile ilgili bir suç sebebi </a:t>
            </a:r>
            <a:r>
              <a:rPr lang="tr-TR" spc="-32" dirty="0">
                <a:solidFill>
                  <a:srgbClr val="231F20"/>
                </a:solidFill>
                <a:latin typeface="Arial" pitchFamily="34" charset="0"/>
                <a:cs typeface="Arial" pitchFamily="34" charset="0"/>
              </a:rPr>
              <a:t>ile hakkında </a:t>
            </a:r>
            <a:r>
              <a:rPr lang="tr-TR" spc="-32" dirty="0">
                <a:solidFill>
                  <a:srgbClr val="231F20"/>
                </a:solidFill>
                <a:latin typeface="Arial" pitchFamily="34" charset="0"/>
                <a:cs typeface="Arial" pitchFamily="34" charset="0"/>
              </a:rPr>
              <a:t>soruşturma veya kovuşturma açılan yerel yönetim </a:t>
            </a:r>
            <a:r>
              <a:rPr lang="tr-TR" spc="-32" dirty="0">
                <a:solidFill>
                  <a:srgbClr val="231F20"/>
                </a:solidFill>
                <a:latin typeface="Arial" pitchFamily="34" charset="0"/>
                <a:cs typeface="Arial" pitchFamily="34" charset="0"/>
              </a:rPr>
              <a:t>organlarını veya </a:t>
            </a:r>
            <a:r>
              <a:rPr lang="tr-TR" spc="-32" dirty="0">
                <a:solidFill>
                  <a:srgbClr val="231F20"/>
                </a:solidFill>
                <a:latin typeface="Arial" pitchFamily="34" charset="0"/>
                <a:cs typeface="Arial" pitchFamily="34" charset="0"/>
              </a:rPr>
              <a:t>bu organların üyelerini, İçişleri Bakanı geçici bir tedbir olarak, </a:t>
            </a:r>
            <a:r>
              <a:rPr lang="tr-TR" spc="-32" dirty="0">
                <a:solidFill>
                  <a:srgbClr val="231F20"/>
                </a:solidFill>
                <a:latin typeface="Arial" pitchFamily="34" charset="0"/>
                <a:cs typeface="Arial" pitchFamily="34" charset="0"/>
              </a:rPr>
              <a:t>kesin hükme </a:t>
            </a:r>
            <a:r>
              <a:rPr lang="tr-TR" spc="-32" dirty="0">
                <a:solidFill>
                  <a:srgbClr val="231F20"/>
                </a:solidFill>
                <a:latin typeface="Arial" pitchFamily="34" charset="0"/>
                <a:cs typeface="Arial" pitchFamily="34" charset="0"/>
              </a:rPr>
              <a:t>kadar uzaklaştırabilir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139379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564442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 Türleri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Büyük </a:t>
            </a:r>
            <a:r>
              <a:rPr lang="tr-TR" spc="-32" dirty="0">
                <a:solidFill>
                  <a:srgbClr val="231F20"/>
                </a:solidFill>
                <a:latin typeface="Arial" pitchFamily="34" charset="0"/>
                <a:cs typeface="Arial" pitchFamily="34" charset="0"/>
              </a:rPr>
              <a:t>yerleşim merkezleri için kanunla özel yönetim biçimleri getirilebilir.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Merkezî </a:t>
            </a:r>
            <a:r>
              <a:rPr lang="tr-TR" spc="-32" dirty="0">
                <a:solidFill>
                  <a:srgbClr val="231F20"/>
                </a:solidFill>
                <a:latin typeface="Arial" pitchFamily="34" charset="0"/>
                <a:cs typeface="Arial" pitchFamily="34" charset="0"/>
              </a:rPr>
              <a:t>yönetim, yerel yönetimler üzerinde, yerel hizmetlerin </a:t>
            </a:r>
            <a:r>
              <a:rPr lang="tr-TR" spc="-32" dirty="0">
                <a:solidFill>
                  <a:srgbClr val="231F20"/>
                </a:solidFill>
                <a:latin typeface="Arial" pitchFamily="34" charset="0"/>
                <a:cs typeface="Arial" pitchFamily="34" charset="0"/>
              </a:rPr>
              <a:t>yönetimin bütünlüğü </a:t>
            </a:r>
            <a:r>
              <a:rPr lang="tr-TR" spc="-32" dirty="0">
                <a:solidFill>
                  <a:srgbClr val="231F20"/>
                </a:solidFill>
                <a:latin typeface="Arial" pitchFamily="34" charset="0"/>
                <a:cs typeface="Arial" pitchFamily="34" charset="0"/>
              </a:rPr>
              <a:t>ilkesine uygun biçimde yürütülmesi, kamu görevlerinde </a:t>
            </a:r>
            <a:r>
              <a:rPr lang="tr-TR" spc="-32" dirty="0">
                <a:solidFill>
                  <a:srgbClr val="231F20"/>
                </a:solidFill>
                <a:latin typeface="Arial" pitchFamily="34" charset="0"/>
                <a:cs typeface="Arial" pitchFamily="34" charset="0"/>
              </a:rPr>
              <a:t>birliğin sağlanması</a:t>
            </a:r>
            <a:r>
              <a:rPr lang="tr-TR" spc="-32" dirty="0">
                <a:solidFill>
                  <a:srgbClr val="231F20"/>
                </a:solidFill>
                <a:latin typeface="Arial" pitchFamily="34" charset="0"/>
                <a:cs typeface="Arial" pitchFamily="34" charset="0"/>
              </a:rPr>
              <a:t>, toplum yararının korunması ve yerel gereksinimlerin </a:t>
            </a:r>
            <a:r>
              <a:rPr lang="tr-TR" spc="-32" dirty="0">
                <a:solidFill>
                  <a:srgbClr val="231F20"/>
                </a:solidFill>
                <a:latin typeface="Arial" pitchFamily="34" charset="0"/>
                <a:cs typeface="Arial" pitchFamily="34" charset="0"/>
              </a:rPr>
              <a:t>gereği gibi </a:t>
            </a:r>
            <a:r>
              <a:rPr lang="tr-TR" spc="-32" dirty="0">
                <a:solidFill>
                  <a:srgbClr val="231F20"/>
                </a:solidFill>
                <a:latin typeface="Arial" pitchFamily="34" charset="0"/>
                <a:cs typeface="Arial" pitchFamily="34" charset="0"/>
              </a:rPr>
              <a:t>karşılanması amacıyla, kanunda belirtilen esas ve usuller </a:t>
            </a:r>
            <a:r>
              <a:rPr lang="tr-TR" spc="-32" dirty="0">
                <a:solidFill>
                  <a:srgbClr val="231F20"/>
                </a:solidFill>
                <a:latin typeface="Arial" pitchFamily="34" charset="0"/>
                <a:cs typeface="Arial" pitchFamily="34" charset="0"/>
              </a:rPr>
              <a:t>çerçevesinde yönetsel </a:t>
            </a:r>
            <a:r>
              <a:rPr lang="tr-TR" spc="-32" dirty="0">
                <a:solidFill>
                  <a:srgbClr val="231F20"/>
                </a:solidFill>
                <a:latin typeface="Arial" pitchFamily="34" charset="0"/>
                <a:cs typeface="Arial" pitchFamily="34" charset="0"/>
              </a:rPr>
              <a:t>vesayet yetkisine sahiptir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Bakanlar Kurulu'nun kararıyla, belirli kamu hizmetlerinin görülmesi amacı ile kendi aralarında birlikler kurabilirler.</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330802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 Türleri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Merkezî </a:t>
            </a:r>
            <a:r>
              <a:rPr lang="tr-TR" spc="-32" dirty="0">
                <a:solidFill>
                  <a:srgbClr val="231F20"/>
                </a:solidFill>
                <a:latin typeface="Arial" pitchFamily="34" charset="0"/>
                <a:cs typeface="Arial" pitchFamily="34" charset="0"/>
              </a:rPr>
              <a:t>yönetim, yerel yönetimler üzerinde, yerel hizmetlerin </a:t>
            </a:r>
            <a:r>
              <a:rPr lang="tr-TR" spc="-32" dirty="0">
                <a:solidFill>
                  <a:srgbClr val="231F20"/>
                </a:solidFill>
                <a:latin typeface="Arial" pitchFamily="34" charset="0"/>
                <a:cs typeface="Arial" pitchFamily="34" charset="0"/>
              </a:rPr>
              <a:t>yönetimin bütünlüğü </a:t>
            </a:r>
            <a:r>
              <a:rPr lang="tr-TR" spc="-32" dirty="0">
                <a:solidFill>
                  <a:srgbClr val="231F20"/>
                </a:solidFill>
                <a:latin typeface="Arial" pitchFamily="34" charset="0"/>
                <a:cs typeface="Arial" pitchFamily="34" charset="0"/>
              </a:rPr>
              <a:t>ilkesine uygun biçimde yürütülmesi, kamu görevlerinde </a:t>
            </a:r>
            <a:r>
              <a:rPr lang="tr-TR" spc="-32" dirty="0">
                <a:solidFill>
                  <a:srgbClr val="231F20"/>
                </a:solidFill>
                <a:latin typeface="Arial" pitchFamily="34" charset="0"/>
                <a:cs typeface="Arial" pitchFamily="34" charset="0"/>
              </a:rPr>
              <a:t>birliğin sağlanması</a:t>
            </a:r>
            <a:r>
              <a:rPr lang="tr-TR" spc="-32" dirty="0">
                <a:solidFill>
                  <a:srgbClr val="231F20"/>
                </a:solidFill>
                <a:latin typeface="Arial" pitchFamily="34" charset="0"/>
                <a:cs typeface="Arial" pitchFamily="34" charset="0"/>
              </a:rPr>
              <a:t>, toplum yararının korunması ve yerel gereksinimlerin </a:t>
            </a:r>
            <a:r>
              <a:rPr lang="tr-TR" spc="-32" dirty="0">
                <a:solidFill>
                  <a:srgbClr val="231F20"/>
                </a:solidFill>
                <a:latin typeface="Arial" pitchFamily="34" charset="0"/>
                <a:cs typeface="Arial" pitchFamily="34" charset="0"/>
              </a:rPr>
              <a:t>gereği gibi </a:t>
            </a:r>
            <a:r>
              <a:rPr lang="tr-TR" spc="-32" dirty="0">
                <a:solidFill>
                  <a:srgbClr val="231F20"/>
                </a:solidFill>
                <a:latin typeface="Arial" pitchFamily="34" charset="0"/>
                <a:cs typeface="Arial" pitchFamily="34" charset="0"/>
              </a:rPr>
              <a:t>karşılanması amacıyla, kanunda belirtilen esas ve usuller </a:t>
            </a:r>
            <a:r>
              <a:rPr lang="tr-TR" spc="-32" dirty="0">
                <a:solidFill>
                  <a:srgbClr val="231F20"/>
                </a:solidFill>
                <a:latin typeface="Arial" pitchFamily="34" charset="0"/>
                <a:cs typeface="Arial" pitchFamily="34" charset="0"/>
              </a:rPr>
              <a:t>çerçevesinde yönetsel </a:t>
            </a:r>
            <a:r>
              <a:rPr lang="tr-TR" spc="-32" dirty="0">
                <a:solidFill>
                  <a:srgbClr val="231F20"/>
                </a:solidFill>
                <a:latin typeface="Arial" pitchFamily="34" charset="0"/>
                <a:cs typeface="Arial" pitchFamily="34" charset="0"/>
              </a:rPr>
              <a:t>vesayet yetkisine sahiptir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Görevleri </a:t>
            </a:r>
            <a:r>
              <a:rPr lang="tr-TR" spc="-32" dirty="0">
                <a:solidFill>
                  <a:srgbClr val="231F20"/>
                </a:solidFill>
                <a:latin typeface="Arial" pitchFamily="34" charset="0"/>
                <a:cs typeface="Arial" pitchFamily="34" charset="0"/>
              </a:rPr>
              <a:t>ile orantılı gelir kaynakları sağlanır</a:t>
            </a:r>
            <a:r>
              <a:rPr lang="tr-TR" spc="-32" dirty="0">
                <a:solidFill>
                  <a:srgbClr val="231F20"/>
                </a:solidFill>
                <a:latin typeface="Arial" pitchFamily="34" charset="0"/>
                <a:cs typeface="Arial" pitchFamily="34" charset="0"/>
              </a:rPr>
              <a:t>.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Ülkemizde</a:t>
            </a:r>
            <a:r>
              <a:rPr lang="tr-TR" spc="-32" dirty="0">
                <a:solidFill>
                  <a:srgbClr val="231F20"/>
                </a:solidFill>
                <a:latin typeface="Arial" pitchFamily="34" charset="0"/>
                <a:cs typeface="Arial" pitchFamily="34" charset="0"/>
              </a:rPr>
              <a:t>, her biri ayrı kamu tüzel kişiliğine sahip üç yerel yerinden </a:t>
            </a:r>
            <a:r>
              <a:rPr lang="tr-TR" spc="-32" dirty="0">
                <a:solidFill>
                  <a:srgbClr val="231F20"/>
                </a:solidFill>
                <a:latin typeface="Arial" pitchFamily="34" charset="0"/>
                <a:cs typeface="Arial" pitchFamily="34" charset="0"/>
              </a:rPr>
              <a:t>yönetim birimi </a:t>
            </a:r>
            <a:r>
              <a:rPr lang="tr-TR" spc="-32" dirty="0">
                <a:solidFill>
                  <a:srgbClr val="231F20"/>
                </a:solidFill>
                <a:latin typeface="Arial" pitchFamily="34" charset="0"/>
                <a:cs typeface="Arial" pitchFamily="34" charset="0"/>
              </a:rPr>
              <a:t>vardır: </a:t>
            </a:r>
            <a:r>
              <a:rPr lang="tr-TR" spc="-32" dirty="0">
                <a:solidFill>
                  <a:srgbClr val="231F20"/>
                </a:solidFill>
                <a:latin typeface="Arial" pitchFamily="34" charset="0"/>
                <a:cs typeface="Arial" pitchFamily="34" charset="0"/>
              </a:rPr>
              <a:t>       </a:t>
            </a:r>
            <a:r>
              <a:rPr lang="tr-TR" b="1" spc="-32" dirty="0">
                <a:solidFill>
                  <a:srgbClr val="231F20"/>
                </a:solidFill>
                <a:latin typeface="Arial" pitchFamily="34" charset="0"/>
                <a:cs typeface="Arial" pitchFamily="34" charset="0"/>
              </a:rPr>
              <a:t>İl </a:t>
            </a:r>
            <a:r>
              <a:rPr lang="tr-TR" b="1" spc="-32" dirty="0">
                <a:solidFill>
                  <a:srgbClr val="231F20"/>
                </a:solidFill>
                <a:latin typeface="Arial" pitchFamily="34" charset="0"/>
                <a:cs typeface="Arial" pitchFamily="34" charset="0"/>
              </a:rPr>
              <a:t>özel idaresi, belediye ve köy.</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45949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Belediyeler</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En yaygın ve gelişmiş yerel yönetim birimi olan belediyeler, bir beldenin </a:t>
            </a:r>
            <a:r>
              <a:rPr lang="tr-TR" spc="-32" dirty="0">
                <a:solidFill>
                  <a:srgbClr val="231F20"/>
                </a:solidFill>
                <a:latin typeface="Arial" pitchFamily="34" charset="0"/>
                <a:cs typeface="Arial" pitchFamily="34" charset="0"/>
              </a:rPr>
              <a:t>ve belde </a:t>
            </a:r>
            <a:r>
              <a:rPr lang="tr-TR" spc="-32" dirty="0">
                <a:solidFill>
                  <a:srgbClr val="231F20"/>
                </a:solidFill>
                <a:latin typeface="Arial" pitchFamily="34" charset="0"/>
                <a:cs typeface="Arial" pitchFamily="34" charset="0"/>
              </a:rPr>
              <a:t>halkının yerel nitelikteki ortak gereksinimlerini karşılamak amacıyla kurulan</a:t>
            </a:r>
            <a:r>
              <a:rPr lang="tr-TR" spc="-32" dirty="0">
                <a:solidFill>
                  <a:srgbClr val="231F20"/>
                </a:solidFill>
                <a:latin typeface="Arial" pitchFamily="34" charset="0"/>
                <a:cs typeface="Arial" pitchFamily="34" charset="0"/>
              </a:rPr>
              <a:t>, karar </a:t>
            </a:r>
            <a:r>
              <a:rPr lang="tr-TR" spc="-32" dirty="0">
                <a:solidFill>
                  <a:srgbClr val="231F20"/>
                </a:solidFill>
                <a:latin typeface="Arial" pitchFamily="34" charset="0"/>
                <a:cs typeface="Arial" pitchFamily="34" charset="0"/>
              </a:rPr>
              <a:t>organı seçmenler tarafından seçilerek oluşturulan, idari ve mali </a:t>
            </a:r>
            <a:r>
              <a:rPr lang="tr-TR" spc="-32" dirty="0">
                <a:solidFill>
                  <a:srgbClr val="231F20"/>
                </a:solidFill>
                <a:latin typeface="Arial" pitchFamily="34" charset="0"/>
                <a:cs typeface="Arial" pitchFamily="34" charset="0"/>
              </a:rPr>
              <a:t>özerkliğe sahip </a:t>
            </a:r>
            <a:r>
              <a:rPr lang="tr-TR" spc="-32" dirty="0">
                <a:solidFill>
                  <a:srgbClr val="231F20"/>
                </a:solidFill>
                <a:latin typeface="Arial" pitchFamily="34" charset="0"/>
                <a:cs typeface="Arial" pitchFamily="34" charset="0"/>
              </a:rPr>
              <a:t>kamu tüzel kişileridir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Belediyenin görevleri "bayındırlık", "koruyucu", "sosyal", "</a:t>
            </a:r>
            <a:r>
              <a:rPr lang="tr-TR" spc="-32" dirty="0">
                <a:solidFill>
                  <a:srgbClr val="231F20"/>
                </a:solidFill>
                <a:latin typeface="Arial" pitchFamily="34" charset="0"/>
                <a:cs typeface="Arial" pitchFamily="34" charset="0"/>
              </a:rPr>
              <a:t>düzenleyici ve </a:t>
            </a:r>
            <a:r>
              <a:rPr lang="tr-TR" spc="-32" dirty="0">
                <a:solidFill>
                  <a:srgbClr val="231F20"/>
                </a:solidFill>
                <a:latin typeface="Arial" pitchFamily="34" charset="0"/>
                <a:cs typeface="Arial" pitchFamily="34" charset="0"/>
              </a:rPr>
              <a:t>"ulaştırma" olmak üzere 5 </a:t>
            </a:r>
            <a:r>
              <a:rPr lang="tr-TR" spc="-32" dirty="0">
                <a:solidFill>
                  <a:srgbClr val="231F20"/>
                </a:solidFill>
                <a:latin typeface="Arial" pitchFamily="34" charset="0"/>
                <a:cs typeface="Arial" pitchFamily="34" charset="0"/>
              </a:rPr>
              <a:t>(beş) sınıfta </a:t>
            </a:r>
            <a:r>
              <a:rPr lang="tr-TR" spc="-32" dirty="0">
                <a:solidFill>
                  <a:srgbClr val="231F20"/>
                </a:solidFill>
                <a:latin typeface="Arial" pitchFamily="34" charset="0"/>
                <a:cs typeface="Arial" pitchFamily="34" charset="0"/>
              </a:rPr>
              <a:t>toplanabilir.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4153536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1"/>
            <a:ext cx="8419723" cy="484420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Belediyeler</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Çoğu güvenlik temelli olan görevlerin bazıları şöyle sıralanabilir: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Coğrafi </a:t>
            </a:r>
            <a:r>
              <a:rPr lang="tr-TR" spc="-32" dirty="0">
                <a:solidFill>
                  <a:srgbClr val="231F20"/>
                </a:solidFill>
                <a:latin typeface="Arial" pitchFamily="34" charset="0"/>
                <a:cs typeface="Arial" pitchFamily="34" charset="0"/>
              </a:rPr>
              <a:t>ve kent bilgi sistemleri kurmak,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Zabıta</a:t>
            </a:r>
            <a:r>
              <a:rPr lang="tr-TR" spc="-32" dirty="0">
                <a:solidFill>
                  <a:srgbClr val="231F20"/>
                </a:solidFill>
                <a:latin typeface="Arial" pitchFamily="34" charset="0"/>
                <a:cs typeface="Arial" pitchFamily="34" charset="0"/>
              </a:rPr>
              <a:t>, itfaiye, acil yardım, kurtarma ve ambulans gibi hizmetler vermek,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Şehir içi trafiği düzenlemek,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Kadın </a:t>
            </a:r>
            <a:r>
              <a:rPr lang="tr-TR" spc="-32" dirty="0">
                <a:solidFill>
                  <a:srgbClr val="231F20"/>
                </a:solidFill>
                <a:latin typeface="Arial" pitchFamily="34" charset="0"/>
                <a:cs typeface="Arial" pitchFamily="34" charset="0"/>
              </a:rPr>
              <a:t>ve çocuk koruma evleri açmak,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Mücavir </a:t>
            </a:r>
            <a:r>
              <a:rPr lang="tr-TR" spc="-32" dirty="0">
                <a:solidFill>
                  <a:srgbClr val="231F20"/>
                </a:solidFill>
                <a:latin typeface="Arial" pitchFamily="34" charset="0"/>
                <a:cs typeface="Arial" pitchFamily="34" charset="0"/>
              </a:rPr>
              <a:t>alanlara hizmet götürmektir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78717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801430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Belediyeler</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Ayrıca belediyelere, 5393 sayılı Kanun’la, şu yetki ve imtiyazlar da verilmiştir: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Yetkileri </a:t>
            </a:r>
            <a:r>
              <a:rPr lang="tr-TR" spc="-32" dirty="0">
                <a:solidFill>
                  <a:srgbClr val="231F20"/>
                </a:solidFill>
                <a:latin typeface="Arial" pitchFamily="34" charset="0"/>
                <a:cs typeface="Arial" pitchFamily="34" charset="0"/>
              </a:rPr>
              <a:t>çerçevesinde yönetmelik çıkartmak, emir vermek, yasak koymak</a:t>
            </a:r>
            <a:r>
              <a:rPr lang="tr-TR" spc="-32" dirty="0">
                <a:solidFill>
                  <a:srgbClr val="231F20"/>
                </a:solidFill>
                <a:latin typeface="Arial" pitchFamily="34" charset="0"/>
                <a:cs typeface="Arial" pitchFamily="34" charset="0"/>
              </a:rPr>
              <a:t>, ceza </a:t>
            </a:r>
            <a:r>
              <a:rPr lang="tr-TR" spc="-32" dirty="0">
                <a:solidFill>
                  <a:srgbClr val="231F20"/>
                </a:solidFill>
                <a:latin typeface="Arial" pitchFamily="34" charset="0"/>
                <a:cs typeface="Arial" pitchFamily="34" charset="0"/>
              </a:rPr>
              <a:t>vermek.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Mahalli </a:t>
            </a:r>
            <a:r>
              <a:rPr lang="tr-TR" spc="-32" dirty="0">
                <a:solidFill>
                  <a:srgbClr val="231F20"/>
                </a:solidFill>
                <a:latin typeface="Arial" pitchFamily="34" charset="0"/>
                <a:cs typeface="Arial" pitchFamily="34" charset="0"/>
              </a:rPr>
              <a:t>müşterek nitelikteki hizmetlerin yerine getirilmesi </a:t>
            </a:r>
            <a:r>
              <a:rPr lang="tr-TR" spc="-32" dirty="0">
                <a:solidFill>
                  <a:srgbClr val="231F20"/>
                </a:solidFill>
                <a:latin typeface="Arial" pitchFamily="34" charset="0"/>
                <a:cs typeface="Arial" pitchFamily="34" charset="0"/>
              </a:rPr>
              <a:t>amacıyla belediye </a:t>
            </a:r>
            <a:r>
              <a:rPr lang="tr-TR" spc="-32" dirty="0">
                <a:solidFill>
                  <a:srgbClr val="231F20"/>
                </a:solidFill>
                <a:latin typeface="Arial" pitchFamily="34" charset="0"/>
                <a:cs typeface="Arial" pitchFamily="34" charset="0"/>
              </a:rPr>
              <a:t>ve mücavir alan sınırları içerisinde taşınmaz almak</a:t>
            </a:r>
            <a:r>
              <a:rPr lang="tr-TR" spc="-32" dirty="0">
                <a:solidFill>
                  <a:srgbClr val="231F20"/>
                </a:solidFill>
                <a:latin typeface="Arial" pitchFamily="34" charset="0"/>
                <a:cs typeface="Arial" pitchFamily="34" charset="0"/>
              </a:rPr>
              <a:t>, kamulaştırmak</a:t>
            </a:r>
            <a:r>
              <a:rPr lang="tr-TR" spc="-32" dirty="0">
                <a:solidFill>
                  <a:srgbClr val="231F20"/>
                </a:solidFill>
                <a:latin typeface="Arial" pitchFamily="34" charset="0"/>
                <a:cs typeface="Arial" pitchFamily="34" charset="0"/>
              </a:rPr>
              <a:t>, satmak, kiralamak veya kiraya vermek, trampa etmek</a:t>
            </a:r>
            <a:r>
              <a:rPr lang="tr-TR" spc="-32" dirty="0">
                <a:solidFill>
                  <a:srgbClr val="231F20"/>
                </a:solidFill>
                <a:latin typeface="Arial" pitchFamily="34" charset="0"/>
                <a:cs typeface="Arial" pitchFamily="34" charset="0"/>
              </a:rPr>
              <a:t>, tahsis </a:t>
            </a:r>
            <a:r>
              <a:rPr lang="tr-TR" spc="-32" dirty="0">
                <a:solidFill>
                  <a:srgbClr val="231F20"/>
                </a:solidFill>
                <a:latin typeface="Arial" pitchFamily="34" charset="0"/>
                <a:cs typeface="Arial" pitchFamily="34" charset="0"/>
              </a:rPr>
              <a:t>etmek, bunlar üzerinde sınırlı ayni hak tesis etmek</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 mallarına karşı suç işleyenler Devlet malına karşı suç </a:t>
            </a:r>
            <a:r>
              <a:rPr lang="tr-TR" spc="-32" dirty="0">
                <a:solidFill>
                  <a:srgbClr val="231F20"/>
                </a:solidFill>
                <a:latin typeface="Arial" pitchFamily="34" charset="0"/>
                <a:cs typeface="Arial" pitchFamily="34" charset="0"/>
              </a:rPr>
              <a:t>işlemiş sayılırlar</a:t>
            </a:r>
            <a:r>
              <a:rPr lang="tr-TR" spc="-32" dirty="0">
                <a:solidFill>
                  <a:srgbClr val="231F20"/>
                </a:solidFill>
                <a:latin typeface="Arial" pitchFamily="34" charset="0"/>
                <a:cs typeface="Arial" pitchFamily="34" charset="0"/>
              </a:rPr>
              <a:t>. 2886 sayılı Devlet İhale Kanunu’nun 75. maddesi hükümleri </a:t>
            </a:r>
            <a:r>
              <a:rPr lang="tr-TR" spc="-32" dirty="0">
                <a:solidFill>
                  <a:srgbClr val="231F20"/>
                </a:solidFill>
                <a:latin typeface="Arial" pitchFamily="34" charset="0"/>
                <a:cs typeface="Arial" pitchFamily="34" charset="0"/>
              </a:rPr>
              <a:t>belediye taşınmazları </a:t>
            </a:r>
            <a:r>
              <a:rPr lang="tr-TR" spc="-32" dirty="0">
                <a:solidFill>
                  <a:srgbClr val="231F20"/>
                </a:solidFill>
                <a:latin typeface="Arial" pitchFamily="34" charset="0"/>
                <a:cs typeface="Arial" pitchFamily="34" charset="0"/>
              </a:rPr>
              <a:t>hakkında da uygulanır.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Görüldüğü gibi belediyeler </a:t>
            </a:r>
            <a:r>
              <a:rPr lang="tr-TR" spc="-32" dirty="0">
                <a:solidFill>
                  <a:srgbClr val="231F20"/>
                </a:solidFill>
                <a:latin typeface="Arial" pitchFamily="34" charset="0"/>
                <a:cs typeface="Arial" pitchFamily="34" charset="0"/>
              </a:rPr>
              <a:t>dolaylı olarak </a:t>
            </a:r>
            <a:r>
              <a:rPr lang="tr-TR" spc="-32" dirty="0">
                <a:solidFill>
                  <a:srgbClr val="231F20"/>
                </a:solidFill>
                <a:latin typeface="Arial" pitchFamily="34" charset="0"/>
                <a:cs typeface="Arial" pitchFamily="34" charset="0"/>
              </a:rPr>
              <a:t>toplumsal güvenlik açısından </a:t>
            </a:r>
            <a:r>
              <a:rPr lang="tr-TR" spc="-32" dirty="0">
                <a:solidFill>
                  <a:srgbClr val="231F20"/>
                </a:solidFill>
                <a:latin typeface="Arial" pitchFamily="34" charset="0"/>
                <a:cs typeface="Arial" pitchFamily="34" charset="0"/>
              </a:rPr>
              <a:t>birtakım görevleri </a:t>
            </a:r>
            <a:r>
              <a:rPr lang="tr-TR" spc="-32" dirty="0">
                <a:solidFill>
                  <a:srgbClr val="231F20"/>
                </a:solidFill>
                <a:latin typeface="Arial" pitchFamily="34" charset="0"/>
                <a:cs typeface="Arial" pitchFamily="34" charset="0"/>
              </a:rPr>
              <a:t>de üstlenmiş bulunmaktadır.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17242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İl </a:t>
            </a:r>
            <a:r>
              <a:rPr lang="tr-TR" b="1" spc="-32" dirty="0">
                <a:solidFill>
                  <a:srgbClr val="231F20"/>
                </a:solidFill>
                <a:latin typeface="Arial" pitchFamily="34" charset="0"/>
                <a:cs typeface="Arial" pitchFamily="34" charset="0"/>
              </a:rPr>
              <a:t>Özel İdareler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Başında atanmış bir makamın (valinin) bulunmasından dolayı eksik (nakıs</a:t>
            </a:r>
            <a:r>
              <a:rPr lang="tr-TR" spc="-32" dirty="0">
                <a:solidFill>
                  <a:srgbClr val="231F20"/>
                </a:solidFill>
                <a:latin typeface="Arial" pitchFamily="34" charset="0"/>
                <a:cs typeface="Arial" pitchFamily="34" charset="0"/>
              </a:rPr>
              <a:t>) yerinden </a:t>
            </a:r>
            <a:r>
              <a:rPr lang="tr-TR" spc="-32" dirty="0">
                <a:solidFill>
                  <a:srgbClr val="231F20"/>
                </a:solidFill>
                <a:latin typeface="Arial" pitchFamily="34" charset="0"/>
                <a:cs typeface="Arial" pitchFamily="34" charset="0"/>
              </a:rPr>
              <a:t>yönetim olarak da değerlendirilen İl Özel İdaresi taşınır ve taşınmaz mallara sahip ve bu yasa ile belirli ve </a:t>
            </a:r>
            <a:r>
              <a:rPr lang="tr-TR" spc="-32" dirty="0">
                <a:solidFill>
                  <a:srgbClr val="231F20"/>
                </a:solidFill>
                <a:latin typeface="Arial" pitchFamily="34" charset="0"/>
                <a:cs typeface="Arial" pitchFamily="34" charset="0"/>
              </a:rPr>
              <a:t>sınırlı görevleri </a:t>
            </a:r>
            <a:r>
              <a:rPr lang="tr-TR" spc="-32" dirty="0">
                <a:solidFill>
                  <a:srgbClr val="231F20"/>
                </a:solidFill>
                <a:latin typeface="Arial" pitchFamily="34" charset="0"/>
                <a:cs typeface="Arial" pitchFamily="34" charset="0"/>
              </a:rPr>
              <a:t>yerine getirmekle yükümlü bir tüzel kişiliktir.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İlin </a:t>
            </a:r>
            <a:r>
              <a:rPr lang="tr-TR" spc="-32" dirty="0">
                <a:solidFill>
                  <a:srgbClr val="231F20"/>
                </a:solidFill>
                <a:latin typeface="Arial" pitchFamily="34" charset="0"/>
                <a:cs typeface="Arial" pitchFamily="34" charset="0"/>
              </a:rPr>
              <a:t>özel idare işlerini </a:t>
            </a:r>
            <a:r>
              <a:rPr lang="tr-TR" spc="-32" dirty="0">
                <a:solidFill>
                  <a:srgbClr val="231F20"/>
                </a:solidFill>
                <a:latin typeface="Arial" pitchFamily="34" charset="0"/>
                <a:cs typeface="Arial" pitchFamily="34" charset="0"/>
              </a:rPr>
              <a:t>ve çıkarlarını </a:t>
            </a:r>
            <a:r>
              <a:rPr lang="tr-TR" spc="-32" dirty="0">
                <a:solidFill>
                  <a:srgbClr val="231F20"/>
                </a:solidFill>
                <a:latin typeface="Arial" pitchFamily="34" charset="0"/>
                <a:cs typeface="Arial" pitchFamily="34" charset="0"/>
              </a:rPr>
              <a:t>yöneten, koruyan ve onu temsil eden yönetim organları vali, il </a:t>
            </a:r>
            <a:r>
              <a:rPr lang="tr-TR" spc="-32" dirty="0">
                <a:solidFill>
                  <a:srgbClr val="231F20"/>
                </a:solidFill>
                <a:latin typeface="Arial" pitchFamily="34" charset="0"/>
                <a:cs typeface="Arial" pitchFamily="34" charset="0"/>
              </a:rPr>
              <a:t>genel meclisi </a:t>
            </a:r>
            <a:r>
              <a:rPr lang="tr-TR" spc="-32" dirty="0">
                <a:solidFill>
                  <a:srgbClr val="231F20"/>
                </a:solidFill>
                <a:latin typeface="Arial" pitchFamily="34" charset="0"/>
                <a:cs typeface="Arial" pitchFamily="34" charset="0"/>
              </a:rPr>
              <a:t>ve il daimi encümenidir.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475345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30039" y="368851"/>
            <a:ext cx="8419723" cy="4136318"/>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İl </a:t>
            </a:r>
            <a:r>
              <a:rPr lang="tr-TR" b="1" spc="-32" dirty="0">
                <a:solidFill>
                  <a:srgbClr val="231F20"/>
                </a:solidFill>
                <a:latin typeface="Arial" pitchFamily="34" charset="0"/>
                <a:cs typeface="Arial" pitchFamily="34" charset="0"/>
              </a:rPr>
              <a:t>Özel İdareler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İl özel idaresinin görevleri şu başlıklar altında değerlendirilebilir: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Tarım </a:t>
            </a:r>
            <a:r>
              <a:rPr lang="tr-TR" spc="-32" dirty="0">
                <a:solidFill>
                  <a:srgbClr val="231F20"/>
                </a:solidFill>
                <a:latin typeface="Arial" pitchFamily="34" charset="0"/>
                <a:cs typeface="Arial" pitchFamily="34" charset="0"/>
              </a:rPr>
              <a:t>ve Hayvancılık ile ilgili görevler- Bayındırlık görevler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Eğitim </a:t>
            </a:r>
            <a:r>
              <a:rPr lang="tr-TR" spc="-32" dirty="0">
                <a:solidFill>
                  <a:srgbClr val="231F20"/>
                </a:solidFill>
                <a:latin typeface="Arial" pitchFamily="34" charset="0"/>
                <a:cs typeface="Arial" pitchFamily="34" charset="0"/>
              </a:rPr>
              <a:t>ile ilgili görevler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Sağlık </a:t>
            </a:r>
            <a:r>
              <a:rPr lang="tr-TR" spc="-32" dirty="0">
                <a:solidFill>
                  <a:srgbClr val="231F20"/>
                </a:solidFill>
                <a:latin typeface="Arial" pitchFamily="34" charset="0"/>
                <a:cs typeface="Arial" pitchFamily="34" charset="0"/>
              </a:rPr>
              <a:t>ile ilgili görevler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Ekonomi </a:t>
            </a:r>
            <a:r>
              <a:rPr lang="tr-TR" spc="-32" dirty="0">
                <a:solidFill>
                  <a:srgbClr val="231F20"/>
                </a:solidFill>
                <a:latin typeface="Arial" pitchFamily="34" charset="0"/>
                <a:cs typeface="Arial" pitchFamily="34" charset="0"/>
              </a:rPr>
              <a:t>ve ticaret ile ilgili görevler.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5121587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78264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Köy, nüfusu Kanun’da belirtilen sayıdan az olan yerleşim birimlerine denir</a:t>
            </a:r>
            <a:r>
              <a:rPr lang="tr-TR" spc="-32" dirty="0">
                <a:solidFill>
                  <a:srgbClr val="231F20"/>
                </a:solidFill>
                <a:latin typeface="Arial" pitchFamily="34" charset="0"/>
                <a:cs typeface="Arial" pitchFamily="34" charset="0"/>
              </a:rPr>
              <a:t>. Kendi </a:t>
            </a:r>
            <a:r>
              <a:rPr lang="tr-TR" spc="-32" dirty="0">
                <a:solidFill>
                  <a:srgbClr val="231F20"/>
                </a:solidFill>
                <a:latin typeface="Arial" pitchFamily="34" charset="0"/>
                <a:cs typeface="Arial" pitchFamily="34" charset="0"/>
              </a:rPr>
              <a:t>içerisinde merası, camisi, okulu olan bir tüzel kişiliktir. Aynı </a:t>
            </a:r>
            <a:r>
              <a:rPr lang="tr-TR" spc="-32" dirty="0">
                <a:solidFill>
                  <a:srgbClr val="231F20"/>
                </a:solidFill>
                <a:latin typeface="Arial" pitchFamily="34" charset="0"/>
                <a:cs typeface="Arial" pitchFamily="34" charset="0"/>
              </a:rPr>
              <a:t>zamanda zorunlu </a:t>
            </a:r>
            <a:r>
              <a:rPr lang="tr-TR" spc="-32" dirty="0">
                <a:solidFill>
                  <a:srgbClr val="231F20"/>
                </a:solidFill>
                <a:latin typeface="Arial" pitchFamily="34" charset="0"/>
                <a:cs typeface="Arial" pitchFamily="34" charset="0"/>
              </a:rPr>
              <a:t>ve isteğe bağlı karar alabilme mekanizmasına sahiptir.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442 sayılı Köy </a:t>
            </a:r>
            <a:r>
              <a:rPr lang="tr-TR" spc="-32" dirty="0">
                <a:solidFill>
                  <a:srgbClr val="231F20"/>
                </a:solidFill>
                <a:latin typeface="Arial" pitchFamily="34" charset="0"/>
                <a:cs typeface="Arial" pitchFamily="34" charset="0"/>
              </a:rPr>
              <a:t>Kanunu ile kurulan köyler, il özel idareleri ve belediyeler gibi kendi kamu </a:t>
            </a:r>
            <a:r>
              <a:rPr lang="tr-TR" spc="-32" dirty="0">
                <a:solidFill>
                  <a:srgbClr val="231F20"/>
                </a:solidFill>
                <a:latin typeface="Arial" pitchFamily="34" charset="0"/>
                <a:cs typeface="Arial" pitchFamily="34" charset="0"/>
              </a:rPr>
              <a:t>tüzel kişilikleri </a:t>
            </a:r>
            <a:r>
              <a:rPr lang="tr-TR" spc="-32" dirty="0">
                <a:solidFill>
                  <a:srgbClr val="231F20"/>
                </a:solidFill>
                <a:latin typeface="Arial" pitchFamily="34" charset="0"/>
                <a:cs typeface="Arial" pitchFamily="34" charset="0"/>
              </a:rPr>
              <a:t>ve bütçeleri olan, kendi yürütme ve karar organları bulunan </a:t>
            </a:r>
            <a:r>
              <a:rPr lang="tr-TR" spc="-32" dirty="0">
                <a:solidFill>
                  <a:srgbClr val="231F20"/>
                </a:solidFill>
                <a:latin typeface="Arial" pitchFamily="34" charset="0"/>
                <a:cs typeface="Arial" pitchFamily="34" charset="0"/>
              </a:rPr>
              <a:t>yerel yönetim </a:t>
            </a:r>
            <a:r>
              <a:rPr lang="tr-TR" spc="-32" dirty="0">
                <a:solidFill>
                  <a:srgbClr val="231F20"/>
                </a:solidFill>
                <a:latin typeface="Arial" pitchFamily="34" charset="0"/>
                <a:cs typeface="Arial" pitchFamily="34" charset="0"/>
              </a:rPr>
              <a:t>birimleridir</a:t>
            </a:r>
            <a:r>
              <a:rPr lang="tr-TR" spc="-32" dirty="0">
                <a:solidFill>
                  <a:srgbClr val="231F20"/>
                </a:solidFill>
                <a:latin typeface="Arial" pitchFamily="34" charset="0"/>
                <a:cs typeface="Arial" pitchFamily="34" charset="0"/>
              </a:rPr>
              <a:t>. Belediyelere </a:t>
            </a:r>
            <a:r>
              <a:rPr lang="tr-TR" spc="-32" dirty="0">
                <a:solidFill>
                  <a:srgbClr val="231F20"/>
                </a:solidFill>
                <a:latin typeface="Arial" pitchFamily="34" charset="0"/>
                <a:cs typeface="Arial" pitchFamily="34" charset="0"/>
              </a:rPr>
              <a:t>nazaran güvenliğin kompleks olmadığı bir yapıya sahiptir.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645598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 VE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Yüzyıllardır insanlar, kendilerini güvende hissedebilmek adına </a:t>
            </a:r>
            <a:r>
              <a:rPr lang="tr-TR" spc="-32" dirty="0">
                <a:solidFill>
                  <a:srgbClr val="231F20"/>
                </a:solidFill>
                <a:latin typeface="Arial" pitchFamily="34" charset="0"/>
                <a:cs typeface="Arial" pitchFamily="34" charset="0"/>
              </a:rPr>
              <a:t>birçok faaliyette </a:t>
            </a:r>
            <a:r>
              <a:rPr lang="tr-TR" spc="-32" dirty="0">
                <a:solidFill>
                  <a:srgbClr val="231F20"/>
                </a:solidFill>
                <a:latin typeface="Arial" pitchFamily="34" charset="0"/>
                <a:cs typeface="Arial" pitchFamily="34" charset="0"/>
              </a:rPr>
              <a:t>bulunmuşlardır. Birlikte yaşamanın gereği olarak huzur ve </a:t>
            </a:r>
            <a:r>
              <a:rPr lang="tr-TR" spc="-32" dirty="0">
                <a:solidFill>
                  <a:srgbClr val="231F20"/>
                </a:solidFill>
                <a:latin typeface="Arial" pitchFamily="34" charset="0"/>
                <a:cs typeface="Arial" pitchFamily="34" charset="0"/>
              </a:rPr>
              <a:t>emniyetlerini sağlama </a:t>
            </a:r>
            <a:r>
              <a:rPr lang="tr-TR" spc="-32" dirty="0">
                <a:solidFill>
                  <a:srgbClr val="231F20"/>
                </a:solidFill>
                <a:latin typeface="Arial" pitchFamily="34" charset="0"/>
                <a:cs typeface="Arial" pitchFamily="34" charset="0"/>
              </a:rPr>
              <a:t>adına yapılar inşa etmiş, kurallar ortaya koymuşlardır.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Hayatın </a:t>
            </a:r>
            <a:r>
              <a:rPr lang="tr-TR" spc="-32" dirty="0">
                <a:solidFill>
                  <a:srgbClr val="231F20"/>
                </a:solidFill>
                <a:latin typeface="Arial" pitchFamily="34" charset="0"/>
                <a:cs typeface="Arial" pitchFamily="34" charset="0"/>
              </a:rPr>
              <a:t>en </a:t>
            </a:r>
            <a:r>
              <a:rPr lang="tr-TR" spc="-32" dirty="0">
                <a:solidFill>
                  <a:srgbClr val="231F20"/>
                </a:solidFill>
                <a:latin typeface="Arial" pitchFamily="34" charset="0"/>
                <a:cs typeface="Arial" pitchFamily="34" charset="0"/>
              </a:rPr>
              <a:t>temel dinamiklerinden </a:t>
            </a:r>
            <a:r>
              <a:rPr lang="tr-TR" spc="-32" dirty="0">
                <a:solidFill>
                  <a:srgbClr val="231F20"/>
                </a:solidFill>
                <a:latin typeface="Arial" pitchFamily="34" charset="0"/>
                <a:cs typeface="Arial" pitchFamily="34" charset="0"/>
              </a:rPr>
              <a:t>biri olan güvenlik kavramını oluşturan bu faaliyetler birçok </a:t>
            </a:r>
            <a:r>
              <a:rPr lang="tr-TR" spc="-32" dirty="0">
                <a:solidFill>
                  <a:srgbClr val="231F20"/>
                </a:solidFill>
                <a:latin typeface="Arial" pitchFamily="34" charset="0"/>
                <a:cs typeface="Arial" pitchFamily="34" charset="0"/>
              </a:rPr>
              <a:t>kez tanımlanmışlardır</a:t>
            </a:r>
            <a:r>
              <a:rPr lang="tr-TR" spc="-32" dirty="0">
                <a:solidFill>
                  <a:srgbClr val="231F20"/>
                </a:solidFill>
                <a:latin typeface="Arial" pitchFamily="34" charset="0"/>
                <a:cs typeface="Arial" pitchFamily="34" charset="0"/>
              </a:rPr>
              <a:t>. Özellikle güvenlik alanında çalışan otoriteler </a:t>
            </a:r>
            <a:r>
              <a:rPr lang="tr-TR" spc="-32" dirty="0">
                <a:solidFill>
                  <a:srgbClr val="231F20"/>
                </a:solidFill>
                <a:latin typeface="Arial" pitchFamily="34" charset="0"/>
                <a:cs typeface="Arial" pitchFamily="34" charset="0"/>
              </a:rPr>
              <a:t>tarafından tanımlanan </a:t>
            </a:r>
            <a:r>
              <a:rPr lang="tr-TR" spc="-32" dirty="0">
                <a:solidFill>
                  <a:srgbClr val="231F20"/>
                </a:solidFill>
                <a:latin typeface="Arial" pitchFamily="34" charset="0"/>
                <a:cs typeface="Arial" pitchFamily="34" charset="0"/>
              </a:rPr>
              <a:t>bu kavram üzerinde tam bir uzlaşma sağlanamamıştır.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562041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 VE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Türk Dil Kurumunun Türkçe </a:t>
            </a:r>
            <a:r>
              <a:rPr lang="tr-TR" spc="-32" dirty="0" err="1">
                <a:solidFill>
                  <a:srgbClr val="231F20"/>
                </a:solidFill>
                <a:latin typeface="Arial" pitchFamily="34" charset="0"/>
                <a:cs typeface="Arial" pitchFamily="34" charset="0"/>
              </a:rPr>
              <a:t>Sözlük’üne</a:t>
            </a:r>
            <a:r>
              <a:rPr lang="tr-TR" spc="-32" dirty="0">
                <a:solidFill>
                  <a:srgbClr val="231F20"/>
                </a:solidFill>
                <a:latin typeface="Arial" pitchFamily="34" charset="0"/>
                <a:cs typeface="Arial" pitchFamily="34" charset="0"/>
              </a:rPr>
              <a:t> göre güvenlik, "Toplum </a:t>
            </a:r>
            <a:r>
              <a:rPr lang="tr-TR" spc="-32" dirty="0">
                <a:solidFill>
                  <a:srgbClr val="231F20"/>
                </a:solidFill>
                <a:latin typeface="Arial" pitchFamily="34" charset="0"/>
                <a:cs typeface="Arial" pitchFamily="34" charset="0"/>
              </a:rPr>
              <a:t>yaşamında kanuni </a:t>
            </a:r>
            <a:r>
              <a:rPr lang="tr-TR" spc="-32" dirty="0">
                <a:solidFill>
                  <a:srgbClr val="231F20"/>
                </a:solidFill>
                <a:latin typeface="Arial" pitchFamily="34" charset="0"/>
                <a:cs typeface="Arial" pitchFamily="34" charset="0"/>
              </a:rPr>
              <a:t>düzenin aksamadan yürütülmesi ve kişilerin korkusuzca </a:t>
            </a:r>
            <a:r>
              <a:rPr lang="tr-TR" spc="-32" dirty="0">
                <a:solidFill>
                  <a:srgbClr val="231F20"/>
                </a:solidFill>
                <a:latin typeface="Arial" pitchFamily="34" charset="0"/>
                <a:cs typeface="Arial" pitchFamily="34" charset="0"/>
              </a:rPr>
              <a:t>yaşayabilme durumu</a:t>
            </a:r>
            <a:r>
              <a:rPr lang="tr-TR" spc="-32" dirty="0">
                <a:solidFill>
                  <a:srgbClr val="231F20"/>
                </a:solidFill>
                <a:latin typeface="Arial" pitchFamily="34" charset="0"/>
                <a:cs typeface="Arial" pitchFamily="34" charset="0"/>
              </a:rPr>
              <a:t>", şeklinde tanımlanmaktadır.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 </a:t>
            </a:r>
            <a:r>
              <a:rPr lang="tr-TR" spc="-32" dirty="0">
                <a:solidFill>
                  <a:srgbClr val="231F20"/>
                </a:solidFill>
                <a:latin typeface="Arial" pitchFamily="34" charset="0"/>
                <a:cs typeface="Arial" pitchFamily="34" charset="0"/>
              </a:rPr>
              <a:t>ve güvenlik kavramının </a:t>
            </a:r>
            <a:r>
              <a:rPr lang="tr-TR" spc="-32" dirty="0">
                <a:solidFill>
                  <a:srgbClr val="231F20"/>
                </a:solidFill>
                <a:latin typeface="Arial" pitchFamily="34" charset="0"/>
                <a:cs typeface="Arial" pitchFamily="34" charset="0"/>
              </a:rPr>
              <a:t>birçok anlamı </a:t>
            </a:r>
            <a:r>
              <a:rPr lang="tr-TR" spc="-32" dirty="0">
                <a:solidFill>
                  <a:srgbClr val="231F20"/>
                </a:solidFill>
                <a:latin typeface="Arial" pitchFamily="34" charset="0"/>
                <a:cs typeface="Arial" pitchFamily="34" charset="0"/>
              </a:rPr>
              <a:t>vardır. Güven yerine kullanılan emniyet kelimesi "</a:t>
            </a:r>
            <a:r>
              <a:rPr lang="tr-TR" spc="-32" dirty="0" err="1">
                <a:solidFill>
                  <a:srgbClr val="231F20"/>
                </a:solidFill>
                <a:latin typeface="Arial" pitchFamily="34" charset="0"/>
                <a:cs typeface="Arial" pitchFamily="34" charset="0"/>
              </a:rPr>
              <a:t>emn</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kökünden gelmektedir</a:t>
            </a:r>
            <a:r>
              <a:rPr lang="tr-TR" spc="-32" dirty="0">
                <a:solidFill>
                  <a:srgbClr val="231F20"/>
                </a:solidFill>
                <a:latin typeface="Arial" pitchFamily="34" charset="0"/>
                <a:cs typeface="Arial" pitchFamily="34" charset="0"/>
              </a:rPr>
              <a:t>. Bu kelime develerin veya diğer hayvanların birbirinin </a:t>
            </a:r>
            <a:r>
              <a:rPr lang="tr-TR" spc="-32" dirty="0">
                <a:solidFill>
                  <a:srgbClr val="231F20"/>
                </a:solidFill>
                <a:latin typeface="Arial" pitchFamily="34" charset="0"/>
                <a:cs typeface="Arial" pitchFamily="34" charset="0"/>
              </a:rPr>
              <a:t>sırtına yaslanarak </a:t>
            </a:r>
            <a:r>
              <a:rPr lang="tr-TR" spc="-32" dirty="0">
                <a:solidFill>
                  <a:srgbClr val="231F20"/>
                </a:solidFill>
                <a:latin typeface="Arial" pitchFamily="34" charset="0"/>
                <a:cs typeface="Arial" pitchFamily="34" charset="0"/>
              </a:rPr>
              <a:t>ters istikamete doğru yatmaları anlamına gelmektedir.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göstergesi </a:t>
            </a:r>
            <a:r>
              <a:rPr lang="tr-TR" spc="-32" dirty="0">
                <a:solidFill>
                  <a:srgbClr val="231F20"/>
                </a:solidFill>
                <a:latin typeface="Arial" pitchFamily="34" charset="0"/>
                <a:cs typeface="Arial" pitchFamily="34" charset="0"/>
              </a:rPr>
              <a:t>ise şudur ki insanların birbirine olan dayanışmalarıyla ancak güven </a:t>
            </a:r>
            <a:r>
              <a:rPr lang="tr-TR" spc="-32" dirty="0">
                <a:solidFill>
                  <a:srgbClr val="231F20"/>
                </a:solidFill>
                <a:latin typeface="Arial" pitchFamily="34" charset="0"/>
                <a:cs typeface="Arial" pitchFamily="34" charset="0"/>
              </a:rPr>
              <a:t>inşa edilebilir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3547242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 VE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Günlük yaşamda bir bütün olarak değerlendirilen güvenlik kavramı</a:t>
            </a:r>
            <a:r>
              <a:rPr lang="tr-TR" spc="-32" dirty="0">
                <a:solidFill>
                  <a:srgbClr val="231F20"/>
                </a:solidFill>
                <a:latin typeface="Arial" pitchFamily="34" charset="0"/>
                <a:cs typeface="Arial" pitchFamily="34" charset="0"/>
              </a:rPr>
              <a:t>, bireyin</a:t>
            </a:r>
            <a:r>
              <a:rPr lang="tr-TR" spc="-32" dirty="0">
                <a:solidFill>
                  <a:srgbClr val="231F20"/>
                </a:solidFill>
                <a:latin typeface="Arial" pitchFamily="34" charset="0"/>
                <a:cs typeface="Arial" pitchFamily="34" charset="0"/>
              </a:rPr>
              <a:t>, politik ve toplumsal sistemlerin, birey ve kamuya ait tüm somut ve </a:t>
            </a:r>
            <a:r>
              <a:rPr lang="tr-TR" spc="-32" dirty="0">
                <a:solidFill>
                  <a:srgbClr val="231F20"/>
                </a:solidFill>
                <a:latin typeface="Arial" pitchFamily="34" charset="0"/>
                <a:cs typeface="Arial" pitchFamily="34" charset="0"/>
              </a:rPr>
              <a:t>soyut değerlerin </a:t>
            </a:r>
            <a:r>
              <a:rPr lang="tr-TR" spc="-32" dirty="0">
                <a:solidFill>
                  <a:srgbClr val="231F20"/>
                </a:solidFill>
                <a:latin typeface="Arial" pitchFamily="34" charset="0"/>
                <a:cs typeface="Arial" pitchFamily="34" charset="0"/>
              </a:rPr>
              <a:t>korunmasını içermektedir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Güvenliğin çok farklı açılardan </a:t>
            </a:r>
            <a:r>
              <a:rPr lang="tr-TR" spc="-32" dirty="0">
                <a:solidFill>
                  <a:srgbClr val="231F20"/>
                </a:solidFill>
                <a:latin typeface="Arial" pitchFamily="34" charset="0"/>
                <a:cs typeface="Arial" pitchFamily="34" charset="0"/>
              </a:rPr>
              <a:t>tanımı yapılmakla </a:t>
            </a:r>
            <a:r>
              <a:rPr lang="tr-TR" spc="-32" dirty="0">
                <a:solidFill>
                  <a:srgbClr val="231F20"/>
                </a:solidFill>
                <a:latin typeface="Arial" pitchFamily="34" charset="0"/>
                <a:cs typeface="Arial" pitchFamily="34" charset="0"/>
              </a:rPr>
              <a:t>birlikte, devletler arası ilişkiler açısından güvenlik kavramını bir </a:t>
            </a:r>
            <a:r>
              <a:rPr lang="tr-TR" spc="-32" dirty="0">
                <a:solidFill>
                  <a:srgbClr val="231F20"/>
                </a:solidFill>
                <a:latin typeface="Arial" pitchFamily="34" charset="0"/>
                <a:cs typeface="Arial" pitchFamily="34" charset="0"/>
              </a:rPr>
              <a:t>devletin başka </a:t>
            </a:r>
            <a:r>
              <a:rPr lang="tr-TR" spc="-32" dirty="0">
                <a:solidFill>
                  <a:srgbClr val="231F20"/>
                </a:solidFill>
                <a:latin typeface="Arial" pitchFamily="34" charset="0"/>
                <a:cs typeface="Arial" pitchFamily="34" charset="0"/>
              </a:rPr>
              <a:t>bir devlet ya da aktör tarafından tehdit edilmemesi durumu olarak tanımlanmaktadır.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Yani</a:t>
            </a:r>
            <a:r>
              <a:rPr lang="tr-TR" spc="-32" dirty="0">
                <a:solidFill>
                  <a:srgbClr val="231F20"/>
                </a:solidFill>
                <a:latin typeface="Arial" pitchFamily="34" charset="0"/>
                <a:cs typeface="Arial" pitchFamily="34" charset="0"/>
              </a:rPr>
              <a:t>, bir devletin başka bir devlet tarafından tehdit </a:t>
            </a:r>
            <a:r>
              <a:rPr lang="tr-TR" spc="-32" dirty="0">
                <a:solidFill>
                  <a:srgbClr val="231F20"/>
                </a:solidFill>
                <a:latin typeface="Arial" pitchFamily="34" charset="0"/>
                <a:cs typeface="Arial" pitchFamily="34" charset="0"/>
              </a:rPr>
              <a:t>edilmemesi ve </a:t>
            </a:r>
            <a:r>
              <a:rPr lang="tr-TR" spc="-32" dirty="0">
                <a:solidFill>
                  <a:srgbClr val="231F20"/>
                </a:solidFill>
                <a:latin typeface="Arial" pitchFamily="34" charset="0"/>
                <a:cs typeface="Arial" pitchFamily="34" charset="0"/>
              </a:rPr>
              <a:t>söz konusu devletin tehdit edilmediğinden emin olması, devletin </a:t>
            </a:r>
            <a:r>
              <a:rPr lang="tr-TR" spc="-32" dirty="0">
                <a:solidFill>
                  <a:srgbClr val="231F20"/>
                </a:solidFill>
                <a:latin typeface="Arial" pitchFamily="34" charset="0"/>
                <a:cs typeface="Arial" pitchFamily="34" charset="0"/>
              </a:rPr>
              <a:t>güvende olduğu </a:t>
            </a:r>
            <a:r>
              <a:rPr lang="tr-TR" spc="-32" dirty="0">
                <a:solidFill>
                  <a:srgbClr val="231F20"/>
                </a:solidFill>
                <a:latin typeface="Arial" pitchFamily="34" charset="0"/>
                <a:cs typeface="Arial" pitchFamily="34" charset="0"/>
              </a:rPr>
              <a:t>anlamına gelmektedir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4284345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Toplum </a:t>
            </a:r>
            <a:r>
              <a:rPr lang="tr-TR" b="1" spc="-32" dirty="0">
                <a:solidFill>
                  <a:srgbClr val="231F20"/>
                </a:solidFill>
                <a:latin typeface="Arial" pitchFamily="34" charset="0"/>
                <a:cs typeface="Arial" pitchFamily="34" charset="0"/>
              </a:rPr>
              <a:t>Destekli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alanında yeni anlayışların sergilendiği 20. </a:t>
            </a:r>
            <a:r>
              <a:rPr lang="tr-TR" spc="-32" dirty="0" err="1">
                <a:solidFill>
                  <a:srgbClr val="231F20"/>
                </a:solidFill>
                <a:latin typeface="Arial" pitchFamily="34" charset="0"/>
                <a:cs typeface="Arial" pitchFamily="34" charset="0"/>
              </a:rPr>
              <a:t>y.y.'da</a:t>
            </a:r>
            <a:r>
              <a:rPr lang="tr-TR" spc="-32" dirty="0">
                <a:solidFill>
                  <a:srgbClr val="231F20"/>
                </a:solidFill>
                <a:latin typeface="Arial" pitchFamily="34" charset="0"/>
                <a:cs typeface="Arial" pitchFamily="34" charset="0"/>
              </a:rPr>
              <a:t> sadece </a:t>
            </a:r>
            <a:r>
              <a:rPr lang="tr-TR" spc="-32" dirty="0">
                <a:solidFill>
                  <a:srgbClr val="231F20"/>
                </a:solidFill>
                <a:latin typeface="Arial" pitchFamily="34" charset="0"/>
                <a:cs typeface="Arial" pitchFamily="34" charset="0"/>
              </a:rPr>
              <a:t>kolluk kuvvetleriyle </a:t>
            </a:r>
            <a:r>
              <a:rPr lang="tr-TR" spc="-32" dirty="0">
                <a:solidFill>
                  <a:srgbClr val="231F20"/>
                </a:solidFill>
                <a:latin typeface="Arial" pitchFamily="34" charset="0"/>
                <a:cs typeface="Arial" pitchFamily="34" charset="0"/>
              </a:rPr>
              <a:t>toplumun ve bireyin güvenliğinin sağlanamayacağı anlaşılmıştır. </a:t>
            </a:r>
            <a:r>
              <a:rPr lang="tr-TR" spc="-32" dirty="0">
                <a:solidFill>
                  <a:srgbClr val="231F20"/>
                </a:solidFill>
                <a:latin typeface="Arial" pitchFamily="34" charset="0"/>
                <a:cs typeface="Arial" pitchFamily="34" charset="0"/>
              </a:rPr>
              <a:t>İşte bu </a:t>
            </a:r>
            <a:r>
              <a:rPr lang="tr-TR" spc="-32" dirty="0">
                <a:solidFill>
                  <a:srgbClr val="231F20"/>
                </a:solidFill>
                <a:latin typeface="Arial" pitchFamily="34" charset="0"/>
                <a:cs typeface="Arial" pitchFamily="34" charset="0"/>
              </a:rPr>
              <a:t>noktada ortaya çıkan yeni bir anlayış 'toplum destekli </a:t>
            </a:r>
            <a:r>
              <a:rPr lang="tr-TR" spc="-32" dirty="0" err="1">
                <a:solidFill>
                  <a:srgbClr val="231F20"/>
                </a:solidFill>
                <a:latin typeface="Arial" pitchFamily="34" charset="0"/>
                <a:cs typeface="Arial" pitchFamily="34" charset="0"/>
              </a:rPr>
              <a:t>güvenlik'tir</a:t>
            </a:r>
            <a:r>
              <a:rPr lang="tr-TR" spc="-32" dirty="0">
                <a:solidFill>
                  <a:srgbClr val="231F20"/>
                </a:solidFill>
                <a:latin typeface="Arial" pitchFamily="34" charset="0"/>
                <a:cs typeface="Arial" pitchFamily="34" charset="0"/>
              </a:rPr>
              <a:t>.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Çağdaş </a:t>
            </a:r>
            <a:r>
              <a:rPr lang="tr-TR" spc="-32" dirty="0">
                <a:solidFill>
                  <a:srgbClr val="231F20"/>
                </a:solidFill>
                <a:latin typeface="Arial" pitchFamily="34" charset="0"/>
                <a:cs typeface="Arial" pitchFamily="34" charset="0"/>
              </a:rPr>
              <a:t>ve medeni olmak toplum üzerinde bir </a:t>
            </a:r>
            <a:r>
              <a:rPr lang="tr-TR" spc="-32" dirty="0">
                <a:solidFill>
                  <a:srgbClr val="231F20"/>
                </a:solidFill>
                <a:latin typeface="Arial" pitchFamily="34" charset="0"/>
                <a:cs typeface="Arial" pitchFamily="34" charset="0"/>
              </a:rPr>
              <a:t>hakimiyet kurmaktan ziyade </a:t>
            </a:r>
            <a:r>
              <a:rPr lang="tr-TR" spc="-32" dirty="0">
                <a:solidFill>
                  <a:srgbClr val="231F20"/>
                </a:solidFill>
                <a:latin typeface="Arial" pitchFamily="34" charset="0"/>
                <a:cs typeface="Arial" pitchFamily="34" charset="0"/>
              </a:rPr>
              <a:t>onunla birlikte hareket edip güvenliği sağlama yoluna </a:t>
            </a:r>
            <a:r>
              <a:rPr lang="tr-TR" spc="-32" dirty="0">
                <a:solidFill>
                  <a:srgbClr val="231F20"/>
                </a:solidFill>
                <a:latin typeface="Arial" pitchFamily="34" charset="0"/>
                <a:cs typeface="Arial" pitchFamily="34" charset="0"/>
              </a:rPr>
              <a:t>gitmeyle gerçekleşebilir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karşılıklı güvenin tesis edilmesini de sağlamaktadır. </a:t>
            </a:r>
            <a:r>
              <a:rPr lang="tr-TR" spc="-32" dirty="0">
                <a:solidFill>
                  <a:srgbClr val="231F20"/>
                </a:solidFill>
                <a:latin typeface="Arial" pitchFamily="34" charset="0"/>
                <a:cs typeface="Arial" pitchFamily="34" charset="0"/>
              </a:rPr>
              <a:t>Böylece toplumun </a:t>
            </a:r>
            <a:r>
              <a:rPr lang="tr-TR" spc="-32" dirty="0">
                <a:solidFill>
                  <a:srgbClr val="231F20"/>
                </a:solidFill>
                <a:latin typeface="Arial" pitchFamily="34" charset="0"/>
                <a:cs typeface="Arial" pitchFamily="34" charset="0"/>
              </a:rPr>
              <a:t>geneline yayılan karşılıklı güven hissi istenen durumu </a:t>
            </a:r>
            <a:r>
              <a:rPr lang="tr-TR" spc="-32" dirty="0">
                <a:solidFill>
                  <a:srgbClr val="231F20"/>
                </a:solidFill>
                <a:latin typeface="Arial" pitchFamily="34" charset="0"/>
                <a:cs typeface="Arial" pitchFamily="34" charset="0"/>
              </a:rPr>
              <a:t>ortaya koyacaktır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3197211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92142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Güvenliğe Etkisi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Şehir güvenliği ve bu güvenliğin sağlanmasından sorumlu olan </a:t>
            </a:r>
            <a:r>
              <a:rPr lang="tr-TR" spc="-32" dirty="0">
                <a:solidFill>
                  <a:srgbClr val="231F20"/>
                </a:solidFill>
                <a:latin typeface="Arial" pitchFamily="34" charset="0"/>
                <a:cs typeface="Arial" pitchFamily="34" charset="0"/>
              </a:rPr>
              <a:t>kolluk kuvvetlerinin </a:t>
            </a:r>
            <a:r>
              <a:rPr lang="tr-TR" spc="-32" dirty="0">
                <a:solidFill>
                  <a:srgbClr val="231F20"/>
                </a:solidFill>
                <a:latin typeface="Arial" pitchFamily="34" charset="0"/>
                <a:cs typeface="Arial" pitchFamily="34" charset="0"/>
              </a:rPr>
              <a:t>diğer devlet birimleriyle ortak hareket etmesi </a:t>
            </a:r>
            <a:r>
              <a:rPr lang="tr-TR" spc="-32" dirty="0">
                <a:solidFill>
                  <a:srgbClr val="231F20"/>
                </a:solidFill>
                <a:latin typeface="Arial" pitchFamily="34" charset="0"/>
                <a:cs typeface="Arial" pitchFamily="34" charset="0"/>
              </a:rPr>
              <a:t>güvenliğin sağlanmasında </a:t>
            </a:r>
            <a:r>
              <a:rPr lang="tr-TR" spc="-32" dirty="0">
                <a:solidFill>
                  <a:srgbClr val="231F20"/>
                </a:solidFill>
                <a:latin typeface="Arial" pitchFamily="34" charset="0"/>
                <a:cs typeface="Arial" pitchFamily="34" charset="0"/>
              </a:rPr>
              <a:t>fayda sağlayacaktır</a:t>
            </a:r>
            <a:r>
              <a:rPr lang="tr-TR" spc="-32" dirty="0">
                <a:solidFill>
                  <a:srgbClr val="231F20"/>
                </a:solidFill>
                <a:latin typeface="Arial" pitchFamily="34" charset="0"/>
                <a:cs typeface="Arial" pitchFamily="34" charset="0"/>
              </a:rPr>
              <a:t>. Yerel </a:t>
            </a:r>
            <a:r>
              <a:rPr lang="tr-TR" spc="-32" dirty="0">
                <a:solidFill>
                  <a:srgbClr val="231F20"/>
                </a:solidFill>
                <a:latin typeface="Arial" pitchFamily="34" charset="0"/>
                <a:cs typeface="Arial" pitchFamily="34" charset="0"/>
              </a:rPr>
              <a:t>yönetimler olan belediyeler, il özel idareleri ve köyler suç ve </a:t>
            </a:r>
            <a:r>
              <a:rPr lang="tr-TR" spc="-32" dirty="0">
                <a:solidFill>
                  <a:srgbClr val="231F20"/>
                </a:solidFill>
                <a:latin typeface="Arial" pitchFamily="34" charset="0"/>
                <a:cs typeface="Arial" pitchFamily="34" charset="0"/>
              </a:rPr>
              <a:t>suçluyla mücadelede </a:t>
            </a:r>
            <a:r>
              <a:rPr lang="tr-TR" spc="-32" dirty="0">
                <a:solidFill>
                  <a:srgbClr val="231F20"/>
                </a:solidFill>
                <a:latin typeface="Arial" pitchFamily="34" charset="0"/>
                <a:cs typeface="Arial" pitchFamily="34" charset="0"/>
              </a:rPr>
              <a:t>etkin bir şekilde kullanılabilir.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birimlerin emniyet birimleriyle </a:t>
            </a:r>
            <a:r>
              <a:rPr lang="tr-TR" spc="-32" dirty="0">
                <a:solidFill>
                  <a:srgbClr val="231F20"/>
                </a:solidFill>
                <a:latin typeface="Arial" pitchFamily="34" charset="0"/>
                <a:cs typeface="Arial" pitchFamily="34" charset="0"/>
              </a:rPr>
              <a:t>ortak sahalarda </a:t>
            </a:r>
            <a:r>
              <a:rPr lang="tr-TR" spc="-32" dirty="0">
                <a:solidFill>
                  <a:srgbClr val="231F20"/>
                </a:solidFill>
                <a:latin typeface="Arial" pitchFamily="34" charset="0"/>
                <a:cs typeface="Arial" pitchFamily="34" charset="0"/>
              </a:rPr>
              <a:t>ve işbirliği içerisinde koordineli çalışması durumunda kentin </a:t>
            </a:r>
            <a:r>
              <a:rPr lang="tr-TR" spc="-32" dirty="0">
                <a:solidFill>
                  <a:srgbClr val="231F20"/>
                </a:solidFill>
                <a:latin typeface="Arial" pitchFamily="34" charset="0"/>
                <a:cs typeface="Arial" pitchFamily="34" charset="0"/>
              </a:rPr>
              <a:t>güvenliği daha </a:t>
            </a:r>
            <a:r>
              <a:rPr lang="tr-TR" spc="-32" dirty="0">
                <a:solidFill>
                  <a:srgbClr val="231F20"/>
                </a:solidFill>
                <a:latin typeface="Arial" pitchFamily="34" charset="0"/>
                <a:cs typeface="Arial" pitchFamily="34" charset="0"/>
              </a:rPr>
              <a:t>kolay sağlanacaktır. Mahalli idarelerin bu duruma doğrudan veya dolaylı </a:t>
            </a:r>
            <a:r>
              <a:rPr lang="tr-TR" spc="-32" dirty="0">
                <a:solidFill>
                  <a:srgbClr val="231F20"/>
                </a:solidFill>
                <a:latin typeface="Arial" pitchFamily="34" charset="0"/>
                <a:cs typeface="Arial" pitchFamily="34" charset="0"/>
              </a:rPr>
              <a:t>bir şekilde </a:t>
            </a:r>
            <a:r>
              <a:rPr lang="tr-TR" spc="-32" dirty="0">
                <a:solidFill>
                  <a:srgbClr val="231F20"/>
                </a:solidFill>
                <a:latin typeface="Arial" pitchFamily="34" charset="0"/>
                <a:cs typeface="Arial" pitchFamily="34" charset="0"/>
              </a:rPr>
              <a:t>katılması, modern devlet anlayışının bir gereği olacaktır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3070991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509042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Güvenliğe Etkisi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Avrupa kentsel şartnamesine göre;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Net </a:t>
            </a:r>
            <a:r>
              <a:rPr lang="tr-TR" spc="-32" dirty="0">
                <a:solidFill>
                  <a:srgbClr val="231F20"/>
                </a:solidFill>
                <a:latin typeface="Arial" pitchFamily="34" charset="0"/>
                <a:cs typeface="Arial" pitchFamily="34" charset="0"/>
              </a:rPr>
              <a:t>bir güvenlik ve suç önleme politikasının, alınacak önlemlere, </a:t>
            </a:r>
            <a:r>
              <a:rPr lang="tr-TR" spc="-32" dirty="0">
                <a:solidFill>
                  <a:srgbClr val="231F20"/>
                </a:solidFill>
                <a:latin typeface="Arial" pitchFamily="34" charset="0"/>
                <a:cs typeface="Arial" pitchFamily="34" charset="0"/>
              </a:rPr>
              <a:t>kanuni yaptırımlara </a:t>
            </a:r>
            <a:r>
              <a:rPr lang="tr-TR" spc="-32" dirty="0">
                <a:solidFill>
                  <a:srgbClr val="231F20"/>
                </a:solidFill>
                <a:latin typeface="Arial" pitchFamily="34" charset="0"/>
                <a:cs typeface="Arial" pitchFamily="34" charset="0"/>
              </a:rPr>
              <a:t>ve müşterek desteğe dayanması,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Mahalli </a:t>
            </a:r>
            <a:r>
              <a:rPr lang="tr-TR" spc="-32" dirty="0">
                <a:solidFill>
                  <a:srgbClr val="231F20"/>
                </a:solidFill>
                <a:latin typeface="Arial" pitchFamily="34" charset="0"/>
                <a:cs typeface="Arial" pitchFamily="34" charset="0"/>
              </a:rPr>
              <a:t>güvenlik politikasının; güncelleştirilmiş, kapsamlı istatistik </a:t>
            </a:r>
            <a:r>
              <a:rPr lang="tr-TR" spc="-32" dirty="0">
                <a:solidFill>
                  <a:srgbClr val="231F20"/>
                </a:solidFill>
                <a:latin typeface="Arial" pitchFamily="34" charset="0"/>
                <a:cs typeface="Arial" pitchFamily="34" charset="0"/>
              </a:rPr>
              <a:t>ve bilgilere </a:t>
            </a:r>
            <a:r>
              <a:rPr lang="tr-TR" spc="-32" dirty="0">
                <a:solidFill>
                  <a:srgbClr val="231F20"/>
                </a:solidFill>
                <a:latin typeface="Arial" pitchFamily="34" charset="0"/>
                <a:cs typeface="Arial" pitchFamily="34" charset="0"/>
              </a:rPr>
              <a:t>dayandırılması, suçun önlenmesinin toplumun tüm </a:t>
            </a:r>
            <a:r>
              <a:rPr lang="tr-TR" spc="-32" dirty="0">
                <a:solidFill>
                  <a:srgbClr val="231F20"/>
                </a:solidFill>
                <a:latin typeface="Arial" pitchFamily="34" charset="0"/>
                <a:cs typeface="Arial" pitchFamily="34" charset="0"/>
              </a:rPr>
              <a:t>üyelerini ilgilendirmesi</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Etkili </a:t>
            </a:r>
            <a:r>
              <a:rPr lang="tr-TR" spc="-32" dirty="0">
                <a:solidFill>
                  <a:srgbClr val="231F20"/>
                </a:solidFill>
                <a:latin typeface="Arial" pitchFamily="34" charset="0"/>
                <a:cs typeface="Arial" pitchFamily="34" charset="0"/>
              </a:rPr>
              <a:t>bir kent güvenlik politikası için emniyet güçleri ve mahalli </a:t>
            </a:r>
            <a:r>
              <a:rPr lang="tr-TR" spc="-32" dirty="0">
                <a:solidFill>
                  <a:srgbClr val="231F20"/>
                </a:solidFill>
                <a:latin typeface="Arial" pitchFamily="34" charset="0"/>
                <a:cs typeface="Arial" pitchFamily="34" charset="0"/>
              </a:rPr>
              <a:t>halkın yardımlaşması,</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7493258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524431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Güvenliğe Etkisi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Avrupa kentsel şartnamesine göre;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Uyuşturucu karşıtı mahalli politikanın oluşturulması ve uygulanması,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Suçların tekrarını önleyici programlar ve hapis cezası yerine alternatif çözümler üretilmesi,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Mahalli güvenlik politikasının temel unsuru olarak mağdurların kollanması,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Suçların önlenmesine öncelik verilmesi ve buna bağlı mali kaynakların oluşturulması gerekmektedir.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0283711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Yönetimlerin Suçu Önlemesi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Suçu önleme, suç riskini fark ederek suçun tanınması ve </a:t>
            </a:r>
            <a:r>
              <a:rPr lang="tr-TR" spc="-32" dirty="0">
                <a:solidFill>
                  <a:srgbClr val="231F20"/>
                </a:solidFill>
                <a:latin typeface="Arial" pitchFamily="34" charset="0"/>
                <a:cs typeface="Arial" pitchFamily="34" charset="0"/>
              </a:rPr>
              <a:t>değerlendirilmesi amacıyla </a:t>
            </a:r>
            <a:r>
              <a:rPr lang="tr-TR" spc="-32" dirty="0">
                <a:solidFill>
                  <a:srgbClr val="231F20"/>
                </a:solidFill>
                <a:latin typeface="Arial" pitchFamily="34" charset="0"/>
                <a:cs typeface="Arial" pitchFamily="34" charset="0"/>
              </a:rPr>
              <a:t>yapılacak çalışmalardır. İki kısım suç riski vardır. Birincisi şu anda </a:t>
            </a:r>
            <a:r>
              <a:rPr lang="tr-TR" spc="-32" dirty="0">
                <a:solidFill>
                  <a:srgbClr val="231F20"/>
                </a:solidFill>
                <a:latin typeface="Arial" pitchFamily="34" charset="0"/>
                <a:cs typeface="Arial" pitchFamily="34" charset="0"/>
              </a:rPr>
              <a:t>olan diğeri </a:t>
            </a:r>
            <a:r>
              <a:rPr lang="tr-TR" spc="-32" dirty="0">
                <a:solidFill>
                  <a:srgbClr val="231F20"/>
                </a:solidFill>
                <a:latin typeface="Arial" pitchFamily="34" charset="0"/>
                <a:cs typeface="Arial" pitchFamily="34" charset="0"/>
              </a:rPr>
              <a:t>ise değişen şartlar altında gelecekte oluşacak suçlardır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Şehrin İmar Yapısının Düzenlenmesi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Fiziki ortam suçun oluşma yeteneği bakımından oldukça önemlidir. </a:t>
            </a:r>
            <a:r>
              <a:rPr lang="tr-TR" spc="-32" dirty="0">
                <a:solidFill>
                  <a:srgbClr val="231F20"/>
                </a:solidFill>
                <a:latin typeface="Arial" pitchFamily="34" charset="0"/>
                <a:cs typeface="Arial" pitchFamily="34" charset="0"/>
              </a:rPr>
              <a:t>Kentte yaşayan </a:t>
            </a:r>
            <a:r>
              <a:rPr lang="tr-TR" spc="-32" dirty="0">
                <a:solidFill>
                  <a:srgbClr val="231F20"/>
                </a:solidFill>
                <a:latin typeface="Arial" pitchFamily="34" charset="0"/>
                <a:cs typeface="Arial" pitchFamily="34" charset="0"/>
              </a:rPr>
              <a:t>insanların huzur, güvenlik ve yaşam kalitesinin oluşmasında merkezî </a:t>
            </a:r>
            <a:r>
              <a:rPr lang="tr-TR" spc="-32" dirty="0">
                <a:solidFill>
                  <a:srgbClr val="231F20"/>
                </a:solidFill>
                <a:latin typeface="Arial" pitchFamily="34" charset="0"/>
                <a:cs typeface="Arial" pitchFamily="34" charset="0"/>
              </a:rPr>
              <a:t>ve yerel/özel </a:t>
            </a:r>
            <a:r>
              <a:rPr lang="tr-TR" spc="-32" dirty="0">
                <a:solidFill>
                  <a:srgbClr val="231F20"/>
                </a:solidFill>
                <a:latin typeface="Arial" pitchFamily="34" charset="0"/>
                <a:cs typeface="Arial" pitchFamily="34" charset="0"/>
              </a:rPr>
              <a:t>birimler tarafından sunulan hizmetlerin niteliği ve tatmin </a:t>
            </a:r>
            <a:r>
              <a:rPr lang="tr-TR" spc="-32" dirty="0">
                <a:solidFill>
                  <a:srgbClr val="231F20"/>
                </a:solidFill>
                <a:latin typeface="Arial" pitchFamily="34" charset="0"/>
                <a:cs typeface="Arial" pitchFamily="34" charset="0"/>
              </a:rPr>
              <a:t>kalitesinin önemi </a:t>
            </a:r>
            <a:r>
              <a:rPr lang="tr-TR" spc="-32" dirty="0">
                <a:solidFill>
                  <a:srgbClr val="231F20"/>
                </a:solidFill>
                <a:latin typeface="Arial" pitchFamily="34" charset="0"/>
                <a:cs typeface="Arial" pitchFamily="34" charset="0"/>
              </a:rPr>
              <a:t>büyüktür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40402558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644464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Şehrin </a:t>
            </a:r>
            <a:r>
              <a:rPr lang="tr-TR" b="1" spc="-32" dirty="0">
                <a:solidFill>
                  <a:srgbClr val="231F20"/>
                </a:solidFill>
                <a:latin typeface="Arial" pitchFamily="34" charset="0"/>
                <a:cs typeface="Arial" pitchFamily="34" charset="0"/>
              </a:rPr>
              <a:t>İmar Yapısının Düzenlenmesi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Metruk binaların ortadan kaldırılması veya restorasyon, </a:t>
            </a:r>
            <a:r>
              <a:rPr lang="tr-TR" spc="-32" dirty="0">
                <a:solidFill>
                  <a:srgbClr val="231F20"/>
                </a:solidFill>
                <a:latin typeface="Arial" pitchFamily="34" charset="0"/>
                <a:cs typeface="Arial" pitchFamily="34" charset="0"/>
              </a:rPr>
              <a:t>suçun önlenmesinde </a:t>
            </a:r>
            <a:r>
              <a:rPr lang="tr-TR" spc="-32" dirty="0">
                <a:solidFill>
                  <a:srgbClr val="231F20"/>
                </a:solidFill>
                <a:latin typeface="Arial" pitchFamily="34" charset="0"/>
                <a:cs typeface="Arial" pitchFamily="34" charset="0"/>
              </a:rPr>
              <a:t>önemlidir. Son yüzyılda artan nüfus oranı şehirlerin </a:t>
            </a:r>
            <a:r>
              <a:rPr lang="tr-TR" spc="-32" dirty="0">
                <a:solidFill>
                  <a:srgbClr val="231F20"/>
                </a:solidFill>
                <a:latin typeface="Arial" pitchFamily="34" charset="0"/>
                <a:cs typeface="Arial" pitchFamily="34" charset="0"/>
              </a:rPr>
              <a:t>imarlaşmasında  büyük </a:t>
            </a:r>
            <a:r>
              <a:rPr lang="tr-TR" spc="-32" dirty="0">
                <a:solidFill>
                  <a:srgbClr val="231F20"/>
                </a:solidFill>
                <a:latin typeface="Arial" pitchFamily="34" charset="0"/>
                <a:cs typeface="Arial" pitchFamily="34" charset="0"/>
              </a:rPr>
              <a:t>sıkıntıların yaşanmasına neden olmuştur. Özellikle büyük kentler </a:t>
            </a:r>
            <a:r>
              <a:rPr lang="tr-TR" spc="-32" dirty="0">
                <a:solidFill>
                  <a:srgbClr val="231F20"/>
                </a:solidFill>
                <a:latin typeface="Arial" pitchFamily="34" charset="0"/>
                <a:cs typeface="Arial" pitchFamily="34" charset="0"/>
              </a:rPr>
              <a:t>etrafında kurulan gecekondu </a:t>
            </a:r>
            <a:r>
              <a:rPr lang="tr-TR" spc="-32" dirty="0">
                <a:solidFill>
                  <a:srgbClr val="231F20"/>
                </a:solidFill>
                <a:latin typeface="Arial" pitchFamily="34" charset="0"/>
                <a:cs typeface="Arial" pitchFamily="34" charset="0"/>
              </a:rPr>
              <a:t>mahalleri suçun arttığı yerlerdir. Şehrin dışlanan </a:t>
            </a:r>
            <a:r>
              <a:rPr lang="tr-TR" spc="-32" dirty="0">
                <a:solidFill>
                  <a:srgbClr val="231F20"/>
                </a:solidFill>
                <a:latin typeface="Arial" pitchFamily="34" charset="0"/>
                <a:cs typeface="Arial" pitchFamily="34" charset="0"/>
              </a:rPr>
              <a:t>kesiminin suça </a:t>
            </a:r>
            <a:r>
              <a:rPr lang="tr-TR" spc="-32" dirty="0">
                <a:solidFill>
                  <a:srgbClr val="231F20"/>
                </a:solidFill>
                <a:latin typeface="Arial" pitchFamily="34" charset="0"/>
                <a:cs typeface="Arial" pitchFamily="34" charset="0"/>
              </a:rPr>
              <a:t>yatkınlığı ve bu potansiyelin güvenliği tehdit ettiği bir </a:t>
            </a:r>
            <a:r>
              <a:rPr lang="tr-TR" spc="-32" dirty="0">
                <a:solidFill>
                  <a:srgbClr val="231F20"/>
                </a:solidFill>
                <a:latin typeface="Arial" pitchFamily="34" charset="0"/>
                <a:cs typeface="Arial" pitchFamily="34" charset="0"/>
              </a:rPr>
              <a:t>gerçektir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Kentlerin nüfus artışı sosyal kontrolün azalmasına neden olmuştur. Suçun </a:t>
            </a:r>
            <a:r>
              <a:rPr lang="tr-TR" spc="-32" dirty="0">
                <a:solidFill>
                  <a:srgbClr val="231F20"/>
                </a:solidFill>
                <a:latin typeface="Arial" pitchFamily="34" charset="0"/>
                <a:cs typeface="Arial" pitchFamily="34" charset="0"/>
              </a:rPr>
              <a:t>ve suçlunun </a:t>
            </a:r>
            <a:r>
              <a:rPr lang="tr-TR" spc="-32" dirty="0">
                <a:solidFill>
                  <a:srgbClr val="231F20"/>
                </a:solidFill>
                <a:latin typeface="Arial" pitchFamily="34" charset="0"/>
                <a:cs typeface="Arial" pitchFamily="34" charset="0"/>
              </a:rPr>
              <a:t>daha rahat </a:t>
            </a:r>
            <a:r>
              <a:rPr lang="tr-TR" spc="-32" dirty="0">
                <a:solidFill>
                  <a:srgbClr val="231F20"/>
                </a:solidFill>
                <a:latin typeface="Arial" pitchFamily="34" charset="0"/>
                <a:cs typeface="Arial" pitchFamily="34" charset="0"/>
              </a:rPr>
              <a:t>hareket etmesini </a:t>
            </a:r>
            <a:r>
              <a:rPr lang="tr-TR" spc="-32" dirty="0">
                <a:solidFill>
                  <a:srgbClr val="231F20"/>
                </a:solidFill>
                <a:latin typeface="Arial" pitchFamily="34" charset="0"/>
                <a:cs typeface="Arial" pitchFamily="34" charset="0"/>
              </a:rPr>
              <a:t>sağlamıştır. Bu da yeni şehirlerin en büyük </a:t>
            </a:r>
            <a:r>
              <a:rPr lang="tr-TR" spc="-32" dirty="0">
                <a:solidFill>
                  <a:srgbClr val="231F20"/>
                </a:solidFill>
                <a:latin typeface="Arial" pitchFamily="34" charset="0"/>
                <a:cs typeface="Arial" pitchFamily="34" charset="0"/>
              </a:rPr>
              <a:t>sorunun güvenlik </a:t>
            </a:r>
            <a:r>
              <a:rPr lang="tr-TR" spc="-32" dirty="0">
                <a:solidFill>
                  <a:srgbClr val="231F20"/>
                </a:solidFill>
                <a:latin typeface="Arial" pitchFamily="34" charset="0"/>
                <a:cs typeface="Arial" pitchFamily="34" charset="0"/>
              </a:rPr>
              <a:t>olduğunu ortaya </a:t>
            </a:r>
            <a:r>
              <a:rPr lang="tr-TR" spc="-32" dirty="0">
                <a:solidFill>
                  <a:srgbClr val="231F20"/>
                </a:solidFill>
                <a:latin typeface="Arial" pitchFamily="34" charset="0"/>
                <a:cs typeface="Arial" pitchFamily="34" charset="0"/>
              </a:rPr>
              <a:t>koymaktadır. Yaşam </a:t>
            </a:r>
            <a:r>
              <a:rPr lang="tr-TR" spc="-32" dirty="0">
                <a:solidFill>
                  <a:srgbClr val="231F20"/>
                </a:solidFill>
                <a:latin typeface="Arial" pitchFamily="34" charset="0"/>
                <a:cs typeface="Arial" pitchFamily="34" charset="0"/>
              </a:rPr>
              <a:t>alanlarında karanlık bölgelerin aydınlatılması kontrol ve </a:t>
            </a:r>
            <a:r>
              <a:rPr lang="tr-TR" spc="-32" dirty="0">
                <a:solidFill>
                  <a:srgbClr val="231F20"/>
                </a:solidFill>
                <a:latin typeface="Arial" pitchFamily="34" charset="0"/>
                <a:cs typeface="Arial" pitchFamily="34" charset="0"/>
              </a:rPr>
              <a:t>denetimi kolaylaştıracağı </a:t>
            </a:r>
            <a:r>
              <a:rPr lang="tr-TR" spc="-32" dirty="0">
                <a:solidFill>
                  <a:srgbClr val="231F20"/>
                </a:solidFill>
                <a:latin typeface="Arial" pitchFamily="34" charset="0"/>
                <a:cs typeface="Arial" pitchFamily="34" charset="0"/>
              </a:rPr>
              <a:t>gibi güvenliği de artıracaktır.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93366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Ekonomik </a:t>
            </a:r>
            <a:r>
              <a:rPr lang="tr-TR" b="1" spc="-32" dirty="0">
                <a:solidFill>
                  <a:srgbClr val="231F20"/>
                </a:solidFill>
                <a:latin typeface="Arial" pitchFamily="34" charset="0"/>
                <a:cs typeface="Arial" pitchFamily="34" charset="0"/>
              </a:rPr>
              <a:t>Faaliyetlerin Düzenlenmesi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Şehirlerin veya diğer yerleşim yerlerinin güvenlik problemlerinden bir </a:t>
            </a:r>
            <a:r>
              <a:rPr lang="tr-TR" spc="-32" dirty="0">
                <a:solidFill>
                  <a:srgbClr val="231F20"/>
                </a:solidFill>
                <a:latin typeface="Arial" pitchFamily="34" charset="0"/>
                <a:cs typeface="Arial" pitchFamily="34" charset="0"/>
              </a:rPr>
              <a:t>diğeri ise </a:t>
            </a:r>
            <a:r>
              <a:rPr lang="tr-TR" spc="-32" dirty="0">
                <a:solidFill>
                  <a:srgbClr val="231F20"/>
                </a:solidFill>
                <a:latin typeface="Arial" pitchFamily="34" charset="0"/>
                <a:cs typeface="Arial" pitchFamily="34" charset="0"/>
              </a:rPr>
              <a:t>yoksulluktur. Halkın gelir dağılımındaki uçurum birçok kişiyi suça teşvik </a:t>
            </a:r>
            <a:r>
              <a:rPr lang="tr-TR" spc="-32" dirty="0">
                <a:solidFill>
                  <a:srgbClr val="231F20"/>
                </a:solidFill>
                <a:latin typeface="Arial" pitchFamily="34" charset="0"/>
                <a:cs typeface="Arial" pitchFamily="34" charset="0"/>
              </a:rPr>
              <a:t>edip güven </a:t>
            </a:r>
            <a:r>
              <a:rPr lang="tr-TR" spc="-32" dirty="0">
                <a:solidFill>
                  <a:srgbClr val="231F20"/>
                </a:solidFill>
                <a:latin typeface="Arial" pitchFamily="34" charset="0"/>
                <a:cs typeface="Arial" pitchFamily="34" charset="0"/>
              </a:rPr>
              <a:t>ortamını bozmaktadır. Büyük göçler sonucunda büyüyen şehirlerin </a:t>
            </a:r>
            <a:r>
              <a:rPr lang="tr-TR" spc="-32" dirty="0">
                <a:solidFill>
                  <a:srgbClr val="231F20"/>
                </a:solidFill>
                <a:latin typeface="Arial" pitchFamily="34" charset="0"/>
                <a:cs typeface="Arial" pitchFamily="34" charset="0"/>
              </a:rPr>
              <a:t>işsizlik ve </a:t>
            </a:r>
            <a:r>
              <a:rPr lang="tr-TR" spc="-32" dirty="0">
                <a:solidFill>
                  <a:srgbClr val="231F20"/>
                </a:solidFill>
                <a:latin typeface="Arial" pitchFamily="34" charset="0"/>
                <a:cs typeface="Arial" pitchFamily="34" charset="0"/>
              </a:rPr>
              <a:t>buna bağlı olarak artan suç oranları kent güvenliğini ciddi </a:t>
            </a:r>
            <a:r>
              <a:rPr lang="tr-TR" spc="-32" dirty="0">
                <a:solidFill>
                  <a:srgbClr val="231F20"/>
                </a:solidFill>
                <a:latin typeface="Arial" pitchFamily="34" charset="0"/>
                <a:cs typeface="Arial" pitchFamily="34" charset="0"/>
              </a:rPr>
              <a:t>biçimde etkilemektedir.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 şehrin güvenliğini artırmanın yollarından biri </a:t>
            </a:r>
            <a:r>
              <a:rPr lang="tr-TR" spc="-32" dirty="0">
                <a:solidFill>
                  <a:srgbClr val="231F20"/>
                </a:solidFill>
                <a:latin typeface="Arial" pitchFamily="34" charset="0"/>
                <a:cs typeface="Arial" pitchFamily="34" charset="0"/>
              </a:rPr>
              <a:t>olan yoksulluğu </a:t>
            </a:r>
            <a:r>
              <a:rPr lang="tr-TR" spc="-32" dirty="0">
                <a:solidFill>
                  <a:srgbClr val="231F20"/>
                </a:solidFill>
                <a:latin typeface="Arial" pitchFamily="34" charset="0"/>
                <a:cs typeface="Arial" pitchFamily="34" charset="0"/>
              </a:rPr>
              <a:t>önleme amaçlı istihdam alanı açma, mikro krediler verme, </a:t>
            </a:r>
            <a:r>
              <a:rPr lang="tr-TR" spc="-32" dirty="0">
                <a:solidFill>
                  <a:srgbClr val="231F20"/>
                </a:solidFill>
                <a:latin typeface="Arial" pitchFamily="34" charset="0"/>
                <a:cs typeface="Arial" pitchFamily="34" charset="0"/>
              </a:rPr>
              <a:t>eğitim kursları </a:t>
            </a:r>
            <a:r>
              <a:rPr lang="tr-TR" spc="-32" dirty="0">
                <a:solidFill>
                  <a:srgbClr val="231F20"/>
                </a:solidFill>
                <a:latin typeface="Arial" pitchFamily="34" charset="0"/>
                <a:cs typeface="Arial" pitchFamily="34" charset="0"/>
              </a:rPr>
              <a:t>açarak vatandaşlara meslek edindirme, mikro kredi vererek iş </a:t>
            </a:r>
            <a:r>
              <a:rPr lang="tr-TR" spc="-32" dirty="0">
                <a:solidFill>
                  <a:srgbClr val="231F20"/>
                </a:solidFill>
                <a:latin typeface="Arial" pitchFamily="34" charset="0"/>
                <a:cs typeface="Arial" pitchFamily="34" charset="0"/>
              </a:rPr>
              <a:t>sahibi yapma </a:t>
            </a:r>
            <a:r>
              <a:rPr lang="tr-TR" spc="-32" dirty="0">
                <a:solidFill>
                  <a:srgbClr val="231F20"/>
                </a:solidFill>
                <a:latin typeface="Arial" pitchFamily="34" charset="0"/>
                <a:cs typeface="Arial" pitchFamily="34" charset="0"/>
              </a:rPr>
              <a:t>vb. gibi çalışmalarla yoksullukla mücadele edebilir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37197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İl özel idaresinin yoksullukla mücadelesi</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5302 sayılı Kanunun 6. maddesi ve 6/a, kimsesiz ve yoksul </a:t>
            </a:r>
            <a:r>
              <a:rPr lang="tr-TR" spc="-32" dirty="0">
                <a:solidFill>
                  <a:srgbClr val="231F20"/>
                </a:solidFill>
                <a:latin typeface="Arial" pitchFamily="34" charset="0"/>
                <a:cs typeface="Arial" pitchFamily="34" charset="0"/>
              </a:rPr>
              <a:t>vatandaşlara sosyal </a:t>
            </a:r>
            <a:r>
              <a:rPr lang="tr-TR" spc="-32" dirty="0">
                <a:solidFill>
                  <a:srgbClr val="231F20"/>
                </a:solidFill>
                <a:latin typeface="Arial" pitchFamily="34" charset="0"/>
                <a:cs typeface="Arial" pitchFamily="34" charset="0"/>
              </a:rPr>
              <a:t>hizmetlerde bulunmayı ve yardım etmeyi öngörür. Yine bazı </a:t>
            </a:r>
            <a:r>
              <a:rPr lang="tr-TR" spc="-32" dirty="0">
                <a:solidFill>
                  <a:srgbClr val="231F20"/>
                </a:solidFill>
                <a:latin typeface="Arial" pitchFamily="34" charset="0"/>
                <a:cs typeface="Arial" pitchFamily="34" charset="0"/>
              </a:rPr>
              <a:t>durumlarda küçük </a:t>
            </a:r>
            <a:r>
              <a:rPr lang="tr-TR" spc="-32" dirty="0">
                <a:solidFill>
                  <a:srgbClr val="231F20"/>
                </a:solidFill>
                <a:latin typeface="Arial" pitchFamily="34" charset="0"/>
                <a:cs typeface="Arial" pitchFamily="34" charset="0"/>
              </a:rPr>
              <a:t>ölçekli kredilerle </a:t>
            </a:r>
            <a:r>
              <a:rPr lang="tr-TR" spc="-32" dirty="0">
                <a:solidFill>
                  <a:srgbClr val="231F20"/>
                </a:solidFill>
                <a:latin typeface="Arial" pitchFamily="34" charset="0"/>
                <a:cs typeface="Arial" pitchFamily="34" charset="0"/>
              </a:rPr>
              <a:t>yoksullukla </a:t>
            </a:r>
            <a:r>
              <a:rPr lang="tr-TR" spc="-32" dirty="0">
                <a:solidFill>
                  <a:srgbClr val="231F20"/>
                </a:solidFill>
                <a:latin typeface="Arial" pitchFamily="34" charset="0"/>
                <a:cs typeface="Arial" pitchFamily="34" charset="0"/>
              </a:rPr>
              <a:t>mücadeleye izin </a:t>
            </a:r>
            <a:r>
              <a:rPr lang="tr-TR" spc="-32" dirty="0">
                <a:solidFill>
                  <a:srgbClr val="231F20"/>
                </a:solidFill>
                <a:latin typeface="Arial" pitchFamily="34" charset="0"/>
                <a:cs typeface="Arial" pitchFamily="34" charset="0"/>
              </a:rPr>
              <a:t>verir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İl özel idaresinin giderlerinden biri olan yardımların yapılmasında vali </a:t>
            </a:r>
            <a:r>
              <a:rPr lang="tr-TR" spc="-32" dirty="0">
                <a:solidFill>
                  <a:srgbClr val="231F20"/>
                </a:solidFill>
                <a:latin typeface="Arial" pitchFamily="34" charset="0"/>
                <a:cs typeface="Arial" pitchFamily="34" charset="0"/>
              </a:rPr>
              <a:t>yetkili kılınmıştır</a:t>
            </a:r>
            <a:r>
              <a:rPr lang="tr-TR" spc="-32" dirty="0">
                <a:solidFill>
                  <a:srgbClr val="231F20"/>
                </a:solidFill>
                <a:latin typeface="Arial" pitchFamily="34" charset="0"/>
                <a:cs typeface="Arial" pitchFamily="34" charset="0"/>
              </a:rPr>
              <a:t>. Bu ödenek il özel idaresinin bütçesinden sağlanarak yoksul, </a:t>
            </a:r>
            <a:r>
              <a:rPr lang="tr-TR" spc="-32" dirty="0">
                <a:solidFill>
                  <a:srgbClr val="231F20"/>
                </a:solidFill>
                <a:latin typeface="Arial" pitchFamily="34" charset="0"/>
                <a:cs typeface="Arial" pitchFamily="34" charset="0"/>
              </a:rPr>
              <a:t>kimsesiz veya </a:t>
            </a:r>
            <a:r>
              <a:rPr lang="tr-TR" spc="-32" dirty="0">
                <a:solidFill>
                  <a:srgbClr val="231F20"/>
                </a:solidFill>
                <a:latin typeface="Arial" pitchFamily="34" charset="0"/>
                <a:cs typeface="Arial" pitchFamily="34" charset="0"/>
              </a:rPr>
              <a:t>muhtaç kişiler için harcanabilir</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983164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Belediyenin </a:t>
            </a:r>
            <a:r>
              <a:rPr lang="tr-TR" b="1" spc="-32" dirty="0">
                <a:solidFill>
                  <a:srgbClr val="231F20"/>
                </a:solidFill>
                <a:latin typeface="Arial" pitchFamily="34" charset="0"/>
                <a:cs typeface="Arial" pitchFamily="34" charset="0"/>
              </a:rPr>
              <a:t>yoksullukla mücadelesi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yerel yönetimde 5393 sayılı Kanun’un 13. maddesinde o </a:t>
            </a:r>
            <a:r>
              <a:rPr lang="tr-TR" spc="-32" dirty="0">
                <a:solidFill>
                  <a:srgbClr val="231F20"/>
                </a:solidFill>
                <a:latin typeface="Arial" pitchFamily="34" charset="0"/>
                <a:cs typeface="Arial" pitchFamily="34" charset="0"/>
              </a:rPr>
              <a:t>beldede yaşayan </a:t>
            </a:r>
            <a:r>
              <a:rPr lang="tr-TR" spc="-32" dirty="0">
                <a:solidFill>
                  <a:srgbClr val="231F20"/>
                </a:solidFill>
                <a:latin typeface="Arial" pitchFamily="34" charset="0"/>
                <a:cs typeface="Arial" pitchFamily="34" charset="0"/>
              </a:rPr>
              <a:t>vatandaşların eğer yoksul, özürlü, yaşlı veya muhtaçsa belediye</a:t>
            </a:r>
            <a:r>
              <a:rPr lang="tr-TR" spc="-32" dirty="0">
                <a:solidFill>
                  <a:srgbClr val="231F20"/>
                </a:solidFill>
                <a:latin typeface="Arial" pitchFamily="34" charset="0"/>
                <a:cs typeface="Arial" pitchFamily="34" charset="0"/>
              </a:rPr>
              <a:t>, hizmetlerini </a:t>
            </a:r>
            <a:r>
              <a:rPr lang="tr-TR" spc="-32" dirty="0">
                <a:solidFill>
                  <a:srgbClr val="231F20"/>
                </a:solidFill>
                <a:latin typeface="Arial" pitchFamily="34" charset="0"/>
                <a:cs typeface="Arial" pitchFamily="34" charset="0"/>
              </a:rPr>
              <a:t>bu kriterleri göz önüne alarak onları rencide etmeden yapar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Burada da il özel idaresindeki gibi valiye verilen yetki belediye </a:t>
            </a:r>
            <a:r>
              <a:rPr lang="tr-TR" spc="-32" dirty="0">
                <a:solidFill>
                  <a:srgbClr val="231F20"/>
                </a:solidFill>
                <a:latin typeface="Arial" pitchFamily="34" charset="0"/>
                <a:cs typeface="Arial" pitchFamily="34" charset="0"/>
              </a:rPr>
              <a:t>başkanına verilmiştir</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Buna göre: </a:t>
            </a:r>
            <a:r>
              <a:rPr lang="tr-TR" spc="-32" dirty="0">
                <a:solidFill>
                  <a:srgbClr val="231F20"/>
                </a:solidFill>
                <a:latin typeface="Arial" pitchFamily="34" charset="0"/>
                <a:cs typeface="Arial" pitchFamily="34" charset="0"/>
              </a:rPr>
              <a:t>"Belde halkının huzur</a:t>
            </a:r>
            <a:r>
              <a:rPr lang="tr-TR" spc="-32" dirty="0">
                <a:solidFill>
                  <a:srgbClr val="231F20"/>
                </a:solidFill>
                <a:latin typeface="Arial" pitchFamily="34" charset="0"/>
                <a:cs typeface="Arial" pitchFamily="34" charset="0"/>
              </a:rPr>
              <a:t>, esenlik</a:t>
            </a:r>
            <a:r>
              <a:rPr lang="tr-TR" spc="-32" dirty="0">
                <a:solidFill>
                  <a:srgbClr val="231F20"/>
                </a:solidFill>
                <a:latin typeface="Arial" pitchFamily="34" charset="0"/>
                <a:cs typeface="Arial" pitchFamily="34" charset="0"/>
              </a:rPr>
              <a:t>, sağlık ve mutluluğu için gereken önlemleri almak</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Bütçede yoksul </a:t>
            </a:r>
            <a:r>
              <a:rPr lang="tr-TR" spc="-32" dirty="0">
                <a:solidFill>
                  <a:srgbClr val="231F20"/>
                </a:solidFill>
                <a:latin typeface="Arial" pitchFamily="34" charset="0"/>
                <a:cs typeface="Arial" pitchFamily="34" charset="0"/>
              </a:rPr>
              <a:t>ve muhtaçlar </a:t>
            </a:r>
            <a:r>
              <a:rPr lang="tr-TR" spc="-32" dirty="0">
                <a:solidFill>
                  <a:srgbClr val="231F20"/>
                </a:solidFill>
                <a:latin typeface="Arial" pitchFamily="34" charset="0"/>
                <a:cs typeface="Arial" pitchFamily="34" charset="0"/>
              </a:rPr>
              <a:t>için ayrılan ödeneği kullanmak, özürlülere yönelik hizmetleri </a:t>
            </a:r>
            <a:r>
              <a:rPr lang="tr-TR" spc="-32" dirty="0">
                <a:solidFill>
                  <a:srgbClr val="231F20"/>
                </a:solidFill>
                <a:latin typeface="Arial" pitchFamily="34" charset="0"/>
                <a:cs typeface="Arial" pitchFamily="34" charset="0"/>
              </a:rPr>
              <a:t>yürütmek ve </a:t>
            </a:r>
            <a:r>
              <a:rPr lang="tr-TR" spc="-32" dirty="0">
                <a:solidFill>
                  <a:srgbClr val="231F20"/>
                </a:solidFill>
                <a:latin typeface="Arial" pitchFamily="34" charset="0"/>
                <a:cs typeface="Arial" pitchFamily="34" charset="0"/>
              </a:rPr>
              <a:t>özürlüler merkezi </a:t>
            </a:r>
            <a:r>
              <a:rPr lang="tr-TR" spc="-32" dirty="0">
                <a:solidFill>
                  <a:srgbClr val="231F20"/>
                </a:solidFill>
                <a:latin typeface="Arial" pitchFamily="34" charset="0"/>
                <a:cs typeface="Arial" pitchFamily="34" charset="0"/>
              </a:rPr>
              <a:t>oluşturmak yetkisi verilmiştir.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9375085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Köyün </a:t>
            </a:r>
            <a:r>
              <a:rPr lang="tr-TR" b="1" spc="-32" dirty="0">
                <a:solidFill>
                  <a:srgbClr val="231F20"/>
                </a:solidFill>
                <a:latin typeface="Arial" pitchFamily="34" charset="0"/>
                <a:cs typeface="Arial" pitchFamily="34" charset="0"/>
              </a:rPr>
              <a:t>yoksullukla mücadelesi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442 sayılı Köy Kanunu'nun il özel idare ve belediye kanunlarıyla </a:t>
            </a:r>
            <a:r>
              <a:rPr lang="tr-TR" spc="-32" dirty="0">
                <a:solidFill>
                  <a:srgbClr val="231F20"/>
                </a:solidFill>
                <a:latin typeface="Arial" pitchFamily="34" charset="0"/>
                <a:cs typeface="Arial" pitchFamily="34" charset="0"/>
              </a:rPr>
              <a:t>ilişkili yoksullukla </a:t>
            </a:r>
            <a:r>
              <a:rPr lang="tr-TR" spc="-32" dirty="0">
                <a:solidFill>
                  <a:srgbClr val="231F20"/>
                </a:solidFill>
                <a:latin typeface="Arial" pitchFamily="34" charset="0"/>
                <a:cs typeface="Arial" pitchFamily="34" charset="0"/>
              </a:rPr>
              <a:t>mücadele için maddeleri vardır. Bu maddeler yetkiyi muhtara </a:t>
            </a:r>
            <a:r>
              <a:rPr lang="tr-TR" spc="-32" dirty="0">
                <a:solidFill>
                  <a:srgbClr val="231F20"/>
                </a:solidFill>
                <a:latin typeface="Arial" pitchFamily="34" charset="0"/>
                <a:cs typeface="Arial" pitchFamily="34" charset="0"/>
              </a:rPr>
              <a:t>vermez ama </a:t>
            </a:r>
            <a:r>
              <a:rPr lang="tr-TR" spc="-32" dirty="0">
                <a:solidFill>
                  <a:srgbClr val="231F20"/>
                </a:solidFill>
                <a:latin typeface="Arial" pitchFamily="34" charset="0"/>
                <a:cs typeface="Arial" pitchFamily="34" charset="0"/>
              </a:rPr>
              <a:t>ihtiyar heyetine, köyde yoksul ve muhtaç olanlara arazi verme gibi </a:t>
            </a:r>
            <a:r>
              <a:rPr lang="tr-TR" spc="-32" dirty="0">
                <a:solidFill>
                  <a:srgbClr val="231F20"/>
                </a:solidFill>
                <a:latin typeface="Arial" pitchFamily="34" charset="0"/>
                <a:cs typeface="Arial" pitchFamily="34" charset="0"/>
              </a:rPr>
              <a:t>yetkileri mevcuttur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Sosyokültürel ve Eğitim Faaliyetleri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Eğitim faaliyetleri yerel yönetimin ana işlerinden biri olmamasına </a:t>
            </a:r>
            <a:r>
              <a:rPr lang="tr-TR" spc="-32" dirty="0">
                <a:solidFill>
                  <a:srgbClr val="231F20"/>
                </a:solidFill>
                <a:latin typeface="Arial" pitchFamily="34" charset="0"/>
                <a:cs typeface="Arial" pitchFamily="34" charset="0"/>
              </a:rPr>
              <a:t>rağmen Belediye </a:t>
            </a:r>
            <a:r>
              <a:rPr lang="tr-TR" spc="-32" dirty="0">
                <a:solidFill>
                  <a:srgbClr val="231F20"/>
                </a:solidFill>
                <a:latin typeface="Arial" pitchFamily="34" charset="0"/>
                <a:cs typeface="Arial" pitchFamily="34" charset="0"/>
              </a:rPr>
              <a:t>Kanunu'nun 14. maddesi eğitim, kültür ve spor gibi etkinlikler </a:t>
            </a:r>
            <a:r>
              <a:rPr lang="tr-TR" spc="-32" dirty="0">
                <a:solidFill>
                  <a:srgbClr val="231F20"/>
                </a:solidFill>
                <a:latin typeface="Arial" pitchFamily="34" charset="0"/>
                <a:cs typeface="Arial" pitchFamily="34" charset="0"/>
              </a:rPr>
              <a:t>yasal dayanağı </a:t>
            </a:r>
            <a:r>
              <a:rPr lang="tr-TR" spc="-32" dirty="0">
                <a:solidFill>
                  <a:srgbClr val="231F20"/>
                </a:solidFill>
                <a:latin typeface="Arial" pitchFamily="34" charset="0"/>
                <a:cs typeface="Arial" pitchFamily="34" charset="0"/>
              </a:rPr>
              <a:t>olmuştur </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9883811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Sosyokültürel </a:t>
            </a:r>
            <a:r>
              <a:rPr lang="tr-TR" b="1" spc="-32" dirty="0">
                <a:solidFill>
                  <a:srgbClr val="231F20"/>
                </a:solidFill>
                <a:latin typeface="Arial" pitchFamily="34" charset="0"/>
                <a:cs typeface="Arial" pitchFamily="34" charset="0"/>
              </a:rPr>
              <a:t>ve Eğitim Faaliyetleri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Yerleşim yerlerinde birçok farklı insan yaşamaktadır. Bu insanların sosyal</a:t>
            </a:r>
            <a:r>
              <a:rPr lang="tr-TR" spc="-32" dirty="0">
                <a:solidFill>
                  <a:srgbClr val="231F20"/>
                </a:solidFill>
                <a:latin typeface="Arial" pitchFamily="34" charset="0"/>
                <a:cs typeface="Arial" pitchFamily="34" charset="0"/>
              </a:rPr>
              <a:t>, kültürel </a:t>
            </a:r>
            <a:r>
              <a:rPr lang="tr-TR" spc="-32" dirty="0">
                <a:solidFill>
                  <a:srgbClr val="231F20"/>
                </a:solidFill>
                <a:latin typeface="Arial" pitchFamily="34" charset="0"/>
                <a:cs typeface="Arial" pitchFamily="34" charset="0"/>
              </a:rPr>
              <a:t>ihtiyaçlarının bazıları yerel yönetim organı tarafından sağlanmaktadır. </a:t>
            </a:r>
            <a:r>
              <a:rPr lang="tr-TR" spc="-32" dirty="0">
                <a:solidFill>
                  <a:srgbClr val="231F20"/>
                </a:solidFill>
                <a:latin typeface="Arial" pitchFamily="34" charset="0"/>
                <a:cs typeface="Arial" pitchFamily="34" charset="0"/>
              </a:rPr>
              <a:t>Bu amaçla </a:t>
            </a:r>
            <a:r>
              <a:rPr lang="tr-TR" spc="-32" dirty="0">
                <a:solidFill>
                  <a:srgbClr val="231F20"/>
                </a:solidFill>
                <a:latin typeface="Arial" pitchFamily="34" charset="0"/>
                <a:cs typeface="Arial" pitchFamily="34" charset="0"/>
              </a:rPr>
              <a:t>millî değerlere aykırı olmamak şartıyla belediye her türlü sanatsal </a:t>
            </a:r>
            <a:r>
              <a:rPr lang="tr-TR" spc="-32" dirty="0">
                <a:solidFill>
                  <a:srgbClr val="231F20"/>
                </a:solidFill>
                <a:latin typeface="Arial" pitchFamily="34" charset="0"/>
                <a:cs typeface="Arial" pitchFamily="34" charset="0"/>
              </a:rPr>
              <a:t>ve kültürel </a:t>
            </a:r>
            <a:r>
              <a:rPr lang="tr-TR" spc="-32" dirty="0">
                <a:solidFill>
                  <a:srgbClr val="231F20"/>
                </a:solidFill>
                <a:latin typeface="Arial" pitchFamily="34" charset="0"/>
                <a:cs typeface="Arial" pitchFamily="34" charset="0"/>
              </a:rPr>
              <a:t>faaliyetleri gerçekleştirebilir </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konuda başta genç nüfus olmak üzere bu faaliyetlerin temel </a:t>
            </a:r>
            <a:r>
              <a:rPr lang="tr-TR" spc="-32" dirty="0">
                <a:solidFill>
                  <a:srgbClr val="231F20"/>
                </a:solidFill>
                <a:latin typeface="Arial" pitchFamily="34" charset="0"/>
                <a:cs typeface="Arial" pitchFamily="34" charset="0"/>
              </a:rPr>
              <a:t>hedefi toplumu </a:t>
            </a:r>
            <a:r>
              <a:rPr lang="tr-TR" spc="-32" dirty="0">
                <a:solidFill>
                  <a:srgbClr val="231F20"/>
                </a:solidFill>
                <a:latin typeface="Arial" pitchFamily="34" charset="0"/>
                <a:cs typeface="Arial" pitchFamily="34" charset="0"/>
              </a:rPr>
              <a:t>suç unsuru olacak faaliyetlerden uzak tutmaktadır. Bu ise </a:t>
            </a:r>
            <a:r>
              <a:rPr lang="tr-TR" spc="-32" dirty="0">
                <a:solidFill>
                  <a:srgbClr val="231F20"/>
                </a:solidFill>
                <a:latin typeface="Arial" pitchFamily="34" charset="0"/>
                <a:cs typeface="Arial" pitchFamily="34" charset="0"/>
              </a:rPr>
              <a:t>güvenlik tedbirlerinin </a:t>
            </a:r>
            <a:r>
              <a:rPr lang="tr-TR" spc="-32" dirty="0">
                <a:solidFill>
                  <a:srgbClr val="231F20"/>
                </a:solidFill>
                <a:latin typeface="Arial" pitchFamily="34" charset="0"/>
                <a:cs typeface="Arial" pitchFamily="34" charset="0"/>
              </a:rPr>
              <a:t>alınması bakımından kolaylıklar sağlayacaktır.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0554408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78264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BİRİMLER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güvenliğin amacı esenliğin sağlanması ve toplumsal bakımdan birlik </a:t>
            </a:r>
            <a:r>
              <a:rPr lang="tr-TR" spc="-32" dirty="0">
                <a:solidFill>
                  <a:srgbClr val="231F20"/>
                </a:solidFill>
                <a:latin typeface="Arial" pitchFamily="34" charset="0"/>
                <a:cs typeface="Arial" pitchFamily="34" charset="0"/>
              </a:rPr>
              <a:t>ve dirliğin </a:t>
            </a:r>
            <a:r>
              <a:rPr lang="tr-TR" spc="-32" dirty="0">
                <a:solidFill>
                  <a:srgbClr val="231F20"/>
                </a:solidFill>
                <a:latin typeface="Arial" pitchFamily="34" charset="0"/>
                <a:cs typeface="Arial" pitchFamily="34" charset="0"/>
              </a:rPr>
              <a:t>ayakta tutulmasıdır</a:t>
            </a:r>
            <a:r>
              <a:rPr lang="tr-TR" spc="-32" dirty="0">
                <a:solidFill>
                  <a:srgbClr val="231F20"/>
                </a:solidFill>
                <a:latin typeface="Arial" pitchFamily="34" charset="0"/>
                <a:cs typeface="Arial" pitchFamily="34" charset="0"/>
              </a:rPr>
              <a:t>. Yerel </a:t>
            </a:r>
            <a:r>
              <a:rPr lang="tr-TR" spc="-32" dirty="0">
                <a:solidFill>
                  <a:srgbClr val="231F20"/>
                </a:solidFill>
                <a:latin typeface="Arial" pitchFamily="34" charset="0"/>
                <a:cs typeface="Arial" pitchFamily="34" charset="0"/>
              </a:rPr>
              <a:t>birimlerde güvenlik hizmetleri temel olarak “polis teşkilatı” </a:t>
            </a:r>
            <a:r>
              <a:rPr lang="tr-TR" spc="-32" dirty="0">
                <a:solidFill>
                  <a:srgbClr val="231F20"/>
                </a:solidFill>
                <a:latin typeface="Arial" pitchFamily="34" charset="0"/>
                <a:cs typeface="Arial" pitchFamily="34" charset="0"/>
              </a:rPr>
              <a:t>tarafından yerine </a:t>
            </a:r>
            <a:r>
              <a:rPr lang="tr-TR" spc="-32" dirty="0">
                <a:solidFill>
                  <a:srgbClr val="231F20"/>
                </a:solidFill>
                <a:latin typeface="Arial" pitchFamily="34" charset="0"/>
                <a:cs typeface="Arial" pitchFamily="34" charset="0"/>
              </a:rPr>
              <a:t>getirilir.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durum belediye teşkilatı bulunan tüm alanlar için geçerlidir</a:t>
            </a:r>
            <a:r>
              <a:rPr lang="tr-TR" spc="-32" dirty="0">
                <a:solidFill>
                  <a:srgbClr val="231F20"/>
                </a:solidFill>
                <a:latin typeface="Arial" pitchFamily="34" charset="0"/>
                <a:cs typeface="Arial" pitchFamily="34" charset="0"/>
              </a:rPr>
              <a:t>. Bunun </a:t>
            </a:r>
            <a:r>
              <a:rPr lang="tr-TR" spc="-32" dirty="0">
                <a:solidFill>
                  <a:srgbClr val="231F20"/>
                </a:solidFill>
                <a:latin typeface="Arial" pitchFamily="34" charset="0"/>
                <a:cs typeface="Arial" pitchFamily="34" charset="0"/>
              </a:rPr>
              <a:t>yanı sıra belediye teşkilatlanmasının olmadığı yerlerde ise </a:t>
            </a:r>
            <a:r>
              <a:rPr lang="tr-TR" spc="-32" dirty="0">
                <a:solidFill>
                  <a:srgbClr val="231F20"/>
                </a:solidFill>
                <a:latin typeface="Arial" pitchFamily="34" charset="0"/>
                <a:cs typeface="Arial" pitchFamily="34" charset="0"/>
              </a:rPr>
              <a:t>güvenlikten “</a:t>
            </a:r>
            <a:r>
              <a:rPr lang="tr-TR" spc="-32" dirty="0">
                <a:solidFill>
                  <a:srgbClr val="231F20"/>
                </a:solidFill>
                <a:latin typeface="Arial" pitchFamily="34" charset="0"/>
                <a:cs typeface="Arial" pitchFamily="34" charset="0"/>
              </a:rPr>
              <a:t>jandarma teşkilatı” sorumludur. Buna göre jandarma teşkilatı polis </a:t>
            </a:r>
            <a:r>
              <a:rPr lang="tr-TR" spc="-32" dirty="0">
                <a:solidFill>
                  <a:srgbClr val="231F20"/>
                </a:solidFill>
                <a:latin typeface="Arial" pitchFamily="34" charset="0"/>
                <a:cs typeface="Arial" pitchFamily="34" charset="0"/>
              </a:rPr>
              <a:t>teşkilatına göre </a:t>
            </a:r>
            <a:r>
              <a:rPr lang="tr-TR" spc="-32" dirty="0">
                <a:solidFill>
                  <a:srgbClr val="231F20"/>
                </a:solidFill>
                <a:latin typeface="Arial" pitchFamily="34" charset="0"/>
                <a:cs typeface="Arial" pitchFamily="34" charset="0"/>
              </a:rPr>
              <a:t>daha fazla “taşra” teşkilatı olarak nitelendirilebilir.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6825606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38253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BİRİMLER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Yerel yönetimlerde güvenlik hizmetleri esasen farklı yapılanma ile </a:t>
            </a:r>
            <a:r>
              <a:rPr lang="tr-TR" spc="-32" dirty="0">
                <a:solidFill>
                  <a:srgbClr val="231F20"/>
                </a:solidFill>
                <a:latin typeface="Arial" pitchFamily="34" charset="0"/>
                <a:cs typeface="Arial" pitchFamily="34" charset="0"/>
              </a:rPr>
              <a:t>yerine getirilmektedir. Belediyelerde </a:t>
            </a:r>
            <a:r>
              <a:rPr lang="tr-TR" spc="-32" dirty="0">
                <a:solidFill>
                  <a:srgbClr val="231F20"/>
                </a:solidFill>
                <a:latin typeface="Arial" pitchFamily="34" charset="0"/>
                <a:cs typeface="Arial" pitchFamily="34" charset="0"/>
              </a:rPr>
              <a:t>“zabıta” ve “özel güvenlik” birimleri bulunmaktadır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durum il özel idareleri için de geçerlidir. Bu güvenlik hizmetleri özel </a:t>
            </a:r>
            <a:r>
              <a:rPr lang="tr-TR" spc="-32" dirty="0">
                <a:solidFill>
                  <a:srgbClr val="231F20"/>
                </a:solidFill>
                <a:latin typeface="Arial" pitchFamily="34" charset="0"/>
                <a:cs typeface="Arial" pitchFamily="34" charset="0"/>
              </a:rPr>
              <a:t>kolluk olarak </a:t>
            </a:r>
            <a:r>
              <a:rPr lang="tr-TR" spc="-32" dirty="0">
                <a:solidFill>
                  <a:srgbClr val="231F20"/>
                </a:solidFill>
                <a:latin typeface="Arial" pitchFamily="34" charset="0"/>
                <a:cs typeface="Arial" pitchFamily="34" charset="0"/>
              </a:rPr>
              <a:t>ifade edilebilir</a:t>
            </a:r>
            <a:r>
              <a:rPr lang="tr-TR" spc="-32" dirty="0">
                <a:solidFill>
                  <a:srgbClr val="231F20"/>
                </a:solidFill>
                <a:latin typeface="Arial" pitchFamily="34" charset="0"/>
                <a:cs typeface="Arial" pitchFamily="34" charset="0"/>
              </a:rPr>
              <a:t>.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Ancak </a:t>
            </a:r>
            <a:r>
              <a:rPr lang="tr-TR" spc="-32" dirty="0">
                <a:solidFill>
                  <a:srgbClr val="231F20"/>
                </a:solidFill>
                <a:latin typeface="Arial" pitchFamily="34" charset="0"/>
                <a:cs typeface="Arial" pitchFamily="34" charset="0"/>
              </a:rPr>
              <a:t>köylerdeki güvenlik ise “köy korucuları” ve “bekçilerden</a:t>
            </a:r>
            <a:r>
              <a:rPr lang="tr-TR" spc="-32" dirty="0">
                <a:solidFill>
                  <a:srgbClr val="231F20"/>
                </a:solidFill>
                <a:latin typeface="Arial" pitchFamily="34" charset="0"/>
                <a:cs typeface="Arial" pitchFamily="34" charset="0"/>
              </a:rPr>
              <a:t>” oluşmaktadır</a:t>
            </a:r>
            <a:r>
              <a:rPr lang="tr-TR" spc="-32" dirty="0">
                <a:solidFill>
                  <a:srgbClr val="231F20"/>
                </a:solidFill>
                <a:latin typeface="Arial" pitchFamily="34" charset="0"/>
                <a:cs typeface="Arial" pitchFamily="34" charset="0"/>
              </a:rPr>
              <a:t>. Buna göre söz konusu güvenlik hizmetleri “genel kolluk</a:t>
            </a:r>
            <a:r>
              <a:rPr lang="tr-TR" spc="-32" dirty="0">
                <a:solidFill>
                  <a:srgbClr val="231F20"/>
                </a:solidFill>
                <a:latin typeface="Arial" pitchFamily="34" charset="0"/>
                <a:cs typeface="Arial" pitchFamily="34" charset="0"/>
              </a:rPr>
              <a:t>” kapsamında </a:t>
            </a:r>
            <a:r>
              <a:rPr lang="tr-TR" spc="-32" dirty="0">
                <a:solidFill>
                  <a:srgbClr val="231F20"/>
                </a:solidFill>
                <a:latin typeface="Arial" pitchFamily="34" charset="0"/>
                <a:cs typeface="Arial" pitchFamily="34" charset="0"/>
              </a:rPr>
              <a:t>ele alınabilir.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8259383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64442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BİRİMLER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Zabıta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 Zabıta Yönetmeliği’ne göre belediye zabıtası beldenin </a:t>
            </a:r>
            <a:r>
              <a:rPr lang="tr-TR" spc="-32" dirty="0">
                <a:solidFill>
                  <a:srgbClr val="231F20"/>
                </a:solidFill>
                <a:latin typeface="Arial" pitchFamily="34" charset="0"/>
                <a:cs typeface="Arial" pitchFamily="34" charset="0"/>
              </a:rPr>
              <a:t>düzenini muhafaza </a:t>
            </a:r>
            <a:r>
              <a:rPr lang="tr-TR" spc="-32" dirty="0">
                <a:solidFill>
                  <a:srgbClr val="231F20"/>
                </a:solidFill>
                <a:latin typeface="Arial" pitchFamily="34" charset="0"/>
                <a:cs typeface="Arial" pitchFamily="34" charset="0"/>
              </a:rPr>
              <a:t>eden, belde halkının esenlik, sağlık ve huzurunu koruyan, </a:t>
            </a:r>
            <a:r>
              <a:rPr lang="tr-TR" spc="-32" dirty="0">
                <a:solidFill>
                  <a:srgbClr val="231F20"/>
                </a:solidFill>
                <a:latin typeface="Arial" pitchFamily="34" charset="0"/>
                <a:cs typeface="Arial" pitchFamily="34" charset="0"/>
              </a:rPr>
              <a:t>yetkili organların </a:t>
            </a:r>
            <a:r>
              <a:rPr lang="tr-TR" spc="-32" dirty="0">
                <a:solidFill>
                  <a:srgbClr val="231F20"/>
                </a:solidFill>
                <a:latin typeface="Arial" pitchFamily="34" charset="0"/>
                <a:cs typeface="Arial" pitchFamily="34" charset="0"/>
              </a:rPr>
              <a:t>bu amaçla alacakları kararları uygulayan özel zabıta kuvvetini </a:t>
            </a:r>
            <a:r>
              <a:rPr lang="tr-TR" spc="-32" dirty="0">
                <a:solidFill>
                  <a:srgbClr val="231F20"/>
                </a:solidFill>
                <a:latin typeface="Arial" pitchFamily="34" charset="0"/>
                <a:cs typeface="Arial" pitchFamily="34" charset="0"/>
              </a:rPr>
              <a:t>ifade etmektedir.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Aynı yönetmeliğe göre;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 </a:t>
            </a:r>
            <a:r>
              <a:rPr lang="tr-TR" spc="-32" dirty="0">
                <a:solidFill>
                  <a:srgbClr val="231F20"/>
                </a:solidFill>
                <a:latin typeface="Arial" pitchFamily="34" charset="0"/>
                <a:cs typeface="Arial" pitchFamily="34" charset="0"/>
              </a:rPr>
              <a:t>zabıtası belediye sınırları içerisinde görevli ve yetkilidir. Ayrıca</a:t>
            </a:r>
            <a:r>
              <a:rPr lang="tr-TR" spc="-32" dirty="0">
                <a:solidFill>
                  <a:srgbClr val="231F20"/>
                </a:solidFill>
                <a:latin typeface="Arial" pitchFamily="34" charset="0"/>
                <a:cs typeface="Arial" pitchFamily="34" charset="0"/>
              </a:rPr>
              <a:t>, mücavir </a:t>
            </a:r>
            <a:r>
              <a:rPr lang="tr-TR" spc="-32" dirty="0">
                <a:solidFill>
                  <a:srgbClr val="231F20"/>
                </a:solidFill>
                <a:latin typeface="Arial" pitchFamily="34" charset="0"/>
                <a:cs typeface="Arial" pitchFamily="34" charset="0"/>
              </a:rPr>
              <a:t>alanlarda kanunlarla belediyenin yetki ve sorumluluğuna </a:t>
            </a:r>
            <a:r>
              <a:rPr lang="tr-TR" spc="-32" dirty="0">
                <a:solidFill>
                  <a:srgbClr val="231F20"/>
                </a:solidFill>
                <a:latin typeface="Arial" pitchFamily="34" charset="0"/>
                <a:cs typeface="Arial" pitchFamily="34" charset="0"/>
              </a:rPr>
              <a:t>verilmiş hizmetler </a:t>
            </a:r>
            <a:r>
              <a:rPr lang="tr-TR" spc="-32" dirty="0">
                <a:solidFill>
                  <a:srgbClr val="231F20"/>
                </a:solidFill>
                <a:latin typeface="Arial" pitchFamily="34" charset="0"/>
                <a:cs typeface="Arial" pitchFamily="34" charset="0"/>
              </a:rPr>
              <a:t>bakımından da yetkili ve görevlidir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6467485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564442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BİRİMLER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Zabıta</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Aynı </a:t>
            </a:r>
            <a:r>
              <a:rPr lang="tr-TR" b="1" spc="-32" dirty="0">
                <a:solidFill>
                  <a:srgbClr val="231F20"/>
                </a:solidFill>
                <a:latin typeface="Arial" pitchFamily="34" charset="0"/>
                <a:cs typeface="Arial" pitchFamily="34" charset="0"/>
              </a:rPr>
              <a:t>yönetmeliğe göre;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Büyükşehir </a:t>
            </a:r>
            <a:r>
              <a:rPr lang="tr-TR" spc="-32" dirty="0">
                <a:solidFill>
                  <a:srgbClr val="231F20"/>
                </a:solidFill>
                <a:latin typeface="Arial" pitchFamily="34" charset="0"/>
                <a:cs typeface="Arial" pitchFamily="34" charset="0"/>
              </a:rPr>
              <a:t>belediye zabıtası ile büyükşehir ilçe ve ilk kademe </a:t>
            </a:r>
            <a:r>
              <a:rPr lang="tr-TR" spc="-32" dirty="0">
                <a:solidFill>
                  <a:srgbClr val="231F20"/>
                </a:solidFill>
                <a:latin typeface="Arial" pitchFamily="34" charset="0"/>
                <a:cs typeface="Arial" pitchFamily="34" charset="0"/>
              </a:rPr>
              <a:t>belediye zabıtalarının </a:t>
            </a:r>
            <a:r>
              <a:rPr lang="tr-TR" spc="-32" dirty="0">
                <a:solidFill>
                  <a:srgbClr val="231F20"/>
                </a:solidFill>
                <a:latin typeface="Arial" pitchFamily="34" charset="0"/>
                <a:cs typeface="Arial" pitchFamily="34" charset="0"/>
              </a:rPr>
              <a:t>birlikte görev yaptığı durumlarda gözetim ve </a:t>
            </a:r>
            <a:r>
              <a:rPr lang="tr-TR" spc="-32" dirty="0">
                <a:solidFill>
                  <a:srgbClr val="231F20"/>
                </a:solidFill>
                <a:latin typeface="Arial" pitchFamily="34" charset="0"/>
                <a:cs typeface="Arial" pitchFamily="34" charset="0"/>
              </a:rPr>
              <a:t>koordinasyon yetkisi</a:t>
            </a:r>
            <a:r>
              <a:rPr lang="tr-TR" spc="-32" dirty="0">
                <a:solidFill>
                  <a:srgbClr val="231F20"/>
                </a:solidFill>
                <a:latin typeface="Arial" pitchFamily="34" charset="0"/>
                <a:cs typeface="Arial" pitchFamily="34" charset="0"/>
              </a:rPr>
              <a:t>, büyükşehir zabıta biriminin en üst amirine aittir.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durumda büyükşehir </a:t>
            </a:r>
            <a:r>
              <a:rPr lang="tr-TR" spc="-32" dirty="0">
                <a:solidFill>
                  <a:srgbClr val="231F20"/>
                </a:solidFill>
                <a:latin typeface="Arial" pitchFamily="34" charset="0"/>
                <a:cs typeface="Arial" pitchFamily="34" charset="0"/>
              </a:rPr>
              <a:t>belediyesinin görevlendireceği zabıta amirinin ilçe ve </a:t>
            </a:r>
            <a:r>
              <a:rPr lang="tr-TR" spc="-32" dirty="0">
                <a:solidFill>
                  <a:srgbClr val="231F20"/>
                </a:solidFill>
                <a:latin typeface="Arial" pitchFamily="34" charset="0"/>
                <a:cs typeface="Arial" pitchFamily="34" charset="0"/>
              </a:rPr>
              <a:t>ilk kademe </a:t>
            </a:r>
            <a:r>
              <a:rPr lang="tr-TR" spc="-32" dirty="0">
                <a:solidFill>
                  <a:srgbClr val="231F20"/>
                </a:solidFill>
                <a:latin typeface="Arial" pitchFamily="34" charset="0"/>
                <a:cs typeface="Arial" pitchFamily="34" charset="0"/>
              </a:rPr>
              <a:t>belediyesinin görevlendireceği zabıta amirinden daha üst </a:t>
            </a:r>
            <a:r>
              <a:rPr lang="tr-TR" spc="-32" dirty="0">
                <a:solidFill>
                  <a:srgbClr val="231F20"/>
                </a:solidFill>
                <a:latin typeface="Arial" pitchFamily="34" charset="0"/>
                <a:cs typeface="Arial" pitchFamily="34" charset="0"/>
              </a:rPr>
              <a:t>rütbeli veya </a:t>
            </a:r>
            <a:r>
              <a:rPr lang="tr-TR" spc="-32" dirty="0">
                <a:solidFill>
                  <a:srgbClr val="231F20"/>
                </a:solidFill>
                <a:latin typeface="Arial" pitchFamily="34" charset="0"/>
                <a:cs typeface="Arial" pitchFamily="34" charset="0"/>
              </a:rPr>
              <a:t>aynı rütbede ise kıdemli olması şarttır.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4613738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659853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BİRİMLER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Zabıta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Belediye </a:t>
            </a:r>
            <a:r>
              <a:rPr lang="tr-TR" spc="-32" dirty="0">
                <a:solidFill>
                  <a:srgbClr val="231F20"/>
                </a:solidFill>
                <a:latin typeface="Arial" pitchFamily="34" charset="0"/>
                <a:cs typeface="Arial" pitchFamily="34" charset="0"/>
              </a:rPr>
              <a:t>Zabıta Yönetmeliği’nde zabıtanın beldenin düzeni ve esenliği </a:t>
            </a:r>
            <a:r>
              <a:rPr lang="tr-TR" spc="-32" dirty="0">
                <a:solidFill>
                  <a:srgbClr val="231F20"/>
                </a:solidFill>
                <a:latin typeface="Arial" pitchFamily="34" charset="0"/>
                <a:cs typeface="Arial" pitchFamily="34" charset="0"/>
              </a:rPr>
              <a:t>ile ilgili </a:t>
            </a:r>
            <a:r>
              <a:rPr lang="tr-TR" spc="-32" dirty="0">
                <a:solidFill>
                  <a:srgbClr val="231F20"/>
                </a:solidFill>
                <a:latin typeface="Arial" pitchFamily="34" charset="0"/>
                <a:cs typeface="Arial" pitchFamily="34" charset="0"/>
              </a:rPr>
              <a:t>görevleri arasında “Belediye sınırları içinde beldenin düzenini, belde </a:t>
            </a:r>
            <a:r>
              <a:rPr lang="tr-TR" spc="-32" dirty="0">
                <a:solidFill>
                  <a:srgbClr val="231F20"/>
                </a:solidFill>
                <a:latin typeface="Arial" pitchFamily="34" charset="0"/>
                <a:cs typeface="Arial" pitchFamily="34" charset="0"/>
              </a:rPr>
              <a:t>halkının huzurunu </a:t>
            </a:r>
            <a:r>
              <a:rPr lang="tr-TR" spc="-32" dirty="0">
                <a:solidFill>
                  <a:srgbClr val="231F20"/>
                </a:solidFill>
                <a:latin typeface="Arial" pitchFamily="34" charset="0"/>
                <a:cs typeface="Arial" pitchFamily="34" charset="0"/>
              </a:rPr>
              <a:t>ve sağlığını sağlayıp korumak amacıyla kanun, tüzük ve yönetmeliklerde</a:t>
            </a:r>
            <a:r>
              <a:rPr lang="tr-TR" spc="-32" dirty="0">
                <a:solidFill>
                  <a:srgbClr val="231F20"/>
                </a:solidFill>
                <a:latin typeface="Arial" pitchFamily="34" charset="0"/>
                <a:cs typeface="Arial" pitchFamily="34" charset="0"/>
              </a:rPr>
              <a:t>, belediye </a:t>
            </a:r>
            <a:r>
              <a:rPr lang="tr-TR" spc="-32" dirty="0">
                <a:solidFill>
                  <a:srgbClr val="231F20"/>
                </a:solidFill>
                <a:latin typeface="Arial" pitchFamily="34" charset="0"/>
                <a:cs typeface="Arial" pitchFamily="34" charset="0"/>
              </a:rPr>
              <a:t>zabıtasınca yerine getirileceği belirtilen görevleri yapmak ve </a:t>
            </a:r>
            <a:r>
              <a:rPr lang="tr-TR" spc="-32" dirty="0">
                <a:solidFill>
                  <a:srgbClr val="231F20"/>
                </a:solidFill>
                <a:latin typeface="Arial" pitchFamily="34" charset="0"/>
                <a:cs typeface="Arial" pitchFamily="34" charset="0"/>
              </a:rPr>
              <a:t>yetkileri kullanmak</a:t>
            </a:r>
            <a:r>
              <a:rPr lang="tr-TR" spc="-32" dirty="0">
                <a:solidFill>
                  <a:srgbClr val="231F20"/>
                </a:solidFill>
                <a:latin typeface="Arial" pitchFamily="34" charset="0"/>
                <a:cs typeface="Arial" pitchFamily="34" charset="0"/>
              </a:rPr>
              <a:t>” vardır.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yanı sıra bu yönetmelikte korunması belediyelere ait tarihî ve </a:t>
            </a:r>
            <a:r>
              <a:rPr lang="tr-TR" spc="-32" dirty="0">
                <a:solidFill>
                  <a:srgbClr val="231F20"/>
                </a:solidFill>
                <a:latin typeface="Arial" pitchFamily="34" charset="0"/>
                <a:cs typeface="Arial" pitchFamily="34" charset="0"/>
              </a:rPr>
              <a:t>turistik tesisleri </a:t>
            </a:r>
            <a:r>
              <a:rPr lang="tr-TR" spc="-32" dirty="0">
                <a:solidFill>
                  <a:srgbClr val="231F20"/>
                </a:solidFill>
                <a:latin typeface="Arial" pitchFamily="34" charset="0"/>
                <a:cs typeface="Arial" pitchFamily="34" charset="0"/>
              </a:rPr>
              <a:t>muhafaza etmek, kirletilmesine, </a:t>
            </a:r>
            <a:r>
              <a:rPr lang="tr-TR" spc="-32" dirty="0">
                <a:solidFill>
                  <a:srgbClr val="231F20"/>
                </a:solidFill>
                <a:latin typeface="Arial" pitchFamily="34" charset="0"/>
                <a:cs typeface="Arial" pitchFamily="34" charset="0"/>
              </a:rPr>
              <a:t>çalınmasına</a:t>
            </a:r>
            <a:r>
              <a:rPr lang="tr-TR" spc="-32" dirty="0">
                <a:solidFill>
                  <a:srgbClr val="231F20"/>
                </a:solidFill>
                <a:latin typeface="Arial" pitchFamily="34" charset="0"/>
                <a:cs typeface="Arial" pitchFamily="34" charset="0"/>
              </a:rPr>
              <a:t>, tahrip edilmesine ve her </a:t>
            </a:r>
            <a:r>
              <a:rPr lang="tr-TR" spc="-32" dirty="0">
                <a:solidFill>
                  <a:srgbClr val="231F20"/>
                </a:solidFill>
                <a:latin typeface="Arial" pitchFamily="34" charset="0"/>
                <a:cs typeface="Arial" pitchFamily="34" charset="0"/>
              </a:rPr>
              <a:t>ne suretle </a:t>
            </a:r>
            <a:r>
              <a:rPr lang="tr-TR" spc="-32" dirty="0">
                <a:solidFill>
                  <a:srgbClr val="231F20"/>
                </a:solidFill>
                <a:latin typeface="Arial" pitchFamily="34" charset="0"/>
                <a:cs typeface="Arial" pitchFamily="34" charset="0"/>
              </a:rPr>
              <a:t>olursa olsun zarara uğratılmasına meydan vermemek ve mülki idare amiri</a:t>
            </a:r>
            <a:r>
              <a:rPr lang="tr-TR" spc="-32" dirty="0">
                <a:solidFill>
                  <a:srgbClr val="231F20"/>
                </a:solidFill>
                <a:latin typeface="Arial" pitchFamily="34" charset="0"/>
                <a:cs typeface="Arial" pitchFamily="34" charset="0"/>
              </a:rPr>
              <a:t>, belediye </a:t>
            </a:r>
            <a:r>
              <a:rPr lang="tr-TR" spc="-32" dirty="0">
                <a:solidFill>
                  <a:srgbClr val="231F20"/>
                </a:solidFill>
                <a:latin typeface="Arial" pitchFamily="34" charset="0"/>
                <a:cs typeface="Arial" pitchFamily="34" charset="0"/>
              </a:rPr>
              <a:t>başkanı veya yetkili kıldığı amirlerin hizmetle ilgili emirlerini </a:t>
            </a:r>
            <a:r>
              <a:rPr lang="tr-TR" spc="-32" dirty="0">
                <a:solidFill>
                  <a:srgbClr val="231F20"/>
                </a:solidFill>
                <a:latin typeface="Arial" pitchFamily="34" charset="0"/>
                <a:cs typeface="Arial" pitchFamily="34" charset="0"/>
              </a:rPr>
              <a:t>yerine getirmektir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8782632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a:t>
            </a:r>
            <a:r>
              <a:rPr lang="tr-TR" b="1" spc="-32" dirty="0">
                <a:solidFill>
                  <a:srgbClr val="231F20"/>
                </a:solidFill>
                <a:latin typeface="Arial" pitchFamily="34" charset="0"/>
                <a:cs typeface="Arial" pitchFamily="34" charset="0"/>
              </a:rPr>
              <a:t>BİRİMLER</a:t>
            </a:r>
            <a:endParaRPr lang="tr-TR" b="1"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Özel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Genel kolluğun yükünü hafifletmek amacıyla yerel yönetimler özel </a:t>
            </a:r>
            <a:r>
              <a:rPr lang="tr-TR" spc="-32" dirty="0">
                <a:solidFill>
                  <a:srgbClr val="231F20"/>
                </a:solidFill>
                <a:latin typeface="Arial" pitchFamily="34" charset="0"/>
                <a:cs typeface="Arial" pitchFamily="34" charset="0"/>
              </a:rPr>
              <a:t>güvenlik hizmeti </a:t>
            </a:r>
            <a:r>
              <a:rPr lang="tr-TR" spc="-32" dirty="0">
                <a:solidFill>
                  <a:srgbClr val="231F20"/>
                </a:solidFill>
                <a:latin typeface="Arial" pitchFamily="34" charset="0"/>
                <a:cs typeface="Arial" pitchFamily="34" charset="0"/>
              </a:rPr>
              <a:t>alabilirler. Özel Güvenlik Hizmetlerine Dair Kanun’a göre </a:t>
            </a:r>
            <a:r>
              <a:rPr lang="tr-TR" spc="-32" dirty="0">
                <a:solidFill>
                  <a:srgbClr val="231F20"/>
                </a:solidFill>
                <a:latin typeface="Arial" pitchFamily="34" charset="0"/>
                <a:cs typeface="Arial" pitchFamily="34" charset="0"/>
              </a:rPr>
              <a:t>sağlanacak güvenlik </a:t>
            </a:r>
            <a:r>
              <a:rPr lang="tr-TR" spc="-32" dirty="0">
                <a:solidFill>
                  <a:srgbClr val="231F20"/>
                </a:solidFill>
                <a:latin typeface="Arial" pitchFamily="34" charset="0"/>
                <a:cs typeface="Arial" pitchFamily="34" charset="0"/>
              </a:rPr>
              <a:t>hizmetleri genel kolluğun asli görevleri dışında kamu </a:t>
            </a:r>
            <a:r>
              <a:rPr lang="tr-TR" spc="-32" dirty="0">
                <a:solidFill>
                  <a:srgbClr val="231F20"/>
                </a:solidFill>
                <a:latin typeface="Arial" pitchFamily="34" charset="0"/>
                <a:cs typeface="Arial" pitchFamily="34" charset="0"/>
              </a:rPr>
              <a:t>güvenliğini tamamlayıcı </a:t>
            </a:r>
            <a:r>
              <a:rPr lang="tr-TR" spc="-32" dirty="0">
                <a:solidFill>
                  <a:srgbClr val="231F20"/>
                </a:solidFill>
                <a:latin typeface="Arial" pitchFamily="34" charset="0"/>
                <a:cs typeface="Arial" pitchFamily="34" charset="0"/>
              </a:rPr>
              <a:t>mahiyette kullanılmaktadır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 güvenlik hizmeti yardımcı mahiyettedir ve günümüzde </a:t>
            </a:r>
            <a:r>
              <a:rPr lang="tr-TR" spc="-32" dirty="0">
                <a:solidFill>
                  <a:srgbClr val="231F20"/>
                </a:solidFill>
                <a:latin typeface="Arial" pitchFamily="34" charset="0"/>
                <a:cs typeface="Arial" pitchFamily="34" charset="0"/>
              </a:rPr>
              <a:t>yerel yönetimlerde </a:t>
            </a:r>
            <a:r>
              <a:rPr lang="tr-TR" spc="-32" dirty="0">
                <a:solidFill>
                  <a:srgbClr val="231F20"/>
                </a:solidFill>
                <a:latin typeface="Arial" pitchFamily="34" charset="0"/>
                <a:cs typeface="Arial" pitchFamily="34" charset="0"/>
              </a:rPr>
              <a:t>oldukça sık bir biçimde kullanılmaktadır.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8139452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a:t>
            </a:r>
            <a:r>
              <a:rPr lang="tr-TR" b="1" spc="-32" dirty="0">
                <a:solidFill>
                  <a:srgbClr val="231F20"/>
                </a:solidFill>
                <a:latin typeface="Arial" pitchFamily="34" charset="0"/>
                <a:cs typeface="Arial" pitchFamily="34" charset="0"/>
              </a:rPr>
              <a:t>BİRİMLER</a:t>
            </a:r>
            <a:endParaRPr lang="tr-TR" b="1"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Özel Güvenlik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 Güvenlik Hizmetlerine Dair Kanun’un Uygulanmasına </a:t>
            </a:r>
            <a:r>
              <a:rPr lang="tr-TR" spc="-32" dirty="0">
                <a:solidFill>
                  <a:srgbClr val="231F20"/>
                </a:solidFill>
                <a:latin typeface="Arial" pitchFamily="34" charset="0"/>
                <a:cs typeface="Arial" pitchFamily="34" charset="0"/>
              </a:rPr>
              <a:t>İlişkin Yönetmelikte </a:t>
            </a:r>
            <a:r>
              <a:rPr lang="tr-TR" spc="-32" dirty="0">
                <a:solidFill>
                  <a:srgbClr val="231F20"/>
                </a:solidFill>
                <a:latin typeface="Arial" pitchFamily="34" charset="0"/>
                <a:cs typeface="Arial" pitchFamily="34" charset="0"/>
              </a:rPr>
              <a:t>özel </a:t>
            </a: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görevlileri ve yöneticilerinin “görev alanları </a:t>
            </a:r>
            <a:r>
              <a:rPr lang="tr-TR" spc="-32" dirty="0">
                <a:solidFill>
                  <a:srgbClr val="231F20"/>
                </a:solidFill>
                <a:latin typeface="Arial" pitchFamily="34" charset="0"/>
                <a:cs typeface="Arial" pitchFamily="34" charset="0"/>
              </a:rPr>
              <a:t>içerisinde genel </a:t>
            </a:r>
            <a:r>
              <a:rPr lang="tr-TR" spc="-32" dirty="0">
                <a:solidFill>
                  <a:srgbClr val="231F20"/>
                </a:solidFill>
                <a:latin typeface="Arial" pitchFamily="34" charset="0"/>
                <a:cs typeface="Arial" pitchFamily="34" charset="0"/>
              </a:rPr>
              <a:t>güvenliğin ve kamu düzeninin bozulduğu hâllerdeki durumu derhâl </a:t>
            </a:r>
            <a:r>
              <a:rPr lang="tr-TR" spc="-32" dirty="0">
                <a:solidFill>
                  <a:srgbClr val="231F20"/>
                </a:solidFill>
                <a:latin typeface="Arial" pitchFamily="34" charset="0"/>
                <a:cs typeface="Arial" pitchFamily="34" charset="0"/>
              </a:rPr>
              <a:t>genel kolluğa </a:t>
            </a:r>
            <a:r>
              <a:rPr lang="tr-TR" spc="-32" dirty="0">
                <a:solidFill>
                  <a:srgbClr val="231F20"/>
                </a:solidFill>
                <a:latin typeface="Arial" pitchFamily="34" charset="0"/>
                <a:cs typeface="Arial" pitchFamily="34" charset="0"/>
              </a:rPr>
              <a:t>bildirecekleri” hüküm altına alınmıştır. Bu durum özel </a:t>
            </a:r>
            <a:r>
              <a:rPr lang="tr-TR" spc="-32" dirty="0">
                <a:solidFill>
                  <a:srgbClr val="231F20"/>
                </a:solidFill>
                <a:latin typeface="Arial" pitchFamily="34" charset="0"/>
                <a:cs typeface="Arial" pitchFamily="34" charset="0"/>
              </a:rPr>
              <a:t>güvenliğin görevlerinin </a:t>
            </a:r>
            <a:r>
              <a:rPr lang="tr-TR" spc="-32" dirty="0">
                <a:solidFill>
                  <a:srgbClr val="231F20"/>
                </a:solidFill>
                <a:latin typeface="Arial" pitchFamily="34" charset="0"/>
                <a:cs typeface="Arial" pitchFamily="34" charset="0"/>
              </a:rPr>
              <a:t>önemini vurgulaması bakımından dikkate değerdir.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8988298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619842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a:t>
            </a:r>
            <a:r>
              <a:rPr lang="tr-TR" b="1" spc="-32" dirty="0">
                <a:solidFill>
                  <a:srgbClr val="231F20"/>
                </a:solidFill>
                <a:latin typeface="Arial" pitchFamily="34" charset="0"/>
                <a:cs typeface="Arial" pitchFamily="34" charset="0"/>
              </a:rPr>
              <a:t>BİRİMLER</a:t>
            </a:r>
            <a:endParaRPr lang="tr-TR" b="1"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 </a:t>
            </a:r>
            <a:r>
              <a:rPr lang="tr-TR" b="1" spc="-32" dirty="0">
                <a:solidFill>
                  <a:srgbClr val="231F20"/>
                </a:solidFill>
                <a:latin typeface="Arial" pitchFamily="34" charset="0"/>
                <a:cs typeface="Arial" pitchFamily="34" charset="0"/>
              </a:rPr>
              <a:t>Korucuları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 korucularının görev alanı, görevli oldukları köyün sınırları içinde </a:t>
            </a:r>
            <a:r>
              <a:rPr lang="tr-TR" spc="-32" dirty="0">
                <a:solidFill>
                  <a:srgbClr val="231F20"/>
                </a:solidFill>
                <a:latin typeface="Arial" pitchFamily="34" charset="0"/>
                <a:cs typeface="Arial" pitchFamily="34" charset="0"/>
              </a:rPr>
              <a:t>kalan alandır</a:t>
            </a:r>
            <a:r>
              <a:rPr lang="tr-TR" spc="-32" dirty="0">
                <a:solidFill>
                  <a:srgbClr val="231F20"/>
                </a:solidFill>
                <a:latin typeface="Arial" pitchFamily="34" charset="0"/>
                <a:cs typeface="Arial" pitchFamily="34" charset="0"/>
              </a:rPr>
              <a:t>. Gerektiğinde mülki amir tarafından, korucuların görevli oldukları </a:t>
            </a:r>
            <a:r>
              <a:rPr lang="tr-TR" spc="-32" dirty="0">
                <a:solidFill>
                  <a:srgbClr val="231F20"/>
                </a:solidFill>
                <a:latin typeface="Arial" pitchFamily="34" charset="0"/>
                <a:cs typeface="Arial" pitchFamily="34" charset="0"/>
              </a:rPr>
              <a:t>köy sınırları </a:t>
            </a:r>
            <a:r>
              <a:rPr lang="tr-TR" spc="-32" dirty="0">
                <a:solidFill>
                  <a:srgbClr val="231F20"/>
                </a:solidFill>
                <a:latin typeface="Arial" pitchFamily="34" charset="0"/>
                <a:cs typeface="Arial" pitchFamily="34" charset="0"/>
              </a:rPr>
              <a:t>dışında da görev alanları genişletilebilir.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 </a:t>
            </a:r>
            <a:r>
              <a:rPr lang="tr-TR" b="1" spc="-32" dirty="0">
                <a:solidFill>
                  <a:srgbClr val="231F20"/>
                </a:solidFill>
                <a:latin typeface="Arial" pitchFamily="34" charset="0"/>
                <a:cs typeface="Arial" pitchFamily="34" charset="0"/>
              </a:rPr>
              <a:t>Korucuları Yönetmeliği’ne göre köy korucularının görevleri şunlardır: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 </a:t>
            </a:r>
            <a:r>
              <a:rPr lang="tr-TR" spc="-32" dirty="0">
                <a:solidFill>
                  <a:srgbClr val="231F20"/>
                </a:solidFill>
                <a:latin typeface="Arial" pitchFamily="34" charset="0"/>
                <a:cs typeface="Arial" pitchFamily="34" charset="0"/>
              </a:rPr>
              <a:t>halkının canına, ırzına, malına ve tasarruf emniyetine tecavüz </a:t>
            </a:r>
            <a:r>
              <a:rPr lang="tr-TR" spc="-32" dirty="0">
                <a:solidFill>
                  <a:srgbClr val="231F20"/>
                </a:solidFill>
                <a:latin typeface="Arial" pitchFamily="34" charset="0"/>
                <a:cs typeface="Arial" pitchFamily="34" charset="0"/>
              </a:rPr>
              <a:t>edenleri belirlemek</a:t>
            </a:r>
            <a:r>
              <a:rPr lang="tr-TR" spc="-32" dirty="0">
                <a:solidFill>
                  <a:srgbClr val="231F20"/>
                </a:solidFill>
                <a:latin typeface="Arial" pitchFamily="34" charset="0"/>
                <a:cs typeface="Arial" pitchFamily="34" charset="0"/>
              </a:rPr>
              <a:t>, bunları takip etmek, köy muhtarına ve en yakın jandarmaya </a:t>
            </a:r>
            <a:r>
              <a:rPr lang="tr-TR" spc="-32" dirty="0">
                <a:solidFill>
                  <a:srgbClr val="231F20"/>
                </a:solidFill>
                <a:latin typeface="Arial" pitchFamily="34" charset="0"/>
                <a:cs typeface="Arial" pitchFamily="34" charset="0"/>
              </a:rPr>
              <a:t>en seri </a:t>
            </a:r>
            <a:r>
              <a:rPr lang="tr-TR" spc="-32" dirty="0">
                <a:solidFill>
                  <a:srgbClr val="231F20"/>
                </a:solidFill>
                <a:latin typeface="Arial" pitchFamily="34" charset="0"/>
                <a:cs typeface="Arial" pitchFamily="34" charset="0"/>
              </a:rPr>
              <a:t>vasıtasıyla bildirmek, kaçmalarını, saklanmalarını önlemek, </a:t>
            </a:r>
            <a:r>
              <a:rPr lang="tr-TR" spc="-32" dirty="0">
                <a:solidFill>
                  <a:srgbClr val="231F20"/>
                </a:solidFill>
                <a:latin typeface="Arial" pitchFamily="34" charset="0"/>
                <a:cs typeface="Arial" pitchFamily="34" charset="0"/>
              </a:rPr>
              <a:t>köy halkının </a:t>
            </a:r>
            <a:r>
              <a:rPr lang="tr-TR" spc="-32" dirty="0">
                <a:solidFill>
                  <a:srgbClr val="231F20"/>
                </a:solidFill>
                <a:latin typeface="Arial" pitchFamily="34" charset="0"/>
                <a:cs typeface="Arial" pitchFamily="34" charset="0"/>
              </a:rPr>
              <a:t>ve köyün zabıta görevlilerinin de yardımıyla yakalamak,</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5902142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509042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a:t>
            </a:r>
            <a:r>
              <a:rPr lang="tr-TR" b="1" spc="-32" dirty="0">
                <a:solidFill>
                  <a:srgbClr val="231F20"/>
                </a:solidFill>
                <a:latin typeface="Arial" pitchFamily="34" charset="0"/>
                <a:cs typeface="Arial" pitchFamily="34" charset="0"/>
              </a:rPr>
              <a:t>BİRİMLER</a:t>
            </a:r>
            <a:endParaRPr lang="tr-TR" b="1"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 </a:t>
            </a:r>
            <a:r>
              <a:rPr lang="tr-TR" b="1" spc="-32" dirty="0">
                <a:solidFill>
                  <a:srgbClr val="231F20"/>
                </a:solidFill>
                <a:latin typeface="Arial" pitchFamily="34" charset="0"/>
                <a:cs typeface="Arial" pitchFamily="34" charset="0"/>
              </a:rPr>
              <a:t>Korucuları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işlenirken veya işlendikten sonra, henüz izleri kaybolmadan </a:t>
            </a:r>
            <a:r>
              <a:rPr lang="tr-TR" spc="-32" dirty="0">
                <a:solidFill>
                  <a:srgbClr val="231F20"/>
                </a:solidFill>
                <a:latin typeface="Arial" pitchFamily="34" charset="0"/>
                <a:cs typeface="Arial" pitchFamily="34" charset="0"/>
              </a:rPr>
              <a:t>sanıkları yakalamak</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Adli </a:t>
            </a:r>
            <a:r>
              <a:rPr lang="tr-TR" spc="-32" dirty="0">
                <a:solidFill>
                  <a:srgbClr val="231F20"/>
                </a:solidFill>
                <a:latin typeface="Arial" pitchFamily="34" charset="0"/>
                <a:cs typeface="Arial" pitchFamily="34" charset="0"/>
              </a:rPr>
              <a:t>kolluk işleri ile ilgili olaylarda, delillerin kaybolmamasını </a:t>
            </a:r>
            <a:r>
              <a:rPr lang="tr-TR" spc="-32" dirty="0">
                <a:solidFill>
                  <a:srgbClr val="231F20"/>
                </a:solidFill>
                <a:latin typeface="Arial" pitchFamily="34" charset="0"/>
                <a:cs typeface="Arial" pitchFamily="34" charset="0"/>
              </a:rPr>
              <a:t>sağlayacak tedbirleri </a:t>
            </a:r>
            <a:r>
              <a:rPr lang="tr-TR" spc="-32" dirty="0">
                <a:solidFill>
                  <a:srgbClr val="231F20"/>
                </a:solidFill>
                <a:latin typeface="Arial" pitchFamily="34" charset="0"/>
                <a:cs typeface="Arial" pitchFamily="34" charset="0"/>
              </a:rPr>
              <a:t>almak,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Yangın</a:t>
            </a:r>
            <a:r>
              <a:rPr lang="tr-TR" spc="-32" dirty="0">
                <a:solidFill>
                  <a:srgbClr val="231F20"/>
                </a:solidFill>
                <a:latin typeface="Arial" pitchFamily="34" charset="0"/>
                <a:cs typeface="Arial" pitchFamily="34" charset="0"/>
              </a:rPr>
              <a:t>, sel, deprem, toprak kayması, çığ gibi tabi afetleri bilgi edindiğinde</a:t>
            </a:r>
            <a:r>
              <a:rPr lang="tr-TR" spc="-32" dirty="0">
                <a:solidFill>
                  <a:srgbClr val="231F20"/>
                </a:solidFill>
                <a:latin typeface="Arial" pitchFamily="34" charset="0"/>
                <a:cs typeface="Arial" pitchFamily="34" charset="0"/>
              </a:rPr>
              <a:t>, köy </a:t>
            </a:r>
            <a:r>
              <a:rPr lang="tr-TR" spc="-32" dirty="0">
                <a:solidFill>
                  <a:srgbClr val="231F20"/>
                </a:solidFill>
                <a:latin typeface="Arial" pitchFamily="34" charset="0"/>
                <a:cs typeface="Arial" pitchFamily="34" charset="0"/>
              </a:rPr>
              <a:t>muhtarına ve en yakın jandarmaya haber vermek</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458873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2"/>
            <a:ext cx="8419723" cy="619842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YEREL </a:t>
            </a:r>
            <a:r>
              <a:rPr lang="tr-TR" b="1" spc="-32" dirty="0">
                <a:solidFill>
                  <a:srgbClr val="231F20"/>
                </a:solidFill>
                <a:latin typeface="Arial" pitchFamily="34" charset="0"/>
                <a:cs typeface="Arial" pitchFamily="34" charset="0"/>
              </a:rPr>
              <a:t>GÜVENLİK HİZMETİ SUNAN </a:t>
            </a:r>
            <a:r>
              <a:rPr lang="tr-TR" b="1" spc="-32" dirty="0">
                <a:solidFill>
                  <a:srgbClr val="231F20"/>
                </a:solidFill>
                <a:latin typeface="Arial" pitchFamily="34" charset="0"/>
                <a:cs typeface="Arial" pitchFamily="34" charset="0"/>
              </a:rPr>
              <a:t>BİRİMLER</a:t>
            </a:r>
            <a:endParaRPr lang="tr-TR" b="1"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Köy </a:t>
            </a:r>
            <a:r>
              <a:rPr lang="tr-TR" b="1" spc="-32" dirty="0">
                <a:solidFill>
                  <a:srgbClr val="231F20"/>
                </a:solidFill>
                <a:latin typeface="Arial" pitchFamily="34" charset="0"/>
                <a:cs typeface="Arial" pitchFamily="34" charset="0"/>
              </a:rPr>
              <a:t>Korucuları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Köyde bulunan eski hükümlülerin, sabıkalı ya da şüphelilerin iş ve ilişkilerini araştırmak, asker ve yoklama kaçaklarını takip etmek, bunlar hakkında elde ettiği bilgileri muhtara veya jandarmaya bildirmek,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Bağ, bahçe ve yolları, içme suyu tesisleri ile trafo ve köy orta malları, su kuyuları, su setleri ve kanallarına ve benzeri köy tesislerine yönelik her türlü tecavüzleri önleyecek tedbirleri almak ve bu gibi tesislerin korunmasında genel ve özel kolluk kuvvetlerine yardımcı olmak.</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6972785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382301"/>
            <a:ext cx="8419723" cy="6598531"/>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hususu yalnızca sınırların korunması olarak </a:t>
            </a:r>
            <a:r>
              <a:rPr lang="tr-TR" spc="-32" dirty="0">
                <a:solidFill>
                  <a:srgbClr val="231F20"/>
                </a:solidFill>
                <a:latin typeface="Arial" pitchFamily="34" charset="0"/>
                <a:cs typeface="Arial" pitchFamily="34" charset="0"/>
              </a:rPr>
              <a:t>ele alınmamalıdır</a:t>
            </a:r>
            <a:r>
              <a:rPr lang="tr-TR" spc="-32" dirty="0">
                <a:solidFill>
                  <a:srgbClr val="231F20"/>
                </a:solidFill>
                <a:latin typeface="Arial" pitchFamily="34" charset="0"/>
                <a:cs typeface="Arial" pitchFamily="34" charset="0"/>
              </a:rPr>
              <a:t>. Kentleşmenin sürekliliği göz önüne </a:t>
            </a:r>
            <a:r>
              <a:rPr lang="tr-TR" spc="-32" dirty="0">
                <a:solidFill>
                  <a:srgbClr val="231F20"/>
                </a:solidFill>
                <a:latin typeface="Arial" pitchFamily="34" charset="0"/>
                <a:cs typeface="Arial" pitchFamily="34" charset="0"/>
              </a:rPr>
              <a:t>alındığında özellikle </a:t>
            </a:r>
            <a:r>
              <a:rPr lang="tr-TR" spc="-32" dirty="0">
                <a:solidFill>
                  <a:srgbClr val="231F20"/>
                </a:solidFill>
                <a:latin typeface="Arial" pitchFamily="34" charset="0"/>
                <a:cs typeface="Arial" pitchFamily="34" charset="0"/>
              </a:rPr>
              <a:t>belediyeler olmak üzere genelde yerel </a:t>
            </a:r>
            <a:r>
              <a:rPr lang="tr-TR" spc="-32" dirty="0">
                <a:solidFill>
                  <a:srgbClr val="231F20"/>
                </a:solidFill>
                <a:latin typeface="Arial" pitchFamily="34" charset="0"/>
                <a:cs typeface="Arial" pitchFamily="34" charset="0"/>
              </a:rPr>
              <a:t>yönetimlerde güvenliğin </a:t>
            </a:r>
            <a:r>
              <a:rPr lang="tr-TR" spc="-32" dirty="0">
                <a:solidFill>
                  <a:srgbClr val="231F20"/>
                </a:solidFill>
                <a:latin typeface="Arial" pitchFamily="34" charset="0"/>
                <a:cs typeface="Arial" pitchFamily="34" charset="0"/>
              </a:rPr>
              <a:t>sağlanması önem arz etmektedir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doğrultuda öncelikli olarak yerel yönetim kavramının </a:t>
            </a:r>
            <a:r>
              <a:rPr lang="tr-TR" spc="-32" dirty="0">
                <a:solidFill>
                  <a:srgbClr val="231F20"/>
                </a:solidFill>
                <a:latin typeface="Arial" pitchFamily="34" charset="0"/>
                <a:cs typeface="Arial" pitchFamily="34" charset="0"/>
              </a:rPr>
              <a:t>ele alınması </a:t>
            </a:r>
            <a:r>
              <a:rPr lang="tr-TR" spc="-32" dirty="0">
                <a:solidFill>
                  <a:srgbClr val="231F20"/>
                </a:solidFill>
                <a:latin typeface="Arial" pitchFamily="34" charset="0"/>
                <a:cs typeface="Arial" pitchFamily="34" charset="0"/>
              </a:rPr>
              <a:t>ve sonrasında türlerinin incelenmesi gerekmektedir. </a:t>
            </a:r>
            <a:r>
              <a:rPr lang="tr-TR" spc="-32" dirty="0">
                <a:solidFill>
                  <a:srgbClr val="231F20"/>
                </a:solidFill>
                <a:latin typeface="Arial" pitchFamily="34" charset="0"/>
                <a:cs typeface="Arial" pitchFamily="34" charset="0"/>
              </a:rPr>
              <a:t>Çünkü her </a:t>
            </a:r>
            <a:r>
              <a:rPr lang="tr-TR" spc="-32" dirty="0">
                <a:solidFill>
                  <a:srgbClr val="231F20"/>
                </a:solidFill>
                <a:latin typeface="Arial" pitchFamily="34" charset="0"/>
                <a:cs typeface="Arial" pitchFamily="34" charset="0"/>
              </a:rPr>
              <a:t>yerel yönetim türü farklı bir yapıya ve mevzuata tabidir. </a:t>
            </a:r>
            <a:r>
              <a:rPr lang="tr-TR" spc="-32" dirty="0">
                <a:solidFill>
                  <a:srgbClr val="231F20"/>
                </a:solidFill>
                <a:latin typeface="Arial" pitchFamily="34" charset="0"/>
                <a:cs typeface="Arial" pitchFamily="34" charset="0"/>
              </a:rPr>
              <a:t>Buna  göre </a:t>
            </a:r>
            <a:r>
              <a:rPr lang="tr-TR" spc="-32" dirty="0">
                <a:solidFill>
                  <a:srgbClr val="231F20"/>
                </a:solidFill>
                <a:latin typeface="Arial" pitchFamily="34" charset="0"/>
                <a:cs typeface="Arial" pitchFamily="34" charset="0"/>
              </a:rPr>
              <a:t>güvenlik tedbirlerinin de farklı olması ve değişik </a:t>
            </a:r>
            <a:r>
              <a:rPr lang="tr-TR" spc="-32" dirty="0">
                <a:solidFill>
                  <a:srgbClr val="231F20"/>
                </a:solidFill>
                <a:latin typeface="Arial" pitchFamily="34" charset="0"/>
                <a:cs typeface="Arial" pitchFamily="34" charset="0"/>
              </a:rPr>
              <a:t>argümanların kullanılması </a:t>
            </a:r>
            <a:r>
              <a:rPr lang="tr-TR" spc="-32" dirty="0">
                <a:solidFill>
                  <a:srgbClr val="231F20"/>
                </a:solidFill>
                <a:latin typeface="Arial" pitchFamily="34" charset="0"/>
                <a:cs typeface="Arial" pitchFamily="34" charset="0"/>
              </a:rPr>
              <a:t>da kaçınılmaz olmaktadır.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Polis </a:t>
            </a:r>
            <a:r>
              <a:rPr lang="tr-TR" spc="-32" dirty="0">
                <a:solidFill>
                  <a:srgbClr val="231F20"/>
                </a:solidFill>
                <a:latin typeface="Arial" pitchFamily="34" charset="0"/>
                <a:cs typeface="Arial" pitchFamily="34" charset="0"/>
              </a:rPr>
              <a:t>ve jandarma dışında özel güvenlik </a:t>
            </a:r>
            <a:r>
              <a:rPr lang="tr-TR" spc="-32" dirty="0">
                <a:solidFill>
                  <a:srgbClr val="231F20"/>
                </a:solidFill>
                <a:latin typeface="Arial" pitchFamily="34" charset="0"/>
                <a:cs typeface="Arial" pitchFamily="34" charset="0"/>
              </a:rPr>
              <a:t>hizmetlerinin yaygınlaşmasıyla </a:t>
            </a:r>
            <a:r>
              <a:rPr lang="tr-TR" spc="-32" dirty="0">
                <a:solidFill>
                  <a:srgbClr val="231F20"/>
                </a:solidFill>
                <a:latin typeface="Arial" pitchFamily="34" charset="0"/>
                <a:cs typeface="Arial" pitchFamily="34" charset="0"/>
              </a:rPr>
              <a:t>toplumsal yaşam alanlarında alınan </a:t>
            </a:r>
            <a:r>
              <a:rPr lang="tr-TR" spc="-32" dirty="0">
                <a:solidFill>
                  <a:srgbClr val="231F20"/>
                </a:solidFill>
                <a:latin typeface="Arial" pitchFamily="34" charset="0"/>
                <a:cs typeface="Arial" pitchFamily="34" charset="0"/>
              </a:rPr>
              <a:t>güvenlik tedbirleri </a:t>
            </a:r>
            <a:r>
              <a:rPr lang="tr-TR" spc="-32" dirty="0">
                <a:solidFill>
                  <a:srgbClr val="231F20"/>
                </a:solidFill>
                <a:latin typeface="Arial" pitchFamily="34" charset="0"/>
                <a:cs typeface="Arial" pitchFamily="34" charset="0"/>
              </a:rPr>
              <a:t>farklılıklar meydana getirmektedir</a:t>
            </a:r>
            <a:r>
              <a:rPr lang="tr-TR" spc="-32" dirty="0">
                <a:solidFill>
                  <a:srgbClr val="231F20"/>
                </a:solidFill>
                <a:latin typeface="Arial" pitchFamily="34" charset="0"/>
                <a:cs typeface="Arial" pitchFamily="34" charset="0"/>
              </a:rPr>
              <a:t>.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Köy </a:t>
            </a:r>
            <a:r>
              <a:rPr lang="tr-TR" spc="-32" dirty="0">
                <a:solidFill>
                  <a:srgbClr val="231F20"/>
                </a:solidFill>
                <a:latin typeface="Arial" pitchFamily="34" charset="0"/>
                <a:cs typeface="Arial" pitchFamily="34" charset="0"/>
              </a:rPr>
              <a:t>korucularının varlığı da dikkate alındığında genel kolluk ve </a:t>
            </a:r>
            <a:r>
              <a:rPr lang="tr-TR" spc="-32" dirty="0">
                <a:solidFill>
                  <a:srgbClr val="231F20"/>
                </a:solidFill>
                <a:latin typeface="Arial" pitchFamily="34" charset="0"/>
                <a:cs typeface="Arial" pitchFamily="34" charset="0"/>
              </a:rPr>
              <a:t>özel kolluk </a:t>
            </a:r>
            <a:r>
              <a:rPr lang="tr-TR" spc="-32" dirty="0">
                <a:solidFill>
                  <a:srgbClr val="231F20"/>
                </a:solidFill>
                <a:latin typeface="Arial" pitchFamily="34" charset="0"/>
                <a:cs typeface="Arial" pitchFamily="34" charset="0"/>
              </a:rPr>
              <a:t>kavramlarının önemi bir kat daha artmaktadır.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3" y="-342842"/>
            <a:ext cx="982443" cy="1050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4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6507887"/>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1. Aşağıdakilerden hangisi Türkiye’deki yerel yönetim biçimlerinden biridir?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Kantonlar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İl özel </a:t>
            </a:r>
            <a:r>
              <a:rPr lang="tr-TR" sz="1300" spc="-32" dirty="0">
                <a:solidFill>
                  <a:srgbClr val="231F20"/>
                </a:solidFill>
                <a:latin typeface="Arial" pitchFamily="34" charset="0"/>
                <a:cs typeface="Arial" pitchFamily="34" charset="0"/>
              </a:rPr>
              <a:t>idareleri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a:t>
            </a:r>
            <a:r>
              <a:rPr lang="tr-TR" sz="1300" spc="-32" dirty="0">
                <a:solidFill>
                  <a:srgbClr val="231F20"/>
                </a:solidFill>
                <a:latin typeface="Arial" pitchFamily="34" charset="0"/>
                <a:cs typeface="Arial" pitchFamily="34" charset="0"/>
              </a:rPr>
              <a:t>) Eyaletler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Siteler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a:t>
            </a:r>
            <a:r>
              <a:rPr lang="tr-TR" sz="1300" spc="-32" dirty="0">
                <a:solidFill>
                  <a:srgbClr val="231F20"/>
                </a:solidFill>
                <a:latin typeface="Arial" pitchFamily="34" charset="0"/>
                <a:cs typeface="Arial" pitchFamily="34" charset="0"/>
              </a:rPr>
              <a:t>) Merkez teşkilatlar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2. Türkiye Cumhuriyeti Anayasası'na göre “il, belediye veya köy halkının </a:t>
            </a:r>
            <a:r>
              <a:rPr lang="tr-TR" sz="1300" spc="-32" dirty="0">
                <a:solidFill>
                  <a:srgbClr val="231F20"/>
                </a:solidFill>
                <a:latin typeface="Arial" pitchFamily="34" charset="0"/>
                <a:cs typeface="Arial" pitchFamily="34" charset="0"/>
              </a:rPr>
              <a:t>mahalli müşterek </a:t>
            </a:r>
            <a:r>
              <a:rPr lang="tr-TR" sz="1300" spc="-32" dirty="0">
                <a:solidFill>
                  <a:srgbClr val="231F20"/>
                </a:solidFill>
                <a:latin typeface="Arial" pitchFamily="34" charset="0"/>
                <a:cs typeface="Arial" pitchFamily="34" charset="0"/>
              </a:rPr>
              <a:t>ihtiyaçlarını karşılamak üzere kuruluş esasları kanunla belirtilen </a:t>
            </a:r>
            <a:r>
              <a:rPr lang="tr-TR" sz="1300" spc="-32" dirty="0">
                <a:solidFill>
                  <a:srgbClr val="231F20"/>
                </a:solidFill>
                <a:latin typeface="Arial" pitchFamily="34" charset="0"/>
                <a:cs typeface="Arial" pitchFamily="34" charset="0"/>
              </a:rPr>
              <a:t>ve karar </a:t>
            </a:r>
            <a:r>
              <a:rPr lang="tr-TR" sz="1300" spc="-32" dirty="0">
                <a:solidFill>
                  <a:srgbClr val="231F20"/>
                </a:solidFill>
                <a:latin typeface="Arial" pitchFamily="34" charset="0"/>
                <a:cs typeface="Arial" pitchFamily="34" charset="0"/>
              </a:rPr>
              <a:t>organları, gene kanunda gösterilen, seçmenler tarafından </a:t>
            </a:r>
            <a:r>
              <a:rPr lang="tr-TR" sz="1300" spc="-32" dirty="0">
                <a:solidFill>
                  <a:srgbClr val="231F20"/>
                </a:solidFill>
                <a:latin typeface="Arial" pitchFamily="34" charset="0"/>
                <a:cs typeface="Arial" pitchFamily="34" charset="0"/>
              </a:rPr>
              <a:t>seçilerek oluşturulan </a:t>
            </a:r>
            <a:r>
              <a:rPr lang="tr-TR" sz="1300" spc="-32" dirty="0">
                <a:solidFill>
                  <a:srgbClr val="231F20"/>
                </a:solidFill>
                <a:latin typeface="Arial" pitchFamily="34" charset="0"/>
                <a:cs typeface="Arial" pitchFamily="34" charset="0"/>
              </a:rPr>
              <a:t>kamu tüzel kişileri” aşağıdakilerden hangisidir?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Büyükşehir belediyeleri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Kazalar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Federal devletler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Mahalli İdareler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Bölgesel yönetimler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5088144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5892333"/>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3. Aşağıdakilerden hangisi Anayasa’da yer alan “mahalli idareler</a:t>
            </a:r>
            <a:r>
              <a:rPr lang="tr-TR" sz="1300" spc="-32" dirty="0">
                <a:solidFill>
                  <a:srgbClr val="231F20"/>
                </a:solidFill>
                <a:latin typeface="Arial" pitchFamily="34" charset="0"/>
                <a:cs typeface="Arial" pitchFamily="34" charset="0"/>
              </a:rPr>
              <a:t>” tanımlamasındaki </a:t>
            </a:r>
            <a:r>
              <a:rPr lang="tr-TR" sz="1300" spc="-32" dirty="0">
                <a:solidFill>
                  <a:srgbClr val="231F20"/>
                </a:solidFill>
                <a:latin typeface="Arial" pitchFamily="34" charset="0"/>
                <a:cs typeface="Arial" pitchFamily="34" charset="0"/>
              </a:rPr>
              <a:t>özelliklerden biri değildir ?</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Müşterek ihtiyaçların karşılanması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Kamu tüzel kişiliği olması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Bölgesel yapıda çalışmak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Kanunla kurulmak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Karar organlarının seçmenler tarafından belirlenmesi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4. Aşağıdakilerden hangisi yerel yönetimlerin görevlerinden biri değildir?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Yerel düzeyde halkın yönetime katılması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Yerel halkın yerel-müşterek ihtiyaçlarını karşılamak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Yerel halkın huzurunu sağlamak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Yerel düzeyde kamu düzeninin bozulmasını önlemek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Yerel hizmetlerde genel kolluk görevi yapmak</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9672650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5892333"/>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5. Aşağıdakilerden hangisi özel güvenlik hizmetlerinin özelliklerinden biridir?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Genel kolluk görevi yapmak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Adli kolluk görevini yerine getirmek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Genel asayişi sağlamak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Kamu güvenliğine yardımcı olmak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Belediyelere hizmet </a:t>
            </a:r>
            <a:r>
              <a:rPr lang="tr-TR" sz="1300" spc="-32" dirty="0">
                <a:solidFill>
                  <a:srgbClr val="231F20"/>
                </a:solidFill>
                <a:latin typeface="Arial" pitchFamily="34" charset="0"/>
                <a:cs typeface="Arial" pitchFamily="34" charset="0"/>
              </a:rPr>
              <a:t>vermek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6. Aşağıdakilerden hangisi yerel güvenlik hizmeti sunan birimlerden biri değildir ?</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Zabıta</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Polis</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Köy korucusu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Özel güvenlik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Bekçiler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2052988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6507887"/>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7. Aşağıdakilerden hangisi beldenin düzenini muhafaza eden, belde </a:t>
            </a:r>
            <a:r>
              <a:rPr lang="tr-TR" sz="1300" spc="-32" dirty="0">
                <a:solidFill>
                  <a:srgbClr val="231F20"/>
                </a:solidFill>
                <a:latin typeface="Arial" pitchFamily="34" charset="0"/>
                <a:cs typeface="Arial" pitchFamily="34" charset="0"/>
              </a:rPr>
              <a:t>halkının esenlik</a:t>
            </a:r>
            <a:r>
              <a:rPr lang="tr-TR" sz="1300" spc="-32" dirty="0">
                <a:solidFill>
                  <a:srgbClr val="231F20"/>
                </a:solidFill>
                <a:latin typeface="Arial" pitchFamily="34" charset="0"/>
                <a:cs typeface="Arial" pitchFamily="34" charset="0"/>
              </a:rPr>
              <a:t>, sağlık ve huzurunu koruyan, yetkili organların bu amaçla </a:t>
            </a:r>
            <a:r>
              <a:rPr lang="tr-TR" sz="1300" spc="-32" dirty="0">
                <a:solidFill>
                  <a:srgbClr val="231F20"/>
                </a:solidFill>
                <a:latin typeface="Arial" pitchFamily="34" charset="0"/>
                <a:cs typeface="Arial" pitchFamily="34" charset="0"/>
              </a:rPr>
              <a:t>alacakları kararları </a:t>
            </a:r>
            <a:r>
              <a:rPr lang="tr-TR" sz="1300" spc="-32" dirty="0">
                <a:solidFill>
                  <a:srgbClr val="231F20"/>
                </a:solidFill>
                <a:latin typeface="Arial" pitchFamily="34" charset="0"/>
                <a:cs typeface="Arial" pitchFamily="34" charset="0"/>
              </a:rPr>
              <a:t>uygulayan birimdir?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Jandarma</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Polis</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Köy korucusu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Özel güvenlik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Zabıta</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8. Aşağıdakilerden hangisi mevzuatı gereği özellikle su setleri ve kanallarına </a:t>
            </a:r>
            <a:r>
              <a:rPr lang="tr-TR" sz="1300" spc="-32" dirty="0">
                <a:solidFill>
                  <a:srgbClr val="231F20"/>
                </a:solidFill>
                <a:latin typeface="Arial" pitchFamily="34" charset="0"/>
                <a:cs typeface="Arial" pitchFamily="34" charset="0"/>
              </a:rPr>
              <a:t>ve benzeri </a:t>
            </a:r>
            <a:r>
              <a:rPr lang="tr-TR" sz="1300" spc="-32" dirty="0">
                <a:solidFill>
                  <a:srgbClr val="231F20"/>
                </a:solidFill>
                <a:latin typeface="Arial" pitchFamily="34" charset="0"/>
                <a:cs typeface="Arial" pitchFamily="34" charset="0"/>
              </a:rPr>
              <a:t>tesislere yönelik her türlü tecavüzleri önleyecek tedbirleri </a:t>
            </a:r>
            <a:r>
              <a:rPr lang="tr-TR" sz="1300" spc="-32" dirty="0">
                <a:solidFill>
                  <a:srgbClr val="231F20"/>
                </a:solidFill>
                <a:latin typeface="Arial" pitchFamily="34" charset="0"/>
                <a:cs typeface="Arial" pitchFamily="34" charset="0"/>
              </a:rPr>
              <a:t>almakla görevlidir</a:t>
            </a:r>
            <a:r>
              <a:rPr lang="tr-TR" sz="1300"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Özel güvenlik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Köy korucusu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Polis</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Zabıta</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Jandarma</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0697739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634667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9. Aşağıdakilerden hangisi yerel güvenlik tedbirlerinden biridir?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Sınır güvenliğini sağlamak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Adli kolluk görevi üstlenmek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Metruk binaları yıkmak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Spor müsabakaları düzenlemek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Sanatsal faaliyetleri teşvik etmek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10. Aşağıdakilerden hangisi yerel birimlerin faydalanacağı özel </a:t>
            </a:r>
            <a:r>
              <a:rPr lang="tr-TR" sz="1300" spc="-32" dirty="0">
                <a:solidFill>
                  <a:srgbClr val="231F20"/>
                </a:solidFill>
                <a:latin typeface="Arial" pitchFamily="34" charset="0"/>
                <a:cs typeface="Arial" pitchFamily="34" charset="0"/>
              </a:rPr>
              <a:t>güvenlik hizmetlerinin </a:t>
            </a:r>
            <a:r>
              <a:rPr lang="tr-TR" sz="1300" spc="-32" dirty="0">
                <a:solidFill>
                  <a:srgbClr val="231F20"/>
                </a:solidFill>
                <a:latin typeface="Arial" pitchFamily="34" charset="0"/>
                <a:cs typeface="Arial" pitchFamily="34" charset="0"/>
              </a:rPr>
              <a:t>yasal dayanağını oluşturur?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Özel Güvenlik Hizmetlerine Dair Kanun</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Ceza Muhakemeleri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Türk Ceza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Kabahatler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Köy </a:t>
            </a:r>
            <a:r>
              <a:rPr lang="tr-TR" sz="1300" spc="-32" dirty="0">
                <a:solidFill>
                  <a:srgbClr val="231F20"/>
                </a:solidFill>
                <a:latin typeface="Arial" pitchFamily="34" charset="0"/>
                <a:cs typeface="Arial" pitchFamily="34" charset="0"/>
              </a:rPr>
              <a:t>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                                                                                                                             1.b</a:t>
            </a:r>
            <a:r>
              <a:rPr lang="tr-TR" sz="1300" spc="-32" dirty="0">
                <a:solidFill>
                  <a:srgbClr val="231F20"/>
                </a:solidFill>
                <a:latin typeface="Arial" pitchFamily="34" charset="0"/>
                <a:cs typeface="Arial" pitchFamily="34" charset="0"/>
              </a:rPr>
              <a:t>, 2.d, 3.c, 4.e, 5.d, 6.b, 7.e, 8.b, 9.c, 10.a</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10102565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8436" y="101797"/>
            <a:ext cx="5917667" cy="69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0" name="object 10"/>
          <p:cNvSpPr/>
          <p:nvPr/>
        </p:nvSpPr>
        <p:spPr>
          <a:xfrm>
            <a:off x="-113213" y="23908"/>
            <a:ext cx="0" cy="821438"/>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sp>
        <p:nvSpPr>
          <p:cNvPr id="11" name="object 11"/>
          <p:cNvSpPr txBox="1"/>
          <p:nvPr/>
        </p:nvSpPr>
        <p:spPr>
          <a:xfrm>
            <a:off x="463990" y="235857"/>
            <a:ext cx="8419723" cy="634667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DEĞERLENDİRME 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9. Aşağıdakilerden hangisi yerel güvenlik tedbirlerinden biridir?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Sınır güvenliğini sağlamak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Adli kolluk görevi üstlenmek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Metruk binaları yıkmak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Spor müsabakaları düzenlemek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Sanatsal faaliyetleri teşvik etmek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10. Aşağıdakilerden hangisi yerel birimlerin faydalanacağı özel </a:t>
            </a:r>
            <a:r>
              <a:rPr lang="tr-TR" sz="1300" spc="-32" dirty="0">
                <a:solidFill>
                  <a:srgbClr val="231F20"/>
                </a:solidFill>
                <a:latin typeface="Arial" pitchFamily="34" charset="0"/>
                <a:cs typeface="Arial" pitchFamily="34" charset="0"/>
              </a:rPr>
              <a:t>güvenlik hizmetlerinin </a:t>
            </a:r>
            <a:r>
              <a:rPr lang="tr-TR" sz="1300" spc="-32" dirty="0">
                <a:solidFill>
                  <a:srgbClr val="231F20"/>
                </a:solidFill>
                <a:latin typeface="Arial" pitchFamily="34" charset="0"/>
                <a:cs typeface="Arial" pitchFamily="34" charset="0"/>
              </a:rPr>
              <a:t>yasal dayanağını oluşturur?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Özel Güvenlik Hizmetlerine Dair Kanun</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Ceza Muhakemeleri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Türk Ceza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Kabahatler 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Köy </a:t>
            </a:r>
            <a:r>
              <a:rPr lang="tr-TR" sz="1300" spc="-32" dirty="0">
                <a:solidFill>
                  <a:srgbClr val="231F20"/>
                </a:solidFill>
                <a:latin typeface="Arial" pitchFamily="34" charset="0"/>
                <a:cs typeface="Arial" pitchFamily="34" charset="0"/>
              </a:rPr>
              <a:t>Kanunu</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                                                                                                                             1.b</a:t>
            </a:r>
            <a:r>
              <a:rPr lang="tr-TR" sz="1300" spc="-32" dirty="0">
                <a:solidFill>
                  <a:srgbClr val="231F20"/>
                </a:solidFill>
                <a:latin typeface="Arial" pitchFamily="34" charset="0"/>
                <a:cs typeface="Arial" pitchFamily="34" charset="0"/>
              </a:rPr>
              <a:t>, 2.d, 3.c, 4.e, 5.d, 6.b, 7.e, 8.b, 9.c, 10.a</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22634" y="-43310"/>
            <a:ext cx="8510257" cy="361603"/>
          </a:xfrm>
          <a:prstGeom prst="rect">
            <a:avLst/>
          </a:prstGeom>
          <a:solidFill>
            <a:schemeClr val="accent5"/>
          </a:solidFill>
        </p:spPr>
        <p:txBody>
          <a:bodyPr wrap="square" lIns="83786" tIns="41893" rIns="83786" bIns="41893">
            <a:spAutoFit/>
          </a:bodyPr>
          <a:lstStyle/>
          <a:p>
            <a:pPr marR="4655" algn="ctr">
              <a:spcBef>
                <a:spcPts val="550"/>
              </a:spcBef>
              <a:spcAft>
                <a:spcPts val="550"/>
              </a:spcAft>
            </a:pPr>
            <a:r>
              <a:rPr lang="tr-TR" b="1" spc="-32" dirty="0">
                <a:solidFill>
                  <a:schemeClr val="bg1"/>
                </a:solidFill>
                <a:latin typeface="Arial" pitchFamily="34" charset="0"/>
                <a:cs typeface="Arial" pitchFamily="34" charset="0"/>
              </a:rPr>
              <a:t>YEREL </a:t>
            </a:r>
            <a:r>
              <a:rPr lang="tr-TR" b="1" spc="-32" dirty="0">
                <a:solidFill>
                  <a:schemeClr val="bg1"/>
                </a:solidFill>
                <a:latin typeface="Arial" pitchFamily="34" charset="0"/>
                <a:cs typeface="Arial" pitchFamily="34" charset="0"/>
              </a:rPr>
              <a:t>SOSYAL-KÜLTÜREL HİZMETLER </a:t>
            </a:r>
            <a:r>
              <a:rPr lang="tr-TR" b="1" spc="-32" dirty="0">
                <a:solidFill>
                  <a:schemeClr val="bg1"/>
                </a:solidFill>
                <a:latin typeface="Arial" pitchFamily="34" charset="0"/>
                <a:cs typeface="Arial" pitchFamily="34" charset="0"/>
              </a:rPr>
              <a:t>VE GÜVENLİK</a:t>
            </a:r>
          </a:p>
        </p:txBody>
      </p:sp>
      <p:grpSp>
        <p:nvGrpSpPr>
          <p:cNvPr id="13" name="Grup 12"/>
          <p:cNvGrpSpPr/>
          <p:nvPr/>
        </p:nvGrpSpPr>
        <p:grpSpPr>
          <a:xfrm>
            <a:off x="8578158" y="-54428"/>
            <a:ext cx="611109" cy="695274"/>
            <a:chOff x="10998200" y="355812"/>
            <a:chExt cx="685800" cy="730038"/>
          </a:xfrm>
        </p:grpSpPr>
        <p:sp>
          <p:nvSpPr>
            <p:cNvPr id="6" name="Dikdörtgen 5"/>
            <p:cNvSpPr/>
            <p:nvPr/>
          </p:nvSpPr>
          <p:spPr>
            <a:xfrm>
              <a:off x="10998200" y="355812"/>
              <a:ext cx="685800" cy="730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Metin kutusu 11"/>
            <p:cNvSpPr txBox="1"/>
            <p:nvPr/>
          </p:nvSpPr>
          <p:spPr>
            <a:xfrm>
              <a:off x="10998200" y="399413"/>
              <a:ext cx="685800" cy="584775"/>
            </a:xfrm>
            <a:prstGeom prst="rect">
              <a:avLst/>
            </a:prstGeom>
            <a:noFill/>
          </p:spPr>
          <p:txBody>
            <a:bodyPr wrap="square" rtlCol="0">
              <a:spAutoFit/>
            </a:bodyPr>
            <a:lstStyle/>
            <a:p>
              <a:r>
                <a:rPr lang="tr-TR" b="1" dirty="0">
                  <a:solidFill>
                    <a:schemeClr val="bg1"/>
                  </a:solidFill>
                </a:rPr>
                <a:t>   </a:t>
              </a:r>
              <a:r>
                <a:rPr lang="tr-TR" sz="2900" b="1" dirty="0">
                  <a:solidFill>
                    <a:schemeClr val="bg1"/>
                  </a:solidFill>
                </a:rPr>
                <a:t>3</a:t>
              </a:r>
              <a:endParaRPr lang="tr-TR" sz="2900" b="1" dirty="0">
                <a:solidFill>
                  <a:schemeClr val="bg1"/>
                </a:solidFill>
              </a:endParaRPr>
            </a:p>
          </p:txBody>
        </p:sp>
      </p:grpSp>
    </p:spTree>
    <p:extLst>
      <p:ext uri="{BB962C8B-B14F-4D97-AF65-F5344CB8AC3E}">
        <p14:creationId xmlns:p14="http://schemas.microsoft.com/office/powerpoint/2010/main" val="3439841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4176</Words>
  <Application>Microsoft Office PowerPoint</Application>
  <PresentationFormat>Ekran Gösterisi (4:3)</PresentationFormat>
  <Paragraphs>482</Paragraphs>
  <Slides>50</Slides>
  <Notes>50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2021-02-15T08:38:44Z</dcterms:modified>
</cp:coreProperties>
</file>