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A0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lojistik\lojistik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-71462"/>
            <a:ext cx="9282640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406" y="0"/>
            <a:ext cx="8086724" cy="52863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5100000">
              <a:rot lat="20896212" lon="735649" rev="20867994"/>
            </a:camera>
            <a:lightRig rig="soft" dir="t">
              <a:rot lat="0" lon="0" rev="0"/>
            </a:lightRig>
          </a:scene3d>
          <a:sp3d contourW="12700" prstMaterial="translucentPowder">
            <a:bevelT w="203200" h="50800" prst="softRound"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8000" b="1" dirty="0" smtClean="0">
                <a:solidFill>
                  <a:srgbClr val="002060"/>
                </a:solidFill>
              </a:rPr>
              <a:t>ÜÇÜNCÜ</a:t>
            </a:r>
            <a:br>
              <a:rPr lang="tr-TR" sz="8000" b="1" dirty="0" smtClean="0">
                <a:solidFill>
                  <a:srgbClr val="002060"/>
                </a:solidFill>
              </a:rPr>
            </a:br>
            <a:r>
              <a:rPr lang="tr-TR" sz="8000" b="1" dirty="0" smtClean="0">
                <a:solidFill>
                  <a:srgbClr val="002060"/>
                </a:solidFill>
              </a:rPr>
              <a:t>KİTAP</a:t>
            </a:r>
            <a:endParaRPr lang="tr-TR" sz="8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7" y="714356"/>
            <a:ext cx="913256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6" y="2855909"/>
            <a:ext cx="9061848" cy="164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4390" y="2428868"/>
            <a:ext cx="7829576" cy="1571628"/>
          </a:xfrm>
          <a:scene3d>
            <a:camera prst="isometricOffAxis1Right">
              <a:rot lat="1408227" lon="1058359" rev="450371"/>
            </a:camera>
            <a:lightRig rig="threePt" dir="t"/>
          </a:scene3d>
        </p:spPr>
        <p:txBody>
          <a:bodyPr>
            <a:prstTxWarp prst="textDoubleWave1">
              <a:avLst/>
            </a:prstTxWarp>
            <a:normAutofit/>
          </a:bodyPr>
          <a:lstStyle/>
          <a:p>
            <a:r>
              <a:rPr lang="tr-TR" b="1" dirty="0" smtClean="0">
                <a:solidFill>
                  <a:srgbClr val="420A0A"/>
                </a:solidFill>
              </a:rPr>
              <a:t>1. Bölüm</a:t>
            </a:r>
            <a:br>
              <a:rPr lang="tr-TR" b="1" dirty="0" smtClean="0">
                <a:solidFill>
                  <a:srgbClr val="420A0A"/>
                </a:solidFill>
              </a:rPr>
            </a:br>
            <a:r>
              <a:rPr lang="tr-TR" b="1" dirty="0" smtClean="0">
                <a:solidFill>
                  <a:srgbClr val="420A0A"/>
                </a:solidFill>
              </a:rPr>
              <a:t>TZY TEMEL BİLGİLER</a:t>
            </a:r>
            <a:endParaRPr lang="tr-TR" b="1" dirty="0">
              <a:solidFill>
                <a:srgbClr val="420A0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 KONSEPTİNİN OLUŞUM SÜRECİ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TZY’NİN ÖNEM KAZANMASININ </a:t>
            </a:r>
            <a:r>
              <a:rPr lang="tr-TR" b="1" dirty="0" smtClean="0">
                <a:solidFill>
                  <a:srgbClr val="00B0F0"/>
                </a:solidFill>
              </a:rPr>
              <a:t>NEDENLERİ</a:t>
            </a:r>
          </a:p>
          <a:p>
            <a:r>
              <a:rPr lang="tr-TR" b="1" dirty="0" smtClean="0"/>
              <a:t>Teknolojinin </a:t>
            </a:r>
            <a:r>
              <a:rPr lang="tr-TR" b="1" dirty="0" smtClean="0"/>
              <a:t>gelişmesi</a:t>
            </a:r>
          </a:p>
          <a:p>
            <a:r>
              <a:rPr lang="tr-TR" b="1" dirty="0" smtClean="0"/>
              <a:t>89’da Berlin duvarının </a:t>
            </a:r>
            <a:r>
              <a:rPr lang="tr-TR" b="1" dirty="0" smtClean="0"/>
              <a:t>yıkılması</a:t>
            </a:r>
          </a:p>
          <a:p>
            <a:r>
              <a:rPr lang="tr-TR" b="1" dirty="0" smtClean="0"/>
              <a:t>Siyasi ve ekonomik </a:t>
            </a:r>
            <a:r>
              <a:rPr lang="tr-TR" b="1" dirty="0" smtClean="0"/>
              <a:t>işbirlikleri</a:t>
            </a:r>
          </a:p>
          <a:p>
            <a:r>
              <a:rPr lang="tr-TR" b="1" dirty="0" smtClean="0"/>
              <a:t>Küresel ekonomik </a:t>
            </a:r>
            <a:r>
              <a:rPr lang="tr-TR" b="1" dirty="0" smtClean="0"/>
              <a:t>sistem</a:t>
            </a:r>
          </a:p>
          <a:p>
            <a:r>
              <a:rPr lang="tr-TR" b="1" dirty="0" smtClean="0"/>
              <a:t>Çok uluslu </a:t>
            </a:r>
            <a:r>
              <a:rPr lang="tr-TR" b="1" dirty="0" smtClean="0"/>
              <a:t>işletmeler</a:t>
            </a:r>
          </a:p>
          <a:p>
            <a:r>
              <a:rPr lang="tr-TR" b="1" dirty="0" smtClean="0"/>
              <a:t>Küresel rekabet baskısı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 MODELLERİ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551" y="1855777"/>
            <a:ext cx="8731312" cy="314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359" y="214290"/>
            <a:ext cx="8709284" cy="314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054" y="3714752"/>
            <a:ext cx="862830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Tedarik zincirlerinin aktörleri [sektöre ve ihtiyaca göre değişebilmekle birlikte] </a:t>
            </a:r>
            <a:r>
              <a:rPr lang="tr-TR" dirty="0" smtClean="0"/>
              <a:t>genel olarak</a:t>
            </a:r>
            <a:r>
              <a:rPr lang="tr-TR" dirty="0" smtClean="0"/>
              <a:t>, hammadde tedarikçileri, yarı mamul tedarikçileri, toptancılar, perakendeciler</a:t>
            </a:r>
            <a:r>
              <a:rPr lang="tr-TR" dirty="0" smtClean="0"/>
              <a:t>, üretim </a:t>
            </a:r>
            <a:r>
              <a:rPr lang="tr-TR" dirty="0" smtClean="0"/>
              <a:t>destek sorumluları ve son olarak müşteriler olarak sınıflandırılır.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 AKTÖRLERİ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Tedarik Zincirlerinin Ana Amacı: Daha Çok Kazanmak!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ZİNCİRİNİN AMAÇLARI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Oldukça karmaşık ve entegre bir yapıda olan tedarik zincirlerinin ne denli </a:t>
            </a:r>
            <a:r>
              <a:rPr lang="tr-TR" dirty="0" smtClean="0"/>
              <a:t>başarılı biçimde </a:t>
            </a:r>
            <a:r>
              <a:rPr lang="tr-TR" dirty="0" smtClean="0"/>
              <a:t>işlediğinin ve nerelerde sorun yaşandığının tespit edilmesi gerekir.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 SÜREÇLERİNİN DEĞERLENDİRİLMESİ: SCOR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Literatürde, Türkçesi ‘tam zamanında’ olan ‘</a:t>
            </a:r>
            <a:r>
              <a:rPr lang="tr-TR" dirty="0" err="1" smtClean="0"/>
              <a:t>just</a:t>
            </a:r>
            <a:r>
              <a:rPr lang="tr-TR" dirty="0" smtClean="0"/>
              <a:t>-in-time’ İngilizce tabirinin baş </a:t>
            </a:r>
            <a:r>
              <a:rPr lang="tr-TR" dirty="0" smtClean="0"/>
              <a:t>harflerinde oluşturulmuş </a:t>
            </a:r>
            <a:r>
              <a:rPr lang="tr-TR" dirty="0" smtClean="0"/>
              <a:t>kısaltması ile bilinen JIT, Japonlar tarafından 1960’ların </a:t>
            </a:r>
            <a:r>
              <a:rPr lang="tr-TR" dirty="0" smtClean="0"/>
              <a:t>sonunda geliştirilmiştir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TEDARİK ZİNCİRİ VE JIT FELSEFESİ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145</Words>
  <PresentationFormat>Ekran Gösterisi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Slayt 1</vt:lpstr>
      <vt:lpstr>ÜÇÜNCÜ KİTAP</vt:lpstr>
      <vt:lpstr>Slayt 3</vt:lpstr>
      <vt:lpstr>1. Bölüm TZY TEMEL BİLGİLER</vt:lpstr>
      <vt:lpstr>TEDARİK ZİNCİRİ KONSEPTİNİN OLUŞUM SÜRECİ</vt:lpstr>
      <vt:lpstr>TEDARİK ZİNCİRİ MODELLERİ</vt:lpstr>
      <vt:lpstr>Slayt 7</vt:lpstr>
      <vt:lpstr>TEDARİK ZİNCİRİ AKTÖRLERİ</vt:lpstr>
      <vt:lpstr>TEDARİK ZİNCİRİNİN AMAÇLARI</vt:lpstr>
      <vt:lpstr>TEDARİK ZİNCİRİ SÜREÇLERİNİN DEĞERLENDİRİLMESİ: SCOR</vt:lpstr>
      <vt:lpstr>TEDARİK ZİNCİRİ VE JIT FELSEFESİ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11</cp:revision>
  <dcterms:created xsi:type="dcterms:W3CDTF">2015-04-16T14:05:24Z</dcterms:created>
  <dcterms:modified xsi:type="dcterms:W3CDTF">2015-04-22T14:28:16Z</dcterms:modified>
</cp:coreProperties>
</file>