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0A0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23.4.2015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23.4.2015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23.4.2015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23.4.2015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23.4.2015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23.4.2015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23.4.2015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lojistik\lojistik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70" y="-71462"/>
            <a:ext cx="9282640" cy="70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1406" y="0"/>
            <a:ext cx="8086724" cy="528638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5100000">
              <a:rot lat="20896212" lon="735649" rev="20867994"/>
            </a:camera>
            <a:lightRig rig="soft" dir="t">
              <a:rot lat="0" lon="0" rev="0"/>
            </a:lightRig>
          </a:scene3d>
          <a:sp3d contourW="12700" prstMaterial="translucentPowder">
            <a:bevelT w="203200" h="50800" prst="softRound"/>
            <a:contourClr>
              <a:schemeClr val="tx2">
                <a:lumMod val="50000"/>
              </a:schemeClr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8000" b="1" dirty="0" smtClean="0">
                <a:solidFill>
                  <a:srgbClr val="002060"/>
                </a:solidFill>
              </a:rPr>
              <a:t>ÜÇÜNCÜ</a:t>
            </a:r>
            <a:br>
              <a:rPr lang="tr-TR" sz="8000" b="1" dirty="0" smtClean="0">
                <a:solidFill>
                  <a:srgbClr val="002060"/>
                </a:solidFill>
              </a:rPr>
            </a:br>
            <a:r>
              <a:rPr lang="tr-TR" sz="8000" b="1" dirty="0" smtClean="0">
                <a:solidFill>
                  <a:srgbClr val="002060"/>
                </a:solidFill>
              </a:rPr>
              <a:t>KİTAP</a:t>
            </a:r>
            <a:endParaRPr lang="tr-TR" sz="8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7" y="714356"/>
            <a:ext cx="913256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10949" y="2747992"/>
            <a:ext cx="9254949" cy="2824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14390" y="2428868"/>
            <a:ext cx="7829576" cy="1571628"/>
          </a:xfrm>
          <a:scene3d>
            <a:camera prst="isometricOffAxis1Right">
              <a:rot lat="1408227" lon="1058359" rev="450371"/>
            </a:camera>
            <a:lightRig rig="threePt" dir="t"/>
          </a:scene3d>
        </p:spPr>
        <p:txBody>
          <a:bodyPr>
            <a:prstTxWarp prst="textDoubleWave1">
              <a:avLst/>
            </a:prstTxWarp>
            <a:normAutofit/>
          </a:bodyPr>
          <a:lstStyle/>
          <a:p>
            <a:r>
              <a:rPr lang="tr-TR" b="1" dirty="0" smtClean="0">
                <a:solidFill>
                  <a:srgbClr val="420A0A"/>
                </a:solidFill>
              </a:rPr>
              <a:t>7</a:t>
            </a:r>
            <a:r>
              <a:rPr lang="tr-TR" b="1" dirty="0" smtClean="0">
                <a:solidFill>
                  <a:srgbClr val="420A0A"/>
                </a:solidFill>
              </a:rPr>
              <a:t>. </a:t>
            </a:r>
            <a:r>
              <a:rPr lang="tr-TR" b="1" dirty="0" smtClean="0">
                <a:solidFill>
                  <a:srgbClr val="420A0A"/>
                </a:solidFill>
              </a:rPr>
              <a:t>Bölüm</a:t>
            </a:r>
            <a:br>
              <a:rPr lang="tr-TR" b="1" dirty="0" smtClean="0">
                <a:solidFill>
                  <a:srgbClr val="420A0A"/>
                </a:solidFill>
              </a:rPr>
            </a:br>
            <a:r>
              <a:rPr lang="tr-TR" b="1" dirty="0" smtClean="0">
                <a:solidFill>
                  <a:srgbClr val="420A0A"/>
                </a:solidFill>
              </a:rPr>
              <a:t>ULAŞTIRMA YÖNETİMİ</a:t>
            </a:r>
            <a:endParaRPr lang="tr-TR" b="1" dirty="0">
              <a:solidFill>
                <a:srgbClr val="420A0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ULAŞTIRMA?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tr-TR" dirty="0" smtClean="0"/>
              <a:t>Genel </a:t>
            </a:r>
            <a:r>
              <a:rPr lang="tr-TR" dirty="0" smtClean="0"/>
              <a:t>olarak ulaştırma, ihtiyaç </a:t>
            </a:r>
            <a:r>
              <a:rPr lang="tr-TR" dirty="0" smtClean="0"/>
              <a:t>duyulan mal </a:t>
            </a:r>
            <a:r>
              <a:rPr lang="tr-TR" dirty="0" smtClean="0"/>
              <a:t>veya hizmetin ihtiyaç duyuldukları anda, bulundukları yerden </a:t>
            </a:r>
            <a:r>
              <a:rPr lang="tr-TR" dirty="0" smtClean="0"/>
              <a:t>ihtiyaç duyuldukları </a:t>
            </a:r>
            <a:r>
              <a:rPr lang="tr-TR" dirty="0" smtClean="0"/>
              <a:t>yere fiziksel hareketleri olarak tanımlanır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Lojistik sektörde </a:t>
            </a:r>
            <a:r>
              <a:rPr lang="tr-TR" b="1" dirty="0" smtClean="0"/>
              <a:t>ulaştırma</a:t>
            </a:r>
            <a:r>
              <a:rPr lang="tr-TR" b="1" dirty="0" smtClean="0"/>
              <a:t>,</a:t>
            </a:r>
            <a:r>
              <a:rPr lang="tr-TR" dirty="0" smtClean="0"/>
              <a:t> ölçeği </a:t>
            </a:r>
            <a:r>
              <a:rPr lang="tr-TR" dirty="0" smtClean="0"/>
              <a:t>ve mesafesi fark etmeksizin tedarik zincirleri içerisindeki </a:t>
            </a:r>
            <a:r>
              <a:rPr lang="tr-TR" dirty="0" err="1" smtClean="0"/>
              <a:t>elleçleme</a:t>
            </a:r>
            <a:r>
              <a:rPr lang="tr-TR" dirty="0" smtClean="0"/>
              <a:t> faaliyetleri </a:t>
            </a:r>
            <a:r>
              <a:rPr lang="tr-TR" dirty="0" smtClean="0"/>
              <a:t>dışında kalan tüm yer değiştirme faaliyetleridir.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357298"/>
            <a:ext cx="4329114" cy="5000660"/>
          </a:xfrm>
        </p:spPr>
        <p:txBody>
          <a:bodyPr>
            <a:normAutofit fontScale="77500" lnSpcReduction="20000"/>
          </a:bodyPr>
          <a:lstStyle/>
          <a:p>
            <a:r>
              <a:rPr lang="tr-TR" b="1" dirty="0" smtClean="0"/>
              <a:t>Ne? </a:t>
            </a:r>
            <a:r>
              <a:rPr lang="tr-TR" dirty="0" smtClean="0"/>
              <a:t>Taşınacak yükün özellikleri, </a:t>
            </a:r>
            <a:r>
              <a:rPr lang="tr-TR" dirty="0" smtClean="0"/>
              <a:t>ulaştırma yönetimi </a:t>
            </a:r>
            <a:r>
              <a:rPr lang="tr-TR" dirty="0" smtClean="0"/>
              <a:t>kapsamında </a:t>
            </a:r>
            <a:r>
              <a:rPr lang="tr-TR" dirty="0" smtClean="0"/>
              <a:t> sorulacak tüm soruların </a:t>
            </a:r>
            <a:r>
              <a:rPr lang="tr-TR" dirty="0" smtClean="0"/>
              <a:t>cevaplarını değiştirir</a:t>
            </a:r>
            <a:r>
              <a:rPr lang="tr-TR" dirty="0" smtClean="0"/>
              <a:t>.</a:t>
            </a:r>
          </a:p>
          <a:p>
            <a:r>
              <a:rPr lang="tr-TR" b="1" dirty="0" smtClean="0"/>
              <a:t>Hangi Güzergâh? </a:t>
            </a:r>
            <a:r>
              <a:rPr lang="tr-TR" dirty="0" smtClean="0"/>
              <a:t>Ulaştırma güzergâhlarının tespit edilmesi ‘hangi yoldan taşınacak</a:t>
            </a:r>
            <a:r>
              <a:rPr lang="tr-TR" dirty="0" smtClean="0"/>
              <a:t>?’ sorusunu </a:t>
            </a:r>
            <a:r>
              <a:rPr lang="tr-TR" dirty="0" smtClean="0"/>
              <a:t>cevaplanması gerekir</a:t>
            </a:r>
            <a:r>
              <a:rPr lang="tr-TR" dirty="0" smtClean="0"/>
              <a:t>.</a:t>
            </a:r>
          </a:p>
          <a:p>
            <a:r>
              <a:rPr lang="tr-TR" b="1" dirty="0" smtClean="0"/>
              <a:t>Nasıl? </a:t>
            </a:r>
            <a:r>
              <a:rPr lang="tr-TR" dirty="0" smtClean="0"/>
              <a:t>Ulaştırma yönetiminde yanıtı aranan bir başka soru ‘nasıl taşınacak</a:t>
            </a:r>
            <a:r>
              <a:rPr lang="tr-TR" dirty="0" smtClean="0"/>
              <a:t>?’ sorusudur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5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ULAŞTIRMA YÖNETİMİ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285992"/>
            <a:ext cx="4448781" cy="25717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b="1" dirty="0" smtClean="0"/>
              <a:t>Nereden, Nereye </a:t>
            </a:r>
            <a:r>
              <a:rPr lang="tr-TR" b="1" dirty="0" smtClean="0"/>
              <a:t>taşınacak?</a:t>
            </a:r>
          </a:p>
          <a:p>
            <a:r>
              <a:rPr lang="tr-TR" b="1" dirty="0" smtClean="0"/>
              <a:t>Ne zaman taşınacak</a:t>
            </a:r>
            <a:r>
              <a:rPr lang="tr-TR" b="1" dirty="0" smtClean="0"/>
              <a:t>?</a:t>
            </a:r>
          </a:p>
          <a:p>
            <a:r>
              <a:rPr lang="tr-TR" b="1" dirty="0" smtClean="0"/>
              <a:t>Neyle taşınacak</a:t>
            </a:r>
            <a:r>
              <a:rPr lang="tr-TR" b="1" dirty="0" smtClean="0"/>
              <a:t>?</a:t>
            </a:r>
          </a:p>
          <a:p>
            <a:r>
              <a:rPr lang="tr-TR" b="1" dirty="0" smtClean="0"/>
              <a:t>Ne kadar taşınacak</a:t>
            </a:r>
            <a:r>
              <a:rPr lang="tr-TR" b="1" dirty="0" smtClean="0"/>
              <a:t>?</a:t>
            </a:r>
          </a:p>
          <a:p>
            <a:r>
              <a:rPr lang="tr-TR" b="1" dirty="0" smtClean="0"/>
              <a:t>Nerede taşınacak</a:t>
            </a:r>
            <a:r>
              <a:rPr lang="tr-TR" b="1" dirty="0" smtClean="0"/>
              <a:t>?</a:t>
            </a:r>
          </a:p>
          <a:p>
            <a:r>
              <a:rPr lang="tr-TR" b="1" dirty="0" smtClean="0"/>
              <a:t>Ne tür kısıtlar olacak</a:t>
            </a:r>
            <a:r>
              <a:rPr lang="tr-TR" b="1" dirty="0" smtClean="0"/>
              <a:t>?</a:t>
            </a:r>
          </a:p>
          <a:p>
            <a:r>
              <a:rPr lang="tr-TR" b="1" dirty="0" smtClean="0"/>
              <a:t>Kaç paraya taşınacak, maliyet ne olacak</a:t>
            </a:r>
            <a:r>
              <a:rPr lang="tr-TR" b="1" dirty="0" smtClean="0"/>
              <a:t>?</a:t>
            </a:r>
          </a:p>
          <a:p>
            <a:r>
              <a:rPr lang="tr-TR" b="1" dirty="0" smtClean="0"/>
              <a:t>Birden çok araçla taşınacaksa ne olacak</a:t>
            </a:r>
            <a:r>
              <a:rPr lang="tr-TR" b="1" dirty="0" smtClean="0"/>
              <a:t>?</a:t>
            </a:r>
          </a:p>
          <a:p>
            <a:r>
              <a:rPr lang="tr-TR" b="1" dirty="0" smtClean="0"/>
              <a:t>Hangi taşıma yöntemleri kullanılacak</a:t>
            </a:r>
            <a:r>
              <a:rPr lang="tr-TR" b="1" dirty="0" smtClean="0"/>
              <a:t>?</a:t>
            </a:r>
          </a:p>
          <a:p>
            <a:r>
              <a:rPr lang="tr-TR" b="1" dirty="0" smtClean="0"/>
              <a:t>Araçlar Nasıl Yüklenecek</a:t>
            </a:r>
            <a:r>
              <a:rPr lang="tr-TR" b="1" dirty="0" smtClean="0"/>
              <a:t>?</a:t>
            </a:r>
          </a:p>
          <a:p>
            <a:r>
              <a:rPr lang="tr-TR" b="1" dirty="0" smtClean="0"/>
              <a:t>Yükleme Sorumluluğu kimde olacak?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ULAŞTIRMA MODLARI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816" y="2284405"/>
            <a:ext cx="9197632" cy="2287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Ulaştırma </a:t>
            </a:r>
            <a:r>
              <a:rPr lang="tr-TR" b="1" dirty="0" err="1" smtClean="0">
                <a:solidFill>
                  <a:srgbClr val="0070C0"/>
                </a:solidFill>
              </a:rPr>
              <a:t>Modlarının</a:t>
            </a:r>
            <a:r>
              <a:rPr lang="tr-TR" b="1" dirty="0" smtClean="0">
                <a:solidFill>
                  <a:srgbClr val="0070C0"/>
                </a:solidFill>
              </a:rPr>
              <a:t> Kullanım </a:t>
            </a:r>
            <a:r>
              <a:rPr lang="tr-TR" b="1" dirty="0" smtClean="0">
                <a:solidFill>
                  <a:srgbClr val="0070C0"/>
                </a:solidFill>
              </a:rPr>
              <a:t>Biçimleri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Tek </a:t>
            </a:r>
            <a:r>
              <a:rPr lang="tr-TR" b="1" dirty="0" err="1" smtClean="0">
                <a:solidFill>
                  <a:srgbClr val="00B0F0"/>
                </a:solidFill>
              </a:rPr>
              <a:t>modlu</a:t>
            </a:r>
            <a:r>
              <a:rPr lang="tr-TR" b="1" dirty="0" smtClean="0">
                <a:solidFill>
                  <a:srgbClr val="00B0F0"/>
                </a:solidFill>
              </a:rPr>
              <a:t> ulaştırma [</a:t>
            </a:r>
            <a:r>
              <a:rPr lang="tr-TR" b="1" dirty="0" err="1" smtClean="0">
                <a:solidFill>
                  <a:srgbClr val="00B0F0"/>
                </a:solidFill>
              </a:rPr>
              <a:t>unimodal</a:t>
            </a:r>
            <a:r>
              <a:rPr lang="tr-TR" b="1" dirty="0" smtClean="0">
                <a:solidFill>
                  <a:srgbClr val="00B0F0"/>
                </a:solidFill>
              </a:rPr>
              <a:t> transport</a:t>
            </a:r>
            <a:r>
              <a:rPr lang="tr-TR" b="1" dirty="0" smtClean="0">
                <a:solidFill>
                  <a:srgbClr val="00B0F0"/>
                </a:solidFill>
              </a:rPr>
              <a:t>],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Çok </a:t>
            </a:r>
            <a:r>
              <a:rPr lang="tr-TR" b="1" dirty="0" err="1" smtClean="0">
                <a:solidFill>
                  <a:srgbClr val="00B0F0"/>
                </a:solidFill>
              </a:rPr>
              <a:t>modlu</a:t>
            </a:r>
            <a:r>
              <a:rPr lang="tr-TR" b="1" dirty="0" smtClean="0">
                <a:solidFill>
                  <a:srgbClr val="00B0F0"/>
                </a:solidFill>
              </a:rPr>
              <a:t> ulaştırma [</a:t>
            </a:r>
            <a:r>
              <a:rPr lang="tr-TR" b="1" dirty="0" err="1" smtClean="0">
                <a:solidFill>
                  <a:srgbClr val="00B0F0"/>
                </a:solidFill>
              </a:rPr>
              <a:t>multi</a:t>
            </a:r>
            <a:r>
              <a:rPr lang="tr-TR" b="1" dirty="0" smtClean="0">
                <a:solidFill>
                  <a:srgbClr val="00B0F0"/>
                </a:solidFill>
              </a:rPr>
              <a:t>-</a:t>
            </a:r>
            <a:r>
              <a:rPr lang="tr-TR" b="1" dirty="0" err="1" smtClean="0">
                <a:solidFill>
                  <a:srgbClr val="00B0F0"/>
                </a:solidFill>
              </a:rPr>
              <a:t>modal</a:t>
            </a:r>
            <a:r>
              <a:rPr lang="tr-TR" b="1" dirty="0" smtClean="0">
                <a:solidFill>
                  <a:srgbClr val="00B0F0"/>
                </a:solidFill>
              </a:rPr>
              <a:t> transport</a:t>
            </a:r>
            <a:r>
              <a:rPr lang="tr-TR" b="1" dirty="0" smtClean="0">
                <a:solidFill>
                  <a:srgbClr val="00B0F0"/>
                </a:solidFill>
              </a:rPr>
              <a:t>],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Kombine ulaştırma [</a:t>
            </a:r>
            <a:r>
              <a:rPr lang="tr-TR" b="1" dirty="0" err="1" smtClean="0">
                <a:solidFill>
                  <a:srgbClr val="00B0F0"/>
                </a:solidFill>
              </a:rPr>
              <a:t>combined</a:t>
            </a:r>
            <a:r>
              <a:rPr lang="tr-TR" b="1" dirty="0" smtClean="0">
                <a:solidFill>
                  <a:srgbClr val="00B0F0"/>
                </a:solidFill>
              </a:rPr>
              <a:t> transport] </a:t>
            </a:r>
            <a:r>
              <a:rPr lang="tr-TR" b="1" dirty="0" err="1" smtClean="0">
                <a:solidFill>
                  <a:srgbClr val="00B0F0"/>
                </a:solidFill>
              </a:rPr>
              <a:t>modu</a:t>
            </a:r>
            <a:r>
              <a:rPr lang="tr-TR" b="1" dirty="0" smtClean="0">
                <a:solidFill>
                  <a:srgbClr val="00B0F0"/>
                </a:solidFill>
              </a:rPr>
              <a:t>.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2060"/>
                </a:solidFill>
              </a:rPr>
              <a:t>Ulaştırma Maliyetlerinin </a:t>
            </a:r>
            <a:r>
              <a:rPr lang="tr-TR" b="1" dirty="0" smtClean="0">
                <a:solidFill>
                  <a:srgbClr val="002060"/>
                </a:solidFill>
              </a:rPr>
              <a:t>Yapısı</a:t>
            </a:r>
          </a:p>
          <a:p>
            <a:r>
              <a:rPr lang="tr-TR" sz="2500" b="1" dirty="0" smtClean="0">
                <a:solidFill>
                  <a:srgbClr val="00B0F0"/>
                </a:solidFill>
              </a:rPr>
              <a:t>Doğrudan </a:t>
            </a:r>
            <a:r>
              <a:rPr lang="tr-TR" sz="2500" b="1" dirty="0" smtClean="0">
                <a:solidFill>
                  <a:srgbClr val="00B0F0"/>
                </a:solidFill>
              </a:rPr>
              <a:t>Maliyetler</a:t>
            </a:r>
          </a:p>
          <a:p>
            <a:r>
              <a:rPr lang="tr-TR" sz="2500" b="1" dirty="0" smtClean="0">
                <a:solidFill>
                  <a:srgbClr val="00B0F0"/>
                </a:solidFill>
              </a:rPr>
              <a:t>Dolaylı </a:t>
            </a:r>
            <a:r>
              <a:rPr lang="tr-TR" sz="2500" b="1" dirty="0" smtClean="0">
                <a:solidFill>
                  <a:srgbClr val="00B0F0"/>
                </a:solidFill>
              </a:rPr>
              <a:t>Maliyetler</a:t>
            </a:r>
          </a:p>
          <a:p>
            <a:r>
              <a:rPr lang="tr-TR" sz="2800" b="1" dirty="0" smtClean="0">
                <a:solidFill>
                  <a:srgbClr val="002060"/>
                </a:solidFill>
              </a:rPr>
              <a:t>Ulaştırma Maliyetlerini Belirleyen </a:t>
            </a:r>
            <a:r>
              <a:rPr lang="tr-TR" sz="2800" b="1" dirty="0" smtClean="0">
                <a:solidFill>
                  <a:srgbClr val="002060"/>
                </a:solidFill>
              </a:rPr>
              <a:t>Faktörler</a:t>
            </a:r>
          </a:p>
          <a:p>
            <a:r>
              <a:rPr lang="tr-TR" sz="2800" b="1" dirty="0" smtClean="0">
                <a:solidFill>
                  <a:srgbClr val="002060"/>
                </a:solidFill>
              </a:rPr>
              <a:t>Taşıma Ücretlerinin Belirlenmesi</a:t>
            </a:r>
            <a:endParaRPr lang="tr-TR" sz="2500" dirty="0">
              <a:solidFill>
                <a:srgbClr val="002060"/>
              </a:solidFill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ULAŞTIRMA EKONOMİSİ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b="1" dirty="0" smtClean="0">
                <a:solidFill>
                  <a:srgbClr val="0070C0"/>
                </a:solidFill>
              </a:rPr>
              <a:t>KARAYOLU </a:t>
            </a:r>
            <a:r>
              <a:rPr lang="tr-TR" b="1" dirty="0" smtClean="0">
                <a:solidFill>
                  <a:srgbClr val="0070C0"/>
                </a:solidFill>
              </a:rPr>
              <a:t>TAŞIMACILIĞI</a:t>
            </a:r>
            <a:r>
              <a:rPr lang="tr-TR" b="1" dirty="0" smtClean="0"/>
              <a:t> </a:t>
            </a:r>
            <a:r>
              <a:rPr lang="tr-TR" dirty="0" smtClean="0"/>
              <a:t>En eski ve en yaygın kullanılan taşıma biçimidir. Türkiye’de en çok kullanılan </a:t>
            </a:r>
            <a:r>
              <a:rPr lang="tr-TR" dirty="0" smtClean="0"/>
              <a:t>taşıma biçimidir</a:t>
            </a:r>
            <a:r>
              <a:rPr lang="tr-TR" dirty="0" smtClean="0"/>
              <a:t>. Kara </a:t>
            </a:r>
            <a:r>
              <a:rPr lang="tr-TR" dirty="0" err="1" smtClean="0"/>
              <a:t>modları</a:t>
            </a:r>
            <a:r>
              <a:rPr lang="tr-TR" dirty="0" smtClean="0"/>
              <a:t> arasında kullanım payı en yüksek </a:t>
            </a:r>
            <a:r>
              <a:rPr lang="tr-TR" dirty="0" smtClean="0"/>
              <a:t>olanıdır</a:t>
            </a:r>
          </a:p>
          <a:p>
            <a:r>
              <a:rPr lang="tr-TR" b="1" dirty="0" smtClean="0">
                <a:solidFill>
                  <a:srgbClr val="0070C0"/>
                </a:solidFill>
              </a:rPr>
              <a:t>DEMİRYOLU </a:t>
            </a:r>
            <a:r>
              <a:rPr lang="tr-TR" b="1" dirty="0" smtClean="0">
                <a:solidFill>
                  <a:srgbClr val="0070C0"/>
                </a:solidFill>
              </a:rPr>
              <a:t>TAŞIMACILIĞI</a:t>
            </a:r>
            <a:r>
              <a:rPr lang="tr-TR" b="1" dirty="0" smtClean="0"/>
              <a:t> </a:t>
            </a:r>
            <a:r>
              <a:rPr lang="tr-TR" dirty="0" smtClean="0"/>
              <a:t>Gelişmiş ülkelerin ortak özelliği yaygın bir demiryolu ağına sahip olmalarıdır. </a:t>
            </a:r>
            <a:r>
              <a:rPr lang="tr-TR" dirty="0" smtClean="0"/>
              <a:t>Gelişen teknolojiyle </a:t>
            </a:r>
            <a:r>
              <a:rPr lang="tr-TR" dirty="0" smtClean="0"/>
              <a:t>birlikte demiryolları çok farklı amaçlarla diğer taşıma </a:t>
            </a:r>
            <a:r>
              <a:rPr lang="tr-TR" dirty="0" smtClean="0"/>
              <a:t>biçimlerinin kullanılamadığı </a:t>
            </a:r>
            <a:r>
              <a:rPr lang="tr-TR" dirty="0" smtClean="0"/>
              <a:t>alanlarda ve zamanlarda kullanılır hale gelmiştir. </a:t>
            </a:r>
            <a:r>
              <a:rPr lang="tr-TR" dirty="0" smtClean="0"/>
              <a:t>Vagonların taşıyabileceği </a:t>
            </a:r>
            <a:r>
              <a:rPr lang="tr-TR" dirty="0" smtClean="0"/>
              <a:t>tonaj yüklenen eşyanın hacmine ve vagon tipine göre değişir.</a:t>
            </a:r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TAŞIMA BİÇİMLERİNİN ÖZELLİKLERİ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b="1" dirty="0" smtClean="0">
                <a:solidFill>
                  <a:srgbClr val="0070C0"/>
                </a:solidFill>
              </a:rPr>
              <a:t>BORU HATTI </a:t>
            </a:r>
            <a:r>
              <a:rPr lang="tr-TR" b="1" dirty="0" smtClean="0">
                <a:solidFill>
                  <a:srgbClr val="0070C0"/>
                </a:solidFill>
              </a:rPr>
              <a:t>TAŞIMACILIĞI </a:t>
            </a:r>
            <a:r>
              <a:rPr lang="tr-TR" dirty="0" smtClean="0"/>
              <a:t>Boru hatları ile döküm halindeki yükler taşınır. Boru hatları sanılanın aksine, </a:t>
            </a:r>
            <a:r>
              <a:rPr lang="tr-TR" dirty="0" smtClean="0"/>
              <a:t>sadece ham </a:t>
            </a:r>
            <a:r>
              <a:rPr lang="tr-TR" dirty="0" smtClean="0"/>
              <a:t>petrol ve doğal gaz taşımak için değil aynı zamanda su, bira </a:t>
            </a:r>
            <a:r>
              <a:rPr lang="tr-TR" dirty="0" err="1" smtClean="0"/>
              <a:t>bio</a:t>
            </a:r>
            <a:r>
              <a:rPr lang="tr-TR" dirty="0" smtClean="0"/>
              <a:t>-yakıtlar </a:t>
            </a:r>
            <a:r>
              <a:rPr lang="tr-TR" dirty="0" smtClean="0"/>
              <a:t>veya hidrojen </a:t>
            </a:r>
            <a:r>
              <a:rPr lang="tr-TR" dirty="0" smtClean="0"/>
              <a:t>gibi oldukça farklı ürünlerin taşınmasında da kullanılır. Mavi akım </a:t>
            </a:r>
            <a:r>
              <a:rPr lang="tr-TR" dirty="0" smtClean="0"/>
              <a:t>hattında olduğu </a:t>
            </a:r>
            <a:r>
              <a:rPr lang="tr-TR" dirty="0" smtClean="0"/>
              <a:t>gibi deniz altına da döşenebilir. </a:t>
            </a:r>
            <a:endParaRPr lang="tr-TR" dirty="0" smtClean="0"/>
          </a:p>
          <a:p>
            <a:r>
              <a:rPr lang="tr-TR" b="1" dirty="0" smtClean="0">
                <a:solidFill>
                  <a:srgbClr val="0070C0"/>
                </a:solidFill>
              </a:rPr>
              <a:t>TELEFERİK </a:t>
            </a:r>
            <a:r>
              <a:rPr lang="tr-TR" b="1" dirty="0" smtClean="0">
                <a:solidFill>
                  <a:srgbClr val="0070C0"/>
                </a:solidFill>
              </a:rPr>
              <a:t>TAŞIMACILIĞI </a:t>
            </a:r>
            <a:r>
              <a:rPr lang="tr-TR" dirty="0" smtClean="0"/>
              <a:t>Literatürde </a:t>
            </a:r>
            <a:r>
              <a:rPr lang="tr-TR" dirty="0" smtClean="0"/>
              <a:t>diğer modalar göre </a:t>
            </a:r>
            <a:r>
              <a:rPr lang="tr-TR" dirty="0" smtClean="0"/>
              <a:t>yük </a:t>
            </a:r>
            <a:r>
              <a:rPr lang="tr-TR" dirty="0" smtClean="0"/>
              <a:t>taşımacılığında kullanım oranı çok düşük </a:t>
            </a:r>
            <a:r>
              <a:rPr lang="tr-TR" dirty="0" smtClean="0"/>
              <a:t>olması nedeniyle </a:t>
            </a:r>
            <a:r>
              <a:rPr lang="tr-TR" dirty="0" smtClean="0"/>
              <a:t>özellikle kömür maden gibi döküm ürünlerin taşınmasında </a:t>
            </a:r>
            <a:r>
              <a:rPr lang="tr-TR" dirty="0" smtClean="0"/>
              <a:t>teleferik taşımacılığı </a:t>
            </a:r>
            <a:r>
              <a:rPr lang="tr-TR" dirty="0" smtClean="0"/>
              <a:t>kullanılır.</a:t>
            </a:r>
            <a:endParaRPr lang="tr-T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70C0"/>
                </a:solidFill>
              </a:rPr>
              <a:t>DENİZYOLU </a:t>
            </a:r>
            <a:r>
              <a:rPr lang="tr-TR" b="1" dirty="0" smtClean="0">
                <a:solidFill>
                  <a:srgbClr val="0070C0"/>
                </a:solidFill>
              </a:rPr>
              <a:t>TAŞIMACILIĞI </a:t>
            </a:r>
            <a:r>
              <a:rPr lang="tr-TR" dirty="0" smtClean="0"/>
              <a:t>Denizyolu taşımacılığı </a:t>
            </a:r>
            <a:r>
              <a:rPr lang="tr-TR" dirty="0" smtClean="0"/>
              <a:t>karayolundan sonra insanoğlunun kullandığı en eski </a:t>
            </a:r>
            <a:r>
              <a:rPr lang="tr-TR" dirty="0" smtClean="0"/>
              <a:t>taşıma biçimidir</a:t>
            </a:r>
            <a:r>
              <a:rPr lang="tr-TR" dirty="0" smtClean="0"/>
              <a:t>. Hacim, tonaj ve mesafenin artmasına bağlı olarak diğer taşıma </a:t>
            </a:r>
            <a:r>
              <a:rPr lang="tr-TR" dirty="0" smtClean="0"/>
              <a:t>biçimlerine göre </a:t>
            </a:r>
            <a:r>
              <a:rPr lang="tr-TR" dirty="0" smtClean="0"/>
              <a:t>ölçek avantajına sahiptir. Maliyet etkinliğini nedeniyle, ticari mal </a:t>
            </a:r>
            <a:r>
              <a:rPr lang="tr-TR" dirty="0" smtClean="0"/>
              <a:t>taşımalarında </a:t>
            </a:r>
            <a:r>
              <a:rPr lang="sv-SE" dirty="0" smtClean="0"/>
              <a:t>yüzde </a:t>
            </a:r>
            <a:r>
              <a:rPr lang="sv-SE" dirty="0" smtClean="0"/>
              <a:t>90’lara varan oranda kullanılır.</a:t>
            </a:r>
            <a:endParaRPr lang="tr-T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b="1" dirty="0" smtClean="0">
                <a:solidFill>
                  <a:srgbClr val="0070C0"/>
                </a:solidFill>
              </a:rPr>
              <a:t>HAVAYOLU </a:t>
            </a:r>
            <a:r>
              <a:rPr lang="tr-TR" b="1" dirty="0" smtClean="0">
                <a:solidFill>
                  <a:srgbClr val="0070C0"/>
                </a:solidFill>
              </a:rPr>
              <a:t>TAŞIMACILIĞI </a:t>
            </a:r>
            <a:r>
              <a:rPr lang="tr-TR" dirty="0" smtClean="0"/>
              <a:t>Havayolu taşımacılığı </a:t>
            </a:r>
            <a:r>
              <a:rPr lang="tr-TR" dirty="0" smtClean="0"/>
              <a:t>diğer taşıma biçimlerine göre (hızlı trenlerin insan </a:t>
            </a:r>
            <a:r>
              <a:rPr lang="tr-TR" dirty="0" smtClean="0"/>
              <a:t>taşımaları istisna </a:t>
            </a:r>
            <a:r>
              <a:rPr lang="tr-TR" dirty="0" smtClean="0"/>
              <a:t>kabul edilirse) en hızlı taşıma </a:t>
            </a:r>
            <a:r>
              <a:rPr lang="tr-TR" dirty="0" err="1" smtClean="0"/>
              <a:t>modudur</a:t>
            </a:r>
            <a:r>
              <a:rPr lang="tr-TR" dirty="0" smtClean="0"/>
              <a:t>.</a:t>
            </a:r>
          </a:p>
          <a:p>
            <a:r>
              <a:rPr lang="tr-TR" b="1" dirty="0" smtClean="0">
                <a:solidFill>
                  <a:srgbClr val="0070C0"/>
                </a:solidFill>
              </a:rPr>
              <a:t>UZAY YOLU </a:t>
            </a:r>
            <a:r>
              <a:rPr lang="tr-TR" b="1" dirty="0" smtClean="0">
                <a:solidFill>
                  <a:srgbClr val="0070C0"/>
                </a:solidFill>
              </a:rPr>
              <a:t>TAŞIMACILIĞI </a:t>
            </a:r>
            <a:r>
              <a:rPr lang="tr-TR" dirty="0" smtClean="0"/>
              <a:t>2015 yılı itibariyle henüz ticari anlam taşımasa da uzaya bir şekilde insan ve </a:t>
            </a:r>
            <a:r>
              <a:rPr lang="tr-TR" dirty="0" smtClean="0"/>
              <a:t>yük taşımacılığı </a:t>
            </a:r>
            <a:r>
              <a:rPr lang="tr-TR" dirty="0" smtClean="0"/>
              <a:t>yapıldığından, uzay taşımacılığı ulaştırma </a:t>
            </a:r>
            <a:r>
              <a:rPr lang="tr-TR" dirty="0" err="1" smtClean="0"/>
              <a:t>modları</a:t>
            </a:r>
            <a:r>
              <a:rPr lang="tr-TR" dirty="0" smtClean="0"/>
              <a:t> arasında sayılır</a:t>
            </a:r>
            <a:r>
              <a:rPr lang="tr-TR" dirty="0" smtClean="0"/>
              <a:t>.</a:t>
            </a:r>
            <a:r>
              <a:rPr lang="tr-TR" dirty="0" smtClean="0"/>
              <a:t> </a:t>
            </a:r>
            <a:r>
              <a:rPr lang="tr-TR" dirty="0" smtClean="0"/>
              <a:t>Uzay teknolojisinin </a:t>
            </a:r>
            <a:r>
              <a:rPr lang="tr-TR" dirty="0" smtClean="0"/>
              <a:t>maliyetlerini çok yüksek olması nedeni ile uzay taşımacılığının yakın </a:t>
            </a:r>
            <a:r>
              <a:rPr lang="tr-TR" dirty="0" smtClean="0"/>
              <a:t>vadede de </a:t>
            </a:r>
            <a:r>
              <a:rPr lang="tr-TR" dirty="0" smtClean="0"/>
              <a:t>ticari olarak kullanılması pek mümkün görülmüyor.</a:t>
            </a:r>
            <a:endParaRPr lang="tr-T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454</Words>
  <PresentationFormat>Ekran Gösterisi (4:3)</PresentationFormat>
  <Paragraphs>39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Ofis Teması</vt:lpstr>
      <vt:lpstr>Slayt 1</vt:lpstr>
      <vt:lpstr>ÜÇÜNCÜ KİTAP</vt:lpstr>
      <vt:lpstr>Slayt 3</vt:lpstr>
      <vt:lpstr>7. Bölüm ULAŞTIRMA YÖNETİMİ</vt:lpstr>
      <vt:lpstr>ULAŞTIRMA?</vt:lpstr>
      <vt:lpstr>ULAŞTIRMA YÖNETİMİ</vt:lpstr>
      <vt:lpstr>Slayt 7</vt:lpstr>
      <vt:lpstr>ULAŞTIRMA MODLARI</vt:lpstr>
      <vt:lpstr>Slayt 9</vt:lpstr>
      <vt:lpstr>ULAŞTIRMA EKONOMİSİ</vt:lpstr>
      <vt:lpstr>TAŞIMA BİÇİMLERİNİN ÖZELLİKLERİ</vt:lpstr>
      <vt:lpstr>Slayt 12</vt:lpstr>
      <vt:lpstr>Slayt 13</vt:lpstr>
      <vt:lpstr>Slayt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19</cp:revision>
  <dcterms:created xsi:type="dcterms:W3CDTF">2015-04-16T14:05:24Z</dcterms:created>
  <dcterms:modified xsi:type="dcterms:W3CDTF">2015-04-23T12:20:59Z</dcterms:modified>
</cp:coreProperties>
</file>