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24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F1EC24-061C-4502-8382-AF7BB9C36CFC}" type="datetimeFigureOut">
              <a:rPr lang="tr-TR" smtClean="0"/>
              <a:t>17.03.2020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94778E-F1BF-447B-83EC-DA652EE117DB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33400" y="2132856"/>
            <a:ext cx="7851648" cy="1067544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>
                <a:solidFill>
                  <a:srgbClr val="FF0000"/>
                </a:solidFill>
              </a:rPr>
              <a:t>  YEM BİTKİLERİNDE ANATOMİK  YAPI VE KİMYASAL KOMPOZİSYONUN BESLENME DEĞERİNE ETKİLERİ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7854696" cy="1752600"/>
          </a:xfrm>
        </p:spPr>
        <p:txBody>
          <a:bodyPr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172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Giriş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340768"/>
            <a:ext cx="8352928" cy="512784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   Hayvansal üretimde gerekli enerjinin en kolay sağlanma yolu , çayır mera ve tarla arazilerinde yetiştirilen yem  bitkilerinin kullanılmasıdır. Gerçekten de karlılığı yüksek olan işletmelerde hayvanların ihtiyaçları optimum düzeyde kaba yemlerle karşılanmaktadır. </a:t>
            </a:r>
          </a:p>
          <a:p>
            <a:pPr marL="0" indent="0" algn="just">
              <a:buNone/>
            </a:pPr>
            <a:r>
              <a:rPr lang="tr-TR" dirty="0" smtClean="0"/>
              <a:t>Bu nedenle </a:t>
            </a:r>
            <a:r>
              <a:rPr lang="tr-TR" dirty="0" err="1" smtClean="0"/>
              <a:t>ruminantlardan</a:t>
            </a:r>
            <a:r>
              <a:rPr lang="tr-TR" dirty="0" smtClean="0"/>
              <a:t> yüksek verim alınabilmesi için  verilen otun olabildiğince fazla yarayışlı olması ve sindirilebilmesi gerekir.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226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343872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Kaba yemlerin beslenme değerine   ( kimyasal kompozisyon ve </a:t>
            </a:r>
            <a:r>
              <a:rPr lang="tr-TR" dirty="0" err="1" smtClean="0"/>
              <a:t>sindirilebilirlik</a:t>
            </a:r>
            <a:r>
              <a:rPr lang="tr-TR" dirty="0" smtClean="0"/>
              <a:t> ) etki eden çok sayıda faktör vardır.  Bitkinin sahip olduğu genetik özellikler yem değerini yakından etkilemektedir.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Bitkilerde ki kısımların (yaprak, gövde </a:t>
            </a:r>
            <a:r>
              <a:rPr lang="tr-TR" dirty="0" err="1" smtClean="0"/>
              <a:t>vs</a:t>
            </a:r>
            <a:r>
              <a:rPr lang="tr-TR" dirty="0" smtClean="0"/>
              <a:t> ) yapısal organizasyonu, dokuların oranları ve kimyasal kompozisyon , otun alınmasından parçalanmasına kadar olan </a:t>
            </a:r>
            <a:r>
              <a:rPr lang="tr-TR" dirty="0" err="1" smtClean="0"/>
              <a:t>süreçde</a:t>
            </a:r>
            <a:r>
              <a:rPr lang="tr-TR" dirty="0" smtClean="0"/>
              <a:t> etkilidir.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5158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80696"/>
          </a:xfrm>
        </p:spPr>
        <p:txBody>
          <a:bodyPr>
            <a:normAutofit/>
          </a:bodyPr>
          <a:lstStyle/>
          <a:p>
            <a:r>
              <a:rPr lang="tr-TR" sz="4000" u="sng" dirty="0" smtClean="0"/>
              <a:t>BAKLAGİLLER VE BUĞDAYGİLLER</a:t>
            </a:r>
            <a:endParaRPr lang="tr-TR" sz="4000" u="sng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844824"/>
            <a:ext cx="8003232" cy="46958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Baklagiller genellikle yüksek kaliteli ot üretirler. Bu nedenle hayvanlar tarafından daha fazla alınmakta ve daha çabuk sindirilebilmektedir. </a:t>
            </a:r>
          </a:p>
          <a:p>
            <a:pPr marL="0" indent="0" algn="just">
              <a:buNone/>
            </a:pPr>
            <a:r>
              <a:rPr lang="tr-TR" dirty="0" smtClean="0"/>
              <a:t>Daha çok genetik özelliklerden kaynaklanan bu durum doku morfolojisi ve kimyasal kompozisyon ile açıklanmaktadır.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3345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r>
              <a:rPr lang="tr-TR" sz="4000" u="sng" dirty="0" smtClean="0"/>
              <a:t>Doku morfolojisi(anatomik farklılık) </a:t>
            </a:r>
            <a:endParaRPr lang="tr-TR" sz="4000" u="sng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   Hem serin mevsim baklagillerinde hem de tropikal baklagillerde ince duvarlı hücrelerden oluşan dokuların oranları genellikle yüksektir. Bu dokular üretilen otun yem değerinin yükselmesini sağlamaktadır. </a:t>
            </a:r>
          </a:p>
          <a:p>
            <a:pPr marL="0" indent="0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   </a:t>
            </a:r>
            <a:r>
              <a:rPr lang="tr-TR" dirty="0" err="1" smtClean="0"/>
              <a:t>Epidermis</a:t>
            </a:r>
            <a:r>
              <a:rPr lang="tr-TR" dirty="0" smtClean="0"/>
              <a:t> bitki yüzeyini dışarıdan saran koruyucu hücre tabakasıdır. Baklagillerin </a:t>
            </a:r>
            <a:r>
              <a:rPr lang="tr-TR" dirty="0" err="1" smtClean="0"/>
              <a:t>epidermis</a:t>
            </a:r>
            <a:r>
              <a:rPr lang="tr-TR" dirty="0" smtClean="0"/>
              <a:t> hücre duvarları , buğdaygillerden farklı olarak oldukça zayıf ve </a:t>
            </a:r>
            <a:r>
              <a:rPr lang="tr-TR" dirty="0" err="1" smtClean="0"/>
              <a:t>yuvarlakçadır</a:t>
            </a:r>
            <a:r>
              <a:rPr lang="tr-TR" dirty="0" smtClean="0"/>
              <a:t>. Bu da çiğnenme ile parçalanmayı ve dağılmayı zorlaştırmayan bir yapıdır.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627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442120"/>
            <a:ext cx="8229600" cy="3571056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err="1" smtClean="0"/>
              <a:t>Mezofil</a:t>
            </a:r>
            <a:r>
              <a:rPr lang="tr-TR" dirty="0" smtClean="0"/>
              <a:t> hücreleri ince çeperli olup , gövdelerde az oranda bulunur , fakat yaprakların dokularında çok yüksek oranlarda yer alırlar. 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Hücreler arası hava boşluğu baklagillerde %41-51 , buğdaygillerde %3-35 oranındadır. Bu nedenle sindirim bakterilerinin yaprak içerisine girişi baklagillerde daha kolaydır.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7737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Parankima hücreleri geniş çaplı , daha çok yaprak sapı , yaprak kını ve gövde de bulunan hücrelerdir.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   </a:t>
            </a:r>
            <a:r>
              <a:rPr lang="tr-TR" dirty="0" err="1" smtClean="0"/>
              <a:t>Floem</a:t>
            </a:r>
            <a:r>
              <a:rPr lang="tr-TR" dirty="0" smtClean="0"/>
              <a:t> dokuları , içerisinde taşıdıkları </a:t>
            </a:r>
            <a:r>
              <a:rPr lang="tr-TR" dirty="0" err="1" smtClean="0"/>
              <a:t>asimilantlardan</a:t>
            </a:r>
            <a:r>
              <a:rPr lang="tr-TR" dirty="0" smtClean="0"/>
              <a:t> dolayı besin değeri yüksek olan dokulardır, baklagillerdeki oranları buğdaygillerden daha fazladır. Baklagillerde buğdaygillerden farklı olarak </a:t>
            </a:r>
            <a:r>
              <a:rPr lang="tr-TR" dirty="0" err="1" smtClean="0"/>
              <a:t>floem</a:t>
            </a:r>
            <a:r>
              <a:rPr lang="tr-TR" dirty="0" smtClean="0"/>
              <a:t> lifleri vardır .</a:t>
            </a:r>
          </a:p>
          <a:p>
            <a:pPr marL="0" indent="0" algn="just">
              <a:buNone/>
            </a:pPr>
            <a:r>
              <a:rPr lang="tr-TR" dirty="0" smtClean="0"/>
              <a:t>   Baklagillerin buğdaygillerden farklı olarak sahip oldukları diğer bir  yapı da </a:t>
            </a:r>
            <a:r>
              <a:rPr lang="tr-TR" dirty="0" err="1" smtClean="0"/>
              <a:t>kollenkima</a:t>
            </a:r>
            <a:r>
              <a:rPr lang="tr-TR" dirty="0" smtClean="0"/>
              <a:t> hücreleridir. Kalın duvarlı olmalarına rağmen sindirilmeleri kolaydır.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0513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89654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Parankima demet kını ise buğdaygillere has olan yapılardır, baklagillerde görülmezler 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/>
              <a:t>Vaskular</a:t>
            </a:r>
            <a:r>
              <a:rPr lang="tr-TR" dirty="0" smtClean="0"/>
              <a:t> doku , hem baklagillerde </a:t>
            </a:r>
            <a:r>
              <a:rPr lang="tr-TR" dirty="0" err="1" smtClean="0"/>
              <a:t>hemde</a:t>
            </a:r>
            <a:r>
              <a:rPr lang="tr-TR" dirty="0" smtClean="0"/>
              <a:t> buğdaygillerde yer alan , çeşitli hücreleri kapsayan bir dokudur. </a:t>
            </a:r>
            <a:r>
              <a:rPr lang="tr-TR" dirty="0" err="1" smtClean="0"/>
              <a:t>Floem</a:t>
            </a:r>
            <a:r>
              <a:rPr lang="tr-TR" dirty="0" smtClean="0"/>
              <a:t> ve </a:t>
            </a:r>
            <a:r>
              <a:rPr lang="tr-TR" dirty="0" err="1" smtClean="0"/>
              <a:t>ksilem</a:t>
            </a:r>
            <a:r>
              <a:rPr lang="tr-TR" dirty="0" smtClean="0"/>
              <a:t> dokuları ile </a:t>
            </a:r>
            <a:r>
              <a:rPr lang="tr-TR" dirty="0" err="1" smtClean="0"/>
              <a:t>kambial</a:t>
            </a:r>
            <a:r>
              <a:rPr lang="tr-TR" dirty="0" smtClean="0"/>
              <a:t> tabaka </a:t>
            </a:r>
            <a:r>
              <a:rPr lang="tr-TR" dirty="0" err="1" smtClean="0"/>
              <a:t>vaskular</a:t>
            </a:r>
            <a:r>
              <a:rPr lang="tr-TR" dirty="0" smtClean="0"/>
              <a:t> doku içerisinde yer alır. </a:t>
            </a:r>
            <a:r>
              <a:rPr lang="tr-TR" dirty="0" err="1" smtClean="0"/>
              <a:t>Vaskular</a:t>
            </a:r>
            <a:r>
              <a:rPr lang="tr-TR" dirty="0" smtClean="0"/>
              <a:t> dokunun </a:t>
            </a:r>
            <a:r>
              <a:rPr lang="tr-TR" dirty="0" err="1" smtClean="0"/>
              <a:t>baklagil</a:t>
            </a:r>
            <a:r>
              <a:rPr lang="tr-TR" dirty="0" smtClean="0"/>
              <a:t> gövdelerindeki oranı yüksek olduğundan sindirime engel teşkil etmektedir. 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874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196752"/>
            <a:ext cx="8424936" cy="512784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err="1" smtClean="0"/>
              <a:t>Sklerankima</a:t>
            </a:r>
            <a:r>
              <a:rPr lang="tr-TR" dirty="0" smtClean="0"/>
              <a:t> , olgunlaşınca </a:t>
            </a:r>
            <a:r>
              <a:rPr lang="tr-TR" dirty="0" err="1" smtClean="0"/>
              <a:t>ligninleşen</a:t>
            </a:r>
            <a:r>
              <a:rPr lang="tr-TR" dirty="0" smtClean="0"/>
              <a:t> uzun ve kalın duvar oluşturan bir hücre grubudur. Yaprak ve gövdelere mekanik dayanıklılık sağlar . 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err="1" smtClean="0"/>
              <a:t>Sklerankima</a:t>
            </a:r>
            <a:r>
              <a:rPr lang="tr-TR" dirty="0" smtClean="0"/>
              <a:t> bazı baklagillerin sadece yaprak orta damarında bulunurken , buğdaygillerde yaprak ayasında , kınında ve gövdede bulunmaktadır. 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2112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199856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Görüldüğü gibi farklı özelliklere sahip olan dokular , farklı yem değerine sahiptir. Bu bilgilerin ışığı altında </a:t>
            </a:r>
            <a:r>
              <a:rPr lang="tr-TR" dirty="0" err="1"/>
              <a:t>M</a:t>
            </a:r>
            <a:r>
              <a:rPr lang="tr-TR" dirty="0" err="1" smtClean="0"/>
              <a:t>erchen</a:t>
            </a:r>
            <a:r>
              <a:rPr lang="tr-TR" dirty="0" smtClean="0"/>
              <a:t> ve </a:t>
            </a:r>
            <a:r>
              <a:rPr lang="tr-TR" dirty="0" err="1" smtClean="0"/>
              <a:t>Bourquin</a:t>
            </a:r>
            <a:r>
              <a:rPr lang="tr-TR" dirty="0" smtClean="0"/>
              <a:t> (1994) bitkilerdeki dokuları sindirilme oranına göre , </a:t>
            </a:r>
          </a:p>
          <a:p>
            <a:pPr marL="0" indent="0" algn="just">
              <a:buNone/>
            </a:pPr>
            <a:r>
              <a:rPr lang="tr-TR" dirty="0"/>
              <a:t> </a:t>
            </a:r>
            <a:endParaRPr lang="tr-TR" dirty="0" smtClean="0"/>
          </a:p>
          <a:p>
            <a:pPr marL="0" indent="0" algn="just">
              <a:buNone/>
            </a:pPr>
            <a:r>
              <a:rPr lang="tr-TR" dirty="0"/>
              <a:t> </a:t>
            </a:r>
            <a:r>
              <a:rPr lang="tr-TR" dirty="0" err="1" smtClean="0"/>
              <a:t>floem</a:t>
            </a:r>
            <a:r>
              <a:rPr lang="tr-TR" dirty="0" smtClean="0"/>
              <a:t>=</a:t>
            </a:r>
            <a:r>
              <a:rPr lang="tr-TR" dirty="0" err="1" smtClean="0"/>
              <a:t>mezofil</a:t>
            </a:r>
            <a:r>
              <a:rPr lang="tr-TR" dirty="0" smtClean="0"/>
              <a:t>=farklılaşmamış parankima &gt;</a:t>
            </a:r>
            <a:r>
              <a:rPr lang="tr-TR" dirty="0" err="1" smtClean="0"/>
              <a:t>epidermis</a:t>
            </a:r>
            <a:r>
              <a:rPr lang="tr-TR" dirty="0" smtClean="0"/>
              <a:t> &gt; </a:t>
            </a:r>
          </a:p>
          <a:p>
            <a:pPr marL="0" indent="0" algn="just">
              <a:buNone/>
            </a:pPr>
            <a:r>
              <a:rPr lang="tr-TR" dirty="0" smtClean="0"/>
              <a:t>parankima demet kını &gt; </a:t>
            </a:r>
            <a:r>
              <a:rPr lang="tr-TR" dirty="0" err="1" smtClean="0"/>
              <a:t>sklerenkima</a:t>
            </a:r>
            <a:r>
              <a:rPr lang="tr-TR" dirty="0" smtClean="0"/>
              <a:t> &gt; </a:t>
            </a:r>
            <a:r>
              <a:rPr lang="tr-TR" dirty="0" err="1" smtClean="0"/>
              <a:t>ligninleşmiş</a:t>
            </a:r>
            <a:r>
              <a:rPr lang="tr-TR" dirty="0" smtClean="0"/>
              <a:t> </a:t>
            </a:r>
          </a:p>
          <a:p>
            <a:pPr marL="0" indent="0" algn="just">
              <a:buNone/>
            </a:pPr>
            <a:r>
              <a:rPr lang="tr-TR" dirty="0" err="1" smtClean="0"/>
              <a:t>vaskular</a:t>
            </a:r>
            <a:r>
              <a:rPr lang="tr-TR" dirty="0" smtClean="0"/>
              <a:t>  doku şeklinde sıralanmıştır 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0599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576064"/>
          </a:xfrm>
        </p:spPr>
        <p:txBody>
          <a:bodyPr>
            <a:noAutofit/>
          </a:bodyPr>
          <a:lstStyle/>
          <a:p>
            <a:r>
              <a:rPr lang="tr-TR" sz="3600" u="sng" dirty="0" smtClean="0"/>
              <a:t>KİMYASAL KOMPOZİSYON</a:t>
            </a:r>
            <a:endParaRPr lang="tr-TR" sz="3600" u="sng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91182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Baklagiller genel olarak daha fazla hücresel bileşik ve daha az hücre duvarı maddesine sahiptir . Ayrıca olgunlaşma ile görülen beslenme değeri kayıpları baklagillerde daha azdır .</a:t>
            </a:r>
          </a:p>
          <a:p>
            <a:pPr marL="0" indent="0" algn="just">
              <a:buNone/>
            </a:pPr>
            <a:r>
              <a:rPr lang="tr-TR" dirty="0" smtClean="0"/>
              <a:t>    Hatta </a:t>
            </a:r>
            <a:r>
              <a:rPr lang="tr-TR" dirty="0" err="1" smtClean="0"/>
              <a:t>baklagil</a:t>
            </a:r>
            <a:r>
              <a:rPr lang="tr-TR" dirty="0" smtClean="0"/>
              <a:t> yapraklarında olgunlaşma ile birlikte doku oranlarında hiçbir değişim olmamaktadır. </a:t>
            </a:r>
          </a:p>
          <a:p>
            <a:pPr marL="0" indent="0" algn="just">
              <a:buNone/>
            </a:pPr>
            <a:r>
              <a:rPr lang="tr-TR" dirty="0" smtClean="0"/>
              <a:t>  </a:t>
            </a:r>
          </a:p>
          <a:p>
            <a:pPr marL="0" indent="0" algn="just">
              <a:buNone/>
            </a:pPr>
            <a:r>
              <a:rPr lang="tr-TR" dirty="0" smtClean="0"/>
              <a:t> Serin mevsim buğdaygillerinde olgunlaşma ile yaprak ve gövdelerin hücre duvarındaki lignin oranı iki katına çıkar , baklagillerde ise bu artış % 20 den daha azdır.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1971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Buğdaygiller selüloz , </a:t>
            </a:r>
            <a:r>
              <a:rPr lang="tr-TR" dirty="0" err="1" smtClean="0"/>
              <a:t>hemiselüloz</a:t>
            </a:r>
            <a:r>
              <a:rPr lang="tr-TR" dirty="0" smtClean="0"/>
              <a:t> ve NDF gibi yapısal maddeler bakımından zengin olmalarına rağmen otun sindirimine en fazla engel teşkil eden lignin oranı bakımından düşüktür. 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err="1" smtClean="0"/>
              <a:t>Baklagil</a:t>
            </a:r>
            <a:r>
              <a:rPr lang="tr-TR" dirty="0" smtClean="0"/>
              <a:t> gövdelerinde lignin ne </a:t>
            </a:r>
            <a:r>
              <a:rPr lang="tr-TR" dirty="0" err="1" smtClean="0"/>
              <a:t>ligninleşmenin</a:t>
            </a:r>
            <a:r>
              <a:rPr lang="tr-TR" dirty="0" smtClean="0"/>
              <a:t> yüksekliği ot kalitelerinin buğdaygillerden çok yüksek olmasını engellemektedir. Baklagillerde otun sindirilemeyen kısmındaki lignin/selüloz oranı 1.09 , buğdaygillerde ise 0.94 tür.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9739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err="1" smtClean="0"/>
              <a:t>Ruminantlar</a:t>
            </a:r>
            <a:r>
              <a:rPr lang="tr-TR" dirty="0" smtClean="0"/>
              <a:t> </a:t>
            </a:r>
            <a:r>
              <a:rPr lang="tr-TR" dirty="0" err="1" smtClean="0"/>
              <a:t>baklagil</a:t>
            </a:r>
            <a:r>
              <a:rPr lang="tr-TR" dirty="0" smtClean="0"/>
              <a:t> lifini %40-50 oranında sindirirken </a:t>
            </a:r>
            <a:r>
              <a:rPr lang="tr-TR" dirty="0" err="1" smtClean="0"/>
              <a:t>buğdaygil</a:t>
            </a:r>
            <a:r>
              <a:rPr lang="tr-TR" dirty="0" smtClean="0"/>
              <a:t> lifini %60-70 oranında sindirirler.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Yoncayı domuz ayrığı , </a:t>
            </a:r>
            <a:r>
              <a:rPr lang="tr-TR" dirty="0" err="1" smtClean="0"/>
              <a:t>kelp</a:t>
            </a:r>
            <a:r>
              <a:rPr lang="tr-TR" dirty="0" smtClean="0"/>
              <a:t> kuyruğu ve yüksek çayır yumağı ile kıyaslayan </a:t>
            </a:r>
            <a:r>
              <a:rPr lang="tr-TR" dirty="0" err="1" smtClean="0"/>
              <a:t>Susmel</a:t>
            </a:r>
            <a:r>
              <a:rPr lang="tr-TR" dirty="0" smtClean="0"/>
              <a:t> ve ark.(1990) yonca da ham protein oranını yüksek , NDF ve selüloz oranını düşük olmasına rağmen </a:t>
            </a:r>
            <a:r>
              <a:rPr lang="tr-TR" dirty="0" err="1" smtClean="0"/>
              <a:t>sindirilebilirliğin</a:t>
            </a:r>
            <a:r>
              <a:rPr lang="tr-TR" dirty="0" smtClean="0"/>
              <a:t> fazla yüksek olmadığını bulmuşlardır.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1285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tr-TR" sz="4000" dirty="0" smtClean="0"/>
              <a:t>SERİN MEVSİM VE SICAK MEVSİM BİTKİLERİ 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623792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smtClean="0">
                <a:solidFill>
                  <a:schemeClr val="tx2"/>
                </a:solidFill>
              </a:rPr>
              <a:t>Doku Morfolojisi (Anatomik Farklılık)</a:t>
            </a:r>
          </a:p>
          <a:p>
            <a:pPr marL="0" indent="0" algn="just">
              <a:buNone/>
            </a:pPr>
            <a:r>
              <a:rPr lang="tr-TR" dirty="0" smtClean="0"/>
              <a:t>Serin mevsim buğdaygilleri sıcak mevsim buğdaygillerine göre daha fazla sindirilebilirler. Çünkü büyüme sıcaklıkları ve fotosentez yollarına bağlı olarak doku yapıları ve oranları farklıdır.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Sıcak mevsim buğdaygilleri yaşadıkları ekolojiden dolayı çiçeklenmeye daha çabuk ulaşırlar, bu da otun içinde gövde oranının daha fazla olmasına sebeptir.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237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Doku yapılarına ve oranlarına bakıldığında serin iklim ve sıcak iklim buğdaygilleri arasında önemli farklılığın olduğu görülmektedir. C4 buğdaygillerindeki özelleşmiş anatomik organizasyon daha düşük kaliteye sebep olmaktadır. </a:t>
            </a:r>
          </a:p>
          <a:p>
            <a:pPr marL="0" indent="0" algn="just">
              <a:buNone/>
            </a:pPr>
            <a:r>
              <a:rPr lang="tr-TR" dirty="0"/>
              <a:t> </a:t>
            </a:r>
            <a:r>
              <a:rPr lang="tr-TR" dirty="0" smtClean="0"/>
              <a:t> Serin mevsim buğdaygillerinde baklagillerdeki gibi yaprakların </a:t>
            </a:r>
            <a:r>
              <a:rPr lang="tr-TR" dirty="0" err="1" smtClean="0"/>
              <a:t>epidermisi</a:t>
            </a:r>
            <a:r>
              <a:rPr lang="tr-TR" dirty="0" smtClean="0"/>
              <a:t> çiğnenme ve sindirim sistemi ile kolayca kaybolur.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9375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C4 buğdaygillerindeki en büyük anatomik farklılıklardan birisi parankima demek kını hücreleridir. Bunlar yapraklarda </a:t>
            </a:r>
            <a:r>
              <a:rPr lang="tr-TR" dirty="0" err="1" smtClean="0"/>
              <a:t>vaskular</a:t>
            </a:r>
            <a:r>
              <a:rPr lang="tr-TR" dirty="0" smtClean="0"/>
              <a:t> dokunun etrafını saran yüksek oranda özelleşmiş bir hücre grubudur. </a:t>
            </a:r>
            <a:r>
              <a:rPr lang="tr-TR" dirty="0" err="1" smtClean="0"/>
              <a:t>Kranz</a:t>
            </a:r>
            <a:r>
              <a:rPr lang="tr-TR" dirty="0" smtClean="0"/>
              <a:t> olarak adlandırılan bu yapı C3 bitkilerinde nadiren görülür.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5861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298104"/>
            <a:ext cx="8229600" cy="5559896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Sonuç olarak anatomik farklılık açısından C4 buğdaygillerinde kalın duvarlı hücrelere sahip (</a:t>
            </a:r>
            <a:r>
              <a:rPr lang="tr-TR" dirty="0" err="1" smtClean="0"/>
              <a:t>vaskular</a:t>
            </a:r>
            <a:r>
              <a:rPr lang="tr-TR" dirty="0" smtClean="0"/>
              <a:t> doku , </a:t>
            </a:r>
            <a:r>
              <a:rPr lang="tr-TR" dirty="0" err="1" smtClean="0"/>
              <a:t>sklerankima</a:t>
            </a:r>
            <a:r>
              <a:rPr lang="tr-TR" dirty="0" smtClean="0"/>
              <a:t> ve parankima demet kını ) dokuların oranları serin mevsim buğdaygillerinden yüksektir.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422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r>
              <a:rPr lang="tr-TR" sz="3600" dirty="0" smtClean="0"/>
              <a:t>Kimyasal Kompozisyon 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38912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Sıcak mevsim buğdaygillerinde hızlı olgunlaşma ve yapısal madde üretiminden dolayı yapısal olmayan karbonhidratlar minimum seviyededir. Bu da düşük fermantasyona sebep olur. Genellikle N konsantrasyonları da düşüktür ve olgunlaşma ile hızla azalır 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3753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err="1" smtClean="0"/>
              <a:t>Deinum</a:t>
            </a:r>
            <a:r>
              <a:rPr lang="tr-TR" dirty="0" smtClean="0"/>
              <a:t> ve </a:t>
            </a:r>
            <a:r>
              <a:rPr lang="tr-TR" dirty="0" err="1" smtClean="0"/>
              <a:t>Dirven</a:t>
            </a:r>
            <a:r>
              <a:rPr lang="tr-TR" dirty="0" smtClean="0"/>
              <a:t> (1975) serin mevsim bitkilerinde </a:t>
            </a:r>
            <a:r>
              <a:rPr lang="tr-TR" dirty="0" err="1" smtClean="0"/>
              <a:t>yapraklılık</a:t>
            </a:r>
            <a:r>
              <a:rPr lang="tr-TR" dirty="0" smtClean="0"/>
              <a:t> , organik N ve suda eriyebilir karbonhidrat oranının yüksek ; hücre duvarı maddelerinin düşük olduğunu tespit etmişler ve bu özelliklerin </a:t>
            </a:r>
            <a:r>
              <a:rPr lang="tr-TR" dirty="0" err="1" smtClean="0"/>
              <a:t>sindirilebilirliğe</a:t>
            </a:r>
            <a:r>
              <a:rPr lang="tr-TR" dirty="0" smtClean="0"/>
              <a:t> yansıdığını ileri sürmüşlerdir.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9679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r>
              <a:rPr lang="tr-TR" sz="3600" dirty="0" smtClean="0"/>
              <a:t> SONUÇ 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Bu çalışmada derlenen sonuçlar bitkilerin sahip olduğu genetik özelliklerin yem kalitesinde ne kadar önemli olduğunu ortaya koymaktadır. Bitkiler arasında farklılığı ortaya çıkaran en önemli faktörler anatomik yapı ve kimyasal kompozisyondur. </a:t>
            </a:r>
          </a:p>
          <a:p>
            <a:pPr marL="0" indent="0" algn="just">
              <a:buNone/>
            </a:pPr>
            <a:r>
              <a:rPr lang="tr-TR" dirty="0" smtClean="0"/>
              <a:t>Bu nedenle baklagiller ile buğdaygiller , sıcak mevsim bitkileri ile serin mevsim bitkileri , hatta aynı tür içinde yer alan varyetelerin arasında beslenme değeri farklılığı mevcuttur.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8147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 </a:t>
            </a:r>
            <a:r>
              <a:rPr lang="tr-TR" dirty="0" smtClean="0"/>
              <a:t> Genelde baklagiller sahip oldukları düşük hücre duvarı maddelerinden dolayı buğdaygillerden daha yüksek beslenme değerine sahiptir . Ancak baklagillerdeki  lignin oranı buğdaygillerden daha fazladır . 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/>
              <a:t> </a:t>
            </a:r>
            <a:r>
              <a:rPr lang="tr-TR" dirty="0" smtClean="0"/>
              <a:t>   Sıcak mevsim bitkileri sahip oldukları farklı ve özelleşmiş anatomik yapılardan dolayı sindirimi zor olan yapılara sahiptirler. Bu nedenle genel olarak serin mevsim yem bitkilerinin beslenme değeri sıcak mevsim bitkilerinden yüksektir.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9689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128</TotalTime>
  <Words>997</Words>
  <Application>Microsoft Office PowerPoint</Application>
  <PresentationFormat>Ekran Gösterisi (4:3)</PresentationFormat>
  <Paragraphs>61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Akış</vt:lpstr>
      <vt:lpstr>  YEM BİTKİLERİNDE ANATOMİK  YAPI VE KİMYASAL KOMPOZİSYONUN BESLENME DEĞERİNE ETKİLERİ</vt:lpstr>
      <vt:lpstr>Giriş </vt:lpstr>
      <vt:lpstr>PowerPoint Sunusu</vt:lpstr>
      <vt:lpstr>BAKLAGİLLER VE BUĞDAYGİLLER</vt:lpstr>
      <vt:lpstr>Doku morfolojisi(anatomik farklılık) </vt:lpstr>
      <vt:lpstr>PowerPoint Sunusu</vt:lpstr>
      <vt:lpstr>PowerPoint Sunusu</vt:lpstr>
      <vt:lpstr>PowerPoint Sunusu</vt:lpstr>
      <vt:lpstr>PowerPoint Sunusu</vt:lpstr>
      <vt:lpstr>PowerPoint Sunusu</vt:lpstr>
      <vt:lpstr>KİMYASAL KOMPOZİSYON</vt:lpstr>
      <vt:lpstr>PowerPoint Sunusu</vt:lpstr>
      <vt:lpstr>PowerPoint Sunusu</vt:lpstr>
      <vt:lpstr>SERİN MEVSİM VE SICAK MEVSİM BİTKİLERİ </vt:lpstr>
      <vt:lpstr>PowerPoint Sunusu</vt:lpstr>
      <vt:lpstr>PowerPoint Sunusu</vt:lpstr>
      <vt:lpstr>PowerPoint Sunusu</vt:lpstr>
      <vt:lpstr>Kimyasal Kompozisyon </vt:lpstr>
      <vt:lpstr>PowerPoint Sunusu</vt:lpstr>
      <vt:lpstr> SONUÇ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YEM BİTKİLERİNDE ANATOMİK  YAPI VE KİMYASAL KOMPOZİSYONUN BESLENME DEĞERİNE ETKİLERİ</dc:title>
  <dc:creator>Celal</dc:creator>
  <cp:lastModifiedBy>dell</cp:lastModifiedBy>
  <cp:revision>28</cp:revision>
  <dcterms:created xsi:type="dcterms:W3CDTF">2015-11-08T08:59:53Z</dcterms:created>
  <dcterms:modified xsi:type="dcterms:W3CDTF">2020-03-17T13:22:36Z</dcterms:modified>
</cp:coreProperties>
</file>