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5" r:id="rId5"/>
    <p:sldId id="263" r:id="rId6"/>
    <p:sldId id="258" r:id="rId7"/>
    <p:sldId id="262" r:id="rId8"/>
    <p:sldId id="259" r:id="rId9"/>
    <p:sldId id="269" r:id="rId10"/>
    <p:sldId id="260" r:id="rId11"/>
    <p:sldId id="261" r:id="rId12"/>
    <p:sldId id="266" r:id="rId13"/>
    <p:sldId id="267" r:id="rId14"/>
    <p:sldId id="268"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2814" y="-9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98BF25-7D64-44F0-BA41-B0E6E6E73F75}"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A783A5CB-21DF-4A5D-8B6A-5BA13AD7658D}">
      <dgm:prSet phldrT="[Metin]" custT="1"/>
      <dgm:spPr/>
      <dgm:t>
        <a:bodyPr/>
        <a:lstStyle/>
        <a:p>
          <a:r>
            <a:rPr lang="tr-TR" sz="3200" dirty="0" smtClean="0">
              <a:solidFill>
                <a:schemeClr val="bg1"/>
              </a:solidFill>
            </a:rPr>
            <a:t>Sulu kaba yemler</a:t>
          </a:r>
          <a:endParaRPr lang="tr-TR" sz="3200" dirty="0">
            <a:solidFill>
              <a:schemeClr val="bg1"/>
            </a:solidFill>
          </a:endParaRPr>
        </a:p>
      </dgm:t>
    </dgm:pt>
    <dgm:pt modelId="{7DD090DB-993F-420C-AE55-F774FCE04EFD}" type="parTrans" cxnId="{D3CAF75E-07CA-4EFE-B398-92AF6996CF6C}">
      <dgm:prSet/>
      <dgm:spPr/>
      <dgm:t>
        <a:bodyPr/>
        <a:lstStyle/>
        <a:p>
          <a:endParaRPr lang="tr-TR"/>
        </a:p>
      </dgm:t>
    </dgm:pt>
    <dgm:pt modelId="{DC6984E6-E4CA-43E0-82D2-B787959578F2}" type="sibTrans" cxnId="{D3CAF75E-07CA-4EFE-B398-92AF6996CF6C}">
      <dgm:prSet/>
      <dgm:spPr/>
      <dgm:t>
        <a:bodyPr/>
        <a:lstStyle/>
        <a:p>
          <a:endParaRPr lang="tr-TR"/>
        </a:p>
      </dgm:t>
    </dgm:pt>
    <dgm:pt modelId="{2C27BC04-66A0-4DC2-9C37-E6BEEE5545CA}">
      <dgm:prSet phldrT="[Metin]" custT="1"/>
      <dgm:spPr/>
      <dgm:t>
        <a:bodyPr/>
        <a:lstStyle/>
        <a:p>
          <a:r>
            <a:rPr lang="tr-TR" sz="1800" dirty="0" smtClean="0"/>
            <a:t>Yeşil yemler</a:t>
          </a:r>
          <a:endParaRPr lang="tr-TR" sz="1800" dirty="0"/>
        </a:p>
      </dgm:t>
    </dgm:pt>
    <dgm:pt modelId="{375132D7-16CF-4855-A46B-C41C256FB559}" type="parTrans" cxnId="{7FFFC47A-352E-435B-B759-BDA50E3EB0E2}">
      <dgm:prSet/>
      <dgm:spPr/>
      <dgm:t>
        <a:bodyPr/>
        <a:lstStyle/>
        <a:p>
          <a:endParaRPr lang="tr-TR"/>
        </a:p>
      </dgm:t>
    </dgm:pt>
    <dgm:pt modelId="{629EDCEF-7C59-48F7-802B-278070D0F8E4}" type="sibTrans" cxnId="{7FFFC47A-352E-435B-B759-BDA50E3EB0E2}">
      <dgm:prSet/>
      <dgm:spPr/>
      <dgm:t>
        <a:bodyPr/>
        <a:lstStyle/>
        <a:p>
          <a:endParaRPr lang="tr-TR"/>
        </a:p>
      </dgm:t>
    </dgm:pt>
    <dgm:pt modelId="{8C4C2DC7-BA6C-4404-AF63-C6287239BFCC}">
      <dgm:prSet phldrT="[Metin]" custT="1"/>
      <dgm:spPr/>
      <dgm:t>
        <a:bodyPr/>
        <a:lstStyle/>
        <a:p>
          <a:r>
            <a:rPr lang="tr-TR" sz="3200" dirty="0" smtClean="0"/>
            <a:t>Kuru kaba yemler</a:t>
          </a:r>
          <a:endParaRPr lang="tr-TR" sz="3200" dirty="0"/>
        </a:p>
      </dgm:t>
    </dgm:pt>
    <dgm:pt modelId="{A16501DA-10BC-42DC-A113-631656F8EF46}" type="parTrans" cxnId="{745E9AB4-C6DA-43EB-8082-B40ADFE159F6}">
      <dgm:prSet/>
      <dgm:spPr/>
      <dgm:t>
        <a:bodyPr/>
        <a:lstStyle/>
        <a:p>
          <a:endParaRPr lang="tr-TR"/>
        </a:p>
      </dgm:t>
    </dgm:pt>
    <dgm:pt modelId="{030D9420-E2EE-46EF-99C9-6E827FB7370D}" type="sibTrans" cxnId="{745E9AB4-C6DA-43EB-8082-B40ADFE159F6}">
      <dgm:prSet/>
      <dgm:spPr/>
      <dgm:t>
        <a:bodyPr/>
        <a:lstStyle/>
        <a:p>
          <a:endParaRPr lang="tr-TR"/>
        </a:p>
      </dgm:t>
    </dgm:pt>
    <dgm:pt modelId="{6BC57B6C-F05A-4FF5-B9F9-313ED9E61188}">
      <dgm:prSet phldrT="[Metin]" custT="1"/>
      <dgm:spPr/>
      <dgm:t>
        <a:bodyPr/>
        <a:lstStyle/>
        <a:p>
          <a:r>
            <a:rPr lang="tr-TR" sz="1800" dirty="0" smtClean="0"/>
            <a:t>Kutu otlar (</a:t>
          </a:r>
          <a:r>
            <a:rPr lang="tr-TR" sz="1800" dirty="0" err="1" smtClean="0"/>
            <a:t>buğdaygil</a:t>
          </a:r>
          <a:r>
            <a:rPr lang="tr-TR" sz="1800" dirty="0" smtClean="0"/>
            <a:t> kuru otları, </a:t>
          </a:r>
          <a:r>
            <a:rPr lang="tr-TR" sz="1800" dirty="0" err="1" smtClean="0"/>
            <a:t>baklagil</a:t>
          </a:r>
          <a:r>
            <a:rPr lang="tr-TR" sz="1800" dirty="0" smtClean="0"/>
            <a:t> kuru otları ve </a:t>
          </a:r>
          <a:r>
            <a:rPr lang="tr-TR" sz="1800" dirty="0" err="1" smtClean="0"/>
            <a:t>bugdaygi</a:t>
          </a:r>
          <a:r>
            <a:rPr lang="tr-TR" sz="1800" dirty="0" smtClean="0"/>
            <a:t>-</a:t>
          </a:r>
          <a:r>
            <a:rPr lang="tr-TR" sz="1800" dirty="0" err="1" smtClean="0"/>
            <a:t>baklagil</a:t>
          </a:r>
          <a:r>
            <a:rPr lang="tr-TR" sz="1800" dirty="0" smtClean="0"/>
            <a:t> karışımı kuru otları)</a:t>
          </a:r>
          <a:endParaRPr lang="tr-TR" sz="1800" dirty="0"/>
        </a:p>
      </dgm:t>
    </dgm:pt>
    <dgm:pt modelId="{3DC39D56-7870-4A47-9716-7B49E15E5DCE}" type="parTrans" cxnId="{938622B9-F6B9-492B-B5E5-E95437D3A8C5}">
      <dgm:prSet/>
      <dgm:spPr/>
      <dgm:t>
        <a:bodyPr/>
        <a:lstStyle/>
        <a:p>
          <a:endParaRPr lang="tr-TR"/>
        </a:p>
      </dgm:t>
    </dgm:pt>
    <dgm:pt modelId="{ADD106B4-1641-4F06-8A24-A4A3EDE24CAC}" type="sibTrans" cxnId="{938622B9-F6B9-492B-B5E5-E95437D3A8C5}">
      <dgm:prSet/>
      <dgm:spPr/>
      <dgm:t>
        <a:bodyPr/>
        <a:lstStyle/>
        <a:p>
          <a:endParaRPr lang="tr-TR"/>
        </a:p>
      </dgm:t>
    </dgm:pt>
    <dgm:pt modelId="{8C363BE1-0358-4642-95B3-D746D81E98B4}">
      <dgm:prSet phldrT="[Metin]" custT="1"/>
      <dgm:spPr/>
      <dgm:t>
        <a:bodyPr/>
        <a:lstStyle/>
        <a:p>
          <a:r>
            <a:rPr lang="tr-TR" sz="1800" dirty="0" smtClean="0"/>
            <a:t>Kök ve yumru yemler</a:t>
          </a:r>
          <a:endParaRPr lang="tr-TR" sz="1800" dirty="0"/>
        </a:p>
      </dgm:t>
    </dgm:pt>
    <dgm:pt modelId="{140D2D10-75FF-4B84-A216-3105D0D8F292}" type="parTrans" cxnId="{217AA849-C235-422C-AAD9-55556727A6A4}">
      <dgm:prSet/>
      <dgm:spPr/>
      <dgm:t>
        <a:bodyPr/>
        <a:lstStyle/>
        <a:p>
          <a:endParaRPr lang="tr-TR"/>
        </a:p>
      </dgm:t>
    </dgm:pt>
    <dgm:pt modelId="{390103FA-62EF-4C6C-A341-3CF6B72332F4}" type="sibTrans" cxnId="{217AA849-C235-422C-AAD9-55556727A6A4}">
      <dgm:prSet/>
      <dgm:spPr/>
      <dgm:t>
        <a:bodyPr/>
        <a:lstStyle/>
        <a:p>
          <a:endParaRPr lang="tr-TR"/>
        </a:p>
      </dgm:t>
    </dgm:pt>
    <dgm:pt modelId="{E7A7ACB8-9D1D-4129-91C3-8BAB635596E1}">
      <dgm:prSet phldrT="[Metin]" custT="1"/>
      <dgm:spPr/>
      <dgm:t>
        <a:bodyPr/>
        <a:lstStyle/>
        <a:p>
          <a:r>
            <a:rPr lang="tr-TR" sz="1800" dirty="0" smtClean="0"/>
            <a:t>Yaş meyveler ve kabaklar</a:t>
          </a:r>
          <a:endParaRPr lang="tr-TR" sz="1800" dirty="0"/>
        </a:p>
      </dgm:t>
    </dgm:pt>
    <dgm:pt modelId="{980217FC-91BC-4E14-8E6D-F7044D5FD224}" type="parTrans" cxnId="{DE9C497A-6F63-4984-92A1-6CD847C7D6DE}">
      <dgm:prSet/>
      <dgm:spPr/>
      <dgm:t>
        <a:bodyPr/>
        <a:lstStyle/>
        <a:p>
          <a:endParaRPr lang="tr-TR"/>
        </a:p>
      </dgm:t>
    </dgm:pt>
    <dgm:pt modelId="{EAC2356E-320D-4AC6-A74E-3E942F064517}" type="sibTrans" cxnId="{DE9C497A-6F63-4984-92A1-6CD847C7D6DE}">
      <dgm:prSet/>
      <dgm:spPr/>
      <dgm:t>
        <a:bodyPr/>
        <a:lstStyle/>
        <a:p>
          <a:endParaRPr lang="tr-TR"/>
        </a:p>
      </dgm:t>
    </dgm:pt>
    <dgm:pt modelId="{0180B16B-EEFD-4E73-A5BF-059F89A5ED65}">
      <dgm:prSet phldrT="[Metin]" custT="1"/>
      <dgm:spPr/>
      <dgm:t>
        <a:bodyPr/>
        <a:lstStyle/>
        <a:p>
          <a:r>
            <a:rPr lang="tr-TR" sz="1800" dirty="0" smtClean="0"/>
            <a:t>Ağaç, dal ve yaprakları</a:t>
          </a:r>
          <a:endParaRPr lang="tr-TR" sz="1800" dirty="0"/>
        </a:p>
      </dgm:t>
    </dgm:pt>
    <dgm:pt modelId="{F57C50FE-FEAC-4078-850A-214765B92101}" type="parTrans" cxnId="{2F56AA4F-F4E3-48CE-A967-7EF51D5AFD20}">
      <dgm:prSet/>
      <dgm:spPr/>
      <dgm:t>
        <a:bodyPr/>
        <a:lstStyle/>
        <a:p>
          <a:endParaRPr lang="tr-TR"/>
        </a:p>
      </dgm:t>
    </dgm:pt>
    <dgm:pt modelId="{C7C82428-2B2F-4228-8385-636686A62B96}" type="sibTrans" cxnId="{2F56AA4F-F4E3-48CE-A967-7EF51D5AFD20}">
      <dgm:prSet/>
      <dgm:spPr/>
      <dgm:t>
        <a:bodyPr/>
        <a:lstStyle/>
        <a:p>
          <a:endParaRPr lang="tr-TR"/>
        </a:p>
      </dgm:t>
    </dgm:pt>
    <dgm:pt modelId="{68C7643C-DBBA-4948-937E-C9268EFB7BE6}">
      <dgm:prSet phldrT="[Metin]" custT="1"/>
      <dgm:spPr/>
      <dgm:t>
        <a:bodyPr/>
        <a:lstStyle/>
        <a:p>
          <a:r>
            <a:rPr lang="tr-TR" sz="1800" dirty="0" smtClean="0"/>
            <a:t>Silo yemleri (silaj, </a:t>
          </a:r>
          <a:r>
            <a:rPr lang="tr-TR" sz="1800" dirty="0" err="1" smtClean="0"/>
            <a:t>haylaj</a:t>
          </a:r>
          <a:r>
            <a:rPr lang="tr-TR" sz="1800" dirty="0" smtClean="0"/>
            <a:t>)</a:t>
          </a:r>
          <a:endParaRPr lang="tr-TR" sz="1800" dirty="0"/>
        </a:p>
      </dgm:t>
    </dgm:pt>
    <dgm:pt modelId="{D905D7A3-5430-4540-831F-627D3E609BCF}" type="parTrans" cxnId="{8B98DA8C-51ED-4C04-BE1C-77F9FD9940F4}">
      <dgm:prSet/>
      <dgm:spPr/>
      <dgm:t>
        <a:bodyPr/>
        <a:lstStyle/>
        <a:p>
          <a:endParaRPr lang="tr-TR"/>
        </a:p>
      </dgm:t>
    </dgm:pt>
    <dgm:pt modelId="{865088E0-97C4-4CB2-8CC0-ADA92C939A44}" type="sibTrans" cxnId="{8B98DA8C-51ED-4C04-BE1C-77F9FD9940F4}">
      <dgm:prSet/>
      <dgm:spPr/>
      <dgm:t>
        <a:bodyPr/>
        <a:lstStyle/>
        <a:p>
          <a:endParaRPr lang="tr-TR"/>
        </a:p>
      </dgm:t>
    </dgm:pt>
    <dgm:pt modelId="{3AC35637-8413-4C86-8334-B214F891F1AE}">
      <dgm:prSet phldrT="[Metin]" custT="1"/>
      <dgm:spPr/>
      <dgm:t>
        <a:bodyPr/>
        <a:lstStyle/>
        <a:p>
          <a:r>
            <a:rPr lang="tr-TR" sz="1800" dirty="0" smtClean="0"/>
            <a:t>Sanayi artığı posalar</a:t>
          </a:r>
          <a:endParaRPr lang="tr-TR" sz="1800" dirty="0"/>
        </a:p>
      </dgm:t>
    </dgm:pt>
    <dgm:pt modelId="{12EC5920-4D16-4C84-95AF-8E82E10B07EC}" type="parTrans" cxnId="{F36A8D88-480E-452C-AC2E-3059DE375E3F}">
      <dgm:prSet/>
      <dgm:spPr/>
      <dgm:t>
        <a:bodyPr/>
        <a:lstStyle/>
        <a:p>
          <a:endParaRPr lang="tr-TR"/>
        </a:p>
      </dgm:t>
    </dgm:pt>
    <dgm:pt modelId="{65A8DBC1-02CD-4932-A99A-83A32451D6B3}" type="sibTrans" cxnId="{F36A8D88-480E-452C-AC2E-3059DE375E3F}">
      <dgm:prSet/>
      <dgm:spPr/>
      <dgm:t>
        <a:bodyPr/>
        <a:lstStyle/>
        <a:p>
          <a:endParaRPr lang="tr-TR"/>
        </a:p>
      </dgm:t>
    </dgm:pt>
    <dgm:pt modelId="{82EF5F97-3E6E-41F3-9E63-B10C7B44F4F9}">
      <dgm:prSet phldrT="[Metin]" custT="1"/>
      <dgm:spPr/>
      <dgm:t>
        <a:bodyPr/>
        <a:lstStyle/>
        <a:p>
          <a:r>
            <a:rPr lang="tr-TR" sz="1800" dirty="0" smtClean="0"/>
            <a:t>Kıtlık yemleri (kesler)</a:t>
          </a:r>
          <a:endParaRPr lang="tr-TR" sz="1800" dirty="0"/>
        </a:p>
      </dgm:t>
    </dgm:pt>
    <dgm:pt modelId="{9D661AC1-4DBE-4C2A-A077-B325D91AA4BF}" type="parTrans" cxnId="{009D4E36-3A50-4B0C-81CC-CD5FE91DF051}">
      <dgm:prSet/>
      <dgm:spPr/>
      <dgm:t>
        <a:bodyPr/>
        <a:lstStyle/>
        <a:p>
          <a:endParaRPr lang="tr-TR"/>
        </a:p>
      </dgm:t>
    </dgm:pt>
    <dgm:pt modelId="{48EE35AC-1D91-4324-8668-6935E16F4796}" type="sibTrans" cxnId="{009D4E36-3A50-4B0C-81CC-CD5FE91DF051}">
      <dgm:prSet/>
      <dgm:spPr/>
      <dgm:t>
        <a:bodyPr/>
        <a:lstStyle/>
        <a:p>
          <a:endParaRPr lang="tr-TR"/>
        </a:p>
      </dgm:t>
    </dgm:pt>
    <dgm:pt modelId="{6B82679C-5874-43AF-8FA5-F25FC9C2A662}">
      <dgm:prSet phldrT="[Metin]" custT="1"/>
      <dgm:spPr/>
      <dgm:t>
        <a:bodyPr/>
        <a:lstStyle/>
        <a:p>
          <a:r>
            <a:rPr lang="tr-TR" sz="1800" dirty="0" smtClean="0"/>
            <a:t>Hayvan beslemede kullanılan bazı kaba yemler </a:t>
          </a:r>
          <a:endParaRPr lang="tr-TR" sz="1800" dirty="0"/>
        </a:p>
      </dgm:t>
    </dgm:pt>
    <dgm:pt modelId="{1A8D542B-7FF7-4AE2-ABAD-029C9AE077C7}" type="parTrans" cxnId="{90BC63B7-A232-4530-A2F6-F91507141D41}">
      <dgm:prSet/>
      <dgm:spPr/>
    </dgm:pt>
    <dgm:pt modelId="{ED76AA7D-29CE-415C-A43D-89B2AAEF2677}" type="sibTrans" cxnId="{90BC63B7-A232-4530-A2F6-F91507141D41}">
      <dgm:prSet/>
      <dgm:spPr/>
    </dgm:pt>
    <dgm:pt modelId="{73FA6ED9-7FC1-4D95-9F30-6A79B5C1B027}" type="pres">
      <dgm:prSet presAssocID="{6C98BF25-7D64-44F0-BA41-B0E6E6E73F75}" presName="linearFlow" presStyleCnt="0">
        <dgm:presLayoutVars>
          <dgm:dir/>
          <dgm:animLvl val="lvl"/>
          <dgm:resizeHandles val="exact"/>
        </dgm:presLayoutVars>
      </dgm:prSet>
      <dgm:spPr/>
      <dgm:t>
        <a:bodyPr/>
        <a:lstStyle/>
        <a:p>
          <a:endParaRPr lang="tr-TR"/>
        </a:p>
      </dgm:t>
    </dgm:pt>
    <dgm:pt modelId="{98D8F8D3-A986-4FCC-90DD-C2B1E730A4EF}" type="pres">
      <dgm:prSet presAssocID="{A783A5CB-21DF-4A5D-8B6A-5BA13AD7658D}" presName="composite" presStyleCnt="0"/>
      <dgm:spPr/>
    </dgm:pt>
    <dgm:pt modelId="{E66B5F05-026F-477C-9B36-812F06EC956C}" type="pres">
      <dgm:prSet presAssocID="{A783A5CB-21DF-4A5D-8B6A-5BA13AD7658D}" presName="parentText" presStyleLbl="alignNode1" presStyleIdx="0" presStyleCnt="2">
        <dgm:presLayoutVars>
          <dgm:chMax val="1"/>
          <dgm:bulletEnabled val="1"/>
        </dgm:presLayoutVars>
      </dgm:prSet>
      <dgm:spPr/>
      <dgm:t>
        <a:bodyPr/>
        <a:lstStyle/>
        <a:p>
          <a:endParaRPr lang="tr-TR"/>
        </a:p>
      </dgm:t>
    </dgm:pt>
    <dgm:pt modelId="{C597415F-3855-415A-94CD-EBB96173129C}" type="pres">
      <dgm:prSet presAssocID="{A783A5CB-21DF-4A5D-8B6A-5BA13AD7658D}" presName="descendantText" presStyleLbl="alignAcc1" presStyleIdx="0" presStyleCnt="2" custScaleY="99854" custLinFactNeighborX="-166" custLinFactNeighborY="-330">
        <dgm:presLayoutVars>
          <dgm:bulletEnabled val="1"/>
        </dgm:presLayoutVars>
      </dgm:prSet>
      <dgm:spPr/>
      <dgm:t>
        <a:bodyPr/>
        <a:lstStyle/>
        <a:p>
          <a:endParaRPr lang="tr-TR"/>
        </a:p>
      </dgm:t>
    </dgm:pt>
    <dgm:pt modelId="{7CA66379-80FA-4655-86CA-34D695ADAAC0}" type="pres">
      <dgm:prSet presAssocID="{DC6984E6-E4CA-43E0-82D2-B787959578F2}" presName="sp" presStyleCnt="0"/>
      <dgm:spPr/>
    </dgm:pt>
    <dgm:pt modelId="{40CDF025-5057-4D3A-A662-52CE71A80E58}" type="pres">
      <dgm:prSet presAssocID="{8C4C2DC7-BA6C-4404-AF63-C6287239BFCC}" presName="composite" presStyleCnt="0"/>
      <dgm:spPr/>
    </dgm:pt>
    <dgm:pt modelId="{AA922045-C967-41E2-BB0C-4FD6984537FC}" type="pres">
      <dgm:prSet presAssocID="{8C4C2DC7-BA6C-4404-AF63-C6287239BFCC}" presName="parentText" presStyleLbl="alignNode1" presStyleIdx="1" presStyleCnt="2">
        <dgm:presLayoutVars>
          <dgm:chMax val="1"/>
          <dgm:bulletEnabled val="1"/>
        </dgm:presLayoutVars>
      </dgm:prSet>
      <dgm:spPr/>
      <dgm:t>
        <a:bodyPr/>
        <a:lstStyle/>
        <a:p>
          <a:endParaRPr lang="tr-TR"/>
        </a:p>
      </dgm:t>
    </dgm:pt>
    <dgm:pt modelId="{3BF00883-095F-44F5-A115-50CA3FFAAA51}" type="pres">
      <dgm:prSet presAssocID="{8C4C2DC7-BA6C-4404-AF63-C6287239BFCC}" presName="descendantText" presStyleLbl="alignAcc1" presStyleIdx="1" presStyleCnt="2">
        <dgm:presLayoutVars>
          <dgm:bulletEnabled val="1"/>
        </dgm:presLayoutVars>
      </dgm:prSet>
      <dgm:spPr/>
      <dgm:t>
        <a:bodyPr/>
        <a:lstStyle/>
        <a:p>
          <a:endParaRPr lang="tr-TR"/>
        </a:p>
      </dgm:t>
    </dgm:pt>
  </dgm:ptLst>
  <dgm:cxnLst>
    <dgm:cxn modelId="{217AA849-C235-422C-AAD9-55556727A6A4}" srcId="{A783A5CB-21DF-4A5D-8B6A-5BA13AD7658D}" destId="{8C363BE1-0358-4642-95B3-D746D81E98B4}" srcOrd="1" destOrd="0" parTransId="{140D2D10-75FF-4B84-A216-3105D0D8F292}" sibTransId="{390103FA-62EF-4C6C-A341-3CF6B72332F4}"/>
    <dgm:cxn modelId="{461E4FAC-38FF-4E53-A7CC-7C0AFAC46755}" type="presOf" srcId="{8C363BE1-0358-4642-95B3-D746D81E98B4}" destId="{C597415F-3855-415A-94CD-EBB96173129C}" srcOrd="0" destOrd="1" presId="urn:microsoft.com/office/officeart/2005/8/layout/chevron2"/>
    <dgm:cxn modelId="{26729596-2211-46EE-98DC-AE437E6CE2A5}" type="presOf" srcId="{6C98BF25-7D64-44F0-BA41-B0E6E6E73F75}" destId="{73FA6ED9-7FC1-4D95-9F30-6A79B5C1B027}" srcOrd="0" destOrd="0" presId="urn:microsoft.com/office/officeart/2005/8/layout/chevron2"/>
    <dgm:cxn modelId="{745E9AB4-C6DA-43EB-8082-B40ADFE159F6}" srcId="{6C98BF25-7D64-44F0-BA41-B0E6E6E73F75}" destId="{8C4C2DC7-BA6C-4404-AF63-C6287239BFCC}" srcOrd="1" destOrd="0" parTransId="{A16501DA-10BC-42DC-A113-631656F8EF46}" sibTransId="{030D9420-E2EE-46EF-99C9-6E827FB7370D}"/>
    <dgm:cxn modelId="{2F56AA4F-F4E3-48CE-A967-7EF51D5AFD20}" srcId="{A783A5CB-21DF-4A5D-8B6A-5BA13AD7658D}" destId="{0180B16B-EEFD-4E73-A5BF-059F89A5ED65}" srcOrd="3" destOrd="0" parTransId="{F57C50FE-FEAC-4078-850A-214765B92101}" sibTransId="{C7C82428-2B2F-4228-8385-636686A62B96}"/>
    <dgm:cxn modelId="{44275991-19CF-487B-AECD-E0BA2AC524A2}" type="presOf" srcId="{E7A7ACB8-9D1D-4129-91C3-8BAB635596E1}" destId="{C597415F-3855-415A-94CD-EBB96173129C}" srcOrd="0" destOrd="2" presId="urn:microsoft.com/office/officeart/2005/8/layout/chevron2"/>
    <dgm:cxn modelId="{D3CAF75E-07CA-4EFE-B398-92AF6996CF6C}" srcId="{6C98BF25-7D64-44F0-BA41-B0E6E6E73F75}" destId="{A783A5CB-21DF-4A5D-8B6A-5BA13AD7658D}" srcOrd="0" destOrd="0" parTransId="{7DD090DB-993F-420C-AE55-F774FCE04EFD}" sibTransId="{DC6984E6-E4CA-43E0-82D2-B787959578F2}"/>
    <dgm:cxn modelId="{009D4E36-3A50-4B0C-81CC-CD5FE91DF051}" srcId="{8C4C2DC7-BA6C-4404-AF63-C6287239BFCC}" destId="{82EF5F97-3E6E-41F3-9E63-B10C7B44F4F9}" srcOrd="2" destOrd="0" parTransId="{9D661AC1-4DBE-4C2A-A077-B325D91AA4BF}" sibTransId="{48EE35AC-1D91-4324-8668-6935E16F4796}"/>
    <dgm:cxn modelId="{F36A8D88-480E-452C-AC2E-3059DE375E3F}" srcId="{A783A5CB-21DF-4A5D-8B6A-5BA13AD7658D}" destId="{3AC35637-8413-4C86-8334-B214F891F1AE}" srcOrd="5" destOrd="0" parTransId="{12EC5920-4D16-4C84-95AF-8E82E10B07EC}" sibTransId="{65A8DBC1-02CD-4932-A99A-83A32451D6B3}"/>
    <dgm:cxn modelId="{686C30FB-0033-493A-869A-200C03E79728}" type="presOf" srcId="{2C27BC04-66A0-4DC2-9C37-E6BEEE5545CA}" destId="{C597415F-3855-415A-94CD-EBB96173129C}" srcOrd="0" destOrd="0" presId="urn:microsoft.com/office/officeart/2005/8/layout/chevron2"/>
    <dgm:cxn modelId="{40060782-0F48-4F95-B8CA-CA66038A9B28}" type="presOf" srcId="{3AC35637-8413-4C86-8334-B214F891F1AE}" destId="{C597415F-3855-415A-94CD-EBB96173129C}" srcOrd="0" destOrd="5" presId="urn:microsoft.com/office/officeart/2005/8/layout/chevron2"/>
    <dgm:cxn modelId="{90BC63B7-A232-4530-A2F6-F91507141D41}" srcId="{8C4C2DC7-BA6C-4404-AF63-C6287239BFCC}" destId="{6B82679C-5874-43AF-8FA5-F25FC9C2A662}" srcOrd="1" destOrd="0" parTransId="{1A8D542B-7FF7-4AE2-ABAD-029C9AE077C7}" sibTransId="{ED76AA7D-29CE-415C-A43D-89B2AAEF2677}"/>
    <dgm:cxn modelId="{8B98DA8C-51ED-4C04-BE1C-77F9FD9940F4}" srcId="{A783A5CB-21DF-4A5D-8B6A-5BA13AD7658D}" destId="{68C7643C-DBBA-4948-937E-C9268EFB7BE6}" srcOrd="4" destOrd="0" parTransId="{D905D7A3-5430-4540-831F-627D3E609BCF}" sibTransId="{865088E0-97C4-4CB2-8CC0-ADA92C939A44}"/>
    <dgm:cxn modelId="{21D410C5-A410-4A5D-AB12-E54FD46D5F12}" type="presOf" srcId="{68C7643C-DBBA-4948-937E-C9268EFB7BE6}" destId="{C597415F-3855-415A-94CD-EBB96173129C}" srcOrd="0" destOrd="4" presId="urn:microsoft.com/office/officeart/2005/8/layout/chevron2"/>
    <dgm:cxn modelId="{397ED512-D80A-4F11-9413-C0725863B92C}" type="presOf" srcId="{82EF5F97-3E6E-41F3-9E63-B10C7B44F4F9}" destId="{3BF00883-095F-44F5-A115-50CA3FFAAA51}" srcOrd="0" destOrd="2" presId="urn:microsoft.com/office/officeart/2005/8/layout/chevron2"/>
    <dgm:cxn modelId="{DE9C497A-6F63-4984-92A1-6CD847C7D6DE}" srcId="{A783A5CB-21DF-4A5D-8B6A-5BA13AD7658D}" destId="{E7A7ACB8-9D1D-4129-91C3-8BAB635596E1}" srcOrd="2" destOrd="0" parTransId="{980217FC-91BC-4E14-8E6D-F7044D5FD224}" sibTransId="{EAC2356E-320D-4AC6-A74E-3E942F064517}"/>
    <dgm:cxn modelId="{96EA22EA-36B2-4043-A763-2F7988AB0F81}" type="presOf" srcId="{6B82679C-5874-43AF-8FA5-F25FC9C2A662}" destId="{3BF00883-095F-44F5-A115-50CA3FFAAA51}" srcOrd="0" destOrd="1" presId="urn:microsoft.com/office/officeart/2005/8/layout/chevron2"/>
    <dgm:cxn modelId="{B38931EF-FFE3-487F-BE7E-AEA2F5D38980}" type="presOf" srcId="{0180B16B-EEFD-4E73-A5BF-059F89A5ED65}" destId="{C597415F-3855-415A-94CD-EBB96173129C}" srcOrd="0" destOrd="3" presId="urn:microsoft.com/office/officeart/2005/8/layout/chevron2"/>
    <dgm:cxn modelId="{12E7E232-87C1-4A05-A8F4-0309DB30A29C}" type="presOf" srcId="{8C4C2DC7-BA6C-4404-AF63-C6287239BFCC}" destId="{AA922045-C967-41E2-BB0C-4FD6984537FC}" srcOrd="0" destOrd="0" presId="urn:microsoft.com/office/officeart/2005/8/layout/chevron2"/>
    <dgm:cxn modelId="{7FFFC47A-352E-435B-B759-BDA50E3EB0E2}" srcId="{A783A5CB-21DF-4A5D-8B6A-5BA13AD7658D}" destId="{2C27BC04-66A0-4DC2-9C37-E6BEEE5545CA}" srcOrd="0" destOrd="0" parTransId="{375132D7-16CF-4855-A46B-C41C256FB559}" sibTransId="{629EDCEF-7C59-48F7-802B-278070D0F8E4}"/>
    <dgm:cxn modelId="{938622B9-F6B9-492B-B5E5-E95437D3A8C5}" srcId="{8C4C2DC7-BA6C-4404-AF63-C6287239BFCC}" destId="{6BC57B6C-F05A-4FF5-B9F9-313ED9E61188}" srcOrd="0" destOrd="0" parTransId="{3DC39D56-7870-4A47-9716-7B49E15E5DCE}" sibTransId="{ADD106B4-1641-4F06-8A24-A4A3EDE24CAC}"/>
    <dgm:cxn modelId="{EDE89DF3-87E2-4B7C-9C82-A29CD1492D97}" type="presOf" srcId="{A783A5CB-21DF-4A5D-8B6A-5BA13AD7658D}" destId="{E66B5F05-026F-477C-9B36-812F06EC956C}" srcOrd="0" destOrd="0" presId="urn:microsoft.com/office/officeart/2005/8/layout/chevron2"/>
    <dgm:cxn modelId="{EC28C60D-0600-488F-86B8-E85D2C8A598C}" type="presOf" srcId="{6BC57B6C-F05A-4FF5-B9F9-313ED9E61188}" destId="{3BF00883-095F-44F5-A115-50CA3FFAAA51}" srcOrd="0" destOrd="0" presId="urn:microsoft.com/office/officeart/2005/8/layout/chevron2"/>
    <dgm:cxn modelId="{7B3262A0-B176-41E5-8242-9E1E67C7E02C}" type="presParOf" srcId="{73FA6ED9-7FC1-4D95-9F30-6A79B5C1B027}" destId="{98D8F8D3-A986-4FCC-90DD-C2B1E730A4EF}" srcOrd="0" destOrd="0" presId="urn:microsoft.com/office/officeart/2005/8/layout/chevron2"/>
    <dgm:cxn modelId="{7DB31BA9-9D00-4071-A2EF-83EC3AA89621}" type="presParOf" srcId="{98D8F8D3-A986-4FCC-90DD-C2B1E730A4EF}" destId="{E66B5F05-026F-477C-9B36-812F06EC956C}" srcOrd="0" destOrd="0" presId="urn:microsoft.com/office/officeart/2005/8/layout/chevron2"/>
    <dgm:cxn modelId="{E8A03015-87AF-4D1B-B2B9-5C09D55C565B}" type="presParOf" srcId="{98D8F8D3-A986-4FCC-90DD-C2B1E730A4EF}" destId="{C597415F-3855-415A-94CD-EBB96173129C}" srcOrd="1" destOrd="0" presId="urn:microsoft.com/office/officeart/2005/8/layout/chevron2"/>
    <dgm:cxn modelId="{1E9CF923-6416-4FD4-955A-080B84B7B0A3}" type="presParOf" srcId="{73FA6ED9-7FC1-4D95-9F30-6A79B5C1B027}" destId="{7CA66379-80FA-4655-86CA-34D695ADAAC0}" srcOrd="1" destOrd="0" presId="urn:microsoft.com/office/officeart/2005/8/layout/chevron2"/>
    <dgm:cxn modelId="{FEF3ECCC-CB37-436C-BAF8-987DBEA07C99}" type="presParOf" srcId="{73FA6ED9-7FC1-4D95-9F30-6A79B5C1B027}" destId="{40CDF025-5057-4D3A-A662-52CE71A80E58}" srcOrd="2" destOrd="0" presId="urn:microsoft.com/office/officeart/2005/8/layout/chevron2"/>
    <dgm:cxn modelId="{CE3FC6FE-1422-493F-B1E5-40A53DCB67A3}" type="presParOf" srcId="{40CDF025-5057-4D3A-A662-52CE71A80E58}" destId="{AA922045-C967-41E2-BB0C-4FD6984537FC}" srcOrd="0" destOrd="0" presId="urn:microsoft.com/office/officeart/2005/8/layout/chevron2"/>
    <dgm:cxn modelId="{89672CF6-E262-4C57-A583-20978640FCB0}" type="presParOf" srcId="{40CDF025-5057-4D3A-A662-52CE71A80E58}" destId="{3BF00883-095F-44F5-A115-50CA3FFAAA5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B5F05-026F-477C-9B36-812F06EC956C}">
      <dsp:nvSpPr>
        <dsp:cNvPr id="0" name=""/>
        <dsp:cNvSpPr/>
      </dsp:nvSpPr>
      <dsp:spPr>
        <a:xfrm rot="5400000">
          <a:off x="-437890" y="445026"/>
          <a:ext cx="2919267" cy="204348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kern="1200" dirty="0" smtClean="0">
              <a:solidFill>
                <a:schemeClr val="bg1"/>
              </a:solidFill>
            </a:rPr>
            <a:t>Sulu kaba yemler</a:t>
          </a:r>
          <a:endParaRPr lang="tr-TR" sz="3200" kern="1200" dirty="0">
            <a:solidFill>
              <a:schemeClr val="bg1"/>
            </a:solidFill>
          </a:endParaRPr>
        </a:p>
      </dsp:txBody>
      <dsp:txXfrm rot="-5400000">
        <a:off x="1" y="1028880"/>
        <a:ext cx="2043487" cy="875780"/>
      </dsp:txXfrm>
    </dsp:sp>
    <dsp:sp modelId="{C597415F-3855-415A-94CD-EBB96173129C}">
      <dsp:nvSpPr>
        <dsp:cNvPr id="0" name=""/>
        <dsp:cNvSpPr/>
      </dsp:nvSpPr>
      <dsp:spPr>
        <a:xfrm rot="5400000">
          <a:off x="4349310" y="-2314404"/>
          <a:ext cx="1895749" cy="652907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t>Yeşil yemler</a:t>
          </a:r>
          <a:endParaRPr lang="tr-TR" sz="1800" kern="1200" dirty="0"/>
        </a:p>
        <a:p>
          <a:pPr marL="171450" lvl="1" indent="-171450" algn="l" defTabSz="800100">
            <a:lnSpc>
              <a:spcPct val="90000"/>
            </a:lnSpc>
            <a:spcBef>
              <a:spcPct val="0"/>
            </a:spcBef>
            <a:spcAft>
              <a:spcPct val="15000"/>
            </a:spcAft>
            <a:buChar char="••"/>
          </a:pPr>
          <a:r>
            <a:rPr lang="tr-TR" sz="1800" kern="1200" dirty="0" smtClean="0"/>
            <a:t>Kök ve yumru yemler</a:t>
          </a:r>
          <a:endParaRPr lang="tr-TR" sz="1800" kern="1200" dirty="0"/>
        </a:p>
        <a:p>
          <a:pPr marL="171450" lvl="1" indent="-171450" algn="l" defTabSz="800100">
            <a:lnSpc>
              <a:spcPct val="90000"/>
            </a:lnSpc>
            <a:spcBef>
              <a:spcPct val="0"/>
            </a:spcBef>
            <a:spcAft>
              <a:spcPct val="15000"/>
            </a:spcAft>
            <a:buChar char="••"/>
          </a:pPr>
          <a:r>
            <a:rPr lang="tr-TR" sz="1800" kern="1200" dirty="0" smtClean="0"/>
            <a:t>Yaş meyveler ve kabaklar</a:t>
          </a:r>
          <a:endParaRPr lang="tr-TR" sz="1800" kern="1200" dirty="0"/>
        </a:p>
        <a:p>
          <a:pPr marL="171450" lvl="1" indent="-171450" algn="l" defTabSz="800100">
            <a:lnSpc>
              <a:spcPct val="90000"/>
            </a:lnSpc>
            <a:spcBef>
              <a:spcPct val="0"/>
            </a:spcBef>
            <a:spcAft>
              <a:spcPct val="15000"/>
            </a:spcAft>
            <a:buChar char="••"/>
          </a:pPr>
          <a:r>
            <a:rPr lang="tr-TR" sz="1800" kern="1200" dirty="0" smtClean="0"/>
            <a:t>Ağaç, dal ve yaprakları</a:t>
          </a:r>
          <a:endParaRPr lang="tr-TR" sz="1800" kern="1200" dirty="0"/>
        </a:p>
        <a:p>
          <a:pPr marL="171450" lvl="1" indent="-171450" algn="l" defTabSz="800100">
            <a:lnSpc>
              <a:spcPct val="90000"/>
            </a:lnSpc>
            <a:spcBef>
              <a:spcPct val="0"/>
            </a:spcBef>
            <a:spcAft>
              <a:spcPct val="15000"/>
            </a:spcAft>
            <a:buChar char="••"/>
          </a:pPr>
          <a:r>
            <a:rPr lang="tr-TR" sz="1800" kern="1200" dirty="0" smtClean="0"/>
            <a:t>Silo yemleri (silaj, </a:t>
          </a:r>
          <a:r>
            <a:rPr lang="tr-TR" sz="1800" kern="1200" dirty="0" err="1" smtClean="0"/>
            <a:t>haylaj</a:t>
          </a:r>
          <a:r>
            <a:rPr lang="tr-TR" sz="1800" kern="1200" dirty="0" smtClean="0"/>
            <a:t>)</a:t>
          </a:r>
          <a:endParaRPr lang="tr-TR" sz="1800" kern="1200" dirty="0"/>
        </a:p>
        <a:p>
          <a:pPr marL="171450" lvl="1" indent="-171450" algn="l" defTabSz="800100">
            <a:lnSpc>
              <a:spcPct val="90000"/>
            </a:lnSpc>
            <a:spcBef>
              <a:spcPct val="0"/>
            </a:spcBef>
            <a:spcAft>
              <a:spcPct val="15000"/>
            </a:spcAft>
            <a:buChar char="••"/>
          </a:pPr>
          <a:r>
            <a:rPr lang="tr-TR" sz="1800" kern="1200" dirty="0" smtClean="0"/>
            <a:t>Sanayi artığı posalar</a:t>
          </a:r>
          <a:endParaRPr lang="tr-TR" sz="1800" kern="1200" dirty="0"/>
        </a:p>
      </dsp:txBody>
      <dsp:txXfrm rot="-5400000">
        <a:off x="2032649" y="94800"/>
        <a:ext cx="6436529" cy="1710663"/>
      </dsp:txXfrm>
    </dsp:sp>
    <dsp:sp modelId="{AA922045-C967-41E2-BB0C-4FD6984537FC}">
      <dsp:nvSpPr>
        <dsp:cNvPr id="0" name=""/>
        <dsp:cNvSpPr/>
      </dsp:nvSpPr>
      <dsp:spPr>
        <a:xfrm rot="5400000">
          <a:off x="-437890" y="3083650"/>
          <a:ext cx="2919267" cy="204348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tr-TR" sz="3200" kern="1200" dirty="0" smtClean="0"/>
            <a:t>Kuru kaba yemler</a:t>
          </a:r>
          <a:endParaRPr lang="tr-TR" sz="3200" kern="1200" dirty="0"/>
        </a:p>
      </dsp:txBody>
      <dsp:txXfrm rot="-5400000">
        <a:off x="1" y="3667504"/>
        <a:ext cx="2043487" cy="875780"/>
      </dsp:txXfrm>
    </dsp:sp>
    <dsp:sp modelId="{3BF00883-095F-44F5-A115-50CA3FFAAA51}">
      <dsp:nvSpPr>
        <dsp:cNvPr id="0" name=""/>
        <dsp:cNvSpPr/>
      </dsp:nvSpPr>
      <dsp:spPr>
        <a:xfrm rot="5400000">
          <a:off x="4359261" y="329985"/>
          <a:ext cx="1897523" cy="652907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t>Kutu otlar (</a:t>
          </a:r>
          <a:r>
            <a:rPr lang="tr-TR" sz="1800" kern="1200" dirty="0" err="1" smtClean="0"/>
            <a:t>buğdaygil</a:t>
          </a:r>
          <a:r>
            <a:rPr lang="tr-TR" sz="1800" kern="1200" dirty="0" smtClean="0"/>
            <a:t> kuru otları, </a:t>
          </a:r>
          <a:r>
            <a:rPr lang="tr-TR" sz="1800" kern="1200" dirty="0" err="1" smtClean="0"/>
            <a:t>baklagil</a:t>
          </a:r>
          <a:r>
            <a:rPr lang="tr-TR" sz="1800" kern="1200" dirty="0" smtClean="0"/>
            <a:t> kuru otları ve </a:t>
          </a:r>
          <a:r>
            <a:rPr lang="tr-TR" sz="1800" kern="1200" dirty="0" err="1" smtClean="0"/>
            <a:t>bugdaygi</a:t>
          </a:r>
          <a:r>
            <a:rPr lang="tr-TR" sz="1800" kern="1200" dirty="0" smtClean="0"/>
            <a:t>-</a:t>
          </a:r>
          <a:r>
            <a:rPr lang="tr-TR" sz="1800" kern="1200" dirty="0" err="1" smtClean="0"/>
            <a:t>baklagil</a:t>
          </a:r>
          <a:r>
            <a:rPr lang="tr-TR" sz="1800" kern="1200" dirty="0" smtClean="0"/>
            <a:t> karışımı kuru otları)</a:t>
          </a:r>
          <a:endParaRPr lang="tr-TR" sz="1800" kern="1200" dirty="0"/>
        </a:p>
        <a:p>
          <a:pPr marL="171450" lvl="1" indent="-171450" algn="l" defTabSz="800100">
            <a:lnSpc>
              <a:spcPct val="90000"/>
            </a:lnSpc>
            <a:spcBef>
              <a:spcPct val="0"/>
            </a:spcBef>
            <a:spcAft>
              <a:spcPct val="15000"/>
            </a:spcAft>
            <a:buChar char="••"/>
          </a:pPr>
          <a:r>
            <a:rPr lang="tr-TR" sz="1800" kern="1200" dirty="0" smtClean="0"/>
            <a:t>Hayvan beslemede kullanılan bazı kaba yemler </a:t>
          </a:r>
          <a:endParaRPr lang="tr-TR" sz="1800" kern="1200" dirty="0"/>
        </a:p>
        <a:p>
          <a:pPr marL="171450" lvl="1" indent="-171450" algn="l" defTabSz="800100">
            <a:lnSpc>
              <a:spcPct val="90000"/>
            </a:lnSpc>
            <a:spcBef>
              <a:spcPct val="0"/>
            </a:spcBef>
            <a:spcAft>
              <a:spcPct val="15000"/>
            </a:spcAft>
            <a:buChar char="••"/>
          </a:pPr>
          <a:r>
            <a:rPr lang="tr-TR" sz="1800" kern="1200" dirty="0" smtClean="0"/>
            <a:t>Kıtlık yemleri (kesler)</a:t>
          </a:r>
          <a:endParaRPr lang="tr-TR" sz="1800" kern="1200" dirty="0"/>
        </a:p>
      </dsp:txBody>
      <dsp:txXfrm rot="-5400000">
        <a:off x="2043487" y="2738389"/>
        <a:ext cx="6436443" cy="171226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60000"/>
                <a:lumOff val="40000"/>
                <a:alpha val="67000"/>
              </a:schemeClr>
            </a:gs>
            <a:gs pos="64999">
              <a:srgbClr val="F0EBD5"/>
            </a:gs>
            <a:gs pos="100000">
              <a:srgbClr val="D1C39F"/>
            </a:gs>
          </a:gsLst>
          <a:lin ang="5400000" scaled="0"/>
          <a:tileRect/>
        </a:gra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17.03.2020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714356"/>
            <a:ext cx="7772400" cy="2786082"/>
          </a:xfrm>
        </p:spPr>
        <p:txBody>
          <a:bodyPr>
            <a:normAutofit fontScale="90000"/>
          </a:bodyPr>
          <a:lstStyle/>
          <a:p>
            <a:pPr marL="742950" indent="-742950"/>
            <a:r>
              <a:rPr lang="tr-TR" dirty="0" smtClean="0"/>
              <a:t/>
            </a:r>
            <a:br>
              <a:rPr lang="tr-TR" dirty="0" smtClean="0"/>
            </a:br>
            <a:r>
              <a:rPr lang="tr-TR" sz="7300" b="1" dirty="0" smtClean="0"/>
              <a:t>YEM BİTKİLERİ</a:t>
            </a:r>
            <a:br>
              <a:rPr lang="tr-TR" sz="7300" b="1" dirty="0" smtClean="0"/>
            </a:br>
            <a:r>
              <a:rPr lang="tr-TR" sz="7300" b="1" dirty="0" smtClean="0"/>
              <a:t>KABA YEMLER</a:t>
            </a:r>
            <a:endParaRPr lang="tr-TR" sz="7300" b="1" dirty="0"/>
          </a:p>
        </p:txBody>
      </p:sp>
      <p:sp>
        <p:nvSpPr>
          <p:cNvPr id="3" name="2 Alt Başlık"/>
          <p:cNvSpPr>
            <a:spLocks noGrp="1"/>
          </p:cNvSpPr>
          <p:nvPr>
            <p:ph type="subTitle" idx="1"/>
          </p:nvPr>
        </p:nvSpPr>
        <p:spPr>
          <a:xfrm>
            <a:off x="1371600" y="4643446"/>
            <a:ext cx="6400800" cy="995354"/>
          </a:xfrm>
        </p:spPr>
        <p:txBody>
          <a:bodyPr>
            <a:normAutofit/>
          </a:bodyPr>
          <a:lstStyle/>
          <a:p>
            <a:endParaRPr lang="tr-TR" dirty="0">
              <a:solidFill>
                <a:schemeClr val="tx1"/>
              </a:solidFill>
            </a:endParaRPr>
          </a:p>
        </p:txBody>
      </p:sp>
      <p:sp>
        <p:nvSpPr>
          <p:cNvPr id="5" name="4 Sağ Ok"/>
          <p:cNvSpPr/>
          <p:nvPr/>
        </p:nvSpPr>
        <p:spPr>
          <a:xfrm>
            <a:off x="1214414" y="171448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Sağ Ok"/>
          <p:cNvSpPr/>
          <p:nvPr/>
        </p:nvSpPr>
        <p:spPr>
          <a:xfrm>
            <a:off x="1214414" y="271462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YEM BİTKİLERİ</a:t>
            </a:r>
            <a:endParaRPr lang="tr-TR" dirty="0"/>
          </a:p>
        </p:txBody>
      </p:sp>
      <p:sp>
        <p:nvSpPr>
          <p:cNvPr id="3" name="2 İçerik Yer Tutucusu"/>
          <p:cNvSpPr>
            <a:spLocks noGrp="1"/>
          </p:cNvSpPr>
          <p:nvPr>
            <p:ph idx="1"/>
          </p:nvPr>
        </p:nvSpPr>
        <p:spPr/>
        <p:txBody>
          <a:bodyPr/>
          <a:lstStyle/>
          <a:p>
            <a:pPr algn="just"/>
            <a:r>
              <a:rPr lang="tr-TR" dirty="0" smtClean="0"/>
              <a:t>Ot obur hayvanların yaşayabilmeleri ve kendilerinden beklenen ürünleri verebilmeleri için gereksinim duydukları özellikleri bünyelerinde taşıyan, belirli ölçülerde yedirildiklerinde hem hayvan sağlığına hem de hayvansal ürünlere zarar vermeyen, gerek kültürü yapılan, gerekse kendiliğinden doğada yetişen bitkilere yem bitkileri adı verilir.</a:t>
            </a: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142852"/>
            <a:ext cx="8229600" cy="928694"/>
          </a:xfrm>
        </p:spPr>
        <p:txBody>
          <a:bodyPr>
            <a:noAutofit/>
          </a:bodyPr>
          <a:lstStyle/>
          <a:p>
            <a:r>
              <a:rPr lang="tr-TR" sz="3200" dirty="0" smtClean="0"/>
              <a:t>Yem Bitkilerinin Tarım İle İlişkisi Ve Hayvan Beslemedeki Önemi</a:t>
            </a:r>
            <a:endParaRPr lang="tr-TR" sz="3200" dirty="0"/>
          </a:p>
        </p:txBody>
      </p:sp>
      <p:sp>
        <p:nvSpPr>
          <p:cNvPr id="3" name="2 İçerik Yer Tutucusu"/>
          <p:cNvSpPr>
            <a:spLocks noGrp="1"/>
          </p:cNvSpPr>
          <p:nvPr>
            <p:ph idx="1"/>
          </p:nvPr>
        </p:nvSpPr>
        <p:spPr>
          <a:xfrm>
            <a:off x="457200" y="1142984"/>
            <a:ext cx="8229600" cy="5500726"/>
          </a:xfrm>
        </p:spPr>
        <p:txBody>
          <a:bodyPr>
            <a:noAutofit/>
          </a:bodyPr>
          <a:lstStyle/>
          <a:p>
            <a:r>
              <a:rPr lang="tr-TR" sz="2400" dirty="0" smtClean="0"/>
              <a:t>Tarım denilince akla ilk olarak bitkisel üretim gelse de bitkisel ve hayvansal üretimi birbirinden ayırmak söz konusu bile olamaz. Hayvancılık faaliyetlerinin sürdürülebilir olması için yem bitkilerinin üretimine ihtiyaç vardır. </a:t>
            </a:r>
          </a:p>
          <a:p>
            <a:r>
              <a:rPr lang="tr-TR" sz="2400" dirty="0" smtClean="0"/>
              <a:t>Ülkemizde tarımda iki önemli sorun vardır. İlki şiddetli erozyon, ikincisi ise verimliliğin düşük olmasıdır. İnsanların bilinçsizce arazilerini kullanması erozyonun en büyük kaynağıdır. Bunun sonucu olarak da hem bitkisel üretim hem de  hayvansal üretimde verimlilik düşmektedir.</a:t>
            </a:r>
          </a:p>
          <a:p>
            <a:r>
              <a:rPr lang="tr-TR" sz="2400" dirty="0" smtClean="0"/>
              <a:t>Hayvansal üretim açısında yem bitkileri üretimi ile hem uygun maliyetlerde hem de kaliteli kaba yem ihtiyacı karşılanmış olunur. Kaliteli hayvansal gıdaların üretimi ve bu gıdaları en uygun maliyette üretilebilmesi için yem bitkileri üretime daha da fazla önem verilmelidir.</a:t>
            </a:r>
          </a:p>
          <a:p>
            <a:endParaRPr lang="tr-TR"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714356"/>
          </a:xfrm>
        </p:spPr>
        <p:txBody>
          <a:bodyPr>
            <a:normAutofit/>
          </a:bodyPr>
          <a:lstStyle/>
          <a:p>
            <a:r>
              <a:rPr lang="tr-TR" sz="3600" dirty="0" smtClean="0"/>
              <a:t>Yem bitkilerinin sınıflandırılması</a:t>
            </a:r>
            <a:endParaRPr lang="tr-TR" sz="3600" dirty="0"/>
          </a:p>
        </p:txBody>
      </p:sp>
      <p:sp>
        <p:nvSpPr>
          <p:cNvPr id="3" name="2 İçerik Yer Tutucusu"/>
          <p:cNvSpPr>
            <a:spLocks noGrp="1"/>
          </p:cNvSpPr>
          <p:nvPr>
            <p:ph idx="1"/>
          </p:nvPr>
        </p:nvSpPr>
        <p:spPr>
          <a:xfrm>
            <a:off x="214282" y="785794"/>
            <a:ext cx="8715436" cy="5857916"/>
          </a:xfrm>
        </p:spPr>
        <p:txBody>
          <a:bodyPr>
            <a:normAutofit fontScale="55000" lnSpcReduction="20000"/>
          </a:bodyPr>
          <a:lstStyle/>
          <a:p>
            <a:pPr marL="514350" indent="-514350">
              <a:buNone/>
            </a:pPr>
            <a:r>
              <a:rPr lang="tr-TR" dirty="0" smtClean="0"/>
              <a:t>1. Botanik yönden sınıflandırılması</a:t>
            </a:r>
          </a:p>
          <a:p>
            <a:pPr marL="914400" lvl="1" indent="-514350">
              <a:buFont typeface="Wingdings" pitchFamily="2" charset="2"/>
              <a:buChar char="Ø"/>
            </a:pPr>
            <a:r>
              <a:rPr lang="tr-TR" dirty="0" err="1" smtClean="0"/>
              <a:t>Baklagil</a:t>
            </a:r>
            <a:r>
              <a:rPr lang="tr-TR" dirty="0" smtClean="0"/>
              <a:t> yem bitkileri</a:t>
            </a:r>
          </a:p>
          <a:p>
            <a:pPr marL="914400" lvl="1" indent="-514350">
              <a:buFont typeface="Wingdings" pitchFamily="2" charset="2"/>
              <a:buChar char="Ø"/>
            </a:pPr>
            <a:r>
              <a:rPr lang="tr-TR" dirty="0" err="1" smtClean="0"/>
              <a:t>Buğdaygil</a:t>
            </a:r>
            <a:r>
              <a:rPr lang="tr-TR" dirty="0" smtClean="0"/>
              <a:t> yem bitkileri</a:t>
            </a:r>
          </a:p>
          <a:p>
            <a:pPr marL="914400" lvl="1" indent="-514350">
              <a:buFont typeface="Wingdings" pitchFamily="2" charset="2"/>
              <a:buChar char="Ø"/>
            </a:pPr>
            <a:r>
              <a:rPr lang="tr-TR" dirty="0" smtClean="0"/>
              <a:t>Diğer familyalardan yem bitkileri</a:t>
            </a:r>
          </a:p>
          <a:p>
            <a:pPr marL="514350" indent="-514350">
              <a:buNone/>
            </a:pPr>
            <a:r>
              <a:rPr lang="tr-TR" dirty="0" smtClean="0"/>
              <a:t>2. Sıcaklık istekleri yönünden sınıflandırma </a:t>
            </a:r>
          </a:p>
          <a:p>
            <a:pPr marL="914400" lvl="1" indent="-514350">
              <a:buFont typeface="Wingdings" pitchFamily="2" charset="2"/>
              <a:buChar char="Ø"/>
            </a:pPr>
            <a:r>
              <a:rPr lang="tr-TR" dirty="0" smtClean="0"/>
              <a:t>Serin mevsim yem bitkileri</a:t>
            </a:r>
          </a:p>
          <a:p>
            <a:pPr marL="914400" lvl="1" indent="-514350">
              <a:buFont typeface="Wingdings" pitchFamily="2" charset="2"/>
              <a:buChar char="Ø"/>
            </a:pPr>
            <a:r>
              <a:rPr lang="tr-TR" dirty="0" smtClean="0"/>
              <a:t>Sıcak mevsim yem bitkileri</a:t>
            </a:r>
          </a:p>
          <a:p>
            <a:pPr marL="514350" indent="-514350">
              <a:buNone/>
            </a:pPr>
            <a:r>
              <a:rPr lang="tr-TR" dirty="0" smtClean="0"/>
              <a:t>3. Ömür uzunlukları yönünden sınıflandırma</a:t>
            </a:r>
          </a:p>
          <a:p>
            <a:pPr marL="914400" lvl="1" indent="-514350">
              <a:buFont typeface="Wingdings" pitchFamily="2" charset="2"/>
              <a:buChar char="Ø"/>
            </a:pPr>
            <a:r>
              <a:rPr lang="tr-TR" dirty="0" smtClean="0"/>
              <a:t>Tek yıllık yem bitkileri</a:t>
            </a:r>
          </a:p>
          <a:p>
            <a:pPr marL="914400" lvl="1" indent="-514350">
              <a:buFont typeface="Wingdings" pitchFamily="2" charset="2"/>
              <a:buChar char="Ø"/>
            </a:pPr>
            <a:r>
              <a:rPr lang="tr-TR" dirty="0" smtClean="0"/>
              <a:t>Çok yıllık yem bitkileri</a:t>
            </a:r>
          </a:p>
          <a:p>
            <a:pPr marL="514350" indent="-514350">
              <a:buNone/>
            </a:pPr>
            <a:r>
              <a:rPr lang="tr-TR" dirty="0" smtClean="0"/>
              <a:t>4. Boylarına göre yem bitkileri (yüksek, orta, kısa boylu yem bitkileri)</a:t>
            </a:r>
          </a:p>
          <a:p>
            <a:pPr marL="514350" indent="-514350">
              <a:buNone/>
            </a:pPr>
            <a:r>
              <a:rPr lang="tr-TR" dirty="0" smtClean="0"/>
              <a:t>5. Yetiştirme ve değerlendirme amacı yönünden sınıflandırma </a:t>
            </a:r>
          </a:p>
          <a:p>
            <a:pPr marL="914400" lvl="1" indent="-514350">
              <a:buFont typeface="Wingdings" pitchFamily="2" charset="2"/>
              <a:buChar char="Ø"/>
            </a:pPr>
            <a:r>
              <a:rPr lang="tr-TR" dirty="0" smtClean="0"/>
              <a:t>Kuru ot bitkileri</a:t>
            </a:r>
          </a:p>
          <a:p>
            <a:pPr marL="914400" lvl="1" indent="-514350">
              <a:buFont typeface="Wingdings" pitchFamily="2" charset="2"/>
              <a:buChar char="Ø"/>
            </a:pPr>
            <a:r>
              <a:rPr lang="tr-TR" dirty="0" smtClean="0"/>
              <a:t>Yeşil yem bitkileri</a:t>
            </a:r>
          </a:p>
          <a:p>
            <a:pPr marL="914400" lvl="1" indent="-514350">
              <a:buFont typeface="Wingdings" pitchFamily="2" charset="2"/>
              <a:buChar char="Ø"/>
            </a:pPr>
            <a:r>
              <a:rPr lang="tr-TR" dirty="0" smtClean="0"/>
              <a:t>Silo yem bitkileri</a:t>
            </a:r>
          </a:p>
          <a:p>
            <a:pPr marL="914400" lvl="1" indent="-514350">
              <a:buFont typeface="Wingdings" pitchFamily="2" charset="2"/>
              <a:buChar char="Ø"/>
            </a:pPr>
            <a:r>
              <a:rPr lang="tr-TR" dirty="0" smtClean="0"/>
              <a:t>Tane yem bitkileri</a:t>
            </a:r>
          </a:p>
          <a:p>
            <a:pPr marL="914400" lvl="1" indent="-514350">
              <a:buFont typeface="Wingdings" pitchFamily="2" charset="2"/>
              <a:buChar char="Ø"/>
            </a:pPr>
            <a:r>
              <a:rPr lang="tr-TR" dirty="0" smtClean="0"/>
              <a:t>Yumru yem bitkileri </a:t>
            </a:r>
          </a:p>
          <a:p>
            <a:pPr marL="914400" lvl="1" indent="-514350">
              <a:buFont typeface="Wingdings" pitchFamily="2" charset="2"/>
              <a:buChar char="Ø"/>
            </a:pPr>
            <a:r>
              <a:rPr lang="tr-TR" dirty="0" smtClean="0"/>
              <a:t>Yeşil gübre yem bitkileri</a:t>
            </a:r>
          </a:p>
          <a:p>
            <a:pPr marL="514350" indent="-514350">
              <a:buNone/>
            </a:pPr>
            <a:r>
              <a:rPr lang="tr-TR" dirty="0" smtClean="0"/>
              <a:t>6. Diğer yönlerden sınıflandırma</a:t>
            </a:r>
          </a:p>
          <a:p>
            <a:pPr marL="914400" lvl="1" indent="-514350">
              <a:buFont typeface="Wingdings" pitchFamily="2" charset="2"/>
              <a:buChar char="Ø"/>
            </a:pPr>
            <a:r>
              <a:rPr lang="tr-TR" dirty="0" smtClean="0"/>
              <a:t>Tuzluluğa dayanıklılık yönünden sınıflandırma</a:t>
            </a:r>
          </a:p>
          <a:p>
            <a:pPr marL="914400" lvl="1" indent="-514350">
              <a:buFont typeface="Wingdings" pitchFamily="2" charset="2"/>
              <a:buChar char="Ø"/>
            </a:pPr>
            <a:r>
              <a:rPr lang="tr-TR" dirty="0" smtClean="0"/>
              <a:t>Toprak asitliğine dayanıklılık yönünden sınıflandırma</a:t>
            </a:r>
          </a:p>
          <a:p>
            <a:pPr marL="914400" lvl="1" indent="-514350">
              <a:buFont typeface="Wingdings" pitchFamily="2" charset="2"/>
              <a:buChar char="Ø"/>
            </a:pPr>
            <a:r>
              <a:rPr lang="tr-TR" dirty="0" smtClean="0"/>
              <a:t>Kuraklığa dayanıklılık yönünden sınıflandırma</a:t>
            </a:r>
          </a:p>
          <a:p>
            <a:pPr marL="914400" lvl="1" indent="-514350">
              <a:buFont typeface="Wingdings" pitchFamily="2" charset="2"/>
              <a:buChar char="Ø"/>
            </a:pPr>
            <a:r>
              <a:rPr lang="tr-TR" dirty="0" smtClean="0"/>
              <a:t>Süs ve yeşil alan bitkisi olarak kullanım yönünden sınıflandırma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214290"/>
            <a:ext cx="8215370" cy="714380"/>
          </a:xfrm>
        </p:spPr>
        <p:txBody>
          <a:bodyPr>
            <a:normAutofit fontScale="90000"/>
          </a:bodyPr>
          <a:lstStyle/>
          <a:p>
            <a:r>
              <a:rPr lang="tr-TR" dirty="0" smtClean="0"/>
              <a:t>Yem bitkileri</a:t>
            </a:r>
            <a:endParaRPr lang="tr-TR" dirty="0"/>
          </a:p>
        </p:txBody>
      </p:sp>
      <p:sp>
        <p:nvSpPr>
          <p:cNvPr id="3" name="2 İçerik Yer Tutucusu"/>
          <p:cNvSpPr>
            <a:spLocks noGrp="1"/>
          </p:cNvSpPr>
          <p:nvPr>
            <p:ph idx="1"/>
          </p:nvPr>
        </p:nvSpPr>
        <p:spPr>
          <a:xfrm>
            <a:off x="214282" y="928670"/>
            <a:ext cx="8643998" cy="5715040"/>
          </a:xfrm>
        </p:spPr>
        <p:txBody>
          <a:bodyPr numCol="2">
            <a:noAutofit/>
          </a:bodyPr>
          <a:lstStyle/>
          <a:p>
            <a:pPr algn="just"/>
            <a:endParaRPr lang="tr-TR" sz="2400" dirty="0" smtClean="0"/>
          </a:p>
          <a:p>
            <a:pPr algn="just"/>
            <a:r>
              <a:rPr lang="tr-TR" sz="2400" dirty="0" smtClean="0"/>
              <a:t>Örnekler:</a:t>
            </a:r>
          </a:p>
          <a:p>
            <a:pPr>
              <a:buFont typeface="Wingdings" pitchFamily="2" charset="2"/>
              <a:buChar char="ü"/>
            </a:pPr>
            <a:r>
              <a:rPr lang="tr-TR" sz="2400" dirty="0" smtClean="0"/>
              <a:t>Yonca </a:t>
            </a:r>
          </a:p>
          <a:p>
            <a:pPr>
              <a:buFont typeface="Wingdings" pitchFamily="2" charset="2"/>
              <a:buChar char="ü"/>
            </a:pPr>
            <a:r>
              <a:rPr lang="tr-TR" sz="2400" dirty="0" smtClean="0"/>
              <a:t>Üçgül</a:t>
            </a:r>
          </a:p>
          <a:p>
            <a:pPr>
              <a:buFont typeface="Wingdings" pitchFamily="2" charset="2"/>
              <a:buChar char="ü"/>
            </a:pPr>
            <a:r>
              <a:rPr lang="tr-TR" sz="2400" dirty="0" smtClean="0"/>
              <a:t>Fiğ+tahıl karışımı </a:t>
            </a:r>
          </a:p>
          <a:p>
            <a:pPr>
              <a:buFont typeface="Wingdings" pitchFamily="2" charset="2"/>
              <a:buChar char="ü"/>
            </a:pPr>
            <a:r>
              <a:rPr lang="tr-TR" sz="2400" dirty="0" smtClean="0"/>
              <a:t>Korunga</a:t>
            </a:r>
          </a:p>
          <a:p>
            <a:pPr>
              <a:buFont typeface="Wingdings" pitchFamily="2" charset="2"/>
              <a:buChar char="ü"/>
            </a:pPr>
            <a:r>
              <a:rPr lang="tr-TR" sz="2400" dirty="0" smtClean="0"/>
              <a:t>Gazal boynuzu</a:t>
            </a:r>
          </a:p>
          <a:p>
            <a:pPr>
              <a:buFont typeface="Wingdings" pitchFamily="2" charset="2"/>
              <a:buChar char="ü"/>
            </a:pPr>
            <a:r>
              <a:rPr lang="tr-TR" sz="2400" dirty="0" smtClean="0"/>
              <a:t>Çim</a:t>
            </a:r>
          </a:p>
          <a:p>
            <a:pPr>
              <a:buFont typeface="Wingdings" pitchFamily="2" charset="2"/>
              <a:buChar char="ü"/>
            </a:pPr>
            <a:r>
              <a:rPr lang="tr-TR" sz="2400" dirty="0" smtClean="0"/>
              <a:t>Mısır (silo yemi olarak)</a:t>
            </a:r>
          </a:p>
          <a:p>
            <a:pPr>
              <a:buFont typeface="Wingdings" pitchFamily="2" charset="2"/>
              <a:buChar char="ü"/>
            </a:pPr>
            <a:r>
              <a:rPr lang="tr-TR" sz="2400" dirty="0" smtClean="0"/>
              <a:t>Yem bezelyesi</a:t>
            </a:r>
          </a:p>
          <a:p>
            <a:pPr>
              <a:buFont typeface="Wingdings" pitchFamily="2" charset="2"/>
              <a:buChar char="ü"/>
            </a:pPr>
            <a:r>
              <a:rPr lang="tr-TR" sz="2400" dirty="0" smtClean="0"/>
              <a:t>Çayır salkım otu</a:t>
            </a:r>
          </a:p>
          <a:p>
            <a:pPr>
              <a:buFont typeface="Wingdings" pitchFamily="2" charset="2"/>
              <a:buChar char="ü"/>
            </a:pPr>
            <a:r>
              <a:rPr lang="tr-TR" sz="2400" dirty="0" smtClean="0"/>
              <a:t>Hayvan pancarı</a:t>
            </a:r>
          </a:p>
          <a:p>
            <a:pPr>
              <a:buNone/>
            </a:pPr>
            <a:endParaRPr lang="tr-TR" sz="2400" dirty="0" smtClean="0"/>
          </a:p>
          <a:p>
            <a:pPr>
              <a:buFont typeface="Wingdings" pitchFamily="2" charset="2"/>
              <a:buChar char="ü"/>
            </a:pPr>
            <a:endParaRPr lang="tr-TR" sz="2400" dirty="0" smtClean="0"/>
          </a:p>
          <a:p>
            <a:pPr>
              <a:buNone/>
            </a:pPr>
            <a:endParaRPr lang="tr-TR" sz="2800" dirty="0" smtClean="0"/>
          </a:p>
          <a:p>
            <a:pPr>
              <a:buNone/>
            </a:pPr>
            <a:endParaRPr lang="tr-TR" sz="2800" dirty="0" smtClean="0"/>
          </a:p>
          <a:p>
            <a:pPr>
              <a:buFont typeface="Wingdings" pitchFamily="2" charset="2"/>
              <a:buChar char="ü"/>
            </a:pPr>
            <a:endParaRPr lang="tr-TR" sz="2800" dirty="0" smtClean="0"/>
          </a:p>
          <a:p>
            <a:pPr>
              <a:buFont typeface="Wingdings" pitchFamily="2" charset="2"/>
              <a:buChar char="ü"/>
            </a:pPr>
            <a:endParaRPr lang="tr-TR" sz="2800" dirty="0"/>
          </a:p>
        </p:txBody>
      </p:sp>
      <p:pic>
        <p:nvPicPr>
          <p:cNvPr id="5" name="Picture 2" descr="C:\Users\Win7\Pictures\2017-yem-bitkileri-destegi-odemesi-icmalleri-askida.jpg"/>
          <p:cNvPicPr>
            <a:picLocks noChangeAspect="1" noChangeArrowheads="1"/>
          </p:cNvPicPr>
          <p:nvPr/>
        </p:nvPicPr>
        <p:blipFill>
          <a:blip r:embed="rId2"/>
          <a:srcRect/>
          <a:stretch>
            <a:fillRect/>
          </a:stretch>
        </p:blipFill>
        <p:spPr bwMode="auto">
          <a:xfrm>
            <a:off x="5857884" y="1428736"/>
            <a:ext cx="2902142" cy="2071702"/>
          </a:xfrm>
          <a:prstGeom prst="rect">
            <a:avLst/>
          </a:prstGeom>
          <a:noFill/>
        </p:spPr>
      </p:pic>
      <p:pic>
        <p:nvPicPr>
          <p:cNvPr id="1028" name="Picture 4" descr="C:\Users\Win7\Pictures\osm_adi_fig.png"/>
          <p:cNvPicPr>
            <a:picLocks noChangeAspect="1" noChangeArrowheads="1"/>
          </p:cNvPicPr>
          <p:nvPr/>
        </p:nvPicPr>
        <p:blipFill>
          <a:blip r:embed="rId3"/>
          <a:srcRect/>
          <a:stretch>
            <a:fillRect/>
          </a:stretch>
        </p:blipFill>
        <p:spPr bwMode="auto">
          <a:xfrm>
            <a:off x="5786446" y="4071942"/>
            <a:ext cx="2976570" cy="207169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928694"/>
          </a:xfrm>
        </p:spPr>
        <p:txBody>
          <a:bodyPr/>
          <a:lstStyle/>
          <a:p>
            <a:r>
              <a:rPr lang="tr-TR" dirty="0" smtClean="0"/>
              <a:t>KABA YEM </a:t>
            </a:r>
            <a:endParaRPr lang="tr-TR" dirty="0"/>
          </a:p>
        </p:txBody>
      </p:sp>
      <p:sp>
        <p:nvSpPr>
          <p:cNvPr id="3" name="2 İçerik Yer Tutucusu"/>
          <p:cNvSpPr>
            <a:spLocks noGrp="1"/>
          </p:cNvSpPr>
          <p:nvPr>
            <p:ph idx="1"/>
          </p:nvPr>
        </p:nvSpPr>
        <p:spPr>
          <a:xfrm>
            <a:off x="457200" y="1000108"/>
            <a:ext cx="8472518" cy="5643602"/>
          </a:xfrm>
        </p:spPr>
        <p:txBody>
          <a:bodyPr>
            <a:normAutofit/>
          </a:bodyPr>
          <a:lstStyle/>
          <a:p>
            <a:pPr algn="just"/>
            <a:r>
              <a:rPr lang="tr-TR" sz="2800" dirty="0" smtClean="0"/>
              <a:t>Birim ağırlıkta düşük oranda sindirilebilir besin maddeleri içeren yemlere “kaba yemler” adı verilir.</a:t>
            </a:r>
          </a:p>
          <a:p>
            <a:pPr algn="just"/>
            <a:r>
              <a:rPr lang="tr-TR" sz="2800" dirty="0" smtClean="0"/>
              <a:t>Hayvanların normal yaşamlarını sürdürebilmeleri ve kendilerinden beklenen verimi tam olarak verebilmeleri için ihtiyaç duydukları besin maddelerini kaba ve kesif yemleri alarak sağlarlar. Bu yem çeşitlerinin içinde kaba yemler önemli bir yere sahiptir.</a:t>
            </a:r>
            <a:endParaRPr lang="tr-TR" sz="2800" dirty="0"/>
          </a:p>
        </p:txBody>
      </p:sp>
      <p:pic>
        <p:nvPicPr>
          <p:cNvPr id="4" name="Picture 2" descr="C:\Users\Win7\Desktop\1384948600.gif"/>
          <p:cNvPicPr>
            <a:picLocks noChangeAspect="1" noChangeArrowheads="1"/>
          </p:cNvPicPr>
          <p:nvPr/>
        </p:nvPicPr>
        <p:blipFill>
          <a:blip r:embed="rId2"/>
          <a:srcRect/>
          <a:stretch>
            <a:fillRect/>
          </a:stretch>
        </p:blipFill>
        <p:spPr bwMode="auto">
          <a:xfrm>
            <a:off x="4500562" y="4929198"/>
            <a:ext cx="3071834" cy="184556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928694"/>
          </a:xfrm>
        </p:spPr>
        <p:txBody>
          <a:bodyPr/>
          <a:lstStyle/>
          <a:p>
            <a:r>
              <a:rPr lang="tr-TR" dirty="0" smtClean="0"/>
              <a:t>Kaba yemlerin sınıflandırılması</a:t>
            </a:r>
            <a:endParaRPr lang="tr-TR" dirty="0"/>
          </a:p>
        </p:txBody>
      </p:sp>
      <p:graphicFrame>
        <p:nvGraphicFramePr>
          <p:cNvPr id="4" name="3 İçerik Yer Tutucusu"/>
          <p:cNvGraphicFramePr>
            <a:graphicFrameLocks noGrp="1"/>
          </p:cNvGraphicFramePr>
          <p:nvPr>
            <p:ph idx="1"/>
          </p:nvPr>
        </p:nvGraphicFramePr>
        <p:xfrm>
          <a:off x="357158" y="1071546"/>
          <a:ext cx="8572560" cy="5572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lstStyle/>
          <a:p>
            <a:r>
              <a:rPr lang="tr-TR" dirty="0" smtClean="0"/>
              <a:t>Kaba Yemlerin Özellikleri </a:t>
            </a:r>
            <a:endParaRPr lang="tr-TR" dirty="0"/>
          </a:p>
        </p:txBody>
      </p:sp>
      <p:sp>
        <p:nvSpPr>
          <p:cNvPr id="3" name="2 İçerik Yer Tutucusu"/>
          <p:cNvSpPr>
            <a:spLocks noGrp="1"/>
          </p:cNvSpPr>
          <p:nvPr>
            <p:ph idx="1"/>
          </p:nvPr>
        </p:nvSpPr>
        <p:spPr>
          <a:xfrm>
            <a:off x="457200" y="1142984"/>
            <a:ext cx="8329642" cy="5429288"/>
          </a:xfrm>
        </p:spPr>
        <p:txBody>
          <a:bodyPr>
            <a:noAutofit/>
          </a:bodyPr>
          <a:lstStyle/>
          <a:p>
            <a:pPr algn="just"/>
            <a:r>
              <a:rPr lang="tr-TR" sz="2300" dirty="0" smtClean="0"/>
              <a:t>Kaba yemler birim hacimdeki ağırlıkları yani yoğunlukları düşüktür.</a:t>
            </a:r>
          </a:p>
          <a:p>
            <a:pPr algn="just"/>
            <a:r>
              <a:rPr lang="tr-TR" sz="2300" dirty="0" smtClean="0"/>
              <a:t>Kaba yemlerin  büyük çoğunluğunun ham selüloz içeriği yüksektir. (%16’dan fazla).</a:t>
            </a:r>
          </a:p>
          <a:p>
            <a:pPr algn="just"/>
            <a:r>
              <a:rPr lang="tr-TR" sz="2300" dirty="0" smtClean="0"/>
              <a:t>Kaba yemlerin büyük çoğunluğu lignin, </a:t>
            </a:r>
            <a:r>
              <a:rPr lang="tr-TR" sz="2300" dirty="0" err="1" smtClean="0"/>
              <a:t>hemiselüloz</a:t>
            </a:r>
            <a:r>
              <a:rPr lang="tr-TR" sz="2300" dirty="0" smtClean="0"/>
              <a:t>, selüloz, pektin vb. maddeler içeren hücre duvarı içeriği bakımında zengindir.</a:t>
            </a:r>
          </a:p>
          <a:p>
            <a:pPr algn="just"/>
            <a:r>
              <a:rPr lang="tr-TR" sz="2300" dirty="0" smtClean="0"/>
              <a:t>Bir kısım kaba yemlerin kuru madde içeriği yüksek olduğu gibi bir kısım kaba yemlerin ise su içeriği yüksektir.</a:t>
            </a:r>
          </a:p>
          <a:p>
            <a:pPr algn="just"/>
            <a:r>
              <a:rPr lang="tr-TR" sz="2300" dirty="0" smtClean="0"/>
              <a:t>Mısır silajı, taze ve körpe otların sindirilme derecesi yüksektir. Ancak birim hacimde fazla miktarda su içerdikleri  için enerjileri düşüktür.</a:t>
            </a:r>
          </a:p>
          <a:p>
            <a:pPr algn="just"/>
            <a:r>
              <a:rPr lang="tr-TR" sz="2300" dirty="0" smtClean="0"/>
              <a:t>Kaba yemler protein, vitamin ve mineral maddeler içeriği bakımında büyük farklılıklar gösterirler.</a:t>
            </a:r>
          </a:p>
          <a:p>
            <a:endParaRPr lang="tr-TR" sz="23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857256"/>
          </a:xfrm>
        </p:spPr>
        <p:txBody>
          <a:bodyPr>
            <a:normAutofit fontScale="90000"/>
          </a:bodyPr>
          <a:lstStyle/>
          <a:p>
            <a:r>
              <a:rPr lang="tr-TR" dirty="0" smtClean="0"/>
              <a:t/>
            </a:r>
            <a:br>
              <a:rPr lang="tr-TR" dirty="0" smtClean="0"/>
            </a:br>
            <a:r>
              <a:rPr lang="tr-TR" dirty="0" smtClean="0"/>
              <a:t>Besin Madde İçeriği </a:t>
            </a:r>
            <a:br>
              <a:rPr lang="tr-TR" dirty="0" smtClean="0"/>
            </a:br>
            <a:endParaRPr lang="tr-TR" dirty="0"/>
          </a:p>
        </p:txBody>
      </p:sp>
      <p:sp>
        <p:nvSpPr>
          <p:cNvPr id="3" name="2 İçerik Yer Tutucusu"/>
          <p:cNvSpPr>
            <a:spLocks noGrp="1"/>
          </p:cNvSpPr>
          <p:nvPr>
            <p:ph idx="1"/>
          </p:nvPr>
        </p:nvSpPr>
        <p:spPr>
          <a:xfrm>
            <a:off x="428596" y="1214422"/>
            <a:ext cx="8286808" cy="5143536"/>
          </a:xfrm>
        </p:spPr>
        <p:txBody>
          <a:bodyPr>
            <a:normAutofit fontScale="85000" lnSpcReduction="10000"/>
          </a:bodyPr>
          <a:lstStyle/>
          <a:p>
            <a:r>
              <a:rPr lang="tr-TR" dirty="0" smtClean="0"/>
              <a:t>Yem bitkileri genellikle % 70-90 su ihtiva eder. Analiz standartları için yem bitkileri verimi ve besin madde içeriği genellikle kuru madde üzerinde durulur. Yem bitkileri kuru maddesi iki ana kategoriye ayrılabilir. </a:t>
            </a:r>
          </a:p>
          <a:p>
            <a:pPr>
              <a:buNone/>
            </a:pPr>
            <a:r>
              <a:rPr lang="tr-TR" dirty="0" smtClean="0"/>
              <a:t>1- Hücre içeriği; protein, şeker ve nişasta gibi bitki dokusunun yapısal olmayan kısımlarıdır. </a:t>
            </a:r>
          </a:p>
          <a:p>
            <a:pPr>
              <a:buNone/>
            </a:pPr>
            <a:r>
              <a:rPr lang="tr-TR" dirty="0" smtClean="0"/>
              <a:t>2-Hücre duvarının yapısal bileşenleri; selüloz (bitkilerde hücre yapısının büyük bir bölümünü oluşturan kâğıt, yapay ipek ve patlayıcı maddelerin yapımında kullanılan bir karbonhidrat), </a:t>
            </a:r>
            <a:r>
              <a:rPr lang="tr-TR" dirty="0" err="1" smtClean="0"/>
              <a:t>hemiselüloz</a:t>
            </a:r>
            <a:r>
              <a:rPr lang="tr-TR" dirty="0" smtClean="0"/>
              <a:t> (bitki hücrelerinin çeperlerinde selüloz ve </a:t>
            </a:r>
            <a:r>
              <a:rPr lang="tr-TR" dirty="0" err="1" smtClean="0"/>
              <a:t>pektinlerle</a:t>
            </a:r>
            <a:r>
              <a:rPr lang="tr-TR" dirty="0" smtClean="0"/>
              <a:t> birlikte bulunan bazı karmaşık karbonhidratlar ya da </a:t>
            </a:r>
            <a:r>
              <a:rPr lang="tr-TR" dirty="0" err="1" smtClean="0"/>
              <a:t>polisakaritlerinler</a:t>
            </a:r>
            <a:r>
              <a:rPr lang="tr-TR" dirty="0" smtClean="0"/>
              <a:t>) ve lignindir. </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39784"/>
          </a:xfrm>
        </p:spPr>
        <p:txBody>
          <a:bodyPr/>
          <a:lstStyle/>
          <a:p>
            <a:r>
              <a:rPr lang="tr-TR" dirty="0" smtClean="0"/>
              <a:t>İyi bir kaba yemin özellikleri: </a:t>
            </a:r>
            <a:endParaRPr lang="tr-TR" dirty="0"/>
          </a:p>
        </p:txBody>
      </p:sp>
      <p:sp>
        <p:nvSpPr>
          <p:cNvPr id="3" name="2 İçerik Yer Tutucusu"/>
          <p:cNvSpPr>
            <a:spLocks noGrp="1"/>
          </p:cNvSpPr>
          <p:nvPr>
            <p:ph idx="1"/>
          </p:nvPr>
        </p:nvSpPr>
        <p:spPr>
          <a:xfrm>
            <a:off x="285720" y="1142984"/>
            <a:ext cx="8715436" cy="5500726"/>
          </a:xfrm>
        </p:spPr>
        <p:txBody>
          <a:bodyPr>
            <a:normAutofit/>
          </a:bodyPr>
          <a:lstStyle/>
          <a:p>
            <a:pPr algn="just"/>
            <a:r>
              <a:rPr lang="tr-TR" sz="2400" dirty="0" smtClean="0"/>
              <a:t>Kaba yemlere dışarıdan bakıldığında kalitesi hakkında kaba bir fikir edinmiş oluruz. Eğer daha doğru fikirler edinmek istiyorsak laboratuar analizleri yapılmalıdır.</a:t>
            </a:r>
          </a:p>
          <a:p>
            <a:pPr algn="just"/>
            <a:r>
              <a:rPr lang="tr-TR" sz="2400" dirty="0" smtClean="0"/>
              <a:t>İyi bir kaba yem her şeyden önce yedirdiğimiz hayvanın sağlığını olumsuz etkilememelidir.</a:t>
            </a:r>
          </a:p>
          <a:p>
            <a:pPr algn="just"/>
            <a:r>
              <a:rPr lang="tr-TR" sz="2400" dirty="0" smtClean="0"/>
              <a:t>İyi bir kaba yemin kalitesini belirleyen en önemli faktör, hayvanın yapmış olduğu tercihtir. (</a:t>
            </a:r>
            <a:r>
              <a:rPr lang="tr-TR" sz="2400" dirty="0" err="1" smtClean="0"/>
              <a:t>Ball</a:t>
            </a:r>
            <a:r>
              <a:rPr lang="tr-TR" sz="2400" dirty="0" smtClean="0"/>
              <a:t> ve ark., 1996)</a:t>
            </a:r>
          </a:p>
          <a:p>
            <a:pPr algn="just"/>
            <a:r>
              <a:rPr lang="tr-TR" sz="2400" dirty="0" smtClean="0"/>
              <a:t>Bütün kaba yem çeşitleri fiziksel özellikleri ( renk, koku, tat, görünüş, sertlik vb.) önemlidir ve kaba yemler bu özellikleri istenen düzeylerde taşımalıdır.</a:t>
            </a:r>
          </a:p>
          <a:p>
            <a:pPr>
              <a:buNone/>
            </a:pPr>
            <a:endParaRPr lang="tr-TR" sz="2400" dirty="0" smtClean="0"/>
          </a:p>
        </p:txBody>
      </p:sp>
      <p:pic>
        <p:nvPicPr>
          <p:cNvPr id="4" name="Picture 4" descr="C:\Users\Win7\Pictures\indir.jpg"/>
          <p:cNvPicPr>
            <a:picLocks noChangeAspect="1" noChangeArrowheads="1"/>
          </p:cNvPicPr>
          <p:nvPr/>
        </p:nvPicPr>
        <p:blipFill>
          <a:blip r:embed="rId2"/>
          <a:srcRect/>
          <a:stretch>
            <a:fillRect/>
          </a:stretch>
        </p:blipFill>
        <p:spPr bwMode="auto">
          <a:xfrm>
            <a:off x="5302249" y="5143512"/>
            <a:ext cx="3055945" cy="171448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1071546"/>
          </a:xfrm>
        </p:spPr>
        <p:txBody>
          <a:bodyPr/>
          <a:lstStyle/>
          <a:p>
            <a:r>
              <a:rPr lang="tr-TR" dirty="0" smtClean="0"/>
              <a:t>İyi bir kaba yemin özellikleri: </a:t>
            </a:r>
            <a:endParaRPr lang="tr-TR" dirty="0"/>
          </a:p>
        </p:txBody>
      </p:sp>
      <p:sp>
        <p:nvSpPr>
          <p:cNvPr id="3" name="2 İçerik Yer Tutucusu"/>
          <p:cNvSpPr>
            <a:spLocks noGrp="1"/>
          </p:cNvSpPr>
          <p:nvPr>
            <p:ph idx="1"/>
          </p:nvPr>
        </p:nvSpPr>
        <p:spPr>
          <a:xfrm>
            <a:off x="214282" y="1000108"/>
            <a:ext cx="8715436" cy="5857892"/>
          </a:xfrm>
        </p:spPr>
        <p:txBody>
          <a:bodyPr>
            <a:normAutofit/>
          </a:bodyPr>
          <a:lstStyle/>
          <a:p>
            <a:pPr algn="just"/>
            <a:r>
              <a:rPr lang="tr-TR" sz="2400" dirty="0" smtClean="0"/>
              <a:t>Yem bitkilerinin hasatları sırasında yaprak, sap ve dal kayıpları en az indirilmelidir.</a:t>
            </a:r>
          </a:p>
          <a:p>
            <a:pPr algn="just"/>
            <a:r>
              <a:rPr lang="tr-TR" sz="2400" dirty="0" smtClean="0"/>
              <a:t>Kuru kaba yemlerde de sulu kaba yemlerde de küflenme ve bozulmanın önüne geçilmelidir. </a:t>
            </a:r>
          </a:p>
          <a:p>
            <a:pPr algn="just"/>
            <a:r>
              <a:rPr lang="tr-TR" sz="2400" dirty="0" smtClean="0"/>
              <a:t>Kaba yemlerde kurutma, depolama ve silolama kayıpları en aza indirilmelidir.</a:t>
            </a:r>
          </a:p>
          <a:p>
            <a:pPr algn="just"/>
            <a:r>
              <a:rPr lang="tr-TR" sz="2400" dirty="0" smtClean="0"/>
              <a:t>Kaba yemlerin kalitesini iklim, toprak özellikleri, yetiştirme koşulları, hayvanın türü ve ırkı etkilemektedir.</a:t>
            </a:r>
          </a:p>
          <a:p>
            <a:pPr algn="just"/>
            <a:r>
              <a:rPr lang="tr-TR" sz="2400" dirty="0" smtClean="0"/>
              <a:t>Yem bitkilerinin çok geç biçilmesi sonucu hücre duvarı içeriği artacağından kalite olumsuz etkilenir. Bu nedenle kaba yemler en uygun dönemde hasat edilmelidir. </a:t>
            </a:r>
          </a:p>
          <a:p>
            <a:endParaRPr lang="tr-TR" sz="2400" dirty="0" smtClean="0"/>
          </a:p>
          <a:p>
            <a:pPr>
              <a:buNone/>
            </a:pPr>
            <a:endParaRPr lang="tr-TR" sz="2400" dirty="0"/>
          </a:p>
        </p:txBody>
      </p:sp>
      <p:pic>
        <p:nvPicPr>
          <p:cNvPr id="4" name="Picture 6" descr="küflü mısır silajı ile ilgili görsel sonucu"/>
          <p:cNvPicPr>
            <a:picLocks noChangeAspect="1" noChangeArrowheads="1"/>
          </p:cNvPicPr>
          <p:nvPr/>
        </p:nvPicPr>
        <p:blipFill>
          <a:blip r:embed="rId2"/>
          <a:srcRect/>
          <a:stretch>
            <a:fillRect/>
          </a:stretch>
        </p:blipFill>
        <p:spPr bwMode="auto">
          <a:xfrm>
            <a:off x="5357818" y="5143512"/>
            <a:ext cx="2503013" cy="157163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785818"/>
          </a:xfrm>
        </p:spPr>
        <p:txBody>
          <a:bodyPr/>
          <a:lstStyle/>
          <a:p>
            <a:r>
              <a:rPr lang="tr-TR" dirty="0" smtClean="0"/>
              <a:t>İyi bir kaba yemin özellikleri: </a:t>
            </a:r>
            <a:endParaRPr lang="tr-TR" dirty="0"/>
          </a:p>
        </p:txBody>
      </p:sp>
      <p:sp>
        <p:nvSpPr>
          <p:cNvPr id="3" name="2 İçerik Yer Tutucusu"/>
          <p:cNvSpPr>
            <a:spLocks noGrp="1"/>
          </p:cNvSpPr>
          <p:nvPr>
            <p:ph idx="1"/>
          </p:nvPr>
        </p:nvSpPr>
        <p:spPr>
          <a:xfrm>
            <a:off x="357158" y="1071546"/>
            <a:ext cx="8501122" cy="5572164"/>
          </a:xfrm>
        </p:spPr>
        <p:txBody>
          <a:bodyPr>
            <a:normAutofit/>
          </a:bodyPr>
          <a:lstStyle/>
          <a:p>
            <a:r>
              <a:rPr lang="tr-TR" sz="2800" dirty="0" err="1" smtClean="0"/>
              <a:t>Ruminant</a:t>
            </a:r>
            <a:r>
              <a:rPr lang="tr-TR" sz="2800" dirty="0" smtClean="0"/>
              <a:t> hayvanlar için iyi bir kaba yemin sindirilme derecesi yüksek olmalıdır.</a:t>
            </a:r>
          </a:p>
          <a:p>
            <a:r>
              <a:rPr lang="tr-TR" sz="2800" dirty="0" smtClean="0"/>
              <a:t>İyi bir kaba yem hayvanın gereksinin duyduğu ölçülerde besin maddelerini içinde arındırmalıdır. (enerji, protein…)</a:t>
            </a:r>
          </a:p>
          <a:p>
            <a:r>
              <a:rPr lang="tr-TR" sz="2800" dirty="0" smtClean="0"/>
              <a:t>Hasat edilen kaba yemlerin içerisinde yabancı maddeler olmamalıdır.</a:t>
            </a:r>
          </a:p>
          <a:p>
            <a:endParaRPr lang="tr-TR" sz="2800" dirty="0" smtClean="0"/>
          </a:p>
          <a:p>
            <a:endParaRPr lang="tr-TR" sz="2800" dirty="0" smtClean="0"/>
          </a:p>
          <a:p>
            <a:endParaRPr lang="tr-TR"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785794"/>
          </a:xfrm>
        </p:spPr>
        <p:txBody>
          <a:bodyPr>
            <a:normAutofit fontScale="90000"/>
          </a:bodyPr>
          <a:lstStyle/>
          <a:p>
            <a:r>
              <a:rPr lang="tr-TR" sz="3200" dirty="0" smtClean="0"/>
              <a:t>Kaba yemlerde sindirilebilirliği belirleme </a:t>
            </a:r>
            <a:r>
              <a:rPr lang="tr-TR" sz="3200" dirty="0" err="1" smtClean="0"/>
              <a:t>paremetreleri</a:t>
            </a:r>
            <a:endParaRPr lang="tr-TR" sz="3200" dirty="0"/>
          </a:p>
        </p:txBody>
      </p:sp>
      <p:sp>
        <p:nvSpPr>
          <p:cNvPr id="5" name="2 Alt Başlık"/>
          <p:cNvSpPr>
            <a:spLocks noGrp="1"/>
          </p:cNvSpPr>
          <p:nvPr>
            <p:ph idx="1"/>
          </p:nvPr>
        </p:nvSpPr>
        <p:spPr>
          <a:xfrm>
            <a:off x="142875" y="928688"/>
            <a:ext cx="8858250" cy="5715000"/>
          </a:xfrm>
          <a:prstGeom prst="rect">
            <a:avLst/>
          </a:prstGeom>
        </p:spPr>
        <p:txBody>
          <a:bodyPr vert="horz" lIns="91440" tIns="45720" rIns="91440" bIns="45720" rtlCol="0">
            <a:normAutofit/>
          </a:bodyPr>
          <a:lstStyle/>
          <a:p>
            <a:r>
              <a:rPr lang="tr-TR" sz="2200" dirty="0" err="1" smtClean="0"/>
              <a:t>Nötral</a:t>
            </a:r>
            <a:r>
              <a:rPr lang="tr-TR" sz="2200" dirty="0" smtClean="0"/>
              <a:t> deterjan lif (NDF): Hücre duvarının lifli karbonhidratlarını (selüloz ve </a:t>
            </a:r>
            <a:r>
              <a:rPr lang="tr-TR" sz="2200" dirty="0" err="1" smtClean="0"/>
              <a:t>hemi</a:t>
            </a:r>
            <a:r>
              <a:rPr lang="tr-TR" sz="2200" dirty="0" smtClean="0"/>
              <a:t>-selüloz), lignin, ligninleşmiş ve sıcaklıkla zarar görmüş bir kısım proteinleri ve silisyum içerir. Sindirim sisteminin hacimsel kapasitesi dikkate alındığında, NDF değeri ile hayvanın yemi tüketimi hakkında da fikir sahibi olunabilir. Hayvanın canlı ağırlığına bağlı olarak kuru madde alım yüzdesi (KMA) NDF değeriyle aşağıdaki formülle hesaplanmaktadır. </a:t>
            </a:r>
          </a:p>
          <a:p>
            <a:pPr lvl="1">
              <a:buFont typeface="Wingdings" pitchFamily="2" charset="2"/>
              <a:buChar char="Ø"/>
            </a:pPr>
            <a:r>
              <a:rPr lang="tr-TR" sz="2200" dirty="0" smtClean="0"/>
              <a:t>%KMA = 120 / NDF</a:t>
            </a:r>
          </a:p>
          <a:p>
            <a:r>
              <a:rPr lang="tr-TR" sz="2200" dirty="0" smtClean="0"/>
              <a:t>Asit deterjan lif (ADF): ADF ise NDF içerisinden </a:t>
            </a:r>
            <a:r>
              <a:rPr lang="tr-TR" sz="2200" dirty="0" err="1" smtClean="0"/>
              <a:t>hemi</a:t>
            </a:r>
            <a:r>
              <a:rPr lang="tr-TR" sz="2200" dirty="0" smtClean="0"/>
              <a:t>-selüloz çıkartılarak elde edilir. Bu nedenle bu fraksiyon, yemin sindirilebilirliği hakkında ve hayvanın enerji alımı hakkında fikir veren iyi bir göstergedir. Sindirilebilir kuru madde (SKM) ADF değerinden aşağıdaki formülle hesaplanmaktadır. </a:t>
            </a:r>
          </a:p>
          <a:p>
            <a:pPr lvl="1">
              <a:buFont typeface="Wingdings" pitchFamily="2" charset="2"/>
              <a:buChar char="Ø"/>
            </a:pPr>
            <a:r>
              <a:rPr lang="tr-TR" sz="2200" dirty="0" smtClean="0"/>
              <a:t>%SKM = 88.9 - (0,779 * %ADF) </a:t>
            </a:r>
          </a:p>
          <a:p>
            <a:r>
              <a:rPr lang="tr-TR" sz="2200" dirty="0" smtClean="0"/>
              <a:t>Asit deterjan lignin (ADL): Yemlerin sindirilebilirliği ve net enerji değerini belirlemede kullanılan, asit deterjan solüsyonlarda çözünmeyen bitki hücre duvarı elemanlarından biride lignindir. </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1000108"/>
          </a:xfrm>
        </p:spPr>
        <p:txBody>
          <a:bodyPr>
            <a:normAutofit/>
          </a:bodyPr>
          <a:lstStyle/>
          <a:p>
            <a:r>
              <a:rPr lang="tr-TR" dirty="0" smtClean="0"/>
              <a:t>Nispi Yem Değeri </a:t>
            </a:r>
            <a:endParaRPr lang="tr-TR" dirty="0"/>
          </a:p>
        </p:txBody>
      </p:sp>
      <p:sp>
        <p:nvSpPr>
          <p:cNvPr id="3" name="2 İçerik Yer Tutucusu"/>
          <p:cNvSpPr>
            <a:spLocks noGrp="1"/>
          </p:cNvSpPr>
          <p:nvPr>
            <p:ph idx="1"/>
          </p:nvPr>
        </p:nvSpPr>
        <p:spPr>
          <a:xfrm>
            <a:off x="142844" y="857232"/>
            <a:ext cx="9001156" cy="5786478"/>
          </a:xfrm>
        </p:spPr>
        <p:txBody>
          <a:bodyPr>
            <a:normAutofit/>
          </a:bodyPr>
          <a:lstStyle/>
          <a:p>
            <a:r>
              <a:rPr lang="tr-TR" sz="2800" dirty="0" smtClean="0"/>
              <a:t>Yem kalitesi genellikle yemin kimyasal, fiziksel ve biyolojik değerlerinin ölçülmesi ile saptanır. ABD’de yonca bitkisi için geliştirilen ve diğer yemler içinde kullanılan nispi yem değeri (NYD) (</a:t>
            </a:r>
            <a:r>
              <a:rPr lang="tr-TR" sz="2800" dirty="0" err="1" smtClean="0"/>
              <a:t>Relative</a:t>
            </a:r>
            <a:r>
              <a:rPr lang="tr-TR" sz="2800" dirty="0" smtClean="0"/>
              <a:t> </a:t>
            </a:r>
            <a:r>
              <a:rPr lang="tr-TR" sz="2800" dirty="0" err="1" smtClean="0"/>
              <a:t>Feed</a:t>
            </a:r>
            <a:r>
              <a:rPr lang="tr-TR" sz="2800" dirty="0" smtClean="0"/>
              <a:t> </a:t>
            </a:r>
            <a:r>
              <a:rPr lang="tr-TR" sz="2800" dirty="0" err="1" smtClean="0"/>
              <a:t>Value</a:t>
            </a:r>
            <a:r>
              <a:rPr lang="tr-TR" sz="2800" dirty="0" smtClean="0"/>
              <a:t>, RFV) yemlerin besleme değerini ölçmede kullanılmaktadır (</a:t>
            </a:r>
            <a:r>
              <a:rPr lang="tr-TR" sz="2800" dirty="0" err="1" smtClean="0"/>
              <a:t>Ball</a:t>
            </a:r>
            <a:r>
              <a:rPr lang="tr-TR" sz="2800" dirty="0" smtClean="0"/>
              <a:t> ve ark. 1996). Nispi yem değerinin hesaplanmasında asit deterjan lif (ADF) ve nötr deterjan lif (NDF) değerlerinden yararlanılmaktadır (</a:t>
            </a:r>
            <a:r>
              <a:rPr lang="tr-TR" sz="2800" dirty="0" err="1" smtClean="0"/>
              <a:t>Moore</a:t>
            </a:r>
            <a:r>
              <a:rPr lang="tr-TR" sz="2800" dirty="0" smtClean="0"/>
              <a:t> ve </a:t>
            </a:r>
            <a:r>
              <a:rPr lang="tr-TR" sz="2800" dirty="0" err="1" smtClean="0"/>
              <a:t>Undersander</a:t>
            </a:r>
            <a:r>
              <a:rPr lang="tr-TR" sz="2800" dirty="0" smtClean="0"/>
              <a:t> 2002). </a:t>
            </a:r>
          </a:p>
          <a:p>
            <a:r>
              <a:rPr lang="tr-TR" sz="2800" dirty="0" smtClean="0"/>
              <a:t>Nispi yem değerini hesaplamak için % KMS ve %KMT değerleri formülde yerine konulur. </a:t>
            </a:r>
          </a:p>
          <a:p>
            <a:r>
              <a:rPr lang="nn-NO" sz="2800" dirty="0" smtClean="0"/>
              <a:t>NYD = % KMS x % KMT x 0.775 </a:t>
            </a:r>
            <a:endParaRPr lang="tr-TR" sz="2800"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1100</Words>
  <Application>Microsoft Office PowerPoint</Application>
  <PresentationFormat>Ekran Gösterisi (4:3)</PresentationFormat>
  <Paragraphs>100</Paragraphs>
  <Slides>14</Slides>
  <Notes>0</Notes>
  <HiddenSlides>0</HiddenSlides>
  <MMClips>0</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Ofis Teması</vt:lpstr>
      <vt:lpstr> YEM BİTKİLERİ KABA YEMLER</vt:lpstr>
      <vt:lpstr>YEM BİTKİLERİ</vt:lpstr>
      <vt:lpstr>Yem Bitkilerinin Tarım İle İlişkisi Ve Hayvan Beslemedeki Önemi</vt:lpstr>
      <vt:lpstr>Yem bitkilerinin sınıflandırılması</vt:lpstr>
      <vt:lpstr>Yem bitkileri</vt:lpstr>
      <vt:lpstr>KABA YEM </vt:lpstr>
      <vt:lpstr>Kaba yemlerin sınıflandırılması</vt:lpstr>
      <vt:lpstr>Kaba Yemlerin Özellikleri </vt:lpstr>
      <vt:lpstr> Besin Madde İçeriği  </vt:lpstr>
      <vt:lpstr>İyi bir kaba yemin özellikleri: </vt:lpstr>
      <vt:lpstr>İyi bir kaba yemin özellikleri: </vt:lpstr>
      <vt:lpstr>İyi bir kaba yemin özellikleri: </vt:lpstr>
      <vt:lpstr>Kaba yemlerde sindirilebilirliği belirleme paremetreleri</vt:lpstr>
      <vt:lpstr>Nispi Yem Değeri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Win7</dc:creator>
  <cp:lastModifiedBy>dell</cp:lastModifiedBy>
  <cp:revision>34</cp:revision>
  <dcterms:created xsi:type="dcterms:W3CDTF">2018-02-18T12:51:29Z</dcterms:created>
  <dcterms:modified xsi:type="dcterms:W3CDTF">2020-03-17T13:25:37Z</dcterms:modified>
</cp:coreProperties>
</file>