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Lst>
  <p:sldIdLst>
    <p:sldId id="256" r:id="rId2"/>
    <p:sldId id="257"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9" r:id="rId26"/>
    <p:sldId id="290" r:id="rId27"/>
    <p:sldId id="291" r:id="rId28"/>
    <p:sldId id="292" r:id="rId29"/>
    <p:sldId id="281" r:id="rId30"/>
    <p:sldId id="282" r:id="rId31"/>
    <p:sldId id="283" r:id="rId32"/>
    <p:sldId id="284" r:id="rId33"/>
    <p:sldId id="285" r:id="rId34"/>
    <p:sldId id="286" r:id="rId35"/>
    <p:sldId id="287" r:id="rId36"/>
    <p:sldId id="288" r:id="rId37"/>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75" autoAdjust="0"/>
    <p:restoredTop sz="94434" autoAdjust="0"/>
  </p:normalViewPr>
  <p:slideViewPr>
    <p:cSldViewPr snapToGrid="0">
      <p:cViewPr varScale="1">
        <p:scale>
          <a:sx n="74" d="100"/>
          <a:sy n="74" d="100"/>
        </p:scale>
        <p:origin x="57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p:cNvSpPr>
            <a:spLocks noGrp="1"/>
          </p:cNvSpPr>
          <p:nvPr>
            <p:ph type="ctrTitle"/>
          </p:nvPr>
        </p:nvSpPr>
        <p:spPr>
          <a:xfrm>
            <a:off x="1524000" y="1122363"/>
            <a:ext cx="9144000" cy="2387600"/>
          </a:xfrm>
        </p:spPr>
        <p:txBody>
          <a:bodyPr anchor="b"/>
          <a:lstStyle>
            <a:lvl1pPr algn="ctr">
              <a:defRPr sz="6000"/>
            </a:lvl1pPr>
          </a:lstStyle>
          <a:p>
            <a:r>
              <a:rPr lang="tr-TR"/>
              <a:t>Asıl başlık stili için tıklatın</a:t>
            </a:r>
          </a:p>
        </p:txBody>
      </p:sp>
      <p:sp>
        <p:nvSpPr>
          <p:cNvPr id="3" name="Alt Başlık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tıklatın</a:t>
            </a:r>
          </a:p>
        </p:txBody>
      </p:sp>
      <p:sp>
        <p:nvSpPr>
          <p:cNvPr id="4" name="Veri Yer Tutucusu 3"/>
          <p:cNvSpPr>
            <a:spLocks noGrp="1"/>
          </p:cNvSpPr>
          <p:nvPr>
            <p:ph type="dt" sz="half" idx="10"/>
          </p:nvPr>
        </p:nvSpPr>
        <p:spPr/>
        <p:txBody>
          <a:bodyPr/>
          <a:lstStyle/>
          <a:p>
            <a:fld id="{E2072480-10DA-4FB4-BEAE-2A1DEA90F248}" type="datetimeFigureOut">
              <a:rPr lang="tr-TR" smtClean="0"/>
              <a:t>6.4.2018</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320A84BC-3F9E-4B08-9743-FC4E27FA5126}" type="slidenum">
              <a:rPr lang="tr-TR" smtClean="0"/>
              <a:t>‹#›</a:t>
            </a:fld>
            <a:endParaRPr lang="tr-TR"/>
          </a:p>
        </p:txBody>
      </p:sp>
    </p:spTree>
    <p:extLst>
      <p:ext uri="{BB962C8B-B14F-4D97-AF65-F5344CB8AC3E}">
        <p14:creationId xmlns:p14="http://schemas.microsoft.com/office/powerpoint/2010/main" val="34409947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a:t>Asıl başlık stili için tıklatın</a:t>
            </a:r>
          </a:p>
        </p:txBody>
      </p:sp>
      <p:sp>
        <p:nvSpPr>
          <p:cNvPr id="3" name="İçerik Yer Tutucusu 2"/>
          <p:cNvSpPr>
            <a:spLocks noGrp="1"/>
          </p:cNvSpPr>
          <p:nvPr>
            <p:ph idx="1"/>
          </p:nvPr>
        </p:nvSpPr>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p:cNvSpPr>
            <a:spLocks noGrp="1"/>
          </p:cNvSpPr>
          <p:nvPr>
            <p:ph type="dt" sz="half" idx="10"/>
          </p:nvPr>
        </p:nvSpPr>
        <p:spPr/>
        <p:txBody>
          <a:bodyPr/>
          <a:lstStyle/>
          <a:p>
            <a:fld id="{E2072480-10DA-4FB4-BEAE-2A1DEA90F248}" type="datetimeFigureOut">
              <a:rPr lang="tr-TR" smtClean="0"/>
              <a:t>6.4.2018</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320A84BC-3F9E-4B08-9743-FC4E27FA5126}" type="slidenum">
              <a:rPr lang="tr-TR" smtClean="0"/>
              <a:t>‹#›</a:t>
            </a:fld>
            <a:endParaRPr lang="tr-TR"/>
          </a:p>
        </p:txBody>
      </p:sp>
    </p:spTree>
    <p:extLst>
      <p:ext uri="{BB962C8B-B14F-4D97-AF65-F5344CB8AC3E}">
        <p14:creationId xmlns:p14="http://schemas.microsoft.com/office/powerpoint/2010/main" val="39443195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Başlık 1"/>
          <p:cNvSpPr>
            <a:spLocks noGrp="1"/>
          </p:cNvSpPr>
          <p:nvPr>
            <p:ph type="title"/>
          </p:nvPr>
        </p:nvSpPr>
        <p:spPr>
          <a:xfrm>
            <a:off x="831850" y="1709738"/>
            <a:ext cx="10515600" cy="2852737"/>
          </a:xfrm>
        </p:spPr>
        <p:txBody>
          <a:bodyPr anchor="b"/>
          <a:lstStyle>
            <a:lvl1pPr>
              <a:defRPr sz="6000"/>
            </a:lvl1pPr>
          </a:lstStyle>
          <a:p>
            <a:r>
              <a:rPr lang="tr-TR"/>
              <a:t>Asıl başlık stili için tıklatın</a:t>
            </a:r>
          </a:p>
        </p:txBody>
      </p:sp>
      <p:sp>
        <p:nvSpPr>
          <p:cNvPr id="3" name="Metin Yer Tutucusu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a:t>Asıl metin stillerini düzenlemek için tıklatın</a:t>
            </a:r>
          </a:p>
        </p:txBody>
      </p:sp>
      <p:sp>
        <p:nvSpPr>
          <p:cNvPr id="4" name="Veri Yer Tutucusu 3"/>
          <p:cNvSpPr>
            <a:spLocks noGrp="1"/>
          </p:cNvSpPr>
          <p:nvPr>
            <p:ph type="dt" sz="half" idx="10"/>
          </p:nvPr>
        </p:nvSpPr>
        <p:spPr/>
        <p:txBody>
          <a:bodyPr/>
          <a:lstStyle/>
          <a:p>
            <a:fld id="{E2072480-10DA-4FB4-BEAE-2A1DEA90F248}" type="datetimeFigureOut">
              <a:rPr lang="tr-TR" smtClean="0"/>
              <a:t>6.4.2018</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320A84BC-3F9E-4B08-9743-FC4E27FA5126}" type="slidenum">
              <a:rPr lang="tr-TR" smtClean="0"/>
              <a:t>‹#›</a:t>
            </a:fld>
            <a:endParaRPr lang="tr-TR"/>
          </a:p>
        </p:txBody>
      </p:sp>
    </p:spTree>
    <p:extLst>
      <p:ext uri="{BB962C8B-B14F-4D97-AF65-F5344CB8AC3E}">
        <p14:creationId xmlns:p14="http://schemas.microsoft.com/office/powerpoint/2010/main" val="11968333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a:t>Asıl başlık stili için tıklatın</a:t>
            </a:r>
          </a:p>
        </p:txBody>
      </p:sp>
      <p:sp>
        <p:nvSpPr>
          <p:cNvPr id="3" name="İçerik Yer Tutucusu 2"/>
          <p:cNvSpPr>
            <a:spLocks noGrp="1"/>
          </p:cNvSpPr>
          <p:nvPr>
            <p:ph sz="half" idx="1"/>
          </p:nvPr>
        </p:nvSpPr>
        <p:spPr>
          <a:xfrm>
            <a:off x="838200" y="1825625"/>
            <a:ext cx="5181600" cy="4351338"/>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İçerik Yer Tutucusu 3"/>
          <p:cNvSpPr>
            <a:spLocks noGrp="1"/>
          </p:cNvSpPr>
          <p:nvPr>
            <p:ph sz="half" idx="2"/>
          </p:nvPr>
        </p:nvSpPr>
        <p:spPr>
          <a:xfrm>
            <a:off x="6172200" y="1825625"/>
            <a:ext cx="5181600" cy="4351338"/>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Veri Yer Tutucusu 4"/>
          <p:cNvSpPr>
            <a:spLocks noGrp="1"/>
          </p:cNvSpPr>
          <p:nvPr>
            <p:ph type="dt" sz="half" idx="10"/>
          </p:nvPr>
        </p:nvSpPr>
        <p:spPr/>
        <p:txBody>
          <a:bodyPr/>
          <a:lstStyle/>
          <a:p>
            <a:fld id="{E2072480-10DA-4FB4-BEAE-2A1DEA90F248}" type="datetimeFigureOut">
              <a:rPr lang="tr-TR" smtClean="0"/>
              <a:t>6.4.2018</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320A84BC-3F9E-4B08-9743-FC4E27FA5126}" type="slidenum">
              <a:rPr lang="tr-TR" smtClean="0"/>
              <a:t>‹#›</a:t>
            </a:fld>
            <a:endParaRPr lang="tr-TR"/>
          </a:p>
        </p:txBody>
      </p:sp>
    </p:spTree>
    <p:extLst>
      <p:ext uri="{BB962C8B-B14F-4D97-AF65-F5344CB8AC3E}">
        <p14:creationId xmlns:p14="http://schemas.microsoft.com/office/powerpoint/2010/main" val="36527971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p:cNvSpPr>
            <a:spLocks noGrp="1"/>
          </p:cNvSpPr>
          <p:nvPr>
            <p:ph type="title"/>
          </p:nvPr>
        </p:nvSpPr>
        <p:spPr>
          <a:xfrm>
            <a:off x="839788" y="365125"/>
            <a:ext cx="10515600" cy="1325563"/>
          </a:xfrm>
        </p:spPr>
        <p:txBody>
          <a:bodyPr/>
          <a:lstStyle/>
          <a:p>
            <a:r>
              <a:rPr lang="tr-TR"/>
              <a:t>Asıl başlık stili için tıklatın</a:t>
            </a:r>
          </a:p>
        </p:txBody>
      </p:sp>
      <p:sp>
        <p:nvSpPr>
          <p:cNvPr id="3" name="Metin Yer Tutucusu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4" name="İçerik Yer Tutucusu 3"/>
          <p:cNvSpPr>
            <a:spLocks noGrp="1"/>
          </p:cNvSpPr>
          <p:nvPr>
            <p:ph sz="half" idx="2"/>
          </p:nvPr>
        </p:nvSpPr>
        <p:spPr>
          <a:xfrm>
            <a:off x="839788" y="2505075"/>
            <a:ext cx="5157787" cy="3684588"/>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Metin Yer Tutucusu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6" name="İçerik Yer Tutucusu 5"/>
          <p:cNvSpPr>
            <a:spLocks noGrp="1"/>
          </p:cNvSpPr>
          <p:nvPr>
            <p:ph sz="quarter" idx="4"/>
          </p:nvPr>
        </p:nvSpPr>
        <p:spPr>
          <a:xfrm>
            <a:off x="6172200" y="2505075"/>
            <a:ext cx="5183188" cy="3684588"/>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7" name="Veri Yer Tutucusu 6"/>
          <p:cNvSpPr>
            <a:spLocks noGrp="1"/>
          </p:cNvSpPr>
          <p:nvPr>
            <p:ph type="dt" sz="half" idx="10"/>
          </p:nvPr>
        </p:nvSpPr>
        <p:spPr/>
        <p:txBody>
          <a:bodyPr/>
          <a:lstStyle/>
          <a:p>
            <a:fld id="{E2072480-10DA-4FB4-BEAE-2A1DEA90F248}" type="datetimeFigureOut">
              <a:rPr lang="tr-TR" smtClean="0"/>
              <a:t>6.4.2018</a:t>
            </a:fld>
            <a:endParaRPr lang="tr-TR"/>
          </a:p>
        </p:txBody>
      </p:sp>
      <p:sp>
        <p:nvSpPr>
          <p:cNvPr id="8" name="Alt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320A84BC-3F9E-4B08-9743-FC4E27FA5126}" type="slidenum">
              <a:rPr lang="tr-TR" smtClean="0"/>
              <a:t>‹#›</a:t>
            </a:fld>
            <a:endParaRPr lang="tr-TR"/>
          </a:p>
        </p:txBody>
      </p:sp>
    </p:spTree>
    <p:extLst>
      <p:ext uri="{BB962C8B-B14F-4D97-AF65-F5344CB8AC3E}">
        <p14:creationId xmlns:p14="http://schemas.microsoft.com/office/powerpoint/2010/main" val="8467443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a:t>Asıl başlık stili için tıklatın</a:t>
            </a:r>
          </a:p>
        </p:txBody>
      </p:sp>
      <p:sp>
        <p:nvSpPr>
          <p:cNvPr id="3" name="Veri Yer Tutucusu 2"/>
          <p:cNvSpPr>
            <a:spLocks noGrp="1"/>
          </p:cNvSpPr>
          <p:nvPr>
            <p:ph type="dt" sz="half" idx="10"/>
          </p:nvPr>
        </p:nvSpPr>
        <p:spPr/>
        <p:txBody>
          <a:bodyPr/>
          <a:lstStyle/>
          <a:p>
            <a:fld id="{E2072480-10DA-4FB4-BEAE-2A1DEA90F248}" type="datetimeFigureOut">
              <a:rPr lang="tr-TR" smtClean="0"/>
              <a:t>6.4.2018</a:t>
            </a:fld>
            <a:endParaRPr lang="tr-TR"/>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320A84BC-3F9E-4B08-9743-FC4E27FA5126}" type="slidenum">
              <a:rPr lang="tr-TR" smtClean="0"/>
              <a:t>‹#›</a:t>
            </a:fld>
            <a:endParaRPr lang="tr-TR"/>
          </a:p>
        </p:txBody>
      </p:sp>
    </p:spTree>
    <p:extLst>
      <p:ext uri="{BB962C8B-B14F-4D97-AF65-F5344CB8AC3E}">
        <p14:creationId xmlns:p14="http://schemas.microsoft.com/office/powerpoint/2010/main" val="28614827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E2072480-10DA-4FB4-BEAE-2A1DEA90F248}" type="datetimeFigureOut">
              <a:rPr lang="tr-TR" smtClean="0"/>
              <a:t>6.4.2018</a:t>
            </a:fld>
            <a:endParaRPr lang="tr-TR"/>
          </a:p>
        </p:txBody>
      </p:sp>
      <p:sp>
        <p:nvSpPr>
          <p:cNvPr id="3" name="Altbilgi Yer Tutucusu 2"/>
          <p:cNvSpPr>
            <a:spLocks noGrp="1"/>
          </p:cNvSpPr>
          <p:nvPr>
            <p:ph type="ftr" sz="quarter" idx="11"/>
          </p:nvPr>
        </p:nvSpPr>
        <p:spPr/>
        <p:txBody>
          <a:bodyPr/>
          <a:lstStyle/>
          <a:p>
            <a:endParaRPr lang="tr-TR"/>
          </a:p>
        </p:txBody>
      </p:sp>
      <p:sp>
        <p:nvSpPr>
          <p:cNvPr id="4" name="Slayt Numarası Yer Tutucusu 3"/>
          <p:cNvSpPr>
            <a:spLocks noGrp="1"/>
          </p:cNvSpPr>
          <p:nvPr>
            <p:ph type="sldNum" sz="quarter" idx="12"/>
          </p:nvPr>
        </p:nvSpPr>
        <p:spPr/>
        <p:txBody>
          <a:bodyPr/>
          <a:lstStyle/>
          <a:p>
            <a:fld id="{320A84BC-3F9E-4B08-9743-FC4E27FA5126}" type="slidenum">
              <a:rPr lang="tr-TR" smtClean="0"/>
              <a:t>‹#›</a:t>
            </a:fld>
            <a:endParaRPr lang="tr-TR"/>
          </a:p>
        </p:txBody>
      </p:sp>
    </p:spTree>
    <p:extLst>
      <p:ext uri="{BB962C8B-B14F-4D97-AF65-F5344CB8AC3E}">
        <p14:creationId xmlns:p14="http://schemas.microsoft.com/office/powerpoint/2010/main" val="41998174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p:cNvSpPr>
            <a:spLocks noGrp="1"/>
          </p:cNvSpPr>
          <p:nvPr>
            <p:ph type="title"/>
          </p:nvPr>
        </p:nvSpPr>
        <p:spPr>
          <a:xfrm>
            <a:off x="839788" y="457200"/>
            <a:ext cx="3932237" cy="1600200"/>
          </a:xfrm>
        </p:spPr>
        <p:txBody>
          <a:bodyPr anchor="b"/>
          <a:lstStyle>
            <a:lvl1pPr>
              <a:defRPr sz="3200"/>
            </a:lvl1pPr>
          </a:lstStyle>
          <a:p>
            <a:r>
              <a:rPr lang="tr-TR"/>
              <a:t>Asıl başlık stili için tıklatın</a:t>
            </a:r>
          </a:p>
        </p:txBody>
      </p:sp>
      <p:sp>
        <p:nvSpPr>
          <p:cNvPr id="3" name="İçerik Yer Tutucus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tıklatın</a:t>
            </a:r>
          </a:p>
        </p:txBody>
      </p:sp>
      <p:sp>
        <p:nvSpPr>
          <p:cNvPr id="5" name="Veri Yer Tutucusu 4"/>
          <p:cNvSpPr>
            <a:spLocks noGrp="1"/>
          </p:cNvSpPr>
          <p:nvPr>
            <p:ph type="dt" sz="half" idx="10"/>
          </p:nvPr>
        </p:nvSpPr>
        <p:spPr/>
        <p:txBody>
          <a:bodyPr/>
          <a:lstStyle/>
          <a:p>
            <a:fld id="{E2072480-10DA-4FB4-BEAE-2A1DEA90F248}" type="datetimeFigureOut">
              <a:rPr lang="tr-TR" smtClean="0"/>
              <a:t>6.4.2018</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320A84BC-3F9E-4B08-9743-FC4E27FA5126}" type="slidenum">
              <a:rPr lang="tr-TR" smtClean="0"/>
              <a:t>‹#›</a:t>
            </a:fld>
            <a:endParaRPr lang="tr-TR"/>
          </a:p>
        </p:txBody>
      </p:sp>
    </p:spTree>
    <p:extLst>
      <p:ext uri="{BB962C8B-B14F-4D97-AF65-F5344CB8AC3E}">
        <p14:creationId xmlns:p14="http://schemas.microsoft.com/office/powerpoint/2010/main" val="27009130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p:cNvSpPr>
            <a:spLocks noGrp="1"/>
          </p:cNvSpPr>
          <p:nvPr>
            <p:ph type="title"/>
          </p:nvPr>
        </p:nvSpPr>
        <p:spPr>
          <a:xfrm>
            <a:off x="839788" y="457200"/>
            <a:ext cx="3932237" cy="1600200"/>
          </a:xfrm>
        </p:spPr>
        <p:txBody>
          <a:bodyPr anchor="b"/>
          <a:lstStyle>
            <a:lvl1pPr>
              <a:defRPr sz="3200"/>
            </a:lvl1pPr>
          </a:lstStyle>
          <a:p>
            <a:r>
              <a:rPr lang="tr-TR"/>
              <a:t>Asıl başlık stili için tıklatın</a:t>
            </a:r>
          </a:p>
        </p:txBody>
      </p:sp>
      <p:sp>
        <p:nvSpPr>
          <p:cNvPr id="3" name="Resim Yer Tutucusu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tıklatın</a:t>
            </a:r>
          </a:p>
        </p:txBody>
      </p:sp>
      <p:sp>
        <p:nvSpPr>
          <p:cNvPr id="5" name="Veri Yer Tutucusu 4"/>
          <p:cNvSpPr>
            <a:spLocks noGrp="1"/>
          </p:cNvSpPr>
          <p:nvPr>
            <p:ph type="dt" sz="half" idx="10"/>
          </p:nvPr>
        </p:nvSpPr>
        <p:spPr/>
        <p:txBody>
          <a:bodyPr/>
          <a:lstStyle/>
          <a:p>
            <a:fld id="{E2072480-10DA-4FB4-BEAE-2A1DEA90F248}" type="datetimeFigureOut">
              <a:rPr lang="tr-TR" smtClean="0"/>
              <a:t>6.4.2018</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320A84BC-3F9E-4B08-9743-FC4E27FA5126}" type="slidenum">
              <a:rPr lang="tr-TR" smtClean="0"/>
              <a:t>‹#›</a:t>
            </a:fld>
            <a:endParaRPr lang="tr-TR"/>
          </a:p>
        </p:txBody>
      </p:sp>
    </p:spTree>
    <p:extLst>
      <p:ext uri="{BB962C8B-B14F-4D97-AF65-F5344CB8AC3E}">
        <p14:creationId xmlns:p14="http://schemas.microsoft.com/office/powerpoint/2010/main" val="8181750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a:t>Asıl başlık stili için tıklatın</a:t>
            </a:r>
          </a:p>
        </p:txBody>
      </p:sp>
      <p:sp>
        <p:nvSpPr>
          <p:cNvPr id="3" name="Dikey Metin Yer Tutucusu 2"/>
          <p:cNvSpPr>
            <a:spLocks noGrp="1"/>
          </p:cNvSpPr>
          <p:nvPr>
            <p:ph type="body" orient="vert" idx="1"/>
          </p:nvPr>
        </p:nvSpPr>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p:cNvSpPr>
            <a:spLocks noGrp="1"/>
          </p:cNvSpPr>
          <p:nvPr>
            <p:ph type="dt" sz="half" idx="10"/>
          </p:nvPr>
        </p:nvSpPr>
        <p:spPr/>
        <p:txBody>
          <a:bodyPr/>
          <a:lstStyle/>
          <a:p>
            <a:fld id="{E2072480-10DA-4FB4-BEAE-2A1DEA90F248}" type="datetimeFigureOut">
              <a:rPr lang="tr-TR" smtClean="0"/>
              <a:t>6.4.2018</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320A84BC-3F9E-4B08-9743-FC4E27FA5126}" type="slidenum">
              <a:rPr lang="tr-TR" smtClean="0"/>
              <a:t>‹#›</a:t>
            </a:fld>
            <a:endParaRPr lang="tr-TR"/>
          </a:p>
        </p:txBody>
      </p:sp>
    </p:spTree>
    <p:extLst>
      <p:ext uri="{BB962C8B-B14F-4D97-AF65-F5344CB8AC3E}">
        <p14:creationId xmlns:p14="http://schemas.microsoft.com/office/powerpoint/2010/main" val="8478748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8724900" y="365125"/>
            <a:ext cx="2628900" cy="5811838"/>
          </a:xfrm>
        </p:spPr>
        <p:txBody>
          <a:bodyPr vert="eaVert"/>
          <a:lstStyle/>
          <a:p>
            <a:r>
              <a:rPr lang="tr-TR"/>
              <a:t>Asıl başlık stili için tıklatın</a:t>
            </a:r>
          </a:p>
        </p:txBody>
      </p:sp>
      <p:sp>
        <p:nvSpPr>
          <p:cNvPr id="3" name="Dikey Metin Yer Tutucusu 2"/>
          <p:cNvSpPr>
            <a:spLocks noGrp="1"/>
          </p:cNvSpPr>
          <p:nvPr>
            <p:ph type="body" orient="vert" idx="1"/>
          </p:nvPr>
        </p:nvSpPr>
        <p:spPr>
          <a:xfrm>
            <a:off x="838200" y="365125"/>
            <a:ext cx="7734300" cy="5811838"/>
          </a:xfrm>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p:cNvSpPr>
            <a:spLocks noGrp="1"/>
          </p:cNvSpPr>
          <p:nvPr>
            <p:ph type="dt" sz="half" idx="10"/>
          </p:nvPr>
        </p:nvSpPr>
        <p:spPr/>
        <p:txBody>
          <a:bodyPr/>
          <a:lstStyle/>
          <a:p>
            <a:fld id="{E2072480-10DA-4FB4-BEAE-2A1DEA90F248}" type="datetimeFigureOut">
              <a:rPr lang="tr-TR" smtClean="0"/>
              <a:t>6.4.2018</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320A84BC-3F9E-4B08-9743-FC4E27FA5126}" type="slidenum">
              <a:rPr lang="tr-TR" smtClean="0"/>
              <a:t>‹#›</a:t>
            </a:fld>
            <a:endParaRPr lang="tr-TR"/>
          </a:p>
        </p:txBody>
      </p:sp>
    </p:spTree>
    <p:extLst>
      <p:ext uri="{BB962C8B-B14F-4D97-AF65-F5344CB8AC3E}">
        <p14:creationId xmlns:p14="http://schemas.microsoft.com/office/powerpoint/2010/main" val="8048566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a:t>Asıl başlık stili için tıklatın</a:t>
            </a:r>
          </a:p>
        </p:txBody>
      </p:sp>
      <p:sp>
        <p:nvSpPr>
          <p:cNvPr id="3" name="Metin Yer Tutucusu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2072480-10DA-4FB4-BEAE-2A1DEA90F248}" type="datetimeFigureOut">
              <a:rPr lang="tr-TR" smtClean="0"/>
              <a:t>6.4.2018</a:t>
            </a:fld>
            <a:endParaRPr lang="tr-TR"/>
          </a:p>
        </p:txBody>
      </p:sp>
      <p:sp>
        <p:nvSpPr>
          <p:cNvPr id="5" name="Altbilgi Yer Tutucusu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20A84BC-3F9E-4B08-9743-FC4E27FA5126}" type="slidenum">
              <a:rPr lang="tr-TR" smtClean="0"/>
              <a:t>‹#›</a:t>
            </a:fld>
            <a:endParaRPr lang="tr-TR"/>
          </a:p>
        </p:txBody>
      </p:sp>
    </p:spTree>
    <p:extLst>
      <p:ext uri="{BB962C8B-B14F-4D97-AF65-F5344CB8AC3E}">
        <p14:creationId xmlns:p14="http://schemas.microsoft.com/office/powerpoint/2010/main" val="371246887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ctrTitle"/>
          </p:nvPr>
        </p:nvSpPr>
        <p:spPr>
          <a:xfrm>
            <a:off x="2319867" y="377295"/>
            <a:ext cx="8839200" cy="3251200"/>
          </a:xfrm>
        </p:spPr>
        <p:txBody>
          <a:bodyPr>
            <a:normAutofit/>
          </a:bodyPr>
          <a:lstStyle/>
          <a:p>
            <a:pPr algn="just"/>
            <a:r>
              <a:rPr lang="tr-TR" sz="4000" b="1" dirty="0">
                <a:latin typeface="Times New Roman"/>
                <a:cs typeface="Times New Roman"/>
              </a:rPr>
              <a:t>YEMLERİN DEPOLANMASI</a:t>
            </a:r>
          </a:p>
        </p:txBody>
      </p:sp>
    </p:spTree>
    <p:extLst>
      <p:ext uri="{BB962C8B-B14F-4D97-AF65-F5344CB8AC3E}">
        <p14:creationId xmlns:p14="http://schemas.microsoft.com/office/powerpoint/2010/main" val="16744258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 xmlns:a16="http://schemas.microsoft.com/office/drawing/2014/main" id="{1EFC44D2-F18D-4553-BF94-9C591BA9720C}"/>
              </a:ext>
            </a:extLst>
          </p:cNvPr>
          <p:cNvSpPr>
            <a:spLocks noGrp="1"/>
          </p:cNvSpPr>
          <p:nvPr>
            <p:ph idx="1"/>
          </p:nvPr>
        </p:nvSpPr>
        <p:spPr>
          <a:xfrm>
            <a:off x="838200" y="335492"/>
            <a:ext cx="11074399" cy="6197070"/>
          </a:xfrm>
        </p:spPr>
        <p:txBody>
          <a:bodyPr vert="horz" lIns="91440" tIns="45720" rIns="91440" bIns="45720" rtlCol="0" anchor="t">
            <a:normAutofit fontScale="92500" lnSpcReduction="10000"/>
          </a:bodyPr>
          <a:lstStyle/>
          <a:p>
            <a:pPr algn="just">
              <a:buNone/>
            </a:pPr>
            <a:r>
              <a:rPr lang="tr-TR" dirty="0">
                <a:latin typeface="Times New Roman"/>
                <a:cs typeface="Times New Roman"/>
              </a:rPr>
              <a:t>1.</a:t>
            </a:r>
            <a:r>
              <a:rPr lang="tr-TR" b="1" dirty="0">
                <a:latin typeface="Times New Roman"/>
                <a:cs typeface="Times New Roman"/>
              </a:rPr>
              <a:t> KABA YEMLERİN DEPOLANMASI</a:t>
            </a:r>
            <a:r>
              <a:rPr lang="tr-TR" dirty="0">
                <a:latin typeface="Times New Roman"/>
                <a:cs typeface="Times New Roman"/>
              </a:rPr>
              <a:t> </a:t>
            </a:r>
            <a:endParaRPr lang="tr-TR" dirty="0">
              <a:latin typeface="Calibri"/>
              <a:cs typeface="Calibri"/>
            </a:endParaRPr>
          </a:p>
          <a:p>
            <a:pPr algn="just">
              <a:buNone/>
            </a:pPr>
            <a:r>
              <a:rPr lang="tr-TR" dirty="0">
                <a:latin typeface="Times New Roman"/>
                <a:cs typeface="Times New Roman"/>
              </a:rPr>
              <a:t>    Hayvanları yılın 12 ayında merada otlatmak veya otları biçip getirerek ahırda, gezinme avlusunda hayvanlara yedirmek mümkün olmadığı için yemlerin depolanmasına başvurulur. </a:t>
            </a:r>
            <a:endParaRPr lang="tr-TR" dirty="0">
              <a:latin typeface="Calibri"/>
              <a:cs typeface="Calibri"/>
            </a:endParaRPr>
          </a:p>
          <a:p>
            <a:pPr algn="just">
              <a:buNone/>
            </a:pPr>
            <a:r>
              <a:rPr lang="tr-TR" dirty="0">
                <a:latin typeface="Times New Roman"/>
                <a:cs typeface="Times New Roman"/>
              </a:rPr>
              <a:t>1.1. </a:t>
            </a:r>
            <a:r>
              <a:rPr lang="tr-TR" b="1" dirty="0">
                <a:latin typeface="Times New Roman"/>
                <a:cs typeface="Times New Roman"/>
              </a:rPr>
              <a:t>Kaba Yem Depoları ve Özellikleri </a:t>
            </a:r>
            <a:endParaRPr lang="tr-TR">
              <a:latin typeface="Calibri"/>
              <a:cs typeface="Calibri"/>
            </a:endParaRPr>
          </a:p>
          <a:p>
            <a:pPr algn="just">
              <a:buNone/>
            </a:pPr>
            <a:r>
              <a:rPr lang="tr-TR" dirty="0">
                <a:latin typeface="Times New Roman"/>
                <a:cs typeface="Times New Roman"/>
              </a:rPr>
              <a:t>  Hayvanları yılın 12 ayında merada otlatmak veya otları biçip getirerek ahırda, gezinme avlusunda hayvanlara yedirmek mümkün değildir. Bölgelere göre süresi değişmekle beraber genellikle kış aylarında ot üretimi yapılamaz. Kış mevsimde yedirmek üzere üretimin bol olduğu mevsimlerde otlar biçilerek çeşitli şekillerde </a:t>
            </a:r>
            <a:r>
              <a:rPr lang="tr-TR" dirty="0" err="1">
                <a:latin typeface="Times New Roman"/>
                <a:cs typeface="Times New Roman"/>
              </a:rPr>
              <a:t>balyalanarak</a:t>
            </a:r>
            <a:r>
              <a:rPr lang="tr-TR" dirty="0">
                <a:latin typeface="Times New Roman"/>
                <a:cs typeface="Times New Roman"/>
              </a:rPr>
              <a:t> depolanır. Kaba yem depolarına taze biçilmiş çayır otları, tek ve çok yıllık ot üretimi için ekilmiş ot hasılları genellikle açık havada kurutularak </a:t>
            </a:r>
            <a:r>
              <a:rPr lang="tr-TR" dirty="0" err="1">
                <a:latin typeface="Times New Roman"/>
                <a:cs typeface="Times New Roman"/>
              </a:rPr>
              <a:t>balyalanır</a:t>
            </a:r>
            <a:r>
              <a:rPr lang="tr-TR" dirty="0">
                <a:latin typeface="Times New Roman"/>
                <a:cs typeface="Times New Roman"/>
              </a:rPr>
              <a:t> ve depolanır. Kurutulan bu otlarda kuru madde oranı % 85’in altına düşmemelidir. Kurutulan otlarda su oranı % 15’ten fazla olursa otta bozulmalar ve çürümeler meydana gelir. Bu durumda da otlar, hayvanlara verilmemelidir. Kuru otlar, tarlada biçilip kurutulduktan sonra </a:t>
            </a:r>
            <a:r>
              <a:rPr lang="tr-TR" dirty="0" err="1">
                <a:latin typeface="Times New Roman"/>
                <a:cs typeface="Times New Roman"/>
              </a:rPr>
              <a:t>balyalanarak</a:t>
            </a:r>
            <a:r>
              <a:rPr lang="tr-TR" dirty="0">
                <a:latin typeface="Times New Roman"/>
                <a:cs typeface="Times New Roman"/>
              </a:rPr>
              <a:t> kaba yem depolarında depolanır. Yazları yağışlı olan ve otların kurutulmasının elverişli olmadığı ülkelerde otlar daha kapsamlı, havalandırmalı ve ızgaralı depolarda depolanır. Bazı bölgelerde de suni kurutma yapılır.</a:t>
            </a:r>
            <a:endParaRPr lang="tr-TR" dirty="0">
              <a:cs typeface="Calibri"/>
            </a:endParaRPr>
          </a:p>
        </p:txBody>
      </p:sp>
    </p:spTree>
    <p:extLst>
      <p:ext uri="{BB962C8B-B14F-4D97-AF65-F5344CB8AC3E}">
        <p14:creationId xmlns:p14="http://schemas.microsoft.com/office/powerpoint/2010/main" val="36947529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 xmlns:a16="http://schemas.microsoft.com/office/drawing/2014/main" id="{52AA090D-8844-4437-87EE-4FA196CFC18E}"/>
              </a:ext>
            </a:extLst>
          </p:cNvPr>
          <p:cNvSpPr>
            <a:spLocks noGrp="1"/>
          </p:cNvSpPr>
          <p:nvPr>
            <p:ph idx="1"/>
          </p:nvPr>
        </p:nvSpPr>
        <p:spPr>
          <a:xfrm>
            <a:off x="838200" y="691092"/>
            <a:ext cx="10515600" cy="5485871"/>
          </a:xfrm>
        </p:spPr>
        <p:txBody>
          <a:bodyPr vert="horz" lIns="91440" tIns="45720" rIns="91440" bIns="45720" rtlCol="0" anchor="t">
            <a:normAutofit/>
          </a:bodyPr>
          <a:lstStyle/>
          <a:p>
            <a:pPr algn="just">
              <a:buNone/>
            </a:pPr>
            <a:r>
              <a:rPr lang="tr-TR" dirty="0">
                <a:cs typeface="Calibri"/>
              </a:rPr>
              <a:t>    Kaba yemler değişik formlar şeklinde üretilerek saklanır. Otların </a:t>
            </a:r>
            <a:r>
              <a:rPr lang="tr-TR" dirty="0" err="1">
                <a:cs typeface="Calibri"/>
              </a:rPr>
              <a:t>silolanarak</a:t>
            </a:r>
            <a:r>
              <a:rPr lang="tr-TR" dirty="0">
                <a:cs typeface="Calibri"/>
              </a:rPr>
              <a:t> saklanması veya bazı fabrika artığı yem maddelerinin (şeker pancarı posası vb.) </a:t>
            </a:r>
            <a:r>
              <a:rPr lang="tr-TR" dirty="0" err="1">
                <a:cs typeface="Calibri"/>
              </a:rPr>
              <a:t>peletlenerek</a:t>
            </a:r>
            <a:r>
              <a:rPr lang="tr-TR" dirty="0">
                <a:cs typeface="Calibri"/>
              </a:rPr>
              <a:t> torbalı veya torbasız olarak depolarda saklanması gibi </a:t>
            </a:r>
          </a:p>
          <a:p>
            <a:pPr algn="just">
              <a:buNone/>
            </a:pPr>
            <a:r>
              <a:rPr lang="tr-TR" dirty="0">
                <a:cs typeface="Calibri"/>
              </a:rPr>
              <a:t>        Kaba yem depoları; </a:t>
            </a:r>
          </a:p>
          <a:p>
            <a:pPr algn="just">
              <a:buNone/>
            </a:pPr>
            <a:r>
              <a:rPr lang="tr-TR" dirty="0">
                <a:cs typeface="Calibri"/>
              </a:rPr>
              <a:t>1.Samanlıklar,</a:t>
            </a:r>
          </a:p>
          <a:p>
            <a:pPr algn="just">
              <a:buNone/>
            </a:pPr>
            <a:r>
              <a:rPr lang="tr-TR" dirty="0">
                <a:cs typeface="Calibri"/>
              </a:rPr>
              <a:t>2.Silolar, </a:t>
            </a:r>
          </a:p>
          <a:p>
            <a:pPr algn="just">
              <a:buNone/>
            </a:pPr>
            <a:r>
              <a:rPr lang="tr-TR" dirty="0">
                <a:cs typeface="Calibri"/>
              </a:rPr>
              <a:t>3.Ot hangarları ve </a:t>
            </a:r>
          </a:p>
          <a:p>
            <a:pPr algn="just">
              <a:buNone/>
            </a:pPr>
            <a:r>
              <a:rPr lang="tr-TR" dirty="0">
                <a:cs typeface="Calibri"/>
              </a:rPr>
              <a:t>4.Sundurmalardır.</a:t>
            </a:r>
          </a:p>
        </p:txBody>
      </p:sp>
    </p:spTree>
    <p:extLst>
      <p:ext uri="{BB962C8B-B14F-4D97-AF65-F5344CB8AC3E}">
        <p14:creationId xmlns:p14="http://schemas.microsoft.com/office/powerpoint/2010/main" val="25414773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 xmlns:a16="http://schemas.microsoft.com/office/drawing/2014/main" id="{A2C82284-B2C6-4D09-B5C5-674B2AAD9256}"/>
              </a:ext>
            </a:extLst>
          </p:cNvPr>
          <p:cNvSpPr>
            <a:spLocks noGrp="1"/>
          </p:cNvSpPr>
          <p:nvPr>
            <p:ph idx="1"/>
          </p:nvPr>
        </p:nvSpPr>
        <p:spPr>
          <a:xfrm>
            <a:off x="838200" y="877359"/>
            <a:ext cx="10515600" cy="5299604"/>
          </a:xfrm>
        </p:spPr>
        <p:txBody>
          <a:bodyPr vert="horz" lIns="91440" tIns="45720" rIns="91440" bIns="45720" rtlCol="0" anchor="t">
            <a:normAutofit/>
          </a:bodyPr>
          <a:lstStyle/>
          <a:p>
            <a:pPr algn="just">
              <a:buNone/>
            </a:pPr>
            <a:r>
              <a:rPr lang="tr-TR" dirty="0">
                <a:latin typeface="Times New Roman"/>
                <a:cs typeface="Times New Roman"/>
              </a:rPr>
              <a:t>      </a:t>
            </a:r>
            <a:r>
              <a:rPr lang="tr-TR" b="1" dirty="0">
                <a:latin typeface="Times New Roman"/>
                <a:cs typeface="Times New Roman"/>
              </a:rPr>
              <a:t>1.Samanlıklar:</a:t>
            </a:r>
            <a:r>
              <a:rPr lang="tr-TR" dirty="0">
                <a:latin typeface="Times New Roman"/>
                <a:cs typeface="Times New Roman"/>
              </a:rPr>
              <a:t> Otlar biçildikten sonra güneşte kurutulur. Kuruyan otlar olduğu yerde veya samanlık yanında batözle saman haline getirilir. Ayrıca tahıllar biçildikten sonra sapları batözle saman haline getirilir ve samanlıkta depolanır. Samanlıklar, işletmenin büyüklüğüne göre inşa edilir. Kışların uzun geçtiği yıllarda dışarıdan saman alımı da yapılır.</a:t>
            </a:r>
            <a:endParaRPr lang="tr-TR" dirty="0"/>
          </a:p>
        </p:txBody>
      </p:sp>
    </p:spTree>
    <p:extLst>
      <p:ext uri="{BB962C8B-B14F-4D97-AF65-F5344CB8AC3E}">
        <p14:creationId xmlns:p14="http://schemas.microsoft.com/office/powerpoint/2010/main" val="13387446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4" descr="iç mekan, koltuk, bina içeren bir resim&#10;&#10;Çok yüksek güvenilirlikle oluşturulmuş açıklama">
            <a:extLst>
              <a:ext uri="{FF2B5EF4-FFF2-40B4-BE49-F238E27FC236}">
                <a16:creationId xmlns="" xmlns:a16="http://schemas.microsoft.com/office/drawing/2014/main" id="{D4470AA4-D8AC-430F-AF4D-37D88AC905E5}"/>
              </a:ext>
            </a:extLst>
          </p:cNvPr>
          <p:cNvPicPr>
            <a:picLocks noGrp="1" noChangeAspect="1"/>
          </p:cNvPicPr>
          <p:nvPr>
            <p:ph idx="1"/>
          </p:nvPr>
        </p:nvPicPr>
        <p:blipFill>
          <a:blip r:embed="rId2"/>
          <a:stretch>
            <a:fillRect/>
          </a:stretch>
        </p:blipFill>
        <p:spPr>
          <a:xfrm>
            <a:off x="3154132" y="1382303"/>
            <a:ext cx="5795450" cy="4351338"/>
          </a:xfrm>
          <a:prstGeom prst="rect">
            <a:avLst/>
          </a:prstGeom>
        </p:spPr>
      </p:pic>
    </p:spTree>
    <p:extLst>
      <p:ext uri="{BB962C8B-B14F-4D97-AF65-F5344CB8AC3E}">
        <p14:creationId xmlns:p14="http://schemas.microsoft.com/office/powerpoint/2010/main" val="33827293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 xmlns:a16="http://schemas.microsoft.com/office/drawing/2014/main" id="{25C7E81D-1A45-4A82-BA27-E80A2C8357C3}"/>
              </a:ext>
            </a:extLst>
          </p:cNvPr>
          <p:cNvSpPr>
            <a:spLocks noGrp="1"/>
          </p:cNvSpPr>
          <p:nvPr>
            <p:ph type="title"/>
          </p:nvPr>
        </p:nvSpPr>
        <p:spPr>
          <a:xfrm>
            <a:off x="594694" y="579549"/>
            <a:ext cx="10515600" cy="746014"/>
          </a:xfrm>
        </p:spPr>
        <p:txBody>
          <a:bodyPr/>
          <a:lstStyle/>
          <a:p>
            <a:r>
              <a:rPr lang="tr-TR" dirty="0"/>
              <a:t> </a:t>
            </a:r>
            <a:r>
              <a:rPr lang="tr-TR" dirty="0" smtClean="0"/>
              <a:t>          </a:t>
            </a:r>
            <a:r>
              <a:rPr lang="tr-TR" dirty="0"/>
              <a:t>Tahılların sapları balya yapılırken</a:t>
            </a:r>
          </a:p>
        </p:txBody>
      </p:sp>
      <p:pic>
        <p:nvPicPr>
          <p:cNvPr id="8" name="Resim 8">
            <a:extLst>
              <a:ext uri="{FF2B5EF4-FFF2-40B4-BE49-F238E27FC236}">
                <a16:creationId xmlns="" xmlns:a16="http://schemas.microsoft.com/office/drawing/2014/main" id="{C2F98D6B-C6A7-423D-A47F-8E9B80E126BB}"/>
              </a:ext>
            </a:extLst>
          </p:cNvPr>
          <p:cNvPicPr>
            <a:picLocks noGrp="1" noChangeAspect="1"/>
          </p:cNvPicPr>
          <p:nvPr>
            <p:ph idx="1"/>
          </p:nvPr>
        </p:nvPicPr>
        <p:blipFill>
          <a:blip r:embed="rId2"/>
          <a:stretch>
            <a:fillRect/>
          </a:stretch>
        </p:blipFill>
        <p:spPr>
          <a:xfrm>
            <a:off x="2731857" y="1416170"/>
            <a:ext cx="6536508" cy="4351338"/>
          </a:xfrm>
          <a:prstGeom prst="rect">
            <a:avLst/>
          </a:prstGeom>
        </p:spPr>
      </p:pic>
    </p:spTree>
    <p:extLst>
      <p:ext uri="{BB962C8B-B14F-4D97-AF65-F5344CB8AC3E}">
        <p14:creationId xmlns:p14="http://schemas.microsoft.com/office/powerpoint/2010/main" val="29544143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348802" y="1207439"/>
            <a:ext cx="11164909" cy="5386544"/>
          </a:xfrm>
        </p:spPr>
        <p:txBody>
          <a:bodyPr/>
          <a:lstStyle/>
          <a:p>
            <a:pPr marL="0" indent="0" algn="just">
              <a:buNone/>
            </a:pPr>
            <a:r>
              <a:rPr lang="tr-TR" b="1" dirty="0" smtClean="0"/>
              <a:t>2.Silolar</a:t>
            </a:r>
            <a:r>
              <a:rPr lang="tr-TR" b="1" dirty="0"/>
              <a:t>: </a:t>
            </a:r>
            <a:r>
              <a:rPr lang="tr-TR" dirty="0"/>
              <a:t>Otların yeşil olarak saklanması amacıyla yapılan ot depolarıdır. Bu depolarda yeşil otlar saklanmadan önce bazı işlemler yapılır. Bu sayede otlar ekşitilerek saklanır. Ekşitme sayesinde otlar bozulmadan uzun süre saklanabilir. Sadece otlar değil mısır gibi bitkiler de saplarıyla birlikte biçildikten sonra silolarda ekşitilerek saklanabilir. Silolar da işletmenin büyüklüğüne göre inşa edilir. Genellikle toprak kazılarak bir çukur açılır. Çukurun duvarları taşla örülür ve sıvanır. Çukurun tabanı da betonla kaplanır ve ortasından bir tahliye kanalı açılır. </a:t>
            </a:r>
            <a:endParaRPr lang="tr-TR"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960059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yeÅil otalrÄ±n ve silolarÄ±n depolandÄ±ÄÄ± Ã§ukur ile ilgili gÃ¶rsel sonucu"/>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771900" y="1799431"/>
            <a:ext cx="4572000" cy="3429000"/>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4" name="Tablo 3"/>
          <p:cNvGraphicFramePr>
            <a:graphicFrameLocks noGrp="1"/>
          </p:cNvGraphicFramePr>
          <p:nvPr>
            <p:extLst>
              <p:ext uri="{D42A27DB-BD31-4B8C-83A1-F6EECF244321}">
                <p14:modId xmlns:p14="http://schemas.microsoft.com/office/powerpoint/2010/main" val="3550194336"/>
              </p:ext>
            </p:extLst>
          </p:nvPr>
        </p:nvGraphicFramePr>
        <p:xfrm>
          <a:off x="2032000" y="719666"/>
          <a:ext cx="8128000" cy="542464"/>
        </p:xfrm>
        <a:graphic>
          <a:graphicData uri="http://schemas.openxmlformats.org/drawingml/2006/table">
            <a:tbl>
              <a:tblPr firstRow="1" bandRow="1">
                <a:tableStyleId>{5C22544A-7EE6-4342-B048-85BDC9FD1C3A}</a:tableStyleId>
              </a:tblPr>
              <a:tblGrid>
                <a:gridCol w="8128000"/>
              </a:tblGrid>
              <a:tr h="542464">
                <a:tc>
                  <a:txBody>
                    <a:bodyPr/>
                    <a:lstStyle/>
                    <a:p>
                      <a:r>
                        <a:rPr lang="tr-TR" sz="2400" b="1" dirty="0" smtClean="0"/>
                        <a:t>                    Yeşil otların ve silajın depolandığı çukur</a:t>
                      </a:r>
                      <a:endParaRPr lang="tr-TR" sz="2400" b="1" dirty="0"/>
                    </a:p>
                  </a:txBody>
                  <a:tcPr/>
                </a:tc>
              </a:tr>
            </a:tbl>
          </a:graphicData>
        </a:graphic>
      </p:graphicFrame>
    </p:spTree>
    <p:extLst>
      <p:ext uri="{BB962C8B-B14F-4D97-AF65-F5344CB8AC3E}">
        <p14:creationId xmlns:p14="http://schemas.microsoft.com/office/powerpoint/2010/main" val="28167484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838200" y="489397"/>
            <a:ext cx="10515600" cy="5687566"/>
          </a:xfrm>
        </p:spPr>
        <p:txBody>
          <a:bodyPr/>
          <a:lstStyle/>
          <a:p>
            <a:pPr marL="0" indent="0" algn="just">
              <a:buNone/>
            </a:pPr>
            <a:r>
              <a:rPr lang="tr-TR" b="1" dirty="0" smtClean="0"/>
              <a:t>3.Ot </a:t>
            </a:r>
            <a:r>
              <a:rPr lang="tr-TR" b="1" dirty="0"/>
              <a:t>hangarları: </a:t>
            </a:r>
            <a:r>
              <a:rPr lang="tr-TR" dirty="0"/>
              <a:t>Biçilen otlar kurutulur ve </a:t>
            </a:r>
            <a:r>
              <a:rPr lang="tr-TR" dirty="0" err="1"/>
              <a:t>balyalanarak</a:t>
            </a:r>
            <a:r>
              <a:rPr lang="tr-TR" dirty="0"/>
              <a:t> ot hangarlarında saklanır. Ot hangarları kapalı alanlardır. Kapısı oldukça büyük yapılır. Yüksekliği işletmeye ve hangarın büyüklüğüne göre değişmekle beraber 4-5 m kadardır. </a:t>
            </a:r>
          </a:p>
          <a:p>
            <a:pPr marL="0" indent="0" algn="just">
              <a:buNone/>
            </a:pPr>
            <a:r>
              <a:rPr lang="tr-TR" b="1" dirty="0" smtClean="0"/>
              <a:t>4.Sundurmalar</a:t>
            </a:r>
            <a:r>
              <a:rPr lang="tr-TR" b="1" dirty="0"/>
              <a:t>: </a:t>
            </a:r>
            <a:r>
              <a:rPr lang="tr-TR" dirty="0"/>
              <a:t>Sundurmalar da otların </a:t>
            </a:r>
            <a:r>
              <a:rPr lang="tr-TR" dirty="0" err="1"/>
              <a:t>balyalı</a:t>
            </a:r>
            <a:r>
              <a:rPr lang="tr-TR" dirty="0"/>
              <a:t> olarak saklandığı ot depolarıdır. Hangarlardan farkı, sundurmaların sadece üstünün kapalı olmasıdır. Diğer dört tarafı açık olarak yapılır. Yüksekliği hangarlardan daha fazla olur. Hangarlara göre avantajı, duvarlarının olmamasından dolayı sundurmaların doldurulmasının ve boşaltılmasının daha kolay olmasıdır. Sundurmaların hangarlara göre dezavantajı ise kışın yağışlardan dolayı otların ıslanarak bozulmasıdır.</a:t>
            </a:r>
            <a:endParaRPr lang="tr-TR"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91136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sundurma ile ilgili gÃ¶rsel sonucu"/>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648460" y="617538"/>
            <a:ext cx="8895080" cy="5559425"/>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4" name="Tablo 3"/>
          <p:cNvGraphicFramePr>
            <a:graphicFrameLocks noGrp="1"/>
          </p:cNvGraphicFramePr>
          <p:nvPr>
            <p:extLst>
              <p:ext uri="{D42A27DB-BD31-4B8C-83A1-F6EECF244321}">
                <p14:modId xmlns:p14="http://schemas.microsoft.com/office/powerpoint/2010/main" val="1763008941"/>
              </p:ext>
            </p:extLst>
          </p:nvPr>
        </p:nvGraphicFramePr>
        <p:xfrm>
          <a:off x="1648460" y="181656"/>
          <a:ext cx="8128000" cy="396240"/>
        </p:xfrm>
        <a:graphic>
          <a:graphicData uri="http://schemas.openxmlformats.org/drawingml/2006/table">
            <a:tbl>
              <a:tblPr firstRow="1" bandRow="1">
                <a:tableStyleId>{5C22544A-7EE6-4342-B048-85BDC9FD1C3A}</a:tableStyleId>
              </a:tblPr>
              <a:tblGrid>
                <a:gridCol w="8128000"/>
              </a:tblGrid>
              <a:tr h="370840">
                <a:tc>
                  <a:txBody>
                    <a:bodyPr/>
                    <a:lstStyle/>
                    <a:p>
                      <a:r>
                        <a:rPr lang="tr-TR" dirty="0" smtClean="0"/>
                        <a:t>                                                                 </a:t>
                      </a:r>
                      <a:r>
                        <a:rPr lang="tr-TR" sz="2000" dirty="0" smtClean="0"/>
                        <a:t>Sundurma</a:t>
                      </a:r>
                      <a:endParaRPr lang="tr-TR" dirty="0"/>
                    </a:p>
                  </a:txBody>
                  <a:tcPr/>
                </a:tc>
              </a:tr>
            </a:tbl>
          </a:graphicData>
        </a:graphic>
      </p:graphicFrame>
    </p:spTree>
    <p:extLst>
      <p:ext uri="{BB962C8B-B14F-4D97-AF65-F5344CB8AC3E}">
        <p14:creationId xmlns:p14="http://schemas.microsoft.com/office/powerpoint/2010/main" val="24150931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838200" y="579549"/>
            <a:ext cx="10515600" cy="5597414"/>
          </a:xfrm>
        </p:spPr>
        <p:txBody>
          <a:bodyPr/>
          <a:lstStyle/>
          <a:p>
            <a:pPr marL="0" indent="0" algn="just">
              <a:buNone/>
            </a:pPr>
            <a:endParaRPr lang="tr-TR" b="1" dirty="0" smtClean="0"/>
          </a:p>
          <a:p>
            <a:pPr marL="0" indent="0" algn="just">
              <a:buNone/>
            </a:pPr>
            <a:r>
              <a:rPr lang="tr-TR" b="1" dirty="0" smtClean="0"/>
              <a:t>1.1.1.Deponun </a:t>
            </a:r>
            <a:r>
              <a:rPr lang="tr-TR" b="1" dirty="0"/>
              <a:t>Büyüklüğü </a:t>
            </a:r>
            <a:endParaRPr lang="tr-TR" b="1" dirty="0" smtClean="0"/>
          </a:p>
          <a:p>
            <a:pPr marL="0" indent="0" algn="just">
              <a:buNone/>
            </a:pPr>
            <a:r>
              <a:rPr lang="tr-TR" dirty="0" smtClean="0"/>
              <a:t>Kaba </a:t>
            </a:r>
            <a:r>
              <a:rPr lang="tr-TR" dirty="0"/>
              <a:t>yem depolarının büyüklüğü işletmedeki hayvanların sayısına, günlük yem tüketimine, beslenme süresinin uzunluğuna ve yemin depolanış şekline göre değişir. Depoların büyüklüğü, aşağıdaki tabloda yer alan yemlerin </a:t>
            </a:r>
            <a:r>
              <a:rPr lang="tr-TR" dirty="0" err="1"/>
              <a:t>balyalı</a:t>
            </a:r>
            <a:r>
              <a:rPr lang="tr-TR" dirty="0"/>
              <a:t>, yığın halinde veya kesilmiş olarak hacim değerlerine göre hesaplanır. </a:t>
            </a:r>
            <a:endParaRPr lang="tr-TR" dirty="0" smtClean="0"/>
          </a:p>
          <a:p>
            <a:pPr marL="0" indent="0" algn="just">
              <a:buNone/>
            </a:pPr>
            <a:endParaRPr lang="tr-TR" dirty="0"/>
          </a:p>
          <a:p>
            <a:pPr marL="0" indent="0" algn="just">
              <a:buNone/>
            </a:pPr>
            <a:r>
              <a:rPr lang="tr-TR" dirty="0" smtClean="0"/>
              <a:t>Kaba </a:t>
            </a:r>
            <a:r>
              <a:rPr lang="tr-TR" dirty="0"/>
              <a:t>yemlerin depolanış şekline göre hacim </a:t>
            </a:r>
            <a:r>
              <a:rPr lang="tr-TR" dirty="0" smtClean="0"/>
              <a:t>ağırlıkları tabloda gösterilmiştir:</a:t>
            </a:r>
            <a:endParaRPr lang="tr-TR"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4838800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İçerik Yer Tutucusu 3"/>
          <p:cNvGraphicFramePr>
            <a:graphicFrameLocks noGrp="1"/>
          </p:cNvGraphicFramePr>
          <p:nvPr>
            <p:ph idx="1"/>
            <p:extLst>
              <p:ext uri="{D42A27DB-BD31-4B8C-83A1-F6EECF244321}">
                <p14:modId xmlns:p14="http://schemas.microsoft.com/office/powerpoint/2010/main" val="879137565"/>
              </p:ext>
            </p:extLst>
          </p:nvPr>
        </p:nvGraphicFramePr>
        <p:xfrm>
          <a:off x="115908" y="12879"/>
          <a:ext cx="11861442" cy="6675120"/>
        </p:xfrm>
        <a:graphic>
          <a:graphicData uri="http://schemas.openxmlformats.org/drawingml/2006/table">
            <a:tbl>
              <a:tblPr firstRow="1" bandRow="1">
                <a:tableStyleId>{5C22544A-7EE6-4342-B048-85BDC9FD1C3A}</a:tableStyleId>
              </a:tblPr>
              <a:tblGrid>
                <a:gridCol w="3436433"/>
                <a:gridCol w="208280"/>
                <a:gridCol w="208280"/>
                <a:gridCol w="214713"/>
                <a:gridCol w="1618362"/>
                <a:gridCol w="3733062"/>
                <a:gridCol w="214713"/>
                <a:gridCol w="214713"/>
                <a:gridCol w="1006443"/>
                <a:gridCol w="1006443"/>
              </a:tblGrid>
              <a:tr h="773262">
                <a:tc>
                  <a:txBody>
                    <a:bodyPr/>
                    <a:lstStyle/>
                    <a:p>
                      <a:r>
                        <a:rPr lang="tr-TR" sz="2400" dirty="0" smtClean="0"/>
                        <a:t>YEMLERİN DEPOLANIŞ ŞEKLİ </a:t>
                      </a:r>
                      <a:endParaRPr lang="tr-TR" sz="2400" dirty="0"/>
                    </a:p>
                  </a:txBody>
                  <a:tcPr/>
                </a:tc>
                <a:tc>
                  <a:txBody>
                    <a:bodyPr/>
                    <a:lstStyle/>
                    <a:p>
                      <a:endParaRPr lang="tr-TR"/>
                    </a:p>
                  </a:txBody>
                  <a:tcPr/>
                </a:tc>
                <a:tc>
                  <a:txBody>
                    <a:bodyPr/>
                    <a:lstStyle/>
                    <a:p>
                      <a:endParaRPr lang="tr-TR"/>
                    </a:p>
                  </a:txBody>
                  <a:tcPr/>
                </a:tc>
                <a:tc>
                  <a:txBody>
                    <a:bodyPr/>
                    <a:lstStyle/>
                    <a:p>
                      <a:endParaRPr lang="tr-TR"/>
                    </a:p>
                  </a:txBody>
                  <a:tcPr/>
                </a:tc>
                <a:tc>
                  <a:txBody>
                    <a:bodyPr/>
                    <a:lstStyle/>
                    <a:p>
                      <a:r>
                        <a:rPr lang="tr-TR" dirty="0" smtClean="0"/>
                        <a:t>YEMLER</a:t>
                      </a:r>
                      <a:endParaRPr lang="tr-TR" dirty="0"/>
                    </a:p>
                  </a:txBody>
                  <a:tcPr/>
                </a:tc>
                <a:tc>
                  <a:txBody>
                    <a:bodyPr/>
                    <a:lstStyle/>
                    <a:p>
                      <a:r>
                        <a:rPr lang="tr-TR" dirty="0" smtClean="0"/>
                        <a:t>          HACİM İHTİYACI (m3 / ton)</a:t>
                      </a:r>
                    </a:p>
                    <a:p>
                      <a:r>
                        <a:rPr lang="tr-TR" dirty="0" smtClean="0"/>
                        <a:t>EN AZ                                       EN ÇOK</a:t>
                      </a:r>
                      <a:endParaRPr lang="tr-TR" dirty="0"/>
                    </a:p>
                  </a:txBody>
                  <a:tcPr/>
                </a:tc>
                <a:tc>
                  <a:txBody>
                    <a:bodyPr/>
                    <a:lstStyle/>
                    <a:p>
                      <a:endParaRPr lang="tr-TR"/>
                    </a:p>
                  </a:txBody>
                  <a:tcPr/>
                </a:tc>
                <a:tc>
                  <a:txBody>
                    <a:bodyPr/>
                    <a:lstStyle/>
                    <a:p>
                      <a:endParaRPr lang="tr-TR"/>
                    </a:p>
                  </a:txBody>
                  <a:tcPr/>
                </a:tc>
                <a:tc>
                  <a:txBody>
                    <a:bodyPr/>
                    <a:lstStyle/>
                    <a:p>
                      <a:endParaRPr lang="tr-TR"/>
                    </a:p>
                  </a:txBody>
                  <a:tcPr/>
                </a:tc>
                <a:tc>
                  <a:txBody>
                    <a:bodyPr/>
                    <a:lstStyle/>
                    <a:p>
                      <a:endParaRPr lang="tr-TR"/>
                    </a:p>
                  </a:txBody>
                  <a:tcPr/>
                </a:tc>
              </a:tr>
              <a:tr h="1374687">
                <a:tc>
                  <a:txBody>
                    <a:bodyPr/>
                    <a:lstStyle/>
                    <a:p>
                      <a:r>
                        <a:rPr lang="tr-TR" dirty="0" smtClean="0"/>
                        <a:t>Yığın Olarak</a:t>
                      </a:r>
                      <a:endParaRPr lang="tr-TR" dirty="0"/>
                    </a:p>
                  </a:txBody>
                  <a:tcPr/>
                </a:tc>
                <a:tc>
                  <a:txBody>
                    <a:bodyPr/>
                    <a:lstStyle/>
                    <a:p>
                      <a:endParaRPr lang="tr-TR"/>
                    </a:p>
                  </a:txBody>
                  <a:tcPr/>
                </a:tc>
                <a:tc>
                  <a:txBody>
                    <a:bodyPr/>
                    <a:lstStyle/>
                    <a:p>
                      <a:endParaRPr lang="tr-TR"/>
                    </a:p>
                  </a:txBody>
                  <a:tcPr/>
                </a:tc>
                <a:tc>
                  <a:txBody>
                    <a:bodyPr/>
                    <a:lstStyle/>
                    <a:p>
                      <a:endParaRPr lang="tr-TR"/>
                    </a:p>
                  </a:txBody>
                  <a:tcPr/>
                </a:tc>
                <a:tc>
                  <a:txBody>
                    <a:bodyPr/>
                    <a:lstStyle/>
                    <a:p>
                      <a:r>
                        <a:rPr lang="tr-TR" dirty="0" smtClean="0"/>
                        <a:t>YONCA</a:t>
                      </a:r>
                    </a:p>
                    <a:p>
                      <a:r>
                        <a:rPr lang="tr-TR" dirty="0" smtClean="0"/>
                        <a:t>BAKLAGİL OLMAYAN OTLAR </a:t>
                      </a:r>
                    </a:p>
                    <a:p>
                      <a:r>
                        <a:rPr lang="tr-TR" dirty="0" smtClean="0"/>
                        <a:t>SAMAN</a:t>
                      </a:r>
                      <a:endParaRPr lang="tr-TR" dirty="0"/>
                    </a:p>
                  </a:txBody>
                  <a:tcPr/>
                </a:tc>
                <a:tc>
                  <a:txBody>
                    <a:bodyPr/>
                    <a:lstStyle/>
                    <a:p>
                      <a:r>
                        <a:rPr lang="tr-TR" dirty="0" smtClean="0"/>
                        <a:t>13.50                                         15.00 </a:t>
                      </a:r>
                    </a:p>
                    <a:p>
                      <a:r>
                        <a:rPr lang="tr-TR" dirty="0" smtClean="0"/>
                        <a:t>13.50                                         18.00 </a:t>
                      </a:r>
                    </a:p>
                    <a:p>
                      <a:endParaRPr lang="tr-TR" dirty="0" smtClean="0"/>
                    </a:p>
                    <a:p>
                      <a:endParaRPr lang="tr-TR" dirty="0" smtClean="0"/>
                    </a:p>
                    <a:p>
                      <a:r>
                        <a:rPr lang="tr-TR" dirty="0" smtClean="0"/>
                        <a:t>20.10                                         30.00</a:t>
                      </a:r>
                      <a:endParaRPr lang="tr-TR" dirty="0"/>
                    </a:p>
                  </a:txBody>
                  <a:tcPr/>
                </a:tc>
                <a:tc>
                  <a:txBody>
                    <a:bodyPr/>
                    <a:lstStyle/>
                    <a:p>
                      <a:endParaRPr lang="tr-TR"/>
                    </a:p>
                  </a:txBody>
                  <a:tcPr/>
                </a:tc>
                <a:tc>
                  <a:txBody>
                    <a:bodyPr/>
                    <a:lstStyle/>
                    <a:p>
                      <a:endParaRPr lang="tr-TR"/>
                    </a:p>
                  </a:txBody>
                  <a:tcPr/>
                </a:tc>
                <a:tc>
                  <a:txBody>
                    <a:bodyPr/>
                    <a:lstStyle/>
                    <a:p>
                      <a:endParaRPr lang="tr-TR"/>
                    </a:p>
                  </a:txBody>
                  <a:tcPr/>
                </a:tc>
                <a:tc>
                  <a:txBody>
                    <a:bodyPr/>
                    <a:lstStyle/>
                    <a:p>
                      <a:endParaRPr lang="tr-TR"/>
                    </a:p>
                  </a:txBody>
                  <a:tcPr/>
                </a:tc>
              </a:tr>
              <a:tr h="1374687">
                <a:tc>
                  <a:txBody>
                    <a:bodyPr/>
                    <a:lstStyle/>
                    <a:p>
                      <a:r>
                        <a:rPr lang="tr-TR" dirty="0" err="1" smtClean="0"/>
                        <a:t>Balyalı</a:t>
                      </a:r>
                      <a:r>
                        <a:rPr lang="tr-TR" dirty="0" smtClean="0"/>
                        <a:t> Olarak</a:t>
                      </a:r>
                      <a:endParaRPr lang="tr-TR" dirty="0"/>
                    </a:p>
                  </a:txBody>
                  <a:tcPr/>
                </a:tc>
                <a:tc>
                  <a:txBody>
                    <a:bodyPr/>
                    <a:lstStyle/>
                    <a:p>
                      <a:endParaRPr lang="tr-TR"/>
                    </a:p>
                  </a:txBody>
                  <a:tcPr/>
                </a:tc>
                <a:tc>
                  <a:txBody>
                    <a:bodyPr/>
                    <a:lstStyle/>
                    <a:p>
                      <a:endParaRPr lang="tr-TR"/>
                    </a:p>
                  </a:txBody>
                  <a:tcPr/>
                </a:tc>
                <a:tc>
                  <a:txBody>
                    <a:bodyPr/>
                    <a:lstStyle/>
                    <a:p>
                      <a:endParaRPr lang="tr-TR"/>
                    </a:p>
                  </a:txBody>
                  <a:tcPr/>
                </a:tc>
                <a:tc>
                  <a:txBody>
                    <a:bodyPr/>
                    <a:lstStyle/>
                    <a:p>
                      <a:r>
                        <a:rPr lang="tr-TR" dirty="0" smtClean="0"/>
                        <a:t>YONCA</a:t>
                      </a:r>
                    </a:p>
                    <a:p>
                      <a:r>
                        <a:rPr lang="tr-TR" dirty="0" smtClean="0"/>
                        <a:t>BAKLAGİL OLMAYAN OTLAR </a:t>
                      </a:r>
                    </a:p>
                    <a:p>
                      <a:r>
                        <a:rPr lang="tr-TR" dirty="0" smtClean="0"/>
                        <a:t>SAMAN</a:t>
                      </a:r>
                      <a:endParaRPr lang="tr-TR" dirty="0"/>
                    </a:p>
                  </a:txBody>
                  <a:tcPr/>
                </a:tc>
                <a:tc>
                  <a:txBody>
                    <a:bodyPr/>
                    <a:lstStyle/>
                    <a:p>
                      <a:r>
                        <a:rPr lang="tr-TR" dirty="0" smtClean="0"/>
                        <a:t>6.00                                            9.90 </a:t>
                      </a:r>
                    </a:p>
                    <a:p>
                      <a:r>
                        <a:rPr lang="tr-TR" dirty="0" smtClean="0"/>
                        <a:t>7.50                                            9.90 </a:t>
                      </a:r>
                    </a:p>
                    <a:p>
                      <a:endParaRPr lang="tr-TR" dirty="0" smtClean="0"/>
                    </a:p>
                    <a:p>
                      <a:endParaRPr lang="tr-TR" dirty="0" smtClean="0"/>
                    </a:p>
                    <a:p>
                      <a:r>
                        <a:rPr lang="tr-TR" dirty="0" smtClean="0"/>
                        <a:t>12.00                                          15.00 </a:t>
                      </a:r>
                      <a:endParaRPr lang="tr-TR" dirty="0"/>
                    </a:p>
                  </a:txBody>
                  <a:tcPr/>
                </a:tc>
                <a:tc>
                  <a:txBody>
                    <a:bodyPr/>
                    <a:lstStyle/>
                    <a:p>
                      <a:endParaRPr lang="tr-TR"/>
                    </a:p>
                  </a:txBody>
                  <a:tcPr/>
                </a:tc>
                <a:tc>
                  <a:txBody>
                    <a:bodyPr/>
                    <a:lstStyle/>
                    <a:p>
                      <a:endParaRPr lang="tr-TR"/>
                    </a:p>
                  </a:txBody>
                  <a:tcPr/>
                </a:tc>
                <a:tc>
                  <a:txBody>
                    <a:bodyPr/>
                    <a:lstStyle/>
                    <a:p>
                      <a:endParaRPr lang="tr-TR"/>
                    </a:p>
                  </a:txBody>
                  <a:tcPr/>
                </a:tc>
                <a:tc>
                  <a:txBody>
                    <a:bodyPr/>
                    <a:lstStyle/>
                    <a:p>
                      <a:endParaRPr lang="tr-TR"/>
                    </a:p>
                  </a:txBody>
                  <a:tcPr/>
                </a:tc>
              </a:tr>
              <a:tr h="1374687">
                <a:tc>
                  <a:txBody>
                    <a:bodyPr/>
                    <a:lstStyle/>
                    <a:p>
                      <a:r>
                        <a:rPr lang="tr-TR" dirty="0" smtClean="0"/>
                        <a:t>Kesilmiş Olarak</a:t>
                      </a:r>
                      <a:endParaRPr lang="tr-TR" dirty="0"/>
                    </a:p>
                  </a:txBody>
                  <a:tcPr/>
                </a:tc>
                <a:tc>
                  <a:txBody>
                    <a:bodyPr/>
                    <a:lstStyle/>
                    <a:p>
                      <a:endParaRPr lang="tr-TR"/>
                    </a:p>
                  </a:txBody>
                  <a:tcPr/>
                </a:tc>
                <a:tc>
                  <a:txBody>
                    <a:bodyPr/>
                    <a:lstStyle/>
                    <a:p>
                      <a:endParaRPr lang="tr-TR"/>
                    </a:p>
                  </a:txBody>
                  <a:tcPr/>
                </a:tc>
                <a:tc>
                  <a:txBody>
                    <a:bodyPr/>
                    <a:lstStyle/>
                    <a:p>
                      <a:endParaRPr lang="tr-TR"/>
                    </a:p>
                  </a:txBody>
                  <a:tcPr/>
                </a:tc>
                <a:tc>
                  <a:txBody>
                    <a:bodyPr/>
                    <a:lstStyle/>
                    <a:p>
                      <a:r>
                        <a:rPr lang="tr-TR" dirty="0" smtClean="0"/>
                        <a:t>YONCA</a:t>
                      </a:r>
                    </a:p>
                    <a:p>
                      <a:r>
                        <a:rPr lang="tr-TR" dirty="0" smtClean="0"/>
                        <a:t>BAKLAGİL OLMAYAN OTLAR </a:t>
                      </a:r>
                    </a:p>
                    <a:p>
                      <a:r>
                        <a:rPr lang="tr-TR" dirty="0" smtClean="0"/>
                        <a:t>SAMAN</a:t>
                      </a:r>
                      <a:endParaRPr lang="tr-TR" dirty="0"/>
                    </a:p>
                  </a:txBody>
                  <a:tcPr/>
                </a:tc>
                <a:tc>
                  <a:txBody>
                    <a:bodyPr/>
                    <a:lstStyle/>
                    <a:p>
                      <a:r>
                        <a:rPr lang="tr-TR" dirty="0" smtClean="0"/>
                        <a:t>8.55                                            10.80 </a:t>
                      </a:r>
                    </a:p>
                    <a:p>
                      <a:r>
                        <a:rPr lang="tr-TR" dirty="0" smtClean="0"/>
                        <a:t>9.00                                            12.00 </a:t>
                      </a:r>
                    </a:p>
                    <a:p>
                      <a:endParaRPr lang="tr-TR" dirty="0" smtClean="0"/>
                    </a:p>
                    <a:p>
                      <a:endParaRPr lang="tr-TR" dirty="0" smtClean="0"/>
                    </a:p>
                    <a:p>
                      <a:r>
                        <a:rPr lang="tr-TR" dirty="0" smtClean="0"/>
                        <a:t>7.50                                            10.50</a:t>
                      </a:r>
                      <a:endParaRPr lang="tr-TR" dirty="0"/>
                    </a:p>
                  </a:txBody>
                  <a:tcPr/>
                </a:tc>
                <a:tc>
                  <a:txBody>
                    <a:bodyPr/>
                    <a:lstStyle/>
                    <a:p>
                      <a:endParaRPr lang="tr-TR"/>
                    </a:p>
                  </a:txBody>
                  <a:tcPr/>
                </a:tc>
                <a:tc>
                  <a:txBody>
                    <a:bodyPr/>
                    <a:lstStyle/>
                    <a:p>
                      <a:endParaRPr lang="tr-TR"/>
                    </a:p>
                  </a:txBody>
                  <a:tcPr/>
                </a:tc>
                <a:tc>
                  <a:txBody>
                    <a:bodyPr/>
                    <a:lstStyle/>
                    <a:p>
                      <a:endParaRPr lang="tr-TR"/>
                    </a:p>
                  </a:txBody>
                  <a:tcPr/>
                </a:tc>
                <a:tc>
                  <a:txBody>
                    <a:bodyPr/>
                    <a:lstStyle/>
                    <a:p>
                      <a:endParaRPr lang="tr-TR"/>
                    </a:p>
                  </a:txBody>
                  <a:tcPr/>
                </a:tc>
              </a:tr>
              <a:tr h="343672">
                <a:tc>
                  <a:txBody>
                    <a:bodyPr/>
                    <a:lstStyle/>
                    <a:p>
                      <a:endParaRPr lang="tr-TR"/>
                    </a:p>
                  </a:txBody>
                  <a:tcPr/>
                </a:tc>
                <a:tc>
                  <a:txBody>
                    <a:bodyPr/>
                    <a:lstStyle/>
                    <a:p>
                      <a:endParaRPr lang="tr-TR"/>
                    </a:p>
                  </a:txBody>
                  <a:tcPr/>
                </a:tc>
                <a:tc>
                  <a:txBody>
                    <a:bodyPr/>
                    <a:lstStyle/>
                    <a:p>
                      <a:endParaRPr lang="tr-TR"/>
                    </a:p>
                  </a:txBody>
                  <a:tcPr/>
                </a:tc>
                <a:tc>
                  <a:txBody>
                    <a:bodyPr/>
                    <a:lstStyle/>
                    <a:p>
                      <a:endParaRPr lang="tr-TR"/>
                    </a:p>
                  </a:txBody>
                  <a:tcPr/>
                </a:tc>
                <a:tc>
                  <a:txBody>
                    <a:bodyPr/>
                    <a:lstStyle/>
                    <a:p>
                      <a:endParaRPr lang="tr-TR"/>
                    </a:p>
                  </a:txBody>
                  <a:tcPr/>
                </a:tc>
                <a:tc>
                  <a:txBody>
                    <a:bodyPr/>
                    <a:lstStyle/>
                    <a:p>
                      <a:endParaRPr lang="tr-TR"/>
                    </a:p>
                  </a:txBody>
                  <a:tcPr/>
                </a:tc>
                <a:tc>
                  <a:txBody>
                    <a:bodyPr/>
                    <a:lstStyle/>
                    <a:p>
                      <a:endParaRPr lang="tr-TR"/>
                    </a:p>
                  </a:txBody>
                  <a:tcPr/>
                </a:tc>
                <a:tc>
                  <a:txBody>
                    <a:bodyPr/>
                    <a:lstStyle/>
                    <a:p>
                      <a:endParaRPr lang="tr-TR"/>
                    </a:p>
                  </a:txBody>
                  <a:tcPr/>
                </a:tc>
                <a:tc>
                  <a:txBody>
                    <a:bodyPr/>
                    <a:lstStyle/>
                    <a:p>
                      <a:endParaRPr lang="tr-TR"/>
                    </a:p>
                  </a:txBody>
                  <a:tcPr/>
                </a:tc>
                <a:tc>
                  <a:txBody>
                    <a:bodyPr/>
                    <a:lstStyle/>
                    <a:p>
                      <a:endParaRPr lang="tr-TR"/>
                    </a:p>
                  </a:txBody>
                  <a:tcPr/>
                </a:tc>
              </a:tr>
              <a:tr h="343672">
                <a:tc>
                  <a:txBody>
                    <a:bodyPr/>
                    <a:lstStyle/>
                    <a:p>
                      <a:endParaRPr lang="tr-TR" dirty="0"/>
                    </a:p>
                  </a:txBody>
                  <a:tcPr/>
                </a:tc>
                <a:tc>
                  <a:txBody>
                    <a:bodyPr/>
                    <a:lstStyle/>
                    <a:p>
                      <a:endParaRPr lang="tr-TR"/>
                    </a:p>
                  </a:txBody>
                  <a:tcPr/>
                </a:tc>
                <a:tc>
                  <a:txBody>
                    <a:bodyPr/>
                    <a:lstStyle/>
                    <a:p>
                      <a:endParaRPr lang="tr-TR"/>
                    </a:p>
                  </a:txBody>
                  <a:tcPr/>
                </a:tc>
                <a:tc>
                  <a:txBody>
                    <a:bodyPr/>
                    <a:lstStyle/>
                    <a:p>
                      <a:endParaRPr lang="tr-TR"/>
                    </a:p>
                  </a:txBody>
                  <a:tcPr/>
                </a:tc>
                <a:tc>
                  <a:txBody>
                    <a:bodyPr/>
                    <a:lstStyle/>
                    <a:p>
                      <a:endParaRPr lang="tr-TR" dirty="0"/>
                    </a:p>
                  </a:txBody>
                  <a:tcPr/>
                </a:tc>
                <a:tc>
                  <a:txBody>
                    <a:bodyPr/>
                    <a:lstStyle/>
                    <a:p>
                      <a:endParaRPr lang="tr-TR"/>
                    </a:p>
                  </a:txBody>
                  <a:tcPr/>
                </a:tc>
                <a:tc>
                  <a:txBody>
                    <a:bodyPr/>
                    <a:lstStyle/>
                    <a:p>
                      <a:endParaRPr lang="tr-TR"/>
                    </a:p>
                  </a:txBody>
                  <a:tcPr/>
                </a:tc>
                <a:tc>
                  <a:txBody>
                    <a:bodyPr/>
                    <a:lstStyle/>
                    <a:p>
                      <a:endParaRPr lang="tr-TR"/>
                    </a:p>
                  </a:txBody>
                  <a:tcPr/>
                </a:tc>
                <a:tc>
                  <a:txBody>
                    <a:bodyPr/>
                    <a:lstStyle/>
                    <a:p>
                      <a:endParaRPr lang="tr-TR"/>
                    </a:p>
                  </a:txBody>
                  <a:tcPr/>
                </a:tc>
                <a:tc>
                  <a:txBody>
                    <a:bodyPr/>
                    <a:lstStyle/>
                    <a:p>
                      <a:endParaRPr lang="tr-TR"/>
                    </a:p>
                  </a:txBody>
                  <a:tcPr/>
                </a:tc>
              </a:tr>
              <a:tr h="343672">
                <a:tc>
                  <a:txBody>
                    <a:bodyPr/>
                    <a:lstStyle/>
                    <a:p>
                      <a:endParaRPr lang="tr-TR"/>
                    </a:p>
                  </a:txBody>
                  <a:tcPr/>
                </a:tc>
                <a:tc>
                  <a:txBody>
                    <a:bodyPr/>
                    <a:lstStyle/>
                    <a:p>
                      <a:endParaRPr lang="tr-TR"/>
                    </a:p>
                  </a:txBody>
                  <a:tcPr/>
                </a:tc>
                <a:tc>
                  <a:txBody>
                    <a:bodyPr/>
                    <a:lstStyle/>
                    <a:p>
                      <a:endParaRPr lang="tr-TR"/>
                    </a:p>
                  </a:txBody>
                  <a:tcPr/>
                </a:tc>
                <a:tc>
                  <a:txBody>
                    <a:bodyPr/>
                    <a:lstStyle/>
                    <a:p>
                      <a:endParaRPr lang="tr-TR"/>
                    </a:p>
                  </a:txBody>
                  <a:tcPr/>
                </a:tc>
                <a:tc>
                  <a:txBody>
                    <a:bodyPr/>
                    <a:lstStyle/>
                    <a:p>
                      <a:endParaRPr lang="tr-TR"/>
                    </a:p>
                  </a:txBody>
                  <a:tcPr/>
                </a:tc>
                <a:tc>
                  <a:txBody>
                    <a:bodyPr/>
                    <a:lstStyle/>
                    <a:p>
                      <a:endParaRPr lang="tr-TR" dirty="0"/>
                    </a:p>
                  </a:txBody>
                  <a:tcPr/>
                </a:tc>
                <a:tc>
                  <a:txBody>
                    <a:bodyPr/>
                    <a:lstStyle/>
                    <a:p>
                      <a:endParaRPr lang="tr-TR"/>
                    </a:p>
                  </a:txBody>
                  <a:tcPr/>
                </a:tc>
                <a:tc>
                  <a:txBody>
                    <a:bodyPr/>
                    <a:lstStyle/>
                    <a:p>
                      <a:endParaRPr lang="tr-TR"/>
                    </a:p>
                  </a:txBody>
                  <a:tcPr/>
                </a:tc>
                <a:tc>
                  <a:txBody>
                    <a:bodyPr/>
                    <a:lstStyle/>
                    <a:p>
                      <a:endParaRPr lang="tr-TR"/>
                    </a:p>
                  </a:txBody>
                  <a:tcPr/>
                </a:tc>
                <a:tc>
                  <a:txBody>
                    <a:bodyPr/>
                    <a:lstStyle/>
                    <a:p>
                      <a:endParaRPr lang="tr-TR"/>
                    </a:p>
                  </a:txBody>
                  <a:tcPr/>
                </a:tc>
              </a:tr>
              <a:tr h="343672">
                <a:tc>
                  <a:txBody>
                    <a:bodyPr/>
                    <a:lstStyle/>
                    <a:p>
                      <a:endParaRPr lang="tr-TR"/>
                    </a:p>
                  </a:txBody>
                  <a:tcPr/>
                </a:tc>
                <a:tc>
                  <a:txBody>
                    <a:bodyPr/>
                    <a:lstStyle/>
                    <a:p>
                      <a:endParaRPr lang="tr-TR"/>
                    </a:p>
                  </a:txBody>
                  <a:tcPr/>
                </a:tc>
                <a:tc>
                  <a:txBody>
                    <a:bodyPr/>
                    <a:lstStyle/>
                    <a:p>
                      <a:endParaRPr lang="tr-TR"/>
                    </a:p>
                  </a:txBody>
                  <a:tcPr/>
                </a:tc>
                <a:tc>
                  <a:txBody>
                    <a:bodyPr/>
                    <a:lstStyle/>
                    <a:p>
                      <a:endParaRPr lang="tr-TR"/>
                    </a:p>
                  </a:txBody>
                  <a:tcPr/>
                </a:tc>
                <a:tc>
                  <a:txBody>
                    <a:bodyPr/>
                    <a:lstStyle/>
                    <a:p>
                      <a:endParaRPr lang="tr-TR"/>
                    </a:p>
                  </a:txBody>
                  <a:tcPr/>
                </a:tc>
                <a:tc>
                  <a:txBody>
                    <a:bodyPr/>
                    <a:lstStyle/>
                    <a:p>
                      <a:endParaRPr lang="tr-TR"/>
                    </a:p>
                  </a:txBody>
                  <a:tcPr/>
                </a:tc>
                <a:tc>
                  <a:txBody>
                    <a:bodyPr/>
                    <a:lstStyle/>
                    <a:p>
                      <a:endParaRPr lang="tr-TR"/>
                    </a:p>
                  </a:txBody>
                  <a:tcPr/>
                </a:tc>
                <a:tc>
                  <a:txBody>
                    <a:bodyPr/>
                    <a:lstStyle/>
                    <a:p>
                      <a:endParaRPr lang="tr-TR"/>
                    </a:p>
                  </a:txBody>
                  <a:tcPr/>
                </a:tc>
                <a:tc>
                  <a:txBody>
                    <a:bodyPr/>
                    <a:lstStyle/>
                    <a:p>
                      <a:endParaRPr lang="tr-TR"/>
                    </a:p>
                  </a:txBody>
                  <a:tcPr/>
                </a:tc>
                <a:tc>
                  <a:txBody>
                    <a:bodyPr/>
                    <a:lstStyle/>
                    <a:p>
                      <a:endParaRPr lang="tr-TR" dirty="0"/>
                    </a:p>
                  </a:txBody>
                  <a:tcPr/>
                </a:tc>
              </a:tr>
            </a:tbl>
          </a:graphicData>
        </a:graphic>
      </p:graphicFrame>
    </p:spTree>
    <p:extLst>
      <p:ext uri="{BB962C8B-B14F-4D97-AF65-F5344CB8AC3E}">
        <p14:creationId xmlns:p14="http://schemas.microsoft.com/office/powerpoint/2010/main" val="23942719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838200" y="631065"/>
            <a:ext cx="10515600" cy="5545898"/>
          </a:xfrm>
        </p:spPr>
        <p:txBody>
          <a:bodyPr/>
          <a:lstStyle/>
          <a:p>
            <a:pPr marL="0" indent="0" algn="just">
              <a:buNone/>
            </a:pPr>
            <a:endParaRPr lang="tr-TR" dirty="0" smtClean="0"/>
          </a:p>
          <a:p>
            <a:pPr marL="0" indent="0" algn="just">
              <a:buNone/>
            </a:pPr>
            <a:r>
              <a:rPr lang="tr-TR" dirty="0" smtClean="0"/>
              <a:t>Tabloya </a:t>
            </a:r>
            <a:r>
              <a:rPr lang="tr-TR" dirty="0"/>
              <a:t>göre örnek olarak yığın şeklinde depolanan 13.5 m3 yonca otunun ağırlığı 1 ton olur. Deponun büyüklüğü hesaplanırken bu değerlerin göz önünde bulundurulması gerekir</a:t>
            </a:r>
            <a:r>
              <a:rPr lang="tr-TR" dirty="0" smtClean="0"/>
              <a:t>.</a:t>
            </a:r>
          </a:p>
          <a:p>
            <a:pPr marL="0" indent="0" algn="just">
              <a:buNone/>
            </a:pPr>
            <a:r>
              <a:rPr lang="tr-TR" dirty="0" smtClean="0"/>
              <a:t> </a:t>
            </a:r>
            <a:r>
              <a:rPr lang="tr-TR" dirty="0"/>
              <a:t>Deponun büyüklüğü hesaplanırken eni 7-10 m, boyu 15-20 m ve yüksekliği 4-6 m olmalıdır. Bu değerler değişiklik gösterebilir.</a:t>
            </a:r>
            <a:endParaRPr lang="tr-TR"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733121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838200" y="553792"/>
            <a:ext cx="10515600" cy="5623171"/>
          </a:xfrm>
        </p:spPr>
        <p:txBody>
          <a:bodyPr/>
          <a:lstStyle/>
          <a:p>
            <a:pPr marL="0" indent="0" algn="just">
              <a:buNone/>
            </a:pPr>
            <a:r>
              <a:rPr lang="tr-TR" b="1" dirty="0"/>
              <a:t>1.1.2. Deponun Yönü </a:t>
            </a:r>
            <a:endParaRPr lang="tr-TR" b="1" dirty="0" smtClean="0"/>
          </a:p>
          <a:p>
            <a:pPr marL="0" indent="0" algn="just">
              <a:buNone/>
            </a:pPr>
            <a:r>
              <a:rPr lang="tr-TR" dirty="0" smtClean="0"/>
              <a:t>Deponun </a:t>
            </a:r>
            <a:r>
              <a:rPr lang="tr-TR" dirty="0"/>
              <a:t>yönü hayvan barınaklarına doğru olmalıdır. Yani yem deposunun kapısı hayvan barınağına dönük olmalı ki işçilik açısından kolaylık olsun. Hayvan barınaklarının kuzey tarafları kapalı olur ve yem depoları veya ot hangarları barınakların kuzey cephesine yapılır ve kapısı da barınağa bakacak şekilde olur. </a:t>
            </a:r>
            <a:endParaRPr lang="tr-TR" dirty="0" smtClean="0"/>
          </a:p>
          <a:p>
            <a:pPr marL="0" indent="0" algn="just">
              <a:buNone/>
            </a:pPr>
            <a:r>
              <a:rPr lang="tr-TR" b="1" dirty="0" smtClean="0"/>
              <a:t>1.1.3</a:t>
            </a:r>
            <a:r>
              <a:rPr lang="tr-TR" b="1" dirty="0"/>
              <a:t>. Deponun Kapı ve Pencereleri </a:t>
            </a:r>
            <a:endParaRPr lang="tr-TR" b="1" dirty="0" smtClean="0"/>
          </a:p>
          <a:p>
            <a:pPr marL="0" indent="0" algn="just">
              <a:buNone/>
            </a:pPr>
            <a:r>
              <a:rPr lang="tr-TR" dirty="0" smtClean="0"/>
              <a:t>Depo </a:t>
            </a:r>
            <a:r>
              <a:rPr lang="tr-TR" dirty="0"/>
              <a:t>kapısının oldukça büyük olmasında fayda vardır. Çünkü ürünleri taşıyan araçların kolaylıkla depoya girip çıkması gerekir. Pencerelerin fazla olmaması, mevcut pencerelerin de havalandırmaya müsait yapıda ve yukarı doğru açılabilir olması </a:t>
            </a:r>
            <a:r>
              <a:rPr lang="tr-TR" dirty="0" smtClean="0"/>
              <a:t>gerekir.</a:t>
            </a:r>
            <a:endParaRPr lang="tr-TR"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7454393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yem depolarÄ± ile ilgili gÃ¶rsel sonucu"/>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656417" y="1017588"/>
            <a:ext cx="6879166" cy="5159375"/>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4" name="Tablo 3"/>
          <p:cNvGraphicFramePr>
            <a:graphicFrameLocks noGrp="1"/>
          </p:cNvGraphicFramePr>
          <p:nvPr>
            <p:extLst>
              <p:ext uri="{D42A27DB-BD31-4B8C-83A1-F6EECF244321}">
                <p14:modId xmlns:p14="http://schemas.microsoft.com/office/powerpoint/2010/main" val="200320593"/>
              </p:ext>
            </p:extLst>
          </p:nvPr>
        </p:nvGraphicFramePr>
        <p:xfrm>
          <a:off x="2032000" y="719666"/>
          <a:ext cx="8128000" cy="370840"/>
        </p:xfrm>
        <a:graphic>
          <a:graphicData uri="http://schemas.openxmlformats.org/drawingml/2006/table">
            <a:tbl>
              <a:tblPr firstRow="1" bandRow="1">
                <a:tableStyleId>{5C22544A-7EE6-4342-B048-85BDC9FD1C3A}</a:tableStyleId>
              </a:tblPr>
              <a:tblGrid>
                <a:gridCol w="8128000"/>
              </a:tblGrid>
              <a:tr h="370840">
                <a:tc>
                  <a:txBody>
                    <a:bodyPr/>
                    <a:lstStyle/>
                    <a:p>
                      <a:r>
                        <a:rPr lang="tr-TR" dirty="0" smtClean="0"/>
                        <a:t>                                       YEM</a:t>
                      </a:r>
                      <a:r>
                        <a:rPr lang="tr-TR" baseline="0" dirty="0" smtClean="0"/>
                        <a:t> DEPOSU KAPI VE PENCERELERİ</a:t>
                      </a:r>
                      <a:endParaRPr lang="tr-TR" dirty="0"/>
                    </a:p>
                  </a:txBody>
                  <a:tcPr/>
                </a:tc>
              </a:tr>
            </a:tbl>
          </a:graphicData>
        </a:graphic>
      </p:graphicFrame>
    </p:spTree>
    <p:extLst>
      <p:ext uri="{BB962C8B-B14F-4D97-AF65-F5344CB8AC3E}">
        <p14:creationId xmlns:p14="http://schemas.microsoft.com/office/powerpoint/2010/main" val="81366751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529107" y="460464"/>
            <a:ext cx="11280820" cy="5798667"/>
          </a:xfrm>
        </p:spPr>
        <p:txBody>
          <a:bodyPr/>
          <a:lstStyle/>
          <a:p>
            <a:pPr marL="0" indent="0" algn="just">
              <a:buNone/>
            </a:pPr>
            <a:endParaRPr lang="tr-TR" b="1" dirty="0" smtClean="0"/>
          </a:p>
          <a:p>
            <a:pPr marL="0" indent="0" algn="just">
              <a:buNone/>
            </a:pPr>
            <a:r>
              <a:rPr lang="tr-TR" b="1" dirty="0" smtClean="0"/>
              <a:t>1.1.4</a:t>
            </a:r>
            <a:r>
              <a:rPr lang="tr-TR" b="1" dirty="0"/>
              <a:t>. Deponun Zemini </a:t>
            </a:r>
            <a:endParaRPr lang="tr-TR" b="1" dirty="0" smtClean="0"/>
          </a:p>
          <a:p>
            <a:pPr marL="0" indent="0" algn="just">
              <a:buNone/>
            </a:pPr>
            <a:r>
              <a:rPr lang="tr-TR" dirty="0" smtClean="0"/>
              <a:t>Deponun </a:t>
            </a:r>
            <a:r>
              <a:rPr lang="tr-TR" dirty="0"/>
              <a:t>zemini, depolanan ürünlerin uzun süre kalmasını sağlamalı ve ürün kaybına neden olmamalıdır. Zemin, yerden nem çekmemeli ve düz olmalıdır. Ürünün en son kısımları depodan alınırken üründen kalan parçaların da kolaylıkla depodan dışarı çıkarılması gerekir. Böylece deponun temizliğinin de kolaylıkla yapılabilmesi sağlanır. Depo tabanı sıkıştırılmış toprak, taş ve tuğla döşeme veya beton olabilir. Toprak taban en ucuz olan yapıdır. Beton tabanın ilk maliyeti fazla olsa da ileriki yıllarda kullanımı ve temizlik kolaylığı açısından ilk maliyetini kurtarmaktadır. Özellikle mekanik soğutucularla soğutulan depolarda tabanın beton olması istenir. </a:t>
            </a:r>
          </a:p>
        </p:txBody>
      </p:sp>
    </p:spTree>
    <p:extLst>
      <p:ext uri="{BB962C8B-B14F-4D97-AF65-F5344CB8AC3E}">
        <p14:creationId xmlns:p14="http://schemas.microsoft.com/office/powerpoint/2010/main" val="196809615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838200" y="528034"/>
            <a:ext cx="10515600" cy="5648929"/>
          </a:xfrm>
        </p:spPr>
        <p:txBody>
          <a:bodyPr/>
          <a:lstStyle/>
          <a:p>
            <a:pPr marL="0" indent="0" algn="just">
              <a:buNone/>
            </a:pPr>
            <a:r>
              <a:rPr lang="tr-TR" b="1" dirty="0"/>
              <a:t>1.1.5. Deponun Nemi ve Sıcaklığı </a:t>
            </a:r>
            <a:endParaRPr lang="tr-TR" b="1" dirty="0" smtClean="0"/>
          </a:p>
          <a:p>
            <a:pPr marL="0" indent="0" algn="just">
              <a:buNone/>
            </a:pPr>
            <a:r>
              <a:rPr lang="tr-TR" dirty="0" smtClean="0"/>
              <a:t>Depoların </a:t>
            </a:r>
            <a:r>
              <a:rPr lang="tr-TR" dirty="0"/>
              <a:t>nemi, depolanan ürüne göre çok az değişiklik gösterir. Depolanan otun sıcaklığının ve neminin fazla olmaması gerekir. Aynı zamanda depo neminin ve sıcaklığının da fazla olmamasına dikkat edilmelidir. Otun veya deponun sıcaklığının fazla olması ve aynı zamanda nem oranının da fazla olması durumunda üründe kızışma ve küflenme meydana gelir. Bu durumda ürün kullanılmaz hale gelir. Geviş getiren hayvanların (sığır, koyun, keçi, manda vb.) yemlenmelerinde çeşitli çayır otları, </a:t>
            </a:r>
            <a:r>
              <a:rPr lang="tr-TR" dirty="0" err="1"/>
              <a:t>baklagil</a:t>
            </a:r>
            <a:r>
              <a:rPr lang="tr-TR" dirty="0"/>
              <a:t> ve </a:t>
            </a:r>
            <a:r>
              <a:rPr lang="tr-TR" dirty="0" err="1"/>
              <a:t>buğdaygil</a:t>
            </a:r>
            <a:r>
              <a:rPr lang="tr-TR" dirty="0"/>
              <a:t> kuru otları kullanılır. Kuru otlar kaba yem grubu yemlerdir. Su içeriği %14’ten daha azdır. Bu nedenle otluk, ambar, hangar vb. yerlerde depolanmalarında zorlukla karşılaşılmaz.</a:t>
            </a:r>
            <a:endParaRPr lang="tr-TR"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7909265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1464971" y="854522"/>
            <a:ext cx="10515600" cy="665185"/>
          </a:xfrm>
        </p:spPr>
        <p:txBody>
          <a:bodyPr>
            <a:normAutofit fontScale="90000"/>
          </a:bodyPr>
          <a:lstStyle/>
          <a:p>
            <a:r>
              <a:rPr lang="tr-TR" dirty="0"/>
              <a:t>İneklerin padok kenarında otla beslenmeleri</a:t>
            </a:r>
          </a:p>
        </p:txBody>
      </p:sp>
      <p:pic>
        <p:nvPicPr>
          <p:cNvPr id="4098" name="Picture 2" descr="Ä°neklerin padok kenarÄ±nda otla beslenmeleri ile ilgili gÃ¶rsel sonucu"/>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309870" y="1841679"/>
            <a:ext cx="5640947" cy="37863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8013212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567743" y="631065"/>
            <a:ext cx="10515600" cy="5803476"/>
          </a:xfrm>
        </p:spPr>
        <p:txBody>
          <a:bodyPr/>
          <a:lstStyle/>
          <a:p>
            <a:pPr marL="0" indent="0" algn="just">
              <a:buNone/>
            </a:pPr>
            <a:r>
              <a:rPr lang="tr-TR" dirty="0"/>
              <a:t>Yem ne kadar kuru olursa olsun, mutlaka bir miktar su içerir. Bunun düzeyi daha önce söylendiği gibi % 14’e kadardır. Yani, 100 kg yemin 14 kg'ına kadar kuru otta su bulunur. </a:t>
            </a:r>
            <a:endParaRPr lang="tr-TR" dirty="0" smtClean="0"/>
          </a:p>
          <a:p>
            <a:pPr marL="0" indent="0" algn="just">
              <a:buNone/>
            </a:pPr>
            <a:r>
              <a:rPr lang="tr-TR" dirty="0" smtClean="0"/>
              <a:t>Yemde </a:t>
            </a:r>
            <a:r>
              <a:rPr lang="tr-TR" dirty="0"/>
              <a:t>suyun yanında mikroorganizmalar için bol miktarda şeker, protein, yağ, vitamin ve mineral madde de bulunur. Aynı şekilde kuru ot depolarında belli bir çevre sıcaklığı da vardır. Deponun sıcaklığı 5–10oC den fazla olmamalıdır. Bu durumda kuru ot ortamında su + besin maddesi + sıcaklık olduğuna göre ortam mikropların, küflerin, mantarların çoğalmasına müsaittir. Bu nedenle kuru ot iyi depolanmaz ise besin maddeleri büyük ölçüde kayba uğrar, otların değeri azalır. Böyle kuru otların ise yem olarak kullanılmaktan çok altlık olarak değerlendirilmesi önerilir.</a:t>
            </a:r>
          </a:p>
        </p:txBody>
      </p:sp>
    </p:spTree>
    <p:extLst>
      <p:ext uri="{BB962C8B-B14F-4D97-AF65-F5344CB8AC3E}">
        <p14:creationId xmlns:p14="http://schemas.microsoft.com/office/powerpoint/2010/main" val="398256544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838200" y="682580"/>
            <a:ext cx="10515600" cy="5494383"/>
          </a:xfrm>
        </p:spPr>
        <p:txBody>
          <a:bodyPr/>
          <a:lstStyle/>
          <a:p>
            <a:pPr marL="0" indent="0" algn="just">
              <a:buNone/>
            </a:pPr>
            <a:endParaRPr lang="tr-TR" b="1" dirty="0" smtClean="0"/>
          </a:p>
          <a:p>
            <a:pPr marL="0" indent="0" algn="just">
              <a:buNone/>
            </a:pPr>
            <a:r>
              <a:rPr lang="tr-TR" b="1" dirty="0" smtClean="0"/>
              <a:t>1.2</a:t>
            </a:r>
            <a:r>
              <a:rPr lang="tr-TR" b="1" dirty="0"/>
              <a:t>. Kaba Yemleri Depolama Şekilleri </a:t>
            </a:r>
            <a:endParaRPr lang="tr-TR" b="1" dirty="0" smtClean="0"/>
          </a:p>
          <a:p>
            <a:pPr marL="0" indent="0" algn="just">
              <a:buNone/>
            </a:pPr>
            <a:r>
              <a:rPr lang="tr-TR" dirty="0" smtClean="0"/>
              <a:t>Kaba </a:t>
            </a:r>
            <a:r>
              <a:rPr lang="tr-TR" dirty="0"/>
              <a:t>yemler ya tarladan biçilip kurutulduğu gibi açık olarak ya da tarlada </a:t>
            </a:r>
            <a:r>
              <a:rPr lang="tr-TR" dirty="0" err="1"/>
              <a:t>balyalandıktan</a:t>
            </a:r>
            <a:r>
              <a:rPr lang="tr-TR" dirty="0"/>
              <a:t> sonra depolanır.</a:t>
            </a:r>
          </a:p>
        </p:txBody>
      </p:sp>
    </p:spTree>
    <p:extLst>
      <p:ext uri="{BB962C8B-B14F-4D97-AF65-F5344CB8AC3E}">
        <p14:creationId xmlns:p14="http://schemas.microsoft.com/office/powerpoint/2010/main" val="383812338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682625" y="386367"/>
            <a:ext cx="10515600" cy="6207616"/>
          </a:xfrm>
        </p:spPr>
        <p:txBody>
          <a:bodyPr/>
          <a:lstStyle/>
          <a:p>
            <a:pPr marL="0" indent="0" algn="just">
              <a:buNone/>
            </a:pPr>
            <a:r>
              <a:rPr lang="tr-TR" b="1" dirty="0"/>
              <a:t>1.2.1. </a:t>
            </a:r>
            <a:r>
              <a:rPr lang="tr-TR" b="1" dirty="0" err="1"/>
              <a:t>Balyalı</a:t>
            </a:r>
            <a:r>
              <a:rPr lang="tr-TR" b="1" dirty="0"/>
              <a:t> Yemlerin Depolanması </a:t>
            </a:r>
            <a:endParaRPr lang="tr-TR" b="1" dirty="0" smtClean="0"/>
          </a:p>
          <a:p>
            <a:pPr marL="0" indent="0" algn="just">
              <a:buNone/>
            </a:pPr>
            <a:r>
              <a:rPr lang="tr-TR" dirty="0" smtClean="0"/>
              <a:t>Tarladan </a:t>
            </a:r>
            <a:r>
              <a:rPr lang="tr-TR" dirty="0"/>
              <a:t>veya çayırlardan biçilerek kurutulan otlar daha sonra balya makinesi ile belli büyüklüklerde </a:t>
            </a:r>
            <a:r>
              <a:rPr lang="tr-TR" dirty="0" err="1"/>
              <a:t>balyalanarak</a:t>
            </a:r>
            <a:r>
              <a:rPr lang="tr-TR" dirty="0"/>
              <a:t> depoya getirilir. Balyaların büyüklüğü ve şekli bölgeden </a:t>
            </a:r>
            <a:r>
              <a:rPr lang="tr-TR" dirty="0" smtClean="0"/>
              <a:t>bölgeye </a:t>
            </a:r>
            <a:r>
              <a:rPr lang="tr-TR" dirty="0"/>
              <a:t>değişir</a:t>
            </a:r>
            <a:r>
              <a:rPr lang="tr-TR" dirty="0" smtClean="0"/>
              <a:t>.     </a:t>
            </a:r>
          </a:p>
          <a:p>
            <a:pPr marL="0" indent="0" algn="just">
              <a:buNone/>
            </a:pPr>
            <a:endParaRPr lang="tr-TR" dirty="0"/>
          </a:p>
          <a:p>
            <a:pPr marL="0" indent="0" algn="just">
              <a:buNone/>
            </a:pPr>
            <a:endParaRPr lang="tr-TR" dirty="0" smtClean="0"/>
          </a:p>
          <a:p>
            <a:pPr marL="0" indent="0" algn="just">
              <a:buNone/>
            </a:pPr>
            <a:endParaRPr lang="tr-TR" dirty="0"/>
          </a:p>
          <a:p>
            <a:pPr marL="0" indent="0" algn="just">
              <a:buNone/>
            </a:pPr>
            <a:endParaRPr lang="tr-TR" dirty="0" smtClean="0"/>
          </a:p>
          <a:p>
            <a:pPr marL="0" indent="0" algn="just">
              <a:buNone/>
            </a:pPr>
            <a:endParaRPr lang="tr-TR" dirty="0"/>
          </a:p>
          <a:p>
            <a:pPr marL="0" indent="0" algn="just">
              <a:buNone/>
            </a:pPr>
            <a:endParaRPr lang="tr-TR" dirty="0" smtClean="0"/>
          </a:p>
          <a:p>
            <a:pPr marL="0" indent="0" algn="just">
              <a:buNone/>
            </a:pPr>
            <a:r>
              <a:rPr lang="tr-TR" dirty="0"/>
              <a:t>Önemli olan balyaların depolanış şeklidir. Otların </a:t>
            </a:r>
            <a:r>
              <a:rPr lang="tr-TR" dirty="0" err="1"/>
              <a:t>balyalı</a:t>
            </a:r>
            <a:r>
              <a:rPr lang="tr-TR" dirty="0"/>
              <a:t> olarak depolanması depolamada kolaylık sağlar. Ayrıca otların </a:t>
            </a:r>
            <a:r>
              <a:rPr lang="tr-TR" dirty="0" err="1"/>
              <a:t>balyalanması</a:t>
            </a:r>
            <a:r>
              <a:rPr lang="tr-TR" dirty="0"/>
              <a:t> ile mekanik kayıplar da daha az olur. </a:t>
            </a:r>
            <a:endParaRPr lang="tr-TR" dirty="0" smtClean="0"/>
          </a:p>
          <a:p>
            <a:pPr marL="0" indent="0" algn="just">
              <a:buNone/>
            </a:pPr>
            <a:endParaRPr lang="tr-TR" dirty="0"/>
          </a:p>
        </p:txBody>
      </p:sp>
      <p:pic>
        <p:nvPicPr>
          <p:cNvPr id="5122" name="Picture 2" descr="Kaba yemlerin depo YERÄ° ile ilgili gÃ¶rsel sonucu"/>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15933" y="2313370"/>
            <a:ext cx="4275785" cy="28639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2075719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Balya Åeklinde yonca otu ile ilgili gÃ¶rsel sonucu"/>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810000" y="1734344"/>
            <a:ext cx="4572000" cy="3429000"/>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4" name="Tablo 3"/>
          <p:cNvGraphicFramePr>
            <a:graphicFrameLocks noGrp="1"/>
          </p:cNvGraphicFramePr>
          <p:nvPr>
            <p:extLst>
              <p:ext uri="{D42A27DB-BD31-4B8C-83A1-F6EECF244321}">
                <p14:modId xmlns:p14="http://schemas.microsoft.com/office/powerpoint/2010/main" val="3574210287"/>
              </p:ext>
            </p:extLst>
          </p:nvPr>
        </p:nvGraphicFramePr>
        <p:xfrm>
          <a:off x="2032000" y="719666"/>
          <a:ext cx="8128000" cy="370840"/>
        </p:xfrm>
        <a:graphic>
          <a:graphicData uri="http://schemas.openxmlformats.org/drawingml/2006/table">
            <a:tbl>
              <a:tblPr firstRow="1" bandRow="1">
                <a:tableStyleId>{5C22544A-7EE6-4342-B048-85BDC9FD1C3A}</a:tableStyleId>
              </a:tblPr>
              <a:tblGrid>
                <a:gridCol w="8128000"/>
              </a:tblGrid>
              <a:tr h="370840">
                <a:tc>
                  <a:txBody>
                    <a:bodyPr/>
                    <a:lstStyle/>
                    <a:p>
                      <a:r>
                        <a:rPr lang="tr-TR" dirty="0" smtClean="0"/>
                        <a:t>                                            BALYA ŞEKLİNDEKİ YONCA</a:t>
                      </a:r>
                      <a:r>
                        <a:rPr lang="tr-TR" baseline="0" dirty="0" smtClean="0"/>
                        <a:t> OTU</a:t>
                      </a:r>
                      <a:endParaRPr lang="tr-TR" dirty="0"/>
                    </a:p>
                  </a:txBody>
                  <a:tcPr/>
                </a:tc>
              </a:tr>
            </a:tbl>
          </a:graphicData>
        </a:graphic>
      </p:graphicFrame>
    </p:spTree>
    <p:extLst>
      <p:ext uri="{BB962C8B-B14F-4D97-AF65-F5344CB8AC3E}">
        <p14:creationId xmlns:p14="http://schemas.microsoft.com/office/powerpoint/2010/main" val="415486184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838200" y="540913"/>
            <a:ext cx="10515600" cy="5636050"/>
          </a:xfrm>
        </p:spPr>
        <p:txBody>
          <a:bodyPr/>
          <a:lstStyle/>
          <a:p>
            <a:pPr marL="0" indent="0" algn="just">
              <a:buNone/>
            </a:pPr>
            <a:endParaRPr lang="tr-TR" b="1" dirty="0" smtClean="0"/>
          </a:p>
          <a:p>
            <a:pPr marL="0" indent="0" algn="just">
              <a:buNone/>
            </a:pPr>
            <a:r>
              <a:rPr lang="tr-TR" b="1" dirty="0" smtClean="0"/>
              <a:t>1.2.2</a:t>
            </a:r>
            <a:r>
              <a:rPr lang="tr-TR" b="1" dirty="0"/>
              <a:t>. Açık Yemlerin Depolanması </a:t>
            </a:r>
            <a:endParaRPr lang="tr-TR" b="1" dirty="0" smtClean="0"/>
          </a:p>
          <a:p>
            <a:pPr marL="0" indent="0" algn="just">
              <a:buNone/>
            </a:pPr>
            <a:r>
              <a:rPr lang="tr-TR" dirty="0" smtClean="0"/>
              <a:t>Otların</a:t>
            </a:r>
            <a:r>
              <a:rPr lang="tr-TR" dirty="0"/>
              <a:t>, tarlada biçilip kurutulduktan sonra </a:t>
            </a:r>
            <a:r>
              <a:rPr lang="tr-TR" dirty="0" err="1"/>
              <a:t>balyalanmadan</a:t>
            </a:r>
            <a:r>
              <a:rPr lang="tr-TR" dirty="0"/>
              <a:t> açık olarak depolara doldurulması işlemidir. Bu durumda otlarda daha fazla mekanik kayıplar (kuru otların kırılıp dökülmesi) meydana gelir. Fakat balyalama imkânının olmadığı yerlerde otlar, açık olarak depolanmaktadır. Açık olarak otların depolanması, deponun daha az ot alması demektir. </a:t>
            </a:r>
            <a:r>
              <a:rPr lang="tr-TR" dirty="0" err="1"/>
              <a:t>Balyalı</a:t>
            </a:r>
            <a:r>
              <a:rPr lang="tr-TR" dirty="0"/>
              <a:t> kuru otun 100–110 kg'ı 1 m3 hacim kaplarken açık olarak depolanan kuru otun 60-70 kg'ı 1 m3 hacim kaplar. Bu şekilde otların </a:t>
            </a:r>
            <a:r>
              <a:rPr lang="tr-TR" dirty="0" err="1"/>
              <a:t>balyalanması</a:t>
            </a:r>
            <a:r>
              <a:rPr lang="tr-TR" dirty="0"/>
              <a:t> ile daha çok ot daha az yer kaplar. </a:t>
            </a:r>
          </a:p>
        </p:txBody>
      </p:sp>
    </p:spTree>
    <p:extLst>
      <p:ext uri="{BB962C8B-B14F-4D97-AF65-F5344CB8AC3E}">
        <p14:creationId xmlns:p14="http://schemas.microsoft.com/office/powerpoint/2010/main" val="396463648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838200" y="463640"/>
            <a:ext cx="10515600" cy="850006"/>
          </a:xfrm>
        </p:spPr>
        <p:txBody>
          <a:bodyPr/>
          <a:lstStyle/>
          <a:p>
            <a:pPr marL="0" indent="0" algn="just">
              <a:buNone/>
            </a:pPr>
            <a:r>
              <a:rPr lang="tr-TR" dirty="0" smtClean="0"/>
              <a:t>                                   Otların yığın </a:t>
            </a:r>
            <a:r>
              <a:rPr lang="tr-TR" dirty="0"/>
              <a:t>şeklinde </a:t>
            </a:r>
            <a:r>
              <a:rPr lang="tr-TR" dirty="0" smtClean="0"/>
              <a:t>depolanması</a:t>
            </a:r>
          </a:p>
          <a:p>
            <a:pPr marL="0" indent="0" algn="just">
              <a:buNone/>
            </a:pPr>
            <a:endParaRPr lang="tr-TR" dirty="0"/>
          </a:p>
        </p:txBody>
      </p:sp>
      <p:pic>
        <p:nvPicPr>
          <p:cNvPr id="7170" name="Picture 2" descr="BiÃ§ilmiÅ ot yÄ±ÄÄ±nÄ± , Ã§ayÄ±r otu"/>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19200" y="1556197"/>
            <a:ext cx="9753600" cy="50120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2536862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400318" y="0"/>
            <a:ext cx="10515600" cy="729579"/>
          </a:xfrm>
        </p:spPr>
        <p:txBody>
          <a:bodyPr>
            <a:normAutofit/>
          </a:bodyPr>
          <a:lstStyle/>
          <a:p>
            <a:pPr algn="just"/>
            <a:r>
              <a:rPr lang="tr-TR" sz="2800" dirty="0" smtClean="0">
                <a:latin typeface="Times New Roman" panose="02020603050405020304" pitchFamily="18" charset="0"/>
                <a:cs typeface="Times New Roman" panose="02020603050405020304" pitchFamily="18" charset="0"/>
              </a:rPr>
              <a:t>Balyalama makinalarının </a:t>
            </a:r>
            <a:r>
              <a:rPr lang="tr-TR" sz="2800" dirty="0" err="1" smtClean="0">
                <a:latin typeface="Times New Roman" panose="02020603050405020304" pitchFamily="18" charset="0"/>
                <a:cs typeface="Times New Roman" panose="02020603050405020304" pitchFamily="18" charset="0"/>
              </a:rPr>
              <a:t>sınıfandırılması</a:t>
            </a:r>
            <a:r>
              <a:rPr lang="tr-TR" sz="2800" dirty="0" smtClean="0">
                <a:latin typeface="Times New Roman" panose="02020603050405020304" pitchFamily="18" charset="0"/>
                <a:cs typeface="Times New Roman" panose="02020603050405020304" pitchFamily="18" charset="0"/>
              </a:rPr>
              <a:t>;</a:t>
            </a:r>
            <a:endParaRPr lang="tr-TR" sz="2800" dirty="0">
              <a:latin typeface="Times New Roman" panose="02020603050405020304" pitchFamily="18" charset="0"/>
              <a:cs typeface="Times New Roman" panose="02020603050405020304" pitchFamily="18" charset="0"/>
            </a:endParaRPr>
          </a:p>
        </p:txBody>
      </p:sp>
      <p:sp>
        <p:nvSpPr>
          <p:cNvPr id="3" name="İçerik Yer Tutucusu 2"/>
          <p:cNvSpPr>
            <a:spLocks noGrp="1"/>
          </p:cNvSpPr>
          <p:nvPr>
            <p:ph idx="1"/>
          </p:nvPr>
        </p:nvSpPr>
        <p:spPr>
          <a:xfrm>
            <a:off x="503349" y="824248"/>
            <a:ext cx="10515600" cy="5563674"/>
          </a:xfrm>
        </p:spPr>
        <p:txBody>
          <a:bodyPr>
            <a:normAutofit/>
          </a:bodyPr>
          <a:lstStyle/>
          <a:p>
            <a:pPr marL="514350" indent="-514350" algn="just">
              <a:buFont typeface="+mj-lt"/>
              <a:buAutoNum type="arabicPeriod"/>
            </a:pPr>
            <a:r>
              <a:rPr lang="tr-TR" sz="2000" dirty="0" smtClean="0">
                <a:latin typeface="Times New Roman" panose="02020603050405020304" pitchFamily="18" charset="0"/>
                <a:cs typeface="Times New Roman" panose="02020603050405020304" pitchFamily="18" charset="0"/>
              </a:rPr>
              <a:t>Kullanma durumuna göre</a:t>
            </a:r>
          </a:p>
          <a:p>
            <a:pPr marL="0" indent="0" algn="just">
              <a:buNone/>
            </a:pPr>
            <a:r>
              <a:rPr lang="tr-TR" sz="2000" dirty="0">
                <a:latin typeface="Times New Roman" panose="02020603050405020304" pitchFamily="18" charset="0"/>
                <a:cs typeface="Times New Roman" panose="02020603050405020304" pitchFamily="18" charset="0"/>
              </a:rPr>
              <a:t> </a:t>
            </a:r>
            <a:r>
              <a:rPr lang="tr-TR" sz="2000" dirty="0" smtClean="0">
                <a:latin typeface="Times New Roman" panose="02020603050405020304" pitchFamily="18" charset="0"/>
                <a:cs typeface="Times New Roman" panose="02020603050405020304" pitchFamily="18" charset="0"/>
              </a:rPr>
              <a:t>      -Sabit                                                             </a:t>
            </a:r>
          </a:p>
          <a:p>
            <a:pPr marL="0" indent="0" algn="just">
              <a:buNone/>
            </a:pPr>
            <a:r>
              <a:rPr lang="tr-TR" sz="2000" dirty="0">
                <a:latin typeface="Times New Roman" panose="02020603050405020304" pitchFamily="18" charset="0"/>
                <a:cs typeface="Times New Roman" panose="02020603050405020304" pitchFamily="18" charset="0"/>
              </a:rPr>
              <a:t> </a:t>
            </a:r>
            <a:r>
              <a:rPr lang="tr-TR" sz="2000" dirty="0" smtClean="0">
                <a:latin typeface="Times New Roman" panose="02020603050405020304" pitchFamily="18" charset="0"/>
                <a:cs typeface="Times New Roman" panose="02020603050405020304" pitchFamily="18" charset="0"/>
              </a:rPr>
              <a:t>      -Çekilir ip</a:t>
            </a:r>
          </a:p>
          <a:p>
            <a:pPr marL="514350" indent="-514350" algn="just">
              <a:buAutoNum type="arabicPeriod" startAt="2"/>
            </a:pPr>
            <a:r>
              <a:rPr lang="tr-TR" sz="2000" dirty="0" smtClean="0">
                <a:latin typeface="Times New Roman" panose="02020603050405020304" pitchFamily="18" charset="0"/>
                <a:cs typeface="Times New Roman" panose="02020603050405020304" pitchFamily="18" charset="0"/>
              </a:rPr>
              <a:t>Bağlama malzemesine göre    </a:t>
            </a:r>
          </a:p>
          <a:p>
            <a:pPr marL="0" indent="0" algn="just">
              <a:buNone/>
            </a:pPr>
            <a:r>
              <a:rPr lang="tr-TR" sz="2000" dirty="0">
                <a:latin typeface="Times New Roman" panose="02020603050405020304" pitchFamily="18" charset="0"/>
                <a:cs typeface="Times New Roman" panose="02020603050405020304" pitchFamily="18" charset="0"/>
              </a:rPr>
              <a:t> </a:t>
            </a:r>
            <a:r>
              <a:rPr lang="tr-TR" sz="2000" dirty="0" smtClean="0">
                <a:latin typeface="Times New Roman" panose="02020603050405020304" pitchFamily="18" charset="0"/>
                <a:cs typeface="Times New Roman" panose="02020603050405020304" pitchFamily="18" charset="0"/>
              </a:rPr>
              <a:t>     -İp bağlamalı </a:t>
            </a:r>
          </a:p>
          <a:p>
            <a:pPr marL="0" indent="0" algn="just">
              <a:buNone/>
            </a:pPr>
            <a:r>
              <a:rPr lang="tr-TR" sz="2000" dirty="0">
                <a:latin typeface="Times New Roman" panose="02020603050405020304" pitchFamily="18" charset="0"/>
                <a:cs typeface="Times New Roman" panose="02020603050405020304" pitchFamily="18" charset="0"/>
              </a:rPr>
              <a:t> </a:t>
            </a:r>
            <a:r>
              <a:rPr lang="tr-TR" sz="2000" dirty="0" smtClean="0">
                <a:latin typeface="Times New Roman" panose="02020603050405020304" pitchFamily="18" charset="0"/>
                <a:cs typeface="Times New Roman" panose="02020603050405020304" pitchFamily="18" charset="0"/>
              </a:rPr>
              <a:t>     -Tel bağlamalı</a:t>
            </a:r>
          </a:p>
          <a:p>
            <a:pPr marL="514350" indent="-514350" algn="just">
              <a:buAutoNum type="arabicPeriod" startAt="3"/>
            </a:pPr>
            <a:r>
              <a:rPr lang="tr-TR" sz="2000" dirty="0" smtClean="0">
                <a:latin typeface="Times New Roman" panose="02020603050405020304" pitchFamily="18" charset="0"/>
                <a:cs typeface="Times New Roman" panose="02020603050405020304" pitchFamily="18" charset="0"/>
              </a:rPr>
              <a:t>Balya formuna göre</a:t>
            </a:r>
          </a:p>
          <a:p>
            <a:pPr marL="0" indent="0" algn="just">
              <a:buNone/>
            </a:pPr>
            <a:r>
              <a:rPr lang="tr-TR" sz="2000" dirty="0">
                <a:latin typeface="Times New Roman" panose="02020603050405020304" pitchFamily="18" charset="0"/>
                <a:cs typeface="Times New Roman" panose="02020603050405020304" pitchFamily="18" charset="0"/>
              </a:rPr>
              <a:t> </a:t>
            </a:r>
            <a:r>
              <a:rPr lang="tr-TR" sz="2000" dirty="0" smtClean="0">
                <a:latin typeface="Times New Roman" panose="02020603050405020304" pitchFamily="18" charset="0"/>
                <a:cs typeface="Times New Roman" panose="02020603050405020304" pitchFamily="18" charset="0"/>
              </a:rPr>
              <a:t>     - Dikdörtgen prizmatik balya yapan yani klasik tip makineler</a:t>
            </a:r>
          </a:p>
          <a:p>
            <a:pPr marL="0" indent="0" algn="just">
              <a:buNone/>
            </a:pPr>
            <a:r>
              <a:rPr lang="tr-TR" sz="2000" dirty="0">
                <a:latin typeface="Times New Roman" panose="02020603050405020304" pitchFamily="18" charset="0"/>
                <a:cs typeface="Times New Roman" panose="02020603050405020304" pitchFamily="18" charset="0"/>
              </a:rPr>
              <a:t> </a:t>
            </a:r>
            <a:r>
              <a:rPr lang="tr-TR" sz="2000" dirty="0" smtClean="0">
                <a:latin typeface="Times New Roman" panose="02020603050405020304" pitchFamily="18" charset="0"/>
                <a:cs typeface="Times New Roman" panose="02020603050405020304" pitchFamily="18" charset="0"/>
              </a:rPr>
              <a:t>     - Silindirik formda büyük balya yapan makineler</a:t>
            </a:r>
          </a:p>
          <a:p>
            <a:pPr marL="514350" indent="-514350" algn="just">
              <a:buAutoNum type="arabicPeriod" startAt="4"/>
            </a:pPr>
            <a:r>
              <a:rPr lang="tr-TR" sz="2000" dirty="0" smtClean="0">
                <a:latin typeface="Times New Roman" panose="02020603050405020304" pitchFamily="18" charset="0"/>
                <a:cs typeface="Times New Roman" panose="02020603050405020304" pitchFamily="18" charset="0"/>
              </a:rPr>
              <a:t>Güç kaynağına göre</a:t>
            </a:r>
          </a:p>
          <a:p>
            <a:pPr marL="0" indent="0" algn="just">
              <a:buNone/>
            </a:pPr>
            <a:r>
              <a:rPr lang="tr-TR" sz="2000" dirty="0">
                <a:latin typeface="Times New Roman" panose="02020603050405020304" pitchFamily="18" charset="0"/>
                <a:cs typeface="Times New Roman" panose="02020603050405020304" pitchFamily="18" charset="0"/>
              </a:rPr>
              <a:t> </a:t>
            </a:r>
            <a:r>
              <a:rPr lang="tr-TR" sz="2000" dirty="0" smtClean="0">
                <a:latin typeface="Times New Roman" panose="02020603050405020304" pitchFamily="18" charset="0"/>
                <a:cs typeface="Times New Roman" panose="02020603050405020304" pitchFamily="18" charset="0"/>
              </a:rPr>
              <a:t>     - El ile çalıştırılan</a:t>
            </a:r>
          </a:p>
          <a:p>
            <a:pPr marL="0" indent="0" algn="just">
              <a:buNone/>
            </a:pPr>
            <a:r>
              <a:rPr lang="tr-TR" sz="2000" dirty="0">
                <a:latin typeface="Times New Roman" panose="02020603050405020304" pitchFamily="18" charset="0"/>
                <a:cs typeface="Times New Roman" panose="02020603050405020304" pitchFamily="18" charset="0"/>
              </a:rPr>
              <a:t> </a:t>
            </a:r>
            <a:r>
              <a:rPr lang="tr-TR" sz="2000" dirty="0" smtClean="0">
                <a:latin typeface="Times New Roman" panose="02020603050405020304" pitchFamily="18" charset="0"/>
                <a:cs typeface="Times New Roman" panose="02020603050405020304" pitchFamily="18" charset="0"/>
              </a:rPr>
              <a:t>     - Yardırıcı motordan hareket alan</a:t>
            </a:r>
          </a:p>
          <a:p>
            <a:pPr marL="0" indent="0" algn="just">
              <a:buNone/>
            </a:pPr>
            <a:r>
              <a:rPr lang="tr-TR" sz="2000" dirty="0" smtClean="0">
                <a:latin typeface="Times New Roman" panose="02020603050405020304" pitchFamily="18" charset="0"/>
                <a:cs typeface="Times New Roman" panose="02020603050405020304" pitchFamily="18" charset="0"/>
              </a:rPr>
              <a:t>      - Traktör kuyruk milinden hareket alan makineler</a:t>
            </a:r>
          </a:p>
          <a:p>
            <a:pPr marL="514350" indent="-514350" algn="just">
              <a:buAutoNum type="arabicPeriod" startAt="2"/>
            </a:pPr>
            <a:endParaRPr lang="tr-TR"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8690846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38200" y="365125"/>
            <a:ext cx="10515600" cy="845489"/>
          </a:xfrm>
        </p:spPr>
        <p:txBody>
          <a:bodyPr>
            <a:normAutofit/>
          </a:bodyPr>
          <a:lstStyle/>
          <a:p>
            <a:pPr algn="just"/>
            <a:r>
              <a:rPr lang="tr-TR" sz="2800" b="1" dirty="0" smtClean="0">
                <a:latin typeface="Times New Roman" panose="02020603050405020304" pitchFamily="18" charset="0"/>
                <a:cs typeface="Times New Roman" panose="02020603050405020304" pitchFamily="18" charset="0"/>
              </a:rPr>
              <a:t>Yoğunluk ve Ağırlık Bakımından Balya Tipleri</a:t>
            </a:r>
            <a:endParaRPr lang="tr-TR" sz="2800" b="1" dirty="0">
              <a:latin typeface="Times New Roman" panose="02020603050405020304" pitchFamily="18" charset="0"/>
              <a:cs typeface="Times New Roman" panose="02020603050405020304" pitchFamily="18" charset="0"/>
            </a:endParaRPr>
          </a:p>
        </p:txBody>
      </p:sp>
      <p:sp>
        <p:nvSpPr>
          <p:cNvPr id="3" name="İçerik Yer Tutucusu 2"/>
          <p:cNvSpPr>
            <a:spLocks noGrp="1"/>
          </p:cNvSpPr>
          <p:nvPr>
            <p:ph idx="1"/>
          </p:nvPr>
        </p:nvSpPr>
        <p:spPr>
          <a:xfrm>
            <a:off x="670775" y="1117287"/>
            <a:ext cx="11087636" cy="5038814"/>
          </a:xfrm>
        </p:spPr>
        <p:txBody>
          <a:bodyPr>
            <a:normAutofit/>
          </a:bodyPr>
          <a:lstStyle/>
          <a:p>
            <a:pPr marL="457200" indent="-457200" algn="just">
              <a:buAutoNum type="arabicPeriod"/>
            </a:pPr>
            <a:r>
              <a:rPr lang="tr-TR" sz="2400" b="1" dirty="0" smtClean="0">
                <a:latin typeface="Times New Roman" panose="02020603050405020304" pitchFamily="18" charset="0"/>
                <a:cs typeface="Times New Roman" panose="02020603050405020304" pitchFamily="18" charset="0"/>
              </a:rPr>
              <a:t>Gevşek</a:t>
            </a:r>
            <a:r>
              <a:rPr lang="tr-TR" sz="2400" dirty="0" smtClean="0">
                <a:latin typeface="Times New Roman" panose="02020603050405020304" pitchFamily="18" charset="0"/>
                <a:cs typeface="Times New Roman" panose="02020603050405020304" pitchFamily="18" charset="0"/>
              </a:rPr>
              <a:t> </a:t>
            </a:r>
            <a:r>
              <a:rPr lang="tr-TR" sz="2400" b="1" dirty="0" smtClean="0">
                <a:latin typeface="Times New Roman" panose="02020603050405020304" pitchFamily="18" charset="0"/>
                <a:cs typeface="Times New Roman" panose="02020603050405020304" pitchFamily="18" charset="0"/>
              </a:rPr>
              <a:t>Balyalar</a:t>
            </a:r>
          </a:p>
          <a:p>
            <a:pPr marL="0" indent="0" algn="just">
              <a:buNone/>
            </a:pPr>
            <a:r>
              <a:rPr lang="tr-TR" sz="2400" dirty="0" smtClean="0">
                <a:latin typeface="Times New Roman" panose="02020603050405020304" pitchFamily="18" charset="0"/>
                <a:cs typeface="Times New Roman" panose="02020603050405020304" pitchFamily="18" charset="0"/>
              </a:rPr>
              <a:t>Yoğunluğu 50-75 kg/m3 olan bu tip balyaların ağırlıkları 8-10 kg kadardır. Bu balyalar, çevre koşullarına göre yaklaşık 2-3 günlük bir süre içinde kurutularak kapsamındaki su oranı %40’a düşürülmüş olan nemli materyalden yapılmaktadır. Nem oranı yüksek olan materyalin yaprak kaybı oldukça azdır. Bu tip balyaların geçsek oluşları, kapsamlarındaki materyalin, </a:t>
            </a:r>
            <a:r>
              <a:rPr lang="tr-TR" sz="2400" dirty="0" err="1" smtClean="0">
                <a:latin typeface="Times New Roman" panose="02020603050405020304" pitchFamily="18" charset="0"/>
                <a:cs typeface="Times New Roman" panose="02020603050405020304" pitchFamily="18" charset="0"/>
              </a:rPr>
              <a:t>balyalanmış</a:t>
            </a:r>
            <a:r>
              <a:rPr lang="tr-TR" sz="2400" dirty="0" smtClean="0">
                <a:latin typeface="Times New Roman" panose="02020603050405020304" pitchFamily="18" charset="0"/>
                <a:cs typeface="Times New Roman" panose="02020603050405020304" pitchFamily="18" charset="0"/>
              </a:rPr>
              <a:t> olarak da kurumaya devam edebilmesine olanak vermektedir. Arazide , hava koşullarına göre yaklaşık 3-4 gün bırakılan bu balyalar, yeterince kurutulmuş olarak toplanmakta ve yığın yerlerine taşınmaktadır.</a:t>
            </a:r>
          </a:p>
          <a:p>
            <a:pPr marL="0" indent="0" algn="just">
              <a:buNone/>
            </a:pPr>
            <a:r>
              <a:rPr lang="tr-TR" sz="2400" dirty="0" smtClean="0">
                <a:latin typeface="Times New Roman" panose="02020603050405020304" pitchFamily="18" charset="0"/>
                <a:cs typeface="Times New Roman" panose="02020603050405020304" pitchFamily="18" charset="0"/>
              </a:rPr>
              <a:t>Depo durumu yeterli olduğu takdirde ve ticari bir nakliye söz konusu olmadığında, kalite değeri üstün ve kullanışlı olan gevşek balyalar, daima tercih edilmektedir. Taşınması kolay olduğu gibi </a:t>
            </a:r>
            <a:r>
              <a:rPr lang="tr-TR" sz="2400" dirty="0" err="1" smtClean="0">
                <a:latin typeface="Times New Roman" panose="02020603050405020304" pitchFamily="18" charset="0"/>
                <a:cs typeface="Times New Roman" panose="02020603050405020304" pitchFamily="18" charset="0"/>
              </a:rPr>
              <a:t>balyarıma</a:t>
            </a:r>
            <a:r>
              <a:rPr lang="tr-TR" sz="2400" dirty="0" smtClean="0">
                <a:latin typeface="Times New Roman" panose="02020603050405020304" pitchFamily="18" charset="0"/>
                <a:cs typeface="Times New Roman" panose="02020603050405020304" pitchFamily="18" charset="0"/>
              </a:rPr>
              <a:t> sırasında kuru otun parçalanmadan katlanmış oluşu, kullanılırken dağıtım sırasındaki kayıpları da azalmaktadır.</a:t>
            </a:r>
            <a:endParaRPr lang="tr-TR"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4959963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606380" y="184820"/>
            <a:ext cx="10515600" cy="935641"/>
          </a:xfrm>
        </p:spPr>
        <p:txBody>
          <a:bodyPr>
            <a:normAutofit/>
          </a:bodyPr>
          <a:lstStyle/>
          <a:p>
            <a:pPr algn="just"/>
            <a:r>
              <a:rPr lang="tr-TR" sz="2800" dirty="0" smtClean="0">
                <a:latin typeface="Times New Roman" panose="02020603050405020304" pitchFamily="18" charset="0"/>
                <a:cs typeface="Times New Roman" panose="02020603050405020304" pitchFamily="18" charset="0"/>
              </a:rPr>
              <a:t>2. </a:t>
            </a:r>
            <a:r>
              <a:rPr lang="tr-TR" sz="2400" b="1" dirty="0" smtClean="0">
                <a:latin typeface="Times New Roman" panose="02020603050405020304" pitchFamily="18" charset="0"/>
                <a:cs typeface="Times New Roman" panose="02020603050405020304" pitchFamily="18" charset="0"/>
              </a:rPr>
              <a:t>ORTA YOĞUNLUKTAKİ BALYALAR</a:t>
            </a:r>
            <a:endParaRPr lang="tr-TR" sz="2800" b="1" dirty="0">
              <a:latin typeface="Times New Roman" panose="02020603050405020304" pitchFamily="18" charset="0"/>
              <a:cs typeface="Times New Roman" panose="02020603050405020304" pitchFamily="18" charset="0"/>
            </a:endParaRPr>
          </a:p>
        </p:txBody>
      </p:sp>
      <p:sp>
        <p:nvSpPr>
          <p:cNvPr id="3" name="İçerik Yer Tutucusu 2"/>
          <p:cNvSpPr>
            <a:spLocks noGrp="1"/>
          </p:cNvSpPr>
          <p:nvPr>
            <p:ph idx="1"/>
          </p:nvPr>
        </p:nvSpPr>
        <p:spPr>
          <a:xfrm>
            <a:off x="606380" y="1120461"/>
            <a:ext cx="10868696" cy="4056846"/>
          </a:xfrm>
        </p:spPr>
        <p:txBody>
          <a:bodyPr>
            <a:normAutofit/>
          </a:bodyPr>
          <a:lstStyle/>
          <a:p>
            <a:pPr marL="0" indent="0" algn="just">
              <a:buNone/>
            </a:pPr>
            <a:endParaRPr lang="tr-TR" sz="2400" dirty="0" smtClean="0">
              <a:latin typeface="Times New Roman" panose="02020603050405020304" pitchFamily="18" charset="0"/>
              <a:cs typeface="Times New Roman" panose="02020603050405020304" pitchFamily="18" charset="0"/>
            </a:endParaRPr>
          </a:p>
          <a:p>
            <a:pPr marL="0" indent="0" algn="just">
              <a:buNone/>
            </a:pPr>
            <a:r>
              <a:rPr lang="tr-TR" sz="2400" dirty="0" smtClean="0">
                <a:latin typeface="Times New Roman" panose="02020603050405020304" pitchFamily="18" charset="0"/>
                <a:cs typeface="Times New Roman" panose="02020603050405020304" pitchFamily="18" charset="0"/>
              </a:rPr>
              <a:t>Yoğunluğu 75-175 kg/m3 olan bu tip balyaların ağırlıkları, 15-25 kg kadardır. Bu tip balyalar, yaklaşık 4-5 günlük bir kurutmadan sonra kapsamındaki su oranı %25 ‘e düşürülmüş olan materyalden yapılmaktadır. Arazide henüz bulundukları sırada yağan yağmur, orta sıklıkta olan bu balyalara fazla olumsuz bir etki yapmamaktadır.</a:t>
            </a:r>
          </a:p>
          <a:p>
            <a:pPr marL="0" indent="0" algn="just">
              <a:buNone/>
            </a:pPr>
            <a:r>
              <a:rPr lang="tr-TR" sz="2400" dirty="0" smtClean="0">
                <a:latin typeface="Times New Roman" panose="02020603050405020304" pitchFamily="18" charset="0"/>
                <a:cs typeface="Times New Roman" panose="02020603050405020304" pitchFamily="18" charset="0"/>
              </a:rPr>
              <a:t>Bu tip balyalar, kalite ve kullanış bakımından Gevşek </a:t>
            </a:r>
            <a:r>
              <a:rPr lang="tr-TR" sz="2400" dirty="0">
                <a:latin typeface="Times New Roman" panose="02020603050405020304" pitchFamily="18" charset="0"/>
                <a:cs typeface="Times New Roman" panose="02020603050405020304" pitchFamily="18" charset="0"/>
              </a:rPr>
              <a:t>B</a:t>
            </a:r>
            <a:r>
              <a:rPr lang="tr-TR" sz="2400" dirty="0" smtClean="0">
                <a:latin typeface="Times New Roman" panose="02020603050405020304" pitchFamily="18" charset="0"/>
                <a:cs typeface="Times New Roman" panose="02020603050405020304" pitchFamily="18" charset="0"/>
              </a:rPr>
              <a:t>alyalar gibi olumlu niteliklere sahip değildir.</a:t>
            </a:r>
            <a:endParaRPr lang="tr-TR"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0246047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541985" y="339368"/>
            <a:ext cx="10515600" cy="781095"/>
          </a:xfrm>
        </p:spPr>
        <p:txBody>
          <a:bodyPr>
            <a:normAutofit/>
          </a:bodyPr>
          <a:lstStyle/>
          <a:p>
            <a:pPr algn="just"/>
            <a:r>
              <a:rPr lang="tr-TR" sz="2800" dirty="0" smtClean="0">
                <a:latin typeface="Times New Roman" panose="02020603050405020304" pitchFamily="18" charset="0"/>
                <a:cs typeface="Times New Roman" panose="02020603050405020304" pitchFamily="18" charset="0"/>
              </a:rPr>
              <a:t>3. </a:t>
            </a:r>
            <a:r>
              <a:rPr lang="tr-TR" sz="2800" b="1" dirty="0" smtClean="0">
                <a:latin typeface="Times New Roman" panose="02020603050405020304" pitchFamily="18" charset="0"/>
                <a:cs typeface="Times New Roman" panose="02020603050405020304" pitchFamily="18" charset="0"/>
              </a:rPr>
              <a:t>YOĞUN BALYALAR</a:t>
            </a:r>
            <a:endParaRPr lang="tr-TR" sz="2800" b="1" dirty="0">
              <a:latin typeface="Times New Roman" panose="02020603050405020304" pitchFamily="18" charset="0"/>
              <a:cs typeface="Times New Roman" panose="02020603050405020304" pitchFamily="18" charset="0"/>
            </a:endParaRPr>
          </a:p>
        </p:txBody>
      </p:sp>
      <p:sp>
        <p:nvSpPr>
          <p:cNvPr id="3" name="İçerik Yer Tutucusu 2"/>
          <p:cNvSpPr>
            <a:spLocks noGrp="1"/>
          </p:cNvSpPr>
          <p:nvPr>
            <p:ph idx="1"/>
          </p:nvPr>
        </p:nvSpPr>
        <p:spPr>
          <a:xfrm>
            <a:off x="541985" y="1426379"/>
            <a:ext cx="11036121" cy="3853959"/>
          </a:xfrm>
        </p:spPr>
        <p:txBody>
          <a:bodyPr>
            <a:normAutofit/>
          </a:bodyPr>
          <a:lstStyle/>
          <a:p>
            <a:pPr marL="0" indent="0" algn="just">
              <a:buNone/>
            </a:pPr>
            <a:r>
              <a:rPr lang="tr-TR" sz="2400" dirty="0" smtClean="0">
                <a:latin typeface="Times New Roman" panose="02020603050405020304" pitchFamily="18" charset="0"/>
                <a:cs typeface="Times New Roman" panose="02020603050405020304" pitchFamily="18" charset="0"/>
              </a:rPr>
              <a:t>Yoğunlukları 175-250 kg/m3 olan bu tip balyaların ağırlıkları 35-50 kg kadardır. Bu tip balyalar, kapsamındaki su oranı %18’den az olan kuru ottan yapılmaktadır. Sık olan bu balyalar, stok ve taşıma kolaylıklarına ilişkin ticari amaçlar dışında, pratikte kullanışlı olmadığından, işletmelerde fazla istek görmemektedir.</a:t>
            </a:r>
            <a:endParaRPr lang="tr-TR"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4071612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838200" y="618186"/>
            <a:ext cx="10515600" cy="5558777"/>
          </a:xfrm>
        </p:spPr>
        <p:txBody>
          <a:bodyPr/>
          <a:lstStyle/>
          <a:p>
            <a:pPr marL="0" indent="0" algn="just">
              <a:buNone/>
            </a:pPr>
            <a:endParaRPr lang="tr-TR" b="1" dirty="0" smtClean="0"/>
          </a:p>
          <a:p>
            <a:pPr marL="0" indent="0" algn="just">
              <a:buNone/>
            </a:pPr>
            <a:r>
              <a:rPr lang="tr-TR" b="1" dirty="0" smtClean="0"/>
              <a:t>1.3</a:t>
            </a:r>
            <a:r>
              <a:rPr lang="tr-TR" b="1" dirty="0"/>
              <a:t>. Depo Çevresinde Gerekli Önlemlerin Alınması </a:t>
            </a:r>
            <a:endParaRPr lang="tr-TR" b="1" dirty="0" smtClean="0"/>
          </a:p>
          <a:p>
            <a:pPr marL="0" indent="0" algn="just">
              <a:buNone/>
            </a:pPr>
            <a:r>
              <a:rPr lang="tr-TR" dirty="0" smtClean="0"/>
              <a:t>Deponun </a:t>
            </a:r>
            <a:r>
              <a:rPr lang="tr-TR" dirty="0"/>
              <a:t>çevresinde her türlü önlemin alınması gerekir. </a:t>
            </a:r>
            <a:endParaRPr lang="tr-TR" dirty="0" smtClean="0"/>
          </a:p>
          <a:p>
            <a:pPr marL="0" indent="0" algn="just">
              <a:buNone/>
            </a:pPr>
            <a:r>
              <a:rPr lang="tr-TR" dirty="0" smtClean="0"/>
              <a:t>Depo </a:t>
            </a:r>
            <a:r>
              <a:rPr lang="tr-TR" dirty="0"/>
              <a:t>çevresinde; </a:t>
            </a:r>
            <a:endParaRPr lang="tr-TR" dirty="0" smtClean="0"/>
          </a:p>
          <a:p>
            <a:pPr marL="0" indent="0" algn="just">
              <a:buNone/>
            </a:pPr>
            <a:r>
              <a:rPr lang="tr-TR" dirty="0" smtClean="0"/>
              <a:t>   Yangın</a:t>
            </a:r>
            <a:r>
              <a:rPr lang="tr-TR" dirty="0"/>
              <a:t>, </a:t>
            </a:r>
            <a:endParaRPr lang="tr-TR" dirty="0" smtClean="0"/>
          </a:p>
          <a:p>
            <a:pPr marL="0" indent="0" algn="just">
              <a:buNone/>
            </a:pPr>
            <a:r>
              <a:rPr lang="tr-TR" dirty="0" smtClean="0"/>
              <a:t>   Hırsızlık,</a:t>
            </a:r>
          </a:p>
          <a:p>
            <a:pPr marL="0" indent="0" algn="just">
              <a:buNone/>
            </a:pPr>
            <a:r>
              <a:rPr lang="tr-TR" dirty="0" smtClean="0"/>
              <a:t>   Kemirgenler ve</a:t>
            </a:r>
          </a:p>
          <a:p>
            <a:pPr marL="0" indent="0" algn="just">
              <a:buNone/>
            </a:pPr>
            <a:r>
              <a:rPr lang="tr-TR" dirty="0" smtClean="0"/>
              <a:t>   Diğer </a:t>
            </a:r>
            <a:r>
              <a:rPr lang="tr-TR" dirty="0"/>
              <a:t>hayvanlara karşı önlemler alınmalıdır. </a:t>
            </a:r>
            <a:endParaRPr lang="tr-TR" dirty="0" smtClean="0"/>
          </a:p>
          <a:p>
            <a:pPr marL="0" indent="0" algn="just">
              <a:buNone/>
            </a:pPr>
            <a:r>
              <a:rPr lang="tr-TR" dirty="0" smtClean="0"/>
              <a:t>Depo </a:t>
            </a:r>
            <a:r>
              <a:rPr lang="tr-TR" dirty="0"/>
              <a:t>ve yem güvenliği açısından bu önlemler mutlaka alınmalıdır.</a:t>
            </a:r>
          </a:p>
        </p:txBody>
      </p:sp>
      <p:sp>
        <p:nvSpPr>
          <p:cNvPr id="6" name="5-Nokta Yıldız 5"/>
          <p:cNvSpPr/>
          <p:nvPr/>
        </p:nvSpPr>
        <p:spPr>
          <a:xfrm>
            <a:off x="953037" y="2318197"/>
            <a:ext cx="128788" cy="154547"/>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7" name="5-Nokta Yıldız 6"/>
          <p:cNvSpPr/>
          <p:nvPr/>
        </p:nvSpPr>
        <p:spPr>
          <a:xfrm>
            <a:off x="953037" y="2781837"/>
            <a:ext cx="128788" cy="180304"/>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8" name="5-Nokta Yıldız 7"/>
          <p:cNvSpPr/>
          <p:nvPr/>
        </p:nvSpPr>
        <p:spPr>
          <a:xfrm>
            <a:off x="953037" y="3322749"/>
            <a:ext cx="128788" cy="128789"/>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9" name="5-Nokta Yıldız 8"/>
          <p:cNvSpPr/>
          <p:nvPr/>
        </p:nvSpPr>
        <p:spPr>
          <a:xfrm flipH="1">
            <a:off x="953036" y="3812145"/>
            <a:ext cx="128788" cy="154547"/>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174993621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838200" y="862885"/>
            <a:ext cx="10515600" cy="5314078"/>
          </a:xfrm>
        </p:spPr>
        <p:txBody>
          <a:bodyPr/>
          <a:lstStyle/>
          <a:p>
            <a:pPr marL="0" indent="0" algn="just">
              <a:buNone/>
            </a:pPr>
            <a:r>
              <a:rPr lang="tr-TR" b="1" dirty="0" smtClean="0"/>
              <a:t>YANGIN: </a:t>
            </a:r>
          </a:p>
          <a:p>
            <a:pPr marL="0" indent="0" algn="just">
              <a:buNone/>
            </a:pPr>
            <a:r>
              <a:rPr lang="tr-TR" dirty="0" smtClean="0"/>
              <a:t>Depolanan </a:t>
            </a:r>
            <a:r>
              <a:rPr lang="tr-TR" dirty="0"/>
              <a:t>ürünler genellikle kuru olduğundan en ufak bir kıvılcım bile bir yıllık emeğin kül olmasına sebep olabilir. Emeklerin heba olmasının yanında hayvanlar için birinci derecede önemli olan yem maddelerinin yangın sebebi ile yok olması, ikinci bir yem alımını gerektirir. Bu da yeni bir masraf demektir. Bu nedenle yangın için önlem almak birinci derecede önemlidir. Yangına önlem olarak depoya herkesin girmesi önlenmelidir. Depoda sigara veya başka yanıcı maddeler kullanılmamalıdır. Depo çevresine “ATEŞLE YAKLAŞMA” vb. tabelalar konulmalıdır. </a:t>
            </a:r>
          </a:p>
        </p:txBody>
      </p:sp>
    </p:spTree>
    <p:extLst>
      <p:ext uri="{BB962C8B-B14F-4D97-AF65-F5344CB8AC3E}">
        <p14:creationId xmlns:p14="http://schemas.microsoft.com/office/powerpoint/2010/main" val="408397325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        Dikkatsizlik </a:t>
            </a:r>
            <a:r>
              <a:rPr lang="tr-TR" dirty="0"/>
              <a:t>sonucu yanan ot yığını</a:t>
            </a:r>
          </a:p>
        </p:txBody>
      </p:sp>
      <p:sp>
        <p:nvSpPr>
          <p:cNvPr id="3" name="İçerik Yer Tutucusu 2"/>
          <p:cNvSpPr>
            <a:spLocks noGrp="1"/>
          </p:cNvSpPr>
          <p:nvPr>
            <p:ph idx="1"/>
          </p:nvPr>
        </p:nvSpPr>
        <p:spPr>
          <a:xfrm>
            <a:off x="838200" y="1915777"/>
            <a:ext cx="10515600" cy="4351338"/>
          </a:xfrm>
        </p:spPr>
        <p:txBody>
          <a:bodyPr/>
          <a:lstStyle/>
          <a:p>
            <a:pPr marL="0" indent="0">
              <a:buNone/>
            </a:pPr>
            <a:endParaRPr lang="tr-TR" dirty="0" smtClean="0"/>
          </a:p>
          <a:p>
            <a:pPr marL="0" indent="0">
              <a:buNone/>
            </a:pPr>
            <a:endParaRPr lang="tr-TR" dirty="0"/>
          </a:p>
        </p:txBody>
      </p:sp>
      <p:pic>
        <p:nvPicPr>
          <p:cNvPr id="8194" name="Picture 2" descr="samanlÄ±kta ot yangÄ±nÄ± ile ilgili gÃ¶rsel sonucu"/>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97265" y="2384201"/>
            <a:ext cx="3901270" cy="29218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0717536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838200" y="528034"/>
            <a:ext cx="10515600" cy="5648929"/>
          </a:xfrm>
        </p:spPr>
        <p:txBody>
          <a:bodyPr/>
          <a:lstStyle/>
          <a:p>
            <a:pPr marL="0" indent="0" algn="just">
              <a:buNone/>
            </a:pPr>
            <a:endParaRPr lang="tr-TR" b="1" dirty="0" smtClean="0"/>
          </a:p>
          <a:p>
            <a:pPr marL="0" indent="0" algn="just">
              <a:buNone/>
            </a:pPr>
            <a:r>
              <a:rPr lang="tr-TR" b="1" dirty="0" smtClean="0"/>
              <a:t>HIRSIZLIK: </a:t>
            </a:r>
          </a:p>
          <a:p>
            <a:pPr marL="0" indent="0" algn="just">
              <a:buNone/>
            </a:pPr>
            <a:r>
              <a:rPr lang="tr-TR" dirty="0" smtClean="0"/>
              <a:t>Hırsızlık </a:t>
            </a:r>
            <a:r>
              <a:rPr lang="tr-TR" dirty="0"/>
              <a:t>için depo sık sık kontrol edilmelidir. Depo kapıları kullanılmadığı zamanlarda kilitli tutulmalıdır. </a:t>
            </a:r>
          </a:p>
          <a:p>
            <a:pPr marL="0" indent="0" algn="just">
              <a:buNone/>
            </a:pPr>
            <a:r>
              <a:rPr lang="tr-TR" b="1" dirty="0" smtClean="0"/>
              <a:t>KEMİRGENLER:</a:t>
            </a:r>
          </a:p>
          <a:p>
            <a:pPr marL="0" indent="0" algn="just">
              <a:buNone/>
            </a:pPr>
            <a:r>
              <a:rPr lang="tr-TR" dirty="0" smtClean="0"/>
              <a:t>Kemirgen </a:t>
            </a:r>
            <a:r>
              <a:rPr lang="tr-TR" dirty="0"/>
              <a:t>hayvanlar depolara en fazla zarar veren hayvanlardır. Özellikle fare, tavşan gibi hayvanlar zemini zayıf olan depolarda oldukça etkilidir. Bu hayvanlar için tuzaklar kurulmalıdır. Zehirli maddelerle mücadeleden kaçınılmalıdır. Çünkü zehirli maddelerin yeme karışması ihtimali vardır. Bu da işletmedeki hayvanlara zarar verebilir.</a:t>
            </a:r>
          </a:p>
        </p:txBody>
      </p:sp>
    </p:spTree>
    <p:extLst>
      <p:ext uri="{BB962C8B-B14F-4D97-AF65-F5344CB8AC3E}">
        <p14:creationId xmlns:p14="http://schemas.microsoft.com/office/powerpoint/2010/main" val="333941210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425003" y="365125"/>
            <a:ext cx="11281893" cy="1325563"/>
          </a:xfrm>
        </p:spPr>
        <p:txBody>
          <a:bodyPr>
            <a:normAutofit/>
          </a:bodyPr>
          <a:lstStyle/>
          <a:p>
            <a:r>
              <a:rPr lang="tr-TR" sz="3600" dirty="0">
                <a:latin typeface="Times New Roman" panose="02020603050405020304" pitchFamily="18" charset="0"/>
                <a:cs typeface="Times New Roman" panose="02020603050405020304" pitchFamily="18" charset="0"/>
              </a:rPr>
              <a:t>Depolarda otlara en fazla zarar veren hayvanların başında fareler gelir.</a:t>
            </a:r>
          </a:p>
        </p:txBody>
      </p:sp>
      <p:sp>
        <p:nvSpPr>
          <p:cNvPr id="3" name="İçerik Yer Tutucusu 2"/>
          <p:cNvSpPr>
            <a:spLocks noGrp="1"/>
          </p:cNvSpPr>
          <p:nvPr>
            <p:ph idx="1"/>
          </p:nvPr>
        </p:nvSpPr>
        <p:spPr>
          <a:xfrm>
            <a:off x="1060450" y="2106612"/>
            <a:ext cx="10515600" cy="4351338"/>
          </a:xfrm>
        </p:spPr>
        <p:txBody>
          <a:bodyPr/>
          <a:lstStyle/>
          <a:p>
            <a:pPr marL="0" indent="0">
              <a:buNone/>
            </a:pPr>
            <a:endParaRPr lang="tr-TR" dirty="0" smtClean="0"/>
          </a:p>
          <a:p>
            <a:pPr marL="0" indent="0">
              <a:buNone/>
            </a:pPr>
            <a:endParaRPr lang="tr-TR" dirty="0"/>
          </a:p>
          <a:p>
            <a:pPr marL="0" indent="0">
              <a:buNone/>
            </a:pPr>
            <a:endParaRPr lang="tr-TR" dirty="0"/>
          </a:p>
        </p:txBody>
      </p:sp>
      <p:sp>
        <p:nvSpPr>
          <p:cNvPr id="4" name="AutoShape 2" descr="fare ile ilgili gÃ¶rsel sonucu"/>
          <p:cNvSpPr>
            <a:spLocks noChangeAspect="1" noChangeArrowheads="1"/>
          </p:cNvSpPr>
          <p:nvPr/>
        </p:nvSpPr>
        <p:spPr bwMode="auto">
          <a:xfrm>
            <a:off x="533400" y="212724"/>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tr-TR"/>
          </a:p>
        </p:txBody>
      </p:sp>
      <p:pic>
        <p:nvPicPr>
          <p:cNvPr id="9222" name="Picture 6" descr="fare ile ilgili gÃ¶rsel sonucu"/>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34107" y="2203360"/>
            <a:ext cx="6248400" cy="381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1884729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838200" y="579549"/>
            <a:ext cx="10515600" cy="5597414"/>
          </a:xfrm>
        </p:spPr>
        <p:txBody>
          <a:bodyPr/>
          <a:lstStyle/>
          <a:p>
            <a:pPr marL="0" indent="0" algn="just">
              <a:buNone/>
            </a:pPr>
            <a:r>
              <a:rPr lang="tr-TR" b="1" dirty="0" smtClean="0"/>
              <a:t>DİĞER HAYVANLAR: </a:t>
            </a:r>
          </a:p>
          <a:p>
            <a:pPr marL="0" indent="0" algn="just">
              <a:buNone/>
            </a:pPr>
            <a:r>
              <a:rPr lang="tr-TR" dirty="0" smtClean="0"/>
              <a:t>Önlem </a:t>
            </a:r>
            <a:r>
              <a:rPr lang="tr-TR" dirty="0"/>
              <a:t>alınmadığı taktirde kedi, köpek, inek, koyun ve diğer hayvanların yem depolarına ve depolanan yemlere zarar vermeleri söz konusudur. Kedi köpek gibi hayvanlar, otların içinde yuva kurarak otları dağıtır, idrar ve dışkılarıyla otları kirleterek kullanılmaz hale getirebilir. Ayrıca gerek işletmenin kendi hayvanları ve gerekse diğer işletme ve çiftçilerin hayvanları da yem deposuna girerek zarar verebilir. Bunlardan korunmak için deponun kapıları kapalı tutulmalı veya etrafı açık olan depoların çevresine dikenli tel vb. çekilmelidir. Depolarda ürünlere zarar veren ve genel adları “depo zararlıları” olan haşaratlar da vardır. Bunlar da önlem alınmadığı taktirde ürünlere büyük zararlar vermektedir.</a:t>
            </a:r>
          </a:p>
        </p:txBody>
      </p:sp>
    </p:spTree>
    <p:extLst>
      <p:ext uri="{BB962C8B-B14F-4D97-AF65-F5344CB8AC3E}">
        <p14:creationId xmlns:p14="http://schemas.microsoft.com/office/powerpoint/2010/main" val="221518771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906073" y="1134647"/>
            <a:ext cx="9388699" cy="694153"/>
          </a:xfrm>
        </p:spPr>
        <p:txBody>
          <a:bodyPr/>
          <a:lstStyle/>
          <a:p>
            <a:pPr marL="0" indent="0" algn="just">
              <a:buNone/>
            </a:pPr>
            <a:r>
              <a:rPr lang="tr-TR" dirty="0" smtClean="0"/>
              <a:t>              Depo zararlılarından hamam böceği</a:t>
            </a:r>
          </a:p>
          <a:p>
            <a:pPr marL="0" indent="0" algn="just">
              <a:buNone/>
            </a:pPr>
            <a:endParaRPr lang="tr-TR" dirty="0"/>
          </a:p>
        </p:txBody>
      </p:sp>
      <p:pic>
        <p:nvPicPr>
          <p:cNvPr id="10242" name="Picture 2" descr="hamam bÃ¶ceÄi ile ilgili gÃ¶rsel sonucu"/>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168203" y="2060620"/>
            <a:ext cx="5267459" cy="30432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9353665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endParaRPr lang="tr-TR"/>
          </a:p>
        </p:txBody>
      </p:sp>
    </p:spTree>
    <p:extLst>
      <p:ext uri="{BB962C8B-B14F-4D97-AF65-F5344CB8AC3E}">
        <p14:creationId xmlns:p14="http://schemas.microsoft.com/office/powerpoint/2010/main" val="912406788"/>
      </p:ext>
    </p:extLst>
  </p:cSld>
  <p:clrMapOvr>
    <a:masterClrMapping/>
  </p:clrMapOvr>
</p:sld>
</file>

<file path=ppt/theme/theme1.xml><?xml version="1.0" encoding="utf-8"?>
<a:theme xmlns:a="http://schemas.openxmlformats.org/drawingml/2006/main" name="Ofis Teması">
  <a:themeElements>
    <a:clrScheme name="Ofis">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is">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1649</Words>
  <Application>Microsoft Office PowerPoint</Application>
  <PresentationFormat>Geniş ekran</PresentationFormat>
  <Paragraphs>133</Paragraphs>
  <Slides>36</Slides>
  <Notes>0</Notes>
  <HiddenSlides>0</HiddenSlides>
  <MMClips>0</MMClips>
  <ScaleCrop>false</ScaleCrop>
  <HeadingPairs>
    <vt:vector size="6" baseType="variant">
      <vt:variant>
        <vt:lpstr>Kullanılan Yazı Tipleri</vt:lpstr>
      </vt:variant>
      <vt:variant>
        <vt:i4>4</vt:i4>
      </vt:variant>
      <vt:variant>
        <vt:lpstr>Tema</vt:lpstr>
      </vt:variant>
      <vt:variant>
        <vt:i4>1</vt:i4>
      </vt:variant>
      <vt:variant>
        <vt:lpstr>Slayt Başlıkları</vt:lpstr>
      </vt:variant>
      <vt:variant>
        <vt:i4>36</vt:i4>
      </vt:variant>
    </vt:vector>
  </HeadingPairs>
  <TitlesOfParts>
    <vt:vector size="41" baseType="lpstr">
      <vt:lpstr>Arial</vt:lpstr>
      <vt:lpstr>Calibri</vt:lpstr>
      <vt:lpstr>Calibri Light</vt:lpstr>
      <vt:lpstr>Times New Roman</vt:lpstr>
      <vt:lpstr>Ofis Teması</vt:lpstr>
      <vt:lpstr>YEMLERİN DEPOLANMASI</vt:lpstr>
      <vt:lpstr>PowerPoint Sunusu</vt:lpstr>
      <vt:lpstr>PowerPoint Sunusu</vt:lpstr>
      <vt:lpstr>PowerPoint Sunusu</vt:lpstr>
      <vt:lpstr>PowerPoint Sunusu</vt:lpstr>
      <vt:lpstr>           Tahılların sapları balya yapılırken</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İneklerin padok kenarında otla beslenmeleri</vt:lpstr>
      <vt:lpstr>PowerPoint Sunusu</vt:lpstr>
      <vt:lpstr>PowerPoint Sunusu</vt:lpstr>
      <vt:lpstr>PowerPoint Sunusu</vt:lpstr>
      <vt:lpstr>PowerPoint Sunusu</vt:lpstr>
      <vt:lpstr>PowerPoint Sunusu</vt:lpstr>
      <vt:lpstr>PowerPoint Sunusu</vt:lpstr>
      <vt:lpstr>Balyalama makinalarının sınıfandırılması;</vt:lpstr>
      <vt:lpstr>Yoğunluk ve Ağırlık Bakımından Balya Tipleri</vt:lpstr>
      <vt:lpstr>2. ORTA YOĞUNLUKTAKİ BALYALAR</vt:lpstr>
      <vt:lpstr>3. YOĞUN BALYALAR</vt:lpstr>
      <vt:lpstr>PowerPoint Sunusu</vt:lpstr>
      <vt:lpstr>PowerPoint Sunusu</vt:lpstr>
      <vt:lpstr>        Dikkatsizlik sonucu yanan ot yığını</vt:lpstr>
      <vt:lpstr>PowerPoint Sunusu</vt:lpstr>
      <vt:lpstr>Depolarda otlara en fazla zarar veren hayvanların başında fareler gelir.</vt:lpstr>
      <vt:lpstr>PowerPoint Sunusu</vt:lpstr>
      <vt:lpstr>PowerPoint Sunusu</vt:lpstr>
      <vt:lpstr>PowerPoint Sunusu</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YEMLERİN DEPOLANMASI</dc:title>
  <dc:creator/>
  <cp:lastModifiedBy/>
  <cp:revision>2</cp:revision>
  <dcterms:created xsi:type="dcterms:W3CDTF">2012-08-15T22:53:30Z</dcterms:created>
  <dcterms:modified xsi:type="dcterms:W3CDTF">2018-04-06T12:44:03Z</dcterms:modified>
</cp:coreProperties>
</file>