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5"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11B1EEB-17B2-43D5-8AEE-6D5A119A129A}" type="datetimeFigureOut">
              <a:rPr lang="tr-TR" smtClean="0"/>
              <a:pPr/>
              <a:t>24.02.2020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09475BA-3731-40F6-A098-103CBC8C2087}"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1B1EEB-17B2-43D5-8AEE-6D5A119A129A}" type="datetimeFigureOut">
              <a:rPr lang="tr-TR" smtClean="0"/>
              <a:pPr/>
              <a:t>24.02.2020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9475BA-3731-40F6-A098-103CBC8C2087}"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785918" y="2428868"/>
            <a:ext cx="5857916" cy="1938992"/>
          </a:xfrm>
          <a:prstGeom prst="rect">
            <a:avLst/>
          </a:prstGeom>
          <a:noFill/>
        </p:spPr>
        <p:txBody>
          <a:bodyPr wrap="square" rtlCol="0">
            <a:spAutoFit/>
          </a:bodyPr>
          <a:lstStyle/>
          <a:p>
            <a:pPr algn="ctr"/>
            <a:r>
              <a:rPr lang="tr-TR" sz="6000" dirty="0" smtClean="0"/>
              <a:t>YAŞAR KEMAL’İN DİLİ</a:t>
            </a:r>
            <a:endParaRPr lang="tr-TR" sz="6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Yaşar Kemal.jpg"/>
          <p:cNvPicPr>
            <a:picLocks noChangeAspect="1"/>
          </p:cNvPicPr>
          <p:nvPr/>
        </p:nvPicPr>
        <p:blipFill>
          <a:blip r:embed="rId2"/>
          <a:stretch>
            <a:fillRect/>
          </a:stretch>
        </p:blipFill>
        <p:spPr>
          <a:xfrm>
            <a:off x="1571604" y="0"/>
            <a:ext cx="6000792" cy="5286388"/>
          </a:xfrm>
          <a:prstGeom prst="rect">
            <a:avLst/>
          </a:prstGeom>
        </p:spPr>
      </p:pic>
      <p:sp>
        <p:nvSpPr>
          <p:cNvPr id="3" name="2 Metin kutusu"/>
          <p:cNvSpPr txBox="1"/>
          <p:nvPr/>
        </p:nvSpPr>
        <p:spPr>
          <a:xfrm>
            <a:off x="3000364" y="5500702"/>
            <a:ext cx="3000396" cy="769441"/>
          </a:xfrm>
          <a:prstGeom prst="rect">
            <a:avLst/>
          </a:prstGeom>
          <a:noFill/>
        </p:spPr>
        <p:txBody>
          <a:bodyPr wrap="square" rtlCol="0">
            <a:spAutoFit/>
          </a:bodyPr>
          <a:lstStyle/>
          <a:p>
            <a:pPr algn="ctr"/>
            <a:r>
              <a:rPr lang="tr-TR" sz="4400" dirty="0" smtClean="0"/>
              <a:t>1923-2015</a:t>
            </a:r>
            <a:endParaRPr lang="tr-TR"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214414" y="394692"/>
            <a:ext cx="6643734" cy="7386638"/>
          </a:xfrm>
          <a:prstGeom prst="rect">
            <a:avLst/>
          </a:prstGeom>
          <a:noFill/>
        </p:spPr>
        <p:txBody>
          <a:bodyPr wrap="square" rtlCol="0">
            <a:spAutoFit/>
          </a:bodyPr>
          <a:lstStyle/>
          <a:p>
            <a:pPr algn="ctr">
              <a:buFont typeface="Wingdings" pitchFamily="2" charset="2"/>
              <a:buChar char="ü"/>
            </a:pPr>
            <a:r>
              <a:rPr lang="tr-TR" sz="2400" dirty="0" smtClean="0"/>
              <a:t>Türk </a:t>
            </a:r>
            <a:r>
              <a:rPr lang="tr-TR" sz="2400" dirty="0" smtClean="0">
                <a:solidFill>
                  <a:srgbClr val="C00000"/>
                </a:solidFill>
              </a:rPr>
              <a:t>romancı, senaryo ve öykü yazarı.</a:t>
            </a:r>
          </a:p>
          <a:p>
            <a:pPr algn="ctr"/>
            <a:endParaRPr lang="tr-TR" sz="2400" dirty="0" smtClean="0"/>
          </a:p>
          <a:p>
            <a:pPr algn="ctr">
              <a:buFont typeface="Wingdings" pitchFamily="2" charset="2"/>
              <a:buChar char="ü"/>
            </a:pPr>
            <a:r>
              <a:rPr lang="tr-TR" sz="2400" dirty="0" smtClean="0"/>
              <a:t>Yaşar Kemal pek çok yapıtında </a:t>
            </a:r>
            <a:r>
              <a:rPr lang="tr-TR" sz="2400" dirty="0" smtClean="0">
                <a:solidFill>
                  <a:srgbClr val="C00000"/>
                </a:solidFill>
              </a:rPr>
              <a:t>Anadolu'nun efsane ve masallarından </a:t>
            </a:r>
            <a:r>
              <a:rPr lang="tr-TR" sz="2400" dirty="0" smtClean="0"/>
              <a:t>yararlanmıştır. </a:t>
            </a:r>
          </a:p>
          <a:p>
            <a:pPr algn="ctr"/>
            <a:endParaRPr lang="tr-TR" sz="2400" dirty="0" smtClean="0"/>
          </a:p>
          <a:p>
            <a:pPr algn="ctr">
              <a:buFont typeface="Wingdings" pitchFamily="2" charset="2"/>
              <a:buChar char="ü"/>
            </a:pPr>
            <a:r>
              <a:rPr lang="tr-TR" sz="2400" dirty="0" smtClean="0"/>
              <a:t> Nobel Edebiyat Ödülü'ne  aday gösterilen </a:t>
            </a:r>
            <a:r>
              <a:rPr lang="tr-TR" sz="2400" dirty="0" smtClean="0">
                <a:solidFill>
                  <a:srgbClr val="C00000"/>
                </a:solidFill>
              </a:rPr>
              <a:t>ilk Türk yazardır.</a:t>
            </a:r>
          </a:p>
          <a:p>
            <a:pPr algn="ctr"/>
            <a:endParaRPr lang="tr-TR" sz="2400" dirty="0" smtClean="0"/>
          </a:p>
          <a:p>
            <a:pPr algn="ctr">
              <a:buFont typeface="Wingdings" pitchFamily="2" charset="2"/>
              <a:buChar char="ü"/>
            </a:pPr>
            <a:r>
              <a:rPr lang="tr-TR" sz="2400" dirty="0" smtClean="0"/>
              <a:t>Yaşar Kemal'in edebi çalışmalarında </a:t>
            </a:r>
            <a:r>
              <a:rPr lang="tr-TR" sz="2400" dirty="0" smtClean="0">
                <a:solidFill>
                  <a:srgbClr val="C00000"/>
                </a:solidFill>
              </a:rPr>
              <a:t>halka dönük bir düşünce </a:t>
            </a:r>
            <a:r>
              <a:rPr lang="tr-TR" sz="2400" dirty="0" smtClean="0"/>
              <a:t>hakim oldu ve bunu bir yerde politik düşünce ile birleştirerek yürüttü.</a:t>
            </a:r>
          </a:p>
          <a:p>
            <a:pPr algn="ctr"/>
            <a:endParaRPr lang="tr-TR" sz="2400" dirty="0" smtClean="0"/>
          </a:p>
          <a:p>
            <a:pPr algn="ctr">
              <a:buFont typeface="Wingdings" pitchFamily="2" charset="2"/>
              <a:buChar char="ü"/>
            </a:pPr>
            <a:r>
              <a:rPr lang="tr-TR" sz="2400" dirty="0" smtClean="0"/>
              <a:t>Yaşar Kemal, siyasi görüşü ile sanatının paralel olduğunu,</a:t>
            </a:r>
            <a:r>
              <a:rPr lang="tr-TR" sz="2400" dirty="0" smtClean="0">
                <a:solidFill>
                  <a:srgbClr val="C00000"/>
                </a:solidFill>
              </a:rPr>
              <a:t> "halk ve doğa"ya inandığını</a:t>
            </a:r>
            <a:r>
              <a:rPr lang="tr-TR" sz="2400" dirty="0" smtClean="0"/>
              <a:t>,</a:t>
            </a:r>
            <a:r>
              <a:rPr lang="tr-TR" sz="2400" dirty="0" smtClean="0">
                <a:solidFill>
                  <a:srgbClr val="C00000"/>
                </a:solidFill>
              </a:rPr>
              <a:t> </a:t>
            </a:r>
            <a:r>
              <a:rPr lang="tr-TR" sz="2400" dirty="0" smtClean="0"/>
              <a:t>sanatının proletaryanın çıkarlarının emrinde olduğunu dile getirmiştir.</a:t>
            </a:r>
          </a:p>
          <a:p>
            <a:pPr algn="ctr"/>
            <a:endParaRPr lang="tr-TR" dirty="0" smtClean="0"/>
          </a:p>
          <a:p>
            <a:pPr algn="ctr"/>
            <a:endParaRPr lang="tr-TR" dirty="0" smtClean="0"/>
          </a:p>
          <a:p>
            <a:pPr algn="ctr"/>
            <a:endParaRPr lang="tr-TR" dirty="0" smtClean="0"/>
          </a:p>
          <a:p>
            <a:pPr algn="ctr"/>
            <a:r>
              <a:rPr lang="tr-TR" dirty="0" smtClean="0"/>
              <a:t/>
            </a:r>
            <a:br>
              <a:rPr lang="tr-TR" dirty="0" smtClean="0"/>
            </a:br>
            <a:endParaRPr lang="tr-TR"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143504" y="428604"/>
            <a:ext cx="3643306" cy="6247864"/>
          </a:xfrm>
          <a:prstGeom prst="rect">
            <a:avLst/>
          </a:prstGeom>
          <a:noFill/>
        </p:spPr>
        <p:txBody>
          <a:bodyPr wrap="square" rtlCol="0">
            <a:spAutoFit/>
          </a:bodyPr>
          <a:lstStyle/>
          <a:p>
            <a:pPr algn="ctr"/>
            <a:r>
              <a:rPr lang="tr-TR" sz="2000" dirty="0" smtClean="0">
                <a:solidFill>
                  <a:srgbClr val="FF0000"/>
                </a:solidFill>
              </a:rPr>
              <a:t>Yaşar Kemal’e seslenen bir şiirinde şöyle diyor Ceyhun </a:t>
            </a:r>
            <a:r>
              <a:rPr lang="tr-TR" sz="2000" dirty="0" err="1" smtClean="0">
                <a:solidFill>
                  <a:srgbClr val="FF0000"/>
                </a:solidFill>
              </a:rPr>
              <a:t>Atuf</a:t>
            </a:r>
            <a:r>
              <a:rPr lang="tr-TR" sz="2000" dirty="0" smtClean="0">
                <a:solidFill>
                  <a:srgbClr val="FF0000"/>
                </a:solidFill>
              </a:rPr>
              <a:t> Kansu:</a:t>
            </a:r>
          </a:p>
          <a:p>
            <a:pPr algn="ctr"/>
            <a:endParaRPr lang="tr-TR" sz="2000" dirty="0" smtClean="0"/>
          </a:p>
          <a:p>
            <a:pPr algn="ctr"/>
            <a:r>
              <a:rPr lang="tr-TR" sz="2000" dirty="0" smtClean="0"/>
              <a:t>Yaşar Kemal yaylaların sözlüğü</a:t>
            </a:r>
            <a:br>
              <a:rPr lang="tr-TR" sz="2000" dirty="0" smtClean="0"/>
            </a:br>
            <a:r>
              <a:rPr lang="tr-TR" sz="2000" dirty="0" smtClean="0"/>
              <a:t>....</a:t>
            </a:r>
            <a:br>
              <a:rPr lang="tr-TR" sz="2000" dirty="0" smtClean="0"/>
            </a:br>
            <a:r>
              <a:rPr lang="tr-TR" sz="2000" dirty="0" smtClean="0"/>
              <a:t>Ki sen doğadansın çiçekçedir anadilin</a:t>
            </a:r>
            <a:br>
              <a:rPr lang="tr-TR" sz="2000" dirty="0" smtClean="0"/>
            </a:br>
            <a:r>
              <a:rPr lang="tr-TR" sz="2000" dirty="0" smtClean="0"/>
              <a:t>....</a:t>
            </a:r>
            <a:br>
              <a:rPr lang="tr-TR" sz="2000" dirty="0" smtClean="0"/>
            </a:br>
            <a:r>
              <a:rPr lang="tr-TR" sz="2000" dirty="0" smtClean="0"/>
              <a:t>Kalkıp bir gün </a:t>
            </a:r>
            <a:r>
              <a:rPr lang="tr-TR" sz="2000" dirty="0" err="1" smtClean="0"/>
              <a:t>Binboğa’nın</a:t>
            </a:r>
            <a:r>
              <a:rPr lang="tr-TR" sz="2000" dirty="0" smtClean="0"/>
              <a:t> dağlarından</a:t>
            </a:r>
            <a:br>
              <a:rPr lang="tr-TR" sz="2000" dirty="0" smtClean="0"/>
            </a:br>
            <a:r>
              <a:rPr lang="tr-TR" sz="2000" dirty="0" smtClean="0"/>
              <a:t>Türkçeyi bir çam ağacı gibi taşıyan değil misin</a:t>
            </a:r>
            <a:br>
              <a:rPr lang="tr-TR" sz="2000" dirty="0" smtClean="0"/>
            </a:br>
            <a:r>
              <a:rPr lang="tr-TR" sz="2000" dirty="0" smtClean="0"/>
              <a:t>Başkalarının yaz ateşine, sevinin nar ağacına.</a:t>
            </a:r>
            <a:br>
              <a:rPr lang="tr-TR" sz="2000" dirty="0" smtClean="0"/>
            </a:br>
            <a:r>
              <a:rPr lang="tr-TR" sz="2000" dirty="0" smtClean="0"/>
              <a:t>Ya bir kekikli kaya değil midir?</a:t>
            </a:r>
            <a:br>
              <a:rPr lang="tr-TR" sz="2000" dirty="0" smtClean="0"/>
            </a:br>
            <a:r>
              <a:rPr lang="tr-TR" sz="2000" dirty="0" smtClean="0"/>
              <a:t>Ardında tüter Dadaloğlu’nun barutu</a:t>
            </a:r>
            <a:br>
              <a:rPr lang="tr-TR" sz="2000" dirty="0" smtClean="0"/>
            </a:br>
            <a:r>
              <a:rPr lang="tr-TR" sz="2000" dirty="0" smtClean="0"/>
              <a:t>Karışır sendeki özlemlerin yarpuz kokusuna.</a:t>
            </a:r>
            <a:endParaRPr lang="tr-TR" sz="2000" dirty="0"/>
          </a:p>
        </p:txBody>
      </p:sp>
      <p:pic>
        <p:nvPicPr>
          <p:cNvPr id="3" name="2 Resim" descr="1289374_cover.jpeg"/>
          <p:cNvPicPr>
            <a:picLocks noChangeAspect="1"/>
          </p:cNvPicPr>
          <p:nvPr/>
        </p:nvPicPr>
        <p:blipFill>
          <a:blip r:embed="rId2"/>
          <a:stretch>
            <a:fillRect/>
          </a:stretch>
        </p:blipFill>
        <p:spPr>
          <a:xfrm>
            <a:off x="0" y="0"/>
            <a:ext cx="4357686"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643570" y="214290"/>
            <a:ext cx="3214710" cy="6370975"/>
          </a:xfrm>
          <a:prstGeom prst="rect">
            <a:avLst/>
          </a:prstGeom>
          <a:noFill/>
        </p:spPr>
        <p:txBody>
          <a:bodyPr wrap="square" rtlCol="0">
            <a:spAutoFit/>
          </a:bodyPr>
          <a:lstStyle/>
          <a:p>
            <a:pPr algn="ctr"/>
            <a:r>
              <a:rPr lang="tr-TR" sz="2400" dirty="0" smtClean="0"/>
              <a:t>Gerçekten de </a:t>
            </a:r>
            <a:r>
              <a:rPr lang="tr-TR" sz="2400" dirty="0" smtClean="0">
                <a:solidFill>
                  <a:srgbClr val="C00000"/>
                </a:solidFill>
              </a:rPr>
              <a:t>“</a:t>
            </a:r>
            <a:r>
              <a:rPr lang="tr-TR" sz="2400" dirty="0" err="1" smtClean="0">
                <a:solidFill>
                  <a:srgbClr val="C00000"/>
                </a:solidFill>
              </a:rPr>
              <a:t>doğadan”dır</a:t>
            </a:r>
            <a:r>
              <a:rPr lang="tr-TR" sz="2400" dirty="0" smtClean="0">
                <a:solidFill>
                  <a:srgbClr val="C00000"/>
                </a:solidFill>
              </a:rPr>
              <a:t> </a:t>
            </a:r>
            <a:r>
              <a:rPr lang="tr-TR" sz="2400" dirty="0" smtClean="0"/>
              <a:t>Yaşar Kemal. </a:t>
            </a:r>
          </a:p>
          <a:p>
            <a:pPr algn="ctr"/>
            <a:endParaRPr lang="tr-TR" sz="2400" dirty="0" smtClean="0"/>
          </a:p>
          <a:p>
            <a:pPr algn="ctr"/>
            <a:r>
              <a:rPr lang="tr-TR" sz="2400" dirty="0" smtClean="0"/>
              <a:t>Öykülerindeki, romanlarındaki dili </a:t>
            </a:r>
            <a:r>
              <a:rPr lang="tr-TR" sz="2400" dirty="0" smtClean="0">
                <a:solidFill>
                  <a:srgbClr val="C00000"/>
                </a:solidFill>
              </a:rPr>
              <a:t>doğadan devşirdiği öğeler</a:t>
            </a:r>
            <a:r>
              <a:rPr lang="tr-TR" sz="2400" dirty="0" smtClean="0"/>
              <a:t> oluşturuyor. </a:t>
            </a:r>
          </a:p>
          <a:p>
            <a:pPr algn="ctr"/>
            <a:endParaRPr lang="tr-TR" sz="2400" dirty="0" smtClean="0"/>
          </a:p>
          <a:p>
            <a:pPr algn="ctr"/>
            <a:r>
              <a:rPr lang="tr-TR" sz="2400" dirty="0" smtClean="0"/>
              <a:t>O, ovaların, dağların, sazlıkların sözlüğüdür. </a:t>
            </a:r>
          </a:p>
          <a:p>
            <a:pPr algn="ctr"/>
            <a:endParaRPr lang="tr-TR" sz="2400" dirty="0" smtClean="0"/>
          </a:p>
          <a:p>
            <a:pPr algn="ctr"/>
            <a:r>
              <a:rPr lang="tr-TR" sz="2400" dirty="0" smtClean="0">
                <a:solidFill>
                  <a:srgbClr val="C00000"/>
                </a:solidFill>
              </a:rPr>
              <a:t>Hayvanlar, bitkiler, renkler, kokular, kısacası tüm canlı ve cansız varlıklar, </a:t>
            </a:r>
            <a:r>
              <a:rPr lang="tr-TR" sz="2400" dirty="0" smtClean="0"/>
              <a:t>eserlerinde sergiler.</a:t>
            </a:r>
            <a:endParaRPr lang="tr-TR" sz="2400" dirty="0"/>
          </a:p>
        </p:txBody>
      </p:sp>
      <p:pic>
        <p:nvPicPr>
          <p:cNvPr id="3" name="2 Resim" descr="colorful-landscape.jpg"/>
          <p:cNvPicPr>
            <a:picLocks noChangeAspect="1"/>
          </p:cNvPicPr>
          <p:nvPr/>
        </p:nvPicPr>
        <p:blipFill>
          <a:blip r:embed="rId2"/>
          <a:stretch>
            <a:fillRect/>
          </a:stretch>
        </p:blipFill>
        <p:spPr>
          <a:xfrm>
            <a:off x="0" y="0"/>
            <a:ext cx="5429256"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00034" y="928670"/>
            <a:ext cx="8286808" cy="4893647"/>
          </a:xfrm>
          <a:prstGeom prst="rect">
            <a:avLst/>
          </a:prstGeom>
          <a:noFill/>
        </p:spPr>
        <p:txBody>
          <a:bodyPr wrap="square" rtlCol="0">
            <a:spAutoFit/>
          </a:bodyPr>
          <a:lstStyle/>
          <a:p>
            <a:pPr algn="ctr"/>
            <a:r>
              <a:rPr lang="tr-TR" sz="2400" dirty="0" smtClean="0"/>
              <a:t>Doğa, Yaşar Kemal’in </a:t>
            </a:r>
            <a:r>
              <a:rPr lang="tr-TR" sz="2400" dirty="0" smtClean="0">
                <a:solidFill>
                  <a:srgbClr val="C00000"/>
                </a:solidFill>
              </a:rPr>
              <a:t>anlatım örüntüsünü de </a:t>
            </a:r>
            <a:r>
              <a:rPr lang="tr-TR" sz="2400" dirty="0" smtClean="0"/>
              <a:t>büyük ölçüde etkiler. </a:t>
            </a:r>
          </a:p>
          <a:p>
            <a:pPr algn="ctr"/>
            <a:endParaRPr lang="tr-TR" sz="2400" dirty="0" smtClean="0"/>
          </a:p>
          <a:p>
            <a:pPr algn="ctr"/>
            <a:r>
              <a:rPr lang="tr-TR" sz="2400" dirty="0" smtClean="0">
                <a:solidFill>
                  <a:srgbClr val="C00000"/>
                </a:solidFill>
              </a:rPr>
              <a:t>Doğayı, kurdu kuşu, börtü böceği, bitkisi çiçeği, hayvanı insanıyla dilde sergileme isteği, </a:t>
            </a:r>
            <a:r>
              <a:rPr lang="tr-TR" sz="2400" dirty="0" smtClean="0"/>
              <a:t>baskı altında tutar Yaşar Kemal’i.</a:t>
            </a:r>
          </a:p>
          <a:p>
            <a:pPr algn="ctr"/>
            <a:endParaRPr lang="tr-TR" sz="2400" dirty="0" smtClean="0"/>
          </a:p>
          <a:p>
            <a:pPr algn="ctr"/>
            <a:r>
              <a:rPr lang="tr-TR" sz="2400" dirty="0" smtClean="0"/>
              <a:t>Bir yandan da görme, işitme, tatma, koklama, dokunma duyularını tüm gücüyle kullanarak </a:t>
            </a:r>
            <a:r>
              <a:rPr lang="tr-TR" sz="2400" dirty="0" smtClean="0">
                <a:solidFill>
                  <a:srgbClr val="C00000"/>
                </a:solidFill>
              </a:rPr>
              <a:t>ayrıntıları seçmeye </a:t>
            </a:r>
            <a:r>
              <a:rPr lang="tr-TR" sz="2400" dirty="0" smtClean="0"/>
              <a:t>zorlar.</a:t>
            </a:r>
          </a:p>
          <a:p>
            <a:pPr algn="ctr"/>
            <a:r>
              <a:rPr lang="tr-TR" sz="2400" dirty="0" smtClean="0"/>
              <a:t> </a:t>
            </a:r>
          </a:p>
          <a:p>
            <a:pPr algn="ctr"/>
            <a:r>
              <a:rPr lang="tr-TR" sz="2400" dirty="0" smtClean="0"/>
              <a:t>“Yeşil”e, yeşil demekle yetinmez. Nasıl bir yeşil? “Zehir yeşili” mi, “çimen yeşili” mi, “şimşek yeşili” mi, “yosun yeşili” mi... olduğunu belirtir. </a:t>
            </a:r>
          </a:p>
          <a:p>
            <a:pPr algn="ctr"/>
            <a:endParaRPr lang="tr-TR" sz="2400" dirty="0" smtClean="0"/>
          </a:p>
          <a:p>
            <a:pPr algn="ctr"/>
            <a:r>
              <a:rPr lang="tr-TR" sz="2400" dirty="0" smtClean="0"/>
              <a:t>Bu tutum,</a:t>
            </a:r>
            <a:r>
              <a:rPr lang="tr-TR" sz="2400" dirty="0" smtClean="0">
                <a:solidFill>
                  <a:srgbClr val="C00000"/>
                </a:solidFill>
              </a:rPr>
              <a:t> ayrıntı seçme ustası </a:t>
            </a:r>
            <a:r>
              <a:rPr lang="tr-TR" sz="2400" dirty="0" smtClean="0"/>
              <a:t>kılar Yaşar Kemal’i.</a:t>
            </a:r>
            <a:endParaRPr lang="tr-TR"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0" y="1714488"/>
            <a:ext cx="9144000" cy="3108543"/>
          </a:xfrm>
          <a:prstGeom prst="rect">
            <a:avLst/>
          </a:prstGeom>
          <a:noFill/>
        </p:spPr>
        <p:txBody>
          <a:bodyPr wrap="square" rtlCol="0">
            <a:spAutoFit/>
          </a:bodyPr>
          <a:lstStyle/>
          <a:p>
            <a:r>
              <a:rPr lang="tr-TR" sz="2800" dirty="0" smtClean="0">
                <a:solidFill>
                  <a:srgbClr val="C00000"/>
                </a:solidFill>
              </a:rPr>
              <a:t>Varlıkların, durumların, olay ve olguların kendiliğindenliğini oluşturan ayrıntıları seçme</a:t>
            </a:r>
            <a:r>
              <a:rPr lang="tr-TR" sz="2800" dirty="0" smtClean="0"/>
              <a:t>, bunları </a:t>
            </a:r>
            <a:r>
              <a:rPr lang="tr-TR" sz="2800" dirty="0" smtClean="0">
                <a:solidFill>
                  <a:srgbClr val="C00000"/>
                </a:solidFill>
              </a:rPr>
              <a:t>doğal gerçeklikle </a:t>
            </a:r>
            <a:r>
              <a:rPr lang="tr-TR" sz="2800" dirty="0" err="1" smtClean="0">
                <a:solidFill>
                  <a:srgbClr val="C00000"/>
                </a:solidFill>
              </a:rPr>
              <a:t>kurmacasal</a:t>
            </a:r>
            <a:r>
              <a:rPr lang="tr-TR" sz="2800" dirty="0" smtClean="0">
                <a:solidFill>
                  <a:srgbClr val="C00000"/>
                </a:solidFill>
              </a:rPr>
              <a:t> gerçekliğin </a:t>
            </a:r>
            <a:r>
              <a:rPr lang="tr-TR" sz="2800" dirty="0" err="1" smtClean="0">
                <a:solidFill>
                  <a:srgbClr val="C00000"/>
                </a:solidFill>
              </a:rPr>
              <a:t>emiştirimi</a:t>
            </a:r>
            <a:r>
              <a:rPr lang="tr-TR" sz="2800" dirty="0" smtClean="0">
                <a:solidFill>
                  <a:srgbClr val="C00000"/>
                </a:solidFill>
              </a:rPr>
              <a:t> </a:t>
            </a:r>
            <a:r>
              <a:rPr lang="tr-TR" sz="2800" dirty="0" smtClean="0"/>
              <a:t>içinde verme, Yaşar Kemal’in biçemini belirleyen özelliklerden biridir. </a:t>
            </a:r>
          </a:p>
          <a:p>
            <a:endParaRPr lang="tr-TR" sz="2800" dirty="0" smtClean="0"/>
          </a:p>
          <a:p>
            <a:r>
              <a:rPr lang="tr-TR" sz="2800" dirty="0" smtClean="0"/>
              <a:t>Bu yönüyle </a:t>
            </a:r>
            <a:r>
              <a:rPr lang="tr-TR" sz="2800" dirty="0" smtClean="0">
                <a:solidFill>
                  <a:srgbClr val="C00000"/>
                </a:solidFill>
              </a:rPr>
              <a:t>Türkçenin somutlama gücünü</a:t>
            </a:r>
            <a:r>
              <a:rPr lang="tr-TR" sz="2800" dirty="0" smtClean="0"/>
              <a:t>, anlatım olanaklarını alabildiğine işletir. </a:t>
            </a:r>
            <a:endParaRPr lang="tr-TR"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857224" y="714356"/>
            <a:ext cx="7429552" cy="4893647"/>
          </a:xfrm>
          <a:prstGeom prst="rect">
            <a:avLst/>
          </a:prstGeom>
          <a:noFill/>
        </p:spPr>
        <p:txBody>
          <a:bodyPr wrap="square" rtlCol="0">
            <a:spAutoFit/>
          </a:bodyPr>
          <a:lstStyle/>
          <a:p>
            <a:r>
              <a:rPr lang="tr-TR" sz="2400" dirty="0" smtClean="0">
                <a:solidFill>
                  <a:srgbClr val="C00000"/>
                </a:solidFill>
              </a:rPr>
              <a:t>İnsana özgü özellikleri doğaya, doğaya özgü özellikleri de insana aktarma</a:t>
            </a:r>
            <a:r>
              <a:rPr lang="tr-TR" sz="2400" dirty="0" smtClean="0"/>
              <a:t>, </a:t>
            </a:r>
            <a:r>
              <a:rPr lang="tr-TR" sz="2400" dirty="0" err="1" smtClean="0"/>
              <a:t>somutlamanın</a:t>
            </a:r>
            <a:r>
              <a:rPr lang="tr-TR" sz="2400" dirty="0" smtClean="0"/>
              <a:t>, değişmece ve eğretilemenin ana yollarından biridir. </a:t>
            </a:r>
          </a:p>
          <a:p>
            <a:endParaRPr lang="tr-TR" sz="2400" dirty="0" smtClean="0"/>
          </a:p>
          <a:p>
            <a:r>
              <a:rPr lang="tr-TR" sz="2400" dirty="0" smtClean="0"/>
              <a:t>İşte Yaşar Kemal </a:t>
            </a:r>
            <a:r>
              <a:rPr lang="tr-TR" sz="2400" dirty="0" err="1" smtClean="0"/>
              <a:t>Türkçe’nin</a:t>
            </a:r>
            <a:r>
              <a:rPr lang="tr-TR" sz="2400" dirty="0" smtClean="0"/>
              <a:t> bu yönünü en iyi algılayan, geliştirip zenginleştiren bir büyük romancımızdır. </a:t>
            </a:r>
          </a:p>
          <a:p>
            <a:endParaRPr lang="tr-TR" sz="2400" dirty="0" smtClean="0"/>
          </a:p>
          <a:p>
            <a:r>
              <a:rPr lang="tr-TR" sz="2400" dirty="0" smtClean="0"/>
              <a:t>Öyle ki, onun dilinde somutlama yönsemesinin ürünü olan deyimler, başlı başına bir katman oluşturur. </a:t>
            </a:r>
          </a:p>
          <a:p>
            <a:endParaRPr lang="tr-TR" sz="2400" dirty="0" smtClean="0"/>
          </a:p>
          <a:p>
            <a:r>
              <a:rPr lang="tr-TR" sz="2400" dirty="0" smtClean="0"/>
              <a:t>Ortak dilin malı olmuş, sözlüğün kapısından içeri girebilmiş deyimlerle yöresel olanlar anlatımın dokusu içinde eritilerek verilir:</a:t>
            </a:r>
            <a:endParaRPr lang="tr-TR"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ey Kaydırma"/>
          <p:cNvSpPr/>
          <p:nvPr/>
        </p:nvSpPr>
        <p:spPr>
          <a:xfrm>
            <a:off x="642910" y="571480"/>
            <a:ext cx="7786742" cy="5929354"/>
          </a:xfrm>
          <a:prstGeom prst="verticalScrol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Metin kutusu"/>
          <p:cNvSpPr txBox="1"/>
          <p:nvPr/>
        </p:nvSpPr>
        <p:spPr>
          <a:xfrm>
            <a:off x="2857488" y="1428736"/>
            <a:ext cx="3571900" cy="4401205"/>
          </a:xfrm>
          <a:prstGeom prst="rect">
            <a:avLst/>
          </a:prstGeom>
          <a:noFill/>
        </p:spPr>
        <p:txBody>
          <a:bodyPr wrap="square" rtlCol="0">
            <a:spAutoFit/>
          </a:bodyPr>
          <a:lstStyle/>
          <a:p>
            <a:pPr algn="ctr">
              <a:buFont typeface="Wingdings" pitchFamily="2" charset="2"/>
              <a:buChar char="Ø"/>
            </a:pPr>
            <a:r>
              <a:rPr lang="tr-TR" sz="2800" dirty="0" smtClean="0">
                <a:solidFill>
                  <a:srgbClr val="FFFF00"/>
                </a:solidFill>
              </a:rPr>
              <a:t>Acından ölmek,                            </a:t>
            </a:r>
          </a:p>
          <a:p>
            <a:pPr algn="ctr">
              <a:buFont typeface="Wingdings" pitchFamily="2" charset="2"/>
              <a:buChar char="Ø"/>
            </a:pPr>
            <a:r>
              <a:rPr lang="tr-TR" sz="2800" dirty="0" smtClean="0">
                <a:solidFill>
                  <a:srgbClr val="FFFF00"/>
                </a:solidFill>
              </a:rPr>
              <a:t>Ağıt yakmak,                                </a:t>
            </a:r>
          </a:p>
          <a:p>
            <a:pPr algn="ctr">
              <a:buFont typeface="Wingdings" pitchFamily="2" charset="2"/>
              <a:buChar char="Ø"/>
            </a:pPr>
            <a:r>
              <a:rPr lang="tr-TR" sz="2800" dirty="0" smtClean="0">
                <a:solidFill>
                  <a:srgbClr val="FFFF00"/>
                </a:solidFill>
              </a:rPr>
              <a:t>Ağzı ayrık kalmak,                       </a:t>
            </a:r>
          </a:p>
          <a:p>
            <a:pPr algn="ctr">
              <a:buFont typeface="Wingdings" pitchFamily="2" charset="2"/>
              <a:buChar char="Ø"/>
            </a:pPr>
            <a:r>
              <a:rPr lang="tr-TR" sz="2800" dirty="0" smtClean="0">
                <a:solidFill>
                  <a:srgbClr val="FFFF00"/>
                </a:solidFill>
              </a:rPr>
              <a:t>Aklına tıp etmek,                         </a:t>
            </a:r>
          </a:p>
          <a:p>
            <a:pPr algn="ctr">
              <a:buFont typeface="Wingdings" pitchFamily="2" charset="2"/>
              <a:buChar char="Ø"/>
            </a:pPr>
            <a:r>
              <a:rPr lang="tr-TR" sz="2800" dirty="0" smtClean="0">
                <a:solidFill>
                  <a:srgbClr val="FFFF00"/>
                </a:solidFill>
              </a:rPr>
              <a:t>Aladağ’dan serin,                         </a:t>
            </a:r>
          </a:p>
          <a:p>
            <a:pPr algn="ctr">
              <a:buFont typeface="Wingdings" pitchFamily="2" charset="2"/>
              <a:buChar char="Ø"/>
            </a:pPr>
            <a:r>
              <a:rPr lang="tr-TR" sz="2800" dirty="0" smtClean="0">
                <a:solidFill>
                  <a:srgbClr val="FFFF00"/>
                </a:solidFill>
              </a:rPr>
              <a:t>Ala keçi can derdinde,                </a:t>
            </a:r>
          </a:p>
          <a:p>
            <a:pPr algn="ctr">
              <a:buFont typeface="Wingdings" pitchFamily="2" charset="2"/>
              <a:buChar char="Ø"/>
            </a:pPr>
            <a:r>
              <a:rPr lang="tr-TR" sz="2800" dirty="0" smtClean="0">
                <a:solidFill>
                  <a:srgbClr val="FFFF00"/>
                </a:solidFill>
              </a:rPr>
              <a:t>Kasap yağ derdinde,  </a:t>
            </a:r>
          </a:p>
          <a:p>
            <a:pPr algn="ctr">
              <a:buFont typeface="Wingdings" pitchFamily="2" charset="2"/>
              <a:buChar char="Ø"/>
            </a:pPr>
            <a:r>
              <a:rPr lang="tr-TR" sz="2800" dirty="0" smtClean="0">
                <a:solidFill>
                  <a:srgbClr val="FFFF00"/>
                </a:solidFill>
              </a:rPr>
              <a:t>Başı göğe değmek,                     </a:t>
            </a:r>
          </a:p>
          <a:p>
            <a:pPr algn="ctr">
              <a:buFont typeface="Wingdings" pitchFamily="2" charset="2"/>
              <a:buChar char="Ø"/>
            </a:pPr>
            <a:r>
              <a:rPr lang="tr-TR" sz="2800" dirty="0" smtClean="0">
                <a:solidFill>
                  <a:srgbClr val="FFFF00"/>
                </a:solidFill>
              </a:rPr>
              <a:t>Başı kayısı olmak</a:t>
            </a:r>
            <a:r>
              <a:rPr lang="tr-TR" sz="2400" dirty="0" smtClean="0">
                <a:solidFill>
                  <a:srgbClr val="FFFF00"/>
                </a:solidFill>
              </a:rPr>
              <a:t>,</a:t>
            </a:r>
            <a:endParaRPr lang="tr-TR"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ey Kaydırma"/>
          <p:cNvSpPr/>
          <p:nvPr/>
        </p:nvSpPr>
        <p:spPr>
          <a:xfrm>
            <a:off x="857224" y="571480"/>
            <a:ext cx="7429552" cy="5857892"/>
          </a:xfrm>
          <a:prstGeom prst="verticalScroll">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3 Metin kutusu"/>
          <p:cNvSpPr txBox="1"/>
          <p:nvPr/>
        </p:nvSpPr>
        <p:spPr>
          <a:xfrm>
            <a:off x="2571736" y="1643050"/>
            <a:ext cx="4214842" cy="4678204"/>
          </a:xfrm>
          <a:prstGeom prst="rect">
            <a:avLst/>
          </a:prstGeom>
          <a:noFill/>
        </p:spPr>
        <p:txBody>
          <a:bodyPr wrap="square" rtlCol="0">
            <a:spAutoFit/>
          </a:bodyPr>
          <a:lstStyle/>
          <a:p>
            <a:pPr algn="ctr">
              <a:buFont typeface="Wingdings" pitchFamily="2" charset="2"/>
              <a:buChar char="Ø"/>
            </a:pPr>
            <a:r>
              <a:rPr lang="tr-TR" sz="2800" dirty="0" smtClean="0">
                <a:solidFill>
                  <a:srgbClr val="FFFF00"/>
                </a:solidFill>
              </a:rPr>
              <a:t>Cin ifrit olmak,</a:t>
            </a:r>
          </a:p>
          <a:p>
            <a:pPr algn="ctr">
              <a:buFont typeface="Wingdings" pitchFamily="2" charset="2"/>
              <a:buChar char="Ø"/>
            </a:pPr>
            <a:r>
              <a:rPr lang="tr-TR" sz="2800" dirty="0" smtClean="0">
                <a:solidFill>
                  <a:srgbClr val="FFFF00"/>
                </a:solidFill>
              </a:rPr>
              <a:t>Çokur çokur olmak,</a:t>
            </a:r>
          </a:p>
          <a:p>
            <a:pPr algn="ctr">
              <a:buFont typeface="Wingdings" pitchFamily="2" charset="2"/>
              <a:buChar char="Ø"/>
            </a:pPr>
            <a:r>
              <a:rPr lang="tr-TR" sz="2800" dirty="0" smtClean="0">
                <a:solidFill>
                  <a:srgbClr val="FFFF00"/>
                </a:solidFill>
              </a:rPr>
              <a:t>Dört göz olmak,</a:t>
            </a:r>
          </a:p>
          <a:p>
            <a:pPr algn="ctr">
              <a:buFont typeface="Wingdings" pitchFamily="2" charset="2"/>
              <a:buChar char="Ø"/>
            </a:pPr>
            <a:r>
              <a:rPr lang="tr-TR" sz="2800" dirty="0" smtClean="0">
                <a:solidFill>
                  <a:srgbClr val="FFFF00"/>
                </a:solidFill>
              </a:rPr>
              <a:t>Dünyaya direk çakmak,</a:t>
            </a:r>
          </a:p>
          <a:p>
            <a:pPr algn="ctr">
              <a:buFont typeface="Wingdings" pitchFamily="2" charset="2"/>
              <a:buChar char="Ø"/>
            </a:pPr>
            <a:r>
              <a:rPr lang="tr-TR" sz="2800" dirty="0" smtClean="0">
                <a:solidFill>
                  <a:srgbClr val="FFFF00"/>
                </a:solidFill>
              </a:rPr>
              <a:t>Eşeğin aklına karpuz kabuğu düşürmek,</a:t>
            </a:r>
          </a:p>
          <a:p>
            <a:pPr algn="ctr">
              <a:buFont typeface="Wingdings" pitchFamily="2" charset="2"/>
              <a:buChar char="Ø"/>
            </a:pPr>
            <a:r>
              <a:rPr lang="tr-TR" sz="2800" dirty="0" err="1" smtClean="0">
                <a:solidFill>
                  <a:srgbClr val="FFFF00"/>
                </a:solidFill>
              </a:rPr>
              <a:t>Gelha</a:t>
            </a:r>
            <a:r>
              <a:rPr lang="tr-TR" sz="2800" dirty="0" smtClean="0">
                <a:solidFill>
                  <a:srgbClr val="FFFF00"/>
                </a:solidFill>
              </a:rPr>
              <a:t> etmek,</a:t>
            </a:r>
          </a:p>
          <a:p>
            <a:pPr algn="ctr">
              <a:buFont typeface="Wingdings" pitchFamily="2" charset="2"/>
              <a:buChar char="Ø"/>
            </a:pPr>
            <a:r>
              <a:rPr lang="tr-TR" sz="2800" dirty="0" smtClean="0">
                <a:solidFill>
                  <a:srgbClr val="FFFF00"/>
                </a:solidFill>
              </a:rPr>
              <a:t>Gözden ırmak, </a:t>
            </a:r>
          </a:p>
          <a:p>
            <a:pPr algn="ctr">
              <a:buFont typeface="Wingdings" pitchFamily="2" charset="2"/>
              <a:buChar char="Ø"/>
            </a:pPr>
            <a:r>
              <a:rPr lang="tr-TR" sz="2800" dirty="0" err="1" smtClean="0">
                <a:solidFill>
                  <a:srgbClr val="FFFF00"/>
                </a:solidFill>
              </a:rPr>
              <a:t>Hörtüklerden</a:t>
            </a:r>
            <a:r>
              <a:rPr lang="tr-TR" sz="2800" dirty="0" smtClean="0">
                <a:solidFill>
                  <a:srgbClr val="FFFF00"/>
                </a:solidFill>
              </a:rPr>
              <a:t> gitmek, </a:t>
            </a:r>
          </a:p>
          <a:p>
            <a:pPr algn="ctr">
              <a:buFont typeface="Wingdings" pitchFamily="2" charset="2"/>
              <a:buChar char="Ø"/>
            </a:pPr>
            <a:r>
              <a:rPr lang="tr-TR" sz="2800" dirty="0" err="1" smtClean="0">
                <a:solidFill>
                  <a:srgbClr val="FFFF00"/>
                </a:solidFill>
              </a:rPr>
              <a:t>Incığını</a:t>
            </a:r>
            <a:r>
              <a:rPr lang="tr-TR" sz="2800" dirty="0" smtClean="0">
                <a:solidFill>
                  <a:srgbClr val="FFFF00"/>
                </a:solidFill>
              </a:rPr>
              <a:t> cıncığını çıkarmak</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928662" y="857232"/>
            <a:ext cx="6643734" cy="6463308"/>
          </a:xfrm>
          <a:prstGeom prst="rect">
            <a:avLst/>
          </a:prstGeom>
          <a:noFill/>
        </p:spPr>
        <p:txBody>
          <a:bodyPr wrap="square" rtlCol="0">
            <a:spAutoFit/>
          </a:bodyPr>
          <a:lstStyle/>
          <a:p>
            <a:pPr algn="ctr"/>
            <a:r>
              <a:rPr lang="tr-TR" sz="2400" dirty="0" smtClean="0"/>
              <a:t>Deyimlerin yanı sıra atasözleri de, </a:t>
            </a:r>
            <a:r>
              <a:rPr lang="tr-TR" sz="2400" dirty="0" smtClean="0">
                <a:solidFill>
                  <a:srgbClr val="C00000"/>
                </a:solidFill>
              </a:rPr>
              <a:t>hem genel, hem yöresel</a:t>
            </a:r>
            <a:r>
              <a:rPr lang="tr-TR" sz="2400" dirty="0" smtClean="0"/>
              <a:t>, Yaşar Kemal’in dil toprağında önemli bir yer tutar: </a:t>
            </a:r>
          </a:p>
          <a:p>
            <a:pPr algn="ctr"/>
            <a:endParaRPr lang="tr-TR" sz="2400" dirty="0" smtClean="0"/>
          </a:p>
          <a:p>
            <a:pPr algn="ctr">
              <a:buFont typeface="Wingdings" pitchFamily="2" charset="2"/>
              <a:buChar char="§"/>
            </a:pPr>
            <a:r>
              <a:rPr lang="tr-TR" sz="2800" dirty="0" smtClean="0"/>
              <a:t>Aba altında er yatar,</a:t>
            </a:r>
          </a:p>
          <a:p>
            <a:pPr algn="ctr">
              <a:buFont typeface="Wingdings" pitchFamily="2" charset="2"/>
              <a:buChar char="§"/>
            </a:pPr>
            <a:r>
              <a:rPr lang="tr-TR" sz="2800" dirty="0" smtClean="0"/>
              <a:t>Asıl azmaz, yol </a:t>
            </a:r>
            <a:r>
              <a:rPr lang="tr-TR" sz="2800" dirty="0" err="1" smtClean="0"/>
              <a:t>tezikmez</a:t>
            </a:r>
            <a:r>
              <a:rPr lang="tr-TR" sz="2800" dirty="0" smtClean="0"/>
              <a:t>,</a:t>
            </a:r>
          </a:p>
          <a:p>
            <a:pPr algn="ctr">
              <a:buFont typeface="Wingdings" pitchFamily="2" charset="2"/>
              <a:buChar char="§"/>
            </a:pPr>
            <a:r>
              <a:rPr lang="tr-TR" sz="2800" dirty="0" smtClean="0"/>
              <a:t>Etme bulursun, yatma ölürsün,</a:t>
            </a:r>
          </a:p>
          <a:p>
            <a:pPr algn="ctr">
              <a:buFont typeface="Wingdings" pitchFamily="2" charset="2"/>
              <a:buChar char="§"/>
            </a:pPr>
            <a:r>
              <a:rPr lang="da-DK" sz="2800" dirty="0" smtClean="0"/>
              <a:t>Göl yerinden su eksik olmaz</a:t>
            </a:r>
            <a:r>
              <a:rPr lang="tr-TR" sz="2800" dirty="0" smtClean="0"/>
              <a:t>,</a:t>
            </a:r>
          </a:p>
          <a:p>
            <a:pPr algn="ctr">
              <a:buFont typeface="Wingdings" pitchFamily="2" charset="2"/>
              <a:buChar char="§"/>
            </a:pPr>
            <a:r>
              <a:rPr lang="tr-TR" sz="2800" dirty="0" smtClean="0"/>
              <a:t>Irak yerin davulu koygun öter,</a:t>
            </a:r>
          </a:p>
          <a:p>
            <a:pPr algn="ctr">
              <a:buFont typeface="Wingdings" pitchFamily="2" charset="2"/>
              <a:buChar char="§"/>
            </a:pPr>
            <a:r>
              <a:rPr lang="tr-TR" sz="2800" dirty="0" smtClean="0"/>
              <a:t>İyilik yazıda kalmaz,</a:t>
            </a:r>
          </a:p>
          <a:p>
            <a:pPr algn="ctr">
              <a:buFont typeface="Wingdings" pitchFamily="2" charset="2"/>
              <a:buChar char="§"/>
            </a:pPr>
            <a:r>
              <a:rPr lang="tr-TR" sz="2800" dirty="0" smtClean="0"/>
              <a:t>Kaba ağacın gürlemesi dalı iledir,</a:t>
            </a:r>
          </a:p>
          <a:p>
            <a:pPr algn="ctr">
              <a:buFont typeface="Wingdings" pitchFamily="2" charset="2"/>
              <a:buChar char="§"/>
            </a:pPr>
            <a:r>
              <a:rPr lang="tr-TR" sz="2800" dirty="0" smtClean="0"/>
              <a:t>Yel kayadan ne anlar,</a:t>
            </a:r>
          </a:p>
          <a:p>
            <a:pPr algn="ctr">
              <a:buFont typeface="Wingdings" pitchFamily="2" charset="2"/>
              <a:buChar char="§"/>
            </a:pPr>
            <a:r>
              <a:rPr lang="tr-TR" sz="2800" dirty="0" smtClean="0"/>
              <a:t>Yiğidin anası çabuk ağlar,</a:t>
            </a:r>
          </a:p>
          <a:p>
            <a:endParaRPr lang="tr-TR" sz="2400" dirty="0" smtClean="0"/>
          </a:p>
          <a:p>
            <a:endParaRPr lang="tr-TR" sz="2400" dirty="0" smtClean="0"/>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000100" y="1571612"/>
            <a:ext cx="7143800" cy="3416320"/>
          </a:xfrm>
          <a:prstGeom prst="rect">
            <a:avLst/>
          </a:prstGeom>
          <a:noFill/>
        </p:spPr>
        <p:txBody>
          <a:bodyPr wrap="square" rtlCol="0">
            <a:spAutoFit/>
          </a:bodyPr>
          <a:lstStyle/>
          <a:p>
            <a:pPr algn="ctr"/>
            <a:r>
              <a:rPr lang="tr-TR" sz="2400" dirty="0" smtClean="0"/>
              <a:t>Yaşar Kemal’in dili sözcüğün gerçek anlamıyla </a:t>
            </a:r>
            <a:r>
              <a:rPr lang="tr-TR" sz="2400" dirty="0" smtClean="0">
                <a:solidFill>
                  <a:srgbClr val="C00000"/>
                </a:solidFill>
              </a:rPr>
              <a:t>halkçı </a:t>
            </a:r>
            <a:r>
              <a:rPr lang="tr-TR" sz="2400" dirty="0" smtClean="0"/>
              <a:t>bir yapı taşır. Yazınımızda, Milli Edebiyat döneminden bu yana halkın söz değerlerinden yararlanma, halkçı ve ulusal bir yazın oluşturma tartışılagelmiştir hep</a:t>
            </a:r>
            <a:r>
              <a:rPr lang="tr-TR" sz="2400" dirty="0" smtClean="0">
                <a:solidFill>
                  <a:srgbClr val="C00000"/>
                </a:solidFill>
              </a:rPr>
              <a:t>. Nedir yazınsal bağlamda halkçı ve ulusal olmak? </a:t>
            </a:r>
          </a:p>
          <a:p>
            <a:pPr algn="ctr"/>
            <a:endParaRPr lang="tr-TR" sz="2400" dirty="0" smtClean="0"/>
          </a:p>
          <a:p>
            <a:pPr algn="ctr"/>
            <a:r>
              <a:rPr lang="tr-TR" sz="2400" dirty="0" smtClean="0">
                <a:solidFill>
                  <a:srgbClr val="C00000"/>
                </a:solidFill>
              </a:rPr>
              <a:t>Halktan aldığını işleyip zenginleştirerek halka sunmaktır. </a:t>
            </a:r>
            <a:r>
              <a:rPr lang="tr-TR" sz="2400" dirty="0" smtClean="0"/>
              <a:t>Bu açıdan bakılırsa Yaşar Kemal, halkçılığın ve ulusallığın doruğunda soluyan bir büyük sanatçımızdır.</a:t>
            </a:r>
            <a:endParaRPr lang="tr-TR"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00034" y="928670"/>
            <a:ext cx="8215370" cy="1200329"/>
          </a:xfrm>
          <a:prstGeom prst="rect">
            <a:avLst/>
          </a:prstGeom>
          <a:noFill/>
        </p:spPr>
        <p:txBody>
          <a:bodyPr wrap="square" rtlCol="0">
            <a:spAutoFit/>
          </a:bodyPr>
          <a:lstStyle/>
          <a:p>
            <a:pPr algn="ctr"/>
            <a:r>
              <a:rPr lang="tr-TR" sz="2400" dirty="0" smtClean="0"/>
              <a:t>Yaşar Kemal’in </a:t>
            </a:r>
            <a:r>
              <a:rPr lang="tr-TR" sz="2400" dirty="0" smtClean="0">
                <a:solidFill>
                  <a:srgbClr val="C00000"/>
                </a:solidFill>
              </a:rPr>
              <a:t>halktan alıp işleyerek yine halka verdiği </a:t>
            </a:r>
            <a:r>
              <a:rPr lang="tr-TR" sz="2400" dirty="0" smtClean="0"/>
              <a:t>öğelerin başında yerel sözcükler, başka tür bir yaşam biçiminin içinden süzülüp gelen söz değerleri gelir:</a:t>
            </a:r>
            <a:endParaRPr lang="tr-TR" sz="2400" dirty="0"/>
          </a:p>
        </p:txBody>
      </p:sp>
      <p:sp>
        <p:nvSpPr>
          <p:cNvPr id="3" name="2 Metin kutusu"/>
          <p:cNvSpPr txBox="1"/>
          <p:nvPr/>
        </p:nvSpPr>
        <p:spPr>
          <a:xfrm>
            <a:off x="714348" y="2357430"/>
            <a:ext cx="6215106" cy="3539430"/>
          </a:xfrm>
          <a:prstGeom prst="rect">
            <a:avLst/>
          </a:prstGeom>
          <a:noFill/>
        </p:spPr>
        <p:txBody>
          <a:bodyPr wrap="square" rtlCol="0">
            <a:spAutoFit/>
          </a:bodyPr>
          <a:lstStyle/>
          <a:p>
            <a:pPr marL="342900" indent="-342900"/>
            <a:r>
              <a:rPr lang="tr-TR" sz="2800" dirty="0" smtClean="0"/>
              <a:t>AKARAK             SU YOLU</a:t>
            </a:r>
          </a:p>
          <a:p>
            <a:pPr marL="342900" indent="-342900"/>
            <a:r>
              <a:rPr lang="tr-TR" sz="2800" dirty="0" smtClean="0"/>
              <a:t>BELEK                 KUNDAK</a:t>
            </a:r>
          </a:p>
          <a:p>
            <a:pPr marL="342900" indent="-342900"/>
            <a:r>
              <a:rPr lang="tr-TR" sz="2800" dirty="0" smtClean="0"/>
              <a:t>BOYDAK             BİR BAŞINA</a:t>
            </a:r>
          </a:p>
          <a:p>
            <a:pPr marL="342900" indent="-342900"/>
            <a:r>
              <a:rPr lang="tr-TR" sz="2800" dirty="0" smtClean="0"/>
              <a:t>COKUŞMAK         ÜŞÜŞMEK</a:t>
            </a:r>
          </a:p>
          <a:p>
            <a:pPr marL="342900" indent="-342900"/>
            <a:r>
              <a:rPr lang="tr-TR" sz="2800" dirty="0" smtClean="0"/>
              <a:t>EFİLTİ                  ESİNTİ</a:t>
            </a:r>
          </a:p>
          <a:p>
            <a:pPr marL="342900" indent="-342900"/>
            <a:r>
              <a:rPr lang="tr-TR" sz="2800" dirty="0" smtClean="0"/>
              <a:t>İPİLTİ                   PARILTI</a:t>
            </a:r>
          </a:p>
          <a:p>
            <a:pPr marL="342900" indent="-342900"/>
            <a:r>
              <a:rPr lang="tr-TR" sz="2800" dirty="0" smtClean="0"/>
              <a:t>KOYGUN             YOĞUN</a:t>
            </a:r>
          </a:p>
          <a:p>
            <a:pPr marL="342900" indent="-342900"/>
            <a:r>
              <a:rPr lang="tr-TR" sz="2800" dirty="0" smtClean="0"/>
              <a:t>PAMPAL             GELİNCİK </a:t>
            </a:r>
            <a:endParaRPr lang="tr-TR" sz="2800" dirty="0"/>
          </a:p>
        </p:txBody>
      </p:sp>
      <p:sp>
        <p:nvSpPr>
          <p:cNvPr id="7" name="6 Sol Sağ Ok"/>
          <p:cNvSpPr/>
          <p:nvPr/>
        </p:nvSpPr>
        <p:spPr>
          <a:xfrm>
            <a:off x="2285984" y="2571744"/>
            <a:ext cx="500066" cy="14287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Sol Sağ Ok"/>
          <p:cNvSpPr/>
          <p:nvPr/>
        </p:nvSpPr>
        <p:spPr>
          <a:xfrm>
            <a:off x="2285984" y="3000372"/>
            <a:ext cx="500066" cy="14287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Sol Sağ Ok"/>
          <p:cNvSpPr/>
          <p:nvPr/>
        </p:nvSpPr>
        <p:spPr>
          <a:xfrm>
            <a:off x="2285984" y="3429000"/>
            <a:ext cx="500066" cy="14287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Sol Sağ Ok"/>
          <p:cNvSpPr/>
          <p:nvPr/>
        </p:nvSpPr>
        <p:spPr>
          <a:xfrm>
            <a:off x="2643174" y="3857628"/>
            <a:ext cx="428628" cy="14287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Sol Sağ Ok"/>
          <p:cNvSpPr/>
          <p:nvPr/>
        </p:nvSpPr>
        <p:spPr>
          <a:xfrm>
            <a:off x="2071670" y="4214818"/>
            <a:ext cx="500066" cy="21431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Sol Sağ Ok"/>
          <p:cNvSpPr/>
          <p:nvPr/>
        </p:nvSpPr>
        <p:spPr>
          <a:xfrm>
            <a:off x="2071670" y="4643446"/>
            <a:ext cx="500066" cy="21431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Sol Sağ Ok"/>
          <p:cNvSpPr/>
          <p:nvPr/>
        </p:nvSpPr>
        <p:spPr>
          <a:xfrm>
            <a:off x="2285984" y="5143512"/>
            <a:ext cx="500066" cy="21431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Sol Sağ Ok"/>
          <p:cNvSpPr/>
          <p:nvPr/>
        </p:nvSpPr>
        <p:spPr>
          <a:xfrm>
            <a:off x="2285984" y="5572140"/>
            <a:ext cx="500066" cy="21431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357290" y="1285860"/>
            <a:ext cx="6643734" cy="4524315"/>
          </a:xfrm>
          <a:prstGeom prst="rect">
            <a:avLst/>
          </a:prstGeom>
          <a:noFill/>
        </p:spPr>
        <p:txBody>
          <a:bodyPr wrap="square" rtlCol="0">
            <a:spAutoFit/>
          </a:bodyPr>
          <a:lstStyle/>
          <a:p>
            <a:pPr algn="ctr"/>
            <a:r>
              <a:rPr lang="tr-TR" sz="2400" dirty="0" smtClean="0"/>
              <a:t>Yaşar Kemal’de </a:t>
            </a:r>
            <a:r>
              <a:rPr lang="tr-TR" sz="2400" dirty="0" smtClean="0">
                <a:solidFill>
                  <a:srgbClr val="C00000"/>
                </a:solidFill>
              </a:rPr>
              <a:t>okuyucuyu yadırgatacak sözcüklere </a:t>
            </a:r>
            <a:r>
              <a:rPr lang="tr-TR" sz="2400" dirty="0" smtClean="0"/>
              <a:t>sık sık rastlarız. </a:t>
            </a:r>
          </a:p>
          <a:p>
            <a:pPr algn="ctr"/>
            <a:endParaRPr lang="tr-TR" sz="2400" dirty="0" smtClean="0"/>
          </a:p>
          <a:p>
            <a:pPr algn="ctr"/>
            <a:r>
              <a:rPr lang="tr-TR" sz="2400" dirty="0" smtClean="0"/>
              <a:t>Okuyucunun yadırgaması </a:t>
            </a:r>
            <a:r>
              <a:rPr lang="tr-TR" sz="2400" dirty="0" smtClean="0">
                <a:solidFill>
                  <a:srgbClr val="C00000"/>
                </a:solidFill>
              </a:rPr>
              <a:t>bu sözcüklerin anlamını kesinlik ve açıklıkla kavrayamamasından </a:t>
            </a:r>
            <a:r>
              <a:rPr lang="tr-TR" sz="2400" dirty="0" smtClean="0"/>
              <a:t>kaynaklanır. </a:t>
            </a:r>
          </a:p>
          <a:p>
            <a:pPr algn="ctr"/>
            <a:endParaRPr lang="tr-TR" sz="2400" dirty="0" smtClean="0"/>
          </a:p>
          <a:p>
            <a:pPr algn="ctr"/>
            <a:r>
              <a:rPr lang="tr-TR" sz="2400" dirty="0" smtClean="0"/>
              <a:t>Kavrasa bile, sözcüğün kendi dil alanı dışında kaldığını, başka bir ekin alanından geldiğini hemen sezinler. </a:t>
            </a:r>
          </a:p>
          <a:p>
            <a:pPr algn="ctr"/>
            <a:endParaRPr lang="tr-TR" sz="2400" dirty="0" smtClean="0"/>
          </a:p>
          <a:p>
            <a:pPr algn="ctr"/>
            <a:r>
              <a:rPr lang="tr-TR" sz="2400" dirty="0" smtClean="0"/>
              <a:t>Ne ki, bu sözcüklerin anlam bulanıklığı tümcenin anlamını kavramayı engellemez.</a:t>
            </a:r>
            <a:endParaRPr lang="tr-TR"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714480" y="1214422"/>
            <a:ext cx="5286412" cy="4401205"/>
          </a:xfrm>
          <a:prstGeom prst="rect">
            <a:avLst/>
          </a:prstGeom>
          <a:noFill/>
        </p:spPr>
        <p:txBody>
          <a:bodyPr wrap="square" rtlCol="0">
            <a:spAutoFit/>
          </a:bodyPr>
          <a:lstStyle/>
          <a:p>
            <a:pPr algn="ctr"/>
            <a:r>
              <a:rPr lang="tr-TR" dirty="0" smtClean="0"/>
              <a:t> </a:t>
            </a:r>
            <a:r>
              <a:rPr lang="tr-TR" sz="2800" dirty="0" smtClean="0"/>
              <a:t>Hiçbir tümce, herhangi bir düzeydeki yadırgatıcı bir sözcük yüzünden, yazının orta yerinde çözümleyecek bir kördüğüme dönüşmez.</a:t>
            </a:r>
          </a:p>
          <a:p>
            <a:pPr algn="ctr"/>
            <a:endParaRPr lang="tr-TR" sz="2800" dirty="0" smtClean="0"/>
          </a:p>
          <a:p>
            <a:pPr algn="ctr"/>
            <a:r>
              <a:rPr lang="tr-TR" sz="2800" dirty="0" smtClean="0"/>
              <a:t>Yazarın ne demek istediğini sözün gelişinden çıkarırız; o sözün yadırgansın diye oraya konduğunu biliriz.</a:t>
            </a:r>
            <a:endParaRPr lang="tr-TR"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428596" y="714356"/>
            <a:ext cx="240642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tr-TR"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ÖRNEK:</a:t>
            </a:r>
            <a:endParaRPr lang="tr-TR"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3 Metin kutusu"/>
          <p:cNvSpPr txBox="1"/>
          <p:nvPr/>
        </p:nvSpPr>
        <p:spPr>
          <a:xfrm>
            <a:off x="1000100" y="1785926"/>
            <a:ext cx="7072362" cy="830997"/>
          </a:xfrm>
          <a:prstGeom prst="rect">
            <a:avLst/>
          </a:prstGeom>
          <a:noFill/>
        </p:spPr>
        <p:txBody>
          <a:bodyPr wrap="square" rtlCol="0">
            <a:spAutoFit/>
          </a:bodyPr>
          <a:lstStyle/>
          <a:p>
            <a:pPr algn="ctr"/>
            <a:r>
              <a:rPr lang="tr-TR" sz="2400" dirty="0" smtClean="0">
                <a:solidFill>
                  <a:srgbClr val="FF0000"/>
                </a:solidFill>
              </a:rPr>
              <a:t>“Üzengileri som gümüş, eyerleri, kantarmaları savatlı, bellemeleri klaptan işleme...”</a:t>
            </a:r>
            <a:endParaRPr lang="tr-TR" sz="2400" dirty="0">
              <a:solidFill>
                <a:srgbClr val="FF0000"/>
              </a:solidFill>
            </a:endParaRPr>
          </a:p>
        </p:txBody>
      </p:sp>
      <p:sp>
        <p:nvSpPr>
          <p:cNvPr id="5" name="4 Metin kutusu"/>
          <p:cNvSpPr txBox="1"/>
          <p:nvPr/>
        </p:nvSpPr>
        <p:spPr>
          <a:xfrm>
            <a:off x="785786" y="3000372"/>
            <a:ext cx="7929618" cy="2677656"/>
          </a:xfrm>
          <a:prstGeom prst="rect">
            <a:avLst/>
          </a:prstGeom>
          <a:noFill/>
        </p:spPr>
        <p:txBody>
          <a:bodyPr wrap="square" rtlCol="0">
            <a:spAutoFit/>
          </a:bodyPr>
          <a:lstStyle/>
          <a:p>
            <a:pPr algn="ctr"/>
            <a:r>
              <a:rPr lang="tr-TR" sz="2400" dirty="0" smtClean="0"/>
              <a:t>gibisinden bir tümce, </a:t>
            </a:r>
            <a:r>
              <a:rPr lang="tr-TR" sz="2400" dirty="0" smtClean="0">
                <a:solidFill>
                  <a:srgbClr val="C00000"/>
                </a:solidFill>
              </a:rPr>
              <a:t>kantarma, belleme, klaptan </a:t>
            </a:r>
            <a:r>
              <a:rPr lang="tr-TR" sz="2400" dirty="0" smtClean="0"/>
              <a:t>işleme gibi yadırgatıcıların yanı sıra </a:t>
            </a:r>
            <a:r>
              <a:rPr lang="tr-TR" sz="2400" dirty="0" smtClean="0">
                <a:solidFill>
                  <a:srgbClr val="C00000"/>
                </a:solidFill>
              </a:rPr>
              <a:t>üzengi, eyer, som gümüş</a:t>
            </a:r>
            <a:r>
              <a:rPr lang="tr-TR" sz="2400" dirty="0" smtClean="0"/>
              <a:t> gibi “sürükleyiciler” ile beslenmiştir. Bu sürükleyiciler olmasa, anlamını bilmediğimiz öteki sözcükler bir duvar gibi karşımıza dikilir. Demek ki </a:t>
            </a:r>
            <a:r>
              <a:rPr lang="tr-TR" sz="2400" dirty="0" smtClean="0">
                <a:solidFill>
                  <a:srgbClr val="C00000"/>
                </a:solidFill>
              </a:rPr>
              <a:t>sürükleyicilerin görevi, neden söz edildiğini belirtmek, çıkaramadığımız sözcüklerin de hangi alana bağlı olduklarını ortaya koymaktır.</a:t>
            </a:r>
            <a:endParaRPr lang="tr-TR" sz="2400" dirty="0">
              <a:solidFill>
                <a:srgbClr val="C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3108" y="1071546"/>
            <a:ext cx="5072098" cy="4524315"/>
          </a:xfrm>
          <a:prstGeom prst="rect">
            <a:avLst/>
          </a:prstGeom>
          <a:noFill/>
        </p:spPr>
        <p:txBody>
          <a:bodyPr wrap="square" rtlCol="0">
            <a:spAutoFit/>
          </a:bodyPr>
          <a:lstStyle/>
          <a:p>
            <a:pPr algn="ctr"/>
            <a:r>
              <a:rPr lang="tr-TR" sz="3200" dirty="0" smtClean="0"/>
              <a:t>Yaşar Kemal’in dilinde </a:t>
            </a:r>
            <a:r>
              <a:rPr lang="tr-TR" sz="3200" dirty="0" smtClean="0">
                <a:solidFill>
                  <a:srgbClr val="C00000"/>
                </a:solidFill>
              </a:rPr>
              <a:t>ikilemeler </a:t>
            </a:r>
            <a:r>
              <a:rPr lang="tr-TR" sz="3200" dirty="0" smtClean="0"/>
              <a:t>de bir bölge oluşturur başlı başına. </a:t>
            </a:r>
          </a:p>
          <a:p>
            <a:pPr algn="ctr"/>
            <a:endParaRPr lang="tr-TR" sz="3200" dirty="0" smtClean="0"/>
          </a:p>
          <a:p>
            <a:pPr algn="ctr"/>
            <a:r>
              <a:rPr lang="tr-TR" sz="3200" dirty="0" smtClean="0"/>
              <a:t>İkileme sadece bir pekiştirme, betimleme öğesi değildir onda. </a:t>
            </a:r>
            <a:r>
              <a:rPr lang="tr-TR" sz="3200" dirty="0" smtClean="0">
                <a:solidFill>
                  <a:srgbClr val="C00000"/>
                </a:solidFill>
              </a:rPr>
              <a:t>Anlatımda akışkanlığı sağlayan yollardan biridir: </a:t>
            </a:r>
            <a:endParaRPr lang="tr-TR" sz="3200" dirty="0">
              <a:solidFill>
                <a:srgbClr val="C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demirciler-carsisi-cinayeti---akcasazin--42d5.jpg"/>
          <p:cNvPicPr>
            <a:picLocks noChangeAspect="1"/>
          </p:cNvPicPr>
          <p:nvPr/>
        </p:nvPicPr>
        <p:blipFill>
          <a:blip r:embed="rId2"/>
          <a:stretch>
            <a:fillRect/>
          </a:stretch>
        </p:blipFill>
        <p:spPr>
          <a:xfrm>
            <a:off x="0" y="0"/>
            <a:ext cx="4415021" cy="6858000"/>
          </a:xfrm>
          <a:prstGeom prst="rect">
            <a:avLst/>
          </a:prstGeom>
        </p:spPr>
      </p:pic>
      <p:sp>
        <p:nvSpPr>
          <p:cNvPr id="3" name="2 Metin kutusu"/>
          <p:cNvSpPr txBox="1"/>
          <p:nvPr/>
        </p:nvSpPr>
        <p:spPr>
          <a:xfrm>
            <a:off x="5072066" y="1071546"/>
            <a:ext cx="2928958" cy="4832092"/>
          </a:xfrm>
          <a:prstGeom prst="rect">
            <a:avLst/>
          </a:prstGeom>
          <a:noFill/>
        </p:spPr>
        <p:txBody>
          <a:bodyPr wrap="square" rtlCol="0">
            <a:spAutoFit/>
          </a:bodyPr>
          <a:lstStyle/>
          <a:p>
            <a:pPr algn="ctr"/>
            <a:r>
              <a:rPr lang="tr-TR" sz="2800" dirty="0" smtClean="0"/>
              <a:t>“Geceye, yağmurun içinde bir hoş </a:t>
            </a:r>
            <a:r>
              <a:rPr lang="tr-TR" sz="2800" dirty="0" smtClean="0">
                <a:solidFill>
                  <a:srgbClr val="C00000"/>
                </a:solidFill>
              </a:rPr>
              <a:t>belli belirsiz</a:t>
            </a:r>
            <a:r>
              <a:rPr lang="tr-TR" sz="2800" dirty="0" smtClean="0"/>
              <a:t> kuşlar düştüler. </a:t>
            </a:r>
            <a:r>
              <a:rPr lang="tr-TR" sz="2800" dirty="0" smtClean="0">
                <a:solidFill>
                  <a:srgbClr val="C00000"/>
                </a:solidFill>
              </a:rPr>
              <a:t>Leke leke</a:t>
            </a:r>
            <a:r>
              <a:rPr lang="tr-TR" sz="2800" dirty="0" smtClean="0"/>
              <a:t>, </a:t>
            </a:r>
            <a:r>
              <a:rPr lang="tr-TR" sz="2800" dirty="0" smtClean="0">
                <a:solidFill>
                  <a:srgbClr val="C00000"/>
                </a:solidFill>
              </a:rPr>
              <a:t>top top </a:t>
            </a:r>
            <a:r>
              <a:rPr lang="tr-TR" sz="2800" dirty="0" smtClean="0"/>
              <a:t>uçuştular. Kuşlar, </a:t>
            </a:r>
            <a:r>
              <a:rPr lang="tr-TR" sz="2800" dirty="0" smtClean="0">
                <a:solidFill>
                  <a:srgbClr val="C00000"/>
                </a:solidFill>
              </a:rPr>
              <a:t>pare pare </a:t>
            </a:r>
            <a:r>
              <a:rPr lang="tr-TR" sz="2800" dirty="0" smtClean="0"/>
              <a:t>gökten iniyor, geceye, toprağa sarı, </a:t>
            </a:r>
            <a:r>
              <a:rPr lang="tr-TR" sz="2800" dirty="0" smtClean="0">
                <a:solidFill>
                  <a:srgbClr val="C00000"/>
                </a:solidFill>
              </a:rPr>
              <a:t>pul pul </a:t>
            </a:r>
            <a:r>
              <a:rPr lang="tr-TR" sz="2800" dirty="0" smtClean="0"/>
              <a:t>dökülüyorlardı.”</a:t>
            </a:r>
            <a:endParaRPr lang="tr-TR"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142976" y="928670"/>
            <a:ext cx="6786610" cy="4893647"/>
          </a:xfrm>
          <a:prstGeom prst="rect">
            <a:avLst/>
          </a:prstGeom>
          <a:noFill/>
        </p:spPr>
        <p:txBody>
          <a:bodyPr wrap="square" rtlCol="0">
            <a:spAutoFit/>
          </a:bodyPr>
          <a:lstStyle/>
          <a:p>
            <a:pPr algn="ctr"/>
            <a:r>
              <a:rPr lang="tr-TR" sz="2400" dirty="0" smtClean="0"/>
              <a:t>Yaşar Kemal’in ayrıntı seçmede usta, seçtiği ayrıntıları yansıtmada Türkçenin somutlama gücünden bütün yönleriyle yararlanmasını bilen bir büyük yazar olduğunu söylemiştik. </a:t>
            </a:r>
          </a:p>
          <a:p>
            <a:pPr algn="ctr"/>
            <a:endParaRPr lang="tr-TR" sz="2400" dirty="0" smtClean="0"/>
          </a:p>
          <a:p>
            <a:pPr algn="ctr"/>
            <a:r>
              <a:rPr lang="tr-TR" sz="2400" dirty="0" smtClean="0">
                <a:solidFill>
                  <a:srgbClr val="C00000"/>
                </a:solidFill>
              </a:rPr>
              <a:t>Anlatımındaki şiirselliği, anlatım biçimleri içinde betimlemeye ağırlık verişini </a:t>
            </a:r>
            <a:r>
              <a:rPr lang="tr-TR" sz="2400" dirty="0" smtClean="0"/>
              <a:t>de onun bu yönüyle açıklayabiliriz yine. </a:t>
            </a:r>
          </a:p>
          <a:p>
            <a:pPr algn="ctr"/>
            <a:endParaRPr lang="tr-TR" sz="2400" dirty="0" smtClean="0"/>
          </a:p>
          <a:p>
            <a:pPr algn="ctr"/>
            <a:r>
              <a:rPr lang="tr-TR" sz="2400" dirty="0" smtClean="0"/>
              <a:t>Çünkü şiirsellik, imgelerle düşünmeyi gerektirir. </a:t>
            </a:r>
          </a:p>
          <a:p>
            <a:pPr algn="ctr"/>
            <a:endParaRPr lang="tr-TR" sz="2400" dirty="0" smtClean="0"/>
          </a:p>
          <a:p>
            <a:pPr algn="ctr"/>
            <a:r>
              <a:rPr lang="tr-TR" sz="2400" dirty="0" smtClean="0">
                <a:solidFill>
                  <a:srgbClr val="C00000"/>
                </a:solidFill>
              </a:rPr>
              <a:t>Yaşar Kemal’in romanları, öyküleri bir imgeler, eğretileme ve değişmeceler ormanı gibidir:</a:t>
            </a:r>
            <a:endParaRPr lang="tr-TR" sz="2400" dirty="0">
              <a:solidFill>
                <a:srgbClr val="C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kanin-sesi-kimsecik-3-e900.jpg"/>
          <p:cNvPicPr>
            <a:picLocks noChangeAspect="1"/>
          </p:cNvPicPr>
          <p:nvPr/>
        </p:nvPicPr>
        <p:blipFill>
          <a:blip r:embed="rId2"/>
          <a:stretch>
            <a:fillRect/>
          </a:stretch>
        </p:blipFill>
        <p:spPr>
          <a:xfrm>
            <a:off x="1" y="0"/>
            <a:ext cx="3786182" cy="6858000"/>
          </a:xfrm>
          <a:prstGeom prst="rect">
            <a:avLst/>
          </a:prstGeom>
        </p:spPr>
      </p:pic>
      <p:sp>
        <p:nvSpPr>
          <p:cNvPr id="3" name="2 Metin kutusu"/>
          <p:cNvSpPr txBox="1"/>
          <p:nvPr/>
        </p:nvSpPr>
        <p:spPr>
          <a:xfrm>
            <a:off x="4429124" y="1071546"/>
            <a:ext cx="3929090" cy="5324535"/>
          </a:xfrm>
          <a:prstGeom prst="rect">
            <a:avLst/>
          </a:prstGeom>
          <a:noFill/>
        </p:spPr>
        <p:txBody>
          <a:bodyPr wrap="square" rtlCol="0">
            <a:spAutoFit/>
          </a:bodyPr>
          <a:lstStyle/>
          <a:p>
            <a:pPr algn="ctr"/>
            <a:r>
              <a:rPr lang="tr-TR" sz="2000" b="1" dirty="0" smtClean="0"/>
              <a:t>“Bahar, Çukurova’ya çiçeklerle, tomurcuklarla kır laleleri, gelinciklerle geldiği kadar, arılarla da gelir. Bal arıları, yumak yumak dallarda oğullar verir, salkım saçak dolaşırlarken kovanların, kayaların yöresinde, yaban arıları, sarıcalar, boncuklular, eşek arıları, karaca arıları da, kimi altın damlası, kimi şimşek gümüşü aklığı, kimi çelik mavisi, kimi meneviş yeşilinde balkıyarak, dünyayı vızıltılara boğarak, derinden uğuldayarak peteklerde birikişir, kimi de gökyüzünde savrulurlardı, ordan oraya cavarak, dağılıp toparlanarak, bir dalga gibi eserek. </a:t>
            </a:r>
            <a:endParaRPr lang="tr-TR"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428596" y="357166"/>
            <a:ext cx="8072494" cy="6186309"/>
          </a:xfrm>
          <a:prstGeom prst="rect">
            <a:avLst/>
          </a:prstGeom>
          <a:noFill/>
        </p:spPr>
        <p:txBody>
          <a:bodyPr wrap="square" rtlCol="0">
            <a:spAutoFit/>
          </a:bodyPr>
          <a:lstStyle/>
          <a:p>
            <a:r>
              <a:rPr lang="tr-TR" sz="2200" dirty="0" smtClean="0"/>
              <a:t>Bu kısa alıntı Yaşar Kemal’in </a:t>
            </a:r>
            <a:r>
              <a:rPr lang="tr-TR" sz="2200" dirty="0" smtClean="0">
                <a:solidFill>
                  <a:srgbClr val="C00000"/>
                </a:solidFill>
              </a:rPr>
              <a:t>adlandırma, niteleme, ayırma ve gösterme gücünü</a:t>
            </a:r>
            <a:r>
              <a:rPr lang="tr-TR" sz="2200" dirty="0" smtClean="0"/>
              <a:t> de örneklendirir. Buradaki her ayrıntı işlevseldir. Çünkü nesnelerle, varlıklarla okur arasındaki uzaklığı kapamaya yarar. </a:t>
            </a:r>
          </a:p>
          <a:p>
            <a:endParaRPr lang="tr-TR" sz="2200" dirty="0" smtClean="0"/>
          </a:p>
          <a:p>
            <a:r>
              <a:rPr lang="tr-TR" sz="2200" dirty="0" smtClean="0"/>
              <a:t>Renklerle seslerle ilgili belirleyici, ayırıcı özellikleri nasıl ustaca bulup ortaya koyuyorsa </a:t>
            </a:r>
            <a:r>
              <a:rPr lang="tr-TR" sz="2200" dirty="0" smtClean="0">
                <a:solidFill>
                  <a:srgbClr val="C00000"/>
                </a:solidFill>
              </a:rPr>
              <a:t>Yaşar Kemal, aynı şeyi kokular için de yapıyor:</a:t>
            </a:r>
          </a:p>
          <a:p>
            <a:endParaRPr lang="tr-TR" sz="2200" dirty="0" smtClean="0"/>
          </a:p>
          <a:p>
            <a:r>
              <a:rPr lang="tr-TR" sz="2200" dirty="0" smtClean="0"/>
              <a:t>“Ortalık yanık, </a:t>
            </a:r>
            <a:r>
              <a:rPr lang="tr-TR" sz="2200" dirty="0" err="1" smtClean="0"/>
              <a:t>göğnümüş</a:t>
            </a:r>
            <a:r>
              <a:rPr lang="tr-TR" sz="2200" dirty="0" smtClean="0"/>
              <a:t> ekin sapı, ağır bataklık, acı, keskin pıtrak karışımı bir kokuyla kokuyordu.” (Demirciler Çarşısı Cinayeti, s. 21) </a:t>
            </a:r>
          </a:p>
          <a:p>
            <a:endParaRPr lang="tr-TR" sz="2200" dirty="0" smtClean="0"/>
          </a:p>
          <a:p>
            <a:r>
              <a:rPr lang="tr-TR" sz="2200" dirty="0" smtClean="0"/>
              <a:t>Romanın 23. sayfasında “... taze büyülü köpürmüş bir kan kokusu; </a:t>
            </a:r>
          </a:p>
          <a:p>
            <a:endParaRPr lang="tr-TR" sz="2200" dirty="0" smtClean="0"/>
          </a:p>
          <a:p>
            <a:r>
              <a:rPr lang="tr-TR" sz="2200" dirty="0" smtClean="0"/>
              <a:t>25’te “yanmış ekmek kokusu”; </a:t>
            </a:r>
          </a:p>
          <a:p>
            <a:endParaRPr lang="tr-TR" sz="2200" dirty="0" smtClean="0"/>
          </a:p>
          <a:p>
            <a:r>
              <a:rPr lang="tr-TR" sz="2200" dirty="0" smtClean="0"/>
              <a:t>27’de “... taze, nemli bataklık kokusu, keskin, kekremsi, acı, sert bir ağaç kokusu”; </a:t>
            </a:r>
          </a:p>
          <a:p>
            <a:endParaRPr lang="tr-TR" sz="2200" dirty="0" smtClean="0"/>
          </a:p>
          <a:p>
            <a:r>
              <a:rPr lang="tr-TR" sz="2200" dirty="0" smtClean="0"/>
              <a:t>33’te “acı pıtrak, toz, ekin sapı, sığırkuyruğu, bataklık kokusu”... gibi.</a:t>
            </a:r>
            <a:endParaRPr lang="tr-TR" sz="2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785786" y="1142984"/>
            <a:ext cx="7572428" cy="4154984"/>
          </a:xfrm>
          <a:prstGeom prst="rect">
            <a:avLst/>
          </a:prstGeom>
          <a:noFill/>
        </p:spPr>
        <p:txBody>
          <a:bodyPr wrap="square" rtlCol="0">
            <a:spAutoFit/>
          </a:bodyPr>
          <a:lstStyle/>
          <a:p>
            <a:pPr algn="ctr"/>
            <a:r>
              <a:rPr lang="tr-TR" sz="2400" dirty="0" smtClean="0">
                <a:solidFill>
                  <a:srgbClr val="C00000"/>
                </a:solidFill>
              </a:rPr>
              <a:t>Tümce düzeni </a:t>
            </a:r>
            <a:r>
              <a:rPr lang="tr-TR" sz="2400" dirty="0" smtClean="0"/>
              <a:t>yönünden de anlatılamaz zenginlikler içerir Yaşar Kemal’in anlatım örüntüsü. Kuralcı dilbilgisinde saptanan </a:t>
            </a:r>
            <a:r>
              <a:rPr lang="tr-TR" sz="2400" dirty="0" smtClean="0">
                <a:solidFill>
                  <a:srgbClr val="C00000"/>
                </a:solidFill>
              </a:rPr>
              <a:t>geleneksel tümce kalıplarının dışına çıkar. </a:t>
            </a:r>
            <a:r>
              <a:rPr lang="tr-TR" sz="2400" dirty="0" smtClean="0"/>
              <a:t>Yepyeni tümce kalıpları kurar, oluşturur. Anlatımın akışına, anlatılan nesne ya da öznenin durumuna göre yapar bunu. Sözgelimi şu türden sayıp dökmeli, sıralı tümceler devinimin ağır bastığı yerlerde çıkar karşımıza:</a:t>
            </a:r>
          </a:p>
          <a:p>
            <a:pPr algn="ctr"/>
            <a:endParaRPr lang="tr-TR" sz="2400" dirty="0" smtClean="0"/>
          </a:p>
          <a:p>
            <a:pPr algn="ctr"/>
            <a:r>
              <a:rPr lang="tr-TR" sz="2400" dirty="0" smtClean="0">
                <a:solidFill>
                  <a:srgbClr val="7030A0"/>
                </a:solidFill>
              </a:rPr>
              <a:t>“Atlar kişnedi, horozlar öttü, toprak sarsıldı, ovadaki her canlı sonuna kadar bağırdı, kurt kuş, yılan çiyan, börtü böcek.” </a:t>
            </a:r>
            <a:endParaRPr lang="tr-TR" sz="2400" dirty="0">
              <a:solidFill>
                <a:srgbClr val="7030A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285852" y="1428736"/>
            <a:ext cx="6429420" cy="3693319"/>
          </a:xfrm>
          <a:prstGeom prst="rect">
            <a:avLst/>
          </a:prstGeom>
          <a:noFill/>
        </p:spPr>
        <p:txBody>
          <a:bodyPr wrap="square" rtlCol="0">
            <a:spAutoFit/>
          </a:bodyPr>
          <a:lstStyle/>
          <a:p>
            <a:pPr algn="ctr"/>
            <a:r>
              <a:rPr lang="tr-TR" sz="2400" dirty="0" smtClean="0">
                <a:solidFill>
                  <a:srgbClr val="C00000"/>
                </a:solidFill>
              </a:rPr>
              <a:t>Tümce içinde tümce kurarak yeni yapılar üretir </a:t>
            </a:r>
            <a:r>
              <a:rPr lang="tr-TR" sz="2400" dirty="0" smtClean="0"/>
              <a:t>Yaşar Kemal. </a:t>
            </a:r>
            <a:r>
              <a:rPr lang="tr-TR" sz="2400" dirty="0" smtClean="0">
                <a:solidFill>
                  <a:srgbClr val="C00000"/>
                </a:solidFill>
              </a:rPr>
              <a:t>Eksiltili, tek sözcüklü tümcelerin yerini elli altmış sözcüklü tümceler alır. </a:t>
            </a:r>
            <a:r>
              <a:rPr lang="tr-TR" sz="2400" dirty="0" smtClean="0"/>
              <a:t>Bir soruyu yanıtlarken şöyle açıklar nedenini:</a:t>
            </a:r>
          </a:p>
          <a:p>
            <a:pPr algn="ctr"/>
            <a:r>
              <a:rPr lang="tr-TR" sz="2400" dirty="0" smtClean="0"/>
              <a:t/>
            </a:r>
            <a:br>
              <a:rPr lang="tr-TR" sz="2400" dirty="0" smtClean="0"/>
            </a:br>
            <a:r>
              <a:rPr lang="tr-TR" sz="2400" dirty="0" smtClean="0">
                <a:solidFill>
                  <a:srgbClr val="0070C0"/>
                </a:solidFill>
              </a:rPr>
              <a:t>“...ne halt edeyim duran bir dağın karşısında. Dağın gölgesini bulutunu nasıl keseyim ben? Nasıl keseyim de nokta koyayım? Anlattığın şeyin devinimi senin cümleni de yaratır.”</a:t>
            </a:r>
          </a:p>
          <a:p>
            <a:pPr algn="ct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357290" y="642918"/>
            <a:ext cx="6572296" cy="4893647"/>
          </a:xfrm>
          <a:prstGeom prst="rect">
            <a:avLst/>
          </a:prstGeom>
          <a:noFill/>
        </p:spPr>
        <p:txBody>
          <a:bodyPr wrap="square" rtlCol="0">
            <a:spAutoFit/>
          </a:bodyPr>
          <a:lstStyle/>
          <a:p>
            <a:pPr algn="ctr"/>
            <a:r>
              <a:rPr lang="tr-TR" sz="2400" dirty="0" smtClean="0"/>
              <a:t>Yaşar Kemal’in anlatımını besleyen, tümce örüntüsünü etkileyen etkenlerden biri de </a:t>
            </a:r>
            <a:r>
              <a:rPr lang="tr-TR" sz="2400" dirty="0" smtClean="0">
                <a:solidFill>
                  <a:srgbClr val="FF0000"/>
                </a:solidFill>
              </a:rPr>
              <a:t>folklor ürünlerinin</a:t>
            </a:r>
            <a:r>
              <a:rPr lang="tr-TR" sz="2400" dirty="0" smtClean="0"/>
              <a:t> onun dil toprağındaki izleridir. </a:t>
            </a:r>
          </a:p>
          <a:p>
            <a:pPr algn="ctr"/>
            <a:endParaRPr lang="tr-TR" sz="2400" dirty="0" smtClean="0"/>
          </a:p>
          <a:p>
            <a:pPr algn="ctr"/>
            <a:r>
              <a:rPr lang="tr-TR" sz="2400" dirty="0" smtClean="0"/>
              <a:t>Bu izler, bir dize, kalıplaşmış bir söz, benzetmeler vb. anlatımın akışı içinde gösterir kendini. </a:t>
            </a:r>
          </a:p>
          <a:p>
            <a:pPr algn="ctr"/>
            <a:endParaRPr lang="tr-TR" sz="2400" dirty="0" smtClean="0"/>
          </a:p>
          <a:p>
            <a:pPr algn="ctr"/>
            <a:r>
              <a:rPr lang="tr-TR" sz="2400" dirty="0" smtClean="0"/>
              <a:t>Kimi örneklere bağlayayım bunu: Çukurova yöresinde baharı anlatan, kalıplaşmış bir söz: </a:t>
            </a:r>
            <a:r>
              <a:rPr lang="tr-TR" sz="2400" dirty="0" smtClean="0">
                <a:solidFill>
                  <a:srgbClr val="0070C0"/>
                </a:solidFill>
              </a:rPr>
              <a:t>“Dağa çıktım, dağlar </a:t>
            </a:r>
            <a:r>
              <a:rPr lang="tr-TR" sz="2400" dirty="0" err="1" smtClean="0">
                <a:solidFill>
                  <a:srgbClr val="0070C0"/>
                </a:solidFill>
              </a:rPr>
              <a:t>nennileniyordu</a:t>
            </a:r>
            <a:r>
              <a:rPr lang="tr-TR" sz="2400" dirty="0" smtClean="0">
                <a:solidFill>
                  <a:srgbClr val="0070C0"/>
                </a:solidFill>
              </a:rPr>
              <a:t>.” </a:t>
            </a:r>
          </a:p>
          <a:p>
            <a:pPr algn="ctr"/>
            <a:endParaRPr lang="tr-TR" sz="2400" dirty="0" smtClean="0"/>
          </a:p>
          <a:p>
            <a:pPr algn="ctr"/>
            <a:r>
              <a:rPr lang="tr-TR" sz="2400" dirty="0" smtClean="0"/>
              <a:t>Bir de bakıyorsunuz bu söz Yaşar Kemal’in son romanı Kanın Sesi’nde çıkıyor karşınıza:</a:t>
            </a:r>
            <a:endParaRPr lang="tr-TR"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kanin-sesi-kimsecik-3-e900.jpg"/>
          <p:cNvPicPr>
            <a:picLocks noChangeAspect="1"/>
          </p:cNvPicPr>
          <p:nvPr/>
        </p:nvPicPr>
        <p:blipFill>
          <a:blip r:embed="rId2"/>
          <a:stretch>
            <a:fillRect/>
          </a:stretch>
        </p:blipFill>
        <p:spPr>
          <a:xfrm>
            <a:off x="1" y="0"/>
            <a:ext cx="4000496" cy="6858000"/>
          </a:xfrm>
          <a:prstGeom prst="rect">
            <a:avLst/>
          </a:prstGeom>
        </p:spPr>
      </p:pic>
      <p:sp>
        <p:nvSpPr>
          <p:cNvPr id="3" name="2 Metin kutusu"/>
          <p:cNvSpPr txBox="1"/>
          <p:nvPr/>
        </p:nvSpPr>
        <p:spPr>
          <a:xfrm>
            <a:off x="4786314" y="1428736"/>
            <a:ext cx="3857652" cy="4524315"/>
          </a:xfrm>
          <a:prstGeom prst="rect">
            <a:avLst/>
          </a:prstGeom>
          <a:noFill/>
        </p:spPr>
        <p:txBody>
          <a:bodyPr wrap="square" rtlCol="0">
            <a:spAutoFit/>
          </a:bodyPr>
          <a:lstStyle/>
          <a:p>
            <a:r>
              <a:rPr lang="tr-TR" sz="2400" dirty="0" smtClean="0"/>
              <a:t>“...toprağa yapışmış sarı çiğdemler, çalı diplerinde boynu bükük mor menekşeler, sümbüller, kırmızı gözlü nergisler, oradan oraya akan yılanlar, inceden bir uğultu, çiçeklere </a:t>
            </a:r>
            <a:r>
              <a:rPr lang="tr-TR" sz="2400" dirty="0" err="1" smtClean="0"/>
              <a:t>çokuşmuş</a:t>
            </a:r>
            <a:r>
              <a:rPr lang="tr-TR" sz="2400" dirty="0" smtClean="0"/>
              <a:t> arılar... Doğa, kayalar, elenmiş bulgur gibi toprak, yumuşak, ılık </a:t>
            </a:r>
            <a:r>
              <a:rPr lang="tr-TR" sz="2400" dirty="0" err="1" smtClean="0"/>
              <a:t>efileyen</a:t>
            </a:r>
            <a:r>
              <a:rPr lang="tr-TR" sz="2400" dirty="0" smtClean="0"/>
              <a:t> ince bir yel... </a:t>
            </a:r>
            <a:r>
              <a:rPr lang="tr-TR" sz="2400" dirty="0" smtClean="0">
                <a:solidFill>
                  <a:srgbClr val="C00000"/>
                </a:solidFill>
              </a:rPr>
              <a:t>Dağlar </a:t>
            </a:r>
            <a:r>
              <a:rPr lang="tr-TR" sz="2400" dirty="0" err="1" smtClean="0">
                <a:solidFill>
                  <a:srgbClr val="C00000"/>
                </a:solidFill>
              </a:rPr>
              <a:t>nennileniyordu</a:t>
            </a:r>
            <a:r>
              <a:rPr lang="tr-TR" sz="2400" dirty="0" smtClean="0">
                <a:solidFill>
                  <a:srgbClr val="C00000"/>
                </a:solidFill>
              </a:rPr>
              <a:t>.”</a:t>
            </a:r>
            <a:endParaRPr lang="tr-TR" sz="2400" dirty="0">
              <a:solidFill>
                <a:srgbClr val="C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785918" y="1500174"/>
            <a:ext cx="5643602" cy="4524315"/>
          </a:xfrm>
          <a:prstGeom prst="rect">
            <a:avLst/>
          </a:prstGeom>
          <a:noFill/>
        </p:spPr>
        <p:txBody>
          <a:bodyPr wrap="square" rtlCol="0">
            <a:spAutoFit/>
          </a:bodyPr>
          <a:lstStyle/>
          <a:p>
            <a:pPr algn="ctr"/>
            <a:r>
              <a:rPr lang="tr-TR" sz="2400" dirty="0" smtClean="0">
                <a:solidFill>
                  <a:srgbClr val="C00000"/>
                </a:solidFill>
              </a:rPr>
              <a:t>Halk dilinin verimlerini kendi söylemi içinde eritme </a:t>
            </a:r>
            <a:r>
              <a:rPr lang="tr-TR" sz="2400" dirty="0" smtClean="0"/>
              <a:t>Yaşar Kemal’in özgünlüğünü belirleyen yönlerinden biridir. Kişilerin yakarılarında, ilençlerinde, küfürlerinde, iç konuşmalarında bütün renkliliği ve zenginliğiyle yansır bu yön. Örneğin bizim folklor geleneğimizde doğa kişileştirilir hep. İnsanımız ağaçla, kuşla, yıldızla, dağla, kayayla konuşur. Bunu Yaşar Kemal’in </a:t>
            </a:r>
            <a:r>
              <a:rPr lang="tr-TR" sz="2400" i="1" dirty="0" err="1" smtClean="0"/>
              <a:t>Ortadirek’</a:t>
            </a:r>
            <a:r>
              <a:rPr lang="tr-TR" sz="2400" dirty="0" err="1" smtClean="0"/>
              <a:t>inde</a:t>
            </a:r>
            <a:r>
              <a:rPr lang="tr-TR" sz="2400" dirty="0" smtClean="0"/>
              <a:t> ve </a:t>
            </a:r>
            <a:r>
              <a:rPr lang="tr-TR" sz="2400" i="1" dirty="0" smtClean="0"/>
              <a:t>Ölmez Otu’</a:t>
            </a:r>
            <a:r>
              <a:rPr lang="tr-TR" sz="2400" dirty="0" smtClean="0"/>
              <a:t>nda </a:t>
            </a:r>
            <a:r>
              <a:rPr lang="tr-TR" sz="2400" dirty="0" err="1" smtClean="0"/>
              <a:t>Meryemce’nin</a:t>
            </a:r>
            <a:r>
              <a:rPr lang="tr-TR" sz="2400" dirty="0" smtClean="0"/>
              <a:t> otla, ağaçla, yıldızla, horozla konuşmasında buluruz.</a:t>
            </a:r>
            <a:endParaRPr lang="tr-TR"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images-1.jpeg"/>
          <p:cNvPicPr>
            <a:picLocks noChangeAspect="1"/>
          </p:cNvPicPr>
          <p:nvPr/>
        </p:nvPicPr>
        <p:blipFill>
          <a:blip r:embed="rId2"/>
          <a:stretch>
            <a:fillRect/>
          </a:stretch>
        </p:blipFill>
        <p:spPr>
          <a:xfrm>
            <a:off x="0" y="0"/>
            <a:ext cx="5357817" cy="6858000"/>
          </a:xfrm>
          <a:prstGeom prst="rect">
            <a:avLst/>
          </a:prstGeom>
        </p:spPr>
      </p:pic>
      <p:sp>
        <p:nvSpPr>
          <p:cNvPr id="3" name="2 Metin kutusu"/>
          <p:cNvSpPr txBox="1"/>
          <p:nvPr/>
        </p:nvSpPr>
        <p:spPr>
          <a:xfrm>
            <a:off x="5786446" y="1142984"/>
            <a:ext cx="2428892" cy="4893647"/>
          </a:xfrm>
          <a:prstGeom prst="rect">
            <a:avLst/>
          </a:prstGeom>
          <a:noFill/>
        </p:spPr>
        <p:txBody>
          <a:bodyPr wrap="square" rtlCol="0">
            <a:spAutoFit/>
          </a:bodyPr>
          <a:lstStyle/>
          <a:p>
            <a:pPr algn="ctr"/>
            <a:r>
              <a:rPr lang="tr-TR" sz="2400" dirty="0" smtClean="0"/>
              <a:t>Yaşar Kemal’in </a:t>
            </a:r>
            <a:r>
              <a:rPr lang="tr-TR" sz="2400" dirty="0" smtClean="0">
                <a:solidFill>
                  <a:srgbClr val="C00000"/>
                </a:solidFill>
              </a:rPr>
              <a:t>Türkçeyi sürekli bir prizmadan geçirir. </a:t>
            </a:r>
            <a:r>
              <a:rPr lang="tr-TR" sz="2400" dirty="0" smtClean="0"/>
              <a:t>Sözcük düzleminde olsun, tümce ve anlatım düzleminde olsun Türkçenin soluğunu genişletmiş bir büyük yazarımızdır.</a:t>
            </a:r>
            <a:endParaRPr lang="tr-TR"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Resim" descr="s-4ad87b105a808b6b20476baf2f21ddfdee29871f.jpg"/>
          <p:cNvPicPr>
            <a:picLocks noChangeAspect="1"/>
          </p:cNvPicPr>
          <p:nvPr/>
        </p:nvPicPr>
        <p:blipFill>
          <a:blip r:embed="rId2"/>
          <a:stretch>
            <a:fillRect/>
          </a:stretch>
        </p:blipFill>
        <p:spPr>
          <a:xfrm>
            <a:off x="0" y="1857364"/>
            <a:ext cx="9144000" cy="5000636"/>
          </a:xfrm>
          <a:prstGeom prst="rect">
            <a:avLst/>
          </a:prstGeom>
        </p:spPr>
      </p:pic>
      <p:sp>
        <p:nvSpPr>
          <p:cNvPr id="4" name="3 Dikdörtgen"/>
          <p:cNvSpPr/>
          <p:nvPr/>
        </p:nvSpPr>
        <p:spPr>
          <a:xfrm>
            <a:off x="571472" y="214290"/>
            <a:ext cx="7876190" cy="144655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tr-TR"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“İNCE MEMED” ROMANI DİL YÖNÜNDEN İNCELEME</a:t>
            </a:r>
            <a:endParaRPr lang="tr-TR"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142976" y="1428736"/>
            <a:ext cx="6786610" cy="3785652"/>
          </a:xfrm>
          <a:prstGeom prst="rect">
            <a:avLst/>
          </a:prstGeom>
          <a:noFill/>
        </p:spPr>
        <p:txBody>
          <a:bodyPr wrap="square" rtlCol="0">
            <a:spAutoFit/>
          </a:bodyPr>
          <a:lstStyle/>
          <a:p>
            <a:pPr algn="ctr"/>
            <a:r>
              <a:rPr lang="tr-TR" sz="2000" dirty="0" smtClean="0"/>
              <a:t>“İnce Memed” romanında </a:t>
            </a:r>
            <a:r>
              <a:rPr lang="tr-TR" sz="2000" dirty="0" smtClean="0">
                <a:solidFill>
                  <a:srgbClr val="C00000"/>
                </a:solidFill>
              </a:rPr>
              <a:t>devrik cümleler </a:t>
            </a:r>
            <a:r>
              <a:rPr lang="tr-TR" sz="2000" dirty="0" smtClean="0"/>
              <a:t>sıkça karşılaştığımız yapılardır.</a:t>
            </a:r>
          </a:p>
          <a:p>
            <a:pPr algn="ctr"/>
            <a:endParaRPr lang="tr-TR" sz="2400" dirty="0" smtClean="0"/>
          </a:p>
          <a:p>
            <a:pPr algn="ctr"/>
            <a:r>
              <a:rPr lang="tr-TR" sz="2400" dirty="0" smtClean="0"/>
              <a:t>Süleyman: </a:t>
            </a:r>
            <a:r>
              <a:rPr lang="tr-TR" sz="2400" dirty="0" smtClean="0">
                <a:solidFill>
                  <a:srgbClr val="0070C0"/>
                </a:solidFill>
              </a:rPr>
              <a:t>“Canı istediği kadar kalsın evde.” </a:t>
            </a:r>
            <a:r>
              <a:rPr lang="tr-TR" sz="2400" dirty="0" smtClean="0"/>
              <a:t>(S 20)</a:t>
            </a:r>
          </a:p>
          <a:p>
            <a:pPr algn="ctr"/>
            <a:endParaRPr lang="tr-TR" sz="2400" dirty="0" smtClean="0"/>
          </a:p>
          <a:p>
            <a:pPr algn="ctr"/>
            <a:r>
              <a:rPr lang="tr-TR" sz="2400" dirty="0" smtClean="0"/>
              <a:t>Süleyman: </a:t>
            </a:r>
            <a:r>
              <a:rPr lang="tr-TR" sz="2400" dirty="0" smtClean="0">
                <a:solidFill>
                  <a:srgbClr val="0070C0"/>
                </a:solidFill>
              </a:rPr>
              <a:t>“Çok mu sıkıştırdı seni Abdi Ağa?” </a:t>
            </a:r>
            <a:r>
              <a:rPr lang="tr-TR" sz="2400" dirty="0" smtClean="0"/>
              <a:t>diye sordu. (S 21)</a:t>
            </a:r>
          </a:p>
          <a:p>
            <a:pPr algn="ctr"/>
            <a:endParaRPr lang="tr-TR" sz="2400" dirty="0" smtClean="0"/>
          </a:p>
          <a:p>
            <a:pPr algn="ctr"/>
            <a:r>
              <a:rPr lang="tr-TR" sz="2400" dirty="0" smtClean="0"/>
              <a:t>Ana: </a:t>
            </a:r>
            <a:r>
              <a:rPr lang="tr-TR" sz="2400" dirty="0" smtClean="0">
                <a:solidFill>
                  <a:srgbClr val="0070C0"/>
                </a:solidFill>
              </a:rPr>
              <a:t>“Nasıl olur?” dedi. “Siz nasıl gidersiniz kasabaya bu yaşta? Olur mu? Sonra Abdi Ağa ne der?”</a:t>
            </a:r>
            <a:endParaRPr lang="tr-TR" sz="2400" dirty="0">
              <a:solidFill>
                <a:srgbClr val="0070C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214414" y="857232"/>
            <a:ext cx="6858048" cy="5632311"/>
          </a:xfrm>
          <a:prstGeom prst="rect">
            <a:avLst/>
          </a:prstGeom>
          <a:noFill/>
        </p:spPr>
        <p:txBody>
          <a:bodyPr wrap="square" rtlCol="0">
            <a:spAutoFit/>
          </a:bodyPr>
          <a:lstStyle/>
          <a:p>
            <a:pPr algn="ctr"/>
            <a:r>
              <a:rPr lang="tr-TR" sz="2000" dirty="0" smtClean="0"/>
              <a:t>“İnce Memed” romanında kullanılan </a:t>
            </a:r>
            <a:r>
              <a:rPr lang="tr-TR" sz="2000" dirty="0" smtClean="0">
                <a:solidFill>
                  <a:srgbClr val="C00000"/>
                </a:solidFill>
              </a:rPr>
              <a:t>deyimler:</a:t>
            </a:r>
          </a:p>
          <a:p>
            <a:pPr algn="ctr"/>
            <a:endParaRPr lang="tr-TR" sz="2400" dirty="0" smtClean="0"/>
          </a:p>
          <a:p>
            <a:pPr algn="ctr"/>
            <a:r>
              <a:rPr lang="tr-TR" sz="2400" dirty="0" smtClean="0"/>
              <a:t>Sonra, “olmaz,” dedi kendi kendine</a:t>
            </a:r>
            <a:r>
              <a:rPr lang="tr-TR" sz="2400" dirty="0" smtClean="0">
                <a:solidFill>
                  <a:srgbClr val="0070C0"/>
                </a:solidFill>
              </a:rPr>
              <a:t>. “Adamı kurt kuş yer.” </a:t>
            </a:r>
            <a:r>
              <a:rPr lang="tr-TR" sz="2400" dirty="0" smtClean="0"/>
              <a:t>(S 12)</a:t>
            </a:r>
          </a:p>
          <a:p>
            <a:pPr algn="ctr"/>
            <a:endParaRPr lang="tr-TR" sz="2400" dirty="0" smtClean="0"/>
          </a:p>
          <a:p>
            <a:pPr algn="ctr"/>
            <a:r>
              <a:rPr lang="tr-TR" sz="2400" dirty="0" smtClean="0"/>
              <a:t>Hatçe: “Can,” dedi</a:t>
            </a:r>
            <a:r>
              <a:rPr lang="tr-TR" sz="2400" dirty="0" smtClean="0">
                <a:solidFill>
                  <a:srgbClr val="0070C0"/>
                </a:solidFill>
              </a:rPr>
              <a:t>. “Yolunu, yolunu çok gözledim.Gözlerim yollarda kaldı.” </a:t>
            </a:r>
            <a:r>
              <a:rPr lang="tr-TR" sz="2400" dirty="0" smtClean="0"/>
              <a:t>(S 81)</a:t>
            </a:r>
          </a:p>
          <a:p>
            <a:pPr algn="ctr"/>
            <a:endParaRPr lang="tr-TR" sz="2400" dirty="0" smtClean="0"/>
          </a:p>
          <a:p>
            <a:pPr algn="ctr"/>
            <a:r>
              <a:rPr lang="tr-TR" sz="2400" dirty="0" smtClean="0"/>
              <a:t>“Vay benim başıma gelenler!...Kızım! Kızım! </a:t>
            </a:r>
            <a:r>
              <a:rPr lang="tr-TR" sz="2400" dirty="0" smtClean="0">
                <a:solidFill>
                  <a:srgbClr val="0070C0"/>
                </a:solidFill>
              </a:rPr>
              <a:t>Sürüm sürüm sürünesin inşallah.</a:t>
            </a:r>
            <a:r>
              <a:rPr lang="tr-TR" sz="2400" dirty="0" smtClean="0"/>
              <a:t>Namusumu iki paralık ettin kızım! Kahrol! Kızım! </a:t>
            </a:r>
            <a:r>
              <a:rPr lang="tr-TR" sz="2400" dirty="0" smtClean="0">
                <a:solidFill>
                  <a:srgbClr val="0070C0"/>
                </a:solidFill>
              </a:rPr>
              <a:t>İki gözün önüne aksın kızım!” </a:t>
            </a:r>
            <a:r>
              <a:rPr lang="tr-TR" sz="2400" dirty="0" smtClean="0"/>
              <a:t>(S 100)</a:t>
            </a:r>
          </a:p>
          <a:p>
            <a:endParaRPr lang="tr-TR" dirty="0" smtClean="0"/>
          </a:p>
          <a:p>
            <a:endParaRPr lang="tr-TR" dirty="0" smtClean="0"/>
          </a:p>
          <a:p>
            <a:endParaRPr lang="tr-TR" dirty="0" smtClean="0"/>
          </a:p>
          <a:p>
            <a:r>
              <a:rPr lang="tr-TR" dirty="0" smtClean="0"/>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000100" y="548580"/>
            <a:ext cx="6715172" cy="6432530"/>
          </a:xfrm>
          <a:prstGeom prst="rect">
            <a:avLst/>
          </a:prstGeom>
          <a:noFill/>
        </p:spPr>
        <p:txBody>
          <a:bodyPr wrap="square" rtlCol="0">
            <a:spAutoFit/>
          </a:bodyPr>
          <a:lstStyle/>
          <a:p>
            <a:pPr algn="ctr"/>
            <a:r>
              <a:rPr lang="tr-TR" sz="3200" b="1" dirty="0" smtClean="0">
                <a:solidFill>
                  <a:srgbClr val="C00000"/>
                </a:solidFill>
              </a:rPr>
              <a:t>İkilemeler ve tekrarlar:</a:t>
            </a:r>
          </a:p>
          <a:p>
            <a:pPr algn="ctr"/>
            <a:endParaRPr lang="tr-TR" dirty="0" smtClean="0"/>
          </a:p>
          <a:p>
            <a:pPr algn="ctr"/>
            <a:r>
              <a:rPr lang="tr-TR" sz="2400" dirty="0" smtClean="0"/>
              <a:t>“İnce </a:t>
            </a:r>
            <a:r>
              <a:rPr lang="tr-TR" sz="2400" dirty="0" err="1" smtClean="0"/>
              <a:t>Memed</a:t>
            </a:r>
            <a:r>
              <a:rPr lang="tr-TR" sz="2400" dirty="0" smtClean="0"/>
              <a:t>” romanında </a:t>
            </a:r>
            <a:r>
              <a:rPr lang="tr-TR" sz="2400" dirty="0" smtClean="0">
                <a:solidFill>
                  <a:srgbClr val="C00000"/>
                </a:solidFill>
              </a:rPr>
              <a:t>en çok tekrarlanan dilsel unsur yüklemdir.</a:t>
            </a:r>
            <a:r>
              <a:rPr lang="tr-TR" sz="2400" dirty="0" smtClean="0"/>
              <a:t>On beş sözceden oluşan aşağıdaki söylem parçasında yüklemler tekrarlanmıştır.</a:t>
            </a:r>
          </a:p>
          <a:p>
            <a:pPr algn="ctr"/>
            <a:r>
              <a:rPr lang="tr-TR" sz="2400" dirty="0" smtClean="0"/>
              <a:t>“Giderim” yüklemi üç kez, “bulurum” yüklemi iki kez, “göremez” yüklemi iki kez, “ölürüm” iki kez </a:t>
            </a:r>
            <a:r>
              <a:rPr lang="tr-TR" sz="2400" dirty="0" err="1" smtClean="0"/>
              <a:t>tekrarlanmııştır</a:t>
            </a:r>
            <a:r>
              <a:rPr lang="tr-TR" sz="2400" dirty="0" smtClean="0"/>
              <a:t>.</a:t>
            </a:r>
          </a:p>
          <a:p>
            <a:pPr algn="ctr"/>
            <a:endParaRPr lang="tr-TR" sz="2400" dirty="0" smtClean="0"/>
          </a:p>
          <a:p>
            <a:pPr algn="ctr"/>
            <a:r>
              <a:rPr lang="tr-TR" sz="2400" dirty="0" smtClean="0"/>
              <a:t>“Giderim,” diyordu. “Giderim bulurum o köyü.Kimse bilmez oraya gittiğimi.Gider bulurum.Giderim işte.Çoban olurum işte.Çift sürerim işte .Anam beni arasın işte.Arasın aradığı kadar.Keçisakallı göremez yüzümü.Göremez işte.Ya köyü bulamazsam? Bulamam! Aç kalır ölürüm.Ölürüm işte.”</a:t>
            </a:r>
          </a:p>
          <a:p>
            <a:pPr algn="ctr"/>
            <a:endParaRPr lang="tr-TR" dirty="0" smtClean="0"/>
          </a:p>
          <a:p>
            <a:pPr algn="ctr"/>
            <a:endParaRPr lang="tr-TR" sz="1600" dirty="0" smtClean="0"/>
          </a:p>
          <a:p>
            <a:pPr algn="ctr"/>
            <a:endParaRPr lang="tr-TR"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000100" y="1571612"/>
            <a:ext cx="7286676" cy="3416320"/>
          </a:xfrm>
          <a:prstGeom prst="rect">
            <a:avLst/>
          </a:prstGeom>
          <a:noFill/>
        </p:spPr>
        <p:txBody>
          <a:bodyPr wrap="square" rtlCol="0">
            <a:spAutoFit/>
          </a:bodyPr>
          <a:lstStyle/>
          <a:p>
            <a:r>
              <a:rPr lang="tr-TR" sz="2400" dirty="0" smtClean="0"/>
              <a:t>Abdi Ağa: “</a:t>
            </a:r>
            <a:r>
              <a:rPr lang="tr-TR" sz="2400" dirty="0" smtClean="0">
                <a:solidFill>
                  <a:srgbClr val="0070C0"/>
                </a:solidFill>
              </a:rPr>
              <a:t>Zahmeti </a:t>
            </a:r>
            <a:r>
              <a:rPr lang="tr-TR" sz="2400" dirty="0" err="1" smtClean="0">
                <a:solidFill>
                  <a:srgbClr val="0070C0"/>
                </a:solidFill>
              </a:rPr>
              <a:t>mahmeti</a:t>
            </a:r>
            <a:r>
              <a:rPr lang="tr-TR" sz="2400" dirty="0" smtClean="0">
                <a:solidFill>
                  <a:srgbClr val="0070C0"/>
                </a:solidFill>
              </a:rPr>
              <a:t> </a:t>
            </a:r>
            <a:r>
              <a:rPr lang="tr-TR" sz="2400" dirty="0" smtClean="0"/>
              <a:t>yok,” dedi. “Göster bana yerini çocuğun.” (S 46)</a:t>
            </a:r>
          </a:p>
          <a:p>
            <a:endParaRPr lang="tr-TR" sz="2400" dirty="0" smtClean="0"/>
          </a:p>
          <a:p>
            <a:r>
              <a:rPr lang="tr-TR" sz="2400" dirty="0" smtClean="0"/>
              <a:t>“Onmasın inşallah…” / “</a:t>
            </a:r>
            <a:r>
              <a:rPr lang="tr-TR" sz="2400" dirty="0" smtClean="0">
                <a:solidFill>
                  <a:srgbClr val="0070C0"/>
                </a:solidFill>
              </a:rPr>
              <a:t>Sürüm sürüm </a:t>
            </a:r>
            <a:r>
              <a:rPr lang="tr-TR" sz="2400" dirty="0" smtClean="0"/>
              <a:t>sürünsün.” “Kurt işlesin tenine inşallah.”  </a:t>
            </a:r>
          </a:p>
          <a:p>
            <a:r>
              <a:rPr lang="tr-TR" sz="2400" dirty="0" smtClean="0"/>
              <a:t>“Yılancıklar çıkarsın da </a:t>
            </a:r>
            <a:r>
              <a:rPr lang="tr-TR" sz="2400" dirty="0" smtClean="0">
                <a:solidFill>
                  <a:srgbClr val="0070C0"/>
                </a:solidFill>
              </a:rPr>
              <a:t>yılın yılın </a:t>
            </a:r>
            <a:r>
              <a:rPr lang="tr-TR" sz="2400" dirty="0" smtClean="0"/>
              <a:t>yatsın.” ( S 90)</a:t>
            </a:r>
          </a:p>
          <a:p>
            <a:endParaRPr lang="tr-TR" sz="2400" dirty="0" smtClean="0"/>
          </a:p>
          <a:p>
            <a:r>
              <a:rPr lang="tr-TR" sz="2400" dirty="0" err="1" smtClean="0"/>
              <a:t>Memed</a:t>
            </a:r>
            <a:r>
              <a:rPr lang="tr-TR" sz="2400" dirty="0" smtClean="0"/>
              <a:t>: “ Beni bulursa… Allah var demez… </a:t>
            </a:r>
            <a:r>
              <a:rPr lang="tr-TR" sz="2400" dirty="0" smtClean="0">
                <a:solidFill>
                  <a:srgbClr val="0070C0"/>
                </a:solidFill>
              </a:rPr>
              <a:t>Kıyık kıyık </a:t>
            </a:r>
            <a:r>
              <a:rPr lang="tr-TR" sz="2400" dirty="0" smtClean="0"/>
              <a:t>kıyar beni.” ( S 22)</a:t>
            </a:r>
            <a:endParaRPr lang="tr-TR"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357166"/>
            <a:ext cx="8215370"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tr-TR"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“ÜÇ ANADOLU EFSANESİ” DİL YÖNÜNDEN İNCELEME</a:t>
            </a:r>
            <a:endParaRPr lang="tr-TR" sz="32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 name="2 Resim" descr="eDwrARnp.jpg"/>
          <p:cNvPicPr>
            <a:picLocks noChangeAspect="1"/>
          </p:cNvPicPr>
          <p:nvPr/>
        </p:nvPicPr>
        <p:blipFill>
          <a:blip r:embed="rId2"/>
          <a:stretch>
            <a:fillRect/>
          </a:stretch>
        </p:blipFill>
        <p:spPr>
          <a:xfrm>
            <a:off x="2071670" y="1928802"/>
            <a:ext cx="5572164" cy="492919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928794" y="214290"/>
            <a:ext cx="5572164" cy="7786747"/>
          </a:xfrm>
          <a:prstGeom prst="rect">
            <a:avLst/>
          </a:prstGeom>
          <a:noFill/>
        </p:spPr>
        <p:txBody>
          <a:bodyPr wrap="square" rtlCol="0">
            <a:spAutoFit/>
          </a:bodyPr>
          <a:lstStyle/>
          <a:p>
            <a:r>
              <a:rPr lang="tr-TR" dirty="0" smtClean="0"/>
              <a:t>Yaşar Kemal, </a:t>
            </a:r>
            <a:r>
              <a:rPr lang="tr-TR" dirty="0" smtClean="0">
                <a:solidFill>
                  <a:srgbClr val="C00000"/>
                </a:solidFill>
              </a:rPr>
              <a:t>“</a:t>
            </a:r>
            <a:r>
              <a:rPr lang="tr-TR" i="1" dirty="0" smtClean="0">
                <a:solidFill>
                  <a:srgbClr val="C00000"/>
                </a:solidFill>
              </a:rPr>
              <a:t>Köroğlu’nun Meydana Çıkışı” </a:t>
            </a:r>
            <a:r>
              <a:rPr lang="tr-TR" dirty="0" smtClean="0"/>
              <a:t>hikâyesini tam bir </a:t>
            </a:r>
            <a:r>
              <a:rPr lang="tr-TR" dirty="0" smtClean="0">
                <a:solidFill>
                  <a:srgbClr val="C00000"/>
                </a:solidFill>
              </a:rPr>
              <a:t>meddah</a:t>
            </a:r>
            <a:r>
              <a:rPr lang="tr-TR" dirty="0" smtClean="0"/>
              <a:t> ağzıyla anlatmıştır. Buna verilebilecek çok fazla örnek vardır. Bunlardan hikâyenin ilk ve son meddah sunumu şöyledir:</a:t>
            </a:r>
          </a:p>
          <a:p>
            <a:endParaRPr lang="tr-TR" dirty="0" smtClean="0"/>
          </a:p>
          <a:p>
            <a:pPr algn="ctr"/>
            <a:r>
              <a:rPr lang="tr-TR" sz="2000" i="1" dirty="0" smtClean="0"/>
              <a:t>“Hey kardeşler, hey dostlar, yolda belde, tavlada tarlada, kırda ovada durup da bizi dinleyenler, okuyanlar, dünyanın kaç bucak olduğunu soranlar, bilenler, hey yedi iklim dört bucağı gezenler, size bir destanımız var. İnsanoğlu şu dünyada neyi arar,ararsa ararsa dostluğu, kardeşliği arar, sözü çok uzatmak neye yarar... Biz başlayalım Köroğlu’nun hikayelerini anlatmağa birer birer. Gidelim eski, uzak yıllara Köroğlu’nun başından geçenleri söyleyelim. Söyleyelim de dinleyenlerimizin, okuyanlarımızın damakları tatlı, gönülleri hoş olsun, mert yakaları namert eline geçmesin. Bir de burada bizden önce gelmiş geçmiş, bir hoş </a:t>
            </a:r>
            <a:r>
              <a:rPr lang="tr-TR" sz="2000" i="1" dirty="0" err="1" smtClean="0"/>
              <a:t>sada</a:t>
            </a:r>
            <a:r>
              <a:rPr lang="tr-TR" sz="2000" i="1" dirty="0" smtClean="0"/>
              <a:t> olmuş, Köroğlu hikayeleri anlatan ustalarımıza canı gönülden bir selam uçuralım. Ruhları </a:t>
            </a:r>
            <a:r>
              <a:rPr lang="tr-TR" sz="2000" i="1" dirty="0" err="1" smtClean="0"/>
              <a:t>şadımanlık</a:t>
            </a:r>
            <a:r>
              <a:rPr lang="tr-TR" sz="2000" i="1" dirty="0" smtClean="0"/>
              <a:t> etsin.”</a:t>
            </a:r>
            <a:endParaRPr lang="tr-TR" sz="2000" dirty="0" smtClean="0"/>
          </a:p>
          <a:p>
            <a:pPr algn="ctr"/>
            <a:r>
              <a:rPr lang="tr-TR" sz="2000" dirty="0" smtClean="0"/>
              <a:t>(Yaşar Kemal 1994: 7)</a:t>
            </a:r>
          </a:p>
          <a:p>
            <a:r>
              <a:rPr lang="tr-TR" dirty="0" smtClean="0"/>
              <a:t/>
            </a:r>
            <a:br>
              <a:rPr lang="tr-TR" dirty="0" smtClean="0"/>
            </a:br>
            <a:endParaRPr lang="tr-TR" dirty="0" smtClean="0"/>
          </a:p>
          <a:p>
            <a:endParaRPr lang="tr-TR" dirty="0" smtClean="0"/>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285852" y="1000108"/>
            <a:ext cx="6286544" cy="5109091"/>
          </a:xfrm>
          <a:prstGeom prst="rect">
            <a:avLst/>
          </a:prstGeom>
          <a:noFill/>
        </p:spPr>
        <p:txBody>
          <a:bodyPr wrap="square" rtlCol="0">
            <a:spAutoFit/>
          </a:bodyPr>
          <a:lstStyle/>
          <a:p>
            <a:r>
              <a:rPr lang="tr-TR" sz="2000" dirty="0" smtClean="0"/>
              <a:t>Bunların dışında, </a:t>
            </a:r>
            <a:r>
              <a:rPr lang="tr-TR" sz="2000" dirty="0" smtClean="0">
                <a:solidFill>
                  <a:srgbClr val="C00000"/>
                </a:solidFill>
              </a:rPr>
              <a:t>olayların arasına girerek meddah ağzıyla sunum yapmaktadır</a:t>
            </a:r>
            <a:r>
              <a:rPr lang="tr-TR" sz="2000" dirty="0" smtClean="0"/>
              <a:t>.Bunlar şöyledir:</a:t>
            </a:r>
          </a:p>
          <a:p>
            <a:endParaRPr lang="tr-TR" dirty="0" smtClean="0"/>
          </a:p>
          <a:p>
            <a:pPr algn="ctr"/>
            <a:r>
              <a:rPr lang="tr-TR" sz="2800" i="1" dirty="0" smtClean="0"/>
              <a:t>“Şöyle rivayet edilir ki: ... Onları anlatmanın bir gerekliliği yok; onları herkes bilir. Şimdi biz haberi Bolu Beyinden verelim. ... Bolu Beyinin de başında büyük bir derdi vardı. Hem de ne dert. Bir dert ki düşman başına. ...”</a:t>
            </a:r>
            <a:endParaRPr lang="tr-TR" sz="2800" dirty="0" smtClean="0"/>
          </a:p>
          <a:p>
            <a:pPr algn="ctr"/>
            <a:r>
              <a:rPr lang="tr-TR" sz="2800" dirty="0" smtClean="0"/>
              <a:t>(Yaşar Kemal 1994: 7)</a:t>
            </a:r>
          </a:p>
          <a:p>
            <a:r>
              <a:rPr lang="tr-TR" dirty="0" smtClean="0"/>
              <a:t/>
            </a:r>
            <a:br>
              <a:rPr lang="tr-TR" dirty="0" smtClean="0"/>
            </a:br>
            <a:endParaRPr lang="tr-TR" dirty="0" smtClean="0"/>
          </a:p>
          <a:p>
            <a:r>
              <a:rPr lang="tr-TR" dirty="0" smtClean="0"/>
              <a:t/>
            </a:r>
            <a:br>
              <a:rPr lang="tr-TR" dirty="0" smtClean="0"/>
            </a:b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928662" y="1500174"/>
            <a:ext cx="7572428" cy="4401205"/>
          </a:xfrm>
          <a:prstGeom prst="rect">
            <a:avLst/>
          </a:prstGeom>
          <a:noFill/>
        </p:spPr>
        <p:txBody>
          <a:bodyPr wrap="square" rtlCol="0">
            <a:spAutoFit/>
          </a:bodyPr>
          <a:lstStyle/>
          <a:p>
            <a:r>
              <a:rPr lang="tr-TR" sz="2000" dirty="0" smtClean="0"/>
              <a:t>Anlatıcı hikâyede, </a:t>
            </a:r>
            <a:r>
              <a:rPr lang="tr-TR" sz="2000" dirty="0" smtClean="0">
                <a:solidFill>
                  <a:srgbClr val="C00000"/>
                </a:solidFill>
              </a:rPr>
              <a:t>olaylar arasına girerek düşüncelerini, yorumlarını ekler.</a:t>
            </a:r>
          </a:p>
          <a:p>
            <a:endParaRPr lang="tr-TR" dirty="0" smtClean="0"/>
          </a:p>
          <a:p>
            <a:pPr algn="ctr"/>
            <a:r>
              <a:rPr lang="tr-TR" sz="2800" i="1" dirty="0" smtClean="0"/>
              <a:t>“Ah biraz daha yürekli, biraz daha yiğit olsaydı, şu Bolu Beyine gösterir</a:t>
            </a:r>
            <a:r>
              <a:rPr lang="tr-TR" sz="2800" dirty="0" smtClean="0"/>
              <a:t>di. </a:t>
            </a:r>
            <a:r>
              <a:rPr lang="tr-TR" sz="2800" i="1" dirty="0" err="1" smtClean="0"/>
              <a:t>Neredeee</a:t>
            </a:r>
            <a:r>
              <a:rPr lang="tr-TR" sz="2800" i="1" dirty="0" smtClean="0"/>
              <a:t> o yürek onda!”  </a:t>
            </a:r>
            <a:r>
              <a:rPr lang="tr-TR" sz="2800" dirty="0" smtClean="0"/>
              <a:t>(Yaşar Kemal 1994: 25)</a:t>
            </a:r>
          </a:p>
          <a:p>
            <a:pPr algn="ctr"/>
            <a:endParaRPr lang="tr-TR" sz="2800" dirty="0" smtClean="0"/>
          </a:p>
          <a:p>
            <a:pPr algn="ctr"/>
            <a:r>
              <a:rPr lang="tr-TR" sz="2800" i="1" dirty="0" smtClean="0"/>
              <a:t>“Oğlu ne bilecekti at yetiştirmek ne demektir? Ruşen Ali daha çiçeği burnunda bir gencecik uşak. ...” </a:t>
            </a:r>
            <a:r>
              <a:rPr lang="tr-TR" sz="2800" dirty="0" smtClean="0"/>
              <a:t>(Yaşar Kemal 1994: 28)</a:t>
            </a:r>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857224" y="642918"/>
            <a:ext cx="7858180" cy="5909310"/>
          </a:xfrm>
          <a:prstGeom prst="rect">
            <a:avLst/>
          </a:prstGeom>
          <a:noFill/>
        </p:spPr>
        <p:txBody>
          <a:bodyPr wrap="square" rtlCol="0">
            <a:spAutoFit/>
          </a:bodyPr>
          <a:lstStyle/>
          <a:p>
            <a:r>
              <a:rPr lang="tr-TR" dirty="0" smtClean="0"/>
              <a:t>Yaşar Kemal, diğer destansı romanlarında olduğu gibi bu hikâyesinde de anlattığı yörenin dil özelliklerini kullanmıştır. Bunlardan örnekler şöyledir:</a:t>
            </a:r>
          </a:p>
          <a:p>
            <a:endParaRPr lang="tr-TR" dirty="0" smtClean="0"/>
          </a:p>
          <a:p>
            <a:pPr algn="ctr"/>
            <a:r>
              <a:rPr lang="tr-TR" sz="2400" i="1" dirty="0" smtClean="0"/>
              <a:t>“Bolu’da dünyanın en güzel atlarını yetiştirirdi. Onun yetiştirdiği atların ünü Anadolu’yu aşmış ta Hindistan’dan </a:t>
            </a:r>
            <a:r>
              <a:rPr lang="tr-TR" sz="2400" i="1" dirty="0" err="1" smtClean="0"/>
              <a:t>Firengistan’a</a:t>
            </a:r>
            <a:r>
              <a:rPr lang="tr-TR" sz="2400" i="1" dirty="0" smtClean="0"/>
              <a:t>, İran’dan Turana ulaşmıştı. Bolu Beyi deyince, akla en güzel, rüzgar gibi, kuş gibi yıldırım gibi atlar gelirdi.”</a:t>
            </a:r>
            <a:endParaRPr lang="tr-TR" sz="2400" dirty="0" smtClean="0"/>
          </a:p>
          <a:p>
            <a:pPr algn="ctr"/>
            <a:r>
              <a:rPr lang="tr-TR" sz="2400" dirty="0" smtClean="0"/>
              <a:t>(Yaşar Kemal 1994: 7)</a:t>
            </a:r>
          </a:p>
          <a:p>
            <a:pPr algn="ctr"/>
            <a:endParaRPr lang="tr-TR" sz="2400" dirty="0" smtClean="0"/>
          </a:p>
          <a:p>
            <a:pPr algn="ctr"/>
            <a:r>
              <a:rPr lang="tr-TR" sz="2400" i="1" dirty="0" smtClean="0"/>
              <a:t>“Kırat, kırat, canım kırat! Bilirim dostsun, </a:t>
            </a:r>
            <a:r>
              <a:rPr lang="tr-TR" sz="2400" i="1" dirty="0" err="1" smtClean="0"/>
              <a:t>kardaşsın</a:t>
            </a:r>
            <a:r>
              <a:rPr lang="tr-TR" sz="2400" i="1" dirty="0" smtClean="0"/>
              <a:t>, yoldaşsın, gönüldeşsin,bizden ayrılamazsın ama, orada kalırsan açlıktan öleceksin. ... Eve geldiği zaman ayağında ayakkabı kalmamış, erimiş, ayaklarının altı yüzülmüştü. ... İnandım inandım sana.”</a:t>
            </a:r>
            <a:endParaRPr lang="tr-TR" sz="2400" dirty="0" smtClean="0"/>
          </a:p>
          <a:p>
            <a:pPr algn="ctr"/>
            <a:r>
              <a:rPr lang="tr-TR" sz="2400" dirty="0" smtClean="0"/>
              <a:t>(Yaşar Kemal 1994: 11)</a:t>
            </a:r>
          </a:p>
          <a:p>
            <a:endParaRPr lang="tr-TR" dirty="0" smtClean="0"/>
          </a:p>
          <a:p>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071538" y="357166"/>
            <a:ext cx="6215106" cy="10833735"/>
          </a:xfrm>
          <a:prstGeom prst="rect">
            <a:avLst/>
          </a:prstGeom>
          <a:noFill/>
        </p:spPr>
        <p:txBody>
          <a:bodyPr wrap="square" rtlCol="0">
            <a:spAutoFit/>
          </a:bodyPr>
          <a:lstStyle/>
          <a:p>
            <a:r>
              <a:rPr lang="tr-TR" dirty="0" smtClean="0"/>
              <a:t>Yaşar Kemal, hikâyede çok fazla</a:t>
            </a:r>
            <a:r>
              <a:rPr lang="tr-TR" dirty="0" smtClean="0">
                <a:solidFill>
                  <a:srgbClr val="C00000"/>
                </a:solidFill>
              </a:rPr>
              <a:t> ikileme, deyim, atasözü ve özlü sözler</a:t>
            </a:r>
            <a:r>
              <a:rPr lang="tr-TR" dirty="0" smtClean="0"/>
              <a:t> kullanmıştır. Bunlar şöyledir:</a:t>
            </a:r>
          </a:p>
          <a:p>
            <a:endParaRPr lang="tr-TR" dirty="0" smtClean="0"/>
          </a:p>
          <a:p>
            <a:r>
              <a:rPr lang="tr-TR" sz="2000" dirty="0" smtClean="0">
                <a:solidFill>
                  <a:srgbClr val="FF0000"/>
                </a:solidFill>
              </a:rPr>
              <a:t>İKİLEMELER:  </a:t>
            </a:r>
            <a:r>
              <a:rPr lang="tr-TR" sz="2000" i="1" dirty="0" smtClean="0"/>
              <a:t>“...cins cins... yılkı yılkı... bölük bölük...oluk oluk...”</a:t>
            </a:r>
            <a:endParaRPr lang="tr-TR" sz="2000" dirty="0" smtClean="0"/>
          </a:p>
          <a:p>
            <a:endParaRPr lang="tr-TR" sz="2000" i="1" dirty="0" smtClean="0"/>
          </a:p>
          <a:p>
            <a:r>
              <a:rPr lang="tr-TR" sz="2000" i="1" dirty="0" smtClean="0"/>
              <a:t>“...hendek hendek... yora yora...” “...kimsiz kimsesiz...” </a:t>
            </a:r>
          </a:p>
          <a:p>
            <a:endParaRPr lang="tr-TR" sz="2000" i="1" dirty="0" smtClean="0"/>
          </a:p>
          <a:p>
            <a:r>
              <a:rPr lang="tr-TR" sz="2000" i="1" dirty="0" smtClean="0"/>
              <a:t>“...yede yede... elsiz ayaksız... dilsiz belsiz...”</a:t>
            </a:r>
          </a:p>
          <a:p>
            <a:endParaRPr lang="tr-TR" sz="2000" i="1" dirty="0" smtClean="0"/>
          </a:p>
          <a:p>
            <a:r>
              <a:rPr lang="tr-TR" sz="2000" i="1" dirty="0" smtClean="0">
                <a:solidFill>
                  <a:srgbClr val="FF0000"/>
                </a:solidFill>
              </a:rPr>
              <a:t>DEYİMLER:  </a:t>
            </a:r>
            <a:r>
              <a:rPr lang="tr-TR" sz="2000" i="1" dirty="0" smtClean="0"/>
              <a:t>“suyu kurumak” , “kuzu gibi olmak” , “yüreği </a:t>
            </a:r>
            <a:r>
              <a:rPr lang="tr-TR" sz="2000" i="1" dirty="0" err="1" smtClean="0"/>
              <a:t>cızzz</a:t>
            </a:r>
            <a:r>
              <a:rPr lang="tr-TR" sz="2000" i="1" dirty="0" smtClean="0"/>
              <a:t> etmek, kula kul olmak” , “gözünden esirgemek”</a:t>
            </a:r>
            <a:endParaRPr lang="tr-TR" sz="2000" dirty="0" smtClean="0"/>
          </a:p>
          <a:p>
            <a:r>
              <a:rPr lang="tr-TR" sz="2000" dirty="0" smtClean="0"/>
              <a:t/>
            </a:r>
            <a:br>
              <a:rPr lang="tr-TR" sz="2000" dirty="0" smtClean="0"/>
            </a:br>
            <a:endParaRPr lang="tr-TR" sz="2000" dirty="0" smtClean="0"/>
          </a:p>
          <a:p>
            <a:r>
              <a:rPr lang="tr-TR" sz="2000" dirty="0" smtClean="0">
                <a:solidFill>
                  <a:srgbClr val="FF0000"/>
                </a:solidFill>
              </a:rPr>
              <a:t>ATASÖZLERİ VE ÖZLÜ SÖZLER: </a:t>
            </a:r>
            <a:r>
              <a:rPr lang="tr-TR" sz="2000" i="1" dirty="0" smtClean="0"/>
              <a:t>“Bir bakarsın verir </a:t>
            </a:r>
            <a:r>
              <a:rPr lang="tr-TR" sz="2000" i="1" dirty="0" err="1" smtClean="0"/>
              <a:t>abad</a:t>
            </a:r>
            <a:r>
              <a:rPr lang="tr-TR" sz="2000" i="1" dirty="0" smtClean="0"/>
              <a:t> ederler, bir bakarsın vurur </a:t>
            </a:r>
            <a:r>
              <a:rPr lang="tr-TR" sz="2000" i="1" dirty="0" err="1" smtClean="0"/>
              <a:t>berbad</a:t>
            </a:r>
            <a:r>
              <a:rPr lang="tr-TR" sz="2000" i="1" dirty="0" smtClean="0"/>
              <a:t> ederler.”</a:t>
            </a:r>
          </a:p>
          <a:p>
            <a:endParaRPr lang="tr-TR" sz="2000" i="1" dirty="0" smtClean="0"/>
          </a:p>
          <a:p>
            <a:r>
              <a:rPr lang="tr-TR" sz="2000" i="1" dirty="0" smtClean="0"/>
              <a:t>“İnsan anadan yiğit doğmaz, insanı hem yürekli, hem de korkak yapan görgüsü ve aklıdır.”</a:t>
            </a:r>
          </a:p>
          <a:p>
            <a:endParaRPr lang="tr-TR" sz="2000" i="1" dirty="0" smtClean="0"/>
          </a:p>
          <a:p>
            <a:r>
              <a:rPr lang="tr-TR" sz="2000" i="1" dirty="0" smtClean="0"/>
              <a:t>“Yiğit olan arkasını ya beye vermeli, ya da dağa vermeli.”</a:t>
            </a:r>
            <a:endParaRPr lang="tr-TR" sz="2000" dirty="0" smtClean="0"/>
          </a:p>
          <a:p>
            <a:r>
              <a:rPr lang="tr-TR" dirty="0" smtClean="0"/>
              <a:t/>
            </a:r>
            <a:br>
              <a:rPr lang="tr-TR" dirty="0" smtClean="0"/>
            </a:br>
            <a:endParaRPr lang="tr-TR" dirty="0" smtClean="0"/>
          </a:p>
          <a:p>
            <a:r>
              <a:rPr lang="tr-TR" dirty="0" smtClean="0"/>
              <a:t> </a:t>
            </a:r>
          </a:p>
          <a:p>
            <a:endParaRPr lang="tr-TR" dirty="0" smtClean="0"/>
          </a:p>
          <a:p>
            <a:r>
              <a:rPr lang="tr-TR" dirty="0" smtClean="0"/>
              <a:t/>
            </a:r>
            <a:br>
              <a:rPr lang="tr-TR" dirty="0" smtClean="0"/>
            </a:br>
            <a:endParaRPr lang="tr-TR" dirty="0" smtClean="0"/>
          </a:p>
          <a:p>
            <a:r>
              <a:rPr lang="tr-TR" dirty="0" smtClean="0"/>
              <a:t/>
            </a:r>
            <a:br>
              <a:rPr lang="tr-TR" dirty="0" smtClean="0"/>
            </a:br>
            <a:endParaRPr lang="tr-TR" dirty="0" smtClean="0"/>
          </a:p>
          <a:p>
            <a:r>
              <a:rPr lang="tr-TR" dirty="0" smtClean="0"/>
              <a:t> </a:t>
            </a:r>
          </a:p>
          <a:p>
            <a:endParaRPr lang="tr-TR" dirty="0" smtClean="0"/>
          </a:p>
          <a:p>
            <a:r>
              <a:rPr lang="tr-TR" dirty="0" smtClean="0"/>
              <a:t> </a:t>
            </a:r>
          </a:p>
          <a:p>
            <a:endParaRPr lang="tr-TR" dirty="0" smtClean="0"/>
          </a:p>
          <a:p>
            <a:r>
              <a:rPr lang="tr-TR" dirty="0" smtClean="0"/>
              <a:t> </a:t>
            </a:r>
          </a:p>
          <a:p>
            <a:endParaRPr lang="tr-TR" dirty="0" smtClean="0"/>
          </a:p>
          <a:p>
            <a:r>
              <a:rPr lang="tr-TR" dirty="0" smtClean="0"/>
              <a:t/>
            </a:r>
            <a:br>
              <a:rPr lang="tr-TR" dirty="0" smtClean="0"/>
            </a:br>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TotalTime>
  <Words>1582</Words>
  <Application>Microsoft Office PowerPoint</Application>
  <PresentationFormat>Ekran Gösterisi (4:3)</PresentationFormat>
  <Paragraphs>222</Paragraphs>
  <Slides>38</Slides>
  <Notes>0</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User</dc:creator>
  <cp:lastModifiedBy>User</cp:lastModifiedBy>
  <cp:revision>31</cp:revision>
  <dcterms:created xsi:type="dcterms:W3CDTF">2020-02-19T15:40:28Z</dcterms:created>
  <dcterms:modified xsi:type="dcterms:W3CDTF">2020-02-24T16:40:37Z</dcterms:modified>
</cp:coreProperties>
</file>