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8" r:id="rId2"/>
    <p:sldId id="259" r:id="rId3"/>
    <p:sldId id="276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0" autoAdjust="0"/>
    <p:restoredTop sz="94667" autoAdjust="0"/>
  </p:normalViewPr>
  <p:slideViewPr>
    <p:cSldViewPr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Sunucu (server) - istemci (</a:t>
            </a:r>
            <a:r>
              <a:rPr lang="tr-TR" dirty="0" err="1"/>
              <a:t>client</a:t>
            </a:r>
            <a:r>
              <a:rPr lang="tr-TR" dirty="0"/>
              <a:t>) </a:t>
            </a:r>
          </a:p>
          <a:p>
            <a:r>
              <a:rPr lang="tr-TR" dirty="0"/>
              <a:t>HTTP (</a:t>
            </a:r>
            <a:r>
              <a:rPr lang="tr-TR" dirty="0" err="1"/>
              <a:t>Hyper</a:t>
            </a:r>
            <a:r>
              <a:rPr lang="tr-TR" dirty="0"/>
              <a:t> </a:t>
            </a:r>
            <a:r>
              <a:rPr lang="tr-TR" dirty="0" err="1"/>
              <a:t>Text</a:t>
            </a:r>
            <a:r>
              <a:rPr lang="tr-TR" dirty="0"/>
              <a:t> Transfer Protocol) Protokolü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70AED59-7FD1-4604-BB18-D6D08246E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341" y="3429002"/>
            <a:ext cx="4545318" cy="25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Sunucu, iletişim ağları kapsamında yayın yapan bir bilgisayar </a:t>
            </a:r>
          </a:p>
          <a:p>
            <a:r>
              <a:rPr lang="tr-TR" dirty="0"/>
              <a:t>İstemci; sunucuya bağlanmak için kullanılabilen her türlü yazılım (mobil, masaüstü) ve donanım (</a:t>
            </a:r>
            <a:r>
              <a:rPr lang="tr-TR" dirty="0" err="1"/>
              <a:t>IoT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581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Web tarayıcılar: </a:t>
            </a:r>
          </a:p>
        </p:txBody>
      </p:sp>
      <p:pic>
        <p:nvPicPr>
          <p:cNvPr id="1026" name="Picture 2" descr="web browser ile ilgili görsel sonucu">
            <a:extLst>
              <a:ext uri="{FF2B5EF4-FFF2-40B4-BE49-F238E27FC236}">
                <a16:creationId xmlns:a16="http://schemas.microsoft.com/office/drawing/2014/main" id="{FD1F439F-09C5-45C5-B870-CBA1C4473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40" y="2276872"/>
            <a:ext cx="4890120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00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FDA9465-5DE3-4F33-BBDA-E045D2DA20D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0"/>
          <a:stretch/>
        </p:blipFill>
        <p:spPr>
          <a:xfrm>
            <a:off x="2252066" y="1600201"/>
            <a:ext cx="4639871" cy="42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7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İnternet iletişim kuralları dizisi (TCP/IP): </a:t>
            </a:r>
          </a:p>
          <a:p>
            <a:r>
              <a:rPr lang="tr-TR" dirty="0"/>
              <a:t>İnternet protokol takımı, bilgisayarlar ve ağ cihazları arasında iletişimi sağlamak amacıyla standart olarak kabul edilmiş kurallar dizisidir. </a:t>
            </a:r>
          </a:p>
          <a:p>
            <a:r>
              <a:rPr lang="tr-TR" dirty="0"/>
              <a:t>Bu kurallar dizisi temel olarak verinin ağ üzerinden ne şekilde paketleneceğini ve iletilen veride hata olup olmadığının nasıl denetleneceğini belirlemektedir.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3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World </a:t>
            </a:r>
            <a:r>
              <a:rPr lang="tr-TR" dirty="0" err="1"/>
              <a:t>Wide</a:t>
            </a:r>
            <a:r>
              <a:rPr lang="tr-TR" dirty="0"/>
              <a:t> Web (www)</a:t>
            </a:r>
          </a:p>
          <a:p>
            <a:pPr lvl="1"/>
            <a:r>
              <a:rPr lang="tr-TR" dirty="0"/>
              <a:t>İnternet üzerinde yayınlanan birbirleriyle bağlantılı </a:t>
            </a:r>
            <a:r>
              <a:rPr lang="tr-TR" dirty="0" err="1"/>
              <a:t>hipermetin</a:t>
            </a:r>
            <a:r>
              <a:rPr lang="tr-TR" dirty="0"/>
              <a:t> dokümanlarından oluşan bir bilgi sistemidir. </a:t>
            </a:r>
          </a:p>
          <a:p>
            <a:endParaRPr lang="tr-TR" dirty="0"/>
          </a:p>
        </p:txBody>
      </p:sp>
      <p:pic>
        <p:nvPicPr>
          <p:cNvPr id="4" name="Picture 2" descr="www ile ilgili görsel sonucu">
            <a:extLst>
              <a:ext uri="{FF2B5EF4-FFF2-40B4-BE49-F238E27FC236}">
                <a16:creationId xmlns:a16="http://schemas.microsoft.com/office/drawing/2014/main" id="{EFCAD8D5-E070-42B1-BFD6-2FD4ADDAC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54896"/>
            <a:ext cx="3361865" cy="256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6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World </a:t>
            </a:r>
            <a:r>
              <a:rPr lang="tr-TR" dirty="0" err="1"/>
              <a:t>Wide</a:t>
            </a:r>
            <a:r>
              <a:rPr lang="tr-TR" dirty="0"/>
              <a:t> Web (www)</a:t>
            </a:r>
          </a:p>
          <a:p>
            <a:pPr lvl="1"/>
            <a:r>
              <a:rPr lang="tr-TR" dirty="0"/>
              <a:t>Bu dokümanların her birine web sayfası adı verilir ve web sayfalarına internet kullanıcısının bilgisayarında çalışan web tarayıcısı adı verilen bilgisayar programları aracılığıyla erişilir. </a:t>
            </a:r>
          </a:p>
        </p:txBody>
      </p:sp>
      <p:pic>
        <p:nvPicPr>
          <p:cNvPr id="4" name="Picture 4" descr="webpage ile ilgili görsel sonucu">
            <a:extLst>
              <a:ext uri="{FF2B5EF4-FFF2-40B4-BE49-F238E27FC236}">
                <a16:creationId xmlns:a16="http://schemas.microsoft.com/office/drawing/2014/main" id="{70338C8C-F26C-4363-B9AF-1A90676B5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65710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67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World </a:t>
            </a:r>
            <a:r>
              <a:rPr lang="tr-TR" dirty="0" err="1"/>
              <a:t>Wide</a:t>
            </a:r>
            <a:r>
              <a:rPr lang="tr-TR" dirty="0"/>
              <a:t> Web (www)</a:t>
            </a:r>
          </a:p>
          <a:p>
            <a:pPr lvl="1"/>
            <a:r>
              <a:rPr lang="tr-TR" dirty="0"/>
              <a:t>Web sayfalarında metin, imaj, video ve diğer multimedya ögeleri bulunabilir ve diğer bağlantı ya da link adı verilen </a:t>
            </a:r>
            <a:r>
              <a:rPr lang="tr-TR" dirty="0" err="1"/>
              <a:t>hiper</a:t>
            </a:r>
            <a:r>
              <a:rPr lang="tr-TR" dirty="0"/>
              <a:t>-bağlantılar ile başka web sayfalarına geçiş yapılabilir.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404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World </a:t>
            </a:r>
            <a:r>
              <a:rPr lang="tr-TR" dirty="0" err="1"/>
              <a:t>Wide</a:t>
            </a:r>
            <a:r>
              <a:rPr lang="tr-TR" dirty="0"/>
              <a:t> Web (www)</a:t>
            </a:r>
          </a:p>
          <a:p>
            <a:pPr lvl="1"/>
            <a:r>
              <a:rPr lang="tr-TR" dirty="0"/>
              <a:t>Web’in temeli internettir. </a:t>
            </a:r>
          </a:p>
          <a:p>
            <a:pPr lvl="1"/>
            <a:r>
              <a:rPr lang="tr-TR" dirty="0"/>
              <a:t>Web internet üzerinde kurulmuştur ve </a:t>
            </a:r>
            <a:r>
              <a:rPr lang="tr-TR" dirty="0" err="1"/>
              <a:t>internet'in</a:t>
            </a:r>
            <a:r>
              <a:rPr lang="tr-TR" dirty="0"/>
              <a:t> sunduğu mekanizmalardan çoğunun kullanılmasını sağlar. </a:t>
            </a:r>
          </a:p>
          <a:p>
            <a:pPr lvl="1"/>
            <a:r>
              <a:rPr lang="tr-TR" dirty="0"/>
              <a:t>İnternetin fiziksel görünüşleri (bilgisayarlar, ağlar ve servisler) dünya üzerindeki diğer binlerce bilgisayara bağlanmamıza izin verir. </a:t>
            </a:r>
          </a:p>
        </p:txBody>
      </p:sp>
    </p:spTree>
    <p:extLst>
      <p:ext uri="{BB962C8B-B14F-4D97-AF65-F5344CB8AC3E}">
        <p14:creationId xmlns:p14="http://schemas.microsoft.com/office/powerpoint/2010/main" val="174139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World </a:t>
            </a:r>
            <a:r>
              <a:rPr lang="tr-TR" dirty="0" err="1"/>
              <a:t>Wide</a:t>
            </a:r>
            <a:r>
              <a:rPr lang="tr-TR" dirty="0"/>
              <a:t> Web (www)</a:t>
            </a:r>
          </a:p>
          <a:p>
            <a:pPr lvl="1"/>
            <a:r>
              <a:rPr lang="tr-TR" dirty="0"/>
              <a:t>Web tarayıcısı programı çalıştıran bir istemci bilgisayar ile web sunucu yazılımı çalıştıran bir sunucu bilgisayar arasındaki etkileşime "istemci-sunucu" etkileşimi adı verilir. </a:t>
            </a:r>
          </a:p>
          <a:p>
            <a:pPr lvl="1"/>
            <a:r>
              <a:rPr lang="tr-TR" dirty="0"/>
              <a:t>İstemci bilgisayar, sunucudan </a:t>
            </a:r>
            <a:r>
              <a:rPr lang="tr-TR" dirty="0" err="1"/>
              <a:t>HTTP'yi</a:t>
            </a:r>
            <a:r>
              <a:rPr lang="tr-TR" dirty="0"/>
              <a:t> (</a:t>
            </a:r>
            <a:r>
              <a:rPr lang="tr-TR" dirty="0" err="1"/>
              <a:t>Hypertext</a:t>
            </a:r>
            <a:r>
              <a:rPr lang="tr-TR" dirty="0"/>
              <a:t> Transfer Protocol) ve internet mesaj standardı TCP/IP'yi kullanarak bir doküman ister ve sunucu istemcinin göstereceği dokümanı geri döndürür.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715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HTTP: HTTP (</a:t>
            </a:r>
            <a:r>
              <a:rPr lang="tr-TR" dirty="0" err="1"/>
              <a:t>Hyper-Text</a:t>
            </a:r>
            <a:r>
              <a:rPr lang="tr-TR" dirty="0"/>
              <a:t> Transfer Protocol, </a:t>
            </a:r>
            <a:r>
              <a:rPr lang="tr-TR" dirty="0" err="1"/>
              <a:t>Hiper</a:t>
            </a:r>
            <a:r>
              <a:rPr lang="tr-TR" dirty="0"/>
              <a:t>-Metin Transfer Protokolü) bir kaynaktan dağıtılan ve ortak kullanıma açık olan </a:t>
            </a:r>
            <a:r>
              <a:rPr lang="tr-TR" dirty="0" err="1"/>
              <a:t>hiperortam</a:t>
            </a:r>
            <a:r>
              <a:rPr lang="tr-TR" dirty="0"/>
              <a:t> bilgi sistemleri için uygulama seviyesinde bir iletişim kuralıdır.</a:t>
            </a:r>
          </a:p>
          <a:p>
            <a:endParaRPr lang="tr-TR" dirty="0"/>
          </a:p>
        </p:txBody>
      </p:sp>
      <p:pic>
        <p:nvPicPr>
          <p:cNvPr id="4" name="Picture 2" descr="http logo ile ilgili görsel sonucu">
            <a:extLst>
              <a:ext uri="{FF2B5EF4-FFF2-40B4-BE49-F238E27FC236}">
                <a16:creationId xmlns:a16="http://schemas.microsoft.com/office/drawing/2014/main" id="{97669237-E84B-4BE0-9D6A-967BB6E0C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412" y="4581128"/>
            <a:ext cx="2085175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862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FTP: (Dosya aktarım iletişim kuralı - File Transfer Protocol) FTP İnternete bağlı iki bilgisayar arasında dosya aktarımı yapmak için geliştirilen TCP/IP uygulama katmanı protokolüdür.</a:t>
            </a:r>
          </a:p>
          <a:p>
            <a:endParaRPr lang="tr-TR" dirty="0"/>
          </a:p>
        </p:txBody>
      </p:sp>
      <p:pic>
        <p:nvPicPr>
          <p:cNvPr id="4" name="Picture 4" descr="ftp ile ilgili görsel sonucu">
            <a:extLst>
              <a:ext uri="{FF2B5EF4-FFF2-40B4-BE49-F238E27FC236}">
                <a16:creationId xmlns:a16="http://schemas.microsoft.com/office/drawing/2014/main" id="{C0B77AEE-AD4A-4B9F-8C83-99EB0827A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4310288"/>
            <a:ext cx="4104456" cy="18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163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SMTP: (Elektronik posta gönderme protokolü - Simple Mail Transfer Protocol) Bir e-posta göndermek için sunucu ile istemci arasındaki iletişim şeklini belirleyen TCP/IP uygulama katmanı protokolüdür.</a:t>
            </a:r>
          </a:p>
          <a:p>
            <a:endParaRPr lang="tr-TR" dirty="0"/>
          </a:p>
        </p:txBody>
      </p:sp>
      <p:pic>
        <p:nvPicPr>
          <p:cNvPr id="4" name="Picture 6" descr="smtp ile ilgili görsel sonucu">
            <a:extLst>
              <a:ext uri="{FF2B5EF4-FFF2-40B4-BE49-F238E27FC236}">
                <a16:creationId xmlns:a16="http://schemas.microsoft.com/office/drawing/2014/main" id="{A96E63DF-72F1-4956-8EFC-F124E9B9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168950"/>
            <a:ext cx="3240360" cy="197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934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DNS: (Domain Name </a:t>
            </a:r>
            <a:r>
              <a:rPr lang="tr-TR" dirty="0" err="1"/>
              <a:t>System</a:t>
            </a:r>
            <a:r>
              <a:rPr lang="tr-TR" dirty="0"/>
              <a:t>, Alan Adı Sistemi) </a:t>
            </a:r>
          </a:p>
          <a:p>
            <a:pPr lvl="1"/>
            <a:r>
              <a:rPr lang="tr-TR" dirty="0"/>
              <a:t>İnternet uzayını bölümlemeye, bölümleri adlandırmaya ve bölümler arası iletişimi organize etmeye yarayan, bilgisayar, servis, internet veya özel bir ağa bağlı herhangi bir kaynak için hiyerarşik dağıtılmış bir adlandırma bir sistemidir. </a:t>
            </a:r>
          </a:p>
        </p:txBody>
      </p:sp>
    </p:spTree>
    <p:extLst>
      <p:ext uri="{BB962C8B-B14F-4D97-AF65-F5344CB8AC3E}">
        <p14:creationId xmlns:p14="http://schemas.microsoft.com/office/powerpoint/2010/main" val="903876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DNS: (Domain Name </a:t>
            </a:r>
            <a:r>
              <a:rPr lang="tr-TR" dirty="0" err="1"/>
              <a:t>System</a:t>
            </a:r>
            <a:r>
              <a:rPr lang="tr-TR" dirty="0"/>
              <a:t>, Alan Adı Sistemi) </a:t>
            </a:r>
          </a:p>
          <a:p>
            <a:pPr lvl="1"/>
            <a:r>
              <a:rPr lang="tr-TR" dirty="0"/>
              <a:t>İnternet ağını oluşturan her birim sadece kendine ait bir IP adresine sahiptir. Bu IP adresleri kullanıcıların kullanımı için www.site_ismi.com gibi kolay hatırlanır adreslere karşılık düşürülür. DNS sunucuları, internet adreslerinin IP adresi karşılığını kayıtlı tutmaktadır. </a:t>
            </a:r>
          </a:p>
        </p:txBody>
      </p:sp>
    </p:spTree>
    <p:extLst>
      <p:ext uri="{BB962C8B-B14F-4D97-AF65-F5344CB8AC3E}">
        <p14:creationId xmlns:p14="http://schemas.microsoft.com/office/powerpoint/2010/main" val="156326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DNS: (Domain Name </a:t>
            </a:r>
            <a:r>
              <a:rPr lang="tr-TR" dirty="0" err="1"/>
              <a:t>System</a:t>
            </a:r>
            <a:r>
              <a:rPr lang="tr-TR" dirty="0"/>
              <a:t>, Alan Adı Sistemi) </a:t>
            </a:r>
          </a:p>
        </p:txBody>
      </p:sp>
      <p:pic>
        <p:nvPicPr>
          <p:cNvPr id="4" name="Picture 2" descr="dns server ile ilgili görsel sonucu">
            <a:extLst>
              <a:ext uri="{FF2B5EF4-FFF2-40B4-BE49-F238E27FC236}">
                <a16:creationId xmlns:a16="http://schemas.microsoft.com/office/drawing/2014/main" id="{BF24ADF7-5589-4F1D-AF18-0A3D365D3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815" y="2715935"/>
            <a:ext cx="5182369" cy="341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75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DNS: (Domain Name </a:t>
            </a:r>
            <a:r>
              <a:rPr lang="tr-TR" dirty="0" err="1"/>
              <a:t>System</a:t>
            </a:r>
            <a:r>
              <a:rPr lang="tr-TR" dirty="0"/>
              <a:t>, Alan Adı Sistemi) </a:t>
            </a:r>
          </a:p>
          <a:p>
            <a:pPr lvl="1"/>
            <a:r>
              <a:rPr lang="tr-TR" dirty="0"/>
              <a:t>www.omu.edu.tr alan adı – DNS - http://193.140.28.8/ IP adresi</a:t>
            </a:r>
          </a:p>
          <a:p>
            <a:pPr lvl="1"/>
            <a:r>
              <a:rPr lang="tr-TR" dirty="0"/>
              <a:t>www.omu.edu.tr alan adının incelenmesi; www: web sunucusu (alt </a:t>
            </a:r>
            <a:r>
              <a:rPr lang="tr-TR" dirty="0" err="1"/>
              <a:t>domanin</a:t>
            </a:r>
            <a:r>
              <a:rPr lang="tr-TR" dirty="0"/>
              <a:t>), omu: alan adı tanımlaması (ismi ya da kısa ismi), edu: alan adı türü (uzantı), tr: ülke kodu</a:t>
            </a:r>
          </a:p>
        </p:txBody>
      </p:sp>
    </p:spTree>
    <p:extLst>
      <p:ext uri="{BB962C8B-B14F-4D97-AF65-F5344CB8AC3E}">
        <p14:creationId xmlns:p14="http://schemas.microsoft.com/office/powerpoint/2010/main" val="2266304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URL: (</a:t>
            </a:r>
            <a:r>
              <a:rPr lang="tr-TR" dirty="0" err="1"/>
              <a:t>Uniform</a:t>
            </a:r>
            <a:r>
              <a:rPr lang="tr-TR" dirty="0"/>
              <a:t> Resource </a:t>
            </a:r>
            <a:r>
              <a:rPr lang="tr-TR" dirty="0" err="1"/>
              <a:t>Locator</a:t>
            </a:r>
            <a:r>
              <a:rPr lang="tr-TR" dirty="0"/>
              <a:t>) </a:t>
            </a:r>
          </a:p>
          <a:p>
            <a:pPr lvl="1"/>
            <a:r>
              <a:rPr lang="tr-TR" dirty="0"/>
              <a:t>Web nesnesini (kaynağını) bulmak için web istemcisinin ihtiyacı olan erişim yöntemini (nasıl), konumunu (nerede), ve sunucu ismini (ne) belirtir. URL'nin genel yapısı: erişim-yöntemi://sunucu-ismi[: port] / konum</a:t>
            </a:r>
          </a:p>
        </p:txBody>
      </p:sp>
      <p:pic>
        <p:nvPicPr>
          <p:cNvPr id="4" name="Picture 2" descr="url icon ile ilgili görsel sonucu">
            <a:extLst>
              <a:ext uri="{FF2B5EF4-FFF2-40B4-BE49-F238E27FC236}">
                <a16:creationId xmlns:a16="http://schemas.microsoft.com/office/drawing/2014/main" id="{E9F1ABB3-7DDC-447B-B717-67E058A8F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 b="7531"/>
          <a:stretch/>
        </p:blipFill>
        <p:spPr bwMode="auto">
          <a:xfrm>
            <a:off x="3671900" y="4583060"/>
            <a:ext cx="1800200" cy="154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098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teknolojilerinin temeli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6D697A-BCB8-4417-A200-92018BA2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URL: (</a:t>
            </a:r>
            <a:r>
              <a:rPr lang="tr-TR" dirty="0" err="1"/>
              <a:t>Uniform</a:t>
            </a:r>
            <a:r>
              <a:rPr lang="tr-TR" dirty="0"/>
              <a:t> Resource </a:t>
            </a:r>
            <a:r>
              <a:rPr lang="tr-TR" dirty="0" err="1"/>
              <a:t>Locator</a:t>
            </a:r>
            <a:r>
              <a:rPr lang="tr-TR" dirty="0"/>
              <a:t>)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1185629-7DDC-436C-B9F1-E971DD277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21" y="2700485"/>
            <a:ext cx="7550957" cy="255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859455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</TotalTime>
  <Words>665</Words>
  <Application>Microsoft Office PowerPoint</Application>
  <PresentationFormat>Ekran Gösterisi (4:3)</PresentationFormat>
  <Paragraphs>54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1" baseType="lpstr">
      <vt:lpstr>Arial</vt:lpstr>
      <vt:lpstr>Varsayılan Tasarım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  <vt:lpstr>Web teknolojilerinin temeli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Haber Merkezi</dc:creator>
  <cp:lastModifiedBy>Admin</cp:lastModifiedBy>
  <cp:revision>11</cp:revision>
  <cp:lastPrinted>1601-01-01T00:00:00Z</cp:lastPrinted>
  <dcterms:created xsi:type="dcterms:W3CDTF">2020-01-12T21:51:39Z</dcterms:created>
  <dcterms:modified xsi:type="dcterms:W3CDTF">2020-10-01T12:34:03Z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