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30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00" r:id="rId13"/>
    <p:sldId id="301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302" r:id="rId25"/>
    <p:sldId id="303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256" r:id="rId5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A69B7-BAEB-4DE0-A7FD-52D3DC24C42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42E1D-373B-42B2-A127-76EFD134105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3B4C8-E94C-40C2-BE42-FE763F776F48}" type="slidenum">
              <a:rPr lang="tr-TR"/>
              <a:pPr/>
              <a:t>1</a:t>
            </a:fld>
            <a:endParaRPr lang="tr-TR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DBC15F-40F0-4DB1-894F-21F3BE1A6F67}" type="slidenum">
              <a:rPr lang="tr-TR" smtClean="0"/>
              <a:pPr/>
              <a:t>2</a:t>
            </a:fld>
            <a:endParaRPr lang="tr-TR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B4DCC6-A335-46B5-A903-82079A967A11}" type="slidenum">
              <a:rPr lang="tr-TR"/>
              <a:pPr/>
              <a:t>3</a:t>
            </a:fld>
            <a:endParaRPr lang="tr-TR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FB0B7-607B-4DC4-885C-BA78CC7ED09D}" type="slidenum">
              <a:rPr lang="tr-TR"/>
              <a:pPr/>
              <a:t>4</a:t>
            </a:fld>
            <a:endParaRPr lang="tr-TR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5CCB37-98B6-4BEF-87A7-1BCEA5D1BADD}" type="slidenum">
              <a:rPr lang="tr-TR"/>
              <a:pPr/>
              <a:t>5</a:t>
            </a:fld>
            <a:endParaRPr lang="tr-TR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64EC8-3FEE-424F-A212-1CF1B19BA3D2}" type="slidenum">
              <a:rPr lang="tr-TR"/>
              <a:pPr/>
              <a:t>6</a:t>
            </a:fld>
            <a:endParaRPr lang="tr-TR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B9A90-C35D-42DF-A606-343D4FE2253C}" type="slidenum">
              <a:rPr lang="tr-TR"/>
              <a:pPr/>
              <a:t>7</a:t>
            </a:fld>
            <a:endParaRPr lang="tr-TR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C79D5-F561-4BA4-B309-58E66B3E883D}" type="slidenum">
              <a:rPr lang="tr-TR"/>
              <a:pPr/>
              <a:t>8</a:t>
            </a:fld>
            <a:endParaRPr lang="tr-TR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A152C-7737-4C6A-9EE4-74DD81F27EE4}" type="slidenum">
              <a:rPr lang="tr-TR"/>
              <a:pPr/>
              <a:t>9</a:t>
            </a:fld>
            <a:endParaRPr lang="tr-TR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3658D5-7209-4F0F-9894-15AD4C67D77E}" type="slidenum">
              <a:rPr lang="tr-TR"/>
              <a:pPr/>
              <a:t>10</a:t>
            </a:fld>
            <a:endParaRPr lang="tr-TR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FC16AC-6A4D-4B86-B059-0DCE52695F1E}" type="slidenum">
              <a:rPr lang="tr-TR"/>
              <a:pPr/>
              <a:t>12</a:t>
            </a:fld>
            <a:endParaRPr lang="tr-TR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4F425-4135-4CB6-865F-8A1CD3011217}" type="slidenum">
              <a:rPr lang="tr-TR"/>
              <a:pPr/>
              <a:t>13</a:t>
            </a:fld>
            <a:endParaRPr lang="tr-TR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EC59F-6A4D-4826-9433-AA6678C0F4CC}" type="slidenum">
              <a:rPr lang="tr-TR"/>
              <a:pPr/>
              <a:t>14</a:t>
            </a:fld>
            <a:endParaRPr lang="tr-TR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B2169D-C1C0-4F57-9400-8929BB2B9CCB}" type="slidenum">
              <a:rPr lang="tr-TR"/>
              <a:pPr/>
              <a:t>15</a:t>
            </a:fld>
            <a:endParaRPr lang="tr-TR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58DFE1-769D-49E1-BB80-F3B4C173B8ED}" type="slidenum">
              <a:rPr lang="tr-TR"/>
              <a:pPr/>
              <a:t>16</a:t>
            </a:fld>
            <a:endParaRPr lang="tr-TR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DBB00-4EFC-4462-A8A1-B0FC1E5EB763}" type="slidenum">
              <a:rPr lang="tr-TR"/>
              <a:pPr/>
              <a:t>17</a:t>
            </a:fld>
            <a:endParaRPr lang="tr-TR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3F23C-3CF8-44BE-9490-8B6D349F67AA}" type="slidenum">
              <a:rPr lang="tr-TR"/>
              <a:pPr/>
              <a:t>19</a:t>
            </a:fld>
            <a:endParaRPr lang="tr-TR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A0D37E-5E89-433E-B8B0-E760AE5F0BFE}" type="slidenum">
              <a:rPr lang="tr-TR"/>
              <a:pPr/>
              <a:t>20</a:t>
            </a:fld>
            <a:endParaRPr lang="tr-TR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504B9-1FC9-48CC-992E-CA86D9E55A4E}" type="slidenum">
              <a:rPr lang="tr-TR"/>
              <a:pPr/>
              <a:t>21</a:t>
            </a:fld>
            <a:endParaRPr lang="tr-TR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1BDA1-F46A-4F81-8E43-E548001CA869}" type="slidenum">
              <a:rPr lang="tr-TR"/>
              <a:pPr/>
              <a:t>22</a:t>
            </a:fld>
            <a:endParaRPr lang="tr-TR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E7F8DF-2F36-4DC6-92D9-549C4FFB0831}" type="slidenum">
              <a:rPr lang="tr-TR"/>
              <a:pPr/>
              <a:t>23</a:t>
            </a:fld>
            <a:endParaRPr lang="tr-TR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078F3A-B68D-4F99-AC7A-74FC535E1F3C}" type="slidenum">
              <a:rPr lang="tr-TR"/>
              <a:pPr/>
              <a:t>24</a:t>
            </a:fld>
            <a:endParaRPr lang="tr-TR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12436-8392-4994-931A-D602FC3294CC}" type="slidenum">
              <a:rPr lang="tr-TR"/>
              <a:pPr/>
              <a:t>25</a:t>
            </a:fld>
            <a:endParaRPr lang="tr-TR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98DED0-1236-4D1B-95F8-374DC7B73981}" type="slidenum">
              <a:rPr lang="tr-TR"/>
              <a:pPr/>
              <a:t>26</a:t>
            </a:fld>
            <a:endParaRPr lang="tr-TR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A8D6C7-76C8-46DB-B7E0-F6912B57E2B3}" type="slidenum">
              <a:rPr lang="tr-TR"/>
              <a:pPr/>
              <a:t>28</a:t>
            </a:fld>
            <a:endParaRPr lang="tr-TR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050011-7D96-4C4D-A495-380C170F6CE3}" type="slidenum">
              <a:rPr lang="tr-TR"/>
              <a:pPr/>
              <a:t>30</a:t>
            </a:fld>
            <a:endParaRPr lang="tr-TR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C2A49-F208-4E32-B344-03EDE55BFDF4}" type="slidenum">
              <a:rPr lang="tr-TR"/>
              <a:pPr/>
              <a:t>31</a:t>
            </a:fld>
            <a:endParaRPr lang="tr-TR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5C781-5A35-41DC-9995-A63488DDBD70}" type="slidenum">
              <a:rPr lang="tr-TR"/>
              <a:pPr/>
              <a:t>32</a:t>
            </a:fld>
            <a:endParaRPr lang="tr-TR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A7892-D3D0-4DEA-9CF8-C58A9944E346}" type="slidenum">
              <a:rPr lang="tr-TR"/>
              <a:pPr/>
              <a:t>33</a:t>
            </a:fld>
            <a:endParaRPr lang="tr-TR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0AD6F-0C34-44B2-9983-8DF05CD2D0D3}" type="slidenum">
              <a:rPr lang="tr-TR"/>
              <a:pPr/>
              <a:t>34</a:t>
            </a:fld>
            <a:endParaRPr lang="tr-TR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CF9F74-76D1-4EC5-9ACC-F5D613ECDE9F}" type="slidenum">
              <a:rPr lang="tr-TR"/>
              <a:pPr/>
              <a:t>35</a:t>
            </a:fld>
            <a:endParaRPr lang="tr-TR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6368A-7734-4934-A456-550C05B062F6}" type="slidenum">
              <a:rPr lang="tr-TR"/>
              <a:pPr/>
              <a:t>36</a:t>
            </a:fld>
            <a:endParaRPr lang="tr-TR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BD72B2-6E0B-482D-A45D-56F06E5F3A8C}" type="slidenum">
              <a:rPr lang="tr-TR"/>
              <a:pPr/>
              <a:t>37</a:t>
            </a:fld>
            <a:endParaRPr lang="tr-TR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DE3A61-594D-4A4D-8A16-77FD85AB5E7A}" type="slidenum">
              <a:rPr lang="tr-TR"/>
              <a:pPr/>
              <a:t>38</a:t>
            </a:fld>
            <a:endParaRPr lang="tr-TR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70881F-B7A7-40BE-BCB8-C50FEEB3DE53}" type="slidenum">
              <a:rPr lang="tr-TR"/>
              <a:pPr/>
              <a:t>39</a:t>
            </a:fld>
            <a:endParaRPr lang="tr-TR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B66489-987C-412C-8903-B5761BBCA5A6}" type="slidenum">
              <a:rPr lang="tr-TR"/>
              <a:pPr/>
              <a:t>40</a:t>
            </a:fld>
            <a:endParaRPr lang="tr-TR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D69F6-E27B-4DD8-AFFA-8B8AACAA81C4}" type="slidenum">
              <a:rPr lang="tr-TR"/>
              <a:pPr/>
              <a:t>41</a:t>
            </a:fld>
            <a:endParaRPr lang="tr-TR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57C61-9361-4796-A3F6-E3C9CDDE6A43}" type="slidenum">
              <a:rPr lang="tr-TR"/>
              <a:pPr/>
              <a:t>42</a:t>
            </a:fld>
            <a:endParaRPr lang="tr-TR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57602-98A8-4626-AB34-23309E413A99}" type="slidenum">
              <a:rPr lang="tr-TR"/>
              <a:pPr/>
              <a:t>43</a:t>
            </a:fld>
            <a:endParaRPr lang="tr-TR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FFD18-90A2-4137-9D52-D2C88AB95D29}" type="slidenum">
              <a:rPr lang="tr-TR"/>
              <a:pPr/>
              <a:t>44</a:t>
            </a:fld>
            <a:endParaRPr lang="tr-TR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FE075-10E4-4F14-A55B-1AAFFB8477CC}" type="slidenum">
              <a:rPr lang="tr-TR"/>
              <a:pPr/>
              <a:t>45</a:t>
            </a:fld>
            <a:endParaRPr lang="tr-TR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068413-EA09-4B2A-A900-358CF9324586}" type="slidenum">
              <a:rPr lang="tr-TR"/>
              <a:pPr/>
              <a:t>46</a:t>
            </a:fld>
            <a:endParaRPr lang="tr-TR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49A4820-393B-4E76-BC23-EC1EF15A1DF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F41F2-A72E-4F99-BB2E-C7B9AE90898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E3574EC-E7A7-4069-A736-C689FF3D288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4F65F-0498-42B5-943E-369E7DED3E35}" type="datetimeFigureOut">
              <a:rPr lang="tr-TR" smtClean="0"/>
              <a:pPr/>
              <a:t>11.04.2019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22E12-C9F6-4AC8-93D6-FC266EA4AB8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altonfeed.com/self/pic/soy.jpg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67544" y="661338"/>
            <a:ext cx="8280920" cy="4524315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20675" algn="just"/>
            <a:endParaRPr lang="tr-TR" sz="2400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indent="320675" algn="just"/>
            <a:r>
              <a:rPr lang="tr-TR" sz="2400" b="1" dirty="0" smtClean="0">
                <a:cs typeface="Times New Roman" pitchFamily="18" charset="0"/>
              </a:rPr>
              <a:t>Koyunda </a:t>
            </a:r>
            <a:r>
              <a:rPr lang="tr-TR" sz="2400" b="1" dirty="0">
                <a:cs typeface="Times New Roman" pitchFamily="18" charset="0"/>
              </a:rPr>
              <a:t>yem </a:t>
            </a:r>
            <a:r>
              <a:rPr lang="tr-TR" sz="2400" b="1" dirty="0" smtClean="0">
                <a:cs typeface="Times New Roman" pitchFamily="18" charset="0"/>
              </a:rPr>
              <a:t>tüketimi ;</a:t>
            </a:r>
          </a:p>
          <a:p>
            <a:pPr indent="320675" algn="just"/>
            <a:endParaRPr lang="tr-TR" sz="2400" b="1" dirty="0" smtClean="0"/>
          </a:p>
          <a:p>
            <a:pPr indent="320675" algn="just">
              <a:buFont typeface="Wingdings" pitchFamily="2" charset="2"/>
              <a:buChar char="ü"/>
            </a:pPr>
            <a:r>
              <a:rPr lang="tr-TR" sz="2400" b="1" dirty="0" smtClean="0"/>
              <a:t>Koyunun </a:t>
            </a:r>
            <a:r>
              <a:rPr lang="tr-TR" sz="2400" b="1" dirty="0" smtClean="0">
                <a:cs typeface="Times New Roman" pitchFamily="18" charset="0"/>
              </a:rPr>
              <a:t>canlı ağırlığı, </a:t>
            </a:r>
            <a:r>
              <a:rPr lang="tr-TR" sz="2400" b="1" dirty="0" smtClean="0"/>
              <a:t> yaşı, </a:t>
            </a:r>
          </a:p>
          <a:p>
            <a:pPr indent="320675" algn="just">
              <a:buFont typeface="Wingdings" pitchFamily="2" charset="2"/>
              <a:buChar char="ü"/>
            </a:pPr>
            <a:r>
              <a:rPr lang="tr-TR" sz="2400" b="1" dirty="0" smtClean="0"/>
              <a:t>Gebelik,</a:t>
            </a:r>
          </a:p>
          <a:p>
            <a:pPr indent="320675" algn="just">
              <a:buFont typeface="Wingdings" pitchFamily="2" charset="2"/>
              <a:buChar char="ü"/>
            </a:pPr>
            <a:r>
              <a:rPr lang="tr-TR" sz="2400" b="1" dirty="0" err="1" smtClean="0"/>
              <a:t>Laktasyon</a:t>
            </a:r>
            <a:r>
              <a:rPr lang="tr-TR" sz="2400" b="1" dirty="0" smtClean="0"/>
              <a:t>,</a:t>
            </a:r>
          </a:p>
          <a:p>
            <a:pPr indent="320675" algn="just">
              <a:buFont typeface="Wingdings" pitchFamily="2" charset="2"/>
              <a:buChar char="ü"/>
            </a:pPr>
            <a:r>
              <a:rPr lang="tr-TR" sz="2400" b="1" dirty="0" smtClean="0"/>
              <a:t>Sindirim sistemi özellikleri,</a:t>
            </a:r>
          </a:p>
          <a:p>
            <a:pPr indent="320675" algn="just">
              <a:buFont typeface="Wingdings" pitchFamily="2" charset="2"/>
              <a:buChar char="ü"/>
            </a:pPr>
            <a:r>
              <a:rPr lang="tr-TR" sz="2400" b="1" dirty="0" smtClean="0"/>
              <a:t>Sağlığı, 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tr-TR" sz="2400" b="1" dirty="0" err="1" smtClean="0">
                <a:cs typeface="Times New Roman" pitchFamily="18" charset="0"/>
              </a:rPr>
              <a:t>Rasyonun</a:t>
            </a:r>
            <a:r>
              <a:rPr lang="tr-TR" sz="2400" b="1" dirty="0" smtClean="0">
                <a:cs typeface="Times New Roman" pitchFamily="18" charset="0"/>
              </a:rPr>
              <a:t> yapısı, besin madde içeriği, koyuna veriliş şekli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tr-TR" sz="2400" b="1" dirty="0" smtClean="0">
                <a:cs typeface="Times New Roman" pitchFamily="18" charset="0"/>
              </a:rPr>
              <a:t>Havanın sıcaklığı, nemi, ağılın hijyenik durumu</a:t>
            </a:r>
          </a:p>
          <a:p>
            <a:pPr algn="just" eaLnBrk="0" hangingPunct="0"/>
            <a:endParaRPr lang="tr-TR" sz="2400" b="1" dirty="0" smtClean="0">
              <a:cs typeface="Times New Roman" pitchFamily="18" charset="0"/>
            </a:endParaRPr>
          </a:p>
          <a:p>
            <a:pPr algn="just" eaLnBrk="0" hangingPunct="0"/>
            <a:r>
              <a:rPr lang="tr-TR" sz="2400" b="1" dirty="0" smtClean="0">
                <a:cs typeface="Times New Roman" pitchFamily="18" charset="0"/>
              </a:rPr>
              <a:t>etkiler. </a:t>
            </a:r>
            <a:endParaRPr lang="tr-TR" sz="2400" b="1" dirty="0"/>
          </a:p>
        </p:txBody>
      </p:sp>
      <p:pic>
        <p:nvPicPr>
          <p:cNvPr id="3" name="Picture 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29225"/>
            <a:ext cx="9144000" cy="1628775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539552" y="188640"/>
            <a:ext cx="8208912" cy="523220"/>
          </a:xfrm>
          <a:prstGeom prst="rect">
            <a:avLst/>
          </a:prstGeom>
          <a:solidFill>
            <a:srgbClr val="E1F0FF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320675" algn="ctr"/>
            <a:r>
              <a:rPr lang="tr-TR" sz="2800" b="1" dirty="0" smtClean="0">
                <a:solidFill>
                  <a:srgbClr val="FF0000"/>
                </a:solidFill>
                <a:cs typeface="Times New Roman" pitchFamily="18" charset="0"/>
              </a:rPr>
              <a:t>KOYUNLARDA YEM</a:t>
            </a:r>
            <a:r>
              <a:rPr lang="tr-TR" sz="28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cs typeface="Times New Roman" pitchFamily="18" charset="0"/>
              </a:rPr>
              <a:t>İHTİYACI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643438" y="4452938"/>
          <a:ext cx="4500562" cy="2405062"/>
        </p:xfrm>
        <a:graphic>
          <a:graphicData uri="http://schemas.openxmlformats.org/presentationml/2006/ole">
            <p:oleObj spid="_x0000_s1026" name="Bitmap Image" r:id="rId4" imgW="3561905" imgH="2190476" progId="PBrush">
              <p:embed/>
            </p:oleObj>
          </a:graphicData>
        </a:graphic>
      </p:graphicFrame>
      <p:pic>
        <p:nvPicPr>
          <p:cNvPr id="11268" name="Picture 7" descr="1-1 koyunculuk ülke ekonomisinde önemli yer tu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4432300"/>
            <a:ext cx="3779837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0"/>
            <a:ext cx="8892480" cy="494116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>
                <a:solidFill>
                  <a:srgbClr val="FF0000"/>
                </a:solidFill>
              </a:rPr>
              <a:t>	KOYUN BESLEMEDE YEMLER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Koyunlar kaba yemi en iyi değerlendirebilen hayvanlardır.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  <a:r>
              <a:rPr lang="tr-TR" sz="2200" b="1" dirty="0" err="1" smtClean="0"/>
              <a:t>Rasyonların</a:t>
            </a:r>
            <a:r>
              <a:rPr lang="tr-TR" sz="2200" b="1" dirty="0" smtClean="0"/>
              <a:t> % 75'ten fazlası kaba yemlerden oluşur. İlkbahar ve yazın çayır mera otları kışın ise iyi kaliteli kuru ot ve silaj yaşama payı ihtiyacını karşılar.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Büyüme dönemi, aşım öncesi, gebeliğin son dönemi ve </a:t>
            </a:r>
            <a:r>
              <a:rPr lang="tr-TR" sz="2200" b="1" dirty="0" err="1" smtClean="0"/>
              <a:t>laktasyon</a:t>
            </a:r>
            <a:r>
              <a:rPr lang="tr-TR" sz="2200" b="1" dirty="0" smtClean="0"/>
              <a:t> döneminde ilave konsantre yem vermek gerekir.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  <a:r>
              <a:rPr lang="tr-TR" sz="2200" b="1" dirty="0" smtClean="0">
                <a:solidFill>
                  <a:srgbClr val="FF0000"/>
                </a:solidFill>
              </a:rPr>
              <a:t>KABA YEMLER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Koyunların yaşama payı ihtiyacı kaba yemlerle sağlanır.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Koyun beslemede kullanılan kaba yemler, yeşil yemler, kök ve yumrular, konserve yemlerdir.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89588"/>
            <a:ext cx="9144000" cy="1268412"/>
          </a:xfrm>
          <a:prstGeom prst="rect">
            <a:avLst/>
          </a:prstGeom>
          <a:noFill/>
        </p:spPr>
      </p:pic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836712"/>
            <a:ext cx="8495983" cy="4608512"/>
          </a:xfrm>
          <a:solidFill>
            <a:srgbClr val="FFFFC1"/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Mera bitkilerini ilkbaharda en az 7.5-10 cm yüksekliğe eriştikten sonra otlatılmalıdır.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Koyunlar merada </a:t>
            </a:r>
            <a:r>
              <a:rPr lang="tr-TR" sz="2400" b="1" i="1" dirty="0" smtClean="0"/>
              <a:t>münavebe </a:t>
            </a:r>
            <a:r>
              <a:rPr lang="tr-TR" sz="2400" b="1" dirty="0" smtClean="0"/>
              <a:t>ile otlatılmalıdır.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İyi verimli 10 dönüm merada bir yıl süresince 4-6 adet koyun beslenebilir, 300-325 gününü çayır ve meralarda geçirir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smtClean="0"/>
              <a:t>Damızlık koyunların sadece mera ile beslenmesi yeterli olmayabilir.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smtClean="0"/>
              <a:t>Meraya ilave olarak enerjice zengin tahıl karmalarının da verilmesi gerekir.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467544" y="260648"/>
            <a:ext cx="8424936" cy="437043"/>
          </a:xfrm>
          <a:prstGeom prst="rect">
            <a:avLst/>
          </a:prstGeom>
          <a:solidFill>
            <a:srgbClr val="E1F0FF"/>
          </a:solidFill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	Koyun Beslemede Çayır ve Meraların Kullanılması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05375"/>
            <a:ext cx="9144000" cy="1952625"/>
          </a:xfrm>
          <a:prstGeom prst="rect">
            <a:avLst/>
          </a:prstGeom>
          <a:noFill/>
        </p:spPr>
      </p:pic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60648"/>
            <a:ext cx="8496943" cy="4509120"/>
          </a:xfrm>
          <a:solidFill>
            <a:srgbClr val="FFFFC1"/>
          </a:solidFill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Koyunlar sabahları </a:t>
            </a:r>
            <a:r>
              <a:rPr lang="tr-TR" sz="2400" b="1" dirty="0"/>
              <a:t>çiğ kalkmadan meraya çıkarılmamalıdır. </a:t>
            </a: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İlk </a:t>
            </a:r>
            <a:r>
              <a:rPr lang="tr-TR" sz="2400" b="1" dirty="0"/>
              <a:t>önce tepelik meralarda </a:t>
            </a:r>
            <a:r>
              <a:rPr lang="tr-TR" sz="2400" b="1" dirty="0" smtClean="0"/>
              <a:t>otlatılmalı, </a:t>
            </a:r>
            <a:r>
              <a:rPr lang="tr-TR" sz="2400" b="1" dirty="0"/>
              <a:t>daha sonra verimli meralara </a:t>
            </a:r>
            <a:r>
              <a:rPr lang="tr-TR" sz="2400" b="1" dirty="0" smtClean="0"/>
              <a:t>götürülmeli. </a:t>
            </a: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Üçgülce </a:t>
            </a:r>
            <a:r>
              <a:rPr lang="tr-TR" sz="2400" b="1" dirty="0"/>
              <a:t>zengin meralarda </a:t>
            </a:r>
            <a:r>
              <a:rPr lang="tr-TR" sz="2400" b="1" dirty="0" smtClean="0"/>
              <a:t>sabah </a:t>
            </a:r>
            <a:r>
              <a:rPr lang="tr-TR" sz="2400" b="1" dirty="0"/>
              <a:t>erken saatlerde otlatılmamalıdır. </a:t>
            </a:r>
            <a:r>
              <a:rPr lang="tr-TR" sz="2400" b="1" dirty="0" smtClean="0"/>
              <a:t>İşkembede şişkinli (</a:t>
            </a:r>
            <a:r>
              <a:rPr lang="tr-TR" sz="2400" b="1" dirty="0" err="1" smtClean="0"/>
              <a:t>timpani</a:t>
            </a:r>
            <a:r>
              <a:rPr lang="tr-TR" sz="2400" b="1" dirty="0" smtClean="0"/>
              <a:t>) oluşabilir. 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Merada salgın hastalıklara yol açan mikroorganizmalar (</a:t>
            </a:r>
            <a:r>
              <a:rPr lang="tr-TR" sz="2400" b="1" dirty="0" err="1" smtClean="0"/>
              <a:t>antraks</a:t>
            </a:r>
            <a:r>
              <a:rPr lang="tr-TR" sz="2400" b="1" dirty="0" smtClean="0"/>
              <a:t>, çiçek gibi), zehirli otlar ve bataklık yerler bulunmamalıdır. 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	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Parazit larva ve yumurtaları bulunan meralarda otlatılmamalıdır.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692696"/>
            <a:ext cx="8425630" cy="5831929"/>
          </a:xfrm>
          <a:solidFill>
            <a:srgbClr val="FFFFE7"/>
          </a:solidFill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tr-TR" sz="2400" b="1" dirty="0">
                <a:solidFill>
                  <a:srgbClr val="FF0000"/>
                </a:solidFill>
              </a:rPr>
              <a:t>	</a:t>
            </a:r>
            <a:r>
              <a:rPr lang="tr-TR" sz="2400" b="1" dirty="0"/>
              <a:t>	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smtClean="0"/>
              <a:t>Yeşil </a:t>
            </a:r>
            <a:r>
              <a:rPr lang="tr-TR" sz="2400" b="1" dirty="0"/>
              <a:t>yemler koyunlara otlatılarak ya da biçilerek verilebilir. 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/>
              <a:t>	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err="1" smtClean="0"/>
              <a:t>Baklagil</a:t>
            </a:r>
            <a:r>
              <a:rPr lang="tr-TR" sz="2400" b="1" dirty="0" smtClean="0"/>
              <a:t> </a:t>
            </a:r>
            <a:r>
              <a:rPr lang="tr-TR" sz="2400" b="1" dirty="0"/>
              <a:t>yeşil </a:t>
            </a:r>
            <a:r>
              <a:rPr lang="tr-TR" sz="2400" b="1" dirty="0" smtClean="0"/>
              <a:t>yemleri olarak yonca</a:t>
            </a:r>
            <a:r>
              <a:rPr lang="tr-TR" sz="2400" b="1" dirty="0"/>
              <a:t>, korunga, üçgül ve </a:t>
            </a:r>
            <a:r>
              <a:rPr lang="tr-TR" sz="2400" b="1" dirty="0" smtClean="0"/>
              <a:t>fiğ, </a:t>
            </a:r>
            <a:r>
              <a:rPr lang="tr-TR" sz="2400" b="1" dirty="0"/>
              <a:t>koyunlara 4-5 kg/gün verilir.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/>
              <a:t>	</a:t>
            </a:r>
          </a:p>
          <a:p>
            <a:pPr marL="0" indent="0" algn="just">
              <a:buNone/>
            </a:pPr>
            <a:r>
              <a:rPr lang="tr-TR" sz="2400" b="1" dirty="0" smtClean="0"/>
              <a:t>Yulaf, mısır hasılı koyunlara günde  3-4 kg verilebilir.</a:t>
            </a:r>
          </a:p>
          <a:p>
            <a:pPr marL="0" indent="0" algn="just">
              <a:buNone/>
            </a:pPr>
            <a:endParaRPr lang="tr-TR" sz="2400" b="1" dirty="0" smtClean="0"/>
          </a:p>
          <a:p>
            <a:pPr marL="0" indent="0" algn="just">
              <a:buNone/>
            </a:pPr>
            <a:r>
              <a:rPr lang="tr-TR" sz="2400" b="1" dirty="0" smtClean="0"/>
              <a:t>Pancar yaprakları, havuç, turp, şalgam, lahana gibi bahçe kültür bitkilerinin yaprakları ve bazı ağaç yaprakları koyun beslemede yeşil yem olarak verilebilir.</a:t>
            </a:r>
          </a:p>
          <a:p>
            <a:pPr marL="0" indent="0" algn="just">
              <a:buNone/>
            </a:pPr>
            <a:r>
              <a:rPr lang="tr-TR" sz="2400" b="1" dirty="0" smtClean="0"/>
              <a:t>	</a:t>
            </a:r>
          </a:p>
          <a:p>
            <a:pPr marL="0" indent="0" algn="just">
              <a:buNone/>
            </a:pPr>
            <a:r>
              <a:rPr lang="tr-TR" sz="2400" b="1" dirty="0" smtClean="0"/>
              <a:t>Şeker pancarı, havuç gibi kök ve yumru yemler doğranarak, damızlık koyunlara günde 1 kg, diğerlerine ise 3-4 kg verilebilir.</a:t>
            </a:r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539552" y="188640"/>
            <a:ext cx="8208912" cy="523220"/>
          </a:xfrm>
          <a:prstGeom prst="rect">
            <a:avLst/>
          </a:prstGeom>
          <a:solidFill>
            <a:srgbClr val="E1F0FF"/>
          </a:solidFill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Yeşil Yemler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836712"/>
            <a:ext cx="8244780" cy="4131568"/>
          </a:xfrm>
          <a:solidFill>
            <a:srgbClr val="FFFFE7"/>
          </a:solidFill>
        </p:spPr>
        <p:txBody>
          <a:bodyPr>
            <a:noAutofit/>
          </a:bodyPr>
          <a:lstStyle/>
          <a:p>
            <a:pPr marL="0" indent="0" algn="just">
              <a:buFontTx/>
              <a:buNone/>
            </a:pPr>
            <a:r>
              <a:rPr lang="tr-TR" sz="2400" b="1" dirty="0" smtClean="0"/>
              <a:t>Yalnız </a:t>
            </a:r>
            <a:r>
              <a:rPr lang="tr-TR" sz="2400" b="1" dirty="0"/>
              <a:t>çayır kuru otu verildiği zaman hayvana konsantre yem ilavesini gerektirir. </a:t>
            </a:r>
          </a:p>
          <a:p>
            <a:pPr marL="0" indent="0" algn="just"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buFontTx/>
              <a:buNone/>
            </a:pPr>
            <a:r>
              <a:rPr lang="tr-TR" sz="2400" b="1" dirty="0" smtClean="0"/>
              <a:t>50-75 </a:t>
            </a:r>
            <a:r>
              <a:rPr lang="tr-TR" sz="2400" b="1" dirty="0"/>
              <a:t>kg canlı ağırlığında ve gebeliğin son altı haftasındaki koyuna 1.5-2.5 kg/gün karışık iyi kaliteli kuru ot ve 0.25- 0.45 kg/gün tahıl karması verilebilir.</a:t>
            </a:r>
          </a:p>
          <a:p>
            <a:pPr marL="0" indent="0" algn="just"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buFontTx/>
              <a:buNone/>
            </a:pPr>
            <a:r>
              <a:rPr lang="tr-TR" sz="2400" b="1" dirty="0" smtClean="0"/>
              <a:t>45-70 </a:t>
            </a:r>
            <a:r>
              <a:rPr lang="tr-TR" sz="2400" b="1" dirty="0"/>
              <a:t>kg canlı ağırlığındaki </a:t>
            </a:r>
            <a:r>
              <a:rPr lang="tr-TR" sz="2400" b="1" dirty="0" err="1"/>
              <a:t>laktasyondaki</a:t>
            </a:r>
            <a:r>
              <a:rPr lang="tr-TR" sz="2400" b="1" dirty="0"/>
              <a:t> koyunlara 1.5-2.0 kg/gün karışık kuru ot, 0.35-0.70 tahıl karması ve 0.1 kg/gün yağlı tohum küspesi verilebilir. </a:t>
            </a:r>
          </a:p>
          <a:p>
            <a:pPr marL="0" indent="0" algn="just">
              <a:buFontTx/>
              <a:buNone/>
            </a:pPr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755576" y="188640"/>
            <a:ext cx="8064896" cy="523220"/>
          </a:xfrm>
          <a:prstGeom prst="rect">
            <a:avLst/>
          </a:prstGeom>
          <a:solidFill>
            <a:srgbClr val="E1F0FF"/>
          </a:solidFill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Kuru ot</a:t>
            </a:r>
            <a:endParaRPr lang="tr-TR" sz="2800" dirty="0"/>
          </a:p>
        </p:txBody>
      </p:sp>
      <p:pic>
        <p:nvPicPr>
          <p:cNvPr id="4" name="Picture 4" descr="10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4868863"/>
            <a:ext cx="7129462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88913"/>
            <a:ext cx="8578850" cy="6336431"/>
          </a:xfrm>
          <a:solidFill>
            <a:srgbClr val="FFFFE7"/>
          </a:solidFill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>
                <a:solidFill>
                  <a:srgbClr val="FF0000"/>
                </a:solidFill>
              </a:rPr>
              <a:t>	</a:t>
            </a:r>
            <a:r>
              <a:rPr lang="tr-TR" sz="2800" b="1" dirty="0">
                <a:solidFill>
                  <a:srgbClr val="FF0000"/>
                </a:solidFill>
              </a:rPr>
              <a:t>Silaj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Silaj, damızlıklara 1 kg/gün, besi kuzularına ise 0.5-1.3 kg/gün verilebilir. En fazla 5 kg/gün silaj verilebilir.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Silaj </a:t>
            </a:r>
            <a:r>
              <a:rPr lang="tr-TR" sz="2400" b="1" dirty="0"/>
              <a:t>damızlık dişi koyunlara (gebeliğin ilk 14. haftası) 5 kg/gün verilebilir. </a:t>
            </a: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Kışın </a:t>
            </a:r>
            <a:r>
              <a:rPr lang="tr-TR" sz="2400" b="1" dirty="0"/>
              <a:t>ağılda beslenen koyunlara, </a:t>
            </a:r>
            <a:r>
              <a:rPr lang="tr-TR" sz="2400" b="1" dirty="0" smtClean="0"/>
              <a:t>(10-12 haftalık besleme periyodunda) ortalama </a:t>
            </a:r>
            <a:r>
              <a:rPr lang="tr-TR" sz="2400" b="1" dirty="0"/>
              <a:t>hayvan başına 380-400 kg silaj+130 kg kuru ot ve 20-25 kg konsantre yeme ihtiyaç duyulur.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800" b="1" dirty="0" smtClean="0">
                <a:solidFill>
                  <a:srgbClr val="FF0000"/>
                </a:solidFill>
              </a:rPr>
              <a:t>Saman</a:t>
            </a:r>
            <a:endParaRPr lang="tr-TR" sz="2800" b="1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İyi </a:t>
            </a:r>
            <a:r>
              <a:rPr lang="tr-TR" sz="2400" b="1" dirty="0"/>
              <a:t>kaliteli kaba yemin yeterli olmadığı durumlarda ya da pahalı olduğu dönemlerde normal kaba yem </a:t>
            </a:r>
            <a:r>
              <a:rPr lang="tr-TR" sz="2400" b="1" dirty="0" err="1"/>
              <a:t>rasyonunun</a:t>
            </a:r>
            <a:r>
              <a:rPr lang="tr-TR" sz="2400" b="1" dirty="0"/>
              <a:t> %25'i yerine </a:t>
            </a:r>
            <a:r>
              <a:rPr lang="tr-TR" sz="2400" b="1" dirty="0" smtClean="0"/>
              <a:t>saman, pancar </a:t>
            </a:r>
            <a:r>
              <a:rPr lang="tr-TR" sz="2400" b="1" dirty="0"/>
              <a:t>posası, mısır koçanı </a:t>
            </a:r>
            <a:r>
              <a:rPr lang="tr-TR" sz="2400" b="1" dirty="0" smtClean="0"/>
              <a:t>sapları kullanılabilir</a:t>
            </a:r>
            <a:r>
              <a:rPr lang="tr-TR" sz="2400" b="1" dirty="0"/>
              <a:t>.</a:t>
            </a:r>
          </a:p>
          <a:p>
            <a:pPr algn="just">
              <a:spcBef>
                <a:spcPts val="0"/>
              </a:spcBef>
              <a:buFontTx/>
              <a:buNone/>
            </a:pPr>
            <a:r>
              <a:rPr lang="tr-TR" sz="2400" b="1" dirty="0"/>
              <a:t/>
            </a:r>
            <a:br>
              <a:rPr lang="tr-TR" sz="2400" b="1" dirty="0"/>
            </a:br>
            <a:endParaRPr lang="tr-TR" sz="2400" b="1" dirty="0"/>
          </a:p>
          <a:p>
            <a:pPr>
              <a:spcBef>
                <a:spcPts val="0"/>
              </a:spcBef>
            </a:pP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683568" y="317927"/>
            <a:ext cx="7992120" cy="830997"/>
          </a:xfrm>
          <a:prstGeom prst="rect">
            <a:avLst/>
          </a:prstGeom>
          <a:solidFill>
            <a:srgbClr val="E1F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Kışın koyun beslenmesinde kullanılabilecek </a:t>
            </a:r>
            <a:r>
              <a:rPr lang="tr-TR" sz="2400" b="1" dirty="0" err="1">
                <a:solidFill>
                  <a:srgbClr val="FF0000"/>
                </a:solidFill>
                <a:cs typeface="Times New Roman" pitchFamily="18" charset="0"/>
              </a:rPr>
              <a:t>rasyon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 örnekleri, kg/gün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2483" name="Group 259"/>
          <p:cNvGraphicFramePr>
            <a:graphicFrameLocks noGrp="1"/>
          </p:cNvGraphicFramePr>
          <p:nvPr/>
        </p:nvGraphicFramePr>
        <p:xfrm>
          <a:off x="539553" y="1772815"/>
          <a:ext cx="8352927" cy="4536504"/>
        </p:xfrm>
        <a:graphic>
          <a:graphicData uri="http://schemas.openxmlformats.org/drawingml/2006/table">
            <a:tbl>
              <a:tblPr/>
              <a:tblGrid>
                <a:gridCol w="2662201"/>
                <a:gridCol w="1386931"/>
                <a:gridCol w="1381054"/>
                <a:gridCol w="1692526"/>
                <a:gridCol w="1230215"/>
              </a:tblGrid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Rasyon</a:t>
                      </a:r>
                      <a:endParaRPr kumimoji="0" lang="tr-TR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Çayır kuru otu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Yonca kuru otu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Çayır silajı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Yemlik pancar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Saman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2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Mineral 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karması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3" y="836712"/>
            <a:ext cx="8280920" cy="5832648"/>
          </a:xfrm>
          <a:solidFill>
            <a:srgbClr val="FFFFE7"/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457200" indent="-457200" algn="just">
              <a:lnSpc>
                <a:spcPct val="80000"/>
              </a:lnSpc>
              <a:buFontTx/>
              <a:buAutoNum type="arabicPeriod"/>
            </a:pPr>
            <a:r>
              <a:rPr lang="tr-TR" sz="2400" b="1" dirty="0" smtClean="0">
                <a:solidFill>
                  <a:srgbClr val="FF0000"/>
                </a:solidFill>
              </a:rPr>
              <a:t>Enerjice </a:t>
            </a:r>
            <a:r>
              <a:rPr lang="tr-TR" sz="2400" b="1" dirty="0">
                <a:solidFill>
                  <a:srgbClr val="FF0000"/>
                </a:solidFill>
              </a:rPr>
              <a:t>zengin </a:t>
            </a:r>
            <a:r>
              <a:rPr lang="tr-TR" sz="2400" b="1" dirty="0" smtClean="0">
                <a:solidFill>
                  <a:srgbClr val="FF0000"/>
                </a:solidFill>
              </a:rPr>
              <a:t>yemler</a:t>
            </a:r>
          </a:p>
          <a:p>
            <a:pPr marL="457200" indent="-457200" algn="just">
              <a:lnSpc>
                <a:spcPct val="80000"/>
              </a:lnSpc>
              <a:buFontTx/>
              <a:buAutoNum type="arabicPeriod"/>
            </a:pPr>
            <a:endParaRPr lang="tr-TR" sz="2400" b="1" dirty="0" smtClean="0">
              <a:solidFill>
                <a:srgbClr val="FF0000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smtClean="0"/>
              <a:t>Tahıl </a:t>
            </a:r>
            <a:r>
              <a:rPr lang="tr-TR" sz="2400" b="1" dirty="0"/>
              <a:t>taneleri arpa, buğday, yulaf, mısır ve </a:t>
            </a:r>
            <a:r>
              <a:rPr lang="tr-TR" sz="2400" b="1" dirty="0" smtClean="0"/>
              <a:t>darı koyun yemlerine katılmaktadır. </a:t>
            </a:r>
          </a:p>
          <a:p>
            <a:pPr marL="457200" indent="-457200" algn="just">
              <a:lnSpc>
                <a:spcPct val="80000"/>
              </a:lnSpc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tr-TR" sz="2400" b="1" dirty="0" smtClean="0"/>
              <a:t>Tahıl karmaları koyunlara yavaş yavaş alıştırarak verilmelidir. Birden bire verilirse, </a:t>
            </a:r>
            <a:r>
              <a:rPr lang="tr-TR" sz="2400" b="1" dirty="0" err="1" smtClean="0"/>
              <a:t>asidozis</a:t>
            </a:r>
            <a:r>
              <a:rPr lang="tr-TR" sz="2400" b="1" dirty="0" smtClean="0"/>
              <a:t> oluşabilir.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Gebeliğin son dönemlerinde, </a:t>
            </a:r>
            <a:r>
              <a:rPr lang="tr-TR" sz="2400" b="1" dirty="0" err="1"/>
              <a:t>laktasyon</a:t>
            </a:r>
            <a:r>
              <a:rPr lang="tr-TR" sz="2400" b="1" dirty="0"/>
              <a:t> ve aşım (koç katımından önce) dönemlerinde hayvanlara enerjice zengin tahıl karmaları vermek gerekir. </a:t>
            </a: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Gebeliğin </a:t>
            </a:r>
            <a:r>
              <a:rPr lang="tr-TR" sz="2400" b="1" dirty="0"/>
              <a:t>son 6-8. haftalarında </a:t>
            </a:r>
            <a:r>
              <a:rPr lang="tr-TR" sz="2400" b="1" i="1" dirty="0"/>
              <a:t>gebelik </a:t>
            </a:r>
            <a:r>
              <a:rPr lang="tr-TR" sz="2400" b="1" i="1" dirty="0" err="1"/>
              <a:t>toksemisini</a:t>
            </a:r>
            <a:r>
              <a:rPr lang="tr-TR" sz="2400" b="1" i="1" dirty="0"/>
              <a:t> </a:t>
            </a:r>
            <a:r>
              <a:rPr lang="tr-TR" sz="2400" b="1" dirty="0"/>
              <a:t>önlemek için damızlık dişi koyunlara 250-450 g/gün tahıl karması (arpa, mısır ve yulaf) verilebilir.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	</a:t>
            </a:r>
          </a:p>
        </p:txBody>
      </p:sp>
      <p:sp>
        <p:nvSpPr>
          <p:cNvPr id="3" name="2 Dikdörtgen"/>
          <p:cNvSpPr/>
          <p:nvPr/>
        </p:nvSpPr>
        <p:spPr>
          <a:xfrm>
            <a:off x="539552" y="188640"/>
            <a:ext cx="8280920" cy="790345"/>
          </a:xfrm>
          <a:prstGeom prst="rect">
            <a:avLst/>
          </a:prstGeom>
          <a:solidFill>
            <a:srgbClr val="E1F0FF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endParaRPr lang="tr-TR" sz="28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KONSANTRE YEMLER</a:t>
            </a:r>
            <a:endParaRPr lang="tr-TR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0762" y="0"/>
            <a:ext cx="177323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510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462962" cy="5112568"/>
          </a:xfrm>
          <a:solidFill>
            <a:srgbClr val="FFFFE7"/>
          </a:solidFill>
        </p:spPr>
        <p:txBody>
          <a:bodyPr>
            <a:noAutofit/>
          </a:bodyPr>
          <a:lstStyle/>
          <a:p>
            <a:pPr marL="0" indent="0" algn="just">
              <a:buFontTx/>
              <a:buNone/>
            </a:pPr>
            <a:endParaRPr lang="tr-TR" sz="2400" b="1" dirty="0" smtClean="0"/>
          </a:p>
          <a:p>
            <a:pPr marL="0" indent="0" algn="just">
              <a:buFontTx/>
              <a:buNone/>
            </a:pPr>
            <a:r>
              <a:rPr lang="tr-TR" sz="2400" b="1" dirty="0" smtClean="0"/>
              <a:t>Ayçiçeği</a:t>
            </a:r>
            <a:r>
              <a:rPr lang="tr-TR" sz="2400" b="1" dirty="0"/>
              <a:t>, pamuk, soya, keten tohumu küspesi </a:t>
            </a:r>
            <a:r>
              <a:rPr lang="tr-TR" sz="2400" b="1" dirty="0" smtClean="0"/>
              <a:t>gibi protein kaynakları kullanılır.</a:t>
            </a:r>
            <a:endParaRPr lang="tr-TR" sz="2400" b="1" dirty="0"/>
          </a:p>
          <a:p>
            <a:pPr marL="0" indent="0" algn="just">
              <a:buFontTx/>
              <a:buNone/>
            </a:pPr>
            <a:endParaRPr lang="tr-TR" sz="2400" b="1" dirty="0"/>
          </a:p>
          <a:p>
            <a:pPr marL="0" indent="0" algn="just">
              <a:buFontTx/>
              <a:buNone/>
            </a:pPr>
            <a:r>
              <a:rPr lang="tr-TR" sz="2400" b="1" dirty="0" smtClean="0"/>
              <a:t>Damızlık </a:t>
            </a:r>
            <a:r>
              <a:rPr lang="tr-TR" sz="2400" b="1" dirty="0"/>
              <a:t>gebe ve </a:t>
            </a:r>
            <a:r>
              <a:rPr lang="tr-TR" sz="2400" b="1" dirty="0" err="1"/>
              <a:t>laktasyondaki</a:t>
            </a:r>
            <a:r>
              <a:rPr lang="tr-TR" sz="2400" b="1" dirty="0"/>
              <a:t> koyunların konsantre yemlerindeki ham protein, %15-16 olmalıdır. </a:t>
            </a:r>
            <a:endParaRPr lang="tr-TR" sz="2400" b="1" dirty="0" smtClean="0"/>
          </a:p>
          <a:p>
            <a:pPr marL="0" indent="0" algn="just">
              <a:buFontTx/>
              <a:buNone/>
            </a:pPr>
            <a:endParaRPr lang="tr-TR" sz="2400" b="1" dirty="0" smtClean="0"/>
          </a:p>
          <a:p>
            <a:pPr marL="0" indent="0" algn="just">
              <a:buFontTx/>
              <a:buNone/>
            </a:pPr>
            <a:r>
              <a:rPr lang="tr-TR" sz="2400" b="1" dirty="0" smtClean="0"/>
              <a:t>Bu </a:t>
            </a:r>
            <a:r>
              <a:rPr lang="tr-TR" sz="2400" b="1" dirty="0"/>
              <a:t>protein düzeylerini karşılayabilmek için, koyun </a:t>
            </a:r>
            <a:r>
              <a:rPr lang="tr-TR" sz="2400" b="1" dirty="0" err="1"/>
              <a:t>rasyonlarına</a:t>
            </a:r>
            <a:r>
              <a:rPr lang="tr-TR" sz="2400" b="1" dirty="0"/>
              <a:t> yağlı tohum </a:t>
            </a:r>
            <a:r>
              <a:rPr lang="tr-TR" sz="2400" b="1" dirty="0" smtClean="0"/>
              <a:t>küspeleri %10-15 oranında kullanılabilir. </a:t>
            </a:r>
          </a:p>
          <a:p>
            <a:pPr algn="just">
              <a:buFontTx/>
              <a:buNone/>
            </a:pPr>
            <a:endParaRPr lang="tr-TR" sz="2400" b="1" dirty="0"/>
          </a:p>
        </p:txBody>
      </p:sp>
      <p:sp>
        <p:nvSpPr>
          <p:cNvPr id="5" name="4 Dikdörtgen"/>
          <p:cNvSpPr/>
          <p:nvPr/>
        </p:nvSpPr>
        <p:spPr>
          <a:xfrm>
            <a:off x="467544" y="404664"/>
            <a:ext cx="4508314" cy="39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tr-TR" sz="2400" b="1" dirty="0" smtClean="0">
                <a:solidFill>
                  <a:srgbClr val="FF0000"/>
                </a:solidFill>
              </a:rPr>
              <a:t>2. Proteince zengin yemler</a:t>
            </a:r>
            <a:endParaRPr lang="tr-TR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1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4652963"/>
            <a:ext cx="2736850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4" descr="Soybeans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6084168" y="4725144"/>
            <a:ext cx="2195513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274638"/>
            <a:ext cx="8424936" cy="706090"/>
          </a:xfrm>
          <a:solidFill>
            <a:srgbClr val="E1F0FF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tr-TR" sz="3200" b="1" dirty="0" smtClean="0">
                <a:solidFill>
                  <a:srgbClr val="FF0000"/>
                </a:solidFill>
              </a:rPr>
              <a:t>KOYUNDA FİZYOLOJİK DÖNEMLER</a:t>
            </a:r>
            <a:br>
              <a:rPr lang="tr-TR" sz="3200" b="1" dirty="0" smtClean="0">
                <a:solidFill>
                  <a:srgbClr val="FF0000"/>
                </a:solidFill>
              </a:rPr>
            </a:br>
            <a:r>
              <a:rPr lang="tr-TR" sz="3200" b="1" dirty="0" smtClean="0">
                <a:solidFill>
                  <a:srgbClr val="FF0000"/>
                </a:solidFill>
              </a:rPr>
              <a:t>VE BESLEME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4294967295"/>
          </p:nvPr>
        </p:nvSpPr>
        <p:spPr>
          <a:solidFill>
            <a:srgbClr val="FFFFE7"/>
          </a:solidFill>
        </p:spPr>
        <p:txBody>
          <a:bodyPr/>
          <a:lstStyle/>
          <a:p>
            <a:pPr marL="82550" lvl="1" indent="-9525" eaLnBrk="1" hangingPunct="1">
              <a:spcBef>
                <a:spcPts val="0"/>
              </a:spcBef>
              <a:buNone/>
            </a:pPr>
            <a:r>
              <a:rPr lang="tr-TR" sz="2400" b="1" dirty="0" smtClean="0"/>
              <a:t>Koyunların içinde bulundukları fizyolojik dönemler besin madde ve yem ihtiyaçlarını belirler. </a:t>
            </a:r>
          </a:p>
          <a:p>
            <a:pPr marL="360000" lvl="1" eaLnBrk="1" hangingPunct="1">
              <a:spcBef>
                <a:spcPts val="0"/>
              </a:spcBef>
            </a:pPr>
            <a:endParaRPr lang="tr-TR" sz="2400" b="1" dirty="0" smtClean="0"/>
          </a:p>
          <a:p>
            <a:pPr marL="360000" lvl="1" eaLnBrk="1" hangingPunct="1">
              <a:spcBef>
                <a:spcPts val="0"/>
              </a:spcBef>
              <a:buNone/>
            </a:pPr>
            <a:r>
              <a:rPr lang="tr-TR" sz="2400" b="1" dirty="0" smtClean="0"/>
              <a:t>Bu dönemler;</a:t>
            </a:r>
          </a:p>
          <a:p>
            <a:pPr marL="360000" lvl="1" eaLnBrk="1" hangingPunct="1">
              <a:spcBef>
                <a:spcPts val="0"/>
              </a:spcBef>
              <a:buNone/>
            </a:pPr>
            <a:endParaRPr lang="tr-TR" sz="2400" b="1" dirty="0" smtClean="0"/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Çiftleşme (aşım) ve erken gebelik (</a:t>
            </a:r>
            <a:r>
              <a:rPr lang="tr-TR" sz="2400" b="1" dirty="0" err="1" smtClean="0"/>
              <a:t>Flushing</a:t>
            </a:r>
            <a:r>
              <a:rPr lang="tr-TR" sz="2400" b="1" dirty="0" smtClean="0"/>
              <a:t>)</a:t>
            </a:r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Gebelik</a:t>
            </a:r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Sağmal (Erken/Orta/Geç)</a:t>
            </a:r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Boş/Kuru dönem</a:t>
            </a:r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Kuzu</a:t>
            </a:r>
          </a:p>
          <a:p>
            <a:pPr marL="360000" lvl="1" eaLnBrk="1" hangingPunct="1">
              <a:spcBef>
                <a:spcPts val="0"/>
              </a:spcBef>
            </a:pPr>
            <a:r>
              <a:rPr lang="tr-TR" sz="2400" b="1" dirty="0" smtClean="0"/>
              <a:t>Sütten kesim</a:t>
            </a:r>
          </a:p>
        </p:txBody>
      </p:sp>
      <p:pic>
        <p:nvPicPr>
          <p:cNvPr id="4" name="Picture 5" descr="14 damızlık koyu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118803"/>
            <a:ext cx="2195736" cy="1739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404664"/>
            <a:ext cx="8352606" cy="6119961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DAMIZLIK DİŞİ KOYUNLARIN BESLENMESİ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Koyunculukta yüksek verim elde etmenin başlıca yollarından biri sağlıklı kuzu elde etmektir. Sağlıklı kuzu elde etmek için en damızlık dişi koyunları dengeli bir şekilde beslemektir. 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Damızlık koyun;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-  Vücudu düzgün, kusursuz ,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-Kendi ırkının özelliklerini taşıyan,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- Yüksek verimli,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- Hastalıksız ve uzun ömürlü, 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 - Döl verimi yüksektir</a:t>
            </a:r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174625" indent="0"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Bu amaca ulaşabilmek için koyunları genellikle tohumlama, gebelik ve </a:t>
            </a:r>
            <a:r>
              <a:rPr lang="tr-TR" sz="2400" b="1" dirty="0" err="1" smtClean="0"/>
              <a:t>laktasyon</a:t>
            </a:r>
            <a:r>
              <a:rPr lang="tr-TR" sz="2400" b="1" dirty="0" smtClean="0"/>
              <a:t> dönemlerinde bakım ve beslenmelerine özen göstermekle gerekir.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b="1" dirty="0" smtClean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611188" y="333374"/>
            <a:ext cx="8209284" cy="614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tr-TR" sz="2400" b="1" dirty="0"/>
              <a:t>Ana dişi koyunun gebe kalma oranını arttırarak, </a:t>
            </a:r>
            <a:r>
              <a:rPr lang="tr-TR" sz="2400" b="1" dirty="0" err="1"/>
              <a:t>ovulasyondan</a:t>
            </a:r>
            <a:r>
              <a:rPr lang="tr-TR" sz="2400" b="1" dirty="0"/>
              <a:t> elde edilecek yumurta sayısını ve döl verimini yükseltmek için koyunun kondisyonunun iyi olması gerekir.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Bunun içinde damızlık dişi koyunların vücut kondisyonu aşımdan önce ne fazla yağlı ne de aşırı zayıf olmamalıdır.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İdeal olarak hayvanın vücut kondisyonu 2.5-3.0 olmalıdır. </a:t>
            </a:r>
            <a:endParaRPr lang="tr-TR" sz="2400" b="1" dirty="0" smtClean="0"/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ilk defa kızgınlık gösterme zamanı dişi genç koyunların ırkına, canlı ağırlık ve yaşına bağlı olarak değişebilir. </a:t>
            </a:r>
          </a:p>
          <a:p>
            <a:pPr algn="just"/>
            <a:r>
              <a:rPr lang="tr-TR" sz="2400" b="1" dirty="0"/>
              <a:t>	</a:t>
            </a:r>
          </a:p>
          <a:p>
            <a:pPr algn="just"/>
            <a:r>
              <a:rPr lang="tr-TR" sz="2400" b="1" dirty="0"/>
              <a:t>Kültür ırkı dişi koyunlar 6-12 aylık, yerli ırkları ise 12-18 aylık iken damızlıkta kullanılabilirler.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Erken kızgınlık gösterebilmeleri için dişi koyunların ergin canlı ağırlıklarının en az % 60'a ulaşmaları gerekir.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589963" cy="122413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FontTx/>
              <a:buNone/>
            </a:pPr>
            <a:r>
              <a:rPr lang="tr-TR" sz="2400" b="1" dirty="0"/>
              <a:t>	Amaç, hayvanın döl verimini ve ikiz doğum oranını artırmaktır. </a:t>
            </a:r>
          </a:p>
          <a:p>
            <a:pPr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Dişi </a:t>
            </a:r>
            <a:r>
              <a:rPr lang="tr-TR" sz="2400" b="1" dirty="0"/>
              <a:t>koyunlara enerjice zengin tahıl karmaları (arpa, darı, mısır, yulaf) </a:t>
            </a:r>
            <a:r>
              <a:rPr lang="tr-TR" sz="2400" b="1" dirty="0" smtClean="0"/>
              <a:t>verilir.</a:t>
            </a:r>
            <a:endParaRPr lang="tr-TR" sz="2400" b="1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683568" y="2420888"/>
            <a:ext cx="7920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FF0000"/>
                </a:solidFill>
                <a:cs typeface="Times New Roman" pitchFamily="18" charset="0"/>
              </a:rPr>
              <a:t>Tohumlama zamanında 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tr-TR" sz="2400" b="1" dirty="0" err="1">
                <a:solidFill>
                  <a:srgbClr val="FF0000"/>
                </a:solidFill>
                <a:cs typeface="Times New Roman" pitchFamily="18" charset="0"/>
              </a:rPr>
              <a:t>Flushing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) besleme yöntemi, kg/gün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60663" name="Group 247"/>
          <p:cNvGraphicFramePr>
            <a:graphicFrameLocks noGrp="1"/>
          </p:cNvGraphicFramePr>
          <p:nvPr/>
        </p:nvGraphicFramePr>
        <p:xfrm>
          <a:off x="827584" y="2996952"/>
          <a:ext cx="7920880" cy="3066793"/>
        </p:xfrm>
        <a:graphic>
          <a:graphicData uri="http://schemas.openxmlformats.org/drawingml/2006/table">
            <a:tbl>
              <a:tblPr/>
              <a:tblGrid>
                <a:gridCol w="2880320"/>
                <a:gridCol w="2375763"/>
                <a:gridCol w="2664797"/>
              </a:tblGrid>
              <a:tr h="86905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Aşım öncesi 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Kaba yem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kg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Tahıl karması,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6-4.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65213" algn="dec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Mera veya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0.100 - 0. 200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4.- 2.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65213" algn="dec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Mera veya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0.200 - 0. 300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2- 0.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65213" algn="dec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Mera veya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0.300 - 0. 450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Aşımdan sonraki son iki 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65213" algn="dec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Mera veya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0.250 - 0. 450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755576" y="260648"/>
            <a:ext cx="7416824" cy="7903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KOYUNLARIN AŞIM DÖNEMİ (TOHUMLAMA) BESLENMESİ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186" name="Group 298"/>
          <p:cNvGraphicFramePr>
            <a:graphicFrameLocks noGrp="1"/>
          </p:cNvGraphicFramePr>
          <p:nvPr>
            <p:ph idx="1"/>
          </p:nvPr>
        </p:nvGraphicFramePr>
        <p:xfrm>
          <a:off x="539552" y="1556792"/>
          <a:ext cx="8352927" cy="2985454"/>
        </p:xfrm>
        <a:graphic>
          <a:graphicData uri="http://schemas.openxmlformats.org/drawingml/2006/table">
            <a:tbl>
              <a:tblPr/>
              <a:tblGrid>
                <a:gridCol w="952996"/>
                <a:gridCol w="1240567"/>
                <a:gridCol w="891136"/>
                <a:gridCol w="877759"/>
                <a:gridCol w="952996"/>
                <a:gridCol w="730631"/>
                <a:gridCol w="939621"/>
                <a:gridCol w="963027"/>
                <a:gridCol w="804194"/>
              </a:tblGrid>
              <a:tr h="82073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CA, kg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KM, kg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ME,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Mcal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HP, 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Ca, 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94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P,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9425" algn="l"/>
                        </a:tabLst>
                      </a:pP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Tuz,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IU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Vit.E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IU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5463" algn="l"/>
                          <a:tab pos="982663" algn="l"/>
                          <a:tab pos="1393825" algn="l"/>
                        </a:tabLst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2.6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2350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1.9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5463" algn="l"/>
                          <a:tab pos="982663" algn="l"/>
                          <a:tab pos="1393825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	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2820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5463" algn="l"/>
                          <a:tab pos="982663" algn="l"/>
                          <a:tab pos="13716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7538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3290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4.0	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4000" algn="dec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03238" algn="l"/>
                          <a:tab pos="982663" algn="l"/>
                          <a:tab pos="137160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937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937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376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5934" name="Rectangle 46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7931150" cy="576263"/>
          </a:xfrm>
          <a:solidFill>
            <a:srgbClr val="E1F0FF"/>
          </a:solidFill>
          <a:ln/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Sıfat döneminden iki hafta önce olan koyunların günlük enerji ve besin madde ihtiyaçları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Rectangle 4"/>
          <p:cNvSpPr>
            <a:spLocks noChangeArrowheads="1"/>
          </p:cNvSpPr>
          <p:nvPr/>
        </p:nvSpPr>
        <p:spPr bwMode="auto">
          <a:xfrm>
            <a:off x="755576" y="1268760"/>
            <a:ext cx="7991475" cy="4154984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endParaRPr lang="tr-TR" sz="2400" dirty="0">
              <a:solidFill>
                <a:srgbClr val="FF0000"/>
              </a:solidFill>
            </a:endParaRPr>
          </a:p>
          <a:p>
            <a:pPr algn="just"/>
            <a:r>
              <a:rPr lang="tr-TR" sz="2400" b="1" dirty="0" smtClean="0"/>
              <a:t>Koyunda </a:t>
            </a:r>
            <a:r>
              <a:rPr lang="tr-TR" sz="2400" b="1" dirty="0"/>
              <a:t>gebelik süresi 5 ay </a:t>
            </a:r>
            <a:r>
              <a:rPr lang="tr-TR" sz="2400" b="1" dirty="0" smtClean="0"/>
              <a:t>olup</a:t>
            </a:r>
            <a:r>
              <a:rPr lang="tr-TR" sz="2400" b="1" dirty="0"/>
              <a:t>, ilk üç ay gebe dişi koyunun besin maddeleri ihtiyacı yaşama payı düzeyindedir. </a:t>
            </a:r>
          </a:p>
          <a:p>
            <a:pPr algn="just"/>
            <a:r>
              <a:rPr lang="tr-TR" sz="2400" b="1" dirty="0"/>
              <a:t>	</a:t>
            </a:r>
          </a:p>
          <a:p>
            <a:pPr algn="just"/>
            <a:r>
              <a:rPr lang="tr-TR" sz="2400" b="1" dirty="0"/>
              <a:t>Gebeliğin ilk aylarında koyunlara kaba yeme ilave olarak mineral yem karması sağlanmalıdır.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 smtClean="0"/>
              <a:t>İyi </a:t>
            </a:r>
            <a:r>
              <a:rPr lang="tr-TR" sz="2400" b="1" dirty="0"/>
              <a:t>kaliteli çayır-mera otu </a:t>
            </a:r>
            <a:r>
              <a:rPr lang="tr-TR" sz="2400" b="1" dirty="0" smtClean="0"/>
              <a:t>veya </a:t>
            </a:r>
            <a:r>
              <a:rPr lang="tr-TR" sz="2400" b="1" dirty="0"/>
              <a:t>orta kaliteli kuru ot ve mineral karması besin maddeleri ihtiyacını karşılar. </a:t>
            </a:r>
            <a:endParaRPr lang="tr-TR" sz="2400" b="1" dirty="0" smtClean="0"/>
          </a:p>
          <a:p>
            <a:pPr algn="just"/>
            <a:endParaRPr lang="tr-TR" sz="2400" b="1" dirty="0" smtClean="0"/>
          </a:p>
          <a:p>
            <a:pPr algn="just"/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755576" y="0"/>
            <a:ext cx="7992887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GEBE KOYUNLARIN BESLENMESİ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33375"/>
            <a:ext cx="8280400" cy="6048375"/>
          </a:xfrm>
          <a:solidFill>
            <a:srgbClr val="FFFFE7"/>
          </a:solidFill>
        </p:spPr>
        <p:txBody>
          <a:bodyPr>
            <a:noAutofit/>
          </a:bodyPr>
          <a:lstStyle/>
          <a:p>
            <a:pPr algn="just">
              <a:buFontTx/>
              <a:buNone/>
            </a:pPr>
            <a:r>
              <a:rPr lang="tr-TR" sz="2400" b="1" dirty="0"/>
              <a:t>	Gebeliğin ilk döneminde 50 kg canlı ağırlığında olan bir koyunun günlük besin maddeleri ihtiyacı şöyledir.</a:t>
            </a:r>
            <a:r>
              <a:rPr lang="tr-TR" sz="2400" dirty="0"/>
              <a:t> </a:t>
            </a:r>
            <a:endParaRPr lang="tr-TR" sz="2400" u="sng" dirty="0"/>
          </a:p>
          <a:p>
            <a:pPr algn="just">
              <a:buFontTx/>
              <a:buNone/>
            </a:pPr>
            <a:r>
              <a:rPr lang="tr-TR" sz="2400" dirty="0"/>
              <a:t>	</a:t>
            </a:r>
          </a:p>
          <a:p>
            <a:pPr algn="just">
              <a:buFontTx/>
              <a:buNone/>
            </a:pPr>
            <a:r>
              <a:rPr lang="tr-TR" sz="2400" b="1" dirty="0">
                <a:solidFill>
                  <a:srgbClr val="FF0000"/>
                </a:solidFill>
              </a:rPr>
              <a:t>	Gebeliğin başlangıcında olan (ilk dönem) bir koyunun günlük enerji ve besin maddeleri ihtiyacı</a:t>
            </a:r>
          </a:p>
          <a:p>
            <a:pPr algn="just">
              <a:buFontTx/>
              <a:buNone/>
            </a:pPr>
            <a:endParaRPr lang="tr-TR" sz="2400" b="1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tr-TR" sz="2400" b="1" dirty="0"/>
              <a:t>	</a:t>
            </a:r>
            <a:r>
              <a:rPr lang="en-US" sz="2400" b="1" dirty="0" smtClean="0">
                <a:solidFill>
                  <a:srgbClr val="0070C0"/>
                </a:solidFill>
              </a:rPr>
              <a:t>CA, kg	</a:t>
            </a:r>
            <a:r>
              <a:rPr lang="tr-TR" sz="2400" b="1" dirty="0" smtClean="0">
                <a:solidFill>
                  <a:srgbClr val="0070C0"/>
                </a:solidFill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</a:rPr>
              <a:t>KM, kg	ME, </a:t>
            </a:r>
            <a:r>
              <a:rPr lang="tr-TR" sz="2400" b="1" dirty="0" err="1" smtClean="0">
                <a:solidFill>
                  <a:srgbClr val="0070C0"/>
                </a:solidFill>
              </a:rPr>
              <a:t>Mcal</a:t>
            </a:r>
            <a:r>
              <a:rPr lang="tr-TR" sz="2400" b="1" dirty="0" smtClean="0">
                <a:solidFill>
                  <a:srgbClr val="0070C0"/>
                </a:solidFill>
              </a:rPr>
              <a:t>       </a:t>
            </a:r>
            <a:r>
              <a:rPr lang="en-US" sz="2400" b="1" dirty="0" smtClean="0">
                <a:solidFill>
                  <a:srgbClr val="0070C0"/>
                </a:solidFill>
              </a:rPr>
              <a:t>HP, g</a:t>
            </a:r>
            <a:r>
              <a:rPr lang="tr-TR" sz="2400" b="1" dirty="0" smtClean="0">
                <a:solidFill>
                  <a:srgbClr val="0070C0"/>
                </a:solidFill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</a:rPr>
              <a:t>Ca, g</a:t>
            </a:r>
            <a:r>
              <a:rPr lang="tr-TR" sz="2400" b="1" dirty="0" smtClean="0">
                <a:solidFill>
                  <a:srgbClr val="0070C0"/>
                </a:solidFill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</a:rPr>
              <a:t>P, g</a:t>
            </a:r>
          </a:p>
          <a:p>
            <a:pPr algn="just">
              <a:buFontTx/>
              <a:buNone/>
            </a:pPr>
            <a:r>
              <a:rPr lang="tr-TR" sz="2400" b="1" dirty="0" smtClean="0">
                <a:solidFill>
                  <a:srgbClr val="0070C0"/>
                </a:solidFill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</a:rPr>
              <a:t>50	 </a:t>
            </a:r>
            <a:r>
              <a:rPr lang="tr-TR" sz="2400" b="1" dirty="0" smtClean="0">
                <a:solidFill>
                  <a:srgbClr val="0070C0"/>
                </a:solidFill>
              </a:rPr>
              <a:t>  	 </a:t>
            </a:r>
            <a:r>
              <a:rPr lang="en-US" sz="2400" b="1" dirty="0" smtClean="0">
                <a:solidFill>
                  <a:srgbClr val="0070C0"/>
                </a:solidFill>
              </a:rPr>
              <a:t>1.2-1.5	2.0	</a:t>
            </a:r>
            <a:r>
              <a:rPr lang="tr-TR" sz="2400" b="1" dirty="0" smtClean="0">
                <a:solidFill>
                  <a:srgbClr val="0070C0"/>
                </a:solidFill>
              </a:rPr>
              <a:t> 	</a:t>
            </a:r>
            <a:r>
              <a:rPr lang="en-US" sz="2400" b="1" dirty="0" smtClean="0">
                <a:solidFill>
                  <a:srgbClr val="0070C0"/>
                </a:solidFill>
              </a:rPr>
              <a:t>100</a:t>
            </a:r>
            <a:r>
              <a:rPr lang="tr-TR" sz="2400" b="1" dirty="0" smtClean="0">
                <a:solidFill>
                  <a:srgbClr val="0070C0"/>
                </a:solidFill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</a:rPr>
              <a:t>3.0	 2.8</a:t>
            </a:r>
          </a:p>
          <a:p>
            <a:pPr algn="just">
              <a:buFontTx/>
              <a:buNone/>
            </a:pPr>
            <a:endParaRPr lang="tr-TR" sz="2400" b="1" dirty="0" smtClean="0"/>
          </a:p>
          <a:p>
            <a:pPr algn="just">
              <a:buFontTx/>
              <a:buNone/>
            </a:pPr>
            <a:r>
              <a:rPr lang="tr-TR" sz="2400" dirty="0" smtClean="0"/>
              <a:t>	</a:t>
            </a:r>
            <a:r>
              <a:rPr lang="en-US" sz="2400" b="1" dirty="0" smtClean="0"/>
              <a:t>Bu </a:t>
            </a:r>
            <a:r>
              <a:rPr lang="tr-TR" sz="2400" b="1" dirty="0" smtClean="0"/>
              <a:t>ihtiyaçlar iyi kaliteli mera otu ile sağlanabilir. </a:t>
            </a:r>
          </a:p>
          <a:p>
            <a:pPr algn="just">
              <a:buFontTx/>
              <a:buNone/>
            </a:pPr>
            <a:endParaRPr lang="tr-TR" sz="2400" b="1" dirty="0"/>
          </a:p>
          <a:p>
            <a:pPr algn="just">
              <a:buFontTx/>
              <a:buNone/>
            </a:pPr>
            <a:r>
              <a:rPr lang="tr-TR" sz="2400" b="1" dirty="0"/>
              <a:t>	Bunun için koyuna 1.5-2.0 kg kuru ot veya 6 kg iyi kaliteli silaj ya da 7-10 kg yemlik pancar verilebilir. </a:t>
            </a:r>
          </a:p>
          <a:p>
            <a:pPr algn="just">
              <a:buFontTx/>
              <a:buNone/>
            </a:pPr>
            <a:r>
              <a:rPr lang="tr-TR" sz="2400" dirty="0"/>
              <a:t>	</a:t>
            </a:r>
          </a:p>
          <a:p>
            <a:pPr algn="just">
              <a:buFontTx/>
              <a:buNone/>
            </a:pPr>
            <a:r>
              <a:rPr lang="tr-TR" sz="24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5"/>
          <p:cNvSpPr>
            <a:spLocks noChangeArrowheads="1"/>
          </p:cNvSpPr>
          <p:nvPr/>
        </p:nvSpPr>
        <p:spPr bwMode="auto">
          <a:xfrm>
            <a:off x="539552" y="692696"/>
            <a:ext cx="8064896" cy="4524315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Gebeliğin ilk 2-3. aylarında </a:t>
            </a:r>
            <a:r>
              <a:rPr lang="tr-TR" sz="2400" b="1" dirty="0" smtClean="0"/>
              <a:t>koyunun </a:t>
            </a:r>
            <a:r>
              <a:rPr lang="tr-TR" sz="2400" b="1" dirty="0"/>
              <a:t>canlı ağırlığında %5 oranında artış olur.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Gebe koyunun ikiz ya da üçüz durumunda özellikle 15. haftadan sonra (3. aydan sonra) hayvanın besin maddeleri ihtiyacı artar.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Bu nedenle hayvana daha fazla yem vermek gerekir. Özellikle son 6-8. haftalarda </a:t>
            </a:r>
            <a:r>
              <a:rPr lang="tr-TR" sz="2400" b="1" dirty="0" err="1"/>
              <a:t>fötal</a:t>
            </a:r>
            <a:r>
              <a:rPr lang="tr-TR" sz="2400" b="1" dirty="0"/>
              <a:t> büyüme % 70 ‘e ulaşır.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Bu dönemde enerji, protein ve ve vitamin (A,D3 ve kışın vitamin E) ve bazı mineraller (</a:t>
            </a:r>
            <a:r>
              <a:rPr lang="tr-TR" sz="2400" b="1" dirty="0" err="1"/>
              <a:t>Ca</a:t>
            </a:r>
            <a:r>
              <a:rPr lang="tr-TR" sz="2400" b="1" dirty="0"/>
              <a:t>, P ve Mg) önem taşır.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96" name="Rectangle 136"/>
          <p:cNvSpPr>
            <a:spLocks noChangeArrowheads="1"/>
          </p:cNvSpPr>
          <p:nvPr/>
        </p:nvSpPr>
        <p:spPr bwMode="auto">
          <a:xfrm>
            <a:off x="683568" y="589911"/>
            <a:ext cx="7848872" cy="523220"/>
          </a:xfrm>
          <a:prstGeom prst="rect">
            <a:avLst/>
          </a:prstGeom>
          <a:solidFill>
            <a:srgbClr val="E1F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cs typeface="Times New Roman" pitchFamily="18" charset="0"/>
              </a:rPr>
              <a:t>Gebe koyunların besleme programı</a:t>
            </a:r>
            <a:endParaRPr lang="tr-TR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6763" name="Group 203"/>
          <p:cNvGraphicFramePr>
            <a:graphicFrameLocks noGrp="1"/>
          </p:cNvGraphicFramePr>
          <p:nvPr/>
        </p:nvGraphicFramePr>
        <p:xfrm>
          <a:off x="755576" y="1916832"/>
          <a:ext cx="7776864" cy="3384375"/>
        </p:xfrm>
        <a:graphic>
          <a:graphicData uri="http://schemas.openxmlformats.org/drawingml/2006/table">
            <a:tbl>
              <a:tblPr/>
              <a:tblGrid>
                <a:gridCol w="2882499"/>
                <a:gridCol w="2358102"/>
                <a:gridCol w="2536263"/>
              </a:tblGrid>
              <a:tr h="126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Doğum öncesi,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Kaba yem,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kg/gün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Konsantre yem,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kg/gün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707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78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6.-4.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07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5125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707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78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4.- 2.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07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5125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707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78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2.- 0.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07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5125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</a:tbl>
          </a:graphicData>
        </a:graphic>
      </p:graphicFrame>
      <p:sp>
        <p:nvSpPr>
          <p:cNvPr id="66744" name="Rectangle 184"/>
          <p:cNvSpPr>
            <a:spLocks noChangeArrowheads="1"/>
          </p:cNvSpPr>
          <p:nvPr/>
        </p:nvSpPr>
        <p:spPr bwMode="auto">
          <a:xfrm>
            <a:off x="0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254" name="Group 62"/>
          <p:cNvGraphicFramePr>
            <a:graphicFrameLocks noGrp="1"/>
          </p:cNvGraphicFramePr>
          <p:nvPr>
            <p:ph/>
          </p:nvPr>
        </p:nvGraphicFramePr>
        <p:xfrm>
          <a:off x="539552" y="2060848"/>
          <a:ext cx="8229600" cy="2956561"/>
        </p:xfrm>
        <a:graphic>
          <a:graphicData uri="http://schemas.openxmlformats.org/drawingml/2006/table">
            <a:tbl>
              <a:tblPr/>
              <a:tblGrid>
                <a:gridCol w="935038"/>
                <a:gridCol w="935037"/>
                <a:gridCol w="931863"/>
                <a:gridCol w="776287"/>
                <a:gridCol w="715963"/>
                <a:gridCol w="893762"/>
                <a:gridCol w="896938"/>
                <a:gridCol w="1071562"/>
                <a:gridCol w="1073150"/>
              </a:tblGrid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CA,  kg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KM, kg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ME, M</a:t>
                      </a: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cal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HP. 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Ca, 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P, 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Tuz,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.A, IU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.D IU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1.53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81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59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2320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1.70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81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59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2720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1.90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81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59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3160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81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59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3640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4253" name="Rectangle 61"/>
          <p:cNvSpPr>
            <a:spLocks noChangeArrowheads="1"/>
          </p:cNvSpPr>
          <p:nvPr/>
        </p:nvSpPr>
        <p:spPr bwMode="auto">
          <a:xfrm>
            <a:off x="539552" y="556027"/>
            <a:ext cx="813593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Gebeliğin son döneminde olan koyunların günlük enerji ve besin maddeleri ihtiyacı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Rectangle 4"/>
          <p:cNvSpPr>
            <a:spLocks noChangeArrowheads="1"/>
          </p:cNvSpPr>
          <p:nvPr/>
        </p:nvSpPr>
        <p:spPr bwMode="auto">
          <a:xfrm>
            <a:off x="395536" y="856357"/>
            <a:ext cx="8496944" cy="5632311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 smtClean="0"/>
              <a:t>Laktasyonda</a:t>
            </a:r>
            <a:r>
              <a:rPr lang="tr-TR" sz="2400" b="1" dirty="0" smtClean="0"/>
              <a:t> </a:t>
            </a:r>
            <a:r>
              <a:rPr lang="tr-TR" sz="2400" b="1" dirty="0"/>
              <a:t>besin maddeleri ihtiyacı kurudaki hayvana göre üç kat (ilk dönem) daha fazladır.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 err="1"/>
              <a:t>Laktasyon</a:t>
            </a:r>
            <a:r>
              <a:rPr lang="tr-TR" sz="2400" b="1" dirty="0"/>
              <a:t>, koyunda ortalama 12-16 hafta (4 ay) olup, ilk 6-8. haftalar süt verimi yönünden önem taşır. </a:t>
            </a:r>
            <a:r>
              <a:rPr lang="tr-TR" sz="2400" b="1" dirty="0" err="1"/>
              <a:t>Laktasyonun</a:t>
            </a:r>
            <a:r>
              <a:rPr lang="tr-TR" sz="2400" b="1" dirty="0"/>
              <a:t> ilk 8 haftasında tüm süt veriminin ortalama %70'ini sağlanmaktadır.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 err="1" smtClean="0"/>
              <a:t>Laktasyonda</a:t>
            </a:r>
            <a:r>
              <a:rPr lang="tr-TR" sz="2400" b="1" dirty="0" smtClean="0"/>
              <a:t> </a:t>
            </a:r>
            <a:r>
              <a:rPr lang="tr-TR" sz="2400" b="1" dirty="0"/>
              <a:t>bulunduğu ilk 8 haftasında özellikle protein-enerji yönünden bakım ve beslenmesine özen göstermek gerekir. </a:t>
            </a:r>
            <a:endParaRPr lang="tr-TR" sz="2400" b="1" dirty="0" smtClean="0"/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İkiz kuzulu koyunlar tek kuzuluya göre daha fazla süt (%20-40) verirler</a:t>
            </a:r>
            <a:r>
              <a:rPr lang="tr-TR" sz="2400" b="1" dirty="0" smtClean="0"/>
              <a:t>.</a:t>
            </a:r>
          </a:p>
          <a:p>
            <a:pPr algn="just"/>
            <a:endParaRPr lang="tr-TR" sz="2400" b="1" dirty="0" smtClean="0"/>
          </a:p>
          <a:p>
            <a:pPr algn="just"/>
            <a:r>
              <a:rPr lang="tr-TR" sz="2400" b="1" dirty="0" smtClean="0"/>
              <a:t> </a:t>
            </a:r>
            <a:r>
              <a:rPr lang="tr-TR" sz="2400" b="1" dirty="0"/>
              <a:t>Bu dönemde (ilk 6-8. haftalar), ikiz kuzulu koyun günde ortalama 1.5 L, tek kuzulu ise 1.0 L civarında süt verebilir</a:t>
            </a:r>
            <a:r>
              <a:rPr lang="tr-TR" sz="2400" b="1" dirty="0" smtClean="0"/>
              <a:t>.</a:t>
            </a:r>
          </a:p>
        </p:txBody>
      </p:sp>
      <p:sp>
        <p:nvSpPr>
          <p:cNvPr id="3" name="2 Dikdörtgen"/>
          <p:cNvSpPr/>
          <p:nvPr/>
        </p:nvSpPr>
        <p:spPr>
          <a:xfrm>
            <a:off x="611560" y="188640"/>
            <a:ext cx="820891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FF0000"/>
                </a:solidFill>
              </a:rPr>
              <a:t>LAKTASYONDAKİ (SÜT VEREN) KOYUNLARIN BESLENMESİ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87" name="Picture 279" descr="26 el ile sağı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9148" y="4797152"/>
            <a:ext cx="379650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755576" y="188640"/>
            <a:ext cx="7776864" cy="461665"/>
          </a:xfrm>
          <a:prstGeom prst="rect">
            <a:avLst/>
          </a:prstGeom>
          <a:solidFill>
            <a:srgbClr val="E1F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tr-TR" sz="2400" b="1" dirty="0" err="1">
                <a:solidFill>
                  <a:srgbClr val="FF0000"/>
                </a:solidFill>
                <a:cs typeface="Times New Roman" pitchFamily="18" charset="0"/>
              </a:rPr>
              <a:t>Laktasyondaki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 koyunların günlük yem tüketimi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68888" name="Group 280"/>
          <p:cNvGraphicFramePr>
            <a:graphicFrameLocks noGrp="1"/>
          </p:cNvGraphicFramePr>
          <p:nvPr/>
        </p:nvGraphicFramePr>
        <p:xfrm>
          <a:off x="683568" y="980728"/>
          <a:ext cx="8064896" cy="3744414"/>
        </p:xfrm>
        <a:graphic>
          <a:graphicData uri="http://schemas.openxmlformats.org/drawingml/2006/table">
            <a:tbl>
              <a:tblPr/>
              <a:tblGrid>
                <a:gridCol w="3092940"/>
                <a:gridCol w="2626178"/>
                <a:gridCol w="2345778"/>
              </a:tblGrid>
              <a:tr h="864096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Doğumdan sonraki 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Kuru kaba yem, kg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Konsantre yem, kg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1.-8. </a:t>
                      </a: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hafta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Tek kuzulu koyun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1.0-1.5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0.75-1.00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Çift kuzulu koyun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1.5-2.0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1.00-1.50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9.-16. 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Tek kuzulu koyun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1.0-1.5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0.25-0.50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Çift kuzulu koyun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1.0-1.5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 50-0.75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81" name="Rectangle 73"/>
          <p:cNvSpPr>
            <a:spLocks noChangeArrowheads="1"/>
          </p:cNvSpPr>
          <p:nvPr/>
        </p:nvSpPr>
        <p:spPr bwMode="auto">
          <a:xfrm>
            <a:off x="755576" y="5373216"/>
            <a:ext cx="79200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just"/>
            <a:r>
              <a:rPr lang="tr-TR" sz="2000" b="1" dirty="0">
                <a:solidFill>
                  <a:srgbClr val="FF0000"/>
                </a:solidFill>
                <a:cs typeface="Times New Roman" pitchFamily="18" charset="0"/>
              </a:rPr>
              <a:t>Hayvanın günlük su ihtiyacı, 6.5-10 L olup,</a:t>
            </a:r>
            <a:r>
              <a:rPr lang="tr-TR" sz="2000" b="1" dirty="0">
                <a:cs typeface="Times New Roman" pitchFamily="18" charset="0"/>
              </a:rPr>
              <a:t> temiz olmasına özen göstermek gerekir. </a:t>
            </a:r>
          </a:p>
          <a:p>
            <a:pPr indent="457200" algn="just"/>
            <a:endParaRPr lang="tr-TR" sz="20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8066087" cy="1143000"/>
          </a:xfrm>
          <a:noFill/>
          <a:ln/>
        </p:spPr>
        <p:txBody>
          <a:bodyPr>
            <a:normAutofit/>
          </a:bodyPr>
          <a:lstStyle/>
          <a:p>
            <a:pPr algn="l" eaLnBrk="0" hangingPunct="0"/>
            <a:r>
              <a:rPr lang="tr-TR" sz="2400" b="1" dirty="0" err="1">
                <a:solidFill>
                  <a:srgbClr val="FF0000"/>
                </a:solidFill>
              </a:rPr>
              <a:t>Laktasyonun</a:t>
            </a:r>
            <a:r>
              <a:rPr lang="tr-TR" sz="2400" b="1" dirty="0">
                <a:solidFill>
                  <a:srgbClr val="FF0000"/>
                </a:solidFill>
              </a:rPr>
              <a:t> ilk haftalarında olan koyunların günlük enerji ve besin maddeleri ihtiyacı</a:t>
            </a:r>
          </a:p>
        </p:txBody>
      </p:sp>
      <p:graphicFrame>
        <p:nvGraphicFramePr>
          <p:cNvPr id="186495" name="Group 127"/>
          <p:cNvGraphicFramePr>
            <a:graphicFrameLocks noGrp="1"/>
          </p:cNvGraphicFramePr>
          <p:nvPr>
            <p:ph idx="1"/>
          </p:nvPr>
        </p:nvGraphicFramePr>
        <p:xfrm>
          <a:off x="899590" y="1268413"/>
          <a:ext cx="7703073" cy="3216912"/>
        </p:xfrm>
        <a:graphic>
          <a:graphicData uri="http://schemas.openxmlformats.org/drawingml/2006/table">
            <a:tbl>
              <a:tblPr/>
              <a:tblGrid>
                <a:gridCol w="855717"/>
                <a:gridCol w="857335"/>
                <a:gridCol w="975421"/>
                <a:gridCol w="734396"/>
                <a:gridCol w="857335"/>
                <a:gridCol w="855717"/>
                <a:gridCol w="854099"/>
                <a:gridCol w="857335"/>
                <a:gridCol w="855718"/>
              </a:tblGrid>
              <a:tr h="533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CA, kg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KM, kg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ME, Mcal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HP, g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Ca, g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P, g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Tuz, g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Vit.A, IU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.D, IU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9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1.90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2320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9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2720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9713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2.25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5.2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3160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971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2.35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74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3640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6494" name="Picture 126" descr="25 koyun ve kuzus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699000"/>
            <a:ext cx="50768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8913"/>
            <a:ext cx="8496300" cy="6408737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  <a:r>
              <a:rPr lang="tr-TR" sz="2200" b="1" dirty="0" smtClean="0">
                <a:solidFill>
                  <a:srgbClr val="FF0000"/>
                </a:solidFill>
              </a:rPr>
              <a:t>KOYUNLARIN YAPAĞI  ÜRETİMİ İÇİN BESLENMESİ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200" b="1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Koyunun </a:t>
            </a:r>
            <a:r>
              <a:rPr lang="de-DE" sz="2200" b="1" dirty="0" smtClean="0"/>
              <a:t>en </a:t>
            </a:r>
            <a:r>
              <a:rPr lang="tr-TR" sz="2200" b="1" dirty="0" smtClean="0"/>
              <a:t>önemli verim karakteri yapağıdır.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Bir koyunun yapağı verimi, bir ırktan diğerine göre değişebilir. Merinos koyunları (50 kg CA) ortalama yılda 4 kg yapağı, </a:t>
            </a:r>
            <a:r>
              <a:rPr lang="tr-TR" sz="2200" b="1" dirty="0" smtClean="0"/>
              <a:t>3 </a:t>
            </a:r>
            <a:r>
              <a:rPr lang="tr-TR" sz="2200" b="1" dirty="0" smtClean="0"/>
              <a:t>kg yıkanmış yapağı verir.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Yapağı elyafı </a:t>
            </a:r>
            <a:r>
              <a:rPr lang="tr-TR" sz="2200" b="1" dirty="0" err="1" smtClean="0"/>
              <a:t>keratinden</a:t>
            </a:r>
            <a:r>
              <a:rPr lang="tr-TR" sz="2200" b="1" dirty="0" smtClean="0"/>
              <a:t> oluşmuş olup, bunun da %12.72'sini sistin oluşturur.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Yılda 3 kg yapağı veren bir koyun günde ortalama 8 g protein ya da 1.3 g azota ihtiyaç duyar. Sistin </a:t>
            </a:r>
            <a:r>
              <a:rPr lang="tr-TR" sz="2200" b="1" dirty="0" err="1" smtClean="0"/>
              <a:t>esansiyel</a:t>
            </a:r>
            <a:r>
              <a:rPr lang="tr-TR" sz="2200" b="1" dirty="0" smtClean="0"/>
              <a:t> amino asit olan </a:t>
            </a:r>
            <a:r>
              <a:rPr lang="tr-TR" sz="2200" b="1" dirty="0" err="1" smtClean="0"/>
              <a:t>metiyoninden</a:t>
            </a:r>
            <a:r>
              <a:rPr lang="tr-TR" sz="2200" b="1" dirty="0" smtClean="0"/>
              <a:t> sentezlenir.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  <a:r>
              <a:rPr lang="tr-TR" sz="2200" b="1" dirty="0" err="1" smtClean="0"/>
              <a:t>Keratin</a:t>
            </a:r>
            <a:r>
              <a:rPr lang="tr-TR" sz="2200" b="1" dirty="0" smtClean="0"/>
              <a:t> kükürtlü amino asitleri (sistin, </a:t>
            </a:r>
            <a:r>
              <a:rPr lang="tr-TR" sz="2200" b="1" dirty="0" err="1" smtClean="0"/>
              <a:t>metiyonin</a:t>
            </a:r>
            <a:r>
              <a:rPr lang="tr-TR" sz="2200" b="1" dirty="0" smtClean="0"/>
              <a:t>) 100-120 g/kg düzeylerinde kapsar.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Bitkisel proteinlerde bunlar 20-30 g/kg civarında bulunup, </a:t>
            </a:r>
            <a:r>
              <a:rPr lang="tr-TR" sz="2200" b="1" dirty="0" err="1" smtClean="0"/>
              <a:t>rumende</a:t>
            </a:r>
            <a:r>
              <a:rPr lang="tr-TR" sz="2200" b="1" dirty="0" smtClean="0"/>
              <a:t> </a:t>
            </a:r>
            <a:r>
              <a:rPr lang="tr-TR" sz="2200" b="1" dirty="0" err="1" smtClean="0"/>
              <a:t>mikrobiyel</a:t>
            </a:r>
            <a:r>
              <a:rPr lang="tr-TR" sz="2200" b="1" dirty="0" smtClean="0"/>
              <a:t> proteinlerden sentezlenir.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435975" cy="6597650"/>
          </a:xfrm>
        </p:spPr>
        <p:txBody>
          <a:bodyPr>
            <a:normAutofit/>
          </a:bodyPr>
          <a:lstStyle/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>
                <a:solidFill>
                  <a:srgbClr val="FF0000"/>
                </a:solidFill>
              </a:rPr>
              <a:t>	Enerji ihtiyacı,</a:t>
            </a:r>
            <a:r>
              <a:rPr lang="tr-TR" sz="2200" b="1" dirty="0" smtClean="0"/>
              <a:t> 4 kg yapağı veren bir koyunda günde 0.23 </a:t>
            </a:r>
            <a:r>
              <a:rPr lang="tr-TR" sz="2200" b="1" dirty="0" err="1" smtClean="0"/>
              <a:t>MJ'dür</a:t>
            </a:r>
            <a:r>
              <a:rPr lang="tr-TR" sz="2200" b="1" dirty="0" smtClean="0"/>
              <a:t>. Yapağıya transfer edilen ME etkinliği tahminen 0.18'dir. 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Böylece bir koyun yapağı üretimi için (0.23/0.18)=1.3 MJ/</a:t>
            </a:r>
            <a:r>
              <a:rPr lang="tr-TR" sz="2200" b="1" dirty="0" err="1" smtClean="0"/>
              <a:t>ME'ye</a:t>
            </a:r>
            <a:r>
              <a:rPr lang="tr-TR" sz="2200" b="1" dirty="0" smtClean="0"/>
              <a:t> ihtiyaç duyar. 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Bunu yaşama payı ile mukayese edecek olursak bir koyun günde ortalama 6 MJ/ME ihtiyaç duyar. 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Yaşama payının altında beslenirse koyun yapağı kaybeder. Hayvan dengeli beslenirse hem yapağı, hem de canlı ağırlık artışı düzelir.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 Günde ortalama yapağı büyümesi 5-40 g arasındadır. Merinos koyunlar yapağı büyümesi için günde 120-150 g proteini </a:t>
            </a:r>
            <a:r>
              <a:rPr lang="tr-TR" sz="2200" b="1" dirty="0" err="1" smtClean="0"/>
              <a:t>absorbe</a:t>
            </a:r>
            <a:r>
              <a:rPr lang="tr-TR" sz="2200" b="1" dirty="0" smtClean="0"/>
              <a:t> etmelidir.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marL="0" indent="0" algn="just" defTabSz="179388">
              <a:lnSpc>
                <a:spcPct val="80000"/>
              </a:lnSpc>
              <a:buNone/>
            </a:pPr>
            <a:r>
              <a:rPr lang="tr-TR" sz="2200" b="1" dirty="0" smtClean="0"/>
              <a:t>	Yapağı üretimi için kükürt ve bakır önemlidir. Koyunlarda bakır eksikliğinde yapağı elastikiyeti, </a:t>
            </a:r>
            <a:r>
              <a:rPr lang="tr-TR" sz="2200" b="1" dirty="0" err="1" smtClean="0"/>
              <a:t>ondülasyonu</a:t>
            </a:r>
            <a:r>
              <a:rPr lang="tr-TR" sz="2200" b="1" dirty="0" smtClean="0"/>
              <a:t> azalır. </a:t>
            </a:r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endParaRPr lang="tr-TR" sz="2200" b="1" dirty="0" smtClean="0"/>
          </a:p>
          <a:p>
            <a:pPr marL="0" indent="0" algn="just" defTabSz="179388"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/>
              <a:t>	Kükürt eksikliği yapağı gelişmesini olumsuz yönde etkiler.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980728"/>
            <a:ext cx="8137525" cy="309634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Gebeliğin </a:t>
            </a:r>
            <a:r>
              <a:rPr lang="tr-TR" sz="2400" b="1" dirty="0"/>
              <a:t>son haftalarında iyi bakım ve beslenme uygulanan koyunlardan doğan normal canlı ağırlıktaki kuzular, dayanıklı olurlar ve yüksek canlı ağırlık artışı gösterirler.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Yeni doğan bir kuzu, solunum sistemi hastalıkları, şiddetli ishal ve diğer hastalıklara </a:t>
            </a:r>
            <a:r>
              <a:rPr lang="tr-TR" sz="2400" b="1" dirty="0" err="1"/>
              <a:t>erişkenlere</a:t>
            </a:r>
            <a:r>
              <a:rPr lang="tr-TR" sz="2400" b="1" dirty="0"/>
              <a:t> göre daha duyarlıdır. 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Bu nedenle, ağız sütü önemlidir</a:t>
            </a:r>
            <a:r>
              <a:rPr lang="tr-TR" sz="2400" b="1" dirty="0" smtClean="0"/>
              <a:t>.</a:t>
            </a:r>
            <a:endParaRPr lang="tr-TR" sz="2400" b="1" dirty="0"/>
          </a:p>
        </p:txBody>
      </p:sp>
      <p:pic>
        <p:nvPicPr>
          <p:cNvPr id="3" name="Picture 4" descr="9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076056" y="4017384"/>
            <a:ext cx="3615507" cy="2670878"/>
          </a:xfrm>
          <a:prstGeom prst="rect">
            <a:avLst/>
          </a:prstGeom>
          <a:noFill/>
          <a:ln/>
        </p:spPr>
      </p:pic>
      <p:pic>
        <p:nvPicPr>
          <p:cNvPr id="4" name="Picture 7" descr="singlenurs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243387"/>
            <a:ext cx="2895600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683568" y="332656"/>
            <a:ext cx="7920880" cy="445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KUZULARIN BAKIM VE BESLENMESİ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539552" y="260648"/>
            <a:ext cx="8280920" cy="4893647"/>
          </a:xfrm>
          <a:prstGeom prst="rect">
            <a:avLst/>
          </a:prstGeom>
          <a:solidFill>
            <a:srgbClr val="FFFFE7"/>
          </a:solidFill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Ağız sütünde bağışıklık maddeleri yüksektir.</a:t>
            </a:r>
          </a:p>
          <a:p>
            <a:pPr algn="just"/>
            <a:endParaRPr lang="tr-TR" sz="2400" b="1" dirty="0" smtClean="0"/>
          </a:p>
          <a:p>
            <a:pPr algn="just"/>
            <a:r>
              <a:rPr lang="tr-TR" sz="2400" b="1" dirty="0" smtClean="0"/>
              <a:t>Doğumdan sonraki </a:t>
            </a:r>
            <a:r>
              <a:rPr lang="tr-TR" sz="2400" b="1" dirty="0" smtClean="0">
                <a:solidFill>
                  <a:srgbClr val="FF0000"/>
                </a:solidFill>
              </a:rPr>
              <a:t>ilk 15 dakika ile 4 saat</a:t>
            </a:r>
            <a:r>
              <a:rPr lang="tr-TR" sz="2400" b="1" dirty="0" smtClean="0"/>
              <a:t> arasında ağız sütü verilmelidir.</a:t>
            </a:r>
          </a:p>
          <a:p>
            <a:pPr algn="just"/>
            <a:r>
              <a:rPr lang="tr-TR" sz="2400" b="1" dirty="0" smtClean="0"/>
              <a:t>	</a:t>
            </a:r>
          </a:p>
          <a:p>
            <a:pPr algn="just"/>
            <a:r>
              <a:rPr lang="tr-TR" sz="2400" b="1" dirty="0" smtClean="0"/>
              <a:t>Kg canlı ağırlık için 50 ml ağız sütünün alınması gerekmektedir.</a:t>
            </a:r>
            <a:endParaRPr lang="tr-TR" sz="2400" b="1" dirty="0" smtClean="0">
              <a:cs typeface="Times New Roman" pitchFamily="18" charset="0"/>
            </a:endParaRPr>
          </a:p>
          <a:p>
            <a:pPr algn="just"/>
            <a:endParaRPr lang="tr-TR" sz="2400" b="1" dirty="0" smtClean="0">
              <a:cs typeface="Times New Roman" pitchFamily="18" charset="0"/>
            </a:endParaRPr>
          </a:p>
          <a:p>
            <a:pPr algn="just"/>
            <a:r>
              <a:rPr lang="tr-TR" sz="2400" b="1" dirty="0" smtClean="0"/>
              <a:t>Ağız sütü, kuzunun </a:t>
            </a:r>
            <a:r>
              <a:rPr lang="tr-TR" sz="2400" b="1" dirty="0" err="1" smtClean="0"/>
              <a:t>barsaklarında</a:t>
            </a:r>
            <a:r>
              <a:rPr lang="tr-TR" sz="2400" b="1" dirty="0" smtClean="0"/>
              <a:t> birikmiş olan atık maddelerin atılmasına da yardımcı olur. </a:t>
            </a:r>
          </a:p>
          <a:p>
            <a:pPr algn="just"/>
            <a:endParaRPr lang="tr-TR" sz="2400" b="1" dirty="0" smtClean="0"/>
          </a:p>
          <a:p>
            <a:pPr algn="just"/>
            <a:r>
              <a:rPr lang="tr-TR" sz="2400" b="1" dirty="0" smtClean="0"/>
              <a:t>Kuzular, altı kuru bol yataklık serilmiş özel bölmelere yerleştirilerek anasından ayrılır.</a:t>
            </a:r>
          </a:p>
          <a:p>
            <a:pPr algn="just"/>
            <a:endParaRPr lang="tr-TR" sz="2400" b="1" dirty="0"/>
          </a:p>
        </p:txBody>
      </p:sp>
      <p:pic>
        <p:nvPicPr>
          <p:cNvPr id="3" name="Picture 137" descr="23 ikiz doğum kalıtsaldı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0675" y="4797152"/>
            <a:ext cx="3743325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13300"/>
            <a:ext cx="30099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1115616" y="620688"/>
            <a:ext cx="653112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Koyunlarda kolostrum ve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normal 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sütün bileşimi,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4890" name="Group 138"/>
          <p:cNvGraphicFramePr>
            <a:graphicFrameLocks noGrp="1"/>
          </p:cNvGraphicFramePr>
          <p:nvPr/>
        </p:nvGraphicFramePr>
        <p:xfrm>
          <a:off x="827584" y="1484784"/>
          <a:ext cx="7345362" cy="3108960"/>
        </p:xfrm>
        <a:graphic>
          <a:graphicData uri="http://schemas.openxmlformats.org/drawingml/2006/table">
            <a:tbl>
              <a:tblPr/>
              <a:tblGrid>
                <a:gridCol w="2841625"/>
                <a:gridCol w="1504950"/>
                <a:gridCol w="1555750"/>
                <a:gridCol w="1443037"/>
              </a:tblGrid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Besin maddeleri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Ağız sütü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(1. 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gün)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2.-6.gün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7.-27.gün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Toplam Kuru Madde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25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39.0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22.0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Yağ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25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17.2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10.7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9.0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Protein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25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Laktoz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5.5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Mineral Maddeler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0.9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dec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0.8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63"/>
          <p:cNvGraphicFramePr>
            <a:graphicFrameLocks noGrp="1"/>
          </p:cNvGraphicFramePr>
          <p:nvPr>
            <p:ph/>
          </p:nvPr>
        </p:nvGraphicFramePr>
        <p:xfrm>
          <a:off x="899592" y="1340768"/>
          <a:ext cx="7704856" cy="2736304"/>
        </p:xfrm>
        <a:graphic>
          <a:graphicData uri="http://schemas.openxmlformats.org/drawingml/2006/table">
            <a:tbl>
              <a:tblPr/>
              <a:tblGrid>
                <a:gridCol w="2808312"/>
                <a:gridCol w="2952328"/>
                <a:gridCol w="1944216"/>
              </a:tblGrid>
              <a:tr h="110012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Kuzunun yaşı, 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Verilen miktar, ml/gün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Öğün adedi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9613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250-275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6-8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8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2.-3.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250-300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4 - 6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164"/>
          <p:cNvSpPr>
            <a:spLocks noChangeArrowheads="1"/>
          </p:cNvSpPr>
          <p:nvPr/>
        </p:nvSpPr>
        <p:spPr bwMode="auto">
          <a:xfrm>
            <a:off x="827584" y="260648"/>
            <a:ext cx="7560840" cy="461665"/>
          </a:xfrm>
          <a:prstGeom prst="rect">
            <a:avLst/>
          </a:prstGeom>
          <a:solidFill>
            <a:srgbClr val="E1F0FF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Yeni doğan kuzulara verilecek olan ağız sütü miktarı</a:t>
            </a:r>
          </a:p>
        </p:txBody>
      </p:sp>
      <p:pic>
        <p:nvPicPr>
          <p:cNvPr id="5" name="Picture 137" descr="23 ikiz doğum kalıtsaldı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5085184"/>
            <a:ext cx="374332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683568" y="241449"/>
            <a:ext cx="7776864" cy="461665"/>
          </a:xfrm>
          <a:prstGeom prst="rect">
            <a:avLst/>
          </a:prstGeom>
          <a:solidFill>
            <a:srgbClr val="E1F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65125" algn="ctr" eaLnBrk="0" hangingPunct="0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Kuzu besleme programı*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6885" name="Group 85"/>
          <p:cNvGraphicFramePr>
            <a:graphicFrameLocks noGrp="1"/>
          </p:cNvGraphicFramePr>
          <p:nvPr/>
        </p:nvGraphicFramePr>
        <p:xfrm>
          <a:off x="683568" y="1052736"/>
          <a:ext cx="7775575" cy="4086200"/>
        </p:xfrm>
        <a:graphic>
          <a:graphicData uri="http://schemas.openxmlformats.org/drawingml/2006/table">
            <a:tbl>
              <a:tblPr/>
              <a:tblGrid>
                <a:gridCol w="2592387"/>
                <a:gridCol w="2304157"/>
                <a:gridCol w="2879031"/>
              </a:tblGrid>
              <a:tr h="5302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Yaş, hafta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Günlük öğün adedi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Verilen süt, ml/gün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6-8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250-275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0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1.-2.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4-6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300-500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2.-3.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750-1000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3.-4.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1000-1250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4.-6.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1250-1500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7.-8.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9.10.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5075" algn="l"/>
                          <a:tab pos="2697163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60" name="Rectangle 60"/>
          <p:cNvSpPr>
            <a:spLocks noChangeArrowheads="1"/>
          </p:cNvSpPr>
          <p:nvPr/>
        </p:nvSpPr>
        <p:spPr bwMode="auto">
          <a:xfrm>
            <a:off x="539552" y="5445224"/>
            <a:ext cx="8064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65125" algn="just">
              <a:tabLst>
                <a:tab pos="1074738" algn="l"/>
              </a:tabLst>
            </a:pPr>
            <a:r>
              <a:rPr lang="tr-TR" sz="1600" b="1">
                <a:cs typeface="Times New Roman" pitchFamily="18" charset="0"/>
              </a:rPr>
              <a:t>*Kuru ot ve konsantre yem </a:t>
            </a:r>
            <a:r>
              <a:rPr lang="en-US" sz="1600" b="1">
                <a:cs typeface="Times New Roman" pitchFamily="18" charset="0"/>
              </a:rPr>
              <a:t>ad </a:t>
            </a:r>
            <a:r>
              <a:rPr lang="tr-TR" sz="1600" b="1">
                <a:cs typeface="Times New Roman" pitchFamily="18" charset="0"/>
              </a:rPr>
              <a:t>libitum olarak verilir.</a:t>
            </a:r>
          </a:p>
          <a:p>
            <a:pPr indent="365125" algn="just">
              <a:tabLst>
                <a:tab pos="1074738" algn="l"/>
              </a:tabLst>
            </a:pPr>
            <a:endParaRPr lang="tr-TR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76672"/>
            <a:ext cx="8137153" cy="6047953"/>
          </a:xfrm>
          <a:solidFill>
            <a:srgbClr val="FFFFE7"/>
          </a:solidFill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FontTx/>
              <a:buNone/>
            </a:pPr>
            <a:r>
              <a:rPr lang="tr-TR" sz="2400" b="1" dirty="0" smtClean="0"/>
              <a:t>Doğumu </a:t>
            </a:r>
            <a:r>
              <a:rPr lang="tr-TR" sz="2400" b="1" dirty="0"/>
              <a:t>izleyen ilk günde anasız kalan öksüz kuzulara, başka bir koyunun ağız sütü ya da yapay kolostrum vermek mümkündür. </a:t>
            </a: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Buna </a:t>
            </a:r>
            <a:r>
              <a:rPr lang="tr-TR" sz="2400" b="1" dirty="0"/>
              <a:t>ilişkin olarak hazırlanan bileşim şöyledir;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	</a:t>
            </a:r>
            <a:r>
              <a:rPr lang="tr-TR" sz="2400" b="1" u="sng" dirty="0">
                <a:solidFill>
                  <a:srgbClr val="FF0000"/>
                </a:solidFill>
              </a:rPr>
              <a:t>Yapay ağız sütü bileşimi</a:t>
            </a:r>
            <a:endParaRPr lang="tr-TR" sz="2400" b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İnek sütü	1 L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Şeker	</a:t>
            </a:r>
            <a:r>
              <a:rPr lang="tr-TR" sz="2400" b="1" dirty="0" smtClean="0"/>
              <a:t>	15 </a:t>
            </a:r>
            <a:r>
              <a:rPr lang="tr-TR" sz="2400" b="1" dirty="0"/>
              <a:t>g ( 1 yemek kaşığı )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Sıvı yağ	15 g ( 1 yemek kaşığı )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Yumurta	1 Adet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Bu </a:t>
            </a:r>
            <a:r>
              <a:rPr lang="tr-TR" sz="2400" b="1" dirty="0"/>
              <a:t>bileşim 38°</a:t>
            </a:r>
            <a:r>
              <a:rPr lang="tr-TR" sz="2400" b="1" dirty="0" err="1"/>
              <a:t>C'de</a:t>
            </a:r>
            <a:r>
              <a:rPr lang="tr-TR" sz="2400" b="1" dirty="0"/>
              <a:t> ısıtılıp, kuzulara verilir. Her kg canlı ağırlık için 50 ml içirilir. Günde 3-5 kez verilebilir.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76250"/>
            <a:ext cx="7654925" cy="3168773"/>
          </a:xfrm>
        </p:spPr>
        <p:txBody>
          <a:bodyPr>
            <a:noAutofit/>
          </a:bodyPr>
          <a:lstStyle/>
          <a:p>
            <a:pPr marL="609600" indent="-609600" algn="just">
              <a:buFontTx/>
              <a:buNone/>
            </a:pPr>
            <a:endParaRPr lang="tr-TR" sz="2400" b="1" dirty="0"/>
          </a:p>
          <a:p>
            <a:pPr marL="609600" indent="-609600" algn="just">
              <a:buFontTx/>
              <a:buNone/>
            </a:pPr>
            <a:r>
              <a:rPr lang="tr-TR" sz="2400" b="1" dirty="0"/>
              <a:t>1. Kuzuların sütle beslenmesi,</a:t>
            </a:r>
          </a:p>
          <a:p>
            <a:pPr marL="609600" indent="-609600" algn="just">
              <a:buFontTx/>
              <a:buNone/>
            </a:pPr>
            <a:endParaRPr lang="tr-TR" sz="2400" b="1" dirty="0"/>
          </a:p>
          <a:p>
            <a:pPr marL="609600" indent="-609600" algn="just">
              <a:buFontTx/>
              <a:buNone/>
            </a:pPr>
            <a:r>
              <a:rPr lang="de-DE" sz="2400" b="1" dirty="0"/>
              <a:t>2. </a:t>
            </a:r>
            <a:r>
              <a:rPr lang="tr-TR" sz="2400" b="1" dirty="0"/>
              <a:t>Erken sütten kesme </a:t>
            </a:r>
          </a:p>
          <a:p>
            <a:pPr marL="609600" indent="-609600" algn="just">
              <a:buFontTx/>
              <a:buNone/>
            </a:pPr>
            <a:endParaRPr lang="tr-TR" sz="2400" b="1" dirty="0"/>
          </a:p>
          <a:p>
            <a:pPr marL="609600" indent="-609600" algn="just">
              <a:buFontTx/>
              <a:buNone/>
            </a:pPr>
            <a:r>
              <a:rPr lang="tr-TR" sz="2400" b="1" dirty="0"/>
              <a:t>3. Süt yerine geçebilen maddelerle beslenme (Süt ikame yemi) olarak ifade edilebilir.</a:t>
            </a:r>
          </a:p>
          <a:p>
            <a:pPr marL="609600" indent="-609600"/>
            <a:endParaRPr lang="tr-TR" sz="2400" b="1" dirty="0"/>
          </a:p>
        </p:txBody>
      </p:sp>
      <p:pic>
        <p:nvPicPr>
          <p:cNvPr id="199684" name="Picture 4" descr="35 kuzular ilgi is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3860800"/>
            <a:ext cx="35274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1864369" y="260648"/>
            <a:ext cx="4039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just">
              <a:buFontTx/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Kuzu Büyütme Yöntemleri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83568" y="1268760"/>
            <a:ext cx="8136903" cy="4524315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r>
              <a:rPr lang="tr-TR" sz="2400" b="1" dirty="0" smtClean="0"/>
              <a:t>Damızlık </a:t>
            </a:r>
            <a:r>
              <a:rPr lang="tr-TR" sz="2400" b="1" dirty="0"/>
              <a:t>veya besi amaçlı olsun </a:t>
            </a:r>
            <a:r>
              <a:rPr lang="tr-TR" sz="2400" b="1" dirty="0" smtClean="0"/>
              <a:t>2.5-3 ay </a:t>
            </a:r>
            <a:r>
              <a:rPr lang="tr-TR" sz="2400" b="1" dirty="0"/>
              <a:t>süreyle sütle beslenir. </a:t>
            </a:r>
            <a:endParaRPr lang="tr-TR" sz="2400" b="1" dirty="0" smtClean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endParaRPr lang="tr-TR" sz="2400" b="1" dirty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r>
              <a:rPr lang="tr-TR" sz="2400" b="1" dirty="0" smtClean="0"/>
              <a:t>İlave olarak doğumu </a:t>
            </a:r>
            <a:r>
              <a:rPr lang="tr-TR" sz="2400" b="1" dirty="0"/>
              <a:t>takiben 2. haftadan iyi kaliteli kuru ot ile beraber </a:t>
            </a:r>
            <a:r>
              <a:rPr lang="tr-TR" sz="2400" b="1" dirty="0" smtClean="0"/>
              <a:t>konsantre yem verilir. </a:t>
            </a:r>
            <a:endParaRPr lang="tr-TR" sz="2400" b="1" dirty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endParaRPr lang="tr-TR" sz="2400" b="1" dirty="0" smtClean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r>
              <a:rPr lang="tr-TR" sz="2400" b="1" dirty="0" smtClean="0"/>
              <a:t>Kuzular, 3.ayın sonunda </a:t>
            </a:r>
            <a:r>
              <a:rPr lang="tr-TR" sz="2400" b="1" dirty="0"/>
              <a:t>canlı ağırlığı 25 </a:t>
            </a:r>
            <a:r>
              <a:rPr lang="tr-TR" sz="2400" b="1" dirty="0" err="1"/>
              <a:t>kg'a</a:t>
            </a:r>
            <a:r>
              <a:rPr lang="tr-TR" sz="2400" b="1" dirty="0"/>
              <a:t> ulaşabilir.</a:t>
            </a:r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endParaRPr lang="tr-TR" sz="2400" b="1" dirty="0" smtClean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r>
              <a:rPr lang="tr-TR" sz="2400" b="1" dirty="0" smtClean="0"/>
              <a:t>Büyüme </a:t>
            </a:r>
            <a:r>
              <a:rPr lang="tr-TR" sz="2400" b="1" dirty="0"/>
              <a:t>dönemi sonunda kuzulara 400- 600 g/gün konsantre yem verilir. </a:t>
            </a:r>
            <a:endParaRPr lang="tr-TR" sz="2400" b="1" dirty="0" smtClean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endParaRPr lang="tr-TR" sz="2400" b="1" dirty="0" smtClean="0"/>
          </a:p>
          <a:p>
            <a:pPr algn="just">
              <a:tabLst>
                <a:tab pos="1463675" algn="l"/>
                <a:tab pos="2582863" algn="l"/>
                <a:tab pos="3475038" algn="l"/>
              </a:tabLst>
            </a:pPr>
            <a:r>
              <a:rPr lang="tr-TR" sz="2400" b="1" dirty="0" smtClean="0"/>
              <a:t>Genç </a:t>
            </a:r>
            <a:r>
              <a:rPr lang="tr-TR" sz="2400" b="1" dirty="0"/>
              <a:t>kuzular merada otlatılırsa meranın durumuna göre günde 100-200 g konsantre yem karması yeterli olabilir</a:t>
            </a:r>
            <a:r>
              <a:rPr lang="tr-TR" sz="2400" b="1" dirty="0" smtClean="0"/>
              <a:t>.</a:t>
            </a:r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683568" y="404664"/>
            <a:ext cx="784887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365125" algn="ctr">
              <a:buAutoNum type="arabicPeriod"/>
              <a:tabLst>
                <a:tab pos="1463675" algn="l"/>
                <a:tab pos="2582863" algn="l"/>
                <a:tab pos="3475038" algn="l"/>
              </a:tabLst>
            </a:pPr>
            <a:r>
              <a:rPr lang="tr-TR" sz="2800" b="1" dirty="0" smtClean="0">
                <a:solidFill>
                  <a:srgbClr val="FF0000"/>
                </a:solidFill>
              </a:rPr>
              <a:t>Kuzuları Sütle Besleme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11560" y="959823"/>
            <a:ext cx="8281987" cy="2308324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buFont typeface="Wingdings" pitchFamily="2" charset="2"/>
              <a:buChar char="Ø"/>
            </a:pPr>
            <a:r>
              <a:rPr lang="de-DE" sz="2400" b="1" dirty="0" smtClean="0">
                <a:cs typeface="Times New Roman" pitchFamily="18" charset="0"/>
              </a:rPr>
              <a:t>4-5 </a:t>
            </a:r>
            <a:r>
              <a:rPr lang="tr-TR" sz="2400" b="1" dirty="0">
                <a:cs typeface="Times New Roman" pitchFamily="18" charset="0"/>
              </a:rPr>
              <a:t>hafta sütle beslendikten sonra kuzular sütten kesilir. </a:t>
            </a:r>
            <a:r>
              <a:rPr lang="tr-TR" sz="2400" b="1" dirty="0" smtClean="0">
                <a:cs typeface="Times New Roman" pitchFamily="18" charset="0"/>
              </a:rPr>
              <a:t>1.haftadan </a:t>
            </a:r>
            <a:r>
              <a:rPr lang="tr-TR" sz="2400" b="1" dirty="0">
                <a:cs typeface="Times New Roman" pitchFamily="18" charset="0"/>
              </a:rPr>
              <a:t>itibaren konsantre yemle beslenmeye başlanır. </a:t>
            </a:r>
          </a:p>
          <a:p>
            <a:pPr algn="just" eaLnBrk="0" hangingPunct="0">
              <a:buFont typeface="Wingdings" pitchFamily="2" charset="2"/>
              <a:buChar char="Ø"/>
            </a:pPr>
            <a:r>
              <a:rPr lang="tr-TR" sz="2400" b="1" dirty="0">
                <a:cs typeface="Times New Roman" pitchFamily="18" charset="0"/>
              </a:rPr>
              <a:t>Ortalama 5.haftadan itibaren kuzular günde 300 g konsantre yem tüketirler. </a:t>
            </a:r>
            <a:r>
              <a:rPr lang="tr-TR" sz="2400" b="1" dirty="0" smtClean="0">
                <a:cs typeface="Times New Roman" pitchFamily="18" charset="0"/>
              </a:rPr>
              <a:t>Konsantre </a:t>
            </a:r>
            <a:r>
              <a:rPr lang="tr-TR" sz="2400" b="1" dirty="0">
                <a:cs typeface="Times New Roman" pitchFamily="18" charset="0"/>
              </a:rPr>
              <a:t>yem gittikçe arttırılır. </a:t>
            </a:r>
          </a:p>
          <a:p>
            <a:pPr algn="just" eaLnBrk="0" hangingPunct="0">
              <a:buFont typeface="Wingdings" pitchFamily="2" charset="2"/>
              <a:buChar char="Ø"/>
            </a:pPr>
            <a:r>
              <a:rPr lang="tr-TR" sz="2400" b="1" dirty="0">
                <a:cs typeface="Times New Roman" pitchFamily="18" charset="0"/>
              </a:rPr>
              <a:t>Bu yemin ham proteini en az %</a:t>
            </a:r>
            <a:r>
              <a:rPr lang="tr-TR" sz="2400" b="1" dirty="0" smtClean="0">
                <a:cs typeface="Times New Roman" pitchFamily="18" charset="0"/>
              </a:rPr>
              <a:t>16 olmalıdır. </a:t>
            </a:r>
            <a:endParaRPr lang="tr-TR" sz="2400" b="1" dirty="0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tr-TR" sz="2400" b="1" dirty="0">
                <a:cs typeface="Times New Roman" pitchFamily="18" charset="0"/>
              </a:rPr>
              <a:t>Bu dönem sonunda kuzular 12.5 </a:t>
            </a:r>
            <a:r>
              <a:rPr lang="tr-TR" sz="2400" b="1" dirty="0" err="1">
                <a:cs typeface="Times New Roman" pitchFamily="18" charset="0"/>
              </a:rPr>
              <a:t>kg'a</a:t>
            </a:r>
            <a:r>
              <a:rPr lang="tr-TR" sz="2400" b="1" dirty="0">
                <a:cs typeface="Times New Roman" pitchFamily="18" charset="0"/>
              </a:rPr>
              <a:t> ulaşır. </a:t>
            </a:r>
            <a:endParaRPr lang="tr-TR" sz="2400" b="1" dirty="0"/>
          </a:p>
        </p:txBody>
      </p:sp>
      <p:graphicFrame>
        <p:nvGraphicFramePr>
          <p:cNvPr id="81145" name="Group 249"/>
          <p:cNvGraphicFramePr>
            <a:graphicFrameLocks noGrp="1"/>
          </p:cNvGraphicFramePr>
          <p:nvPr/>
        </p:nvGraphicFramePr>
        <p:xfrm>
          <a:off x="1116013" y="4005263"/>
          <a:ext cx="6650037" cy="3125788"/>
        </p:xfrm>
        <a:graphic>
          <a:graphicData uri="http://schemas.openxmlformats.org/drawingml/2006/table">
            <a:tbl>
              <a:tblPr/>
              <a:tblGrid>
                <a:gridCol w="1152525"/>
                <a:gridCol w="1427162"/>
                <a:gridCol w="627063"/>
                <a:gridCol w="839787"/>
                <a:gridCol w="1443038"/>
                <a:gridCol w="1160462"/>
              </a:tblGrid>
              <a:tr h="83978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CA, kg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CAA,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g/gün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KM,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kg/gün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ME,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Mcal/kg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HP,%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0.6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2.63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2.63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2.63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065" name="Rectangle 169"/>
          <p:cNvSpPr>
            <a:spLocks noChangeArrowheads="1"/>
          </p:cNvSpPr>
          <p:nvPr/>
        </p:nvSpPr>
        <p:spPr bwMode="auto">
          <a:xfrm>
            <a:off x="755576" y="3500438"/>
            <a:ext cx="813690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tr-TR" sz="2200" b="1" dirty="0">
                <a:solidFill>
                  <a:srgbClr val="FF0000"/>
                </a:solidFill>
              </a:rPr>
              <a:t>Erken sütten kesilen kuzuların enerji ve besin maddeleri ihtiyacı</a:t>
            </a:r>
          </a:p>
        </p:txBody>
      </p:sp>
      <p:sp>
        <p:nvSpPr>
          <p:cNvPr id="5" name="4 Dikdörtgen"/>
          <p:cNvSpPr/>
          <p:nvPr/>
        </p:nvSpPr>
        <p:spPr>
          <a:xfrm>
            <a:off x="611560" y="188640"/>
            <a:ext cx="684076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de-DE" sz="2400" b="1" dirty="0" smtClean="0">
                <a:solidFill>
                  <a:srgbClr val="FF0000"/>
                </a:solidFill>
                <a:cs typeface="Times New Roman" pitchFamily="18" charset="0"/>
              </a:rPr>
              <a:t>2. </a:t>
            </a:r>
            <a:r>
              <a:rPr lang="tr-TR" sz="2400" b="1" dirty="0" smtClean="0">
                <a:solidFill>
                  <a:srgbClr val="FF0000"/>
                </a:solidFill>
                <a:cs typeface="Times New Roman" pitchFamily="18" charset="0"/>
              </a:rPr>
              <a:t>Erken Sütten Kesme Yöntemiyle Kuzu Büyütme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052736"/>
            <a:ext cx="8229600" cy="5040089"/>
          </a:xfrm>
          <a:solidFill>
            <a:srgbClr val="FFFFE7"/>
          </a:solidFill>
          <a:ln/>
        </p:spPr>
        <p:txBody>
          <a:bodyPr>
            <a:normAutofit/>
          </a:bodyPr>
          <a:lstStyle/>
          <a:p>
            <a:pPr marL="360000" indent="360000" algn="just">
              <a:spcBef>
                <a:spcPts val="0"/>
              </a:spcBef>
              <a:buFontTx/>
              <a:buNone/>
            </a:pPr>
            <a:endParaRPr lang="tr-TR" sz="2400" b="1" dirty="0">
              <a:solidFill>
                <a:srgbClr val="FF0000"/>
              </a:solidFill>
            </a:endParaRPr>
          </a:p>
          <a:p>
            <a:pPr marL="8255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Kuzular </a:t>
            </a:r>
            <a:r>
              <a:rPr lang="tr-TR" sz="2400" b="1" dirty="0" smtClean="0"/>
              <a:t>ağız sütü </a:t>
            </a:r>
            <a:r>
              <a:rPr lang="tr-TR" sz="2400" b="1" dirty="0"/>
              <a:t>aldıktan sonra, süt yerine geçebilen süt ikame yemleriyle beslenirler.</a:t>
            </a:r>
          </a:p>
          <a:p>
            <a:pPr marL="8255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82550" indent="0" algn="just">
              <a:spcBef>
                <a:spcPts val="0"/>
              </a:spcBef>
              <a:buNone/>
            </a:pPr>
            <a:r>
              <a:rPr lang="tr-TR" sz="2400" b="1" dirty="0"/>
              <a:t>Kuzular günde 250 g tahıl karması tüketmeye başladıklarında sütten kesilmeye hazır durumdadır</a:t>
            </a:r>
            <a:r>
              <a:rPr lang="tr-TR" sz="2400" b="1" dirty="0" smtClean="0"/>
              <a:t>. 35 günlük olunca sütten kesilirler. </a:t>
            </a:r>
          </a:p>
          <a:p>
            <a:pPr marL="8255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8255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Bu dönemde kuzuların canlı ağırlıkları 12-15 </a:t>
            </a:r>
            <a:r>
              <a:rPr lang="tr-TR" sz="2400" b="1" dirty="0" err="1"/>
              <a:t>kg'a</a:t>
            </a:r>
            <a:r>
              <a:rPr lang="tr-TR" sz="2400" b="1" dirty="0"/>
              <a:t> </a:t>
            </a:r>
            <a:r>
              <a:rPr lang="tr-TR" sz="2400" b="1" dirty="0" smtClean="0"/>
              <a:t>ulaşır. </a:t>
            </a:r>
            <a:endParaRPr lang="tr-TR" sz="2400" b="1" dirty="0"/>
          </a:p>
          <a:p>
            <a:pPr marL="8255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8255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Kuzulara %18 ham proteinli bir yem ve iyi kaliteli </a:t>
            </a:r>
            <a:r>
              <a:rPr lang="tr-TR" sz="2400" b="1" dirty="0" err="1"/>
              <a:t>baklagil</a:t>
            </a:r>
            <a:r>
              <a:rPr lang="tr-TR" sz="2400" b="1" dirty="0"/>
              <a:t> otu verilir. </a:t>
            </a:r>
            <a:endParaRPr lang="tr-TR" sz="2400" b="1" dirty="0" smtClean="0"/>
          </a:p>
          <a:p>
            <a:pPr marL="360000" indent="360000" algn="just">
              <a:spcBef>
                <a:spcPts val="0"/>
              </a:spcBef>
              <a:buFontTx/>
              <a:buNone/>
            </a:pPr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827584" y="260648"/>
            <a:ext cx="7992888" cy="3877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2225" algn="just">
              <a:lnSpc>
                <a:spcPct val="8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3. </a:t>
            </a:r>
            <a:r>
              <a:rPr lang="tr-TR" sz="2400" b="1" dirty="0" smtClean="0">
                <a:solidFill>
                  <a:srgbClr val="FF0000"/>
                </a:solidFill>
              </a:rPr>
              <a:t>Süt Yerine Geçebilen Yemlerle (Süt ikame yemi) Besleme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899592" y="260648"/>
            <a:ext cx="7632848" cy="523220"/>
          </a:xfrm>
          <a:prstGeom prst="rect">
            <a:avLst/>
          </a:prstGeom>
          <a:solidFill>
            <a:srgbClr val="E1F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cs typeface="Times New Roman" pitchFamily="18" charset="0"/>
              </a:rPr>
              <a:t>Kuzu</a:t>
            </a: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itchFamily="18" charset="0"/>
              </a:rPr>
              <a:t>başlangıç</a:t>
            </a: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itchFamily="18" charset="0"/>
              </a:rPr>
              <a:t>yemi</a:t>
            </a: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itchFamily="18" charset="0"/>
              </a:rPr>
              <a:t>örnekleri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87165" name="Group 125"/>
          <p:cNvGraphicFramePr>
            <a:graphicFrameLocks noGrp="1"/>
          </p:cNvGraphicFramePr>
          <p:nvPr/>
        </p:nvGraphicFramePr>
        <p:xfrm>
          <a:off x="971600" y="908720"/>
          <a:ext cx="7560840" cy="4724400"/>
        </p:xfrm>
        <a:graphic>
          <a:graphicData uri="http://schemas.openxmlformats.org/drawingml/2006/table">
            <a:tbl>
              <a:tblPr/>
              <a:tblGrid>
                <a:gridCol w="3640080"/>
                <a:gridCol w="1959503"/>
                <a:gridCol w="196125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Yem maddesi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ll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Arpa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Mısır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53,2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Yulaf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Yonca unu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Soya küspesi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12,5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Kepek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28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Kemik unu veya DCP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1,3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İz mineral karması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0,3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Vitamin karması (</a:t>
                      </a:r>
                      <a:r>
                        <a:rPr kumimoji="0" lang="fr-F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A,D,E</a:t>
                      </a: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Toplam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7125" name="Rectangle 85"/>
          <p:cNvSpPr>
            <a:spLocks noChangeArrowheads="1"/>
          </p:cNvSpPr>
          <p:nvPr/>
        </p:nvSpPr>
        <p:spPr bwMode="auto">
          <a:xfrm>
            <a:off x="1763688" y="6309320"/>
            <a:ext cx="501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tr-TR" b="1" dirty="0" err="1">
                <a:cs typeface="Times New Roman" pitchFamily="18" charset="0"/>
              </a:rPr>
              <a:t>Gunde</a:t>
            </a:r>
            <a:r>
              <a:rPr lang="tr-TR" b="1" dirty="0">
                <a:cs typeface="Times New Roman" pitchFamily="18" charset="0"/>
              </a:rPr>
              <a:t> hayvan başına </a:t>
            </a:r>
            <a:r>
              <a:rPr lang="de-DE" b="1" dirty="0">
                <a:cs typeface="Times New Roman" pitchFamily="18" charset="0"/>
              </a:rPr>
              <a:t>0.25-0.50 kg </a:t>
            </a:r>
            <a:r>
              <a:rPr lang="tr-TR" b="1" dirty="0">
                <a:cs typeface="Times New Roman" pitchFamily="18" charset="0"/>
              </a:rPr>
              <a:t>verilebilir.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36712"/>
            <a:ext cx="8496944" cy="6021288"/>
          </a:xfrm>
          <a:solidFill>
            <a:srgbClr val="FFFFC1"/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Besi</a:t>
            </a:r>
            <a:r>
              <a:rPr lang="tr-TR" sz="2400" b="1" dirty="0"/>
              <a:t>, kuzuya tüm besin maddeleri kapsayan dengeli bir </a:t>
            </a:r>
            <a:r>
              <a:rPr lang="tr-TR" sz="2400" b="1" dirty="0" err="1"/>
              <a:t>rasyon</a:t>
            </a:r>
            <a:r>
              <a:rPr lang="tr-TR" sz="2400" b="1" dirty="0"/>
              <a:t> vererek et verimini ve kalitesini artırmaktır.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Bir </a:t>
            </a:r>
            <a:r>
              <a:rPr lang="tr-TR" sz="2400" b="1" dirty="0"/>
              <a:t>kuzuda canlı ağırlık artışı, vücutta protein ve mineral artışı şeklinde olur. </a:t>
            </a:r>
            <a:endParaRPr lang="tr-TR" sz="2400" b="1" dirty="0" smtClean="0"/>
          </a:p>
          <a:p>
            <a:pPr marL="0" lvl="1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lvl="1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Erişkin </a:t>
            </a:r>
            <a:r>
              <a:rPr lang="tr-TR" sz="2400" b="1" dirty="0"/>
              <a:t>bir koyunda canlı ağırlık artışı, vücutta yağ sentezine dayanır.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</a:t>
            </a: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3 </a:t>
            </a:r>
            <a:r>
              <a:rPr lang="tr-TR" sz="2400" b="1" dirty="0"/>
              <a:t>kg doğum ağırlığındaki bir </a:t>
            </a:r>
            <a:r>
              <a:rPr lang="tr-TR" sz="2400" b="1" dirty="0" smtClean="0"/>
              <a:t>kuzu, </a:t>
            </a:r>
            <a:r>
              <a:rPr lang="tr-TR" sz="2400" b="1" dirty="0" err="1"/>
              <a:t>entansif</a:t>
            </a:r>
            <a:r>
              <a:rPr lang="tr-TR" sz="2400" b="1" dirty="0"/>
              <a:t> besleme ile 12-15 günde </a:t>
            </a:r>
            <a:r>
              <a:rPr lang="tr-TR" sz="2400" b="1" dirty="0" smtClean="0"/>
              <a:t>6 </a:t>
            </a:r>
            <a:r>
              <a:rPr lang="tr-TR" sz="2400" b="1" dirty="0"/>
              <a:t>kg canlı ağırlığa ulaşır.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Yetersiz </a:t>
            </a:r>
            <a:r>
              <a:rPr lang="tr-TR" sz="2400" b="1" dirty="0"/>
              <a:t>beslenen bir kuzu ancak 45 gün sonra doğum ağırlığının iki katına ulaşır.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Sürekli </a:t>
            </a:r>
            <a:r>
              <a:rPr lang="tr-TR" sz="2400" b="1" dirty="0"/>
              <a:t>olarak </a:t>
            </a:r>
            <a:r>
              <a:rPr lang="tr-TR" sz="2400" b="1" dirty="0" err="1"/>
              <a:t>entansif</a:t>
            </a:r>
            <a:r>
              <a:rPr lang="tr-TR" sz="2400" b="1" dirty="0"/>
              <a:t> beslenen bir kuzu 60 gün sonra 30-33 kg canlı ağırlığa ulaşabilir.</a:t>
            </a:r>
          </a:p>
        </p:txBody>
      </p:sp>
      <p:sp>
        <p:nvSpPr>
          <p:cNvPr id="3" name="2 Dikdörtgen"/>
          <p:cNvSpPr/>
          <p:nvPr/>
        </p:nvSpPr>
        <p:spPr>
          <a:xfrm>
            <a:off x="467544" y="188640"/>
            <a:ext cx="8352928" cy="445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	KUZU BESİSİ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467544" y="548680"/>
            <a:ext cx="8345234" cy="461665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Besi kuzularının enerji ve besin maddeleri ihtiyacı,%90 KM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97503" name="Group 223"/>
          <p:cNvGraphicFramePr>
            <a:graphicFrameLocks noGrp="1"/>
          </p:cNvGraphicFramePr>
          <p:nvPr/>
        </p:nvGraphicFramePr>
        <p:xfrm>
          <a:off x="359024" y="1412776"/>
          <a:ext cx="8605464" cy="3474720"/>
        </p:xfrm>
        <a:graphic>
          <a:graphicData uri="http://schemas.openxmlformats.org/drawingml/2006/table">
            <a:tbl>
              <a:tblPr/>
              <a:tblGrid>
                <a:gridCol w="1358812"/>
                <a:gridCol w="1132342"/>
                <a:gridCol w="1283322"/>
                <a:gridCol w="1207831"/>
                <a:gridCol w="830384"/>
                <a:gridCol w="830384"/>
                <a:gridCol w="885637"/>
                <a:gridCol w="1076752"/>
              </a:tblGrid>
              <a:tr h="9588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CA,k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G.C.A.,g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KM.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Kg/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ME,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Mcal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/kg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HP, 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</a:t>
                      </a: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P, 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.A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IU/kg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3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1288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18.5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846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3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1288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3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1288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13.0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3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1288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0.38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0.19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37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1288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2550" algn="dec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1128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1"/>
                    </a:solidFill>
                  </a:tcPr>
                </a:tc>
              </a:tr>
            </a:tbl>
          </a:graphicData>
        </a:graphic>
      </p:graphicFrame>
      <p:sp>
        <p:nvSpPr>
          <p:cNvPr id="97488" name="Rectangle 208"/>
          <p:cNvSpPr>
            <a:spLocks noChangeArrowheads="1"/>
          </p:cNvSpPr>
          <p:nvPr/>
        </p:nvSpPr>
        <p:spPr bwMode="auto">
          <a:xfrm>
            <a:off x="0" y="490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764703"/>
            <a:ext cx="8229600" cy="3168353"/>
          </a:xfrm>
          <a:solidFill>
            <a:srgbClr val="FFFFC1"/>
          </a:solidFill>
        </p:spPr>
        <p:txBody>
          <a:bodyPr anchor="t">
            <a:normAutofit/>
          </a:bodyPr>
          <a:lstStyle/>
          <a:p>
            <a:pPr marL="360000" indent="-360000" algn="just">
              <a:spcBef>
                <a:spcPts val="0"/>
              </a:spcBef>
              <a:buFontTx/>
              <a:buNone/>
            </a:pPr>
            <a:endParaRPr lang="tr-TR" sz="2400" b="1" dirty="0">
              <a:solidFill>
                <a:srgbClr val="FF0000"/>
              </a:solidFill>
            </a:endParaRPr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Kuzu </a:t>
            </a:r>
            <a:r>
              <a:rPr lang="tr-TR" sz="2400" b="1" dirty="0"/>
              <a:t>besisinde dört çeşit besi uygulanmaktadır: </a:t>
            </a:r>
            <a:endParaRPr lang="de-DE" sz="2400" b="1" dirty="0"/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		</a:t>
            </a:r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		</a:t>
            </a:r>
            <a:r>
              <a:rPr lang="de-DE" sz="2400" b="1" dirty="0" smtClean="0"/>
              <a:t>1</a:t>
            </a:r>
            <a:r>
              <a:rPr lang="de-DE" sz="2400" b="1" dirty="0"/>
              <a:t>. </a:t>
            </a:r>
            <a:r>
              <a:rPr lang="tr-TR" sz="2400" b="1" dirty="0" err="1"/>
              <a:t>Entansif</a:t>
            </a:r>
            <a:r>
              <a:rPr lang="tr-TR" sz="2400" b="1" dirty="0"/>
              <a:t> kuzu besisi,</a:t>
            </a:r>
            <a:endParaRPr lang="de-DE" sz="2400" b="1" dirty="0"/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	</a:t>
            </a:r>
            <a:r>
              <a:rPr lang="de-DE" sz="2400" b="1" dirty="0" smtClean="0"/>
              <a:t>2</a:t>
            </a:r>
            <a:r>
              <a:rPr lang="de-DE" sz="2400" b="1" dirty="0"/>
              <a:t>. </a:t>
            </a:r>
            <a:r>
              <a:rPr lang="tr-TR" sz="2400" b="1" dirty="0"/>
              <a:t>Uzatılmış kuzu besisi, </a:t>
            </a:r>
            <a:endParaRPr lang="de-DE" sz="2400" b="1" dirty="0"/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	</a:t>
            </a:r>
            <a:r>
              <a:rPr lang="de-DE" sz="2400" b="1" dirty="0" smtClean="0"/>
              <a:t>3</a:t>
            </a:r>
            <a:r>
              <a:rPr lang="de-DE" sz="2400" b="1" dirty="0"/>
              <a:t>. </a:t>
            </a:r>
            <a:r>
              <a:rPr lang="tr-TR" sz="2400" b="1" dirty="0"/>
              <a:t>Toklu besisi, </a:t>
            </a:r>
            <a:endParaRPr lang="de-DE" sz="2400" b="1" dirty="0"/>
          </a:p>
          <a:p>
            <a:pPr marL="360000" indent="-36000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r>
              <a:rPr lang="tr-TR" sz="2400" b="1" dirty="0" smtClean="0"/>
              <a:t>	</a:t>
            </a:r>
            <a:r>
              <a:rPr lang="de-DE" sz="2400" b="1" dirty="0" smtClean="0"/>
              <a:t>4</a:t>
            </a:r>
            <a:r>
              <a:rPr lang="de-DE" sz="2400" b="1" dirty="0"/>
              <a:t>. </a:t>
            </a:r>
            <a:r>
              <a:rPr lang="tr-TR" sz="2400" b="1" dirty="0"/>
              <a:t>Süt kuzusu besisidir.</a:t>
            </a:r>
            <a:endParaRPr lang="de-DE" sz="2400" b="1" dirty="0"/>
          </a:p>
          <a:p>
            <a:pPr marL="360000" indent="-360000">
              <a:spcBef>
                <a:spcPts val="0"/>
              </a:spcBef>
            </a:pPr>
            <a:endParaRPr lang="tr-TR" sz="2400" b="1" dirty="0"/>
          </a:p>
        </p:txBody>
      </p:sp>
      <p:pic>
        <p:nvPicPr>
          <p:cNvPr id="203780" name="Picture 4" descr="38 yoğun kuzu besi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005064"/>
            <a:ext cx="3851275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899593" y="188640"/>
            <a:ext cx="7488832" cy="523220"/>
          </a:xfrm>
          <a:prstGeom prst="rect">
            <a:avLst/>
          </a:prstGeom>
          <a:solidFill>
            <a:srgbClr val="E1F0FF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KUZU BESİSİ ÇEŞİTLERİ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4" name="Rectangle 4"/>
          <p:cNvSpPr>
            <a:spLocks noChangeArrowheads="1"/>
          </p:cNvSpPr>
          <p:nvPr/>
        </p:nvSpPr>
        <p:spPr bwMode="auto">
          <a:xfrm>
            <a:off x="611560" y="1052736"/>
            <a:ext cx="8065715" cy="4524315"/>
          </a:xfrm>
          <a:prstGeom prst="rect">
            <a:avLst/>
          </a:prstGeom>
          <a:solidFill>
            <a:srgbClr val="FFFFC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Erken </a:t>
            </a:r>
            <a:r>
              <a:rPr lang="tr-TR" sz="2400" b="1" dirty="0"/>
              <a:t>sütten kesimi takiben </a:t>
            </a:r>
            <a:r>
              <a:rPr lang="tr-TR" sz="2400" b="1" dirty="0" smtClean="0"/>
              <a:t>4 aylık </a:t>
            </a:r>
            <a:r>
              <a:rPr lang="tr-TR" sz="2400" b="1" dirty="0"/>
              <a:t>yaşa ve 35-40 kg besi sonu canlı ağırlığa ulaşana kadar iyi kaliteli kuzu büyütme yemi ile yapılan besidir.</a:t>
            </a:r>
          </a:p>
          <a:p>
            <a:pPr algn="just"/>
            <a:r>
              <a:rPr lang="tr-TR" sz="2400" b="1" dirty="0"/>
              <a:t>	</a:t>
            </a:r>
          </a:p>
          <a:p>
            <a:pPr algn="just"/>
            <a:r>
              <a:rPr lang="tr-TR" sz="2400" b="1" dirty="0" smtClean="0"/>
              <a:t>Kuzulara 100-250 g iyi </a:t>
            </a:r>
            <a:r>
              <a:rPr lang="tr-TR" sz="2400" b="1" dirty="0"/>
              <a:t>kaliteli kuru </a:t>
            </a:r>
            <a:r>
              <a:rPr lang="tr-TR" sz="2400" b="1" dirty="0" smtClean="0"/>
              <a:t>ot, yonca</a:t>
            </a:r>
            <a:r>
              <a:rPr lang="tr-TR" sz="2400" b="1" dirty="0"/>
              <a:t>, iyi çayır </a:t>
            </a:r>
            <a:r>
              <a:rPr lang="tr-TR" sz="2400" b="1" dirty="0" smtClean="0"/>
              <a:t>otu verilir. </a:t>
            </a:r>
          </a:p>
          <a:p>
            <a:pPr algn="just"/>
            <a:endParaRPr lang="tr-TR" sz="2400" b="1" dirty="0" smtClean="0"/>
          </a:p>
          <a:p>
            <a:pPr algn="just"/>
            <a:r>
              <a:rPr lang="tr-TR" sz="2400" b="1" dirty="0" smtClean="0"/>
              <a:t>Kuzular</a:t>
            </a:r>
            <a:r>
              <a:rPr lang="tr-TR" sz="2400" b="1" dirty="0"/>
              <a:t>, 5. haftada yaklaşık 300 g/gün konsantre yem verilmeye başlanır ve bu miktar gittikçe artırılır. </a:t>
            </a:r>
            <a:endParaRPr lang="tr-TR" sz="2400" b="1" dirty="0" smtClean="0"/>
          </a:p>
          <a:p>
            <a:pPr algn="just"/>
            <a:endParaRPr lang="tr-TR" sz="2400" b="1" dirty="0" smtClean="0"/>
          </a:p>
          <a:p>
            <a:pPr algn="just"/>
            <a:r>
              <a:rPr lang="tr-TR" sz="2400" b="1" dirty="0" smtClean="0"/>
              <a:t>Hayvanların  </a:t>
            </a:r>
            <a:r>
              <a:rPr lang="tr-TR" sz="2400" b="1" dirty="0"/>
              <a:t>günlük canlı ağırlık artışı da bu dönemde 250-300 g/gün olmaktadır.</a:t>
            </a:r>
          </a:p>
        </p:txBody>
      </p:sp>
      <p:sp>
        <p:nvSpPr>
          <p:cNvPr id="3" name="2 Dikdörtgen"/>
          <p:cNvSpPr/>
          <p:nvPr/>
        </p:nvSpPr>
        <p:spPr>
          <a:xfrm>
            <a:off x="611560" y="332656"/>
            <a:ext cx="784887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tr-TR" sz="2400" b="1" dirty="0" err="1" smtClean="0">
                <a:solidFill>
                  <a:srgbClr val="FF0000"/>
                </a:solidFill>
              </a:rPr>
              <a:t>Entansif</a:t>
            </a:r>
            <a:r>
              <a:rPr lang="tr-TR" sz="2400" b="1" dirty="0" smtClean="0">
                <a:solidFill>
                  <a:srgbClr val="FF0000"/>
                </a:solidFill>
              </a:rPr>
              <a:t> Kuzu Besisi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20 damızlığa elverişli kuzul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4797425"/>
            <a:ext cx="4071937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764803"/>
            <a:ext cx="8424936" cy="3888333"/>
          </a:xfrm>
          <a:solidFill>
            <a:srgbClr val="FFFFC1"/>
          </a:solidFill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buFontTx/>
              <a:buNone/>
            </a:pPr>
            <a:r>
              <a:rPr lang="tr-TR" sz="2400" b="1" dirty="0">
                <a:solidFill>
                  <a:srgbClr val="FF0000"/>
                </a:solidFill>
              </a:rPr>
              <a:t>	</a:t>
            </a: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Kuzular sütten kesildikten sonra merada otlatılırlar. Konsantre yem az miktarda kullanılır.</a:t>
            </a: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/>
              <a:t>	</a:t>
            </a: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 Mera </a:t>
            </a:r>
            <a:r>
              <a:rPr lang="tr-TR" sz="2400" b="1" dirty="0"/>
              <a:t>iyi değilse sütten kesildikten sonra hayvanlara iyi kaliteli işletme yemi + az konsantre yem verilerek beslenirler. </a:t>
            </a:r>
            <a:endParaRPr lang="tr-TR" sz="2400" b="1" dirty="0" smtClean="0"/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6.5­7 aylık yaşa, 45 kg canlı ağırlığa beslenir.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tr-TR" sz="2400" b="1" dirty="0"/>
          </a:p>
          <a:p>
            <a:pPr marL="0" indent="0" algn="just">
              <a:spcBef>
                <a:spcPts val="0"/>
              </a:spcBef>
              <a:buFontTx/>
              <a:buNone/>
            </a:pPr>
            <a:r>
              <a:rPr lang="tr-TR" sz="2400" b="1" dirty="0" smtClean="0"/>
              <a:t>Hayvanlara </a:t>
            </a:r>
            <a:r>
              <a:rPr lang="tr-TR" sz="2400" b="1" dirty="0"/>
              <a:t>günde 1.5 kg iyi kaliteli kuru ot + 0.1-0.2 kg yağlı tohum küspesi verilebilir.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67544" y="260648"/>
            <a:ext cx="8352928" cy="445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tr-TR" sz="2800" b="1" dirty="0" smtClean="0"/>
              <a:t>	</a:t>
            </a:r>
            <a:r>
              <a:rPr lang="tr-TR" sz="2800" b="1" dirty="0" smtClean="0">
                <a:solidFill>
                  <a:srgbClr val="FF0000"/>
                </a:solidFill>
              </a:rPr>
              <a:t>2. Uzatılmış Kuzu Besisi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683568" y="1196752"/>
            <a:ext cx="8065145" cy="4524315"/>
          </a:xfrm>
          <a:prstGeom prst="rect">
            <a:avLst/>
          </a:prstGeom>
          <a:solidFill>
            <a:srgbClr val="FFFFC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	</a:t>
            </a:r>
          </a:p>
          <a:p>
            <a:pPr algn="just"/>
            <a:r>
              <a:rPr lang="tr-TR" sz="2400" b="1" dirty="0"/>
              <a:t>Hayvanlar sütten kesildikten sonra işletmenin olanaklarına göre kötü kaliteli kaba yemler ve anızlı tarlaları değerlendirmek amacıyla yapılan bir besi yöntemidir. </a:t>
            </a:r>
          </a:p>
          <a:p>
            <a:pPr algn="just"/>
            <a:r>
              <a:rPr lang="tr-TR" sz="2400" b="1" dirty="0"/>
              <a:t>	</a:t>
            </a:r>
          </a:p>
          <a:p>
            <a:pPr algn="just"/>
            <a:r>
              <a:rPr lang="tr-TR" sz="2400" b="1" dirty="0"/>
              <a:t>Daha sonra sonbaharda kuzular kısa bir besiye </a:t>
            </a:r>
            <a:r>
              <a:rPr lang="tr-TR" sz="2400" b="1" dirty="0" smtClean="0"/>
              <a:t>(2 ay</a:t>
            </a:r>
            <a:r>
              <a:rPr lang="tr-TR" sz="2400" b="1" dirty="0"/>
              <a:t>) tabi tutularak beslenirler.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Besi sonu hayvanlar 50-60 kg canlı ağırlığa ulaşırlar.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b="1" dirty="0"/>
              <a:t>Bu dönem sonunda yaşın ilerlemesi nedeniyle hayvanlar yağlanırlar. 	</a:t>
            </a:r>
          </a:p>
        </p:txBody>
      </p:sp>
      <p:sp>
        <p:nvSpPr>
          <p:cNvPr id="3" name="2 Dikdörtgen"/>
          <p:cNvSpPr/>
          <p:nvPr/>
        </p:nvSpPr>
        <p:spPr>
          <a:xfrm>
            <a:off x="827584" y="332656"/>
            <a:ext cx="792088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	 3. Toklu besisi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84784"/>
            <a:ext cx="8230245" cy="3600399"/>
          </a:xfrm>
          <a:solidFill>
            <a:srgbClr val="FFFFC1"/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Bu </a:t>
            </a:r>
            <a:r>
              <a:rPr lang="tr-TR" sz="2400" b="1" dirty="0"/>
              <a:t>beside kuzular analarını </a:t>
            </a:r>
            <a:r>
              <a:rPr lang="tr-TR" sz="2400" b="1" dirty="0" smtClean="0"/>
              <a:t>emerler.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 smtClean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Konsantre </a:t>
            </a:r>
            <a:r>
              <a:rPr lang="tr-TR" sz="2400" b="1" dirty="0"/>
              <a:t>yem (% 18 ham proteinli) </a:t>
            </a:r>
            <a:r>
              <a:rPr lang="tr-TR" sz="2400" b="1" dirty="0" smtClean="0"/>
              <a:t>2</a:t>
            </a:r>
            <a:r>
              <a:rPr lang="tr-TR" sz="2400" b="1" dirty="0"/>
              <a:t>. haftadan itibaren ad </a:t>
            </a:r>
            <a:r>
              <a:rPr lang="tr-TR" sz="2400" b="1" dirty="0" err="1"/>
              <a:t>libitum</a:t>
            </a:r>
            <a:r>
              <a:rPr lang="tr-TR" sz="2400" b="1" dirty="0"/>
              <a:t> olarak </a:t>
            </a:r>
            <a:r>
              <a:rPr lang="tr-TR" sz="2400" b="1" dirty="0" smtClean="0"/>
              <a:t>vermeye </a:t>
            </a:r>
            <a:r>
              <a:rPr lang="tr-TR" sz="2400" b="1" dirty="0"/>
              <a:t>başlanır.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Buna ilaveten iyi kaliteli kuru ot </a:t>
            </a:r>
            <a:r>
              <a:rPr lang="tr-TR" sz="2400" b="1" dirty="0" smtClean="0"/>
              <a:t>verilmelidir.</a:t>
            </a: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Kullanılan </a:t>
            </a:r>
            <a:r>
              <a:rPr lang="tr-TR" sz="2400" b="1" dirty="0"/>
              <a:t>konsantre yemin ve otun kalitesine göre mineral ve vitamin karması da </a:t>
            </a:r>
            <a:r>
              <a:rPr lang="tr-TR" sz="2400" b="1" dirty="0" err="1"/>
              <a:t>rasyona</a:t>
            </a:r>
            <a:r>
              <a:rPr lang="tr-TR" sz="2400" b="1" dirty="0"/>
              <a:t> ilave edilmelidir</a:t>
            </a:r>
            <a:r>
              <a:rPr lang="tr-TR" sz="2400" b="1" dirty="0" smtClean="0"/>
              <a:t>.</a:t>
            </a:r>
            <a:endParaRPr lang="tr-TR" sz="2400" b="1" dirty="0"/>
          </a:p>
        </p:txBody>
      </p:sp>
      <p:sp>
        <p:nvSpPr>
          <p:cNvPr id="3" name="2 Dikdörtgen"/>
          <p:cNvSpPr/>
          <p:nvPr/>
        </p:nvSpPr>
        <p:spPr>
          <a:xfrm>
            <a:off x="611560" y="404664"/>
            <a:ext cx="820891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4. Süt Kuzusu Besisi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24744"/>
            <a:ext cx="8497887" cy="4176464"/>
          </a:xfrm>
          <a:solidFill>
            <a:srgbClr val="FFFFC1"/>
          </a:solidFill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tr-TR" sz="2200" b="1" dirty="0">
                <a:solidFill>
                  <a:srgbClr val="FF0000"/>
                </a:solidFill>
              </a:rPr>
              <a:t>	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Koçlardan </a:t>
            </a:r>
            <a:r>
              <a:rPr lang="tr-TR" sz="2400" b="1" dirty="0"/>
              <a:t>iyi kaliteli sperma almak ve libidoyu </a:t>
            </a:r>
            <a:r>
              <a:rPr lang="tr-TR" sz="2400" b="1" dirty="0" smtClean="0"/>
              <a:t>artırmak gerekir.</a:t>
            </a: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Yıl </a:t>
            </a:r>
            <a:r>
              <a:rPr lang="tr-TR" sz="2400" b="1" dirty="0"/>
              <a:t>boyunca iyi kaliteli mera yeterli olabilir. Yalnız </a:t>
            </a:r>
            <a:r>
              <a:rPr lang="tr-TR" sz="2400" b="1" dirty="0" smtClean="0"/>
              <a:t>aşım </a:t>
            </a:r>
            <a:r>
              <a:rPr lang="tr-TR" sz="2400" b="1" dirty="0"/>
              <a:t>döneminden iki ay önce </a:t>
            </a:r>
            <a:r>
              <a:rPr lang="tr-TR" sz="2400" b="1" dirty="0" smtClean="0"/>
              <a:t>vitamin </a:t>
            </a:r>
            <a:r>
              <a:rPr lang="tr-TR" sz="2400" b="1" dirty="0"/>
              <a:t>A ihtiyaçları karşılanmalıdır.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Bu </a:t>
            </a:r>
            <a:r>
              <a:rPr lang="tr-TR" sz="2400" b="1" dirty="0"/>
              <a:t>dönemde koçlara günde 1-2 kg konsantre yem (% 22 HP ve 2 </a:t>
            </a:r>
            <a:r>
              <a:rPr lang="tr-TR" sz="2400" b="1" dirty="0" err="1"/>
              <a:t>Mcal</a:t>
            </a:r>
            <a:r>
              <a:rPr lang="tr-TR" sz="2400" b="1" dirty="0"/>
              <a:t>/kg ME) verilmelidir.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/>
              <a:t>		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r>
              <a:rPr lang="tr-TR" sz="2400" b="1" dirty="0" smtClean="0"/>
              <a:t>Ne </a:t>
            </a:r>
            <a:r>
              <a:rPr lang="tr-TR" sz="2400" b="1" dirty="0"/>
              <a:t>fazla besleyip, yağlandırılmalı nede fazla aşım yaptırarak zayıf düşürülmemelidir. </a:t>
            </a: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tr-TR" sz="2400" b="1" dirty="0"/>
          </a:p>
        </p:txBody>
      </p:sp>
      <p:sp>
        <p:nvSpPr>
          <p:cNvPr id="4" name="3 Dikdörtgen"/>
          <p:cNvSpPr/>
          <p:nvPr/>
        </p:nvSpPr>
        <p:spPr>
          <a:xfrm>
            <a:off x="2555776" y="332656"/>
            <a:ext cx="619268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KOÇLARIN BESLENMESİ</a:t>
            </a:r>
            <a:endParaRPr lang="tr-TR" sz="2800" dirty="0"/>
          </a:p>
        </p:txBody>
      </p:sp>
      <p:pic>
        <p:nvPicPr>
          <p:cNvPr id="105476" name="Picture 4" descr="4 dağlıç ko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656" y="4725144"/>
            <a:ext cx="3319777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1331913" y="167630"/>
            <a:ext cx="7200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tr-TR" sz="2400" b="1">
                <a:solidFill>
                  <a:srgbClr val="FF0000"/>
                </a:solidFill>
                <a:cs typeface="Times New Roman" pitchFamily="18" charset="0"/>
              </a:rPr>
              <a:t>Genç koçların günlük enerji ve besin maddeleri ihtiyacı</a:t>
            </a:r>
            <a:endParaRPr lang="tr-TR" sz="2400" b="1">
              <a:solidFill>
                <a:srgbClr val="FF0000"/>
              </a:solidFill>
            </a:endParaRPr>
          </a:p>
        </p:txBody>
      </p:sp>
      <p:graphicFrame>
        <p:nvGraphicFramePr>
          <p:cNvPr id="112974" name="Group 334"/>
          <p:cNvGraphicFramePr>
            <a:graphicFrameLocks noGrp="1"/>
          </p:cNvGraphicFramePr>
          <p:nvPr/>
        </p:nvGraphicFramePr>
        <p:xfrm>
          <a:off x="468313" y="1125538"/>
          <a:ext cx="8424862" cy="2804160"/>
        </p:xfrm>
        <a:graphic>
          <a:graphicData uri="http://schemas.openxmlformats.org/drawingml/2006/table">
            <a:tbl>
              <a:tblPr/>
              <a:tblGrid>
                <a:gridCol w="842962"/>
                <a:gridCol w="841375"/>
                <a:gridCol w="969963"/>
                <a:gridCol w="715962"/>
                <a:gridCol w="927100"/>
                <a:gridCol w="757238"/>
                <a:gridCol w="842962"/>
                <a:gridCol w="842963"/>
                <a:gridCol w="841375"/>
                <a:gridCol w="842962"/>
              </a:tblGrid>
              <a:tr h="1035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CA., Kg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CAA,g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KM,kg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/gün*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CA,%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ME,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Mcal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HP,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P, g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VitA,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IU</a:t>
                      </a:r>
                      <a:endParaRPr kumimoji="0" lang="tr-T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VitE</a:t>
                      </a: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IU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9863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8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243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413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1.880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9863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8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413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2.820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9863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8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8.5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413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3.760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9863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3825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6.9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dec"/>
                        </a:tabLst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4138" algn="dec"/>
                        </a:tabLst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4.700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59" name="Rectangle 319"/>
          <p:cNvSpPr>
            <a:spLocks noChangeArrowheads="1"/>
          </p:cNvSpPr>
          <p:nvPr/>
        </p:nvSpPr>
        <p:spPr bwMode="auto">
          <a:xfrm>
            <a:off x="0" y="54070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112968" name="Rectangle 328"/>
          <p:cNvSpPr>
            <a:spLocks noChangeArrowheads="1"/>
          </p:cNvSpPr>
          <p:nvPr/>
        </p:nvSpPr>
        <p:spPr bwMode="auto">
          <a:xfrm>
            <a:off x="1187450" y="4149725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/>
              <a:t>* %90 KM</a:t>
            </a:r>
            <a:endParaRPr lang="tr-TR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971550" y="1237089"/>
            <a:ext cx="77771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/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Koçların </a:t>
            </a:r>
            <a:r>
              <a:rPr lang="tr-TR" sz="2400" b="1" dirty="0" err="1">
                <a:solidFill>
                  <a:srgbClr val="FF0000"/>
                </a:solidFill>
                <a:cs typeface="Times New Roman" pitchFamily="18" charset="0"/>
              </a:rPr>
              <a:t>rasyonlarındaki</a:t>
            </a:r>
            <a:r>
              <a:rPr lang="tr-TR" sz="2400" b="1" dirty="0">
                <a:solidFill>
                  <a:srgbClr val="FF0000"/>
                </a:solidFill>
                <a:cs typeface="Times New Roman" pitchFamily="18" charset="0"/>
              </a:rPr>
              <a:t> enerji ve besin maddeleri miktarları, %100 KM</a:t>
            </a:r>
            <a:endParaRPr lang="tr-T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78588" name="Group 60"/>
          <p:cNvGraphicFramePr>
            <a:graphicFrameLocks noGrp="1"/>
          </p:cNvGraphicFramePr>
          <p:nvPr/>
        </p:nvGraphicFramePr>
        <p:xfrm>
          <a:off x="323850" y="2205038"/>
          <a:ext cx="8424863" cy="2801938"/>
        </p:xfrm>
        <a:graphic>
          <a:graphicData uri="http://schemas.openxmlformats.org/drawingml/2006/table">
            <a:tbl>
              <a:tblPr/>
              <a:tblGrid>
                <a:gridCol w="935038"/>
                <a:gridCol w="936625"/>
                <a:gridCol w="935037"/>
                <a:gridCol w="936625"/>
                <a:gridCol w="936625"/>
                <a:gridCol w="936625"/>
                <a:gridCol w="904875"/>
                <a:gridCol w="966788"/>
                <a:gridCol w="936625"/>
              </a:tblGrid>
              <a:tr h="10890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 kg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CAA,g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ME,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Mcal/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Kons.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Yem,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Kaba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Yem,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HP,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Ca,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P,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Vit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A,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IU/kg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13. 5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23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1.175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23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0. 35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0.18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1.659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23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0. 32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0.17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5557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65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223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0. 30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3188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dec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1.980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smtClean="0">
                <a:solidFill>
                  <a:srgbClr val="FF0000"/>
                </a:solidFill>
              </a:rPr>
              <a:t>BESİN MADDE GEREKİNİMLERİ</a:t>
            </a:r>
          </a:p>
        </p:txBody>
      </p:sp>
      <p:graphicFrame>
        <p:nvGraphicFramePr>
          <p:cNvPr id="122933" name="Group 53"/>
          <p:cNvGraphicFramePr>
            <a:graphicFrameLocks noGrp="1"/>
          </p:cNvGraphicFramePr>
          <p:nvPr>
            <p:ph sz="half" idx="1"/>
          </p:nvPr>
        </p:nvGraphicFramePr>
        <p:xfrm>
          <a:off x="685800" y="1600200"/>
          <a:ext cx="7535863" cy="439864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897063"/>
                <a:gridCol w="5638800"/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Dönem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Pratikte Yemleme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Yaşama Payı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 kg baklagil kuru ot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Flushing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 kg baklagil kuru ot + 0.25-1 kg tahıl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Erken Gebelik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1.7 kg baklagil kuru ot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Geç Gebelik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1.9 kg baklagil kuru ot + 0.5 kg mısır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Erken Lak. (T)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2.3 kg baklagil kuru ot + 0.7 kg mısır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Erken Lak. (İ)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2.3 kg baklagil kuru ot + 1.0 kg mısır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Erken Lak. (Ü)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1.6 kg baklagil kuru ot + 1.5 kg mısır + 0.25 SFK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İkame Koyun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 kg baklagil kuru ot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İkame Koç 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3.5 kg baklagil kuru ot + 1-3 kg tahıl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Kesim Öncesi</a:t>
                      </a:r>
                      <a:endParaRPr kumimoji="0" 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207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tr-TR" sz="2800" b="1" dirty="0" smtClean="0">
                <a:solidFill>
                  <a:srgbClr val="FF0000"/>
                </a:solidFill>
              </a:rPr>
              <a:t>Yemleme Yönetimi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764704"/>
            <a:ext cx="8748464" cy="1800200"/>
          </a:xfrm>
          <a:solidFill>
            <a:srgbClr val="FFFFC1"/>
          </a:solidFill>
        </p:spPr>
        <p:txBody>
          <a:bodyPr>
            <a:noAutofit/>
          </a:bodyPr>
          <a:lstStyle/>
          <a:p>
            <a:pPr marL="360000" indent="-360000" eaLnBrk="1" hangingPunct="1">
              <a:spcBef>
                <a:spcPts val="0"/>
              </a:spcBef>
            </a:pPr>
            <a:r>
              <a:rPr lang="tr-TR" sz="2400" b="1" dirty="0" smtClean="0"/>
              <a:t>Aynı anda yemeye imkan sağlayacak yeterli bireysel yemlik alanı</a:t>
            </a:r>
          </a:p>
          <a:p>
            <a:pPr marL="360000" indent="-360000" eaLnBrk="1" hangingPunct="1">
              <a:spcBef>
                <a:spcPts val="0"/>
              </a:spcBef>
            </a:pPr>
            <a:r>
              <a:rPr lang="tr-TR" sz="2400" b="1" dirty="0" smtClean="0"/>
              <a:t>Toklu ve koyunların ayrımı</a:t>
            </a:r>
          </a:p>
          <a:p>
            <a:pPr marL="360000" indent="-360000" eaLnBrk="1" hangingPunct="1">
              <a:spcBef>
                <a:spcPts val="0"/>
              </a:spcBef>
            </a:pPr>
            <a:r>
              <a:rPr lang="tr-TR" sz="2400" b="1" dirty="0" smtClean="0"/>
              <a:t>Yerde yemlememe</a:t>
            </a:r>
          </a:p>
          <a:p>
            <a:pPr marL="360000" indent="-360000" eaLnBrk="1" hangingPunct="1">
              <a:spcBef>
                <a:spcPts val="0"/>
              </a:spcBef>
            </a:pPr>
            <a:r>
              <a:rPr lang="tr-TR" sz="2400" b="1" dirty="0" smtClean="0"/>
              <a:t>Bol temiz su sağlama</a:t>
            </a:r>
          </a:p>
        </p:txBody>
      </p:sp>
      <p:pic>
        <p:nvPicPr>
          <p:cNvPr id="55300" name="Picture 7" descr="PICT0065"/>
          <p:cNvPicPr>
            <a:picLocks noChangeAspect="1" noChangeArrowheads="1"/>
          </p:cNvPicPr>
          <p:nvPr/>
        </p:nvPicPr>
        <p:blipFill>
          <a:blip r:embed="rId2" cstate="print"/>
          <a:srcRect b="34"/>
          <a:stretch>
            <a:fillRect/>
          </a:stretch>
        </p:blipFill>
        <p:spPr bwMode="auto">
          <a:xfrm>
            <a:off x="609600" y="4629150"/>
            <a:ext cx="3581400" cy="2076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5301" name="Picture 8" descr="PICT0008"/>
          <p:cNvPicPr>
            <a:picLocks noChangeAspect="1" noChangeArrowheads="1"/>
          </p:cNvPicPr>
          <p:nvPr/>
        </p:nvPicPr>
        <p:blipFill>
          <a:blip r:embed="rId3" cstate="print">
            <a:lum bright="6000" contrast="18000"/>
          </a:blip>
          <a:srcRect b="35"/>
          <a:stretch>
            <a:fillRect/>
          </a:stretch>
        </p:blipFill>
        <p:spPr bwMode="auto">
          <a:xfrm>
            <a:off x="4876800" y="4605338"/>
            <a:ext cx="3581400" cy="210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5302" name="Picture 6" descr="sheep fee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438400"/>
            <a:ext cx="3581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4" descr="sheep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2514600"/>
            <a:ext cx="35814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2082</Words>
  <Application>Microsoft Office PowerPoint</Application>
  <PresentationFormat>Ekran Gösterisi (4:3)</PresentationFormat>
  <Paragraphs>892</Paragraphs>
  <Slides>49</Slides>
  <Notes>42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1" baseType="lpstr">
      <vt:lpstr>Ofis Teması</vt:lpstr>
      <vt:lpstr>Bitmap Image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KOYUNDA FİZYOLOJİK DÖNEMLER VE BESLEME</vt:lpstr>
      <vt:lpstr>Slayt 12</vt:lpstr>
      <vt:lpstr>Slayt 13</vt:lpstr>
      <vt:lpstr>Slayt 14</vt:lpstr>
      <vt:lpstr>Sıfat döneminden iki hafta önce olan koyunların günlük enerji ve besin madde ihtiyaçları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Laktasyonun ilk haftalarında olan koyunların günlük enerji ve besin maddeleri ihtiyacı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BESİN MADDE GEREKİNİMLERİ</vt:lpstr>
      <vt:lpstr>Yemleme Yönetimi</vt:lpstr>
      <vt:lpstr>Slayt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?</dc:creator>
  <cp:lastModifiedBy>?</cp:lastModifiedBy>
  <cp:revision>8</cp:revision>
  <dcterms:created xsi:type="dcterms:W3CDTF">2015-04-16T08:36:54Z</dcterms:created>
  <dcterms:modified xsi:type="dcterms:W3CDTF">2019-04-11T12:10:46Z</dcterms:modified>
</cp:coreProperties>
</file>