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64" r:id="rId4"/>
    <p:sldId id="266" r:id="rId5"/>
    <p:sldId id="276" r:id="rId6"/>
    <p:sldId id="275" r:id="rId7"/>
    <p:sldId id="265" r:id="rId8"/>
    <p:sldId id="269" r:id="rId9"/>
    <p:sldId id="267" r:id="rId10"/>
    <p:sldId id="268" r:id="rId11"/>
    <p:sldId id="258" r:id="rId12"/>
    <p:sldId id="261" r:id="rId13"/>
    <p:sldId id="260" r:id="rId14"/>
    <p:sldId id="270" r:id="rId15"/>
    <p:sldId id="271" r:id="rId16"/>
    <p:sldId id="272" r:id="rId17"/>
    <p:sldId id="273" r:id="rId1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5580" autoAdjust="0"/>
    <p:restoredTop sz="94660"/>
  </p:normalViewPr>
  <p:slideViewPr>
    <p:cSldViewPr snapToGrid="0">
      <p:cViewPr varScale="1">
        <p:scale>
          <a:sx n="88" d="100"/>
          <a:sy n="88" d="100"/>
        </p:scale>
        <p:origin x="749"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11" name="Picture 10" descr="Celestia-R1---OverlayTitle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397750" cy="6858000"/>
          </a:xfrm>
          <a:prstGeom prst="rect">
            <a:avLst/>
          </a:prstGeom>
        </p:spPr>
      </p:pic>
      <p:sp>
        <p:nvSpPr>
          <p:cNvPr id="2" name="Title 1"/>
          <p:cNvSpPr>
            <a:spLocks noGrp="1"/>
          </p:cNvSpPr>
          <p:nvPr>
            <p:ph type="ctrTitle"/>
          </p:nvPr>
        </p:nvSpPr>
        <p:spPr>
          <a:xfrm>
            <a:off x="2743973" y="1964267"/>
            <a:ext cx="5714228" cy="2421464"/>
          </a:xfrm>
        </p:spPr>
        <p:txBody>
          <a:bodyPr anchor="b">
            <a:normAutofit/>
          </a:bodyPr>
          <a:lstStyle>
            <a:lvl1pPr algn="r">
              <a:defRPr sz="4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743973" y="4385733"/>
            <a:ext cx="5714228"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a:xfrm>
            <a:off x="6752311" y="5870576"/>
            <a:ext cx="1212173" cy="377825"/>
          </a:xfrm>
        </p:spPr>
        <p:txBody>
          <a:bodyPr/>
          <a:lstStyle/>
          <a:p>
            <a:fld id="{BE8F10A9-1585-4956-B5CA-4BFF98FC2BAD}" type="datetimeFigureOut">
              <a:rPr lang="tr-TR" smtClean="0"/>
              <a:t>13.10.2020</a:t>
            </a:fld>
            <a:endParaRPr lang="tr-TR"/>
          </a:p>
        </p:txBody>
      </p:sp>
      <p:sp>
        <p:nvSpPr>
          <p:cNvPr id="5" name="Footer Placeholder 4"/>
          <p:cNvSpPr>
            <a:spLocks noGrp="1"/>
          </p:cNvSpPr>
          <p:nvPr>
            <p:ph type="ftr" sz="quarter" idx="11"/>
          </p:nvPr>
        </p:nvSpPr>
        <p:spPr>
          <a:xfrm>
            <a:off x="2743973" y="5870576"/>
            <a:ext cx="3932137" cy="377825"/>
          </a:xfrm>
        </p:spPr>
        <p:txBody>
          <a:bodyPr/>
          <a:lstStyle/>
          <a:p>
            <a:endParaRPr lang="tr-TR"/>
          </a:p>
        </p:txBody>
      </p:sp>
      <p:sp>
        <p:nvSpPr>
          <p:cNvPr id="6" name="Slide Number Placeholder 5"/>
          <p:cNvSpPr>
            <a:spLocks noGrp="1"/>
          </p:cNvSpPr>
          <p:nvPr>
            <p:ph type="sldNum" sz="quarter" idx="12"/>
          </p:nvPr>
        </p:nvSpPr>
        <p:spPr>
          <a:xfrm>
            <a:off x="8040685" y="5870576"/>
            <a:ext cx="417516" cy="377825"/>
          </a:xfrm>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3314073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normAutofit/>
          </a:bodyPr>
          <a:lstStyle>
            <a:lvl1pPr>
              <a:defRPr sz="2800"/>
            </a:lvl1pPr>
          </a:lstStyle>
          <a:p>
            <a:r>
              <a:rPr lang="tr-TR" smtClean="0"/>
              <a:t>Asıl başlık stili için tıklatın</a:t>
            </a:r>
            <a:endParaRPr lang="en-US" dirty="0"/>
          </a:p>
        </p:txBody>
      </p:sp>
      <p:sp>
        <p:nvSpPr>
          <p:cNvPr id="3" name="Content Placeholder 2"/>
          <p:cNvSpPr>
            <a:spLocks noGrp="1"/>
          </p:cNvSpPr>
          <p:nvPr>
            <p:ph idx="1"/>
          </p:nvPr>
        </p:nvSpPr>
        <p:spPr/>
        <p:txBody>
          <a:bodyPr anchor="ct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E8F10A9-1585-4956-B5CA-4BFF98FC2BAD}" type="datetimeFigureOut">
              <a:rPr lang="tr-TR" smtClean="0"/>
              <a:t>13.10.2020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108247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2" y="3308581"/>
            <a:ext cx="7772400" cy="1468800"/>
          </a:xfrm>
        </p:spPr>
        <p:txBody>
          <a:bodyPr anchor="b">
            <a:normAutofit/>
          </a:bodyPr>
          <a:lstStyle>
            <a:lvl1pPr algn="l">
              <a:defRPr sz="32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457201" y="4777381"/>
            <a:ext cx="7772400" cy="860400"/>
          </a:xfrm>
        </p:spPr>
        <p:txBody>
          <a:bodyPr anchor="t">
            <a:normAutofit/>
          </a:bodyPr>
          <a:lstStyle>
            <a:lvl1pPr marL="0" indent="0" algn="l">
              <a:buNone/>
              <a:defRPr sz="18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E8F10A9-1585-4956-B5CA-4BFF98FC2BAD}" type="datetimeFigureOut">
              <a:rPr lang="tr-TR" smtClean="0"/>
              <a:t>13.10.2020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2930583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457201" y="2142068"/>
            <a:ext cx="3813048" cy="3649134"/>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416553" y="2142068"/>
            <a:ext cx="3813048" cy="3649133"/>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BE8F10A9-1585-4956-B5CA-4BFF98FC2BAD}" type="datetimeFigureOut">
              <a:rPr lang="tr-TR" smtClean="0"/>
              <a:t>13.10.2020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4045356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normAutofit/>
          </a:bodyPr>
          <a:lstStyle>
            <a:lvl1pPr>
              <a:defRPr sz="3200"/>
            </a:lvl1pPr>
          </a:lstStyle>
          <a:p>
            <a:r>
              <a:rPr lang="tr-TR" smtClean="0"/>
              <a:t>Asıl başlık stili için tıklatın</a:t>
            </a:r>
            <a:endParaRPr lang="en-US" dirty="0"/>
          </a:p>
        </p:txBody>
      </p:sp>
      <p:sp>
        <p:nvSpPr>
          <p:cNvPr id="3" name="Text Placeholder 2"/>
          <p:cNvSpPr>
            <a:spLocks noGrp="1"/>
          </p:cNvSpPr>
          <p:nvPr>
            <p:ph type="body" idx="1"/>
          </p:nvPr>
        </p:nvSpPr>
        <p:spPr>
          <a:xfrm>
            <a:off x="743480" y="2218267"/>
            <a:ext cx="354060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457200" y="2870201"/>
            <a:ext cx="3813048" cy="2920998"/>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711120" y="2218267"/>
            <a:ext cx="351848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4416552" y="2870201"/>
            <a:ext cx="3813048" cy="2920998"/>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E8F10A9-1585-4956-B5CA-4BFF98FC2BAD}" type="datetimeFigureOut">
              <a:rPr lang="tr-TR" smtClean="0"/>
              <a:t>13.10.2020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4025665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6" name="Picture 5"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609601"/>
            <a:ext cx="7772400" cy="1456267"/>
          </a:xfrm>
        </p:spPr>
        <p:txBody>
          <a:bodyPr>
            <a:normAutofit/>
          </a:bodyPr>
          <a:lstStyle>
            <a:lvl1pPr>
              <a:defRPr sz="3200"/>
            </a:lvl1p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E8F10A9-1585-4956-B5CA-4BFF98FC2BAD}" type="datetimeFigureOut">
              <a:rPr lang="tr-TR" smtClean="0"/>
              <a:t>13.10.2020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1605601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Date Placeholder 1"/>
          <p:cNvSpPr>
            <a:spLocks noGrp="1"/>
          </p:cNvSpPr>
          <p:nvPr>
            <p:ph type="dt" sz="half" idx="10"/>
          </p:nvPr>
        </p:nvSpPr>
        <p:spPr/>
        <p:txBody>
          <a:bodyPr/>
          <a:lstStyle/>
          <a:p>
            <a:fld id="{BE8F10A9-1585-4956-B5CA-4BFF98FC2BAD}" type="datetimeFigureOut">
              <a:rPr lang="tr-TR" smtClean="0"/>
              <a:t>13.10.2020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1010055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12" name="Picture 11"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1718" y="1557868"/>
            <a:ext cx="2862910" cy="1439332"/>
          </a:xfrm>
        </p:spPr>
        <p:txBody>
          <a:bodyPr anchor="b">
            <a:normAutofit/>
          </a:bodyPr>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3606144" y="609601"/>
            <a:ext cx="4627975" cy="5181600"/>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461718" y="2997200"/>
            <a:ext cx="2862910" cy="184573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BE8F10A9-1585-4956-B5CA-4BFF98FC2BAD}" type="datetimeFigureOut">
              <a:rPr lang="tr-TR" smtClean="0"/>
              <a:t>13.10.2020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4167379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11" name="Picture 10"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2128" y="1735672"/>
            <a:ext cx="4097204" cy="1371600"/>
          </a:xfrm>
        </p:spPr>
        <p:txBody>
          <a:bodyPr anchor="b">
            <a:normAutofit/>
          </a:bodyPr>
          <a:lstStyle>
            <a:lvl1pPr algn="l">
              <a:defRPr sz="2400" b="0"/>
            </a:lvl1pPr>
          </a:lstStyle>
          <a:p>
            <a:r>
              <a:rPr lang="tr-TR" smtClean="0"/>
              <a:t>Asıl başlık stili için tıklatın</a:t>
            </a:r>
            <a:endParaRPr lang="en-US" dirty="0"/>
          </a:p>
        </p:txBody>
      </p:sp>
      <p:sp>
        <p:nvSpPr>
          <p:cNvPr id="14" name="Picture Placeholder 2"/>
          <p:cNvSpPr>
            <a:spLocks noGrp="1" noChangeAspect="1"/>
          </p:cNvSpPr>
          <p:nvPr>
            <p:ph type="pic" idx="1"/>
          </p:nvPr>
        </p:nvSpPr>
        <p:spPr>
          <a:xfrm>
            <a:off x="5029200" y="914400"/>
            <a:ext cx="3200400"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dirty="0"/>
            </a:lvl1pPr>
          </a:lstStyle>
          <a:p>
            <a:pPr marL="0" lvl="0" indent="0" algn="ctr">
              <a:buNone/>
            </a:pPr>
            <a:r>
              <a:rPr lang="tr-TR" smtClean="0"/>
              <a:t>Resim eklemek için simgeyi tıklatın</a:t>
            </a:r>
            <a:endParaRPr lang="en-US" dirty="0"/>
          </a:p>
        </p:txBody>
      </p:sp>
      <p:sp>
        <p:nvSpPr>
          <p:cNvPr id="4" name="Text Placeholder 3"/>
          <p:cNvSpPr>
            <a:spLocks noGrp="1"/>
          </p:cNvSpPr>
          <p:nvPr>
            <p:ph type="body" sz="half" idx="2"/>
          </p:nvPr>
        </p:nvSpPr>
        <p:spPr>
          <a:xfrm>
            <a:off x="462128" y="3107272"/>
            <a:ext cx="4097204"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BE8F10A9-1585-4956-B5CA-4BFF98FC2BAD}" type="datetimeFigureOut">
              <a:rPr lang="tr-TR" smtClean="0"/>
              <a:t>13.10.2020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2147200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4732865"/>
            <a:ext cx="7772400" cy="566738"/>
          </a:xfrm>
        </p:spPr>
        <p:txBody>
          <a:bodyPr anchor="b">
            <a:normAutofit/>
          </a:bodyPr>
          <a:lstStyle>
            <a:lvl1pPr algn="l">
              <a:defRPr sz="20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914401" y="932112"/>
            <a:ext cx="6858000"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a:lvl1pPr>
          </a:lstStyle>
          <a:p>
            <a:pPr marL="0" lvl="0" indent="0" algn="ctr">
              <a:buNone/>
            </a:pPr>
            <a:r>
              <a:rPr lang="tr-TR" smtClean="0"/>
              <a:t>Resim eklemek için simgeyi tıklatın</a:t>
            </a:r>
            <a:endParaRPr lang="en-US" dirty="0"/>
          </a:p>
        </p:txBody>
      </p:sp>
      <p:sp>
        <p:nvSpPr>
          <p:cNvPr id="4" name="Text Placeholder 3"/>
          <p:cNvSpPr>
            <a:spLocks noGrp="1"/>
          </p:cNvSpPr>
          <p:nvPr>
            <p:ph type="body" sz="half" idx="2"/>
          </p:nvPr>
        </p:nvSpPr>
        <p:spPr>
          <a:xfrm>
            <a:off x="457201" y="5299603"/>
            <a:ext cx="77724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BE8F10A9-1585-4956-B5CA-4BFF98FC2BAD}" type="datetimeFigureOut">
              <a:rPr lang="tr-TR" smtClean="0"/>
              <a:t>13.10.2020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196245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3" y="609602"/>
            <a:ext cx="7772399" cy="3124199"/>
          </a:xfrm>
        </p:spPr>
        <p:txBody>
          <a:bodyPr anchor="ctr">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457202" y="4343400"/>
            <a:ext cx="7772399"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E8F10A9-1585-4956-B5CA-4BFF98FC2BAD}" type="datetimeFigureOut">
              <a:rPr lang="tr-TR" smtClean="0"/>
              <a:t>13.10.2020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18413445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7" name="Picture 1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11" name="TextBox 10"/>
          <p:cNvSpPr txBox="1"/>
          <p:nvPr/>
        </p:nvSpPr>
        <p:spPr>
          <a:xfrm>
            <a:off x="421796" y="718114"/>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2" name="TextBox 11"/>
          <p:cNvSpPr txBox="1"/>
          <p:nvPr/>
        </p:nvSpPr>
        <p:spPr>
          <a:xfrm>
            <a:off x="7735800" y="275167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itle 1"/>
          <p:cNvSpPr>
            <a:spLocks noGrp="1"/>
          </p:cNvSpPr>
          <p:nvPr>
            <p:ph type="title"/>
          </p:nvPr>
        </p:nvSpPr>
        <p:spPr>
          <a:xfrm>
            <a:off x="879115" y="609602"/>
            <a:ext cx="7091297" cy="2743199"/>
          </a:xfrm>
        </p:spPr>
        <p:txBody>
          <a:bodyPr anchor="ctr">
            <a:normAutofit/>
          </a:bodyPr>
          <a:lstStyle>
            <a:lvl1pPr algn="l">
              <a:defRPr sz="3200" b="0" cap="none">
                <a:solidFill>
                  <a:schemeClr val="tx1"/>
                </a:solidFill>
              </a:defRPr>
            </a:lvl1pPr>
          </a:lstStyle>
          <a:p>
            <a:r>
              <a:rPr lang="tr-TR" smtClean="0"/>
              <a:t>Asıl başlık stili için tıklatın</a:t>
            </a:r>
            <a:endParaRPr lang="en-US" dirty="0"/>
          </a:p>
        </p:txBody>
      </p:sp>
      <p:sp>
        <p:nvSpPr>
          <p:cNvPr id="16" name="Text Placeholder 9"/>
          <p:cNvSpPr>
            <a:spLocks noGrp="1"/>
          </p:cNvSpPr>
          <p:nvPr>
            <p:ph type="body" sz="quarter" idx="13"/>
          </p:nvPr>
        </p:nvSpPr>
        <p:spPr>
          <a:xfrm>
            <a:off x="988671" y="3352800"/>
            <a:ext cx="6876133" cy="381000"/>
          </a:xfrm>
        </p:spPr>
        <p:txBody>
          <a:bodyPr anchor="ctr">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462266" y="4343400"/>
            <a:ext cx="77724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E8F10A9-1585-4956-B5CA-4BFF98FC2BAD}" type="datetimeFigureOut">
              <a:rPr lang="tr-TR" smtClean="0"/>
              <a:t>13.10.2020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18755589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3291648"/>
            <a:ext cx="7772401" cy="1468800"/>
          </a:xfrm>
        </p:spPr>
        <p:txBody>
          <a:bodyPr anchor="b">
            <a:normAutofit/>
          </a:bodyPr>
          <a:lstStyle>
            <a:lvl1pPr algn="l">
              <a:defRPr sz="2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457200" y="4760448"/>
            <a:ext cx="7772402"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E8F10A9-1585-4956-B5CA-4BFF98FC2BAD}" type="datetimeFigureOut">
              <a:rPr lang="tr-TR" smtClean="0"/>
              <a:t>13.10.2020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32995165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11" name="TextBox 10"/>
          <p:cNvSpPr txBox="1"/>
          <p:nvPr/>
        </p:nvSpPr>
        <p:spPr>
          <a:xfrm>
            <a:off x="421796" y="718114"/>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2" name="TextBox 11"/>
          <p:cNvSpPr txBox="1"/>
          <p:nvPr/>
        </p:nvSpPr>
        <p:spPr>
          <a:xfrm>
            <a:off x="7735800" y="275167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879115" y="609602"/>
            <a:ext cx="7091297" cy="2743199"/>
          </a:xfrm>
        </p:spPr>
        <p:txBody>
          <a:bodyPr anchor="ctr">
            <a:normAutofit/>
          </a:bodyPr>
          <a:lstStyle>
            <a:lvl1pPr algn="l">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457200" y="3886200"/>
            <a:ext cx="7772401" cy="8890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tr-TR" smtClean="0"/>
              <a:t>Asıl metin stillerini düzenle</a:t>
            </a:r>
          </a:p>
        </p:txBody>
      </p:sp>
      <p:sp>
        <p:nvSpPr>
          <p:cNvPr id="3" name="Text Placeholder 2"/>
          <p:cNvSpPr>
            <a:spLocks noGrp="1"/>
          </p:cNvSpPr>
          <p:nvPr>
            <p:ph type="body" idx="1"/>
          </p:nvPr>
        </p:nvSpPr>
        <p:spPr>
          <a:xfrm>
            <a:off x="457200" y="4775200"/>
            <a:ext cx="7772401" cy="10160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E8F10A9-1585-4956-B5CA-4BFF98FC2BAD}" type="datetimeFigureOut">
              <a:rPr lang="tr-TR" smtClean="0"/>
              <a:t>13.10.2020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29106624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4440" y="609602"/>
            <a:ext cx="7772401" cy="2743199"/>
          </a:xfrm>
        </p:spPr>
        <p:txBody>
          <a:bodyPr vert="horz" lIns="91440" tIns="45720" rIns="91440" bIns="45720" rtlCol="0" anchor="ctr">
            <a:normAutofit/>
          </a:bodyPr>
          <a:lstStyle>
            <a:lvl1pPr>
              <a:defRPr lang="en-US" sz="2800" b="0" dirty="0"/>
            </a:lvl1pPr>
          </a:lstStyle>
          <a:p>
            <a:pPr marL="0" lvl="0"/>
            <a:r>
              <a:rPr lang="tr-TR" smtClean="0"/>
              <a:t>Asıl başlık stili için tıklatın</a:t>
            </a:r>
            <a:endParaRPr lang="en-US" dirty="0"/>
          </a:p>
        </p:txBody>
      </p:sp>
      <p:sp>
        <p:nvSpPr>
          <p:cNvPr id="10" name="Text Placeholder 9"/>
          <p:cNvSpPr>
            <a:spLocks noGrp="1"/>
          </p:cNvSpPr>
          <p:nvPr>
            <p:ph type="body" sz="quarter" idx="13"/>
          </p:nvPr>
        </p:nvSpPr>
        <p:spPr>
          <a:xfrm>
            <a:off x="464440" y="3505200"/>
            <a:ext cx="7772401" cy="8382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tr-TR" smtClean="0"/>
              <a:t>Asıl metin stillerini düzenle</a:t>
            </a:r>
          </a:p>
        </p:txBody>
      </p:sp>
      <p:sp>
        <p:nvSpPr>
          <p:cNvPr id="3" name="Text Placeholder 2"/>
          <p:cNvSpPr>
            <a:spLocks noGrp="1"/>
          </p:cNvSpPr>
          <p:nvPr>
            <p:ph type="body" idx="1"/>
          </p:nvPr>
        </p:nvSpPr>
        <p:spPr>
          <a:xfrm>
            <a:off x="464439" y="4343400"/>
            <a:ext cx="7772401" cy="14478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E8F10A9-1585-4956-B5CA-4BFF98FC2BAD}" type="datetimeFigureOut">
              <a:rPr lang="tr-TR" smtClean="0"/>
              <a:t>13.10.2020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4098401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8" name="Title 1"/>
          <p:cNvSpPr>
            <a:spLocks noGrp="1"/>
          </p:cNvSpPr>
          <p:nvPr>
            <p:ph type="title"/>
          </p:nvPr>
        </p:nvSpPr>
        <p:spPr>
          <a:xfrm>
            <a:off x="457200" y="609601"/>
            <a:ext cx="7772400" cy="1456267"/>
          </a:xfrm>
        </p:spPr>
        <p:txBody>
          <a:bodyPr>
            <a:normAutofit/>
          </a:bodyPr>
          <a:lstStyle>
            <a:lvl1pPr>
              <a:defRPr sz="2800"/>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E8F10A9-1585-4956-B5CA-4BFF98FC2BAD}" type="datetimeFigureOut">
              <a:rPr lang="tr-TR" smtClean="0"/>
              <a:t>13.10.2020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13313581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Vertical Title 1"/>
          <p:cNvSpPr>
            <a:spLocks noGrp="1"/>
          </p:cNvSpPr>
          <p:nvPr>
            <p:ph type="title" orient="vert"/>
          </p:nvPr>
        </p:nvSpPr>
        <p:spPr>
          <a:xfrm>
            <a:off x="6552978" y="609600"/>
            <a:ext cx="1676621" cy="5181601"/>
          </a:xfrm>
        </p:spPr>
        <p:txBody>
          <a:bodyPr vert="eaVert">
            <a:normAutofit/>
          </a:bodyPr>
          <a:lstStyle>
            <a:lvl1pPr>
              <a:defRPr sz="2800"/>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609600"/>
            <a:ext cx="5990184" cy="5181600"/>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E8F10A9-1585-4956-B5CA-4BFF98FC2BAD}" type="datetimeFigureOut">
              <a:rPr lang="tr-TR" smtClean="0"/>
              <a:t>13.10.2020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1F78A63-164D-4E9C-A28D-7928945119F2}" type="slidenum">
              <a:rPr lang="tr-TR" smtClean="0"/>
              <a:t>‹#›</a:t>
            </a:fld>
            <a:endParaRPr lang="tr-TR"/>
          </a:p>
        </p:txBody>
      </p:sp>
    </p:spTree>
    <p:extLst>
      <p:ext uri="{BB962C8B-B14F-4D97-AF65-F5344CB8AC3E}">
        <p14:creationId xmlns:p14="http://schemas.microsoft.com/office/powerpoint/2010/main" val="4024584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09601"/>
            <a:ext cx="7772400" cy="14562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2142068"/>
            <a:ext cx="7772400" cy="3649133"/>
          </a:xfrm>
          <a:prstGeom prst="rect">
            <a:avLst/>
          </a:prstGeom>
        </p:spPr>
        <p:txBody>
          <a:bodyPr vert="horz" lIns="91440" tIns="45720" rIns="91440" bIns="45720" rtlCol="0"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523712" y="5870576"/>
            <a:ext cx="1212173"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E8F10A9-1585-4956-B5CA-4BFF98FC2BAD}" type="datetimeFigureOut">
              <a:rPr lang="tr-TR" smtClean="0"/>
              <a:t>13.10.2020</a:t>
            </a:fld>
            <a:endParaRPr lang="tr-TR"/>
          </a:p>
        </p:txBody>
      </p:sp>
      <p:sp>
        <p:nvSpPr>
          <p:cNvPr id="5" name="Footer Placeholder 4"/>
          <p:cNvSpPr>
            <a:spLocks noGrp="1"/>
          </p:cNvSpPr>
          <p:nvPr>
            <p:ph type="ftr" sz="quarter" idx="3"/>
          </p:nvPr>
        </p:nvSpPr>
        <p:spPr>
          <a:xfrm>
            <a:off x="457200" y="5870576"/>
            <a:ext cx="5990311"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7812085" y="5870576"/>
            <a:ext cx="417516"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1F78A63-164D-4E9C-A28D-7928945119F2}" type="slidenum">
              <a:rPr lang="tr-TR" smtClean="0"/>
              <a:t>‹#›</a:t>
            </a:fld>
            <a:endParaRPr lang="tr-TR"/>
          </a:p>
        </p:txBody>
      </p:sp>
    </p:spTree>
    <p:extLst>
      <p:ext uri="{BB962C8B-B14F-4D97-AF65-F5344CB8AC3E}">
        <p14:creationId xmlns:p14="http://schemas.microsoft.com/office/powerpoint/2010/main" val="3012407094"/>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9C4AD89-98A2-4278-9E31-C95EA7DF5DBF}"/>
              </a:ext>
            </a:extLst>
          </p:cNvPr>
          <p:cNvSpPr>
            <a:spLocks noGrp="1"/>
          </p:cNvSpPr>
          <p:nvPr>
            <p:ph type="ctrTitle"/>
          </p:nvPr>
        </p:nvSpPr>
        <p:spPr>
          <a:xfrm>
            <a:off x="679270" y="1557867"/>
            <a:ext cx="7347130" cy="1568510"/>
          </a:xfrm>
        </p:spPr>
        <p:txBody>
          <a:bodyPr>
            <a:noAutofit/>
          </a:bodyPr>
          <a:lstStyle/>
          <a:p>
            <a:r>
              <a:rPr lang="tr-TR" sz="6000" b="1" spc="600" dirty="0">
                <a:effectLst>
                  <a:outerShdw blurRad="38100" dist="38100" dir="2700000" algn="tl">
                    <a:srgbClr val="000000">
                      <a:alpha val="43137"/>
                    </a:srgbClr>
                  </a:outerShdw>
                </a:effectLst>
              </a:rPr>
              <a:t>ÖĞRETİM İLKELERİ</a:t>
            </a:r>
          </a:p>
        </p:txBody>
      </p:sp>
      <p:sp>
        <p:nvSpPr>
          <p:cNvPr id="3" name="Alt Başlık 2">
            <a:extLst>
              <a:ext uri="{FF2B5EF4-FFF2-40B4-BE49-F238E27FC236}">
                <a16:creationId xmlns:a16="http://schemas.microsoft.com/office/drawing/2014/main" id="{05B8137E-2F4D-4B52-A074-DDE61704B5F6}"/>
              </a:ext>
            </a:extLst>
          </p:cNvPr>
          <p:cNvSpPr>
            <a:spLocks noGrp="1"/>
          </p:cNvSpPr>
          <p:nvPr>
            <p:ph type="subTitle" idx="1"/>
          </p:nvPr>
        </p:nvSpPr>
        <p:spPr/>
        <p:txBody>
          <a:bodyPr/>
          <a:lstStyle/>
          <a:p>
            <a:r>
              <a:rPr lang="tr-TR" dirty="0" smtClean="0"/>
              <a:t>Doç. Dr. İsmail gelen</a:t>
            </a:r>
          </a:p>
          <a:p>
            <a:r>
              <a:rPr lang="tr-TR" dirty="0" smtClean="0"/>
              <a:t>Omu, eğitim fakültesi, eğitim bilimler bölümü</a:t>
            </a:r>
            <a:endParaRPr lang="tr-TR" dirty="0"/>
          </a:p>
        </p:txBody>
      </p:sp>
    </p:spTree>
    <p:extLst>
      <p:ext uri="{BB962C8B-B14F-4D97-AF65-F5344CB8AC3E}">
        <p14:creationId xmlns:p14="http://schemas.microsoft.com/office/powerpoint/2010/main" val="2190915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0BDEF08-4CA6-43FB-AD31-4788D45394A3}"/>
              </a:ext>
            </a:extLst>
          </p:cNvPr>
          <p:cNvSpPr>
            <a:spLocks noGrp="1"/>
          </p:cNvSpPr>
          <p:nvPr>
            <p:ph type="title"/>
          </p:nvPr>
        </p:nvSpPr>
        <p:spPr/>
        <p:txBody>
          <a:bodyPr/>
          <a:lstStyle/>
          <a:p>
            <a:pPr algn="ctr"/>
            <a:r>
              <a:rPr lang="tr-TR" dirty="0"/>
              <a:t>       </a:t>
            </a:r>
            <a:r>
              <a:rPr lang="tr-TR" dirty="0" smtClean="0"/>
              <a:t>1- </a:t>
            </a:r>
            <a:r>
              <a:rPr lang="tr-TR" dirty="0"/>
              <a:t>Öğrenciye Görelik </a:t>
            </a:r>
            <a:r>
              <a:rPr lang="tr-TR" dirty="0" smtClean="0"/>
              <a:t>-Çocuğa Görelik- düzeye uygunluk-bireyselleştirme</a:t>
            </a:r>
            <a:endParaRPr lang="tr-TR" dirty="0"/>
          </a:p>
        </p:txBody>
      </p:sp>
      <p:sp>
        <p:nvSpPr>
          <p:cNvPr id="3" name="İçerik Yer Tutucusu 2">
            <a:extLst>
              <a:ext uri="{FF2B5EF4-FFF2-40B4-BE49-F238E27FC236}">
                <a16:creationId xmlns:a16="http://schemas.microsoft.com/office/drawing/2014/main" id="{B356A934-7DE8-48E9-8F00-3107A4397C08}"/>
              </a:ext>
            </a:extLst>
          </p:cNvPr>
          <p:cNvSpPr>
            <a:spLocks noGrp="1"/>
          </p:cNvSpPr>
          <p:nvPr>
            <p:ph idx="1"/>
          </p:nvPr>
        </p:nvSpPr>
        <p:spPr>
          <a:noFill/>
        </p:spPr>
        <p:txBody>
          <a:bodyPr>
            <a:noAutofit/>
          </a:bodyPr>
          <a:lstStyle/>
          <a:p>
            <a:pPr marL="0" indent="0">
              <a:buNone/>
            </a:pPr>
            <a:r>
              <a:rPr lang="tr-TR" sz="2000" dirty="0"/>
              <a:t>Diğer ilkelere de zemin oluşturur. Eğitim ve öğretim ortamında her türlü düzenleme öğrenciyi temele alarak  yapılmasını hedefler. Çocuğun </a:t>
            </a:r>
            <a:r>
              <a:rPr lang="tr-TR" sz="2000" dirty="0" err="1"/>
              <a:t>hazırbulunuşluğu</a:t>
            </a:r>
            <a:r>
              <a:rPr lang="tr-TR" sz="2000" dirty="0"/>
              <a:t>, gelişim düzeyini esas olan bir ilkedir. Çocuğun beklentilerini, ihtiyaçlarını, </a:t>
            </a:r>
            <a:r>
              <a:rPr lang="tr-TR" sz="2000" dirty="0" err="1"/>
              <a:t>hazırbulunuşluk</a:t>
            </a:r>
            <a:r>
              <a:rPr lang="tr-TR" sz="2000" dirty="0"/>
              <a:t> düzeylerini,  bireysel gelişim özellikleri ve farklılıklarını esas alır. Eğitim ve öğretimle ilgili düzenlemelerde yukarıda belirtilen durumlara göre düzenlemeler yapılır. Eğitim öğretim ortamında yapılan eğitsel oyunlardan yararlanmalar, soyut kavramları nesne ve resimlerle somutlaştırmalar bu ilkeye göre davranıldığını gösterir. Küçük çocuklarda büyük puntolu yazıların kullanılması,  canlı renklerin kullanılması bu ilkeyle ilgilidir.</a:t>
            </a:r>
          </a:p>
        </p:txBody>
      </p:sp>
    </p:spTree>
    <p:extLst>
      <p:ext uri="{BB962C8B-B14F-4D97-AF65-F5344CB8AC3E}">
        <p14:creationId xmlns:p14="http://schemas.microsoft.com/office/powerpoint/2010/main" val="23847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DB9F6D-8A0D-44AF-81E7-94F41113025D}"/>
              </a:ext>
            </a:extLst>
          </p:cNvPr>
          <p:cNvSpPr>
            <a:spLocks noGrp="1"/>
          </p:cNvSpPr>
          <p:nvPr>
            <p:ph type="title"/>
          </p:nvPr>
        </p:nvSpPr>
        <p:spPr/>
        <p:txBody>
          <a:bodyPr/>
          <a:lstStyle/>
          <a:p>
            <a:r>
              <a:rPr lang="tr-TR" b="1" dirty="0">
                <a:effectLst>
                  <a:outerShdw blurRad="38100" dist="38100" dir="2700000" algn="tl">
                    <a:srgbClr val="000000">
                      <a:alpha val="43137"/>
                    </a:srgbClr>
                  </a:outerShdw>
                </a:effectLst>
              </a:rPr>
              <a:t>       </a:t>
            </a:r>
            <a:r>
              <a:rPr lang="tr-TR" b="1" dirty="0" smtClean="0">
                <a:effectLst>
                  <a:outerShdw blurRad="38100" dist="38100" dir="2700000" algn="tl">
                    <a:srgbClr val="000000">
                      <a:alpha val="43137"/>
                    </a:srgbClr>
                  </a:outerShdw>
                </a:effectLst>
              </a:rPr>
              <a:t>2-Hayatilik </a:t>
            </a:r>
            <a:r>
              <a:rPr lang="tr-TR" b="1" dirty="0">
                <a:effectLst>
                  <a:outerShdw blurRad="38100" dist="38100" dir="2700000" algn="tl">
                    <a:srgbClr val="000000">
                      <a:alpha val="43137"/>
                    </a:srgbClr>
                  </a:outerShdw>
                </a:effectLst>
              </a:rPr>
              <a:t>(Yaşama Yakınlık) </a:t>
            </a:r>
          </a:p>
        </p:txBody>
      </p:sp>
      <p:sp>
        <p:nvSpPr>
          <p:cNvPr id="3" name="İçerik Yer Tutucusu 2">
            <a:extLst>
              <a:ext uri="{FF2B5EF4-FFF2-40B4-BE49-F238E27FC236}">
                <a16:creationId xmlns:a16="http://schemas.microsoft.com/office/drawing/2014/main" id="{CD3BF6A8-4370-4D30-BF97-902321CCA0C5}"/>
              </a:ext>
            </a:extLst>
          </p:cNvPr>
          <p:cNvSpPr>
            <a:spLocks noGrp="1"/>
          </p:cNvSpPr>
          <p:nvPr>
            <p:ph idx="1"/>
          </p:nvPr>
        </p:nvSpPr>
        <p:spPr/>
        <p:txBody>
          <a:bodyPr>
            <a:noAutofit/>
          </a:bodyPr>
          <a:lstStyle/>
          <a:p>
            <a:pPr marL="0" indent="0">
              <a:lnSpc>
                <a:spcPct val="200000"/>
              </a:lnSpc>
              <a:buNone/>
            </a:pPr>
            <a:r>
              <a:rPr lang="tr-TR" sz="2000" dirty="0"/>
              <a:t>Öğretim etkinliğinde öğrencinin veya öğrenenin ihtiyaç duyacağı yararlı ve kullanabileceği bilgilerden oluşmalıdır. Öğrenci hayata hazırlanmalıdır. Derslerle ilgili örnekler ve açıklamalar buna uygun olarak düzenlenmeli. Matematik dersinde öğrenci toplama çıkarma işlemi yaparken bakkal alışverişi ile ilişkilendirilmeli. Örnekler ve problemler hayat uygun olmalı, </a:t>
            </a:r>
            <a:r>
              <a:rPr lang="tr-TR" sz="2000" dirty="0" err="1" smtClean="0"/>
              <a:t>yenİlikleri</a:t>
            </a:r>
            <a:r>
              <a:rPr lang="tr-TR" sz="2000" dirty="0" smtClean="0"/>
              <a:t> </a:t>
            </a:r>
            <a:r>
              <a:rPr lang="tr-TR" sz="2000" dirty="0"/>
              <a:t>gelişmeleri kapsamalıdır.</a:t>
            </a:r>
          </a:p>
        </p:txBody>
      </p:sp>
    </p:spTree>
    <p:extLst>
      <p:ext uri="{BB962C8B-B14F-4D97-AF65-F5344CB8AC3E}">
        <p14:creationId xmlns:p14="http://schemas.microsoft.com/office/powerpoint/2010/main" val="3760024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BAFE81-00B8-47AF-BB6A-4E1F0B0C6C42}"/>
              </a:ext>
            </a:extLst>
          </p:cNvPr>
          <p:cNvSpPr>
            <a:spLocks noGrp="1"/>
          </p:cNvSpPr>
          <p:nvPr>
            <p:ph type="title"/>
          </p:nvPr>
        </p:nvSpPr>
        <p:spPr/>
        <p:txBody>
          <a:bodyPr/>
          <a:lstStyle/>
          <a:p>
            <a:pPr algn="ctr"/>
            <a:r>
              <a:rPr lang="tr-TR" b="1" dirty="0" smtClean="0">
                <a:effectLst>
                  <a:outerShdw blurRad="38100" dist="38100" dir="2700000" algn="tl">
                    <a:srgbClr val="000000">
                      <a:alpha val="43137"/>
                    </a:srgbClr>
                  </a:outerShdw>
                </a:effectLst>
              </a:rPr>
              <a:t>3-İŞ- AKTİVİTE- </a:t>
            </a:r>
            <a:r>
              <a:rPr lang="tr-TR" b="1" dirty="0">
                <a:effectLst>
                  <a:outerShdw blurRad="38100" dist="38100" dir="2700000" algn="tl">
                    <a:srgbClr val="000000">
                      <a:alpha val="43137"/>
                    </a:srgbClr>
                  </a:outerShdw>
                </a:effectLst>
              </a:rPr>
              <a:t>Etkin Katılım İlkesi</a:t>
            </a:r>
          </a:p>
        </p:txBody>
      </p:sp>
      <p:sp>
        <p:nvSpPr>
          <p:cNvPr id="3" name="İçerik Yer Tutucusu 2">
            <a:extLst>
              <a:ext uri="{FF2B5EF4-FFF2-40B4-BE49-F238E27FC236}">
                <a16:creationId xmlns:a16="http://schemas.microsoft.com/office/drawing/2014/main" id="{0B8555CD-9E54-4B6E-B324-2065F856A16B}"/>
              </a:ext>
            </a:extLst>
          </p:cNvPr>
          <p:cNvSpPr>
            <a:spLocks noGrp="1"/>
          </p:cNvSpPr>
          <p:nvPr>
            <p:ph idx="1"/>
          </p:nvPr>
        </p:nvSpPr>
        <p:spPr/>
        <p:txBody>
          <a:bodyPr/>
          <a:lstStyle/>
          <a:p>
            <a:pPr marL="0" indent="0">
              <a:buNone/>
            </a:pPr>
            <a:r>
              <a:rPr lang="tr-TR" dirty="0"/>
              <a:t>Öğrenme  bireyin yaşantısı sonucu davranışlarında meydana gelen değişikliklerdir. Öğrenme sürecine öğrenci aktif olarak katılmalı. Okumalı, yazmalı,  problem çözmeli, öğretmeniyle arkadaşlarıyla diyaloğa girerek derse katılmalıdır. Ders etkinliklerinde öğretmenin değil, öğrencilerin aktif katılımını ifade eder</a:t>
            </a:r>
            <a:r>
              <a:rPr lang="tr-TR" b="1" i="1" dirty="0"/>
              <a:t>. İnsanlar okuduklarının %10’unu, işittiklerinin %20’sini gördüklerinin %30’unu, hem görüp hem işittiklerinin %50’sini, söylediklerinin %70’ini ve yapıp söylediklerinin %90’ını </a:t>
            </a:r>
            <a:r>
              <a:rPr lang="tr-TR" dirty="0"/>
              <a:t> hatırlamaktadırlar. Mümkün olduğu kadar öğrenciyi sürece dahil etmeliyiz.</a:t>
            </a:r>
          </a:p>
        </p:txBody>
      </p:sp>
    </p:spTree>
    <p:extLst>
      <p:ext uri="{BB962C8B-B14F-4D97-AF65-F5344CB8AC3E}">
        <p14:creationId xmlns:p14="http://schemas.microsoft.com/office/powerpoint/2010/main" val="2266002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945679" y="400594"/>
            <a:ext cx="7440675" cy="6061166"/>
          </a:xfrm>
        </p:spPr>
      </p:pic>
    </p:spTree>
    <p:extLst>
      <p:ext uri="{BB962C8B-B14F-4D97-AF65-F5344CB8AC3E}">
        <p14:creationId xmlns:p14="http://schemas.microsoft.com/office/powerpoint/2010/main" val="1740802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2960" y="477520"/>
            <a:ext cx="7559040" cy="5953759"/>
          </a:xfrm>
        </p:spPr>
      </p:pic>
    </p:spTree>
    <p:extLst>
      <p:ext uri="{BB962C8B-B14F-4D97-AF65-F5344CB8AC3E}">
        <p14:creationId xmlns:p14="http://schemas.microsoft.com/office/powerpoint/2010/main" val="3956896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1F9506-7143-4A45-9314-2C876EC9949C}"/>
              </a:ext>
            </a:extLst>
          </p:cNvPr>
          <p:cNvSpPr>
            <a:spLocks noGrp="1"/>
          </p:cNvSpPr>
          <p:nvPr>
            <p:ph type="title"/>
          </p:nvPr>
        </p:nvSpPr>
        <p:spPr/>
        <p:txBody>
          <a:bodyPr>
            <a:normAutofit/>
          </a:bodyPr>
          <a:lstStyle/>
          <a:p>
            <a:r>
              <a:rPr lang="tr-TR" sz="4000" b="1" dirty="0">
                <a:effectLst>
                  <a:outerShdw blurRad="38100" dist="38100" dir="2700000" algn="tl">
                    <a:srgbClr val="000000">
                      <a:alpha val="43137"/>
                    </a:srgbClr>
                  </a:outerShdw>
                </a:effectLst>
              </a:rPr>
              <a:t>                  </a:t>
            </a:r>
            <a:r>
              <a:rPr lang="tr-TR" sz="4000" b="1" dirty="0" smtClean="0">
                <a:effectLst>
                  <a:outerShdw blurRad="38100" dist="38100" dir="2700000" algn="tl">
                    <a:srgbClr val="000000">
                      <a:alpha val="43137"/>
                    </a:srgbClr>
                  </a:outerShdw>
                </a:effectLst>
              </a:rPr>
              <a:t>4- Ekonomiklik</a:t>
            </a:r>
            <a:endParaRPr lang="tr-TR" sz="4000" b="1" dirty="0">
              <a:effectLst>
                <a:outerShdw blurRad="38100" dist="38100" dir="2700000" algn="tl">
                  <a:srgbClr val="000000">
                    <a:alpha val="43137"/>
                  </a:srgbClr>
                </a:outerShdw>
              </a:effectLst>
            </a:endParaRPr>
          </a:p>
        </p:txBody>
      </p:sp>
      <p:sp>
        <p:nvSpPr>
          <p:cNvPr id="3" name="İçerik Yer Tutucusu 2">
            <a:extLst>
              <a:ext uri="{FF2B5EF4-FFF2-40B4-BE49-F238E27FC236}">
                <a16:creationId xmlns:a16="http://schemas.microsoft.com/office/drawing/2014/main" id="{A895CEC5-2226-4B9E-A897-6C8E9EE559DD}"/>
              </a:ext>
            </a:extLst>
          </p:cNvPr>
          <p:cNvSpPr>
            <a:spLocks noGrp="1"/>
          </p:cNvSpPr>
          <p:nvPr>
            <p:ph idx="1"/>
          </p:nvPr>
        </p:nvSpPr>
        <p:spPr/>
        <p:txBody>
          <a:bodyPr/>
          <a:lstStyle/>
          <a:p>
            <a:pPr marL="0" indent="0">
              <a:buNone/>
            </a:pPr>
            <a:r>
              <a:rPr lang="tr-TR" dirty="0"/>
              <a:t>Öğretimde belirlenen hedefler ve hedef davranışlar en etkili olacak şekilde, en kısa sürede  ve en verimli şekilde verecek şekilde olmalıdır. Eğitim öğretim sürecinde Her şeyde en ekonomik olanı tercih etmeliyiz. Daha kısa sürede daha çok bilgiyi  daha ucuza </a:t>
            </a:r>
            <a:r>
              <a:rPr lang="tr-TR"/>
              <a:t>nasıl verebiliriz.</a:t>
            </a:r>
            <a:endParaRPr lang="tr-TR" dirty="0"/>
          </a:p>
        </p:txBody>
      </p:sp>
    </p:spTree>
    <p:extLst>
      <p:ext uri="{BB962C8B-B14F-4D97-AF65-F5344CB8AC3E}">
        <p14:creationId xmlns:p14="http://schemas.microsoft.com/office/powerpoint/2010/main" val="3324262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4400" b="1" dirty="0" smtClean="0">
                <a:effectLst>
                  <a:outerShdw blurRad="38100" dist="38100" dir="2700000" algn="tl">
                    <a:srgbClr val="000000">
                      <a:alpha val="43137"/>
                    </a:srgbClr>
                  </a:outerShdw>
                </a:effectLst>
              </a:rPr>
              <a:t>5-AKTüALİTE/ GÜNCELLİK</a:t>
            </a:r>
            <a:endParaRPr lang="tr-TR" sz="4400"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lstStyle/>
          <a:p>
            <a:r>
              <a:rPr lang="tr-TR" dirty="0" smtClean="0"/>
              <a:t>Amaç ve kazanımların, günlük olaylarla (ders) kazanımlarıyla ilişkilendirilmesi</a:t>
            </a:r>
          </a:p>
          <a:p>
            <a:r>
              <a:rPr lang="tr-TR" dirty="0" smtClean="0"/>
              <a:t>Öğretmen yeterlikleri açısından öğretmenin sürekli kendini güncellemesi</a:t>
            </a:r>
            <a:endParaRPr lang="tr-TR" dirty="0"/>
          </a:p>
        </p:txBody>
      </p:sp>
    </p:spTree>
    <p:extLst>
      <p:ext uri="{BB962C8B-B14F-4D97-AF65-F5344CB8AC3E}">
        <p14:creationId xmlns:p14="http://schemas.microsoft.com/office/powerpoint/2010/main" val="3104537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95058ED-4924-4DFD-A25F-1C7B3C762939}"/>
              </a:ext>
            </a:extLst>
          </p:cNvPr>
          <p:cNvSpPr>
            <a:spLocks noGrp="1"/>
          </p:cNvSpPr>
          <p:nvPr>
            <p:ph type="title"/>
          </p:nvPr>
        </p:nvSpPr>
        <p:spPr/>
        <p:txBody>
          <a:bodyPr>
            <a:normAutofit/>
          </a:bodyPr>
          <a:lstStyle/>
          <a:p>
            <a:r>
              <a:rPr lang="tr-TR" sz="3600" b="1" dirty="0">
                <a:effectLst>
                  <a:outerShdw blurRad="38100" dist="38100" dir="2700000" algn="tl">
                    <a:srgbClr val="000000">
                      <a:alpha val="43137"/>
                    </a:srgbClr>
                  </a:outerShdw>
                </a:effectLst>
              </a:rPr>
              <a:t>              </a:t>
            </a:r>
            <a:r>
              <a:rPr lang="tr-TR" sz="3600" b="1" dirty="0" smtClean="0">
                <a:effectLst>
                  <a:outerShdw blurRad="38100" dist="38100" dir="2700000" algn="tl">
                    <a:srgbClr val="000000">
                      <a:alpha val="43137"/>
                    </a:srgbClr>
                  </a:outerShdw>
                </a:effectLst>
              </a:rPr>
              <a:t>6-Açıklık- </a:t>
            </a:r>
            <a:r>
              <a:rPr lang="tr-TR" sz="3600" b="1" dirty="0" err="1" smtClean="0">
                <a:effectLst>
                  <a:outerShdw blurRad="38100" dist="38100" dir="2700000" algn="tl">
                    <a:srgbClr val="000000">
                      <a:alpha val="43137"/>
                    </a:srgbClr>
                  </a:outerShdw>
                </a:effectLst>
              </a:rPr>
              <a:t>ayanilik</a:t>
            </a:r>
            <a:endParaRPr lang="tr-TR" sz="3600" b="1" dirty="0">
              <a:effectLst>
                <a:outerShdw blurRad="38100" dist="38100" dir="2700000" algn="tl">
                  <a:srgbClr val="000000">
                    <a:alpha val="43137"/>
                  </a:srgbClr>
                </a:outerShdw>
              </a:effectLst>
            </a:endParaRPr>
          </a:p>
        </p:txBody>
      </p:sp>
      <p:sp>
        <p:nvSpPr>
          <p:cNvPr id="3" name="İçerik Yer Tutucusu 2">
            <a:extLst>
              <a:ext uri="{FF2B5EF4-FFF2-40B4-BE49-F238E27FC236}">
                <a16:creationId xmlns:a16="http://schemas.microsoft.com/office/drawing/2014/main" id="{31347934-5823-47AA-BD49-E39D906A8FE0}"/>
              </a:ext>
            </a:extLst>
          </p:cNvPr>
          <p:cNvSpPr>
            <a:spLocks noGrp="1"/>
          </p:cNvSpPr>
          <p:nvPr>
            <p:ph idx="1"/>
          </p:nvPr>
        </p:nvSpPr>
        <p:spPr/>
        <p:txBody>
          <a:bodyPr/>
          <a:lstStyle/>
          <a:p>
            <a:pPr marL="0" indent="0">
              <a:buNone/>
            </a:pPr>
            <a:r>
              <a:rPr lang="tr-TR" dirty="0" smtClean="0"/>
              <a:t>Öğretimde </a:t>
            </a:r>
            <a:r>
              <a:rPr lang="tr-TR" dirty="0" err="1" smtClean="0"/>
              <a:t>kulanılan</a:t>
            </a:r>
            <a:r>
              <a:rPr lang="tr-TR" dirty="0" smtClean="0"/>
              <a:t> her materyalin; açık, anlaşılır, anlamlı olmasıdır. Öğretim </a:t>
            </a:r>
            <a:r>
              <a:rPr lang="tr-TR" dirty="0"/>
              <a:t>Süreci aynı zamanda bir iletişim sürecidir. Bu ilkeyle öğretim sürecinde  iletinin bütün duyu organlarına yönelmesi bütün duyu organları tarafından alınması gerekir. Yani gördüklerinizle işittiklerinizin aynı anlamı vermesi gerekir. İletişimin açık seçik ve doğru ve net olması gerekir. Anlam karmaşasına yol açmamalı. Eğitse mesaj açık değilse herkes farklı </a:t>
            </a:r>
            <a:r>
              <a:rPr lang="tr-TR" dirty="0" smtClean="0"/>
              <a:t>anlayacaktır </a:t>
            </a:r>
            <a:r>
              <a:rPr lang="tr-TR" dirty="0"/>
              <a:t>buda yanlışlara sebep olacaktır.</a:t>
            </a:r>
          </a:p>
        </p:txBody>
      </p:sp>
    </p:spTree>
    <p:extLst>
      <p:ext uri="{BB962C8B-B14F-4D97-AF65-F5344CB8AC3E}">
        <p14:creationId xmlns:p14="http://schemas.microsoft.com/office/powerpoint/2010/main" val="4078437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382C61-4BBA-4E4B-88C1-2BFFFC056692}"/>
              </a:ext>
            </a:extLst>
          </p:cNvPr>
          <p:cNvSpPr>
            <a:spLocks noGrp="1"/>
          </p:cNvSpPr>
          <p:nvPr>
            <p:ph type="title"/>
          </p:nvPr>
        </p:nvSpPr>
        <p:spPr/>
        <p:txBody>
          <a:bodyPr>
            <a:normAutofit/>
          </a:bodyPr>
          <a:lstStyle/>
          <a:p>
            <a:pPr algn="ctr"/>
            <a:r>
              <a:rPr lang="tr-TR" sz="4000" b="1" dirty="0">
                <a:effectLst>
                  <a:outerShdw blurRad="38100" dist="38100" dir="2700000" algn="tl">
                    <a:srgbClr val="000000">
                      <a:alpha val="43137"/>
                    </a:srgbClr>
                  </a:outerShdw>
                </a:effectLst>
              </a:rPr>
              <a:t>                   </a:t>
            </a:r>
            <a:r>
              <a:rPr lang="tr-TR" sz="4000" b="1" dirty="0" smtClean="0">
                <a:effectLst>
                  <a:outerShdw blurRad="38100" dist="38100" dir="2700000" algn="tl">
                    <a:srgbClr val="000000">
                      <a:alpha val="43137"/>
                    </a:srgbClr>
                  </a:outerShdw>
                </a:effectLst>
              </a:rPr>
              <a:t>7-Somuttan </a:t>
            </a:r>
            <a:r>
              <a:rPr lang="tr-TR" sz="4000" b="1" dirty="0">
                <a:effectLst>
                  <a:outerShdw blurRad="38100" dist="38100" dir="2700000" algn="tl">
                    <a:srgbClr val="000000">
                      <a:alpha val="43137"/>
                    </a:srgbClr>
                  </a:outerShdw>
                </a:effectLst>
              </a:rPr>
              <a:t>Soyuta</a:t>
            </a:r>
          </a:p>
        </p:txBody>
      </p:sp>
      <p:sp>
        <p:nvSpPr>
          <p:cNvPr id="3" name="İçerik Yer Tutucusu 2">
            <a:extLst>
              <a:ext uri="{FF2B5EF4-FFF2-40B4-BE49-F238E27FC236}">
                <a16:creationId xmlns:a16="http://schemas.microsoft.com/office/drawing/2014/main" id="{D64F696E-570A-481D-8E5F-CD21DD438D50}"/>
              </a:ext>
            </a:extLst>
          </p:cNvPr>
          <p:cNvSpPr>
            <a:spLocks noGrp="1"/>
          </p:cNvSpPr>
          <p:nvPr>
            <p:ph idx="1"/>
          </p:nvPr>
        </p:nvSpPr>
        <p:spPr/>
        <p:txBody>
          <a:bodyPr/>
          <a:lstStyle/>
          <a:p>
            <a:pPr marL="0" indent="0">
              <a:buNone/>
            </a:pPr>
            <a:r>
              <a:rPr lang="tr-TR" dirty="0" smtClean="0"/>
              <a:t>İnsanlar beş duyu organı ile algıladıkları varlıkları daha kolay ve çabuk kavrarlar. </a:t>
            </a:r>
            <a:r>
              <a:rPr lang="tr-TR" dirty="0" smtClean="0"/>
              <a:t>Somut </a:t>
            </a:r>
            <a:r>
              <a:rPr lang="tr-TR" dirty="0"/>
              <a:t>kavramların öğretilmesi soyut kavramlara göre daha kolay olmaktadır. Çocuklara kavramlar öğretilirken önce somut olan kavramlar verilmeli. Somut kavramlar daha kolay kavrandığından soyut kavramlar da somutlaştırılarak verilmeli.  İlkokul düzeyindeki çocukların öğrenmelerinde  daha çok önem kazanmaktadır. </a:t>
            </a:r>
          </a:p>
        </p:txBody>
      </p:sp>
    </p:spTree>
    <p:extLst>
      <p:ext uri="{BB962C8B-B14F-4D97-AF65-F5344CB8AC3E}">
        <p14:creationId xmlns:p14="http://schemas.microsoft.com/office/powerpoint/2010/main" val="3011622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D8ECC4-68E9-4ADF-9D65-92ED59E724D4}"/>
              </a:ext>
            </a:extLst>
          </p:cNvPr>
          <p:cNvSpPr>
            <a:spLocks noGrp="1"/>
          </p:cNvSpPr>
          <p:nvPr>
            <p:ph type="title"/>
          </p:nvPr>
        </p:nvSpPr>
        <p:spPr>
          <a:xfrm>
            <a:off x="457200" y="609601"/>
            <a:ext cx="7772400" cy="914399"/>
          </a:xfrm>
        </p:spPr>
        <p:txBody>
          <a:bodyPr>
            <a:noAutofit/>
          </a:bodyPr>
          <a:lstStyle/>
          <a:p>
            <a:pPr algn="ctr"/>
            <a:r>
              <a:rPr lang="tr-TR" b="1" dirty="0"/>
              <a:t>                  </a:t>
            </a:r>
            <a:r>
              <a:rPr lang="tr-TR" b="1" dirty="0" smtClean="0"/>
              <a:t>8-Bilinenden </a:t>
            </a:r>
            <a:r>
              <a:rPr lang="tr-TR" b="1" dirty="0"/>
              <a:t>Bilinmeyene-  Kolaydan zora </a:t>
            </a:r>
            <a:r>
              <a:rPr lang="tr-TR" b="1" dirty="0" smtClean="0"/>
              <a:t>-Basitten </a:t>
            </a:r>
            <a:r>
              <a:rPr lang="tr-TR" b="1" dirty="0"/>
              <a:t>Karmaşığa </a:t>
            </a:r>
            <a:r>
              <a:rPr lang="tr-TR" b="1" dirty="0" smtClean="0"/>
              <a:t>I</a:t>
            </a:r>
            <a:endParaRPr lang="tr-TR" b="1" dirty="0"/>
          </a:p>
        </p:txBody>
      </p:sp>
      <p:sp>
        <p:nvSpPr>
          <p:cNvPr id="3" name="İçerik Yer Tutucusu 2">
            <a:extLst>
              <a:ext uri="{FF2B5EF4-FFF2-40B4-BE49-F238E27FC236}">
                <a16:creationId xmlns:a16="http://schemas.microsoft.com/office/drawing/2014/main" id="{5E045AEE-22EB-49C2-993D-D425063C79D5}"/>
              </a:ext>
            </a:extLst>
          </p:cNvPr>
          <p:cNvSpPr>
            <a:spLocks noGrp="1"/>
          </p:cNvSpPr>
          <p:nvPr>
            <p:ph idx="1"/>
          </p:nvPr>
        </p:nvSpPr>
        <p:spPr/>
        <p:txBody>
          <a:bodyPr>
            <a:normAutofit/>
          </a:bodyPr>
          <a:lstStyle/>
          <a:p>
            <a:pPr marL="0" indent="0">
              <a:buNone/>
            </a:pPr>
            <a:r>
              <a:rPr lang="tr-TR" dirty="0" smtClean="0"/>
              <a:t>Öğretime; </a:t>
            </a:r>
            <a:r>
              <a:rPr lang="tr-TR" dirty="0" smtClean="0"/>
              <a:t>öğrencinin ne bildiği ile başlamalıdır. </a:t>
            </a:r>
            <a:r>
              <a:rPr lang="tr-TR" dirty="0" smtClean="0"/>
              <a:t>Öğrencilerin </a:t>
            </a:r>
            <a:r>
              <a:rPr lang="tr-TR" dirty="0"/>
              <a:t>yeni öğrenecekleri ile daha önce öğrendikleri arasında ilişki kurabildiği veya ilişkilendirebildiği ölçüde anlamlı ve kalıcı öğrenme sağlanır. Bu yüzden öğrenme süreci düzenlenirken öğrencilerin sahip olduğu önceki öğrenme ve yaşantılar dikkate alınmalıdır. Öğrenme süreci sürdürülürken önceki öğrenilenlerin yeni öğrenilenlere temel oluşturulması sağlanmalıdır. Dersin giriş bölümünde ön koşul öğrenmeler söylenmeli veya hatırlatılmalı. Burada öğretmenin dikkat etmesi gereken durum, öğretmenin öğrencilerin ön koşul öğrenmelere sahip olup olmadığını bilmesi ve yeni anlatacağı </a:t>
            </a:r>
            <a:r>
              <a:rPr lang="tr-TR" dirty="0" smtClean="0"/>
              <a:t>konuyu öncekilerle </a:t>
            </a:r>
            <a:r>
              <a:rPr lang="tr-TR" dirty="0"/>
              <a:t>ilişkilendirmesi ile ilgilidir</a:t>
            </a:r>
            <a:r>
              <a:rPr lang="tr-TR" dirty="0" smtClean="0"/>
              <a:t>.</a:t>
            </a:r>
            <a:endParaRPr lang="tr-TR" dirty="0"/>
          </a:p>
        </p:txBody>
      </p:sp>
    </p:spTree>
    <p:extLst>
      <p:ext uri="{BB962C8B-B14F-4D97-AF65-F5344CB8AC3E}">
        <p14:creationId xmlns:p14="http://schemas.microsoft.com/office/powerpoint/2010/main" val="1133974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9793A0-44A8-4077-B03B-38A3D28E64E6}"/>
              </a:ext>
            </a:extLst>
          </p:cNvPr>
          <p:cNvSpPr>
            <a:spLocks noGrp="1"/>
          </p:cNvSpPr>
          <p:nvPr>
            <p:ph idx="1"/>
          </p:nvPr>
        </p:nvSpPr>
        <p:spPr/>
        <p:txBody>
          <a:bodyPr/>
          <a:lstStyle/>
          <a:p>
            <a:pPr marL="0" indent="0">
              <a:buNone/>
            </a:pPr>
            <a:r>
              <a:rPr lang="tr-TR" dirty="0"/>
              <a:t>Yeni öğrenilecek bilgilerin  zorluk açısından  bu ilkeye göre olması öğrenmeyi kolaylaştırır. Önce Kolay ve basit olanlar verilmeli daha sonra zor ve karmaşık olanlar öğretilmelidir. Matematikte önce sayılar sonra toplama çıkarma, çarpma bölme; daha sonra dört işlemler verilmeli. Bu durum bütün derslerde dikkate alınmalıdır. Ders kitapları ve ders içerikleri de buna göre düzenlenmeli. Böyle olursa bilişsel olarak öğrenmeler kolaylaşmakta ve daha kalıcı öğrenme sağlanmaktadır.</a:t>
            </a:r>
          </a:p>
        </p:txBody>
      </p:sp>
      <p:sp>
        <p:nvSpPr>
          <p:cNvPr id="4" name="Başlık 1">
            <a:extLst>
              <a:ext uri="{FF2B5EF4-FFF2-40B4-BE49-F238E27FC236}">
                <a16:creationId xmlns:a16="http://schemas.microsoft.com/office/drawing/2014/main" id="{A7D8ECC4-68E9-4ADF-9D65-92ED59E724D4}"/>
              </a:ext>
            </a:extLst>
          </p:cNvPr>
          <p:cNvSpPr txBox="1">
            <a:spLocks/>
          </p:cNvSpPr>
          <p:nvPr/>
        </p:nvSpPr>
        <p:spPr>
          <a:xfrm>
            <a:off x="457200" y="609601"/>
            <a:ext cx="7772400" cy="914399"/>
          </a:xfrm>
          <a:prstGeom prst="rect">
            <a:avLst/>
          </a:prstGeom>
          <a:effectLst/>
        </p:spPr>
        <p:txBody>
          <a:bodyPr vert="horz" lIns="91440" tIns="45720" rIns="91440" bIns="45720" rtlCol="0" anchor="ctr">
            <a:normAutofit fontScale="97500" lnSpcReduction="10000"/>
          </a:bodyPr>
          <a:lstStyle>
            <a:lvl1pPr algn="l" defTabSz="457200" rtl="0" eaLnBrk="1" latinLnBrk="0" hangingPunct="1">
              <a:spcBef>
                <a:spcPct val="0"/>
              </a:spcBef>
              <a:buNone/>
              <a:defRPr sz="2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b="1" dirty="0" smtClean="0">
                <a:effectLst>
                  <a:outerShdw blurRad="38100" dist="38100" dir="2700000" algn="tl">
                    <a:srgbClr val="000000">
                      <a:alpha val="43137"/>
                    </a:srgbClr>
                  </a:outerShdw>
                </a:effectLst>
              </a:rPr>
              <a:t>                 8-Bilinenden Bilinmeyene-  Kolaydan zora -Basitten Karmaşığa II</a:t>
            </a:r>
            <a:endParaRPr lang="tr-T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7495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C82D070-16CD-4560-871A-A9B50CDE2A7D}"/>
              </a:ext>
            </a:extLst>
          </p:cNvPr>
          <p:cNvSpPr>
            <a:spLocks noGrp="1"/>
          </p:cNvSpPr>
          <p:nvPr>
            <p:ph type="title"/>
          </p:nvPr>
        </p:nvSpPr>
        <p:spPr/>
        <p:txBody>
          <a:bodyPr>
            <a:normAutofit/>
          </a:bodyPr>
          <a:lstStyle/>
          <a:p>
            <a:r>
              <a:rPr lang="tr-TR" sz="4800" b="1" dirty="0">
                <a:effectLst>
                  <a:outerShdw blurRad="38100" dist="38100" dir="2700000" algn="tl">
                    <a:srgbClr val="000000">
                      <a:alpha val="43137"/>
                    </a:srgbClr>
                  </a:outerShdw>
                </a:effectLst>
              </a:rPr>
              <a:t>               </a:t>
            </a:r>
            <a:r>
              <a:rPr lang="tr-TR" sz="4800" b="1" dirty="0">
                <a:effectLst>
                  <a:outerShdw blurRad="38100" dist="38100" dir="2700000" algn="tl">
                    <a:srgbClr val="000000">
                      <a:alpha val="43137"/>
                    </a:srgbClr>
                  </a:outerShdw>
                </a:effectLst>
              </a:rPr>
              <a:t>9</a:t>
            </a:r>
            <a:r>
              <a:rPr lang="tr-TR" sz="4800" b="1" dirty="0" smtClean="0">
                <a:effectLst>
                  <a:outerShdw blurRad="38100" dist="38100" dir="2700000" algn="tl">
                    <a:srgbClr val="000000">
                      <a:alpha val="43137"/>
                    </a:srgbClr>
                  </a:outerShdw>
                </a:effectLst>
              </a:rPr>
              <a:t>-Yakından </a:t>
            </a:r>
            <a:r>
              <a:rPr lang="tr-TR" sz="4800" b="1" dirty="0">
                <a:effectLst>
                  <a:outerShdw blurRad="38100" dist="38100" dir="2700000" algn="tl">
                    <a:srgbClr val="000000">
                      <a:alpha val="43137"/>
                    </a:srgbClr>
                  </a:outerShdw>
                </a:effectLst>
              </a:rPr>
              <a:t>Uzağa</a:t>
            </a:r>
          </a:p>
        </p:txBody>
      </p:sp>
      <p:sp>
        <p:nvSpPr>
          <p:cNvPr id="3" name="İçerik Yer Tutucusu 2">
            <a:extLst>
              <a:ext uri="{FF2B5EF4-FFF2-40B4-BE49-F238E27FC236}">
                <a16:creationId xmlns:a16="http://schemas.microsoft.com/office/drawing/2014/main" id="{F9E215F9-CD73-41A4-AD64-EF9032A17C4A}"/>
              </a:ext>
            </a:extLst>
          </p:cNvPr>
          <p:cNvSpPr>
            <a:spLocks noGrp="1"/>
          </p:cNvSpPr>
          <p:nvPr>
            <p:ph idx="1"/>
          </p:nvPr>
        </p:nvSpPr>
        <p:spPr/>
        <p:txBody>
          <a:bodyPr/>
          <a:lstStyle/>
          <a:p>
            <a:pPr marL="0" indent="0">
              <a:buNone/>
            </a:pPr>
            <a:r>
              <a:rPr lang="tr-TR" dirty="0" smtClean="0"/>
              <a:t>Mekanda, zamanda, kişilerde ve olaylarda yakından uzağa..</a:t>
            </a:r>
          </a:p>
          <a:p>
            <a:pPr marL="0" indent="0">
              <a:buNone/>
            </a:pPr>
            <a:r>
              <a:rPr lang="tr-TR" dirty="0" smtClean="0"/>
              <a:t>Öğretim </a:t>
            </a:r>
            <a:r>
              <a:rPr lang="tr-TR" dirty="0"/>
              <a:t>zaman yaşantı ve yer açısından yakından başlayarak uzağa doğru olmalıdır. Merkeze çocuk alınmalıdır. Zaman kavramı verilirken bugün yarın ve dün  ve daha sonraki günler verilmelidir. Hayatla ilgili önce </a:t>
            </a:r>
            <a:r>
              <a:rPr lang="tr-TR" dirty="0" err="1"/>
              <a:t>fiziken</a:t>
            </a:r>
            <a:r>
              <a:rPr lang="tr-TR" dirty="0"/>
              <a:t> çocuğa en yakından başlanmalı aileden başlanıp uzay ve gök yüzüne doğru bir sıra takip olmalı. Sosyal alanlarda önce çocuğa kendi çevresi kendi kültürü ve kendi dini öğretilmeli giderek uzak kültürler coğrafyalar ve dinler hakkında bilgiler verilmeli</a:t>
            </a:r>
          </a:p>
        </p:txBody>
      </p:sp>
    </p:spTree>
    <p:extLst>
      <p:ext uri="{BB962C8B-B14F-4D97-AF65-F5344CB8AC3E}">
        <p14:creationId xmlns:p14="http://schemas.microsoft.com/office/powerpoint/2010/main" val="67100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5400" b="1" dirty="0" smtClean="0">
                <a:effectLst>
                  <a:outerShdw blurRad="38100" dist="38100" dir="2700000" algn="tl">
                    <a:srgbClr val="000000">
                      <a:alpha val="43137"/>
                    </a:srgbClr>
                  </a:outerShdw>
                </a:effectLst>
              </a:rPr>
              <a:t>10-BÜTÜNLÜK</a:t>
            </a:r>
            <a:endParaRPr lang="tr-TR" sz="5400"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lstStyle/>
          <a:p>
            <a:r>
              <a:rPr lang="tr-TR" dirty="0" smtClean="0"/>
              <a:t>Birey; beden, zihin, ruh, beceri, ahlak, irade, düşünce, </a:t>
            </a:r>
            <a:r>
              <a:rPr lang="tr-TR" dirty="0" err="1" smtClean="0"/>
              <a:t>alışanlıklar</a:t>
            </a:r>
            <a:r>
              <a:rPr lang="tr-TR" dirty="0" smtClean="0"/>
              <a:t>, çevre vb. açılardan dengeli ve bütün olarak </a:t>
            </a:r>
            <a:r>
              <a:rPr lang="tr-TR" dirty="0" err="1" smtClean="0"/>
              <a:t>eğitilmelidir.Çünkü</a:t>
            </a:r>
            <a:r>
              <a:rPr lang="tr-TR" dirty="0" smtClean="0"/>
              <a:t> bu özellikle hep birlikte, birbirlerini etkilerler. </a:t>
            </a:r>
          </a:p>
          <a:p>
            <a:r>
              <a:rPr lang="tr-TR" dirty="0" smtClean="0"/>
              <a:t>Aksi halde dengesiz bir birey ve toplum oluşur. Bu denge bireyin iç ve dış dengesini oluşturur.</a:t>
            </a:r>
            <a:endParaRPr lang="tr-TR" dirty="0"/>
          </a:p>
        </p:txBody>
      </p:sp>
    </p:spTree>
    <p:extLst>
      <p:ext uri="{BB962C8B-B14F-4D97-AF65-F5344CB8AC3E}">
        <p14:creationId xmlns:p14="http://schemas.microsoft.com/office/powerpoint/2010/main" val="508889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3600" b="1" dirty="0" smtClean="0">
                <a:effectLst>
                  <a:outerShdw blurRad="38100" dist="38100" dir="2700000" algn="tl">
                    <a:srgbClr val="000000">
                      <a:alpha val="43137"/>
                    </a:srgbClr>
                  </a:outerShdw>
                </a:effectLst>
              </a:rPr>
              <a:t>11-SOSYALLİK (Otoriteye İtaat ve Özgüven)</a:t>
            </a:r>
            <a:endParaRPr lang="tr-TR" sz="3600"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lstStyle/>
          <a:p>
            <a:r>
              <a:rPr lang="tr-TR" dirty="0" smtClean="0"/>
              <a:t>Bireyin kendisinden önceki birikimi edinerek, yaşamın bir parçası haline gelmesi sosyalleşmesidir. Karşı </a:t>
            </a:r>
            <a:r>
              <a:rPr lang="tr-TR" dirty="0" err="1" smtClean="0"/>
              <a:t>soyalleşme</a:t>
            </a:r>
            <a:r>
              <a:rPr lang="tr-TR" dirty="0" smtClean="0"/>
              <a:t> ile bu birikimi sorgular, geliştirir, değiştir, ekler, çıkarır. Böylece ilerleme ortaya çıkar. Bu esnada kuşak çatışması olabilir.</a:t>
            </a:r>
            <a:endParaRPr lang="tr-TR" dirty="0"/>
          </a:p>
        </p:txBody>
      </p:sp>
    </p:spTree>
    <p:extLst>
      <p:ext uri="{BB962C8B-B14F-4D97-AF65-F5344CB8AC3E}">
        <p14:creationId xmlns:p14="http://schemas.microsoft.com/office/powerpoint/2010/main" val="3965405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4800" b="1" dirty="0" smtClean="0"/>
              <a:t>12-TRANSFER</a:t>
            </a:r>
            <a:endParaRPr lang="tr-TR" sz="4800" b="1" dirty="0"/>
          </a:p>
        </p:txBody>
      </p:sp>
      <p:sp>
        <p:nvSpPr>
          <p:cNvPr id="3" name="İçerik Yer Tutucusu 2"/>
          <p:cNvSpPr>
            <a:spLocks noGrp="1"/>
          </p:cNvSpPr>
          <p:nvPr>
            <p:ph idx="1"/>
          </p:nvPr>
        </p:nvSpPr>
        <p:spPr/>
        <p:txBody>
          <a:bodyPr/>
          <a:lstStyle/>
          <a:p>
            <a:r>
              <a:rPr lang="tr-TR" dirty="0" smtClean="0"/>
              <a:t>Öğrencinin edindiği kazanımları, yeni durum yada problemlerin çözümünde kullanması demektir. Örneğin, matematikte öğrendiğini fiziğe, bisiklet </a:t>
            </a:r>
            <a:r>
              <a:rPr lang="tr-TR" dirty="0" err="1" smtClean="0"/>
              <a:t>kulllanmayı</a:t>
            </a:r>
            <a:r>
              <a:rPr lang="tr-TR" dirty="0" smtClean="0"/>
              <a:t> </a:t>
            </a:r>
            <a:r>
              <a:rPr lang="tr-TR" dirty="0" err="1" smtClean="0"/>
              <a:t>motorsiklete</a:t>
            </a:r>
            <a:r>
              <a:rPr lang="tr-TR" dirty="0" smtClean="0"/>
              <a:t>, otomobil kullanmayı otobüs kullanmaya transfer etme</a:t>
            </a:r>
            <a:endParaRPr lang="tr-TR" dirty="0"/>
          </a:p>
        </p:txBody>
      </p:sp>
    </p:spTree>
    <p:extLst>
      <p:ext uri="{BB962C8B-B14F-4D97-AF65-F5344CB8AC3E}">
        <p14:creationId xmlns:p14="http://schemas.microsoft.com/office/powerpoint/2010/main" val="2041866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TEŞEKKÜR EDERİM</a:t>
            </a:r>
            <a:endParaRPr lang="tr-TR" dirty="0"/>
          </a:p>
        </p:txBody>
      </p:sp>
      <p:sp>
        <p:nvSpPr>
          <p:cNvPr id="3" name="İçerik Yer Tutucusu 2"/>
          <p:cNvSpPr>
            <a:spLocks noGrp="1"/>
          </p:cNvSpPr>
          <p:nvPr>
            <p:ph idx="1"/>
          </p:nvPr>
        </p:nvSpPr>
        <p:spPr/>
        <p:txBody>
          <a:bodyPr/>
          <a:lstStyle/>
          <a:p>
            <a:pPr algn="ctr"/>
            <a:r>
              <a:rPr lang="tr-TR" b="1" dirty="0" smtClean="0">
                <a:effectLst>
                  <a:outerShdw blurRad="38100" dist="38100" dir="2700000" algn="tl">
                    <a:srgbClr val="000000">
                      <a:alpha val="43137"/>
                    </a:srgbClr>
                  </a:outerShdw>
                </a:effectLst>
              </a:rPr>
              <a:t>Doç. Dr. İsmail GELEN</a:t>
            </a:r>
            <a:endParaRPr lang="tr-T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710528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ökyüzü">
  <a:themeElements>
    <a:clrScheme name="Gökyüzü">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Gökyüzü">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ökyüzü">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61DDDE80-2DFA-4F2A-B66F-72059846BDAA}"/>
    </a:ext>
  </a:extLst>
</a:theme>
</file>

<file path=docProps/app.xml><?xml version="1.0" encoding="utf-8"?>
<Properties xmlns="http://schemas.openxmlformats.org/officeDocument/2006/extended-properties" xmlns:vt="http://schemas.openxmlformats.org/officeDocument/2006/docPropsVTypes">
  <Template>TM03457452[[fn=Gökyüzü]]</Template>
  <TotalTime>222</TotalTime>
  <Words>839</Words>
  <Application>Microsoft Office PowerPoint</Application>
  <PresentationFormat>Ekran Gösterisi (4:3)</PresentationFormat>
  <Paragraphs>34</Paragraphs>
  <Slides>17</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17</vt:i4>
      </vt:variant>
    </vt:vector>
  </HeadingPairs>
  <TitlesOfParts>
    <vt:vector size="21" baseType="lpstr">
      <vt:lpstr>Arial</vt:lpstr>
      <vt:lpstr>Calibri</vt:lpstr>
      <vt:lpstr>Calibri Light</vt:lpstr>
      <vt:lpstr>Gökyüzü</vt:lpstr>
      <vt:lpstr>ÖĞRETİM İLKELERİ</vt:lpstr>
      <vt:lpstr>       1- Öğrenciye Görelik -Çocuğa Görelik- düzeye uygunluk-bireyselleştirme</vt:lpstr>
      <vt:lpstr>       2-Hayatilik (Yaşama Yakınlık) </vt:lpstr>
      <vt:lpstr>3-İŞ- AKTİVİTE- Etkin Katılım İlkesi</vt:lpstr>
      <vt:lpstr>PowerPoint Sunusu</vt:lpstr>
      <vt:lpstr>PowerPoint Sunusu</vt:lpstr>
      <vt:lpstr>                  4- Ekonomiklik</vt:lpstr>
      <vt:lpstr>5-AKTüALİTE/ GÜNCELLİK</vt:lpstr>
      <vt:lpstr>              6-Açıklık- ayanilik</vt:lpstr>
      <vt:lpstr>                   7-Somuttan Soyuta</vt:lpstr>
      <vt:lpstr>                  8-Bilinenden Bilinmeyene-  Kolaydan zora -Basitten Karmaşığa I</vt:lpstr>
      <vt:lpstr>PowerPoint Sunusu</vt:lpstr>
      <vt:lpstr>               9-Yakından Uzağa</vt:lpstr>
      <vt:lpstr>10-BÜTÜNLÜK</vt:lpstr>
      <vt:lpstr>11-SOSYALLİK (Otoriteye İtaat ve Özgüven)</vt:lpstr>
      <vt:lpstr>12-TRANSFER</vt:lpstr>
      <vt:lpstr>TEŞEKKÜR EDERİM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ÖĞRETİM İLKELERİ</dc:title>
  <dc:creator>HP</dc:creator>
  <cp:lastModifiedBy>İsmailGelen</cp:lastModifiedBy>
  <cp:revision>33</cp:revision>
  <dcterms:created xsi:type="dcterms:W3CDTF">2020-06-20T10:47:42Z</dcterms:created>
  <dcterms:modified xsi:type="dcterms:W3CDTF">2020-10-13T18:16:29Z</dcterms:modified>
</cp:coreProperties>
</file>