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3" r:id="rId4"/>
    <p:sldId id="264" r:id="rId5"/>
    <p:sldId id="258" r:id="rId6"/>
    <p:sldId id="262" r:id="rId7"/>
    <p:sldId id="259" r:id="rId8"/>
    <p:sldId id="260" r:id="rId9"/>
    <p:sldId id="268" r:id="rId10"/>
    <p:sldId id="269" r:id="rId11"/>
    <p:sldId id="261" r:id="rId12"/>
    <p:sldId id="265" r:id="rId13"/>
    <p:sldId id="266" r:id="rId14"/>
    <p:sldId id="267" r:id="rId15"/>
    <p:sldId id="270" r:id="rId16"/>
    <p:sldId id="271" r:id="rId17"/>
    <p:sldId id="272"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2" d="100"/>
          <a:sy n="62" d="100"/>
        </p:scale>
        <p:origin x="-1512" y="-1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D79372-BC9D-4BEA-8F54-C1E4C17859D5}" type="datetimeFigureOut">
              <a:rPr lang="tr-TR" smtClean="0"/>
              <a:pPr/>
              <a:t>02.03.2013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B4E86-3482-4233-A386-902750A97089}"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73CB4E86-3482-4233-A386-902750A97089}" type="slidenum">
              <a:rPr lang="tr-TR" smtClean="0"/>
              <a:pPr/>
              <a:t>13</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73CB4E86-3482-4233-A386-902750A97089}" type="slidenum">
              <a:rPr lang="tr-TR" smtClean="0"/>
              <a:pPr/>
              <a:t>14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02.03.2013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02.03.2013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11560" y="1340768"/>
            <a:ext cx="7776864" cy="1470025"/>
          </a:xfrm>
        </p:spPr>
        <p:txBody>
          <a:bodyPr>
            <a:noAutofit/>
          </a:bodyPr>
          <a:lstStyle/>
          <a:p>
            <a:r>
              <a:rPr lang="tr-TR" sz="5400" b="1" dirty="0" smtClean="0">
                <a:latin typeface="Times New Roman" pitchFamily="18" charset="0"/>
                <a:cs typeface="Times New Roman" pitchFamily="18" charset="0"/>
              </a:rPr>
              <a:t>YAPILANDIRMACILIK I</a:t>
            </a:r>
            <a:endParaRPr lang="tr-TR" sz="5400" b="1" dirty="0">
              <a:latin typeface="Times New Roman" pitchFamily="18" charset="0"/>
              <a:cs typeface="Times New Roman" pitchFamily="18" charset="0"/>
            </a:endParaRPr>
          </a:p>
        </p:txBody>
      </p:sp>
      <p:sp>
        <p:nvSpPr>
          <p:cNvPr id="3" name="2 Alt Başlık"/>
          <p:cNvSpPr>
            <a:spLocks noGrp="1"/>
          </p:cNvSpPr>
          <p:nvPr>
            <p:ph type="subTitle" idx="1"/>
          </p:nvPr>
        </p:nvSpPr>
        <p:spPr/>
        <p:txBody>
          <a:bodyPr/>
          <a:lstStyle/>
          <a:p>
            <a:r>
              <a:rPr lang="tr-TR" dirty="0" smtClean="0">
                <a:latin typeface="Times New Roman" pitchFamily="18" charset="0"/>
                <a:cs typeface="Times New Roman" pitchFamily="18" charset="0"/>
              </a:rPr>
              <a:t>OLUŞTURMACILIK- YAPISALCILIK</a:t>
            </a:r>
          </a:p>
          <a:p>
            <a:r>
              <a:rPr lang="tr-TR" dirty="0" smtClean="0">
                <a:latin typeface="Times New Roman" pitchFamily="18" charset="0"/>
                <a:cs typeface="Times New Roman" pitchFamily="18" charset="0"/>
              </a:rPr>
              <a:t>(CONSTRUCTIVISM)</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latin typeface="Times New Roman" pitchFamily="18" charset="0"/>
                <a:cs typeface="Times New Roman" pitchFamily="18" charset="0"/>
              </a:rPr>
              <a:t>İÇERİK</a:t>
            </a:r>
            <a:endParaRPr lang="tr-TR" b="1" u="sng" dirty="0">
              <a:latin typeface="Times New Roman" pitchFamily="18" charset="0"/>
              <a:cs typeface="Times New Roman" pitchFamily="18" charset="0"/>
            </a:endParaRPr>
          </a:p>
        </p:txBody>
      </p:sp>
      <p:sp>
        <p:nvSpPr>
          <p:cNvPr id="3" name="2 İçerik Yer Tutucusu"/>
          <p:cNvSpPr>
            <a:spLocks noGrp="1"/>
          </p:cNvSpPr>
          <p:nvPr>
            <p:ph idx="1"/>
          </p:nvPr>
        </p:nvSpPr>
        <p:spPr>
          <a:xfrm>
            <a:off x="467544" y="1268760"/>
            <a:ext cx="8229600" cy="5040560"/>
          </a:xfrm>
        </p:spPr>
        <p:txBody>
          <a:bodyPr>
            <a:normAutofit/>
          </a:bodyPr>
          <a:lstStyle/>
          <a:p>
            <a:r>
              <a:rPr lang="tr-TR" sz="3600" dirty="0" smtClean="0">
                <a:latin typeface="Times New Roman" pitchFamily="18" charset="0"/>
                <a:cs typeface="Times New Roman" pitchFamily="18" charset="0"/>
              </a:rPr>
              <a:t>Yapılandırmacılık Nedir?</a:t>
            </a:r>
          </a:p>
          <a:p>
            <a:r>
              <a:rPr lang="tr-TR" sz="3600" dirty="0" smtClean="0">
                <a:latin typeface="Times New Roman" pitchFamily="18" charset="0"/>
                <a:cs typeface="Times New Roman" pitchFamily="18" charset="0"/>
              </a:rPr>
              <a:t>Yapılandırmacı Öğrenme</a:t>
            </a:r>
          </a:p>
          <a:p>
            <a:r>
              <a:rPr lang="tr-TR" sz="3600" dirty="0" smtClean="0">
                <a:latin typeface="Times New Roman" pitchFamily="18" charset="0"/>
                <a:cs typeface="Times New Roman" pitchFamily="18" charset="0"/>
              </a:rPr>
              <a:t>Yapılandırmacı Öğrenmenin Özellikleri </a:t>
            </a:r>
          </a:p>
          <a:p>
            <a:r>
              <a:rPr lang="tr-TR" sz="3600" dirty="0" smtClean="0">
                <a:latin typeface="Times New Roman" pitchFamily="18" charset="0"/>
                <a:cs typeface="Times New Roman" pitchFamily="18" charset="0"/>
              </a:rPr>
              <a:t>Geleneksel Sınıf ile Yapılandırmacı Sınıfın Karşılaştırılması</a:t>
            </a:r>
          </a:p>
          <a:p>
            <a:r>
              <a:rPr lang="tr-TR" sz="3600" dirty="0" smtClean="0">
                <a:latin typeface="Times New Roman" pitchFamily="18" charset="0"/>
                <a:cs typeface="Times New Roman" pitchFamily="18" charset="0"/>
              </a:rPr>
              <a:t>Davranışçı- Bilişsel ve Yapılandırmacı Öğrenmenin Karşılaştırılması</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u="sng" dirty="0" smtClean="0">
                <a:latin typeface="Times New Roman" pitchFamily="18" charset="0"/>
                <a:cs typeface="Times New Roman" pitchFamily="18" charset="0"/>
              </a:rPr>
              <a:t>YAPILANDIRMACILIK NEDİR?</a:t>
            </a:r>
            <a:endParaRPr lang="tr-TR" u="sng"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sz="2400" dirty="0" smtClean="0">
                <a:latin typeface="Times New Roman" pitchFamily="18" charset="0"/>
                <a:cs typeface="Times New Roman" pitchFamily="18" charset="0"/>
              </a:rPr>
              <a:t>Son yıllarda eğitim dünyasını ve eğitim programlarını etkileyen önemli bir yaklaşım olan “</a:t>
            </a:r>
            <a:r>
              <a:rPr lang="tr-TR" sz="2400" dirty="0" err="1" smtClean="0">
                <a:latin typeface="Times New Roman" pitchFamily="18" charset="0"/>
                <a:cs typeface="Times New Roman" pitchFamily="18" charset="0"/>
              </a:rPr>
              <a:t>constructivism</a:t>
            </a:r>
            <a:r>
              <a:rPr lang="tr-TR" sz="2400" dirty="0" smtClean="0">
                <a:latin typeface="Times New Roman" pitchFamily="18" charset="0"/>
                <a:cs typeface="Times New Roman" pitchFamily="18" charset="0"/>
              </a:rPr>
              <a:t>” Türkçeye </a:t>
            </a:r>
            <a:r>
              <a:rPr lang="tr-TR" sz="2400" i="1" dirty="0" smtClean="0">
                <a:latin typeface="Times New Roman" pitchFamily="18" charset="0"/>
                <a:cs typeface="Times New Roman" pitchFamily="18" charset="0"/>
              </a:rPr>
              <a:t>yapılandırmacılık, yapısalcılık, oluşturmacılık </a:t>
            </a:r>
            <a:r>
              <a:rPr lang="tr-TR" sz="2400" dirty="0" smtClean="0">
                <a:latin typeface="Times New Roman" pitchFamily="18" charset="0"/>
                <a:cs typeface="Times New Roman" pitchFamily="18" charset="0"/>
              </a:rPr>
              <a:t>şeklinde çevrilmiştir. Biz yaygın kullanım olan “yapılandırmacılık” kavramını kullanacağız. </a:t>
            </a:r>
          </a:p>
          <a:p>
            <a:r>
              <a:rPr lang="tr-TR" sz="2400" dirty="0" smtClean="0">
                <a:latin typeface="Times New Roman" pitchFamily="18" charset="0"/>
                <a:cs typeface="Times New Roman" pitchFamily="18" charset="0"/>
              </a:rPr>
              <a:t>Yapılandırmacılık  “</a:t>
            </a:r>
            <a:r>
              <a:rPr lang="tr-TR" sz="2400" i="1" dirty="0" smtClean="0">
                <a:latin typeface="Times New Roman" pitchFamily="18" charset="0"/>
                <a:cs typeface="Times New Roman" pitchFamily="18" charset="0"/>
              </a:rPr>
              <a:t>bilgi nedir?, “öğrenme nedir?”, “nesnellik olası mıdır</a:t>
            </a:r>
            <a:r>
              <a:rPr lang="tr-TR" sz="2400" dirty="0" smtClean="0">
                <a:latin typeface="Times New Roman" pitchFamily="18" charset="0"/>
                <a:cs typeface="Times New Roman" pitchFamily="18" charset="0"/>
              </a:rPr>
              <a:t>?” gibi sorulara cevap arayarak; bilginin doğası ile ilgili bir bilgi ve öğrenme kuramı olarak ortaya çıkmıştır.  Özünde; öğrenme ve anlam oluşturma vardır. </a:t>
            </a:r>
          </a:p>
          <a:p>
            <a:endParaRPr lang="tr-TR"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u="sng" dirty="0" smtClean="0">
                <a:latin typeface="Times New Roman" pitchFamily="18" charset="0"/>
                <a:cs typeface="Times New Roman" pitchFamily="18" charset="0"/>
              </a:rPr>
              <a:t>YAPILANDIRMACILIK NEDİR?</a:t>
            </a:r>
            <a:endParaRPr lang="tr-TR" u="sng"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a:bodyPr>
          <a:lstStyle/>
          <a:p>
            <a:pPr>
              <a:lnSpc>
                <a:spcPct val="150000"/>
              </a:lnSpc>
            </a:pPr>
            <a:r>
              <a:rPr lang="tr-TR" sz="2400" dirty="0" smtClean="0">
                <a:latin typeface="Times New Roman" pitchFamily="18" charset="0"/>
                <a:cs typeface="Times New Roman" pitchFamily="18" charset="0"/>
              </a:rPr>
              <a:t>Yapılandırmacılığın kökleri; felsefe, sosyoloji, antropoloji, bilişsel psikoloji ve eğitim ile ilgili geniş bir kuramsal yapılara dayanır. Yapılandırmacılık kuramının zaman içinde gelişip şekil almasında birçok araştırmacı, araştırmalar ve düşünürlerin çaba ve görüşleri etkili olmuştur. Bunlarda en belli başlıları; John </a:t>
            </a:r>
            <a:r>
              <a:rPr lang="tr-TR" sz="2400" dirty="0" err="1" smtClean="0">
                <a:latin typeface="Times New Roman" pitchFamily="18" charset="0"/>
                <a:cs typeface="Times New Roman" pitchFamily="18" charset="0"/>
              </a:rPr>
              <a:t>Dewey</a:t>
            </a:r>
            <a:r>
              <a:rPr lang="tr-TR" sz="2400" dirty="0" smtClean="0">
                <a:latin typeface="Times New Roman" pitchFamily="18" charset="0"/>
                <a:cs typeface="Times New Roman" pitchFamily="18" charset="0"/>
              </a:rPr>
              <a:t>, Jean </a:t>
            </a:r>
            <a:r>
              <a:rPr lang="tr-TR" sz="2400" dirty="0" err="1" smtClean="0">
                <a:latin typeface="Times New Roman" pitchFamily="18" charset="0"/>
                <a:cs typeface="Times New Roman" pitchFamily="18" charset="0"/>
              </a:rPr>
              <a:t>Piaget</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Lev</a:t>
            </a:r>
            <a:r>
              <a:rPr lang="tr-TR" sz="2400" dirty="0" smtClean="0">
                <a:latin typeface="Times New Roman" pitchFamily="18" charset="0"/>
                <a:cs typeface="Times New Roman" pitchFamily="18" charset="0"/>
              </a:rPr>
              <a:t>. S. </a:t>
            </a:r>
            <a:r>
              <a:rPr lang="tr-TR" sz="2400" dirty="0" err="1" smtClean="0">
                <a:latin typeface="Times New Roman" pitchFamily="18" charset="0"/>
                <a:cs typeface="Times New Roman" pitchFamily="18" charset="0"/>
              </a:rPr>
              <a:t>Vygotsky</a:t>
            </a:r>
            <a:r>
              <a:rPr lang="tr-TR" sz="2400" dirty="0" smtClean="0">
                <a:latin typeface="Times New Roman" pitchFamily="18" charset="0"/>
                <a:cs typeface="Times New Roman" pitchFamily="18" charset="0"/>
              </a:rPr>
              <a:t>, E. </a:t>
            </a:r>
            <a:r>
              <a:rPr lang="tr-TR" sz="2400" dirty="0" err="1" smtClean="0">
                <a:latin typeface="Times New Roman" pitchFamily="18" charset="0"/>
                <a:cs typeface="Times New Roman" pitchFamily="18" charset="0"/>
              </a:rPr>
              <a:t>Von</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Glaserfeld’dir</a:t>
            </a:r>
            <a:r>
              <a:rPr lang="tr-TR" sz="2400" dirty="0" smtClean="0">
                <a:latin typeface="Times New Roman" pitchFamily="18" charset="0"/>
                <a:cs typeface="Times New Roman" pitchFamily="18" charset="0"/>
              </a:rPr>
              <a:t>.</a:t>
            </a:r>
          </a:p>
          <a:p>
            <a:pPr>
              <a:lnSpc>
                <a:spcPct val="150000"/>
              </a:lnSpc>
            </a:pPr>
            <a:r>
              <a:rPr lang="tr-TR" sz="2400" dirty="0" smtClean="0">
                <a:latin typeface="Times New Roman" pitchFamily="18" charset="0"/>
                <a:cs typeface="Times New Roman" pitchFamily="18" charset="0"/>
              </a:rPr>
              <a:t>Yapısalcılıkta öğrenme; sosyal, durumsal, öznel, duygusal, gelişimsel ve sürekliliği olan bir süreç olarak değerlendirilir.</a:t>
            </a:r>
          </a:p>
          <a:p>
            <a:pPr>
              <a:lnSpc>
                <a:spcPct val="150000"/>
              </a:lnSpc>
            </a:pPr>
            <a:endParaRPr lang="tr-TR"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u="sng" dirty="0" smtClean="0">
                <a:latin typeface="Times New Roman" pitchFamily="18" charset="0"/>
                <a:cs typeface="Times New Roman" pitchFamily="18" charset="0"/>
              </a:rPr>
              <a:t>YAPILANDIRMACILIK NEDİR?</a:t>
            </a:r>
            <a:endParaRPr lang="tr-TR" u="sng"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a:bodyPr>
          <a:lstStyle/>
          <a:p>
            <a:r>
              <a:rPr lang="tr-TR" sz="2400" dirty="0" smtClean="0">
                <a:latin typeface="Times New Roman" pitchFamily="18" charset="0"/>
                <a:cs typeface="Times New Roman" pitchFamily="18" charset="0"/>
              </a:rPr>
              <a:t>Yapılandırmacılığın kaynağı; bilginin doğası ve öğrenmedir.Yapılandırmacılık öğretimle ilgili değil, bilgi ve öğrenme ile ilgili bir kuramdır. </a:t>
            </a:r>
          </a:p>
          <a:p>
            <a:pPr algn="just"/>
            <a:r>
              <a:rPr lang="tr-TR" sz="2600" b="1" i="1" dirty="0" smtClean="0">
                <a:latin typeface="Times New Roman" pitchFamily="18" charset="0"/>
                <a:cs typeface="Times New Roman" pitchFamily="18" charset="0"/>
              </a:rPr>
              <a:t>Her yeni bilgi, önceden kazanılmış bilgilerin üzerine inşa edilir. Yapılandırmacılığa göre; her bireyin yaşantısı farklı olduğundan; bilgi bireyden bağımsız değildir. Aynı ortamda aynı dersi dinleyen kişiler, aynı şeyleri anlamazlar. Çünkü bilgi özneldir. Bireyin önbilgileri, ön yaşantıları, değer ve tutumları vb. birçok etkene bağlı olarak gerçekleşir.  Bilginin algılanmasından çok, oluşturulması önemlidir. Bilginin tekrarından çok, transferi ve her yeni öğrenmeyle birlikte yeniden oluşturulması söz konusudur.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u="sng" dirty="0" smtClean="0">
                <a:latin typeface="Times New Roman" pitchFamily="18" charset="0"/>
                <a:cs typeface="Times New Roman" pitchFamily="18" charset="0"/>
              </a:rPr>
              <a:t>YAPILANDIRMACILIK NEDİR?</a:t>
            </a:r>
            <a:endParaRPr lang="tr-TR" u="sng"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sz="2400" dirty="0" smtClean="0">
                <a:latin typeface="Times New Roman" pitchFamily="18" charset="0"/>
                <a:cs typeface="Times New Roman" pitchFamily="18" charset="0"/>
              </a:rPr>
              <a:t>Yapılandırmacı öğrenme, var olanlarla yeni olan öğrenmeler arasında bağ kurma ve her yeni bilgiyi var olanlarla bütünleştirme sürecidir. Öğrenen yeni bir bilgi ile karşılaştığında dünyayı tanımlama ve açıklamada; önceden oluşturduğu kurallarını kullanır veya algıladığı bilgiyi açıklamak için yeni zihinsel şemalar oluşturur, kurar, kendi yorumlarını katarak kendi bilgisini oluşturur.</a:t>
            </a:r>
          </a:p>
          <a:p>
            <a:r>
              <a:rPr lang="tr-TR" sz="2400" dirty="0" smtClean="0">
                <a:latin typeface="Times New Roman" pitchFamily="18" charset="0"/>
                <a:cs typeface="Times New Roman" pitchFamily="18" charset="0"/>
              </a:rPr>
              <a:t>Yapılandırmacılığa göre öğrenme bireyin zihninde oluşan içsel bir süreçtir. Özünde, öğrenenin bilgiyi yapılandırması ve yaşamda uygulamaya koyması vardır.</a:t>
            </a:r>
          </a:p>
          <a:p>
            <a:r>
              <a:rPr lang="tr-TR" sz="2400" dirty="0" smtClean="0">
                <a:latin typeface="Times New Roman" pitchFamily="18" charset="0"/>
                <a:cs typeface="Times New Roman" pitchFamily="18" charset="0"/>
              </a:rPr>
              <a:t>Birey dış uyaranların edilgen bir alıcısı yada bilgiyi alıp depolayan bir kişi değil, onları özümseyen ve kendi davranışlarını aktif olarak oluşturan kişidir.</a:t>
            </a:r>
            <a:endParaRPr lang="tr-TR"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u="sng" dirty="0" smtClean="0">
                <a:latin typeface="Times New Roman" pitchFamily="18" charset="0"/>
                <a:cs typeface="Times New Roman" pitchFamily="18" charset="0"/>
              </a:rPr>
              <a:t>YAPILANDIRMACILIK NEDİR?</a:t>
            </a:r>
            <a:endParaRPr lang="tr-TR" dirty="0"/>
          </a:p>
        </p:txBody>
      </p:sp>
      <p:sp>
        <p:nvSpPr>
          <p:cNvPr id="3" name="2 İçerik Yer Tutucusu"/>
          <p:cNvSpPr>
            <a:spLocks noGrp="1"/>
          </p:cNvSpPr>
          <p:nvPr>
            <p:ph idx="1"/>
          </p:nvPr>
        </p:nvSpPr>
        <p:spPr/>
        <p:txBody>
          <a:bodyPr>
            <a:normAutofit fontScale="92500" lnSpcReduction="20000"/>
          </a:bodyPr>
          <a:lstStyle/>
          <a:p>
            <a:pPr>
              <a:lnSpc>
                <a:spcPct val="150000"/>
              </a:lnSpc>
              <a:buNone/>
            </a:pPr>
            <a:r>
              <a:rPr lang="tr-TR" dirty="0" smtClean="0"/>
              <a:t>	Öğrenenlerin bilgiyi nasıl öğrendiklerine ilişkin bir kuram olarak gelişmeye başlayan yapılandırmacılık zamanla öğrenenlerin bilgiyi nasıl yapılandırdıklarına ilişkin bir yaklaşım halini almıştır. Yapılandırmacılıkta bilginin tekrarı değil, bilginin transferi ve yeniden yapılandırılması söz konusudur.</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94122"/>
          </a:xfrm>
        </p:spPr>
        <p:txBody>
          <a:bodyPr/>
          <a:lstStyle/>
          <a:p>
            <a:r>
              <a:rPr lang="tr-TR" u="sng" dirty="0" smtClean="0">
                <a:latin typeface="Times New Roman" pitchFamily="18" charset="0"/>
                <a:cs typeface="Times New Roman" pitchFamily="18" charset="0"/>
              </a:rPr>
              <a:t>YAPILANDIRMACILIK NEDİR?</a:t>
            </a:r>
            <a:endParaRPr lang="tr-TR" dirty="0"/>
          </a:p>
        </p:txBody>
      </p:sp>
      <p:sp>
        <p:nvSpPr>
          <p:cNvPr id="3" name="2 İçerik Yer Tutucusu"/>
          <p:cNvSpPr>
            <a:spLocks noGrp="1"/>
          </p:cNvSpPr>
          <p:nvPr>
            <p:ph idx="1"/>
          </p:nvPr>
        </p:nvSpPr>
        <p:spPr>
          <a:xfrm>
            <a:off x="539552" y="1196752"/>
            <a:ext cx="8280920" cy="5184576"/>
          </a:xfrm>
        </p:spPr>
        <p:txBody>
          <a:bodyPr>
            <a:noAutofit/>
          </a:bodyPr>
          <a:lstStyle/>
          <a:p>
            <a:pPr>
              <a:lnSpc>
                <a:spcPct val="150000"/>
              </a:lnSpc>
              <a:buNone/>
            </a:pPr>
            <a:r>
              <a:rPr lang="tr-TR" sz="2200" dirty="0" smtClean="0">
                <a:latin typeface="Times New Roman" pitchFamily="18" charset="0"/>
                <a:cs typeface="Times New Roman" pitchFamily="18" charset="0"/>
              </a:rPr>
              <a:t>	Yapılandırmacı eğitimin en önemli özelliği, öğrenenin bilgiyi yapılandırmasına, oluşturmasına, yorumlamasına ve geliştirmesine fırsat vermesidir. Alışılmış yöntemde öğretmen bilgiyi verebilir ya da öğrenenler bilgiyi kitaplardan veya başka kaynaklardan edinebilirler. Ama bilgiyi algılamak, bilgiyi yapılandırmak ile eş anlamlı değildir Öğrenen, yeni bir bilgi ile karşılaştığında, dünyayı tanımlama ve açıklama için önceden oluşturduğu kurallarını kullanır veya algıladığı bilgiyi açıklamak için yeni kurallar oluşturur. Bir başka deyişle yapılandırmacılık çevre ile insan beyni arasında güçlü bir bağ kurmadır.</a:t>
            </a:r>
            <a:endParaRPr lang="tr-TR"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4000" b="1" dirty="0" smtClean="0">
                <a:latin typeface="Times New Roman" pitchFamily="18" charset="0"/>
                <a:cs typeface="Times New Roman" pitchFamily="18" charset="0"/>
              </a:rPr>
              <a:t>YAPILANDIRMACI ÖĞRENME</a:t>
            </a:r>
            <a:endParaRPr lang="tr-TR" sz="4000"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052736"/>
            <a:ext cx="8229600" cy="5073427"/>
          </a:xfrm>
        </p:spPr>
        <p:txBody>
          <a:bodyPr>
            <a:normAutofit/>
          </a:bodyPr>
          <a:lstStyle/>
          <a:p>
            <a:pPr>
              <a:buNone/>
            </a:pPr>
            <a:r>
              <a:rPr lang="tr-TR" sz="2800" dirty="0" smtClean="0">
                <a:latin typeface="Times New Roman" pitchFamily="18" charset="0"/>
                <a:cs typeface="Times New Roman" pitchFamily="18" charset="0"/>
              </a:rPr>
              <a:t>	Yapılandırmacılığa göre </a:t>
            </a:r>
            <a:r>
              <a:rPr lang="tr-TR" sz="2800" b="1" i="1" dirty="0" smtClean="0">
                <a:latin typeface="Times New Roman" pitchFamily="18" charset="0"/>
                <a:cs typeface="Times New Roman" pitchFamily="18" charset="0"/>
              </a:rPr>
              <a:t>zihinde bilginin yapılandırılması ve öğrenme </a:t>
            </a:r>
            <a:r>
              <a:rPr lang="tr-TR" sz="2800" dirty="0" smtClean="0">
                <a:latin typeface="Times New Roman" pitchFamily="18" charset="0"/>
                <a:cs typeface="Times New Roman" pitchFamily="18" charset="0"/>
              </a:rPr>
              <a:t>şöyle açıklanabilir:</a:t>
            </a:r>
          </a:p>
          <a:p>
            <a:pPr>
              <a:buNone/>
            </a:pPr>
            <a:r>
              <a:rPr lang="tr-TR" sz="2400" b="1" dirty="0" smtClean="0">
                <a:latin typeface="Times New Roman" pitchFamily="18" charset="0"/>
                <a:cs typeface="Times New Roman" pitchFamily="18" charset="0"/>
              </a:rPr>
              <a:t>Eski bilgiler harekete geçirilmesi. </a:t>
            </a:r>
            <a:r>
              <a:rPr lang="tr-TR" sz="2400" dirty="0" smtClean="0">
                <a:latin typeface="Times New Roman" pitchFamily="18" charset="0"/>
                <a:cs typeface="Times New Roman" pitchFamily="18" charset="0"/>
              </a:rPr>
              <a:t>Öğrenilen her yeni şey, eski öğrenmelerle doğrudan ilgili olduğundan; bu eski bilgi-öğrenme yada deneyimlerin/yaşantıların ne olduğunu tanımlamak ve öğrencilerin bunun farkında olması gerekir.</a:t>
            </a:r>
          </a:p>
          <a:p>
            <a:pPr>
              <a:buNone/>
            </a:pPr>
            <a:r>
              <a:rPr lang="tr-TR" sz="2400" b="1" dirty="0" smtClean="0">
                <a:latin typeface="Times New Roman" pitchFamily="18" charset="0"/>
                <a:cs typeface="Times New Roman" pitchFamily="18" charset="0"/>
              </a:rPr>
              <a:t>Yeni bilginini kazanılması:</a:t>
            </a:r>
            <a:r>
              <a:rPr lang="tr-TR" sz="2400" dirty="0" smtClean="0">
                <a:latin typeface="Times New Roman" pitchFamily="18" charset="0"/>
                <a:cs typeface="Times New Roman" pitchFamily="18" charset="0"/>
              </a:rPr>
              <a:t> Bilgi özümsenir, kişisel olarak derinlemesine ilişkilendirilir.</a:t>
            </a:r>
          </a:p>
          <a:p>
            <a:pPr>
              <a:buNone/>
            </a:pPr>
            <a:r>
              <a:rPr lang="tr-TR" sz="2400" b="1" dirty="0" smtClean="0">
                <a:latin typeface="Times New Roman" pitchFamily="18" charset="0"/>
                <a:cs typeface="Times New Roman" pitchFamily="18" charset="0"/>
              </a:rPr>
              <a:t>Bilginin anlaşılması:</a:t>
            </a:r>
            <a:r>
              <a:rPr lang="tr-TR" sz="2400" dirty="0" smtClean="0">
                <a:latin typeface="Times New Roman" pitchFamily="18" charset="0"/>
                <a:cs typeface="Times New Roman" pitchFamily="18" charset="0"/>
              </a:rPr>
              <a:t>   </a:t>
            </a:r>
          </a:p>
          <a:p>
            <a:pPr>
              <a:buNone/>
            </a:pPr>
            <a:r>
              <a:rPr lang="tr-TR" sz="2400" dirty="0" smtClean="0">
                <a:latin typeface="Times New Roman" pitchFamily="18" charset="0"/>
                <a:cs typeface="Times New Roman" pitchFamily="18" charset="0"/>
              </a:rPr>
              <a:t>	-Dışarıdan alınan bilgi bireyin daha önceden edindiği bilgilerle </a:t>
            </a:r>
            <a:r>
              <a:rPr lang="tr-TR" sz="2400" i="1" dirty="0" smtClean="0">
                <a:latin typeface="Times New Roman" pitchFamily="18" charset="0"/>
                <a:cs typeface="Times New Roman" pitchFamily="18" charset="0"/>
              </a:rPr>
              <a:t>çelişmiyor ve zihinde belli bir şemaya yerleşiyor ise </a:t>
            </a:r>
            <a:r>
              <a:rPr lang="tr-TR" sz="2400" dirty="0" smtClean="0">
                <a:latin typeface="Times New Roman" pitchFamily="18" charset="0"/>
                <a:cs typeface="Times New Roman" pitchFamily="18" charset="0"/>
              </a:rPr>
              <a:t>bilgi belleğe kaydedilir. </a:t>
            </a:r>
          </a:p>
          <a:p>
            <a:pPr>
              <a:buNone/>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4000" b="1" dirty="0" smtClean="0">
                <a:latin typeface="Times New Roman" pitchFamily="18" charset="0"/>
                <a:cs typeface="Times New Roman" pitchFamily="18" charset="0"/>
              </a:rPr>
              <a:t>YAPILANDIRMACI ÖĞRENME</a:t>
            </a:r>
            <a:endParaRPr lang="tr-TR" sz="4000"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052736"/>
            <a:ext cx="8229600" cy="5073427"/>
          </a:xfrm>
        </p:spPr>
        <p:txBody>
          <a:bodyPr>
            <a:normAutofit/>
          </a:bodyPr>
          <a:lstStyle/>
          <a:p>
            <a:pPr>
              <a:buNone/>
            </a:pPr>
            <a:r>
              <a:rPr lang="tr-TR" sz="28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-Dışarıdan alınan bilgi bireyin daha önceden edindiği bilgilerle çelişiyor ve zihinde bir şemaya yerleşmiyor ise, bireyin zihninde birtakım  yeni düzenlemeler yapması gerekir. Burada yeni bir zihinsel denge oluşturulması gerekir. Bu duruma “uyma süreci” denilir (su, yiyecek, oyun, iletişim vb. kavramlar üzerinde örnekler düşünülebilir).</a:t>
            </a:r>
          </a:p>
          <a:p>
            <a:pPr>
              <a:buNone/>
            </a:pPr>
            <a:r>
              <a:rPr lang="tr-TR" sz="2400" b="1" dirty="0" smtClean="0">
                <a:latin typeface="Times New Roman" pitchFamily="18" charset="0"/>
                <a:cs typeface="Times New Roman" pitchFamily="18" charset="0"/>
              </a:rPr>
              <a:t>Bilginin uygulanması:</a:t>
            </a:r>
            <a:r>
              <a:rPr lang="tr-TR" sz="2400" dirty="0" smtClean="0">
                <a:latin typeface="Times New Roman" pitchFamily="18" charset="0"/>
                <a:cs typeface="Times New Roman" pitchFamily="18" charset="0"/>
              </a:rPr>
              <a:t> Zihinde oluşan bu bilginin yaşamda uygulanması, sosyalleşmesi ve kullanılmasını içerir. Bunun için öğretmen çeşitli öğretim ortamları planlayabilir.</a:t>
            </a:r>
          </a:p>
          <a:p>
            <a:pPr>
              <a:buNone/>
            </a:pPr>
            <a:r>
              <a:rPr lang="tr-TR" sz="2400" b="1" dirty="0" smtClean="0">
                <a:latin typeface="Times New Roman" pitchFamily="18" charset="0"/>
                <a:cs typeface="Times New Roman" pitchFamily="18" charset="0"/>
              </a:rPr>
              <a:t>Bilginin farkında olunması: </a:t>
            </a:r>
            <a:r>
              <a:rPr lang="tr-TR" sz="2400" dirty="0" smtClean="0">
                <a:latin typeface="Times New Roman" pitchFamily="18" charset="0"/>
                <a:cs typeface="Times New Roman" pitchFamily="18" charset="0"/>
              </a:rPr>
              <a:t>Öğrenci geriye dönüp baktığında “ne yaptığını ve nasıl öğrendiğini” gözden geçirir.  Öğrenme sürecini ve kendisini değerlendirir.</a:t>
            </a:r>
          </a:p>
          <a:p>
            <a:pPr>
              <a:buNone/>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Yapılandırmacı Öğrenmenin Özellikleri</a:t>
            </a:r>
            <a:endParaRPr lang="tr-TR" b="1" dirty="0"/>
          </a:p>
        </p:txBody>
      </p:sp>
      <p:sp>
        <p:nvSpPr>
          <p:cNvPr id="3" name="2 İçerik Yer Tutucusu"/>
          <p:cNvSpPr>
            <a:spLocks noGrp="1"/>
          </p:cNvSpPr>
          <p:nvPr>
            <p:ph idx="1"/>
          </p:nvPr>
        </p:nvSpPr>
        <p:spPr/>
        <p:txBody>
          <a:bodyPr>
            <a:normAutofit fontScale="92500" lnSpcReduction="10000"/>
          </a:bodyPr>
          <a:lstStyle/>
          <a:p>
            <a:pPr>
              <a:buNone/>
            </a:pPr>
            <a:r>
              <a:rPr lang="tr-TR" sz="2400" b="1" i="1" dirty="0" smtClean="0">
                <a:latin typeface="Times New Roman" pitchFamily="18" charset="0"/>
                <a:cs typeface="Times New Roman" pitchFamily="18" charset="0"/>
              </a:rPr>
              <a:t>Öğrenme pasif bir alma değil, aktif bir anlam oluşturma sürecidir. </a:t>
            </a:r>
            <a:r>
              <a:rPr lang="tr-TR" sz="2400" dirty="0" smtClean="0">
                <a:latin typeface="Times New Roman" pitchFamily="18" charset="0"/>
                <a:cs typeface="Times New Roman" pitchFamily="18" charset="0"/>
              </a:rPr>
              <a:t>Öğrenciler karşılaştıkları bilgi ve uyarıcıları anlamlandırmaya çalışırken, yapılandırdıkları yeni bilgileri değerlendirerek özümler, düzenler veya reddeder</a:t>
            </a:r>
          </a:p>
          <a:p>
            <a:pPr>
              <a:buNone/>
            </a:pPr>
            <a:r>
              <a:rPr lang="tr-TR" sz="2400" b="1" i="1" dirty="0" smtClean="0">
                <a:latin typeface="Times New Roman" pitchFamily="18" charset="0"/>
                <a:cs typeface="Times New Roman" pitchFamily="18" charset="0"/>
              </a:rPr>
              <a:t>Öğrenme kavramsal bir değişmeyi içerir. </a:t>
            </a:r>
            <a:r>
              <a:rPr lang="tr-TR" sz="2400" dirty="0" smtClean="0">
                <a:latin typeface="Times New Roman" pitchFamily="18" charset="0"/>
                <a:cs typeface="Times New Roman" pitchFamily="18" charset="0"/>
              </a:rPr>
              <a:t>Öğrenme sırasında bireylerin kavramlara ilişkin eski bilgisinde değişiklik olur.</a:t>
            </a:r>
          </a:p>
          <a:p>
            <a:pPr>
              <a:buNone/>
            </a:pPr>
            <a:r>
              <a:rPr lang="tr-TR" sz="2400" b="1" i="1" dirty="0" smtClean="0">
                <a:latin typeface="Times New Roman" pitchFamily="18" charset="0"/>
                <a:cs typeface="Times New Roman" pitchFamily="18" charset="0"/>
              </a:rPr>
              <a:t>Öğrenme özneldir</a:t>
            </a:r>
            <a:r>
              <a:rPr lang="tr-TR" sz="2400" dirty="0" smtClean="0">
                <a:latin typeface="Times New Roman" pitchFamily="18" charset="0"/>
                <a:cs typeface="Times New Roman" pitchFamily="18" charset="0"/>
              </a:rPr>
              <a:t>. Öğrenme bireyin bilgiyi içselleştirmesiyle oluşur.</a:t>
            </a:r>
          </a:p>
          <a:p>
            <a:pPr>
              <a:buNone/>
            </a:pPr>
            <a:r>
              <a:rPr lang="tr-TR" sz="2400" b="1" i="1" dirty="0" smtClean="0">
                <a:latin typeface="Times New Roman" pitchFamily="18" charset="0"/>
                <a:cs typeface="Times New Roman" pitchFamily="18" charset="0"/>
              </a:rPr>
              <a:t>Öğrenme durumsaldır ve çevresel şartlara göre şekillenir. </a:t>
            </a:r>
            <a:r>
              <a:rPr lang="tr-TR" sz="2400" dirty="0" smtClean="0">
                <a:latin typeface="Times New Roman" pitchFamily="18" charset="0"/>
                <a:cs typeface="Times New Roman" pitchFamily="18" charset="0"/>
              </a:rPr>
              <a:t>Öğrenciler gerçek hayat problemlerine benzer özellikteki problemleri çözerler. Bu nedenle derste gerçek yaşam durumları ile ilişki kurulmalıdır.</a:t>
            </a:r>
          </a:p>
          <a:p>
            <a:pPr>
              <a:buNone/>
            </a:pPr>
            <a:r>
              <a:rPr lang="tr-TR" sz="2400" b="1" dirty="0" smtClean="0">
                <a:latin typeface="Times New Roman" pitchFamily="18" charset="0"/>
                <a:cs typeface="Times New Roman" pitchFamily="18" charset="0"/>
              </a:rPr>
              <a:t>Öğrenme sosyaldir. </a:t>
            </a:r>
            <a:r>
              <a:rPr lang="tr-TR" sz="2400" dirty="0" smtClean="0">
                <a:latin typeface="Times New Roman" pitchFamily="18" charset="0"/>
                <a:cs typeface="Times New Roman" pitchFamily="18" charset="0"/>
              </a:rPr>
              <a:t>Öğrenmeler paylaşıldıkça artar ve gelişir. Derste öğrenci- öğretmen-çevre etkileşimi üst düzeyde tutulmalıdır. İşbirlikli çalışma, öğrenmeyi olumlu yönde etkiler.</a:t>
            </a:r>
          </a:p>
          <a:p>
            <a:pPr>
              <a:buNone/>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Yapılandırmacı Öğrenmenin Özellikleri</a:t>
            </a:r>
            <a:endParaRPr lang="tr-TR" b="1" dirty="0"/>
          </a:p>
        </p:txBody>
      </p:sp>
      <p:sp>
        <p:nvSpPr>
          <p:cNvPr id="3" name="2 İçerik Yer Tutucusu"/>
          <p:cNvSpPr>
            <a:spLocks noGrp="1"/>
          </p:cNvSpPr>
          <p:nvPr>
            <p:ph idx="1"/>
          </p:nvPr>
        </p:nvSpPr>
        <p:spPr/>
        <p:txBody>
          <a:bodyPr>
            <a:normAutofit fontScale="92500" lnSpcReduction="20000"/>
          </a:bodyPr>
          <a:lstStyle/>
          <a:p>
            <a:pPr>
              <a:buNone/>
            </a:pPr>
            <a:r>
              <a:rPr lang="tr-TR" sz="2400" b="1" i="1" dirty="0" smtClean="0">
                <a:latin typeface="Times New Roman" pitchFamily="18" charset="0"/>
                <a:cs typeface="Times New Roman" pitchFamily="18" charset="0"/>
              </a:rPr>
              <a:t>Öğrenme duygusaldır</a:t>
            </a:r>
            <a:r>
              <a:rPr lang="tr-TR" sz="2400" dirty="0" smtClean="0">
                <a:latin typeface="Times New Roman" pitchFamily="18" charset="0"/>
                <a:cs typeface="Times New Roman" pitchFamily="18" charset="0"/>
              </a:rPr>
              <a:t>. Kişisel özellikler, önbilgi, görüş, inanç, tutum, ilgi, amaç, motivasyon, beklentiler vb. öğrenmeyi etkiler.</a:t>
            </a:r>
          </a:p>
          <a:p>
            <a:pPr>
              <a:buNone/>
            </a:pPr>
            <a:r>
              <a:rPr lang="tr-TR" sz="2400" b="1" i="1" dirty="0" smtClean="0">
                <a:latin typeface="Times New Roman" pitchFamily="18" charset="0"/>
                <a:cs typeface="Times New Roman" pitchFamily="18" charset="0"/>
              </a:rPr>
              <a:t>Öğrenme gelişimseldir. </a:t>
            </a:r>
            <a:r>
              <a:rPr lang="tr-TR" sz="2400" dirty="0" smtClean="0">
                <a:latin typeface="Times New Roman" pitchFamily="18" charset="0"/>
                <a:cs typeface="Times New Roman" pitchFamily="18" charset="0"/>
              </a:rPr>
              <a:t>Öğrenme bireyin sosyal, fiziksel, duygusal ve zihinsel gelişimi ile doğrudan ilgilidir.</a:t>
            </a:r>
          </a:p>
          <a:p>
            <a:pPr>
              <a:buNone/>
            </a:pPr>
            <a:r>
              <a:rPr lang="tr-TR" sz="2400" b="1" i="1" dirty="0" smtClean="0">
                <a:latin typeface="Times New Roman" pitchFamily="18" charset="0"/>
                <a:cs typeface="Times New Roman" pitchFamily="18" charset="0"/>
              </a:rPr>
              <a:t>Öğrenme öğrenci merkezlidir. </a:t>
            </a:r>
            <a:r>
              <a:rPr lang="tr-TR" sz="2400" dirty="0" smtClean="0">
                <a:latin typeface="Times New Roman" pitchFamily="18" charset="0"/>
                <a:cs typeface="Times New Roman" pitchFamily="18" charset="0"/>
              </a:rPr>
              <a:t>Öğrenmeler kitap, program yada konular  vb. etrafında değil, öğrencilerin ilgi ve ihtiyaçları etrafında yoğunlaşır.  Bu yüzden öğretim süreci </a:t>
            </a:r>
            <a:r>
              <a:rPr lang="tr-TR" sz="2400" i="1" dirty="0" smtClean="0">
                <a:latin typeface="Times New Roman" pitchFamily="18" charset="0"/>
                <a:cs typeface="Times New Roman" pitchFamily="18" charset="0"/>
              </a:rPr>
              <a:t>öğrenci merkezli</a:t>
            </a:r>
            <a:r>
              <a:rPr lang="tr-TR" sz="2400" dirty="0" smtClean="0">
                <a:latin typeface="Times New Roman" pitchFamily="18" charset="0"/>
                <a:cs typeface="Times New Roman" pitchFamily="18" charset="0"/>
              </a:rPr>
              <a:t> olmalıdır.</a:t>
            </a:r>
          </a:p>
          <a:p>
            <a:pPr>
              <a:buNone/>
            </a:pPr>
            <a:r>
              <a:rPr lang="tr-TR" sz="2400" b="1" i="1" dirty="0" smtClean="0">
                <a:latin typeface="Times New Roman" pitchFamily="18" charset="0"/>
                <a:cs typeface="Times New Roman" pitchFamily="18" charset="0"/>
              </a:rPr>
              <a:t>Öğrenme süreklidir</a:t>
            </a:r>
            <a:r>
              <a:rPr lang="tr-TR" sz="2400" dirty="0" smtClean="0">
                <a:latin typeface="Times New Roman" pitchFamily="18" charset="0"/>
                <a:cs typeface="Times New Roman" pitchFamily="18" charset="0"/>
              </a:rPr>
              <a:t>. Öğrenme belli bir yer yada zaman diliminde başlayıp bellik bir yer yada zamanda son bulmaz.</a:t>
            </a:r>
          </a:p>
          <a:p>
            <a:pPr>
              <a:buNone/>
            </a:pPr>
            <a:r>
              <a:rPr lang="tr-TR" sz="2400" b="1" i="1" dirty="0" smtClean="0">
                <a:latin typeface="Times New Roman" pitchFamily="18" charset="0"/>
                <a:cs typeface="Times New Roman" pitchFamily="18" charset="0"/>
              </a:rPr>
              <a:t>Öğrenme için bilgi gereklidir. </a:t>
            </a:r>
            <a:r>
              <a:rPr lang="tr-TR" sz="2400" dirty="0" smtClean="0">
                <a:latin typeface="Times New Roman" pitchFamily="18" charset="0"/>
                <a:cs typeface="Times New Roman" pitchFamily="18" charset="0"/>
              </a:rPr>
              <a:t>Derste öğrenci ilgilerine dayalı ve güncel sorunlar ele alınmalıdır. Bir dersteki içerik mevcut bilgilere eklemeler yapılması yada genişletilmesi olmayıp, bunların köklü bir şekilde yeniden düzenlenmesini gerektirebilir.</a:t>
            </a:r>
          </a:p>
          <a:p>
            <a:pPr>
              <a:buNone/>
            </a:pPr>
            <a:r>
              <a:rPr lang="tr-TR" sz="2400" b="1" i="1" dirty="0" smtClean="0">
                <a:latin typeface="Times New Roman" pitchFamily="18" charset="0"/>
                <a:cs typeface="Times New Roman" pitchFamily="18" charset="0"/>
              </a:rPr>
              <a:t>Öğrenme zaman alır.</a:t>
            </a:r>
          </a:p>
          <a:p>
            <a:pPr>
              <a:buNone/>
            </a:pPr>
            <a:endParaRPr lang="tr-TR" sz="2400" b="1" i="1" dirty="0" smtClean="0">
              <a:latin typeface="Times New Roman" pitchFamily="18" charset="0"/>
              <a:cs typeface="Times New Roman" pitchFamily="18" charset="0"/>
            </a:endParaRPr>
          </a:p>
          <a:p>
            <a:pPr>
              <a:buNone/>
            </a:pPr>
            <a:endParaRPr lang="tr-TR" sz="2400" dirty="0" smtClean="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Yapılandırmacı Öğrenmenin Özellikleri</a:t>
            </a:r>
            <a:endParaRPr lang="tr-TR" b="1" dirty="0"/>
          </a:p>
        </p:txBody>
      </p:sp>
      <p:sp>
        <p:nvSpPr>
          <p:cNvPr id="3" name="2 İçerik Yer Tutucusu"/>
          <p:cNvSpPr>
            <a:spLocks noGrp="1"/>
          </p:cNvSpPr>
          <p:nvPr>
            <p:ph idx="1"/>
          </p:nvPr>
        </p:nvSpPr>
        <p:spPr/>
        <p:txBody>
          <a:bodyPr>
            <a:normAutofit/>
          </a:bodyPr>
          <a:lstStyle/>
          <a:p>
            <a:pPr>
              <a:buNone/>
            </a:pPr>
            <a:r>
              <a:rPr lang="tr-TR" sz="2400" b="1" i="1" dirty="0" smtClean="0">
                <a:latin typeface="Times New Roman" pitchFamily="18" charset="0"/>
                <a:cs typeface="Times New Roman" pitchFamily="18" charset="0"/>
              </a:rPr>
              <a:t>Öğretme değil, öğrenme esastır. </a:t>
            </a:r>
            <a:r>
              <a:rPr lang="tr-TR" sz="2400" dirty="0" smtClean="0">
                <a:latin typeface="Times New Roman" pitchFamily="18" charset="0"/>
                <a:cs typeface="Times New Roman" pitchFamily="18" charset="0"/>
              </a:rPr>
              <a:t>Bilginin öğrenen tarafından  keşfedilmesi önemlidir.  Bilgiler öğretmenden-öğrenciye olduğu gibi aktarılmamalıdır. </a:t>
            </a:r>
          </a:p>
          <a:p>
            <a:pPr>
              <a:buNone/>
            </a:pPr>
            <a:r>
              <a:rPr lang="tr-TR" sz="2400" b="1" i="1" dirty="0" smtClean="0">
                <a:latin typeface="Times New Roman" pitchFamily="18" charset="0"/>
                <a:cs typeface="Times New Roman" pitchFamily="18" charset="0"/>
              </a:rPr>
              <a:t>Öğrenci öğrenirken, nasıl ve niçin öğrendiğinin farkına varır. </a:t>
            </a:r>
            <a:r>
              <a:rPr lang="tr-TR" sz="2400" dirty="0" smtClean="0">
                <a:latin typeface="Times New Roman" pitchFamily="18" charset="0"/>
                <a:cs typeface="Times New Roman" pitchFamily="18" charset="0"/>
              </a:rPr>
              <a:t>Yani öğrenci “öğrenmeyi öğrenme” becerisine sahip olur. Öğrenciye ne öğretildiğinden çok, nasıl ve niçin öğretildiğinin üzerinde durulur.</a:t>
            </a:r>
          </a:p>
          <a:p>
            <a:pPr>
              <a:buNone/>
            </a:pPr>
            <a:r>
              <a:rPr lang="tr-TR" sz="2400" b="1" i="1" dirty="0" smtClean="0">
                <a:latin typeface="Times New Roman" pitchFamily="18" charset="0"/>
                <a:cs typeface="Times New Roman" pitchFamily="18" charset="0"/>
              </a:rPr>
              <a:t>Dil öğrenmeyi etkilemektedir. </a:t>
            </a:r>
            <a:r>
              <a:rPr lang="tr-TR" sz="2400" dirty="0" smtClean="0">
                <a:latin typeface="Times New Roman" pitchFamily="18" charset="0"/>
                <a:cs typeface="Times New Roman" pitchFamily="18" charset="0"/>
              </a:rPr>
              <a:t>Bu nedenle öğrenme, dili de içerir.</a:t>
            </a:r>
          </a:p>
          <a:p>
            <a:pPr>
              <a:buNone/>
            </a:pPr>
            <a:r>
              <a:rPr lang="tr-TR" sz="2400" b="1" i="1" dirty="0" smtClean="0">
                <a:latin typeface="Times New Roman" pitchFamily="18" charset="0"/>
                <a:cs typeface="Times New Roman" pitchFamily="18" charset="0"/>
              </a:rPr>
              <a:t>Bilişsel çelişki ve kaos öğrenmenin uyarıcısıdır. </a:t>
            </a:r>
            <a:r>
              <a:rPr lang="tr-TR" sz="2400" dirty="0" smtClean="0">
                <a:latin typeface="Times New Roman" pitchFamily="18" charset="0"/>
                <a:cs typeface="Times New Roman" pitchFamily="18" charset="0"/>
              </a:rPr>
              <a:t>Bu nedenle çoklu bakış açıkları, sorular,  güncel sorunlar ilişkilendirirler öğrenilmelidir.</a:t>
            </a:r>
          </a:p>
          <a:p>
            <a:pPr>
              <a:buNone/>
            </a:pPr>
            <a:endParaRPr lang="tr-TR" sz="2400" dirty="0" smtClean="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Yapılandırmacı Öğrenmenin Özellikleri</a:t>
            </a:r>
            <a:endParaRPr lang="tr-TR" b="1" dirty="0"/>
          </a:p>
        </p:txBody>
      </p:sp>
      <p:sp>
        <p:nvSpPr>
          <p:cNvPr id="3" name="2 İçerik Yer Tutucusu"/>
          <p:cNvSpPr>
            <a:spLocks noGrp="1"/>
          </p:cNvSpPr>
          <p:nvPr>
            <p:ph idx="1"/>
          </p:nvPr>
        </p:nvSpPr>
        <p:spPr/>
        <p:txBody>
          <a:bodyPr>
            <a:normAutofit fontScale="92500" lnSpcReduction="10000"/>
          </a:bodyPr>
          <a:lstStyle/>
          <a:p>
            <a:pPr>
              <a:lnSpc>
                <a:spcPct val="150000"/>
              </a:lnSpc>
              <a:buNone/>
            </a:pPr>
            <a:r>
              <a:rPr lang="tr-TR" sz="2400" dirty="0" smtClean="0">
                <a:latin typeface="Times New Roman" pitchFamily="18" charset="0"/>
                <a:cs typeface="Times New Roman" pitchFamily="18" charset="0"/>
              </a:rPr>
              <a:t>Bilgi her defasında yeni şemalar ve anlamlar oluşturduğu için; yapısalcı yaklaşım </a:t>
            </a:r>
            <a:r>
              <a:rPr lang="tr-TR" sz="2400" b="1" i="1" dirty="0" smtClean="0">
                <a:latin typeface="Times New Roman" pitchFamily="18" charset="0"/>
                <a:cs typeface="Times New Roman" pitchFamily="18" charset="0"/>
              </a:rPr>
              <a:t>tümdengelimsel</a:t>
            </a:r>
            <a:r>
              <a:rPr lang="tr-TR" sz="2400" dirty="0" smtClean="0">
                <a:latin typeface="Times New Roman" pitchFamily="18" charset="0"/>
                <a:cs typeface="Times New Roman" pitchFamily="18" charset="0"/>
              </a:rPr>
              <a:t> bir bakış açısına sahiptir.</a:t>
            </a:r>
          </a:p>
          <a:p>
            <a:pPr>
              <a:lnSpc>
                <a:spcPct val="150000"/>
              </a:lnSpc>
              <a:buNone/>
            </a:pPr>
            <a:r>
              <a:rPr lang="tr-TR" sz="2400" dirty="0" smtClean="0">
                <a:latin typeface="Times New Roman" pitchFamily="18" charset="0"/>
                <a:cs typeface="Times New Roman" pitchFamily="18" charset="0"/>
              </a:rPr>
              <a:t>Yapılandırmacılıkta öğrenciye gerçek yaşam deneyimleri kazandırmak esastır. Bu nedenle öğrencinin elden geldiğince </a:t>
            </a:r>
            <a:r>
              <a:rPr lang="tr-TR" sz="2400" b="1" i="1" dirty="0" smtClean="0">
                <a:latin typeface="Times New Roman" pitchFamily="18" charset="0"/>
                <a:cs typeface="Times New Roman" pitchFamily="18" charset="0"/>
              </a:rPr>
              <a:t>birincil bilgi kaynaklarından öğrenmesi esastır</a:t>
            </a:r>
            <a:r>
              <a:rPr lang="tr-TR" sz="2400" dirty="0" smtClean="0">
                <a:latin typeface="Times New Roman" pitchFamily="18" charset="0"/>
                <a:cs typeface="Times New Roman" pitchFamily="18" charset="0"/>
              </a:rPr>
              <a:t>. </a:t>
            </a:r>
          </a:p>
          <a:p>
            <a:pPr>
              <a:lnSpc>
                <a:spcPct val="150000"/>
              </a:lnSpc>
              <a:buNone/>
            </a:pPr>
            <a:r>
              <a:rPr lang="tr-TR" sz="2400" b="1" i="1" dirty="0" smtClean="0">
                <a:latin typeface="Times New Roman" pitchFamily="18" charset="0"/>
                <a:cs typeface="Times New Roman" pitchFamily="18" charset="0"/>
              </a:rPr>
              <a:t>Değerlendirme</a:t>
            </a:r>
            <a:r>
              <a:rPr lang="tr-TR" sz="2400" dirty="0" smtClean="0">
                <a:latin typeface="Times New Roman" pitchFamily="18" charset="0"/>
                <a:cs typeface="Times New Roman" pitchFamily="18" charset="0"/>
              </a:rPr>
              <a:t>, öğretimden ayrı değil, </a:t>
            </a:r>
            <a:r>
              <a:rPr lang="tr-TR" sz="2400" b="1" i="1" dirty="0" smtClean="0">
                <a:latin typeface="Times New Roman" pitchFamily="18" charset="0"/>
                <a:cs typeface="Times New Roman" pitchFamily="18" charset="0"/>
              </a:rPr>
              <a:t>öğretimin içinde yer alır, öğretimle birlikte devam eder ve öğretimi şekillendirir</a:t>
            </a:r>
            <a:r>
              <a:rPr lang="tr-TR" sz="2400" dirty="0" smtClean="0">
                <a:latin typeface="Times New Roman" pitchFamily="18" charset="0"/>
                <a:cs typeface="Times New Roman" pitchFamily="18" charset="0"/>
              </a:rPr>
              <a:t>.  Bu nedenle ürün değerlendirmenin yanında  alternatif  süreç değerlendirme yaklaşımları da aktif olarak kullanılır.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Geleneksel Sınıf ile Yapılandırmacı Sınıfın Karşılaştırılması</a:t>
            </a:r>
            <a:endParaRPr lang="tr-TR" b="1" dirty="0"/>
          </a:p>
        </p:txBody>
      </p:sp>
      <p:graphicFrame>
        <p:nvGraphicFramePr>
          <p:cNvPr id="4" name="3 İçerik Yer Tutucusu"/>
          <p:cNvGraphicFramePr>
            <a:graphicFrameLocks noGrp="1"/>
          </p:cNvGraphicFramePr>
          <p:nvPr>
            <p:ph idx="1"/>
          </p:nvPr>
        </p:nvGraphicFramePr>
        <p:xfrm>
          <a:off x="457200" y="1412875"/>
          <a:ext cx="8229600" cy="5334000"/>
        </p:xfrm>
        <a:graphic>
          <a:graphicData uri="http://schemas.openxmlformats.org/drawingml/2006/table">
            <a:tbl>
              <a:tblPr firstRow="1" bandRow="1">
                <a:tableStyleId>{5940675A-B579-460E-94D1-54222C63F5DA}</a:tableStyleId>
              </a:tblPr>
              <a:tblGrid>
                <a:gridCol w="1306488"/>
                <a:gridCol w="3312368"/>
                <a:gridCol w="3610744"/>
              </a:tblGrid>
              <a:tr h="370840">
                <a:tc>
                  <a:txBody>
                    <a:bodyPr/>
                    <a:lstStyle/>
                    <a:p>
                      <a:pPr algn="ctr"/>
                      <a:endParaRPr lang="tr-TR" sz="2000" b="1" u="sng" dirty="0">
                        <a:latin typeface="Times New Roman" pitchFamily="18" charset="0"/>
                        <a:cs typeface="Times New Roman" pitchFamily="18" charset="0"/>
                      </a:endParaRPr>
                    </a:p>
                  </a:txBody>
                  <a:tcPr/>
                </a:tc>
                <a:tc>
                  <a:txBody>
                    <a:bodyPr/>
                    <a:lstStyle/>
                    <a:p>
                      <a:pPr algn="ctr"/>
                      <a:r>
                        <a:rPr lang="tr-TR" sz="2000" b="1" u="sng" dirty="0" smtClean="0">
                          <a:latin typeface="Times New Roman" pitchFamily="18" charset="0"/>
                          <a:cs typeface="Times New Roman" pitchFamily="18" charset="0"/>
                        </a:rPr>
                        <a:t>Geleneksel Sınıf</a:t>
                      </a:r>
                      <a:endParaRPr lang="tr-TR" sz="2000" b="1" u="sng" dirty="0">
                        <a:latin typeface="Times New Roman" pitchFamily="18" charset="0"/>
                        <a:cs typeface="Times New Roman" pitchFamily="18" charset="0"/>
                      </a:endParaRPr>
                    </a:p>
                  </a:txBody>
                  <a:tcPr/>
                </a:tc>
                <a:tc>
                  <a:txBody>
                    <a:bodyPr/>
                    <a:lstStyle/>
                    <a:p>
                      <a:pPr algn="ctr"/>
                      <a:r>
                        <a:rPr lang="tr-TR" sz="2000" b="1" u="sng" dirty="0" smtClean="0">
                          <a:latin typeface="Times New Roman" pitchFamily="18" charset="0"/>
                          <a:cs typeface="Times New Roman" pitchFamily="18" charset="0"/>
                        </a:rPr>
                        <a:t>Yapılandırmacı Sınıf</a:t>
                      </a:r>
                      <a:endParaRPr lang="tr-TR" sz="2000" b="1" u="sng" dirty="0">
                        <a:latin typeface="Times New Roman" pitchFamily="18" charset="0"/>
                        <a:cs typeface="Times New Roman" pitchFamily="18" charset="0"/>
                      </a:endParaRPr>
                    </a:p>
                  </a:txBody>
                  <a:tcPr/>
                </a:tc>
              </a:tr>
              <a:tr h="370840">
                <a:tc>
                  <a:txBody>
                    <a:bodyPr/>
                    <a:lstStyle/>
                    <a:p>
                      <a:r>
                        <a:rPr lang="tr-TR" sz="2000" b="1" dirty="0" smtClean="0">
                          <a:latin typeface="Times New Roman" pitchFamily="18" charset="0"/>
                          <a:cs typeface="Times New Roman" pitchFamily="18" charset="0"/>
                        </a:rPr>
                        <a:t>Felsefe</a:t>
                      </a:r>
                      <a:endParaRPr lang="tr-TR" sz="2000" b="1" dirty="0">
                        <a:latin typeface="Times New Roman" pitchFamily="18" charset="0"/>
                        <a:cs typeface="Times New Roman" pitchFamily="18" charset="0"/>
                      </a:endParaRPr>
                    </a:p>
                  </a:txBody>
                  <a:tcPr/>
                </a:tc>
                <a:tc>
                  <a:txBody>
                    <a:bodyPr/>
                    <a:lstStyle/>
                    <a:p>
                      <a:pPr algn="ctr"/>
                      <a:r>
                        <a:rPr lang="tr-TR" sz="2000" dirty="0" smtClean="0">
                          <a:latin typeface="Times New Roman" pitchFamily="18" charset="0"/>
                          <a:cs typeface="Times New Roman" pitchFamily="18" charset="0"/>
                        </a:rPr>
                        <a:t>Daimicilik - Esasicilik</a:t>
                      </a:r>
                      <a:endParaRPr lang="tr-TR" sz="2000" dirty="0">
                        <a:latin typeface="Times New Roman" pitchFamily="18" charset="0"/>
                        <a:cs typeface="Times New Roman" pitchFamily="18" charset="0"/>
                      </a:endParaRPr>
                    </a:p>
                  </a:txBody>
                  <a:tcPr/>
                </a:tc>
                <a:tc>
                  <a:txBody>
                    <a:bodyPr/>
                    <a:lstStyle/>
                    <a:p>
                      <a:pPr algn="ctr"/>
                      <a:r>
                        <a:rPr lang="tr-TR" sz="2000" dirty="0" smtClean="0">
                          <a:latin typeface="Times New Roman" pitchFamily="18" charset="0"/>
                          <a:cs typeface="Times New Roman" pitchFamily="18" charset="0"/>
                        </a:rPr>
                        <a:t>İlerlemecilik- Yeniden Kurmacılık</a:t>
                      </a:r>
                      <a:endParaRPr lang="tr-TR" sz="2000" dirty="0">
                        <a:latin typeface="Times New Roman" pitchFamily="18" charset="0"/>
                        <a:cs typeface="Times New Roman" pitchFamily="18" charset="0"/>
                      </a:endParaRPr>
                    </a:p>
                  </a:txBody>
                  <a:tcPr/>
                </a:tc>
              </a:tr>
              <a:tr h="370840">
                <a:tc>
                  <a:txBody>
                    <a:bodyPr/>
                    <a:lstStyle/>
                    <a:p>
                      <a:r>
                        <a:rPr lang="tr-TR" sz="2000" b="1" dirty="0" smtClean="0">
                          <a:latin typeface="Times New Roman" pitchFamily="18" charset="0"/>
                          <a:cs typeface="Times New Roman" pitchFamily="18" charset="0"/>
                        </a:rPr>
                        <a:t>Öğretmen</a:t>
                      </a:r>
                      <a:endParaRPr lang="tr-TR" sz="2000" b="1"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Bilginin kaynağı ve konu hakkında otoritedir. Bilgiyi sunar.</a:t>
                      </a:r>
                      <a:endParaRPr lang="tr-TR" sz="2000"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Rehberdir, bilgi aktarmaz. Öğrencilerin bireysel farklılıklarını dikkate alıp  öğrencilerle</a:t>
                      </a:r>
                      <a:r>
                        <a:rPr lang="tr-TR" sz="2000" baseline="0" dirty="0" smtClean="0">
                          <a:latin typeface="Times New Roman" pitchFamily="18" charset="0"/>
                          <a:cs typeface="Times New Roman" pitchFamily="18" charset="0"/>
                        </a:rPr>
                        <a:t> birlikte öğrenme ortamlarında yer alır.</a:t>
                      </a:r>
                      <a:endParaRPr lang="tr-TR" sz="2000" dirty="0">
                        <a:latin typeface="Times New Roman" pitchFamily="18" charset="0"/>
                        <a:cs typeface="Times New Roman" pitchFamily="18" charset="0"/>
                      </a:endParaRPr>
                    </a:p>
                  </a:txBody>
                  <a:tcPr/>
                </a:tc>
              </a:tr>
              <a:tr h="370840">
                <a:tc>
                  <a:txBody>
                    <a:bodyPr/>
                    <a:lstStyle/>
                    <a:p>
                      <a:r>
                        <a:rPr lang="tr-TR" sz="2000" b="1" dirty="0" smtClean="0">
                          <a:latin typeface="Times New Roman" pitchFamily="18" charset="0"/>
                          <a:cs typeface="Times New Roman" pitchFamily="18" charset="0"/>
                        </a:rPr>
                        <a:t>Öğrenci</a:t>
                      </a:r>
                      <a:endParaRPr lang="tr-TR" sz="2000" b="1"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Pasiftir, kendine sunulan bilgiyi alandır. Genelde yalnız çalışır.</a:t>
                      </a:r>
                      <a:endParaRPr lang="tr-TR" sz="2000"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Bilgiye ulaşan, kendi</a:t>
                      </a:r>
                      <a:r>
                        <a:rPr lang="tr-TR" sz="2000" baseline="0" dirty="0" smtClean="0">
                          <a:latin typeface="Times New Roman" pitchFamily="18" charset="0"/>
                          <a:cs typeface="Times New Roman" pitchFamily="18" charset="0"/>
                        </a:rPr>
                        <a:t> öğrenme sorumluluğunu alan kişidir. Genelde işbirliği içinde çalışır.</a:t>
                      </a:r>
                      <a:endParaRPr lang="tr-TR" sz="2000" dirty="0">
                        <a:latin typeface="Times New Roman" pitchFamily="18" charset="0"/>
                        <a:cs typeface="Times New Roman" pitchFamily="18" charset="0"/>
                      </a:endParaRPr>
                    </a:p>
                  </a:txBody>
                  <a:tcPr/>
                </a:tc>
              </a:tr>
              <a:tr h="370840">
                <a:tc>
                  <a:txBody>
                    <a:bodyPr/>
                    <a:lstStyle/>
                    <a:p>
                      <a:r>
                        <a:rPr lang="tr-TR" sz="2000" b="1" dirty="0" smtClean="0">
                          <a:latin typeface="Times New Roman" pitchFamily="18" charset="0"/>
                          <a:cs typeface="Times New Roman" pitchFamily="18" charset="0"/>
                        </a:rPr>
                        <a:t>Öğrenme</a:t>
                      </a:r>
                      <a:endParaRPr lang="tr-TR" sz="2000" b="1"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Davranış değişikliği</a:t>
                      </a:r>
                      <a:r>
                        <a:rPr lang="tr-TR" sz="2000" baseline="0" dirty="0" smtClean="0">
                          <a:latin typeface="Times New Roman" pitchFamily="18" charset="0"/>
                          <a:cs typeface="Times New Roman" pitchFamily="18" charset="0"/>
                        </a:rPr>
                        <a:t> veya bilgiyi belleğe alma, tekrar ve yazma şeklinde gerçekleşir. Tümevarımcıdır.</a:t>
                      </a:r>
                      <a:endParaRPr lang="tr-TR" sz="2000" dirty="0">
                        <a:latin typeface="Times New Roman" pitchFamily="18" charset="0"/>
                        <a:cs typeface="Times New Roman" pitchFamily="18" charset="0"/>
                      </a:endParaRPr>
                    </a:p>
                  </a:txBody>
                  <a:tcPr/>
                </a:tc>
                <a:tc>
                  <a:txBody>
                    <a:bodyPr/>
                    <a:lstStyle/>
                    <a:p>
                      <a:r>
                        <a:rPr lang="tr-TR" sz="2000" dirty="0" smtClean="0">
                          <a:latin typeface="Times New Roman" pitchFamily="18" charset="0"/>
                          <a:cs typeface="Times New Roman" pitchFamily="18" charset="0"/>
                        </a:rPr>
                        <a:t>Yeni bilgi eski ,eski bilgilerle</a:t>
                      </a:r>
                      <a:r>
                        <a:rPr lang="tr-TR" sz="2000" baseline="0" dirty="0" smtClean="0">
                          <a:latin typeface="Times New Roman" pitchFamily="18" charset="0"/>
                          <a:cs typeface="Times New Roman" pitchFamily="18" charset="0"/>
                        </a:rPr>
                        <a:t> ilişkilendirilerek,  sürekli yeni öğrenme  şemaları oluşturma  şeklinde gerçekleşir. Tümdengelimcidir.</a:t>
                      </a:r>
                      <a:endParaRPr lang="tr-TR"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normAutofit fontScale="90000"/>
          </a:bodyPr>
          <a:lstStyle/>
          <a:p>
            <a:r>
              <a:rPr lang="tr-TR" b="1" dirty="0" smtClean="0">
                <a:latin typeface="Times New Roman" pitchFamily="18" charset="0"/>
                <a:cs typeface="Times New Roman" pitchFamily="18" charset="0"/>
              </a:rPr>
              <a:t>Geleneksel Sınıf ile Yapılandırmacı Sınıfın Karşılaştırılması</a:t>
            </a:r>
            <a:endParaRPr lang="tr-TR" b="1" dirty="0"/>
          </a:p>
        </p:txBody>
      </p:sp>
      <p:graphicFrame>
        <p:nvGraphicFramePr>
          <p:cNvPr id="4" name="3 İçerik Yer Tutucusu"/>
          <p:cNvGraphicFramePr>
            <a:graphicFrameLocks noGrp="1"/>
          </p:cNvGraphicFramePr>
          <p:nvPr>
            <p:ph idx="1"/>
          </p:nvPr>
        </p:nvGraphicFramePr>
        <p:xfrm>
          <a:off x="395536" y="1484784"/>
          <a:ext cx="8229600" cy="4998720"/>
        </p:xfrm>
        <a:graphic>
          <a:graphicData uri="http://schemas.openxmlformats.org/drawingml/2006/table">
            <a:tbl>
              <a:tblPr firstRow="1" bandRow="1">
                <a:tableStyleId>{5940675A-B579-460E-94D1-54222C63F5DA}</a:tableStyleId>
              </a:tblPr>
              <a:tblGrid>
                <a:gridCol w="1522512"/>
                <a:gridCol w="2880320"/>
                <a:gridCol w="3826768"/>
              </a:tblGrid>
              <a:tr h="370840">
                <a:tc>
                  <a:txBody>
                    <a:bodyPr/>
                    <a:lstStyle/>
                    <a:p>
                      <a:pPr algn="ctr"/>
                      <a:endParaRPr lang="tr-TR" sz="1600" b="1" u="sng" dirty="0">
                        <a:latin typeface="Times New Roman" pitchFamily="18" charset="0"/>
                        <a:cs typeface="Times New Roman" pitchFamily="18" charset="0"/>
                      </a:endParaRPr>
                    </a:p>
                  </a:txBody>
                  <a:tcPr/>
                </a:tc>
                <a:tc>
                  <a:txBody>
                    <a:bodyPr/>
                    <a:lstStyle/>
                    <a:p>
                      <a:pPr algn="ctr"/>
                      <a:r>
                        <a:rPr lang="tr-TR" sz="2000" b="1" u="sng" dirty="0" smtClean="0">
                          <a:latin typeface="Times New Roman" pitchFamily="18" charset="0"/>
                          <a:cs typeface="Times New Roman" pitchFamily="18" charset="0"/>
                        </a:rPr>
                        <a:t>Geleneksel Sınıf</a:t>
                      </a:r>
                      <a:endParaRPr lang="tr-TR" sz="2000" b="1" u="sng" dirty="0">
                        <a:latin typeface="Times New Roman" pitchFamily="18" charset="0"/>
                        <a:cs typeface="Times New Roman" pitchFamily="18" charset="0"/>
                      </a:endParaRPr>
                    </a:p>
                  </a:txBody>
                  <a:tcPr/>
                </a:tc>
                <a:tc>
                  <a:txBody>
                    <a:bodyPr/>
                    <a:lstStyle/>
                    <a:p>
                      <a:pPr algn="ctr"/>
                      <a:r>
                        <a:rPr lang="tr-TR" sz="2000" b="1" u="sng" dirty="0" smtClean="0">
                          <a:latin typeface="Times New Roman" pitchFamily="18" charset="0"/>
                          <a:cs typeface="Times New Roman" pitchFamily="18" charset="0"/>
                        </a:rPr>
                        <a:t>Yapılandırmacı Sınıf</a:t>
                      </a:r>
                      <a:endParaRPr lang="tr-TR" sz="2000" b="1" u="sng" dirty="0">
                        <a:latin typeface="Times New Roman" pitchFamily="18" charset="0"/>
                        <a:cs typeface="Times New Roman" pitchFamily="18" charset="0"/>
                      </a:endParaRPr>
                    </a:p>
                  </a:txBody>
                  <a:tcPr/>
                </a:tc>
              </a:tr>
              <a:tr h="370840">
                <a:tc>
                  <a:txBody>
                    <a:bodyPr/>
                    <a:lstStyle/>
                    <a:p>
                      <a:r>
                        <a:rPr lang="tr-TR" sz="1600" b="1" dirty="0" smtClean="0">
                          <a:latin typeface="Times New Roman" pitchFamily="18" charset="0"/>
                          <a:cs typeface="Times New Roman" pitchFamily="18" charset="0"/>
                        </a:rPr>
                        <a:t>Öğrenme Ortamı</a:t>
                      </a:r>
                      <a:endParaRPr lang="tr-TR" sz="1600" b="1"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Klasik, ense düzeni sınıflarda ve öğretmenin</a:t>
                      </a:r>
                      <a:r>
                        <a:rPr lang="tr-TR" sz="1600" baseline="0" dirty="0" smtClean="0">
                          <a:latin typeface="Times New Roman" pitchFamily="18" charset="0"/>
                          <a:cs typeface="Times New Roman" pitchFamily="18" charset="0"/>
                        </a:rPr>
                        <a:t> aktif olduğu ortamlarda  gerçekleşir. </a:t>
                      </a:r>
                      <a:endParaRPr lang="tr-TR" sz="1600"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Gerçek yada gerçeğe yakın ortamlarda, işbirlikli öğrenmenin aktif</a:t>
                      </a:r>
                      <a:r>
                        <a:rPr lang="tr-TR" sz="1600" baseline="0" dirty="0" smtClean="0">
                          <a:latin typeface="Times New Roman" pitchFamily="18" charset="0"/>
                          <a:cs typeface="Times New Roman" pitchFamily="18" charset="0"/>
                        </a:rPr>
                        <a:t> olarak kullanıldığı, öğretmenin kolaylaştırıcı ve teşhis edici olduğu ortamlarda gerçekleşir.</a:t>
                      </a:r>
                      <a:endParaRPr lang="tr-TR" sz="1600" dirty="0">
                        <a:latin typeface="Times New Roman" pitchFamily="18" charset="0"/>
                        <a:cs typeface="Times New Roman" pitchFamily="18" charset="0"/>
                      </a:endParaRPr>
                    </a:p>
                  </a:txBody>
                  <a:tcPr/>
                </a:tc>
              </a:tr>
              <a:tr h="370840">
                <a:tc>
                  <a:txBody>
                    <a:bodyPr/>
                    <a:lstStyle/>
                    <a:p>
                      <a:r>
                        <a:rPr lang="tr-TR" sz="1600" b="1" dirty="0" smtClean="0">
                          <a:latin typeface="Times New Roman" pitchFamily="18" charset="0"/>
                          <a:cs typeface="Times New Roman" pitchFamily="18" charset="0"/>
                        </a:rPr>
                        <a:t>Program</a:t>
                      </a:r>
                      <a:endParaRPr lang="tr-TR" sz="1600" b="1"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Konu merkezlidir. Öğrenciye göre esnemez.</a:t>
                      </a:r>
                      <a:endParaRPr lang="tr-TR" sz="1600" dirty="0">
                        <a:latin typeface="Times New Roman" pitchFamily="18" charset="0"/>
                        <a:cs typeface="Times New Roman" pitchFamily="18" charset="0"/>
                      </a:endParaRPr>
                    </a:p>
                  </a:txBody>
                  <a:tcPr/>
                </a:tc>
                <a:tc>
                  <a:txBody>
                    <a:bodyPr/>
                    <a:lstStyle/>
                    <a:p>
                      <a:pPr algn="just"/>
                      <a:r>
                        <a:rPr lang="tr-TR" sz="1600" baseline="0" dirty="0" smtClean="0">
                          <a:latin typeface="Times New Roman" pitchFamily="18" charset="0"/>
                          <a:cs typeface="Times New Roman" pitchFamily="18" charset="0"/>
                        </a:rPr>
                        <a:t>Öğrenci merkezlidir. </a:t>
                      </a:r>
                      <a:r>
                        <a:rPr lang="tr-TR" sz="1600" dirty="0" smtClean="0">
                          <a:latin typeface="Times New Roman" pitchFamily="18" charset="0"/>
                          <a:cs typeface="Times New Roman" pitchFamily="18" charset="0"/>
                        </a:rPr>
                        <a:t>Program öğrencilerin</a:t>
                      </a:r>
                      <a:r>
                        <a:rPr lang="tr-TR" sz="1600" baseline="0" dirty="0" smtClean="0">
                          <a:latin typeface="Times New Roman" pitchFamily="18" charset="0"/>
                          <a:cs typeface="Times New Roman" pitchFamily="18" charset="0"/>
                        </a:rPr>
                        <a:t> ilgi, istek ve ihtiyaçlarına göre esnetilebilir. Öğrenci sorularına değer verilir.</a:t>
                      </a:r>
                      <a:endParaRPr lang="tr-TR" sz="1600" dirty="0">
                        <a:latin typeface="Times New Roman" pitchFamily="18" charset="0"/>
                        <a:cs typeface="Times New Roman" pitchFamily="18" charset="0"/>
                      </a:endParaRPr>
                    </a:p>
                  </a:txBody>
                  <a:tcPr/>
                </a:tc>
              </a:tr>
              <a:tr h="370840">
                <a:tc>
                  <a:txBody>
                    <a:bodyPr/>
                    <a:lstStyle/>
                    <a:p>
                      <a:r>
                        <a:rPr lang="tr-TR" sz="1600" b="1" dirty="0" smtClean="0">
                          <a:latin typeface="Times New Roman" pitchFamily="18" charset="0"/>
                          <a:cs typeface="Times New Roman" pitchFamily="18" charset="0"/>
                        </a:rPr>
                        <a:t> Bilgi</a:t>
                      </a:r>
                      <a:endParaRPr lang="tr-TR" sz="1600" b="1"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Nesnel ve öğrenenden bağımsızdır. </a:t>
                      </a:r>
                      <a:endParaRPr lang="tr-TR" sz="1600"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Özneldir. Kişiden</a:t>
                      </a:r>
                      <a:r>
                        <a:rPr lang="tr-TR" sz="1600" baseline="0" dirty="0" smtClean="0">
                          <a:latin typeface="Times New Roman" pitchFamily="18" charset="0"/>
                          <a:cs typeface="Times New Roman" pitchFamily="18" charset="0"/>
                        </a:rPr>
                        <a:t> kişiye farklı gerçekleşir. Dinamik ve değişebilir.</a:t>
                      </a:r>
                      <a:endParaRPr lang="tr-TR" sz="1600" dirty="0">
                        <a:latin typeface="Times New Roman" pitchFamily="18" charset="0"/>
                        <a:cs typeface="Times New Roman" pitchFamily="18" charset="0"/>
                      </a:endParaRPr>
                    </a:p>
                  </a:txBody>
                  <a:tcPr/>
                </a:tc>
              </a:tr>
              <a:tr h="370840">
                <a:tc>
                  <a:txBody>
                    <a:bodyPr/>
                    <a:lstStyle/>
                    <a:p>
                      <a:r>
                        <a:rPr lang="tr-TR" sz="1600" b="1" dirty="0" smtClean="0">
                          <a:latin typeface="Times New Roman" pitchFamily="18" charset="0"/>
                          <a:cs typeface="Times New Roman" pitchFamily="18" charset="0"/>
                        </a:rPr>
                        <a:t>Eğitim Durumları</a:t>
                      </a:r>
                      <a:endParaRPr lang="tr-TR" sz="1600" b="1"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Gelenekse</a:t>
                      </a:r>
                      <a:r>
                        <a:rPr lang="tr-TR" sz="1600" baseline="0" dirty="0" smtClean="0">
                          <a:latin typeface="Times New Roman" pitchFamily="18" charset="0"/>
                          <a:cs typeface="Times New Roman" pitchFamily="18" charset="0"/>
                        </a:rPr>
                        <a:t>l, öğretmen merkezli öğretim yöntem yada teknikleri kullanılır.</a:t>
                      </a:r>
                      <a:endParaRPr lang="tr-TR" sz="1600"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Aktif</a:t>
                      </a:r>
                      <a:r>
                        <a:rPr lang="tr-TR" sz="1600" baseline="0" dirty="0" smtClean="0">
                          <a:latin typeface="Times New Roman" pitchFamily="18" charset="0"/>
                          <a:cs typeface="Times New Roman" pitchFamily="18" charset="0"/>
                        </a:rPr>
                        <a:t> eğitici (ve eğlendirici) öğretim yöntem ve teknikleri kullanılır.</a:t>
                      </a:r>
                      <a:endParaRPr lang="tr-TR" sz="1600" dirty="0">
                        <a:latin typeface="Times New Roman" pitchFamily="18" charset="0"/>
                        <a:cs typeface="Times New Roman" pitchFamily="18" charset="0"/>
                      </a:endParaRPr>
                    </a:p>
                  </a:txBody>
                  <a:tcPr/>
                </a:tc>
              </a:tr>
              <a:tr h="370840">
                <a:tc>
                  <a:txBody>
                    <a:bodyPr/>
                    <a:lstStyle/>
                    <a:p>
                      <a:r>
                        <a:rPr lang="tr-TR" sz="1600" b="1" dirty="0" smtClean="0">
                          <a:latin typeface="Times New Roman" pitchFamily="18" charset="0"/>
                          <a:cs typeface="Times New Roman" pitchFamily="18" charset="0"/>
                        </a:rPr>
                        <a:t>Değerlendirme</a:t>
                      </a:r>
                      <a:endParaRPr lang="tr-TR" sz="1600" b="1"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Ürüne dönük kağıt kalem sınavları yapılır. Değerlendirme öğretimden ayrı olarak gerçekleştirilir.</a:t>
                      </a:r>
                      <a:endParaRPr lang="tr-TR" sz="1600" dirty="0">
                        <a:latin typeface="Times New Roman" pitchFamily="18" charset="0"/>
                        <a:cs typeface="Times New Roman" pitchFamily="18" charset="0"/>
                      </a:endParaRPr>
                    </a:p>
                  </a:txBody>
                  <a:tcPr/>
                </a:tc>
                <a:tc>
                  <a:txBody>
                    <a:bodyPr/>
                    <a:lstStyle/>
                    <a:p>
                      <a:pPr algn="just"/>
                      <a:r>
                        <a:rPr lang="tr-TR" sz="1600" dirty="0" smtClean="0">
                          <a:latin typeface="Times New Roman" pitchFamily="18" charset="0"/>
                          <a:cs typeface="Times New Roman" pitchFamily="18" charset="0"/>
                        </a:rPr>
                        <a:t>Ürün değerlendirmenin yanında, sürece dönük, alternatif</a:t>
                      </a:r>
                      <a:r>
                        <a:rPr lang="tr-TR" sz="1600" baseline="0" dirty="0" smtClean="0">
                          <a:latin typeface="Times New Roman" pitchFamily="18" charset="0"/>
                          <a:cs typeface="Times New Roman" pitchFamily="18" charset="0"/>
                        </a:rPr>
                        <a:t> ölçme ve değerlendirme teknikleri kullanılır. Değerlendirme öğretim ile birleştirilmiştir. Özdeğerlendirmeye önem verilir.</a:t>
                      </a:r>
                      <a:endParaRPr lang="tr-TR" sz="16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94122"/>
          </a:xfrm>
        </p:spPr>
        <p:txBody>
          <a:bodyPr>
            <a:normAutofit fontScale="90000"/>
          </a:bodyPr>
          <a:lstStyle/>
          <a:p>
            <a:r>
              <a:rPr lang="tr-TR" dirty="0" smtClean="0">
                <a:latin typeface="Times New Roman" pitchFamily="18" charset="0"/>
                <a:cs typeface="Times New Roman" pitchFamily="18" charset="0"/>
              </a:rPr>
              <a:t>Davranışçı- Bilişsel ve Yapılandırmacı Öğrenmenin Karşılaştırılması</a:t>
            </a:r>
            <a:endParaRPr lang="tr-TR" dirty="0"/>
          </a:p>
        </p:txBody>
      </p:sp>
      <p:graphicFrame>
        <p:nvGraphicFramePr>
          <p:cNvPr id="4" name="3 İçerik Yer Tutucusu"/>
          <p:cNvGraphicFramePr>
            <a:graphicFrameLocks noGrp="1"/>
          </p:cNvGraphicFramePr>
          <p:nvPr>
            <p:ph idx="1"/>
          </p:nvPr>
        </p:nvGraphicFramePr>
        <p:xfrm>
          <a:off x="467544" y="1340768"/>
          <a:ext cx="8363271" cy="5212080"/>
        </p:xfrm>
        <a:graphic>
          <a:graphicData uri="http://schemas.openxmlformats.org/drawingml/2006/table">
            <a:tbl>
              <a:tblPr firstRow="1" bandRow="1">
                <a:effectLst>
                  <a:outerShdw blurRad="50800" dist="38100" dir="18900000" algn="bl" rotWithShape="0">
                    <a:schemeClr val="tx1">
                      <a:alpha val="40000"/>
                    </a:schemeClr>
                  </a:outerShdw>
                </a:effectLst>
                <a:tableStyleId>{5940675A-B579-460E-94D1-54222C63F5DA}</a:tableStyleId>
              </a:tblPr>
              <a:tblGrid>
                <a:gridCol w="1728191"/>
                <a:gridCol w="2014379"/>
                <a:gridCol w="2048973"/>
                <a:gridCol w="2571728"/>
              </a:tblGrid>
              <a:tr h="370840">
                <a:tc>
                  <a:txBody>
                    <a:bodyPr/>
                    <a:lstStyle/>
                    <a:p>
                      <a:r>
                        <a:rPr lang="tr-TR" b="1" dirty="0" smtClean="0">
                          <a:latin typeface="Times New Roman" pitchFamily="18" charset="0"/>
                          <a:cs typeface="Times New Roman" pitchFamily="18" charset="0"/>
                        </a:rPr>
                        <a:t>TEMEL ÖĞELER</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DAVRANIŞÇI</a:t>
                      </a:r>
                      <a:endParaRPr lang="tr-TR" b="1" u="sng"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BİLİŞSEL</a:t>
                      </a:r>
                      <a:endParaRPr lang="tr-TR" b="1" u="sng"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YAPILANDIRMACI</a:t>
                      </a:r>
                      <a:endParaRPr lang="tr-TR" b="1" u="sng"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Bilginin</a:t>
                      </a:r>
                      <a:r>
                        <a:rPr lang="tr-TR" b="1" baseline="0" dirty="0" smtClean="0">
                          <a:latin typeface="Times New Roman" pitchFamily="18" charset="0"/>
                          <a:cs typeface="Times New Roman" pitchFamily="18" charset="0"/>
                        </a:rPr>
                        <a:t> Niteliği</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Nesnel gerçekliğe dayalı, bilen kişiden</a:t>
                      </a:r>
                      <a:r>
                        <a:rPr lang="tr-TR" baseline="0" dirty="0" smtClean="0">
                          <a:latin typeface="Times New Roman" pitchFamily="18" charset="0"/>
                          <a:cs typeface="Times New Roman" pitchFamily="18" charset="0"/>
                        </a:rPr>
                        <a:t> bağımsız.</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Nesnel</a:t>
                      </a:r>
                      <a:r>
                        <a:rPr lang="tr-TR" baseline="0" dirty="0" smtClean="0">
                          <a:latin typeface="Times New Roman" pitchFamily="18" charset="0"/>
                          <a:cs typeface="Times New Roman" pitchFamily="18" charset="0"/>
                        </a:rPr>
                        <a:t> gerçekliğe dayalı, bilen kişinin önbilgilerine bağlı</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Bireysel ve toplumsal olarak yapılandırılan öznel gerçekliğe dayalı</a:t>
                      </a:r>
                      <a:endParaRPr lang="tr-TR" dirty="0">
                        <a:latin typeface="Times New Roman" pitchFamily="18" charset="0"/>
                        <a:cs typeface="Times New Roman" pitchFamily="18" charset="0"/>
                      </a:endParaRPr>
                    </a:p>
                  </a:txBody>
                  <a:tcPr>
                    <a:solidFill>
                      <a:schemeClr val="accent4">
                        <a:lumMod val="20000"/>
                        <a:lumOff val="80000"/>
                      </a:schemeClr>
                    </a:solidFill>
                  </a:tcPr>
                </a:tc>
              </a:tr>
              <a:tr h="605760">
                <a:tc>
                  <a:txBody>
                    <a:bodyPr/>
                    <a:lstStyle/>
                    <a:p>
                      <a:r>
                        <a:rPr lang="tr-TR" b="1" dirty="0" smtClean="0">
                          <a:latin typeface="Times New Roman" pitchFamily="18" charset="0"/>
                          <a:cs typeface="Times New Roman" pitchFamily="18" charset="0"/>
                        </a:rPr>
                        <a:t>Öğretmenin Rolü</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Bilgi aktarma</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Bilgi edinme sürecini yönetme</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Öğrenciye yardım etme, işbirliği yapma</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Öğrencinin Rolü</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Edilgen</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Yarın etkin</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Etkin</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Öğrenme</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Koşullama sonucu açık davranıştaki değişim</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Bilgiyi işleme</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Bireysel</a:t>
                      </a:r>
                      <a:r>
                        <a:rPr lang="tr-TR" baseline="0" dirty="0" smtClean="0">
                          <a:latin typeface="Times New Roman" pitchFamily="18" charset="0"/>
                          <a:cs typeface="Times New Roman" pitchFamily="18" charset="0"/>
                        </a:rPr>
                        <a:t> olarak keşfetme ve bilgiyi yapılandırma</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Öğrenme Türü</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Ayırma,</a:t>
                      </a:r>
                      <a:r>
                        <a:rPr lang="tr-TR" baseline="0" dirty="0" smtClean="0">
                          <a:latin typeface="Times New Roman" pitchFamily="18" charset="0"/>
                          <a:cs typeface="Times New Roman" pitchFamily="18" charset="0"/>
                        </a:rPr>
                        <a:t> Genelleme, İlişkilendirme, Zincirleme</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Bilgileri kısa dönemli</a:t>
                      </a:r>
                      <a:r>
                        <a:rPr lang="tr-TR" baseline="0" dirty="0" smtClean="0">
                          <a:latin typeface="Times New Roman" pitchFamily="18" charset="0"/>
                          <a:cs typeface="Times New Roman" pitchFamily="18" charset="0"/>
                        </a:rPr>
                        <a:t> bellekte işleme, uzun dönemli belleğe depolama</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Gerçek</a:t>
                      </a:r>
                      <a:r>
                        <a:rPr lang="tr-TR" baseline="0" dirty="0" smtClean="0">
                          <a:latin typeface="Times New Roman" pitchFamily="18" charset="0"/>
                          <a:cs typeface="Times New Roman" pitchFamily="18" charset="0"/>
                        </a:rPr>
                        <a:t> durumlara dayalı sorun çözme</a:t>
                      </a:r>
                      <a:endParaRPr lang="tr-TR" dirty="0">
                        <a:latin typeface="Times New Roman" pitchFamily="18" charset="0"/>
                        <a:cs typeface="Times New Roman" pitchFamily="18" charset="0"/>
                      </a:endParaRPr>
                    </a:p>
                  </a:txBody>
                  <a:tcPr>
                    <a:solidFill>
                      <a:schemeClr val="accent4">
                        <a:lumMod val="20000"/>
                        <a:lumOff val="80000"/>
                      </a:scheme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latin typeface="Times New Roman" pitchFamily="18" charset="0"/>
                <a:cs typeface="Times New Roman" pitchFamily="18" charset="0"/>
              </a:rPr>
              <a:t>Davranışçı- Bilişsel ve Yapılandırmacı Öğrenmenin Karşılaştırılması</a:t>
            </a:r>
            <a:endParaRPr lang="tr-TR" dirty="0"/>
          </a:p>
        </p:txBody>
      </p:sp>
      <p:graphicFrame>
        <p:nvGraphicFramePr>
          <p:cNvPr id="4" name="3 İçerik Yer Tutucusu"/>
          <p:cNvGraphicFramePr>
            <a:graphicFrameLocks noGrp="1"/>
          </p:cNvGraphicFramePr>
          <p:nvPr>
            <p:ph idx="1"/>
          </p:nvPr>
        </p:nvGraphicFramePr>
        <p:xfrm>
          <a:off x="323529" y="1600200"/>
          <a:ext cx="8363271" cy="4302760"/>
        </p:xfrm>
        <a:graphic>
          <a:graphicData uri="http://schemas.openxmlformats.org/drawingml/2006/table">
            <a:tbl>
              <a:tblPr firstRow="1" bandRow="1">
                <a:effectLst>
                  <a:outerShdw blurRad="50800" dist="38100" dir="18900000" algn="bl" rotWithShape="0">
                    <a:schemeClr val="tx1">
                      <a:alpha val="40000"/>
                    </a:schemeClr>
                  </a:outerShdw>
                </a:effectLst>
                <a:tableStyleId>{5940675A-B579-460E-94D1-54222C63F5DA}</a:tableStyleId>
              </a:tblPr>
              <a:tblGrid>
                <a:gridCol w="1728191"/>
                <a:gridCol w="2014379"/>
                <a:gridCol w="2048973"/>
                <a:gridCol w="2571728"/>
              </a:tblGrid>
              <a:tr h="370840">
                <a:tc>
                  <a:txBody>
                    <a:bodyPr/>
                    <a:lstStyle/>
                    <a:p>
                      <a:r>
                        <a:rPr lang="tr-TR" b="1" dirty="0" smtClean="0">
                          <a:latin typeface="Times New Roman" pitchFamily="18" charset="0"/>
                          <a:cs typeface="Times New Roman" pitchFamily="18" charset="0"/>
                        </a:rPr>
                        <a:t>TEMEL ÖĞELER</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DAVRANIŞÇI</a:t>
                      </a:r>
                      <a:endParaRPr lang="tr-TR" b="1" u="sng"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BİLİŞSEL</a:t>
                      </a:r>
                      <a:endParaRPr lang="tr-TR" b="1" u="sng" dirty="0">
                        <a:latin typeface="Times New Roman" pitchFamily="18" charset="0"/>
                        <a:cs typeface="Times New Roman" pitchFamily="18" charset="0"/>
                      </a:endParaRPr>
                    </a:p>
                  </a:txBody>
                  <a:tcPr>
                    <a:solidFill>
                      <a:schemeClr val="accent4">
                        <a:lumMod val="20000"/>
                        <a:lumOff val="80000"/>
                      </a:schemeClr>
                    </a:solidFill>
                  </a:tcPr>
                </a:tc>
                <a:tc>
                  <a:txBody>
                    <a:bodyPr/>
                    <a:lstStyle/>
                    <a:p>
                      <a:r>
                        <a:rPr lang="tr-TR" b="1" u="sng" dirty="0" smtClean="0">
                          <a:latin typeface="Times New Roman" pitchFamily="18" charset="0"/>
                          <a:cs typeface="Times New Roman" pitchFamily="18" charset="0"/>
                        </a:rPr>
                        <a:t>YAPILANDIRMACI</a:t>
                      </a:r>
                      <a:endParaRPr lang="tr-TR" b="1" u="sng"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Öğretim Türü</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Tümevarımcı</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itchFamily="18" charset="0"/>
                          <a:cs typeface="Times New Roman" pitchFamily="18" charset="0"/>
                        </a:rPr>
                        <a:t>Tümevarımcı</a:t>
                      </a: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Tümdengelimci</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Öğretim Stratejileri</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Bilgiyi</a:t>
                      </a:r>
                      <a:r>
                        <a:rPr lang="tr-TR" baseline="0" dirty="0" smtClean="0">
                          <a:latin typeface="Times New Roman" pitchFamily="18" charset="0"/>
                          <a:cs typeface="Times New Roman" pitchFamily="18" charset="0"/>
                        </a:rPr>
                        <a:t> sunma, alıştırma yaptırma, geribildirim verme</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Öğrencinin bilişsel</a:t>
                      </a:r>
                      <a:r>
                        <a:rPr lang="tr-TR" baseline="0" dirty="0" smtClean="0">
                          <a:latin typeface="Times New Roman" pitchFamily="18" charset="0"/>
                          <a:cs typeface="Times New Roman" pitchFamily="18" charset="0"/>
                        </a:rPr>
                        <a:t> öğrenme stratejilerini harekete geçirme</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Etkin, özdenetimli, içten güdülenmiş araştırıcı öğrenme</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Eğitim Ortamları</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Çeşitli geleneksel ortamlar (programlı öğretim, bilgisayar</a:t>
                      </a:r>
                      <a:r>
                        <a:rPr lang="tr-TR" baseline="0" dirty="0" smtClean="0">
                          <a:latin typeface="Times New Roman" pitchFamily="18" charset="0"/>
                          <a:cs typeface="Times New Roman" pitchFamily="18" charset="0"/>
                        </a:rPr>
                        <a:t> destekli eğitim vb.)</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Öğretmen ve bilgisayara dayalı öğretim</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Öğrencinin ilerlemek için fiziksel/ zihinsel  tepkiler göstermesini gerektiren etkileşimli</a:t>
                      </a:r>
                      <a:r>
                        <a:rPr lang="tr-TR" baseline="0" dirty="0" smtClean="0">
                          <a:latin typeface="Times New Roman" pitchFamily="18" charset="0"/>
                          <a:cs typeface="Times New Roman" pitchFamily="18" charset="0"/>
                        </a:rPr>
                        <a:t> ortamlar</a:t>
                      </a:r>
                      <a:endParaRPr lang="tr-TR" dirty="0">
                        <a:latin typeface="Times New Roman" pitchFamily="18" charset="0"/>
                        <a:cs typeface="Times New Roman" pitchFamily="18" charset="0"/>
                      </a:endParaRPr>
                    </a:p>
                  </a:txBody>
                  <a:tcPr>
                    <a:solidFill>
                      <a:schemeClr val="accent4">
                        <a:lumMod val="20000"/>
                        <a:lumOff val="80000"/>
                      </a:schemeClr>
                    </a:solidFill>
                  </a:tcPr>
                </a:tc>
              </a:tr>
              <a:tr h="370840">
                <a:tc>
                  <a:txBody>
                    <a:bodyPr/>
                    <a:lstStyle/>
                    <a:p>
                      <a:r>
                        <a:rPr lang="tr-TR" b="1" dirty="0" smtClean="0">
                          <a:latin typeface="Times New Roman" pitchFamily="18" charset="0"/>
                          <a:cs typeface="Times New Roman" pitchFamily="18" charset="0"/>
                        </a:rPr>
                        <a:t>Değerlendirme</a:t>
                      </a:r>
                      <a:endParaRPr lang="tr-TR" b="1"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Öğretim sürecinden ayrı ve ölçüte dayalı</a:t>
                      </a: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latin typeface="Times New Roman" pitchFamily="18" charset="0"/>
                          <a:cs typeface="Times New Roman" pitchFamily="18" charset="0"/>
                        </a:rPr>
                        <a:t>Öğretim sürecinden ayrı ve ölçüte dayalı</a:t>
                      </a:r>
                    </a:p>
                    <a:p>
                      <a:pPr algn="ctr"/>
                      <a:endParaRPr lang="tr-TR" dirty="0">
                        <a:latin typeface="Times New Roman" pitchFamily="18" charset="0"/>
                        <a:cs typeface="Times New Roman" pitchFamily="18" charset="0"/>
                      </a:endParaRPr>
                    </a:p>
                  </a:txBody>
                  <a:tcPr>
                    <a:solidFill>
                      <a:schemeClr val="accent4">
                        <a:lumMod val="20000"/>
                        <a:lumOff val="80000"/>
                      </a:schemeClr>
                    </a:solidFill>
                  </a:tcPr>
                </a:tc>
                <a:tc>
                  <a:txBody>
                    <a:bodyPr/>
                    <a:lstStyle/>
                    <a:p>
                      <a:pPr algn="ctr"/>
                      <a:r>
                        <a:rPr lang="tr-TR" dirty="0" smtClean="0">
                          <a:latin typeface="Times New Roman" pitchFamily="18" charset="0"/>
                          <a:cs typeface="Times New Roman" pitchFamily="18" charset="0"/>
                        </a:rPr>
                        <a:t>Öğrenme süreci içinde ve ölçütten bağımsız.</a:t>
                      </a:r>
                      <a:endParaRPr lang="tr-TR" dirty="0">
                        <a:latin typeface="Times New Roman" pitchFamily="18" charset="0"/>
                        <a:cs typeface="Times New Roman" pitchFamily="18" charset="0"/>
                      </a:endParaRPr>
                    </a:p>
                  </a:txBody>
                  <a:tcPr>
                    <a:solidFill>
                      <a:schemeClr val="accent4">
                        <a:lumMod val="20000"/>
                        <a:lumOff val="80000"/>
                      </a:schemeClr>
                    </a:solidFill>
                  </a:tcPr>
                </a:tc>
              </a:tr>
            </a:tbl>
          </a:graphicData>
        </a:graphic>
      </p:graphicFrame>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703</TotalTime>
  <Words>1245</Words>
  <Application>Microsoft Office PowerPoint</Application>
  <PresentationFormat>Ekran Gösterisi (4:3)</PresentationFormat>
  <Paragraphs>140</Paragraphs>
  <Slides>18</Slides>
  <Notes>2</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YAPILANDIRMACILIK I</vt:lpstr>
      <vt:lpstr>İÇERİK</vt:lpstr>
      <vt:lpstr>YAPILANDIRMACILIK NEDİR?</vt:lpstr>
      <vt:lpstr>YAPILANDIRMACILIK NEDİR?</vt:lpstr>
      <vt:lpstr>YAPILANDIRMACILIK NEDİR?</vt:lpstr>
      <vt:lpstr>YAPILANDIRMACILIK NEDİR?</vt:lpstr>
      <vt:lpstr>YAPILANDIRMACILIK NEDİR?</vt:lpstr>
      <vt:lpstr>YAPILANDIRMACILIK NEDİR?</vt:lpstr>
      <vt:lpstr>YAPILANDIRMACI ÖĞRENME</vt:lpstr>
      <vt:lpstr>YAPILANDIRMACI ÖĞRENME</vt:lpstr>
      <vt:lpstr>Yapılandırmacı Öğrenmenin Özellikleri</vt:lpstr>
      <vt:lpstr>Yapılandırmacı Öğrenmenin Özellikleri</vt:lpstr>
      <vt:lpstr>Yapılandırmacı Öğrenmenin Özellikleri</vt:lpstr>
      <vt:lpstr>Yapılandırmacı Öğrenmenin Özellikleri</vt:lpstr>
      <vt:lpstr>Geleneksel Sınıf ile Yapılandırmacı Sınıfın Karşılaştırılması</vt:lpstr>
      <vt:lpstr>Geleneksel Sınıf ile Yapılandırmacı Sınıfın Karşılaştırılması</vt:lpstr>
      <vt:lpstr>Davranışçı- Bilişsel ve Yapılandırmacı Öğrenmenin Karşılaştırılması</vt:lpstr>
      <vt:lpstr>Davranışçı- Bilişsel ve Yapılandırmacı Öğrenmenin Karşılaştırılması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YAPILANDIRMACILIK</dc:title>
  <dc:creator>user</dc:creator>
  <cp:lastModifiedBy>user</cp:lastModifiedBy>
  <cp:revision>62</cp:revision>
  <dcterms:created xsi:type="dcterms:W3CDTF">2013-02-11T18:42:24Z</dcterms:created>
  <dcterms:modified xsi:type="dcterms:W3CDTF">2013-03-02T07:57:32Z</dcterms:modified>
</cp:coreProperties>
</file>