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-13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02.12.2021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GIDA MÜHENDİSLİĞİ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LİSANSÜSTÜ EĞİTİM ENSTİTÜSÜ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b="1" i="1" dirty="0" smtClean="0"/>
              <a:t>GMB 649- Bitkisel Gıdalarda </a:t>
            </a:r>
            <a:r>
              <a:rPr lang="tr-TR" b="1" i="1" dirty="0" err="1" smtClean="0"/>
              <a:t>Toksik</a:t>
            </a:r>
            <a:r>
              <a:rPr lang="tr-TR" b="1" i="1" dirty="0" smtClean="0"/>
              <a:t> Maddeler</a:t>
            </a:r>
            <a:endParaRPr lang="tr-TR" b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Prof. Dr. İlkay KOCA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sz="4400" b="1" i="1" dirty="0" smtClean="0">
                <a:latin typeface="Times New Roman" pitchFamily="18" charset="0"/>
                <a:cs typeface="Times New Roman" pitchFamily="18" charset="0"/>
              </a:rPr>
              <a:t>Nitrat </a:t>
            </a:r>
            <a:r>
              <a:rPr lang="tr-TR" sz="4400" b="1" i="1" dirty="0" err="1" smtClean="0">
                <a:latin typeface="Times New Roman" pitchFamily="18" charset="0"/>
                <a:cs typeface="Times New Roman" pitchFamily="18" charset="0"/>
              </a:rPr>
              <a:t>nitrit</a:t>
            </a:r>
            <a:endParaRPr lang="tr-TR" sz="4400" b="1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11. Hafta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800" b="1" i="1" dirty="0" smtClean="0"/>
              <a:t>GMB 649- Bitkisel Gıdalarda </a:t>
            </a:r>
            <a:r>
              <a:rPr lang="tr-TR" sz="2800" b="1" i="1" dirty="0" err="1" smtClean="0"/>
              <a:t>Toksik</a:t>
            </a:r>
            <a:r>
              <a:rPr lang="tr-TR" sz="2800" b="1" i="1" dirty="0" smtClean="0"/>
              <a:t> Maddeler</a:t>
            </a:r>
            <a:endParaRPr lang="tr-TR" sz="2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3405234" y="556747"/>
            <a:ext cx="1108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smtClean="0">
                <a:solidFill>
                  <a:srgbClr val="FF9933"/>
                </a:solidFill>
              </a:rPr>
              <a:t>NİTRAT</a:t>
            </a:r>
            <a:endParaRPr lang="tr-TR" sz="2000" b="1" dirty="0">
              <a:solidFill>
                <a:srgbClr val="FF9933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28596" y="928670"/>
            <a:ext cx="8229629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Azotun temel kaynağı atmosferdeki gaz halindeki </a:t>
            </a:r>
            <a:r>
              <a:rPr lang="tr-TR" sz="2000" b="1" dirty="0" err="1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elementel</a:t>
            </a:r>
            <a:r>
              <a:rPr lang="tr-TR" sz="2000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azottur.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elementel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azottan topraktaki azotlu bileşiklerin oluşması </a:t>
            </a:r>
            <a:r>
              <a:rPr lang="tr-TR" sz="2000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 çeşitli yollarla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gerçekleşebilmektedir. Bu reaksiyonları mikroorganizmalar, bitkiler ve insanlar, gerçekleştirdikleri endüstriyel ve tarımsal aktivitelerle etkilemektedir. Şimşek çakması azot ile oksijenin birleşmesine yol açmaktadır.</a:t>
            </a:r>
          </a:p>
          <a:p>
            <a:pPr algn="just"/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Bakla, fasulye gibi </a:t>
            </a:r>
            <a:r>
              <a:rPr lang="tr-TR" sz="2000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sebzelerin köklerinde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bulunan </a:t>
            </a:r>
            <a:r>
              <a:rPr lang="tr-TR" sz="2000" b="1" dirty="0" err="1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Rhizobium</a:t>
            </a:r>
            <a:r>
              <a:rPr lang="tr-TR" sz="2000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suşları</a:t>
            </a:r>
            <a:r>
              <a:rPr lang="tr-TR" sz="2000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elementel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azotu, </a:t>
            </a:r>
            <a:r>
              <a:rPr lang="tr-TR" sz="2000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amonyağa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çevirerek azot çemberine katkıda bulunmaktadır. Bunun nitrata dönüşümü,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nitrit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üzerinden </a:t>
            </a:r>
            <a:r>
              <a:rPr lang="tr-TR" sz="2000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iki basamaklı bir reaksiyonla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farklı mikroorganizmalarca gerçekleştirilmektedir.</a:t>
            </a:r>
          </a:p>
          <a:p>
            <a:pPr algn="just"/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Bitkilerin pek çoğu nitratı bünyelerine alabilir ve bir kısmından yararlanarak proteinleri ve diğer azotlu bileşikleri sentezler. Nitratın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degradasyonu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denitrifikasyon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ile nitrat azotunun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elementel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azota ve azot oksitlerine dönüşmesi toprakta ya da su kaynaklarında gerçekleşmektedir.</a:t>
            </a:r>
          </a:p>
          <a:p>
            <a:pPr algn="just"/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0601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214066" y="520627"/>
            <a:ext cx="759222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Sebzelerde </a:t>
            </a:r>
            <a:r>
              <a:rPr 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nitrat içeriğine etki eden başlıca faktörler: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İnorganik</a:t>
            </a:r>
            <a:r>
              <a:rPr lang="tr-TR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azotlu gübrelerin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kullanımı sebzelerin nitrat içeriğinin artmasına neden olmaktadır.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Bitki köklerince nitrat alımı fotosentezden etkilenmemektedir.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Nitrat, bitkilerdeki nitrat </a:t>
            </a:r>
            <a:r>
              <a:rPr lang="tr-TR" b="1" dirty="0" err="1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redüktaz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enzimi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nitrite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indirgenmektedir, bu enzimin aktivitesi </a:t>
            </a:r>
            <a:r>
              <a:rPr lang="tr-TR" b="1" dirty="0" err="1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inhibe</a:t>
            </a:r>
            <a:r>
              <a:rPr lang="tr-TR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edildiğinde nitrat birikimi artmaktadır. Yapraklı bitkiler güneşli bir öğleden sonra hasat edilenlerde sabah hasat edilenlere göre veya kapalı havalarda hasat edilenlere göre daha 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nitrat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içermektedir.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Coğrafik 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bölge ve hasat zamanı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nitrat düzeyini etkilemektedir.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Ayrıca seralarda yetiştirilen sebzelerde 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gübre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kullanımından dolayı nitrat içeriği daha fazla bulunmuştur. Nitrat birikimine sebep olan diğer faktörler; 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bitki hastalıkları, böcek zararı veya böcek ilaçları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ile temas </a:t>
            </a:r>
          </a:p>
          <a:p>
            <a:pPr algn="just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gibi faktörlerdir.</a:t>
            </a:r>
          </a:p>
          <a:p>
            <a:pPr marL="342900" indent="-342900" algn="just">
              <a:buFont typeface="+mj-lt"/>
              <a:buAutoNum type="arabicPeriod"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209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379394" y="1608426"/>
            <a:ext cx="73607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6- Nitrat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redüktaz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enzimi molibdene bağlıdır. Yetiştiği toprakta 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molibden veya potasyum eksikliği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varsa o bitkiler daha 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nitrat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içeriğine sahiptir. </a:t>
            </a:r>
          </a:p>
          <a:p>
            <a:pPr algn="just"/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7- Depolamanın nitrat ve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nitrit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içeriğine etkisine bakıldığında örnekler, özellikle 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sıcaklıkta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depolanınca nitrat miktarı azalmakta,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nitrit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miktarı artmaktadır. </a:t>
            </a:r>
          </a:p>
          <a:p>
            <a:pPr algn="just"/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1379393" y="3790331"/>
            <a:ext cx="71163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8-İşlenmiş ürünlerde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nitrit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içeriği genelde daha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yüksek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çıkmaktadır. </a:t>
            </a:r>
            <a:r>
              <a:rPr lang="tr-TR" b="1" dirty="0" err="1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Askorbat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nitriti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tutarak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kanserojenik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nitrözaminlerin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oluşumunu engellemektedir. </a:t>
            </a:r>
          </a:p>
        </p:txBody>
      </p:sp>
    </p:spTree>
    <p:extLst>
      <p:ext uri="{BB962C8B-B14F-4D97-AF65-F5344CB8AC3E}">
        <p14:creationId xmlns:p14="http://schemas.microsoft.com/office/powerpoint/2010/main" xmlns="" val="2935072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023505" y="1198429"/>
            <a:ext cx="778279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Sebzeler insanların beslenmesinde oldukça önemli rol oynamaktadır. Vitamin, mineral ve biyolojik olarak aktif birçok bileşeni yapılarında bulundurmaktadır. Nitrat sebzelerde doğal olarak bulunmaktadır. Diyetle alınan nitratın yaklaşık %87’si sebze tüketimi ile gerçekleşmektedir. 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Çalışmalarda bildirildiğine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göre ıspanak ve marul gibi yeşil yapraklı sebzelerde yüksek düzeylerde nitrat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bulunmaktadır. Sebzeler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gelişimlerini devam ettirmek için gerekli olandan daha fazla nitrat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absorbe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ederlerse nitrat birikimi meydana gelmektedir. 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Ispanak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marul, brokoli, lahana, kereviz, turp ve pancar gibi bitkilerin nitrat biriktirme eğilimleri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fazladır.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Havuç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karnabahar, patates, fasulye ve bezelye gibi sebzeler ise seyrek olarak nitrat biriktirme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eğilimindedir.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Yapılan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çalışmada suda kaynatma ile nitratın %47-56 oranında azaldığı belirlenmiştir. </a:t>
            </a:r>
          </a:p>
        </p:txBody>
      </p:sp>
    </p:spTree>
    <p:extLst>
      <p:ext uri="{BB962C8B-B14F-4D97-AF65-F5344CB8AC3E}">
        <p14:creationId xmlns:p14="http://schemas.microsoft.com/office/powerpoint/2010/main" xmlns="" val="3164045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410567" y="1417106"/>
            <a:ext cx="712296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 kalitesi ve su kaynaklarının kalitesi insan sağlığı açısından çok önemlidir. Kimyasal bulaşanlar halk sağlığını tehdit etmektedir. Endüstriyel ve tarımsal atıklar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nitrözaminler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 diğer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kanserojenik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bileşiklerle teması artırmaktadır. Sağlık üzerine olumlu etkileri nedeniyle maden sularının tüketimi son zamanlarda artmaktadır. </a:t>
            </a:r>
          </a:p>
          <a:p>
            <a:pPr algn="just"/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770972" y="644545"/>
            <a:ext cx="2427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 smtClean="0">
                <a:solidFill>
                  <a:srgbClr val="FF9933"/>
                </a:solidFill>
              </a:rPr>
              <a:t>SULARDA NİTRAT</a:t>
            </a:r>
            <a:endParaRPr lang="tr-TR" sz="2000" b="1" dirty="0">
              <a:solidFill>
                <a:srgbClr val="FF9933"/>
              </a:solidFill>
            </a:endParaRPr>
          </a:p>
        </p:txBody>
      </p:sp>
      <p:pic>
        <p:nvPicPr>
          <p:cNvPr id="2050" name="Picture 2" descr="WATER nitrate toxicity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2695" y="3056174"/>
            <a:ext cx="1512094" cy="199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3475759" y="2894434"/>
            <a:ext cx="505777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Meyveli maden suları da piyasada satılmaktadır. Nitrat ve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nitritin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gıdalarda ve içeceklerde artmasının nedeni topraktaki organik maddelerden, azotlu gübrelerin ve böcek ilaçlarının kullanılmasından ve kimyasal endüstri atıklarından kaynaklanmaktadır. </a:t>
            </a:r>
          </a:p>
          <a:p>
            <a:pPr algn="just"/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Sulardaki nitrat ve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nitrit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düzeyleri su kalitesinin önemli indikatörleridir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Dünya sağlık örgütü (WHO) verilerine göre içme sularında nitrat ve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nitrit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için maksimum izin verilebilir düzeyler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sınırlamıştır.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6613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445237" y="1305687"/>
            <a:ext cx="44049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smtClean="0">
                <a:solidFill>
                  <a:srgbClr val="FF9933"/>
                </a:solidFill>
              </a:rPr>
              <a:t>Nitrat ve </a:t>
            </a:r>
            <a:r>
              <a:rPr lang="tr-TR" sz="2800" b="1" dirty="0" err="1" smtClean="0">
                <a:solidFill>
                  <a:srgbClr val="FF9933"/>
                </a:solidFill>
              </a:rPr>
              <a:t>Nitritin</a:t>
            </a:r>
            <a:r>
              <a:rPr lang="tr-TR" sz="2800" b="1" dirty="0">
                <a:solidFill>
                  <a:srgbClr val="FF9933"/>
                </a:solidFill>
              </a:rPr>
              <a:t> </a:t>
            </a:r>
            <a:r>
              <a:rPr lang="tr-TR" sz="2800" b="1" dirty="0" smtClean="0">
                <a:solidFill>
                  <a:srgbClr val="FF9933"/>
                </a:solidFill>
              </a:rPr>
              <a:t>Kullanım Alanları</a:t>
            </a:r>
            <a:endParaRPr lang="tr-TR" sz="2800" b="1" dirty="0">
              <a:solidFill>
                <a:srgbClr val="FF9933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1410568" y="2590950"/>
            <a:ext cx="723986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Nitrit</a:t>
            </a:r>
            <a:r>
              <a:rPr 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Nitrat: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Nitrat ve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nitritlerin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sodyum ve potasyum tuzları; et ürünleri, balık ve peynirlerde hem 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anti-mikrobiyolojik hem de renk, lezzet ve doku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üstündeki olumlu etkileri sayesinde 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1926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yılından bu yana kullanılır. </a:t>
            </a:r>
            <a:r>
              <a:rPr lang="tr-TR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Sebzelerde, yem bitkilerinde ve içme suyunda doğal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olarak bulunurken; etlerde kırmızımsı pembe rengi elde etmek, ayrıca gıdalarda </a:t>
            </a:r>
            <a:r>
              <a:rPr lang="tr-TR" b="1" dirty="0" err="1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Clostridium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 err="1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botunilumı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inhibe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etmek için kullanılmaktadır. </a:t>
            </a:r>
          </a:p>
          <a:p>
            <a:pPr algn="just"/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İnsanlar için başlıca kaynakları işlenmiş et ürünleri, süt ve süt ürünleri, lahana, ıspanak gibi sebzeler ve içme, kullanma sularıdır. Yapılan çalışmalarda 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günlük alınan nitratın %70’inin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sebze kaynaklı olduğu bildirilmiştir.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2403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3041848" y="581669"/>
            <a:ext cx="47742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 smtClean="0">
                <a:solidFill>
                  <a:srgbClr val="FF9933"/>
                </a:solidFill>
              </a:rPr>
              <a:t>ET ÜRÜNLERİNDE NİTRAT ve NİTRİT </a:t>
            </a:r>
            <a:endParaRPr lang="tr-TR" sz="2000" b="1" dirty="0">
              <a:solidFill>
                <a:srgbClr val="FF9933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880630" y="1412074"/>
            <a:ext cx="793525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Nitrit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oldukça aktif bir kimyasaldır ve biyolojik olarak kompleks yapıdaki et ürünlerinde çok sayıda reaksiyonda yer almaktadır. Çoğu sucuk örneğine sodyum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nitrit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kürleme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ajanı olarak katılmaktadır. Bazı durumlarda üretim sırasında sodyum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nitrit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yerine sodyum nitrat katılmaktadır.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Nitrit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Clostridium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botulinum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gelişimini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inhibe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etmekte, antioksidan olarak rol oynamaktadır. Ayrıca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nitrit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renk oluşumu ve lezzetten sorumludur. Ülkemizde üretilen sucuklarda genelde doğal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fermentasyon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uygulanmaktadır. Her işlem koşulunda, o işleme özgü mikroorganizma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suşları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bulunabilmektedir.</a:t>
            </a:r>
          </a:p>
          <a:p>
            <a:pPr algn="just"/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880630" y="3320708"/>
            <a:ext cx="59599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Fermentasyon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sırasında laktik asit üreten bakteriler (LAB) bakteriyel gelişimi ve toksin üretimini kontrol etmekte oldukça önemli rol oynamaktadır. Fakat bu işlem sırasında her zaman patojen bakteriler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inhibe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edilememektedir. 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1269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3284328" y="614129"/>
            <a:ext cx="36804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PEYNİRLERDE NİTRAT</a:t>
            </a:r>
            <a:endParaRPr lang="tr-TR" sz="2400" b="1" dirty="0">
              <a:solidFill>
                <a:srgbClr val="FF99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1109170" y="1613414"/>
            <a:ext cx="764341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Pastörizasyonla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yıkımlanamayan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Clostridium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spp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sporları, peynirin yapılışından birkaç hafta sonra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bütirik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fermentasyona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yol açarak peynirlerde 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geç şişme ve gazlı </a:t>
            </a:r>
            <a:r>
              <a:rPr lang="tr-TR" b="1" dirty="0" err="1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defekte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neden olmaktadır. Bu kusurların önlenmesi için Fransa ve İtalya gibi bazı ülkelerde peynir yapılacak sütlere nitratların ilave edilmesi teşvik edilmektedir. Ancak peynirlerle alınan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nitrit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alyuvarlardaki hemoglobinle birleşerek, vücut için gerekli olan oksijen taşınması işlemini engellemektedir. </a:t>
            </a:r>
          </a:p>
          <a:p>
            <a:pPr algn="just"/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5201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3785251" y="476394"/>
            <a:ext cx="31646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 smtClean="0">
                <a:solidFill>
                  <a:srgbClr val="FF9933"/>
                </a:solidFill>
              </a:rPr>
              <a:t>NİTROZAMİN OLUŞUMU</a:t>
            </a:r>
            <a:endParaRPr lang="tr-TR" sz="2000" b="1" dirty="0">
              <a:solidFill>
                <a:srgbClr val="FF9933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997527" y="1662190"/>
            <a:ext cx="678918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Nitrozaminler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yüksek sıcaklıklarda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nitrit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ile aminlerin reaksiyonu sonucunda oluşmaktadır.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Nitrozamin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oluşumu için gerekli koşullardan biri ortamda amin bulunmasıdır. </a:t>
            </a:r>
          </a:p>
          <a:p>
            <a:pPr algn="just"/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Taze ette amin miktarı oldukça az olup, olgunlaşma ve fermantasyon ile artmaktadır. Yalnızca ikincil aminler kararlı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nitrozamin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oluşturmakta, birincil aminler ise hemen alkol ve azota parçalanmaktadırlar. Üçüncül aminler ise reaksiyona girmemektedirler. Bu koşullara ilave olarak, azot monoksit iyonu (NO+ ) oluşturmak için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değeri yeterince düşük olmalı veya metal iyonları tutulmalıdır.</a:t>
            </a:r>
          </a:p>
          <a:p>
            <a:pPr algn="just"/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Nitrozamin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nitrat veya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nitritin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gıdalardan alınması ile insan vücudunda oluşabileceği gibi son üründe de oluşabilmektedir. </a:t>
            </a:r>
          </a:p>
          <a:p>
            <a:pPr algn="just"/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0873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2314576" y="2390181"/>
            <a:ext cx="51906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Nitratın İnsan Vücudundaki Metabolizması Ve Sağlığa Olası Zararlı Etkileri </a:t>
            </a:r>
            <a:endParaRPr lang="tr-TR" sz="3200" b="1" dirty="0">
              <a:solidFill>
                <a:srgbClr val="FF99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5273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714348" y="428605"/>
            <a:ext cx="764551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Nitrat iyonları </a:t>
            </a:r>
            <a:r>
              <a:rPr lang="tr-TR" b="1" dirty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doğrudan </a:t>
            </a:r>
            <a:r>
              <a:rPr lang="tr-TR" b="1" dirty="0" err="1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toksik</a:t>
            </a:r>
            <a:r>
              <a:rPr lang="tr-TR" b="1" dirty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etkiye sahip değildir. Nitrat, bakteriyel nitrat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redüktaz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aktivitesi vasıtasıyla zararlı </a:t>
            </a:r>
            <a:r>
              <a:rPr lang="tr-TR" b="1" dirty="0" err="1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nitrit</a:t>
            </a:r>
            <a:r>
              <a:rPr lang="tr-TR" b="1" dirty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iyonlarına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dönüşmektedir.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Nitrat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midede bakteriyel gelişime bağlı olarak,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nitrite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dönüşmekte,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nitrit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ise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nitrozaminlerin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oluşumuna neden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olmaktadır. </a:t>
            </a:r>
          </a:p>
          <a:p>
            <a:pPr algn="just"/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Gıdalarla alınan nitrat daha ağız boşluğunda iken ağız florasını oluşturan bakteriler tarafından kısmen </a:t>
            </a:r>
            <a:r>
              <a:rPr lang="tr-TR" b="1" dirty="0" err="1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nitrite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indirgenir. Kalanı 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mide-bağırsak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sistemine geçer. Dolaşıma karışan nitratın bir bölümü tükürük bezleri vasıtasıyla tekrar ağız boşluğuna salgılanır ve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nitrite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indirgenmesi devam eder. Bu mekanizma ile vücuda alınan nitratın 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20'sinin </a:t>
            </a:r>
            <a:r>
              <a:rPr lang="tr-TR" b="1" dirty="0" err="1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nitrite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dönüştürüldüğü bildirilmektedir. </a:t>
            </a:r>
          </a:p>
          <a:p>
            <a:pPr algn="just"/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Oluşan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nitrit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kandaki hemoglobini </a:t>
            </a:r>
            <a:r>
              <a:rPr lang="tr-TR" b="1" dirty="0" err="1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methemoglobine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(hemoglobine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dönüştürerek oksijen transport fonksiyonunu </a:t>
            </a:r>
            <a:r>
              <a:rPr 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bloke eder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Bunun neticesinde de </a:t>
            </a:r>
            <a:r>
              <a:rPr lang="tr-TR" b="1" dirty="0" err="1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methemoglobinemi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meydana gelir. </a:t>
            </a:r>
          </a:p>
          <a:p>
            <a:pPr algn="just"/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148555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348221" y="857232"/>
            <a:ext cx="736455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Nitrit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insan vücudunda </a:t>
            </a:r>
            <a:r>
              <a:rPr lang="tr-TR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iki tip zehirlenmeye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neden olmaktadır. </a:t>
            </a:r>
          </a:p>
          <a:p>
            <a:pPr algn="just"/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İlki akut zehirlenme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olup;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nitrit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ile hemoglobinin etkileşime girerek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methemoglobin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oluşması yolu ile ortaya çıkmaktadır. Hemoglobindeki Fe+2 yükseltgenerek Fe+3’e dönüşmekte, böylece kanın O2 taşıma işlevi önlenmekte ya da azalmaktadır. Bu durum “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methemoglobinemi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olarak adlandırılmaktadır. </a:t>
            </a:r>
          </a:p>
          <a:p>
            <a:pPr marL="742950" lvl="1" indent="-285750" algn="just">
              <a:buFont typeface="Wingdings" panose="05000000000000000000" pitchFamily="2" charset="2"/>
              <a:buChar char="v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Çocuklar için tehlikelidir ve “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mavi bebek sendromu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olarak bilinmektedir. </a:t>
            </a:r>
          </a:p>
          <a:p>
            <a:pPr marL="742950" lvl="1" indent="-285750" algn="just">
              <a:buFont typeface="Wingdings" panose="05000000000000000000" pitchFamily="2" charset="2"/>
              <a:buChar char="v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Yetişkinlerde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methemoglobin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methemoglobin-redüktaz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enzimi ile tamamen hemoglobine dönüşebilmektedir. Ancak yapılan bazı çalışmalarda yetişkinlerde de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methemoglobinemi’ye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rastlanabileceği.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İkinci zehirlenme türü ise 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kronik </a:t>
            </a:r>
            <a:r>
              <a:rPr lang="tr-TR" b="1" dirty="0" err="1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nitrit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zehirlenmesi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olup, oluşan </a:t>
            </a:r>
            <a:r>
              <a:rPr lang="tr-TR" b="1" dirty="0" err="1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nitrozaminlerden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kaynaklanmaktadır.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Nitrit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nitrozaminlerin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oluşumuna neden olmaktadır ve bu bileşikler potansiyel olarak 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kanserojen, </a:t>
            </a:r>
            <a:r>
              <a:rPr lang="tr-TR" b="1" dirty="0" err="1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mutajen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ve/veya </a:t>
            </a:r>
            <a:r>
              <a:rPr lang="tr-TR" b="1" dirty="0" err="1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teratojendir</a:t>
            </a:r>
            <a:r>
              <a:rPr lang="tr-TR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Alım dozu, sıklığı ve şekline bağlı olarak, vücutta etkilenen organ farklı olabilmektedir.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370948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35</TotalTime>
  <Words>1176</Words>
  <Application>Microsoft Office PowerPoint</Application>
  <PresentationFormat>Ekran Gösterisi (4:3)</PresentationFormat>
  <Paragraphs>69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sunum_sablon</vt:lpstr>
      <vt:lpstr>Slayt 1</vt:lpstr>
      <vt:lpstr>Nitrat nitrit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</vt:vector>
  </TitlesOfParts>
  <Company>E.YK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EYK</dc:creator>
  <cp:lastModifiedBy>EYK</cp:lastModifiedBy>
  <cp:revision>16</cp:revision>
  <cp:lastPrinted>1601-01-01T00:00:00Z</cp:lastPrinted>
  <dcterms:created xsi:type="dcterms:W3CDTF">2020-01-15T09:03:59Z</dcterms:created>
  <dcterms:modified xsi:type="dcterms:W3CDTF">2021-12-02T15:43:36Z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